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54" r:id="rId3"/>
  </p:sldMasterIdLst>
  <p:notesMasterIdLst>
    <p:notesMasterId r:id="rId46"/>
  </p:notesMasterIdLst>
  <p:handoutMasterIdLst>
    <p:handoutMasterId r:id="rId47"/>
  </p:handoutMasterIdLst>
  <p:sldIdLst>
    <p:sldId id="361" r:id="rId4"/>
    <p:sldId id="392" r:id="rId5"/>
    <p:sldId id="422" r:id="rId6"/>
    <p:sldId id="423" r:id="rId7"/>
    <p:sldId id="424" r:id="rId8"/>
    <p:sldId id="425" r:id="rId9"/>
    <p:sldId id="426" r:id="rId10"/>
    <p:sldId id="430" r:id="rId11"/>
    <p:sldId id="427" r:id="rId12"/>
    <p:sldId id="431" r:id="rId13"/>
    <p:sldId id="363" r:id="rId14"/>
    <p:sldId id="369" r:id="rId15"/>
    <p:sldId id="366" r:id="rId16"/>
    <p:sldId id="394" r:id="rId17"/>
    <p:sldId id="414" r:id="rId18"/>
    <p:sldId id="395" r:id="rId19"/>
    <p:sldId id="407" r:id="rId20"/>
    <p:sldId id="397" r:id="rId21"/>
    <p:sldId id="385" r:id="rId22"/>
    <p:sldId id="383" r:id="rId23"/>
    <p:sldId id="371" r:id="rId24"/>
    <p:sldId id="382" r:id="rId25"/>
    <p:sldId id="421" r:id="rId26"/>
    <p:sldId id="372" r:id="rId27"/>
    <p:sldId id="400" r:id="rId28"/>
    <p:sldId id="289" r:id="rId29"/>
    <p:sldId id="401" r:id="rId30"/>
    <p:sldId id="390" r:id="rId31"/>
    <p:sldId id="346" r:id="rId32"/>
    <p:sldId id="402" r:id="rId33"/>
    <p:sldId id="377" r:id="rId34"/>
    <p:sldId id="428" r:id="rId35"/>
    <p:sldId id="416" r:id="rId36"/>
    <p:sldId id="359" r:id="rId37"/>
    <p:sldId id="429" r:id="rId38"/>
    <p:sldId id="403" r:id="rId39"/>
    <p:sldId id="380" r:id="rId40"/>
    <p:sldId id="404" r:id="rId41"/>
    <p:sldId id="420" r:id="rId42"/>
    <p:sldId id="408" r:id="rId43"/>
    <p:sldId id="381" r:id="rId44"/>
    <p:sldId id="398" r:id="rId4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69" autoAdjust="0"/>
  </p:normalViewPr>
  <p:slideViewPr>
    <p:cSldViewPr snapToGrid="0">
      <p:cViewPr varScale="1">
        <p:scale>
          <a:sx n="109" d="100"/>
          <a:sy n="109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3D5F37-A1B4-4A21-94D9-27C1DC094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46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460981-2AA3-45F1-BCD0-F9620A3DD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A16BD-F710-4BD5-9A64-AA97CAB7DD99}" type="slidenum">
              <a:rPr lang="en-GB"/>
              <a:pPr/>
              <a:t>1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554D6-E1A1-45D6-AE0B-F6B488810515}" type="slidenum">
              <a:rPr lang="en-GB"/>
              <a:pPr/>
              <a:t>14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 w="12700"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5637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z="8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554D6-E1A1-45D6-AE0B-F6B488810515}" type="slidenum">
              <a:rPr lang="en-GB"/>
              <a:pPr/>
              <a:t>15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 w="12700"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5637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z="8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5DCE2-D458-4126-BC91-9CAF6A8603ED}" type="slidenum">
              <a:rPr lang="en-GB"/>
              <a:pPr/>
              <a:t>16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5DCE2-D458-4126-BC91-9CAF6A8603ED}" type="slidenum">
              <a:rPr lang="en-GB"/>
              <a:pPr/>
              <a:t>17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0D56A-941C-403F-9779-5F5C2C072E2E}" type="slidenum">
              <a:rPr lang="en-GB"/>
              <a:pPr/>
              <a:t>18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F22D1-54B1-4007-BCC5-4545F5D36823}" type="slidenum">
              <a:rPr lang="en-GB"/>
              <a:pPr/>
              <a:t>19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E9BB4-A84C-4E20-8FD5-17B2D247CFDD}" type="slidenum">
              <a:rPr lang="en-GB"/>
              <a:pPr/>
              <a:t>20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70A55-DD7E-4D06-82FF-7ABA2F00504B}" type="slidenum">
              <a:rPr lang="en-GB"/>
              <a:pPr/>
              <a:t>21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4A471-37F1-4C9B-80D8-6A517A45D0D3}" type="slidenum">
              <a:rPr lang="en-GB"/>
              <a:pPr/>
              <a:t>22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70A55-DD7E-4D06-82FF-7ABA2F00504B}" type="slidenum">
              <a:rPr lang="en-GB"/>
              <a:pPr/>
              <a:t>23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68107-E6C9-4C3D-990B-8256D2A7E298}" type="slidenum">
              <a:rPr lang="en-GB"/>
              <a:pPr/>
              <a:t>2</a:t>
            </a:fld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4750" cy="4468813"/>
          </a:xfrm>
          <a:noFill/>
          <a:ln/>
        </p:spPr>
        <p:txBody>
          <a:bodyPr lIns="92480" tIns="46241" rIns="92480" bIns="46241"/>
          <a:lstStyle/>
          <a:p>
            <a:pPr eaLnBrk="1" hangingPunct="1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6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9825" cy="37115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378FA-846E-449E-B66C-AE66FE2AD5A5}" type="slidenum">
              <a:rPr lang="en-GB"/>
              <a:pPr/>
              <a:t>24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77A1B-B22A-41EE-940A-D65738D61835}" type="slidenum">
              <a:rPr lang="en-GB"/>
              <a:pPr/>
              <a:t>25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DCE8A-0319-4747-963A-F76235007983}" type="slidenum">
              <a:rPr lang="en-GB"/>
              <a:pPr/>
              <a:t>26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40AE0-D91B-4DFE-A455-B848B00D8A4A}" type="slidenum">
              <a:rPr lang="en-GB"/>
              <a:pPr/>
              <a:t>27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46AF2-4506-4ED0-B190-E0D2EB054780}" type="slidenum">
              <a:rPr lang="en-GB"/>
              <a:pPr/>
              <a:t>28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B0CB4-8897-4B18-9873-B044F93011BE}" type="slidenum">
              <a:rPr lang="en-GB"/>
              <a:pPr/>
              <a:t>29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BE9E5-8160-4DE3-89D6-E1D2282C926C}" type="slidenum">
              <a:rPr lang="en-GB"/>
              <a:pPr/>
              <a:t>30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446DB-D600-4E2F-9A1E-30E73DC414AD}" type="slidenum">
              <a:rPr lang="en-GB"/>
              <a:pPr/>
              <a:t>31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9C10B5-1AFD-4D21-93C3-C6D1F5FCCA36}" type="slidenum">
              <a:rPr lang="en-GB" sz="1200" smtClean="0"/>
              <a:pPr/>
              <a:t>32</a:t>
            </a:fld>
            <a:endParaRPr lang="en-GB" sz="120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518" y="4711195"/>
            <a:ext cx="4986639" cy="44687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GB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737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6650" cy="37115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6F48-4EBE-4ABD-8E7C-3ACF787C8920}" type="slidenum">
              <a:rPr lang="en-GB"/>
              <a:pPr/>
              <a:t>33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1332A8-A717-4934-9853-DF4F8858793C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C32D1-2621-4C90-975C-7C2FEBDDD62C}" type="slidenum">
              <a:rPr lang="en-GB"/>
              <a:pPr/>
              <a:t>34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694DB7-9980-4AA6-95BA-FFA56ED3F5F3}" type="slidenum">
              <a:rPr lang="en-GB" sz="1200" smtClean="0"/>
              <a:pPr/>
              <a:t>35</a:t>
            </a:fld>
            <a:endParaRPr lang="en-GB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smtClean="0"/>
              <a:t> </a:t>
            </a: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43FC3-285E-4295-A5FE-69A3AFF94397}" type="slidenum">
              <a:rPr lang="en-GB"/>
              <a:pPr/>
              <a:t>36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8C7BE-8B03-487B-A54C-7E756424E52E}" type="slidenum">
              <a:rPr lang="en-GB"/>
              <a:pPr/>
              <a:t>37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B6144-B2C8-4266-AAA1-7C5FBCF80C83}" type="slidenum">
              <a:rPr lang="en-GB"/>
              <a:pPr/>
              <a:t>38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B6144-B2C8-4266-AAA1-7C5FBCF80C83}" type="slidenum">
              <a:rPr lang="en-GB"/>
              <a:pPr/>
              <a:t>39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8BB73-F7BA-48DE-A7E7-83B6032BB167}" type="slidenum">
              <a:rPr lang="en-GB"/>
              <a:pPr/>
              <a:t>40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F5501-CB80-489E-9506-1F1215862AB1}" type="slidenum">
              <a:rPr lang="en-GB"/>
              <a:pPr/>
              <a:t>41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95FEF-F15B-42D3-8F29-7B51D0EAFD52}" type="slidenum">
              <a:rPr lang="en-GB"/>
              <a:pPr/>
              <a:t>42</a:t>
            </a:fld>
            <a:endParaRPr lang="en-GB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4750" cy="4468813"/>
          </a:xfrm>
          <a:noFill/>
          <a:ln/>
        </p:spPr>
        <p:txBody>
          <a:bodyPr lIns="92480" tIns="46241" rIns="92480" bIns="46241"/>
          <a:lstStyle/>
          <a:p>
            <a:pPr eaLnBrk="1" hangingPunct="1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5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49825" cy="37115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E0219E-88A9-4E88-8B8C-0ADD5866EA8B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518" y="4711195"/>
            <a:ext cx="4986639" cy="44687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GB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53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6650" cy="37115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C2A8A3-0B35-4393-9BDE-B8D18DEE0330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091" y="4711195"/>
            <a:ext cx="4983494" cy="44687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1984" y="749912"/>
            <a:ext cx="4812137" cy="371077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F07BA2-1204-459F-AD14-E957279A3C02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123" y="745064"/>
            <a:ext cx="4827859" cy="372208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91" y="4716042"/>
            <a:ext cx="4983494" cy="4465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 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 </a:t>
            </a: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F6AF8-E669-44F0-BEF2-51C252B91633}" type="slidenum">
              <a:rPr lang="en-GB"/>
              <a:pPr/>
              <a:t>11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351EF-6288-434A-A801-A354EABA1FC7}" type="slidenum">
              <a:rPr lang="en-GB"/>
              <a:pPr/>
              <a:t>12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E8690-2AF6-4DC0-95AF-7F6FA53C46C1}" type="slidenum">
              <a:rPr lang="en-GB"/>
              <a:pPr/>
              <a:t>13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7093-9817-4666-99DF-009AD866C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2518-1313-4D19-8999-34B4CC63B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2E04C-2023-43D7-A581-C2597C430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A271-9006-4136-AEF0-4C65AA095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4E57-AFD8-46C0-9C1A-00D189358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B8C8-CACB-4B5B-98CD-C8D3DA18F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0071-09D3-4CDB-89F2-E376A3C000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96024-6D32-47FB-9D34-B41EA9A21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D14C-7E5A-4255-8A78-626844EA5F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701A-D7CB-4571-B1E3-A641B2BDA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DE57-EE38-49DA-89D7-B27A09C116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4864-4E97-488E-BDBD-370B1814E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E8D3-0153-45EC-AEF6-7F313DB89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01A47-8A25-483B-BDD4-074D925B32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49FA-E05C-4E3F-BF72-1F5AA3577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EE80-1542-4F64-BB29-BCE033511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10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76DEA-C94D-4406-9390-2F07E0F0E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20CF-B9AE-4351-9ECC-7AB53C706B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6BBD-D015-4A18-BDD6-C0834F0769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77C2-CFBB-4F0F-A765-890C8B0F7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9745-CD73-428B-84A9-72C8323B5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1E61-AA80-45FF-9550-11C7AD4AB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FE5C-0B7F-403E-9E6E-A35CF32E2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F496-21C2-4297-9D54-C434FF8D5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334E-A310-4C21-B8F9-4C48F3958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95DB-239C-42DC-814B-D4E00994F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DD0C-0FCA-4CED-AC36-4C3F5BD5A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CB10-B271-41A3-AC13-C5B7F6ED4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BB40-481F-4194-9F31-4C2E8447D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F04D-563E-4BA3-8988-AAEC46F17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5B19-4A09-4368-BEED-F30089C29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712D-A673-47C6-BA33-313E110D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D53A-77BC-4432-BD2A-C19C5B410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CBD5-C3F2-465E-96E8-A9EE19EE61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EF5E38-7D01-485D-B83A-BF3F74CA5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59A3FEFB-DA7B-4AF6-970C-535781178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540BE905-09C9-4D43-8CE7-64019B56F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video" Target="file:///F:\May%202010\Seminars\2011\2011\Teaching\Athero%20year%201\haskard%20talk\haskard2\Haskard\Steinman%20carotod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8438" y="4098925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Tahoma" pitchFamily="34" charset="0"/>
              </a:rPr>
              <a:t>Dr Joseph J. Boyle</a:t>
            </a:r>
          </a:p>
          <a:p>
            <a:pPr algn="ctr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Tahoma" pitchFamily="34" charset="0"/>
              </a:rPr>
              <a:t>Vascular S</a:t>
            </a:r>
            <a:r>
              <a:rPr lang="en-GB" sz="2400" dirty="0" smtClean="0">
                <a:solidFill>
                  <a:srgbClr val="000000"/>
                </a:solidFill>
                <a:latin typeface="Tahoma" pitchFamily="34" charset="0"/>
              </a:rPr>
              <a:t>ciences, NHLI &amp; Dept </a:t>
            </a:r>
            <a:r>
              <a:rPr lang="en-GB" sz="2400" dirty="0">
                <a:solidFill>
                  <a:srgbClr val="000000"/>
                </a:solidFill>
                <a:latin typeface="Tahoma" pitchFamily="34" charset="0"/>
              </a:rPr>
              <a:t>of </a:t>
            </a:r>
            <a:r>
              <a:rPr lang="en-GB" sz="2400" dirty="0" smtClean="0">
                <a:solidFill>
                  <a:srgbClr val="000000"/>
                </a:solidFill>
                <a:latin typeface="Tahoma" pitchFamily="34" charset="0"/>
              </a:rPr>
              <a:t>Histopathology</a:t>
            </a:r>
            <a:endParaRPr lang="en-GB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Tahoma" pitchFamily="34" charset="0"/>
              </a:rPr>
              <a:t>Imperial College, Hammersmith Hospital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198438" y="1271587"/>
            <a:ext cx="9144001" cy="15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Tahoma" pitchFamily="34" charset="0"/>
              </a:rPr>
              <a:t>Atherosclerosis</a:t>
            </a:r>
          </a:p>
          <a:p>
            <a:pPr algn="ctr"/>
            <a:r>
              <a:rPr lang="en-GB" sz="3600" dirty="0" smtClean="0">
                <a:solidFill>
                  <a:srgbClr val="000000"/>
                </a:solidFill>
                <a:latin typeface="Tahoma" pitchFamily="34" charset="0"/>
              </a:rPr>
              <a:t>Basics and roles of inflammatory cells</a:t>
            </a:r>
            <a:endParaRPr lang="en-GB" sz="3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mtClean="0"/>
              <a:t>Natural history of atherosclerosis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0" y="1176338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/>
              <a:t>Intermediate lesions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2500" y="1423988"/>
            <a:ext cx="95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/>
              <a:t>Normal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86225" y="1176338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/>
              <a:t>Advanced lesions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62650" y="99377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/>
              <a:t>Complications</a:t>
            </a:r>
          </a:p>
          <a:p>
            <a:pPr algn="ctr"/>
            <a:r>
              <a:rPr lang="en-GB" sz="2000"/>
              <a:t>(eg stenosis, plaque rupture)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133475" y="2841625"/>
            <a:ext cx="701675" cy="703263"/>
            <a:chOff x="1619" y="2862"/>
            <a:chExt cx="442" cy="443"/>
          </a:xfrm>
        </p:grpSpPr>
        <p:sp>
          <p:nvSpPr>
            <p:cNvPr id="10" name="Oval 8"/>
            <p:cNvSpPr>
              <a:spLocks noChangeAspect="1" noChangeArrowheads="1"/>
            </p:cNvSpPr>
            <p:nvPr/>
          </p:nvSpPr>
          <p:spPr bwMode="auto">
            <a:xfrm>
              <a:off x="1619" y="2862"/>
              <a:ext cx="442" cy="443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1656" y="2899"/>
              <a:ext cx="363" cy="3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Oval 10"/>
          <p:cNvSpPr>
            <a:spLocks noChangeAspect="1" noChangeArrowheads="1"/>
          </p:cNvSpPr>
          <p:nvPr/>
        </p:nvSpPr>
        <p:spPr bwMode="auto">
          <a:xfrm>
            <a:off x="2511425" y="2536825"/>
            <a:ext cx="1257300" cy="127158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spect="1" noChangeArrowheads="1"/>
          </p:cNvSpPr>
          <p:nvPr/>
        </p:nvSpPr>
        <p:spPr bwMode="auto">
          <a:xfrm>
            <a:off x="2573338" y="2600325"/>
            <a:ext cx="1136650" cy="114935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spect="1" noChangeArrowheads="1"/>
          </p:cNvSpPr>
          <p:nvPr/>
        </p:nvSpPr>
        <p:spPr bwMode="auto">
          <a:xfrm>
            <a:off x="3035300" y="2900363"/>
            <a:ext cx="576263" cy="577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819400" y="3019425"/>
            <a:ext cx="160338" cy="3508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spect="1" noChangeArrowheads="1"/>
          </p:cNvSpPr>
          <p:nvPr/>
        </p:nvSpPr>
        <p:spPr bwMode="auto">
          <a:xfrm>
            <a:off x="4305300" y="2390775"/>
            <a:ext cx="1508125" cy="152558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4384675" y="2468563"/>
            <a:ext cx="1363663" cy="1379537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spect="1" noChangeArrowheads="1"/>
          </p:cNvSpPr>
          <p:nvPr/>
        </p:nvSpPr>
        <p:spPr bwMode="auto">
          <a:xfrm>
            <a:off x="5018088" y="2913063"/>
            <a:ext cx="576262" cy="577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7"/>
          <p:cNvSpPr>
            <a:spLocks noChangeAspect="1" noChangeArrowheads="1"/>
          </p:cNvSpPr>
          <p:nvPr/>
        </p:nvSpPr>
        <p:spPr bwMode="auto">
          <a:xfrm>
            <a:off x="6329363" y="2376488"/>
            <a:ext cx="1508125" cy="152558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843713" y="2886075"/>
            <a:ext cx="361950" cy="581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spect="1" noChangeArrowheads="1"/>
          </p:cNvSpPr>
          <p:nvPr/>
        </p:nvSpPr>
        <p:spPr bwMode="auto">
          <a:xfrm>
            <a:off x="6410325" y="2452688"/>
            <a:ext cx="1363663" cy="1379537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705350" y="2943225"/>
            <a:ext cx="274638" cy="465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858000" y="2867025"/>
            <a:ext cx="427038" cy="693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spect="1" noChangeArrowheads="1"/>
          </p:cNvSpPr>
          <p:nvPr/>
        </p:nvSpPr>
        <p:spPr bwMode="auto">
          <a:xfrm>
            <a:off x="7304088" y="3016250"/>
            <a:ext cx="330200" cy="331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spect="1" noChangeArrowheads="1"/>
          </p:cNvSpPr>
          <p:nvPr/>
        </p:nvSpPr>
        <p:spPr bwMode="auto">
          <a:xfrm>
            <a:off x="7081838" y="2894013"/>
            <a:ext cx="614362" cy="6159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58838" y="3917950"/>
            <a:ext cx="121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neonatal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616450" y="3917950"/>
            <a:ext cx="93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50 yrs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582863" y="391795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 40 yrs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516688" y="39179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&gt; 60 yrs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551113" y="4868863"/>
            <a:ext cx="29511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800" b="1">
                <a:latin typeface="Arial" charset="0"/>
              </a:rPr>
              <a:t>window of opportunity</a:t>
            </a:r>
          </a:p>
          <a:p>
            <a:pPr algn="ctr" eaLnBrk="1" hangingPunct="1"/>
            <a:r>
              <a:rPr lang="en-GB" sz="1800" b="1">
                <a:latin typeface="Arial" charset="0"/>
              </a:rPr>
              <a:t>for primary prevention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life-style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risk factor management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 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635625" y="4678363"/>
            <a:ext cx="3054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800" b="1">
                <a:latin typeface="Arial" charset="0"/>
              </a:rPr>
              <a:t>window of</a:t>
            </a:r>
          </a:p>
          <a:p>
            <a:pPr algn="ctr" eaLnBrk="1" hangingPunct="1"/>
            <a:r>
              <a:rPr lang="en-GB" sz="1800" b="1">
                <a:latin typeface="Arial" charset="0"/>
              </a:rPr>
              <a:t>clinical intervention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secondary prevention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catheter based interventions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revascularisation surgery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treatment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29815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44475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0000"/>
                </a:solidFill>
                <a:latin typeface="Tahoma" pitchFamily="34" charset="0"/>
              </a:rPr>
              <a:t>Macrophages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33" y="1270560"/>
            <a:ext cx="8903167" cy="52736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White blood cells can injure host tissue if they are activated excessively or inappropriately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In atherosclerosis, the main inflammatory cells are 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macrophages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Macrophages are derived from blood </a:t>
            </a:r>
            <a:r>
              <a:rPr lang="en-GB" sz="2000" dirty="0" err="1" smtClean="0">
                <a:solidFill>
                  <a:srgbClr val="000000"/>
                </a:solidFill>
                <a:latin typeface="Tahoma" pitchFamily="34" charset="0"/>
              </a:rPr>
              <a:t>monocytes</a:t>
            </a:r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There are 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many different types </a:t>
            </a: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of macrophages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Macrophage subtypes are regulated by combinations of 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transcription factors </a:t>
            </a: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binding to regulatory sequences on DNA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We do </a:t>
            </a:r>
            <a:r>
              <a:rPr lang="en-GB" sz="2000" b="1" i="1" dirty="0" smtClean="0">
                <a:solidFill>
                  <a:srgbClr val="000000"/>
                </a:solidFill>
                <a:latin typeface="Tahoma" pitchFamily="34" charset="0"/>
              </a:rPr>
              <a:t>not</a:t>
            </a: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 yet understand the regulation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Two main classes - 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resident</a:t>
            </a: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 or 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inflammatory</a:t>
            </a: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 macrophages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Inflammatory macrophages adapted to 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kill microorganisms </a:t>
            </a: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(germs)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Resident macrophages – 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normally homeostatic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Tahoma" pitchFamily="34" charset="0"/>
              </a:rPr>
              <a:t>suppressed inflammatory activity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Tahoma" pitchFamily="34" charset="0"/>
              </a:rPr>
              <a:t>Alveolar resident macrophages (surfactant lipid homeostasis)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GB" sz="1600" dirty="0" err="1" smtClean="0">
                <a:solidFill>
                  <a:srgbClr val="000000"/>
                </a:solidFill>
                <a:latin typeface="Tahoma" pitchFamily="34" charset="0"/>
              </a:rPr>
              <a:t>Osteoclasts</a:t>
            </a:r>
            <a:r>
              <a:rPr lang="en-GB" sz="1600" dirty="0" smtClean="0">
                <a:solidFill>
                  <a:srgbClr val="000000"/>
                </a:solidFill>
                <a:latin typeface="Tahoma" pitchFamily="34" charset="0"/>
              </a:rPr>
              <a:t> (calcium and phosphate homeostasis)</a:t>
            </a:r>
          </a:p>
          <a:p>
            <a:pPr marL="1009650" lvl="1" indent="-609600" eaLnBrk="1" hangingPunct="1">
              <a:lnSpc>
                <a:spcPct val="90000"/>
              </a:lnSpc>
            </a:pPr>
            <a:r>
              <a:rPr lang="en-GB" sz="1600" dirty="0" smtClean="0">
                <a:solidFill>
                  <a:srgbClr val="000000"/>
                </a:solidFill>
                <a:latin typeface="Tahoma" pitchFamily="34" charset="0"/>
              </a:rPr>
              <a:t>Spleen (iron homeostasis)</a:t>
            </a:r>
          </a:p>
          <a:p>
            <a:pPr marL="1009650" lvl="1" indent="-609600" eaLnBrk="1" hangingPunct="1">
              <a:lnSpc>
                <a:spcPct val="90000"/>
              </a:lnSpc>
            </a:pPr>
            <a:endParaRPr lang="en-GB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74638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00"/>
                </a:solidFill>
                <a:latin typeface="Tahoma" pitchFamily="34" charset="0"/>
              </a:rPr>
              <a:t>Lipoproteins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51838" cy="6156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i="1" smtClean="0">
                <a:solidFill>
                  <a:srgbClr val="000000"/>
                </a:solidFill>
                <a:latin typeface="Tahoma" pitchFamily="34" charset="0"/>
              </a:rPr>
              <a:t>Low density lipoprotein (LDL)</a:t>
            </a: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‘bad’cholesterol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synthesised in liver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carries cholesterol from liver to rest of body including arteries</a:t>
            </a:r>
          </a:p>
          <a:p>
            <a:pPr eaLnBrk="1" hangingPunct="1">
              <a:lnSpc>
                <a:spcPct val="90000"/>
              </a:lnSpc>
            </a:pPr>
            <a:endParaRPr lang="en-US" sz="2000" b="1" i="1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>
                <a:solidFill>
                  <a:srgbClr val="000000"/>
                </a:solidFill>
                <a:latin typeface="Tahoma" pitchFamily="34" charset="0"/>
              </a:rPr>
              <a:t>High density lipoprotein (HDL)</a:t>
            </a: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‘good cholesterol’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carries cholesterol from ‘peripheral tissues’ including arteries back to liver (=“reverse cholesterol transport”)</a:t>
            </a:r>
          </a:p>
          <a:p>
            <a:pPr eaLnBrk="1" hangingPunct="1">
              <a:lnSpc>
                <a:spcPct val="90000"/>
              </a:lnSpc>
            </a:pPr>
            <a:endParaRPr lang="en-US" sz="2000" b="1" i="1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smtClean="0">
                <a:solidFill>
                  <a:srgbClr val="000000"/>
                </a:solidFill>
                <a:latin typeface="Tahoma" pitchFamily="34" charset="0"/>
              </a:rPr>
              <a:t>Oxidised LDL(s), modified LDL(s)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Due to action of free radicals on LDL (see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i="1" smtClean="0">
                <a:solidFill>
                  <a:srgbClr val="000000"/>
                </a:solidFill>
                <a:latin typeface="Tahoma" pitchFamily="34" charset="0"/>
              </a:rPr>
              <a:t>Not  </a:t>
            </a: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one single substance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families of highly inflammatory and toxic forms of LDL found in vessel walls.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rgbClr val="000000"/>
                </a:solidFill>
                <a:latin typeface="Tahoma" pitchFamily="34" charset="0"/>
              </a:rPr>
              <a:t>Low Density Lipoprotein</a:t>
            </a:r>
          </a:p>
        </p:txBody>
      </p:sp>
      <p:pic>
        <p:nvPicPr>
          <p:cNvPr id="11267" name="Picture 3" descr="LDL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234" y="1205379"/>
            <a:ext cx="5561013" cy="48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046" y="1559859"/>
            <a:ext cx="2348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Docking molecule ‘molecular addresses for fat delivery’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623" y="4392706"/>
            <a:ext cx="2348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Lipid monolayer - like cell membrane but on molecule thick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60494" y="2178424"/>
            <a:ext cx="1972235" cy="170329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83223" y="4858871"/>
            <a:ext cx="1757083" cy="107576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26306" y="3352801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Cargo – fat for fuel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4876802" y="3537466"/>
            <a:ext cx="1649505" cy="227709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Subendothelial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trapping of LDL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6133" y="1268506"/>
            <a:ext cx="81627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buFontTx/>
              <a:buChar char="•"/>
            </a:pPr>
            <a:r>
              <a:rPr lang="en-GB" sz="2400" dirty="0">
                <a:latin typeface="Tahoma" pitchFamily="34" charset="0"/>
              </a:rPr>
              <a:t>Low density lipoproteins (LDL) leak through the endothelial barrier </a:t>
            </a:r>
            <a:r>
              <a:rPr lang="en-GB" sz="2400" dirty="0" smtClean="0">
                <a:latin typeface="Tahoma" pitchFamily="34" charset="0"/>
              </a:rPr>
              <a:t>by uncertain mechanisms</a:t>
            </a:r>
          </a:p>
          <a:p>
            <a:pPr marL="355600" indent="-355600" eaLnBrk="0" hangingPunct="0">
              <a:buFontTx/>
              <a:buChar char="•"/>
            </a:pPr>
            <a:endParaRPr lang="en-GB" sz="2400" dirty="0" smtClean="0">
              <a:latin typeface="Tahoma" pitchFamily="34" charset="0"/>
            </a:endParaRPr>
          </a:p>
          <a:p>
            <a:pPr marL="355600" indent="-355600" eaLnBrk="0" hangingPunct="0">
              <a:buFontTx/>
              <a:buChar char="•"/>
            </a:pPr>
            <a:r>
              <a:rPr lang="en-GB" sz="2400" dirty="0" smtClean="0">
                <a:latin typeface="Tahoma" pitchFamily="34" charset="0"/>
              </a:rPr>
              <a:t>LDL is trapped by binding to sticky matrix carbohydrates (</a:t>
            </a:r>
            <a:r>
              <a:rPr lang="en-GB" sz="2400" dirty="0" err="1" smtClean="0">
                <a:latin typeface="Tahoma" pitchFamily="34" charset="0"/>
              </a:rPr>
              <a:t>proteoglycans</a:t>
            </a:r>
            <a:r>
              <a:rPr lang="en-GB" sz="2400" dirty="0" smtClean="0">
                <a:latin typeface="Tahoma" pitchFamily="34" charset="0"/>
              </a:rPr>
              <a:t>) in </a:t>
            </a:r>
            <a:r>
              <a:rPr lang="en-GB" sz="2400" dirty="0">
                <a:latin typeface="Tahoma" pitchFamily="34" charset="0"/>
              </a:rPr>
              <a:t>the </a:t>
            </a:r>
            <a:r>
              <a:rPr lang="en-GB" sz="2400" dirty="0" smtClean="0">
                <a:latin typeface="Tahoma" pitchFamily="34" charset="0"/>
              </a:rPr>
              <a:t>sub-endothelial layer</a:t>
            </a:r>
          </a:p>
          <a:p>
            <a:pPr marL="355600" indent="-355600" eaLnBrk="0" hangingPunct="0">
              <a:buFontTx/>
              <a:buChar char="•"/>
            </a:pPr>
            <a:endParaRPr lang="en-GB" sz="2400" dirty="0">
              <a:latin typeface="Tahoma" pitchFamily="34" charset="0"/>
            </a:endParaRPr>
          </a:p>
          <a:p>
            <a:pPr marL="355600" indent="-355600" eaLnBrk="0" hangingPunct="0">
              <a:buFontTx/>
              <a:buChar char="•"/>
            </a:pPr>
            <a:r>
              <a:rPr lang="en-GB" sz="2400" dirty="0" smtClean="0">
                <a:latin typeface="Tahoma" pitchFamily="34" charset="0"/>
              </a:rPr>
              <a:t>Trapped LDL is susceptible to modification</a:t>
            </a: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688542" y="6538539"/>
            <a:ext cx="4186518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Sans Serif" pitchFamily="16" charset="0"/>
              </a:rPr>
              <a:t>From: </a:t>
            </a:r>
            <a:r>
              <a:rPr lang="en-GB" sz="1200" b="1" dirty="0" err="1" smtClean="0">
                <a:solidFill>
                  <a:schemeClr val="tx1"/>
                </a:solidFill>
                <a:latin typeface="Sans Serif" pitchFamily="16" charset="0"/>
              </a:rPr>
              <a:t>Tabas</a:t>
            </a:r>
            <a:r>
              <a:rPr lang="en-GB" sz="1200" b="1" dirty="0">
                <a:solidFill>
                  <a:schemeClr val="tx1"/>
                </a:solidFill>
                <a:latin typeface="Sans Serif" pitchFamily="16" charset="0"/>
              </a:rPr>
              <a:t>, I. et al. Circulation 2007;116:1832-1844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 l="16460" t="48258" r="9623"/>
          <a:stretch>
            <a:fillRect/>
          </a:stretch>
        </p:blipFill>
        <p:spPr bwMode="auto">
          <a:xfrm>
            <a:off x="1626710" y="4168844"/>
            <a:ext cx="2995748" cy="2521722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5125673" y="4479721"/>
            <a:ext cx="285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Electron micrograph </a:t>
            </a:r>
          </a:p>
          <a:p>
            <a:r>
              <a:rPr lang="en-GB" dirty="0" smtClean="0"/>
              <a:t>LDL particles trapped in </a:t>
            </a:r>
            <a:r>
              <a:rPr lang="en-GB" dirty="0" err="1" smtClean="0"/>
              <a:t>subendothelial</a:t>
            </a:r>
            <a:r>
              <a:rPr lang="en-GB" dirty="0" smtClean="0"/>
              <a:t> meshwork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624" y="304800"/>
            <a:ext cx="8108576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Modification of </a:t>
            </a:r>
            <a:r>
              <a:rPr lang="en-GB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subendothelial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trapped LDL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2001" y="1161999"/>
            <a:ext cx="81627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buFontTx/>
              <a:buChar char="•"/>
            </a:pPr>
            <a:r>
              <a:rPr lang="en-GB" sz="2400" dirty="0" smtClean="0">
                <a:latin typeface="Tahoma" pitchFamily="34" charset="0"/>
              </a:rPr>
              <a:t>Best studied modification is oxidation</a:t>
            </a:r>
          </a:p>
          <a:p>
            <a:pPr marL="355600" indent="-355600" eaLnBrk="0" hangingPunct="0">
              <a:buFontTx/>
              <a:buChar char="•"/>
            </a:pPr>
            <a:endParaRPr lang="en-GB" sz="2400" dirty="0" smtClean="0">
              <a:latin typeface="Tahoma" pitchFamily="34" charset="0"/>
            </a:endParaRPr>
          </a:p>
          <a:p>
            <a:pPr marL="355600" indent="-355600" eaLnBrk="0" hangingPunct="0">
              <a:buFontTx/>
              <a:buChar char="•"/>
            </a:pPr>
            <a:r>
              <a:rPr lang="en-GB" sz="2400" dirty="0" smtClean="0">
                <a:latin typeface="Tahoma" pitchFamily="34" charset="0"/>
              </a:rPr>
              <a:t>Chemically represents partial burning</a:t>
            </a:r>
          </a:p>
          <a:p>
            <a:pPr marL="355600" indent="-355600" eaLnBrk="0" hangingPunct="0">
              <a:buFontTx/>
              <a:buChar char="•"/>
            </a:pPr>
            <a:endParaRPr lang="en-GB" sz="2400" dirty="0" smtClean="0">
              <a:latin typeface="Tahoma" pitchFamily="34" charset="0"/>
            </a:endParaRPr>
          </a:p>
          <a:p>
            <a:pPr marL="355600" indent="-355600" eaLnBrk="0" hangingPunct="0">
              <a:buFontTx/>
              <a:buChar char="•"/>
            </a:pPr>
            <a:r>
              <a:rPr lang="en-GB" sz="2400" dirty="0" smtClean="0">
                <a:latin typeface="Tahoma" pitchFamily="34" charset="0"/>
              </a:rPr>
              <a:t>LDL becomes </a:t>
            </a:r>
            <a:r>
              <a:rPr lang="en-GB" sz="2400" dirty="0" err="1" smtClean="0">
                <a:latin typeface="Tahoma" pitchFamily="34" charset="0"/>
              </a:rPr>
              <a:t>oxidatively</a:t>
            </a:r>
            <a:r>
              <a:rPr lang="en-GB" sz="2400" dirty="0" smtClean="0">
                <a:latin typeface="Tahoma" pitchFamily="34" charset="0"/>
              </a:rPr>
              <a:t> modified by free radicals</a:t>
            </a:r>
          </a:p>
          <a:p>
            <a:pPr marL="355600" indent="-355600" eaLnBrk="0" hangingPunct="0">
              <a:buFontTx/>
              <a:buChar char="•"/>
            </a:pPr>
            <a:endParaRPr lang="en-GB" sz="2400" dirty="0" smtClean="0">
              <a:latin typeface="Tahoma" pitchFamily="34" charset="0"/>
            </a:endParaRPr>
          </a:p>
          <a:p>
            <a:pPr marL="355600" indent="-355600" eaLnBrk="0" hangingPunct="0">
              <a:buFontTx/>
              <a:buChar char="•"/>
            </a:pPr>
            <a:r>
              <a:rPr lang="en-GB" sz="2400" dirty="0" smtClean="0">
                <a:latin typeface="Tahoma" pitchFamily="34" charset="0"/>
              </a:rPr>
              <a:t>Oxidised LDL is </a:t>
            </a:r>
            <a:r>
              <a:rPr lang="en-GB" sz="2400" dirty="0" err="1" smtClean="0">
                <a:latin typeface="Tahoma" pitchFamily="34" charset="0"/>
              </a:rPr>
              <a:t>phagocytosed</a:t>
            </a:r>
            <a:r>
              <a:rPr lang="en-GB" sz="2400" dirty="0" smtClean="0">
                <a:latin typeface="Tahoma" pitchFamily="34" charset="0"/>
              </a:rPr>
              <a:t> by macrophages and stimulates chronic inflammation</a:t>
            </a:r>
            <a:endParaRPr lang="en-GB" sz="2400" dirty="0">
              <a:latin typeface="Tahoma" pitchFamily="34" charset="0"/>
            </a:endParaRPr>
          </a:p>
        </p:txBody>
      </p:sp>
      <p:sp>
        <p:nvSpPr>
          <p:cNvPr id="9220" name="Freeform 4"/>
          <p:cNvSpPr>
            <a:spLocks noChangeAspect="1"/>
          </p:cNvSpPr>
          <p:nvPr/>
        </p:nvSpPr>
        <p:spPr bwMode="auto">
          <a:xfrm rot="-5400000" flipH="1" flipV="1">
            <a:off x="1701801" y="4872037"/>
            <a:ext cx="146050" cy="631825"/>
          </a:xfrm>
          <a:custGeom>
            <a:avLst/>
            <a:gdLst>
              <a:gd name="T0" fmla="*/ 54 w 54"/>
              <a:gd name="T1" fmla="*/ 60 h 234"/>
              <a:gd name="T2" fmla="*/ 42 w 54"/>
              <a:gd name="T3" fmla="*/ 60 h 234"/>
              <a:gd name="T4" fmla="*/ 42 w 54"/>
              <a:gd name="T5" fmla="*/ 234 h 234"/>
              <a:gd name="T6" fmla="*/ 12 w 54"/>
              <a:gd name="T7" fmla="*/ 234 h 234"/>
              <a:gd name="T8" fmla="*/ 12 w 54"/>
              <a:gd name="T9" fmla="*/ 60 h 234"/>
              <a:gd name="T10" fmla="*/ 0 w 54"/>
              <a:gd name="T11" fmla="*/ 60 h 234"/>
              <a:gd name="T12" fmla="*/ 30 w 54"/>
              <a:gd name="T13" fmla="*/ 0 h 234"/>
              <a:gd name="T14" fmla="*/ 54 w 54"/>
              <a:gd name="T15" fmla="*/ 60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234"/>
              <a:gd name="T26" fmla="*/ 54 w 54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234">
                <a:moveTo>
                  <a:pt x="54" y="60"/>
                </a:moveTo>
                <a:lnTo>
                  <a:pt x="42" y="60"/>
                </a:lnTo>
                <a:lnTo>
                  <a:pt x="42" y="234"/>
                </a:lnTo>
                <a:lnTo>
                  <a:pt x="12" y="234"/>
                </a:lnTo>
                <a:lnTo>
                  <a:pt x="12" y="60"/>
                </a:lnTo>
                <a:lnTo>
                  <a:pt x="0" y="60"/>
                </a:lnTo>
                <a:lnTo>
                  <a:pt x="30" y="0"/>
                </a:lnTo>
                <a:lnTo>
                  <a:pt x="54" y="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6913" y="4843463"/>
            <a:ext cx="766762" cy="728662"/>
            <a:chOff x="432" y="2784"/>
            <a:chExt cx="483" cy="459"/>
          </a:xfrm>
        </p:grpSpPr>
        <p:sp>
          <p:nvSpPr>
            <p:cNvPr id="9271" name="AutoShape 6"/>
            <p:cNvSpPr>
              <a:spLocks noChangeAspect="1" noChangeArrowheads="1"/>
            </p:cNvSpPr>
            <p:nvPr/>
          </p:nvSpPr>
          <p:spPr bwMode="auto">
            <a:xfrm>
              <a:off x="432" y="2784"/>
              <a:ext cx="243" cy="219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AutoShape 7"/>
            <p:cNvSpPr>
              <a:spLocks noChangeAspect="1" noChangeArrowheads="1"/>
            </p:cNvSpPr>
            <p:nvPr/>
          </p:nvSpPr>
          <p:spPr bwMode="auto">
            <a:xfrm>
              <a:off x="528" y="2880"/>
              <a:ext cx="243" cy="219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AutoShape 8"/>
            <p:cNvSpPr>
              <a:spLocks noChangeAspect="1" noChangeArrowheads="1"/>
            </p:cNvSpPr>
            <p:nvPr/>
          </p:nvSpPr>
          <p:spPr bwMode="auto">
            <a:xfrm>
              <a:off x="624" y="2976"/>
              <a:ext cx="243" cy="219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AutoShape 9"/>
            <p:cNvSpPr>
              <a:spLocks noChangeAspect="1" noChangeArrowheads="1"/>
            </p:cNvSpPr>
            <p:nvPr/>
          </p:nvSpPr>
          <p:spPr bwMode="auto">
            <a:xfrm>
              <a:off x="480" y="3024"/>
              <a:ext cx="243" cy="219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AutoShape 10"/>
            <p:cNvSpPr>
              <a:spLocks noChangeAspect="1" noChangeArrowheads="1"/>
            </p:cNvSpPr>
            <p:nvPr/>
          </p:nvSpPr>
          <p:spPr bwMode="auto">
            <a:xfrm>
              <a:off x="672" y="2832"/>
              <a:ext cx="243" cy="219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63750" y="4810125"/>
            <a:ext cx="766763" cy="804863"/>
            <a:chOff x="717" y="2064"/>
            <a:chExt cx="483" cy="507"/>
          </a:xfrm>
        </p:grpSpPr>
        <p:sp>
          <p:nvSpPr>
            <p:cNvPr id="9265" name="AutoShape 12"/>
            <p:cNvSpPr>
              <a:spLocks noChangeAspect="1" noChangeArrowheads="1"/>
            </p:cNvSpPr>
            <p:nvPr/>
          </p:nvSpPr>
          <p:spPr bwMode="auto">
            <a:xfrm>
              <a:off x="861" y="2112"/>
              <a:ext cx="243" cy="219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AutoShape 13"/>
            <p:cNvSpPr>
              <a:spLocks noChangeAspect="1" noChangeArrowheads="1"/>
            </p:cNvSpPr>
            <p:nvPr/>
          </p:nvSpPr>
          <p:spPr bwMode="auto">
            <a:xfrm>
              <a:off x="765" y="2208"/>
              <a:ext cx="243" cy="219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AutoShape 14"/>
            <p:cNvSpPr>
              <a:spLocks noChangeAspect="1" noChangeArrowheads="1"/>
            </p:cNvSpPr>
            <p:nvPr/>
          </p:nvSpPr>
          <p:spPr bwMode="auto">
            <a:xfrm>
              <a:off x="717" y="2064"/>
              <a:ext cx="243" cy="219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AutoShape 15"/>
            <p:cNvSpPr>
              <a:spLocks noChangeAspect="1" noChangeArrowheads="1"/>
            </p:cNvSpPr>
            <p:nvPr/>
          </p:nvSpPr>
          <p:spPr bwMode="auto">
            <a:xfrm>
              <a:off x="957" y="2304"/>
              <a:ext cx="243" cy="219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AutoShape 16"/>
            <p:cNvSpPr>
              <a:spLocks noChangeAspect="1" noChangeArrowheads="1"/>
            </p:cNvSpPr>
            <p:nvPr/>
          </p:nvSpPr>
          <p:spPr bwMode="auto">
            <a:xfrm>
              <a:off x="717" y="2352"/>
              <a:ext cx="243" cy="219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AutoShape 17"/>
            <p:cNvSpPr>
              <a:spLocks noChangeAspect="1" noChangeArrowheads="1"/>
            </p:cNvSpPr>
            <p:nvPr/>
          </p:nvSpPr>
          <p:spPr bwMode="auto">
            <a:xfrm>
              <a:off x="861" y="2256"/>
              <a:ext cx="243" cy="219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05175" y="5868988"/>
            <a:ext cx="1574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i="1">
                <a:latin typeface="Tahoma" pitchFamily="34" charset="0"/>
              </a:rPr>
              <a:t>macrophage</a:t>
            </a:r>
          </a:p>
        </p:txBody>
      </p:sp>
      <p:sp>
        <p:nvSpPr>
          <p:cNvPr id="9224" name="Freeform 19"/>
          <p:cNvSpPr>
            <a:spLocks noChangeAspect="1"/>
          </p:cNvSpPr>
          <p:nvPr/>
        </p:nvSpPr>
        <p:spPr bwMode="auto">
          <a:xfrm rot="-5400000" flipH="1" flipV="1">
            <a:off x="3073401" y="4872037"/>
            <a:ext cx="146050" cy="631825"/>
          </a:xfrm>
          <a:custGeom>
            <a:avLst/>
            <a:gdLst>
              <a:gd name="T0" fmla="*/ 54 w 54"/>
              <a:gd name="T1" fmla="*/ 60 h 234"/>
              <a:gd name="T2" fmla="*/ 42 w 54"/>
              <a:gd name="T3" fmla="*/ 60 h 234"/>
              <a:gd name="T4" fmla="*/ 42 w 54"/>
              <a:gd name="T5" fmla="*/ 234 h 234"/>
              <a:gd name="T6" fmla="*/ 12 w 54"/>
              <a:gd name="T7" fmla="*/ 234 h 234"/>
              <a:gd name="T8" fmla="*/ 12 w 54"/>
              <a:gd name="T9" fmla="*/ 60 h 234"/>
              <a:gd name="T10" fmla="*/ 0 w 54"/>
              <a:gd name="T11" fmla="*/ 60 h 234"/>
              <a:gd name="T12" fmla="*/ 30 w 54"/>
              <a:gd name="T13" fmla="*/ 0 h 234"/>
              <a:gd name="T14" fmla="*/ 54 w 54"/>
              <a:gd name="T15" fmla="*/ 60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234"/>
              <a:gd name="T26" fmla="*/ 54 w 54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234">
                <a:moveTo>
                  <a:pt x="54" y="60"/>
                </a:moveTo>
                <a:lnTo>
                  <a:pt x="42" y="60"/>
                </a:lnTo>
                <a:lnTo>
                  <a:pt x="42" y="234"/>
                </a:lnTo>
                <a:lnTo>
                  <a:pt x="12" y="234"/>
                </a:lnTo>
                <a:lnTo>
                  <a:pt x="12" y="60"/>
                </a:lnTo>
                <a:lnTo>
                  <a:pt x="0" y="60"/>
                </a:lnTo>
                <a:lnTo>
                  <a:pt x="30" y="0"/>
                </a:lnTo>
                <a:lnTo>
                  <a:pt x="54" y="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20"/>
          <p:cNvSpPr>
            <a:spLocks noChangeAspect="1"/>
          </p:cNvSpPr>
          <p:nvPr/>
        </p:nvSpPr>
        <p:spPr bwMode="auto">
          <a:xfrm rot="-5400000" flipH="1" flipV="1">
            <a:off x="4826001" y="4872037"/>
            <a:ext cx="146050" cy="631825"/>
          </a:xfrm>
          <a:custGeom>
            <a:avLst/>
            <a:gdLst>
              <a:gd name="T0" fmla="*/ 54 w 54"/>
              <a:gd name="T1" fmla="*/ 60 h 234"/>
              <a:gd name="T2" fmla="*/ 42 w 54"/>
              <a:gd name="T3" fmla="*/ 60 h 234"/>
              <a:gd name="T4" fmla="*/ 42 w 54"/>
              <a:gd name="T5" fmla="*/ 234 h 234"/>
              <a:gd name="T6" fmla="*/ 12 w 54"/>
              <a:gd name="T7" fmla="*/ 234 h 234"/>
              <a:gd name="T8" fmla="*/ 12 w 54"/>
              <a:gd name="T9" fmla="*/ 60 h 234"/>
              <a:gd name="T10" fmla="*/ 0 w 54"/>
              <a:gd name="T11" fmla="*/ 60 h 234"/>
              <a:gd name="T12" fmla="*/ 30 w 54"/>
              <a:gd name="T13" fmla="*/ 0 h 234"/>
              <a:gd name="T14" fmla="*/ 54 w 54"/>
              <a:gd name="T15" fmla="*/ 60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234"/>
              <a:gd name="T26" fmla="*/ 54 w 54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234">
                <a:moveTo>
                  <a:pt x="54" y="60"/>
                </a:moveTo>
                <a:lnTo>
                  <a:pt x="42" y="60"/>
                </a:lnTo>
                <a:lnTo>
                  <a:pt x="42" y="234"/>
                </a:lnTo>
                <a:lnTo>
                  <a:pt x="12" y="234"/>
                </a:lnTo>
                <a:lnTo>
                  <a:pt x="12" y="60"/>
                </a:lnTo>
                <a:lnTo>
                  <a:pt x="0" y="60"/>
                </a:lnTo>
                <a:lnTo>
                  <a:pt x="30" y="0"/>
                </a:lnTo>
                <a:lnTo>
                  <a:pt x="54" y="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668713" y="4733925"/>
            <a:ext cx="838200" cy="990600"/>
            <a:chOff x="3120" y="1968"/>
            <a:chExt cx="528" cy="624"/>
          </a:xfrm>
        </p:grpSpPr>
        <p:sp>
          <p:nvSpPr>
            <p:cNvPr id="9263" name="Oval 22"/>
            <p:cNvSpPr>
              <a:spLocks noChangeArrowheads="1"/>
            </p:cNvSpPr>
            <p:nvPr/>
          </p:nvSpPr>
          <p:spPr bwMode="auto">
            <a:xfrm>
              <a:off x="3120" y="1968"/>
              <a:ext cx="528" cy="62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Oval 23"/>
            <p:cNvSpPr>
              <a:spLocks noChangeArrowheads="1"/>
            </p:cNvSpPr>
            <p:nvPr/>
          </p:nvSpPr>
          <p:spPr bwMode="auto">
            <a:xfrm>
              <a:off x="3408" y="20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268913" y="4733925"/>
            <a:ext cx="1008062" cy="990600"/>
            <a:chOff x="4560" y="1968"/>
            <a:chExt cx="635" cy="624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608" y="1968"/>
              <a:ext cx="528" cy="624"/>
              <a:chOff x="3120" y="1968"/>
              <a:chExt cx="528" cy="624"/>
            </a:xfrm>
          </p:grpSpPr>
          <p:sp>
            <p:nvSpPr>
              <p:cNvPr id="9261" name="Oval 26"/>
              <p:cNvSpPr>
                <a:spLocks noChangeArrowheads="1"/>
              </p:cNvSpPr>
              <p:nvPr/>
            </p:nvSpPr>
            <p:spPr bwMode="auto">
              <a:xfrm>
                <a:off x="3120" y="1968"/>
                <a:ext cx="528" cy="62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27"/>
              <p:cNvSpPr>
                <a:spLocks noChangeArrowheads="1"/>
              </p:cNvSpPr>
              <p:nvPr/>
            </p:nvSpPr>
            <p:spPr bwMode="auto">
              <a:xfrm>
                <a:off x="3408" y="2064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 noChangeAspect="1"/>
            </p:cNvGrpSpPr>
            <p:nvPr/>
          </p:nvGrpSpPr>
          <p:grpSpPr bwMode="auto">
            <a:xfrm>
              <a:off x="4704" y="2304"/>
              <a:ext cx="347" cy="255"/>
              <a:chOff x="690" y="1584"/>
              <a:chExt cx="586" cy="432"/>
            </a:xfrm>
          </p:grpSpPr>
          <p:sp>
            <p:nvSpPr>
              <p:cNvPr id="9259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735" y="1584"/>
                <a:ext cx="480" cy="432"/>
              </a:xfrm>
              <a:prstGeom prst="sun">
                <a:avLst>
                  <a:gd name="adj" fmla="val 250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690" y="1645"/>
                <a:ext cx="58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000">
                    <a:latin typeface="Tahoma" pitchFamily="34" charset="0"/>
                  </a:rPr>
                  <a:t>mLDL</a:t>
                </a: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608" y="1968"/>
              <a:ext cx="528" cy="624"/>
              <a:chOff x="3120" y="1968"/>
              <a:chExt cx="528" cy="624"/>
            </a:xfrm>
          </p:grpSpPr>
          <p:sp>
            <p:nvSpPr>
              <p:cNvPr id="9257" name="Oval 32"/>
              <p:cNvSpPr>
                <a:spLocks noChangeArrowheads="1"/>
              </p:cNvSpPr>
              <p:nvPr/>
            </p:nvSpPr>
            <p:spPr bwMode="auto">
              <a:xfrm>
                <a:off x="3120" y="1968"/>
                <a:ext cx="528" cy="62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33"/>
              <p:cNvSpPr>
                <a:spLocks noChangeArrowheads="1"/>
              </p:cNvSpPr>
              <p:nvPr/>
            </p:nvSpPr>
            <p:spPr bwMode="auto">
              <a:xfrm>
                <a:off x="3408" y="2064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4704" y="2304"/>
              <a:ext cx="347" cy="255"/>
              <a:chOff x="690" y="1584"/>
              <a:chExt cx="586" cy="432"/>
            </a:xfrm>
          </p:grpSpPr>
          <p:sp>
            <p:nvSpPr>
              <p:cNvPr id="9255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735" y="1584"/>
                <a:ext cx="480" cy="432"/>
              </a:xfrm>
              <a:prstGeom prst="sun">
                <a:avLst>
                  <a:gd name="adj" fmla="val 250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690" y="1645"/>
                <a:ext cx="58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000">
                    <a:latin typeface="Tahoma" pitchFamily="34" charset="0"/>
                  </a:rPr>
                  <a:t>mLDL</a:t>
                </a:r>
              </a:p>
            </p:txBody>
          </p:sp>
        </p:grpSp>
        <p:grpSp>
          <p:nvGrpSpPr>
            <p:cNvPr id="10" name="Group 37"/>
            <p:cNvGrpSpPr>
              <a:grpSpLocks noChangeAspect="1"/>
            </p:cNvGrpSpPr>
            <p:nvPr/>
          </p:nvGrpSpPr>
          <p:grpSpPr bwMode="auto">
            <a:xfrm>
              <a:off x="4608" y="2016"/>
              <a:ext cx="347" cy="255"/>
              <a:chOff x="690" y="1584"/>
              <a:chExt cx="586" cy="432"/>
            </a:xfrm>
          </p:grpSpPr>
          <p:sp>
            <p:nvSpPr>
              <p:cNvPr id="9253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735" y="1584"/>
                <a:ext cx="480" cy="432"/>
              </a:xfrm>
              <a:prstGeom prst="sun">
                <a:avLst>
                  <a:gd name="adj" fmla="val 250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690" y="1645"/>
                <a:ext cx="58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000">
                    <a:latin typeface="Tahoma" pitchFamily="34" charset="0"/>
                  </a:rPr>
                  <a:t>mLDL</a:t>
                </a:r>
              </a:p>
            </p:txBody>
          </p:sp>
        </p:grpSp>
        <p:grpSp>
          <p:nvGrpSpPr>
            <p:cNvPr id="11" name="Group 40"/>
            <p:cNvGrpSpPr>
              <a:grpSpLocks noChangeAspect="1"/>
            </p:cNvGrpSpPr>
            <p:nvPr/>
          </p:nvGrpSpPr>
          <p:grpSpPr bwMode="auto">
            <a:xfrm>
              <a:off x="4608" y="2064"/>
              <a:ext cx="347" cy="255"/>
              <a:chOff x="690" y="1584"/>
              <a:chExt cx="586" cy="432"/>
            </a:xfrm>
          </p:grpSpPr>
          <p:sp>
            <p:nvSpPr>
              <p:cNvPr id="9251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735" y="1584"/>
                <a:ext cx="480" cy="432"/>
              </a:xfrm>
              <a:prstGeom prst="sun">
                <a:avLst>
                  <a:gd name="adj" fmla="val 250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690" y="1645"/>
                <a:ext cx="58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000">
                    <a:latin typeface="Tahoma" pitchFamily="34" charset="0"/>
                  </a:rPr>
                  <a:t>mLDL</a:t>
                </a:r>
              </a:p>
            </p:txBody>
          </p:sp>
        </p:grpSp>
        <p:grpSp>
          <p:nvGrpSpPr>
            <p:cNvPr id="12" name="Group 43"/>
            <p:cNvGrpSpPr>
              <a:grpSpLocks noChangeAspect="1"/>
            </p:cNvGrpSpPr>
            <p:nvPr/>
          </p:nvGrpSpPr>
          <p:grpSpPr bwMode="auto">
            <a:xfrm>
              <a:off x="4560" y="2208"/>
              <a:ext cx="347" cy="255"/>
              <a:chOff x="690" y="1584"/>
              <a:chExt cx="586" cy="432"/>
            </a:xfrm>
          </p:grpSpPr>
          <p:sp>
            <p:nvSpPr>
              <p:cNvPr id="9249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735" y="1584"/>
                <a:ext cx="480" cy="432"/>
              </a:xfrm>
              <a:prstGeom prst="sun">
                <a:avLst>
                  <a:gd name="adj" fmla="val 250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690" y="1645"/>
                <a:ext cx="58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000">
                    <a:latin typeface="Tahoma" pitchFamily="34" charset="0"/>
                  </a:rPr>
                  <a:t>mLDL</a:t>
                </a:r>
              </a:p>
            </p:txBody>
          </p:sp>
        </p:grpSp>
        <p:grpSp>
          <p:nvGrpSpPr>
            <p:cNvPr id="13" name="Group 46"/>
            <p:cNvGrpSpPr>
              <a:grpSpLocks noChangeAspect="1"/>
            </p:cNvGrpSpPr>
            <p:nvPr/>
          </p:nvGrpSpPr>
          <p:grpSpPr bwMode="auto">
            <a:xfrm>
              <a:off x="4800" y="2208"/>
              <a:ext cx="347" cy="255"/>
              <a:chOff x="690" y="1584"/>
              <a:chExt cx="586" cy="432"/>
            </a:xfrm>
          </p:grpSpPr>
          <p:sp>
            <p:nvSpPr>
              <p:cNvPr id="9247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735" y="1584"/>
                <a:ext cx="480" cy="432"/>
              </a:xfrm>
              <a:prstGeom prst="sun">
                <a:avLst>
                  <a:gd name="adj" fmla="val 250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690" y="1645"/>
                <a:ext cx="58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000">
                    <a:latin typeface="Tahoma" pitchFamily="34" charset="0"/>
                  </a:rPr>
                  <a:t>mLDL</a:t>
                </a:r>
              </a:p>
            </p:txBody>
          </p:sp>
        </p:grpSp>
        <p:grpSp>
          <p:nvGrpSpPr>
            <p:cNvPr id="14" name="Group 49"/>
            <p:cNvGrpSpPr>
              <a:grpSpLocks noChangeAspect="1"/>
            </p:cNvGrpSpPr>
            <p:nvPr/>
          </p:nvGrpSpPr>
          <p:grpSpPr bwMode="auto">
            <a:xfrm>
              <a:off x="4848" y="2064"/>
              <a:ext cx="347" cy="255"/>
              <a:chOff x="690" y="1584"/>
              <a:chExt cx="586" cy="432"/>
            </a:xfrm>
          </p:grpSpPr>
          <p:sp>
            <p:nvSpPr>
              <p:cNvPr id="9245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735" y="1584"/>
                <a:ext cx="480" cy="432"/>
              </a:xfrm>
              <a:prstGeom prst="sun">
                <a:avLst>
                  <a:gd name="adj" fmla="val 25000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690" y="1645"/>
                <a:ext cx="586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000">
                    <a:latin typeface="Tahoma" pitchFamily="34" charset="0"/>
                  </a:rPr>
                  <a:t>mLDL</a:t>
                </a:r>
              </a:p>
            </p:txBody>
          </p:sp>
        </p:grpSp>
      </p:grpSp>
      <p:sp>
        <p:nvSpPr>
          <p:cNvPr id="9228" name="Text Box 52"/>
          <p:cNvSpPr txBox="1">
            <a:spLocks noChangeArrowheads="1"/>
          </p:cNvSpPr>
          <p:nvPr/>
        </p:nvSpPr>
        <p:spPr bwMode="auto">
          <a:xfrm>
            <a:off x="3617913" y="4192588"/>
            <a:ext cx="944562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latin typeface="Tahoma" pitchFamily="34" charset="0"/>
              </a:rPr>
              <a:t>uptake</a:t>
            </a:r>
          </a:p>
        </p:txBody>
      </p:sp>
      <p:sp>
        <p:nvSpPr>
          <p:cNvPr id="9229" name="Text Box 53"/>
          <p:cNvSpPr txBox="1">
            <a:spLocks noChangeArrowheads="1"/>
          </p:cNvSpPr>
          <p:nvPr/>
        </p:nvSpPr>
        <p:spPr bwMode="auto">
          <a:xfrm>
            <a:off x="5192713" y="5868988"/>
            <a:ext cx="1206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latin typeface="Tahoma" pitchFamily="34" charset="0"/>
              </a:rPr>
              <a:t>foam cell</a:t>
            </a:r>
          </a:p>
        </p:txBody>
      </p:sp>
      <p:sp>
        <p:nvSpPr>
          <p:cNvPr id="9230" name="Freeform 54"/>
          <p:cNvSpPr>
            <a:spLocks noChangeAspect="1"/>
          </p:cNvSpPr>
          <p:nvPr/>
        </p:nvSpPr>
        <p:spPr bwMode="auto">
          <a:xfrm rot="-5400000" flipH="1" flipV="1">
            <a:off x="6578601" y="4872037"/>
            <a:ext cx="146050" cy="631825"/>
          </a:xfrm>
          <a:custGeom>
            <a:avLst/>
            <a:gdLst>
              <a:gd name="T0" fmla="*/ 54 w 54"/>
              <a:gd name="T1" fmla="*/ 60 h 234"/>
              <a:gd name="T2" fmla="*/ 42 w 54"/>
              <a:gd name="T3" fmla="*/ 60 h 234"/>
              <a:gd name="T4" fmla="*/ 42 w 54"/>
              <a:gd name="T5" fmla="*/ 234 h 234"/>
              <a:gd name="T6" fmla="*/ 12 w 54"/>
              <a:gd name="T7" fmla="*/ 234 h 234"/>
              <a:gd name="T8" fmla="*/ 12 w 54"/>
              <a:gd name="T9" fmla="*/ 60 h 234"/>
              <a:gd name="T10" fmla="*/ 0 w 54"/>
              <a:gd name="T11" fmla="*/ 60 h 234"/>
              <a:gd name="T12" fmla="*/ 30 w 54"/>
              <a:gd name="T13" fmla="*/ 0 h 234"/>
              <a:gd name="T14" fmla="*/ 54 w 54"/>
              <a:gd name="T15" fmla="*/ 60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234"/>
              <a:gd name="T26" fmla="*/ 54 w 54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234">
                <a:moveTo>
                  <a:pt x="54" y="60"/>
                </a:moveTo>
                <a:lnTo>
                  <a:pt x="42" y="60"/>
                </a:lnTo>
                <a:lnTo>
                  <a:pt x="42" y="234"/>
                </a:lnTo>
                <a:lnTo>
                  <a:pt x="12" y="234"/>
                </a:lnTo>
                <a:lnTo>
                  <a:pt x="12" y="60"/>
                </a:lnTo>
                <a:lnTo>
                  <a:pt x="0" y="60"/>
                </a:lnTo>
                <a:lnTo>
                  <a:pt x="30" y="0"/>
                </a:lnTo>
                <a:lnTo>
                  <a:pt x="54" y="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55"/>
          <p:cNvSpPr txBox="1">
            <a:spLocks noChangeArrowheads="1"/>
          </p:cNvSpPr>
          <p:nvPr/>
        </p:nvSpPr>
        <p:spPr bwMode="auto">
          <a:xfrm>
            <a:off x="7078663" y="4810125"/>
            <a:ext cx="1741487" cy="7302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Tahoma" pitchFamily="34" charset="0"/>
              </a:rPr>
              <a:t>Chronic inflammation</a:t>
            </a:r>
          </a:p>
        </p:txBody>
      </p:sp>
      <p:sp>
        <p:nvSpPr>
          <p:cNvPr id="9232" name="AutoShape 56"/>
          <p:cNvSpPr>
            <a:spLocks noChangeArrowheads="1"/>
          </p:cNvSpPr>
          <p:nvPr/>
        </p:nvSpPr>
        <p:spPr bwMode="auto">
          <a:xfrm>
            <a:off x="4879975" y="6072188"/>
            <a:ext cx="222250" cy="889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57"/>
          <p:cNvSpPr txBox="1">
            <a:spLocks noChangeArrowheads="1"/>
          </p:cNvSpPr>
          <p:nvPr/>
        </p:nvSpPr>
        <p:spPr bwMode="auto">
          <a:xfrm>
            <a:off x="1598613" y="5670550"/>
            <a:ext cx="1516062" cy="609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sz="2000" i="1">
                <a:latin typeface="Tahoma" pitchFamily="34" charset="0"/>
              </a:rPr>
              <a:t>Lipoprotein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sz="2000" i="1">
                <a:latin typeface="Tahoma" pitchFamily="34" charset="0"/>
              </a:rPr>
              <a:t>oxidation</a:t>
            </a:r>
          </a:p>
        </p:txBody>
      </p:sp>
      <p:sp>
        <p:nvSpPr>
          <p:cNvPr id="9235" name="Text Box 59"/>
          <p:cNvSpPr txBox="1">
            <a:spLocks noChangeArrowheads="1"/>
          </p:cNvSpPr>
          <p:nvPr/>
        </p:nvSpPr>
        <p:spPr bwMode="auto">
          <a:xfrm>
            <a:off x="169863" y="4302125"/>
            <a:ext cx="1741487" cy="4254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Tahoma" pitchFamily="34" charset="0"/>
              </a:rPr>
              <a:t>Lipoproteins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08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00"/>
                </a:solidFill>
                <a:latin typeface="Tahoma" pitchFamily="34" charset="0"/>
              </a:rPr>
              <a:t>Familial </a:t>
            </a:r>
            <a:r>
              <a:rPr lang="en-US" sz="4000" dirty="0" err="1" smtClean="0">
                <a:solidFill>
                  <a:srgbClr val="000000"/>
                </a:solidFill>
                <a:latin typeface="Tahoma" pitchFamily="34" charset="0"/>
              </a:rPr>
              <a:t>hyperlipidemia</a:t>
            </a:r>
            <a:r>
              <a:rPr lang="en-US" sz="4000" dirty="0" smtClean="0">
                <a:solidFill>
                  <a:srgbClr val="000000"/>
                </a:solidFill>
                <a:latin typeface="Tahoma" pitchFamily="34" charset="0"/>
              </a:rPr>
              <a:t> (FH)</a:t>
            </a:r>
            <a:endParaRPr lang="en-GB" sz="4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91410" y="621832"/>
            <a:ext cx="4311880" cy="110201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3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027" y="824753"/>
            <a:ext cx="2142075" cy="31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48551" y="3951215"/>
            <a:ext cx="7974107" cy="290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Autosomal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recessive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genetic disease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Massively elevated cholesterol (20mmol/L)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failure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to clear LDL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from blood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xanthomas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and early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atherosclerosis; if untreated fatal myocardial infarction before age 20</a:t>
            </a:r>
            <a:endParaRPr lang="en-GB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4988" y="1550054"/>
            <a:ext cx="195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Tahoma" pitchFamily="34" charset="0"/>
              </a:rPr>
              <a:t>xanthoma</a:t>
            </a:r>
            <a:endParaRPr lang="en-GB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954741" y="1976718"/>
            <a:ext cx="1165412" cy="99508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 l="10711" t="64183" r="58866" b="966"/>
          <a:stretch>
            <a:fillRect/>
          </a:stretch>
        </p:blipFill>
        <p:spPr bwMode="auto">
          <a:xfrm>
            <a:off x="3951215" y="822120"/>
            <a:ext cx="4157181" cy="313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6200000" flipV="1">
            <a:off x="5617746" y="3579221"/>
            <a:ext cx="876073" cy="75714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98954" y="4370153"/>
            <a:ext cx="195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ahoma" pitchFamily="34" charset="0"/>
              </a:rPr>
              <a:t>Foam cell</a:t>
            </a:r>
            <a:endParaRPr lang="en-GB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080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00"/>
                </a:solidFill>
                <a:latin typeface="Tahoma" pitchFamily="34" charset="0"/>
              </a:rPr>
              <a:t>Brown &amp; Goldstein</a:t>
            </a:r>
            <a:endParaRPr lang="en-GB" sz="4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25" y="1040978"/>
            <a:ext cx="5667375" cy="5284321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Nobel Prize for Medicine 1985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Hunted for gene for familial </a:t>
            </a:r>
            <a:r>
              <a:rPr lang="en-US" sz="2000" dirty="0" err="1" smtClean="0">
                <a:solidFill>
                  <a:srgbClr val="000000"/>
                </a:solidFill>
              </a:rPr>
              <a:t>hypercholesterolaemia</a:t>
            </a: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Discovered LDL receptor (expression negatively regulated by intracellular cholesterol)</a:t>
            </a:r>
          </a:p>
          <a:p>
            <a:pPr eaLnBrk="1" hangingPunct="1"/>
            <a:endParaRPr 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Cholesterol synthesis is also negatively regulated by cellular cholesterol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Led to the discovery of HMG-CoA </a:t>
            </a:r>
            <a:r>
              <a:rPr lang="en-US" sz="2000" dirty="0" err="1" smtClean="0">
                <a:solidFill>
                  <a:srgbClr val="000000"/>
                </a:solidFill>
              </a:rPr>
              <a:t>reductase</a:t>
            </a:r>
            <a:r>
              <a:rPr lang="en-US" sz="2000" dirty="0" smtClean="0">
                <a:solidFill>
                  <a:srgbClr val="000000"/>
                </a:solidFill>
              </a:rPr>
              <a:t> inhibitors (= “statins”) for lowering plasma cholesterol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2113" y="698500"/>
            <a:ext cx="94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Brown</a:t>
            </a:r>
            <a:endParaRPr lang="en-GB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05013" y="677863"/>
            <a:ext cx="1525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Goldstein</a:t>
            </a:r>
            <a:endParaRPr lang="en-GB"/>
          </a:p>
        </p:txBody>
      </p:sp>
      <p:pic>
        <p:nvPicPr>
          <p:cNvPr id="12294" name="Picture 6" descr="4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982663"/>
            <a:ext cx="32353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4a-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3833813"/>
            <a:ext cx="27955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42" y="206187"/>
            <a:ext cx="8658225" cy="708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00"/>
                </a:solidFill>
                <a:latin typeface="Tahoma" pitchFamily="34" charset="0"/>
              </a:rPr>
              <a:t>Macrophages accumulate cholesterol</a:t>
            </a:r>
            <a:endParaRPr lang="en-GB" sz="40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92113" y="698500"/>
            <a:ext cx="94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Brown</a:t>
            </a:r>
            <a:endParaRPr lang="en-GB"/>
          </a:p>
        </p:txBody>
      </p:sp>
      <p:pic>
        <p:nvPicPr>
          <p:cNvPr id="13317" name="Picture 6" descr="4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982663"/>
            <a:ext cx="2968718" cy="230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69341" y="1142344"/>
            <a:ext cx="5674659" cy="5500501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In LDLR-negative patients, macrophages accumulate cholesterol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Deduced a second LDL receptor - </a:t>
            </a:r>
            <a:r>
              <a:rPr lang="en-US" sz="2400" i="1" dirty="0" smtClean="0">
                <a:solidFill>
                  <a:srgbClr val="000000"/>
                </a:solidFill>
              </a:rPr>
              <a:t>not under feedback control</a:t>
            </a:r>
            <a:r>
              <a:rPr lang="en-US" sz="2400" dirty="0" smtClean="0">
                <a:solidFill>
                  <a:srgbClr val="000000"/>
                </a:solidFill>
              </a:rPr>
              <a:t> - in atherosclerotic lesions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Called the ‘scavenger receptor’ since it </a:t>
            </a:r>
            <a:r>
              <a:rPr lang="en-US" sz="2400" dirty="0" err="1" smtClean="0">
                <a:solidFill>
                  <a:srgbClr val="000000"/>
                </a:solidFill>
              </a:rPr>
              <a:t>hoovers</a:t>
            </a:r>
            <a:r>
              <a:rPr lang="en-US" sz="2400" dirty="0" smtClean="0">
                <a:solidFill>
                  <a:srgbClr val="000000"/>
                </a:solidFill>
              </a:rPr>
              <a:t> up chemically modified LDL (now known to be </a:t>
            </a:r>
            <a:r>
              <a:rPr lang="en-US" sz="2400" dirty="0" err="1" smtClean="0">
                <a:solidFill>
                  <a:srgbClr val="000000"/>
                </a:solidFill>
              </a:rPr>
              <a:t>oxidised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Now known that scavenger receptors are a family of pathogen receptors that ‘accidentally’ bind </a:t>
            </a:r>
            <a:r>
              <a:rPr lang="en-US" sz="2400" dirty="0" err="1" smtClean="0">
                <a:solidFill>
                  <a:srgbClr val="000000"/>
                </a:solidFill>
              </a:rPr>
              <a:t>OxLDL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436" y="3409392"/>
            <a:ext cx="3460375" cy="2650749"/>
            <a:chOff x="11731" y="3857628"/>
            <a:chExt cx="2988633" cy="2214579"/>
          </a:xfrm>
        </p:grpSpPr>
        <p:grpSp>
          <p:nvGrpSpPr>
            <p:cNvPr id="9" name="Group 6"/>
            <p:cNvGrpSpPr/>
            <p:nvPr/>
          </p:nvGrpSpPr>
          <p:grpSpPr>
            <a:xfrm>
              <a:off x="11731" y="3857628"/>
              <a:ext cx="2988633" cy="2214579"/>
              <a:chOff x="383240" y="1250124"/>
              <a:chExt cx="7547376" cy="5536885"/>
            </a:xfrm>
          </p:grpSpPr>
          <p:sp>
            <p:nvSpPr>
              <p:cNvPr id="11" name="Freeform 29"/>
              <p:cNvSpPr>
                <a:spLocks/>
              </p:cNvSpPr>
              <p:nvPr/>
            </p:nvSpPr>
            <p:spPr bwMode="auto">
              <a:xfrm>
                <a:off x="714348" y="1857364"/>
                <a:ext cx="7216268" cy="4929645"/>
              </a:xfrm>
              <a:custGeom>
                <a:avLst/>
                <a:gdLst/>
                <a:ahLst/>
                <a:cxnLst>
                  <a:cxn ang="0">
                    <a:pos x="317" y="5"/>
                  </a:cxn>
                  <a:cxn ang="0">
                    <a:pos x="230" y="41"/>
                  </a:cxn>
                  <a:cxn ang="0">
                    <a:pos x="164" y="59"/>
                  </a:cxn>
                  <a:cxn ang="0">
                    <a:pos x="128" y="77"/>
                  </a:cxn>
                  <a:cxn ang="0">
                    <a:pos x="41" y="173"/>
                  </a:cxn>
                  <a:cxn ang="0">
                    <a:pos x="20" y="251"/>
                  </a:cxn>
                  <a:cxn ang="0">
                    <a:pos x="2" y="305"/>
                  </a:cxn>
                  <a:cxn ang="0">
                    <a:pos x="8" y="410"/>
                  </a:cxn>
                  <a:cxn ang="0">
                    <a:pos x="20" y="482"/>
                  </a:cxn>
                  <a:cxn ang="0">
                    <a:pos x="32" y="515"/>
                  </a:cxn>
                  <a:cxn ang="0">
                    <a:pos x="47" y="536"/>
                  </a:cxn>
                  <a:cxn ang="0">
                    <a:pos x="86" y="581"/>
                  </a:cxn>
                  <a:cxn ang="0">
                    <a:pos x="155" y="626"/>
                  </a:cxn>
                  <a:cxn ang="0">
                    <a:pos x="209" y="662"/>
                  </a:cxn>
                  <a:cxn ang="0">
                    <a:pos x="266" y="692"/>
                  </a:cxn>
                  <a:cxn ang="0">
                    <a:pos x="338" y="695"/>
                  </a:cxn>
                  <a:cxn ang="0">
                    <a:pos x="461" y="674"/>
                  </a:cxn>
                  <a:cxn ang="0">
                    <a:pos x="515" y="656"/>
                  </a:cxn>
                  <a:cxn ang="0">
                    <a:pos x="551" y="611"/>
                  </a:cxn>
                  <a:cxn ang="0">
                    <a:pos x="596" y="581"/>
                  </a:cxn>
                  <a:cxn ang="0">
                    <a:pos x="656" y="521"/>
                  </a:cxn>
                  <a:cxn ang="0">
                    <a:pos x="674" y="464"/>
                  </a:cxn>
                  <a:cxn ang="0">
                    <a:pos x="683" y="344"/>
                  </a:cxn>
                  <a:cxn ang="0">
                    <a:pos x="698" y="269"/>
                  </a:cxn>
                  <a:cxn ang="0">
                    <a:pos x="659" y="221"/>
                  </a:cxn>
                  <a:cxn ang="0">
                    <a:pos x="635" y="167"/>
                  </a:cxn>
                  <a:cxn ang="0">
                    <a:pos x="608" y="110"/>
                  </a:cxn>
                  <a:cxn ang="0">
                    <a:pos x="554" y="74"/>
                  </a:cxn>
                  <a:cxn ang="0">
                    <a:pos x="476" y="32"/>
                  </a:cxn>
                  <a:cxn ang="0">
                    <a:pos x="413" y="20"/>
                  </a:cxn>
                  <a:cxn ang="0">
                    <a:pos x="338" y="8"/>
                  </a:cxn>
                  <a:cxn ang="0">
                    <a:pos x="317" y="5"/>
                  </a:cxn>
                </a:cxnLst>
                <a:rect l="0" t="0" r="r" b="b"/>
                <a:pathLst>
                  <a:path w="702" h="698">
                    <a:moveTo>
                      <a:pt x="317" y="5"/>
                    </a:moveTo>
                    <a:cubicBezTo>
                      <a:pt x="299" y="10"/>
                      <a:pt x="255" y="32"/>
                      <a:pt x="230" y="41"/>
                    </a:cubicBezTo>
                    <a:cubicBezTo>
                      <a:pt x="205" y="50"/>
                      <a:pt x="181" y="53"/>
                      <a:pt x="164" y="59"/>
                    </a:cubicBezTo>
                    <a:cubicBezTo>
                      <a:pt x="147" y="65"/>
                      <a:pt x="148" y="58"/>
                      <a:pt x="128" y="77"/>
                    </a:cubicBezTo>
                    <a:cubicBezTo>
                      <a:pt x="108" y="96"/>
                      <a:pt x="59" y="144"/>
                      <a:pt x="41" y="173"/>
                    </a:cubicBezTo>
                    <a:cubicBezTo>
                      <a:pt x="23" y="202"/>
                      <a:pt x="26" y="229"/>
                      <a:pt x="20" y="251"/>
                    </a:cubicBezTo>
                    <a:cubicBezTo>
                      <a:pt x="14" y="273"/>
                      <a:pt x="4" y="279"/>
                      <a:pt x="2" y="305"/>
                    </a:cubicBezTo>
                    <a:cubicBezTo>
                      <a:pt x="0" y="331"/>
                      <a:pt x="5" y="381"/>
                      <a:pt x="8" y="410"/>
                    </a:cubicBezTo>
                    <a:cubicBezTo>
                      <a:pt x="11" y="439"/>
                      <a:pt x="16" y="465"/>
                      <a:pt x="20" y="482"/>
                    </a:cubicBezTo>
                    <a:cubicBezTo>
                      <a:pt x="24" y="499"/>
                      <a:pt x="28" y="506"/>
                      <a:pt x="32" y="515"/>
                    </a:cubicBezTo>
                    <a:cubicBezTo>
                      <a:pt x="36" y="524"/>
                      <a:pt x="38" y="525"/>
                      <a:pt x="47" y="536"/>
                    </a:cubicBezTo>
                    <a:cubicBezTo>
                      <a:pt x="56" y="547"/>
                      <a:pt x="68" y="566"/>
                      <a:pt x="86" y="581"/>
                    </a:cubicBezTo>
                    <a:cubicBezTo>
                      <a:pt x="104" y="596"/>
                      <a:pt x="134" y="613"/>
                      <a:pt x="155" y="626"/>
                    </a:cubicBezTo>
                    <a:cubicBezTo>
                      <a:pt x="176" y="639"/>
                      <a:pt x="190" y="651"/>
                      <a:pt x="209" y="662"/>
                    </a:cubicBezTo>
                    <a:cubicBezTo>
                      <a:pt x="228" y="673"/>
                      <a:pt x="245" y="687"/>
                      <a:pt x="266" y="692"/>
                    </a:cubicBezTo>
                    <a:cubicBezTo>
                      <a:pt x="287" y="697"/>
                      <a:pt x="306" y="698"/>
                      <a:pt x="338" y="695"/>
                    </a:cubicBezTo>
                    <a:cubicBezTo>
                      <a:pt x="370" y="692"/>
                      <a:pt x="432" y="680"/>
                      <a:pt x="461" y="674"/>
                    </a:cubicBezTo>
                    <a:cubicBezTo>
                      <a:pt x="490" y="668"/>
                      <a:pt x="500" y="666"/>
                      <a:pt x="515" y="656"/>
                    </a:cubicBezTo>
                    <a:cubicBezTo>
                      <a:pt x="530" y="646"/>
                      <a:pt x="538" y="623"/>
                      <a:pt x="551" y="611"/>
                    </a:cubicBezTo>
                    <a:cubicBezTo>
                      <a:pt x="564" y="599"/>
                      <a:pt x="578" y="596"/>
                      <a:pt x="596" y="581"/>
                    </a:cubicBezTo>
                    <a:cubicBezTo>
                      <a:pt x="614" y="566"/>
                      <a:pt x="643" y="541"/>
                      <a:pt x="656" y="521"/>
                    </a:cubicBezTo>
                    <a:cubicBezTo>
                      <a:pt x="669" y="501"/>
                      <a:pt x="670" y="493"/>
                      <a:pt x="674" y="464"/>
                    </a:cubicBezTo>
                    <a:cubicBezTo>
                      <a:pt x="678" y="435"/>
                      <a:pt x="679" y="376"/>
                      <a:pt x="683" y="344"/>
                    </a:cubicBezTo>
                    <a:cubicBezTo>
                      <a:pt x="687" y="312"/>
                      <a:pt x="702" y="289"/>
                      <a:pt x="698" y="269"/>
                    </a:cubicBezTo>
                    <a:cubicBezTo>
                      <a:pt x="694" y="249"/>
                      <a:pt x="670" y="238"/>
                      <a:pt x="659" y="221"/>
                    </a:cubicBezTo>
                    <a:cubicBezTo>
                      <a:pt x="648" y="204"/>
                      <a:pt x="643" y="185"/>
                      <a:pt x="635" y="167"/>
                    </a:cubicBezTo>
                    <a:cubicBezTo>
                      <a:pt x="627" y="149"/>
                      <a:pt x="622" y="125"/>
                      <a:pt x="608" y="110"/>
                    </a:cubicBezTo>
                    <a:cubicBezTo>
                      <a:pt x="594" y="95"/>
                      <a:pt x="576" y="87"/>
                      <a:pt x="554" y="74"/>
                    </a:cubicBezTo>
                    <a:cubicBezTo>
                      <a:pt x="532" y="61"/>
                      <a:pt x="499" y="41"/>
                      <a:pt x="476" y="32"/>
                    </a:cubicBezTo>
                    <a:cubicBezTo>
                      <a:pt x="453" y="23"/>
                      <a:pt x="436" y="24"/>
                      <a:pt x="413" y="20"/>
                    </a:cubicBezTo>
                    <a:cubicBezTo>
                      <a:pt x="390" y="16"/>
                      <a:pt x="356" y="10"/>
                      <a:pt x="338" y="8"/>
                    </a:cubicBezTo>
                    <a:cubicBezTo>
                      <a:pt x="320" y="6"/>
                      <a:pt x="335" y="0"/>
                      <a:pt x="317" y="5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30"/>
              <p:cNvSpPr>
                <a:spLocks/>
              </p:cNvSpPr>
              <p:nvPr/>
            </p:nvSpPr>
            <p:spPr bwMode="auto">
              <a:xfrm rot="13263289">
                <a:off x="902970" y="3253653"/>
                <a:ext cx="4893488" cy="2903616"/>
              </a:xfrm>
              <a:custGeom>
                <a:avLst/>
                <a:gdLst/>
                <a:ahLst/>
                <a:cxnLst>
                  <a:cxn ang="0">
                    <a:pos x="287" y="225"/>
                  </a:cxn>
                  <a:cxn ang="0">
                    <a:pos x="239" y="255"/>
                  </a:cxn>
                  <a:cxn ang="0">
                    <a:pos x="224" y="333"/>
                  </a:cxn>
                  <a:cxn ang="0">
                    <a:pos x="218" y="375"/>
                  </a:cxn>
                  <a:cxn ang="0">
                    <a:pos x="176" y="408"/>
                  </a:cxn>
                  <a:cxn ang="0">
                    <a:pos x="122" y="408"/>
                  </a:cxn>
                  <a:cxn ang="0">
                    <a:pos x="65" y="381"/>
                  </a:cxn>
                  <a:cxn ang="0">
                    <a:pos x="17" y="318"/>
                  </a:cxn>
                  <a:cxn ang="0">
                    <a:pos x="5" y="237"/>
                  </a:cxn>
                  <a:cxn ang="0">
                    <a:pos x="50" y="120"/>
                  </a:cxn>
                  <a:cxn ang="0">
                    <a:pos x="116" y="54"/>
                  </a:cxn>
                  <a:cxn ang="0">
                    <a:pos x="191" y="15"/>
                  </a:cxn>
                  <a:cxn ang="0">
                    <a:pos x="275" y="0"/>
                  </a:cxn>
                  <a:cxn ang="0">
                    <a:pos x="350" y="15"/>
                  </a:cxn>
                  <a:cxn ang="0">
                    <a:pos x="401" y="48"/>
                  </a:cxn>
                  <a:cxn ang="0">
                    <a:pos x="431" y="114"/>
                  </a:cxn>
                  <a:cxn ang="0">
                    <a:pos x="416" y="186"/>
                  </a:cxn>
                  <a:cxn ang="0">
                    <a:pos x="395" y="222"/>
                  </a:cxn>
                  <a:cxn ang="0">
                    <a:pos x="371" y="228"/>
                  </a:cxn>
                  <a:cxn ang="0">
                    <a:pos x="344" y="228"/>
                  </a:cxn>
                  <a:cxn ang="0">
                    <a:pos x="287" y="225"/>
                  </a:cxn>
                </a:cxnLst>
                <a:rect l="0" t="0" r="r" b="b"/>
                <a:pathLst>
                  <a:path w="434" h="413">
                    <a:moveTo>
                      <a:pt x="287" y="225"/>
                    </a:moveTo>
                    <a:cubicBezTo>
                      <a:pt x="270" y="229"/>
                      <a:pt x="250" y="237"/>
                      <a:pt x="239" y="255"/>
                    </a:cubicBezTo>
                    <a:cubicBezTo>
                      <a:pt x="228" y="273"/>
                      <a:pt x="228" y="313"/>
                      <a:pt x="224" y="333"/>
                    </a:cubicBezTo>
                    <a:cubicBezTo>
                      <a:pt x="220" y="353"/>
                      <a:pt x="226" y="363"/>
                      <a:pt x="218" y="375"/>
                    </a:cubicBezTo>
                    <a:cubicBezTo>
                      <a:pt x="210" y="387"/>
                      <a:pt x="192" y="403"/>
                      <a:pt x="176" y="408"/>
                    </a:cubicBezTo>
                    <a:cubicBezTo>
                      <a:pt x="160" y="413"/>
                      <a:pt x="140" y="412"/>
                      <a:pt x="122" y="408"/>
                    </a:cubicBezTo>
                    <a:cubicBezTo>
                      <a:pt x="104" y="404"/>
                      <a:pt x="82" y="396"/>
                      <a:pt x="65" y="381"/>
                    </a:cubicBezTo>
                    <a:cubicBezTo>
                      <a:pt x="48" y="366"/>
                      <a:pt x="27" y="342"/>
                      <a:pt x="17" y="318"/>
                    </a:cubicBezTo>
                    <a:cubicBezTo>
                      <a:pt x="7" y="294"/>
                      <a:pt x="0" y="270"/>
                      <a:pt x="5" y="237"/>
                    </a:cubicBezTo>
                    <a:cubicBezTo>
                      <a:pt x="10" y="204"/>
                      <a:pt x="32" y="150"/>
                      <a:pt x="50" y="120"/>
                    </a:cubicBezTo>
                    <a:cubicBezTo>
                      <a:pt x="68" y="90"/>
                      <a:pt x="93" y="71"/>
                      <a:pt x="116" y="54"/>
                    </a:cubicBezTo>
                    <a:cubicBezTo>
                      <a:pt x="139" y="37"/>
                      <a:pt x="165" y="24"/>
                      <a:pt x="191" y="15"/>
                    </a:cubicBezTo>
                    <a:cubicBezTo>
                      <a:pt x="217" y="6"/>
                      <a:pt x="249" y="0"/>
                      <a:pt x="275" y="0"/>
                    </a:cubicBezTo>
                    <a:cubicBezTo>
                      <a:pt x="301" y="0"/>
                      <a:pt x="329" y="7"/>
                      <a:pt x="350" y="15"/>
                    </a:cubicBezTo>
                    <a:cubicBezTo>
                      <a:pt x="371" y="23"/>
                      <a:pt x="388" y="32"/>
                      <a:pt x="401" y="48"/>
                    </a:cubicBezTo>
                    <a:cubicBezTo>
                      <a:pt x="414" y="64"/>
                      <a:pt x="428" y="91"/>
                      <a:pt x="431" y="114"/>
                    </a:cubicBezTo>
                    <a:cubicBezTo>
                      <a:pt x="434" y="137"/>
                      <a:pt x="422" y="168"/>
                      <a:pt x="416" y="186"/>
                    </a:cubicBezTo>
                    <a:cubicBezTo>
                      <a:pt x="410" y="204"/>
                      <a:pt x="402" y="215"/>
                      <a:pt x="395" y="222"/>
                    </a:cubicBezTo>
                    <a:cubicBezTo>
                      <a:pt x="388" y="229"/>
                      <a:pt x="379" y="227"/>
                      <a:pt x="371" y="228"/>
                    </a:cubicBezTo>
                    <a:cubicBezTo>
                      <a:pt x="363" y="229"/>
                      <a:pt x="355" y="228"/>
                      <a:pt x="344" y="228"/>
                    </a:cubicBezTo>
                    <a:cubicBezTo>
                      <a:pt x="333" y="228"/>
                      <a:pt x="304" y="221"/>
                      <a:pt x="287" y="22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" name="Group 17"/>
              <p:cNvGrpSpPr/>
              <p:nvPr/>
            </p:nvGrpSpPr>
            <p:grpSpPr>
              <a:xfrm>
                <a:off x="3214680" y="2143116"/>
                <a:ext cx="3985934" cy="3429359"/>
                <a:chOff x="2800646" y="2799873"/>
                <a:chExt cx="3674541" cy="3429359"/>
              </a:xfrm>
              <a:solidFill>
                <a:srgbClr val="FFFF00"/>
              </a:solidFill>
            </p:grpSpPr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2800646" y="3246828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3901902" y="3772657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auto">
                <a:xfrm>
                  <a:off x="3907436" y="2799873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5180244" y="5448736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5097235" y="4055290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5678299" y="5001781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4853741" y="3200818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5993734" y="3825240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5961786" y="5657393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2998217" y="3871443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4969954" y="4837460"/>
                  <a:ext cx="481453" cy="57183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357422" y="1643050"/>
                <a:ext cx="71438" cy="1143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29153" y="1444970"/>
                <a:ext cx="1710889" cy="1769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 smtClean="0">
                    <a:solidFill>
                      <a:srgbClr val="FF0000"/>
                    </a:solidFill>
                  </a:rPr>
                  <a:t>X</a:t>
                </a:r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3240" y="1758866"/>
                <a:ext cx="1974180" cy="77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dirty="0" smtClean="0">
                    <a:solidFill>
                      <a:schemeClr val="bg2"/>
                    </a:solidFill>
                  </a:rPr>
                  <a:t>LDLR</a:t>
                </a:r>
                <a:endParaRPr lang="en-GB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7" name="Curved Down Arrow 16"/>
              <p:cNvSpPr/>
              <p:nvPr/>
            </p:nvSpPr>
            <p:spPr>
              <a:xfrm rot="16200000" flipH="1">
                <a:off x="3071320" y="1928785"/>
                <a:ext cx="2000263" cy="642942"/>
              </a:xfrm>
              <a:prstGeom prst="curved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17798" y="3857628"/>
              <a:ext cx="6774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solidFill>
                    <a:srgbClr val="FF0000"/>
                  </a:solidFill>
                </a:rPr>
                <a:t>?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27529" y="0"/>
            <a:ext cx="7449671" cy="97715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Macrophage scavenger receptors</a:t>
            </a:r>
            <a:endParaRPr lang="en-GB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09601" y="667090"/>
            <a:ext cx="8265458" cy="39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Macrophage scavenger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receptor 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CD204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Binds to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oxidised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LDL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Binds to Gram-positive bacteria like Staphylococci and Streptococci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Binds to dead cells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Macrophage scavenger receptor B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CD36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Binds to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oxidised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LDL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Binds to malaria parasites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Binds to dead cells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765176" y="5809129"/>
            <a:ext cx="1174377" cy="7978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5430" y="5736516"/>
            <a:ext cx="69207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2024" y="509195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Activation of ‘bug-detector’ pathways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0506" y="5118846"/>
            <a:ext cx="372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000000"/>
                </a:solidFill>
              </a:rPr>
              <a:t>Safe clearance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</a:rPr>
              <a:t>reverse cholesterol transport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2717" y="4625788"/>
            <a:ext cx="30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00"/>
                </a:solidFill>
              </a:rPr>
              <a:t>Arterial Ox-LDL deposits </a:t>
            </a:r>
            <a:endParaRPr lang="en-GB" b="1" dirty="0">
              <a:solidFill>
                <a:srgbClr val="FF3300"/>
              </a:solidFill>
            </a:endParaRPr>
          </a:p>
        </p:txBody>
      </p:sp>
      <p:grpSp>
        <p:nvGrpSpPr>
          <p:cNvPr id="12" name="Group 6"/>
          <p:cNvGrpSpPr/>
          <p:nvPr/>
        </p:nvGrpSpPr>
        <p:grpSpPr>
          <a:xfrm>
            <a:off x="3920394" y="5003314"/>
            <a:ext cx="752274" cy="625700"/>
            <a:chOff x="714348" y="1857364"/>
            <a:chExt cx="7216268" cy="4929645"/>
          </a:xfrm>
        </p:grpSpPr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714348" y="1857364"/>
              <a:ext cx="7216268" cy="4929645"/>
            </a:xfrm>
            <a:custGeom>
              <a:avLst/>
              <a:gdLst/>
              <a:ahLst/>
              <a:cxnLst>
                <a:cxn ang="0">
                  <a:pos x="317" y="5"/>
                </a:cxn>
                <a:cxn ang="0">
                  <a:pos x="230" y="41"/>
                </a:cxn>
                <a:cxn ang="0">
                  <a:pos x="164" y="59"/>
                </a:cxn>
                <a:cxn ang="0">
                  <a:pos x="128" y="77"/>
                </a:cxn>
                <a:cxn ang="0">
                  <a:pos x="41" y="173"/>
                </a:cxn>
                <a:cxn ang="0">
                  <a:pos x="20" y="251"/>
                </a:cxn>
                <a:cxn ang="0">
                  <a:pos x="2" y="305"/>
                </a:cxn>
                <a:cxn ang="0">
                  <a:pos x="8" y="410"/>
                </a:cxn>
                <a:cxn ang="0">
                  <a:pos x="20" y="482"/>
                </a:cxn>
                <a:cxn ang="0">
                  <a:pos x="32" y="515"/>
                </a:cxn>
                <a:cxn ang="0">
                  <a:pos x="47" y="536"/>
                </a:cxn>
                <a:cxn ang="0">
                  <a:pos x="86" y="581"/>
                </a:cxn>
                <a:cxn ang="0">
                  <a:pos x="155" y="626"/>
                </a:cxn>
                <a:cxn ang="0">
                  <a:pos x="209" y="662"/>
                </a:cxn>
                <a:cxn ang="0">
                  <a:pos x="266" y="692"/>
                </a:cxn>
                <a:cxn ang="0">
                  <a:pos x="338" y="695"/>
                </a:cxn>
                <a:cxn ang="0">
                  <a:pos x="461" y="674"/>
                </a:cxn>
                <a:cxn ang="0">
                  <a:pos x="515" y="656"/>
                </a:cxn>
                <a:cxn ang="0">
                  <a:pos x="551" y="611"/>
                </a:cxn>
                <a:cxn ang="0">
                  <a:pos x="596" y="581"/>
                </a:cxn>
                <a:cxn ang="0">
                  <a:pos x="656" y="521"/>
                </a:cxn>
                <a:cxn ang="0">
                  <a:pos x="674" y="464"/>
                </a:cxn>
                <a:cxn ang="0">
                  <a:pos x="683" y="344"/>
                </a:cxn>
                <a:cxn ang="0">
                  <a:pos x="698" y="269"/>
                </a:cxn>
                <a:cxn ang="0">
                  <a:pos x="659" y="221"/>
                </a:cxn>
                <a:cxn ang="0">
                  <a:pos x="635" y="167"/>
                </a:cxn>
                <a:cxn ang="0">
                  <a:pos x="608" y="110"/>
                </a:cxn>
                <a:cxn ang="0">
                  <a:pos x="554" y="74"/>
                </a:cxn>
                <a:cxn ang="0">
                  <a:pos x="476" y="32"/>
                </a:cxn>
                <a:cxn ang="0">
                  <a:pos x="413" y="20"/>
                </a:cxn>
                <a:cxn ang="0">
                  <a:pos x="338" y="8"/>
                </a:cxn>
                <a:cxn ang="0">
                  <a:pos x="317" y="5"/>
                </a:cxn>
              </a:cxnLst>
              <a:rect l="0" t="0" r="r" b="b"/>
              <a:pathLst>
                <a:path w="702" h="698">
                  <a:moveTo>
                    <a:pt x="317" y="5"/>
                  </a:moveTo>
                  <a:cubicBezTo>
                    <a:pt x="299" y="10"/>
                    <a:pt x="255" y="32"/>
                    <a:pt x="230" y="41"/>
                  </a:cubicBezTo>
                  <a:cubicBezTo>
                    <a:pt x="205" y="50"/>
                    <a:pt x="181" y="53"/>
                    <a:pt x="164" y="59"/>
                  </a:cubicBezTo>
                  <a:cubicBezTo>
                    <a:pt x="147" y="65"/>
                    <a:pt x="148" y="58"/>
                    <a:pt x="128" y="77"/>
                  </a:cubicBezTo>
                  <a:cubicBezTo>
                    <a:pt x="108" y="96"/>
                    <a:pt x="59" y="144"/>
                    <a:pt x="41" y="173"/>
                  </a:cubicBezTo>
                  <a:cubicBezTo>
                    <a:pt x="23" y="202"/>
                    <a:pt x="26" y="229"/>
                    <a:pt x="20" y="251"/>
                  </a:cubicBezTo>
                  <a:cubicBezTo>
                    <a:pt x="14" y="273"/>
                    <a:pt x="4" y="279"/>
                    <a:pt x="2" y="305"/>
                  </a:cubicBezTo>
                  <a:cubicBezTo>
                    <a:pt x="0" y="331"/>
                    <a:pt x="5" y="381"/>
                    <a:pt x="8" y="410"/>
                  </a:cubicBezTo>
                  <a:cubicBezTo>
                    <a:pt x="11" y="439"/>
                    <a:pt x="16" y="465"/>
                    <a:pt x="20" y="482"/>
                  </a:cubicBezTo>
                  <a:cubicBezTo>
                    <a:pt x="24" y="499"/>
                    <a:pt x="28" y="506"/>
                    <a:pt x="32" y="515"/>
                  </a:cubicBezTo>
                  <a:cubicBezTo>
                    <a:pt x="36" y="524"/>
                    <a:pt x="38" y="525"/>
                    <a:pt x="47" y="536"/>
                  </a:cubicBezTo>
                  <a:cubicBezTo>
                    <a:pt x="56" y="547"/>
                    <a:pt x="68" y="566"/>
                    <a:pt x="86" y="581"/>
                  </a:cubicBezTo>
                  <a:cubicBezTo>
                    <a:pt x="104" y="596"/>
                    <a:pt x="134" y="613"/>
                    <a:pt x="155" y="626"/>
                  </a:cubicBezTo>
                  <a:cubicBezTo>
                    <a:pt x="176" y="639"/>
                    <a:pt x="190" y="651"/>
                    <a:pt x="209" y="662"/>
                  </a:cubicBezTo>
                  <a:cubicBezTo>
                    <a:pt x="228" y="673"/>
                    <a:pt x="245" y="687"/>
                    <a:pt x="266" y="692"/>
                  </a:cubicBezTo>
                  <a:cubicBezTo>
                    <a:pt x="287" y="697"/>
                    <a:pt x="306" y="698"/>
                    <a:pt x="338" y="695"/>
                  </a:cubicBezTo>
                  <a:cubicBezTo>
                    <a:pt x="370" y="692"/>
                    <a:pt x="432" y="680"/>
                    <a:pt x="461" y="674"/>
                  </a:cubicBezTo>
                  <a:cubicBezTo>
                    <a:pt x="490" y="668"/>
                    <a:pt x="500" y="666"/>
                    <a:pt x="515" y="656"/>
                  </a:cubicBezTo>
                  <a:cubicBezTo>
                    <a:pt x="530" y="646"/>
                    <a:pt x="538" y="623"/>
                    <a:pt x="551" y="611"/>
                  </a:cubicBezTo>
                  <a:cubicBezTo>
                    <a:pt x="564" y="599"/>
                    <a:pt x="578" y="596"/>
                    <a:pt x="596" y="581"/>
                  </a:cubicBezTo>
                  <a:cubicBezTo>
                    <a:pt x="614" y="566"/>
                    <a:pt x="643" y="541"/>
                    <a:pt x="656" y="521"/>
                  </a:cubicBezTo>
                  <a:cubicBezTo>
                    <a:pt x="669" y="501"/>
                    <a:pt x="670" y="493"/>
                    <a:pt x="674" y="464"/>
                  </a:cubicBezTo>
                  <a:cubicBezTo>
                    <a:pt x="678" y="435"/>
                    <a:pt x="679" y="376"/>
                    <a:pt x="683" y="344"/>
                  </a:cubicBezTo>
                  <a:cubicBezTo>
                    <a:pt x="687" y="312"/>
                    <a:pt x="702" y="289"/>
                    <a:pt x="698" y="269"/>
                  </a:cubicBezTo>
                  <a:cubicBezTo>
                    <a:pt x="694" y="249"/>
                    <a:pt x="670" y="238"/>
                    <a:pt x="659" y="221"/>
                  </a:cubicBezTo>
                  <a:cubicBezTo>
                    <a:pt x="648" y="204"/>
                    <a:pt x="643" y="185"/>
                    <a:pt x="635" y="167"/>
                  </a:cubicBezTo>
                  <a:cubicBezTo>
                    <a:pt x="627" y="149"/>
                    <a:pt x="622" y="125"/>
                    <a:pt x="608" y="110"/>
                  </a:cubicBezTo>
                  <a:cubicBezTo>
                    <a:pt x="594" y="95"/>
                    <a:pt x="576" y="87"/>
                    <a:pt x="554" y="74"/>
                  </a:cubicBezTo>
                  <a:cubicBezTo>
                    <a:pt x="532" y="61"/>
                    <a:pt x="499" y="41"/>
                    <a:pt x="476" y="32"/>
                  </a:cubicBezTo>
                  <a:cubicBezTo>
                    <a:pt x="453" y="23"/>
                    <a:pt x="436" y="24"/>
                    <a:pt x="413" y="20"/>
                  </a:cubicBezTo>
                  <a:cubicBezTo>
                    <a:pt x="390" y="16"/>
                    <a:pt x="356" y="10"/>
                    <a:pt x="338" y="8"/>
                  </a:cubicBezTo>
                  <a:cubicBezTo>
                    <a:pt x="320" y="6"/>
                    <a:pt x="335" y="0"/>
                    <a:pt x="317" y="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 rot="13263289">
              <a:off x="1153125" y="3460552"/>
              <a:ext cx="4893489" cy="2903618"/>
            </a:xfrm>
            <a:custGeom>
              <a:avLst/>
              <a:gdLst/>
              <a:ahLst/>
              <a:cxnLst>
                <a:cxn ang="0">
                  <a:pos x="287" y="225"/>
                </a:cxn>
                <a:cxn ang="0">
                  <a:pos x="239" y="255"/>
                </a:cxn>
                <a:cxn ang="0">
                  <a:pos x="224" y="333"/>
                </a:cxn>
                <a:cxn ang="0">
                  <a:pos x="218" y="375"/>
                </a:cxn>
                <a:cxn ang="0">
                  <a:pos x="176" y="408"/>
                </a:cxn>
                <a:cxn ang="0">
                  <a:pos x="122" y="408"/>
                </a:cxn>
                <a:cxn ang="0">
                  <a:pos x="65" y="381"/>
                </a:cxn>
                <a:cxn ang="0">
                  <a:pos x="17" y="318"/>
                </a:cxn>
                <a:cxn ang="0">
                  <a:pos x="5" y="237"/>
                </a:cxn>
                <a:cxn ang="0">
                  <a:pos x="50" y="120"/>
                </a:cxn>
                <a:cxn ang="0">
                  <a:pos x="116" y="54"/>
                </a:cxn>
                <a:cxn ang="0">
                  <a:pos x="191" y="15"/>
                </a:cxn>
                <a:cxn ang="0">
                  <a:pos x="275" y="0"/>
                </a:cxn>
                <a:cxn ang="0">
                  <a:pos x="350" y="15"/>
                </a:cxn>
                <a:cxn ang="0">
                  <a:pos x="401" y="48"/>
                </a:cxn>
                <a:cxn ang="0">
                  <a:pos x="431" y="114"/>
                </a:cxn>
                <a:cxn ang="0">
                  <a:pos x="416" y="186"/>
                </a:cxn>
                <a:cxn ang="0">
                  <a:pos x="395" y="222"/>
                </a:cxn>
                <a:cxn ang="0">
                  <a:pos x="371" y="228"/>
                </a:cxn>
                <a:cxn ang="0">
                  <a:pos x="344" y="228"/>
                </a:cxn>
                <a:cxn ang="0">
                  <a:pos x="287" y="225"/>
                </a:cxn>
              </a:cxnLst>
              <a:rect l="0" t="0" r="r" b="b"/>
              <a:pathLst>
                <a:path w="434" h="413">
                  <a:moveTo>
                    <a:pt x="287" y="225"/>
                  </a:moveTo>
                  <a:cubicBezTo>
                    <a:pt x="270" y="229"/>
                    <a:pt x="250" y="237"/>
                    <a:pt x="239" y="255"/>
                  </a:cubicBezTo>
                  <a:cubicBezTo>
                    <a:pt x="228" y="273"/>
                    <a:pt x="228" y="313"/>
                    <a:pt x="224" y="333"/>
                  </a:cubicBezTo>
                  <a:cubicBezTo>
                    <a:pt x="220" y="353"/>
                    <a:pt x="226" y="363"/>
                    <a:pt x="218" y="375"/>
                  </a:cubicBezTo>
                  <a:cubicBezTo>
                    <a:pt x="210" y="387"/>
                    <a:pt x="192" y="403"/>
                    <a:pt x="176" y="408"/>
                  </a:cubicBezTo>
                  <a:cubicBezTo>
                    <a:pt x="160" y="413"/>
                    <a:pt x="140" y="412"/>
                    <a:pt x="122" y="408"/>
                  </a:cubicBezTo>
                  <a:cubicBezTo>
                    <a:pt x="104" y="404"/>
                    <a:pt x="82" y="396"/>
                    <a:pt x="65" y="381"/>
                  </a:cubicBezTo>
                  <a:cubicBezTo>
                    <a:pt x="48" y="366"/>
                    <a:pt x="27" y="342"/>
                    <a:pt x="17" y="318"/>
                  </a:cubicBezTo>
                  <a:cubicBezTo>
                    <a:pt x="7" y="294"/>
                    <a:pt x="0" y="270"/>
                    <a:pt x="5" y="237"/>
                  </a:cubicBezTo>
                  <a:cubicBezTo>
                    <a:pt x="10" y="204"/>
                    <a:pt x="32" y="150"/>
                    <a:pt x="50" y="120"/>
                  </a:cubicBezTo>
                  <a:cubicBezTo>
                    <a:pt x="68" y="90"/>
                    <a:pt x="93" y="71"/>
                    <a:pt x="116" y="54"/>
                  </a:cubicBezTo>
                  <a:cubicBezTo>
                    <a:pt x="139" y="37"/>
                    <a:pt x="165" y="24"/>
                    <a:pt x="191" y="15"/>
                  </a:cubicBezTo>
                  <a:cubicBezTo>
                    <a:pt x="217" y="6"/>
                    <a:pt x="249" y="0"/>
                    <a:pt x="275" y="0"/>
                  </a:cubicBezTo>
                  <a:cubicBezTo>
                    <a:pt x="301" y="0"/>
                    <a:pt x="329" y="7"/>
                    <a:pt x="350" y="15"/>
                  </a:cubicBezTo>
                  <a:cubicBezTo>
                    <a:pt x="371" y="23"/>
                    <a:pt x="388" y="32"/>
                    <a:pt x="401" y="48"/>
                  </a:cubicBezTo>
                  <a:cubicBezTo>
                    <a:pt x="414" y="64"/>
                    <a:pt x="428" y="91"/>
                    <a:pt x="431" y="114"/>
                  </a:cubicBezTo>
                  <a:cubicBezTo>
                    <a:pt x="434" y="137"/>
                    <a:pt x="422" y="168"/>
                    <a:pt x="416" y="186"/>
                  </a:cubicBezTo>
                  <a:cubicBezTo>
                    <a:pt x="410" y="204"/>
                    <a:pt x="402" y="215"/>
                    <a:pt x="395" y="222"/>
                  </a:cubicBezTo>
                  <a:cubicBezTo>
                    <a:pt x="388" y="229"/>
                    <a:pt x="379" y="227"/>
                    <a:pt x="371" y="228"/>
                  </a:cubicBezTo>
                  <a:cubicBezTo>
                    <a:pt x="363" y="229"/>
                    <a:pt x="355" y="228"/>
                    <a:pt x="344" y="228"/>
                  </a:cubicBezTo>
                  <a:cubicBezTo>
                    <a:pt x="333" y="228"/>
                    <a:pt x="304" y="221"/>
                    <a:pt x="287" y="2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3214680" y="2143116"/>
              <a:ext cx="3985934" cy="3429359"/>
              <a:chOff x="2800646" y="2799873"/>
              <a:chExt cx="3674541" cy="3429359"/>
            </a:xfrm>
            <a:solidFill>
              <a:srgbClr val="FFFF00"/>
            </a:solidFill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2800646" y="3246828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3901902" y="3772657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907436" y="2799873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5180244" y="5448736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5097235" y="4055290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5678299" y="5001781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4853741" y="3200818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5993734" y="3825240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5961786" y="5657393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2998217" y="3871443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969954" y="4837460"/>
                <a:ext cx="481453" cy="57183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2" name="Right Arrow 31"/>
          <p:cNvSpPr/>
          <p:nvPr/>
        </p:nvSpPr>
        <p:spPr>
          <a:xfrm rot="7758670">
            <a:off x="3229762" y="5056094"/>
            <a:ext cx="376518" cy="206188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3841330" flipH="1">
            <a:off x="4861338" y="5065059"/>
            <a:ext cx="376518" cy="2061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922871" y="58903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3300"/>
                </a:solidFill>
              </a:rPr>
              <a:t>Inflammation</a:t>
            </a:r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03321" y="590009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Homeostasis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676650" y="3009550"/>
            <a:ext cx="0" cy="45085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50838" y="13585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GB" sz="2800" i="1" dirty="0">
                <a:latin typeface="Tahoma" pitchFamily="34" charset="0"/>
              </a:rPr>
              <a:t> After this lecture you should understand:</a:t>
            </a:r>
            <a:endParaRPr lang="en-GB" sz="2800" dirty="0">
              <a:latin typeface="Tahoma" pitchFamily="34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57200" y="179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en-US" sz="3200" b="1">
              <a:latin typeface="Tahoma" pitchFamily="34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57200" y="2449586"/>
            <a:ext cx="7772400" cy="439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0" hangingPunct="0">
              <a:buFont typeface="Arial" pitchFamily="34" charset="0"/>
              <a:buChar char="•"/>
            </a:pPr>
            <a:endParaRPr lang="en-GB" sz="2000" i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T</a:t>
            </a:r>
            <a:r>
              <a:rPr lang="en-GB" sz="2000" dirty="0" smtClean="0">
                <a:latin typeface="Tahoma" pitchFamily="34" charset="0"/>
              </a:rPr>
              <a:t>hat atherosclerosis is a disease of global importance</a:t>
            </a: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T</a:t>
            </a:r>
            <a:r>
              <a:rPr lang="en-GB" sz="2000" dirty="0" smtClean="0">
                <a:latin typeface="Tahoma" pitchFamily="34" charset="0"/>
              </a:rPr>
              <a:t>hat </a:t>
            </a:r>
            <a:r>
              <a:rPr lang="en-GB" sz="2000" dirty="0">
                <a:latin typeface="Tahoma" pitchFamily="34" charset="0"/>
              </a:rPr>
              <a:t>atherosclerosis is a primarily chronic inflammatory </a:t>
            </a:r>
            <a:r>
              <a:rPr lang="en-GB" sz="2000" dirty="0" smtClean="0">
                <a:latin typeface="Tahoma" pitchFamily="34" charset="0"/>
              </a:rPr>
              <a:t>disease</a:t>
            </a: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H</a:t>
            </a:r>
            <a:r>
              <a:rPr lang="en-GB" sz="2000" dirty="0" smtClean="0">
                <a:latin typeface="Tahoma" pitchFamily="34" charset="0"/>
              </a:rPr>
              <a:t>ow </a:t>
            </a:r>
            <a:r>
              <a:rPr lang="en-GB" sz="2000" dirty="0">
                <a:latin typeface="Tahoma" pitchFamily="34" charset="0"/>
              </a:rPr>
              <a:t>lipoproteins that are deposited in the arterial wall stimulate macrophage </a:t>
            </a:r>
            <a:r>
              <a:rPr lang="en-GB" sz="2000" dirty="0" smtClean="0">
                <a:latin typeface="Tahoma" pitchFamily="34" charset="0"/>
              </a:rPr>
              <a:t>functions</a:t>
            </a:r>
          </a:p>
          <a:p>
            <a:pPr eaLnBrk="0" hangingPunct="0"/>
            <a:endParaRPr lang="en-GB" sz="2000" dirty="0" smtClean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T</a:t>
            </a:r>
            <a:r>
              <a:rPr lang="en-GB" sz="2000" dirty="0" smtClean="0">
                <a:latin typeface="Tahoma" pitchFamily="34" charset="0"/>
              </a:rPr>
              <a:t>he contrasting roles </a:t>
            </a:r>
            <a:r>
              <a:rPr lang="en-GB" sz="2000" dirty="0">
                <a:latin typeface="Tahoma" pitchFamily="34" charset="0"/>
              </a:rPr>
              <a:t>of macrophages and VSMCs in plaque </a:t>
            </a:r>
            <a:r>
              <a:rPr lang="en-GB" sz="2000" dirty="0" smtClean="0">
                <a:latin typeface="Tahoma" pitchFamily="34" charset="0"/>
              </a:rPr>
              <a:t>instability and clinical consequences</a:t>
            </a: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 smtClean="0">
                <a:latin typeface="Tahoma" pitchFamily="34" charset="0"/>
              </a:rPr>
              <a:t>How vascular </a:t>
            </a:r>
            <a:r>
              <a:rPr lang="en-GB" sz="2000" dirty="0">
                <a:latin typeface="Tahoma" pitchFamily="34" charset="0"/>
              </a:rPr>
              <a:t>smooth muscle cells (VSMC) </a:t>
            </a:r>
            <a:r>
              <a:rPr lang="en-GB" sz="2000" dirty="0" smtClean="0">
                <a:latin typeface="Tahoma" pitchFamily="34" charset="0"/>
              </a:rPr>
              <a:t>protect </a:t>
            </a:r>
            <a:r>
              <a:rPr lang="en-GB" sz="2000" dirty="0">
                <a:latin typeface="Tahoma" pitchFamily="34" charset="0"/>
              </a:rPr>
              <a:t>plaque </a:t>
            </a:r>
            <a:r>
              <a:rPr lang="en-GB" sz="2000" dirty="0" smtClean="0">
                <a:latin typeface="Tahoma" pitchFamily="34" charset="0"/>
              </a:rPr>
              <a:t>integrity</a:t>
            </a: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 smtClean="0">
                <a:latin typeface="Tahoma" pitchFamily="34" charset="0"/>
              </a:rPr>
              <a:t>How macrophages promote plaque rupture</a:t>
            </a: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-198438" y="333230"/>
            <a:ext cx="91440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Tahoma" pitchFamily="34" charset="0"/>
              </a:rPr>
              <a:t>The roles of lipids, macrophages and vascular smooth muscle cells in the pathology in atherosclerosis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385762" y="5588000"/>
            <a:ext cx="83555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en-GB" sz="2000" i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Oxidised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LDL in an atherosclerotic plaque</a:t>
            </a:r>
            <a:endParaRPr lang="en-GB" sz="32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196352" y="964528"/>
            <a:ext cx="87757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3071" t="51175" r="51316" b="966"/>
          <a:stretch>
            <a:fillRect/>
          </a:stretch>
        </p:blipFill>
        <p:spPr bwMode="auto">
          <a:xfrm>
            <a:off x="1579761" y="3929748"/>
            <a:ext cx="4046128" cy="27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53378" t="51484" r="1315" b="3444"/>
          <a:stretch>
            <a:fillRect/>
          </a:stretch>
        </p:blipFill>
        <p:spPr bwMode="auto">
          <a:xfrm>
            <a:off x="1579759" y="1240337"/>
            <a:ext cx="4048721" cy="26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Isosceles Triangle 11"/>
          <p:cNvSpPr/>
          <p:nvPr/>
        </p:nvSpPr>
        <p:spPr>
          <a:xfrm rot="16200000">
            <a:off x="5780013" y="1350627"/>
            <a:ext cx="243281" cy="4613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82017" y="1400961"/>
            <a:ext cx="243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Subendothelial</a:t>
            </a:r>
            <a:r>
              <a:rPr lang="en-GB" dirty="0" smtClean="0">
                <a:solidFill>
                  <a:srgbClr val="000000"/>
                </a:solidFill>
              </a:rPr>
              <a:t> zone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6200000">
            <a:off x="5823356" y="3172436"/>
            <a:ext cx="243281" cy="461395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192472" y="3222770"/>
            <a:ext cx="243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Lipid necrotic core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4244830" y="6258187"/>
            <a:ext cx="864066" cy="318782"/>
          </a:xfrm>
          <a:prstGeom prst="rightArrow">
            <a:avLst/>
          </a:prstGeom>
          <a:solidFill>
            <a:srgbClr val="FF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40864" y="6252594"/>
            <a:ext cx="243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Macrophage foam cell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379413" y="1406525"/>
            <a:ext cx="7288212" cy="506413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Macrophages within plaques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6375"/>
            <a:ext cx="88392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Generate free radicals that further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oxidise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lipoproteins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Phagocytose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/scavenge modified lipoproteins, and become foam cells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Become activated by modified lipoproteins/free intracellular cholesterol to express/secrete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Cytokine mediators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TNF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IL-1, MCP-1) that recruit more 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monocytes</a:t>
            </a:r>
            <a:endParaRPr lang="en-US" sz="1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Chemoattractants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and growth factors for VSMC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Proteinases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that degrade tissue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the fibrous cap)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Tissue factor that stimulates coagulation upon contact with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Die by apoptosis – contributing to the lipid-rich core of the plaque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888" y="1400175"/>
            <a:ext cx="8061325" cy="505777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NADPH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Oxidase</a:t>
            </a:r>
            <a:endParaRPr lang="en-US" sz="24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superoxide 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O</a:t>
            </a:r>
            <a:r>
              <a:rPr lang="en-US" sz="2400" b="1" baseline="-250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400" b="1" baseline="30000" dirty="0" smtClean="0">
                <a:solidFill>
                  <a:srgbClr val="000000"/>
                </a:solidFill>
                <a:latin typeface="Tahoma" pitchFamily="34" charset="0"/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 ·</a:t>
            </a:r>
          </a:p>
          <a:p>
            <a:pPr lvl="1" eaLnBrk="1" hangingPunct="1"/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US" sz="2400" b="1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Myeloperoxidase</a:t>
            </a:r>
            <a:r>
              <a:rPr lang="en-US" sz="2400" b="1" i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lvl="1" eaLnBrk="1" hangingPunct="1"/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</a:rPr>
              <a:t>HOCl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</a:rPr>
              <a:t>hypochlorous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acid (bleach) from ROS +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</a:rPr>
              <a:t>Cl</a:t>
            </a:r>
            <a:r>
              <a:rPr lang="en-US" sz="2400" baseline="30000" dirty="0" smtClean="0">
                <a:solidFill>
                  <a:srgbClr val="000000"/>
                </a:solidFill>
                <a:latin typeface="Tahoma" pitchFamily="34" charset="0"/>
              </a:rPr>
              <a:t>-</a:t>
            </a:r>
          </a:p>
          <a:p>
            <a:pPr lvl="1" eaLnBrk="1" hangingPunct="1"/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</a:rPr>
              <a:t>HONOO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</a:rPr>
              <a:t>Peroxynitrite</a:t>
            </a: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00"/>
                </a:solidFill>
                <a:latin typeface="Tahoma" pitchFamily="34" charset="0"/>
              </a:rPr>
              <a:t>Macrophages have oxidative enzymes that </a:t>
            </a:r>
            <a:br>
              <a:rPr lang="en-US" sz="2800" b="1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800" b="1" smtClean="0">
                <a:solidFill>
                  <a:srgbClr val="000000"/>
                </a:solidFill>
                <a:latin typeface="Tahoma" pitchFamily="34" charset="0"/>
              </a:rPr>
              <a:t>can modify native LDL</a:t>
            </a:r>
            <a:endParaRPr lang="en-GB" sz="2800" b="1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379413" y="2044089"/>
            <a:ext cx="7825020" cy="506413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Macrophages within plaques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6375"/>
            <a:ext cx="88392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Generate free radicals that further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oxidise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lipoproteins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Phagocytose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/scavenge modified lipoproteins, and become foam cells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Become activated by modified lipoproteins/free intracellular cholesterol to express/secrete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Cytokine mediators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TNF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, IL-1, MCP-1) that recruit more 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monocytes</a:t>
            </a:r>
            <a:endParaRPr lang="en-US" sz="1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Chemoattractants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and growth factors for VSMC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Proteinases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that degrade tissue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the fibrous cap)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Tissue factor that stimulates coagulation upon contact with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Die by apoptosis – contributing to the lipid-rich core of the plaque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2180508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flipV="1">
            <a:off x="3786188" y="3770313"/>
            <a:ext cx="3254375" cy="241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7" name="Picture 3" descr="P2180510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787775" y="1319213"/>
            <a:ext cx="3254375" cy="242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4" descr="P2180514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49275" y="3741738"/>
            <a:ext cx="3254375" cy="244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5" descr="Monocytes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50863" y="1316038"/>
            <a:ext cx="3254375" cy="244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394283" y="0"/>
            <a:ext cx="8179266" cy="1143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Macrophages accumulate modified LDL to become </a:t>
            </a:r>
            <a:b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enlarged foam cells</a:t>
            </a:r>
            <a:endParaRPr lang="en-GB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71538" y="6260882"/>
            <a:ext cx="7070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All </a:t>
            </a:r>
            <a:r>
              <a:rPr lang="en-US" b="1" dirty="0" smtClean="0">
                <a:solidFill>
                  <a:srgbClr val="000000"/>
                </a:solidFill>
              </a:rPr>
              <a:t>panels: same magnification, </a:t>
            </a:r>
            <a:r>
              <a:rPr lang="en-US" b="1" dirty="0">
                <a:solidFill>
                  <a:srgbClr val="000000"/>
                </a:solidFill>
              </a:rPr>
              <a:t>stained </a:t>
            </a:r>
            <a:r>
              <a:rPr lang="en-US" b="1" dirty="0" smtClean="0">
                <a:solidFill>
                  <a:srgbClr val="000000"/>
                </a:solidFill>
              </a:rPr>
              <a:t>with brown-dyed antibody to </a:t>
            </a:r>
            <a:r>
              <a:rPr lang="en-US" b="1" dirty="0">
                <a:solidFill>
                  <a:srgbClr val="000000"/>
                </a:solidFill>
              </a:rPr>
              <a:t>CD68 – a </a:t>
            </a:r>
            <a:r>
              <a:rPr lang="en-US" b="1" dirty="0" smtClean="0">
                <a:solidFill>
                  <a:srgbClr val="000000"/>
                </a:solidFill>
              </a:rPr>
              <a:t>macrophage </a:t>
            </a:r>
            <a:r>
              <a:rPr lang="en-US" b="1" dirty="0" err="1" smtClean="0">
                <a:solidFill>
                  <a:srgbClr val="000000"/>
                </a:solidFill>
              </a:rPr>
              <a:t>lysosome</a:t>
            </a:r>
            <a:r>
              <a:rPr lang="en-US" b="1" dirty="0" smtClean="0">
                <a:solidFill>
                  <a:srgbClr val="000000"/>
                </a:solidFill>
              </a:rPr>
              <a:t> protein</a:t>
            </a:r>
            <a:endParaRPr lang="en-GB" b="1" dirty="0">
              <a:solidFill>
                <a:srgbClr val="000000"/>
              </a:solidFill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3863842" y="3375025"/>
            <a:ext cx="914400" cy="320675"/>
            <a:chOff x="2352" y="2390"/>
            <a:chExt cx="576" cy="202"/>
          </a:xfrm>
        </p:grpSpPr>
        <p:sp>
          <p:nvSpPr>
            <p:cNvPr id="16404" name="Rectangle 9"/>
            <p:cNvSpPr>
              <a:spLocks noChangeArrowheads="1"/>
            </p:cNvSpPr>
            <p:nvPr/>
          </p:nvSpPr>
          <p:spPr bwMode="auto">
            <a:xfrm>
              <a:off x="2352" y="2544"/>
              <a:ext cx="576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Text Box 10"/>
            <p:cNvSpPr txBox="1">
              <a:spLocks noChangeArrowheads="1"/>
            </p:cNvSpPr>
            <p:nvPr/>
          </p:nvSpPr>
          <p:spPr bwMode="auto">
            <a:xfrm>
              <a:off x="2430" y="239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100</a:t>
              </a:r>
              <a:r>
                <a:rPr lang="en-US" sz="12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6393" name="Group 11"/>
          <p:cNvGrpSpPr>
            <a:grpSpLocks/>
          </p:cNvGrpSpPr>
          <p:nvPr/>
        </p:nvGrpSpPr>
        <p:grpSpPr bwMode="auto">
          <a:xfrm>
            <a:off x="634867" y="3368675"/>
            <a:ext cx="914400" cy="320675"/>
            <a:chOff x="2352" y="2390"/>
            <a:chExt cx="576" cy="202"/>
          </a:xfrm>
        </p:grpSpPr>
        <p:sp>
          <p:nvSpPr>
            <p:cNvPr id="16402" name="Rectangle 12"/>
            <p:cNvSpPr>
              <a:spLocks noChangeArrowheads="1"/>
            </p:cNvSpPr>
            <p:nvPr/>
          </p:nvSpPr>
          <p:spPr bwMode="auto">
            <a:xfrm>
              <a:off x="2352" y="2544"/>
              <a:ext cx="576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Text Box 13"/>
            <p:cNvSpPr txBox="1">
              <a:spLocks noChangeArrowheads="1"/>
            </p:cNvSpPr>
            <p:nvPr/>
          </p:nvSpPr>
          <p:spPr bwMode="auto">
            <a:xfrm>
              <a:off x="2430" y="239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100</a:t>
              </a:r>
              <a:r>
                <a:rPr lang="en-US" sz="12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6394" name="Group 14"/>
          <p:cNvGrpSpPr>
            <a:grpSpLocks/>
          </p:cNvGrpSpPr>
          <p:nvPr/>
        </p:nvGrpSpPr>
        <p:grpSpPr bwMode="auto">
          <a:xfrm>
            <a:off x="627381" y="5841534"/>
            <a:ext cx="914400" cy="320675"/>
            <a:chOff x="2352" y="2390"/>
            <a:chExt cx="576" cy="202"/>
          </a:xfrm>
        </p:grpSpPr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2352" y="2544"/>
              <a:ext cx="576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2430" y="239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100</a:t>
              </a:r>
              <a:r>
                <a:rPr lang="en-US" sz="12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6395" name="Group 17"/>
          <p:cNvGrpSpPr>
            <a:grpSpLocks/>
          </p:cNvGrpSpPr>
          <p:nvPr/>
        </p:nvGrpSpPr>
        <p:grpSpPr bwMode="auto">
          <a:xfrm>
            <a:off x="3865881" y="5798672"/>
            <a:ext cx="914400" cy="320675"/>
            <a:chOff x="2352" y="2390"/>
            <a:chExt cx="576" cy="202"/>
          </a:xfrm>
        </p:grpSpPr>
        <p:sp>
          <p:nvSpPr>
            <p:cNvPr id="16398" name="Rectangle 18"/>
            <p:cNvSpPr>
              <a:spLocks noChangeArrowheads="1"/>
            </p:cNvSpPr>
            <p:nvPr/>
          </p:nvSpPr>
          <p:spPr bwMode="auto">
            <a:xfrm>
              <a:off x="2352" y="2544"/>
              <a:ext cx="576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19"/>
            <p:cNvSpPr txBox="1">
              <a:spLocks noChangeArrowheads="1"/>
            </p:cNvSpPr>
            <p:nvPr/>
          </p:nvSpPr>
          <p:spPr bwMode="auto">
            <a:xfrm>
              <a:off x="2430" y="239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100</a:t>
              </a:r>
              <a:r>
                <a:rPr lang="en-US" sz="12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6937696" y="4028444"/>
            <a:ext cx="21056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rgbClr val="000000"/>
                </a:solidFill>
              </a:rPr>
              <a:t>Zone of sick and dying foam cells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346646" y="5535750"/>
            <a:ext cx="1797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Foam cell debris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6660281" y="5906507"/>
            <a:ext cx="629752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20143569" flipH="1">
            <a:off x="6552448" y="4651389"/>
            <a:ext cx="827723" cy="147608"/>
          </a:xfrm>
          <a:prstGeom prst="rightArrow">
            <a:avLst/>
          </a:prstGeom>
          <a:solidFill>
            <a:srgbClr val="FF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561975" y="3494088"/>
            <a:ext cx="7713663" cy="38417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55750"/>
            <a:ext cx="88392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Generate the free radicals that modify (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oxidise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) lipoproteins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Phagocytose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/scavenge modified lipoproteins, and become foam cells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Become activated by modified lipoproteins/free intracellular cholesterol/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oxidised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cholesterol forms to express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Cytokine mediators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IL-1, MCP-1) that recruit more 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monocytes</a:t>
            </a:r>
            <a:endParaRPr lang="en-US" sz="1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Chemoattractants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and growth factors for VSMC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Proteinases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that degrade tissue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the fibrous cap)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Tissue factor that stimulates coagulation upon contact with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Die by apoptosis – contributing to the lipid-rich core of the plaque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Macrophages within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46075" y="381000"/>
            <a:ext cx="8569325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Plaque macrophages express inflammatory factors involved in monocyte recruitment</a:t>
            </a:r>
            <a:endParaRPr lang="en-GB" sz="32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718858" y="1518679"/>
            <a:ext cx="7967942" cy="49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Cytokines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– protein immune hormones that activate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endothelial cell adhesion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molecules</a:t>
            </a: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Interleukin-1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upregulates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vascular cell adhesion molecule 1 VCAM-1</a:t>
            </a: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VCAM-1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mediates tight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monocyte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binding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Atherosclerosis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is reduced in mice without IL-1 or VCAM-1</a:t>
            </a: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Chemokines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- small proteins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chemoattractant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to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monocytes</a:t>
            </a: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Monocyte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itchFamily="34" charset="0"/>
              </a:rPr>
              <a:t>chemotactic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protein-1 (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MCP-1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MCP-1 binds to a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monocyte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G-protein coupled receptor 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CCR2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Atherosclerosis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is reduced in MCP-1 or CCR2 deficient mice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ositive feedback loop / 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vicious cycle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leading to self-perpetuating inflammation</a:t>
            </a:r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31813" y="3830638"/>
            <a:ext cx="7713662" cy="38417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5750"/>
            <a:ext cx="88392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Generate the free radicals that further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oxidise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lipoproteins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Phagocytose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/scavenge modified lipoproteins, and become foam cells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Become activated by modified lipoproteins/free intracellular cholesterol to express/secrete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Chemokine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and cytokine mediators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MCP-1) that recruit more 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monocytes</a:t>
            </a:r>
            <a:endParaRPr lang="en-US" sz="1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Chemoattractants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and growth factors for VSMC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Proteinases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that degrade tissue (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 the fibrous cap)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Tissue factor that stimulates coagulation upon contact with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Die by apoptosis – contributing to the lipid-rich core of the plaque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Macrophages within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“Wound healing” role of the macrophage in atherosclerosis</a:t>
            </a:r>
            <a:endParaRPr lang="en-GB" sz="28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2362200"/>
            <a:ext cx="8515350" cy="30099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000000"/>
                </a:solidFill>
                <a:latin typeface="Tahoma" pitchFamily="34" charset="0"/>
              </a:rPr>
              <a:t>Platelet derived growth factor</a:t>
            </a: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Vascular smooth muscle cell </a:t>
            </a:r>
            <a:r>
              <a:rPr lang="en-US" sz="1800" dirty="0" err="1" smtClean="0">
                <a:solidFill>
                  <a:srgbClr val="000000"/>
                </a:solidFill>
                <a:latin typeface="Tahoma" pitchFamily="34" charset="0"/>
              </a:rPr>
              <a:t>chemotaxis</a:t>
            </a:r>
            <a:endParaRPr lang="en-US" sz="1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Vascular smooth muscle cell survival </a:t>
            </a: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Vascular smooth muscle cell division (mitosis)</a:t>
            </a:r>
          </a:p>
          <a:p>
            <a:pPr eaLnBrk="1" hangingPunct="1">
              <a:buNone/>
            </a:pPr>
            <a:endParaRPr lang="en-US" sz="1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/>
            <a:r>
              <a:rPr lang="en-US" sz="1800" b="1" dirty="0" smtClean="0">
                <a:solidFill>
                  <a:srgbClr val="000000"/>
                </a:solidFill>
                <a:latin typeface="Tahoma" pitchFamily="34" charset="0"/>
              </a:rPr>
              <a:t>Transforming growth factor beta</a:t>
            </a: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Increased collagen synthesis</a:t>
            </a: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</a:rPr>
              <a:t>Matrix deposition</a:t>
            </a: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4963" y="1604963"/>
            <a:ext cx="8421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ahoma" pitchFamily="34" charset="0"/>
              </a:rPr>
              <a:t>Macrophages release </a:t>
            </a:r>
            <a:r>
              <a:rPr lang="en-GB" dirty="0" smtClean="0">
                <a:solidFill>
                  <a:srgbClr val="000000"/>
                </a:solidFill>
                <a:latin typeface="Tahoma" pitchFamily="34" charset="0"/>
              </a:rPr>
              <a:t>complementary protein </a:t>
            </a:r>
            <a:r>
              <a:rPr lang="en-GB" dirty="0">
                <a:solidFill>
                  <a:srgbClr val="000000"/>
                </a:solidFill>
                <a:latin typeface="Tahoma" pitchFamily="34" charset="0"/>
              </a:rPr>
              <a:t>growth factors that recruit VSMC and stimulate them to proliferate and deposit extracellular </a:t>
            </a:r>
            <a:r>
              <a:rPr lang="en-GB" dirty="0" smtClean="0">
                <a:solidFill>
                  <a:srgbClr val="000000"/>
                </a:solidFill>
                <a:latin typeface="Tahoma" pitchFamily="34" charset="0"/>
              </a:rPr>
              <a:t>matrix</a:t>
            </a:r>
            <a:endParaRPr lang="en-GB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0000"/>
                </a:solidFill>
                <a:latin typeface="Tahoma" pitchFamily="34" charset="0"/>
              </a:rPr>
              <a:t>Vascular smooth muscle cells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92219" y="616687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 dirty="0">
                <a:solidFill>
                  <a:srgbClr val="000000"/>
                </a:solidFill>
                <a:latin typeface="Tahoma" pitchFamily="34" charset="0"/>
              </a:rPr>
              <a:t>Contractile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644605" y="898525"/>
            <a:ext cx="609600" cy="5181600"/>
            <a:chOff x="816" y="912"/>
            <a:chExt cx="384" cy="3264"/>
          </a:xfrm>
        </p:grpSpPr>
        <p:sp>
          <p:nvSpPr>
            <p:cNvPr id="24596" name="Oval 5"/>
            <p:cNvSpPr>
              <a:spLocks noChangeArrowheads="1"/>
            </p:cNvSpPr>
            <p:nvPr/>
          </p:nvSpPr>
          <p:spPr bwMode="auto">
            <a:xfrm>
              <a:off x="816" y="912"/>
              <a:ext cx="384" cy="32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6"/>
            <p:cNvSpPr>
              <a:spLocks noChangeArrowheads="1"/>
            </p:cNvSpPr>
            <p:nvPr/>
          </p:nvSpPr>
          <p:spPr bwMode="auto">
            <a:xfrm>
              <a:off x="960" y="2064"/>
              <a:ext cx="96" cy="8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7"/>
            <p:cNvSpPr>
              <a:spLocks noChangeShapeType="1"/>
            </p:cNvSpPr>
            <p:nvPr/>
          </p:nvSpPr>
          <p:spPr bwMode="auto">
            <a:xfrm flipH="1">
              <a:off x="912" y="1056"/>
              <a:ext cx="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9" name="Line 8"/>
            <p:cNvSpPr>
              <a:spLocks noChangeShapeType="1"/>
            </p:cNvSpPr>
            <p:nvPr/>
          </p:nvSpPr>
          <p:spPr bwMode="auto">
            <a:xfrm>
              <a:off x="1056" y="1296"/>
              <a:ext cx="4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0" name="Line 9"/>
            <p:cNvSpPr>
              <a:spLocks noChangeShapeType="1"/>
            </p:cNvSpPr>
            <p:nvPr/>
          </p:nvSpPr>
          <p:spPr bwMode="auto">
            <a:xfrm flipH="1">
              <a:off x="864" y="1056"/>
              <a:ext cx="9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1" name="Line 10"/>
            <p:cNvSpPr>
              <a:spLocks noChangeShapeType="1"/>
            </p:cNvSpPr>
            <p:nvPr/>
          </p:nvSpPr>
          <p:spPr bwMode="auto">
            <a:xfrm>
              <a:off x="1008" y="1776"/>
              <a:ext cx="9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2" name="Line 11"/>
            <p:cNvSpPr>
              <a:spLocks noChangeShapeType="1"/>
            </p:cNvSpPr>
            <p:nvPr/>
          </p:nvSpPr>
          <p:spPr bwMode="auto">
            <a:xfrm>
              <a:off x="864" y="2208"/>
              <a:ext cx="9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3" name="Line 12"/>
            <p:cNvSpPr>
              <a:spLocks noChangeShapeType="1"/>
            </p:cNvSpPr>
            <p:nvPr/>
          </p:nvSpPr>
          <p:spPr bwMode="auto">
            <a:xfrm flipH="1">
              <a:off x="960" y="2640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4" name="Line 13"/>
            <p:cNvSpPr>
              <a:spLocks noChangeShapeType="1"/>
            </p:cNvSpPr>
            <p:nvPr/>
          </p:nvSpPr>
          <p:spPr bwMode="auto">
            <a:xfrm>
              <a:off x="864" y="2640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5" name="Line 14"/>
            <p:cNvSpPr>
              <a:spLocks noChangeShapeType="1"/>
            </p:cNvSpPr>
            <p:nvPr/>
          </p:nvSpPr>
          <p:spPr bwMode="auto">
            <a:xfrm flipH="1">
              <a:off x="1056" y="2880"/>
              <a:ext cx="9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6" name="Line 15"/>
            <p:cNvSpPr>
              <a:spLocks noChangeShapeType="1"/>
            </p:cNvSpPr>
            <p:nvPr/>
          </p:nvSpPr>
          <p:spPr bwMode="auto">
            <a:xfrm flipH="1">
              <a:off x="1008" y="2928"/>
              <a:ext cx="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7" name="Line 16"/>
            <p:cNvSpPr>
              <a:spLocks noChangeShapeType="1"/>
            </p:cNvSpPr>
            <p:nvPr/>
          </p:nvSpPr>
          <p:spPr bwMode="auto">
            <a:xfrm>
              <a:off x="864" y="3120"/>
              <a:ext cx="9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" name="Line 17"/>
            <p:cNvSpPr>
              <a:spLocks noChangeShapeType="1"/>
            </p:cNvSpPr>
            <p:nvPr/>
          </p:nvSpPr>
          <p:spPr bwMode="auto">
            <a:xfrm>
              <a:off x="912" y="3264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Line 18"/>
            <p:cNvSpPr>
              <a:spLocks noChangeShapeType="1"/>
            </p:cNvSpPr>
            <p:nvPr/>
          </p:nvSpPr>
          <p:spPr bwMode="auto">
            <a:xfrm flipH="1">
              <a:off x="960" y="3264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0" name="Line 19"/>
            <p:cNvSpPr>
              <a:spLocks noChangeShapeType="1"/>
            </p:cNvSpPr>
            <p:nvPr/>
          </p:nvSpPr>
          <p:spPr bwMode="auto">
            <a:xfrm flipH="1">
              <a:off x="912" y="1536"/>
              <a:ext cx="14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81" name="Text Box 20"/>
          <p:cNvSpPr txBox="1">
            <a:spLocks noChangeArrowheads="1"/>
          </p:cNvSpPr>
          <p:nvPr/>
        </p:nvSpPr>
        <p:spPr bwMode="auto">
          <a:xfrm>
            <a:off x="5367060" y="59293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 dirty="0">
                <a:solidFill>
                  <a:srgbClr val="000000"/>
                </a:solidFill>
                <a:latin typeface="Tahoma" pitchFamily="34" charset="0"/>
              </a:rPr>
              <a:t>Synthetic</a:t>
            </a:r>
          </a:p>
        </p:txBody>
      </p:sp>
      <p:sp>
        <p:nvSpPr>
          <p:cNvPr id="24582" name="Oval 21"/>
          <p:cNvSpPr>
            <a:spLocks noChangeArrowheads="1"/>
          </p:cNvSpPr>
          <p:nvPr/>
        </p:nvSpPr>
        <p:spPr bwMode="auto">
          <a:xfrm>
            <a:off x="5486400" y="2106695"/>
            <a:ext cx="1600200" cy="3352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22"/>
          <p:cNvSpPr>
            <a:spLocks noChangeArrowheads="1"/>
          </p:cNvSpPr>
          <p:nvPr/>
        </p:nvSpPr>
        <p:spPr bwMode="auto">
          <a:xfrm>
            <a:off x="5989638" y="3389863"/>
            <a:ext cx="304800" cy="762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23"/>
          <p:cNvSpPr>
            <a:spLocks noChangeArrowheads="1"/>
          </p:cNvSpPr>
          <p:nvPr/>
        </p:nvSpPr>
        <p:spPr bwMode="auto">
          <a:xfrm>
            <a:off x="5943600" y="2658025"/>
            <a:ext cx="76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24"/>
          <p:cNvSpPr>
            <a:spLocks noChangeArrowheads="1"/>
          </p:cNvSpPr>
          <p:nvPr/>
        </p:nvSpPr>
        <p:spPr bwMode="auto">
          <a:xfrm>
            <a:off x="6096000" y="2810425"/>
            <a:ext cx="76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25"/>
          <p:cNvSpPr>
            <a:spLocks noChangeArrowheads="1"/>
          </p:cNvSpPr>
          <p:nvPr/>
        </p:nvSpPr>
        <p:spPr bwMode="auto">
          <a:xfrm>
            <a:off x="5867400" y="3039025"/>
            <a:ext cx="76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26"/>
          <p:cNvSpPr>
            <a:spLocks noChangeArrowheads="1"/>
          </p:cNvSpPr>
          <p:nvPr/>
        </p:nvSpPr>
        <p:spPr bwMode="auto">
          <a:xfrm>
            <a:off x="5943600" y="4486825"/>
            <a:ext cx="76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27"/>
          <p:cNvSpPr>
            <a:spLocks noChangeArrowheads="1"/>
          </p:cNvSpPr>
          <p:nvPr/>
        </p:nvSpPr>
        <p:spPr bwMode="auto">
          <a:xfrm>
            <a:off x="5867400" y="4639225"/>
            <a:ext cx="76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28"/>
          <p:cNvSpPr>
            <a:spLocks noChangeArrowheads="1"/>
          </p:cNvSpPr>
          <p:nvPr/>
        </p:nvSpPr>
        <p:spPr bwMode="auto">
          <a:xfrm>
            <a:off x="5943600" y="4791625"/>
            <a:ext cx="76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29"/>
          <p:cNvSpPr>
            <a:spLocks noChangeArrowheads="1"/>
          </p:cNvSpPr>
          <p:nvPr/>
        </p:nvSpPr>
        <p:spPr bwMode="auto">
          <a:xfrm>
            <a:off x="5943600" y="5020225"/>
            <a:ext cx="7620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30"/>
          <p:cNvSpPr txBox="1">
            <a:spLocks noChangeArrowheads="1"/>
          </p:cNvSpPr>
          <p:nvPr/>
        </p:nvSpPr>
        <p:spPr bwMode="auto">
          <a:xfrm>
            <a:off x="0" y="2438400"/>
            <a:ext cx="2743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­"/>
            </a:pP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Contractile filaments</a:t>
            </a:r>
          </a:p>
          <a:p>
            <a:pPr>
              <a:spcBef>
                <a:spcPct val="50000"/>
              </a:spcBef>
            </a:pPr>
            <a:endParaRPr lang="en-GB" sz="20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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 Matrix deposition genes</a:t>
            </a:r>
          </a:p>
          <a:p>
            <a:pPr>
              <a:spcBef>
                <a:spcPct val="50000"/>
              </a:spcBef>
              <a:buFont typeface="Symbol" pitchFamily="18" charset="2"/>
              <a:buChar char="­"/>
            </a:pPr>
            <a:endParaRPr lang="en-GB" sz="20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92" name="Text Box 31"/>
          <p:cNvSpPr txBox="1">
            <a:spLocks noChangeArrowheads="1"/>
          </p:cNvSpPr>
          <p:nvPr/>
        </p:nvSpPr>
        <p:spPr bwMode="auto">
          <a:xfrm>
            <a:off x="7086600" y="2330814"/>
            <a:ext cx="2057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 i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</a:t>
            </a:r>
            <a:r>
              <a:rPr lang="en-GB" b="1" dirty="0">
                <a:solidFill>
                  <a:srgbClr val="000000"/>
                </a:solidFill>
                <a:latin typeface="Tahoma" pitchFamily="34" charset="0"/>
              </a:rPr>
              <a:t> Matrix </a:t>
            </a:r>
            <a:r>
              <a:rPr lang="en-GB" b="1" dirty="0" smtClean="0">
                <a:solidFill>
                  <a:srgbClr val="000000"/>
                </a:solidFill>
                <a:latin typeface="Tahoma" pitchFamily="34" charset="0"/>
              </a:rPr>
              <a:t>deposition</a:t>
            </a:r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 Contractile filaments</a:t>
            </a:r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94" name="Text Box 34"/>
          <p:cNvSpPr txBox="1">
            <a:spLocks noChangeArrowheads="1"/>
          </p:cNvSpPr>
          <p:nvPr/>
        </p:nvSpPr>
        <p:spPr bwMode="auto">
          <a:xfrm>
            <a:off x="3788654" y="2460323"/>
            <a:ext cx="11944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 dirty="0" smtClean="0">
                <a:solidFill>
                  <a:srgbClr val="000000"/>
                </a:solidFill>
              </a:rPr>
              <a:t>PDGF  +</a:t>
            </a:r>
          </a:p>
          <a:p>
            <a:pPr>
              <a:spcBef>
                <a:spcPct val="50000"/>
              </a:spcBef>
            </a:pPr>
            <a:r>
              <a:rPr lang="en-GB" b="1" i="1" dirty="0" smtClean="0">
                <a:solidFill>
                  <a:srgbClr val="000000"/>
                </a:solidFill>
              </a:rPr>
              <a:t>TGF-</a:t>
            </a:r>
            <a:r>
              <a:rPr lang="en-GB" b="1" i="1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endParaRPr lang="en-GB" b="1" i="1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4595" name="AutoShape 36"/>
          <p:cNvSpPr>
            <a:spLocks noChangeArrowheads="1"/>
          </p:cNvSpPr>
          <p:nvPr/>
        </p:nvSpPr>
        <p:spPr bwMode="auto">
          <a:xfrm>
            <a:off x="3657600" y="3567113"/>
            <a:ext cx="1036638" cy="730250"/>
          </a:xfrm>
          <a:prstGeom prst="rightArrow">
            <a:avLst>
              <a:gd name="adj1" fmla="val 50000"/>
              <a:gd name="adj2" fmla="val 35489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1219200"/>
            <a:ext cx="273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Normal medial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8446" y="1192306"/>
            <a:ext cx="328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Atherosclerotic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1"/>
          <p:cNvSpPr>
            <a:spLocks noChangeArrowheads="1"/>
          </p:cNvSpPr>
          <p:nvPr/>
        </p:nvSpPr>
        <p:spPr bwMode="auto">
          <a:xfrm>
            <a:off x="368300" y="2959100"/>
            <a:ext cx="2933700" cy="444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60"/>
          <p:cNvSpPr>
            <a:spLocks noChangeArrowheads="1"/>
          </p:cNvSpPr>
          <p:nvPr/>
        </p:nvSpPr>
        <p:spPr bwMode="auto">
          <a:xfrm>
            <a:off x="393700" y="3492500"/>
            <a:ext cx="2933700" cy="4445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308225" y="143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14500" y="6324600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 i="1"/>
              <a:t>Adapted from Lopez and Murray (1998)  Nature Med 4: 1241 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297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Lower respiratory infections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3625850" y="762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1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3625850" y="1295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2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3625850" y="1843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3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3625850" y="2362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4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3625850" y="2986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5</a:t>
            </a: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25850" y="3519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6</a:t>
            </a: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25850" y="40528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7</a:t>
            </a: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3625850" y="4586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8</a:t>
            </a:r>
          </a:p>
        </p:txBody>
      </p:sp>
      <p:sp>
        <p:nvSpPr>
          <p:cNvPr id="8207" name="Text Box 13"/>
          <p:cNvSpPr txBox="1">
            <a:spLocks noChangeArrowheads="1"/>
          </p:cNvSpPr>
          <p:nvPr/>
        </p:nvSpPr>
        <p:spPr bwMode="auto">
          <a:xfrm>
            <a:off x="3625850" y="5119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9</a:t>
            </a:r>
          </a:p>
        </p:txBody>
      </p: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609600" y="2986088"/>
            <a:ext cx="248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Ischaemic heart disease</a:t>
            </a:r>
          </a:p>
        </p:txBody>
      </p:sp>
      <p:sp>
        <p:nvSpPr>
          <p:cNvPr id="8209" name="Text Box 25"/>
          <p:cNvSpPr txBox="1">
            <a:spLocks noChangeArrowheads="1"/>
          </p:cNvSpPr>
          <p:nvPr/>
        </p:nvSpPr>
        <p:spPr bwMode="auto">
          <a:xfrm>
            <a:off x="609600" y="1295400"/>
            <a:ext cx="208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Diarrhoeal diseases</a:t>
            </a:r>
          </a:p>
        </p:txBody>
      </p:sp>
      <p:sp>
        <p:nvSpPr>
          <p:cNvPr id="8210" name="Text Box 29"/>
          <p:cNvSpPr txBox="1">
            <a:spLocks noChangeArrowheads="1"/>
          </p:cNvSpPr>
          <p:nvPr/>
        </p:nvSpPr>
        <p:spPr bwMode="auto">
          <a:xfrm>
            <a:off x="609600" y="2362200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Unipolar major depression</a:t>
            </a:r>
          </a:p>
        </p:txBody>
      </p:sp>
      <p:sp>
        <p:nvSpPr>
          <p:cNvPr id="8211" name="Text Box 30"/>
          <p:cNvSpPr txBox="1">
            <a:spLocks noChangeArrowheads="1"/>
          </p:cNvSpPr>
          <p:nvPr/>
        </p:nvSpPr>
        <p:spPr bwMode="auto">
          <a:xfrm>
            <a:off x="609600" y="1843088"/>
            <a:ext cx="214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Perinatal conditions</a:t>
            </a:r>
          </a:p>
        </p:txBody>
      </p:sp>
      <p:sp>
        <p:nvSpPr>
          <p:cNvPr id="8212" name="Text Box 31"/>
          <p:cNvSpPr txBox="1">
            <a:spLocks noChangeArrowheads="1"/>
          </p:cNvSpPr>
          <p:nvPr/>
        </p:nvSpPr>
        <p:spPr bwMode="auto">
          <a:xfrm>
            <a:off x="609600" y="5119688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 dirty="0"/>
              <a:t>Road traffic accidents</a:t>
            </a:r>
          </a:p>
        </p:txBody>
      </p:sp>
      <p:sp>
        <p:nvSpPr>
          <p:cNvPr id="8213" name="Text Box 33"/>
          <p:cNvSpPr txBox="1">
            <a:spLocks noChangeArrowheads="1"/>
          </p:cNvSpPr>
          <p:nvPr/>
        </p:nvSpPr>
        <p:spPr bwMode="auto">
          <a:xfrm>
            <a:off x="609600" y="3519488"/>
            <a:ext cx="256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Cerebrovascular disease</a:t>
            </a:r>
          </a:p>
        </p:txBody>
      </p:sp>
      <p:sp>
        <p:nvSpPr>
          <p:cNvPr id="8214" name="Text Box 35"/>
          <p:cNvSpPr txBox="1">
            <a:spLocks noChangeArrowheads="1"/>
          </p:cNvSpPr>
          <p:nvPr/>
        </p:nvSpPr>
        <p:spPr bwMode="auto">
          <a:xfrm>
            <a:off x="609600" y="405288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Tuberculosis</a:t>
            </a:r>
          </a:p>
        </p:txBody>
      </p:sp>
      <p:sp>
        <p:nvSpPr>
          <p:cNvPr id="8215" name="Text Box 37"/>
          <p:cNvSpPr txBox="1">
            <a:spLocks noChangeArrowheads="1"/>
          </p:cNvSpPr>
          <p:nvPr/>
        </p:nvSpPr>
        <p:spPr bwMode="auto">
          <a:xfrm>
            <a:off x="609600" y="4586288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Measles</a:t>
            </a:r>
          </a:p>
        </p:txBody>
      </p:sp>
      <p:sp>
        <p:nvSpPr>
          <p:cNvPr id="8216" name="Text Box 38"/>
          <p:cNvSpPr txBox="1">
            <a:spLocks noChangeArrowheads="1"/>
          </p:cNvSpPr>
          <p:nvPr/>
        </p:nvSpPr>
        <p:spPr bwMode="auto">
          <a:xfrm>
            <a:off x="609600" y="56530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COPD</a:t>
            </a:r>
          </a:p>
        </p:txBody>
      </p:sp>
      <p:sp>
        <p:nvSpPr>
          <p:cNvPr id="8217" name="Text Box 40"/>
          <p:cNvSpPr txBox="1">
            <a:spLocks noChangeArrowheads="1"/>
          </p:cNvSpPr>
          <p:nvPr/>
        </p:nvSpPr>
        <p:spPr bwMode="auto">
          <a:xfrm>
            <a:off x="3581400" y="5653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800" b="1"/>
              <a:t>10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886200" y="749300"/>
            <a:ext cx="4572000" cy="5499100"/>
            <a:chOff x="2448" y="472"/>
            <a:chExt cx="2880" cy="3464"/>
          </a:xfrm>
        </p:grpSpPr>
        <p:sp>
          <p:nvSpPr>
            <p:cNvPr id="8222" name="Rectangle 63"/>
            <p:cNvSpPr>
              <a:spLocks noChangeArrowheads="1"/>
            </p:cNvSpPr>
            <p:nvPr/>
          </p:nvSpPr>
          <p:spPr bwMode="auto">
            <a:xfrm>
              <a:off x="3040" y="1448"/>
              <a:ext cx="2168" cy="3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Rectangle 62"/>
            <p:cNvSpPr>
              <a:spLocks noChangeArrowheads="1"/>
            </p:cNvSpPr>
            <p:nvPr/>
          </p:nvSpPr>
          <p:spPr bwMode="auto">
            <a:xfrm>
              <a:off x="3088" y="472"/>
              <a:ext cx="2168" cy="3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24" name="Group 59"/>
            <p:cNvGrpSpPr>
              <a:grpSpLocks/>
            </p:cNvGrpSpPr>
            <p:nvPr/>
          </p:nvGrpSpPr>
          <p:grpSpPr bwMode="auto">
            <a:xfrm>
              <a:off x="2448" y="480"/>
              <a:ext cx="2880" cy="3456"/>
              <a:chOff x="2448" y="480"/>
              <a:chExt cx="2880" cy="3456"/>
            </a:xfrm>
          </p:grpSpPr>
          <p:sp>
            <p:nvSpPr>
              <p:cNvPr id="8225" name="Text Box 14"/>
              <p:cNvSpPr txBox="1">
                <a:spLocks noChangeArrowheads="1"/>
              </p:cNvSpPr>
              <p:nvPr/>
            </p:nvSpPr>
            <p:spPr bwMode="auto">
              <a:xfrm>
                <a:off x="3176" y="48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1</a:t>
                </a:r>
              </a:p>
            </p:txBody>
          </p:sp>
          <p:sp>
            <p:nvSpPr>
              <p:cNvPr id="8226" name="Text Box 15"/>
              <p:cNvSpPr txBox="1">
                <a:spLocks noChangeArrowheads="1"/>
              </p:cNvSpPr>
              <p:nvPr/>
            </p:nvSpPr>
            <p:spPr bwMode="auto">
              <a:xfrm>
                <a:off x="3176" y="116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3</a:t>
                </a:r>
              </a:p>
            </p:txBody>
          </p:sp>
          <p:sp>
            <p:nvSpPr>
              <p:cNvPr id="8227" name="Text Box 16"/>
              <p:cNvSpPr txBox="1">
                <a:spLocks noChangeArrowheads="1"/>
              </p:cNvSpPr>
              <p:nvPr/>
            </p:nvSpPr>
            <p:spPr bwMode="auto">
              <a:xfrm>
                <a:off x="3176" y="1488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4</a:t>
                </a:r>
              </a:p>
            </p:txBody>
          </p:sp>
          <p:sp>
            <p:nvSpPr>
              <p:cNvPr id="8228" name="Text Box 17"/>
              <p:cNvSpPr txBox="1">
                <a:spLocks noChangeArrowheads="1"/>
              </p:cNvSpPr>
              <p:nvPr/>
            </p:nvSpPr>
            <p:spPr bwMode="auto">
              <a:xfrm>
                <a:off x="3176" y="18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5</a:t>
                </a:r>
              </a:p>
            </p:txBody>
          </p:sp>
          <p:sp>
            <p:nvSpPr>
              <p:cNvPr id="8229" name="Text Box 18"/>
              <p:cNvSpPr txBox="1">
                <a:spLocks noChangeArrowheads="1"/>
              </p:cNvSpPr>
              <p:nvPr/>
            </p:nvSpPr>
            <p:spPr bwMode="auto">
              <a:xfrm>
                <a:off x="3176" y="221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6</a:t>
                </a:r>
              </a:p>
            </p:txBody>
          </p:sp>
          <p:sp>
            <p:nvSpPr>
              <p:cNvPr id="8230" name="Text Box 19"/>
              <p:cNvSpPr txBox="1">
                <a:spLocks noChangeArrowheads="1"/>
              </p:cNvSpPr>
              <p:nvPr/>
            </p:nvSpPr>
            <p:spPr bwMode="auto">
              <a:xfrm>
                <a:off x="3176" y="255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7</a:t>
                </a:r>
              </a:p>
            </p:txBody>
          </p:sp>
          <p:sp>
            <p:nvSpPr>
              <p:cNvPr id="8231" name="Text Box 20"/>
              <p:cNvSpPr txBox="1">
                <a:spLocks noChangeArrowheads="1"/>
              </p:cNvSpPr>
              <p:nvPr/>
            </p:nvSpPr>
            <p:spPr bwMode="auto">
              <a:xfrm>
                <a:off x="3176" y="2889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8</a:t>
                </a:r>
              </a:p>
            </p:txBody>
          </p:sp>
          <p:sp>
            <p:nvSpPr>
              <p:cNvPr id="8232" name="Text Box 21"/>
              <p:cNvSpPr txBox="1">
                <a:spLocks noChangeArrowheads="1"/>
              </p:cNvSpPr>
              <p:nvPr/>
            </p:nvSpPr>
            <p:spPr bwMode="auto">
              <a:xfrm>
                <a:off x="3176" y="3225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9</a:t>
                </a:r>
              </a:p>
            </p:txBody>
          </p:sp>
          <p:sp>
            <p:nvSpPr>
              <p:cNvPr id="8233" name="Text Box 22"/>
              <p:cNvSpPr txBox="1">
                <a:spLocks noChangeArrowheads="1"/>
              </p:cNvSpPr>
              <p:nvPr/>
            </p:nvSpPr>
            <p:spPr bwMode="auto">
              <a:xfrm>
                <a:off x="3452" y="2217"/>
                <a:ext cx="18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Lower respiratory infections</a:t>
                </a:r>
              </a:p>
            </p:txBody>
          </p:sp>
          <p:sp>
            <p:nvSpPr>
              <p:cNvPr id="8234" name="Text Box 23"/>
              <p:cNvSpPr txBox="1">
                <a:spLocks noChangeArrowheads="1"/>
              </p:cNvSpPr>
              <p:nvPr/>
            </p:nvSpPr>
            <p:spPr bwMode="auto">
              <a:xfrm>
                <a:off x="3452" y="480"/>
                <a:ext cx="1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Ischaemic heart disease</a:t>
                </a:r>
              </a:p>
            </p:txBody>
          </p:sp>
          <p:sp>
            <p:nvSpPr>
              <p:cNvPr id="8235" name="Text Box 26"/>
              <p:cNvSpPr txBox="1">
                <a:spLocks noChangeArrowheads="1"/>
              </p:cNvSpPr>
              <p:nvPr/>
            </p:nvSpPr>
            <p:spPr bwMode="auto">
              <a:xfrm>
                <a:off x="3452" y="3225"/>
                <a:ext cx="13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Diarrhoeal diseases</a:t>
                </a:r>
              </a:p>
            </p:txBody>
          </p:sp>
          <p:sp>
            <p:nvSpPr>
              <p:cNvPr id="8236" name="Text Box 27"/>
              <p:cNvSpPr txBox="1">
                <a:spLocks noChangeArrowheads="1"/>
              </p:cNvSpPr>
              <p:nvPr/>
            </p:nvSpPr>
            <p:spPr bwMode="auto">
              <a:xfrm>
                <a:off x="3176" y="81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2</a:t>
                </a:r>
              </a:p>
            </p:txBody>
          </p:sp>
          <p:sp>
            <p:nvSpPr>
              <p:cNvPr id="8237" name="Text Box 28"/>
              <p:cNvSpPr txBox="1">
                <a:spLocks noChangeArrowheads="1"/>
              </p:cNvSpPr>
              <p:nvPr/>
            </p:nvSpPr>
            <p:spPr bwMode="auto">
              <a:xfrm>
                <a:off x="3452" y="816"/>
                <a:ext cx="17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Unipolar major depression</a:t>
                </a:r>
              </a:p>
            </p:txBody>
          </p:sp>
          <p:sp>
            <p:nvSpPr>
              <p:cNvPr id="8238" name="Text Box 32"/>
              <p:cNvSpPr txBox="1">
                <a:spLocks noChangeArrowheads="1"/>
              </p:cNvSpPr>
              <p:nvPr/>
            </p:nvSpPr>
            <p:spPr bwMode="auto">
              <a:xfrm>
                <a:off x="3452" y="1161"/>
                <a:ext cx="1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Road traffic accidents</a:t>
                </a:r>
              </a:p>
            </p:txBody>
          </p:sp>
          <p:sp>
            <p:nvSpPr>
              <p:cNvPr id="8239" name="Text Box 34"/>
              <p:cNvSpPr txBox="1">
                <a:spLocks noChangeArrowheads="1"/>
              </p:cNvSpPr>
              <p:nvPr/>
            </p:nvSpPr>
            <p:spPr bwMode="auto">
              <a:xfrm>
                <a:off x="3452" y="1488"/>
                <a:ext cx="16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Cerebrovascular disease</a:t>
                </a:r>
              </a:p>
            </p:txBody>
          </p:sp>
          <p:sp>
            <p:nvSpPr>
              <p:cNvPr id="8240" name="Text Box 36"/>
              <p:cNvSpPr txBox="1">
                <a:spLocks noChangeArrowheads="1"/>
              </p:cNvSpPr>
              <p:nvPr/>
            </p:nvSpPr>
            <p:spPr bwMode="auto">
              <a:xfrm>
                <a:off x="3452" y="2553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Tuberculosis</a:t>
                </a:r>
              </a:p>
            </p:txBody>
          </p:sp>
          <p:sp>
            <p:nvSpPr>
              <p:cNvPr id="8241" name="Text Box 39"/>
              <p:cNvSpPr txBox="1">
                <a:spLocks noChangeArrowheads="1"/>
              </p:cNvSpPr>
              <p:nvPr/>
            </p:nvSpPr>
            <p:spPr bwMode="auto">
              <a:xfrm>
                <a:off x="3452" y="1881"/>
                <a:ext cx="5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COPD</a:t>
                </a:r>
              </a:p>
            </p:txBody>
          </p:sp>
          <p:sp>
            <p:nvSpPr>
              <p:cNvPr id="8242" name="Text Box 41"/>
              <p:cNvSpPr txBox="1">
                <a:spLocks noChangeArrowheads="1"/>
              </p:cNvSpPr>
              <p:nvPr/>
            </p:nvSpPr>
            <p:spPr bwMode="auto">
              <a:xfrm>
                <a:off x="3452" y="2889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War</a:t>
                </a:r>
              </a:p>
            </p:txBody>
          </p:sp>
          <p:sp>
            <p:nvSpPr>
              <p:cNvPr id="8243" name="Text Box 42"/>
              <p:cNvSpPr txBox="1">
                <a:spLocks noChangeArrowheads="1"/>
              </p:cNvSpPr>
              <p:nvPr/>
            </p:nvSpPr>
            <p:spPr bwMode="auto">
              <a:xfrm>
                <a:off x="3452" y="3561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HIV</a:t>
                </a:r>
              </a:p>
            </p:txBody>
          </p:sp>
          <p:sp>
            <p:nvSpPr>
              <p:cNvPr id="8244" name="Text Box 43"/>
              <p:cNvSpPr txBox="1">
                <a:spLocks noChangeArrowheads="1"/>
              </p:cNvSpPr>
              <p:nvPr/>
            </p:nvSpPr>
            <p:spPr bwMode="auto">
              <a:xfrm>
                <a:off x="3148" y="356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GB" sz="1800" b="1"/>
                  <a:t>10</a:t>
                </a:r>
              </a:p>
            </p:txBody>
          </p:sp>
          <p:sp>
            <p:nvSpPr>
              <p:cNvPr id="8245" name="Line 44"/>
              <p:cNvSpPr>
                <a:spLocks noChangeShapeType="1"/>
              </p:cNvSpPr>
              <p:nvPr/>
            </p:nvSpPr>
            <p:spPr bwMode="auto">
              <a:xfrm flipV="1">
                <a:off x="2448" y="672"/>
                <a:ext cx="720" cy="12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6" name="Line 45"/>
              <p:cNvSpPr>
                <a:spLocks noChangeShapeType="1"/>
              </p:cNvSpPr>
              <p:nvPr/>
            </p:nvSpPr>
            <p:spPr bwMode="auto">
              <a:xfrm flipV="1">
                <a:off x="2448" y="960"/>
                <a:ext cx="720" cy="62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7" name="Line 46"/>
              <p:cNvSpPr>
                <a:spLocks noChangeShapeType="1"/>
              </p:cNvSpPr>
              <p:nvPr/>
            </p:nvSpPr>
            <p:spPr bwMode="auto">
              <a:xfrm flipV="1">
                <a:off x="2496" y="1344"/>
                <a:ext cx="720" cy="201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8" name="Line 47"/>
              <p:cNvSpPr>
                <a:spLocks noChangeShapeType="1"/>
              </p:cNvSpPr>
              <p:nvPr/>
            </p:nvSpPr>
            <p:spPr bwMode="auto">
              <a:xfrm>
                <a:off x="2448" y="624"/>
                <a:ext cx="768" cy="16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9" name="Line 48"/>
              <p:cNvSpPr>
                <a:spLocks noChangeShapeType="1"/>
              </p:cNvSpPr>
              <p:nvPr/>
            </p:nvSpPr>
            <p:spPr bwMode="auto">
              <a:xfrm>
                <a:off x="2448" y="960"/>
                <a:ext cx="768" cy="230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0" name="Line 49"/>
              <p:cNvSpPr>
                <a:spLocks noChangeShapeType="1"/>
              </p:cNvSpPr>
              <p:nvPr/>
            </p:nvSpPr>
            <p:spPr bwMode="auto">
              <a:xfrm>
                <a:off x="2448" y="1296"/>
                <a:ext cx="768" cy="26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1" name="Line 50"/>
              <p:cNvSpPr>
                <a:spLocks noChangeShapeType="1"/>
              </p:cNvSpPr>
              <p:nvPr/>
            </p:nvSpPr>
            <p:spPr bwMode="auto">
              <a:xfrm flipV="1">
                <a:off x="2448" y="1632"/>
                <a:ext cx="720" cy="67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2" name="Line 51"/>
              <p:cNvSpPr>
                <a:spLocks noChangeShapeType="1"/>
              </p:cNvSpPr>
              <p:nvPr/>
            </p:nvSpPr>
            <p:spPr bwMode="auto">
              <a:xfrm flipV="1">
                <a:off x="2496" y="2016"/>
                <a:ext cx="720" cy="158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3" name="Line 52"/>
              <p:cNvSpPr>
                <a:spLocks noChangeShapeType="1"/>
              </p:cNvSpPr>
              <p:nvPr/>
            </p:nvSpPr>
            <p:spPr bwMode="auto">
              <a:xfrm>
                <a:off x="2496" y="26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4" name="Line 53"/>
              <p:cNvSpPr>
                <a:spLocks noChangeShapeType="1"/>
              </p:cNvSpPr>
              <p:nvPr/>
            </p:nvSpPr>
            <p:spPr bwMode="auto">
              <a:xfrm flipV="1">
                <a:off x="2448" y="3024"/>
                <a:ext cx="720" cy="91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5" name="Line 54"/>
              <p:cNvSpPr>
                <a:spLocks noChangeShapeType="1"/>
              </p:cNvSpPr>
              <p:nvPr/>
            </p:nvSpPr>
            <p:spPr bwMode="auto">
              <a:xfrm flipV="1">
                <a:off x="2448" y="3696"/>
                <a:ext cx="720" cy="24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6" name="Line 55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768" cy="91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219" name="Text Box 56"/>
          <p:cNvSpPr txBox="1">
            <a:spLocks noChangeArrowheads="1"/>
          </p:cNvSpPr>
          <p:nvPr/>
        </p:nvSpPr>
        <p:spPr bwMode="auto">
          <a:xfrm>
            <a:off x="1508125" y="2397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1990</a:t>
            </a:r>
          </a:p>
        </p:txBody>
      </p:sp>
      <p:sp>
        <p:nvSpPr>
          <p:cNvPr id="8220" name="Text Box 57"/>
          <p:cNvSpPr txBox="1">
            <a:spLocks noChangeArrowheads="1"/>
          </p:cNvSpPr>
          <p:nvPr/>
        </p:nvSpPr>
        <p:spPr bwMode="auto">
          <a:xfrm>
            <a:off x="6019800" y="2397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2020</a:t>
            </a:r>
          </a:p>
        </p:txBody>
      </p:sp>
      <p:sp>
        <p:nvSpPr>
          <p:cNvPr id="8221" name="Text Box 58"/>
          <p:cNvSpPr txBox="1">
            <a:spLocks noChangeArrowheads="1"/>
          </p:cNvSpPr>
          <p:nvPr/>
        </p:nvSpPr>
        <p:spPr bwMode="auto">
          <a:xfrm>
            <a:off x="2895600" y="238125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/>
              <a:t>World disease burden</a:t>
            </a:r>
          </a:p>
        </p:txBody>
      </p:sp>
    </p:spTree>
    <p:extLst>
      <p:ext uri="{BB962C8B-B14F-4D97-AF65-F5344CB8AC3E}">
        <p14:creationId xmlns:p14="http://schemas.microsoft.com/office/powerpoint/2010/main" val="10654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1813" y="4195763"/>
            <a:ext cx="7713662" cy="38417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5750"/>
            <a:ext cx="88392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Generate the free radicals that modify (eg oxidise) lipoproteins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Phagocytose/scavenge modified lipoproteins, and become foam cells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Become activated by modified lipoproteins/free intracellular cholesterol to express/secrete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Cytokine mediators (eg TNF</a:t>
            </a:r>
            <a:r>
              <a:rPr lang="en-US" sz="180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, IL-1, MCP-1) that recruit more monocytes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Chemoattractants and growth factors for VSMC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Proteinases that degrade tissue (eg the fibrous cap)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Tissue factor that stimulates coagulation upon contact with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Die by apoptosis – contributing to the lipid-rich core of the plaque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Macrophages within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ure B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985838" y="4041775"/>
            <a:ext cx="28495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figure A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996950" y="1701800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57250" y="6216650"/>
            <a:ext cx="332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i="1">
                <a:solidFill>
                  <a:srgbClr val="000000"/>
                </a:solidFill>
              </a:rPr>
              <a:t>Van der Wal et al 1999 Cardiovascular Research 41:334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57263" y="3486150"/>
            <a:ext cx="171132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Tahoma" pitchFamily="34" charset="0"/>
              </a:rPr>
              <a:t>Macrophages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54088" y="5802313"/>
            <a:ext cx="117792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Tahoma" pitchFamily="34" charset="0"/>
              </a:rPr>
              <a:t>Collagen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-198438" y="350838"/>
            <a:ext cx="9144001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00"/>
                </a:solidFill>
                <a:latin typeface="Tahoma" pitchFamily="34" charset="0"/>
              </a:rPr>
              <a:t>Macrophages Proteolyse Extracellular Matrix</a:t>
            </a:r>
            <a:endParaRPr lang="en-GB" sz="2800" b="1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76382" y="2576513"/>
            <a:ext cx="5058561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ahoma" pitchFamily="34" charset="0"/>
              </a:rPr>
              <a:t>Metalloproteinases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(=MMPs)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Family of ~28 homologous enzymes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Activate each other by proteolysis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Degrade collagen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Catalytic mechanism based on Zn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58738" y="230188"/>
            <a:ext cx="9278938" cy="795337"/>
          </a:xfrm>
          <a:noFill/>
        </p:spPr>
        <p:txBody>
          <a:bodyPr lIns="92075" tIns="46038" rIns="92075" bIns="46038"/>
          <a:lstStyle/>
          <a:p>
            <a:r>
              <a:rPr lang="en-GB" sz="2400" b="1" smtClean="0">
                <a:solidFill>
                  <a:schemeClr val="tx1"/>
                </a:solidFill>
                <a:latin typeface="Tahoma" pitchFamily="34" charset="0"/>
              </a:rPr>
              <a:t>Effect of plaque erosion/rupture - occlusive thrombosis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1011238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GB" sz="2000">
                <a:latin typeface="Tahoma" pitchFamily="34" charset="0"/>
              </a:rPr>
              <a:t> Blood coagulation at the site of rupture may lead to an occlusive thrombus and cessation of blood flow</a:t>
            </a:r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1522413" y="2828925"/>
            <a:ext cx="0" cy="6889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stealth" w="med" len="lg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1584325" y="5797550"/>
            <a:ext cx="0" cy="6889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stealth" w="med" len="lg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Oval 10"/>
          <p:cNvSpPr>
            <a:spLocks noChangeArrowheads="1"/>
          </p:cNvSpPr>
          <p:nvPr/>
        </p:nvSpPr>
        <p:spPr bwMode="auto">
          <a:xfrm>
            <a:off x="1638300" y="3760788"/>
            <a:ext cx="279400" cy="261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14"/>
          <p:cNvSpPr>
            <a:spLocks noChangeShapeType="1"/>
          </p:cNvSpPr>
          <p:nvPr/>
        </p:nvSpPr>
        <p:spPr bwMode="auto">
          <a:xfrm>
            <a:off x="3079750" y="8512175"/>
            <a:ext cx="0" cy="6889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stealth" w="med" len="lg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Oval 21"/>
          <p:cNvSpPr>
            <a:spLocks noChangeArrowheads="1"/>
          </p:cNvSpPr>
          <p:nvPr/>
        </p:nvSpPr>
        <p:spPr bwMode="auto">
          <a:xfrm>
            <a:off x="1790700" y="3913188"/>
            <a:ext cx="279400" cy="261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22"/>
          <p:cNvSpPr>
            <a:spLocks noChangeArrowheads="1"/>
          </p:cNvSpPr>
          <p:nvPr/>
        </p:nvSpPr>
        <p:spPr bwMode="auto">
          <a:xfrm>
            <a:off x="1909763" y="3702050"/>
            <a:ext cx="277812" cy="81438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23"/>
          <p:cNvSpPr>
            <a:spLocks noChangeArrowheads="1"/>
          </p:cNvSpPr>
          <p:nvPr/>
        </p:nvSpPr>
        <p:spPr bwMode="auto">
          <a:xfrm>
            <a:off x="1057275" y="2984500"/>
            <a:ext cx="2324100" cy="2182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24"/>
          <p:cNvSpPr>
            <a:spLocks noChangeAspect="1" noChangeArrowheads="1"/>
          </p:cNvSpPr>
          <p:nvPr/>
        </p:nvSpPr>
        <p:spPr bwMode="auto">
          <a:xfrm>
            <a:off x="1812925" y="3284538"/>
            <a:ext cx="1182688" cy="1565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25"/>
          <p:cNvSpPr>
            <a:spLocks noChangeShapeType="1"/>
          </p:cNvSpPr>
          <p:nvPr/>
        </p:nvSpPr>
        <p:spPr bwMode="auto">
          <a:xfrm>
            <a:off x="1522413" y="2828925"/>
            <a:ext cx="0" cy="6889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stealth" w="med" len="lg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8266" name="Oval 26"/>
          <p:cNvSpPr>
            <a:spLocks noChangeArrowheads="1"/>
          </p:cNvSpPr>
          <p:nvPr/>
        </p:nvSpPr>
        <p:spPr bwMode="auto">
          <a:xfrm>
            <a:off x="1638300" y="3760788"/>
            <a:ext cx="279400" cy="471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27"/>
          <p:cNvSpPr>
            <a:spLocks noChangeArrowheads="1"/>
          </p:cNvSpPr>
          <p:nvPr/>
        </p:nvSpPr>
        <p:spPr bwMode="auto">
          <a:xfrm>
            <a:off x="1227138" y="3624263"/>
            <a:ext cx="481012" cy="9413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75" name="Oval 35"/>
          <p:cNvSpPr>
            <a:spLocks noChangeAspect="1" noChangeArrowheads="1"/>
          </p:cNvSpPr>
          <p:nvPr/>
        </p:nvSpPr>
        <p:spPr bwMode="auto">
          <a:xfrm>
            <a:off x="1812925" y="3284538"/>
            <a:ext cx="1182688" cy="156527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336800" y="2776538"/>
            <a:ext cx="5708650" cy="3709987"/>
            <a:chOff x="1742" y="1983"/>
            <a:chExt cx="3596" cy="2337"/>
          </a:xfrm>
        </p:grpSpPr>
        <p:pic>
          <p:nvPicPr>
            <p:cNvPr id="32785" name="Picture 36" descr="occluding thrombosis caused by plaque disrup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1983"/>
              <a:ext cx="1176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Line 47"/>
            <p:cNvSpPr>
              <a:spLocks noChangeShapeType="1"/>
            </p:cNvSpPr>
            <p:nvPr/>
          </p:nvSpPr>
          <p:spPr bwMode="auto">
            <a:xfrm flipH="1">
              <a:off x="2676" y="2616"/>
              <a:ext cx="1152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7" name="Line 4"/>
            <p:cNvSpPr>
              <a:spLocks noChangeShapeType="1"/>
            </p:cNvSpPr>
            <p:nvPr/>
          </p:nvSpPr>
          <p:spPr bwMode="auto">
            <a:xfrm>
              <a:off x="4270" y="3448"/>
              <a:ext cx="0" cy="8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8" name="Line 37"/>
            <p:cNvSpPr>
              <a:spLocks noChangeShapeType="1"/>
            </p:cNvSpPr>
            <p:nvPr/>
          </p:nvSpPr>
          <p:spPr bwMode="auto">
            <a:xfrm flipH="1">
              <a:off x="2580" y="2700"/>
              <a:ext cx="1152" cy="9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9" name="Text Box 42"/>
            <p:cNvSpPr txBox="1">
              <a:spLocks noChangeArrowheads="1"/>
            </p:cNvSpPr>
            <p:nvPr/>
          </p:nvSpPr>
          <p:spPr bwMode="auto">
            <a:xfrm>
              <a:off x="1742" y="3657"/>
              <a:ext cx="17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>
                  <a:latin typeface="Tahoma" pitchFamily="34" charset="0"/>
                </a:rPr>
                <a:t>occlusive thrombus</a:t>
              </a:r>
            </a:p>
          </p:txBody>
        </p:sp>
        <p:grpSp>
          <p:nvGrpSpPr>
            <p:cNvPr id="32790" name="Group 46"/>
            <p:cNvGrpSpPr>
              <a:grpSpLocks/>
            </p:cNvGrpSpPr>
            <p:nvPr/>
          </p:nvGrpSpPr>
          <p:grpSpPr bwMode="auto">
            <a:xfrm>
              <a:off x="3972" y="2844"/>
              <a:ext cx="684" cy="960"/>
              <a:chOff x="3864" y="3048"/>
              <a:chExt cx="924" cy="1272"/>
            </a:xfrm>
          </p:grpSpPr>
          <p:sp>
            <p:nvSpPr>
              <p:cNvPr id="32792" name="Line 44"/>
              <p:cNvSpPr>
                <a:spLocks noChangeShapeType="1"/>
              </p:cNvSpPr>
              <p:nvPr/>
            </p:nvSpPr>
            <p:spPr bwMode="auto">
              <a:xfrm>
                <a:off x="3864" y="3048"/>
                <a:ext cx="76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3" name="Line 43"/>
              <p:cNvSpPr>
                <a:spLocks noChangeShapeType="1"/>
              </p:cNvSpPr>
              <p:nvPr/>
            </p:nvSpPr>
            <p:spPr bwMode="auto">
              <a:xfrm>
                <a:off x="4020" y="3264"/>
                <a:ext cx="768" cy="105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791" name="Text Box 48"/>
            <p:cNvSpPr txBox="1">
              <a:spLocks noChangeArrowheads="1"/>
            </p:cNvSpPr>
            <p:nvPr/>
          </p:nvSpPr>
          <p:spPr bwMode="auto">
            <a:xfrm>
              <a:off x="3998" y="3825"/>
              <a:ext cx="1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>
                  <a:latin typeface="Tahoma" pitchFamily="34" charset="0"/>
                </a:rPr>
                <a:t>Site of rupture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61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7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7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6" grpId="0" animBg="1"/>
      <p:bldP spid="7782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256615" y="206188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Pathology of a ruptured plaque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6318250" y="6400800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J.Pathol. 1997</a:t>
            </a: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73550" y="1417638"/>
          <a:ext cx="48704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Image" r:id="rId4" imgW="10165902" imgH="7621736" progId="">
                  <p:embed/>
                </p:oleObj>
              </mc:Choice>
              <mc:Fallback>
                <p:oleObj name="Image" r:id="rId4" imgW="10165902" imgH="7621736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417638"/>
                        <a:ext cx="487045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1417638"/>
          <a:ext cx="42735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Image" r:id="rId6" imgW="10165902" imgH="7621736" progId="">
                  <p:embed/>
                </p:oleObj>
              </mc:Choice>
              <mc:Fallback>
                <p:oleObj name="Image" r:id="rId6" imgW="10165902" imgH="7621736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lum bright="-12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7638"/>
                        <a:ext cx="427355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40088" y="4578350"/>
            <a:ext cx="914400" cy="320675"/>
            <a:chOff x="2352" y="2390"/>
            <a:chExt cx="576" cy="202"/>
          </a:xfrm>
        </p:grpSpPr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352" y="2544"/>
              <a:ext cx="576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Text Box 13"/>
            <p:cNvSpPr txBox="1">
              <a:spLocks noChangeArrowheads="1"/>
            </p:cNvSpPr>
            <p:nvPr/>
          </p:nvSpPr>
          <p:spPr bwMode="auto">
            <a:xfrm>
              <a:off x="2430" y="239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1mm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29575" y="4621213"/>
            <a:ext cx="914400" cy="320675"/>
            <a:chOff x="2352" y="2390"/>
            <a:chExt cx="576" cy="202"/>
          </a:xfrm>
        </p:grpSpPr>
        <p:sp>
          <p:nvSpPr>
            <p:cNvPr id="1038" name="Rectangle 15"/>
            <p:cNvSpPr>
              <a:spLocks noChangeArrowheads="1"/>
            </p:cNvSpPr>
            <p:nvPr/>
          </p:nvSpPr>
          <p:spPr bwMode="auto">
            <a:xfrm>
              <a:off x="2352" y="2544"/>
              <a:ext cx="576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16"/>
            <p:cNvSpPr txBox="1">
              <a:spLocks noChangeArrowheads="1"/>
            </p:cNvSpPr>
            <p:nvPr/>
          </p:nvSpPr>
          <p:spPr bwMode="auto">
            <a:xfrm>
              <a:off x="2430" y="2390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100</a:t>
              </a:r>
              <a:r>
                <a:rPr lang="en-US" sz="12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1200">
                  <a:solidFill>
                    <a:srgbClr val="000000"/>
                  </a:solidFill>
                </a:rPr>
                <a:t>m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sp>
        <p:nvSpPr>
          <p:cNvPr id="1037" name="Text Box 19"/>
          <p:cNvSpPr txBox="1">
            <a:spLocks noChangeArrowheads="1"/>
          </p:cNvSpPr>
          <p:nvPr/>
        </p:nvSpPr>
        <p:spPr bwMode="auto">
          <a:xfrm>
            <a:off x="3273146" y="1037945"/>
            <a:ext cx="26574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H&amp;E – General stain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025364" y="3137647"/>
            <a:ext cx="1053791" cy="1906857"/>
          </a:xfrm>
          <a:custGeom>
            <a:avLst/>
            <a:gdLst>
              <a:gd name="connsiteX0" fmla="*/ 286660 w 1053791"/>
              <a:gd name="connsiteY0" fmla="*/ 89647 h 1906857"/>
              <a:gd name="connsiteX1" fmla="*/ 349412 w 1053791"/>
              <a:gd name="connsiteY1" fmla="*/ 26894 h 1906857"/>
              <a:gd name="connsiteX2" fmla="*/ 367342 w 1053791"/>
              <a:gd name="connsiteY2" fmla="*/ 8965 h 1906857"/>
              <a:gd name="connsiteX3" fmla="*/ 394236 w 1053791"/>
              <a:gd name="connsiteY3" fmla="*/ 0 h 1906857"/>
              <a:gd name="connsiteX4" fmla="*/ 537671 w 1053791"/>
              <a:gd name="connsiteY4" fmla="*/ 17929 h 1906857"/>
              <a:gd name="connsiteX5" fmla="*/ 582495 w 1053791"/>
              <a:gd name="connsiteY5" fmla="*/ 26894 h 1906857"/>
              <a:gd name="connsiteX6" fmla="*/ 627318 w 1053791"/>
              <a:gd name="connsiteY6" fmla="*/ 44824 h 1906857"/>
              <a:gd name="connsiteX7" fmla="*/ 716965 w 1053791"/>
              <a:gd name="connsiteY7" fmla="*/ 71718 h 1906857"/>
              <a:gd name="connsiteX8" fmla="*/ 734895 w 1053791"/>
              <a:gd name="connsiteY8" fmla="*/ 89647 h 1906857"/>
              <a:gd name="connsiteX9" fmla="*/ 761789 w 1053791"/>
              <a:gd name="connsiteY9" fmla="*/ 98612 h 1906857"/>
              <a:gd name="connsiteX10" fmla="*/ 770754 w 1053791"/>
              <a:gd name="connsiteY10" fmla="*/ 134471 h 1906857"/>
              <a:gd name="connsiteX11" fmla="*/ 797648 w 1053791"/>
              <a:gd name="connsiteY11" fmla="*/ 188259 h 1906857"/>
              <a:gd name="connsiteX12" fmla="*/ 824542 w 1053791"/>
              <a:gd name="connsiteY12" fmla="*/ 259977 h 1906857"/>
              <a:gd name="connsiteX13" fmla="*/ 869365 w 1053791"/>
              <a:gd name="connsiteY13" fmla="*/ 268941 h 1906857"/>
              <a:gd name="connsiteX14" fmla="*/ 896260 w 1053791"/>
              <a:gd name="connsiteY14" fmla="*/ 286871 h 1906857"/>
              <a:gd name="connsiteX15" fmla="*/ 905224 w 1053791"/>
              <a:gd name="connsiteY15" fmla="*/ 313765 h 1906857"/>
              <a:gd name="connsiteX16" fmla="*/ 959012 w 1053791"/>
              <a:gd name="connsiteY16" fmla="*/ 331694 h 1906857"/>
              <a:gd name="connsiteX17" fmla="*/ 1039695 w 1053791"/>
              <a:gd name="connsiteY17" fmla="*/ 367553 h 1906857"/>
              <a:gd name="connsiteX18" fmla="*/ 1021765 w 1053791"/>
              <a:gd name="connsiteY18" fmla="*/ 484094 h 1906857"/>
              <a:gd name="connsiteX19" fmla="*/ 1003836 w 1053791"/>
              <a:gd name="connsiteY19" fmla="*/ 502024 h 1906857"/>
              <a:gd name="connsiteX20" fmla="*/ 994871 w 1053791"/>
              <a:gd name="connsiteY20" fmla="*/ 528918 h 1906857"/>
              <a:gd name="connsiteX21" fmla="*/ 985907 w 1053791"/>
              <a:gd name="connsiteY21" fmla="*/ 591671 h 1906857"/>
              <a:gd name="connsiteX22" fmla="*/ 967977 w 1053791"/>
              <a:gd name="connsiteY22" fmla="*/ 636494 h 1906857"/>
              <a:gd name="connsiteX23" fmla="*/ 950048 w 1053791"/>
              <a:gd name="connsiteY23" fmla="*/ 699247 h 1906857"/>
              <a:gd name="connsiteX24" fmla="*/ 932118 w 1053791"/>
              <a:gd name="connsiteY24" fmla="*/ 914400 h 1906857"/>
              <a:gd name="connsiteX25" fmla="*/ 914189 w 1053791"/>
              <a:gd name="connsiteY25" fmla="*/ 1004047 h 1906857"/>
              <a:gd name="connsiteX26" fmla="*/ 905224 w 1053791"/>
              <a:gd name="connsiteY26" fmla="*/ 1039906 h 1906857"/>
              <a:gd name="connsiteX27" fmla="*/ 869365 w 1053791"/>
              <a:gd name="connsiteY27" fmla="*/ 1084729 h 1906857"/>
              <a:gd name="connsiteX28" fmla="*/ 842471 w 1053791"/>
              <a:gd name="connsiteY28" fmla="*/ 1138518 h 1906857"/>
              <a:gd name="connsiteX29" fmla="*/ 824542 w 1053791"/>
              <a:gd name="connsiteY29" fmla="*/ 1165412 h 1906857"/>
              <a:gd name="connsiteX30" fmla="*/ 806612 w 1053791"/>
              <a:gd name="connsiteY30" fmla="*/ 1219200 h 1906857"/>
              <a:gd name="connsiteX31" fmla="*/ 797648 w 1053791"/>
              <a:gd name="connsiteY31" fmla="*/ 1246094 h 1906857"/>
              <a:gd name="connsiteX32" fmla="*/ 779718 w 1053791"/>
              <a:gd name="connsiteY32" fmla="*/ 1317812 h 1906857"/>
              <a:gd name="connsiteX33" fmla="*/ 761789 w 1053791"/>
              <a:gd name="connsiteY33" fmla="*/ 1344706 h 1906857"/>
              <a:gd name="connsiteX34" fmla="*/ 743860 w 1053791"/>
              <a:gd name="connsiteY34" fmla="*/ 1398494 h 1906857"/>
              <a:gd name="connsiteX35" fmla="*/ 725930 w 1053791"/>
              <a:gd name="connsiteY35" fmla="*/ 1461247 h 1906857"/>
              <a:gd name="connsiteX36" fmla="*/ 716965 w 1053791"/>
              <a:gd name="connsiteY36" fmla="*/ 1568824 h 1906857"/>
              <a:gd name="connsiteX37" fmla="*/ 654212 w 1053791"/>
              <a:gd name="connsiteY37" fmla="*/ 1667435 h 1906857"/>
              <a:gd name="connsiteX38" fmla="*/ 627318 w 1053791"/>
              <a:gd name="connsiteY38" fmla="*/ 1712259 h 1906857"/>
              <a:gd name="connsiteX39" fmla="*/ 573530 w 1053791"/>
              <a:gd name="connsiteY39" fmla="*/ 1775012 h 1906857"/>
              <a:gd name="connsiteX40" fmla="*/ 555601 w 1053791"/>
              <a:gd name="connsiteY40" fmla="*/ 1810871 h 1906857"/>
              <a:gd name="connsiteX41" fmla="*/ 501812 w 1053791"/>
              <a:gd name="connsiteY41" fmla="*/ 1846729 h 1906857"/>
              <a:gd name="connsiteX42" fmla="*/ 456989 w 1053791"/>
              <a:gd name="connsiteY42" fmla="*/ 1873624 h 1906857"/>
              <a:gd name="connsiteX43" fmla="*/ 394236 w 1053791"/>
              <a:gd name="connsiteY43" fmla="*/ 1900518 h 1906857"/>
              <a:gd name="connsiteX44" fmla="*/ 304589 w 1053791"/>
              <a:gd name="connsiteY44" fmla="*/ 1891553 h 1906857"/>
              <a:gd name="connsiteX45" fmla="*/ 277695 w 1053791"/>
              <a:gd name="connsiteY45" fmla="*/ 1873624 h 1906857"/>
              <a:gd name="connsiteX46" fmla="*/ 250801 w 1053791"/>
              <a:gd name="connsiteY46" fmla="*/ 1864659 h 1906857"/>
              <a:gd name="connsiteX47" fmla="*/ 205977 w 1053791"/>
              <a:gd name="connsiteY47" fmla="*/ 1792941 h 1906857"/>
              <a:gd name="connsiteX48" fmla="*/ 214942 w 1053791"/>
              <a:gd name="connsiteY48" fmla="*/ 770965 h 1906857"/>
              <a:gd name="connsiteX49" fmla="*/ 250801 w 1053791"/>
              <a:gd name="connsiteY49" fmla="*/ 53788 h 1906857"/>
              <a:gd name="connsiteX50" fmla="*/ 286660 w 1053791"/>
              <a:gd name="connsiteY50" fmla="*/ 89647 h 19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3791" h="1906857">
                <a:moveTo>
                  <a:pt x="286660" y="89647"/>
                </a:moveTo>
                <a:lnTo>
                  <a:pt x="349412" y="26894"/>
                </a:lnTo>
                <a:cubicBezTo>
                  <a:pt x="355389" y="20917"/>
                  <a:pt x="359324" y="11638"/>
                  <a:pt x="367342" y="8965"/>
                </a:cubicBezTo>
                <a:lnTo>
                  <a:pt x="394236" y="0"/>
                </a:lnTo>
                <a:lnTo>
                  <a:pt x="537671" y="17929"/>
                </a:lnTo>
                <a:cubicBezTo>
                  <a:pt x="552755" y="20084"/>
                  <a:pt x="567900" y="22515"/>
                  <a:pt x="582495" y="26894"/>
                </a:cubicBezTo>
                <a:cubicBezTo>
                  <a:pt x="597908" y="31518"/>
                  <a:pt x="612195" y="39325"/>
                  <a:pt x="627318" y="44824"/>
                </a:cubicBezTo>
                <a:cubicBezTo>
                  <a:pt x="675325" y="62281"/>
                  <a:pt x="674161" y="61016"/>
                  <a:pt x="716965" y="71718"/>
                </a:cubicBezTo>
                <a:cubicBezTo>
                  <a:pt x="722942" y="77694"/>
                  <a:pt x="727647" y="85299"/>
                  <a:pt x="734895" y="89647"/>
                </a:cubicBezTo>
                <a:cubicBezTo>
                  <a:pt x="742998" y="94509"/>
                  <a:pt x="755886" y="91233"/>
                  <a:pt x="761789" y="98612"/>
                </a:cubicBezTo>
                <a:cubicBezTo>
                  <a:pt x="769486" y="108233"/>
                  <a:pt x="767369" y="122624"/>
                  <a:pt x="770754" y="134471"/>
                </a:cubicBezTo>
                <a:cubicBezTo>
                  <a:pt x="780033" y="166949"/>
                  <a:pt x="778001" y="158790"/>
                  <a:pt x="797648" y="188259"/>
                </a:cubicBezTo>
                <a:cubicBezTo>
                  <a:pt x="800903" y="204535"/>
                  <a:pt x="803691" y="248062"/>
                  <a:pt x="824542" y="259977"/>
                </a:cubicBezTo>
                <a:cubicBezTo>
                  <a:pt x="837771" y="267537"/>
                  <a:pt x="854424" y="265953"/>
                  <a:pt x="869365" y="268941"/>
                </a:cubicBezTo>
                <a:cubicBezTo>
                  <a:pt x="878330" y="274918"/>
                  <a:pt x="889529" y="278457"/>
                  <a:pt x="896260" y="286871"/>
                </a:cubicBezTo>
                <a:cubicBezTo>
                  <a:pt x="902163" y="294250"/>
                  <a:pt x="897535" y="308273"/>
                  <a:pt x="905224" y="313765"/>
                </a:cubicBezTo>
                <a:cubicBezTo>
                  <a:pt x="920603" y="324750"/>
                  <a:pt x="941807" y="323874"/>
                  <a:pt x="959012" y="331694"/>
                </a:cubicBezTo>
                <a:cubicBezTo>
                  <a:pt x="1053791" y="374775"/>
                  <a:pt x="959079" y="347398"/>
                  <a:pt x="1039695" y="367553"/>
                </a:cubicBezTo>
                <a:cubicBezTo>
                  <a:pt x="1039177" y="372734"/>
                  <a:pt x="1037273" y="458246"/>
                  <a:pt x="1021765" y="484094"/>
                </a:cubicBezTo>
                <a:cubicBezTo>
                  <a:pt x="1017417" y="491342"/>
                  <a:pt x="1009812" y="496047"/>
                  <a:pt x="1003836" y="502024"/>
                </a:cubicBezTo>
                <a:cubicBezTo>
                  <a:pt x="1000848" y="510989"/>
                  <a:pt x="996724" y="519652"/>
                  <a:pt x="994871" y="528918"/>
                </a:cubicBezTo>
                <a:cubicBezTo>
                  <a:pt x="990727" y="549638"/>
                  <a:pt x="991032" y="571172"/>
                  <a:pt x="985907" y="591671"/>
                </a:cubicBezTo>
                <a:cubicBezTo>
                  <a:pt x="982004" y="607283"/>
                  <a:pt x="973628" y="621427"/>
                  <a:pt x="967977" y="636494"/>
                </a:cubicBezTo>
                <a:cubicBezTo>
                  <a:pt x="958330" y="662218"/>
                  <a:pt x="957113" y="670985"/>
                  <a:pt x="950048" y="699247"/>
                </a:cubicBezTo>
                <a:cubicBezTo>
                  <a:pt x="935509" y="990024"/>
                  <a:pt x="956618" y="800068"/>
                  <a:pt x="932118" y="914400"/>
                </a:cubicBezTo>
                <a:cubicBezTo>
                  <a:pt x="925733" y="944198"/>
                  <a:pt x="921580" y="974483"/>
                  <a:pt x="914189" y="1004047"/>
                </a:cubicBezTo>
                <a:cubicBezTo>
                  <a:pt x="911201" y="1016000"/>
                  <a:pt x="910077" y="1028581"/>
                  <a:pt x="905224" y="1039906"/>
                </a:cubicBezTo>
                <a:cubicBezTo>
                  <a:pt x="892487" y="1069626"/>
                  <a:pt x="887163" y="1062481"/>
                  <a:pt x="869365" y="1084729"/>
                </a:cubicBezTo>
                <a:cubicBezTo>
                  <a:pt x="835113" y="1127544"/>
                  <a:pt x="864562" y="1094336"/>
                  <a:pt x="842471" y="1138518"/>
                </a:cubicBezTo>
                <a:cubicBezTo>
                  <a:pt x="837653" y="1148155"/>
                  <a:pt x="828918" y="1155566"/>
                  <a:pt x="824542" y="1165412"/>
                </a:cubicBezTo>
                <a:cubicBezTo>
                  <a:pt x="816866" y="1182682"/>
                  <a:pt x="812588" y="1201271"/>
                  <a:pt x="806612" y="1219200"/>
                </a:cubicBezTo>
                <a:cubicBezTo>
                  <a:pt x="803624" y="1228165"/>
                  <a:pt x="799940" y="1236927"/>
                  <a:pt x="797648" y="1246094"/>
                </a:cubicBezTo>
                <a:cubicBezTo>
                  <a:pt x="791671" y="1270000"/>
                  <a:pt x="793387" y="1297309"/>
                  <a:pt x="779718" y="1317812"/>
                </a:cubicBezTo>
                <a:cubicBezTo>
                  <a:pt x="773742" y="1326777"/>
                  <a:pt x="766165" y="1334860"/>
                  <a:pt x="761789" y="1344706"/>
                </a:cubicBezTo>
                <a:cubicBezTo>
                  <a:pt x="754113" y="1361976"/>
                  <a:pt x="749836" y="1380565"/>
                  <a:pt x="743860" y="1398494"/>
                </a:cubicBezTo>
                <a:cubicBezTo>
                  <a:pt x="730997" y="1437082"/>
                  <a:pt x="737189" y="1416213"/>
                  <a:pt x="725930" y="1461247"/>
                </a:cubicBezTo>
                <a:cubicBezTo>
                  <a:pt x="722942" y="1497106"/>
                  <a:pt x="725692" y="1533915"/>
                  <a:pt x="716965" y="1568824"/>
                </a:cubicBezTo>
                <a:cubicBezTo>
                  <a:pt x="703122" y="1624197"/>
                  <a:pt x="686874" y="1634774"/>
                  <a:pt x="654212" y="1667435"/>
                </a:cubicBezTo>
                <a:cubicBezTo>
                  <a:pt x="633404" y="1729862"/>
                  <a:pt x="660133" y="1663036"/>
                  <a:pt x="627318" y="1712259"/>
                </a:cubicBezTo>
                <a:cubicBezTo>
                  <a:pt x="586299" y="1773788"/>
                  <a:pt x="638425" y="1726341"/>
                  <a:pt x="573530" y="1775012"/>
                </a:cubicBezTo>
                <a:cubicBezTo>
                  <a:pt x="567554" y="1786965"/>
                  <a:pt x="563014" y="1799752"/>
                  <a:pt x="555601" y="1810871"/>
                </a:cubicBezTo>
                <a:cubicBezTo>
                  <a:pt x="541912" y="1831404"/>
                  <a:pt x="523583" y="1835844"/>
                  <a:pt x="501812" y="1846729"/>
                </a:cubicBezTo>
                <a:cubicBezTo>
                  <a:pt x="471998" y="1876544"/>
                  <a:pt x="497719" y="1856169"/>
                  <a:pt x="456989" y="1873624"/>
                </a:cubicBezTo>
                <a:cubicBezTo>
                  <a:pt x="379445" y="1906857"/>
                  <a:pt x="457307" y="1879493"/>
                  <a:pt x="394236" y="1900518"/>
                </a:cubicBezTo>
                <a:cubicBezTo>
                  <a:pt x="364354" y="1897530"/>
                  <a:pt x="333851" y="1898306"/>
                  <a:pt x="304589" y="1891553"/>
                </a:cubicBezTo>
                <a:cubicBezTo>
                  <a:pt x="294091" y="1889130"/>
                  <a:pt x="287332" y="1878442"/>
                  <a:pt x="277695" y="1873624"/>
                </a:cubicBezTo>
                <a:cubicBezTo>
                  <a:pt x="269243" y="1869398"/>
                  <a:pt x="259766" y="1867647"/>
                  <a:pt x="250801" y="1864659"/>
                </a:cubicBezTo>
                <a:cubicBezTo>
                  <a:pt x="231411" y="1845269"/>
                  <a:pt x="206497" y="1824135"/>
                  <a:pt x="205977" y="1792941"/>
                </a:cubicBezTo>
                <a:cubicBezTo>
                  <a:pt x="200300" y="1452317"/>
                  <a:pt x="211412" y="1111618"/>
                  <a:pt x="214942" y="770965"/>
                </a:cubicBezTo>
                <a:cubicBezTo>
                  <a:pt x="222373" y="53855"/>
                  <a:pt x="0" y="137392"/>
                  <a:pt x="250801" y="53788"/>
                </a:cubicBezTo>
                <a:lnTo>
                  <a:pt x="286660" y="8964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944471" y="5199528"/>
            <a:ext cx="117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thrombus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885765" y="2617695"/>
            <a:ext cx="3399227" cy="2420922"/>
          </a:xfrm>
          <a:custGeom>
            <a:avLst/>
            <a:gdLst>
              <a:gd name="connsiteX0" fmla="*/ 2151529 w 3399227"/>
              <a:gd name="connsiteY0" fmla="*/ 224118 h 2420922"/>
              <a:gd name="connsiteX1" fmla="*/ 2196353 w 3399227"/>
              <a:gd name="connsiteY1" fmla="*/ 197224 h 2420922"/>
              <a:gd name="connsiteX2" fmla="*/ 2241176 w 3399227"/>
              <a:gd name="connsiteY2" fmla="*/ 179294 h 2420922"/>
              <a:gd name="connsiteX3" fmla="*/ 2294964 w 3399227"/>
              <a:gd name="connsiteY3" fmla="*/ 143436 h 2420922"/>
              <a:gd name="connsiteX4" fmla="*/ 2348753 w 3399227"/>
              <a:gd name="connsiteY4" fmla="*/ 107577 h 2420922"/>
              <a:gd name="connsiteX5" fmla="*/ 2375647 w 3399227"/>
              <a:gd name="connsiteY5" fmla="*/ 89647 h 2420922"/>
              <a:gd name="connsiteX6" fmla="*/ 2402541 w 3399227"/>
              <a:gd name="connsiteY6" fmla="*/ 71718 h 2420922"/>
              <a:gd name="connsiteX7" fmla="*/ 2438400 w 3399227"/>
              <a:gd name="connsiteY7" fmla="*/ 44824 h 2420922"/>
              <a:gd name="connsiteX8" fmla="*/ 2465294 w 3399227"/>
              <a:gd name="connsiteY8" fmla="*/ 35859 h 2420922"/>
              <a:gd name="connsiteX9" fmla="*/ 2537011 w 3399227"/>
              <a:gd name="connsiteY9" fmla="*/ 17930 h 2420922"/>
              <a:gd name="connsiteX10" fmla="*/ 2671482 w 3399227"/>
              <a:gd name="connsiteY10" fmla="*/ 0 h 2420922"/>
              <a:gd name="connsiteX11" fmla="*/ 3128682 w 3399227"/>
              <a:gd name="connsiteY11" fmla="*/ 8965 h 2420922"/>
              <a:gd name="connsiteX12" fmla="*/ 3173506 w 3399227"/>
              <a:gd name="connsiteY12" fmla="*/ 17930 h 2420922"/>
              <a:gd name="connsiteX13" fmla="*/ 3263153 w 3399227"/>
              <a:gd name="connsiteY13" fmla="*/ 116541 h 2420922"/>
              <a:gd name="connsiteX14" fmla="*/ 3281082 w 3399227"/>
              <a:gd name="connsiteY14" fmla="*/ 206189 h 2420922"/>
              <a:gd name="connsiteX15" fmla="*/ 3299011 w 3399227"/>
              <a:gd name="connsiteY15" fmla="*/ 259977 h 2420922"/>
              <a:gd name="connsiteX16" fmla="*/ 3316941 w 3399227"/>
              <a:gd name="connsiteY16" fmla="*/ 340659 h 2420922"/>
              <a:gd name="connsiteX17" fmla="*/ 3325906 w 3399227"/>
              <a:gd name="connsiteY17" fmla="*/ 493059 h 2420922"/>
              <a:gd name="connsiteX18" fmla="*/ 3334870 w 3399227"/>
              <a:gd name="connsiteY18" fmla="*/ 519953 h 2420922"/>
              <a:gd name="connsiteX19" fmla="*/ 3352800 w 3399227"/>
              <a:gd name="connsiteY19" fmla="*/ 627530 h 2420922"/>
              <a:gd name="connsiteX20" fmla="*/ 3361764 w 3399227"/>
              <a:gd name="connsiteY20" fmla="*/ 690283 h 2420922"/>
              <a:gd name="connsiteX21" fmla="*/ 3370729 w 3399227"/>
              <a:gd name="connsiteY21" fmla="*/ 726141 h 2420922"/>
              <a:gd name="connsiteX22" fmla="*/ 3379694 w 3399227"/>
              <a:gd name="connsiteY22" fmla="*/ 770965 h 2420922"/>
              <a:gd name="connsiteX23" fmla="*/ 3379694 w 3399227"/>
              <a:gd name="connsiteY23" fmla="*/ 1264024 h 2420922"/>
              <a:gd name="connsiteX24" fmla="*/ 3352800 w 3399227"/>
              <a:gd name="connsiteY24" fmla="*/ 1326777 h 2420922"/>
              <a:gd name="connsiteX25" fmla="*/ 3325906 w 3399227"/>
              <a:gd name="connsiteY25" fmla="*/ 1371600 h 2420922"/>
              <a:gd name="connsiteX26" fmla="*/ 3290047 w 3399227"/>
              <a:gd name="connsiteY26" fmla="*/ 1425389 h 2420922"/>
              <a:gd name="connsiteX27" fmla="*/ 3272117 w 3399227"/>
              <a:gd name="connsiteY27" fmla="*/ 1461247 h 2420922"/>
              <a:gd name="connsiteX28" fmla="*/ 3227294 w 3399227"/>
              <a:gd name="connsiteY28" fmla="*/ 1532965 h 2420922"/>
              <a:gd name="connsiteX29" fmla="*/ 3209364 w 3399227"/>
              <a:gd name="connsiteY29" fmla="*/ 1568824 h 2420922"/>
              <a:gd name="connsiteX30" fmla="*/ 3191435 w 3399227"/>
              <a:gd name="connsiteY30" fmla="*/ 1595718 h 2420922"/>
              <a:gd name="connsiteX31" fmla="*/ 3173506 w 3399227"/>
              <a:gd name="connsiteY31" fmla="*/ 1631577 h 2420922"/>
              <a:gd name="connsiteX32" fmla="*/ 3164541 w 3399227"/>
              <a:gd name="connsiteY32" fmla="*/ 1658471 h 2420922"/>
              <a:gd name="connsiteX33" fmla="*/ 3137647 w 3399227"/>
              <a:gd name="connsiteY33" fmla="*/ 1694330 h 2420922"/>
              <a:gd name="connsiteX34" fmla="*/ 3101788 w 3399227"/>
              <a:gd name="connsiteY34" fmla="*/ 1748118 h 2420922"/>
              <a:gd name="connsiteX35" fmla="*/ 3074894 w 3399227"/>
              <a:gd name="connsiteY35" fmla="*/ 1766047 h 2420922"/>
              <a:gd name="connsiteX36" fmla="*/ 3012141 w 3399227"/>
              <a:gd name="connsiteY36" fmla="*/ 1819836 h 2420922"/>
              <a:gd name="connsiteX37" fmla="*/ 2985247 w 3399227"/>
              <a:gd name="connsiteY37" fmla="*/ 1828800 h 2420922"/>
              <a:gd name="connsiteX38" fmla="*/ 2931459 w 3399227"/>
              <a:gd name="connsiteY38" fmla="*/ 1882589 h 2420922"/>
              <a:gd name="connsiteX39" fmla="*/ 2904564 w 3399227"/>
              <a:gd name="connsiteY39" fmla="*/ 1936377 h 2420922"/>
              <a:gd name="connsiteX40" fmla="*/ 2850776 w 3399227"/>
              <a:gd name="connsiteY40" fmla="*/ 1990165 h 2420922"/>
              <a:gd name="connsiteX41" fmla="*/ 2823882 w 3399227"/>
              <a:gd name="connsiteY41" fmla="*/ 2008094 h 2420922"/>
              <a:gd name="connsiteX42" fmla="*/ 2761129 w 3399227"/>
              <a:gd name="connsiteY42" fmla="*/ 2070847 h 2420922"/>
              <a:gd name="connsiteX43" fmla="*/ 2707341 w 3399227"/>
              <a:gd name="connsiteY43" fmla="*/ 2106706 h 2420922"/>
              <a:gd name="connsiteX44" fmla="*/ 2680447 w 3399227"/>
              <a:gd name="connsiteY44" fmla="*/ 2133600 h 2420922"/>
              <a:gd name="connsiteX45" fmla="*/ 2662517 w 3399227"/>
              <a:gd name="connsiteY45" fmla="*/ 2160494 h 2420922"/>
              <a:gd name="connsiteX46" fmla="*/ 2635623 w 3399227"/>
              <a:gd name="connsiteY46" fmla="*/ 2169459 h 2420922"/>
              <a:gd name="connsiteX47" fmla="*/ 2572870 w 3399227"/>
              <a:gd name="connsiteY47" fmla="*/ 2223247 h 2420922"/>
              <a:gd name="connsiteX48" fmla="*/ 2545976 w 3399227"/>
              <a:gd name="connsiteY48" fmla="*/ 2232212 h 2420922"/>
              <a:gd name="connsiteX49" fmla="*/ 2501153 w 3399227"/>
              <a:gd name="connsiteY49" fmla="*/ 2250141 h 2420922"/>
              <a:gd name="connsiteX50" fmla="*/ 2429435 w 3399227"/>
              <a:gd name="connsiteY50" fmla="*/ 2286000 h 2420922"/>
              <a:gd name="connsiteX51" fmla="*/ 2384611 w 3399227"/>
              <a:gd name="connsiteY51" fmla="*/ 2321859 h 2420922"/>
              <a:gd name="connsiteX52" fmla="*/ 2348753 w 3399227"/>
              <a:gd name="connsiteY52" fmla="*/ 2330824 h 2420922"/>
              <a:gd name="connsiteX53" fmla="*/ 2321859 w 3399227"/>
              <a:gd name="connsiteY53" fmla="*/ 2339789 h 2420922"/>
              <a:gd name="connsiteX54" fmla="*/ 2250141 w 3399227"/>
              <a:gd name="connsiteY54" fmla="*/ 2357718 h 2420922"/>
              <a:gd name="connsiteX55" fmla="*/ 2232211 w 3399227"/>
              <a:gd name="connsiteY55" fmla="*/ 2375647 h 2420922"/>
              <a:gd name="connsiteX56" fmla="*/ 2142564 w 3399227"/>
              <a:gd name="connsiteY56" fmla="*/ 2402541 h 2420922"/>
              <a:gd name="connsiteX57" fmla="*/ 2070847 w 3399227"/>
              <a:gd name="connsiteY57" fmla="*/ 2420471 h 2420922"/>
              <a:gd name="connsiteX58" fmla="*/ 1541929 w 3399227"/>
              <a:gd name="connsiteY58" fmla="*/ 2393577 h 2420922"/>
              <a:gd name="connsiteX59" fmla="*/ 1165411 w 3399227"/>
              <a:gd name="connsiteY59" fmla="*/ 2402541 h 2420922"/>
              <a:gd name="connsiteX60" fmla="*/ 1111623 w 3399227"/>
              <a:gd name="connsiteY60" fmla="*/ 2411506 h 2420922"/>
              <a:gd name="connsiteX61" fmla="*/ 1039906 w 3399227"/>
              <a:gd name="connsiteY61" fmla="*/ 2420471 h 2420922"/>
              <a:gd name="connsiteX62" fmla="*/ 403411 w 3399227"/>
              <a:gd name="connsiteY62" fmla="*/ 2411506 h 2420922"/>
              <a:gd name="connsiteX63" fmla="*/ 331694 w 3399227"/>
              <a:gd name="connsiteY63" fmla="*/ 2393577 h 2420922"/>
              <a:gd name="connsiteX64" fmla="*/ 224117 w 3399227"/>
              <a:gd name="connsiteY64" fmla="*/ 2366683 h 2420922"/>
              <a:gd name="connsiteX65" fmla="*/ 107576 w 3399227"/>
              <a:gd name="connsiteY65" fmla="*/ 2339789 h 2420922"/>
              <a:gd name="connsiteX66" fmla="*/ 8964 w 3399227"/>
              <a:gd name="connsiteY66" fmla="*/ 2321859 h 2420922"/>
              <a:gd name="connsiteX67" fmla="*/ 0 w 3399227"/>
              <a:gd name="connsiteY67" fmla="*/ 2294965 h 2420922"/>
              <a:gd name="connsiteX68" fmla="*/ 26894 w 3399227"/>
              <a:gd name="connsiteY68" fmla="*/ 2241177 h 2420922"/>
              <a:gd name="connsiteX69" fmla="*/ 62753 w 3399227"/>
              <a:gd name="connsiteY69" fmla="*/ 2196353 h 2420922"/>
              <a:gd name="connsiteX70" fmla="*/ 107576 w 3399227"/>
              <a:gd name="connsiteY70" fmla="*/ 2142565 h 2420922"/>
              <a:gd name="connsiteX71" fmla="*/ 161364 w 3399227"/>
              <a:gd name="connsiteY71" fmla="*/ 2106706 h 2420922"/>
              <a:gd name="connsiteX72" fmla="*/ 179294 w 3399227"/>
              <a:gd name="connsiteY72" fmla="*/ 2088777 h 2420922"/>
              <a:gd name="connsiteX73" fmla="*/ 224117 w 3399227"/>
              <a:gd name="connsiteY73" fmla="*/ 2079812 h 2420922"/>
              <a:gd name="connsiteX74" fmla="*/ 251011 w 3399227"/>
              <a:gd name="connsiteY74" fmla="*/ 2070847 h 2420922"/>
              <a:gd name="connsiteX75" fmla="*/ 295835 w 3399227"/>
              <a:gd name="connsiteY75" fmla="*/ 2034989 h 2420922"/>
              <a:gd name="connsiteX76" fmla="*/ 367553 w 3399227"/>
              <a:gd name="connsiteY76" fmla="*/ 2008094 h 2420922"/>
              <a:gd name="connsiteX77" fmla="*/ 421341 w 3399227"/>
              <a:gd name="connsiteY77" fmla="*/ 1972236 h 2420922"/>
              <a:gd name="connsiteX78" fmla="*/ 457200 w 3399227"/>
              <a:gd name="connsiteY78" fmla="*/ 1954306 h 2420922"/>
              <a:gd name="connsiteX79" fmla="*/ 484094 w 3399227"/>
              <a:gd name="connsiteY79" fmla="*/ 1936377 h 2420922"/>
              <a:gd name="connsiteX80" fmla="*/ 600635 w 3399227"/>
              <a:gd name="connsiteY80" fmla="*/ 1882589 h 2420922"/>
              <a:gd name="connsiteX81" fmla="*/ 627529 w 3399227"/>
              <a:gd name="connsiteY81" fmla="*/ 1864659 h 2420922"/>
              <a:gd name="connsiteX82" fmla="*/ 645459 w 3399227"/>
              <a:gd name="connsiteY82" fmla="*/ 1846730 h 2420922"/>
              <a:gd name="connsiteX83" fmla="*/ 681317 w 3399227"/>
              <a:gd name="connsiteY83" fmla="*/ 1828800 h 2420922"/>
              <a:gd name="connsiteX84" fmla="*/ 708211 w 3399227"/>
              <a:gd name="connsiteY84" fmla="*/ 1810871 h 2420922"/>
              <a:gd name="connsiteX85" fmla="*/ 744070 w 3399227"/>
              <a:gd name="connsiteY85" fmla="*/ 1792941 h 2420922"/>
              <a:gd name="connsiteX86" fmla="*/ 869576 w 3399227"/>
              <a:gd name="connsiteY86" fmla="*/ 1712259 h 2420922"/>
              <a:gd name="connsiteX87" fmla="*/ 896470 w 3399227"/>
              <a:gd name="connsiteY87" fmla="*/ 1694330 h 2420922"/>
              <a:gd name="connsiteX88" fmla="*/ 941294 w 3399227"/>
              <a:gd name="connsiteY88" fmla="*/ 1649506 h 2420922"/>
              <a:gd name="connsiteX89" fmla="*/ 977153 w 3399227"/>
              <a:gd name="connsiteY89" fmla="*/ 1631577 h 2420922"/>
              <a:gd name="connsiteX90" fmla="*/ 1030941 w 3399227"/>
              <a:gd name="connsiteY90" fmla="*/ 1595718 h 2420922"/>
              <a:gd name="connsiteX91" fmla="*/ 1102659 w 3399227"/>
              <a:gd name="connsiteY91" fmla="*/ 1541930 h 2420922"/>
              <a:gd name="connsiteX92" fmla="*/ 1156447 w 3399227"/>
              <a:gd name="connsiteY92" fmla="*/ 1470212 h 2420922"/>
              <a:gd name="connsiteX93" fmla="*/ 1174376 w 3399227"/>
              <a:gd name="connsiteY93" fmla="*/ 1425389 h 2420922"/>
              <a:gd name="connsiteX94" fmla="*/ 1201270 w 3399227"/>
              <a:gd name="connsiteY94" fmla="*/ 1398494 h 2420922"/>
              <a:gd name="connsiteX95" fmla="*/ 1210235 w 3399227"/>
              <a:gd name="connsiteY95" fmla="*/ 1335741 h 2420922"/>
              <a:gd name="connsiteX96" fmla="*/ 1219200 w 3399227"/>
              <a:gd name="connsiteY96" fmla="*/ 1246094 h 2420922"/>
              <a:gd name="connsiteX97" fmla="*/ 1210235 w 3399227"/>
              <a:gd name="connsiteY97" fmla="*/ 1039906 h 2420922"/>
              <a:gd name="connsiteX98" fmla="*/ 1174376 w 3399227"/>
              <a:gd name="connsiteY98" fmla="*/ 986118 h 2420922"/>
              <a:gd name="connsiteX99" fmla="*/ 1156447 w 3399227"/>
              <a:gd name="connsiteY99" fmla="*/ 959224 h 2420922"/>
              <a:gd name="connsiteX100" fmla="*/ 1138517 w 3399227"/>
              <a:gd name="connsiteY100" fmla="*/ 941294 h 2420922"/>
              <a:gd name="connsiteX101" fmla="*/ 1093694 w 3399227"/>
              <a:gd name="connsiteY101" fmla="*/ 878541 h 2420922"/>
              <a:gd name="connsiteX102" fmla="*/ 1084729 w 3399227"/>
              <a:gd name="connsiteY102" fmla="*/ 851647 h 2420922"/>
              <a:gd name="connsiteX103" fmla="*/ 1066800 w 3399227"/>
              <a:gd name="connsiteY103" fmla="*/ 806824 h 2420922"/>
              <a:gd name="connsiteX104" fmla="*/ 1075764 w 3399227"/>
              <a:gd name="connsiteY104" fmla="*/ 717177 h 2420922"/>
              <a:gd name="connsiteX105" fmla="*/ 1111623 w 3399227"/>
              <a:gd name="connsiteY105" fmla="*/ 654424 h 2420922"/>
              <a:gd name="connsiteX106" fmla="*/ 1138517 w 3399227"/>
              <a:gd name="connsiteY106" fmla="*/ 609600 h 2420922"/>
              <a:gd name="connsiteX107" fmla="*/ 1174376 w 3399227"/>
              <a:gd name="connsiteY107" fmla="*/ 564777 h 2420922"/>
              <a:gd name="connsiteX108" fmla="*/ 1192306 w 3399227"/>
              <a:gd name="connsiteY108" fmla="*/ 537883 h 2420922"/>
              <a:gd name="connsiteX109" fmla="*/ 1219200 w 3399227"/>
              <a:gd name="connsiteY109" fmla="*/ 502024 h 2420922"/>
              <a:gd name="connsiteX110" fmla="*/ 1228164 w 3399227"/>
              <a:gd name="connsiteY110" fmla="*/ 475130 h 2420922"/>
              <a:gd name="connsiteX111" fmla="*/ 1281953 w 3399227"/>
              <a:gd name="connsiteY111" fmla="*/ 430306 h 2420922"/>
              <a:gd name="connsiteX112" fmla="*/ 1335741 w 3399227"/>
              <a:gd name="connsiteY112" fmla="*/ 394447 h 2420922"/>
              <a:gd name="connsiteX113" fmla="*/ 1389529 w 3399227"/>
              <a:gd name="connsiteY113" fmla="*/ 349624 h 2420922"/>
              <a:gd name="connsiteX114" fmla="*/ 1470211 w 3399227"/>
              <a:gd name="connsiteY114" fmla="*/ 286871 h 2420922"/>
              <a:gd name="connsiteX115" fmla="*/ 1497106 w 3399227"/>
              <a:gd name="connsiteY115" fmla="*/ 277906 h 2420922"/>
              <a:gd name="connsiteX116" fmla="*/ 1550894 w 3399227"/>
              <a:gd name="connsiteY116" fmla="*/ 251012 h 2420922"/>
              <a:gd name="connsiteX117" fmla="*/ 1586753 w 3399227"/>
              <a:gd name="connsiteY117" fmla="*/ 224118 h 2420922"/>
              <a:gd name="connsiteX118" fmla="*/ 1667435 w 3399227"/>
              <a:gd name="connsiteY118" fmla="*/ 206189 h 2420922"/>
              <a:gd name="connsiteX119" fmla="*/ 2061882 w 3399227"/>
              <a:gd name="connsiteY119" fmla="*/ 224118 h 2420922"/>
              <a:gd name="connsiteX120" fmla="*/ 2205317 w 3399227"/>
              <a:gd name="connsiteY120" fmla="*/ 233083 h 2420922"/>
              <a:gd name="connsiteX121" fmla="*/ 2187388 w 3399227"/>
              <a:gd name="connsiteY121" fmla="*/ 224118 h 2420922"/>
              <a:gd name="connsiteX122" fmla="*/ 2151529 w 3399227"/>
              <a:gd name="connsiteY122" fmla="*/ 224118 h 242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99227" h="2420922">
                <a:moveTo>
                  <a:pt x="2151529" y="224118"/>
                </a:moveTo>
                <a:cubicBezTo>
                  <a:pt x="2153023" y="219636"/>
                  <a:pt x="2127443" y="236601"/>
                  <a:pt x="2196353" y="197224"/>
                </a:cubicBezTo>
                <a:cubicBezTo>
                  <a:pt x="2210325" y="189240"/>
                  <a:pt x="2226235" y="185271"/>
                  <a:pt x="2241176" y="179294"/>
                </a:cubicBezTo>
                <a:cubicBezTo>
                  <a:pt x="2275422" y="145050"/>
                  <a:pt x="2240691" y="176000"/>
                  <a:pt x="2294964" y="143436"/>
                </a:cubicBezTo>
                <a:cubicBezTo>
                  <a:pt x="2313442" y="132349"/>
                  <a:pt x="2330823" y="119530"/>
                  <a:pt x="2348753" y="107577"/>
                </a:cubicBezTo>
                <a:lnTo>
                  <a:pt x="2375647" y="89647"/>
                </a:lnTo>
                <a:cubicBezTo>
                  <a:pt x="2384612" y="83671"/>
                  <a:pt x="2393922" y="78182"/>
                  <a:pt x="2402541" y="71718"/>
                </a:cubicBezTo>
                <a:cubicBezTo>
                  <a:pt x="2414494" y="62753"/>
                  <a:pt x="2425427" y="52237"/>
                  <a:pt x="2438400" y="44824"/>
                </a:cubicBezTo>
                <a:cubicBezTo>
                  <a:pt x="2446605" y="40136"/>
                  <a:pt x="2456177" y="38345"/>
                  <a:pt x="2465294" y="35859"/>
                </a:cubicBezTo>
                <a:cubicBezTo>
                  <a:pt x="2489067" y="29375"/>
                  <a:pt x="2513001" y="23471"/>
                  <a:pt x="2537011" y="17930"/>
                </a:cubicBezTo>
                <a:cubicBezTo>
                  <a:pt x="2593810" y="4823"/>
                  <a:pt x="2601112" y="7037"/>
                  <a:pt x="2671482" y="0"/>
                </a:cubicBezTo>
                <a:lnTo>
                  <a:pt x="3128682" y="8965"/>
                </a:lnTo>
                <a:cubicBezTo>
                  <a:pt x="3143910" y="9509"/>
                  <a:pt x="3160828" y="9478"/>
                  <a:pt x="3173506" y="17930"/>
                </a:cubicBezTo>
                <a:cubicBezTo>
                  <a:pt x="3210164" y="42368"/>
                  <a:pt x="3237025" y="81705"/>
                  <a:pt x="3263153" y="116541"/>
                </a:cubicBezTo>
                <a:cubicBezTo>
                  <a:pt x="3269212" y="152897"/>
                  <a:pt x="3271050" y="172750"/>
                  <a:pt x="3281082" y="206189"/>
                </a:cubicBezTo>
                <a:cubicBezTo>
                  <a:pt x="3286513" y="224291"/>
                  <a:pt x="3295904" y="241335"/>
                  <a:pt x="3299011" y="259977"/>
                </a:cubicBezTo>
                <a:cubicBezTo>
                  <a:pt x="3309530" y="323086"/>
                  <a:pt x="3302228" y="296521"/>
                  <a:pt x="3316941" y="340659"/>
                </a:cubicBezTo>
                <a:cubicBezTo>
                  <a:pt x="3319929" y="391459"/>
                  <a:pt x="3320843" y="442424"/>
                  <a:pt x="3325906" y="493059"/>
                </a:cubicBezTo>
                <a:cubicBezTo>
                  <a:pt x="3326846" y="502462"/>
                  <a:pt x="3333317" y="510632"/>
                  <a:pt x="3334870" y="519953"/>
                </a:cubicBezTo>
                <a:cubicBezTo>
                  <a:pt x="3354885" y="640046"/>
                  <a:pt x="3331783" y="564482"/>
                  <a:pt x="3352800" y="627530"/>
                </a:cubicBezTo>
                <a:cubicBezTo>
                  <a:pt x="3355788" y="648448"/>
                  <a:pt x="3357984" y="669494"/>
                  <a:pt x="3361764" y="690283"/>
                </a:cubicBezTo>
                <a:cubicBezTo>
                  <a:pt x="3363968" y="702405"/>
                  <a:pt x="3368056" y="714114"/>
                  <a:pt x="3370729" y="726141"/>
                </a:cubicBezTo>
                <a:cubicBezTo>
                  <a:pt x="3374035" y="741015"/>
                  <a:pt x="3376706" y="756024"/>
                  <a:pt x="3379694" y="770965"/>
                </a:cubicBezTo>
                <a:cubicBezTo>
                  <a:pt x="3399227" y="985822"/>
                  <a:pt x="3394745" y="895278"/>
                  <a:pt x="3379694" y="1264024"/>
                </a:cubicBezTo>
                <a:cubicBezTo>
                  <a:pt x="3377143" y="1326531"/>
                  <a:pt x="3377026" y="1292861"/>
                  <a:pt x="3352800" y="1326777"/>
                </a:cubicBezTo>
                <a:cubicBezTo>
                  <a:pt x="3342673" y="1340956"/>
                  <a:pt x="3335261" y="1356900"/>
                  <a:pt x="3325906" y="1371600"/>
                </a:cubicBezTo>
                <a:cubicBezTo>
                  <a:pt x="3314337" y="1389780"/>
                  <a:pt x="3299684" y="1406115"/>
                  <a:pt x="3290047" y="1425389"/>
                </a:cubicBezTo>
                <a:cubicBezTo>
                  <a:pt x="3284070" y="1437342"/>
                  <a:pt x="3278851" y="1449704"/>
                  <a:pt x="3272117" y="1461247"/>
                </a:cubicBezTo>
                <a:cubicBezTo>
                  <a:pt x="3257912" y="1485598"/>
                  <a:pt x="3239902" y="1507750"/>
                  <a:pt x="3227294" y="1532965"/>
                </a:cubicBezTo>
                <a:cubicBezTo>
                  <a:pt x="3221317" y="1544918"/>
                  <a:pt x="3215994" y="1557221"/>
                  <a:pt x="3209364" y="1568824"/>
                </a:cubicBezTo>
                <a:cubicBezTo>
                  <a:pt x="3204019" y="1578179"/>
                  <a:pt x="3196780" y="1586363"/>
                  <a:pt x="3191435" y="1595718"/>
                </a:cubicBezTo>
                <a:cubicBezTo>
                  <a:pt x="3184805" y="1607321"/>
                  <a:pt x="3178770" y="1619294"/>
                  <a:pt x="3173506" y="1631577"/>
                </a:cubicBezTo>
                <a:cubicBezTo>
                  <a:pt x="3169784" y="1640263"/>
                  <a:pt x="3169229" y="1650266"/>
                  <a:pt x="3164541" y="1658471"/>
                </a:cubicBezTo>
                <a:cubicBezTo>
                  <a:pt x="3157128" y="1671444"/>
                  <a:pt x="3146215" y="1682090"/>
                  <a:pt x="3137647" y="1694330"/>
                </a:cubicBezTo>
                <a:cubicBezTo>
                  <a:pt x="3125290" y="1711983"/>
                  <a:pt x="3119717" y="1736165"/>
                  <a:pt x="3101788" y="1748118"/>
                </a:cubicBezTo>
                <a:cubicBezTo>
                  <a:pt x="3092823" y="1754094"/>
                  <a:pt x="3083074" y="1759035"/>
                  <a:pt x="3074894" y="1766047"/>
                </a:cubicBezTo>
                <a:cubicBezTo>
                  <a:pt x="3044018" y="1792512"/>
                  <a:pt x="3045068" y="1803373"/>
                  <a:pt x="3012141" y="1819836"/>
                </a:cubicBezTo>
                <a:cubicBezTo>
                  <a:pt x="3003689" y="1824062"/>
                  <a:pt x="2994212" y="1825812"/>
                  <a:pt x="2985247" y="1828800"/>
                </a:cubicBezTo>
                <a:cubicBezTo>
                  <a:pt x="2967318" y="1846730"/>
                  <a:pt x="2939478" y="1858534"/>
                  <a:pt x="2931459" y="1882589"/>
                </a:cubicBezTo>
                <a:cubicBezTo>
                  <a:pt x="2923151" y="1907512"/>
                  <a:pt x="2923102" y="1915522"/>
                  <a:pt x="2904564" y="1936377"/>
                </a:cubicBezTo>
                <a:cubicBezTo>
                  <a:pt x="2887718" y="1955328"/>
                  <a:pt x="2871874" y="1976100"/>
                  <a:pt x="2850776" y="1990165"/>
                </a:cubicBezTo>
                <a:cubicBezTo>
                  <a:pt x="2841811" y="1996141"/>
                  <a:pt x="2831890" y="2000887"/>
                  <a:pt x="2823882" y="2008094"/>
                </a:cubicBezTo>
                <a:cubicBezTo>
                  <a:pt x="2801894" y="2027883"/>
                  <a:pt x="2785743" y="2054438"/>
                  <a:pt x="2761129" y="2070847"/>
                </a:cubicBezTo>
                <a:cubicBezTo>
                  <a:pt x="2743200" y="2082800"/>
                  <a:pt x="2722578" y="2091469"/>
                  <a:pt x="2707341" y="2106706"/>
                </a:cubicBezTo>
                <a:cubicBezTo>
                  <a:pt x="2698376" y="2115671"/>
                  <a:pt x="2688563" y="2123861"/>
                  <a:pt x="2680447" y="2133600"/>
                </a:cubicBezTo>
                <a:cubicBezTo>
                  <a:pt x="2673549" y="2141877"/>
                  <a:pt x="2670930" y="2153763"/>
                  <a:pt x="2662517" y="2160494"/>
                </a:cubicBezTo>
                <a:cubicBezTo>
                  <a:pt x="2655138" y="2166397"/>
                  <a:pt x="2644588" y="2166471"/>
                  <a:pt x="2635623" y="2169459"/>
                </a:cubicBezTo>
                <a:cubicBezTo>
                  <a:pt x="2613565" y="2191517"/>
                  <a:pt x="2600177" y="2209593"/>
                  <a:pt x="2572870" y="2223247"/>
                </a:cubicBezTo>
                <a:cubicBezTo>
                  <a:pt x="2564418" y="2227473"/>
                  <a:pt x="2554824" y="2228894"/>
                  <a:pt x="2545976" y="2232212"/>
                </a:cubicBezTo>
                <a:cubicBezTo>
                  <a:pt x="2530909" y="2237862"/>
                  <a:pt x="2515764" y="2243398"/>
                  <a:pt x="2501153" y="2250141"/>
                </a:cubicBezTo>
                <a:cubicBezTo>
                  <a:pt x="2476885" y="2261341"/>
                  <a:pt x="2429435" y="2286000"/>
                  <a:pt x="2429435" y="2286000"/>
                </a:cubicBezTo>
                <a:cubicBezTo>
                  <a:pt x="2414974" y="2300462"/>
                  <a:pt x="2404406" y="2313376"/>
                  <a:pt x="2384611" y="2321859"/>
                </a:cubicBezTo>
                <a:cubicBezTo>
                  <a:pt x="2373287" y="2326712"/>
                  <a:pt x="2360599" y="2327439"/>
                  <a:pt x="2348753" y="2330824"/>
                </a:cubicBezTo>
                <a:cubicBezTo>
                  <a:pt x="2339667" y="2333420"/>
                  <a:pt x="2331026" y="2337497"/>
                  <a:pt x="2321859" y="2339789"/>
                </a:cubicBezTo>
                <a:lnTo>
                  <a:pt x="2250141" y="2357718"/>
                </a:lnTo>
                <a:cubicBezTo>
                  <a:pt x="2244164" y="2363694"/>
                  <a:pt x="2239771" y="2371867"/>
                  <a:pt x="2232211" y="2375647"/>
                </a:cubicBezTo>
                <a:cubicBezTo>
                  <a:pt x="2203795" y="2389855"/>
                  <a:pt x="2172597" y="2393960"/>
                  <a:pt x="2142564" y="2402541"/>
                </a:cubicBezTo>
                <a:cubicBezTo>
                  <a:pt x="2078230" y="2420922"/>
                  <a:pt x="2161998" y="2402240"/>
                  <a:pt x="2070847" y="2420471"/>
                </a:cubicBezTo>
                <a:lnTo>
                  <a:pt x="1541929" y="2393577"/>
                </a:lnTo>
                <a:lnTo>
                  <a:pt x="1165411" y="2402541"/>
                </a:lnTo>
                <a:cubicBezTo>
                  <a:pt x="1147250" y="2403298"/>
                  <a:pt x="1129617" y="2408935"/>
                  <a:pt x="1111623" y="2411506"/>
                </a:cubicBezTo>
                <a:cubicBezTo>
                  <a:pt x="1087773" y="2414913"/>
                  <a:pt x="1063812" y="2417483"/>
                  <a:pt x="1039906" y="2420471"/>
                </a:cubicBezTo>
                <a:lnTo>
                  <a:pt x="403411" y="2411506"/>
                </a:lnTo>
                <a:cubicBezTo>
                  <a:pt x="369922" y="2410625"/>
                  <a:pt x="360267" y="2401196"/>
                  <a:pt x="331694" y="2393577"/>
                </a:cubicBezTo>
                <a:cubicBezTo>
                  <a:pt x="295979" y="2384053"/>
                  <a:pt x="224117" y="2366683"/>
                  <a:pt x="224117" y="2366683"/>
                </a:cubicBezTo>
                <a:cubicBezTo>
                  <a:pt x="182019" y="2324583"/>
                  <a:pt x="217849" y="2352762"/>
                  <a:pt x="107576" y="2339789"/>
                </a:cubicBezTo>
                <a:cubicBezTo>
                  <a:pt x="79725" y="2336512"/>
                  <a:pt x="37270" y="2327520"/>
                  <a:pt x="8964" y="2321859"/>
                </a:cubicBezTo>
                <a:cubicBezTo>
                  <a:pt x="5976" y="2312894"/>
                  <a:pt x="0" y="2304415"/>
                  <a:pt x="0" y="2294965"/>
                </a:cubicBezTo>
                <a:cubicBezTo>
                  <a:pt x="0" y="2257281"/>
                  <a:pt x="7807" y="2263445"/>
                  <a:pt x="26894" y="2241177"/>
                </a:cubicBezTo>
                <a:cubicBezTo>
                  <a:pt x="39346" y="2226649"/>
                  <a:pt x="51273" y="2211660"/>
                  <a:pt x="62753" y="2196353"/>
                </a:cubicBezTo>
                <a:cubicBezTo>
                  <a:pt x="83472" y="2168728"/>
                  <a:pt x="78056" y="2165525"/>
                  <a:pt x="107576" y="2142565"/>
                </a:cubicBezTo>
                <a:cubicBezTo>
                  <a:pt x="124585" y="2129335"/>
                  <a:pt x="146127" y="2121943"/>
                  <a:pt x="161364" y="2106706"/>
                </a:cubicBezTo>
                <a:cubicBezTo>
                  <a:pt x="167341" y="2100730"/>
                  <a:pt x="171525" y="2092106"/>
                  <a:pt x="179294" y="2088777"/>
                </a:cubicBezTo>
                <a:cubicBezTo>
                  <a:pt x="193299" y="2082775"/>
                  <a:pt x="209335" y="2083508"/>
                  <a:pt x="224117" y="2079812"/>
                </a:cubicBezTo>
                <a:cubicBezTo>
                  <a:pt x="233284" y="2077520"/>
                  <a:pt x="242046" y="2073835"/>
                  <a:pt x="251011" y="2070847"/>
                </a:cubicBezTo>
                <a:cubicBezTo>
                  <a:pt x="265470" y="2056389"/>
                  <a:pt x="276045" y="2043470"/>
                  <a:pt x="295835" y="2034989"/>
                </a:cubicBezTo>
                <a:cubicBezTo>
                  <a:pt x="370307" y="2003073"/>
                  <a:pt x="292855" y="2052913"/>
                  <a:pt x="367553" y="2008094"/>
                </a:cubicBezTo>
                <a:cubicBezTo>
                  <a:pt x="386030" y="1997008"/>
                  <a:pt x="402068" y="1981873"/>
                  <a:pt x="421341" y="1972236"/>
                </a:cubicBezTo>
                <a:cubicBezTo>
                  <a:pt x="433294" y="1966259"/>
                  <a:pt x="445597" y="1960936"/>
                  <a:pt x="457200" y="1954306"/>
                </a:cubicBezTo>
                <a:cubicBezTo>
                  <a:pt x="466555" y="1948961"/>
                  <a:pt x="474608" y="1941485"/>
                  <a:pt x="484094" y="1936377"/>
                </a:cubicBezTo>
                <a:cubicBezTo>
                  <a:pt x="563804" y="1893456"/>
                  <a:pt x="547247" y="1900384"/>
                  <a:pt x="600635" y="1882589"/>
                </a:cubicBezTo>
                <a:cubicBezTo>
                  <a:pt x="609600" y="1876612"/>
                  <a:pt x="619116" y="1871390"/>
                  <a:pt x="627529" y="1864659"/>
                </a:cubicBezTo>
                <a:cubicBezTo>
                  <a:pt x="634129" y="1859379"/>
                  <a:pt x="638426" y="1851418"/>
                  <a:pt x="645459" y="1846730"/>
                </a:cubicBezTo>
                <a:cubicBezTo>
                  <a:pt x="656578" y="1839317"/>
                  <a:pt x="669714" y="1835430"/>
                  <a:pt x="681317" y="1828800"/>
                </a:cubicBezTo>
                <a:cubicBezTo>
                  <a:pt x="690672" y="1823454"/>
                  <a:pt x="698856" y="1816216"/>
                  <a:pt x="708211" y="1810871"/>
                </a:cubicBezTo>
                <a:cubicBezTo>
                  <a:pt x="719814" y="1804241"/>
                  <a:pt x="732388" y="1799431"/>
                  <a:pt x="744070" y="1792941"/>
                </a:cubicBezTo>
                <a:cubicBezTo>
                  <a:pt x="787601" y="1768757"/>
                  <a:pt x="828209" y="1739837"/>
                  <a:pt x="869576" y="1712259"/>
                </a:cubicBezTo>
                <a:cubicBezTo>
                  <a:pt x="878541" y="1706283"/>
                  <a:pt x="888852" y="1701948"/>
                  <a:pt x="896470" y="1694330"/>
                </a:cubicBezTo>
                <a:cubicBezTo>
                  <a:pt x="911411" y="1679389"/>
                  <a:pt x="924615" y="1662479"/>
                  <a:pt x="941294" y="1649506"/>
                </a:cubicBezTo>
                <a:cubicBezTo>
                  <a:pt x="951843" y="1641301"/>
                  <a:pt x="965694" y="1638453"/>
                  <a:pt x="977153" y="1631577"/>
                </a:cubicBezTo>
                <a:cubicBezTo>
                  <a:pt x="995631" y="1620490"/>
                  <a:pt x="1014115" y="1609179"/>
                  <a:pt x="1030941" y="1595718"/>
                </a:cubicBezTo>
                <a:cubicBezTo>
                  <a:pt x="1084177" y="1553128"/>
                  <a:pt x="1059843" y="1570472"/>
                  <a:pt x="1102659" y="1541930"/>
                </a:cubicBezTo>
                <a:cubicBezTo>
                  <a:pt x="1143205" y="1481108"/>
                  <a:pt x="1123279" y="1503378"/>
                  <a:pt x="1156447" y="1470212"/>
                </a:cubicBezTo>
                <a:cubicBezTo>
                  <a:pt x="1162423" y="1455271"/>
                  <a:pt x="1165847" y="1439035"/>
                  <a:pt x="1174376" y="1425389"/>
                </a:cubicBezTo>
                <a:cubicBezTo>
                  <a:pt x="1181095" y="1414638"/>
                  <a:pt x="1196561" y="1410265"/>
                  <a:pt x="1201270" y="1398494"/>
                </a:cubicBezTo>
                <a:cubicBezTo>
                  <a:pt x="1209117" y="1378875"/>
                  <a:pt x="1207766" y="1356726"/>
                  <a:pt x="1210235" y="1335741"/>
                </a:cubicBezTo>
                <a:cubicBezTo>
                  <a:pt x="1213744" y="1305915"/>
                  <a:pt x="1216212" y="1275976"/>
                  <a:pt x="1219200" y="1246094"/>
                </a:cubicBezTo>
                <a:cubicBezTo>
                  <a:pt x="1216212" y="1177365"/>
                  <a:pt x="1217832" y="1108280"/>
                  <a:pt x="1210235" y="1039906"/>
                </a:cubicBezTo>
                <a:cubicBezTo>
                  <a:pt x="1206737" y="1008426"/>
                  <a:pt x="1190238" y="1005945"/>
                  <a:pt x="1174376" y="986118"/>
                </a:cubicBezTo>
                <a:cubicBezTo>
                  <a:pt x="1167645" y="977705"/>
                  <a:pt x="1163178" y="967637"/>
                  <a:pt x="1156447" y="959224"/>
                </a:cubicBezTo>
                <a:cubicBezTo>
                  <a:pt x="1151167" y="952624"/>
                  <a:pt x="1143928" y="947787"/>
                  <a:pt x="1138517" y="941294"/>
                </a:cubicBezTo>
                <a:cubicBezTo>
                  <a:pt x="1133435" y="935196"/>
                  <a:pt x="1099519" y="890191"/>
                  <a:pt x="1093694" y="878541"/>
                </a:cubicBezTo>
                <a:cubicBezTo>
                  <a:pt x="1089468" y="870089"/>
                  <a:pt x="1088047" y="860495"/>
                  <a:pt x="1084729" y="851647"/>
                </a:cubicBezTo>
                <a:cubicBezTo>
                  <a:pt x="1079079" y="836580"/>
                  <a:pt x="1072776" y="821765"/>
                  <a:pt x="1066800" y="806824"/>
                </a:cubicBezTo>
                <a:cubicBezTo>
                  <a:pt x="1069788" y="776942"/>
                  <a:pt x="1069472" y="746542"/>
                  <a:pt x="1075764" y="717177"/>
                </a:cubicBezTo>
                <a:cubicBezTo>
                  <a:pt x="1079756" y="698550"/>
                  <a:pt x="1101403" y="670776"/>
                  <a:pt x="1111623" y="654424"/>
                </a:cubicBezTo>
                <a:cubicBezTo>
                  <a:pt x="1120858" y="639648"/>
                  <a:pt x="1128525" y="623875"/>
                  <a:pt x="1138517" y="609600"/>
                </a:cubicBezTo>
                <a:cubicBezTo>
                  <a:pt x="1149490" y="593925"/>
                  <a:pt x="1162895" y="580084"/>
                  <a:pt x="1174376" y="564777"/>
                </a:cubicBezTo>
                <a:cubicBezTo>
                  <a:pt x="1180841" y="556158"/>
                  <a:pt x="1186044" y="546650"/>
                  <a:pt x="1192306" y="537883"/>
                </a:cubicBezTo>
                <a:cubicBezTo>
                  <a:pt x="1200990" y="525725"/>
                  <a:pt x="1210235" y="513977"/>
                  <a:pt x="1219200" y="502024"/>
                </a:cubicBezTo>
                <a:cubicBezTo>
                  <a:pt x="1222188" y="493059"/>
                  <a:pt x="1223302" y="483233"/>
                  <a:pt x="1228164" y="475130"/>
                </a:cubicBezTo>
                <a:cubicBezTo>
                  <a:pt x="1236384" y="461430"/>
                  <a:pt x="1275173" y="436117"/>
                  <a:pt x="1281953" y="430306"/>
                </a:cubicBezTo>
                <a:cubicBezTo>
                  <a:pt x="1324687" y="393677"/>
                  <a:pt x="1289994" y="409697"/>
                  <a:pt x="1335741" y="394447"/>
                </a:cubicBezTo>
                <a:cubicBezTo>
                  <a:pt x="1414312" y="315876"/>
                  <a:pt x="1314643" y="412028"/>
                  <a:pt x="1389529" y="349624"/>
                </a:cubicBezTo>
                <a:cubicBezTo>
                  <a:pt x="1441798" y="306067"/>
                  <a:pt x="1388643" y="332187"/>
                  <a:pt x="1470211" y="286871"/>
                </a:cubicBezTo>
                <a:cubicBezTo>
                  <a:pt x="1478472" y="282282"/>
                  <a:pt x="1488654" y="282132"/>
                  <a:pt x="1497106" y="277906"/>
                </a:cubicBezTo>
                <a:cubicBezTo>
                  <a:pt x="1566623" y="243148"/>
                  <a:pt x="1483292" y="273547"/>
                  <a:pt x="1550894" y="251012"/>
                </a:cubicBezTo>
                <a:cubicBezTo>
                  <a:pt x="1562847" y="242047"/>
                  <a:pt x="1573389" y="230800"/>
                  <a:pt x="1586753" y="224118"/>
                </a:cubicBezTo>
                <a:cubicBezTo>
                  <a:pt x="1595198" y="219896"/>
                  <a:pt x="1662714" y="207133"/>
                  <a:pt x="1667435" y="206189"/>
                </a:cubicBezTo>
                <a:cubicBezTo>
                  <a:pt x="1798917" y="212165"/>
                  <a:pt x="1930700" y="213410"/>
                  <a:pt x="2061882" y="224118"/>
                </a:cubicBezTo>
                <a:cubicBezTo>
                  <a:pt x="2276606" y="241646"/>
                  <a:pt x="1805062" y="269467"/>
                  <a:pt x="2205317" y="233083"/>
                </a:cubicBezTo>
                <a:cubicBezTo>
                  <a:pt x="2239516" y="198884"/>
                  <a:pt x="2220432" y="224118"/>
                  <a:pt x="2187388" y="224118"/>
                </a:cubicBezTo>
                <a:cubicBezTo>
                  <a:pt x="2166788" y="224118"/>
                  <a:pt x="2150035" y="228600"/>
                  <a:pt x="2151529" y="224118"/>
                </a:cubicBez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773271" y="5047128"/>
            <a:ext cx="222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Inflammatory macrophage infiltrate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258235" y="1649506"/>
            <a:ext cx="2259106" cy="1676400"/>
          </a:xfrm>
          <a:custGeom>
            <a:avLst/>
            <a:gdLst>
              <a:gd name="connsiteX0" fmla="*/ 35859 w 2259106"/>
              <a:gd name="connsiteY0" fmla="*/ 1371600 h 1676400"/>
              <a:gd name="connsiteX1" fmla="*/ 242047 w 2259106"/>
              <a:gd name="connsiteY1" fmla="*/ 1380565 h 1676400"/>
              <a:gd name="connsiteX2" fmla="*/ 268941 w 2259106"/>
              <a:gd name="connsiteY2" fmla="*/ 1389529 h 1676400"/>
              <a:gd name="connsiteX3" fmla="*/ 349624 w 2259106"/>
              <a:gd name="connsiteY3" fmla="*/ 1398494 h 1676400"/>
              <a:gd name="connsiteX4" fmla="*/ 421341 w 2259106"/>
              <a:gd name="connsiteY4" fmla="*/ 1407459 h 1676400"/>
              <a:gd name="connsiteX5" fmla="*/ 457200 w 2259106"/>
              <a:gd name="connsiteY5" fmla="*/ 1434353 h 1676400"/>
              <a:gd name="connsiteX6" fmla="*/ 582706 w 2259106"/>
              <a:gd name="connsiteY6" fmla="*/ 1461247 h 1676400"/>
              <a:gd name="connsiteX7" fmla="*/ 672353 w 2259106"/>
              <a:gd name="connsiteY7" fmla="*/ 1497106 h 1676400"/>
              <a:gd name="connsiteX8" fmla="*/ 717177 w 2259106"/>
              <a:gd name="connsiteY8" fmla="*/ 1506070 h 1676400"/>
              <a:gd name="connsiteX9" fmla="*/ 753036 w 2259106"/>
              <a:gd name="connsiteY9" fmla="*/ 1515035 h 1676400"/>
              <a:gd name="connsiteX10" fmla="*/ 806824 w 2259106"/>
              <a:gd name="connsiteY10" fmla="*/ 1524000 h 1676400"/>
              <a:gd name="connsiteX11" fmla="*/ 833718 w 2259106"/>
              <a:gd name="connsiteY11" fmla="*/ 1532965 h 1676400"/>
              <a:gd name="connsiteX12" fmla="*/ 869577 w 2259106"/>
              <a:gd name="connsiteY12" fmla="*/ 1541929 h 1676400"/>
              <a:gd name="connsiteX13" fmla="*/ 923365 w 2259106"/>
              <a:gd name="connsiteY13" fmla="*/ 1568823 h 1676400"/>
              <a:gd name="connsiteX14" fmla="*/ 959224 w 2259106"/>
              <a:gd name="connsiteY14" fmla="*/ 1586753 h 1676400"/>
              <a:gd name="connsiteX15" fmla="*/ 1039906 w 2259106"/>
              <a:gd name="connsiteY15" fmla="*/ 1595718 h 1676400"/>
              <a:gd name="connsiteX16" fmla="*/ 1084730 w 2259106"/>
              <a:gd name="connsiteY16" fmla="*/ 1604682 h 1676400"/>
              <a:gd name="connsiteX17" fmla="*/ 1183341 w 2259106"/>
              <a:gd name="connsiteY17" fmla="*/ 1631576 h 1676400"/>
              <a:gd name="connsiteX18" fmla="*/ 1228165 w 2259106"/>
              <a:gd name="connsiteY18" fmla="*/ 1640541 h 1676400"/>
              <a:gd name="connsiteX19" fmla="*/ 1281953 w 2259106"/>
              <a:gd name="connsiteY19" fmla="*/ 1658470 h 1676400"/>
              <a:gd name="connsiteX20" fmla="*/ 1362636 w 2259106"/>
              <a:gd name="connsiteY20" fmla="*/ 1667435 h 1676400"/>
              <a:gd name="connsiteX21" fmla="*/ 1416424 w 2259106"/>
              <a:gd name="connsiteY21" fmla="*/ 1676400 h 1676400"/>
              <a:gd name="connsiteX22" fmla="*/ 1640541 w 2259106"/>
              <a:gd name="connsiteY22" fmla="*/ 1658470 h 1676400"/>
              <a:gd name="connsiteX23" fmla="*/ 1676400 w 2259106"/>
              <a:gd name="connsiteY23" fmla="*/ 1649506 h 1676400"/>
              <a:gd name="connsiteX24" fmla="*/ 1837765 w 2259106"/>
              <a:gd name="connsiteY24" fmla="*/ 1640541 h 1676400"/>
              <a:gd name="connsiteX25" fmla="*/ 1909483 w 2259106"/>
              <a:gd name="connsiteY25" fmla="*/ 1604682 h 1676400"/>
              <a:gd name="connsiteX26" fmla="*/ 1945341 w 2259106"/>
              <a:gd name="connsiteY26" fmla="*/ 1586753 h 1676400"/>
              <a:gd name="connsiteX27" fmla="*/ 1972236 w 2259106"/>
              <a:gd name="connsiteY27" fmla="*/ 1568823 h 1676400"/>
              <a:gd name="connsiteX28" fmla="*/ 2026024 w 2259106"/>
              <a:gd name="connsiteY28" fmla="*/ 1550894 h 1676400"/>
              <a:gd name="connsiteX29" fmla="*/ 2088777 w 2259106"/>
              <a:gd name="connsiteY29" fmla="*/ 1488141 h 1676400"/>
              <a:gd name="connsiteX30" fmla="*/ 2115671 w 2259106"/>
              <a:gd name="connsiteY30" fmla="*/ 1461247 h 1676400"/>
              <a:gd name="connsiteX31" fmla="*/ 2169459 w 2259106"/>
              <a:gd name="connsiteY31" fmla="*/ 1416423 h 1676400"/>
              <a:gd name="connsiteX32" fmla="*/ 2205318 w 2259106"/>
              <a:gd name="connsiteY32" fmla="*/ 1362635 h 1676400"/>
              <a:gd name="connsiteX33" fmla="*/ 2232212 w 2259106"/>
              <a:gd name="connsiteY33" fmla="*/ 1290918 h 1676400"/>
              <a:gd name="connsiteX34" fmla="*/ 2259106 w 2259106"/>
              <a:gd name="connsiteY34" fmla="*/ 1237129 h 1676400"/>
              <a:gd name="connsiteX35" fmla="*/ 2241177 w 2259106"/>
              <a:gd name="connsiteY35" fmla="*/ 1120588 h 1676400"/>
              <a:gd name="connsiteX36" fmla="*/ 2214283 w 2259106"/>
              <a:gd name="connsiteY36" fmla="*/ 1084729 h 1676400"/>
              <a:gd name="connsiteX37" fmla="*/ 2205318 w 2259106"/>
              <a:gd name="connsiteY37" fmla="*/ 1057835 h 1676400"/>
              <a:gd name="connsiteX38" fmla="*/ 2106706 w 2259106"/>
              <a:gd name="connsiteY38" fmla="*/ 995082 h 1676400"/>
              <a:gd name="connsiteX39" fmla="*/ 2008094 w 2259106"/>
              <a:gd name="connsiteY39" fmla="*/ 923365 h 1676400"/>
              <a:gd name="connsiteX40" fmla="*/ 1963271 w 2259106"/>
              <a:gd name="connsiteY40" fmla="*/ 896470 h 1676400"/>
              <a:gd name="connsiteX41" fmla="*/ 1936377 w 2259106"/>
              <a:gd name="connsiteY41" fmla="*/ 878541 h 1676400"/>
              <a:gd name="connsiteX42" fmla="*/ 1900518 w 2259106"/>
              <a:gd name="connsiteY42" fmla="*/ 869576 h 1676400"/>
              <a:gd name="connsiteX43" fmla="*/ 1837765 w 2259106"/>
              <a:gd name="connsiteY43" fmla="*/ 833718 h 1676400"/>
              <a:gd name="connsiteX44" fmla="*/ 1810871 w 2259106"/>
              <a:gd name="connsiteY44" fmla="*/ 815788 h 1676400"/>
              <a:gd name="connsiteX45" fmla="*/ 1721224 w 2259106"/>
              <a:gd name="connsiteY45" fmla="*/ 779929 h 1676400"/>
              <a:gd name="connsiteX46" fmla="*/ 1703294 w 2259106"/>
              <a:gd name="connsiteY46" fmla="*/ 762000 h 1676400"/>
              <a:gd name="connsiteX47" fmla="*/ 1613647 w 2259106"/>
              <a:gd name="connsiteY47" fmla="*/ 708212 h 1676400"/>
              <a:gd name="connsiteX48" fmla="*/ 1559859 w 2259106"/>
              <a:gd name="connsiteY48" fmla="*/ 645459 h 1676400"/>
              <a:gd name="connsiteX49" fmla="*/ 1524000 w 2259106"/>
              <a:gd name="connsiteY49" fmla="*/ 618565 h 1676400"/>
              <a:gd name="connsiteX50" fmla="*/ 1497106 w 2259106"/>
              <a:gd name="connsiteY50" fmla="*/ 582706 h 1676400"/>
              <a:gd name="connsiteX51" fmla="*/ 1470212 w 2259106"/>
              <a:gd name="connsiteY51" fmla="*/ 564776 h 1676400"/>
              <a:gd name="connsiteX52" fmla="*/ 1434353 w 2259106"/>
              <a:gd name="connsiteY52" fmla="*/ 528918 h 1676400"/>
              <a:gd name="connsiteX53" fmla="*/ 1389530 w 2259106"/>
              <a:gd name="connsiteY53" fmla="*/ 502023 h 1676400"/>
              <a:gd name="connsiteX54" fmla="*/ 1353671 w 2259106"/>
              <a:gd name="connsiteY54" fmla="*/ 466165 h 1676400"/>
              <a:gd name="connsiteX55" fmla="*/ 1272989 w 2259106"/>
              <a:gd name="connsiteY55" fmla="*/ 430306 h 1676400"/>
              <a:gd name="connsiteX56" fmla="*/ 1210236 w 2259106"/>
              <a:gd name="connsiteY56" fmla="*/ 403412 h 1676400"/>
              <a:gd name="connsiteX57" fmla="*/ 1102659 w 2259106"/>
              <a:gd name="connsiteY57" fmla="*/ 367553 h 1676400"/>
              <a:gd name="connsiteX58" fmla="*/ 1039906 w 2259106"/>
              <a:gd name="connsiteY58" fmla="*/ 313765 h 1676400"/>
              <a:gd name="connsiteX59" fmla="*/ 1013012 w 2259106"/>
              <a:gd name="connsiteY59" fmla="*/ 295835 h 1676400"/>
              <a:gd name="connsiteX60" fmla="*/ 977153 w 2259106"/>
              <a:gd name="connsiteY60" fmla="*/ 268941 h 1676400"/>
              <a:gd name="connsiteX61" fmla="*/ 941294 w 2259106"/>
              <a:gd name="connsiteY61" fmla="*/ 251012 h 1676400"/>
              <a:gd name="connsiteX62" fmla="*/ 896471 w 2259106"/>
              <a:gd name="connsiteY62" fmla="*/ 224118 h 1676400"/>
              <a:gd name="connsiteX63" fmla="*/ 762000 w 2259106"/>
              <a:gd name="connsiteY63" fmla="*/ 170329 h 1676400"/>
              <a:gd name="connsiteX64" fmla="*/ 690283 w 2259106"/>
              <a:gd name="connsiteY64" fmla="*/ 134470 h 1676400"/>
              <a:gd name="connsiteX65" fmla="*/ 663389 w 2259106"/>
              <a:gd name="connsiteY65" fmla="*/ 125506 h 1676400"/>
              <a:gd name="connsiteX66" fmla="*/ 627530 w 2259106"/>
              <a:gd name="connsiteY66" fmla="*/ 107576 h 1676400"/>
              <a:gd name="connsiteX67" fmla="*/ 546847 w 2259106"/>
              <a:gd name="connsiteY67" fmla="*/ 89647 h 1676400"/>
              <a:gd name="connsiteX68" fmla="*/ 519953 w 2259106"/>
              <a:gd name="connsiteY68" fmla="*/ 71718 h 1676400"/>
              <a:gd name="connsiteX69" fmla="*/ 493059 w 2259106"/>
              <a:gd name="connsiteY69" fmla="*/ 62753 h 1676400"/>
              <a:gd name="connsiteX70" fmla="*/ 448236 w 2259106"/>
              <a:gd name="connsiteY70" fmla="*/ 44823 h 1676400"/>
              <a:gd name="connsiteX71" fmla="*/ 412377 w 2259106"/>
              <a:gd name="connsiteY71" fmla="*/ 26894 h 1676400"/>
              <a:gd name="connsiteX72" fmla="*/ 385483 w 2259106"/>
              <a:gd name="connsiteY72" fmla="*/ 8965 h 1676400"/>
              <a:gd name="connsiteX73" fmla="*/ 349624 w 2259106"/>
              <a:gd name="connsiteY73" fmla="*/ 0 h 1676400"/>
              <a:gd name="connsiteX74" fmla="*/ 98612 w 2259106"/>
              <a:gd name="connsiteY74" fmla="*/ 8965 h 1676400"/>
              <a:gd name="connsiteX75" fmla="*/ 71718 w 2259106"/>
              <a:gd name="connsiteY75" fmla="*/ 17929 h 1676400"/>
              <a:gd name="connsiteX76" fmla="*/ 26894 w 2259106"/>
              <a:gd name="connsiteY76" fmla="*/ 26894 h 1676400"/>
              <a:gd name="connsiteX77" fmla="*/ 8965 w 2259106"/>
              <a:gd name="connsiteY77" fmla="*/ 62753 h 1676400"/>
              <a:gd name="connsiteX78" fmla="*/ 0 w 2259106"/>
              <a:gd name="connsiteY78" fmla="*/ 89647 h 1676400"/>
              <a:gd name="connsiteX79" fmla="*/ 8965 w 2259106"/>
              <a:gd name="connsiteY79" fmla="*/ 1407459 h 1676400"/>
              <a:gd name="connsiteX80" fmla="*/ 26894 w 2259106"/>
              <a:gd name="connsiteY80" fmla="*/ 1380565 h 1676400"/>
              <a:gd name="connsiteX81" fmla="*/ 35859 w 2259106"/>
              <a:gd name="connsiteY81" fmla="*/ 1353670 h 1676400"/>
              <a:gd name="connsiteX82" fmla="*/ 35859 w 2259106"/>
              <a:gd name="connsiteY82" fmla="*/ 13716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259106" h="1676400">
                <a:moveTo>
                  <a:pt x="35859" y="1371600"/>
                </a:moveTo>
                <a:cubicBezTo>
                  <a:pt x="70224" y="1376082"/>
                  <a:pt x="173455" y="1375289"/>
                  <a:pt x="242047" y="1380565"/>
                </a:cubicBezTo>
                <a:cubicBezTo>
                  <a:pt x="251469" y="1381290"/>
                  <a:pt x="259620" y="1387976"/>
                  <a:pt x="268941" y="1389529"/>
                </a:cubicBezTo>
                <a:cubicBezTo>
                  <a:pt x="295633" y="1393977"/>
                  <a:pt x="322750" y="1395332"/>
                  <a:pt x="349624" y="1398494"/>
                </a:cubicBezTo>
                <a:lnTo>
                  <a:pt x="421341" y="1407459"/>
                </a:lnTo>
                <a:cubicBezTo>
                  <a:pt x="433294" y="1416424"/>
                  <a:pt x="444139" y="1427097"/>
                  <a:pt x="457200" y="1434353"/>
                </a:cubicBezTo>
                <a:cubicBezTo>
                  <a:pt x="502665" y="1459611"/>
                  <a:pt x="527199" y="1455079"/>
                  <a:pt x="582706" y="1461247"/>
                </a:cubicBezTo>
                <a:cubicBezTo>
                  <a:pt x="614576" y="1477182"/>
                  <a:pt x="635434" y="1489723"/>
                  <a:pt x="672353" y="1497106"/>
                </a:cubicBezTo>
                <a:cubicBezTo>
                  <a:pt x="687294" y="1500094"/>
                  <a:pt x="702303" y="1502765"/>
                  <a:pt x="717177" y="1506070"/>
                </a:cubicBezTo>
                <a:cubicBezTo>
                  <a:pt x="729205" y="1508743"/>
                  <a:pt x="740954" y="1512619"/>
                  <a:pt x="753036" y="1515035"/>
                </a:cubicBezTo>
                <a:cubicBezTo>
                  <a:pt x="770860" y="1518600"/>
                  <a:pt x="789080" y="1520057"/>
                  <a:pt x="806824" y="1524000"/>
                </a:cubicBezTo>
                <a:cubicBezTo>
                  <a:pt x="816049" y="1526050"/>
                  <a:pt x="824632" y="1530369"/>
                  <a:pt x="833718" y="1532965"/>
                </a:cubicBezTo>
                <a:cubicBezTo>
                  <a:pt x="845565" y="1536350"/>
                  <a:pt x="857624" y="1538941"/>
                  <a:pt x="869577" y="1541929"/>
                </a:cubicBezTo>
                <a:cubicBezTo>
                  <a:pt x="921263" y="1576388"/>
                  <a:pt x="871401" y="1546553"/>
                  <a:pt x="923365" y="1568823"/>
                </a:cubicBezTo>
                <a:cubicBezTo>
                  <a:pt x="935648" y="1574087"/>
                  <a:pt x="946202" y="1583748"/>
                  <a:pt x="959224" y="1586753"/>
                </a:cubicBezTo>
                <a:cubicBezTo>
                  <a:pt x="985591" y="1592838"/>
                  <a:pt x="1013118" y="1591891"/>
                  <a:pt x="1039906" y="1595718"/>
                </a:cubicBezTo>
                <a:cubicBezTo>
                  <a:pt x="1054990" y="1597873"/>
                  <a:pt x="1069948" y="1600987"/>
                  <a:pt x="1084730" y="1604682"/>
                </a:cubicBezTo>
                <a:cubicBezTo>
                  <a:pt x="1117784" y="1612945"/>
                  <a:pt x="1150287" y="1623313"/>
                  <a:pt x="1183341" y="1631576"/>
                </a:cubicBezTo>
                <a:cubicBezTo>
                  <a:pt x="1198123" y="1635272"/>
                  <a:pt x="1213465" y="1636532"/>
                  <a:pt x="1228165" y="1640541"/>
                </a:cubicBezTo>
                <a:cubicBezTo>
                  <a:pt x="1246398" y="1645514"/>
                  <a:pt x="1263421" y="1654764"/>
                  <a:pt x="1281953" y="1658470"/>
                </a:cubicBezTo>
                <a:cubicBezTo>
                  <a:pt x="1308487" y="1663777"/>
                  <a:pt x="1335814" y="1663859"/>
                  <a:pt x="1362636" y="1667435"/>
                </a:cubicBezTo>
                <a:cubicBezTo>
                  <a:pt x="1380653" y="1669837"/>
                  <a:pt x="1398495" y="1673412"/>
                  <a:pt x="1416424" y="1676400"/>
                </a:cubicBezTo>
                <a:cubicBezTo>
                  <a:pt x="1452609" y="1673815"/>
                  <a:pt x="1596359" y="1664361"/>
                  <a:pt x="1640541" y="1658470"/>
                </a:cubicBezTo>
                <a:cubicBezTo>
                  <a:pt x="1652754" y="1656842"/>
                  <a:pt x="1664130" y="1650621"/>
                  <a:pt x="1676400" y="1649506"/>
                </a:cubicBezTo>
                <a:cubicBezTo>
                  <a:pt x="1730050" y="1644629"/>
                  <a:pt x="1783977" y="1643529"/>
                  <a:pt x="1837765" y="1640541"/>
                </a:cubicBezTo>
                <a:cubicBezTo>
                  <a:pt x="1886930" y="1624152"/>
                  <a:pt x="1845971" y="1639966"/>
                  <a:pt x="1909483" y="1604682"/>
                </a:cubicBezTo>
                <a:cubicBezTo>
                  <a:pt x="1921165" y="1598192"/>
                  <a:pt x="1933738" y="1593383"/>
                  <a:pt x="1945341" y="1586753"/>
                </a:cubicBezTo>
                <a:cubicBezTo>
                  <a:pt x="1954696" y="1581407"/>
                  <a:pt x="1962390" y="1573199"/>
                  <a:pt x="1972236" y="1568823"/>
                </a:cubicBezTo>
                <a:cubicBezTo>
                  <a:pt x="1989506" y="1561147"/>
                  <a:pt x="2008095" y="1556870"/>
                  <a:pt x="2026024" y="1550894"/>
                </a:cubicBezTo>
                <a:lnTo>
                  <a:pt x="2088777" y="1488141"/>
                </a:lnTo>
                <a:cubicBezTo>
                  <a:pt x="2097742" y="1479176"/>
                  <a:pt x="2105122" y="1468279"/>
                  <a:pt x="2115671" y="1461247"/>
                </a:cubicBezTo>
                <a:cubicBezTo>
                  <a:pt x="2153114" y="1436285"/>
                  <a:pt x="2134947" y="1450937"/>
                  <a:pt x="2169459" y="1416423"/>
                </a:cubicBezTo>
                <a:cubicBezTo>
                  <a:pt x="2189129" y="1337748"/>
                  <a:pt x="2161097" y="1415702"/>
                  <a:pt x="2205318" y="1362635"/>
                </a:cubicBezTo>
                <a:cubicBezTo>
                  <a:pt x="2223481" y="1340839"/>
                  <a:pt x="2224869" y="1316616"/>
                  <a:pt x="2232212" y="1290918"/>
                </a:cubicBezTo>
                <a:cubicBezTo>
                  <a:pt x="2241492" y="1258441"/>
                  <a:pt x="2239461" y="1266597"/>
                  <a:pt x="2259106" y="1237129"/>
                </a:cubicBezTo>
                <a:cubicBezTo>
                  <a:pt x="2258091" y="1226984"/>
                  <a:pt x="2256840" y="1147998"/>
                  <a:pt x="2241177" y="1120588"/>
                </a:cubicBezTo>
                <a:cubicBezTo>
                  <a:pt x="2233764" y="1107615"/>
                  <a:pt x="2223248" y="1096682"/>
                  <a:pt x="2214283" y="1084729"/>
                </a:cubicBezTo>
                <a:cubicBezTo>
                  <a:pt x="2211295" y="1075764"/>
                  <a:pt x="2210811" y="1065524"/>
                  <a:pt x="2205318" y="1057835"/>
                </a:cubicBezTo>
                <a:cubicBezTo>
                  <a:pt x="2174758" y="1015051"/>
                  <a:pt x="2156198" y="1016293"/>
                  <a:pt x="2106706" y="995082"/>
                </a:cubicBezTo>
                <a:cubicBezTo>
                  <a:pt x="2060804" y="949180"/>
                  <a:pt x="2088504" y="972849"/>
                  <a:pt x="2008094" y="923365"/>
                </a:cubicBezTo>
                <a:cubicBezTo>
                  <a:pt x="1993255" y="914233"/>
                  <a:pt x="1977769" y="906135"/>
                  <a:pt x="1963271" y="896470"/>
                </a:cubicBezTo>
                <a:cubicBezTo>
                  <a:pt x="1954306" y="890494"/>
                  <a:pt x="1946280" y="882785"/>
                  <a:pt x="1936377" y="878541"/>
                </a:cubicBezTo>
                <a:cubicBezTo>
                  <a:pt x="1925052" y="873688"/>
                  <a:pt x="1912471" y="872564"/>
                  <a:pt x="1900518" y="869576"/>
                </a:cubicBezTo>
                <a:cubicBezTo>
                  <a:pt x="1813801" y="804539"/>
                  <a:pt x="1906217" y="867944"/>
                  <a:pt x="1837765" y="833718"/>
                </a:cubicBezTo>
                <a:cubicBezTo>
                  <a:pt x="1828128" y="828900"/>
                  <a:pt x="1820717" y="820164"/>
                  <a:pt x="1810871" y="815788"/>
                </a:cubicBezTo>
                <a:cubicBezTo>
                  <a:pt x="1767125" y="796345"/>
                  <a:pt x="1757921" y="804393"/>
                  <a:pt x="1721224" y="779929"/>
                </a:cubicBezTo>
                <a:cubicBezTo>
                  <a:pt x="1714191" y="775241"/>
                  <a:pt x="1710056" y="767071"/>
                  <a:pt x="1703294" y="762000"/>
                </a:cubicBezTo>
                <a:cubicBezTo>
                  <a:pt x="1660018" y="729544"/>
                  <a:pt x="1655364" y="729070"/>
                  <a:pt x="1613647" y="708212"/>
                </a:cubicBezTo>
                <a:cubicBezTo>
                  <a:pt x="1595578" y="681108"/>
                  <a:pt x="1588844" y="667198"/>
                  <a:pt x="1559859" y="645459"/>
                </a:cubicBezTo>
                <a:cubicBezTo>
                  <a:pt x="1547906" y="636494"/>
                  <a:pt x="1534565" y="629130"/>
                  <a:pt x="1524000" y="618565"/>
                </a:cubicBezTo>
                <a:cubicBezTo>
                  <a:pt x="1513435" y="608000"/>
                  <a:pt x="1507671" y="593271"/>
                  <a:pt x="1497106" y="582706"/>
                </a:cubicBezTo>
                <a:cubicBezTo>
                  <a:pt x="1489487" y="575087"/>
                  <a:pt x="1478392" y="571788"/>
                  <a:pt x="1470212" y="564776"/>
                </a:cubicBezTo>
                <a:cubicBezTo>
                  <a:pt x="1457378" y="553775"/>
                  <a:pt x="1447696" y="539296"/>
                  <a:pt x="1434353" y="528918"/>
                </a:cubicBezTo>
                <a:cubicBezTo>
                  <a:pt x="1420599" y="518221"/>
                  <a:pt x="1403284" y="512720"/>
                  <a:pt x="1389530" y="502023"/>
                </a:cubicBezTo>
                <a:cubicBezTo>
                  <a:pt x="1376187" y="491645"/>
                  <a:pt x="1367014" y="476543"/>
                  <a:pt x="1353671" y="466165"/>
                </a:cubicBezTo>
                <a:cubicBezTo>
                  <a:pt x="1316937" y="437595"/>
                  <a:pt x="1312561" y="440198"/>
                  <a:pt x="1272989" y="430306"/>
                </a:cubicBezTo>
                <a:cubicBezTo>
                  <a:pt x="1238392" y="395709"/>
                  <a:pt x="1273970" y="424656"/>
                  <a:pt x="1210236" y="403412"/>
                </a:cubicBezTo>
                <a:cubicBezTo>
                  <a:pt x="1078644" y="359549"/>
                  <a:pt x="1206512" y="388324"/>
                  <a:pt x="1102659" y="367553"/>
                </a:cubicBezTo>
                <a:cubicBezTo>
                  <a:pt x="1074109" y="324728"/>
                  <a:pt x="1095514" y="348520"/>
                  <a:pt x="1039906" y="313765"/>
                </a:cubicBezTo>
                <a:cubicBezTo>
                  <a:pt x="1030769" y="308055"/>
                  <a:pt x="1021779" y="302097"/>
                  <a:pt x="1013012" y="295835"/>
                </a:cubicBezTo>
                <a:cubicBezTo>
                  <a:pt x="1000854" y="287151"/>
                  <a:pt x="989823" y="276860"/>
                  <a:pt x="977153" y="268941"/>
                </a:cubicBezTo>
                <a:cubicBezTo>
                  <a:pt x="965820" y="261858"/>
                  <a:pt x="952976" y="257502"/>
                  <a:pt x="941294" y="251012"/>
                </a:cubicBezTo>
                <a:cubicBezTo>
                  <a:pt x="926063" y="242550"/>
                  <a:pt x="912360" y="231268"/>
                  <a:pt x="896471" y="224118"/>
                </a:cubicBezTo>
                <a:cubicBezTo>
                  <a:pt x="852447" y="204307"/>
                  <a:pt x="805180" y="191919"/>
                  <a:pt x="762000" y="170329"/>
                </a:cubicBezTo>
                <a:cubicBezTo>
                  <a:pt x="738094" y="158376"/>
                  <a:pt x="714615" y="145530"/>
                  <a:pt x="690283" y="134470"/>
                </a:cubicBezTo>
                <a:cubicBezTo>
                  <a:pt x="681680" y="130560"/>
                  <a:pt x="672074" y="129228"/>
                  <a:pt x="663389" y="125506"/>
                </a:cubicBezTo>
                <a:cubicBezTo>
                  <a:pt x="651106" y="120242"/>
                  <a:pt x="640303" y="111506"/>
                  <a:pt x="627530" y="107576"/>
                </a:cubicBezTo>
                <a:cubicBezTo>
                  <a:pt x="601198" y="99474"/>
                  <a:pt x="573741" y="95623"/>
                  <a:pt x="546847" y="89647"/>
                </a:cubicBezTo>
                <a:cubicBezTo>
                  <a:pt x="537882" y="83671"/>
                  <a:pt x="529590" y="76536"/>
                  <a:pt x="519953" y="71718"/>
                </a:cubicBezTo>
                <a:cubicBezTo>
                  <a:pt x="511501" y="67492"/>
                  <a:pt x="501907" y="66071"/>
                  <a:pt x="493059" y="62753"/>
                </a:cubicBezTo>
                <a:cubicBezTo>
                  <a:pt x="477992" y="57102"/>
                  <a:pt x="462941" y="51359"/>
                  <a:pt x="448236" y="44823"/>
                </a:cubicBezTo>
                <a:cubicBezTo>
                  <a:pt x="436024" y="39395"/>
                  <a:pt x="423980" y="33524"/>
                  <a:pt x="412377" y="26894"/>
                </a:cubicBezTo>
                <a:cubicBezTo>
                  <a:pt x="403022" y="21549"/>
                  <a:pt x="395386" y="13209"/>
                  <a:pt x="385483" y="8965"/>
                </a:cubicBezTo>
                <a:cubicBezTo>
                  <a:pt x="374158" y="4112"/>
                  <a:pt x="361577" y="2988"/>
                  <a:pt x="349624" y="0"/>
                </a:cubicBezTo>
                <a:cubicBezTo>
                  <a:pt x="265953" y="2988"/>
                  <a:pt x="182162" y="3575"/>
                  <a:pt x="98612" y="8965"/>
                </a:cubicBezTo>
                <a:cubicBezTo>
                  <a:pt x="89182" y="9573"/>
                  <a:pt x="80885" y="15637"/>
                  <a:pt x="71718" y="17929"/>
                </a:cubicBezTo>
                <a:cubicBezTo>
                  <a:pt x="56936" y="21624"/>
                  <a:pt x="41835" y="23906"/>
                  <a:pt x="26894" y="26894"/>
                </a:cubicBezTo>
                <a:cubicBezTo>
                  <a:pt x="20918" y="38847"/>
                  <a:pt x="14229" y="50470"/>
                  <a:pt x="8965" y="62753"/>
                </a:cubicBezTo>
                <a:cubicBezTo>
                  <a:pt x="5243" y="71439"/>
                  <a:pt x="0" y="80197"/>
                  <a:pt x="0" y="89647"/>
                </a:cubicBezTo>
                <a:cubicBezTo>
                  <a:pt x="0" y="528928"/>
                  <a:pt x="5977" y="968188"/>
                  <a:pt x="8965" y="1407459"/>
                </a:cubicBezTo>
                <a:cubicBezTo>
                  <a:pt x="14941" y="1398494"/>
                  <a:pt x="22076" y="1390202"/>
                  <a:pt x="26894" y="1380565"/>
                </a:cubicBezTo>
                <a:cubicBezTo>
                  <a:pt x="31120" y="1372113"/>
                  <a:pt x="29177" y="1360352"/>
                  <a:pt x="35859" y="1353670"/>
                </a:cubicBezTo>
                <a:cubicBezTo>
                  <a:pt x="40085" y="1349444"/>
                  <a:pt x="1494" y="1367118"/>
                  <a:pt x="35859" y="13716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-Right Arrow 22"/>
          <p:cNvSpPr/>
          <p:nvPr/>
        </p:nvSpPr>
        <p:spPr>
          <a:xfrm rot="18720396">
            <a:off x="5158945" y="3169507"/>
            <a:ext cx="2535381" cy="190443"/>
          </a:xfrm>
          <a:prstGeom prst="left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773435" y="3245224"/>
            <a:ext cx="533586" cy="564776"/>
          </a:xfrm>
          <a:custGeom>
            <a:avLst/>
            <a:gdLst>
              <a:gd name="connsiteX0" fmla="*/ 351200 w 533586"/>
              <a:gd name="connsiteY0" fmla="*/ 35858 h 564776"/>
              <a:gd name="connsiteX1" fmla="*/ 342236 w 533586"/>
              <a:gd name="connsiteY1" fmla="*/ 71717 h 564776"/>
              <a:gd name="connsiteX2" fmla="*/ 324306 w 533586"/>
              <a:gd name="connsiteY2" fmla="*/ 89647 h 564776"/>
              <a:gd name="connsiteX3" fmla="*/ 315341 w 533586"/>
              <a:gd name="connsiteY3" fmla="*/ 125505 h 564776"/>
              <a:gd name="connsiteX4" fmla="*/ 306377 w 533586"/>
              <a:gd name="connsiteY4" fmla="*/ 152400 h 564776"/>
              <a:gd name="connsiteX5" fmla="*/ 279483 w 533586"/>
              <a:gd name="connsiteY5" fmla="*/ 277905 h 564776"/>
              <a:gd name="connsiteX6" fmla="*/ 261553 w 533586"/>
              <a:gd name="connsiteY6" fmla="*/ 295835 h 564776"/>
              <a:gd name="connsiteX7" fmla="*/ 234659 w 533586"/>
              <a:gd name="connsiteY7" fmla="*/ 304800 h 564776"/>
              <a:gd name="connsiteX8" fmla="*/ 180871 w 533586"/>
              <a:gd name="connsiteY8" fmla="*/ 349623 h 564776"/>
              <a:gd name="connsiteX9" fmla="*/ 136047 w 533586"/>
              <a:gd name="connsiteY9" fmla="*/ 385482 h 564776"/>
              <a:gd name="connsiteX10" fmla="*/ 37436 w 533586"/>
              <a:gd name="connsiteY10" fmla="*/ 403411 h 564776"/>
              <a:gd name="connsiteX11" fmla="*/ 19506 w 533586"/>
              <a:gd name="connsiteY11" fmla="*/ 421341 h 564776"/>
              <a:gd name="connsiteX12" fmla="*/ 19506 w 533586"/>
              <a:gd name="connsiteY12" fmla="*/ 537882 h 564776"/>
              <a:gd name="connsiteX13" fmla="*/ 64330 w 533586"/>
              <a:gd name="connsiteY13" fmla="*/ 564776 h 564776"/>
              <a:gd name="connsiteX14" fmla="*/ 180871 w 533586"/>
              <a:gd name="connsiteY14" fmla="*/ 546847 h 564776"/>
              <a:gd name="connsiteX15" fmla="*/ 234659 w 533586"/>
              <a:gd name="connsiteY15" fmla="*/ 528917 h 564776"/>
              <a:gd name="connsiteX16" fmla="*/ 279483 w 533586"/>
              <a:gd name="connsiteY16" fmla="*/ 502023 h 564776"/>
              <a:gd name="connsiteX17" fmla="*/ 333271 w 533586"/>
              <a:gd name="connsiteY17" fmla="*/ 457200 h 564776"/>
              <a:gd name="connsiteX18" fmla="*/ 351200 w 533586"/>
              <a:gd name="connsiteY18" fmla="*/ 394447 h 564776"/>
              <a:gd name="connsiteX19" fmla="*/ 360165 w 533586"/>
              <a:gd name="connsiteY19" fmla="*/ 367552 h 564776"/>
              <a:gd name="connsiteX20" fmla="*/ 387059 w 533586"/>
              <a:gd name="connsiteY20" fmla="*/ 349623 h 564776"/>
              <a:gd name="connsiteX21" fmla="*/ 431883 w 533586"/>
              <a:gd name="connsiteY21" fmla="*/ 313764 h 564776"/>
              <a:gd name="connsiteX22" fmla="*/ 467741 w 533586"/>
              <a:gd name="connsiteY22" fmla="*/ 259976 h 564776"/>
              <a:gd name="connsiteX23" fmla="*/ 503600 w 533586"/>
              <a:gd name="connsiteY23" fmla="*/ 224117 h 564776"/>
              <a:gd name="connsiteX24" fmla="*/ 512565 w 533586"/>
              <a:gd name="connsiteY24" fmla="*/ 35858 h 564776"/>
              <a:gd name="connsiteX25" fmla="*/ 503600 w 533586"/>
              <a:gd name="connsiteY25" fmla="*/ 8964 h 564776"/>
              <a:gd name="connsiteX26" fmla="*/ 476706 w 533586"/>
              <a:gd name="connsiteY26" fmla="*/ 0 h 564776"/>
              <a:gd name="connsiteX27" fmla="*/ 404989 w 533586"/>
              <a:gd name="connsiteY27" fmla="*/ 8964 h 564776"/>
              <a:gd name="connsiteX28" fmla="*/ 387059 w 533586"/>
              <a:gd name="connsiteY28" fmla="*/ 26894 h 564776"/>
              <a:gd name="connsiteX29" fmla="*/ 351200 w 533586"/>
              <a:gd name="connsiteY29" fmla="*/ 44823 h 564776"/>
              <a:gd name="connsiteX30" fmla="*/ 351200 w 533586"/>
              <a:gd name="connsiteY30" fmla="*/ 35858 h 5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3586" h="564776">
                <a:moveTo>
                  <a:pt x="351200" y="35858"/>
                </a:moveTo>
                <a:cubicBezTo>
                  <a:pt x="349706" y="40340"/>
                  <a:pt x="347746" y="60697"/>
                  <a:pt x="342236" y="71717"/>
                </a:cubicBezTo>
                <a:cubicBezTo>
                  <a:pt x="338456" y="79277"/>
                  <a:pt x="328086" y="82087"/>
                  <a:pt x="324306" y="89647"/>
                </a:cubicBezTo>
                <a:cubicBezTo>
                  <a:pt x="318796" y="100667"/>
                  <a:pt x="318726" y="113658"/>
                  <a:pt x="315341" y="125505"/>
                </a:cubicBezTo>
                <a:cubicBezTo>
                  <a:pt x="312745" y="134591"/>
                  <a:pt x="309365" y="143435"/>
                  <a:pt x="306377" y="152400"/>
                </a:cubicBezTo>
                <a:cubicBezTo>
                  <a:pt x="299283" y="230427"/>
                  <a:pt x="314791" y="233770"/>
                  <a:pt x="279483" y="277905"/>
                </a:cubicBezTo>
                <a:cubicBezTo>
                  <a:pt x="274203" y="284505"/>
                  <a:pt x="268801" y="291486"/>
                  <a:pt x="261553" y="295835"/>
                </a:cubicBezTo>
                <a:cubicBezTo>
                  <a:pt x="253450" y="300697"/>
                  <a:pt x="243624" y="301812"/>
                  <a:pt x="234659" y="304800"/>
                </a:cubicBezTo>
                <a:cubicBezTo>
                  <a:pt x="170781" y="368678"/>
                  <a:pt x="243270" y="299706"/>
                  <a:pt x="180871" y="349623"/>
                </a:cubicBezTo>
                <a:cubicBezTo>
                  <a:pt x="161567" y="365066"/>
                  <a:pt x="162013" y="375744"/>
                  <a:pt x="136047" y="385482"/>
                </a:cubicBezTo>
                <a:cubicBezTo>
                  <a:pt x="126018" y="389243"/>
                  <a:pt x="43484" y="402403"/>
                  <a:pt x="37436" y="403411"/>
                </a:cubicBezTo>
                <a:cubicBezTo>
                  <a:pt x="31459" y="409388"/>
                  <a:pt x="23855" y="414093"/>
                  <a:pt x="19506" y="421341"/>
                </a:cubicBezTo>
                <a:cubicBezTo>
                  <a:pt x="0" y="453850"/>
                  <a:pt x="12918" y="511531"/>
                  <a:pt x="19506" y="537882"/>
                </a:cubicBezTo>
                <a:cubicBezTo>
                  <a:pt x="23981" y="555780"/>
                  <a:pt x="51932" y="560643"/>
                  <a:pt x="64330" y="564776"/>
                </a:cubicBezTo>
                <a:cubicBezTo>
                  <a:pt x="121134" y="558464"/>
                  <a:pt x="135208" y="560546"/>
                  <a:pt x="180871" y="546847"/>
                </a:cubicBezTo>
                <a:cubicBezTo>
                  <a:pt x="198973" y="541416"/>
                  <a:pt x="234659" y="528917"/>
                  <a:pt x="234659" y="528917"/>
                </a:cubicBezTo>
                <a:cubicBezTo>
                  <a:pt x="269680" y="493898"/>
                  <a:pt x="232933" y="525298"/>
                  <a:pt x="279483" y="502023"/>
                </a:cubicBezTo>
                <a:cubicBezTo>
                  <a:pt x="304446" y="489542"/>
                  <a:pt x="313444" y="477027"/>
                  <a:pt x="333271" y="457200"/>
                </a:cubicBezTo>
                <a:cubicBezTo>
                  <a:pt x="354766" y="392714"/>
                  <a:pt x="328687" y="473244"/>
                  <a:pt x="351200" y="394447"/>
                </a:cubicBezTo>
                <a:cubicBezTo>
                  <a:pt x="353796" y="385361"/>
                  <a:pt x="354262" y="374931"/>
                  <a:pt x="360165" y="367552"/>
                </a:cubicBezTo>
                <a:cubicBezTo>
                  <a:pt x="366896" y="359139"/>
                  <a:pt x="378646" y="356353"/>
                  <a:pt x="387059" y="349623"/>
                </a:cubicBezTo>
                <a:cubicBezTo>
                  <a:pt x="450940" y="298520"/>
                  <a:pt x="349092" y="368960"/>
                  <a:pt x="431883" y="313764"/>
                </a:cubicBezTo>
                <a:cubicBezTo>
                  <a:pt x="443836" y="295835"/>
                  <a:pt x="452504" y="275213"/>
                  <a:pt x="467741" y="259976"/>
                </a:cubicBezTo>
                <a:lnTo>
                  <a:pt x="503600" y="224117"/>
                </a:lnTo>
                <a:cubicBezTo>
                  <a:pt x="533586" y="134162"/>
                  <a:pt x="527898" y="173854"/>
                  <a:pt x="512565" y="35858"/>
                </a:cubicBezTo>
                <a:cubicBezTo>
                  <a:pt x="511521" y="26466"/>
                  <a:pt x="510282" y="15646"/>
                  <a:pt x="503600" y="8964"/>
                </a:cubicBezTo>
                <a:cubicBezTo>
                  <a:pt x="496918" y="2282"/>
                  <a:pt x="485671" y="2988"/>
                  <a:pt x="476706" y="0"/>
                </a:cubicBezTo>
                <a:cubicBezTo>
                  <a:pt x="452800" y="2988"/>
                  <a:pt x="428065" y="2041"/>
                  <a:pt x="404989" y="8964"/>
                </a:cubicBezTo>
                <a:cubicBezTo>
                  <a:pt x="396893" y="11393"/>
                  <a:pt x="394092" y="22206"/>
                  <a:pt x="387059" y="26894"/>
                </a:cubicBezTo>
                <a:cubicBezTo>
                  <a:pt x="375940" y="34307"/>
                  <a:pt x="363153" y="38847"/>
                  <a:pt x="351200" y="44823"/>
                </a:cubicBezTo>
                <a:cubicBezTo>
                  <a:pt x="340900" y="75726"/>
                  <a:pt x="352694" y="31376"/>
                  <a:pt x="351200" y="3585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780113" y="2078087"/>
            <a:ext cx="2554758" cy="2529772"/>
          </a:xfrm>
          <a:custGeom>
            <a:avLst/>
            <a:gdLst>
              <a:gd name="connsiteX0" fmla="*/ 232899 w 2554758"/>
              <a:gd name="connsiteY0" fmla="*/ 629254 h 2529772"/>
              <a:gd name="connsiteX1" fmla="*/ 214969 w 2554758"/>
              <a:gd name="connsiteY1" fmla="*/ 656148 h 2529772"/>
              <a:gd name="connsiteX2" fmla="*/ 197040 w 2554758"/>
              <a:gd name="connsiteY2" fmla="*/ 674078 h 2529772"/>
              <a:gd name="connsiteX3" fmla="*/ 179111 w 2554758"/>
              <a:gd name="connsiteY3" fmla="*/ 727866 h 2529772"/>
              <a:gd name="connsiteX4" fmla="*/ 161181 w 2554758"/>
              <a:gd name="connsiteY4" fmla="*/ 754760 h 2529772"/>
              <a:gd name="connsiteX5" fmla="*/ 143252 w 2554758"/>
              <a:gd name="connsiteY5" fmla="*/ 817513 h 2529772"/>
              <a:gd name="connsiteX6" fmla="*/ 134287 w 2554758"/>
              <a:gd name="connsiteY6" fmla="*/ 844407 h 2529772"/>
              <a:gd name="connsiteX7" fmla="*/ 116358 w 2554758"/>
              <a:gd name="connsiteY7" fmla="*/ 862337 h 2529772"/>
              <a:gd name="connsiteX8" fmla="*/ 107393 w 2554758"/>
              <a:gd name="connsiteY8" fmla="*/ 889231 h 2529772"/>
              <a:gd name="connsiteX9" fmla="*/ 89463 w 2554758"/>
              <a:gd name="connsiteY9" fmla="*/ 907160 h 2529772"/>
              <a:gd name="connsiteX10" fmla="*/ 80499 w 2554758"/>
              <a:gd name="connsiteY10" fmla="*/ 943019 h 2529772"/>
              <a:gd name="connsiteX11" fmla="*/ 62569 w 2554758"/>
              <a:gd name="connsiteY11" fmla="*/ 969913 h 2529772"/>
              <a:gd name="connsiteX12" fmla="*/ 44640 w 2554758"/>
              <a:gd name="connsiteY12" fmla="*/ 1032666 h 2529772"/>
              <a:gd name="connsiteX13" fmla="*/ 35675 w 2554758"/>
              <a:gd name="connsiteY13" fmla="*/ 1059560 h 2529772"/>
              <a:gd name="connsiteX14" fmla="*/ 17746 w 2554758"/>
              <a:gd name="connsiteY14" fmla="*/ 1122313 h 2529772"/>
              <a:gd name="connsiteX15" fmla="*/ 17746 w 2554758"/>
              <a:gd name="connsiteY15" fmla="*/ 1552619 h 2529772"/>
              <a:gd name="connsiteX16" fmla="*/ 26711 w 2554758"/>
              <a:gd name="connsiteY16" fmla="*/ 1579513 h 2529772"/>
              <a:gd name="connsiteX17" fmla="*/ 35675 w 2554758"/>
              <a:gd name="connsiteY17" fmla="*/ 1624337 h 2529772"/>
              <a:gd name="connsiteX18" fmla="*/ 53605 w 2554758"/>
              <a:gd name="connsiteY18" fmla="*/ 1705019 h 2529772"/>
              <a:gd name="connsiteX19" fmla="*/ 62569 w 2554758"/>
              <a:gd name="connsiteY19" fmla="*/ 1740878 h 2529772"/>
              <a:gd name="connsiteX20" fmla="*/ 80499 w 2554758"/>
              <a:gd name="connsiteY20" fmla="*/ 1758807 h 2529772"/>
              <a:gd name="connsiteX21" fmla="*/ 107393 w 2554758"/>
              <a:gd name="connsiteY21" fmla="*/ 1812595 h 2529772"/>
              <a:gd name="connsiteX22" fmla="*/ 116358 w 2554758"/>
              <a:gd name="connsiteY22" fmla="*/ 1839489 h 2529772"/>
              <a:gd name="connsiteX23" fmla="*/ 161181 w 2554758"/>
              <a:gd name="connsiteY23" fmla="*/ 1875348 h 2529772"/>
              <a:gd name="connsiteX24" fmla="*/ 179111 w 2554758"/>
              <a:gd name="connsiteY24" fmla="*/ 1893278 h 2529772"/>
              <a:gd name="connsiteX25" fmla="*/ 214969 w 2554758"/>
              <a:gd name="connsiteY25" fmla="*/ 1920172 h 2529772"/>
              <a:gd name="connsiteX26" fmla="*/ 241863 w 2554758"/>
              <a:gd name="connsiteY26" fmla="*/ 1956031 h 2529772"/>
              <a:gd name="connsiteX27" fmla="*/ 304616 w 2554758"/>
              <a:gd name="connsiteY27" fmla="*/ 2009819 h 2529772"/>
              <a:gd name="connsiteX28" fmla="*/ 349440 w 2554758"/>
              <a:gd name="connsiteY28" fmla="*/ 2063607 h 2529772"/>
              <a:gd name="connsiteX29" fmla="*/ 394263 w 2554758"/>
              <a:gd name="connsiteY29" fmla="*/ 2108431 h 2529772"/>
              <a:gd name="connsiteX30" fmla="*/ 421158 w 2554758"/>
              <a:gd name="connsiteY30" fmla="*/ 2162219 h 2529772"/>
              <a:gd name="connsiteX31" fmla="*/ 457016 w 2554758"/>
              <a:gd name="connsiteY31" fmla="*/ 2180148 h 2529772"/>
              <a:gd name="connsiteX32" fmla="*/ 474946 w 2554758"/>
              <a:gd name="connsiteY32" fmla="*/ 2198078 h 2529772"/>
              <a:gd name="connsiteX33" fmla="*/ 519769 w 2554758"/>
              <a:gd name="connsiteY33" fmla="*/ 2224972 h 2529772"/>
              <a:gd name="connsiteX34" fmla="*/ 546663 w 2554758"/>
              <a:gd name="connsiteY34" fmla="*/ 2242901 h 2529772"/>
              <a:gd name="connsiteX35" fmla="*/ 636311 w 2554758"/>
              <a:gd name="connsiteY35" fmla="*/ 2287725 h 2529772"/>
              <a:gd name="connsiteX36" fmla="*/ 690099 w 2554758"/>
              <a:gd name="connsiteY36" fmla="*/ 2323584 h 2529772"/>
              <a:gd name="connsiteX37" fmla="*/ 725958 w 2554758"/>
              <a:gd name="connsiteY37" fmla="*/ 2341513 h 2529772"/>
              <a:gd name="connsiteX38" fmla="*/ 752852 w 2554758"/>
              <a:gd name="connsiteY38" fmla="*/ 2350478 h 2529772"/>
              <a:gd name="connsiteX39" fmla="*/ 869393 w 2554758"/>
              <a:gd name="connsiteY39" fmla="*/ 2413231 h 2529772"/>
              <a:gd name="connsiteX40" fmla="*/ 932146 w 2554758"/>
              <a:gd name="connsiteY40" fmla="*/ 2440125 h 2529772"/>
              <a:gd name="connsiteX41" fmla="*/ 1039722 w 2554758"/>
              <a:gd name="connsiteY41" fmla="*/ 2467019 h 2529772"/>
              <a:gd name="connsiteX42" fmla="*/ 1138334 w 2554758"/>
              <a:gd name="connsiteY42" fmla="*/ 2493913 h 2529772"/>
              <a:gd name="connsiteX43" fmla="*/ 1192122 w 2554758"/>
              <a:gd name="connsiteY43" fmla="*/ 2502878 h 2529772"/>
              <a:gd name="connsiteX44" fmla="*/ 1245911 w 2554758"/>
              <a:gd name="connsiteY44" fmla="*/ 2520807 h 2529772"/>
              <a:gd name="connsiteX45" fmla="*/ 1281769 w 2554758"/>
              <a:gd name="connsiteY45" fmla="*/ 2529772 h 2529772"/>
              <a:gd name="connsiteX46" fmla="*/ 1452099 w 2554758"/>
              <a:gd name="connsiteY46" fmla="*/ 2520807 h 2529772"/>
              <a:gd name="connsiteX47" fmla="*/ 1523816 w 2554758"/>
              <a:gd name="connsiteY47" fmla="*/ 2502878 h 2529772"/>
              <a:gd name="connsiteX48" fmla="*/ 1640358 w 2554758"/>
              <a:gd name="connsiteY48" fmla="*/ 2484948 h 2529772"/>
              <a:gd name="connsiteX49" fmla="*/ 1676216 w 2554758"/>
              <a:gd name="connsiteY49" fmla="*/ 2475984 h 2529772"/>
              <a:gd name="connsiteX50" fmla="*/ 1747934 w 2554758"/>
              <a:gd name="connsiteY50" fmla="*/ 2440125 h 2529772"/>
              <a:gd name="connsiteX51" fmla="*/ 1774828 w 2554758"/>
              <a:gd name="connsiteY51" fmla="*/ 2422195 h 2529772"/>
              <a:gd name="connsiteX52" fmla="*/ 1792758 w 2554758"/>
              <a:gd name="connsiteY52" fmla="*/ 2404266 h 2529772"/>
              <a:gd name="connsiteX53" fmla="*/ 1828616 w 2554758"/>
              <a:gd name="connsiteY53" fmla="*/ 2395301 h 2529772"/>
              <a:gd name="connsiteX54" fmla="*/ 1900334 w 2554758"/>
              <a:gd name="connsiteY54" fmla="*/ 2341513 h 2529772"/>
              <a:gd name="connsiteX55" fmla="*/ 1927228 w 2554758"/>
              <a:gd name="connsiteY55" fmla="*/ 2332548 h 2529772"/>
              <a:gd name="connsiteX56" fmla="*/ 1981016 w 2554758"/>
              <a:gd name="connsiteY56" fmla="*/ 2296689 h 2529772"/>
              <a:gd name="connsiteX57" fmla="*/ 2016875 w 2554758"/>
              <a:gd name="connsiteY57" fmla="*/ 2278760 h 2529772"/>
              <a:gd name="connsiteX58" fmla="*/ 2079628 w 2554758"/>
              <a:gd name="connsiteY58" fmla="*/ 2216007 h 2529772"/>
              <a:gd name="connsiteX59" fmla="*/ 2097558 w 2554758"/>
              <a:gd name="connsiteY59" fmla="*/ 2198078 h 2529772"/>
              <a:gd name="connsiteX60" fmla="*/ 2115487 w 2554758"/>
              <a:gd name="connsiteY60" fmla="*/ 2171184 h 2529772"/>
              <a:gd name="connsiteX61" fmla="*/ 2151346 w 2554758"/>
              <a:gd name="connsiteY61" fmla="*/ 2153254 h 2529772"/>
              <a:gd name="connsiteX62" fmla="*/ 2187205 w 2554758"/>
              <a:gd name="connsiteY62" fmla="*/ 2108431 h 2529772"/>
              <a:gd name="connsiteX63" fmla="*/ 2214099 w 2554758"/>
              <a:gd name="connsiteY63" fmla="*/ 2072572 h 2529772"/>
              <a:gd name="connsiteX64" fmla="*/ 2267887 w 2554758"/>
              <a:gd name="connsiteY64" fmla="*/ 2027748 h 2529772"/>
              <a:gd name="connsiteX65" fmla="*/ 2294781 w 2554758"/>
              <a:gd name="connsiteY65" fmla="*/ 1973960 h 2529772"/>
              <a:gd name="connsiteX66" fmla="*/ 2321675 w 2554758"/>
              <a:gd name="connsiteY66" fmla="*/ 1947066 h 2529772"/>
              <a:gd name="connsiteX67" fmla="*/ 2339605 w 2554758"/>
              <a:gd name="connsiteY67" fmla="*/ 1920172 h 2529772"/>
              <a:gd name="connsiteX68" fmla="*/ 2357534 w 2554758"/>
              <a:gd name="connsiteY68" fmla="*/ 1902242 h 2529772"/>
              <a:gd name="connsiteX69" fmla="*/ 2375463 w 2554758"/>
              <a:gd name="connsiteY69" fmla="*/ 1875348 h 2529772"/>
              <a:gd name="connsiteX70" fmla="*/ 2447181 w 2554758"/>
              <a:gd name="connsiteY70" fmla="*/ 1803631 h 2529772"/>
              <a:gd name="connsiteX71" fmla="*/ 2465111 w 2554758"/>
              <a:gd name="connsiteY71" fmla="*/ 1785701 h 2529772"/>
              <a:gd name="connsiteX72" fmla="*/ 2492005 w 2554758"/>
              <a:gd name="connsiteY72" fmla="*/ 1758807 h 2529772"/>
              <a:gd name="connsiteX73" fmla="*/ 2500969 w 2554758"/>
              <a:gd name="connsiteY73" fmla="*/ 1722948 h 2529772"/>
              <a:gd name="connsiteX74" fmla="*/ 2509934 w 2554758"/>
              <a:gd name="connsiteY74" fmla="*/ 1696054 h 2529772"/>
              <a:gd name="connsiteX75" fmla="*/ 2518899 w 2554758"/>
              <a:gd name="connsiteY75" fmla="*/ 1651231 h 2529772"/>
              <a:gd name="connsiteX76" fmla="*/ 2527863 w 2554758"/>
              <a:gd name="connsiteY76" fmla="*/ 1624337 h 2529772"/>
              <a:gd name="connsiteX77" fmla="*/ 2554758 w 2554758"/>
              <a:gd name="connsiteY77" fmla="*/ 1552619 h 2529772"/>
              <a:gd name="connsiteX78" fmla="*/ 2545793 w 2554758"/>
              <a:gd name="connsiteY78" fmla="*/ 1247819 h 2529772"/>
              <a:gd name="connsiteX79" fmla="*/ 2536828 w 2554758"/>
              <a:gd name="connsiteY79" fmla="*/ 1220925 h 2529772"/>
              <a:gd name="connsiteX80" fmla="*/ 2527863 w 2554758"/>
              <a:gd name="connsiteY80" fmla="*/ 1176101 h 2529772"/>
              <a:gd name="connsiteX81" fmla="*/ 2536828 w 2554758"/>
              <a:gd name="connsiteY81" fmla="*/ 1149207 h 2529772"/>
              <a:gd name="connsiteX82" fmla="*/ 2474075 w 2554758"/>
              <a:gd name="connsiteY82" fmla="*/ 1068525 h 2529772"/>
              <a:gd name="connsiteX83" fmla="*/ 2447181 w 2554758"/>
              <a:gd name="connsiteY83" fmla="*/ 1023701 h 2529772"/>
              <a:gd name="connsiteX84" fmla="*/ 2429252 w 2554758"/>
              <a:gd name="connsiteY84" fmla="*/ 987842 h 2529772"/>
              <a:gd name="connsiteX85" fmla="*/ 2402358 w 2554758"/>
              <a:gd name="connsiteY85" fmla="*/ 960948 h 2529772"/>
              <a:gd name="connsiteX86" fmla="*/ 2384428 w 2554758"/>
              <a:gd name="connsiteY86" fmla="*/ 925089 h 2529772"/>
              <a:gd name="connsiteX87" fmla="*/ 2366499 w 2554758"/>
              <a:gd name="connsiteY87" fmla="*/ 898195 h 2529772"/>
              <a:gd name="connsiteX88" fmla="*/ 2375463 w 2554758"/>
              <a:gd name="connsiteY88" fmla="*/ 853372 h 2529772"/>
              <a:gd name="connsiteX89" fmla="*/ 2393393 w 2554758"/>
              <a:gd name="connsiteY89" fmla="*/ 835442 h 2529772"/>
              <a:gd name="connsiteX90" fmla="*/ 2375463 w 2554758"/>
              <a:gd name="connsiteY90" fmla="*/ 736831 h 2529772"/>
              <a:gd name="connsiteX91" fmla="*/ 2348569 w 2554758"/>
              <a:gd name="connsiteY91" fmla="*/ 611325 h 2529772"/>
              <a:gd name="connsiteX92" fmla="*/ 2330640 w 2554758"/>
              <a:gd name="connsiteY92" fmla="*/ 548572 h 2529772"/>
              <a:gd name="connsiteX93" fmla="*/ 2312711 w 2554758"/>
              <a:gd name="connsiteY93" fmla="*/ 521678 h 2529772"/>
              <a:gd name="connsiteX94" fmla="*/ 2294781 w 2554758"/>
              <a:gd name="connsiteY94" fmla="*/ 485819 h 2529772"/>
              <a:gd name="connsiteX95" fmla="*/ 2232028 w 2554758"/>
              <a:gd name="connsiteY95" fmla="*/ 423066 h 2529772"/>
              <a:gd name="connsiteX96" fmla="*/ 2124452 w 2554758"/>
              <a:gd name="connsiteY96" fmla="*/ 315489 h 2529772"/>
              <a:gd name="connsiteX97" fmla="*/ 2070663 w 2554758"/>
              <a:gd name="connsiteY97" fmla="*/ 261701 h 2529772"/>
              <a:gd name="connsiteX98" fmla="*/ 2034805 w 2554758"/>
              <a:gd name="connsiteY98" fmla="*/ 225842 h 2529772"/>
              <a:gd name="connsiteX99" fmla="*/ 1972052 w 2554758"/>
              <a:gd name="connsiteY99" fmla="*/ 189984 h 2529772"/>
              <a:gd name="connsiteX100" fmla="*/ 1927228 w 2554758"/>
              <a:gd name="connsiteY100" fmla="*/ 145160 h 2529772"/>
              <a:gd name="connsiteX101" fmla="*/ 1873440 w 2554758"/>
              <a:gd name="connsiteY101" fmla="*/ 118266 h 2529772"/>
              <a:gd name="connsiteX102" fmla="*/ 1801722 w 2554758"/>
              <a:gd name="connsiteY102" fmla="*/ 82407 h 2529772"/>
              <a:gd name="connsiteX103" fmla="*/ 1765863 w 2554758"/>
              <a:gd name="connsiteY103" fmla="*/ 73442 h 2529772"/>
              <a:gd name="connsiteX104" fmla="*/ 1667252 w 2554758"/>
              <a:gd name="connsiteY104" fmla="*/ 46548 h 2529772"/>
              <a:gd name="connsiteX105" fmla="*/ 1631393 w 2554758"/>
              <a:gd name="connsiteY105" fmla="*/ 37584 h 2529772"/>
              <a:gd name="connsiteX106" fmla="*/ 1398311 w 2554758"/>
              <a:gd name="connsiteY106" fmla="*/ 28619 h 2529772"/>
              <a:gd name="connsiteX107" fmla="*/ 1039722 w 2554758"/>
              <a:gd name="connsiteY107" fmla="*/ 28619 h 2529772"/>
              <a:gd name="connsiteX108" fmla="*/ 959040 w 2554758"/>
              <a:gd name="connsiteY108" fmla="*/ 55513 h 2529772"/>
              <a:gd name="connsiteX109" fmla="*/ 932146 w 2554758"/>
              <a:gd name="connsiteY109" fmla="*/ 73442 h 2529772"/>
              <a:gd name="connsiteX110" fmla="*/ 842499 w 2554758"/>
              <a:gd name="connsiteY110" fmla="*/ 100337 h 2529772"/>
              <a:gd name="connsiteX111" fmla="*/ 788711 w 2554758"/>
              <a:gd name="connsiteY111" fmla="*/ 118266 h 2529772"/>
              <a:gd name="connsiteX112" fmla="*/ 761816 w 2554758"/>
              <a:gd name="connsiteY112" fmla="*/ 127231 h 2529772"/>
              <a:gd name="connsiteX113" fmla="*/ 708028 w 2554758"/>
              <a:gd name="connsiteY113" fmla="*/ 136195 h 2529772"/>
              <a:gd name="connsiteX114" fmla="*/ 627346 w 2554758"/>
              <a:gd name="connsiteY114" fmla="*/ 163089 h 2529772"/>
              <a:gd name="connsiteX115" fmla="*/ 600452 w 2554758"/>
              <a:gd name="connsiteY115" fmla="*/ 172054 h 2529772"/>
              <a:gd name="connsiteX116" fmla="*/ 546663 w 2554758"/>
              <a:gd name="connsiteY116" fmla="*/ 207913 h 2529772"/>
              <a:gd name="connsiteX117" fmla="*/ 519769 w 2554758"/>
              <a:gd name="connsiteY117" fmla="*/ 225842 h 2529772"/>
              <a:gd name="connsiteX118" fmla="*/ 510805 w 2554758"/>
              <a:gd name="connsiteY118" fmla="*/ 252737 h 2529772"/>
              <a:gd name="connsiteX119" fmla="*/ 465981 w 2554758"/>
              <a:gd name="connsiteY119" fmla="*/ 288595 h 2529772"/>
              <a:gd name="connsiteX120" fmla="*/ 448052 w 2554758"/>
              <a:gd name="connsiteY120" fmla="*/ 315489 h 2529772"/>
              <a:gd name="connsiteX121" fmla="*/ 403228 w 2554758"/>
              <a:gd name="connsiteY121" fmla="*/ 351348 h 2529772"/>
              <a:gd name="connsiteX122" fmla="*/ 367369 w 2554758"/>
              <a:gd name="connsiteY122" fmla="*/ 405137 h 2529772"/>
              <a:gd name="connsiteX123" fmla="*/ 349440 w 2554758"/>
              <a:gd name="connsiteY123" fmla="*/ 432031 h 2529772"/>
              <a:gd name="connsiteX124" fmla="*/ 295652 w 2554758"/>
              <a:gd name="connsiteY124" fmla="*/ 485819 h 2529772"/>
              <a:gd name="connsiteX125" fmla="*/ 277722 w 2554758"/>
              <a:gd name="connsiteY125" fmla="*/ 503748 h 2529772"/>
              <a:gd name="connsiteX126" fmla="*/ 259793 w 2554758"/>
              <a:gd name="connsiteY126" fmla="*/ 530642 h 2529772"/>
              <a:gd name="connsiteX127" fmla="*/ 241863 w 2554758"/>
              <a:gd name="connsiteY127" fmla="*/ 584431 h 2529772"/>
              <a:gd name="connsiteX128" fmla="*/ 223934 w 2554758"/>
              <a:gd name="connsiteY128" fmla="*/ 611325 h 2529772"/>
              <a:gd name="connsiteX129" fmla="*/ 214969 w 2554758"/>
              <a:gd name="connsiteY129" fmla="*/ 638219 h 2529772"/>
              <a:gd name="connsiteX130" fmla="*/ 188075 w 2554758"/>
              <a:gd name="connsiteY130" fmla="*/ 665113 h 2529772"/>
              <a:gd name="connsiteX131" fmla="*/ 179111 w 2554758"/>
              <a:gd name="connsiteY131" fmla="*/ 674078 h 2529772"/>
              <a:gd name="connsiteX132" fmla="*/ 232899 w 2554758"/>
              <a:gd name="connsiteY132" fmla="*/ 629254 h 252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54758" h="2529772">
                <a:moveTo>
                  <a:pt x="232899" y="629254"/>
                </a:moveTo>
                <a:cubicBezTo>
                  <a:pt x="226922" y="638219"/>
                  <a:pt x="221700" y="647735"/>
                  <a:pt x="214969" y="656148"/>
                </a:cubicBezTo>
                <a:cubicBezTo>
                  <a:pt x="209689" y="662748"/>
                  <a:pt x="200820" y="666518"/>
                  <a:pt x="197040" y="674078"/>
                </a:cubicBezTo>
                <a:cubicBezTo>
                  <a:pt x="188588" y="690982"/>
                  <a:pt x="189595" y="712141"/>
                  <a:pt x="179111" y="727866"/>
                </a:cubicBezTo>
                <a:cubicBezTo>
                  <a:pt x="173134" y="736831"/>
                  <a:pt x="166000" y="745123"/>
                  <a:pt x="161181" y="754760"/>
                </a:cubicBezTo>
                <a:cubicBezTo>
                  <a:pt x="154014" y="769094"/>
                  <a:pt x="147083" y="804103"/>
                  <a:pt x="143252" y="817513"/>
                </a:cubicBezTo>
                <a:cubicBezTo>
                  <a:pt x="140656" y="826599"/>
                  <a:pt x="139149" y="836304"/>
                  <a:pt x="134287" y="844407"/>
                </a:cubicBezTo>
                <a:cubicBezTo>
                  <a:pt x="129939" y="851655"/>
                  <a:pt x="122334" y="856360"/>
                  <a:pt x="116358" y="862337"/>
                </a:cubicBezTo>
                <a:cubicBezTo>
                  <a:pt x="113370" y="871302"/>
                  <a:pt x="112255" y="881128"/>
                  <a:pt x="107393" y="889231"/>
                </a:cubicBezTo>
                <a:cubicBezTo>
                  <a:pt x="103044" y="896478"/>
                  <a:pt x="93243" y="899600"/>
                  <a:pt x="89463" y="907160"/>
                </a:cubicBezTo>
                <a:cubicBezTo>
                  <a:pt x="83953" y="918180"/>
                  <a:pt x="85352" y="931694"/>
                  <a:pt x="80499" y="943019"/>
                </a:cubicBezTo>
                <a:cubicBezTo>
                  <a:pt x="76255" y="952922"/>
                  <a:pt x="68546" y="960948"/>
                  <a:pt x="62569" y="969913"/>
                </a:cubicBezTo>
                <a:cubicBezTo>
                  <a:pt x="41070" y="1034415"/>
                  <a:pt x="67161" y="953844"/>
                  <a:pt x="44640" y="1032666"/>
                </a:cubicBezTo>
                <a:cubicBezTo>
                  <a:pt x="42044" y="1041752"/>
                  <a:pt x="38271" y="1050474"/>
                  <a:pt x="35675" y="1059560"/>
                </a:cubicBezTo>
                <a:cubicBezTo>
                  <a:pt x="13162" y="1138356"/>
                  <a:pt x="39241" y="1057830"/>
                  <a:pt x="17746" y="1122313"/>
                </a:cubicBezTo>
                <a:cubicBezTo>
                  <a:pt x="12292" y="1302294"/>
                  <a:pt x="0" y="1392910"/>
                  <a:pt x="17746" y="1552619"/>
                </a:cubicBezTo>
                <a:cubicBezTo>
                  <a:pt x="18790" y="1562011"/>
                  <a:pt x="24419" y="1570346"/>
                  <a:pt x="26711" y="1579513"/>
                </a:cubicBezTo>
                <a:cubicBezTo>
                  <a:pt x="30406" y="1594295"/>
                  <a:pt x="32949" y="1609346"/>
                  <a:pt x="35675" y="1624337"/>
                </a:cubicBezTo>
                <a:cubicBezTo>
                  <a:pt x="55899" y="1735572"/>
                  <a:pt x="33846" y="1635861"/>
                  <a:pt x="53605" y="1705019"/>
                </a:cubicBezTo>
                <a:cubicBezTo>
                  <a:pt x="56990" y="1716866"/>
                  <a:pt x="57059" y="1729858"/>
                  <a:pt x="62569" y="1740878"/>
                </a:cubicBezTo>
                <a:cubicBezTo>
                  <a:pt x="66349" y="1748438"/>
                  <a:pt x="74522" y="1752831"/>
                  <a:pt x="80499" y="1758807"/>
                </a:cubicBezTo>
                <a:cubicBezTo>
                  <a:pt x="103028" y="1826398"/>
                  <a:pt x="72639" y="1743090"/>
                  <a:pt x="107393" y="1812595"/>
                </a:cubicBezTo>
                <a:cubicBezTo>
                  <a:pt x="111619" y="1821047"/>
                  <a:pt x="110208" y="1832314"/>
                  <a:pt x="116358" y="1839489"/>
                </a:cubicBezTo>
                <a:cubicBezTo>
                  <a:pt x="128810" y="1854017"/>
                  <a:pt x="146654" y="1862896"/>
                  <a:pt x="161181" y="1875348"/>
                </a:cubicBezTo>
                <a:cubicBezTo>
                  <a:pt x="167598" y="1880849"/>
                  <a:pt x="172618" y="1887867"/>
                  <a:pt x="179111" y="1893278"/>
                </a:cubicBezTo>
                <a:cubicBezTo>
                  <a:pt x="190589" y="1902843"/>
                  <a:pt x="204404" y="1909607"/>
                  <a:pt x="214969" y="1920172"/>
                </a:cubicBezTo>
                <a:cubicBezTo>
                  <a:pt x="225534" y="1930737"/>
                  <a:pt x="232298" y="1944553"/>
                  <a:pt x="241863" y="1956031"/>
                </a:cubicBezTo>
                <a:cubicBezTo>
                  <a:pt x="259200" y="1976835"/>
                  <a:pt x="285166" y="1992801"/>
                  <a:pt x="304616" y="2009819"/>
                </a:cubicBezTo>
                <a:cubicBezTo>
                  <a:pt x="362190" y="2060196"/>
                  <a:pt x="304882" y="2012682"/>
                  <a:pt x="349440" y="2063607"/>
                </a:cubicBezTo>
                <a:cubicBezTo>
                  <a:pt x="363354" y="2079509"/>
                  <a:pt x="394263" y="2108431"/>
                  <a:pt x="394263" y="2108431"/>
                </a:cubicBezTo>
                <a:cubicBezTo>
                  <a:pt x="400382" y="2126788"/>
                  <a:pt x="405116" y="2148851"/>
                  <a:pt x="421158" y="2162219"/>
                </a:cubicBezTo>
                <a:cubicBezTo>
                  <a:pt x="431424" y="2170774"/>
                  <a:pt x="445897" y="2172735"/>
                  <a:pt x="457016" y="2180148"/>
                </a:cubicBezTo>
                <a:cubicBezTo>
                  <a:pt x="464049" y="2184837"/>
                  <a:pt x="468068" y="2193165"/>
                  <a:pt x="474946" y="2198078"/>
                </a:cubicBezTo>
                <a:cubicBezTo>
                  <a:pt x="489125" y="2208206"/>
                  <a:pt x="504993" y="2215737"/>
                  <a:pt x="519769" y="2224972"/>
                </a:cubicBezTo>
                <a:cubicBezTo>
                  <a:pt x="528905" y="2230682"/>
                  <a:pt x="537177" y="2237793"/>
                  <a:pt x="546663" y="2242901"/>
                </a:cubicBezTo>
                <a:cubicBezTo>
                  <a:pt x="576079" y="2258741"/>
                  <a:pt x="608512" y="2269192"/>
                  <a:pt x="636311" y="2287725"/>
                </a:cubicBezTo>
                <a:cubicBezTo>
                  <a:pt x="654240" y="2299678"/>
                  <a:pt x="670825" y="2313947"/>
                  <a:pt x="690099" y="2323584"/>
                </a:cubicBezTo>
                <a:cubicBezTo>
                  <a:pt x="702052" y="2329560"/>
                  <a:pt x="713675" y="2336249"/>
                  <a:pt x="725958" y="2341513"/>
                </a:cubicBezTo>
                <a:cubicBezTo>
                  <a:pt x="734644" y="2345235"/>
                  <a:pt x="744690" y="2345717"/>
                  <a:pt x="752852" y="2350478"/>
                </a:cubicBezTo>
                <a:cubicBezTo>
                  <a:pt x="866518" y="2416784"/>
                  <a:pt x="793511" y="2394260"/>
                  <a:pt x="869393" y="2413231"/>
                </a:cubicBezTo>
                <a:cubicBezTo>
                  <a:pt x="923894" y="2449564"/>
                  <a:pt x="865988" y="2415316"/>
                  <a:pt x="932146" y="2440125"/>
                </a:cubicBezTo>
                <a:cubicBezTo>
                  <a:pt x="1018256" y="2472416"/>
                  <a:pt x="903001" y="2449928"/>
                  <a:pt x="1039722" y="2467019"/>
                </a:cubicBezTo>
                <a:cubicBezTo>
                  <a:pt x="1074487" y="2478608"/>
                  <a:pt x="1097883" y="2487171"/>
                  <a:pt x="1138334" y="2493913"/>
                </a:cubicBezTo>
                <a:cubicBezTo>
                  <a:pt x="1156263" y="2496901"/>
                  <a:pt x="1174488" y="2498470"/>
                  <a:pt x="1192122" y="2502878"/>
                </a:cubicBezTo>
                <a:cubicBezTo>
                  <a:pt x="1210457" y="2507462"/>
                  <a:pt x="1227809" y="2515376"/>
                  <a:pt x="1245911" y="2520807"/>
                </a:cubicBezTo>
                <a:cubicBezTo>
                  <a:pt x="1257712" y="2524347"/>
                  <a:pt x="1269816" y="2526784"/>
                  <a:pt x="1281769" y="2529772"/>
                </a:cubicBezTo>
                <a:cubicBezTo>
                  <a:pt x="1338546" y="2526784"/>
                  <a:pt x="1395591" y="2527086"/>
                  <a:pt x="1452099" y="2520807"/>
                </a:cubicBezTo>
                <a:cubicBezTo>
                  <a:pt x="1476590" y="2518086"/>
                  <a:pt x="1499422" y="2506363"/>
                  <a:pt x="1523816" y="2502878"/>
                </a:cubicBezTo>
                <a:cubicBezTo>
                  <a:pt x="1553959" y="2498572"/>
                  <a:pt x="1609259" y="2491168"/>
                  <a:pt x="1640358" y="2484948"/>
                </a:cubicBezTo>
                <a:cubicBezTo>
                  <a:pt x="1652439" y="2482532"/>
                  <a:pt x="1664263" y="2478972"/>
                  <a:pt x="1676216" y="2475984"/>
                </a:cubicBezTo>
                <a:cubicBezTo>
                  <a:pt x="1713039" y="2439161"/>
                  <a:pt x="1673765" y="2473089"/>
                  <a:pt x="1747934" y="2440125"/>
                </a:cubicBezTo>
                <a:cubicBezTo>
                  <a:pt x="1757780" y="2435749"/>
                  <a:pt x="1766415" y="2428926"/>
                  <a:pt x="1774828" y="2422195"/>
                </a:cubicBezTo>
                <a:cubicBezTo>
                  <a:pt x="1781428" y="2416915"/>
                  <a:pt x="1785198" y="2408046"/>
                  <a:pt x="1792758" y="2404266"/>
                </a:cubicBezTo>
                <a:cubicBezTo>
                  <a:pt x="1803778" y="2398756"/>
                  <a:pt x="1816663" y="2398289"/>
                  <a:pt x="1828616" y="2395301"/>
                </a:cubicBezTo>
                <a:cubicBezTo>
                  <a:pt x="1859726" y="2364192"/>
                  <a:pt x="1855779" y="2363791"/>
                  <a:pt x="1900334" y="2341513"/>
                </a:cubicBezTo>
                <a:cubicBezTo>
                  <a:pt x="1908786" y="2337287"/>
                  <a:pt x="1918968" y="2337137"/>
                  <a:pt x="1927228" y="2332548"/>
                </a:cubicBezTo>
                <a:cubicBezTo>
                  <a:pt x="1946065" y="2322083"/>
                  <a:pt x="1961742" y="2306326"/>
                  <a:pt x="1981016" y="2296689"/>
                </a:cubicBezTo>
                <a:lnTo>
                  <a:pt x="2016875" y="2278760"/>
                </a:lnTo>
                <a:lnTo>
                  <a:pt x="2079628" y="2216007"/>
                </a:lnTo>
                <a:cubicBezTo>
                  <a:pt x="2085605" y="2210030"/>
                  <a:pt x="2092870" y="2205111"/>
                  <a:pt x="2097558" y="2198078"/>
                </a:cubicBezTo>
                <a:cubicBezTo>
                  <a:pt x="2103534" y="2189113"/>
                  <a:pt x="2107210" y="2178081"/>
                  <a:pt x="2115487" y="2171184"/>
                </a:cubicBezTo>
                <a:cubicBezTo>
                  <a:pt x="2125753" y="2162629"/>
                  <a:pt x="2139393" y="2159231"/>
                  <a:pt x="2151346" y="2153254"/>
                </a:cubicBezTo>
                <a:cubicBezTo>
                  <a:pt x="2195676" y="2086758"/>
                  <a:pt x="2144623" y="2159528"/>
                  <a:pt x="2187205" y="2108431"/>
                </a:cubicBezTo>
                <a:cubicBezTo>
                  <a:pt x="2196770" y="2096953"/>
                  <a:pt x="2203534" y="2083137"/>
                  <a:pt x="2214099" y="2072572"/>
                </a:cubicBezTo>
                <a:cubicBezTo>
                  <a:pt x="2248976" y="2037695"/>
                  <a:pt x="2243774" y="2057890"/>
                  <a:pt x="2267887" y="2027748"/>
                </a:cubicBezTo>
                <a:cubicBezTo>
                  <a:pt x="2352535" y="1921935"/>
                  <a:pt x="2228490" y="2073396"/>
                  <a:pt x="2294781" y="1973960"/>
                </a:cubicBezTo>
                <a:cubicBezTo>
                  <a:pt x="2301814" y="1963411"/>
                  <a:pt x="2313559" y="1956805"/>
                  <a:pt x="2321675" y="1947066"/>
                </a:cubicBezTo>
                <a:cubicBezTo>
                  <a:pt x="2328573" y="1938789"/>
                  <a:pt x="2332874" y="1928585"/>
                  <a:pt x="2339605" y="1920172"/>
                </a:cubicBezTo>
                <a:cubicBezTo>
                  <a:pt x="2344885" y="1913572"/>
                  <a:pt x="2352254" y="1908842"/>
                  <a:pt x="2357534" y="1902242"/>
                </a:cubicBezTo>
                <a:cubicBezTo>
                  <a:pt x="2364264" y="1893829"/>
                  <a:pt x="2368451" y="1883528"/>
                  <a:pt x="2375463" y="1875348"/>
                </a:cubicBezTo>
                <a:cubicBezTo>
                  <a:pt x="2375471" y="1875339"/>
                  <a:pt x="2447172" y="1803640"/>
                  <a:pt x="2447181" y="1803631"/>
                </a:cubicBezTo>
                <a:lnTo>
                  <a:pt x="2465111" y="1785701"/>
                </a:lnTo>
                <a:lnTo>
                  <a:pt x="2492005" y="1758807"/>
                </a:lnTo>
                <a:cubicBezTo>
                  <a:pt x="2494993" y="1746854"/>
                  <a:pt x="2497584" y="1734795"/>
                  <a:pt x="2500969" y="1722948"/>
                </a:cubicBezTo>
                <a:cubicBezTo>
                  <a:pt x="2503565" y="1713862"/>
                  <a:pt x="2507642" y="1705221"/>
                  <a:pt x="2509934" y="1696054"/>
                </a:cubicBezTo>
                <a:cubicBezTo>
                  <a:pt x="2513630" y="1681272"/>
                  <a:pt x="2515204" y="1666013"/>
                  <a:pt x="2518899" y="1651231"/>
                </a:cubicBezTo>
                <a:cubicBezTo>
                  <a:pt x="2521191" y="1642064"/>
                  <a:pt x="2525571" y="1633504"/>
                  <a:pt x="2527863" y="1624337"/>
                </a:cubicBezTo>
                <a:cubicBezTo>
                  <a:pt x="2543371" y="1562303"/>
                  <a:pt x="2525243" y="1596889"/>
                  <a:pt x="2554758" y="1552619"/>
                </a:cubicBezTo>
                <a:cubicBezTo>
                  <a:pt x="2551770" y="1451019"/>
                  <a:pt x="2551279" y="1349315"/>
                  <a:pt x="2545793" y="1247819"/>
                </a:cubicBezTo>
                <a:cubicBezTo>
                  <a:pt x="2545283" y="1238383"/>
                  <a:pt x="2539120" y="1230092"/>
                  <a:pt x="2536828" y="1220925"/>
                </a:cubicBezTo>
                <a:cubicBezTo>
                  <a:pt x="2533132" y="1206143"/>
                  <a:pt x="2530851" y="1191042"/>
                  <a:pt x="2527863" y="1176101"/>
                </a:cubicBezTo>
                <a:cubicBezTo>
                  <a:pt x="2530851" y="1167136"/>
                  <a:pt x="2541054" y="1157659"/>
                  <a:pt x="2536828" y="1149207"/>
                </a:cubicBezTo>
                <a:cubicBezTo>
                  <a:pt x="2521591" y="1118733"/>
                  <a:pt x="2474075" y="1068525"/>
                  <a:pt x="2474075" y="1068525"/>
                </a:cubicBezTo>
                <a:cubicBezTo>
                  <a:pt x="2453267" y="1006098"/>
                  <a:pt x="2479996" y="1072924"/>
                  <a:pt x="2447181" y="1023701"/>
                </a:cubicBezTo>
                <a:cubicBezTo>
                  <a:pt x="2439768" y="1012582"/>
                  <a:pt x="2437019" y="998717"/>
                  <a:pt x="2429252" y="987842"/>
                </a:cubicBezTo>
                <a:cubicBezTo>
                  <a:pt x="2421883" y="977525"/>
                  <a:pt x="2409727" y="971264"/>
                  <a:pt x="2402358" y="960948"/>
                </a:cubicBezTo>
                <a:cubicBezTo>
                  <a:pt x="2394590" y="950073"/>
                  <a:pt x="2391058" y="936692"/>
                  <a:pt x="2384428" y="925089"/>
                </a:cubicBezTo>
                <a:cubicBezTo>
                  <a:pt x="2379083" y="915734"/>
                  <a:pt x="2372475" y="907160"/>
                  <a:pt x="2366499" y="898195"/>
                </a:cubicBezTo>
                <a:cubicBezTo>
                  <a:pt x="2369487" y="883254"/>
                  <a:pt x="2369461" y="867377"/>
                  <a:pt x="2375463" y="853372"/>
                </a:cubicBezTo>
                <a:cubicBezTo>
                  <a:pt x="2378793" y="845603"/>
                  <a:pt x="2392460" y="843843"/>
                  <a:pt x="2393393" y="835442"/>
                </a:cubicBezTo>
                <a:cubicBezTo>
                  <a:pt x="2396649" y="806138"/>
                  <a:pt x="2381411" y="766573"/>
                  <a:pt x="2375463" y="736831"/>
                </a:cubicBezTo>
                <a:cubicBezTo>
                  <a:pt x="2349427" y="606646"/>
                  <a:pt x="2388561" y="771291"/>
                  <a:pt x="2348569" y="611325"/>
                </a:cubicBezTo>
                <a:cubicBezTo>
                  <a:pt x="2345695" y="599829"/>
                  <a:pt x="2337073" y="561438"/>
                  <a:pt x="2330640" y="548572"/>
                </a:cubicBezTo>
                <a:cubicBezTo>
                  <a:pt x="2325822" y="538935"/>
                  <a:pt x="2318056" y="531033"/>
                  <a:pt x="2312711" y="521678"/>
                </a:cubicBezTo>
                <a:cubicBezTo>
                  <a:pt x="2306081" y="510075"/>
                  <a:pt x="2302986" y="496368"/>
                  <a:pt x="2294781" y="485819"/>
                </a:cubicBezTo>
                <a:cubicBezTo>
                  <a:pt x="2294763" y="485796"/>
                  <a:pt x="2244587" y="435624"/>
                  <a:pt x="2232028" y="423066"/>
                </a:cubicBezTo>
                <a:lnTo>
                  <a:pt x="2124452" y="315489"/>
                </a:lnTo>
                <a:lnTo>
                  <a:pt x="2070663" y="261701"/>
                </a:lnTo>
                <a:cubicBezTo>
                  <a:pt x="2058710" y="249748"/>
                  <a:pt x="2049924" y="233401"/>
                  <a:pt x="2034805" y="225842"/>
                </a:cubicBezTo>
                <a:cubicBezTo>
                  <a:pt x="2015504" y="216192"/>
                  <a:pt x="1988947" y="204767"/>
                  <a:pt x="1972052" y="189984"/>
                </a:cubicBezTo>
                <a:cubicBezTo>
                  <a:pt x="1956150" y="176070"/>
                  <a:pt x="1947274" y="151842"/>
                  <a:pt x="1927228" y="145160"/>
                </a:cubicBezTo>
                <a:cubicBezTo>
                  <a:pt x="1872693" y="126981"/>
                  <a:pt x="1928058" y="148057"/>
                  <a:pt x="1873440" y="118266"/>
                </a:cubicBezTo>
                <a:cubicBezTo>
                  <a:pt x="1849976" y="105467"/>
                  <a:pt x="1826394" y="92687"/>
                  <a:pt x="1801722" y="82407"/>
                </a:cubicBezTo>
                <a:cubicBezTo>
                  <a:pt x="1790349" y="77668"/>
                  <a:pt x="1777816" y="76430"/>
                  <a:pt x="1765863" y="73442"/>
                </a:cubicBezTo>
                <a:cubicBezTo>
                  <a:pt x="1715853" y="40102"/>
                  <a:pt x="1756526" y="61427"/>
                  <a:pt x="1667252" y="46548"/>
                </a:cubicBezTo>
                <a:cubicBezTo>
                  <a:pt x="1655099" y="44523"/>
                  <a:pt x="1643687" y="38404"/>
                  <a:pt x="1631393" y="37584"/>
                </a:cubicBezTo>
                <a:cubicBezTo>
                  <a:pt x="1553814" y="32412"/>
                  <a:pt x="1476005" y="31607"/>
                  <a:pt x="1398311" y="28619"/>
                </a:cubicBezTo>
                <a:cubicBezTo>
                  <a:pt x="1255218" y="0"/>
                  <a:pt x="1338983" y="13272"/>
                  <a:pt x="1039722" y="28619"/>
                </a:cubicBezTo>
                <a:cubicBezTo>
                  <a:pt x="1020647" y="29597"/>
                  <a:pt x="972992" y="48537"/>
                  <a:pt x="959040" y="55513"/>
                </a:cubicBezTo>
                <a:cubicBezTo>
                  <a:pt x="949403" y="60331"/>
                  <a:pt x="941992" y="69066"/>
                  <a:pt x="932146" y="73442"/>
                </a:cubicBezTo>
                <a:cubicBezTo>
                  <a:pt x="888261" y="92947"/>
                  <a:pt x="882617" y="88302"/>
                  <a:pt x="842499" y="100337"/>
                </a:cubicBezTo>
                <a:cubicBezTo>
                  <a:pt x="824397" y="105768"/>
                  <a:pt x="806640" y="112290"/>
                  <a:pt x="788711" y="118266"/>
                </a:cubicBezTo>
                <a:cubicBezTo>
                  <a:pt x="779746" y="121254"/>
                  <a:pt x="771137" y="125678"/>
                  <a:pt x="761816" y="127231"/>
                </a:cubicBezTo>
                <a:lnTo>
                  <a:pt x="708028" y="136195"/>
                </a:lnTo>
                <a:lnTo>
                  <a:pt x="627346" y="163089"/>
                </a:lnTo>
                <a:cubicBezTo>
                  <a:pt x="618381" y="166077"/>
                  <a:pt x="608315" y="166812"/>
                  <a:pt x="600452" y="172054"/>
                </a:cubicBezTo>
                <a:lnTo>
                  <a:pt x="546663" y="207913"/>
                </a:lnTo>
                <a:lnTo>
                  <a:pt x="519769" y="225842"/>
                </a:lnTo>
                <a:cubicBezTo>
                  <a:pt x="516781" y="234807"/>
                  <a:pt x="515667" y="244634"/>
                  <a:pt x="510805" y="252737"/>
                </a:cubicBezTo>
                <a:cubicBezTo>
                  <a:pt x="502290" y="266929"/>
                  <a:pt x="478194" y="280453"/>
                  <a:pt x="465981" y="288595"/>
                </a:cubicBezTo>
                <a:cubicBezTo>
                  <a:pt x="460005" y="297560"/>
                  <a:pt x="455670" y="307870"/>
                  <a:pt x="448052" y="315489"/>
                </a:cubicBezTo>
                <a:cubicBezTo>
                  <a:pt x="412772" y="350770"/>
                  <a:pt x="429839" y="315867"/>
                  <a:pt x="403228" y="351348"/>
                </a:cubicBezTo>
                <a:cubicBezTo>
                  <a:pt x="390299" y="368587"/>
                  <a:pt x="379322" y="387207"/>
                  <a:pt x="367369" y="405137"/>
                </a:cubicBezTo>
                <a:cubicBezTo>
                  <a:pt x="361393" y="414102"/>
                  <a:pt x="357058" y="424413"/>
                  <a:pt x="349440" y="432031"/>
                </a:cubicBezTo>
                <a:lnTo>
                  <a:pt x="295652" y="485819"/>
                </a:lnTo>
                <a:cubicBezTo>
                  <a:pt x="289675" y="491795"/>
                  <a:pt x="282410" y="496715"/>
                  <a:pt x="277722" y="503748"/>
                </a:cubicBezTo>
                <a:cubicBezTo>
                  <a:pt x="271746" y="512713"/>
                  <a:pt x="264169" y="520796"/>
                  <a:pt x="259793" y="530642"/>
                </a:cubicBezTo>
                <a:cubicBezTo>
                  <a:pt x="252117" y="547913"/>
                  <a:pt x="252346" y="568706"/>
                  <a:pt x="241863" y="584431"/>
                </a:cubicBezTo>
                <a:cubicBezTo>
                  <a:pt x="235887" y="593396"/>
                  <a:pt x="228752" y="601688"/>
                  <a:pt x="223934" y="611325"/>
                </a:cubicBezTo>
                <a:cubicBezTo>
                  <a:pt x="219708" y="619777"/>
                  <a:pt x="220211" y="630356"/>
                  <a:pt x="214969" y="638219"/>
                </a:cubicBezTo>
                <a:cubicBezTo>
                  <a:pt x="207936" y="648768"/>
                  <a:pt x="197040" y="656148"/>
                  <a:pt x="188075" y="665113"/>
                </a:cubicBezTo>
                <a:lnTo>
                  <a:pt x="179111" y="674078"/>
                </a:lnTo>
                <a:lnTo>
                  <a:pt x="232899" y="629254"/>
                </a:ln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927412" y="2384612"/>
            <a:ext cx="555812" cy="502023"/>
          </a:xfrm>
          <a:prstGeom prst="ellipse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1013012" y="2402541"/>
            <a:ext cx="1900517" cy="1586753"/>
          </a:xfrm>
          <a:custGeom>
            <a:avLst/>
            <a:gdLst>
              <a:gd name="connsiteX0" fmla="*/ 1506070 w 1900517"/>
              <a:gd name="connsiteY0" fmla="*/ 878541 h 1586753"/>
              <a:gd name="connsiteX1" fmla="*/ 1532964 w 1900517"/>
              <a:gd name="connsiteY1" fmla="*/ 860612 h 1586753"/>
              <a:gd name="connsiteX2" fmla="*/ 1568823 w 1900517"/>
              <a:gd name="connsiteY2" fmla="*/ 815788 h 1586753"/>
              <a:gd name="connsiteX3" fmla="*/ 1577788 w 1900517"/>
              <a:gd name="connsiteY3" fmla="*/ 788894 h 1586753"/>
              <a:gd name="connsiteX4" fmla="*/ 1532964 w 1900517"/>
              <a:gd name="connsiteY4" fmla="*/ 744071 h 1586753"/>
              <a:gd name="connsiteX5" fmla="*/ 1506070 w 1900517"/>
              <a:gd name="connsiteY5" fmla="*/ 717177 h 1586753"/>
              <a:gd name="connsiteX6" fmla="*/ 1479176 w 1900517"/>
              <a:gd name="connsiteY6" fmla="*/ 699247 h 1586753"/>
              <a:gd name="connsiteX7" fmla="*/ 1425388 w 1900517"/>
              <a:gd name="connsiteY7" fmla="*/ 645459 h 1586753"/>
              <a:gd name="connsiteX8" fmla="*/ 1398494 w 1900517"/>
              <a:gd name="connsiteY8" fmla="*/ 618565 h 1586753"/>
              <a:gd name="connsiteX9" fmla="*/ 1371600 w 1900517"/>
              <a:gd name="connsiteY9" fmla="*/ 609600 h 1586753"/>
              <a:gd name="connsiteX10" fmla="*/ 1308847 w 1900517"/>
              <a:gd name="connsiteY10" fmla="*/ 555812 h 1586753"/>
              <a:gd name="connsiteX11" fmla="*/ 1272988 w 1900517"/>
              <a:gd name="connsiteY11" fmla="*/ 546847 h 1586753"/>
              <a:gd name="connsiteX12" fmla="*/ 1228164 w 1900517"/>
              <a:gd name="connsiteY12" fmla="*/ 537883 h 1586753"/>
              <a:gd name="connsiteX13" fmla="*/ 1174376 w 1900517"/>
              <a:gd name="connsiteY13" fmla="*/ 528918 h 1586753"/>
              <a:gd name="connsiteX14" fmla="*/ 1147482 w 1900517"/>
              <a:gd name="connsiteY14" fmla="*/ 519953 h 1586753"/>
              <a:gd name="connsiteX15" fmla="*/ 995082 w 1900517"/>
              <a:gd name="connsiteY15" fmla="*/ 528918 h 1586753"/>
              <a:gd name="connsiteX16" fmla="*/ 932329 w 1900517"/>
              <a:gd name="connsiteY16" fmla="*/ 573741 h 1586753"/>
              <a:gd name="connsiteX17" fmla="*/ 887506 w 1900517"/>
              <a:gd name="connsiteY17" fmla="*/ 582706 h 1586753"/>
              <a:gd name="connsiteX18" fmla="*/ 779929 w 1900517"/>
              <a:gd name="connsiteY18" fmla="*/ 591671 h 1586753"/>
              <a:gd name="connsiteX19" fmla="*/ 726141 w 1900517"/>
              <a:gd name="connsiteY19" fmla="*/ 609600 h 1586753"/>
              <a:gd name="connsiteX20" fmla="*/ 681317 w 1900517"/>
              <a:gd name="connsiteY20" fmla="*/ 645459 h 1586753"/>
              <a:gd name="connsiteX21" fmla="*/ 672353 w 1900517"/>
              <a:gd name="connsiteY21" fmla="*/ 681318 h 1586753"/>
              <a:gd name="connsiteX22" fmla="*/ 663388 w 1900517"/>
              <a:gd name="connsiteY22" fmla="*/ 708212 h 1586753"/>
              <a:gd name="connsiteX23" fmla="*/ 672353 w 1900517"/>
              <a:gd name="connsiteY23" fmla="*/ 1066800 h 1586753"/>
              <a:gd name="connsiteX24" fmla="*/ 690282 w 1900517"/>
              <a:gd name="connsiteY24" fmla="*/ 1084730 h 1586753"/>
              <a:gd name="connsiteX25" fmla="*/ 699247 w 1900517"/>
              <a:gd name="connsiteY25" fmla="*/ 1111624 h 1586753"/>
              <a:gd name="connsiteX26" fmla="*/ 735106 w 1900517"/>
              <a:gd name="connsiteY26" fmla="*/ 1156447 h 1586753"/>
              <a:gd name="connsiteX27" fmla="*/ 726141 w 1900517"/>
              <a:gd name="connsiteY27" fmla="*/ 1210235 h 1586753"/>
              <a:gd name="connsiteX28" fmla="*/ 690282 w 1900517"/>
              <a:gd name="connsiteY28" fmla="*/ 1246094 h 1586753"/>
              <a:gd name="connsiteX29" fmla="*/ 672353 w 1900517"/>
              <a:gd name="connsiteY29" fmla="*/ 1264024 h 1586753"/>
              <a:gd name="connsiteX30" fmla="*/ 645459 w 1900517"/>
              <a:gd name="connsiteY30" fmla="*/ 1281953 h 1586753"/>
              <a:gd name="connsiteX31" fmla="*/ 591670 w 1900517"/>
              <a:gd name="connsiteY31" fmla="*/ 1299883 h 1586753"/>
              <a:gd name="connsiteX32" fmla="*/ 331694 w 1900517"/>
              <a:gd name="connsiteY32" fmla="*/ 1290918 h 1586753"/>
              <a:gd name="connsiteX33" fmla="*/ 259976 w 1900517"/>
              <a:gd name="connsiteY33" fmla="*/ 1290918 h 1586753"/>
              <a:gd name="connsiteX34" fmla="*/ 215153 w 1900517"/>
              <a:gd name="connsiteY34" fmla="*/ 1281953 h 1586753"/>
              <a:gd name="connsiteX35" fmla="*/ 179294 w 1900517"/>
              <a:gd name="connsiteY35" fmla="*/ 1255059 h 1586753"/>
              <a:gd name="connsiteX36" fmla="*/ 143435 w 1900517"/>
              <a:gd name="connsiteY36" fmla="*/ 1210235 h 1586753"/>
              <a:gd name="connsiteX37" fmla="*/ 125506 w 1900517"/>
              <a:gd name="connsiteY37" fmla="*/ 1156447 h 1586753"/>
              <a:gd name="connsiteX38" fmla="*/ 107576 w 1900517"/>
              <a:gd name="connsiteY38" fmla="*/ 1084730 h 1586753"/>
              <a:gd name="connsiteX39" fmla="*/ 80682 w 1900517"/>
              <a:gd name="connsiteY39" fmla="*/ 968188 h 1586753"/>
              <a:gd name="connsiteX40" fmla="*/ 71717 w 1900517"/>
              <a:gd name="connsiteY40" fmla="*/ 941294 h 1586753"/>
              <a:gd name="connsiteX41" fmla="*/ 53788 w 1900517"/>
              <a:gd name="connsiteY41" fmla="*/ 914400 h 1586753"/>
              <a:gd name="connsiteX42" fmla="*/ 8964 w 1900517"/>
              <a:gd name="connsiteY42" fmla="*/ 869577 h 1586753"/>
              <a:gd name="connsiteX43" fmla="*/ 0 w 1900517"/>
              <a:gd name="connsiteY43" fmla="*/ 842683 h 1586753"/>
              <a:gd name="connsiteX44" fmla="*/ 17929 w 1900517"/>
              <a:gd name="connsiteY44" fmla="*/ 708212 h 1586753"/>
              <a:gd name="connsiteX45" fmla="*/ 26894 w 1900517"/>
              <a:gd name="connsiteY45" fmla="*/ 663388 h 1586753"/>
              <a:gd name="connsiteX46" fmla="*/ 44823 w 1900517"/>
              <a:gd name="connsiteY46" fmla="*/ 636494 h 1586753"/>
              <a:gd name="connsiteX47" fmla="*/ 53788 w 1900517"/>
              <a:gd name="connsiteY47" fmla="*/ 609600 h 1586753"/>
              <a:gd name="connsiteX48" fmla="*/ 89647 w 1900517"/>
              <a:gd name="connsiteY48" fmla="*/ 564777 h 1586753"/>
              <a:gd name="connsiteX49" fmla="*/ 98612 w 1900517"/>
              <a:gd name="connsiteY49" fmla="*/ 537883 h 1586753"/>
              <a:gd name="connsiteX50" fmla="*/ 116541 w 1900517"/>
              <a:gd name="connsiteY50" fmla="*/ 519953 h 1586753"/>
              <a:gd name="connsiteX51" fmla="*/ 134470 w 1900517"/>
              <a:gd name="connsiteY51" fmla="*/ 493059 h 1586753"/>
              <a:gd name="connsiteX52" fmla="*/ 143435 w 1900517"/>
              <a:gd name="connsiteY52" fmla="*/ 466165 h 1586753"/>
              <a:gd name="connsiteX53" fmla="*/ 197223 w 1900517"/>
              <a:gd name="connsiteY53" fmla="*/ 412377 h 1586753"/>
              <a:gd name="connsiteX54" fmla="*/ 224117 w 1900517"/>
              <a:gd name="connsiteY54" fmla="*/ 385483 h 1586753"/>
              <a:gd name="connsiteX55" fmla="*/ 268941 w 1900517"/>
              <a:gd name="connsiteY55" fmla="*/ 313765 h 1586753"/>
              <a:gd name="connsiteX56" fmla="*/ 304800 w 1900517"/>
              <a:gd name="connsiteY56" fmla="*/ 268941 h 1586753"/>
              <a:gd name="connsiteX57" fmla="*/ 322729 w 1900517"/>
              <a:gd name="connsiteY57" fmla="*/ 242047 h 1586753"/>
              <a:gd name="connsiteX58" fmla="*/ 385482 w 1900517"/>
              <a:gd name="connsiteY58" fmla="*/ 188259 h 1586753"/>
              <a:gd name="connsiteX59" fmla="*/ 412376 w 1900517"/>
              <a:gd name="connsiteY59" fmla="*/ 179294 h 1586753"/>
              <a:gd name="connsiteX60" fmla="*/ 448235 w 1900517"/>
              <a:gd name="connsiteY60" fmla="*/ 143435 h 1586753"/>
              <a:gd name="connsiteX61" fmla="*/ 528917 w 1900517"/>
              <a:gd name="connsiteY61" fmla="*/ 116541 h 1586753"/>
              <a:gd name="connsiteX62" fmla="*/ 546847 w 1900517"/>
              <a:gd name="connsiteY62" fmla="*/ 98612 h 1586753"/>
              <a:gd name="connsiteX63" fmla="*/ 564776 w 1900517"/>
              <a:gd name="connsiteY63" fmla="*/ 71718 h 1586753"/>
              <a:gd name="connsiteX64" fmla="*/ 627529 w 1900517"/>
              <a:gd name="connsiteY64" fmla="*/ 44824 h 1586753"/>
              <a:gd name="connsiteX65" fmla="*/ 708212 w 1900517"/>
              <a:gd name="connsiteY65" fmla="*/ 8965 h 1586753"/>
              <a:gd name="connsiteX66" fmla="*/ 735106 w 1900517"/>
              <a:gd name="connsiteY66" fmla="*/ 0 h 1586753"/>
              <a:gd name="connsiteX67" fmla="*/ 905435 w 1900517"/>
              <a:gd name="connsiteY67" fmla="*/ 8965 h 1586753"/>
              <a:gd name="connsiteX68" fmla="*/ 986117 w 1900517"/>
              <a:gd name="connsiteY68" fmla="*/ 35859 h 1586753"/>
              <a:gd name="connsiteX69" fmla="*/ 1021976 w 1900517"/>
              <a:gd name="connsiteY69" fmla="*/ 44824 h 1586753"/>
              <a:gd name="connsiteX70" fmla="*/ 1039906 w 1900517"/>
              <a:gd name="connsiteY70" fmla="*/ 17930 h 1586753"/>
              <a:gd name="connsiteX71" fmla="*/ 1129553 w 1900517"/>
              <a:gd name="connsiteY71" fmla="*/ 44824 h 1586753"/>
              <a:gd name="connsiteX72" fmla="*/ 1156447 w 1900517"/>
              <a:gd name="connsiteY72" fmla="*/ 62753 h 1586753"/>
              <a:gd name="connsiteX73" fmla="*/ 1192306 w 1900517"/>
              <a:gd name="connsiteY73" fmla="*/ 71718 h 1586753"/>
              <a:gd name="connsiteX74" fmla="*/ 1246094 w 1900517"/>
              <a:gd name="connsiteY74" fmla="*/ 116541 h 1586753"/>
              <a:gd name="connsiteX75" fmla="*/ 1272988 w 1900517"/>
              <a:gd name="connsiteY75" fmla="*/ 125506 h 1586753"/>
              <a:gd name="connsiteX76" fmla="*/ 1299882 w 1900517"/>
              <a:gd name="connsiteY76" fmla="*/ 143435 h 1586753"/>
              <a:gd name="connsiteX77" fmla="*/ 1461247 w 1900517"/>
              <a:gd name="connsiteY77" fmla="*/ 152400 h 1586753"/>
              <a:gd name="connsiteX78" fmla="*/ 1532964 w 1900517"/>
              <a:gd name="connsiteY78" fmla="*/ 179294 h 1586753"/>
              <a:gd name="connsiteX79" fmla="*/ 1595717 w 1900517"/>
              <a:gd name="connsiteY79" fmla="*/ 197224 h 1586753"/>
              <a:gd name="connsiteX80" fmla="*/ 1649506 w 1900517"/>
              <a:gd name="connsiteY80" fmla="*/ 215153 h 1586753"/>
              <a:gd name="connsiteX81" fmla="*/ 1703294 w 1900517"/>
              <a:gd name="connsiteY81" fmla="*/ 268941 h 1586753"/>
              <a:gd name="connsiteX82" fmla="*/ 1730188 w 1900517"/>
              <a:gd name="connsiteY82" fmla="*/ 340659 h 1586753"/>
              <a:gd name="connsiteX83" fmla="*/ 1739153 w 1900517"/>
              <a:gd name="connsiteY83" fmla="*/ 367553 h 1586753"/>
              <a:gd name="connsiteX84" fmla="*/ 1757082 w 1900517"/>
              <a:gd name="connsiteY84" fmla="*/ 403412 h 1586753"/>
              <a:gd name="connsiteX85" fmla="*/ 1792941 w 1900517"/>
              <a:gd name="connsiteY85" fmla="*/ 439271 h 1586753"/>
              <a:gd name="connsiteX86" fmla="*/ 1810870 w 1900517"/>
              <a:gd name="connsiteY86" fmla="*/ 493059 h 1586753"/>
              <a:gd name="connsiteX87" fmla="*/ 1846729 w 1900517"/>
              <a:gd name="connsiteY87" fmla="*/ 528918 h 1586753"/>
              <a:gd name="connsiteX88" fmla="*/ 1864659 w 1900517"/>
              <a:gd name="connsiteY88" fmla="*/ 546847 h 1586753"/>
              <a:gd name="connsiteX89" fmla="*/ 1873623 w 1900517"/>
              <a:gd name="connsiteY89" fmla="*/ 591671 h 1586753"/>
              <a:gd name="connsiteX90" fmla="*/ 1891553 w 1900517"/>
              <a:gd name="connsiteY90" fmla="*/ 609600 h 1586753"/>
              <a:gd name="connsiteX91" fmla="*/ 1900517 w 1900517"/>
              <a:gd name="connsiteY91" fmla="*/ 645459 h 1586753"/>
              <a:gd name="connsiteX92" fmla="*/ 1882588 w 1900517"/>
              <a:gd name="connsiteY92" fmla="*/ 717177 h 1586753"/>
              <a:gd name="connsiteX93" fmla="*/ 1855694 w 1900517"/>
              <a:gd name="connsiteY93" fmla="*/ 735106 h 1586753"/>
              <a:gd name="connsiteX94" fmla="*/ 1801906 w 1900517"/>
              <a:gd name="connsiteY94" fmla="*/ 753035 h 1586753"/>
              <a:gd name="connsiteX95" fmla="*/ 1783976 w 1900517"/>
              <a:gd name="connsiteY95" fmla="*/ 770965 h 1586753"/>
              <a:gd name="connsiteX96" fmla="*/ 1757082 w 1900517"/>
              <a:gd name="connsiteY96" fmla="*/ 779930 h 1586753"/>
              <a:gd name="connsiteX97" fmla="*/ 1730188 w 1900517"/>
              <a:gd name="connsiteY97" fmla="*/ 797859 h 1586753"/>
              <a:gd name="connsiteX98" fmla="*/ 1694329 w 1900517"/>
              <a:gd name="connsiteY98" fmla="*/ 842683 h 1586753"/>
              <a:gd name="connsiteX99" fmla="*/ 1658470 w 1900517"/>
              <a:gd name="connsiteY99" fmla="*/ 887506 h 1586753"/>
              <a:gd name="connsiteX100" fmla="*/ 1649506 w 1900517"/>
              <a:gd name="connsiteY100" fmla="*/ 914400 h 1586753"/>
              <a:gd name="connsiteX101" fmla="*/ 1631576 w 1900517"/>
              <a:gd name="connsiteY101" fmla="*/ 932330 h 1586753"/>
              <a:gd name="connsiteX102" fmla="*/ 1577788 w 1900517"/>
              <a:gd name="connsiteY102" fmla="*/ 959224 h 1586753"/>
              <a:gd name="connsiteX103" fmla="*/ 1559859 w 1900517"/>
              <a:gd name="connsiteY103" fmla="*/ 986118 h 1586753"/>
              <a:gd name="connsiteX104" fmla="*/ 1524000 w 1900517"/>
              <a:gd name="connsiteY104" fmla="*/ 1021977 h 1586753"/>
              <a:gd name="connsiteX105" fmla="*/ 1515035 w 1900517"/>
              <a:gd name="connsiteY105" fmla="*/ 1048871 h 1586753"/>
              <a:gd name="connsiteX106" fmla="*/ 1488141 w 1900517"/>
              <a:gd name="connsiteY106" fmla="*/ 1066800 h 1586753"/>
              <a:gd name="connsiteX107" fmla="*/ 1470212 w 1900517"/>
              <a:gd name="connsiteY107" fmla="*/ 1084730 h 1586753"/>
              <a:gd name="connsiteX108" fmla="*/ 1398494 w 1900517"/>
              <a:gd name="connsiteY108" fmla="*/ 1138518 h 1586753"/>
              <a:gd name="connsiteX109" fmla="*/ 1389529 w 1900517"/>
              <a:gd name="connsiteY109" fmla="*/ 1165412 h 1586753"/>
              <a:gd name="connsiteX110" fmla="*/ 1317812 w 1900517"/>
              <a:gd name="connsiteY110" fmla="*/ 1192306 h 1586753"/>
              <a:gd name="connsiteX111" fmla="*/ 1272988 w 1900517"/>
              <a:gd name="connsiteY111" fmla="*/ 1237130 h 1586753"/>
              <a:gd name="connsiteX112" fmla="*/ 1237129 w 1900517"/>
              <a:gd name="connsiteY112" fmla="*/ 1281953 h 1586753"/>
              <a:gd name="connsiteX113" fmla="*/ 1210235 w 1900517"/>
              <a:gd name="connsiteY113" fmla="*/ 1290918 h 1586753"/>
              <a:gd name="connsiteX114" fmla="*/ 1183341 w 1900517"/>
              <a:gd name="connsiteY114" fmla="*/ 1308847 h 1586753"/>
              <a:gd name="connsiteX115" fmla="*/ 1165412 w 1900517"/>
              <a:gd name="connsiteY115" fmla="*/ 1326777 h 1586753"/>
              <a:gd name="connsiteX116" fmla="*/ 1138517 w 1900517"/>
              <a:gd name="connsiteY116" fmla="*/ 1335741 h 1586753"/>
              <a:gd name="connsiteX117" fmla="*/ 1120588 w 1900517"/>
              <a:gd name="connsiteY117" fmla="*/ 1353671 h 1586753"/>
              <a:gd name="connsiteX118" fmla="*/ 1093694 w 1900517"/>
              <a:gd name="connsiteY118" fmla="*/ 1371600 h 1586753"/>
              <a:gd name="connsiteX119" fmla="*/ 1057835 w 1900517"/>
              <a:gd name="connsiteY119" fmla="*/ 1443318 h 1586753"/>
              <a:gd name="connsiteX120" fmla="*/ 1004047 w 1900517"/>
              <a:gd name="connsiteY120" fmla="*/ 1479177 h 1586753"/>
              <a:gd name="connsiteX121" fmla="*/ 950259 w 1900517"/>
              <a:gd name="connsiteY121" fmla="*/ 1497106 h 1586753"/>
              <a:gd name="connsiteX122" fmla="*/ 923364 w 1900517"/>
              <a:gd name="connsiteY122" fmla="*/ 1506071 h 1586753"/>
              <a:gd name="connsiteX123" fmla="*/ 779929 w 1900517"/>
              <a:gd name="connsiteY123" fmla="*/ 1524000 h 1586753"/>
              <a:gd name="connsiteX124" fmla="*/ 770964 w 1900517"/>
              <a:gd name="connsiteY124" fmla="*/ 1550894 h 1586753"/>
              <a:gd name="connsiteX125" fmla="*/ 726141 w 1900517"/>
              <a:gd name="connsiteY125" fmla="*/ 1586753 h 1586753"/>
              <a:gd name="connsiteX126" fmla="*/ 672353 w 1900517"/>
              <a:gd name="connsiteY126" fmla="*/ 1577788 h 1586753"/>
              <a:gd name="connsiteX127" fmla="*/ 654423 w 1900517"/>
              <a:gd name="connsiteY127" fmla="*/ 1559859 h 1586753"/>
              <a:gd name="connsiteX128" fmla="*/ 627529 w 1900517"/>
              <a:gd name="connsiteY128" fmla="*/ 1541930 h 1586753"/>
              <a:gd name="connsiteX129" fmla="*/ 573741 w 1900517"/>
              <a:gd name="connsiteY129" fmla="*/ 1488141 h 1586753"/>
              <a:gd name="connsiteX130" fmla="*/ 546847 w 1900517"/>
              <a:gd name="connsiteY130" fmla="*/ 1461247 h 1586753"/>
              <a:gd name="connsiteX131" fmla="*/ 519953 w 1900517"/>
              <a:gd name="connsiteY131" fmla="*/ 1443318 h 1586753"/>
              <a:gd name="connsiteX132" fmla="*/ 502023 w 1900517"/>
              <a:gd name="connsiteY132" fmla="*/ 1389530 h 1586753"/>
              <a:gd name="connsiteX133" fmla="*/ 519953 w 1900517"/>
              <a:gd name="connsiteY133" fmla="*/ 1371600 h 1586753"/>
              <a:gd name="connsiteX134" fmla="*/ 573741 w 1900517"/>
              <a:gd name="connsiteY134" fmla="*/ 1353671 h 1586753"/>
              <a:gd name="connsiteX135" fmla="*/ 690282 w 1900517"/>
              <a:gd name="connsiteY135" fmla="*/ 1335741 h 1586753"/>
              <a:gd name="connsiteX136" fmla="*/ 744070 w 1900517"/>
              <a:gd name="connsiteY136" fmla="*/ 1317812 h 1586753"/>
              <a:gd name="connsiteX137" fmla="*/ 779929 w 1900517"/>
              <a:gd name="connsiteY137" fmla="*/ 1281953 h 1586753"/>
              <a:gd name="connsiteX138" fmla="*/ 815788 w 1900517"/>
              <a:gd name="connsiteY138" fmla="*/ 1228165 h 1586753"/>
              <a:gd name="connsiteX139" fmla="*/ 851647 w 1900517"/>
              <a:gd name="connsiteY139" fmla="*/ 1183341 h 1586753"/>
              <a:gd name="connsiteX140" fmla="*/ 860612 w 1900517"/>
              <a:gd name="connsiteY140" fmla="*/ 1147483 h 1586753"/>
              <a:gd name="connsiteX141" fmla="*/ 869576 w 1900517"/>
              <a:gd name="connsiteY141" fmla="*/ 1120588 h 1586753"/>
              <a:gd name="connsiteX142" fmla="*/ 851647 w 1900517"/>
              <a:gd name="connsiteY142" fmla="*/ 968188 h 1586753"/>
              <a:gd name="connsiteX143" fmla="*/ 860612 w 1900517"/>
              <a:gd name="connsiteY143" fmla="*/ 941294 h 1586753"/>
              <a:gd name="connsiteX144" fmla="*/ 869576 w 1900517"/>
              <a:gd name="connsiteY144" fmla="*/ 860612 h 1586753"/>
              <a:gd name="connsiteX145" fmla="*/ 1183341 w 1900517"/>
              <a:gd name="connsiteY145" fmla="*/ 824753 h 1586753"/>
              <a:gd name="connsiteX146" fmla="*/ 1371600 w 1900517"/>
              <a:gd name="connsiteY146" fmla="*/ 833718 h 1586753"/>
              <a:gd name="connsiteX147" fmla="*/ 1398494 w 1900517"/>
              <a:gd name="connsiteY147" fmla="*/ 860612 h 1586753"/>
              <a:gd name="connsiteX148" fmla="*/ 1425388 w 1900517"/>
              <a:gd name="connsiteY148" fmla="*/ 869577 h 1586753"/>
              <a:gd name="connsiteX149" fmla="*/ 1452282 w 1900517"/>
              <a:gd name="connsiteY149" fmla="*/ 896471 h 1586753"/>
              <a:gd name="connsiteX150" fmla="*/ 1497106 w 1900517"/>
              <a:gd name="connsiteY150" fmla="*/ 887506 h 1586753"/>
              <a:gd name="connsiteX151" fmla="*/ 1524000 w 1900517"/>
              <a:gd name="connsiteY151" fmla="*/ 878541 h 1586753"/>
              <a:gd name="connsiteX152" fmla="*/ 1506070 w 1900517"/>
              <a:gd name="connsiteY152" fmla="*/ 878541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900517" h="1586753">
                <a:moveTo>
                  <a:pt x="1506070" y="878541"/>
                </a:moveTo>
                <a:cubicBezTo>
                  <a:pt x="1507564" y="875553"/>
                  <a:pt x="1526233" y="869025"/>
                  <a:pt x="1532964" y="860612"/>
                </a:cubicBezTo>
                <a:cubicBezTo>
                  <a:pt x="1582454" y="798751"/>
                  <a:pt x="1491745" y="867175"/>
                  <a:pt x="1568823" y="815788"/>
                </a:cubicBezTo>
                <a:cubicBezTo>
                  <a:pt x="1571811" y="806823"/>
                  <a:pt x="1582014" y="797346"/>
                  <a:pt x="1577788" y="788894"/>
                </a:cubicBezTo>
                <a:cubicBezTo>
                  <a:pt x="1568338" y="769995"/>
                  <a:pt x="1547905" y="759012"/>
                  <a:pt x="1532964" y="744071"/>
                </a:cubicBezTo>
                <a:cubicBezTo>
                  <a:pt x="1523999" y="735106"/>
                  <a:pt x="1516619" y="724210"/>
                  <a:pt x="1506070" y="717177"/>
                </a:cubicBezTo>
                <a:cubicBezTo>
                  <a:pt x="1497105" y="711200"/>
                  <a:pt x="1487229" y="706405"/>
                  <a:pt x="1479176" y="699247"/>
                </a:cubicBezTo>
                <a:cubicBezTo>
                  <a:pt x="1460225" y="682401"/>
                  <a:pt x="1443317" y="663388"/>
                  <a:pt x="1425388" y="645459"/>
                </a:cubicBezTo>
                <a:cubicBezTo>
                  <a:pt x="1416423" y="636494"/>
                  <a:pt x="1410521" y="622574"/>
                  <a:pt x="1398494" y="618565"/>
                </a:cubicBezTo>
                <a:lnTo>
                  <a:pt x="1371600" y="609600"/>
                </a:lnTo>
                <a:cubicBezTo>
                  <a:pt x="1354898" y="592898"/>
                  <a:pt x="1332741" y="566052"/>
                  <a:pt x="1308847" y="555812"/>
                </a:cubicBezTo>
                <a:cubicBezTo>
                  <a:pt x="1297522" y="550959"/>
                  <a:pt x="1285016" y="549520"/>
                  <a:pt x="1272988" y="546847"/>
                </a:cubicBezTo>
                <a:cubicBezTo>
                  <a:pt x="1258114" y="543542"/>
                  <a:pt x="1243155" y="540609"/>
                  <a:pt x="1228164" y="537883"/>
                </a:cubicBezTo>
                <a:cubicBezTo>
                  <a:pt x="1210281" y="534632"/>
                  <a:pt x="1192120" y="532861"/>
                  <a:pt x="1174376" y="528918"/>
                </a:cubicBezTo>
                <a:cubicBezTo>
                  <a:pt x="1165151" y="526868"/>
                  <a:pt x="1156447" y="522941"/>
                  <a:pt x="1147482" y="519953"/>
                </a:cubicBezTo>
                <a:cubicBezTo>
                  <a:pt x="1096682" y="522941"/>
                  <a:pt x="1045717" y="523854"/>
                  <a:pt x="995082" y="528918"/>
                </a:cubicBezTo>
                <a:cubicBezTo>
                  <a:pt x="950941" y="533332"/>
                  <a:pt x="977035" y="548904"/>
                  <a:pt x="932329" y="573741"/>
                </a:cubicBezTo>
                <a:cubicBezTo>
                  <a:pt x="919010" y="581141"/>
                  <a:pt x="902639" y="580926"/>
                  <a:pt x="887506" y="582706"/>
                </a:cubicBezTo>
                <a:cubicBezTo>
                  <a:pt x="851769" y="586910"/>
                  <a:pt x="815788" y="588683"/>
                  <a:pt x="779929" y="591671"/>
                </a:cubicBezTo>
                <a:cubicBezTo>
                  <a:pt x="762000" y="597647"/>
                  <a:pt x="739504" y="596236"/>
                  <a:pt x="726141" y="609600"/>
                </a:cubicBezTo>
                <a:cubicBezTo>
                  <a:pt x="700594" y="635149"/>
                  <a:pt x="715245" y="622842"/>
                  <a:pt x="681317" y="645459"/>
                </a:cubicBezTo>
                <a:cubicBezTo>
                  <a:pt x="678329" y="657412"/>
                  <a:pt x="675738" y="669471"/>
                  <a:pt x="672353" y="681318"/>
                </a:cubicBezTo>
                <a:cubicBezTo>
                  <a:pt x="669757" y="690404"/>
                  <a:pt x="663388" y="698762"/>
                  <a:pt x="663388" y="708212"/>
                </a:cubicBezTo>
                <a:cubicBezTo>
                  <a:pt x="663388" y="827779"/>
                  <a:pt x="663834" y="947537"/>
                  <a:pt x="672353" y="1066800"/>
                </a:cubicBezTo>
                <a:cubicBezTo>
                  <a:pt x="672955" y="1075231"/>
                  <a:pt x="684306" y="1078753"/>
                  <a:pt x="690282" y="1084730"/>
                </a:cubicBezTo>
                <a:cubicBezTo>
                  <a:pt x="693270" y="1093695"/>
                  <a:pt x="695021" y="1103172"/>
                  <a:pt x="699247" y="1111624"/>
                </a:cubicBezTo>
                <a:cubicBezTo>
                  <a:pt x="710557" y="1134244"/>
                  <a:pt x="718428" y="1139770"/>
                  <a:pt x="735106" y="1156447"/>
                </a:cubicBezTo>
                <a:cubicBezTo>
                  <a:pt x="732118" y="1174376"/>
                  <a:pt x="734270" y="1193977"/>
                  <a:pt x="726141" y="1210235"/>
                </a:cubicBezTo>
                <a:cubicBezTo>
                  <a:pt x="718581" y="1225354"/>
                  <a:pt x="702235" y="1234141"/>
                  <a:pt x="690282" y="1246094"/>
                </a:cubicBezTo>
                <a:cubicBezTo>
                  <a:pt x="684306" y="1252071"/>
                  <a:pt x="679386" y="1259336"/>
                  <a:pt x="672353" y="1264024"/>
                </a:cubicBezTo>
                <a:cubicBezTo>
                  <a:pt x="663388" y="1270000"/>
                  <a:pt x="655305" y="1277577"/>
                  <a:pt x="645459" y="1281953"/>
                </a:cubicBezTo>
                <a:cubicBezTo>
                  <a:pt x="628188" y="1289629"/>
                  <a:pt x="591670" y="1299883"/>
                  <a:pt x="591670" y="1299883"/>
                </a:cubicBezTo>
                <a:cubicBezTo>
                  <a:pt x="505011" y="1296895"/>
                  <a:pt x="418255" y="1296010"/>
                  <a:pt x="331694" y="1290918"/>
                </a:cubicBezTo>
                <a:cubicBezTo>
                  <a:pt x="258132" y="1286591"/>
                  <a:pt x="313401" y="1273109"/>
                  <a:pt x="259976" y="1290918"/>
                </a:cubicBezTo>
                <a:cubicBezTo>
                  <a:pt x="245035" y="1287930"/>
                  <a:pt x="229077" y="1288141"/>
                  <a:pt x="215153" y="1281953"/>
                </a:cubicBezTo>
                <a:cubicBezTo>
                  <a:pt x="201500" y="1275885"/>
                  <a:pt x="190772" y="1264624"/>
                  <a:pt x="179294" y="1255059"/>
                </a:cubicBezTo>
                <a:cubicBezTo>
                  <a:pt x="166142" y="1244099"/>
                  <a:pt x="150249" y="1225566"/>
                  <a:pt x="143435" y="1210235"/>
                </a:cubicBezTo>
                <a:cubicBezTo>
                  <a:pt x="135760" y="1192965"/>
                  <a:pt x="130698" y="1174619"/>
                  <a:pt x="125506" y="1156447"/>
                </a:cubicBezTo>
                <a:cubicBezTo>
                  <a:pt x="118736" y="1132754"/>
                  <a:pt x="113553" y="1108636"/>
                  <a:pt x="107576" y="1084730"/>
                </a:cubicBezTo>
                <a:cubicBezTo>
                  <a:pt x="95359" y="986986"/>
                  <a:pt x="108399" y="1042099"/>
                  <a:pt x="80682" y="968188"/>
                </a:cubicBezTo>
                <a:cubicBezTo>
                  <a:pt x="77364" y="959340"/>
                  <a:pt x="75943" y="949746"/>
                  <a:pt x="71717" y="941294"/>
                </a:cubicBezTo>
                <a:cubicBezTo>
                  <a:pt x="66899" y="931657"/>
                  <a:pt x="60883" y="922508"/>
                  <a:pt x="53788" y="914400"/>
                </a:cubicBezTo>
                <a:cubicBezTo>
                  <a:pt x="39874" y="898498"/>
                  <a:pt x="8964" y="869577"/>
                  <a:pt x="8964" y="869577"/>
                </a:cubicBezTo>
                <a:cubicBezTo>
                  <a:pt x="5976" y="860612"/>
                  <a:pt x="0" y="852133"/>
                  <a:pt x="0" y="842683"/>
                </a:cubicBezTo>
                <a:cubicBezTo>
                  <a:pt x="0" y="687214"/>
                  <a:pt x="145" y="779347"/>
                  <a:pt x="17929" y="708212"/>
                </a:cubicBezTo>
                <a:cubicBezTo>
                  <a:pt x="21625" y="693430"/>
                  <a:pt x="21544" y="677655"/>
                  <a:pt x="26894" y="663388"/>
                </a:cubicBezTo>
                <a:cubicBezTo>
                  <a:pt x="30677" y="653300"/>
                  <a:pt x="40005" y="646131"/>
                  <a:pt x="44823" y="636494"/>
                </a:cubicBezTo>
                <a:cubicBezTo>
                  <a:pt x="49049" y="628042"/>
                  <a:pt x="49562" y="618052"/>
                  <a:pt x="53788" y="609600"/>
                </a:cubicBezTo>
                <a:cubicBezTo>
                  <a:pt x="65098" y="586980"/>
                  <a:pt x="72969" y="581454"/>
                  <a:pt x="89647" y="564777"/>
                </a:cubicBezTo>
                <a:cubicBezTo>
                  <a:pt x="92635" y="555812"/>
                  <a:pt x="93750" y="545986"/>
                  <a:pt x="98612" y="537883"/>
                </a:cubicBezTo>
                <a:cubicBezTo>
                  <a:pt x="102960" y="530635"/>
                  <a:pt x="111261" y="526553"/>
                  <a:pt x="116541" y="519953"/>
                </a:cubicBezTo>
                <a:cubicBezTo>
                  <a:pt x="123271" y="511540"/>
                  <a:pt x="129652" y="502696"/>
                  <a:pt x="134470" y="493059"/>
                </a:cubicBezTo>
                <a:cubicBezTo>
                  <a:pt x="138696" y="484607"/>
                  <a:pt x="137633" y="473624"/>
                  <a:pt x="143435" y="466165"/>
                </a:cubicBezTo>
                <a:cubicBezTo>
                  <a:pt x="159002" y="446150"/>
                  <a:pt x="179294" y="430306"/>
                  <a:pt x="197223" y="412377"/>
                </a:cubicBezTo>
                <a:lnTo>
                  <a:pt x="224117" y="385483"/>
                </a:lnTo>
                <a:cubicBezTo>
                  <a:pt x="245454" y="321473"/>
                  <a:pt x="226322" y="342177"/>
                  <a:pt x="268941" y="313765"/>
                </a:cubicBezTo>
                <a:cubicBezTo>
                  <a:pt x="287535" y="239393"/>
                  <a:pt x="260591" y="304309"/>
                  <a:pt x="304800" y="268941"/>
                </a:cubicBezTo>
                <a:cubicBezTo>
                  <a:pt x="313213" y="262210"/>
                  <a:pt x="315717" y="250227"/>
                  <a:pt x="322729" y="242047"/>
                </a:cubicBezTo>
                <a:cubicBezTo>
                  <a:pt x="339272" y="222746"/>
                  <a:pt x="361690" y="200155"/>
                  <a:pt x="385482" y="188259"/>
                </a:cubicBezTo>
                <a:cubicBezTo>
                  <a:pt x="393934" y="184033"/>
                  <a:pt x="403411" y="182282"/>
                  <a:pt x="412376" y="179294"/>
                </a:cubicBezTo>
                <a:cubicBezTo>
                  <a:pt x="424329" y="167341"/>
                  <a:pt x="432540" y="149713"/>
                  <a:pt x="448235" y="143435"/>
                </a:cubicBezTo>
                <a:cubicBezTo>
                  <a:pt x="504498" y="120930"/>
                  <a:pt x="477447" y="129409"/>
                  <a:pt x="528917" y="116541"/>
                </a:cubicBezTo>
                <a:cubicBezTo>
                  <a:pt x="534894" y="110565"/>
                  <a:pt x="541567" y="105212"/>
                  <a:pt x="546847" y="98612"/>
                </a:cubicBezTo>
                <a:cubicBezTo>
                  <a:pt x="553578" y="90199"/>
                  <a:pt x="556499" y="78615"/>
                  <a:pt x="564776" y="71718"/>
                </a:cubicBezTo>
                <a:cubicBezTo>
                  <a:pt x="579549" y="59407"/>
                  <a:pt x="608843" y="51052"/>
                  <a:pt x="627529" y="44824"/>
                </a:cubicBezTo>
                <a:cubicBezTo>
                  <a:pt x="670149" y="16410"/>
                  <a:pt x="644200" y="30302"/>
                  <a:pt x="708212" y="8965"/>
                </a:cubicBezTo>
                <a:lnTo>
                  <a:pt x="735106" y="0"/>
                </a:lnTo>
                <a:cubicBezTo>
                  <a:pt x="791882" y="2988"/>
                  <a:pt x="849152" y="924"/>
                  <a:pt x="905435" y="8965"/>
                </a:cubicBezTo>
                <a:cubicBezTo>
                  <a:pt x="933499" y="12974"/>
                  <a:pt x="959022" y="27522"/>
                  <a:pt x="986117" y="35859"/>
                </a:cubicBezTo>
                <a:cubicBezTo>
                  <a:pt x="997893" y="39482"/>
                  <a:pt x="1010023" y="41836"/>
                  <a:pt x="1021976" y="44824"/>
                </a:cubicBezTo>
                <a:cubicBezTo>
                  <a:pt x="1027953" y="35859"/>
                  <a:pt x="1029453" y="20543"/>
                  <a:pt x="1039906" y="17930"/>
                </a:cubicBezTo>
                <a:cubicBezTo>
                  <a:pt x="1066744" y="11220"/>
                  <a:pt x="1106943" y="31904"/>
                  <a:pt x="1129553" y="44824"/>
                </a:cubicBezTo>
                <a:cubicBezTo>
                  <a:pt x="1138908" y="50169"/>
                  <a:pt x="1146544" y="58509"/>
                  <a:pt x="1156447" y="62753"/>
                </a:cubicBezTo>
                <a:cubicBezTo>
                  <a:pt x="1167772" y="67606"/>
                  <a:pt x="1180353" y="68730"/>
                  <a:pt x="1192306" y="71718"/>
                </a:cubicBezTo>
                <a:cubicBezTo>
                  <a:pt x="1212133" y="91545"/>
                  <a:pt x="1221131" y="104060"/>
                  <a:pt x="1246094" y="116541"/>
                </a:cubicBezTo>
                <a:cubicBezTo>
                  <a:pt x="1254546" y="120767"/>
                  <a:pt x="1264536" y="121280"/>
                  <a:pt x="1272988" y="125506"/>
                </a:cubicBezTo>
                <a:cubicBezTo>
                  <a:pt x="1282625" y="130324"/>
                  <a:pt x="1289216" y="141911"/>
                  <a:pt x="1299882" y="143435"/>
                </a:cubicBezTo>
                <a:cubicBezTo>
                  <a:pt x="1353212" y="151054"/>
                  <a:pt x="1407459" y="149412"/>
                  <a:pt x="1461247" y="152400"/>
                </a:cubicBezTo>
                <a:cubicBezTo>
                  <a:pt x="1547727" y="169697"/>
                  <a:pt x="1471407" y="148516"/>
                  <a:pt x="1532964" y="179294"/>
                </a:cubicBezTo>
                <a:cubicBezTo>
                  <a:pt x="1548027" y="186825"/>
                  <a:pt x="1581357" y="192916"/>
                  <a:pt x="1595717" y="197224"/>
                </a:cubicBezTo>
                <a:cubicBezTo>
                  <a:pt x="1613819" y="202655"/>
                  <a:pt x="1649506" y="215153"/>
                  <a:pt x="1649506" y="215153"/>
                </a:cubicBezTo>
                <a:cubicBezTo>
                  <a:pt x="1667435" y="233082"/>
                  <a:pt x="1695275" y="244886"/>
                  <a:pt x="1703294" y="268941"/>
                </a:cubicBezTo>
                <a:cubicBezTo>
                  <a:pt x="1723643" y="329985"/>
                  <a:pt x="1698030" y="254903"/>
                  <a:pt x="1730188" y="340659"/>
                </a:cubicBezTo>
                <a:cubicBezTo>
                  <a:pt x="1733506" y="349507"/>
                  <a:pt x="1735431" y="358867"/>
                  <a:pt x="1739153" y="367553"/>
                </a:cubicBezTo>
                <a:cubicBezTo>
                  <a:pt x="1744417" y="379836"/>
                  <a:pt x="1749064" y="392721"/>
                  <a:pt x="1757082" y="403412"/>
                </a:cubicBezTo>
                <a:cubicBezTo>
                  <a:pt x="1767224" y="416935"/>
                  <a:pt x="1792941" y="439271"/>
                  <a:pt x="1792941" y="439271"/>
                </a:cubicBezTo>
                <a:cubicBezTo>
                  <a:pt x="1798917" y="457200"/>
                  <a:pt x="1797506" y="479695"/>
                  <a:pt x="1810870" y="493059"/>
                </a:cubicBezTo>
                <a:lnTo>
                  <a:pt x="1846729" y="528918"/>
                </a:lnTo>
                <a:lnTo>
                  <a:pt x="1864659" y="546847"/>
                </a:lnTo>
                <a:cubicBezTo>
                  <a:pt x="1867647" y="561788"/>
                  <a:pt x="1867621" y="577666"/>
                  <a:pt x="1873623" y="591671"/>
                </a:cubicBezTo>
                <a:cubicBezTo>
                  <a:pt x="1876952" y="599440"/>
                  <a:pt x="1887773" y="602040"/>
                  <a:pt x="1891553" y="609600"/>
                </a:cubicBezTo>
                <a:cubicBezTo>
                  <a:pt x="1897063" y="620620"/>
                  <a:pt x="1897529" y="633506"/>
                  <a:pt x="1900517" y="645459"/>
                </a:cubicBezTo>
                <a:cubicBezTo>
                  <a:pt x="1900070" y="647694"/>
                  <a:pt x="1889940" y="707987"/>
                  <a:pt x="1882588" y="717177"/>
                </a:cubicBezTo>
                <a:cubicBezTo>
                  <a:pt x="1875857" y="725590"/>
                  <a:pt x="1865540" y="730730"/>
                  <a:pt x="1855694" y="735106"/>
                </a:cubicBezTo>
                <a:cubicBezTo>
                  <a:pt x="1838424" y="742782"/>
                  <a:pt x="1801906" y="753035"/>
                  <a:pt x="1801906" y="753035"/>
                </a:cubicBezTo>
                <a:cubicBezTo>
                  <a:pt x="1795929" y="759012"/>
                  <a:pt x="1791224" y="766616"/>
                  <a:pt x="1783976" y="770965"/>
                </a:cubicBezTo>
                <a:cubicBezTo>
                  <a:pt x="1775873" y="775827"/>
                  <a:pt x="1765534" y="775704"/>
                  <a:pt x="1757082" y="779930"/>
                </a:cubicBezTo>
                <a:cubicBezTo>
                  <a:pt x="1747445" y="784748"/>
                  <a:pt x="1739153" y="791883"/>
                  <a:pt x="1730188" y="797859"/>
                </a:cubicBezTo>
                <a:cubicBezTo>
                  <a:pt x="1675006" y="880634"/>
                  <a:pt x="1745424" y="778813"/>
                  <a:pt x="1694329" y="842683"/>
                </a:cubicBezTo>
                <a:cubicBezTo>
                  <a:pt x="1649098" y="899222"/>
                  <a:pt x="1701758" y="844220"/>
                  <a:pt x="1658470" y="887506"/>
                </a:cubicBezTo>
                <a:cubicBezTo>
                  <a:pt x="1655482" y="896471"/>
                  <a:pt x="1654368" y="906297"/>
                  <a:pt x="1649506" y="914400"/>
                </a:cubicBezTo>
                <a:cubicBezTo>
                  <a:pt x="1645157" y="921648"/>
                  <a:pt x="1638176" y="927050"/>
                  <a:pt x="1631576" y="932330"/>
                </a:cubicBezTo>
                <a:cubicBezTo>
                  <a:pt x="1606751" y="952190"/>
                  <a:pt x="1606193" y="949755"/>
                  <a:pt x="1577788" y="959224"/>
                </a:cubicBezTo>
                <a:cubicBezTo>
                  <a:pt x="1571812" y="968189"/>
                  <a:pt x="1566871" y="977938"/>
                  <a:pt x="1559859" y="986118"/>
                </a:cubicBezTo>
                <a:cubicBezTo>
                  <a:pt x="1548858" y="998953"/>
                  <a:pt x="1524000" y="1021977"/>
                  <a:pt x="1524000" y="1021977"/>
                </a:cubicBezTo>
                <a:cubicBezTo>
                  <a:pt x="1521012" y="1030942"/>
                  <a:pt x="1520938" y="1041492"/>
                  <a:pt x="1515035" y="1048871"/>
                </a:cubicBezTo>
                <a:cubicBezTo>
                  <a:pt x="1508304" y="1057284"/>
                  <a:pt x="1496554" y="1060069"/>
                  <a:pt x="1488141" y="1066800"/>
                </a:cubicBezTo>
                <a:cubicBezTo>
                  <a:pt x="1481541" y="1072080"/>
                  <a:pt x="1476974" y="1079659"/>
                  <a:pt x="1470212" y="1084730"/>
                </a:cubicBezTo>
                <a:cubicBezTo>
                  <a:pt x="1389117" y="1145550"/>
                  <a:pt x="1439611" y="1097398"/>
                  <a:pt x="1398494" y="1138518"/>
                </a:cubicBezTo>
                <a:cubicBezTo>
                  <a:pt x="1395506" y="1147483"/>
                  <a:pt x="1395432" y="1158033"/>
                  <a:pt x="1389529" y="1165412"/>
                </a:cubicBezTo>
                <a:cubicBezTo>
                  <a:pt x="1371942" y="1187396"/>
                  <a:pt x="1342109" y="1187446"/>
                  <a:pt x="1317812" y="1192306"/>
                </a:cubicBezTo>
                <a:cubicBezTo>
                  <a:pt x="1302871" y="1207247"/>
                  <a:pt x="1284709" y="1219548"/>
                  <a:pt x="1272988" y="1237130"/>
                </a:cubicBezTo>
                <a:cubicBezTo>
                  <a:pt x="1264843" y="1249348"/>
                  <a:pt x="1251325" y="1273436"/>
                  <a:pt x="1237129" y="1281953"/>
                </a:cubicBezTo>
                <a:cubicBezTo>
                  <a:pt x="1229026" y="1286815"/>
                  <a:pt x="1218687" y="1286692"/>
                  <a:pt x="1210235" y="1290918"/>
                </a:cubicBezTo>
                <a:cubicBezTo>
                  <a:pt x="1200598" y="1295736"/>
                  <a:pt x="1191754" y="1302116"/>
                  <a:pt x="1183341" y="1308847"/>
                </a:cubicBezTo>
                <a:cubicBezTo>
                  <a:pt x="1176741" y="1314127"/>
                  <a:pt x="1172660" y="1322429"/>
                  <a:pt x="1165412" y="1326777"/>
                </a:cubicBezTo>
                <a:cubicBezTo>
                  <a:pt x="1157309" y="1331639"/>
                  <a:pt x="1147482" y="1332753"/>
                  <a:pt x="1138517" y="1335741"/>
                </a:cubicBezTo>
                <a:cubicBezTo>
                  <a:pt x="1132541" y="1341718"/>
                  <a:pt x="1127188" y="1348391"/>
                  <a:pt x="1120588" y="1353671"/>
                </a:cubicBezTo>
                <a:cubicBezTo>
                  <a:pt x="1112175" y="1360402"/>
                  <a:pt x="1099404" y="1362464"/>
                  <a:pt x="1093694" y="1371600"/>
                </a:cubicBezTo>
                <a:cubicBezTo>
                  <a:pt x="1059741" y="1425923"/>
                  <a:pt x="1095098" y="1415370"/>
                  <a:pt x="1057835" y="1443318"/>
                </a:cubicBezTo>
                <a:cubicBezTo>
                  <a:pt x="1040596" y="1456247"/>
                  <a:pt x="1024490" y="1472363"/>
                  <a:pt x="1004047" y="1479177"/>
                </a:cubicBezTo>
                <a:lnTo>
                  <a:pt x="950259" y="1497106"/>
                </a:lnTo>
                <a:cubicBezTo>
                  <a:pt x="941294" y="1500094"/>
                  <a:pt x="932719" y="1504735"/>
                  <a:pt x="923364" y="1506071"/>
                </a:cubicBezTo>
                <a:cubicBezTo>
                  <a:pt x="833824" y="1518862"/>
                  <a:pt x="881612" y="1512702"/>
                  <a:pt x="779929" y="1524000"/>
                </a:cubicBezTo>
                <a:cubicBezTo>
                  <a:pt x="776941" y="1532965"/>
                  <a:pt x="775826" y="1542791"/>
                  <a:pt x="770964" y="1550894"/>
                </a:cubicBezTo>
                <a:cubicBezTo>
                  <a:pt x="762447" y="1565090"/>
                  <a:pt x="738359" y="1578608"/>
                  <a:pt x="726141" y="1586753"/>
                </a:cubicBezTo>
                <a:cubicBezTo>
                  <a:pt x="708212" y="1583765"/>
                  <a:pt x="689372" y="1584170"/>
                  <a:pt x="672353" y="1577788"/>
                </a:cubicBezTo>
                <a:cubicBezTo>
                  <a:pt x="664439" y="1574820"/>
                  <a:pt x="661023" y="1565139"/>
                  <a:pt x="654423" y="1559859"/>
                </a:cubicBezTo>
                <a:cubicBezTo>
                  <a:pt x="646010" y="1553129"/>
                  <a:pt x="635582" y="1549088"/>
                  <a:pt x="627529" y="1541930"/>
                </a:cubicBezTo>
                <a:cubicBezTo>
                  <a:pt x="608578" y="1525084"/>
                  <a:pt x="591670" y="1506071"/>
                  <a:pt x="573741" y="1488141"/>
                </a:cubicBezTo>
                <a:cubicBezTo>
                  <a:pt x="564776" y="1479176"/>
                  <a:pt x="557396" y="1468279"/>
                  <a:pt x="546847" y="1461247"/>
                </a:cubicBezTo>
                <a:lnTo>
                  <a:pt x="519953" y="1443318"/>
                </a:lnTo>
                <a:cubicBezTo>
                  <a:pt x="513976" y="1425389"/>
                  <a:pt x="488659" y="1402894"/>
                  <a:pt x="502023" y="1389530"/>
                </a:cubicBezTo>
                <a:cubicBezTo>
                  <a:pt x="508000" y="1383553"/>
                  <a:pt x="512393" y="1375380"/>
                  <a:pt x="519953" y="1371600"/>
                </a:cubicBezTo>
                <a:cubicBezTo>
                  <a:pt x="536857" y="1363148"/>
                  <a:pt x="555406" y="1358255"/>
                  <a:pt x="573741" y="1353671"/>
                </a:cubicBezTo>
                <a:cubicBezTo>
                  <a:pt x="635852" y="1338143"/>
                  <a:pt x="597354" y="1346067"/>
                  <a:pt x="690282" y="1335741"/>
                </a:cubicBezTo>
                <a:cubicBezTo>
                  <a:pt x="708211" y="1329765"/>
                  <a:pt x="730706" y="1331176"/>
                  <a:pt x="744070" y="1317812"/>
                </a:cubicBezTo>
                <a:cubicBezTo>
                  <a:pt x="756023" y="1305859"/>
                  <a:pt x="770552" y="1296018"/>
                  <a:pt x="779929" y="1281953"/>
                </a:cubicBezTo>
                <a:cubicBezTo>
                  <a:pt x="791882" y="1264024"/>
                  <a:pt x="800551" y="1243402"/>
                  <a:pt x="815788" y="1228165"/>
                </a:cubicBezTo>
                <a:cubicBezTo>
                  <a:pt x="841335" y="1202616"/>
                  <a:pt x="829029" y="1217267"/>
                  <a:pt x="851647" y="1183341"/>
                </a:cubicBezTo>
                <a:cubicBezTo>
                  <a:pt x="854635" y="1171388"/>
                  <a:pt x="857227" y="1159330"/>
                  <a:pt x="860612" y="1147483"/>
                </a:cubicBezTo>
                <a:cubicBezTo>
                  <a:pt x="863208" y="1138397"/>
                  <a:pt x="869576" y="1130038"/>
                  <a:pt x="869576" y="1120588"/>
                </a:cubicBezTo>
                <a:cubicBezTo>
                  <a:pt x="869576" y="1031397"/>
                  <a:pt x="866928" y="1029312"/>
                  <a:pt x="851647" y="968188"/>
                </a:cubicBezTo>
                <a:cubicBezTo>
                  <a:pt x="854635" y="959223"/>
                  <a:pt x="859059" y="950615"/>
                  <a:pt x="860612" y="941294"/>
                </a:cubicBezTo>
                <a:cubicBezTo>
                  <a:pt x="865060" y="914603"/>
                  <a:pt x="865128" y="887303"/>
                  <a:pt x="869576" y="860612"/>
                </a:cubicBezTo>
                <a:cubicBezTo>
                  <a:pt x="890028" y="737898"/>
                  <a:pt x="1091288" y="827461"/>
                  <a:pt x="1183341" y="824753"/>
                </a:cubicBezTo>
                <a:cubicBezTo>
                  <a:pt x="1246094" y="827741"/>
                  <a:pt x="1309631" y="823390"/>
                  <a:pt x="1371600" y="833718"/>
                </a:cubicBezTo>
                <a:cubicBezTo>
                  <a:pt x="1384105" y="835802"/>
                  <a:pt x="1387945" y="853579"/>
                  <a:pt x="1398494" y="860612"/>
                </a:cubicBezTo>
                <a:cubicBezTo>
                  <a:pt x="1406357" y="865854"/>
                  <a:pt x="1416423" y="866589"/>
                  <a:pt x="1425388" y="869577"/>
                </a:cubicBezTo>
                <a:cubicBezTo>
                  <a:pt x="1434353" y="878542"/>
                  <a:pt x="1439983" y="893396"/>
                  <a:pt x="1452282" y="896471"/>
                </a:cubicBezTo>
                <a:cubicBezTo>
                  <a:pt x="1467064" y="900166"/>
                  <a:pt x="1482324" y="891202"/>
                  <a:pt x="1497106" y="887506"/>
                </a:cubicBezTo>
                <a:cubicBezTo>
                  <a:pt x="1506273" y="885214"/>
                  <a:pt x="1518330" y="886101"/>
                  <a:pt x="1524000" y="878541"/>
                </a:cubicBezTo>
                <a:cubicBezTo>
                  <a:pt x="1529379" y="871369"/>
                  <a:pt x="1504576" y="881529"/>
                  <a:pt x="1506070" y="878541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268120" y="1395506"/>
            <a:ext cx="4122845" cy="1401482"/>
          </a:xfrm>
          <a:custGeom>
            <a:avLst/>
            <a:gdLst>
              <a:gd name="connsiteX0" fmla="*/ 8045 w 4122845"/>
              <a:gd name="connsiteY0" fmla="*/ 38847 h 1401482"/>
              <a:gd name="connsiteX1" fmla="*/ 17009 w 4122845"/>
              <a:gd name="connsiteY1" fmla="*/ 280894 h 1401482"/>
              <a:gd name="connsiteX2" fmla="*/ 52868 w 4122845"/>
              <a:gd name="connsiteY2" fmla="*/ 289859 h 1401482"/>
              <a:gd name="connsiteX3" fmla="*/ 205268 w 4122845"/>
              <a:gd name="connsiteY3" fmla="*/ 280894 h 1401482"/>
              <a:gd name="connsiteX4" fmla="*/ 492139 w 4122845"/>
              <a:gd name="connsiteY4" fmla="*/ 280894 h 1401482"/>
              <a:gd name="connsiteX5" fmla="*/ 716256 w 4122845"/>
              <a:gd name="connsiteY5" fmla="*/ 298823 h 1401482"/>
              <a:gd name="connsiteX6" fmla="*/ 770045 w 4122845"/>
              <a:gd name="connsiteY6" fmla="*/ 316753 h 1401482"/>
              <a:gd name="connsiteX7" fmla="*/ 805904 w 4122845"/>
              <a:gd name="connsiteY7" fmla="*/ 325718 h 1401482"/>
              <a:gd name="connsiteX8" fmla="*/ 841762 w 4122845"/>
              <a:gd name="connsiteY8" fmla="*/ 352612 h 1401482"/>
              <a:gd name="connsiteX9" fmla="*/ 859692 w 4122845"/>
              <a:gd name="connsiteY9" fmla="*/ 388470 h 1401482"/>
              <a:gd name="connsiteX10" fmla="*/ 940374 w 4122845"/>
              <a:gd name="connsiteY10" fmla="*/ 424329 h 1401482"/>
              <a:gd name="connsiteX11" fmla="*/ 985198 w 4122845"/>
              <a:gd name="connsiteY11" fmla="*/ 442259 h 1401482"/>
              <a:gd name="connsiteX12" fmla="*/ 1012092 w 4122845"/>
              <a:gd name="connsiteY12" fmla="*/ 451223 h 1401482"/>
              <a:gd name="connsiteX13" fmla="*/ 1083809 w 4122845"/>
              <a:gd name="connsiteY13" fmla="*/ 478118 h 1401482"/>
              <a:gd name="connsiteX14" fmla="*/ 1110704 w 4122845"/>
              <a:gd name="connsiteY14" fmla="*/ 496047 h 1401482"/>
              <a:gd name="connsiteX15" fmla="*/ 1137598 w 4122845"/>
              <a:gd name="connsiteY15" fmla="*/ 505012 h 1401482"/>
              <a:gd name="connsiteX16" fmla="*/ 1164492 w 4122845"/>
              <a:gd name="connsiteY16" fmla="*/ 540870 h 1401482"/>
              <a:gd name="connsiteX17" fmla="*/ 1182421 w 4122845"/>
              <a:gd name="connsiteY17" fmla="*/ 558800 h 1401482"/>
              <a:gd name="connsiteX18" fmla="*/ 1200351 w 4122845"/>
              <a:gd name="connsiteY18" fmla="*/ 585694 h 1401482"/>
              <a:gd name="connsiteX19" fmla="*/ 1236209 w 4122845"/>
              <a:gd name="connsiteY19" fmla="*/ 612588 h 1401482"/>
              <a:gd name="connsiteX20" fmla="*/ 1254139 w 4122845"/>
              <a:gd name="connsiteY20" fmla="*/ 630518 h 1401482"/>
              <a:gd name="connsiteX21" fmla="*/ 1281033 w 4122845"/>
              <a:gd name="connsiteY21" fmla="*/ 639482 h 1401482"/>
              <a:gd name="connsiteX22" fmla="*/ 1343786 w 4122845"/>
              <a:gd name="connsiteY22" fmla="*/ 684306 h 1401482"/>
              <a:gd name="connsiteX23" fmla="*/ 1379645 w 4122845"/>
              <a:gd name="connsiteY23" fmla="*/ 711200 h 1401482"/>
              <a:gd name="connsiteX24" fmla="*/ 1433433 w 4122845"/>
              <a:gd name="connsiteY24" fmla="*/ 756023 h 1401482"/>
              <a:gd name="connsiteX25" fmla="*/ 1460327 w 4122845"/>
              <a:gd name="connsiteY25" fmla="*/ 773953 h 1401482"/>
              <a:gd name="connsiteX26" fmla="*/ 1496186 w 4122845"/>
              <a:gd name="connsiteY26" fmla="*/ 782918 h 1401482"/>
              <a:gd name="connsiteX27" fmla="*/ 1532045 w 4122845"/>
              <a:gd name="connsiteY27" fmla="*/ 818776 h 1401482"/>
              <a:gd name="connsiteX28" fmla="*/ 1594798 w 4122845"/>
              <a:gd name="connsiteY28" fmla="*/ 854635 h 1401482"/>
              <a:gd name="connsiteX29" fmla="*/ 1675480 w 4122845"/>
              <a:gd name="connsiteY29" fmla="*/ 908423 h 1401482"/>
              <a:gd name="connsiteX30" fmla="*/ 1693409 w 4122845"/>
              <a:gd name="connsiteY30" fmla="*/ 926353 h 1401482"/>
              <a:gd name="connsiteX31" fmla="*/ 1729268 w 4122845"/>
              <a:gd name="connsiteY31" fmla="*/ 989106 h 1401482"/>
              <a:gd name="connsiteX32" fmla="*/ 1827880 w 4122845"/>
              <a:gd name="connsiteY32" fmla="*/ 1069788 h 1401482"/>
              <a:gd name="connsiteX33" fmla="*/ 1908562 w 4122845"/>
              <a:gd name="connsiteY33" fmla="*/ 1141506 h 1401482"/>
              <a:gd name="connsiteX34" fmla="*/ 1926492 w 4122845"/>
              <a:gd name="connsiteY34" fmla="*/ 1159435 h 1401482"/>
              <a:gd name="connsiteX35" fmla="*/ 1944421 w 4122845"/>
              <a:gd name="connsiteY35" fmla="*/ 1195294 h 1401482"/>
              <a:gd name="connsiteX36" fmla="*/ 1989245 w 4122845"/>
              <a:gd name="connsiteY36" fmla="*/ 1231153 h 1401482"/>
              <a:gd name="connsiteX37" fmla="*/ 2034068 w 4122845"/>
              <a:gd name="connsiteY37" fmla="*/ 1267012 h 1401482"/>
              <a:gd name="connsiteX38" fmla="*/ 2060962 w 4122845"/>
              <a:gd name="connsiteY38" fmla="*/ 1275976 h 1401482"/>
              <a:gd name="connsiteX39" fmla="*/ 2132680 w 4122845"/>
              <a:gd name="connsiteY39" fmla="*/ 1302870 h 1401482"/>
              <a:gd name="connsiteX40" fmla="*/ 2159574 w 4122845"/>
              <a:gd name="connsiteY40" fmla="*/ 1311835 h 1401482"/>
              <a:gd name="connsiteX41" fmla="*/ 2195433 w 4122845"/>
              <a:gd name="connsiteY41" fmla="*/ 1320800 h 1401482"/>
              <a:gd name="connsiteX42" fmla="*/ 2222327 w 4122845"/>
              <a:gd name="connsiteY42" fmla="*/ 1329765 h 1401482"/>
              <a:gd name="connsiteX43" fmla="*/ 2276115 w 4122845"/>
              <a:gd name="connsiteY43" fmla="*/ 1338729 h 1401482"/>
              <a:gd name="connsiteX44" fmla="*/ 2401621 w 4122845"/>
              <a:gd name="connsiteY44" fmla="*/ 1356659 h 1401482"/>
              <a:gd name="connsiteX45" fmla="*/ 2706421 w 4122845"/>
              <a:gd name="connsiteY45" fmla="*/ 1365623 h 1401482"/>
              <a:gd name="connsiteX46" fmla="*/ 2796068 w 4122845"/>
              <a:gd name="connsiteY46" fmla="*/ 1383553 h 1401482"/>
              <a:gd name="connsiteX47" fmla="*/ 2840892 w 4122845"/>
              <a:gd name="connsiteY47" fmla="*/ 1401482 h 1401482"/>
              <a:gd name="connsiteX48" fmla="*/ 3127762 w 4122845"/>
              <a:gd name="connsiteY48" fmla="*/ 1383553 h 1401482"/>
              <a:gd name="connsiteX49" fmla="*/ 3154656 w 4122845"/>
              <a:gd name="connsiteY49" fmla="*/ 1374588 h 1401482"/>
              <a:gd name="connsiteX50" fmla="*/ 3199480 w 4122845"/>
              <a:gd name="connsiteY50" fmla="*/ 1365623 h 1401482"/>
              <a:gd name="connsiteX51" fmla="*/ 3235339 w 4122845"/>
              <a:gd name="connsiteY51" fmla="*/ 1338729 h 1401482"/>
              <a:gd name="connsiteX52" fmla="*/ 3280162 w 4122845"/>
              <a:gd name="connsiteY52" fmla="*/ 1320800 h 1401482"/>
              <a:gd name="connsiteX53" fmla="*/ 3298092 w 4122845"/>
              <a:gd name="connsiteY53" fmla="*/ 1302870 h 1401482"/>
              <a:gd name="connsiteX54" fmla="*/ 3405668 w 4122845"/>
              <a:gd name="connsiteY54" fmla="*/ 1267012 h 1401482"/>
              <a:gd name="connsiteX55" fmla="*/ 3432562 w 4122845"/>
              <a:gd name="connsiteY55" fmla="*/ 1258047 h 1401482"/>
              <a:gd name="connsiteX56" fmla="*/ 3468421 w 4122845"/>
              <a:gd name="connsiteY56" fmla="*/ 1249082 h 1401482"/>
              <a:gd name="connsiteX57" fmla="*/ 3504280 w 4122845"/>
              <a:gd name="connsiteY57" fmla="*/ 1231153 h 1401482"/>
              <a:gd name="connsiteX58" fmla="*/ 3629786 w 4122845"/>
              <a:gd name="connsiteY58" fmla="*/ 1204259 h 1401482"/>
              <a:gd name="connsiteX59" fmla="*/ 3710468 w 4122845"/>
              <a:gd name="connsiteY59" fmla="*/ 1177365 h 1401482"/>
              <a:gd name="connsiteX60" fmla="*/ 3737362 w 4122845"/>
              <a:gd name="connsiteY60" fmla="*/ 1168400 h 1401482"/>
              <a:gd name="connsiteX61" fmla="*/ 3764256 w 4122845"/>
              <a:gd name="connsiteY61" fmla="*/ 1159435 h 1401482"/>
              <a:gd name="connsiteX62" fmla="*/ 3835974 w 4122845"/>
              <a:gd name="connsiteY62" fmla="*/ 1132541 h 1401482"/>
              <a:gd name="connsiteX63" fmla="*/ 3862868 w 4122845"/>
              <a:gd name="connsiteY63" fmla="*/ 1123576 h 1401482"/>
              <a:gd name="connsiteX64" fmla="*/ 3916656 w 4122845"/>
              <a:gd name="connsiteY64" fmla="*/ 1087718 h 1401482"/>
              <a:gd name="connsiteX65" fmla="*/ 4006304 w 4122845"/>
              <a:gd name="connsiteY65" fmla="*/ 1042894 h 1401482"/>
              <a:gd name="connsiteX66" fmla="*/ 4078021 w 4122845"/>
              <a:gd name="connsiteY66" fmla="*/ 998070 h 1401482"/>
              <a:gd name="connsiteX67" fmla="*/ 4122845 w 4122845"/>
              <a:gd name="connsiteY67" fmla="*/ 944282 h 1401482"/>
              <a:gd name="connsiteX68" fmla="*/ 4113880 w 4122845"/>
              <a:gd name="connsiteY68" fmla="*/ 720165 h 1401482"/>
              <a:gd name="connsiteX69" fmla="*/ 4104915 w 4122845"/>
              <a:gd name="connsiteY69" fmla="*/ 684306 h 1401482"/>
              <a:gd name="connsiteX70" fmla="*/ 4086986 w 4122845"/>
              <a:gd name="connsiteY70" fmla="*/ 657412 h 1401482"/>
              <a:gd name="connsiteX71" fmla="*/ 4069056 w 4122845"/>
              <a:gd name="connsiteY71" fmla="*/ 621553 h 1401482"/>
              <a:gd name="connsiteX72" fmla="*/ 4042162 w 4122845"/>
              <a:gd name="connsiteY72" fmla="*/ 558800 h 1401482"/>
              <a:gd name="connsiteX73" fmla="*/ 4024233 w 4122845"/>
              <a:gd name="connsiteY73" fmla="*/ 505012 h 1401482"/>
              <a:gd name="connsiteX74" fmla="*/ 3988374 w 4122845"/>
              <a:gd name="connsiteY74" fmla="*/ 415365 h 1401482"/>
              <a:gd name="connsiteX75" fmla="*/ 3970445 w 4122845"/>
              <a:gd name="connsiteY75" fmla="*/ 370541 h 1401482"/>
              <a:gd name="connsiteX76" fmla="*/ 3952515 w 4122845"/>
              <a:gd name="connsiteY76" fmla="*/ 325718 h 1401482"/>
              <a:gd name="connsiteX77" fmla="*/ 3925621 w 4122845"/>
              <a:gd name="connsiteY77" fmla="*/ 298823 h 1401482"/>
              <a:gd name="connsiteX78" fmla="*/ 3889762 w 4122845"/>
              <a:gd name="connsiteY78" fmla="*/ 218141 h 1401482"/>
              <a:gd name="connsiteX79" fmla="*/ 3880798 w 4122845"/>
              <a:gd name="connsiteY79" fmla="*/ 191247 h 1401482"/>
              <a:gd name="connsiteX80" fmla="*/ 3844939 w 4122845"/>
              <a:gd name="connsiteY80" fmla="*/ 146423 h 1401482"/>
              <a:gd name="connsiteX81" fmla="*/ 3809080 w 4122845"/>
              <a:gd name="connsiteY81" fmla="*/ 83670 h 1401482"/>
              <a:gd name="connsiteX82" fmla="*/ 3764256 w 4122845"/>
              <a:gd name="connsiteY82" fmla="*/ 38847 h 1401482"/>
              <a:gd name="connsiteX83" fmla="*/ 3737362 w 4122845"/>
              <a:gd name="connsiteY83" fmla="*/ 29882 h 1401482"/>
              <a:gd name="connsiteX84" fmla="*/ 3468421 w 4122845"/>
              <a:gd name="connsiteY84" fmla="*/ 38847 h 1401482"/>
              <a:gd name="connsiteX85" fmla="*/ 3369809 w 4122845"/>
              <a:gd name="connsiteY85" fmla="*/ 56776 h 1401482"/>
              <a:gd name="connsiteX86" fmla="*/ 3342915 w 4122845"/>
              <a:gd name="connsiteY86" fmla="*/ 65741 h 1401482"/>
              <a:gd name="connsiteX87" fmla="*/ 3289127 w 4122845"/>
              <a:gd name="connsiteY87" fmla="*/ 74706 h 1401482"/>
              <a:gd name="connsiteX88" fmla="*/ 2311974 w 4122845"/>
              <a:gd name="connsiteY88" fmla="*/ 65741 h 1401482"/>
              <a:gd name="connsiteX89" fmla="*/ 2231292 w 4122845"/>
              <a:gd name="connsiteY89" fmla="*/ 56776 h 1401482"/>
              <a:gd name="connsiteX90" fmla="*/ 1397574 w 4122845"/>
              <a:gd name="connsiteY90" fmla="*/ 74706 h 1401482"/>
              <a:gd name="connsiteX91" fmla="*/ 608680 w 4122845"/>
              <a:gd name="connsiteY91" fmla="*/ 65741 h 1401482"/>
              <a:gd name="connsiteX92" fmla="*/ 420421 w 4122845"/>
              <a:gd name="connsiteY92" fmla="*/ 56776 h 1401482"/>
              <a:gd name="connsiteX93" fmla="*/ 43904 w 4122845"/>
              <a:gd name="connsiteY93" fmla="*/ 47812 h 1401482"/>
              <a:gd name="connsiteX94" fmla="*/ 8045 w 4122845"/>
              <a:gd name="connsiteY94" fmla="*/ 38847 h 14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122845" h="1401482">
                <a:moveTo>
                  <a:pt x="8045" y="38847"/>
                </a:moveTo>
                <a:cubicBezTo>
                  <a:pt x="3563" y="77694"/>
                  <a:pt x="2816" y="201414"/>
                  <a:pt x="17009" y="280894"/>
                </a:cubicBezTo>
                <a:cubicBezTo>
                  <a:pt x="19175" y="293023"/>
                  <a:pt x="40547" y="289859"/>
                  <a:pt x="52868" y="289859"/>
                </a:cubicBezTo>
                <a:cubicBezTo>
                  <a:pt x="103756" y="289859"/>
                  <a:pt x="154468" y="283882"/>
                  <a:pt x="205268" y="280894"/>
                </a:cubicBezTo>
                <a:cubicBezTo>
                  <a:pt x="343832" y="263573"/>
                  <a:pt x="265964" y="269295"/>
                  <a:pt x="492139" y="280894"/>
                </a:cubicBezTo>
                <a:cubicBezTo>
                  <a:pt x="604634" y="286663"/>
                  <a:pt x="616631" y="288861"/>
                  <a:pt x="716256" y="298823"/>
                </a:cubicBezTo>
                <a:cubicBezTo>
                  <a:pt x="734186" y="304800"/>
                  <a:pt x="751943" y="311322"/>
                  <a:pt x="770045" y="316753"/>
                </a:cubicBezTo>
                <a:cubicBezTo>
                  <a:pt x="781846" y="320293"/>
                  <a:pt x="794884" y="320208"/>
                  <a:pt x="805904" y="325718"/>
                </a:cubicBezTo>
                <a:cubicBezTo>
                  <a:pt x="819268" y="332400"/>
                  <a:pt x="829809" y="343647"/>
                  <a:pt x="841762" y="352612"/>
                </a:cubicBezTo>
                <a:cubicBezTo>
                  <a:pt x="847739" y="364565"/>
                  <a:pt x="851137" y="378204"/>
                  <a:pt x="859692" y="388470"/>
                </a:cubicBezTo>
                <a:cubicBezTo>
                  <a:pt x="876941" y="409169"/>
                  <a:pt x="920865" y="416525"/>
                  <a:pt x="940374" y="424329"/>
                </a:cubicBezTo>
                <a:cubicBezTo>
                  <a:pt x="955315" y="430306"/>
                  <a:pt x="970130" y="436609"/>
                  <a:pt x="985198" y="442259"/>
                </a:cubicBezTo>
                <a:cubicBezTo>
                  <a:pt x="994046" y="445577"/>
                  <a:pt x="1003407" y="447501"/>
                  <a:pt x="1012092" y="451223"/>
                </a:cubicBezTo>
                <a:cubicBezTo>
                  <a:pt x="1077728" y="479353"/>
                  <a:pt x="1017693" y="461588"/>
                  <a:pt x="1083809" y="478118"/>
                </a:cubicBezTo>
                <a:cubicBezTo>
                  <a:pt x="1092774" y="484094"/>
                  <a:pt x="1101067" y="491229"/>
                  <a:pt x="1110704" y="496047"/>
                </a:cubicBezTo>
                <a:cubicBezTo>
                  <a:pt x="1119156" y="500273"/>
                  <a:pt x="1130339" y="498963"/>
                  <a:pt x="1137598" y="505012"/>
                </a:cubicBezTo>
                <a:cubicBezTo>
                  <a:pt x="1149076" y="514577"/>
                  <a:pt x="1154927" y="529392"/>
                  <a:pt x="1164492" y="540870"/>
                </a:cubicBezTo>
                <a:cubicBezTo>
                  <a:pt x="1169903" y="547363"/>
                  <a:pt x="1177141" y="552200"/>
                  <a:pt x="1182421" y="558800"/>
                </a:cubicBezTo>
                <a:cubicBezTo>
                  <a:pt x="1189152" y="567213"/>
                  <a:pt x="1192732" y="578075"/>
                  <a:pt x="1200351" y="585694"/>
                </a:cubicBezTo>
                <a:cubicBezTo>
                  <a:pt x="1210916" y="596259"/>
                  <a:pt x="1224731" y="603023"/>
                  <a:pt x="1236209" y="612588"/>
                </a:cubicBezTo>
                <a:cubicBezTo>
                  <a:pt x="1242702" y="617999"/>
                  <a:pt x="1246891" y="626169"/>
                  <a:pt x="1254139" y="630518"/>
                </a:cubicBezTo>
                <a:cubicBezTo>
                  <a:pt x="1262242" y="635380"/>
                  <a:pt x="1272068" y="636494"/>
                  <a:pt x="1281033" y="639482"/>
                </a:cubicBezTo>
                <a:cubicBezTo>
                  <a:pt x="1323574" y="682023"/>
                  <a:pt x="1300855" y="669995"/>
                  <a:pt x="1343786" y="684306"/>
                </a:cubicBezTo>
                <a:cubicBezTo>
                  <a:pt x="1355739" y="693271"/>
                  <a:pt x="1367978" y="701866"/>
                  <a:pt x="1379645" y="711200"/>
                </a:cubicBezTo>
                <a:cubicBezTo>
                  <a:pt x="1397870" y="725779"/>
                  <a:pt x="1415011" y="741694"/>
                  <a:pt x="1433433" y="756023"/>
                </a:cubicBezTo>
                <a:cubicBezTo>
                  <a:pt x="1441938" y="762638"/>
                  <a:pt x="1450424" y="769709"/>
                  <a:pt x="1460327" y="773953"/>
                </a:cubicBezTo>
                <a:cubicBezTo>
                  <a:pt x="1471652" y="778807"/>
                  <a:pt x="1484233" y="779930"/>
                  <a:pt x="1496186" y="782918"/>
                </a:cubicBezTo>
                <a:cubicBezTo>
                  <a:pt x="1508139" y="794871"/>
                  <a:pt x="1518522" y="808634"/>
                  <a:pt x="1532045" y="818776"/>
                </a:cubicBezTo>
                <a:cubicBezTo>
                  <a:pt x="1589930" y="862189"/>
                  <a:pt x="1546796" y="812633"/>
                  <a:pt x="1594798" y="854635"/>
                </a:cubicBezTo>
                <a:cubicBezTo>
                  <a:pt x="1659041" y="910848"/>
                  <a:pt x="1612878" y="892774"/>
                  <a:pt x="1675480" y="908423"/>
                </a:cubicBezTo>
                <a:cubicBezTo>
                  <a:pt x="1681456" y="914400"/>
                  <a:pt x="1688721" y="919320"/>
                  <a:pt x="1693409" y="926353"/>
                </a:cubicBezTo>
                <a:cubicBezTo>
                  <a:pt x="1716564" y="961086"/>
                  <a:pt x="1703598" y="959770"/>
                  <a:pt x="1729268" y="989106"/>
                </a:cubicBezTo>
                <a:cubicBezTo>
                  <a:pt x="1782330" y="1049747"/>
                  <a:pt x="1763649" y="1021615"/>
                  <a:pt x="1827880" y="1069788"/>
                </a:cubicBezTo>
                <a:cubicBezTo>
                  <a:pt x="1880647" y="1109363"/>
                  <a:pt x="1853169" y="1086113"/>
                  <a:pt x="1908562" y="1141506"/>
                </a:cubicBezTo>
                <a:lnTo>
                  <a:pt x="1926492" y="1159435"/>
                </a:lnTo>
                <a:cubicBezTo>
                  <a:pt x="1932468" y="1171388"/>
                  <a:pt x="1937008" y="1184175"/>
                  <a:pt x="1944421" y="1195294"/>
                </a:cubicBezTo>
                <a:cubicBezTo>
                  <a:pt x="1955892" y="1212501"/>
                  <a:pt x="1973264" y="1219167"/>
                  <a:pt x="1989245" y="1231153"/>
                </a:cubicBezTo>
                <a:cubicBezTo>
                  <a:pt x="2004552" y="1242634"/>
                  <a:pt x="2017842" y="1256871"/>
                  <a:pt x="2034068" y="1267012"/>
                </a:cubicBezTo>
                <a:cubicBezTo>
                  <a:pt x="2042081" y="1272020"/>
                  <a:pt x="2052277" y="1272254"/>
                  <a:pt x="2060962" y="1275976"/>
                </a:cubicBezTo>
                <a:cubicBezTo>
                  <a:pt x="2144529" y="1311790"/>
                  <a:pt x="2050031" y="1279257"/>
                  <a:pt x="2132680" y="1302870"/>
                </a:cubicBezTo>
                <a:cubicBezTo>
                  <a:pt x="2141766" y="1305466"/>
                  <a:pt x="2150488" y="1309239"/>
                  <a:pt x="2159574" y="1311835"/>
                </a:cubicBezTo>
                <a:cubicBezTo>
                  <a:pt x="2171421" y="1315220"/>
                  <a:pt x="2183586" y="1317415"/>
                  <a:pt x="2195433" y="1320800"/>
                </a:cubicBezTo>
                <a:cubicBezTo>
                  <a:pt x="2204519" y="1323396"/>
                  <a:pt x="2213102" y="1327715"/>
                  <a:pt x="2222327" y="1329765"/>
                </a:cubicBezTo>
                <a:cubicBezTo>
                  <a:pt x="2240071" y="1333708"/>
                  <a:pt x="2258139" y="1336033"/>
                  <a:pt x="2276115" y="1338729"/>
                </a:cubicBezTo>
                <a:cubicBezTo>
                  <a:pt x="2317908" y="1344998"/>
                  <a:pt x="2359443" y="1354023"/>
                  <a:pt x="2401621" y="1356659"/>
                </a:cubicBezTo>
                <a:cubicBezTo>
                  <a:pt x="2503067" y="1362999"/>
                  <a:pt x="2604821" y="1362635"/>
                  <a:pt x="2706421" y="1365623"/>
                </a:cubicBezTo>
                <a:cubicBezTo>
                  <a:pt x="2736303" y="1371600"/>
                  <a:pt x="2766623" y="1375701"/>
                  <a:pt x="2796068" y="1383553"/>
                </a:cubicBezTo>
                <a:cubicBezTo>
                  <a:pt x="2811617" y="1387699"/>
                  <a:pt x="2824800" y="1401482"/>
                  <a:pt x="2840892" y="1401482"/>
                </a:cubicBezTo>
                <a:cubicBezTo>
                  <a:pt x="2936702" y="1401482"/>
                  <a:pt x="3127762" y="1383553"/>
                  <a:pt x="3127762" y="1383553"/>
                </a:cubicBezTo>
                <a:cubicBezTo>
                  <a:pt x="3136727" y="1380565"/>
                  <a:pt x="3145489" y="1376880"/>
                  <a:pt x="3154656" y="1374588"/>
                </a:cubicBezTo>
                <a:cubicBezTo>
                  <a:pt x="3169438" y="1370892"/>
                  <a:pt x="3185556" y="1371811"/>
                  <a:pt x="3199480" y="1365623"/>
                </a:cubicBezTo>
                <a:cubicBezTo>
                  <a:pt x="3213133" y="1359555"/>
                  <a:pt x="3222278" y="1345985"/>
                  <a:pt x="3235339" y="1338729"/>
                </a:cubicBezTo>
                <a:cubicBezTo>
                  <a:pt x="3249406" y="1330914"/>
                  <a:pt x="3265221" y="1326776"/>
                  <a:pt x="3280162" y="1320800"/>
                </a:cubicBezTo>
                <a:cubicBezTo>
                  <a:pt x="3286139" y="1314823"/>
                  <a:pt x="3290753" y="1307064"/>
                  <a:pt x="3298092" y="1302870"/>
                </a:cubicBezTo>
                <a:cubicBezTo>
                  <a:pt x="3325093" y="1287441"/>
                  <a:pt x="3378843" y="1275060"/>
                  <a:pt x="3405668" y="1267012"/>
                </a:cubicBezTo>
                <a:cubicBezTo>
                  <a:pt x="3414719" y="1264297"/>
                  <a:pt x="3423476" y="1260643"/>
                  <a:pt x="3432562" y="1258047"/>
                </a:cubicBezTo>
                <a:cubicBezTo>
                  <a:pt x="3444409" y="1254662"/>
                  <a:pt x="3456885" y="1253408"/>
                  <a:pt x="3468421" y="1249082"/>
                </a:cubicBezTo>
                <a:cubicBezTo>
                  <a:pt x="3480934" y="1244390"/>
                  <a:pt x="3491602" y="1235379"/>
                  <a:pt x="3504280" y="1231153"/>
                </a:cubicBezTo>
                <a:cubicBezTo>
                  <a:pt x="3548963" y="1216259"/>
                  <a:pt x="3584641" y="1211783"/>
                  <a:pt x="3629786" y="1204259"/>
                </a:cubicBezTo>
                <a:lnTo>
                  <a:pt x="3710468" y="1177365"/>
                </a:lnTo>
                <a:lnTo>
                  <a:pt x="3737362" y="1168400"/>
                </a:lnTo>
                <a:cubicBezTo>
                  <a:pt x="3746327" y="1165412"/>
                  <a:pt x="3755089" y="1161727"/>
                  <a:pt x="3764256" y="1159435"/>
                </a:cubicBezTo>
                <a:cubicBezTo>
                  <a:pt x="3830366" y="1142907"/>
                  <a:pt x="3770345" y="1160667"/>
                  <a:pt x="3835974" y="1132541"/>
                </a:cubicBezTo>
                <a:cubicBezTo>
                  <a:pt x="3844660" y="1128819"/>
                  <a:pt x="3854608" y="1128165"/>
                  <a:pt x="3862868" y="1123576"/>
                </a:cubicBezTo>
                <a:cubicBezTo>
                  <a:pt x="3881705" y="1113111"/>
                  <a:pt x="3897383" y="1097355"/>
                  <a:pt x="3916656" y="1087718"/>
                </a:cubicBezTo>
                <a:lnTo>
                  <a:pt x="4006304" y="1042894"/>
                </a:lnTo>
                <a:cubicBezTo>
                  <a:pt x="4045120" y="1023486"/>
                  <a:pt x="4043105" y="1027166"/>
                  <a:pt x="4078021" y="998070"/>
                </a:cubicBezTo>
                <a:cubicBezTo>
                  <a:pt x="4097021" y="982237"/>
                  <a:pt x="4107665" y="964522"/>
                  <a:pt x="4122845" y="944282"/>
                </a:cubicBezTo>
                <a:cubicBezTo>
                  <a:pt x="4119857" y="869576"/>
                  <a:pt x="4119024" y="794753"/>
                  <a:pt x="4113880" y="720165"/>
                </a:cubicBezTo>
                <a:cubicBezTo>
                  <a:pt x="4113032" y="707873"/>
                  <a:pt x="4109768" y="695631"/>
                  <a:pt x="4104915" y="684306"/>
                </a:cubicBezTo>
                <a:cubicBezTo>
                  <a:pt x="4100671" y="674403"/>
                  <a:pt x="4092331" y="666767"/>
                  <a:pt x="4086986" y="657412"/>
                </a:cubicBezTo>
                <a:cubicBezTo>
                  <a:pt x="4080356" y="645809"/>
                  <a:pt x="4075033" y="633506"/>
                  <a:pt x="4069056" y="621553"/>
                </a:cubicBezTo>
                <a:cubicBezTo>
                  <a:pt x="4045344" y="526698"/>
                  <a:pt x="4077538" y="638396"/>
                  <a:pt x="4042162" y="558800"/>
                </a:cubicBezTo>
                <a:cubicBezTo>
                  <a:pt x="4034486" y="541530"/>
                  <a:pt x="4030869" y="522708"/>
                  <a:pt x="4024233" y="505012"/>
                </a:cubicBezTo>
                <a:cubicBezTo>
                  <a:pt x="4012932" y="474877"/>
                  <a:pt x="4000327" y="445247"/>
                  <a:pt x="3988374" y="415365"/>
                </a:cubicBezTo>
                <a:lnTo>
                  <a:pt x="3970445" y="370541"/>
                </a:lnTo>
                <a:cubicBezTo>
                  <a:pt x="3964469" y="355600"/>
                  <a:pt x="3963894" y="337097"/>
                  <a:pt x="3952515" y="325718"/>
                </a:cubicBezTo>
                <a:cubicBezTo>
                  <a:pt x="3943550" y="316753"/>
                  <a:pt x="3932990" y="309140"/>
                  <a:pt x="3925621" y="298823"/>
                </a:cubicBezTo>
                <a:cubicBezTo>
                  <a:pt x="3914899" y="283812"/>
                  <a:pt x="3895310" y="232936"/>
                  <a:pt x="3889762" y="218141"/>
                </a:cubicBezTo>
                <a:cubicBezTo>
                  <a:pt x="3886444" y="209293"/>
                  <a:pt x="3885024" y="199699"/>
                  <a:pt x="3880798" y="191247"/>
                </a:cubicBezTo>
                <a:cubicBezTo>
                  <a:pt x="3869491" y="168632"/>
                  <a:pt x="3861613" y="163098"/>
                  <a:pt x="3844939" y="146423"/>
                </a:cubicBezTo>
                <a:cubicBezTo>
                  <a:pt x="3833538" y="112220"/>
                  <a:pt x="3838025" y="116233"/>
                  <a:pt x="3809080" y="83670"/>
                </a:cubicBezTo>
                <a:cubicBezTo>
                  <a:pt x="3795042" y="67877"/>
                  <a:pt x="3784302" y="45529"/>
                  <a:pt x="3764256" y="38847"/>
                </a:cubicBezTo>
                <a:lnTo>
                  <a:pt x="3737362" y="29882"/>
                </a:lnTo>
                <a:cubicBezTo>
                  <a:pt x="3647715" y="32870"/>
                  <a:pt x="3557980" y="33871"/>
                  <a:pt x="3468421" y="38847"/>
                </a:cubicBezTo>
                <a:cubicBezTo>
                  <a:pt x="3458153" y="39417"/>
                  <a:pt x="3383375" y="53385"/>
                  <a:pt x="3369809" y="56776"/>
                </a:cubicBezTo>
                <a:cubicBezTo>
                  <a:pt x="3360642" y="59068"/>
                  <a:pt x="3352140" y="63691"/>
                  <a:pt x="3342915" y="65741"/>
                </a:cubicBezTo>
                <a:cubicBezTo>
                  <a:pt x="3325171" y="69684"/>
                  <a:pt x="3307056" y="71718"/>
                  <a:pt x="3289127" y="74706"/>
                </a:cubicBezTo>
                <a:lnTo>
                  <a:pt x="2311974" y="65741"/>
                </a:lnTo>
                <a:cubicBezTo>
                  <a:pt x="2284918" y="65282"/>
                  <a:pt x="2258350" y="56511"/>
                  <a:pt x="2231292" y="56776"/>
                </a:cubicBezTo>
                <a:cubicBezTo>
                  <a:pt x="1953335" y="59501"/>
                  <a:pt x="1397574" y="74706"/>
                  <a:pt x="1397574" y="74706"/>
                </a:cubicBezTo>
                <a:lnTo>
                  <a:pt x="608680" y="65741"/>
                </a:lnTo>
                <a:cubicBezTo>
                  <a:pt x="545866" y="64588"/>
                  <a:pt x="483213" y="58769"/>
                  <a:pt x="420421" y="56776"/>
                </a:cubicBezTo>
                <a:lnTo>
                  <a:pt x="43904" y="47812"/>
                </a:lnTo>
                <a:cubicBezTo>
                  <a:pt x="0" y="33177"/>
                  <a:pt x="12527" y="0"/>
                  <a:pt x="8045" y="38847"/>
                </a:cubicBez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solidFill>
                  <a:srgbClr val="000000"/>
                </a:solidFill>
                <a:latin typeface="Tahoma" pitchFamily="34" charset="0"/>
              </a:rPr>
              <a:t>Characteristics of vulnerable and stable plaques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357688" y="1843088"/>
            <a:ext cx="42529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 Large soft eccentric lipid-rich   necrotic core</a:t>
            </a:r>
          </a:p>
          <a:p>
            <a:pPr eaLnBrk="0" hangingPunct="0"/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Thin fibrous cap</a:t>
            </a:r>
          </a:p>
          <a:p>
            <a:pPr eaLnBrk="0" hangingPunct="0"/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Reduced VSMC and collagen content  </a:t>
            </a:r>
          </a:p>
          <a:p>
            <a:pPr eaLnBrk="0" hangingPunct="0"/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Increased VSMC apoptosis</a:t>
            </a:r>
          </a:p>
          <a:p>
            <a:pPr eaLnBrk="0" hangingPunct="0">
              <a:buFontTx/>
              <a:buChar char="•"/>
            </a:pPr>
            <a:endParaRPr lang="en-GB" sz="20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Infiltrate of activated </a:t>
            </a:r>
          </a:p>
          <a:p>
            <a:pPr eaLnBrk="0" hangingPunct="0"/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macrophages expressing MMPs</a:t>
            </a:r>
          </a:p>
          <a:p>
            <a:pPr lvl="1" eaLnBrk="0" hangingPunct="0"/>
            <a:r>
              <a:rPr lang="en-GB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276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7446" y="1845477"/>
          <a:ext cx="42735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Image" r:id="rId4" imgW="10165902" imgH="7621736" progId="">
                  <p:embed/>
                </p:oleObj>
              </mc:Choice>
              <mc:Fallback>
                <p:oleObj name="Image" r:id="rId4" imgW="10165902" imgH="7621736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2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6" y="1845477"/>
                        <a:ext cx="427355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646651" y="167780"/>
            <a:ext cx="7427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>
                <a:latin typeface="+mn-lt"/>
              </a:rPr>
              <a:t>Coronary artery </a:t>
            </a:r>
            <a:r>
              <a:rPr lang="en-GB" dirty="0" smtClean="0">
                <a:latin typeface="+mn-lt"/>
              </a:rPr>
              <a:t>thrombosis and myocardial infarction</a:t>
            </a:r>
            <a:endParaRPr lang="en-GB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893" y="915084"/>
            <a:ext cx="4068661" cy="5767864"/>
            <a:chOff x="5008227" y="915084"/>
            <a:chExt cx="4068661" cy="5767864"/>
          </a:xfrm>
        </p:grpSpPr>
        <p:grpSp>
          <p:nvGrpSpPr>
            <p:cNvPr id="33795" name="Group 5"/>
            <p:cNvGrpSpPr>
              <a:grpSpLocks/>
            </p:cNvGrpSpPr>
            <p:nvPr/>
          </p:nvGrpSpPr>
          <p:grpSpPr bwMode="auto">
            <a:xfrm>
              <a:off x="5255004" y="1653748"/>
              <a:ext cx="3352800" cy="5029200"/>
              <a:chOff x="4955" y="2088"/>
              <a:chExt cx="1396" cy="2040"/>
            </a:xfrm>
          </p:grpSpPr>
          <p:pic>
            <p:nvPicPr>
              <p:cNvPr id="33799" name="Picture 6" descr="CV0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" y="2092"/>
                <a:ext cx="1375" cy="2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0" name="Rectangle 7"/>
              <p:cNvSpPr>
                <a:spLocks noChangeArrowheads="1"/>
              </p:cNvSpPr>
              <p:nvPr/>
            </p:nvSpPr>
            <p:spPr bwMode="auto">
              <a:xfrm>
                <a:off x="4955" y="2088"/>
                <a:ext cx="1396" cy="20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6" name="Line 8"/>
            <p:cNvSpPr>
              <a:spLocks noChangeShapeType="1"/>
            </p:cNvSpPr>
            <p:nvPr/>
          </p:nvSpPr>
          <p:spPr bwMode="auto">
            <a:xfrm>
              <a:off x="5394120" y="1561414"/>
              <a:ext cx="1341735" cy="23814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98" name="Text Box 10"/>
            <p:cNvSpPr txBox="1">
              <a:spLocks noChangeArrowheads="1"/>
            </p:cNvSpPr>
            <p:nvPr/>
          </p:nvSpPr>
          <p:spPr bwMode="auto">
            <a:xfrm>
              <a:off x="5008227" y="915084"/>
              <a:ext cx="40686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800" dirty="0">
                  <a:latin typeface="Tahoma" pitchFamily="34" charset="0"/>
                </a:rPr>
                <a:t>Thrombus occluding left anterior descending coronary artery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74531" y="2029301"/>
            <a:ext cx="4522649" cy="3827049"/>
            <a:chOff x="139244" y="1886166"/>
            <a:chExt cx="4522649" cy="3827049"/>
          </a:xfrm>
        </p:grpSpPr>
        <p:pic>
          <p:nvPicPr>
            <p:cNvPr id="11" name="Picture 2" descr="CV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44" y="2752120"/>
              <a:ext cx="4522649" cy="296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457590" y="2290157"/>
              <a:ext cx="1933575" cy="1600200"/>
              <a:chOff x="1968" y="1056"/>
              <a:chExt cx="1218" cy="1008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1968" y="105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2544" y="105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3186" y="153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05474" y="1886166"/>
              <a:ext cx="4008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000" dirty="0" err="1" smtClean="0">
                  <a:latin typeface="Tahoma" pitchFamily="34" charset="0"/>
                </a:rPr>
                <a:t>Anteroseptal</a:t>
              </a:r>
              <a:r>
                <a:rPr lang="en-GB" sz="2000" dirty="0" smtClean="0">
                  <a:latin typeface="Tahoma" pitchFamily="34" charset="0"/>
                </a:rPr>
                <a:t> myocardial infarction</a:t>
              </a:r>
              <a:endParaRPr lang="en-GB" sz="2000" dirty="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3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85775" y="4546600"/>
            <a:ext cx="7713663" cy="38417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5750"/>
            <a:ext cx="88392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Generate the free radicals that modify (eg oxidise) lipoproteins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Phagocytose/scavenge modified lipoproteins, and become foam cells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Become activated by modified lipoproteins/free intracellular cholesterol to express/secrete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Cytokine mediators (eg TNF</a:t>
            </a:r>
            <a:r>
              <a:rPr lang="en-US" sz="180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, IL-1, MCP-1) that recruit more monocytes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Chemoattractants and growth factors for VSMC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Proteinases that degrade tissue (eg the fibrous cap)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Tissue factor that stimulates coagulation upon contact with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Die by apoptosis – contributing to the lipid-rich core of the plaque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Macrophages within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Plaque Macrophages express Tissue Factor</a:t>
            </a:r>
            <a:endParaRPr lang="en-GB" sz="32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54423" y="1200897"/>
            <a:ext cx="8086632" cy="4832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Crosstalk between inflammation and coagulation: healing wound need to clot blood and fight infection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Tissue factor (TF) is a 263 amino acid membrane protein expressed on activated macrophages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TF initiates the coagulation cascade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Macrophage TF is increased in atherosclerosis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Erosion/rupture of the fibrous cap leads to access of the plasma coagulation cascade to macrophage tissue factor with consequent thrombosis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06400" y="5229225"/>
            <a:ext cx="7713663" cy="38417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5750"/>
            <a:ext cx="8839200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Generate the free radicals that modify (eg oxidise) lipoproteins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Phagocytose/scavenge modified lipoproteins, and become foam cells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Become activated by modified lipoproteins/free intracellular cholesterol to express/secrete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Cytokine mediators (eg TNF</a:t>
            </a:r>
            <a:r>
              <a:rPr lang="en-US" sz="180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, IL-1, MCP-1) that recruit more monocytes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Chemoattractants and growth factors for VSMC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Proteinases that degrade tissue (eg the fibrous cap)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Tissue factor that stimulates coagulation upon contact with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Die by apoptosis – contributing to the lipid-rich core of the plaque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Macrophages within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117" y="1421526"/>
            <a:ext cx="8045042" cy="429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OxLDL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derived metabolites are toxic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eg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7-keto-cholesterol 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Macrophage foam cells have protective systems that maintain survival in face of toxic lipid loading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Once overwhelmed, macrophages die via apoptosis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Releases macrophage tissue factor and toxic lipids into the ‘central death zone’ called lipid necrotic core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Thrombogenic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and toxic material accumulates, walled off, until plaque rupture causes it to meet blood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Macrophage apoptosis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4"/>
          <p:cNvSpPr>
            <a:spLocks noChangeArrowheads="1"/>
          </p:cNvSpPr>
          <p:nvPr/>
        </p:nvSpPr>
        <p:spPr bwMode="auto">
          <a:xfrm>
            <a:off x="2857500" y="2133600"/>
            <a:ext cx="3143250" cy="26098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Tahoma" pitchFamily="34" charset="0"/>
            </a:endParaRPr>
          </a:p>
        </p:txBody>
      </p:sp>
      <p:grpSp>
        <p:nvGrpSpPr>
          <p:cNvPr id="9219" name="Group 25"/>
          <p:cNvGrpSpPr>
            <a:grpSpLocks/>
          </p:cNvGrpSpPr>
          <p:nvPr/>
        </p:nvGrpSpPr>
        <p:grpSpPr bwMode="auto">
          <a:xfrm>
            <a:off x="342900" y="2762250"/>
            <a:ext cx="2933700" cy="2038350"/>
            <a:chOff x="216" y="1740"/>
            <a:chExt cx="1848" cy="1284"/>
          </a:xfrm>
        </p:grpSpPr>
        <p:sp>
          <p:nvSpPr>
            <p:cNvPr id="9238" name="Oval 3"/>
            <p:cNvSpPr>
              <a:spLocks noChangeArrowheads="1"/>
            </p:cNvSpPr>
            <p:nvPr/>
          </p:nvSpPr>
          <p:spPr bwMode="auto">
            <a:xfrm>
              <a:off x="216" y="1740"/>
              <a:ext cx="1848" cy="1284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Text Box 4"/>
            <p:cNvSpPr txBox="1">
              <a:spLocks noChangeArrowheads="1"/>
            </p:cNvSpPr>
            <p:nvPr/>
          </p:nvSpPr>
          <p:spPr bwMode="auto">
            <a:xfrm>
              <a:off x="426" y="2203"/>
              <a:ext cx="142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Cardiology</a:t>
              </a:r>
            </a:p>
            <a:p>
              <a:pPr algn="ctr"/>
              <a:r>
                <a:rPr lang="en-GB" sz="2000">
                  <a:solidFill>
                    <a:schemeClr val="bg2"/>
                  </a:solidFill>
                  <a:latin typeface="Tahoma" pitchFamily="34" charset="0"/>
                </a:rPr>
                <a:t>(coronary disease)</a:t>
              </a:r>
            </a:p>
          </p:txBody>
        </p:sp>
      </p:grpSp>
      <p:grpSp>
        <p:nvGrpSpPr>
          <p:cNvPr id="9220" name="Group 30"/>
          <p:cNvGrpSpPr>
            <a:grpSpLocks/>
          </p:cNvGrpSpPr>
          <p:nvPr/>
        </p:nvGrpSpPr>
        <p:grpSpPr bwMode="auto">
          <a:xfrm>
            <a:off x="3200400" y="457200"/>
            <a:ext cx="2495550" cy="2057400"/>
            <a:chOff x="2016" y="288"/>
            <a:chExt cx="1572" cy="1296"/>
          </a:xfrm>
        </p:grpSpPr>
        <p:sp>
          <p:nvSpPr>
            <p:cNvPr id="9236" name="Oval 6"/>
            <p:cNvSpPr>
              <a:spLocks noChangeArrowheads="1"/>
            </p:cNvSpPr>
            <p:nvPr/>
          </p:nvSpPr>
          <p:spPr bwMode="auto">
            <a:xfrm>
              <a:off x="2016" y="288"/>
              <a:ext cx="1572" cy="1296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Text Box 7"/>
            <p:cNvSpPr txBox="1">
              <a:spLocks noChangeArrowheads="1"/>
            </p:cNvSpPr>
            <p:nvPr/>
          </p:nvSpPr>
          <p:spPr bwMode="auto">
            <a:xfrm>
              <a:off x="2193" y="367"/>
              <a:ext cx="1236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Acute </a:t>
              </a:r>
            </a:p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Medicine</a:t>
              </a:r>
            </a:p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(Heart attack</a:t>
              </a:r>
            </a:p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Stroke)</a:t>
              </a:r>
            </a:p>
          </p:txBody>
        </p:sp>
      </p:grpSp>
      <p:grpSp>
        <p:nvGrpSpPr>
          <p:cNvPr id="9221" name="Group 29"/>
          <p:cNvGrpSpPr>
            <a:grpSpLocks/>
          </p:cNvGrpSpPr>
          <p:nvPr/>
        </p:nvGrpSpPr>
        <p:grpSpPr bwMode="auto">
          <a:xfrm>
            <a:off x="2171700" y="4191000"/>
            <a:ext cx="4610100" cy="2038350"/>
            <a:chOff x="1440" y="2640"/>
            <a:chExt cx="2832" cy="1248"/>
          </a:xfrm>
        </p:grpSpPr>
        <p:sp>
          <p:nvSpPr>
            <p:cNvPr id="9232" name="Oval 9"/>
            <p:cNvSpPr>
              <a:spLocks noChangeArrowheads="1"/>
            </p:cNvSpPr>
            <p:nvPr/>
          </p:nvSpPr>
          <p:spPr bwMode="auto">
            <a:xfrm>
              <a:off x="1440" y="2640"/>
              <a:ext cx="1536" cy="120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1481" y="2899"/>
              <a:ext cx="138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Cardiac </a:t>
              </a:r>
            </a:p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Surgery</a:t>
              </a:r>
            </a:p>
            <a:p>
              <a:pPr algn="ctr"/>
              <a:r>
                <a:rPr lang="en-GB" sz="2000">
                  <a:solidFill>
                    <a:schemeClr val="bg2"/>
                  </a:solidFill>
                  <a:latin typeface="Tahoma" pitchFamily="34" charset="0"/>
                </a:rPr>
                <a:t>(revascularization)</a:t>
              </a:r>
            </a:p>
          </p:txBody>
        </p:sp>
        <p:sp>
          <p:nvSpPr>
            <p:cNvPr id="9234" name="Oval 12"/>
            <p:cNvSpPr>
              <a:spLocks noChangeArrowheads="1"/>
            </p:cNvSpPr>
            <p:nvPr/>
          </p:nvSpPr>
          <p:spPr bwMode="auto">
            <a:xfrm>
              <a:off x="2736" y="2688"/>
              <a:ext cx="1536" cy="120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13"/>
            <p:cNvSpPr txBox="1">
              <a:spLocks noChangeArrowheads="1"/>
            </p:cNvSpPr>
            <p:nvPr/>
          </p:nvSpPr>
          <p:spPr bwMode="auto">
            <a:xfrm>
              <a:off x="2843" y="2887"/>
              <a:ext cx="138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Vascular</a:t>
              </a:r>
            </a:p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Surgery</a:t>
              </a:r>
            </a:p>
            <a:p>
              <a:pPr algn="ctr"/>
              <a:r>
                <a:rPr lang="en-GB" sz="2000">
                  <a:solidFill>
                    <a:schemeClr val="bg2"/>
                  </a:solidFill>
                  <a:latin typeface="Tahoma" pitchFamily="34" charset="0"/>
                </a:rPr>
                <a:t>(revascularization)</a:t>
              </a:r>
            </a:p>
          </p:txBody>
        </p:sp>
      </p:grpSp>
      <p:grpSp>
        <p:nvGrpSpPr>
          <p:cNvPr id="9222" name="Group 26"/>
          <p:cNvGrpSpPr>
            <a:grpSpLocks/>
          </p:cNvGrpSpPr>
          <p:nvPr/>
        </p:nvGrpSpPr>
        <p:grpSpPr bwMode="auto">
          <a:xfrm>
            <a:off x="876300" y="1276350"/>
            <a:ext cx="2800350" cy="2019300"/>
            <a:chOff x="552" y="804"/>
            <a:chExt cx="1764" cy="1272"/>
          </a:xfrm>
        </p:grpSpPr>
        <p:sp>
          <p:nvSpPr>
            <p:cNvPr id="9230" name="Oval 15"/>
            <p:cNvSpPr>
              <a:spLocks noChangeArrowheads="1"/>
            </p:cNvSpPr>
            <p:nvPr/>
          </p:nvSpPr>
          <p:spPr bwMode="auto">
            <a:xfrm>
              <a:off x="552" y="804"/>
              <a:ext cx="1764" cy="127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16"/>
            <p:cNvSpPr txBox="1">
              <a:spLocks noChangeArrowheads="1"/>
            </p:cNvSpPr>
            <p:nvPr/>
          </p:nvSpPr>
          <p:spPr bwMode="auto">
            <a:xfrm>
              <a:off x="806" y="1051"/>
              <a:ext cx="133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Neurology</a:t>
              </a:r>
            </a:p>
            <a:p>
              <a:pPr algn="ctr"/>
              <a:r>
                <a:rPr lang="en-GB" sz="2000">
                  <a:solidFill>
                    <a:schemeClr val="bg2"/>
                  </a:solidFill>
                  <a:latin typeface="Tahoma" pitchFamily="34" charset="0"/>
                </a:rPr>
                <a:t>(cerebrovascular </a:t>
              </a:r>
            </a:p>
            <a:p>
              <a:pPr algn="ctr"/>
              <a:r>
                <a:rPr lang="en-GB" sz="2000">
                  <a:solidFill>
                    <a:schemeClr val="bg2"/>
                  </a:solidFill>
                  <a:latin typeface="Tahoma" pitchFamily="34" charset="0"/>
                </a:rPr>
                <a:t>disease)</a:t>
              </a:r>
            </a:p>
          </p:txBody>
        </p:sp>
      </p:grpSp>
      <p:grpSp>
        <p:nvGrpSpPr>
          <p:cNvPr id="9223" name="Group 31"/>
          <p:cNvGrpSpPr>
            <a:grpSpLocks/>
          </p:cNvGrpSpPr>
          <p:nvPr/>
        </p:nvGrpSpPr>
        <p:grpSpPr bwMode="auto">
          <a:xfrm>
            <a:off x="5600700" y="2800350"/>
            <a:ext cx="2686050" cy="1924050"/>
            <a:chOff x="3528" y="1764"/>
            <a:chExt cx="1692" cy="1212"/>
          </a:xfrm>
        </p:grpSpPr>
        <p:sp>
          <p:nvSpPr>
            <p:cNvPr id="9228" name="Oval 18"/>
            <p:cNvSpPr>
              <a:spLocks noChangeArrowheads="1"/>
            </p:cNvSpPr>
            <p:nvPr/>
          </p:nvSpPr>
          <p:spPr bwMode="auto">
            <a:xfrm>
              <a:off x="3528" y="1764"/>
              <a:ext cx="1692" cy="121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19"/>
            <p:cNvSpPr txBox="1">
              <a:spLocks noChangeArrowheads="1"/>
            </p:cNvSpPr>
            <p:nvPr/>
          </p:nvSpPr>
          <p:spPr bwMode="auto">
            <a:xfrm>
              <a:off x="3780" y="2148"/>
              <a:ext cx="137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Endocrinology</a:t>
              </a:r>
            </a:p>
            <a:p>
              <a:pPr algn="ctr"/>
              <a:r>
                <a:rPr lang="en-GB" sz="2000">
                  <a:solidFill>
                    <a:schemeClr val="bg2"/>
                  </a:solidFill>
                  <a:latin typeface="Tahoma" pitchFamily="34" charset="0"/>
                </a:rPr>
                <a:t>(diabetes)</a:t>
              </a:r>
            </a:p>
          </p:txBody>
        </p:sp>
      </p:grpSp>
      <p:grpSp>
        <p:nvGrpSpPr>
          <p:cNvPr id="9224" name="Group 27"/>
          <p:cNvGrpSpPr>
            <a:grpSpLocks/>
          </p:cNvGrpSpPr>
          <p:nvPr/>
        </p:nvGrpSpPr>
        <p:grpSpPr bwMode="auto">
          <a:xfrm>
            <a:off x="5162550" y="1162050"/>
            <a:ext cx="2438400" cy="1905000"/>
            <a:chOff x="3252" y="732"/>
            <a:chExt cx="1536" cy="1200"/>
          </a:xfrm>
        </p:grpSpPr>
        <p:sp>
          <p:nvSpPr>
            <p:cNvPr id="9226" name="Oval 21"/>
            <p:cNvSpPr>
              <a:spLocks noChangeArrowheads="1"/>
            </p:cNvSpPr>
            <p:nvPr/>
          </p:nvSpPr>
          <p:spPr bwMode="auto">
            <a:xfrm>
              <a:off x="3252" y="732"/>
              <a:ext cx="1536" cy="120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22"/>
            <p:cNvSpPr txBox="1">
              <a:spLocks noChangeArrowheads="1"/>
            </p:cNvSpPr>
            <p:nvPr/>
          </p:nvSpPr>
          <p:spPr bwMode="auto">
            <a:xfrm>
              <a:off x="3540" y="948"/>
              <a:ext cx="103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>
                  <a:solidFill>
                    <a:schemeClr val="bg2"/>
                  </a:solidFill>
                  <a:latin typeface="Tahoma" pitchFamily="34" charset="0"/>
                </a:rPr>
                <a:t>Metabolic medicine</a:t>
              </a:r>
            </a:p>
            <a:p>
              <a:pPr algn="ctr"/>
              <a:r>
                <a:rPr lang="en-GB" sz="2000">
                  <a:solidFill>
                    <a:schemeClr val="bg2"/>
                  </a:solidFill>
                  <a:latin typeface="Tahoma" pitchFamily="34" charset="0"/>
                </a:rPr>
                <a:t>(lipids)</a:t>
              </a:r>
            </a:p>
          </p:txBody>
        </p:sp>
      </p:grpSp>
      <p:sp>
        <p:nvSpPr>
          <p:cNvPr id="9225" name="Text Box 23"/>
          <p:cNvSpPr txBox="1">
            <a:spLocks noChangeArrowheads="1"/>
          </p:cNvSpPr>
          <p:nvPr/>
        </p:nvSpPr>
        <p:spPr bwMode="auto">
          <a:xfrm>
            <a:off x="3184525" y="3141663"/>
            <a:ext cx="253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Tahoma" pitchFamily="34" charset="0"/>
              </a:rPr>
              <a:t>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822740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6" name="Rectangle 146"/>
          <p:cNvSpPr>
            <a:spLocks noChangeArrowheads="1"/>
          </p:cNvSpPr>
          <p:nvPr/>
        </p:nvSpPr>
        <p:spPr bwMode="auto">
          <a:xfrm>
            <a:off x="0" y="1052513"/>
            <a:ext cx="9144000" cy="33131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Freeform 2"/>
          <p:cNvSpPr>
            <a:spLocks/>
          </p:cNvSpPr>
          <p:nvPr/>
        </p:nvSpPr>
        <p:spPr bwMode="auto">
          <a:xfrm>
            <a:off x="0" y="1609725"/>
            <a:ext cx="9156700" cy="5248275"/>
          </a:xfrm>
          <a:custGeom>
            <a:avLst/>
            <a:gdLst/>
            <a:ahLst/>
            <a:cxnLst>
              <a:cxn ang="0">
                <a:pos x="5768" y="0"/>
              </a:cxn>
              <a:cxn ang="0">
                <a:pos x="5508" y="307"/>
              </a:cxn>
              <a:cxn ang="0">
                <a:pos x="5192" y="584"/>
              </a:cxn>
              <a:cxn ang="0">
                <a:pos x="5003" y="710"/>
              </a:cxn>
              <a:cxn ang="0">
                <a:pos x="4569" y="1041"/>
              </a:cxn>
              <a:cxn ang="0">
                <a:pos x="4277" y="1199"/>
              </a:cxn>
              <a:cxn ang="0">
                <a:pos x="3780" y="1404"/>
              </a:cxn>
              <a:cxn ang="0">
                <a:pos x="3251" y="1530"/>
              </a:cxn>
              <a:cxn ang="0">
                <a:pos x="2699" y="1602"/>
              </a:cxn>
              <a:cxn ang="0">
                <a:pos x="2170" y="1578"/>
              </a:cxn>
              <a:cxn ang="0">
                <a:pos x="1909" y="1586"/>
              </a:cxn>
              <a:cxn ang="0">
                <a:pos x="1523" y="1570"/>
              </a:cxn>
              <a:cxn ang="0">
                <a:pos x="1081" y="1507"/>
              </a:cxn>
              <a:cxn ang="0">
                <a:pos x="828" y="1475"/>
              </a:cxn>
              <a:cxn ang="0">
                <a:pos x="418" y="1341"/>
              </a:cxn>
              <a:cxn ang="0">
                <a:pos x="0" y="1136"/>
              </a:cxn>
              <a:cxn ang="0">
                <a:pos x="0" y="3306"/>
              </a:cxn>
              <a:cxn ang="0">
                <a:pos x="5768" y="3298"/>
              </a:cxn>
              <a:cxn ang="0">
                <a:pos x="5768" y="0"/>
              </a:cxn>
            </a:cxnLst>
            <a:rect l="0" t="0" r="r" b="b"/>
            <a:pathLst>
              <a:path w="5768" h="3306">
                <a:moveTo>
                  <a:pt x="5768" y="0"/>
                </a:moveTo>
                <a:lnTo>
                  <a:pt x="5508" y="307"/>
                </a:lnTo>
                <a:lnTo>
                  <a:pt x="5192" y="584"/>
                </a:lnTo>
                <a:lnTo>
                  <a:pt x="5003" y="710"/>
                </a:lnTo>
                <a:lnTo>
                  <a:pt x="4569" y="1041"/>
                </a:lnTo>
                <a:lnTo>
                  <a:pt x="4277" y="1199"/>
                </a:lnTo>
                <a:lnTo>
                  <a:pt x="3780" y="1404"/>
                </a:lnTo>
                <a:lnTo>
                  <a:pt x="3251" y="1530"/>
                </a:lnTo>
                <a:lnTo>
                  <a:pt x="2699" y="1602"/>
                </a:lnTo>
                <a:lnTo>
                  <a:pt x="2170" y="1578"/>
                </a:lnTo>
                <a:lnTo>
                  <a:pt x="1909" y="1586"/>
                </a:lnTo>
                <a:lnTo>
                  <a:pt x="1523" y="1570"/>
                </a:lnTo>
                <a:lnTo>
                  <a:pt x="1081" y="1507"/>
                </a:lnTo>
                <a:lnTo>
                  <a:pt x="828" y="1475"/>
                </a:lnTo>
                <a:lnTo>
                  <a:pt x="418" y="1341"/>
                </a:lnTo>
                <a:lnTo>
                  <a:pt x="0" y="1136"/>
                </a:lnTo>
                <a:lnTo>
                  <a:pt x="0" y="3306"/>
                </a:lnTo>
                <a:lnTo>
                  <a:pt x="5768" y="3298"/>
                </a:lnTo>
                <a:lnTo>
                  <a:pt x="5768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  <a:ln/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ahoma" charset="0"/>
              </a:rPr>
              <a:t>Diagrammatic summary - macrophages </a:t>
            </a:r>
            <a:r>
              <a:rPr lang="en-US" sz="3200" dirty="0">
                <a:solidFill>
                  <a:schemeClr val="bg1"/>
                </a:solidFill>
                <a:latin typeface="Tahoma" charset="0"/>
              </a:rPr>
              <a:t>in atherosclerosis</a:t>
            </a:r>
            <a:endParaRPr lang="en-GB" sz="3200" dirty="0">
              <a:solidFill>
                <a:schemeClr val="bg1"/>
              </a:solidFill>
              <a:latin typeface="Tahoma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32175" y="3857625"/>
            <a:ext cx="1728788" cy="338138"/>
            <a:chOff x="2162" y="2430"/>
            <a:chExt cx="1105" cy="213"/>
          </a:xfrm>
        </p:grpSpPr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2162" y="2430"/>
              <a:ext cx="1105" cy="213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76" y="213"/>
                </a:cxn>
                <a:cxn ang="0">
                  <a:pos x="576" y="198"/>
                </a:cxn>
                <a:cxn ang="0">
                  <a:pos x="923" y="150"/>
                </a:cxn>
                <a:cxn ang="0">
                  <a:pos x="1105" y="126"/>
                </a:cxn>
                <a:cxn ang="0">
                  <a:pos x="963" y="95"/>
                </a:cxn>
                <a:cxn ang="0">
                  <a:pos x="781" y="48"/>
                </a:cxn>
                <a:cxn ang="0">
                  <a:pos x="631" y="0"/>
                </a:cxn>
                <a:cxn ang="0">
                  <a:pos x="387" y="40"/>
                </a:cxn>
                <a:cxn ang="0">
                  <a:pos x="47" y="150"/>
                </a:cxn>
                <a:cxn ang="0">
                  <a:pos x="0" y="190"/>
                </a:cxn>
              </a:cxnLst>
              <a:rect l="0" t="0" r="r" b="b"/>
              <a:pathLst>
                <a:path w="1105" h="213">
                  <a:moveTo>
                    <a:pt x="0" y="190"/>
                  </a:moveTo>
                  <a:lnTo>
                    <a:pt x="276" y="213"/>
                  </a:lnTo>
                  <a:lnTo>
                    <a:pt x="576" y="198"/>
                  </a:lnTo>
                  <a:lnTo>
                    <a:pt x="923" y="150"/>
                  </a:lnTo>
                  <a:lnTo>
                    <a:pt x="1105" y="126"/>
                  </a:lnTo>
                  <a:lnTo>
                    <a:pt x="963" y="95"/>
                  </a:lnTo>
                  <a:lnTo>
                    <a:pt x="781" y="48"/>
                  </a:lnTo>
                  <a:lnTo>
                    <a:pt x="631" y="0"/>
                  </a:lnTo>
                  <a:lnTo>
                    <a:pt x="387" y="40"/>
                  </a:lnTo>
                  <a:lnTo>
                    <a:pt x="47" y="15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 rot="-366931">
              <a:off x="2604" y="2517"/>
              <a:ext cx="20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874279">
            <a:off x="5124450" y="3536950"/>
            <a:ext cx="1754188" cy="338138"/>
            <a:chOff x="2162" y="2430"/>
            <a:chExt cx="1105" cy="213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162" y="2430"/>
              <a:ext cx="1105" cy="213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76" y="213"/>
                </a:cxn>
                <a:cxn ang="0">
                  <a:pos x="576" y="198"/>
                </a:cxn>
                <a:cxn ang="0">
                  <a:pos x="923" y="150"/>
                </a:cxn>
                <a:cxn ang="0">
                  <a:pos x="1105" y="126"/>
                </a:cxn>
                <a:cxn ang="0">
                  <a:pos x="963" y="95"/>
                </a:cxn>
                <a:cxn ang="0">
                  <a:pos x="781" y="48"/>
                </a:cxn>
                <a:cxn ang="0">
                  <a:pos x="631" y="0"/>
                </a:cxn>
                <a:cxn ang="0">
                  <a:pos x="387" y="40"/>
                </a:cxn>
                <a:cxn ang="0">
                  <a:pos x="47" y="150"/>
                </a:cxn>
                <a:cxn ang="0">
                  <a:pos x="0" y="190"/>
                </a:cxn>
              </a:cxnLst>
              <a:rect l="0" t="0" r="r" b="b"/>
              <a:pathLst>
                <a:path w="1105" h="213">
                  <a:moveTo>
                    <a:pt x="0" y="190"/>
                  </a:moveTo>
                  <a:lnTo>
                    <a:pt x="276" y="213"/>
                  </a:lnTo>
                  <a:lnTo>
                    <a:pt x="576" y="198"/>
                  </a:lnTo>
                  <a:lnTo>
                    <a:pt x="923" y="150"/>
                  </a:lnTo>
                  <a:lnTo>
                    <a:pt x="1105" y="126"/>
                  </a:lnTo>
                  <a:lnTo>
                    <a:pt x="963" y="95"/>
                  </a:lnTo>
                  <a:lnTo>
                    <a:pt x="781" y="48"/>
                  </a:lnTo>
                  <a:lnTo>
                    <a:pt x="631" y="0"/>
                  </a:lnTo>
                  <a:lnTo>
                    <a:pt x="387" y="40"/>
                  </a:lnTo>
                  <a:lnTo>
                    <a:pt x="47" y="15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 rot="-366931">
              <a:off x="2604" y="2517"/>
              <a:ext cx="20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-1841683">
            <a:off x="6591300" y="2809875"/>
            <a:ext cx="1754188" cy="338138"/>
            <a:chOff x="2162" y="2430"/>
            <a:chExt cx="1105" cy="213"/>
          </a:xfrm>
        </p:grpSpPr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162" y="2430"/>
              <a:ext cx="1105" cy="213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76" y="213"/>
                </a:cxn>
                <a:cxn ang="0">
                  <a:pos x="576" y="198"/>
                </a:cxn>
                <a:cxn ang="0">
                  <a:pos x="923" y="150"/>
                </a:cxn>
                <a:cxn ang="0">
                  <a:pos x="1105" y="126"/>
                </a:cxn>
                <a:cxn ang="0">
                  <a:pos x="963" y="95"/>
                </a:cxn>
                <a:cxn ang="0">
                  <a:pos x="781" y="48"/>
                </a:cxn>
                <a:cxn ang="0">
                  <a:pos x="631" y="0"/>
                </a:cxn>
                <a:cxn ang="0">
                  <a:pos x="387" y="40"/>
                </a:cxn>
                <a:cxn ang="0">
                  <a:pos x="47" y="150"/>
                </a:cxn>
                <a:cxn ang="0">
                  <a:pos x="0" y="190"/>
                </a:cxn>
              </a:cxnLst>
              <a:rect l="0" t="0" r="r" b="b"/>
              <a:pathLst>
                <a:path w="1105" h="213">
                  <a:moveTo>
                    <a:pt x="0" y="190"/>
                  </a:moveTo>
                  <a:lnTo>
                    <a:pt x="276" y="213"/>
                  </a:lnTo>
                  <a:lnTo>
                    <a:pt x="576" y="198"/>
                  </a:lnTo>
                  <a:lnTo>
                    <a:pt x="923" y="150"/>
                  </a:lnTo>
                  <a:lnTo>
                    <a:pt x="1105" y="126"/>
                  </a:lnTo>
                  <a:lnTo>
                    <a:pt x="963" y="95"/>
                  </a:lnTo>
                  <a:lnTo>
                    <a:pt x="781" y="48"/>
                  </a:lnTo>
                  <a:lnTo>
                    <a:pt x="631" y="0"/>
                  </a:lnTo>
                  <a:lnTo>
                    <a:pt x="387" y="40"/>
                  </a:lnTo>
                  <a:lnTo>
                    <a:pt x="47" y="15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 rot="-366931">
              <a:off x="2604" y="2517"/>
              <a:ext cx="20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-2481912">
            <a:off x="7777163" y="1887538"/>
            <a:ext cx="1590675" cy="338137"/>
            <a:chOff x="2162" y="2430"/>
            <a:chExt cx="1105" cy="213"/>
          </a:xfrm>
        </p:grpSpPr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2162" y="2430"/>
              <a:ext cx="1105" cy="213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76" y="213"/>
                </a:cxn>
                <a:cxn ang="0">
                  <a:pos x="576" y="198"/>
                </a:cxn>
                <a:cxn ang="0">
                  <a:pos x="923" y="150"/>
                </a:cxn>
                <a:cxn ang="0">
                  <a:pos x="1105" y="126"/>
                </a:cxn>
                <a:cxn ang="0">
                  <a:pos x="963" y="95"/>
                </a:cxn>
                <a:cxn ang="0">
                  <a:pos x="781" y="48"/>
                </a:cxn>
                <a:cxn ang="0">
                  <a:pos x="631" y="0"/>
                </a:cxn>
                <a:cxn ang="0">
                  <a:pos x="387" y="40"/>
                </a:cxn>
                <a:cxn ang="0">
                  <a:pos x="47" y="150"/>
                </a:cxn>
                <a:cxn ang="0">
                  <a:pos x="0" y="190"/>
                </a:cxn>
              </a:cxnLst>
              <a:rect l="0" t="0" r="r" b="b"/>
              <a:pathLst>
                <a:path w="1105" h="213">
                  <a:moveTo>
                    <a:pt x="0" y="190"/>
                  </a:moveTo>
                  <a:lnTo>
                    <a:pt x="276" y="213"/>
                  </a:lnTo>
                  <a:lnTo>
                    <a:pt x="576" y="198"/>
                  </a:lnTo>
                  <a:lnTo>
                    <a:pt x="923" y="150"/>
                  </a:lnTo>
                  <a:lnTo>
                    <a:pt x="1105" y="126"/>
                  </a:lnTo>
                  <a:lnTo>
                    <a:pt x="963" y="95"/>
                  </a:lnTo>
                  <a:lnTo>
                    <a:pt x="781" y="48"/>
                  </a:lnTo>
                  <a:lnTo>
                    <a:pt x="631" y="0"/>
                  </a:lnTo>
                  <a:lnTo>
                    <a:pt x="387" y="40"/>
                  </a:lnTo>
                  <a:lnTo>
                    <a:pt x="47" y="15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 rot="-366931">
              <a:off x="2604" y="2517"/>
              <a:ext cx="20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6" name="Freeform 16"/>
          <p:cNvSpPr>
            <a:spLocks/>
          </p:cNvSpPr>
          <p:nvPr/>
        </p:nvSpPr>
        <p:spPr bwMode="auto">
          <a:xfrm rot="386358">
            <a:off x="1701800" y="3830638"/>
            <a:ext cx="1630363" cy="338137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76" y="213"/>
              </a:cxn>
              <a:cxn ang="0">
                <a:pos x="576" y="198"/>
              </a:cxn>
              <a:cxn ang="0">
                <a:pos x="923" y="150"/>
              </a:cxn>
              <a:cxn ang="0">
                <a:pos x="1105" y="126"/>
              </a:cxn>
              <a:cxn ang="0">
                <a:pos x="963" y="95"/>
              </a:cxn>
              <a:cxn ang="0">
                <a:pos x="781" y="48"/>
              </a:cxn>
              <a:cxn ang="0">
                <a:pos x="631" y="0"/>
              </a:cxn>
              <a:cxn ang="0">
                <a:pos x="387" y="40"/>
              </a:cxn>
              <a:cxn ang="0">
                <a:pos x="47" y="150"/>
              </a:cxn>
              <a:cxn ang="0">
                <a:pos x="0" y="190"/>
              </a:cxn>
            </a:cxnLst>
            <a:rect l="0" t="0" r="r" b="b"/>
            <a:pathLst>
              <a:path w="1105" h="213">
                <a:moveTo>
                  <a:pt x="0" y="190"/>
                </a:moveTo>
                <a:lnTo>
                  <a:pt x="276" y="213"/>
                </a:lnTo>
                <a:lnTo>
                  <a:pt x="576" y="198"/>
                </a:lnTo>
                <a:lnTo>
                  <a:pt x="923" y="150"/>
                </a:lnTo>
                <a:lnTo>
                  <a:pt x="1105" y="126"/>
                </a:lnTo>
                <a:lnTo>
                  <a:pt x="963" y="95"/>
                </a:lnTo>
                <a:lnTo>
                  <a:pt x="781" y="48"/>
                </a:lnTo>
                <a:lnTo>
                  <a:pt x="631" y="0"/>
                </a:lnTo>
                <a:lnTo>
                  <a:pt x="387" y="40"/>
                </a:lnTo>
                <a:lnTo>
                  <a:pt x="47" y="150"/>
                </a:lnTo>
                <a:lnTo>
                  <a:pt x="0" y="19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 rot="211879">
            <a:off x="2228850" y="3970338"/>
            <a:ext cx="327025" cy="88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 rot="1383437">
            <a:off x="-66675" y="3495675"/>
            <a:ext cx="1862138" cy="338138"/>
            <a:chOff x="2162" y="2430"/>
            <a:chExt cx="1105" cy="213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2162" y="2430"/>
              <a:ext cx="1105" cy="213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76" y="213"/>
                </a:cxn>
                <a:cxn ang="0">
                  <a:pos x="576" y="198"/>
                </a:cxn>
                <a:cxn ang="0">
                  <a:pos x="923" y="150"/>
                </a:cxn>
                <a:cxn ang="0">
                  <a:pos x="1105" y="126"/>
                </a:cxn>
                <a:cxn ang="0">
                  <a:pos x="963" y="95"/>
                </a:cxn>
                <a:cxn ang="0">
                  <a:pos x="781" y="48"/>
                </a:cxn>
                <a:cxn ang="0">
                  <a:pos x="631" y="0"/>
                </a:cxn>
                <a:cxn ang="0">
                  <a:pos x="387" y="40"/>
                </a:cxn>
                <a:cxn ang="0">
                  <a:pos x="47" y="150"/>
                </a:cxn>
                <a:cxn ang="0">
                  <a:pos x="0" y="190"/>
                </a:cxn>
              </a:cxnLst>
              <a:rect l="0" t="0" r="r" b="b"/>
              <a:pathLst>
                <a:path w="1105" h="213">
                  <a:moveTo>
                    <a:pt x="0" y="190"/>
                  </a:moveTo>
                  <a:lnTo>
                    <a:pt x="276" y="213"/>
                  </a:lnTo>
                  <a:lnTo>
                    <a:pt x="576" y="198"/>
                  </a:lnTo>
                  <a:lnTo>
                    <a:pt x="923" y="150"/>
                  </a:lnTo>
                  <a:lnTo>
                    <a:pt x="1105" y="126"/>
                  </a:lnTo>
                  <a:lnTo>
                    <a:pt x="963" y="95"/>
                  </a:lnTo>
                  <a:lnTo>
                    <a:pt x="781" y="48"/>
                  </a:lnTo>
                  <a:lnTo>
                    <a:pt x="631" y="0"/>
                  </a:lnTo>
                  <a:lnTo>
                    <a:pt x="387" y="40"/>
                  </a:lnTo>
                  <a:lnTo>
                    <a:pt x="47" y="15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 rot="-366931">
              <a:off x="2604" y="2517"/>
              <a:ext cx="20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06725" y="3489325"/>
            <a:ext cx="750888" cy="633413"/>
            <a:chOff x="1815" y="2199"/>
            <a:chExt cx="473" cy="399"/>
          </a:xfrm>
        </p:grpSpPr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1815" y="2199"/>
              <a:ext cx="473" cy="399"/>
            </a:xfrm>
            <a:custGeom>
              <a:avLst/>
              <a:gdLst/>
              <a:ahLst/>
              <a:cxnLst>
                <a:cxn ang="0">
                  <a:pos x="317" y="5"/>
                </a:cxn>
                <a:cxn ang="0">
                  <a:pos x="230" y="41"/>
                </a:cxn>
                <a:cxn ang="0">
                  <a:pos x="164" y="59"/>
                </a:cxn>
                <a:cxn ang="0">
                  <a:pos x="128" y="77"/>
                </a:cxn>
                <a:cxn ang="0">
                  <a:pos x="41" y="173"/>
                </a:cxn>
                <a:cxn ang="0">
                  <a:pos x="20" y="251"/>
                </a:cxn>
                <a:cxn ang="0">
                  <a:pos x="2" y="305"/>
                </a:cxn>
                <a:cxn ang="0">
                  <a:pos x="8" y="410"/>
                </a:cxn>
                <a:cxn ang="0">
                  <a:pos x="20" y="482"/>
                </a:cxn>
                <a:cxn ang="0">
                  <a:pos x="32" y="515"/>
                </a:cxn>
                <a:cxn ang="0">
                  <a:pos x="47" y="536"/>
                </a:cxn>
                <a:cxn ang="0">
                  <a:pos x="86" y="581"/>
                </a:cxn>
                <a:cxn ang="0">
                  <a:pos x="155" y="626"/>
                </a:cxn>
                <a:cxn ang="0">
                  <a:pos x="209" y="662"/>
                </a:cxn>
                <a:cxn ang="0">
                  <a:pos x="266" y="692"/>
                </a:cxn>
                <a:cxn ang="0">
                  <a:pos x="338" y="695"/>
                </a:cxn>
                <a:cxn ang="0">
                  <a:pos x="461" y="674"/>
                </a:cxn>
                <a:cxn ang="0">
                  <a:pos x="515" y="656"/>
                </a:cxn>
                <a:cxn ang="0">
                  <a:pos x="551" y="611"/>
                </a:cxn>
                <a:cxn ang="0">
                  <a:pos x="596" y="581"/>
                </a:cxn>
                <a:cxn ang="0">
                  <a:pos x="656" y="521"/>
                </a:cxn>
                <a:cxn ang="0">
                  <a:pos x="674" y="464"/>
                </a:cxn>
                <a:cxn ang="0">
                  <a:pos x="683" y="344"/>
                </a:cxn>
                <a:cxn ang="0">
                  <a:pos x="698" y="269"/>
                </a:cxn>
                <a:cxn ang="0">
                  <a:pos x="659" y="221"/>
                </a:cxn>
                <a:cxn ang="0">
                  <a:pos x="635" y="167"/>
                </a:cxn>
                <a:cxn ang="0">
                  <a:pos x="608" y="110"/>
                </a:cxn>
                <a:cxn ang="0">
                  <a:pos x="554" y="74"/>
                </a:cxn>
                <a:cxn ang="0">
                  <a:pos x="476" y="32"/>
                </a:cxn>
                <a:cxn ang="0">
                  <a:pos x="413" y="20"/>
                </a:cxn>
                <a:cxn ang="0">
                  <a:pos x="338" y="8"/>
                </a:cxn>
                <a:cxn ang="0">
                  <a:pos x="317" y="5"/>
                </a:cxn>
              </a:cxnLst>
              <a:rect l="0" t="0" r="r" b="b"/>
              <a:pathLst>
                <a:path w="702" h="698">
                  <a:moveTo>
                    <a:pt x="317" y="5"/>
                  </a:moveTo>
                  <a:cubicBezTo>
                    <a:pt x="299" y="10"/>
                    <a:pt x="255" y="32"/>
                    <a:pt x="230" y="41"/>
                  </a:cubicBezTo>
                  <a:cubicBezTo>
                    <a:pt x="205" y="50"/>
                    <a:pt x="181" y="53"/>
                    <a:pt x="164" y="59"/>
                  </a:cubicBezTo>
                  <a:cubicBezTo>
                    <a:pt x="147" y="65"/>
                    <a:pt x="148" y="58"/>
                    <a:pt x="128" y="77"/>
                  </a:cubicBezTo>
                  <a:cubicBezTo>
                    <a:pt x="108" y="96"/>
                    <a:pt x="59" y="144"/>
                    <a:pt x="41" y="173"/>
                  </a:cubicBezTo>
                  <a:cubicBezTo>
                    <a:pt x="23" y="202"/>
                    <a:pt x="26" y="229"/>
                    <a:pt x="20" y="251"/>
                  </a:cubicBezTo>
                  <a:cubicBezTo>
                    <a:pt x="14" y="273"/>
                    <a:pt x="4" y="279"/>
                    <a:pt x="2" y="305"/>
                  </a:cubicBezTo>
                  <a:cubicBezTo>
                    <a:pt x="0" y="331"/>
                    <a:pt x="5" y="381"/>
                    <a:pt x="8" y="410"/>
                  </a:cubicBezTo>
                  <a:cubicBezTo>
                    <a:pt x="11" y="439"/>
                    <a:pt x="16" y="465"/>
                    <a:pt x="20" y="482"/>
                  </a:cubicBezTo>
                  <a:cubicBezTo>
                    <a:pt x="24" y="499"/>
                    <a:pt x="28" y="506"/>
                    <a:pt x="32" y="515"/>
                  </a:cubicBezTo>
                  <a:cubicBezTo>
                    <a:pt x="36" y="524"/>
                    <a:pt x="38" y="525"/>
                    <a:pt x="47" y="536"/>
                  </a:cubicBezTo>
                  <a:cubicBezTo>
                    <a:pt x="56" y="547"/>
                    <a:pt x="68" y="566"/>
                    <a:pt x="86" y="581"/>
                  </a:cubicBezTo>
                  <a:cubicBezTo>
                    <a:pt x="104" y="596"/>
                    <a:pt x="134" y="613"/>
                    <a:pt x="155" y="626"/>
                  </a:cubicBezTo>
                  <a:cubicBezTo>
                    <a:pt x="176" y="639"/>
                    <a:pt x="190" y="651"/>
                    <a:pt x="209" y="662"/>
                  </a:cubicBezTo>
                  <a:cubicBezTo>
                    <a:pt x="228" y="673"/>
                    <a:pt x="245" y="687"/>
                    <a:pt x="266" y="692"/>
                  </a:cubicBezTo>
                  <a:cubicBezTo>
                    <a:pt x="287" y="697"/>
                    <a:pt x="306" y="698"/>
                    <a:pt x="338" y="695"/>
                  </a:cubicBezTo>
                  <a:cubicBezTo>
                    <a:pt x="370" y="692"/>
                    <a:pt x="432" y="680"/>
                    <a:pt x="461" y="674"/>
                  </a:cubicBezTo>
                  <a:cubicBezTo>
                    <a:pt x="490" y="668"/>
                    <a:pt x="500" y="666"/>
                    <a:pt x="515" y="656"/>
                  </a:cubicBezTo>
                  <a:cubicBezTo>
                    <a:pt x="530" y="646"/>
                    <a:pt x="538" y="623"/>
                    <a:pt x="551" y="611"/>
                  </a:cubicBezTo>
                  <a:cubicBezTo>
                    <a:pt x="564" y="599"/>
                    <a:pt x="578" y="596"/>
                    <a:pt x="596" y="581"/>
                  </a:cubicBezTo>
                  <a:cubicBezTo>
                    <a:pt x="614" y="566"/>
                    <a:pt x="643" y="541"/>
                    <a:pt x="656" y="521"/>
                  </a:cubicBezTo>
                  <a:cubicBezTo>
                    <a:pt x="669" y="501"/>
                    <a:pt x="670" y="493"/>
                    <a:pt x="674" y="464"/>
                  </a:cubicBezTo>
                  <a:cubicBezTo>
                    <a:pt x="678" y="435"/>
                    <a:pt x="679" y="376"/>
                    <a:pt x="683" y="344"/>
                  </a:cubicBezTo>
                  <a:cubicBezTo>
                    <a:pt x="687" y="312"/>
                    <a:pt x="702" y="289"/>
                    <a:pt x="698" y="269"/>
                  </a:cubicBezTo>
                  <a:cubicBezTo>
                    <a:pt x="694" y="249"/>
                    <a:pt x="670" y="238"/>
                    <a:pt x="659" y="221"/>
                  </a:cubicBezTo>
                  <a:cubicBezTo>
                    <a:pt x="648" y="204"/>
                    <a:pt x="643" y="185"/>
                    <a:pt x="635" y="167"/>
                  </a:cubicBezTo>
                  <a:cubicBezTo>
                    <a:pt x="627" y="149"/>
                    <a:pt x="622" y="125"/>
                    <a:pt x="608" y="110"/>
                  </a:cubicBezTo>
                  <a:cubicBezTo>
                    <a:pt x="594" y="95"/>
                    <a:pt x="576" y="87"/>
                    <a:pt x="554" y="74"/>
                  </a:cubicBezTo>
                  <a:cubicBezTo>
                    <a:pt x="532" y="61"/>
                    <a:pt x="499" y="41"/>
                    <a:pt x="476" y="32"/>
                  </a:cubicBezTo>
                  <a:cubicBezTo>
                    <a:pt x="453" y="23"/>
                    <a:pt x="436" y="24"/>
                    <a:pt x="413" y="20"/>
                  </a:cubicBezTo>
                  <a:cubicBezTo>
                    <a:pt x="390" y="16"/>
                    <a:pt x="356" y="10"/>
                    <a:pt x="338" y="8"/>
                  </a:cubicBezTo>
                  <a:cubicBezTo>
                    <a:pt x="320" y="6"/>
                    <a:pt x="335" y="0"/>
                    <a:pt x="317" y="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 rot="13263289">
              <a:off x="1864" y="2245"/>
              <a:ext cx="370" cy="329"/>
            </a:xfrm>
            <a:custGeom>
              <a:avLst/>
              <a:gdLst/>
              <a:ahLst/>
              <a:cxnLst>
                <a:cxn ang="0">
                  <a:pos x="287" y="225"/>
                </a:cxn>
                <a:cxn ang="0">
                  <a:pos x="239" y="255"/>
                </a:cxn>
                <a:cxn ang="0">
                  <a:pos x="224" y="333"/>
                </a:cxn>
                <a:cxn ang="0">
                  <a:pos x="218" y="375"/>
                </a:cxn>
                <a:cxn ang="0">
                  <a:pos x="176" y="408"/>
                </a:cxn>
                <a:cxn ang="0">
                  <a:pos x="122" y="408"/>
                </a:cxn>
                <a:cxn ang="0">
                  <a:pos x="65" y="381"/>
                </a:cxn>
                <a:cxn ang="0">
                  <a:pos x="17" y="318"/>
                </a:cxn>
                <a:cxn ang="0">
                  <a:pos x="5" y="237"/>
                </a:cxn>
                <a:cxn ang="0">
                  <a:pos x="50" y="120"/>
                </a:cxn>
                <a:cxn ang="0">
                  <a:pos x="116" y="54"/>
                </a:cxn>
                <a:cxn ang="0">
                  <a:pos x="191" y="15"/>
                </a:cxn>
                <a:cxn ang="0">
                  <a:pos x="275" y="0"/>
                </a:cxn>
                <a:cxn ang="0">
                  <a:pos x="350" y="15"/>
                </a:cxn>
                <a:cxn ang="0">
                  <a:pos x="401" y="48"/>
                </a:cxn>
                <a:cxn ang="0">
                  <a:pos x="431" y="114"/>
                </a:cxn>
                <a:cxn ang="0">
                  <a:pos x="416" y="186"/>
                </a:cxn>
                <a:cxn ang="0">
                  <a:pos x="395" y="222"/>
                </a:cxn>
                <a:cxn ang="0">
                  <a:pos x="371" y="228"/>
                </a:cxn>
                <a:cxn ang="0">
                  <a:pos x="344" y="228"/>
                </a:cxn>
                <a:cxn ang="0">
                  <a:pos x="287" y="225"/>
                </a:cxn>
              </a:cxnLst>
              <a:rect l="0" t="0" r="r" b="b"/>
              <a:pathLst>
                <a:path w="434" h="413">
                  <a:moveTo>
                    <a:pt x="287" y="225"/>
                  </a:moveTo>
                  <a:cubicBezTo>
                    <a:pt x="270" y="229"/>
                    <a:pt x="250" y="237"/>
                    <a:pt x="239" y="255"/>
                  </a:cubicBezTo>
                  <a:cubicBezTo>
                    <a:pt x="228" y="273"/>
                    <a:pt x="228" y="313"/>
                    <a:pt x="224" y="333"/>
                  </a:cubicBezTo>
                  <a:cubicBezTo>
                    <a:pt x="220" y="353"/>
                    <a:pt x="226" y="363"/>
                    <a:pt x="218" y="375"/>
                  </a:cubicBezTo>
                  <a:cubicBezTo>
                    <a:pt x="210" y="387"/>
                    <a:pt x="192" y="403"/>
                    <a:pt x="176" y="408"/>
                  </a:cubicBezTo>
                  <a:cubicBezTo>
                    <a:pt x="160" y="413"/>
                    <a:pt x="140" y="412"/>
                    <a:pt x="122" y="408"/>
                  </a:cubicBezTo>
                  <a:cubicBezTo>
                    <a:pt x="104" y="404"/>
                    <a:pt x="82" y="396"/>
                    <a:pt x="65" y="381"/>
                  </a:cubicBezTo>
                  <a:cubicBezTo>
                    <a:pt x="48" y="366"/>
                    <a:pt x="27" y="342"/>
                    <a:pt x="17" y="318"/>
                  </a:cubicBezTo>
                  <a:cubicBezTo>
                    <a:pt x="7" y="294"/>
                    <a:pt x="0" y="270"/>
                    <a:pt x="5" y="237"/>
                  </a:cubicBezTo>
                  <a:cubicBezTo>
                    <a:pt x="10" y="204"/>
                    <a:pt x="32" y="150"/>
                    <a:pt x="50" y="120"/>
                  </a:cubicBezTo>
                  <a:cubicBezTo>
                    <a:pt x="68" y="90"/>
                    <a:pt x="93" y="71"/>
                    <a:pt x="116" y="54"/>
                  </a:cubicBezTo>
                  <a:cubicBezTo>
                    <a:pt x="139" y="37"/>
                    <a:pt x="165" y="24"/>
                    <a:pt x="191" y="15"/>
                  </a:cubicBezTo>
                  <a:cubicBezTo>
                    <a:pt x="217" y="6"/>
                    <a:pt x="249" y="0"/>
                    <a:pt x="275" y="0"/>
                  </a:cubicBezTo>
                  <a:cubicBezTo>
                    <a:pt x="301" y="0"/>
                    <a:pt x="329" y="7"/>
                    <a:pt x="350" y="15"/>
                  </a:cubicBezTo>
                  <a:cubicBezTo>
                    <a:pt x="371" y="23"/>
                    <a:pt x="388" y="32"/>
                    <a:pt x="401" y="48"/>
                  </a:cubicBezTo>
                  <a:cubicBezTo>
                    <a:pt x="414" y="64"/>
                    <a:pt x="428" y="91"/>
                    <a:pt x="431" y="114"/>
                  </a:cubicBezTo>
                  <a:cubicBezTo>
                    <a:pt x="434" y="137"/>
                    <a:pt x="422" y="168"/>
                    <a:pt x="416" y="186"/>
                  </a:cubicBezTo>
                  <a:cubicBezTo>
                    <a:pt x="410" y="204"/>
                    <a:pt x="402" y="215"/>
                    <a:pt x="395" y="222"/>
                  </a:cubicBezTo>
                  <a:cubicBezTo>
                    <a:pt x="388" y="229"/>
                    <a:pt x="379" y="227"/>
                    <a:pt x="371" y="228"/>
                  </a:cubicBezTo>
                  <a:cubicBezTo>
                    <a:pt x="363" y="229"/>
                    <a:pt x="355" y="228"/>
                    <a:pt x="344" y="228"/>
                  </a:cubicBezTo>
                  <a:cubicBezTo>
                    <a:pt x="333" y="228"/>
                    <a:pt x="304" y="221"/>
                    <a:pt x="287" y="22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962275" y="4984750"/>
            <a:ext cx="825500" cy="722313"/>
            <a:chOff x="1762" y="2640"/>
            <a:chExt cx="520" cy="455"/>
          </a:xfrm>
        </p:grpSpPr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1762" y="2640"/>
              <a:ext cx="520" cy="455"/>
            </a:xfrm>
            <a:custGeom>
              <a:avLst/>
              <a:gdLst/>
              <a:ahLst/>
              <a:cxnLst>
                <a:cxn ang="0">
                  <a:pos x="317" y="5"/>
                </a:cxn>
                <a:cxn ang="0">
                  <a:pos x="230" y="41"/>
                </a:cxn>
                <a:cxn ang="0">
                  <a:pos x="164" y="59"/>
                </a:cxn>
                <a:cxn ang="0">
                  <a:pos x="128" y="77"/>
                </a:cxn>
                <a:cxn ang="0">
                  <a:pos x="41" y="173"/>
                </a:cxn>
                <a:cxn ang="0">
                  <a:pos x="20" y="251"/>
                </a:cxn>
                <a:cxn ang="0">
                  <a:pos x="2" y="305"/>
                </a:cxn>
                <a:cxn ang="0">
                  <a:pos x="8" y="410"/>
                </a:cxn>
                <a:cxn ang="0">
                  <a:pos x="20" y="482"/>
                </a:cxn>
                <a:cxn ang="0">
                  <a:pos x="32" y="515"/>
                </a:cxn>
                <a:cxn ang="0">
                  <a:pos x="47" y="536"/>
                </a:cxn>
                <a:cxn ang="0">
                  <a:pos x="86" y="581"/>
                </a:cxn>
                <a:cxn ang="0">
                  <a:pos x="155" y="626"/>
                </a:cxn>
                <a:cxn ang="0">
                  <a:pos x="209" y="662"/>
                </a:cxn>
                <a:cxn ang="0">
                  <a:pos x="266" y="692"/>
                </a:cxn>
                <a:cxn ang="0">
                  <a:pos x="338" y="695"/>
                </a:cxn>
                <a:cxn ang="0">
                  <a:pos x="461" y="674"/>
                </a:cxn>
                <a:cxn ang="0">
                  <a:pos x="515" y="656"/>
                </a:cxn>
                <a:cxn ang="0">
                  <a:pos x="551" y="611"/>
                </a:cxn>
                <a:cxn ang="0">
                  <a:pos x="596" y="581"/>
                </a:cxn>
                <a:cxn ang="0">
                  <a:pos x="656" y="521"/>
                </a:cxn>
                <a:cxn ang="0">
                  <a:pos x="674" y="464"/>
                </a:cxn>
                <a:cxn ang="0">
                  <a:pos x="683" y="344"/>
                </a:cxn>
                <a:cxn ang="0">
                  <a:pos x="698" y="269"/>
                </a:cxn>
                <a:cxn ang="0">
                  <a:pos x="659" y="221"/>
                </a:cxn>
                <a:cxn ang="0">
                  <a:pos x="635" y="167"/>
                </a:cxn>
                <a:cxn ang="0">
                  <a:pos x="608" y="110"/>
                </a:cxn>
                <a:cxn ang="0">
                  <a:pos x="554" y="74"/>
                </a:cxn>
                <a:cxn ang="0">
                  <a:pos x="476" y="32"/>
                </a:cxn>
                <a:cxn ang="0">
                  <a:pos x="413" y="20"/>
                </a:cxn>
                <a:cxn ang="0">
                  <a:pos x="338" y="8"/>
                </a:cxn>
                <a:cxn ang="0">
                  <a:pos x="317" y="5"/>
                </a:cxn>
              </a:cxnLst>
              <a:rect l="0" t="0" r="r" b="b"/>
              <a:pathLst>
                <a:path w="702" h="698">
                  <a:moveTo>
                    <a:pt x="317" y="5"/>
                  </a:moveTo>
                  <a:cubicBezTo>
                    <a:pt x="299" y="10"/>
                    <a:pt x="255" y="32"/>
                    <a:pt x="230" y="41"/>
                  </a:cubicBezTo>
                  <a:cubicBezTo>
                    <a:pt x="205" y="50"/>
                    <a:pt x="181" y="53"/>
                    <a:pt x="164" y="59"/>
                  </a:cubicBezTo>
                  <a:cubicBezTo>
                    <a:pt x="147" y="65"/>
                    <a:pt x="148" y="58"/>
                    <a:pt x="128" y="77"/>
                  </a:cubicBezTo>
                  <a:cubicBezTo>
                    <a:pt x="108" y="96"/>
                    <a:pt x="59" y="144"/>
                    <a:pt x="41" y="173"/>
                  </a:cubicBezTo>
                  <a:cubicBezTo>
                    <a:pt x="23" y="202"/>
                    <a:pt x="26" y="229"/>
                    <a:pt x="20" y="251"/>
                  </a:cubicBezTo>
                  <a:cubicBezTo>
                    <a:pt x="14" y="273"/>
                    <a:pt x="4" y="279"/>
                    <a:pt x="2" y="305"/>
                  </a:cubicBezTo>
                  <a:cubicBezTo>
                    <a:pt x="0" y="331"/>
                    <a:pt x="5" y="381"/>
                    <a:pt x="8" y="410"/>
                  </a:cubicBezTo>
                  <a:cubicBezTo>
                    <a:pt x="11" y="439"/>
                    <a:pt x="16" y="465"/>
                    <a:pt x="20" y="482"/>
                  </a:cubicBezTo>
                  <a:cubicBezTo>
                    <a:pt x="24" y="499"/>
                    <a:pt x="28" y="506"/>
                    <a:pt x="32" y="515"/>
                  </a:cubicBezTo>
                  <a:cubicBezTo>
                    <a:pt x="36" y="524"/>
                    <a:pt x="38" y="525"/>
                    <a:pt x="47" y="536"/>
                  </a:cubicBezTo>
                  <a:cubicBezTo>
                    <a:pt x="56" y="547"/>
                    <a:pt x="68" y="566"/>
                    <a:pt x="86" y="581"/>
                  </a:cubicBezTo>
                  <a:cubicBezTo>
                    <a:pt x="104" y="596"/>
                    <a:pt x="134" y="613"/>
                    <a:pt x="155" y="626"/>
                  </a:cubicBezTo>
                  <a:cubicBezTo>
                    <a:pt x="176" y="639"/>
                    <a:pt x="190" y="651"/>
                    <a:pt x="209" y="662"/>
                  </a:cubicBezTo>
                  <a:cubicBezTo>
                    <a:pt x="228" y="673"/>
                    <a:pt x="245" y="687"/>
                    <a:pt x="266" y="692"/>
                  </a:cubicBezTo>
                  <a:cubicBezTo>
                    <a:pt x="287" y="697"/>
                    <a:pt x="306" y="698"/>
                    <a:pt x="338" y="695"/>
                  </a:cubicBezTo>
                  <a:cubicBezTo>
                    <a:pt x="370" y="692"/>
                    <a:pt x="432" y="680"/>
                    <a:pt x="461" y="674"/>
                  </a:cubicBezTo>
                  <a:cubicBezTo>
                    <a:pt x="490" y="668"/>
                    <a:pt x="500" y="666"/>
                    <a:pt x="515" y="656"/>
                  </a:cubicBezTo>
                  <a:cubicBezTo>
                    <a:pt x="530" y="646"/>
                    <a:pt x="538" y="623"/>
                    <a:pt x="551" y="611"/>
                  </a:cubicBezTo>
                  <a:cubicBezTo>
                    <a:pt x="564" y="599"/>
                    <a:pt x="578" y="596"/>
                    <a:pt x="596" y="581"/>
                  </a:cubicBezTo>
                  <a:cubicBezTo>
                    <a:pt x="614" y="566"/>
                    <a:pt x="643" y="541"/>
                    <a:pt x="656" y="521"/>
                  </a:cubicBezTo>
                  <a:cubicBezTo>
                    <a:pt x="669" y="501"/>
                    <a:pt x="670" y="493"/>
                    <a:pt x="674" y="464"/>
                  </a:cubicBezTo>
                  <a:cubicBezTo>
                    <a:pt x="678" y="435"/>
                    <a:pt x="679" y="376"/>
                    <a:pt x="683" y="344"/>
                  </a:cubicBezTo>
                  <a:cubicBezTo>
                    <a:pt x="687" y="312"/>
                    <a:pt x="702" y="289"/>
                    <a:pt x="698" y="269"/>
                  </a:cubicBezTo>
                  <a:cubicBezTo>
                    <a:pt x="694" y="249"/>
                    <a:pt x="670" y="238"/>
                    <a:pt x="659" y="221"/>
                  </a:cubicBezTo>
                  <a:cubicBezTo>
                    <a:pt x="648" y="204"/>
                    <a:pt x="643" y="185"/>
                    <a:pt x="635" y="167"/>
                  </a:cubicBezTo>
                  <a:cubicBezTo>
                    <a:pt x="627" y="149"/>
                    <a:pt x="622" y="125"/>
                    <a:pt x="608" y="110"/>
                  </a:cubicBezTo>
                  <a:cubicBezTo>
                    <a:pt x="594" y="95"/>
                    <a:pt x="576" y="87"/>
                    <a:pt x="554" y="74"/>
                  </a:cubicBezTo>
                  <a:cubicBezTo>
                    <a:pt x="532" y="61"/>
                    <a:pt x="499" y="41"/>
                    <a:pt x="476" y="32"/>
                  </a:cubicBezTo>
                  <a:cubicBezTo>
                    <a:pt x="453" y="23"/>
                    <a:pt x="436" y="24"/>
                    <a:pt x="413" y="20"/>
                  </a:cubicBezTo>
                  <a:cubicBezTo>
                    <a:pt x="390" y="16"/>
                    <a:pt x="356" y="10"/>
                    <a:pt x="338" y="8"/>
                  </a:cubicBezTo>
                  <a:cubicBezTo>
                    <a:pt x="320" y="6"/>
                    <a:pt x="335" y="0"/>
                    <a:pt x="317" y="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 rot="13263289">
              <a:off x="1858" y="2742"/>
              <a:ext cx="370" cy="329"/>
            </a:xfrm>
            <a:custGeom>
              <a:avLst/>
              <a:gdLst/>
              <a:ahLst/>
              <a:cxnLst>
                <a:cxn ang="0">
                  <a:pos x="287" y="225"/>
                </a:cxn>
                <a:cxn ang="0">
                  <a:pos x="239" y="255"/>
                </a:cxn>
                <a:cxn ang="0">
                  <a:pos x="224" y="333"/>
                </a:cxn>
                <a:cxn ang="0">
                  <a:pos x="218" y="375"/>
                </a:cxn>
                <a:cxn ang="0">
                  <a:pos x="176" y="408"/>
                </a:cxn>
                <a:cxn ang="0">
                  <a:pos x="122" y="408"/>
                </a:cxn>
                <a:cxn ang="0">
                  <a:pos x="65" y="381"/>
                </a:cxn>
                <a:cxn ang="0">
                  <a:pos x="17" y="318"/>
                </a:cxn>
                <a:cxn ang="0">
                  <a:pos x="5" y="237"/>
                </a:cxn>
                <a:cxn ang="0">
                  <a:pos x="50" y="120"/>
                </a:cxn>
                <a:cxn ang="0">
                  <a:pos x="116" y="54"/>
                </a:cxn>
                <a:cxn ang="0">
                  <a:pos x="191" y="15"/>
                </a:cxn>
                <a:cxn ang="0">
                  <a:pos x="275" y="0"/>
                </a:cxn>
                <a:cxn ang="0">
                  <a:pos x="350" y="15"/>
                </a:cxn>
                <a:cxn ang="0">
                  <a:pos x="401" y="48"/>
                </a:cxn>
                <a:cxn ang="0">
                  <a:pos x="431" y="114"/>
                </a:cxn>
                <a:cxn ang="0">
                  <a:pos x="416" y="186"/>
                </a:cxn>
                <a:cxn ang="0">
                  <a:pos x="395" y="222"/>
                </a:cxn>
                <a:cxn ang="0">
                  <a:pos x="371" y="228"/>
                </a:cxn>
                <a:cxn ang="0">
                  <a:pos x="344" y="228"/>
                </a:cxn>
                <a:cxn ang="0">
                  <a:pos x="287" y="225"/>
                </a:cxn>
              </a:cxnLst>
              <a:rect l="0" t="0" r="r" b="b"/>
              <a:pathLst>
                <a:path w="434" h="413">
                  <a:moveTo>
                    <a:pt x="287" y="225"/>
                  </a:moveTo>
                  <a:cubicBezTo>
                    <a:pt x="270" y="229"/>
                    <a:pt x="250" y="237"/>
                    <a:pt x="239" y="255"/>
                  </a:cubicBezTo>
                  <a:cubicBezTo>
                    <a:pt x="228" y="273"/>
                    <a:pt x="228" y="313"/>
                    <a:pt x="224" y="333"/>
                  </a:cubicBezTo>
                  <a:cubicBezTo>
                    <a:pt x="220" y="353"/>
                    <a:pt x="226" y="363"/>
                    <a:pt x="218" y="375"/>
                  </a:cubicBezTo>
                  <a:cubicBezTo>
                    <a:pt x="210" y="387"/>
                    <a:pt x="192" y="403"/>
                    <a:pt x="176" y="408"/>
                  </a:cubicBezTo>
                  <a:cubicBezTo>
                    <a:pt x="160" y="413"/>
                    <a:pt x="140" y="412"/>
                    <a:pt x="122" y="408"/>
                  </a:cubicBezTo>
                  <a:cubicBezTo>
                    <a:pt x="104" y="404"/>
                    <a:pt x="82" y="396"/>
                    <a:pt x="65" y="381"/>
                  </a:cubicBezTo>
                  <a:cubicBezTo>
                    <a:pt x="48" y="366"/>
                    <a:pt x="27" y="342"/>
                    <a:pt x="17" y="318"/>
                  </a:cubicBezTo>
                  <a:cubicBezTo>
                    <a:pt x="7" y="294"/>
                    <a:pt x="0" y="270"/>
                    <a:pt x="5" y="237"/>
                  </a:cubicBezTo>
                  <a:cubicBezTo>
                    <a:pt x="10" y="204"/>
                    <a:pt x="32" y="150"/>
                    <a:pt x="50" y="120"/>
                  </a:cubicBezTo>
                  <a:cubicBezTo>
                    <a:pt x="68" y="90"/>
                    <a:pt x="93" y="71"/>
                    <a:pt x="116" y="54"/>
                  </a:cubicBezTo>
                  <a:cubicBezTo>
                    <a:pt x="139" y="37"/>
                    <a:pt x="165" y="24"/>
                    <a:pt x="191" y="15"/>
                  </a:cubicBezTo>
                  <a:cubicBezTo>
                    <a:pt x="217" y="6"/>
                    <a:pt x="249" y="0"/>
                    <a:pt x="275" y="0"/>
                  </a:cubicBezTo>
                  <a:cubicBezTo>
                    <a:pt x="301" y="0"/>
                    <a:pt x="329" y="7"/>
                    <a:pt x="350" y="15"/>
                  </a:cubicBezTo>
                  <a:cubicBezTo>
                    <a:pt x="371" y="23"/>
                    <a:pt x="388" y="32"/>
                    <a:pt x="401" y="48"/>
                  </a:cubicBezTo>
                  <a:cubicBezTo>
                    <a:pt x="414" y="64"/>
                    <a:pt x="428" y="91"/>
                    <a:pt x="431" y="114"/>
                  </a:cubicBezTo>
                  <a:cubicBezTo>
                    <a:pt x="434" y="137"/>
                    <a:pt x="422" y="168"/>
                    <a:pt x="416" y="186"/>
                  </a:cubicBezTo>
                  <a:cubicBezTo>
                    <a:pt x="410" y="204"/>
                    <a:pt x="402" y="215"/>
                    <a:pt x="395" y="222"/>
                  </a:cubicBezTo>
                  <a:cubicBezTo>
                    <a:pt x="388" y="229"/>
                    <a:pt x="379" y="227"/>
                    <a:pt x="371" y="228"/>
                  </a:cubicBezTo>
                  <a:cubicBezTo>
                    <a:pt x="363" y="229"/>
                    <a:pt x="355" y="228"/>
                    <a:pt x="344" y="228"/>
                  </a:cubicBezTo>
                  <a:cubicBezTo>
                    <a:pt x="333" y="228"/>
                    <a:pt x="304" y="221"/>
                    <a:pt x="287" y="22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7" name="Arc 27"/>
          <p:cNvSpPr>
            <a:spLocks/>
          </p:cNvSpPr>
          <p:nvPr/>
        </p:nvSpPr>
        <p:spPr bwMode="auto">
          <a:xfrm rot="5684080" flipV="1">
            <a:off x="1408906" y="3580607"/>
            <a:ext cx="765175" cy="5667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608513" y="4908550"/>
            <a:ext cx="1652587" cy="1073150"/>
            <a:chOff x="2655" y="2752"/>
            <a:chExt cx="1041" cy="676"/>
          </a:xfrm>
        </p:grpSpPr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655" y="2752"/>
              <a:ext cx="1041" cy="676"/>
            </a:xfrm>
            <a:custGeom>
              <a:avLst/>
              <a:gdLst/>
              <a:ahLst/>
              <a:cxnLst>
                <a:cxn ang="0">
                  <a:pos x="317" y="5"/>
                </a:cxn>
                <a:cxn ang="0">
                  <a:pos x="230" y="41"/>
                </a:cxn>
                <a:cxn ang="0">
                  <a:pos x="164" y="59"/>
                </a:cxn>
                <a:cxn ang="0">
                  <a:pos x="128" y="77"/>
                </a:cxn>
                <a:cxn ang="0">
                  <a:pos x="41" y="173"/>
                </a:cxn>
                <a:cxn ang="0">
                  <a:pos x="20" y="251"/>
                </a:cxn>
                <a:cxn ang="0">
                  <a:pos x="2" y="305"/>
                </a:cxn>
                <a:cxn ang="0">
                  <a:pos x="8" y="410"/>
                </a:cxn>
                <a:cxn ang="0">
                  <a:pos x="20" y="482"/>
                </a:cxn>
                <a:cxn ang="0">
                  <a:pos x="32" y="515"/>
                </a:cxn>
                <a:cxn ang="0">
                  <a:pos x="47" y="536"/>
                </a:cxn>
                <a:cxn ang="0">
                  <a:pos x="86" y="581"/>
                </a:cxn>
                <a:cxn ang="0">
                  <a:pos x="155" y="626"/>
                </a:cxn>
                <a:cxn ang="0">
                  <a:pos x="209" y="662"/>
                </a:cxn>
                <a:cxn ang="0">
                  <a:pos x="266" y="692"/>
                </a:cxn>
                <a:cxn ang="0">
                  <a:pos x="338" y="695"/>
                </a:cxn>
                <a:cxn ang="0">
                  <a:pos x="461" y="674"/>
                </a:cxn>
                <a:cxn ang="0">
                  <a:pos x="515" y="656"/>
                </a:cxn>
                <a:cxn ang="0">
                  <a:pos x="551" y="611"/>
                </a:cxn>
                <a:cxn ang="0">
                  <a:pos x="596" y="581"/>
                </a:cxn>
                <a:cxn ang="0">
                  <a:pos x="656" y="521"/>
                </a:cxn>
                <a:cxn ang="0">
                  <a:pos x="674" y="464"/>
                </a:cxn>
                <a:cxn ang="0">
                  <a:pos x="683" y="344"/>
                </a:cxn>
                <a:cxn ang="0">
                  <a:pos x="698" y="269"/>
                </a:cxn>
                <a:cxn ang="0">
                  <a:pos x="659" y="221"/>
                </a:cxn>
                <a:cxn ang="0">
                  <a:pos x="635" y="167"/>
                </a:cxn>
                <a:cxn ang="0">
                  <a:pos x="608" y="110"/>
                </a:cxn>
                <a:cxn ang="0">
                  <a:pos x="554" y="74"/>
                </a:cxn>
                <a:cxn ang="0">
                  <a:pos x="476" y="32"/>
                </a:cxn>
                <a:cxn ang="0">
                  <a:pos x="413" y="20"/>
                </a:cxn>
                <a:cxn ang="0">
                  <a:pos x="338" y="8"/>
                </a:cxn>
                <a:cxn ang="0">
                  <a:pos x="317" y="5"/>
                </a:cxn>
              </a:cxnLst>
              <a:rect l="0" t="0" r="r" b="b"/>
              <a:pathLst>
                <a:path w="702" h="698">
                  <a:moveTo>
                    <a:pt x="317" y="5"/>
                  </a:moveTo>
                  <a:cubicBezTo>
                    <a:pt x="299" y="10"/>
                    <a:pt x="255" y="32"/>
                    <a:pt x="230" y="41"/>
                  </a:cubicBezTo>
                  <a:cubicBezTo>
                    <a:pt x="205" y="50"/>
                    <a:pt x="181" y="53"/>
                    <a:pt x="164" y="59"/>
                  </a:cubicBezTo>
                  <a:cubicBezTo>
                    <a:pt x="147" y="65"/>
                    <a:pt x="148" y="58"/>
                    <a:pt x="128" y="77"/>
                  </a:cubicBezTo>
                  <a:cubicBezTo>
                    <a:pt x="108" y="96"/>
                    <a:pt x="59" y="144"/>
                    <a:pt x="41" y="173"/>
                  </a:cubicBezTo>
                  <a:cubicBezTo>
                    <a:pt x="23" y="202"/>
                    <a:pt x="26" y="229"/>
                    <a:pt x="20" y="251"/>
                  </a:cubicBezTo>
                  <a:cubicBezTo>
                    <a:pt x="14" y="273"/>
                    <a:pt x="4" y="279"/>
                    <a:pt x="2" y="305"/>
                  </a:cubicBezTo>
                  <a:cubicBezTo>
                    <a:pt x="0" y="331"/>
                    <a:pt x="5" y="381"/>
                    <a:pt x="8" y="410"/>
                  </a:cubicBezTo>
                  <a:cubicBezTo>
                    <a:pt x="11" y="439"/>
                    <a:pt x="16" y="465"/>
                    <a:pt x="20" y="482"/>
                  </a:cubicBezTo>
                  <a:cubicBezTo>
                    <a:pt x="24" y="499"/>
                    <a:pt x="28" y="506"/>
                    <a:pt x="32" y="515"/>
                  </a:cubicBezTo>
                  <a:cubicBezTo>
                    <a:pt x="36" y="524"/>
                    <a:pt x="38" y="525"/>
                    <a:pt x="47" y="536"/>
                  </a:cubicBezTo>
                  <a:cubicBezTo>
                    <a:pt x="56" y="547"/>
                    <a:pt x="68" y="566"/>
                    <a:pt x="86" y="581"/>
                  </a:cubicBezTo>
                  <a:cubicBezTo>
                    <a:pt x="104" y="596"/>
                    <a:pt x="134" y="613"/>
                    <a:pt x="155" y="626"/>
                  </a:cubicBezTo>
                  <a:cubicBezTo>
                    <a:pt x="176" y="639"/>
                    <a:pt x="190" y="651"/>
                    <a:pt x="209" y="662"/>
                  </a:cubicBezTo>
                  <a:cubicBezTo>
                    <a:pt x="228" y="673"/>
                    <a:pt x="245" y="687"/>
                    <a:pt x="266" y="692"/>
                  </a:cubicBezTo>
                  <a:cubicBezTo>
                    <a:pt x="287" y="697"/>
                    <a:pt x="306" y="698"/>
                    <a:pt x="338" y="695"/>
                  </a:cubicBezTo>
                  <a:cubicBezTo>
                    <a:pt x="370" y="692"/>
                    <a:pt x="432" y="680"/>
                    <a:pt x="461" y="674"/>
                  </a:cubicBezTo>
                  <a:cubicBezTo>
                    <a:pt x="490" y="668"/>
                    <a:pt x="500" y="666"/>
                    <a:pt x="515" y="656"/>
                  </a:cubicBezTo>
                  <a:cubicBezTo>
                    <a:pt x="530" y="646"/>
                    <a:pt x="538" y="623"/>
                    <a:pt x="551" y="611"/>
                  </a:cubicBezTo>
                  <a:cubicBezTo>
                    <a:pt x="564" y="599"/>
                    <a:pt x="578" y="596"/>
                    <a:pt x="596" y="581"/>
                  </a:cubicBezTo>
                  <a:cubicBezTo>
                    <a:pt x="614" y="566"/>
                    <a:pt x="643" y="541"/>
                    <a:pt x="656" y="521"/>
                  </a:cubicBezTo>
                  <a:cubicBezTo>
                    <a:pt x="669" y="501"/>
                    <a:pt x="670" y="493"/>
                    <a:pt x="674" y="464"/>
                  </a:cubicBezTo>
                  <a:cubicBezTo>
                    <a:pt x="678" y="435"/>
                    <a:pt x="679" y="376"/>
                    <a:pt x="683" y="344"/>
                  </a:cubicBezTo>
                  <a:cubicBezTo>
                    <a:pt x="687" y="312"/>
                    <a:pt x="702" y="289"/>
                    <a:pt x="698" y="269"/>
                  </a:cubicBezTo>
                  <a:cubicBezTo>
                    <a:pt x="694" y="249"/>
                    <a:pt x="670" y="238"/>
                    <a:pt x="659" y="221"/>
                  </a:cubicBezTo>
                  <a:cubicBezTo>
                    <a:pt x="648" y="204"/>
                    <a:pt x="643" y="185"/>
                    <a:pt x="635" y="167"/>
                  </a:cubicBezTo>
                  <a:cubicBezTo>
                    <a:pt x="627" y="149"/>
                    <a:pt x="622" y="125"/>
                    <a:pt x="608" y="110"/>
                  </a:cubicBezTo>
                  <a:cubicBezTo>
                    <a:pt x="594" y="95"/>
                    <a:pt x="576" y="87"/>
                    <a:pt x="554" y="74"/>
                  </a:cubicBezTo>
                  <a:cubicBezTo>
                    <a:pt x="532" y="61"/>
                    <a:pt x="499" y="41"/>
                    <a:pt x="476" y="32"/>
                  </a:cubicBezTo>
                  <a:cubicBezTo>
                    <a:pt x="453" y="23"/>
                    <a:pt x="436" y="24"/>
                    <a:pt x="413" y="20"/>
                  </a:cubicBezTo>
                  <a:cubicBezTo>
                    <a:pt x="390" y="16"/>
                    <a:pt x="356" y="10"/>
                    <a:pt x="338" y="8"/>
                  </a:cubicBezTo>
                  <a:cubicBezTo>
                    <a:pt x="320" y="6"/>
                    <a:pt x="335" y="0"/>
                    <a:pt x="317" y="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 rot="13263289">
              <a:off x="2743" y="3027"/>
              <a:ext cx="413" cy="293"/>
            </a:xfrm>
            <a:custGeom>
              <a:avLst/>
              <a:gdLst/>
              <a:ahLst/>
              <a:cxnLst>
                <a:cxn ang="0">
                  <a:pos x="287" y="225"/>
                </a:cxn>
                <a:cxn ang="0">
                  <a:pos x="239" y="255"/>
                </a:cxn>
                <a:cxn ang="0">
                  <a:pos x="224" y="333"/>
                </a:cxn>
                <a:cxn ang="0">
                  <a:pos x="218" y="375"/>
                </a:cxn>
                <a:cxn ang="0">
                  <a:pos x="176" y="408"/>
                </a:cxn>
                <a:cxn ang="0">
                  <a:pos x="122" y="408"/>
                </a:cxn>
                <a:cxn ang="0">
                  <a:pos x="65" y="381"/>
                </a:cxn>
                <a:cxn ang="0">
                  <a:pos x="17" y="318"/>
                </a:cxn>
                <a:cxn ang="0">
                  <a:pos x="5" y="237"/>
                </a:cxn>
                <a:cxn ang="0">
                  <a:pos x="50" y="120"/>
                </a:cxn>
                <a:cxn ang="0">
                  <a:pos x="116" y="54"/>
                </a:cxn>
                <a:cxn ang="0">
                  <a:pos x="191" y="15"/>
                </a:cxn>
                <a:cxn ang="0">
                  <a:pos x="275" y="0"/>
                </a:cxn>
                <a:cxn ang="0">
                  <a:pos x="350" y="15"/>
                </a:cxn>
                <a:cxn ang="0">
                  <a:pos x="401" y="48"/>
                </a:cxn>
                <a:cxn ang="0">
                  <a:pos x="431" y="114"/>
                </a:cxn>
                <a:cxn ang="0">
                  <a:pos x="416" y="186"/>
                </a:cxn>
                <a:cxn ang="0">
                  <a:pos x="395" y="222"/>
                </a:cxn>
                <a:cxn ang="0">
                  <a:pos x="371" y="228"/>
                </a:cxn>
                <a:cxn ang="0">
                  <a:pos x="344" y="228"/>
                </a:cxn>
                <a:cxn ang="0">
                  <a:pos x="287" y="225"/>
                </a:cxn>
              </a:cxnLst>
              <a:rect l="0" t="0" r="r" b="b"/>
              <a:pathLst>
                <a:path w="434" h="413">
                  <a:moveTo>
                    <a:pt x="287" y="225"/>
                  </a:moveTo>
                  <a:cubicBezTo>
                    <a:pt x="270" y="229"/>
                    <a:pt x="250" y="237"/>
                    <a:pt x="239" y="255"/>
                  </a:cubicBezTo>
                  <a:cubicBezTo>
                    <a:pt x="228" y="273"/>
                    <a:pt x="228" y="313"/>
                    <a:pt x="224" y="333"/>
                  </a:cubicBezTo>
                  <a:cubicBezTo>
                    <a:pt x="220" y="353"/>
                    <a:pt x="226" y="363"/>
                    <a:pt x="218" y="375"/>
                  </a:cubicBezTo>
                  <a:cubicBezTo>
                    <a:pt x="210" y="387"/>
                    <a:pt x="192" y="403"/>
                    <a:pt x="176" y="408"/>
                  </a:cubicBezTo>
                  <a:cubicBezTo>
                    <a:pt x="160" y="413"/>
                    <a:pt x="140" y="412"/>
                    <a:pt x="122" y="408"/>
                  </a:cubicBezTo>
                  <a:cubicBezTo>
                    <a:pt x="104" y="404"/>
                    <a:pt x="82" y="396"/>
                    <a:pt x="65" y="381"/>
                  </a:cubicBezTo>
                  <a:cubicBezTo>
                    <a:pt x="48" y="366"/>
                    <a:pt x="27" y="342"/>
                    <a:pt x="17" y="318"/>
                  </a:cubicBezTo>
                  <a:cubicBezTo>
                    <a:pt x="7" y="294"/>
                    <a:pt x="0" y="270"/>
                    <a:pt x="5" y="237"/>
                  </a:cubicBezTo>
                  <a:cubicBezTo>
                    <a:pt x="10" y="204"/>
                    <a:pt x="32" y="150"/>
                    <a:pt x="50" y="120"/>
                  </a:cubicBezTo>
                  <a:cubicBezTo>
                    <a:pt x="68" y="90"/>
                    <a:pt x="93" y="71"/>
                    <a:pt x="116" y="54"/>
                  </a:cubicBezTo>
                  <a:cubicBezTo>
                    <a:pt x="139" y="37"/>
                    <a:pt x="165" y="24"/>
                    <a:pt x="191" y="15"/>
                  </a:cubicBezTo>
                  <a:cubicBezTo>
                    <a:pt x="217" y="6"/>
                    <a:pt x="249" y="0"/>
                    <a:pt x="275" y="0"/>
                  </a:cubicBezTo>
                  <a:cubicBezTo>
                    <a:pt x="301" y="0"/>
                    <a:pt x="329" y="7"/>
                    <a:pt x="350" y="15"/>
                  </a:cubicBezTo>
                  <a:cubicBezTo>
                    <a:pt x="371" y="23"/>
                    <a:pt x="388" y="32"/>
                    <a:pt x="401" y="48"/>
                  </a:cubicBezTo>
                  <a:cubicBezTo>
                    <a:pt x="414" y="64"/>
                    <a:pt x="428" y="91"/>
                    <a:pt x="431" y="114"/>
                  </a:cubicBezTo>
                  <a:cubicBezTo>
                    <a:pt x="434" y="137"/>
                    <a:pt x="422" y="168"/>
                    <a:pt x="416" y="186"/>
                  </a:cubicBezTo>
                  <a:cubicBezTo>
                    <a:pt x="410" y="204"/>
                    <a:pt x="402" y="215"/>
                    <a:pt x="395" y="222"/>
                  </a:cubicBezTo>
                  <a:cubicBezTo>
                    <a:pt x="388" y="229"/>
                    <a:pt x="379" y="227"/>
                    <a:pt x="371" y="228"/>
                  </a:cubicBezTo>
                  <a:cubicBezTo>
                    <a:pt x="363" y="229"/>
                    <a:pt x="355" y="228"/>
                    <a:pt x="344" y="228"/>
                  </a:cubicBezTo>
                  <a:cubicBezTo>
                    <a:pt x="333" y="228"/>
                    <a:pt x="304" y="221"/>
                    <a:pt x="287" y="22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2906" y="2922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3105" y="3002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3106" y="2854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3336" y="3257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3321" y="3045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3426" y="3189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3277" y="2915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3483" y="3010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3201" y="3098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0" name="Oval 40"/>
            <p:cNvSpPr>
              <a:spLocks noChangeArrowheads="1"/>
            </p:cNvSpPr>
            <p:nvPr/>
          </p:nvSpPr>
          <p:spPr bwMode="auto">
            <a:xfrm>
              <a:off x="3186" y="3273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1" name="Oval 41"/>
            <p:cNvSpPr>
              <a:spLocks noChangeArrowheads="1"/>
            </p:cNvSpPr>
            <p:nvPr/>
          </p:nvSpPr>
          <p:spPr bwMode="auto">
            <a:xfrm>
              <a:off x="3298" y="3164"/>
              <a:ext cx="87" cy="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5313363" y="451167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ROS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5888038" y="4376738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Cytokines</a:t>
            </a:r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3784600" y="4286250"/>
            <a:ext cx="138113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4478338" y="4241800"/>
            <a:ext cx="138112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4094163" y="4279900"/>
            <a:ext cx="138112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7588250" y="4703763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MMPs</a:t>
            </a:r>
          </a:p>
        </p:txBody>
      </p:sp>
      <p:sp>
        <p:nvSpPr>
          <p:cNvPr id="5168" name="Arc 48"/>
          <p:cNvSpPr>
            <a:spLocks/>
          </p:cNvSpPr>
          <p:nvPr/>
        </p:nvSpPr>
        <p:spPr bwMode="auto">
          <a:xfrm rot="16200000" flipH="1" flipV="1">
            <a:off x="2161761" y="5461166"/>
            <a:ext cx="859322" cy="14299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016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stealth" w="lg" len="lg"/>
          </a:ln>
          <a:effectLst>
            <a:outerShdw blurRad="50800" dist="38100" dir="5400000" sx="103000" sy="103000" algn="t" rotWithShape="0">
              <a:prstClr val="black">
                <a:alpha val="8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117725" y="4171950"/>
            <a:ext cx="671513" cy="157163"/>
            <a:chOff x="1334" y="2628"/>
            <a:chExt cx="423" cy="99"/>
          </a:xfrm>
        </p:grpSpPr>
        <p:sp>
          <p:nvSpPr>
            <p:cNvPr id="5170" name="Oval 50"/>
            <p:cNvSpPr>
              <a:spLocks noChangeArrowheads="1"/>
            </p:cNvSpPr>
            <p:nvPr/>
          </p:nvSpPr>
          <p:spPr bwMode="auto">
            <a:xfrm>
              <a:off x="1334" y="2628"/>
              <a:ext cx="87" cy="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auto">
            <a:xfrm>
              <a:off x="1503" y="2631"/>
              <a:ext cx="87" cy="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2" name="Oval 52"/>
            <p:cNvSpPr>
              <a:spLocks noChangeArrowheads="1"/>
            </p:cNvSpPr>
            <p:nvPr/>
          </p:nvSpPr>
          <p:spPr bwMode="auto">
            <a:xfrm>
              <a:off x="1670" y="2648"/>
              <a:ext cx="87" cy="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3155950" y="4171950"/>
            <a:ext cx="388938" cy="714375"/>
          </a:xfrm>
          <a:prstGeom prst="downArrow">
            <a:avLst>
              <a:gd name="adj1" fmla="val 50000"/>
              <a:gd name="adj2" fmla="val 45918"/>
            </a:avLst>
          </a:prstGeom>
          <a:gradFill rotWithShape="1">
            <a:gsLst>
              <a:gs pos="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2117725" y="4502150"/>
            <a:ext cx="671513" cy="157163"/>
            <a:chOff x="1334" y="2628"/>
            <a:chExt cx="423" cy="99"/>
          </a:xfrm>
        </p:grpSpPr>
        <p:sp>
          <p:nvSpPr>
            <p:cNvPr id="5175" name="Oval 55"/>
            <p:cNvSpPr>
              <a:spLocks noChangeArrowheads="1"/>
            </p:cNvSpPr>
            <p:nvPr/>
          </p:nvSpPr>
          <p:spPr bwMode="auto">
            <a:xfrm>
              <a:off x="1334" y="2628"/>
              <a:ext cx="87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auto">
            <a:xfrm>
              <a:off x="1503" y="2631"/>
              <a:ext cx="87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1670" y="2648"/>
              <a:ext cx="87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3800475" y="4559300"/>
            <a:ext cx="831850" cy="169863"/>
            <a:chOff x="2480" y="2768"/>
            <a:chExt cx="524" cy="107"/>
          </a:xfrm>
        </p:grpSpPr>
        <p:sp>
          <p:nvSpPr>
            <p:cNvPr id="5179" name="Oval 59"/>
            <p:cNvSpPr>
              <a:spLocks noChangeArrowheads="1"/>
            </p:cNvSpPr>
            <p:nvPr/>
          </p:nvSpPr>
          <p:spPr bwMode="auto">
            <a:xfrm>
              <a:off x="2480" y="2796"/>
              <a:ext cx="87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2917" y="2768"/>
              <a:ext cx="87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1" name="Oval 61"/>
            <p:cNvSpPr>
              <a:spLocks noChangeArrowheads="1"/>
            </p:cNvSpPr>
            <p:nvPr/>
          </p:nvSpPr>
          <p:spPr bwMode="auto">
            <a:xfrm>
              <a:off x="2675" y="2792"/>
              <a:ext cx="87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82" name="Arc 62"/>
          <p:cNvSpPr>
            <a:spLocks/>
          </p:cNvSpPr>
          <p:nvPr/>
        </p:nvSpPr>
        <p:spPr bwMode="auto">
          <a:xfrm rot="16706598" flipV="1">
            <a:off x="4915694" y="4226719"/>
            <a:ext cx="322263" cy="923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4559300" y="4384675"/>
            <a:ext cx="12700" cy="1508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4148138" y="4448175"/>
            <a:ext cx="12700" cy="1508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>
            <a:off x="3862388" y="4452938"/>
            <a:ext cx="12700" cy="1508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2724150" y="4365625"/>
            <a:ext cx="12700" cy="1508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2174875" y="4329113"/>
            <a:ext cx="12700" cy="1508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>
            <a:off x="2441575" y="4332288"/>
            <a:ext cx="12700" cy="1508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89" name="Arc 69"/>
          <p:cNvSpPr>
            <a:spLocks/>
          </p:cNvSpPr>
          <p:nvPr/>
        </p:nvSpPr>
        <p:spPr bwMode="auto">
          <a:xfrm rot="21135245" flipV="1">
            <a:off x="6157913" y="4668838"/>
            <a:ext cx="236537" cy="7223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0" name="Arc 70"/>
          <p:cNvSpPr>
            <a:spLocks/>
          </p:cNvSpPr>
          <p:nvPr/>
        </p:nvSpPr>
        <p:spPr bwMode="auto">
          <a:xfrm rot="16171932" flipV="1">
            <a:off x="5572125" y="3611563"/>
            <a:ext cx="307975" cy="1247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6791325" y="43656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Chemokines</a:t>
            </a:r>
          </a:p>
        </p:txBody>
      </p:sp>
      <p:sp>
        <p:nvSpPr>
          <p:cNvPr id="5192" name="Arc 72"/>
          <p:cNvSpPr>
            <a:spLocks/>
          </p:cNvSpPr>
          <p:nvPr/>
        </p:nvSpPr>
        <p:spPr bwMode="auto">
          <a:xfrm rot="21135245" flipV="1">
            <a:off x="6167438" y="4740275"/>
            <a:ext cx="1052512" cy="6111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3" name="Arc 73"/>
          <p:cNvSpPr>
            <a:spLocks/>
          </p:cNvSpPr>
          <p:nvPr/>
        </p:nvSpPr>
        <p:spPr bwMode="auto">
          <a:xfrm rot="16171932" flipV="1">
            <a:off x="5141119" y="2356644"/>
            <a:ext cx="682625" cy="33861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1165225" y="1065213"/>
            <a:ext cx="27692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3300"/>
                </a:solidFill>
                <a:cs typeface="Arial" charset="0"/>
              </a:rPr>
              <a:t>Smoking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FF3300"/>
                </a:solidFill>
                <a:cs typeface="Arial" charset="0"/>
              </a:rPr>
              <a:t>Hypertension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FF3300"/>
                </a:solidFill>
                <a:cs typeface="Arial" charset="0"/>
              </a:rPr>
              <a:t>Diabetes</a:t>
            </a:r>
          </a:p>
          <a:p>
            <a:pPr>
              <a:spcBef>
                <a:spcPct val="50000"/>
              </a:spcBef>
            </a:pPr>
            <a:r>
              <a:rPr lang="en-GB" dirty="0" err="1">
                <a:solidFill>
                  <a:srgbClr val="FF3300"/>
                </a:solidFill>
                <a:cs typeface="Arial" charset="0"/>
              </a:rPr>
              <a:t>Hyperlipidaemia</a:t>
            </a:r>
            <a:endParaRPr lang="en-GB" dirty="0">
              <a:solidFill>
                <a:srgbClr val="FF33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FF3300"/>
                </a:solidFill>
                <a:cs typeface="Arial" charset="0"/>
              </a:rPr>
              <a:t>Location </a:t>
            </a:r>
            <a:r>
              <a:rPr lang="en-GB" dirty="0" smtClean="0">
                <a:solidFill>
                  <a:srgbClr val="FF3300"/>
                </a:solidFill>
                <a:cs typeface="Arial" charset="0"/>
              </a:rPr>
              <a:t>– disturbed flow</a:t>
            </a:r>
            <a:endParaRPr lang="en-GB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1706563" y="5510213"/>
            <a:ext cx="153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cs typeface="Arial" charset="0"/>
              </a:rPr>
              <a:t>Scavenger Receptors</a:t>
            </a:r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1677988" y="5297488"/>
            <a:ext cx="1103312" cy="163512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>
            <a:off x="2794000" y="5373688"/>
            <a:ext cx="21272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98" name="AutoShape 78"/>
          <p:cNvSpPr>
            <a:spLocks noChangeArrowheads="1"/>
          </p:cNvSpPr>
          <p:nvPr/>
        </p:nvSpPr>
        <p:spPr bwMode="auto">
          <a:xfrm rot="16713853">
            <a:off x="4127501" y="5018087"/>
            <a:ext cx="203200" cy="714375"/>
          </a:xfrm>
          <a:prstGeom prst="downArrow">
            <a:avLst>
              <a:gd name="adj1" fmla="val 50000"/>
              <a:gd name="adj2" fmla="val 878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0" y="6273225"/>
            <a:ext cx="2201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Reverse cholesterol transport</a:t>
            </a:r>
            <a:endParaRPr lang="en-GB" sz="16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" name="Group 80"/>
          <p:cNvGrpSpPr>
            <a:grpSpLocks noChangeAspect="1"/>
          </p:cNvGrpSpPr>
          <p:nvPr/>
        </p:nvGrpSpPr>
        <p:grpSpPr bwMode="auto">
          <a:xfrm>
            <a:off x="8743950" y="2138363"/>
            <a:ext cx="400050" cy="838200"/>
            <a:chOff x="3456" y="1536"/>
            <a:chExt cx="1008" cy="2112"/>
          </a:xfrm>
        </p:grpSpPr>
        <p:sp>
          <p:nvSpPr>
            <p:cNvPr id="5201" name="Oval 81"/>
            <p:cNvSpPr>
              <a:spLocks noChangeAspect="1" noChangeArrowheads="1"/>
            </p:cNvSpPr>
            <p:nvPr/>
          </p:nvSpPr>
          <p:spPr bwMode="auto">
            <a:xfrm>
              <a:off x="3456" y="1536"/>
              <a:ext cx="1008" cy="21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2" name="Oval 82"/>
            <p:cNvSpPr>
              <a:spLocks noChangeAspect="1" noChangeArrowheads="1"/>
            </p:cNvSpPr>
            <p:nvPr/>
          </p:nvSpPr>
          <p:spPr bwMode="auto">
            <a:xfrm>
              <a:off x="3773" y="2333"/>
              <a:ext cx="192" cy="4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3" name="Oval 83"/>
            <p:cNvSpPr>
              <a:spLocks noChangeAspect="1" noChangeArrowheads="1"/>
            </p:cNvSpPr>
            <p:nvPr/>
          </p:nvSpPr>
          <p:spPr bwMode="auto">
            <a:xfrm>
              <a:off x="3744" y="1872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4" name="Oval 84"/>
            <p:cNvSpPr>
              <a:spLocks noChangeAspect="1" noChangeArrowheads="1"/>
            </p:cNvSpPr>
            <p:nvPr/>
          </p:nvSpPr>
          <p:spPr bwMode="auto">
            <a:xfrm>
              <a:off x="3840" y="1968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5" name="Oval 85"/>
            <p:cNvSpPr>
              <a:spLocks noChangeAspect="1" noChangeArrowheads="1"/>
            </p:cNvSpPr>
            <p:nvPr/>
          </p:nvSpPr>
          <p:spPr bwMode="auto">
            <a:xfrm>
              <a:off x="3696" y="2112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6" name="Oval 86"/>
            <p:cNvSpPr>
              <a:spLocks noChangeAspect="1" noChangeArrowheads="1"/>
            </p:cNvSpPr>
            <p:nvPr/>
          </p:nvSpPr>
          <p:spPr bwMode="auto">
            <a:xfrm>
              <a:off x="3744" y="3024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7" name="Oval 87"/>
            <p:cNvSpPr>
              <a:spLocks noChangeAspect="1" noChangeArrowheads="1"/>
            </p:cNvSpPr>
            <p:nvPr/>
          </p:nvSpPr>
          <p:spPr bwMode="auto">
            <a:xfrm>
              <a:off x="3696" y="3120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8" name="Oval 88"/>
            <p:cNvSpPr>
              <a:spLocks noChangeAspect="1" noChangeArrowheads="1"/>
            </p:cNvSpPr>
            <p:nvPr/>
          </p:nvSpPr>
          <p:spPr bwMode="auto">
            <a:xfrm>
              <a:off x="3744" y="3216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9" name="Oval 89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90"/>
          <p:cNvGrpSpPr>
            <a:grpSpLocks noChangeAspect="1"/>
          </p:cNvGrpSpPr>
          <p:nvPr/>
        </p:nvGrpSpPr>
        <p:grpSpPr bwMode="auto">
          <a:xfrm>
            <a:off x="8348663" y="2493963"/>
            <a:ext cx="400050" cy="838200"/>
            <a:chOff x="3456" y="1536"/>
            <a:chExt cx="1008" cy="2112"/>
          </a:xfrm>
        </p:grpSpPr>
        <p:sp>
          <p:nvSpPr>
            <p:cNvPr id="5211" name="Oval 91"/>
            <p:cNvSpPr>
              <a:spLocks noChangeAspect="1" noChangeArrowheads="1"/>
            </p:cNvSpPr>
            <p:nvPr/>
          </p:nvSpPr>
          <p:spPr bwMode="auto">
            <a:xfrm>
              <a:off x="3456" y="1536"/>
              <a:ext cx="1008" cy="21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2" name="Oval 92"/>
            <p:cNvSpPr>
              <a:spLocks noChangeAspect="1" noChangeArrowheads="1"/>
            </p:cNvSpPr>
            <p:nvPr/>
          </p:nvSpPr>
          <p:spPr bwMode="auto">
            <a:xfrm>
              <a:off x="3773" y="2333"/>
              <a:ext cx="192" cy="4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3" name="Oval 93"/>
            <p:cNvSpPr>
              <a:spLocks noChangeAspect="1" noChangeArrowheads="1"/>
            </p:cNvSpPr>
            <p:nvPr/>
          </p:nvSpPr>
          <p:spPr bwMode="auto">
            <a:xfrm>
              <a:off x="3744" y="1872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4" name="Oval 94"/>
            <p:cNvSpPr>
              <a:spLocks noChangeAspect="1" noChangeArrowheads="1"/>
            </p:cNvSpPr>
            <p:nvPr/>
          </p:nvSpPr>
          <p:spPr bwMode="auto">
            <a:xfrm>
              <a:off x="3840" y="1968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5" name="Oval 95"/>
            <p:cNvSpPr>
              <a:spLocks noChangeAspect="1" noChangeArrowheads="1"/>
            </p:cNvSpPr>
            <p:nvPr/>
          </p:nvSpPr>
          <p:spPr bwMode="auto">
            <a:xfrm>
              <a:off x="3696" y="2112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6" name="Oval 96"/>
            <p:cNvSpPr>
              <a:spLocks noChangeAspect="1" noChangeArrowheads="1"/>
            </p:cNvSpPr>
            <p:nvPr/>
          </p:nvSpPr>
          <p:spPr bwMode="auto">
            <a:xfrm>
              <a:off x="3744" y="3024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7" name="Oval 97"/>
            <p:cNvSpPr>
              <a:spLocks noChangeAspect="1" noChangeArrowheads="1"/>
            </p:cNvSpPr>
            <p:nvPr/>
          </p:nvSpPr>
          <p:spPr bwMode="auto">
            <a:xfrm>
              <a:off x="3696" y="3120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8" name="Oval 98"/>
            <p:cNvSpPr>
              <a:spLocks noChangeAspect="1" noChangeArrowheads="1"/>
            </p:cNvSpPr>
            <p:nvPr/>
          </p:nvSpPr>
          <p:spPr bwMode="auto">
            <a:xfrm>
              <a:off x="3744" y="3216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19" name="Oval 99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48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20" name="Line 100"/>
          <p:cNvSpPr>
            <a:spLocks noChangeShapeType="1"/>
          </p:cNvSpPr>
          <p:nvPr/>
        </p:nvSpPr>
        <p:spPr bwMode="auto">
          <a:xfrm flipH="1">
            <a:off x="7947025" y="3017838"/>
            <a:ext cx="381000" cy="184150"/>
          </a:xfrm>
          <a:prstGeom prst="line">
            <a:avLst/>
          </a:prstGeom>
          <a:noFill/>
          <a:ln w="1016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1" name="Arc 101"/>
          <p:cNvSpPr>
            <a:spLocks/>
          </p:cNvSpPr>
          <p:nvPr/>
        </p:nvSpPr>
        <p:spPr bwMode="auto">
          <a:xfrm rot="21135245" flipV="1">
            <a:off x="5813425" y="5095875"/>
            <a:ext cx="2255838" cy="636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2" name="Arc 102"/>
          <p:cNvSpPr>
            <a:spLocks/>
          </p:cNvSpPr>
          <p:nvPr/>
        </p:nvSpPr>
        <p:spPr bwMode="auto">
          <a:xfrm rot="16706598" flipV="1">
            <a:off x="7299326" y="3829050"/>
            <a:ext cx="749300" cy="923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1252538" y="4030663"/>
            <a:ext cx="801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00"/>
                </a:solidFill>
                <a:cs typeface="Arial" charset="0"/>
              </a:rPr>
              <a:t>LDL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1316038" y="4435475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6600"/>
                </a:solidFill>
                <a:cs typeface="Arial" charset="0"/>
              </a:rPr>
              <a:t>OxLDL</a:t>
            </a:r>
          </a:p>
        </p:txBody>
      </p:sp>
      <p:sp>
        <p:nvSpPr>
          <p:cNvPr id="5226" name="Line 106"/>
          <p:cNvSpPr>
            <a:spLocks noChangeShapeType="1"/>
          </p:cNvSpPr>
          <p:nvPr/>
        </p:nvSpPr>
        <p:spPr bwMode="auto">
          <a:xfrm>
            <a:off x="2430463" y="4710113"/>
            <a:ext cx="25400" cy="5127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48" name="Rectangle 128"/>
          <p:cNvSpPr>
            <a:spLocks noChangeArrowheads="1"/>
          </p:cNvSpPr>
          <p:nvPr/>
        </p:nvSpPr>
        <p:spPr bwMode="auto">
          <a:xfrm>
            <a:off x="4659312" y="6089650"/>
            <a:ext cx="3889069" cy="611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49" name="Text Box 129"/>
          <p:cNvSpPr txBox="1">
            <a:spLocks noChangeArrowheads="1"/>
          </p:cNvSpPr>
          <p:nvPr/>
        </p:nvSpPr>
        <p:spPr bwMode="auto">
          <a:xfrm>
            <a:off x="4672013" y="6115050"/>
            <a:ext cx="4083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Death – release and accumulation of Tissue Factor and toxic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oxidised-lipids</a:t>
            </a:r>
            <a:endParaRPr lang="en-GB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50" name="Arc 130"/>
          <p:cNvSpPr>
            <a:spLocks/>
          </p:cNvSpPr>
          <p:nvPr/>
        </p:nvSpPr>
        <p:spPr bwMode="auto">
          <a:xfrm rot="-19380315">
            <a:off x="5802313" y="5972175"/>
            <a:ext cx="330200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51" name="AutoShape 131"/>
          <p:cNvSpPr>
            <a:spLocks noChangeArrowheads="1"/>
          </p:cNvSpPr>
          <p:nvPr/>
        </p:nvSpPr>
        <p:spPr bwMode="auto">
          <a:xfrm rot="14503827" flipV="1">
            <a:off x="7224713" y="2671763"/>
            <a:ext cx="42862" cy="1471612"/>
          </a:xfrm>
          <a:prstGeom prst="can">
            <a:avLst>
              <a:gd name="adj" fmla="val 85834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52" name="AutoShape 132"/>
          <p:cNvSpPr>
            <a:spLocks noChangeArrowheads="1"/>
          </p:cNvSpPr>
          <p:nvPr/>
        </p:nvSpPr>
        <p:spPr bwMode="auto">
          <a:xfrm rot="14503827" flipV="1">
            <a:off x="7308851" y="2778125"/>
            <a:ext cx="42862" cy="1398587"/>
          </a:xfrm>
          <a:prstGeom prst="can">
            <a:avLst>
              <a:gd name="adj" fmla="val 81575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53" name="AutoShape 133"/>
          <p:cNvSpPr>
            <a:spLocks noChangeArrowheads="1"/>
          </p:cNvSpPr>
          <p:nvPr/>
        </p:nvSpPr>
        <p:spPr bwMode="auto">
          <a:xfrm rot="14503827" flipV="1">
            <a:off x="7255669" y="2874169"/>
            <a:ext cx="42862" cy="1441450"/>
          </a:xfrm>
          <a:prstGeom prst="can">
            <a:avLst>
              <a:gd name="adj" fmla="val 840751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54" name="AutoShape 134"/>
          <p:cNvSpPr>
            <a:spLocks noChangeArrowheads="1"/>
          </p:cNvSpPr>
          <p:nvPr/>
        </p:nvSpPr>
        <p:spPr bwMode="auto">
          <a:xfrm rot="14503827" flipV="1">
            <a:off x="7311231" y="3012282"/>
            <a:ext cx="42863" cy="1308100"/>
          </a:xfrm>
          <a:prstGeom prst="can">
            <a:avLst>
              <a:gd name="adj" fmla="val 762954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59" name="Text Box 139"/>
          <p:cNvSpPr txBox="1">
            <a:spLocks noChangeArrowheads="1"/>
          </p:cNvSpPr>
          <p:nvPr/>
        </p:nvSpPr>
        <p:spPr bwMode="auto">
          <a:xfrm>
            <a:off x="7215188" y="3432175"/>
            <a:ext cx="1366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Collagen</a:t>
            </a:r>
          </a:p>
        </p:txBody>
      </p:sp>
      <p:sp>
        <p:nvSpPr>
          <p:cNvPr id="5260" name="Arc 140"/>
          <p:cNvSpPr>
            <a:spLocks/>
          </p:cNvSpPr>
          <p:nvPr/>
        </p:nvSpPr>
        <p:spPr bwMode="auto">
          <a:xfrm rot="21495544" flipV="1">
            <a:off x="5835650" y="5429250"/>
            <a:ext cx="3146425" cy="4270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62" name="Line 142"/>
          <p:cNvSpPr>
            <a:spLocks noChangeShapeType="1"/>
          </p:cNvSpPr>
          <p:nvPr/>
        </p:nvSpPr>
        <p:spPr bwMode="auto">
          <a:xfrm flipH="1" flipV="1">
            <a:off x="8956675" y="3068638"/>
            <a:ext cx="12700" cy="8397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63" name="Text Box 143"/>
          <p:cNvSpPr txBox="1">
            <a:spLocks noChangeArrowheads="1"/>
          </p:cNvSpPr>
          <p:nvPr/>
        </p:nvSpPr>
        <p:spPr bwMode="auto">
          <a:xfrm rot="16200000">
            <a:off x="8189912" y="4445001"/>
            <a:ext cx="160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Growth factors</a:t>
            </a:r>
          </a:p>
        </p:txBody>
      </p:sp>
      <p:sp>
        <p:nvSpPr>
          <p:cNvPr id="5265" name="Arc 145"/>
          <p:cNvSpPr>
            <a:spLocks/>
          </p:cNvSpPr>
          <p:nvPr/>
        </p:nvSpPr>
        <p:spPr bwMode="auto">
          <a:xfrm rot="16508328" flipH="1">
            <a:off x="1790701" y="3119437"/>
            <a:ext cx="639762" cy="563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67" name="Text Box 147"/>
          <p:cNvSpPr txBox="1">
            <a:spLocks noChangeArrowheads="1"/>
          </p:cNvSpPr>
          <p:nvPr/>
        </p:nvSpPr>
        <p:spPr bwMode="auto">
          <a:xfrm rot="16200000">
            <a:off x="-347663" y="1831976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Lumen</a:t>
            </a:r>
          </a:p>
        </p:txBody>
      </p:sp>
      <p:sp>
        <p:nvSpPr>
          <p:cNvPr id="5268" name="Text Box 148"/>
          <p:cNvSpPr txBox="1">
            <a:spLocks noChangeArrowheads="1"/>
          </p:cNvSpPr>
          <p:nvPr/>
        </p:nvSpPr>
        <p:spPr bwMode="auto">
          <a:xfrm rot="16200000">
            <a:off x="-347663" y="4568826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000000"/>
                </a:solidFill>
                <a:latin typeface="Tahoma" pitchFamily="34" charset="0"/>
              </a:rPr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838200"/>
            <a:ext cx="8295994" cy="60198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Tahoma" pitchFamily="34" charset="0"/>
              </a:rPr>
              <a:t>Macrophages are  the major inflammatory cell type in atherosclerosis </a:t>
            </a:r>
          </a:p>
          <a:p>
            <a:pPr eaLnBrk="1" hangingPunct="1"/>
            <a:endParaRPr lang="en-GB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Macrophages have </a:t>
            </a:r>
            <a:r>
              <a:rPr lang="en-US" sz="2400" u="sng" dirty="0" smtClean="0">
                <a:solidFill>
                  <a:srgbClr val="000000"/>
                </a:solidFill>
                <a:latin typeface="Tahoma" pitchFamily="34" charset="0"/>
              </a:rPr>
              <a:t>protective functions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in the plaque</a:t>
            </a: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Clearing debris (modified lipoproteins, dead cells)</a:t>
            </a: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Stimulating “wound healing” response involving VSMCs</a:t>
            </a:r>
          </a:p>
          <a:p>
            <a:pPr lvl="1" eaLnBrk="1" hangingPunct="1"/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latin typeface="Tahoma" pitchFamily="34" charset="0"/>
              </a:rPr>
              <a:t>..but also have </a:t>
            </a:r>
            <a:r>
              <a:rPr lang="en-GB" sz="2400" u="sng" dirty="0" smtClean="0">
                <a:solidFill>
                  <a:srgbClr val="000000"/>
                </a:solidFill>
                <a:latin typeface="Tahoma" pitchFamily="34" charset="0"/>
              </a:rPr>
              <a:t>deleterious functions</a:t>
            </a: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Release of free radicals that modify LDL</a:t>
            </a: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Recruitment of further </a:t>
            </a:r>
            <a:r>
              <a:rPr lang="en-GB" sz="2000" dirty="0" err="1" smtClean="0">
                <a:solidFill>
                  <a:srgbClr val="000000"/>
                </a:solidFill>
                <a:latin typeface="Tahoma" pitchFamily="34" charset="0"/>
              </a:rPr>
              <a:t>monocytes</a:t>
            </a:r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 via cytokines and </a:t>
            </a:r>
            <a:r>
              <a:rPr lang="en-GB" sz="2000" dirty="0" err="1" smtClean="0">
                <a:solidFill>
                  <a:srgbClr val="000000"/>
                </a:solidFill>
                <a:latin typeface="Tahoma" pitchFamily="34" charset="0"/>
              </a:rPr>
              <a:t>chemokines</a:t>
            </a:r>
            <a:endParaRPr lang="en-GB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Expression of MMPs that may destabilise the fibrous cap</a:t>
            </a: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  <a:latin typeface="Tahoma" pitchFamily="34" charset="0"/>
              </a:rPr>
              <a:t>Expression of tissue factor that can stimulate thrombosis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-76201" y="0"/>
            <a:ext cx="91440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Tahoma" pitchFamily="34" charset="0"/>
              </a:rPr>
              <a:t>Atherosclerosis</a:t>
            </a:r>
            <a:endParaRPr lang="en-GB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81885" y="1193800"/>
            <a:ext cx="7772400" cy="439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0" hangingPunct="0">
              <a:buFont typeface="Arial" pitchFamily="34" charset="0"/>
              <a:buChar char="•"/>
            </a:pPr>
            <a:endParaRPr lang="en-GB" sz="2000" i="1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T</a:t>
            </a:r>
            <a:r>
              <a:rPr lang="en-GB" sz="2000" dirty="0" smtClean="0">
                <a:latin typeface="Tahoma" pitchFamily="34" charset="0"/>
              </a:rPr>
              <a:t>hat atherosclerosis is a disease of global importance</a:t>
            </a: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T</a:t>
            </a:r>
            <a:r>
              <a:rPr lang="en-GB" sz="2000" dirty="0" smtClean="0">
                <a:latin typeface="Tahoma" pitchFamily="34" charset="0"/>
              </a:rPr>
              <a:t>hat </a:t>
            </a:r>
            <a:r>
              <a:rPr lang="en-GB" sz="2000" dirty="0">
                <a:latin typeface="Tahoma" pitchFamily="34" charset="0"/>
              </a:rPr>
              <a:t>atherosclerosis is a primarily chronic inflammatory </a:t>
            </a:r>
            <a:r>
              <a:rPr lang="en-GB" sz="2000" dirty="0" smtClean="0">
                <a:latin typeface="Tahoma" pitchFamily="34" charset="0"/>
              </a:rPr>
              <a:t>disease</a:t>
            </a: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H</a:t>
            </a:r>
            <a:r>
              <a:rPr lang="en-GB" sz="2000" dirty="0" smtClean="0">
                <a:latin typeface="Tahoma" pitchFamily="34" charset="0"/>
              </a:rPr>
              <a:t>ow </a:t>
            </a:r>
            <a:r>
              <a:rPr lang="en-GB" sz="2000" dirty="0">
                <a:latin typeface="Tahoma" pitchFamily="34" charset="0"/>
              </a:rPr>
              <a:t>lipoproteins that are deposited in the arterial wall stimulate macrophage </a:t>
            </a:r>
            <a:r>
              <a:rPr lang="en-GB" sz="2000" dirty="0" smtClean="0">
                <a:latin typeface="Tahoma" pitchFamily="34" charset="0"/>
              </a:rPr>
              <a:t>functions</a:t>
            </a:r>
          </a:p>
          <a:p>
            <a:pPr eaLnBrk="0" hangingPunct="0"/>
            <a:endParaRPr lang="en-GB" sz="2000" dirty="0" smtClean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>
                <a:latin typeface="Tahoma" pitchFamily="34" charset="0"/>
              </a:rPr>
              <a:t>T</a:t>
            </a:r>
            <a:r>
              <a:rPr lang="en-GB" sz="2000" dirty="0" smtClean="0">
                <a:latin typeface="Tahoma" pitchFamily="34" charset="0"/>
              </a:rPr>
              <a:t>he contrasting roles </a:t>
            </a:r>
            <a:r>
              <a:rPr lang="en-GB" sz="2000" dirty="0">
                <a:latin typeface="Tahoma" pitchFamily="34" charset="0"/>
              </a:rPr>
              <a:t>of macrophages and VSMCs in plaque instability   </a:t>
            </a:r>
            <a:endParaRPr lang="en-GB" sz="2000" dirty="0" smtClean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 smtClean="0">
                <a:latin typeface="Tahoma" pitchFamily="34" charset="0"/>
              </a:rPr>
              <a:t>How vascular </a:t>
            </a:r>
            <a:r>
              <a:rPr lang="en-GB" sz="2000" dirty="0">
                <a:latin typeface="Tahoma" pitchFamily="34" charset="0"/>
              </a:rPr>
              <a:t>smooth muscle cells (VSMC) </a:t>
            </a:r>
            <a:r>
              <a:rPr lang="en-GB" sz="2000" dirty="0" smtClean="0">
                <a:latin typeface="Tahoma" pitchFamily="34" charset="0"/>
              </a:rPr>
              <a:t>protect </a:t>
            </a:r>
            <a:r>
              <a:rPr lang="en-GB" sz="2000" dirty="0">
                <a:latin typeface="Tahoma" pitchFamily="34" charset="0"/>
              </a:rPr>
              <a:t>plaque </a:t>
            </a:r>
            <a:r>
              <a:rPr lang="en-GB" sz="2000" dirty="0" smtClean="0">
                <a:latin typeface="Tahoma" pitchFamily="34" charset="0"/>
              </a:rPr>
              <a:t>integrity</a:t>
            </a: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sz="2000" dirty="0" smtClean="0">
                <a:latin typeface="Tahoma" pitchFamily="34" charset="0"/>
              </a:rPr>
              <a:t>How macrophages promote plaque rupture</a:t>
            </a: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lang="en-GB" sz="20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485900"/>
          <a:ext cx="52070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Presentation" r:id="rId3" imgW="4571967" imgH="3429060" progId="PowerPoint.Show.8">
                  <p:embed/>
                </p:oleObj>
              </mc:Choice>
              <mc:Fallback>
                <p:oleObj name="Presentation" r:id="rId3" imgW="4571967" imgH="3429060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5900"/>
                        <a:ext cx="52070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00088" y="59674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4500563" y="2913063"/>
            <a:ext cx="0" cy="450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stealth" w="med" len="lg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266700" y="1809750"/>
            <a:ext cx="417195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33"/>
          <p:cNvSpPr>
            <a:spLocks noChangeArrowheads="1"/>
          </p:cNvSpPr>
          <p:nvPr/>
        </p:nvSpPr>
        <p:spPr bwMode="auto">
          <a:xfrm>
            <a:off x="7239000" y="4745038"/>
            <a:ext cx="2751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35"/>
          <p:cNvSpPr>
            <a:spLocks noChangeArrowheads="1"/>
          </p:cNvSpPr>
          <p:nvPr/>
        </p:nvSpPr>
        <p:spPr bwMode="auto">
          <a:xfrm>
            <a:off x="3733800" y="3892550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Rectangle 37"/>
          <p:cNvSpPr>
            <a:spLocks noChangeArrowheads="1"/>
          </p:cNvSpPr>
          <p:nvPr/>
        </p:nvSpPr>
        <p:spPr bwMode="auto">
          <a:xfrm>
            <a:off x="8408988" y="5670550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873625" y="1490663"/>
            <a:ext cx="3594100" cy="4057650"/>
            <a:chOff x="3070" y="939"/>
            <a:chExt cx="2264" cy="2556"/>
          </a:xfrm>
        </p:grpSpPr>
        <p:sp>
          <p:nvSpPr>
            <p:cNvPr id="17418" name="Line 5"/>
            <p:cNvSpPr>
              <a:spLocks noChangeShapeType="1"/>
            </p:cNvSpPr>
            <p:nvPr/>
          </p:nvSpPr>
          <p:spPr bwMode="auto">
            <a:xfrm>
              <a:off x="4239" y="2623"/>
              <a:ext cx="0" cy="8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9" name="Oval 14"/>
            <p:cNvSpPr>
              <a:spLocks noChangeArrowheads="1"/>
            </p:cNvSpPr>
            <p:nvPr/>
          </p:nvSpPr>
          <p:spPr bwMode="auto">
            <a:xfrm>
              <a:off x="3600" y="1380"/>
              <a:ext cx="1153" cy="110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Oval 15"/>
            <p:cNvSpPr>
              <a:spLocks noChangeArrowheads="1"/>
            </p:cNvSpPr>
            <p:nvPr/>
          </p:nvSpPr>
          <p:spPr bwMode="auto">
            <a:xfrm>
              <a:off x="3984" y="1860"/>
              <a:ext cx="1153" cy="110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Oval 16"/>
            <p:cNvSpPr>
              <a:spLocks noChangeArrowheads="1"/>
            </p:cNvSpPr>
            <p:nvPr/>
          </p:nvSpPr>
          <p:spPr bwMode="auto">
            <a:xfrm>
              <a:off x="3264" y="1860"/>
              <a:ext cx="1153" cy="110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Rectangle 17"/>
            <p:cNvSpPr>
              <a:spLocks noChangeArrowheads="1"/>
            </p:cNvSpPr>
            <p:nvPr/>
          </p:nvSpPr>
          <p:spPr bwMode="auto">
            <a:xfrm>
              <a:off x="3312" y="2436"/>
              <a:ext cx="41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Rectangle 18"/>
            <p:cNvSpPr>
              <a:spLocks noChangeArrowheads="1"/>
            </p:cNvSpPr>
            <p:nvPr/>
          </p:nvSpPr>
          <p:spPr bwMode="auto">
            <a:xfrm>
              <a:off x="3370" y="2476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X1.6</a:t>
              </a:r>
              <a:endParaRPr lang="en-GB"/>
            </a:p>
          </p:txBody>
        </p:sp>
        <p:sp>
          <p:nvSpPr>
            <p:cNvPr id="17424" name="Rectangle 19"/>
            <p:cNvSpPr>
              <a:spLocks noChangeArrowheads="1"/>
            </p:cNvSpPr>
            <p:nvPr/>
          </p:nvSpPr>
          <p:spPr bwMode="auto">
            <a:xfrm>
              <a:off x="4800" y="2436"/>
              <a:ext cx="2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Rectangle 20"/>
            <p:cNvSpPr>
              <a:spLocks noChangeArrowheads="1"/>
            </p:cNvSpPr>
            <p:nvPr/>
          </p:nvSpPr>
          <p:spPr bwMode="auto">
            <a:xfrm>
              <a:off x="4858" y="2477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2000">
                  <a:latin typeface="Arial" charset="0"/>
                </a:rPr>
                <a:t>x4</a:t>
              </a:r>
              <a:endParaRPr lang="en-GB"/>
            </a:p>
          </p:txBody>
        </p:sp>
        <p:sp>
          <p:nvSpPr>
            <p:cNvPr id="17426" name="Rectangle 21"/>
            <p:cNvSpPr>
              <a:spLocks noChangeArrowheads="1"/>
            </p:cNvSpPr>
            <p:nvPr/>
          </p:nvSpPr>
          <p:spPr bwMode="auto">
            <a:xfrm>
              <a:off x="4032" y="1380"/>
              <a:ext cx="2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Rectangle 22"/>
            <p:cNvSpPr>
              <a:spLocks noChangeArrowheads="1"/>
            </p:cNvSpPr>
            <p:nvPr/>
          </p:nvSpPr>
          <p:spPr bwMode="auto">
            <a:xfrm>
              <a:off x="4090" y="1421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2000">
                  <a:latin typeface="Arial" charset="0"/>
                </a:rPr>
                <a:t>x3</a:t>
              </a:r>
              <a:endParaRPr lang="en-GB"/>
            </a:p>
          </p:txBody>
        </p:sp>
        <p:sp>
          <p:nvSpPr>
            <p:cNvPr id="17428" name="Rectangle 23"/>
            <p:cNvSpPr>
              <a:spLocks noChangeArrowheads="1"/>
            </p:cNvSpPr>
            <p:nvPr/>
          </p:nvSpPr>
          <p:spPr bwMode="auto">
            <a:xfrm>
              <a:off x="4080" y="2484"/>
              <a:ext cx="2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Rectangle 24"/>
            <p:cNvSpPr>
              <a:spLocks noChangeArrowheads="1"/>
            </p:cNvSpPr>
            <p:nvPr/>
          </p:nvSpPr>
          <p:spPr bwMode="auto">
            <a:xfrm>
              <a:off x="4138" y="2525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2000">
                  <a:latin typeface="Arial" charset="0"/>
                </a:rPr>
                <a:t>x6</a:t>
              </a:r>
              <a:endParaRPr lang="en-GB"/>
            </a:p>
          </p:txBody>
        </p:sp>
        <p:sp>
          <p:nvSpPr>
            <p:cNvPr id="17430" name="Rectangle 25"/>
            <p:cNvSpPr>
              <a:spLocks noChangeArrowheads="1"/>
            </p:cNvSpPr>
            <p:nvPr/>
          </p:nvSpPr>
          <p:spPr bwMode="auto">
            <a:xfrm>
              <a:off x="4032" y="2100"/>
              <a:ext cx="37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Rectangle 26"/>
            <p:cNvSpPr>
              <a:spLocks noChangeArrowheads="1"/>
            </p:cNvSpPr>
            <p:nvPr/>
          </p:nvSpPr>
          <p:spPr bwMode="auto">
            <a:xfrm>
              <a:off x="4090" y="2141"/>
              <a:ext cx="2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2000">
                  <a:latin typeface="Arial" charset="0"/>
                </a:rPr>
                <a:t>x16</a:t>
              </a:r>
              <a:endParaRPr lang="en-GB"/>
            </a:p>
          </p:txBody>
        </p:sp>
        <p:sp>
          <p:nvSpPr>
            <p:cNvPr id="17432" name="Rectangle 27"/>
            <p:cNvSpPr>
              <a:spLocks noChangeArrowheads="1"/>
            </p:cNvSpPr>
            <p:nvPr/>
          </p:nvSpPr>
          <p:spPr bwMode="auto">
            <a:xfrm>
              <a:off x="3648" y="1876"/>
              <a:ext cx="41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8"/>
            <p:cNvSpPr>
              <a:spLocks noChangeArrowheads="1"/>
            </p:cNvSpPr>
            <p:nvPr/>
          </p:nvSpPr>
          <p:spPr bwMode="auto">
            <a:xfrm>
              <a:off x="3706" y="1916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X4.5</a:t>
              </a:r>
              <a:endParaRPr lang="en-GB"/>
            </a:p>
          </p:txBody>
        </p:sp>
        <p:sp>
          <p:nvSpPr>
            <p:cNvPr id="17434" name="Rectangle 29"/>
            <p:cNvSpPr>
              <a:spLocks noChangeArrowheads="1"/>
            </p:cNvSpPr>
            <p:nvPr/>
          </p:nvSpPr>
          <p:spPr bwMode="auto">
            <a:xfrm>
              <a:off x="4368" y="1860"/>
              <a:ext cx="2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30"/>
            <p:cNvSpPr>
              <a:spLocks noChangeArrowheads="1"/>
            </p:cNvSpPr>
            <p:nvPr/>
          </p:nvSpPr>
          <p:spPr bwMode="auto">
            <a:xfrm>
              <a:off x="4426" y="1901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2000">
                  <a:latin typeface="Arial" charset="0"/>
                </a:rPr>
                <a:t>x9</a:t>
              </a:r>
              <a:endParaRPr lang="en-GB"/>
            </a:p>
          </p:txBody>
        </p:sp>
        <p:sp>
          <p:nvSpPr>
            <p:cNvPr id="17436" name="Rectangle 31"/>
            <p:cNvSpPr>
              <a:spLocks noChangeArrowheads="1"/>
            </p:cNvSpPr>
            <p:nvPr/>
          </p:nvSpPr>
          <p:spPr bwMode="auto">
            <a:xfrm>
              <a:off x="3726" y="939"/>
              <a:ext cx="1037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Rectangle 32"/>
            <p:cNvSpPr>
              <a:spLocks noChangeArrowheads="1"/>
            </p:cNvSpPr>
            <p:nvPr/>
          </p:nvSpPr>
          <p:spPr bwMode="auto">
            <a:xfrm>
              <a:off x="3784" y="1083"/>
              <a:ext cx="9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800" b="1">
                  <a:latin typeface="Arial" charset="0"/>
                </a:rPr>
                <a:t>Hypertension</a:t>
              </a:r>
              <a:endParaRPr lang="en-GB"/>
            </a:p>
          </p:txBody>
        </p:sp>
        <p:sp>
          <p:nvSpPr>
            <p:cNvPr id="17438" name="Rectangle 34"/>
            <p:cNvSpPr>
              <a:spLocks noChangeArrowheads="1"/>
            </p:cNvSpPr>
            <p:nvPr/>
          </p:nvSpPr>
          <p:spPr bwMode="auto">
            <a:xfrm>
              <a:off x="4126" y="2984"/>
              <a:ext cx="1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800" b="1">
                  <a:latin typeface="Arial" charset="0"/>
                </a:rPr>
                <a:t>High cholesterol  </a:t>
              </a:r>
              <a:endParaRPr lang="en-GB"/>
            </a:p>
          </p:txBody>
        </p:sp>
        <p:sp>
          <p:nvSpPr>
            <p:cNvPr id="17439" name="Rectangle 36"/>
            <p:cNvSpPr>
              <a:spLocks noChangeArrowheads="1"/>
            </p:cNvSpPr>
            <p:nvPr/>
          </p:nvSpPr>
          <p:spPr bwMode="auto">
            <a:xfrm>
              <a:off x="3070" y="2983"/>
              <a:ext cx="6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800" b="1">
                  <a:latin typeface="Arial" charset="0"/>
                </a:rPr>
                <a:t>Smoking</a:t>
              </a:r>
              <a:endParaRPr lang="en-GB"/>
            </a:p>
          </p:txBody>
        </p:sp>
        <p:sp>
          <p:nvSpPr>
            <p:cNvPr id="17440" name="Oval 38"/>
            <p:cNvSpPr>
              <a:spLocks noChangeArrowheads="1"/>
            </p:cNvSpPr>
            <p:nvPr/>
          </p:nvSpPr>
          <p:spPr bwMode="auto">
            <a:xfrm>
              <a:off x="3600" y="1380"/>
              <a:ext cx="1153" cy="11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Oval 39"/>
            <p:cNvSpPr>
              <a:spLocks noChangeArrowheads="1"/>
            </p:cNvSpPr>
            <p:nvPr/>
          </p:nvSpPr>
          <p:spPr bwMode="auto">
            <a:xfrm>
              <a:off x="3984" y="1860"/>
              <a:ext cx="1153" cy="11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6908800" y="4445000"/>
            <a:ext cx="0" cy="13843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stealth" w="med" len="lg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8675" name="Picture 4" descr="Untitled-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4797" b="766"/>
          <a:stretch>
            <a:fillRect/>
          </a:stretch>
        </p:blipFill>
        <p:spPr bwMode="auto">
          <a:xfrm>
            <a:off x="363538" y="952500"/>
            <a:ext cx="344011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97500" y="53387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7" tIns="45690" rIns="91377" bIns="45690" anchor="ctr"/>
          <a:lstStyle/>
          <a:p>
            <a:pPr algn="ctr"/>
            <a:r>
              <a:rPr lang="en-GB" sz="1400"/>
              <a:t>Courtesy of David Steinman</a:t>
            </a:r>
          </a:p>
          <a:p>
            <a:pPr algn="ctr"/>
            <a:r>
              <a:rPr lang="en-GB" sz="1400"/>
              <a:t>University  of Western Ontario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>
                <a:latin typeface="Tekton Pro" pitchFamily="34" charset="0"/>
              </a:rPr>
              <a:t>If risk factors are general, why is atherosclerosis focal ?</a:t>
            </a:r>
          </a:p>
        </p:txBody>
      </p:sp>
      <p:pic>
        <p:nvPicPr>
          <p:cNvPr id="7" name="Steinman caroto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43013"/>
            <a:ext cx="48196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39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58763"/>
            <a:ext cx="77914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74750" y="2230438"/>
            <a:ext cx="7121525" cy="4371975"/>
            <a:chOff x="740" y="1405"/>
            <a:chExt cx="4486" cy="2754"/>
          </a:xfrm>
        </p:grpSpPr>
        <p:sp>
          <p:nvSpPr>
            <p:cNvPr id="21508" name="Line 3"/>
            <p:cNvSpPr>
              <a:spLocks noChangeShapeType="1"/>
            </p:cNvSpPr>
            <p:nvPr/>
          </p:nvSpPr>
          <p:spPr bwMode="auto">
            <a:xfrm flipV="1">
              <a:off x="1806" y="1405"/>
              <a:ext cx="821" cy="19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09" name="Text Box 4"/>
            <p:cNvSpPr txBox="1">
              <a:spLocks noChangeArrowheads="1"/>
            </p:cNvSpPr>
            <p:nvPr/>
          </p:nvSpPr>
          <p:spPr bwMode="auto">
            <a:xfrm>
              <a:off x="740" y="3288"/>
              <a:ext cx="4486" cy="8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800">
                  <a:latin typeface="Tekton Pro" pitchFamily="34" charset="0"/>
                </a:rPr>
                <a:t>Low density lipoproteins (LDL) deposit in the subintimal space and binds to matrix proteoglycans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7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92275"/>
            <a:ext cx="3371850" cy="5105400"/>
          </a:xfrm>
          <a:prstGeom prst="rect">
            <a:avLst/>
          </a:prstGeom>
          <a:noFill/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657600" y="1585315"/>
            <a:ext cx="5067300" cy="4946650"/>
            <a:chOff x="2334" y="646"/>
            <a:chExt cx="3192" cy="3116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838" y="646"/>
              <a:ext cx="2688" cy="3116"/>
              <a:chOff x="2784" y="432"/>
              <a:chExt cx="2688" cy="3116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864"/>
                <a:ext cx="2688" cy="2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3360" y="432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>
                    <a:solidFill>
                      <a:schemeClr val="bg1"/>
                    </a:solidFill>
                  </a:rPr>
                  <a:t>Type VI lesion</a:t>
                </a:r>
              </a:p>
            </p:txBody>
          </p:sp>
        </p:grp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V="1">
              <a:off x="2334" y="2770"/>
              <a:ext cx="456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85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Progression of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0021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Main cell types and their roles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450" y="1009650"/>
            <a:ext cx="8288322" cy="4849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Vascular endothelial cells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Barrier function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to lipoproteins)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Leukocyte recruitment</a:t>
            </a:r>
          </a:p>
          <a:p>
            <a:pPr>
              <a:lnSpc>
                <a:spcPct val="8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Platelets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Thrombus generation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Cytokine and growth factor release </a:t>
            </a:r>
          </a:p>
          <a:p>
            <a:pPr>
              <a:lnSpc>
                <a:spcPct val="8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Monocyte-macrophages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Foam cell formation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Cytokine and growth factor release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Major source of free radicals</a:t>
            </a:r>
          </a:p>
          <a:p>
            <a:pPr lvl="1">
              <a:lnSpc>
                <a:spcPct val="80000"/>
              </a:lnSpc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Metalloproteinases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Vascular smooth muscle cells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Migration and proliferation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Collagen synthesis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Remodelling and fibrous cap formation </a:t>
            </a:r>
          </a:p>
          <a:p>
            <a:pPr>
              <a:lnSpc>
                <a:spcPct val="8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 lymphocytes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Macrophage activation</a:t>
            </a:r>
          </a:p>
          <a:p>
            <a:pPr lvl="1">
              <a:lnSpc>
                <a:spcPct val="8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4 Projection">
  <a:themeElements>
    <a:clrScheme name="2004 Projection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2004 Projec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4 Proj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Projec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Projec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Projec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Projec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Projec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Projec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Projec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Projec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Projec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Projec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Projec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Projection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399"/>
    </a:dk2>
    <a:lt2>
      <a:srgbClr val="FFFF00"/>
    </a:lt2>
    <a:accent1>
      <a:srgbClr val="FF9900"/>
    </a:accent1>
    <a:accent2>
      <a:srgbClr val="00FFFF"/>
    </a:accent2>
    <a:accent3>
      <a:srgbClr val="AAADCA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399"/>
    </a:dk2>
    <a:lt2>
      <a:srgbClr val="FFFF00"/>
    </a:lt2>
    <a:accent1>
      <a:srgbClr val="FF9900"/>
    </a:accent1>
    <a:accent2>
      <a:srgbClr val="00FFFF"/>
    </a:accent2>
    <a:accent3>
      <a:srgbClr val="AAADCA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2004 Projection</Template>
  <TotalTime>1635</TotalTime>
  <Words>2205</Words>
  <Application>Microsoft Office PowerPoint</Application>
  <PresentationFormat>On-screen Show (4:3)</PresentationFormat>
  <Paragraphs>541</Paragraphs>
  <Slides>42</Slides>
  <Notes>38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2004 Projection</vt:lpstr>
      <vt:lpstr>blank presentation</vt:lpstr>
      <vt:lpstr>1_blank presentation</vt:lpstr>
      <vt:lpstr>Presentation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cell types and their roles</vt:lpstr>
      <vt:lpstr>PowerPoint Presentation</vt:lpstr>
      <vt:lpstr>Macrophages </vt:lpstr>
      <vt:lpstr>Lipoproteins</vt:lpstr>
      <vt:lpstr>Low Density Lipoprotein</vt:lpstr>
      <vt:lpstr>Subendothelial trapping of LDL</vt:lpstr>
      <vt:lpstr>Modification of subendothelial trapped LDL</vt:lpstr>
      <vt:lpstr>Familial hyperlipidemia (FH)</vt:lpstr>
      <vt:lpstr>Brown &amp; Goldstein</vt:lpstr>
      <vt:lpstr>Macrophages accumulate cholesterol</vt:lpstr>
      <vt:lpstr>Macrophage scavenger receptors</vt:lpstr>
      <vt:lpstr>Oxidised LDL in an atherosclerotic plaque</vt:lpstr>
      <vt:lpstr>Macrophages within plaques</vt:lpstr>
      <vt:lpstr>Macrophages have oxidative enzymes that  can modify native LDL</vt:lpstr>
      <vt:lpstr>Macrophages within plaques</vt:lpstr>
      <vt:lpstr>Macrophages accumulate modified LDL to become  enlarged foam cells</vt:lpstr>
      <vt:lpstr>Macrophages within plaques</vt:lpstr>
      <vt:lpstr>Plaque macrophages express inflammatory factors involved in monocyte recruitment</vt:lpstr>
      <vt:lpstr>Macrophages within plaques</vt:lpstr>
      <vt:lpstr>“Wound healing” role of the macrophage in atherosclerosis</vt:lpstr>
      <vt:lpstr>Vascular smooth muscle cells</vt:lpstr>
      <vt:lpstr>Macrophages within plaques</vt:lpstr>
      <vt:lpstr>Macrophages Proteolyse Extracellular Matrix</vt:lpstr>
      <vt:lpstr>Effect of plaque erosion/rupture - occlusive thrombosis</vt:lpstr>
      <vt:lpstr>PowerPoint Presentation</vt:lpstr>
      <vt:lpstr>Characteristics of vulnerable and stable plaques</vt:lpstr>
      <vt:lpstr>PowerPoint Presentation</vt:lpstr>
      <vt:lpstr>Macrophages within plaques</vt:lpstr>
      <vt:lpstr>Plaque Macrophages express Tissue Factor</vt:lpstr>
      <vt:lpstr>Macrophages within plaques</vt:lpstr>
      <vt:lpstr>Macrophage apoptosis</vt:lpstr>
      <vt:lpstr>Diagrammatic summary - macrophages in atherosclerosis</vt:lpstr>
      <vt:lpstr>Summary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Atherosclerosis Pathology</dc:title>
  <dc:creator>JJBoyle</dc:creator>
  <cp:lastModifiedBy>feo38</cp:lastModifiedBy>
  <cp:revision>257</cp:revision>
  <dcterms:created xsi:type="dcterms:W3CDTF">2004-02-16T11:45:25Z</dcterms:created>
  <dcterms:modified xsi:type="dcterms:W3CDTF">2013-02-18T13:12:48Z</dcterms:modified>
</cp:coreProperties>
</file>