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72" r:id="rId2"/>
    <p:sldId id="307" r:id="rId3"/>
    <p:sldId id="266" r:id="rId4"/>
    <p:sldId id="312" r:id="rId5"/>
    <p:sldId id="301" r:id="rId6"/>
    <p:sldId id="309" r:id="rId7"/>
    <p:sldId id="318" r:id="rId8"/>
    <p:sldId id="320" r:id="rId9"/>
    <p:sldId id="294" r:id="rId10"/>
    <p:sldId id="261" r:id="rId11"/>
    <p:sldId id="302" r:id="rId12"/>
    <p:sldId id="268" r:id="rId13"/>
    <p:sldId id="263" r:id="rId14"/>
    <p:sldId id="270" r:id="rId15"/>
    <p:sldId id="277" r:id="rId16"/>
    <p:sldId id="278" r:id="rId17"/>
    <p:sldId id="297" r:id="rId18"/>
    <p:sldId id="298" r:id="rId19"/>
    <p:sldId id="296" r:id="rId20"/>
    <p:sldId id="299" r:id="rId21"/>
    <p:sldId id="300" r:id="rId22"/>
    <p:sldId id="287" r:id="rId23"/>
    <p:sldId id="288" r:id="rId24"/>
    <p:sldId id="321" r:id="rId25"/>
    <p:sldId id="322" r:id="rId26"/>
    <p:sldId id="315" r:id="rId27"/>
    <p:sldId id="316" r:id="rId28"/>
    <p:sldId id="267" r:id="rId29"/>
    <p:sldId id="317" r:id="rId30"/>
    <p:sldId id="295" r:id="rId31"/>
  </p:sldIdLst>
  <p:sldSz cx="9144000" cy="6858000" type="screen4x3"/>
  <p:notesSz cx="6797675" cy="9926638"/>
  <p:defaultTextStyle>
    <a:defPPr>
      <a:defRPr lang="en-US"/>
    </a:defPPr>
    <a:lvl1pPr algn="l"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80"/>
    <a:srgbClr val="FF7C80"/>
    <a:srgbClr val="FF2180"/>
    <a:srgbClr val="FF00FF"/>
    <a:srgbClr val="FF0000"/>
    <a:srgbClr val="FF5050"/>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0920" autoAdjust="0"/>
  </p:normalViewPr>
  <p:slideViewPr>
    <p:cSldViewPr>
      <p:cViewPr>
        <p:scale>
          <a:sx n="50" d="100"/>
          <a:sy n="5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174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17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174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190A72-5498-442B-81EB-5081842B6769}" type="slidenum">
              <a:rPr lang="en-GB"/>
              <a:pPr>
                <a:defRPr/>
              </a:pPr>
              <a:t>‹#›</a:t>
            </a:fld>
            <a:endParaRPr lang="en-GB"/>
          </a:p>
        </p:txBody>
      </p:sp>
    </p:spTree>
    <p:extLst>
      <p:ext uri="{BB962C8B-B14F-4D97-AF65-F5344CB8AC3E}">
        <p14:creationId xmlns:p14="http://schemas.microsoft.com/office/powerpoint/2010/main" val="50179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297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8A406D7-DE28-4BD8-BE6D-F806DE68EA04}" type="slidenum">
              <a:rPr lang="en-GB"/>
              <a:pPr>
                <a:defRPr/>
              </a:pPr>
              <a:t>‹#›</a:t>
            </a:fld>
            <a:endParaRPr lang="en-GB"/>
          </a:p>
        </p:txBody>
      </p:sp>
    </p:spTree>
    <p:extLst>
      <p:ext uri="{BB962C8B-B14F-4D97-AF65-F5344CB8AC3E}">
        <p14:creationId xmlns:p14="http://schemas.microsoft.com/office/powerpoint/2010/main" val="26955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29D3938-9C4D-41BC-87FA-127CEC99C435}" type="slidenum">
              <a:rPr lang="en-GB" smtClean="0"/>
              <a:pPr/>
              <a:t>1</a:t>
            </a:fld>
            <a:endParaRPr lang="en-GB" smtClean="0"/>
          </a:p>
        </p:txBody>
      </p:sp>
      <p:sp>
        <p:nvSpPr>
          <p:cNvPr id="30723" name="Rectangle 2"/>
          <p:cNvSpPr>
            <a:spLocks noGrp="1" noRot="1" noChangeAspect="1" noChangeArrowheads="1" noTextEdit="1"/>
          </p:cNvSpPr>
          <p:nvPr>
            <p:ph type="sldImg"/>
          </p:nvPr>
        </p:nvSpPr>
        <p:spPr>
          <a:xfrm>
            <a:off x="917575" y="744538"/>
            <a:ext cx="4962525" cy="3722687"/>
          </a:xfrm>
          <a:ln/>
        </p:spPr>
      </p:sp>
      <p:sp>
        <p:nvSpPr>
          <p:cNvPr id="30724"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1674DA4-5740-48B4-8AEC-C3BB65D70C64}" type="slidenum">
              <a:rPr lang="en-GB" smtClean="0"/>
              <a:pPr/>
              <a:t>10</a:t>
            </a:fld>
            <a:endParaRPr lang="en-GB" smtClean="0"/>
          </a:p>
        </p:txBody>
      </p:sp>
      <p:sp>
        <p:nvSpPr>
          <p:cNvPr id="39939" name="Rectangle 2"/>
          <p:cNvSpPr>
            <a:spLocks noGrp="1" noRot="1" noChangeAspect="1" noChangeArrowheads="1" noTextEdit="1"/>
          </p:cNvSpPr>
          <p:nvPr>
            <p:ph type="sldImg"/>
          </p:nvPr>
        </p:nvSpPr>
        <p:spPr>
          <a:xfrm>
            <a:off x="917575" y="744538"/>
            <a:ext cx="4962525" cy="3722687"/>
          </a:xfrm>
          <a:ln/>
        </p:spPr>
      </p:sp>
      <p:sp>
        <p:nvSpPr>
          <p:cNvPr id="399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7575" y="744538"/>
            <a:ext cx="4962525" cy="3722687"/>
          </a:xfrm>
          <a:ln/>
        </p:spPr>
      </p:sp>
      <p:sp>
        <p:nvSpPr>
          <p:cNvPr id="40963" name="Notes Placeholder 2"/>
          <p:cNvSpPr>
            <a:spLocks noGrp="1"/>
          </p:cNvSpPr>
          <p:nvPr>
            <p:ph type="body" idx="1"/>
          </p:nvPr>
        </p:nvSpPr>
        <p:spPr>
          <a:noFill/>
          <a:ln/>
        </p:spPr>
        <p:txBody>
          <a:bodyPr/>
          <a:lstStyle/>
          <a:p>
            <a:endParaRPr lang="en-GB" smtClean="0"/>
          </a:p>
        </p:txBody>
      </p:sp>
      <p:sp>
        <p:nvSpPr>
          <p:cNvPr id="40964" name="Slide Number Placeholder 3"/>
          <p:cNvSpPr>
            <a:spLocks noGrp="1"/>
          </p:cNvSpPr>
          <p:nvPr>
            <p:ph type="sldNum" sz="quarter" idx="5"/>
          </p:nvPr>
        </p:nvSpPr>
        <p:spPr>
          <a:noFill/>
        </p:spPr>
        <p:txBody>
          <a:bodyPr/>
          <a:lstStyle/>
          <a:p>
            <a:fld id="{E00037A2-BA16-4273-9FEA-50104E46A83C}" type="slidenum">
              <a:rPr lang="en-GB" smtClean="0"/>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D052DE-D530-408E-8F28-13B8D6E655F0}" type="slidenum">
              <a:rPr lang="en-GB" smtClean="0"/>
              <a:pPr/>
              <a:t>12</a:t>
            </a:fld>
            <a:endParaRPr lang="en-GB" smtClean="0"/>
          </a:p>
        </p:txBody>
      </p:sp>
      <p:sp>
        <p:nvSpPr>
          <p:cNvPr id="41987" name="Rectangle 2"/>
          <p:cNvSpPr>
            <a:spLocks noGrp="1" noRot="1" noChangeAspect="1" noChangeArrowheads="1" noTextEdit="1"/>
          </p:cNvSpPr>
          <p:nvPr>
            <p:ph type="sldImg"/>
          </p:nvPr>
        </p:nvSpPr>
        <p:spPr>
          <a:xfrm>
            <a:off x="917575" y="744538"/>
            <a:ext cx="4962525" cy="3722687"/>
          </a:xfrm>
          <a:ln/>
        </p:spPr>
      </p:sp>
      <p:sp>
        <p:nvSpPr>
          <p:cNvPr id="419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EF333A6-15C7-4873-B311-40ED38D5AE7C}" type="slidenum">
              <a:rPr lang="en-GB" smtClean="0"/>
              <a:pPr/>
              <a:t>13</a:t>
            </a:fld>
            <a:endParaRPr lang="en-GB" smtClean="0"/>
          </a:p>
        </p:txBody>
      </p:sp>
      <p:sp>
        <p:nvSpPr>
          <p:cNvPr id="43011" name="Rectangle 1026"/>
          <p:cNvSpPr>
            <a:spLocks noGrp="1" noRot="1" noChangeAspect="1" noChangeArrowheads="1" noTextEdit="1"/>
          </p:cNvSpPr>
          <p:nvPr>
            <p:ph type="sldImg"/>
          </p:nvPr>
        </p:nvSpPr>
        <p:spPr>
          <a:xfrm>
            <a:off x="917575" y="744538"/>
            <a:ext cx="4962525" cy="3722687"/>
          </a:xfrm>
          <a:ln/>
        </p:spPr>
      </p:sp>
      <p:sp>
        <p:nvSpPr>
          <p:cNvPr id="43012" name="Rectangle 1027"/>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D5C80DF-468D-4DDB-9C91-73C1762D07B0}" type="slidenum">
              <a:rPr lang="en-GB" smtClean="0"/>
              <a:pPr/>
              <a:t>14</a:t>
            </a:fld>
            <a:endParaRPr lang="en-GB" smtClean="0"/>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0CF5AE8-3E12-4962-AF59-D197620B972F}" type="slidenum">
              <a:rPr lang="en-GB" smtClean="0"/>
              <a:pPr/>
              <a:t>15</a:t>
            </a:fld>
            <a:endParaRPr lang="en-GB" smtClean="0"/>
          </a:p>
        </p:txBody>
      </p:sp>
      <p:sp>
        <p:nvSpPr>
          <p:cNvPr id="45059" name="Rectangle 2"/>
          <p:cNvSpPr>
            <a:spLocks noGrp="1" noRot="1" noChangeAspect="1" noChangeArrowheads="1" noTextEdit="1"/>
          </p:cNvSpPr>
          <p:nvPr>
            <p:ph type="sldImg"/>
          </p:nvPr>
        </p:nvSpPr>
        <p:spPr>
          <a:xfrm>
            <a:off x="917575" y="744538"/>
            <a:ext cx="4962525" cy="3722687"/>
          </a:xfrm>
          <a:ln/>
        </p:spPr>
      </p:sp>
      <p:sp>
        <p:nvSpPr>
          <p:cNvPr id="450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E8CC206-76CA-40E1-8764-B9AE29FE94CB}" type="slidenum">
              <a:rPr lang="en-GB" smtClean="0"/>
              <a:pPr/>
              <a:t>16</a:t>
            </a:fld>
            <a:endParaRPr lang="en-GB" smtClean="0"/>
          </a:p>
        </p:txBody>
      </p:sp>
      <p:sp>
        <p:nvSpPr>
          <p:cNvPr id="46083" name="Rectangle 2"/>
          <p:cNvSpPr>
            <a:spLocks noGrp="1" noRot="1" noChangeAspect="1" noChangeArrowheads="1" noTextEdit="1"/>
          </p:cNvSpPr>
          <p:nvPr>
            <p:ph type="sldImg"/>
          </p:nvPr>
        </p:nvSpPr>
        <p:spPr>
          <a:xfrm>
            <a:off x="917575" y="744538"/>
            <a:ext cx="4962525" cy="3722687"/>
          </a:xfrm>
          <a:ln/>
        </p:spPr>
      </p:sp>
      <p:sp>
        <p:nvSpPr>
          <p:cNvPr id="460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61A3180-DB3E-4EB0-BB5A-2CAE4C887CBA}" type="slidenum">
              <a:rPr lang="en-GB" smtClean="0"/>
              <a:pPr/>
              <a:t>17</a:t>
            </a:fld>
            <a:endParaRPr lang="en-GB" smtClean="0"/>
          </a:p>
        </p:txBody>
      </p:sp>
      <p:sp>
        <p:nvSpPr>
          <p:cNvPr id="47107" name="Rectangle 1026"/>
          <p:cNvSpPr>
            <a:spLocks noGrp="1" noRot="1" noChangeAspect="1" noChangeArrowheads="1" noTextEdit="1"/>
          </p:cNvSpPr>
          <p:nvPr>
            <p:ph type="sldImg"/>
          </p:nvPr>
        </p:nvSpPr>
        <p:spPr>
          <a:xfrm>
            <a:off x="917575" y="744538"/>
            <a:ext cx="4962525" cy="3722687"/>
          </a:xfrm>
          <a:solidFill>
            <a:srgbClr val="FFFFFF"/>
          </a:solidFill>
          <a:ln/>
        </p:spPr>
      </p:sp>
      <p:sp>
        <p:nvSpPr>
          <p:cNvPr id="47108" name="Rectangle 1027"/>
          <p:cNvSpPr>
            <a:spLocks noGrp="1" noChangeArrowheads="1"/>
          </p:cNvSpPr>
          <p:nvPr>
            <p:ph type="body" idx="1"/>
          </p:nvPr>
        </p:nvSpPr>
        <p:spPr>
          <a:solidFill>
            <a:srgbClr val="FFFFFF"/>
          </a:solidFill>
          <a:ln>
            <a:solidFill>
              <a:srgbClr val="000000"/>
            </a:solid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4A0B48-DD61-4204-8E88-F188442C1BC2}" type="slidenum">
              <a:rPr lang="en-GB" smtClean="0"/>
              <a:pPr/>
              <a:t>18</a:t>
            </a:fld>
            <a:endParaRPr lang="en-GB" smtClean="0"/>
          </a:p>
        </p:txBody>
      </p:sp>
      <p:sp>
        <p:nvSpPr>
          <p:cNvPr id="48131" name="Rectangle 2"/>
          <p:cNvSpPr>
            <a:spLocks noGrp="1" noRot="1" noChangeAspect="1" noChangeArrowheads="1" noTextEdit="1"/>
          </p:cNvSpPr>
          <p:nvPr>
            <p:ph type="sldImg"/>
          </p:nvPr>
        </p:nvSpPr>
        <p:spPr>
          <a:xfrm>
            <a:off x="917575" y="744538"/>
            <a:ext cx="4962525" cy="3722687"/>
          </a:xfrm>
          <a:ln/>
        </p:spPr>
      </p:sp>
      <p:sp>
        <p:nvSpPr>
          <p:cNvPr id="4813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BA485F8-6ED8-4FA8-AC2D-888C449E64BB}" type="slidenum">
              <a:rPr lang="en-GB" smtClean="0"/>
              <a:pPr/>
              <a:t>19</a:t>
            </a:fld>
            <a:endParaRPr lang="en-GB" smtClean="0"/>
          </a:p>
        </p:txBody>
      </p:sp>
      <p:sp>
        <p:nvSpPr>
          <p:cNvPr id="49155" name="Rectangle 2"/>
          <p:cNvSpPr>
            <a:spLocks noGrp="1" noRot="1" noChangeAspect="1" noChangeArrowheads="1" noTextEdit="1"/>
          </p:cNvSpPr>
          <p:nvPr>
            <p:ph type="sldImg"/>
          </p:nvPr>
        </p:nvSpPr>
        <p:spPr>
          <a:xfrm>
            <a:off x="917575" y="744538"/>
            <a:ext cx="4962525" cy="3722687"/>
          </a:xfrm>
          <a:ln/>
        </p:spPr>
      </p:sp>
      <p:sp>
        <p:nvSpPr>
          <p:cNvPr id="4915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975757-04F0-42F4-92E4-076358ACA7BB}" type="slidenum">
              <a:rPr lang="en-GB" smtClean="0"/>
              <a:pPr/>
              <a:t>2</a:t>
            </a:fld>
            <a:endParaRPr lang="en-GB" smtClean="0"/>
          </a:p>
        </p:txBody>
      </p:sp>
      <p:sp>
        <p:nvSpPr>
          <p:cNvPr id="32771" name="Rectangle 2"/>
          <p:cNvSpPr>
            <a:spLocks noGrp="1" noRot="1" noChangeAspect="1" noChangeArrowheads="1" noTextEdit="1"/>
          </p:cNvSpPr>
          <p:nvPr>
            <p:ph type="sldImg"/>
          </p:nvPr>
        </p:nvSpPr>
        <p:spPr>
          <a:xfrm>
            <a:off x="917575" y="744538"/>
            <a:ext cx="4962525" cy="3722687"/>
          </a:xfrm>
          <a:ln/>
        </p:spPr>
      </p:sp>
      <p:sp>
        <p:nvSpPr>
          <p:cNvPr id="3277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DA55486-AFAB-43DE-B600-F15334A5E74F}" type="slidenum">
              <a:rPr lang="en-GB" smtClean="0"/>
              <a:pPr/>
              <a:t>20</a:t>
            </a:fld>
            <a:endParaRPr lang="en-GB" smtClean="0"/>
          </a:p>
        </p:txBody>
      </p:sp>
      <p:sp>
        <p:nvSpPr>
          <p:cNvPr id="50179" name="Rectangle 2"/>
          <p:cNvSpPr>
            <a:spLocks noGrp="1" noRot="1" noChangeAspect="1" noChangeArrowheads="1" noTextEdit="1"/>
          </p:cNvSpPr>
          <p:nvPr>
            <p:ph type="sldImg"/>
          </p:nvPr>
        </p:nvSpPr>
        <p:spPr>
          <a:xfrm>
            <a:off x="917575" y="744538"/>
            <a:ext cx="4962525" cy="3722687"/>
          </a:xfrm>
          <a:ln/>
        </p:spPr>
      </p:sp>
      <p:sp>
        <p:nvSpPr>
          <p:cNvPr id="5018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765A02-6B0C-4043-8233-5F124B170B8E}" type="slidenum">
              <a:rPr lang="en-GB" smtClean="0"/>
              <a:pPr/>
              <a:t>21</a:t>
            </a:fld>
            <a:endParaRPr lang="en-GB" smtClean="0"/>
          </a:p>
        </p:txBody>
      </p:sp>
      <p:sp>
        <p:nvSpPr>
          <p:cNvPr id="51203" name="Rectangle 2"/>
          <p:cNvSpPr>
            <a:spLocks noGrp="1" noRot="1" noChangeAspect="1" noChangeArrowheads="1" noTextEdit="1"/>
          </p:cNvSpPr>
          <p:nvPr>
            <p:ph type="sldImg"/>
          </p:nvPr>
        </p:nvSpPr>
        <p:spPr>
          <a:xfrm>
            <a:off x="917575" y="744538"/>
            <a:ext cx="4962525" cy="3722687"/>
          </a:xfrm>
          <a:ln/>
        </p:spPr>
      </p:sp>
      <p:sp>
        <p:nvSpPr>
          <p:cNvPr id="5120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A7E7451-3FFD-4A05-8B87-4E351BBA908F}" type="slidenum">
              <a:rPr lang="en-GB" smtClean="0"/>
              <a:pPr/>
              <a:t>22</a:t>
            </a:fld>
            <a:endParaRPr lang="en-GB" smtClean="0"/>
          </a:p>
        </p:txBody>
      </p:sp>
      <p:sp>
        <p:nvSpPr>
          <p:cNvPr id="52227" name="Rectangle 2"/>
          <p:cNvSpPr>
            <a:spLocks noGrp="1" noRot="1" noChangeAspect="1" noChangeArrowheads="1" noTextEdit="1"/>
          </p:cNvSpPr>
          <p:nvPr>
            <p:ph type="sldImg"/>
          </p:nvPr>
        </p:nvSpPr>
        <p:spPr>
          <a:xfrm>
            <a:off x="917575" y="744538"/>
            <a:ext cx="4962525" cy="3722687"/>
          </a:xfrm>
          <a:ln/>
        </p:spPr>
      </p:sp>
      <p:sp>
        <p:nvSpPr>
          <p:cNvPr id="5222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0CAC5BA-E5DD-4E47-B069-09BA95BBA14D}" type="slidenum">
              <a:rPr lang="en-GB" smtClean="0"/>
              <a:pPr/>
              <a:t>23</a:t>
            </a:fld>
            <a:endParaRPr lang="en-GB" smtClean="0"/>
          </a:p>
        </p:txBody>
      </p:sp>
      <p:sp>
        <p:nvSpPr>
          <p:cNvPr id="53251" name="Rectangle 2"/>
          <p:cNvSpPr>
            <a:spLocks noGrp="1" noRot="1" noChangeAspect="1" noChangeArrowheads="1" noTextEdit="1"/>
          </p:cNvSpPr>
          <p:nvPr>
            <p:ph type="sldImg"/>
          </p:nvPr>
        </p:nvSpPr>
        <p:spPr>
          <a:xfrm>
            <a:off x="917575" y="744538"/>
            <a:ext cx="4962525" cy="3722687"/>
          </a:xfrm>
          <a:ln/>
        </p:spPr>
      </p:sp>
      <p:sp>
        <p:nvSpPr>
          <p:cNvPr id="532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27</a:t>
            </a:fld>
            <a:endParaRPr lang="en-GB"/>
          </a:p>
        </p:txBody>
      </p:sp>
    </p:spTree>
    <p:extLst>
      <p:ext uri="{BB962C8B-B14F-4D97-AF65-F5344CB8AC3E}">
        <p14:creationId xmlns:p14="http://schemas.microsoft.com/office/powerpoint/2010/main" val="120305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0E3F916-616E-4B97-8F2B-6353C3D600E7}" type="slidenum">
              <a:rPr lang="en-GB" smtClean="0"/>
              <a:pPr/>
              <a:t>28</a:t>
            </a:fld>
            <a:endParaRPr lang="en-GB" smtClean="0"/>
          </a:p>
        </p:txBody>
      </p:sp>
      <p:sp>
        <p:nvSpPr>
          <p:cNvPr id="56323" name="Rectangle 2"/>
          <p:cNvSpPr>
            <a:spLocks noGrp="1" noRot="1" noChangeAspect="1" noChangeArrowheads="1" noTextEdit="1"/>
          </p:cNvSpPr>
          <p:nvPr>
            <p:ph type="sldImg"/>
          </p:nvPr>
        </p:nvSpPr>
        <p:spPr>
          <a:xfrm>
            <a:off x="917575" y="744538"/>
            <a:ext cx="4962525" cy="3722687"/>
          </a:xfrm>
          <a:ln/>
        </p:spPr>
      </p:sp>
      <p:sp>
        <p:nvSpPr>
          <p:cNvPr id="563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29</a:t>
            </a:fld>
            <a:endParaRPr lang="en-GB"/>
          </a:p>
        </p:txBody>
      </p:sp>
    </p:spTree>
    <p:extLst>
      <p:ext uri="{BB962C8B-B14F-4D97-AF65-F5344CB8AC3E}">
        <p14:creationId xmlns:p14="http://schemas.microsoft.com/office/powerpoint/2010/main" val="64437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B17070A-AB8E-4C7D-A0B1-FE7386D718CC}" type="slidenum">
              <a:rPr lang="en-GB" smtClean="0"/>
              <a:pPr/>
              <a:t>3</a:t>
            </a:fld>
            <a:endParaRPr lang="en-GB" smtClean="0"/>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C0F9FB6-8470-4FC3-B65F-D04F154796A4}" type="slidenum">
              <a:rPr lang="en-GB" smtClean="0"/>
              <a:pPr/>
              <a:t>30</a:t>
            </a:fld>
            <a:endParaRPr lang="en-GB" smtClean="0"/>
          </a:p>
        </p:txBody>
      </p:sp>
      <p:sp>
        <p:nvSpPr>
          <p:cNvPr id="57347" name="Rectangle 2"/>
          <p:cNvSpPr>
            <a:spLocks noGrp="1" noRot="1" noChangeAspect="1" noChangeArrowheads="1" noTextEdit="1"/>
          </p:cNvSpPr>
          <p:nvPr>
            <p:ph type="sldImg"/>
          </p:nvPr>
        </p:nvSpPr>
        <p:spPr>
          <a:xfrm>
            <a:off x="917575" y="744538"/>
            <a:ext cx="4962525" cy="3722687"/>
          </a:xfrm>
          <a:ln/>
        </p:spPr>
      </p:sp>
      <p:sp>
        <p:nvSpPr>
          <p:cNvPr id="5734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17575" y="744538"/>
            <a:ext cx="4962525" cy="3722687"/>
          </a:xfrm>
          <a:ln/>
        </p:spPr>
      </p:sp>
      <p:sp>
        <p:nvSpPr>
          <p:cNvPr id="35843" name="Notes Placeholder 2"/>
          <p:cNvSpPr>
            <a:spLocks noGrp="1"/>
          </p:cNvSpPr>
          <p:nvPr>
            <p:ph type="body" idx="1"/>
          </p:nvPr>
        </p:nvSpPr>
        <p:spPr>
          <a:noFill/>
          <a:ln/>
        </p:spPr>
        <p:txBody>
          <a:bodyPr/>
          <a:lstStyle/>
          <a:p>
            <a:endParaRPr lang="en-GB" dirty="0" smtClean="0"/>
          </a:p>
        </p:txBody>
      </p:sp>
      <p:sp>
        <p:nvSpPr>
          <p:cNvPr id="35844" name="Slide Number Placeholder 3"/>
          <p:cNvSpPr>
            <a:spLocks noGrp="1"/>
          </p:cNvSpPr>
          <p:nvPr>
            <p:ph type="sldNum" sz="quarter" idx="5"/>
          </p:nvPr>
        </p:nvSpPr>
        <p:spPr>
          <a:noFill/>
        </p:spPr>
        <p:txBody>
          <a:bodyPr/>
          <a:lstStyle/>
          <a:p>
            <a:fld id="{470E5135-8DE2-4D61-8AD4-7A458BB9CDE1}"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17575" y="744538"/>
            <a:ext cx="4962525" cy="3722687"/>
          </a:xfrm>
          <a:ln/>
        </p:spPr>
      </p:sp>
      <p:sp>
        <p:nvSpPr>
          <p:cNvPr id="58371" name="Notes Placeholder 2"/>
          <p:cNvSpPr>
            <a:spLocks noGrp="1"/>
          </p:cNvSpPr>
          <p:nvPr>
            <p:ph type="body" idx="1"/>
          </p:nvPr>
        </p:nvSpPr>
        <p:spPr>
          <a:noFill/>
          <a:ln/>
        </p:spPr>
        <p:txBody>
          <a:bodyPr/>
          <a:lstStyle/>
          <a:p>
            <a:endParaRPr lang="en-GB" dirty="0" smtClean="0"/>
          </a:p>
        </p:txBody>
      </p:sp>
      <p:sp>
        <p:nvSpPr>
          <p:cNvPr id="58372" name="Slide Number Placeholder 3"/>
          <p:cNvSpPr>
            <a:spLocks noGrp="1"/>
          </p:cNvSpPr>
          <p:nvPr>
            <p:ph type="sldNum" sz="quarter" idx="5"/>
          </p:nvPr>
        </p:nvSpPr>
        <p:spPr>
          <a:noFill/>
        </p:spPr>
        <p:txBody>
          <a:bodyPr/>
          <a:lstStyle/>
          <a:p>
            <a:fld id="{DCBFFAE4-F09B-4A79-8D5E-8916F6E1FD99}"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8A406D7-DE28-4BD8-BE6D-F806DE68EA04}"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17575" y="744538"/>
            <a:ext cx="4962525" cy="3722687"/>
          </a:xfrm>
          <a:ln/>
        </p:spPr>
      </p:sp>
      <p:sp>
        <p:nvSpPr>
          <p:cNvPr id="58371" name="Notes Placeholder 2"/>
          <p:cNvSpPr>
            <a:spLocks noGrp="1"/>
          </p:cNvSpPr>
          <p:nvPr>
            <p:ph type="body" idx="1"/>
          </p:nvPr>
        </p:nvSpPr>
        <p:spPr>
          <a:noFill/>
          <a:ln/>
        </p:spPr>
        <p:txBody>
          <a:bodyPr/>
          <a:lstStyle/>
          <a:p>
            <a:endParaRPr lang="en-GB" dirty="0" smtClean="0"/>
          </a:p>
        </p:txBody>
      </p:sp>
      <p:sp>
        <p:nvSpPr>
          <p:cNvPr id="58372" name="Slide Number Placeholder 3"/>
          <p:cNvSpPr>
            <a:spLocks noGrp="1"/>
          </p:cNvSpPr>
          <p:nvPr>
            <p:ph type="sldNum" sz="quarter" idx="5"/>
          </p:nvPr>
        </p:nvSpPr>
        <p:spPr>
          <a:noFill/>
        </p:spPr>
        <p:txBody>
          <a:bodyPr/>
          <a:lstStyle/>
          <a:p>
            <a:fld id="{DCBFFAE4-F09B-4A79-8D5E-8916F6E1FD99}"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917575" y="744538"/>
            <a:ext cx="4962525" cy="3722687"/>
          </a:xfrm>
          <a:ln/>
        </p:spPr>
      </p:sp>
      <p:sp>
        <p:nvSpPr>
          <p:cNvPr id="38915" name="Notes Placeholder 2"/>
          <p:cNvSpPr>
            <a:spLocks noGrp="1"/>
          </p:cNvSpPr>
          <p:nvPr>
            <p:ph type="body" idx="1"/>
          </p:nvPr>
        </p:nvSpPr>
        <p:spPr>
          <a:noFill/>
          <a:ln/>
        </p:spPr>
        <p:txBody>
          <a:bodyPr/>
          <a:lstStyle/>
          <a:p>
            <a:endParaRPr lang="en-GB" smtClean="0"/>
          </a:p>
        </p:txBody>
      </p:sp>
      <p:sp>
        <p:nvSpPr>
          <p:cNvPr id="38916" name="Slide Number Placeholder 3"/>
          <p:cNvSpPr>
            <a:spLocks noGrp="1"/>
          </p:cNvSpPr>
          <p:nvPr>
            <p:ph type="sldNum" sz="quarter" idx="5"/>
          </p:nvPr>
        </p:nvSpPr>
        <p:spPr>
          <a:noFill/>
        </p:spPr>
        <p:txBody>
          <a:bodyPr/>
          <a:lstStyle/>
          <a:p>
            <a:fld id="{8F51813E-005E-4F17-AA38-12D905FEDA35}"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804C9-ABC3-4449-B41B-1FB416936D64}" type="slidenum">
              <a:rPr lang="en-GB" smtClean="0"/>
              <a:pPr/>
              <a:t>9</a:t>
            </a:fld>
            <a:endParaRPr lang="en-GB" smtClean="0"/>
          </a:p>
        </p:txBody>
      </p:sp>
      <p:sp>
        <p:nvSpPr>
          <p:cNvPr id="37891" name="Rectangle 2"/>
          <p:cNvSpPr>
            <a:spLocks noGrp="1" noRot="1" noChangeAspect="1" noChangeArrowheads="1" noTextEdit="1"/>
          </p:cNvSpPr>
          <p:nvPr>
            <p:ph type="sldImg"/>
          </p:nvPr>
        </p:nvSpPr>
        <p:spPr>
          <a:xfrm>
            <a:off x="917575" y="744538"/>
            <a:ext cx="4962525" cy="3722687"/>
          </a:xfrm>
          <a:ln/>
        </p:spPr>
      </p:sp>
      <p:sp>
        <p:nvSpPr>
          <p:cNvPr id="3789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08D2F2-72AA-45E6-85F7-F91EB4371540}"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E0C946-E750-42A4-9347-7D8AA61BA19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7B043B-F0A1-4252-9439-4A82AACFA7FD}"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A46BF-D160-4503-9729-660BBC51E8D8}"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A03033-5577-4B5A-8496-5E3EE1D03BEF}"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359060-906E-4DCF-8501-2CFA48A6FA16}"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374453-5AD7-47DA-83C3-20A3870DA35A}"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0305D2-9948-44DD-AAF3-6F7959AB4D5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8BD3E-E653-446B-AA79-28CFC56D9A6D}"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4331F-827C-45B4-8D96-20D149FA3620}"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5C5B9-3C64-4F66-8620-CB10D51FE4D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776E004-1C12-4BBF-8F8C-D99AF22D75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505200" y="7086600"/>
            <a:ext cx="914400" cy="457200"/>
          </a:xfrm>
          <a:prstGeom prst="rect">
            <a:avLst/>
          </a:prstGeom>
          <a:noFill/>
          <a:ln w="9525">
            <a:noFill/>
            <a:miter lim="800000"/>
            <a:headEnd/>
            <a:tailEnd/>
          </a:ln>
        </p:spPr>
        <p:txBody>
          <a:bodyPr>
            <a:spAutoFit/>
          </a:bodyPr>
          <a:lstStyle/>
          <a:p>
            <a:pPr>
              <a:spcBef>
                <a:spcPct val="50000"/>
              </a:spcBef>
            </a:pPr>
            <a:r>
              <a:rPr lang="en-GB" sz="2400"/>
              <a:t>90</a:t>
            </a:r>
          </a:p>
        </p:txBody>
      </p:sp>
      <p:sp>
        <p:nvSpPr>
          <p:cNvPr id="2052" name="Text Box 8"/>
          <p:cNvSpPr txBox="1">
            <a:spLocks noChangeArrowheads="1"/>
          </p:cNvSpPr>
          <p:nvPr/>
        </p:nvSpPr>
        <p:spPr bwMode="auto">
          <a:xfrm>
            <a:off x="1104900" y="1630363"/>
            <a:ext cx="6934200" cy="830997"/>
          </a:xfrm>
          <a:prstGeom prst="rect">
            <a:avLst/>
          </a:prstGeom>
          <a:noFill/>
          <a:ln w="9525">
            <a:noFill/>
            <a:miter lim="800000"/>
            <a:headEnd/>
            <a:tailEnd/>
          </a:ln>
        </p:spPr>
        <p:txBody>
          <a:bodyPr>
            <a:spAutoFit/>
          </a:bodyPr>
          <a:lstStyle/>
          <a:p>
            <a:pPr algn="ctr">
              <a:spcBef>
                <a:spcPct val="50000"/>
              </a:spcBef>
            </a:pPr>
            <a:r>
              <a:rPr lang="en-GB" sz="4800" b="0" dirty="0" smtClean="0">
                <a:latin typeface="Arial" pitchFamily="34" charset="0"/>
                <a:cs typeface="Arial" pitchFamily="34" charset="0"/>
              </a:rPr>
              <a:t>Understanding </a:t>
            </a:r>
            <a:r>
              <a:rPr lang="en-GB" sz="4800" b="0" dirty="0">
                <a:latin typeface="Arial" pitchFamily="34" charset="0"/>
                <a:cs typeface="Arial" pitchFamily="34" charset="0"/>
              </a:rPr>
              <a:t>the ECG</a:t>
            </a:r>
          </a:p>
        </p:txBody>
      </p:sp>
      <p:sp>
        <p:nvSpPr>
          <p:cNvPr id="2053" name="Text Box 9"/>
          <p:cNvSpPr txBox="1">
            <a:spLocks noChangeArrowheads="1"/>
          </p:cNvSpPr>
          <p:nvPr/>
        </p:nvSpPr>
        <p:spPr bwMode="auto">
          <a:xfrm>
            <a:off x="2324100" y="4508500"/>
            <a:ext cx="4419600" cy="1231106"/>
          </a:xfrm>
          <a:prstGeom prst="rect">
            <a:avLst/>
          </a:prstGeom>
          <a:noFill/>
          <a:ln w="9525">
            <a:noFill/>
            <a:miter lim="800000"/>
            <a:headEnd/>
            <a:tailEnd/>
          </a:ln>
        </p:spPr>
        <p:txBody>
          <a:bodyPr>
            <a:spAutoFit/>
          </a:bodyPr>
          <a:lstStyle/>
          <a:p>
            <a:pPr algn="ctr">
              <a:spcBef>
                <a:spcPct val="50000"/>
              </a:spcBef>
            </a:pPr>
            <a:r>
              <a:rPr lang="en-GB" b="0" dirty="0">
                <a:latin typeface="Arial" pitchFamily="34" charset="0"/>
                <a:cs typeface="Arial" pitchFamily="34" charset="0"/>
              </a:rPr>
              <a:t>Dr Pradeep Luther</a:t>
            </a:r>
          </a:p>
          <a:p>
            <a:pPr algn="ctr">
              <a:spcBef>
                <a:spcPct val="50000"/>
              </a:spcBef>
            </a:pPr>
            <a:r>
              <a:rPr lang="en-GB" sz="2800" b="0" dirty="0">
                <a:latin typeface="Arial" pitchFamily="34" charset="0"/>
                <a:cs typeface="Arial" pitchFamily="34" charset="0"/>
              </a:rPr>
              <a:t>p.luther@imperial.ac.uk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7" descr="h6"/>
          <p:cNvPicPr>
            <a:picLocks noChangeAspect="1" noChangeArrowheads="1"/>
          </p:cNvPicPr>
          <p:nvPr/>
        </p:nvPicPr>
        <p:blipFill>
          <a:blip r:embed="rId3" cstate="print"/>
          <a:srcRect/>
          <a:stretch>
            <a:fillRect/>
          </a:stretch>
        </p:blipFill>
        <p:spPr bwMode="auto">
          <a:xfrm>
            <a:off x="395288" y="333375"/>
            <a:ext cx="9296400" cy="12039600"/>
          </a:xfrm>
          <a:prstGeom prst="rect">
            <a:avLst/>
          </a:prstGeom>
          <a:noFill/>
          <a:ln w="9525">
            <a:solidFill>
              <a:schemeClr val="tx2"/>
            </a:solid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medicine.mcgill.ca/physio/vlab/cardio/images/einthoven.jpg"/>
          <p:cNvPicPr>
            <a:picLocks noChangeAspect="1" noChangeArrowheads="1"/>
          </p:cNvPicPr>
          <p:nvPr/>
        </p:nvPicPr>
        <p:blipFill>
          <a:blip r:embed="rId3" cstate="print"/>
          <a:srcRect/>
          <a:stretch>
            <a:fillRect/>
          </a:stretch>
        </p:blipFill>
        <p:spPr bwMode="auto">
          <a:xfrm>
            <a:off x="2428875" y="1714500"/>
            <a:ext cx="3810000" cy="3800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26" descr="h6"/>
          <p:cNvPicPr>
            <a:picLocks noChangeAspect="1" noChangeArrowheads="1"/>
          </p:cNvPicPr>
          <p:nvPr/>
        </p:nvPicPr>
        <p:blipFill>
          <a:blip r:embed="rId3" cstate="print"/>
          <a:srcRect/>
          <a:stretch>
            <a:fillRect/>
          </a:stretch>
        </p:blipFill>
        <p:spPr bwMode="auto">
          <a:xfrm>
            <a:off x="381000" y="304800"/>
            <a:ext cx="9296400" cy="12039600"/>
          </a:xfrm>
          <a:prstGeom prst="rect">
            <a:avLst/>
          </a:prstGeom>
          <a:noFill/>
          <a:ln w="9525">
            <a:solidFill>
              <a:schemeClr val="tx1"/>
            </a:solidFill>
            <a:miter lim="800000"/>
            <a:headEnd/>
            <a:tailEnd/>
          </a:ln>
        </p:spPr>
      </p:pic>
      <p:sp>
        <p:nvSpPr>
          <p:cNvPr id="13315" name="Rectangle 1027"/>
          <p:cNvSpPr>
            <a:spLocks noChangeArrowheads="1"/>
          </p:cNvSpPr>
          <p:nvPr/>
        </p:nvSpPr>
        <p:spPr bwMode="auto">
          <a:xfrm>
            <a:off x="381000" y="533400"/>
            <a:ext cx="3276600" cy="39624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2532" name="Line 1028"/>
          <p:cNvSpPr>
            <a:spLocks noChangeShapeType="1"/>
          </p:cNvSpPr>
          <p:nvPr/>
        </p:nvSpPr>
        <p:spPr bwMode="auto">
          <a:xfrm>
            <a:off x="4876800" y="1219200"/>
            <a:ext cx="2362200" cy="0"/>
          </a:xfrm>
          <a:prstGeom prst="line">
            <a:avLst/>
          </a:prstGeom>
          <a:noFill/>
          <a:ln w="57150">
            <a:solidFill>
              <a:srgbClr val="FF3300"/>
            </a:solidFill>
            <a:prstDash val="dash"/>
            <a:round/>
            <a:headEnd/>
            <a:tailEnd/>
          </a:ln>
        </p:spPr>
        <p:txBody>
          <a:bodyPr wrap="none" anchor="ctr"/>
          <a:lstStyle/>
          <a:p>
            <a:endParaRPr lang="en-GB"/>
          </a:p>
        </p:txBody>
      </p:sp>
      <p:sp>
        <p:nvSpPr>
          <p:cNvPr id="22533" name="Line 1029"/>
          <p:cNvSpPr>
            <a:spLocks noChangeShapeType="1"/>
          </p:cNvSpPr>
          <p:nvPr/>
        </p:nvSpPr>
        <p:spPr bwMode="auto">
          <a:xfrm>
            <a:off x="685800" y="1219200"/>
            <a:ext cx="2590800" cy="0"/>
          </a:xfrm>
          <a:prstGeom prst="line">
            <a:avLst/>
          </a:prstGeom>
          <a:noFill/>
          <a:ln w="57150">
            <a:solidFill>
              <a:srgbClr val="FF3300"/>
            </a:solidFill>
            <a:prstDash val="dash"/>
            <a:round/>
            <a:headEnd/>
            <a:tailEnd/>
          </a:ln>
        </p:spPr>
        <p:txBody>
          <a:bodyPr wrap="none" anchor="ctr"/>
          <a:lstStyle/>
          <a:p>
            <a:endParaRPr lang="en-GB"/>
          </a:p>
        </p:txBody>
      </p:sp>
      <p:sp>
        <p:nvSpPr>
          <p:cNvPr id="22534" name="Line 1030"/>
          <p:cNvSpPr>
            <a:spLocks noChangeShapeType="1"/>
          </p:cNvSpPr>
          <p:nvPr/>
        </p:nvSpPr>
        <p:spPr bwMode="auto">
          <a:xfrm>
            <a:off x="4953000" y="1219200"/>
            <a:ext cx="1066800" cy="1752600"/>
          </a:xfrm>
          <a:prstGeom prst="line">
            <a:avLst/>
          </a:prstGeom>
          <a:noFill/>
          <a:ln w="57150">
            <a:solidFill>
              <a:schemeClr val="accent2"/>
            </a:solidFill>
            <a:round/>
            <a:headEnd/>
            <a:tailEnd/>
          </a:ln>
        </p:spPr>
        <p:txBody>
          <a:bodyPr wrap="none" anchor="ctr"/>
          <a:lstStyle/>
          <a:p>
            <a:endParaRPr lang="en-GB"/>
          </a:p>
        </p:txBody>
      </p:sp>
      <p:sp>
        <p:nvSpPr>
          <p:cNvPr id="22535" name="Line 1031"/>
          <p:cNvSpPr>
            <a:spLocks noChangeShapeType="1"/>
          </p:cNvSpPr>
          <p:nvPr/>
        </p:nvSpPr>
        <p:spPr bwMode="auto">
          <a:xfrm>
            <a:off x="1981200" y="1219200"/>
            <a:ext cx="838200" cy="1447800"/>
          </a:xfrm>
          <a:prstGeom prst="line">
            <a:avLst/>
          </a:prstGeom>
          <a:noFill/>
          <a:ln w="57150">
            <a:solidFill>
              <a:schemeClr val="accent2"/>
            </a:solidFill>
            <a:round/>
            <a:headEnd/>
            <a:tailEnd/>
          </a:ln>
        </p:spPr>
        <p:txBody>
          <a:bodyPr wrap="none" anchor="ctr"/>
          <a:lstStyle/>
          <a:p>
            <a:endParaRPr lang="en-GB"/>
          </a:p>
        </p:txBody>
      </p:sp>
      <p:sp>
        <p:nvSpPr>
          <p:cNvPr id="22536" name="Line 1032"/>
          <p:cNvSpPr>
            <a:spLocks noChangeShapeType="1"/>
          </p:cNvSpPr>
          <p:nvPr/>
        </p:nvSpPr>
        <p:spPr bwMode="auto">
          <a:xfrm flipH="1">
            <a:off x="6019800" y="1219200"/>
            <a:ext cx="1219200" cy="1828800"/>
          </a:xfrm>
          <a:prstGeom prst="line">
            <a:avLst/>
          </a:prstGeom>
          <a:noFill/>
          <a:ln w="57150">
            <a:solidFill>
              <a:srgbClr val="33CC33"/>
            </a:solidFill>
            <a:prstDash val="sysDot"/>
            <a:round/>
            <a:headEnd/>
            <a:tailEnd/>
          </a:ln>
        </p:spPr>
        <p:txBody>
          <a:bodyPr wrap="none" anchor="ctr"/>
          <a:lstStyle/>
          <a:p>
            <a:endParaRPr lang="en-GB"/>
          </a:p>
        </p:txBody>
      </p:sp>
      <p:sp>
        <p:nvSpPr>
          <p:cNvPr id="22537" name="Line 1033"/>
          <p:cNvSpPr>
            <a:spLocks noChangeShapeType="1"/>
          </p:cNvSpPr>
          <p:nvPr/>
        </p:nvSpPr>
        <p:spPr bwMode="auto">
          <a:xfrm flipH="1">
            <a:off x="1066800" y="1219200"/>
            <a:ext cx="914400" cy="1524000"/>
          </a:xfrm>
          <a:prstGeom prst="line">
            <a:avLst/>
          </a:prstGeom>
          <a:noFill/>
          <a:ln w="57150">
            <a:solidFill>
              <a:srgbClr val="33CC33"/>
            </a:solidFill>
            <a:prstDash val="sysDot"/>
            <a:round/>
            <a:headEnd/>
            <a:tailEnd/>
          </a:ln>
        </p:spPr>
        <p:txBody>
          <a:bodyPr wrap="none" anchor="ctr"/>
          <a:lstStyle/>
          <a:p>
            <a:endParaRPr lang="en-GB"/>
          </a:p>
        </p:txBody>
      </p:sp>
      <p:sp>
        <p:nvSpPr>
          <p:cNvPr id="22538" name="Text Box 1034"/>
          <p:cNvSpPr txBox="1">
            <a:spLocks noChangeArrowheads="1"/>
          </p:cNvSpPr>
          <p:nvPr/>
        </p:nvSpPr>
        <p:spPr bwMode="auto">
          <a:xfrm>
            <a:off x="3048000" y="1219200"/>
            <a:ext cx="1600200" cy="5794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0</a:t>
            </a:r>
            <a:r>
              <a:rPr lang="en-GB" b="0" baseline="30000">
                <a:latin typeface="Calibri" pitchFamily="34" charset="0"/>
              </a:rPr>
              <a:t>o</a:t>
            </a:r>
            <a:endParaRPr lang="en-GB" b="0">
              <a:latin typeface="Calibri" pitchFamily="34" charset="0"/>
            </a:endParaRPr>
          </a:p>
        </p:txBody>
      </p:sp>
      <p:sp>
        <p:nvSpPr>
          <p:cNvPr id="22539" name="Text Box 1035"/>
          <p:cNvSpPr txBox="1">
            <a:spLocks noChangeArrowheads="1"/>
          </p:cNvSpPr>
          <p:nvPr/>
        </p:nvSpPr>
        <p:spPr bwMode="auto">
          <a:xfrm>
            <a:off x="2819400" y="2743200"/>
            <a:ext cx="838200" cy="5794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60</a:t>
            </a:r>
            <a:r>
              <a:rPr lang="en-GB" b="0" baseline="30000">
                <a:latin typeface="Calibri" pitchFamily="34" charset="0"/>
              </a:rPr>
              <a:t>o</a:t>
            </a:r>
            <a:endParaRPr lang="en-GB" b="0">
              <a:latin typeface="Calibri" pitchFamily="34" charset="0"/>
            </a:endParaRPr>
          </a:p>
        </p:txBody>
      </p:sp>
      <p:sp>
        <p:nvSpPr>
          <p:cNvPr id="22540" name="Text Box 1036"/>
          <p:cNvSpPr txBox="1">
            <a:spLocks noChangeArrowheads="1"/>
          </p:cNvSpPr>
          <p:nvPr/>
        </p:nvSpPr>
        <p:spPr bwMode="auto">
          <a:xfrm>
            <a:off x="457200" y="2819400"/>
            <a:ext cx="1219200" cy="5794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120</a:t>
            </a:r>
            <a:r>
              <a:rPr lang="en-GB" b="0" baseline="30000">
                <a:latin typeface="Calibri" pitchFamily="34" charset="0"/>
              </a:rPr>
              <a:t>o</a:t>
            </a:r>
            <a:endParaRPr lang="en-GB" b="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additive="base">
                                        <p:cTn id="11" dur="500" fill="hold"/>
                                        <p:tgtEl>
                                          <p:spTgt spid="22533"/>
                                        </p:tgtEl>
                                        <p:attrNameLst>
                                          <p:attrName>ppt_x</p:attrName>
                                        </p:attrNameLst>
                                      </p:cBhvr>
                                      <p:tavLst>
                                        <p:tav tm="0">
                                          <p:val>
                                            <p:strVal val="1+#ppt_w/2"/>
                                          </p:val>
                                        </p:tav>
                                        <p:tav tm="100000">
                                          <p:val>
                                            <p:strVal val="#ppt_x"/>
                                          </p:val>
                                        </p:tav>
                                      </p:tavLst>
                                    </p:anim>
                                    <p:anim calcmode="lin" valueType="num">
                                      <p:cBhvr additive="base">
                                        <p:cTn id="12"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5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5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5"/>
                                        </p:tgtEl>
                                        <p:attrNameLst>
                                          <p:attrName>style.visibility</p:attrName>
                                        </p:attrNameLst>
                                      </p:cBhvr>
                                      <p:to>
                                        <p:strVal val="visible"/>
                                      </p:to>
                                    </p:set>
                                    <p:anim calcmode="lin" valueType="num">
                                      <p:cBhvr additive="base">
                                        <p:cTn id="25" dur="500" fill="hold"/>
                                        <p:tgtEl>
                                          <p:spTgt spid="22535"/>
                                        </p:tgtEl>
                                        <p:attrNameLst>
                                          <p:attrName>ppt_x</p:attrName>
                                        </p:attrNameLst>
                                      </p:cBhvr>
                                      <p:tavLst>
                                        <p:tav tm="0">
                                          <p:val>
                                            <p:strVal val="1+#ppt_w/2"/>
                                          </p:val>
                                        </p:tav>
                                        <p:tav tm="100000">
                                          <p:val>
                                            <p:strVal val="#ppt_x"/>
                                          </p:val>
                                        </p:tav>
                                      </p:tavLst>
                                    </p:anim>
                                    <p:anim calcmode="lin" valueType="num">
                                      <p:cBhvr additive="base">
                                        <p:cTn id="26"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537"/>
                                        </p:tgtEl>
                                        <p:attrNameLst>
                                          <p:attrName>style.visibility</p:attrName>
                                        </p:attrNameLst>
                                      </p:cBhvr>
                                      <p:to>
                                        <p:strVal val="visible"/>
                                      </p:to>
                                    </p:set>
                                    <p:anim calcmode="lin" valueType="num">
                                      <p:cBhvr additive="base">
                                        <p:cTn id="39" dur="500" fill="hold"/>
                                        <p:tgtEl>
                                          <p:spTgt spid="22537"/>
                                        </p:tgtEl>
                                        <p:attrNameLst>
                                          <p:attrName>ppt_x</p:attrName>
                                        </p:attrNameLst>
                                      </p:cBhvr>
                                      <p:tavLst>
                                        <p:tav tm="0">
                                          <p:val>
                                            <p:strVal val="1+#ppt_w/2"/>
                                          </p:val>
                                        </p:tav>
                                        <p:tav tm="100000">
                                          <p:val>
                                            <p:strVal val="#ppt_x"/>
                                          </p:val>
                                        </p:tav>
                                      </p:tavLst>
                                    </p:anim>
                                    <p:anim calcmode="lin" valueType="num">
                                      <p:cBhvr additive="base">
                                        <p:cTn id="40"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p:bldP spid="22537" grpId="0" animBg="1"/>
      <p:bldP spid="22538" grpId="0" autoUpdateAnimBg="0"/>
      <p:bldP spid="22539" grpId="0" autoUpdateAnimBg="0"/>
      <p:bldP spid="225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7"/>
          <p:cNvPicPr>
            <a:picLocks noChangeAspect="1" noChangeArrowheads="1"/>
          </p:cNvPicPr>
          <p:nvPr/>
        </p:nvPicPr>
        <p:blipFill>
          <a:blip r:embed="rId3" cstate="print"/>
          <a:srcRect/>
          <a:stretch>
            <a:fillRect/>
          </a:stretch>
        </p:blipFill>
        <p:spPr bwMode="auto">
          <a:xfrm>
            <a:off x="-1143000" y="0"/>
            <a:ext cx="9982200" cy="7793038"/>
          </a:xfrm>
          <a:prstGeom prst="rect">
            <a:avLst/>
          </a:prstGeom>
          <a:noFill/>
          <a:ln w="9525">
            <a:noFill/>
            <a:miter lim="800000"/>
            <a:headEnd/>
            <a:tailEnd/>
          </a:ln>
        </p:spPr>
      </p:pic>
      <p:sp>
        <p:nvSpPr>
          <p:cNvPr id="14339" name="Oval 4"/>
          <p:cNvSpPr>
            <a:spLocks noChangeArrowheads="1"/>
          </p:cNvSpPr>
          <p:nvPr/>
        </p:nvSpPr>
        <p:spPr bwMode="auto">
          <a:xfrm>
            <a:off x="3200400" y="1524000"/>
            <a:ext cx="228600" cy="228600"/>
          </a:xfrm>
          <a:prstGeom prst="ellipse">
            <a:avLst/>
          </a:prstGeom>
          <a:solidFill>
            <a:srgbClr val="FF0000"/>
          </a:solidFill>
          <a:ln w="9525">
            <a:solidFill>
              <a:schemeClr val="tx1"/>
            </a:solidFill>
            <a:round/>
            <a:headEnd/>
            <a:tailEnd/>
          </a:ln>
        </p:spPr>
        <p:txBody>
          <a:bodyPr wrap="none" anchor="ctr"/>
          <a:lstStyle/>
          <a:p>
            <a:endParaRPr lang="en-GB"/>
          </a:p>
        </p:txBody>
      </p:sp>
      <p:sp>
        <p:nvSpPr>
          <p:cNvPr id="14340" name="Oval 5"/>
          <p:cNvSpPr>
            <a:spLocks noChangeArrowheads="1"/>
          </p:cNvSpPr>
          <p:nvPr/>
        </p:nvSpPr>
        <p:spPr bwMode="auto">
          <a:xfrm>
            <a:off x="2438400" y="2819400"/>
            <a:ext cx="228600" cy="228600"/>
          </a:xfrm>
          <a:prstGeom prst="ellipse">
            <a:avLst/>
          </a:prstGeom>
          <a:solidFill>
            <a:srgbClr val="FF0000"/>
          </a:solidFill>
          <a:ln w="9525">
            <a:solidFill>
              <a:schemeClr val="tx1"/>
            </a:solidFill>
            <a:round/>
            <a:headEnd/>
            <a:tailEnd/>
          </a:ln>
        </p:spPr>
        <p:txBody>
          <a:bodyPr wrap="none" anchor="ctr"/>
          <a:lstStyle/>
          <a:p>
            <a:endParaRPr lang="en-GB"/>
          </a:p>
        </p:txBody>
      </p:sp>
      <p:sp>
        <p:nvSpPr>
          <p:cNvPr id="14341" name="Oval 6"/>
          <p:cNvSpPr>
            <a:spLocks noChangeArrowheads="1"/>
          </p:cNvSpPr>
          <p:nvPr/>
        </p:nvSpPr>
        <p:spPr bwMode="auto">
          <a:xfrm>
            <a:off x="3886200" y="2743200"/>
            <a:ext cx="228600" cy="228600"/>
          </a:xfrm>
          <a:prstGeom prst="ellipse">
            <a:avLst/>
          </a:prstGeom>
          <a:solidFill>
            <a:srgbClr val="FF0000"/>
          </a:solidFill>
          <a:ln w="9525">
            <a:solidFill>
              <a:schemeClr val="tx1"/>
            </a:solidFill>
            <a:round/>
            <a:headEnd/>
            <a:tailEnd/>
          </a:ln>
        </p:spPr>
        <p:txBody>
          <a:bodyPr wrap="none" anchor="ctr"/>
          <a:lstStyle/>
          <a:p>
            <a:endParaRPr lang="en-GB"/>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p:cNvSpPr>
            <a:spLocks noChangeArrowheads="1"/>
          </p:cNvSpPr>
          <p:nvPr/>
        </p:nvSpPr>
        <p:spPr bwMode="auto">
          <a:xfrm>
            <a:off x="0" y="549275"/>
            <a:ext cx="8153400" cy="40386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15363" name="Line 15"/>
          <p:cNvSpPr>
            <a:spLocks noChangeShapeType="1"/>
          </p:cNvSpPr>
          <p:nvPr/>
        </p:nvSpPr>
        <p:spPr bwMode="auto">
          <a:xfrm>
            <a:off x="762000" y="1524000"/>
            <a:ext cx="2971800" cy="0"/>
          </a:xfrm>
          <a:prstGeom prst="line">
            <a:avLst/>
          </a:prstGeom>
          <a:noFill/>
          <a:ln w="9525">
            <a:solidFill>
              <a:schemeClr val="tx1"/>
            </a:solidFill>
            <a:round/>
            <a:headEnd/>
            <a:tailEnd/>
          </a:ln>
        </p:spPr>
        <p:txBody>
          <a:bodyPr wrap="none" anchor="ctr"/>
          <a:lstStyle/>
          <a:p>
            <a:endParaRPr lang="en-GB"/>
          </a:p>
        </p:txBody>
      </p:sp>
      <p:sp>
        <p:nvSpPr>
          <p:cNvPr id="15364" name="Line 16"/>
          <p:cNvSpPr>
            <a:spLocks noChangeShapeType="1"/>
          </p:cNvSpPr>
          <p:nvPr/>
        </p:nvSpPr>
        <p:spPr bwMode="auto">
          <a:xfrm>
            <a:off x="762000" y="1524000"/>
            <a:ext cx="1524000" cy="2590800"/>
          </a:xfrm>
          <a:prstGeom prst="line">
            <a:avLst/>
          </a:prstGeom>
          <a:noFill/>
          <a:ln w="9525">
            <a:solidFill>
              <a:schemeClr val="tx1"/>
            </a:solidFill>
            <a:round/>
            <a:headEnd/>
            <a:tailEnd/>
          </a:ln>
        </p:spPr>
        <p:txBody>
          <a:bodyPr wrap="none" anchor="ctr"/>
          <a:lstStyle/>
          <a:p>
            <a:endParaRPr lang="en-GB"/>
          </a:p>
        </p:txBody>
      </p:sp>
      <p:sp>
        <p:nvSpPr>
          <p:cNvPr id="15365" name="Line 17"/>
          <p:cNvSpPr>
            <a:spLocks noChangeShapeType="1"/>
          </p:cNvSpPr>
          <p:nvPr/>
        </p:nvSpPr>
        <p:spPr bwMode="auto">
          <a:xfrm flipH="1">
            <a:off x="2286000" y="1524000"/>
            <a:ext cx="1447800" cy="2590800"/>
          </a:xfrm>
          <a:prstGeom prst="line">
            <a:avLst/>
          </a:prstGeom>
          <a:noFill/>
          <a:ln w="9525">
            <a:solidFill>
              <a:schemeClr val="tx1"/>
            </a:solidFill>
            <a:round/>
            <a:headEnd/>
            <a:tailEnd/>
          </a:ln>
        </p:spPr>
        <p:txBody>
          <a:bodyPr wrap="none" anchor="ctr"/>
          <a:lstStyle/>
          <a:p>
            <a:endParaRPr lang="en-GB"/>
          </a:p>
        </p:txBody>
      </p:sp>
      <p:sp>
        <p:nvSpPr>
          <p:cNvPr id="15366" name="Line 19"/>
          <p:cNvSpPr>
            <a:spLocks noChangeShapeType="1"/>
          </p:cNvSpPr>
          <p:nvPr/>
        </p:nvSpPr>
        <p:spPr bwMode="auto">
          <a:xfrm flipH="1" flipV="1">
            <a:off x="762000" y="1524000"/>
            <a:ext cx="2286000" cy="1295400"/>
          </a:xfrm>
          <a:prstGeom prst="line">
            <a:avLst/>
          </a:prstGeom>
          <a:noFill/>
          <a:ln w="19050">
            <a:solidFill>
              <a:schemeClr val="tx1"/>
            </a:solidFill>
            <a:round/>
            <a:headEnd/>
            <a:tailEnd type="triangle" w="med" len="med"/>
          </a:ln>
        </p:spPr>
        <p:txBody>
          <a:bodyPr wrap="none" anchor="ctr"/>
          <a:lstStyle/>
          <a:p>
            <a:endParaRPr lang="en-GB"/>
          </a:p>
        </p:txBody>
      </p:sp>
      <p:sp>
        <p:nvSpPr>
          <p:cNvPr id="15367" name="Line 20"/>
          <p:cNvSpPr>
            <a:spLocks noChangeShapeType="1"/>
          </p:cNvSpPr>
          <p:nvPr/>
        </p:nvSpPr>
        <p:spPr bwMode="auto">
          <a:xfrm flipV="1">
            <a:off x="1600200" y="1524000"/>
            <a:ext cx="2133600" cy="1371600"/>
          </a:xfrm>
          <a:prstGeom prst="line">
            <a:avLst/>
          </a:prstGeom>
          <a:noFill/>
          <a:ln w="19050">
            <a:solidFill>
              <a:schemeClr val="tx1"/>
            </a:solidFill>
            <a:round/>
            <a:headEnd/>
            <a:tailEnd type="triangle" w="med" len="med"/>
          </a:ln>
        </p:spPr>
        <p:txBody>
          <a:bodyPr wrap="none" anchor="ctr"/>
          <a:lstStyle/>
          <a:p>
            <a:endParaRPr lang="en-GB"/>
          </a:p>
        </p:txBody>
      </p:sp>
      <p:sp>
        <p:nvSpPr>
          <p:cNvPr id="15368" name="Line 21"/>
          <p:cNvSpPr>
            <a:spLocks noChangeShapeType="1"/>
          </p:cNvSpPr>
          <p:nvPr/>
        </p:nvSpPr>
        <p:spPr bwMode="auto">
          <a:xfrm>
            <a:off x="2286000" y="1524000"/>
            <a:ext cx="0" cy="2590800"/>
          </a:xfrm>
          <a:prstGeom prst="line">
            <a:avLst/>
          </a:prstGeom>
          <a:noFill/>
          <a:ln w="9525">
            <a:solidFill>
              <a:schemeClr val="tx1"/>
            </a:solidFill>
            <a:round/>
            <a:headEnd/>
            <a:tailEnd type="triangle" w="med" len="med"/>
          </a:ln>
        </p:spPr>
        <p:txBody>
          <a:bodyPr wrap="none" anchor="ctr"/>
          <a:lstStyle/>
          <a:p>
            <a:endParaRPr lang="en-GB"/>
          </a:p>
        </p:txBody>
      </p:sp>
      <p:sp>
        <p:nvSpPr>
          <p:cNvPr id="15369" name="Text Box 22"/>
          <p:cNvSpPr txBox="1">
            <a:spLocks noChangeArrowheads="1"/>
          </p:cNvSpPr>
          <p:nvPr/>
        </p:nvSpPr>
        <p:spPr bwMode="auto">
          <a:xfrm>
            <a:off x="1371600" y="1584325"/>
            <a:ext cx="1143000" cy="461963"/>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aVR</a:t>
            </a:r>
          </a:p>
        </p:txBody>
      </p:sp>
      <p:sp>
        <p:nvSpPr>
          <p:cNvPr id="15370" name="Text Box 23"/>
          <p:cNvSpPr txBox="1">
            <a:spLocks noChangeArrowheads="1"/>
          </p:cNvSpPr>
          <p:nvPr/>
        </p:nvSpPr>
        <p:spPr bwMode="auto">
          <a:xfrm>
            <a:off x="2514600" y="1524000"/>
            <a:ext cx="990600" cy="45720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aVL</a:t>
            </a:r>
          </a:p>
        </p:txBody>
      </p:sp>
      <p:sp>
        <p:nvSpPr>
          <p:cNvPr id="15371" name="Text Box 24"/>
          <p:cNvSpPr txBox="1">
            <a:spLocks noChangeArrowheads="1"/>
          </p:cNvSpPr>
          <p:nvPr/>
        </p:nvSpPr>
        <p:spPr bwMode="auto">
          <a:xfrm>
            <a:off x="2209800" y="2819400"/>
            <a:ext cx="762000" cy="45720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aVF</a:t>
            </a:r>
          </a:p>
        </p:txBody>
      </p:sp>
      <p:sp>
        <p:nvSpPr>
          <p:cNvPr id="15372" name="Rectangle 27"/>
          <p:cNvSpPr>
            <a:spLocks noChangeArrowheads="1"/>
          </p:cNvSpPr>
          <p:nvPr/>
        </p:nvSpPr>
        <p:spPr bwMode="auto">
          <a:xfrm>
            <a:off x="4495800" y="685800"/>
            <a:ext cx="3733800" cy="3886200"/>
          </a:xfrm>
          <a:prstGeom prst="rect">
            <a:avLst/>
          </a:prstGeom>
          <a:solidFill>
            <a:schemeClr val="bg1"/>
          </a:solidFill>
          <a:ln w="9525">
            <a:solidFill>
              <a:schemeClr val="bg1"/>
            </a:solidFill>
            <a:miter lim="800000"/>
            <a:headEnd/>
            <a:tailEnd/>
          </a:ln>
        </p:spPr>
        <p:txBody>
          <a:bodyPr wrap="none" anchor="ctr"/>
          <a:lstStyle/>
          <a:p>
            <a:pPr algn="ctr"/>
            <a:endParaRPr lang="en-GB" sz="2400"/>
          </a:p>
        </p:txBody>
      </p:sp>
      <p:sp>
        <p:nvSpPr>
          <p:cNvPr id="15373" name="Line 28"/>
          <p:cNvSpPr>
            <a:spLocks noChangeShapeType="1"/>
          </p:cNvSpPr>
          <p:nvPr/>
        </p:nvSpPr>
        <p:spPr bwMode="auto">
          <a:xfrm>
            <a:off x="4724400" y="2590800"/>
            <a:ext cx="3048000" cy="0"/>
          </a:xfrm>
          <a:prstGeom prst="line">
            <a:avLst/>
          </a:prstGeom>
          <a:noFill/>
          <a:ln w="9525">
            <a:solidFill>
              <a:schemeClr val="tx1"/>
            </a:solidFill>
            <a:round/>
            <a:headEnd/>
            <a:tailEnd/>
          </a:ln>
        </p:spPr>
        <p:txBody>
          <a:bodyPr wrap="none" anchor="ctr"/>
          <a:lstStyle/>
          <a:p>
            <a:endParaRPr lang="en-GB"/>
          </a:p>
        </p:txBody>
      </p:sp>
      <p:sp>
        <p:nvSpPr>
          <p:cNvPr id="25630" name="Line 30"/>
          <p:cNvSpPr>
            <a:spLocks noChangeShapeType="1"/>
          </p:cNvSpPr>
          <p:nvPr/>
        </p:nvSpPr>
        <p:spPr bwMode="auto">
          <a:xfrm>
            <a:off x="2286000" y="1524000"/>
            <a:ext cx="0" cy="2514600"/>
          </a:xfrm>
          <a:prstGeom prst="line">
            <a:avLst/>
          </a:prstGeom>
          <a:noFill/>
          <a:ln w="57150">
            <a:solidFill>
              <a:srgbClr val="FF3300"/>
            </a:solidFill>
            <a:prstDash val="dash"/>
            <a:round/>
            <a:headEnd/>
            <a:tailEnd/>
          </a:ln>
        </p:spPr>
        <p:txBody>
          <a:bodyPr wrap="none" anchor="ctr"/>
          <a:lstStyle/>
          <a:p>
            <a:endParaRPr lang="en-GB"/>
          </a:p>
        </p:txBody>
      </p:sp>
      <p:sp>
        <p:nvSpPr>
          <p:cNvPr id="25631" name="Line 31"/>
          <p:cNvSpPr>
            <a:spLocks noChangeShapeType="1"/>
          </p:cNvSpPr>
          <p:nvPr/>
        </p:nvSpPr>
        <p:spPr bwMode="auto">
          <a:xfrm>
            <a:off x="6096000" y="2590800"/>
            <a:ext cx="0" cy="1676400"/>
          </a:xfrm>
          <a:prstGeom prst="line">
            <a:avLst/>
          </a:prstGeom>
          <a:noFill/>
          <a:ln w="57150">
            <a:solidFill>
              <a:srgbClr val="FF3300"/>
            </a:solidFill>
            <a:prstDash val="dash"/>
            <a:round/>
            <a:headEnd/>
            <a:tailEnd/>
          </a:ln>
        </p:spPr>
        <p:txBody>
          <a:bodyPr wrap="none" anchor="ctr"/>
          <a:lstStyle/>
          <a:p>
            <a:endParaRPr lang="en-GB"/>
          </a:p>
        </p:txBody>
      </p:sp>
      <p:sp>
        <p:nvSpPr>
          <p:cNvPr id="25632" name="Line 32"/>
          <p:cNvSpPr>
            <a:spLocks noChangeShapeType="1"/>
          </p:cNvSpPr>
          <p:nvPr/>
        </p:nvSpPr>
        <p:spPr bwMode="auto">
          <a:xfrm flipV="1">
            <a:off x="6096000" y="1676400"/>
            <a:ext cx="1676400" cy="914400"/>
          </a:xfrm>
          <a:prstGeom prst="line">
            <a:avLst/>
          </a:prstGeom>
          <a:noFill/>
          <a:ln w="57150">
            <a:solidFill>
              <a:schemeClr val="accent2"/>
            </a:solidFill>
            <a:round/>
            <a:headEnd/>
            <a:tailEnd/>
          </a:ln>
        </p:spPr>
        <p:txBody>
          <a:bodyPr wrap="none" anchor="ctr"/>
          <a:lstStyle/>
          <a:p>
            <a:endParaRPr lang="en-GB"/>
          </a:p>
        </p:txBody>
      </p:sp>
      <p:sp>
        <p:nvSpPr>
          <p:cNvPr id="25633" name="Line 33"/>
          <p:cNvSpPr>
            <a:spLocks noChangeShapeType="1"/>
          </p:cNvSpPr>
          <p:nvPr/>
        </p:nvSpPr>
        <p:spPr bwMode="auto">
          <a:xfrm flipH="1" flipV="1">
            <a:off x="4572000" y="1676400"/>
            <a:ext cx="1524000" cy="914400"/>
          </a:xfrm>
          <a:prstGeom prst="line">
            <a:avLst/>
          </a:prstGeom>
          <a:noFill/>
          <a:ln w="57150">
            <a:solidFill>
              <a:srgbClr val="33CC33"/>
            </a:solidFill>
            <a:prstDash val="sysDot"/>
            <a:round/>
            <a:headEnd/>
            <a:tailEnd/>
          </a:ln>
        </p:spPr>
        <p:txBody>
          <a:bodyPr wrap="none" anchor="ctr"/>
          <a:lstStyle/>
          <a:p>
            <a:endParaRPr lang="en-GB"/>
          </a:p>
        </p:txBody>
      </p:sp>
      <p:sp>
        <p:nvSpPr>
          <p:cNvPr id="25634" name="Text Box 34"/>
          <p:cNvSpPr txBox="1">
            <a:spLocks noChangeArrowheads="1"/>
          </p:cNvSpPr>
          <p:nvPr/>
        </p:nvSpPr>
        <p:spPr bwMode="auto">
          <a:xfrm>
            <a:off x="6172200" y="3886200"/>
            <a:ext cx="914400" cy="5794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90</a:t>
            </a:r>
            <a:r>
              <a:rPr lang="en-GB" b="0" baseline="30000">
                <a:latin typeface="Calibri" pitchFamily="34" charset="0"/>
              </a:rPr>
              <a:t>o</a:t>
            </a:r>
            <a:endParaRPr lang="en-GB" sz="2400" b="0" baseline="30000">
              <a:latin typeface="Calibri" pitchFamily="34" charset="0"/>
            </a:endParaRPr>
          </a:p>
        </p:txBody>
      </p:sp>
      <p:sp>
        <p:nvSpPr>
          <p:cNvPr id="15379" name="Line 36"/>
          <p:cNvSpPr>
            <a:spLocks noChangeShapeType="1"/>
          </p:cNvSpPr>
          <p:nvPr/>
        </p:nvSpPr>
        <p:spPr bwMode="auto">
          <a:xfrm>
            <a:off x="4267200" y="609600"/>
            <a:ext cx="3886200" cy="0"/>
          </a:xfrm>
          <a:prstGeom prst="line">
            <a:avLst/>
          </a:prstGeom>
          <a:noFill/>
          <a:ln w="9525">
            <a:solidFill>
              <a:schemeClr val="tx1"/>
            </a:solidFill>
            <a:round/>
            <a:headEnd/>
            <a:tailEnd/>
          </a:ln>
        </p:spPr>
        <p:txBody>
          <a:bodyPr wrap="none" anchor="ctr"/>
          <a:lstStyle/>
          <a:p>
            <a:endParaRPr lang="en-GB"/>
          </a:p>
        </p:txBody>
      </p:sp>
      <p:sp>
        <p:nvSpPr>
          <p:cNvPr id="25637" name="Text Box 37"/>
          <p:cNvSpPr txBox="1">
            <a:spLocks noChangeArrowheads="1"/>
          </p:cNvSpPr>
          <p:nvPr/>
        </p:nvSpPr>
        <p:spPr bwMode="auto">
          <a:xfrm>
            <a:off x="6858000" y="1295400"/>
            <a:ext cx="990600" cy="579438"/>
          </a:xfrm>
          <a:prstGeom prst="rect">
            <a:avLst/>
          </a:prstGeom>
          <a:noFill/>
          <a:ln w="9525">
            <a:noFill/>
            <a:miter lim="800000"/>
            <a:headEnd/>
            <a:tailEnd/>
          </a:ln>
        </p:spPr>
        <p:txBody>
          <a:bodyPr>
            <a:spAutoFit/>
          </a:bodyPr>
          <a:lstStyle/>
          <a:p>
            <a:pPr>
              <a:spcBef>
                <a:spcPct val="50000"/>
              </a:spcBef>
            </a:pPr>
            <a:r>
              <a:rPr lang="en-GB" sz="2400" b="0">
                <a:latin typeface="Calibri" pitchFamily="34" charset="0"/>
              </a:rPr>
              <a:t>- </a:t>
            </a:r>
            <a:r>
              <a:rPr lang="en-GB" b="0">
                <a:latin typeface="Calibri" pitchFamily="34" charset="0"/>
              </a:rPr>
              <a:t>30</a:t>
            </a:r>
            <a:r>
              <a:rPr lang="en-GB" b="0" baseline="30000">
                <a:latin typeface="Calibri" pitchFamily="34" charset="0"/>
              </a:rPr>
              <a:t>o</a:t>
            </a:r>
            <a:endParaRPr lang="en-GB" sz="2400" b="0">
              <a:latin typeface="Calibri" pitchFamily="34" charset="0"/>
            </a:endParaRPr>
          </a:p>
        </p:txBody>
      </p:sp>
      <p:sp>
        <p:nvSpPr>
          <p:cNvPr id="25638" name="Text Box 38"/>
          <p:cNvSpPr txBox="1">
            <a:spLocks noChangeArrowheads="1"/>
          </p:cNvSpPr>
          <p:nvPr/>
        </p:nvSpPr>
        <p:spPr bwMode="auto">
          <a:xfrm>
            <a:off x="4648200" y="1219200"/>
            <a:ext cx="1295400" cy="579438"/>
          </a:xfrm>
          <a:prstGeom prst="rect">
            <a:avLst/>
          </a:prstGeom>
          <a:noFill/>
          <a:ln w="9525">
            <a:noFill/>
            <a:miter lim="800000"/>
            <a:headEnd/>
            <a:tailEnd/>
          </a:ln>
        </p:spPr>
        <p:txBody>
          <a:bodyPr>
            <a:spAutoFit/>
          </a:bodyPr>
          <a:lstStyle/>
          <a:p>
            <a:pPr>
              <a:spcBef>
                <a:spcPct val="50000"/>
              </a:spcBef>
            </a:pPr>
            <a:r>
              <a:rPr lang="en-GB" sz="2400" b="0">
                <a:latin typeface="Arial" charset="0"/>
              </a:rPr>
              <a:t>-</a:t>
            </a:r>
            <a:r>
              <a:rPr lang="en-GB" b="0">
                <a:latin typeface="Calibri" pitchFamily="34" charset="0"/>
              </a:rPr>
              <a:t>150</a:t>
            </a:r>
            <a:r>
              <a:rPr lang="en-GB" b="0" baseline="30000">
                <a:latin typeface="Calibri" pitchFamily="34" charset="0"/>
              </a:rPr>
              <a:t>o</a:t>
            </a:r>
            <a:endParaRPr lang="en-GB" b="0">
              <a:latin typeface="Calibri" pitchFamily="34" charset="0"/>
            </a:endParaRPr>
          </a:p>
        </p:txBody>
      </p:sp>
      <p:sp>
        <p:nvSpPr>
          <p:cNvPr id="25639" name="Line 39"/>
          <p:cNvSpPr>
            <a:spLocks noChangeShapeType="1"/>
          </p:cNvSpPr>
          <p:nvPr/>
        </p:nvSpPr>
        <p:spPr bwMode="auto">
          <a:xfrm flipV="1">
            <a:off x="1600200" y="1524000"/>
            <a:ext cx="2133600" cy="1371600"/>
          </a:xfrm>
          <a:prstGeom prst="line">
            <a:avLst/>
          </a:prstGeom>
          <a:noFill/>
          <a:ln w="57150">
            <a:solidFill>
              <a:schemeClr val="accent2"/>
            </a:solidFill>
            <a:round/>
            <a:headEnd/>
            <a:tailEnd/>
          </a:ln>
        </p:spPr>
        <p:txBody>
          <a:bodyPr wrap="none" anchor="ctr"/>
          <a:lstStyle/>
          <a:p>
            <a:endParaRPr lang="en-GB"/>
          </a:p>
        </p:txBody>
      </p:sp>
      <p:sp>
        <p:nvSpPr>
          <p:cNvPr id="25640" name="Line 40"/>
          <p:cNvSpPr>
            <a:spLocks noChangeShapeType="1"/>
          </p:cNvSpPr>
          <p:nvPr/>
        </p:nvSpPr>
        <p:spPr bwMode="auto">
          <a:xfrm flipH="1" flipV="1">
            <a:off x="762000" y="1524000"/>
            <a:ext cx="2209800" cy="1219200"/>
          </a:xfrm>
          <a:prstGeom prst="line">
            <a:avLst/>
          </a:prstGeom>
          <a:noFill/>
          <a:ln w="57150">
            <a:solidFill>
              <a:srgbClr val="33CC33"/>
            </a:solidFill>
            <a:prstDash val="sysDot"/>
            <a:round/>
            <a:headEnd/>
            <a:tailEnd/>
          </a:ln>
        </p:spPr>
        <p:txBody>
          <a:bodyPr wrap="none" anchor="ct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5631"/>
                                        </p:tgtEl>
                                        <p:attrNameLst>
                                          <p:attrName>style.visibility</p:attrName>
                                        </p:attrNameLst>
                                      </p:cBhvr>
                                      <p:to>
                                        <p:strVal val="visible"/>
                                      </p:to>
                                    </p:set>
                                    <p:anim calcmode="lin" valueType="num">
                                      <p:cBhvr additive="base">
                                        <p:cTn id="11" dur="500" fill="hold"/>
                                        <p:tgtEl>
                                          <p:spTgt spid="25631"/>
                                        </p:tgtEl>
                                        <p:attrNameLst>
                                          <p:attrName>ppt_x</p:attrName>
                                        </p:attrNameLst>
                                      </p:cBhvr>
                                      <p:tavLst>
                                        <p:tav tm="0">
                                          <p:val>
                                            <p:strVal val="0-#ppt_w/2"/>
                                          </p:val>
                                        </p:tav>
                                        <p:tav tm="100000">
                                          <p:val>
                                            <p:strVal val="#ppt_x"/>
                                          </p:val>
                                        </p:tav>
                                      </p:tavLst>
                                    </p:anim>
                                    <p:anim calcmode="lin" valueType="num">
                                      <p:cBhvr additive="base">
                                        <p:cTn id="12" dur="500" fill="hold"/>
                                        <p:tgtEl>
                                          <p:spTgt spid="2563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32"/>
                                        </p:tgtEl>
                                        <p:attrNameLst>
                                          <p:attrName>style.visibility</p:attrName>
                                        </p:attrNameLst>
                                      </p:cBhvr>
                                      <p:to>
                                        <p:strVal val="visible"/>
                                      </p:to>
                                    </p:set>
                                    <p:anim calcmode="lin" valueType="num">
                                      <p:cBhvr additive="base">
                                        <p:cTn id="25" dur="500" fill="hold"/>
                                        <p:tgtEl>
                                          <p:spTgt spid="25632"/>
                                        </p:tgtEl>
                                        <p:attrNameLst>
                                          <p:attrName>ppt_x</p:attrName>
                                        </p:attrNameLst>
                                      </p:cBhvr>
                                      <p:tavLst>
                                        <p:tav tm="0">
                                          <p:val>
                                            <p:strVal val="0-#ppt_w/2"/>
                                          </p:val>
                                        </p:tav>
                                        <p:tav tm="100000">
                                          <p:val>
                                            <p:strVal val="#ppt_x"/>
                                          </p:val>
                                        </p:tav>
                                      </p:tavLst>
                                    </p:anim>
                                    <p:anim calcmode="lin" valueType="num">
                                      <p:cBhvr additive="base">
                                        <p:cTn id="26" dur="500" fill="hold"/>
                                        <p:tgtEl>
                                          <p:spTgt spid="256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5633"/>
                                        </p:tgtEl>
                                        <p:attrNameLst>
                                          <p:attrName>style.visibility</p:attrName>
                                        </p:attrNameLst>
                                      </p:cBhvr>
                                      <p:to>
                                        <p:strVal val="visible"/>
                                      </p:to>
                                    </p:set>
                                    <p:anim calcmode="lin" valueType="num">
                                      <p:cBhvr additive="base">
                                        <p:cTn id="39" dur="500" fill="hold"/>
                                        <p:tgtEl>
                                          <p:spTgt spid="25633"/>
                                        </p:tgtEl>
                                        <p:attrNameLst>
                                          <p:attrName>ppt_x</p:attrName>
                                        </p:attrNameLst>
                                      </p:cBhvr>
                                      <p:tavLst>
                                        <p:tav tm="0">
                                          <p:val>
                                            <p:strVal val="0-#ppt_w/2"/>
                                          </p:val>
                                        </p:tav>
                                        <p:tav tm="100000">
                                          <p:val>
                                            <p:strVal val="#ppt_x"/>
                                          </p:val>
                                        </p:tav>
                                      </p:tavLst>
                                    </p:anim>
                                    <p:anim calcmode="lin" valueType="num">
                                      <p:cBhvr additive="base">
                                        <p:cTn id="40" dur="500" fill="hold"/>
                                        <p:tgtEl>
                                          <p:spTgt spid="2563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5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 grpId="0" animBg="1"/>
      <p:bldP spid="25631" grpId="0" animBg="1"/>
      <p:bldP spid="25632" grpId="0" animBg="1"/>
      <p:bldP spid="25633" grpId="0" animBg="1"/>
      <p:bldP spid="25634" grpId="0" autoUpdateAnimBg="0"/>
      <p:bldP spid="25637" grpId="0" autoUpdateAnimBg="0"/>
      <p:bldP spid="25638" grpId="0" autoUpdateAnimBg="0"/>
      <p:bldP spid="25639" grpId="0" animBg="1"/>
      <p:bldP spid="256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5"/>
          <p:cNvPicPr>
            <a:picLocks noChangeAspect="1" noChangeArrowheads="1"/>
          </p:cNvPicPr>
          <p:nvPr/>
        </p:nvPicPr>
        <p:blipFill>
          <a:blip r:embed="rId3" cstate="print"/>
          <a:srcRect/>
          <a:stretch>
            <a:fillRect/>
          </a:stretch>
        </p:blipFill>
        <p:spPr bwMode="auto">
          <a:xfrm>
            <a:off x="1066800" y="1600200"/>
            <a:ext cx="7315200" cy="9525000"/>
          </a:xfrm>
          <a:prstGeom prst="rect">
            <a:avLst/>
          </a:prstGeom>
          <a:gradFill rotWithShape="0">
            <a:gsLst>
              <a:gs pos="0">
                <a:srgbClr val="E06D70"/>
              </a:gs>
              <a:gs pos="50000">
                <a:srgbClr val="FF7C80"/>
              </a:gs>
              <a:gs pos="100000">
                <a:srgbClr val="E06D70"/>
              </a:gs>
            </a:gsLst>
            <a:lin ang="5400000" scaled="1"/>
          </a:gradFill>
          <a:ln w="9525">
            <a:noFill/>
            <a:miter lim="800000"/>
            <a:headEnd/>
            <a:tailEnd/>
          </a:ln>
        </p:spPr>
      </p:pic>
      <p:sp>
        <p:nvSpPr>
          <p:cNvPr id="41988" name="Rectangle 4"/>
          <p:cNvSpPr>
            <a:spLocks noChangeArrowheads="1"/>
          </p:cNvSpPr>
          <p:nvPr/>
        </p:nvSpPr>
        <p:spPr bwMode="auto">
          <a:xfrm>
            <a:off x="4191000" y="3581400"/>
            <a:ext cx="4572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sp>
        <p:nvSpPr>
          <p:cNvPr id="41989" name="Rectangle 5"/>
          <p:cNvSpPr>
            <a:spLocks noChangeArrowheads="1"/>
          </p:cNvSpPr>
          <p:nvPr/>
        </p:nvSpPr>
        <p:spPr bwMode="auto">
          <a:xfrm rot="3279995">
            <a:off x="4326732" y="3421856"/>
            <a:ext cx="457200" cy="417513"/>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GB"/>
          </a:p>
        </p:txBody>
      </p:sp>
      <p:sp>
        <p:nvSpPr>
          <p:cNvPr id="41990" name="Rectangle 6"/>
          <p:cNvSpPr>
            <a:spLocks noChangeArrowheads="1"/>
          </p:cNvSpPr>
          <p:nvPr/>
        </p:nvSpPr>
        <p:spPr bwMode="auto">
          <a:xfrm rot="1860507">
            <a:off x="3657600" y="3429000"/>
            <a:ext cx="457200" cy="457200"/>
          </a:xfrm>
          <a:prstGeom prst="rect">
            <a:avLst/>
          </a:prstGeom>
          <a:solidFill>
            <a:srgbClr val="FF0033"/>
          </a:solidFill>
          <a:ln w="12700">
            <a:solidFill>
              <a:schemeClr val="tx1"/>
            </a:solidFill>
            <a:miter lim="800000"/>
            <a:headEnd type="none" w="sm" len="sm"/>
            <a:tailEnd type="none" w="sm" len="sm"/>
          </a:ln>
        </p:spPr>
        <p:txBody>
          <a:bodyPr wrap="none" anchor="ctr"/>
          <a:lstStyle/>
          <a:p>
            <a:endParaRPr lang="en-GB"/>
          </a:p>
        </p:txBody>
      </p:sp>
      <p:sp>
        <p:nvSpPr>
          <p:cNvPr id="7" name="TextBox 6"/>
          <p:cNvSpPr txBox="1"/>
          <p:nvPr/>
        </p:nvSpPr>
        <p:spPr>
          <a:xfrm>
            <a:off x="1757768" y="260647"/>
            <a:ext cx="5628464" cy="584775"/>
          </a:xfrm>
          <a:prstGeom prst="rect">
            <a:avLst/>
          </a:prstGeom>
          <a:noFill/>
        </p:spPr>
        <p:txBody>
          <a:bodyPr wrap="none" rtlCol="0">
            <a:spAutoFit/>
          </a:bodyPr>
          <a:lstStyle/>
          <a:p>
            <a:pPr algn="ctr"/>
            <a:r>
              <a:rPr lang="en-GB" b="0" dirty="0" smtClean="0">
                <a:latin typeface="Arial" pitchFamily="34" charset="0"/>
                <a:cs typeface="Arial" pitchFamily="34" charset="0"/>
              </a:rPr>
              <a:t>Hexagonal Reference System</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e1"/>
          <p:cNvPicPr>
            <a:picLocks noChangeAspect="1" noChangeArrowheads="1"/>
          </p:cNvPicPr>
          <p:nvPr/>
        </p:nvPicPr>
        <p:blipFill>
          <a:blip r:embed="rId3" cstate="print"/>
          <a:srcRect/>
          <a:stretch>
            <a:fillRect/>
          </a:stretch>
        </p:blipFill>
        <p:spPr bwMode="auto">
          <a:xfrm>
            <a:off x="685800" y="1143000"/>
            <a:ext cx="6248400" cy="6272213"/>
          </a:xfrm>
          <a:prstGeom prst="rect">
            <a:avLst/>
          </a:prstGeom>
          <a:solidFill>
            <a:srgbClr val="FF3300"/>
          </a:solidFill>
          <a:ln w="9525">
            <a:noFill/>
            <a:miter lim="800000"/>
            <a:headEnd/>
            <a:tailEnd/>
          </a:ln>
        </p:spPr>
      </p:pic>
      <p:sp>
        <p:nvSpPr>
          <p:cNvPr id="17411" name="Oval 3"/>
          <p:cNvSpPr>
            <a:spLocks noChangeArrowheads="1"/>
          </p:cNvSpPr>
          <p:nvPr/>
        </p:nvSpPr>
        <p:spPr bwMode="auto">
          <a:xfrm>
            <a:off x="3200400" y="3962400"/>
            <a:ext cx="304800" cy="228600"/>
          </a:xfrm>
          <a:prstGeom prst="ellipse">
            <a:avLst/>
          </a:prstGeom>
          <a:solidFill>
            <a:srgbClr val="FFCCCC"/>
          </a:solidFill>
          <a:ln w="9525">
            <a:solidFill>
              <a:schemeClr val="tx1"/>
            </a:solidFill>
            <a:round/>
            <a:headEnd/>
            <a:tailEnd/>
          </a:ln>
        </p:spPr>
        <p:txBody>
          <a:bodyPr wrap="none" anchor="ctr"/>
          <a:lstStyle/>
          <a:p>
            <a:endParaRPr lang="en-GB"/>
          </a:p>
        </p:txBody>
      </p:sp>
      <p:sp>
        <p:nvSpPr>
          <p:cNvPr id="17412" name="Freeform 4"/>
          <p:cNvSpPr>
            <a:spLocks/>
          </p:cNvSpPr>
          <p:nvPr/>
        </p:nvSpPr>
        <p:spPr bwMode="auto">
          <a:xfrm>
            <a:off x="3429000" y="3962400"/>
            <a:ext cx="790575" cy="788988"/>
          </a:xfrm>
          <a:custGeom>
            <a:avLst/>
            <a:gdLst>
              <a:gd name="T0" fmla="*/ 2147483647 w 498"/>
              <a:gd name="T1" fmla="*/ 2147483647 h 497"/>
              <a:gd name="T2" fmla="*/ 2147483647 w 498"/>
              <a:gd name="T3" fmla="*/ 2147483647 h 497"/>
              <a:gd name="T4" fmla="*/ 2147483647 w 498"/>
              <a:gd name="T5" fmla="*/ 2147483647 h 497"/>
              <a:gd name="T6" fmla="*/ 2147483647 w 498"/>
              <a:gd name="T7" fmla="*/ 2147483647 h 497"/>
              <a:gd name="T8" fmla="*/ 2147483647 w 498"/>
              <a:gd name="T9" fmla="*/ 2147483647 h 497"/>
              <a:gd name="T10" fmla="*/ 2147483647 w 498"/>
              <a:gd name="T11" fmla="*/ 2147483647 h 497"/>
              <a:gd name="T12" fmla="*/ 2147483647 w 498"/>
              <a:gd name="T13" fmla="*/ 2147483647 h 497"/>
              <a:gd name="T14" fmla="*/ 2147483647 w 498"/>
              <a:gd name="T15" fmla="*/ 2147483647 h 497"/>
              <a:gd name="T16" fmla="*/ 2147483647 w 498"/>
              <a:gd name="T17" fmla="*/ 2147483647 h 497"/>
              <a:gd name="T18" fmla="*/ 2147483647 w 498"/>
              <a:gd name="T19" fmla="*/ 2147483647 h 497"/>
              <a:gd name="T20" fmla="*/ 2147483647 w 498"/>
              <a:gd name="T21" fmla="*/ 2147483647 h 497"/>
              <a:gd name="T22" fmla="*/ 2147483647 w 498"/>
              <a:gd name="T23" fmla="*/ 2147483647 h 497"/>
              <a:gd name="T24" fmla="*/ 2147483647 w 498"/>
              <a:gd name="T25" fmla="*/ 2147483647 h 497"/>
              <a:gd name="T26" fmla="*/ 2147483647 w 498"/>
              <a:gd name="T27" fmla="*/ 2147483647 h 4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8"/>
              <a:gd name="T43" fmla="*/ 0 h 497"/>
              <a:gd name="T44" fmla="*/ 498 w 498"/>
              <a:gd name="T45" fmla="*/ 497 h 4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8" h="497">
                <a:moveTo>
                  <a:pt x="31" y="1"/>
                </a:moveTo>
                <a:cubicBezTo>
                  <a:pt x="64" y="5"/>
                  <a:pt x="100" y="0"/>
                  <a:pt x="131" y="12"/>
                </a:cubicBezTo>
                <a:cubicBezTo>
                  <a:pt x="144" y="17"/>
                  <a:pt x="145" y="35"/>
                  <a:pt x="153" y="46"/>
                </a:cubicBezTo>
                <a:cubicBezTo>
                  <a:pt x="186" y="88"/>
                  <a:pt x="219" y="127"/>
                  <a:pt x="264" y="157"/>
                </a:cubicBezTo>
                <a:cubicBezTo>
                  <a:pt x="281" y="204"/>
                  <a:pt x="349" y="257"/>
                  <a:pt x="387" y="290"/>
                </a:cubicBezTo>
                <a:cubicBezTo>
                  <a:pt x="407" y="307"/>
                  <a:pt x="442" y="346"/>
                  <a:pt x="442" y="346"/>
                </a:cubicBezTo>
                <a:cubicBezTo>
                  <a:pt x="471" y="433"/>
                  <a:pt x="427" y="332"/>
                  <a:pt x="487" y="390"/>
                </a:cubicBezTo>
                <a:cubicBezTo>
                  <a:pt x="495" y="398"/>
                  <a:pt x="494" y="412"/>
                  <a:pt x="498" y="423"/>
                </a:cubicBezTo>
                <a:cubicBezTo>
                  <a:pt x="480" y="497"/>
                  <a:pt x="469" y="482"/>
                  <a:pt x="398" y="468"/>
                </a:cubicBezTo>
                <a:cubicBezTo>
                  <a:pt x="374" y="432"/>
                  <a:pt x="356" y="414"/>
                  <a:pt x="320" y="390"/>
                </a:cubicBezTo>
                <a:cubicBezTo>
                  <a:pt x="282" y="332"/>
                  <a:pt x="274" y="315"/>
                  <a:pt x="220" y="279"/>
                </a:cubicBezTo>
                <a:cubicBezTo>
                  <a:pt x="196" y="242"/>
                  <a:pt x="179" y="225"/>
                  <a:pt x="142" y="201"/>
                </a:cubicBezTo>
                <a:cubicBezTo>
                  <a:pt x="114" y="159"/>
                  <a:pt x="73" y="129"/>
                  <a:pt x="31" y="101"/>
                </a:cubicBezTo>
                <a:cubicBezTo>
                  <a:pt x="0" y="55"/>
                  <a:pt x="7" y="50"/>
                  <a:pt x="31" y="1"/>
                </a:cubicBezTo>
                <a:close/>
              </a:path>
            </a:pathLst>
          </a:custGeom>
          <a:solidFill>
            <a:srgbClr val="FFCCCC"/>
          </a:solidFill>
          <a:ln w="9525">
            <a:solidFill>
              <a:schemeClr val="tx1"/>
            </a:solidFill>
            <a:round/>
            <a:headEnd/>
            <a:tailEnd/>
          </a:ln>
        </p:spPr>
        <p:txBody>
          <a:bodyPr wrap="none" anchor="ctr"/>
          <a:lstStyle/>
          <a:p>
            <a:endParaRPr lang="en-GB"/>
          </a:p>
        </p:txBody>
      </p:sp>
      <p:sp>
        <p:nvSpPr>
          <p:cNvPr id="17413" name="Freeform 5"/>
          <p:cNvSpPr>
            <a:spLocks/>
          </p:cNvSpPr>
          <p:nvPr/>
        </p:nvSpPr>
        <p:spPr bwMode="auto">
          <a:xfrm>
            <a:off x="4038600" y="4572000"/>
            <a:ext cx="1331913" cy="987425"/>
          </a:xfrm>
          <a:custGeom>
            <a:avLst/>
            <a:gdLst>
              <a:gd name="T0" fmla="*/ 2147483647 w 839"/>
              <a:gd name="T1" fmla="*/ 0 h 622"/>
              <a:gd name="T2" fmla="*/ 2147483647 w 839"/>
              <a:gd name="T3" fmla="*/ 2147483647 h 622"/>
              <a:gd name="T4" fmla="*/ 2147483647 w 839"/>
              <a:gd name="T5" fmla="*/ 2147483647 h 622"/>
              <a:gd name="T6" fmla="*/ 2147483647 w 839"/>
              <a:gd name="T7" fmla="*/ 2147483647 h 622"/>
              <a:gd name="T8" fmla="*/ 2147483647 w 839"/>
              <a:gd name="T9" fmla="*/ 2147483647 h 622"/>
              <a:gd name="T10" fmla="*/ 2147483647 w 839"/>
              <a:gd name="T11" fmla="*/ 2147483647 h 622"/>
              <a:gd name="T12" fmla="*/ 2147483647 w 839"/>
              <a:gd name="T13" fmla="*/ 2147483647 h 622"/>
              <a:gd name="T14" fmla="*/ 2147483647 w 839"/>
              <a:gd name="T15" fmla="*/ 2147483647 h 622"/>
              <a:gd name="T16" fmla="*/ 2147483647 w 839"/>
              <a:gd name="T17" fmla="*/ 2147483647 h 622"/>
              <a:gd name="T18" fmla="*/ 2147483647 w 839"/>
              <a:gd name="T19" fmla="*/ 2147483647 h 622"/>
              <a:gd name="T20" fmla="*/ 2147483647 w 839"/>
              <a:gd name="T21" fmla="*/ 2147483647 h 622"/>
              <a:gd name="T22" fmla="*/ 2147483647 w 839"/>
              <a:gd name="T23" fmla="*/ 2147483647 h 622"/>
              <a:gd name="T24" fmla="*/ 2147483647 w 839"/>
              <a:gd name="T25" fmla="*/ 2147483647 h 622"/>
              <a:gd name="T26" fmla="*/ 2147483647 w 839"/>
              <a:gd name="T27" fmla="*/ 2147483647 h 622"/>
              <a:gd name="T28" fmla="*/ 2147483647 w 839"/>
              <a:gd name="T29" fmla="*/ 2147483647 h 622"/>
              <a:gd name="T30" fmla="*/ 2147483647 w 839"/>
              <a:gd name="T31" fmla="*/ 2147483647 h 622"/>
              <a:gd name="T32" fmla="*/ 2147483647 w 839"/>
              <a:gd name="T33" fmla="*/ 2147483647 h 622"/>
              <a:gd name="T34" fmla="*/ 2147483647 w 839"/>
              <a:gd name="T35" fmla="*/ 2147483647 h 622"/>
              <a:gd name="T36" fmla="*/ 2147483647 w 839"/>
              <a:gd name="T37" fmla="*/ 2147483647 h 622"/>
              <a:gd name="T38" fmla="*/ 2147483647 w 839"/>
              <a:gd name="T39" fmla="*/ 2147483647 h 622"/>
              <a:gd name="T40" fmla="*/ 2147483647 w 839"/>
              <a:gd name="T41" fmla="*/ 2147483647 h 622"/>
              <a:gd name="T42" fmla="*/ 2147483647 w 839"/>
              <a:gd name="T43" fmla="*/ 2147483647 h 622"/>
              <a:gd name="T44" fmla="*/ 2147483647 w 839"/>
              <a:gd name="T45" fmla="*/ 2147483647 h 622"/>
              <a:gd name="T46" fmla="*/ 2147483647 w 839"/>
              <a:gd name="T47" fmla="*/ 2147483647 h 622"/>
              <a:gd name="T48" fmla="*/ 2147483647 w 839"/>
              <a:gd name="T49" fmla="*/ 2147483647 h 622"/>
              <a:gd name="T50" fmla="*/ 2147483647 w 839"/>
              <a:gd name="T51" fmla="*/ 2147483647 h 622"/>
              <a:gd name="T52" fmla="*/ 2147483647 w 839"/>
              <a:gd name="T53" fmla="*/ 2147483647 h 622"/>
              <a:gd name="T54" fmla="*/ 2147483647 w 839"/>
              <a:gd name="T55" fmla="*/ 2147483647 h 622"/>
              <a:gd name="T56" fmla="*/ 2147483647 w 839"/>
              <a:gd name="T57" fmla="*/ 0 h 6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9"/>
              <a:gd name="T88" fmla="*/ 0 h 622"/>
              <a:gd name="T89" fmla="*/ 839 w 839"/>
              <a:gd name="T90" fmla="*/ 622 h 6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9" h="622">
                <a:moveTo>
                  <a:pt x="116" y="0"/>
                </a:moveTo>
                <a:cubicBezTo>
                  <a:pt x="105" y="4"/>
                  <a:pt x="75" y="3"/>
                  <a:pt x="83" y="11"/>
                </a:cubicBezTo>
                <a:cubicBezTo>
                  <a:pt x="100" y="27"/>
                  <a:pt x="150" y="33"/>
                  <a:pt x="150" y="33"/>
                </a:cubicBezTo>
                <a:cubicBezTo>
                  <a:pt x="167" y="83"/>
                  <a:pt x="197" y="116"/>
                  <a:pt x="228" y="155"/>
                </a:cubicBezTo>
                <a:cubicBezTo>
                  <a:pt x="236" y="166"/>
                  <a:pt x="240" y="180"/>
                  <a:pt x="250" y="189"/>
                </a:cubicBezTo>
                <a:cubicBezTo>
                  <a:pt x="285" y="220"/>
                  <a:pt x="335" y="246"/>
                  <a:pt x="372" y="277"/>
                </a:cubicBezTo>
                <a:cubicBezTo>
                  <a:pt x="401" y="301"/>
                  <a:pt x="391" y="302"/>
                  <a:pt x="416" y="333"/>
                </a:cubicBezTo>
                <a:cubicBezTo>
                  <a:pt x="439" y="361"/>
                  <a:pt x="472" y="372"/>
                  <a:pt x="494" y="400"/>
                </a:cubicBezTo>
                <a:cubicBezTo>
                  <a:pt x="502" y="410"/>
                  <a:pt x="506" y="424"/>
                  <a:pt x="516" y="433"/>
                </a:cubicBezTo>
                <a:cubicBezTo>
                  <a:pt x="536" y="450"/>
                  <a:pt x="561" y="462"/>
                  <a:pt x="583" y="477"/>
                </a:cubicBezTo>
                <a:cubicBezTo>
                  <a:pt x="601" y="489"/>
                  <a:pt x="608" y="515"/>
                  <a:pt x="628" y="522"/>
                </a:cubicBezTo>
                <a:cubicBezTo>
                  <a:pt x="650" y="529"/>
                  <a:pt x="672" y="537"/>
                  <a:pt x="694" y="544"/>
                </a:cubicBezTo>
                <a:cubicBezTo>
                  <a:pt x="705" y="548"/>
                  <a:pt x="728" y="555"/>
                  <a:pt x="728" y="555"/>
                </a:cubicBezTo>
                <a:cubicBezTo>
                  <a:pt x="801" y="537"/>
                  <a:pt x="786" y="526"/>
                  <a:pt x="772" y="455"/>
                </a:cubicBezTo>
                <a:cubicBezTo>
                  <a:pt x="776" y="407"/>
                  <a:pt x="764" y="355"/>
                  <a:pt x="783" y="311"/>
                </a:cubicBezTo>
                <a:cubicBezTo>
                  <a:pt x="789" y="297"/>
                  <a:pt x="816" y="312"/>
                  <a:pt x="828" y="322"/>
                </a:cubicBezTo>
                <a:cubicBezTo>
                  <a:pt x="837" y="329"/>
                  <a:pt x="835" y="344"/>
                  <a:pt x="839" y="355"/>
                </a:cubicBezTo>
                <a:cubicBezTo>
                  <a:pt x="835" y="418"/>
                  <a:pt x="838" y="482"/>
                  <a:pt x="828" y="544"/>
                </a:cubicBezTo>
                <a:cubicBezTo>
                  <a:pt x="826" y="554"/>
                  <a:pt x="811" y="557"/>
                  <a:pt x="805" y="566"/>
                </a:cubicBezTo>
                <a:cubicBezTo>
                  <a:pt x="799" y="576"/>
                  <a:pt x="804" y="593"/>
                  <a:pt x="794" y="600"/>
                </a:cubicBezTo>
                <a:cubicBezTo>
                  <a:pt x="775" y="614"/>
                  <a:pt x="728" y="622"/>
                  <a:pt x="728" y="622"/>
                </a:cubicBezTo>
                <a:cubicBezTo>
                  <a:pt x="698" y="618"/>
                  <a:pt x="668" y="619"/>
                  <a:pt x="639" y="611"/>
                </a:cubicBezTo>
                <a:cubicBezTo>
                  <a:pt x="598" y="600"/>
                  <a:pt x="587" y="559"/>
                  <a:pt x="561" y="533"/>
                </a:cubicBezTo>
                <a:cubicBezTo>
                  <a:pt x="537" y="509"/>
                  <a:pt x="507" y="490"/>
                  <a:pt x="483" y="466"/>
                </a:cubicBezTo>
                <a:cubicBezTo>
                  <a:pt x="465" y="448"/>
                  <a:pt x="435" y="449"/>
                  <a:pt x="416" y="433"/>
                </a:cubicBezTo>
                <a:cubicBezTo>
                  <a:pt x="320" y="349"/>
                  <a:pt x="392" y="408"/>
                  <a:pt x="339" y="344"/>
                </a:cubicBezTo>
                <a:cubicBezTo>
                  <a:pt x="310" y="308"/>
                  <a:pt x="321" y="333"/>
                  <a:pt x="283" y="300"/>
                </a:cubicBezTo>
                <a:cubicBezTo>
                  <a:pt x="259" y="279"/>
                  <a:pt x="238" y="255"/>
                  <a:pt x="216" y="233"/>
                </a:cubicBezTo>
                <a:cubicBezTo>
                  <a:pt x="161" y="175"/>
                  <a:pt x="0" y="29"/>
                  <a:pt x="116" y="0"/>
                </a:cubicBezTo>
                <a:close/>
              </a:path>
            </a:pathLst>
          </a:custGeom>
          <a:solidFill>
            <a:srgbClr val="FFCCCC"/>
          </a:solidFill>
          <a:ln w="9525">
            <a:solidFill>
              <a:schemeClr val="tx1"/>
            </a:solidFill>
            <a:round/>
            <a:headEnd/>
            <a:tailEnd/>
          </a:ln>
        </p:spPr>
        <p:txBody>
          <a:bodyPr wrap="none" anchor="ctr"/>
          <a:lstStyle/>
          <a:p>
            <a:endParaRPr lang="en-GB"/>
          </a:p>
        </p:txBody>
      </p:sp>
      <p:sp>
        <p:nvSpPr>
          <p:cNvPr id="17414" name="Freeform 6"/>
          <p:cNvSpPr>
            <a:spLocks/>
          </p:cNvSpPr>
          <p:nvPr/>
        </p:nvSpPr>
        <p:spPr bwMode="auto">
          <a:xfrm>
            <a:off x="4038600" y="4648200"/>
            <a:ext cx="925513" cy="1527175"/>
          </a:xfrm>
          <a:custGeom>
            <a:avLst/>
            <a:gdLst>
              <a:gd name="T0" fmla="*/ 2147483647 w 583"/>
              <a:gd name="T1" fmla="*/ 0 h 962"/>
              <a:gd name="T2" fmla="*/ 2147483647 w 583"/>
              <a:gd name="T3" fmla="*/ 2147483647 h 962"/>
              <a:gd name="T4" fmla="*/ 2147483647 w 583"/>
              <a:gd name="T5" fmla="*/ 2147483647 h 962"/>
              <a:gd name="T6" fmla="*/ 2147483647 w 583"/>
              <a:gd name="T7" fmla="*/ 2147483647 h 962"/>
              <a:gd name="T8" fmla="*/ 2147483647 w 583"/>
              <a:gd name="T9" fmla="*/ 2147483647 h 962"/>
              <a:gd name="T10" fmla="*/ 2147483647 w 583"/>
              <a:gd name="T11" fmla="*/ 2147483647 h 962"/>
              <a:gd name="T12" fmla="*/ 2147483647 w 583"/>
              <a:gd name="T13" fmla="*/ 2147483647 h 962"/>
              <a:gd name="T14" fmla="*/ 2147483647 w 583"/>
              <a:gd name="T15" fmla="*/ 2147483647 h 962"/>
              <a:gd name="T16" fmla="*/ 2147483647 w 583"/>
              <a:gd name="T17" fmla="*/ 2147483647 h 962"/>
              <a:gd name="T18" fmla="*/ 2147483647 w 583"/>
              <a:gd name="T19" fmla="*/ 2147483647 h 962"/>
              <a:gd name="T20" fmla="*/ 2147483647 w 583"/>
              <a:gd name="T21" fmla="*/ 2147483647 h 962"/>
              <a:gd name="T22" fmla="*/ 2147483647 w 583"/>
              <a:gd name="T23" fmla="*/ 2147483647 h 962"/>
              <a:gd name="T24" fmla="*/ 2147483647 w 583"/>
              <a:gd name="T25" fmla="*/ 2147483647 h 962"/>
              <a:gd name="T26" fmla="*/ 2147483647 w 583"/>
              <a:gd name="T27" fmla="*/ 2147483647 h 962"/>
              <a:gd name="T28" fmla="*/ 2147483647 w 583"/>
              <a:gd name="T29" fmla="*/ 2147483647 h 962"/>
              <a:gd name="T30" fmla="*/ 2147483647 w 583"/>
              <a:gd name="T31" fmla="*/ 2147483647 h 962"/>
              <a:gd name="T32" fmla="*/ 2147483647 w 583"/>
              <a:gd name="T33" fmla="*/ 2147483647 h 962"/>
              <a:gd name="T34" fmla="*/ 2147483647 w 583"/>
              <a:gd name="T35" fmla="*/ 2147483647 h 962"/>
              <a:gd name="T36" fmla="*/ 2147483647 w 583"/>
              <a:gd name="T37" fmla="*/ 2147483647 h 962"/>
              <a:gd name="T38" fmla="*/ 2147483647 w 583"/>
              <a:gd name="T39" fmla="*/ 2147483647 h 962"/>
              <a:gd name="T40" fmla="*/ 2147483647 w 583"/>
              <a:gd name="T41" fmla="*/ 2147483647 h 962"/>
              <a:gd name="T42" fmla="*/ 2147483647 w 583"/>
              <a:gd name="T43" fmla="*/ 2147483647 h 962"/>
              <a:gd name="T44" fmla="*/ 2147483647 w 583"/>
              <a:gd name="T45" fmla="*/ 2147483647 h 962"/>
              <a:gd name="T46" fmla="*/ 2147483647 w 583"/>
              <a:gd name="T47" fmla="*/ 2147483647 h 962"/>
              <a:gd name="T48" fmla="*/ 2147483647 w 583"/>
              <a:gd name="T49" fmla="*/ 2147483647 h 962"/>
              <a:gd name="T50" fmla="*/ 2147483647 w 583"/>
              <a:gd name="T51" fmla="*/ 0 h 9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3"/>
              <a:gd name="T79" fmla="*/ 0 h 962"/>
              <a:gd name="T80" fmla="*/ 583 w 583"/>
              <a:gd name="T81" fmla="*/ 962 h 9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3" h="962">
                <a:moveTo>
                  <a:pt x="61" y="0"/>
                </a:moveTo>
                <a:cubicBezTo>
                  <a:pt x="50" y="4"/>
                  <a:pt x="32" y="0"/>
                  <a:pt x="27" y="11"/>
                </a:cubicBezTo>
                <a:cubicBezTo>
                  <a:pt x="22" y="21"/>
                  <a:pt x="34" y="34"/>
                  <a:pt x="39" y="44"/>
                </a:cubicBezTo>
                <a:cubicBezTo>
                  <a:pt x="59" y="84"/>
                  <a:pt x="97" y="103"/>
                  <a:pt x="128" y="133"/>
                </a:cubicBezTo>
                <a:cubicBezTo>
                  <a:pt x="153" y="210"/>
                  <a:pt x="118" y="127"/>
                  <a:pt x="172" y="189"/>
                </a:cubicBezTo>
                <a:cubicBezTo>
                  <a:pt x="245" y="273"/>
                  <a:pt x="181" y="245"/>
                  <a:pt x="250" y="267"/>
                </a:cubicBezTo>
                <a:cubicBezTo>
                  <a:pt x="266" y="316"/>
                  <a:pt x="318" y="349"/>
                  <a:pt x="361" y="378"/>
                </a:cubicBezTo>
                <a:cubicBezTo>
                  <a:pt x="411" y="453"/>
                  <a:pt x="386" y="425"/>
                  <a:pt x="428" y="467"/>
                </a:cubicBezTo>
                <a:cubicBezTo>
                  <a:pt x="449" y="531"/>
                  <a:pt x="424" y="470"/>
                  <a:pt x="472" y="533"/>
                </a:cubicBezTo>
                <a:cubicBezTo>
                  <a:pt x="501" y="570"/>
                  <a:pt x="531" y="623"/>
                  <a:pt x="550" y="667"/>
                </a:cubicBezTo>
                <a:cubicBezTo>
                  <a:pt x="559" y="688"/>
                  <a:pt x="565" y="711"/>
                  <a:pt x="572" y="733"/>
                </a:cubicBezTo>
                <a:cubicBezTo>
                  <a:pt x="576" y="744"/>
                  <a:pt x="583" y="767"/>
                  <a:pt x="583" y="767"/>
                </a:cubicBezTo>
                <a:cubicBezTo>
                  <a:pt x="572" y="841"/>
                  <a:pt x="582" y="857"/>
                  <a:pt x="516" y="878"/>
                </a:cubicBezTo>
                <a:cubicBezTo>
                  <a:pt x="479" y="915"/>
                  <a:pt x="433" y="938"/>
                  <a:pt x="383" y="955"/>
                </a:cubicBezTo>
                <a:cubicBezTo>
                  <a:pt x="331" y="951"/>
                  <a:pt x="276" y="962"/>
                  <a:pt x="228" y="944"/>
                </a:cubicBezTo>
                <a:cubicBezTo>
                  <a:pt x="214" y="939"/>
                  <a:pt x="224" y="903"/>
                  <a:pt x="239" y="900"/>
                </a:cubicBezTo>
                <a:cubicBezTo>
                  <a:pt x="311" y="883"/>
                  <a:pt x="387" y="893"/>
                  <a:pt x="461" y="889"/>
                </a:cubicBezTo>
                <a:cubicBezTo>
                  <a:pt x="500" y="863"/>
                  <a:pt x="512" y="843"/>
                  <a:pt x="528" y="800"/>
                </a:cubicBezTo>
                <a:cubicBezTo>
                  <a:pt x="524" y="763"/>
                  <a:pt x="530" y="724"/>
                  <a:pt x="516" y="689"/>
                </a:cubicBezTo>
                <a:cubicBezTo>
                  <a:pt x="506" y="665"/>
                  <a:pt x="461" y="633"/>
                  <a:pt x="461" y="633"/>
                </a:cubicBezTo>
                <a:cubicBezTo>
                  <a:pt x="448" y="595"/>
                  <a:pt x="433" y="572"/>
                  <a:pt x="405" y="544"/>
                </a:cubicBezTo>
                <a:cubicBezTo>
                  <a:pt x="386" y="486"/>
                  <a:pt x="400" y="521"/>
                  <a:pt x="350" y="444"/>
                </a:cubicBezTo>
                <a:cubicBezTo>
                  <a:pt x="335" y="422"/>
                  <a:pt x="283" y="400"/>
                  <a:pt x="283" y="400"/>
                </a:cubicBezTo>
                <a:cubicBezTo>
                  <a:pt x="257" y="323"/>
                  <a:pt x="182" y="265"/>
                  <a:pt x="116" y="222"/>
                </a:cubicBezTo>
                <a:cubicBezTo>
                  <a:pt x="95" y="190"/>
                  <a:pt x="87" y="160"/>
                  <a:pt x="61" y="133"/>
                </a:cubicBezTo>
                <a:cubicBezTo>
                  <a:pt x="40" y="70"/>
                  <a:pt x="0" y="61"/>
                  <a:pt x="61" y="0"/>
                </a:cubicBezTo>
                <a:close/>
              </a:path>
            </a:pathLst>
          </a:custGeom>
          <a:solidFill>
            <a:srgbClr val="FFCCCC"/>
          </a:solidFill>
          <a:ln w="9525">
            <a:solidFill>
              <a:schemeClr val="tx1"/>
            </a:solidFill>
            <a:round/>
            <a:headEnd/>
            <a:tailEnd/>
          </a:ln>
        </p:spPr>
        <p:txBody>
          <a:bodyPr wrap="none" anchor="ctr"/>
          <a:lstStyle/>
          <a:p>
            <a:endParaRPr lang="en-GB"/>
          </a:p>
        </p:txBody>
      </p:sp>
      <p:sp>
        <p:nvSpPr>
          <p:cNvPr id="17415" name="Freeform 7"/>
          <p:cNvSpPr>
            <a:spLocks/>
          </p:cNvSpPr>
          <p:nvPr/>
        </p:nvSpPr>
        <p:spPr bwMode="auto">
          <a:xfrm>
            <a:off x="4419600" y="3200400"/>
            <a:ext cx="984250" cy="1952625"/>
          </a:xfrm>
          <a:custGeom>
            <a:avLst/>
            <a:gdLst>
              <a:gd name="T0" fmla="*/ 2147483647 w 620"/>
              <a:gd name="T1" fmla="*/ 2147483647 h 1230"/>
              <a:gd name="T2" fmla="*/ 2147483647 w 620"/>
              <a:gd name="T3" fmla="*/ 2147483647 h 1230"/>
              <a:gd name="T4" fmla="*/ 2147483647 w 620"/>
              <a:gd name="T5" fmla="*/ 2147483647 h 1230"/>
              <a:gd name="T6" fmla="*/ 2147483647 w 620"/>
              <a:gd name="T7" fmla="*/ 2147483647 h 1230"/>
              <a:gd name="T8" fmla="*/ 2147483647 w 620"/>
              <a:gd name="T9" fmla="*/ 2147483647 h 1230"/>
              <a:gd name="T10" fmla="*/ 2147483647 w 620"/>
              <a:gd name="T11" fmla="*/ 2147483647 h 1230"/>
              <a:gd name="T12" fmla="*/ 2147483647 w 620"/>
              <a:gd name="T13" fmla="*/ 2147483647 h 1230"/>
              <a:gd name="T14" fmla="*/ 2147483647 w 620"/>
              <a:gd name="T15" fmla="*/ 2147483647 h 1230"/>
              <a:gd name="T16" fmla="*/ 2147483647 w 620"/>
              <a:gd name="T17" fmla="*/ 2147483647 h 1230"/>
              <a:gd name="T18" fmla="*/ 2147483647 w 620"/>
              <a:gd name="T19" fmla="*/ 2147483647 h 1230"/>
              <a:gd name="T20" fmla="*/ 2147483647 w 620"/>
              <a:gd name="T21" fmla="*/ 2147483647 h 1230"/>
              <a:gd name="T22" fmla="*/ 2147483647 w 620"/>
              <a:gd name="T23" fmla="*/ 2147483647 h 1230"/>
              <a:gd name="T24" fmla="*/ 2147483647 w 620"/>
              <a:gd name="T25" fmla="*/ 2147483647 h 1230"/>
              <a:gd name="T26" fmla="*/ 2147483647 w 620"/>
              <a:gd name="T27" fmla="*/ 2147483647 h 1230"/>
              <a:gd name="T28" fmla="*/ 2147483647 w 620"/>
              <a:gd name="T29" fmla="*/ 2147483647 h 1230"/>
              <a:gd name="T30" fmla="*/ 2147483647 w 620"/>
              <a:gd name="T31" fmla="*/ 2147483647 h 1230"/>
              <a:gd name="T32" fmla="*/ 2147483647 w 620"/>
              <a:gd name="T33" fmla="*/ 2147483647 h 1230"/>
              <a:gd name="T34" fmla="*/ 2147483647 w 620"/>
              <a:gd name="T35" fmla="*/ 2147483647 h 1230"/>
              <a:gd name="T36" fmla="*/ 2147483647 w 620"/>
              <a:gd name="T37" fmla="*/ 2147483647 h 1230"/>
              <a:gd name="T38" fmla="*/ 2147483647 w 620"/>
              <a:gd name="T39" fmla="*/ 2147483647 h 1230"/>
              <a:gd name="T40" fmla="*/ 2147483647 w 620"/>
              <a:gd name="T41" fmla="*/ 2147483647 h 1230"/>
              <a:gd name="T42" fmla="*/ 2147483647 w 620"/>
              <a:gd name="T43" fmla="*/ 2147483647 h 1230"/>
              <a:gd name="T44" fmla="*/ 2147483647 w 620"/>
              <a:gd name="T45" fmla="*/ 2147483647 h 1230"/>
              <a:gd name="T46" fmla="*/ 2147483647 w 620"/>
              <a:gd name="T47" fmla="*/ 2147483647 h 1230"/>
              <a:gd name="T48" fmla="*/ 2147483647 w 620"/>
              <a:gd name="T49" fmla="*/ 2147483647 h 1230"/>
              <a:gd name="T50" fmla="*/ 2147483647 w 620"/>
              <a:gd name="T51" fmla="*/ 2147483647 h 1230"/>
              <a:gd name="T52" fmla="*/ 2147483647 w 620"/>
              <a:gd name="T53" fmla="*/ 2147483647 h 1230"/>
              <a:gd name="T54" fmla="*/ 2147483647 w 620"/>
              <a:gd name="T55" fmla="*/ 2147483647 h 1230"/>
              <a:gd name="T56" fmla="*/ 2147483647 w 620"/>
              <a:gd name="T57" fmla="*/ 2147483647 h 1230"/>
              <a:gd name="T58" fmla="*/ 2147483647 w 620"/>
              <a:gd name="T59" fmla="*/ 2147483647 h 1230"/>
              <a:gd name="T60" fmla="*/ 2147483647 w 620"/>
              <a:gd name="T61" fmla="*/ 2147483647 h 12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0"/>
              <a:gd name="T94" fmla="*/ 0 h 1230"/>
              <a:gd name="T95" fmla="*/ 620 w 620"/>
              <a:gd name="T96" fmla="*/ 1230 h 12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0" h="1230">
                <a:moveTo>
                  <a:pt x="571" y="1230"/>
                </a:moveTo>
                <a:cubicBezTo>
                  <a:pt x="559" y="1155"/>
                  <a:pt x="539" y="1095"/>
                  <a:pt x="505" y="1030"/>
                </a:cubicBezTo>
                <a:cubicBezTo>
                  <a:pt x="469" y="960"/>
                  <a:pt x="452" y="872"/>
                  <a:pt x="427" y="797"/>
                </a:cubicBezTo>
                <a:cubicBezTo>
                  <a:pt x="413" y="755"/>
                  <a:pt x="403" y="702"/>
                  <a:pt x="382" y="663"/>
                </a:cubicBezTo>
                <a:cubicBezTo>
                  <a:pt x="369" y="640"/>
                  <a:pt x="338" y="597"/>
                  <a:pt x="338" y="597"/>
                </a:cubicBezTo>
                <a:cubicBezTo>
                  <a:pt x="313" y="520"/>
                  <a:pt x="333" y="546"/>
                  <a:pt x="293" y="508"/>
                </a:cubicBezTo>
                <a:cubicBezTo>
                  <a:pt x="274" y="451"/>
                  <a:pt x="268" y="428"/>
                  <a:pt x="227" y="385"/>
                </a:cubicBezTo>
                <a:cubicBezTo>
                  <a:pt x="196" y="293"/>
                  <a:pt x="239" y="405"/>
                  <a:pt x="193" y="330"/>
                </a:cubicBezTo>
                <a:cubicBezTo>
                  <a:pt x="187" y="320"/>
                  <a:pt x="188" y="307"/>
                  <a:pt x="182" y="297"/>
                </a:cubicBezTo>
                <a:cubicBezTo>
                  <a:pt x="177" y="288"/>
                  <a:pt x="167" y="282"/>
                  <a:pt x="160" y="274"/>
                </a:cubicBezTo>
                <a:cubicBezTo>
                  <a:pt x="126" y="231"/>
                  <a:pt x="136" y="217"/>
                  <a:pt x="93" y="174"/>
                </a:cubicBezTo>
                <a:cubicBezTo>
                  <a:pt x="64" y="88"/>
                  <a:pt x="104" y="197"/>
                  <a:pt x="60" y="108"/>
                </a:cubicBezTo>
                <a:cubicBezTo>
                  <a:pt x="55" y="97"/>
                  <a:pt x="56" y="83"/>
                  <a:pt x="49" y="74"/>
                </a:cubicBezTo>
                <a:cubicBezTo>
                  <a:pt x="41" y="64"/>
                  <a:pt x="27" y="59"/>
                  <a:pt x="16" y="52"/>
                </a:cubicBezTo>
                <a:cubicBezTo>
                  <a:pt x="12" y="41"/>
                  <a:pt x="0" y="29"/>
                  <a:pt x="5" y="19"/>
                </a:cubicBezTo>
                <a:cubicBezTo>
                  <a:pt x="10" y="9"/>
                  <a:pt x="30" y="0"/>
                  <a:pt x="38" y="8"/>
                </a:cubicBezTo>
                <a:cubicBezTo>
                  <a:pt x="54" y="24"/>
                  <a:pt x="53" y="52"/>
                  <a:pt x="60" y="74"/>
                </a:cubicBezTo>
                <a:cubicBezTo>
                  <a:pt x="63" y="84"/>
                  <a:pt x="75" y="89"/>
                  <a:pt x="82" y="97"/>
                </a:cubicBezTo>
                <a:cubicBezTo>
                  <a:pt x="97" y="143"/>
                  <a:pt x="113" y="145"/>
                  <a:pt x="149" y="174"/>
                </a:cubicBezTo>
                <a:cubicBezTo>
                  <a:pt x="176" y="196"/>
                  <a:pt x="191" y="228"/>
                  <a:pt x="216" y="252"/>
                </a:cubicBezTo>
                <a:cubicBezTo>
                  <a:pt x="234" y="307"/>
                  <a:pt x="258" y="344"/>
                  <a:pt x="305" y="374"/>
                </a:cubicBezTo>
                <a:cubicBezTo>
                  <a:pt x="322" y="424"/>
                  <a:pt x="325" y="461"/>
                  <a:pt x="360" y="497"/>
                </a:cubicBezTo>
                <a:cubicBezTo>
                  <a:pt x="377" y="548"/>
                  <a:pt x="379" y="584"/>
                  <a:pt x="416" y="619"/>
                </a:cubicBezTo>
                <a:cubicBezTo>
                  <a:pt x="423" y="641"/>
                  <a:pt x="422" y="668"/>
                  <a:pt x="438" y="685"/>
                </a:cubicBezTo>
                <a:cubicBezTo>
                  <a:pt x="457" y="705"/>
                  <a:pt x="469" y="714"/>
                  <a:pt x="482" y="741"/>
                </a:cubicBezTo>
                <a:cubicBezTo>
                  <a:pt x="511" y="799"/>
                  <a:pt x="471" y="752"/>
                  <a:pt x="516" y="797"/>
                </a:cubicBezTo>
                <a:cubicBezTo>
                  <a:pt x="539" y="867"/>
                  <a:pt x="570" y="928"/>
                  <a:pt x="593" y="997"/>
                </a:cubicBezTo>
                <a:cubicBezTo>
                  <a:pt x="600" y="1019"/>
                  <a:pt x="616" y="1063"/>
                  <a:pt x="616" y="1063"/>
                </a:cubicBezTo>
                <a:cubicBezTo>
                  <a:pt x="612" y="1115"/>
                  <a:pt x="620" y="1169"/>
                  <a:pt x="605" y="1219"/>
                </a:cubicBezTo>
                <a:cubicBezTo>
                  <a:pt x="601" y="1230"/>
                  <a:pt x="582" y="1204"/>
                  <a:pt x="571" y="1208"/>
                </a:cubicBezTo>
                <a:cubicBezTo>
                  <a:pt x="564" y="1210"/>
                  <a:pt x="571" y="1223"/>
                  <a:pt x="571" y="1230"/>
                </a:cubicBezTo>
                <a:close/>
              </a:path>
            </a:pathLst>
          </a:custGeom>
          <a:solidFill>
            <a:srgbClr val="FFCCCC"/>
          </a:solidFill>
          <a:ln w="9525">
            <a:solidFill>
              <a:schemeClr val="tx1"/>
            </a:solidFill>
            <a:round/>
            <a:headEnd/>
            <a:tailEnd/>
          </a:ln>
        </p:spPr>
        <p:txBody>
          <a:bodyPr wrap="none" anchor="ctr"/>
          <a:lstStyle/>
          <a:p>
            <a:endParaRPr lang="en-GB"/>
          </a:p>
        </p:txBody>
      </p:sp>
      <p:sp>
        <p:nvSpPr>
          <p:cNvPr id="17416" name="Freeform 8"/>
          <p:cNvSpPr>
            <a:spLocks/>
          </p:cNvSpPr>
          <p:nvPr/>
        </p:nvSpPr>
        <p:spPr bwMode="auto">
          <a:xfrm>
            <a:off x="2971800" y="5105400"/>
            <a:ext cx="1792288" cy="1128713"/>
          </a:xfrm>
          <a:custGeom>
            <a:avLst/>
            <a:gdLst>
              <a:gd name="T0" fmla="*/ 2147483647 w 1129"/>
              <a:gd name="T1" fmla="*/ 2147483647 h 711"/>
              <a:gd name="T2" fmla="*/ 2147483647 w 1129"/>
              <a:gd name="T3" fmla="*/ 2147483647 h 711"/>
              <a:gd name="T4" fmla="*/ 2147483647 w 1129"/>
              <a:gd name="T5" fmla="*/ 2147483647 h 711"/>
              <a:gd name="T6" fmla="*/ 2147483647 w 1129"/>
              <a:gd name="T7" fmla="*/ 2147483647 h 711"/>
              <a:gd name="T8" fmla="*/ 2147483647 w 1129"/>
              <a:gd name="T9" fmla="*/ 2147483647 h 711"/>
              <a:gd name="T10" fmla="*/ 2147483647 w 1129"/>
              <a:gd name="T11" fmla="*/ 2147483647 h 711"/>
              <a:gd name="T12" fmla="*/ 2147483647 w 1129"/>
              <a:gd name="T13" fmla="*/ 2147483647 h 711"/>
              <a:gd name="T14" fmla="*/ 2147483647 w 1129"/>
              <a:gd name="T15" fmla="*/ 2147483647 h 711"/>
              <a:gd name="T16" fmla="*/ 2147483647 w 1129"/>
              <a:gd name="T17" fmla="*/ 2147483647 h 711"/>
              <a:gd name="T18" fmla="*/ 2147483647 w 1129"/>
              <a:gd name="T19" fmla="*/ 2147483647 h 711"/>
              <a:gd name="T20" fmla="*/ 2147483647 w 1129"/>
              <a:gd name="T21" fmla="*/ 2147483647 h 711"/>
              <a:gd name="T22" fmla="*/ 2147483647 w 1129"/>
              <a:gd name="T23" fmla="*/ 2147483647 h 711"/>
              <a:gd name="T24" fmla="*/ 2147483647 w 1129"/>
              <a:gd name="T25" fmla="*/ 2147483647 h 711"/>
              <a:gd name="T26" fmla="*/ 2147483647 w 1129"/>
              <a:gd name="T27" fmla="*/ 2147483647 h 711"/>
              <a:gd name="T28" fmla="*/ 2147483647 w 1129"/>
              <a:gd name="T29" fmla="*/ 2147483647 h 711"/>
              <a:gd name="T30" fmla="*/ 2147483647 w 1129"/>
              <a:gd name="T31" fmla="*/ 0 h 711"/>
              <a:gd name="T32" fmla="*/ 2147483647 w 1129"/>
              <a:gd name="T33" fmla="*/ 2147483647 h 711"/>
              <a:gd name="T34" fmla="*/ 2147483647 w 1129"/>
              <a:gd name="T35" fmla="*/ 2147483647 h 711"/>
              <a:gd name="T36" fmla="*/ 2147483647 w 1129"/>
              <a:gd name="T37" fmla="*/ 2147483647 h 711"/>
              <a:gd name="T38" fmla="*/ 2147483647 w 1129"/>
              <a:gd name="T39" fmla="*/ 2147483647 h 711"/>
              <a:gd name="T40" fmla="*/ 2147483647 w 1129"/>
              <a:gd name="T41" fmla="*/ 2147483647 h 711"/>
              <a:gd name="T42" fmla="*/ 2147483647 w 1129"/>
              <a:gd name="T43" fmla="*/ 2147483647 h 711"/>
              <a:gd name="T44" fmla="*/ 2147483647 w 1129"/>
              <a:gd name="T45" fmla="*/ 2147483647 h 711"/>
              <a:gd name="T46" fmla="*/ 2147483647 w 1129"/>
              <a:gd name="T47" fmla="*/ 2147483647 h 711"/>
              <a:gd name="T48" fmla="*/ 2147483647 w 1129"/>
              <a:gd name="T49" fmla="*/ 2147483647 h 711"/>
              <a:gd name="T50" fmla="*/ 2147483647 w 1129"/>
              <a:gd name="T51" fmla="*/ 2147483647 h 711"/>
              <a:gd name="T52" fmla="*/ 2147483647 w 1129"/>
              <a:gd name="T53" fmla="*/ 2147483647 h 711"/>
              <a:gd name="T54" fmla="*/ 2147483647 w 1129"/>
              <a:gd name="T55" fmla="*/ 2147483647 h 711"/>
              <a:gd name="T56" fmla="*/ 2147483647 w 1129"/>
              <a:gd name="T57" fmla="*/ 2147483647 h 711"/>
              <a:gd name="T58" fmla="*/ 2147483647 w 1129"/>
              <a:gd name="T59" fmla="*/ 2147483647 h 711"/>
              <a:gd name="T60" fmla="*/ 2147483647 w 1129"/>
              <a:gd name="T61" fmla="*/ 2147483647 h 7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9"/>
              <a:gd name="T94" fmla="*/ 0 h 711"/>
              <a:gd name="T95" fmla="*/ 1129 w 1129"/>
              <a:gd name="T96" fmla="*/ 711 h 7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9" h="711">
                <a:moveTo>
                  <a:pt x="1111" y="667"/>
                </a:moveTo>
                <a:cubicBezTo>
                  <a:pt x="1087" y="594"/>
                  <a:pt x="1122" y="670"/>
                  <a:pt x="1033" y="611"/>
                </a:cubicBezTo>
                <a:cubicBezTo>
                  <a:pt x="1013" y="598"/>
                  <a:pt x="997" y="579"/>
                  <a:pt x="977" y="567"/>
                </a:cubicBezTo>
                <a:cubicBezTo>
                  <a:pt x="957" y="555"/>
                  <a:pt x="904" y="550"/>
                  <a:pt x="888" y="545"/>
                </a:cubicBezTo>
                <a:cubicBezTo>
                  <a:pt x="866" y="539"/>
                  <a:pt x="844" y="529"/>
                  <a:pt x="822" y="522"/>
                </a:cubicBezTo>
                <a:cubicBezTo>
                  <a:pt x="811" y="518"/>
                  <a:pt x="788" y="511"/>
                  <a:pt x="788" y="511"/>
                </a:cubicBezTo>
                <a:cubicBezTo>
                  <a:pt x="712" y="460"/>
                  <a:pt x="747" y="475"/>
                  <a:pt x="688" y="456"/>
                </a:cubicBezTo>
                <a:cubicBezTo>
                  <a:pt x="667" y="442"/>
                  <a:pt x="641" y="438"/>
                  <a:pt x="622" y="422"/>
                </a:cubicBezTo>
                <a:cubicBezTo>
                  <a:pt x="612" y="414"/>
                  <a:pt x="608" y="399"/>
                  <a:pt x="600" y="389"/>
                </a:cubicBezTo>
                <a:cubicBezTo>
                  <a:pt x="583" y="368"/>
                  <a:pt x="566" y="360"/>
                  <a:pt x="544" y="345"/>
                </a:cubicBezTo>
                <a:cubicBezTo>
                  <a:pt x="503" y="282"/>
                  <a:pt x="546" y="332"/>
                  <a:pt x="488" y="300"/>
                </a:cubicBezTo>
                <a:cubicBezTo>
                  <a:pt x="373" y="237"/>
                  <a:pt x="465" y="270"/>
                  <a:pt x="388" y="245"/>
                </a:cubicBezTo>
                <a:cubicBezTo>
                  <a:pt x="312" y="193"/>
                  <a:pt x="347" y="208"/>
                  <a:pt x="288" y="189"/>
                </a:cubicBezTo>
                <a:cubicBezTo>
                  <a:pt x="266" y="174"/>
                  <a:pt x="241" y="164"/>
                  <a:pt x="222" y="145"/>
                </a:cubicBezTo>
                <a:cubicBezTo>
                  <a:pt x="183" y="106"/>
                  <a:pt x="163" y="84"/>
                  <a:pt x="111" y="67"/>
                </a:cubicBezTo>
                <a:cubicBezTo>
                  <a:pt x="84" y="41"/>
                  <a:pt x="22" y="0"/>
                  <a:pt x="22" y="0"/>
                </a:cubicBezTo>
                <a:cubicBezTo>
                  <a:pt x="15" y="22"/>
                  <a:pt x="0" y="45"/>
                  <a:pt x="22" y="67"/>
                </a:cubicBezTo>
                <a:cubicBezTo>
                  <a:pt x="30" y="75"/>
                  <a:pt x="45" y="73"/>
                  <a:pt x="55" y="78"/>
                </a:cubicBezTo>
                <a:cubicBezTo>
                  <a:pt x="67" y="84"/>
                  <a:pt x="78" y="92"/>
                  <a:pt x="88" y="100"/>
                </a:cubicBezTo>
                <a:cubicBezTo>
                  <a:pt x="146" y="145"/>
                  <a:pt x="229" y="199"/>
                  <a:pt x="300" y="222"/>
                </a:cubicBezTo>
                <a:cubicBezTo>
                  <a:pt x="340" y="264"/>
                  <a:pt x="313" y="239"/>
                  <a:pt x="388" y="289"/>
                </a:cubicBezTo>
                <a:cubicBezTo>
                  <a:pt x="406" y="301"/>
                  <a:pt x="418" y="319"/>
                  <a:pt x="433" y="334"/>
                </a:cubicBezTo>
                <a:cubicBezTo>
                  <a:pt x="441" y="342"/>
                  <a:pt x="456" y="340"/>
                  <a:pt x="466" y="345"/>
                </a:cubicBezTo>
                <a:cubicBezTo>
                  <a:pt x="552" y="387"/>
                  <a:pt x="451" y="351"/>
                  <a:pt x="533" y="378"/>
                </a:cubicBezTo>
                <a:cubicBezTo>
                  <a:pt x="613" y="459"/>
                  <a:pt x="705" y="527"/>
                  <a:pt x="800" y="589"/>
                </a:cubicBezTo>
                <a:cubicBezTo>
                  <a:pt x="803" y="591"/>
                  <a:pt x="882" y="616"/>
                  <a:pt x="900" y="622"/>
                </a:cubicBezTo>
                <a:cubicBezTo>
                  <a:pt x="911" y="626"/>
                  <a:pt x="922" y="629"/>
                  <a:pt x="933" y="633"/>
                </a:cubicBezTo>
                <a:cubicBezTo>
                  <a:pt x="944" y="637"/>
                  <a:pt x="966" y="645"/>
                  <a:pt x="966" y="645"/>
                </a:cubicBezTo>
                <a:cubicBezTo>
                  <a:pt x="984" y="662"/>
                  <a:pt x="999" y="679"/>
                  <a:pt x="1022" y="689"/>
                </a:cubicBezTo>
                <a:cubicBezTo>
                  <a:pt x="1044" y="698"/>
                  <a:pt x="1089" y="711"/>
                  <a:pt x="1089" y="711"/>
                </a:cubicBezTo>
                <a:cubicBezTo>
                  <a:pt x="1129" y="684"/>
                  <a:pt x="1128" y="701"/>
                  <a:pt x="1111" y="667"/>
                </a:cubicBezTo>
                <a:close/>
              </a:path>
            </a:pathLst>
          </a:custGeom>
          <a:solidFill>
            <a:srgbClr val="FFCCCC"/>
          </a:solidFill>
          <a:ln w="9525">
            <a:solidFill>
              <a:schemeClr val="tx1"/>
            </a:solidFill>
            <a:round/>
            <a:headEnd/>
            <a:tailEnd/>
          </a:ln>
        </p:spPr>
        <p:txBody>
          <a:bodyPr wrap="none" anchor="ctr"/>
          <a:lstStyle/>
          <a:p>
            <a:endParaRPr lang="en-GB"/>
          </a:p>
        </p:txBody>
      </p:sp>
      <p:sp>
        <p:nvSpPr>
          <p:cNvPr id="43017" name="AutoShape 9"/>
          <p:cNvSpPr>
            <a:spLocks noChangeArrowheads="1"/>
          </p:cNvSpPr>
          <p:nvPr/>
        </p:nvSpPr>
        <p:spPr bwMode="auto">
          <a:xfrm rot="1367594">
            <a:off x="4648200" y="5105400"/>
            <a:ext cx="1676400" cy="333375"/>
          </a:xfrm>
          <a:prstGeom prst="rightArrow">
            <a:avLst>
              <a:gd name="adj1" fmla="val 50000"/>
              <a:gd name="adj2" fmla="val 125714"/>
            </a:avLst>
          </a:prstGeom>
          <a:solidFill>
            <a:srgbClr val="FF0033"/>
          </a:solidFill>
          <a:ln w="9525">
            <a:solidFill>
              <a:schemeClr val="tx1"/>
            </a:solidFill>
            <a:miter lim="800000"/>
            <a:headEnd/>
            <a:tailEnd/>
          </a:ln>
        </p:spPr>
        <p:txBody>
          <a:bodyPr wrap="none" anchor="ctr"/>
          <a:lstStyle/>
          <a:p>
            <a:endParaRPr lang="en-GB"/>
          </a:p>
        </p:txBody>
      </p:sp>
      <p:sp>
        <p:nvSpPr>
          <p:cNvPr id="43018" name="Text Box 10"/>
          <p:cNvSpPr txBox="1">
            <a:spLocks noChangeArrowheads="1"/>
          </p:cNvSpPr>
          <p:nvPr/>
        </p:nvSpPr>
        <p:spPr bwMode="auto">
          <a:xfrm>
            <a:off x="6172200" y="5105400"/>
            <a:ext cx="3124200" cy="15700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Mean Frontal Plane Axis of the Ventricles</a:t>
            </a:r>
            <a:endParaRPr lang="en-GB" sz="2400" b="0">
              <a:latin typeface="Calibri" pitchFamily="34" charset="0"/>
            </a:endParaRPr>
          </a:p>
        </p:txBody>
      </p:sp>
      <p:sp>
        <p:nvSpPr>
          <p:cNvPr id="43020" name="AutoShape 12"/>
          <p:cNvSpPr>
            <a:spLocks noChangeArrowheads="1"/>
          </p:cNvSpPr>
          <p:nvPr/>
        </p:nvSpPr>
        <p:spPr bwMode="auto">
          <a:xfrm rot="-1995230">
            <a:off x="3962400" y="5105400"/>
            <a:ext cx="595313" cy="152400"/>
          </a:xfrm>
          <a:prstGeom prst="leftArrow">
            <a:avLst>
              <a:gd name="adj1" fmla="val 50000"/>
              <a:gd name="adj2" fmla="val 97656"/>
            </a:avLst>
          </a:prstGeom>
          <a:solidFill>
            <a:srgbClr val="3399FF"/>
          </a:solidFill>
          <a:ln w="12700">
            <a:solidFill>
              <a:schemeClr val="tx1"/>
            </a:solidFill>
            <a:miter lim="800000"/>
            <a:headEnd type="none" w="sm" len="sm"/>
            <a:tailEnd type="none" w="sm" len="sm"/>
          </a:ln>
        </p:spPr>
        <p:txBody>
          <a:bodyPr wrap="none" anchor="ctr"/>
          <a:lstStyle/>
          <a:p>
            <a:endParaRPr lang="en-GB"/>
          </a:p>
        </p:txBody>
      </p:sp>
      <p:sp>
        <p:nvSpPr>
          <p:cNvPr id="43021" name="AutoShape 13"/>
          <p:cNvSpPr>
            <a:spLocks noChangeArrowheads="1"/>
          </p:cNvSpPr>
          <p:nvPr/>
        </p:nvSpPr>
        <p:spPr bwMode="auto">
          <a:xfrm rot="-1893564">
            <a:off x="5181600" y="5638800"/>
            <a:ext cx="152400" cy="533400"/>
          </a:xfrm>
          <a:prstGeom prst="downArrow">
            <a:avLst>
              <a:gd name="adj1" fmla="val 50000"/>
              <a:gd name="adj2" fmla="val 87500"/>
            </a:avLst>
          </a:prstGeom>
          <a:solidFill>
            <a:srgbClr val="3399FF"/>
          </a:solidFill>
          <a:ln w="12700">
            <a:solidFill>
              <a:schemeClr val="tx1"/>
            </a:solidFill>
            <a:miter lim="800000"/>
            <a:headEnd type="none" w="sm" len="sm"/>
            <a:tailEnd type="none" w="sm" len="sm"/>
          </a:ln>
        </p:spPr>
        <p:txBody>
          <a:bodyPr wrap="none" anchor="ctr"/>
          <a:lstStyle/>
          <a:p>
            <a:endParaRPr lang="en-GB"/>
          </a:p>
        </p:txBody>
      </p:sp>
      <p:sp>
        <p:nvSpPr>
          <p:cNvPr id="43022" name="AutoShape 14"/>
          <p:cNvSpPr>
            <a:spLocks noChangeArrowheads="1"/>
          </p:cNvSpPr>
          <p:nvPr/>
        </p:nvSpPr>
        <p:spPr bwMode="auto">
          <a:xfrm rot="-8575377">
            <a:off x="5181600" y="3581400"/>
            <a:ext cx="152400" cy="533400"/>
          </a:xfrm>
          <a:prstGeom prst="downArrow">
            <a:avLst>
              <a:gd name="adj1" fmla="val 50000"/>
              <a:gd name="adj2" fmla="val 87500"/>
            </a:avLst>
          </a:prstGeom>
          <a:solidFill>
            <a:srgbClr val="3399FF"/>
          </a:solidFill>
          <a:ln w="12700">
            <a:solidFill>
              <a:schemeClr val="tx1"/>
            </a:solidFill>
            <a:miter lim="800000"/>
            <a:headEnd type="none" w="sm" len="sm"/>
            <a:tailEnd type="none" w="sm" len="sm"/>
          </a:ln>
        </p:spPr>
        <p:txBody>
          <a:bodyPr wrap="none" anchor="ctr"/>
          <a:lstStyle/>
          <a:p>
            <a:endParaRPr lang="en-GB"/>
          </a:p>
        </p:txBody>
      </p:sp>
      <p:sp>
        <p:nvSpPr>
          <p:cNvPr id="43023" name="AutoShape 15"/>
          <p:cNvSpPr>
            <a:spLocks noChangeArrowheads="1"/>
          </p:cNvSpPr>
          <p:nvPr/>
        </p:nvSpPr>
        <p:spPr bwMode="auto">
          <a:xfrm rot="11463691" flipH="1">
            <a:off x="4572000" y="2743200"/>
            <a:ext cx="152400" cy="533400"/>
          </a:xfrm>
          <a:prstGeom prst="downArrow">
            <a:avLst>
              <a:gd name="adj1" fmla="val 50000"/>
              <a:gd name="adj2" fmla="val 87500"/>
            </a:avLst>
          </a:prstGeom>
          <a:solidFill>
            <a:srgbClr val="3399FF"/>
          </a:solidFill>
          <a:ln w="12700">
            <a:solidFill>
              <a:schemeClr val="tx1"/>
            </a:solidFill>
            <a:miter lim="800000"/>
            <a:headEnd type="none" w="sm" len="sm"/>
            <a:tailEnd type="none" w="sm" len="sm"/>
          </a:ln>
        </p:spPr>
        <p:txBody>
          <a:bodyPr wrap="none" anchor="ctr"/>
          <a:lstStyle/>
          <a:p>
            <a:endParaRPr lang="en-GB"/>
          </a:p>
        </p:txBody>
      </p:sp>
      <p:sp>
        <p:nvSpPr>
          <p:cNvPr id="43024" name="AutoShape 16"/>
          <p:cNvSpPr>
            <a:spLocks noChangeArrowheads="1"/>
          </p:cNvSpPr>
          <p:nvPr/>
        </p:nvSpPr>
        <p:spPr bwMode="auto">
          <a:xfrm rot="2564027">
            <a:off x="5410200" y="4419600"/>
            <a:ext cx="152400" cy="519113"/>
          </a:xfrm>
          <a:prstGeom prst="upArrow">
            <a:avLst>
              <a:gd name="adj1" fmla="val 50000"/>
              <a:gd name="adj2" fmla="val 85156"/>
            </a:avLst>
          </a:prstGeom>
          <a:solidFill>
            <a:srgbClr val="3399FF"/>
          </a:solidFill>
          <a:ln w="12700">
            <a:solidFill>
              <a:schemeClr val="tx1"/>
            </a:solidFill>
            <a:miter lim="800000"/>
            <a:headEnd type="none" w="sm" len="sm"/>
            <a:tailEnd type="none" w="sm" len="sm"/>
          </a:ln>
        </p:spPr>
        <p:txBody>
          <a:bodyPr wrap="none" anchor="ctr"/>
          <a:lstStyle/>
          <a:p>
            <a:endParaRPr lang="en-GB"/>
          </a:p>
        </p:txBody>
      </p:sp>
      <p:sp>
        <p:nvSpPr>
          <p:cNvPr id="17" name="TextBox 16"/>
          <p:cNvSpPr txBox="1"/>
          <p:nvPr/>
        </p:nvSpPr>
        <p:spPr>
          <a:xfrm>
            <a:off x="2258799" y="260647"/>
            <a:ext cx="4626396" cy="584775"/>
          </a:xfrm>
          <a:prstGeom prst="rect">
            <a:avLst/>
          </a:prstGeom>
          <a:noFill/>
        </p:spPr>
        <p:txBody>
          <a:bodyPr wrap="none" rtlCol="0">
            <a:spAutoFit/>
          </a:bodyPr>
          <a:lstStyle/>
          <a:p>
            <a:pPr algn="ctr"/>
            <a:r>
              <a:rPr lang="en-GB" b="0" dirty="0" smtClean="0">
                <a:latin typeface="Arial" pitchFamily="34" charset="0"/>
                <a:cs typeface="Arial" pitchFamily="34" charset="0"/>
              </a:rPr>
              <a:t>Mean Frontal Plane Axis</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18" grpId="0" autoUpdateAnimBg="0"/>
      <p:bldP spid="43020" grpId="0" animBg="1"/>
      <p:bldP spid="43021" grpId="0" animBg="1"/>
      <p:bldP spid="43022" grpId="0" animBg="1"/>
      <p:bldP spid="43023" grpId="0" animBg="1"/>
      <p:bldP spid="430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00200" y="2209800"/>
            <a:ext cx="5486400" cy="579438"/>
          </a:xfrm>
          <a:prstGeom prst="rect">
            <a:avLst/>
          </a:prstGeom>
          <a:solidFill>
            <a:srgbClr val="FF5050"/>
          </a:solidFill>
          <a:ln w="9525">
            <a:noFill/>
            <a:miter lim="800000"/>
            <a:headEnd/>
            <a:tailEnd/>
          </a:ln>
        </p:spPr>
        <p:txBody>
          <a:bodyPr>
            <a:spAutoFit/>
          </a:bodyPr>
          <a:lstStyle/>
          <a:p>
            <a:pPr algn="ctr">
              <a:spcBef>
                <a:spcPct val="50000"/>
              </a:spcBef>
            </a:pPr>
            <a:r>
              <a:rPr lang="en-GB">
                <a:latin typeface="Calibri" pitchFamily="34" charset="0"/>
              </a:rPr>
              <a:t>REMEMBER !!</a:t>
            </a:r>
          </a:p>
        </p:txBody>
      </p:sp>
      <p:sp>
        <p:nvSpPr>
          <p:cNvPr id="18435" name="Text Box 3"/>
          <p:cNvSpPr txBox="1">
            <a:spLocks noChangeArrowheads="1"/>
          </p:cNvSpPr>
          <p:nvPr/>
        </p:nvSpPr>
        <p:spPr bwMode="auto">
          <a:xfrm>
            <a:off x="763588" y="304800"/>
            <a:ext cx="7696200" cy="1570038"/>
          </a:xfrm>
          <a:prstGeom prst="rect">
            <a:avLst/>
          </a:prstGeom>
          <a:noFill/>
          <a:ln w="9525">
            <a:noFill/>
            <a:miter lim="800000"/>
            <a:headEnd/>
            <a:tailEnd/>
          </a:ln>
        </p:spPr>
        <p:txBody>
          <a:bodyPr>
            <a:spAutoFit/>
          </a:bodyPr>
          <a:lstStyle/>
          <a:p>
            <a:pPr>
              <a:spcBef>
                <a:spcPct val="50000"/>
              </a:spcBef>
            </a:pPr>
            <a:r>
              <a:rPr lang="en-GB" b="0">
                <a:latin typeface="Calibri" pitchFamily="34" charset="0"/>
              </a:rPr>
              <a:t>The effects of a wave of depolarisation are detected as the potential difference between two electrodes</a:t>
            </a:r>
            <a:r>
              <a:rPr lang="en-GB" sz="2400" b="0">
                <a:latin typeface="Calibri" pitchFamily="34" charset="0"/>
              </a:rPr>
              <a:t>.</a:t>
            </a:r>
          </a:p>
        </p:txBody>
      </p:sp>
      <p:sp>
        <p:nvSpPr>
          <p:cNvPr id="18436" name="Text Box 4"/>
          <p:cNvSpPr txBox="1">
            <a:spLocks noChangeArrowheads="1"/>
          </p:cNvSpPr>
          <p:nvPr/>
        </p:nvSpPr>
        <p:spPr bwMode="auto">
          <a:xfrm>
            <a:off x="762000" y="3276600"/>
            <a:ext cx="8382000" cy="2800350"/>
          </a:xfrm>
          <a:prstGeom prst="rect">
            <a:avLst/>
          </a:prstGeom>
          <a:noFill/>
          <a:ln w="9525">
            <a:noFill/>
            <a:miter lim="800000"/>
            <a:headEnd/>
            <a:tailEnd/>
          </a:ln>
        </p:spPr>
        <p:txBody>
          <a:bodyPr>
            <a:spAutoFit/>
          </a:bodyPr>
          <a:lstStyle/>
          <a:p>
            <a:pPr>
              <a:spcBef>
                <a:spcPct val="50000"/>
              </a:spcBef>
            </a:pPr>
            <a:r>
              <a:rPr lang="en-GB" b="0">
                <a:latin typeface="Calibri" pitchFamily="34" charset="0"/>
              </a:rPr>
              <a:t>When a wave of depolarisation is moving TOWARDS the positive electrode it causes an UPWARD deflection. </a:t>
            </a:r>
          </a:p>
          <a:p>
            <a:pPr>
              <a:spcBef>
                <a:spcPct val="50000"/>
              </a:spcBef>
            </a:pPr>
            <a:r>
              <a:rPr lang="en-GB" b="0">
                <a:latin typeface="Calibri" pitchFamily="34" charset="0"/>
              </a:rPr>
              <a:t>When it is moving AWAY from the positive electrode it causes a DOWNWARD deflection.</a:t>
            </a:r>
            <a:endParaRPr lang="en-GB" sz="2400" b="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e5"/>
          <p:cNvPicPr>
            <a:picLocks noChangeAspect="1" noChangeArrowheads="1"/>
          </p:cNvPicPr>
          <p:nvPr/>
        </p:nvPicPr>
        <p:blipFill>
          <a:blip r:embed="rId3" cstate="print"/>
          <a:srcRect/>
          <a:stretch>
            <a:fillRect/>
          </a:stretch>
        </p:blipFill>
        <p:spPr bwMode="auto">
          <a:xfrm>
            <a:off x="1066800" y="1600200"/>
            <a:ext cx="7315200" cy="9525000"/>
          </a:xfrm>
          <a:prstGeom prst="rect">
            <a:avLst/>
          </a:prstGeom>
          <a:gradFill rotWithShape="0">
            <a:gsLst>
              <a:gs pos="0">
                <a:srgbClr val="E06D70"/>
              </a:gs>
              <a:gs pos="50000">
                <a:srgbClr val="FF7C80"/>
              </a:gs>
              <a:gs pos="100000">
                <a:srgbClr val="E06D70"/>
              </a:gs>
            </a:gsLst>
            <a:lin ang="5400000" scaled="1"/>
          </a:gradFill>
          <a:ln w="9525">
            <a:noFill/>
            <a:miter lim="800000"/>
            <a:headEnd/>
            <a:tailEnd/>
          </a:ln>
        </p:spPr>
      </p:pic>
      <p:sp>
        <p:nvSpPr>
          <p:cNvPr id="19460" name="Text Box 9"/>
          <p:cNvSpPr txBox="1">
            <a:spLocks noChangeArrowheads="1"/>
          </p:cNvSpPr>
          <p:nvPr/>
        </p:nvSpPr>
        <p:spPr bwMode="auto">
          <a:xfrm>
            <a:off x="4953000" y="3581400"/>
            <a:ext cx="838200" cy="579438"/>
          </a:xfrm>
          <a:prstGeom prst="rect">
            <a:avLst/>
          </a:prstGeom>
          <a:noFill/>
          <a:ln w="9525">
            <a:noFill/>
            <a:miter lim="800000"/>
            <a:headEnd/>
            <a:tailEnd/>
          </a:ln>
        </p:spPr>
        <p:txBody>
          <a:bodyPr>
            <a:spAutoFit/>
          </a:bodyPr>
          <a:lstStyle/>
          <a:p>
            <a:pPr>
              <a:spcBef>
                <a:spcPct val="50000"/>
              </a:spcBef>
            </a:pPr>
            <a:endParaRPr lang="en-GB"/>
          </a:p>
        </p:txBody>
      </p:sp>
      <p:sp>
        <p:nvSpPr>
          <p:cNvPr id="19461" name="AutoShape 13"/>
          <p:cNvSpPr>
            <a:spLocks noChangeArrowheads="1"/>
          </p:cNvSpPr>
          <p:nvPr/>
        </p:nvSpPr>
        <p:spPr bwMode="auto">
          <a:xfrm>
            <a:off x="4800600" y="3581400"/>
            <a:ext cx="976313" cy="257175"/>
          </a:xfrm>
          <a:prstGeom prst="rightArrow">
            <a:avLst>
              <a:gd name="adj1" fmla="val 50000"/>
              <a:gd name="adj2" fmla="val 94907"/>
            </a:avLst>
          </a:prstGeom>
          <a:solidFill>
            <a:srgbClr val="FF0000"/>
          </a:solidFill>
          <a:ln w="9525">
            <a:solidFill>
              <a:schemeClr val="tx1"/>
            </a:solidFill>
            <a:miter lim="800000"/>
            <a:headEnd/>
            <a:tailEnd/>
          </a:ln>
        </p:spPr>
        <p:txBody>
          <a:bodyPr wrap="none" anchor="ctr"/>
          <a:lstStyle/>
          <a:p>
            <a:endParaRPr lang="en-GB"/>
          </a:p>
        </p:txBody>
      </p:sp>
      <p:sp>
        <p:nvSpPr>
          <p:cNvPr id="19462" name="Text Box 14"/>
          <p:cNvSpPr txBox="1">
            <a:spLocks noChangeArrowheads="1"/>
          </p:cNvSpPr>
          <p:nvPr/>
        </p:nvSpPr>
        <p:spPr bwMode="auto">
          <a:xfrm>
            <a:off x="5562600" y="3886200"/>
            <a:ext cx="2743200" cy="579438"/>
          </a:xfrm>
          <a:prstGeom prst="rect">
            <a:avLst/>
          </a:prstGeom>
          <a:noFill/>
          <a:ln w="9525">
            <a:noFill/>
            <a:miter lim="800000"/>
            <a:headEnd/>
            <a:tailEnd/>
          </a:ln>
        </p:spPr>
        <p:txBody>
          <a:bodyPr>
            <a:spAutoFit/>
          </a:bodyPr>
          <a:lstStyle/>
          <a:p>
            <a:pPr>
              <a:spcBef>
                <a:spcPct val="50000"/>
              </a:spcBef>
            </a:pPr>
            <a:r>
              <a:rPr lang="en-GB">
                <a:solidFill>
                  <a:srgbClr val="FF3300"/>
                </a:solidFill>
                <a:latin typeface="Calibri" pitchFamily="34" charset="0"/>
                <a:cs typeface="Arial" charset="0"/>
              </a:rPr>
              <a:t>MFPA</a:t>
            </a:r>
            <a:r>
              <a:rPr lang="en-GB">
                <a:solidFill>
                  <a:srgbClr val="FF3300"/>
                </a:solidFill>
                <a:latin typeface="Calibri" pitchFamily="34" charset="0"/>
              </a:rPr>
              <a:t> = 0</a:t>
            </a:r>
            <a:r>
              <a:rPr lang="en-GB" baseline="30000">
                <a:solidFill>
                  <a:srgbClr val="FF3300"/>
                </a:solidFill>
                <a:latin typeface="Calibri" pitchFamily="34" charset="0"/>
              </a:rPr>
              <a:t>o</a:t>
            </a:r>
          </a:p>
        </p:txBody>
      </p:sp>
      <p:sp>
        <p:nvSpPr>
          <p:cNvPr id="19463" name="Line 16"/>
          <p:cNvSpPr>
            <a:spLocks noChangeShapeType="1"/>
          </p:cNvSpPr>
          <p:nvPr/>
        </p:nvSpPr>
        <p:spPr bwMode="auto">
          <a:xfrm>
            <a:off x="4267200" y="2286000"/>
            <a:ext cx="0" cy="2743200"/>
          </a:xfrm>
          <a:prstGeom prst="line">
            <a:avLst/>
          </a:prstGeom>
          <a:noFill/>
          <a:ln w="57150">
            <a:solidFill>
              <a:srgbClr val="0066FF"/>
            </a:solidFill>
            <a:round/>
            <a:headEnd/>
            <a:tailEnd/>
          </a:ln>
        </p:spPr>
        <p:txBody>
          <a:bodyPr/>
          <a:lstStyle/>
          <a:p>
            <a:endParaRPr lang="en-GB"/>
          </a:p>
        </p:txBody>
      </p:sp>
      <p:sp>
        <p:nvSpPr>
          <p:cNvPr id="9" name="TextBox 8"/>
          <p:cNvSpPr txBox="1"/>
          <p:nvPr/>
        </p:nvSpPr>
        <p:spPr>
          <a:xfrm>
            <a:off x="1757768" y="260647"/>
            <a:ext cx="5628464" cy="584775"/>
          </a:xfrm>
          <a:prstGeom prst="rect">
            <a:avLst/>
          </a:prstGeom>
          <a:noFill/>
        </p:spPr>
        <p:txBody>
          <a:bodyPr wrap="none" rtlCol="0">
            <a:spAutoFit/>
          </a:bodyPr>
          <a:lstStyle/>
          <a:p>
            <a:pPr algn="ctr"/>
            <a:r>
              <a:rPr lang="en-GB" b="0" dirty="0" smtClean="0">
                <a:latin typeface="Arial" pitchFamily="34" charset="0"/>
                <a:cs typeface="Arial" pitchFamily="34" charset="0"/>
              </a:rPr>
              <a:t>Hexagonal Reference System</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46" name="Group 82"/>
          <p:cNvGraphicFramePr>
            <a:graphicFrameLocks noGrp="1"/>
          </p:cNvGraphicFramePr>
          <p:nvPr/>
        </p:nvGraphicFramePr>
        <p:xfrm>
          <a:off x="533400" y="1600200"/>
          <a:ext cx="8305800" cy="3005292"/>
        </p:xfrm>
        <a:graphic>
          <a:graphicData uri="http://schemas.openxmlformats.org/drawingml/2006/table">
            <a:tbl>
              <a:tblPr/>
              <a:tblGrid>
                <a:gridCol w="1187450"/>
                <a:gridCol w="1184275"/>
                <a:gridCol w="1189038"/>
                <a:gridCol w="1184275"/>
                <a:gridCol w="1189037"/>
                <a:gridCol w="1184275"/>
                <a:gridCol w="1187450"/>
              </a:tblGrid>
              <a:tr h="9448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3663"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t>
                      </a:r>
                      <a:r>
                        <a:rPr kumimoji="0" lang="en-GB" sz="2800" b="0" i="0" u="none" strike="noStrike" cap="none" normalizeH="0" baseline="0" dirty="0" smtClean="0">
                          <a:ln>
                            <a:noFill/>
                          </a:ln>
                          <a:solidFill>
                            <a:schemeClr val="tx1"/>
                          </a:solidFill>
                          <a:effectLst/>
                          <a:latin typeface="Arial" charset="0"/>
                        </a:rPr>
                        <a:t>    </a:t>
                      </a:r>
                      <a:r>
                        <a:rPr kumimoji="0" lang="en-GB" sz="2800" b="0" i="0" u="none" strike="noStrike" cap="none" normalizeH="0" baseline="0" dirty="0" smtClean="0">
                          <a:ln>
                            <a:noFill/>
                          </a:ln>
                          <a:solidFill>
                            <a:schemeClr val="tx1"/>
                          </a:solidFill>
                          <a:effectLst/>
                          <a:latin typeface="Times New Roman" pitchFamily="18" charset="0"/>
                        </a:rPr>
                        <a:t>II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a:t>
                      </a:r>
                      <a:r>
                        <a:rPr kumimoji="0" lang="en-GB" sz="2800" b="0" i="0" u="none" strike="noStrike" cap="none" normalizeH="0" baseline="0" dirty="0" smtClean="0">
                          <a:ln>
                            <a:noFill/>
                          </a:ln>
                          <a:solidFill>
                            <a:schemeClr val="tx1"/>
                          </a:solidFill>
                          <a:effectLst/>
                          <a:latin typeface="Arial" charset="0"/>
                        </a:rPr>
                        <a:t> </a:t>
                      </a:r>
                      <a:r>
                        <a:rPr kumimoji="0" lang="en-GB" sz="2800" b="0" i="0" u="none" strike="noStrike" cap="none" normalizeH="0" baseline="0" dirty="0" smtClean="0">
                          <a:ln>
                            <a:noFill/>
                          </a:ln>
                          <a:solidFill>
                            <a:schemeClr val="tx1"/>
                          </a:solidFill>
                          <a:effectLst/>
                          <a:latin typeface="Times New Roman" pitchFamily="18" charset="0"/>
                        </a:rPr>
                        <a:t>III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avL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a:t>
                      </a:r>
                      <a:r>
                        <a:rPr kumimoji="0" lang="en-GB" sz="2800" b="0" i="0" u="none" strike="noStrike" cap="none" normalizeH="0" baseline="0" dirty="0" smtClean="0">
                          <a:ln>
                            <a:noFill/>
                          </a:ln>
                          <a:solidFill>
                            <a:schemeClr val="tx1"/>
                          </a:solidFill>
                          <a:effectLst/>
                          <a:latin typeface="Arial" charset="0"/>
                        </a:rPr>
                        <a:t> </a:t>
                      </a:r>
                      <a:r>
                        <a:rPr kumimoji="0" lang="en-GB" sz="2800" b="0" i="0" u="none" strike="noStrike" cap="none" normalizeH="0" baseline="0" dirty="0" smtClean="0">
                          <a:ln>
                            <a:noFill/>
                          </a:ln>
                          <a:solidFill>
                            <a:schemeClr val="tx1"/>
                          </a:solidFill>
                          <a:effectLst/>
                          <a:latin typeface="Calibri" pitchFamily="34" charset="0"/>
                        </a:rPr>
                        <a:t>avR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Lead </a:t>
                      </a:r>
                      <a:r>
                        <a:rPr kumimoji="0" lang="en-GB" sz="2800" b="0" i="0" u="none" strike="noStrike" cap="none" normalizeH="0" baseline="0" dirty="0" smtClean="0">
                          <a:ln>
                            <a:noFill/>
                          </a:ln>
                          <a:solidFill>
                            <a:schemeClr val="tx1"/>
                          </a:solidFill>
                          <a:effectLst/>
                          <a:latin typeface="Calibri" pitchFamily="34" charset="0"/>
                        </a:rPr>
                        <a:t>aVF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MFPA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   0</a:t>
                      </a:r>
                      <a:r>
                        <a:rPr kumimoji="0" lang="en-GB" sz="2800" b="0" i="0" u="none" strike="noStrike" cap="none" normalizeH="0" baseline="30000" dirty="0" smtClean="0">
                          <a:ln>
                            <a:noFill/>
                          </a:ln>
                          <a:solidFill>
                            <a:schemeClr val="tx1"/>
                          </a:solidFill>
                          <a:effectLst/>
                          <a:latin typeface="Calibri" pitchFamily="34" charset="0"/>
                        </a:rPr>
                        <a:t>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6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MFPA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  90</a:t>
                      </a:r>
                      <a:r>
                        <a:rPr kumimoji="0" lang="en-GB" sz="2800" b="0" i="0" u="none" strike="noStrike" cap="none" normalizeH="0" baseline="30000" dirty="0" smtClean="0">
                          <a:ln>
                            <a:noFill/>
                          </a:ln>
                          <a:solidFill>
                            <a:schemeClr val="tx1"/>
                          </a:solidFill>
                          <a:effectLst/>
                          <a:latin typeface="Calibri" pitchFamily="34" charset="0"/>
                        </a:rPr>
                        <a:t>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6" name="Text Box 77"/>
          <p:cNvSpPr txBox="1">
            <a:spLocks noChangeArrowheads="1"/>
          </p:cNvSpPr>
          <p:nvPr/>
        </p:nvSpPr>
        <p:spPr bwMode="auto">
          <a:xfrm>
            <a:off x="1905000" y="2071688"/>
            <a:ext cx="381000" cy="519112"/>
          </a:xfrm>
          <a:prstGeom prst="rect">
            <a:avLst/>
          </a:prstGeom>
          <a:noFill/>
          <a:ln w="9525">
            <a:noFill/>
            <a:miter lim="800000"/>
            <a:headEnd/>
            <a:tailEnd/>
          </a:ln>
        </p:spPr>
        <p:txBody>
          <a:bodyPr>
            <a:spAutoFit/>
          </a:bodyPr>
          <a:lstStyle/>
          <a:p>
            <a:pPr>
              <a:spcBef>
                <a:spcPct val="50000"/>
              </a:spcBef>
            </a:pPr>
            <a:r>
              <a:rPr lang="en-GB" sz="2800" b="0"/>
              <a:t>I</a:t>
            </a:r>
          </a:p>
        </p:txBody>
      </p:sp>
      <p:sp>
        <p:nvSpPr>
          <p:cNvPr id="62555" name="Text Box 91"/>
          <p:cNvSpPr txBox="1">
            <a:spLocks noChangeArrowheads="1"/>
          </p:cNvSpPr>
          <p:nvPr/>
        </p:nvSpPr>
        <p:spPr bwMode="auto">
          <a:xfrm>
            <a:off x="7696200" y="2667000"/>
            <a:ext cx="838200" cy="641350"/>
          </a:xfrm>
          <a:prstGeom prst="rect">
            <a:avLst/>
          </a:prstGeom>
          <a:noFill/>
          <a:ln w="9525">
            <a:noFill/>
            <a:miter lim="800000"/>
            <a:headEnd/>
            <a:tailEnd/>
          </a:ln>
        </p:spPr>
        <p:txBody>
          <a:bodyPr>
            <a:spAutoFit/>
          </a:bodyPr>
          <a:lstStyle/>
          <a:p>
            <a:pPr>
              <a:spcBef>
                <a:spcPct val="50000"/>
              </a:spcBef>
            </a:pPr>
            <a:r>
              <a:rPr lang="en-GB" sz="3600">
                <a:latin typeface="Arial"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0" y="1143000"/>
            <a:ext cx="9144000" cy="4586288"/>
          </a:xfrm>
          <a:prstGeom prst="rect">
            <a:avLst/>
          </a:prstGeom>
          <a:noFill/>
          <a:ln w="9525">
            <a:noFill/>
            <a:miter lim="800000"/>
            <a:headEnd/>
            <a:tailEnd/>
          </a:ln>
        </p:spPr>
        <p:txBody>
          <a:bodyPr>
            <a:spAutoFit/>
          </a:bodyPr>
          <a:lstStyle/>
          <a:p>
            <a:pPr marL="374650" indent="-374650">
              <a:spcBef>
                <a:spcPct val="50000"/>
              </a:spcBef>
              <a:buFont typeface="Wingdings" pitchFamily="2" charset="2"/>
              <a:buChar char="Ø"/>
            </a:pPr>
            <a:r>
              <a:rPr lang="en-GB" b="0">
                <a:latin typeface="Calibri" pitchFamily="34" charset="0"/>
              </a:rPr>
              <a:t>To understand how the 12-lead ECG is recorded in man. </a:t>
            </a:r>
          </a:p>
          <a:p>
            <a:pPr marL="374650" indent="-374650">
              <a:spcBef>
                <a:spcPct val="50000"/>
              </a:spcBef>
              <a:buFont typeface="Wingdings" pitchFamily="2" charset="2"/>
              <a:buChar char="Ø"/>
            </a:pPr>
            <a:r>
              <a:rPr lang="en-GB" b="0">
                <a:latin typeface="Calibri" pitchFamily="34" charset="0"/>
              </a:rPr>
              <a:t>To understand the term Mean Frontal Plane Axis and how it is related to the hexagonal reference system.</a:t>
            </a:r>
          </a:p>
          <a:p>
            <a:pPr marL="374650" indent="-374650">
              <a:spcBef>
                <a:spcPct val="50000"/>
              </a:spcBef>
              <a:buFont typeface="Wingdings" pitchFamily="2" charset="2"/>
              <a:buChar char="Ø"/>
            </a:pPr>
            <a:r>
              <a:rPr lang="en-GB" b="0">
                <a:latin typeface="Calibri" pitchFamily="34" charset="0"/>
              </a:rPr>
              <a:t>To appreciate why the ECG waveform varies between  leads and between individuals.</a:t>
            </a:r>
            <a:endParaRPr lang="en-GB" sz="2400" b="0">
              <a:latin typeface="Calibri" pitchFamily="34" charset="0"/>
            </a:endParaRPr>
          </a:p>
          <a:p>
            <a:pPr marL="374650" indent="-374650">
              <a:spcBef>
                <a:spcPct val="50000"/>
              </a:spcBef>
            </a:pPr>
            <a:endParaRPr lang="en-GB" sz="2400">
              <a:latin typeface="Arial" charset="0"/>
            </a:endParaRPr>
          </a:p>
        </p:txBody>
      </p:sp>
      <p:sp>
        <p:nvSpPr>
          <p:cNvPr id="4099" name="TextBox 1"/>
          <p:cNvSpPr txBox="1">
            <a:spLocks noChangeArrowheads="1"/>
          </p:cNvSpPr>
          <p:nvPr/>
        </p:nvSpPr>
        <p:spPr bwMode="auto">
          <a:xfrm>
            <a:off x="684213" y="333375"/>
            <a:ext cx="6767512" cy="584200"/>
          </a:xfrm>
          <a:prstGeom prst="rect">
            <a:avLst/>
          </a:prstGeom>
          <a:noFill/>
          <a:ln w="9525">
            <a:noFill/>
            <a:miter lim="800000"/>
            <a:headEnd/>
            <a:tailEnd/>
          </a:ln>
        </p:spPr>
        <p:txBody>
          <a:bodyPr>
            <a:spAutoFit/>
          </a:bodyPr>
          <a:lstStyle/>
          <a:p>
            <a:pPr algn="ctr"/>
            <a:r>
              <a:rPr lang="en-GB" b="0" dirty="0">
                <a:latin typeface="Arial" charset="0"/>
                <a:cs typeface="Arial" charset="0"/>
              </a:rPr>
              <a:t>Aims of this Lecture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e5"/>
          <p:cNvPicPr>
            <a:picLocks noChangeAspect="1" noChangeArrowheads="1"/>
          </p:cNvPicPr>
          <p:nvPr/>
        </p:nvPicPr>
        <p:blipFill>
          <a:blip r:embed="rId3" cstate="print"/>
          <a:srcRect/>
          <a:stretch>
            <a:fillRect/>
          </a:stretch>
        </p:blipFill>
        <p:spPr bwMode="auto">
          <a:xfrm>
            <a:off x="1066800" y="1600200"/>
            <a:ext cx="7315200" cy="9525000"/>
          </a:xfrm>
          <a:prstGeom prst="rect">
            <a:avLst/>
          </a:prstGeom>
          <a:gradFill rotWithShape="0">
            <a:gsLst>
              <a:gs pos="0">
                <a:srgbClr val="E06D70"/>
              </a:gs>
              <a:gs pos="50000">
                <a:srgbClr val="FF7C80"/>
              </a:gs>
              <a:gs pos="100000">
                <a:srgbClr val="E06D70"/>
              </a:gs>
            </a:gsLst>
            <a:lin ang="5400000" scaled="1"/>
          </a:gradFill>
          <a:ln w="9525">
            <a:noFill/>
            <a:miter lim="800000"/>
            <a:headEnd/>
            <a:tailEnd/>
          </a:ln>
        </p:spPr>
      </p:pic>
      <p:sp>
        <p:nvSpPr>
          <p:cNvPr id="21508" name="Text Box 4"/>
          <p:cNvSpPr txBox="1">
            <a:spLocks noChangeArrowheads="1"/>
          </p:cNvSpPr>
          <p:nvPr/>
        </p:nvSpPr>
        <p:spPr bwMode="auto">
          <a:xfrm>
            <a:off x="4953000" y="3581400"/>
            <a:ext cx="838200" cy="579438"/>
          </a:xfrm>
          <a:prstGeom prst="rect">
            <a:avLst/>
          </a:prstGeom>
          <a:noFill/>
          <a:ln w="9525">
            <a:noFill/>
            <a:miter lim="800000"/>
            <a:headEnd/>
            <a:tailEnd/>
          </a:ln>
        </p:spPr>
        <p:txBody>
          <a:bodyPr>
            <a:spAutoFit/>
          </a:bodyPr>
          <a:lstStyle/>
          <a:p>
            <a:pPr>
              <a:spcBef>
                <a:spcPct val="50000"/>
              </a:spcBef>
            </a:pPr>
            <a:endParaRPr lang="en-GB"/>
          </a:p>
        </p:txBody>
      </p:sp>
      <p:sp>
        <p:nvSpPr>
          <p:cNvPr id="21509" name="AutoShape 5"/>
          <p:cNvSpPr>
            <a:spLocks noChangeArrowheads="1"/>
          </p:cNvSpPr>
          <p:nvPr/>
        </p:nvSpPr>
        <p:spPr bwMode="auto">
          <a:xfrm rot="5401813">
            <a:off x="3983831" y="4093369"/>
            <a:ext cx="976313" cy="257175"/>
          </a:xfrm>
          <a:prstGeom prst="rightArrow">
            <a:avLst>
              <a:gd name="adj1" fmla="val 50000"/>
              <a:gd name="adj2" fmla="val 94907"/>
            </a:avLst>
          </a:prstGeom>
          <a:solidFill>
            <a:srgbClr val="FF0000"/>
          </a:solidFill>
          <a:ln w="9525">
            <a:solidFill>
              <a:schemeClr val="tx1"/>
            </a:solidFill>
            <a:miter lim="800000"/>
            <a:headEnd/>
            <a:tailEnd/>
          </a:ln>
        </p:spPr>
        <p:txBody>
          <a:bodyPr wrap="none" anchor="ctr"/>
          <a:lstStyle/>
          <a:p>
            <a:endParaRPr lang="en-GB"/>
          </a:p>
        </p:txBody>
      </p:sp>
      <p:sp>
        <p:nvSpPr>
          <p:cNvPr id="21510" name="Text Box 6"/>
          <p:cNvSpPr txBox="1">
            <a:spLocks noChangeArrowheads="1"/>
          </p:cNvSpPr>
          <p:nvPr/>
        </p:nvSpPr>
        <p:spPr bwMode="auto">
          <a:xfrm rot="-27414">
            <a:off x="4876800" y="3886200"/>
            <a:ext cx="2743200" cy="579438"/>
          </a:xfrm>
          <a:prstGeom prst="rect">
            <a:avLst/>
          </a:prstGeom>
          <a:noFill/>
          <a:ln w="9525">
            <a:noFill/>
            <a:miter lim="800000"/>
            <a:headEnd/>
            <a:tailEnd/>
          </a:ln>
        </p:spPr>
        <p:txBody>
          <a:bodyPr>
            <a:spAutoFit/>
          </a:bodyPr>
          <a:lstStyle/>
          <a:p>
            <a:pPr>
              <a:spcBef>
                <a:spcPct val="50000"/>
              </a:spcBef>
            </a:pPr>
            <a:r>
              <a:rPr lang="en-GB">
                <a:solidFill>
                  <a:srgbClr val="FF3300"/>
                </a:solidFill>
                <a:latin typeface="Calibri" pitchFamily="34" charset="0"/>
              </a:rPr>
              <a:t>MFPA = 90</a:t>
            </a:r>
            <a:r>
              <a:rPr lang="en-GB" baseline="30000">
                <a:solidFill>
                  <a:srgbClr val="FF3300"/>
                </a:solidFill>
                <a:latin typeface="Calibri" pitchFamily="34" charset="0"/>
              </a:rPr>
              <a:t>o</a:t>
            </a:r>
          </a:p>
        </p:txBody>
      </p:sp>
      <p:sp>
        <p:nvSpPr>
          <p:cNvPr id="21511" name="Line 7"/>
          <p:cNvSpPr>
            <a:spLocks noChangeShapeType="1"/>
          </p:cNvSpPr>
          <p:nvPr/>
        </p:nvSpPr>
        <p:spPr bwMode="auto">
          <a:xfrm rot="5396021">
            <a:off x="4266406" y="2210594"/>
            <a:ext cx="1588" cy="2743200"/>
          </a:xfrm>
          <a:prstGeom prst="line">
            <a:avLst/>
          </a:prstGeom>
          <a:noFill/>
          <a:ln w="57150">
            <a:solidFill>
              <a:srgbClr val="0066FF"/>
            </a:solidFill>
            <a:round/>
            <a:headEnd/>
            <a:tailEnd/>
          </a:ln>
        </p:spPr>
        <p:txBody>
          <a:bodyPr/>
          <a:lstStyle/>
          <a:p>
            <a:endParaRPr lang="en-GB"/>
          </a:p>
        </p:txBody>
      </p:sp>
      <p:sp>
        <p:nvSpPr>
          <p:cNvPr id="8" name="TextBox 7"/>
          <p:cNvSpPr txBox="1"/>
          <p:nvPr/>
        </p:nvSpPr>
        <p:spPr>
          <a:xfrm>
            <a:off x="1757768" y="260647"/>
            <a:ext cx="5628464" cy="584775"/>
          </a:xfrm>
          <a:prstGeom prst="rect">
            <a:avLst/>
          </a:prstGeom>
          <a:noFill/>
        </p:spPr>
        <p:txBody>
          <a:bodyPr wrap="none" rtlCol="0">
            <a:spAutoFit/>
          </a:bodyPr>
          <a:lstStyle/>
          <a:p>
            <a:pPr algn="ctr"/>
            <a:r>
              <a:rPr lang="en-GB" b="0" dirty="0" smtClean="0">
                <a:latin typeface="Arial" pitchFamily="34" charset="0"/>
                <a:cs typeface="Arial" pitchFamily="34" charset="0"/>
              </a:rPr>
              <a:t>Hexagonal Reference System</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33" name="Group 49"/>
          <p:cNvGraphicFramePr>
            <a:graphicFrameLocks noGrp="1"/>
          </p:cNvGraphicFramePr>
          <p:nvPr/>
        </p:nvGraphicFramePr>
        <p:xfrm>
          <a:off x="457200" y="1371600"/>
          <a:ext cx="8382000" cy="3005292"/>
        </p:xfrm>
        <a:graphic>
          <a:graphicData uri="http://schemas.openxmlformats.org/drawingml/2006/table">
            <a:tbl>
              <a:tblPr/>
              <a:tblGrid>
                <a:gridCol w="1198563"/>
                <a:gridCol w="1195387"/>
                <a:gridCol w="1200150"/>
                <a:gridCol w="1193800"/>
                <a:gridCol w="1200150"/>
                <a:gridCol w="1195388"/>
                <a:gridCol w="1198562"/>
              </a:tblGrid>
              <a:tr h="9448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3663"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t>
                      </a:r>
                      <a:r>
                        <a:rPr kumimoji="0" lang="en-GB" sz="2800" b="0" i="0" u="none" strike="noStrike" cap="none" normalizeH="0" baseline="0" dirty="0" smtClean="0">
                          <a:ln>
                            <a:noFill/>
                          </a:ln>
                          <a:solidFill>
                            <a:schemeClr val="tx1"/>
                          </a:solidFill>
                          <a:effectLst/>
                          <a:latin typeface="Arial" charset="0"/>
                        </a:rPr>
                        <a:t>   II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a:t>
                      </a:r>
                      <a:r>
                        <a:rPr kumimoji="0" lang="en-GB" sz="2800" b="0" i="0" u="none" strike="noStrike" cap="none" normalizeH="0" baseline="0" dirty="0" smtClean="0">
                          <a:ln>
                            <a:noFill/>
                          </a:ln>
                          <a:solidFill>
                            <a:schemeClr val="tx1"/>
                          </a:solidFill>
                          <a:effectLst/>
                          <a:latin typeface="Arial" charset="0"/>
                        </a:rPr>
                        <a:t> III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avL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avR</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Lead aVF</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MFPA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   0</a:t>
                      </a:r>
                      <a:r>
                        <a:rPr kumimoji="0" lang="en-GB" sz="2800" b="0" i="0" u="none" strike="noStrike" cap="none" normalizeH="0" baseline="30000" dirty="0" smtClean="0">
                          <a:ln>
                            <a:noFill/>
                          </a:ln>
                          <a:solidFill>
                            <a:schemeClr val="tx1"/>
                          </a:solidFill>
                          <a:effectLst/>
                          <a:latin typeface="Calibri" pitchFamily="34" charset="0"/>
                        </a:rPr>
                        <a:t>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6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1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MFPA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rPr>
                        <a:t>  90</a:t>
                      </a:r>
                      <a:r>
                        <a:rPr kumimoji="0" lang="en-GB" sz="2800" b="0" i="0" u="none" strike="noStrike" cap="none" normalizeH="0" baseline="30000" dirty="0" smtClean="0">
                          <a:ln>
                            <a:noFill/>
                          </a:ln>
                          <a:solidFill>
                            <a:schemeClr val="tx1"/>
                          </a:solidFill>
                          <a:effectLst/>
                          <a:latin typeface="Calibri" pitchFamily="34" charset="0"/>
                        </a:rPr>
                        <a:t>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1"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endParaRPr kumimoji="0" lang="en-GB" sz="3200" b="1"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smtClean="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4" name="Text Box 36"/>
          <p:cNvSpPr txBox="1">
            <a:spLocks noChangeArrowheads="1"/>
          </p:cNvSpPr>
          <p:nvPr/>
        </p:nvSpPr>
        <p:spPr bwMode="auto">
          <a:xfrm>
            <a:off x="2057400" y="1828800"/>
            <a:ext cx="381000" cy="519113"/>
          </a:xfrm>
          <a:prstGeom prst="rect">
            <a:avLst/>
          </a:prstGeom>
          <a:noFill/>
          <a:ln w="9525">
            <a:noFill/>
            <a:miter lim="800000"/>
            <a:headEnd/>
            <a:tailEnd/>
          </a:ln>
        </p:spPr>
        <p:txBody>
          <a:bodyPr>
            <a:spAutoFit/>
          </a:bodyPr>
          <a:lstStyle/>
          <a:p>
            <a:pPr>
              <a:spcBef>
                <a:spcPct val="50000"/>
              </a:spcBef>
            </a:pPr>
            <a:r>
              <a:rPr lang="en-GB" sz="2800" b="0"/>
              <a:t>I</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44"/>
          <p:cNvSpPr>
            <a:spLocks noChangeArrowheads="1"/>
          </p:cNvSpPr>
          <p:nvPr/>
        </p:nvSpPr>
        <p:spPr bwMode="auto">
          <a:xfrm>
            <a:off x="2286000" y="3200400"/>
            <a:ext cx="2362200" cy="914400"/>
          </a:xfrm>
          <a:prstGeom prst="ellipse">
            <a:avLst/>
          </a:prstGeom>
          <a:solidFill>
            <a:schemeClr val="bg1"/>
          </a:solidFill>
          <a:ln w="28575">
            <a:solidFill>
              <a:srgbClr val="FF3300"/>
            </a:solidFill>
            <a:round/>
            <a:headEnd/>
            <a:tailEnd/>
          </a:ln>
        </p:spPr>
        <p:txBody>
          <a:bodyPr wrap="none" anchor="ctr"/>
          <a:lstStyle/>
          <a:p>
            <a:pPr algn="ctr"/>
            <a:endParaRPr lang="en-GB">
              <a:solidFill>
                <a:srgbClr val="FF3300"/>
              </a:solidFill>
            </a:endParaRPr>
          </a:p>
        </p:txBody>
      </p:sp>
      <p:sp>
        <p:nvSpPr>
          <p:cNvPr id="23555" name="Line 3"/>
          <p:cNvSpPr>
            <a:spLocks noChangeShapeType="1"/>
          </p:cNvSpPr>
          <p:nvPr/>
        </p:nvSpPr>
        <p:spPr bwMode="auto">
          <a:xfrm>
            <a:off x="1066800" y="1905000"/>
            <a:ext cx="106680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2228" name="Rectangle 4"/>
          <p:cNvSpPr>
            <a:spLocks noChangeArrowheads="1"/>
          </p:cNvSpPr>
          <p:nvPr/>
        </p:nvSpPr>
        <p:spPr bwMode="auto">
          <a:xfrm>
            <a:off x="3657600" y="990600"/>
            <a:ext cx="4267200" cy="1420813"/>
          </a:xfrm>
          <a:prstGeom prst="rect">
            <a:avLst/>
          </a:prstGeom>
          <a:noFill/>
          <a:ln w="9525">
            <a:noFill/>
            <a:miter lim="800000"/>
            <a:headEnd/>
            <a:tailEnd/>
          </a:ln>
        </p:spPr>
        <p:txBody>
          <a:bodyPr lIns="92075" tIns="46038" rIns="92075" bIns="46038">
            <a:spAutoFit/>
          </a:bodyPr>
          <a:lstStyle/>
          <a:p>
            <a:pPr defTabSz="762000">
              <a:lnSpc>
                <a:spcPct val="50000"/>
              </a:lnSpc>
              <a:spcBef>
                <a:spcPct val="50000"/>
              </a:spcBef>
              <a:defRPr/>
            </a:pPr>
            <a:endParaRPr lang="en-GB" sz="2400" b="0" dirty="0">
              <a:latin typeface="Arial" charset="0"/>
            </a:endParaRPr>
          </a:p>
          <a:p>
            <a:pPr defTabSz="762000">
              <a:lnSpc>
                <a:spcPct val="50000"/>
              </a:lnSpc>
              <a:spcBef>
                <a:spcPct val="50000"/>
              </a:spcBef>
              <a:defRPr/>
            </a:pPr>
            <a:r>
              <a:rPr lang="en-GB" sz="2400" b="0" dirty="0">
                <a:latin typeface="Calibri" pitchFamily="34" charset="0"/>
              </a:rPr>
              <a:t>Signal in </a:t>
            </a:r>
            <a:r>
              <a:rPr lang="en-GB" sz="2400" b="0" dirty="0">
                <a:latin typeface="+mj-lt"/>
              </a:rPr>
              <a:t>I</a:t>
            </a:r>
            <a:r>
              <a:rPr lang="en-GB" sz="2400" b="0" dirty="0">
                <a:latin typeface="Calibri" pitchFamily="34" charset="0"/>
              </a:rPr>
              <a:t> = MFPA cos a</a:t>
            </a:r>
          </a:p>
          <a:p>
            <a:pPr defTabSz="762000">
              <a:lnSpc>
                <a:spcPct val="50000"/>
              </a:lnSpc>
              <a:spcBef>
                <a:spcPct val="50000"/>
              </a:spcBef>
              <a:defRPr/>
            </a:pPr>
            <a:r>
              <a:rPr lang="en-GB" sz="2400" b="0" dirty="0">
                <a:latin typeface="Calibri" pitchFamily="34" charset="0"/>
              </a:rPr>
              <a:t>As a = 60</a:t>
            </a:r>
            <a:r>
              <a:rPr lang="en-GB" sz="2400" b="0" baseline="30000" dirty="0">
                <a:latin typeface="Calibri" pitchFamily="34" charset="0"/>
              </a:rPr>
              <a:t>o</a:t>
            </a:r>
            <a:r>
              <a:rPr lang="en-GB" sz="2400" b="0" dirty="0">
                <a:latin typeface="Calibri" pitchFamily="34" charset="0"/>
              </a:rPr>
              <a:t>, cos a = 0.5</a:t>
            </a:r>
          </a:p>
          <a:p>
            <a:pPr defTabSz="762000">
              <a:lnSpc>
                <a:spcPct val="50000"/>
              </a:lnSpc>
              <a:spcBef>
                <a:spcPct val="50000"/>
              </a:spcBef>
              <a:defRPr/>
            </a:pPr>
            <a:r>
              <a:rPr lang="en-GB" sz="2400" b="0" dirty="0">
                <a:latin typeface="+mj-lt"/>
              </a:rPr>
              <a:t>I</a:t>
            </a:r>
            <a:r>
              <a:rPr lang="en-GB" sz="2400" b="0" dirty="0">
                <a:latin typeface="Calibri" pitchFamily="34" charset="0"/>
              </a:rPr>
              <a:t> = MFPA x 0.5</a:t>
            </a:r>
          </a:p>
        </p:txBody>
      </p:sp>
      <p:sp>
        <p:nvSpPr>
          <p:cNvPr id="52230" name="Line 6"/>
          <p:cNvSpPr>
            <a:spLocks noChangeShapeType="1"/>
          </p:cNvSpPr>
          <p:nvPr/>
        </p:nvSpPr>
        <p:spPr bwMode="auto">
          <a:xfrm>
            <a:off x="1066800" y="1905000"/>
            <a:ext cx="1066800" cy="0"/>
          </a:xfrm>
          <a:prstGeom prst="line">
            <a:avLst/>
          </a:prstGeom>
          <a:noFill/>
          <a:ln w="38100">
            <a:solidFill>
              <a:srgbClr val="33CC33"/>
            </a:solidFill>
            <a:round/>
            <a:headEnd type="none" w="sm" len="sm"/>
            <a:tailEnd type="stealth" w="med" len="med"/>
          </a:ln>
        </p:spPr>
        <p:txBody>
          <a:bodyPr wrap="none" anchor="ctr"/>
          <a:lstStyle/>
          <a:p>
            <a:endParaRPr lang="en-GB"/>
          </a:p>
        </p:txBody>
      </p:sp>
      <p:sp>
        <p:nvSpPr>
          <p:cNvPr id="23558" name="Line 8"/>
          <p:cNvSpPr>
            <a:spLocks noChangeShapeType="1"/>
          </p:cNvSpPr>
          <p:nvPr/>
        </p:nvSpPr>
        <p:spPr bwMode="auto">
          <a:xfrm>
            <a:off x="1066800" y="1905000"/>
            <a:ext cx="0" cy="1905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23559" name="Line 9"/>
          <p:cNvSpPr>
            <a:spLocks noChangeShapeType="1"/>
          </p:cNvSpPr>
          <p:nvPr/>
        </p:nvSpPr>
        <p:spPr bwMode="auto">
          <a:xfrm>
            <a:off x="1066800" y="1905000"/>
            <a:ext cx="1066800" cy="1905000"/>
          </a:xfrm>
          <a:prstGeom prst="line">
            <a:avLst/>
          </a:prstGeom>
          <a:noFill/>
          <a:ln w="38100">
            <a:solidFill>
              <a:srgbClr val="FF0033"/>
            </a:solidFill>
            <a:round/>
            <a:headEnd type="none" w="sm" len="sm"/>
            <a:tailEnd type="stealth" w="med" len="med"/>
          </a:ln>
        </p:spPr>
        <p:txBody>
          <a:bodyPr wrap="none" anchor="ctr"/>
          <a:lstStyle/>
          <a:p>
            <a:endParaRPr lang="en-GB"/>
          </a:p>
        </p:txBody>
      </p:sp>
      <p:sp>
        <p:nvSpPr>
          <p:cNvPr id="23560" name="Line 10"/>
          <p:cNvSpPr>
            <a:spLocks noChangeShapeType="1"/>
          </p:cNvSpPr>
          <p:nvPr/>
        </p:nvSpPr>
        <p:spPr bwMode="auto">
          <a:xfrm>
            <a:off x="1066800" y="3810000"/>
            <a:ext cx="106680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23561" name="Line 11"/>
          <p:cNvSpPr>
            <a:spLocks noChangeShapeType="1"/>
          </p:cNvSpPr>
          <p:nvPr/>
        </p:nvSpPr>
        <p:spPr bwMode="auto">
          <a:xfrm>
            <a:off x="2133600" y="1905000"/>
            <a:ext cx="0" cy="1905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23562" name="Rectangle 12"/>
          <p:cNvSpPr>
            <a:spLocks noChangeArrowheads="1"/>
          </p:cNvSpPr>
          <p:nvPr/>
        </p:nvSpPr>
        <p:spPr bwMode="auto">
          <a:xfrm>
            <a:off x="1143000" y="1447800"/>
            <a:ext cx="990600" cy="457200"/>
          </a:xfrm>
          <a:prstGeom prst="rect">
            <a:avLst/>
          </a:prstGeom>
          <a:noFill/>
          <a:ln w="9525">
            <a:noFill/>
            <a:miter lim="800000"/>
            <a:headEnd/>
            <a:tailEnd/>
          </a:ln>
        </p:spPr>
        <p:txBody>
          <a:bodyPr lIns="92075" tIns="46038" rIns="92075" bIns="46038">
            <a:spAutoFit/>
          </a:bodyPr>
          <a:lstStyle/>
          <a:p>
            <a:pPr defTabSz="762000">
              <a:spcBef>
                <a:spcPct val="50000"/>
              </a:spcBef>
            </a:pPr>
            <a:r>
              <a:rPr lang="en-GB" sz="2400" b="0"/>
              <a:t>    I</a:t>
            </a:r>
          </a:p>
        </p:txBody>
      </p:sp>
      <p:sp>
        <p:nvSpPr>
          <p:cNvPr id="23563" name="Rectangle 13"/>
          <p:cNvSpPr>
            <a:spLocks noChangeArrowheads="1"/>
          </p:cNvSpPr>
          <p:nvPr/>
        </p:nvSpPr>
        <p:spPr bwMode="auto">
          <a:xfrm>
            <a:off x="304800" y="2438400"/>
            <a:ext cx="1219200" cy="457200"/>
          </a:xfrm>
          <a:prstGeom prst="rect">
            <a:avLst/>
          </a:prstGeom>
          <a:noFill/>
          <a:ln w="9525">
            <a:noFill/>
            <a:miter lim="800000"/>
            <a:headEnd/>
            <a:tailEnd/>
          </a:ln>
        </p:spPr>
        <p:txBody>
          <a:bodyPr lIns="92075" tIns="46038" rIns="92075" bIns="46038">
            <a:spAutoFit/>
          </a:bodyPr>
          <a:lstStyle/>
          <a:p>
            <a:pPr defTabSz="762000">
              <a:spcBef>
                <a:spcPct val="50000"/>
              </a:spcBef>
            </a:pPr>
            <a:r>
              <a:rPr lang="en-GB" sz="2400" b="0">
                <a:latin typeface="Arial" charset="0"/>
              </a:rPr>
              <a:t>aVF</a:t>
            </a:r>
          </a:p>
        </p:txBody>
      </p:sp>
      <p:sp>
        <p:nvSpPr>
          <p:cNvPr id="23564" name="Rectangle 14"/>
          <p:cNvSpPr>
            <a:spLocks noChangeArrowheads="1"/>
          </p:cNvSpPr>
          <p:nvPr/>
        </p:nvSpPr>
        <p:spPr bwMode="auto">
          <a:xfrm>
            <a:off x="2514600" y="3429000"/>
            <a:ext cx="1828800" cy="461963"/>
          </a:xfrm>
          <a:prstGeom prst="rect">
            <a:avLst/>
          </a:prstGeom>
          <a:noFill/>
          <a:ln w="9525">
            <a:noFill/>
            <a:miter lim="800000"/>
            <a:headEnd/>
            <a:tailEnd/>
          </a:ln>
        </p:spPr>
        <p:txBody>
          <a:bodyPr lIns="92075" tIns="46038" rIns="92075" bIns="46038">
            <a:spAutoFit/>
          </a:bodyPr>
          <a:lstStyle/>
          <a:p>
            <a:pPr defTabSz="762000">
              <a:spcBef>
                <a:spcPct val="50000"/>
              </a:spcBef>
            </a:pPr>
            <a:r>
              <a:rPr lang="en-GB" sz="2400" b="0">
                <a:latin typeface="Calibri" pitchFamily="34" charset="0"/>
              </a:rPr>
              <a:t>MFPA = 60</a:t>
            </a:r>
            <a:r>
              <a:rPr lang="en-GB" sz="2400" b="0" baseline="30000">
                <a:latin typeface="Calibri" pitchFamily="34" charset="0"/>
              </a:rPr>
              <a:t>o</a:t>
            </a:r>
          </a:p>
        </p:txBody>
      </p:sp>
      <p:grpSp>
        <p:nvGrpSpPr>
          <p:cNvPr id="2" name="Group 45"/>
          <p:cNvGrpSpPr>
            <a:grpSpLocks/>
          </p:cNvGrpSpPr>
          <p:nvPr/>
        </p:nvGrpSpPr>
        <p:grpSpPr bwMode="auto">
          <a:xfrm>
            <a:off x="1219200" y="1905000"/>
            <a:ext cx="762000" cy="457200"/>
            <a:chOff x="768" y="1200"/>
            <a:chExt cx="480" cy="288"/>
          </a:xfrm>
        </p:grpSpPr>
        <p:sp>
          <p:nvSpPr>
            <p:cNvPr id="23576" name="Rectangle 7"/>
            <p:cNvSpPr>
              <a:spLocks noChangeArrowheads="1"/>
            </p:cNvSpPr>
            <p:nvPr/>
          </p:nvSpPr>
          <p:spPr bwMode="auto">
            <a:xfrm>
              <a:off x="816" y="1200"/>
              <a:ext cx="432" cy="288"/>
            </a:xfrm>
            <a:prstGeom prst="rect">
              <a:avLst/>
            </a:prstGeom>
            <a:noFill/>
            <a:ln w="9525">
              <a:noFill/>
              <a:miter lim="800000"/>
              <a:headEnd/>
              <a:tailEnd/>
            </a:ln>
          </p:spPr>
          <p:txBody>
            <a:bodyPr lIns="92075" tIns="46038" rIns="92075" bIns="46038">
              <a:spAutoFit/>
            </a:bodyPr>
            <a:lstStyle/>
            <a:p>
              <a:pPr defTabSz="762000">
                <a:spcBef>
                  <a:spcPct val="50000"/>
                </a:spcBef>
              </a:pPr>
              <a:r>
                <a:rPr lang="en-GB" sz="2400" b="0"/>
                <a:t> </a:t>
              </a:r>
              <a:r>
                <a:rPr lang="en-GB" sz="2400" b="0">
                  <a:latin typeface="Arial" charset="0"/>
                </a:rPr>
                <a:t>a</a:t>
              </a:r>
            </a:p>
          </p:txBody>
        </p:sp>
        <p:sp>
          <p:nvSpPr>
            <p:cNvPr id="23577" name="Arc 15"/>
            <p:cNvSpPr>
              <a:spLocks/>
            </p:cNvSpPr>
            <p:nvPr/>
          </p:nvSpPr>
          <p:spPr bwMode="auto">
            <a:xfrm>
              <a:off x="768" y="1200"/>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p:spPr>
          <p:txBody>
            <a:bodyPr wrap="none" anchor="ctr"/>
            <a:lstStyle/>
            <a:p>
              <a:endParaRPr lang="en-GB"/>
            </a:p>
          </p:txBody>
        </p:sp>
      </p:grpSp>
      <p:sp>
        <p:nvSpPr>
          <p:cNvPr id="52240" name="Text Box 16"/>
          <p:cNvSpPr txBox="1">
            <a:spLocks noChangeArrowheads="1"/>
          </p:cNvSpPr>
          <p:nvPr/>
        </p:nvSpPr>
        <p:spPr bwMode="auto">
          <a:xfrm>
            <a:off x="3581400" y="2362200"/>
            <a:ext cx="4343400" cy="457200"/>
          </a:xfrm>
          <a:prstGeom prst="rect">
            <a:avLst/>
          </a:prstGeom>
          <a:noFill/>
          <a:ln w="9525">
            <a:noFill/>
            <a:miter lim="800000"/>
            <a:headEnd/>
            <a:tailEnd/>
          </a:ln>
        </p:spPr>
        <p:txBody>
          <a:bodyPr>
            <a:spAutoFit/>
          </a:bodyPr>
          <a:lstStyle/>
          <a:p>
            <a:pPr>
              <a:spcBef>
                <a:spcPct val="50000"/>
              </a:spcBef>
            </a:pPr>
            <a:r>
              <a:rPr lang="en-GB" sz="2400" b="0">
                <a:solidFill>
                  <a:srgbClr val="33CC33"/>
                </a:solidFill>
                <a:latin typeface="Calibri" pitchFamily="34" charset="0"/>
              </a:rPr>
              <a:t>The signal is half max. size.</a:t>
            </a:r>
          </a:p>
        </p:txBody>
      </p:sp>
      <p:sp>
        <p:nvSpPr>
          <p:cNvPr id="52241" name="Line 17"/>
          <p:cNvSpPr>
            <a:spLocks noChangeShapeType="1"/>
          </p:cNvSpPr>
          <p:nvPr/>
        </p:nvSpPr>
        <p:spPr bwMode="auto">
          <a:xfrm>
            <a:off x="1066800" y="1905000"/>
            <a:ext cx="0" cy="1905000"/>
          </a:xfrm>
          <a:prstGeom prst="line">
            <a:avLst/>
          </a:prstGeom>
          <a:noFill/>
          <a:ln w="38100">
            <a:solidFill>
              <a:srgbClr val="CC00FF"/>
            </a:solidFill>
            <a:round/>
            <a:headEnd/>
            <a:tailEnd type="triangle" w="med" len="med"/>
          </a:ln>
        </p:spPr>
        <p:txBody>
          <a:bodyPr/>
          <a:lstStyle/>
          <a:p>
            <a:endParaRPr lang="en-GB"/>
          </a:p>
        </p:txBody>
      </p:sp>
      <p:sp>
        <p:nvSpPr>
          <p:cNvPr id="52261" name="Text Box 37"/>
          <p:cNvSpPr txBox="1">
            <a:spLocks noChangeArrowheads="1"/>
          </p:cNvSpPr>
          <p:nvPr/>
        </p:nvSpPr>
        <p:spPr bwMode="auto">
          <a:xfrm>
            <a:off x="152400" y="4495800"/>
            <a:ext cx="4191000" cy="1420813"/>
          </a:xfrm>
          <a:prstGeom prst="rect">
            <a:avLst/>
          </a:prstGeom>
          <a:noFill/>
          <a:ln w="9525">
            <a:noFill/>
            <a:miter lim="800000"/>
            <a:headEnd/>
            <a:tailEnd/>
          </a:ln>
        </p:spPr>
        <p:txBody>
          <a:bodyPr>
            <a:spAutoFit/>
          </a:bodyPr>
          <a:lstStyle/>
          <a:p>
            <a:pPr>
              <a:lnSpc>
                <a:spcPct val="50000"/>
              </a:lnSpc>
              <a:spcBef>
                <a:spcPct val="50000"/>
              </a:spcBef>
            </a:pPr>
            <a:endParaRPr lang="en-GB" sz="2400" b="0">
              <a:latin typeface="Arial" charset="0"/>
            </a:endParaRPr>
          </a:p>
          <a:p>
            <a:pPr>
              <a:lnSpc>
                <a:spcPct val="50000"/>
              </a:lnSpc>
              <a:spcBef>
                <a:spcPct val="50000"/>
              </a:spcBef>
            </a:pPr>
            <a:r>
              <a:rPr lang="en-GB" sz="2400" b="0">
                <a:latin typeface="Calibri" pitchFamily="34" charset="0"/>
              </a:rPr>
              <a:t>Signal in aVF = MFPA cos b</a:t>
            </a:r>
          </a:p>
          <a:p>
            <a:pPr>
              <a:lnSpc>
                <a:spcPct val="50000"/>
              </a:lnSpc>
              <a:spcBef>
                <a:spcPct val="50000"/>
              </a:spcBef>
            </a:pPr>
            <a:r>
              <a:rPr lang="en-GB" sz="2400" b="0">
                <a:latin typeface="Calibri" pitchFamily="34" charset="0"/>
              </a:rPr>
              <a:t>As b = 30</a:t>
            </a:r>
            <a:r>
              <a:rPr lang="en-GB" sz="2400" b="0" baseline="30000">
                <a:latin typeface="Calibri" pitchFamily="34" charset="0"/>
              </a:rPr>
              <a:t>o</a:t>
            </a:r>
            <a:r>
              <a:rPr lang="en-GB" sz="2400" b="0">
                <a:latin typeface="Calibri" pitchFamily="34" charset="0"/>
              </a:rPr>
              <a:t>, cos b = 0.87</a:t>
            </a:r>
          </a:p>
          <a:p>
            <a:pPr>
              <a:lnSpc>
                <a:spcPct val="50000"/>
              </a:lnSpc>
              <a:spcBef>
                <a:spcPct val="50000"/>
              </a:spcBef>
            </a:pPr>
            <a:r>
              <a:rPr lang="en-GB" sz="2400" b="0">
                <a:latin typeface="Calibri" pitchFamily="34" charset="0"/>
              </a:rPr>
              <a:t>aVF = MFPA x 0.87</a:t>
            </a:r>
          </a:p>
        </p:txBody>
      </p:sp>
      <p:sp>
        <p:nvSpPr>
          <p:cNvPr id="52262" name="Text Box 38"/>
          <p:cNvSpPr txBox="1">
            <a:spLocks noChangeArrowheads="1"/>
          </p:cNvSpPr>
          <p:nvPr/>
        </p:nvSpPr>
        <p:spPr bwMode="auto">
          <a:xfrm>
            <a:off x="152400" y="5867400"/>
            <a:ext cx="4343400" cy="457200"/>
          </a:xfrm>
          <a:prstGeom prst="rect">
            <a:avLst/>
          </a:prstGeom>
          <a:noFill/>
          <a:ln w="9525">
            <a:noFill/>
            <a:miter lim="800000"/>
            <a:headEnd/>
            <a:tailEnd/>
          </a:ln>
        </p:spPr>
        <p:txBody>
          <a:bodyPr>
            <a:spAutoFit/>
          </a:bodyPr>
          <a:lstStyle/>
          <a:p>
            <a:pPr>
              <a:spcBef>
                <a:spcPct val="50000"/>
              </a:spcBef>
            </a:pPr>
            <a:r>
              <a:rPr lang="en-GB" sz="2400" b="0">
                <a:solidFill>
                  <a:srgbClr val="CC00FF"/>
                </a:solidFill>
                <a:latin typeface="Calibri" pitchFamily="34" charset="0"/>
              </a:rPr>
              <a:t>The signal is 0.87 max. size</a:t>
            </a:r>
          </a:p>
        </p:txBody>
      </p:sp>
      <p:sp>
        <p:nvSpPr>
          <p:cNvPr id="52264" name="Text Box 40"/>
          <p:cNvSpPr txBox="1">
            <a:spLocks noChangeArrowheads="1"/>
          </p:cNvSpPr>
          <p:nvPr/>
        </p:nvSpPr>
        <p:spPr bwMode="auto">
          <a:xfrm>
            <a:off x="4572000" y="3810000"/>
            <a:ext cx="4343400" cy="750888"/>
          </a:xfrm>
          <a:prstGeom prst="rect">
            <a:avLst/>
          </a:prstGeom>
          <a:noFill/>
          <a:ln w="9525">
            <a:noFill/>
            <a:miter lim="800000"/>
            <a:headEnd/>
            <a:tailEnd/>
          </a:ln>
        </p:spPr>
        <p:txBody>
          <a:bodyPr>
            <a:spAutoFit/>
          </a:bodyPr>
          <a:lstStyle/>
          <a:p>
            <a:pPr>
              <a:lnSpc>
                <a:spcPct val="65000"/>
              </a:lnSpc>
              <a:spcBef>
                <a:spcPct val="50000"/>
              </a:spcBef>
            </a:pPr>
            <a:r>
              <a:rPr lang="en-GB" sz="2400" b="0">
                <a:latin typeface="Calibri" pitchFamily="34" charset="0"/>
              </a:rPr>
              <a:t>Lead</a:t>
            </a:r>
            <a:r>
              <a:rPr lang="en-GB" sz="2400" b="0">
                <a:latin typeface="Arial" charset="0"/>
              </a:rPr>
              <a:t> </a:t>
            </a:r>
            <a:r>
              <a:rPr lang="en-GB" sz="2400" b="0"/>
              <a:t>II</a:t>
            </a:r>
            <a:r>
              <a:rPr lang="en-GB" sz="2400" b="0">
                <a:latin typeface="Arial" charset="0"/>
              </a:rPr>
              <a:t> </a:t>
            </a:r>
            <a:r>
              <a:rPr lang="en-GB" sz="2400" b="0">
                <a:latin typeface="Calibri" pitchFamily="34" charset="0"/>
              </a:rPr>
              <a:t>is exactly on MFPA</a:t>
            </a:r>
          </a:p>
          <a:p>
            <a:pPr>
              <a:lnSpc>
                <a:spcPct val="65000"/>
              </a:lnSpc>
              <a:spcBef>
                <a:spcPct val="50000"/>
              </a:spcBef>
            </a:pPr>
            <a:r>
              <a:rPr lang="en-GB" sz="2400" b="0">
                <a:solidFill>
                  <a:srgbClr val="FF3300"/>
                </a:solidFill>
                <a:latin typeface="Calibri" pitchFamily="34" charset="0"/>
              </a:rPr>
              <a:t>Therefore signal is max size</a:t>
            </a:r>
          </a:p>
        </p:txBody>
      </p:sp>
      <p:grpSp>
        <p:nvGrpSpPr>
          <p:cNvPr id="3" name="Group 46"/>
          <p:cNvGrpSpPr>
            <a:grpSpLocks/>
          </p:cNvGrpSpPr>
          <p:nvPr/>
        </p:nvGrpSpPr>
        <p:grpSpPr bwMode="auto">
          <a:xfrm>
            <a:off x="1066800" y="2138363"/>
            <a:ext cx="685800" cy="604837"/>
            <a:chOff x="672" y="1347"/>
            <a:chExt cx="432" cy="381"/>
          </a:xfrm>
        </p:grpSpPr>
        <p:sp>
          <p:nvSpPr>
            <p:cNvPr id="23574" name="Text Box 41"/>
            <p:cNvSpPr txBox="1">
              <a:spLocks noChangeArrowheads="1"/>
            </p:cNvSpPr>
            <p:nvPr/>
          </p:nvSpPr>
          <p:spPr bwMode="auto">
            <a:xfrm>
              <a:off x="672" y="1440"/>
              <a:ext cx="432" cy="288"/>
            </a:xfrm>
            <a:prstGeom prst="rect">
              <a:avLst/>
            </a:prstGeom>
            <a:noFill/>
            <a:ln w="9525">
              <a:noFill/>
              <a:miter lim="800000"/>
              <a:headEnd/>
              <a:tailEnd/>
            </a:ln>
          </p:spPr>
          <p:txBody>
            <a:bodyPr>
              <a:spAutoFit/>
            </a:bodyPr>
            <a:lstStyle/>
            <a:p>
              <a:pPr>
                <a:spcBef>
                  <a:spcPct val="50000"/>
                </a:spcBef>
              </a:pPr>
              <a:r>
                <a:rPr lang="en-GB" sz="2400" b="0">
                  <a:latin typeface="Arial" charset="0"/>
                </a:rPr>
                <a:t>b</a:t>
              </a:r>
            </a:p>
          </p:txBody>
        </p:sp>
        <p:sp>
          <p:nvSpPr>
            <p:cNvPr id="23575" name="Freeform 42"/>
            <p:cNvSpPr>
              <a:spLocks/>
            </p:cNvSpPr>
            <p:nvPr/>
          </p:nvSpPr>
          <p:spPr bwMode="auto">
            <a:xfrm>
              <a:off x="683" y="1347"/>
              <a:ext cx="69" cy="14"/>
            </a:xfrm>
            <a:custGeom>
              <a:avLst/>
              <a:gdLst>
                <a:gd name="T0" fmla="*/ 0 w 69"/>
                <a:gd name="T1" fmla="*/ 0 h 14"/>
                <a:gd name="T2" fmla="*/ 69 w 69"/>
                <a:gd name="T3" fmla="*/ 10 h 14"/>
                <a:gd name="T4" fmla="*/ 0 60000 65536"/>
                <a:gd name="T5" fmla="*/ 0 60000 65536"/>
                <a:gd name="T6" fmla="*/ 0 w 69"/>
                <a:gd name="T7" fmla="*/ 0 h 14"/>
                <a:gd name="T8" fmla="*/ 69 w 69"/>
                <a:gd name="T9" fmla="*/ 14 h 14"/>
              </a:gdLst>
              <a:ahLst/>
              <a:cxnLst>
                <a:cxn ang="T4">
                  <a:pos x="T0" y="T1"/>
                </a:cxn>
                <a:cxn ang="T5">
                  <a:pos x="T2" y="T3"/>
                </a:cxn>
              </a:cxnLst>
              <a:rect l="T6" t="T7" r="T8" b="T9"/>
              <a:pathLst>
                <a:path w="69" h="14">
                  <a:moveTo>
                    <a:pt x="0" y="0"/>
                  </a:moveTo>
                  <a:cubicBezTo>
                    <a:pt x="42" y="14"/>
                    <a:pt x="19" y="10"/>
                    <a:pt x="69" y="10"/>
                  </a:cubicBezTo>
                </a:path>
              </a:pathLst>
            </a:custGeom>
            <a:noFill/>
            <a:ln w="9525">
              <a:solidFill>
                <a:schemeClr val="tx1"/>
              </a:solidFill>
              <a:round/>
              <a:headEnd/>
              <a:tailEnd/>
            </a:ln>
          </p:spPr>
          <p:txBody>
            <a:bodyPr/>
            <a:lstStyle/>
            <a:p>
              <a:endParaRPr lang="en-GB"/>
            </a:p>
          </p:txBody>
        </p:sp>
      </p:grpSp>
      <p:sp>
        <p:nvSpPr>
          <p:cNvPr id="23573" name="Text Box 43"/>
          <p:cNvSpPr txBox="1">
            <a:spLocks noChangeArrowheads="1"/>
          </p:cNvSpPr>
          <p:nvPr/>
        </p:nvSpPr>
        <p:spPr bwMode="auto">
          <a:xfrm>
            <a:off x="1752600" y="2895600"/>
            <a:ext cx="990600" cy="457200"/>
          </a:xfrm>
          <a:prstGeom prst="rect">
            <a:avLst/>
          </a:prstGeom>
          <a:noFill/>
          <a:ln w="9525">
            <a:noFill/>
            <a:miter lim="800000"/>
            <a:headEnd/>
            <a:tailEnd/>
          </a:ln>
        </p:spPr>
        <p:txBody>
          <a:bodyPr>
            <a:spAutoFit/>
          </a:bodyPr>
          <a:lstStyle/>
          <a:p>
            <a:pPr>
              <a:spcBef>
                <a:spcPct val="50000"/>
              </a:spcBef>
            </a:pPr>
            <a:r>
              <a:rPr lang="en-GB" sz="2400" b="0"/>
              <a:t>II</a:t>
            </a:r>
          </a:p>
        </p:txBody>
      </p:sp>
      <p:sp>
        <p:nvSpPr>
          <p:cNvPr id="27" name="TextBox 26"/>
          <p:cNvSpPr txBox="1"/>
          <p:nvPr/>
        </p:nvSpPr>
        <p:spPr>
          <a:xfrm>
            <a:off x="1541360" y="260647"/>
            <a:ext cx="6061276" cy="584775"/>
          </a:xfrm>
          <a:prstGeom prst="rect">
            <a:avLst/>
          </a:prstGeom>
          <a:noFill/>
        </p:spPr>
        <p:txBody>
          <a:bodyPr wrap="none" rtlCol="0">
            <a:spAutoFit/>
          </a:bodyPr>
          <a:lstStyle/>
          <a:p>
            <a:pPr algn="ctr"/>
            <a:r>
              <a:rPr lang="en-GB" b="0" dirty="0" smtClean="0">
                <a:latin typeface="Arial" pitchFamily="34" charset="0"/>
                <a:cs typeface="Arial" pitchFamily="34" charset="0"/>
              </a:rPr>
              <a:t>Why do waveforms vary in size?</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2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226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2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30" grpId="0" animBg="1"/>
      <p:bldP spid="52240" grpId="0" autoUpdateAnimBg="0"/>
      <p:bldP spid="52241" grpId="0" animBg="1"/>
      <p:bldP spid="52261" grpId="0" autoUpdateAnimBg="0"/>
      <p:bldP spid="52262" grpId="0" autoUpdateAnimBg="0"/>
      <p:bldP spid="5226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304800" y="4267200"/>
            <a:ext cx="8229600" cy="21336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4579" name="Rectangle 4"/>
          <p:cNvSpPr>
            <a:spLocks noChangeArrowheads="1"/>
          </p:cNvSpPr>
          <p:nvPr/>
        </p:nvSpPr>
        <p:spPr bwMode="auto">
          <a:xfrm>
            <a:off x="304800" y="1447800"/>
            <a:ext cx="8229600" cy="20574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24580" name="Text Box 2"/>
          <p:cNvSpPr txBox="1">
            <a:spLocks noChangeArrowheads="1"/>
          </p:cNvSpPr>
          <p:nvPr/>
        </p:nvSpPr>
        <p:spPr bwMode="auto">
          <a:xfrm>
            <a:off x="685800" y="1524000"/>
            <a:ext cx="7924800" cy="1938338"/>
          </a:xfrm>
          <a:prstGeom prst="rect">
            <a:avLst/>
          </a:prstGeom>
          <a:noFill/>
          <a:ln w="9525">
            <a:noFill/>
            <a:miter lim="800000"/>
            <a:headEnd/>
            <a:tailEnd/>
          </a:ln>
        </p:spPr>
        <p:txBody>
          <a:bodyPr>
            <a:spAutoFit/>
          </a:bodyPr>
          <a:lstStyle/>
          <a:p>
            <a:pPr>
              <a:spcBef>
                <a:spcPct val="50000"/>
              </a:spcBef>
            </a:pPr>
            <a:r>
              <a:rPr lang="en-GB" sz="2400" b="0">
                <a:latin typeface="Calibri" pitchFamily="34" charset="0"/>
              </a:rPr>
              <a:t>The value of cos 90</a:t>
            </a:r>
            <a:r>
              <a:rPr lang="en-GB" sz="2400" b="0" baseline="30000">
                <a:latin typeface="Calibri" pitchFamily="34" charset="0"/>
              </a:rPr>
              <a:t>o</a:t>
            </a:r>
            <a:r>
              <a:rPr lang="en-GB" sz="2400" b="0">
                <a:latin typeface="Calibri" pitchFamily="34" charset="0"/>
              </a:rPr>
              <a:t> is zero.</a:t>
            </a:r>
          </a:p>
          <a:p>
            <a:pPr>
              <a:spcBef>
                <a:spcPct val="50000"/>
              </a:spcBef>
            </a:pPr>
            <a:r>
              <a:rPr lang="en-GB" sz="2400" b="0">
                <a:latin typeface="Calibri" pitchFamily="34" charset="0"/>
              </a:rPr>
              <a:t>Hence the value of (MPFA cos 90</a:t>
            </a:r>
            <a:r>
              <a:rPr lang="en-GB" sz="2400" b="0" baseline="30000">
                <a:latin typeface="Calibri" pitchFamily="34" charset="0"/>
              </a:rPr>
              <a:t>o</a:t>
            </a:r>
            <a:r>
              <a:rPr lang="en-GB" sz="2400" b="0">
                <a:latin typeface="Calibri" pitchFamily="34" charset="0"/>
              </a:rPr>
              <a:t>) is also zero.</a:t>
            </a:r>
          </a:p>
          <a:p>
            <a:pPr>
              <a:spcBef>
                <a:spcPct val="50000"/>
              </a:spcBef>
            </a:pPr>
            <a:r>
              <a:rPr lang="en-GB" sz="2400" b="0">
                <a:latin typeface="Calibri" pitchFamily="34" charset="0"/>
              </a:rPr>
              <a:t>This explains why a lead with its axis at right angles to the MFPA show no signal (or a small equipotential).</a:t>
            </a:r>
          </a:p>
        </p:txBody>
      </p:sp>
      <p:sp>
        <p:nvSpPr>
          <p:cNvPr id="24581" name="Text Box 3"/>
          <p:cNvSpPr txBox="1">
            <a:spLocks noChangeArrowheads="1"/>
          </p:cNvSpPr>
          <p:nvPr/>
        </p:nvSpPr>
        <p:spPr bwMode="auto">
          <a:xfrm>
            <a:off x="685800" y="4419600"/>
            <a:ext cx="8077200" cy="1384300"/>
          </a:xfrm>
          <a:prstGeom prst="rect">
            <a:avLst/>
          </a:prstGeom>
          <a:noFill/>
          <a:ln w="9525">
            <a:noFill/>
            <a:miter lim="800000"/>
            <a:headEnd/>
            <a:tailEnd/>
          </a:ln>
        </p:spPr>
        <p:txBody>
          <a:bodyPr>
            <a:spAutoFit/>
          </a:bodyPr>
          <a:lstStyle/>
          <a:p>
            <a:pPr>
              <a:spcBef>
                <a:spcPct val="50000"/>
              </a:spcBef>
            </a:pPr>
            <a:r>
              <a:rPr lang="en-GB" sz="2400" b="0">
                <a:latin typeface="Calibri" pitchFamily="34" charset="0"/>
              </a:rPr>
              <a:t>Cosines</a:t>
            </a:r>
            <a:r>
              <a:rPr lang="en-GB" sz="2400">
                <a:latin typeface="Calibri" pitchFamily="34" charset="0"/>
              </a:rPr>
              <a:t> </a:t>
            </a:r>
            <a:r>
              <a:rPr lang="en-GB" sz="2400" b="0">
                <a:latin typeface="Calibri" pitchFamily="34" charset="0"/>
              </a:rPr>
              <a:t>of angles between 90</a:t>
            </a:r>
            <a:r>
              <a:rPr lang="en-GB" sz="2400" b="0" baseline="30000">
                <a:latin typeface="Calibri" pitchFamily="34" charset="0"/>
              </a:rPr>
              <a:t>o</a:t>
            </a:r>
            <a:r>
              <a:rPr lang="en-GB" sz="2400" b="0">
                <a:latin typeface="Calibri" pitchFamily="34" charset="0"/>
              </a:rPr>
              <a:t> and 270</a:t>
            </a:r>
            <a:r>
              <a:rPr lang="en-GB" sz="2400" b="0" baseline="30000">
                <a:latin typeface="Calibri" pitchFamily="34" charset="0"/>
              </a:rPr>
              <a:t>o</a:t>
            </a:r>
            <a:r>
              <a:rPr lang="en-GB" sz="2400" b="0">
                <a:latin typeface="Calibri" pitchFamily="34" charset="0"/>
              </a:rPr>
              <a:t> are negative.</a:t>
            </a:r>
          </a:p>
          <a:p>
            <a:pPr>
              <a:spcBef>
                <a:spcPct val="50000"/>
              </a:spcBef>
            </a:pPr>
            <a:r>
              <a:rPr lang="en-GB" sz="2400" b="0">
                <a:latin typeface="Calibri" pitchFamily="34" charset="0"/>
              </a:rPr>
              <a:t>Thus when a lead is more than 90</a:t>
            </a:r>
            <a:r>
              <a:rPr lang="en-GB" sz="2400" b="0" baseline="30000">
                <a:latin typeface="Calibri" pitchFamily="34" charset="0"/>
              </a:rPr>
              <a:t>o</a:t>
            </a:r>
            <a:r>
              <a:rPr lang="en-GB" sz="2400" b="0">
                <a:latin typeface="Calibri" pitchFamily="34" charset="0"/>
              </a:rPr>
              <a:t> to MFPA the ECG will show downward (negative) rather than upward deflections</a:t>
            </a:r>
            <a:r>
              <a:rPr lang="en-GB" sz="2400" b="0">
                <a:latin typeface="Arial" charset="0"/>
              </a:rPr>
              <a:t>.</a:t>
            </a:r>
          </a:p>
        </p:txBody>
      </p:sp>
      <p:sp>
        <p:nvSpPr>
          <p:cNvPr id="7" name="TextBox 6"/>
          <p:cNvSpPr txBox="1"/>
          <p:nvPr/>
        </p:nvSpPr>
        <p:spPr>
          <a:xfrm>
            <a:off x="1355028" y="260647"/>
            <a:ext cx="6433942" cy="584775"/>
          </a:xfrm>
          <a:prstGeom prst="rect">
            <a:avLst/>
          </a:prstGeom>
          <a:noFill/>
        </p:spPr>
        <p:txBody>
          <a:bodyPr wrap="none" rtlCol="0">
            <a:spAutoFit/>
          </a:bodyPr>
          <a:lstStyle/>
          <a:p>
            <a:pPr algn="ctr"/>
            <a:r>
              <a:rPr lang="en-GB" b="0" dirty="0" err="1" smtClean="0">
                <a:latin typeface="Arial" pitchFamily="34" charset="0"/>
                <a:cs typeface="Arial" pitchFamily="34" charset="0"/>
              </a:rPr>
              <a:t>Equipotential</a:t>
            </a:r>
            <a:r>
              <a:rPr lang="en-GB" b="0" dirty="0" smtClean="0">
                <a:latin typeface="Arial" pitchFamily="34" charset="0"/>
                <a:cs typeface="Arial" pitchFamily="34" charset="0"/>
              </a:rPr>
              <a:t> and Negative Waves</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7920880" cy="954107"/>
          </a:xfrm>
          <a:prstGeom prst="rect">
            <a:avLst/>
          </a:prstGeom>
          <a:noFill/>
        </p:spPr>
        <p:txBody>
          <a:bodyPr wrap="square" rtlCol="0">
            <a:spAutoFit/>
          </a:bodyPr>
          <a:lstStyle/>
          <a:p>
            <a:pPr algn="ctr"/>
            <a:r>
              <a:rPr lang="en-GB" sz="2800" b="0" dirty="0" smtClean="0">
                <a:latin typeface="Arial" pitchFamily="34" charset="0"/>
                <a:cs typeface="Arial" pitchFamily="34" charset="0"/>
              </a:rPr>
              <a:t>Calculation of Mean Frontal Plane Axis from the limb leads - 1</a:t>
            </a:r>
            <a:endParaRPr lang="en-GB" sz="2800" b="0" dirty="0">
              <a:latin typeface="Arial" pitchFamily="34" charset="0"/>
              <a:cs typeface="Arial" pitchFamily="34" charset="0"/>
            </a:endParaRPr>
          </a:p>
        </p:txBody>
      </p:sp>
      <p:pic>
        <p:nvPicPr>
          <p:cNvPr id="5" name="Picture 4" descr="QRS Einthoven2.jpg"/>
          <p:cNvPicPr>
            <a:picLocks noChangeAspect="1"/>
          </p:cNvPicPr>
          <p:nvPr/>
        </p:nvPicPr>
        <p:blipFill>
          <a:blip r:embed="rId3" cstate="print"/>
          <a:stretch>
            <a:fillRect/>
          </a:stretch>
        </p:blipFill>
        <p:spPr>
          <a:xfrm>
            <a:off x="2513585" y="1573908"/>
            <a:ext cx="4104456" cy="4767484"/>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7920880" cy="954107"/>
          </a:xfrm>
          <a:prstGeom prst="rect">
            <a:avLst/>
          </a:prstGeom>
          <a:noFill/>
        </p:spPr>
        <p:txBody>
          <a:bodyPr wrap="square" rtlCol="0">
            <a:spAutoFit/>
          </a:bodyPr>
          <a:lstStyle/>
          <a:p>
            <a:pPr algn="ctr"/>
            <a:r>
              <a:rPr lang="en-GB" sz="2800" b="0" dirty="0" smtClean="0">
                <a:latin typeface="Arial" pitchFamily="34" charset="0"/>
                <a:cs typeface="Arial" pitchFamily="34" charset="0"/>
              </a:rPr>
              <a:t>Calculation of Mean Frontal Plane Axis from the limb leads - 2</a:t>
            </a:r>
            <a:endParaRPr lang="en-GB" sz="2800" b="0" dirty="0">
              <a:latin typeface="Arial" pitchFamily="34" charset="0"/>
              <a:cs typeface="Arial" pitchFamily="34" charset="0"/>
            </a:endParaRPr>
          </a:p>
        </p:txBody>
      </p:sp>
      <p:pic>
        <p:nvPicPr>
          <p:cNvPr id="4" name="Picture 3" descr="ECG record-3.jpg"/>
          <p:cNvPicPr>
            <a:picLocks noChangeAspect="1"/>
          </p:cNvPicPr>
          <p:nvPr/>
        </p:nvPicPr>
        <p:blipFill>
          <a:blip r:embed="rId3" cstate="print"/>
          <a:stretch>
            <a:fillRect/>
          </a:stretch>
        </p:blipFill>
        <p:spPr>
          <a:xfrm>
            <a:off x="179512" y="1484784"/>
            <a:ext cx="6084168" cy="4451920"/>
          </a:xfrm>
          <a:prstGeom prst="rect">
            <a:avLst/>
          </a:prstGeom>
        </p:spPr>
      </p:pic>
      <p:pic>
        <p:nvPicPr>
          <p:cNvPr id="6" name="Picture 2" descr="he5"/>
          <p:cNvPicPr>
            <a:picLocks noChangeAspect="1" noChangeArrowheads="1"/>
          </p:cNvPicPr>
          <p:nvPr/>
        </p:nvPicPr>
        <p:blipFill>
          <a:blip r:embed="rId4" cstate="print"/>
          <a:srcRect l="2636" r="11724" b="49048"/>
          <a:stretch>
            <a:fillRect/>
          </a:stretch>
        </p:blipFill>
        <p:spPr bwMode="auto">
          <a:xfrm>
            <a:off x="6471590" y="2564904"/>
            <a:ext cx="2448272" cy="1896628"/>
          </a:xfrm>
          <a:prstGeom prst="rect">
            <a:avLst/>
          </a:prstGeom>
          <a:gradFill rotWithShape="0">
            <a:gsLst>
              <a:gs pos="0">
                <a:srgbClr val="E06D70"/>
              </a:gs>
              <a:gs pos="50000">
                <a:srgbClr val="FF7C80"/>
              </a:gs>
              <a:gs pos="100000">
                <a:srgbClr val="E06D70"/>
              </a:gs>
            </a:gsLst>
            <a:lin ang="5400000" scaled="1"/>
          </a:grad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676" y="1643202"/>
            <a:ext cx="5832648" cy="4666118"/>
          </a:xfrm>
          <a:prstGeom prst="rect">
            <a:avLst/>
          </a:prstGeom>
        </p:spPr>
      </p:pic>
      <p:sp>
        <p:nvSpPr>
          <p:cNvPr id="3" name="TextBox 2"/>
          <p:cNvSpPr txBox="1"/>
          <p:nvPr/>
        </p:nvSpPr>
        <p:spPr>
          <a:xfrm>
            <a:off x="1075860" y="476672"/>
            <a:ext cx="7001660" cy="523220"/>
          </a:xfrm>
          <a:prstGeom prst="rect">
            <a:avLst/>
          </a:prstGeom>
          <a:noFill/>
        </p:spPr>
        <p:txBody>
          <a:bodyPr wrap="none" rtlCol="0">
            <a:spAutoFit/>
          </a:bodyPr>
          <a:lstStyle/>
          <a:p>
            <a:r>
              <a:rPr lang="en-GB" sz="2800" b="0" dirty="0" smtClean="0">
                <a:latin typeface="Arial" pitchFamily="34" charset="0"/>
                <a:cs typeface="Arial" pitchFamily="34" charset="0"/>
              </a:rPr>
              <a:t>Range of Normal Mean Frontal Plane Axis </a:t>
            </a:r>
            <a:endParaRPr lang="en-GB" sz="2800" b="0" dirty="0">
              <a:latin typeface="Arial" pitchFamily="34" charset="0"/>
              <a:cs typeface="Arial" pitchFamily="34" charset="0"/>
            </a:endParaRPr>
          </a:p>
        </p:txBody>
      </p:sp>
      <p:sp>
        <p:nvSpPr>
          <p:cNvPr id="4" name="TextBox 3"/>
          <p:cNvSpPr txBox="1"/>
          <p:nvPr/>
        </p:nvSpPr>
        <p:spPr>
          <a:xfrm>
            <a:off x="6372200" y="5157192"/>
            <a:ext cx="1229824" cy="338554"/>
          </a:xfrm>
          <a:prstGeom prst="rect">
            <a:avLst/>
          </a:prstGeom>
          <a:noFill/>
        </p:spPr>
        <p:txBody>
          <a:bodyPr wrap="none" rtlCol="0">
            <a:spAutoFit/>
          </a:bodyPr>
          <a:lstStyle/>
          <a:p>
            <a:r>
              <a:rPr lang="en-GB" sz="1600" b="0" dirty="0" smtClean="0">
                <a:solidFill>
                  <a:srgbClr val="C00000"/>
                </a:solidFill>
                <a:latin typeface="Arial" pitchFamily="34" charset="0"/>
                <a:cs typeface="Arial" pitchFamily="34" charset="0"/>
              </a:rPr>
              <a:t>-30 to +90</a:t>
            </a:r>
            <a:r>
              <a:rPr lang="en-GB" sz="1600" b="0" baseline="30000" dirty="0" smtClean="0">
                <a:solidFill>
                  <a:srgbClr val="C00000"/>
                </a:solidFill>
                <a:latin typeface="Arial" pitchFamily="34" charset="0"/>
                <a:cs typeface="Arial" pitchFamily="34" charset="0"/>
              </a:rPr>
              <a:t>o</a:t>
            </a:r>
            <a:endParaRPr lang="en-GB" sz="1600" b="0" baseline="300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9192703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908720"/>
            <a:ext cx="4378960" cy="5789887"/>
          </a:xfrm>
          <a:prstGeom prst="rect">
            <a:avLst/>
          </a:prstGeom>
        </p:spPr>
      </p:pic>
      <p:sp>
        <p:nvSpPr>
          <p:cNvPr id="3" name="TextBox 2"/>
          <p:cNvSpPr txBox="1"/>
          <p:nvPr/>
        </p:nvSpPr>
        <p:spPr>
          <a:xfrm>
            <a:off x="395536" y="188640"/>
            <a:ext cx="8364790" cy="523220"/>
          </a:xfrm>
          <a:prstGeom prst="rect">
            <a:avLst/>
          </a:prstGeom>
          <a:noFill/>
        </p:spPr>
        <p:txBody>
          <a:bodyPr wrap="none" rtlCol="0">
            <a:spAutoFit/>
          </a:bodyPr>
          <a:lstStyle/>
          <a:p>
            <a:r>
              <a:rPr lang="en-GB" sz="2800" b="0" dirty="0" smtClean="0">
                <a:latin typeface="Arial" pitchFamily="34" charset="0"/>
                <a:cs typeface="Arial" pitchFamily="34" charset="0"/>
              </a:rPr>
              <a:t>Chest leads – view the heart about horizontal plane</a:t>
            </a:r>
            <a:endParaRPr lang="en-GB" sz="2800" b="0" dirty="0">
              <a:latin typeface="Arial" pitchFamily="34" charset="0"/>
              <a:cs typeface="Arial" pitchFamily="34" charset="0"/>
            </a:endParaRPr>
          </a:p>
        </p:txBody>
      </p:sp>
    </p:spTree>
    <p:extLst>
      <p:ext uri="{BB962C8B-B14F-4D97-AF65-F5344CB8AC3E}">
        <p14:creationId xmlns:p14="http://schemas.microsoft.com/office/powerpoint/2010/main" val="23644083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4"/>
          <p:cNvPicPr>
            <a:picLocks noChangeAspect="1" noChangeArrowheads="1"/>
          </p:cNvPicPr>
          <p:nvPr/>
        </p:nvPicPr>
        <p:blipFill>
          <a:blip r:embed="rId3" cstate="print"/>
          <a:srcRect/>
          <a:stretch>
            <a:fillRect/>
          </a:stretch>
        </p:blipFill>
        <p:spPr bwMode="auto">
          <a:xfrm>
            <a:off x="838200" y="0"/>
            <a:ext cx="7696200" cy="6858000"/>
          </a:xfrm>
          <a:prstGeom prst="rect">
            <a:avLst/>
          </a:prstGeom>
          <a:noFill/>
          <a:ln w="9525">
            <a:noFill/>
            <a:miter lim="800000"/>
            <a:headEnd/>
            <a:tailEnd/>
          </a:ln>
        </p:spPr>
      </p:pic>
      <p:sp>
        <p:nvSpPr>
          <p:cNvPr id="27651" name="AutoShape 4"/>
          <p:cNvSpPr>
            <a:spLocks noChangeArrowheads="1"/>
          </p:cNvSpPr>
          <p:nvPr/>
        </p:nvSpPr>
        <p:spPr bwMode="auto">
          <a:xfrm rot="-1882129">
            <a:off x="4267200" y="3581400"/>
            <a:ext cx="609600" cy="228600"/>
          </a:xfrm>
          <a:prstGeom prst="leftArrow">
            <a:avLst>
              <a:gd name="adj1" fmla="val 50000"/>
              <a:gd name="adj2" fmla="val 66667"/>
            </a:avLst>
          </a:prstGeom>
          <a:solidFill>
            <a:srgbClr val="FF3300"/>
          </a:solidFill>
          <a:ln w="9525">
            <a:solidFill>
              <a:schemeClr val="tx1"/>
            </a:solidFill>
            <a:miter lim="800000"/>
            <a:headEnd/>
            <a:tailEnd/>
          </a:ln>
        </p:spPr>
        <p:txBody>
          <a:bodyPr wrap="none" anchor="ctr"/>
          <a:lstStyle/>
          <a:p>
            <a:endParaRPr lang="en-GB"/>
          </a:p>
        </p:txBody>
      </p:sp>
      <p:sp>
        <p:nvSpPr>
          <p:cNvPr id="27652" name="AutoShape 5"/>
          <p:cNvSpPr>
            <a:spLocks noChangeArrowheads="1"/>
          </p:cNvSpPr>
          <p:nvPr/>
        </p:nvSpPr>
        <p:spPr bwMode="auto">
          <a:xfrm rot="592584">
            <a:off x="5181600" y="3657600"/>
            <a:ext cx="1066800" cy="304800"/>
          </a:xfrm>
          <a:prstGeom prst="rightArrow">
            <a:avLst>
              <a:gd name="adj1" fmla="val 50000"/>
              <a:gd name="adj2" fmla="val 87500"/>
            </a:avLst>
          </a:prstGeom>
          <a:solidFill>
            <a:srgbClr val="FF3300"/>
          </a:solidFill>
          <a:ln w="9525">
            <a:solidFill>
              <a:schemeClr val="tx1"/>
            </a:solidFill>
            <a:miter lim="800000"/>
            <a:headEnd/>
            <a:tailEnd/>
          </a:ln>
        </p:spPr>
        <p:txBody>
          <a:bodyPr wrap="none" anchor="ctr"/>
          <a:lstStyle/>
          <a:p>
            <a:endParaRPr lang="en-GB"/>
          </a:p>
        </p:txBody>
      </p:sp>
      <p:sp>
        <p:nvSpPr>
          <p:cNvPr id="21510" name="Rectangle 6"/>
          <p:cNvSpPr>
            <a:spLocks noChangeArrowheads="1"/>
          </p:cNvSpPr>
          <p:nvPr/>
        </p:nvSpPr>
        <p:spPr bwMode="auto">
          <a:xfrm>
            <a:off x="1752600" y="5486400"/>
            <a:ext cx="1752600" cy="1371600"/>
          </a:xfrm>
          <a:prstGeom prst="rect">
            <a:avLst/>
          </a:prstGeom>
          <a:solidFill>
            <a:srgbClr val="FFFFCC"/>
          </a:solidFill>
          <a:ln w="9525">
            <a:solidFill>
              <a:schemeClr val="tx1"/>
            </a:solidFill>
            <a:miter lim="800000"/>
            <a:headEnd/>
            <a:tailEnd/>
          </a:ln>
        </p:spPr>
        <p:txBody>
          <a:bodyPr wrap="none" anchor="ctr"/>
          <a:lstStyle/>
          <a:p>
            <a:endParaRPr lang="en-GB"/>
          </a:p>
        </p:txBody>
      </p:sp>
      <p:grpSp>
        <p:nvGrpSpPr>
          <p:cNvPr id="2" name="Group 52"/>
          <p:cNvGrpSpPr>
            <a:grpSpLocks/>
          </p:cNvGrpSpPr>
          <p:nvPr/>
        </p:nvGrpSpPr>
        <p:grpSpPr bwMode="auto">
          <a:xfrm>
            <a:off x="1981200" y="5715000"/>
            <a:ext cx="228600" cy="228600"/>
            <a:chOff x="1248" y="3600"/>
            <a:chExt cx="144" cy="144"/>
          </a:xfrm>
        </p:grpSpPr>
        <p:sp>
          <p:nvSpPr>
            <p:cNvPr id="27677" name="Line 7"/>
            <p:cNvSpPr>
              <a:spLocks noChangeShapeType="1"/>
            </p:cNvSpPr>
            <p:nvPr/>
          </p:nvSpPr>
          <p:spPr bwMode="auto">
            <a:xfrm>
              <a:off x="1248" y="3744"/>
              <a:ext cx="96" cy="0"/>
            </a:xfrm>
            <a:prstGeom prst="line">
              <a:avLst/>
            </a:prstGeom>
            <a:noFill/>
            <a:ln w="9525">
              <a:solidFill>
                <a:schemeClr val="tx1"/>
              </a:solidFill>
              <a:round/>
              <a:headEnd/>
              <a:tailEnd/>
            </a:ln>
          </p:spPr>
          <p:txBody>
            <a:bodyPr wrap="none" anchor="ctr"/>
            <a:lstStyle/>
            <a:p>
              <a:endParaRPr lang="en-GB"/>
            </a:p>
          </p:txBody>
        </p:sp>
        <p:sp>
          <p:nvSpPr>
            <p:cNvPr id="27678" name="Line 12"/>
            <p:cNvSpPr>
              <a:spLocks noChangeShapeType="1"/>
            </p:cNvSpPr>
            <p:nvPr/>
          </p:nvSpPr>
          <p:spPr bwMode="auto">
            <a:xfrm flipV="1">
              <a:off x="1344" y="3600"/>
              <a:ext cx="48" cy="144"/>
            </a:xfrm>
            <a:prstGeom prst="line">
              <a:avLst/>
            </a:prstGeom>
            <a:noFill/>
            <a:ln w="9525">
              <a:solidFill>
                <a:schemeClr val="tx1"/>
              </a:solidFill>
              <a:round/>
              <a:headEnd/>
              <a:tailEnd/>
            </a:ln>
          </p:spPr>
          <p:txBody>
            <a:bodyPr wrap="none" anchor="ctr"/>
            <a:lstStyle/>
            <a:p>
              <a:endParaRPr lang="en-GB"/>
            </a:p>
          </p:txBody>
        </p:sp>
      </p:grpSp>
      <p:grpSp>
        <p:nvGrpSpPr>
          <p:cNvPr id="3" name="Group 53"/>
          <p:cNvGrpSpPr>
            <a:grpSpLocks/>
          </p:cNvGrpSpPr>
          <p:nvPr/>
        </p:nvGrpSpPr>
        <p:grpSpPr bwMode="auto">
          <a:xfrm>
            <a:off x="2209800" y="5715000"/>
            <a:ext cx="533400" cy="914400"/>
            <a:chOff x="1392" y="3600"/>
            <a:chExt cx="336" cy="576"/>
          </a:xfrm>
        </p:grpSpPr>
        <p:sp>
          <p:nvSpPr>
            <p:cNvPr id="27674" name="Line 19"/>
            <p:cNvSpPr>
              <a:spLocks noChangeShapeType="1"/>
            </p:cNvSpPr>
            <p:nvPr/>
          </p:nvSpPr>
          <p:spPr bwMode="auto">
            <a:xfrm>
              <a:off x="1392" y="3600"/>
              <a:ext cx="96" cy="576"/>
            </a:xfrm>
            <a:prstGeom prst="line">
              <a:avLst/>
            </a:prstGeom>
            <a:noFill/>
            <a:ln w="9525">
              <a:solidFill>
                <a:schemeClr val="tx1"/>
              </a:solidFill>
              <a:round/>
              <a:headEnd/>
              <a:tailEnd/>
            </a:ln>
          </p:spPr>
          <p:txBody>
            <a:bodyPr wrap="none" anchor="ctr"/>
            <a:lstStyle/>
            <a:p>
              <a:endParaRPr lang="en-GB"/>
            </a:p>
          </p:txBody>
        </p:sp>
        <p:sp>
          <p:nvSpPr>
            <p:cNvPr id="27675" name="Line 22"/>
            <p:cNvSpPr>
              <a:spLocks noChangeShapeType="1"/>
            </p:cNvSpPr>
            <p:nvPr/>
          </p:nvSpPr>
          <p:spPr bwMode="auto">
            <a:xfrm flipV="1">
              <a:off x="1488" y="3744"/>
              <a:ext cx="48" cy="432"/>
            </a:xfrm>
            <a:prstGeom prst="line">
              <a:avLst/>
            </a:prstGeom>
            <a:noFill/>
            <a:ln w="9525">
              <a:solidFill>
                <a:schemeClr val="tx1"/>
              </a:solidFill>
              <a:round/>
              <a:headEnd/>
              <a:tailEnd/>
            </a:ln>
          </p:spPr>
          <p:txBody>
            <a:bodyPr wrap="none" anchor="ctr"/>
            <a:lstStyle/>
            <a:p>
              <a:endParaRPr lang="en-GB"/>
            </a:p>
          </p:txBody>
        </p:sp>
        <p:sp>
          <p:nvSpPr>
            <p:cNvPr id="27676" name="Line 24"/>
            <p:cNvSpPr>
              <a:spLocks noChangeShapeType="1"/>
            </p:cNvSpPr>
            <p:nvPr/>
          </p:nvSpPr>
          <p:spPr bwMode="auto">
            <a:xfrm>
              <a:off x="1536" y="3744"/>
              <a:ext cx="192" cy="0"/>
            </a:xfrm>
            <a:prstGeom prst="line">
              <a:avLst/>
            </a:prstGeom>
            <a:noFill/>
            <a:ln w="9525">
              <a:solidFill>
                <a:schemeClr val="tx1"/>
              </a:solidFill>
              <a:round/>
              <a:headEnd/>
              <a:tailEnd/>
            </a:ln>
          </p:spPr>
          <p:txBody>
            <a:bodyPr wrap="none" anchor="ctr"/>
            <a:lstStyle/>
            <a:p>
              <a:endParaRPr lang="en-GB"/>
            </a:p>
          </p:txBody>
        </p:sp>
      </p:grpSp>
      <p:sp>
        <p:nvSpPr>
          <p:cNvPr id="21529" name="Text Box 25"/>
          <p:cNvSpPr txBox="1">
            <a:spLocks noChangeArrowheads="1"/>
          </p:cNvSpPr>
          <p:nvPr/>
        </p:nvSpPr>
        <p:spPr bwMode="auto">
          <a:xfrm>
            <a:off x="2819400" y="6324600"/>
            <a:ext cx="609600" cy="457200"/>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rS</a:t>
            </a:r>
          </a:p>
        </p:txBody>
      </p:sp>
      <p:sp>
        <p:nvSpPr>
          <p:cNvPr id="21530" name="Rectangle 26"/>
          <p:cNvSpPr>
            <a:spLocks noChangeArrowheads="1"/>
          </p:cNvSpPr>
          <p:nvPr/>
        </p:nvSpPr>
        <p:spPr bwMode="auto">
          <a:xfrm>
            <a:off x="7467600" y="1066800"/>
            <a:ext cx="1447800" cy="1676400"/>
          </a:xfrm>
          <a:prstGeom prst="rect">
            <a:avLst/>
          </a:prstGeom>
          <a:solidFill>
            <a:srgbClr val="FFFFCC"/>
          </a:solidFill>
          <a:ln w="9525">
            <a:solidFill>
              <a:schemeClr val="tx1"/>
            </a:solidFill>
            <a:miter lim="800000"/>
            <a:headEnd/>
            <a:tailEnd/>
          </a:ln>
        </p:spPr>
        <p:txBody>
          <a:bodyPr wrap="none" anchor="ctr"/>
          <a:lstStyle/>
          <a:p>
            <a:pPr algn="ctr"/>
            <a:endParaRPr lang="en-GB" sz="2400"/>
          </a:p>
        </p:txBody>
      </p:sp>
      <p:grpSp>
        <p:nvGrpSpPr>
          <p:cNvPr id="4" name="Group 54"/>
          <p:cNvGrpSpPr>
            <a:grpSpLocks/>
          </p:cNvGrpSpPr>
          <p:nvPr/>
        </p:nvGrpSpPr>
        <p:grpSpPr bwMode="auto">
          <a:xfrm>
            <a:off x="7543800" y="2286000"/>
            <a:ext cx="381000" cy="152400"/>
            <a:chOff x="4752" y="1440"/>
            <a:chExt cx="240" cy="96"/>
          </a:xfrm>
        </p:grpSpPr>
        <p:sp>
          <p:nvSpPr>
            <p:cNvPr id="27672" name="Line 28"/>
            <p:cNvSpPr>
              <a:spLocks noChangeShapeType="1"/>
            </p:cNvSpPr>
            <p:nvPr/>
          </p:nvSpPr>
          <p:spPr bwMode="auto">
            <a:xfrm>
              <a:off x="4752" y="1440"/>
              <a:ext cx="192" cy="0"/>
            </a:xfrm>
            <a:prstGeom prst="line">
              <a:avLst/>
            </a:prstGeom>
            <a:noFill/>
            <a:ln w="9525">
              <a:solidFill>
                <a:schemeClr val="tx1"/>
              </a:solidFill>
              <a:round/>
              <a:headEnd/>
              <a:tailEnd/>
            </a:ln>
          </p:spPr>
          <p:txBody>
            <a:bodyPr wrap="none" anchor="ctr"/>
            <a:lstStyle/>
            <a:p>
              <a:endParaRPr lang="en-GB"/>
            </a:p>
          </p:txBody>
        </p:sp>
        <p:sp>
          <p:nvSpPr>
            <p:cNvPr id="27673" name="Line 30"/>
            <p:cNvSpPr>
              <a:spLocks noChangeShapeType="1"/>
            </p:cNvSpPr>
            <p:nvPr/>
          </p:nvSpPr>
          <p:spPr bwMode="auto">
            <a:xfrm>
              <a:off x="4944" y="1440"/>
              <a:ext cx="48" cy="96"/>
            </a:xfrm>
            <a:prstGeom prst="line">
              <a:avLst/>
            </a:prstGeom>
            <a:noFill/>
            <a:ln w="9525">
              <a:solidFill>
                <a:schemeClr val="tx1"/>
              </a:solidFill>
              <a:round/>
              <a:headEnd/>
              <a:tailEnd/>
            </a:ln>
          </p:spPr>
          <p:txBody>
            <a:bodyPr wrap="none" anchor="ctr"/>
            <a:lstStyle/>
            <a:p>
              <a:endParaRPr lang="en-GB"/>
            </a:p>
          </p:txBody>
        </p:sp>
      </p:grpSp>
      <p:grpSp>
        <p:nvGrpSpPr>
          <p:cNvPr id="5" name="Group 55"/>
          <p:cNvGrpSpPr>
            <a:grpSpLocks/>
          </p:cNvGrpSpPr>
          <p:nvPr/>
        </p:nvGrpSpPr>
        <p:grpSpPr bwMode="auto">
          <a:xfrm>
            <a:off x="7924800" y="1371600"/>
            <a:ext cx="609600" cy="1066800"/>
            <a:chOff x="4992" y="864"/>
            <a:chExt cx="384" cy="672"/>
          </a:xfrm>
        </p:grpSpPr>
        <p:sp>
          <p:nvSpPr>
            <p:cNvPr id="27669" name="Line 31"/>
            <p:cNvSpPr>
              <a:spLocks noChangeShapeType="1"/>
            </p:cNvSpPr>
            <p:nvPr/>
          </p:nvSpPr>
          <p:spPr bwMode="auto">
            <a:xfrm flipV="1">
              <a:off x="4992" y="864"/>
              <a:ext cx="96" cy="672"/>
            </a:xfrm>
            <a:prstGeom prst="line">
              <a:avLst/>
            </a:prstGeom>
            <a:noFill/>
            <a:ln w="9525">
              <a:solidFill>
                <a:schemeClr val="tx1"/>
              </a:solidFill>
              <a:round/>
              <a:headEnd/>
              <a:tailEnd/>
            </a:ln>
          </p:spPr>
          <p:txBody>
            <a:bodyPr wrap="none" anchor="ctr"/>
            <a:lstStyle/>
            <a:p>
              <a:endParaRPr lang="en-GB"/>
            </a:p>
          </p:txBody>
        </p:sp>
        <p:sp>
          <p:nvSpPr>
            <p:cNvPr id="27670" name="Line 33"/>
            <p:cNvSpPr>
              <a:spLocks noChangeShapeType="1"/>
            </p:cNvSpPr>
            <p:nvPr/>
          </p:nvSpPr>
          <p:spPr bwMode="auto">
            <a:xfrm>
              <a:off x="5088" y="912"/>
              <a:ext cx="96" cy="576"/>
            </a:xfrm>
            <a:prstGeom prst="line">
              <a:avLst/>
            </a:prstGeom>
            <a:noFill/>
            <a:ln w="9525">
              <a:solidFill>
                <a:schemeClr val="tx1"/>
              </a:solidFill>
              <a:round/>
              <a:headEnd/>
              <a:tailEnd/>
            </a:ln>
          </p:spPr>
          <p:txBody>
            <a:bodyPr wrap="none" anchor="ctr"/>
            <a:lstStyle/>
            <a:p>
              <a:endParaRPr lang="en-GB"/>
            </a:p>
          </p:txBody>
        </p:sp>
        <p:sp>
          <p:nvSpPr>
            <p:cNvPr id="27671" name="Line 34"/>
            <p:cNvSpPr>
              <a:spLocks noChangeShapeType="1"/>
            </p:cNvSpPr>
            <p:nvPr/>
          </p:nvSpPr>
          <p:spPr bwMode="auto">
            <a:xfrm>
              <a:off x="5184" y="1488"/>
              <a:ext cx="192" cy="0"/>
            </a:xfrm>
            <a:prstGeom prst="line">
              <a:avLst/>
            </a:prstGeom>
            <a:noFill/>
            <a:ln w="9525">
              <a:solidFill>
                <a:schemeClr val="tx1"/>
              </a:solidFill>
              <a:round/>
              <a:headEnd/>
              <a:tailEnd/>
            </a:ln>
          </p:spPr>
          <p:txBody>
            <a:bodyPr wrap="none" anchor="ctr"/>
            <a:lstStyle/>
            <a:p>
              <a:endParaRPr lang="en-GB"/>
            </a:p>
          </p:txBody>
        </p:sp>
      </p:grpSp>
      <p:sp>
        <p:nvSpPr>
          <p:cNvPr id="21540" name="Text Box 36"/>
          <p:cNvSpPr txBox="1">
            <a:spLocks noChangeArrowheads="1"/>
          </p:cNvSpPr>
          <p:nvPr/>
        </p:nvSpPr>
        <p:spPr bwMode="auto">
          <a:xfrm>
            <a:off x="8289925" y="1106488"/>
            <a:ext cx="522288" cy="461962"/>
          </a:xfrm>
          <a:prstGeom prst="rect">
            <a:avLst/>
          </a:prstGeom>
          <a:noFill/>
          <a:ln w="9525">
            <a:noFill/>
            <a:miter lim="800000"/>
            <a:headEnd/>
            <a:tailEnd/>
          </a:ln>
        </p:spPr>
        <p:txBody>
          <a:bodyPr wrap="none">
            <a:spAutoFit/>
          </a:bodyPr>
          <a:lstStyle/>
          <a:p>
            <a:r>
              <a:rPr lang="en-GB" sz="2400">
                <a:latin typeface="Calibri" pitchFamily="34" charset="0"/>
              </a:rPr>
              <a:t>qR</a:t>
            </a:r>
          </a:p>
        </p:txBody>
      </p:sp>
      <p:sp>
        <p:nvSpPr>
          <p:cNvPr id="21541" name="Rectangle 37"/>
          <p:cNvSpPr>
            <a:spLocks noChangeArrowheads="1"/>
          </p:cNvSpPr>
          <p:nvPr/>
        </p:nvSpPr>
        <p:spPr bwMode="auto">
          <a:xfrm>
            <a:off x="5029200" y="5867400"/>
            <a:ext cx="3886200" cy="990600"/>
          </a:xfrm>
          <a:prstGeom prst="rect">
            <a:avLst/>
          </a:prstGeom>
          <a:solidFill>
            <a:srgbClr val="FFFFCC"/>
          </a:solidFill>
          <a:ln w="9525">
            <a:solidFill>
              <a:schemeClr val="tx1"/>
            </a:solidFill>
            <a:miter lim="800000"/>
            <a:headEnd/>
            <a:tailEnd/>
          </a:ln>
        </p:spPr>
        <p:txBody>
          <a:bodyPr wrap="none" anchor="ctr"/>
          <a:lstStyle/>
          <a:p>
            <a:endParaRPr lang="en-GB"/>
          </a:p>
        </p:txBody>
      </p:sp>
      <p:grpSp>
        <p:nvGrpSpPr>
          <p:cNvPr id="6" name="Group 51"/>
          <p:cNvGrpSpPr>
            <a:grpSpLocks/>
          </p:cNvGrpSpPr>
          <p:nvPr/>
        </p:nvGrpSpPr>
        <p:grpSpPr bwMode="auto">
          <a:xfrm>
            <a:off x="5181600" y="5943600"/>
            <a:ext cx="1219200" cy="685800"/>
            <a:chOff x="3264" y="3744"/>
            <a:chExt cx="768" cy="432"/>
          </a:xfrm>
        </p:grpSpPr>
        <p:sp>
          <p:nvSpPr>
            <p:cNvPr id="27664" name="Line 39"/>
            <p:cNvSpPr>
              <a:spLocks noChangeShapeType="1"/>
            </p:cNvSpPr>
            <p:nvPr/>
          </p:nvSpPr>
          <p:spPr bwMode="auto">
            <a:xfrm>
              <a:off x="3264" y="4032"/>
              <a:ext cx="192" cy="0"/>
            </a:xfrm>
            <a:prstGeom prst="line">
              <a:avLst/>
            </a:prstGeom>
            <a:noFill/>
            <a:ln w="9525">
              <a:solidFill>
                <a:schemeClr val="tx1"/>
              </a:solidFill>
              <a:round/>
              <a:headEnd/>
              <a:tailEnd/>
            </a:ln>
          </p:spPr>
          <p:txBody>
            <a:bodyPr wrap="none" anchor="ctr"/>
            <a:lstStyle/>
            <a:p>
              <a:endParaRPr lang="en-GB"/>
            </a:p>
          </p:txBody>
        </p:sp>
        <p:sp>
          <p:nvSpPr>
            <p:cNvPr id="27665" name="Line 44"/>
            <p:cNvSpPr>
              <a:spLocks noChangeShapeType="1"/>
            </p:cNvSpPr>
            <p:nvPr/>
          </p:nvSpPr>
          <p:spPr bwMode="auto">
            <a:xfrm flipV="1">
              <a:off x="3456" y="3744"/>
              <a:ext cx="96" cy="288"/>
            </a:xfrm>
            <a:prstGeom prst="line">
              <a:avLst/>
            </a:prstGeom>
            <a:noFill/>
            <a:ln w="9525">
              <a:solidFill>
                <a:schemeClr val="tx1"/>
              </a:solidFill>
              <a:round/>
              <a:headEnd/>
              <a:tailEnd/>
            </a:ln>
          </p:spPr>
          <p:txBody>
            <a:bodyPr wrap="none" anchor="ctr"/>
            <a:lstStyle/>
            <a:p>
              <a:endParaRPr lang="en-GB"/>
            </a:p>
          </p:txBody>
        </p:sp>
        <p:sp>
          <p:nvSpPr>
            <p:cNvPr id="27666" name="Line 45"/>
            <p:cNvSpPr>
              <a:spLocks noChangeShapeType="1"/>
            </p:cNvSpPr>
            <p:nvPr/>
          </p:nvSpPr>
          <p:spPr bwMode="auto">
            <a:xfrm>
              <a:off x="3552" y="3744"/>
              <a:ext cx="96" cy="432"/>
            </a:xfrm>
            <a:prstGeom prst="line">
              <a:avLst/>
            </a:prstGeom>
            <a:noFill/>
            <a:ln w="9525">
              <a:solidFill>
                <a:schemeClr val="tx1"/>
              </a:solidFill>
              <a:round/>
              <a:headEnd/>
              <a:tailEnd/>
            </a:ln>
          </p:spPr>
          <p:txBody>
            <a:bodyPr wrap="none" anchor="ctr"/>
            <a:lstStyle/>
            <a:p>
              <a:endParaRPr lang="en-GB"/>
            </a:p>
          </p:txBody>
        </p:sp>
        <p:sp>
          <p:nvSpPr>
            <p:cNvPr id="27667" name="Line 46"/>
            <p:cNvSpPr>
              <a:spLocks noChangeShapeType="1"/>
            </p:cNvSpPr>
            <p:nvPr/>
          </p:nvSpPr>
          <p:spPr bwMode="auto">
            <a:xfrm flipV="1">
              <a:off x="3648" y="3984"/>
              <a:ext cx="144" cy="192"/>
            </a:xfrm>
            <a:prstGeom prst="line">
              <a:avLst/>
            </a:prstGeom>
            <a:noFill/>
            <a:ln w="9525">
              <a:solidFill>
                <a:schemeClr val="tx1"/>
              </a:solidFill>
              <a:round/>
              <a:headEnd/>
              <a:tailEnd/>
            </a:ln>
          </p:spPr>
          <p:txBody>
            <a:bodyPr wrap="none" anchor="ctr"/>
            <a:lstStyle/>
            <a:p>
              <a:endParaRPr lang="en-GB"/>
            </a:p>
          </p:txBody>
        </p:sp>
        <p:sp>
          <p:nvSpPr>
            <p:cNvPr id="27668" name="Line 48"/>
            <p:cNvSpPr>
              <a:spLocks noChangeShapeType="1"/>
            </p:cNvSpPr>
            <p:nvPr/>
          </p:nvSpPr>
          <p:spPr bwMode="auto">
            <a:xfrm>
              <a:off x="3792" y="3984"/>
              <a:ext cx="240" cy="0"/>
            </a:xfrm>
            <a:prstGeom prst="line">
              <a:avLst/>
            </a:prstGeom>
            <a:noFill/>
            <a:ln w="9525">
              <a:solidFill>
                <a:schemeClr val="tx1"/>
              </a:solidFill>
              <a:round/>
              <a:headEnd/>
              <a:tailEnd/>
            </a:ln>
          </p:spPr>
          <p:txBody>
            <a:bodyPr wrap="none" anchor="ctr"/>
            <a:lstStyle/>
            <a:p>
              <a:endParaRPr lang="en-GB"/>
            </a:p>
          </p:txBody>
        </p:sp>
      </p:grpSp>
      <p:sp>
        <p:nvSpPr>
          <p:cNvPr id="21554" name="Text Box 50"/>
          <p:cNvSpPr txBox="1">
            <a:spLocks noChangeArrowheads="1"/>
          </p:cNvSpPr>
          <p:nvPr/>
        </p:nvSpPr>
        <p:spPr bwMode="auto">
          <a:xfrm>
            <a:off x="6454775" y="6035675"/>
            <a:ext cx="2743200" cy="461963"/>
          </a:xfrm>
          <a:prstGeom prst="rect">
            <a:avLst/>
          </a:prstGeom>
          <a:noFill/>
          <a:ln w="9525">
            <a:noFill/>
            <a:miter lim="800000"/>
            <a:headEnd/>
            <a:tailEnd/>
          </a:ln>
        </p:spPr>
        <p:txBody>
          <a:bodyPr>
            <a:spAutoFit/>
          </a:bodyPr>
          <a:lstStyle/>
          <a:p>
            <a:pPr>
              <a:spcBef>
                <a:spcPct val="50000"/>
              </a:spcBef>
            </a:pPr>
            <a:r>
              <a:rPr lang="en-GB" sz="2400">
                <a:latin typeface="Calibri" pitchFamily="34" charset="0"/>
              </a:rPr>
              <a:t>TRANSITION ZONE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29" grpId="0" autoUpdateAnimBg="0"/>
      <p:bldP spid="21530" grpId="0" animBg="1" autoUpdateAnimBg="0"/>
      <p:bldP spid="21540" grpId="0" autoUpdateAnimBg="0"/>
      <p:bldP spid="21541" grpId="0" animBg="1"/>
      <p:bldP spid="2155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96008"/>
            <a:ext cx="8130480" cy="4065240"/>
          </a:xfrm>
          <a:prstGeom prst="rect">
            <a:avLst/>
          </a:prstGeom>
        </p:spPr>
      </p:pic>
      <p:sp>
        <p:nvSpPr>
          <p:cNvPr id="3" name="TextBox 2"/>
          <p:cNvSpPr txBox="1"/>
          <p:nvPr/>
        </p:nvSpPr>
        <p:spPr>
          <a:xfrm>
            <a:off x="348189" y="529516"/>
            <a:ext cx="8436925" cy="523220"/>
          </a:xfrm>
          <a:prstGeom prst="rect">
            <a:avLst/>
          </a:prstGeom>
          <a:noFill/>
        </p:spPr>
        <p:txBody>
          <a:bodyPr wrap="none" rtlCol="0">
            <a:spAutoFit/>
          </a:bodyPr>
          <a:lstStyle/>
          <a:p>
            <a:r>
              <a:rPr lang="en-GB" sz="2800" b="0" dirty="0" smtClean="0">
                <a:latin typeface="Arial" pitchFamily="34" charset="0"/>
                <a:cs typeface="Arial" pitchFamily="34" charset="0"/>
              </a:rPr>
              <a:t>ECG of patient with </a:t>
            </a:r>
            <a:r>
              <a:rPr lang="en-GB" sz="2800" b="0" dirty="0" err="1" smtClean="0">
                <a:latin typeface="Arial" pitchFamily="34" charset="0"/>
                <a:cs typeface="Arial" pitchFamily="34" charset="0"/>
              </a:rPr>
              <a:t>situs</a:t>
            </a:r>
            <a:r>
              <a:rPr lang="en-GB" sz="2800" b="0" dirty="0" smtClean="0">
                <a:latin typeface="Arial" pitchFamily="34" charset="0"/>
                <a:cs typeface="Arial" pitchFamily="34" charset="0"/>
              </a:rPr>
              <a:t> </a:t>
            </a:r>
            <a:r>
              <a:rPr lang="en-GB" sz="2800" b="0" dirty="0" err="1" smtClean="0">
                <a:latin typeface="Arial" pitchFamily="34" charset="0"/>
                <a:cs typeface="Arial" pitchFamily="34" charset="0"/>
              </a:rPr>
              <a:t>inversus</a:t>
            </a:r>
            <a:r>
              <a:rPr lang="en-GB" sz="2800" b="0" dirty="0" smtClean="0">
                <a:latin typeface="Arial" pitchFamily="34" charset="0"/>
                <a:cs typeface="Arial" pitchFamily="34" charset="0"/>
              </a:rPr>
              <a:t> with </a:t>
            </a:r>
            <a:r>
              <a:rPr lang="en-GB" sz="2800" b="0" dirty="0" err="1" smtClean="0">
                <a:latin typeface="Arial" pitchFamily="34" charset="0"/>
                <a:cs typeface="Arial" pitchFamily="34" charset="0"/>
              </a:rPr>
              <a:t>dextrocardia</a:t>
            </a:r>
            <a:endParaRPr lang="en-GB" sz="2800" b="0" dirty="0">
              <a:latin typeface="Arial" pitchFamily="34" charset="0"/>
              <a:cs typeface="Arial" pitchFamily="34" charset="0"/>
            </a:endParaRPr>
          </a:p>
        </p:txBody>
      </p:sp>
      <p:sp>
        <p:nvSpPr>
          <p:cNvPr id="4" name="TextBox 3"/>
          <p:cNvSpPr txBox="1"/>
          <p:nvPr/>
        </p:nvSpPr>
        <p:spPr>
          <a:xfrm>
            <a:off x="1579916" y="6165304"/>
            <a:ext cx="5976664" cy="338554"/>
          </a:xfrm>
          <a:prstGeom prst="rect">
            <a:avLst/>
          </a:prstGeom>
          <a:noFill/>
        </p:spPr>
        <p:txBody>
          <a:bodyPr wrap="square" rtlCol="0">
            <a:spAutoFit/>
          </a:bodyPr>
          <a:lstStyle/>
          <a:p>
            <a:r>
              <a:rPr lang="en-GB" sz="1600" b="0" dirty="0" smtClean="0">
                <a:latin typeface="Arial" pitchFamily="34" charset="0"/>
                <a:cs typeface="Arial" pitchFamily="34" charset="0"/>
              </a:rPr>
              <a:t>… pathological </a:t>
            </a:r>
            <a:r>
              <a:rPr lang="en-GB" sz="1600" b="0" dirty="0" err="1" smtClean="0">
                <a:latin typeface="Arial" pitchFamily="34" charset="0"/>
                <a:cs typeface="Arial" pitchFamily="34" charset="0"/>
              </a:rPr>
              <a:t>ECGs</a:t>
            </a:r>
            <a:r>
              <a:rPr lang="en-GB" sz="1600" b="0" dirty="0" smtClean="0">
                <a:latin typeface="Arial" pitchFamily="34" charset="0"/>
                <a:cs typeface="Arial" pitchFamily="34" charset="0"/>
              </a:rPr>
              <a:t> to be discussed in detail in </a:t>
            </a:r>
            <a:r>
              <a:rPr lang="en-GB" sz="1600" b="0" smtClean="0">
                <a:latin typeface="Arial" pitchFamily="34" charset="0"/>
                <a:cs typeface="Arial" pitchFamily="34" charset="0"/>
              </a:rPr>
              <a:t>next lecture!</a:t>
            </a:r>
            <a:endParaRPr lang="en-GB" sz="1600" b="0" dirty="0">
              <a:latin typeface="Arial" pitchFamily="34" charset="0"/>
              <a:cs typeface="Arial" pitchFamily="34" charset="0"/>
            </a:endParaRPr>
          </a:p>
        </p:txBody>
      </p:sp>
    </p:spTree>
    <p:extLst>
      <p:ext uri="{BB962C8B-B14F-4D97-AF65-F5344CB8AC3E}">
        <p14:creationId xmlns:p14="http://schemas.microsoft.com/office/powerpoint/2010/main" val="350436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95288" y="869950"/>
            <a:ext cx="7239000" cy="1004888"/>
          </a:xfrm>
          <a:prstGeom prst="rect">
            <a:avLst/>
          </a:prstGeom>
          <a:noFill/>
          <a:ln w="9525">
            <a:noFill/>
            <a:miter lim="800000"/>
            <a:headEnd/>
            <a:tailEnd/>
          </a:ln>
        </p:spPr>
        <p:txBody>
          <a:bodyPr>
            <a:spAutoFit/>
          </a:bodyPr>
          <a:lstStyle/>
          <a:p>
            <a:pPr>
              <a:spcBef>
                <a:spcPct val="50000"/>
              </a:spcBef>
            </a:pPr>
            <a:endParaRPr lang="en-GB" sz="2400"/>
          </a:p>
          <a:p>
            <a:pPr>
              <a:spcBef>
                <a:spcPct val="50000"/>
              </a:spcBef>
            </a:pPr>
            <a:endParaRPr lang="en-GB" sz="2400"/>
          </a:p>
        </p:txBody>
      </p:sp>
      <p:pic>
        <p:nvPicPr>
          <p:cNvPr id="5123" name="Picture 1"/>
          <p:cNvPicPr>
            <a:picLocks noChangeAspect="1"/>
          </p:cNvPicPr>
          <p:nvPr/>
        </p:nvPicPr>
        <p:blipFill>
          <a:blip r:embed="rId3" cstate="print"/>
          <a:srcRect/>
          <a:stretch>
            <a:fillRect/>
          </a:stretch>
        </p:blipFill>
        <p:spPr bwMode="auto">
          <a:xfrm>
            <a:off x="1817688" y="765175"/>
            <a:ext cx="5491162" cy="4487863"/>
          </a:xfrm>
          <a:prstGeom prst="rect">
            <a:avLst/>
          </a:prstGeom>
          <a:noFill/>
          <a:ln w="9525">
            <a:noFill/>
            <a:miter lim="800000"/>
            <a:headEnd/>
            <a:tailEnd/>
          </a:ln>
        </p:spPr>
      </p:pic>
      <p:sp>
        <p:nvSpPr>
          <p:cNvPr id="5124" name="TextBox 2"/>
          <p:cNvSpPr txBox="1">
            <a:spLocks noChangeArrowheads="1"/>
          </p:cNvSpPr>
          <p:nvPr/>
        </p:nvSpPr>
        <p:spPr bwMode="auto">
          <a:xfrm>
            <a:off x="411163" y="5301208"/>
            <a:ext cx="8210550" cy="1384995"/>
          </a:xfrm>
          <a:prstGeom prst="rect">
            <a:avLst/>
          </a:prstGeom>
          <a:noFill/>
          <a:ln w="9525">
            <a:noFill/>
            <a:miter lim="800000"/>
            <a:headEnd/>
            <a:tailEnd/>
          </a:ln>
        </p:spPr>
        <p:txBody>
          <a:bodyPr>
            <a:spAutoFit/>
          </a:bodyPr>
          <a:lstStyle/>
          <a:p>
            <a:r>
              <a:rPr lang="en-GB" sz="1400" b="0" dirty="0">
                <a:latin typeface="Arial" pitchFamily="34" charset="0"/>
                <a:cs typeface="Arial" pitchFamily="34" charset="0"/>
              </a:rPr>
              <a:t>Willem Einthoven made the major contributions on the use of ECG as we know it today.  He invented the highly sensitive string galvanometer. This was connected to </a:t>
            </a:r>
            <a:r>
              <a:rPr lang="en-GB" sz="1400" b="0" dirty="0" smtClean="0">
                <a:latin typeface="Arial" pitchFamily="34" charset="0"/>
                <a:cs typeface="Arial" pitchFamily="34" charset="0"/>
              </a:rPr>
              <a:t>the limbs of a patient via electrodes in buckets </a:t>
            </a:r>
            <a:r>
              <a:rPr lang="en-GB" sz="1400" b="0" dirty="0">
                <a:latin typeface="Arial" pitchFamily="34" charset="0"/>
                <a:cs typeface="Arial" pitchFamily="34" charset="0"/>
              </a:rPr>
              <a:t>of saline solution in which patients put their limbs.  Einthoven was a physicist; he collaborated with English physician Thomas Lewis to test and develop the technique. He won the Noble Prize in 1924.  The compact machines of today contrast with the 600 lb original </a:t>
            </a:r>
            <a:r>
              <a:rPr lang="en-GB" sz="1400" b="0" dirty="0" smtClean="0">
                <a:latin typeface="Arial" pitchFamily="34" charset="0"/>
                <a:cs typeface="Arial" pitchFamily="34" charset="0"/>
              </a:rPr>
              <a:t>machines </a:t>
            </a:r>
            <a:r>
              <a:rPr lang="en-GB" sz="1400" b="0" dirty="0">
                <a:latin typeface="Arial" pitchFamily="34" charset="0"/>
                <a:cs typeface="Arial" pitchFamily="34" charset="0"/>
              </a:rPr>
              <a:t>which required 5 operators.</a:t>
            </a:r>
          </a:p>
        </p:txBody>
      </p:sp>
      <p:sp>
        <p:nvSpPr>
          <p:cNvPr id="5125" name="TextBox 6"/>
          <p:cNvSpPr txBox="1">
            <a:spLocks noChangeArrowheads="1"/>
          </p:cNvSpPr>
          <p:nvPr/>
        </p:nvSpPr>
        <p:spPr bwMode="auto">
          <a:xfrm>
            <a:off x="1177925" y="115888"/>
            <a:ext cx="6769100" cy="585787"/>
          </a:xfrm>
          <a:prstGeom prst="rect">
            <a:avLst/>
          </a:prstGeom>
          <a:noFill/>
          <a:ln w="9525">
            <a:noFill/>
            <a:miter lim="800000"/>
            <a:headEnd/>
            <a:tailEnd/>
          </a:ln>
        </p:spPr>
        <p:txBody>
          <a:bodyPr>
            <a:spAutoFit/>
          </a:bodyPr>
          <a:lstStyle/>
          <a:p>
            <a:pPr algn="ctr"/>
            <a:r>
              <a:rPr lang="en-GB" b="0" dirty="0">
                <a:latin typeface="Arial" charset="0"/>
                <a:cs typeface="Arial" charset="0"/>
              </a:rPr>
              <a:t>Historical note on ECG</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31640" y="1340768"/>
            <a:ext cx="6786563" cy="4524375"/>
          </a:xfrm>
          <a:prstGeom prst="rect">
            <a:avLst/>
          </a:prstGeom>
          <a:noFill/>
          <a:ln w="9525">
            <a:noFill/>
            <a:miter lim="800000"/>
            <a:headEnd/>
            <a:tailEnd/>
          </a:ln>
        </p:spPr>
        <p:txBody>
          <a:bodyPr>
            <a:spAutoFit/>
          </a:bodyPr>
          <a:lstStyle/>
          <a:p>
            <a:endParaRPr lang="en-GB" dirty="0">
              <a:latin typeface="Calibri" pitchFamily="34" charset="0"/>
              <a:cs typeface="Arial" charset="0"/>
            </a:endParaRPr>
          </a:p>
          <a:p>
            <a:r>
              <a:rPr lang="en-GB" dirty="0">
                <a:latin typeface="Calibri" pitchFamily="34" charset="0"/>
                <a:cs typeface="Arial" charset="0"/>
              </a:rPr>
              <a:t>Electrocardiography is essentially a practical subject.</a:t>
            </a:r>
          </a:p>
          <a:p>
            <a:endParaRPr lang="en-GB" dirty="0">
              <a:latin typeface="Arial" charset="0"/>
              <a:cs typeface="Arial" charset="0"/>
            </a:endParaRPr>
          </a:p>
          <a:p>
            <a:r>
              <a:rPr lang="en-GB" dirty="0">
                <a:latin typeface="Calibri" pitchFamily="34" charset="0"/>
                <a:cs typeface="Arial" charset="0"/>
              </a:rPr>
              <a:t>You will have the opportunity to record an ECG yourselves in the practical classes.  </a:t>
            </a:r>
          </a:p>
          <a:p>
            <a:endParaRPr lang="en-GB" dirty="0">
              <a:latin typeface="Arial" charset="0"/>
              <a:cs typeface="Arial" charset="0"/>
            </a:endParaRPr>
          </a:p>
          <a:p>
            <a:endParaRPr lang="en-GB" dirty="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K:\aPKL-Master\Teaching\2012-2013\CVS\Images\ECG_principle_slow Wikipedia.gif"/>
          <p:cNvPicPr>
            <a:picLocks noChangeAspect="1" noChangeArrowheads="1" noCrop="1"/>
          </p:cNvPicPr>
          <p:nvPr/>
        </p:nvPicPr>
        <p:blipFill>
          <a:blip r:embed="rId3" cstate="print"/>
          <a:srcRect/>
          <a:stretch>
            <a:fillRect/>
          </a:stretch>
        </p:blipFill>
        <p:spPr bwMode="auto">
          <a:xfrm>
            <a:off x="251690" y="1052736"/>
            <a:ext cx="4536334" cy="5184576"/>
          </a:xfrm>
          <a:prstGeom prst="rect">
            <a:avLst/>
          </a:prstGeom>
          <a:noFill/>
          <a:ln w="9525">
            <a:noFill/>
            <a:miter lim="800000"/>
            <a:headEnd/>
            <a:tailEnd/>
          </a:ln>
        </p:spPr>
      </p:pic>
      <p:sp>
        <p:nvSpPr>
          <p:cNvPr id="3" name="TextBox 2"/>
          <p:cNvSpPr txBox="1"/>
          <p:nvPr/>
        </p:nvSpPr>
        <p:spPr>
          <a:xfrm>
            <a:off x="1821344" y="153386"/>
            <a:ext cx="5525872" cy="954107"/>
          </a:xfrm>
          <a:prstGeom prst="rect">
            <a:avLst/>
          </a:prstGeom>
          <a:noFill/>
        </p:spPr>
        <p:txBody>
          <a:bodyPr wrap="none" rtlCol="0">
            <a:spAutoFit/>
          </a:bodyPr>
          <a:lstStyle/>
          <a:p>
            <a:r>
              <a:rPr lang="en-GB" sz="2800" b="0" dirty="0" smtClean="0">
                <a:latin typeface="Arial" pitchFamily="34" charset="0"/>
                <a:cs typeface="Arial" pitchFamily="34" charset="0"/>
              </a:rPr>
              <a:t>Spatial and temporal relationship </a:t>
            </a:r>
          </a:p>
          <a:p>
            <a:r>
              <a:rPr lang="en-GB" sz="2800" b="0" dirty="0" smtClean="0">
                <a:latin typeface="Arial" pitchFamily="34" charset="0"/>
                <a:cs typeface="Arial" pitchFamily="34" charset="0"/>
              </a:rPr>
              <a:t>of electrical activity in the heart</a:t>
            </a:r>
            <a:endParaRPr lang="en-GB" sz="2800" b="0" dirty="0">
              <a:latin typeface="Arial" pitchFamily="34" charset="0"/>
              <a:cs typeface="Arial" pitchFamily="34" charset="0"/>
            </a:endParaRPr>
          </a:p>
        </p:txBody>
      </p:sp>
      <p:sp>
        <p:nvSpPr>
          <p:cNvPr id="4" name="TextBox 3"/>
          <p:cNvSpPr txBox="1"/>
          <p:nvPr/>
        </p:nvSpPr>
        <p:spPr>
          <a:xfrm>
            <a:off x="5276552" y="1268760"/>
            <a:ext cx="3096344" cy="3539430"/>
          </a:xfrm>
          <a:prstGeom prst="rect">
            <a:avLst/>
          </a:prstGeom>
          <a:noFill/>
        </p:spPr>
        <p:txBody>
          <a:bodyPr wrap="square" rtlCol="0">
            <a:spAutoFit/>
          </a:bodyPr>
          <a:lstStyle/>
          <a:p>
            <a:r>
              <a:rPr lang="en-GB" sz="1600" b="0" dirty="0" smtClean="0">
                <a:latin typeface="Arial" pitchFamily="34" charset="0"/>
                <a:cs typeface="Arial" pitchFamily="34" charset="0"/>
              </a:rPr>
              <a:t>The signal that we see at any time in the ECG is the vector sum of all the action potentials in the heart.  This is not so complicated as only particular zones of the heart are active at any one time and in these regions, the action potentials are synchronized and easily </a:t>
            </a:r>
            <a:r>
              <a:rPr lang="en-GB" sz="1600" b="0" dirty="0" err="1" smtClean="0">
                <a:latin typeface="Arial" pitchFamily="34" charset="0"/>
                <a:cs typeface="Arial" pitchFamily="34" charset="0"/>
              </a:rPr>
              <a:t>summable</a:t>
            </a:r>
            <a:r>
              <a:rPr lang="en-GB" sz="1600" b="0" dirty="0" smtClean="0">
                <a:latin typeface="Arial" pitchFamily="34" charset="0"/>
                <a:cs typeface="Arial" pitchFamily="34" charset="0"/>
              </a:rPr>
              <a:t>.  The ECG value at any instant therefore refers to a particular part of the heart.  </a:t>
            </a:r>
          </a:p>
          <a:p>
            <a:endParaRPr lang="en-GB" sz="1600" b="0" dirty="0">
              <a:latin typeface="Arial" pitchFamily="34" charset="0"/>
              <a:cs typeface="Arial" pitchFamily="34" charset="0"/>
            </a:endParaRPr>
          </a:p>
          <a:p>
            <a:endParaRPr lang="en-GB" sz="1600"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57058" y="251937"/>
            <a:ext cx="8047390" cy="584775"/>
          </a:xfrm>
          <a:prstGeom prst="rect">
            <a:avLst/>
          </a:prstGeom>
          <a:noFill/>
          <a:ln w="9525">
            <a:noFill/>
            <a:miter lim="800000"/>
            <a:headEnd/>
            <a:tailEnd/>
          </a:ln>
        </p:spPr>
        <p:txBody>
          <a:bodyPr wrap="square">
            <a:spAutoFit/>
          </a:bodyPr>
          <a:lstStyle/>
          <a:p>
            <a:pPr algn="ctr"/>
            <a:r>
              <a:rPr lang="en-GB" b="0" dirty="0" smtClean="0">
                <a:latin typeface="Arial" charset="0"/>
                <a:cs typeface="Arial" charset="0"/>
              </a:rPr>
              <a:t>Attachment of electrodes for 12-lead ECG</a:t>
            </a:r>
            <a:endParaRPr lang="en-GB" b="0" dirty="0">
              <a:latin typeface="Arial" charset="0"/>
              <a:cs typeface="Arial" charset="0"/>
            </a:endParaRPr>
          </a:p>
        </p:txBody>
      </p:sp>
      <p:pic>
        <p:nvPicPr>
          <p:cNvPr id="4" name="Picture 3" descr="ECGcolor electrode placement madhero wiki1.jpg"/>
          <p:cNvPicPr>
            <a:picLocks noChangeAspect="1"/>
          </p:cNvPicPr>
          <p:nvPr/>
        </p:nvPicPr>
        <p:blipFill>
          <a:blip r:embed="rId3" cstate="print"/>
          <a:stretch>
            <a:fillRect/>
          </a:stretch>
        </p:blipFill>
        <p:spPr>
          <a:xfrm>
            <a:off x="1421154" y="1124744"/>
            <a:ext cx="3366870" cy="4941168"/>
          </a:xfrm>
          <a:prstGeom prst="rect">
            <a:avLst/>
          </a:prstGeom>
        </p:spPr>
      </p:pic>
      <p:sp>
        <p:nvSpPr>
          <p:cNvPr id="5" name="TextBox 4"/>
          <p:cNvSpPr txBox="1"/>
          <p:nvPr/>
        </p:nvSpPr>
        <p:spPr>
          <a:xfrm>
            <a:off x="5580112" y="2924944"/>
            <a:ext cx="3024336" cy="1384995"/>
          </a:xfrm>
          <a:prstGeom prst="rect">
            <a:avLst/>
          </a:prstGeom>
          <a:noFill/>
        </p:spPr>
        <p:txBody>
          <a:bodyPr wrap="square" rtlCol="0">
            <a:spAutoFit/>
          </a:bodyPr>
          <a:lstStyle/>
          <a:p>
            <a:r>
              <a:rPr lang="en-GB" sz="1400" b="0" i="1" dirty="0" smtClean="0">
                <a:latin typeface="Arial" pitchFamily="34" charset="0"/>
                <a:cs typeface="Arial" pitchFamily="34" charset="0"/>
              </a:rPr>
              <a:t>Source of confusion: </a:t>
            </a:r>
          </a:p>
          <a:p>
            <a:endParaRPr lang="en-GB" sz="1400" b="0" i="1" dirty="0" smtClean="0">
              <a:latin typeface="Arial" pitchFamily="34" charset="0"/>
              <a:cs typeface="Arial" pitchFamily="34" charset="0"/>
            </a:endParaRPr>
          </a:p>
          <a:p>
            <a:r>
              <a:rPr lang="en-GB" sz="1400" b="0" i="1" dirty="0" smtClean="0">
                <a:latin typeface="Arial" pitchFamily="34" charset="0"/>
                <a:cs typeface="Arial" pitchFamily="34" charset="0"/>
              </a:rPr>
              <a:t>12-lead ECG but only 10 wires/electrodes.   Lead does not refer to the physical wire but to a “picture” of the heart.</a:t>
            </a:r>
            <a:endParaRPr lang="en-GB" sz="1400" b="0" i="1" dirty="0">
              <a:latin typeface="Arial" pitchFamily="34" charset="0"/>
              <a:cs typeface="Arial" pitchFamily="34" charset="0"/>
            </a:endParaRPr>
          </a:p>
        </p:txBody>
      </p:sp>
      <p:sp>
        <p:nvSpPr>
          <p:cNvPr id="7" name="Text Box 4"/>
          <p:cNvSpPr txBox="1">
            <a:spLocks noChangeArrowheads="1"/>
          </p:cNvSpPr>
          <p:nvPr/>
        </p:nvSpPr>
        <p:spPr bwMode="auto">
          <a:xfrm>
            <a:off x="1115616" y="6165304"/>
            <a:ext cx="2592288" cy="523220"/>
          </a:xfrm>
          <a:prstGeom prst="rect">
            <a:avLst/>
          </a:prstGeom>
          <a:noFill/>
          <a:ln w="9525">
            <a:noFill/>
            <a:miter lim="800000"/>
            <a:headEnd/>
            <a:tailEnd/>
          </a:ln>
        </p:spPr>
        <p:txBody>
          <a:bodyPr wrap="square">
            <a:spAutoFit/>
          </a:bodyPr>
          <a:lstStyle/>
          <a:p>
            <a:pPr>
              <a:spcBef>
                <a:spcPct val="50000"/>
              </a:spcBef>
            </a:pPr>
            <a:r>
              <a:rPr lang="en-GB" sz="1400" b="0" dirty="0">
                <a:latin typeface="Calibri" pitchFamily="34" charset="0"/>
              </a:rPr>
              <a:t>The right foot is always used as a zero volt reference point.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vey Fig 1.3 limb&amp;chest1.jpg"/>
          <p:cNvPicPr>
            <a:picLocks noChangeAspect="1"/>
          </p:cNvPicPr>
          <p:nvPr/>
        </p:nvPicPr>
        <p:blipFill>
          <a:blip r:embed="rId3" cstate="print"/>
          <a:stretch>
            <a:fillRect/>
          </a:stretch>
        </p:blipFill>
        <p:spPr>
          <a:xfrm>
            <a:off x="683568" y="1268759"/>
            <a:ext cx="4536504" cy="5144579"/>
          </a:xfrm>
          <a:prstGeom prst="rect">
            <a:avLst/>
          </a:prstGeom>
        </p:spPr>
      </p:pic>
      <p:sp>
        <p:nvSpPr>
          <p:cNvPr id="4" name="TextBox 3"/>
          <p:cNvSpPr txBox="1"/>
          <p:nvPr/>
        </p:nvSpPr>
        <p:spPr>
          <a:xfrm>
            <a:off x="630446" y="260648"/>
            <a:ext cx="7837403" cy="584775"/>
          </a:xfrm>
          <a:prstGeom prst="rect">
            <a:avLst/>
          </a:prstGeom>
          <a:noFill/>
        </p:spPr>
        <p:txBody>
          <a:bodyPr wrap="none" rtlCol="0">
            <a:spAutoFit/>
          </a:bodyPr>
          <a:lstStyle/>
          <a:p>
            <a:pPr algn="ctr"/>
            <a:r>
              <a:rPr lang="en-GB" b="0" dirty="0" smtClean="0">
                <a:latin typeface="Arial" pitchFamily="34" charset="0"/>
                <a:cs typeface="Arial" pitchFamily="34" charset="0"/>
              </a:rPr>
              <a:t>Planes of the ECG: Frontal and Horizontal</a:t>
            </a:r>
            <a:endParaRPr lang="en-GB" b="0" dirty="0">
              <a:latin typeface="Arial" pitchFamily="34" charset="0"/>
              <a:cs typeface="Arial" pitchFamily="34" charset="0"/>
            </a:endParaRPr>
          </a:p>
        </p:txBody>
      </p:sp>
      <p:sp>
        <p:nvSpPr>
          <p:cNvPr id="2" name="TextBox 1"/>
          <p:cNvSpPr txBox="1"/>
          <p:nvPr/>
        </p:nvSpPr>
        <p:spPr>
          <a:xfrm>
            <a:off x="5652120" y="1772816"/>
            <a:ext cx="3312369" cy="4278094"/>
          </a:xfrm>
          <a:prstGeom prst="rect">
            <a:avLst/>
          </a:prstGeom>
          <a:noFill/>
        </p:spPr>
        <p:txBody>
          <a:bodyPr wrap="square" rtlCol="0">
            <a:spAutoFit/>
          </a:bodyPr>
          <a:lstStyle/>
          <a:p>
            <a:r>
              <a:rPr lang="en-GB" sz="1600" b="0" dirty="0" smtClean="0">
                <a:latin typeface="Arial" pitchFamily="34" charset="0"/>
                <a:cs typeface="Arial" pitchFamily="34" charset="0"/>
              </a:rPr>
              <a:t>The ECG is recorded about two perpendicular planes.</a:t>
            </a:r>
          </a:p>
          <a:p>
            <a:endParaRPr lang="en-GB" sz="1600" b="0" dirty="0" smtClean="0">
              <a:latin typeface="Arial" pitchFamily="34" charset="0"/>
              <a:cs typeface="Arial" pitchFamily="34" charset="0"/>
            </a:endParaRPr>
          </a:p>
          <a:p>
            <a:r>
              <a:rPr lang="en-GB" sz="1600" b="0" dirty="0" smtClean="0">
                <a:latin typeface="Arial" pitchFamily="34" charset="0"/>
                <a:cs typeface="Arial" pitchFamily="34" charset="0"/>
              </a:rPr>
              <a:t>The limb leads view the heart about the frontal plane.</a:t>
            </a:r>
          </a:p>
          <a:p>
            <a:endParaRPr lang="en-GB" sz="1600" b="0" dirty="0">
              <a:latin typeface="Arial" pitchFamily="34" charset="0"/>
              <a:cs typeface="Arial" pitchFamily="34" charset="0"/>
            </a:endParaRPr>
          </a:p>
          <a:p>
            <a:r>
              <a:rPr lang="en-GB" sz="1600" b="0" dirty="0" smtClean="0">
                <a:latin typeface="Arial" pitchFamily="34" charset="0"/>
                <a:cs typeface="Arial" pitchFamily="34" charset="0"/>
              </a:rPr>
              <a:t>In this plane the mean vector of depolarisation of the ventricles gives the mean frontal plane axis.</a:t>
            </a:r>
          </a:p>
          <a:p>
            <a:endParaRPr lang="en-GB" sz="1600" b="0" dirty="0">
              <a:latin typeface="Arial" pitchFamily="34" charset="0"/>
              <a:cs typeface="Arial" pitchFamily="34" charset="0"/>
            </a:endParaRPr>
          </a:p>
          <a:p>
            <a:r>
              <a:rPr lang="en-GB" sz="1600" b="0" dirty="0" smtClean="0">
                <a:latin typeface="Arial" pitchFamily="34" charset="0"/>
                <a:cs typeface="Arial" pitchFamily="34" charset="0"/>
              </a:rPr>
              <a:t>The chest leads view the heart about a horizontal plane.</a:t>
            </a:r>
          </a:p>
          <a:p>
            <a:endParaRPr lang="en-GB" sz="1600" b="0" dirty="0">
              <a:latin typeface="Arial" pitchFamily="34" charset="0"/>
              <a:cs typeface="Arial" pitchFamily="34" charset="0"/>
            </a:endParaRPr>
          </a:p>
          <a:p>
            <a:r>
              <a:rPr lang="en-GB" sz="1600" b="0" dirty="0" smtClean="0">
                <a:latin typeface="Arial" pitchFamily="34" charset="0"/>
                <a:cs typeface="Arial" pitchFamily="34" charset="0"/>
              </a:rPr>
              <a:t>The ECG is important because it gives us pictures of the heart about these twelve different positions.</a:t>
            </a:r>
            <a:endParaRPr lang="en-GB" sz="1600"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1853202" y="188640"/>
            <a:ext cx="5599118" cy="584775"/>
          </a:xfrm>
          <a:prstGeom prst="rect">
            <a:avLst/>
          </a:prstGeom>
          <a:noFill/>
          <a:ln w="9525">
            <a:noFill/>
            <a:miter lim="800000"/>
            <a:headEnd/>
            <a:tailEnd/>
          </a:ln>
        </p:spPr>
        <p:txBody>
          <a:bodyPr wrap="square">
            <a:spAutoFit/>
          </a:bodyPr>
          <a:lstStyle/>
          <a:p>
            <a:pPr algn="ctr"/>
            <a:r>
              <a:rPr lang="en-GB" b="0" dirty="0" smtClean="0">
                <a:latin typeface="Arial" charset="0"/>
                <a:cs typeface="Arial" charset="0"/>
              </a:rPr>
              <a:t>Example of a12-lead ECG</a:t>
            </a:r>
            <a:endParaRPr lang="en-GB" b="0" dirty="0">
              <a:latin typeface="Arial" charset="0"/>
              <a:cs typeface="Arial" charset="0"/>
            </a:endParaRPr>
          </a:p>
        </p:txBody>
      </p:sp>
      <p:pic>
        <p:nvPicPr>
          <p:cNvPr id="6" name="Picture 5" descr="ECG record-3.jpg"/>
          <p:cNvPicPr>
            <a:picLocks noChangeAspect="1"/>
          </p:cNvPicPr>
          <p:nvPr/>
        </p:nvPicPr>
        <p:blipFill>
          <a:blip r:embed="rId3" cstate="print"/>
          <a:stretch>
            <a:fillRect/>
          </a:stretch>
        </p:blipFill>
        <p:spPr>
          <a:xfrm>
            <a:off x="123914" y="901322"/>
            <a:ext cx="5816238" cy="4255870"/>
          </a:xfrm>
          <a:prstGeom prst="rect">
            <a:avLst/>
          </a:prstGeom>
        </p:spPr>
      </p:pic>
      <p:sp>
        <p:nvSpPr>
          <p:cNvPr id="3" name="TextBox 2"/>
          <p:cNvSpPr txBox="1"/>
          <p:nvPr/>
        </p:nvSpPr>
        <p:spPr>
          <a:xfrm>
            <a:off x="251520" y="5301208"/>
            <a:ext cx="5472608" cy="1077218"/>
          </a:xfrm>
          <a:prstGeom prst="rect">
            <a:avLst/>
          </a:prstGeom>
          <a:noFill/>
        </p:spPr>
        <p:txBody>
          <a:bodyPr wrap="square" rtlCol="0">
            <a:spAutoFit/>
          </a:bodyPr>
          <a:lstStyle/>
          <a:p>
            <a:r>
              <a:rPr lang="en-GB" sz="1600" b="0" dirty="0" smtClean="0">
                <a:latin typeface="Arial" pitchFamily="34" charset="0"/>
                <a:cs typeface="Arial" pitchFamily="34" charset="0"/>
              </a:rPr>
              <a:t>A typical 12-lead ECG from a patient in normal sinus rhythm, showing 6 limb leads and 6 chest leads.  At bottom</a:t>
            </a:r>
            <a:r>
              <a:rPr lang="en-GB" sz="1600" b="0" dirty="0">
                <a:latin typeface="Arial" pitchFamily="34" charset="0"/>
                <a:cs typeface="Arial" pitchFamily="34" charset="0"/>
              </a:rPr>
              <a:t> </a:t>
            </a:r>
            <a:r>
              <a:rPr lang="en-GB" sz="1600" b="0" dirty="0" smtClean="0">
                <a:latin typeface="Arial" pitchFamily="34" charset="0"/>
                <a:cs typeface="Arial" pitchFamily="34" charset="0"/>
              </a:rPr>
              <a:t>is the rhythm strip; this is used to examine the rhythm of the heart. </a:t>
            </a:r>
            <a:endParaRPr lang="en-GB" sz="1600" b="0" dirty="0">
              <a:latin typeface="Arial" pitchFamily="34" charset="0"/>
              <a:cs typeface="Arial" pitchFamily="34" charset="0"/>
            </a:endParaRPr>
          </a:p>
        </p:txBody>
      </p:sp>
      <p:pic>
        <p:nvPicPr>
          <p:cNvPr id="8" name="Picture 7" descr="Davey Fig 3-ps2.jpg"/>
          <p:cNvPicPr>
            <a:picLocks noChangeAspect="1"/>
          </p:cNvPicPr>
          <p:nvPr/>
        </p:nvPicPr>
        <p:blipFill>
          <a:blip r:embed="rId4" cstate="print"/>
          <a:stretch>
            <a:fillRect/>
          </a:stretch>
        </p:blipFill>
        <p:spPr>
          <a:xfrm>
            <a:off x="6084168" y="908720"/>
            <a:ext cx="2853917" cy="2880320"/>
          </a:xfrm>
          <a:prstGeom prst="rect">
            <a:avLst/>
          </a:prstGeom>
        </p:spPr>
      </p:pic>
      <p:sp>
        <p:nvSpPr>
          <p:cNvPr id="9" name="TextBox 8"/>
          <p:cNvSpPr txBox="1"/>
          <p:nvPr/>
        </p:nvSpPr>
        <p:spPr>
          <a:xfrm>
            <a:off x="6156176" y="3887177"/>
            <a:ext cx="2736304" cy="2308324"/>
          </a:xfrm>
          <a:prstGeom prst="rect">
            <a:avLst/>
          </a:prstGeom>
          <a:noFill/>
        </p:spPr>
        <p:txBody>
          <a:bodyPr wrap="square" rtlCol="0">
            <a:spAutoFit/>
          </a:bodyPr>
          <a:lstStyle/>
          <a:p>
            <a:r>
              <a:rPr lang="en-GB" sz="1600" b="0" dirty="0" smtClean="0">
                <a:latin typeface="Arial" pitchFamily="34" charset="0"/>
                <a:cs typeface="Arial" pitchFamily="34" charset="0"/>
              </a:rPr>
              <a:t>A basic ECG recorded  at a standard paper speed of 50 mm/</a:t>
            </a:r>
            <a:r>
              <a:rPr lang="en-GB" sz="1600" b="0" dirty="0" err="1" smtClean="0">
                <a:latin typeface="Arial" pitchFamily="34" charset="0"/>
                <a:cs typeface="Arial" pitchFamily="34" charset="0"/>
              </a:rPr>
              <a:t>s</a:t>
            </a:r>
            <a:r>
              <a:rPr lang="en-GB" sz="1600" b="0" dirty="0" smtClean="0">
                <a:latin typeface="Arial" pitchFamily="34" charset="0"/>
                <a:cs typeface="Arial" pitchFamily="34" charset="0"/>
              </a:rPr>
              <a:t>, sensitivity of 10 mm/mV, showing the timings of normal ECG. </a:t>
            </a:r>
          </a:p>
          <a:p>
            <a:r>
              <a:rPr lang="en-GB" sz="1600" b="0" dirty="0" smtClean="0">
                <a:latin typeface="Arial" pitchFamily="34" charset="0"/>
                <a:cs typeface="Arial" pitchFamily="34" charset="0"/>
              </a:rPr>
              <a:t> </a:t>
            </a:r>
          </a:p>
          <a:p>
            <a:r>
              <a:rPr lang="en-GB" sz="1600" b="0" dirty="0" smtClean="0">
                <a:latin typeface="Arial" pitchFamily="34" charset="0"/>
                <a:cs typeface="Arial" pitchFamily="34" charset="0"/>
              </a:rPr>
              <a:t>1 small square = 40 ms</a:t>
            </a:r>
          </a:p>
          <a:p>
            <a:r>
              <a:rPr lang="en-GB" sz="1600" b="0" dirty="0" smtClean="0">
                <a:latin typeface="Arial" pitchFamily="34" charset="0"/>
                <a:cs typeface="Arial" pitchFamily="34" charset="0"/>
              </a:rPr>
              <a:t>1 large square = 200 ms</a:t>
            </a:r>
          </a:p>
          <a:p>
            <a:endParaRPr lang="en-GB" sz="1600" b="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cstate="print"/>
          <a:srcRect/>
          <a:stretch>
            <a:fillRect/>
          </a:stretch>
        </p:blipFill>
        <p:spPr bwMode="auto">
          <a:xfrm>
            <a:off x="1187624" y="1268760"/>
            <a:ext cx="6768751" cy="44968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
          <p:cNvSpPr txBox="1">
            <a:spLocks noChangeArrowheads="1"/>
          </p:cNvSpPr>
          <p:nvPr/>
        </p:nvSpPr>
        <p:spPr bwMode="auto">
          <a:xfrm>
            <a:off x="228600" y="1447800"/>
            <a:ext cx="4419600" cy="830263"/>
          </a:xfrm>
          <a:prstGeom prst="rect">
            <a:avLst/>
          </a:prstGeom>
          <a:noFill/>
          <a:ln w="9525">
            <a:noFill/>
            <a:miter lim="800000"/>
            <a:headEnd/>
            <a:tailEnd/>
          </a:ln>
        </p:spPr>
        <p:txBody>
          <a:bodyPr>
            <a:spAutoFit/>
          </a:bodyPr>
          <a:lstStyle/>
          <a:p>
            <a:pPr>
              <a:spcBef>
                <a:spcPct val="50000"/>
              </a:spcBef>
            </a:pPr>
            <a:r>
              <a:rPr lang="en-GB" sz="2400" b="0" dirty="0">
                <a:latin typeface="Calibri" pitchFamily="34" charset="0"/>
              </a:rPr>
              <a:t>The right foot is always used as a zero volt reference point.</a:t>
            </a:r>
          </a:p>
        </p:txBody>
      </p:sp>
      <p:sp>
        <p:nvSpPr>
          <p:cNvPr id="9220" name="Text Box 5"/>
          <p:cNvSpPr txBox="1">
            <a:spLocks noChangeArrowheads="1"/>
          </p:cNvSpPr>
          <p:nvPr/>
        </p:nvSpPr>
        <p:spPr bwMode="auto">
          <a:xfrm>
            <a:off x="228600" y="2819400"/>
            <a:ext cx="4724400" cy="830263"/>
          </a:xfrm>
          <a:prstGeom prst="rect">
            <a:avLst/>
          </a:prstGeom>
          <a:noFill/>
          <a:ln w="9525">
            <a:noFill/>
            <a:miter lim="800000"/>
            <a:headEnd/>
            <a:tailEnd/>
          </a:ln>
        </p:spPr>
        <p:txBody>
          <a:bodyPr>
            <a:spAutoFit/>
          </a:bodyPr>
          <a:lstStyle/>
          <a:p>
            <a:pPr>
              <a:spcBef>
                <a:spcPct val="50000"/>
              </a:spcBef>
            </a:pPr>
            <a:r>
              <a:rPr lang="en-GB" sz="2400" b="0">
                <a:latin typeface="Calibri" pitchFamily="34" charset="0"/>
              </a:rPr>
              <a:t>This leaves the two  arms and the left foot for recording signals.</a:t>
            </a:r>
          </a:p>
        </p:txBody>
      </p:sp>
      <p:pic>
        <p:nvPicPr>
          <p:cNvPr id="9221" name="Picture 7" descr="cleanecg4"/>
          <p:cNvPicPr>
            <a:picLocks noChangeAspect="1" noChangeArrowheads="1"/>
          </p:cNvPicPr>
          <p:nvPr/>
        </p:nvPicPr>
        <p:blipFill>
          <a:blip r:embed="rId3" cstate="print"/>
          <a:srcRect/>
          <a:stretch>
            <a:fillRect/>
          </a:stretch>
        </p:blipFill>
        <p:spPr bwMode="auto">
          <a:xfrm>
            <a:off x="4953000" y="914400"/>
            <a:ext cx="4191000" cy="5943600"/>
          </a:xfrm>
          <a:prstGeom prst="rect">
            <a:avLst/>
          </a:prstGeom>
          <a:noFill/>
          <a:ln w="9525">
            <a:solidFill>
              <a:schemeClr val="tx1"/>
            </a:solidFill>
            <a:miter lim="800000"/>
            <a:headEnd/>
            <a:tailEnd/>
          </a:ln>
        </p:spPr>
      </p:pic>
      <p:sp>
        <p:nvSpPr>
          <p:cNvPr id="9222" name="Oval 8"/>
          <p:cNvSpPr>
            <a:spLocks noChangeArrowheads="1"/>
          </p:cNvSpPr>
          <p:nvPr/>
        </p:nvSpPr>
        <p:spPr bwMode="auto">
          <a:xfrm>
            <a:off x="5410200" y="3657600"/>
            <a:ext cx="533400" cy="381000"/>
          </a:xfrm>
          <a:prstGeom prst="ellipse">
            <a:avLst/>
          </a:prstGeom>
          <a:solidFill>
            <a:schemeClr val="bg1"/>
          </a:solidFill>
          <a:ln w="9525">
            <a:solidFill>
              <a:schemeClr val="tx1"/>
            </a:solidFill>
            <a:round/>
            <a:headEnd/>
            <a:tailEnd/>
          </a:ln>
        </p:spPr>
        <p:txBody>
          <a:bodyPr wrap="none" anchor="ctr"/>
          <a:lstStyle/>
          <a:p>
            <a:endParaRPr lang="en-GB"/>
          </a:p>
        </p:txBody>
      </p:sp>
      <p:sp>
        <p:nvSpPr>
          <p:cNvPr id="9223" name="Text Box 9"/>
          <p:cNvSpPr txBox="1">
            <a:spLocks noChangeArrowheads="1"/>
          </p:cNvSpPr>
          <p:nvPr/>
        </p:nvSpPr>
        <p:spPr bwMode="auto">
          <a:xfrm>
            <a:off x="5410200" y="3657600"/>
            <a:ext cx="533400" cy="366713"/>
          </a:xfrm>
          <a:prstGeom prst="rect">
            <a:avLst/>
          </a:prstGeom>
          <a:noFill/>
          <a:ln w="9525">
            <a:noFill/>
            <a:miter lim="800000"/>
            <a:headEnd/>
            <a:tailEnd/>
          </a:ln>
        </p:spPr>
        <p:txBody>
          <a:bodyPr>
            <a:spAutoFit/>
          </a:bodyPr>
          <a:lstStyle/>
          <a:p>
            <a:pPr>
              <a:spcBef>
                <a:spcPct val="50000"/>
              </a:spcBef>
            </a:pPr>
            <a:r>
              <a:rPr lang="en-GB" sz="1800">
                <a:latin typeface="Arial" charset="0"/>
              </a:rPr>
              <a:t>RA</a:t>
            </a:r>
          </a:p>
        </p:txBody>
      </p:sp>
      <p:sp>
        <p:nvSpPr>
          <p:cNvPr id="9224" name="Oval 10"/>
          <p:cNvSpPr>
            <a:spLocks noChangeArrowheads="1"/>
          </p:cNvSpPr>
          <p:nvPr/>
        </p:nvSpPr>
        <p:spPr bwMode="auto">
          <a:xfrm>
            <a:off x="8153400" y="3733800"/>
            <a:ext cx="457200" cy="304800"/>
          </a:xfrm>
          <a:prstGeom prst="ellipse">
            <a:avLst/>
          </a:prstGeom>
          <a:solidFill>
            <a:schemeClr val="bg1"/>
          </a:solidFill>
          <a:ln w="9525">
            <a:solidFill>
              <a:schemeClr val="tx1"/>
            </a:solidFill>
            <a:round/>
            <a:headEnd/>
            <a:tailEnd/>
          </a:ln>
        </p:spPr>
        <p:txBody>
          <a:bodyPr wrap="none" anchor="ctr"/>
          <a:lstStyle/>
          <a:p>
            <a:endParaRPr lang="en-GB"/>
          </a:p>
        </p:txBody>
      </p:sp>
      <p:sp>
        <p:nvSpPr>
          <p:cNvPr id="9225" name="Text Box 11"/>
          <p:cNvSpPr txBox="1">
            <a:spLocks noChangeArrowheads="1"/>
          </p:cNvSpPr>
          <p:nvPr/>
        </p:nvSpPr>
        <p:spPr bwMode="auto">
          <a:xfrm>
            <a:off x="8153400" y="3733800"/>
            <a:ext cx="533400" cy="336550"/>
          </a:xfrm>
          <a:prstGeom prst="rect">
            <a:avLst/>
          </a:prstGeom>
          <a:noFill/>
          <a:ln w="9525">
            <a:noFill/>
            <a:miter lim="800000"/>
            <a:headEnd/>
            <a:tailEnd/>
          </a:ln>
        </p:spPr>
        <p:txBody>
          <a:bodyPr>
            <a:spAutoFit/>
          </a:bodyPr>
          <a:lstStyle/>
          <a:p>
            <a:pPr>
              <a:spcBef>
                <a:spcPct val="50000"/>
              </a:spcBef>
            </a:pPr>
            <a:r>
              <a:rPr lang="en-GB" sz="1600">
                <a:latin typeface="Arial" charset="0"/>
              </a:rPr>
              <a:t>LA</a:t>
            </a:r>
          </a:p>
        </p:txBody>
      </p:sp>
      <p:sp>
        <p:nvSpPr>
          <p:cNvPr id="9226" name="Oval 12"/>
          <p:cNvSpPr>
            <a:spLocks noChangeArrowheads="1"/>
          </p:cNvSpPr>
          <p:nvPr/>
        </p:nvSpPr>
        <p:spPr bwMode="auto">
          <a:xfrm>
            <a:off x="7620000" y="5638800"/>
            <a:ext cx="457200" cy="304800"/>
          </a:xfrm>
          <a:prstGeom prst="ellipse">
            <a:avLst/>
          </a:prstGeom>
          <a:solidFill>
            <a:schemeClr val="bg1"/>
          </a:solidFill>
          <a:ln w="9525">
            <a:solidFill>
              <a:schemeClr val="tx1"/>
            </a:solidFill>
            <a:round/>
            <a:headEnd/>
            <a:tailEnd/>
          </a:ln>
        </p:spPr>
        <p:txBody>
          <a:bodyPr wrap="none" anchor="ctr"/>
          <a:lstStyle/>
          <a:p>
            <a:endParaRPr lang="en-GB"/>
          </a:p>
        </p:txBody>
      </p:sp>
      <p:sp>
        <p:nvSpPr>
          <p:cNvPr id="9227" name="Text Box 13"/>
          <p:cNvSpPr txBox="1">
            <a:spLocks noChangeArrowheads="1"/>
          </p:cNvSpPr>
          <p:nvPr/>
        </p:nvSpPr>
        <p:spPr bwMode="auto">
          <a:xfrm>
            <a:off x="7620000" y="5638800"/>
            <a:ext cx="457200" cy="336550"/>
          </a:xfrm>
          <a:prstGeom prst="rect">
            <a:avLst/>
          </a:prstGeom>
          <a:noFill/>
          <a:ln w="9525">
            <a:noFill/>
            <a:miter lim="800000"/>
            <a:headEnd/>
            <a:tailEnd/>
          </a:ln>
        </p:spPr>
        <p:txBody>
          <a:bodyPr>
            <a:spAutoFit/>
          </a:bodyPr>
          <a:lstStyle/>
          <a:p>
            <a:pPr>
              <a:spcBef>
                <a:spcPct val="50000"/>
              </a:spcBef>
            </a:pPr>
            <a:r>
              <a:rPr lang="en-GB" sz="1600">
                <a:latin typeface="Arial" charset="0"/>
              </a:rPr>
              <a:t>LF</a:t>
            </a:r>
          </a:p>
        </p:txBody>
      </p:sp>
      <p:sp>
        <p:nvSpPr>
          <p:cNvPr id="9228" name="Oval 14"/>
          <p:cNvSpPr>
            <a:spLocks noChangeArrowheads="1"/>
          </p:cNvSpPr>
          <p:nvPr/>
        </p:nvSpPr>
        <p:spPr bwMode="auto">
          <a:xfrm>
            <a:off x="6172200" y="5486400"/>
            <a:ext cx="457200" cy="304800"/>
          </a:xfrm>
          <a:prstGeom prst="ellipse">
            <a:avLst/>
          </a:prstGeom>
          <a:solidFill>
            <a:schemeClr val="bg1"/>
          </a:solidFill>
          <a:ln w="9525">
            <a:solidFill>
              <a:schemeClr val="tx1"/>
            </a:solidFill>
            <a:round/>
            <a:headEnd/>
            <a:tailEnd/>
          </a:ln>
        </p:spPr>
        <p:txBody>
          <a:bodyPr wrap="none" anchor="ctr"/>
          <a:lstStyle/>
          <a:p>
            <a:endParaRPr lang="en-GB"/>
          </a:p>
        </p:txBody>
      </p:sp>
      <p:sp>
        <p:nvSpPr>
          <p:cNvPr id="9229" name="Text Box 15"/>
          <p:cNvSpPr txBox="1">
            <a:spLocks noChangeArrowheads="1"/>
          </p:cNvSpPr>
          <p:nvPr/>
        </p:nvSpPr>
        <p:spPr bwMode="auto">
          <a:xfrm>
            <a:off x="6172200" y="5486400"/>
            <a:ext cx="533400" cy="336550"/>
          </a:xfrm>
          <a:prstGeom prst="rect">
            <a:avLst/>
          </a:prstGeom>
          <a:noFill/>
          <a:ln w="9525">
            <a:noFill/>
            <a:miter lim="800000"/>
            <a:headEnd/>
            <a:tailEnd/>
          </a:ln>
        </p:spPr>
        <p:txBody>
          <a:bodyPr>
            <a:spAutoFit/>
          </a:bodyPr>
          <a:lstStyle/>
          <a:p>
            <a:pPr>
              <a:spcBef>
                <a:spcPct val="50000"/>
              </a:spcBef>
            </a:pPr>
            <a:r>
              <a:rPr lang="en-GB" sz="1600">
                <a:latin typeface="Arial" charset="0"/>
              </a:rPr>
              <a:t>RF</a:t>
            </a:r>
          </a:p>
        </p:txBody>
      </p:sp>
      <p:sp>
        <p:nvSpPr>
          <p:cNvPr id="14" name="TextBox 13"/>
          <p:cNvSpPr txBox="1"/>
          <p:nvPr/>
        </p:nvSpPr>
        <p:spPr>
          <a:xfrm>
            <a:off x="1121375" y="260647"/>
            <a:ext cx="6901249" cy="584775"/>
          </a:xfrm>
          <a:prstGeom prst="rect">
            <a:avLst/>
          </a:prstGeom>
          <a:noFill/>
        </p:spPr>
        <p:txBody>
          <a:bodyPr wrap="none" rtlCol="0">
            <a:spAutoFit/>
          </a:bodyPr>
          <a:lstStyle/>
          <a:p>
            <a:pPr algn="ctr"/>
            <a:r>
              <a:rPr lang="en-GB" b="0" dirty="0" smtClean="0">
                <a:latin typeface="Arial" pitchFamily="34" charset="0"/>
                <a:cs typeface="Arial" pitchFamily="34" charset="0"/>
              </a:rPr>
              <a:t>Limb electrodes: attachment and use</a:t>
            </a:r>
            <a:endParaRPr lang="en-GB" b="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1600" b="0" dirty="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4966</TotalTime>
  <Words>901</Words>
  <Application>Microsoft Office PowerPoint</Application>
  <PresentationFormat>On-screen Show (4:3)</PresentationFormat>
  <Paragraphs>170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Harrison</dc:creator>
  <cp:lastModifiedBy>Shiel, Nuala</cp:lastModifiedBy>
  <cp:revision>153</cp:revision>
  <cp:lastPrinted>2001-01-24T10:34:34Z</cp:lastPrinted>
  <dcterms:created xsi:type="dcterms:W3CDTF">1999-03-02T09:51:27Z</dcterms:created>
  <dcterms:modified xsi:type="dcterms:W3CDTF">2013-01-29T12:52:20Z</dcterms:modified>
</cp:coreProperties>
</file>