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311" r:id="rId3"/>
    <p:sldId id="310" r:id="rId4"/>
    <p:sldId id="347" r:id="rId5"/>
    <p:sldId id="346" r:id="rId6"/>
    <p:sldId id="344" r:id="rId7"/>
    <p:sldId id="259" r:id="rId8"/>
    <p:sldId id="359" r:id="rId9"/>
    <p:sldId id="307" r:id="rId10"/>
    <p:sldId id="258" r:id="rId11"/>
    <p:sldId id="264" r:id="rId12"/>
    <p:sldId id="313" r:id="rId13"/>
    <p:sldId id="315" r:id="rId14"/>
    <p:sldId id="262" r:id="rId15"/>
    <p:sldId id="358" r:id="rId16"/>
    <p:sldId id="295" r:id="rId17"/>
    <p:sldId id="335" r:id="rId18"/>
    <p:sldId id="271" r:id="rId19"/>
    <p:sldId id="334" r:id="rId20"/>
    <p:sldId id="328" r:id="rId21"/>
    <p:sldId id="341" r:id="rId22"/>
    <p:sldId id="330" r:id="rId23"/>
    <p:sldId id="297" r:id="rId24"/>
    <p:sldId id="336" r:id="rId25"/>
    <p:sldId id="309" r:id="rId26"/>
    <p:sldId id="305" r:id="rId27"/>
    <p:sldId id="296" r:id="rId28"/>
    <p:sldId id="339" r:id="rId29"/>
    <p:sldId id="342" r:id="rId30"/>
    <p:sldId id="348" r:id="rId31"/>
    <p:sldId id="288" r:id="rId32"/>
    <p:sldId id="349" r:id="rId33"/>
    <p:sldId id="300" r:id="rId34"/>
    <p:sldId id="278" r:id="rId35"/>
    <p:sldId id="350" r:id="rId36"/>
    <p:sldId id="301" r:id="rId37"/>
    <p:sldId id="277" r:id="rId38"/>
    <p:sldId id="353" r:id="rId39"/>
    <p:sldId id="354" r:id="rId40"/>
    <p:sldId id="356" r:id="rId41"/>
    <p:sldId id="355" r:id="rId42"/>
    <p:sldId id="357" r:id="rId4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714" autoAdjust="0"/>
  </p:normalViewPr>
  <p:slideViewPr>
    <p:cSldViewPr>
      <p:cViewPr>
        <p:scale>
          <a:sx n="50" d="100"/>
          <a:sy n="50" d="100"/>
        </p:scale>
        <p:origin x="-684" y="-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F5F517-DD1A-4525-830C-B229B027AA1F}" type="datetimeFigureOut">
              <a:rPr lang="en-US"/>
              <a:pPr>
                <a:defRPr/>
              </a:pPr>
              <a:t>5/24/2013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D42814-1D78-415F-875B-B0331C093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00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90F20B6-38D7-4C51-966E-170E93F542B0}" type="slidenum">
              <a:rPr lang="en-GB" sz="1200" smtClean="0"/>
              <a:pPr/>
              <a:t>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8D7BED48-EF87-4286-B830-E4E1C126E215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45BDE37B-5E30-4056-AB42-D5629EC251E2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3515E02-D42C-4DE2-95B9-A766CD2451A0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D5288C53-ED4C-48B9-9448-AF31B5DB0BDE}" type="slidenum">
              <a:rPr lang="en-GB" sz="1200" smtClean="0"/>
              <a:pPr/>
              <a:t>12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DEB1C1B-4B30-4553-9DAE-09C1CAF5AECF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20926E27-E96C-45D7-B9B6-BC32ABD8EF1D}" type="slidenum">
              <a:rPr lang="en-GB" sz="1200" smtClean="0"/>
              <a:pPr/>
              <a:t>28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27C70BA7-0484-4EE4-B70E-13C0BFA4D049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37B370E6-8EEB-4FC6-B83F-F4DFF9FA1B00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F856CDF8-B0DC-44C3-A664-74BF8EDF0061}" type="slidenum">
              <a:rPr lang="en-GB" sz="1200" smtClean="0"/>
              <a:pPr/>
              <a:t>33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9E5374CC-5DF5-451A-89EA-FCE0B8B89D65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0F4E7F5-5288-4DA7-AC25-2BDDBCBF08F8}" type="slidenum">
              <a:rPr lang="en-GB" sz="1200" smtClean="0"/>
              <a:pPr/>
              <a:t>38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144B-DFDC-4132-AF3B-2C5C0366E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3EDF6-6681-4593-A113-DF58CFB98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75B3-29AA-424B-9489-7AE0A2E90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7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15B0-47AB-4E1B-8971-A1495508B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1522-D5D1-49B5-A587-2BFDF3B4A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6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EE22-3A6D-44D3-B9F8-CC2A2D320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3B57-B71B-40DD-9D59-34465BFC8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5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A1BD-153E-45C7-8CEE-1F126309AB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C95D-0BBF-43EA-8223-0F466B98F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3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179B-B95A-4DFB-A474-023369407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1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14BB-DD7D-4B37-8A11-3E30FAC0C5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8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6F6A-79F5-44B3-A9BB-D1471EC856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9" charset="0"/>
              </a:defRPr>
            </a:lvl1pPr>
          </a:lstStyle>
          <a:p>
            <a:pPr>
              <a:defRPr/>
            </a:pPr>
            <a:fld id="{BE967330-54DC-45FD-8E9D-AB1AB1E0A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perial.ac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288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Male pelvis and perineum</a:t>
            </a:r>
            <a:endParaRPr lang="en-GB" sz="5400" dirty="0" smtClean="0"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6375" y="2349500"/>
            <a:ext cx="6400800" cy="28575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GB" dirty="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Dr </a:t>
            </a:r>
            <a:r>
              <a:rPr lang="en-GB" dirty="0" smtClean="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 </a:t>
            </a:r>
            <a:r>
              <a:rPr lang="en-GB" dirty="0" err="1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Thavarajah</a:t>
            </a:r>
            <a:endParaRPr lang="en-GB" dirty="0">
              <a:solidFill>
                <a:schemeClr val="bg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sz="1400" dirty="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PhD (Sheffield), </a:t>
            </a:r>
            <a:r>
              <a:rPr lang="en-GB" sz="1400" dirty="0" err="1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MMedSc</a:t>
            </a:r>
            <a:r>
              <a:rPr lang="en-GB" sz="1400" dirty="0" smtClean="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( Sheffield</a:t>
            </a:r>
            <a:r>
              <a:rPr lang="en-GB" sz="1400" dirty="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), BDS (Ceylon)</a:t>
            </a:r>
          </a:p>
          <a:p>
            <a:pPr marL="342900" indent="-342900" eaLnBrk="1" hangingPunct="1">
              <a:buFontTx/>
              <a:buChar char="•"/>
              <a:defRPr/>
            </a:pPr>
            <a:endParaRPr lang="en-GB" sz="2000" dirty="0">
              <a:solidFill>
                <a:schemeClr val="bg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indent="-342900" eaLnBrk="1" hangingPunct="1">
              <a:defRPr/>
            </a:pPr>
            <a:r>
              <a:rPr lang="en-GB" sz="2800" dirty="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Human Anatomy Unit</a:t>
            </a:r>
          </a:p>
          <a:p>
            <a:pPr marL="342900" indent="-342900" eaLnBrk="1" hangingPunct="1">
              <a:defRPr/>
            </a:pPr>
            <a:r>
              <a:rPr lang="en-GB" sz="2800" dirty="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Surgery and Cancer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to Imperial College home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18200"/>
            <a:ext cx="25003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0" y="5286375"/>
            <a:ext cx="3203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Total: 	42 slides</a:t>
            </a:r>
          </a:p>
          <a:p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Text: 	32 slides</a:t>
            </a:r>
          </a:p>
          <a:p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Titles: 	5</a:t>
            </a:r>
          </a:p>
          <a:p>
            <a:r>
              <a:rPr lang="en-GB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Self study &amp; reference: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el1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85344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143500"/>
            <a:ext cx="9144000" cy="157003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male bladder ‘sits’ on the prostate, which is transfixed by the first (prostatic) part of the urethra. A urinary catheter, must negotiate a 90</a:t>
            </a:r>
            <a:r>
              <a:rPr lang="en-GB" baseline="300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0</a:t>
            </a: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bend in the urethra as it passes from the perineum to the pelvis.</a:t>
            </a:r>
          </a:p>
        </p:txBody>
      </p:sp>
      <p:sp>
        <p:nvSpPr>
          <p:cNvPr id="12292" name="Text Box 21"/>
          <p:cNvSpPr txBox="1">
            <a:spLocks noChangeArrowheads="1"/>
          </p:cNvSpPr>
          <p:nvPr/>
        </p:nvSpPr>
        <p:spPr bwMode="auto">
          <a:xfrm>
            <a:off x="6786563" y="4572000"/>
            <a:ext cx="200025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/>
            <a:r>
              <a:rPr lang="en-GB" sz="16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Coronal section </a:t>
            </a:r>
          </a:p>
          <a:p>
            <a:pPr algn="ctr"/>
            <a:r>
              <a:rPr lang="en-GB" sz="16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– anterior view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5400" b="1" kern="0" dirty="0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Male: Bladder and Prostate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438" y="4786313"/>
            <a:ext cx="1638300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Root of penis</a:t>
            </a:r>
          </a:p>
        </p:txBody>
      </p:sp>
      <p:cxnSp>
        <p:nvCxnSpPr>
          <p:cNvPr id="12295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3857625" y="4500563"/>
            <a:ext cx="357188" cy="214312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3500437" y="4357688"/>
            <a:ext cx="500063" cy="35718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15"/>
          <p:cNvCxnSpPr>
            <a:cxnSpLocks noChangeShapeType="1"/>
          </p:cNvCxnSpPr>
          <p:nvPr/>
        </p:nvCxnSpPr>
        <p:spPr bwMode="auto">
          <a:xfrm flipV="1">
            <a:off x="3929063" y="4214813"/>
            <a:ext cx="1071562" cy="571500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285750" y="2928938"/>
            <a:ext cx="2228850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Prostate &amp; urethra</a:t>
            </a:r>
          </a:p>
        </p:txBody>
      </p:sp>
      <p:cxnSp>
        <p:nvCxnSpPr>
          <p:cNvPr id="12299" name="Straight Arrow Connector 15"/>
          <p:cNvCxnSpPr>
            <a:cxnSpLocks noChangeShapeType="1"/>
            <a:stCxn id="21" idx="3"/>
          </p:cNvCxnSpPr>
          <p:nvPr/>
        </p:nvCxnSpPr>
        <p:spPr bwMode="auto">
          <a:xfrm>
            <a:off x="2514600" y="3128963"/>
            <a:ext cx="1485900" cy="14287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Straight Arrow Connector 15"/>
          <p:cNvCxnSpPr>
            <a:cxnSpLocks noChangeShapeType="1"/>
          </p:cNvCxnSpPr>
          <p:nvPr/>
        </p:nvCxnSpPr>
        <p:spPr bwMode="auto">
          <a:xfrm>
            <a:off x="2786063" y="3143250"/>
            <a:ext cx="1571625" cy="35718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285750" y="3786188"/>
            <a:ext cx="2357438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Bulbourethral</a:t>
            </a: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gland</a:t>
            </a:r>
          </a:p>
        </p:txBody>
      </p:sp>
      <p:cxnSp>
        <p:nvCxnSpPr>
          <p:cNvPr id="12302" name="Straight Arrow Connector 15"/>
          <p:cNvCxnSpPr>
            <a:cxnSpLocks noChangeShapeType="1"/>
          </p:cNvCxnSpPr>
          <p:nvPr/>
        </p:nvCxnSpPr>
        <p:spPr bwMode="auto">
          <a:xfrm flipV="1">
            <a:off x="2500313" y="3929063"/>
            <a:ext cx="1571625" cy="71437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052513" y="4589463"/>
            <a:ext cx="2351087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Corpus </a:t>
            </a:r>
            <a:r>
              <a:rPr lang="en-GB" sz="20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cavernosum</a:t>
            </a:r>
            <a:endParaRPr lang="en-GB" sz="2000" b="1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</p:txBody>
      </p:sp>
      <p:cxnSp>
        <p:nvCxnSpPr>
          <p:cNvPr id="12304" name="Straight Arrow Connector 15"/>
          <p:cNvCxnSpPr>
            <a:cxnSpLocks noChangeShapeType="1"/>
          </p:cNvCxnSpPr>
          <p:nvPr/>
        </p:nvCxnSpPr>
        <p:spPr bwMode="auto">
          <a:xfrm flipV="1">
            <a:off x="3403600" y="4073525"/>
            <a:ext cx="0" cy="628650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lvrep0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382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5857875"/>
            <a:ext cx="9144000" cy="95408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ductus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deferens, seminal vesicles &amp; prostate empty into the prostatic urethra to form the semen</a:t>
            </a:r>
          </a:p>
        </p:txBody>
      </p:sp>
      <p:sp>
        <p:nvSpPr>
          <p:cNvPr id="13316" name="Text Box 21"/>
          <p:cNvSpPr txBox="1">
            <a:spLocks noChangeArrowheads="1"/>
          </p:cNvSpPr>
          <p:nvPr/>
        </p:nvSpPr>
        <p:spPr bwMode="auto">
          <a:xfrm>
            <a:off x="7215188" y="5500688"/>
            <a:ext cx="1643062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/>
            <a:r>
              <a:rPr lang="en-GB" sz="16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Posterior view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5400" b="1" kern="0" dirty="0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Prostate &amp; Seminal Vesicle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3375" y="1428750"/>
            <a:ext cx="1038225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Bladder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143000"/>
            <a:ext cx="854075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Ureter</a:t>
            </a:r>
            <a:endParaRPr lang="en-GB" sz="2000" b="1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63" y="2143125"/>
            <a:ext cx="2039937" cy="708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Ductus</a:t>
            </a: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deferens </a:t>
            </a:r>
          </a:p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and </a:t>
            </a:r>
            <a:r>
              <a:rPr lang="en-GB" sz="20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ampulla</a:t>
            </a:r>
            <a:endParaRPr lang="en-GB" sz="2000" b="1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13" y="2357438"/>
            <a:ext cx="1898650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Seminal vesicle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375" y="3643313"/>
            <a:ext cx="1947863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Ejaculatory duct</a:t>
            </a:r>
          </a:p>
        </p:txBody>
      </p:sp>
      <p:cxnSp>
        <p:nvCxnSpPr>
          <p:cNvPr id="13323" name="Straight Arrow Connector 15"/>
          <p:cNvCxnSpPr>
            <a:cxnSpLocks noChangeShapeType="1"/>
            <a:stCxn id="11" idx="3"/>
          </p:cNvCxnSpPr>
          <p:nvPr/>
        </p:nvCxnSpPr>
        <p:spPr bwMode="auto">
          <a:xfrm>
            <a:off x="2662238" y="3843338"/>
            <a:ext cx="1838325" cy="15875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15"/>
          <p:cNvCxnSpPr>
            <a:cxnSpLocks noChangeShapeType="1"/>
          </p:cNvCxnSpPr>
          <p:nvPr/>
        </p:nvCxnSpPr>
        <p:spPr bwMode="auto">
          <a:xfrm flipV="1">
            <a:off x="2357438" y="2286000"/>
            <a:ext cx="1428750" cy="35718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Arrow Connector 15"/>
          <p:cNvCxnSpPr>
            <a:cxnSpLocks noChangeShapeType="1"/>
          </p:cNvCxnSpPr>
          <p:nvPr/>
        </p:nvCxnSpPr>
        <p:spPr bwMode="auto">
          <a:xfrm>
            <a:off x="2643188" y="2571750"/>
            <a:ext cx="1714500" cy="35718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5643563" y="2571750"/>
            <a:ext cx="1428750" cy="285750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571500" y="4286250"/>
            <a:ext cx="2032000" cy="400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Prostatic urethra</a:t>
            </a:r>
          </a:p>
        </p:txBody>
      </p:sp>
      <p:cxnSp>
        <p:nvCxnSpPr>
          <p:cNvPr id="13328" name="Straight Arrow Connector 15"/>
          <p:cNvCxnSpPr>
            <a:cxnSpLocks noChangeShapeType="1"/>
          </p:cNvCxnSpPr>
          <p:nvPr/>
        </p:nvCxnSpPr>
        <p:spPr bwMode="auto">
          <a:xfrm>
            <a:off x="2428875" y="4429125"/>
            <a:ext cx="2143125" cy="7143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Straight Arrow Connector 15"/>
          <p:cNvCxnSpPr>
            <a:cxnSpLocks noChangeShapeType="1"/>
          </p:cNvCxnSpPr>
          <p:nvPr/>
        </p:nvCxnSpPr>
        <p:spPr bwMode="auto">
          <a:xfrm>
            <a:off x="1928813" y="1285875"/>
            <a:ext cx="714375" cy="158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thavara\Desktop\Anatomy_Images\ANAT_Images\AllImagesFromGray's Anatomy for Students\F66124-005-f044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000125"/>
            <a:ext cx="6000750" cy="4857750"/>
          </a:xfr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tip of a urethral catheter can also become lodged in the prostatic utricle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000" b="1" dirty="0" smtClean="0">
                <a:latin typeface="Franklin Gothic Medium" pitchFamily="34" charset="0"/>
                <a:cs typeface="Arial" pitchFamily="34" charset="0"/>
              </a:rPr>
              <a:t>Prostatic Urethra</a:t>
            </a:r>
            <a:br>
              <a:rPr lang="en-GB" sz="4000" b="1" dirty="0" smtClean="0">
                <a:latin typeface="Franklin Gothic Medium" pitchFamily="34" charset="0"/>
                <a:cs typeface="Arial" pitchFamily="34" charset="0"/>
              </a:rPr>
            </a:br>
            <a:r>
              <a:rPr lang="en-GB" sz="3200" b="1" dirty="0" smtClean="0">
                <a:latin typeface="Franklin Gothic Medium" pitchFamily="34" charset="0"/>
                <a:cs typeface="Arial" pitchFamily="34" charset="0"/>
              </a:rPr>
              <a:t>where urinary &amp; reproductive tracts meet</a:t>
            </a:r>
            <a:endParaRPr lang="en-GB" sz="3200" dirty="0">
              <a:latin typeface="Franklin Gothic Medium" pitchFamily="34" charset="0"/>
              <a:cs typeface="Arial" pitchFamily="34" charset="0"/>
            </a:endParaRPr>
          </a:p>
        </p:txBody>
      </p:sp>
      <p:cxnSp>
        <p:nvCxnSpPr>
          <p:cNvPr id="14341" name="Straight Arrow Connector 15"/>
          <p:cNvCxnSpPr>
            <a:cxnSpLocks noChangeShapeType="1"/>
          </p:cNvCxnSpPr>
          <p:nvPr/>
        </p:nvCxnSpPr>
        <p:spPr bwMode="auto">
          <a:xfrm flipV="1">
            <a:off x="2357438" y="1651000"/>
            <a:ext cx="630237" cy="63500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Arrow Connector 15"/>
          <p:cNvCxnSpPr>
            <a:cxnSpLocks noChangeShapeType="1"/>
          </p:cNvCxnSpPr>
          <p:nvPr/>
        </p:nvCxnSpPr>
        <p:spPr bwMode="auto">
          <a:xfrm flipV="1">
            <a:off x="1928813" y="4857750"/>
            <a:ext cx="857250" cy="214313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3643312" y="3786188"/>
            <a:ext cx="214313" cy="7143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3357563" y="3786187"/>
            <a:ext cx="285750" cy="142875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15"/>
          <p:cNvCxnSpPr>
            <a:cxnSpLocks noChangeShapeType="1"/>
          </p:cNvCxnSpPr>
          <p:nvPr/>
        </p:nvCxnSpPr>
        <p:spPr bwMode="auto">
          <a:xfrm>
            <a:off x="1714500" y="2428875"/>
            <a:ext cx="1857375" cy="92868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20638" y="5072063"/>
            <a:ext cx="3429000" cy="708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External urethral sphincter (skeletal muscle)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71438" y="3857625"/>
            <a:ext cx="2714626" cy="708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Openings of ejaculatory ducts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214563"/>
            <a:ext cx="1914525" cy="7080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Prostatic utricle</a:t>
            </a:r>
          </a:p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(a cul-de-sac</a:t>
            </a:r>
            <a:r>
              <a:rPr lang="en-GB" sz="2000" b="1" dirty="0">
                <a:solidFill>
                  <a:schemeClr val="bg2"/>
                </a:solidFill>
                <a:cs typeface="Arial" charset="0"/>
              </a:rPr>
              <a:t>)</a:t>
            </a:r>
          </a:p>
        </p:txBody>
      </p:sp>
      <p:cxnSp>
        <p:nvCxnSpPr>
          <p:cNvPr id="14349" name="Straight Connector 29"/>
          <p:cNvCxnSpPr>
            <a:cxnSpLocks noChangeShapeType="1"/>
          </p:cNvCxnSpPr>
          <p:nvPr/>
        </p:nvCxnSpPr>
        <p:spPr bwMode="auto">
          <a:xfrm flipV="1">
            <a:off x="2643188" y="3929063"/>
            <a:ext cx="1071562" cy="363537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0" y="1143000"/>
            <a:ext cx="2357438" cy="1016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Internal urethral sphincter (smooth muscle)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6786563" y="1143000"/>
            <a:ext cx="2357437" cy="4708525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Internal urethral sphincter: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b="1" u="sng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Smooth muscle, well organized in males (not in females)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Closed during ejaculation by sympathetic stimulus.  </a:t>
            </a:r>
          </a:p>
          <a:p>
            <a:pPr>
              <a:defRPr/>
            </a:pPr>
            <a:r>
              <a:rPr lang="en-GB" sz="20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(Parasympathetic stimulation relaxes the sphincter)</a:t>
            </a:r>
            <a:r>
              <a:rPr lang="en-GB" sz="1600" b="1" dirty="0">
                <a:cs typeface="Arial" charset="0"/>
              </a:rPr>
              <a:t> </a:t>
            </a: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4572000" y="5500688"/>
            <a:ext cx="2214563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/>
            <a:r>
              <a:rPr lang="en-GB" sz="16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Posterior wall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66124-005-f04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785813"/>
            <a:ext cx="8248650" cy="5411787"/>
          </a:xfrm>
        </p:spPr>
      </p:pic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000" b="1" dirty="0">
                <a:latin typeface="Franklin Gothic Medium" pitchFamily="34" charset="0"/>
                <a:cs typeface="Arial" pitchFamily="34" charset="0"/>
              </a:rPr>
              <a:t>Male </a:t>
            </a:r>
            <a:r>
              <a:rPr lang="en-GB" sz="4000" b="1" dirty="0" smtClean="0">
                <a:latin typeface="Franklin Gothic Medium" pitchFamily="34" charset="0"/>
                <a:cs typeface="Arial" pitchFamily="34" charset="0"/>
              </a:rPr>
              <a:t>Urethra </a:t>
            </a:r>
            <a:r>
              <a:rPr lang="en-GB" sz="3600" b="1" dirty="0" smtClean="0">
                <a:latin typeface="Franklin Gothic Medium" pitchFamily="34" charset="0"/>
                <a:cs typeface="Arial" pitchFamily="34" charset="0"/>
              </a:rPr>
              <a:t/>
            </a:r>
            <a:br>
              <a:rPr lang="en-GB" sz="3600" b="1" dirty="0" smtClean="0">
                <a:latin typeface="Franklin Gothic Medium" pitchFamily="34" charset="0"/>
                <a:cs typeface="Arial" pitchFamily="34" charset="0"/>
              </a:rPr>
            </a:br>
            <a:r>
              <a:rPr lang="en-GB" sz="2400" b="1" dirty="0" smtClean="0">
                <a:latin typeface="Franklin Gothic Medium" pitchFamily="34" charset="0"/>
                <a:cs typeface="Arial" pitchFamily="34" charset="0"/>
              </a:rPr>
              <a:t>Basic arrangement</a:t>
            </a:r>
            <a:endParaRPr lang="en-US" sz="2400" b="1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 rot="-228395">
            <a:off x="4648200" y="3302000"/>
            <a:ext cx="504825" cy="142875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8"/>
          <p:cNvSpPr>
            <a:spLocks noChangeArrowheads="1"/>
          </p:cNvSpPr>
          <p:nvPr/>
        </p:nvSpPr>
        <p:spPr bwMode="auto">
          <a:xfrm rot="-228395">
            <a:off x="4648200" y="2659063"/>
            <a:ext cx="504825" cy="142875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 rot="-292416">
            <a:off x="3005138" y="5592763"/>
            <a:ext cx="504825" cy="142875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7242" name="Text Box 10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Yellow arrows indicate areas of narrowing or obstruction for the navigation of a catheter</a:t>
            </a:r>
            <a:r>
              <a:rPr lang="en-GB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7243" name="Text Box 11"/>
          <p:cNvSpPr txBox="1">
            <a:spLocks noChangeArrowheads="1"/>
          </p:cNvSpPr>
          <p:nvPr/>
        </p:nvSpPr>
        <p:spPr bwMode="auto">
          <a:xfrm>
            <a:off x="4857750" y="4572000"/>
            <a:ext cx="687388" cy="3048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15 cm</a:t>
            </a:r>
            <a:endParaRPr lang="en-US" sz="1400" b="1" dirty="0"/>
          </a:p>
        </p:txBody>
      </p:sp>
      <p:sp>
        <p:nvSpPr>
          <p:cNvPr id="607244" name="Text Box 12"/>
          <p:cNvSpPr txBox="1">
            <a:spLocks noChangeArrowheads="1"/>
          </p:cNvSpPr>
          <p:nvPr/>
        </p:nvSpPr>
        <p:spPr bwMode="auto">
          <a:xfrm>
            <a:off x="7286625" y="3786188"/>
            <a:ext cx="588963" cy="3048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2 cm</a:t>
            </a:r>
            <a:endParaRPr lang="en-US" sz="1400" b="1" dirty="0"/>
          </a:p>
        </p:txBody>
      </p:sp>
      <p:sp>
        <p:nvSpPr>
          <p:cNvPr id="607245" name="Text Box 13"/>
          <p:cNvSpPr txBox="1">
            <a:spLocks noChangeArrowheads="1"/>
          </p:cNvSpPr>
          <p:nvPr/>
        </p:nvSpPr>
        <p:spPr bwMode="auto">
          <a:xfrm>
            <a:off x="7358063" y="2071688"/>
            <a:ext cx="736600" cy="3048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2.5 cm</a:t>
            </a:r>
            <a:endParaRPr lang="en-US" sz="1400" b="1" dirty="0"/>
          </a:p>
        </p:txBody>
      </p:sp>
      <p:sp>
        <p:nvSpPr>
          <p:cNvPr id="607246" name="Text Box 14"/>
          <p:cNvSpPr txBox="1">
            <a:spLocks noChangeArrowheads="1"/>
          </p:cNvSpPr>
          <p:nvPr/>
        </p:nvSpPr>
        <p:spPr bwMode="auto">
          <a:xfrm>
            <a:off x="7572375" y="1285875"/>
            <a:ext cx="736600" cy="3048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1.5 cm</a:t>
            </a:r>
            <a:endParaRPr lang="en-US" sz="1400" b="1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0" y="5357813"/>
            <a:ext cx="3706813" cy="30797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External urethral orifice (narrowest  part) </a:t>
            </a:r>
            <a:endParaRPr lang="en-US" sz="1400" b="1" dirty="0"/>
          </a:p>
        </p:txBody>
      </p:sp>
      <p:cxnSp>
        <p:nvCxnSpPr>
          <p:cNvPr id="15373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3571875" y="5572125"/>
            <a:ext cx="928688" cy="71438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ppel1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108075"/>
            <a:ext cx="84582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028"/>
          <p:cNvSpPr txBox="1">
            <a:spLocks noChangeArrowheads="1"/>
          </p:cNvSpPr>
          <p:nvPr/>
        </p:nvSpPr>
        <p:spPr bwMode="auto">
          <a:xfrm>
            <a:off x="-15875" y="5805488"/>
            <a:ext cx="9144000" cy="9540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Testis receives arterial supply from testicular artery arising form the abdominal aorta. (not from internal iliac artery)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chemeClr val="tx2"/>
                </a:solidFill>
                <a:latin typeface="Franklin Gothic Medium" pitchFamily="34" charset="0"/>
                <a:ea typeface="ＭＳ Ｐゴシック" pitchFamily="-108" charset="-128"/>
                <a:cs typeface="Arial" pitchFamily="34" charset="0"/>
              </a:rPr>
              <a:t>Arterial Supply of Male Pelvis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28625" y="4643438"/>
            <a:ext cx="2732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to bladder &amp; ductus deferens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6858000" y="3286125"/>
            <a:ext cx="217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to prostate, bladder </a:t>
            </a:r>
          </a:p>
          <a:p>
            <a:r>
              <a:rPr lang="en-GB" sz="1600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&amp; ductus deferens</a:t>
            </a:r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6000750" y="5143500"/>
            <a:ext cx="125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to prostate</a:t>
            </a: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1785938" y="1484313"/>
            <a:ext cx="1571625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1960563" y="2060575"/>
            <a:ext cx="1419225" cy="3175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376238" y="4394200"/>
            <a:ext cx="2784475" cy="5873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5003800" y="5122863"/>
            <a:ext cx="3097213" cy="5873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6846888" y="3141663"/>
            <a:ext cx="2046287" cy="7096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175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>
                <a:latin typeface="Franklin Gothic Medium" pitchFamily="34" charset="0"/>
              </a:rPr>
              <a:t>The Male Perineum</a:t>
            </a:r>
            <a:endParaRPr lang="en-GB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The Perineum - 1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501063" cy="5500687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  <a:buFontTx/>
              <a:buNone/>
            </a:pPr>
            <a:endParaRPr lang="en-GB" smtClean="0">
              <a:latin typeface="Arial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Diamond-shaped area between pubic symphysis, ischial tuberosities and coccyx</a:t>
            </a: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Medium" pitchFamily="34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Living anatomy: diamond shaped area between the thighs when the person lies on the back with thighs flexed and abducted  </a:t>
            </a: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Medium" pitchFamily="34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Divided into anterior (urogenital) and posterior (anal) triangles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740650" y="6092825"/>
            <a:ext cx="10810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15/42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The Perineum - 2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501063" cy="5500687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</a:pPr>
            <a:endParaRPr lang="en-GB" smtClean="0">
              <a:latin typeface="Arial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Posterior compartment: there is ischio-anal fossae - fat-filled spaces separating anal canal and levator ani from pelvic walls</a:t>
            </a: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Medium" pitchFamily="34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Medium" pitchFamily="34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Anterior triangle divided into superficial and deep parts (or pouches) by the perineal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lvrep0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" r="926"/>
          <a:stretch>
            <a:fillRect/>
          </a:stretch>
        </p:blipFill>
        <p:spPr bwMode="auto">
          <a:xfrm>
            <a:off x="642938" y="857250"/>
            <a:ext cx="81534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4750" y="928688"/>
            <a:ext cx="1658938" cy="33813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>
                <a:latin typeface="Franklin Gothic Medium" pitchFamily="34" charset="0"/>
                <a:cs typeface="Arial" charset="0"/>
              </a:rPr>
              <a:t>Pubic </a:t>
            </a:r>
            <a:r>
              <a:rPr lang="en-GB" sz="1600" b="1" dirty="0" err="1">
                <a:latin typeface="Franklin Gothic Medium" pitchFamily="34" charset="0"/>
                <a:cs typeface="Arial" charset="0"/>
              </a:rPr>
              <a:t>Symphysis</a:t>
            </a:r>
            <a:endParaRPr lang="en-GB" sz="1600" b="1" dirty="0">
              <a:latin typeface="Franklin Gothic Medium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38" y="2643188"/>
            <a:ext cx="1693862" cy="33813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latin typeface="Franklin Gothic Medium" pitchFamily="34" charset="0"/>
                <a:cs typeface="Arial" charset="0"/>
              </a:rPr>
              <a:t>Ischial</a:t>
            </a:r>
            <a:r>
              <a:rPr lang="en-GB" sz="1600" b="1" dirty="0">
                <a:latin typeface="Franklin Gothic Medium" pitchFamily="34" charset="0"/>
                <a:cs typeface="Arial" charset="0"/>
              </a:rPr>
              <a:t> </a:t>
            </a:r>
            <a:r>
              <a:rPr lang="en-GB" sz="1600" b="1" dirty="0" err="1">
                <a:latin typeface="Franklin Gothic Medium" pitchFamily="34" charset="0"/>
                <a:cs typeface="Arial" charset="0"/>
              </a:rPr>
              <a:t>Tuberosity</a:t>
            </a:r>
            <a:endParaRPr lang="en-GB" sz="1600" b="1" dirty="0">
              <a:latin typeface="Franklin Gothic Medium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4813" y="4857750"/>
            <a:ext cx="912812" cy="33813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>
                <a:cs typeface="Arial" charset="0"/>
              </a:rPr>
              <a:t>Coccyx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42938" y="5857875"/>
            <a:ext cx="3357562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Bony landmarks from the inferior aspect of the pelvis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4071938" y="314325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cs typeface="Arial" charset="0"/>
              </a:rPr>
              <a:t>Anal triangle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4143375" y="1643063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cs typeface="Arial" charset="0"/>
              </a:rPr>
              <a:t>Urogenital triangle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3400" dirty="0" smtClean="0">
                <a:latin typeface="Franklin Gothic Medium" pitchFamily="34" charset="0"/>
                <a:cs typeface="Arial" charset="0"/>
              </a:rPr>
              <a:t>Urogenital and Anal Triangles of the Perineum</a:t>
            </a:r>
            <a:endParaRPr lang="en-GB" sz="3400" dirty="0">
              <a:latin typeface="Franklin Gothic Medium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313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err="1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Urogenital</a:t>
            </a: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 triangle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1650" y="1628775"/>
            <a:ext cx="8143875" cy="2143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5400" b="1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structures in the male and female differs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Prerequisites </a:t>
            </a:r>
            <a:r>
              <a:rPr lang="en-GB" sz="5400" b="1" dirty="0" smtClean="0">
                <a:latin typeface="Arial" charset="0"/>
                <a:ea typeface="ＭＳ Ｐゴシック" pitchFamily="-109" charset="-128"/>
                <a:cs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28750"/>
            <a:ext cx="9144000" cy="41544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You should be familiar with:-</a:t>
            </a:r>
          </a:p>
          <a:p>
            <a:pPr>
              <a:defRPr/>
            </a:pPr>
            <a:endParaRPr lang="en-GB" sz="4400" b="1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44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General features of bony pelvis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GB" sz="44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Structure of the pelvic wall &amp; diaphragm, bladder and anal canal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7885113" y="6092825"/>
            <a:ext cx="1081087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2/42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05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Franklin Gothic Medium" pitchFamily="34" charset="0"/>
              </a:rPr>
              <a:t>Male Perineum</a:t>
            </a:r>
            <a:endParaRPr lang="en-GB" b="1" dirty="0">
              <a:latin typeface="Franklin Gothic Medium" pitchFamily="34" charset="0"/>
            </a:endParaRPr>
          </a:p>
        </p:txBody>
      </p:sp>
      <p:pic>
        <p:nvPicPr>
          <p:cNvPr id="22531" name="Picture 5" descr="C:\Documents and Settings\mthavara\Desktop\Anatomy_Images\ANAT_Images\AllImagesFromGray's Anatomy for Students\F66124-005-f082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7950"/>
            <a:ext cx="9144000" cy="4213225"/>
          </a:xfrm>
          <a:noFill/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1428750"/>
            <a:ext cx="164306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bg2"/>
                </a:solidFill>
                <a:cs typeface="Arial" charset="0"/>
              </a:rPr>
              <a:t>Inferior view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-2691771">
            <a:off x="4737100" y="3954463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bg2"/>
                </a:solidFill>
                <a:cs typeface="Arial" charset="0"/>
              </a:rPr>
              <a:t>Anal triangle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 rot="2842847">
            <a:off x="4770438" y="2932113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2"/>
                </a:solidFill>
                <a:cs typeface="Arial" charset="0"/>
              </a:rPr>
              <a:t>Urogenital triangle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50" y="5373688"/>
            <a:ext cx="9144000" cy="1168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Male perineum in lithotomy position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2"/>
                </a:solidFill>
                <a:latin typeface="Franklin Gothic Medium" pitchFamily="34" charset="0"/>
                <a:cs typeface="Arial" pitchFamily="34" charset="0"/>
              </a:rPr>
              <a:t>Structures in the anal triangle are same in both sexes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05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err="1" smtClean="0"/>
              <a:t>Perineal</a:t>
            </a:r>
            <a:r>
              <a:rPr lang="en-GB" b="1" dirty="0" smtClean="0"/>
              <a:t> Spaces (or Pouches)</a:t>
            </a:r>
            <a:endParaRPr lang="en-GB" b="1" dirty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28625" y="1214438"/>
            <a:ext cx="8358188" cy="5214937"/>
          </a:xfrm>
          <a:solidFill>
            <a:schemeClr val="tx1"/>
          </a:solidFill>
        </p:spPr>
        <p:txBody>
          <a:bodyPr/>
          <a:lstStyle/>
          <a:p>
            <a:r>
              <a:rPr lang="en-US" sz="3000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Perineal membrane (PM): </a:t>
            </a:r>
            <a:r>
              <a:rPr lang="en-US" sz="30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Thick triangular fascial structure attached to pubic arch.  Posterioly free margin.  Anteriorly a small gap.</a:t>
            </a:r>
          </a:p>
          <a:p>
            <a:r>
              <a:rPr lang="en-US" sz="3000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Deep perineal space: </a:t>
            </a:r>
            <a:r>
              <a:rPr lang="en-US" sz="30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is above the PM and below the fascia of pelvic diaphragm.</a:t>
            </a:r>
          </a:p>
          <a:p>
            <a:r>
              <a:rPr lang="en-US" sz="3000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Superficial perineal space: </a:t>
            </a:r>
            <a:r>
              <a:rPr lang="en-US" sz="30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is below PM and perineal fascia (subcutaneous tissue) </a:t>
            </a:r>
          </a:p>
          <a:p>
            <a:r>
              <a:rPr lang="en-US" sz="30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These spaces are potential spaces and they become </a:t>
            </a:r>
            <a:r>
              <a:rPr lang="en-US" sz="3000" b="1" u="sng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real</a:t>
            </a:r>
            <a:r>
              <a:rPr lang="en-US" sz="30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</a:rPr>
              <a:t> only when for eg: fluid leaks into them</a:t>
            </a:r>
          </a:p>
          <a:p>
            <a:endParaRPr lang="en-US" smtClean="0">
              <a:ea typeface="ＭＳ Ｐゴシック" pitchFamily="-109" charset="-128"/>
            </a:endParaRPr>
          </a:p>
          <a:p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00012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Franklin Gothic Medium" pitchFamily="34" charset="0"/>
              </a:rPr>
              <a:t>Superficial </a:t>
            </a:r>
            <a:r>
              <a:rPr lang="en-GB" sz="4000" dirty="0" err="1" smtClean="0">
                <a:latin typeface="Franklin Gothic Medium" pitchFamily="34" charset="0"/>
              </a:rPr>
              <a:t>Perineal</a:t>
            </a:r>
            <a:r>
              <a:rPr lang="en-GB" sz="4000" dirty="0" smtClean="0">
                <a:latin typeface="Franklin Gothic Medium" pitchFamily="34" charset="0"/>
              </a:rPr>
              <a:t> Structures of Male</a:t>
            </a:r>
            <a:endParaRPr lang="en-GB" sz="4000" dirty="0">
              <a:latin typeface="Franklin Gothic Medium" pitchFamily="34" charset="0"/>
            </a:endParaRPr>
          </a:p>
        </p:txBody>
      </p:sp>
      <p:pic>
        <p:nvPicPr>
          <p:cNvPr id="24579" name="Picture 2" descr="C:\Documents and Settings\mthavara\Desktop\Anatomy_Images\ANAT_Images\AllImagesFromGray's Anatomy for Students\F66124-005-f07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0613"/>
            <a:ext cx="9144000" cy="4789487"/>
          </a:xfrm>
          <a:noFill/>
        </p:spPr>
      </p:pic>
      <p:sp>
        <p:nvSpPr>
          <p:cNvPr id="6" name="Rectangle 5"/>
          <p:cNvSpPr/>
          <p:nvPr/>
        </p:nvSpPr>
        <p:spPr>
          <a:xfrm>
            <a:off x="0" y="2643188"/>
            <a:ext cx="2078038" cy="33813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cs typeface="Arial" charset="0"/>
              </a:rPr>
              <a:t>Perineal</a:t>
            </a:r>
            <a:r>
              <a:rPr lang="en-GB" sz="1600" b="1" dirty="0">
                <a:cs typeface="Arial" charset="0"/>
              </a:rPr>
              <a:t> membrane</a:t>
            </a:r>
          </a:p>
        </p:txBody>
      </p:sp>
      <p:cxnSp>
        <p:nvCxnSpPr>
          <p:cNvPr id="24581" name="Straight Arrow Connector 15"/>
          <p:cNvCxnSpPr>
            <a:cxnSpLocks noChangeShapeType="1"/>
            <a:stCxn id="6" idx="3"/>
          </p:cNvCxnSpPr>
          <p:nvPr/>
        </p:nvCxnSpPr>
        <p:spPr bwMode="auto">
          <a:xfrm>
            <a:off x="2078038" y="2813050"/>
            <a:ext cx="1922462" cy="104457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Arrow Connector 15"/>
          <p:cNvCxnSpPr>
            <a:cxnSpLocks noChangeShapeType="1"/>
          </p:cNvCxnSpPr>
          <p:nvPr/>
        </p:nvCxnSpPr>
        <p:spPr bwMode="auto">
          <a:xfrm>
            <a:off x="2071688" y="2786063"/>
            <a:ext cx="3357562" cy="785812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5732463"/>
            <a:ext cx="9144000" cy="89376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Perineal</a:t>
            </a:r>
            <a:r>
              <a:rPr lang="en-GB" sz="26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membrane fills the </a:t>
            </a:r>
            <a:r>
              <a:rPr lang="en-GB" sz="26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urogenital</a:t>
            </a:r>
            <a:r>
              <a:rPr lang="en-GB" sz="26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triangle. The erectile tissues and associated skeletal muscles are anchored to this.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643438"/>
            <a:ext cx="2571750" cy="5842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cs typeface="Arial" charset="0"/>
              </a:rPr>
              <a:t>Levator</a:t>
            </a:r>
            <a:r>
              <a:rPr lang="en-GB" sz="1600" b="1" dirty="0">
                <a:cs typeface="Arial" charset="0"/>
              </a:rPr>
              <a:t> </a:t>
            </a:r>
            <a:r>
              <a:rPr lang="en-GB" sz="1600" b="1" dirty="0" err="1">
                <a:cs typeface="Arial" charset="0"/>
              </a:rPr>
              <a:t>ani</a:t>
            </a:r>
            <a:r>
              <a:rPr lang="en-GB" sz="1600" b="1" dirty="0">
                <a:cs typeface="Arial" charset="0"/>
              </a:rPr>
              <a:t> (pelvic floor)</a:t>
            </a:r>
          </a:p>
          <a:p>
            <a:pPr>
              <a:defRPr/>
            </a:pPr>
            <a:r>
              <a:rPr lang="en-GB" sz="1600" b="1" dirty="0">
                <a:cs typeface="Arial" charset="0"/>
              </a:rPr>
              <a:t> muscles not shown</a:t>
            </a:r>
          </a:p>
        </p:txBody>
      </p:sp>
      <p:cxnSp>
        <p:nvCxnSpPr>
          <p:cNvPr id="24585" name="Straight Arrow Connector 15"/>
          <p:cNvCxnSpPr>
            <a:cxnSpLocks noChangeShapeType="1"/>
          </p:cNvCxnSpPr>
          <p:nvPr/>
        </p:nvCxnSpPr>
        <p:spPr bwMode="auto">
          <a:xfrm flipV="1">
            <a:off x="2571750" y="4429125"/>
            <a:ext cx="1071563" cy="4286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Straight Arrow Connector 15"/>
          <p:cNvCxnSpPr>
            <a:cxnSpLocks noChangeShapeType="1"/>
          </p:cNvCxnSpPr>
          <p:nvPr/>
        </p:nvCxnSpPr>
        <p:spPr bwMode="auto">
          <a:xfrm flipV="1">
            <a:off x="2643188" y="4572000"/>
            <a:ext cx="2928937" cy="28575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143375"/>
            <a:ext cx="1484313" cy="33813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>
                <a:cs typeface="Arial" charset="0"/>
              </a:rPr>
              <a:t>Bulb of penis</a:t>
            </a:r>
          </a:p>
        </p:txBody>
      </p:sp>
      <p:cxnSp>
        <p:nvCxnSpPr>
          <p:cNvPr id="24588" name="Straight Arrow Connector 15"/>
          <p:cNvCxnSpPr>
            <a:cxnSpLocks noChangeShapeType="1"/>
          </p:cNvCxnSpPr>
          <p:nvPr/>
        </p:nvCxnSpPr>
        <p:spPr bwMode="auto">
          <a:xfrm flipV="1">
            <a:off x="1357313" y="3857625"/>
            <a:ext cx="3286125" cy="500063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00188" y="1428750"/>
            <a:ext cx="1495425" cy="33813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cs typeface="Arial" charset="0"/>
              </a:rPr>
              <a:t>Crus</a:t>
            </a:r>
            <a:r>
              <a:rPr lang="en-GB" sz="1600" b="1" dirty="0">
                <a:cs typeface="Arial" charset="0"/>
              </a:rPr>
              <a:t> of penis</a:t>
            </a:r>
          </a:p>
        </p:txBody>
      </p:sp>
      <p:cxnSp>
        <p:nvCxnSpPr>
          <p:cNvPr id="24590" name="Straight Arrow Connector 15"/>
          <p:cNvCxnSpPr>
            <a:cxnSpLocks noChangeShapeType="1"/>
          </p:cNvCxnSpPr>
          <p:nvPr/>
        </p:nvCxnSpPr>
        <p:spPr bwMode="auto">
          <a:xfrm>
            <a:off x="3000375" y="1714500"/>
            <a:ext cx="1071563" cy="1357313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65425" y="1090613"/>
            <a:ext cx="1541463" cy="338137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>
                <a:cs typeface="Arial" charset="0"/>
              </a:rPr>
              <a:t>Body of penis</a:t>
            </a:r>
          </a:p>
        </p:txBody>
      </p:sp>
      <p:cxnSp>
        <p:nvCxnSpPr>
          <p:cNvPr id="24592" name="Straight Arrow Connector 15"/>
          <p:cNvCxnSpPr>
            <a:cxnSpLocks noChangeShapeType="1"/>
          </p:cNvCxnSpPr>
          <p:nvPr/>
        </p:nvCxnSpPr>
        <p:spPr bwMode="auto">
          <a:xfrm>
            <a:off x="4306888" y="1428750"/>
            <a:ext cx="1479550" cy="96520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7500938" y="1643063"/>
            <a:ext cx="1600200" cy="338137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cs typeface="Arial" charset="0"/>
              </a:rPr>
              <a:t>Glans</a:t>
            </a:r>
            <a:r>
              <a:rPr lang="en-GB" sz="1600" b="1" dirty="0">
                <a:cs typeface="Arial" charset="0"/>
              </a:rPr>
              <a:t> of penis</a:t>
            </a:r>
          </a:p>
        </p:txBody>
      </p:sp>
      <p:cxnSp>
        <p:nvCxnSpPr>
          <p:cNvPr id="24594" name="Straight Arrow Connector 15"/>
          <p:cNvCxnSpPr>
            <a:cxnSpLocks noChangeShapeType="1"/>
            <a:stCxn id="28" idx="2"/>
          </p:cNvCxnSpPr>
          <p:nvPr/>
        </p:nvCxnSpPr>
        <p:spPr bwMode="auto">
          <a:xfrm rot="5400000">
            <a:off x="7641432" y="1697831"/>
            <a:ext cx="376238" cy="94297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146925" y="3079750"/>
            <a:ext cx="1997075" cy="33813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cs typeface="Arial" charset="0"/>
              </a:rPr>
              <a:t>Ischiopubic</a:t>
            </a:r>
            <a:r>
              <a:rPr lang="en-GB" sz="1600" b="1" dirty="0">
                <a:cs typeface="Arial" charset="0"/>
              </a:rPr>
              <a:t> </a:t>
            </a:r>
            <a:r>
              <a:rPr lang="en-GB" sz="1600" b="1" dirty="0" err="1">
                <a:cs typeface="Arial" charset="0"/>
              </a:rPr>
              <a:t>ramus</a:t>
            </a:r>
            <a:endParaRPr lang="en-GB" sz="1600" b="1" dirty="0">
              <a:cs typeface="Arial" charset="0"/>
            </a:endParaRPr>
          </a:p>
        </p:txBody>
      </p:sp>
      <p:cxnSp>
        <p:nvCxnSpPr>
          <p:cNvPr id="24596" name="Straight Arrow Connector 15"/>
          <p:cNvCxnSpPr>
            <a:cxnSpLocks noChangeShapeType="1"/>
            <a:stCxn id="32" idx="1"/>
          </p:cNvCxnSpPr>
          <p:nvPr/>
        </p:nvCxnSpPr>
        <p:spPr bwMode="auto">
          <a:xfrm flipH="1">
            <a:off x="6156325" y="3249613"/>
            <a:ext cx="990600" cy="6191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622550" y="5391150"/>
            <a:ext cx="1530350" cy="33813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cs typeface="Arial" charset="0"/>
              </a:rPr>
              <a:t>Perineal</a:t>
            </a:r>
            <a:r>
              <a:rPr lang="en-GB" sz="1600" b="1" dirty="0">
                <a:cs typeface="Arial" charset="0"/>
              </a:rPr>
              <a:t> body</a:t>
            </a:r>
          </a:p>
        </p:txBody>
      </p:sp>
      <p:cxnSp>
        <p:nvCxnSpPr>
          <p:cNvPr id="24598" name="Straight Arrow Connector 15"/>
          <p:cNvCxnSpPr>
            <a:cxnSpLocks noChangeShapeType="1"/>
          </p:cNvCxnSpPr>
          <p:nvPr/>
        </p:nvCxnSpPr>
        <p:spPr bwMode="auto">
          <a:xfrm flipV="1">
            <a:off x="3860800" y="4481513"/>
            <a:ext cx="711200" cy="87630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0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Superficial </a:t>
            </a:r>
            <a:r>
              <a:rPr lang="en-GB" sz="4000" b="1" dirty="0" err="1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Perineal</a:t>
            </a:r>
            <a:r>
              <a:rPr lang="en-GB" sz="40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 Pouch- Contents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8143875" cy="4857750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800" b="1" u="sng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Median erectile tissue </a:t>
            </a: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mass (corpus spongiosum) - bulb of penis 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In females it divides round the vestibule to form vestibular bulbs</a:t>
            </a:r>
          </a:p>
          <a:p>
            <a:pPr>
              <a:buClr>
                <a:srgbClr val="FF0000"/>
              </a:buClr>
            </a:pPr>
            <a:r>
              <a:rPr lang="en-GB" sz="2800" b="1" u="sng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Lateral erectile tissue </a:t>
            </a: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masses (corpora cavernosae) attached to ischiopubic rami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These meet to form </a:t>
            </a:r>
            <a:r>
              <a:rPr lang="en-GB" sz="2800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shaft and head </a:t>
            </a: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of </a:t>
            </a:r>
            <a:r>
              <a:rPr lang="en-GB" sz="2800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penis </a:t>
            </a: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or </a:t>
            </a:r>
            <a:r>
              <a:rPr lang="en-GB" sz="2800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clitoris (in female)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Erectile tissue within perineum surrounded by skeletal muscles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058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Franklin Gothic Medium" pitchFamily="34" charset="0"/>
              </a:rPr>
              <a:t>Deep </a:t>
            </a:r>
            <a:r>
              <a:rPr lang="en-GB" b="1" dirty="0" err="1" smtClean="0">
                <a:latin typeface="Franklin Gothic Medium" pitchFamily="34" charset="0"/>
              </a:rPr>
              <a:t>Perineal</a:t>
            </a:r>
            <a:r>
              <a:rPr lang="en-GB" b="1" dirty="0" smtClean="0">
                <a:latin typeface="Franklin Gothic Medium" pitchFamily="34" charset="0"/>
              </a:rPr>
              <a:t> Structures of Male</a:t>
            </a:r>
            <a:endParaRPr lang="en-GB" b="1" dirty="0">
              <a:latin typeface="Franklin Gothic Medium" pitchFamily="34" charset="0"/>
            </a:endParaRP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0" y="5300663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cs typeface="Arial" charset="0"/>
            </a:endParaRPr>
          </a:p>
        </p:txBody>
      </p:sp>
      <p:pic>
        <p:nvPicPr>
          <p:cNvPr id="26628" name="Picture 2" descr="C:\Documents and Settings\mthavara\Desktop\Anatomy_Images\ANAT_Images\AllImagesFromGray's Anatomy for Students\F66124-005-f036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890588"/>
            <a:ext cx="9126537" cy="4643437"/>
          </a:xfrm>
          <a:noFill/>
        </p:spPr>
      </p:pic>
      <p:sp>
        <p:nvSpPr>
          <p:cNvPr id="26629" name="Oval 11"/>
          <p:cNvSpPr>
            <a:spLocks noChangeArrowheads="1"/>
          </p:cNvSpPr>
          <p:nvPr/>
        </p:nvSpPr>
        <p:spPr bwMode="auto">
          <a:xfrm>
            <a:off x="4214813" y="3143250"/>
            <a:ext cx="357187" cy="28575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6630" name="Straight Connector 13"/>
          <p:cNvCxnSpPr>
            <a:cxnSpLocks noChangeShapeType="1"/>
          </p:cNvCxnSpPr>
          <p:nvPr/>
        </p:nvCxnSpPr>
        <p:spPr bwMode="auto">
          <a:xfrm rot="5400000">
            <a:off x="4000501" y="3143250"/>
            <a:ext cx="214312" cy="71437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Connector 15"/>
          <p:cNvCxnSpPr>
            <a:cxnSpLocks noChangeShapeType="1"/>
          </p:cNvCxnSpPr>
          <p:nvPr/>
        </p:nvCxnSpPr>
        <p:spPr bwMode="auto">
          <a:xfrm rot="5400000">
            <a:off x="4000500" y="3429000"/>
            <a:ext cx="357188" cy="71438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Oval 20"/>
          <p:cNvSpPr>
            <a:spLocks noChangeArrowheads="1"/>
          </p:cNvSpPr>
          <p:nvPr/>
        </p:nvSpPr>
        <p:spPr bwMode="auto">
          <a:xfrm>
            <a:off x="4000500" y="2857500"/>
            <a:ext cx="357188" cy="28575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Rectangle 25"/>
          <p:cNvSpPr>
            <a:spLocks noChangeArrowheads="1"/>
          </p:cNvSpPr>
          <p:nvPr/>
        </p:nvSpPr>
        <p:spPr bwMode="auto">
          <a:xfrm>
            <a:off x="1214438" y="2143125"/>
            <a:ext cx="208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(Skeletal muscle</a:t>
            </a:r>
            <a:r>
              <a:rPr lang="en-GB" sz="1600" b="1">
                <a:solidFill>
                  <a:schemeClr val="bg2"/>
                </a:solidFill>
                <a:cs typeface="Arial" charset="0"/>
              </a:rPr>
              <a:t>)</a:t>
            </a: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0" y="5287963"/>
            <a:ext cx="91440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4560888" y="5429250"/>
            <a:ext cx="4572000" cy="12620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Bulbourethral glands and ducts open into the urethra below the  perineal membrane</a:t>
            </a:r>
          </a:p>
        </p:txBody>
      </p:sp>
      <p:cxnSp>
        <p:nvCxnSpPr>
          <p:cNvPr id="26636" name="Straight Arrow Connector 15"/>
          <p:cNvCxnSpPr>
            <a:cxnSpLocks noChangeShapeType="1"/>
          </p:cNvCxnSpPr>
          <p:nvPr/>
        </p:nvCxnSpPr>
        <p:spPr bwMode="auto">
          <a:xfrm flipH="1" flipV="1">
            <a:off x="4572000" y="3286125"/>
            <a:ext cx="3455988" cy="21431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Anal Triangle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0063" y="2276475"/>
            <a:ext cx="8143875" cy="2143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5400" b="1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Common structures in male and female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7812088" y="6092825"/>
            <a:ext cx="1081087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25/42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pel1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8339137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rectum receives one pair of arteries from the </a:t>
            </a:r>
            <a:r>
              <a:rPr lang="en-GB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inf. mesenteric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artery and two pairs from the </a:t>
            </a:r>
            <a:r>
              <a:rPr lang="en-GB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internal iliac artery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. The venous drainage is similar, thus, there is an important </a:t>
            </a:r>
            <a:r>
              <a:rPr lang="en-GB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portal-systemic venous anastomosis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around the lower rectum and anal canal</a:t>
            </a:r>
            <a:r>
              <a:rPr lang="en-GB">
                <a:solidFill>
                  <a:schemeClr val="bg2"/>
                </a:solidFill>
                <a:cs typeface="Arial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5400" b="1" kern="0" dirty="0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Rectum and Anal Canal</a:t>
            </a:r>
          </a:p>
        </p:txBody>
      </p:sp>
      <p:sp>
        <p:nvSpPr>
          <p:cNvPr id="28677" name="Oval 19"/>
          <p:cNvSpPr>
            <a:spLocks noChangeArrowheads="1"/>
          </p:cNvSpPr>
          <p:nvPr/>
        </p:nvSpPr>
        <p:spPr bwMode="auto">
          <a:xfrm>
            <a:off x="428625" y="1643063"/>
            <a:ext cx="1571625" cy="785812"/>
          </a:xfrm>
          <a:prstGeom prst="ellipse">
            <a:avLst/>
          </a:prstGeom>
          <a:noFill/>
          <a:ln w="3492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Oval 19"/>
          <p:cNvSpPr>
            <a:spLocks noChangeArrowheads="1"/>
          </p:cNvSpPr>
          <p:nvPr/>
        </p:nvSpPr>
        <p:spPr bwMode="auto">
          <a:xfrm>
            <a:off x="642938" y="785813"/>
            <a:ext cx="2714625" cy="571500"/>
          </a:xfrm>
          <a:prstGeom prst="ellipse">
            <a:avLst/>
          </a:prstGeom>
          <a:noFill/>
          <a:ln w="3492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Oval 19"/>
          <p:cNvSpPr>
            <a:spLocks noChangeArrowheads="1"/>
          </p:cNvSpPr>
          <p:nvPr/>
        </p:nvSpPr>
        <p:spPr bwMode="auto">
          <a:xfrm>
            <a:off x="571500" y="3500438"/>
            <a:ext cx="1714500" cy="714375"/>
          </a:xfrm>
          <a:prstGeom prst="ellipse">
            <a:avLst/>
          </a:prstGeom>
          <a:noFill/>
          <a:ln w="3492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ppel1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7624763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ischioanal fossae are fat-filled spaces in the anal triangle. They allow recto-anal and vaginal expansion. In their lateral wall is the pudendal neuro-vascular bundle supplying the perineum including the lower rectum.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5400" b="1" kern="0" dirty="0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Rectum and Anal Canal</a:t>
            </a:r>
          </a:p>
        </p:txBody>
      </p:sp>
      <p:sp>
        <p:nvSpPr>
          <p:cNvPr id="29701" name="Oval 19"/>
          <p:cNvSpPr>
            <a:spLocks noChangeArrowheads="1"/>
          </p:cNvSpPr>
          <p:nvPr/>
        </p:nvSpPr>
        <p:spPr bwMode="auto">
          <a:xfrm>
            <a:off x="857250" y="3857625"/>
            <a:ext cx="1714500" cy="714375"/>
          </a:xfrm>
          <a:prstGeom prst="ellipse">
            <a:avLst/>
          </a:prstGeom>
          <a:noFill/>
          <a:ln w="34925" algn="ctr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>
                <a:latin typeface="Franklin Gothic Medium" pitchFamily="34" charset="0"/>
              </a:rPr>
              <a:t>Male reproductive Tract</a:t>
            </a:r>
            <a:endParaRPr lang="en-GB" dirty="0">
              <a:latin typeface="Franklin Gothic Medium" pitchFamily="34" charset="0"/>
            </a:endParaRPr>
          </a:p>
        </p:txBody>
      </p:sp>
      <p:pic>
        <p:nvPicPr>
          <p:cNvPr id="30723" name="Picture 4" descr="C:\Documents and Settings\mthavara\Desktop\Anatomy_Images\ANAT_Images\AllImagesFromGray's Anatomy for Students\F66124-005-f046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641350"/>
            <a:ext cx="4889500" cy="621665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857250" y="1643063"/>
            <a:ext cx="1457325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Vas deferens</a:t>
            </a:r>
          </a:p>
        </p:txBody>
      </p:sp>
      <p:cxnSp>
        <p:nvCxnSpPr>
          <p:cNvPr id="30725" name="Straight Arrow Connector 15"/>
          <p:cNvCxnSpPr>
            <a:cxnSpLocks noChangeShapeType="1"/>
            <a:stCxn id="8" idx="3"/>
          </p:cNvCxnSpPr>
          <p:nvPr/>
        </p:nvCxnSpPr>
        <p:spPr bwMode="auto">
          <a:xfrm>
            <a:off x="2314575" y="1827213"/>
            <a:ext cx="1471613" cy="1601787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4000500" y="642938"/>
            <a:ext cx="788988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latin typeface="Franklin Gothic Medium" pitchFamily="34" charset="0"/>
                <a:cs typeface="Arial" charset="0"/>
              </a:rPr>
              <a:t>urete</a:t>
            </a:r>
            <a:r>
              <a:rPr lang="en-GB" sz="1800" b="1">
                <a:cs typeface="Arial" charset="0"/>
              </a:rPr>
              <a:t>r</a:t>
            </a:r>
          </a:p>
        </p:txBody>
      </p:sp>
      <p:cxnSp>
        <p:nvCxnSpPr>
          <p:cNvPr id="30727" name="Straight Arrow Connector 15"/>
          <p:cNvCxnSpPr>
            <a:cxnSpLocks noChangeShapeType="1"/>
          </p:cNvCxnSpPr>
          <p:nvPr/>
        </p:nvCxnSpPr>
        <p:spPr bwMode="auto">
          <a:xfrm rot="5400000">
            <a:off x="3928269" y="1570831"/>
            <a:ext cx="1143000" cy="15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Rectangle 15"/>
          <p:cNvSpPr>
            <a:spLocks noChangeArrowheads="1"/>
          </p:cNvSpPr>
          <p:nvPr/>
        </p:nvSpPr>
        <p:spPr bwMode="auto">
          <a:xfrm>
            <a:off x="642938" y="4143375"/>
            <a:ext cx="25257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latin typeface="Franklin Gothic Medium" pitchFamily="34" charset="0"/>
                <a:cs typeface="Arial" charset="0"/>
              </a:rPr>
              <a:t>Superficial inguinal ring</a:t>
            </a:r>
          </a:p>
        </p:txBody>
      </p:sp>
      <p:sp>
        <p:nvSpPr>
          <p:cNvPr id="30729" name="Rectangle 16"/>
          <p:cNvSpPr>
            <a:spLocks noChangeArrowheads="1"/>
          </p:cNvSpPr>
          <p:nvPr/>
        </p:nvSpPr>
        <p:spPr bwMode="auto">
          <a:xfrm>
            <a:off x="928688" y="3357563"/>
            <a:ext cx="1985962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latin typeface="Franklin Gothic Medium" pitchFamily="34" charset="0"/>
                <a:cs typeface="Arial" charset="0"/>
              </a:rPr>
              <a:t>Deep inguinal ring</a:t>
            </a:r>
          </a:p>
        </p:txBody>
      </p:sp>
      <p:cxnSp>
        <p:nvCxnSpPr>
          <p:cNvPr id="30730" name="Straight Arrow Connector 15"/>
          <p:cNvCxnSpPr>
            <a:cxnSpLocks noChangeShapeType="1"/>
          </p:cNvCxnSpPr>
          <p:nvPr/>
        </p:nvCxnSpPr>
        <p:spPr bwMode="auto">
          <a:xfrm>
            <a:off x="3143250" y="4286250"/>
            <a:ext cx="285750" cy="15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Arrow Connector 15"/>
          <p:cNvCxnSpPr>
            <a:cxnSpLocks noChangeShapeType="1"/>
            <a:stCxn id="30729" idx="3"/>
          </p:cNvCxnSpPr>
          <p:nvPr/>
        </p:nvCxnSpPr>
        <p:spPr bwMode="auto">
          <a:xfrm flipV="1">
            <a:off x="2914650" y="3500438"/>
            <a:ext cx="228600" cy="4127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1571625" y="4500563"/>
            <a:ext cx="1692275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Spermatic cord</a:t>
            </a:r>
          </a:p>
        </p:txBody>
      </p:sp>
      <p:cxnSp>
        <p:nvCxnSpPr>
          <p:cNvPr id="30733" name="Straight Arrow Connector 15"/>
          <p:cNvCxnSpPr>
            <a:cxnSpLocks noChangeShapeType="1"/>
          </p:cNvCxnSpPr>
          <p:nvPr/>
        </p:nvCxnSpPr>
        <p:spPr bwMode="auto">
          <a:xfrm>
            <a:off x="3214688" y="4643438"/>
            <a:ext cx="571500" cy="14287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6586538" y="3644900"/>
            <a:ext cx="2578100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 err="1">
                <a:latin typeface="Franklin Gothic Medium" pitchFamily="34" charset="0"/>
                <a:cs typeface="Arial" charset="0"/>
              </a:rPr>
              <a:t>Ampulla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of vas deferens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88125" y="4005263"/>
            <a:ext cx="1830388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Seminal vesicles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6688" y="4365625"/>
            <a:ext cx="1966912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Ejaculatory ducts</a:t>
            </a:r>
          </a:p>
        </p:txBody>
      </p:sp>
      <p:cxnSp>
        <p:nvCxnSpPr>
          <p:cNvPr id="30737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5500688" y="3860800"/>
            <a:ext cx="1087437" cy="21113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8" name="Straight Arrow Connector 15"/>
          <p:cNvCxnSpPr>
            <a:cxnSpLocks noChangeShapeType="1"/>
            <a:stCxn id="34" idx="1"/>
          </p:cNvCxnSpPr>
          <p:nvPr/>
        </p:nvCxnSpPr>
        <p:spPr bwMode="auto">
          <a:xfrm flipH="1">
            <a:off x="5500688" y="4189413"/>
            <a:ext cx="1087437" cy="239712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5219700" y="4581525"/>
            <a:ext cx="1296988" cy="7143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41"/>
          <p:cNvSpPr/>
          <p:nvPr/>
        </p:nvSpPr>
        <p:spPr>
          <a:xfrm>
            <a:off x="6011863" y="5157788"/>
            <a:ext cx="2246312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 err="1">
                <a:latin typeface="Franklin Gothic Medium" pitchFamily="34" charset="0"/>
                <a:cs typeface="Arial" charset="0"/>
              </a:rPr>
              <a:t>Bulbourethral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glands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14563" y="5286375"/>
            <a:ext cx="1457325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Vas deferens</a:t>
            </a:r>
          </a:p>
        </p:txBody>
      </p:sp>
      <p:cxnSp>
        <p:nvCxnSpPr>
          <p:cNvPr id="30742" name="Straight Arrow Connector 15"/>
          <p:cNvCxnSpPr>
            <a:cxnSpLocks noChangeShapeType="1"/>
          </p:cNvCxnSpPr>
          <p:nvPr/>
        </p:nvCxnSpPr>
        <p:spPr bwMode="auto">
          <a:xfrm>
            <a:off x="3643313" y="5500688"/>
            <a:ext cx="785812" cy="71437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46"/>
          <p:cNvSpPr/>
          <p:nvPr/>
        </p:nvSpPr>
        <p:spPr>
          <a:xfrm>
            <a:off x="5867400" y="6519863"/>
            <a:ext cx="744538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 err="1">
                <a:latin typeface="Franklin Gothic Medium" pitchFamily="34" charset="0"/>
                <a:cs typeface="Arial" charset="0"/>
              </a:rPr>
              <a:t>Glans</a:t>
            </a:r>
            <a:endParaRPr lang="en-GB" sz="1800" b="1" dirty="0">
              <a:latin typeface="Franklin Gothic Medium" pitchFamily="34" charset="0"/>
              <a:cs typeface="Arial" charset="0"/>
            </a:endParaRPr>
          </a:p>
        </p:txBody>
      </p:sp>
      <p:cxnSp>
        <p:nvCxnSpPr>
          <p:cNvPr id="30744" name="Straight Arrow Connector 15"/>
          <p:cNvCxnSpPr>
            <a:cxnSpLocks noChangeShapeType="1"/>
          </p:cNvCxnSpPr>
          <p:nvPr/>
        </p:nvCxnSpPr>
        <p:spPr bwMode="auto">
          <a:xfrm rot="10800000">
            <a:off x="4140200" y="6524625"/>
            <a:ext cx="1655763" cy="730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5357813" y="5214938"/>
            <a:ext cx="571500" cy="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6" name="Rectangle 29"/>
          <p:cNvSpPr>
            <a:spLocks noChangeArrowheads="1"/>
          </p:cNvSpPr>
          <p:nvPr/>
        </p:nvSpPr>
        <p:spPr bwMode="auto">
          <a:xfrm>
            <a:off x="6011863" y="5589588"/>
            <a:ext cx="2155825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latin typeface="Franklin Gothic Medium" pitchFamily="34" charset="0"/>
                <a:cs typeface="Arial" charset="0"/>
              </a:rPr>
              <a:t>Perineal membrane</a:t>
            </a:r>
          </a:p>
        </p:txBody>
      </p:sp>
      <p:cxnSp>
        <p:nvCxnSpPr>
          <p:cNvPr id="30747" name="Straight Arrow Connector 15"/>
          <p:cNvCxnSpPr>
            <a:cxnSpLocks noChangeShapeType="1"/>
          </p:cNvCxnSpPr>
          <p:nvPr/>
        </p:nvCxnSpPr>
        <p:spPr bwMode="auto">
          <a:xfrm rot="10800000">
            <a:off x="5572125" y="5429250"/>
            <a:ext cx="500063" cy="3571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1258888" y="5876925"/>
            <a:ext cx="1847850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Testis in scrotum</a:t>
            </a:r>
          </a:p>
        </p:txBody>
      </p:sp>
      <p:cxnSp>
        <p:nvCxnSpPr>
          <p:cNvPr id="30749" name="Straight Arrow Connector 15"/>
          <p:cNvCxnSpPr>
            <a:cxnSpLocks noChangeShapeType="1"/>
            <a:stCxn id="37" idx="3"/>
          </p:cNvCxnSpPr>
          <p:nvPr/>
        </p:nvCxnSpPr>
        <p:spPr bwMode="auto">
          <a:xfrm flipV="1">
            <a:off x="3106738" y="6021388"/>
            <a:ext cx="1393825" cy="39687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0" name="Rectangle 5"/>
          <p:cNvSpPr>
            <a:spLocks noChangeArrowheads="1"/>
          </p:cNvSpPr>
          <p:nvPr/>
        </p:nvSpPr>
        <p:spPr bwMode="auto">
          <a:xfrm>
            <a:off x="0" y="785813"/>
            <a:ext cx="164306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Lateral view</a:t>
            </a:r>
          </a:p>
        </p:txBody>
      </p:sp>
      <p:sp>
        <p:nvSpPr>
          <p:cNvPr id="30751" name="Rectangle 5"/>
          <p:cNvSpPr>
            <a:spLocks noChangeArrowheads="1"/>
          </p:cNvSpPr>
          <p:nvPr/>
        </p:nvSpPr>
        <p:spPr bwMode="auto">
          <a:xfrm>
            <a:off x="107950" y="5876925"/>
            <a:ext cx="11430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Start here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56325" y="6021388"/>
            <a:ext cx="920750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Urethra</a:t>
            </a:r>
          </a:p>
        </p:txBody>
      </p:sp>
      <p:cxnSp>
        <p:nvCxnSpPr>
          <p:cNvPr id="30753" name="Straight Arrow Connector 15"/>
          <p:cNvCxnSpPr>
            <a:cxnSpLocks noChangeShapeType="1"/>
          </p:cNvCxnSpPr>
          <p:nvPr/>
        </p:nvCxnSpPr>
        <p:spPr bwMode="auto">
          <a:xfrm rot="10800000">
            <a:off x="5076825" y="5300663"/>
            <a:ext cx="1150938" cy="865187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/>
          <p:cNvSpPr/>
          <p:nvPr/>
        </p:nvSpPr>
        <p:spPr>
          <a:xfrm>
            <a:off x="6516688" y="4797425"/>
            <a:ext cx="1655762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Prostate gland</a:t>
            </a:r>
          </a:p>
        </p:txBody>
      </p:sp>
      <p:cxnSp>
        <p:nvCxnSpPr>
          <p:cNvPr id="30755" name="Straight Arrow Connector 15"/>
          <p:cNvCxnSpPr>
            <a:cxnSpLocks noChangeShapeType="1"/>
            <a:stCxn id="53" idx="1"/>
          </p:cNvCxnSpPr>
          <p:nvPr/>
        </p:nvCxnSpPr>
        <p:spPr bwMode="auto">
          <a:xfrm flipH="1">
            <a:off x="5148263" y="4981575"/>
            <a:ext cx="1368425" cy="3175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>
                <a:latin typeface="Franklin Gothic Medium" pitchFamily="34" charset="0"/>
              </a:rPr>
              <a:t>Testis and Associated Structures </a:t>
            </a:r>
            <a:endParaRPr lang="en-GB" dirty="0">
              <a:latin typeface="Franklin Gothic Medium" pitchFamily="34" charset="0"/>
            </a:endParaRPr>
          </a:p>
        </p:txBody>
      </p:sp>
      <p:pic>
        <p:nvPicPr>
          <p:cNvPr id="31747" name="Picture 2" descr="C:\Documents and Settings\mthavara\Desktop\Anatomy_Images\ANAT_Images\AllImagesFromGray's Anatomy for Students\F66124-005-f046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765175"/>
            <a:ext cx="7702550" cy="5857875"/>
          </a:xfrm>
          <a:noFill/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714375"/>
            <a:ext cx="1643063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chemeClr val="bg2"/>
                </a:solidFill>
                <a:cs typeface="Arial" charset="0"/>
              </a:rPr>
              <a:t>Longitudinal 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375" y="4714875"/>
            <a:ext cx="2274888" cy="6461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Spermatozoa stored </a:t>
            </a:r>
          </a:p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here until ejaculation</a:t>
            </a:r>
          </a:p>
        </p:txBody>
      </p:sp>
      <p:cxnSp>
        <p:nvCxnSpPr>
          <p:cNvPr id="31750" name="Straight Arrow Connector 15"/>
          <p:cNvCxnSpPr>
            <a:cxnSpLocks noChangeShapeType="1"/>
          </p:cNvCxnSpPr>
          <p:nvPr/>
        </p:nvCxnSpPr>
        <p:spPr bwMode="auto">
          <a:xfrm rot="10800000">
            <a:off x="6000750" y="4857750"/>
            <a:ext cx="500063" cy="3571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3929063" y="3500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752" name="TextBox 12"/>
          <p:cNvSpPr txBox="1">
            <a:spLocks noChangeArrowheads="1"/>
          </p:cNvSpPr>
          <p:nvPr/>
        </p:nvSpPr>
        <p:spPr bwMode="auto">
          <a:xfrm>
            <a:off x="5000625" y="35718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5000625" y="28575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5429250" y="24288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5857875" y="42862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4357688" y="17145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>
                <a:solidFill>
                  <a:schemeClr val="bg2"/>
                </a:solidFill>
              </a:rPr>
              <a:t>5</a:t>
            </a:r>
          </a:p>
        </p:txBody>
      </p:sp>
      <p:cxnSp>
        <p:nvCxnSpPr>
          <p:cNvPr id="31757" name="Straight Arrow Connector 15"/>
          <p:cNvCxnSpPr>
            <a:cxnSpLocks noChangeShapeType="1"/>
          </p:cNvCxnSpPr>
          <p:nvPr/>
        </p:nvCxnSpPr>
        <p:spPr bwMode="auto">
          <a:xfrm flipV="1">
            <a:off x="4286250" y="3714750"/>
            <a:ext cx="357188" cy="7143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8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4964907" y="3393281"/>
            <a:ext cx="285750" cy="21431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9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5250657" y="2893218"/>
            <a:ext cx="285750" cy="21431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5643563" y="3286125"/>
            <a:ext cx="428625" cy="14287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1" name="Straight Arrow Connector 15"/>
          <p:cNvCxnSpPr>
            <a:cxnSpLocks noChangeShapeType="1"/>
          </p:cNvCxnSpPr>
          <p:nvPr/>
        </p:nvCxnSpPr>
        <p:spPr bwMode="auto">
          <a:xfrm rot="5400000">
            <a:off x="5787231" y="4215607"/>
            <a:ext cx="428625" cy="15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Straight Arrow Connector 15"/>
          <p:cNvCxnSpPr>
            <a:cxnSpLocks noChangeShapeType="1"/>
          </p:cNvCxnSpPr>
          <p:nvPr/>
        </p:nvCxnSpPr>
        <p:spPr bwMode="auto">
          <a:xfrm rot="5400000">
            <a:off x="5679281" y="5536407"/>
            <a:ext cx="428625" cy="214312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3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4429125" y="2286000"/>
            <a:ext cx="428625" cy="14287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4071938" y="1000125"/>
            <a:ext cx="428625" cy="14287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/>
          <p:nvPr/>
        </p:nvSpPr>
        <p:spPr>
          <a:xfrm>
            <a:off x="1071563" y="3500438"/>
            <a:ext cx="1614487" cy="646112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Spermatozoa </a:t>
            </a:r>
          </a:p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produced here</a:t>
            </a:r>
          </a:p>
        </p:txBody>
      </p:sp>
      <p:cxnSp>
        <p:nvCxnSpPr>
          <p:cNvPr id="31766" name="Straight Arrow Connector 15"/>
          <p:cNvCxnSpPr>
            <a:cxnSpLocks noChangeShapeType="1"/>
          </p:cNvCxnSpPr>
          <p:nvPr/>
        </p:nvCxnSpPr>
        <p:spPr bwMode="auto">
          <a:xfrm flipV="1">
            <a:off x="2714625" y="3857625"/>
            <a:ext cx="928688" cy="7143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7524750" y="5949950"/>
            <a:ext cx="10810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29/42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0232" y="764704"/>
            <a:ext cx="2483768" cy="404664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latin typeface="Franklin Gothic Medium" pitchFamily="34" charset="0"/>
              </a:rPr>
              <a:t>Self-study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800" b="1" dirty="0" smtClean="0">
                <a:latin typeface="Franklin Gothic Medium" pitchFamily="34" charset="0"/>
                <a:cs typeface="Arial" pitchFamily="34" charset="0"/>
              </a:rPr>
              <a:t>Male &amp; Female  </a:t>
            </a:r>
            <a:r>
              <a:rPr lang="en-GB" sz="4800" b="1" dirty="0" err="1" smtClean="0">
                <a:latin typeface="Franklin Gothic Medium" pitchFamily="34" charset="0"/>
                <a:cs typeface="Arial" pitchFamily="34" charset="0"/>
              </a:rPr>
              <a:t>Pelves</a:t>
            </a:r>
            <a:r>
              <a:rPr lang="en-GB" sz="4800" b="1" dirty="0" smtClean="0">
                <a:latin typeface="Franklin Gothic Medium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latin typeface="Franklin Gothic Medium" pitchFamily="34" charset="0"/>
                <a:cs typeface="Arial" pitchFamily="34" charset="0"/>
              </a:rPr>
              <a:t>(plural)</a:t>
            </a:r>
            <a:endParaRPr lang="en-GB" sz="1600" b="1" dirty="0"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5123" name="Picture 2" descr="C:\Documents and Settings\mthavara\Desktop\Anatomy_Images\ANAT_Images\AllImagesFromGray's Anatomy for Students\F66124-005-f0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5813"/>
            <a:ext cx="9144000" cy="3857625"/>
          </a:xfr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186238"/>
          <a:ext cx="9144000" cy="267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6"/>
                <a:gridCol w="3524264"/>
                <a:gridCol w="3048000"/>
              </a:tblGrid>
              <a:tr h="45718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2"/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Female Pelvis </a:t>
                      </a:r>
                      <a:r>
                        <a:rPr lang="en-GB" sz="1100" b="1" dirty="0" smtClean="0">
                          <a:solidFill>
                            <a:schemeClr val="bg2"/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(singular)</a:t>
                      </a:r>
                      <a:endParaRPr lang="en-GB" sz="1100" b="1" dirty="0">
                        <a:solidFill>
                          <a:schemeClr val="bg2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2"/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Male Pelvis</a:t>
                      </a:r>
                      <a:endParaRPr lang="en-GB" sz="2400" b="1" dirty="0">
                        <a:solidFill>
                          <a:schemeClr val="bg2"/>
                        </a:solidFill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657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Pelvic inlet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Oval/round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Narrow/heart shaped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65744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Sub pubic angle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Wide &gt; 80 degrees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Narrow </a:t>
                      </a:r>
                      <a:r>
                        <a:rPr lang="en-GB" sz="1800" b="1" baseline="0" dirty="0" smtClean="0">
                          <a:latin typeface="Franklin Gothic Medium" pitchFamily="34" charset="0"/>
                          <a:cs typeface="Arial" pitchFamily="34" charset="0"/>
                        </a:rPr>
                        <a:t> 50 -60 degrees 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70773"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Franklin Gothic Medium" pitchFamily="34" charset="0"/>
                          <a:cs typeface="Arial" pitchFamily="34" charset="0"/>
                        </a:rPr>
                        <a:t>Ischial</a:t>
                      </a:r>
                      <a:r>
                        <a:rPr lang="en-GB" sz="1800" b="1" baseline="0" dirty="0" smtClean="0">
                          <a:latin typeface="Franklin Gothic Medium" pitchFamily="34" charset="0"/>
                          <a:cs typeface="Arial" pitchFamily="34" charset="0"/>
                        </a:rPr>
                        <a:t> spines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Not projecting medially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Project medially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70773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Greater </a:t>
                      </a:r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(false</a:t>
                      </a:r>
                      <a:r>
                        <a:rPr lang="en-GB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pelvis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Shallow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Deep</a:t>
                      </a:r>
                    </a:p>
                  </a:txBody>
                  <a:tcPr marT="45712" marB="45712"/>
                </a:tc>
              </a:tr>
              <a:tr h="370773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Lesser </a:t>
                      </a:r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Franklin Gothic Medium" pitchFamily="34" charset="0"/>
                          <a:cs typeface="Arial" pitchFamily="34" charset="0"/>
                        </a:rPr>
                        <a:t>(true) </a:t>
                      </a:r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pelvis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Wide, shallow &amp; cylindrical 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Narrow,</a:t>
                      </a:r>
                      <a:r>
                        <a:rPr lang="en-GB" sz="1800" b="1" baseline="0" dirty="0" smtClean="0">
                          <a:latin typeface="Franklin Gothic Medium" pitchFamily="34" charset="0"/>
                          <a:cs typeface="Arial" pitchFamily="34" charset="0"/>
                        </a:rPr>
                        <a:t> deep &amp; tapering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  <a:tr h="370773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Y:X ratio </a:t>
                      </a:r>
                      <a:r>
                        <a:rPr lang="en-GB" sz="1400" b="1" dirty="0" smtClean="0">
                          <a:latin typeface="Franklin Gothic Medium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400" b="1" dirty="0" err="1" smtClean="0">
                          <a:latin typeface="Franklin Gothic Medium" pitchFamily="34" charset="0"/>
                          <a:cs typeface="Arial" pitchFamily="34" charset="0"/>
                        </a:rPr>
                        <a:t>acetabulum</a:t>
                      </a:r>
                      <a:r>
                        <a:rPr lang="en-GB" sz="1400" b="1" dirty="0" smtClean="0">
                          <a:latin typeface="Franklin Gothic Medium" pitchFamily="34" charset="0"/>
                          <a:cs typeface="Arial" pitchFamily="34" charset="0"/>
                        </a:rPr>
                        <a:t>)</a:t>
                      </a:r>
                      <a:endParaRPr lang="en-GB" sz="14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Less than one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Franklin Gothic Medium" pitchFamily="34" charset="0"/>
                          <a:cs typeface="Arial" pitchFamily="34" charset="0"/>
                        </a:rPr>
                        <a:t>1 or &gt; 1</a:t>
                      </a:r>
                      <a:endParaRPr lang="en-GB" sz="1800" b="1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cxnSp>
        <p:nvCxnSpPr>
          <p:cNvPr id="5158" name="Straight Connector 6"/>
          <p:cNvCxnSpPr>
            <a:cxnSpLocks noChangeShapeType="1"/>
          </p:cNvCxnSpPr>
          <p:nvPr/>
        </p:nvCxnSpPr>
        <p:spPr bwMode="auto">
          <a:xfrm rot="5400000">
            <a:off x="1678781" y="3536157"/>
            <a:ext cx="3571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9" name="Straight Connector 7"/>
          <p:cNvCxnSpPr>
            <a:cxnSpLocks noChangeShapeType="1"/>
          </p:cNvCxnSpPr>
          <p:nvPr/>
        </p:nvCxnSpPr>
        <p:spPr bwMode="auto">
          <a:xfrm rot="5400000">
            <a:off x="2536031" y="3393282"/>
            <a:ext cx="3571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0" name="Straight Connector 11"/>
          <p:cNvCxnSpPr>
            <a:cxnSpLocks noChangeShapeType="1"/>
          </p:cNvCxnSpPr>
          <p:nvPr/>
        </p:nvCxnSpPr>
        <p:spPr bwMode="auto">
          <a:xfrm rot="5400000">
            <a:off x="2821781" y="3321844"/>
            <a:ext cx="35718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1" name="Straight Connector 14"/>
          <p:cNvCxnSpPr>
            <a:cxnSpLocks noChangeShapeType="1"/>
          </p:cNvCxnSpPr>
          <p:nvPr/>
        </p:nvCxnSpPr>
        <p:spPr bwMode="auto">
          <a:xfrm rot="5400000">
            <a:off x="6179344" y="3393282"/>
            <a:ext cx="3571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2" name="Straight Connector 15"/>
          <p:cNvCxnSpPr>
            <a:cxnSpLocks noChangeShapeType="1"/>
          </p:cNvCxnSpPr>
          <p:nvPr/>
        </p:nvCxnSpPr>
        <p:spPr bwMode="auto">
          <a:xfrm rot="5400000">
            <a:off x="6893719" y="3393282"/>
            <a:ext cx="3571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3" name="Straight Connector 16"/>
          <p:cNvCxnSpPr>
            <a:cxnSpLocks noChangeShapeType="1"/>
          </p:cNvCxnSpPr>
          <p:nvPr/>
        </p:nvCxnSpPr>
        <p:spPr bwMode="auto">
          <a:xfrm rot="5400000">
            <a:off x="7322344" y="3036094"/>
            <a:ext cx="35718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4" name="Straight Arrow Connector 19"/>
          <p:cNvCxnSpPr>
            <a:cxnSpLocks noChangeShapeType="1"/>
          </p:cNvCxnSpPr>
          <p:nvPr/>
        </p:nvCxnSpPr>
        <p:spPr bwMode="auto">
          <a:xfrm flipV="1">
            <a:off x="1857375" y="3357563"/>
            <a:ext cx="857250" cy="214312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5" name="Straight Arrow Connector 22"/>
          <p:cNvCxnSpPr>
            <a:cxnSpLocks noChangeShapeType="1"/>
          </p:cNvCxnSpPr>
          <p:nvPr/>
        </p:nvCxnSpPr>
        <p:spPr bwMode="auto">
          <a:xfrm flipV="1">
            <a:off x="2714625" y="3357563"/>
            <a:ext cx="295275" cy="7143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6" name="Straight Arrow Connector 25"/>
          <p:cNvCxnSpPr>
            <a:cxnSpLocks noChangeShapeType="1"/>
          </p:cNvCxnSpPr>
          <p:nvPr/>
        </p:nvCxnSpPr>
        <p:spPr bwMode="auto">
          <a:xfrm flipV="1">
            <a:off x="6357938" y="3357563"/>
            <a:ext cx="714375" cy="71437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7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7072313" y="3071813"/>
            <a:ext cx="428625" cy="428625"/>
          </a:xfrm>
          <a:prstGeom prst="straightConnector1">
            <a:avLst/>
          </a:prstGeom>
          <a:noFill/>
          <a:ln w="28575" algn="ctr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8" name="TextBox 33"/>
          <p:cNvSpPr txBox="1">
            <a:spLocks noChangeArrowheads="1"/>
          </p:cNvSpPr>
          <p:nvPr/>
        </p:nvSpPr>
        <p:spPr bwMode="auto">
          <a:xfrm>
            <a:off x="2143125" y="33575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5169" name="TextBox 34"/>
          <p:cNvSpPr txBox="1">
            <a:spLocks noChangeArrowheads="1"/>
          </p:cNvSpPr>
          <p:nvPr/>
        </p:nvSpPr>
        <p:spPr bwMode="auto">
          <a:xfrm>
            <a:off x="6572250" y="33575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5170" name="TextBox 35"/>
          <p:cNvSpPr txBox="1">
            <a:spLocks noChangeArrowheads="1"/>
          </p:cNvSpPr>
          <p:nvPr/>
        </p:nvSpPr>
        <p:spPr bwMode="auto">
          <a:xfrm>
            <a:off x="2714625" y="3429000"/>
            <a:ext cx="276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 b="1">
                <a:solidFill>
                  <a:schemeClr val="bg2"/>
                </a:solidFill>
              </a:rPr>
              <a:t>y</a:t>
            </a:r>
          </a:p>
        </p:txBody>
      </p:sp>
      <p:sp>
        <p:nvSpPr>
          <p:cNvPr id="5171" name="TextBox 36"/>
          <p:cNvSpPr txBox="1">
            <a:spLocks noChangeArrowheads="1"/>
          </p:cNvSpPr>
          <p:nvPr/>
        </p:nvSpPr>
        <p:spPr bwMode="auto">
          <a:xfrm>
            <a:off x="7215188" y="3286125"/>
            <a:ext cx="276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800" b="1">
                <a:solidFill>
                  <a:schemeClr val="bg2"/>
                </a:solidFill>
              </a:rPr>
              <a:t>y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 flipH="1">
            <a:off x="0" y="785813"/>
            <a:ext cx="3714750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</a:rPr>
              <a:t>X = dist. between </a:t>
            </a:r>
            <a:r>
              <a:rPr lang="en-GB" sz="1600" b="1" dirty="0" err="1">
                <a:solidFill>
                  <a:schemeClr val="bg2"/>
                </a:solidFill>
                <a:latin typeface="Franklin Gothic Medium" pitchFamily="34" charset="0"/>
              </a:rPr>
              <a:t>symphysis</a:t>
            </a: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</a:rPr>
              <a:t> pubis to ant margin of </a:t>
            </a:r>
            <a:r>
              <a:rPr lang="en-GB" sz="1600" b="1" dirty="0" err="1">
                <a:solidFill>
                  <a:schemeClr val="bg2"/>
                </a:solidFill>
                <a:latin typeface="Franklin Gothic Medium" pitchFamily="34" charset="0"/>
              </a:rPr>
              <a:t>acetabulum</a:t>
            </a: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</a:rPr>
              <a:t> </a:t>
            </a:r>
          </a:p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</a:rPr>
              <a:t>Y = diameter of </a:t>
            </a:r>
            <a:r>
              <a:rPr lang="en-GB" sz="1600" b="1" dirty="0" err="1">
                <a:solidFill>
                  <a:schemeClr val="bg2"/>
                </a:solidFill>
                <a:latin typeface="Franklin Gothic Medium" pitchFamily="34" charset="0"/>
              </a:rPr>
              <a:t>acetabulum</a:t>
            </a:r>
            <a:endParaRPr lang="en-GB" sz="1600" b="1" dirty="0">
              <a:solidFill>
                <a:schemeClr val="bg2"/>
              </a:solidFill>
              <a:latin typeface="Franklin Gothic Medium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659563" y="1268413"/>
            <a:ext cx="1827212" cy="30797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Franklin Gothic Medium" pitchFamily="34" charset="0"/>
              </a:rPr>
              <a:t>Superior pubic </a:t>
            </a:r>
            <a:r>
              <a:rPr lang="en-GB" sz="1400" b="1" dirty="0" err="1">
                <a:latin typeface="Franklin Gothic Medium" pitchFamily="34" charset="0"/>
              </a:rPr>
              <a:t>ramus</a:t>
            </a:r>
            <a:endParaRPr lang="en-US" sz="1400" b="1" dirty="0">
              <a:latin typeface="Franklin Gothic Medium" pitchFamily="34" charset="0"/>
            </a:endParaRPr>
          </a:p>
        </p:txBody>
      </p:sp>
      <p:cxnSp>
        <p:nvCxnSpPr>
          <p:cNvPr id="5174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5786438" y="1643063"/>
            <a:ext cx="2428875" cy="1714500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0825" y="1773238"/>
            <a:ext cx="760413" cy="30797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Franklin Gothic Medium" pitchFamily="34" charset="0"/>
              </a:rPr>
              <a:t>Female</a:t>
            </a:r>
            <a:endParaRPr lang="en-US" sz="1400" b="1" dirty="0">
              <a:latin typeface="Franklin Gothic Medium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716463" y="1557338"/>
            <a:ext cx="581025" cy="30797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Franklin Gothic Medium" pitchFamily="34" charset="0"/>
              </a:rPr>
              <a:t>Male</a:t>
            </a:r>
            <a:endParaRPr lang="en-US" sz="1400" b="1" dirty="0">
              <a:latin typeface="Franklin Gothic Medium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 rot="16200000">
            <a:off x="7691511" y="1047824"/>
            <a:ext cx="2500313" cy="404664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latin typeface="Franklin Gothic Medium" pitchFamily="34" charset="0"/>
              </a:rPr>
              <a:t>Self-study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Franklin Gothic Medium" pitchFamily="34" charset="0"/>
                <a:cs typeface="Arial" pitchFamily="34" charset="0"/>
              </a:rPr>
              <a:t>Penis Structure</a:t>
            </a:r>
            <a:endParaRPr lang="en-US" b="1" dirty="0"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32771" name="Picture 4" descr="03_041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7478712" cy="5616575"/>
          </a:xfrm>
        </p:spPr>
      </p:pic>
      <p:sp>
        <p:nvSpPr>
          <p:cNvPr id="6" name="Rectangle 5"/>
          <p:cNvSpPr/>
          <p:nvPr/>
        </p:nvSpPr>
        <p:spPr bwMode="auto">
          <a:xfrm>
            <a:off x="6588125" y="5086350"/>
            <a:ext cx="1008063" cy="503238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067175" y="5084763"/>
            <a:ext cx="1296988" cy="10080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154363" y="5099050"/>
            <a:ext cx="863600" cy="719138"/>
          </a:xfrm>
          <a:prstGeom prst="rect">
            <a:avLst/>
          </a:prstGeom>
          <a:noFill/>
          <a:ln w="317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5795963" y="2044700"/>
            <a:ext cx="863600" cy="5048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042988" y="4989513"/>
            <a:ext cx="1008062" cy="504825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/>
              <a:t>v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05613" y="2044700"/>
            <a:ext cx="1006475" cy="504825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/>
              <a:t>v</a:t>
            </a:r>
          </a:p>
        </p:txBody>
      </p:sp>
      <p:cxnSp>
        <p:nvCxnSpPr>
          <p:cNvPr id="32778" name="Straight Arrow Connector 15"/>
          <p:cNvCxnSpPr>
            <a:cxnSpLocks noChangeShapeType="1"/>
          </p:cNvCxnSpPr>
          <p:nvPr/>
        </p:nvCxnSpPr>
        <p:spPr bwMode="auto">
          <a:xfrm flipV="1">
            <a:off x="4572000" y="4221163"/>
            <a:ext cx="0" cy="93662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79388" y="1484313"/>
            <a:ext cx="3013075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Corpus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cavernosum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 (paired)</a:t>
            </a:r>
          </a:p>
        </p:txBody>
      </p:sp>
      <p:cxnSp>
        <p:nvCxnSpPr>
          <p:cNvPr id="32780" name="Straight Arrow Connector 15"/>
          <p:cNvCxnSpPr>
            <a:cxnSpLocks noChangeShapeType="1"/>
          </p:cNvCxnSpPr>
          <p:nvPr/>
        </p:nvCxnSpPr>
        <p:spPr bwMode="auto">
          <a:xfrm>
            <a:off x="2124075" y="1773238"/>
            <a:ext cx="935038" cy="194310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3995738" y="4910138"/>
            <a:ext cx="2232025" cy="58420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latin typeface="Franklin Gothic Medium" pitchFamily="34" charset="0"/>
                <a:cs typeface="Arial" charset="0"/>
              </a:rPr>
              <a:t>Corpus </a:t>
            </a:r>
            <a:r>
              <a:rPr lang="en-GB" sz="1600" b="1" dirty="0" err="1">
                <a:latin typeface="Franklin Gothic Medium" pitchFamily="34" charset="0"/>
                <a:cs typeface="Arial" charset="0"/>
              </a:rPr>
              <a:t>spongiosum</a:t>
            </a:r>
            <a:r>
              <a:rPr lang="en-GB" sz="1600" b="1" dirty="0">
                <a:latin typeface="Franklin Gothic Medium" pitchFamily="34" charset="0"/>
                <a:cs typeface="Arial" charset="0"/>
              </a:rPr>
              <a:t> - single</a:t>
            </a:r>
            <a:endParaRPr lang="en-GB" sz="1600" b="1" dirty="0"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388" y="3068638"/>
            <a:ext cx="1800225" cy="92392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Glans – </a:t>
            </a:r>
          </a:p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part of corpus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spongiosum</a:t>
            </a:r>
            <a:endParaRPr lang="en-GB" sz="1800" b="1" dirty="0">
              <a:latin typeface="Franklin Gothic Medium" pitchFamily="34" charset="0"/>
              <a:cs typeface="Arial" charset="0"/>
            </a:endParaRPr>
          </a:p>
        </p:txBody>
      </p:sp>
      <p:cxnSp>
        <p:nvCxnSpPr>
          <p:cNvPr id="32783" name="Straight Arrow Connector 15"/>
          <p:cNvCxnSpPr>
            <a:cxnSpLocks noChangeShapeType="1"/>
          </p:cNvCxnSpPr>
          <p:nvPr/>
        </p:nvCxnSpPr>
        <p:spPr bwMode="auto">
          <a:xfrm flipH="1">
            <a:off x="6516688" y="3357563"/>
            <a:ext cx="576262" cy="358775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6" descr="pelvrep26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8333"/>
          <a:stretch>
            <a:fillRect/>
          </a:stretch>
        </p:blipFill>
        <p:spPr bwMode="auto">
          <a:xfrm>
            <a:off x="147638" y="661988"/>
            <a:ext cx="512921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5786438" y="714375"/>
            <a:ext cx="3357562" cy="6124575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crura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 (legs) of the corpora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cavernosae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attach to the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ischiopubic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rami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urethra traverses the length of the corpus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spongiosum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Catheters can get caught in the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navicular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fossa (fossa </a:t>
            </a:r>
            <a:r>
              <a:rPr lang="en-GB" sz="2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terminalis</a:t>
            </a:r>
            <a:r>
              <a:rPr lang="en-GB" sz="2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4400" kern="0" dirty="0">
                <a:solidFill>
                  <a:schemeClr val="tx2"/>
                </a:solidFill>
                <a:latin typeface="Franklin Gothic Medium" pitchFamily="34" charset="0"/>
                <a:ea typeface="ＭＳ Ｐゴシック" pitchFamily="-108" charset="-128"/>
                <a:cs typeface="ＭＳ Ｐゴシック" pitchFamily="-108" charset="-128"/>
              </a:rPr>
              <a:t>Erectile Tissue in the Male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63" y="2428875"/>
            <a:ext cx="2130425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Corpus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spongiosum</a:t>
            </a:r>
            <a:endParaRPr lang="en-GB" sz="1800" b="1" dirty="0">
              <a:latin typeface="Franklin Gothic Medium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857375"/>
            <a:ext cx="2132013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Corpus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cavernosum</a:t>
            </a:r>
            <a:endParaRPr lang="en-GB" sz="1800" b="1" dirty="0">
              <a:latin typeface="Franklin Gothic Medium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3" y="4000500"/>
            <a:ext cx="1766887" cy="6461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Membranous </a:t>
            </a:r>
          </a:p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urethra</a:t>
            </a:r>
          </a:p>
        </p:txBody>
      </p:sp>
      <p:cxnSp>
        <p:nvCxnSpPr>
          <p:cNvPr id="33800" name="Straight Arrow Connector 15"/>
          <p:cNvCxnSpPr>
            <a:cxnSpLocks noChangeShapeType="1"/>
          </p:cNvCxnSpPr>
          <p:nvPr/>
        </p:nvCxnSpPr>
        <p:spPr bwMode="auto">
          <a:xfrm>
            <a:off x="1714500" y="4143375"/>
            <a:ext cx="428625" cy="15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Straight Arrow Connector 15"/>
          <p:cNvCxnSpPr>
            <a:cxnSpLocks noChangeShapeType="1"/>
          </p:cNvCxnSpPr>
          <p:nvPr/>
        </p:nvCxnSpPr>
        <p:spPr bwMode="auto">
          <a:xfrm flipV="1">
            <a:off x="2214563" y="2359025"/>
            <a:ext cx="428625" cy="1412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714375" y="3429000"/>
            <a:ext cx="1179513" cy="369888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Right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crus</a:t>
            </a:r>
            <a:endParaRPr lang="en-GB" sz="1800" b="1" dirty="0">
              <a:latin typeface="Franklin Gothic Medium" pitchFamily="34" charset="0"/>
              <a:cs typeface="Arial" charset="0"/>
            </a:endParaRPr>
          </a:p>
        </p:txBody>
      </p:sp>
      <p:cxnSp>
        <p:nvCxnSpPr>
          <p:cNvPr id="33803" name="Straight Arrow Connector 15"/>
          <p:cNvCxnSpPr>
            <a:cxnSpLocks noChangeShapeType="1"/>
          </p:cNvCxnSpPr>
          <p:nvPr/>
        </p:nvCxnSpPr>
        <p:spPr bwMode="auto">
          <a:xfrm>
            <a:off x="1785938" y="3571875"/>
            <a:ext cx="571500" cy="15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Connector 16"/>
          <p:cNvCxnSpPr>
            <a:cxnSpLocks noChangeShapeType="1"/>
          </p:cNvCxnSpPr>
          <p:nvPr/>
        </p:nvCxnSpPr>
        <p:spPr bwMode="auto">
          <a:xfrm>
            <a:off x="3429000" y="1484313"/>
            <a:ext cx="5715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Connector 17"/>
          <p:cNvCxnSpPr>
            <a:cxnSpLocks noChangeShapeType="1"/>
          </p:cNvCxnSpPr>
          <p:nvPr/>
        </p:nvCxnSpPr>
        <p:spPr bwMode="auto">
          <a:xfrm>
            <a:off x="3502025" y="1700213"/>
            <a:ext cx="5715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608138" y="1268413"/>
            <a:ext cx="5715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807" name="Rectangle 19"/>
          <p:cNvSpPr>
            <a:spLocks noChangeArrowheads="1"/>
          </p:cNvSpPr>
          <p:nvPr/>
        </p:nvSpPr>
        <p:spPr bwMode="auto">
          <a:xfrm>
            <a:off x="2143125" y="3143250"/>
            <a:ext cx="531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cs typeface="Arial" charset="0"/>
              </a:rPr>
              <a:t>roo</a:t>
            </a:r>
            <a:r>
              <a:rPr lang="en-GB" sz="1400" b="1">
                <a:solidFill>
                  <a:schemeClr val="bg2"/>
                </a:solidFill>
                <a:cs typeface="Arial" charset="0"/>
              </a:rPr>
              <a:t>t</a:t>
            </a:r>
          </a:p>
        </p:txBody>
      </p:sp>
      <p:sp>
        <p:nvSpPr>
          <p:cNvPr id="33808" name="Rectangle 20"/>
          <p:cNvSpPr>
            <a:spLocks noChangeArrowheads="1"/>
          </p:cNvSpPr>
          <p:nvPr/>
        </p:nvSpPr>
        <p:spPr bwMode="auto">
          <a:xfrm>
            <a:off x="2446338" y="3963988"/>
            <a:ext cx="53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cs typeface="Arial" charset="0"/>
              </a:rPr>
              <a:t>roo</a:t>
            </a:r>
            <a:r>
              <a:rPr lang="en-GB" sz="1400" b="1">
                <a:solidFill>
                  <a:schemeClr val="bg2"/>
                </a:solidFill>
                <a:cs typeface="Arial" charset="0"/>
              </a:rPr>
              <a:t>t</a:t>
            </a:r>
          </a:p>
        </p:txBody>
      </p:sp>
      <p:sp>
        <p:nvSpPr>
          <p:cNvPr id="33809" name="Rectangle 22"/>
          <p:cNvSpPr>
            <a:spLocks noChangeArrowheads="1"/>
          </p:cNvSpPr>
          <p:nvPr/>
        </p:nvSpPr>
        <p:spPr bwMode="auto">
          <a:xfrm rot="2613663">
            <a:off x="3000375" y="3071813"/>
            <a:ext cx="61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cs typeface="Arial" charset="0"/>
              </a:rPr>
              <a:t>body</a:t>
            </a:r>
          </a:p>
        </p:txBody>
      </p:sp>
      <p:sp>
        <p:nvSpPr>
          <p:cNvPr id="33810" name="Rectangle 23"/>
          <p:cNvSpPr>
            <a:spLocks noChangeArrowheads="1"/>
          </p:cNvSpPr>
          <p:nvPr/>
        </p:nvSpPr>
        <p:spPr bwMode="auto">
          <a:xfrm rot="2151666">
            <a:off x="2960688" y="3506788"/>
            <a:ext cx="61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cs typeface="Arial" charset="0"/>
              </a:rPr>
              <a:t>body</a:t>
            </a:r>
          </a:p>
        </p:txBody>
      </p:sp>
      <p:sp>
        <p:nvSpPr>
          <p:cNvPr id="33811" name="Rectangle 24"/>
          <p:cNvSpPr>
            <a:spLocks noChangeArrowheads="1"/>
          </p:cNvSpPr>
          <p:nvPr/>
        </p:nvSpPr>
        <p:spPr bwMode="auto">
          <a:xfrm rot="-1238126">
            <a:off x="3748088" y="4033838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cs typeface="Arial" charset="0"/>
              </a:rPr>
              <a:t>glans</a:t>
            </a:r>
          </a:p>
        </p:txBody>
      </p:sp>
      <p:cxnSp>
        <p:nvCxnSpPr>
          <p:cNvPr id="33812" name="Straight Arrow Connector 15"/>
          <p:cNvCxnSpPr>
            <a:cxnSpLocks noChangeShapeType="1"/>
            <a:stCxn id="6" idx="1"/>
          </p:cNvCxnSpPr>
          <p:nvPr/>
        </p:nvCxnSpPr>
        <p:spPr bwMode="auto">
          <a:xfrm flipH="1">
            <a:off x="3000375" y="2041525"/>
            <a:ext cx="428625" cy="1588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-9525" y="4797425"/>
            <a:ext cx="1897063" cy="6461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 err="1">
                <a:latin typeface="Franklin Gothic Medium" pitchFamily="34" charset="0"/>
                <a:cs typeface="Arial" charset="0"/>
              </a:rPr>
              <a:t>Navicular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fossa </a:t>
            </a:r>
          </a:p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(fossa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terminalis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)</a:t>
            </a:r>
          </a:p>
        </p:txBody>
      </p:sp>
      <p:cxnSp>
        <p:nvCxnSpPr>
          <p:cNvPr id="33814" name="Straight Arrow Connector 15"/>
          <p:cNvCxnSpPr>
            <a:cxnSpLocks noChangeShapeType="1"/>
          </p:cNvCxnSpPr>
          <p:nvPr/>
        </p:nvCxnSpPr>
        <p:spPr bwMode="auto">
          <a:xfrm flipV="1">
            <a:off x="1885950" y="5119688"/>
            <a:ext cx="1114425" cy="12700"/>
          </a:xfrm>
          <a:prstGeom prst="straightConnector1">
            <a:avLst/>
          </a:prstGeom>
          <a:noFill/>
          <a:ln w="3175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Rectangle 20"/>
          <p:cNvSpPr>
            <a:spLocks noChangeArrowheads="1"/>
          </p:cNvSpPr>
          <p:nvPr/>
        </p:nvSpPr>
        <p:spPr bwMode="auto">
          <a:xfrm>
            <a:off x="2057400" y="4324350"/>
            <a:ext cx="5810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cs typeface="Arial" charset="0"/>
              </a:rPr>
              <a:t>Bulb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>
                <a:latin typeface="Franklin Gothic Medium" pitchFamily="34" charset="0"/>
                <a:cs typeface="Arial" pitchFamily="34" charset="0"/>
              </a:rPr>
              <a:t>Blood </a:t>
            </a:r>
            <a:r>
              <a:rPr lang="en-GB" b="1" dirty="0" smtClean="0">
                <a:latin typeface="Franklin Gothic Medium" pitchFamily="34" charset="0"/>
                <a:cs typeface="Arial" pitchFamily="34" charset="0"/>
              </a:rPr>
              <a:t>Supply of the Penis </a:t>
            </a:r>
            <a:endParaRPr lang="en-US" b="1" dirty="0"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34819" name="Picture 4" descr="03_006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5626100" cy="5040313"/>
          </a:xfrm>
        </p:spPr>
      </p:pic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5653088" y="1179513"/>
            <a:ext cx="3492500" cy="535463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Main supply: </a:t>
            </a:r>
            <a:r>
              <a:rPr lang="en-GB" sz="1800" b="1" dirty="0">
                <a:solidFill>
                  <a:srgbClr val="FF0000"/>
                </a:solidFill>
                <a:latin typeface="Franklin Gothic Medium" pitchFamily="34" charset="0"/>
              </a:rPr>
              <a:t>Internal </a:t>
            </a:r>
            <a:r>
              <a:rPr lang="en-GB" sz="1800" b="1" dirty="0" err="1">
                <a:solidFill>
                  <a:srgbClr val="FF0000"/>
                </a:solidFill>
                <a:latin typeface="Franklin Gothic Medium" pitchFamily="34" charset="0"/>
              </a:rPr>
              <a:t>pudendal</a:t>
            </a:r>
            <a:r>
              <a:rPr lang="en-GB" sz="1800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Franklin Gothic Medium" pitchFamily="34" charset="0"/>
              </a:rPr>
              <a:t>artery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 from internal iliac</a:t>
            </a:r>
          </a:p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rgbClr val="FF0000"/>
                </a:solidFill>
                <a:latin typeface="Franklin Gothic Medium" pitchFamily="34" charset="0"/>
              </a:rPr>
              <a:t>Deep  artery</a:t>
            </a:r>
            <a:r>
              <a:rPr lang="en-GB" sz="1800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– supplies 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corpora </a:t>
            </a:r>
            <a:r>
              <a:rPr lang="en-GB" sz="1800" b="1" dirty="0" err="1">
                <a:solidFill>
                  <a:schemeClr val="bg2"/>
                </a:solidFill>
                <a:latin typeface="Franklin Gothic Medium" pitchFamily="34" charset="0"/>
              </a:rPr>
              <a:t>cavernosa</a:t>
            </a:r>
            <a:endParaRPr lang="en-GB" sz="1800" b="1" dirty="0">
              <a:solidFill>
                <a:schemeClr val="bg2"/>
              </a:solidFill>
              <a:latin typeface="Franklin Gothic Medium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rgbClr val="FF0000"/>
                </a:solidFill>
                <a:latin typeface="Franklin Gothic Medium" pitchFamily="34" charset="0"/>
              </a:rPr>
              <a:t>Dorsal artery</a:t>
            </a:r>
            <a:r>
              <a:rPr lang="en-GB" sz="1800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– supplies the skin and connective tissue</a:t>
            </a:r>
          </a:p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rgbClr val="FF0000"/>
                </a:solidFill>
                <a:latin typeface="Franklin Gothic Medium" pitchFamily="34" charset="0"/>
              </a:rPr>
              <a:t>Artery of  the bulb</a:t>
            </a:r>
            <a:r>
              <a:rPr lang="en-GB" sz="1800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– bulb, 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corpus </a:t>
            </a:r>
            <a:r>
              <a:rPr lang="en-GB" sz="1800" b="1" dirty="0" err="1">
                <a:solidFill>
                  <a:schemeClr val="bg2"/>
                </a:solidFill>
                <a:latin typeface="Franklin Gothic Medium" pitchFamily="34" charset="0"/>
              </a:rPr>
              <a:t>spongiosum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,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 glans and urethra.</a:t>
            </a:r>
          </a:p>
          <a:p>
            <a:pPr>
              <a:spcBef>
                <a:spcPct val="50000"/>
              </a:spcBef>
              <a:defRPr/>
            </a:pP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Branches supplying the cavernous spaces are usually coiled – </a:t>
            </a:r>
            <a:r>
              <a:rPr lang="en-GB" sz="1800" b="1" dirty="0" err="1">
                <a:solidFill>
                  <a:schemeClr val="bg2"/>
                </a:solidFill>
                <a:latin typeface="Franklin Gothic Medium" pitchFamily="34" charset="0"/>
              </a:rPr>
              <a:t>helicine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 arteries</a:t>
            </a:r>
          </a:p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Parasympathetic stimulation 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causes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Franklin Gothic Medium" pitchFamily="34" charset="0"/>
              </a:rPr>
              <a:t>helicine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 arteries 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to 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relax 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allowing blood flow</a:t>
            </a:r>
          </a:p>
          <a:p>
            <a:pPr>
              <a:spcBef>
                <a:spcPct val="50000"/>
              </a:spcBef>
              <a:defRPr/>
            </a:pP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What is the blood supply of the 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</a:rPr>
              <a:t>testis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</a:rPr>
              <a:t>?</a:t>
            </a:r>
            <a:endParaRPr lang="en-US" sz="1800" dirty="0">
              <a:solidFill>
                <a:schemeClr val="bg2"/>
              </a:solidFill>
              <a:latin typeface="Franklin Gothic Medium" pitchFamily="34" charset="0"/>
            </a:endParaRP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107950" y="2276475"/>
            <a:ext cx="539750" cy="358775"/>
          </a:xfrm>
          <a:prstGeom prst="rightArrow">
            <a:avLst>
              <a:gd name="adj1" fmla="val 50000"/>
              <a:gd name="adj2" fmla="val 376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 rot="10800000">
            <a:off x="5219700" y="1412875"/>
            <a:ext cx="396875" cy="358775"/>
          </a:xfrm>
          <a:prstGeom prst="rightArrow">
            <a:avLst>
              <a:gd name="adj1" fmla="val 50000"/>
              <a:gd name="adj2" fmla="val 377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3779838" y="5013325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84213" y="2205038"/>
            <a:ext cx="107950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995738" y="1341438"/>
            <a:ext cx="12239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6" name="Straight Connector 11"/>
          <p:cNvCxnSpPr>
            <a:cxnSpLocks noChangeShapeType="1"/>
          </p:cNvCxnSpPr>
          <p:nvPr/>
        </p:nvCxnSpPr>
        <p:spPr bwMode="auto">
          <a:xfrm>
            <a:off x="1835150" y="2349500"/>
            <a:ext cx="1584325" cy="358775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2"/>
          <p:cNvCxnSpPr>
            <a:cxnSpLocks noChangeShapeType="1"/>
          </p:cNvCxnSpPr>
          <p:nvPr/>
        </p:nvCxnSpPr>
        <p:spPr bwMode="auto">
          <a:xfrm rot="16200000" flipH="1">
            <a:off x="3276600" y="4365625"/>
            <a:ext cx="503238" cy="503238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8" name="Straight Connector 14"/>
          <p:cNvCxnSpPr>
            <a:cxnSpLocks noChangeShapeType="1"/>
          </p:cNvCxnSpPr>
          <p:nvPr/>
        </p:nvCxnSpPr>
        <p:spPr bwMode="auto">
          <a:xfrm>
            <a:off x="1692275" y="4724400"/>
            <a:ext cx="4318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Straight Connector 17"/>
          <p:cNvCxnSpPr>
            <a:cxnSpLocks noChangeShapeType="1"/>
          </p:cNvCxnSpPr>
          <p:nvPr/>
        </p:nvCxnSpPr>
        <p:spPr bwMode="auto">
          <a:xfrm rot="5400000">
            <a:off x="3384550" y="2312988"/>
            <a:ext cx="1295400" cy="21590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Rectangle 8"/>
          <p:cNvSpPr>
            <a:spLocks noChangeArrowheads="1"/>
          </p:cNvSpPr>
          <p:nvPr/>
        </p:nvSpPr>
        <p:spPr bwMode="auto">
          <a:xfrm>
            <a:off x="647700" y="4618038"/>
            <a:ext cx="1079500" cy="2508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Rectangle 8"/>
          <p:cNvSpPr>
            <a:spLocks noChangeArrowheads="1"/>
          </p:cNvSpPr>
          <p:nvPr/>
        </p:nvSpPr>
        <p:spPr bwMode="auto">
          <a:xfrm>
            <a:off x="739775" y="4149725"/>
            <a:ext cx="1079500" cy="3587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32" name="Straight Connector 14"/>
          <p:cNvCxnSpPr>
            <a:cxnSpLocks noChangeShapeType="1"/>
          </p:cNvCxnSpPr>
          <p:nvPr/>
        </p:nvCxnSpPr>
        <p:spPr bwMode="auto">
          <a:xfrm>
            <a:off x="1835150" y="4303713"/>
            <a:ext cx="4318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</a:rPr>
              <a:t>Nerves of Pelvis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28750"/>
            <a:ext cx="8077200" cy="5143500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Pelvic contents supplied by </a:t>
            </a:r>
            <a:r>
              <a:rPr lang="en-GB" b="1" smtClean="0">
                <a:solidFill>
                  <a:srgbClr val="FF0000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autonomic nerves only</a:t>
            </a:r>
          </a:p>
          <a:p>
            <a:pPr>
              <a:buClr>
                <a:srgbClr val="FF0000"/>
              </a:buClr>
            </a:pPr>
            <a:r>
              <a:rPr lang="en-GB" b="1" smtClean="0">
                <a:solidFill>
                  <a:srgbClr val="FF0000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Sympathetic</a:t>
            </a:r>
            <a:r>
              <a:rPr lang="en-GB" smtClean="0">
                <a:solidFill>
                  <a:srgbClr val="FF0000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 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from lower thoracic and upper lumbar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(T10 - L2) 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segments via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hypogastric plexus</a:t>
            </a:r>
          </a:p>
          <a:p>
            <a:pPr>
              <a:buClr>
                <a:srgbClr val="FF0000"/>
              </a:buClr>
            </a:pPr>
            <a:r>
              <a:rPr lang="en-GB" b="1" smtClean="0">
                <a:solidFill>
                  <a:srgbClr val="FF0000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Parasympathetic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 from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S2-4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 outflow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Pelvic sensation is visceral and poorly localised - pain is referred to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suprapubic region and perineum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elvrep1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3" b="3687"/>
          <a:stretch>
            <a:fillRect/>
          </a:stretch>
        </p:blipFill>
        <p:spPr bwMode="auto">
          <a:xfrm>
            <a:off x="1187450" y="692150"/>
            <a:ext cx="68770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5500688"/>
            <a:ext cx="9144000" cy="120015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Pelvic and </a:t>
            </a:r>
            <a:r>
              <a:rPr lang="en-GB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perineal</a:t>
            </a: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nerves: </a:t>
            </a: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Pelvic sympathetic </a:t>
            </a: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– T10 - L2 via </a:t>
            </a:r>
            <a:r>
              <a:rPr lang="en-GB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hypogastric</a:t>
            </a: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plexus; </a:t>
            </a:r>
            <a:r>
              <a:rPr lang="en-GB" b="1" dirty="0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Pelvic parasympathetic </a:t>
            </a: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– sacral outflow from S2-S4; </a:t>
            </a: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cs typeface="Arial" charset="0"/>
              </a:rPr>
              <a:t>Perineum (somatic) </a:t>
            </a: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– </a:t>
            </a:r>
            <a:r>
              <a:rPr lang="en-GB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Pudendal</a:t>
            </a:r>
            <a:r>
              <a:rPr lang="en-GB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nerve S2-S4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4800" b="1" kern="0" dirty="0">
                <a:solidFill>
                  <a:schemeClr val="tx2"/>
                </a:solidFill>
                <a:latin typeface="Franklin Gothic Medium" pitchFamily="34" charset="0"/>
                <a:cs typeface="ＭＳ Ｐゴシック" pitchFamily="-108" charset="-128"/>
              </a:rPr>
              <a:t>Nerves of the Pelvis &amp; Perineum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5963" y="4365625"/>
            <a:ext cx="3024187" cy="6461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inferior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hypogastric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plexus –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Rt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&amp; Lt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5600" y="5157788"/>
            <a:ext cx="2592388" cy="3698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Pelvic sympathetic trunk</a:t>
            </a:r>
          </a:p>
        </p:txBody>
      </p:sp>
      <p:cxnSp>
        <p:nvCxnSpPr>
          <p:cNvPr id="36871" name="Straight Connector 6"/>
          <p:cNvCxnSpPr>
            <a:cxnSpLocks noChangeShapeType="1"/>
          </p:cNvCxnSpPr>
          <p:nvPr/>
        </p:nvCxnSpPr>
        <p:spPr bwMode="auto">
          <a:xfrm>
            <a:off x="4211638" y="3141663"/>
            <a:ext cx="1584325" cy="1439862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Connector 8"/>
          <p:cNvCxnSpPr>
            <a:cxnSpLocks noChangeShapeType="1"/>
          </p:cNvCxnSpPr>
          <p:nvPr/>
        </p:nvCxnSpPr>
        <p:spPr bwMode="auto">
          <a:xfrm rot="16200000" flipH="1">
            <a:off x="4320381" y="3969545"/>
            <a:ext cx="1368425" cy="1008062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9"/>
          <p:cNvCxnSpPr>
            <a:cxnSpLocks noChangeShapeType="1"/>
          </p:cNvCxnSpPr>
          <p:nvPr/>
        </p:nvCxnSpPr>
        <p:spPr bwMode="auto">
          <a:xfrm rot="16200000" flipH="1">
            <a:off x="4356101" y="3213100"/>
            <a:ext cx="792162" cy="503237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395288" y="3789363"/>
            <a:ext cx="2160587" cy="646112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 err="1">
                <a:latin typeface="Franklin Gothic Medium" pitchFamily="34" charset="0"/>
                <a:cs typeface="Arial" charset="0"/>
              </a:rPr>
              <a:t>Pudendal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nerve</a:t>
            </a:r>
          </a:p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S2-S4 (somatic)</a:t>
            </a:r>
          </a:p>
        </p:txBody>
      </p: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 flipV="1">
            <a:off x="2700338" y="3789363"/>
            <a:ext cx="1008062" cy="71437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5607050" y="2660650"/>
            <a:ext cx="3402013" cy="120173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parasympathetic out flow  from  S2-S4 joins  the inferior </a:t>
            </a:r>
            <a:r>
              <a:rPr lang="en-GB" sz="18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hypogastric</a:t>
            </a:r>
            <a:r>
              <a:rPr lang="en-GB" sz="18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plexus.  It is not shown in the diagram.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3800" y="1301750"/>
            <a:ext cx="3024188" cy="36830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Franklin Gothic Medium" pitchFamily="34" charset="0"/>
                <a:cs typeface="Arial" charset="0"/>
              </a:rPr>
              <a:t>Superior  </a:t>
            </a:r>
            <a:r>
              <a:rPr lang="en-GB" sz="1800" b="1" dirty="0" err="1">
                <a:latin typeface="Franklin Gothic Medium" pitchFamily="34" charset="0"/>
                <a:cs typeface="Arial" charset="0"/>
              </a:rPr>
              <a:t>hypogastric</a:t>
            </a:r>
            <a:r>
              <a:rPr lang="en-GB" sz="1800" b="1" dirty="0">
                <a:latin typeface="Franklin Gothic Medium" pitchFamily="34" charset="0"/>
                <a:cs typeface="Arial" charset="0"/>
              </a:rPr>
              <a:t> plexus  </a:t>
            </a:r>
          </a:p>
        </p:txBody>
      </p:sp>
      <p:cxnSp>
        <p:nvCxnSpPr>
          <p:cNvPr id="36878" name="Straight Connector 8"/>
          <p:cNvCxnSpPr>
            <a:cxnSpLocks noChangeShapeType="1"/>
          </p:cNvCxnSpPr>
          <p:nvPr/>
        </p:nvCxnSpPr>
        <p:spPr bwMode="auto">
          <a:xfrm flipV="1">
            <a:off x="4500563" y="1670050"/>
            <a:ext cx="647700" cy="463550"/>
          </a:xfrm>
          <a:prstGeom prst="line">
            <a:avLst/>
          </a:prstGeom>
          <a:noFill/>
          <a:ln w="444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dirty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rPr>
              <a:t>Summary of Nerve Function  </a:t>
            </a:r>
            <a:endParaRPr lang="en-US" sz="4400" b="1" dirty="0">
              <a:solidFill>
                <a:schemeClr val="tx2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07950" y="981075"/>
            <a:ext cx="8891588" cy="5508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b="1" dirty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</a:rPr>
              <a:t>1) Somatic: </a:t>
            </a:r>
            <a:r>
              <a:rPr lang="en-GB" sz="2200" b="1" dirty="0" err="1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</a:rPr>
              <a:t>Pudendal</a:t>
            </a:r>
            <a:r>
              <a:rPr lang="en-GB" sz="2200" b="1" dirty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</a:rPr>
              <a:t> nerve from S2 - S4</a:t>
            </a:r>
          </a:p>
          <a:p>
            <a:pPr>
              <a:spcBef>
                <a:spcPct val="50000"/>
              </a:spcBef>
              <a:defRPr/>
            </a:pPr>
            <a:r>
              <a:rPr lang="en-GB" sz="2200" b="1" u="sng" dirty="0">
                <a:solidFill>
                  <a:srgbClr val="FF0000"/>
                </a:solidFill>
                <a:latin typeface="Franklin Gothic Medium" pitchFamily="34" charset="0"/>
              </a:rPr>
              <a:t>Sensory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 - Dorsal nerve of penis –sensory to penile skin, </a:t>
            </a:r>
            <a:r>
              <a:rPr lang="en-GB" sz="2200" dirty="0" err="1">
                <a:solidFill>
                  <a:schemeClr val="bg2"/>
                </a:solidFill>
                <a:latin typeface="Franklin Gothic Medium" pitchFamily="34" charset="0"/>
              </a:rPr>
              <a:t>glans</a:t>
            </a:r>
            <a:endParaRPr lang="en-GB" sz="2200" dirty="0">
              <a:solidFill>
                <a:schemeClr val="bg2"/>
              </a:solidFill>
              <a:latin typeface="Franklin Gothic Medium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200" b="1" u="sng" dirty="0">
                <a:solidFill>
                  <a:srgbClr val="FF0000"/>
                </a:solidFill>
                <a:latin typeface="Franklin Gothic Medium" pitchFamily="34" charset="0"/>
              </a:rPr>
              <a:t>Motor</a:t>
            </a:r>
            <a:r>
              <a:rPr lang="en-GB" sz="2200" b="1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– to </a:t>
            </a:r>
            <a:r>
              <a:rPr lang="en-GB" sz="2200" dirty="0" err="1">
                <a:solidFill>
                  <a:schemeClr val="bg2"/>
                </a:solidFill>
                <a:latin typeface="Franklin Gothic Medium" pitchFamily="34" charset="0"/>
              </a:rPr>
              <a:t>perineal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 muscles </a:t>
            </a:r>
            <a:r>
              <a:rPr lang="en-GB" sz="2200" b="1" dirty="0" err="1">
                <a:solidFill>
                  <a:schemeClr val="bg2"/>
                </a:solidFill>
                <a:latin typeface="Franklin Gothic Medium" pitchFamily="34" charset="0"/>
              </a:rPr>
              <a:t>bulbospongiosus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 and </a:t>
            </a:r>
            <a:r>
              <a:rPr lang="en-GB" sz="2200" b="1" dirty="0" err="1">
                <a:solidFill>
                  <a:schemeClr val="bg2"/>
                </a:solidFill>
                <a:latin typeface="Franklin Gothic Medium" pitchFamily="34" charset="0"/>
              </a:rPr>
              <a:t>ischicavernosus</a:t>
            </a:r>
            <a:r>
              <a:rPr lang="en-GB" sz="2200" b="1" dirty="0">
                <a:solidFill>
                  <a:schemeClr val="bg2"/>
                </a:solidFill>
                <a:latin typeface="Franklin Gothic Medium" pitchFamily="34" charset="0"/>
              </a:rPr>
              <a:t> 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-causing ejaculation + </a:t>
            </a:r>
            <a:r>
              <a:rPr lang="en-GB" sz="2200" b="1" dirty="0">
                <a:solidFill>
                  <a:schemeClr val="bg2"/>
                </a:solidFill>
                <a:latin typeface="Franklin Gothic Medium" pitchFamily="34" charset="0"/>
              </a:rPr>
              <a:t>external urethral sphincter </a:t>
            </a:r>
          </a:p>
          <a:p>
            <a:pPr>
              <a:spcBef>
                <a:spcPct val="50000"/>
              </a:spcBef>
              <a:defRPr/>
            </a:pPr>
            <a:r>
              <a:rPr lang="en-GB" sz="2200" b="1" dirty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</a:rPr>
              <a:t>2) Parasympathetic – from S2 - S4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200" dirty="0" err="1">
                <a:solidFill>
                  <a:schemeClr val="bg2"/>
                </a:solidFill>
                <a:latin typeface="Franklin Gothic Medium" pitchFamily="34" charset="0"/>
              </a:rPr>
              <a:t>Vasodilation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 of arterioles in erectile tissue (male &amp; female)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Secretion in prostate, </a:t>
            </a:r>
            <a:r>
              <a:rPr lang="en-GB" sz="2200" dirty="0" err="1">
                <a:solidFill>
                  <a:schemeClr val="bg2"/>
                </a:solidFill>
                <a:latin typeface="Franklin Gothic Medium" pitchFamily="34" charset="0"/>
              </a:rPr>
              <a:t>bulbourethral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 glands</a:t>
            </a:r>
          </a:p>
          <a:p>
            <a:pPr>
              <a:spcBef>
                <a:spcPct val="50000"/>
              </a:spcBef>
              <a:defRPr/>
            </a:pPr>
            <a:r>
              <a:rPr lang="en-GB" sz="2200" b="1" dirty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</a:rPr>
              <a:t>3) Sympathetic – from L1 - L2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Contraction of smooth muscles of </a:t>
            </a:r>
            <a:r>
              <a:rPr lang="en-GB" sz="2200" dirty="0" err="1">
                <a:solidFill>
                  <a:schemeClr val="bg2"/>
                </a:solidFill>
                <a:latin typeface="Franklin Gothic Medium" pitchFamily="34" charset="0"/>
              </a:rPr>
              <a:t>epididymis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, vas deferens, seminal vesicles, prostate causing </a:t>
            </a:r>
            <a:r>
              <a:rPr lang="en-GB" sz="2200" b="1" dirty="0">
                <a:solidFill>
                  <a:schemeClr val="bg2"/>
                </a:solidFill>
                <a:latin typeface="Franklin Gothic Medium" pitchFamily="34" charset="0"/>
              </a:rPr>
              <a:t>emission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Contraction of </a:t>
            </a:r>
            <a:r>
              <a:rPr lang="en-GB" sz="2200" u="sng" dirty="0">
                <a:solidFill>
                  <a:srgbClr val="FF0000"/>
                </a:solidFill>
                <a:latin typeface="Franklin Gothic Medium" pitchFamily="34" charset="0"/>
              </a:rPr>
              <a:t>internal urethral sphincter</a:t>
            </a:r>
            <a:r>
              <a:rPr lang="en-GB" sz="2200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 sz="2200" dirty="0">
                <a:solidFill>
                  <a:schemeClr val="bg2"/>
                </a:solidFill>
                <a:latin typeface="Franklin Gothic Medium" pitchFamily="34" charset="0"/>
              </a:rPr>
              <a:t>(in males) to prevent reflux of semen</a:t>
            </a:r>
            <a:endParaRPr lang="en-US" sz="2200" dirty="0">
              <a:solidFill>
                <a:schemeClr val="bg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Nerves of Perineum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15312" cy="5000625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Somatic nerves, mainly from sacral segments</a:t>
            </a: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Medium" pitchFamily="34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Most important nerve is </a:t>
            </a:r>
            <a:r>
              <a:rPr lang="en-GB" smtClean="0">
                <a:solidFill>
                  <a:srgbClr val="FF0000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pudendal (S2-4)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Supplies all </a:t>
            </a:r>
            <a:r>
              <a:rPr lang="en-GB" smtClean="0">
                <a:solidFill>
                  <a:srgbClr val="FF0000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perineal skeletal muscles</a:t>
            </a:r>
          </a:p>
          <a:p>
            <a:pPr>
              <a:buClr>
                <a:srgbClr val="FF0000"/>
              </a:buClr>
            </a:pPr>
            <a:endParaRPr lang="en-GB" smtClean="0">
              <a:solidFill>
                <a:schemeClr val="bg2"/>
              </a:solidFill>
              <a:latin typeface="Franklin Gothic Medium" pitchFamily="34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Sensory to penis, lower urethra, lower rectum and anal canal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7667625" y="6210300"/>
            <a:ext cx="10810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36/42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elvrep1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4938"/>
          <a:stretch>
            <a:fillRect/>
          </a:stretch>
        </p:blipFill>
        <p:spPr bwMode="auto">
          <a:xfrm>
            <a:off x="250825" y="785813"/>
            <a:ext cx="5132388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724525" y="836613"/>
            <a:ext cx="3419475" cy="5894387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Somatic nerves leave the pelvis from the </a:t>
            </a:r>
            <a:r>
              <a:rPr lang="en-GB" sz="2600" dirty="0" err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lumbosacral</a:t>
            </a:r>
            <a:r>
              <a:rPr lang="en-GB" sz="2600" dirty="0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 plexus</a:t>
            </a:r>
            <a:r>
              <a:rPr lang="en-GB" sz="26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main supply to the perineum is from the </a:t>
            </a:r>
            <a:r>
              <a:rPr lang="en-GB" sz="2600" b="1" dirty="0" err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pudendal</a:t>
            </a:r>
            <a:r>
              <a:rPr lang="en-GB" sz="2600" b="1" dirty="0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 nerve S2-S4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GB" sz="2600" b="1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‘</a:t>
            </a:r>
            <a:r>
              <a:rPr lang="en-GB" sz="26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Pudendal</a:t>
            </a:r>
            <a:r>
              <a:rPr lang="en-GB" sz="26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’ derives from Latin </a:t>
            </a:r>
            <a:r>
              <a:rPr lang="en-GB" sz="2600" i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pudere</a:t>
            </a:r>
            <a:r>
              <a:rPr lang="en-GB" sz="26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– to be ashamed of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5400" b="1" kern="0" dirty="0" err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Lumbosacral</a:t>
            </a:r>
            <a:r>
              <a:rPr lang="en-GB" sz="5400" b="1" kern="0" dirty="0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 Plexus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 rot="5551426">
            <a:off x="3739357" y="5566569"/>
            <a:ext cx="541337" cy="1260475"/>
          </a:xfrm>
          <a:prstGeom prst="ellipse">
            <a:avLst/>
          </a:prstGeom>
          <a:noFill/>
          <a:ln w="31750" algn="ctr">
            <a:solidFill>
              <a:schemeClr val="accent5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5003800" y="3422650"/>
            <a:ext cx="431800" cy="36036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Oval 6"/>
          <p:cNvSpPr>
            <a:spLocks noChangeArrowheads="1"/>
          </p:cNvSpPr>
          <p:nvPr/>
        </p:nvSpPr>
        <p:spPr bwMode="auto">
          <a:xfrm>
            <a:off x="5003800" y="4076700"/>
            <a:ext cx="431800" cy="36036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Oval 7"/>
          <p:cNvSpPr>
            <a:spLocks noChangeArrowheads="1"/>
          </p:cNvSpPr>
          <p:nvPr/>
        </p:nvSpPr>
        <p:spPr bwMode="auto">
          <a:xfrm>
            <a:off x="5003800" y="4652963"/>
            <a:ext cx="431800" cy="360362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err="1" smtClean="0">
                <a:cs typeface="Arial" charset="0"/>
              </a:rPr>
              <a:t>Pudendal</a:t>
            </a:r>
            <a:r>
              <a:rPr lang="en-GB" b="1" dirty="0" smtClean="0">
                <a:cs typeface="Arial" charset="0"/>
              </a:rPr>
              <a:t> Nerve</a:t>
            </a:r>
            <a:endParaRPr lang="en-GB" b="1" dirty="0">
              <a:cs typeface="Arial" charset="0"/>
            </a:endParaRPr>
          </a:p>
        </p:txBody>
      </p:sp>
      <p:pic>
        <p:nvPicPr>
          <p:cNvPr id="40963" name="Picture 2" descr="C:\Documents and Settings\mthavara\Desktop\Anatomy_Images\ANAT_Images\AllImagesFromGray's Anatomy for Students\F66124-005-f076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5867400" cy="5732462"/>
          </a:xfrm>
          <a:noFill/>
        </p:spPr>
      </p:pic>
      <p:sp>
        <p:nvSpPr>
          <p:cNvPr id="40964" name="Freeform 4"/>
          <p:cNvSpPr>
            <a:spLocks/>
          </p:cNvSpPr>
          <p:nvPr/>
        </p:nvSpPr>
        <p:spPr bwMode="auto">
          <a:xfrm>
            <a:off x="4257675" y="5314950"/>
            <a:ext cx="95250" cy="15875"/>
          </a:xfrm>
          <a:custGeom>
            <a:avLst/>
            <a:gdLst>
              <a:gd name="T0" fmla="*/ 95250 w 95250"/>
              <a:gd name="T1" fmla="*/ 0 h 16553"/>
              <a:gd name="T2" fmla="*/ 0 w 95250"/>
              <a:gd name="T3" fmla="*/ 4486 h 16553"/>
              <a:gd name="T4" fmla="*/ 0 60000 65536"/>
              <a:gd name="T5" fmla="*/ 0 60000 65536"/>
              <a:gd name="T6" fmla="*/ 0 w 95250"/>
              <a:gd name="T7" fmla="*/ 0 h 16553"/>
              <a:gd name="T8" fmla="*/ 95250 w 95250"/>
              <a:gd name="T9" fmla="*/ 16553 h 165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0" h="16553">
                <a:moveTo>
                  <a:pt x="95250" y="0"/>
                </a:moveTo>
                <a:cubicBezTo>
                  <a:pt x="45591" y="16553"/>
                  <a:pt x="76715" y="9525"/>
                  <a:pt x="0" y="9525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9388" y="5373688"/>
            <a:ext cx="1458912" cy="5238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Franklin Gothic Medium" pitchFamily="34" charset="0"/>
                <a:cs typeface="Arial" charset="0"/>
              </a:rPr>
              <a:t>dorsal nerve of </a:t>
            </a:r>
          </a:p>
          <a:p>
            <a:pPr>
              <a:defRPr/>
            </a:pPr>
            <a:r>
              <a:rPr lang="en-GB" sz="1400" b="1" dirty="0">
                <a:latin typeface="Franklin Gothic Medium" pitchFamily="34" charset="0"/>
                <a:cs typeface="Arial" charset="0"/>
              </a:rPr>
              <a:t>Penis (or clitoris)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6463" y="5013325"/>
            <a:ext cx="982662" cy="3079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err="1">
                <a:latin typeface="Franklin Gothic Medium" pitchFamily="34" charset="0"/>
                <a:cs typeface="Arial" charset="0"/>
              </a:rPr>
              <a:t>Perineal</a:t>
            </a:r>
            <a:r>
              <a:rPr lang="en-GB" sz="1400" b="1" dirty="0">
                <a:latin typeface="Franklin Gothic Medium" pitchFamily="34" charset="0"/>
                <a:cs typeface="Arial" charset="0"/>
              </a:rPr>
              <a:t> 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196975"/>
            <a:ext cx="2987675" cy="83026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 err="1">
                <a:latin typeface="Franklin Gothic Medium" pitchFamily="34" charset="0"/>
                <a:cs typeface="Arial" charset="0"/>
              </a:rPr>
              <a:t>Pudendal</a:t>
            </a:r>
            <a:r>
              <a:rPr lang="en-GB" sz="1600" b="1" dirty="0">
                <a:latin typeface="Franklin Gothic Medium" pitchFamily="34" charset="0"/>
                <a:cs typeface="Arial" charset="0"/>
              </a:rPr>
              <a:t> nerve in the </a:t>
            </a:r>
            <a:r>
              <a:rPr lang="en-GB" sz="1600" b="1" dirty="0" err="1">
                <a:solidFill>
                  <a:srgbClr val="FFC000"/>
                </a:solidFill>
                <a:latin typeface="Franklin Gothic Medium" pitchFamily="34" charset="0"/>
                <a:cs typeface="Arial" charset="0"/>
              </a:rPr>
              <a:t>pudendal</a:t>
            </a:r>
            <a:r>
              <a:rPr lang="en-GB" sz="1600" b="1" dirty="0">
                <a:solidFill>
                  <a:srgbClr val="FFC000"/>
                </a:solidFill>
                <a:latin typeface="Franklin Gothic Medium" pitchFamily="34" charset="0"/>
                <a:cs typeface="Arial" charset="0"/>
              </a:rPr>
              <a:t> canal </a:t>
            </a:r>
            <a:r>
              <a:rPr lang="en-GB" sz="1600" b="1" dirty="0">
                <a:latin typeface="Franklin Gothic Medium" pitchFamily="34" charset="0"/>
                <a:cs typeface="Arial" charset="0"/>
              </a:rPr>
              <a:t> in  fascia of </a:t>
            </a:r>
            <a:r>
              <a:rPr lang="en-GB" sz="1600" b="1" dirty="0" err="1">
                <a:latin typeface="Franklin Gothic Medium" pitchFamily="34" charset="0"/>
                <a:cs typeface="Arial" charset="0"/>
              </a:rPr>
              <a:t>obturator</a:t>
            </a:r>
            <a:r>
              <a:rPr lang="en-GB" sz="1600" b="1" dirty="0">
                <a:latin typeface="Franklin Gothic Medium" pitchFamily="34" charset="0"/>
                <a:cs typeface="Arial" charset="0"/>
              </a:rPr>
              <a:t> </a:t>
            </a:r>
            <a:r>
              <a:rPr lang="en-GB" sz="1600" b="1" dirty="0" err="1">
                <a:latin typeface="Franklin Gothic Medium" pitchFamily="34" charset="0"/>
                <a:cs typeface="Arial" charset="0"/>
              </a:rPr>
              <a:t>internus</a:t>
            </a:r>
            <a:endParaRPr lang="en-GB" sz="1600" b="1" dirty="0">
              <a:latin typeface="Franklin Gothic Medium" pitchFamily="34" charset="0"/>
              <a:cs typeface="Arial" charset="0"/>
            </a:endParaRPr>
          </a:p>
        </p:txBody>
      </p:sp>
      <p:cxnSp>
        <p:nvCxnSpPr>
          <p:cNvPr id="40968" name="Straight Connector 14"/>
          <p:cNvCxnSpPr>
            <a:cxnSpLocks noChangeShapeType="1"/>
          </p:cNvCxnSpPr>
          <p:nvPr/>
        </p:nvCxnSpPr>
        <p:spPr bwMode="auto">
          <a:xfrm rot="16200000" flipH="1">
            <a:off x="1656556" y="2456657"/>
            <a:ext cx="2447925" cy="1223962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4716463" y="4652963"/>
            <a:ext cx="1035050" cy="3079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err="1">
                <a:latin typeface="Franklin Gothic Medium" pitchFamily="34" charset="0"/>
                <a:cs typeface="Arial" charset="0"/>
              </a:rPr>
              <a:t>Levator</a:t>
            </a:r>
            <a:r>
              <a:rPr lang="en-GB" sz="1400" b="1" dirty="0">
                <a:latin typeface="Franklin Gothic Medium" pitchFamily="34" charset="0"/>
                <a:cs typeface="Arial" charset="0"/>
              </a:rPr>
              <a:t> </a:t>
            </a:r>
            <a:r>
              <a:rPr lang="en-GB" sz="1400" b="1" dirty="0" err="1">
                <a:latin typeface="Franklin Gothic Medium" pitchFamily="34" charset="0"/>
                <a:cs typeface="Arial" charset="0"/>
              </a:rPr>
              <a:t>ani</a:t>
            </a:r>
            <a:endParaRPr lang="en-GB" sz="1400" b="1" dirty="0">
              <a:latin typeface="Franklin Gothic Medium" pitchFamily="34" charset="0"/>
              <a:cs typeface="Arial" charset="0"/>
            </a:endParaRPr>
          </a:p>
        </p:txBody>
      </p:sp>
      <p:cxnSp>
        <p:nvCxnSpPr>
          <p:cNvPr id="40970" name="Straight Connector 17"/>
          <p:cNvCxnSpPr>
            <a:cxnSpLocks noChangeShapeType="1"/>
          </p:cNvCxnSpPr>
          <p:nvPr/>
        </p:nvCxnSpPr>
        <p:spPr bwMode="auto">
          <a:xfrm rot="16200000" flipH="1">
            <a:off x="4212432" y="4364831"/>
            <a:ext cx="503238" cy="504825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Straight Connector 19"/>
          <p:cNvCxnSpPr>
            <a:cxnSpLocks noChangeShapeType="1"/>
            <a:endCxn id="12" idx="1"/>
          </p:cNvCxnSpPr>
          <p:nvPr/>
        </p:nvCxnSpPr>
        <p:spPr bwMode="auto">
          <a:xfrm>
            <a:off x="3708400" y="5013325"/>
            <a:ext cx="1008063" cy="153988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traight Connector 22"/>
          <p:cNvCxnSpPr>
            <a:cxnSpLocks noChangeShapeType="1"/>
            <a:endCxn id="12" idx="1"/>
          </p:cNvCxnSpPr>
          <p:nvPr/>
        </p:nvCxnSpPr>
        <p:spPr bwMode="auto">
          <a:xfrm flipV="1">
            <a:off x="4140200" y="5167313"/>
            <a:ext cx="576263" cy="206375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3492500" y="6165850"/>
            <a:ext cx="1666875" cy="52387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Franklin Gothic Medium" pitchFamily="34" charset="0"/>
                <a:cs typeface="Arial" charset="0"/>
              </a:rPr>
              <a:t>Post. Scrotal nerve </a:t>
            </a:r>
          </a:p>
          <a:p>
            <a:pPr>
              <a:defRPr/>
            </a:pPr>
            <a:r>
              <a:rPr lang="en-GB" sz="1400" b="1" dirty="0">
                <a:latin typeface="Franklin Gothic Medium" pitchFamily="34" charset="0"/>
                <a:cs typeface="Arial" charset="0"/>
              </a:rPr>
              <a:t>(or labia)</a:t>
            </a:r>
          </a:p>
        </p:txBody>
      </p:sp>
      <p:cxnSp>
        <p:nvCxnSpPr>
          <p:cNvPr id="40974" name="Straight Connector 26"/>
          <p:cNvCxnSpPr>
            <a:cxnSpLocks noChangeShapeType="1"/>
          </p:cNvCxnSpPr>
          <p:nvPr/>
        </p:nvCxnSpPr>
        <p:spPr bwMode="auto">
          <a:xfrm>
            <a:off x="2843213" y="5589588"/>
            <a:ext cx="649287" cy="51435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0" y="4437063"/>
            <a:ext cx="1835150" cy="73818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Franklin Gothic Medium" pitchFamily="34" charset="0"/>
                <a:cs typeface="Arial" charset="0"/>
              </a:rPr>
              <a:t>Inferior rectal N </a:t>
            </a:r>
            <a:r>
              <a:rPr lang="en-GB" sz="1400" b="1" dirty="0">
                <a:solidFill>
                  <a:srgbClr val="FFC000"/>
                </a:solidFill>
                <a:latin typeface="Franklin Gothic Medium" pitchFamily="34" charset="0"/>
                <a:cs typeface="Arial" charset="0"/>
              </a:rPr>
              <a:t>(anal sphincter,  </a:t>
            </a:r>
            <a:r>
              <a:rPr lang="en-GB" sz="1400" b="1" dirty="0" err="1">
                <a:solidFill>
                  <a:srgbClr val="FFC000"/>
                </a:solidFill>
                <a:latin typeface="Franklin Gothic Medium" pitchFamily="34" charset="0"/>
                <a:cs typeface="Arial" charset="0"/>
              </a:rPr>
              <a:t>levator</a:t>
            </a:r>
            <a:r>
              <a:rPr lang="en-GB" sz="1400" b="1" dirty="0">
                <a:solidFill>
                  <a:srgbClr val="FFC000"/>
                </a:solidFill>
                <a:latin typeface="Franklin Gothic Medium" pitchFamily="34" charset="0"/>
                <a:cs typeface="Arial" charset="0"/>
              </a:rPr>
              <a:t> </a:t>
            </a:r>
            <a:r>
              <a:rPr lang="en-GB" sz="1400" b="1" dirty="0" err="1">
                <a:solidFill>
                  <a:srgbClr val="FFC000"/>
                </a:solidFill>
                <a:latin typeface="Franklin Gothic Medium" pitchFamily="34" charset="0"/>
                <a:cs typeface="Arial" charset="0"/>
              </a:rPr>
              <a:t>ani</a:t>
            </a:r>
            <a:r>
              <a:rPr lang="en-GB" sz="1400" b="1" dirty="0">
                <a:solidFill>
                  <a:srgbClr val="FFC000"/>
                </a:solidFill>
                <a:latin typeface="Franklin Gothic Medium" pitchFamily="34" charset="0"/>
                <a:cs typeface="Arial" charset="0"/>
              </a:rPr>
              <a:t> m.)</a:t>
            </a:r>
          </a:p>
        </p:txBody>
      </p:sp>
      <p:cxnSp>
        <p:nvCxnSpPr>
          <p:cNvPr id="40976" name="Straight Connector 30"/>
          <p:cNvCxnSpPr>
            <a:cxnSpLocks noChangeShapeType="1"/>
          </p:cNvCxnSpPr>
          <p:nvPr/>
        </p:nvCxnSpPr>
        <p:spPr bwMode="auto">
          <a:xfrm>
            <a:off x="1835150" y="4581525"/>
            <a:ext cx="208915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6084888" y="1125538"/>
            <a:ext cx="3059112" cy="514032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Important </a:t>
            </a:r>
            <a:r>
              <a:rPr lang="en-GB" sz="2000" b="1" dirty="0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somatic nerve 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of perineum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The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pudendal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nerve passes briefly from pelvis to buttock, thus passing behind the fibrous posterior edge of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Levator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ani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(the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sacrospinous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ligament).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It passes forward below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Levator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ani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, first in the lateral wall of the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ischioanal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</a:t>
            </a:r>
            <a:r>
              <a:rPr lang="en-GB" sz="18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fossa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(posterior perineum) then branching to </a:t>
            </a:r>
            <a:r>
              <a:rPr lang="en-GB" sz="1800" b="1" dirty="0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anterior perineum, penis/clitoris and scrotum/vulva</a:t>
            </a:r>
            <a:r>
              <a:rPr lang="en-GB" sz="18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19475" y="5661025"/>
            <a:ext cx="2447925" cy="27781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Franklin Gothic Medium" pitchFamily="34" charset="0"/>
                <a:cs typeface="Arial" charset="0"/>
              </a:rPr>
              <a:t>Motor </a:t>
            </a:r>
            <a:r>
              <a:rPr lang="en-GB" sz="1200" b="1" dirty="0" err="1">
                <a:latin typeface="Franklin Gothic Medium" pitchFamily="34" charset="0"/>
                <a:cs typeface="Arial" charset="0"/>
              </a:rPr>
              <a:t>brs</a:t>
            </a:r>
            <a:r>
              <a:rPr lang="en-GB" sz="1200" b="1" dirty="0">
                <a:latin typeface="Franklin Gothic Medium" pitchFamily="34" charset="0"/>
                <a:cs typeface="Arial" charset="0"/>
              </a:rPr>
              <a:t> to </a:t>
            </a:r>
            <a:r>
              <a:rPr lang="en-GB" sz="1200" b="1" dirty="0" err="1">
                <a:latin typeface="Franklin Gothic Medium" pitchFamily="34" charset="0"/>
                <a:cs typeface="Arial" charset="0"/>
              </a:rPr>
              <a:t>perineal</a:t>
            </a:r>
            <a:r>
              <a:rPr lang="en-GB" sz="1200" b="1" dirty="0">
                <a:latin typeface="Franklin Gothic Medium" pitchFamily="34" charset="0"/>
                <a:cs typeface="Arial" charset="0"/>
              </a:rPr>
              <a:t> muscles</a:t>
            </a:r>
          </a:p>
        </p:txBody>
      </p:sp>
      <p:cxnSp>
        <p:nvCxnSpPr>
          <p:cNvPr id="40979" name="Straight Connector 38"/>
          <p:cNvCxnSpPr>
            <a:cxnSpLocks noChangeShapeType="1"/>
          </p:cNvCxnSpPr>
          <p:nvPr/>
        </p:nvCxnSpPr>
        <p:spPr bwMode="auto">
          <a:xfrm rot="5400000">
            <a:off x="3738562" y="5548313"/>
            <a:ext cx="225425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2233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2800" b="1" dirty="0" smtClean="0">
                <a:latin typeface="Franklin Gothic Medium" pitchFamily="34" charset="0"/>
                <a:cs typeface="Arial" pitchFamily="34" charset="0"/>
              </a:rPr>
              <a:t>Erection, Emission &amp; Ejaculation</a:t>
            </a:r>
            <a:br>
              <a:rPr lang="en-GB" sz="2800" b="1" dirty="0" smtClean="0">
                <a:latin typeface="Franklin Gothic Medium" pitchFamily="34" charset="0"/>
                <a:cs typeface="Arial" pitchFamily="34" charset="0"/>
              </a:rPr>
            </a:br>
            <a:r>
              <a:rPr lang="en-GB" sz="2800" b="1" dirty="0" err="1" smtClean="0">
                <a:latin typeface="Franklin Gothic Medium" pitchFamily="34" charset="0"/>
                <a:cs typeface="Arial" pitchFamily="34" charset="0"/>
              </a:rPr>
              <a:t>Neuro</a:t>
            </a:r>
            <a:r>
              <a:rPr lang="en-GB" sz="2800" b="1" dirty="0" smtClean="0">
                <a:latin typeface="Franklin Gothic Medium" pitchFamily="34" charset="0"/>
                <a:cs typeface="Arial" pitchFamily="34" charset="0"/>
              </a:rPr>
              <a:t>-vascular mechanisms</a:t>
            </a:r>
            <a:endParaRPr lang="en-US" sz="2800" b="1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79388" y="1341438"/>
            <a:ext cx="8964612" cy="3970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Franklin Gothic Medium" pitchFamily="34" charset="0"/>
              </a:rPr>
              <a:t>1 Erection: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Central </a:t>
            </a:r>
            <a:r>
              <a:rPr lang="en-GB" b="1" u="sng">
                <a:solidFill>
                  <a:srgbClr val="FF0000"/>
                </a:solidFill>
                <a:latin typeface="Franklin Gothic Medium" pitchFamily="34" charset="0"/>
              </a:rPr>
              <a:t>parasympathetic</a:t>
            </a:r>
            <a:r>
              <a:rPr lang="en-GB" b="1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 b="1" u="sng">
                <a:solidFill>
                  <a:srgbClr val="FF0000"/>
                </a:solidFill>
                <a:latin typeface="Franklin Gothic Medium" pitchFamily="34" charset="0"/>
              </a:rPr>
              <a:t>pathway</a:t>
            </a:r>
            <a:r>
              <a:rPr lang="en-GB" b="1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activated by psychic stimulation.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Pudendal artery/arterioles relax and allow blood flow into cavernous spaces of erectice tissue (male &amp; female).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Franklin Gothic Medium" pitchFamily="34" charset="0"/>
              </a:rPr>
              <a:t>2 Secretion: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Stimulation of </a:t>
            </a:r>
            <a:r>
              <a:rPr lang="en-GB">
                <a:solidFill>
                  <a:srgbClr val="FF0000"/>
                </a:solidFill>
                <a:latin typeface="Franklin Gothic Medium" pitchFamily="34" charset="0"/>
              </a:rPr>
              <a:t>para-sympathetic ganglia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on prostate, seminal vesicles, and other glands (in females)</a:t>
            </a:r>
          </a:p>
          <a:p>
            <a:pPr>
              <a:spcBef>
                <a:spcPct val="50000"/>
              </a:spcBef>
            </a:pPr>
            <a:r>
              <a:rPr lang="en-GB"/>
              <a:t>.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16216" y="1196752"/>
            <a:ext cx="2627784" cy="404664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latin typeface="Franklin Gothic Medium" pitchFamily="34" charset="0"/>
              </a:rPr>
              <a:t>Self-study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thavara\Desktop\Anatomy_Images\ANAT_Images\AllImagesFromGray's Anatomy for Students\F66124-005-f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9963" y="1196975"/>
            <a:ext cx="6904037" cy="4968875"/>
          </a:xfrm>
          <a:noFill/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205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3600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Orientation of the Pelvic Girdle</a:t>
            </a:r>
            <a:br>
              <a:rPr lang="en-GB" sz="3600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</a:br>
            <a:r>
              <a:rPr lang="en-GB" sz="3600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Male &amp; Female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25538"/>
            <a:ext cx="3348038" cy="573246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b="1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In the anatomical position: </a:t>
            </a:r>
            <a:r>
              <a:rPr lang="en-GB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ASIS and pubic tubercles are in the same plane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GB" kern="0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Greater and lesser </a:t>
            </a:r>
            <a:r>
              <a:rPr lang="en-GB" kern="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pelves</a:t>
            </a:r>
            <a:r>
              <a:rPr lang="en-GB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are continuous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GB" kern="0" dirty="0">
              <a:solidFill>
                <a:schemeClr val="bg2"/>
              </a:solidFill>
              <a:latin typeface="Franklin Gothic Medium" pitchFamily="34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Orientation of the axes of the  abdominal &amp; pelvic cavities </a:t>
            </a:r>
            <a:r>
              <a:rPr lang="en-GB" sz="1600" kern="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(last lecture)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GB" sz="1600" kern="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GB" sz="1600" kern="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GB" sz="1600" kern="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GB" kern="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en-GB" kern="0" dirty="0">
              <a:cs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 rot="18954572">
            <a:off x="4116388" y="2590800"/>
            <a:ext cx="1439862" cy="307975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</a:rPr>
              <a:t>Greater pelvis</a:t>
            </a:r>
            <a:endParaRPr lang="en-US" sz="1400" b="1" dirty="0">
              <a:solidFill>
                <a:schemeClr val="bg2"/>
              </a:solidFill>
              <a:latin typeface="Franklin Gothic Medium" pitchFamily="34" charset="0"/>
            </a:endParaRPr>
          </a:p>
        </p:txBody>
      </p:sp>
      <p:cxnSp>
        <p:nvCxnSpPr>
          <p:cNvPr id="615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5076031" y="2637632"/>
            <a:ext cx="504825" cy="50323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4212432" y="1772444"/>
            <a:ext cx="647700" cy="649287"/>
          </a:xfrm>
          <a:prstGeom prst="straightConnector1">
            <a:avLst/>
          </a:prstGeom>
          <a:noFill/>
          <a:ln w="25400" algn="ctr">
            <a:solidFill>
              <a:schemeClr val="bg2">
                <a:alpha val="56862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11"/>
          <p:cNvSpPr txBox="1">
            <a:spLocks noChangeArrowheads="1"/>
          </p:cNvSpPr>
          <p:nvPr/>
        </p:nvSpPr>
        <p:spPr bwMode="auto">
          <a:xfrm rot="8108349" flipV="1">
            <a:off x="5434013" y="3803650"/>
            <a:ext cx="1249362" cy="309563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</a:rPr>
              <a:t>Lesser pelvis</a:t>
            </a:r>
            <a:endParaRPr lang="en-US" sz="1400" b="1" dirty="0">
              <a:solidFill>
                <a:schemeClr val="bg2"/>
              </a:solidFill>
              <a:latin typeface="Franklin Gothic Medium" pitchFamily="34" charset="0"/>
            </a:endParaRPr>
          </a:p>
        </p:txBody>
      </p:sp>
      <p:cxnSp>
        <p:nvCxnSpPr>
          <p:cNvPr id="6153" name="Straight Arrow Connector 35"/>
          <p:cNvCxnSpPr>
            <a:cxnSpLocks noChangeShapeType="1"/>
          </p:cNvCxnSpPr>
          <p:nvPr/>
        </p:nvCxnSpPr>
        <p:spPr bwMode="auto">
          <a:xfrm rot="16200000" flipV="1">
            <a:off x="5508625" y="3357563"/>
            <a:ext cx="431800" cy="431800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Straight Arrow Connector 37"/>
          <p:cNvCxnSpPr>
            <a:cxnSpLocks noChangeShapeType="1"/>
          </p:cNvCxnSpPr>
          <p:nvPr/>
        </p:nvCxnSpPr>
        <p:spPr bwMode="auto">
          <a:xfrm>
            <a:off x="6156325" y="4005263"/>
            <a:ext cx="576263" cy="503237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5" name="TextBox 43"/>
          <p:cNvSpPr txBox="1">
            <a:spLocks noChangeArrowheads="1"/>
          </p:cNvSpPr>
          <p:nvPr/>
        </p:nvSpPr>
        <p:spPr bwMode="auto">
          <a:xfrm rot="-2736616">
            <a:off x="6026151" y="5118100"/>
            <a:ext cx="1008062" cy="2619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  <a:latin typeface="Franklin Gothic Medium" pitchFamily="34" charset="0"/>
              </a:rPr>
              <a:t>Pelvic outlet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8038" y="3068638"/>
            <a:ext cx="547687" cy="3079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</a:rPr>
              <a:t>ASIS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8038" y="4868863"/>
            <a:ext cx="809625" cy="5238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</a:rPr>
              <a:t>Pubic </a:t>
            </a:r>
          </a:p>
          <a:p>
            <a:pPr>
              <a:defRPr/>
            </a:pP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</a:rPr>
              <a:t>tubercle</a:t>
            </a:r>
          </a:p>
        </p:txBody>
      </p:sp>
      <p:cxnSp>
        <p:nvCxnSpPr>
          <p:cNvPr id="6158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3420269" y="2780506"/>
            <a:ext cx="287338" cy="288925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Straight Arrow Connector 35"/>
          <p:cNvCxnSpPr>
            <a:cxnSpLocks noChangeShapeType="1"/>
          </p:cNvCxnSpPr>
          <p:nvPr/>
        </p:nvCxnSpPr>
        <p:spPr bwMode="auto">
          <a:xfrm>
            <a:off x="4211638" y="5013325"/>
            <a:ext cx="431800" cy="1588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TextBox 43"/>
          <p:cNvSpPr txBox="1">
            <a:spLocks noChangeArrowheads="1"/>
          </p:cNvSpPr>
          <p:nvPr/>
        </p:nvSpPr>
        <p:spPr bwMode="auto">
          <a:xfrm>
            <a:off x="7380288" y="4581525"/>
            <a:ext cx="1008062" cy="261938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en-GB" sz="1100" b="1">
                <a:solidFill>
                  <a:schemeClr val="bg2"/>
                </a:solidFill>
              </a:rPr>
              <a:t>Pelvic inlet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2800" b="1" dirty="0" smtClean="0">
                <a:latin typeface="Franklin Gothic Medium" pitchFamily="34" charset="0"/>
                <a:cs typeface="Arial" pitchFamily="34" charset="0"/>
              </a:rPr>
              <a:t>Erection Emission &amp; Ejaculation</a:t>
            </a:r>
            <a:br>
              <a:rPr lang="en-GB" sz="2800" b="1" dirty="0" smtClean="0">
                <a:latin typeface="Franklin Gothic Medium" pitchFamily="34" charset="0"/>
                <a:cs typeface="Arial" pitchFamily="34" charset="0"/>
              </a:rPr>
            </a:br>
            <a:r>
              <a:rPr lang="en-GB" sz="2800" b="1" dirty="0" err="1" smtClean="0">
                <a:latin typeface="Franklin Gothic Medium" pitchFamily="34" charset="0"/>
                <a:cs typeface="Arial" pitchFamily="34" charset="0"/>
              </a:rPr>
              <a:t>Neuro</a:t>
            </a:r>
            <a:r>
              <a:rPr lang="en-GB" sz="2800" b="1" dirty="0" smtClean="0">
                <a:latin typeface="Franklin Gothic Medium" pitchFamily="34" charset="0"/>
                <a:cs typeface="Arial" pitchFamily="34" charset="0"/>
              </a:rPr>
              <a:t>-vascular mechanism</a:t>
            </a:r>
            <a:endParaRPr lang="en-US" sz="2800" b="1" dirty="0">
              <a:latin typeface="Franklin Gothic Medium" pitchFamily="34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526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Franklin Gothic Medium" pitchFamily="34" charset="0"/>
              </a:rPr>
              <a:t>3 Emission: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Central </a:t>
            </a:r>
            <a:r>
              <a:rPr lang="en-GB" b="1" u="sng">
                <a:solidFill>
                  <a:srgbClr val="FF0000"/>
                </a:solidFill>
                <a:latin typeface="Franklin Gothic Medium" pitchFamily="34" charset="0"/>
              </a:rPr>
              <a:t>sympathetic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 pathway activated and smooth muscle contraction of vasdeferens, prostate, seminal vesicles. 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Internal urethral sphincter (male) contracts. Bladder muscle contraction is prevented by </a:t>
            </a:r>
            <a:r>
              <a:rPr lang="en-GB">
                <a:solidFill>
                  <a:srgbClr val="FF0000"/>
                </a:solidFill>
                <a:latin typeface="Franklin Gothic Medium" pitchFamily="34" charset="0"/>
              </a:rPr>
              <a:t>sympathetic inhibitory action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(no urine flow)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Franklin Gothic Medium" pitchFamily="34" charset="0"/>
              </a:rPr>
              <a:t>4 Ejaculation: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Entry of semen into urethra triggers </a:t>
            </a:r>
            <a:r>
              <a:rPr lang="en-GB">
                <a:solidFill>
                  <a:srgbClr val="FF0000"/>
                </a:solidFill>
                <a:latin typeface="Franklin Gothic Medium" pitchFamily="34" charset="0"/>
              </a:rPr>
              <a:t>somatic reflex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(via pudendal nerve) causing contraction of bulbospongiosus muscle (skeletal). 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Franklin Gothic Medium" pitchFamily="34" charset="0"/>
              </a:rPr>
              <a:t>5 Detumescence: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Selected </a:t>
            </a:r>
            <a:r>
              <a:rPr lang="en-GB" b="1">
                <a:solidFill>
                  <a:srgbClr val="FF0000"/>
                </a:solidFill>
                <a:latin typeface="Franklin Gothic Medium" pitchFamily="34" charset="0"/>
              </a:rPr>
              <a:t>sympathetic nerves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supplying </a:t>
            </a:r>
            <a:r>
              <a:rPr lang="en-GB">
                <a:solidFill>
                  <a:srgbClr val="FF0000"/>
                </a:solidFill>
                <a:latin typeface="Franklin Gothic Medium" pitchFamily="34" charset="0"/>
              </a:rPr>
              <a:t>pudendal arterioles </a:t>
            </a:r>
            <a:r>
              <a:rPr lang="en-GB">
                <a:solidFill>
                  <a:schemeClr val="bg2"/>
                </a:solidFill>
                <a:latin typeface="Franklin Gothic Medium" pitchFamily="34" charset="0"/>
              </a:rPr>
              <a:t>are activated causing arteriolar constriction to restrict blood supply to cavernous spaces.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16216" y="980728"/>
            <a:ext cx="2627784" cy="404664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latin typeface="Franklin Gothic Medium" pitchFamily="34" charset="0"/>
              </a:rPr>
              <a:t>Self-study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2800" b="1" dirty="0" smtClean="0">
                <a:latin typeface="Franklin Gothic Medium" pitchFamily="34" charset="0"/>
                <a:cs typeface="Arial" pitchFamily="34" charset="0"/>
              </a:rPr>
              <a:t>Erection Emission &amp; Ejaculation</a:t>
            </a:r>
            <a:br>
              <a:rPr lang="en-GB" sz="2800" b="1" dirty="0" smtClean="0">
                <a:latin typeface="Franklin Gothic Medium" pitchFamily="34" charset="0"/>
                <a:cs typeface="Arial" pitchFamily="34" charset="0"/>
              </a:rPr>
            </a:br>
            <a:r>
              <a:rPr lang="en-GB" sz="2800" b="1" dirty="0" smtClean="0">
                <a:latin typeface="Franklin Gothic Medium" pitchFamily="34" charset="0"/>
                <a:cs typeface="Arial" pitchFamily="34" charset="0"/>
              </a:rPr>
              <a:t>Summary of Neural pathways </a:t>
            </a:r>
            <a:endParaRPr lang="en-US" sz="2800" b="1" dirty="0">
              <a:latin typeface="Franklin Gothic Medium" pitchFamily="34" charset="0"/>
            </a:endParaRPr>
          </a:p>
        </p:txBody>
      </p:sp>
      <p:pic>
        <p:nvPicPr>
          <p:cNvPr id="44035" name="Picture 3" descr="Repro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08050"/>
            <a:ext cx="6826250" cy="5834063"/>
          </a:xfrm>
        </p:spPr>
      </p:pic>
      <p:sp>
        <p:nvSpPr>
          <p:cNvPr id="5" name="Rectangle 4"/>
          <p:cNvSpPr/>
          <p:nvPr/>
        </p:nvSpPr>
        <p:spPr>
          <a:xfrm>
            <a:off x="0" y="6242050"/>
            <a:ext cx="5940425" cy="61595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Franklin Gothic Medium" pitchFamily="34" charset="0"/>
                <a:cs typeface="Arial" charset="0"/>
              </a:rPr>
              <a:t>Reference diagram for previous two slides</a:t>
            </a:r>
          </a:p>
          <a:p>
            <a:pPr>
              <a:defRPr/>
            </a:pPr>
            <a:endParaRPr lang="en-GB" sz="1400" b="1" dirty="0">
              <a:cs typeface="Arial" charset="0"/>
            </a:endParaRPr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8062913" y="6210300"/>
            <a:ext cx="1081087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41/42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8224" y="764704"/>
            <a:ext cx="2555776" cy="404664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>
                <a:latin typeface="Franklin Gothic Medium" pitchFamily="34" charset="0"/>
              </a:rPr>
              <a:t>Self-study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1663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/>
                </a:solidFill>
              </a:rPr>
              <a:t>End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5400" b="1" kern="0" smtClean="0">
                <a:latin typeface="Franklin Gothic Medium" pitchFamily="34" charset="0"/>
                <a:ea typeface="ＭＳ Ｐゴシック" pitchFamily="-109" charset="-128"/>
              </a:rPr>
              <a:t>Male</a:t>
            </a:r>
            <a:br>
              <a:rPr lang="en-GB" sz="5400" b="1" kern="0" smtClean="0">
                <a:latin typeface="Franklin Gothic Medium" pitchFamily="34" charset="0"/>
                <a:ea typeface="ＭＳ Ｐゴシック" pitchFamily="-109" charset="-128"/>
              </a:rPr>
            </a:br>
            <a:r>
              <a:rPr lang="en-GB" sz="5400" b="1" kern="0" smtClean="0">
                <a:latin typeface="Franklin Gothic Medium" pitchFamily="34" charset="0"/>
                <a:ea typeface="ＭＳ Ｐゴシック" pitchFamily="-109" charset="-128"/>
              </a:rPr>
              <a:t>Pelvis and Perineum</a:t>
            </a:r>
            <a:endParaRPr lang="en-GB" sz="5400" b="1" kern="0" dirty="0" smtClean="0">
              <a:latin typeface="Franklin Gothic Medium" pitchFamily="34" charset="0"/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8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Peritoneum &amp; Pelvic Fascia</a:t>
            </a:r>
            <a:br>
              <a:rPr lang="en-GB" sz="48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</a:br>
            <a:r>
              <a:rPr lang="en-GB" sz="32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Male &amp; Female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28750"/>
            <a:ext cx="7958138" cy="5029200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Parietal peritoneum continues into pelvic cavity but does not reach the pelvic floor.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Pelvic viscera (except uterine tubes) are not completely covered by peritoneum.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Several folds and pouches are formed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Space between pelvic wall and peritoneum not occupied by viscera contains pelvic fascia</a:t>
            </a:r>
          </a:p>
          <a:p>
            <a:pPr>
              <a:buClr>
                <a:srgbClr val="FF0000"/>
              </a:buClr>
            </a:pP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Pelvic fascial condensations form </a:t>
            </a:r>
            <a:r>
              <a:rPr lang="en-GB" sz="2800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“ligaments” </a:t>
            </a:r>
            <a:r>
              <a:rPr lang="en-GB" sz="2800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supporting viscera like cervix, vagina, prostate</a:t>
            </a:r>
          </a:p>
          <a:p>
            <a:pPr>
              <a:buClr>
                <a:srgbClr val="FF0000"/>
              </a:buClr>
            </a:pPr>
            <a:endParaRPr lang="en-GB" smtClean="0">
              <a:latin typeface="Arial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mtClean="0">
              <a:latin typeface="Arial" charset="0"/>
              <a:ea typeface="ＭＳ Ｐゴシック" pitchFamily="-109" charset="-128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mtClean="0">
              <a:latin typeface="Arial" charset="0"/>
              <a:ea typeface="ＭＳ Ｐゴシック" pitchFamily="-109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48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Contents of Male Pelvic Cavity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28750"/>
            <a:ext cx="7958138" cy="5029200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Ureter, bladder, urethra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Prostate, ductus deferens, seminal vesicles, bulbourethral glands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Rectum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Some of the abdominal GI tract spills into the greater pelvis- Caecum, appendix, parts of sigmoid colon and ileum</a:t>
            </a:r>
          </a:p>
          <a:p>
            <a:pPr>
              <a:buClr>
                <a:srgbClr val="FF0000"/>
              </a:buClr>
            </a:pP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Vessel, nerves and lymphatics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pel1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" b="2930"/>
          <a:stretch>
            <a:fillRect/>
          </a:stretch>
        </p:blipFill>
        <p:spPr bwMode="auto">
          <a:xfrm>
            <a:off x="500063" y="785813"/>
            <a:ext cx="830580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688013"/>
            <a:ext cx="9144000" cy="10160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Organs from several systems are packed in a small space.  GI, urinary, reproductive, Nerves, vessels and </a:t>
            </a:r>
            <a:r>
              <a:rPr lang="en-GB" sz="2000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lymphatics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.   Note the </a:t>
            </a:r>
            <a:r>
              <a:rPr lang="en-GB" sz="2000" dirty="0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pelvis/perineum boundary.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cs typeface="Arial" charset="0"/>
              </a:rPr>
              <a:t>1 &amp; 2 </a:t>
            </a:r>
            <a:r>
              <a:rPr lang="en-GB" sz="2000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indicates normal curvatures in male urethra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163" y="0"/>
            <a:ext cx="9144001" cy="85725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Male Pelvic Organs: Overview  </a:t>
            </a:r>
          </a:p>
        </p:txBody>
      </p:sp>
      <p:cxnSp>
        <p:nvCxnSpPr>
          <p:cNvPr id="9221" name="Straight Arrow Connector 15"/>
          <p:cNvCxnSpPr>
            <a:cxnSpLocks noChangeShapeType="1"/>
          </p:cNvCxnSpPr>
          <p:nvPr/>
        </p:nvCxnSpPr>
        <p:spPr bwMode="auto">
          <a:xfrm flipV="1">
            <a:off x="2268538" y="2349500"/>
            <a:ext cx="1295400" cy="215900"/>
          </a:xfrm>
          <a:prstGeom prst="straightConnector1">
            <a:avLst/>
          </a:prstGeom>
          <a:noFill/>
          <a:ln w="222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468313" y="2492375"/>
            <a:ext cx="1616075" cy="33813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Ductus</a:t>
            </a: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deferens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38" y="3786188"/>
            <a:ext cx="1600200" cy="584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Urethra</a:t>
            </a:r>
          </a:p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20 cm long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3750" y="1428750"/>
            <a:ext cx="1460500" cy="33813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Ureter</a:t>
            </a: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(25 cm)</a:t>
            </a:r>
          </a:p>
        </p:txBody>
      </p:sp>
      <p:cxnSp>
        <p:nvCxnSpPr>
          <p:cNvPr id="9225" name="Straight Arrow Connector 15"/>
          <p:cNvCxnSpPr>
            <a:cxnSpLocks noChangeShapeType="1"/>
            <a:stCxn id="10" idx="3"/>
          </p:cNvCxnSpPr>
          <p:nvPr/>
        </p:nvCxnSpPr>
        <p:spPr bwMode="auto">
          <a:xfrm>
            <a:off x="2243138" y="4078288"/>
            <a:ext cx="900112" cy="66675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Arrow Connector 15"/>
          <p:cNvCxnSpPr>
            <a:cxnSpLocks noChangeShapeType="1"/>
            <a:stCxn id="11" idx="1"/>
          </p:cNvCxnSpPr>
          <p:nvPr/>
        </p:nvCxnSpPr>
        <p:spPr bwMode="auto">
          <a:xfrm flipH="1">
            <a:off x="4572000" y="1598613"/>
            <a:ext cx="2571750" cy="258762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7000875" y="2143125"/>
            <a:ext cx="1414463" cy="5238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Ampulla</a:t>
            </a: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of </a:t>
            </a:r>
          </a:p>
          <a:p>
            <a:pPr>
              <a:defRPr/>
            </a:pPr>
            <a:r>
              <a:rPr lang="en-GB" sz="1400" b="1" dirty="0" err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ductus</a:t>
            </a: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deferens</a:t>
            </a:r>
          </a:p>
        </p:txBody>
      </p:sp>
      <p:cxnSp>
        <p:nvCxnSpPr>
          <p:cNvPr id="9228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5072063" y="2571750"/>
            <a:ext cx="1928812" cy="428625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6572250" y="4071938"/>
            <a:ext cx="1463675" cy="33813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Prostate gland</a:t>
            </a:r>
          </a:p>
        </p:txBody>
      </p:sp>
      <p:cxnSp>
        <p:nvCxnSpPr>
          <p:cNvPr id="9230" name="Straight Arrow Connector 15"/>
          <p:cNvCxnSpPr>
            <a:cxnSpLocks noChangeShapeType="1"/>
            <a:stCxn id="22" idx="1"/>
          </p:cNvCxnSpPr>
          <p:nvPr/>
        </p:nvCxnSpPr>
        <p:spPr bwMode="auto">
          <a:xfrm flipH="1" flipV="1">
            <a:off x="4429125" y="3571875"/>
            <a:ext cx="2143125" cy="669925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Straight Arrow Connector 15"/>
          <p:cNvCxnSpPr>
            <a:cxnSpLocks noChangeShapeType="1"/>
          </p:cNvCxnSpPr>
          <p:nvPr/>
        </p:nvCxnSpPr>
        <p:spPr bwMode="auto">
          <a:xfrm rot="10800000">
            <a:off x="4500563" y="3357563"/>
            <a:ext cx="2571750" cy="1587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2" name="Text Box 21"/>
          <p:cNvSpPr txBox="1">
            <a:spLocks noChangeArrowheads="1"/>
          </p:cNvSpPr>
          <p:nvPr/>
        </p:nvSpPr>
        <p:spPr bwMode="auto">
          <a:xfrm>
            <a:off x="6572250" y="5286375"/>
            <a:ext cx="2214563" cy="338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/>
            <a:r>
              <a:rPr lang="en-GB" sz="16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Sagittal section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4813" y="3643313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14688" y="3857625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929063" y="2714625"/>
            <a:ext cx="714375" cy="428625"/>
          </a:xfrm>
          <a:prstGeom prst="ellipse">
            <a:avLst/>
          </a:prstGeom>
          <a:noFill/>
          <a:ln w="3492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214938" y="2500313"/>
            <a:ext cx="714375" cy="428625"/>
          </a:xfrm>
          <a:prstGeom prst="ellipse">
            <a:avLst/>
          </a:prstGeom>
          <a:noFill/>
          <a:ln w="3492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37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2736850" y="931863"/>
            <a:ext cx="2286000" cy="2286000"/>
          </a:xfrm>
          <a:prstGeom prst="lin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Straight Connector 32"/>
          <p:cNvCxnSpPr>
            <a:cxnSpLocks noChangeShapeType="1"/>
          </p:cNvCxnSpPr>
          <p:nvPr/>
        </p:nvCxnSpPr>
        <p:spPr bwMode="auto">
          <a:xfrm>
            <a:off x="2786063" y="3571875"/>
            <a:ext cx="3214687" cy="785813"/>
          </a:xfrm>
          <a:prstGeom prst="lin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9" name="Rectangle 44"/>
          <p:cNvSpPr>
            <a:spLocks noChangeArrowheads="1"/>
          </p:cNvSpPr>
          <p:nvPr/>
        </p:nvSpPr>
        <p:spPr bwMode="auto">
          <a:xfrm rot="770405">
            <a:off x="5046663" y="4249738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perineum</a:t>
            </a:r>
          </a:p>
        </p:txBody>
      </p:sp>
      <p:sp>
        <p:nvSpPr>
          <p:cNvPr id="9240" name="Rectangle 45"/>
          <p:cNvSpPr>
            <a:spLocks noChangeArrowheads="1"/>
          </p:cNvSpPr>
          <p:nvPr/>
        </p:nvSpPr>
        <p:spPr bwMode="auto">
          <a:xfrm rot="770405">
            <a:off x="5519738" y="3984625"/>
            <a:ext cx="9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pelvis</a:t>
            </a:r>
          </a:p>
        </p:txBody>
      </p:sp>
      <p:sp>
        <p:nvSpPr>
          <p:cNvPr id="9241" name="Rectangle 46"/>
          <p:cNvSpPr>
            <a:spLocks noChangeArrowheads="1"/>
          </p:cNvSpPr>
          <p:nvPr/>
        </p:nvSpPr>
        <p:spPr bwMode="auto">
          <a:xfrm rot="-2740525">
            <a:off x="4673600" y="955675"/>
            <a:ext cx="94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FF0000"/>
                </a:solidFill>
                <a:latin typeface="Franklin Gothic Medium" pitchFamily="34" charset="0"/>
                <a:cs typeface="Arial" charset="0"/>
              </a:rPr>
              <a:t>pelvis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86563" y="3143250"/>
            <a:ext cx="1976437" cy="47783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Ejaculatory duct</a:t>
            </a:r>
          </a:p>
          <a:p>
            <a:pPr>
              <a:defRPr/>
            </a:pPr>
            <a:r>
              <a:rPr lang="en-GB" sz="1100" b="1" dirty="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Seminal vesicle not shown</a:t>
            </a:r>
          </a:p>
        </p:txBody>
      </p:sp>
      <p:sp>
        <p:nvSpPr>
          <p:cNvPr id="9243" name="Rectangle 29"/>
          <p:cNvSpPr>
            <a:spLocks noChangeArrowheads="1"/>
          </p:cNvSpPr>
          <p:nvPr/>
        </p:nvSpPr>
        <p:spPr bwMode="auto">
          <a:xfrm>
            <a:off x="3500438" y="4929188"/>
            <a:ext cx="94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bg2"/>
                </a:solidFill>
                <a:cs typeface="Arial" charset="0"/>
              </a:rPr>
              <a:t>Testis</a:t>
            </a:r>
          </a:p>
        </p:txBody>
      </p:sp>
      <p:cxnSp>
        <p:nvCxnSpPr>
          <p:cNvPr id="9244" name="Straight Arrow Connector 15"/>
          <p:cNvCxnSpPr>
            <a:cxnSpLocks noChangeShapeType="1"/>
            <a:stCxn id="10" idx="3"/>
          </p:cNvCxnSpPr>
          <p:nvPr/>
        </p:nvCxnSpPr>
        <p:spPr bwMode="auto">
          <a:xfrm flipV="1">
            <a:off x="2243138" y="3357563"/>
            <a:ext cx="2114550" cy="720725"/>
          </a:xfrm>
          <a:prstGeom prst="straightConnector1">
            <a:avLst/>
          </a:prstGeom>
          <a:noFill/>
          <a:ln w="349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5" name="Rectangle 28"/>
          <p:cNvSpPr>
            <a:spLocks noChangeArrowheads="1"/>
          </p:cNvSpPr>
          <p:nvPr/>
        </p:nvSpPr>
        <p:spPr bwMode="auto">
          <a:xfrm>
            <a:off x="468313" y="1844675"/>
            <a:ext cx="1871662" cy="461963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bg2"/>
                </a:solidFill>
                <a:cs typeface="Arial" charset="0"/>
              </a:rPr>
              <a:t>Parietal </a:t>
            </a:r>
          </a:p>
          <a:p>
            <a:r>
              <a:rPr lang="en-GB" sz="1200" b="1">
                <a:solidFill>
                  <a:schemeClr val="bg2"/>
                </a:solidFill>
                <a:cs typeface="Arial" charset="0"/>
              </a:rPr>
              <a:t>Peritoneum –cut edge</a:t>
            </a:r>
          </a:p>
        </p:txBody>
      </p:sp>
      <p:cxnSp>
        <p:nvCxnSpPr>
          <p:cNvPr id="9246" name="Straight Arrow Connector 15"/>
          <p:cNvCxnSpPr>
            <a:cxnSpLocks noChangeShapeType="1"/>
          </p:cNvCxnSpPr>
          <p:nvPr/>
        </p:nvCxnSpPr>
        <p:spPr bwMode="auto">
          <a:xfrm>
            <a:off x="2339975" y="1989138"/>
            <a:ext cx="1439863" cy="1587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2225" y="1916113"/>
            <a:ext cx="912177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spcBef>
                <a:spcPct val="50000"/>
              </a:spcBef>
              <a:buFont typeface="Times New Roman" pitchFamily="-109" charset="0"/>
              <a:buAutoNum type="arabicPeriod"/>
            </a:pPr>
            <a:r>
              <a:rPr lang="en-GB" sz="320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What structures in the male pelvis can be felt on a </a:t>
            </a:r>
            <a:r>
              <a:rPr lang="en-GB"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digital rectal examination</a:t>
            </a:r>
            <a:r>
              <a:rPr lang="en-GB" sz="320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 (DRE) of a healthy man? </a:t>
            </a:r>
          </a:p>
          <a:p>
            <a:pPr>
              <a:spcBef>
                <a:spcPct val="50000"/>
              </a:spcBef>
              <a:buFont typeface="Times New Roman" pitchFamily="-109" charset="0"/>
              <a:buAutoNum type="arabicPeriod"/>
            </a:pPr>
            <a:r>
              <a:rPr lang="en-GB" sz="3200">
                <a:solidFill>
                  <a:schemeClr val="bg2"/>
                </a:solidFill>
                <a:latin typeface="Franklin Gothic Medium" pitchFamily="34" charset="0"/>
                <a:cs typeface="Arial" charset="0"/>
              </a:rPr>
              <a:t>Which of the two (1 or 2) bends of the male urethra can be straightened before passing a catheter?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chemeClr val="tx2"/>
                </a:solidFill>
                <a:cs typeface="Arial" charset="0"/>
              </a:rPr>
              <a:t>Review of Male Pelvis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5400" b="1" dirty="0" smtClean="0">
                <a:latin typeface="Franklin Gothic Medium" pitchFamily="34" charset="0"/>
                <a:ea typeface="ＭＳ Ｐゴシック" pitchFamily="-109" charset="-128"/>
                <a:cs typeface="Arial" charset="0"/>
              </a:rPr>
              <a:t>The Male Pelvic Organs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28750"/>
            <a:ext cx="7958138" cy="5029200"/>
          </a:xfrm>
          <a:solidFill>
            <a:schemeClr val="tx1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Prostate gland 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surrounds 1st (prostatic) part of urethra</a:t>
            </a:r>
          </a:p>
          <a:p>
            <a:pPr>
              <a:buClr>
                <a:srgbClr val="FF0000"/>
              </a:buClr>
            </a:pP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Ductus deferens 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from testis passes through inguinal canal, then  over, and behind ureter to enter the urethra through the prostate</a:t>
            </a:r>
          </a:p>
          <a:p>
            <a:pPr>
              <a:buClr>
                <a:srgbClr val="FF0000"/>
              </a:buClr>
            </a:pP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Seminal vesicles 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on back of bladder - open into ductus deferens between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ampulla</a:t>
            </a:r>
            <a:r>
              <a:rPr lang="en-GB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 and </a:t>
            </a:r>
            <a:r>
              <a:rPr lang="en-GB" b="1" smtClean="0">
                <a:solidFill>
                  <a:schemeClr val="bg2"/>
                </a:solidFill>
                <a:latin typeface="Franklin Gothic Medium" pitchFamily="34" charset="0"/>
                <a:ea typeface="ＭＳ Ｐゴシック" pitchFamily="-109" charset="-128"/>
                <a:cs typeface="Arial" charset="0"/>
              </a:rPr>
              <a:t>ejaculatory 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1998</Words>
  <Application>Microsoft Office PowerPoint</Application>
  <PresentationFormat>On-screen Show (4:3)</PresentationFormat>
  <Paragraphs>355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ＭＳ Ｐゴシック</vt:lpstr>
      <vt:lpstr>Times New Roman</vt:lpstr>
      <vt:lpstr>Calibri</vt:lpstr>
      <vt:lpstr>Franklin Gothic Medium</vt:lpstr>
      <vt:lpstr>Franklin Gothic Medium Cond</vt:lpstr>
      <vt:lpstr>Default Design</vt:lpstr>
      <vt:lpstr>Male pelvis and perineum</vt:lpstr>
      <vt:lpstr>Prerequisites  </vt:lpstr>
      <vt:lpstr>Male &amp; Female  Pelves (plural)</vt:lpstr>
      <vt:lpstr>Orientation of the Pelvic Girdle Male &amp; Female</vt:lpstr>
      <vt:lpstr>Peritoneum &amp; Pelvic Fascia Male &amp; Female</vt:lpstr>
      <vt:lpstr>Contents of Male Pelvic Cavity</vt:lpstr>
      <vt:lpstr>PowerPoint Presentation</vt:lpstr>
      <vt:lpstr>PowerPoint Presentation</vt:lpstr>
      <vt:lpstr>The Male Pelvic Organs</vt:lpstr>
      <vt:lpstr>PowerPoint Presentation</vt:lpstr>
      <vt:lpstr>PowerPoint Presentation</vt:lpstr>
      <vt:lpstr>Prostatic Urethra where urinary &amp; reproductive tracts meet</vt:lpstr>
      <vt:lpstr>Male Urethra  Basic arrangement</vt:lpstr>
      <vt:lpstr>PowerPoint Presentation</vt:lpstr>
      <vt:lpstr>The Male Perineum</vt:lpstr>
      <vt:lpstr>The Perineum - 1</vt:lpstr>
      <vt:lpstr>The Perineum - 2</vt:lpstr>
      <vt:lpstr>PowerPoint Presentation</vt:lpstr>
      <vt:lpstr>Urogenital triangle</vt:lpstr>
      <vt:lpstr>Male Perineum</vt:lpstr>
      <vt:lpstr>Perineal Spaces (or Pouches)</vt:lpstr>
      <vt:lpstr>Superficial Perineal Structures of Male</vt:lpstr>
      <vt:lpstr>Superficial Perineal Pouch- Contents</vt:lpstr>
      <vt:lpstr>Deep Perineal Structures of Male</vt:lpstr>
      <vt:lpstr>Anal Triangle </vt:lpstr>
      <vt:lpstr>PowerPoint Presentation</vt:lpstr>
      <vt:lpstr>PowerPoint Presentation</vt:lpstr>
      <vt:lpstr>Male reproductive Tract</vt:lpstr>
      <vt:lpstr>Testis and Associated Structures </vt:lpstr>
      <vt:lpstr>Penis Structure</vt:lpstr>
      <vt:lpstr>PowerPoint Presentation</vt:lpstr>
      <vt:lpstr>Blood Supply of the Penis </vt:lpstr>
      <vt:lpstr>Nerves of Pelvis</vt:lpstr>
      <vt:lpstr>PowerPoint Presentation</vt:lpstr>
      <vt:lpstr>PowerPoint Presentation</vt:lpstr>
      <vt:lpstr>Nerves of Perineum</vt:lpstr>
      <vt:lpstr>PowerPoint Presentation</vt:lpstr>
      <vt:lpstr>Pudendal Nerve</vt:lpstr>
      <vt:lpstr>Erection, Emission &amp; Ejaculation Neuro-vascular mechanisms</vt:lpstr>
      <vt:lpstr>Erection Emission &amp; Ejaculation Neuro-vascular mechanism</vt:lpstr>
      <vt:lpstr>Erection Emission &amp; Ejaculation Summary of Neural pathways </vt:lpstr>
      <vt:lpstr>End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Pelvis &amp; Perineum Reproductive Aspects</dc:title>
  <dc:creator>jaf30</dc:creator>
  <cp:lastModifiedBy>Shiel, Nuala</cp:lastModifiedBy>
  <cp:revision>309</cp:revision>
  <dcterms:created xsi:type="dcterms:W3CDTF">2009-05-26T07:27:33Z</dcterms:created>
  <dcterms:modified xsi:type="dcterms:W3CDTF">2013-05-24T08:54:27Z</dcterms:modified>
</cp:coreProperties>
</file>