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89" r:id="rId2"/>
    <p:sldId id="294" r:id="rId3"/>
    <p:sldId id="291" r:id="rId4"/>
    <p:sldId id="292" r:id="rId5"/>
    <p:sldId id="262" r:id="rId6"/>
    <p:sldId id="283" r:id="rId7"/>
    <p:sldId id="295" r:id="rId8"/>
    <p:sldId id="296" r:id="rId9"/>
    <p:sldId id="318" r:id="rId10"/>
    <p:sldId id="300" r:id="rId11"/>
    <p:sldId id="301" r:id="rId12"/>
    <p:sldId id="278" r:id="rId13"/>
    <p:sldId id="279" r:id="rId14"/>
    <p:sldId id="280" r:id="rId15"/>
    <p:sldId id="258" r:id="rId16"/>
    <p:sldId id="321" r:id="rId17"/>
    <p:sldId id="273" r:id="rId18"/>
    <p:sldId id="261" r:id="rId19"/>
    <p:sldId id="319" r:id="rId20"/>
    <p:sldId id="320" r:id="rId21"/>
    <p:sldId id="316" r:id="rId22"/>
    <p:sldId id="303" r:id="rId23"/>
    <p:sldId id="304" r:id="rId24"/>
    <p:sldId id="305" r:id="rId25"/>
    <p:sldId id="306" r:id="rId26"/>
    <p:sldId id="284" r:id="rId27"/>
    <p:sldId id="307" r:id="rId28"/>
    <p:sldId id="313" r:id="rId29"/>
    <p:sldId id="263" r:id="rId30"/>
    <p:sldId id="270" r:id="rId31"/>
    <p:sldId id="314" r:id="rId32"/>
    <p:sldId id="315" r:id="rId33"/>
    <p:sldId id="274" r:id="rId34"/>
    <p:sldId id="275" r:id="rId35"/>
    <p:sldId id="269" r:id="rId36"/>
    <p:sldId id="308" r:id="rId37"/>
    <p:sldId id="310" r:id="rId38"/>
    <p:sldId id="268" r:id="rId39"/>
    <p:sldId id="31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FF66"/>
    <a:srgbClr val="66FFCC"/>
    <a:srgbClr val="99FFCC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76" autoAdjust="0"/>
  </p:normalViewPr>
  <p:slideViewPr>
    <p:cSldViewPr>
      <p:cViewPr>
        <p:scale>
          <a:sx n="50" d="100"/>
          <a:sy n="50" d="100"/>
        </p:scale>
        <p:origin x="-684" y="-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F69614-6072-45B0-8A04-72448C913B18}" type="datetimeFigureOut">
              <a:rPr lang="en-GB"/>
              <a:pPr>
                <a:defRPr/>
              </a:pPr>
              <a:t>02/05/2013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5B0366-E658-4094-8F60-A2868903D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Start with a few important definitions: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Abdominal wall – muscle and connective tissue deep to which lies the abdominal cavity.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Peritoneum – continuous membrane lining the abdominal cavity consisting of mesothelial layer supported by a layer of connective tissue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2638B452-885F-448E-AE88-90E5BB500515}" type="slidenum">
              <a:rPr lang="en-GB" sz="1200" smtClean="0">
                <a:cs typeface="Arial" charset="0"/>
              </a:rPr>
              <a:pPr/>
              <a:t>3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Moving on to discuss the abdominal organs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Distal oesophagus pierces the diaphragm at T10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Goes through the muscular part of the diaphragm which is important because it contributes to the formation of the Lower Oesophageal Sphincter which prevents gastro-oesophageal reflux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4B30261-D70A-46CE-BC79-670788E9135E}" type="slidenum">
              <a:rPr lang="en-GB" sz="1200" smtClean="0">
                <a:cs typeface="Arial" charset="0"/>
              </a:rPr>
              <a:pPr/>
              <a:t>22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Four main parts to the stomach: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-the cardia surrounding the openning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-the fundus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-the body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-pyloric region consisting of pyloric antrum and pyloric canal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Clinical note – on chest x-rays be aware that you can often see a gas bubble in the fundus of the stomach lying directly beneath diaphragm. Do not confuse this air bubble with air in the peritoneum, say from an intestinal perforation.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Pyloric canal contains pyloric sphincter which prevents food entering the duodenum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160371F-0525-4D97-8399-94A34DFEBB67}" type="slidenum">
              <a:rPr lang="en-GB" sz="1200" smtClean="0">
                <a:cs typeface="Arial" charset="0"/>
              </a:rPr>
              <a:pPr/>
              <a:t>23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Duodenum split into four parts: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Superior / first part – duodenal cap, common place for peptic ulcers. Passes anteriorly to bile duct, gastroduodenal artery, portal vein and IVC.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Descending / second part – contains minor and major duodenal pappillae where accessory pancreatic duct and bile duct enter respectively.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Inferior / third – part – crosses IVC and has SMA anterior to it.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Ascending / fourth part – terminates at duodenaojejunal flexure.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 relations of the duodenum are important clinically. Anurysms can compress the duodenum or ulcers can erode into the walls of vessels.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898B44A-9084-4B5E-A945-6011EF2DEB1B}" type="slidenum">
              <a:rPr lang="en-GB" sz="1200" smtClean="0">
                <a:cs typeface="Arial" charset="0"/>
              </a:rPr>
              <a:pPr/>
              <a:t>24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Jejunum and ileum make up the rest of the small intestine and are intraperitoneal.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It is difficult to distinguish the jejunum from the ileum by diameter alone but there are other features, particularly the arterial arcades and the vasa recta.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79080BF0-CF6E-480B-B6F8-2C8CABD95F06}" type="slidenum">
              <a:rPr lang="en-GB" sz="1200" smtClean="0">
                <a:cs typeface="Arial" charset="0"/>
              </a:rPr>
              <a:pPr/>
              <a:t>25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Remember – GI tract is divided into three, each with their own blood supply arising from the aorta.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01F9D00-FF98-40BE-B18A-45F40ABAF5B3}" type="slidenum">
              <a:rPr lang="en-GB" sz="1200" smtClean="0">
                <a:cs typeface="Arial" charset="0"/>
              </a:rPr>
              <a:pPr/>
              <a:t>27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8EA56375-61FB-43D6-A3B3-D399120A5359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FCF3057E-F053-49E4-8196-3EB4491C1F91}" type="slidenum">
              <a:rPr lang="en-GB" sz="1200" smtClean="0"/>
              <a:pPr/>
              <a:t>30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A13C47F-F3EB-4FB5-8129-F5DB12379E60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5766C8C1-3D6F-4D86-989B-39353E60CD06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B23E6AF3-848B-4B06-B1FB-52A6A64B1FBC}" type="slidenum">
              <a:rPr lang="en-GB" sz="1200" smtClean="0"/>
              <a:pPr/>
              <a:t>34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Peritoneal cavity is the space enclosed by the peritoneum.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In life there is nothing in the peritoneal cavity proper apart from a small amount of fluid – it is potential space.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Intra-abdominal organs are suspended in peritoneal reflections called mesenteries.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 situation is analogous to the plural cavities in which the lungs are suspended.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0B87EE5B-0B9D-4CA4-8D81-4ED33E1415F7}" type="slidenum">
              <a:rPr lang="en-GB" sz="1200" smtClean="0">
                <a:cs typeface="Arial" charset="0"/>
              </a:rPr>
              <a:pPr/>
              <a:t>4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Clinically, sensory fibres are most important because they relay pain.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0DCCC852-1A7F-40EB-AC09-75316D914A2E}" type="slidenum">
              <a:rPr lang="en-GB" sz="1200" smtClean="0">
                <a:cs typeface="Arial" charset="0"/>
              </a:rPr>
              <a:pPr/>
              <a:t>36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5CF1599D-3442-45F1-9493-956D9533B7F7}" type="slidenum">
              <a:rPr lang="en-GB" sz="1200" smtClean="0">
                <a:cs typeface="Arial" charset="0"/>
              </a:rPr>
              <a:pPr/>
              <a:t>37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0F8138B1-F41C-42BA-98C7-384C7D87FA11}" type="slidenum">
              <a:rPr lang="en-GB" sz="1200" smtClean="0"/>
              <a:pPr/>
              <a:t>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Mesenteries – peritoneal folds attaching viscera to the abdominal wall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They contain the vessels, nerves and lymphatics that supply the viscera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Two types of peritoneum can be defined by the presence of abdominal organs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Visceral peritoneum surrounding the viscera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Parietal peritoneum lines the abdomainl cavity.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0D02A72-4999-46E7-9FA4-0A1698FEA191}" type="slidenum">
              <a:rPr lang="en-GB" sz="1200" smtClean="0">
                <a:cs typeface="Arial" charset="0"/>
              </a:rPr>
              <a:pPr/>
              <a:t>7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We describe viscera that are surrounded by peritoneum (e.g. most of small intestine) as being intraperitoneal.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IMPORTANT – notice that the viscera are not actually within the peritoneal cavity.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Again the situation is analagous to the plural cavities where the lungs are not actually within the plural cavities.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One way to better understand the anatomy is to visualise the peritoneum as a plastic bag. Imagine wrapping your hand in the plastic bag rather than putting you hand inside the bag.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Intraperitoneal is therefore a misnomer.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Abdominal organs that are not surrounded by peritoneum (e.g. kidneys) are called retroperitoneal.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90F08D1-4E12-4418-B0B9-4A5F9F91DA3A}" type="slidenum">
              <a:rPr lang="en-GB" sz="1200" smtClean="0">
                <a:cs typeface="Arial" charset="0"/>
              </a:rPr>
              <a:pPr/>
              <a:t>8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1E9050D7-F553-4634-A2BA-C917900EF9C3}" type="slidenum">
              <a:rPr lang="en-GB" sz="1200" smtClean="0">
                <a:cs typeface="Arial" charset="0"/>
              </a:rPr>
              <a:pPr/>
              <a:t>9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Before we discus the formation of the GI tract you must understand the various divisions: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Forgut – abdominal oesophagus – dueodenum at enttrance of common bile duct (Major duodenal papilla)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Midgut – Major duodenal papilla – 2/3rds along transverse colon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Hindgut – distal third of transverse colon to rectum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Each part of the GI tract has its own arterial supply, coeliac trunk, superior mesenteric artery and hindgut.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790B1F42-7B26-4F3A-878B-C3980843B726}" type="slidenum">
              <a:rPr lang="en-GB" sz="1200" smtClean="0">
                <a:cs typeface="Arial" charset="0"/>
              </a:rPr>
              <a:pPr/>
              <a:t>10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Before we discus the formation of the GI tract you must understand the various divisions: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Forgut – abdominal oesophagus – dueodenum at enttrance of common bile duct (Major duodenal papilla)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Midgut – Major duodenal papilla – 2/3rds along transverse colon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Hindgut – distal third of transverse colon to rectum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Each part of the GI tract has its own arterial supply, coeliac trunk, superior mesenteric artery and hindgut.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C0E4B16D-7A75-4DA1-AC97-D5C177B2870A}" type="slidenum">
              <a:rPr lang="en-GB" sz="1200" smtClean="0">
                <a:cs typeface="Arial" charset="0"/>
              </a:rPr>
              <a:pPr/>
              <a:t>11</a:t>
            </a:fld>
            <a:endParaRPr lang="en-GB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9982371-4B2F-4C90-A7FC-B85063B8F5FC}" type="slidenum">
              <a:rPr lang="en-GB" sz="1200" smtClean="0"/>
              <a:pPr/>
              <a:t>13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9E05-83A3-45EC-8442-01F05A861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1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455A-85AA-471D-860F-639D3059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9DAB-20F0-4E9D-9E4D-DB22E0D3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65A-FBEF-43DA-AAC8-82462774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A78F-C422-4BE4-8F84-63DDE371F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119B-3196-4B44-8484-B4B80C322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7214-DE7A-4AB4-843B-7F7CB8132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0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EA8D-6CC0-48B5-9D2D-1E54EDC22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730F-3DC1-4E62-BC89-7EB9BBAC4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4396-BD46-4075-881D-101C53481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3802-0713-4EF8-AED2-D08AF22EE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390E-B120-4799-8716-3EC97E49C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9" charset="0"/>
              </a:defRPr>
            </a:lvl1pPr>
          </a:lstStyle>
          <a:p>
            <a:pPr>
              <a:defRPr/>
            </a:pPr>
            <a:r>
              <a:rPr lang="en-US"/>
              <a:t>/36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9" charset="0"/>
              </a:defRPr>
            </a:lvl1pPr>
          </a:lstStyle>
          <a:p>
            <a:pPr>
              <a:defRPr/>
            </a:pPr>
            <a:fld id="{0155B9A0-35C5-497F-B981-8C6540E0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perial.ac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perial.ac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cation.med.imperial.ac.uk/Systems/Simbryo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16832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The Gut and the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Peritoneal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Cavity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997200"/>
            <a:ext cx="6400800" cy="2808288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Dr </a:t>
            </a:r>
            <a:r>
              <a:rPr lang="en-GB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M </a:t>
            </a:r>
            <a:r>
              <a:rPr lang="en-GB" dirty="0" err="1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Thavarajah</a:t>
            </a:r>
            <a:endParaRPr lang="en-GB" dirty="0" smtClean="0">
              <a:solidFill>
                <a:schemeClr val="bg2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eaLnBrk="1" hangingPunct="1"/>
            <a:r>
              <a:rPr lang="en-GB" sz="2000" i="1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PhD (Sheffield) </a:t>
            </a:r>
            <a:r>
              <a:rPr lang="en-GB" sz="2000" i="1" dirty="0" err="1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MMedSc</a:t>
            </a:r>
            <a:r>
              <a:rPr lang="en-GB" sz="2000" i="1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(Sheffield) BDS(Ceylon)</a:t>
            </a:r>
          </a:p>
          <a:p>
            <a:pPr eaLnBrk="1" hangingPunct="1"/>
            <a:endParaRPr lang="en-GB" sz="1400" i="1" dirty="0" smtClean="0">
              <a:solidFill>
                <a:schemeClr val="bg2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Human Anatomy Unit</a:t>
            </a:r>
          </a:p>
          <a:p>
            <a:pPr eaLnBrk="1" hangingPunct="1"/>
            <a:r>
              <a:rPr lang="en-GB" sz="2800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Department of Surgery and Cancer</a:t>
            </a:r>
          </a:p>
          <a:p>
            <a:pPr eaLnBrk="1" hangingPunct="1"/>
            <a:r>
              <a:rPr lang="en-GB" sz="2800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7 </a:t>
            </a:r>
            <a:r>
              <a:rPr lang="en-GB" sz="2800" dirty="0" smtClean="0">
                <a:solidFill>
                  <a:schemeClr val="bg2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May 2013</a:t>
            </a:r>
          </a:p>
          <a:p>
            <a:pPr eaLnBrk="1" hangingPunct="1"/>
            <a:endParaRPr lang="en-GB" sz="2400" b="1" dirty="0" smtClean="0">
              <a:solidFill>
                <a:schemeClr val="bg2"/>
              </a:solidFill>
              <a:latin typeface="Franklin Gothic Medium Cond" pitchFamily="34" charset="0"/>
              <a:ea typeface="ＭＳ Ｐゴシック" pitchFamily="-109" charset="-128"/>
              <a:cs typeface="Arial" charset="0"/>
            </a:endParaRPr>
          </a:p>
          <a:p>
            <a:endParaRPr lang="en-GB" sz="3600" dirty="0" smtClean="0"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3076" name="Picture 3" descr="to Imperial College home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05488"/>
            <a:ext cx="25003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1143001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Franklin Gothic Medium" pitchFamily="34" charset="0"/>
              </a:rPr>
              <a:t>Divisions of the GI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22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FOREGUT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– Distal 3</a:t>
            </a:r>
            <a:r>
              <a:rPr lang="en-GB" baseline="30000" dirty="0" smtClean="0">
                <a:solidFill>
                  <a:schemeClr val="bg2"/>
                </a:solidFill>
                <a:latin typeface="Franklin Gothic Medium" pitchFamily="34" charset="0"/>
              </a:rPr>
              <a:t>rd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of oesophagus to the 2</a:t>
            </a:r>
            <a:r>
              <a:rPr lang="en-GB" baseline="30000" dirty="0" smtClean="0">
                <a:solidFill>
                  <a:schemeClr val="bg2"/>
                </a:solidFill>
                <a:latin typeface="Franklin Gothic Medium" pitchFamily="34" charset="0"/>
              </a:rPr>
              <a:t>nd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part of the duodenum at the entrance of the bile duct (Major duodenal papilla).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bg2"/>
              </a:solidFill>
              <a:latin typeface="Franklin Gothic Medium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MIDGUT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– 2</a:t>
            </a:r>
            <a:r>
              <a:rPr lang="en-GB" baseline="30000" dirty="0" smtClean="0">
                <a:solidFill>
                  <a:schemeClr val="bg2"/>
                </a:solidFill>
                <a:latin typeface="Franklin Gothic Medium" pitchFamily="34" charset="0"/>
              </a:rPr>
              <a:t>nd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part of the duodenum to two-thirds along transverse colon.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2"/>
              </a:solidFill>
              <a:latin typeface="Franklin Gothic Medium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HINDGUT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– Distal third of transverse colon to the rectum.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D7B89375-940C-4197-B61D-E1999D674EE4}" type="slidenum">
              <a:rPr lang="en-US" sz="1400" smtClean="0">
                <a:latin typeface="Times New Roman" pitchFamily="-109" charset="0"/>
              </a:rPr>
              <a:pPr/>
              <a:t>10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1143001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Franklin Gothic Medium" pitchFamily="34" charset="0"/>
              </a:rPr>
              <a:t>Dorsal &amp; Ventral Mesenteries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249555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The </a:t>
            </a: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ENTIRE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gut tube is suspended from a </a:t>
            </a: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DORSAL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mesentery</a:t>
            </a:r>
          </a:p>
          <a:p>
            <a:pPr>
              <a:defRPr/>
            </a:pPr>
            <a:endParaRPr lang="en-GB" dirty="0" smtClean="0">
              <a:solidFill>
                <a:schemeClr val="bg2"/>
              </a:solidFill>
              <a:latin typeface="Franklin Gothic Medium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In addition, the </a:t>
            </a: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FOREGUT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has a </a:t>
            </a: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VENTRAL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</a:rPr>
              <a:t> mesentery </a:t>
            </a: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DFCD894-ECFB-4084-A3BE-193CAD53FF76}" type="slidenum">
              <a:rPr lang="en-US" sz="1400" smtClean="0">
                <a:latin typeface="Times New Roman" pitchFamily="-109" charset="0"/>
              </a:rPr>
              <a:pPr/>
              <a:t>11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ut2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3063"/>
            <a:ext cx="87122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4102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-109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22225" y="5867400"/>
            <a:ext cx="9144000" cy="83026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foregut also has a </a:t>
            </a:r>
            <a:r>
              <a:rPr lang="en-US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ventral mesentery </a:t>
            </a:r>
            <a:r>
              <a:rPr lang="en-US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containing the liver, which splits it into the </a:t>
            </a:r>
            <a:r>
              <a:rPr lang="en-US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falciform</a:t>
            </a:r>
            <a:r>
              <a:rPr lang="en-US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ligament</a:t>
            </a:r>
            <a:r>
              <a:rPr lang="en-US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and the </a:t>
            </a:r>
            <a:r>
              <a:rPr lang="en-US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lesser </a:t>
            </a:r>
            <a:r>
              <a:rPr lang="en-US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omentum</a:t>
            </a:r>
            <a:endParaRPr lang="en-US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 rot="-5400000">
            <a:off x="72232" y="3167856"/>
            <a:ext cx="123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Ventral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8325" y="1749425"/>
            <a:ext cx="2082800" cy="503238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3644900" y="620713"/>
            <a:ext cx="1438275" cy="50323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5889625" y="3398838"/>
            <a:ext cx="2447925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bg2"/>
                </a:solidFill>
              </a:rPr>
              <a:t>Dorsal mesentery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4763"/>
            <a:ext cx="9144000" cy="55403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 smtClean="0">
                <a:latin typeface="Franklin Gothic Medium" pitchFamily="34" charset="0"/>
              </a:rPr>
              <a:t>Dorsal &amp; Ventral Mesenteries</a:t>
            </a:r>
          </a:p>
        </p:txBody>
      </p:sp>
      <p:sp>
        <p:nvSpPr>
          <p:cNvPr id="143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FC58DCD4-F984-441D-B2D6-E3C5EC9657C8}" type="slidenum">
              <a:rPr lang="en-US" sz="1400" smtClean="0">
                <a:latin typeface="Times New Roman" pitchFamily="-109" charset="0"/>
              </a:rPr>
              <a:pPr/>
              <a:t>12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ut24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22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256213"/>
            <a:ext cx="9144000" cy="157162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As the liver grows, it moves to the right while the dorsal mesentery and spleen move to the left. The original right side of the upper peritoneal cavity is now posterior – the lesser sac of the peritoneal cavity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331913" y="1916113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  <a:latin typeface="Franklin Gothic Heavy" pitchFamily="34" charset="0"/>
              </a:rPr>
              <a:t>right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 rot="-5400000">
            <a:off x="7766051" y="2755900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</a:rPr>
              <a:t>posterior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4763"/>
            <a:ext cx="9144000" cy="1143001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Formation of the </a:t>
            </a:r>
            <a:r>
              <a:rPr lang="en-GB" sz="3600" kern="0" dirty="0" err="1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Omental</a:t>
            </a: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 Bursa </a:t>
            </a:r>
            <a:b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</a:b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(lesser sac) of the peritoneal cavity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 rot="-5400000">
            <a:off x="60326" y="2971800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</a:rPr>
              <a:t>anterior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5795963" y="1587500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  <a:latin typeface="Franklin Gothic Heavy" pitchFamily="34" charset="0"/>
              </a:rPr>
              <a:t>right</a:t>
            </a:r>
          </a:p>
        </p:txBody>
      </p:sp>
      <p:sp>
        <p:nvSpPr>
          <p:cNvPr id="153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D285DB8E-68D9-4928-89A6-F48B9B8163CF}" type="slidenum">
              <a:rPr lang="en-US" sz="1400" smtClean="0">
                <a:latin typeface="Times New Roman" pitchFamily="-109" charset="0"/>
              </a:rPr>
              <a:pPr/>
              <a:t>13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ut2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/>
          <a:stretch>
            <a:fillRect/>
          </a:stretch>
        </p:blipFill>
        <p:spPr bwMode="auto">
          <a:xfrm>
            <a:off x="323850" y="765175"/>
            <a:ext cx="838200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59436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Another view of formation of the lesser peritoneal sac (omental bursa). This is difficult but </a:t>
            </a:r>
            <a:r>
              <a:rPr lang="en-US" b="1">
                <a:cs typeface="Arial" charset="0"/>
              </a:rPr>
              <a:t>important</a:t>
            </a:r>
            <a:r>
              <a:rPr lang="en-US">
                <a:cs typeface="Arial" charset="0"/>
              </a:rPr>
              <a:t> – work on it!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403350" y="9810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/>
              <a:t>right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</a:rPr>
              <a:t>Right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867400" y="2852738"/>
            <a:ext cx="180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  <a:latin typeface="Franklin Gothic Heavy" pitchFamily="34" charset="0"/>
              </a:rPr>
              <a:t>Omental bursa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156325" y="3343275"/>
            <a:ext cx="111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>
                <a:solidFill>
                  <a:schemeClr val="bg2"/>
                </a:solidFill>
                <a:latin typeface="Franklin Gothic Heavy" pitchFamily="34" charset="0"/>
              </a:rPr>
              <a:t>stomach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88" y="0"/>
            <a:ext cx="9144000" cy="76993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 err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Omental</a:t>
            </a:r>
            <a:r>
              <a:rPr lang="en-GB" sz="3600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 Bursa (lesser sac) </a:t>
            </a:r>
          </a:p>
        </p:txBody>
      </p:sp>
      <p:sp>
        <p:nvSpPr>
          <p:cNvPr id="163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B19D4FFA-E5DE-4DD6-9D15-65863C6613EF}" type="slidenum">
              <a:rPr lang="en-US" sz="1400" smtClean="0">
                <a:latin typeface="Times New Roman" pitchFamily="-109" charset="0"/>
              </a:rPr>
              <a:pPr/>
              <a:t>14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ut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3413"/>
            <a:ext cx="80645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525" y="5267325"/>
            <a:ext cx="9144000" cy="157003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2"/>
                </a:solidFill>
                <a:cs typeface="Arial" charset="0"/>
              </a:rPr>
              <a:t>The lower part of the dorsal foregut mesentery extends down as a double fold called the greater </a:t>
            </a:r>
            <a:r>
              <a:rPr lang="en-US" b="1" dirty="0" err="1">
                <a:solidFill>
                  <a:schemeClr val="bg2"/>
                </a:solidFill>
                <a:cs typeface="Arial" charset="0"/>
              </a:rPr>
              <a:t>omentum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 (= apron) anterior to the intestine. The </a:t>
            </a:r>
            <a:r>
              <a:rPr lang="en-US" b="1" i="1" dirty="0">
                <a:solidFill>
                  <a:schemeClr val="bg2"/>
                </a:solidFill>
                <a:cs typeface="Arial" charset="0"/>
              </a:rPr>
              <a:t>lesser </a:t>
            </a:r>
            <a:r>
              <a:rPr lang="en-US" b="1" i="1" dirty="0" err="1">
                <a:solidFill>
                  <a:schemeClr val="bg2"/>
                </a:solidFill>
                <a:cs typeface="Arial" charset="0"/>
              </a:rPr>
              <a:t>omentum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 is part of the </a:t>
            </a:r>
            <a:r>
              <a:rPr lang="en-US" b="1" i="1" dirty="0">
                <a:solidFill>
                  <a:schemeClr val="bg2"/>
                </a:solidFill>
                <a:cs typeface="Arial" charset="0"/>
              </a:rPr>
              <a:t>ventral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 foregut mesentery.</a:t>
            </a:r>
            <a:endParaRPr lang="en-US" b="1" i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7600" y="885825"/>
            <a:ext cx="1373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+mn-lt"/>
              </a:rPr>
              <a:t>diaphragm</a:t>
            </a:r>
          </a:p>
        </p:txBody>
      </p:sp>
      <p:cxnSp>
        <p:nvCxnSpPr>
          <p:cNvPr id="17413" name="Straight Connector 3"/>
          <p:cNvCxnSpPr>
            <a:cxnSpLocks noChangeShapeType="1"/>
          </p:cNvCxnSpPr>
          <p:nvPr/>
        </p:nvCxnSpPr>
        <p:spPr bwMode="auto">
          <a:xfrm flipH="1">
            <a:off x="4572000" y="1085850"/>
            <a:ext cx="431800" cy="30480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6038" y="4343400"/>
            <a:ext cx="2235200" cy="9239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err="1">
                <a:solidFill>
                  <a:schemeClr val="bg2"/>
                </a:solidFill>
              </a:rPr>
              <a:t>Epiploic</a:t>
            </a:r>
            <a:r>
              <a:rPr lang="en-GB" sz="1800" b="1" dirty="0">
                <a:solidFill>
                  <a:schemeClr val="bg2"/>
                </a:solidFill>
              </a:rPr>
              <a:t> foramen- the entrance to the lesser sac</a:t>
            </a:r>
          </a:p>
        </p:txBody>
      </p:sp>
      <p:cxnSp>
        <p:nvCxnSpPr>
          <p:cNvPr id="17415" name="Straight Connector 3"/>
          <p:cNvCxnSpPr>
            <a:cxnSpLocks noChangeShapeType="1"/>
          </p:cNvCxnSpPr>
          <p:nvPr/>
        </p:nvCxnSpPr>
        <p:spPr bwMode="auto">
          <a:xfrm flipH="1">
            <a:off x="947738" y="3068638"/>
            <a:ext cx="815975" cy="1169987"/>
          </a:xfrm>
          <a:prstGeom prst="line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1588" y="0"/>
            <a:ext cx="9144000" cy="76993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Greater and Lesser </a:t>
            </a:r>
            <a:r>
              <a:rPr lang="en-GB" sz="3600" kern="0" dirty="0" err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Omentum</a:t>
            </a:r>
            <a:endParaRPr lang="en-GB" sz="3600" kern="0" dirty="0">
              <a:solidFill>
                <a:schemeClr val="tx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965CE86-6B6E-4D53-AF77-53CECB9F5D24}" type="slidenum">
              <a:rPr lang="en-US" sz="1400" smtClean="0">
                <a:latin typeface="Times New Roman" pitchFamily="-109" charset="0"/>
              </a:rPr>
              <a:pPr/>
              <a:t>15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3357563"/>
            <a:ext cx="7772400" cy="1800225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  <a:ea typeface="ＭＳ Ｐゴシック" pitchFamily="-109" charset="-128"/>
              </a:rPr>
              <a:t>This slide is reserved for a video clip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70B17EDA-6550-4248-B2E7-CC20CB6398E3}" type="slidenum">
              <a:rPr lang="en-US" sz="1400" smtClean="0">
                <a:latin typeface="Times New Roman" pitchFamily="-109" charset="0"/>
              </a:rPr>
              <a:pPr/>
              <a:t>16</a:t>
            </a:fld>
            <a:endParaRPr lang="en-US" sz="1400" smtClean="0">
              <a:latin typeface="Times New Roman" pitchFamily="-10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Rotation of the gut, formation of the </a:t>
            </a:r>
            <a:r>
              <a:rPr lang="en-GB" sz="3600" kern="0" dirty="0" err="1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omental</a:t>
            </a: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 bursa and the greater </a:t>
            </a:r>
            <a:r>
              <a:rPr lang="en-GB" sz="3600" kern="0" dirty="0" err="1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>omentum</a:t>
            </a: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  <a:t/>
            </a:r>
            <a:b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rPr>
            </a:br>
            <a:endParaRPr lang="en-GB" sz="3600" kern="0" dirty="0">
              <a:solidFill>
                <a:schemeClr val="tx2"/>
              </a:solidFill>
              <a:latin typeface="Franklin Gothic Medium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ut1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150"/>
            <a:ext cx="83820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750" y="5229225"/>
            <a:ext cx="9144000" cy="157003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2"/>
                </a:solidFill>
                <a:cs typeface="Arial" charset="0"/>
              </a:rPr>
              <a:t>The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 portal vein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hepatic artery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and 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bile duct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run between the posterior abdominal wall and liver within the 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lesser </a:t>
            </a:r>
            <a:r>
              <a:rPr lang="en-US" b="1" dirty="0" err="1">
                <a:solidFill>
                  <a:schemeClr val="bg2"/>
                </a:solidFill>
                <a:cs typeface="Arial" charset="0"/>
              </a:rPr>
              <a:t>omentum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 near its 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free edge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. This free edge is present because the </a:t>
            </a:r>
            <a:r>
              <a:rPr lang="en-US" b="1" dirty="0">
                <a:solidFill>
                  <a:schemeClr val="bg2"/>
                </a:solidFill>
                <a:cs typeface="Arial" charset="0"/>
              </a:rPr>
              <a:t>ventral mesentery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ends at the start of the </a:t>
            </a:r>
            <a:r>
              <a:rPr lang="en-US" b="1" dirty="0" err="1">
                <a:solidFill>
                  <a:schemeClr val="bg2"/>
                </a:solidFill>
                <a:cs typeface="Arial" charset="0"/>
              </a:rPr>
              <a:t>midgut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6336" y="2060848"/>
            <a:ext cx="1296144" cy="707886"/>
          </a:xfrm>
          <a:prstGeom prst="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/>
                </a:solidFill>
              </a:rPr>
              <a:t>lesser </a:t>
            </a:r>
            <a:r>
              <a:rPr lang="en-GB" sz="2000" dirty="0" err="1">
                <a:solidFill>
                  <a:schemeClr val="bg2"/>
                </a:solidFill>
              </a:rPr>
              <a:t>omentum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2" y="4149080"/>
            <a:ext cx="2351187" cy="1015663"/>
          </a:xfrm>
          <a:prstGeom prst="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  <a:cs typeface="Arial" charset="0"/>
              </a:rPr>
              <a:t>portal vein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US" sz="2000" b="1" dirty="0">
                <a:solidFill>
                  <a:schemeClr val="bg2"/>
                </a:solidFill>
                <a:cs typeface="Arial" charset="0"/>
              </a:rPr>
              <a:t>hepatic artery 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and </a:t>
            </a:r>
            <a:r>
              <a:rPr lang="en-US" sz="2000" b="1" dirty="0">
                <a:solidFill>
                  <a:schemeClr val="bg2"/>
                </a:solidFill>
                <a:cs typeface="Arial" charset="0"/>
              </a:rPr>
              <a:t>bile duct run here</a:t>
            </a:r>
            <a:endParaRPr lang="en-GB" sz="2000" dirty="0">
              <a:solidFill>
                <a:schemeClr val="bg2"/>
              </a:solidFill>
            </a:endParaRPr>
          </a:p>
        </p:txBody>
      </p:sp>
      <p:cxnSp>
        <p:nvCxnSpPr>
          <p:cNvPr id="19466" name="Straight Arrow Connector 2"/>
          <p:cNvCxnSpPr>
            <a:cxnSpLocks noChangeShapeType="1"/>
          </p:cNvCxnSpPr>
          <p:nvPr/>
        </p:nvCxnSpPr>
        <p:spPr bwMode="auto">
          <a:xfrm flipV="1">
            <a:off x="2555875" y="2414588"/>
            <a:ext cx="1079500" cy="2454275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1588" y="0"/>
            <a:ext cx="9144000" cy="76993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Lesser </a:t>
            </a:r>
            <a:r>
              <a:rPr lang="en-GB" sz="3600" kern="0" dirty="0" err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Omentun</a:t>
            </a:r>
            <a:r>
              <a:rPr lang="en-GB" sz="3600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94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350BE63-47BC-421A-879A-9DA55503A4B4}" type="slidenum">
              <a:rPr lang="en-US" sz="1400" smtClean="0">
                <a:latin typeface="Times New Roman" pitchFamily="-109" charset="0"/>
              </a:rPr>
              <a:pPr/>
              <a:t>17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ut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9091" b="2028"/>
          <a:stretch>
            <a:fillRect/>
          </a:stretch>
        </p:blipFill>
        <p:spPr bwMode="auto">
          <a:xfrm>
            <a:off x="914400" y="228600"/>
            <a:ext cx="7315200" cy="54467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791200"/>
            <a:ext cx="9145588" cy="104616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2"/>
                </a:solidFill>
                <a:cs typeface="Arial" charset="0"/>
              </a:rPr>
              <a:t>Peritoneal cavity in sagittal section showing the arrangement of the grater sac (light blue) and lesser sac (dark blue).  </a:t>
            </a:r>
            <a:r>
              <a:rPr lang="en-US" sz="1400" dirty="0" smtClean="0">
                <a:solidFill>
                  <a:schemeClr val="bg2"/>
                </a:solidFill>
                <a:cs typeface="Arial" charset="0"/>
              </a:rPr>
              <a:t>Please note that these are potential capillary thin spaces which are exaggerated in this picture for illustrative purposes</a:t>
            </a:r>
            <a:endParaRPr lang="en-US" sz="1400" dirty="0" smtClean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437112"/>
            <a:ext cx="1800200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/>
                </a:solidFill>
              </a:rPr>
              <a:t>greater sac</a:t>
            </a:r>
          </a:p>
        </p:txBody>
      </p:sp>
      <p:cxnSp>
        <p:nvCxnSpPr>
          <p:cNvPr id="20487" name="Straight Connector 3"/>
          <p:cNvCxnSpPr>
            <a:cxnSpLocks noChangeShapeType="1"/>
          </p:cNvCxnSpPr>
          <p:nvPr/>
        </p:nvCxnSpPr>
        <p:spPr bwMode="auto">
          <a:xfrm flipV="1">
            <a:off x="2916238" y="4292600"/>
            <a:ext cx="1079500" cy="606425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Straight Connector 7"/>
          <p:cNvCxnSpPr>
            <a:cxnSpLocks noChangeShapeType="1"/>
          </p:cNvCxnSpPr>
          <p:nvPr/>
        </p:nvCxnSpPr>
        <p:spPr bwMode="auto">
          <a:xfrm flipV="1">
            <a:off x="2916238" y="3644900"/>
            <a:ext cx="287337" cy="1254125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9"/>
          <p:cNvCxnSpPr>
            <a:cxnSpLocks noChangeShapeType="1"/>
          </p:cNvCxnSpPr>
          <p:nvPr/>
        </p:nvCxnSpPr>
        <p:spPr bwMode="auto">
          <a:xfrm flipV="1">
            <a:off x="2916238" y="3328988"/>
            <a:ext cx="723900" cy="1570037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508104" y="692696"/>
            <a:ext cx="1800200" cy="461665"/>
          </a:xfrm>
          <a:prstGeom prst="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/>
                </a:solidFill>
              </a:rPr>
              <a:t>lesser sac</a:t>
            </a:r>
          </a:p>
        </p:txBody>
      </p:sp>
      <p:cxnSp>
        <p:nvCxnSpPr>
          <p:cNvPr id="20493" name="Straight Connector 15"/>
          <p:cNvCxnSpPr>
            <a:cxnSpLocks noChangeShapeType="1"/>
          </p:cNvCxnSpPr>
          <p:nvPr/>
        </p:nvCxnSpPr>
        <p:spPr bwMode="auto">
          <a:xfrm flipV="1">
            <a:off x="3924300" y="836613"/>
            <a:ext cx="1524000" cy="936625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1588" y="0"/>
            <a:ext cx="9144000" cy="6207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rPr>
              <a:t>Greater &amp; Lesser sacs in a </a:t>
            </a:r>
            <a:r>
              <a:rPr lang="en-GB" sz="3600" kern="0" dirty="0" err="1">
                <a:solidFill>
                  <a:schemeClr val="tx2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rPr>
              <a:t>sgittal</a:t>
            </a:r>
            <a:r>
              <a:rPr lang="en-GB" sz="3600" kern="0" dirty="0">
                <a:solidFill>
                  <a:schemeClr val="tx2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rPr>
              <a:t> view</a:t>
            </a:r>
          </a:p>
        </p:txBody>
      </p:sp>
      <p:sp>
        <p:nvSpPr>
          <p:cNvPr id="204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055959D-D06D-44F0-91FA-9AFFDA50634D}" type="slidenum">
              <a:rPr lang="en-US" sz="1400" smtClean="0">
                <a:latin typeface="Times New Roman" pitchFamily="-109" charset="0"/>
              </a:rPr>
              <a:pPr/>
              <a:t>18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ut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44600"/>
            <a:ext cx="8462963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4"/>
          <p:cNvSpPr txBox="1">
            <a:spLocks/>
          </p:cNvSpPr>
          <p:nvPr/>
        </p:nvSpPr>
        <p:spPr>
          <a:xfrm>
            <a:off x="-38100" y="0"/>
            <a:ext cx="9182100" cy="7858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Peritoneal Compartments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49975"/>
            <a:ext cx="3000375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/>
                </a:solidFill>
              </a:rPr>
              <a:t>Posterior abdominal wall 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</a:rPr>
              <a:t>Anterior view</a:t>
            </a:r>
            <a:endParaRPr lang="en-GB" sz="2000" dirty="0"/>
          </a:p>
        </p:txBody>
      </p:sp>
      <p:cxnSp>
        <p:nvCxnSpPr>
          <p:cNvPr id="21509" name="Straight Connector 5"/>
          <p:cNvCxnSpPr>
            <a:cxnSpLocks noChangeShapeType="1"/>
          </p:cNvCxnSpPr>
          <p:nvPr/>
        </p:nvCxnSpPr>
        <p:spPr bwMode="auto">
          <a:xfrm>
            <a:off x="1214438" y="2357438"/>
            <a:ext cx="8572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Straight Connector 6"/>
          <p:cNvCxnSpPr>
            <a:cxnSpLocks noChangeShapeType="1"/>
          </p:cNvCxnSpPr>
          <p:nvPr/>
        </p:nvCxnSpPr>
        <p:spPr bwMode="auto">
          <a:xfrm>
            <a:off x="6858000" y="2214563"/>
            <a:ext cx="13573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Connector 8"/>
          <p:cNvCxnSpPr>
            <a:cxnSpLocks noChangeShapeType="1"/>
          </p:cNvCxnSpPr>
          <p:nvPr/>
        </p:nvCxnSpPr>
        <p:spPr bwMode="auto">
          <a:xfrm>
            <a:off x="6858000" y="3571875"/>
            <a:ext cx="13573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Connector 9"/>
          <p:cNvCxnSpPr>
            <a:cxnSpLocks noChangeShapeType="1"/>
          </p:cNvCxnSpPr>
          <p:nvPr/>
        </p:nvCxnSpPr>
        <p:spPr bwMode="auto">
          <a:xfrm>
            <a:off x="642938" y="5214938"/>
            <a:ext cx="13573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Connector 10"/>
          <p:cNvCxnSpPr>
            <a:cxnSpLocks noChangeShapeType="1"/>
          </p:cNvCxnSpPr>
          <p:nvPr/>
        </p:nvCxnSpPr>
        <p:spPr bwMode="auto">
          <a:xfrm>
            <a:off x="785813" y="4572000"/>
            <a:ext cx="13573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Connector 11"/>
          <p:cNvCxnSpPr>
            <a:cxnSpLocks noChangeShapeType="1"/>
          </p:cNvCxnSpPr>
          <p:nvPr/>
        </p:nvCxnSpPr>
        <p:spPr bwMode="auto">
          <a:xfrm>
            <a:off x="6715125" y="6143625"/>
            <a:ext cx="13573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Connector 12"/>
          <p:cNvCxnSpPr>
            <a:cxnSpLocks noChangeShapeType="1"/>
          </p:cNvCxnSpPr>
          <p:nvPr/>
        </p:nvCxnSpPr>
        <p:spPr bwMode="auto">
          <a:xfrm>
            <a:off x="6858000" y="5143500"/>
            <a:ext cx="13573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428625" y="1500188"/>
            <a:ext cx="2071688" cy="4524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6643688" y="1500188"/>
            <a:ext cx="2071687" cy="4894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715000" y="1285875"/>
            <a:ext cx="3071813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 err="1"/>
              <a:t>Supracolic</a:t>
            </a:r>
            <a:r>
              <a:rPr lang="en-GB" sz="1800" b="1" dirty="0"/>
              <a:t> compartment</a:t>
            </a:r>
          </a:p>
        </p:txBody>
      </p:sp>
      <p:sp>
        <p:nvSpPr>
          <p:cNvPr id="21519" name="Freeform 18"/>
          <p:cNvSpPr>
            <a:spLocks/>
          </p:cNvSpPr>
          <p:nvPr/>
        </p:nvSpPr>
        <p:spPr bwMode="auto">
          <a:xfrm>
            <a:off x="3181350" y="2819400"/>
            <a:ext cx="2847975" cy="838200"/>
          </a:xfrm>
          <a:custGeom>
            <a:avLst/>
            <a:gdLst>
              <a:gd name="T0" fmla="*/ 0 w 2847975"/>
              <a:gd name="T1" fmla="*/ 819150 h 838200"/>
              <a:gd name="T2" fmla="*/ 228600 w 2847975"/>
              <a:gd name="T3" fmla="*/ 809625 h 838200"/>
              <a:gd name="T4" fmla="*/ 352425 w 2847975"/>
              <a:gd name="T5" fmla="*/ 819150 h 838200"/>
              <a:gd name="T6" fmla="*/ 628650 w 2847975"/>
              <a:gd name="T7" fmla="*/ 828675 h 838200"/>
              <a:gd name="T8" fmla="*/ 876300 w 2847975"/>
              <a:gd name="T9" fmla="*/ 838200 h 838200"/>
              <a:gd name="T10" fmla="*/ 1219202 w 2847975"/>
              <a:gd name="T11" fmla="*/ 838200 h 838200"/>
              <a:gd name="T12" fmla="*/ 1524002 w 2847975"/>
              <a:gd name="T13" fmla="*/ 800100 h 838200"/>
              <a:gd name="T14" fmla="*/ 1790702 w 2847975"/>
              <a:gd name="T15" fmla="*/ 676275 h 838200"/>
              <a:gd name="T16" fmla="*/ 2076452 w 2847975"/>
              <a:gd name="T17" fmla="*/ 485775 h 838200"/>
              <a:gd name="T18" fmla="*/ 2409825 w 2847975"/>
              <a:gd name="T19" fmla="*/ 304800 h 838200"/>
              <a:gd name="T20" fmla="*/ 2657475 w 2847975"/>
              <a:gd name="T21" fmla="*/ 180975 h 838200"/>
              <a:gd name="T22" fmla="*/ 2743201 w 2847975"/>
              <a:gd name="T23" fmla="*/ 114300 h 838200"/>
              <a:gd name="T24" fmla="*/ 2847975 w 2847975"/>
              <a:gd name="T25" fmla="*/ 0 h 838200"/>
              <a:gd name="T26" fmla="*/ 2847975 w 2847975"/>
              <a:gd name="T27" fmla="*/ 0 h 8382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47975"/>
              <a:gd name="T43" fmla="*/ 0 h 838200"/>
              <a:gd name="T44" fmla="*/ 2847975 w 2847975"/>
              <a:gd name="T45" fmla="*/ 838200 h 8382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47975" h="838200">
                <a:moveTo>
                  <a:pt x="0" y="819150"/>
                </a:moveTo>
                <a:lnTo>
                  <a:pt x="228600" y="809625"/>
                </a:lnTo>
                <a:lnTo>
                  <a:pt x="352425" y="819150"/>
                </a:lnTo>
                <a:lnTo>
                  <a:pt x="628650" y="828675"/>
                </a:lnTo>
                <a:lnTo>
                  <a:pt x="876300" y="838200"/>
                </a:lnTo>
                <a:lnTo>
                  <a:pt x="1219200" y="838200"/>
                </a:lnTo>
                <a:lnTo>
                  <a:pt x="1524000" y="800100"/>
                </a:lnTo>
                <a:lnTo>
                  <a:pt x="1790700" y="676275"/>
                </a:lnTo>
                <a:lnTo>
                  <a:pt x="2076450" y="485775"/>
                </a:lnTo>
                <a:lnTo>
                  <a:pt x="2409825" y="304800"/>
                </a:lnTo>
                <a:lnTo>
                  <a:pt x="2657475" y="180975"/>
                </a:lnTo>
                <a:lnTo>
                  <a:pt x="2743200" y="114300"/>
                </a:lnTo>
                <a:lnTo>
                  <a:pt x="2847975" y="0"/>
                </a:ln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786563" y="2571750"/>
            <a:ext cx="2000250" cy="92392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 err="1"/>
              <a:t>Infracolic</a:t>
            </a:r>
            <a:r>
              <a:rPr lang="en-GB" sz="1800" b="1" dirty="0"/>
              <a:t> </a:t>
            </a:r>
          </a:p>
          <a:p>
            <a:pPr>
              <a:defRPr/>
            </a:pPr>
            <a:r>
              <a:rPr lang="en-GB" sz="1800" b="1" dirty="0"/>
              <a:t>Compartment</a:t>
            </a:r>
          </a:p>
          <a:p>
            <a:pPr>
              <a:defRPr/>
            </a:pPr>
            <a:r>
              <a:rPr lang="en-GB" sz="1800" b="1" dirty="0"/>
              <a:t>(Right &amp; Left)</a:t>
            </a:r>
          </a:p>
        </p:txBody>
      </p:sp>
      <p:cxnSp>
        <p:nvCxnSpPr>
          <p:cNvPr id="21521" name="Straight Arrow Connector 23"/>
          <p:cNvCxnSpPr>
            <a:cxnSpLocks noChangeShapeType="1"/>
          </p:cNvCxnSpPr>
          <p:nvPr/>
        </p:nvCxnSpPr>
        <p:spPr bwMode="auto">
          <a:xfrm flipH="1">
            <a:off x="3643313" y="1655763"/>
            <a:ext cx="2749550" cy="141605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Arrow Connector 24"/>
          <p:cNvCxnSpPr>
            <a:cxnSpLocks noChangeShapeType="1"/>
          </p:cNvCxnSpPr>
          <p:nvPr/>
        </p:nvCxnSpPr>
        <p:spPr bwMode="auto">
          <a:xfrm rot="16200000" flipH="1">
            <a:off x="5250657" y="2321719"/>
            <a:ext cx="357187" cy="14287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214938" y="2928938"/>
            <a:ext cx="1500187" cy="1357312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4071938" y="2928938"/>
            <a:ext cx="2714625" cy="1071562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Freeform 39"/>
          <p:cNvSpPr/>
          <p:nvPr/>
        </p:nvSpPr>
        <p:spPr bwMode="auto">
          <a:xfrm>
            <a:off x="3181350" y="2981325"/>
            <a:ext cx="895350" cy="2771775"/>
          </a:xfrm>
          <a:custGeom>
            <a:avLst/>
            <a:gdLst>
              <a:gd name="connsiteX0" fmla="*/ 66675 w 895350"/>
              <a:gd name="connsiteY0" fmla="*/ 0 h 2771775"/>
              <a:gd name="connsiteX1" fmla="*/ 66675 w 895350"/>
              <a:gd name="connsiteY1" fmla="*/ 0 h 2771775"/>
              <a:gd name="connsiteX2" fmla="*/ 57150 w 895350"/>
              <a:gd name="connsiteY2" fmla="*/ 95250 h 2771775"/>
              <a:gd name="connsiteX3" fmla="*/ 9525 w 895350"/>
              <a:gd name="connsiteY3" fmla="*/ 514350 h 2771775"/>
              <a:gd name="connsiteX4" fmla="*/ 0 w 895350"/>
              <a:gd name="connsiteY4" fmla="*/ 942975 h 2771775"/>
              <a:gd name="connsiteX5" fmla="*/ 47625 w 895350"/>
              <a:gd name="connsiteY5" fmla="*/ 1447800 h 2771775"/>
              <a:gd name="connsiteX6" fmla="*/ 85725 w 895350"/>
              <a:gd name="connsiteY6" fmla="*/ 1847850 h 2771775"/>
              <a:gd name="connsiteX7" fmla="*/ 133350 w 895350"/>
              <a:gd name="connsiteY7" fmla="*/ 2162175 h 2771775"/>
              <a:gd name="connsiteX8" fmla="*/ 381000 w 895350"/>
              <a:gd name="connsiteY8" fmla="*/ 2466975 h 2771775"/>
              <a:gd name="connsiteX9" fmla="*/ 619125 w 895350"/>
              <a:gd name="connsiteY9" fmla="*/ 2571750 h 2771775"/>
              <a:gd name="connsiteX10" fmla="*/ 847725 w 895350"/>
              <a:gd name="connsiteY10" fmla="*/ 2724150 h 2771775"/>
              <a:gd name="connsiteX11" fmla="*/ 895350 w 895350"/>
              <a:gd name="connsiteY11" fmla="*/ 2771775 h 2771775"/>
              <a:gd name="connsiteX12" fmla="*/ 866775 w 895350"/>
              <a:gd name="connsiteY12" fmla="*/ 272415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5350" h="2771775">
                <a:moveTo>
                  <a:pt x="66675" y="0"/>
                </a:moveTo>
                <a:lnTo>
                  <a:pt x="66675" y="0"/>
                </a:lnTo>
                <a:cubicBezTo>
                  <a:pt x="56799" y="88881"/>
                  <a:pt x="57150" y="56974"/>
                  <a:pt x="57150" y="95250"/>
                </a:cubicBezTo>
                <a:lnTo>
                  <a:pt x="9525" y="514350"/>
                </a:lnTo>
                <a:lnTo>
                  <a:pt x="0" y="942975"/>
                </a:lnTo>
                <a:lnTo>
                  <a:pt x="47625" y="1447800"/>
                </a:lnTo>
                <a:lnTo>
                  <a:pt x="85725" y="1847850"/>
                </a:lnTo>
                <a:lnTo>
                  <a:pt x="133350" y="2162175"/>
                </a:lnTo>
                <a:lnTo>
                  <a:pt x="381000" y="2466975"/>
                </a:lnTo>
                <a:lnTo>
                  <a:pt x="619125" y="2571750"/>
                </a:lnTo>
                <a:lnTo>
                  <a:pt x="847725" y="2724150"/>
                </a:lnTo>
                <a:lnTo>
                  <a:pt x="895350" y="2771775"/>
                </a:lnTo>
                <a:lnTo>
                  <a:pt x="866775" y="2724150"/>
                </a:lnTo>
              </a:path>
            </a:pathLst>
          </a:custGeom>
          <a:noFill/>
          <a:ln w="444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-109" charset="0"/>
            </a:endParaRPr>
          </a:p>
        </p:txBody>
      </p:sp>
      <p:cxnSp>
        <p:nvCxnSpPr>
          <p:cNvPr id="21526" name="Straight Arrow Connector 41"/>
          <p:cNvCxnSpPr>
            <a:cxnSpLocks noChangeShapeType="1"/>
            <a:stCxn id="40" idx="11"/>
          </p:cNvCxnSpPr>
          <p:nvPr/>
        </p:nvCxnSpPr>
        <p:spPr bwMode="auto">
          <a:xfrm>
            <a:off x="4076700" y="5753100"/>
            <a:ext cx="66675" cy="104775"/>
          </a:xfrm>
          <a:prstGeom prst="straightConnector1">
            <a:avLst/>
          </a:prstGeom>
          <a:noFill/>
          <a:ln w="412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28625" y="3357563"/>
            <a:ext cx="1571625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/>
              <a:t>Rt. </a:t>
            </a:r>
            <a:r>
              <a:rPr lang="en-GB" sz="1800" b="1" dirty="0" err="1"/>
              <a:t>paracolic</a:t>
            </a:r>
            <a:r>
              <a:rPr lang="en-GB" sz="1800" b="1" dirty="0"/>
              <a:t> gutter</a:t>
            </a:r>
          </a:p>
        </p:txBody>
      </p: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6858000" y="3929063"/>
            <a:ext cx="1571625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/>
              <a:t>Lt. </a:t>
            </a:r>
            <a:r>
              <a:rPr lang="en-GB" sz="1800" b="1" dirty="0" err="1"/>
              <a:t>paracolic</a:t>
            </a:r>
            <a:r>
              <a:rPr lang="en-GB" sz="1800" b="1" dirty="0"/>
              <a:t> gutter</a:t>
            </a:r>
          </a:p>
        </p:txBody>
      </p:sp>
      <p:sp>
        <p:nvSpPr>
          <p:cNvPr id="21529" name="Freeform 45"/>
          <p:cNvSpPr>
            <a:spLocks/>
          </p:cNvSpPr>
          <p:nvPr/>
        </p:nvSpPr>
        <p:spPr bwMode="auto">
          <a:xfrm>
            <a:off x="3810000" y="3762375"/>
            <a:ext cx="1447800" cy="1219200"/>
          </a:xfrm>
          <a:custGeom>
            <a:avLst/>
            <a:gdLst>
              <a:gd name="T0" fmla="*/ 0 w 1447800"/>
              <a:gd name="T1" fmla="*/ 1219200 h 1219200"/>
              <a:gd name="T2" fmla="*/ 114300 w 1447800"/>
              <a:gd name="T3" fmla="*/ 1209675 h 1219200"/>
              <a:gd name="T4" fmla="*/ 276225 w 1447800"/>
              <a:gd name="T5" fmla="*/ 1152525 h 1219200"/>
              <a:gd name="T6" fmla="*/ 504825 w 1447800"/>
              <a:gd name="T7" fmla="*/ 1047750 h 1219200"/>
              <a:gd name="T8" fmla="*/ 742950 w 1447800"/>
              <a:gd name="T9" fmla="*/ 828675 h 1219200"/>
              <a:gd name="T10" fmla="*/ 885825 w 1447800"/>
              <a:gd name="T11" fmla="*/ 647700 h 1219200"/>
              <a:gd name="T12" fmla="*/ 1104900 w 1447800"/>
              <a:gd name="T13" fmla="*/ 438150 h 1219200"/>
              <a:gd name="T14" fmla="*/ 1228725 w 1447800"/>
              <a:gd name="T15" fmla="*/ 276225 h 1219200"/>
              <a:gd name="T16" fmla="*/ 1381125 w 1447800"/>
              <a:gd name="T17" fmla="*/ 161925 h 1219200"/>
              <a:gd name="T18" fmla="*/ 1447800 w 1447800"/>
              <a:gd name="T19" fmla="*/ 0 h 1219200"/>
              <a:gd name="T20" fmla="*/ 1447800 w 1447800"/>
              <a:gd name="T21" fmla="*/ 0 h 1219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47800"/>
              <a:gd name="T34" fmla="*/ 0 h 1219200"/>
              <a:gd name="T35" fmla="*/ 1447800 w 1447800"/>
              <a:gd name="T36" fmla="*/ 1219200 h 12192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47800" h="1219200">
                <a:moveTo>
                  <a:pt x="0" y="1219200"/>
                </a:moveTo>
                <a:lnTo>
                  <a:pt x="114300" y="1209675"/>
                </a:lnTo>
                <a:lnTo>
                  <a:pt x="276225" y="1152525"/>
                </a:lnTo>
                <a:lnTo>
                  <a:pt x="504825" y="1047750"/>
                </a:lnTo>
                <a:lnTo>
                  <a:pt x="742950" y="828675"/>
                </a:lnTo>
                <a:lnTo>
                  <a:pt x="885825" y="647700"/>
                </a:lnTo>
                <a:lnTo>
                  <a:pt x="1104900" y="438150"/>
                </a:lnTo>
                <a:lnTo>
                  <a:pt x="1228725" y="276225"/>
                </a:lnTo>
                <a:lnTo>
                  <a:pt x="1381125" y="161925"/>
                </a:lnTo>
                <a:lnTo>
                  <a:pt x="1447800" y="0"/>
                </a:ln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0" name="Freeform 46"/>
          <p:cNvSpPr>
            <a:spLocks/>
          </p:cNvSpPr>
          <p:nvPr/>
        </p:nvSpPr>
        <p:spPr bwMode="auto">
          <a:xfrm>
            <a:off x="5019675" y="3057525"/>
            <a:ext cx="1028700" cy="2847975"/>
          </a:xfrm>
          <a:custGeom>
            <a:avLst/>
            <a:gdLst>
              <a:gd name="T0" fmla="*/ 981075 w 1028700"/>
              <a:gd name="T1" fmla="*/ 0 h 2847975"/>
              <a:gd name="T2" fmla="*/ 990600 w 1028700"/>
              <a:gd name="T3" fmla="*/ 171450 h 2847975"/>
              <a:gd name="T4" fmla="*/ 1028700 w 1028700"/>
              <a:gd name="T5" fmla="*/ 504825 h 2847975"/>
              <a:gd name="T6" fmla="*/ 952500 w 1028700"/>
              <a:gd name="T7" fmla="*/ 1000125 h 2847975"/>
              <a:gd name="T8" fmla="*/ 942975 w 1028700"/>
              <a:gd name="T9" fmla="*/ 1323977 h 2847975"/>
              <a:gd name="T10" fmla="*/ 904875 w 1028700"/>
              <a:gd name="T11" fmla="*/ 1676402 h 2847975"/>
              <a:gd name="T12" fmla="*/ 904875 w 1028700"/>
              <a:gd name="T13" fmla="*/ 1981202 h 2847975"/>
              <a:gd name="T14" fmla="*/ 819150 w 1028700"/>
              <a:gd name="T15" fmla="*/ 2238375 h 2847975"/>
              <a:gd name="T16" fmla="*/ 676275 w 1028700"/>
              <a:gd name="T17" fmla="*/ 2447925 h 2847975"/>
              <a:gd name="T18" fmla="*/ 352425 w 1028700"/>
              <a:gd name="T19" fmla="*/ 2647951 h 2847975"/>
              <a:gd name="T20" fmla="*/ 133350 w 1028700"/>
              <a:gd name="T21" fmla="*/ 2667001 h 2847975"/>
              <a:gd name="T22" fmla="*/ 0 w 1028700"/>
              <a:gd name="T23" fmla="*/ 2847975 h 2847975"/>
              <a:gd name="T24" fmla="*/ 9525 w 1028700"/>
              <a:gd name="T25" fmla="*/ 2819401 h 2847975"/>
              <a:gd name="T26" fmla="*/ 9525 w 1028700"/>
              <a:gd name="T27" fmla="*/ 2819401 h 28479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8700"/>
              <a:gd name="T43" fmla="*/ 0 h 2847975"/>
              <a:gd name="T44" fmla="*/ 1028700 w 1028700"/>
              <a:gd name="T45" fmla="*/ 2847975 h 28479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8700" h="2847975">
                <a:moveTo>
                  <a:pt x="981075" y="0"/>
                </a:moveTo>
                <a:lnTo>
                  <a:pt x="990600" y="171450"/>
                </a:lnTo>
                <a:lnTo>
                  <a:pt x="1028700" y="504825"/>
                </a:lnTo>
                <a:lnTo>
                  <a:pt x="952500" y="1000125"/>
                </a:lnTo>
                <a:lnTo>
                  <a:pt x="942975" y="1323975"/>
                </a:lnTo>
                <a:lnTo>
                  <a:pt x="904875" y="1676400"/>
                </a:lnTo>
                <a:lnTo>
                  <a:pt x="904875" y="1981200"/>
                </a:lnTo>
                <a:lnTo>
                  <a:pt x="819150" y="2238375"/>
                </a:lnTo>
                <a:lnTo>
                  <a:pt x="676275" y="2447925"/>
                </a:lnTo>
                <a:lnTo>
                  <a:pt x="352425" y="2647950"/>
                </a:lnTo>
                <a:lnTo>
                  <a:pt x="133350" y="2667000"/>
                </a:lnTo>
                <a:lnTo>
                  <a:pt x="0" y="2847975"/>
                </a:lnTo>
                <a:lnTo>
                  <a:pt x="9525" y="2819400"/>
                </a:lnTo>
              </a:path>
            </a:pathLst>
          </a:cu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1531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4786313" y="5929313"/>
            <a:ext cx="214312" cy="71437"/>
          </a:xfrm>
          <a:prstGeom prst="straightConnector1">
            <a:avLst/>
          </a:prstGeom>
          <a:noFill/>
          <a:ln w="412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2" name="Straight Arrow Connector 54"/>
          <p:cNvCxnSpPr>
            <a:cxnSpLocks noChangeShapeType="1"/>
          </p:cNvCxnSpPr>
          <p:nvPr/>
        </p:nvCxnSpPr>
        <p:spPr bwMode="auto">
          <a:xfrm rot="10800000">
            <a:off x="5929313" y="4143375"/>
            <a:ext cx="928687" cy="7143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3" name="Straight Arrow Connector 57"/>
          <p:cNvCxnSpPr>
            <a:cxnSpLocks noChangeShapeType="1"/>
          </p:cNvCxnSpPr>
          <p:nvPr/>
        </p:nvCxnSpPr>
        <p:spPr bwMode="auto">
          <a:xfrm>
            <a:off x="2071688" y="3571875"/>
            <a:ext cx="1143000" cy="64293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14"/>
          <p:cNvSpPr txBox="1">
            <a:spLocks noChangeArrowheads="1"/>
          </p:cNvSpPr>
          <p:nvPr/>
        </p:nvSpPr>
        <p:spPr bwMode="auto">
          <a:xfrm>
            <a:off x="6786563" y="1785938"/>
            <a:ext cx="2105025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/>
              <a:t>Mesentery of transverse colon</a:t>
            </a: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179388" y="4643438"/>
            <a:ext cx="2320925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/>
              <a:t>Mesentery of small intestine</a:t>
            </a:r>
          </a:p>
        </p:txBody>
      </p:sp>
      <p:cxnSp>
        <p:nvCxnSpPr>
          <p:cNvPr id="21536" name="Straight Arrow Connector 62"/>
          <p:cNvCxnSpPr>
            <a:cxnSpLocks noChangeShapeType="1"/>
            <a:endCxn id="21529" idx="4"/>
          </p:cNvCxnSpPr>
          <p:nvPr/>
        </p:nvCxnSpPr>
        <p:spPr bwMode="auto">
          <a:xfrm flipV="1">
            <a:off x="2500313" y="4591050"/>
            <a:ext cx="2052637" cy="33813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7" name="Straight Arrow Connector 65"/>
          <p:cNvCxnSpPr>
            <a:cxnSpLocks noChangeShapeType="1"/>
            <a:stCxn id="61" idx="1"/>
          </p:cNvCxnSpPr>
          <p:nvPr/>
        </p:nvCxnSpPr>
        <p:spPr bwMode="auto">
          <a:xfrm flipH="1">
            <a:off x="5500688" y="2109788"/>
            <a:ext cx="1285875" cy="110490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8" name="Freeform 72"/>
          <p:cNvSpPr>
            <a:spLocks/>
          </p:cNvSpPr>
          <p:nvPr/>
        </p:nvSpPr>
        <p:spPr bwMode="auto">
          <a:xfrm>
            <a:off x="4314825" y="4524375"/>
            <a:ext cx="800100" cy="1085850"/>
          </a:xfrm>
          <a:custGeom>
            <a:avLst/>
            <a:gdLst>
              <a:gd name="T0" fmla="*/ 800100 w 800100"/>
              <a:gd name="T1" fmla="*/ 0 h 1085850"/>
              <a:gd name="T2" fmla="*/ 647700 w 800100"/>
              <a:gd name="T3" fmla="*/ 104775 h 1085850"/>
              <a:gd name="T4" fmla="*/ 476250 w 800100"/>
              <a:gd name="T5" fmla="*/ 276225 h 1085850"/>
              <a:gd name="T6" fmla="*/ 371475 w 800100"/>
              <a:gd name="T7" fmla="*/ 504825 h 1085850"/>
              <a:gd name="T8" fmla="*/ 200025 w 800100"/>
              <a:gd name="T9" fmla="*/ 723900 h 1085850"/>
              <a:gd name="T10" fmla="*/ 57150 w 800100"/>
              <a:gd name="T11" fmla="*/ 952500 h 1085850"/>
              <a:gd name="T12" fmla="*/ 0 w 800100"/>
              <a:gd name="T13" fmla="*/ 1085850 h 1085850"/>
              <a:gd name="T14" fmla="*/ 9525 w 800100"/>
              <a:gd name="T15" fmla="*/ 1057275 h 10858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0100"/>
              <a:gd name="T25" fmla="*/ 0 h 1085850"/>
              <a:gd name="T26" fmla="*/ 800100 w 800100"/>
              <a:gd name="T27" fmla="*/ 1085850 h 10858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0100" h="1085850">
                <a:moveTo>
                  <a:pt x="800100" y="0"/>
                </a:moveTo>
                <a:lnTo>
                  <a:pt x="647700" y="104775"/>
                </a:lnTo>
                <a:lnTo>
                  <a:pt x="476250" y="276225"/>
                </a:lnTo>
                <a:lnTo>
                  <a:pt x="371475" y="504825"/>
                </a:lnTo>
                <a:lnTo>
                  <a:pt x="200025" y="723900"/>
                </a:lnTo>
                <a:lnTo>
                  <a:pt x="57150" y="952500"/>
                </a:lnTo>
                <a:lnTo>
                  <a:pt x="0" y="1085850"/>
                </a:lnTo>
                <a:lnTo>
                  <a:pt x="9525" y="1057275"/>
                </a:lnTo>
              </a:path>
            </a:pathLst>
          </a:cu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1539" name="Straight Arrow Connector 74"/>
          <p:cNvCxnSpPr>
            <a:cxnSpLocks noChangeShapeType="1"/>
            <a:stCxn id="21538" idx="6"/>
          </p:cNvCxnSpPr>
          <p:nvPr/>
        </p:nvCxnSpPr>
        <p:spPr bwMode="auto">
          <a:xfrm flipH="1">
            <a:off x="4286250" y="5610225"/>
            <a:ext cx="28575" cy="176213"/>
          </a:xfrm>
          <a:prstGeom prst="straightConnector1">
            <a:avLst/>
          </a:prstGeom>
          <a:noFill/>
          <a:ln w="412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69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</a:rPr>
              <a:t>In this Class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9138"/>
            <a:ext cx="7704138" cy="39544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GB" sz="36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The peritoneum</a:t>
            </a:r>
          </a:p>
          <a:p>
            <a:pPr algn="l">
              <a:buFontTx/>
              <a:buChar char="•"/>
            </a:pPr>
            <a:r>
              <a:rPr lang="en-GB" sz="36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Formation of the peritoneal cavity</a:t>
            </a:r>
          </a:p>
          <a:p>
            <a:pPr algn="l">
              <a:buFontTx/>
              <a:buChar char="•"/>
            </a:pPr>
            <a:r>
              <a:rPr lang="en-GB" sz="36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Gastrointestinal Tract- anatomy</a:t>
            </a:r>
          </a:p>
          <a:p>
            <a:pPr lvl="1" algn="l"/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- Blood supply</a:t>
            </a:r>
          </a:p>
          <a:p>
            <a:pPr lvl="1" algn="l"/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- Lymphatic drainage</a:t>
            </a:r>
          </a:p>
          <a:p>
            <a:pPr lvl="1" algn="l"/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- Nerve supply</a:t>
            </a:r>
          </a:p>
          <a:p>
            <a:pPr algn="l">
              <a:buFontTx/>
              <a:buChar char="•"/>
            </a:pPr>
            <a:endParaRPr lang="en-GB" sz="3600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Directions of Fluid Movement</a:t>
            </a:r>
            <a:endParaRPr lang="en-GB" dirty="0"/>
          </a:p>
        </p:txBody>
      </p:sp>
      <p:pic>
        <p:nvPicPr>
          <p:cNvPr id="22531" name="Picture 2" descr="C:\Documents and Settings\mthavara\My Documents\My Pictures\test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9144000" cy="5554663"/>
          </a:xfrm>
          <a:noFill/>
        </p:spPr>
      </p:pic>
      <p:cxnSp>
        <p:nvCxnSpPr>
          <p:cNvPr id="22532" name="Straight Connector 5"/>
          <p:cNvCxnSpPr>
            <a:cxnSpLocks noChangeShapeType="1"/>
          </p:cNvCxnSpPr>
          <p:nvPr/>
        </p:nvCxnSpPr>
        <p:spPr bwMode="auto">
          <a:xfrm>
            <a:off x="5429250" y="908050"/>
            <a:ext cx="71438" cy="594995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0" y="1571625"/>
            <a:ext cx="1714500" cy="92392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/>
              <a:t>peritoneal fluid towards diaphragm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429375" y="1000125"/>
            <a:ext cx="2714625" cy="646113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/>
              <a:t>Inflammatory  </a:t>
            </a:r>
            <a:r>
              <a:rPr lang="en-GB" sz="1800" b="1" dirty="0" err="1"/>
              <a:t>exudate</a:t>
            </a:r>
            <a:r>
              <a:rPr lang="en-GB" sz="1800" b="1" dirty="0"/>
              <a:t> towards pelvis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57938"/>
            <a:ext cx="1285875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</a:rPr>
              <a:t>Panel A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43563" y="6357938"/>
            <a:ext cx="1214437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</a:rPr>
              <a:t>Panel B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  <a:solidFill>
            <a:schemeClr val="accent3">
              <a:lumMod val="25000"/>
            </a:schemeClr>
          </a:solidFill>
          <a:ln w="19050"/>
        </p:spPr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GI Tract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en-GB" dirty="0">
                <a:latin typeface="Arial" pitchFamily="34" charset="0"/>
                <a:cs typeface="Arial" pitchFamily="34" charset="0"/>
              </a:rPr>
              <a:t>Plan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5" descr="GutWallP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9375"/>
            <a:ext cx="8569325" cy="5345113"/>
          </a:xfrm>
        </p:spPr>
      </p:pic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5003800" y="6345238"/>
            <a:ext cx="1008063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6516688" y="6669088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232025" y="1700213"/>
            <a:ext cx="2052638" cy="865187"/>
          </a:xfrm>
          <a:prstGeom prst="rect">
            <a:avLst/>
          </a:prstGeom>
          <a:solidFill>
            <a:schemeClr val="accent5">
              <a:alpha val="16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 bwMode="auto">
          <a:xfrm>
            <a:off x="495300" y="6146800"/>
            <a:ext cx="2052638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b="1" dirty="0" err="1">
                <a:solidFill>
                  <a:schemeClr val="bg2"/>
                </a:solidFill>
              </a:rPr>
              <a:t>submucosa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48488" y="5291138"/>
            <a:ext cx="1763712" cy="946150"/>
          </a:xfrm>
          <a:prstGeom prst="rect">
            <a:avLst/>
          </a:prstGeom>
          <a:solidFill>
            <a:schemeClr val="accent5">
              <a:alpha val="16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 bwMode="auto">
          <a:xfrm>
            <a:off x="484188" y="5013325"/>
            <a:ext cx="2052637" cy="1069975"/>
          </a:xfrm>
          <a:prstGeom prst="rect">
            <a:avLst/>
          </a:prstGeom>
          <a:solidFill>
            <a:schemeClr val="accent5">
              <a:alpha val="16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03488" y="1757363"/>
            <a:ext cx="1509712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 err="1">
                <a:solidFill>
                  <a:schemeClr val="bg2"/>
                </a:solidFill>
              </a:rPr>
              <a:t>Muscularis</a:t>
            </a:r>
            <a:r>
              <a:rPr lang="en-GB" sz="1800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3" y="5129213"/>
            <a:ext cx="1509712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bg2"/>
                </a:solidFill>
              </a:rPr>
              <a:t>Mucosa: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2488" y="5443538"/>
            <a:ext cx="1509712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bg2"/>
                </a:solidFill>
              </a:rPr>
              <a:t>Serosa: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0213" y="1387475"/>
            <a:ext cx="1509712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bg2"/>
                </a:solidFill>
              </a:rPr>
              <a:t>Mesentery</a:t>
            </a:r>
          </a:p>
        </p:txBody>
      </p:sp>
      <p:sp>
        <p:nvSpPr>
          <p:cNvPr id="23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680481A9-214F-4045-9EDF-A1A11B628B81}" type="slidenum">
              <a:rPr lang="en-US" sz="1400" smtClean="0">
                <a:latin typeface="Times New Roman" pitchFamily="-109" charset="0"/>
              </a:rPr>
              <a:pPr/>
              <a:t>21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Abdominal Oesophagus</a:t>
            </a:r>
          </a:p>
        </p:txBody>
      </p:sp>
      <p:grpSp>
        <p:nvGrpSpPr>
          <p:cNvPr id="24579" name="Group 14"/>
          <p:cNvGrpSpPr>
            <a:grpSpLocks/>
          </p:cNvGrpSpPr>
          <p:nvPr/>
        </p:nvGrpSpPr>
        <p:grpSpPr bwMode="auto">
          <a:xfrm>
            <a:off x="971550" y="1177925"/>
            <a:ext cx="7416800" cy="4340225"/>
            <a:chOff x="1766742" y="1418609"/>
            <a:chExt cx="5990152" cy="4339629"/>
          </a:xfrm>
        </p:grpSpPr>
        <p:pic>
          <p:nvPicPr>
            <p:cNvPr id="24588" name="Picture 2" descr="F66122-004-f0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0" t="38091" r="19025" b="19788"/>
            <a:stretch>
              <a:fillRect/>
            </a:stretch>
          </p:blipFill>
          <p:spPr bwMode="auto">
            <a:xfrm>
              <a:off x="1766742" y="1418609"/>
              <a:ext cx="5815359" cy="3732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676167" y="5256225"/>
              <a:ext cx="2080727" cy="46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b="1">
                  <a:solidFill>
                    <a:schemeClr val="bg2"/>
                  </a:solidFill>
                  <a:latin typeface="Calibri" pitchFamily="-109" charset="0"/>
                </a:rPr>
                <a:t>Oesophagus</a:t>
              </a:r>
            </a:p>
          </p:txBody>
        </p:sp>
        <p:sp>
          <p:nvSpPr>
            <p:cNvPr id="24590" name="TextBox 12"/>
            <p:cNvSpPr txBox="1">
              <a:spLocks noChangeArrowheads="1"/>
            </p:cNvSpPr>
            <p:nvPr/>
          </p:nvSpPr>
          <p:spPr bwMode="auto">
            <a:xfrm>
              <a:off x="4428978" y="5296657"/>
              <a:ext cx="786835" cy="46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b="1">
                  <a:solidFill>
                    <a:schemeClr val="bg2"/>
                  </a:solidFill>
                  <a:latin typeface="Calibri" pitchFamily="-109" charset="0"/>
                </a:rPr>
                <a:t>Aorta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5443538"/>
            <a:ext cx="9144000" cy="129381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Oesophagus pierces diaphragm at T10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Pierces muscular part of diaphragm – contributes to LOWER OESOPHAGEAL SPHINCTER (LOS)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908175" y="285273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2"/>
                </a:solidFill>
              </a:rPr>
              <a:t>Right crus of diaphragm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348038" y="2946400"/>
            <a:ext cx="1355725" cy="117475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590" idx="0"/>
          </p:cNvCxnSpPr>
          <p:nvPr/>
        </p:nvCxnSpPr>
        <p:spPr bwMode="auto">
          <a:xfrm flipH="1" flipV="1">
            <a:off x="4703763" y="4005263"/>
            <a:ext cx="50800" cy="1050925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 flipV="1">
            <a:off x="5076825" y="2536825"/>
            <a:ext cx="863600" cy="251936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5194300" y="2154238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2"/>
                </a:solidFill>
              </a:rPr>
              <a:t>T10</a:t>
            </a:r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4999038" y="3797300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2"/>
                </a:solidFill>
              </a:rPr>
              <a:t>T12</a:t>
            </a:r>
          </a:p>
        </p:txBody>
      </p:sp>
      <p:sp>
        <p:nvSpPr>
          <p:cNvPr id="245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013D065-74B9-4A0A-B99F-B67FE14C95D6}" type="slidenum">
              <a:rPr lang="en-US" sz="1400" smtClean="0">
                <a:latin typeface="Times New Roman" pitchFamily="-109" charset="0"/>
              </a:rPr>
              <a:pPr/>
              <a:t>22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Stomach</a:t>
            </a:r>
          </a:p>
        </p:txBody>
      </p:sp>
      <p:pic>
        <p:nvPicPr>
          <p:cNvPr id="25603" name="Picture 2" descr="F66122-004-f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5"/>
          <a:stretch>
            <a:fillRect/>
          </a:stretch>
        </p:blipFill>
        <p:spPr bwMode="auto">
          <a:xfrm>
            <a:off x="755650" y="1038225"/>
            <a:ext cx="7467600" cy="4767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0" y="5805488"/>
            <a:ext cx="9144000" cy="89376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chemeClr val="bg2"/>
                </a:solidFill>
                <a:latin typeface="Calibri" pitchFamily="-109" charset="0"/>
              </a:rPr>
              <a:t>A ring of smooth muscle at distal end of PYLORIC CANAL prevents food entering duodenum – </a:t>
            </a:r>
            <a:r>
              <a:rPr lang="en-GB" sz="2600" b="1" dirty="0">
                <a:solidFill>
                  <a:schemeClr val="bg2"/>
                </a:solidFill>
                <a:latin typeface="Calibri" pitchFamily="-109" charset="0"/>
              </a:rPr>
              <a:t>PYLORIC SPHINCTER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1863" y="1052513"/>
            <a:ext cx="1081087" cy="33813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2"/>
                </a:solidFill>
              </a:rPr>
              <a:t>Fundus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8963" y="5157788"/>
            <a:ext cx="882650" cy="33813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2"/>
                </a:solidFill>
              </a:rPr>
              <a:t>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1475" y="5203825"/>
            <a:ext cx="1487488" cy="584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2"/>
                </a:solidFill>
              </a:rPr>
              <a:t>Pyloric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bg2"/>
                </a:solidFill>
              </a:rPr>
              <a:t>antrum</a:t>
            </a:r>
            <a:endParaRPr lang="en-GB" sz="16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6575" y="5033963"/>
            <a:ext cx="1079500" cy="584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2"/>
                </a:solidFill>
              </a:rPr>
              <a:t>Pyloric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2"/>
                </a:solidFill>
              </a:rPr>
              <a:t>canal</a:t>
            </a:r>
          </a:p>
        </p:txBody>
      </p:sp>
      <p:sp>
        <p:nvSpPr>
          <p:cNvPr id="9" name="Oval 8"/>
          <p:cNvSpPr/>
          <p:nvPr/>
        </p:nvSpPr>
        <p:spPr>
          <a:xfrm>
            <a:off x="7812088" y="6237288"/>
            <a:ext cx="1331912" cy="500062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25/47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6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DAF0D475-3287-4E64-B0E2-A5F5B491779C}" type="slidenum">
              <a:rPr lang="en-US" sz="1400" smtClean="0">
                <a:latin typeface="Times New Roman" pitchFamily="-109" charset="0"/>
              </a:rPr>
              <a:pPr/>
              <a:t>23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Duodenum</a:t>
            </a:r>
          </a:p>
        </p:txBody>
      </p:sp>
      <p:pic>
        <p:nvPicPr>
          <p:cNvPr id="26627" name="Picture 2" descr="F66122-004-f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43341"/>
          <a:stretch>
            <a:fillRect/>
          </a:stretch>
        </p:blipFill>
        <p:spPr bwMode="auto">
          <a:xfrm>
            <a:off x="107950" y="1196975"/>
            <a:ext cx="8443913" cy="304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0" y="4421188"/>
            <a:ext cx="9144000" cy="2397125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2600" b="1" dirty="0" smtClean="0">
                <a:solidFill>
                  <a:schemeClr val="bg2"/>
                </a:solidFill>
                <a:ea typeface="ＭＳ Ｐゴシック" pitchFamily="-109" charset="-128"/>
              </a:rPr>
              <a:t>FIRST</a:t>
            </a:r>
            <a:r>
              <a:rPr lang="en-GB" sz="2600" dirty="0" smtClean="0">
                <a:solidFill>
                  <a:schemeClr val="bg2"/>
                </a:solidFill>
                <a:ea typeface="ＭＳ Ｐゴシック" pitchFamily="-109" charset="-128"/>
              </a:rPr>
              <a:t> part of duodenum = </a:t>
            </a:r>
            <a:r>
              <a:rPr lang="en-GB" sz="2600" b="1" dirty="0" smtClean="0">
                <a:solidFill>
                  <a:schemeClr val="bg2"/>
                </a:solidFill>
                <a:ea typeface="ＭＳ Ｐゴシック" pitchFamily="-109" charset="-128"/>
              </a:rPr>
              <a:t>DUODENAL CAP</a:t>
            </a:r>
          </a:p>
          <a:p>
            <a:pPr lvl="1" eaLnBrk="1" hangingPunct="1">
              <a:defRPr/>
            </a:pPr>
            <a:r>
              <a:rPr lang="en-GB" sz="2600" dirty="0" smtClean="0">
                <a:solidFill>
                  <a:schemeClr val="bg2"/>
                </a:solidFill>
                <a:ea typeface="ＭＳ Ｐゴシック" pitchFamily="-109" charset="-128"/>
              </a:rPr>
              <a:t>Most duodenal ulcers occur here</a:t>
            </a:r>
          </a:p>
          <a:p>
            <a:pPr eaLnBrk="1" hangingPunct="1">
              <a:defRPr/>
            </a:pPr>
            <a:r>
              <a:rPr lang="en-GB" sz="2600" b="1" dirty="0" smtClean="0">
                <a:solidFill>
                  <a:schemeClr val="bg2"/>
                </a:solidFill>
                <a:ea typeface="ＭＳ Ｐゴシック" pitchFamily="-109" charset="-128"/>
              </a:rPr>
              <a:t>SECOND</a:t>
            </a:r>
            <a:r>
              <a:rPr lang="en-GB" sz="2600" dirty="0" smtClean="0">
                <a:solidFill>
                  <a:schemeClr val="bg2"/>
                </a:solidFill>
                <a:ea typeface="ＭＳ Ｐゴシック" pitchFamily="-109" charset="-128"/>
              </a:rPr>
              <a:t> part of duodenum contains entrance for common bile duct – </a:t>
            </a:r>
            <a:r>
              <a:rPr lang="en-GB" sz="2600" b="1" dirty="0" smtClean="0">
                <a:solidFill>
                  <a:schemeClr val="bg2"/>
                </a:solidFill>
                <a:ea typeface="ＭＳ Ｐゴシック" pitchFamily="-109" charset="-128"/>
              </a:rPr>
              <a:t>MAJOR DUODENAL PAPILLA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chemeClr val="bg2"/>
                </a:solidFill>
                <a:ea typeface="ＭＳ Ｐゴシック" pitchFamily="-109" charset="-128"/>
              </a:rPr>
              <a:t>Most of the duodenum is </a:t>
            </a:r>
            <a:r>
              <a:rPr lang="en-GB" sz="2600" b="1" dirty="0" smtClean="0">
                <a:solidFill>
                  <a:schemeClr val="bg2"/>
                </a:solidFill>
                <a:ea typeface="ＭＳ Ｐゴシック" pitchFamily="-109" charset="-128"/>
              </a:rPr>
              <a:t>RETROPERITONEAL</a:t>
            </a:r>
            <a:r>
              <a:rPr lang="en-GB" sz="2600" dirty="0" smtClean="0">
                <a:solidFill>
                  <a:schemeClr val="bg2"/>
                </a:solidFill>
                <a:ea typeface="ＭＳ Ｐゴシック" pitchFamily="-109" charset="-128"/>
              </a:rPr>
              <a:t>.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3810000" y="2117725"/>
            <a:ext cx="26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498850" y="2592388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4083050" y="3170238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4497388" y="2832100"/>
            <a:ext cx="261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66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1308D96F-84C4-44FF-9091-AB4C9D9DD9D5}" type="slidenum">
              <a:rPr lang="en-US" sz="1400" smtClean="0">
                <a:latin typeface="Times New Roman" pitchFamily="-109" charset="0"/>
              </a:rPr>
              <a:pPr/>
              <a:t>24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6517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Jejunum Vs Ileum  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163" y="4149725"/>
            <a:ext cx="4397375" cy="253365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Proximal two-fifths</a:t>
            </a:r>
          </a:p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Larger in diameter</a:t>
            </a:r>
          </a:p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Upper left quadrant of abdomen</a:t>
            </a:r>
          </a:p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Less prominent </a:t>
            </a:r>
            <a:r>
              <a:rPr lang="en-GB" sz="2000" b="1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ARTERIAL ARCADES</a:t>
            </a:r>
          </a:p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Longer </a:t>
            </a:r>
            <a:r>
              <a:rPr lang="en-GB" sz="2000" b="1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VASA RECTA</a:t>
            </a:r>
          </a:p>
        </p:txBody>
      </p:sp>
      <p:pic>
        <p:nvPicPr>
          <p:cNvPr id="27652" name="Picture 2" descr="F66122-004-f06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r="15652" b="6992"/>
          <a:stretch>
            <a:fillRect/>
          </a:stretch>
        </p:blipFill>
        <p:spPr bwMode="auto">
          <a:xfrm>
            <a:off x="215900" y="1101725"/>
            <a:ext cx="4427538" cy="299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3" descr="F66122-004-f06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475" r="20859" b="7732"/>
          <a:stretch>
            <a:fillRect/>
          </a:stretch>
        </p:blipFill>
        <p:spPr bwMode="auto">
          <a:xfrm>
            <a:off x="4833938" y="1028700"/>
            <a:ext cx="4011612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Content Placeholder 2"/>
          <p:cNvSpPr txBox="1">
            <a:spLocks/>
          </p:cNvSpPr>
          <p:nvPr/>
        </p:nvSpPr>
        <p:spPr bwMode="auto">
          <a:xfrm>
            <a:off x="4643438" y="4310063"/>
            <a:ext cx="4392612" cy="23733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chemeClr val="bg2"/>
                </a:solidFill>
                <a:cs typeface="Arial" charset="0"/>
              </a:rPr>
              <a:t>Distal three-fifths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chemeClr val="bg2"/>
                </a:solidFill>
                <a:cs typeface="Arial" charset="0"/>
              </a:rPr>
              <a:t>Smaller in diameter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chemeClr val="bg2"/>
                </a:solidFill>
                <a:cs typeface="Arial" charset="0"/>
              </a:rPr>
              <a:t>Lower right quadrant of abdomen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chemeClr val="bg2"/>
                </a:solidFill>
                <a:cs typeface="Arial" charset="0"/>
              </a:rPr>
              <a:t>Prominent </a:t>
            </a:r>
            <a:r>
              <a:rPr lang="en-GB" sz="2000" b="1">
                <a:solidFill>
                  <a:schemeClr val="bg2"/>
                </a:solidFill>
                <a:cs typeface="Arial" charset="0"/>
              </a:rPr>
              <a:t>ARTERIAL ARCADES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000">
                <a:solidFill>
                  <a:schemeClr val="bg2"/>
                </a:solidFill>
                <a:cs typeface="Arial" charset="0"/>
              </a:rPr>
              <a:t>Shorter </a:t>
            </a:r>
            <a:r>
              <a:rPr lang="en-GB" sz="2000" b="1">
                <a:solidFill>
                  <a:schemeClr val="bg2"/>
                </a:solidFill>
                <a:cs typeface="Arial" charset="0"/>
              </a:rPr>
              <a:t>VASA RECTA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203575" y="2708275"/>
            <a:ext cx="1223963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>
                <a:solidFill>
                  <a:schemeClr val="bg2"/>
                </a:solidFill>
              </a:rPr>
              <a:t>Vasa </a:t>
            </a:r>
          </a:p>
          <a:p>
            <a:r>
              <a:rPr lang="en-GB" sz="1800">
                <a:solidFill>
                  <a:schemeClr val="bg2"/>
                </a:solidFill>
              </a:rPr>
              <a:t>recta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3059113" y="3357563"/>
            <a:ext cx="1296987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>
                <a:solidFill>
                  <a:schemeClr val="bg2"/>
                </a:solidFill>
              </a:rPr>
              <a:t>Arterial arcades</a:t>
            </a:r>
          </a:p>
        </p:txBody>
      </p:sp>
      <p:sp>
        <p:nvSpPr>
          <p:cNvPr id="276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0942A44-328E-41A5-A3BA-B9E3E867BF01}" type="slidenum">
              <a:rPr lang="en-US" sz="1400" smtClean="0">
                <a:latin typeface="Times New Roman" pitchFamily="-109" charset="0"/>
              </a:rPr>
              <a:pPr/>
              <a:t>25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ut1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94543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832475"/>
            <a:ext cx="9150350" cy="10160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2"/>
                </a:solidFill>
                <a:cs typeface="Arial" charset="0"/>
              </a:rPr>
              <a:t>Note the features distinguishing large from small intestine: fatty tags (appendices </a:t>
            </a:r>
            <a:r>
              <a:rPr lang="en-US" sz="2000" dirty="0" err="1">
                <a:solidFill>
                  <a:schemeClr val="bg2"/>
                </a:solidFill>
                <a:cs typeface="Arial" charset="0"/>
              </a:rPr>
              <a:t>epiploicae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), ribbons of longitudinal muscle (</a:t>
            </a:r>
            <a:r>
              <a:rPr lang="en-US" sz="2000" dirty="0" err="1">
                <a:solidFill>
                  <a:schemeClr val="bg2"/>
                </a:solidFill>
                <a:cs typeface="Arial" charset="0"/>
              </a:rPr>
              <a:t>taeniae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 coli) and segmented or pocketed walls. Diameter is not always a reliable guide.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25" y="53975"/>
            <a:ext cx="9144000" cy="7651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4400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The Large Intestine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68313" y="1341438"/>
            <a:ext cx="863600" cy="574675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539750" y="2349500"/>
            <a:ext cx="765175" cy="574675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4073525" y="1157288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>
                <a:solidFill>
                  <a:schemeClr val="bg2"/>
                </a:solidFill>
              </a:rPr>
              <a:t>Haustra (pocketed walls)</a:t>
            </a:r>
          </a:p>
        </p:txBody>
      </p:sp>
      <p:cxnSp>
        <p:nvCxnSpPr>
          <p:cNvPr id="28680" name="Straight Connector 6"/>
          <p:cNvCxnSpPr>
            <a:cxnSpLocks noChangeShapeType="1"/>
          </p:cNvCxnSpPr>
          <p:nvPr/>
        </p:nvCxnSpPr>
        <p:spPr bwMode="auto">
          <a:xfrm flipH="1">
            <a:off x="3132138" y="1484313"/>
            <a:ext cx="935037" cy="865187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rot="16200000" flipH="1">
            <a:off x="1282700" y="1939926"/>
            <a:ext cx="746125" cy="647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1258888" y="2781300"/>
            <a:ext cx="576262" cy="28733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1331913" y="5013325"/>
            <a:ext cx="765175" cy="574675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 bwMode="auto">
          <a:xfrm>
            <a:off x="611188" y="4581525"/>
            <a:ext cx="765175" cy="287338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 bwMode="auto">
          <a:xfrm>
            <a:off x="5940425" y="5013325"/>
            <a:ext cx="765175" cy="503238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 bwMode="auto">
          <a:xfrm>
            <a:off x="5148263" y="2060575"/>
            <a:ext cx="765175" cy="504825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12CCB0C-BA0C-4962-90D4-42B444F3D533}" type="slidenum">
              <a:rPr lang="en-US" sz="1400" smtClean="0">
                <a:latin typeface="Times New Roman" pitchFamily="-109" charset="0"/>
              </a:rPr>
              <a:pPr/>
              <a:t>26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Blood supply to the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4509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b="1" dirty="0" smtClean="0">
                <a:solidFill>
                  <a:schemeClr val="bg2"/>
                </a:solidFill>
              </a:rPr>
              <a:t>3 UNPAIRED </a:t>
            </a:r>
            <a:r>
              <a:rPr lang="en-GB" dirty="0" smtClean="0">
                <a:solidFill>
                  <a:schemeClr val="bg2"/>
                </a:solidFill>
              </a:rPr>
              <a:t>arteries arising from the anterior of the </a:t>
            </a:r>
            <a:r>
              <a:rPr lang="en-GB" b="1" dirty="0" smtClean="0">
                <a:solidFill>
                  <a:schemeClr val="bg2"/>
                </a:solidFill>
              </a:rPr>
              <a:t>AORTA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>
                <a:solidFill>
                  <a:srgbClr val="FF0000"/>
                </a:solidFill>
              </a:rPr>
              <a:t>COELIAC TRUNK </a:t>
            </a:r>
            <a:r>
              <a:rPr lang="en-GB" b="1" dirty="0" smtClean="0">
                <a:solidFill>
                  <a:schemeClr val="bg2"/>
                </a:solidFill>
              </a:rPr>
              <a:t>= FOREGUT, liver, pancreas and spleen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>
                <a:solidFill>
                  <a:srgbClr val="FF0000"/>
                </a:solidFill>
              </a:rPr>
              <a:t>SUPERIOR MESENTERIC ARTERY (SMA)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bg2"/>
                </a:solidFill>
              </a:rPr>
              <a:t>= MIDGUT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>
                <a:solidFill>
                  <a:srgbClr val="FF0000"/>
                </a:solidFill>
              </a:rPr>
              <a:t>INFERIOR MESENTERIC ARTERY (IMA)</a:t>
            </a: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>
                <a:solidFill>
                  <a:schemeClr val="bg2"/>
                </a:solidFill>
              </a:rPr>
              <a:t>= HINDGUT</a:t>
            </a: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4D14D0F-B50D-4171-8FD6-1C658F4285CA}" type="slidenum">
              <a:rPr lang="en-US" sz="1400" smtClean="0">
                <a:latin typeface="Times New Roman" pitchFamily="-109" charset="0"/>
              </a:rPr>
              <a:pPr/>
              <a:t>27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  <a:ln>
            <a:solidFill>
              <a:srgbClr val="6600FF"/>
            </a:solidFill>
          </a:ln>
        </p:spPr>
        <p:txBody>
          <a:bodyPr/>
          <a:lstStyle/>
          <a:p>
            <a:pPr>
              <a:defRPr/>
            </a:pPr>
            <a:r>
              <a:rPr lang="en-GB" sz="3600" b="1" dirty="0"/>
              <a:t>Arterial Supply of </a:t>
            </a:r>
            <a:br>
              <a:rPr lang="en-GB" sz="3600" b="1" dirty="0"/>
            </a:br>
            <a:r>
              <a:rPr lang="en-GB" sz="3600" b="1" dirty="0"/>
              <a:t> </a:t>
            </a:r>
            <a:r>
              <a:rPr lang="en-GB" sz="3600" b="1" dirty="0" smtClean="0"/>
              <a:t>Liver, Spleen &amp; GI </a:t>
            </a:r>
            <a:r>
              <a:rPr lang="en-GB" sz="3600" b="1" dirty="0"/>
              <a:t>Tract</a:t>
            </a:r>
            <a:endParaRPr lang="en-US" sz="3600" b="1" dirty="0"/>
          </a:p>
        </p:txBody>
      </p:sp>
      <p:pic>
        <p:nvPicPr>
          <p:cNvPr id="30723" name="Picture 5" descr="Liver_alimentaryarte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1412875"/>
            <a:ext cx="6911975" cy="5349875"/>
          </a:xfrm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508625" y="2349500"/>
            <a:ext cx="3587750" cy="358775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b="1">
                <a:solidFill>
                  <a:schemeClr val="bg2"/>
                </a:solidFill>
              </a:rPr>
              <a:t>Coeliac Trunk (artery to forgut)</a:t>
            </a:r>
          </a:p>
        </p:txBody>
      </p:sp>
      <p:cxnSp>
        <p:nvCxnSpPr>
          <p:cNvPr id="30725" name="Straight Connector 5"/>
          <p:cNvCxnSpPr>
            <a:cxnSpLocks noChangeShapeType="1"/>
          </p:cNvCxnSpPr>
          <p:nvPr/>
        </p:nvCxnSpPr>
        <p:spPr bwMode="auto">
          <a:xfrm flipV="1">
            <a:off x="4067175" y="2528888"/>
            <a:ext cx="1412875" cy="468312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971550" y="5373688"/>
            <a:ext cx="3313113" cy="576262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>
                <a:solidFill>
                  <a:schemeClr val="bg2"/>
                </a:solidFill>
              </a:rPr>
              <a:t>Superior mesenteric (artery to midgut)</a:t>
            </a:r>
          </a:p>
        </p:txBody>
      </p:sp>
      <p:cxnSp>
        <p:nvCxnSpPr>
          <p:cNvPr id="30727" name="Straight Connector 5"/>
          <p:cNvCxnSpPr>
            <a:cxnSpLocks noChangeShapeType="1"/>
          </p:cNvCxnSpPr>
          <p:nvPr/>
        </p:nvCxnSpPr>
        <p:spPr bwMode="auto">
          <a:xfrm flipV="1">
            <a:off x="1979613" y="3644900"/>
            <a:ext cx="2087562" cy="1728788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6156325" y="3933825"/>
            <a:ext cx="2987675" cy="576263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>
                <a:solidFill>
                  <a:schemeClr val="bg2"/>
                </a:solidFill>
              </a:rPr>
              <a:t>Inferior mesenteric (artery to hindgut)</a:t>
            </a:r>
          </a:p>
        </p:txBody>
      </p:sp>
      <p:cxnSp>
        <p:nvCxnSpPr>
          <p:cNvPr id="30729" name="Straight Connector 5"/>
          <p:cNvCxnSpPr>
            <a:cxnSpLocks noChangeShapeType="1"/>
          </p:cNvCxnSpPr>
          <p:nvPr/>
        </p:nvCxnSpPr>
        <p:spPr bwMode="auto">
          <a:xfrm flipV="1">
            <a:off x="4284663" y="4221163"/>
            <a:ext cx="1871662" cy="576262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D590296-4E9B-4D13-B1ED-8D6CBD6AE494}" type="slidenum">
              <a:rPr lang="en-US" sz="1400" smtClean="0">
                <a:latin typeface="Times New Roman" pitchFamily="-109" charset="0"/>
              </a:rPr>
              <a:pPr/>
              <a:t>28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ut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150"/>
            <a:ext cx="83820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5505450"/>
            <a:ext cx="9144000" cy="132238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/>
                </a:solidFill>
                <a:cs typeface="Arial" charset="0"/>
              </a:rPr>
              <a:t>The </a:t>
            </a:r>
            <a:r>
              <a:rPr lang="en-US" sz="2000" b="1" dirty="0" err="1">
                <a:solidFill>
                  <a:schemeClr val="bg2"/>
                </a:solidFill>
                <a:cs typeface="Arial" charset="0"/>
              </a:rPr>
              <a:t>coeliac</a:t>
            </a:r>
            <a:r>
              <a:rPr lang="en-US" sz="2000" b="1" dirty="0">
                <a:solidFill>
                  <a:schemeClr val="bg2"/>
                </a:solidFill>
                <a:cs typeface="Arial" charset="0"/>
              </a:rPr>
              <a:t> trunk (or axis) supplies the entire foregut (lower </a:t>
            </a:r>
            <a:r>
              <a:rPr lang="en-US" sz="2000" b="1" dirty="0" err="1">
                <a:solidFill>
                  <a:schemeClr val="bg2"/>
                </a:solidFill>
                <a:cs typeface="Arial" charset="0"/>
              </a:rPr>
              <a:t>oesophagus</a:t>
            </a:r>
            <a:r>
              <a:rPr lang="en-US" sz="2000" b="1" dirty="0">
                <a:solidFill>
                  <a:schemeClr val="bg2"/>
                </a:solidFill>
                <a:cs typeface="Arial" charset="0"/>
              </a:rPr>
              <a:t>, stomach, upper duodenum) and its derivatives (liver and part of pancreas). The spleen, though not part of the alimentary system, shares its blood supply from the coeliac trunk.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201988" y="1060450"/>
            <a:ext cx="1008062" cy="646113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2"/>
                </a:solidFill>
              </a:rPr>
              <a:t>Coeliac trunk</a:t>
            </a:r>
          </a:p>
        </p:txBody>
      </p:sp>
      <p:cxnSp>
        <p:nvCxnSpPr>
          <p:cNvPr id="31749" name="Straight Connector 5"/>
          <p:cNvCxnSpPr>
            <a:cxnSpLocks noChangeShapeType="1"/>
          </p:cNvCxnSpPr>
          <p:nvPr/>
        </p:nvCxnSpPr>
        <p:spPr bwMode="auto">
          <a:xfrm>
            <a:off x="3779838" y="1698625"/>
            <a:ext cx="0" cy="1082675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652588" y="4838700"/>
            <a:ext cx="2016125" cy="576263"/>
          </a:xfrm>
          <a:prstGeom prst="rect">
            <a:avLst/>
          </a:prstGeom>
          <a:solidFill>
            <a:srgbClr val="FF99FF">
              <a:alpha val="16862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600" b="1">
                <a:solidFill>
                  <a:schemeClr val="bg2"/>
                </a:solidFill>
              </a:rPr>
              <a:t>Common hepatic artery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95738" y="620713"/>
            <a:ext cx="1008062" cy="433387"/>
          </a:xfrm>
          <a:prstGeom prst="rect">
            <a:avLst/>
          </a:prstGeom>
          <a:solidFill>
            <a:srgbClr val="FF99FF">
              <a:alpha val="16862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148263" y="581025"/>
            <a:ext cx="790575" cy="433388"/>
          </a:xfrm>
          <a:prstGeom prst="rect">
            <a:avLst/>
          </a:prstGeom>
          <a:solidFill>
            <a:srgbClr val="FF99FF">
              <a:alpha val="16862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31753" name="Straight Connector 5"/>
          <p:cNvCxnSpPr>
            <a:cxnSpLocks noChangeShapeType="1"/>
          </p:cNvCxnSpPr>
          <p:nvPr/>
        </p:nvCxnSpPr>
        <p:spPr bwMode="auto">
          <a:xfrm flipV="1">
            <a:off x="2771775" y="2997200"/>
            <a:ext cx="792163" cy="1800225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0"/>
            <a:ext cx="9144000" cy="58102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6600FF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sz="3600" b="1" kern="0" dirty="0" smtClean="0"/>
              <a:t>The </a:t>
            </a:r>
            <a:r>
              <a:rPr lang="en-GB" sz="3600" b="1" kern="0" dirty="0"/>
              <a:t>C</a:t>
            </a:r>
            <a:r>
              <a:rPr lang="en-GB" sz="3600" b="1" kern="0" dirty="0" smtClean="0"/>
              <a:t>oeliac Trunk</a:t>
            </a:r>
            <a:endParaRPr lang="en-US" sz="3600" b="1" kern="0" dirty="0"/>
          </a:p>
        </p:txBody>
      </p:sp>
      <p:sp>
        <p:nvSpPr>
          <p:cNvPr id="317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66BC9262-18FD-418F-AEF3-B8D641A5B6FA}" type="slidenum">
              <a:rPr lang="en-US" sz="1400" smtClean="0">
                <a:latin typeface="Times New Roman" pitchFamily="-109" charset="0"/>
              </a:rPr>
              <a:pPr/>
              <a:t>29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Franklin Gothic Medium" pitchFamily="34" charset="0"/>
                <a:ea typeface="ＭＳ Ｐゴシック" pitchFamily="-109" charset="-128"/>
              </a:rPr>
              <a:t>The Peritoneum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11874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500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Lines the abdominal cavity.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SINGLE</a:t>
            </a:r>
            <a:r>
              <a:rPr lang="en-GB" sz="2500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 continuous membrane of simple </a:t>
            </a:r>
            <a:r>
              <a:rPr lang="en-GB" sz="2500" b="1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SQUAMOUS</a:t>
            </a:r>
            <a:r>
              <a:rPr lang="en-GB" sz="2500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 epithelium – </a:t>
            </a:r>
            <a:r>
              <a:rPr lang="en-GB" sz="2500" b="1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MESOTHELIUM</a:t>
            </a:r>
            <a:r>
              <a:rPr lang="en-GB" sz="2500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7"/>
          <a:stretch>
            <a:fillRect/>
          </a:stretch>
        </p:blipFill>
        <p:spPr bwMode="auto">
          <a:xfrm>
            <a:off x="3486150" y="5626100"/>
            <a:ext cx="1628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00263" y="3133725"/>
            <a:ext cx="4357687" cy="3357563"/>
          </a:xfrm>
          <a:prstGeom prst="ellipse">
            <a:avLst/>
          </a:prstGeom>
          <a:noFill/>
          <a:ln w="1270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126" name="Group 15"/>
          <p:cNvGrpSpPr>
            <a:grpSpLocks/>
          </p:cNvGrpSpPr>
          <p:nvPr/>
        </p:nvGrpSpPr>
        <p:grpSpPr bwMode="auto">
          <a:xfrm>
            <a:off x="3871913" y="5754688"/>
            <a:ext cx="858837" cy="665162"/>
            <a:chOff x="3844211" y="5969565"/>
            <a:chExt cx="858416" cy="664496"/>
          </a:xfrm>
        </p:grpSpPr>
        <p:sp>
          <p:nvSpPr>
            <p:cNvPr id="5" name="Oval 4"/>
            <p:cNvSpPr/>
            <p:nvPr/>
          </p:nvSpPr>
          <p:spPr>
            <a:xfrm>
              <a:off x="3991776" y="5969565"/>
              <a:ext cx="571220" cy="35682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44211" y="6278817"/>
              <a:ext cx="858416" cy="1030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152035" y="6345425"/>
              <a:ext cx="271329" cy="288636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8" name="Freeform 17"/>
          <p:cNvSpPr/>
          <p:nvPr/>
        </p:nvSpPr>
        <p:spPr>
          <a:xfrm>
            <a:off x="2325688" y="3417888"/>
            <a:ext cx="3844925" cy="2690812"/>
          </a:xfrm>
          <a:custGeom>
            <a:avLst/>
            <a:gdLst>
              <a:gd name="connsiteX0" fmla="*/ 3048001 w 3844213"/>
              <a:gd name="connsiteY0" fmla="*/ 2581469 h 2690326"/>
              <a:gd name="connsiteX1" fmla="*/ 2693437 w 3844213"/>
              <a:gd name="connsiteY1" fmla="*/ 2142930 h 2690326"/>
              <a:gd name="connsiteX2" fmla="*/ 2226907 w 3844213"/>
              <a:gd name="connsiteY2" fmla="*/ 1974979 h 2690326"/>
              <a:gd name="connsiteX3" fmla="*/ 1760376 w 3844213"/>
              <a:gd name="connsiteY3" fmla="*/ 1974979 h 2690326"/>
              <a:gd name="connsiteX4" fmla="*/ 1312507 w 3844213"/>
              <a:gd name="connsiteY4" fmla="*/ 2124269 h 2690326"/>
              <a:gd name="connsiteX5" fmla="*/ 995266 w 3844213"/>
              <a:gd name="connsiteY5" fmla="*/ 2441510 h 2690326"/>
              <a:gd name="connsiteX6" fmla="*/ 929952 w 3844213"/>
              <a:gd name="connsiteY6" fmla="*/ 2646783 h 2690326"/>
              <a:gd name="connsiteX7" fmla="*/ 351454 w 3844213"/>
              <a:gd name="connsiteY7" fmla="*/ 2180253 h 2690326"/>
              <a:gd name="connsiteX8" fmla="*/ 118188 w 3844213"/>
              <a:gd name="connsiteY8" fmla="*/ 1779036 h 2690326"/>
              <a:gd name="connsiteX9" fmla="*/ 24882 w 3844213"/>
              <a:gd name="connsiteY9" fmla="*/ 1331167 h 2690326"/>
              <a:gd name="connsiteX10" fmla="*/ 267478 w 3844213"/>
              <a:gd name="connsiteY10" fmla="*/ 743339 h 2690326"/>
              <a:gd name="connsiteX11" fmla="*/ 752670 w 3844213"/>
              <a:gd name="connsiteY11" fmla="*/ 351453 h 2690326"/>
              <a:gd name="connsiteX12" fmla="*/ 1489788 w 3844213"/>
              <a:gd name="connsiteY12" fmla="*/ 52873 h 2690326"/>
              <a:gd name="connsiteX13" fmla="*/ 2208246 w 3844213"/>
              <a:gd name="connsiteY13" fmla="*/ 34212 h 2690326"/>
              <a:gd name="connsiteX14" fmla="*/ 2880050 w 3844213"/>
              <a:gd name="connsiteY14" fmla="*/ 183502 h 2690326"/>
              <a:gd name="connsiteX15" fmla="*/ 3374572 w 3844213"/>
              <a:gd name="connsiteY15" fmla="*/ 538065 h 2690326"/>
              <a:gd name="connsiteX16" fmla="*/ 3719805 w 3844213"/>
              <a:gd name="connsiteY16" fmla="*/ 995265 h 2690326"/>
              <a:gd name="connsiteX17" fmla="*/ 3841103 w 3844213"/>
              <a:gd name="connsiteY17" fmla="*/ 1471126 h 2690326"/>
              <a:gd name="connsiteX18" fmla="*/ 3701144 w 3844213"/>
              <a:gd name="connsiteY18" fmla="*/ 2012302 h 2690326"/>
              <a:gd name="connsiteX19" fmla="*/ 3402564 w 3844213"/>
              <a:gd name="connsiteY19" fmla="*/ 2366865 h 2690326"/>
              <a:gd name="connsiteX20" fmla="*/ 3169299 w 3844213"/>
              <a:gd name="connsiteY20" fmla="*/ 2534816 h 2690326"/>
              <a:gd name="connsiteX21" fmla="*/ 3048001 w 3844213"/>
              <a:gd name="connsiteY21" fmla="*/ 2581469 h 26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4213" h="2690326">
                <a:moveTo>
                  <a:pt x="3048001" y="2581469"/>
                </a:moveTo>
                <a:cubicBezTo>
                  <a:pt x="2968691" y="2516155"/>
                  <a:pt x="2830286" y="2244012"/>
                  <a:pt x="2693437" y="2142930"/>
                </a:cubicBezTo>
                <a:cubicBezTo>
                  <a:pt x="2556588" y="2041848"/>
                  <a:pt x="2382417" y="2002971"/>
                  <a:pt x="2226907" y="1974979"/>
                </a:cubicBezTo>
                <a:cubicBezTo>
                  <a:pt x="2071397" y="1946987"/>
                  <a:pt x="1912776" y="1950097"/>
                  <a:pt x="1760376" y="1974979"/>
                </a:cubicBezTo>
                <a:cubicBezTo>
                  <a:pt x="1607976" y="1999861"/>
                  <a:pt x="1440025" y="2046514"/>
                  <a:pt x="1312507" y="2124269"/>
                </a:cubicBezTo>
                <a:cubicBezTo>
                  <a:pt x="1184989" y="2202024"/>
                  <a:pt x="1059025" y="2354424"/>
                  <a:pt x="995266" y="2441510"/>
                </a:cubicBezTo>
                <a:cubicBezTo>
                  <a:pt x="931507" y="2528596"/>
                  <a:pt x="1037254" y="2690326"/>
                  <a:pt x="929952" y="2646783"/>
                </a:cubicBezTo>
                <a:cubicBezTo>
                  <a:pt x="822650" y="2603240"/>
                  <a:pt x="486748" y="2324878"/>
                  <a:pt x="351454" y="2180253"/>
                </a:cubicBezTo>
                <a:cubicBezTo>
                  <a:pt x="216160" y="2035629"/>
                  <a:pt x="172617" y="1920550"/>
                  <a:pt x="118188" y="1779036"/>
                </a:cubicBezTo>
                <a:cubicBezTo>
                  <a:pt x="63759" y="1637522"/>
                  <a:pt x="0" y="1503783"/>
                  <a:pt x="24882" y="1331167"/>
                </a:cubicBezTo>
                <a:cubicBezTo>
                  <a:pt x="49764" y="1158551"/>
                  <a:pt x="146180" y="906625"/>
                  <a:pt x="267478" y="743339"/>
                </a:cubicBezTo>
                <a:cubicBezTo>
                  <a:pt x="388776" y="580053"/>
                  <a:pt x="548952" y="466531"/>
                  <a:pt x="752670" y="351453"/>
                </a:cubicBezTo>
                <a:cubicBezTo>
                  <a:pt x="956388" y="236375"/>
                  <a:pt x="1247192" y="105746"/>
                  <a:pt x="1489788" y="52873"/>
                </a:cubicBezTo>
                <a:cubicBezTo>
                  <a:pt x="1732384" y="0"/>
                  <a:pt x="1976536" y="12441"/>
                  <a:pt x="2208246" y="34212"/>
                </a:cubicBezTo>
                <a:cubicBezTo>
                  <a:pt x="2439956" y="55983"/>
                  <a:pt x="2685662" y="99527"/>
                  <a:pt x="2880050" y="183502"/>
                </a:cubicBezTo>
                <a:cubicBezTo>
                  <a:pt x="3074438" y="267477"/>
                  <a:pt x="3234613" y="402771"/>
                  <a:pt x="3374572" y="538065"/>
                </a:cubicBezTo>
                <a:cubicBezTo>
                  <a:pt x="3514531" y="673359"/>
                  <a:pt x="3642050" y="839755"/>
                  <a:pt x="3719805" y="995265"/>
                </a:cubicBezTo>
                <a:cubicBezTo>
                  <a:pt x="3797560" y="1150775"/>
                  <a:pt x="3844213" y="1301620"/>
                  <a:pt x="3841103" y="1471126"/>
                </a:cubicBezTo>
                <a:cubicBezTo>
                  <a:pt x="3837993" y="1640632"/>
                  <a:pt x="3774234" y="1863012"/>
                  <a:pt x="3701144" y="2012302"/>
                </a:cubicBezTo>
                <a:cubicBezTo>
                  <a:pt x="3628054" y="2161592"/>
                  <a:pt x="3491205" y="2279779"/>
                  <a:pt x="3402564" y="2366865"/>
                </a:cubicBezTo>
                <a:cubicBezTo>
                  <a:pt x="3313923" y="2453951"/>
                  <a:pt x="3225283" y="2499049"/>
                  <a:pt x="3169299" y="2534816"/>
                </a:cubicBezTo>
                <a:cubicBezTo>
                  <a:pt x="3113315" y="2570583"/>
                  <a:pt x="3127311" y="2646783"/>
                  <a:pt x="3048001" y="25814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128" name="Group 18"/>
          <p:cNvGrpSpPr>
            <a:grpSpLocks/>
          </p:cNvGrpSpPr>
          <p:nvPr/>
        </p:nvGrpSpPr>
        <p:grpSpPr bwMode="auto">
          <a:xfrm>
            <a:off x="4879975" y="2938463"/>
            <a:ext cx="3900488" cy="708025"/>
            <a:chOff x="4879910" y="2939134"/>
            <a:chExt cx="3900196" cy="70788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879910" y="3208956"/>
              <a:ext cx="213979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6" name="TextBox 24"/>
            <p:cNvSpPr txBox="1">
              <a:spLocks noChangeArrowheads="1"/>
            </p:cNvSpPr>
            <p:nvPr/>
          </p:nvSpPr>
          <p:spPr bwMode="auto">
            <a:xfrm>
              <a:off x="7164052" y="2939134"/>
              <a:ext cx="161605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cs typeface="Arial" charset="0"/>
                </a:rPr>
                <a:t>Abdominal Wall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161088" y="4649788"/>
            <a:ext cx="2547937" cy="400050"/>
            <a:chOff x="6133322" y="4789719"/>
            <a:chExt cx="2547253" cy="40011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133322" y="4977072"/>
              <a:ext cx="1134757" cy="476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4" name="TextBox 25"/>
            <p:cNvSpPr txBox="1">
              <a:spLocks noChangeArrowheads="1"/>
            </p:cNvSpPr>
            <p:nvPr/>
          </p:nvSpPr>
          <p:spPr bwMode="auto">
            <a:xfrm>
              <a:off x="7215669" y="4789719"/>
              <a:ext cx="1464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Peritoneum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6030913" y="4127500"/>
            <a:ext cx="827087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33"/>
          <p:cNvSpPr txBox="1">
            <a:spLocks noChangeArrowheads="1"/>
          </p:cNvSpPr>
          <p:nvPr/>
        </p:nvSpPr>
        <p:spPr bwMode="auto">
          <a:xfrm>
            <a:off x="6832600" y="3800475"/>
            <a:ext cx="146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2"/>
                </a:solidFill>
                <a:latin typeface="Calibri" pitchFamily="-109" charset="0"/>
              </a:rPr>
              <a:t>Abdominal Cavity</a:t>
            </a:r>
          </a:p>
        </p:txBody>
      </p:sp>
      <p:sp>
        <p:nvSpPr>
          <p:cNvPr id="5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DF302DA-1A09-4C44-B02E-229E5D71530C}" type="slidenum">
              <a:rPr lang="en-US" sz="1400" smtClean="0">
                <a:latin typeface="Times New Roman" pitchFamily="-109" charset="0"/>
              </a:rPr>
              <a:pPr/>
              <a:t>3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ut15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50"/>
            <a:ext cx="82296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995988"/>
            <a:ext cx="9144000" cy="83026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2"/>
                </a:solidFill>
                <a:cs typeface="Arial" charset="0"/>
              </a:rPr>
              <a:t>This “block” of structures forms the posterior relations of the liver and stomach &amp; is part of the </a:t>
            </a:r>
            <a:r>
              <a:rPr lang="en-US" b="1" dirty="0" err="1">
                <a:solidFill>
                  <a:schemeClr val="bg2"/>
                </a:solidFill>
                <a:cs typeface="Arial" charset="0"/>
              </a:rPr>
              <a:t>retroperitoneum</a:t>
            </a:r>
            <a:endParaRPr lang="en-US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156325" y="4724400"/>
            <a:ext cx="2663825" cy="646113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>
                <a:solidFill>
                  <a:schemeClr val="bg2"/>
                </a:solidFill>
                <a:latin typeface="Franklin Gothic Heavy" pitchFamily="34" charset="0"/>
              </a:rPr>
              <a:t>Superior Mesenteric</a:t>
            </a:r>
          </a:p>
          <a:p>
            <a:r>
              <a:rPr lang="en-GB" sz="1800">
                <a:solidFill>
                  <a:schemeClr val="bg2"/>
                </a:solidFill>
                <a:latin typeface="Franklin Gothic Heavy" pitchFamily="34" charset="0"/>
              </a:rPr>
              <a:t>artery &amp; vein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1450" y="3552825"/>
            <a:ext cx="1790700" cy="40005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  <a:latin typeface="Franklin Gothic Heavy" pitchFamily="34" charset="0"/>
              </a:rPr>
              <a:t>Coeliac trunk</a:t>
            </a:r>
          </a:p>
        </p:txBody>
      </p:sp>
      <p:cxnSp>
        <p:nvCxnSpPr>
          <p:cNvPr id="32774" name="Straight Connector 5"/>
          <p:cNvCxnSpPr>
            <a:cxnSpLocks noChangeShapeType="1"/>
          </p:cNvCxnSpPr>
          <p:nvPr/>
        </p:nvCxnSpPr>
        <p:spPr bwMode="auto">
          <a:xfrm flipV="1">
            <a:off x="1963738" y="2565400"/>
            <a:ext cx="2305050" cy="1211263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Connector 9"/>
          <p:cNvCxnSpPr>
            <a:cxnSpLocks noChangeShapeType="1"/>
          </p:cNvCxnSpPr>
          <p:nvPr/>
        </p:nvCxnSpPr>
        <p:spPr bwMode="auto">
          <a:xfrm flipH="1" flipV="1">
            <a:off x="4500563" y="3776663"/>
            <a:ext cx="1655762" cy="1165225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9"/>
          <p:cNvCxnSpPr>
            <a:cxnSpLocks noChangeShapeType="1"/>
          </p:cNvCxnSpPr>
          <p:nvPr/>
        </p:nvCxnSpPr>
        <p:spPr bwMode="auto">
          <a:xfrm flipH="1" flipV="1">
            <a:off x="4356100" y="4149725"/>
            <a:ext cx="1800225" cy="792163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9144000" cy="58102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6600FF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sz="3600" b="1" kern="0" dirty="0" smtClean="0"/>
              <a:t>Structures Behind the Stomach and Liver</a:t>
            </a:r>
            <a:endParaRPr lang="en-US" sz="3600" b="1" kern="0" dirty="0"/>
          </a:p>
        </p:txBody>
      </p:sp>
      <p:sp>
        <p:nvSpPr>
          <p:cNvPr id="327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7D2115F-1FBA-4EA6-A756-AC5FE2F28A7F}" type="slidenum">
              <a:rPr lang="en-US" sz="1400" smtClean="0">
                <a:latin typeface="Times New Roman" pitchFamily="-109" charset="0"/>
              </a:rPr>
              <a:pPr/>
              <a:t>30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  <a:ln>
            <a:solidFill>
              <a:srgbClr val="9966FF"/>
            </a:solidFill>
          </a:ln>
        </p:spPr>
        <p:txBody>
          <a:bodyPr/>
          <a:lstStyle/>
          <a:p>
            <a:pPr>
              <a:defRPr/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Branches of Superior Mesenteric Artery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4" descr="F66124-004-f1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8532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7950" y="1557338"/>
            <a:ext cx="1728788" cy="576262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b="1">
                <a:solidFill>
                  <a:schemeClr val="bg2"/>
                </a:solidFill>
              </a:rPr>
              <a:t>Middle colic artery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95250" y="3825875"/>
            <a:ext cx="1296988" cy="647700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b="1">
                <a:solidFill>
                  <a:schemeClr val="bg2"/>
                </a:solidFill>
              </a:rPr>
              <a:t>ileocolic artery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12713" y="2587625"/>
            <a:ext cx="1728787" cy="576263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b="1">
                <a:solidFill>
                  <a:schemeClr val="bg2"/>
                </a:solidFill>
              </a:rPr>
              <a:t>Right colic artery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5219700" y="3284538"/>
            <a:ext cx="1584325" cy="576262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b="1">
                <a:solidFill>
                  <a:schemeClr val="bg2"/>
                </a:solidFill>
              </a:rPr>
              <a:t>Jejunal arteries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203575" y="6092825"/>
            <a:ext cx="1152525" cy="288925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1200" b="1">
                <a:solidFill>
                  <a:schemeClr val="bg2"/>
                </a:solidFill>
              </a:rPr>
              <a:t>Ileal arteries</a:t>
            </a:r>
          </a:p>
        </p:txBody>
      </p:sp>
      <p:sp>
        <p:nvSpPr>
          <p:cNvPr id="338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F0DBA42A-30D6-4503-B3A2-488573805D5B}" type="slidenum">
              <a:rPr lang="en-US" sz="1400" smtClean="0">
                <a:latin typeface="Times New Roman" pitchFamily="-109" charset="0"/>
              </a:rPr>
              <a:pPr/>
              <a:t>31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3">
              <a:lumMod val="25000"/>
            </a:schemeClr>
          </a:solidFill>
          <a:ln>
            <a:solidFill>
              <a:srgbClr val="9966FF"/>
            </a:solidFill>
          </a:ln>
        </p:spPr>
        <p:txBody>
          <a:bodyPr/>
          <a:lstStyle/>
          <a:p>
            <a:pPr>
              <a:defRPr/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Branches of Inferior Mesenteric Artery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5" descr="F66124-004-f1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51943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292725" y="1844675"/>
            <a:ext cx="3671888" cy="4032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cs typeface="Arial" charset="0"/>
              </a:rPr>
              <a:t>The junction of the mid- and hindgut is near the left (splenic) flexure of the colon.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cs typeface="Arial" charset="0"/>
              </a:rPr>
              <a:t>There is a change from superior to inferior mesenteric artery supply at this level, but with anastomoses between them</a:t>
            </a:r>
            <a:r>
              <a:rPr lang="en-US">
                <a:solidFill>
                  <a:schemeClr val="bg2"/>
                </a:solidFill>
                <a:latin typeface="Times New Roman" pitchFamily="-109" charset="0"/>
                <a:cs typeface="Arial" charset="0"/>
              </a:rPr>
              <a:t>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3850" y="2420938"/>
            <a:ext cx="1584325" cy="360362"/>
          </a:xfrm>
          <a:prstGeom prst="rect">
            <a:avLst/>
          </a:prstGeom>
          <a:solidFill>
            <a:srgbClr val="FF99FF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635375" y="5805488"/>
            <a:ext cx="1584325" cy="360362"/>
          </a:xfrm>
          <a:prstGeom prst="rect">
            <a:avLst/>
          </a:prstGeom>
          <a:solidFill>
            <a:srgbClr val="FF99FF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79388" y="4437063"/>
            <a:ext cx="1584325" cy="360362"/>
          </a:xfrm>
          <a:prstGeom prst="rect">
            <a:avLst/>
          </a:prstGeom>
          <a:solidFill>
            <a:srgbClr val="FF99FF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348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16A87DB7-D579-42D6-9238-7B58EB35B2B0}" type="slidenum">
              <a:rPr lang="en-US" sz="1400" smtClean="0">
                <a:latin typeface="Times New Roman" pitchFamily="-109" charset="0"/>
              </a:rPr>
              <a:pPr/>
              <a:t>32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ut1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04813"/>
            <a:ext cx="690245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763"/>
            <a:ext cx="9144000" cy="9032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4400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Venous Drainage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113" y="1844675"/>
            <a:ext cx="1943100" cy="5238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/>
              <a:t>Portal vein</a:t>
            </a:r>
          </a:p>
        </p:txBody>
      </p:sp>
      <p:cxnSp>
        <p:nvCxnSpPr>
          <p:cNvPr id="35845" name="Straight Connector 6"/>
          <p:cNvCxnSpPr>
            <a:cxnSpLocks noChangeShapeType="1"/>
          </p:cNvCxnSpPr>
          <p:nvPr/>
        </p:nvCxnSpPr>
        <p:spPr bwMode="auto">
          <a:xfrm flipV="1">
            <a:off x="2843213" y="1773238"/>
            <a:ext cx="1368425" cy="230187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187450" y="3284538"/>
            <a:ext cx="1728788" cy="70802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/>
              <a:t>Superior mesenteric v</a:t>
            </a:r>
          </a:p>
        </p:txBody>
      </p:sp>
      <p:cxnSp>
        <p:nvCxnSpPr>
          <p:cNvPr id="35847" name="Straight Connector 10"/>
          <p:cNvCxnSpPr>
            <a:cxnSpLocks noChangeShapeType="1"/>
          </p:cNvCxnSpPr>
          <p:nvPr/>
        </p:nvCxnSpPr>
        <p:spPr bwMode="auto">
          <a:xfrm flipV="1">
            <a:off x="2843213" y="2997200"/>
            <a:ext cx="1657350" cy="446088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084888" y="2781300"/>
            <a:ext cx="2016125" cy="6461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/>
              <a:t>Inferior mesenteric vein</a:t>
            </a:r>
          </a:p>
        </p:txBody>
      </p:sp>
      <p:cxnSp>
        <p:nvCxnSpPr>
          <p:cNvPr id="35849" name="Straight Connector 13"/>
          <p:cNvCxnSpPr>
            <a:cxnSpLocks noChangeShapeType="1"/>
          </p:cNvCxnSpPr>
          <p:nvPr/>
        </p:nvCxnSpPr>
        <p:spPr bwMode="auto">
          <a:xfrm rot="10800000">
            <a:off x="4932363" y="2636838"/>
            <a:ext cx="1295400" cy="215900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372225" y="1628775"/>
            <a:ext cx="1728788" cy="40005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err="1"/>
              <a:t>Splenic</a:t>
            </a:r>
            <a:r>
              <a:rPr lang="en-GB" sz="2000" dirty="0"/>
              <a:t> v</a:t>
            </a:r>
          </a:p>
        </p:txBody>
      </p:sp>
      <p:cxnSp>
        <p:nvCxnSpPr>
          <p:cNvPr id="35851" name="Straight Connector 16"/>
          <p:cNvCxnSpPr>
            <a:cxnSpLocks noChangeShapeType="1"/>
            <a:stCxn id="16" idx="1"/>
          </p:cNvCxnSpPr>
          <p:nvPr/>
        </p:nvCxnSpPr>
        <p:spPr bwMode="auto">
          <a:xfrm rot="10800000">
            <a:off x="5148263" y="1773238"/>
            <a:ext cx="1223962" cy="55562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14288" y="5795963"/>
            <a:ext cx="9142413" cy="132397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The </a:t>
            </a:r>
            <a:r>
              <a:rPr lang="en-US" sz="2000" b="1" dirty="0" smtClean="0">
                <a:solidFill>
                  <a:schemeClr val="bg2"/>
                </a:solidFill>
                <a:cs typeface="Arial" charset="0"/>
              </a:rPr>
              <a:t>portal vein 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arises from the </a:t>
            </a:r>
            <a:r>
              <a:rPr lang="en-US" sz="2000" b="1" dirty="0" smtClean="0">
                <a:solidFill>
                  <a:schemeClr val="bg2"/>
                </a:solidFill>
                <a:cs typeface="Arial" charset="0"/>
              </a:rPr>
              <a:t>superior mesenteric 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and </a:t>
            </a:r>
            <a:r>
              <a:rPr lang="en-US" sz="2000" b="1" dirty="0" smtClean="0">
                <a:solidFill>
                  <a:schemeClr val="bg2"/>
                </a:solidFill>
                <a:cs typeface="Arial" charset="0"/>
              </a:rPr>
              <a:t>splenic veins 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posterior to the 1</a:t>
            </a:r>
            <a:r>
              <a:rPr lang="en-US" sz="2000" baseline="30000" dirty="0" smtClean="0">
                <a:solidFill>
                  <a:schemeClr val="bg2"/>
                </a:solidFill>
                <a:cs typeface="Arial" charset="0"/>
              </a:rPr>
              <a:t>st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 part of the duodenum / pylorus of the stomach. It then runs in the free edge of the </a:t>
            </a:r>
            <a:r>
              <a:rPr lang="en-US" sz="2000" b="1" dirty="0" smtClean="0">
                <a:solidFill>
                  <a:schemeClr val="bg2"/>
                </a:solidFill>
                <a:cs typeface="Arial" charset="0"/>
              </a:rPr>
              <a:t>lesser </a:t>
            </a:r>
            <a:r>
              <a:rPr lang="en-US" sz="2000" b="1" dirty="0" err="1" smtClean="0">
                <a:solidFill>
                  <a:schemeClr val="bg2"/>
                </a:solidFill>
                <a:cs typeface="Arial" charset="0"/>
              </a:rPr>
              <a:t>omentum</a:t>
            </a:r>
            <a:r>
              <a:rPr lang="en-US" sz="2000" b="1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to the liver.  It drains blood from all abdominal viscera and liver</a:t>
            </a:r>
          </a:p>
        </p:txBody>
      </p:sp>
      <p:sp>
        <p:nvSpPr>
          <p:cNvPr id="358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91471E7-5A55-4C34-98A6-CDC06DC485C2}" type="slidenum">
              <a:rPr lang="en-US" sz="1400" smtClean="0">
                <a:latin typeface="Times New Roman" pitchFamily="-109" charset="0"/>
              </a:rPr>
              <a:pPr/>
              <a:t>33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ut20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"/>
          <a:stretch>
            <a:fillRect/>
          </a:stretch>
        </p:blipFill>
        <p:spPr bwMode="auto">
          <a:xfrm>
            <a:off x="179388" y="260350"/>
            <a:ext cx="6172200" cy="638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400800" y="290513"/>
            <a:ext cx="27432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The portal-systemic anastomoses are where veins draining to the </a:t>
            </a:r>
            <a:r>
              <a:rPr lang="en-US" sz="2000" b="1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portal vein </a:t>
            </a:r>
            <a:r>
              <a:rPr lang="en-US" sz="2000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and the </a:t>
            </a:r>
            <a:r>
              <a:rPr lang="en-US" sz="2000" b="1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IVC </a:t>
            </a:r>
            <a:r>
              <a:rPr lang="en-US" sz="2000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communicate.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Liver or portal obstruction causes these veins to dilate widely, possibly leading to severe venous haemorrhage from </a:t>
            </a:r>
            <a:r>
              <a:rPr lang="en-US" sz="2000" b="1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oesophagus</a:t>
            </a:r>
            <a:r>
              <a:rPr lang="en-US" sz="2000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 or </a:t>
            </a:r>
            <a:r>
              <a:rPr lang="en-US" sz="2000" b="1">
                <a:solidFill>
                  <a:schemeClr val="bg2"/>
                </a:solidFill>
                <a:latin typeface="Lucida Sans" pitchFamily="34" charset="0"/>
                <a:cs typeface="Arial" charset="0"/>
              </a:rPr>
              <a:t>rectum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113" y="6327775"/>
            <a:ext cx="9144001" cy="5238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C000"/>
                </a:solidFill>
              </a:rPr>
              <a:t>Porto-systemic </a:t>
            </a:r>
            <a:r>
              <a:rPr lang="en-GB" sz="2800" b="1" dirty="0" err="1">
                <a:solidFill>
                  <a:srgbClr val="FFC000"/>
                </a:solidFill>
              </a:rPr>
              <a:t>anastomses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grpSp>
        <p:nvGrpSpPr>
          <p:cNvPr id="36869" name="Group 2"/>
          <p:cNvGrpSpPr>
            <a:grpSpLocks/>
          </p:cNvGrpSpPr>
          <p:nvPr/>
        </p:nvGrpSpPr>
        <p:grpSpPr bwMode="auto">
          <a:xfrm>
            <a:off x="179388" y="2708275"/>
            <a:ext cx="5780087" cy="2089150"/>
            <a:chOff x="179388" y="2708275"/>
            <a:chExt cx="5780087" cy="2089150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388" y="2708275"/>
              <a:ext cx="2232025" cy="208915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3419475" y="3068638"/>
              <a:ext cx="2520950" cy="1511300"/>
            </a:xfrm>
            <a:prstGeom prst="rect">
              <a:avLst/>
            </a:prstGeom>
            <a:noFill/>
            <a:ln w="25400" algn="ctr">
              <a:solidFill>
                <a:schemeClr val="bg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sz="1200" b="1" dirty="0">
                  <a:solidFill>
                    <a:schemeClr val="bg2"/>
                  </a:solidFill>
                </a:rPr>
                <a:t>Colic veins and posterior abdominal wall veins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3425" y="4335463"/>
              <a:ext cx="407988" cy="46196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51488" y="4103688"/>
              <a:ext cx="407987" cy="46196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bg2"/>
                  </a:solidFill>
                </a:rPr>
                <a:t>D</a:t>
              </a:r>
            </a:p>
          </p:txBody>
        </p:sp>
        <p:cxnSp>
          <p:nvCxnSpPr>
            <p:cNvPr id="36884" name="Straight Connector 18"/>
            <p:cNvCxnSpPr>
              <a:cxnSpLocks noChangeShapeType="1"/>
            </p:cNvCxnSpPr>
            <p:nvPr/>
          </p:nvCxnSpPr>
          <p:spPr bwMode="auto">
            <a:xfrm>
              <a:off x="395288" y="4581525"/>
              <a:ext cx="1296987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Straight Connector 19"/>
            <p:cNvCxnSpPr>
              <a:cxnSpLocks noChangeShapeType="1"/>
            </p:cNvCxnSpPr>
            <p:nvPr/>
          </p:nvCxnSpPr>
          <p:spPr bwMode="auto">
            <a:xfrm>
              <a:off x="250825" y="3213100"/>
              <a:ext cx="129698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0" name="Group 1"/>
          <p:cNvGrpSpPr>
            <a:grpSpLocks/>
          </p:cNvGrpSpPr>
          <p:nvPr/>
        </p:nvGrpSpPr>
        <p:grpSpPr bwMode="auto">
          <a:xfrm>
            <a:off x="2843213" y="333375"/>
            <a:ext cx="3508375" cy="5832475"/>
            <a:chOff x="2843213" y="333375"/>
            <a:chExt cx="3508375" cy="5832475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843213" y="333375"/>
              <a:ext cx="3508375" cy="20875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3132138" y="4581525"/>
              <a:ext cx="2663825" cy="1584325"/>
            </a:xfrm>
            <a:prstGeom prst="rect">
              <a:avLst/>
            </a:prstGeom>
            <a:noFill/>
            <a:ln w="25400" algn="ctr">
              <a:solidFill>
                <a:schemeClr val="bg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6925" y="333375"/>
              <a:ext cx="406400" cy="46196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4163" y="5661025"/>
              <a:ext cx="407987" cy="46196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bg2"/>
                  </a:solidFill>
                </a:rPr>
                <a:t>B</a:t>
              </a:r>
            </a:p>
          </p:txBody>
        </p:sp>
        <p:cxnSp>
          <p:nvCxnSpPr>
            <p:cNvPr id="36876" name="Straight Connector 14"/>
            <p:cNvCxnSpPr>
              <a:cxnSpLocks noChangeShapeType="1"/>
            </p:cNvCxnSpPr>
            <p:nvPr/>
          </p:nvCxnSpPr>
          <p:spPr bwMode="auto">
            <a:xfrm>
              <a:off x="4356100" y="4868863"/>
              <a:ext cx="129540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Straight Connector 15"/>
            <p:cNvCxnSpPr>
              <a:cxnSpLocks noChangeShapeType="1"/>
            </p:cNvCxnSpPr>
            <p:nvPr/>
          </p:nvCxnSpPr>
          <p:spPr bwMode="auto">
            <a:xfrm>
              <a:off x="3924300" y="5661025"/>
              <a:ext cx="129540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Straight Connector 20"/>
            <p:cNvCxnSpPr>
              <a:cxnSpLocks noChangeShapeType="1"/>
            </p:cNvCxnSpPr>
            <p:nvPr/>
          </p:nvCxnSpPr>
          <p:spPr bwMode="auto">
            <a:xfrm>
              <a:off x="5148263" y="2060575"/>
              <a:ext cx="107950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Straight Connector 22"/>
            <p:cNvCxnSpPr>
              <a:cxnSpLocks noChangeShapeType="1"/>
            </p:cNvCxnSpPr>
            <p:nvPr/>
          </p:nvCxnSpPr>
          <p:spPr bwMode="auto">
            <a:xfrm>
              <a:off x="3851275" y="1052513"/>
              <a:ext cx="108108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8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1DA7EAA-B72B-4902-B240-94710FC732BF}" type="slidenum">
              <a:rPr lang="en-US" sz="1400" smtClean="0">
                <a:latin typeface="Times New Roman" pitchFamily="-109" charset="0"/>
              </a:rPr>
              <a:pPr/>
              <a:t>34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ut1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33375"/>
            <a:ext cx="4279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800600" y="1196975"/>
            <a:ext cx="4191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bg2"/>
                </a:solidFill>
                <a:cs typeface="Arial" charset="0"/>
              </a:rPr>
              <a:t>The lymphatic drainage of the bowel follows the arterial supply,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not</a:t>
            </a:r>
            <a:r>
              <a:rPr lang="en-US">
                <a:solidFill>
                  <a:schemeClr val="bg2"/>
                </a:solidFill>
                <a:cs typeface="Arial" charset="0"/>
              </a:rPr>
              <a:t> the venous drainage.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bg2"/>
                </a:solidFill>
                <a:cs typeface="Arial" charset="0"/>
              </a:rPr>
              <a:t>All lymph drains into the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cisterna chyli.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Cisterna chyli</a:t>
            </a:r>
            <a:r>
              <a:rPr lang="en-US">
                <a:solidFill>
                  <a:schemeClr val="bg2"/>
                </a:solidFill>
                <a:cs typeface="Arial" charset="0"/>
              </a:rPr>
              <a:t> is an elongated lymphatic sac located in front of the L1 &amp; L2 bodies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bg2"/>
                </a:solidFill>
                <a:cs typeface="Arial" charset="0"/>
              </a:rPr>
              <a:t>The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thoracic duct </a:t>
            </a:r>
            <a:r>
              <a:rPr lang="en-US">
                <a:solidFill>
                  <a:schemeClr val="bg2"/>
                </a:solidFill>
                <a:cs typeface="Arial" charset="0"/>
              </a:rPr>
              <a:t>commences from the cisterna chyli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763"/>
            <a:ext cx="9144000" cy="9032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4400" kern="0" dirty="0" err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Lymphatics</a:t>
            </a:r>
            <a:endParaRPr lang="en-GB" sz="4400" kern="0" dirty="0">
              <a:solidFill>
                <a:schemeClr val="tx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87713" y="1052513"/>
            <a:ext cx="1284287" cy="6477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600" b="1">
                <a:solidFill>
                  <a:schemeClr val="bg2"/>
                </a:solidFill>
              </a:rPr>
              <a:t>Coeliac nodes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2970213" y="1968500"/>
            <a:ext cx="1746250" cy="8128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600" b="1">
                <a:solidFill>
                  <a:schemeClr val="bg2"/>
                </a:solidFill>
              </a:rPr>
              <a:t>Superior mesenteric nodes</a:t>
            </a:r>
          </a:p>
        </p:txBody>
      </p:sp>
      <p:cxnSp>
        <p:nvCxnSpPr>
          <p:cNvPr id="37895" name="Straight Connector 19"/>
          <p:cNvCxnSpPr>
            <a:cxnSpLocks noChangeShapeType="1"/>
          </p:cNvCxnSpPr>
          <p:nvPr/>
        </p:nvCxnSpPr>
        <p:spPr bwMode="auto">
          <a:xfrm flipV="1">
            <a:off x="2640013" y="1412875"/>
            <a:ext cx="647700" cy="4318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Straight Connector 19"/>
          <p:cNvCxnSpPr>
            <a:cxnSpLocks noChangeShapeType="1"/>
          </p:cNvCxnSpPr>
          <p:nvPr/>
        </p:nvCxnSpPr>
        <p:spPr bwMode="auto">
          <a:xfrm>
            <a:off x="2646363" y="2292350"/>
            <a:ext cx="3175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Connector 19"/>
          <p:cNvCxnSpPr>
            <a:cxnSpLocks noChangeShapeType="1"/>
          </p:cNvCxnSpPr>
          <p:nvPr/>
        </p:nvCxnSpPr>
        <p:spPr bwMode="auto">
          <a:xfrm flipH="1">
            <a:off x="1835150" y="3284538"/>
            <a:ext cx="749300" cy="20161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611188" y="5373688"/>
            <a:ext cx="1584325" cy="1008062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600" b="1">
                <a:solidFill>
                  <a:schemeClr val="bg2"/>
                </a:solidFill>
              </a:rPr>
              <a:t>inferior mesenteric nodes</a:t>
            </a:r>
          </a:p>
        </p:txBody>
      </p:sp>
      <p:sp>
        <p:nvSpPr>
          <p:cNvPr id="37899" name="Oval 10"/>
          <p:cNvSpPr>
            <a:spLocks noChangeArrowheads="1"/>
          </p:cNvSpPr>
          <p:nvPr/>
        </p:nvSpPr>
        <p:spPr bwMode="auto">
          <a:xfrm>
            <a:off x="2268538" y="1341438"/>
            <a:ext cx="142875" cy="57467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Rectangle 5"/>
          <p:cNvSpPr>
            <a:spLocks noChangeArrowheads="1"/>
          </p:cNvSpPr>
          <p:nvPr/>
        </p:nvSpPr>
        <p:spPr bwMode="auto">
          <a:xfrm>
            <a:off x="323850" y="1557338"/>
            <a:ext cx="1284288" cy="5762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600" b="1">
                <a:solidFill>
                  <a:schemeClr val="bg2"/>
                </a:solidFill>
              </a:rPr>
              <a:t>Cisterna chyli</a:t>
            </a:r>
          </a:p>
        </p:txBody>
      </p:sp>
      <p:cxnSp>
        <p:nvCxnSpPr>
          <p:cNvPr id="37901" name="Straight Connector 19"/>
          <p:cNvCxnSpPr>
            <a:cxnSpLocks noChangeShapeType="1"/>
          </p:cNvCxnSpPr>
          <p:nvPr/>
        </p:nvCxnSpPr>
        <p:spPr bwMode="auto">
          <a:xfrm>
            <a:off x="1619250" y="1773238"/>
            <a:ext cx="6492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2" name="Down Arrow 15"/>
          <p:cNvSpPr>
            <a:spLocks noChangeArrowheads="1"/>
          </p:cNvSpPr>
          <p:nvPr/>
        </p:nvSpPr>
        <p:spPr bwMode="auto">
          <a:xfrm flipV="1">
            <a:off x="2235200" y="871538"/>
            <a:ext cx="215900" cy="504825"/>
          </a:xfrm>
          <a:prstGeom prst="downArrow">
            <a:avLst>
              <a:gd name="adj1" fmla="val 50000"/>
              <a:gd name="adj2" fmla="val 5011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3" name="Rectangle 5"/>
          <p:cNvSpPr>
            <a:spLocks noChangeArrowheads="1"/>
          </p:cNvSpPr>
          <p:nvPr/>
        </p:nvSpPr>
        <p:spPr bwMode="auto">
          <a:xfrm>
            <a:off x="323850" y="908050"/>
            <a:ext cx="1284288" cy="5048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400" b="1">
                <a:solidFill>
                  <a:schemeClr val="bg2"/>
                </a:solidFill>
              </a:rPr>
              <a:t>Thoracic duct</a:t>
            </a:r>
          </a:p>
        </p:txBody>
      </p:sp>
      <p:cxnSp>
        <p:nvCxnSpPr>
          <p:cNvPr id="37904" name="Straight Connector 19"/>
          <p:cNvCxnSpPr>
            <a:cxnSpLocks noChangeShapeType="1"/>
          </p:cNvCxnSpPr>
          <p:nvPr/>
        </p:nvCxnSpPr>
        <p:spPr bwMode="auto">
          <a:xfrm>
            <a:off x="1619250" y="1196975"/>
            <a:ext cx="6492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D4E121FD-1A6A-44B7-8331-A2A082B9B7B1}" type="slidenum">
              <a:rPr lang="en-US" sz="1400" smtClean="0">
                <a:latin typeface="Times New Roman" pitchFamily="-109" charset="0"/>
              </a:rPr>
              <a:pPr/>
              <a:t>35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1143001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Innervation</a:t>
            </a:r>
            <a:r>
              <a:rPr lang="en-GB" dirty="0" smtClean="0"/>
              <a:t> of the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Abdominal viscera supplied by </a:t>
            </a: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AUTONOMIC</a:t>
            </a: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nervous system.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Sensory fibres most important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Parasympathetic sensory (regulate reflex gut function):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NERVE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PELVIC SPLANCHNIC NERVES (S2-S4)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Sympathetic sensory (mediate </a:t>
            </a: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THORACIC SPLANCHNIC (T5-T12)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LUMBAR </a:t>
            </a:r>
            <a:r>
              <a:rPr lang="en-GB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SPLANCHNIC (L1+L2)</a:t>
            </a:r>
            <a:endParaRPr lang="en-GB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C600C4A1-59AF-41E9-A481-0489FF622D4F}" type="slidenum">
              <a:rPr lang="en-US" sz="1400" smtClean="0">
                <a:latin typeface="Times New Roman" pitchFamily="-109" charset="0"/>
              </a:rPr>
              <a:pPr/>
              <a:t>36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"/>
          <a:stretch>
            <a:fillRect/>
          </a:stretch>
        </p:blipFill>
        <p:spPr>
          <a:xfrm>
            <a:off x="755650" y="0"/>
            <a:ext cx="5545138" cy="6858000"/>
          </a:xfrm>
        </p:spPr>
      </p:pic>
      <p:sp>
        <p:nvSpPr>
          <p:cNvPr id="16" name="TextBox 15"/>
          <p:cNvSpPr txBox="1"/>
          <p:nvPr/>
        </p:nvSpPr>
        <p:spPr>
          <a:xfrm>
            <a:off x="6300788" y="623888"/>
            <a:ext cx="2843212" cy="317023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2"/>
                </a:solidFill>
                <a:latin typeface="+mn-lt"/>
              </a:rPr>
              <a:t>Thoracic </a:t>
            </a:r>
            <a:r>
              <a:rPr lang="en-GB" sz="2000" b="1" dirty="0" err="1">
                <a:solidFill>
                  <a:schemeClr val="bg2"/>
                </a:solidFill>
                <a:latin typeface="+mn-lt"/>
              </a:rPr>
              <a:t>Splanchnic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 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2"/>
              </a:solidFill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2"/>
                </a:solidFill>
                <a:latin typeface="+mn-lt"/>
              </a:rPr>
              <a:t>Greater </a:t>
            </a:r>
            <a:r>
              <a:rPr lang="en-GB" sz="2000" b="1" dirty="0" err="1">
                <a:solidFill>
                  <a:schemeClr val="bg2"/>
                </a:solidFill>
                <a:latin typeface="+mn-lt"/>
              </a:rPr>
              <a:t>Splanchnic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 N. (T5-T9)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bg2"/>
              </a:solidFill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2"/>
                </a:solidFill>
                <a:latin typeface="+mn-lt"/>
              </a:rPr>
              <a:t>Lesser </a:t>
            </a:r>
            <a:r>
              <a:rPr lang="en-GB" sz="2000" b="1" dirty="0" err="1">
                <a:solidFill>
                  <a:schemeClr val="bg2"/>
                </a:solidFill>
                <a:latin typeface="+mn-lt"/>
              </a:rPr>
              <a:t>Splanchnic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 N. (T10-T11)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bg2"/>
              </a:solidFill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2"/>
                </a:solidFill>
                <a:latin typeface="+mn-lt"/>
              </a:rPr>
              <a:t>Least </a:t>
            </a:r>
            <a:r>
              <a:rPr lang="en-GB" sz="2000" b="1" dirty="0" err="1">
                <a:solidFill>
                  <a:schemeClr val="bg2"/>
                </a:solidFill>
                <a:latin typeface="+mn-lt"/>
              </a:rPr>
              <a:t>Splanchnic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 N. (T12)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250" y="908050"/>
            <a:ext cx="2447925" cy="58578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chemeClr val="bg2"/>
                </a:solidFill>
              </a:rPr>
              <a:t>Thoracic  </a:t>
            </a:r>
            <a:r>
              <a:rPr lang="en-GB" sz="1600" b="1" dirty="0" err="1">
                <a:solidFill>
                  <a:schemeClr val="bg2"/>
                </a:solidFill>
              </a:rPr>
              <a:t>Splanchnic</a:t>
            </a:r>
            <a:r>
              <a:rPr lang="en-GB" sz="1600" b="1" dirty="0">
                <a:solidFill>
                  <a:schemeClr val="bg2"/>
                </a:solidFill>
              </a:rPr>
              <a:t> N. (T5-T12)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0438"/>
            <a:ext cx="2339975" cy="5857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chemeClr val="bg2"/>
                </a:solidFill>
              </a:rPr>
              <a:t>Lumbar </a:t>
            </a:r>
            <a:r>
              <a:rPr lang="en-GB" sz="1600" b="1" dirty="0" err="1">
                <a:solidFill>
                  <a:schemeClr val="bg2"/>
                </a:solidFill>
              </a:rPr>
              <a:t>Splanchnic</a:t>
            </a:r>
            <a:r>
              <a:rPr lang="en-GB" sz="1600" b="1" dirty="0">
                <a:solidFill>
                  <a:schemeClr val="bg2"/>
                </a:solidFill>
              </a:rPr>
              <a:t> N. (L1 + L2)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988" y="6272213"/>
            <a:ext cx="2339975" cy="5857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chemeClr val="bg2"/>
                </a:solidFill>
              </a:rPr>
              <a:t>Pelvic </a:t>
            </a:r>
            <a:r>
              <a:rPr lang="en-GB" sz="1600" b="1" dirty="0" err="1">
                <a:solidFill>
                  <a:schemeClr val="bg2"/>
                </a:solidFill>
              </a:rPr>
              <a:t>Splanchnic</a:t>
            </a:r>
            <a:r>
              <a:rPr lang="en-GB" sz="1600" b="1" dirty="0">
                <a:solidFill>
                  <a:schemeClr val="bg2"/>
                </a:solidFill>
              </a:rPr>
              <a:t> N. S2-S4</a:t>
            </a:r>
          </a:p>
        </p:txBody>
      </p:sp>
      <p:sp>
        <p:nvSpPr>
          <p:cNvPr id="399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0B728503-1919-417C-BED7-FD815FABF648}" type="slidenum">
              <a:rPr lang="en-US" sz="1400" smtClean="0">
                <a:latin typeface="Times New Roman" pitchFamily="-109" charset="0"/>
              </a:rPr>
              <a:pPr/>
              <a:t>37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ut1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3749"/>
          <a:stretch>
            <a:fillRect/>
          </a:stretch>
        </p:blipFill>
        <p:spPr bwMode="auto">
          <a:xfrm>
            <a:off x="306388" y="381000"/>
            <a:ext cx="47228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48263" y="508000"/>
            <a:ext cx="376713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Innervation: t</a:t>
            </a:r>
            <a:r>
              <a:rPr lang="en-US">
                <a:solidFill>
                  <a:schemeClr val="bg2"/>
                </a:solidFill>
                <a:cs typeface="Arial" charset="0"/>
              </a:rPr>
              <a:t>he sensory fibres are most important.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cs typeface="Arial" charset="0"/>
              </a:rPr>
              <a:t>In the viscera:</a:t>
            </a:r>
            <a:endParaRPr lang="en-US" b="1">
              <a:solidFill>
                <a:schemeClr val="bg2"/>
              </a:solidFill>
              <a:latin typeface="Times New Roman" pitchFamily="-109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Sensory fibres running with the sympathetic (T1-L2) mediate pain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2"/>
              </a:solidFill>
              <a:latin typeface="Times New Roman" pitchFamily="-109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Sensory fibres running with the parasympathetic (vagus or sacral) are involved in reflex regulation of gut function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153BC9C-160A-43EC-A913-B5CFEB499632}" type="slidenum">
              <a:rPr lang="en-US" sz="1400" smtClean="0">
                <a:latin typeface="Times New Roman" pitchFamily="-109" charset="0"/>
              </a:rPr>
              <a:pPr/>
              <a:t>38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Franklin Gothic Medium" pitchFamily="34" charset="0"/>
              </a:rPr>
              <a:t>The Gut and the </a:t>
            </a:r>
            <a:br>
              <a:rPr lang="en-GB" b="1" dirty="0" smtClean="0">
                <a:latin typeface="Franklin Gothic Medium" pitchFamily="34" charset="0"/>
              </a:rPr>
            </a:br>
            <a:r>
              <a:rPr lang="en-GB" b="1" dirty="0" smtClean="0">
                <a:latin typeface="Franklin Gothic Medium" pitchFamily="34" charset="0"/>
              </a:rPr>
              <a:t>Peritoneal Cavity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581525"/>
            <a:ext cx="6400800" cy="935038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bg2"/>
                </a:solidFill>
                <a:latin typeface="Franklin Gothic Medium Cond" pitchFamily="34" charset="0"/>
                <a:ea typeface="ＭＳ Ｐゴシック" pitchFamily="-109" charset="-128"/>
                <a:cs typeface="Arial" charset="0"/>
              </a:rPr>
              <a:t>Any Questions?</a:t>
            </a:r>
          </a:p>
          <a:p>
            <a:endParaRPr lang="en-GB" sz="3600" smtClean="0"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41988" name="Picture 3" descr="to Imperial College home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05488"/>
            <a:ext cx="25003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188" y="3429000"/>
            <a:ext cx="86407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b="1" u="sng" dirty="0">
                <a:solidFill>
                  <a:schemeClr val="bg1">
                    <a:lumMod val="60000"/>
                    <a:lumOff val="40000"/>
                  </a:schemeClr>
                </a:solidFill>
                <a:hlinkClick r:id="rId4"/>
              </a:rPr>
              <a:t>https://education.med.imperial.ac.uk/Systems/Simbryo/index.html</a:t>
            </a:r>
            <a:endParaRPr lang="en-GB" sz="2000" b="1" u="sng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230188" y="2225675"/>
            <a:ext cx="8734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latin typeface="Franklin Gothic Medium" pitchFamily="34" charset="0"/>
              </a:rPr>
              <a:t>To see an animation of the embryological development of the gut and mesentery please access the SIMBRYO Software at:</a:t>
            </a:r>
            <a:endParaRPr lang="en-GB">
              <a:solidFill>
                <a:schemeClr val="bg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2320925" y="3617913"/>
            <a:ext cx="3843338" cy="2689225"/>
          </a:xfrm>
          <a:custGeom>
            <a:avLst/>
            <a:gdLst>
              <a:gd name="connsiteX0" fmla="*/ 3048001 w 3844213"/>
              <a:gd name="connsiteY0" fmla="*/ 2581469 h 2690326"/>
              <a:gd name="connsiteX1" fmla="*/ 2693437 w 3844213"/>
              <a:gd name="connsiteY1" fmla="*/ 2142930 h 2690326"/>
              <a:gd name="connsiteX2" fmla="*/ 2226907 w 3844213"/>
              <a:gd name="connsiteY2" fmla="*/ 1974979 h 2690326"/>
              <a:gd name="connsiteX3" fmla="*/ 1760376 w 3844213"/>
              <a:gd name="connsiteY3" fmla="*/ 1974979 h 2690326"/>
              <a:gd name="connsiteX4" fmla="*/ 1312507 w 3844213"/>
              <a:gd name="connsiteY4" fmla="*/ 2124269 h 2690326"/>
              <a:gd name="connsiteX5" fmla="*/ 995266 w 3844213"/>
              <a:gd name="connsiteY5" fmla="*/ 2441510 h 2690326"/>
              <a:gd name="connsiteX6" fmla="*/ 929952 w 3844213"/>
              <a:gd name="connsiteY6" fmla="*/ 2646783 h 2690326"/>
              <a:gd name="connsiteX7" fmla="*/ 351454 w 3844213"/>
              <a:gd name="connsiteY7" fmla="*/ 2180253 h 2690326"/>
              <a:gd name="connsiteX8" fmla="*/ 118188 w 3844213"/>
              <a:gd name="connsiteY8" fmla="*/ 1779036 h 2690326"/>
              <a:gd name="connsiteX9" fmla="*/ 24882 w 3844213"/>
              <a:gd name="connsiteY9" fmla="*/ 1331167 h 2690326"/>
              <a:gd name="connsiteX10" fmla="*/ 267478 w 3844213"/>
              <a:gd name="connsiteY10" fmla="*/ 743339 h 2690326"/>
              <a:gd name="connsiteX11" fmla="*/ 752670 w 3844213"/>
              <a:gd name="connsiteY11" fmla="*/ 351453 h 2690326"/>
              <a:gd name="connsiteX12" fmla="*/ 1489788 w 3844213"/>
              <a:gd name="connsiteY12" fmla="*/ 52873 h 2690326"/>
              <a:gd name="connsiteX13" fmla="*/ 2208246 w 3844213"/>
              <a:gd name="connsiteY13" fmla="*/ 34212 h 2690326"/>
              <a:gd name="connsiteX14" fmla="*/ 2880050 w 3844213"/>
              <a:gd name="connsiteY14" fmla="*/ 183502 h 2690326"/>
              <a:gd name="connsiteX15" fmla="*/ 3374572 w 3844213"/>
              <a:gd name="connsiteY15" fmla="*/ 538065 h 2690326"/>
              <a:gd name="connsiteX16" fmla="*/ 3719805 w 3844213"/>
              <a:gd name="connsiteY16" fmla="*/ 995265 h 2690326"/>
              <a:gd name="connsiteX17" fmla="*/ 3841103 w 3844213"/>
              <a:gd name="connsiteY17" fmla="*/ 1471126 h 2690326"/>
              <a:gd name="connsiteX18" fmla="*/ 3701144 w 3844213"/>
              <a:gd name="connsiteY18" fmla="*/ 2012302 h 2690326"/>
              <a:gd name="connsiteX19" fmla="*/ 3402564 w 3844213"/>
              <a:gd name="connsiteY19" fmla="*/ 2366865 h 2690326"/>
              <a:gd name="connsiteX20" fmla="*/ 3169299 w 3844213"/>
              <a:gd name="connsiteY20" fmla="*/ 2534816 h 2690326"/>
              <a:gd name="connsiteX21" fmla="*/ 3048001 w 3844213"/>
              <a:gd name="connsiteY21" fmla="*/ 2581469 h 26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4213" h="2690326">
                <a:moveTo>
                  <a:pt x="3048001" y="2581469"/>
                </a:moveTo>
                <a:cubicBezTo>
                  <a:pt x="2968691" y="2516155"/>
                  <a:pt x="2830286" y="2244012"/>
                  <a:pt x="2693437" y="2142930"/>
                </a:cubicBezTo>
                <a:cubicBezTo>
                  <a:pt x="2556588" y="2041848"/>
                  <a:pt x="2382417" y="2002971"/>
                  <a:pt x="2226907" y="1974979"/>
                </a:cubicBezTo>
                <a:cubicBezTo>
                  <a:pt x="2071397" y="1946987"/>
                  <a:pt x="1912776" y="1950097"/>
                  <a:pt x="1760376" y="1974979"/>
                </a:cubicBezTo>
                <a:cubicBezTo>
                  <a:pt x="1607976" y="1999861"/>
                  <a:pt x="1440025" y="2046514"/>
                  <a:pt x="1312507" y="2124269"/>
                </a:cubicBezTo>
                <a:cubicBezTo>
                  <a:pt x="1184989" y="2202024"/>
                  <a:pt x="1059025" y="2354424"/>
                  <a:pt x="995266" y="2441510"/>
                </a:cubicBezTo>
                <a:cubicBezTo>
                  <a:pt x="931507" y="2528596"/>
                  <a:pt x="1037254" y="2690326"/>
                  <a:pt x="929952" y="2646783"/>
                </a:cubicBezTo>
                <a:cubicBezTo>
                  <a:pt x="822650" y="2603240"/>
                  <a:pt x="486748" y="2324878"/>
                  <a:pt x="351454" y="2180253"/>
                </a:cubicBezTo>
                <a:cubicBezTo>
                  <a:pt x="216160" y="2035629"/>
                  <a:pt x="172617" y="1920550"/>
                  <a:pt x="118188" y="1779036"/>
                </a:cubicBezTo>
                <a:cubicBezTo>
                  <a:pt x="63759" y="1637522"/>
                  <a:pt x="0" y="1503783"/>
                  <a:pt x="24882" y="1331167"/>
                </a:cubicBezTo>
                <a:cubicBezTo>
                  <a:pt x="49764" y="1158551"/>
                  <a:pt x="146180" y="906625"/>
                  <a:pt x="267478" y="743339"/>
                </a:cubicBezTo>
                <a:cubicBezTo>
                  <a:pt x="388776" y="580053"/>
                  <a:pt x="548952" y="466531"/>
                  <a:pt x="752670" y="351453"/>
                </a:cubicBezTo>
                <a:cubicBezTo>
                  <a:pt x="956388" y="236375"/>
                  <a:pt x="1247192" y="105746"/>
                  <a:pt x="1489788" y="52873"/>
                </a:cubicBezTo>
                <a:cubicBezTo>
                  <a:pt x="1732384" y="0"/>
                  <a:pt x="1976536" y="12441"/>
                  <a:pt x="2208246" y="34212"/>
                </a:cubicBezTo>
                <a:cubicBezTo>
                  <a:pt x="2439956" y="55983"/>
                  <a:pt x="2685662" y="99527"/>
                  <a:pt x="2880050" y="183502"/>
                </a:cubicBezTo>
                <a:cubicBezTo>
                  <a:pt x="3074438" y="267477"/>
                  <a:pt x="3234613" y="402771"/>
                  <a:pt x="3374572" y="538065"/>
                </a:cubicBezTo>
                <a:cubicBezTo>
                  <a:pt x="3514531" y="673359"/>
                  <a:pt x="3642050" y="839755"/>
                  <a:pt x="3719805" y="995265"/>
                </a:cubicBezTo>
                <a:cubicBezTo>
                  <a:pt x="3797560" y="1150775"/>
                  <a:pt x="3844213" y="1301620"/>
                  <a:pt x="3841103" y="1471126"/>
                </a:cubicBezTo>
                <a:cubicBezTo>
                  <a:pt x="3837993" y="1640632"/>
                  <a:pt x="3774234" y="1863012"/>
                  <a:pt x="3701144" y="2012302"/>
                </a:cubicBezTo>
                <a:cubicBezTo>
                  <a:pt x="3628054" y="2161592"/>
                  <a:pt x="3491205" y="2279779"/>
                  <a:pt x="3402564" y="2366865"/>
                </a:cubicBezTo>
                <a:cubicBezTo>
                  <a:pt x="3313923" y="2453951"/>
                  <a:pt x="3225283" y="2499049"/>
                  <a:pt x="3169299" y="2534816"/>
                </a:cubicBezTo>
                <a:cubicBezTo>
                  <a:pt x="3113315" y="2570583"/>
                  <a:pt x="3127311" y="2646783"/>
                  <a:pt x="3048001" y="2581469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Franklin Gothic Medium" pitchFamily="34" charset="0"/>
                <a:ea typeface="ＭＳ Ｐゴシック" pitchFamily="-109" charset="-128"/>
              </a:rPr>
              <a:t>The Peritoneal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12557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The peritoneal cavity is a POTENTIAL space within the layer of peritoneum.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Components of the GI tract are suspended in peritoneal reflections – MESENTERIES.</a:t>
            </a:r>
            <a:endParaRPr lang="en-GB" dirty="0">
              <a:solidFill>
                <a:schemeClr val="bg2"/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7"/>
          <a:stretch>
            <a:fillRect/>
          </a:stretch>
        </p:blipFill>
        <p:spPr bwMode="auto">
          <a:xfrm>
            <a:off x="3476625" y="5832475"/>
            <a:ext cx="16668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00263" y="3338513"/>
            <a:ext cx="4357687" cy="3357562"/>
          </a:xfrm>
          <a:prstGeom prst="ellipse">
            <a:avLst/>
          </a:prstGeom>
          <a:noFill/>
          <a:ln w="1270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151" name="Group 6"/>
          <p:cNvGrpSpPr>
            <a:grpSpLocks/>
          </p:cNvGrpSpPr>
          <p:nvPr/>
        </p:nvGrpSpPr>
        <p:grpSpPr bwMode="auto">
          <a:xfrm>
            <a:off x="3871913" y="5959475"/>
            <a:ext cx="858837" cy="665163"/>
            <a:chOff x="3844211" y="5969565"/>
            <a:chExt cx="858416" cy="664496"/>
          </a:xfrm>
        </p:grpSpPr>
        <p:sp>
          <p:nvSpPr>
            <p:cNvPr id="8" name="Oval 7"/>
            <p:cNvSpPr/>
            <p:nvPr/>
          </p:nvSpPr>
          <p:spPr>
            <a:xfrm>
              <a:off x="3991776" y="5969565"/>
              <a:ext cx="571220" cy="3568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44211" y="6278818"/>
              <a:ext cx="858416" cy="10308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152035" y="6345426"/>
              <a:ext cx="271329" cy="288635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325688" y="3622675"/>
            <a:ext cx="3844925" cy="2690813"/>
          </a:xfrm>
          <a:custGeom>
            <a:avLst/>
            <a:gdLst>
              <a:gd name="connsiteX0" fmla="*/ 3048001 w 3844213"/>
              <a:gd name="connsiteY0" fmla="*/ 2581469 h 2690326"/>
              <a:gd name="connsiteX1" fmla="*/ 2693437 w 3844213"/>
              <a:gd name="connsiteY1" fmla="*/ 2142930 h 2690326"/>
              <a:gd name="connsiteX2" fmla="*/ 2226907 w 3844213"/>
              <a:gd name="connsiteY2" fmla="*/ 1974979 h 2690326"/>
              <a:gd name="connsiteX3" fmla="*/ 1760376 w 3844213"/>
              <a:gd name="connsiteY3" fmla="*/ 1974979 h 2690326"/>
              <a:gd name="connsiteX4" fmla="*/ 1312507 w 3844213"/>
              <a:gd name="connsiteY4" fmla="*/ 2124269 h 2690326"/>
              <a:gd name="connsiteX5" fmla="*/ 995266 w 3844213"/>
              <a:gd name="connsiteY5" fmla="*/ 2441510 h 2690326"/>
              <a:gd name="connsiteX6" fmla="*/ 929952 w 3844213"/>
              <a:gd name="connsiteY6" fmla="*/ 2646783 h 2690326"/>
              <a:gd name="connsiteX7" fmla="*/ 351454 w 3844213"/>
              <a:gd name="connsiteY7" fmla="*/ 2180253 h 2690326"/>
              <a:gd name="connsiteX8" fmla="*/ 118188 w 3844213"/>
              <a:gd name="connsiteY8" fmla="*/ 1779036 h 2690326"/>
              <a:gd name="connsiteX9" fmla="*/ 24882 w 3844213"/>
              <a:gd name="connsiteY9" fmla="*/ 1331167 h 2690326"/>
              <a:gd name="connsiteX10" fmla="*/ 267478 w 3844213"/>
              <a:gd name="connsiteY10" fmla="*/ 743339 h 2690326"/>
              <a:gd name="connsiteX11" fmla="*/ 752670 w 3844213"/>
              <a:gd name="connsiteY11" fmla="*/ 351453 h 2690326"/>
              <a:gd name="connsiteX12" fmla="*/ 1489788 w 3844213"/>
              <a:gd name="connsiteY12" fmla="*/ 52873 h 2690326"/>
              <a:gd name="connsiteX13" fmla="*/ 2208246 w 3844213"/>
              <a:gd name="connsiteY13" fmla="*/ 34212 h 2690326"/>
              <a:gd name="connsiteX14" fmla="*/ 2880050 w 3844213"/>
              <a:gd name="connsiteY14" fmla="*/ 183502 h 2690326"/>
              <a:gd name="connsiteX15" fmla="*/ 3374572 w 3844213"/>
              <a:gd name="connsiteY15" fmla="*/ 538065 h 2690326"/>
              <a:gd name="connsiteX16" fmla="*/ 3719805 w 3844213"/>
              <a:gd name="connsiteY16" fmla="*/ 995265 h 2690326"/>
              <a:gd name="connsiteX17" fmla="*/ 3841103 w 3844213"/>
              <a:gd name="connsiteY17" fmla="*/ 1471126 h 2690326"/>
              <a:gd name="connsiteX18" fmla="*/ 3701144 w 3844213"/>
              <a:gd name="connsiteY18" fmla="*/ 2012302 h 2690326"/>
              <a:gd name="connsiteX19" fmla="*/ 3402564 w 3844213"/>
              <a:gd name="connsiteY19" fmla="*/ 2366865 h 2690326"/>
              <a:gd name="connsiteX20" fmla="*/ 3169299 w 3844213"/>
              <a:gd name="connsiteY20" fmla="*/ 2534816 h 2690326"/>
              <a:gd name="connsiteX21" fmla="*/ 3048001 w 3844213"/>
              <a:gd name="connsiteY21" fmla="*/ 2581469 h 26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4213" h="2690326">
                <a:moveTo>
                  <a:pt x="3048001" y="2581469"/>
                </a:moveTo>
                <a:cubicBezTo>
                  <a:pt x="2968691" y="2516155"/>
                  <a:pt x="2830286" y="2244012"/>
                  <a:pt x="2693437" y="2142930"/>
                </a:cubicBezTo>
                <a:cubicBezTo>
                  <a:pt x="2556588" y="2041848"/>
                  <a:pt x="2382417" y="2002971"/>
                  <a:pt x="2226907" y="1974979"/>
                </a:cubicBezTo>
                <a:cubicBezTo>
                  <a:pt x="2071397" y="1946987"/>
                  <a:pt x="1912776" y="1950097"/>
                  <a:pt x="1760376" y="1974979"/>
                </a:cubicBezTo>
                <a:cubicBezTo>
                  <a:pt x="1607976" y="1999861"/>
                  <a:pt x="1440025" y="2046514"/>
                  <a:pt x="1312507" y="2124269"/>
                </a:cubicBezTo>
                <a:cubicBezTo>
                  <a:pt x="1184989" y="2202024"/>
                  <a:pt x="1059025" y="2354424"/>
                  <a:pt x="995266" y="2441510"/>
                </a:cubicBezTo>
                <a:cubicBezTo>
                  <a:pt x="931507" y="2528596"/>
                  <a:pt x="1037254" y="2690326"/>
                  <a:pt x="929952" y="2646783"/>
                </a:cubicBezTo>
                <a:cubicBezTo>
                  <a:pt x="822650" y="2603240"/>
                  <a:pt x="486748" y="2324878"/>
                  <a:pt x="351454" y="2180253"/>
                </a:cubicBezTo>
                <a:cubicBezTo>
                  <a:pt x="216160" y="2035629"/>
                  <a:pt x="172617" y="1920550"/>
                  <a:pt x="118188" y="1779036"/>
                </a:cubicBezTo>
                <a:cubicBezTo>
                  <a:pt x="63759" y="1637522"/>
                  <a:pt x="0" y="1503783"/>
                  <a:pt x="24882" y="1331167"/>
                </a:cubicBezTo>
                <a:cubicBezTo>
                  <a:pt x="49764" y="1158551"/>
                  <a:pt x="146180" y="906625"/>
                  <a:pt x="267478" y="743339"/>
                </a:cubicBezTo>
                <a:cubicBezTo>
                  <a:pt x="388776" y="580053"/>
                  <a:pt x="548952" y="466531"/>
                  <a:pt x="752670" y="351453"/>
                </a:cubicBezTo>
                <a:cubicBezTo>
                  <a:pt x="956388" y="236375"/>
                  <a:pt x="1247192" y="105746"/>
                  <a:pt x="1489788" y="52873"/>
                </a:cubicBezTo>
                <a:cubicBezTo>
                  <a:pt x="1732384" y="0"/>
                  <a:pt x="1976536" y="12441"/>
                  <a:pt x="2208246" y="34212"/>
                </a:cubicBezTo>
                <a:cubicBezTo>
                  <a:pt x="2439956" y="55983"/>
                  <a:pt x="2685662" y="99527"/>
                  <a:pt x="2880050" y="183502"/>
                </a:cubicBezTo>
                <a:cubicBezTo>
                  <a:pt x="3074438" y="267477"/>
                  <a:pt x="3234613" y="402771"/>
                  <a:pt x="3374572" y="538065"/>
                </a:cubicBezTo>
                <a:cubicBezTo>
                  <a:pt x="3514531" y="673359"/>
                  <a:pt x="3642050" y="839755"/>
                  <a:pt x="3719805" y="995265"/>
                </a:cubicBezTo>
                <a:cubicBezTo>
                  <a:pt x="3797560" y="1150775"/>
                  <a:pt x="3844213" y="1301620"/>
                  <a:pt x="3841103" y="1471126"/>
                </a:cubicBezTo>
                <a:cubicBezTo>
                  <a:pt x="3837993" y="1640632"/>
                  <a:pt x="3774234" y="1863012"/>
                  <a:pt x="3701144" y="2012302"/>
                </a:cubicBezTo>
                <a:cubicBezTo>
                  <a:pt x="3628054" y="2161592"/>
                  <a:pt x="3491205" y="2279779"/>
                  <a:pt x="3402564" y="2366865"/>
                </a:cubicBezTo>
                <a:cubicBezTo>
                  <a:pt x="3313923" y="2453951"/>
                  <a:pt x="3225283" y="2499049"/>
                  <a:pt x="3169299" y="2534816"/>
                </a:cubicBezTo>
                <a:cubicBezTo>
                  <a:pt x="3113315" y="2570583"/>
                  <a:pt x="3127311" y="2646783"/>
                  <a:pt x="3048001" y="25814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79975" y="3414713"/>
            <a:ext cx="2379663" cy="952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7315200" y="3144838"/>
            <a:ext cx="146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  <a:latin typeface="Calibri" pitchFamily="-109" charset="0"/>
              </a:rPr>
              <a:t>Abdominal Wall</a:t>
            </a:r>
          </a:p>
        </p:txBody>
      </p:sp>
      <p:grpSp>
        <p:nvGrpSpPr>
          <p:cNvPr id="6155" name="Group 13"/>
          <p:cNvGrpSpPr>
            <a:grpSpLocks/>
          </p:cNvGrpSpPr>
          <p:nvPr/>
        </p:nvGrpSpPr>
        <p:grpSpPr bwMode="auto">
          <a:xfrm>
            <a:off x="5862638" y="4164013"/>
            <a:ext cx="2547937" cy="400050"/>
            <a:chOff x="6133322" y="4789719"/>
            <a:chExt cx="2547253" cy="4001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133322" y="4977072"/>
              <a:ext cx="1134757" cy="476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1" name="TextBox 15"/>
            <p:cNvSpPr txBox="1">
              <a:spLocks noChangeArrowheads="1"/>
            </p:cNvSpPr>
            <p:nvPr/>
          </p:nvSpPr>
          <p:spPr bwMode="auto">
            <a:xfrm>
              <a:off x="7215669" y="4789719"/>
              <a:ext cx="1464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>
                  <a:solidFill>
                    <a:schemeClr val="bg2"/>
                  </a:solidFill>
                  <a:latin typeface="Calibri" pitchFamily="-109" charset="0"/>
                </a:rPr>
                <a:t>Peritoneum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338638" y="4814888"/>
            <a:ext cx="3952875" cy="947737"/>
            <a:chOff x="4338735" y="4814596"/>
            <a:chExt cx="3953063" cy="9473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338735" y="4814596"/>
              <a:ext cx="2532182" cy="60936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9" name="TextBox 18"/>
            <p:cNvSpPr txBox="1">
              <a:spLocks noChangeArrowheads="1"/>
            </p:cNvSpPr>
            <p:nvPr/>
          </p:nvSpPr>
          <p:spPr bwMode="auto">
            <a:xfrm>
              <a:off x="6826892" y="5054085"/>
              <a:ext cx="14649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>
                  <a:solidFill>
                    <a:schemeClr val="bg2"/>
                  </a:solidFill>
                  <a:latin typeface="Calibri" pitchFamily="-109" charset="0"/>
                </a:rPr>
                <a:t>Peritoneal Cavity</a:t>
              </a:r>
            </a:p>
          </p:txBody>
        </p:sp>
      </p:grpSp>
      <p:sp>
        <p:nvSpPr>
          <p:cNvPr id="61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B39BDC7A-40F5-4995-8567-614C64D80BAC}" type="slidenum">
              <a:rPr lang="en-US" sz="1400" smtClean="0">
                <a:latin typeface="Times New Roman" pitchFamily="-109" charset="0"/>
              </a:rPr>
              <a:pPr/>
              <a:t>4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ut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363663"/>
            <a:ext cx="7199313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63050" cy="114300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cs typeface="ＭＳ Ｐゴシック" charset="-128"/>
              </a:rPr>
              <a:t>The </a:t>
            </a:r>
            <a:r>
              <a:rPr lang="en-GB" sz="3600" kern="0" dirty="0" err="1">
                <a:solidFill>
                  <a:schemeClr val="tx2"/>
                </a:solidFill>
                <a:latin typeface="Franklin Gothic Medium" pitchFamily="34" charset="0"/>
                <a:cs typeface="ＭＳ Ｐゴシック" charset="-128"/>
              </a:rPr>
              <a:t>Abdomino</a:t>
            </a: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cs typeface="ＭＳ Ｐゴシック" charset="-128"/>
              </a:rPr>
              <a:t>-Pelvic Cavity </a:t>
            </a:r>
          </a:p>
          <a:p>
            <a:pPr algn="ctr" eaLnBrk="1" hangingPunct="1">
              <a:defRPr/>
            </a:pPr>
            <a:r>
              <a:rPr lang="en-GB" sz="3600" kern="0" dirty="0">
                <a:solidFill>
                  <a:schemeClr val="tx2"/>
                </a:solidFill>
                <a:latin typeface="Franklin Gothic Medium" pitchFamily="34" charset="0"/>
                <a:cs typeface="ＭＳ Ｐゴシック" charset="-128"/>
              </a:rPr>
              <a:t>and the Digestive Tract</a:t>
            </a:r>
          </a:p>
        </p:txBody>
      </p:sp>
      <p:cxnSp>
        <p:nvCxnSpPr>
          <p:cNvPr id="7172" name="Straight Connector 3"/>
          <p:cNvCxnSpPr>
            <a:cxnSpLocks noChangeShapeType="1"/>
          </p:cNvCxnSpPr>
          <p:nvPr/>
        </p:nvCxnSpPr>
        <p:spPr bwMode="auto">
          <a:xfrm>
            <a:off x="2195513" y="2276475"/>
            <a:ext cx="3313112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27763" y="2924175"/>
          <a:ext cx="2854325" cy="376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49"/>
                <a:gridCol w="2422476"/>
              </a:tblGrid>
              <a:tr h="4095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398" marR="91398" marT="45716" marB="45716"/>
                </a:tc>
              </a:tr>
              <a:tr h="4095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Mouth and pharynx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  <a:tr h="4095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Esophagus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  <a:tr h="4095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Stomach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  <a:tr h="4095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Duodenum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  <a:tr h="40954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Jejunum &amp; ileum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  <a:tr h="669723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Caecum and large intestine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  <a:tr h="64014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98" marR="9139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Sigmoid colon, rectum and anus</a:t>
                      </a:r>
                      <a:endParaRPr lang="en-GB" sz="1800" dirty="0"/>
                    </a:p>
                  </a:txBody>
                  <a:tcPr marL="91398" marR="91398" marT="45716" marB="45716"/>
                </a:tc>
              </a:tr>
            </a:tbl>
          </a:graphicData>
        </a:graphic>
      </p:graphicFrame>
      <p:grpSp>
        <p:nvGrpSpPr>
          <p:cNvPr id="7202" name="Group 17"/>
          <p:cNvGrpSpPr>
            <a:grpSpLocks/>
          </p:cNvGrpSpPr>
          <p:nvPr/>
        </p:nvGrpSpPr>
        <p:grpSpPr bwMode="auto">
          <a:xfrm>
            <a:off x="180975" y="1177925"/>
            <a:ext cx="5759450" cy="2106613"/>
            <a:chOff x="182425" y="1179183"/>
            <a:chExt cx="5757727" cy="2105801"/>
          </a:xfrm>
        </p:grpSpPr>
        <p:sp>
          <p:nvSpPr>
            <p:cNvPr id="7203" name="Rectangle 4"/>
            <p:cNvSpPr>
              <a:spLocks noChangeArrowheads="1"/>
            </p:cNvSpPr>
            <p:nvPr/>
          </p:nvSpPr>
          <p:spPr bwMode="auto">
            <a:xfrm>
              <a:off x="252254" y="2132903"/>
              <a:ext cx="5687898" cy="1152081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68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82425" y="1179183"/>
              <a:ext cx="3456541" cy="52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>
                <a:defRPr/>
              </a:pPr>
              <a:r>
                <a:rPr lang="en-GB" sz="1400" dirty="0" smtClean="0">
                  <a:solidFill>
                    <a:schemeClr val="bg1">
                      <a:lumMod val="75000"/>
                    </a:schemeClr>
                  </a:solidFill>
                  <a:latin typeface="Franklin Gothic Medium" pitchFamily="34" charset="0"/>
                </a:rPr>
                <a:t>This part is under the thoracic cage just below the thoracic diaphragm</a:t>
              </a:r>
            </a:p>
          </p:txBody>
        </p:sp>
        <p:cxnSp>
          <p:nvCxnSpPr>
            <p:cNvPr id="7210" name="Straight Arrow Connector 10"/>
            <p:cNvCxnSpPr>
              <a:cxnSpLocks noChangeShapeType="1"/>
            </p:cNvCxnSpPr>
            <p:nvPr/>
          </p:nvCxnSpPr>
          <p:spPr bwMode="auto">
            <a:xfrm>
              <a:off x="1133364" y="1700808"/>
              <a:ext cx="0" cy="43204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0825" y="4605338"/>
            <a:ext cx="5713413" cy="1460500"/>
            <a:chOff x="226219" y="4509121"/>
            <a:chExt cx="5714206" cy="1459806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26219" y="4509121"/>
              <a:ext cx="5714206" cy="647392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6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43684" y="5445301"/>
              <a:ext cx="2626089" cy="52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>
                <a:defRPr/>
              </a:pPr>
              <a:r>
                <a:rPr lang="en-GB" sz="1400" dirty="0" smtClean="0">
                  <a:solidFill>
                    <a:schemeClr val="bg1">
                      <a:lumMod val="75000"/>
                    </a:schemeClr>
                  </a:solidFill>
                  <a:latin typeface="Franklin Gothic Medium" pitchFamily="34" charset="0"/>
                </a:rPr>
                <a:t>This part is within the pelvic cavity just above the pelvic floor </a:t>
              </a:r>
            </a:p>
          </p:txBody>
        </p:sp>
        <p:cxnSp>
          <p:nvCxnSpPr>
            <p:cNvPr id="7207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971600" y="5157193"/>
              <a:ext cx="0" cy="32402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69D29270-376F-4163-A5DF-252E09969138}" type="slidenum">
              <a:rPr lang="en-US" sz="1400" smtClean="0">
                <a:latin typeface="Times New Roman" pitchFamily="-109" charset="0"/>
              </a:rPr>
              <a:pPr/>
              <a:t>5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ut28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"/>
          <a:stretch>
            <a:fillRect/>
          </a:stretch>
        </p:blipFill>
        <p:spPr bwMode="auto">
          <a:xfrm>
            <a:off x="611188" y="981075"/>
            <a:ext cx="8153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113" y="4826000"/>
            <a:ext cx="9144000" cy="20320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gut tube originates from the endoderm and splanchnic mesoderm </a:t>
            </a:r>
            <a:r>
              <a:rPr lang="en-US" sz="1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(splanchnic Gr.= pertaining to visceral organ)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It is suspended from the posterior abdominal wall by a peritoneal fold – the </a:t>
            </a:r>
            <a:r>
              <a:rPr lang="en-US" sz="28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dorsal mesentery</a:t>
            </a:r>
          </a:p>
        </p:txBody>
      </p:sp>
      <p:sp>
        <p:nvSpPr>
          <p:cNvPr id="8196" name="Down Arrow 12"/>
          <p:cNvSpPr>
            <a:spLocks noChangeArrowheads="1"/>
          </p:cNvSpPr>
          <p:nvPr/>
        </p:nvSpPr>
        <p:spPr bwMode="auto">
          <a:xfrm>
            <a:off x="7092950" y="1052513"/>
            <a:ext cx="503238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Multiply 13"/>
          <p:cNvSpPr/>
          <p:nvPr/>
        </p:nvSpPr>
        <p:spPr bwMode="auto">
          <a:xfrm>
            <a:off x="4140200" y="908050"/>
            <a:ext cx="719138" cy="792163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Multiply 14"/>
          <p:cNvSpPr/>
          <p:nvPr/>
        </p:nvSpPr>
        <p:spPr bwMode="auto">
          <a:xfrm>
            <a:off x="1476375" y="836613"/>
            <a:ext cx="792163" cy="792162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4400" kern="0" dirty="0">
                <a:solidFill>
                  <a:schemeClr val="tx2"/>
                </a:solidFill>
                <a:latin typeface="Franklin Gothic Medium" pitchFamily="34" charset="0"/>
                <a:cs typeface="ＭＳ Ｐゴシック" charset="-128"/>
              </a:rPr>
              <a:t>Early Development - Gut Tube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2588" y="3933825"/>
            <a:ext cx="1727200" cy="4603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+ 4 wk IUL</a:t>
            </a:r>
          </a:p>
        </p:txBody>
      </p:sp>
      <p:sp>
        <p:nvSpPr>
          <p:cNvPr id="8201" name="Rectangle 1"/>
          <p:cNvSpPr>
            <a:spLocks noChangeArrowheads="1"/>
          </p:cNvSpPr>
          <p:nvPr/>
        </p:nvSpPr>
        <p:spPr bwMode="auto">
          <a:xfrm>
            <a:off x="7956550" y="3284538"/>
            <a:ext cx="808038" cy="431800"/>
          </a:xfrm>
          <a:prstGeom prst="rect">
            <a:avLst/>
          </a:prstGeom>
          <a:solidFill>
            <a:srgbClr val="FF99FF">
              <a:alpha val="3098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8202" name="Straight Connector 3"/>
          <p:cNvCxnSpPr>
            <a:cxnSpLocks noChangeShapeType="1"/>
          </p:cNvCxnSpPr>
          <p:nvPr/>
        </p:nvCxnSpPr>
        <p:spPr bwMode="auto">
          <a:xfrm>
            <a:off x="1979613" y="2852738"/>
            <a:ext cx="1008062" cy="215900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578100" y="3054350"/>
            <a:ext cx="1108075" cy="339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2"/>
                </a:solidFill>
              </a:rPr>
              <a:t>endoderm</a:t>
            </a:r>
          </a:p>
        </p:txBody>
      </p:sp>
      <p:sp>
        <p:nvSpPr>
          <p:cNvPr id="8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5C782860-D847-4075-8356-1509153EE0C1}" type="slidenum">
              <a:rPr lang="en-US" sz="1400" smtClean="0">
                <a:latin typeface="Times New Roman" pitchFamily="-109" charset="0"/>
              </a:rPr>
              <a:pPr/>
              <a:t>6</a:t>
            </a:fld>
            <a:endParaRPr lang="en-US" sz="1400" smtClean="0">
              <a:latin typeface="Times New Roman" pitchFamily="-109" charset="0"/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4763" y="3357563"/>
            <a:ext cx="1509712" cy="461962"/>
          </a:xfrm>
          <a:prstGeom prst="rect">
            <a:avLst/>
          </a:prstGeom>
          <a:solidFill>
            <a:srgbClr val="FF99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200">
                <a:solidFill>
                  <a:schemeClr val="bg2"/>
                </a:solidFill>
              </a:rPr>
              <a:t>Splanchnic mesoderm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Mesenteries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7675" y="1263650"/>
            <a:ext cx="8229600" cy="1085850"/>
          </a:xfrm>
        </p:spPr>
        <p:txBody>
          <a:bodyPr/>
          <a:lstStyle/>
          <a:p>
            <a:pPr eaLnBrk="1" hangingPunct="1"/>
            <a:r>
              <a:rPr lang="en-GB" sz="2200" b="1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Peritoneal folds attaching viscera to the abdominal wall.</a:t>
            </a:r>
          </a:p>
          <a:p>
            <a:pPr eaLnBrk="1" hangingPunct="1"/>
            <a:r>
              <a:rPr lang="en-GB" sz="2200" b="1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Conduit for VESSELS, NERVES and LYMPHATICS supplying viscera.</a:t>
            </a:r>
          </a:p>
          <a:p>
            <a:pPr eaLnBrk="1" hangingPunct="1"/>
            <a:r>
              <a:rPr lang="en-GB" sz="2200" b="1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VISCERAL peritoneum – covering the suspended organs </a:t>
            </a:r>
          </a:p>
          <a:p>
            <a:pPr eaLnBrk="1" hangingPunct="1"/>
            <a:r>
              <a:rPr lang="en-GB" sz="2200" b="1" smtClean="0">
                <a:solidFill>
                  <a:schemeClr val="bg2"/>
                </a:solidFill>
                <a:latin typeface="Arial" charset="0"/>
                <a:ea typeface="ＭＳ Ｐゴシック" pitchFamily="-109" charset="-128"/>
                <a:cs typeface="Arial" charset="0"/>
              </a:rPr>
              <a:t>PARIETAL peritoneum – lines the abdominal wall.</a:t>
            </a:r>
          </a:p>
        </p:txBody>
      </p:sp>
      <p:sp>
        <p:nvSpPr>
          <p:cNvPr id="20" name="Oval 19"/>
          <p:cNvSpPr/>
          <p:nvPr/>
        </p:nvSpPr>
        <p:spPr>
          <a:xfrm>
            <a:off x="3984625" y="4459288"/>
            <a:ext cx="784225" cy="654050"/>
          </a:xfrm>
          <a:prstGeom prst="ellipse">
            <a:avLst/>
          </a:prstGeom>
          <a:noFill/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7"/>
          <a:stretch>
            <a:fillRect/>
          </a:stretch>
        </p:blipFill>
        <p:spPr bwMode="auto">
          <a:xfrm>
            <a:off x="3552825" y="5794375"/>
            <a:ext cx="16478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193925" y="3292475"/>
            <a:ext cx="4357688" cy="3357563"/>
          </a:xfrm>
          <a:prstGeom prst="ellipse">
            <a:avLst/>
          </a:prstGeom>
          <a:noFill/>
          <a:ln w="1270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223" name="Group 22"/>
          <p:cNvGrpSpPr>
            <a:grpSpLocks/>
          </p:cNvGrpSpPr>
          <p:nvPr/>
        </p:nvGrpSpPr>
        <p:grpSpPr bwMode="auto">
          <a:xfrm>
            <a:off x="3965575" y="5913438"/>
            <a:ext cx="858838" cy="665162"/>
            <a:chOff x="3844211" y="5969565"/>
            <a:chExt cx="858416" cy="664496"/>
          </a:xfrm>
        </p:grpSpPr>
        <p:sp>
          <p:nvSpPr>
            <p:cNvPr id="24" name="Oval 23"/>
            <p:cNvSpPr/>
            <p:nvPr/>
          </p:nvSpPr>
          <p:spPr>
            <a:xfrm>
              <a:off x="3991776" y="5969565"/>
              <a:ext cx="571219" cy="35682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44211" y="6278817"/>
              <a:ext cx="858416" cy="1030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152035" y="6345425"/>
              <a:ext cx="271330" cy="288636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6" name="Freeform 35"/>
          <p:cNvSpPr/>
          <p:nvPr/>
        </p:nvSpPr>
        <p:spPr>
          <a:xfrm>
            <a:off x="2376488" y="3475038"/>
            <a:ext cx="3998912" cy="2849562"/>
          </a:xfrm>
          <a:custGeom>
            <a:avLst/>
            <a:gdLst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81335 h 2848947"/>
              <a:gd name="connsiteX18" fmla="*/ 1719943 w 3999723"/>
              <a:gd name="connsiteY18" fmla="*/ 2290665 h 2848947"/>
              <a:gd name="connsiteX19" fmla="*/ 1542661 w 3999723"/>
              <a:gd name="connsiteY19" fmla="*/ 2383972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81335 h 2848947"/>
              <a:gd name="connsiteX18" fmla="*/ 1719943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81335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53751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99723" h="2848947">
                <a:moveTo>
                  <a:pt x="1981200" y="853751"/>
                </a:moveTo>
                <a:cubicBezTo>
                  <a:pt x="1915886" y="855306"/>
                  <a:pt x="1828800" y="859972"/>
                  <a:pt x="1757265" y="891074"/>
                </a:cubicBezTo>
                <a:cubicBezTo>
                  <a:pt x="1685730" y="922176"/>
                  <a:pt x="1593980" y="982824"/>
                  <a:pt x="1551992" y="1040363"/>
                </a:cubicBezTo>
                <a:cubicBezTo>
                  <a:pt x="1510004" y="1097902"/>
                  <a:pt x="1513115" y="1175657"/>
                  <a:pt x="1505339" y="1236306"/>
                </a:cubicBezTo>
                <a:cubicBezTo>
                  <a:pt x="1497564" y="1296955"/>
                  <a:pt x="1496009" y="1343608"/>
                  <a:pt x="1505339" y="1404257"/>
                </a:cubicBezTo>
                <a:cubicBezTo>
                  <a:pt x="1514670" y="1464906"/>
                  <a:pt x="1531775" y="1550437"/>
                  <a:pt x="1561322" y="1600200"/>
                </a:cubicBezTo>
                <a:cubicBezTo>
                  <a:pt x="1590869" y="1649963"/>
                  <a:pt x="1645298" y="1679511"/>
                  <a:pt x="1682620" y="1702837"/>
                </a:cubicBezTo>
                <a:cubicBezTo>
                  <a:pt x="1719942" y="1726163"/>
                  <a:pt x="1752600" y="1730828"/>
                  <a:pt x="1785257" y="1740159"/>
                </a:cubicBezTo>
                <a:cubicBezTo>
                  <a:pt x="1817914" y="1749490"/>
                  <a:pt x="1852126" y="1754156"/>
                  <a:pt x="1878563" y="1758821"/>
                </a:cubicBezTo>
                <a:cubicBezTo>
                  <a:pt x="1905000" y="1763486"/>
                  <a:pt x="1932991" y="1757265"/>
                  <a:pt x="1943877" y="1768151"/>
                </a:cubicBezTo>
                <a:cubicBezTo>
                  <a:pt x="1954763" y="1779037"/>
                  <a:pt x="1945432" y="1803919"/>
                  <a:pt x="1943877" y="1824135"/>
                </a:cubicBezTo>
                <a:cubicBezTo>
                  <a:pt x="1942322" y="1844351"/>
                  <a:pt x="1936102" y="1858347"/>
                  <a:pt x="1934547" y="1889449"/>
                </a:cubicBezTo>
                <a:cubicBezTo>
                  <a:pt x="1932992" y="1920551"/>
                  <a:pt x="1932992" y="1981200"/>
                  <a:pt x="1934547" y="2010747"/>
                </a:cubicBezTo>
                <a:cubicBezTo>
                  <a:pt x="1936102" y="2040294"/>
                  <a:pt x="1942322" y="2041849"/>
                  <a:pt x="1943877" y="2066731"/>
                </a:cubicBezTo>
                <a:cubicBezTo>
                  <a:pt x="1945432" y="2091613"/>
                  <a:pt x="1943877" y="2160037"/>
                  <a:pt x="1943877" y="2160037"/>
                </a:cubicBezTo>
                <a:lnTo>
                  <a:pt x="1943877" y="2197359"/>
                </a:lnTo>
                <a:cubicBezTo>
                  <a:pt x="1943877" y="2209800"/>
                  <a:pt x="1957873" y="2225351"/>
                  <a:pt x="1943877" y="2234682"/>
                </a:cubicBezTo>
                <a:cubicBezTo>
                  <a:pt x="1929881" y="2244013"/>
                  <a:pt x="1901890" y="2248678"/>
                  <a:pt x="1859902" y="2253343"/>
                </a:cubicBezTo>
                <a:cubicBezTo>
                  <a:pt x="1817914" y="2258008"/>
                  <a:pt x="1751045" y="2247122"/>
                  <a:pt x="1691951" y="2262673"/>
                </a:cubicBezTo>
                <a:cubicBezTo>
                  <a:pt x="1632857" y="2278224"/>
                  <a:pt x="1562878" y="2312437"/>
                  <a:pt x="1505339" y="2346649"/>
                </a:cubicBezTo>
                <a:cubicBezTo>
                  <a:pt x="1447800" y="2380861"/>
                  <a:pt x="1394926" y="2433735"/>
                  <a:pt x="1346718" y="2467947"/>
                </a:cubicBezTo>
                <a:cubicBezTo>
                  <a:pt x="1298510" y="2502159"/>
                  <a:pt x="1253413" y="2517711"/>
                  <a:pt x="1216090" y="2551923"/>
                </a:cubicBezTo>
                <a:cubicBezTo>
                  <a:pt x="1178767" y="2586135"/>
                  <a:pt x="1149220" y="2628123"/>
                  <a:pt x="1122783" y="2673221"/>
                </a:cubicBezTo>
                <a:cubicBezTo>
                  <a:pt x="1096346" y="2718319"/>
                  <a:pt x="1108787" y="2814736"/>
                  <a:pt x="1057469" y="2822511"/>
                </a:cubicBezTo>
                <a:cubicBezTo>
                  <a:pt x="1006151" y="2830287"/>
                  <a:pt x="889518" y="2755641"/>
                  <a:pt x="814873" y="2719874"/>
                </a:cubicBezTo>
                <a:cubicBezTo>
                  <a:pt x="740228" y="2684107"/>
                  <a:pt x="664028" y="2642118"/>
                  <a:pt x="609600" y="2607906"/>
                </a:cubicBezTo>
                <a:cubicBezTo>
                  <a:pt x="555172" y="2573694"/>
                  <a:pt x="528735" y="2555033"/>
                  <a:pt x="488302" y="2514600"/>
                </a:cubicBezTo>
                <a:cubicBezTo>
                  <a:pt x="447869" y="2474167"/>
                  <a:pt x="408992" y="2421294"/>
                  <a:pt x="367004" y="2365310"/>
                </a:cubicBezTo>
                <a:cubicBezTo>
                  <a:pt x="325016" y="2309326"/>
                  <a:pt x="283028" y="2247122"/>
                  <a:pt x="236375" y="2178698"/>
                </a:cubicBezTo>
                <a:cubicBezTo>
                  <a:pt x="189722" y="2110274"/>
                  <a:pt x="122853" y="2030963"/>
                  <a:pt x="87086" y="1954763"/>
                </a:cubicBezTo>
                <a:cubicBezTo>
                  <a:pt x="51319" y="1878563"/>
                  <a:pt x="35767" y="1810139"/>
                  <a:pt x="21771" y="1721498"/>
                </a:cubicBezTo>
                <a:cubicBezTo>
                  <a:pt x="7775" y="1632857"/>
                  <a:pt x="0" y="1517779"/>
                  <a:pt x="3110" y="1422918"/>
                </a:cubicBezTo>
                <a:cubicBezTo>
                  <a:pt x="6220" y="1328057"/>
                  <a:pt x="6220" y="1248747"/>
                  <a:pt x="40432" y="1152331"/>
                </a:cubicBezTo>
                <a:cubicBezTo>
                  <a:pt x="74644" y="1055915"/>
                  <a:pt x="158620" y="925286"/>
                  <a:pt x="208383" y="844421"/>
                </a:cubicBezTo>
                <a:cubicBezTo>
                  <a:pt x="258146" y="763556"/>
                  <a:pt x="275253" y="730898"/>
                  <a:pt x="339012" y="667139"/>
                </a:cubicBezTo>
                <a:cubicBezTo>
                  <a:pt x="402771" y="603380"/>
                  <a:pt x="519404" y="514738"/>
                  <a:pt x="590939" y="461865"/>
                </a:cubicBezTo>
                <a:cubicBezTo>
                  <a:pt x="662474" y="408992"/>
                  <a:pt x="678024" y="399661"/>
                  <a:pt x="768220" y="349898"/>
                </a:cubicBezTo>
                <a:cubicBezTo>
                  <a:pt x="858416" y="300135"/>
                  <a:pt x="979714" y="216159"/>
                  <a:pt x="1132114" y="163286"/>
                </a:cubicBezTo>
                <a:cubicBezTo>
                  <a:pt x="1284514" y="110413"/>
                  <a:pt x="1544216" y="57539"/>
                  <a:pt x="1682620" y="32657"/>
                </a:cubicBezTo>
                <a:cubicBezTo>
                  <a:pt x="1821024" y="7775"/>
                  <a:pt x="1866123" y="17106"/>
                  <a:pt x="1962539" y="13996"/>
                </a:cubicBezTo>
                <a:cubicBezTo>
                  <a:pt x="2058955" y="10886"/>
                  <a:pt x="2142930" y="0"/>
                  <a:pt x="2261118" y="13996"/>
                </a:cubicBezTo>
                <a:cubicBezTo>
                  <a:pt x="2379306" y="27992"/>
                  <a:pt x="2555032" y="69980"/>
                  <a:pt x="2671665" y="97972"/>
                </a:cubicBezTo>
                <a:cubicBezTo>
                  <a:pt x="2788298" y="125964"/>
                  <a:pt x="2870718" y="146180"/>
                  <a:pt x="2960914" y="181947"/>
                </a:cubicBezTo>
                <a:cubicBezTo>
                  <a:pt x="3051110" y="217714"/>
                  <a:pt x="3131976" y="265923"/>
                  <a:pt x="3212841" y="312576"/>
                </a:cubicBezTo>
                <a:cubicBezTo>
                  <a:pt x="3293706" y="359229"/>
                  <a:pt x="3374571" y="408992"/>
                  <a:pt x="3446106" y="461865"/>
                </a:cubicBezTo>
                <a:cubicBezTo>
                  <a:pt x="3517641" y="514738"/>
                  <a:pt x="3572070" y="542730"/>
                  <a:pt x="3642049" y="629816"/>
                </a:cubicBezTo>
                <a:cubicBezTo>
                  <a:pt x="3712029" y="716902"/>
                  <a:pt x="3809999" y="883298"/>
                  <a:pt x="3865983" y="984380"/>
                </a:cubicBezTo>
                <a:cubicBezTo>
                  <a:pt x="3921967" y="1085462"/>
                  <a:pt x="3956180" y="1143000"/>
                  <a:pt x="3977951" y="1236306"/>
                </a:cubicBezTo>
                <a:cubicBezTo>
                  <a:pt x="3999723" y="1329612"/>
                  <a:pt x="3999722" y="1444690"/>
                  <a:pt x="3996612" y="1544216"/>
                </a:cubicBezTo>
                <a:cubicBezTo>
                  <a:pt x="3993502" y="1643742"/>
                  <a:pt x="3985727" y="1737049"/>
                  <a:pt x="3959290" y="1833465"/>
                </a:cubicBezTo>
                <a:cubicBezTo>
                  <a:pt x="3932853" y="1929881"/>
                  <a:pt x="3901751" y="2023187"/>
                  <a:pt x="3837992" y="2122714"/>
                </a:cubicBezTo>
                <a:cubicBezTo>
                  <a:pt x="3774233" y="2222241"/>
                  <a:pt x="3656044" y="2351315"/>
                  <a:pt x="3576734" y="2430625"/>
                </a:cubicBezTo>
                <a:cubicBezTo>
                  <a:pt x="3497424" y="2509935"/>
                  <a:pt x="3435220" y="2548813"/>
                  <a:pt x="3362130" y="2598576"/>
                </a:cubicBezTo>
                <a:cubicBezTo>
                  <a:pt x="3289040" y="2648339"/>
                  <a:pt x="3198845" y="2690326"/>
                  <a:pt x="3138196" y="2729204"/>
                </a:cubicBezTo>
                <a:cubicBezTo>
                  <a:pt x="3077547" y="2768082"/>
                  <a:pt x="3034004" y="2848947"/>
                  <a:pt x="2998237" y="2831841"/>
                </a:cubicBezTo>
                <a:cubicBezTo>
                  <a:pt x="2962470" y="2814735"/>
                  <a:pt x="2956249" y="2677885"/>
                  <a:pt x="2923592" y="2626567"/>
                </a:cubicBezTo>
                <a:cubicBezTo>
                  <a:pt x="2890935" y="2575249"/>
                  <a:pt x="2848947" y="2561253"/>
                  <a:pt x="2802294" y="2523931"/>
                </a:cubicBezTo>
                <a:cubicBezTo>
                  <a:pt x="2755641" y="2486609"/>
                  <a:pt x="2687216" y="2432180"/>
                  <a:pt x="2643673" y="2402633"/>
                </a:cubicBezTo>
                <a:cubicBezTo>
                  <a:pt x="2600130" y="2373086"/>
                  <a:pt x="2579915" y="2360645"/>
                  <a:pt x="2541037" y="2346649"/>
                </a:cubicBezTo>
                <a:cubicBezTo>
                  <a:pt x="2502159" y="2332653"/>
                  <a:pt x="2452396" y="2329543"/>
                  <a:pt x="2410408" y="2318657"/>
                </a:cubicBezTo>
                <a:cubicBezTo>
                  <a:pt x="2368420" y="2307771"/>
                  <a:pt x="2323322" y="2289110"/>
                  <a:pt x="2289110" y="2281335"/>
                </a:cubicBezTo>
                <a:cubicBezTo>
                  <a:pt x="2254898" y="2273560"/>
                  <a:pt x="2230016" y="2275114"/>
                  <a:pt x="2205134" y="2272004"/>
                </a:cubicBezTo>
                <a:cubicBezTo>
                  <a:pt x="2180252" y="2268894"/>
                  <a:pt x="2156926" y="2267339"/>
                  <a:pt x="2139820" y="2262674"/>
                </a:cubicBezTo>
                <a:cubicBezTo>
                  <a:pt x="2122714" y="2258009"/>
                  <a:pt x="2118049" y="2248677"/>
                  <a:pt x="2102498" y="2244012"/>
                </a:cubicBezTo>
                <a:cubicBezTo>
                  <a:pt x="2086947" y="2239347"/>
                  <a:pt x="2054289" y="2250233"/>
                  <a:pt x="2046514" y="2234682"/>
                </a:cubicBezTo>
                <a:cubicBezTo>
                  <a:pt x="2038739" y="2219131"/>
                  <a:pt x="2055845" y="2181808"/>
                  <a:pt x="2055845" y="2150706"/>
                </a:cubicBezTo>
                <a:cubicBezTo>
                  <a:pt x="2055845" y="2119604"/>
                  <a:pt x="2048069" y="2079172"/>
                  <a:pt x="2046514" y="2048070"/>
                </a:cubicBezTo>
                <a:cubicBezTo>
                  <a:pt x="2044959" y="2016968"/>
                  <a:pt x="2046514" y="1964094"/>
                  <a:pt x="2046514" y="1964094"/>
                </a:cubicBezTo>
                <a:cubicBezTo>
                  <a:pt x="2046514" y="1928327"/>
                  <a:pt x="2048069" y="1866122"/>
                  <a:pt x="2046514" y="1833465"/>
                </a:cubicBezTo>
                <a:cubicBezTo>
                  <a:pt x="2044959" y="1800808"/>
                  <a:pt x="2018522" y="1780592"/>
                  <a:pt x="2037183" y="1768151"/>
                </a:cubicBezTo>
                <a:cubicBezTo>
                  <a:pt x="2055844" y="1755710"/>
                  <a:pt x="2111828" y="1771262"/>
                  <a:pt x="2158481" y="1758821"/>
                </a:cubicBezTo>
                <a:cubicBezTo>
                  <a:pt x="2205134" y="1746380"/>
                  <a:pt x="2268894" y="1719943"/>
                  <a:pt x="2317102" y="1693506"/>
                </a:cubicBezTo>
                <a:cubicBezTo>
                  <a:pt x="2365310" y="1667069"/>
                  <a:pt x="2413518" y="1639078"/>
                  <a:pt x="2447730" y="1600200"/>
                </a:cubicBezTo>
                <a:cubicBezTo>
                  <a:pt x="2481942" y="1561322"/>
                  <a:pt x="2508379" y="1513115"/>
                  <a:pt x="2522375" y="1460241"/>
                </a:cubicBezTo>
                <a:cubicBezTo>
                  <a:pt x="2536371" y="1407367"/>
                  <a:pt x="2534816" y="1340498"/>
                  <a:pt x="2531706" y="1282959"/>
                </a:cubicBezTo>
                <a:cubicBezTo>
                  <a:pt x="2528596" y="1225420"/>
                  <a:pt x="2534816" y="1169436"/>
                  <a:pt x="2503714" y="1115008"/>
                </a:cubicBezTo>
                <a:cubicBezTo>
                  <a:pt x="2472612" y="1060580"/>
                  <a:pt x="2404188" y="995265"/>
                  <a:pt x="2345094" y="956388"/>
                </a:cubicBezTo>
                <a:cubicBezTo>
                  <a:pt x="2286000" y="917511"/>
                  <a:pt x="2209800" y="898850"/>
                  <a:pt x="2149151" y="881744"/>
                </a:cubicBezTo>
                <a:cubicBezTo>
                  <a:pt x="2088502" y="864638"/>
                  <a:pt x="2046514" y="852196"/>
                  <a:pt x="1981200" y="853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225" name="Group 55"/>
          <p:cNvGrpSpPr>
            <a:grpSpLocks/>
          </p:cNvGrpSpPr>
          <p:nvPr/>
        </p:nvGrpSpPr>
        <p:grpSpPr bwMode="auto">
          <a:xfrm>
            <a:off x="184150" y="5848350"/>
            <a:ext cx="3035300" cy="781050"/>
            <a:chOff x="5277954" y="6048375"/>
            <a:chExt cx="3035568" cy="781632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V="1">
              <a:off x="7213288" y="6048375"/>
              <a:ext cx="1100234" cy="58622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3" name="TextBox 38"/>
            <p:cNvSpPr txBox="1">
              <a:spLocks noChangeArrowheads="1"/>
            </p:cNvSpPr>
            <p:nvPr/>
          </p:nvSpPr>
          <p:spPr bwMode="auto">
            <a:xfrm>
              <a:off x="5277954" y="6429897"/>
              <a:ext cx="248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Peritoneal Cavity</a:t>
              </a:r>
            </a:p>
          </p:txBody>
        </p:sp>
      </p:grpSp>
      <p:grpSp>
        <p:nvGrpSpPr>
          <p:cNvPr id="9226" name="Group 57"/>
          <p:cNvGrpSpPr>
            <a:grpSpLocks/>
          </p:cNvGrpSpPr>
          <p:nvPr/>
        </p:nvGrpSpPr>
        <p:grpSpPr bwMode="auto">
          <a:xfrm>
            <a:off x="4619625" y="5049838"/>
            <a:ext cx="4691063" cy="835025"/>
            <a:chOff x="3418064" y="4677746"/>
            <a:chExt cx="4690237" cy="8354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418064" y="4677746"/>
              <a:ext cx="2506222" cy="3239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1" name="TextBox 41"/>
            <p:cNvSpPr txBox="1">
              <a:spLocks noChangeArrowheads="1"/>
            </p:cNvSpPr>
            <p:nvPr/>
          </p:nvSpPr>
          <p:spPr bwMode="auto">
            <a:xfrm>
              <a:off x="5896886" y="4805268"/>
              <a:ext cx="221141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Viscera</a:t>
              </a:r>
            </a:p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e.g. Bowel</a:t>
              </a:r>
            </a:p>
          </p:txBody>
        </p:sp>
      </p:grpSp>
      <p:grpSp>
        <p:nvGrpSpPr>
          <p:cNvPr id="9227" name="Group 59"/>
          <p:cNvGrpSpPr>
            <a:grpSpLocks/>
          </p:cNvGrpSpPr>
          <p:nvPr/>
        </p:nvGrpSpPr>
        <p:grpSpPr bwMode="auto">
          <a:xfrm>
            <a:off x="4570413" y="3240088"/>
            <a:ext cx="4510087" cy="400050"/>
            <a:chOff x="3187908" y="3240253"/>
            <a:chExt cx="4509069" cy="40011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187908" y="3457773"/>
              <a:ext cx="2087091" cy="1905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9" name="TextBox 47"/>
            <p:cNvSpPr txBox="1">
              <a:spLocks noChangeArrowheads="1"/>
            </p:cNvSpPr>
            <p:nvPr/>
          </p:nvSpPr>
          <p:spPr bwMode="auto">
            <a:xfrm>
              <a:off x="5274068" y="3240253"/>
              <a:ext cx="2422909" cy="400110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Parietal Peritoneum</a:t>
              </a:r>
            </a:p>
          </p:txBody>
        </p:sp>
      </p:grpSp>
      <p:grpSp>
        <p:nvGrpSpPr>
          <p:cNvPr id="9228" name="Group 58"/>
          <p:cNvGrpSpPr>
            <a:grpSpLocks/>
          </p:cNvGrpSpPr>
          <p:nvPr/>
        </p:nvGrpSpPr>
        <p:grpSpPr bwMode="auto">
          <a:xfrm>
            <a:off x="4722813" y="4056063"/>
            <a:ext cx="4421187" cy="400050"/>
            <a:chOff x="3340308" y="4056294"/>
            <a:chExt cx="4420764" cy="40011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3340308" y="4276989"/>
              <a:ext cx="2020694" cy="11749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48"/>
            <p:cNvSpPr txBox="1">
              <a:spLocks noChangeArrowheads="1"/>
            </p:cNvSpPr>
            <p:nvPr/>
          </p:nvSpPr>
          <p:spPr bwMode="auto">
            <a:xfrm>
              <a:off x="5331943" y="4056294"/>
              <a:ext cx="2429129" cy="400110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Visceral Peritoneum</a:t>
              </a:r>
            </a:p>
          </p:txBody>
        </p:sp>
      </p:grpSp>
      <p:grpSp>
        <p:nvGrpSpPr>
          <p:cNvPr id="9229" name="Group 29"/>
          <p:cNvGrpSpPr>
            <a:grpSpLocks/>
          </p:cNvGrpSpPr>
          <p:nvPr/>
        </p:nvGrpSpPr>
        <p:grpSpPr bwMode="auto">
          <a:xfrm>
            <a:off x="539750" y="5084763"/>
            <a:ext cx="3703638" cy="544512"/>
            <a:chOff x="539446" y="5085381"/>
            <a:chExt cx="3703510" cy="543895"/>
          </a:xfrm>
        </p:grpSpPr>
        <p:grpSp>
          <p:nvGrpSpPr>
            <p:cNvPr id="9232" name="Group 56"/>
            <p:cNvGrpSpPr>
              <a:grpSpLocks/>
            </p:cNvGrpSpPr>
            <p:nvPr/>
          </p:nvGrpSpPr>
          <p:grpSpPr bwMode="auto">
            <a:xfrm>
              <a:off x="539446" y="5085381"/>
              <a:ext cx="3703510" cy="400110"/>
              <a:chOff x="-814907" y="5066331"/>
              <a:chExt cx="3703510" cy="40011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55049" y="5296257"/>
                <a:ext cx="2433554" cy="16967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5" name="TextBox 54"/>
              <p:cNvSpPr txBox="1">
                <a:spLocks noChangeArrowheads="1"/>
              </p:cNvSpPr>
              <p:nvPr/>
            </p:nvSpPr>
            <p:spPr bwMode="auto">
              <a:xfrm>
                <a:off x="-814907" y="5066331"/>
                <a:ext cx="142409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r>
                  <a:rPr lang="en-GB" sz="2000" b="1">
                    <a:solidFill>
                      <a:schemeClr val="bg2"/>
                    </a:solidFill>
                    <a:latin typeface="Calibri" pitchFamily="-109" charset="0"/>
                  </a:rPr>
                  <a:t>Mesentery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rot="5400000">
              <a:off x="4079614" y="5467522"/>
              <a:ext cx="301283" cy="22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0" name="TextBox 28"/>
          <p:cNvSpPr txBox="1">
            <a:spLocks noChangeArrowheads="1"/>
          </p:cNvSpPr>
          <p:nvPr/>
        </p:nvSpPr>
        <p:spPr bwMode="auto">
          <a:xfrm>
            <a:off x="3132138" y="6396038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b="1">
                <a:solidFill>
                  <a:schemeClr val="bg2"/>
                </a:solidFill>
              </a:rPr>
              <a:t>Posterior/Dorsal</a:t>
            </a:r>
          </a:p>
        </p:txBody>
      </p:sp>
      <p:sp>
        <p:nvSpPr>
          <p:cNvPr id="92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ACBF070-3A88-4808-B697-AF4156C4D581}" type="slidenum">
              <a:rPr lang="en-US" sz="1400" smtClean="0">
                <a:latin typeface="Times New Roman" pitchFamily="-109" charset="0"/>
              </a:rPr>
              <a:pPr/>
              <a:t>7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751263" y="4329113"/>
            <a:ext cx="1054100" cy="904875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INTRA</a:t>
            </a:r>
            <a:r>
              <a:rPr lang="en-GB" dirty="0" smtClean="0"/>
              <a:t>peritoneal vs. </a:t>
            </a:r>
            <a:r>
              <a:rPr lang="en-GB" b="1" dirty="0" smtClean="0"/>
              <a:t>RETRO</a:t>
            </a:r>
            <a:r>
              <a:rPr lang="en-GB" dirty="0" smtClean="0"/>
              <a:t>peritoneal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1889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bg2"/>
                </a:solidFill>
              </a:rPr>
              <a:t>INTRA</a:t>
            </a:r>
            <a:r>
              <a:rPr lang="en-GB" sz="2500" dirty="0" smtClean="0">
                <a:solidFill>
                  <a:schemeClr val="bg2"/>
                </a:solidFill>
              </a:rPr>
              <a:t>peritoneal – structures, e.g. most of small intestine, suspended from the abdominal wall by mesenteries.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bg2"/>
                </a:solidFill>
              </a:rPr>
              <a:t>RETRO</a:t>
            </a:r>
            <a:r>
              <a:rPr lang="en-GB" sz="2500" dirty="0" smtClean="0">
                <a:solidFill>
                  <a:schemeClr val="bg2"/>
                </a:solidFill>
              </a:rPr>
              <a:t>peritoneal – structures, e.g. kidneys and great vessels that lie between parietal peritoneum and abdominal wall.</a:t>
            </a:r>
            <a:endParaRPr lang="en-GB" sz="2500" dirty="0">
              <a:solidFill>
                <a:schemeClr val="bg2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7"/>
          <a:stretch>
            <a:fillRect/>
          </a:stretch>
        </p:blipFill>
        <p:spPr bwMode="auto">
          <a:xfrm>
            <a:off x="3389313" y="5775325"/>
            <a:ext cx="17859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81213" y="3292475"/>
            <a:ext cx="4357687" cy="3357563"/>
          </a:xfrm>
          <a:prstGeom prst="ellipse">
            <a:avLst/>
          </a:prstGeom>
          <a:noFill/>
          <a:ln w="1270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7" name="Group 6"/>
          <p:cNvGrpSpPr>
            <a:grpSpLocks/>
          </p:cNvGrpSpPr>
          <p:nvPr/>
        </p:nvGrpSpPr>
        <p:grpSpPr bwMode="auto">
          <a:xfrm>
            <a:off x="3852863" y="5913438"/>
            <a:ext cx="858837" cy="665162"/>
            <a:chOff x="3844211" y="5969565"/>
            <a:chExt cx="858416" cy="664496"/>
          </a:xfrm>
        </p:grpSpPr>
        <p:sp>
          <p:nvSpPr>
            <p:cNvPr id="8" name="Oval 7"/>
            <p:cNvSpPr/>
            <p:nvPr/>
          </p:nvSpPr>
          <p:spPr>
            <a:xfrm>
              <a:off x="3991776" y="5969565"/>
              <a:ext cx="571220" cy="35682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44211" y="6278817"/>
              <a:ext cx="858416" cy="1030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152035" y="6345425"/>
              <a:ext cx="271329" cy="288636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263775" y="3475038"/>
            <a:ext cx="4000500" cy="2747962"/>
          </a:xfrm>
          <a:custGeom>
            <a:avLst/>
            <a:gdLst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81335 h 2848947"/>
              <a:gd name="connsiteX18" fmla="*/ 1719943 w 3999723"/>
              <a:gd name="connsiteY18" fmla="*/ 2290665 h 2848947"/>
              <a:gd name="connsiteX19" fmla="*/ 1542661 w 3999723"/>
              <a:gd name="connsiteY19" fmla="*/ 2383972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81335 h 2848947"/>
              <a:gd name="connsiteX18" fmla="*/ 1719943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81335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91074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91074 h 2848947"/>
              <a:gd name="connsiteX0" fmla="*/ 1981200 w 3999723"/>
              <a:gd name="connsiteY0" fmla="*/ 853751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21159 w 3999723"/>
              <a:gd name="connsiteY77" fmla="*/ 909735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75926 w 3999723"/>
              <a:gd name="connsiteY1" fmla="*/ 919065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17102 w 3999723"/>
              <a:gd name="connsiteY76" fmla="*/ 975049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94792 w 3999723"/>
              <a:gd name="connsiteY23" fmla="*/ 2813180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50775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943877 w 3999723"/>
              <a:gd name="connsiteY16" fmla="*/ 2234682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943877 w 3999723"/>
              <a:gd name="connsiteY15" fmla="*/ 2197359 h 2848947"/>
              <a:gd name="connsiteX16" fmla="*/ 1859901 w 3999723"/>
              <a:gd name="connsiteY16" fmla="*/ 2141376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943877 w 3999723"/>
              <a:gd name="connsiteY14" fmla="*/ 2160037 h 2848947"/>
              <a:gd name="connsiteX15" fmla="*/ 1859902 w 3999723"/>
              <a:gd name="connsiteY15" fmla="*/ 2066731 h 2848947"/>
              <a:gd name="connsiteX16" fmla="*/ 1859901 w 3999723"/>
              <a:gd name="connsiteY16" fmla="*/ 2141376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859901 w 3999723"/>
              <a:gd name="connsiteY16" fmla="*/ 2141376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859902 w 3999723"/>
              <a:gd name="connsiteY17" fmla="*/ 2253343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691951 w 3999723"/>
              <a:gd name="connsiteY18" fmla="*/ 2262673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43877 w 3999723"/>
              <a:gd name="connsiteY13" fmla="*/ 2066731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046514 w 3999723"/>
              <a:gd name="connsiteY66" fmla="*/ 2048070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055845 w 3999723"/>
              <a:gd name="connsiteY65" fmla="*/ 2150706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046514 w 3999723"/>
              <a:gd name="connsiteY64" fmla="*/ 2234682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102498 w 3999723"/>
              <a:gd name="connsiteY63" fmla="*/ 2244012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13982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205134 w 3999723"/>
              <a:gd name="connsiteY61" fmla="*/ 22720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289110 w 3999723"/>
              <a:gd name="connsiteY60" fmla="*/ 228133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216090 w 3999723"/>
              <a:gd name="connsiteY21" fmla="*/ 25519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073215 w 3999723"/>
              <a:gd name="connsiteY21" fmla="*/ 2450323 h 2848947"/>
              <a:gd name="connsiteX22" fmla="*/ 1122783 w 3999723"/>
              <a:gd name="connsiteY22" fmla="*/ 267322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073215 w 3999723"/>
              <a:gd name="connsiteY21" fmla="*/ 2450323 h 2848947"/>
              <a:gd name="connsiteX22" fmla="*/ 957683 w 3999723"/>
              <a:gd name="connsiteY22" fmla="*/ 2577971 h 2848947"/>
              <a:gd name="connsiteX23" fmla="*/ 1057469 w 3999723"/>
              <a:gd name="connsiteY23" fmla="*/ 2822511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073215 w 3999723"/>
              <a:gd name="connsiteY21" fmla="*/ 2450323 h 2848947"/>
              <a:gd name="connsiteX22" fmla="*/ 957683 w 3999723"/>
              <a:gd name="connsiteY22" fmla="*/ 2577971 h 2848947"/>
              <a:gd name="connsiteX23" fmla="*/ 886019 w 3999723"/>
              <a:gd name="connsiteY23" fmla="*/ 264788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073215 w 3999723"/>
              <a:gd name="connsiteY21" fmla="*/ 2450323 h 2848947"/>
              <a:gd name="connsiteX22" fmla="*/ 922758 w 3999723"/>
              <a:gd name="connsiteY22" fmla="*/ 2508121 h 2848947"/>
              <a:gd name="connsiteX23" fmla="*/ 886019 w 3999723"/>
              <a:gd name="connsiteY23" fmla="*/ 264788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073215 w 3999723"/>
              <a:gd name="connsiteY21" fmla="*/ 2450323 h 2848947"/>
              <a:gd name="connsiteX22" fmla="*/ 922758 w 3999723"/>
              <a:gd name="connsiteY22" fmla="*/ 2508121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133540 w 3999723"/>
              <a:gd name="connsiteY21" fmla="*/ 2405873 h 2848947"/>
              <a:gd name="connsiteX22" fmla="*/ 922758 w 3999723"/>
              <a:gd name="connsiteY22" fmla="*/ 2508121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133540 w 3999723"/>
              <a:gd name="connsiteY21" fmla="*/ 2405873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46718 w 3999723"/>
              <a:gd name="connsiteY20" fmla="*/ 24679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59902 w 3999723"/>
              <a:gd name="connsiteY15" fmla="*/ 2066731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11829 w 3999723"/>
              <a:gd name="connsiteY66" fmla="*/ 203873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177143 w 3999723"/>
              <a:gd name="connsiteY65" fmla="*/ 214137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223795 w 3999723"/>
              <a:gd name="connsiteY64" fmla="*/ 22066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270449 w 3999723"/>
              <a:gd name="connsiteY63" fmla="*/ 2253343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289110 w 3999723"/>
              <a:gd name="connsiteY62" fmla="*/ 2262674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335309 w 3999723"/>
              <a:gd name="connsiteY61" fmla="*/ 2284704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643673 w 3999723"/>
              <a:gd name="connsiteY57" fmla="*/ 240263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41037 w 3999723"/>
              <a:gd name="connsiteY58" fmla="*/ 234664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410408 w 3999723"/>
              <a:gd name="connsiteY59" fmla="*/ 2318657 h 2848947"/>
              <a:gd name="connsiteX60" fmla="*/ 2381185 w 3999723"/>
              <a:gd name="connsiteY60" fmla="*/ 231308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53283 w 3999723"/>
              <a:gd name="connsiteY59" fmla="*/ 2321832 h 2848947"/>
              <a:gd name="connsiteX60" fmla="*/ 2381185 w 3999723"/>
              <a:gd name="connsiteY60" fmla="*/ 231308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53283 w 3999723"/>
              <a:gd name="connsiteY59" fmla="*/ 2321832 h 2848947"/>
              <a:gd name="connsiteX60" fmla="*/ 2498660 w 3999723"/>
              <a:gd name="connsiteY60" fmla="*/ 229403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328570 w 3999723"/>
              <a:gd name="connsiteY64" fmla="*/ 2181290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53283 w 3999723"/>
              <a:gd name="connsiteY59" fmla="*/ 2321832 h 2848947"/>
              <a:gd name="connsiteX60" fmla="*/ 2498660 w 3999723"/>
              <a:gd name="connsiteY60" fmla="*/ 229403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81574 w 3999723"/>
              <a:gd name="connsiteY63" fmla="*/ 22247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53283 w 3999723"/>
              <a:gd name="connsiteY59" fmla="*/ 2321832 h 2848947"/>
              <a:gd name="connsiteX60" fmla="*/ 2498660 w 3999723"/>
              <a:gd name="connsiteY60" fmla="*/ 2294035 h 2848947"/>
              <a:gd name="connsiteX61" fmla="*/ 2494059 w 3999723"/>
              <a:gd name="connsiteY61" fmla="*/ 2262479 h 2848947"/>
              <a:gd name="connsiteX62" fmla="*/ 2425635 w 3999723"/>
              <a:gd name="connsiteY62" fmla="*/ 2246799 h 2848947"/>
              <a:gd name="connsiteX63" fmla="*/ 2343474 w 3999723"/>
              <a:gd name="connsiteY63" fmla="*/ 21993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53283 w 3999723"/>
              <a:gd name="connsiteY59" fmla="*/ 2321832 h 2848947"/>
              <a:gd name="connsiteX60" fmla="*/ 2498660 w 3999723"/>
              <a:gd name="connsiteY60" fmla="*/ 2294035 h 2848947"/>
              <a:gd name="connsiteX61" fmla="*/ 2494059 w 3999723"/>
              <a:gd name="connsiteY61" fmla="*/ 2262479 h 2848947"/>
              <a:gd name="connsiteX62" fmla="*/ 2406585 w 3999723"/>
              <a:gd name="connsiteY62" fmla="*/ 2240449 h 2848947"/>
              <a:gd name="connsiteX63" fmla="*/ 2343474 w 3999723"/>
              <a:gd name="connsiteY63" fmla="*/ 21993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53283 w 3999723"/>
              <a:gd name="connsiteY59" fmla="*/ 2321832 h 2848947"/>
              <a:gd name="connsiteX60" fmla="*/ 2498660 w 3999723"/>
              <a:gd name="connsiteY60" fmla="*/ 2294035 h 2848947"/>
              <a:gd name="connsiteX61" fmla="*/ 2452784 w 3999723"/>
              <a:gd name="connsiteY61" fmla="*/ 2272004 h 2848947"/>
              <a:gd name="connsiteX62" fmla="*/ 2406585 w 3999723"/>
              <a:gd name="connsiteY62" fmla="*/ 2240449 h 2848947"/>
              <a:gd name="connsiteX63" fmla="*/ 2343474 w 3999723"/>
              <a:gd name="connsiteY63" fmla="*/ 21993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27883 w 3999723"/>
              <a:gd name="connsiteY59" fmla="*/ 2337707 h 2848947"/>
              <a:gd name="connsiteX60" fmla="*/ 2498660 w 3999723"/>
              <a:gd name="connsiteY60" fmla="*/ 2294035 h 2848947"/>
              <a:gd name="connsiteX61" fmla="*/ 2452784 w 3999723"/>
              <a:gd name="connsiteY61" fmla="*/ 2272004 h 2848947"/>
              <a:gd name="connsiteX62" fmla="*/ 2406585 w 3999723"/>
              <a:gd name="connsiteY62" fmla="*/ 2240449 h 2848947"/>
              <a:gd name="connsiteX63" fmla="*/ 2343474 w 3999723"/>
              <a:gd name="connsiteY63" fmla="*/ 21993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46514 w 3999723"/>
              <a:gd name="connsiteY67" fmla="*/ 1964094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27883 w 3999723"/>
              <a:gd name="connsiteY59" fmla="*/ 2337707 h 2848947"/>
              <a:gd name="connsiteX60" fmla="*/ 2498660 w 3999723"/>
              <a:gd name="connsiteY60" fmla="*/ 2294035 h 2848947"/>
              <a:gd name="connsiteX61" fmla="*/ 2452784 w 3999723"/>
              <a:gd name="connsiteY61" fmla="*/ 2272004 h 2848947"/>
              <a:gd name="connsiteX62" fmla="*/ 2406585 w 3999723"/>
              <a:gd name="connsiteY62" fmla="*/ 2240449 h 2848947"/>
              <a:gd name="connsiteX63" fmla="*/ 2343474 w 3999723"/>
              <a:gd name="connsiteY63" fmla="*/ 21993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56039 w 3999723"/>
              <a:gd name="connsiteY67" fmla="*/ 2018069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48947"/>
              <a:gd name="connsiteX1" fmla="*/ 1757265 w 3999723"/>
              <a:gd name="connsiteY1" fmla="*/ 891074 h 2848947"/>
              <a:gd name="connsiteX2" fmla="*/ 1551992 w 3999723"/>
              <a:gd name="connsiteY2" fmla="*/ 1040363 h 2848947"/>
              <a:gd name="connsiteX3" fmla="*/ 1505339 w 3999723"/>
              <a:gd name="connsiteY3" fmla="*/ 1236306 h 2848947"/>
              <a:gd name="connsiteX4" fmla="*/ 1505339 w 3999723"/>
              <a:gd name="connsiteY4" fmla="*/ 1404257 h 2848947"/>
              <a:gd name="connsiteX5" fmla="*/ 1561322 w 3999723"/>
              <a:gd name="connsiteY5" fmla="*/ 1600200 h 2848947"/>
              <a:gd name="connsiteX6" fmla="*/ 1682620 w 3999723"/>
              <a:gd name="connsiteY6" fmla="*/ 1702837 h 2848947"/>
              <a:gd name="connsiteX7" fmla="*/ 1785257 w 3999723"/>
              <a:gd name="connsiteY7" fmla="*/ 1740159 h 2848947"/>
              <a:gd name="connsiteX8" fmla="*/ 1878563 w 3999723"/>
              <a:gd name="connsiteY8" fmla="*/ 1758821 h 2848947"/>
              <a:gd name="connsiteX9" fmla="*/ 1943877 w 3999723"/>
              <a:gd name="connsiteY9" fmla="*/ 1768151 h 2848947"/>
              <a:gd name="connsiteX10" fmla="*/ 1943877 w 3999723"/>
              <a:gd name="connsiteY10" fmla="*/ 1824135 h 2848947"/>
              <a:gd name="connsiteX11" fmla="*/ 1934547 w 3999723"/>
              <a:gd name="connsiteY11" fmla="*/ 1889449 h 2848947"/>
              <a:gd name="connsiteX12" fmla="*/ 1934547 w 3999723"/>
              <a:gd name="connsiteY12" fmla="*/ 2010747 h 2848947"/>
              <a:gd name="connsiteX13" fmla="*/ 1915886 w 3999723"/>
              <a:gd name="connsiteY13" fmla="*/ 2029409 h 2848947"/>
              <a:gd name="connsiteX14" fmla="*/ 1887894 w 3999723"/>
              <a:gd name="connsiteY14" fmla="*/ 2038739 h 2848947"/>
              <a:gd name="connsiteX15" fmla="*/ 1821802 w 3999723"/>
              <a:gd name="connsiteY15" fmla="*/ 2088956 h 2848947"/>
              <a:gd name="connsiteX16" fmla="*/ 1747934 w 3999723"/>
              <a:gd name="connsiteY16" fmla="*/ 2150707 h 2848947"/>
              <a:gd name="connsiteX17" fmla="*/ 1691951 w 3999723"/>
              <a:gd name="connsiteY17" fmla="*/ 2216021 h 2848947"/>
              <a:gd name="connsiteX18" fmla="*/ 1589314 w 3999723"/>
              <a:gd name="connsiteY18" fmla="*/ 2290665 h 2848947"/>
              <a:gd name="connsiteX19" fmla="*/ 1505339 w 3999723"/>
              <a:gd name="connsiteY19" fmla="*/ 2346649 h 2848947"/>
              <a:gd name="connsiteX20" fmla="*/ 1337193 w 3999723"/>
              <a:gd name="connsiteY20" fmla="*/ 2429847 h 2848947"/>
              <a:gd name="connsiteX21" fmla="*/ 1085915 w 3999723"/>
              <a:gd name="connsiteY21" fmla="*/ 2402698 h 2848947"/>
              <a:gd name="connsiteX22" fmla="*/ 932283 w 3999723"/>
              <a:gd name="connsiteY22" fmla="*/ 2479546 h 2848947"/>
              <a:gd name="connsiteX23" fmla="*/ 866969 w 3999723"/>
              <a:gd name="connsiteY23" fmla="*/ 2641536 h 2848947"/>
              <a:gd name="connsiteX24" fmla="*/ 814873 w 3999723"/>
              <a:gd name="connsiteY24" fmla="*/ 2719874 h 2848947"/>
              <a:gd name="connsiteX25" fmla="*/ 609600 w 3999723"/>
              <a:gd name="connsiteY25" fmla="*/ 2607906 h 2848947"/>
              <a:gd name="connsiteX26" fmla="*/ 488302 w 3999723"/>
              <a:gd name="connsiteY26" fmla="*/ 2514600 h 2848947"/>
              <a:gd name="connsiteX27" fmla="*/ 367004 w 3999723"/>
              <a:gd name="connsiteY27" fmla="*/ 2365310 h 2848947"/>
              <a:gd name="connsiteX28" fmla="*/ 236375 w 3999723"/>
              <a:gd name="connsiteY28" fmla="*/ 2178698 h 2848947"/>
              <a:gd name="connsiteX29" fmla="*/ 87086 w 3999723"/>
              <a:gd name="connsiteY29" fmla="*/ 1954763 h 2848947"/>
              <a:gd name="connsiteX30" fmla="*/ 21771 w 3999723"/>
              <a:gd name="connsiteY30" fmla="*/ 1721498 h 2848947"/>
              <a:gd name="connsiteX31" fmla="*/ 3110 w 3999723"/>
              <a:gd name="connsiteY31" fmla="*/ 1422918 h 2848947"/>
              <a:gd name="connsiteX32" fmla="*/ 40432 w 3999723"/>
              <a:gd name="connsiteY32" fmla="*/ 1152331 h 2848947"/>
              <a:gd name="connsiteX33" fmla="*/ 208383 w 3999723"/>
              <a:gd name="connsiteY33" fmla="*/ 844421 h 2848947"/>
              <a:gd name="connsiteX34" fmla="*/ 339012 w 3999723"/>
              <a:gd name="connsiteY34" fmla="*/ 667139 h 2848947"/>
              <a:gd name="connsiteX35" fmla="*/ 590939 w 3999723"/>
              <a:gd name="connsiteY35" fmla="*/ 461865 h 2848947"/>
              <a:gd name="connsiteX36" fmla="*/ 768220 w 3999723"/>
              <a:gd name="connsiteY36" fmla="*/ 349898 h 2848947"/>
              <a:gd name="connsiteX37" fmla="*/ 1132114 w 3999723"/>
              <a:gd name="connsiteY37" fmla="*/ 163286 h 2848947"/>
              <a:gd name="connsiteX38" fmla="*/ 1682620 w 3999723"/>
              <a:gd name="connsiteY38" fmla="*/ 32657 h 2848947"/>
              <a:gd name="connsiteX39" fmla="*/ 1962539 w 3999723"/>
              <a:gd name="connsiteY39" fmla="*/ 13996 h 2848947"/>
              <a:gd name="connsiteX40" fmla="*/ 2261118 w 3999723"/>
              <a:gd name="connsiteY40" fmla="*/ 13996 h 2848947"/>
              <a:gd name="connsiteX41" fmla="*/ 2671665 w 3999723"/>
              <a:gd name="connsiteY41" fmla="*/ 97972 h 2848947"/>
              <a:gd name="connsiteX42" fmla="*/ 2960914 w 3999723"/>
              <a:gd name="connsiteY42" fmla="*/ 181947 h 2848947"/>
              <a:gd name="connsiteX43" fmla="*/ 3212841 w 3999723"/>
              <a:gd name="connsiteY43" fmla="*/ 312576 h 2848947"/>
              <a:gd name="connsiteX44" fmla="*/ 3446106 w 3999723"/>
              <a:gd name="connsiteY44" fmla="*/ 461865 h 2848947"/>
              <a:gd name="connsiteX45" fmla="*/ 3642049 w 3999723"/>
              <a:gd name="connsiteY45" fmla="*/ 629816 h 2848947"/>
              <a:gd name="connsiteX46" fmla="*/ 3865983 w 3999723"/>
              <a:gd name="connsiteY46" fmla="*/ 984380 h 2848947"/>
              <a:gd name="connsiteX47" fmla="*/ 3977951 w 3999723"/>
              <a:gd name="connsiteY47" fmla="*/ 1236306 h 2848947"/>
              <a:gd name="connsiteX48" fmla="*/ 3996612 w 3999723"/>
              <a:gd name="connsiteY48" fmla="*/ 1544216 h 2848947"/>
              <a:gd name="connsiteX49" fmla="*/ 3959290 w 3999723"/>
              <a:gd name="connsiteY49" fmla="*/ 1833465 h 2848947"/>
              <a:gd name="connsiteX50" fmla="*/ 3837992 w 3999723"/>
              <a:gd name="connsiteY50" fmla="*/ 2122714 h 2848947"/>
              <a:gd name="connsiteX51" fmla="*/ 3576734 w 3999723"/>
              <a:gd name="connsiteY51" fmla="*/ 2430625 h 2848947"/>
              <a:gd name="connsiteX52" fmla="*/ 3362130 w 3999723"/>
              <a:gd name="connsiteY52" fmla="*/ 2598576 h 2848947"/>
              <a:gd name="connsiteX53" fmla="*/ 3138196 w 3999723"/>
              <a:gd name="connsiteY53" fmla="*/ 2729204 h 2848947"/>
              <a:gd name="connsiteX54" fmla="*/ 2998237 w 3999723"/>
              <a:gd name="connsiteY54" fmla="*/ 2831841 h 2848947"/>
              <a:gd name="connsiteX55" fmla="*/ 2923592 w 3999723"/>
              <a:gd name="connsiteY55" fmla="*/ 2626567 h 2848947"/>
              <a:gd name="connsiteX56" fmla="*/ 2802294 w 3999723"/>
              <a:gd name="connsiteY56" fmla="*/ 2523931 h 2848947"/>
              <a:gd name="connsiteX57" fmla="*/ 2707173 w 3999723"/>
              <a:gd name="connsiteY57" fmla="*/ 2447083 h 2848947"/>
              <a:gd name="connsiteX58" fmla="*/ 2588662 w 3999723"/>
              <a:gd name="connsiteY58" fmla="*/ 2378399 h 2848947"/>
              <a:gd name="connsiteX59" fmla="*/ 2537408 w 3999723"/>
              <a:gd name="connsiteY59" fmla="*/ 2340882 h 2848947"/>
              <a:gd name="connsiteX60" fmla="*/ 2498660 w 3999723"/>
              <a:gd name="connsiteY60" fmla="*/ 2294035 h 2848947"/>
              <a:gd name="connsiteX61" fmla="*/ 2452784 w 3999723"/>
              <a:gd name="connsiteY61" fmla="*/ 2272004 h 2848947"/>
              <a:gd name="connsiteX62" fmla="*/ 2406585 w 3999723"/>
              <a:gd name="connsiteY62" fmla="*/ 2240449 h 2848947"/>
              <a:gd name="connsiteX63" fmla="*/ 2343474 w 3999723"/>
              <a:gd name="connsiteY63" fmla="*/ 2199368 h 2848947"/>
              <a:gd name="connsiteX64" fmla="*/ 2287295 w 3999723"/>
              <a:gd name="connsiteY64" fmla="*/ 2152715 h 2848947"/>
              <a:gd name="connsiteX65" fmla="*/ 2237468 w 3999723"/>
              <a:gd name="connsiteY65" fmla="*/ 2109625 h 2848947"/>
              <a:gd name="connsiteX66" fmla="*/ 2149929 w 3999723"/>
              <a:gd name="connsiteY66" fmla="*/ 2057789 h 2848947"/>
              <a:gd name="connsiteX67" fmla="*/ 2056039 w 3999723"/>
              <a:gd name="connsiteY67" fmla="*/ 2018069 h 2848947"/>
              <a:gd name="connsiteX68" fmla="*/ 2046514 w 3999723"/>
              <a:gd name="connsiteY68" fmla="*/ 1833465 h 2848947"/>
              <a:gd name="connsiteX69" fmla="*/ 2037183 w 3999723"/>
              <a:gd name="connsiteY69" fmla="*/ 1768151 h 2848947"/>
              <a:gd name="connsiteX70" fmla="*/ 2158481 w 3999723"/>
              <a:gd name="connsiteY70" fmla="*/ 1758821 h 2848947"/>
              <a:gd name="connsiteX71" fmla="*/ 2317102 w 3999723"/>
              <a:gd name="connsiteY71" fmla="*/ 1693506 h 2848947"/>
              <a:gd name="connsiteX72" fmla="*/ 2447730 w 3999723"/>
              <a:gd name="connsiteY72" fmla="*/ 1600200 h 2848947"/>
              <a:gd name="connsiteX73" fmla="*/ 2522375 w 3999723"/>
              <a:gd name="connsiteY73" fmla="*/ 1460241 h 2848947"/>
              <a:gd name="connsiteX74" fmla="*/ 2531706 w 3999723"/>
              <a:gd name="connsiteY74" fmla="*/ 1282959 h 2848947"/>
              <a:gd name="connsiteX75" fmla="*/ 2503714 w 3999723"/>
              <a:gd name="connsiteY75" fmla="*/ 1115008 h 2848947"/>
              <a:gd name="connsiteX76" fmla="*/ 2345094 w 3999723"/>
              <a:gd name="connsiteY76" fmla="*/ 956388 h 2848947"/>
              <a:gd name="connsiteX77" fmla="*/ 2149151 w 3999723"/>
              <a:gd name="connsiteY77" fmla="*/ 881744 h 2848947"/>
              <a:gd name="connsiteX78" fmla="*/ 1981200 w 3999723"/>
              <a:gd name="connsiteY78" fmla="*/ 853751 h 2848947"/>
              <a:gd name="connsiteX0" fmla="*/ 1981200 w 3999723"/>
              <a:gd name="connsiteY0" fmla="*/ 853751 h 2866410"/>
              <a:gd name="connsiteX1" fmla="*/ 1757265 w 3999723"/>
              <a:gd name="connsiteY1" fmla="*/ 891074 h 2866410"/>
              <a:gd name="connsiteX2" fmla="*/ 1551992 w 3999723"/>
              <a:gd name="connsiteY2" fmla="*/ 1040363 h 2866410"/>
              <a:gd name="connsiteX3" fmla="*/ 1505339 w 3999723"/>
              <a:gd name="connsiteY3" fmla="*/ 1236306 h 2866410"/>
              <a:gd name="connsiteX4" fmla="*/ 1505339 w 3999723"/>
              <a:gd name="connsiteY4" fmla="*/ 1404257 h 2866410"/>
              <a:gd name="connsiteX5" fmla="*/ 1561322 w 3999723"/>
              <a:gd name="connsiteY5" fmla="*/ 1600200 h 2866410"/>
              <a:gd name="connsiteX6" fmla="*/ 1682620 w 3999723"/>
              <a:gd name="connsiteY6" fmla="*/ 1702837 h 2866410"/>
              <a:gd name="connsiteX7" fmla="*/ 1785257 w 3999723"/>
              <a:gd name="connsiteY7" fmla="*/ 1740159 h 2866410"/>
              <a:gd name="connsiteX8" fmla="*/ 1878563 w 3999723"/>
              <a:gd name="connsiteY8" fmla="*/ 1758821 h 2866410"/>
              <a:gd name="connsiteX9" fmla="*/ 1943877 w 3999723"/>
              <a:gd name="connsiteY9" fmla="*/ 1768151 h 2866410"/>
              <a:gd name="connsiteX10" fmla="*/ 1943877 w 3999723"/>
              <a:gd name="connsiteY10" fmla="*/ 1824135 h 2866410"/>
              <a:gd name="connsiteX11" fmla="*/ 1934547 w 3999723"/>
              <a:gd name="connsiteY11" fmla="*/ 1889449 h 2866410"/>
              <a:gd name="connsiteX12" fmla="*/ 1934547 w 3999723"/>
              <a:gd name="connsiteY12" fmla="*/ 2010747 h 2866410"/>
              <a:gd name="connsiteX13" fmla="*/ 1915886 w 3999723"/>
              <a:gd name="connsiteY13" fmla="*/ 2029409 h 2866410"/>
              <a:gd name="connsiteX14" fmla="*/ 1887894 w 3999723"/>
              <a:gd name="connsiteY14" fmla="*/ 2038739 h 2866410"/>
              <a:gd name="connsiteX15" fmla="*/ 1821802 w 3999723"/>
              <a:gd name="connsiteY15" fmla="*/ 2088956 h 2866410"/>
              <a:gd name="connsiteX16" fmla="*/ 1747934 w 3999723"/>
              <a:gd name="connsiteY16" fmla="*/ 2150707 h 2866410"/>
              <a:gd name="connsiteX17" fmla="*/ 1691951 w 3999723"/>
              <a:gd name="connsiteY17" fmla="*/ 2216021 h 2866410"/>
              <a:gd name="connsiteX18" fmla="*/ 1589314 w 3999723"/>
              <a:gd name="connsiteY18" fmla="*/ 2290665 h 2866410"/>
              <a:gd name="connsiteX19" fmla="*/ 1505339 w 3999723"/>
              <a:gd name="connsiteY19" fmla="*/ 2346649 h 2866410"/>
              <a:gd name="connsiteX20" fmla="*/ 1337193 w 3999723"/>
              <a:gd name="connsiteY20" fmla="*/ 2429847 h 2866410"/>
              <a:gd name="connsiteX21" fmla="*/ 1085915 w 3999723"/>
              <a:gd name="connsiteY21" fmla="*/ 2402698 h 2866410"/>
              <a:gd name="connsiteX22" fmla="*/ 932283 w 3999723"/>
              <a:gd name="connsiteY22" fmla="*/ 2479546 h 2866410"/>
              <a:gd name="connsiteX23" fmla="*/ 866969 w 3999723"/>
              <a:gd name="connsiteY23" fmla="*/ 2641536 h 2866410"/>
              <a:gd name="connsiteX24" fmla="*/ 814873 w 3999723"/>
              <a:gd name="connsiteY24" fmla="*/ 2719874 h 2866410"/>
              <a:gd name="connsiteX25" fmla="*/ 609600 w 3999723"/>
              <a:gd name="connsiteY25" fmla="*/ 2607906 h 2866410"/>
              <a:gd name="connsiteX26" fmla="*/ 488302 w 3999723"/>
              <a:gd name="connsiteY26" fmla="*/ 2514600 h 2866410"/>
              <a:gd name="connsiteX27" fmla="*/ 367004 w 3999723"/>
              <a:gd name="connsiteY27" fmla="*/ 2365310 h 2866410"/>
              <a:gd name="connsiteX28" fmla="*/ 236375 w 3999723"/>
              <a:gd name="connsiteY28" fmla="*/ 2178698 h 2866410"/>
              <a:gd name="connsiteX29" fmla="*/ 87086 w 3999723"/>
              <a:gd name="connsiteY29" fmla="*/ 1954763 h 2866410"/>
              <a:gd name="connsiteX30" fmla="*/ 21771 w 3999723"/>
              <a:gd name="connsiteY30" fmla="*/ 1721498 h 2866410"/>
              <a:gd name="connsiteX31" fmla="*/ 3110 w 3999723"/>
              <a:gd name="connsiteY31" fmla="*/ 1422918 h 2866410"/>
              <a:gd name="connsiteX32" fmla="*/ 40432 w 3999723"/>
              <a:gd name="connsiteY32" fmla="*/ 1152331 h 2866410"/>
              <a:gd name="connsiteX33" fmla="*/ 208383 w 3999723"/>
              <a:gd name="connsiteY33" fmla="*/ 844421 h 2866410"/>
              <a:gd name="connsiteX34" fmla="*/ 339012 w 3999723"/>
              <a:gd name="connsiteY34" fmla="*/ 667139 h 2866410"/>
              <a:gd name="connsiteX35" fmla="*/ 590939 w 3999723"/>
              <a:gd name="connsiteY35" fmla="*/ 461865 h 2866410"/>
              <a:gd name="connsiteX36" fmla="*/ 768220 w 3999723"/>
              <a:gd name="connsiteY36" fmla="*/ 349898 h 2866410"/>
              <a:gd name="connsiteX37" fmla="*/ 1132114 w 3999723"/>
              <a:gd name="connsiteY37" fmla="*/ 163286 h 2866410"/>
              <a:gd name="connsiteX38" fmla="*/ 1682620 w 3999723"/>
              <a:gd name="connsiteY38" fmla="*/ 32657 h 2866410"/>
              <a:gd name="connsiteX39" fmla="*/ 1962539 w 3999723"/>
              <a:gd name="connsiteY39" fmla="*/ 13996 h 2866410"/>
              <a:gd name="connsiteX40" fmla="*/ 2261118 w 3999723"/>
              <a:gd name="connsiteY40" fmla="*/ 13996 h 2866410"/>
              <a:gd name="connsiteX41" fmla="*/ 2671665 w 3999723"/>
              <a:gd name="connsiteY41" fmla="*/ 97972 h 2866410"/>
              <a:gd name="connsiteX42" fmla="*/ 2960914 w 3999723"/>
              <a:gd name="connsiteY42" fmla="*/ 181947 h 2866410"/>
              <a:gd name="connsiteX43" fmla="*/ 3212841 w 3999723"/>
              <a:gd name="connsiteY43" fmla="*/ 312576 h 2866410"/>
              <a:gd name="connsiteX44" fmla="*/ 3446106 w 3999723"/>
              <a:gd name="connsiteY44" fmla="*/ 461865 h 2866410"/>
              <a:gd name="connsiteX45" fmla="*/ 3642049 w 3999723"/>
              <a:gd name="connsiteY45" fmla="*/ 629816 h 2866410"/>
              <a:gd name="connsiteX46" fmla="*/ 3865983 w 3999723"/>
              <a:gd name="connsiteY46" fmla="*/ 984380 h 2866410"/>
              <a:gd name="connsiteX47" fmla="*/ 3977951 w 3999723"/>
              <a:gd name="connsiteY47" fmla="*/ 1236306 h 2866410"/>
              <a:gd name="connsiteX48" fmla="*/ 3996612 w 3999723"/>
              <a:gd name="connsiteY48" fmla="*/ 1544216 h 2866410"/>
              <a:gd name="connsiteX49" fmla="*/ 3959290 w 3999723"/>
              <a:gd name="connsiteY49" fmla="*/ 1833465 h 2866410"/>
              <a:gd name="connsiteX50" fmla="*/ 3837992 w 3999723"/>
              <a:gd name="connsiteY50" fmla="*/ 2122714 h 2866410"/>
              <a:gd name="connsiteX51" fmla="*/ 3576734 w 3999723"/>
              <a:gd name="connsiteY51" fmla="*/ 2430625 h 2866410"/>
              <a:gd name="connsiteX52" fmla="*/ 3362130 w 3999723"/>
              <a:gd name="connsiteY52" fmla="*/ 2598576 h 2866410"/>
              <a:gd name="connsiteX53" fmla="*/ 3138196 w 3999723"/>
              <a:gd name="connsiteY53" fmla="*/ 2729204 h 2866410"/>
              <a:gd name="connsiteX54" fmla="*/ 2998237 w 3999723"/>
              <a:gd name="connsiteY54" fmla="*/ 2831841 h 2866410"/>
              <a:gd name="connsiteX55" fmla="*/ 3053767 w 3999723"/>
              <a:gd name="connsiteY55" fmla="*/ 2521792 h 2866410"/>
              <a:gd name="connsiteX56" fmla="*/ 2802294 w 3999723"/>
              <a:gd name="connsiteY56" fmla="*/ 2523931 h 2866410"/>
              <a:gd name="connsiteX57" fmla="*/ 2707173 w 3999723"/>
              <a:gd name="connsiteY57" fmla="*/ 2447083 h 2866410"/>
              <a:gd name="connsiteX58" fmla="*/ 2588662 w 3999723"/>
              <a:gd name="connsiteY58" fmla="*/ 2378399 h 2866410"/>
              <a:gd name="connsiteX59" fmla="*/ 2537408 w 3999723"/>
              <a:gd name="connsiteY59" fmla="*/ 2340882 h 2866410"/>
              <a:gd name="connsiteX60" fmla="*/ 2498660 w 3999723"/>
              <a:gd name="connsiteY60" fmla="*/ 2294035 h 2866410"/>
              <a:gd name="connsiteX61" fmla="*/ 2452784 w 3999723"/>
              <a:gd name="connsiteY61" fmla="*/ 2272004 h 2866410"/>
              <a:gd name="connsiteX62" fmla="*/ 2406585 w 3999723"/>
              <a:gd name="connsiteY62" fmla="*/ 2240449 h 2866410"/>
              <a:gd name="connsiteX63" fmla="*/ 2343474 w 3999723"/>
              <a:gd name="connsiteY63" fmla="*/ 2199368 h 2866410"/>
              <a:gd name="connsiteX64" fmla="*/ 2287295 w 3999723"/>
              <a:gd name="connsiteY64" fmla="*/ 2152715 h 2866410"/>
              <a:gd name="connsiteX65" fmla="*/ 2237468 w 3999723"/>
              <a:gd name="connsiteY65" fmla="*/ 2109625 h 2866410"/>
              <a:gd name="connsiteX66" fmla="*/ 2149929 w 3999723"/>
              <a:gd name="connsiteY66" fmla="*/ 2057789 h 2866410"/>
              <a:gd name="connsiteX67" fmla="*/ 2056039 w 3999723"/>
              <a:gd name="connsiteY67" fmla="*/ 2018069 h 2866410"/>
              <a:gd name="connsiteX68" fmla="*/ 2046514 w 3999723"/>
              <a:gd name="connsiteY68" fmla="*/ 1833465 h 2866410"/>
              <a:gd name="connsiteX69" fmla="*/ 2037183 w 3999723"/>
              <a:gd name="connsiteY69" fmla="*/ 1768151 h 2866410"/>
              <a:gd name="connsiteX70" fmla="*/ 2158481 w 3999723"/>
              <a:gd name="connsiteY70" fmla="*/ 1758821 h 2866410"/>
              <a:gd name="connsiteX71" fmla="*/ 2317102 w 3999723"/>
              <a:gd name="connsiteY71" fmla="*/ 1693506 h 2866410"/>
              <a:gd name="connsiteX72" fmla="*/ 2447730 w 3999723"/>
              <a:gd name="connsiteY72" fmla="*/ 1600200 h 2866410"/>
              <a:gd name="connsiteX73" fmla="*/ 2522375 w 3999723"/>
              <a:gd name="connsiteY73" fmla="*/ 1460241 h 2866410"/>
              <a:gd name="connsiteX74" fmla="*/ 2531706 w 3999723"/>
              <a:gd name="connsiteY74" fmla="*/ 1282959 h 2866410"/>
              <a:gd name="connsiteX75" fmla="*/ 2503714 w 3999723"/>
              <a:gd name="connsiteY75" fmla="*/ 1115008 h 2866410"/>
              <a:gd name="connsiteX76" fmla="*/ 2345094 w 3999723"/>
              <a:gd name="connsiteY76" fmla="*/ 956388 h 2866410"/>
              <a:gd name="connsiteX77" fmla="*/ 2149151 w 3999723"/>
              <a:gd name="connsiteY77" fmla="*/ 881744 h 2866410"/>
              <a:gd name="connsiteX78" fmla="*/ 1981200 w 3999723"/>
              <a:gd name="connsiteY78" fmla="*/ 853751 h 2866410"/>
              <a:gd name="connsiteX0" fmla="*/ 1981200 w 3999723"/>
              <a:gd name="connsiteY0" fmla="*/ 853751 h 2866410"/>
              <a:gd name="connsiteX1" fmla="*/ 1757265 w 3999723"/>
              <a:gd name="connsiteY1" fmla="*/ 891074 h 2866410"/>
              <a:gd name="connsiteX2" fmla="*/ 1551992 w 3999723"/>
              <a:gd name="connsiteY2" fmla="*/ 1040363 h 2866410"/>
              <a:gd name="connsiteX3" fmla="*/ 1505339 w 3999723"/>
              <a:gd name="connsiteY3" fmla="*/ 1236306 h 2866410"/>
              <a:gd name="connsiteX4" fmla="*/ 1505339 w 3999723"/>
              <a:gd name="connsiteY4" fmla="*/ 1404257 h 2866410"/>
              <a:gd name="connsiteX5" fmla="*/ 1561322 w 3999723"/>
              <a:gd name="connsiteY5" fmla="*/ 1600200 h 2866410"/>
              <a:gd name="connsiteX6" fmla="*/ 1682620 w 3999723"/>
              <a:gd name="connsiteY6" fmla="*/ 1702837 h 2866410"/>
              <a:gd name="connsiteX7" fmla="*/ 1785257 w 3999723"/>
              <a:gd name="connsiteY7" fmla="*/ 1740159 h 2866410"/>
              <a:gd name="connsiteX8" fmla="*/ 1878563 w 3999723"/>
              <a:gd name="connsiteY8" fmla="*/ 1758821 h 2866410"/>
              <a:gd name="connsiteX9" fmla="*/ 1943877 w 3999723"/>
              <a:gd name="connsiteY9" fmla="*/ 1768151 h 2866410"/>
              <a:gd name="connsiteX10" fmla="*/ 1943877 w 3999723"/>
              <a:gd name="connsiteY10" fmla="*/ 1824135 h 2866410"/>
              <a:gd name="connsiteX11" fmla="*/ 1934547 w 3999723"/>
              <a:gd name="connsiteY11" fmla="*/ 1889449 h 2866410"/>
              <a:gd name="connsiteX12" fmla="*/ 1934547 w 3999723"/>
              <a:gd name="connsiteY12" fmla="*/ 2010747 h 2866410"/>
              <a:gd name="connsiteX13" fmla="*/ 1915886 w 3999723"/>
              <a:gd name="connsiteY13" fmla="*/ 2029409 h 2866410"/>
              <a:gd name="connsiteX14" fmla="*/ 1887894 w 3999723"/>
              <a:gd name="connsiteY14" fmla="*/ 2038739 h 2866410"/>
              <a:gd name="connsiteX15" fmla="*/ 1821802 w 3999723"/>
              <a:gd name="connsiteY15" fmla="*/ 2088956 h 2866410"/>
              <a:gd name="connsiteX16" fmla="*/ 1747934 w 3999723"/>
              <a:gd name="connsiteY16" fmla="*/ 2150707 h 2866410"/>
              <a:gd name="connsiteX17" fmla="*/ 1691951 w 3999723"/>
              <a:gd name="connsiteY17" fmla="*/ 2216021 h 2866410"/>
              <a:gd name="connsiteX18" fmla="*/ 1589314 w 3999723"/>
              <a:gd name="connsiteY18" fmla="*/ 2290665 h 2866410"/>
              <a:gd name="connsiteX19" fmla="*/ 1505339 w 3999723"/>
              <a:gd name="connsiteY19" fmla="*/ 2346649 h 2866410"/>
              <a:gd name="connsiteX20" fmla="*/ 1337193 w 3999723"/>
              <a:gd name="connsiteY20" fmla="*/ 2429847 h 2866410"/>
              <a:gd name="connsiteX21" fmla="*/ 1085915 w 3999723"/>
              <a:gd name="connsiteY21" fmla="*/ 2402698 h 2866410"/>
              <a:gd name="connsiteX22" fmla="*/ 932283 w 3999723"/>
              <a:gd name="connsiteY22" fmla="*/ 2479546 h 2866410"/>
              <a:gd name="connsiteX23" fmla="*/ 866969 w 3999723"/>
              <a:gd name="connsiteY23" fmla="*/ 2641536 h 2866410"/>
              <a:gd name="connsiteX24" fmla="*/ 814873 w 3999723"/>
              <a:gd name="connsiteY24" fmla="*/ 2719874 h 2866410"/>
              <a:gd name="connsiteX25" fmla="*/ 609600 w 3999723"/>
              <a:gd name="connsiteY25" fmla="*/ 2607906 h 2866410"/>
              <a:gd name="connsiteX26" fmla="*/ 488302 w 3999723"/>
              <a:gd name="connsiteY26" fmla="*/ 2514600 h 2866410"/>
              <a:gd name="connsiteX27" fmla="*/ 367004 w 3999723"/>
              <a:gd name="connsiteY27" fmla="*/ 2365310 h 2866410"/>
              <a:gd name="connsiteX28" fmla="*/ 236375 w 3999723"/>
              <a:gd name="connsiteY28" fmla="*/ 2178698 h 2866410"/>
              <a:gd name="connsiteX29" fmla="*/ 87086 w 3999723"/>
              <a:gd name="connsiteY29" fmla="*/ 1954763 h 2866410"/>
              <a:gd name="connsiteX30" fmla="*/ 21771 w 3999723"/>
              <a:gd name="connsiteY30" fmla="*/ 1721498 h 2866410"/>
              <a:gd name="connsiteX31" fmla="*/ 3110 w 3999723"/>
              <a:gd name="connsiteY31" fmla="*/ 1422918 h 2866410"/>
              <a:gd name="connsiteX32" fmla="*/ 40432 w 3999723"/>
              <a:gd name="connsiteY32" fmla="*/ 1152331 h 2866410"/>
              <a:gd name="connsiteX33" fmla="*/ 208383 w 3999723"/>
              <a:gd name="connsiteY33" fmla="*/ 844421 h 2866410"/>
              <a:gd name="connsiteX34" fmla="*/ 339012 w 3999723"/>
              <a:gd name="connsiteY34" fmla="*/ 667139 h 2866410"/>
              <a:gd name="connsiteX35" fmla="*/ 590939 w 3999723"/>
              <a:gd name="connsiteY35" fmla="*/ 461865 h 2866410"/>
              <a:gd name="connsiteX36" fmla="*/ 768220 w 3999723"/>
              <a:gd name="connsiteY36" fmla="*/ 349898 h 2866410"/>
              <a:gd name="connsiteX37" fmla="*/ 1132114 w 3999723"/>
              <a:gd name="connsiteY37" fmla="*/ 163286 h 2866410"/>
              <a:gd name="connsiteX38" fmla="*/ 1682620 w 3999723"/>
              <a:gd name="connsiteY38" fmla="*/ 32657 h 2866410"/>
              <a:gd name="connsiteX39" fmla="*/ 1962539 w 3999723"/>
              <a:gd name="connsiteY39" fmla="*/ 13996 h 2866410"/>
              <a:gd name="connsiteX40" fmla="*/ 2261118 w 3999723"/>
              <a:gd name="connsiteY40" fmla="*/ 13996 h 2866410"/>
              <a:gd name="connsiteX41" fmla="*/ 2671665 w 3999723"/>
              <a:gd name="connsiteY41" fmla="*/ 97972 h 2866410"/>
              <a:gd name="connsiteX42" fmla="*/ 2960914 w 3999723"/>
              <a:gd name="connsiteY42" fmla="*/ 181947 h 2866410"/>
              <a:gd name="connsiteX43" fmla="*/ 3212841 w 3999723"/>
              <a:gd name="connsiteY43" fmla="*/ 312576 h 2866410"/>
              <a:gd name="connsiteX44" fmla="*/ 3446106 w 3999723"/>
              <a:gd name="connsiteY44" fmla="*/ 461865 h 2866410"/>
              <a:gd name="connsiteX45" fmla="*/ 3642049 w 3999723"/>
              <a:gd name="connsiteY45" fmla="*/ 629816 h 2866410"/>
              <a:gd name="connsiteX46" fmla="*/ 3865983 w 3999723"/>
              <a:gd name="connsiteY46" fmla="*/ 984380 h 2866410"/>
              <a:gd name="connsiteX47" fmla="*/ 3977951 w 3999723"/>
              <a:gd name="connsiteY47" fmla="*/ 1236306 h 2866410"/>
              <a:gd name="connsiteX48" fmla="*/ 3996612 w 3999723"/>
              <a:gd name="connsiteY48" fmla="*/ 1544216 h 2866410"/>
              <a:gd name="connsiteX49" fmla="*/ 3959290 w 3999723"/>
              <a:gd name="connsiteY49" fmla="*/ 1833465 h 2866410"/>
              <a:gd name="connsiteX50" fmla="*/ 3837992 w 3999723"/>
              <a:gd name="connsiteY50" fmla="*/ 2122714 h 2866410"/>
              <a:gd name="connsiteX51" fmla="*/ 3576734 w 3999723"/>
              <a:gd name="connsiteY51" fmla="*/ 2430625 h 2866410"/>
              <a:gd name="connsiteX52" fmla="*/ 3362130 w 3999723"/>
              <a:gd name="connsiteY52" fmla="*/ 2598576 h 2866410"/>
              <a:gd name="connsiteX53" fmla="*/ 3138196 w 3999723"/>
              <a:gd name="connsiteY53" fmla="*/ 2729204 h 2866410"/>
              <a:gd name="connsiteX54" fmla="*/ 2998237 w 3999723"/>
              <a:gd name="connsiteY54" fmla="*/ 2831841 h 2866410"/>
              <a:gd name="connsiteX55" fmla="*/ 3053767 w 3999723"/>
              <a:gd name="connsiteY55" fmla="*/ 2521792 h 2866410"/>
              <a:gd name="connsiteX56" fmla="*/ 2891194 w 3999723"/>
              <a:gd name="connsiteY56" fmla="*/ 2387406 h 2866410"/>
              <a:gd name="connsiteX57" fmla="*/ 2707173 w 3999723"/>
              <a:gd name="connsiteY57" fmla="*/ 2447083 h 2866410"/>
              <a:gd name="connsiteX58" fmla="*/ 2588662 w 3999723"/>
              <a:gd name="connsiteY58" fmla="*/ 2378399 h 2866410"/>
              <a:gd name="connsiteX59" fmla="*/ 2537408 w 3999723"/>
              <a:gd name="connsiteY59" fmla="*/ 2340882 h 2866410"/>
              <a:gd name="connsiteX60" fmla="*/ 2498660 w 3999723"/>
              <a:gd name="connsiteY60" fmla="*/ 2294035 h 2866410"/>
              <a:gd name="connsiteX61" fmla="*/ 2452784 w 3999723"/>
              <a:gd name="connsiteY61" fmla="*/ 2272004 h 2866410"/>
              <a:gd name="connsiteX62" fmla="*/ 2406585 w 3999723"/>
              <a:gd name="connsiteY62" fmla="*/ 2240449 h 2866410"/>
              <a:gd name="connsiteX63" fmla="*/ 2343474 w 3999723"/>
              <a:gd name="connsiteY63" fmla="*/ 2199368 h 2866410"/>
              <a:gd name="connsiteX64" fmla="*/ 2287295 w 3999723"/>
              <a:gd name="connsiteY64" fmla="*/ 2152715 h 2866410"/>
              <a:gd name="connsiteX65" fmla="*/ 2237468 w 3999723"/>
              <a:gd name="connsiteY65" fmla="*/ 2109625 h 2866410"/>
              <a:gd name="connsiteX66" fmla="*/ 2149929 w 3999723"/>
              <a:gd name="connsiteY66" fmla="*/ 2057789 h 2866410"/>
              <a:gd name="connsiteX67" fmla="*/ 2056039 w 3999723"/>
              <a:gd name="connsiteY67" fmla="*/ 2018069 h 2866410"/>
              <a:gd name="connsiteX68" fmla="*/ 2046514 w 3999723"/>
              <a:gd name="connsiteY68" fmla="*/ 1833465 h 2866410"/>
              <a:gd name="connsiteX69" fmla="*/ 2037183 w 3999723"/>
              <a:gd name="connsiteY69" fmla="*/ 1768151 h 2866410"/>
              <a:gd name="connsiteX70" fmla="*/ 2158481 w 3999723"/>
              <a:gd name="connsiteY70" fmla="*/ 1758821 h 2866410"/>
              <a:gd name="connsiteX71" fmla="*/ 2317102 w 3999723"/>
              <a:gd name="connsiteY71" fmla="*/ 1693506 h 2866410"/>
              <a:gd name="connsiteX72" fmla="*/ 2447730 w 3999723"/>
              <a:gd name="connsiteY72" fmla="*/ 1600200 h 2866410"/>
              <a:gd name="connsiteX73" fmla="*/ 2522375 w 3999723"/>
              <a:gd name="connsiteY73" fmla="*/ 1460241 h 2866410"/>
              <a:gd name="connsiteX74" fmla="*/ 2531706 w 3999723"/>
              <a:gd name="connsiteY74" fmla="*/ 1282959 h 2866410"/>
              <a:gd name="connsiteX75" fmla="*/ 2503714 w 3999723"/>
              <a:gd name="connsiteY75" fmla="*/ 1115008 h 2866410"/>
              <a:gd name="connsiteX76" fmla="*/ 2345094 w 3999723"/>
              <a:gd name="connsiteY76" fmla="*/ 956388 h 2866410"/>
              <a:gd name="connsiteX77" fmla="*/ 2149151 w 3999723"/>
              <a:gd name="connsiteY77" fmla="*/ 881744 h 2866410"/>
              <a:gd name="connsiteX78" fmla="*/ 1981200 w 3999723"/>
              <a:gd name="connsiteY78" fmla="*/ 853751 h 2866410"/>
              <a:gd name="connsiteX0" fmla="*/ 1981200 w 3999723"/>
              <a:gd name="connsiteY0" fmla="*/ 853751 h 2866410"/>
              <a:gd name="connsiteX1" fmla="*/ 1757265 w 3999723"/>
              <a:gd name="connsiteY1" fmla="*/ 891074 h 2866410"/>
              <a:gd name="connsiteX2" fmla="*/ 1551992 w 3999723"/>
              <a:gd name="connsiteY2" fmla="*/ 1040363 h 2866410"/>
              <a:gd name="connsiteX3" fmla="*/ 1505339 w 3999723"/>
              <a:gd name="connsiteY3" fmla="*/ 1236306 h 2866410"/>
              <a:gd name="connsiteX4" fmla="*/ 1505339 w 3999723"/>
              <a:gd name="connsiteY4" fmla="*/ 1404257 h 2866410"/>
              <a:gd name="connsiteX5" fmla="*/ 1561322 w 3999723"/>
              <a:gd name="connsiteY5" fmla="*/ 1600200 h 2866410"/>
              <a:gd name="connsiteX6" fmla="*/ 1682620 w 3999723"/>
              <a:gd name="connsiteY6" fmla="*/ 1702837 h 2866410"/>
              <a:gd name="connsiteX7" fmla="*/ 1785257 w 3999723"/>
              <a:gd name="connsiteY7" fmla="*/ 1740159 h 2866410"/>
              <a:gd name="connsiteX8" fmla="*/ 1878563 w 3999723"/>
              <a:gd name="connsiteY8" fmla="*/ 1758821 h 2866410"/>
              <a:gd name="connsiteX9" fmla="*/ 1943877 w 3999723"/>
              <a:gd name="connsiteY9" fmla="*/ 1768151 h 2866410"/>
              <a:gd name="connsiteX10" fmla="*/ 1943877 w 3999723"/>
              <a:gd name="connsiteY10" fmla="*/ 1824135 h 2866410"/>
              <a:gd name="connsiteX11" fmla="*/ 1934547 w 3999723"/>
              <a:gd name="connsiteY11" fmla="*/ 1889449 h 2866410"/>
              <a:gd name="connsiteX12" fmla="*/ 1934547 w 3999723"/>
              <a:gd name="connsiteY12" fmla="*/ 2010747 h 2866410"/>
              <a:gd name="connsiteX13" fmla="*/ 1915886 w 3999723"/>
              <a:gd name="connsiteY13" fmla="*/ 2029409 h 2866410"/>
              <a:gd name="connsiteX14" fmla="*/ 1887894 w 3999723"/>
              <a:gd name="connsiteY14" fmla="*/ 2038739 h 2866410"/>
              <a:gd name="connsiteX15" fmla="*/ 1821802 w 3999723"/>
              <a:gd name="connsiteY15" fmla="*/ 2088956 h 2866410"/>
              <a:gd name="connsiteX16" fmla="*/ 1747934 w 3999723"/>
              <a:gd name="connsiteY16" fmla="*/ 2150707 h 2866410"/>
              <a:gd name="connsiteX17" fmla="*/ 1691951 w 3999723"/>
              <a:gd name="connsiteY17" fmla="*/ 2216021 h 2866410"/>
              <a:gd name="connsiteX18" fmla="*/ 1589314 w 3999723"/>
              <a:gd name="connsiteY18" fmla="*/ 2290665 h 2866410"/>
              <a:gd name="connsiteX19" fmla="*/ 1505339 w 3999723"/>
              <a:gd name="connsiteY19" fmla="*/ 2346649 h 2866410"/>
              <a:gd name="connsiteX20" fmla="*/ 1337193 w 3999723"/>
              <a:gd name="connsiteY20" fmla="*/ 2429847 h 2866410"/>
              <a:gd name="connsiteX21" fmla="*/ 1085915 w 3999723"/>
              <a:gd name="connsiteY21" fmla="*/ 2402698 h 2866410"/>
              <a:gd name="connsiteX22" fmla="*/ 932283 w 3999723"/>
              <a:gd name="connsiteY22" fmla="*/ 2479546 h 2866410"/>
              <a:gd name="connsiteX23" fmla="*/ 866969 w 3999723"/>
              <a:gd name="connsiteY23" fmla="*/ 2641536 h 2866410"/>
              <a:gd name="connsiteX24" fmla="*/ 814873 w 3999723"/>
              <a:gd name="connsiteY24" fmla="*/ 2719874 h 2866410"/>
              <a:gd name="connsiteX25" fmla="*/ 609600 w 3999723"/>
              <a:gd name="connsiteY25" fmla="*/ 2607906 h 2866410"/>
              <a:gd name="connsiteX26" fmla="*/ 488302 w 3999723"/>
              <a:gd name="connsiteY26" fmla="*/ 2514600 h 2866410"/>
              <a:gd name="connsiteX27" fmla="*/ 367004 w 3999723"/>
              <a:gd name="connsiteY27" fmla="*/ 2365310 h 2866410"/>
              <a:gd name="connsiteX28" fmla="*/ 236375 w 3999723"/>
              <a:gd name="connsiteY28" fmla="*/ 2178698 h 2866410"/>
              <a:gd name="connsiteX29" fmla="*/ 87086 w 3999723"/>
              <a:gd name="connsiteY29" fmla="*/ 1954763 h 2866410"/>
              <a:gd name="connsiteX30" fmla="*/ 21771 w 3999723"/>
              <a:gd name="connsiteY30" fmla="*/ 1721498 h 2866410"/>
              <a:gd name="connsiteX31" fmla="*/ 3110 w 3999723"/>
              <a:gd name="connsiteY31" fmla="*/ 1422918 h 2866410"/>
              <a:gd name="connsiteX32" fmla="*/ 40432 w 3999723"/>
              <a:gd name="connsiteY32" fmla="*/ 1152331 h 2866410"/>
              <a:gd name="connsiteX33" fmla="*/ 208383 w 3999723"/>
              <a:gd name="connsiteY33" fmla="*/ 844421 h 2866410"/>
              <a:gd name="connsiteX34" fmla="*/ 339012 w 3999723"/>
              <a:gd name="connsiteY34" fmla="*/ 667139 h 2866410"/>
              <a:gd name="connsiteX35" fmla="*/ 590939 w 3999723"/>
              <a:gd name="connsiteY35" fmla="*/ 461865 h 2866410"/>
              <a:gd name="connsiteX36" fmla="*/ 768220 w 3999723"/>
              <a:gd name="connsiteY36" fmla="*/ 349898 h 2866410"/>
              <a:gd name="connsiteX37" fmla="*/ 1132114 w 3999723"/>
              <a:gd name="connsiteY37" fmla="*/ 163286 h 2866410"/>
              <a:gd name="connsiteX38" fmla="*/ 1682620 w 3999723"/>
              <a:gd name="connsiteY38" fmla="*/ 32657 h 2866410"/>
              <a:gd name="connsiteX39" fmla="*/ 1962539 w 3999723"/>
              <a:gd name="connsiteY39" fmla="*/ 13996 h 2866410"/>
              <a:gd name="connsiteX40" fmla="*/ 2261118 w 3999723"/>
              <a:gd name="connsiteY40" fmla="*/ 13996 h 2866410"/>
              <a:gd name="connsiteX41" fmla="*/ 2671665 w 3999723"/>
              <a:gd name="connsiteY41" fmla="*/ 97972 h 2866410"/>
              <a:gd name="connsiteX42" fmla="*/ 2960914 w 3999723"/>
              <a:gd name="connsiteY42" fmla="*/ 181947 h 2866410"/>
              <a:gd name="connsiteX43" fmla="*/ 3212841 w 3999723"/>
              <a:gd name="connsiteY43" fmla="*/ 312576 h 2866410"/>
              <a:gd name="connsiteX44" fmla="*/ 3446106 w 3999723"/>
              <a:gd name="connsiteY44" fmla="*/ 461865 h 2866410"/>
              <a:gd name="connsiteX45" fmla="*/ 3642049 w 3999723"/>
              <a:gd name="connsiteY45" fmla="*/ 629816 h 2866410"/>
              <a:gd name="connsiteX46" fmla="*/ 3865983 w 3999723"/>
              <a:gd name="connsiteY46" fmla="*/ 984380 h 2866410"/>
              <a:gd name="connsiteX47" fmla="*/ 3977951 w 3999723"/>
              <a:gd name="connsiteY47" fmla="*/ 1236306 h 2866410"/>
              <a:gd name="connsiteX48" fmla="*/ 3996612 w 3999723"/>
              <a:gd name="connsiteY48" fmla="*/ 1544216 h 2866410"/>
              <a:gd name="connsiteX49" fmla="*/ 3959290 w 3999723"/>
              <a:gd name="connsiteY49" fmla="*/ 1833465 h 2866410"/>
              <a:gd name="connsiteX50" fmla="*/ 3837992 w 3999723"/>
              <a:gd name="connsiteY50" fmla="*/ 2122714 h 2866410"/>
              <a:gd name="connsiteX51" fmla="*/ 3576734 w 3999723"/>
              <a:gd name="connsiteY51" fmla="*/ 2430625 h 2866410"/>
              <a:gd name="connsiteX52" fmla="*/ 3362130 w 3999723"/>
              <a:gd name="connsiteY52" fmla="*/ 2598576 h 2866410"/>
              <a:gd name="connsiteX53" fmla="*/ 3138196 w 3999723"/>
              <a:gd name="connsiteY53" fmla="*/ 2729204 h 2866410"/>
              <a:gd name="connsiteX54" fmla="*/ 2998237 w 3999723"/>
              <a:gd name="connsiteY54" fmla="*/ 2831841 h 2866410"/>
              <a:gd name="connsiteX55" fmla="*/ 3053767 w 3999723"/>
              <a:gd name="connsiteY55" fmla="*/ 2521792 h 2866410"/>
              <a:gd name="connsiteX56" fmla="*/ 2891194 w 3999723"/>
              <a:gd name="connsiteY56" fmla="*/ 2387406 h 2866410"/>
              <a:gd name="connsiteX57" fmla="*/ 2745273 w 3999723"/>
              <a:gd name="connsiteY57" fmla="*/ 2339133 h 2866410"/>
              <a:gd name="connsiteX58" fmla="*/ 2588662 w 3999723"/>
              <a:gd name="connsiteY58" fmla="*/ 2378399 h 2866410"/>
              <a:gd name="connsiteX59" fmla="*/ 2537408 w 3999723"/>
              <a:gd name="connsiteY59" fmla="*/ 2340882 h 2866410"/>
              <a:gd name="connsiteX60" fmla="*/ 2498660 w 3999723"/>
              <a:gd name="connsiteY60" fmla="*/ 2294035 h 2866410"/>
              <a:gd name="connsiteX61" fmla="*/ 2452784 w 3999723"/>
              <a:gd name="connsiteY61" fmla="*/ 2272004 h 2866410"/>
              <a:gd name="connsiteX62" fmla="*/ 2406585 w 3999723"/>
              <a:gd name="connsiteY62" fmla="*/ 2240449 h 2866410"/>
              <a:gd name="connsiteX63" fmla="*/ 2343474 w 3999723"/>
              <a:gd name="connsiteY63" fmla="*/ 2199368 h 2866410"/>
              <a:gd name="connsiteX64" fmla="*/ 2287295 w 3999723"/>
              <a:gd name="connsiteY64" fmla="*/ 2152715 h 2866410"/>
              <a:gd name="connsiteX65" fmla="*/ 2237468 w 3999723"/>
              <a:gd name="connsiteY65" fmla="*/ 2109625 h 2866410"/>
              <a:gd name="connsiteX66" fmla="*/ 2149929 w 3999723"/>
              <a:gd name="connsiteY66" fmla="*/ 2057789 h 2866410"/>
              <a:gd name="connsiteX67" fmla="*/ 2056039 w 3999723"/>
              <a:gd name="connsiteY67" fmla="*/ 2018069 h 2866410"/>
              <a:gd name="connsiteX68" fmla="*/ 2046514 w 3999723"/>
              <a:gd name="connsiteY68" fmla="*/ 1833465 h 2866410"/>
              <a:gd name="connsiteX69" fmla="*/ 2037183 w 3999723"/>
              <a:gd name="connsiteY69" fmla="*/ 1768151 h 2866410"/>
              <a:gd name="connsiteX70" fmla="*/ 2158481 w 3999723"/>
              <a:gd name="connsiteY70" fmla="*/ 1758821 h 2866410"/>
              <a:gd name="connsiteX71" fmla="*/ 2317102 w 3999723"/>
              <a:gd name="connsiteY71" fmla="*/ 1693506 h 2866410"/>
              <a:gd name="connsiteX72" fmla="*/ 2447730 w 3999723"/>
              <a:gd name="connsiteY72" fmla="*/ 1600200 h 2866410"/>
              <a:gd name="connsiteX73" fmla="*/ 2522375 w 3999723"/>
              <a:gd name="connsiteY73" fmla="*/ 1460241 h 2866410"/>
              <a:gd name="connsiteX74" fmla="*/ 2531706 w 3999723"/>
              <a:gd name="connsiteY74" fmla="*/ 1282959 h 2866410"/>
              <a:gd name="connsiteX75" fmla="*/ 2503714 w 3999723"/>
              <a:gd name="connsiteY75" fmla="*/ 1115008 h 2866410"/>
              <a:gd name="connsiteX76" fmla="*/ 2345094 w 3999723"/>
              <a:gd name="connsiteY76" fmla="*/ 956388 h 2866410"/>
              <a:gd name="connsiteX77" fmla="*/ 2149151 w 3999723"/>
              <a:gd name="connsiteY77" fmla="*/ 881744 h 2866410"/>
              <a:gd name="connsiteX78" fmla="*/ 1981200 w 3999723"/>
              <a:gd name="connsiteY78" fmla="*/ 853751 h 2866410"/>
              <a:gd name="connsiteX0" fmla="*/ 1981200 w 3999723"/>
              <a:gd name="connsiteY0" fmla="*/ 853751 h 2866410"/>
              <a:gd name="connsiteX1" fmla="*/ 1757265 w 3999723"/>
              <a:gd name="connsiteY1" fmla="*/ 891074 h 2866410"/>
              <a:gd name="connsiteX2" fmla="*/ 1551992 w 3999723"/>
              <a:gd name="connsiteY2" fmla="*/ 1040363 h 2866410"/>
              <a:gd name="connsiteX3" fmla="*/ 1505339 w 3999723"/>
              <a:gd name="connsiteY3" fmla="*/ 1236306 h 2866410"/>
              <a:gd name="connsiteX4" fmla="*/ 1505339 w 3999723"/>
              <a:gd name="connsiteY4" fmla="*/ 1404257 h 2866410"/>
              <a:gd name="connsiteX5" fmla="*/ 1561322 w 3999723"/>
              <a:gd name="connsiteY5" fmla="*/ 1600200 h 2866410"/>
              <a:gd name="connsiteX6" fmla="*/ 1682620 w 3999723"/>
              <a:gd name="connsiteY6" fmla="*/ 1702837 h 2866410"/>
              <a:gd name="connsiteX7" fmla="*/ 1785257 w 3999723"/>
              <a:gd name="connsiteY7" fmla="*/ 1740159 h 2866410"/>
              <a:gd name="connsiteX8" fmla="*/ 1878563 w 3999723"/>
              <a:gd name="connsiteY8" fmla="*/ 1758821 h 2866410"/>
              <a:gd name="connsiteX9" fmla="*/ 1943877 w 3999723"/>
              <a:gd name="connsiteY9" fmla="*/ 1768151 h 2866410"/>
              <a:gd name="connsiteX10" fmla="*/ 1943877 w 3999723"/>
              <a:gd name="connsiteY10" fmla="*/ 1824135 h 2866410"/>
              <a:gd name="connsiteX11" fmla="*/ 1934547 w 3999723"/>
              <a:gd name="connsiteY11" fmla="*/ 1889449 h 2866410"/>
              <a:gd name="connsiteX12" fmla="*/ 1934547 w 3999723"/>
              <a:gd name="connsiteY12" fmla="*/ 2010747 h 2866410"/>
              <a:gd name="connsiteX13" fmla="*/ 1915886 w 3999723"/>
              <a:gd name="connsiteY13" fmla="*/ 2029409 h 2866410"/>
              <a:gd name="connsiteX14" fmla="*/ 1887894 w 3999723"/>
              <a:gd name="connsiteY14" fmla="*/ 2038739 h 2866410"/>
              <a:gd name="connsiteX15" fmla="*/ 1821802 w 3999723"/>
              <a:gd name="connsiteY15" fmla="*/ 2088956 h 2866410"/>
              <a:gd name="connsiteX16" fmla="*/ 1747934 w 3999723"/>
              <a:gd name="connsiteY16" fmla="*/ 2150707 h 2866410"/>
              <a:gd name="connsiteX17" fmla="*/ 1691951 w 3999723"/>
              <a:gd name="connsiteY17" fmla="*/ 2216021 h 2866410"/>
              <a:gd name="connsiteX18" fmla="*/ 1589314 w 3999723"/>
              <a:gd name="connsiteY18" fmla="*/ 2290665 h 2866410"/>
              <a:gd name="connsiteX19" fmla="*/ 1505339 w 3999723"/>
              <a:gd name="connsiteY19" fmla="*/ 2346649 h 2866410"/>
              <a:gd name="connsiteX20" fmla="*/ 1337193 w 3999723"/>
              <a:gd name="connsiteY20" fmla="*/ 2429847 h 2866410"/>
              <a:gd name="connsiteX21" fmla="*/ 1085915 w 3999723"/>
              <a:gd name="connsiteY21" fmla="*/ 2402698 h 2866410"/>
              <a:gd name="connsiteX22" fmla="*/ 932283 w 3999723"/>
              <a:gd name="connsiteY22" fmla="*/ 2479546 h 2866410"/>
              <a:gd name="connsiteX23" fmla="*/ 866969 w 3999723"/>
              <a:gd name="connsiteY23" fmla="*/ 2641536 h 2866410"/>
              <a:gd name="connsiteX24" fmla="*/ 814873 w 3999723"/>
              <a:gd name="connsiteY24" fmla="*/ 2719874 h 2866410"/>
              <a:gd name="connsiteX25" fmla="*/ 609600 w 3999723"/>
              <a:gd name="connsiteY25" fmla="*/ 2607906 h 2866410"/>
              <a:gd name="connsiteX26" fmla="*/ 488302 w 3999723"/>
              <a:gd name="connsiteY26" fmla="*/ 2514600 h 2866410"/>
              <a:gd name="connsiteX27" fmla="*/ 367004 w 3999723"/>
              <a:gd name="connsiteY27" fmla="*/ 2365310 h 2866410"/>
              <a:gd name="connsiteX28" fmla="*/ 236375 w 3999723"/>
              <a:gd name="connsiteY28" fmla="*/ 2178698 h 2866410"/>
              <a:gd name="connsiteX29" fmla="*/ 87086 w 3999723"/>
              <a:gd name="connsiteY29" fmla="*/ 1954763 h 2866410"/>
              <a:gd name="connsiteX30" fmla="*/ 21771 w 3999723"/>
              <a:gd name="connsiteY30" fmla="*/ 1721498 h 2866410"/>
              <a:gd name="connsiteX31" fmla="*/ 3110 w 3999723"/>
              <a:gd name="connsiteY31" fmla="*/ 1422918 h 2866410"/>
              <a:gd name="connsiteX32" fmla="*/ 40432 w 3999723"/>
              <a:gd name="connsiteY32" fmla="*/ 1152331 h 2866410"/>
              <a:gd name="connsiteX33" fmla="*/ 208383 w 3999723"/>
              <a:gd name="connsiteY33" fmla="*/ 844421 h 2866410"/>
              <a:gd name="connsiteX34" fmla="*/ 339012 w 3999723"/>
              <a:gd name="connsiteY34" fmla="*/ 667139 h 2866410"/>
              <a:gd name="connsiteX35" fmla="*/ 590939 w 3999723"/>
              <a:gd name="connsiteY35" fmla="*/ 461865 h 2866410"/>
              <a:gd name="connsiteX36" fmla="*/ 768220 w 3999723"/>
              <a:gd name="connsiteY36" fmla="*/ 349898 h 2866410"/>
              <a:gd name="connsiteX37" fmla="*/ 1132114 w 3999723"/>
              <a:gd name="connsiteY37" fmla="*/ 163286 h 2866410"/>
              <a:gd name="connsiteX38" fmla="*/ 1682620 w 3999723"/>
              <a:gd name="connsiteY38" fmla="*/ 32657 h 2866410"/>
              <a:gd name="connsiteX39" fmla="*/ 1962539 w 3999723"/>
              <a:gd name="connsiteY39" fmla="*/ 13996 h 2866410"/>
              <a:gd name="connsiteX40" fmla="*/ 2261118 w 3999723"/>
              <a:gd name="connsiteY40" fmla="*/ 13996 h 2866410"/>
              <a:gd name="connsiteX41" fmla="*/ 2671665 w 3999723"/>
              <a:gd name="connsiteY41" fmla="*/ 97972 h 2866410"/>
              <a:gd name="connsiteX42" fmla="*/ 2960914 w 3999723"/>
              <a:gd name="connsiteY42" fmla="*/ 181947 h 2866410"/>
              <a:gd name="connsiteX43" fmla="*/ 3212841 w 3999723"/>
              <a:gd name="connsiteY43" fmla="*/ 312576 h 2866410"/>
              <a:gd name="connsiteX44" fmla="*/ 3446106 w 3999723"/>
              <a:gd name="connsiteY44" fmla="*/ 461865 h 2866410"/>
              <a:gd name="connsiteX45" fmla="*/ 3642049 w 3999723"/>
              <a:gd name="connsiteY45" fmla="*/ 629816 h 2866410"/>
              <a:gd name="connsiteX46" fmla="*/ 3865983 w 3999723"/>
              <a:gd name="connsiteY46" fmla="*/ 984380 h 2866410"/>
              <a:gd name="connsiteX47" fmla="*/ 3977951 w 3999723"/>
              <a:gd name="connsiteY47" fmla="*/ 1236306 h 2866410"/>
              <a:gd name="connsiteX48" fmla="*/ 3996612 w 3999723"/>
              <a:gd name="connsiteY48" fmla="*/ 1544216 h 2866410"/>
              <a:gd name="connsiteX49" fmla="*/ 3959290 w 3999723"/>
              <a:gd name="connsiteY49" fmla="*/ 1833465 h 2866410"/>
              <a:gd name="connsiteX50" fmla="*/ 3837992 w 3999723"/>
              <a:gd name="connsiteY50" fmla="*/ 2122714 h 2866410"/>
              <a:gd name="connsiteX51" fmla="*/ 3576734 w 3999723"/>
              <a:gd name="connsiteY51" fmla="*/ 2430625 h 2866410"/>
              <a:gd name="connsiteX52" fmla="*/ 3362130 w 3999723"/>
              <a:gd name="connsiteY52" fmla="*/ 2598576 h 2866410"/>
              <a:gd name="connsiteX53" fmla="*/ 3138196 w 3999723"/>
              <a:gd name="connsiteY53" fmla="*/ 2729204 h 2866410"/>
              <a:gd name="connsiteX54" fmla="*/ 2998237 w 3999723"/>
              <a:gd name="connsiteY54" fmla="*/ 2831841 h 2866410"/>
              <a:gd name="connsiteX55" fmla="*/ 3053767 w 3999723"/>
              <a:gd name="connsiteY55" fmla="*/ 2521792 h 2866410"/>
              <a:gd name="connsiteX56" fmla="*/ 2891194 w 3999723"/>
              <a:gd name="connsiteY56" fmla="*/ 2387406 h 2866410"/>
              <a:gd name="connsiteX57" fmla="*/ 2745273 w 3999723"/>
              <a:gd name="connsiteY57" fmla="*/ 2339133 h 2866410"/>
              <a:gd name="connsiteX58" fmla="*/ 2614062 w 3999723"/>
              <a:gd name="connsiteY58" fmla="*/ 2318074 h 2866410"/>
              <a:gd name="connsiteX59" fmla="*/ 2537408 w 3999723"/>
              <a:gd name="connsiteY59" fmla="*/ 2340882 h 2866410"/>
              <a:gd name="connsiteX60" fmla="*/ 2498660 w 3999723"/>
              <a:gd name="connsiteY60" fmla="*/ 2294035 h 2866410"/>
              <a:gd name="connsiteX61" fmla="*/ 2452784 w 3999723"/>
              <a:gd name="connsiteY61" fmla="*/ 2272004 h 2866410"/>
              <a:gd name="connsiteX62" fmla="*/ 2406585 w 3999723"/>
              <a:gd name="connsiteY62" fmla="*/ 2240449 h 2866410"/>
              <a:gd name="connsiteX63" fmla="*/ 2343474 w 3999723"/>
              <a:gd name="connsiteY63" fmla="*/ 2199368 h 2866410"/>
              <a:gd name="connsiteX64" fmla="*/ 2287295 w 3999723"/>
              <a:gd name="connsiteY64" fmla="*/ 2152715 h 2866410"/>
              <a:gd name="connsiteX65" fmla="*/ 2237468 w 3999723"/>
              <a:gd name="connsiteY65" fmla="*/ 2109625 h 2866410"/>
              <a:gd name="connsiteX66" fmla="*/ 2149929 w 3999723"/>
              <a:gd name="connsiteY66" fmla="*/ 2057789 h 2866410"/>
              <a:gd name="connsiteX67" fmla="*/ 2056039 w 3999723"/>
              <a:gd name="connsiteY67" fmla="*/ 2018069 h 2866410"/>
              <a:gd name="connsiteX68" fmla="*/ 2046514 w 3999723"/>
              <a:gd name="connsiteY68" fmla="*/ 1833465 h 2866410"/>
              <a:gd name="connsiteX69" fmla="*/ 2037183 w 3999723"/>
              <a:gd name="connsiteY69" fmla="*/ 1768151 h 2866410"/>
              <a:gd name="connsiteX70" fmla="*/ 2158481 w 3999723"/>
              <a:gd name="connsiteY70" fmla="*/ 1758821 h 2866410"/>
              <a:gd name="connsiteX71" fmla="*/ 2317102 w 3999723"/>
              <a:gd name="connsiteY71" fmla="*/ 1693506 h 2866410"/>
              <a:gd name="connsiteX72" fmla="*/ 2447730 w 3999723"/>
              <a:gd name="connsiteY72" fmla="*/ 1600200 h 2866410"/>
              <a:gd name="connsiteX73" fmla="*/ 2522375 w 3999723"/>
              <a:gd name="connsiteY73" fmla="*/ 1460241 h 2866410"/>
              <a:gd name="connsiteX74" fmla="*/ 2531706 w 3999723"/>
              <a:gd name="connsiteY74" fmla="*/ 1282959 h 2866410"/>
              <a:gd name="connsiteX75" fmla="*/ 2503714 w 3999723"/>
              <a:gd name="connsiteY75" fmla="*/ 1115008 h 2866410"/>
              <a:gd name="connsiteX76" fmla="*/ 2345094 w 3999723"/>
              <a:gd name="connsiteY76" fmla="*/ 956388 h 2866410"/>
              <a:gd name="connsiteX77" fmla="*/ 2149151 w 3999723"/>
              <a:gd name="connsiteY77" fmla="*/ 881744 h 2866410"/>
              <a:gd name="connsiteX78" fmla="*/ 1981200 w 3999723"/>
              <a:gd name="connsiteY78" fmla="*/ 853751 h 2866410"/>
              <a:gd name="connsiteX0" fmla="*/ 1981200 w 3999723"/>
              <a:gd name="connsiteY0" fmla="*/ 853751 h 2866410"/>
              <a:gd name="connsiteX1" fmla="*/ 1757265 w 3999723"/>
              <a:gd name="connsiteY1" fmla="*/ 891074 h 2866410"/>
              <a:gd name="connsiteX2" fmla="*/ 1551992 w 3999723"/>
              <a:gd name="connsiteY2" fmla="*/ 1040363 h 2866410"/>
              <a:gd name="connsiteX3" fmla="*/ 1505339 w 3999723"/>
              <a:gd name="connsiteY3" fmla="*/ 1236306 h 2866410"/>
              <a:gd name="connsiteX4" fmla="*/ 1505339 w 3999723"/>
              <a:gd name="connsiteY4" fmla="*/ 1404257 h 2866410"/>
              <a:gd name="connsiteX5" fmla="*/ 1561322 w 3999723"/>
              <a:gd name="connsiteY5" fmla="*/ 1600200 h 2866410"/>
              <a:gd name="connsiteX6" fmla="*/ 1682620 w 3999723"/>
              <a:gd name="connsiteY6" fmla="*/ 1702837 h 2866410"/>
              <a:gd name="connsiteX7" fmla="*/ 1785257 w 3999723"/>
              <a:gd name="connsiteY7" fmla="*/ 1740159 h 2866410"/>
              <a:gd name="connsiteX8" fmla="*/ 1878563 w 3999723"/>
              <a:gd name="connsiteY8" fmla="*/ 1758821 h 2866410"/>
              <a:gd name="connsiteX9" fmla="*/ 1943877 w 3999723"/>
              <a:gd name="connsiteY9" fmla="*/ 1768151 h 2866410"/>
              <a:gd name="connsiteX10" fmla="*/ 1943877 w 3999723"/>
              <a:gd name="connsiteY10" fmla="*/ 1824135 h 2866410"/>
              <a:gd name="connsiteX11" fmla="*/ 1934547 w 3999723"/>
              <a:gd name="connsiteY11" fmla="*/ 1889449 h 2866410"/>
              <a:gd name="connsiteX12" fmla="*/ 1934547 w 3999723"/>
              <a:gd name="connsiteY12" fmla="*/ 2010747 h 2866410"/>
              <a:gd name="connsiteX13" fmla="*/ 1915886 w 3999723"/>
              <a:gd name="connsiteY13" fmla="*/ 2029409 h 2866410"/>
              <a:gd name="connsiteX14" fmla="*/ 1887894 w 3999723"/>
              <a:gd name="connsiteY14" fmla="*/ 2038739 h 2866410"/>
              <a:gd name="connsiteX15" fmla="*/ 1821802 w 3999723"/>
              <a:gd name="connsiteY15" fmla="*/ 2088956 h 2866410"/>
              <a:gd name="connsiteX16" fmla="*/ 1747934 w 3999723"/>
              <a:gd name="connsiteY16" fmla="*/ 2150707 h 2866410"/>
              <a:gd name="connsiteX17" fmla="*/ 1691951 w 3999723"/>
              <a:gd name="connsiteY17" fmla="*/ 2216021 h 2866410"/>
              <a:gd name="connsiteX18" fmla="*/ 1589314 w 3999723"/>
              <a:gd name="connsiteY18" fmla="*/ 2290665 h 2866410"/>
              <a:gd name="connsiteX19" fmla="*/ 1505339 w 3999723"/>
              <a:gd name="connsiteY19" fmla="*/ 2346649 h 2866410"/>
              <a:gd name="connsiteX20" fmla="*/ 1337193 w 3999723"/>
              <a:gd name="connsiteY20" fmla="*/ 2429847 h 2866410"/>
              <a:gd name="connsiteX21" fmla="*/ 1085915 w 3999723"/>
              <a:gd name="connsiteY21" fmla="*/ 2402698 h 2866410"/>
              <a:gd name="connsiteX22" fmla="*/ 932283 w 3999723"/>
              <a:gd name="connsiteY22" fmla="*/ 2479546 h 2866410"/>
              <a:gd name="connsiteX23" fmla="*/ 866969 w 3999723"/>
              <a:gd name="connsiteY23" fmla="*/ 2641536 h 2866410"/>
              <a:gd name="connsiteX24" fmla="*/ 814873 w 3999723"/>
              <a:gd name="connsiteY24" fmla="*/ 2719874 h 2866410"/>
              <a:gd name="connsiteX25" fmla="*/ 609600 w 3999723"/>
              <a:gd name="connsiteY25" fmla="*/ 2607906 h 2866410"/>
              <a:gd name="connsiteX26" fmla="*/ 488302 w 3999723"/>
              <a:gd name="connsiteY26" fmla="*/ 2514600 h 2866410"/>
              <a:gd name="connsiteX27" fmla="*/ 367004 w 3999723"/>
              <a:gd name="connsiteY27" fmla="*/ 2365310 h 2866410"/>
              <a:gd name="connsiteX28" fmla="*/ 236375 w 3999723"/>
              <a:gd name="connsiteY28" fmla="*/ 2178698 h 2866410"/>
              <a:gd name="connsiteX29" fmla="*/ 87086 w 3999723"/>
              <a:gd name="connsiteY29" fmla="*/ 1954763 h 2866410"/>
              <a:gd name="connsiteX30" fmla="*/ 21771 w 3999723"/>
              <a:gd name="connsiteY30" fmla="*/ 1721498 h 2866410"/>
              <a:gd name="connsiteX31" fmla="*/ 3110 w 3999723"/>
              <a:gd name="connsiteY31" fmla="*/ 1422918 h 2866410"/>
              <a:gd name="connsiteX32" fmla="*/ 40432 w 3999723"/>
              <a:gd name="connsiteY32" fmla="*/ 1152331 h 2866410"/>
              <a:gd name="connsiteX33" fmla="*/ 208383 w 3999723"/>
              <a:gd name="connsiteY33" fmla="*/ 844421 h 2866410"/>
              <a:gd name="connsiteX34" fmla="*/ 339012 w 3999723"/>
              <a:gd name="connsiteY34" fmla="*/ 667139 h 2866410"/>
              <a:gd name="connsiteX35" fmla="*/ 590939 w 3999723"/>
              <a:gd name="connsiteY35" fmla="*/ 461865 h 2866410"/>
              <a:gd name="connsiteX36" fmla="*/ 768220 w 3999723"/>
              <a:gd name="connsiteY36" fmla="*/ 349898 h 2866410"/>
              <a:gd name="connsiteX37" fmla="*/ 1132114 w 3999723"/>
              <a:gd name="connsiteY37" fmla="*/ 163286 h 2866410"/>
              <a:gd name="connsiteX38" fmla="*/ 1682620 w 3999723"/>
              <a:gd name="connsiteY38" fmla="*/ 32657 h 2866410"/>
              <a:gd name="connsiteX39" fmla="*/ 1962539 w 3999723"/>
              <a:gd name="connsiteY39" fmla="*/ 13996 h 2866410"/>
              <a:gd name="connsiteX40" fmla="*/ 2261118 w 3999723"/>
              <a:gd name="connsiteY40" fmla="*/ 13996 h 2866410"/>
              <a:gd name="connsiteX41" fmla="*/ 2671665 w 3999723"/>
              <a:gd name="connsiteY41" fmla="*/ 97972 h 2866410"/>
              <a:gd name="connsiteX42" fmla="*/ 2960914 w 3999723"/>
              <a:gd name="connsiteY42" fmla="*/ 181947 h 2866410"/>
              <a:gd name="connsiteX43" fmla="*/ 3212841 w 3999723"/>
              <a:gd name="connsiteY43" fmla="*/ 312576 h 2866410"/>
              <a:gd name="connsiteX44" fmla="*/ 3446106 w 3999723"/>
              <a:gd name="connsiteY44" fmla="*/ 461865 h 2866410"/>
              <a:gd name="connsiteX45" fmla="*/ 3642049 w 3999723"/>
              <a:gd name="connsiteY45" fmla="*/ 629816 h 2866410"/>
              <a:gd name="connsiteX46" fmla="*/ 3865983 w 3999723"/>
              <a:gd name="connsiteY46" fmla="*/ 984380 h 2866410"/>
              <a:gd name="connsiteX47" fmla="*/ 3977951 w 3999723"/>
              <a:gd name="connsiteY47" fmla="*/ 1236306 h 2866410"/>
              <a:gd name="connsiteX48" fmla="*/ 3996612 w 3999723"/>
              <a:gd name="connsiteY48" fmla="*/ 1544216 h 2866410"/>
              <a:gd name="connsiteX49" fmla="*/ 3959290 w 3999723"/>
              <a:gd name="connsiteY49" fmla="*/ 1833465 h 2866410"/>
              <a:gd name="connsiteX50" fmla="*/ 3837992 w 3999723"/>
              <a:gd name="connsiteY50" fmla="*/ 2122714 h 2866410"/>
              <a:gd name="connsiteX51" fmla="*/ 3576734 w 3999723"/>
              <a:gd name="connsiteY51" fmla="*/ 2430625 h 2866410"/>
              <a:gd name="connsiteX52" fmla="*/ 3362130 w 3999723"/>
              <a:gd name="connsiteY52" fmla="*/ 2598576 h 2866410"/>
              <a:gd name="connsiteX53" fmla="*/ 3138196 w 3999723"/>
              <a:gd name="connsiteY53" fmla="*/ 2729204 h 2866410"/>
              <a:gd name="connsiteX54" fmla="*/ 2998237 w 3999723"/>
              <a:gd name="connsiteY54" fmla="*/ 2831841 h 2866410"/>
              <a:gd name="connsiteX55" fmla="*/ 3053767 w 3999723"/>
              <a:gd name="connsiteY55" fmla="*/ 2521792 h 2866410"/>
              <a:gd name="connsiteX56" fmla="*/ 2891194 w 3999723"/>
              <a:gd name="connsiteY56" fmla="*/ 2387406 h 2866410"/>
              <a:gd name="connsiteX57" fmla="*/ 2745273 w 3999723"/>
              <a:gd name="connsiteY57" fmla="*/ 2339133 h 2866410"/>
              <a:gd name="connsiteX58" fmla="*/ 2614062 w 3999723"/>
              <a:gd name="connsiteY58" fmla="*/ 2318074 h 2866410"/>
              <a:gd name="connsiteX59" fmla="*/ 2543758 w 3999723"/>
              <a:gd name="connsiteY59" fmla="*/ 2302782 h 2866410"/>
              <a:gd name="connsiteX60" fmla="*/ 2498660 w 3999723"/>
              <a:gd name="connsiteY60" fmla="*/ 2294035 h 2866410"/>
              <a:gd name="connsiteX61" fmla="*/ 2452784 w 3999723"/>
              <a:gd name="connsiteY61" fmla="*/ 2272004 h 2866410"/>
              <a:gd name="connsiteX62" fmla="*/ 2406585 w 3999723"/>
              <a:gd name="connsiteY62" fmla="*/ 2240449 h 2866410"/>
              <a:gd name="connsiteX63" fmla="*/ 2343474 w 3999723"/>
              <a:gd name="connsiteY63" fmla="*/ 2199368 h 2866410"/>
              <a:gd name="connsiteX64" fmla="*/ 2287295 w 3999723"/>
              <a:gd name="connsiteY64" fmla="*/ 2152715 h 2866410"/>
              <a:gd name="connsiteX65" fmla="*/ 2237468 w 3999723"/>
              <a:gd name="connsiteY65" fmla="*/ 2109625 h 2866410"/>
              <a:gd name="connsiteX66" fmla="*/ 2149929 w 3999723"/>
              <a:gd name="connsiteY66" fmla="*/ 2057789 h 2866410"/>
              <a:gd name="connsiteX67" fmla="*/ 2056039 w 3999723"/>
              <a:gd name="connsiteY67" fmla="*/ 2018069 h 2866410"/>
              <a:gd name="connsiteX68" fmla="*/ 2046514 w 3999723"/>
              <a:gd name="connsiteY68" fmla="*/ 1833465 h 2866410"/>
              <a:gd name="connsiteX69" fmla="*/ 2037183 w 3999723"/>
              <a:gd name="connsiteY69" fmla="*/ 1768151 h 2866410"/>
              <a:gd name="connsiteX70" fmla="*/ 2158481 w 3999723"/>
              <a:gd name="connsiteY70" fmla="*/ 1758821 h 2866410"/>
              <a:gd name="connsiteX71" fmla="*/ 2317102 w 3999723"/>
              <a:gd name="connsiteY71" fmla="*/ 1693506 h 2866410"/>
              <a:gd name="connsiteX72" fmla="*/ 2447730 w 3999723"/>
              <a:gd name="connsiteY72" fmla="*/ 1600200 h 2866410"/>
              <a:gd name="connsiteX73" fmla="*/ 2522375 w 3999723"/>
              <a:gd name="connsiteY73" fmla="*/ 1460241 h 2866410"/>
              <a:gd name="connsiteX74" fmla="*/ 2531706 w 3999723"/>
              <a:gd name="connsiteY74" fmla="*/ 1282959 h 2866410"/>
              <a:gd name="connsiteX75" fmla="*/ 2503714 w 3999723"/>
              <a:gd name="connsiteY75" fmla="*/ 1115008 h 2866410"/>
              <a:gd name="connsiteX76" fmla="*/ 2345094 w 3999723"/>
              <a:gd name="connsiteY76" fmla="*/ 956388 h 2866410"/>
              <a:gd name="connsiteX77" fmla="*/ 2149151 w 3999723"/>
              <a:gd name="connsiteY77" fmla="*/ 881744 h 2866410"/>
              <a:gd name="connsiteX78" fmla="*/ 1981200 w 3999723"/>
              <a:gd name="connsiteY78" fmla="*/ 853751 h 2866410"/>
              <a:gd name="connsiteX0" fmla="*/ 1981200 w 3999723"/>
              <a:gd name="connsiteY0" fmla="*/ 853751 h 2866939"/>
              <a:gd name="connsiteX1" fmla="*/ 1757265 w 3999723"/>
              <a:gd name="connsiteY1" fmla="*/ 891074 h 2866939"/>
              <a:gd name="connsiteX2" fmla="*/ 1551992 w 3999723"/>
              <a:gd name="connsiteY2" fmla="*/ 1040363 h 2866939"/>
              <a:gd name="connsiteX3" fmla="*/ 1505339 w 3999723"/>
              <a:gd name="connsiteY3" fmla="*/ 1236306 h 2866939"/>
              <a:gd name="connsiteX4" fmla="*/ 1505339 w 3999723"/>
              <a:gd name="connsiteY4" fmla="*/ 1404257 h 2866939"/>
              <a:gd name="connsiteX5" fmla="*/ 1561322 w 3999723"/>
              <a:gd name="connsiteY5" fmla="*/ 1600200 h 2866939"/>
              <a:gd name="connsiteX6" fmla="*/ 1682620 w 3999723"/>
              <a:gd name="connsiteY6" fmla="*/ 1702837 h 2866939"/>
              <a:gd name="connsiteX7" fmla="*/ 1785257 w 3999723"/>
              <a:gd name="connsiteY7" fmla="*/ 1740159 h 2866939"/>
              <a:gd name="connsiteX8" fmla="*/ 1878563 w 3999723"/>
              <a:gd name="connsiteY8" fmla="*/ 1758821 h 2866939"/>
              <a:gd name="connsiteX9" fmla="*/ 1943877 w 3999723"/>
              <a:gd name="connsiteY9" fmla="*/ 1768151 h 2866939"/>
              <a:gd name="connsiteX10" fmla="*/ 1943877 w 3999723"/>
              <a:gd name="connsiteY10" fmla="*/ 1824135 h 2866939"/>
              <a:gd name="connsiteX11" fmla="*/ 1934547 w 3999723"/>
              <a:gd name="connsiteY11" fmla="*/ 1889449 h 2866939"/>
              <a:gd name="connsiteX12" fmla="*/ 1934547 w 3999723"/>
              <a:gd name="connsiteY12" fmla="*/ 2010747 h 2866939"/>
              <a:gd name="connsiteX13" fmla="*/ 1915886 w 3999723"/>
              <a:gd name="connsiteY13" fmla="*/ 2029409 h 2866939"/>
              <a:gd name="connsiteX14" fmla="*/ 1887894 w 3999723"/>
              <a:gd name="connsiteY14" fmla="*/ 2038739 h 2866939"/>
              <a:gd name="connsiteX15" fmla="*/ 1821802 w 3999723"/>
              <a:gd name="connsiteY15" fmla="*/ 2088956 h 2866939"/>
              <a:gd name="connsiteX16" fmla="*/ 1747934 w 3999723"/>
              <a:gd name="connsiteY16" fmla="*/ 2150707 h 2866939"/>
              <a:gd name="connsiteX17" fmla="*/ 1691951 w 3999723"/>
              <a:gd name="connsiteY17" fmla="*/ 2216021 h 2866939"/>
              <a:gd name="connsiteX18" fmla="*/ 1589314 w 3999723"/>
              <a:gd name="connsiteY18" fmla="*/ 2290665 h 2866939"/>
              <a:gd name="connsiteX19" fmla="*/ 1505339 w 3999723"/>
              <a:gd name="connsiteY19" fmla="*/ 2346649 h 2866939"/>
              <a:gd name="connsiteX20" fmla="*/ 1337193 w 3999723"/>
              <a:gd name="connsiteY20" fmla="*/ 2429847 h 2866939"/>
              <a:gd name="connsiteX21" fmla="*/ 1085915 w 3999723"/>
              <a:gd name="connsiteY21" fmla="*/ 2402698 h 2866939"/>
              <a:gd name="connsiteX22" fmla="*/ 932283 w 3999723"/>
              <a:gd name="connsiteY22" fmla="*/ 2479546 h 2866939"/>
              <a:gd name="connsiteX23" fmla="*/ 866969 w 3999723"/>
              <a:gd name="connsiteY23" fmla="*/ 2641536 h 2866939"/>
              <a:gd name="connsiteX24" fmla="*/ 814873 w 3999723"/>
              <a:gd name="connsiteY24" fmla="*/ 2719874 h 2866939"/>
              <a:gd name="connsiteX25" fmla="*/ 609600 w 3999723"/>
              <a:gd name="connsiteY25" fmla="*/ 2607906 h 2866939"/>
              <a:gd name="connsiteX26" fmla="*/ 488302 w 3999723"/>
              <a:gd name="connsiteY26" fmla="*/ 2514600 h 2866939"/>
              <a:gd name="connsiteX27" fmla="*/ 367004 w 3999723"/>
              <a:gd name="connsiteY27" fmla="*/ 2365310 h 2866939"/>
              <a:gd name="connsiteX28" fmla="*/ 236375 w 3999723"/>
              <a:gd name="connsiteY28" fmla="*/ 2178698 h 2866939"/>
              <a:gd name="connsiteX29" fmla="*/ 87086 w 3999723"/>
              <a:gd name="connsiteY29" fmla="*/ 1954763 h 2866939"/>
              <a:gd name="connsiteX30" fmla="*/ 21771 w 3999723"/>
              <a:gd name="connsiteY30" fmla="*/ 1721498 h 2866939"/>
              <a:gd name="connsiteX31" fmla="*/ 3110 w 3999723"/>
              <a:gd name="connsiteY31" fmla="*/ 1422918 h 2866939"/>
              <a:gd name="connsiteX32" fmla="*/ 40432 w 3999723"/>
              <a:gd name="connsiteY32" fmla="*/ 1152331 h 2866939"/>
              <a:gd name="connsiteX33" fmla="*/ 208383 w 3999723"/>
              <a:gd name="connsiteY33" fmla="*/ 844421 h 2866939"/>
              <a:gd name="connsiteX34" fmla="*/ 339012 w 3999723"/>
              <a:gd name="connsiteY34" fmla="*/ 667139 h 2866939"/>
              <a:gd name="connsiteX35" fmla="*/ 590939 w 3999723"/>
              <a:gd name="connsiteY35" fmla="*/ 461865 h 2866939"/>
              <a:gd name="connsiteX36" fmla="*/ 768220 w 3999723"/>
              <a:gd name="connsiteY36" fmla="*/ 349898 h 2866939"/>
              <a:gd name="connsiteX37" fmla="*/ 1132114 w 3999723"/>
              <a:gd name="connsiteY37" fmla="*/ 163286 h 2866939"/>
              <a:gd name="connsiteX38" fmla="*/ 1682620 w 3999723"/>
              <a:gd name="connsiteY38" fmla="*/ 32657 h 2866939"/>
              <a:gd name="connsiteX39" fmla="*/ 1962539 w 3999723"/>
              <a:gd name="connsiteY39" fmla="*/ 13996 h 2866939"/>
              <a:gd name="connsiteX40" fmla="*/ 2261118 w 3999723"/>
              <a:gd name="connsiteY40" fmla="*/ 13996 h 2866939"/>
              <a:gd name="connsiteX41" fmla="*/ 2671665 w 3999723"/>
              <a:gd name="connsiteY41" fmla="*/ 97972 h 2866939"/>
              <a:gd name="connsiteX42" fmla="*/ 2960914 w 3999723"/>
              <a:gd name="connsiteY42" fmla="*/ 181947 h 2866939"/>
              <a:gd name="connsiteX43" fmla="*/ 3212841 w 3999723"/>
              <a:gd name="connsiteY43" fmla="*/ 312576 h 2866939"/>
              <a:gd name="connsiteX44" fmla="*/ 3446106 w 3999723"/>
              <a:gd name="connsiteY44" fmla="*/ 461865 h 2866939"/>
              <a:gd name="connsiteX45" fmla="*/ 3642049 w 3999723"/>
              <a:gd name="connsiteY45" fmla="*/ 629816 h 2866939"/>
              <a:gd name="connsiteX46" fmla="*/ 3865983 w 3999723"/>
              <a:gd name="connsiteY46" fmla="*/ 984380 h 2866939"/>
              <a:gd name="connsiteX47" fmla="*/ 3977951 w 3999723"/>
              <a:gd name="connsiteY47" fmla="*/ 1236306 h 2866939"/>
              <a:gd name="connsiteX48" fmla="*/ 3996612 w 3999723"/>
              <a:gd name="connsiteY48" fmla="*/ 1544216 h 2866939"/>
              <a:gd name="connsiteX49" fmla="*/ 3959290 w 3999723"/>
              <a:gd name="connsiteY49" fmla="*/ 1833465 h 2866939"/>
              <a:gd name="connsiteX50" fmla="*/ 3837992 w 3999723"/>
              <a:gd name="connsiteY50" fmla="*/ 2122714 h 2866939"/>
              <a:gd name="connsiteX51" fmla="*/ 3576734 w 3999723"/>
              <a:gd name="connsiteY51" fmla="*/ 2430625 h 2866939"/>
              <a:gd name="connsiteX52" fmla="*/ 3362130 w 3999723"/>
              <a:gd name="connsiteY52" fmla="*/ 2598576 h 2866939"/>
              <a:gd name="connsiteX53" fmla="*/ 3138196 w 3999723"/>
              <a:gd name="connsiteY53" fmla="*/ 2729204 h 2866939"/>
              <a:gd name="connsiteX54" fmla="*/ 2998237 w 3999723"/>
              <a:gd name="connsiteY54" fmla="*/ 2831841 h 2866939"/>
              <a:gd name="connsiteX55" fmla="*/ 3025192 w 3999723"/>
              <a:gd name="connsiteY55" fmla="*/ 2518617 h 2866939"/>
              <a:gd name="connsiteX56" fmla="*/ 2891194 w 3999723"/>
              <a:gd name="connsiteY56" fmla="*/ 2387406 h 2866939"/>
              <a:gd name="connsiteX57" fmla="*/ 2745273 w 3999723"/>
              <a:gd name="connsiteY57" fmla="*/ 2339133 h 2866939"/>
              <a:gd name="connsiteX58" fmla="*/ 2614062 w 3999723"/>
              <a:gd name="connsiteY58" fmla="*/ 2318074 h 2866939"/>
              <a:gd name="connsiteX59" fmla="*/ 2543758 w 3999723"/>
              <a:gd name="connsiteY59" fmla="*/ 2302782 h 2866939"/>
              <a:gd name="connsiteX60" fmla="*/ 2498660 w 3999723"/>
              <a:gd name="connsiteY60" fmla="*/ 2294035 h 2866939"/>
              <a:gd name="connsiteX61" fmla="*/ 2452784 w 3999723"/>
              <a:gd name="connsiteY61" fmla="*/ 2272004 h 2866939"/>
              <a:gd name="connsiteX62" fmla="*/ 2406585 w 3999723"/>
              <a:gd name="connsiteY62" fmla="*/ 2240449 h 2866939"/>
              <a:gd name="connsiteX63" fmla="*/ 2343474 w 3999723"/>
              <a:gd name="connsiteY63" fmla="*/ 2199368 h 2866939"/>
              <a:gd name="connsiteX64" fmla="*/ 2287295 w 3999723"/>
              <a:gd name="connsiteY64" fmla="*/ 2152715 h 2866939"/>
              <a:gd name="connsiteX65" fmla="*/ 2237468 w 3999723"/>
              <a:gd name="connsiteY65" fmla="*/ 2109625 h 2866939"/>
              <a:gd name="connsiteX66" fmla="*/ 2149929 w 3999723"/>
              <a:gd name="connsiteY66" fmla="*/ 2057789 h 2866939"/>
              <a:gd name="connsiteX67" fmla="*/ 2056039 w 3999723"/>
              <a:gd name="connsiteY67" fmla="*/ 2018069 h 2866939"/>
              <a:gd name="connsiteX68" fmla="*/ 2046514 w 3999723"/>
              <a:gd name="connsiteY68" fmla="*/ 1833465 h 2866939"/>
              <a:gd name="connsiteX69" fmla="*/ 2037183 w 3999723"/>
              <a:gd name="connsiteY69" fmla="*/ 1768151 h 2866939"/>
              <a:gd name="connsiteX70" fmla="*/ 2158481 w 3999723"/>
              <a:gd name="connsiteY70" fmla="*/ 1758821 h 2866939"/>
              <a:gd name="connsiteX71" fmla="*/ 2317102 w 3999723"/>
              <a:gd name="connsiteY71" fmla="*/ 1693506 h 2866939"/>
              <a:gd name="connsiteX72" fmla="*/ 2447730 w 3999723"/>
              <a:gd name="connsiteY72" fmla="*/ 1600200 h 2866939"/>
              <a:gd name="connsiteX73" fmla="*/ 2522375 w 3999723"/>
              <a:gd name="connsiteY73" fmla="*/ 1460241 h 2866939"/>
              <a:gd name="connsiteX74" fmla="*/ 2531706 w 3999723"/>
              <a:gd name="connsiteY74" fmla="*/ 1282959 h 2866939"/>
              <a:gd name="connsiteX75" fmla="*/ 2503714 w 3999723"/>
              <a:gd name="connsiteY75" fmla="*/ 1115008 h 2866939"/>
              <a:gd name="connsiteX76" fmla="*/ 2345094 w 3999723"/>
              <a:gd name="connsiteY76" fmla="*/ 956388 h 2866939"/>
              <a:gd name="connsiteX77" fmla="*/ 2149151 w 3999723"/>
              <a:gd name="connsiteY77" fmla="*/ 881744 h 2866939"/>
              <a:gd name="connsiteX78" fmla="*/ 1981200 w 3999723"/>
              <a:gd name="connsiteY78" fmla="*/ 853751 h 2866939"/>
              <a:gd name="connsiteX0" fmla="*/ 1981200 w 3999723"/>
              <a:gd name="connsiteY0" fmla="*/ 853751 h 2851593"/>
              <a:gd name="connsiteX1" fmla="*/ 1757265 w 3999723"/>
              <a:gd name="connsiteY1" fmla="*/ 891074 h 2851593"/>
              <a:gd name="connsiteX2" fmla="*/ 1551992 w 3999723"/>
              <a:gd name="connsiteY2" fmla="*/ 1040363 h 2851593"/>
              <a:gd name="connsiteX3" fmla="*/ 1505339 w 3999723"/>
              <a:gd name="connsiteY3" fmla="*/ 1236306 h 2851593"/>
              <a:gd name="connsiteX4" fmla="*/ 1505339 w 3999723"/>
              <a:gd name="connsiteY4" fmla="*/ 1404257 h 2851593"/>
              <a:gd name="connsiteX5" fmla="*/ 1561322 w 3999723"/>
              <a:gd name="connsiteY5" fmla="*/ 1600200 h 2851593"/>
              <a:gd name="connsiteX6" fmla="*/ 1682620 w 3999723"/>
              <a:gd name="connsiteY6" fmla="*/ 1702837 h 2851593"/>
              <a:gd name="connsiteX7" fmla="*/ 1785257 w 3999723"/>
              <a:gd name="connsiteY7" fmla="*/ 1740159 h 2851593"/>
              <a:gd name="connsiteX8" fmla="*/ 1878563 w 3999723"/>
              <a:gd name="connsiteY8" fmla="*/ 1758821 h 2851593"/>
              <a:gd name="connsiteX9" fmla="*/ 1943877 w 3999723"/>
              <a:gd name="connsiteY9" fmla="*/ 1768151 h 2851593"/>
              <a:gd name="connsiteX10" fmla="*/ 1943877 w 3999723"/>
              <a:gd name="connsiteY10" fmla="*/ 1824135 h 2851593"/>
              <a:gd name="connsiteX11" fmla="*/ 1934547 w 3999723"/>
              <a:gd name="connsiteY11" fmla="*/ 1889449 h 2851593"/>
              <a:gd name="connsiteX12" fmla="*/ 1934547 w 3999723"/>
              <a:gd name="connsiteY12" fmla="*/ 2010747 h 2851593"/>
              <a:gd name="connsiteX13" fmla="*/ 1915886 w 3999723"/>
              <a:gd name="connsiteY13" fmla="*/ 2029409 h 2851593"/>
              <a:gd name="connsiteX14" fmla="*/ 1887894 w 3999723"/>
              <a:gd name="connsiteY14" fmla="*/ 2038739 h 2851593"/>
              <a:gd name="connsiteX15" fmla="*/ 1821802 w 3999723"/>
              <a:gd name="connsiteY15" fmla="*/ 2088956 h 2851593"/>
              <a:gd name="connsiteX16" fmla="*/ 1747934 w 3999723"/>
              <a:gd name="connsiteY16" fmla="*/ 2150707 h 2851593"/>
              <a:gd name="connsiteX17" fmla="*/ 1691951 w 3999723"/>
              <a:gd name="connsiteY17" fmla="*/ 2216021 h 2851593"/>
              <a:gd name="connsiteX18" fmla="*/ 1589314 w 3999723"/>
              <a:gd name="connsiteY18" fmla="*/ 2290665 h 2851593"/>
              <a:gd name="connsiteX19" fmla="*/ 1505339 w 3999723"/>
              <a:gd name="connsiteY19" fmla="*/ 2346649 h 2851593"/>
              <a:gd name="connsiteX20" fmla="*/ 1337193 w 3999723"/>
              <a:gd name="connsiteY20" fmla="*/ 2429847 h 2851593"/>
              <a:gd name="connsiteX21" fmla="*/ 1085915 w 3999723"/>
              <a:gd name="connsiteY21" fmla="*/ 2402698 h 2851593"/>
              <a:gd name="connsiteX22" fmla="*/ 932283 w 3999723"/>
              <a:gd name="connsiteY22" fmla="*/ 2479546 h 2851593"/>
              <a:gd name="connsiteX23" fmla="*/ 866969 w 3999723"/>
              <a:gd name="connsiteY23" fmla="*/ 2641536 h 2851593"/>
              <a:gd name="connsiteX24" fmla="*/ 814873 w 3999723"/>
              <a:gd name="connsiteY24" fmla="*/ 2719874 h 2851593"/>
              <a:gd name="connsiteX25" fmla="*/ 609600 w 3999723"/>
              <a:gd name="connsiteY25" fmla="*/ 2607906 h 2851593"/>
              <a:gd name="connsiteX26" fmla="*/ 488302 w 3999723"/>
              <a:gd name="connsiteY26" fmla="*/ 2514600 h 2851593"/>
              <a:gd name="connsiteX27" fmla="*/ 367004 w 3999723"/>
              <a:gd name="connsiteY27" fmla="*/ 2365310 h 2851593"/>
              <a:gd name="connsiteX28" fmla="*/ 236375 w 3999723"/>
              <a:gd name="connsiteY28" fmla="*/ 2178698 h 2851593"/>
              <a:gd name="connsiteX29" fmla="*/ 87086 w 3999723"/>
              <a:gd name="connsiteY29" fmla="*/ 1954763 h 2851593"/>
              <a:gd name="connsiteX30" fmla="*/ 21771 w 3999723"/>
              <a:gd name="connsiteY30" fmla="*/ 1721498 h 2851593"/>
              <a:gd name="connsiteX31" fmla="*/ 3110 w 3999723"/>
              <a:gd name="connsiteY31" fmla="*/ 1422918 h 2851593"/>
              <a:gd name="connsiteX32" fmla="*/ 40432 w 3999723"/>
              <a:gd name="connsiteY32" fmla="*/ 1152331 h 2851593"/>
              <a:gd name="connsiteX33" fmla="*/ 208383 w 3999723"/>
              <a:gd name="connsiteY33" fmla="*/ 844421 h 2851593"/>
              <a:gd name="connsiteX34" fmla="*/ 339012 w 3999723"/>
              <a:gd name="connsiteY34" fmla="*/ 667139 h 2851593"/>
              <a:gd name="connsiteX35" fmla="*/ 590939 w 3999723"/>
              <a:gd name="connsiteY35" fmla="*/ 461865 h 2851593"/>
              <a:gd name="connsiteX36" fmla="*/ 768220 w 3999723"/>
              <a:gd name="connsiteY36" fmla="*/ 349898 h 2851593"/>
              <a:gd name="connsiteX37" fmla="*/ 1132114 w 3999723"/>
              <a:gd name="connsiteY37" fmla="*/ 163286 h 2851593"/>
              <a:gd name="connsiteX38" fmla="*/ 1682620 w 3999723"/>
              <a:gd name="connsiteY38" fmla="*/ 32657 h 2851593"/>
              <a:gd name="connsiteX39" fmla="*/ 1962539 w 3999723"/>
              <a:gd name="connsiteY39" fmla="*/ 13996 h 2851593"/>
              <a:gd name="connsiteX40" fmla="*/ 2261118 w 3999723"/>
              <a:gd name="connsiteY40" fmla="*/ 13996 h 2851593"/>
              <a:gd name="connsiteX41" fmla="*/ 2671665 w 3999723"/>
              <a:gd name="connsiteY41" fmla="*/ 97972 h 2851593"/>
              <a:gd name="connsiteX42" fmla="*/ 2960914 w 3999723"/>
              <a:gd name="connsiteY42" fmla="*/ 181947 h 2851593"/>
              <a:gd name="connsiteX43" fmla="*/ 3212841 w 3999723"/>
              <a:gd name="connsiteY43" fmla="*/ 312576 h 2851593"/>
              <a:gd name="connsiteX44" fmla="*/ 3446106 w 3999723"/>
              <a:gd name="connsiteY44" fmla="*/ 461865 h 2851593"/>
              <a:gd name="connsiteX45" fmla="*/ 3642049 w 3999723"/>
              <a:gd name="connsiteY45" fmla="*/ 629816 h 2851593"/>
              <a:gd name="connsiteX46" fmla="*/ 3865983 w 3999723"/>
              <a:gd name="connsiteY46" fmla="*/ 984380 h 2851593"/>
              <a:gd name="connsiteX47" fmla="*/ 3977951 w 3999723"/>
              <a:gd name="connsiteY47" fmla="*/ 1236306 h 2851593"/>
              <a:gd name="connsiteX48" fmla="*/ 3996612 w 3999723"/>
              <a:gd name="connsiteY48" fmla="*/ 1544216 h 2851593"/>
              <a:gd name="connsiteX49" fmla="*/ 3959290 w 3999723"/>
              <a:gd name="connsiteY49" fmla="*/ 1833465 h 2851593"/>
              <a:gd name="connsiteX50" fmla="*/ 3837992 w 3999723"/>
              <a:gd name="connsiteY50" fmla="*/ 2122714 h 2851593"/>
              <a:gd name="connsiteX51" fmla="*/ 3576734 w 3999723"/>
              <a:gd name="connsiteY51" fmla="*/ 2430625 h 2851593"/>
              <a:gd name="connsiteX52" fmla="*/ 3362130 w 3999723"/>
              <a:gd name="connsiteY52" fmla="*/ 2598576 h 2851593"/>
              <a:gd name="connsiteX53" fmla="*/ 3322346 w 3999723"/>
              <a:gd name="connsiteY53" fmla="*/ 2637129 h 2851593"/>
              <a:gd name="connsiteX54" fmla="*/ 2998237 w 3999723"/>
              <a:gd name="connsiteY54" fmla="*/ 2831841 h 2851593"/>
              <a:gd name="connsiteX55" fmla="*/ 3025192 w 3999723"/>
              <a:gd name="connsiteY55" fmla="*/ 2518617 h 2851593"/>
              <a:gd name="connsiteX56" fmla="*/ 2891194 w 3999723"/>
              <a:gd name="connsiteY56" fmla="*/ 2387406 h 2851593"/>
              <a:gd name="connsiteX57" fmla="*/ 2745273 w 3999723"/>
              <a:gd name="connsiteY57" fmla="*/ 2339133 h 2851593"/>
              <a:gd name="connsiteX58" fmla="*/ 2614062 w 3999723"/>
              <a:gd name="connsiteY58" fmla="*/ 2318074 h 2851593"/>
              <a:gd name="connsiteX59" fmla="*/ 2543758 w 3999723"/>
              <a:gd name="connsiteY59" fmla="*/ 2302782 h 2851593"/>
              <a:gd name="connsiteX60" fmla="*/ 2498660 w 3999723"/>
              <a:gd name="connsiteY60" fmla="*/ 2294035 h 2851593"/>
              <a:gd name="connsiteX61" fmla="*/ 2452784 w 3999723"/>
              <a:gd name="connsiteY61" fmla="*/ 2272004 h 2851593"/>
              <a:gd name="connsiteX62" fmla="*/ 2406585 w 3999723"/>
              <a:gd name="connsiteY62" fmla="*/ 2240449 h 2851593"/>
              <a:gd name="connsiteX63" fmla="*/ 2343474 w 3999723"/>
              <a:gd name="connsiteY63" fmla="*/ 2199368 h 2851593"/>
              <a:gd name="connsiteX64" fmla="*/ 2287295 w 3999723"/>
              <a:gd name="connsiteY64" fmla="*/ 2152715 h 2851593"/>
              <a:gd name="connsiteX65" fmla="*/ 2237468 w 3999723"/>
              <a:gd name="connsiteY65" fmla="*/ 2109625 h 2851593"/>
              <a:gd name="connsiteX66" fmla="*/ 2149929 w 3999723"/>
              <a:gd name="connsiteY66" fmla="*/ 2057789 h 2851593"/>
              <a:gd name="connsiteX67" fmla="*/ 2056039 w 3999723"/>
              <a:gd name="connsiteY67" fmla="*/ 2018069 h 2851593"/>
              <a:gd name="connsiteX68" fmla="*/ 2046514 w 3999723"/>
              <a:gd name="connsiteY68" fmla="*/ 1833465 h 2851593"/>
              <a:gd name="connsiteX69" fmla="*/ 2037183 w 3999723"/>
              <a:gd name="connsiteY69" fmla="*/ 1768151 h 2851593"/>
              <a:gd name="connsiteX70" fmla="*/ 2158481 w 3999723"/>
              <a:gd name="connsiteY70" fmla="*/ 1758821 h 2851593"/>
              <a:gd name="connsiteX71" fmla="*/ 2317102 w 3999723"/>
              <a:gd name="connsiteY71" fmla="*/ 1693506 h 2851593"/>
              <a:gd name="connsiteX72" fmla="*/ 2447730 w 3999723"/>
              <a:gd name="connsiteY72" fmla="*/ 1600200 h 2851593"/>
              <a:gd name="connsiteX73" fmla="*/ 2522375 w 3999723"/>
              <a:gd name="connsiteY73" fmla="*/ 1460241 h 2851593"/>
              <a:gd name="connsiteX74" fmla="*/ 2531706 w 3999723"/>
              <a:gd name="connsiteY74" fmla="*/ 1282959 h 2851593"/>
              <a:gd name="connsiteX75" fmla="*/ 2503714 w 3999723"/>
              <a:gd name="connsiteY75" fmla="*/ 1115008 h 2851593"/>
              <a:gd name="connsiteX76" fmla="*/ 2345094 w 3999723"/>
              <a:gd name="connsiteY76" fmla="*/ 956388 h 2851593"/>
              <a:gd name="connsiteX77" fmla="*/ 2149151 w 3999723"/>
              <a:gd name="connsiteY77" fmla="*/ 881744 h 2851593"/>
              <a:gd name="connsiteX78" fmla="*/ 1981200 w 3999723"/>
              <a:gd name="connsiteY78" fmla="*/ 853751 h 2851593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89314 w 3999723"/>
              <a:gd name="connsiteY18" fmla="*/ 2290665 h 2765868"/>
              <a:gd name="connsiteX19" fmla="*/ 1505339 w 3999723"/>
              <a:gd name="connsiteY19" fmla="*/ 2346649 h 2765868"/>
              <a:gd name="connsiteX20" fmla="*/ 1337193 w 3999723"/>
              <a:gd name="connsiteY20" fmla="*/ 2429847 h 2765868"/>
              <a:gd name="connsiteX21" fmla="*/ 1085915 w 3999723"/>
              <a:gd name="connsiteY21" fmla="*/ 2402698 h 2765868"/>
              <a:gd name="connsiteX22" fmla="*/ 932283 w 3999723"/>
              <a:gd name="connsiteY22" fmla="*/ 2479546 h 2765868"/>
              <a:gd name="connsiteX23" fmla="*/ 866969 w 3999723"/>
              <a:gd name="connsiteY23" fmla="*/ 2641536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89314 w 3999723"/>
              <a:gd name="connsiteY18" fmla="*/ 2290665 h 2765868"/>
              <a:gd name="connsiteX19" fmla="*/ 1505339 w 3999723"/>
              <a:gd name="connsiteY19" fmla="*/ 2346649 h 2765868"/>
              <a:gd name="connsiteX20" fmla="*/ 1337193 w 3999723"/>
              <a:gd name="connsiteY20" fmla="*/ 2353647 h 2765868"/>
              <a:gd name="connsiteX21" fmla="*/ 1085915 w 3999723"/>
              <a:gd name="connsiteY21" fmla="*/ 2402698 h 2765868"/>
              <a:gd name="connsiteX22" fmla="*/ 932283 w 3999723"/>
              <a:gd name="connsiteY22" fmla="*/ 2479546 h 2765868"/>
              <a:gd name="connsiteX23" fmla="*/ 866969 w 3999723"/>
              <a:gd name="connsiteY23" fmla="*/ 2641536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89314 w 3999723"/>
              <a:gd name="connsiteY18" fmla="*/ 2290665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085915 w 3999723"/>
              <a:gd name="connsiteY21" fmla="*/ 2402698 h 2765868"/>
              <a:gd name="connsiteX22" fmla="*/ 932283 w 3999723"/>
              <a:gd name="connsiteY22" fmla="*/ 2479546 h 2765868"/>
              <a:gd name="connsiteX23" fmla="*/ 866969 w 3999723"/>
              <a:gd name="connsiteY23" fmla="*/ 2641536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085915 w 3999723"/>
              <a:gd name="connsiteY21" fmla="*/ 2402698 h 2765868"/>
              <a:gd name="connsiteX22" fmla="*/ 932283 w 3999723"/>
              <a:gd name="connsiteY22" fmla="*/ 2479546 h 2765868"/>
              <a:gd name="connsiteX23" fmla="*/ 866969 w 3999723"/>
              <a:gd name="connsiteY23" fmla="*/ 2641536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932283 w 3999723"/>
              <a:gd name="connsiteY22" fmla="*/ 2479546 h 2765868"/>
              <a:gd name="connsiteX23" fmla="*/ 866969 w 3999723"/>
              <a:gd name="connsiteY23" fmla="*/ 2641536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992608 w 3999723"/>
              <a:gd name="connsiteY22" fmla="*/ 2419221 h 2765868"/>
              <a:gd name="connsiteX23" fmla="*/ 866969 w 3999723"/>
              <a:gd name="connsiteY23" fmla="*/ 2641536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992608 w 3999723"/>
              <a:gd name="connsiteY22" fmla="*/ 2419221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91951 w 3999723"/>
              <a:gd name="connsiteY17" fmla="*/ 2216021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14062 w 3999723"/>
              <a:gd name="connsiteY58" fmla="*/ 231807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43758 w 3999723"/>
              <a:gd name="connsiteY59" fmla="*/ 23027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498660 w 3999723"/>
              <a:gd name="connsiteY60" fmla="*/ 2294035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52784 w 3999723"/>
              <a:gd name="connsiteY61" fmla="*/ 2272004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06585 w 3999723"/>
              <a:gd name="connsiteY62" fmla="*/ 2240449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3474 w 3999723"/>
              <a:gd name="connsiteY63" fmla="*/ 219936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87295 w 3999723"/>
              <a:gd name="connsiteY64" fmla="*/ 215271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58940 w 3999723"/>
              <a:gd name="connsiteY21" fmla="*/ 23836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37193 w 3999723"/>
              <a:gd name="connsiteY20" fmla="*/ 235364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505339 w 3999723"/>
              <a:gd name="connsiteY19" fmla="*/ 228949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595664 w 3999723"/>
              <a:gd name="connsiteY18" fmla="*/ 2243040 h 2765868"/>
              <a:gd name="connsiteX19" fmla="*/ 1495814 w 3999723"/>
              <a:gd name="connsiteY19" fmla="*/ 224504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200146 h 2765868"/>
              <a:gd name="connsiteX18" fmla="*/ 1611539 w 3999723"/>
              <a:gd name="connsiteY18" fmla="*/ 2185890 h 2765868"/>
              <a:gd name="connsiteX19" fmla="*/ 1495814 w 3999723"/>
              <a:gd name="connsiteY19" fmla="*/ 224504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47934 w 3999723"/>
              <a:gd name="connsiteY16" fmla="*/ 2150707 h 2765868"/>
              <a:gd name="connsiteX17" fmla="*/ 1685601 w 3999723"/>
              <a:gd name="connsiteY17" fmla="*/ 2152521 h 2765868"/>
              <a:gd name="connsiteX18" fmla="*/ 1611539 w 3999723"/>
              <a:gd name="connsiteY18" fmla="*/ 2185890 h 2765868"/>
              <a:gd name="connsiteX19" fmla="*/ 1495814 w 3999723"/>
              <a:gd name="connsiteY19" fmla="*/ 224504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57459 w 3999723"/>
              <a:gd name="connsiteY16" fmla="*/ 2109432 h 2765868"/>
              <a:gd name="connsiteX17" fmla="*/ 1685601 w 3999723"/>
              <a:gd name="connsiteY17" fmla="*/ 2152521 h 2765868"/>
              <a:gd name="connsiteX18" fmla="*/ 1611539 w 3999723"/>
              <a:gd name="connsiteY18" fmla="*/ 2185890 h 2765868"/>
              <a:gd name="connsiteX19" fmla="*/ 1495814 w 3999723"/>
              <a:gd name="connsiteY19" fmla="*/ 224504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891194 w 3999723"/>
              <a:gd name="connsiteY56" fmla="*/ 2387406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57459 w 3999723"/>
              <a:gd name="connsiteY16" fmla="*/ 2109432 h 2765868"/>
              <a:gd name="connsiteX17" fmla="*/ 1685601 w 3999723"/>
              <a:gd name="connsiteY17" fmla="*/ 2152521 h 2765868"/>
              <a:gd name="connsiteX18" fmla="*/ 1611539 w 3999723"/>
              <a:gd name="connsiteY18" fmla="*/ 2185890 h 2765868"/>
              <a:gd name="connsiteX19" fmla="*/ 1495814 w 3999723"/>
              <a:gd name="connsiteY19" fmla="*/ 224504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954694 w 3999723"/>
              <a:gd name="connsiteY56" fmla="*/ 2384231 h 2765868"/>
              <a:gd name="connsiteX57" fmla="*/ 2745273 w 3999723"/>
              <a:gd name="connsiteY57" fmla="*/ 233913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65868"/>
              <a:gd name="connsiteX1" fmla="*/ 1757265 w 3999723"/>
              <a:gd name="connsiteY1" fmla="*/ 891074 h 2765868"/>
              <a:gd name="connsiteX2" fmla="*/ 1551992 w 3999723"/>
              <a:gd name="connsiteY2" fmla="*/ 1040363 h 2765868"/>
              <a:gd name="connsiteX3" fmla="*/ 1505339 w 3999723"/>
              <a:gd name="connsiteY3" fmla="*/ 1236306 h 2765868"/>
              <a:gd name="connsiteX4" fmla="*/ 1505339 w 3999723"/>
              <a:gd name="connsiteY4" fmla="*/ 1404257 h 2765868"/>
              <a:gd name="connsiteX5" fmla="*/ 1561322 w 3999723"/>
              <a:gd name="connsiteY5" fmla="*/ 1600200 h 2765868"/>
              <a:gd name="connsiteX6" fmla="*/ 1682620 w 3999723"/>
              <a:gd name="connsiteY6" fmla="*/ 1702837 h 2765868"/>
              <a:gd name="connsiteX7" fmla="*/ 1785257 w 3999723"/>
              <a:gd name="connsiteY7" fmla="*/ 1740159 h 2765868"/>
              <a:gd name="connsiteX8" fmla="*/ 1878563 w 3999723"/>
              <a:gd name="connsiteY8" fmla="*/ 1758821 h 2765868"/>
              <a:gd name="connsiteX9" fmla="*/ 1943877 w 3999723"/>
              <a:gd name="connsiteY9" fmla="*/ 1768151 h 2765868"/>
              <a:gd name="connsiteX10" fmla="*/ 1943877 w 3999723"/>
              <a:gd name="connsiteY10" fmla="*/ 1824135 h 2765868"/>
              <a:gd name="connsiteX11" fmla="*/ 1934547 w 3999723"/>
              <a:gd name="connsiteY11" fmla="*/ 1889449 h 2765868"/>
              <a:gd name="connsiteX12" fmla="*/ 1934547 w 3999723"/>
              <a:gd name="connsiteY12" fmla="*/ 2010747 h 2765868"/>
              <a:gd name="connsiteX13" fmla="*/ 1915886 w 3999723"/>
              <a:gd name="connsiteY13" fmla="*/ 2029409 h 2765868"/>
              <a:gd name="connsiteX14" fmla="*/ 1887894 w 3999723"/>
              <a:gd name="connsiteY14" fmla="*/ 2038739 h 2765868"/>
              <a:gd name="connsiteX15" fmla="*/ 1821802 w 3999723"/>
              <a:gd name="connsiteY15" fmla="*/ 2088956 h 2765868"/>
              <a:gd name="connsiteX16" fmla="*/ 1757459 w 3999723"/>
              <a:gd name="connsiteY16" fmla="*/ 2109432 h 2765868"/>
              <a:gd name="connsiteX17" fmla="*/ 1685601 w 3999723"/>
              <a:gd name="connsiteY17" fmla="*/ 2152521 h 2765868"/>
              <a:gd name="connsiteX18" fmla="*/ 1611539 w 3999723"/>
              <a:gd name="connsiteY18" fmla="*/ 2185890 h 2765868"/>
              <a:gd name="connsiteX19" fmla="*/ 1495814 w 3999723"/>
              <a:gd name="connsiteY19" fmla="*/ 2245049 h 2765868"/>
              <a:gd name="connsiteX20" fmla="*/ 1343543 w 3999723"/>
              <a:gd name="connsiteY20" fmla="*/ 2296497 h 2765868"/>
              <a:gd name="connsiteX21" fmla="*/ 1174815 w 3999723"/>
              <a:gd name="connsiteY21" fmla="*/ 2345548 h 2765868"/>
              <a:gd name="connsiteX22" fmla="*/ 1008483 w 3999723"/>
              <a:gd name="connsiteY22" fmla="*/ 2390646 h 2765868"/>
              <a:gd name="connsiteX23" fmla="*/ 866969 w 3999723"/>
              <a:gd name="connsiteY23" fmla="*/ 2600261 h 2765868"/>
              <a:gd name="connsiteX24" fmla="*/ 814873 w 3999723"/>
              <a:gd name="connsiteY24" fmla="*/ 2719874 h 2765868"/>
              <a:gd name="connsiteX25" fmla="*/ 609600 w 3999723"/>
              <a:gd name="connsiteY25" fmla="*/ 2607906 h 2765868"/>
              <a:gd name="connsiteX26" fmla="*/ 488302 w 3999723"/>
              <a:gd name="connsiteY26" fmla="*/ 2514600 h 2765868"/>
              <a:gd name="connsiteX27" fmla="*/ 367004 w 3999723"/>
              <a:gd name="connsiteY27" fmla="*/ 2365310 h 2765868"/>
              <a:gd name="connsiteX28" fmla="*/ 236375 w 3999723"/>
              <a:gd name="connsiteY28" fmla="*/ 2178698 h 2765868"/>
              <a:gd name="connsiteX29" fmla="*/ 87086 w 3999723"/>
              <a:gd name="connsiteY29" fmla="*/ 1954763 h 2765868"/>
              <a:gd name="connsiteX30" fmla="*/ 21771 w 3999723"/>
              <a:gd name="connsiteY30" fmla="*/ 1721498 h 2765868"/>
              <a:gd name="connsiteX31" fmla="*/ 3110 w 3999723"/>
              <a:gd name="connsiteY31" fmla="*/ 1422918 h 2765868"/>
              <a:gd name="connsiteX32" fmla="*/ 40432 w 3999723"/>
              <a:gd name="connsiteY32" fmla="*/ 1152331 h 2765868"/>
              <a:gd name="connsiteX33" fmla="*/ 208383 w 3999723"/>
              <a:gd name="connsiteY33" fmla="*/ 844421 h 2765868"/>
              <a:gd name="connsiteX34" fmla="*/ 339012 w 3999723"/>
              <a:gd name="connsiteY34" fmla="*/ 667139 h 2765868"/>
              <a:gd name="connsiteX35" fmla="*/ 590939 w 3999723"/>
              <a:gd name="connsiteY35" fmla="*/ 461865 h 2765868"/>
              <a:gd name="connsiteX36" fmla="*/ 768220 w 3999723"/>
              <a:gd name="connsiteY36" fmla="*/ 349898 h 2765868"/>
              <a:gd name="connsiteX37" fmla="*/ 1132114 w 3999723"/>
              <a:gd name="connsiteY37" fmla="*/ 163286 h 2765868"/>
              <a:gd name="connsiteX38" fmla="*/ 1682620 w 3999723"/>
              <a:gd name="connsiteY38" fmla="*/ 32657 h 2765868"/>
              <a:gd name="connsiteX39" fmla="*/ 1962539 w 3999723"/>
              <a:gd name="connsiteY39" fmla="*/ 13996 h 2765868"/>
              <a:gd name="connsiteX40" fmla="*/ 2261118 w 3999723"/>
              <a:gd name="connsiteY40" fmla="*/ 13996 h 2765868"/>
              <a:gd name="connsiteX41" fmla="*/ 2671665 w 3999723"/>
              <a:gd name="connsiteY41" fmla="*/ 97972 h 2765868"/>
              <a:gd name="connsiteX42" fmla="*/ 2960914 w 3999723"/>
              <a:gd name="connsiteY42" fmla="*/ 181947 h 2765868"/>
              <a:gd name="connsiteX43" fmla="*/ 3212841 w 3999723"/>
              <a:gd name="connsiteY43" fmla="*/ 312576 h 2765868"/>
              <a:gd name="connsiteX44" fmla="*/ 3446106 w 3999723"/>
              <a:gd name="connsiteY44" fmla="*/ 461865 h 2765868"/>
              <a:gd name="connsiteX45" fmla="*/ 3642049 w 3999723"/>
              <a:gd name="connsiteY45" fmla="*/ 629816 h 2765868"/>
              <a:gd name="connsiteX46" fmla="*/ 3865983 w 3999723"/>
              <a:gd name="connsiteY46" fmla="*/ 984380 h 2765868"/>
              <a:gd name="connsiteX47" fmla="*/ 3977951 w 3999723"/>
              <a:gd name="connsiteY47" fmla="*/ 1236306 h 2765868"/>
              <a:gd name="connsiteX48" fmla="*/ 3996612 w 3999723"/>
              <a:gd name="connsiteY48" fmla="*/ 1544216 h 2765868"/>
              <a:gd name="connsiteX49" fmla="*/ 3959290 w 3999723"/>
              <a:gd name="connsiteY49" fmla="*/ 1833465 h 2765868"/>
              <a:gd name="connsiteX50" fmla="*/ 3837992 w 3999723"/>
              <a:gd name="connsiteY50" fmla="*/ 2122714 h 2765868"/>
              <a:gd name="connsiteX51" fmla="*/ 3576734 w 3999723"/>
              <a:gd name="connsiteY51" fmla="*/ 2430625 h 2765868"/>
              <a:gd name="connsiteX52" fmla="*/ 3362130 w 3999723"/>
              <a:gd name="connsiteY52" fmla="*/ 2598576 h 2765868"/>
              <a:gd name="connsiteX53" fmla="*/ 3322346 w 3999723"/>
              <a:gd name="connsiteY53" fmla="*/ 2637129 h 2765868"/>
              <a:gd name="connsiteX54" fmla="*/ 3080787 w 3999723"/>
              <a:gd name="connsiteY54" fmla="*/ 2746116 h 2765868"/>
              <a:gd name="connsiteX55" fmla="*/ 3025192 w 3999723"/>
              <a:gd name="connsiteY55" fmla="*/ 2518617 h 2765868"/>
              <a:gd name="connsiteX56" fmla="*/ 2954694 w 3999723"/>
              <a:gd name="connsiteY56" fmla="*/ 2384231 h 2765868"/>
              <a:gd name="connsiteX57" fmla="*/ 2780198 w 3999723"/>
              <a:gd name="connsiteY57" fmla="*/ 2320083 h 2765868"/>
              <a:gd name="connsiteX58" fmla="*/ 2642637 w 3999723"/>
              <a:gd name="connsiteY58" fmla="*/ 2286324 h 2765868"/>
              <a:gd name="connsiteX59" fmla="*/ 2553283 w 3999723"/>
              <a:gd name="connsiteY59" fmla="*/ 2264682 h 2765868"/>
              <a:gd name="connsiteX60" fmla="*/ 2514535 w 3999723"/>
              <a:gd name="connsiteY60" fmla="*/ 2246410 h 2765868"/>
              <a:gd name="connsiteX61" fmla="*/ 2468659 w 3999723"/>
              <a:gd name="connsiteY61" fmla="*/ 2224379 h 2765868"/>
              <a:gd name="connsiteX62" fmla="*/ 2412935 w 3999723"/>
              <a:gd name="connsiteY62" fmla="*/ 2199174 h 2765868"/>
              <a:gd name="connsiteX63" fmla="*/ 2349824 w 3999723"/>
              <a:gd name="connsiteY63" fmla="*/ 2167618 h 2765868"/>
              <a:gd name="connsiteX64" fmla="*/ 2296820 w 3999723"/>
              <a:gd name="connsiteY64" fmla="*/ 2133665 h 2765868"/>
              <a:gd name="connsiteX65" fmla="*/ 2237468 w 3999723"/>
              <a:gd name="connsiteY65" fmla="*/ 2109625 h 2765868"/>
              <a:gd name="connsiteX66" fmla="*/ 2149929 w 3999723"/>
              <a:gd name="connsiteY66" fmla="*/ 2057789 h 2765868"/>
              <a:gd name="connsiteX67" fmla="*/ 2056039 w 3999723"/>
              <a:gd name="connsiteY67" fmla="*/ 2018069 h 2765868"/>
              <a:gd name="connsiteX68" fmla="*/ 2046514 w 3999723"/>
              <a:gd name="connsiteY68" fmla="*/ 1833465 h 2765868"/>
              <a:gd name="connsiteX69" fmla="*/ 2037183 w 3999723"/>
              <a:gd name="connsiteY69" fmla="*/ 1768151 h 2765868"/>
              <a:gd name="connsiteX70" fmla="*/ 2158481 w 3999723"/>
              <a:gd name="connsiteY70" fmla="*/ 1758821 h 2765868"/>
              <a:gd name="connsiteX71" fmla="*/ 2317102 w 3999723"/>
              <a:gd name="connsiteY71" fmla="*/ 1693506 h 2765868"/>
              <a:gd name="connsiteX72" fmla="*/ 2447730 w 3999723"/>
              <a:gd name="connsiteY72" fmla="*/ 1600200 h 2765868"/>
              <a:gd name="connsiteX73" fmla="*/ 2522375 w 3999723"/>
              <a:gd name="connsiteY73" fmla="*/ 1460241 h 2765868"/>
              <a:gd name="connsiteX74" fmla="*/ 2531706 w 3999723"/>
              <a:gd name="connsiteY74" fmla="*/ 1282959 h 2765868"/>
              <a:gd name="connsiteX75" fmla="*/ 2503714 w 3999723"/>
              <a:gd name="connsiteY75" fmla="*/ 1115008 h 2765868"/>
              <a:gd name="connsiteX76" fmla="*/ 2345094 w 3999723"/>
              <a:gd name="connsiteY76" fmla="*/ 956388 h 2765868"/>
              <a:gd name="connsiteX77" fmla="*/ 2149151 w 3999723"/>
              <a:gd name="connsiteY77" fmla="*/ 881744 h 2765868"/>
              <a:gd name="connsiteX78" fmla="*/ 1981200 w 3999723"/>
              <a:gd name="connsiteY78" fmla="*/ 853751 h 2765868"/>
              <a:gd name="connsiteX0" fmla="*/ 1981200 w 3999723"/>
              <a:gd name="connsiteY0" fmla="*/ 853751 h 2746818"/>
              <a:gd name="connsiteX1" fmla="*/ 1757265 w 3999723"/>
              <a:gd name="connsiteY1" fmla="*/ 891074 h 2746818"/>
              <a:gd name="connsiteX2" fmla="*/ 1551992 w 3999723"/>
              <a:gd name="connsiteY2" fmla="*/ 1040363 h 2746818"/>
              <a:gd name="connsiteX3" fmla="*/ 1505339 w 3999723"/>
              <a:gd name="connsiteY3" fmla="*/ 1236306 h 2746818"/>
              <a:gd name="connsiteX4" fmla="*/ 1505339 w 3999723"/>
              <a:gd name="connsiteY4" fmla="*/ 1404257 h 2746818"/>
              <a:gd name="connsiteX5" fmla="*/ 1561322 w 3999723"/>
              <a:gd name="connsiteY5" fmla="*/ 1600200 h 2746818"/>
              <a:gd name="connsiteX6" fmla="*/ 1682620 w 3999723"/>
              <a:gd name="connsiteY6" fmla="*/ 1702837 h 2746818"/>
              <a:gd name="connsiteX7" fmla="*/ 1785257 w 3999723"/>
              <a:gd name="connsiteY7" fmla="*/ 1740159 h 2746818"/>
              <a:gd name="connsiteX8" fmla="*/ 1878563 w 3999723"/>
              <a:gd name="connsiteY8" fmla="*/ 1758821 h 2746818"/>
              <a:gd name="connsiteX9" fmla="*/ 1943877 w 3999723"/>
              <a:gd name="connsiteY9" fmla="*/ 1768151 h 2746818"/>
              <a:gd name="connsiteX10" fmla="*/ 1943877 w 3999723"/>
              <a:gd name="connsiteY10" fmla="*/ 1824135 h 2746818"/>
              <a:gd name="connsiteX11" fmla="*/ 1934547 w 3999723"/>
              <a:gd name="connsiteY11" fmla="*/ 1889449 h 2746818"/>
              <a:gd name="connsiteX12" fmla="*/ 1934547 w 3999723"/>
              <a:gd name="connsiteY12" fmla="*/ 2010747 h 2746818"/>
              <a:gd name="connsiteX13" fmla="*/ 1915886 w 3999723"/>
              <a:gd name="connsiteY13" fmla="*/ 2029409 h 2746818"/>
              <a:gd name="connsiteX14" fmla="*/ 1887894 w 3999723"/>
              <a:gd name="connsiteY14" fmla="*/ 2038739 h 2746818"/>
              <a:gd name="connsiteX15" fmla="*/ 1821802 w 3999723"/>
              <a:gd name="connsiteY15" fmla="*/ 2088956 h 2746818"/>
              <a:gd name="connsiteX16" fmla="*/ 1757459 w 3999723"/>
              <a:gd name="connsiteY16" fmla="*/ 2109432 h 2746818"/>
              <a:gd name="connsiteX17" fmla="*/ 1685601 w 3999723"/>
              <a:gd name="connsiteY17" fmla="*/ 2152521 h 2746818"/>
              <a:gd name="connsiteX18" fmla="*/ 1611539 w 3999723"/>
              <a:gd name="connsiteY18" fmla="*/ 2185890 h 2746818"/>
              <a:gd name="connsiteX19" fmla="*/ 1495814 w 3999723"/>
              <a:gd name="connsiteY19" fmla="*/ 2245049 h 2746818"/>
              <a:gd name="connsiteX20" fmla="*/ 1343543 w 3999723"/>
              <a:gd name="connsiteY20" fmla="*/ 2296497 h 2746818"/>
              <a:gd name="connsiteX21" fmla="*/ 1174815 w 3999723"/>
              <a:gd name="connsiteY21" fmla="*/ 2345548 h 2746818"/>
              <a:gd name="connsiteX22" fmla="*/ 1008483 w 3999723"/>
              <a:gd name="connsiteY22" fmla="*/ 2390646 h 2746818"/>
              <a:gd name="connsiteX23" fmla="*/ 866969 w 3999723"/>
              <a:gd name="connsiteY23" fmla="*/ 2600261 h 2746818"/>
              <a:gd name="connsiteX24" fmla="*/ 814873 w 3999723"/>
              <a:gd name="connsiteY24" fmla="*/ 2719874 h 2746818"/>
              <a:gd name="connsiteX25" fmla="*/ 609600 w 3999723"/>
              <a:gd name="connsiteY25" fmla="*/ 2607906 h 2746818"/>
              <a:gd name="connsiteX26" fmla="*/ 488302 w 3999723"/>
              <a:gd name="connsiteY26" fmla="*/ 2514600 h 2746818"/>
              <a:gd name="connsiteX27" fmla="*/ 367004 w 3999723"/>
              <a:gd name="connsiteY27" fmla="*/ 2365310 h 2746818"/>
              <a:gd name="connsiteX28" fmla="*/ 236375 w 3999723"/>
              <a:gd name="connsiteY28" fmla="*/ 2178698 h 2746818"/>
              <a:gd name="connsiteX29" fmla="*/ 87086 w 3999723"/>
              <a:gd name="connsiteY29" fmla="*/ 1954763 h 2746818"/>
              <a:gd name="connsiteX30" fmla="*/ 21771 w 3999723"/>
              <a:gd name="connsiteY30" fmla="*/ 1721498 h 2746818"/>
              <a:gd name="connsiteX31" fmla="*/ 3110 w 3999723"/>
              <a:gd name="connsiteY31" fmla="*/ 1422918 h 2746818"/>
              <a:gd name="connsiteX32" fmla="*/ 40432 w 3999723"/>
              <a:gd name="connsiteY32" fmla="*/ 1152331 h 2746818"/>
              <a:gd name="connsiteX33" fmla="*/ 208383 w 3999723"/>
              <a:gd name="connsiteY33" fmla="*/ 844421 h 2746818"/>
              <a:gd name="connsiteX34" fmla="*/ 339012 w 3999723"/>
              <a:gd name="connsiteY34" fmla="*/ 667139 h 2746818"/>
              <a:gd name="connsiteX35" fmla="*/ 590939 w 3999723"/>
              <a:gd name="connsiteY35" fmla="*/ 461865 h 2746818"/>
              <a:gd name="connsiteX36" fmla="*/ 768220 w 3999723"/>
              <a:gd name="connsiteY36" fmla="*/ 349898 h 2746818"/>
              <a:gd name="connsiteX37" fmla="*/ 1132114 w 3999723"/>
              <a:gd name="connsiteY37" fmla="*/ 163286 h 2746818"/>
              <a:gd name="connsiteX38" fmla="*/ 1682620 w 3999723"/>
              <a:gd name="connsiteY38" fmla="*/ 32657 h 2746818"/>
              <a:gd name="connsiteX39" fmla="*/ 1962539 w 3999723"/>
              <a:gd name="connsiteY39" fmla="*/ 13996 h 2746818"/>
              <a:gd name="connsiteX40" fmla="*/ 2261118 w 3999723"/>
              <a:gd name="connsiteY40" fmla="*/ 13996 h 2746818"/>
              <a:gd name="connsiteX41" fmla="*/ 2671665 w 3999723"/>
              <a:gd name="connsiteY41" fmla="*/ 97972 h 2746818"/>
              <a:gd name="connsiteX42" fmla="*/ 2960914 w 3999723"/>
              <a:gd name="connsiteY42" fmla="*/ 181947 h 2746818"/>
              <a:gd name="connsiteX43" fmla="*/ 3212841 w 3999723"/>
              <a:gd name="connsiteY43" fmla="*/ 312576 h 2746818"/>
              <a:gd name="connsiteX44" fmla="*/ 3446106 w 3999723"/>
              <a:gd name="connsiteY44" fmla="*/ 461865 h 2746818"/>
              <a:gd name="connsiteX45" fmla="*/ 3642049 w 3999723"/>
              <a:gd name="connsiteY45" fmla="*/ 629816 h 2746818"/>
              <a:gd name="connsiteX46" fmla="*/ 3865983 w 3999723"/>
              <a:gd name="connsiteY46" fmla="*/ 984380 h 2746818"/>
              <a:gd name="connsiteX47" fmla="*/ 3977951 w 3999723"/>
              <a:gd name="connsiteY47" fmla="*/ 1236306 h 2746818"/>
              <a:gd name="connsiteX48" fmla="*/ 3996612 w 3999723"/>
              <a:gd name="connsiteY48" fmla="*/ 1544216 h 2746818"/>
              <a:gd name="connsiteX49" fmla="*/ 3959290 w 3999723"/>
              <a:gd name="connsiteY49" fmla="*/ 1833465 h 2746818"/>
              <a:gd name="connsiteX50" fmla="*/ 3837992 w 3999723"/>
              <a:gd name="connsiteY50" fmla="*/ 2122714 h 2746818"/>
              <a:gd name="connsiteX51" fmla="*/ 3576734 w 3999723"/>
              <a:gd name="connsiteY51" fmla="*/ 2430625 h 2746818"/>
              <a:gd name="connsiteX52" fmla="*/ 3362130 w 3999723"/>
              <a:gd name="connsiteY52" fmla="*/ 2598576 h 2746818"/>
              <a:gd name="connsiteX53" fmla="*/ 3322346 w 3999723"/>
              <a:gd name="connsiteY53" fmla="*/ 2637129 h 2746818"/>
              <a:gd name="connsiteX54" fmla="*/ 3112537 w 3999723"/>
              <a:gd name="connsiteY54" fmla="*/ 2727066 h 2746818"/>
              <a:gd name="connsiteX55" fmla="*/ 3025192 w 3999723"/>
              <a:gd name="connsiteY55" fmla="*/ 2518617 h 2746818"/>
              <a:gd name="connsiteX56" fmla="*/ 2954694 w 3999723"/>
              <a:gd name="connsiteY56" fmla="*/ 2384231 h 2746818"/>
              <a:gd name="connsiteX57" fmla="*/ 2780198 w 3999723"/>
              <a:gd name="connsiteY57" fmla="*/ 2320083 h 2746818"/>
              <a:gd name="connsiteX58" fmla="*/ 2642637 w 3999723"/>
              <a:gd name="connsiteY58" fmla="*/ 2286324 h 2746818"/>
              <a:gd name="connsiteX59" fmla="*/ 2553283 w 3999723"/>
              <a:gd name="connsiteY59" fmla="*/ 2264682 h 2746818"/>
              <a:gd name="connsiteX60" fmla="*/ 2514535 w 3999723"/>
              <a:gd name="connsiteY60" fmla="*/ 2246410 h 2746818"/>
              <a:gd name="connsiteX61" fmla="*/ 2468659 w 3999723"/>
              <a:gd name="connsiteY61" fmla="*/ 2224379 h 2746818"/>
              <a:gd name="connsiteX62" fmla="*/ 2412935 w 3999723"/>
              <a:gd name="connsiteY62" fmla="*/ 2199174 h 2746818"/>
              <a:gd name="connsiteX63" fmla="*/ 2349824 w 3999723"/>
              <a:gd name="connsiteY63" fmla="*/ 2167618 h 2746818"/>
              <a:gd name="connsiteX64" fmla="*/ 2296820 w 3999723"/>
              <a:gd name="connsiteY64" fmla="*/ 2133665 h 2746818"/>
              <a:gd name="connsiteX65" fmla="*/ 2237468 w 3999723"/>
              <a:gd name="connsiteY65" fmla="*/ 2109625 h 2746818"/>
              <a:gd name="connsiteX66" fmla="*/ 2149929 w 3999723"/>
              <a:gd name="connsiteY66" fmla="*/ 2057789 h 2746818"/>
              <a:gd name="connsiteX67" fmla="*/ 2056039 w 3999723"/>
              <a:gd name="connsiteY67" fmla="*/ 2018069 h 2746818"/>
              <a:gd name="connsiteX68" fmla="*/ 2046514 w 3999723"/>
              <a:gd name="connsiteY68" fmla="*/ 1833465 h 2746818"/>
              <a:gd name="connsiteX69" fmla="*/ 2037183 w 3999723"/>
              <a:gd name="connsiteY69" fmla="*/ 1768151 h 2746818"/>
              <a:gd name="connsiteX70" fmla="*/ 2158481 w 3999723"/>
              <a:gd name="connsiteY70" fmla="*/ 1758821 h 2746818"/>
              <a:gd name="connsiteX71" fmla="*/ 2317102 w 3999723"/>
              <a:gd name="connsiteY71" fmla="*/ 1693506 h 2746818"/>
              <a:gd name="connsiteX72" fmla="*/ 2447730 w 3999723"/>
              <a:gd name="connsiteY72" fmla="*/ 1600200 h 2746818"/>
              <a:gd name="connsiteX73" fmla="*/ 2522375 w 3999723"/>
              <a:gd name="connsiteY73" fmla="*/ 1460241 h 2746818"/>
              <a:gd name="connsiteX74" fmla="*/ 2531706 w 3999723"/>
              <a:gd name="connsiteY74" fmla="*/ 1282959 h 2746818"/>
              <a:gd name="connsiteX75" fmla="*/ 2503714 w 3999723"/>
              <a:gd name="connsiteY75" fmla="*/ 1115008 h 2746818"/>
              <a:gd name="connsiteX76" fmla="*/ 2345094 w 3999723"/>
              <a:gd name="connsiteY76" fmla="*/ 956388 h 2746818"/>
              <a:gd name="connsiteX77" fmla="*/ 2149151 w 3999723"/>
              <a:gd name="connsiteY77" fmla="*/ 881744 h 2746818"/>
              <a:gd name="connsiteX78" fmla="*/ 1981200 w 3999723"/>
              <a:gd name="connsiteY78" fmla="*/ 853751 h 2746818"/>
              <a:gd name="connsiteX0" fmla="*/ 1981200 w 3999723"/>
              <a:gd name="connsiteY0" fmla="*/ 853751 h 2747876"/>
              <a:gd name="connsiteX1" fmla="*/ 1757265 w 3999723"/>
              <a:gd name="connsiteY1" fmla="*/ 891074 h 2747876"/>
              <a:gd name="connsiteX2" fmla="*/ 1551992 w 3999723"/>
              <a:gd name="connsiteY2" fmla="*/ 1040363 h 2747876"/>
              <a:gd name="connsiteX3" fmla="*/ 1505339 w 3999723"/>
              <a:gd name="connsiteY3" fmla="*/ 1236306 h 2747876"/>
              <a:gd name="connsiteX4" fmla="*/ 1505339 w 3999723"/>
              <a:gd name="connsiteY4" fmla="*/ 1404257 h 2747876"/>
              <a:gd name="connsiteX5" fmla="*/ 1561322 w 3999723"/>
              <a:gd name="connsiteY5" fmla="*/ 1600200 h 2747876"/>
              <a:gd name="connsiteX6" fmla="*/ 1682620 w 3999723"/>
              <a:gd name="connsiteY6" fmla="*/ 1702837 h 2747876"/>
              <a:gd name="connsiteX7" fmla="*/ 1785257 w 3999723"/>
              <a:gd name="connsiteY7" fmla="*/ 1740159 h 2747876"/>
              <a:gd name="connsiteX8" fmla="*/ 1878563 w 3999723"/>
              <a:gd name="connsiteY8" fmla="*/ 1758821 h 2747876"/>
              <a:gd name="connsiteX9" fmla="*/ 1943877 w 3999723"/>
              <a:gd name="connsiteY9" fmla="*/ 1768151 h 2747876"/>
              <a:gd name="connsiteX10" fmla="*/ 1943877 w 3999723"/>
              <a:gd name="connsiteY10" fmla="*/ 1824135 h 2747876"/>
              <a:gd name="connsiteX11" fmla="*/ 1934547 w 3999723"/>
              <a:gd name="connsiteY11" fmla="*/ 1889449 h 2747876"/>
              <a:gd name="connsiteX12" fmla="*/ 1934547 w 3999723"/>
              <a:gd name="connsiteY12" fmla="*/ 2010747 h 2747876"/>
              <a:gd name="connsiteX13" fmla="*/ 1915886 w 3999723"/>
              <a:gd name="connsiteY13" fmla="*/ 2029409 h 2747876"/>
              <a:gd name="connsiteX14" fmla="*/ 1887894 w 3999723"/>
              <a:gd name="connsiteY14" fmla="*/ 2038739 h 2747876"/>
              <a:gd name="connsiteX15" fmla="*/ 1821802 w 3999723"/>
              <a:gd name="connsiteY15" fmla="*/ 2088956 h 2747876"/>
              <a:gd name="connsiteX16" fmla="*/ 1757459 w 3999723"/>
              <a:gd name="connsiteY16" fmla="*/ 2109432 h 2747876"/>
              <a:gd name="connsiteX17" fmla="*/ 1685601 w 3999723"/>
              <a:gd name="connsiteY17" fmla="*/ 2152521 h 2747876"/>
              <a:gd name="connsiteX18" fmla="*/ 1611539 w 3999723"/>
              <a:gd name="connsiteY18" fmla="*/ 2185890 h 2747876"/>
              <a:gd name="connsiteX19" fmla="*/ 1495814 w 3999723"/>
              <a:gd name="connsiteY19" fmla="*/ 2245049 h 2747876"/>
              <a:gd name="connsiteX20" fmla="*/ 1343543 w 3999723"/>
              <a:gd name="connsiteY20" fmla="*/ 2296497 h 2747876"/>
              <a:gd name="connsiteX21" fmla="*/ 1174815 w 3999723"/>
              <a:gd name="connsiteY21" fmla="*/ 2345548 h 2747876"/>
              <a:gd name="connsiteX22" fmla="*/ 1008483 w 3999723"/>
              <a:gd name="connsiteY22" fmla="*/ 2390646 h 2747876"/>
              <a:gd name="connsiteX23" fmla="*/ 866969 w 3999723"/>
              <a:gd name="connsiteY23" fmla="*/ 2600261 h 2747876"/>
              <a:gd name="connsiteX24" fmla="*/ 814873 w 3999723"/>
              <a:gd name="connsiteY24" fmla="*/ 2719874 h 2747876"/>
              <a:gd name="connsiteX25" fmla="*/ 609600 w 3999723"/>
              <a:gd name="connsiteY25" fmla="*/ 2607906 h 2747876"/>
              <a:gd name="connsiteX26" fmla="*/ 488302 w 3999723"/>
              <a:gd name="connsiteY26" fmla="*/ 2514600 h 2747876"/>
              <a:gd name="connsiteX27" fmla="*/ 367004 w 3999723"/>
              <a:gd name="connsiteY27" fmla="*/ 2365310 h 2747876"/>
              <a:gd name="connsiteX28" fmla="*/ 236375 w 3999723"/>
              <a:gd name="connsiteY28" fmla="*/ 2178698 h 2747876"/>
              <a:gd name="connsiteX29" fmla="*/ 87086 w 3999723"/>
              <a:gd name="connsiteY29" fmla="*/ 1954763 h 2747876"/>
              <a:gd name="connsiteX30" fmla="*/ 21771 w 3999723"/>
              <a:gd name="connsiteY30" fmla="*/ 1721498 h 2747876"/>
              <a:gd name="connsiteX31" fmla="*/ 3110 w 3999723"/>
              <a:gd name="connsiteY31" fmla="*/ 1422918 h 2747876"/>
              <a:gd name="connsiteX32" fmla="*/ 40432 w 3999723"/>
              <a:gd name="connsiteY32" fmla="*/ 1152331 h 2747876"/>
              <a:gd name="connsiteX33" fmla="*/ 208383 w 3999723"/>
              <a:gd name="connsiteY33" fmla="*/ 844421 h 2747876"/>
              <a:gd name="connsiteX34" fmla="*/ 339012 w 3999723"/>
              <a:gd name="connsiteY34" fmla="*/ 667139 h 2747876"/>
              <a:gd name="connsiteX35" fmla="*/ 590939 w 3999723"/>
              <a:gd name="connsiteY35" fmla="*/ 461865 h 2747876"/>
              <a:gd name="connsiteX36" fmla="*/ 768220 w 3999723"/>
              <a:gd name="connsiteY36" fmla="*/ 349898 h 2747876"/>
              <a:gd name="connsiteX37" fmla="*/ 1132114 w 3999723"/>
              <a:gd name="connsiteY37" fmla="*/ 163286 h 2747876"/>
              <a:gd name="connsiteX38" fmla="*/ 1682620 w 3999723"/>
              <a:gd name="connsiteY38" fmla="*/ 32657 h 2747876"/>
              <a:gd name="connsiteX39" fmla="*/ 1962539 w 3999723"/>
              <a:gd name="connsiteY39" fmla="*/ 13996 h 2747876"/>
              <a:gd name="connsiteX40" fmla="*/ 2261118 w 3999723"/>
              <a:gd name="connsiteY40" fmla="*/ 13996 h 2747876"/>
              <a:gd name="connsiteX41" fmla="*/ 2671665 w 3999723"/>
              <a:gd name="connsiteY41" fmla="*/ 97972 h 2747876"/>
              <a:gd name="connsiteX42" fmla="*/ 2960914 w 3999723"/>
              <a:gd name="connsiteY42" fmla="*/ 181947 h 2747876"/>
              <a:gd name="connsiteX43" fmla="*/ 3212841 w 3999723"/>
              <a:gd name="connsiteY43" fmla="*/ 312576 h 2747876"/>
              <a:gd name="connsiteX44" fmla="*/ 3446106 w 3999723"/>
              <a:gd name="connsiteY44" fmla="*/ 461865 h 2747876"/>
              <a:gd name="connsiteX45" fmla="*/ 3642049 w 3999723"/>
              <a:gd name="connsiteY45" fmla="*/ 629816 h 2747876"/>
              <a:gd name="connsiteX46" fmla="*/ 3865983 w 3999723"/>
              <a:gd name="connsiteY46" fmla="*/ 984380 h 2747876"/>
              <a:gd name="connsiteX47" fmla="*/ 3977951 w 3999723"/>
              <a:gd name="connsiteY47" fmla="*/ 1236306 h 2747876"/>
              <a:gd name="connsiteX48" fmla="*/ 3996612 w 3999723"/>
              <a:gd name="connsiteY48" fmla="*/ 1544216 h 2747876"/>
              <a:gd name="connsiteX49" fmla="*/ 3959290 w 3999723"/>
              <a:gd name="connsiteY49" fmla="*/ 1833465 h 2747876"/>
              <a:gd name="connsiteX50" fmla="*/ 3837992 w 3999723"/>
              <a:gd name="connsiteY50" fmla="*/ 2122714 h 2747876"/>
              <a:gd name="connsiteX51" fmla="*/ 3576734 w 3999723"/>
              <a:gd name="connsiteY51" fmla="*/ 2430625 h 2747876"/>
              <a:gd name="connsiteX52" fmla="*/ 3362130 w 3999723"/>
              <a:gd name="connsiteY52" fmla="*/ 2598576 h 2747876"/>
              <a:gd name="connsiteX53" fmla="*/ 3322346 w 3999723"/>
              <a:gd name="connsiteY53" fmla="*/ 2637129 h 2747876"/>
              <a:gd name="connsiteX54" fmla="*/ 3112537 w 3999723"/>
              <a:gd name="connsiteY54" fmla="*/ 2727066 h 2747876"/>
              <a:gd name="connsiteX55" fmla="*/ 3044242 w 3999723"/>
              <a:gd name="connsiteY55" fmla="*/ 2512267 h 2747876"/>
              <a:gd name="connsiteX56" fmla="*/ 2954694 w 3999723"/>
              <a:gd name="connsiteY56" fmla="*/ 2384231 h 2747876"/>
              <a:gd name="connsiteX57" fmla="*/ 2780198 w 3999723"/>
              <a:gd name="connsiteY57" fmla="*/ 2320083 h 2747876"/>
              <a:gd name="connsiteX58" fmla="*/ 2642637 w 3999723"/>
              <a:gd name="connsiteY58" fmla="*/ 2286324 h 2747876"/>
              <a:gd name="connsiteX59" fmla="*/ 2553283 w 3999723"/>
              <a:gd name="connsiteY59" fmla="*/ 2264682 h 2747876"/>
              <a:gd name="connsiteX60" fmla="*/ 2514535 w 3999723"/>
              <a:gd name="connsiteY60" fmla="*/ 2246410 h 2747876"/>
              <a:gd name="connsiteX61" fmla="*/ 2468659 w 3999723"/>
              <a:gd name="connsiteY61" fmla="*/ 2224379 h 2747876"/>
              <a:gd name="connsiteX62" fmla="*/ 2412935 w 3999723"/>
              <a:gd name="connsiteY62" fmla="*/ 2199174 h 2747876"/>
              <a:gd name="connsiteX63" fmla="*/ 2349824 w 3999723"/>
              <a:gd name="connsiteY63" fmla="*/ 2167618 h 2747876"/>
              <a:gd name="connsiteX64" fmla="*/ 2296820 w 3999723"/>
              <a:gd name="connsiteY64" fmla="*/ 2133665 h 2747876"/>
              <a:gd name="connsiteX65" fmla="*/ 2237468 w 3999723"/>
              <a:gd name="connsiteY65" fmla="*/ 2109625 h 2747876"/>
              <a:gd name="connsiteX66" fmla="*/ 2149929 w 3999723"/>
              <a:gd name="connsiteY66" fmla="*/ 2057789 h 2747876"/>
              <a:gd name="connsiteX67" fmla="*/ 2056039 w 3999723"/>
              <a:gd name="connsiteY67" fmla="*/ 2018069 h 2747876"/>
              <a:gd name="connsiteX68" fmla="*/ 2046514 w 3999723"/>
              <a:gd name="connsiteY68" fmla="*/ 1833465 h 2747876"/>
              <a:gd name="connsiteX69" fmla="*/ 2037183 w 3999723"/>
              <a:gd name="connsiteY69" fmla="*/ 1768151 h 2747876"/>
              <a:gd name="connsiteX70" fmla="*/ 2158481 w 3999723"/>
              <a:gd name="connsiteY70" fmla="*/ 1758821 h 2747876"/>
              <a:gd name="connsiteX71" fmla="*/ 2317102 w 3999723"/>
              <a:gd name="connsiteY71" fmla="*/ 1693506 h 2747876"/>
              <a:gd name="connsiteX72" fmla="*/ 2447730 w 3999723"/>
              <a:gd name="connsiteY72" fmla="*/ 1600200 h 2747876"/>
              <a:gd name="connsiteX73" fmla="*/ 2522375 w 3999723"/>
              <a:gd name="connsiteY73" fmla="*/ 1460241 h 2747876"/>
              <a:gd name="connsiteX74" fmla="*/ 2531706 w 3999723"/>
              <a:gd name="connsiteY74" fmla="*/ 1282959 h 2747876"/>
              <a:gd name="connsiteX75" fmla="*/ 2503714 w 3999723"/>
              <a:gd name="connsiteY75" fmla="*/ 1115008 h 2747876"/>
              <a:gd name="connsiteX76" fmla="*/ 2345094 w 3999723"/>
              <a:gd name="connsiteY76" fmla="*/ 956388 h 2747876"/>
              <a:gd name="connsiteX77" fmla="*/ 2149151 w 3999723"/>
              <a:gd name="connsiteY77" fmla="*/ 881744 h 2747876"/>
              <a:gd name="connsiteX78" fmla="*/ 1981200 w 3999723"/>
              <a:gd name="connsiteY78" fmla="*/ 853751 h 274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99723" h="2747876">
                <a:moveTo>
                  <a:pt x="1981200" y="853751"/>
                </a:moveTo>
                <a:cubicBezTo>
                  <a:pt x="1915886" y="855306"/>
                  <a:pt x="1828800" y="859972"/>
                  <a:pt x="1757265" y="891074"/>
                </a:cubicBezTo>
                <a:cubicBezTo>
                  <a:pt x="1685730" y="922176"/>
                  <a:pt x="1593980" y="982824"/>
                  <a:pt x="1551992" y="1040363"/>
                </a:cubicBezTo>
                <a:cubicBezTo>
                  <a:pt x="1510004" y="1097902"/>
                  <a:pt x="1513115" y="1175657"/>
                  <a:pt x="1505339" y="1236306"/>
                </a:cubicBezTo>
                <a:cubicBezTo>
                  <a:pt x="1497564" y="1296955"/>
                  <a:pt x="1496009" y="1343608"/>
                  <a:pt x="1505339" y="1404257"/>
                </a:cubicBezTo>
                <a:cubicBezTo>
                  <a:pt x="1514670" y="1464906"/>
                  <a:pt x="1531775" y="1550437"/>
                  <a:pt x="1561322" y="1600200"/>
                </a:cubicBezTo>
                <a:cubicBezTo>
                  <a:pt x="1590869" y="1649963"/>
                  <a:pt x="1645298" y="1679511"/>
                  <a:pt x="1682620" y="1702837"/>
                </a:cubicBezTo>
                <a:cubicBezTo>
                  <a:pt x="1719942" y="1726163"/>
                  <a:pt x="1752600" y="1730828"/>
                  <a:pt x="1785257" y="1740159"/>
                </a:cubicBezTo>
                <a:cubicBezTo>
                  <a:pt x="1817914" y="1749490"/>
                  <a:pt x="1852126" y="1754156"/>
                  <a:pt x="1878563" y="1758821"/>
                </a:cubicBezTo>
                <a:cubicBezTo>
                  <a:pt x="1905000" y="1763486"/>
                  <a:pt x="1932991" y="1757265"/>
                  <a:pt x="1943877" y="1768151"/>
                </a:cubicBezTo>
                <a:cubicBezTo>
                  <a:pt x="1954763" y="1779037"/>
                  <a:pt x="1945432" y="1803919"/>
                  <a:pt x="1943877" y="1824135"/>
                </a:cubicBezTo>
                <a:cubicBezTo>
                  <a:pt x="1942322" y="1844351"/>
                  <a:pt x="1936102" y="1858347"/>
                  <a:pt x="1934547" y="1889449"/>
                </a:cubicBezTo>
                <a:cubicBezTo>
                  <a:pt x="1932992" y="1920551"/>
                  <a:pt x="1937657" y="1987420"/>
                  <a:pt x="1934547" y="2010747"/>
                </a:cubicBezTo>
                <a:cubicBezTo>
                  <a:pt x="1931437" y="2034074"/>
                  <a:pt x="1923662" y="2024744"/>
                  <a:pt x="1915886" y="2029409"/>
                </a:cubicBezTo>
                <a:cubicBezTo>
                  <a:pt x="1908110" y="2034074"/>
                  <a:pt x="1887894" y="2038739"/>
                  <a:pt x="1887894" y="2038739"/>
                </a:cubicBezTo>
                <a:cubicBezTo>
                  <a:pt x="1887894" y="2051180"/>
                  <a:pt x="1843541" y="2077174"/>
                  <a:pt x="1821802" y="2088956"/>
                </a:cubicBezTo>
                <a:cubicBezTo>
                  <a:pt x="1800063" y="2100738"/>
                  <a:pt x="1780159" y="2098838"/>
                  <a:pt x="1757459" y="2109432"/>
                </a:cubicBezTo>
                <a:cubicBezTo>
                  <a:pt x="1734759" y="2120026"/>
                  <a:pt x="1709921" y="2139778"/>
                  <a:pt x="1685601" y="2152521"/>
                </a:cubicBezTo>
                <a:cubicBezTo>
                  <a:pt x="1661281" y="2165264"/>
                  <a:pt x="1643170" y="2170469"/>
                  <a:pt x="1611539" y="2185890"/>
                </a:cubicBezTo>
                <a:cubicBezTo>
                  <a:pt x="1579908" y="2201311"/>
                  <a:pt x="1540480" y="2226615"/>
                  <a:pt x="1495814" y="2245049"/>
                </a:cubicBezTo>
                <a:cubicBezTo>
                  <a:pt x="1451148" y="2263483"/>
                  <a:pt x="1397043" y="2279747"/>
                  <a:pt x="1343543" y="2296497"/>
                </a:cubicBezTo>
                <a:cubicBezTo>
                  <a:pt x="1290043" y="2313247"/>
                  <a:pt x="1230658" y="2329857"/>
                  <a:pt x="1174815" y="2345548"/>
                </a:cubicBezTo>
                <a:cubicBezTo>
                  <a:pt x="1118972" y="2361239"/>
                  <a:pt x="1059791" y="2348194"/>
                  <a:pt x="1008483" y="2390646"/>
                </a:cubicBezTo>
                <a:cubicBezTo>
                  <a:pt x="957175" y="2433098"/>
                  <a:pt x="899237" y="2545390"/>
                  <a:pt x="866969" y="2600261"/>
                </a:cubicBezTo>
                <a:cubicBezTo>
                  <a:pt x="834701" y="2655132"/>
                  <a:pt x="857768" y="2718600"/>
                  <a:pt x="814873" y="2719874"/>
                </a:cubicBezTo>
                <a:cubicBezTo>
                  <a:pt x="771978" y="2721148"/>
                  <a:pt x="664028" y="2642118"/>
                  <a:pt x="609600" y="2607906"/>
                </a:cubicBezTo>
                <a:cubicBezTo>
                  <a:pt x="555172" y="2573694"/>
                  <a:pt x="528735" y="2555033"/>
                  <a:pt x="488302" y="2514600"/>
                </a:cubicBezTo>
                <a:cubicBezTo>
                  <a:pt x="447869" y="2474167"/>
                  <a:pt x="408992" y="2421294"/>
                  <a:pt x="367004" y="2365310"/>
                </a:cubicBezTo>
                <a:cubicBezTo>
                  <a:pt x="325016" y="2309326"/>
                  <a:pt x="283028" y="2247122"/>
                  <a:pt x="236375" y="2178698"/>
                </a:cubicBezTo>
                <a:cubicBezTo>
                  <a:pt x="189722" y="2110274"/>
                  <a:pt x="122853" y="2030963"/>
                  <a:pt x="87086" y="1954763"/>
                </a:cubicBezTo>
                <a:cubicBezTo>
                  <a:pt x="51319" y="1878563"/>
                  <a:pt x="35767" y="1810139"/>
                  <a:pt x="21771" y="1721498"/>
                </a:cubicBezTo>
                <a:cubicBezTo>
                  <a:pt x="7775" y="1632857"/>
                  <a:pt x="0" y="1517779"/>
                  <a:pt x="3110" y="1422918"/>
                </a:cubicBezTo>
                <a:cubicBezTo>
                  <a:pt x="6220" y="1328057"/>
                  <a:pt x="6220" y="1248747"/>
                  <a:pt x="40432" y="1152331"/>
                </a:cubicBezTo>
                <a:cubicBezTo>
                  <a:pt x="74644" y="1055915"/>
                  <a:pt x="158620" y="925286"/>
                  <a:pt x="208383" y="844421"/>
                </a:cubicBezTo>
                <a:cubicBezTo>
                  <a:pt x="258146" y="763556"/>
                  <a:pt x="275253" y="730898"/>
                  <a:pt x="339012" y="667139"/>
                </a:cubicBezTo>
                <a:cubicBezTo>
                  <a:pt x="402771" y="603380"/>
                  <a:pt x="519404" y="514738"/>
                  <a:pt x="590939" y="461865"/>
                </a:cubicBezTo>
                <a:cubicBezTo>
                  <a:pt x="662474" y="408992"/>
                  <a:pt x="678024" y="399661"/>
                  <a:pt x="768220" y="349898"/>
                </a:cubicBezTo>
                <a:cubicBezTo>
                  <a:pt x="858416" y="300135"/>
                  <a:pt x="979714" y="216159"/>
                  <a:pt x="1132114" y="163286"/>
                </a:cubicBezTo>
                <a:cubicBezTo>
                  <a:pt x="1284514" y="110413"/>
                  <a:pt x="1544216" y="57539"/>
                  <a:pt x="1682620" y="32657"/>
                </a:cubicBezTo>
                <a:cubicBezTo>
                  <a:pt x="1821024" y="7775"/>
                  <a:pt x="1866123" y="17106"/>
                  <a:pt x="1962539" y="13996"/>
                </a:cubicBezTo>
                <a:cubicBezTo>
                  <a:pt x="2058955" y="10886"/>
                  <a:pt x="2142930" y="0"/>
                  <a:pt x="2261118" y="13996"/>
                </a:cubicBezTo>
                <a:cubicBezTo>
                  <a:pt x="2379306" y="27992"/>
                  <a:pt x="2555032" y="69980"/>
                  <a:pt x="2671665" y="97972"/>
                </a:cubicBezTo>
                <a:cubicBezTo>
                  <a:pt x="2788298" y="125964"/>
                  <a:pt x="2870718" y="146180"/>
                  <a:pt x="2960914" y="181947"/>
                </a:cubicBezTo>
                <a:cubicBezTo>
                  <a:pt x="3051110" y="217714"/>
                  <a:pt x="3131976" y="265923"/>
                  <a:pt x="3212841" y="312576"/>
                </a:cubicBezTo>
                <a:cubicBezTo>
                  <a:pt x="3293706" y="359229"/>
                  <a:pt x="3374571" y="408992"/>
                  <a:pt x="3446106" y="461865"/>
                </a:cubicBezTo>
                <a:cubicBezTo>
                  <a:pt x="3517641" y="514738"/>
                  <a:pt x="3572070" y="542730"/>
                  <a:pt x="3642049" y="629816"/>
                </a:cubicBezTo>
                <a:cubicBezTo>
                  <a:pt x="3712029" y="716902"/>
                  <a:pt x="3809999" y="883298"/>
                  <a:pt x="3865983" y="984380"/>
                </a:cubicBezTo>
                <a:cubicBezTo>
                  <a:pt x="3921967" y="1085462"/>
                  <a:pt x="3956180" y="1143000"/>
                  <a:pt x="3977951" y="1236306"/>
                </a:cubicBezTo>
                <a:cubicBezTo>
                  <a:pt x="3999723" y="1329612"/>
                  <a:pt x="3999722" y="1444690"/>
                  <a:pt x="3996612" y="1544216"/>
                </a:cubicBezTo>
                <a:cubicBezTo>
                  <a:pt x="3993502" y="1643742"/>
                  <a:pt x="3985727" y="1737049"/>
                  <a:pt x="3959290" y="1833465"/>
                </a:cubicBezTo>
                <a:cubicBezTo>
                  <a:pt x="3932853" y="1929881"/>
                  <a:pt x="3901751" y="2023187"/>
                  <a:pt x="3837992" y="2122714"/>
                </a:cubicBezTo>
                <a:cubicBezTo>
                  <a:pt x="3774233" y="2222241"/>
                  <a:pt x="3656044" y="2351315"/>
                  <a:pt x="3576734" y="2430625"/>
                </a:cubicBezTo>
                <a:cubicBezTo>
                  <a:pt x="3497424" y="2509935"/>
                  <a:pt x="3404528" y="2564159"/>
                  <a:pt x="3362130" y="2598576"/>
                </a:cubicBezTo>
                <a:cubicBezTo>
                  <a:pt x="3319732" y="2632993"/>
                  <a:pt x="3363945" y="2615714"/>
                  <a:pt x="3322346" y="2637129"/>
                </a:cubicBezTo>
                <a:cubicBezTo>
                  <a:pt x="3280747" y="2658544"/>
                  <a:pt x="3158888" y="2747876"/>
                  <a:pt x="3112537" y="2727066"/>
                </a:cubicBezTo>
                <a:cubicBezTo>
                  <a:pt x="3066186" y="2706256"/>
                  <a:pt x="3070549" y="2569406"/>
                  <a:pt x="3044242" y="2512267"/>
                </a:cubicBezTo>
                <a:cubicBezTo>
                  <a:pt x="3017935" y="2455128"/>
                  <a:pt x="2998701" y="2416262"/>
                  <a:pt x="2954694" y="2384231"/>
                </a:cubicBezTo>
                <a:cubicBezTo>
                  <a:pt x="2910687" y="2352200"/>
                  <a:pt x="2832207" y="2336401"/>
                  <a:pt x="2780198" y="2320083"/>
                </a:cubicBezTo>
                <a:cubicBezTo>
                  <a:pt x="2728189" y="2303765"/>
                  <a:pt x="2680456" y="2295557"/>
                  <a:pt x="2642637" y="2286324"/>
                </a:cubicBezTo>
                <a:cubicBezTo>
                  <a:pt x="2604818" y="2277091"/>
                  <a:pt x="2574633" y="2271334"/>
                  <a:pt x="2553283" y="2264682"/>
                </a:cubicBezTo>
                <a:cubicBezTo>
                  <a:pt x="2531933" y="2258030"/>
                  <a:pt x="2528639" y="2253127"/>
                  <a:pt x="2514535" y="2246410"/>
                </a:cubicBezTo>
                <a:lnTo>
                  <a:pt x="2468659" y="2224379"/>
                </a:lnTo>
                <a:cubicBezTo>
                  <a:pt x="2451726" y="2216506"/>
                  <a:pt x="2432741" y="2208634"/>
                  <a:pt x="2412935" y="2199174"/>
                </a:cubicBezTo>
                <a:cubicBezTo>
                  <a:pt x="2393129" y="2189714"/>
                  <a:pt x="2369176" y="2178536"/>
                  <a:pt x="2349824" y="2167618"/>
                </a:cubicBezTo>
                <a:cubicBezTo>
                  <a:pt x="2330472" y="2156700"/>
                  <a:pt x="2315546" y="2143330"/>
                  <a:pt x="2296820" y="2133665"/>
                </a:cubicBezTo>
                <a:cubicBezTo>
                  <a:pt x="2278094" y="2124000"/>
                  <a:pt x="2261950" y="2122271"/>
                  <a:pt x="2237468" y="2109625"/>
                </a:cubicBezTo>
                <a:cubicBezTo>
                  <a:pt x="2212986" y="2096979"/>
                  <a:pt x="2180167" y="2073048"/>
                  <a:pt x="2149929" y="2057789"/>
                </a:cubicBezTo>
                <a:cubicBezTo>
                  <a:pt x="2119691" y="2042530"/>
                  <a:pt x="2056039" y="2018069"/>
                  <a:pt x="2056039" y="2018069"/>
                </a:cubicBezTo>
                <a:cubicBezTo>
                  <a:pt x="2056039" y="1982302"/>
                  <a:pt x="2049657" y="1875118"/>
                  <a:pt x="2046514" y="1833465"/>
                </a:cubicBezTo>
                <a:cubicBezTo>
                  <a:pt x="2043371" y="1791812"/>
                  <a:pt x="2018522" y="1780592"/>
                  <a:pt x="2037183" y="1768151"/>
                </a:cubicBezTo>
                <a:cubicBezTo>
                  <a:pt x="2055844" y="1755710"/>
                  <a:pt x="2111828" y="1771262"/>
                  <a:pt x="2158481" y="1758821"/>
                </a:cubicBezTo>
                <a:cubicBezTo>
                  <a:pt x="2205134" y="1746380"/>
                  <a:pt x="2268894" y="1719943"/>
                  <a:pt x="2317102" y="1693506"/>
                </a:cubicBezTo>
                <a:cubicBezTo>
                  <a:pt x="2365310" y="1667069"/>
                  <a:pt x="2413518" y="1639078"/>
                  <a:pt x="2447730" y="1600200"/>
                </a:cubicBezTo>
                <a:cubicBezTo>
                  <a:pt x="2481942" y="1561322"/>
                  <a:pt x="2508379" y="1513115"/>
                  <a:pt x="2522375" y="1460241"/>
                </a:cubicBezTo>
                <a:cubicBezTo>
                  <a:pt x="2536371" y="1407367"/>
                  <a:pt x="2534816" y="1340498"/>
                  <a:pt x="2531706" y="1282959"/>
                </a:cubicBezTo>
                <a:cubicBezTo>
                  <a:pt x="2528596" y="1225420"/>
                  <a:pt x="2534816" y="1169436"/>
                  <a:pt x="2503714" y="1115008"/>
                </a:cubicBezTo>
                <a:cubicBezTo>
                  <a:pt x="2472612" y="1060580"/>
                  <a:pt x="2404188" y="995265"/>
                  <a:pt x="2345094" y="956388"/>
                </a:cubicBezTo>
                <a:cubicBezTo>
                  <a:pt x="2286000" y="917511"/>
                  <a:pt x="2209800" y="898850"/>
                  <a:pt x="2149151" y="881744"/>
                </a:cubicBezTo>
                <a:cubicBezTo>
                  <a:pt x="2088502" y="864638"/>
                  <a:pt x="2046514" y="852196"/>
                  <a:pt x="1981200" y="853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3032125" y="5489575"/>
            <a:ext cx="2408238" cy="981075"/>
          </a:xfrm>
          <a:custGeom>
            <a:avLst/>
            <a:gdLst>
              <a:gd name="connsiteX0" fmla="*/ 1157288 w 2407444"/>
              <a:gd name="connsiteY0" fmla="*/ 7144 h 981869"/>
              <a:gd name="connsiteX1" fmla="*/ 1071563 w 2407444"/>
              <a:gd name="connsiteY1" fmla="*/ 54769 h 981869"/>
              <a:gd name="connsiteX2" fmla="*/ 885825 w 2407444"/>
              <a:gd name="connsiteY2" fmla="*/ 145257 h 981869"/>
              <a:gd name="connsiteX3" fmla="*/ 785813 w 2407444"/>
              <a:gd name="connsiteY3" fmla="*/ 192882 h 981869"/>
              <a:gd name="connsiteX4" fmla="*/ 633413 w 2407444"/>
              <a:gd name="connsiteY4" fmla="*/ 254794 h 981869"/>
              <a:gd name="connsiteX5" fmla="*/ 485775 w 2407444"/>
              <a:gd name="connsiteY5" fmla="*/ 307182 h 981869"/>
              <a:gd name="connsiteX6" fmla="*/ 338138 w 2407444"/>
              <a:gd name="connsiteY6" fmla="*/ 340519 h 981869"/>
              <a:gd name="connsiteX7" fmla="*/ 238125 w 2407444"/>
              <a:gd name="connsiteY7" fmla="*/ 373857 h 981869"/>
              <a:gd name="connsiteX8" fmla="*/ 161925 w 2407444"/>
              <a:gd name="connsiteY8" fmla="*/ 431007 h 981869"/>
              <a:gd name="connsiteX9" fmla="*/ 114300 w 2407444"/>
              <a:gd name="connsiteY9" fmla="*/ 540544 h 981869"/>
              <a:gd name="connsiteX10" fmla="*/ 57150 w 2407444"/>
              <a:gd name="connsiteY10" fmla="*/ 688182 h 981869"/>
              <a:gd name="connsiteX11" fmla="*/ 9525 w 2407444"/>
              <a:gd name="connsiteY11" fmla="*/ 802482 h 981869"/>
              <a:gd name="connsiteX12" fmla="*/ 114300 w 2407444"/>
              <a:gd name="connsiteY12" fmla="*/ 864394 h 981869"/>
              <a:gd name="connsiteX13" fmla="*/ 204788 w 2407444"/>
              <a:gd name="connsiteY13" fmla="*/ 902494 h 981869"/>
              <a:gd name="connsiteX14" fmla="*/ 300038 w 2407444"/>
              <a:gd name="connsiteY14" fmla="*/ 945357 h 981869"/>
              <a:gd name="connsiteX15" fmla="*/ 376238 w 2407444"/>
              <a:gd name="connsiteY15" fmla="*/ 964407 h 981869"/>
              <a:gd name="connsiteX16" fmla="*/ 390525 w 2407444"/>
              <a:gd name="connsiteY16" fmla="*/ 840582 h 981869"/>
              <a:gd name="connsiteX17" fmla="*/ 485775 w 2407444"/>
              <a:gd name="connsiteY17" fmla="*/ 621507 h 981869"/>
              <a:gd name="connsiteX18" fmla="*/ 604838 w 2407444"/>
              <a:gd name="connsiteY18" fmla="*/ 511969 h 981869"/>
              <a:gd name="connsiteX19" fmla="*/ 766763 w 2407444"/>
              <a:gd name="connsiteY19" fmla="*/ 402432 h 981869"/>
              <a:gd name="connsiteX20" fmla="*/ 890588 w 2407444"/>
              <a:gd name="connsiteY20" fmla="*/ 369094 h 981869"/>
              <a:gd name="connsiteX21" fmla="*/ 1057275 w 2407444"/>
              <a:gd name="connsiteY21" fmla="*/ 316707 h 981869"/>
              <a:gd name="connsiteX22" fmla="*/ 1200150 w 2407444"/>
              <a:gd name="connsiteY22" fmla="*/ 307182 h 981869"/>
              <a:gd name="connsiteX23" fmla="*/ 1433513 w 2407444"/>
              <a:gd name="connsiteY23" fmla="*/ 316707 h 981869"/>
              <a:gd name="connsiteX24" fmla="*/ 1581150 w 2407444"/>
              <a:gd name="connsiteY24" fmla="*/ 350044 h 981869"/>
              <a:gd name="connsiteX25" fmla="*/ 1795463 w 2407444"/>
              <a:gd name="connsiteY25" fmla="*/ 440532 h 981869"/>
              <a:gd name="connsiteX26" fmla="*/ 1909763 w 2407444"/>
              <a:gd name="connsiteY26" fmla="*/ 531019 h 981869"/>
              <a:gd name="connsiteX27" fmla="*/ 2009775 w 2407444"/>
              <a:gd name="connsiteY27" fmla="*/ 650082 h 981869"/>
              <a:gd name="connsiteX28" fmla="*/ 2109788 w 2407444"/>
              <a:gd name="connsiteY28" fmla="*/ 802482 h 981869"/>
              <a:gd name="connsiteX29" fmla="*/ 2147888 w 2407444"/>
              <a:gd name="connsiteY29" fmla="*/ 873919 h 981869"/>
              <a:gd name="connsiteX30" fmla="*/ 2152650 w 2407444"/>
              <a:gd name="connsiteY30" fmla="*/ 926307 h 981869"/>
              <a:gd name="connsiteX31" fmla="*/ 2357438 w 2407444"/>
              <a:gd name="connsiteY31" fmla="*/ 840582 h 981869"/>
              <a:gd name="connsiteX32" fmla="*/ 2405063 w 2407444"/>
              <a:gd name="connsiteY32" fmla="*/ 826294 h 981869"/>
              <a:gd name="connsiteX33" fmla="*/ 2343150 w 2407444"/>
              <a:gd name="connsiteY33" fmla="*/ 688182 h 981869"/>
              <a:gd name="connsiteX34" fmla="*/ 2295525 w 2407444"/>
              <a:gd name="connsiteY34" fmla="*/ 535782 h 981869"/>
              <a:gd name="connsiteX35" fmla="*/ 2233613 w 2407444"/>
              <a:gd name="connsiteY35" fmla="*/ 392907 h 981869"/>
              <a:gd name="connsiteX36" fmla="*/ 2090738 w 2407444"/>
              <a:gd name="connsiteY36" fmla="*/ 321469 h 981869"/>
              <a:gd name="connsiteX37" fmla="*/ 1895475 w 2407444"/>
              <a:gd name="connsiteY37" fmla="*/ 264319 h 981869"/>
              <a:gd name="connsiteX38" fmla="*/ 1719263 w 2407444"/>
              <a:gd name="connsiteY38" fmla="*/ 226219 h 981869"/>
              <a:gd name="connsiteX39" fmla="*/ 1604963 w 2407444"/>
              <a:gd name="connsiteY39" fmla="*/ 173832 h 981869"/>
              <a:gd name="connsiteX40" fmla="*/ 1495425 w 2407444"/>
              <a:gd name="connsiteY40" fmla="*/ 121444 h 981869"/>
              <a:gd name="connsiteX41" fmla="*/ 1395413 w 2407444"/>
              <a:gd name="connsiteY41" fmla="*/ 59532 h 981869"/>
              <a:gd name="connsiteX42" fmla="*/ 1314450 w 2407444"/>
              <a:gd name="connsiteY42" fmla="*/ 11907 h 981869"/>
              <a:gd name="connsiteX43" fmla="*/ 1157288 w 2407444"/>
              <a:gd name="connsiteY43" fmla="*/ 7144 h 981869"/>
              <a:gd name="connsiteX0" fmla="*/ 1157288 w 2407444"/>
              <a:gd name="connsiteY0" fmla="*/ 7144 h 981869"/>
              <a:gd name="connsiteX1" fmla="*/ 1071563 w 2407444"/>
              <a:gd name="connsiteY1" fmla="*/ 54769 h 981869"/>
              <a:gd name="connsiteX2" fmla="*/ 885825 w 2407444"/>
              <a:gd name="connsiteY2" fmla="*/ 145257 h 981869"/>
              <a:gd name="connsiteX3" fmla="*/ 785813 w 2407444"/>
              <a:gd name="connsiteY3" fmla="*/ 192882 h 981869"/>
              <a:gd name="connsiteX4" fmla="*/ 633413 w 2407444"/>
              <a:gd name="connsiteY4" fmla="*/ 254794 h 981869"/>
              <a:gd name="connsiteX5" fmla="*/ 485775 w 2407444"/>
              <a:gd name="connsiteY5" fmla="*/ 307182 h 981869"/>
              <a:gd name="connsiteX6" fmla="*/ 338138 w 2407444"/>
              <a:gd name="connsiteY6" fmla="*/ 340519 h 981869"/>
              <a:gd name="connsiteX7" fmla="*/ 238125 w 2407444"/>
              <a:gd name="connsiteY7" fmla="*/ 373857 h 981869"/>
              <a:gd name="connsiteX8" fmla="*/ 161925 w 2407444"/>
              <a:gd name="connsiteY8" fmla="*/ 431007 h 981869"/>
              <a:gd name="connsiteX9" fmla="*/ 114300 w 2407444"/>
              <a:gd name="connsiteY9" fmla="*/ 540544 h 981869"/>
              <a:gd name="connsiteX10" fmla="*/ 57150 w 2407444"/>
              <a:gd name="connsiteY10" fmla="*/ 688182 h 981869"/>
              <a:gd name="connsiteX11" fmla="*/ 9525 w 2407444"/>
              <a:gd name="connsiteY11" fmla="*/ 802482 h 981869"/>
              <a:gd name="connsiteX12" fmla="*/ 114300 w 2407444"/>
              <a:gd name="connsiteY12" fmla="*/ 864394 h 981869"/>
              <a:gd name="connsiteX13" fmla="*/ 204788 w 2407444"/>
              <a:gd name="connsiteY13" fmla="*/ 902494 h 981869"/>
              <a:gd name="connsiteX14" fmla="*/ 300038 w 2407444"/>
              <a:gd name="connsiteY14" fmla="*/ 945357 h 981869"/>
              <a:gd name="connsiteX15" fmla="*/ 376238 w 2407444"/>
              <a:gd name="connsiteY15" fmla="*/ 964407 h 981869"/>
              <a:gd name="connsiteX16" fmla="*/ 390525 w 2407444"/>
              <a:gd name="connsiteY16" fmla="*/ 840582 h 981869"/>
              <a:gd name="connsiteX17" fmla="*/ 485775 w 2407444"/>
              <a:gd name="connsiteY17" fmla="*/ 621507 h 981869"/>
              <a:gd name="connsiteX18" fmla="*/ 604838 w 2407444"/>
              <a:gd name="connsiteY18" fmla="*/ 511969 h 981869"/>
              <a:gd name="connsiteX19" fmla="*/ 766763 w 2407444"/>
              <a:gd name="connsiteY19" fmla="*/ 402432 h 981869"/>
              <a:gd name="connsiteX20" fmla="*/ 890588 w 2407444"/>
              <a:gd name="connsiteY20" fmla="*/ 369094 h 981869"/>
              <a:gd name="connsiteX21" fmla="*/ 1057275 w 2407444"/>
              <a:gd name="connsiteY21" fmla="*/ 316707 h 981869"/>
              <a:gd name="connsiteX22" fmla="*/ 1200150 w 2407444"/>
              <a:gd name="connsiteY22" fmla="*/ 307182 h 981869"/>
              <a:gd name="connsiteX23" fmla="*/ 1433513 w 2407444"/>
              <a:gd name="connsiteY23" fmla="*/ 316707 h 981869"/>
              <a:gd name="connsiteX24" fmla="*/ 1581150 w 2407444"/>
              <a:gd name="connsiteY24" fmla="*/ 350044 h 981869"/>
              <a:gd name="connsiteX25" fmla="*/ 1795463 w 2407444"/>
              <a:gd name="connsiteY25" fmla="*/ 440532 h 981869"/>
              <a:gd name="connsiteX26" fmla="*/ 1909763 w 2407444"/>
              <a:gd name="connsiteY26" fmla="*/ 531019 h 981869"/>
              <a:gd name="connsiteX27" fmla="*/ 2009775 w 2407444"/>
              <a:gd name="connsiteY27" fmla="*/ 650082 h 981869"/>
              <a:gd name="connsiteX28" fmla="*/ 2109788 w 2407444"/>
              <a:gd name="connsiteY28" fmla="*/ 802482 h 981869"/>
              <a:gd name="connsiteX29" fmla="*/ 2128838 w 2407444"/>
              <a:gd name="connsiteY29" fmla="*/ 864394 h 981869"/>
              <a:gd name="connsiteX30" fmla="*/ 2152650 w 2407444"/>
              <a:gd name="connsiteY30" fmla="*/ 926307 h 981869"/>
              <a:gd name="connsiteX31" fmla="*/ 2357438 w 2407444"/>
              <a:gd name="connsiteY31" fmla="*/ 840582 h 981869"/>
              <a:gd name="connsiteX32" fmla="*/ 2405063 w 2407444"/>
              <a:gd name="connsiteY32" fmla="*/ 826294 h 981869"/>
              <a:gd name="connsiteX33" fmla="*/ 2343150 w 2407444"/>
              <a:gd name="connsiteY33" fmla="*/ 688182 h 981869"/>
              <a:gd name="connsiteX34" fmla="*/ 2295525 w 2407444"/>
              <a:gd name="connsiteY34" fmla="*/ 535782 h 981869"/>
              <a:gd name="connsiteX35" fmla="*/ 2233613 w 2407444"/>
              <a:gd name="connsiteY35" fmla="*/ 392907 h 981869"/>
              <a:gd name="connsiteX36" fmla="*/ 2090738 w 2407444"/>
              <a:gd name="connsiteY36" fmla="*/ 321469 h 981869"/>
              <a:gd name="connsiteX37" fmla="*/ 1895475 w 2407444"/>
              <a:gd name="connsiteY37" fmla="*/ 264319 h 981869"/>
              <a:gd name="connsiteX38" fmla="*/ 1719263 w 2407444"/>
              <a:gd name="connsiteY38" fmla="*/ 226219 h 981869"/>
              <a:gd name="connsiteX39" fmla="*/ 1604963 w 2407444"/>
              <a:gd name="connsiteY39" fmla="*/ 173832 h 981869"/>
              <a:gd name="connsiteX40" fmla="*/ 1495425 w 2407444"/>
              <a:gd name="connsiteY40" fmla="*/ 121444 h 981869"/>
              <a:gd name="connsiteX41" fmla="*/ 1395413 w 2407444"/>
              <a:gd name="connsiteY41" fmla="*/ 59532 h 981869"/>
              <a:gd name="connsiteX42" fmla="*/ 1314450 w 2407444"/>
              <a:gd name="connsiteY42" fmla="*/ 11907 h 981869"/>
              <a:gd name="connsiteX43" fmla="*/ 1157288 w 2407444"/>
              <a:gd name="connsiteY43" fmla="*/ 7144 h 98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07444" h="981869">
                <a:moveTo>
                  <a:pt x="1157288" y="7144"/>
                </a:moveTo>
                <a:cubicBezTo>
                  <a:pt x="1116807" y="14288"/>
                  <a:pt x="1116807" y="31750"/>
                  <a:pt x="1071563" y="54769"/>
                </a:cubicBezTo>
                <a:cubicBezTo>
                  <a:pt x="1026319" y="77788"/>
                  <a:pt x="885825" y="145257"/>
                  <a:pt x="885825" y="145257"/>
                </a:cubicBezTo>
                <a:cubicBezTo>
                  <a:pt x="838200" y="168276"/>
                  <a:pt x="827882" y="174626"/>
                  <a:pt x="785813" y="192882"/>
                </a:cubicBezTo>
                <a:cubicBezTo>
                  <a:pt x="743744" y="211138"/>
                  <a:pt x="683419" y="235744"/>
                  <a:pt x="633413" y="254794"/>
                </a:cubicBezTo>
                <a:cubicBezTo>
                  <a:pt x="583407" y="273844"/>
                  <a:pt x="534988" y="292895"/>
                  <a:pt x="485775" y="307182"/>
                </a:cubicBezTo>
                <a:cubicBezTo>
                  <a:pt x="436563" y="321470"/>
                  <a:pt x="379413" y="329407"/>
                  <a:pt x="338138" y="340519"/>
                </a:cubicBezTo>
                <a:cubicBezTo>
                  <a:pt x="296863" y="351631"/>
                  <a:pt x="267494" y="358776"/>
                  <a:pt x="238125" y="373857"/>
                </a:cubicBezTo>
                <a:cubicBezTo>
                  <a:pt x="208756" y="388938"/>
                  <a:pt x="182562" y="403226"/>
                  <a:pt x="161925" y="431007"/>
                </a:cubicBezTo>
                <a:cubicBezTo>
                  <a:pt x="141288" y="458788"/>
                  <a:pt x="131762" y="497682"/>
                  <a:pt x="114300" y="540544"/>
                </a:cubicBezTo>
                <a:cubicBezTo>
                  <a:pt x="96838" y="583406"/>
                  <a:pt x="74612" y="644526"/>
                  <a:pt x="57150" y="688182"/>
                </a:cubicBezTo>
                <a:cubicBezTo>
                  <a:pt x="39688" y="731838"/>
                  <a:pt x="0" y="773113"/>
                  <a:pt x="9525" y="802482"/>
                </a:cubicBezTo>
                <a:cubicBezTo>
                  <a:pt x="19050" y="831851"/>
                  <a:pt x="81756" y="847725"/>
                  <a:pt x="114300" y="864394"/>
                </a:cubicBezTo>
                <a:cubicBezTo>
                  <a:pt x="146844" y="881063"/>
                  <a:pt x="173832" y="889000"/>
                  <a:pt x="204788" y="902494"/>
                </a:cubicBezTo>
                <a:cubicBezTo>
                  <a:pt x="235744" y="915988"/>
                  <a:pt x="271463" y="935038"/>
                  <a:pt x="300038" y="945357"/>
                </a:cubicBezTo>
                <a:cubicBezTo>
                  <a:pt x="328613" y="955676"/>
                  <a:pt x="361157" y="981869"/>
                  <a:pt x="376238" y="964407"/>
                </a:cubicBezTo>
                <a:cubicBezTo>
                  <a:pt x="391319" y="946945"/>
                  <a:pt x="372269" y="897732"/>
                  <a:pt x="390525" y="840582"/>
                </a:cubicBezTo>
                <a:cubicBezTo>
                  <a:pt x="408781" y="783432"/>
                  <a:pt x="450056" y="676276"/>
                  <a:pt x="485775" y="621507"/>
                </a:cubicBezTo>
                <a:cubicBezTo>
                  <a:pt x="521494" y="566738"/>
                  <a:pt x="558007" y="548481"/>
                  <a:pt x="604838" y="511969"/>
                </a:cubicBezTo>
                <a:cubicBezTo>
                  <a:pt x="651669" y="475457"/>
                  <a:pt x="719138" y="426245"/>
                  <a:pt x="766763" y="402432"/>
                </a:cubicBezTo>
                <a:cubicBezTo>
                  <a:pt x="814388" y="378620"/>
                  <a:pt x="842169" y="383382"/>
                  <a:pt x="890588" y="369094"/>
                </a:cubicBezTo>
                <a:cubicBezTo>
                  <a:pt x="939007" y="354806"/>
                  <a:pt x="1005681" y="327026"/>
                  <a:pt x="1057275" y="316707"/>
                </a:cubicBezTo>
                <a:cubicBezTo>
                  <a:pt x="1108869" y="306388"/>
                  <a:pt x="1137444" y="307182"/>
                  <a:pt x="1200150" y="307182"/>
                </a:cubicBezTo>
                <a:cubicBezTo>
                  <a:pt x="1262856" y="307182"/>
                  <a:pt x="1370013" y="309563"/>
                  <a:pt x="1433513" y="316707"/>
                </a:cubicBezTo>
                <a:cubicBezTo>
                  <a:pt x="1497013" y="323851"/>
                  <a:pt x="1520825" y="329407"/>
                  <a:pt x="1581150" y="350044"/>
                </a:cubicBezTo>
                <a:cubicBezTo>
                  <a:pt x="1641475" y="370681"/>
                  <a:pt x="1740694" y="410370"/>
                  <a:pt x="1795463" y="440532"/>
                </a:cubicBezTo>
                <a:cubicBezTo>
                  <a:pt x="1850232" y="470694"/>
                  <a:pt x="1874044" y="496094"/>
                  <a:pt x="1909763" y="531019"/>
                </a:cubicBezTo>
                <a:cubicBezTo>
                  <a:pt x="1945482" y="565944"/>
                  <a:pt x="1976438" y="604838"/>
                  <a:pt x="2009775" y="650082"/>
                </a:cubicBezTo>
                <a:cubicBezTo>
                  <a:pt x="2043112" y="695326"/>
                  <a:pt x="2089944" y="766763"/>
                  <a:pt x="2109788" y="802482"/>
                </a:cubicBezTo>
                <a:cubicBezTo>
                  <a:pt x="2129632" y="838201"/>
                  <a:pt x="2121694" y="843757"/>
                  <a:pt x="2128838" y="864394"/>
                </a:cubicBezTo>
                <a:cubicBezTo>
                  <a:pt x="2135982" y="885031"/>
                  <a:pt x="2114550" y="930276"/>
                  <a:pt x="2152650" y="926307"/>
                </a:cubicBezTo>
                <a:cubicBezTo>
                  <a:pt x="2190750" y="922338"/>
                  <a:pt x="2315369" y="857251"/>
                  <a:pt x="2357438" y="840582"/>
                </a:cubicBezTo>
                <a:cubicBezTo>
                  <a:pt x="2399507" y="823913"/>
                  <a:pt x="2407444" y="851694"/>
                  <a:pt x="2405063" y="826294"/>
                </a:cubicBezTo>
                <a:cubicBezTo>
                  <a:pt x="2402682" y="800894"/>
                  <a:pt x="2361406" y="736601"/>
                  <a:pt x="2343150" y="688182"/>
                </a:cubicBezTo>
                <a:cubicBezTo>
                  <a:pt x="2324894" y="639763"/>
                  <a:pt x="2313781" y="584994"/>
                  <a:pt x="2295525" y="535782"/>
                </a:cubicBezTo>
                <a:cubicBezTo>
                  <a:pt x="2277269" y="486570"/>
                  <a:pt x="2267744" y="428626"/>
                  <a:pt x="2233613" y="392907"/>
                </a:cubicBezTo>
                <a:cubicBezTo>
                  <a:pt x="2199482" y="357188"/>
                  <a:pt x="2147094" y="342900"/>
                  <a:pt x="2090738" y="321469"/>
                </a:cubicBezTo>
                <a:cubicBezTo>
                  <a:pt x="2034382" y="300038"/>
                  <a:pt x="1957388" y="280194"/>
                  <a:pt x="1895475" y="264319"/>
                </a:cubicBezTo>
                <a:cubicBezTo>
                  <a:pt x="1833563" y="248444"/>
                  <a:pt x="1767682" y="241300"/>
                  <a:pt x="1719263" y="226219"/>
                </a:cubicBezTo>
                <a:cubicBezTo>
                  <a:pt x="1670844" y="211138"/>
                  <a:pt x="1642269" y="191294"/>
                  <a:pt x="1604963" y="173832"/>
                </a:cubicBezTo>
                <a:cubicBezTo>
                  <a:pt x="1567657" y="156370"/>
                  <a:pt x="1530350" y="140494"/>
                  <a:pt x="1495425" y="121444"/>
                </a:cubicBezTo>
                <a:cubicBezTo>
                  <a:pt x="1460500" y="102394"/>
                  <a:pt x="1425575" y="77788"/>
                  <a:pt x="1395413" y="59532"/>
                </a:cubicBezTo>
                <a:cubicBezTo>
                  <a:pt x="1365251" y="41276"/>
                  <a:pt x="1357312" y="19051"/>
                  <a:pt x="1314450" y="11907"/>
                </a:cubicBezTo>
                <a:cubicBezTo>
                  <a:pt x="1271588" y="4763"/>
                  <a:pt x="1197769" y="0"/>
                  <a:pt x="1157288" y="7144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676775" y="4470400"/>
            <a:ext cx="4616450" cy="1328738"/>
            <a:chOff x="3492465" y="4470472"/>
            <a:chExt cx="4615826" cy="1328701"/>
          </a:xfrm>
        </p:grpSpPr>
        <p:sp>
          <p:nvSpPr>
            <p:cNvPr id="10272" name="TextBox 13"/>
            <p:cNvSpPr txBox="1">
              <a:spLocks noChangeArrowheads="1"/>
            </p:cNvSpPr>
            <p:nvPr/>
          </p:nvSpPr>
          <p:spPr bwMode="auto">
            <a:xfrm>
              <a:off x="5623182" y="4470472"/>
              <a:ext cx="248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RETROperitoneal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492465" y="4646680"/>
              <a:ext cx="2190454" cy="115249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3871913" y="4459288"/>
            <a:ext cx="784225" cy="654050"/>
          </a:xfrm>
          <a:prstGeom prst="ellipse">
            <a:avLst/>
          </a:prstGeom>
          <a:noFill/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3190875" y="5849938"/>
            <a:ext cx="5573713" cy="852487"/>
            <a:chOff x="2006082" y="5850293"/>
            <a:chExt cx="5573477" cy="852195"/>
          </a:xfrm>
        </p:grpSpPr>
        <p:grpSp>
          <p:nvGrpSpPr>
            <p:cNvPr id="10265" name="Group 40"/>
            <p:cNvGrpSpPr>
              <a:grpSpLocks/>
            </p:cNvGrpSpPr>
            <p:nvPr/>
          </p:nvGrpSpPr>
          <p:grpSpPr bwMode="auto">
            <a:xfrm>
              <a:off x="2006082" y="5850293"/>
              <a:ext cx="2149150" cy="457200"/>
              <a:chOff x="2006082" y="5850293"/>
              <a:chExt cx="2149150" cy="457200"/>
            </a:xfrm>
          </p:grpSpPr>
          <p:sp>
            <p:nvSpPr>
              <p:cNvPr id="37" name="Oval 36"/>
              <p:cNvSpPr/>
              <p:nvPr/>
            </p:nvSpPr>
            <p:spPr>
              <a:xfrm rot="2341214">
                <a:off x="2006082" y="5850293"/>
                <a:ext cx="269864" cy="457043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 rot="18883247">
                <a:off x="3791984" y="5759768"/>
                <a:ext cx="269782" cy="457181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0266" name="Group 67"/>
            <p:cNvGrpSpPr>
              <a:grpSpLocks/>
            </p:cNvGrpSpPr>
            <p:nvPr/>
          </p:nvGrpSpPr>
          <p:grpSpPr bwMode="auto">
            <a:xfrm>
              <a:off x="2118049" y="5971240"/>
              <a:ext cx="5461510" cy="731248"/>
              <a:chOff x="2118049" y="5971240"/>
              <a:chExt cx="5461510" cy="731248"/>
            </a:xfrm>
          </p:grpSpPr>
          <p:sp>
            <p:nvSpPr>
              <p:cNvPr id="10267" name="TextBox 42"/>
              <p:cNvSpPr txBox="1">
                <a:spLocks noChangeArrowheads="1"/>
              </p:cNvSpPr>
              <p:nvPr/>
            </p:nvSpPr>
            <p:spPr bwMode="auto">
              <a:xfrm>
                <a:off x="5094450" y="6302378"/>
                <a:ext cx="24851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r>
                  <a:rPr lang="en-GB" sz="2000" b="1">
                    <a:solidFill>
                      <a:schemeClr val="bg2"/>
                    </a:solidFill>
                    <a:latin typeface="Calibri" pitchFamily="-109" charset="0"/>
                  </a:rPr>
                  <a:t>Kidneys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2118790" y="6093097"/>
                <a:ext cx="3054221" cy="412608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957037" y="5970902"/>
                <a:ext cx="1193750" cy="522108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4413250" y="3349625"/>
            <a:ext cx="4179888" cy="1409700"/>
            <a:chOff x="3228392" y="3349691"/>
            <a:chExt cx="4180109" cy="1408922"/>
          </a:xfrm>
        </p:grpSpPr>
        <p:sp>
          <p:nvSpPr>
            <p:cNvPr id="10263" name="TextBox 16"/>
            <p:cNvSpPr txBox="1">
              <a:spLocks noChangeArrowheads="1"/>
            </p:cNvSpPr>
            <p:nvPr/>
          </p:nvSpPr>
          <p:spPr bwMode="auto">
            <a:xfrm>
              <a:off x="5197086" y="3349691"/>
              <a:ext cx="22114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>
                  <a:solidFill>
                    <a:schemeClr val="bg2"/>
                  </a:solidFill>
                  <a:latin typeface="Calibri" pitchFamily="-109" charset="0"/>
                </a:rPr>
                <a:t>I</a:t>
              </a:r>
              <a:r>
                <a:rPr lang="en-GB" sz="2000" b="1">
                  <a:solidFill>
                    <a:schemeClr val="bg2"/>
                  </a:solidFill>
                  <a:latin typeface="Calibri" pitchFamily="-109" charset="0"/>
                </a:rPr>
                <a:t>NTRAperitoneal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228392" y="3563886"/>
              <a:ext cx="1959079" cy="119472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298450" y="5135563"/>
            <a:ext cx="4237038" cy="658812"/>
            <a:chOff x="-886457" y="5136056"/>
            <a:chExt cx="4236147" cy="658255"/>
          </a:xfrm>
        </p:grpSpPr>
        <p:grpSp>
          <p:nvGrpSpPr>
            <p:cNvPr id="10257" name="Group 59"/>
            <p:cNvGrpSpPr>
              <a:grpSpLocks/>
            </p:cNvGrpSpPr>
            <p:nvPr/>
          </p:nvGrpSpPr>
          <p:grpSpPr bwMode="auto">
            <a:xfrm>
              <a:off x="2886269" y="5564155"/>
              <a:ext cx="463421" cy="230156"/>
              <a:chOff x="2886269" y="5564155"/>
              <a:chExt cx="463421" cy="230156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125899" y="5570663"/>
                <a:ext cx="223791" cy="2236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886237" y="5564319"/>
                <a:ext cx="223790" cy="223648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0258" name="Group 65"/>
            <p:cNvGrpSpPr>
              <a:grpSpLocks/>
            </p:cNvGrpSpPr>
            <p:nvPr/>
          </p:nvGrpSpPr>
          <p:grpSpPr bwMode="auto">
            <a:xfrm>
              <a:off x="-886457" y="5136056"/>
              <a:ext cx="3991860" cy="572586"/>
              <a:chOff x="-886457" y="5136056"/>
              <a:chExt cx="3991860" cy="572586"/>
            </a:xfrm>
          </p:grpSpPr>
          <p:sp>
            <p:nvSpPr>
              <p:cNvPr id="10259" name="TextBox 61"/>
              <p:cNvSpPr txBox="1">
                <a:spLocks noChangeArrowheads="1"/>
              </p:cNvSpPr>
              <p:nvPr/>
            </p:nvSpPr>
            <p:spPr bwMode="auto">
              <a:xfrm>
                <a:off x="-886457" y="5136056"/>
                <a:ext cx="24851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r>
                  <a:rPr lang="en-GB" sz="2000" b="1">
                    <a:solidFill>
                      <a:schemeClr val="bg2"/>
                    </a:solidFill>
                    <a:latin typeface="Calibri" pitchFamily="-109" charset="0"/>
                  </a:rPr>
                  <a:t>Great Vessels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0800000">
                <a:off x="624525" y="5431081"/>
                <a:ext cx="2480741" cy="277577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55" name="TextBox 34"/>
          <p:cNvSpPr txBox="1">
            <a:spLocks noChangeArrowheads="1"/>
          </p:cNvSpPr>
          <p:nvPr/>
        </p:nvSpPr>
        <p:spPr bwMode="auto">
          <a:xfrm>
            <a:off x="2916238" y="2781300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b="1">
                <a:solidFill>
                  <a:schemeClr val="bg2"/>
                </a:solidFill>
              </a:rPr>
              <a:t>Anterior/Ventral</a:t>
            </a:r>
          </a:p>
        </p:txBody>
      </p:sp>
      <p:sp>
        <p:nvSpPr>
          <p:cNvPr id="102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2FE29333-BD37-43EE-8C21-B4D409B67E9A}" type="slidenum">
              <a:rPr lang="en-US" sz="1400" smtClean="0">
                <a:latin typeface="Times New Roman" pitchFamily="-109" charset="0"/>
              </a:rPr>
              <a:pPr/>
              <a:t>8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Franklin Gothic Medium" pitchFamily="34" charset="0"/>
              </a:rPr>
              <a:t>Retroperitoneal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  <a:ln>
            <a:solidFill>
              <a:schemeClr val="accent1"/>
            </a:solidFill>
          </a:ln>
        </p:spPr>
        <p:txBody>
          <a:bodyPr rtlCol="0">
            <a:normAutofit fontScale="77500" lnSpcReduction="20000"/>
          </a:bodyPr>
          <a:lstStyle/>
          <a:p>
            <a:pPr marL="457200" lvl="1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4600" b="1" dirty="0" smtClean="0">
                <a:solidFill>
                  <a:schemeClr val="bg2"/>
                </a:solidFill>
                <a:latin typeface="Franklin Gothic Medium" pitchFamily="34" charset="0"/>
              </a:rPr>
              <a:t>On the posterior abdominal wall:</a:t>
            </a:r>
          </a:p>
          <a:p>
            <a:pPr marL="457200" lvl="1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GB" b="1" dirty="0" smtClean="0">
              <a:solidFill>
                <a:schemeClr val="bg2"/>
              </a:solidFill>
              <a:latin typeface="Franklin Gothic Medium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Kidneys &amp; ureters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>
                <a:solidFill>
                  <a:schemeClr val="bg2"/>
                </a:solidFill>
                <a:latin typeface="Franklin Gothic Medium" pitchFamily="34" charset="0"/>
              </a:rPr>
              <a:t>Suprarenal glands </a:t>
            </a:r>
            <a:endParaRPr lang="en-GB" b="1" dirty="0" smtClean="0">
              <a:solidFill>
                <a:schemeClr val="bg2"/>
              </a:solidFill>
              <a:latin typeface="Franklin Gothic Medium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Aorta/Inferior vena cava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Nerves: lumbar plexus, sympathetic trunk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Oesophagus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Rectum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</a:rPr>
              <a:t>Duodenum </a:t>
            </a:r>
            <a:r>
              <a:rPr lang="en-GB" b="1" dirty="0" smtClean="0">
                <a:solidFill>
                  <a:srgbClr val="FF0000"/>
                </a:solidFill>
                <a:latin typeface="Franklin Gothic Medium" pitchFamily="34" charset="0"/>
              </a:rPr>
              <a:t>(except the first </a:t>
            </a: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</a:rPr>
              <a:t>part) *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</a:rPr>
              <a:t>Pancreas (tail is </a:t>
            </a:r>
            <a:r>
              <a:rPr lang="en-GB" b="1" dirty="0" err="1">
                <a:solidFill>
                  <a:srgbClr val="FF0000"/>
                </a:solidFill>
                <a:latin typeface="Franklin Gothic Medium" pitchFamily="34" charset="0"/>
              </a:rPr>
              <a:t>INTRAperitoneal</a:t>
            </a: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</a:rPr>
              <a:t>) </a:t>
            </a:r>
            <a:r>
              <a:rPr lang="en-GB" b="1" dirty="0" smtClean="0">
                <a:solidFill>
                  <a:srgbClr val="FF0000"/>
                </a:solidFill>
                <a:latin typeface="Franklin Gothic Medium" pitchFamily="34" charset="0"/>
              </a:rPr>
              <a:t>*</a:t>
            </a:r>
            <a:endParaRPr lang="en-GB" b="1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</a:rPr>
              <a:t>Colon </a:t>
            </a:r>
            <a:r>
              <a:rPr lang="en-GB" b="1" dirty="0" smtClean="0">
                <a:solidFill>
                  <a:srgbClr val="FF0000"/>
                </a:solidFill>
                <a:latin typeface="Franklin Gothic Medium" pitchFamily="34" charset="0"/>
              </a:rPr>
              <a:t>(ascending </a:t>
            </a: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</a:rPr>
              <a:t>and descending </a:t>
            </a:r>
            <a:r>
              <a:rPr lang="en-GB" b="1" dirty="0" smtClean="0">
                <a:solidFill>
                  <a:srgbClr val="FF0000"/>
                </a:solidFill>
                <a:latin typeface="Franklin Gothic Medium" pitchFamily="34" charset="0"/>
              </a:rPr>
              <a:t>only)*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b="1" dirty="0" smtClean="0">
              <a:solidFill>
                <a:schemeClr val="bg2"/>
              </a:solidFill>
              <a:latin typeface="Franklin Gothic Medium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latin typeface="Franklin Gothic Medium" pitchFamily="34" charset="0"/>
              </a:rPr>
              <a:t>*</a:t>
            </a: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 These organs originally had a mesentery, then became </a:t>
            </a:r>
            <a:r>
              <a:rPr lang="en-GB" b="1" u="sng" dirty="0" smtClean="0">
                <a:solidFill>
                  <a:srgbClr val="FF0000"/>
                </a:solidFill>
                <a:latin typeface="Franklin Gothic Medium" pitchFamily="34" charset="0"/>
              </a:rPr>
              <a:t>secondarily retroperitoneal </a:t>
            </a:r>
            <a:r>
              <a:rPr lang="en-GB" b="1" dirty="0" smtClean="0">
                <a:solidFill>
                  <a:schemeClr val="bg2"/>
                </a:solidFill>
                <a:latin typeface="Franklin Gothic Medium" pitchFamily="34" charset="0"/>
              </a:rPr>
              <a:t>when the mesentery fused with the body wall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CEBA29BC-430C-49D6-A419-780699028F75}" type="slidenum">
              <a:rPr lang="en-US" sz="1400" smtClean="0">
                <a:latin typeface="Times New Roman" pitchFamily="-109" charset="0"/>
              </a:rPr>
              <a:pPr/>
              <a:t>9</a:t>
            </a:fld>
            <a:endParaRPr lang="en-US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2294</Words>
  <Application>Microsoft Office PowerPoint</Application>
  <PresentationFormat>On-screen Show (4:3)</PresentationFormat>
  <Paragraphs>402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ＭＳ Ｐゴシック</vt:lpstr>
      <vt:lpstr>Times New Roman</vt:lpstr>
      <vt:lpstr>Calibri</vt:lpstr>
      <vt:lpstr>Franklin Gothic Medium</vt:lpstr>
      <vt:lpstr>Franklin Gothic Medium Cond</vt:lpstr>
      <vt:lpstr>Franklin Gothic Heavy</vt:lpstr>
      <vt:lpstr>Franklin Gothic Demi</vt:lpstr>
      <vt:lpstr>Lucida Sans</vt:lpstr>
      <vt:lpstr>Default Design</vt:lpstr>
      <vt:lpstr>The Gut and the Peritoneal Cavity</vt:lpstr>
      <vt:lpstr>In this Class</vt:lpstr>
      <vt:lpstr>The Peritoneum</vt:lpstr>
      <vt:lpstr>The Peritoneal Cavity</vt:lpstr>
      <vt:lpstr>PowerPoint Presentation</vt:lpstr>
      <vt:lpstr>PowerPoint Presentation</vt:lpstr>
      <vt:lpstr>Mesenteries</vt:lpstr>
      <vt:lpstr>INTRAperitoneal vs. RETROperitoneal</vt:lpstr>
      <vt:lpstr>Retroperitoneal Organs</vt:lpstr>
      <vt:lpstr>Divisions of the GI tract</vt:lpstr>
      <vt:lpstr>Dorsal &amp; Ventral Mesenteries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 of Fluid Movement</vt:lpstr>
      <vt:lpstr>GI Tract – General Plan</vt:lpstr>
      <vt:lpstr>Abdominal Oesophagus</vt:lpstr>
      <vt:lpstr>Stomach</vt:lpstr>
      <vt:lpstr>Duodenum</vt:lpstr>
      <vt:lpstr>Jejunum Vs Ileum   </vt:lpstr>
      <vt:lpstr>PowerPoint Presentation</vt:lpstr>
      <vt:lpstr>Blood supply to the gut</vt:lpstr>
      <vt:lpstr>Arterial Supply of   Liver, Spleen &amp; GI Tract</vt:lpstr>
      <vt:lpstr>PowerPoint Presentation</vt:lpstr>
      <vt:lpstr>PowerPoint Presentation</vt:lpstr>
      <vt:lpstr>Branches of Superior Mesenteric Artery</vt:lpstr>
      <vt:lpstr>Branches of Inferior Mesenteric Artery</vt:lpstr>
      <vt:lpstr>PowerPoint Presentation</vt:lpstr>
      <vt:lpstr>PowerPoint Presentation</vt:lpstr>
      <vt:lpstr>PowerPoint Presentation</vt:lpstr>
      <vt:lpstr>Innervation of the gut</vt:lpstr>
      <vt:lpstr>PowerPoint Presentation</vt:lpstr>
      <vt:lpstr>PowerPoint Presentation</vt:lpstr>
      <vt:lpstr>The Gut and the  Peritoneal Cavity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jaf30</dc:creator>
  <cp:lastModifiedBy>Shiel, Nuala</cp:lastModifiedBy>
  <cp:revision>197</cp:revision>
  <dcterms:created xsi:type="dcterms:W3CDTF">2008-11-14T12:45:10Z</dcterms:created>
  <dcterms:modified xsi:type="dcterms:W3CDTF">2013-05-02T12:17:21Z</dcterms:modified>
</cp:coreProperties>
</file>