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1" r:id="rId2"/>
    <p:sldId id="321" r:id="rId3"/>
    <p:sldId id="327" r:id="rId4"/>
    <p:sldId id="326" r:id="rId5"/>
    <p:sldId id="328" r:id="rId6"/>
    <p:sldId id="322" r:id="rId7"/>
    <p:sldId id="318" r:id="rId8"/>
    <p:sldId id="319" r:id="rId9"/>
    <p:sldId id="323" r:id="rId10"/>
    <p:sldId id="329" r:id="rId11"/>
    <p:sldId id="301" r:id="rId12"/>
    <p:sldId id="309" r:id="rId13"/>
    <p:sldId id="314" r:id="rId14"/>
    <p:sldId id="291" r:id="rId15"/>
    <p:sldId id="312" r:id="rId16"/>
    <p:sldId id="335" r:id="rId17"/>
    <p:sldId id="334" r:id="rId18"/>
    <p:sldId id="290" r:id="rId19"/>
    <p:sldId id="333" r:id="rId20"/>
    <p:sldId id="313" r:id="rId21"/>
    <p:sldId id="330" r:id="rId22"/>
    <p:sldId id="302" r:id="rId23"/>
    <p:sldId id="332" r:id="rId24"/>
    <p:sldId id="311" r:id="rId25"/>
    <p:sldId id="337" r:id="rId26"/>
    <p:sldId id="273" r:id="rId27"/>
    <p:sldId id="317" r:id="rId28"/>
    <p:sldId id="274" r:id="rId29"/>
    <p:sldId id="279" r:id="rId30"/>
    <p:sldId id="283" r:id="rId31"/>
    <p:sldId id="282" r:id="rId32"/>
    <p:sldId id="286" r:id="rId33"/>
    <p:sldId id="285" r:id="rId34"/>
    <p:sldId id="266" r:id="rId35"/>
    <p:sldId id="294" r:id="rId36"/>
    <p:sldId id="310" r:id="rId37"/>
    <p:sldId id="331" r:id="rId38"/>
    <p:sldId id="303" r:id="rId39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80383" autoAdjust="0"/>
  </p:normalViewPr>
  <p:slideViewPr>
    <p:cSldViewPr snapToGrid="0">
      <p:cViewPr>
        <p:scale>
          <a:sx n="50" d="100"/>
          <a:sy n="50" d="100"/>
        </p:scale>
        <p:origin x="-68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42DB74-A68F-46D2-933B-C3056372A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7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93D4B5-590C-4C63-A11B-DED6F04EB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53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29FAC-C50F-4B53-9A15-A4CEC7AC4C54}" type="slidenum">
              <a:rPr lang="en-GB" smtClean="0">
                <a:latin typeface="Arial" charset="0"/>
                <a:cs typeface="Arial" charset="0"/>
              </a:rPr>
              <a:pPr/>
              <a:t>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2405D-45AD-4839-88A8-883FB61E661E}" type="slidenum">
              <a:rPr lang="en-GB" smtClean="0">
                <a:latin typeface="Arial" charset="0"/>
                <a:cs typeface="Arial" charset="0"/>
              </a:rPr>
              <a:pPr/>
              <a:t>10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9E5F-75FC-47C9-B677-5DBC82956F4F}" type="slidenum">
              <a:rPr lang="en-GB" smtClean="0">
                <a:latin typeface="Arial" charset="0"/>
                <a:cs typeface="Arial" charset="0"/>
              </a:rPr>
              <a:pPr/>
              <a:t>11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DB393-0752-4D38-8537-253E78DCC9C7}" type="slidenum">
              <a:rPr lang="en-GB" smtClean="0">
                <a:latin typeface="Arial" charset="0"/>
                <a:cs typeface="Arial" charset="0"/>
              </a:rPr>
              <a:pPr/>
              <a:t>12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6A562-45AB-4660-BA4C-42053579C09A}" type="slidenum">
              <a:rPr lang="en-GB" smtClean="0">
                <a:latin typeface="Arial" charset="0"/>
                <a:cs typeface="Arial" charset="0"/>
              </a:rPr>
              <a:pPr/>
              <a:t>13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24AB-05C6-4A23-A2BE-44F5DD563CD4}" type="slidenum">
              <a:rPr lang="en-GB" smtClean="0">
                <a:latin typeface="Arial" charset="0"/>
                <a:cs typeface="Arial" charset="0"/>
              </a:rPr>
              <a:pPr/>
              <a:t>14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3F6D1-81B6-4198-A190-5D658CBB25DE}" type="slidenum">
              <a:rPr lang="en-GB" smtClean="0">
                <a:latin typeface="Arial" charset="0"/>
                <a:cs typeface="Arial" charset="0"/>
              </a:rPr>
              <a:pPr/>
              <a:t>15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17658-D209-499C-9C01-5B0B3DD546BD}" type="slidenum">
              <a:rPr lang="en-GB" smtClean="0">
                <a:latin typeface="Arial" charset="0"/>
                <a:cs typeface="Arial" charset="0"/>
              </a:rPr>
              <a:pPr/>
              <a:t>16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C50D9-98BB-42D2-8CDE-6E4D1F52081E}" type="slidenum">
              <a:rPr lang="en-GB" smtClean="0">
                <a:latin typeface="Arial" charset="0"/>
                <a:cs typeface="Arial" charset="0"/>
              </a:rPr>
              <a:pPr/>
              <a:t>17</a:t>
            </a:fld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0BF1E-C10B-4AF6-BF56-32C18BC46D35}" type="slidenum">
              <a:rPr lang="en-GB" smtClean="0">
                <a:latin typeface="Arial" charset="0"/>
                <a:cs typeface="Arial" charset="0"/>
              </a:rPr>
              <a:pPr/>
              <a:t>18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530F-D6AF-4787-BAB1-38909524595E}" type="slidenum">
              <a:rPr lang="en-GB" smtClean="0">
                <a:latin typeface="Arial" charset="0"/>
                <a:cs typeface="Arial" charset="0"/>
              </a:rPr>
              <a:pPr/>
              <a:t>19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9CAAD-36F5-4357-BCFF-C6F8D3D662A7}" type="slidenum">
              <a:rPr lang="en-GB" smtClean="0">
                <a:latin typeface="Arial" charset="0"/>
                <a:cs typeface="Arial" charset="0"/>
              </a:rPr>
              <a:pPr/>
              <a:t>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E0626-C168-4EB1-BEFC-157B78414FA9}" type="slidenum">
              <a:rPr lang="en-GB" smtClean="0">
                <a:latin typeface="Arial" charset="0"/>
                <a:cs typeface="Arial" charset="0"/>
              </a:rPr>
              <a:pPr/>
              <a:t>20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E3FAF-B49C-4CD3-9EBA-1DE864B4574A}" type="slidenum">
              <a:rPr lang="en-GB" smtClean="0">
                <a:latin typeface="Arial" charset="0"/>
                <a:cs typeface="Arial" charset="0"/>
              </a:rPr>
              <a:pPr/>
              <a:t>21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F71C9-4800-4E2E-BC92-DFB0497A3E0E}" type="slidenum">
              <a:rPr lang="en-GB" smtClean="0">
                <a:latin typeface="Arial" charset="0"/>
                <a:cs typeface="Arial" charset="0"/>
              </a:rPr>
              <a:pPr/>
              <a:t>22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5A104-D915-4E49-902D-F3C481F59DC4}" type="slidenum">
              <a:rPr lang="en-GB" smtClean="0">
                <a:latin typeface="Arial" charset="0"/>
                <a:cs typeface="Arial" charset="0"/>
              </a:rPr>
              <a:pPr/>
              <a:t>23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E2123-5E5C-4B0F-A57C-3AE02562CC45}" type="slidenum">
              <a:rPr lang="en-GB" smtClean="0">
                <a:latin typeface="Arial" charset="0"/>
                <a:cs typeface="Arial" charset="0"/>
              </a:rPr>
              <a:pPr/>
              <a:t>24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051E5-1EDB-45FB-BA8D-B7B702D59764}" type="slidenum">
              <a:rPr lang="en-GB" smtClean="0">
                <a:latin typeface="Arial" charset="0"/>
                <a:cs typeface="Arial" charset="0"/>
              </a:rPr>
              <a:pPr/>
              <a:t>25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64670-45B0-4B50-8099-284596F121ED}" type="slidenum">
              <a:rPr lang="en-GB" smtClean="0">
                <a:latin typeface="Arial" charset="0"/>
                <a:cs typeface="Arial" charset="0"/>
              </a:rPr>
              <a:pPr/>
              <a:t>26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2F5AD-66AB-4061-9882-D413EC869A45}" type="slidenum">
              <a:rPr lang="en-GB" smtClean="0">
                <a:latin typeface="Arial" charset="0"/>
                <a:cs typeface="Arial" charset="0"/>
              </a:rPr>
              <a:pPr/>
              <a:t>27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ACAF3-60AC-4EF8-920A-D8857A9506A1}" type="slidenum">
              <a:rPr lang="en-GB" smtClean="0">
                <a:latin typeface="Arial" charset="0"/>
                <a:cs typeface="Arial" charset="0"/>
              </a:rPr>
              <a:pPr/>
              <a:t>28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5A8C6-DCCB-4ABE-B416-228DCE005FF4}" type="slidenum">
              <a:rPr lang="en-GB" smtClean="0">
                <a:latin typeface="Arial" charset="0"/>
                <a:cs typeface="Arial" charset="0"/>
              </a:rPr>
              <a:pPr/>
              <a:t>29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8271A-644A-4A70-9C81-E20B77289F4F}" type="slidenum">
              <a:rPr lang="en-GB" smtClean="0">
                <a:latin typeface="Arial" charset="0"/>
                <a:cs typeface="Arial" charset="0"/>
              </a:rPr>
              <a:pPr/>
              <a:t>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303F7-E07C-4548-8E6C-3F790A5C8613}" type="slidenum">
              <a:rPr lang="en-GB" smtClean="0">
                <a:latin typeface="Arial" charset="0"/>
                <a:cs typeface="Arial" charset="0"/>
              </a:rPr>
              <a:pPr/>
              <a:t>30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02B8D-03E3-4F83-98F9-3BADB759125C}" type="slidenum">
              <a:rPr lang="en-GB" smtClean="0">
                <a:latin typeface="Arial" charset="0"/>
                <a:cs typeface="Arial" charset="0"/>
              </a:rPr>
              <a:pPr/>
              <a:t>31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5C586-E336-4CAE-A620-406420CB999E}" type="slidenum">
              <a:rPr lang="en-GB" smtClean="0">
                <a:latin typeface="Arial" charset="0"/>
                <a:cs typeface="Arial" charset="0"/>
              </a:rPr>
              <a:pPr/>
              <a:t>32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EE186-9440-4B92-9C90-6981D50AEA08}" type="slidenum">
              <a:rPr lang="en-GB" smtClean="0">
                <a:latin typeface="Arial" charset="0"/>
                <a:cs typeface="Arial" charset="0"/>
              </a:rPr>
              <a:pPr/>
              <a:t>33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566AB-0594-4847-B907-841B5E039C1A}" type="slidenum">
              <a:rPr lang="en-GB" smtClean="0">
                <a:latin typeface="Arial" charset="0"/>
                <a:cs typeface="Arial" charset="0"/>
              </a:rPr>
              <a:pPr/>
              <a:t>34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80EB9-19AB-4EA3-A659-575B1F6FE86B}" type="slidenum">
              <a:rPr lang="en-GB" smtClean="0">
                <a:latin typeface="Arial" charset="0"/>
                <a:cs typeface="Arial" charset="0"/>
              </a:rPr>
              <a:pPr/>
              <a:t>35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22182-3ACE-414F-8B84-EAF4585F2858}" type="slidenum">
              <a:rPr lang="en-GB" smtClean="0">
                <a:latin typeface="Arial" charset="0"/>
                <a:cs typeface="Arial" charset="0"/>
              </a:rPr>
              <a:pPr/>
              <a:t>36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69FB6-FDAE-49EC-ADCD-7BFF01B779D7}" type="slidenum">
              <a:rPr lang="en-GB" smtClean="0">
                <a:latin typeface="Arial" charset="0"/>
                <a:cs typeface="Arial" charset="0"/>
              </a:rPr>
              <a:pPr/>
              <a:t>38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D855D-0427-4FF0-9F7B-859067C78DAE}" type="slidenum">
              <a:rPr lang="en-GB" smtClean="0">
                <a:latin typeface="Arial" charset="0"/>
                <a:cs typeface="Arial" charset="0"/>
              </a:rPr>
              <a:pPr/>
              <a:t>4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0E180-B748-4C6D-9C6A-E22AF8CFF9F2}" type="slidenum">
              <a:rPr lang="en-GB" smtClean="0">
                <a:latin typeface="Arial" charset="0"/>
                <a:cs typeface="Arial" charset="0"/>
              </a:rPr>
              <a:pPr/>
              <a:t>5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55EE8-9688-48E4-B3BF-D5412F0BC4AA}" type="slidenum">
              <a:rPr lang="en-GB" smtClean="0">
                <a:latin typeface="Arial" charset="0"/>
                <a:cs typeface="Arial" charset="0"/>
              </a:rPr>
              <a:pPr/>
              <a:t>6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EB925-4476-4A3C-97AD-68E73F03C5D7}" type="slidenum">
              <a:rPr lang="en-GB" smtClean="0">
                <a:latin typeface="Arial" charset="0"/>
                <a:cs typeface="Arial" charset="0"/>
              </a:rPr>
              <a:pPr/>
              <a:t>7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14AFE-89A5-4E75-B407-A51CD9E1B852}" type="slidenum">
              <a:rPr lang="en-GB" smtClean="0">
                <a:latin typeface="Arial" charset="0"/>
                <a:cs typeface="Arial" charset="0"/>
              </a:rPr>
              <a:pPr/>
              <a:t>8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BF83A-B54F-4B57-B11D-B22B6947405B}" type="slidenum">
              <a:rPr lang="en-GB" smtClean="0">
                <a:latin typeface="Arial" charset="0"/>
                <a:cs typeface="Arial" charset="0"/>
              </a:rPr>
              <a:pPr/>
              <a:t>9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3378-59B8-4D76-B456-AA78F746F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7565-E87C-4EF2-9D1B-D8756BABA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A64D-3061-41F4-8CD8-2532F3CEA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F3029-CDB6-416F-939B-213086E83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483A-0B8C-4DF2-9033-D73C362C76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CC77A-E9B7-4D3D-B3BB-C598A5D90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73DB-D743-4F4F-A256-4FC6B21D93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7C86-F587-4A32-82BC-FAE3B3250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9A92-8B85-47AB-B7FA-13D42AD496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E9708-3659-4524-8B06-AABA5372A1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4660-6CB5-4156-8C5F-DC9EB22ED6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C99D17-8879-48FB-AE80-568CF480C3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4168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 dirty="0" smtClean="0"/>
              <a:t>Water balance</a:t>
            </a:r>
          </a:p>
          <a:p>
            <a:pPr algn="ctr">
              <a:spcBef>
                <a:spcPct val="50000"/>
              </a:spcBef>
            </a:pPr>
            <a:endParaRPr lang="en-GB" sz="4400" b="1" u="sng" dirty="0"/>
          </a:p>
          <a:p>
            <a:pPr algn="ctr">
              <a:spcBef>
                <a:spcPct val="50000"/>
              </a:spcBef>
            </a:pPr>
            <a:r>
              <a:rPr lang="en-GB" sz="3200" dirty="0"/>
              <a:t> Paul Kemp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289050" y="4294188"/>
            <a:ext cx="656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The level of salt determines the ECF volume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79450" y="2020888"/>
            <a:ext cx="778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Water balance is used to regulate plasma osmolarity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875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19250" y="566102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                 25L                               15L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How do we get rid of water?</a:t>
            </a:r>
            <a:endParaRPr lang="en-GB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92125" y="1471613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Skin and sweat: variable but uncontrollable</a:t>
            </a:r>
          </a:p>
          <a:p>
            <a:r>
              <a:rPr lang="en-GB"/>
              <a:t>Normally about 450 mls/day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92125" y="2640013"/>
            <a:ext cx="286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Faeces: uncontrollable</a:t>
            </a:r>
          </a:p>
          <a:p>
            <a:r>
              <a:rPr lang="en-GB"/>
              <a:t>normally about 100 ml/day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92125" y="3719513"/>
            <a:ext cx="288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Respiration: uncontrollable</a:t>
            </a:r>
          </a:p>
          <a:p>
            <a:r>
              <a:rPr lang="en-GB"/>
              <a:t> 350mls/day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978525" y="1039813"/>
            <a:ext cx="908050" cy="1281112"/>
            <a:chOff x="3766" y="655"/>
            <a:chExt cx="572" cy="807"/>
          </a:xfrm>
        </p:grpSpPr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3766" y="655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fever</a:t>
              </a:r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3766" y="943"/>
              <a:ext cx="5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climate</a:t>
              </a:r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3766" y="123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activity</a:t>
              </a:r>
            </a:p>
          </p:txBody>
        </p:sp>
      </p:grp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927725" y="2690813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Diahorrea  up to 20L/day with cholera! 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978525" y="38211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activity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2125" y="490061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Urine output: variable and controllable</a:t>
            </a:r>
          </a:p>
          <a:p>
            <a:r>
              <a:rPr lang="en-GB">
                <a:solidFill>
                  <a:schemeClr val="accent2"/>
                </a:solidFill>
              </a:rPr>
              <a:t>1500 mls/day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5" grpId="0"/>
      <p:bldP spid="60426" grpId="0"/>
      <p:bldP spid="604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urine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98613"/>
            <a:ext cx="18542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711700" y="1638300"/>
            <a:ext cx="0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076825" y="211931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Target range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4711700" y="30607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4711700" y="4064000"/>
            <a:ext cx="0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178425" y="32115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Dehydration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4724400" y="1638300"/>
            <a:ext cx="0" cy="127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5153025" y="44434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Severe Dehydration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3" name="Picture 3" descr="Summary of solute f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2263" y="1773238"/>
            <a:ext cx="6364287" cy="4216400"/>
          </a:xfrm>
          <a:noFill/>
        </p:spPr>
      </p:pic>
      <p:sp>
        <p:nvSpPr>
          <p:cNvPr id="64515" name="Line 3"/>
          <p:cNvSpPr>
            <a:spLocks noChangeShapeType="1"/>
          </p:cNvSpPr>
          <p:nvPr/>
        </p:nvSpPr>
        <p:spPr bwMode="auto">
          <a:xfrm flipV="1">
            <a:off x="3348038" y="4149725"/>
            <a:ext cx="10160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661988"/>
            <a:ext cx="71120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/>
              <a:t>Fraction of filtered load reaching different points in the nephron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7112000" y="5657850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339975" y="4076700"/>
            <a:ext cx="193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 b="1"/>
              <a:t>~ 30%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5651500" y="1412875"/>
            <a:ext cx="10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795963" y="1125538"/>
            <a:ext cx="193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/>
              <a:t>~ </a:t>
            </a:r>
            <a:r>
              <a:rPr lang="en-GB" sz="2400" b="1"/>
              <a:t>20%</a:t>
            </a:r>
            <a:endParaRPr lang="en-GB" sz="2400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11188" y="-3175"/>
            <a:ext cx="1312862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3200" b="1"/>
              <a:t>Water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568325" y="2817813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125mls/min</a:t>
            </a:r>
          </a:p>
          <a:p>
            <a:r>
              <a:rPr lang="en-GB"/>
              <a:t>180L/day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1475" y="5780088"/>
            <a:ext cx="8772525" cy="676275"/>
            <a:chOff x="371475" y="5780088"/>
            <a:chExt cx="8772525" cy="676275"/>
          </a:xfrm>
        </p:grpSpPr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 flipV="1">
              <a:off x="5384800" y="6000750"/>
              <a:ext cx="1320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9" name="Text Box 11"/>
            <p:cNvSpPr txBox="1">
              <a:spLocks noChangeArrowheads="1"/>
            </p:cNvSpPr>
            <p:nvPr/>
          </p:nvSpPr>
          <p:spPr bwMode="auto">
            <a:xfrm>
              <a:off x="371475" y="5780088"/>
              <a:ext cx="53530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400"/>
                <a:t>   </a:t>
              </a:r>
              <a:r>
                <a:rPr lang="en-GB" sz="2400" b="1"/>
                <a:t>Very Variable   &lt;&lt; 1% to  ~ 10%</a:t>
              </a:r>
              <a:endParaRPr lang="en-GB" sz="240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7461250" y="5815013"/>
              <a:ext cx="1682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0.7-1.4mls/min</a:t>
              </a:r>
            </a:p>
            <a:p>
              <a:r>
                <a:rPr lang="en-GB"/>
                <a:t>1-2L/day</a:t>
              </a:r>
            </a:p>
          </p:txBody>
        </p:sp>
      </p:grp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06625" y="4570413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~</a:t>
            </a:r>
            <a:r>
              <a:rPr lang="en-GB"/>
              <a:t> 40mls/min</a:t>
            </a:r>
          </a:p>
          <a:p>
            <a:r>
              <a:rPr lang="en-GB" b="1"/>
              <a:t>~</a:t>
            </a:r>
            <a:r>
              <a:rPr lang="en-GB"/>
              <a:t> 60L/day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48400" y="1625600"/>
            <a:ext cx="1803400" cy="4279900"/>
          </a:xfrm>
          <a:prstGeom prst="roundRect">
            <a:avLst/>
          </a:prstGeom>
          <a:solidFill>
            <a:srgbClr val="92D050">
              <a:alpha val="37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9" grpId="0"/>
      <p:bldP spid="64520" grpId="0" animBg="1"/>
      <p:bldP spid="64521" grpId="0"/>
      <p:bldP spid="64526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79388" y="6308725"/>
            <a:ext cx="864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1" name="Picture 3" descr="Summary of solute f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91440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630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So, how do the kidneys make concentrated (or dilute) urine?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Water moves by Osmosis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114425" y="2554288"/>
            <a:ext cx="710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How can you concentrate urine above normal plasma osmolarity?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104900" y="4814888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Produce a region of ‘hyperosmolar’ interstitial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7772400" cy="4572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en-GB" smtClean="0"/>
              <a:t>   </a:t>
            </a:r>
            <a:r>
              <a:rPr lang="en-GB" b="1" smtClean="0"/>
              <a:t>Interstitial osmolarity</a:t>
            </a:r>
          </a:p>
        </p:txBody>
      </p:sp>
      <p:sp>
        <p:nvSpPr>
          <p:cNvPr id="19459" name="Arc 4"/>
          <p:cNvSpPr>
            <a:spLocks/>
          </p:cNvSpPr>
          <p:nvPr/>
        </p:nvSpPr>
        <p:spPr bwMode="auto">
          <a:xfrm>
            <a:off x="1549400" y="1258888"/>
            <a:ext cx="296863" cy="1666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H="1">
            <a:off x="830263" y="1252538"/>
            <a:ext cx="7270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Arc 6"/>
          <p:cNvSpPr>
            <a:spLocks/>
          </p:cNvSpPr>
          <p:nvPr/>
        </p:nvSpPr>
        <p:spPr bwMode="auto">
          <a:xfrm>
            <a:off x="1752600" y="915988"/>
            <a:ext cx="804863" cy="509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931863" y="909638"/>
            <a:ext cx="828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854200" y="1423988"/>
            <a:ext cx="0" cy="1085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2565400" y="1423988"/>
            <a:ext cx="0" cy="1085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Arc 10"/>
          <p:cNvSpPr>
            <a:spLocks/>
          </p:cNvSpPr>
          <p:nvPr/>
        </p:nvSpPr>
        <p:spPr bwMode="auto">
          <a:xfrm>
            <a:off x="1955800" y="2566988"/>
            <a:ext cx="93663" cy="52387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142 h 21600"/>
              <a:gd name="T4" fmla="*/ 0 w 21600"/>
              <a:gd name="T5" fmla="*/ 43961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6" name="Arc 11"/>
          <p:cNvSpPr>
            <a:spLocks/>
          </p:cNvSpPr>
          <p:nvPr/>
        </p:nvSpPr>
        <p:spPr bwMode="auto">
          <a:xfrm>
            <a:off x="1854200" y="2509838"/>
            <a:ext cx="93663" cy="52387"/>
          </a:xfrm>
          <a:custGeom>
            <a:avLst/>
            <a:gdLst>
              <a:gd name="T0" fmla="*/ 143594867 w 21600"/>
              <a:gd name="T1" fmla="*/ 4396142 h 21600"/>
              <a:gd name="T2" fmla="*/ 0 w 21600"/>
              <a:gd name="T3" fmla="*/ 0 h 21600"/>
              <a:gd name="T4" fmla="*/ 14359486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7" name="Arc 12"/>
          <p:cNvSpPr>
            <a:spLocks/>
          </p:cNvSpPr>
          <p:nvPr/>
        </p:nvSpPr>
        <p:spPr bwMode="auto">
          <a:xfrm>
            <a:off x="2362200" y="2568575"/>
            <a:ext cx="103188" cy="112713"/>
          </a:xfrm>
          <a:custGeom>
            <a:avLst/>
            <a:gdLst>
              <a:gd name="T0" fmla="*/ 0 w 19404"/>
              <a:gd name="T1" fmla="*/ 244819187 h 21594"/>
              <a:gd name="T2" fmla="*/ 427748229 w 19404"/>
              <a:gd name="T3" fmla="*/ 0 h 21594"/>
              <a:gd name="T4" fmla="*/ 438852623 w 19404"/>
              <a:gd name="T5" fmla="*/ 436695331 h 21594"/>
              <a:gd name="T6" fmla="*/ 0 60000 65536"/>
              <a:gd name="T7" fmla="*/ 0 60000 65536"/>
              <a:gd name="T8" fmla="*/ 0 60000 65536"/>
              <a:gd name="T9" fmla="*/ 0 w 19404"/>
              <a:gd name="T10" fmla="*/ 0 h 21594"/>
              <a:gd name="T11" fmla="*/ 19404 w 19404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04" h="21594" fill="none" extrusionOk="0">
                <a:moveTo>
                  <a:pt x="-1" y="12105"/>
                </a:moveTo>
                <a:cubicBezTo>
                  <a:pt x="3546" y="4852"/>
                  <a:pt x="10841" y="183"/>
                  <a:pt x="18912" y="-1"/>
                </a:cubicBezTo>
              </a:path>
              <a:path w="19404" h="21594" stroke="0" extrusionOk="0">
                <a:moveTo>
                  <a:pt x="-1" y="12105"/>
                </a:moveTo>
                <a:cubicBezTo>
                  <a:pt x="3546" y="4852"/>
                  <a:pt x="10841" y="183"/>
                  <a:pt x="18912" y="-1"/>
                </a:cubicBezTo>
                <a:lnTo>
                  <a:pt x="19404" y="21594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2057400" y="2624138"/>
            <a:ext cx="0" cy="29670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2362200" y="2624138"/>
            <a:ext cx="0" cy="29098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0" name="Arc 15"/>
          <p:cNvSpPr>
            <a:spLocks/>
          </p:cNvSpPr>
          <p:nvPr/>
        </p:nvSpPr>
        <p:spPr bwMode="auto">
          <a:xfrm>
            <a:off x="3073400" y="5538788"/>
            <a:ext cx="195263" cy="1095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6736311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1" name="Arc 16"/>
          <p:cNvSpPr>
            <a:spLocks/>
          </p:cNvSpPr>
          <p:nvPr/>
        </p:nvSpPr>
        <p:spPr bwMode="auto">
          <a:xfrm>
            <a:off x="2373313" y="5538788"/>
            <a:ext cx="193675" cy="109537"/>
          </a:xfrm>
          <a:custGeom>
            <a:avLst/>
            <a:gdLst>
              <a:gd name="T0" fmla="*/ 2147483647 w 21600"/>
              <a:gd name="T1" fmla="*/ 367363110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2" name="Arc 17"/>
          <p:cNvSpPr>
            <a:spLocks/>
          </p:cNvSpPr>
          <p:nvPr/>
        </p:nvSpPr>
        <p:spPr bwMode="auto">
          <a:xfrm>
            <a:off x="2068513" y="5595938"/>
            <a:ext cx="396875" cy="22383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3" name="Arc 18"/>
          <p:cNvSpPr>
            <a:spLocks/>
          </p:cNvSpPr>
          <p:nvPr/>
        </p:nvSpPr>
        <p:spPr bwMode="auto">
          <a:xfrm>
            <a:off x="3175000" y="5595938"/>
            <a:ext cx="398463" cy="223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3581400" y="3314700"/>
            <a:ext cx="0" cy="22764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5" name="Line 20"/>
          <p:cNvSpPr>
            <a:spLocks noChangeShapeType="1"/>
          </p:cNvSpPr>
          <p:nvPr/>
        </p:nvSpPr>
        <p:spPr bwMode="auto">
          <a:xfrm>
            <a:off x="2471738" y="5824538"/>
            <a:ext cx="695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6" name="Line 21"/>
          <p:cNvSpPr>
            <a:spLocks noChangeShapeType="1"/>
          </p:cNvSpPr>
          <p:nvPr/>
        </p:nvSpPr>
        <p:spPr bwMode="auto">
          <a:xfrm>
            <a:off x="3276600" y="3314700"/>
            <a:ext cx="0" cy="22193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7" name="Line 22"/>
          <p:cNvSpPr>
            <a:spLocks noChangeShapeType="1"/>
          </p:cNvSpPr>
          <p:nvPr/>
        </p:nvSpPr>
        <p:spPr bwMode="auto">
          <a:xfrm>
            <a:off x="2573338" y="5653088"/>
            <a:ext cx="492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8" name="Arc 23"/>
          <p:cNvSpPr>
            <a:spLocks/>
          </p:cNvSpPr>
          <p:nvPr/>
        </p:nvSpPr>
        <p:spPr bwMode="auto">
          <a:xfrm>
            <a:off x="3592513" y="3259138"/>
            <a:ext cx="92075" cy="52387"/>
          </a:xfrm>
          <a:custGeom>
            <a:avLst/>
            <a:gdLst>
              <a:gd name="T0" fmla="*/ 0 w 21600"/>
              <a:gd name="T1" fmla="*/ 4402264 h 21594"/>
              <a:gd name="T2" fmla="*/ 126647036 w 21600"/>
              <a:gd name="T3" fmla="*/ 0 h 21594"/>
              <a:gd name="T4" fmla="*/ 129592890 w 21600"/>
              <a:gd name="T5" fmla="*/ 4402264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79" name="Arc 24"/>
          <p:cNvSpPr>
            <a:spLocks/>
          </p:cNvSpPr>
          <p:nvPr/>
        </p:nvSpPr>
        <p:spPr bwMode="auto">
          <a:xfrm>
            <a:off x="2463800" y="2509838"/>
            <a:ext cx="101600" cy="55562"/>
          </a:xfrm>
          <a:custGeom>
            <a:avLst/>
            <a:gdLst>
              <a:gd name="T0" fmla="*/ 220602495 w 21600"/>
              <a:gd name="T1" fmla="*/ 0 h 28636"/>
              <a:gd name="T2" fmla="*/ 27759057 w 21600"/>
              <a:gd name="T3" fmla="*/ 1527932 h 28636"/>
              <a:gd name="T4" fmla="*/ 0 w 21600"/>
              <a:gd name="T5" fmla="*/ 383594 h 28636"/>
              <a:gd name="T6" fmla="*/ 0 60000 65536"/>
              <a:gd name="T7" fmla="*/ 0 60000 65536"/>
              <a:gd name="T8" fmla="*/ 0 60000 65536"/>
              <a:gd name="T9" fmla="*/ 0 w 21600"/>
              <a:gd name="T10" fmla="*/ 0 h 28636"/>
              <a:gd name="T11" fmla="*/ 21600 w 21600"/>
              <a:gd name="T12" fmla="*/ 28636 h 28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636" fill="none" extrusionOk="0">
                <a:moveTo>
                  <a:pt x="20368" y="0"/>
                </a:moveTo>
                <a:cubicBezTo>
                  <a:pt x="21183" y="2309"/>
                  <a:pt x="21600" y="4740"/>
                  <a:pt x="21600" y="7189"/>
                </a:cubicBezTo>
                <a:cubicBezTo>
                  <a:pt x="21600" y="18126"/>
                  <a:pt x="13423" y="27338"/>
                  <a:pt x="2563" y="28636"/>
                </a:cubicBezTo>
              </a:path>
              <a:path w="21600" h="28636" stroke="0" extrusionOk="0">
                <a:moveTo>
                  <a:pt x="20368" y="0"/>
                </a:moveTo>
                <a:cubicBezTo>
                  <a:pt x="21183" y="2309"/>
                  <a:pt x="21600" y="4740"/>
                  <a:pt x="21600" y="7189"/>
                </a:cubicBezTo>
                <a:cubicBezTo>
                  <a:pt x="21600" y="18126"/>
                  <a:pt x="13423" y="27338"/>
                  <a:pt x="2563" y="28636"/>
                </a:cubicBezTo>
                <a:lnTo>
                  <a:pt x="0" y="7189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0" name="Arc 25"/>
          <p:cNvSpPr>
            <a:spLocks/>
          </p:cNvSpPr>
          <p:nvPr/>
        </p:nvSpPr>
        <p:spPr bwMode="auto">
          <a:xfrm>
            <a:off x="3683000" y="3195638"/>
            <a:ext cx="93663" cy="52387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14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1" name="Arc 26"/>
          <p:cNvSpPr>
            <a:spLocks/>
          </p:cNvSpPr>
          <p:nvPr/>
        </p:nvSpPr>
        <p:spPr bwMode="auto">
          <a:xfrm>
            <a:off x="3175000" y="3259138"/>
            <a:ext cx="93663" cy="52387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142 h 21600"/>
              <a:gd name="T4" fmla="*/ 0 w 21600"/>
              <a:gd name="T5" fmla="*/ 43961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2" name="Arc 27"/>
          <p:cNvSpPr>
            <a:spLocks/>
          </p:cNvSpPr>
          <p:nvPr/>
        </p:nvSpPr>
        <p:spPr bwMode="auto">
          <a:xfrm>
            <a:off x="3084513" y="3195638"/>
            <a:ext cx="92075" cy="52387"/>
          </a:xfrm>
          <a:custGeom>
            <a:avLst/>
            <a:gdLst>
              <a:gd name="T0" fmla="*/ 129592890 w 21600"/>
              <a:gd name="T1" fmla="*/ 4396142 h 21600"/>
              <a:gd name="T2" fmla="*/ 0 w 21600"/>
              <a:gd name="T3" fmla="*/ 0 h 21600"/>
              <a:gd name="T4" fmla="*/ 12959289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>
            <a:off x="3073400" y="1314450"/>
            <a:ext cx="0" cy="18764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>
            <a:off x="3784600" y="1371600"/>
            <a:ext cx="0" cy="18192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5" name="Arc 30"/>
          <p:cNvSpPr>
            <a:spLocks/>
          </p:cNvSpPr>
          <p:nvPr/>
        </p:nvSpPr>
        <p:spPr bwMode="auto">
          <a:xfrm>
            <a:off x="3795713" y="1258888"/>
            <a:ext cx="193675" cy="109537"/>
          </a:xfrm>
          <a:custGeom>
            <a:avLst/>
            <a:gdLst>
              <a:gd name="T0" fmla="*/ 0 w 21600"/>
              <a:gd name="T1" fmla="*/ 367448603 h 21599"/>
              <a:gd name="T2" fmla="*/ 2147483647 w 21600"/>
              <a:gd name="T3" fmla="*/ 0 h 21599"/>
              <a:gd name="T4" fmla="*/ 2147483647 w 21600"/>
              <a:gd name="T5" fmla="*/ 367448603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>
            <a:off x="3995738" y="1252538"/>
            <a:ext cx="1711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7" name="Arc 32"/>
          <p:cNvSpPr>
            <a:spLocks/>
          </p:cNvSpPr>
          <p:nvPr/>
        </p:nvSpPr>
        <p:spPr bwMode="auto">
          <a:xfrm>
            <a:off x="3084513" y="915988"/>
            <a:ext cx="803275" cy="395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8" name="Arc 33"/>
          <p:cNvSpPr>
            <a:spLocks/>
          </p:cNvSpPr>
          <p:nvPr/>
        </p:nvSpPr>
        <p:spPr bwMode="auto">
          <a:xfrm>
            <a:off x="5715000" y="1258888"/>
            <a:ext cx="296863" cy="1666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89" name="Arc 34"/>
          <p:cNvSpPr>
            <a:spLocks/>
          </p:cNvSpPr>
          <p:nvPr/>
        </p:nvSpPr>
        <p:spPr bwMode="auto">
          <a:xfrm>
            <a:off x="6019800" y="915988"/>
            <a:ext cx="703263" cy="509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0" name="Line 35"/>
          <p:cNvSpPr>
            <a:spLocks noChangeShapeType="1"/>
          </p:cNvSpPr>
          <p:nvPr/>
        </p:nvSpPr>
        <p:spPr bwMode="auto">
          <a:xfrm>
            <a:off x="3894138" y="909638"/>
            <a:ext cx="2117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1" name="Line 36"/>
          <p:cNvSpPr>
            <a:spLocks noChangeShapeType="1"/>
          </p:cNvSpPr>
          <p:nvPr/>
        </p:nvSpPr>
        <p:spPr bwMode="auto">
          <a:xfrm>
            <a:off x="6019800" y="2628900"/>
            <a:ext cx="0" cy="1190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2" name="Line 37"/>
          <p:cNvSpPr>
            <a:spLocks noChangeShapeType="1"/>
          </p:cNvSpPr>
          <p:nvPr/>
        </p:nvSpPr>
        <p:spPr bwMode="auto">
          <a:xfrm>
            <a:off x="6731000" y="1371600"/>
            <a:ext cx="0" cy="14763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3" name="Line 38"/>
          <p:cNvSpPr>
            <a:spLocks noChangeShapeType="1"/>
          </p:cNvSpPr>
          <p:nvPr/>
        </p:nvSpPr>
        <p:spPr bwMode="auto">
          <a:xfrm>
            <a:off x="5722938" y="21145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4" name="Line 39"/>
          <p:cNvSpPr>
            <a:spLocks noChangeShapeType="1"/>
          </p:cNvSpPr>
          <p:nvPr/>
        </p:nvSpPr>
        <p:spPr bwMode="auto">
          <a:xfrm>
            <a:off x="5722938" y="24574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5" name="Line 40"/>
          <p:cNvSpPr>
            <a:spLocks noChangeShapeType="1"/>
          </p:cNvSpPr>
          <p:nvPr/>
        </p:nvSpPr>
        <p:spPr bwMode="auto">
          <a:xfrm>
            <a:off x="6019800" y="1428750"/>
            <a:ext cx="0" cy="847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6" name="Line 41"/>
          <p:cNvSpPr>
            <a:spLocks noChangeShapeType="1"/>
          </p:cNvSpPr>
          <p:nvPr/>
        </p:nvSpPr>
        <p:spPr bwMode="auto">
          <a:xfrm>
            <a:off x="5722938" y="39433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7" name="Line 42"/>
          <p:cNvSpPr>
            <a:spLocks noChangeShapeType="1"/>
          </p:cNvSpPr>
          <p:nvPr/>
        </p:nvSpPr>
        <p:spPr bwMode="auto">
          <a:xfrm>
            <a:off x="5722938" y="365760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8" name="Line 43"/>
          <p:cNvSpPr>
            <a:spLocks noChangeShapeType="1"/>
          </p:cNvSpPr>
          <p:nvPr/>
        </p:nvSpPr>
        <p:spPr bwMode="auto">
          <a:xfrm>
            <a:off x="6019800" y="4114800"/>
            <a:ext cx="0" cy="1019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flipH="1">
            <a:off x="6723063" y="268605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0" name="Line 45"/>
          <p:cNvSpPr>
            <a:spLocks noChangeShapeType="1"/>
          </p:cNvSpPr>
          <p:nvPr/>
        </p:nvSpPr>
        <p:spPr bwMode="auto">
          <a:xfrm flipH="1">
            <a:off x="6723063" y="308610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1" name="Line 46"/>
          <p:cNvSpPr>
            <a:spLocks noChangeShapeType="1"/>
          </p:cNvSpPr>
          <p:nvPr/>
        </p:nvSpPr>
        <p:spPr bwMode="auto">
          <a:xfrm flipH="1">
            <a:off x="6723063" y="428625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2" name="Line 47"/>
          <p:cNvSpPr>
            <a:spLocks noChangeShapeType="1"/>
          </p:cNvSpPr>
          <p:nvPr/>
        </p:nvSpPr>
        <p:spPr bwMode="auto">
          <a:xfrm flipH="1">
            <a:off x="6723063" y="468630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3" name="Line 48"/>
          <p:cNvSpPr>
            <a:spLocks noChangeShapeType="1"/>
          </p:cNvSpPr>
          <p:nvPr/>
        </p:nvSpPr>
        <p:spPr bwMode="auto">
          <a:xfrm>
            <a:off x="6731000" y="3257550"/>
            <a:ext cx="0" cy="1190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4" name="Line 49"/>
          <p:cNvSpPr>
            <a:spLocks noChangeShapeType="1"/>
          </p:cNvSpPr>
          <p:nvPr/>
        </p:nvSpPr>
        <p:spPr bwMode="auto">
          <a:xfrm>
            <a:off x="6731000" y="4857750"/>
            <a:ext cx="0" cy="1019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5" name="Line 50"/>
          <p:cNvSpPr>
            <a:spLocks noChangeShapeType="1"/>
          </p:cNvSpPr>
          <p:nvPr/>
        </p:nvSpPr>
        <p:spPr bwMode="auto">
          <a:xfrm>
            <a:off x="338138" y="1995488"/>
            <a:ext cx="8112125" cy="0"/>
          </a:xfrm>
          <a:prstGeom prst="line">
            <a:avLst/>
          </a:prstGeom>
          <a:noFill/>
          <a:ln w="12700">
            <a:solidFill>
              <a:srgbClr val="41414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6" name="Line 51"/>
          <p:cNvSpPr>
            <a:spLocks noChangeShapeType="1"/>
          </p:cNvSpPr>
          <p:nvPr/>
        </p:nvSpPr>
        <p:spPr bwMode="auto">
          <a:xfrm>
            <a:off x="33338" y="3309938"/>
            <a:ext cx="8112125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07" name="Rectangle 52"/>
          <p:cNvSpPr>
            <a:spLocks noChangeArrowheads="1"/>
          </p:cNvSpPr>
          <p:nvPr/>
        </p:nvSpPr>
        <p:spPr bwMode="auto">
          <a:xfrm>
            <a:off x="4017963" y="1355725"/>
            <a:ext cx="11477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Cortex</a:t>
            </a:r>
            <a:endParaRPr lang="en-GB" sz="2400"/>
          </a:p>
        </p:txBody>
      </p:sp>
      <p:sp>
        <p:nvSpPr>
          <p:cNvPr id="19508" name="Rectangle 53"/>
          <p:cNvSpPr>
            <a:spLocks noChangeArrowheads="1"/>
          </p:cNvSpPr>
          <p:nvPr/>
        </p:nvSpPr>
        <p:spPr bwMode="auto">
          <a:xfrm>
            <a:off x="4052888" y="2327275"/>
            <a:ext cx="13319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Outer</a:t>
            </a:r>
          </a:p>
          <a:p>
            <a:pPr defTabSz="762000" eaLnBrk="0" hangingPunct="0"/>
            <a:r>
              <a:rPr lang="en-GB" sz="2400" b="1"/>
              <a:t>medulla</a:t>
            </a:r>
            <a:endParaRPr lang="en-GB" sz="2400"/>
          </a:p>
        </p:txBody>
      </p:sp>
      <p:sp>
        <p:nvSpPr>
          <p:cNvPr id="19509" name="Rectangle 54"/>
          <p:cNvSpPr>
            <a:spLocks noChangeArrowheads="1"/>
          </p:cNvSpPr>
          <p:nvPr/>
        </p:nvSpPr>
        <p:spPr bwMode="auto">
          <a:xfrm>
            <a:off x="4125913" y="3917950"/>
            <a:ext cx="13319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Inner </a:t>
            </a:r>
          </a:p>
          <a:p>
            <a:pPr defTabSz="762000" eaLnBrk="0" hangingPunct="0"/>
            <a:r>
              <a:rPr lang="en-GB" sz="2400" b="1"/>
              <a:t>medulla</a:t>
            </a:r>
            <a:endParaRPr lang="en-GB" sz="2400"/>
          </a:p>
        </p:txBody>
      </p:sp>
      <p:sp>
        <p:nvSpPr>
          <p:cNvPr id="19510" name="Rectangle 55"/>
          <p:cNvSpPr>
            <a:spLocks noChangeArrowheads="1"/>
          </p:cNvSpPr>
          <p:nvPr/>
        </p:nvSpPr>
        <p:spPr bwMode="auto">
          <a:xfrm>
            <a:off x="7646988" y="1527175"/>
            <a:ext cx="91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290</a:t>
            </a:r>
            <a:endParaRPr lang="en-GB" sz="2400"/>
          </a:p>
        </p:txBody>
      </p:sp>
      <p:sp>
        <p:nvSpPr>
          <p:cNvPr id="19511" name="Rectangle 56"/>
          <p:cNvSpPr>
            <a:spLocks noChangeArrowheads="1"/>
          </p:cNvSpPr>
          <p:nvPr/>
        </p:nvSpPr>
        <p:spPr bwMode="auto">
          <a:xfrm>
            <a:off x="7646988" y="955675"/>
            <a:ext cx="91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290</a:t>
            </a:r>
            <a:endParaRPr lang="en-GB" sz="2400"/>
          </a:p>
        </p:txBody>
      </p:sp>
      <p:sp>
        <p:nvSpPr>
          <p:cNvPr id="19512" name="Line 57"/>
          <p:cNvSpPr>
            <a:spLocks noChangeShapeType="1"/>
          </p:cNvSpPr>
          <p:nvPr/>
        </p:nvSpPr>
        <p:spPr bwMode="auto">
          <a:xfrm>
            <a:off x="5722938" y="49720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13" name="Line 58"/>
          <p:cNvSpPr>
            <a:spLocks noChangeShapeType="1"/>
          </p:cNvSpPr>
          <p:nvPr/>
        </p:nvSpPr>
        <p:spPr bwMode="auto">
          <a:xfrm>
            <a:off x="5722938" y="53149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14" name="Line 59"/>
          <p:cNvSpPr>
            <a:spLocks noChangeShapeType="1"/>
          </p:cNvSpPr>
          <p:nvPr/>
        </p:nvSpPr>
        <p:spPr bwMode="auto">
          <a:xfrm>
            <a:off x="6019800" y="5486400"/>
            <a:ext cx="0" cy="390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15" name="Rectangle 60"/>
          <p:cNvSpPr>
            <a:spLocks noChangeArrowheads="1"/>
          </p:cNvSpPr>
          <p:nvPr/>
        </p:nvSpPr>
        <p:spPr bwMode="auto">
          <a:xfrm>
            <a:off x="7626350" y="2168525"/>
            <a:ext cx="8509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400</a:t>
            </a:r>
            <a:endParaRPr lang="en-GB" sz="2400"/>
          </a:p>
        </p:txBody>
      </p:sp>
      <p:sp>
        <p:nvSpPr>
          <p:cNvPr id="19516" name="Rectangle 61"/>
          <p:cNvSpPr>
            <a:spLocks noChangeArrowheads="1"/>
          </p:cNvSpPr>
          <p:nvPr/>
        </p:nvSpPr>
        <p:spPr bwMode="auto">
          <a:xfrm>
            <a:off x="7646988" y="2852738"/>
            <a:ext cx="91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550</a:t>
            </a:r>
            <a:endParaRPr lang="en-GB" sz="2400"/>
          </a:p>
        </p:txBody>
      </p:sp>
      <p:sp>
        <p:nvSpPr>
          <p:cNvPr id="19517" name="Rectangle 62"/>
          <p:cNvSpPr>
            <a:spLocks noChangeArrowheads="1"/>
          </p:cNvSpPr>
          <p:nvPr/>
        </p:nvSpPr>
        <p:spPr bwMode="auto">
          <a:xfrm>
            <a:off x="7646988" y="3709988"/>
            <a:ext cx="911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800</a:t>
            </a:r>
            <a:endParaRPr lang="en-GB" sz="2400"/>
          </a:p>
        </p:txBody>
      </p:sp>
      <p:sp>
        <p:nvSpPr>
          <p:cNvPr id="19518" name="Rectangle 63"/>
          <p:cNvSpPr>
            <a:spLocks noChangeArrowheads="1"/>
          </p:cNvSpPr>
          <p:nvPr/>
        </p:nvSpPr>
        <p:spPr bwMode="auto">
          <a:xfrm>
            <a:off x="7443788" y="4567238"/>
            <a:ext cx="11350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1000</a:t>
            </a:r>
            <a:endParaRPr lang="en-GB" sz="2400"/>
          </a:p>
        </p:txBody>
      </p:sp>
      <p:sp>
        <p:nvSpPr>
          <p:cNvPr id="19519" name="Rectangle 64"/>
          <p:cNvSpPr>
            <a:spLocks noChangeArrowheads="1"/>
          </p:cNvSpPr>
          <p:nvPr/>
        </p:nvSpPr>
        <p:spPr bwMode="auto">
          <a:xfrm>
            <a:off x="7342188" y="5538788"/>
            <a:ext cx="12366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/>
              <a:t> </a:t>
            </a:r>
            <a:r>
              <a:rPr lang="en-GB" sz="2400" b="1"/>
              <a:t>1200</a:t>
            </a:r>
            <a:endParaRPr lang="en-GB" sz="2400"/>
          </a:p>
        </p:txBody>
      </p:sp>
      <p:sp>
        <p:nvSpPr>
          <p:cNvPr id="19520" name="Rectangle 65"/>
          <p:cNvSpPr>
            <a:spLocks noChangeArrowheads="1"/>
          </p:cNvSpPr>
          <p:nvPr/>
        </p:nvSpPr>
        <p:spPr bwMode="auto">
          <a:xfrm>
            <a:off x="6813550" y="5927725"/>
            <a:ext cx="1517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mosmol/l</a:t>
            </a:r>
            <a:endParaRPr lang="en-GB" sz="2400"/>
          </a:p>
        </p:txBody>
      </p:sp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0" y="6381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How is this gradient established?</a:t>
            </a:r>
          </a:p>
        </p:txBody>
      </p:sp>
      <p:sp>
        <p:nvSpPr>
          <p:cNvPr id="37955" name="Text Box 67"/>
          <p:cNvSpPr txBox="1">
            <a:spLocks noChangeArrowheads="1"/>
          </p:cNvSpPr>
          <p:nvPr/>
        </p:nvSpPr>
        <p:spPr bwMode="auto">
          <a:xfrm>
            <a:off x="22225" y="5006975"/>
            <a:ext cx="9110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</a:rPr>
              <a:t>Cannot pump water so must have the gradient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4" grpId="0"/>
      <p:bldP spid="379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7772400" cy="4572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en-GB" smtClean="0"/>
              <a:t>   </a:t>
            </a:r>
            <a:r>
              <a:rPr lang="en-GB" b="1" smtClean="0"/>
              <a:t>Generating the gradient</a:t>
            </a:r>
          </a:p>
        </p:txBody>
      </p:sp>
      <p:sp>
        <p:nvSpPr>
          <p:cNvPr id="20483" name="Arc 3"/>
          <p:cNvSpPr>
            <a:spLocks/>
          </p:cNvSpPr>
          <p:nvPr/>
        </p:nvSpPr>
        <p:spPr bwMode="auto">
          <a:xfrm>
            <a:off x="1549400" y="1258888"/>
            <a:ext cx="296863" cy="1666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830263" y="1252538"/>
            <a:ext cx="7270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Arc 5"/>
          <p:cNvSpPr>
            <a:spLocks/>
          </p:cNvSpPr>
          <p:nvPr/>
        </p:nvSpPr>
        <p:spPr bwMode="auto">
          <a:xfrm>
            <a:off x="1752600" y="915988"/>
            <a:ext cx="804863" cy="509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931863" y="909638"/>
            <a:ext cx="828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54200" y="1423988"/>
            <a:ext cx="0" cy="1085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2565400" y="1423988"/>
            <a:ext cx="0" cy="10858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Arc 9"/>
          <p:cNvSpPr>
            <a:spLocks/>
          </p:cNvSpPr>
          <p:nvPr/>
        </p:nvSpPr>
        <p:spPr bwMode="auto">
          <a:xfrm>
            <a:off x="1955800" y="2566988"/>
            <a:ext cx="93663" cy="52387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142 h 21600"/>
              <a:gd name="T4" fmla="*/ 0 w 21600"/>
              <a:gd name="T5" fmla="*/ 439614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Arc 10"/>
          <p:cNvSpPr>
            <a:spLocks/>
          </p:cNvSpPr>
          <p:nvPr/>
        </p:nvSpPr>
        <p:spPr bwMode="auto">
          <a:xfrm>
            <a:off x="1854200" y="2509838"/>
            <a:ext cx="93663" cy="52387"/>
          </a:xfrm>
          <a:custGeom>
            <a:avLst/>
            <a:gdLst>
              <a:gd name="T0" fmla="*/ 143594867 w 21600"/>
              <a:gd name="T1" fmla="*/ 4396142 h 21600"/>
              <a:gd name="T2" fmla="*/ 0 w 21600"/>
              <a:gd name="T3" fmla="*/ 0 h 21600"/>
              <a:gd name="T4" fmla="*/ 14359486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Arc 11"/>
          <p:cNvSpPr>
            <a:spLocks/>
          </p:cNvSpPr>
          <p:nvPr/>
        </p:nvSpPr>
        <p:spPr bwMode="auto">
          <a:xfrm>
            <a:off x="2362200" y="2568575"/>
            <a:ext cx="103188" cy="112713"/>
          </a:xfrm>
          <a:custGeom>
            <a:avLst/>
            <a:gdLst>
              <a:gd name="T0" fmla="*/ 0 w 19404"/>
              <a:gd name="T1" fmla="*/ 244819187 h 21594"/>
              <a:gd name="T2" fmla="*/ 427748229 w 19404"/>
              <a:gd name="T3" fmla="*/ 0 h 21594"/>
              <a:gd name="T4" fmla="*/ 438852623 w 19404"/>
              <a:gd name="T5" fmla="*/ 436695331 h 21594"/>
              <a:gd name="T6" fmla="*/ 0 60000 65536"/>
              <a:gd name="T7" fmla="*/ 0 60000 65536"/>
              <a:gd name="T8" fmla="*/ 0 60000 65536"/>
              <a:gd name="T9" fmla="*/ 0 w 19404"/>
              <a:gd name="T10" fmla="*/ 0 h 21594"/>
              <a:gd name="T11" fmla="*/ 19404 w 19404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04" h="21594" fill="none" extrusionOk="0">
                <a:moveTo>
                  <a:pt x="-1" y="12105"/>
                </a:moveTo>
                <a:cubicBezTo>
                  <a:pt x="3546" y="4852"/>
                  <a:pt x="10841" y="183"/>
                  <a:pt x="18912" y="-1"/>
                </a:cubicBezTo>
              </a:path>
              <a:path w="19404" h="21594" stroke="0" extrusionOk="0">
                <a:moveTo>
                  <a:pt x="-1" y="12105"/>
                </a:moveTo>
                <a:cubicBezTo>
                  <a:pt x="3546" y="4852"/>
                  <a:pt x="10841" y="183"/>
                  <a:pt x="18912" y="-1"/>
                </a:cubicBezTo>
                <a:lnTo>
                  <a:pt x="19404" y="21594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2057400" y="2624138"/>
            <a:ext cx="0" cy="29670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49" name="Line 13"/>
          <p:cNvSpPr>
            <a:spLocks noChangeShapeType="1"/>
          </p:cNvSpPr>
          <p:nvPr/>
        </p:nvSpPr>
        <p:spPr bwMode="auto">
          <a:xfrm>
            <a:off x="2362200" y="2624138"/>
            <a:ext cx="0" cy="29098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0" name="Arc 14"/>
          <p:cNvSpPr>
            <a:spLocks/>
          </p:cNvSpPr>
          <p:nvPr/>
        </p:nvSpPr>
        <p:spPr bwMode="auto">
          <a:xfrm>
            <a:off x="3073400" y="5538788"/>
            <a:ext cx="195263" cy="1095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6736311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1" name="Arc 15"/>
          <p:cNvSpPr>
            <a:spLocks/>
          </p:cNvSpPr>
          <p:nvPr/>
        </p:nvSpPr>
        <p:spPr bwMode="auto">
          <a:xfrm>
            <a:off x="2368550" y="5538788"/>
            <a:ext cx="193675" cy="109537"/>
          </a:xfrm>
          <a:custGeom>
            <a:avLst/>
            <a:gdLst>
              <a:gd name="T0" fmla="*/ 2147483647 w 21600"/>
              <a:gd name="T1" fmla="*/ 367363110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2" name="Arc 16"/>
          <p:cNvSpPr>
            <a:spLocks/>
          </p:cNvSpPr>
          <p:nvPr/>
        </p:nvSpPr>
        <p:spPr bwMode="auto">
          <a:xfrm>
            <a:off x="2063750" y="5595938"/>
            <a:ext cx="396875" cy="223837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3" name="Arc 17"/>
          <p:cNvSpPr>
            <a:spLocks/>
          </p:cNvSpPr>
          <p:nvPr/>
        </p:nvSpPr>
        <p:spPr bwMode="auto">
          <a:xfrm>
            <a:off x="3175000" y="5595938"/>
            <a:ext cx="398463" cy="223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4" name="Line 18"/>
          <p:cNvSpPr>
            <a:spLocks noChangeShapeType="1"/>
          </p:cNvSpPr>
          <p:nvPr/>
        </p:nvSpPr>
        <p:spPr bwMode="auto">
          <a:xfrm>
            <a:off x="3559175" y="3290888"/>
            <a:ext cx="17463" cy="23002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2471738" y="5824538"/>
            <a:ext cx="695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>
            <a:off x="3267075" y="3275013"/>
            <a:ext cx="4763" cy="22590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2573338" y="5653088"/>
            <a:ext cx="492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58" name="Arc 22"/>
          <p:cNvSpPr>
            <a:spLocks/>
          </p:cNvSpPr>
          <p:nvPr/>
        </p:nvSpPr>
        <p:spPr bwMode="auto">
          <a:xfrm>
            <a:off x="3562350" y="3248025"/>
            <a:ext cx="92075" cy="52388"/>
          </a:xfrm>
          <a:custGeom>
            <a:avLst/>
            <a:gdLst>
              <a:gd name="T0" fmla="*/ 0 w 21600"/>
              <a:gd name="T1" fmla="*/ 4402773 h 21594"/>
              <a:gd name="T2" fmla="*/ 126647036 w 21600"/>
              <a:gd name="T3" fmla="*/ 0 h 21594"/>
              <a:gd name="T4" fmla="*/ 129592890 w 21600"/>
              <a:gd name="T5" fmla="*/ 4402773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Arc 23"/>
          <p:cNvSpPr>
            <a:spLocks/>
          </p:cNvSpPr>
          <p:nvPr/>
        </p:nvSpPr>
        <p:spPr bwMode="auto">
          <a:xfrm>
            <a:off x="2463800" y="2509838"/>
            <a:ext cx="101600" cy="55562"/>
          </a:xfrm>
          <a:custGeom>
            <a:avLst/>
            <a:gdLst>
              <a:gd name="T0" fmla="*/ 220602495 w 21600"/>
              <a:gd name="T1" fmla="*/ 0 h 28636"/>
              <a:gd name="T2" fmla="*/ 27759057 w 21600"/>
              <a:gd name="T3" fmla="*/ 1527932 h 28636"/>
              <a:gd name="T4" fmla="*/ 0 w 21600"/>
              <a:gd name="T5" fmla="*/ 383594 h 28636"/>
              <a:gd name="T6" fmla="*/ 0 60000 65536"/>
              <a:gd name="T7" fmla="*/ 0 60000 65536"/>
              <a:gd name="T8" fmla="*/ 0 60000 65536"/>
              <a:gd name="T9" fmla="*/ 0 w 21600"/>
              <a:gd name="T10" fmla="*/ 0 h 28636"/>
              <a:gd name="T11" fmla="*/ 21600 w 21600"/>
              <a:gd name="T12" fmla="*/ 28636 h 286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636" fill="none" extrusionOk="0">
                <a:moveTo>
                  <a:pt x="20368" y="0"/>
                </a:moveTo>
                <a:cubicBezTo>
                  <a:pt x="21183" y="2309"/>
                  <a:pt x="21600" y="4740"/>
                  <a:pt x="21600" y="7189"/>
                </a:cubicBezTo>
                <a:cubicBezTo>
                  <a:pt x="21600" y="18126"/>
                  <a:pt x="13423" y="27338"/>
                  <a:pt x="2563" y="28636"/>
                </a:cubicBezTo>
              </a:path>
              <a:path w="21600" h="28636" stroke="0" extrusionOk="0">
                <a:moveTo>
                  <a:pt x="20368" y="0"/>
                </a:moveTo>
                <a:cubicBezTo>
                  <a:pt x="21183" y="2309"/>
                  <a:pt x="21600" y="4740"/>
                  <a:pt x="21600" y="7189"/>
                </a:cubicBezTo>
                <a:cubicBezTo>
                  <a:pt x="21600" y="18126"/>
                  <a:pt x="13423" y="27338"/>
                  <a:pt x="2563" y="28636"/>
                </a:cubicBezTo>
                <a:lnTo>
                  <a:pt x="0" y="7189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0" name="Arc 24"/>
          <p:cNvSpPr>
            <a:spLocks/>
          </p:cNvSpPr>
          <p:nvPr/>
        </p:nvSpPr>
        <p:spPr bwMode="auto">
          <a:xfrm>
            <a:off x="3657600" y="3189288"/>
            <a:ext cx="93663" cy="52387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14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1" name="Arc 25"/>
          <p:cNvSpPr>
            <a:spLocks/>
          </p:cNvSpPr>
          <p:nvPr/>
        </p:nvSpPr>
        <p:spPr bwMode="auto">
          <a:xfrm>
            <a:off x="3173413" y="3233738"/>
            <a:ext cx="93662" cy="52387"/>
          </a:xfrm>
          <a:custGeom>
            <a:avLst/>
            <a:gdLst>
              <a:gd name="T0" fmla="*/ 0 w 21600"/>
              <a:gd name="T1" fmla="*/ 0 h 21661"/>
              <a:gd name="T2" fmla="*/ 143585633 w 21600"/>
              <a:gd name="T3" fmla="*/ 4334601 h 21661"/>
              <a:gd name="T4" fmla="*/ 0 w 21600"/>
              <a:gd name="T5" fmla="*/ 4322366 h 21661"/>
              <a:gd name="T6" fmla="*/ 0 60000 65536"/>
              <a:gd name="T7" fmla="*/ 0 60000 65536"/>
              <a:gd name="T8" fmla="*/ 0 60000 65536"/>
              <a:gd name="T9" fmla="*/ 0 w 21600"/>
              <a:gd name="T10" fmla="*/ 0 h 21661"/>
              <a:gd name="T11" fmla="*/ 21600 w 21600"/>
              <a:gd name="T12" fmla="*/ 21661 h 216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6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0"/>
                  <a:pt x="21599" y="21640"/>
                  <a:pt x="21599" y="21660"/>
                </a:cubicBezTo>
              </a:path>
              <a:path w="21600" h="2166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620"/>
                  <a:pt x="21599" y="21640"/>
                  <a:pt x="21599" y="2166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2" name="Arc 26"/>
          <p:cNvSpPr>
            <a:spLocks/>
          </p:cNvSpPr>
          <p:nvPr/>
        </p:nvSpPr>
        <p:spPr bwMode="auto">
          <a:xfrm>
            <a:off x="3074988" y="3178175"/>
            <a:ext cx="92075" cy="52388"/>
          </a:xfrm>
          <a:custGeom>
            <a:avLst/>
            <a:gdLst>
              <a:gd name="T0" fmla="*/ 129592890 w 21600"/>
              <a:gd name="T1" fmla="*/ 4396650 h 21600"/>
              <a:gd name="T2" fmla="*/ 0 w 21600"/>
              <a:gd name="T3" fmla="*/ 0 h 21600"/>
              <a:gd name="T4" fmla="*/ 12959289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>
            <a:off x="3073400" y="1327150"/>
            <a:ext cx="0" cy="1841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4" name="Line 28"/>
          <p:cNvSpPr>
            <a:spLocks noChangeShapeType="1"/>
          </p:cNvSpPr>
          <p:nvPr/>
        </p:nvSpPr>
        <p:spPr bwMode="auto">
          <a:xfrm>
            <a:off x="3759200" y="1371600"/>
            <a:ext cx="0" cy="1808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5" name="Arc 29"/>
          <p:cNvSpPr>
            <a:spLocks/>
          </p:cNvSpPr>
          <p:nvPr/>
        </p:nvSpPr>
        <p:spPr bwMode="auto">
          <a:xfrm>
            <a:off x="3770313" y="1258888"/>
            <a:ext cx="219075" cy="109537"/>
          </a:xfrm>
          <a:custGeom>
            <a:avLst/>
            <a:gdLst>
              <a:gd name="T0" fmla="*/ 0 w 21600"/>
              <a:gd name="T1" fmla="*/ 367448603 h 21599"/>
              <a:gd name="T2" fmla="*/ 2147483647 w 21600"/>
              <a:gd name="T3" fmla="*/ 0 h 21599"/>
              <a:gd name="T4" fmla="*/ 2147483647 w 21600"/>
              <a:gd name="T5" fmla="*/ 367448603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>
            <a:off x="3995738" y="1252538"/>
            <a:ext cx="17113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7" name="Arc 31"/>
          <p:cNvSpPr>
            <a:spLocks/>
          </p:cNvSpPr>
          <p:nvPr/>
        </p:nvSpPr>
        <p:spPr bwMode="auto">
          <a:xfrm>
            <a:off x="3084513" y="915988"/>
            <a:ext cx="803275" cy="395287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8" name="Arc 32"/>
          <p:cNvSpPr>
            <a:spLocks/>
          </p:cNvSpPr>
          <p:nvPr/>
        </p:nvSpPr>
        <p:spPr bwMode="auto">
          <a:xfrm>
            <a:off x="5715000" y="1258888"/>
            <a:ext cx="296863" cy="1666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69" name="Arc 33"/>
          <p:cNvSpPr>
            <a:spLocks/>
          </p:cNvSpPr>
          <p:nvPr/>
        </p:nvSpPr>
        <p:spPr bwMode="auto">
          <a:xfrm>
            <a:off x="6019800" y="915988"/>
            <a:ext cx="703263" cy="50958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0" name="Line 34"/>
          <p:cNvSpPr>
            <a:spLocks noChangeShapeType="1"/>
          </p:cNvSpPr>
          <p:nvPr/>
        </p:nvSpPr>
        <p:spPr bwMode="auto">
          <a:xfrm>
            <a:off x="3894138" y="909638"/>
            <a:ext cx="2117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6019800" y="2628900"/>
            <a:ext cx="0" cy="1190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>
            <a:off x="5722938" y="21145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5722938" y="24574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>
            <a:off x="6019800" y="1428750"/>
            <a:ext cx="0" cy="847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6" name="Line 40"/>
          <p:cNvSpPr>
            <a:spLocks noChangeShapeType="1"/>
          </p:cNvSpPr>
          <p:nvPr/>
        </p:nvSpPr>
        <p:spPr bwMode="auto">
          <a:xfrm>
            <a:off x="5722938" y="39433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>
            <a:off x="5722938" y="365760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>
            <a:off x="6019800" y="4114800"/>
            <a:ext cx="0" cy="1019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2" name="Line 49"/>
          <p:cNvSpPr>
            <a:spLocks noChangeShapeType="1"/>
          </p:cNvSpPr>
          <p:nvPr/>
        </p:nvSpPr>
        <p:spPr bwMode="auto">
          <a:xfrm>
            <a:off x="338138" y="1995488"/>
            <a:ext cx="8112125" cy="0"/>
          </a:xfrm>
          <a:prstGeom prst="line">
            <a:avLst/>
          </a:prstGeom>
          <a:noFill/>
          <a:ln w="12700">
            <a:solidFill>
              <a:srgbClr val="41414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Line 50"/>
          <p:cNvSpPr>
            <a:spLocks noChangeShapeType="1"/>
          </p:cNvSpPr>
          <p:nvPr/>
        </p:nvSpPr>
        <p:spPr bwMode="auto">
          <a:xfrm>
            <a:off x="0" y="3300413"/>
            <a:ext cx="8112125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92" name="Line 56"/>
          <p:cNvSpPr>
            <a:spLocks noChangeShapeType="1"/>
          </p:cNvSpPr>
          <p:nvPr/>
        </p:nvSpPr>
        <p:spPr bwMode="auto">
          <a:xfrm>
            <a:off x="5722938" y="49720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93" name="Line 57"/>
          <p:cNvSpPr>
            <a:spLocks noChangeShapeType="1"/>
          </p:cNvSpPr>
          <p:nvPr/>
        </p:nvSpPr>
        <p:spPr bwMode="auto">
          <a:xfrm>
            <a:off x="5722938" y="5314950"/>
            <a:ext cx="28892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394" name="Line 58"/>
          <p:cNvSpPr>
            <a:spLocks noChangeShapeType="1"/>
          </p:cNvSpPr>
          <p:nvPr/>
        </p:nvSpPr>
        <p:spPr bwMode="auto">
          <a:xfrm>
            <a:off x="6019800" y="5486400"/>
            <a:ext cx="0" cy="390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3" name="Line 67"/>
          <p:cNvSpPr>
            <a:spLocks noChangeShapeType="1"/>
          </p:cNvSpPr>
          <p:nvPr/>
        </p:nvSpPr>
        <p:spPr bwMode="auto">
          <a:xfrm>
            <a:off x="6731000" y="1371600"/>
            <a:ext cx="0" cy="14763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4" name="Line 68"/>
          <p:cNvSpPr>
            <a:spLocks noChangeShapeType="1"/>
          </p:cNvSpPr>
          <p:nvPr/>
        </p:nvSpPr>
        <p:spPr bwMode="auto">
          <a:xfrm flipH="1">
            <a:off x="6723063" y="268605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5" name="Line 69"/>
          <p:cNvSpPr>
            <a:spLocks noChangeShapeType="1"/>
          </p:cNvSpPr>
          <p:nvPr/>
        </p:nvSpPr>
        <p:spPr bwMode="auto">
          <a:xfrm flipH="1">
            <a:off x="6723063" y="308610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6" name="Line 70"/>
          <p:cNvSpPr>
            <a:spLocks noChangeShapeType="1"/>
          </p:cNvSpPr>
          <p:nvPr/>
        </p:nvSpPr>
        <p:spPr bwMode="auto">
          <a:xfrm flipH="1">
            <a:off x="6723063" y="428625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7" name="Line 71"/>
          <p:cNvSpPr>
            <a:spLocks noChangeShapeType="1"/>
          </p:cNvSpPr>
          <p:nvPr/>
        </p:nvSpPr>
        <p:spPr bwMode="auto">
          <a:xfrm flipH="1">
            <a:off x="6723063" y="4686300"/>
            <a:ext cx="320675" cy="161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8" name="Line 72"/>
          <p:cNvSpPr>
            <a:spLocks noChangeShapeType="1"/>
          </p:cNvSpPr>
          <p:nvPr/>
        </p:nvSpPr>
        <p:spPr bwMode="auto">
          <a:xfrm>
            <a:off x="6731000" y="3257550"/>
            <a:ext cx="0" cy="11906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09" name="Line 73"/>
          <p:cNvSpPr>
            <a:spLocks noChangeShapeType="1"/>
          </p:cNvSpPr>
          <p:nvPr/>
        </p:nvSpPr>
        <p:spPr bwMode="auto">
          <a:xfrm>
            <a:off x="6731000" y="4857750"/>
            <a:ext cx="0" cy="1019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2412" name="Line 76"/>
          <p:cNvSpPr>
            <a:spLocks noChangeShapeType="1"/>
          </p:cNvSpPr>
          <p:nvPr/>
        </p:nvSpPr>
        <p:spPr bwMode="auto">
          <a:xfrm flipV="1">
            <a:off x="3397250" y="242728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2413" name="Text Box 77"/>
          <p:cNvSpPr txBox="1">
            <a:spLocks noChangeArrowheads="1"/>
          </p:cNvSpPr>
          <p:nvPr/>
        </p:nvSpPr>
        <p:spPr bwMode="auto">
          <a:xfrm>
            <a:off x="352425" y="39481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Water out</a:t>
            </a:r>
          </a:p>
        </p:txBody>
      </p:sp>
      <p:sp>
        <p:nvSpPr>
          <p:cNvPr id="142414" name="Line 78"/>
          <p:cNvSpPr>
            <a:spLocks noChangeShapeType="1"/>
          </p:cNvSpPr>
          <p:nvPr/>
        </p:nvSpPr>
        <p:spPr bwMode="auto">
          <a:xfrm flipH="1">
            <a:off x="1739900" y="41529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2415" name="Text Box 79"/>
          <p:cNvSpPr txBox="1">
            <a:spLocks noChangeArrowheads="1"/>
          </p:cNvSpPr>
          <p:nvPr/>
        </p:nvSpPr>
        <p:spPr bwMode="auto">
          <a:xfrm>
            <a:off x="4067175" y="2192338"/>
            <a:ext cx="96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Na+/Cl-</a:t>
            </a:r>
          </a:p>
        </p:txBody>
      </p:sp>
      <p:sp>
        <p:nvSpPr>
          <p:cNvPr id="142416" name="Line 80"/>
          <p:cNvSpPr>
            <a:spLocks noChangeShapeType="1"/>
          </p:cNvSpPr>
          <p:nvPr/>
        </p:nvSpPr>
        <p:spPr bwMode="auto">
          <a:xfrm flipH="1" flipV="1">
            <a:off x="3441700" y="5562600"/>
            <a:ext cx="431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2417" name="Text Box 81"/>
          <p:cNvSpPr txBox="1">
            <a:spLocks noChangeArrowheads="1"/>
          </p:cNvSpPr>
          <p:nvPr/>
        </p:nvSpPr>
        <p:spPr bwMode="auto">
          <a:xfrm>
            <a:off x="3870325" y="53451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Urea</a:t>
            </a:r>
          </a:p>
        </p:txBody>
      </p:sp>
      <p:sp>
        <p:nvSpPr>
          <p:cNvPr id="142418" name="Line 82"/>
          <p:cNvSpPr>
            <a:spLocks noChangeShapeType="1"/>
          </p:cNvSpPr>
          <p:nvPr/>
        </p:nvSpPr>
        <p:spPr bwMode="auto">
          <a:xfrm>
            <a:off x="2209800" y="3187700"/>
            <a:ext cx="0" cy="166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2419" name="Line 83"/>
          <p:cNvSpPr>
            <a:spLocks noChangeShapeType="1"/>
          </p:cNvSpPr>
          <p:nvPr/>
        </p:nvSpPr>
        <p:spPr bwMode="auto">
          <a:xfrm>
            <a:off x="3403600" y="3187700"/>
            <a:ext cx="0" cy="166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4787900"/>
            <a:ext cx="1993900" cy="1790700"/>
            <a:chOff x="0" y="4787900"/>
            <a:chExt cx="1993900" cy="1790700"/>
          </a:xfrm>
        </p:grpSpPr>
        <p:pic>
          <p:nvPicPr>
            <p:cNvPr id="20546" name="Picture 5" descr="Cell types copy"/>
            <p:cNvPicPr>
              <a:picLocks noChangeAspect="1" noChangeArrowheads="1"/>
            </p:cNvPicPr>
            <p:nvPr/>
          </p:nvPicPr>
          <p:blipFill>
            <a:blip r:embed="rId3" cstate="print"/>
            <a:srcRect t="83704" r="65887" b="7080"/>
            <a:stretch>
              <a:fillRect/>
            </a:stretch>
          </p:blipFill>
          <p:spPr bwMode="auto">
            <a:xfrm>
              <a:off x="0" y="5880100"/>
              <a:ext cx="1982787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Straight Connector 66"/>
            <p:cNvCxnSpPr/>
            <p:nvPr/>
          </p:nvCxnSpPr>
          <p:spPr>
            <a:xfrm rot="5400000" flipH="1" flipV="1">
              <a:off x="946150" y="4972050"/>
              <a:ext cx="1231900" cy="863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3746500" y="2578100"/>
            <a:ext cx="1727200" cy="1155700"/>
            <a:chOff x="3746500" y="2578100"/>
            <a:chExt cx="1727200" cy="1155700"/>
          </a:xfrm>
        </p:grpSpPr>
        <p:pic>
          <p:nvPicPr>
            <p:cNvPr id="20544" name="Picture 5" descr="Cell types copy"/>
            <p:cNvPicPr>
              <a:picLocks noChangeAspect="1" noChangeArrowheads="1"/>
            </p:cNvPicPr>
            <p:nvPr/>
          </p:nvPicPr>
          <p:blipFill>
            <a:blip r:embed="rId3" cstate="print"/>
            <a:srcRect l="6334" t="58261" r="66266" b="27562"/>
            <a:stretch>
              <a:fillRect/>
            </a:stretch>
          </p:blipFill>
          <p:spPr bwMode="auto">
            <a:xfrm>
              <a:off x="3873500" y="2654300"/>
              <a:ext cx="16002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" name="Straight Connector 71"/>
            <p:cNvCxnSpPr/>
            <p:nvPr/>
          </p:nvCxnSpPr>
          <p:spPr>
            <a:xfrm rot="10800000">
              <a:off x="3746500" y="2578100"/>
              <a:ext cx="292100" cy="2159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42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424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42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424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412" grpId="0" animBg="1"/>
      <p:bldP spid="142413" grpId="0"/>
      <p:bldP spid="142414" grpId="0" animBg="1"/>
      <p:bldP spid="142415" grpId="0"/>
      <p:bldP spid="142416" grpId="0" animBg="1"/>
      <p:bldP spid="142417" grpId="0"/>
      <p:bldP spid="142418" grpId="0" animBg="1"/>
      <p:bldP spid="142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0"/>
            <a:ext cx="83518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Osmolarity</a:t>
            </a:r>
            <a:r>
              <a:rPr lang="en-US" sz="2400"/>
              <a:t> = measure of the solute concentration in a solution (osmoles/liter; 1 Osmole = 1 mole of dissolved solutes per liter); depends on the number of dissolved solutes present. The greater the number of dissolved particles, the greater the osmolarity</a:t>
            </a:r>
          </a:p>
          <a:p>
            <a:endParaRPr lang="en-US" sz="2400" u="sng"/>
          </a:p>
        </p:txBody>
      </p:sp>
      <p:pic>
        <p:nvPicPr>
          <p:cNvPr id="112643" name="Picture 3" descr="Osmalority and concentrato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916113"/>
            <a:ext cx="56896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Osmalority and concentrator copy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1331913" y="1916113"/>
            <a:ext cx="2844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9"/>
          <p:cNvSpPr>
            <a:spLocks noGrp="1" noChangeArrowheads="1"/>
          </p:cNvSpPr>
          <p:nvPr>
            <p:ph type="title"/>
          </p:nvPr>
        </p:nvSpPr>
        <p:spPr>
          <a:xfrm>
            <a:off x="5467350" y="2093913"/>
            <a:ext cx="367665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Establishing the gradient</a:t>
            </a:r>
          </a:p>
        </p:txBody>
      </p:sp>
      <p:pic>
        <p:nvPicPr>
          <p:cNvPr id="21507" name="Picture 30" descr="kidney gradient0001"/>
          <p:cNvPicPr>
            <a:picLocks noChangeAspect="1" noChangeArrowheads="1"/>
          </p:cNvPicPr>
          <p:nvPr/>
        </p:nvPicPr>
        <p:blipFill>
          <a:blip r:embed="rId3" cstate="print"/>
          <a:srcRect l="6192" t="10103" r="9525" b="20207"/>
          <a:stretch>
            <a:fillRect/>
          </a:stretch>
        </p:blipFill>
        <p:spPr bwMode="auto">
          <a:xfrm>
            <a:off x="130175" y="0"/>
            <a:ext cx="568642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untercurrent mechamism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7263" y="0"/>
            <a:ext cx="4865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59300" y="3352800"/>
            <a:ext cx="3086100" cy="2501900"/>
            <a:chOff x="2888" y="1744"/>
            <a:chExt cx="1944" cy="2048"/>
          </a:xfrm>
        </p:grpSpPr>
        <p:sp>
          <p:nvSpPr>
            <p:cNvPr id="22539" name="Oval 6"/>
            <p:cNvSpPr>
              <a:spLocks noChangeArrowheads="1"/>
            </p:cNvSpPr>
            <p:nvPr/>
          </p:nvSpPr>
          <p:spPr bwMode="auto">
            <a:xfrm rot="3045295">
              <a:off x="3032" y="2936"/>
              <a:ext cx="624" cy="91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7"/>
            <p:cNvSpPr>
              <a:spLocks noChangeArrowheads="1"/>
            </p:cNvSpPr>
            <p:nvPr/>
          </p:nvSpPr>
          <p:spPr bwMode="auto">
            <a:xfrm>
              <a:off x="4208" y="1744"/>
              <a:ext cx="624" cy="20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7025" y="3236913"/>
            <a:ext cx="6365875" cy="1817687"/>
            <a:chOff x="206" y="2039"/>
            <a:chExt cx="4010" cy="1145"/>
          </a:xfrm>
        </p:grpSpPr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flipH="1" flipV="1">
              <a:off x="1560" y="2216"/>
              <a:ext cx="1504" cy="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 flipH="1" flipV="1">
              <a:off x="1560" y="2176"/>
              <a:ext cx="2656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206" y="2039"/>
              <a:ext cx="1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Permeable to Urea</a:t>
              </a:r>
            </a:p>
          </p:txBody>
        </p:sp>
      </p:grpSp>
      <p:sp>
        <p:nvSpPr>
          <p:cNvPr id="137230" name="AutoShape 14"/>
          <p:cNvSpPr>
            <a:spLocks noChangeArrowheads="1"/>
          </p:cNvSpPr>
          <p:nvPr/>
        </p:nvSpPr>
        <p:spPr bwMode="auto">
          <a:xfrm rot="7694422">
            <a:off x="6252370" y="4983956"/>
            <a:ext cx="976312" cy="555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05" y="15095"/>
                </a:moveTo>
                <a:cubicBezTo>
                  <a:pt x="19978" y="13763"/>
                  <a:pt x="20329" y="12292"/>
                  <a:pt x="20329" y="10800"/>
                </a:cubicBezTo>
                <a:cubicBezTo>
                  <a:pt x="20329" y="5537"/>
                  <a:pt x="16062" y="1271"/>
                  <a:pt x="10800" y="1271"/>
                </a:cubicBezTo>
                <a:cubicBezTo>
                  <a:pt x="9551" y="1270"/>
                  <a:pt x="8314" y="1516"/>
                  <a:pt x="7160" y="1993"/>
                </a:cubicBezTo>
                <a:lnTo>
                  <a:pt x="6674" y="818"/>
                </a:lnTo>
                <a:cubicBezTo>
                  <a:pt x="7982" y="278"/>
                  <a:pt x="9384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491"/>
                  <a:pt x="21202" y="14159"/>
                  <a:pt x="20440" y="15668"/>
                </a:cubicBezTo>
                <a:lnTo>
                  <a:pt x="22850" y="16886"/>
                </a:lnTo>
                <a:lnTo>
                  <a:pt x="18369" y="18360"/>
                </a:lnTo>
                <a:lnTo>
                  <a:pt x="16895" y="13878"/>
                </a:lnTo>
                <a:lnTo>
                  <a:pt x="19305" y="1509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5927725" y="5103813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UREA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9697154">
            <a:off x="5210175" y="4997450"/>
            <a:ext cx="976313" cy="555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305" y="15095"/>
                </a:moveTo>
                <a:cubicBezTo>
                  <a:pt x="19978" y="13763"/>
                  <a:pt x="20329" y="12292"/>
                  <a:pt x="20329" y="10800"/>
                </a:cubicBezTo>
                <a:cubicBezTo>
                  <a:pt x="20329" y="5537"/>
                  <a:pt x="16062" y="1271"/>
                  <a:pt x="10800" y="1271"/>
                </a:cubicBezTo>
                <a:cubicBezTo>
                  <a:pt x="8543" y="1270"/>
                  <a:pt x="6359" y="2072"/>
                  <a:pt x="4638" y="3531"/>
                </a:cubicBezTo>
                <a:lnTo>
                  <a:pt x="3816" y="2561"/>
                </a:lnTo>
                <a:cubicBezTo>
                  <a:pt x="5767" y="907"/>
                  <a:pt x="824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2491"/>
                  <a:pt x="21202" y="14159"/>
                  <a:pt x="20440" y="15668"/>
                </a:cubicBezTo>
                <a:lnTo>
                  <a:pt x="22850" y="16886"/>
                </a:lnTo>
                <a:lnTo>
                  <a:pt x="18369" y="18360"/>
                </a:lnTo>
                <a:lnTo>
                  <a:pt x="16895" y="13878"/>
                </a:lnTo>
                <a:lnTo>
                  <a:pt x="19305" y="1509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0" grpId="0" animBg="1"/>
      <p:bldP spid="137231" grpId="0"/>
      <p:bldP spid="1372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413" y="-190500"/>
            <a:ext cx="6783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004050" y="3897313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Very tight cell junctions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ephron pro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68488"/>
            <a:ext cx="91440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394200" y="1816100"/>
            <a:ext cx="2133600" cy="317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-26988"/>
            <a:ext cx="8964613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Why doesn’t medullary blood flow eliminate countercurrent gradient?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Vasa Rect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65163"/>
            <a:ext cx="45720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2636838"/>
            <a:ext cx="4427538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Vasa Recta</a:t>
            </a:r>
          </a:p>
          <a:p>
            <a:pPr>
              <a:spcBef>
                <a:spcPct val="50000"/>
              </a:spcBef>
            </a:pPr>
            <a:r>
              <a:rPr lang="en-GB"/>
              <a:t>Permeable to water and solutes. </a:t>
            </a:r>
          </a:p>
          <a:p>
            <a:pPr>
              <a:spcBef>
                <a:spcPct val="50000"/>
              </a:spcBef>
            </a:pPr>
            <a:r>
              <a:rPr lang="en-GB"/>
              <a:t>Water diffuses out of descending limb and solutes diffuse into descending limb. </a:t>
            </a:r>
          </a:p>
          <a:p>
            <a:pPr>
              <a:spcBef>
                <a:spcPct val="50000"/>
              </a:spcBef>
            </a:pPr>
            <a:r>
              <a:rPr lang="en-GB"/>
              <a:t>In the ascending limb the reverse happens. </a:t>
            </a:r>
          </a:p>
          <a:p>
            <a:pPr>
              <a:spcBef>
                <a:spcPct val="50000"/>
              </a:spcBef>
            </a:pPr>
            <a:r>
              <a:rPr lang="en-GB"/>
              <a:t>Thus oxygen and nutrients are delivered without loss of Gradient.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2263" y="1773238"/>
            <a:ext cx="6364287" cy="4216400"/>
          </a:xfrm>
          <a:noFill/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3348038" y="4149725"/>
            <a:ext cx="10160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661988"/>
            <a:ext cx="7542212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/>
              <a:t>Loop of Henle generates a hyperosmolar environment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112000" y="5657850"/>
            <a:ext cx="0" cy="857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339975" y="4076700"/>
            <a:ext cx="193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 b="1"/>
              <a:t>~ 30%</a:t>
            </a: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5651500" y="1412875"/>
            <a:ext cx="10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795963" y="1125538"/>
            <a:ext cx="1930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GB" sz="2400"/>
              <a:t>~ </a:t>
            </a:r>
            <a:r>
              <a:rPr lang="en-GB" sz="2400" b="1"/>
              <a:t>20%</a:t>
            </a:r>
            <a:endParaRPr lang="en-GB" sz="2400"/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20713" y="0"/>
            <a:ext cx="765333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3200" b="1"/>
              <a:t>where does the variability come from?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568325" y="2817813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125mls/min</a:t>
            </a:r>
          </a:p>
          <a:p>
            <a:r>
              <a:rPr lang="en-GB"/>
              <a:t>180L/day</a:t>
            </a:r>
          </a:p>
        </p:txBody>
      </p:sp>
      <p:grpSp>
        <p:nvGrpSpPr>
          <p:cNvPr id="26635" name="Group 16"/>
          <p:cNvGrpSpPr>
            <a:grpSpLocks/>
          </p:cNvGrpSpPr>
          <p:nvPr/>
        </p:nvGrpSpPr>
        <p:grpSpPr bwMode="auto">
          <a:xfrm>
            <a:off x="371475" y="5780088"/>
            <a:ext cx="8772525" cy="676275"/>
            <a:chOff x="371475" y="5780088"/>
            <a:chExt cx="8772525" cy="676275"/>
          </a:xfrm>
        </p:grpSpPr>
        <p:sp>
          <p:nvSpPr>
            <p:cNvPr id="26639" name="Line 6"/>
            <p:cNvSpPr>
              <a:spLocks noChangeShapeType="1"/>
            </p:cNvSpPr>
            <p:nvPr/>
          </p:nvSpPr>
          <p:spPr bwMode="auto">
            <a:xfrm flipV="1">
              <a:off x="5384800" y="6000750"/>
              <a:ext cx="1320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0" name="Text Box 11"/>
            <p:cNvSpPr txBox="1">
              <a:spLocks noChangeArrowheads="1"/>
            </p:cNvSpPr>
            <p:nvPr/>
          </p:nvSpPr>
          <p:spPr bwMode="auto">
            <a:xfrm>
              <a:off x="371475" y="5780088"/>
              <a:ext cx="53530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2400"/>
                <a:t>   </a:t>
              </a:r>
              <a:r>
                <a:rPr lang="en-GB" sz="2400" b="1"/>
                <a:t>Very Variable   &lt;&lt; 1% to  ~ 10%</a:t>
              </a:r>
              <a:endParaRPr lang="en-GB" sz="2400"/>
            </a:p>
          </p:txBody>
        </p:sp>
        <p:sp>
          <p:nvSpPr>
            <p:cNvPr id="26641" name="Text Box 13"/>
            <p:cNvSpPr txBox="1">
              <a:spLocks noChangeArrowheads="1"/>
            </p:cNvSpPr>
            <p:nvPr/>
          </p:nvSpPr>
          <p:spPr bwMode="auto">
            <a:xfrm>
              <a:off x="7461250" y="5815013"/>
              <a:ext cx="1682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0.7-1.4mls/min</a:t>
              </a:r>
            </a:p>
            <a:p>
              <a:r>
                <a:rPr lang="en-GB"/>
                <a:t>1-2L/day</a:t>
              </a:r>
            </a:p>
          </p:txBody>
        </p:sp>
      </p:grp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2206625" y="4570413"/>
            <a:ext cx="142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~</a:t>
            </a:r>
            <a:r>
              <a:rPr lang="en-GB"/>
              <a:t> 40mls/min</a:t>
            </a:r>
          </a:p>
          <a:p>
            <a:r>
              <a:rPr lang="en-GB" b="1"/>
              <a:t>~</a:t>
            </a:r>
            <a:r>
              <a:rPr lang="en-GB"/>
              <a:t> 60L/day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48400" y="1625600"/>
            <a:ext cx="1803400" cy="4279900"/>
          </a:xfrm>
          <a:prstGeom prst="roundRect">
            <a:avLst/>
          </a:prstGeom>
          <a:solidFill>
            <a:srgbClr val="92D050">
              <a:alpha val="37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5400000">
            <a:off x="6810375" y="3257550"/>
            <a:ext cx="339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FF0000"/>
                </a:solidFill>
              </a:rPr>
              <a:t>Vasopressin/ADH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2365375" y="2573338"/>
            <a:ext cx="347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Vasopressin (ADH; antidiuretic hormone)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11275" y="998538"/>
            <a:ext cx="2117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/>
              <a:t>Peptide hormone</a:t>
            </a:r>
          </a:p>
          <a:p>
            <a:pPr algn="ctr">
              <a:spcBef>
                <a:spcPct val="50000"/>
              </a:spcBef>
            </a:pPr>
            <a:r>
              <a:rPr lang="en-GB" sz="2000"/>
              <a:t>(9 amino acids)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759325" y="935038"/>
            <a:ext cx="391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/>
              <a:t>Synthesised in the hypothalamus</a:t>
            </a:r>
          </a:p>
          <a:p>
            <a:pPr algn="ctr"/>
            <a:r>
              <a:rPr lang="en-GB" sz="2000"/>
              <a:t>Packaged into granules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54575" y="3906838"/>
            <a:ext cx="412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Secreted from the posterior pituitary (neurohypophysis)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2250" y="4948238"/>
            <a:ext cx="5187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/>
              <a:t>Binds to specific receptors on basolateral membrane of </a:t>
            </a:r>
            <a:r>
              <a:rPr lang="en-GB" sz="2000" b="1" i="1"/>
              <a:t>principal cells in the collecting 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  <p:bldP spid="20489" grpId="0"/>
      <p:bldP spid="204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1528763" y="2260600"/>
            <a:ext cx="631825" cy="50165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325438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/>
              <a:t>Regulation of a passive uptake system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008063" y="2882900"/>
            <a:ext cx="263525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560763" y="2882900"/>
            <a:ext cx="265112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254125" y="1884363"/>
            <a:ext cx="330200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Arc 7"/>
          <p:cNvSpPr>
            <a:spLocks/>
          </p:cNvSpPr>
          <p:nvPr/>
        </p:nvSpPr>
        <p:spPr bwMode="auto">
          <a:xfrm>
            <a:off x="3355975" y="2147888"/>
            <a:ext cx="411163" cy="193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775075" y="2344738"/>
            <a:ext cx="0" cy="981075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1882775" y="2141538"/>
            <a:ext cx="1481138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Arc 10"/>
          <p:cNvSpPr>
            <a:spLocks/>
          </p:cNvSpPr>
          <p:nvPr/>
        </p:nvSpPr>
        <p:spPr bwMode="auto">
          <a:xfrm>
            <a:off x="1692275" y="2009775"/>
            <a:ext cx="200025" cy="125413"/>
          </a:xfrm>
          <a:custGeom>
            <a:avLst/>
            <a:gdLst>
              <a:gd name="T0" fmla="*/ 2147483647 w 21600"/>
              <a:gd name="T1" fmla="*/ 827534873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Arc 11"/>
          <p:cNvSpPr>
            <a:spLocks/>
          </p:cNvSpPr>
          <p:nvPr/>
        </p:nvSpPr>
        <p:spPr bwMode="auto">
          <a:xfrm>
            <a:off x="1576388" y="1884363"/>
            <a:ext cx="96837" cy="127000"/>
          </a:xfrm>
          <a:custGeom>
            <a:avLst/>
            <a:gdLst>
              <a:gd name="T0" fmla="*/ 0 w 21600"/>
              <a:gd name="T1" fmla="*/ 0 h 21600"/>
              <a:gd name="T2" fmla="*/ 175379419 w 21600"/>
              <a:gd name="T3" fmla="*/ 892387473 h 21600"/>
              <a:gd name="T4" fmla="*/ 0 w 21600"/>
              <a:gd name="T5" fmla="*/ 8923874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Arc 12"/>
          <p:cNvSpPr>
            <a:spLocks/>
          </p:cNvSpPr>
          <p:nvPr/>
        </p:nvSpPr>
        <p:spPr bwMode="auto">
          <a:xfrm>
            <a:off x="1168400" y="1884363"/>
            <a:ext cx="95250" cy="60325"/>
          </a:xfrm>
          <a:custGeom>
            <a:avLst/>
            <a:gdLst>
              <a:gd name="T0" fmla="*/ 0 w 21600"/>
              <a:gd name="T1" fmla="*/ 10264055 h 21594"/>
              <a:gd name="T2" fmla="*/ 155215604 w 21600"/>
              <a:gd name="T3" fmla="*/ 0 h 21594"/>
              <a:gd name="T4" fmla="*/ 158825649 w 21600"/>
              <a:gd name="T5" fmla="*/ 10264055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Arc 13"/>
          <p:cNvSpPr>
            <a:spLocks/>
          </p:cNvSpPr>
          <p:nvPr/>
        </p:nvSpPr>
        <p:spPr bwMode="auto">
          <a:xfrm>
            <a:off x="3355975" y="3330575"/>
            <a:ext cx="411163" cy="192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1882775" y="3529013"/>
            <a:ext cx="1481138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Arc 15"/>
          <p:cNvSpPr>
            <a:spLocks/>
          </p:cNvSpPr>
          <p:nvPr/>
        </p:nvSpPr>
        <p:spPr bwMode="auto">
          <a:xfrm>
            <a:off x="1692275" y="3536950"/>
            <a:ext cx="200025" cy="125413"/>
          </a:xfrm>
          <a:custGeom>
            <a:avLst/>
            <a:gdLst>
              <a:gd name="T0" fmla="*/ 0 w 21600"/>
              <a:gd name="T1" fmla="*/ 827725547 h 21599"/>
              <a:gd name="T2" fmla="*/ 2147483647 w 21600"/>
              <a:gd name="T3" fmla="*/ 0 h 21599"/>
              <a:gd name="T4" fmla="*/ 2147483647 w 21600"/>
              <a:gd name="T5" fmla="*/ 8277255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Arc 16"/>
          <p:cNvSpPr>
            <a:spLocks/>
          </p:cNvSpPr>
          <p:nvPr/>
        </p:nvSpPr>
        <p:spPr bwMode="auto">
          <a:xfrm>
            <a:off x="1471613" y="3727450"/>
            <a:ext cx="201612" cy="127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9238747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1254125" y="3859213"/>
            <a:ext cx="225425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157288" y="1947863"/>
            <a:ext cx="0" cy="1839912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rc 19"/>
          <p:cNvSpPr>
            <a:spLocks/>
          </p:cNvSpPr>
          <p:nvPr/>
        </p:nvSpPr>
        <p:spPr bwMode="auto">
          <a:xfrm>
            <a:off x="1168400" y="3792538"/>
            <a:ext cx="95250" cy="61912"/>
          </a:xfrm>
          <a:custGeom>
            <a:avLst/>
            <a:gdLst>
              <a:gd name="T0" fmla="*/ 158825649 w 21600"/>
              <a:gd name="T1" fmla="*/ 11977872 h 21600"/>
              <a:gd name="T2" fmla="*/ 0 w 21600"/>
              <a:gd name="T3" fmla="*/ 0 h 21600"/>
              <a:gd name="T4" fmla="*/ 158825649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681163" y="3667125"/>
            <a:ext cx="0" cy="53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704850" y="2968625"/>
            <a:ext cx="336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1389063" y="23114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1884363" y="22098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Oval 26"/>
          <p:cNvSpPr>
            <a:spLocks noChangeArrowheads="1"/>
          </p:cNvSpPr>
          <p:nvPr/>
        </p:nvSpPr>
        <p:spPr bwMode="auto">
          <a:xfrm>
            <a:off x="1922463" y="25273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Oval 27"/>
          <p:cNvSpPr>
            <a:spLocks noChangeArrowheads="1"/>
          </p:cNvSpPr>
          <p:nvPr/>
        </p:nvSpPr>
        <p:spPr bwMode="auto">
          <a:xfrm>
            <a:off x="1477963" y="25400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8"/>
          <p:cNvSpPr>
            <a:spLocks noChangeShapeType="1"/>
          </p:cNvSpPr>
          <p:nvPr/>
        </p:nvSpPr>
        <p:spPr bwMode="auto">
          <a:xfrm>
            <a:off x="2374900" y="36449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699" name="Oval 29"/>
          <p:cNvSpPr>
            <a:spLocks noChangeArrowheads="1"/>
          </p:cNvSpPr>
          <p:nvPr/>
        </p:nvSpPr>
        <p:spPr bwMode="auto">
          <a:xfrm>
            <a:off x="1046163" y="5499100"/>
            <a:ext cx="263525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Oval 30"/>
          <p:cNvSpPr>
            <a:spLocks noChangeArrowheads="1"/>
          </p:cNvSpPr>
          <p:nvPr/>
        </p:nvSpPr>
        <p:spPr bwMode="auto">
          <a:xfrm>
            <a:off x="3598863" y="5499100"/>
            <a:ext cx="265112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 flipH="1">
            <a:off x="1292225" y="4500563"/>
            <a:ext cx="330200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2" name="Arc 32"/>
          <p:cNvSpPr>
            <a:spLocks/>
          </p:cNvSpPr>
          <p:nvPr/>
        </p:nvSpPr>
        <p:spPr bwMode="auto">
          <a:xfrm>
            <a:off x="3394075" y="4764088"/>
            <a:ext cx="411163" cy="193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3" name="Line 33"/>
          <p:cNvSpPr>
            <a:spLocks noChangeShapeType="1"/>
          </p:cNvSpPr>
          <p:nvPr/>
        </p:nvSpPr>
        <p:spPr bwMode="auto">
          <a:xfrm>
            <a:off x="3813175" y="4960938"/>
            <a:ext cx="0" cy="981075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4" name="Line 34"/>
          <p:cNvSpPr>
            <a:spLocks noChangeShapeType="1"/>
          </p:cNvSpPr>
          <p:nvPr/>
        </p:nvSpPr>
        <p:spPr bwMode="auto">
          <a:xfrm flipH="1">
            <a:off x="1920875" y="4757738"/>
            <a:ext cx="1481138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5" name="Arc 35"/>
          <p:cNvSpPr>
            <a:spLocks/>
          </p:cNvSpPr>
          <p:nvPr/>
        </p:nvSpPr>
        <p:spPr bwMode="auto">
          <a:xfrm>
            <a:off x="1730375" y="4625975"/>
            <a:ext cx="200025" cy="125413"/>
          </a:xfrm>
          <a:custGeom>
            <a:avLst/>
            <a:gdLst>
              <a:gd name="T0" fmla="*/ 2147483647 w 21600"/>
              <a:gd name="T1" fmla="*/ 827534873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6" name="Arc 36"/>
          <p:cNvSpPr>
            <a:spLocks/>
          </p:cNvSpPr>
          <p:nvPr/>
        </p:nvSpPr>
        <p:spPr bwMode="auto">
          <a:xfrm>
            <a:off x="1614488" y="4500563"/>
            <a:ext cx="96837" cy="127000"/>
          </a:xfrm>
          <a:custGeom>
            <a:avLst/>
            <a:gdLst>
              <a:gd name="T0" fmla="*/ 0 w 21600"/>
              <a:gd name="T1" fmla="*/ 0 h 21600"/>
              <a:gd name="T2" fmla="*/ 175379419 w 21600"/>
              <a:gd name="T3" fmla="*/ 892387473 h 21600"/>
              <a:gd name="T4" fmla="*/ 0 w 21600"/>
              <a:gd name="T5" fmla="*/ 89238747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7" name="Arc 37"/>
          <p:cNvSpPr>
            <a:spLocks/>
          </p:cNvSpPr>
          <p:nvPr/>
        </p:nvSpPr>
        <p:spPr bwMode="auto">
          <a:xfrm>
            <a:off x="1206500" y="4500563"/>
            <a:ext cx="95250" cy="60325"/>
          </a:xfrm>
          <a:custGeom>
            <a:avLst/>
            <a:gdLst>
              <a:gd name="T0" fmla="*/ 0 w 21600"/>
              <a:gd name="T1" fmla="*/ 10264055 h 21594"/>
              <a:gd name="T2" fmla="*/ 155215604 w 21600"/>
              <a:gd name="T3" fmla="*/ 0 h 21594"/>
              <a:gd name="T4" fmla="*/ 158825649 w 21600"/>
              <a:gd name="T5" fmla="*/ 10264055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8" name="Arc 38"/>
          <p:cNvSpPr>
            <a:spLocks/>
          </p:cNvSpPr>
          <p:nvPr/>
        </p:nvSpPr>
        <p:spPr bwMode="auto">
          <a:xfrm>
            <a:off x="3394075" y="5946775"/>
            <a:ext cx="411163" cy="192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09" name="Line 39"/>
          <p:cNvSpPr>
            <a:spLocks noChangeShapeType="1"/>
          </p:cNvSpPr>
          <p:nvPr/>
        </p:nvSpPr>
        <p:spPr bwMode="auto">
          <a:xfrm flipH="1">
            <a:off x="1920875" y="6145213"/>
            <a:ext cx="1481138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0" name="Arc 40"/>
          <p:cNvSpPr>
            <a:spLocks/>
          </p:cNvSpPr>
          <p:nvPr/>
        </p:nvSpPr>
        <p:spPr bwMode="auto">
          <a:xfrm>
            <a:off x="1730375" y="6153150"/>
            <a:ext cx="200025" cy="125413"/>
          </a:xfrm>
          <a:custGeom>
            <a:avLst/>
            <a:gdLst>
              <a:gd name="T0" fmla="*/ 0 w 21600"/>
              <a:gd name="T1" fmla="*/ 827725547 h 21599"/>
              <a:gd name="T2" fmla="*/ 2147483647 w 21600"/>
              <a:gd name="T3" fmla="*/ 0 h 21599"/>
              <a:gd name="T4" fmla="*/ 2147483647 w 21600"/>
              <a:gd name="T5" fmla="*/ 827725547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1" name="Arc 41"/>
          <p:cNvSpPr>
            <a:spLocks/>
          </p:cNvSpPr>
          <p:nvPr/>
        </p:nvSpPr>
        <p:spPr bwMode="auto">
          <a:xfrm>
            <a:off x="1509713" y="6343650"/>
            <a:ext cx="201612" cy="127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892387473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2" name="Line 42"/>
          <p:cNvSpPr>
            <a:spLocks noChangeShapeType="1"/>
          </p:cNvSpPr>
          <p:nvPr/>
        </p:nvSpPr>
        <p:spPr bwMode="auto">
          <a:xfrm flipH="1">
            <a:off x="1292225" y="6475413"/>
            <a:ext cx="225425" cy="0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3" name="Line 43"/>
          <p:cNvSpPr>
            <a:spLocks noChangeShapeType="1"/>
          </p:cNvSpPr>
          <p:nvPr/>
        </p:nvSpPr>
        <p:spPr bwMode="auto">
          <a:xfrm>
            <a:off x="1195388" y="4564063"/>
            <a:ext cx="0" cy="1839912"/>
          </a:xfrm>
          <a:prstGeom prst="line">
            <a:avLst/>
          </a:prstGeom>
          <a:noFill/>
          <a:ln w="12700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4" name="Arc 44"/>
          <p:cNvSpPr>
            <a:spLocks/>
          </p:cNvSpPr>
          <p:nvPr/>
        </p:nvSpPr>
        <p:spPr bwMode="auto">
          <a:xfrm>
            <a:off x="1206500" y="6408738"/>
            <a:ext cx="95250" cy="61912"/>
          </a:xfrm>
          <a:custGeom>
            <a:avLst/>
            <a:gdLst>
              <a:gd name="T0" fmla="*/ 158825649 w 21600"/>
              <a:gd name="T1" fmla="*/ 11977872 h 21600"/>
              <a:gd name="T2" fmla="*/ 0 w 21600"/>
              <a:gd name="T3" fmla="*/ 0 h 21600"/>
              <a:gd name="T4" fmla="*/ 158825649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3365F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5" name="Line 45"/>
          <p:cNvSpPr>
            <a:spLocks noChangeShapeType="1"/>
          </p:cNvSpPr>
          <p:nvPr/>
        </p:nvSpPr>
        <p:spPr bwMode="auto">
          <a:xfrm>
            <a:off x="1719263" y="6283325"/>
            <a:ext cx="0" cy="539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716" name="Line 46"/>
          <p:cNvSpPr>
            <a:spLocks noChangeShapeType="1"/>
          </p:cNvSpPr>
          <p:nvPr/>
        </p:nvSpPr>
        <p:spPr bwMode="auto">
          <a:xfrm>
            <a:off x="742950" y="5584825"/>
            <a:ext cx="336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717" name="Oval 47"/>
          <p:cNvSpPr>
            <a:spLocks noChangeArrowheads="1"/>
          </p:cNvSpPr>
          <p:nvPr/>
        </p:nvSpPr>
        <p:spPr bwMode="auto">
          <a:xfrm>
            <a:off x="1058863" y="46736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Oval 48"/>
          <p:cNvSpPr>
            <a:spLocks noChangeArrowheads="1"/>
          </p:cNvSpPr>
          <p:nvPr/>
        </p:nvSpPr>
        <p:spPr bwMode="auto">
          <a:xfrm>
            <a:off x="1071563" y="58420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Oval 49"/>
          <p:cNvSpPr>
            <a:spLocks noChangeArrowheads="1"/>
          </p:cNvSpPr>
          <p:nvPr/>
        </p:nvSpPr>
        <p:spPr bwMode="auto">
          <a:xfrm>
            <a:off x="3662363" y="57785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Oval 50"/>
          <p:cNvSpPr>
            <a:spLocks noChangeArrowheads="1"/>
          </p:cNvSpPr>
          <p:nvPr/>
        </p:nvSpPr>
        <p:spPr bwMode="auto">
          <a:xfrm>
            <a:off x="3713163" y="51689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Oval 51"/>
          <p:cNvSpPr>
            <a:spLocks noChangeArrowheads="1"/>
          </p:cNvSpPr>
          <p:nvPr/>
        </p:nvSpPr>
        <p:spPr bwMode="auto">
          <a:xfrm>
            <a:off x="3662363" y="49149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Oval 52"/>
          <p:cNvSpPr>
            <a:spLocks noChangeArrowheads="1"/>
          </p:cNvSpPr>
          <p:nvPr/>
        </p:nvSpPr>
        <p:spPr bwMode="auto">
          <a:xfrm>
            <a:off x="1071563" y="5156200"/>
            <a:ext cx="263525" cy="196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53"/>
          <p:cNvSpPr>
            <a:spLocks noChangeShapeType="1"/>
          </p:cNvSpPr>
          <p:nvPr/>
        </p:nvSpPr>
        <p:spPr bwMode="auto">
          <a:xfrm>
            <a:off x="908050" y="5889625"/>
            <a:ext cx="336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724" name="Line 54"/>
          <p:cNvSpPr>
            <a:spLocks noChangeShapeType="1"/>
          </p:cNvSpPr>
          <p:nvPr/>
        </p:nvSpPr>
        <p:spPr bwMode="auto">
          <a:xfrm>
            <a:off x="869950" y="4772025"/>
            <a:ext cx="336550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725" name="Line 55"/>
          <p:cNvSpPr>
            <a:spLocks noChangeShapeType="1"/>
          </p:cNvSpPr>
          <p:nvPr/>
        </p:nvSpPr>
        <p:spPr bwMode="auto">
          <a:xfrm>
            <a:off x="781050" y="5254625"/>
            <a:ext cx="3365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8726" name="Oval 56"/>
          <p:cNvSpPr>
            <a:spLocks noChangeArrowheads="1"/>
          </p:cNvSpPr>
          <p:nvPr/>
        </p:nvSpPr>
        <p:spPr bwMode="auto">
          <a:xfrm>
            <a:off x="3636963" y="2565400"/>
            <a:ext cx="265112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Oval 57"/>
          <p:cNvSpPr>
            <a:spLocks noChangeArrowheads="1"/>
          </p:cNvSpPr>
          <p:nvPr/>
        </p:nvSpPr>
        <p:spPr bwMode="auto">
          <a:xfrm>
            <a:off x="3662363" y="3187700"/>
            <a:ext cx="265112" cy="1968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Rectangle 58"/>
          <p:cNvSpPr>
            <a:spLocks noChangeArrowheads="1"/>
          </p:cNvSpPr>
          <p:nvPr/>
        </p:nvSpPr>
        <p:spPr bwMode="auto">
          <a:xfrm>
            <a:off x="4572000" y="2727325"/>
            <a:ext cx="457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Causes insertion of water channels (aquaporins) into the cells luminal membrane, hence increasing water permeability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Also stimulates urea transport from IMCD into thin ascending limb of loop of Henle and interstitial tissue</a:t>
            </a:r>
          </a:p>
        </p:txBody>
      </p:sp>
      <p:sp>
        <p:nvSpPr>
          <p:cNvPr id="28729" name="Text Box 59"/>
          <p:cNvSpPr txBox="1">
            <a:spLocks noChangeArrowheads="1"/>
          </p:cNvSpPr>
          <p:nvPr/>
        </p:nvSpPr>
        <p:spPr bwMode="auto">
          <a:xfrm>
            <a:off x="2473325" y="39100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476250"/>
            <a:ext cx="91440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What triggers ADH release?</a:t>
            </a:r>
          </a:p>
          <a:p>
            <a:pPr>
              <a:spcBef>
                <a:spcPct val="50000"/>
              </a:spcBef>
            </a:pPr>
            <a:r>
              <a:rPr lang="en-GB" sz="2400"/>
              <a:t>-</a:t>
            </a:r>
            <a:r>
              <a:rPr lang="en-US" sz="2400"/>
              <a:t>Plasma osmolarity is normally 285 - 295mosmol/L; 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-ADH release regulated by osmoreceptors in the hypothalamus (if osmolarity rises above 300mOs = triggers release)</a:t>
            </a:r>
          </a:p>
          <a:p>
            <a:pPr>
              <a:spcBef>
                <a:spcPct val="50000"/>
              </a:spcBef>
            </a:pPr>
            <a:r>
              <a:rPr lang="en-GB" sz="2400"/>
              <a:t>-Also stimulated by a marked fall in blood volume or pressure (monitered via baroreceptors or stretch receptors)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-Ethanol inhibits ADH release, which leads to dehydration as urine volume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71450"/>
            <a:ext cx="7772400" cy="4572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en-GB" b="1" smtClean="0"/>
              <a:t>Water permeability</a:t>
            </a:r>
            <a:endParaRPr lang="en-GB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0" y="5754688"/>
            <a:ext cx="6197600" cy="914400"/>
          </a:xfrm>
          <a:noFill/>
        </p:spPr>
        <p:txBody>
          <a:bodyPr lIns="90488" tIns="44450" rIns="90488" bIns="44450"/>
          <a:lstStyle/>
          <a:p>
            <a:pPr defTabSz="762000" eaLnBrk="1" hangingPunct="1">
              <a:spcBef>
                <a:spcPct val="0"/>
              </a:spcBef>
              <a:buFontTx/>
              <a:buNone/>
            </a:pPr>
            <a:r>
              <a:rPr lang="en-GB" sz="2400" b="1" smtClean="0"/>
              <a:t>permeable</a:t>
            </a:r>
          </a:p>
          <a:p>
            <a:pPr defTabSz="762000" eaLnBrk="1" hangingPunct="1">
              <a:spcBef>
                <a:spcPct val="0"/>
              </a:spcBef>
              <a:buFontTx/>
              <a:buNone/>
            </a:pPr>
            <a:r>
              <a:rPr lang="en-GB" sz="2400" b="1" smtClean="0"/>
              <a:t>impermeable</a:t>
            </a:r>
          </a:p>
          <a:p>
            <a:pPr defTabSz="762000" eaLnBrk="1" hangingPunct="1">
              <a:spcBef>
                <a:spcPct val="0"/>
              </a:spcBef>
              <a:buFontTx/>
              <a:buNone/>
            </a:pPr>
            <a:r>
              <a:rPr lang="en-GB" sz="2400" b="1" smtClean="0"/>
              <a:t>ADH-dependent</a:t>
            </a:r>
            <a:r>
              <a:rPr lang="en-GB" sz="2400" smtClean="0"/>
              <a:t> </a:t>
            </a:r>
          </a:p>
        </p:txBody>
      </p:sp>
      <p:sp>
        <p:nvSpPr>
          <p:cNvPr id="30724" name="Arc 4"/>
          <p:cNvSpPr>
            <a:spLocks/>
          </p:cNvSpPr>
          <p:nvPr/>
        </p:nvSpPr>
        <p:spPr bwMode="auto">
          <a:xfrm>
            <a:off x="2032000" y="1263650"/>
            <a:ext cx="296863" cy="1666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312863" y="1257300"/>
            <a:ext cx="7270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Arc 6"/>
          <p:cNvSpPr>
            <a:spLocks/>
          </p:cNvSpPr>
          <p:nvPr/>
        </p:nvSpPr>
        <p:spPr bwMode="auto">
          <a:xfrm>
            <a:off x="2235200" y="920750"/>
            <a:ext cx="804863" cy="509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1414463" y="914400"/>
            <a:ext cx="8286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336800" y="1433513"/>
            <a:ext cx="0" cy="9096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048000" y="1428750"/>
            <a:ext cx="0" cy="9096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Arc 10"/>
          <p:cNvSpPr>
            <a:spLocks/>
          </p:cNvSpPr>
          <p:nvPr/>
        </p:nvSpPr>
        <p:spPr bwMode="auto">
          <a:xfrm>
            <a:off x="2438400" y="2400300"/>
            <a:ext cx="93663" cy="52388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650 h 21600"/>
              <a:gd name="T4" fmla="*/ 0 w 21600"/>
              <a:gd name="T5" fmla="*/ 4396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Arc 11"/>
          <p:cNvSpPr>
            <a:spLocks/>
          </p:cNvSpPr>
          <p:nvPr/>
        </p:nvSpPr>
        <p:spPr bwMode="auto">
          <a:xfrm>
            <a:off x="2336800" y="2343150"/>
            <a:ext cx="93663" cy="52388"/>
          </a:xfrm>
          <a:custGeom>
            <a:avLst/>
            <a:gdLst>
              <a:gd name="T0" fmla="*/ 143594867 w 21600"/>
              <a:gd name="T1" fmla="*/ 4396650 h 21600"/>
              <a:gd name="T2" fmla="*/ 0 w 21600"/>
              <a:gd name="T3" fmla="*/ 0 h 21600"/>
              <a:gd name="T4" fmla="*/ 14359486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2" name="Arc 12"/>
          <p:cNvSpPr>
            <a:spLocks/>
          </p:cNvSpPr>
          <p:nvPr/>
        </p:nvSpPr>
        <p:spPr bwMode="auto">
          <a:xfrm>
            <a:off x="2844800" y="2400300"/>
            <a:ext cx="93663" cy="52388"/>
          </a:xfrm>
          <a:custGeom>
            <a:avLst/>
            <a:gdLst>
              <a:gd name="T0" fmla="*/ 0 w 21600"/>
              <a:gd name="T1" fmla="*/ 4402773 h 21594"/>
              <a:gd name="T2" fmla="*/ 140330886 w 21600"/>
              <a:gd name="T3" fmla="*/ 0 h 21594"/>
              <a:gd name="T4" fmla="*/ 143594867 w 21600"/>
              <a:gd name="T5" fmla="*/ 4402773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540000" y="2457450"/>
            <a:ext cx="0" cy="2628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2844800" y="2457450"/>
            <a:ext cx="0" cy="2628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Arc 15"/>
          <p:cNvSpPr>
            <a:spLocks/>
          </p:cNvSpPr>
          <p:nvPr/>
        </p:nvSpPr>
        <p:spPr bwMode="auto">
          <a:xfrm>
            <a:off x="3556000" y="5086350"/>
            <a:ext cx="195263" cy="1095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67383341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Arc 16"/>
          <p:cNvSpPr>
            <a:spLocks/>
          </p:cNvSpPr>
          <p:nvPr/>
        </p:nvSpPr>
        <p:spPr bwMode="auto">
          <a:xfrm>
            <a:off x="2844800" y="5086350"/>
            <a:ext cx="195263" cy="109538"/>
          </a:xfrm>
          <a:custGeom>
            <a:avLst/>
            <a:gdLst>
              <a:gd name="T0" fmla="*/ 2147483647 w 21600"/>
              <a:gd name="T1" fmla="*/ 367383341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Arc 17"/>
          <p:cNvSpPr>
            <a:spLocks/>
          </p:cNvSpPr>
          <p:nvPr/>
        </p:nvSpPr>
        <p:spPr bwMode="auto">
          <a:xfrm>
            <a:off x="2540000" y="5086350"/>
            <a:ext cx="406400" cy="2238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Arc 18"/>
          <p:cNvSpPr>
            <a:spLocks/>
          </p:cNvSpPr>
          <p:nvPr/>
        </p:nvSpPr>
        <p:spPr bwMode="auto">
          <a:xfrm>
            <a:off x="3657600" y="5086350"/>
            <a:ext cx="398463" cy="223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4064000" y="3319463"/>
            <a:ext cx="0" cy="1766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2946400" y="5314950"/>
            <a:ext cx="6937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759200" y="3319463"/>
            <a:ext cx="0" cy="1766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048000" y="5200650"/>
            <a:ext cx="4905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3" name="Arc 23"/>
          <p:cNvSpPr>
            <a:spLocks/>
          </p:cNvSpPr>
          <p:nvPr/>
        </p:nvSpPr>
        <p:spPr bwMode="auto">
          <a:xfrm>
            <a:off x="4075113" y="3263900"/>
            <a:ext cx="92075" cy="52388"/>
          </a:xfrm>
          <a:custGeom>
            <a:avLst/>
            <a:gdLst>
              <a:gd name="T0" fmla="*/ 0 w 21600"/>
              <a:gd name="T1" fmla="*/ 4402773 h 21594"/>
              <a:gd name="T2" fmla="*/ 126647036 w 21600"/>
              <a:gd name="T3" fmla="*/ 0 h 21594"/>
              <a:gd name="T4" fmla="*/ 129592890 w 21600"/>
              <a:gd name="T5" fmla="*/ 4402773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4" name="Arc 24"/>
          <p:cNvSpPr>
            <a:spLocks/>
          </p:cNvSpPr>
          <p:nvPr/>
        </p:nvSpPr>
        <p:spPr bwMode="auto">
          <a:xfrm>
            <a:off x="2946400" y="2343150"/>
            <a:ext cx="93663" cy="52388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6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5" name="Arc 25"/>
          <p:cNvSpPr>
            <a:spLocks/>
          </p:cNvSpPr>
          <p:nvPr/>
        </p:nvSpPr>
        <p:spPr bwMode="auto">
          <a:xfrm>
            <a:off x="4165600" y="3200400"/>
            <a:ext cx="93663" cy="52388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6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6" name="Arc 26"/>
          <p:cNvSpPr>
            <a:spLocks/>
          </p:cNvSpPr>
          <p:nvPr/>
        </p:nvSpPr>
        <p:spPr bwMode="auto">
          <a:xfrm>
            <a:off x="3657600" y="3263900"/>
            <a:ext cx="93663" cy="52388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650 h 21600"/>
              <a:gd name="T4" fmla="*/ 0 w 21600"/>
              <a:gd name="T5" fmla="*/ 4396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7" name="Arc 27"/>
          <p:cNvSpPr>
            <a:spLocks/>
          </p:cNvSpPr>
          <p:nvPr/>
        </p:nvSpPr>
        <p:spPr bwMode="auto">
          <a:xfrm>
            <a:off x="3567113" y="3200400"/>
            <a:ext cx="92075" cy="52388"/>
          </a:xfrm>
          <a:custGeom>
            <a:avLst/>
            <a:gdLst>
              <a:gd name="T0" fmla="*/ 129592890 w 21600"/>
              <a:gd name="T1" fmla="*/ 4396650 h 21600"/>
              <a:gd name="T2" fmla="*/ 0 w 21600"/>
              <a:gd name="T3" fmla="*/ 0 h 21600"/>
              <a:gd name="T4" fmla="*/ 12959289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556000" y="1319213"/>
            <a:ext cx="0" cy="1876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4267200" y="1376363"/>
            <a:ext cx="0" cy="1819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0" name="Arc 30"/>
          <p:cNvSpPr>
            <a:spLocks/>
          </p:cNvSpPr>
          <p:nvPr/>
        </p:nvSpPr>
        <p:spPr bwMode="auto">
          <a:xfrm>
            <a:off x="4278313" y="1263650"/>
            <a:ext cx="193675" cy="109538"/>
          </a:xfrm>
          <a:custGeom>
            <a:avLst/>
            <a:gdLst>
              <a:gd name="T0" fmla="*/ 0 w 21600"/>
              <a:gd name="T1" fmla="*/ 367468511 h 21599"/>
              <a:gd name="T2" fmla="*/ 2147483647 w 21600"/>
              <a:gd name="T3" fmla="*/ 0 h 21599"/>
              <a:gd name="T4" fmla="*/ 2147483647 w 21600"/>
              <a:gd name="T5" fmla="*/ 367468511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4478338" y="1257300"/>
            <a:ext cx="14065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2" name="Arc 32"/>
          <p:cNvSpPr>
            <a:spLocks/>
          </p:cNvSpPr>
          <p:nvPr/>
        </p:nvSpPr>
        <p:spPr bwMode="auto">
          <a:xfrm>
            <a:off x="3567113" y="920750"/>
            <a:ext cx="803275" cy="395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3" name="Arc 33"/>
          <p:cNvSpPr>
            <a:spLocks/>
          </p:cNvSpPr>
          <p:nvPr/>
        </p:nvSpPr>
        <p:spPr bwMode="auto">
          <a:xfrm>
            <a:off x="6197600" y="1263650"/>
            <a:ext cx="296863" cy="1666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4" name="Arc 34"/>
          <p:cNvSpPr>
            <a:spLocks/>
          </p:cNvSpPr>
          <p:nvPr/>
        </p:nvSpPr>
        <p:spPr bwMode="auto">
          <a:xfrm>
            <a:off x="6502400" y="920750"/>
            <a:ext cx="703263" cy="509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 cap="rnd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4376738" y="922338"/>
            <a:ext cx="15081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6502400" y="2633663"/>
            <a:ext cx="0" cy="11906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7213600" y="1433513"/>
            <a:ext cx="0" cy="15335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6205538" y="211931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6205538" y="246221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6502400" y="1433513"/>
            <a:ext cx="0" cy="8477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6205538" y="366236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6205538" y="394811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6502400" y="4119563"/>
            <a:ext cx="0" cy="1019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 flipH="1">
            <a:off x="7205663" y="2805113"/>
            <a:ext cx="32067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 flipH="1">
            <a:off x="7205663" y="3090863"/>
            <a:ext cx="32067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>
            <a:off x="7205663" y="4405313"/>
            <a:ext cx="32067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H="1">
            <a:off x="7205663" y="4691063"/>
            <a:ext cx="32067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7213600" y="3262313"/>
            <a:ext cx="0" cy="1304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>
            <a:off x="7213600" y="4862513"/>
            <a:ext cx="0" cy="10191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820738" y="2000250"/>
            <a:ext cx="8112125" cy="0"/>
          </a:xfrm>
          <a:prstGeom prst="line">
            <a:avLst/>
          </a:prstGeom>
          <a:noFill/>
          <a:ln w="12700">
            <a:solidFill>
              <a:srgbClr val="41414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515938" y="3314700"/>
            <a:ext cx="8112125" cy="0"/>
          </a:xfrm>
          <a:prstGeom prst="line">
            <a:avLst/>
          </a:prstGeom>
          <a:noFill/>
          <a:ln w="12700">
            <a:solidFill>
              <a:srgbClr val="41414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4451350" y="1474788"/>
            <a:ext cx="107791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>
                <a:latin typeface="Times New Roman" pitchFamily="18" charset="0"/>
              </a:rPr>
              <a:t>Cortex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0773" name="Rectangle 53"/>
          <p:cNvSpPr>
            <a:spLocks noChangeArrowheads="1"/>
          </p:cNvSpPr>
          <p:nvPr/>
        </p:nvSpPr>
        <p:spPr bwMode="auto">
          <a:xfrm>
            <a:off x="4368800" y="2400300"/>
            <a:ext cx="12303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>
                <a:latin typeface="Times New Roman" pitchFamily="18" charset="0"/>
              </a:rPr>
              <a:t>Outer</a:t>
            </a:r>
          </a:p>
          <a:p>
            <a:pPr defTabSz="762000" eaLnBrk="0" hangingPunct="0"/>
            <a:r>
              <a:rPr lang="en-GB" sz="2400" b="1">
                <a:latin typeface="Times New Roman" pitchFamily="18" charset="0"/>
              </a:rPr>
              <a:t>medulla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4349750" y="4046538"/>
            <a:ext cx="12303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>
                <a:latin typeface="Times New Roman" pitchFamily="18" charset="0"/>
              </a:rPr>
              <a:t>Inner </a:t>
            </a:r>
          </a:p>
          <a:p>
            <a:pPr defTabSz="762000" eaLnBrk="0" hangingPunct="0"/>
            <a:r>
              <a:rPr lang="en-GB" sz="2400" b="1">
                <a:latin typeface="Times New Roman" pitchFamily="18" charset="0"/>
              </a:rPr>
              <a:t>medulla</a:t>
            </a:r>
            <a:endParaRPr lang="en-GB" sz="2400">
              <a:latin typeface="Times New Roman" pitchFamily="18" charset="0"/>
            </a:endParaRPr>
          </a:p>
        </p:txBody>
      </p:sp>
      <p:sp>
        <p:nvSpPr>
          <p:cNvPr id="30775" name="Line 55"/>
          <p:cNvSpPr>
            <a:spLocks noChangeShapeType="1"/>
          </p:cNvSpPr>
          <p:nvPr/>
        </p:nvSpPr>
        <p:spPr bwMode="auto">
          <a:xfrm>
            <a:off x="6205538" y="531971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6" name="Line 56"/>
          <p:cNvSpPr>
            <a:spLocks noChangeShapeType="1"/>
          </p:cNvSpPr>
          <p:nvPr/>
        </p:nvSpPr>
        <p:spPr bwMode="auto">
          <a:xfrm>
            <a:off x="6205538" y="4976813"/>
            <a:ext cx="288925" cy="1619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7" name="Line 57"/>
          <p:cNvSpPr>
            <a:spLocks noChangeShapeType="1"/>
          </p:cNvSpPr>
          <p:nvPr/>
        </p:nvSpPr>
        <p:spPr bwMode="auto">
          <a:xfrm>
            <a:off x="6502400" y="5491163"/>
            <a:ext cx="0" cy="3905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8" name="Line 58"/>
          <p:cNvSpPr>
            <a:spLocks noChangeShapeType="1"/>
          </p:cNvSpPr>
          <p:nvPr/>
        </p:nvSpPr>
        <p:spPr bwMode="auto">
          <a:xfrm>
            <a:off x="5900738" y="914400"/>
            <a:ext cx="5937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79" name="Line 59"/>
          <p:cNvSpPr>
            <a:spLocks noChangeShapeType="1"/>
          </p:cNvSpPr>
          <p:nvPr/>
        </p:nvSpPr>
        <p:spPr bwMode="auto">
          <a:xfrm>
            <a:off x="5900738" y="1257300"/>
            <a:ext cx="2889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80" name="Line 60"/>
          <p:cNvSpPr>
            <a:spLocks noChangeShapeType="1"/>
          </p:cNvSpPr>
          <p:nvPr/>
        </p:nvSpPr>
        <p:spPr bwMode="auto">
          <a:xfrm flipH="1">
            <a:off x="703263" y="6057900"/>
            <a:ext cx="15398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81" name="Line 61"/>
          <p:cNvSpPr>
            <a:spLocks noChangeShapeType="1"/>
          </p:cNvSpPr>
          <p:nvPr/>
        </p:nvSpPr>
        <p:spPr bwMode="auto">
          <a:xfrm flipH="1">
            <a:off x="703263" y="6343650"/>
            <a:ext cx="1539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 flipH="1">
            <a:off x="703263" y="6629400"/>
            <a:ext cx="153987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468313" y="5299075"/>
            <a:ext cx="33686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/>
              <a:t>Water permeability</a:t>
            </a: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860425" y="2284413"/>
            <a:ext cx="7143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/>
              <a:t>Water flows across a semi permeable membrane from a region of low osmolarity to a region of high  osmolarity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844675"/>
            <a:ext cx="3352800" cy="1657350"/>
          </a:xfrm>
          <a:noFill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0"/>
              </a:spcBef>
            </a:pPr>
            <a:r>
              <a:rPr lang="en-GB" sz="2400" smtClean="0"/>
              <a:t>    </a:t>
            </a:r>
            <a:r>
              <a:rPr lang="en-GB" sz="2400" b="1" smtClean="0"/>
              <a:t>Increased fluid loss will tend to raise plasma osmolarity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767138" y="2119313"/>
            <a:ext cx="2320925" cy="73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71925" y="1989138"/>
            <a:ext cx="3263900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800"/>
              <a:t>   </a:t>
            </a:r>
            <a:r>
              <a:rPr lang="en-GB" sz="2400" b="1"/>
              <a:t>Plasma</a:t>
            </a:r>
          </a:p>
          <a:p>
            <a:pPr defTabSz="762000" eaLnBrk="0" hangingPunct="0"/>
            <a:r>
              <a:rPr lang="en-GB" sz="2400" b="1"/>
              <a:t> osmolarity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227763" y="4149725"/>
            <a:ext cx="2635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ADH release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208338" y="5719763"/>
            <a:ext cx="3997325" cy="73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656013" y="5705475"/>
            <a:ext cx="3868737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Collecting duct</a:t>
            </a:r>
          </a:p>
          <a:p>
            <a:pPr defTabSz="762000" eaLnBrk="0" hangingPunct="0"/>
            <a:r>
              <a:rPr lang="en-GB" sz="2400" b="1"/>
              <a:t>water permeability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303338" y="3890963"/>
            <a:ext cx="2549525" cy="79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619250" y="3860800"/>
            <a:ext cx="22082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Urine flow</a:t>
            </a:r>
          </a:p>
          <a:p>
            <a:pPr defTabSz="762000" eaLnBrk="0" hangingPunct="0"/>
            <a:r>
              <a:rPr lang="en-GB" sz="2400" b="1"/>
              <a:t>     rate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002338" y="3033713"/>
            <a:ext cx="1228725" cy="790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7002463" y="4919663"/>
            <a:ext cx="727075" cy="676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 flipV="1">
            <a:off x="2735263" y="4852988"/>
            <a:ext cx="727075" cy="752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002338" y="3948113"/>
            <a:ext cx="2625725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010400" y="583406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556000" y="400526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 type="triangle" w="med" len="lg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8432800" y="406241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892800" y="223361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6516688" y="1989138"/>
            <a:ext cx="23844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Hypothalamic</a:t>
            </a:r>
          </a:p>
          <a:p>
            <a:pPr defTabSz="762000" eaLnBrk="0" hangingPunct="0"/>
            <a:r>
              <a:rPr lang="en-GB" sz="2400" b="1"/>
              <a:t>osmoreceptors</a:t>
            </a:r>
            <a:endParaRPr lang="en-GB" sz="2400"/>
          </a:p>
          <a:p>
            <a:pPr defTabSz="762000" eaLnBrk="0" latinLnBrk="1" hangingPunct="0"/>
            <a:endParaRPr lang="en-GB" sz="2400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H="1">
            <a:off x="6596063" y="2805113"/>
            <a:ext cx="1031875" cy="504825"/>
          </a:xfrm>
          <a:prstGeom prst="line">
            <a:avLst/>
          </a:prstGeom>
          <a:noFill/>
          <a:ln w="12700">
            <a:solidFill>
              <a:srgbClr val="31650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743200" y="398463"/>
            <a:ext cx="2673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3600" b="1"/>
              <a:t>Water Load</a:t>
            </a:r>
            <a:endParaRPr lang="en-GB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25" grpId="0"/>
      <p:bldP spid="30726" grpId="0" animBg="1"/>
      <p:bldP spid="30727" grpId="0"/>
      <p:bldP spid="30728" grpId="0" animBg="1"/>
      <p:bldP spid="30729" grpId="0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8" grpId="0"/>
      <p:bldP spid="307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14300"/>
            <a:ext cx="4292600" cy="6858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en-GB" sz="3200" b="1" smtClean="0"/>
              <a:t>Water diuresis</a:t>
            </a:r>
            <a:br>
              <a:rPr lang="en-GB" sz="3200" b="1" smtClean="0"/>
            </a:br>
            <a:r>
              <a:rPr lang="en-GB" sz="3200" b="1" smtClean="0"/>
              <a:t>(low ADH)</a:t>
            </a:r>
          </a:p>
        </p:txBody>
      </p:sp>
      <p:sp>
        <p:nvSpPr>
          <p:cNvPr id="32771" name="Arc 3"/>
          <p:cNvSpPr>
            <a:spLocks/>
          </p:cNvSpPr>
          <p:nvPr/>
        </p:nvSpPr>
        <p:spPr bwMode="auto">
          <a:xfrm>
            <a:off x="2032000" y="1263650"/>
            <a:ext cx="296863" cy="1666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1312863" y="1257300"/>
            <a:ext cx="7270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Arc 5"/>
          <p:cNvSpPr>
            <a:spLocks/>
          </p:cNvSpPr>
          <p:nvPr/>
        </p:nvSpPr>
        <p:spPr bwMode="auto">
          <a:xfrm>
            <a:off x="2235200" y="920750"/>
            <a:ext cx="804863" cy="5095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14463" y="914400"/>
            <a:ext cx="8286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336800" y="1433513"/>
            <a:ext cx="0" cy="10239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048000" y="1428750"/>
            <a:ext cx="0" cy="10287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Arc 9"/>
          <p:cNvSpPr>
            <a:spLocks/>
          </p:cNvSpPr>
          <p:nvPr/>
        </p:nvSpPr>
        <p:spPr bwMode="auto">
          <a:xfrm>
            <a:off x="2438400" y="2514600"/>
            <a:ext cx="93663" cy="52388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650 h 21600"/>
              <a:gd name="T4" fmla="*/ 0 w 21600"/>
              <a:gd name="T5" fmla="*/ 4396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Arc 10"/>
          <p:cNvSpPr>
            <a:spLocks/>
          </p:cNvSpPr>
          <p:nvPr/>
        </p:nvSpPr>
        <p:spPr bwMode="auto">
          <a:xfrm>
            <a:off x="2336800" y="2457450"/>
            <a:ext cx="93663" cy="52388"/>
          </a:xfrm>
          <a:custGeom>
            <a:avLst/>
            <a:gdLst>
              <a:gd name="T0" fmla="*/ 143594867 w 21600"/>
              <a:gd name="T1" fmla="*/ 4396650 h 21600"/>
              <a:gd name="T2" fmla="*/ 0 w 21600"/>
              <a:gd name="T3" fmla="*/ 0 h 21600"/>
              <a:gd name="T4" fmla="*/ 14359486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Arc 11"/>
          <p:cNvSpPr>
            <a:spLocks/>
          </p:cNvSpPr>
          <p:nvPr/>
        </p:nvSpPr>
        <p:spPr bwMode="auto">
          <a:xfrm>
            <a:off x="2844800" y="2514600"/>
            <a:ext cx="93663" cy="52388"/>
          </a:xfrm>
          <a:custGeom>
            <a:avLst/>
            <a:gdLst>
              <a:gd name="T0" fmla="*/ 0 w 21600"/>
              <a:gd name="T1" fmla="*/ 4402773 h 21594"/>
              <a:gd name="T2" fmla="*/ 140330886 w 21600"/>
              <a:gd name="T3" fmla="*/ 0 h 21594"/>
              <a:gd name="T4" fmla="*/ 143594867 w 21600"/>
              <a:gd name="T5" fmla="*/ 4402773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540000" y="2571750"/>
            <a:ext cx="0" cy="2743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844800" y="2571750"/>
            <a:ext cx="0" cy="268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Arc 14"/>
          <p:cNvSpPr>
            <a:spLocks/>
          </p:cNvSpPr>
          <p:nvPr/>
        </p:nvSpPr>
        <p:spPr bwMode="auto">
          <a:xfrm>
            <a:off x="3556000" y="5257800"/>
            <a:ext cx="195263" cy="1095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67383341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Arc 15"/>
          <p:cNvSpPr>
            <a:spLocks/>
          </p:cNvSpPr>
          <p:nvPr/>
        </p:nvSpPr>
        <p:spPr bwMode="auto">
          <a:xfrm>
            <a:off x="2844800" y="5257800"/>
            <a:ext cx="195263" cy="109538"/>
          </a:xfrm>
          <a:custGeom>
            <a:avLst/>
            <a:gdLst>
              <a:gd name="T0" fmla="*/ 2147483647 w 21600"/>
              <a:gd name="T1" fmla="*/ 367383341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Arc 16"/>
          <p:cNvSpPr>
            <a:spLocks/>
          </p:cNvSpPr>
          <p:nvPr/>
        </p:nvSpPr>
        <p:spPr bwMode="auto">
          <a:xfrm>
            <a:off x="2540000" y="5314950"/>
            <a:ext cx="398463" cy="22383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Arc 17"/>
          <p:cNvSpPr>
            <a:spLocks/>
          </p:cNvSpPr>
          <p:nvPr/>
        </p:nvSpPr>
        <p:spPr bwMode="auto">
          <a:xfrm>
            <a:off x="3657600" y="5314950"/>
            <a:ext cx="398463" cy="223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064000" y="3257550"/>
            <a:ext cx="0" cy="2057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946400" y="5543550"/>
            <a:ext cx="6937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759200" y="3319463"/>
            <a:ext cx="0" cy="1938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048000" y="5372100"/>
            <a:ext cx="4905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0" name="Arc 22"/>
          <p:cNvSpPr>
            <a:spLocks/>
          </p:cNvSpPr>
          <p:nvPr/>
        </p:nvSpPr>
        <p:spPr bwMode="auto">
          <a:xfrm>
            <a:off x="4075113" y="3263900"/>
            <a:ext cx="92075" cy="52388"/>
          </a:xfrm>
          <a:custGeom>
            <a:avLst/>
            <a:gdLst>
              <a:gd name="T0" fmla="*/ 0 w 21600"/>
              <a:gd name="T1" fmla="*/ 4402773 h 21594"/>
              <a:gd name="T2" fmla="*/ 126647036 w 21600"/>
              <a:gd name="T3" fmla="*/ 0 h 21594"/>
              <a:gd name="T4" fmla="*/ 129592890 w 21600"/>
              <a:gd name="T5" fmla="*/ 4402773 h 21594"/>
              <a:gd name="T6" fmla="*/ 0 60000 65536"/>
              <a:gd name="T7" fmla="*/ 0 60000 65536"/>
              <a:gd name="T8" fmla="*/ 0 60000 65536"/>
              <a:gd name="T9" fmla="*/ 0 w 21600"/>
              <a:gd name="T10" fmla="*/ 0 h 21594"/>
              <a:gd name="T11" fmla="*/ 21600 w 21600"/>
              <a:gd name="T12" fmla="*/ 21594 h 21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4" fill="none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</a:path>
              <a:path w="21600" h="21594" stroke="0" extrusionOk="0">
                <a:moveTo>
                  <a:pt x="0" y="21594"/>
                </a:moveTo>
                <a:cubicBezTo>
                  <a:pt x="0" y="9855"/>
                  <a:pt x="9373" y="266"/>
                  <a:pt x="21108" y="-1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Arc 23"/>
          <p:cNvSpPr>
            <a:spLocks/>
          </p:cNvSpPr>
          <p:nvPr/>
        </p:nvSpPr>
        <p:spPr bwMode="auto">
          <a:xfrm>
            <a:off x="2946400" y="2457450"/>
            <a:ext cx="93663" cy="52388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6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2" name="Arc 24"/>
          <p:cNvSpPr>
            <a:spLocks/>
          </p:cNvSpPr>
          <p:nvPr/>
        </p:nvSpPr>
        <p:spPr bwMode="auto">
          <a:xfrm>
            <a:off x="4165600" y="3200400"/>
            <a:ext cx="93663" cy="52388"/>
          </a:xfrm>
          <a:custGeom>
            <a:avLst/>
            <a:gdLst>
              <a:gd name="T0" fmla="*/ 143594867 w 21600"/>
              <a:gd name="T1" fmla="*/ 0 h 21600"/>
              <a:gd name="T2" fmla="*/ 0 w 21600"/>
              <a:gd name="T3" fmla="*/ 43966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3" name="Arc 25"/>
          <p:cNvSpPr>
            <a:spLocks/>
          </p:cNvSpPr>
          <p:nvPr/>
        </p:nvSpPr>
        <p:spPr bwMode="auto">
          <a:xfrm>
            <a:off x="3657600" y="3263900"/>
            <a:ext cx="93663" cy="52388"/>
          </a:xfrm>
          <a:custGeom>
            <a:avLst/>
            <a:gdLst>
              <a:gd name="T0" fmla="*/ 0 w 21600"/>
              <a:gd name="T1" fmla="*/ 0 h 21600"/>
              <a:gd name="T2" fmla="*/ 143594867 w 21600"/>
              <a:gd name="T3" fmla="*/ 4396650 h 21600"/>
              <a:gd name="T4" fmla="*/ 0 w 21600"/>
              <a:gd name="T5" fmla="*/ 43966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4" name="Arc 26"/>
          <p:cNvSpPr>
            <a:spLocks/>
          </p:cNvSpPr>
          <p:nvPr/>
        </p:nvSpPr>
        <p:spPr bwMode="auto">
          <a:xfrm>
            <a:off x="3567113" y="3200400"/>
            <a:ext cx="92075" cy="52388"/>
          </a:xfrm>
          <a:custGeom>
            <a:avLst/>
            <a:gdLst>
              <a:gd name="T0" fmla="*/ 129592890 w 21600"/>
              <a:gd name="T1" fmla="*/ 4396650 h 21600"/>
              <a:gd name="T2" fmla="*/ 0 w 21600"/>
              <a:gd name="T3" fmla="*/ 0 h 21600"/>
              <a:gd name="T4" fmla="*/ 12959289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3556000" y="1319213"/>
            <a:ext cx="0" cy="1876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4267200" y="1376363"/>
            <a:ext cx="0" cy="18192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7" name="Arc 29"/>
          <p:cNvSpPr>
            <a:spLocks/>
          </p:cNvSpPr>
          <p:nvPr/>
        </p:nvSpPr>
        <p:spPr bwMode="auto">
          <a:xfrm>
            <a:off x="4278313" y="1263650"/>
            <a:ext cx="193675" cy="109538"/>
          </a:xfrm>
          <a:custGeom>
            <a:avLst/>
            <a:gdLst>
              <a:gd name="T0" fmla="*/ 0 w 21600"/>
              <a:gd name="T1" fmla="*/ 367468511 h 21599"/>
              <a:gd name="T2" fmla="*/ 2147483647 w 21600"/>
              <a:gd name="T3" fmla="*/ 0 h 21599"/>
              <a:gd name="T4" fmla="*/ 2147483647 w 21600"/>
              <a:gd name="T5" fmla="*/ 367468511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61"/>
                  <a:pt x="9528" y="129"/>
                  <a:pt x="21365" y="0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4478338" y="1257300"/>
            <a:ext cx="14065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799" name="Arc 31"/>
          <p:cNvSpPr>
            <a:spLocks/>
          </p:cNvSpPr>
          <p:nvPr/>
        </p:nvSpPr>
        <p:spPr bwMode="auto">
          <a:xfrm>
            <a:off x="3567113" y="920750"/>
            <a:ext cx="803275" cy="39528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0" name="Arc 32"/>
          <p:cNvSpPr>
            <a:spLocks/>
          </p:cNvSpPr>
          <p:nvPr/>
        </p:nvSpPr>
        <p:spPr bwMode="auto">
          <a:xfrm>
            <a:off x="6197600" y="1263650"/>
            <a:ext cx="296863" cy="1666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1" name="Arc 33"/>
          <p:cNvSpPr>
            <a:spLocks/>
          </p:cNvSpPr>
          <p:nvPr/>
        </p:nvSpPr>
        <p:spPr bwMode="auto">
          <a:xfrm>
            <a:off x="6502400" y="920750"/>
            <a:ext cx="703263" cy="5667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438E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376738" y="914400"/>
            <a:ext cx="1508125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6502400" y="2633663"/>
            <a:ext cx="0" cy="11906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7213600" y="1433513"/>
            <a:ext cx="0" cy="15335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>
            <a:off x="6205538" y="211931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6205538" y="246221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6502400" y="1433513"/>
            <a:ext cx="0" cy="8477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>
            <a:off x="6205538" y="366236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6205538" y="394811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>
            <a:off x="6502400" y="4119563"/>
            <a:ext cx="0" cy="10191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H="1">
            <a:off x="7205663" y="2805113"/>
            <a:ext cx="320675" cy="161925"/>
          </a:xfrm>
          <a:prstGeom prst="line">
            <a:avLst/>
          </a:prstGeom>
          <a:noFill/>
          <a:ln w="12700">
            <a:solidFill>
              <a:srgbClr val="60C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H="1">
            <a:off x="7205663" y="3090863"/>
            <a:ext cx="320675" cy="161925"/>
          </a:xfrm>
          <a:prstGeom prst="line">
            <a:avLst/>
          </a:prstGeom>
          <a:noFill/>
          <a:ln w="12700">
            <a:solidFill>
              <a:srgbClr val="60C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H="1">
            <a:off x="7205663" y="4405313"/>
            <a:ext cx="32067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 flipH="1">
            <a:off x="7205663" y="4691063"/>
            <a:ext cx="32067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7213600" y="3262313"/>
            <a:ext cx="0" cy="1304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7213600" y="4862513"/>
            <a:ext cx="0" cy="11334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7" name="Line 49"/>
          <p:cNvSpPr>
            <a:spLocks noChangeShapeType="1"/>
          </p:cNvSpPr>
          <p:nvPr/>
        </p:nvSpPr>
        <p:spPr bwMode="auto">
          <a:xfrm>
            <a:off x="820738" y="2000250"/>
            <a:ext cx="8112125" cy="0"/>
          </a:xfrm>
          <a:prstGeom prst="line">
            <a:avLst/>
          </a:prstGeom>
          <a:noFill/>
          <a:ln w="12700">
            <a:solidFill>
              <a:srgbClr val="41414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4654550" y="1246188"/>
            <a:ext cx="1079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i="1"/>
              <a:t>Cortex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4500563" y="2420938"/>
            <a:ext cx="12509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i="1"/>
              <a:t>Outer</a:t>
            </a:r>
          </a:p>
          <a:p>
            <a:pPr defTabSz="762000" eaLnBrk="0" hangingPunct="0"/>
            <a:r>
              <a:rPr lang="en-GB" sz="2400" i="1"/>
              <a:t>medulla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4552950" y="4046538"/>
            <a:ext cx="12509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i="1"/>
              <a:t>Inner </a:t>
            </a:r>
          </a:p>
          <a:p>
            <a:pPr defTabSz="762000" eaLnBrk="0" hangingPunct="0"/>
            <a:r>
              <a:rPr lang="en-GB" sz="2400" i="1"/>
              <a:t>medulla</a:t>
            </a:r>
          </a:p>
        </p:txBody>
      </p:sp>
      <p:sp>
        <p:nvSpPr>
          <p:cNvPr id="32821" name="Line 53"/>
          <p:cNvSpPr>
            <a:spLocks noChangeShapeType="1"/>
          </p:cNvSpPr>
          <p:nvPr/>
        </p:nvSpPr>
        <p:spPr bwMode="auto">
          <a:xfrm>
            <a:off x="6205538" y="531971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6205538" y="4976813"/>
            <a:ext cx="288925" cy="1619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23" name="Line 55"/>
          <p:cNvSpPr>
            <a:spLocks noChangeShapeType="1"/>
          </p:cNvSpPr>
          <p:nvPr/>
        </p:nvSpPr>
        <p:spPr bwMode="auto">
          <a:xfrm>
            <a:off x="6502400" y="5491163"/>
            <a:ext cx="0" cy="50482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24" name="Line 56"/>
          <p:cNvSpPr>
            <a:spLocks noChangeShapeType="1"/>
          </p:cNvSpPr>
          <p:nvPr/>
        </p:nvSpPr>
        <p:spPr bwMode="auto">
          <a:xfrm>
            <a:off x="5900738" y="914400"/>
            <a:ext cx="593725" cy="0"/>
          </a:xfrm>
          <a:prstGeom prst="line">
            <a:avLst/>
          </a:prstGeom>
          <a:noFill/>
          <a:ln w="127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25" name="Line 57"/>
          <p:cNvSpPr>
            <a:spLocks noChangeShapeType="1"/>
          </p:cNvSpPr>
          <p:nvPr/>
        </p:nvSpPr>
        <p:spPr bwMode="auto">
          <a:xfrm>
            <a:off x="5900738" y="1257300"/>
            <a:ext cx="288925" cy="0"/>
          </a:xfrm>
          <a:prstGeom prst="line">
            <a:avLst/>
          </a:prstGeom>
          <a:noFill/>
          <a:ln w="12700">
            <a:solidFill>
              <a:srgbClr val="60C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2317750" y="1566863"/>
            <a:ext cx="604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285</a:t>
            </a:r>
            <a:endParaRPr lang="en-GB" sz="2000"/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3505200" y="1577975"/>
            <a:ext cx="5270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>
                <a:latin typeface="Times New Roman" pitchFamily="18" charset="0"/>
              </a:rPr>
              <a:t> </a:t>
            </a:r>
            <a:r>
              <a:rPr lang="en-GB" sz="2000" b="1"/>
              <a:t>85</a:t>
            </a:r>
            <a:endParaRPr lang="en-GB" sz="2000"/>
          </a:p>
        </p:txBody>
      </p:sp>
      <p:sp>
        <p:nvSpPr>
          <p:cNvPr id="32828" name="Rectangle 60"/>
          <p:cNvSpPr>
            <a:spLocks noChangeArrowheads="1"/>
          </p:cNvSpPr>
          <p:nvPr/>
        </p:nvSpPr>
        <p:spPr bwMode="auto">
          <a:xfrm>
            <a:off x="8312150" y="1566863"/>
            <a:ext cx="604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285</a:t>
            </a:r>
            <a:endParaRPr lang="en-GB" sz="2000"/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1017588" y="1566863"/>
            <a:ext cx="12366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285</a:t>
            </a:r>
            <a:endParaRPr lang="en-GB" sz="2000"/>
          </a:p>
        </p:txBody>
      </p:sp>
      <p:sp>
        <p:nvSpPr>
          <p:cNvPr id="32830" name="Rectangle 62"/>
          <p:cNvSpPr>
            <a:spLocks noChangeArrowheads="1"/>
          </p:cNvSpPr>
          <p:nvPr/>
        </p:nvSpPr>
        <p:spPr bwMode="auto">
          <a:xfrm>
            <a:off x="4959350" y="1566863"/>
            <a:ext cx="604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285</a:t>
            </a:r>
            <a:endParaRPr lang="en-GB" sz="2000"/>
          </a:p>
        </p:txBody>
      </p:sp>
      <p:sp>
        <p:nvSpPr>
          <p:cNvPr id="32831" name="Arc 63"/>
          <p:cNvSpPr>
            <a:spLocks/>
          </p:cNvSpPr>
          <p:nvPr/>
        </p:nvSpPr>
        <p:spPr bwMode="auto">
          <a:xfrm>
            <a:off x="5091113" y="749300"/>
            <a:ext cx="498475" cy="338138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6"/>
                  <a:pt x="9614" y="50"/>
                  <a:pt x="2150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 flipH="1" flipV="1">
            <a:off x="5376863" y="681038"/>
            <a:ext cx="21907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 flipH="1">
            <a:off x="5478463" y="747713"/>
            <a:ext cx="1174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5588000" y="514350"/>
            <a:ext cx="760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NaCl</a:t>
            </a:r>
            <a:endParaRPr lang="en-GB" sz="2000"/>
          </a:p>
        </p:txBody>
      </p:sp>
      <p:sp>
        <p:nvSpPr>
          <p:cNvPr id="32835" name="Arc 67"/>
          <p:cNvSpPr>
            <a:spLocks/>
          </p:cNvSpPr>
          <p:nvPr/>
        </p:nvSpPr>
        <p:spPr bwMode="auto">
          <a:xfrm>
            <a:off x="6908800" y="1257300"/>
            <a:ext cx="500063" cy="223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6" name="Line 68"/>
          <p:cNvSpPr>
            <a:spLocks noChangeShapeType="1"/>
          </p:cNvSpPr>
          <p:nvPr/>
        </p:nvSpPr>
        <p:spPr bwMode="auto">
          <a:xfrm>
            <a:off x="7424738" y="1262063"/>
            <a:ext cx="85725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7" name="Line 69"/>
          <p:cNvSpPr>
            <a:spLocks noChangeShapeType="1"/>
          </p:cNvSpPr>
          <p:nvPr/>
        </p:nvSpPr>
        <p:spPr bwMode="auto">
          <a:xfrm flipH="1">
            <a:off x="7307263" y="1262063"/>
            <a:ext cx="117475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8" name="Arc 70"/>
          <p:cNvSpPr>
            <a:spLocks/>
          </p:cNvSpPr>
          <p:nvPr/>
        </p:nvSpPr>
        <p:spPr bwMode="auto">
          <a:xfrm>
            <a:off x="7112000" y="5029200"/>
            <a:ext cx="500063" cy="2238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39" name="Line 71"/>
          <p:cNvSpPr>
            <a:spLocks noChangeShapeType="1"/>
          </p:cNvSpPr>
          <p:nvPr/>
        </p:nvSpPr>
        <p:spPr bwMode="auto">
          <a:xfrm flipH="1">
            <a:off x="7510463" y="5033963"/>
            <a:ext cx="117475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40" name="Line 72"/>
          <p:cNvSpPr>
            <a:spLocks noChangeShapeType="1"/>
          </p:cNvSpPr>
          <p:nvPr/>
        </p:nvSpPr>
        <p:spPr bwMode="auto">
          <a:xfrm>
            <a:off x="7627938" y="5033963"/>
            <a:ext cx="85725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2841" name="Rectangle 73"/>
          <p:cNvSpPr>
            <a:spLocks noChangeArrowheads="1"/>
          </p:cNvSpPr>
          <p:nvPr/>
        </p:nvSpPr>
        <p:spPr bwMode="auto">
          <a:xfrm>
            <a:off x="7600950" y="4824413"/>
            <a:ext cx="15430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NaCl</a:t>
            </a:r>
            <a:endParaRPr lang="en-GB" sz="2000"/>
          </a:p>
        </p:txBody>
      </p:sp>
      <p:sp>
        <p:nvSpPr>
          <p:cNvPr id="32842" name="Rectangle 74"/>
          <p:cNvSpPr>
            <a:spLocks noChangeArrowheads="1"/>
          </p:cNvSpPr>
          <p:nvPr/>
        </p:nvSpPr>
        <p:spPr bwMode="auto">
          <a:xfrm>
            <a:off x="8316913" y="2924175"/>
            <a:ext cx="604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400</a:t>
            </a:r>
            <a:endParaRPr lang="en-GB" sz="2000"/>
          </a:p>
        </p:txBody>
      </p:sp>
      <p:sp>
        <p:nvSpPr>
          <p:cNvPr id="32843" name="Rectangle 75"/>
          <p:cNvSpPr>
            <a:spLocks noChangeArrowheads="1"/>
          </p:cNvSpPr>
          <p:nvPr/>
        </p:nvSpPr>
        <p:spPr bwMode="auto">
          <a:xfrm>
            <a:off x="6502400" y="1600200"/>
            <a:ext cx="749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 70</a:t>
            </a:r>
            <a:endParaRPr lang="en-GB" sz="2000"/>
          </a:p>
        </p:txBody>
      </p:sp>
      <p:sp>
        <p:nvSpPr>
          <p:cNvPr id="32844" name="Rectangle 76"/>
          <p:cNvSpPr>
            <a:spLocks noChangeArrowheads="1"/>
          </p:cNvSpPr>
          <p:nvPr/>
        </p:nvSpPr>
        <p:spPr bwMode="auto">
          <a:xfrm>
            <a:off x="8332788" y="4344988"/>
            <a:ext cx="9191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600</a:t>
            </a:r>
            <a:endParaRPr lang="en-GB" sz="2000"/>
          </a:p>
        </p:txBody>
      </p:sp>
      <p:sp>
        <p:nvSpPr>
          <p:cNvPr id="32845" name="Rectangle 77"/>
          <p:cNvSpPr>
            <a:spLocks noChangeArrowheads="1"/>
          </p:cNvSpPr>
          <p:nvPr/>
        </p:nvSpPr>
        <p:spPr bwMode="auto">
          <a:xfrm>
            <a:off x="6400800" y="3829050"/>
            <a:ext cx="12144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  60</a:t>
            </a:r>
            <a:endParaRPr lang="en-GB" sz="2000"/>
          </a:p>
        </p:txBody>
      </p:sp>
      <p:sp>
        <p:nvSpPr>
          <p:cNvPr id="32846" name="Rectangle 78"/>
          <p:cNvSpPr>
            <a:spLocks noChangeArrowheads="1"/>
          </p:cNvSpPr>
          <p:nvPr/>
        </p:nvSpPr>
        <p:spPr bwMode="auto">
          <a:xfrm>
            <a:off x="6402388" y="5795963"/>
            <a:ext cx="1216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/>
              <a:t>  </a:t>
            </a:r>
            <a:r>
              <a:rPr lang="en-GB" sz="2000" b="1"/>
              <a:t>50</a:t>
            </a:r>
            <a:endParaRPr lang="en-GB" sz="2000"/>
          </a:p>
        </p:txBody>
      </p:sp>
      <p:sp>
        <p:nvSpPr>
          <p:cNvPr id="32847" name="Rectangle 79"/>
          <p:cNvSpPr>
            <a:spLocks noChangeArrowheads="1"/>
          </p:cNvSpPr>
          <p:nvPr/>
        </p:nvSpPr>
        <p:spPr bwMode="auto">
          <a:xfrm>
            <a:off x="8350250" y="5734050"/>
            <a:ext cx="1117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800</a:t>
            </a:r>
            <a:endParaRPr lang="en-GB" sz="2000"/>
          </a:p>
        </p:txBody>
      </p:sp>
      <p:sp>
        <p:nvSpPr>
          <p:cNvPr id="32848" name="Rectangle 80"/>
          <p:cNvSpPr>
            <a:spLocks noChangeArrowheads="1"/>
          </p:cNvSpPr>
          <p:nvPr/>
        </p:nvSpPr>
        <p:spPr bwMode="auto">
          <a:xfrm>
            <a:off x="7518400" y="971550"/>
            <a:ext cx="13414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NaCl</a:t>
            </a:r>
            <a:endParaRPr lang="en-GB" sz="2000"/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0" y="5657850"/>
            <a:ext cx="5994400" cy="1249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n-GB" sz="2400" b="1"/>
              <a:t>Solute reabsorption without water reabsorption can lower urine osmolarity to 50</a:t>
            </a:r>
            <a:r>
              <a:rPr lang="en-GB" sz="2800" b="1"/>
              <a:t> </a:t>
            </a:r>
            <a:r>
              <a:rPr lang="en-GB" sz="2400" b="1"/>
              <a:t>mosmol/l</a:t>
            </a:r>
            <a:r>
              <a:rPr lang="en-GB" sz="2800" b="1"/>
              <a:t> 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304800" y="2855913"/>
            <a:ext cx="1530350" cy="222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/>
              <a:t>Result:</a:t>
            </a:r>
          </a:p>
          <a:p>
            <a:pPr defTabSz="762000" eaLnBrk="0" hangingPunct="0"/>
            <a:r>
              <a:rPr lang="en-GB" sz="2800"/>
              <a:t>A large </a:t>
            </a:r>
          </a:p>
          <a:p>
            <a:pPr defTabSz="762000" eaLnBrk="0" hangingPunct="0"/>
            <a:r>
              <a:rPr lang="en-GB" sz="2800"/>
              <a:t>volume</a:t>
            </a:r>
          </a:p>
          <a:p>
            <a:pPr defTabSz="762000" eaLnBrk="0" hangingPunct="0"/>
            <a:r>
              <a:rPr lang="en-GB" sz="2800"/>
              <a:t>of dilute </a:t>
            </a:r>
          </a:p>
          <a:p>
            <a:pPr defTabSz="762000" eaLnBrk="0" hangingPunct="0"/>
            <a:r>
              <a:rPr lang="en-GB" sz="2800"/>
              <a:t>urine</a:t>
            </a:r>
            <a:r>
              <a:rPr lang="en-GB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3200" y="2628900"/>
            <a:ext cx="3556000" cy="1657350"/>
          </a:xfrm>
          <a:noFill/>
        </p:spPr>
        <p:txBody>
          <a:bodyPr lIns="90488" tIns="44450" rIns="90488" bIns="44450"/>
          <a:lstStyle/>
          <a:p>
            <a:pPr marL="342900" indent="-342900" defTabSz="762000" eaLnBrk="1" hangingPunct="1">
              <a:spcBef>
                <a:spcPct val="0"/>
              </a:spcBef>
            </a:pPr>
            <a:r>
              <a:rPr lang="en-GB" sz="2400" smtClean="0"/>
              <a:t>    </a:t>
            </a:r>
            <a:r>
              <a:rPr lang="en-GB" sz="2400" b="1" smtClean="0"/>
              <a:t>Decreased fluid loss will tend to lower plasma osmolarity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767138" y="2119313"/>
            <a:ext cx="2320925" cy="73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900488" y="1989138"/>
            <a:ext cx="3263900" cy="881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800">
                <a:latin typeface="Times New Roman" pitchFamily="18" charset="0"/>
              </a:rPr>
              <a:t>   </a:t>
            </a:r>
            <a:r>
              <a:rPr lang="en-GB" sz="2400" b="1"/>
              <a:t>Plasma</a:t>
            </a:r>
          </a:p>
          <a:p>
            <a:pPr defTabSz="762000" eaLnBrk="0" hangingPunct="0"/>
            <a:r>
              <a:rPr lang="en-GB" sz="2400" b="1"/>
              <a:t> osmolarity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84888" y="4149725"/>
            <a:ext cx="2635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ADH release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08338" y="5719763"/>
            <a:ext cx="3997325" cy="73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727450" y="5661025"/>
            <a:ext cx="386873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Collecting duct</a:t>
            </a:r>
          </a:p>
          <a:p>
            <a:pPr defTabSz="762000" eaLnBrk="0" hangingPunct="0"/>
            <a:r>
              <a:rPr lang="en-GB" sz="2400" b="1"/>
              <a:t>water permeability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303338" y="3890963"/>
            <a:ext cx="2549525" cy="79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571625" y="3860800"/>
            <a:ext cx="2208213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Urine flow</a:t>
            </a:r>
          </a:p>
          <a:p>
            <a:pPr defTabSz="762000" eaLnBrk="0" hangingPunct="0"/>
            <a:r>
              <a:rPr lang="en-GB" sz="2400" b="1"/>
              <a:t>     rate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002338" y="3033713"/>
            <a:ext cx="1228725" cy="790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7002463" y="4919663"/>
            <a:ext cx="727075" cy="6762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 flipV="1">
            <a:off x="2735263" y="4852988"/>
            <a:ext cx="727075" cy="752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002338" y="3948113"/>
            <a:ext cx="2625725" cy="752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7010400" y="583406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3556000" y="400526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8432800" y="406241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5892800" y="2233613"/>
            <a:ext cx="0" cy="561975"/>
          </a:xfrm>
          <a:prstGeom prst="line">
            <a:avLst/>
          </a:prstGeom>
          <a:noFill/>
          <a:ln w="19050">
            <a:solidFill>
              <a:srgbClr val="114FFB"/>
            </a:solidFill>
            <a:round/>
            <a:headEnd type="triangle" w="med" len="lg"/>
            <a:tailEnd type="none" w="med" len="lg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3759200" y="857250"/>
            <a:ext cx="2217738" cy="733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4064000" y="1028700"/>
            <a:ext cx="1341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Thirst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5384800" y="1657350"/>
            <a:ext cx="0" cy="3476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5689600" y="914400"/>
            <a:ext cx="0" cy="561975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1085850"/>
            <a:ext cx="3759200" cy="154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 defTabSz="762000" eaLnBrk="0" hangingPunct="0"/>
            <a:r>
              <a:rPr lang="en-GB" sz="2400" b="1">
                <a:latin typeface="Times New Roman" pitchFamily="18" charset="0"/>
              </a:rPr>
              <a:t>    </a:t>
            </a:r>
            <a:r>
              <a:rPr lang="en-GB" sz="2400" b="1"/>
              <a:t>Increased water intake will tend to lower plasma osmolarity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6732588" y="2060575"/>
            <a:ext cx="238442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400" b="1"/>
              <a:t>Hypothalamic</a:t>
            </a:r>
          </a:p>
          <a:p>
            <a:pPr defTabSz="762000" eaLnBrk="0" hangingPunct="0"/>
            <a:r>
              <a:rPr lang="en-GB" sz="2400" b="1"/>
              <a:t>osmoreceptors</a:t>
            </a:r>
            <a:endParaRPr lang="en-GB" sz="2400"/>
          </a:p>
          <a:p>
            <a:pPr defTabSz="762000" eaLnBrk="0" latinLnBrk="1" hangingPunct="0"/>
            <a:endParaRPr lang="en-GB" sz="2400">
              <a:latin typeface="Times New Roman" pitchFamily="18" charset="0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6596063" y="2805113"/>
            <a:ext cx="1031875" cy="504825"/>
          </a:xfrm>
          <a:prstGeom prst="line">
            <a:avLst/>
          </a:prstGeom>
          <a:noFill/>
          <a:ln w="12700">
            <a:solidFill>
              <a:srgbClr val="31650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5580063" y="1709738"/>
            <a:ext cx="2047875" cy="523875"/>
          </a:xfrm>
          <a:prstGeom prst="line">
            <a:avLst/>
          </a:prstGeom>
          <a:noFill/>
          <a:ln w="12700">
            <a:solidFill>
              <a:srgbClr val="31650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2336800" y="120650"/>
            <a:ext cx="31464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4000" b="1"/>
              <a:t>Dehydration</a:t>
            </a:r>
            <a:endParaRPr lang="en-GB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797" grpId="0"/>
      <p:bldP spid="33798" grpId="0" animBg="1"/>
      <p:bldP spid="33799" grpId="0"/>
      <p:bldP spid="33800" grpId="0" animBg="1"/>
      <p:bldP spid="33801" grpId="0"/>
      <p:bldP spid="33802" grpId="0" animBg="1"/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10" grpId="0" animBg="1"/>
      <p:bldP spid="33811" grpId="0"/>
      <p:bldP spid="33812" grpId="0" animBg="1"/>
      <p:bldP spid="33813" grpId="0" animBg="1"/>
      <p:bldP spid="33814" grpId="0"/>
      <p:bldP spid="33815" grpId="0"/>
      <p:bldP spid="33816" grpId="0" animBg="1"/>
      <p:bldP spid="338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5486400" cy="800100"/>
          </a:xfrm>
          <a:noFill/>
        </p:spPr>
        <p:txBody>
          <a:bodyPr lIns="90488" tIns="44450" rIns="90488" bIns="44450"/>
          <a:lstStyle/>
          <a:p>
            <a:pPr defTabSz="762000" eaLnBrk="1" hangingPunct="1"/>
            <a:r>
              <a:rPr lang="en-GB" sz="3200" b="1" smtClean="0"/>
              <a:t>Maximal antidiuresis</a:t>
            </a:r>
            <a:br>
              <a:rPr lang="en-GB" sz="3200" b="1" smtClean="0"/>
            </a:br>
            <a:r>
              <a:rPr lang="en-GB" sz="3200" b="1" smtClean="0"/>
              <a:t>(high ADH)</a:t>
            </a:r>
            <a:endParaRPr lang="en-GB" sz="3200" smtClean="0"/>
          </a:p>
        </p:txBody>
      </p:sp>
      <p:sp>
        <p:nvSpPr>
          <p:cNvPr id="34819" name="Line 63"/>
          <p:cNvSpPr>
            <a:spLocks noChangeShapeType="1"/>
          </p:cNvSpPr>
          <p:nvPr/>
        </p:nvSpPr>
        <p:spPr bwMode="auto">
          <a:xfrm flipH="1" flipV="1">
            <a:off x="5376863" y="681038"/>
            <a:ext cx="21907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Rectangle 65"/>
          <p:cNvSpPr>
            <a:spLocks noChangeArrowheads="1"/>
          </p:cNvSpPr>
          <p:nvPr/>
        </p:nvSpPr>
        <p:spPr bwMode="auto">
          <a:xfrm>
            <a:off x="5568950" y="404813"/>
            <a:ext cx="760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NaCl</a:t>
            </a:r>
            <a:endParaRPr lang="en-GB" sz="2000"/>
          </a:p>
        </p:txBody>
      </p:sp>
      <p:sp>
        <p:nvSpPr>
          <p:cNvPr id="34821" name="Rectangle 86"/>
          <p:cNvSpPr>
            <a:spLocks noChangeArrowheads="1"/>
          </p:cNvSpPr>
          <p:nvPr/>
        </p:nvSpPr>
        <p:spPr bwMode="auto">
          <a:xfrm>
            <a:off x="8383588" y="5602288"/>
            <a:ext cx="1012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1200</a:t>
            </a:r>
            <a:endParaRPr lang="en-GB" sz="2000"/>
          </a:p>
        </p:txBody>
      </p:sp>
      <p:sp>
        <p:nvSpPr>
          <p:cNvPr id="34822" name="Rectangle 88"/>
          <p:cNvSpPr>
            <a:spLocks noChangeArrowheads="1"/>
          </p:cNvSpPr>
          <p:nvPr/>
        </p:nvSpPr>
        <p:spPr bwMode="auto">
          <a:xfrm>
            <a:off x="7215188" y="549275"/>
            <a:ext cx="13430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GB" sz="2000" b="1"/>
              <a:t>NaCl</a:t>
            </a:r>
            <a:endParaRPr lang="en-GB" sz="2000"/>
          </a:p>
        </p:txBody>
      </p:sp>
      <p:grpSp>
        <p:nvGrpSpPr>
          <p:cNvPr id="34823" name="Group 93"/>
          <p:cNvGrpSpPr>
            <a:grpSpLocks/>
          </p:cNvGrpSpPr>
          <p:nvPr/>
        </p:nvGrpSpPr>
        <p:grpSpPr bwMode="auto">
          <a:xfrm>
            <a:off x="820738" y="747713"/>
            <a:ext cx="8431212" cy="5246687"/>
            <a:chOff x="517" y="471"/>
            <a:chExt cx="5311" cy="3305"/>
          </a:xfrm>
        </p:grpSpPr>
        <p:sp>
          <p:nvSpPr>
            <p:cNvPr id="34826" name="Arc 3"/>
            <p:cNvSpPr>
              <a:spLocks/>
            </p:cNvSpPr>
            <p:nvPr/>
          </p:nvSpPr>
          <p:spPr bwMode="auto">
            <a:xfrm>
              <a:off x="1280" y="796"/>
              <a:ext cx="18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7" name="Line 4"/>
            <p:cNvSpPr>
              <a:spLocks noChangeShapeType="1"/>
            </p:cNvSpPr>
            <p:nvPr/>
          </p:nvSpPr>
          <p:spPr bwMode="auto">
            <a:xfrm flipH="1">
              <a:off x="827" y="792"/>
              <a:ext cx="45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8" name="Arc 5"/>
            <p:cNvSpPr>
              <a:spLocks/>
            </p:cNvSpPr>
            <p:nvPr/>
          </p:nvSpPr>
          <p:spPr bwMode="auto">
            <a:xfrm>
              <a:off x="1408" y="580"/>
              <a:ext cx="507" cy="3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9" name="Line 6"/>
            <p:cNvSpPr>
              <a:spLocks noChangeShapeType="1"/>
            </p:cNvSpPr>
            <p:nvPr/>
          </p:nvSpPr>
          <p:spPr bwMode="auto">
            <a:xfrm flipH="1">
              <a:off x="891" y="576"/>
              <a:ext cx="52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0" name="Line 7"/>
            <p:cNvSpPr>
              <a:spLocks noChangeShapeType="1"/>
            </p:cNvSpPr>
            <p:nvPr/>
          </p:nvSpPr>
          <p:spPr bwMode="auto">
            <a:xfrm>
              <a:off x="1472" y="903"/>
              <a:ext cx="0" cy="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1" name="Line 8"/>
            <p:cNvSpPr>
              <a:spLocks noChangeShapeType="1"/>
            </p:cNvSpPr>
            <p:nvPr/>
          </p:nvSpPr>
          <p:spPr bwMode="auto">
            <a:xfrm>
              <a:off x="1920" y="900"/>
              <a:ext cx="0" cy="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2" name="Arc 9"/>
            <p:cNvSpPr>
              <a:spLocks/>
            </p:cNvSpPr>
            <p:nvPr/>
          </p:nvSpPr>
          <p:spPr bwMode="auto">
            <a:xfrm>
              <a:off x="1536" y="1548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3" name="Arc 10"/>
            <p:cNvSpPr>
              <a:spLocks/>
            </p:cNvSpPr>
            <p:nvPr/>
          </p:nvSpPr>
          <p:spPr bwMode="auto">
            <a:xfrm>
              <a:off x="1472" y="1512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3365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4" name="Arc 11"/>
            <p:cNvSpPr>
              <a:spLocks/>
            </p:cNvSpPr>
            <p:nvPr/>
          </p:nvSpPr>
          <p:spPr bwMode="auto">
            <a:xfrm>
              <a:off x="1792" y="1548"/>
              <a:ext cx="59" cy="33"/>
            </a:xfrm>
            <a:custGeom>
              <a:avLst/>
              <a:gdLst>
                <a:gd name="T0" fmla="*/ 0 w 21600"/>
                <a:gd name="T1" fmla="*/ 0 h 21594"/>
                <a:gd name="T2" fmla="*/ 0 w 21600"/>
                <a:gd name="T3" fmla="*/ 0 h 21594"/>
                <a:gd name="T4" fmla="*/ 0 w 21600"/>
                <a:gd name="T5" fmla="*/ 0 h 215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4"/>
                <a:gd name="T11" fmla="*/ 21600 w 21600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4" fill="none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</a:path>
                <a:path w="21600" h="21594" stroke="0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  <a:lnTo>
                    <a:pt x="21600" y="2159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5" name="Line 12"/>
            <p:cNvSpPr>
              <a:spLocks noChangeShapeType="1"/>
            </p:cNvSpPr>
            <p:nvPr/>
          </p:nvSpPr>
          <p:spPr bwMode="auto">
            <a:xfrm>
              <a:off x="1600" y="1584"/>
              <a:ext cx="0" cy="15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6" name="Line 13"/>
            <p:cNvSpPr>
              <a:spLocks noChangeShapeType="1"/>
            </p:cNvSpPr>
            <p:nvPr/>
          </p:nvSpPr>
          <p:spPr bwMode="auto">
            <a:xfrm>
              <a:off x="1792" y="1584"/>
              <a:ext cx="0" cy="15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7" name="Arc 14"/>
            <p:cNvSpPr>
              <a:spLocks/>
            </p:cNvSpPr>
            <p:nvPr/>
          </p:nvSpPr>
          <p:spPr bwMode="auto">
            <a:xfrm>
              <a:off x="2240" y="3168"/>
              <a:ext cx="123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8" name="Arc 15"/>
            <p:cNvSpPr>
              <a:spLocks/>
            </p:cNvSpPr>
            <p:nvPr/>
          </p:nvSpPr>
          <p:spPr bwMode="auto">
            <a:xfrm>
              <a:off x="1792" y="3168"/>
              <a:ext cx="123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9" name="Arc 16"/>
            <p:cNvSpPr>
              <a:spLocks/>
            </p:cNvSpPr>
            <p:nvPr/>
          </p:nvSpPr>
          <p:spPr bwMode="auto">
            <a:xfrm>
              <a:off x="1600" y="3168"/>
              <a:ext cx="251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0" name="Arc 17"/>
            <p:cNvSpPr>
              <a:spLocks/>
            </p:cNvSpPr>
            <p:nvPr/>
          </p:nvSpPr>
          <p:spPr bwMode="auto">
            <a:xfrm>
              <a:off x="2304" y="3168"/>
              <a:ext cx="251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1" name="Line 18"/>
            <p:cNvSpPr>
              <a:spLocks noChangeShapeType="1"/>
            </p:cNvSpPr>
            <p:nvPr/>
          </p:nvSpPr>
          <p:spPr bwMode="auto">
            <a:xfrm>
              <a:off x="2560" y="2088"/>
              <a:ext cx="0" cy="10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2" name="Line 19"/>
            <p:cNvSpPr>
              <a:spLocks noChangeShapeType="1"/>
            </p:cNvSpPr>
            <p:nvPr/>
          </p:nvSpPr>
          <p:spPr bwMode="auto">
            <a:xfrm>
              <a:off x="1856" y="3312"/>
              <a:ext cx="43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3" name="Line 20"/>
            <p:cNvSpPr>
              <a:spLocks noChangeShapeType="1"/>
            </p:cNvSpPr>
            <p:nvPr/>
          </p:nvSpPr>
          <p:spPr bwMode="auto">
            <a:xfrm>
              <a:off x="2368" y="2091"/>
              <a:ext cx="0" cy="10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4" name="Line 21"/>
            <p:cNvSpPr>
              <a:spLocks noChangeShapeType="1"/>
            </p:cNvSpPr>
            <p:nvPr/>
          </p:nvSpPr>
          <p:spPr bwMode="auto">
            <a:xfrm>
              <a:off x="1920" y="3240"/>
              <a:ext cx="30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5" name="Arc 22"/>
            <p:cNvSpPr>
              <a:spLocks/>
            </p:cNvSpPr>
            <p:nvPr/>
          </p:nvSpPr>
          <p:spPr bwMode="auto">
            <a:xfrm>
              <a:off x="2567" y="2056"/>
              <a:ext cx="58" cy="33"/>
            </a:xfrm>
            <a:custGeom>
              <a:avLst/>
              <a:gdLst>
                <a:gd name="T0" fmla="*/ 0 w 21600"/>
                <a:gd name="T1" fmla="*/ 0 h 21594"/>
                <a:gd name="T2" fmla="*/ 0 w 21600"/>
                <a:gd name="T3" fmla="*/ 0 h 21594"/>
                <a:gd name="T4" fmla="*/ 0 w 21600"/>
                <a:gd name="T5" fmla="*/ 0 h 215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4"/>
                <a:gd name="T11" fmla="*/ 21600 w 21600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4" fill="none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</a:path>
                <a:path w="21600" h="21594" stroke="0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  <a:lnTo>
                    <a:pt x="21600" y="21594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6" name="Arc 23"/>
            <p:cNvSpPr>
              <a:spLocks/>
            </p:cNvSpPr>
            <p:nvPr/>
          </p:nvSpPr>
          <p:spPr bwMode="auto">
            <a:xfrm>
              <a:off x="1856" y="1512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3365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7" name="Arc 24"/>
            <p:cNvSpPr>
              <a:spLocks/>
            </p:cNvSpPr>
            <p:nvPr/>
          </p:nvSpPr>
          <p:spPr bwMode="auto">
            <a:xfrm>
              <a:off x="2624" y="2016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8" name="Arc 25"/>
            <p:cNvSpPr>
              <a:spLocks/>
            </p:cNvSpPr>
            <p:nvPr/>
          </p:nvSpPr>
          <p:spPr bwMode="auto">
            <a:xfrm>
              <a:off x="2304" y="2056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49" name="Arc 26"/>
            <p:cNvSpPr>
              <a:spLocks/>
            </p:cNvSpPr>
            <p:nvPr/>
          </p:nvSpPr>
          <p:spPr bwMode="auto">
            <a:xfrm>
              <a:off x="2247" y="2016"/>
              <a:ext cx="58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0" name="Line 27"/>
            <p:cNvSpPr>
              <a:spLocks noChangeShapeType="1"/>
            </p:cNvSpPr>
            <p:nvPr/>
          </p:nvSpPr>
          <p:spPr bwMode="auto">
            <a:xfrm>
              <a:off x="2240" y="831"/>
              <a:ext cx="0" cy="11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1" name="Line 28"/>
            <p:cNvSpPr>
              <a:spLocks noChangeShapeType="1"/>
            </p:cNvSpPr>
            <p:nvPr/>
          </p:nvSpPr>
          <p:spPr bwMode="auto">
            <a:xfrm>
              <a:off x="2688" y="867"/>
              <a:ext cx="0" cy="11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2" name="Arc 29"/>
            <p:cNvSpPr>
              <a:spLocks/>
            </p:cNvSpPr>
            <p:nvPr/>
          </p:nvSpPr>
          <p:spPr bwMode="auto">
            <a:xfrm>
              <a:off x="2695" y="796"/>
              <a:ext cx="122" cy="69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3" name="Line 30"/>
            <p:cNvSpPr>
              <a:spLocks noChangeShapeType="1"/>
            </p:cNvSpPr>
            <p:nvPr/>
          </p:nvSpPr>
          <p:spPr bwMode="auto">
            <a:xfrm>
              <a:off x="2821" y="792"/>
              <a:ext cx="88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4" name="Arc 31"/>
            <p:cNvSpPr>
              <a:spLocks/>
            </p:cNvSpPr>
            <p:nvPr/>
          </p:nvSpPr>
          <p:spPr bwMode="auto">
            <a:xfrm>
              <a:off x="2247" y="580"/>
              <a:ext cx="506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5" name="Arc 32"/>
            <p:cNvSpPr>
              <a:spLocks/>
            </p:cNvSpPr>
            <p:nvPr/>
          </p:nvSpPr>
          <p:spPr bwMode="auto">
            <a:xfrm>
              <a:off x="3904" y="796"/>
              <a:ext cx="18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6" name="Arc 33"/>
            <p:cNvSpPr>
              <a:spLocks/>
            </p:cNvSpPr>
            <p:nvPr/>
          </p:nvSpPr>
          <p:spPr bwMode="auto">
            <a:xfrm>
              <a:off x="4096" y="580"/>
              <a:ext cx="443" cy="3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7" name="Line 34"/>
            <p:cNvSpPr>
              <a:spLocks noChangeShapeType="1"/>
            </p:cNvSpPr>
            <p:nvPr/>
          </p:nvSpPr>
          <p:spPr bwMode="auto">
            <a:xfrm>
              <a:off x="2757" y="576"/>
              <a:ext cx="9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8" name="Line 35"/>
            <p:cNvSpPr>
              <a:spLocks noChangeShapeType="1"/>
            </p:cNvSpPr>
            <p:nvPr/>
          </p:nvSpPr>
          <p:spPr bwMode="auto">
            <a:xfrm>
              <a:off x="4096" y="1659"/>
              <a:ext cx="0" cy="75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59" name="Line 36"/>
            <p:cNvSpPr>
              <a:spLocks noChangeShapeType="1"/>
            </p:cNvSpPr>
            <p:nvPr/>
          </p:nvSpPr>
          <p:spPr bwMode="auto">
            <a:xfrm>
              <a:off x="4544" y="903"/>
              <a:ext cx="0" cy="96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0" name="Line 37"/>
            <p:cNvSpPr>
              <a:spLocks noChangeShapeType="1"/>
            </p:cNvSpPr>
            <p:nvPr/>
          </p:nvSpPr>
          <p:spPr bwMode="auto">
            <a:xfrm>
              <a:off x="3909" y="1335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1" name="Line 38"/>
            <p:cNvSpPr>
              <a:spLocks noChangeShapeType="1"/>
            </p:cNvSpPr>
            <p:nvPr/>
          </p:nvSpPr>
          <p:spPr bwMode="auto">
            <a:xfrm>
              <a:off x="3909" y="1551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2" name="Line 39"/>
            <p:cNvSpPr>
              <a:spLocks noChangeShapeType="1"/>
            </p:cNvSpPr>
            <p:nvPr/>
          </p:nvSpPr>
          <p:spPr bwMode="auto">
            <a:xfrm>
              <a:off x="4096" y="903"/>
              <a:ext cx="0" cy="53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3" name="Line 40"/>
            <p:cNvSpPr>
              <a:spLocks noChangeShapeType="1"/>
            </p:cNvSpPr>
            <p:nvPr/>
          </p:nvSpPr>
          <p:spPr bwMode="auto">
            <a:xfrm>
              <a:off x="3909" y="2307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4" name="Line 41"/>
            <p:cNvSpPr>
              <a:spLocks noChangeShapeType="1"/>
            </p:cNvSpPr>
            <p:nvPr/>
          </p:nvSpPr>
          <p:spPr bwMode="auto">
            <a:xfrm>
              <a:off x="3909" y="2487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5" name="Line 42"/>
            <p:cNvSpPr>
              <a:spLocks noChangeShapeType="1"/>
            </p:cNvSpPr>
            <p:nvPr/>
          </p:nvSpPr>
          <p:spPr bwMode="auto">
            <a:xfrm>
              <a:off x="4096" y="2595"/>
              <a:ext cx="0" cy="64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6" name="Line 43"/>
            <p:cNvSpPr>
              <a:spLocks noChangeShapeType="1"/>
            </p:cNvSpPr>
            <p:nvPr/>
          </p:nvSpPr>
          <p:spPr bwMode="auto">
            <a:xfrm flipH="1">
              <a:off x="4539" y="1767"/>
              <a:ext cx="20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7" name="Line 44"/>
            <p:cNvSpPr>
              <a:spLocks noChangeShapeType="1"/>
            </p:cNvSpPr>
            <p:nvPr/>
          </p:nvSpPr>
          <p:spPr bwMode="auto">
            <a:xfrm flipH="1">
              <a:off x="4539" y="1947"/>
              <a:ext cx="20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8" name="Line 45"/>
            <p:cNvSpPr>
              <a:spLocks noChangeShapeType="1"/>
            </p:cNvSpPr>
            <p:nvPr/>
          </p:nvSpPr>
          <p:spPr bwMode="auto">
            <a:xfrm flipH="1">
              <a:off x="4539" y="2739"/>
              <a:ext cx="266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69" name="Line 46"/>
            <p:cNvSpPr>
              <a:spLocks noChangeShapeType="1"/>
            </p:cNvSpPr>
            <p:nvPr/>
          </p:nvSpPr>
          <p:spPr bwMode="auto">
            <a:xfrm flipH="1">
              <a:off x="4603" y="2883"/>
              <a:ext cx="266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0" name="Line 47"/>
            <p:cNvSpPr>
              <a:spLocks noChangeShapeType="1"/>
            </p:cNvSpPr>
            <p:nvPr/>
          </p:nvSpPr>
          <p:spPr bwMode="auto">
            <a:xfrm>
              <a:off x="4544" y="2055"/>
              <a:ext cx="0" cy="78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1" name="Line 48"/>
            <p:cNvSpPr>
              <a:spLocks noChangeShapeType="1"/>
            </p:cNvSpPr>
            <p:nvPr/>
          </p:nvSpPr>
          <p:spPr bwMode="auto">
            <a:xfrm>
              <a:off x="4608" y="2991"/>
              <a:ext cx="0" cy="71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2" name="Line 49"/>
            <p:cNvSpPr>
              <a:spLocks noChangeShapeType="1"/>
            </p:cNvSpPr>
            <p:nvPr/>
          </p:nvSpPr>
          <p:spPr bwMode="auto">
            <a:xfrm>
              <a:off x="517" y="1260"/>
              <a:ext cx="5110" cy="0"/>
            </a:xfrm>
            <a:prstGeom prst="line">
              <a:avLst/>
            </a:prstGeom>
            <a:noFill/>
            <a:ln w="12700">
              <a:solidFill>
                <a:srgbClr val="41414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3" name="Rectangle 50"/>
            <p:cNvSpPr>
              <a:spLocks noChangeArrowheads="1"/>
            </p:cNvSpPr>
            <p:nvPr/>
          </p:nvSpPr>
          <p:spPr bwMode="auto">
            <a:xfrm>
              <a:off x="2880" y="799"/>
              <a:ext cx="68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400" i="1"/>
                <a:t>Cortex</a:t>
              </a:r>
            </a:p>
          </p:txBody>
        </p:sp>
        <p:sp>
          <p:nvSpPr>
            <p:cNvPr id="34874" name="Rectangle 51"/>
            <p:cNvSpPr>
              <a:spLocks noChangeArrowheads="1"/>
            </p:cNvSpPr>
            <p:nvPr/>
          </p:nvSpPr>
          <p:spPr bwMode="auto">
            <a:xfrm>
              <a:off x="2880" y="1332"/>
              <a:ext cx="78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400" i="1"/>
                <a:t>Outer</a:t>
              </a:r>
            </a:p>
            <a:p>
              <a:pPr defTabSz="762000" eaLnBrk="0" hangingPunct="0"/>
              <a:r>
                <a:rPr lang="en-GB" sz="2400" i="1"/>
                <a:t>medulla</a:t>
              </a:r>
            </a:p>
          </p:txBody>
        </p:sp>
        <p:sp>
          <p:nvSpPr>
            <p:cNvPr id="34875" name="Rectangle 52"/>
            <p:cNvSpPr>
              <a:spLocks noChangeArrowheads="1"/>
            </p:cNvSpPr>
            <p:nvPr/>
          </p:nvSpPr>
          <p:spPr bwMode="auto">
            <a:xfrm>
              <a:off x="2868" y="2549"/>
              <a:ext cx="788" cy="5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400" i="1"/>
                <a:t>Inner </a:t>
              </a:r>
            </a:p>
            <a:p>
              <a:pPr defTabSz="762000" eaLnBrk="0" hangingPunct="0"/>
              <a:r>
                <a:rPr lang="en-GB" sz="2400" i="1"/>
                <a:t>medulla</a:t>
              </a:r>
            </a:p>
          </p:txBody>
        </p:sp>
        <p:sp>
          <p:nvSpPr>
            <p:cNvPr id="34876" name="Line 53"/>
            <p:cNvSpPr>
              <a:spLocks noChangeShapeType="1"/>
            </p:cNvSpPr>
            <p:nvPr/>
          </p:nvSpPr>
          <p:spPr bwMode="auto">
            <a:xfrm>
              <a:off x="3909" y="3351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7" name="Line 54"/>
            <p:cNvSpPr>
              <a:spLocks noChangeShapeType="1"/>
            </p:cNvSpPr>
            <p:nvPr/>
          </p:nvSpPr>
          <p:spPr bwMode="auto">
            <a:xfrm>
              <a:off x="3909" y="3135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8" name="Line 55"/>
            <p:cNvSpPr>
              <a:spLocks noChangeShapeType="1"/>
            </p:cNvSpPr>
            <p:nvPr/>
          </p:nvSpPr>
          <p:spPr bwMode="auto">
            <a:xfrm>
              <a:off x="4096" y="3459"/>
              <a:ext cx="0" cy="24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79" name="Line 56"/>
            <p:cNvSpPr>
              <a:spLocks noChangeShapeType="1"/>
            </p:cNvSpPr>
            <p:nvPr/>
          </p:nvSpPr>
          <p:spPr bwMode="auto">
            <a:xfrm>
              <a:off x="3717" y="576"/>
              <a:ext cx="374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0" name="Line 57"/>
            <p:cNvSpPr>
              <a:spLocks noChangeShapeType="1"/>
            </p:cNvSpPr>
            <p:nvPr/>
          </p:nvSpPr>
          <p:spPr bwMode="auto">
            <a:xfrm>
              <a:off x="3717" y="792"/>
              <a:ext cx="18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1" name="Rectangle 58"/>
            <p:cNvSpPr>
              <a:spLocks noChangeArrowheads="1"/>
            </p:cNvSpPr>
            <p:nvPr/>
          </p:nvSpPr>
          <p:spPr bwMode="auto">
            <a:xfrm>
              <a:off x="1460" y="1023"/>
              <a:ext cx="38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295</a:t>
              </a:r>
              <a:endParaRPr lang="en-GB" sz="2000"/>
            </a:p>
          </p:txBody>
        </p:sp>
        <p:sp>
          <p:nvSpPr>
            <p:cNvPr id="34882" name="Rectangle 59"/>
            <p:cNvSpPr>
              <a:spLocks noChangeArrowheads="1"/>
            </p:cNvSpPr>
            <p:nvPr/>
          </p:nvSpPr>
          <p:spPr bwMode="auto">
            <a:xfrm>
              <a:off x="2208" y="1030"/>
              <a:ext cx="33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 95</a:t>
              </a:r>
              <a:endParaRPr lang="en-GB" sz="2000"/>
            </a:p>
          </p:txBody>
        </p:sp>
        <p:sp>
          <p:nvSpPr>
            <p:cNvPr id="34883" name="Rectangle 60"/>
            <p:cNvSpPr>
              <a:spLocks noChangeArrowheads="1"/>
            </p:cNvSpPr>
            <p:nvPr/>
          </p:nvSpPr>
          <p:spPr bwMode="auto">
            <a:xfrm>
              <a:off x="5236" y="1023"/>
              <a:ext cx="38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295</a:t>
              </a:r>
              <a:endParaRPr lang="en-GB" sz="2000"/>
            </a:p>
          </p:txBody>
        </p:sp>
        <p:sp>
          <p:nvSpPr>
            <p:cNvPr id="34884" name="Rectangle 61"/>
            <p:cNvSpPr>
              <a:spLocks noChangeArrowheads="1"/>
            </p:cNvSpPr>
            <p:nvPr/>
          </p:nvSpPr>
          <p:spPr bwMode="auto">
            <a:xfrm>
              <a:off x="641" y="1009"/>
              <a:ext cx="5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295</a:t>
              </a:r>
              <a:endParaRPr lang="en-GB" sz="2000"/>
            </a:p>
          </p:txBody>
        </p:sp>
        <p:sp>
          <p:nvSpPr>
            <p:cNvPr id="34885" name="Arc 62"/>
            <p:cNvSpPr>
              <a:spLocks/>
            </p:cNvSpPr>
            <p:nvPr/>
          </p:nvSpPr>
          <p:spPr bwMode="auto">
            <a:xfrm>
              <a:off x="3207" y="472"/>
              <a:ext cx="314" cy="2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6"/>
                    <a:pt x="9614" y="50"/>
                    <a:pt x="2150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6"/>
                    <a:pt x="9614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6" name="Line 64"/>
            <p:cNvSpPr>
              <a:spLocks noChangeShapeType="1"/>
            </p:cNvSpPr>
            <p:nvPr/>
          </p:nvSpPr>
          <p:spPr bwMode="auto">
            <a:xfrm flipH="1">
              <a:off x="3451" y="471"/>
              <a:ext cx="7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7" name="Arc 66"/>
            <p:cNvSpPr>
              <a:spLocks/>
            </p:cNvSpPr>
            <p:nvPr/>
          </p:nvSpPr>
          <p:spPr bwMode="auto">
            <a:xfrm>
              <a:off x="4288" y="612"/>
              <a:ext cx="315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8" name="Line 67"/>
            <p:cNvSpPr>
              <a:spLocks noChangeShapeType="1"/>
            </p:cNvSpPr>
            <p:nvPr/>
          </p:nvSpPr>
          <p:spPr bwMode="auto">
            <a:xfrm>
              <a:off x="4352" y="828"/>
              <a:ext cx="501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89" name="Line 68"/>
            <p:cNvSpPr>
              <a:spLocks noChangeShapeType="1"/>
            </p:cNvSpPr>
            <p:nvPr/>
          </p:nvSpPr>
          <p:spPr bwMode="auto">
            <a:xfrm>
              <a:off x="4613" y="615"/>
              <a:ext cx="5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0" name="Line 69"/>
            <p:cNvSpPr>
              <a:spLocks noChangeShapeType="1"/>
            </p:cNvSpPr>
            <p:nvPr/>
          </p:nvSpPr>
          <p:spPr bwMode="auto">
            <a:xfrm flipH="1">
              <a:off x="4539" y="615"/>
              <a:ext cx="7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1" name="Rectangle 70"/>
            <p:cNvSpPr>
              <a:spLocks noChangeArrowheads="1"/>
            </p:cNvSpPr>
            <p:nvPr/>
          </p:nvSpPr>
          <p:spPr bwMode="auto">
            <a:xfrm>
              <a:off x="3264" y="1872"/>
              <a:ext cx="5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H</a:t>
              </a:r>
              <a:r>
                <a:rPr lang="en-GB" sz="2000" b="1" baseline="-25000"/>
                <a:t>2</a:t>
              </a:r>
              <a:r>
                <a:rPr lang="en-GB" sz="2000" b="1"/>
                <a:t>O</a:t>
              </a:r>
              <a:endParaRPr lang="en-GB" sz="2000"/>
            </a:p>
          </p:txBody>
        </p:sp>
        <p:sp>
          <p:nvSpPr>
            <p:cNvPr id="34892" name="Rectangle 71"/>
            <p:cNvSpPr>
              <a:spLocks noChangeArrowheads="1"/>
            </p:cNvSpPr>
            <p:nvPr/>
          </p:nvSpPr>
          <p:spPr bwMode="auto">
            <a:xfrm>
              <a:off x="4084" y="1023"/>
              <a:ext cx="38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295</a:t>
              </a:r>
              <a:endParaRPr lang="en-GB" sz="2000"/>
            </a:p>
          </p:txBody>
        </p:sp>
        <p:sp>
          <p:nvSpPr>
            <p:cNvPr id="34893" name="Rectangle 72"/>
            <p:cNvSpPr>
              <a:spLocks noChangeArrowheads="1"/>
            </p:cNvSpPr>
            <p:nvPr/>
          </p:nvSpPr>
          <p:spPr bwMode="auto">
            <a:xfrm>
              <a:off x="4800" y="864"/>
              <a:ext cx="5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H</a:t>
              </a:r>
              <a:r>
                <a:rPr lang="en-GB" sz="2000" b="1" baseline="-25000"/>
                <a:t>2</a:t>
              </a:r>
              <a:r>
                <a:rPr lang="en-GB" sz="2000" b="1"/>
                <a:t>O</a:t>
              </a:r>
              <a:endParaRPr lang="en-GB" sz="2000"/>
            </a:p>
          </p:txBody>
        </p:sp>
        <p:sp>
          <p:nvSpPr>
            <p:cNvPr id="34894" name="Line 73"/>
            <p:cNvSpPr>
              <a:spLocks noChangeShapeType="1"/>
            </p:cNvSpPr>
            <p:nvPr/>
          </p:nvSpPr>
          <p:spPr bwMode="auto">
            <a:xfrm>
              <a:off x="4480" y="2412"/>
              <a:ext cx="443" cy="1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5" name="Rectangle 74"/>
            <p:cNvSpPr>
              <a:spLocks noChangeArrowheads="1"/>
            </p:cNvSpPr>
            <p:nvPr/>
          </p:nvSpPr>
          <p:spPr bwMode="auto">
            <a:xfrm>
              <a:off x="4916" y="2463"/>
              <a:ext cx="41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H</a:t>
              </a:r>
              <a:r>
                <a:rPr lang="en-GB" sz="2000" b="1" baseline="-25000"/>
                <a:t>2</a:t>
              </a:r>
              <a:r>
                <a:rPr lang="en-GB" sz="2000" b="1"/>
                <a:t>O</a:t>
              </a:r>
              <a:endParaRPr lang="en-GB" sz="2000"/>
            </a:p>
          </p:txBody>
        </p:sp>
        <p:sp>
          <p:nvSpPr>
            <p:cNvPr id="34896" name="Arc 75"/>
            <p:cNvSpPr>
              <a:spLocks/>
            </p:cNvSpPr>
            <p:nvPr/>
          </p:nvSpPr>
          <p:spPr bwMode="auto">
            <a:xfrm>
              <a:off x="4480" y="3168"/>
              <a:ext cx="315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7" name="Line 76"/>
            <p:cNvSpPr>
              <a:spLocks noChangeShapeType="1"/>
            </p:cNvSpPr>
            <p:nvPr/>
          </p:nvSpPr>
          <p:spPr bwMode="auto">
            <a:xfrm flipH="1">
              <a:off x="4731" y="3171"/>
              <a:ext cx="7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8" name="Line 77"/>
            <p:cNvSpPr>
              <a:spLocks noChangeShapeType="1"/>
            </p:cNvSpPr>
            <p:nvPr/>
          </p:nvSpPr>
          <p:spPr bwMode="auto">
            <a:xfrm>
              <a:off x="4805" y="3171"/>
              <a:ext cx="5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99" name="Rectangle 78"/>
            <p:cNvSpPr>
              <a:spLocks noChangeArrowheads="1"/>
            </p:cNvSpPr>
            <p:nvPr/>
          </p:nvSpPr>
          <p:spPr bwMode="auto">
            <a:xfrm>
              <a:off x="4788" y="3039"/>
              <a:ext cx="97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NaCl</a:t>
              </a:r>
              <a:endParaRPr lang="en-GB" sz="2000"/>
            </a:p>
          </p:txBody>
        </p:sp>
        <p:sp>
          <p:nvSpPr>
            <p:cNvPr id="34900" name="Line 79"/>
            <p:cNvSpPr>
              <a:spLocks noChangeShapeType="1"/>
            </p:cNvSpPr>
            <p:nvPr/>
          </p:nvSpPr>
          <p:spPr bwMode="auto">
            <a:xfrm flipH="1">
              <a:off x="3707" y="3348"/>
              <a:ext cx="517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01" name="Rectangle 80"/>
            <p:cNvSpPr>
              <a:spLocks noChangeArrowheads="1"/>
            </p:cNvSpPr>
            <p:nvPr/>
          </p:nvSpPr>
          <p:spPr bwMode="auto">
            <a:xfrm>
              <a:off x="3188" y="3435"/>
              <a:ext cx="41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H</a:t>
              </a:r>
              <a:r>
                <a:rPr lang="en-GB" sz="2000" b="1" baseline="-25000"/>
                <a:t>2</a:t>
              </a:r>
              <a:r>
                <a:rPr lang="en-GB" sz="2000" b="1"/>
                <a:t>O</a:t>
              </a:r>
              <a:endParaRPr lang="en-GB" sz="2000"/>
            </a:p>
          </p:txBody>
        </p:sp>
        <p:sp>
          <p:nvSpPr>
            <p:cNvPr id="34902" name="Rectangle 81"/>
            <p:cNvSpPr>
              <a:spLocks noChangeArrowheads="1"/>
            </p:cNvSpPr>
            <p:nvPr/>
          </p:nvSpPr>
          <p:spPr bwMode="auto">
            <a:xfrm>
              <a:off x="5266" y="1908"/>
              <a:ext cx="47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600</a:t>
              </a:r>
              <a:endParaRPr lang="en-GB" sz="2000"/>
            </a:p>
          </p:txBody>
        </p:sp>
        <p:sp>
          <p:nvSpPr>
            <p:cNvPr id="34903" name="Rectangle 82"/>
            <p:cNvSpPr>
              <a:spLocks noChangeArrowheads="1"/>
            </p:cNvSpPr>
            <p:nvPr/>
          </p:nvSpPr>
          <p:spPr bwMode="auto">
            <a:xfrm>
              <a:off x="4084" y="1908"/>
              <a:ext cx="472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600</a:t>
              </a:r>
              <a:endParaRPr lang="en-GB" sz="2000"/>
            </a:p>
          </p:txBody>
        </p:sp>
        <p:sp>
          <p:nvSpPr>
            <p:cNvPr id="34904" name="Rectangle 83"/>
            <p:cNvSpPr>
              <a:spLocks noChangeArrowheads="1"/>
            </p:cNvSpPr>
            <p:nvPr/>
          </p:nvSpPr>
          <p:spPr bwMode="auto">
            <a:xfrm>
              <a:off x="5249" y="2845"/>
              <a:ext cx="57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 900</a:t>
              </a:r>
              <a:endParaRPr lang="en-GB" sz="2000"/>
            </a:p>
          </p:txBody>
        </p:sp>
        <p:sp>
          <p:nvSpPr>
            <p:cNvPr id="34905" name="Rectangle 84"/>
            <p:cNvSpPr>
              <a:spLocks noChangeArrowheads="1"/>
            </p:cNvSpPr>
            <p:nvPr/>
          </p:nvSpPr>
          <p:spPr bwMode="auto">
            <a:xfrm>
              <a:off x="4096" y="2880"/>
              <a:ext cx="76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900</a:t>
              </a:r>
              <a:endParaRPr lang="en-GB" sz="2000"/>
            </a:p>
          </p:txBody>
        </p:sp>
        <p:sp>
          <p:nvSpPr>
            <p:cNvPr id="34906" name="Rectangle 85"/>
            <p:cNvSpPr>
              <a:spLocks noChangeArrowheads="1"/>
            </p:cNvSpPr>
            <p:nvPr/>
          </p:nvSpPr>
          <p:spPr bwMode="auto">
            <a:xfrm>
              <a:off x="4032" y="3528"/>
              <a:ext cx="701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1200</a:t>
              </a:r>
              <a:endParaRPr lang="en-GB" sz="2000"/>
            </a:p>
          </p:txBody>
        </p:sp>
        <p:sp>
          <p:nvSpPr>
            <p:cNvPr id="34907" name="Line 87"/>
            <p:cNvSpPr>
              <a:spLocks noChangeShapeType="1"/>
            </p:cNvSpPr>
            <p:nvPr/>
          </p:nvSpPr>
          <p:spPr bwMode="auto">
            <a:xfrm flipH="1">
              <a:off x="3776" y="1728"/>
              <a:ext cx="517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08" name="Line 89"/>
            <p:cNvSpPr>
              <a:spLocks noChangeShapeType="1"/>
            </p:cNvSpPr>
            <p:nvPr/>
          </p:nvSpPr>
          <p:spPr bwMode="auto">
            <a:xfrm flipH="1">
              <a:off x="3712" y="864"/>
              <a:ext cx="448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09" name="Rectangle 90"/>
            <p:cNvSpPr>
              <a:spLocks noChangeArrowheads="1"/>
            </p:cNvSpPr>
            <p:nvPr/>
          </p:nvSpPr>
          <p:spPr bwMode="auto">
            <a:xfrm>
              <a:off x="3264" y="1008"/>
              <a:ext cx="57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2000" b="1"/>
                <a:t>H</a:t>
              </a:r>
              <a:r>
                <a:rPr lang="en-GB" sz="2000" b="1" baseline="-25000"/>
                <a:t>2</a:t>
              </a:r>
              <a:r>
                <a:rPr lang="en-GB" sz="2000" b="1"/>
                <a:t>O</a:t>
              </a:r>
              <a:endParaRPr lang="en-GB" sz="2000"/>
            </a:p>
          </p:txBody>
        </p:sp>
      </p:grpSp>
      <p:sp>
        <p:nvSpPr>
          <p:cNvPr id="34824" name="Text Box 91"/>
          <p:cNvSpPr txBox="1">
            <a:spLocks noChangeArrowheads="1"/>
          </p:cNvSpPr>
          <p:nvPr/>
        </p:nvSpPr>
        <p:spPr bwMode="auto">
          <a:xfrm>
            <a:off x="609600" y="5486400"/>
            <a:ext cx="42672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n-GB" sz="2400" b="1"/>
              <a:t>Osmotic equilibration in cortex &amp; medulla leads to high urine osmolarity</a:t>
            </a:r>
            <a:endParaRPr lang="en-GB" sz="2400"/>
          </a:p>
        </p:txBody>
      </p:sp>
      <p:sp>
        <p:nvSpPr>
          <p:cNvPr id="34825" name="Text Box 92"/>
          <p:cNvSpPr txBox="1">
            <a:spLocks noChangeArrowheads="1"/>
          </p:cNvSpPr>
          <p:nvPr/>
        </p:nvSpPr>
        <p:spPr bwMode="auto">
          <a:xfrm>
            <a:off x="0" y="2565400"/>
            <a:ext cx="2754313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en-GB" sz="2800" b="1"/>
              <a:t>Result:</a:t>
            </a:r>
          </a:p>
          <a:p>
            <a:pPr defTabSz="762000" eaLnBrk="0" hangingPunct="0"/>
            <a:r>
              <a:rPr lang="en-GB" sz="2800"/>
              <a:t>A small </a:t>
            </a:r>
          </a:p>
          <a:p>
            <a:pPr defTabSz="762000" eaLnBrk="0" hangingPunct="0"/>
            <a:r>
              <a:rPr lang="en-GB" sz="2800"/>
              <a:t>volume</a:t>
            </a:r>
          </a:p>
          <a:p>
            <a:pPr defTabSz="762000" eaLnBrk="0" hangingPunct="0"/>
            <a:r>
              <a:rPr lang="en-GB" sz="2800"/>
              <a:t>of </a:t>
            </a:r>
          </a:p>
          <a:p>
            <a:pPr defTabSz="762000" eaLnBrk="0" hangingPunct="0"/>
            <a:r>
              <a:rPr lang="en-GB" sz="2800"/>
              <a:t>concentrated </a:t>
            </a:r>
          </a:p>
          <a:p>
            <a:pPr defTabSz="762000" eaLnBrk="0" hangingPunct="0"/>
            <a:r>
              <a:rPr lang="en-GB" sz="2800"/>
              <a:t>urine</a:t>
            </a:r>
            <a:r>
              <a:rPr lang="en-GB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Feedback control osmolarity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2209800"/>
            <a:ext cx="8915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-Feedback control via ADH keeps plasma osmolarity in a normal range (and determines urine output and water balance)</a:t>
            </a:r>
            <a:endParaRPr lang="en-GB" sz="2400"/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Osmalority and concentrato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6675"/>
            <a:ext cx="795655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366963" y="293688"/>
            <a:ext cx="407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Disorders of water balance</a:t>
            </a:r>
          </a:p>
        </p:txBody>
      </p:sp>
      <p:grpSp>
        <p:nvGrpSpPr>
          <p:cNvPr id="2" name="Group 191"/>
          <p:cNvGrpSpPr>
            <a:grpSpLocks/>
          </p:cNvGrpSpPr>
          <p:nvPr/>
        </p:nvGrpSpPr>
        <p:grpSpPr bwMode="auto">
          <a:xfrm>
            <a:off x="365125" y="939800"/>
            <a:ext cx="3000375" cy="1668463"/>
            <a:chOff x="230" y="592"/>
            <a:chExt cx="1890" cy="1051"/>
          </a:xfrm>
        </p:grpSpPr>
        <p:sp>
          <p:nvSpPr>
            <p:cNvPr id="39108" name="Line 5"/>
            <p:cNvSpPr>
              <a:spLocks noChangeShapeType="1"/>
            </p:cNvSpPr>
            <p:nvPr/>
          </p:nvSpPr>
          <p:spPr bwMode="auto">
            <a:xfrm flipH="1">
              <a:off x="1072" y="592"/>
              <a:ext cx="1048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09" name="Text Box 6"/>
            <p:cNvSpPr txBox="1">
              <a:spLocks noChangeArrowheads="1"/>
            </p:cNvSpPr>
            <p:nvPr/>
          </p:nvSpPr>
          <p:spPr bwMode="auto">
            <a:xfrm>
              <a:off x="230" y="1239"/>
              <a:ext cx="159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No / insufficient production of ADH</a:t>
              </a:r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5562600" y="876300"/>
            <a:ext cx="3416300" cy="1731963"/>
            <a:chOff x="3504" y="552"/>
            <a:chExt cx="2152" cy="1091"/>
          </a:xfrm>
        </p:grpSpPr>
        <p:sp>
          <p:nvSpPr>
            <p:cNvPr id="39106" name="Line 9"/>
            <p:cNvSpPr>
              <a:spLocks noChangeShapeType="1"/>
            </p:cNvSpPr>
            <p:nvPr/>
          </p:nvSpPr>
          <p:spPr bwMode="auto">
            <a:xfrm>
              <a:off x="3504" y="552"/>
              <a:ext cx="896" cy="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107" name="Text Box 10"/>
            <p:cNvSpPr txBox="1">
              <a:spLocks noChangeArrowheads="1"/>
            </p:cNvSpPr>
            <p:nvPr/>
          </p:nvSpPr>
          <p:spPr bwMode="auto">
            <a:xfrm>
              <a:off x="3804" y="1239"/>
              <a:ext cx="18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No response to ADH signal (mutant aquaporin)</a:t>
              </a:r>
            </a:p>
          </p:txBody>
        </p:sp>
      </p:grpSp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3248025" y="876300"/>
            <a:ext cx="2482850" cy="1711325"/>
            <a:chOff x="2046" y="552"/>
            <a:chExt cx="1564" cy="1078"/>
          </a:xfrm>
        </p:grpSpPr>
        <p:grpSp>
          <p:nvGrpSpPr>
            <p:cNvPr id="39102" name="Group 192"/>
            <p:cNvGrpSpPr>
              <a:grpSpLocks/>
            </p:cNvGrpSpPr>
            <p:nvPr/>
          </p:nvGrpSpPr>
          <p:grpSpPr bwMode="auto">
            <a:xfrm>
              <a:off x="2078" y="552"/>
              <a:ext cx="1468" cy="918"/>
              <a:chOff x="2078" y="552"/>
              <a:chExt cx="1468" cy="918"/>
            </a:xfrm>
          </p:grpSpPr>
          <p:sp>
            <p:nvSpPr>
              <p:cNvPr id="39104" name="Line 7"/>
              <p:cNvSpPr>
                <a:spLocks noChangeShapeType="1"/>
              </p:cNvSpPr>
              <p:nvPr/>
            </p:nvSpPr>
            <p:spPr bwMode="auto">
              <a:xfrm>
                <a:off x="2808" y="552"/>
                <a:ext cx="0" cy="5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05" name="Text Box 8"/>
              <p:cNvSpPr txBox="1">
                <a:spLocks noChangeArrowheads="1"/>
              </p:cNvSpPr>
              <p:nvPr/>
            </p:nvSpPr>
            <p:spPr bwMode="auto">
              <a:xfrm>
                <a:off x="2078" y="1239"/>
                <a:ext cx="1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No detection of ADH </a:t>
                </a:r>
              </a:p>
            </p:txBody>
          </p:sp>
        </p:grpSp>
        <p:sp>
          <p:nvSpPr>
            <p:cNvPr id="39103" name="Text Box 12"/>
            <p:cNvSpPr txBox="1">
              <a:spLocks noChangeArrowheads="1"/>
            </p:cNvSpPr>
            <p:nvPr/>
          </p:nvSpPr>
          <p:spPr bwMode="auto">
            <a:xfrm>
              <a:off x="2046" y="1399"/>
              <a:ext cx="1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(mutant ADH receptor)</a:t>
              </a:r>
            </a:p>
          </p:txBody>
        </p:sp>
      </p:grpSp>
      <p:grpSp>
        <p:nvGrpSpPr>
          <p:cNvPr id="6" name="Group 194"/>
          <p:cNvGrpSpPr>
            <a:grpSpLocks/>
          </p:cNvGrpSpPr>
          <p:nvPr/>
        </p:nvGrpSpPr>
        <p:grpSpPr bwMode="auto">
          <a:xfrm>
            <a:off x="427038" y="2781300"/>
            <a:ext cx="4786312" cy="3190875"/>
            <a:chOff x="269" y="1751"/>
            <a:chExt cx="3015" cy="2010"/>
          </a:xfrm>
        </p:grpSpPr>
        <p:grpSp>
          <p:nvGrpSpPr>
            <p:cNvPr id="39012" name="Group 98"/>
            <p:cNvGrpSpPr>
              <a:grpSpLocks/>
            </p:cNvGrpSpPr>
            <p:nvPr/>
          </p:nvGrpSpPr>
          <p:grpSpPr bwMode="auto">
            <a:xfrm>
              <a:off x="269" y="1751"/>
              <a:ext cx="3015" cy="2010"/>
              <a:chOff x="517" y="471"/>
              <a:chExt cx="5311" cy="3306"/>
            </a:xfrm>
          </p:grpSpPr>
          <p:sp>
            <p:nvSpPr>
              <p:cNvPr id="39018" name="Arc 99"/>
              <p:cNvSpPr>
                <a:spLocks/>
              </p:cNvSpPr>
              <p:nvPr/>
            </p:nvSpPr>
            <p:spPr bwMode="auto">
              <a:xfrm>
                <a:off x="1280" y="796"/>
                <a:ext cx="187" cy="1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19" name="Line 100"/>
              <p:cNvSpPr>
                <a:spLocks noChangeShapeType="1"/>
              </p:cNvSpPr>
              <p:nvPr/>
            </p:nvSpPr>
            <p:spPr bwMode="auto">
              <a:xfrm flipH="1">
                <a:off x="827" y="792"/>
                <a:ext cx="458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0" name="Arc 101"/>
              <p:cNvSpPr>
                <a:spLocks/>
              </p:cNvSpPr>
              <p:nvPr/>
            </p:nvSpPr>
            <p:spPr bwMode="auto">
              <a:xfrm>
                <a:off x="1408" y="580"/>
                <a:ext cx="507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1" name="Line 102"/>
              <p:cNvSpPr>
                <a:spLocks noChangeShapeType="1"/>
              </p:cNvSpPr>
              <p:nvPr/>
            </p:nvSpPr>
            <p:spPr bwMode="auto">
              <a:xfrm flipH="1">
                <a:off x="891" y="576"/>
                <a:ext cx="522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2" name="Line 103"/>
              <p:cNvSpPr>
                <a:spLocks noChangeShapeType="1"/>
              </p:cNvSpPr>
              <p:nvPr/>
            </p:nvSpPr>
            <p:spPr bwMode="auto">
              <a:xfrm>
                <a:off x="1472" y="903"/>
                <a:ext cx="0" cy="60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3" name="Line 104"/>
              <p:cNvSpPr>
                <a:spLocks noChangeShapeType="1"/>
              </p:cNvSpPr>
              <p:nvPr/>
            </p:nvSpPr>
            <p:spPr bwMode="auto">
              <a:xfrm>
                <a:off x="1920" y="900"/>
                <a:ext cx="0" cy="60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4" name="Arc 105"/>
              <p:cNvSpPr>
                <a:spLocks/>
              </p:cNvSpPr>
              <p:nvPr/>
            </p:nvSpPr>
            <p:spPr bwMode="auto">
              <a:xfrm>
                <a:off x="1536" y="1548"/>
                <a:ext cx="59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5" name="Arc 106"/>
              <p:cNvSpPr>
                <a:spLocks/>
              </p:cNvSpPr>
              <p:nvPr/>
            </p:nvSpPr>
            <p:spPr bwMode="auto">
              <a:xfrm>
                <a:off x="1472" y="1512"/>
                <a:ext cx="59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6" name="Arc 107"/>
              <p:cNvSpPr>
                <a:spLocks/>
              </p:cNvSpPr>
              <p:nvPr/>
            </p:nvSpPr>
            <p:spPr bwMode="auto">
              <a:xfrm>
                <a:off x="1792" y="1548"/>
                <a:ext cx="59" cy="33"/>
              </a:xfrm>
              <a:custGeom>
                <a:avLst/>
                <a:gdLst>
                  <a:gd name="T0" fmla="*/ 0 w 21600"/>
                  <a:gd name="T1" fmla="*/ 0 h 21594"/>
                  <a:gd name="T2" fmla="*/ 0 w 21600"/>
                  <a:gd name="T3" fmla="*/ 0 h 21594"/>
                  <a:gd name="T4" fmla="*/ 0 w 21600"/>
                  <a:gd name="T5" fmla="*/ 0 h 2159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4"/>
                  <a:gd name="T11" fmla="*/ 21600 w 21600"/>
                  <a:gd name="T12" fmla="*/ 21594 h 21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4" fill="none" extrusionOk="0">
                    <a:moveTo>
                      <a:pt x="0" y="21594"/>
                    </a:moveTo>
                    <a:cubicBezTo>
                      <a:pt x="0" y="9855"/>
                      <a:pt x="9373" y="266"/>
                      <a:pt x="21108" y="-1"/>
                    </a:cubicBezTo>
                  </a:path>
                  <a:path w="21600" h="21594" stroke="0" extrusionOk="0">
                    <a:moveTo>
                      <a:pt x="0" y="21594"/>
                    </a:moveTo>
                    <a:cubicBezTo>
                      <a:pt x="0" y="9855"/>
                      <a:pt x="9373" y="266"/>
                      <a:pt x="21108" y="-1"/>
                    </a:cubicBezTo>
                    <a:lnTo>
                      <a:pt x="21600" y="2159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7" name="Line 108"/>
              <p:cNvSpPr>
                <a:spLocks noChangeShapeType="1"/>
              </p:cNvSpPr>
              <p:nvPr/>
            </p:nvSpPr>
            <p:spPr bwMode="auto">
              <a:xfrm>
                <a:off x="1600" y="1584"/>
                <a:ext cx="0" cy="15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8" name="Line 109"/>
              <p:cNvSpPr>
                <a:spLocks noChangeShapeType="1"/>
              </p:cNvSpPr>
              <p:nvPr/>
            </p:nvSpPr>
            <p:spPr bwMode="auto">
              <a:xfrm>
                <a:off x="1792" y="1584"/>
                <a:ext cx="0" cy="15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29" name="Arc 110"/>
              <p:cNvSpPr>
                <a:spLocks/>
              </p:cNvSpPr>
              <p:nvPr/>
            </p:nvSpPr>
            <p:spPr bwMode="auto">
              <a:xfrm>
                <a:off x="2240" y="3168"/>
                <a:ext cx="123" cy="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0" name="Arc 111"/>
              <p:cNvSpPr>
                <a:spLocks/>
              </p:cNvSpPr>
              <p:nvPr/>
            </p:nvSpPr>
            <p:spPr bwMode="auto">
              <a:xfrm>
                <a:off x="1792" y="3168"/>
                <a:ext cx="123" cy="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1" name="Arc 112"/>
              <p:cNvSpPr>
                <a:spLocks/>
              </p:cNvSpPr>
              <p:nvPr/>
            </p:nvSpPr>
            <p:spPr bwMode="auto">
              <a:xfrm>
                <a:off x="1600" y="3168"/>
                <a:ext cx="251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2" name="Arc 113"/>
              <p:cNvSpPr>
                <a:spLocks/>
              </p:cNvSpPr>
              <p:nvPr/>
            </p:nvSpPr>
            <p:spPr bwMode="auto">
              <a:xfrm>
                <a:off x="2304" y="3168"/>
                <a:ext cx="251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3" name="Line 114"/>
              <p:cNvSpPr>
                <a:spLocks noChangeShapeType="1"/>
              </p:cNvSpPr>
              <p:nvPr/>
            </p:nvSpPr>
            <p:spPr bwMode="auto">
              <a:xfrm>
                <a:off x="2560" y="2088"/>
                <a:ext cx="0" cy="108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4" name="Line 115"/>
              <p:cNvSpPr>
                <a:spLocks noChangeShapeType="1"/>
              </p:cNvSpPr>
              <p:nvPr/>
            </p:nvSpPr>
            <p:spPr bwMode="auto">
              <a:xfrm>
                <a:off x="1856" y="3312"/>
                <a:ext cx="437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5" name="Line 116"/>
              <p:cNvSpPr>
                <a:spLocks noChangeShapeType="1"/>
              </p:cNvSpPr>
              <p:nvPr/>
            </p:nvSpPr>
            <p:spPr bwMode="auto">
              <a:xfrm>
                <a:off x="2368" y="2091"/>
                <a:ext cx="0" cy="107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6" name="Line 117"/>
              <p:cNvSpPr>
                <a:spLocks noChangeShapeType="1"/>
              </p:cNvSpPr>
              <p:nvPr/>
            </p:nvSpPr>
            <p:spPr bwMode="auto">
              <a:xfrm>
                <a:off x="1920" y="3240"/>
                <a:ext cx="309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7" name="Arc 118"/>
              <p:cNvSpPr>
                <a:spLocks/>
              </p:cNvSpPr>
              <p:nvPr/>
            </p:nvSpPr>
            <p:spPr bwMode="auto">
              <a:xfrm>
                <a:off x="2567" y="2056"/>
                <a:ext cx="58" cy="33"/>
              </a:xfrm>
              <a:custGeom>
                <a:avLst/>
                <a:gdLst>
                  <a:gd name="T0" fmla="*/ 0 w 21600"/>
                  <a:gd name="T1" fmla="*/ 0 h 21594"/>
                  <a:gd name="T2" fmla="*/ 0 w 21600"/>
                  <a:gd name="T3" fmla="*/ 0 h 21594"/>
                  <a:gd name="T4" fmla="*/ 0 w 21600"/>
                  <a:gd name="T5" fmla="*/ 0 h 2159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4"/>
                  <a:gd name="T11" fmla="*/ 21600 w 21600"/>
                  <a:gd name="T12" fmla="*/ 21594 h 21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4" fill="none" extrusionOk="0">
                    <a:moveTo>
                      <a:pt x="0" y="21594"/>
                    </a:moveTo>
                    <a:cubicBezTo>
                      <a:pt x="0" y="9855"/>
                      <a:pt x="9373" y="266"/>
                      <a:pt x="21108" y="-1"/>
                    </a:cubicBezTo>
                  </a:path>
                  <a:path w="21600" h="21594" stroke="0" extrusionOk="0">
                    <a:moveTo>
                      <a:pt x="0" y="21594"/>
                    </a:moveTo>
                    <a:cubicBezTo>
                      <a:pt x="0" y="9855"/>
                      <a:pt x="9373" y="266"/>
                      <a:pt x="21108" y="-1"/>
                    </a:cubicBezTo>
                    <a:lnTo>
                      <a:pt x="21600" y="2159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8" name="Arc 119"/>
              <p:cNvSpPr>
                <a:spLocks/>
              </p:cNvSpPr>
              <p:nvPr/>
            </p:nvSpPr>
            <p:spPr bwMode="auto">
              <a:xfrm>
                <a:off x="1856" y="1512"/>
                <a:ext cx="59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3365F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39" name="Arc 120"/>
              <p:cNvSpPr>
                <a:spLocks/>
              </p:cNvSpPr>
              <p:nvPr/>
            </p:nvSpPr>
            <p:spPr bwMode="auto">
              <a:xfrm>
                <a:off x="2624" y="2016"/>
                <a:ext cx="59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0" name="Arc 121"/>
              <p:cNvSpPr>
                <a:spLocks/>
              </p:cNvSpPr>
              <p:nvPr/>
            </p:nvSpPr>
            <p:spPr bwMode="auto">
              <a:xfrm>
                <a:off x="2304" y="2056"/>
                <a:ext cx="59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1" name="Arc 122"/>
              <p:cNvSpPr>
                <a:spLocks/>
              </p:cNvSpPr>
              <p:nvPr/>
            </p:nvSpPr>
            <p:spPr bwMode="auto">
              <a:xfrm>
                <a:off x="2247" y="2016"/>
                <a:ext cx="58" cy="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2" name="Line 123"/>
              <p:cNvSpPr>
                <a:spLocks noChangeShapeType="1"/>
              </p:cNvSpPr>
              <p:nvPr/>
            </p:nvSpPr>
            <p:spPr bwMode="auto">
              <a:xfrm>
                <a:off x="2240" y="831"/>
                <a:ext cx="0" cy="118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3" name="Line 124"/>
              <p:cNvSpPr>
                <a:spLocks noChangeShapeType="1"/>
              </p:cNvSpPr>
              <p:nvPr/>
            </p:nvSpPr>
            <p:spPr bwMode="auto">
              <a:xfrm>
                <a:off x="2688" y="867"/>
                <a:ext cx="0" cy="114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4" name="Arc 125"/>
              <p:cNvSpPr>
                <a:spLocks/>
              </p:cNvSpPr>
              <p:nvPr/>
            </p:nvSpPr>
            <p:spPr bwMode="auto">
              <a:xfrm>
                <a:off x="2695" y="796"/>
                <a:ext cx="122" cy="6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61"/>
                      <a:pt x="9528" y="129"/>
                      <a:pt x="21365" y="0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61"/>
                      <a:pt x="9528" y="129"/>
                      <a:pt x="21365" y="0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5" name="Line 126"/>
              <p:cNvSpPr>
                <a:spLocks noChangeShapeType="1"/>
              </p:cNvSpPr>
              <p:nvPr/>
            </p:nvSpPr>
            <p:spPr bwMode="auto">
              <a:xfrm>
                <a:off x="2821" y="792"/>
                <a:ext cx="88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6" name="Arc 127"/>
              <p:cNvSpPr>
                <a:spLocks/>
              </p:cNvSpPr>
              <p:nvPr/>
            </p:nvSpPr>
            <p:spPr bwMode="auto">
              <a:xfrm>
                <a:off x="2247" y="580"/>
                <a:ext cx="506" cy="2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692"/>
                      <a:pt x="9635" y="31"/>
                      <a:pt x="21543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7" name="Arc 128"/>
              <p:cNvSpPr>
                <a:spLocks/>
              </p:cNvSpPr>
              <p:nvPr/>
            </p:nvSpPr>
            <p:spPr bwMode="auto">
              <a:xfrm>
                <a:off x="3904" y="796"/>
                <a:ext cx="187" cy="10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8" name="Arc 129"/>
              <p:cNvSpPr>
                <a:spLocks/>
              </p:cNvSpPr>
              <p:nvPr/>
            </p:nvSpPr>
            <p:spPr bwMode="auto">
              <a:xfrm>
                <a:off x="4096" y="580"/>
                <a:ext cx="443" cy="3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49" name="Line 130"/>
              <p:cNvSpPr>
                <a:spLocks noChangeShapeType="1"/>
              </p:cNvSpPr>
              <p:nvPr/>
            </p:nvSpPr>
            <p:spPr bwMode="auto">
              <a:xfrm>
                <a:off x="2757" y="576"/>
                <a:ext cx="95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0" name="Line 131"/>
              <p:cNvSpPr>
                <a:spLocks noChangeShapeType="1"/>
              </p:cNvSpPr>
              <p:nvPr/>
            </p:nvSpPr>
            <p:spPr bwMode="auto">
              <a:xfrm>
                <a:off x="4096" y="1659"/>
                <a:ext cx="0" cy="75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1" name="Line 132"/>
              <p:cNvSpPr>
                <a:spLocks noChangeShapeType="1"/>
              </p:cNvSpPr>
              <p:nvPr/>
            </p:nvSpPr>
            <p:spPr bwMode="auto">
              <a:xfrm>
                <a:off x="4544" y="903"/>
                <a:ext cx="0" cy="96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2" name="Line 133"/>
              <p:cNvSpPr>
                <a:spLocks noChangeShapeType="1"/>
              </p:cNvSpPr>
              <p:nvPr/>
            </p:nvSpPr>
            <p:spPr bwMode="auto">
              <a:xfrm>
                <a:off x="3909" y="1335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3" name="Line 134"/>
              <p:cNvSpPr>
                <a:spLocks noChangeShapeType="1"/>
              </p:cNvSpPr>
              <p:nvPr/>
            </p:nvSpPr>
            <p:spPr bwMode="auto">
              <a:xfrm>
                <a:off x="3909" y="1551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4" name="Line 135"/>
              <p:cNvSpPr>
                <a:spLocks noChangeShapeType="1"/>
              </p:cNvSpPr>
              <p:nvPr/>
            </p:nvSpPr>
            <p:spPr bwMode="auto">
              <a:xfrm>
                <a:off x="4096" y="903"/>
                <a:ext cx="0" cy="53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5" name="Line 136"/>
              <p:cNvSpPr>
                <a:spLocks noChangeShapeType="1"/>
              </p:cNvSpPr>
              <p:nvPr/>
            </p:nvSpPr>
            <p:spPr bwMode="auto">
              <a:xfrm>
                <a:off x="3909" y="2307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6" name="Line 137"/>
              <p:cNvSpPr>
                <a:spLocks noChangeShapeType="1"/>
              </p:cNvSpPr>
              <p:nvPr/>
            </p:nvSpPr>
            <p:spPr bwMode="auto">
              <a:xfrm>
                <a:off x="3909" y="2487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7" name="Line 138"/>
              <p:cNvSpPr>
                <a:spLocks noChangeShapeType="1"/>
              </p:cNvSpPr>
              <p:nvPr/>
            </p:nvSpPr>
            <p:spPr bwMode="auto">
              <a:xfrm>
                <a:off x="4096" y="2595"/>
                <a:ext cx="0" cy="64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8" name="Line 139"/>
              <p:cNvSpPr>
                <a:spLocks noChangeShapeType="1"/>
              </p:cNvSpPr>
              <p:nvPr/>
            </p:nvSpPr>
            <p:spPr bwMode="auto">
              <a:xfrm flipH="1">
                <a:off x="4539" y="1767"/>
                <a:ext cx="20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59" name="Line 140"/>
              <p:cNvSpPr>
                <a:spLocks noChangeShapeType="1"/>
              </p:cNvSpPr>
              <p:nvPr/>
            </p:nvSpPr>
            <p:spPr bwMode="auto">
              <a:xfrm flipH="1">
                <a:off x="4539" y="1947"/>
                <a:ext cx="20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0" name="Line 141"/>
              <p:cNvSpPr>
                <a:spLocks noChangeShapeType="1"/>
              </p:cNvSpPr>
              <p:nvPr/>
            </p:nvSpPr>
            <p:spPr bwMode="auto">
              <a:xfrm flipH="1">
                <a:off x="4539" y="2739"/>
                <a:ext cx="266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1" name="Line 142"/>
              <p:cNvSpPr>
                <a:spLocks noChangeShapeType="1"/>
              </p:cNvSpPr>
              <p:nvPr/>
            </p:nvSpPr>
            <p:spPr bwMode="auto">
              <a:xfrm flipH="1">
                <a:off x="4603" y="2883"/>
                <a:ext cx="266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2" name="Line 143"/>
              <p:cNvSpPr>
                <a:spLocks noChangeShapeType="1"/>
              </p:cNvSpPr>
              <p:nvPr/>
            </p:nvSpPr>
            <p:spPr bwMode="auto">
              <a:xfrm>
                <a:off x="4544" y="2055"/>
                <a:ext cx="0" cy="78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3" name="Line 144"/>
              <p:cNvSpPr>
                <a:spLocks noChangeShapeType="1"/>
              </p:cNvSpPr>
              <p:nvPr/>
            </p:nvSpPr>
            <p:spPr bwMode="auto">
              <a:xfrm>
                <a:off x="4608" y="2991"/>
                <a:ext cx="0" cy="714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4" name="Line 145"/>
              <p:cNvSpPr>
                <a:spLocks noChangeShapeType="1"/>
              </p:cNvSpPr>
              <p:nvPr/>
            </p:nvSpPr>
            <p:spPr bwMode="auto">
              <a:xfrm>
                <a:off x="517" y="1260"/>
                <a:ext cx="5110" cy="0"/>
              </a:xfrm>
              <a:prstGeom prst="line">
                <a:avLst/>
              </a:prstGeom>
              <a:noFill/>
              <a:ln w="12700">
                <a:solidFill>
                  <a:srgbClr val="41414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5" name="Rectangle 146"/>
              <p:cNvSpPr>
                <a:spLocks noChangeArrowheads="1"/>
              </p:cNvSpPr>
              <p:nvPr/>
            </p:nvSpPr>
            <p:spPr bwMode="auto">
              <a:xfrm>
                <a:off x="2881" y="798"/>
                <a:ext cx="61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i="1"/>
                  <a:t>Cortex</a:t>
                </a:r>
              </a:p>
            </p:txBody>
          </p:sp>
          <p:sp>
            <p:nvSpPr>
              <p:cNvPr id="39066" name="Rectangle 147"/>
              <p:cNvSpPr>
                <a:spLocks noChangeArrowheads="1"/>
              </p:cNvSpPr>
              <p:nvPr/>
            </p:nvSpPr>
            <p:spPr bwMode="auto">
              <a:xfrm>
                <a:off x="2881" y="1331"/>
                <a:ext cx="692" cy="4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i="1"/>
                  <a:t>Outer</a:t>
                </a:r>
              </a:p>
              <a:p>
                <a:pPr defTabSz="762000" eaLnBrk="0" hangingPunct="0"/>
                <a:r>
                  <a:rPr lang="en-GB" sz="1000" i="1"/>
                  <a:t>medulla</a:t>
                </a:r>
              </a:p>
            </p:txBody>
          </p:sp>
          <p:sp>
            <p:nvSpPr>
              <p:cNvPr id="39067" name="Rectangle 148"/>
              <p:cNvSpPr>
                <a:spLocks noChangeArrowheads="1"/>
              </p:cNvSpPr>
              <p:nvPr/>
            </p:nvSpPr>
            <p:spPr bwMode="auto">
              <a:xfrm>
                <a:off x="2869" y="2548"/>
                <a:ext cx="692" cy="4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i="1"/>
                  <a:t>Inner </a:t>
                </a:r>
              </a:p>
              <a:p>
                <a:pPr defTabSz="762000" eaLnBrk="0" hangingPunct="0"/>
                <a:r>
                  <a:rPr lang="en-GB" sz="1000" i="1"/>
                  <a:t>medulla</a:t>
                </a:r>
              </a:p>
            </p:txBody>
          </p:sp>
          <p:sp>
            <p:nvSpPr>
              <p:cNvPr id="39068" name="Line 149"/>
              <p:cNvSpPr>
                <a:spLocks noChangeShapeType="1"/>
              </p:cNvSpPr>
              <p:nvPr/>
            </p:nvSpPr>
            <p:spPr bwMode="auto">
              <a:xfrm>
                <a:off x="3909" y="3351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69" name="Line 150"/>
              <p:cNvSpPr>
                <a:spLocks noChangeShapeType="1"/>
              </p:cNvSpPr>
              <p:nvPr/>
            </p:nvSpPr>
            <p:spPr bwMode="auto">
              <a:xfrm>
                <a:off x="3909" y="3135"/>
                <a:ext cx="182" cy="10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0" name="Line 151"/>
              <p:cNvSpPr>
                <a:spLocks noChangeShapeType="1"/>
              </p:cNvSpPr>
              <p:nvPr/>
            </p:nvSpPr>
            <p:spPr bwMode="auto">
              <a:xfrm>
                <a:off x="4096" y="3459"/>
                <a:ext cx="0" cy="246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1" name="Line 152"/>
              <p:cNvSpPr>
                <a:spLocks noChangeShapeType="1"/>
              </p:cNvSpPr>
              <p:nvPr/>
            </p:nvSpPr>
            <p:spPr bwMode="auto">
              <a:xfrm>
                <a:off x="3717" y="576"/>
                <a:ext cx="374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2" name="Line 153"/>
              <p:cNvSpPr>
                <a:spLocks noChangeShapeType="1"/>
              </p:cNvSpPr>
              <p:nvPr/>
            </p:nvSpPr>
            <p:spPr bwMode="auto">
              <a:xfrm>
                <a:off x="3717" y="792"/>
                <a:ext cx="182" cy="0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3" name="Rectangle 154"/>
              <p:cNvSpPr>
                <a:spLocks noChangeArrowheads="1"/>
              </p:cNvSpPr>
              <p:nvPr/>
            </p:nvSpPr>
            <p:spPr bwMode="auto">
              <a:xfrm>
                <a:off x="1459" y="1024"/>
                <a:ext cx="43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295</a:t>
                </a:r>
                <a:endParaRPr lang="en-GB" sz="1000"/>
              </a:p>
            </p:txBody>
          </p:sp>
          <p:sp>
            <p:nvSpPr>
              <p:cNvPr id="39074" name="Rectangle 155"/>
              <p:cNvSpPr>
                <a:spLocks noChangeArrowheads="1"/>
              </p:cNvSpPr>
              <p:nvPr/>
            </p:nvSpPr>
            <p:spPr bwMode="auto">
              <a:xfrm>
                <a:off x="2208" y="1030"/>
                <a:ext cx="39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 95</a:t>
                </a:r>
                <a:endParaRPr lang="en-GB" sz="1000"/>
              </a:p>
            </p:txBody>
          </p:sp>
          <p:sp>
            <p:nvSpPr>
              <p:cNvPr id="39075" name="Rectangle 156"/>
              <p:cNvSpPr>
                <a:spLocks noChangeArrowheads="1"/>
              </p:cNvSpPr>
              <p:nvPr/>
            </p:nvSpPr>
            <p:spPr bwMode="auto">
              <a:xfrm>
                <a:off x="5236" y="1024"/>
                <a:ext cx="43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295</a:t>
                </a:r>
                <a:endParaRPr lang="en-GB" sz="1000"/>
              </a:p>
            </p:txBody>
          </p:sp>
          <p:sp>
            <p:nvSpPr>
              <p:cNvPr id="39076" name="Rectangle 157"/>
              <p:cNvSpPr>
                <a:spLocks noChangeArrowheads="1"/>
              </p:cNvSpPr>
              <p:nvPr/>
            </p:nvSpPr>
            <p:spPr bwMode="auto">
              <a:xfrm>
                <a:off x="640" y="1009"/>
                <a:ext cx="57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295</a:t>
                </a:r>
                <a:endParaRPr lang="en-GB" sz="1000"/>
              </a:p>
            </p:txBody>
          </p:sp>
          <p:sp>
            <p:nvSpPr>
              <p:cNvPr id="39077" name="Arc 158"/>
              <p:cNvSpPr>
                <a:spLocks/>
              </p:cNvSpPr>
              <p:nvPr/>
            </p:nvSpPr>
            <p:spPr bwMode="auto">
              <a:xfrm>
                <a:off x="3207" y="472"/>
                <a:ext cx="314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6"/>
                      <a:pt x="9614" y="50"/>
                      <a:pt x="21508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6"/>
                      <a:pt x="9614" y="50"/>
                      <a:pt x="2150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8" name="Line 159"/>
              <p:cNvSpPr>
                <a:spLocks noChangeShapeType="1"/>
              </p:cNvSpPr>
              <p:nvPr/>
            </p:nvSpPr>
            <p:spPr bwMode="auto">
              <a:xfrm flipH="1">
                <a:off x="3451" y="471"/>
                <a:ext cx="74" cy="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79" name="Arc 160"/>
              <p:cNvSpPr>
                <a:spLocks/>
              </p:cNvSpPr>
              <p:nvPr/>
            </p:nvSpPr>
            <p:spPr bwMode="auto">
              <a:xfrm>
                <a:off x="4288" y="612"/>
                <a:ext cx="315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0" name="Line 161"/>
              <p:cNvSpPr>
                <a:spLocks noChangeShapeType="1"/>
              </p:cNvSpPr>
              <p:nvPr/>
            </p:nvSpPr>
            <p:spPr bwMode="auto">
              <a:xfrm>
                <a:off x="4352" y="828"/>
                <a:ext cx="501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1" name="Line 162"/>
              <p:cNvSpPr>
                <a:spLocks noChangeShapeType="1"/>
              </p:cNvSpPr>
              <p:nvPr/>
            </p:nvSpPr>
            <p:spPr bwMode="auto">
              <a:xfrm>
                <a:off x="4613" y="615"/>
                <a:ext cx="54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2" name="Line 163"/>
              <p:cNvSpPr>
                <a:spLocks noChangeShapeType="1"/>
              </p:cNvSpPr>
              <p:nvPr/>
            </p:nvSpPr>
            <p:spPr bwMode="auto">
              <a:xfrm flipH="1">
                <a:off x="4539" y="615"/>
                <a:ext cx="74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3" name="Rectangle 164"/>
              <p:cNvSpPr>
                <a:spLocks noChangeArrowheads="1"/>
              </p:cNvSpPr>
              <p:nvPr/>
            </p:nvSpPr>
            <p:spPr bwMode="auto">
              <a:xfrm>
                <a:off x="3263" y="1872"/>
                <a:ext cx="57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H</a:t>
                </a:r>
                <a:r>
                  <a:rPr lang="en-GB" sz="1000" b="1" baseline="-25000"/>
                  <a:t>2</a:t>
                </a:r>
                <a:r>
                  <a:rPr lang="en-GB" sz="1000" b="1"/>
                  <a:t>O</a:t>
                </a:r>
                <a:endParaRPr lang="en-GB" sz="1000"/>
              </a:p>
            </p:txBody>
          </p:sp>
          <p:sp>
            <p:nvSpPr>
              <p:cNvPr id="39084" name="Rectangle 165"/>
              <p:cNvSpPr>
                <a:spLocks noChangeArrowheads="1"/>
              </p:cNvSpPr>
              <p:nvPr/>
            </p:nvSpPr>
            <p:spPr bwMode="auto">
              <a:xfrm>
                <a:off x="4084" y="1024"/>
                <a:ext cx="35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95</a:t>
                </a:r>
                <a:endParaRPr lang="en-GB" sz="1000"/>
              </a:p>
            </p:txBody>
          </p:sp>
          <p:sp>
            <p:nvSpPr>
              <p:cNvPr id="39085" name="Rectangle 166"/>
              <p:cNvSpPr>
                <a:spLocks noChangeArrowheads="1"/>
              </p:cNvSpPr>
              <p:nvPr/>
            </p:nvSpPr>
            <p:spPr bwMode="auto">
              <a:xfrm>
                <a:off x="4799" y="864"/>
                <a:ext cx="57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H</a:t>
                </a:r>
                <a:r>
                  <a:rPr lang="en-GB" sz="1000" b="1" baseline="-25000"/>
                  <a:t>2</a:t>
                </a:r>
                <a:r>
                  <a:rPr lang="en-GB" sz="1000" b="1"/>
                  <a:t>O</a:t>
                </a:r>
                <a:endParaRPr lang="en-GB" sz="1000"/>
              </a:p>
            </p:txBody>
          </p:sp>
          <p:sp>
            <p:nvSpPr>
              <p:cNvPr id="39086" name="Line 167"/>
              <p:cNvSpPr>
                <a:spLocks noChangeShapeType="1"/>
              </p:cNvSpPr>
              <p:nvPr/>
            </p:nvSpPr>
            <p:spPr bwMode="auto">
              <a:xfrm>
                <a:off x="4480" y="2412"/>
                <a:ext cx="443" cy="1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7" name="Rectangle 168"/>
              <p:cNvSpPr>
                <a:spLocks noChangeArrowheads="1"/>
              </p:cNvSpPr>
              <p:nvPr/>
            </p:nvSpPr>
            <p:spPr bwMode="auto">
              <a:xfrm>
                <a:off x="4916" y="2463"/>
                <a:ext cx="46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H</a:t>
                </a:r>
                <a:r>
                  <a:rPr lang="en-GB" sz="1000" b="1" baseline="-25000"/>
                  <a:t>2</a:t>
                </a:r>
                <a:r>
                  <a:rPr lang="en-GB" sz="1000" b="1"/>
                  <a:t>O</a:t>
                </a:r>
                <a:endParaRPr lang="en-GB" sz="1000"/>
              </a:p>
            </p:txBody>
          </p:sp>
          <p:sp>
            <p:nvSpPr>
              <p:cNvPr id="39088" name="Arc 169"/>
              <p:cNvSpPr>
                <a:spLocks/>
              </p:cNvSpPr>
              <p:nvPr/>
            </p:nvSpPr>
            <p:spPr bwMode="auto">
              <a:xfrm>
                <a:off x="4480" y="3168"/>
                <a:ext cx="315" cy="14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89" name="Line 170"/>
              <p:cNvSpPr>
                <a:spLocks noChangeShapeType="1"/>
              </p:cNvSpPr>
              <p:nvPr/>
            </p:nvSpPr>
            <p:spPr bwMode="auto">
              <a:xfrm flipH="1">
                <a:off x="4731" y="3171"/>
                <a:ext cx="74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90" name="Line 171"/>
              <p:cNvSpPr>
                <a:spLocks noChangeShapeType="1"/>
              </p:cNvSpPr>
              <p:nvPr/>
            </p:nvSpPr>
            <p:spPr bwMode="auto">
              <a:xfrm>
                <a:off x="4805" y="3171"/>
                <a:ext cx="54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91" name="Rectangle 172"/>
              <p:cNvSpPr>
                <a:spLocks noChangeArrowheads="1"/>
              </p:cNvSpPr>
              <p:nvPr/>
            </p:nvSpPr>
            <p:spPr bwMode="auto">
              <a:xfrm>
                <a:off x="4789" y="3040"/>
                <a:ext cx="97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NaCl</a:t>
                </a:r>
                <a:endParaRPr lang="en-GB" sz="1000"/>
              </a:p>
            </p:txBody>
          </p:sp>
          <p:sp>
            <p:nvSpPr>
              <p:cNvPr id="39092" name="Line 173"/>
              <p:cNvSpPr>
                <a:spLocks noChangeShapeType="1"/>
              </p:cNvSpPr>
              <p:nvPr/>
            </p:nvSpPr>
            <p:spPr bwMode="auto">
              <a:xfrm flipH="1">
                <a:off x="3707" y="3348"/>
                <a:ext cx="517" cy="1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093" name="Rectangle 174"/>
              <p:cNvSpPr>
                <a:spLocks noChangeArrowheads="1"/>
              </p:cNvSpPr>
              <p:nvPr/>
            </p:nvSpPr>
            <p:spPr bwMode="auto">
              <a:xfrm>
                <a:off x="3187" y="3435"/>
                <a:ext cx="467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H</a:t>
                </a:r>
                <a:r>
                  <a:rPr lang="en-GB" sz="1000" b="1" baseline="-25000"/>
                  <a:t>2</a:t>
                </a:r>
                <a:r>
                  <a:rPr lang="en-GB" sz="1000" b="1"/>
                  <a:t>O</a:t>
                </a:r>
                <a:endParaRPr lang="en-GB" sz="1000"/>
              </a:p>
            </p:txBody>
          </p:sp>
          <p:sp>
            <p:nvSpPr>
              <p:cNvPr id="39094" name="Rectangle 175"/>
              <p:cNvSpPr>
                <a:spLocks noChangeArrowheads="1"/>
              </p:cNvSpPr>
              <p:nvPr/>
            </p:nvSpPr>
            <p:spPr bwMode="auto">
              <a:xfrm>
                <a:off x="5266" y="1909"/>
                <a:ext cx="47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600</a:t>
                </a:r>
                <a:endParaRPr lang="en-GB" sz="1000"/>
              </a:p>
            </p:txBody>
          </p:sp>
          <p:sp>
            <p:nvSpPr>
              <p:cNvPr id="39095" name="Rectangle 176"/>
              <p:cNvSpPr>
                <a:spLocks noChangeArrowheads="1"/>
              </p:cNvSpPr>
              <p:nvPr/>
            </p:nvSpPr>
            <p:spPr bwMode="auto">
              <a:xfrm>
                <a:off x="4084" y="1909"/>
                <a:ext cx="47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95</a:t>
                </a:r>
                <a:endParaRPr lang="en-GB" sz="1000"/>
              </a:p>
            </p:txBody>
          </p:sp>
          <p:sp>
            <p:nvSpPr>
              <p:cNvPr id="39096" name="Rectangle 177"/>
              <p:cNvSpPr>
                <a:spLocks noChangeArrowheads="1"/>
              </p:cNvSpPr>
              <p:nvPr/>
            </p:nvSpPr>
            <p:spPr bwMode="auto">
              <a:xfrm>
                <a:off x="5248" y="2844"/>
                <a:ext cx="58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 900</a:t>
                </a:r>
                <a:endParaRPr lang="en-GB" sz="1000"/>
              </a:p>
            </p:txBody>
          </p:sp>
          <p:sp>
            <p:nvSpPr>
              <p:cNvPr id="39097" name="Rectangle 178"/>
              <p:cNvSpPr>
                <a:spLocks noChangeArrowheads="1"/>
              </p:cNvSpPr>
              <p:nvPr/>
            </p:nvSpPr>
            <p:spPr bwMode="auto">
              <a:xfrm>
                <a:off x="4096" y="2881"/>
                <a:ext cx="76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95</a:t>
                </a:r>
                <a:endParaRPr lang="en-GB" sz="1000"/>
              </a:p>
            </p:txBody>
          </p:sp>
          <p:sp>
            <p:nvSpPr>
              <p:cNvPr id="39098" name="Rectangle 179"/>
              <p:cNvSpPr>
                <a:spLocks noChangeArrowheads="1"/>
              </p:cNvSpPr>
              <p:nvPr/>
            </p:nvSpPr>
            <p:spPr bwMode="auto">
              <a:xfrm>
                <a:off x="4031" y="3527"/>
                <a:ext cx="70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95</a:t>
                </a:r>
                <a:endParaRPr lang="en-GB" sz="1000"/>
              </a:p>
            </p:txBody>
          </p:sp>
          <p:sp>
            <p:nvSpPr>
              <p:cNvPr id="39099" name="Line 180"/>
              <p:cNvSpPr>
                <a:spLocks noChangeShapeType="1"/>
              </p:cNvSpPr>
              <p:nvPr/>
            </p:nvSpPr>
            <p:spPr bwMode="auto">
              <a:xfrm flipH="1">
                <a:off x="3776" y="1728"/>
                <a:ext cx="517" cy="1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100" name="Line 181"/>
              <p:cNvSpPr>
                <a:spLocks noChangeShapeType="1"/>
              </p:cNvSpPr>
              <p:nvPr/>
            </p:nvSpPr>
            <p:spPr bwMode="auto">
              <a:xfrm flipH="1">
                <a:off x="3712" y="864"/>
                <a:ext cx="448" cy="1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101" name="Rectangle 182"/>
              <p:cNvSpPr>
                <a:spLocks noChangeArrowheads="1"/>
              </p:cNvSpPr>
              <p:nvPr/>
            </p:nvSpPr>
            <p:spPr bwMode="auto">
              <a:xfrm>
                <a:off x="3263" y="1007"/>
                <a:ext cx="57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defTabSz="762000" eaLnBrk="0" hangingPunct="0"/>
                <a:r>
                  <a:rPr lang="en-GB" sz="1000" b="1"/>
                  <a:t>H</a:t>
                </a:r>
                <a:r>
                  <a:rPr lang="en-GB" sz="1000" b="1" baseline="-25000"/>
                  <a:t>2</a:t>
                </a:r>
                <a:r>
                  <a:rPr lang="en-GB" sz="1000" b="1"/>
                  <a:t>O</a:t>
                </a:r>
                <a:endParaRPr lang="en-GB" sz="1000"/>
              </a:p>
            </p:txBody>
          </p:sp>
        </p:grpSp>
        <p:sp>
          <p:nvSpPr>
            <p:cNvPr id="39013" name="Text Box 183"/>
            <p:cNvSpPr txBox="1">
              <a:spLocks noChangeArrowheads="1"/>
            </p:cNvSpPr>
            <p:nvPr/>
          </p:nvSpPr>
          <p:spPr bwMode="auto">
            <a:xfrm>
              <a:off x="2158" y="186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9014" name="Text Box 184"/>
            <p:cNvSpPr txBox="1">
              <a:spLocks noChangeArrowheads="1"/>
            </p:cNvSpPr>
            <p:nvPr/>
          </p:nvSpPr>
          <p:spPr bwMode="auto">
            <a:xfrm>
              <a:off x="2422" y="184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9015" name="Text Box 186"/>
            <p:cNvSpPr txBox="1">
              <a:spLocks noChangeArrowheads="1"/>
            </p:cNvSpPr>
            <p:nvPr/>
          </p:nvSpPr>
          <p:spPr bwMode="auto">
            <a:xfrm>
              <a:off x="2198" y="239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9016" name="Text Box 187"/>
            <p:cNvSpPr txBox="1">
              <a:spLocks noChangeArrowheads="1"/>
            </p:cNvSpPr>
            <p:nvPr/>
          </p:nvSpPr>
          <p:spPr bwMode="auto">
            <a:xfrm>
              <a:off x="2462" y="277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9017" name="Text Box 188"/>
            <p:cNvSpPr txBox="1">
              <a:spLocks noChangeArrowheads="1"/>
            </p:cNvSpPr>
            <p:nvPr/>
          </p:nvSpPr>
          <p:spPr bwMode="auto">
            <a:xfrm>
              <a:off x="2166" y="337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39453" name="Rectangle 189"/>
          <p:cNvSpPr>
            <a:spLocks noChangeArrowheads="1"/>
          </p:cNvSpPr>
          <p:nvPr/>
        </p:nvSpPr>
        <p:spPr bwMode="auto">
          <a:xfrm>
            <a:off x="5511800" y="3581400"/>
            <a:ext cx="34163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Excretion of large amounts of watery urine (as much as 30 litres each day)</a:t>
            </a:r>
          </a:p>
          <a:p>
            <a:endParaRPr lang="en-GB"/>
          </a:p>
          <a:p>
            <a:r>
              <a:rPr lang="en-GB"/>
              <a:t>Unremitting thirst</a:t>
            </a:r>
          </a:p>
        </p:txBody>
      </p:sp>
      <p:sp>
        <p:nvSpPr>
          <p:cNvPr id="139454" name="Rectangle 190"/>
          <p:cNvSpPr>
            <a:spLocks noChangeArrowheads="1"/>
          </p:cNvSpPr>
          <p:nvPr/>
        </p:nvSpPr>
        <p:spPr bwMode="auto">
          <a:xfrm>
            <a:off x="5511800" y="5421313"/>
            <a:ext cx="287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Diabetes insipidus</a:t>
            </a:r>
          </a:p>
        </p:txBody>
      </p: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427038" y="2781300"/>
            <a:ext cx="4786312" cy="3190875"/>
            <a:chOff x="517" y="471"/>
            <a:chExt cx="5311" cy="3306"/>
          </a:xfrm>
        </p:grpSpPr>
        <p:sp>
          <p:nvSpPr>
            <p:cNvPr id="38928" name="Arc 197"/>
            <p:cNvSpPr>
              <a:spLocks/>
            </p:cNvSpPr>
            <p:nvPr/>
          </p:nvSpPr>
          <p:spPr bwMode="auto">
            <a:xfrm>
              <a:off x="1280" y="796"/>
              <a:ext cx="18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29" name="Line 198"/>
            <p:cNvSpPr>
              <a:spLocks noChangeShapeType="1"/>
            </p:cNvSpPr>
            <p:nvPr/>
          </p:nvSpPr>
          <p:spPr bwMode="auto">
            <a:xfrm flipH="1">
              <a:off x="827" y="792"/>
              <a:ext cx="45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0" name="Arc 199"/>
            <p:cNvSpPr>
              <a:spLocks/>
            </p:cNvSpPr>
            <p:nvPr/>
          </p:nvSpPr>
          <p:spPr bwMode="auto">
            <a:xfrm>
              <a:off x="1408" y="580"/>
              <a:ext cx="507" cy="3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1" name="Line 200"/>
            <p:cNvSpPr>
              <a:spLocks noChangeShapeType="1"/>
            </p:cNvSpPr>
            <p:nvPr/>
          </p:nvSpPr>
          <p:spPr bwMode="auto">
            <a:xfrm flipH="1">
              <a:off x="891" y="576"/>
              <a:ext cx="522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2" name="Line 201"/>
            <p:cNvSpPr>
              <a:spLocks noChangeShapeType="1"/>
            </p:cNvSpPr>
            <p:nvPr/>
          </p:nvSpPr>
          <p:spPr bwMode="auto">
            <a:xfrm>
              <a:off x="1472" y="903"/>
              <a:ext cx="0" cy="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3" name="Line 202"/>
            <p:cNvSpPr>
              <a:spLocks noChangeShapeType="1"/>
            </p:cNvSpPr>
            <p:nvPr/>
          </p:nvSpPr>
          <p:spPr bwMode="auto">
            <a:xfrm>
              <a:off x="1920" y="900"/>
              <a:ext cx="0" cy="60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4" name="Arc 203"/>
            <p:cNvSpPr>
              <a:spLocks/>
            </p:cNvSpPr>
            <p:nvPr/>
          </p:nvSpPr>
          <p:spPr bwMode="auto">
            <a:xfrm>
              <a:off x="1536" y="1548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5" name="Arc 204"/>
            <p:cNvSpPr>
              <a:spLocks/>
            </p:cNvSpPr>
            <p:nvPr/>
          </p:nvSpPr>
          <p:spPr bwMode="auto">
            <a:xfrm>
              <a:off x="1472" y="1512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3365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6" name="Arc 205"/>
            <p:cNvSpPr>
              <a:spLocks/>
            </p:cNvSpPr>
            <p:nvPr/>
          </p:nvSpPr>
          <p:spPr bwMode="auto">
            <a:xfrm>
              <a:off x="1792" y="1548"/>
              <a:ext cx="59" cy="33"/>
            </a:xfrm>
            <a:custGeom>
              <a:avLst/>
              <a:gdLst>
                <a:gd name="T0" fmla="*/ 0 w 21600"/>
                <a:gd name="T1" fmla="*/ 0 h 21594"/>
                <a:gd name="T2" fmla="*/ 0 w 21600"/>
                <a:gd name="T3" fmla="*/ 0 h 21594"/>
                <a:gd name="T4" fmla="*/ 0 w 21600"/>
                <a:gd name="T5" fmla="*/ 0 h 215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4"/>
                <a:gd name="T11" fmla="*/ 21600 w 21600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4" fill="none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</a:path>
                <a:path w="21600" h="21594" stroke="0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  <a:lnTo>
                    <a:pt x="21600" y="21594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7" name="Line 206"/>
            <p:cNvSpPr>
              <a:spLocks noChangeShapeType="1"/>
            </p:cNvSpPr>
            <p:nvPr/>
          </p:nvSpPr>
          <p:spPr bwMode="auto">
            <a:xfrm>
              <a:off x="1600" y="1584"/>
              <a:ext cx="0" cy="15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8" name="Line 207"/>
            <p:cNvSpPr>
              <a:spLocks noChangeShapeType="1"/>
            </p:cNvSpPr>
            <p:nvPr/>
          </p:nvSpPr>
          <p:spPr bwMode="auto">
            <a:xfrm>
              <a:off x="1792" y="1584"/>
              <a:ext cx="0" cy="15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39" name="Arc 208"/>
            <p:cNvSpPr>
              <a:spLocks/>
            </p:cNvSpPr>
            <p:nvPr/>
          </p:nvSpPr>
          <p:spPr bwMode="auto">
            <a:xfrm>
              <a:off x="2240" y="3168"/>
              <a:ext cx="123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0" name="Arc 209"/>
            <p:cNvSpPr>
              <a:spLocks/>
            </p:cNvSpPr>
            <p:nvPr/>
          </p:nvSpPr>
          <p:spPr bwMode="auto">
            <a:xfrm>
              <a:off x="1792" y="3168"/>
              <a:ext cx="123" cy="6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1" name="Arc 210"/>
            <p:cNvSpPr>
              <a:spLocks/>
            </p:cNvSpPr>
            <p:nvPr/>
          </p:nvSpPr>
          <p:spPr bwMode="auto">
            <a:xfrm>
              <a:off x="1600" y="3168"/>
              <a:ext cx="251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2" name="Arc 211"/>
            <p:cNvSpPr>
              <a:spLocks/>
            </p:cNvSpPr>
            <p:nvPr/>
          </p:nvSpPr>
          <p:spPr bwMode="auto">
            <a:xfrm>
              <a:off x="2304" y="3168"/>
              <a:ext cx="251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3" name="Line 212"/>
            <p:cNvSpPr>
              <a:spLocks noChangeShapeType="1"/>
            </p:cNvSpPr>
            <p:nvPr/>
          </p:nvSpPr>
          <p:spPr bwMode="auto">
            <a:xfrm>
              <a:off x="2560" y="2088"/>
              <a:ext cx="0" cy="10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4" name="Line 213"/>
            <p:cNvSpPr>
              <a:spLocks noChangeShapeType="1"/>
            </p:cNvSpPr>
            <p:nvPr/>
          </p:nvSpPr>
          <p:spPr bwMode="auto">
            <a:xfrm>
              <a:off x="1856" y="3312"/>
              <a:ext cx="437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5" name="Line 214"/>
            <p:cNvSpPr>
              <a:spLocks noChangeShapeType="1"/>
            </p:cNvSpPr>
            <p:nvPr/>
          </p:nvSpPr>
          <p:spPr bwMode="auto">
            <a:xfrm>
              <a:off x="2368" y="2091"/>
              <a:ext cx="0" cy="10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6" name="Line 215"/>
            <p:cNvSpPr>
              <a:spLocks noChangeShapeType="1"/>
            </p:cNvSpPr>
            <p:nvPr/>
          </p:nvSpPr>
          <p:spPr bwMode="auto">
            <a:xfrm>
              <a:off x="1920" y="3240"/>
              <a:ext cx="309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7" name="Arc 216"/>
            <p:cNvSpPr>
              <a:spLocks/>
            </p:cNvSpPr>
            <p:nvPr/>
          </p:nvSpPr>
          <p:spPr bwMode="auto">
            <a:xfrm>
              <a:off x="2567" y="2056"/>
              <a:ext cx="58" cy="33"/>
            </a:xfrm>
            <a:custGeom>
              <a:avLst/>
              <a:gdLst>
                <a:gd name="T0" fmla="*/ 0 w 21600"/>
                <a:gd name="T1" fmla="*/ 0 h 21594"/>
                <a:gd name="T2" fmla="*/ 0 w 21600"/>
                <a:gd name="T3" fmla="*/ 0 h 21594"/>
                <a:gd name="T4" fmla="*/ 0 w 21600"/>
                <a:gd name="T5" fmla="*/ 0 h 215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4"/>
                <a:gd name="T11" fmla="*/ 21600 w 21600"/>
                <a:gd name="T12" fmla="*/ 21594 h 21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4" fill="none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</a:path>
                <a:path w="21600" h="21594" stroke="0" extrusionOk="0">
                  <a:moveTo>
                    <a:pt x="0" y="21594"/>
                  </a:moveTo>
                  <a:cubicBezTo>
                    <a:pt x="0" y="9855"/>
                    <a:pt x="9373" y="266"/>
                    <a:pt x="21108" y="-1"/>
                  </a:cubicBezTo>
                  <a:lnTo>
                    <a:pt x="21600" y="21594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8" name="Arc 217"/>
            <p:cNvSpPr>
              <a:spLocks/>
            </p:cNvSpPr>
            <p:nvPr/>
          </p:nvSpPr>
          <p:spPr bwMode="auto">
            <a:xfrm>
              <a:off x="1856" y="1512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3365F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49" name="Arc 218"/>
            <p:cNvSpPr>
              <a:spLocks/>
            </p:cNvSpPr>
            <p:nvPr/>
          </p:nvSpPr>
          <p:spPr bwMode="auto">
            <a:xfrm>
              <a:off x="2624" y="2016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0" name="Arc 219"/>
            <p:cNvSpPr>
              <a:spLocks/>
            </p:cNvSpPr>
            <p:nvPr/>
          </p:nvSpPr>
          <p:spPr bwMode="auto">
            <a:xfrm>
              <a:off x="2304" y="2056"/>
              <a:ext cx="59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1" name="Arc 220"/>
            <p:cNvSpPr>
              <a:spLocks/>
            </p:cNvSpPr>
            <p:nvPr/>
          </p:nvSpPr>
          <p:spPr bwMode="auto">
            <a:xfrm>
              <a:off x="2247" y="2016"/>
              <a:ext cx="58" cy="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2" name="Line 221"/>
            <p:cNvSpPr>
              <a:spLocks noChangeShapeType="1"/>
            </p:cNvSpPr>
            <p:nvPr/>
          </p:nvSpPr>
          <p:spPr bwMode="auto">
            <a:xfrm>
              <a:off x="2240" y="831"/>
              <a:ext cx="0" cy="11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3" name="Line 222"/>
            <p:cNvSpPr>
              <a:spLocks noChangeShapeType="1"/>
            </p:cNvSpPr>
            <p:nvPr/>
          </p:nvSpPr>
          <p:spPr bwMode="auto">
            <a:xfrm>
              <a:off x="2688" y="867"/>
              <a:ext cx="0" cy="114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4" name="Arc 223"/>
            <p:cNvSpPr>
              <a:spLocks/>
            </p:cNvSpPr>
            <p:nvPr/>
          </p:nvSpPr>
          <p:spPr bwMode="auto">
            <a:xfrm>
              <a:off x="2695" y="796"/>
              <a:ext cx="122" cy="69"/>
            </a:xfrm>
            <a:custGeom>
              <a:avLst/>
              <a:gdLst>
                <a:gd name="T0" fmla="*/ 0 w 21600"/>
                <a:gd name="T1" fmla="*/ 0 h 21599"/>
                <a:gd name="T2" fmla="*/ 0 w 21600"/>
                <a:gd name="T3" fmla="*/ 0 h 21599"/>
                <a:gd name="T4" fmla="*/ 0 w 21600"/>
                <a:gd name="T5" fmla="*/ 0 h 215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9"/>
                <a:gd name="T11" fmla="*/ 21600 w 21600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9" fill="none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61"/>
                    <a:pt x="9528" y="129"/>
                    <a:pt x="21365" y="0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5" name="Line 224"/>
            <p:cNvSpPr>
              <a:spLocks noChangeShapeType="1"/>
            </p:cNvSpPr>
            <p:nvPr/>
          </p:nvSpPr>
          <p:spPr bwMode="auto">
            <a:xfrm>
              <a:off x="2821" y="792"/>
              <a:ext cx="88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6" name="Arc 225"/>
            <p:cNvSpPr>
              <a:spLocks/>
            </p:cNvSpPr>
            <p:nvPr/>
          </p:nvSpPr>
          <p:spPr bwMode="auto">
            <a:xfrm>
              <a:off x="2247" y="580"/>
              <a:ext cx="506" cy="24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92"/>
                    <a:pt x="9635" y="31"/>
                    <a:pt x="21543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7" name="Arc 226"/>
            <p:cNvSpPr>
              <a:spLocks/>
            </p:cNvSpPr>
            <p:nvPr/>
          </p:nvSpPr>
          <p:spPr bwMode="auto">
            <a:xfrm>
              <a:off x="3904" y="796"/>
              <a:ext cx="187" cy="1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8" name="Arc 227"/>
            <p:cNvSpPr>
              <a:spLocks/>
            </p:cNvSpPr>
            <p:nvPr/>
          </p:nvSpPr>
          <p:spPr bwMode="auto">
            <a:xfrm>
              <a:off x="4096" y="580"/>
              <a:ext cx="443" cy="3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59" name="Line 228"/>
            <p:cNvSpPr>
              <a:spLocks noChangeShapeType="1"/>
            </p:cNvSpPr>
            <p:nvPr/>
          </p:nvSpPr>
          <p:spPr bwMode="auto">
            <a:xfrm>
              <a:off x="2757" y="576"/>
              <a:ext cx="95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0" name="Line 229"/>
            <p:cNvSpPr>
              <a:spLocks noChangeShapeType="1"/>
            </p:cNvSpPr>
            <p:nvPr/>
          </p:nvSpPr>
          <p:spPr bwMode="auto">
            <a:xfrm>
              <a:off x="4096" y="1659"/>
              <a:ext cx="0" cy="75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1" name="Line 230"/>
            <p:cNvSpPr>
              <a:spLocks noChangeShapeType="1"/>
            </p:cNvSpPr>
            <p:nvPr/>
          </p:nvSpPr>
          <p:spPr bwMode="auto">
            <a:xfrm>
              <a:off x="4544" y="903"/>
              <a:ext cx="0" cy="96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2" name="Line 231"/>
            <p:cNvSpPr>
              <a:spLocks noChangeShapeType="1"/>
            </p:cNvSpPr>
            <p:nvPr/>
          </p:nvSpPr>
          <p:spPr bwMode="auto">
            <a:xfrm>
              <a:off x="3909" y="1335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3" name="Line 232"/>
            <p:cNvSpPr>
              <a:spLocks noChangeShapeType="1"/>
            </p:cNvSpPr>
            <p:nvPr/>
          </p:nvSpPr>
          <p:spPr bwMode="auto">
            <a:xfrm>
              <a:off x="3909" y="1551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4" name="Line 233"/>
            <p:cNvSpPr>
              <a:spLocks noChangeShapeType="1"/>
            </p:cNvSpPr>
            <p:nvPr/>
          </p:nvSpPr>
          <p:spPr bwMode="auto">
            <a:xfrm>
              <a:off x="4096" y="903"/>
              <a:ext cx="0" cy="53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5" name="Line 234"/>
            <p:cNvSpPr>
              <a:spLocks noChangeShapeType="1"/>
            </p:cNvSpPr>
            <p:nvPr/>
          </p:nvSpPr>
          <p:spPr bwMode="auto">
            <a:xfrm>
              <a:off x="3909" y="2307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6" name="Line 235"/>
            <p:cNvSpPr>
              <a:spLocks noChangeShapeType="1"/>
            </p:cNvSpPr>
            <p:nvPr/>
          </p:nvSpPr>
          <p:spPr bwMode="auto">
            <a:xfrm>
              <a:off x="3909" y="2487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7" name="Line 236"/>
            <p:cNvSpPr>
              <a:spLocks noChangeShapeType="1"/>
            </p:cNvSpPr>
            <p:nvPr/>
          </p:nvSpPr>
          <p:spPr bwMode="auto">
            <a:xfrm>
              <a:off x="4096" y="2595"/>
              <a:ext cx="0" cy="64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8" name="Line 237"/>
            <p:cNvSpPr>
              <a:spLocks noChangeShapeType="1"/>
            </p:cNvSpPr>
            <p:nvPr/>
          </p:nvSpPr>
          <p:spPr bwMode="auto">
            <a:xfrm flipH="1">
              <a:off x="4539" y="1767"/>
              <a:ext cx="20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9" name="Line 238"/>
            <p:cNvSpPr>
              <a:spLocks noChangeShapeType="1"/>
            </p:cNvSpPr>
            <p:nvPr/>
          </p:nvSpPr>
          <p:spPr bwMode="auto">
            <a:xfrm flipH="1">
              <a:off x="4539" y="1947"/>
              <a:ext cx="20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0" name="Line 239"/>
            <p:cNvSpPr>
              <a:spLocks noChangeShapeType="1"/>
            </p:cNvSpPr>
            <p:nvPr/>
          </p:nvSpPr>
          <p:spPr bwMode="auto">
            <a:xfrm flipH="1">
              <a:off x="4539" y="2739"/>
              <a:ext cx="266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1" name="Line 240"/>
            <p:cNvSpPr>
              <a:spLocks noChangeShapeType="1"/>
            </p:cNvSpPr>
            <p:nvPr/>
          </p:nvSpPr>
          <p:spPr bwMode="auto">
            <a:xfrm flipH="1">
              <a:off x="4603" y="2883"/>
              <a:ext cx="266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2" name="Line 241"/>
            <p:cNvSpPr>
              <a:spLocks noChangeShapeType="1"/>
            </p:cNvSpPr>
            <p:nvPr/>
          </p:nvSpPr>
          <p:spPr bwMode="auto">
            <a:xfrm>
              <a:off x="4544" y="2055"/>
              <a:ext cx="0" cy="78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3" name="Line 242"/>
            <p:cNvSpPr>
              <a:spLocks noChangeShapeType="1"/>
            </p:cNvSpPr>
            <p:nvPr/>
          </p:nvSpPr>
          <p:spPr bwMode="auto">
            <a:xfrm>
              <a:off x="4608" y="2991"/>
              <a:ext cx="0" cy="71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4" name="Line 243"/>
            <p:cNvSpPr>
              <a:spLocks noChangeShapeType="1"/>
            </p:cNvSpPr>
            <p:nvPr/>
          </p:nvSpPr>
          <p:spPr bwMode="auto">
            <a:xfrm>
              <a:off x="517" y="1260"/>
              <a:ext cx="5110" cy="0"/>
            </a:xfrm>
            <a:prstGeom prst="line">
              <a:avLst/>
            </a:prstGeom>
            <a:noFill/>
            <a:ln w="12700">
              <a:solidFill>
                <a:srgbClr val="41414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5" name="Rectangle 244"/>
            <p:cNvSpPr>
              <a:spLocks noChangeArrowheads="1"/>
            </p:cNvSpPr>
            <p:nvPr/>
          </p:nvSpPr>
          <p:spPr bwMode="auto">
            <a:xfrm>
              <a:off x="2881" y="798"/>
              <a:ext cx="61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i="1"/>
                <a:t>Cortex</a:t>
              </a:r>
            </a:p>
          </p:txBody>
        </p:sp>
        <p:sp>
          <p:nvSpPr>
            <p:cNvPr id="38976" name="Rectangle 245"/>
            <p:cNvSpPr>
              <a:spLocks noChangeArrowheads="1"/>
            </p:cNvSpPr>
            <p:nvPr/>
          </p:nvSpPr>
          <p:spPr bwMode="auto">
            <a:xfrm>
              <a:off x="2881" y="1331"/>
              <a:ext cx="692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i="1"/>
                <a:t>Outer</a:t>
              </a:r>
            </a:p>
            <a:p>
              <a:pPr defTabSz="762000" eaLnBrk="0" hangingPunct="0"/>
              <a:r>
                <a:rPr lang="en-GB" sz="1000" i="1"/>
                <a:t>medulla</a:t>
              </a:r>
            </a:p>
          </p:txBody>
        </p:sp>
        <p:sp>
          <p:nvSpPr>
            <p:cNvPr id="38977" name="Rectangle 246"/>
            <p:cNvSpPr>
              <a:spLocks noChangeArrowheads="1"/>
            </p:cNvSpPr>
            <p:nvPr/>
          </p:nvSpPr>
          <p:spPr bwMode="auto">
            <a:xfrm>
              <a:off x="2869" y="2548"/>
              <a:ext cx="692" cy="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i="1"/>
                <a:t>Inner </a:t>
              </a:r>
            </a:p>
            <a:p>
              <a:pPr defTabSz="762000" eaLnBrk="0" hangingPunct="0"/>
              <a:r>
                <a:rPr lang="en-GB" sz="1000" i="1"/>
                <a:t>medulla</a:t>
              </a:r>
            </a:p>
          </p:txBody>
        </p:sp>
        <p:sp>
          <p:nvSpPr>
            <p:cNvPr id="38978" name="Line 247"/>
            <p:cNvSpPr>
              <a:spLocks noChangeShapeType="1"/>
            </p:cNvSpPr>
            <p:nvPr/>
          </p:nvSpPr>
          <p:spPr bwMode="auto">
            <a:xfrm>
              <a:off x="3909" y="3351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79" name="Line 248"/>
            <p:cNvSpPr>
              <a:spLocks noChangeShapeType="1"/>
            </p:cNvSpPr>
            <p:nvPr/>
          </p:nvSpPr>
          <p:spPr bwMode="auto">
            <a:xfrm>
              <a:off x="3909" y="3135"/>
              <a:ext cx="182" cy="10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0" name="Line 249"/>
            <p:cNvSpPr>
              <a:spLocks noChangeShapeType="1"/>
            </p:cNvSpPr>
            <p:nvPr/>
          </p:nvSpPr>
          <p:spPr bwMode="auto">
            <a:xfrm>
              <a:off x="4096" y="3459"/>
              <a:ext cx="0" cy="246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1" name="Line 250"/>
            <p:cNvSpPr>
              <a:spLocks noChangeShapeType="1"/>
            </p:cNvSpPr>
            <p:nvPr/>
          </p:nvSpPr>
          <p:spPr bwMode="auto">
            <a:xfrm>
              <a:off x="3717" y="576"/>
              <a:ext cx="374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2" name="Line 251"/>
            <p:cNvSpPr>
              <a:spLocks noChangeShapeType="1"/>
            </p:cNvSpPr>
            <p:nvPr/>
          </p:nvSpPr>
          <p:spPr bwMode="auto">
            <a:xfrm>
              <a:off x="3717" y="792"/>
              <a:ext cx="182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3" name="Rectangle 252"/>
            <p:cNvSpPr>
              <a:spLocks noChangeArrowheads="1"/>
            </p:cNvSpPr>
            <p:nvPr/>
          </p:nvSpPr>
          <p:spPr bwMode="auto">
            <a:xfrm>
              <a:off x="1459" y="1024"/>
              <a:ext cx="43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295</a:t>
              </a:r>
              <a:endParaRPr lang="en-GB" sz="1000"/>
            </a:p>
          </p:txBody>
        </p:sp>
        <p:sp>
          <p:nvSpPr>
            <p:cNvPr id="38984" name="Rectangle 253"/>
            <p:cNvSpPr>
              <a:spLocks noChangeArrowheads="1"/>
            </p:cNvSpPr>
            <p:nvPr/>
          </p:nvSpPr>
          <p:spPr bwMode="auto">
            <a:xfrm>
              <a:off x="2208" y="1030"/>
              <a:ext cx="39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 95</a:t>
              </a:r>
              <a:endParaRPr lang="en-GB" sz="1000"/>
            </a:p>
          </p:txBody>
        </p:sp>
        <p:sp>
          <p:nvSpPr>
            <p:cNvPr id="38985" name="Rectangle 254"/>
            <p:cNvSpPr>
              <a:spLocks noChangeArrowheads="1"/>
            </p:cNvSpPr>
            <p:nvPr/>
          </p:nvSpPr>
          <p:spPr bwMode="auto">
            <a:xfrm>
              <a:off x="5236" y="1024"/>
              <a:ext cx="43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295</a:t>
              </a:r>
              <a:endParaRPr lang="en-GB" sz="1000"/>
            </a:p>
          </p:txBody>
        </p:sp>
        <p:sp>
          <p:nvSpPr>
            <p:cNvPr id="38986" name="Rectangle 255"/>
            <p:cNvSpPr>
              <a:spLocks noChangeArrowheads="1"/>
            </p:cNvSpPr>
            <p:nvPr/>
          </p:nvSpPr>
          <p:spPr bwMode="auto">
            <a:xfrm>
              <a:off x="640" y="1009"/>
              <a:ext cx="5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295</a:t>
              </a:r>
              <a:endParaRPr lang="en-GB" sz="1000"/>
            </a:p>
          </p:txBody>
        </p:sp>
        <p:sp>
          <p:nvSpPr>
            <p:cNvPr id="38987" name="Arc 256"/>
            <p:cNvSpPr>
              <a:spLocks/>
            </p:cNvSpPr>
            <p:nvPr/>
          </p:nvSpPr>
          <p:spPr bwMode="auto">
            <a:xfrm>
              <a:off x="3207" y="472"/>
              <a:ext cx="314" cy="2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6"/>
                    <a:pt x="9614" y="50"/>
                    <a:pt x="21508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6"/>
                    <a:pt x="9614" y="50"/>
                    <a:pt x="2150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8" name="Line 257"/>
            <p:cNvSpPr>
              <a:spLocks noChangeShapeType="1"/>
            </p:cNvSpPr>
            <p:nvPr/>
          </p:nvSpPr>
          <p:spPr bwMode="auto">
            <a:xfrm flipH="1">
              <a:off x="3451" y="471"/>
              <a:ext cx="7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89" name="Arc 258"/>
            <p:cNvSpPr>
              <a:spLocks/>
            </p:cNvSpPr>
            <p:nvPr/>
          </p:nvSpPr>
          <p:spPr bwMode="auto">
            <a:xfrm>
              <a:off x="4288" y="612"/>
              <a:ext cx="315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0" name="Line 259"/>
            <p:cNvSpPr>
              <a:spLocks noChangeShapeType="1"/>
            </p:cNvSpPr>
            <p:nvPr/>
          </p:nvSpPr>
          <p:spPr bwMode="auto">
            <a:xfrm>
              <a:off x="4352" y="828"/>
              <a:ext cx="501" cy="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1" name="Line 260"/>
            <p:cNvSpPr>
              <a:spLocks noChangeShapeType="1"/>
            </p:cNvSpPr>
            <p:nvPr/>
          </p:nvSpPr>
          <p:spPr bwMode="auto">
            <a:xfrm>
              <a:off x="4613" y="615"/>
              <a:ext cx="5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2" name="Line 261"/>
            <p:cNvSpPr>
              <a:spLocks noChangeShapeType="1"/>
            </p:cNvSpPr>
            <p:nvPr/>
          </p:nvSpPr>
          <p:spPr bwMode="auto">
            <a:xfrm flipH="1">
              <a:off x="4539" y="615"/>
              <a:ext cx="7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3" name="Rectangle 262"/>
            <p:cNvSpPr>
              <a:spLocks noChangeArrowheads="1"/>
            </p:cNvSpPr>
            <p:nvPr/>
          </p:nvSpPr>
          <p:spPr bwMode="auto">
            <a:xfrm>
              <a:off x="3263" y="1872"/>
              <a:ext cx="57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H</a:t>
              </a:r>
              <a:r>
                <a:rPr lang="en-GB" sz="1000" b="1" baseline="-25000"/>
                <a:t>2</a:t>
              </a:r>
              <a:r>
                <a:rPr lang="en-GB" sz="1000" b="1"/>
                <a:t>O</a:t>
              </a:r>
              <a:endParaRPr lang="en-GB" sz="1000"/>
            </a:p>
          </p:txBody>
        </p:sp>
        <p:sp>
          <p:nvSpPr>
            <p:cNvPr id="38994" name="Rectangle 263"/>
            <p:cNvSpPr>
              <a:spLocks noChangeArrowheads="1"/>
            </p:cNvSpPr>
            <p:nvPr/>
          </p:nvSpPr>
          <p:spPr bwMode="auto">
            <a:xfrm>
              <a:off x="4084" y="1024"/>
              <a:ext cx="43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295</a:t>
              </a:r>
              <a:endParaRPr lang="en-GB" sz="1000"/>
            </a:p>
          </p:txBody>
        </p:sp>
        <p:sp>
          <p:nvSpPr>
            <p:cNvPr id="38995" name="Rectangle 264"/>
            <p:cNvSpPr>
              <a:spLocks noChangeArrowheads="1"/>
            </p:cNvSpPr>
            <p:nvPr/>
          </p:nvSpPr>
          <p:spPr bwMode="auto">
            <a:xfrm>
              <a:off x="4799" y="864"/>
              <a:ext cx="57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H</a:t>
              </a:r>
              <a:r>
                <a:rPr lang="en-GB" sz="1000" b="1" baseline="-25000"/>
                <a:t>2</a:t>
              </a:r>
              <a:r>
                <a:rPr lang="en-GB" sz="1000" b="1"/>
                <a:t>O</a:t>
              </a:r>
              <a:endParaRPr lang="en-GB" sz="1000"/>
            </a:p>
          </p:txBody>
        </p:sp>
        <p:sp>
          <p:nvSpPr>
            <p:cNvPr id="38996" name="Line 265"/>
            <p:cNvSpPr>
              <a:spLocks noChangeShapeType="1"/>
            </p:cNvSpPr>
            <p:nvPr/>
          </p:nvSpPr>
          <p:spPr bwMode="auto">
            <a:xfrm>
              <a:off x="4480" y="2412"/>
              <a:ext cx="443" cy="1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7" name="Rectangle 266"/>
            <p:cNvSpPr>
              <a:spLocks noChangeArrowheads="1"/>
            </p:cNvSpPr>
            <p:nvPr/>
          </p:nvSpPr>
          <p:spPr bwMode="auto">
            <a:xfrm>
              <a:off x="4916" y="2463"/>
              <a:ext cx="46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H</a:t>
              </a:r>
              <a:r>
                <a:rPr lang="en-GB" sz="1000" b="1" baseline="-25000"/>
                <a:t>2</a:t>
              </a:r>
              <a:r>
                <a:rPr lang="en-GB" sz="1000" b="1"/>
                <a:t>O</a:t>
              </a:r>
              <a:endParaRPr lang="en-GB" sz="1000"/>
            </a:p>
          </p:txBody>
        </p:sp>
        <p:sp>
          <p:nvSpPr>
            <p:cNvPr id="38998" name="Arc 267"/>
            <p:cNvSpPr>
              <a:spLocks/>
            </p:cNvSpPr>
            <p:nvPr/>
          </p:nvSpPr>
          <p:spPr bwMode="auto">
            <a:xfrm>
              <a:off x="4480" y="3168"/>
              <a:ext cx="315" cy="14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99" name="Line 268"/>
            <p:cNvSpPr>
              <a:spLocks noChangeShapeType="1"/>
            </p:cNvSpPr>
            <p:nvPr/>
          </p:nvSpPr>
          <p:spPr bwMode="auto">
            <a:xfrm flipH="1">
              <a:off x="4731" y="3171"/>
              <a:ext cx="7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00" name="Line 269"/>
            <p:cNvSpPr>
              <a:spLocks noChangeShapeType="1"/>
            </p:cNvSpPr>
            <p:nvPr/>
          </p:nvSpPr>
          <p:spPr bwMode="auto">
            <a:xfrm>
              <a:off x="4805" y="3171"/>
              <a:ext cx="54" cy="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01" name="Rectangle 270"/>
            <p:cNvSpPr>
              <a:spLocks noChangeArrowheads="1"/>
            </p:cNvSpPr>
            <p:nvPr/>
          </p:nvSpPr>
          <p:spPr bwMode="auto">
            <a:xfrm>
              <a:off x="4789" y="3040"/>
              <a:ext cx="97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NaCl</a:t>
              </a:r>
              <a:endParaRPr lang="en-GB" sz="1000"/>
            </a:p>
          </p:txBody>
        </p:sp>
        <p:sp>
          <p:nvSpPr>
            <p:cNvPr id="39002" name="Line 271"/>
            <p:cNvSpPr>
              <a:spLocks noChangeShapeType="1"/>
            </p:cNvSpPr>
            <p:nvPr/>
          </p:nvSpPr>
          <p:spPr bwMode="auto">
            <a:xfrm flipH="1">
              <a:off x="3707" y="3348"/>
              <a:ext cx="517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03" name="Rectangle 272"/>
            <p:cNvSpPr>
              <a:spLocks noChangeArrowheads="1"/>
            </p:cNvSpPr>
            <p:nvPr/>
          </p:nvSpPr>
          <p:spPr bwMode="auto">
            <a:xfrm>
              <a:off x="3187" y="3435"/>
              <a:ext cx="46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H</a:t>
              </a:r>
              <a:r>
                <a:rPr lang="en-GB" sz="1000" b="1" baseline="-25000"/>
                <a:t>2</a:t>
              </a:r>
              <a:r>
                <a:rPr lang="en-GB" sz="1000" b="1"/>
                <a:t>O</a:t>
              </a:r>
              <a:endParaRPr lang="en-GB" sz="1000"/>
            </a:p>
          </p:txBody>
        </p:sp>
        <p:sp>
          <p:nvSpPr>
            <p:cNvPr id="39004" name="Rectangle 273"/>
            <p:cNvSpPr>
              <a:spLocks noChangeArrowheads="1"/>
            </p:cNvSpPr>
            <p:nvPr/>
          </p:nvSpPr>
          <p:spPr bwMode="auto">
            <a:xfrm>
              <a:off x="5266" y="1909"/>
              <a:ext cx="47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600</a:t>
              </a:r>
              <a:endParaRPr lang="en-GB" sz="1000"/>
            </a:p>
          </p:txBody>
        </p:sp>
        <p:sp>
          <p:nvSpPr>
            <p:cNvPr id="39005" name="Rectangle 274"/>
            <p:cNvSpPr>
              <a:spLocks noChangeArrowheads="1"/>
            </p:cNvSpPr>
            <p:nvPr/>
          </p:nvSpPr>
          <p:spPr bwMode="auto">
            <a:xfrm>
              <a:off x="4084" y="1909"/>
              <a:ext cx="47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600</a:t>
              </a:r>
              <a:endParaRPr lang="en-GB" sz="1000"/>
            </a:p>
          </p:txBody>
        </p:sp>
        <p:sp>
          <p:nvSpPr>
            <p:cNvPr id="39006" name="Rectangle 275"/>
            <p:cNvSpPr>
              <a:spLocks noChangeArrowheads="1"/>
            </p:cNvSpPr>
            <p:nvPr/>
          </p:nvSpPr>
          <p:spPr bwMode="auto">
            <a:xfrm>
              <a:off x="5248" y="2844"/>
              <a:ext cx="5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 900</a:t>
              </a:r>
              <a:endParaRPr lang="en-GB" sz="1000"/>
            </a:p>
          </p:txBody>
        </p:sp>
        <p:sp>
          <p:nvSpPr>
            <p:cNvPr id="39007" name="Rectangle 276"/>
            <p:cNvSpPr>
              <a:spLocks noChangeArrowheads="1"/>
            </p:cNvSpPr>
            <p:nvPr/>
          </p:nvSpPr>
          <p:spPr bwMode="auto">
            <a:xfrm>
              <a:off x="4096" y="2881"/>
              <a:ext cx="76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900</a:t>
              </a:r>
              <a:endParaRPr lang="en-GB" sz="1000"/>
            </a:p>
          </p:txBody>
        </p:sp>
        <p:sp>
          <p:nvSpPr>
            <p:cNvPr id="39008" name="Rectangle 277"/>
            <p:cNvSpPr>
              <a:spLocks noChangeArrowheads="1"/>
            </p:cNvSpPr>
            <p:nvPr/>
          </p:nvSpPr>
          <p:spPr bwMode="auto">
            <a:xfrm>
              <a:off x="4031" y="3527"/>
              <a:ext cx="701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900</a:t>
              </a:r>
              <a:endParaRPr lang="en-GB" sz="1000"/>
            </a:p>
          </p:txBody>
        </p:sp>
        <p:sp>
          <p:nvSpPr>
            <p:cNvPr id="39009" name="Line 278"/>
            <p:cNvSpPr>
              <a:spLocks noChangeShapeType="1"/>
            </p:cNvSpPr>
            <p:nvPr/>
          </p:nvSpPr>
          <p:spPr bwMode="auto">
            <a:xfrm flipH="1">
              <a:off x="3776" y="1728"/>
              <a:ext cx="517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10" name="Line 279"/>
            <p:cNvSpPr>
              <a:spLocks noChangeShapeType="1"/>
            </p:cNvSpPr>
            <p:nvPr/>
          </p:nvSpPr>
          <p:spPr bwMode="auto">
            <a:xfrm flipH="1">
              <a:off x="3712" y="864"/>
              <a:ext cx="448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011" name="Rectangle 280"/>
            <p:cNvSpPr>
              <a:spLocks noChangeArrowheads="1"/>
            </p:cNvSpPr>
            <p:nvPr/>
          </p:nvSpPr>
          <p:spPr bwMode="auto">
            <a:xfrm>
              <a:off x="3263" y="1007"/>
              <a:ext cx="57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000" b="1"/>
                <a:t>H</a:t>
              </a:r>
              <a:r>
                <a:rPr lang="en-GB" sz="1000" b="1" baseline="-25000"/>
                <a:t>2</a:t>
              </a:r>
              <a:r>
                <a:rPr lang="en-GB" sz="1000" b="1"/>
                <a:t>O</a:t>
              </a:r>
              <a:endParaRPr lang="en-GB" sz="1000"/>
            </a:p>
          </p:txBody>
        </p:sp>
      </p:grpSp>
      <p:grpSp>
        <p:nvGrpSpPr>
          <p:cNvPr id="9" name="Group 286"/>
          <p:cNvGrpSpPr>
            <a:grpSpLocks/>
          </p:cNvGrpSpPr>
          <p:nvPr/>
        </p:nvGrpSpPr>
        <p:grpSpPr bwMode="auto">
          <a:xfrm>
            <a:off x="3425825" y="2924175"/>
            <a:ext cx="836613" cy="2895600"/>
            <a:chOff x="1654" y="90"/>
            <a:chExt cx="527" cy="1824"/>
          </a:xfrm>
        </p:grpSpPr>
        <p:sp>
          <p:nvSpPr>
            <p:cNvPr id="38923" name="Text Box 281"/>
            <p:cNvSpPr txBox="1">
              <a:spLocks noChangeArrowheads="1"/>
            </p:cNvSpPr>
            <p:nvPr/>
          </p:nvSpPr>
          <p:spPr bwMode="auto">
            <a:xfrm>
              <a:off x="1654" y="11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24" name="Text Box 282"/>
            <p:cNvSpPr txBox="1">
              <a:spLocks noChangeArrowheads="1"/>
            </p:cNvSpPr>
            <p:nvPr/>
          </p:nvSpPr>
          <p:spPr bwMode="auto">
            <a:xfrm>
              <a:off x="1918" y="9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25" name="Text Box 283"/>
            <p:cNvSpPr txBox="1">
              <a:spLocks noChangeArrowheads="1"/>
            </p:cNvSpPr>
            <p:nvPr/>
          </p:nvSpPr>
          <p:spPr bwMode="auto">
            <a:xfrm>
              <a:off x="1694" y="64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26" name="Text Box 284"/>
            <p:cNvSpPr txBox="1">
              <a:spLocks noChangeArrowheads="1"/>
            </p:cNvSpPr>
            <p:nvPr/>
          </p:nvSpPr>
          <p:spPr bwMode="auto">
            <a:xfrm>
              <a:off x="1958" y="102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27" name="Text Box 285"/>
            <p:cNvSpPr txBox="1">
              <a:spLocks noChangeArrowheads="1"/>
            </p:cNvSpPr>
            <p:nvPr/>
          </p:nvSpPr>
          <p:spPr bwMode="auto">
            <a:xfrm>
              <a:off x="1662" y="162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b="1">
                  <a:solidFill>
                    <a:srgbClr val="FF0000"/>
                  </a:solidFill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53" grpId="0"/>
      <p:bldP spid="13945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Summary</a:t>
            </a:r>
            <a:endParaRPr lang="en-GB"/>
          </a:p>
          <a:p>
            <a:pPr>
              <a:spcBef>
                <a:spcPct val="50000"/>
              </a:spcBef>
            </a:pPr>
            <a:r>
              <a:rPr lang="en-GB" sz="2400"/>
              <a:t>-Loop of Henle establishes concentration gradient of Na and Cl in medulla.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-ADH controls permeability of Collecting duct to water (due to high osmolarity in medulla, water will in presence of ADH, by osmosis, move into medulla and into peritubular veins).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-ADH released by posterior pituitary.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/>
              <a:t>-ADH keeps ECF osmolarity in tight range by controlling water reabsorption (but does not determine ECF volume).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6"/>
          <p:cNvSpPr>
            <a:spLocks noChangeArrowheads="1"/>
          </p:cNvSpPr>
          <p:nvPr/>
        </p:nvSpPr>
        <p:spPr bwMode="auto">
          <a:xfrm>
            <a:off x="2454275" y="1793875"/>
            <a:ext cx="195263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4205288" y="15382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9"/>
          <p:cNvSpPr>
            <a:spLocks noChangeArrowheads="1"/>
          </p:cNvSpPr>
          <p:nvPr/>
        </p:nvSpPr>
        <p:spPr bwMode="auto">
          <a:xfrm>
            <a:off x="2208213" y="30559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11"/>
          <p:cNvSpPr>
            <a:spLocks noChangeArrowheads="1"/>
          </p:cNvSpPr>
          <p:nvPr/>
        </p:nvSpPr>
        <p:spPr bwMode="auto">
          <a:xfrm>
            <a:off x="2128838" y="41417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12"/>
          <p:cNvSpPr>
            <a:spLocks noChangeArrowheads="1"/>
          </p:cNvSpPr>
          <p:nvPr/>
        </p:nvSpPr>
        <p:spPr bwMode="auto">
          <a:xfrm>
            <a:off x="3321050" y="18383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13"/>
          <p:cNvSpPr>
            <a:spLocks noChangeArrowheads="1"/>
          </p:cNvSpPr>
          <p:nvPr/>
        </p:nvSpPr>
        <p:spPr bwMode="auto">
          <a:xfrm>
            <a:off x="4484688" y="20034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7"/>
          <p:cNvSpPr>
            <a:spLocks noChangeArrowheads="1"/>
          </p:cNvSpPr>
          <p:nvPr/>
        </p:nvSpPr>
        <p:spPr bwMode="auto">
          <a:xfrm>
            <a:off x="3289300" y="49482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9"/>
          <p:cNvSpPr>
            <a:spLocks noChangeArrowheads="1"/>
          </p:cNvSpPr>
          <p:nvPr/>
        </p:nvSpPr>
        <p:spPr bwMode="auto">
          <a:xfrm>
            <a:off x="2454275" y="4706938"/>
            <a:ext cx="195263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20"/>
          <p:cNvSpPr>
            <a:spLocks noChangeArrowheads="1"/>
          </p:cNvSpPr>
          <p:nvPr/>
        </p:nvSpPr>
        <p:spPr bwMode="auto">
          <a:xfrm>
            <a:off x="6465888" y="4121150"/>
            <a:ext cx="196850" cy="166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21"/>
          <p:cNvSpPr>
            <a:spLocks noChangeArrowheads="1"/>
          </p:cNvSpPr>
          <p:nvPr/>
        </p:nvSpPr>
        <p:spPr bwMode="auto">
          <a:xfrm>
            <a:off x="5810250" y="18542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22"/>
          <p:cNvSpPr>
            <a:spLocks noChangeArrowheads="1"/>
          </p:cNvSpPr>
          <p:nvPr/>
        </p:nvSpPr>
        <p:spPr bwMode="auto">
          <a:xfrm>
            <a:off x="6924675" y="1447800"/>
            <a:ext cx="195263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23"/>
          <p:cNvSpPr>
            <a:spLocks noChangeArrowheads="1"/>
          </p:cNvSpPr>
          <p:nvPr/>
        </p:nvSpPr>
        <p:spPr bwMode="auto">
          <a:xfrm>
            <a:off x="7677150" y="31448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24"/>
          <p:cNvSpPr>
            <a:spLocks noChangeArrowheads="1"/>
          </p:cNvSpPr>
          <p:nvPr/>
        </p:nvSpPr>
        <p:spPr bwMode="auto">
          <a:xfrm>
            <a:off x="1536700" y="17780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25"/>
          <p:cNvSpPr>
            <a:spLocks noChangeArrowheads="1"/>
          </p:cNvSpPr>
          <p:nvPr/>
        </p:nvSpPr>
        <p:spPr bwMode="auto">
          <a:xfrm>
            <a:off x="1570038" y="4332288"/>
            <a:ext cx="195262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27"/>
          <p:cNvSpPr>
            <a:spLocks noChangeArrowheads="1"/>
          </p:cNvSpPr>
          <p:nvPr/>
        </p:nvSpPr>
        <p:spPr bwMode="auto">
          <a:xfrm>
            <a:off x="2371725" y="25447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29"/>
          <p:cNvSpPr>
            <a:spLocks noChangeArrowheads="1"/>
          </p:cNvSpPr>
          <p:nvPr/>
        </p:nvSpPr>
        <p:spPr bwMode="auto">
          <a:xfrm>
            <a:off x="1733550" y="37607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30"/>
          <p:cNvSpPr>
            <a:spLocks noChangeArrowheads="1"/>
          </p:cNvSpPr>
          <p:nvPr/>
        </p:nvSpPr>
        <p:spPr bwMode="auto">
          <a:xfrm>
            <a:off x="1814513" y="20335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32"/>
          <p:cNvSpPr>
            <a:spLocks noChangeArrowheads="1"/>
          </p:cNvSpPr>
          <p:nvPr/>
        </p:nvSpPr>
        <p:spPr bwMode="auto">
          <a:xfrm>
            <a:off x="2371725" y="25447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35"/>
          <p:cNvSpPr>
            <a:spLocks noChangeArrowheads="1"/>
          </p:cNvSpPr>
          <p:nvPr/>
        </p:nvSpPr>
        <p:spPr bwMode="auto">
          <a:xfrm>
            <a:off x="4992688" y="1538288"/>
            <a:ext cx="195262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37"/>
          <p:cNvSpPr>
            <a:spLocks noChangeArrowheads="1"/>
          </p:cNvSpPr>
          <p:nvPr/>
        </p:nvSpPr>
        <p:spPr bwMode="auto">
          <a:xfrm>
            <a:off x="6792913" y="228917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40"/>
          <p:cNvSpPr>
            <a:spLocks noChangeArrowheads="1"/>
          </p:cNvSpPr>
          <p:nvPr/>
        </p:nvSpPr>
        <p:spPr bwMode="auto">
          <a:xfrm>
            <a:off x="6105525" y="4706938"/>
            <a:ext cx="196850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2830513" y="2514600"/>
            <a:ext cx="3094037" cy="21177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44" name="Oval 10"/>
          <p:cNvSpPr>
            <a:spLocks noChangeArrowheads="1"/>
          </p:cNvSpPr>
          <p:nvPr/>
        </p:nvSpPr>
        <p:spPr bwMode="auto">
          <a:xfrm>
            <a:off x="3760788" y="31797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Oval 14"/>
          <p:cNvSpPr>
            <a:spLocks noChangeArrowheads="1"/>
          </p:cNvSpPr>
          <p:nvPr/>
        </p:nvSpPr>
        <p:spPr bwMode="auto">
          <a:xfrm>
            <a:off x="4886325" y="30813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Oval 15"/>
          <p:cNvSpPr>
            <a:spLocks noChangeArrowheads="1"/>
          </p:cNvSpPr>
          <p:nvPr/>
        </p:nvSpPr>
        <p:spPr bwMode="auto">
          <a:xfrm>
            <a:off x="3779838" y="362585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Oval 16"/>
          <p:cNvSpPr>
            <a:spLocks noChangeArrowheads="1"/>
          </p:cNvSpPr>
          <p:nvPr/>
        </p:nvSpPr>
        <p:spPr bwMode="auto">
          <a:xfrm>
            <a:off x="4443413" y="33496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Oval 18"/>
          <p:cNvSpPr>
            <a:spLocks noChangeArrowheads="1"/>
          </p:cNvSpPr>
          <p:nvPr/>
        </p:nvSpPr>
        <p:spPr bwMode="auto">
          <a:xfrm>
            <a:off x="3670300" y="27860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430713" y="40782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4064000" y="28162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7" name="Oval 33"/>
          <p:cNvSpPr>
            <a:spLocks noChangeArrowheads="1"/>
          </p:cNvSpPr>
          <p:nvPr/>
        </p:nvSpPr>
        <p:spPr bwMode="auto">
          <a:xfrm>
            <a:off x="3271838" y="372745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8" name="Oval 34"/>
          <p:cNvSpPr>
            <a:spLocks noChangeArrowheads="1"/>
          </p:cNvSpPr>
          <p:nvPr/>
        </p:nvSpPr>
        <p:spPr bwMode="auto">
          <a:xfrm>
            <a:off x="3797300" y="4138613"/>
            <a:ext cx="196850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0" name="Oval 36"/>
          <p:cNvSpPr>
            <a:spLocks noChangeArrowheads="1"/>
          </p:cNvSpPr>
          <p:nvPr/>
        </p:nvSpPr>
        <p:spPr bwMode="auto">
          <a:xfrm>
            <a:off x="3336925" y="31337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2" name="Oval 38"/>
          <p:cNvSpPr>
            <a:spLocks noChangeArrowheads="1"/>
          </p:cNvSpPr>
          <p:nvPr/>
        </p:nvSpPr>
        <p:spPr bwMode="auto">
          <a:xfrm>
            <a:off x="5289550" y="34258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9"/>
          <p:cNvSpPr>
            <a:spLocks noChangeArrowheads="1"/>
          </p:cNvSpPr>
          <p:nvPr/>
        </p:nvSpPr>
        <p:spPr bwMode="auto">
          <a:xfrm>
            <a:off x="4375150" y="27305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5" name="Oval 41"/>
          <p:cNvSpPr>
            <a:spLocks noChangeArrowheads="1"/>
          </p:cNvSpPr>
          <p:nvPr/>
        </p:nvSpPr>
        <p:spPr bwMode="auto">
          <a:xfrm>
            <a:off x="5054600" y="38782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42"/>
          <p:cNvSpPr>
            <a:spLocks noChangeArrowheads="1"/>
          </p:cNvSpPr>
          <p:nvPr/>
        </p:nvSpPr>
        <p:spPr bwMode="auto">
          <a:xfrm>
            <a:off x="6678613" y="32512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Oval 43"/>
          <p:cNvSpPr>
            <a:spLocks noChangeArrowheads="1"/>
          </p:cNvSpPr>
          <p:nvPr/>
        </p:nvSpPr>
        <p:spPr bwMode="auto">
          <a:xfrm>
            <a:off x="6989763" y="458787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05025" y="2030413"/>
            <a:ext cx="1527175" cy="1182687"/>
            <a:chOff x="2518" y="2175"/>
            <a:chExt cx="962" cy="745"/>
          </a:xfrm>
        </p:grpSpPr>
        <p:sp>
          <p:nvSpPr>
            <p:cNvPr id="5160" name="Text Box 49"/>
            <p:cNvSpPr txBox="1">
              <a:spLocks noChangeArrowheads="1"/>
            </p:cNvSpPr>
            <p:nvPr/>
          </p:nvSpPr>
          <p:spPr bwMode="auto">
            <a:xfrm>
              <a:off x="2518" y="2175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H</a:t>
              </a:r>
              <a:r>
                <a:rPr lang="en-GB" baseline="-25000"/>
                <a:t>2</a:t>
              </a:r>
              <a:r>
                <a:rPr lang="en-GB"/>
                <a:t>O</a:t>
              </a:r>
            </a:p>
          </p:txBody>
        </p:sp>
        <p:sp>
          <p:nvSpPr>
            <p:cNvPr id="5161" name="Line 50"/>
            <p:cNvSpPr>
              <a:spLocks noChangeShapeType="1"/>
            </p:cNvSpPr>
            <p:nvPr/>
          </p:nvSpPr>
          <p:spPr bwMode="auto">
            <a:xfrm>
              <a:off x="2840" y="2352"/>
              <a:ext cx="64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390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00139 0.05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2501 0.04444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1805 -0.02963 " pathEditMode="relative" ptsTypes="AA">
                                      <p:cBhvr>
                                        <p:cTn id="14" dur="2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1667 -0.03704 " pathEditMode="relative" ptsTypes="AA">
                                      <p:cBhvr>
                                        <p:cTn id="16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5 -0.0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7.40741E-7 L -0.04999 -0.00185 " pathEditMode="relative" ptsTypes="AA">
                                      <p:cBhvr>
                                        <p:cTn id="20" dur="2000" fill="hold"/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-0.01806 0.04074 " pathEditMode="relative" ptsTypes="AA">
                                      <p:cBhvr>
                                        <p:cTn id="22" dur="2000" fill="hold"/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6 C 0.01354 0.01899 0.02725 0.03797 0.03194 0.03704 C 0.03663 0.03612 0.02847 0.00163 0.02777 -0.00555 " pathEditMode="relative" ptsTypes="aaA">
                                      <p:cBhvr>
                                        <p:cTn id="24" dur="2000" fill="hold"/>
                                        <p:tgtEl>
                                          <p:spTgt spid="123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C -0.01111 0.00717 -0.02222 0.01458 -0.02639 0.01481 C -0.03056 0.01504 -0.02448 4.81481E-6 -0.025 0.00185 C -0.02552 0.0037 -0.02847 0.01967 -0.02917 0.02592 C -0.02986 0.03217 -0.03142 0.03634 -0.02917 0.03889 C -0.02691 0.04143 -0.02014 0.04259 -0.01528 0.04074 C -0.01042 0.03889 -0.0026 0.03055 1.38889E-6 0.02778 " pathEditMode="relative" ptsTypes="aaaaaaA">
                                      <p:cBhvr>
                                        <p:cTn id="26" dur="20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0.00625 -0.00069 0.01268 -0.00116 0.01528 0.00185 C 0.01789 0.00486 0.01372 0.01412 0.01528 0.01852 C 0.01684 0.02292 0.0217 0.02338 0.025 0.02778 C 0.0283 0.03218 0.03334 0.04167 0.03473 0.04445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-0.0085 -0.00208 -0.01684 -0.00394 -0.02083 -0.00741 C -0.02482 -0.01088 -0.02309 -0.01644 -0.02361 -0.02037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8" grpId="0" animBg="1"/>
      <p:bldP spid="123919" grpId="0" animBg="1"/>
      <p:bldP spid="123920" grpId="0" animBg="1"/>
      <p:bldP spid="123922" grpId="0" animBg="1"/>
      <p:bldP spid="123930" grpId="0" animBg="1"/>
      <p:bldP spid="123932" grpId="0" animBg="1"/>
      <p:bldP spid="123937" grpId="0" animBg="1"/>
      <p:bldP spid="123938" grpId="0" animBg="1"/>
      <p:bldP spid="123940" grpId="0" animBg="1"/>
      <p:bldP spid="123942" grpId="0" animBg="1"/>
      <p:bldP spid="1239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Oval 2"/>
          <p:cNvSpPr>
            <a:spLocks noChangeArrowheads="1"/>
          </p:cNvSpPr>
          <p:nvPr/>
        </p:nvSpPr>
        <p:spPr bwMode="auto">
          <a:xfrm>
            <a:off x="2830513" y="2514600"/>
            <a:ext cx="3094037" cy="21177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2454275" y="1793875"/>
            <a:ext cx="195263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1570038" y="2574925"/>
            <a:ext cx="195262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4205288" y="15382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2208213" y="30559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Oval 8"/>
          <p:cNvSpPr>
            <a:spLocks noChangeArrowheads="1"/>
          </p:cNvSpPr>
          <p:nvPr/>
        </p:nvSpPr>
        <p:spPr bwMode="auto">
          <a:xfrm>
            <a:off x="2732088" y="22145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Oval 9"/>
          <p:cNvSpPr>
            <a:spLocks noChangeArrowheads="1"/>
          </p:cNvSpPr>
          <p:nvPr/>
        </p:nvSpPr>
        <p:spPr bwMode="auto">
          <a:xfrm>
            <a:off x="2420938" y="38369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3321050" y="18383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Oval 11"/>
          <p:cNvSpPr>
            <a:spLocks noChangeArrowheads="1"/>
          </p:cNvSpPr>
          <p:nvPr/>
        </p:nvSpPr>
        <p:spPr bwMode="auto">
          <a:xfrm>
            <a:off x="4484688" y="20034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5991225" y="28146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3779838" y="362585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4443413" y="33496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5"/>
          <p:cNvSpPr>
            <a:spLocks noChangeArrowheads="1"/>
          </p:cNvSpPr>
          <p:nvPr/>
        </p:nvSpPr>
        <p:spPr bwMode="auto">
          <a:xfrm>
            <a:off x="3289300" y="49482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6"/>
          <p:cNvSpPr>
            <a:spLocks noChangeArrowheads="1"/>
          </p:cNvSpPr>
          <p:nvPr/>
        </p:nvSpPr>
        <p:spPr bwMode="auto">
          <a:xfrm>
            <a:off x="4876800" y="48434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2454275" y="4706938"/>
            <a:ext cx="195263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Oval 18"/>
          <p:cNvSpPr>
            <a:spLocks noChangeArrowheads="1"/>
          </p:cNvSpPr>
          <p:nvPr/>
        </p:nvSpPr>
        <p:spPr bwMode="auto">
          <a:xfrm>
            <a:off x="6465888" y="4121150"/>
            <a:ext cx="196850" cy="166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5810250" y="18542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20"/>
          <p:cNvSpPr>
            <a:spLocks noChangeArrowheads="1"/>
          </p:cNvSpPr>
          <p:nvPr/>
        </p:nvSpPr>
        <p:spPr bwMode="auto">
          <a:xfrm>
            <a:off x="6924675" y="1447800"/>
            <a:ext cx="195263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21"/>
          <p:cNvSpPr>
            <a:spLocks noChangeArrowheads="1"/>
          </p:cNvSpPr>
          <p:nvPr/>
        </p:nvSpPr>
        <p:spPr bwMode="auto">
          <a:xfrm>
            <a:off x="7677150" y="314483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2"/>
          <p:cNvSpPr>
            <a:spLocks noChangeArrowheads="1"/>
          </p:cNvSpPr>
          <p:nvPr/>
        </p:nvSpPr>
        <p:spPr bwMode="auto">
          <a:xfrm>
            <a:off x="1536700" y="17780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23"/>
          <p:cNvSpPr>
            <a:spLocks noChangeArrowheads="1"/>
          </p:cNvSpPr>
          <p:nvPr/>
        </p:nvSpPr>
        <p:spPr bwMode="auto">
          <a:xfrm>
            <a:off x="1570038" y="4332288"/>
            <a:ext cx="195262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24"/>
          <p:cNvSpPr>
            <a:spLocks noChangeArrowheads="1"/>
          </p:cNvSpPr>
          <p:nvPr/>
        </p:nvSpPr>
        <p:spPr bwMode="auto">
          <a:xfrm>
            <a:off x="4189413" y="50688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25"/>
          <p:cNvSpPr>
            <a:spLocks noChangeArrowheads="1"/>
          </p:cNvSpPr>
          <p:nvPr/>
        </p:nvSpPr>
        <p:spPr bwMode="auto">
          <a:xfrm>
            <a:off x="2371725" y="25447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Oval 26"/>
          <p:cNvSpPr>
            <a:spLocks noChangeArrowheads="1"/>
          </p:cNvSpPr>
          <p:nvPr/>
        </p:nvSpPr>
        <p:spPr bwMode="auto">
          <a:xfrm>
            <a:off x="5384800" y="24098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Oval 27"/>
          <p:cNvSpPr>
            <a:spLocks noChangeArrowheads="1"/>
          </p:cNvSpPr>
          <p:nvPr/>
        </p:nvSpPr>
        <p:spPr bwMode="auto">
          <a:xfrm>
            <a:off x="1733550" y="37607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28"/>
          <p:cNvSpPr>
            <a:spLocks noChangeArrowheads="1"/>
          </p:cNvSpPr>
          <p:nvPr/>
        </p:nvSpPr>
        <p:spPr bwMode="auto">
          <a:xfrm>
            <a:off x="1814513" y="2033588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1" name="Oval 29"/>
          <p:cNvSpPr>
            <a:spLocks noChangeArrowheads="1"/>
          </p:cNvSpPr>
          <p:nvPr/>
        </p:nvSpPr>
        <p:spPr bwMode="auto">
          <a:xfrm>
            <a:off x="2093913" y="228917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Oval 30"/>
          <p:cNvSpPr>
            <a:spLocks noChangeArrowheads="1"/>
          </p:cNvSpPr>
          <p:nvPr/>
        </p:nvSpPr>
        <p:spPr bwMode="auto">
          <a:xfrm>
            <a:off x="2371725" y="25447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Oval 31"/>
          <p:cNvSpPr>
            <a:spLocks noChangeArrowheads="1"/>
          </p:cNvSpPr>
          <p:nvPr/>
        </p:nvSpPr>
        <p:spPr bwMode="auto">
          <a:xfrm>
            <a:off x="2649538" y="280035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4" name="Oval 32"/>
          <p:cNvSpPr>
            <a:spLocks noChangeArrowheads="1"/>
          </p:cNvSpPr>
          <p:nvPr/>
        </p:nvSpPr>
        <p:spPr bwMode="auto">
          <a:xfrm>
            <a:off x="2781300" y="4316413"/>
            <a:ext cx="196850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33"/>
          <p:cNvSpPr>
            <a:spLocks noChangeArrowheads="1"/>
          </p:cNvSpPr>
          <p:nvPr/>
        </p:nvSpPr>
        <p:spPr bwMode="auto">
          <a:xfrm>
            <a:off x="4992688" y="1538288"/>
            <a:ext cx="195262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6" name="Oval 34"/>
          <p:cNvSpPr>
            <a:spLocks noChangeArrowheads="1"/>
          </p:cNvSpPr>
          <p:nvPr/>
        </p:nvSpPr>
        <p:spPr bwMode="auto">
          <a:xfrm>
            <a:off x="3400425" y="22320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5"/>
          <p:cNvSpPr>
            <a:spLocks noChangeArrowheads="1"/>
          </p:cNvSpPr>
          <p:nvPr/>
        </p:nvSpPr>
        <p:spPr bwMode="auto">
          <a:xfrm>
            <a:off x="6792913" y="228917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88" name="Oval 36"/>
          <p:cNvSpPr>
            <a:spLocks noChangeArrowheads="1"/>
          </p:cNvSpPr>
          <p:nvPr/>
        </p:nvSpPr>
        <p:spPr bwMode="auto">
          <a:xfrm>
            <a:off x="6203950" y="364172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7"/>
          <p:cNvSpPr>
            <a:spLocks noChangeArrowheads="1"/>
          </p:cNvSpPr>
          <p:nvPr/>
        </p:nvSpPr>
        <p:spPr bwMode="auto">
          <a:xfrm>
            <a:off x="5810250" y="51435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8"/>
          <p:cNvSpPr>
            <a:spLocks noChangeArrowheads="1"/>
          </p:cNvSpPr>
          <p:nvPr/>
        </p:nvSpPr>
        <p:spPr bwMode="auto">
          <a:xfrm>
            <a:off x="6105525" y="4706938"/>
            <a:ext cx="196850" cy="166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991" name="Oval 39"/>
          <p:cNvSpPr>
            <a:spLocks noChangeArrowheads="1"/>
          </p:cNvSpPr>
          <p:nvPr/>
        </p:nvSpPr>
        <p:spPr bwMode="auto">
          <a:xfrm>
            <a:off x="4876800" y="4843463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40"/>
          <p:cNvSpPr>
            <a:spLocks noChangeArrowheads="1"/>
          </p:cNvSpPr>
          <p:nvPr/>
        </p:nvSpPr>
        <p:spPr bwMode="auto">
          <a:xfrm>
            <a:off x="6678613" y="3251200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1"/>
          <p:cNvSpPr>
            <a:spLocks noChangeArrowheads="1"/>
          </p:cNvSpPr>
          <p:nvPr/>
        </p:nvSpPr>
        <p:spPr bwMode="auto">
          <a:xfrm>
            <a:off x="6989763" y="4587875"/>
            <a:ext cx="196850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97325" y="3452813"/>
            <a:ext cx="1527175" cy="1182687"/>
            <a:chOff x="2518" y="2175"/>
            <a:chExt cx="962" cy="745"/>
          </a:xfrm>
        </p:grpSpPr>
        <p:sp>
          <p:nvSpPr>
            <p:cNvPr id="6186" name="Text Box 43"/>
            <p:cNvSpPr txBox="1">
              <a:spLocks noChangeArrowheads="1"/>
            </p:cNvSpPr>
            <p:nvPr/>
          </p:nvSpPr>
          <p:spPr bwMode="auto">
            <a:xfrm>
              <a:off x="2518" y="2175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H</a:t>
              </a:r>
              <a:r>
                <a:rPr lang="en-GB" baseline="-25000"/>
                <a:t>2</a:t>
              </a:r>
              <a:r>
                <a:rPr lang="en-GB"/>
                <a:t>O</a:t>
              </a: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2840" y="2352"/>
              <a:ext cx="640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59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77778E-6 L -0.025 -0.07038 " pathEditMode="relative" ptsTypes="AA">
                                      <p:cBhvr>
                                        <p:cTn id="10" dur="2000" fill="hold"/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-0.0375 0.07777 " pathEditMode="relative" ptsTypes="AA">
                                      <p:cBhvr>
                                        <p:cTn id="12" dur="2000" fill="hold"/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11111E-6 L -0.00417 0.07777 " pathEditMode="relative" ptsTypes="AA">
                                      <p:cBhvr>
                                        <p:cTn id="14" dur="200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1436 L 0.02569 0.1051 " pathEditMode="relative" ptsTypes="AA">
                                      <p:cBhvr>
                                        <p:cTn id="16" dur="2000" fill="hold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4722 0.06667 " pathEditMode="relative" ptsTypes="AA">
                                      <p:cBhvr>
                                        <p:cTn id="18" dur="2000" fill="hold"/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67362E-19 L 0.06389 -0.00185 " pathEditMode="relative" ptsTypes="AA">
                                      <p:cBhvr>
                                        <p:cTn id="20" dur="20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25926E-6 L 0.07223 -0.00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-0.00555 L -0.12066 -0.02037 " pathEditMode="relative" ptsTypes="AA">
                                      <p:cBhvr>
                                        <p:cTn id="24" dur="20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L 0.03611 0.04445 " pathEditMode="relative" ptsTypes="AA">
                                      <p:cBhvr>
                                        <p:cTn id="26" dur="2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11111E-6 L 0.08194 -0.02222 " pathEditMode="relative" ptsTypes="AA">
                                      <p:cBhvr>
                                        <p:cTn id="28" dur="2000" fill="hold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0973 L -0.05313 -0.05787 " pathEditMode="relative" ptsTypes="AA">
                                      <p:cBhvr>
                                        <p:cTn id="30" dur="2000" fill="hold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 animBg="1"/>
      <p:bldP spid="125961" grpId="0" animBg="1"/>
      <p:bldP spid="125963" grpId="0" animBg="1"/>
      <p:bldP spid="125970" grpId="0" animBg="1"/>
      <p:bldP spid="125978" grpId="0" animBg="1"/>
      <p:bldP spid="125981" grpId="0" animBg="1"/>
      <p:bldP spid="125983" grpId="0" animBg="1"/>
      <p:bldP spid="125984" grpId="0" animBg="1"/>
      <p:bldP spid="125986" grpId="0" animBg="1"/>
      <p:bldP spid="125988" grpId="0" animBg="1"/>
      <p:bldP spid="1259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987425" y="2398713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Increased osmolarity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43525" y="2398713"/>
            <a:ext cx="239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Decreased osmolarity</a:t>
            </a:r>
          </a:p>
        </p:txBody>
      </p:sp>
      <p:grpSp>
        <p:nvGrpSpPr>
          <p:cNvPr id="7172" name="Group 32"/>
          <p:cNvGrpSpPr>
            <a:grpSpLocks/>
          </p:cNvGrpSpPr>
          <p:nvPr/>
        </p:nvGrpSpPr>
        <p:grpSpPr bwMode="auto">
          <a:xfrm>
            <a:off x="4508500" y="989013"/>
            <a:ext cx="4064000" cy="366712"/>
            <a:chOff x="2834" y="903"/>
            <a:chExt cx="2560" cy="231"/>
          </a:xfrm>
        </p:grpSpPr>
        <p:sp>
          <p:nvSpPr>
            <p:cNvPr id="7202" name="Text Box 8"/>
            <p:cNvSpPr txBox="1">
              <a:spLocks noChangeArrowheads="1"/>
            </p:cNvSpPr>
            <p:nvPr/>
          </p:nvSpPr>
          <p:spPr bwMode="auto">
            <a:xfrm>
              <a:off x="4214" y="903"/>
              <a:ext cx="1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Increased water </a:t>
              </a:r>
            </a:p>
          </p:txBody>
        </p:sp>
        <p:sp>
          <p:nvSpPr>
            <p:cNvPr id="7203" name="Text Box 11"/>
            <p:cNvSpPr txBox="1">
              <a:spLocks noChangeArrowheads="1"/>
            </p:cNvSpPr>
            <p:nvPr/>
          </p:nvSpPr>
          <p:spPr bwMode="auto">
            <a:xfrm>
              <a:off x="2834" y="903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Decreased salt </a:t>
              </a:r>
            </a:p>
          </p:txBody>
        </p:sp>
      </p:grpSp>
      <p:grpSp>
        <p:nvGrpSpPr>
          <p:cNvPr id="7173" name="Group 33"/>
          <p:cNvGrpSpPr>
            <a:grpSpLocks/>
          </p:cNvGrpSpPr>
          <p:nvPr/>
        </p:nvGrpSpPr>
        <p:grpSpPr bwMode="auto">
          <a:xfrm>
            <a:off x="250825" y="989013"/>
            <a:ext cx="3765550" cy="366712"/>
            <a:chOff x="182" y="903"/>
            <a:chExt cx="2372" cy="231"/>
          </a:xfrm>
        </p:grpSpPr>
        <p:sp>
          <p:nvSpPr>
            <p:cNvPr id="7200" name="Text Box 5"/>
            <p:cNvSpPr txBox="1">
              <a:spLocks noChangeArrowheads="1"/>
            </p:cNvSpPr>
            <p:nvPr/>
          </p:nvSpPr>
          <p:spPr bwMode="auto">
            <a:xfrm>
              <a:off x="182" y="903"/>
              <a:ext cx="10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Increased salt </a:t>
              </a:r>
            </a:p>
          </p:txBody>
        </p:sp>
        <p:sp>
          <p:nvSpPr>
            <p:cNvPr id="7201" name="Text Box 12"/>
            <p:cNvSpPr txBox="1">
              <a:spLocks noChangeArrowheads="1"/>
            </p:cNvSpPr>
            <p:nvPr/>
          </p:nvSpPr>
          <p:spPr bwMode="auto">
            <a:xfrm>
              <a:off x="1350" y="903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accent2"/>
                  </a:solidFill>
                </a:rPr>
                <a:t>Decreased water</a:t>
              </a:r>
            </a:p>
          </p:txBody>
        </p:sp>
      </p:grpSp>
      <p:grpSp>
        <p:nvGrpSpPr>
          <p:cNvPr id="7174" name="Group 34"/>
          <p:cNvGrpSpPr>
            <a:grpSpLocks/>
          </p:cNvGrpSpPr>
          <p:nvPr/>
        </p:nvGrpSpPr>
        <p:grpSpPr bwMode="auto">
          <a:xfrm>
            <a:off x="1079500" y="1460500"/>
            <a:ext cx="2108200" cy="939800"/>
            <a:chOff x="656" y="1200"/>
            <a:chExt cx="1328" cy="592"/>
          </a:xfrm>
        </p:grpSpPr>
        <p:sp>
          <p:nvSpPr>
            <p:cNvPr id="7198" name="Line 6"/>
            <p:cNvSpPr>
              <a:spLocks noChangeShapeType="1"/>
            </p:cNvSpPr>
            <p:nvPr/>
          </p:nvSpPr>
          <p:spPr bwMode="auto">
            <a:xfrm>
              <a:off x="656" y="1200"/>
              <a:ext cx="640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9" name="Line 14"/>
            <p:cNvSpPr>
              <a:spLocks noChangeShapeType="1"/>
            </p:cNvSpPr>
            <p:nvPr/>
          </p:nvSpPr>
          <p:spPr bwMode="auto">
            <a:xfrm flipH="1">
              <a:off x="1344" y="1200"/>
              <a:ext cx="640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75" name="Group 30"/>
          <p:cNvGrpSpPr>
            <a:grpSpLocks/>
          </p:cNvGrpSpPr>
          <p:nvPr/>
        </p:nvGrpSpPr>
        <p:grpSpPr bwMode="auto">
          <a:xfrm>
            <a:off x="5486400" y="1333500"/>
            <a:ext cx="2108200" cy="939800"/>
            <a:chOff x="3296" y="1120"/>
            <a:chExt cx="1328" cy="592"/>
          </a:xfrm>
        </p:grpSpPr>
        <p:sp>
          <p:nvSpPr>
            <p:cNvPr id="7196" name="Line 15"/>
            <p:cNvSpPr>
              <a:spLocks noChangeShapeType="1"/>
            </p:cNvSpPr>
            <p:nvPr/>
          </p:nvSpPr>
          <p:spPr bwMode="auto">
            <a:xfrm>
              <a:off x="3296" y="1120"/>
              <a:ext cx="640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97" name="Line 16"/>
            <p:cNvSpPr>
              <a:spLocks noChangeShapeType="1"/>
            </p:cNvSpPr>
            <p:nvPr/>
          </p:nvSpPr>
          <p:spPr bwMode="auto">
            <a:xfrm flipH="1">
              <a:off x="3984" y="1120"/>
              <a:ext cx="640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00025" y="4113213"/>
            <a:ext cx="8382000" cy="1878012"/>
            <a:chOff x="126" y="2591"/>
            <a:chExt cx="5280" cy="1183"/>
          </a:xfrm>
        </p:grpSpPr>
        <p:sp>
          <p:nvSpPr>
            <p:cNvPr id="7182" name="Text Box 17"/>
            <p:cNvSpPr txBox="1">
              <a:spLocks noChangeArrowheads="1"/>
            </p:cNvSpPr>
            <p:nvPr/>
          </p:nvSpPr>
          <p:spPr bwMode="auto">
            <a:xfrm>
              <a:off x="718" y="2591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Increased volume</a:t>
              </a:r>
            </a:p>
          </p:txBody>
        </p:sp>
        <p:grpSp>
          <p:nvGrpSpPr>
            <p:cNvPr id="7183" name="Group 36"/>
            <p:cNvGrpSpPr>
              <a:grpSpLocks/>
            </p:cNvGrpSpPr>
            <p:nvPr/>
          </p:nvGrpSpPr>
          <p:grpSpPr bwMode="auto">
            <a:xfrm>
              <a:off x="126" y="3543"/>
              <a:ext cx="2436" cy="231"/>
              <a:chOff x="126" y="3543"/>
              <a:chExt cx="2436" cy="231"/>
            </a:xfrm>
          </p:grpSpPr>
          <p:sp>
            <p:nvSpPr>
              <p:cNvPr id="7194" name="Text Box 18"/>
              <p:cNvSpPr txBox="1">
                <a:spLocks noChangeArrowheads="1"/>
              </p:cNvSpPr>
              <p:nvPr/>
            </p:nvSpPr>
            <p:spPr bwMode="auto">
              <a:xfrm>
                <a:off x="126" y="3543"/>
                <a:ext cx="10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Increased salt </a:t>
                </a:r>
              </a:p>
            </p:txBody>
          </p:sp>
          <p:sp>
            <p:nvSpPr>
              <p:cNvPr id="7195" name="Text Box 19"/>
              <p:cNvSpPr txBox="1">
                <a:spLocks noChangeArrowheads="1"/>
              </p:cNvSpPr>
              <p:nvPr/>
            </p:nvSpPr>
            <p:spPr bwMode="auto">
              <a:xfrm>
                <a:off x="1382" y="3543"/>
                <a:ext cx="1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Increased water </a:t>
                </a:r>
              </a:p>
            </p:txBody>
          </p:sp>
        </p:grpSp>
        <p:grpSp>
          <p:nvGrpSpPr>
            <p:cNvPr id="7184" name="Group 31"/>
            <p:cNvGrpSpPr>
              <a:grpSpLocks/>
            </p:cNvGrpSpPr>
            <p:nvPr/>
          </p:nvGrpSpPr>
          <p:grpSpPr bwMode="auto">
            <a:xfrm>
              <a:off x="2834" y="3543"/>
              <a:ext cx="2572" cy="231"/>
              <a:chOff x="2834" y="3543"/>
              <a:chExt cx="2572" cy="231"/>
            </a:xfrm>
          </p:grpSpPr>
          <p:sp>
            <p:nvSpPr>
              <p:cNvPr id="7192" name="Text Box 20"/>
              <p:cNvSpPr txBox="1">
                <a:spLocks noChangeArrowheads="1"/>
              </p:cNvSpPr>
              <p:nvPr/>
            </p:nvSpPr>
            <p:spPr bwMode="auto">
              <a:xfrm>
                <a:off x="2834" y="3543"/>
                <a:ext cx="11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Decreased salt </a:t>
                </a:r>
              </a:p>
            </p:txBody>
          </p:sp>
          <p:sp>
            <p:nvSpPr>
              <p:cNvPr id="7193" name="Text Box 21"/>
              <p:cNvSpPr txBox="1">
                <a:spLocks noChangeArrowheads="1"/>
              </p:cNvSpPr>
              <p:nvPr/>
            </p:nvSpPr>
            <p:spPr bwMode="auto">
              <a:xfrm>
                <a:off x="4202" y="3543"/>
                <a:ext cx="1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FF0000"/>
                    </a:solidFill>
                  </a:rPr>
                  <a:t>Decreased water</a:t>
                </a:r>
              </a:p>
            </p:txBody>
          </p:sp>
        </p:grpSp>
        <p:sp>
          <p:nvSpPr>
            <p:cNvPr id="7185" name="Text Box 22"/>
            <p:cNvSpPr txBox="1">
              <a:spLocks noChangeArrowheads="1"/>
            </p:cNvSpPr>
            <p:nvPr/>
          </p:nvSpPr>
          <p:spPr bwMode="auto">
            <a:xfrm>
              <a:off x="3462" y="2591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Decreased volume</a:t>
              </a:r>
            </a:p>
          </p:txBody>
        </p:sp>
        <p:grpSp>
          <p:nvGrpSpPr>
            <p:cNvPr id="7186" name="Group 35"/>
            <p:cNvGrpSpPr>
              <a:grpSpLocks/>
            </p:cNvGrpSpPr>
            <p:nvPr/>
          </p:nvGrpSpPr>
          <p:grpSpPr bwMode="auto">
            <a:xfrm>
              <a:off x="680" y="2856"/>
              <a:ext cx="1328" cy="592"/>
              <a:chOff x="576" y="2856"/>
              <a:chExt cx="1328" cy="592"/>
            </a:xfrm>
          </p:grpSpPr>
          <p:sp>
            <p:nvSpPr>
              <p:cNvPr id="7190" name="Line 25"/>
              <p:cNvSpPr>
                <a:spLocks noChangeShapeType="1"/>
              </p:cNvSpPr>
              <p:nvPr/>
            </p:nvSpPr>
            <p:spPr bwMode="auto">
              <a:xfrm flipV="1">
                <a:off x="576" y="2856"/>
                <a:ext cx="64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1" name="Line 26"/>
              <p:cNvSpPr>
                <a:spLocks noChangeShapeType="1"/>
              </p:cNvSpPr>
              <p:nvPr/>
            </p:nvSpPr>
            <p:spPr bwMode="auto">
              <a:xfrm flipH="1" flipV="1">
                <a:off x="1264" y="2856"/>
                <a:ext cx="64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187" name="Group 29"/>
            <p:cNvGrpSpPr>
              <a:grpSpLocks/>
            </p:cNvGrpSpPr>
            <p:nvPr/>
          </p:nvGrpSpPr>
          <p:grpSpPr bwMode="auto">
            <a:xfrm>
              <a:off x="3456" y="2936"/>
              <a:ext cx="1328" cy="592"/>
              <a:chOff x="3216" y="2936"/>
              <a:chExt cx="1328" cy="592"/>
            </a:xfrm>
          </p:grpSpPr>
          <p:sp>
            <p:nvSpPr>
              <p:cNvPr id="7188" name="Line 27"/>
              <p:cNvSpPr>
                <a:spLocks noChangeShapeType="1"/>
              </p:cNvSpPr>
              <p:nvPr/>
            </p:nvSpPr>
            <p:spPr bwMode="auto">
              <a:xfrm flipV="1">
                <a:off x="3216" y="2936"/>
                <a:ext cx="64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9" name="Line 28"/>
              <p:cNvSpPr>
                <a:spLocks noChangeShapeType="1"/>
              </p:cNvSpPr>
              <p:nvPr/>
            </p:nvSpPr>
            <p:spPr bwMode="auto">
              <a:xfrm flipH="1" flipV="1">
                <a:off x="3904" y="2936"/>
                <a:ext cx="640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641350" y="3163888"/>
            <a:ext cx="793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Regulation of water and salt balance are inter-related </a:t>
            </a:r>
          </a:p>
        </p:txBody>
      </p:sp>
      <p:sp>
        <p:nvSpPr>
          <p:cNvPr id="7178" name="Text Box 39"/>
          <p:cNvSpPr txBox="1">
            <a:spLocks noChangeArrowheads="1"/>
          </p:cNvSpPr>
          <p:nvPr/>
        </p:nvSpPr>
        <p:spPr bwMode="auto">
          <a:xfrm>
            <a:off x="771525" y="328613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Variable osmolarity</a:t>
            </a:r>
          </a:p>
        </p:txBody>
      </p:sp>
      <p:sp>
        <p:nvSpPr>
          <p:cNvPr id="114728" name="Text Box 40"/>
          <p:cNvSpPr txBox="1">
            <a:spLocks noChangeArrowheads="1"/>
          </p:cNvSpPr>
          <p:nvPr/>
        </p:nvSpPr>
        <p:spPr bwMode="auto">
          <a:xfrm>
            <a:off x="593725" y="62595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Constant osmolarity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12750" y="2781300"/>
            <a:ext cx="83185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2750" y="4051300"/>
            <a:ext cx="83185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25" grpId="0" autoUpdateAnimBg="0"/>
      <p:bldP spid="1147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100" y="2578100"/>
            <a:ext cx="8229600" cy="2252663"/>
          </a:xfrm>
        </p:spPr>
        <p:txBody>
          <a:bodyPr/>
          <a:lstStyle/>
          <a:p>
            <a:pPr algn="ctr" eaLnBrk="1" hangingPunct="1"/>
            <a:r>
              <a:rPr lang="en-GB" smtClean="0"/>
              <a:t>On an average day we consume 20-25% more water and salt than we need to replace that lost.</a:t>
            </a:r>
          </a:p>
          <a:p>
            <a:pPr algn="ctr" eaLnBrk="1" hangingPunct="1"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3700" y="647700"/>
            <a:ext cx="8293100" cy="5846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GB" sz="3600" smtClean="0"/>
              <a:t>Must get rid of the excess volume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GB" smtClean="0"/>
              <a:t>Or</a:t>
            </a:r>
            <a:r>
              <a:rPr lang="en-GB" sz="3200" smtClean="0"/>
              <a:t> </a:t>
            </a:r>
            <a:r>
              <a:rPr lang="en-GB" smtClean="0"/>
              <a:t>you will become oedematous and your blood pressure will increase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 </a:t>
            </a:r>
          </a:p>
          <a:p>
            <a:pPr algn="ctr" eaLnBrk="1" hangingPunct="1">
              <a:lnSpc>
                <a:spcPct val="90000"/>
              </a:lnSpc>
            </a:pPr>
            <a:r>
              <a:rPr lang="en-GB" sz="3600" smtClean="0"/>
              <a:t>Must get rid of any excess water 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GB" smtClean="0"/>
              <a:t>or you will dilute the salt in your body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GB" smtClean="0"/>
              <a:t>Cells will swell</a:t>
            </a:r>
          </a:p>
          <a:p>
            <a:pPr algn="ctr" eaLnBrk="1" hangingPunct="1">
              <a:lnSpc>
                <a:spcPct val="90000"/>
              </a:lnSpc>
            </a:pPr>
            <a:endParaRPr lang="en-GB" sz="2800" smtClean="0"/>
          </a:p>
          <a:p>
            <a:pPr algn="ctr" eaLnBrk="1" hangingPunct="1">
              <a:lnSpc>
                <a:spcPct val="90000"/>
              </a:lnSpc>
            </a:pPr>
            <a:r>
              <a:rPr lang="en-GB" sz="3600" smtClean="0"/>
              <a:t>Must get rid of any excess salt 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GB" smtClean="0"/>
              <a:t>or you will have too high a level of salt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en-GB" smtClean="0"/>
              <a:t>Cells will shrink</a:t>
            </a:r>
          </a:p>
          <a:p>
            <a:pPr lvl="1" algn="ctr" eaLnBrk="1" hangingPunct="1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Plasma composition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338388" y="2179638"/>
            <a:ext cx="4511675" cy="3265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defTabSz="762000" eaLnBrk="0" hangingPunct="0"/>
            <a:r>
              <a:rPr lang="en-GB" sz="2400" b="1"/>
              <a:t>Sodium  	   ~ 140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chloride    	   ~ 105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bicarbonate  ~ 24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potassium     ~ 4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Glucose  	   ~ 3-8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Calcium	   ~ 2 mmol/l</a:t>
            </a:r>
          </a:p>
          <a:p>
            <a:pPr marL="342900" indent="-342900" defTabSz="762000" eaLnBrk="0" hangingPunct="0"/>
            <a:r>
              <a:rPr lang="en-GB" sz="2400">
                <a:solidFill>
                  <a:schemeClr val="bg2"/>
                </a:solidFill>
              </a:rPr>
              <a:t>Protein  	   ~ 1 mmol/l</a:t>
            </a:r>
            <a:endParaRPr lang="en-GB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978025" y="1146175"/>
            <a:ext cx="5041900" cy="944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defTabSz="762000" eaLnBrk="0" hangingPunct="0">
              <a:spcBef>
                <a:spcPct val="20000"/>
              </a:spcBef>
            </a:pPr>
            <a:r>
              <a:rPr lang="en-GB" sz="2400" b="1">
                <a:latin typeface="Times New Roman" pitchFamily="18" charset="0"/>
              </a:rPr>
              <a:t>     </a:t>
            </a:r>
            <a:r>
              <a:rPr lang="en-GB" sz="2400"/>
              <a:t>Normal </a:t>
            </a:r>
            <a:r>
              <a:rPr lang="en-GB" sz="2400" i="1"/>
              <a:t>plasma </a:t>
            </a:r>
            <a:r>
              <a:rPr lang="en-GB" sz="2400"/>
              <a:t>osmolarity </a:t>
            </a:r>
          </a:p>
          <a:p>
            <a:pPr marL="342900" indent="-342900" defTabSz="762000" eaLnBrk="0" hangingPunct="0">
              <a:spcBef>
                <a:spcPct val="20000"/>
              </a:spcBef>
            </a:pPr>
            <a:r>
              <a:rPr lang="en-GB" sz="2400"/>
              <a:t>     = 285-295 mosmol/l</a:t>
            </a:r>
          </a:p>
          <a:p>
            <a:pPr marL="342900" indent="-342900" defTabSz="762000" eaLnBrk="0" hangingPunct="0">
              <a:spcBef>
                <a:spcPct val="20000"/>
              </a:spcBef>
            </a:pPr>
            <a:endParaRPr lang="en-GB" sz="2400"/>
          </a:p>
          <a:p>
            <a:pPr marL="342900" indent="-342900" defTabSz="762000" eaLnBrk="0" hangingPunct="0">
              <a:spcBef>
                <a:spcPct val="20000"/>
              </a:spcBef>
            </a:pPr>
            <a:endParaRPr lang="en-GB" sz="2400" b="1">
              <a:latin typeface="Times New Roman" pitchFamily="18" charset="0"/>
            </a:endParaRPr>
          </a:p>
          <a:p>
            <a:pPr marL="342900" indent="-342900" defTabSz="762000" eaLnBrk="0" hangingPunct="0">
              <a:spcBef>
                <a:spcPct val="20000"/>
              </a:spcBef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46088" y="5789613"/>
            <a:ext cx="809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1"/>
              <a:t>Sodium: most prevalent solute in the plasma and ECF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1325" y="5170488"/>
            <a:ext cx="859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 b="1"/>
              <a:t>Water: most abundant component of the plasma and ECF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1067</Words>
  <Application>Microsoft Office PowerPoint</Application>
  <PresentationFormat>On-screen Show (4:3)</PresentationFormat>
  <Paragraphs>346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Plasma 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moves by Osmosis</vt:lpstr>
      <vt:lpstr>   Interstitial osmolarity</vt:lpstr>
      <vt:lpstr>   Generating the gradient</vt:lpstr>
      <vt:lpstr>Establishing the gradient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Regulation of a passive uptake system</vt:lpstr>
      <vt:lpstr>PowerPoint Presentation</vt:lpstr>
      <vt:lpstr>Water permeability</vt:lpstr>
      <vt:lpstr>PowerPoint Presentation</vt:lpstr>
      <vt:lpstr>Water diuresis (low ADH)</vt:lpstr>
      <vt:lpstr>PowerPoint Presentation</vt:lpstr>
      <vt:lpstr>Maximal antidiuresis (high ADH)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nvargess</dc:creator>
  <cp:lastModifiedBy>Shiel, Nuala</cp:lastModifiedBy>
  <cp:revision>99</cp:revision>
  <dcterms:created xsi:type="dcterms:W3CDTF">2004-05-11T13:36:49Z</dcterms:created>
  <dcterms:modified xsi:type="dcterms:W3CDTF">2013-05-15T17:47:31Z</dcterms:modified>
</cp:coreProperties>
</file>