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6"/>
  </p:notesMasterIdLst>
  <p:handoutMasterIdLst>
    <p:handoutMasterId r:id="rId27"/>
  </p:handoutMasterIdLst>
  <p:sldIdLst>
    <p:sldId id="256" r:id="rId2"/>
    <p:sldId id="311" r:id="rId3"/>
    <p:sldId id="264" r:id="rId4"/>
    <p:sldId id="259" r:id="rId5"/>
    <p:sldId id="261" r:id="rId6"/>
    <p:sldId id="287" r:id="rId7"/>
    <p:sldId id="272" r:id="rId8"/>
    <p:sldId id="280" r:id="rId9"/>
    <p:sldId id="308" r:id="rId10"/>
    <p:sldId id="304" r:id="rId11"/>
    <p:sldId id="298" r:id="rId12"/>
    <p:sldId id="273" r:id="rId13"/>
    <p:sldId id="309" r:id="rId14"/>
    <p:sldId id="303" r:id="rId15"/>
    <p:sldId id="294" r:id="rId16"/>
    <p:sldId id="307" r:id="rId17"/>
    <p:sldId id="279" r:id="rId18"/>
    <p:sldId id="299" r:id="rId19"/>
    <p:sldId id="278" r:id="rId20"/>
    <p:sldId id="297" r:id="rId21"/>
    <p:sldId id="286" r:id="rId22"/>
    <p:sldId id="276" r:id="rId23"/>
    <p:sldId id="295" r:id="rId24"/>
    <p:sldId id="260" r:id="rId25"/>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81" autoAdjust="0"/>
  </p:normalViewPr>
  <p:slideViewPr>
    <p:cSldViewPr>
      <p:cViewPr>
        <p:scale>
          <a:sx n="50" d="100"/>
          <a:sy n="50" d="100"/>
        </p:scale>
        <p:origin x="-6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charset="0"/>
              </a:defRPr>
            </a:lvl1pPr>
          </a:lstStyle>
          <a:p>
            <a:pPr>
              <a:defRPr/>
            </a:pPr>
            <a:endParaRPr lang="en-GB"/>
          </a:p>
        </p:txBody>
      </p:sp>
      <p:sp>
        <p:nvSpPr>
          <p:cNvPr id="4301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charset="0"/>
              </a:defRPr>
            </a:lvl1pPr>
          </a:lstStyle>
          <a:p>
            <a:pPr>
              <a:defRPr/>
            </a:pPr>
            <a:endParaRPr lang="en-GB"/>
          </a:p>
        </p:txBody>
      </p:sp>
      <p:sp>
        <p:nvSpPr>
          <p:cNvPr id="43012"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charset="0"/>
              </a:defRPr>
            </a:lvl1pPr>
          </a:lstStyle>
          <a:p>
            <a:pPr>
              <a:defRPr/>
            </a:pPr>
            <a:endParaRPr lang="en-GB"/>
          </a:p>
        </p:txBody>
      </p:sp>
      <p:sp>
        <p:nvSpPr>
          <p:cNvPr id="43013"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charset="0"/>
              </a:defRPr>
            </a:lvl1pPr>
          </a:lstStyle>
          <a:p>
            <a:pPr>
              <a:defRPr/>
            </a:pPr>
            <a:fld id="{C77B5D58-8FE8-44DB-BEA6-61CD25B5BEE9}" type="slidenum">
              <a:rPr lang="en-GB"/>
              <a:pPr>
                <a:defRPr/>
              </a:pPr>
              <a:t>‹#›</a:t>
            </a:fld>
            <a:endParaRPr lang="en-GB"/>
          </a:p>
        </p:txBody>
      </p:sp>
    </p:spTree>
    <p:extLst>
      <p:ext uri="{BB962C8B-B14F-4D97-AF65-F5344CB8AC3E}">
        <p14:creationId xmlns:p14="http://schemas.microsoft.com/office/powerpoint/2010/main" val="261162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charset="0"/>
              </a:defRPr>
            </a:lvl1pPr>
          </a:lstStyle>
          <a:p>
            <a:pPr>
              <a:defRPr/>
            </a:pPr>
            <a:endParaRPr lang="en-GB"/>
          </a:p>
        </p:txBody>
      </p:sp>
      <p:sp>
        <p:nvSpPr>
          <p:cNvPr id="5325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3254"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charset="0"/>
              </a:defRPr>
            </a:lvl1pPr>
          </a:lstStyle>
          <a:p>
            <a:pPr>
              <a:defRPr/>
            </a:pPr>
            <a:endParaRPr lang="en-GB"/>
          </a:p>
        </p:txBody>
      </p:sp>
      <p:sp>
        <p:nvSpPr>
          <p:cNvPr id="53255"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charset="0"/>
              </a:defRPr>
            </a:lvl1pPr>
          </a:lstStyle>
          <a:p>
            <a:pPr>
              <a:defRPr/>
            </a:pPr>
            <a:fld id="{48D59F33-66FD-4738-8A16-7A32A04662AD}" type="slidenum">
              <a:rPr lang="en-GB"/>
              <a:pPr>
                <a:defRPr/>
              </a:pPr>
              <a:t>‹#›</a:t>
            </a:fld>
            <a:endParaRPr lang="en-GB"/>
          </a:p>
        </p:txBody>
      </p:sp>
    </p:spTree>
    <p:extLst>
      <p:ext uri="{BB962C8B-B14F-4D97-AF65-F5344CB8AC3E}">
        <p14:creationId xmlns:p14="http://schemas.microsoft.com/office/powerpoint/2010/main" val="1571672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1245C44-E38A-4069-BE3F-246F594DE26D}" type="slidenum">
              <a:rPr lang="en-GB">
                <a:latin typeface="Times" pitchFamily="18" charset="0"/>
              </a:rPr>
              <a:pPr/>
              <a:t>1</a:t>
            </a:fld>
            <a:endParaRPr lang="en-GB">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F072C98-0E8A-4278-A171-5A56CE0CF2FC}" type="slidenum">
              <a:rPr lang="en-GB">
                <a:latin typeface="Times" pitchFamily="18" charset="0"/>
              </a:rPr>
              <a:pPr/>
              <a:t>15</a:t>
            </a:fld>
            <a:endParaRPr lang="en-GB">
              <a:latin typeface="Times"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9A92AAF-C3ED-4A78-8A84-6F5AB5C306E7}" type="slidenum">
              <a:rPr lang="en-GB">
                <a:latin typeface="Times" pitchFamily="18" charset="0"/>
              </a:rPr>
              <a:pPr/>
              <a:t>16</a:t>
            </a:fld>
            <a:endParaRPr lang="en-GB">
              <a:latin typeface="Times"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960DA8F-D4FE-4379-AB70-C9F153E0A152}" type="slidenum">
              <a:rPr lang="en-GB">
                <a:latin typeface="Times" pitchFamily="18" charset="0"/>
              </a:rPr>
              <a:pPr/>
              <a:t>17</a:t>
            </a:fld>
            <a:endParaRPr lang="en-GB">
              <a:latin typeface="Times"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09CDA46-46D5-41BB-9EEB-D2378D7AF572}" type="slidenum">
              <a:rPr lang="en-GB">
                <a:latin typeface="Times" pitchFamily="18" charset="0"/>
              </a:rPr>
              <a:pPr/>
              <a:t>18</a:t>
            </a:fld>
            <a:endParaRPr lang="en-GB">
              <a:latin typeface="Times"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20A44AC-8685-452B-862B-F0A50E3609CD}" type="slidenum">
              <a:rPr lang="en-GB">
                <a:latin typeface="Times" pitchFamily="18" charset="0"/>
              </a:rPr>
              <a:pPr/>
              <a:t>19</a:t>
            </a:fld>
            <a:endParaRPr lang="en-GB">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9F6C682-9138-4970-9685-A1FC8ADA91E3}" type="slidenum">
              <a:rPr lang="en-GB">
                <a:latin typeface="Times" pitchFamily="18" charset="0"/>
              </a:rPr>
              <a:pPr/>
              <a:t>20</a:t>
            </a:fld>
            <a:endParaRPr lang="en-GB">
              <a:latin typeface="Times"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F218FC5-C857-4483-8775-6671BF4A248E}" type="slidenum">
              <a:rPr lang="en-GB">
                <a:latin typeface="Times" pitchFamily="18" charset="0"/>
              </a:rPr>
              <a:pPr/>
              <a:t>21</a:t>
            </a:fld>
            <a:endParaRPr lang="en-GB">
              <a:latin typeface="Times"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D37D84-5CAC-4B84-A062-A3E2BCF88CF5}" type="slidenum">
              <a:rPr lang="en-GB">
                <a:latin typeface="Times" pitchFamily="18" charset="0"/>
              </a:rPr>
              <a:pPr/>
              <a:t>22</a:t>
            </a:fld>
            <a:endParaRPr lang="en-GB">
              <a:latin typeface="Times"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055B294-38B5-4F80-9CB7-5F2CB4E82407}" type="slidenum">
              <a:rPr lang="en-GB">
                <a:latin typeface="Times" pitchFamily="18" charset="0"/>
              </a:rPr>
              <a:pPr/>
              <a:t>23</a:t>
            </a:fld>
            <a:endParaRPr lang="en-GB">
              <a:latin typeface="Times"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B4D0E9A-75EA-4EDC-BD94-BE20CC15D89A}" type="slidenum">
              <a:rPr lang="en-GB">
                <a:latin typeface="Times" pitchFamily="18" charset="0"/>
              </a:rPr>
              <a:pPr/>
              <a:t>24</a:t>
            </a:fld>
            <a:endParaRPr lang="en-GB">
              <a:latin typeface="Times"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9EAF457-1F87-4708-A1DF-98A534C5D581}" type="slidenum">
              <a:rPr lang="en-GB">
                <a:latin typeface="Times" pitchFamily="18" charset="0"/>
              </a:rPr>
              <a:pPr/>
              <a:t>3</a:t>
            </a:fld>
            <a:endParaRPr lang="en-GB">
              <a:latin typeface="Times"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CA5FC43-5ABF-4A9F-9306-53255CBA9EA3}" type="slidenum">
              <a:rPr lang="en-GB">
                <a:latin typeface="Times" pitchFamily="18" charset="0"/>
              </a:rPr>
              <a:pPr/>
              <a:t>4</a:t>
            </a:fld>
            <a:endParaRPr lang="en-GB">
              <a:latin typeface="Times"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26BA9E-D105-4830-95FC-1A21792B58B4}" type="slidenum">
              <a:rPr lang="en-GB">
                <a:latin typeface="Times" pitchFamily="18" charset="0"/>
              </a:rPr>
              <a:pPr/>
              <a:t>5</a:t>
            </a:fld>
            <a:endParaRPr lang="en-GB">
              <a:latin typeface="Times"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2A7DC95-72DC-4320-952F-A8CA66937C5D}" type="slidenum">
              <a:rPr lang="en-GB">
                <a:latin typeface="Times" pitchFamily="18" charset="0"/>
              </a:rPr>
              <a:pPr/>
              <a:t>6</a:t>
            </a:fld>
            <a:endParaRPr lang="en-GB">
              <a:latin typeface="Times"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CCAB114-C51D-409E-B679-CFCB6DC74A87}" type="slidenum">
              <a:rPr lang="en-GB">
                <a:latin typeface="Times" pitchFamily="18" charset="0"/>
              </a:rPr>
              <a:pPr/>
              <a:t>7</a:t>
            </a:fld>
            <a:endParaRPr lang="en-GB">
              <a:latin typeface="Times"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94C6079-FA8E-4777-9771-3256A2AED689}" type="slidenum">
              <a:rPr lang="en-GB">
                <a:latin typeface="Times" pitchFamily="18" charset="0"/>
              </a:rPr>
              <a:pPr/>
              <a:t>8</a:t>
            </a:fld>
            <a:endParaRPr lang="en-GB">
              <a:latin typeface="Times"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B03A2A-50B3-4DB6-A01A-A4F9EB08C2A2}" type="slidenum">
              <a:rPr lang="en-GB">
                <a:latin typeface="Times" pitchFamily="18" charset="0"/>
              </a:rPr>
              <a:pPr/>
              <a:t>11</a:t>
            </a:fld>
            <a:endParaRPr lang="en-GB">
              <a:latin typeface="Times"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3C9C642-5718-4593-846F-45038B168681}" type="slidenum">
              <a:rPr lang="en-GB">
                <a:latin typeface="Times" pitchFamily="18" charset="0"/>
              </a:rPr>
              <a:pPr/>
              <a:t>12</a:t>
            </a:fld>
            <a:endParaRPr lang="en-GB">
              <a:latin typeface="Times"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57B5F4-623F-40C7-8017-CA531143FBB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0B2E96-F461-456F-B50D-A6B80CC98C4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D5F16-D568-45E8-A423-855A33BEAE3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1C803E-EC1B-4DCF-9726-814689BB0A1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DDDBF6-3EEA-4C6F-8019-F0C21C17468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424597-3D83-42BB-B8C5-06A86D35E38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E6CC88F-F906-403C-9686-9C36048A296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F2367C0-1858-4A32-B211-5852313873D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54783D5-D727-4B72-BA0D-7160E3E15DA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84F8754-0342-488F-B77E-86959A7CFB9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612489-A0A8-4ECF-82A8-07B3606BFE3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4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14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D90CFF5-C203-456D-AF17-C55F2A648D6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33400" y="714375"/>
            <a:ext cx="8153400" cy="4985980"/>
          </a:xfrm>
          <a:prstGeom prst="rect">
            <a:avLst/>
          </a:prstGeom>
          <a:noFill/>
          <a:ln w="9525">
            <a:noFill/>
            <a:miter lim="800000"/>
            <a:headEnd/>
            <a:tailEnd/>
          </a:ln>
          <a:effectLst/>
        </p:spPr>
        <p:txBody>
          <a:bodyPr>
            <a:spAutoFit/>
          </a:bodyPr>
          <a:lstStyle/>
          <a:p>
            <a:pPr algn="ctr" eaLnBrk="0" hangingPunct="0">
              <a:spcBef>
                <a:spcPct val="50000"/>
              </a:spcBef>
              <a:defRPr/>
            </a:pPr>
            <a:r>
              <a:rPr lang="en-US" sz="6000" dirty="0" smtClean="0">
                <a:solidFill>
                  <a:schemeClr val="accent6"/>
                </a:solidFill>
              </a:rPr>
              <a:t>Renal blood flow and glomerular filtration</a:t>
            </a:r>
          </a:p>
          <a:p>
            <a:pPr algn="ctr" eaLnBrk="0" hangingPunct="0">
              <a:spcBef>
                <a:spcPct val="50000"/>
              </a:spcBef>
              <a:defRPr/>
            </a:pPr>
            <a:endParaRPr lang="en-US" sz="2000" b="1" dirty="0">
              <a:solidFill>
                <a:schemeClr val="accent6"/>
              </a:solidFill>
            </a:endParaRPr>
          </a:p>
          <a:p>
            <a:pPr algn="ctr" eaLnBrk="0" hangingPunct="0">
              <a:spcBef>
                <a:spcPct val="50000"/>
              </a:spcBef>
              <a:defRPr/>
            </a:pPr>
            <a:r>
              <a:rPr lang="en-US" sz="3200" dirty="0">
                <a:solidFill>
                  <a:schemeClr val="accent6"/>
                </a:solidFill>
              </a:rPr>
              <a:t>Dr Michael Emerson</a:t>
            </a:r>
          </a:p>
          <a:p>
            <a:pPr algn="ctr" eaLnBrk="0" hangingPunct="0">
              <a:spcBef>
                <a:spcPct val="50000"/>
              </a:spcBef>
              <a:defRPr/>
            </a:pPr>
            <a:r>
              <a:rPr lang="en-US" sz="2000" dirty="0">
                <a:solidFill>
                  <a:schemeClr val="accent6"/>
                </a:solidFill>
              </a:rPr>
              <a:t>National Heart and Lung Institute</a:t>
            </a:r>
          </a:p>
          <a:p>
            <a:pPr algn="ctr" eaLnBrk="0" hangingPunct="0">
              <a:spcBef>
                <a:spcPct val="50000"/>
              </a:spcBef>
              <a:defRPr/>
            </a:pPr>
            <a:r>
              <a:rPr lang="en-US" sz="2000" dirty="0">
                <a:solidFill>
                  <a:schemeClr val="accent6"/>
                </a:solidFill>
              </a:rPr>
              <a:t>Imperial College London</a:t>
            </a:r>
          </a:p>
          <a:p>
            <a:pPr algn="ctr" eaLnBrk="0" hangingPunct="0">
              <a:spcBef>
                <a:spcPct val="50000"/>
              </a:spcBef>
              <a:defRPr/>
            </a:pPr>
            <a:r>
              <a:rPr lang="en-US" sz="2000" dirty="0">
                <a:solidFill>
                  <a:schemeClr val="accent6"/>
                </a:solidFill>
              </a:rPr>
              <a:t>m.emerson@imperial.ac.uk</a:t>
            </a:r>
          </a:p>
          <a:p>
            <a:pPr algn="ctr" eaLnBrk="0" hangingPunct="0">
              <a:spcBef>
                <a:spcPct val="50000"/>
              </a:spcBef>
              <a:defRPr/>
            </a:pPr>
            <a:r>
              <a:rPr lang="en-US" sz="2000" dirty="0" smtClean="0">
                <a:solidFill>
                  <a:schemeClr val="accent6"/>
                </a:solidFill>
              </a:rPr>
              <a:t>10 </a:t>
            </a:r>
            <a:r>
              <a:rPr lang="en-US" sz="2000" dirty="0">
                <a:solidFill>
                  <a:schemeClr val="accent6"/>
                </a:solidFill>
              </a:rPr>
              <a:t>May </a:t>
            </a:r>
            <a:r>
              <a:rPr lang="en-US" sz="2000" dirty="0" smtClean="0">
                <a:solidFill>
                  <a:schemeClr val="accent6"/>
                </a:solidFill>
              </a:rPr>
              <a:t>2013</a:t>
            </a:r>
            <a:endParaRPr lang="en-US" sz="2000" dirty="0">
              <a:solidFill>
                <a:schemeClr val="accent6"/>
              </a:solidFill>
              <a:latin typeface="Times" charset="0"/>
            </a:endParaRPr>
          </a:p>
        </p:txBody>
      </p:sp>
      <p:pic>
        <p:nvPicPr>
          <p:cNvPr id="2051" name="Picture 6" descr="glomerulus.jpg"/>
          <p:cNvPicPr>
            <a:picLocks noChangeAspect="1" noChangeArrowheads="1"/>
          </p:cNvPicPr>
          <p:nvPr/>
        </p:nvPicPr>
        <p:blipFill>
          <a:blip r:embed="rId3" cstate="print"/>
          <a:srcRect/>
          <a:stretch>
            <a:fillRect/>
          </a:stretch>
        </p:blipFill>
        <p:spPr bwMode="auto">
          <a:xfrm>
            <a:off x="163513" y="5214938"/>
            <a:ext cx="2265362" cy="1500187"/>
          </a:xfrm>
          <a:prstGeom prst="rect">
            <a:avLst/>
          </a:prstGeom>
          <a:noFill/>
          <a:ln w="9525">
            <a:noFill/>
            <a:miter lim="800000"/>
            <a:headEnd/>
            <a:tailEnd/>
          </a:ln>
        </p:spPr>
      </p:pic>
      <p:pic>
        <p:nvPicPr>
          <p:cNvPr id="2052" name="Picture 8" descr="http://www.kidney-hypertension.com/glomerulus.jpg"/>
          <p:cNvPicPr>
            <a:picLocks noChangeAspect="1" noChangeArrowheads="1"/>
          </p:cNvPicPr>
          <p:nvPr/>
        </p:nvPicPr>
        <p:blipFill>
          <a:blip r:embed="rId4" cstate="print"/>
          <a:srcRect/>
          <a:stretch>
            <a:fillRect/>
          </a:stretch>
        </p:blipFill>
        <p:spPr bwMode="auto">
          <a:xfrm>
            <a:off x="6929438" y="5116513"/>
            <a:ext cx="2000250" cy="1598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76250"/>
            <a:ext cx="7772400" cy="658813"/>
          </a:xfrm>
        </p:spPr>
        <p:txBody>
          <a:bodyPr/>
          <a:lstStyle/>
          <a:p>
            <a:pPr eaLnBrk="1" hangingPunct="1"/>
            <a:r>
              <a:rPr lang="en-GB" sz="2800" b="1" smtClean="0"/>
              <a:t>Renal Blood Blow</a:t>
            </a:r>
          </a:p>
        </p:txBody>
      </p:sp>
      <p:sp>
        <p:nvSpPr>
          <p:cNvPr id="14339" name="Rectangle 3"/>
          <p:cNvSpPr>
            <a:spLocks noGrp="1" noChangeArrowheads="1"/>
          </p:cNvSpPr>
          <p:nvPr>
            <p:ph type="body" idx="1"/>
          </p:nvPr>
        </p:nvSpPr>
        <p:spPr>
          <a:xfrm>
            <a:off x="684213" y="1412875"/>
            <a:ext cx="7772400" cy="3527425"/>
          </a:xfrm>
        </p:spPr>
        <p:txBody>
          <a:bodyPr/>
          <a:lstStyle/>
          <a:p>
            <a:pPr eaLnBrk="1" hangingPunct="1">
              <a:lnSpc>
                <a:spcPct val="80000"/>
              </a:lnSpc>
            </a:pPr>
            <a:r>
              <a:rPr lang="en-US" sz="2000" dirty="0" smtClean="0"/>
              <a:t>Delivers oxygen, nutrients and substances for excretion</a:t>
            </a:r>
          </a:p>
          <a:p>
            <a:pPr eaLnBrk="1" hangingPunct="1">
              <a:lnSpc>
                <a:spcPct val="80000"/>
              </a:lnSpc>
            </a:pPr>
            <a:endParaRPr lang="en-US" sz="2000" dirty="0" smtClean="0"/>
          </a:p>
          <a:p>
            <a:pPr eaLnBrk="1" hangingPunct="1">
              <a:lnSpc>
                <a:spcPct val="80000"/>
              </a:lnSpc>
            </a:pPr>
            <a:r>
              <a:rPr lang="en-US" sz="2000" dirty="0" smtClean="0"/>
              <a:t>Renal blood flow (RBF) = approx 	       (1/5 of cardiac output)</a:t>
            </a:r>
          </a:p>
          <a:p>
            <a:pPr eaLnBrk="1" hangingPunct="1">
              <a:lnSpc>
                <a:spcPct val="80000"/>
              </a:lnSpc>
            </a:pPr>
            <a:r>
              <a:rPr lang="en-US" sz="2000" dirty="0" smtClean="0"/>
              <a:t>Renal plasma flow (RPF) = approx</a:t>
            </a:r>
          </a:p>
          <a:p>
            <a:pPr eaLnBrk="1" hangingPunct="1">
              <a:lnSpc>
                <a:spcPct val="80000"/>
              </a:lnSpc>
            </a:pPr>
            <a:r>
              <a:rPr lang="en-US" sz="2000" dirty="0" smtClean="0"/>
              <a:t>Filtration fraction (FF) = 0.2 (ratio between RPF and amount of filtrate filtered by </a:t>
            </a:r>
            <a:r>
              <a:rPr lang="en-US" sz="2000" dirty="0" err="1" smtClean="0"/>
              <a:t>glomerulus</a:t>
            </a:r>
            <a:r>
              <a:rPr lang="en-US" sz="2000" dirty="0" smtClean="0"/>
              <a:t>, which is normally 20%)</a:t>
            </a:r>
          </a:p>
          <a:p>
            <a:pPr eaLnBrk="1" hangingPunct="1">
              <a:lnSpc>
                <a:spcPct val="80000"/>
              </a:lnSpc>
            </a:pPr>
            <a:endParaRPr lang="en-US" sz="2000" dirty="0" smtClean="0"/>
          </a:p>
          <a:p>
            <a:pPr eaLnBrk="1" hangingPunct="1">
              <a:lnSpc>
                <a:spcPct val="80000"/>
              </a:lnSpc>
            </a:pPr>
            <a:r>
              <a:rPr lang="en-US" sz="2000" dirty="0" err="1" smtClean="0"/>
              <a:t>Glomerular</a:t>
            </a:r>
            <a:r>
              <a:rPr lang="en-US" sz="2000" dirty="0" smtClean="0"/>
              <a:t> filtration rate </a:t>
            </a:r>
            <a:r>
              <a:rPr lang="en-US" sz="2000" b="1" dirty="0" smtClean="0"/>
              <a:t>(GFR) = RPF x FF</a:t>
            </a:r>
            <a:r>
              <a:rPr lang="en-US" sz="2000" dirty="0" smtClean="0"/>
              <a:t> and is approx 			(volume of filtrate formed in 1 minute) – is kept within a narrow range….</a:t>
            </a:r>
          </a:p>
          <a:p>
            <a:pPr eaLnBrk="1" hangingPunct="1">
              <a:lnSpc>
                <a:spcPct val="80000"/>
              </a:lnSpc>
            </a:pPr>
            <a:r>
              <a:rPr lang="en-US" sz="2000" dirty="0" smtClean="0"/>
              <a:t>What influences the GFR? How does it work?</a:t>
            </a:r>
          </a:p>
          <a:p>
            <a:pPr eaLnBrk="1" hangingPunct="1">
              <a:lnSpc>
                <a:spcPct val="80000"/>
              </a:lnSpc>
            </a:pPr>
            <a:endParaRPr lang="en-GB" sz="2000" dirty="0" smtClean="0"/>
          </a:p>
        </p:txBody>
      </p:sp>
      <p:grpSp>
        <p:nvGrpSpPr>
          <p:cNvPr id="14340" name="Group 5"/>
          <p:cNvGrpSpPr>
            <a:grpSpLocks/>
          </p:cNvGrpSpPr>
          <p:nvPr/>
        </p:nvGrpSpPr>
        <p:grpSpPr bwMode="auto">
          <a:xfrm>
            <a:off x="5292725" y="4797425"/>
            <a:ext cx="2808288" cy="1800225"/>
            <a:chOff x="249" y="2840"/>
            <a:chExt cx="1406" cy="1225"/>
          </a:xfrm>
        </p:grpSpPr>
        <p:pic>
          <p:nvPicPr>
            <p:cNvPr id="14344" name="Picture 6" descr="Clearance figure"/>
            <p:cNvPicPr>
              <a:picLocks noChangeAspect="1" noChangeArrowheads="1"/>
            </p:cNvPicPr>
            <p:nvPr/>
          </p:nvPicPr>
          <p:blipFill>
            <a:blip r:embed="rId2"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14345" name="Rectangle 7"/>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sp>
        <p:nvSpPr>
          <p:cNvPr id="14341" name="Text Box 8"/>
          <p:cNvSpPr txBox="1">
            <a:spLocks noChangeArrowheads="1"/>
          </p:cNvSpPr>
          <p:nvPr/>
        </p:nvSpPr>
        <p:spPr bwMode="auto">
          <a:xfrm>
            <a:off x="5643570" y="5500702"/>
            <a:ext cx="768350" cy="366712"/>
          </a:xfrm>
          <a:prstGeom prst="rect">
            <a:avLst/>
          </a:prstGeom>
          <a:noFill/>
          <a:ln w="9525">
            <a:noFill/>
            <a:miter lim="800000"/>
            <a:headEnd/>
            <a:tailEnd/>
          </a:ln>
        </p:spPr>
        <p:txBody>
          <a:bodyPr wrap="none">
            <a:spAutoFit/>
          </a:bodyPr>
          <a:lstStyle/>
          <a:p>
            <a:r>
              <a:rPr lang="en-GB" dirty="0"/>
              <a:t>100%</a:t>
            </a:r>
          </a:p>
        </p:txBody>
      </p:sp>
      <p:sp>
        <p:nvSpPr>
          <p:cNvPr id="14342" name="Text Box 9"/>
          <p:cNvSpPr txBox="1">
            <a:spLocks noChangeArrowheads="1"/>
          </p:cNvSpPr>
          <p:nvPr/>
        </p:nvSpPr>
        <p:spPr bwMode="auto">
          <a:xfrm>
            <a:off x="7572396" y="4714884"/>
            <a:ext cx="641350" cy="366712"/>
          </a:xfrm>
          <a:prstGeom prst="rect">
            <a:avLst/>
          </a:prstGeom>
          <a:noFill/>
          <a:ln w="9525">
            <a:noFill/>
            <a:miter lim="800000"/>
            <a:headEnd/>
            <a:tailEnd/>
          </a:ln>
        </p:spPr>
        <p:txBody>
          <a:bodyPr wrap="none">
            <a:spAutoFit/>
          </a:bodyPr>
          <a:lstStyle/>
          <a:p>
            <a:r>
              <a:rPr lang="en-GB" dirty="0"/>
              <a:t>80%</a:t>
            </a:r>
          </a:p>
        </p:txBody>
      </p:sp>
      <p:sp>
        <p:nvSpPr>
          <p:cNvPr id="14343" name="Text Box 10"/>
          <p:cNvSpPr txBox="1">
            <a:spLocks noChangeArrowheads="1"/>
          </p:cNvSpPr>
          <p:nvPr/>
        </p:nvSpPr>
        <p:spPr bwMode="auto">
          <a:xfrm>
            <a:off x="6357950" y="5286388"/>
            <a:ext cx="641350" cy="366712"/>
          </a:xfrm>
          <a:prstGeom prst="rect">
            <a:avLst/>
          </a:prstGeom>
          <a:noFill/>
          <a:ln w="9525">
            <a:noFill/>
            <a:miter lim="800000"/>
            <a:headEnd/>
            <a:tailEnd/>
          </a:ln>
        </p:spPr>
        <p:txBody>
          <a:bodyPr wrap="none">
            <a:spAutoFit/>
          </a:bodyPr>
          <a:lstStyle/>
          <a:p>
            <a:r>
              <a:rPr lang="en-GB" dirty="0"/>
              <a:t>20%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30213" y="1412875"/>
            <a:ext cx="8713787" cy="4524315"/>
          </a:xfrm>
          <a:prstGeom prst="rect">
            <a:avLst/>
          </a:prstGeom>
          <a:noFill/>
          <a:ln w="9525">
            <a:noFill/>
            <a:miter lim="800000"/>
            <a:headEnd/>
            <a:tailEnd/>
          </a:ln>
        </p:spPr>
        <p:txBody>
          <a:bodyPr>
            <a:spAutoFit/>
          </a:bodyPr>
          <a:lstStyle/>
          <a:p>
            <a:pPr eaLnBrk="0" hangingPunct="0">
              <a:spcBef>
                <a:spcPct val="50000"/>
              </a:spcBef>
            </a:pPr>
            <a:endParaRPr lang="en-GB" sz="2400" dirty="0"/>
          </a:p>
          <a:p>
            <a:pPr eaLnBrk="0" hangingPunct="0">
              <a:spcBef>
                <a:spcPct val="50000"/>
              </a:spcBef>
              <a:buFontTx/>
              <a:buChar char="•"/>
            </a:pPr>
            <a:r>
              <a:rPr lang="en-GB" sz="2400" dirty="0" err="1"/>
              <a:t>Glomerular</a:t>
            </a:r>
            <a:r>
              <a:rPr lang="en-GB" sz="2400" dirty="0"/>
              <a:t> capillary pressure (</a:t>
            </a:r>
            <a:r>
              <a:rPr lang="en-GB" sz="2400" dirty="0" err="1"/>
              <a:t>P</a:t>
            </a:r>
            <a:r>
              <a:rPr lang="en-GB" sz="2400" baseline="-25000" dirty="0" err="1"/>
              <a:t>gc</a:t>
            </a:r>
            <a:r>
              <a:rPr lang="en-GB" sz="2400" dirty="0"/>
              <a:t>)</a:t>
            </a:r>
          </a:p>
          <a:p>
            <a:pPr eaLnBrk="0" hangingPunct="0">
              <a:spcBef>
                <a:spcPct val="50000"/>
              </a:spcBef>
              <a:buFontTx/>
              <a:buChar char="•"/>
            </a:pPr>
            <a:r>
              <a:rPr lang="en-GB" sz="2400" dirty="0"/>
              <a:t>Plasma </a:t>
            </a:r>
            <a:r>
              <a:rPr lang="en-GB" sz="2400" dirty="0" err="1"/>
              <a:t>oncotic</a:t>
            </a:r>
            <a:r>
              <a:rPr lang="en-GB" sz="2400" dirty="0"/>
              <a:t> pressure (</a:t>
            </a:r>
            <a:r>
              <a:rPr lang="el-GR" sz="2400" dirty="0"/>
              <a:t>π</a:t>
            </a:r>
            <a:r>
              <a:rPr lang="en-GB" sz="2000" baseline="-25000" dirty="0" err="1"/>
              <a:t>gc</a:t>
            </a:r>
            <a:r>
              <a:rPr lang="en-GB" sz="2000" dirty="0"/>
              <a:t>)</a:t>
            </a:r>
            <a:endParaRPr lang="en-GB" sz="2400" dirty="0"/>
          </a:p>
          <a:p>
            <a:pPr eaLnBrk="0" hangingPunct="0">
              <a:spcBef>
                <a:spcPct val="50000"/>
              </a:spcBef>
              <a:buFontTx/>
              <a:buChar char="•"/>
            </a:pPr>
            <a:r>
              <a:rPr lang="en-GB" sz="2400" dirty="0"/>
              <a:t>Tubular pressure (P</a:t>
            </a:r>
            <a:r>
              <a:rPr lang="en-GB" sz="2400" baseline="-25000" dirty="0"/>
              <a:t>t</a:t>
            </a:r>
            <a:r>
              <a:rPr lang="en-GB" sz="2400" dirty="0"/>
              <a:t>)</a:t>
            </a:r>
          </a:p>
          <a:p>
            <a:pPr eaLnBrk="0" hangingPunct="0">
              <a:spcBef>
                <a:spcPct val="50000"/>
              </a:spcBef>
              <a:buFontTx/>
              <a:buChar char="•"/>
            </a:pPr>
            <a:r>
              <a:rPr lang="en-GB" sz="2400" dirty="0" err="1"/>
              <a:t>Glomerular</a:t>
            </a:r>
            <a:r>
              <a:rPr lang="en-GB" sz="2400" dirty="0"/>
              <a:t> capillary surface area or permeability (</a:t>
            </a:r>
            <a:r>
              <a:rPr lang="en-GB" sz="2400" dirty="0" err="1"/>
              <a:t>K</a:t>
            </a:r>
            <a:r>
              <a:rPr lang="en-GB" sz="2400" baseline="-25000" dirty="0" err="1"/>
              <a:t>f</a:t>
            </a:r>
            <a:r>
              <a:rPr lang="en-GB" sz="2400" dirty="0"/>
              <a:t>).</a:t>
            </a:r>
          </a:p>
          <a:p>
            <a:pPr eaLnBrk="0" hangingPunct="0">
              <a:spcBef>
                <a:spcPct val="50000"/>
              </a:spcBef>
            </a:pPr>
            <a:endParaRPr lang="en-GB" sz="2400" dirty="0"/>
          </a:p>
          <a:p>
            <a:pPr eaLnBrk="0" hangingPunct="0">
              <a:spcBef>
                <a:spcPct val="50000"/>
              </a:spcBef>
            </a:pPr>
            <a:r>
              <a:rPr lang="en-GB" sz="2400" dirty="0"/>
              <a:t>GFR is not a fixed value but is subject to physiological regulation. This is achieved by neural or hormonal input to the afferent/efferent arteriole resulting in changes in </a:t>
            </a:r>
            <a:r>
              <a:rPr lang="en-GB" sz="2400" dirty="0" err="1" smtClean="0"/>
              <a:t>P</a:t>
            </a:r>
            <a:r>
              <a:rPr lang="en-GB" sz="2400" baseline="-25000" dirty="0" err="1" smtClean="0"/>
              <a:t>uf</a:t>
            </a:r>
            <a:r>
              <a:rPr lang="en-GB" sz="2400" dirty="0" smtClean="0"/>
              <a:t>.</a:t>
            </a:r>
            <a:endParaRPr lang="en-GB" sz="2400" dirty="0"/>
          </a:p>
        </p:txBody>
      </p:sp>
      <p:sp>
        <p:nvSpPr>
          <p:cNvPr id="15363" name="Rectangle 3"/>
          <p:cNvSpPr>
            <a:spLocks noGrp="1" noChangeArrowheads="1"/>
          </p:cNvSpPr>
          <p:nvPr>
            <p:ph type="title"/>
          </p:nvPr>
        </p:nvSpPr>
        <p:spPr>
          <a:xfrm>
            <a:off x="457200" y="609600"/>
            <a:ext cx="8229600" cy="731838"/>
          </a:xfrm>
        </p:spPr>
        <p:txBody>
          <a:bodyPr/>
          <a:lstStyle/>
          <a:p>
            <a:pPr eaLnBrk="1" hangingPunct="1"/>
            <a:r>
              <a:rPr lang="en-GB" sz="2800" b="1" smtClean="0">
                <a:solidFill>
                  <a:schemeClr val="tx1"/>
                </a:solidFill>
              </a:rPr>
              <a:t>GFR depends on a number of factors:</a:t>
            </a:r>
            <a:br>
              <a:rPr lang="en-GB" sz="2800" b="1" smtClean="0">
                <a:solidFill>
                  <a:schemeClr val="tx1"/>
                </a:solidFill>
              </a:rPr>
            </a:br>
            <a:endParaRPr lang="en-GB" sz="2800" b="1" smtClean="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539750" y="836613"/>
            <a:ext cx="8153400" cy="1006475"/>
          </a:xfrm>
          <a:prstGeom prst="rect">
            <a:avLst/>
          </a:prstGeom>
          <a:noFill/>
          <a:ln w="9525">
            <a:noFill/>
            <a:miter lim="800000"/>
            <a:headEnd/>
            <a:tailEnd/>
          </a:ln>
        </p:spPr>
        <p:txBody>
          <a:bodyPr>
            <a:spAutoFit/>
          </a:bodyPr>
          <a:lstStyle/>
          <a:p>
            <a:pPr eaLnBrk="0" hangingPunct="0">
              <a:spcBef>
                <a:spcPct val="50000"/>
              </a:spcBef>
              <a:buFontTx/>
              <a:buChar char="•"/>
            </a:pPr>
            <a:r>
              <a:rPr lang="en-US" sz="2000" dirty="0" smtClean="0"/>
              <a:t> </a:t>
            </a:r>
            <a:r>
              <a:rPr lang="en-US" sz="2000" dirty="0" err="1" smtClean="0"/>
              <a:t>Autoregulation</a:t>
            </a:r>
            <a:r>
              <a:rPr lang="en-US" sz="2000" dirty="0" smtClean="0"/>
              <a:t> </a:t>
            </a:r>
            <a:r>
              <a:rPr lang="en-US" sz="2000" dirty="0"/>
              <a:t>ensures fluid and solute excretion </a:t>
            </a:r>
            <a:r>
              <a:rPr lang="en-US" sz="2000" dirty="0" smtClean="0"/>
              <a:t>remain reasonably </a:t>
            </a:r>
            <a:r>
              <a:rPr lang="en-US" sz="2000" dirty="0"/>
              <a:t>constant (otherwise varying pressure will vary urine production and cause loss of important ions).</a:t>
            </a:r>
            <a:endParaRPr lang="en-US" sz="2000" b="1" dirty="0"/>
          </a:p>
        </p:txBody>
      </p:sp>
      <p:sp>
        <p:nvSpPr>
          <p:cNvPr id="16387" name="Rectangle 5"/>
          <p:cNvSpPr>
            <a:spLocks noGrp="1" noChangeArrowheads="1"/>
          </p:cNvSpPr>
          <p:nvPr>
            <p:ph type="title"/>
          </p:nvPr>
        </p:nvSpPr>
        <p:spPr>
          <a:xfrm>
            <a:off x="684213" y="465138"/>
            <a:ext cx="7772400" cy="371475"/>
          </a:xfrm>
        </p:spPr>
        <p:txBody>
          <a:bodyPr/>
          <a:lstStyle/>
          <a:p>
            <a:pPr eaLnBrk="1" hangingPunct="1"/>
            <a:r>
              <a:rPr lang="en-US" sz="2800" b="1" smtClean="0">
                <a:solidFill>
                  <a:schemeClr val="tx1"/>
                </a:solidFill>
              </a:rPr>
              <a:t>Autoregulation of the GFR</a:t>
            </a:r>
            <a:br>
              <a:rPr lang="en-US" sz="2800" b="1" smtClean="0">
                <a:solidFill>
                  <a:schemeClr val="tx1"/>
                </a:solidFill>
              </a:rPr>
            </a:br>
            <a:endParaRPr lang="en-GB" sz="2800" b="1" smtClean="0">
              <a:solidFill>
                <a:schemeClr val="tx1"/>
              </a:solidFill>
            </a:endParaRPr>
          </a:p>
        </p:txBody>
      </p:sp>
      <p:pic>
        <p:nvPicPr>
          <p:cNvPr id="16388" name="Picture 6" descr="GFR changes"/>
          <p:cNvPicPr>
            <a:picLocks noChangeAspect="1" noChangeArrowheads="1"/>
          </p:cNvPicPr>
          <p:nvPr/>
        </p:nvPicPr>
        <p:blipFill>
          <a:blip r:embed="rId3" cstate="print"/>
          <a:srcRect/>
          <a:stretch>
            <a:fillRect/>
          </a:stretch>
        </p:blipFill>
        <p:spPr bwMode="auto">
          <a:xfrm>
            <a:off x="1285852" y="2000240"/>
            <a:ext cx="6732587" cy="4711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971550" y="1323975"/>
            <a:ext cx="6840538" cy="2862322"/>
          </a:xfrm>
          <a:prstGeom prst="rect">
            <a:avLst/>
          </a:prstGeom>
          <a:noFill/>
          <a:ln w="9525">
            <a:noFill/>
            <a:miter lim="800000"/>
            <a:headEnd/>
            <a:tailEnd/>
          </a:ln>
        </p:spPr>
        <p:txBody>
          <a:bodyPr>
            <a:spAutoFit/>
          </a:bodyPr>
          <a:lstStyle/>
          <a:p>
            <a:r>
              <a:rPr lang="en-US" sz="2000" b="1" dirty="0"/>
              <a:t>1. </a:t>
            </a:r>
            <a:r>
              <a:rPr lang="en-US" sz="2000" b="1" dirty="0" err="1"/>
              <a:t>Myogenic</a:t>
            </a:r>
            <a:r>
              <a:rPr lang="en-US" sz="2000" b="1" dirty="0"/>
              <a:t> mechanism</a:t>
            </a:r>
            <a:r>
              <a:rPr lang="en-US" sz="2000" dirty="0"/>
              <a:t>: </a:t>
            </a:r>
          </a:p>
          <a:p>
            <a:endParaRPr lang="en-US" sz="2000" dirty="0"/>
          </a:p>
          <a:p>
            <a:r>
              <a:rPr lang="en-US" sz="2000" dirty="0"/>
              <a:t>Vascular smooth muscle constricts when stretched. </a:t>
            </a:r>
          </a:p>
          <a:p>
            <a:r>
              <a:rPr lang="en-US" sz="2000" dirty="0"/>
              <a:t>Keeps GFR constant when blood pressure rises.</a:t>
            </a:r>
          </a:p>
          <a:p>
            <a:endParaRPr lang="en-US" sz="2000" dirty="0"/>
          </a:p>
          <a:p>
            <a:endParaRPr lang="en-US" sz="2000" dirty="0"/>
          </a:p>
          <a:p>
            <a:r>
              <a:rPr lang="en-US" sz="2000" dirty="0"/>
              <a:t>Arterial pressure rises → afferent arteriole stretches →</a:t>
            </a:r>
          </a:p>
          <a:p>
            <a:r>
              <a:rPr lang="en-US" sz="2000" dirty="0"/>
              <a:t>arteriole contracts → </a:t>
            </a:r>
            <a:r>
              <a:rPr lang="en-US" sz="2000" dirty="0" smtClean="0"/>
              <a:t>(vessel </a:t>
            </a:r>
            <a:r>
              <a:rPr lang="en-US" sz="2000" dirty="0"/>
              <a:t>resistance </a:t>
            </a:r>
            <a:r>
              <a:rPr lang="en-US" sz="2000" dirty="0" smtClean="0"/>
              <a:t>increases)→ </a:t>
            </a:r>
            <a:r>
              <a:rPr lang="en-US" sz="2000" dirty="0"/>
              <a:t>blood flow reduces and GFR remains constant:</a:t>
            </a:r>
          </a:p>
        </p:txBody>
      </p:sp>
      <p:sp>
        <p:nvSpPr>
          <p:cNvPr id="17412" name="Rectangle 6"/>
          <p:cNvSpPr>
            <a:spLocks noChangeArrowheads="1"/>
          </p:cNvSpPr>
          <p:nvPr/>
        </p:nvSpPr>
        <p:spPr bwMode="auto">
          <a:xfrm>
            <a:off x="684213" y="403225"/>
            <a:ext cx="7772400" cy="865188"/>
          </a:xfrm>
          <a:prstGeom prst="rect">
            <a:avLst/>
          </a:prstGeom>
          <a:noFill/>
          <a:ln w="9525">
            <a:noFill/>
            <a:miter lim="800000"/>
            <a:headEnd/>
            <a:tailEnd/>
          </a:ln>
        </p:spPr>
        <p:txBody>
          <a:bodyPr anchor="ctr"/>
          <a:lstStyle/>
          <a:p>
            <a:pPr algn="ctr"/>
            <a:r>
              <a:rPr lang="en-US" sz="2800" b="1" dirty="0" smtClean="0"/>
              <a:t>Mechanisms of </a:t>
            </a:r>
            <a:r>
              <a:rPr lang="en-US" sz="2800" b="1" dirty="0" err="1" smtClean="0"/>
              <a:t>Autoregulation</a:t>
            </a:r>
            <a:r>
              <a:rPr lang="en-US" sz="2800" b="1" dirty="0" smtClean="0"/>
              <a:t> (1)</a:t>
            </a:r>
            <a:r>
              <a:rPr lang="en-US" sz="2800" b="1" dirty="0"/>
              <a:t/>
            </a:r>
            <a:br>
              <a:rPr lang="en-US" sz="2800" b="1" dirty="0"/>
            </a:br>
            <a:endParaRPr lang="en-GB"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404813"/>
            <a:ext cx="7772400" cy="803275"/>
          </a:xfrm>
        </p:spPr>
        <p:txBody>
          <a:bodyPr/>
          <a:lstStyle/>
          <a:p>
            <a:pPr eaLnBrk="1" hangingPunct="1"/>
            <a:r>
              <a:rPr lang="en-US" sz="3200" b="1" dirty="0" smtClean="0">
                <a:solidFill>
                  <a:schemeClr val="tx1"/>
                </a:solidFill>
              </a:rPr>
              <a:t>Mechanisms of </a:t>
            </a:r>
            <a:r>
              <a:rPr lang="en-US" sz="3200" b="1" dirty="0" err="1" smtClean="0">
                <a:solidFill>
                  <a:schemeClr val="tx1"/>
                </a:solidFill>
              </a:rPr>
              <a:t>Autoregulation</a:t>
            </a:r>
            <a:r>
              <a:rPr lang="en-US" sz="3600" b="1" dirty="0" smtClean="0">
                <a:solidFill>
                  <a:schemeClr val="tx1"/>
                </a:solidFill>
              </a:rPr>
              <a:t> (2)</a:t>
            </a:r>
            <a:endParaRPr lang="en-GB" sz="3600" b="1" dirty="0" smtClean="0">
              <a:solidFill>
                <a:schemeClr val="tx1"/>
              </a:solidFill>
            </a:endParaRPr>
          </a:p>
        </p:txBody>
      </p:sp>
      <p:sp>
        <p:nvSpPr>
          <p:cNvPr id="18435" name="Rectangle 3"/>
          <p:cNvSpPr>
            <a:spLocks noGrp="1" noChangeArrowheads="1"/>
          </p:cNvSpPr>
          <p:nvPr>
            <p:ph type="body" idx="1"/>
          </p:nvPr>
        </p:nvSpPr>
        <p:spPr>
          <a:xfrm>
            <a:off x="685800" y="1628775"/>
            <a:ext cx="4100513" cy="2384425"/>
          </a:xfrm>
        </p:spPr>
        <p:txBody>
          <a:bodyPr/>
          <a:lstStyle/>
          <a:p>
            <a:pPr>
              <a:lnSpc>
                <a:spcPct val="80000"/>
              </a:lnSpc>
              <a:spcBef>
                <a:spcPct val="50000"/>
              </a:spcBef>
              <a:buFontTx/>
              <a:buNone/>
            </a:pPr>
            <a:r>
              <a:rPr lang="en-US" sz="2000" b="1" smtClean="0"/>
              <a:t>2. Tubuloglomerular feedback</a:t>
            </a:r>
          </a:p>
          <a:p>
            <a:pPr>
              <a:lnSpc>
                <a:spcPct val="80000"/>
              </a:lnSpc>
              <a:spcBef>
                <a:spcPct val="50000"/>
              </a:spcBef>
              <a:buFontTx/>
              <a:buNone/>
            </a:pPr>
            <a:r>
              <a:rPr lang="en-US" sz="2000" smtClean="0"/>
              <a:t>NaCl concentration in fluid sensed by macula densa in juxtaglomerular apparatus </a:t>
            </a:r>
          </a:p>
          <a:p>
            <a:pPr>
              <a:lnSpc>
                <a:spcPct val="80000"/>
              </a:lnSpc>
              <a:spcBef>
                <a:spcPct val="50000"/>
              </a:spcBef>
              <a:buFontTx/>
              <a:buNone/>
            </a:pPr>
            <a:r>
              <a:rPr lang="en-US" sz="2000" smtClean="0"/>
              <a:t>Macula densa signals afferent arteriole and changes its resistance and so GFR</a:t>
            </a:r>
          </a:p>
          <a:p>
            <a:pPr>
              <a:lnSpc>
                <a:spcPct val="80000"/>
              </a:lnSpc>
              <a:spcBef>
                <a:spcPct val="50000"/>
              </a:spcBef>
              <a:buFontTx/>
              <a:buNone/>
            </a:pPr>
            <a:endParaRPr lang="en-US" sz="2000" smtClean="0"/>
          </a:p>
          <a:p>
            <a:pPr eaLnBrk="1" hangingPunct="1">
              <a:lnSpc>
                <a:spcPct val="80000"/>
              </a:lnSpc>
              <a:buFontTx/>
              <a:buNone/>
            </a:pPr>
            <a:endParaRPr lang="en-GB" sz="2000" smtClean="0"/>
          </a:p>
        </p:txBody>
      </p:sp>
      <p:sp>
        <p:nvSpPr>
          <p:cNvPr id="18436" name="Text Box 5"/>
          <p:cNvSpPr txBox="1">
            <a:spLocks noChangeArrowheads="1"/>
          </p:cNvSpPr>
          <p:nvPr/>
        </p:nvSpPr>
        <p:spPr bwMode="auto">
          <a:xfrm>
            <a:off x="250825" y="4845050"/>
            <a:ext cx="877888" cy="396875"/>
          </a:xfrm>
          <a:prstGeom prst="rect">
            <a:avLst/>
          </a:prstGeom>
          <a:noFill/>
          <a:ln w="9525">
            <a:noFill/>
            <a:miter lim="800000"/>
            <a:headEnd/>
            <a:tailEnd/>
          </a:ln>
        </p:spPr>
        <p:txBody>
          <a:bodyPr wrap="none">
            <a:spAutoFit/>
          </a:bodyPr>
          <a:lstStyle/>
          <a:p>
            <a:pPr eaLnBrk="0" hangingPunct="0"/>
            <a:r>
              <a:rPr lang="en-GB" sz="2000"/>
              <a:t>↑NaCl</a:t>
            </a:r>
          </a:p>
        </p:txBody>
      </p:sp>
      <p:sp>
        <p:nvSpPr>
          <p:cNvPr id="18437" name="Text Box 6"/>
          <p:cNvSpPr txBox="1">
            <a:spLocks noChangeArrowheads="1"/>
          </p:cNvSpPr>
          <p:nvPr/>
        </p:nvSpPr>
        <p:spPr bwMode="auto">
          <a:xfrm>
            <a:off x="1692275" y="4772025"/>
            <a:ext cx="2062163" cy="701675"/>
          </a:xfrm>
          <a:prstGeom prst="rect">
            <a:avLst/>
          </a:prstGeom>
          <a:noFill/>
          <a:ln w="9525">
            <a:noFill/>
            <a:miter lim="800000"/>
            <a:headEnd/>
            <a:tailEnd/>
          </a:ln>
        </p:spPr>
        <p:txBody>
          <a:bodyPr wrap="none">
            <a:spAutoFit/>
          </a:bodyPr>
          <a:lstStyle/>
          <a:p>
            <a:pPr eaLnBrk="0" hangingPunct="0"/>
            <a:r>
              <a:rPr lang="en-GB" sz="2000"/>
              <a:t>ATP released by</a:t>
            </a:r>
          </a:p>
          <a:p>
            <a:pPr eaLnBrk="0" hangingPunct="0"/>
            <a:r>
              <a:rPr lang="en-GB" sz="2000"/>
              <a:t>Macula densa</a:t>
            </a:r>
          </a:p>
        </p:txBody>
      </p:sp>
      <p:sp>
        <p:nvSpPr>
          <p:cNvPr id="18438" name="Text Box 7"/>
          <p:cNvSpPr txBox="1">
            <a:spLocks noChangeArrowheads="1"/>
          </p:cNvSpPr>
          <p:nvPr/>
        </p:nvSpPr>
        <p:spPr bwMode="auto">
          <a:xfrm>
            <a:off x="4284663" y="4845050"/>
            <a:ext cx="2030412" cy="701675"/>
          </a:xfrm>
          <a:prstGeom prst="rect">
            <a:avLst/>
          </a:prstGeom>
          <a:noFill/>
          <a:ln w="9525">
            <a:noFill/>
            <a:miter lim="800000"/>
            <a:headEnd/>
            <a:tailEnd/>
          </a:ln>
        </p:spPr>
        <p:txBody>
          <a:bodyPr wrap="none">
            <a:spAutoFit/>
          </a:bodyPr>
          <a:lstStyle/>
          <a:p>
            <a:pPr eaLnBrk="0" hangingPunct="0"/>
            <a:r>
              <a:rPr lang="en-GB" sz="2000"/>
              <a:t>Vasoconstrict</a:t>
            </a:r>
          </a:p>
          <a:p>
            <a:pPr eaLnBrk="0" hangingPunct="0"/>
            <a:r>
              <a:rPr lang="en-GB" sz="2000"/>
              <a:t>afferent arteriole</a:t>
            </a:r>
          </a:p>
        </p:txBody>
      </p:sp>
      <p:sp>
        <p:nvSpPr>
          <p:cNvPr id="18439" name="Line 8"/>
          <p:cNvSpPr>
            <a:spLocks noChangeShapeType="1"/>
          </p:cNvSpPr>
          <p:nvPr/>
        </p:nvSpPr>
        <p:spPr bwMode="auto">
          <a:xfrm>
            <a:off x="1187450" y="5084763"/>
            <a:ext cx="431800" cy="0"/>
          </a:xfrm>
          <a:prstGeom prst="line">
            <a:avLst/>
          </a:prstGeom>
          <a:noFill/>
          <a:ln w="28575">
            <a:solidFill>
              <a:schemeClr val="tx1"/>
            </a:solidFill>
            <a:round/>
            <a:headEnd/>
            <a:tailEnd type="triangle" w="med" len="med"/>
          </a:ln>
        </p:spPr>
        <p:txBody>
          <a:bodyPr/>
          <a:lstStyle/>
          <a:p>
            <a:endParaRPr lang="en-GB"/>
          </a:p>
        </p:txBody>
      </p:sp>
      <p:sp>
        <p:nvSpPr>
          <p:cNvPr id="18440" name="Line 9"/>
          <p:cNvSpPr>
            <a:spLocks noChangeShapeType="1"/>
          </p:cNvSpPr>
          <p:nvPr/>
        </p:nvSpPr>
        <p:spPr bwMode="auto">
          <a:xfrm>
            <a:off x="3779838" y="5084763"/>
            <a:ext cx="431800" cy="0"/>
          </a:xfrm>
          <a:prstGeom prst="line">
            <a:avLst/>
          </a:prstGeom>
          <a:noFill/>
          <a:ln w="28575">
            <a:solidFill>
              <a:schemeClr val="tx1"/>
            </a:solidFill>
            <a:round/>
            <a:headEnd/>
            <a:tailEnd type="triangle" w="med" len="med"/>
          </a:ln>
        </p:spPr>
        <p:txBody>
          <a:bodyPr/>
          <a:lstStyle/>
          <a:p>
            <a:endParaRPr lang="en-GB"/>
          </a:p>
        </p:txBody>
      </p:sp>
      <p:sp>
        <p:nvSpPr>
          <p:cNvPr id="18441" name="Text Box 10"/>
          <p:cNvSpPr txBox="1">
            <a:spLocks noChangeArrowheads="1"/>
          </p:cNvSpPr>
          <p:nvPr/>
        </p:nvSpPr>
        <p:spPr bwMode="auto">
          <a:xfrm>
            <a:off x="6877050" y="4868863"/>
            <a:ext cx="1200150" cy="396875"/>
          </a:xfrm>
          <a:prstGeom prst="rect">
            <a:avLst/>
          </a:prstGeom>
          <a:noFill/>
          <a:ln w="9525">
            <a:noFill/>
            <a:miter lim="800000"/>
            <a:headEnd/>
            <a:tailEnd/>
          </a:ln>
        </p:spPr>
        <p:txBody>
          <a:bodyPr wrap="none">
            <a:spAutoFit/>
          </a:bodyPr>
          <a:lstStyle/>
          <a:p>
            <a:pPr eaLnBrk="0" hangingPunct="0"/>
            <a:r>
              <a:rPr lang="en-GB" sz="2000"/>
              <a:t>↓filtration</a:t>
            </a:r>
          </a:p>
        </p:txBody>
      </p:sp>
      <p:sp>
        <p:nvSpPr>
          <p:cNvPr id="18442" name="Line 11"/>
          <p:cNvSpPr>
            <a:spLocks noChangeShapeType="1"/>
          </p:cNvSpPr>
          <p:nvPr/>
        </p:nvSpPr>
        <p:spPr bwMode="auto">
          <a:xfrm>
            <a:off x="6227763" y="5084763"/>
            <a:ext cx="431800" cy="0"/>
          </a:xfrm>
          <a:prstGeom prst="line">
            <a:avLst/>
          </a:prstGeom>
          <a:noFill/>
          <a:ln w="28575">
            <a:solidFill>
              <a:schemeClr val="tx1"/>
            </a:solidFill>
            <a:round/>
            <a:headEnd/>
            <a:tailEnd type="triangle" w="med" len="med"/>
          </a:ln>
        </p:spPr>
        <p:txBody>
          <a:bodyPr/>
          <a:lstStyle/>
          <a:p>
            <a:endParaRPr lang="en-GB"/>
          </a:p>
        </p:txBody>
      </p:sp>
      <p:sp>
        <p:nvSpPr>
          <p:cNvPr id="18443" name="Line 12"/>
          <p:cNvSpPr>
            <a:spLocks noChangeShapeType="1"/>
          </p:cNvSpPr>
          <p:nvPr/>
        </p:nvSpPr>
        <p:spPr bwMode="auto">
          <a:xfrm>
            <a:off x="7524750" y="5373688"/>
            <a:ext cx="0" cy="935037"/>
          </a:xfrm>
          <a:prstGeom prst="line">
            <a:avLst/>
          </a:prstGeom>
          <a:noFill/>
          <a:ln w="9525">
            <a:solidFill>
              <a:schemeClr val="tx1"/>
            </a:solidFill>
            <a:round/>
            <a:headEnd/>
            <a:tailEnd/>
          </a:ln>
        </p:spPr>
        <p:txBody>
          <a:bodyPr/>
          <a:lstStyle/>
          <a:p>
            <a:endParaRPr lang="en-GB"/>
          </a:p>
        </p:txBody>
      </p:sp>
      <p:sp>
        <p:nvSpPr>
          <p:cNvPr id="18444" name="Line 13"/>
          <p:cNvSpPr>
            <a:spLocks noChangeShapeType="1"/>
          </p:cNvSpPr>
          <p:nvPr/>
        </p:nvSpPr>
        <p:spPr bwMode="auto">
          <a:xfrm flipH="1">
            <a:off x="827088" y="6308725"/>
            <a:ext cx="6697662" cy="0"/>
          </a:xfrm>
          <a:prstGeom prst="line">
            <a:avLst/>
          </a:prstGeom>
          <a:noFill/>
          <a:ln w="9525">
            <a:solidFill>
              <a:schemeClr val="tx1"/>
            </a:solidFill>
            <a:round/>
            <a:headEnd/>
            <a:tailEnd/>
          </a:ln>
        </p:spPr>
        <p:txBody>
          <a:bodyPr/>
          <a:lstStyle/>
          <a:p>
            <a:endParaRPr lang="en-GB"/>
          </a:p>
        </p:txBody>
      </p:sp>
      <p:sp>
        <p:nvSpPr>
          <p:cNvPr id="18445" name="Line 14"/>
          <p:cNvSpPr>
            <a:spLocks noChangeShapeType="1"/>
          </p:cNvSpPr>
          <p:nvPr/>
        </p:nvSpPr>
        <p:spPr bwMode="auto">
          <a:xfrm flipV="1">
            <a:off x="827088" y="5373688"/>
            <a:ext cx="0" cy="935037"/>
          </a:xfrm>
          <a:prstGeom prst="line">
            <a:avLst/>
          </a:prstGeom>
          <a:noFill/>
          <a:ln w="9525">
            <a:solidFill>
              <a:schemeClr val="tx1"/>
            </a:solidFill>
            <a:round/>
            <a:headEnd/>
            <a:tailEnd type="triangle" w="med" len="med"/>
          </a:ln>
        </p:spPr>
        <p:txBody>
          <a:bodyPr/>
          <a:lstStyle/>
          <a:p>
            <a:endParaRPr lang="en-GB"/>
          </a:p>
        </p:txBody>
      </p:sp>
      <p:sp>
        <p:nvSpPr>
          <p:cNvPr id="18446" name="Text Box 15"/>
          <p:cNvSpPr txBox="1">
            <a:spLocks noChangeArrowheads="1"/>
          </p:cNvSpPr>
          <p:nvPr/>
        </p:nvSpPr>
        <p:spPr bwMode="auto">
          <a:xfrm>
            <a:off x="2319338" y="5895975"/>
            <a:ext cx="2711450" cy="457200"/>
          </a:xfrm>
          <a:prstGeom prst="rect">
            <a:avLst/>
          </a:prstGeom>
          <a:noFill/>
          <a:ln w="9525">
            <a:noFill/>
            <a:miter lim="800000"/>
            <a:headEnd/>
            <a:tailEnd/>
          </a:ln>
        </p:spPr>
        <p:txBody>
          <a:bodyPr wrap="none">
            <a:spAutoFit/>
          </a:bodyPr>
          <a:lstStyle/>
          <a:p>
            <a:pPr eaLnBrk="0" hangingPunct="0"/>
            <a:r>
              <a:rPr lang="en-GB" sz="2400"/>
              <a:t>Negative feedback</a:t>
            </a:r>
          </a:p>
        </p:txBody>
      </p:sp>
      <p:pic>
        <p:nvPicPr>
          <p:cNvPr id="18447" name="Picture 16"/>
          <p:cNvPicPr>
            <a:picLocks noChangeAspect="1" noChangeArrowheads="1"/>
          </p:cNvPicPr>
          <p:nvPr/>
        </p:nvPicPr>
        <p:blipFill>
          <a:blip r:embed="rId2" cstate="print"/>
          <a:srcRect r="4762" b="4689"/>
          <a:stretch>
            <a:fillRect/>
          </a:stretch>
        </p:blipFill>
        <p:spPr bwMode="auto">
          <a:xfrm>
            <a:off x="5143500" y="1428750"/>
            <a:ext cx="3071813" cy="322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23850" y="333375"/>
            <a:ext cx="8496300" cy="6556375"/>
          </a:xfrm>
          <a:prstGeom prst="rect">
            <a:avLst/>
          </a:prstGeom>
          <a:noFill/>
          <a:ln w="9525">
            <a:noFill/>
            <a:miter lim="800000"/>
            <a:headEnd/>
            <a:tailEnd/>
          </a:ln>
        </p:spPr>
        <p:txBody>
          <a:bodyPr>
            <a:spAutoFit/>
          </a:bodyPr>
          <a:lstStyle/>
          <a:p>
            <a:pPr eaLnBrk="0" hangingPunct="0">
              <a:spcBef>
                <a:spcPct val="50000"/>
              </a:spcBef>
            </a:pPr>
            <a:r>
              <a:rPr lang="en-GB" sz="2400" b="1" i="1" u="sng" dirty="0" smtClean="0"/>
              <a:t>Events affecting </a:t>
            </a:r>
            <a:r>
              <a:rPr lang="en-GB" sz="2400" b="1" i="1" u="sng" dirty="0"/>
              <a:t>GFR</a:t>
            </a:r>
          </a:p>
          <a:p>
            <a:pPr eaLnBrk="0" hangingPunct="0">
              <a:spcBef>
                <a:spcPct val="50000"/>
              </a:spcBef>
            </a:pPr>
            <a:endParaRPr lang="en-GB" sz="2400" b="1" i="1" u="sng" dirty="0"/>
          </a:p>
          <a:p>
            <a:pPr eaLnBrk="0" hangingPunct="0">
              <a:spcBef>
                <a:spcPct val="50000"/>
              </a:spcBef>
            </a:pPr>
            <a:endParaRPr lang="en-GB" sz="2400" b="1" i="1" u="sng" dirty="0"/>
          </a:p>
          <a:p>
            <a:pPr eaLnBrk="0" hangingPunct="0">
              <a:spcBef>
                <a:spcPct val="50000"/>
              </a:spcBef>
            </a:pPr>
            <a:r>
              <a:rPr lang="en-GB" sz="2400" dirty="0"/>
              <a:t>	</a:t>
            </a:r>
            <a:r>
              <a:rPr lang="en-GB" sz="2400" b="1" u="sng" dirty="0"/>
              <a:t>Cause</a:t>
            </a:r>
            <a:r>
              <a:rPr lang="en-GB" sz="2400" dirty="0"/>
              <a:t>				</a:t>
            </a:r>
            <a:r>
              <a:rPr lang="en-GB" sz="2400" b="1" u="sng" dirty="0"/>
              <a:t>Effect on GFR</a:t>
            </a:r>
          </a:p>
          <a:p>
            <a:pPr eaLnBrk="0" hangingPunct="0">
              <a:spcBef>
                <a:spcPct val="50000"/>
              </a:spcBef>
            </a:pPr>
            <a:r>
              <a:rPr lang="en-GB" sz="2400" dirty="0"/>
              <a:t>Severe haemorrhage</a:t>
            </a:r>
            <a:r>
              <a:rPr lang="en-GB" dirty="0"/>
              <a:t> </a:t>
            </a:r>
            <a:r>
              <a:rPr lang="en-GB" sz="2400" dirty="0"/>
              <a:t>				 </a:t>
            </a:r>
          </a:p>
          <a:p>
            <a:pPr eaLnBrk="0" hangingPunct="0">
              <a:spcBef>
                <a:spcPct val="50000"/>
              </a:spcBef>
            </a:pPr>
            <a:r>
              <a:rPr lang="en-GB" sz="2400" dirty="0"/>
              <a:t>Obstruction in </a:t>
            </a:r>
            <a:r>
              <a:rPr lang="en-GB" sz="2400" dirty="0" err="1"/>
              <a:t>nephron</a:t>
            </a:r>
            <a:r>
              <a:rPr lang="en-GB" sz="2400" dirty="0"/>
              <a:t> tubule			 	</a:t>
            </a:r>
          </a:p>
          <a:p>
            <a:pPr eaLnBrk="0" hangingPunct="0">
              <a:spcBef>
                <a:spcPct val="50000"/>
              </a:spcBef>
            </a:pPr>
            <a:r>
              <a:rPr lang="en-GB" sz="2400" dirty="0"/>
              <a:t>Reduced plasma protein concentration		 </a:t>
            </a:r>
            <a:endParaRPr lang="en-GB" sz="2400" dirty="0">
              <a:sym typeface="Symbol" pitchFamily="18" charset="2"/>
            </a:endParaRPr>
          </a:p>
          <a:p>
            <a:pPr eaLnBrk="0" hangingPunct="0">
              <a:spcBef>
                <a:spcPct val="50000"/>
              </a:spcBef>
            </a:pPr>
            <a:r>
              <a:rPr lang="en-GB" sz="2400" dirty="0">
                <a:sym typeface="Symbol" pitchFamily="18" charset="2"/>
              </a:rPr>
              <a:t>Small increase in blood pressure			</a:t>
            </a:r>
            <a:endParaRPr lang="en-GB" sz="3200" dirty="0"/>
          </a:p>
          <a:p>
            <a:pPr eaLnBrk="0" hangingPunct="0">
              <a:spcBef>
                <a:spcPct val="50000"/>
              </a:spcBef>
            </a:pPr>
            <a:endParaRPr lang="en-GB" sz="2400" dirty="0"/>
          </a:p>
          <a:p>
            <a:pPr eaLnBrk="0" hangingPunct="0">
              <a:spcBef>
                <a:spcPct val="50000"/>
              </a:spcBef>
            </a:pPr>
            <a:endParaRPr lang="en-GB" sz="2400" dirty="0"/>
          </a:p>
          <a:p>
            <a:pPr eaLnBrk="0" hangingPunct="0">
              <a:spcBef>
                <a:spcPct val="50000"/>
              </a:spcBef>
            </a:pPr>
            <a:r>
              <a:rPr lang="en-GB" sz="2400" dirty="0"/>
              <a:t>In a normal individual carrying out a daily routine, GFR and RBF will be maintained at 120ml/min.</a:t>
            </a:r>
          </a:p>
        </p:txBody>
      </p:sp>
      <p:pic>
        <p:nvPicPr>
          <p:cNvPr id="20483" name="Picture 3"/>
          <p:cNvPicPr>
            <a:picLocks noChangeAspect="1" noChangeArrowheads="1"/>
          </p:cNvPicPr>
          <p:nvPr/>
        </p:nvPicPr>
        <p:blipFill>
          <a:blip r:embed="rId3" cstate="print"/>
          <a:srcRect t="6152" b="10193"/>
          <a:stretch>
            <a:fillRect/>
          </a:stretch>
        </p:blipFill>
        <p:spPr bwMode="auto">
          <a:xfrm>
            <a:off x="6300788" y="188913"/>
            <a:ext cx="2303462" cy="175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57158" y="1071546"/>
            <a:ext cx="8459787" cy="5478423"/>
          </a:xfrm>
          <a:prstGeom prst="rect">
            <a:avLst/>
          </a:prstGeom>
          <a:noFill/>
          <a:ln w="9525">
            <a:noFill/>
            <a:miter lim="800000"/>
            <a:headEnd/>
            <a:tailEnd/>
          </a:ln>
        </p:spPr>
        <p:txBody>
          <a:bodyPr>
            <a:spAutoFit/>
          </a:bodyPr>
          <a:lstStyle/>
          <a:p>
            <a:pPr eaLnBrk="0" hangingPunct="0">
              <a:spcBef>
                <a:spcPct val="50000"/>
              </a:spcBef>
            </a:pPr>
            <a:r>
              <a:rPr lang="en-US" sz="2000" b="1" dirty="0"/>
              <a:t> </a:t>
            </a:r>
            <a:r>
              <a:rPr lang="en-US" sz="2000" dirty="0"/>
              <a:t>As substances in the blood pass through the </a:t>
            </a:r>
            <a:r>
              <a:rPr lang="en-US" sz="2000" dirty="0" smtClean="0"/>
              <a:t>kidney they </a:t>
            </a:r>
            <a:r>
              <a:rPr lang="en-US" sz="2000" dirty="0"/>
              <a:t>are filtered to different degrees. The extent to which they are removed from the blood is called </a:t>
            </a:r>
            <a:r>
              <a:rPr lang="en-US" sz="2000" b="1" dirty="0"/>
              <a:t>clearance</a:t>
            </a:r>
            <a:r>
              <a:rPr lang="en-US" sz="2000" dirty="0"/>
              <a:t>. Clearance is the number of </a:t>
            </a:r>
            <a:r>
              <a:rPr lang="en-US" sz="2000" dirty="0" err="1"/>
              <a:t>litres</a:t>
            </a:r>
            <a:r>
              <a:rPr lang="en-US" sz="2000" dirty="0"/>
              <a:t> of plasma that are completely cleared of the substance per unit time.</a:t>
            </a:r>
          </a:p>
          <a:p>
            <a:pPr eaLnBrk="0" hangingPunct="0">
              <a:spcBef>
                <a:spcPct val="50000"/>
              </a:spcBef>
            </a:pPr>
            <a:endParaRPr lang="en-US" sz="2000" dirty="0"/>
          </a:p>
          <a:p>
            <a:pPr algn="ctr" eaLnBrk="0" hangingPunct="0">
              <a:spcBef>
                <a:spcPct val="50000"/>
              </a:spcBef>
            </a:pPr>
            <a:r>
              <a:rPr lang="en-US" sz="2000" dirty="0"/>
              <a:t>Defined by equation:  C = </a:t>
            </a:r>
            <a:r>
              <a:rPr lang="en-US" sz="2000" u="sng" dirty="0"/>
              <a:t>U x V</a:t>
            </a:r>
            <a:r>
              <a:rPr lang="en-US" sz="2000" dirty="0"/>
              <a:t>  ml/min</a:t>
            </a:r>
          </a:p>
          <a:p>
            <a:pPr algn="ctr" eaLnBrk="0" hangingPunct="0">
              <a:spcBef>
                <a:spcPct val="50000"/>
              </a:spcBef>
            </a:pPr>
            <a:r>
              <a:rPr lang="en-US" sz="2000" dirty="0"/>
              <a:t>		     P</a:t>
            </a:r>
          </a:p>
          <a:p>
            <a:pPr eaLnBrk="0" hangingPunct="0">
              <a:spcBef>
                <a:spcPct val="50000"/>
              </a:spcBef>
            </a:pPr>
            <a:r>
              <a:rPr lang="en-US" sz="2000" dirty="0"/>
              <a:t>U = concentration of substance in urine</a:t>
            </a:r>
          </a:p>
          <a:p>
            <a:pPr eaLnBrk="0" hangingPunct="0">
              <a:spcBef>
                <a:spcPct val="50000"/>
              </a:spcBef>
            </a:pPr>
            <a:r>
              <a:rPr lang="en-US" sz="2000" dirty="0"/>
              <a:t>P = concentration of substance in plasma</a:t>
            </a:r>
          </a:p>
          <a:p>
            <a:pPr eaLnBrk="0" hangingPunct="0">
              <a:spcBef>
                <a:spcPct val="50000"/>
              </a:spcBef>
            </a:pPr>
            <a:r>
              <a:rPr lang="en-US" sz="2000" dirty="0"/>
              <a:t>V = rate of urine production</a:t>
            </a:r>
          </a:p>
          <a:p>
            <a:pPr eaLnBrk="0" hangingPunct="0">
              <a:spcBef>
                <a:spcPct val="50000"/>
              </a:spcBef>
            </a:pPr>
            <a:r>
              <a:rPr lang="en-US" sz="2000" dirty="0" err="1"/>
              <a:t>e.g</a:t>
            </a:r>
            <a:r>
              <a:rPr lang="en-US" sz="2000" dirty="0"/>
              <a:t> for Na, suppose P = 145mM, U = 290mM, V = 1ml/min. </a:t>
            </a:r>
            <a:endParaRPr lang="en-US" sz="2000" dirty="0" smtClean="0"/>
          </a:p>
          <a:p>
            <a:pPr eaLnBrk="0" hangingPunct="0">
              <a:spcBef>
                <a:spcPct val="50000"/>
              </a:spcBef>
            </a:pPr>
            <a:endParaRPr lang="en-US" sz="2000" dirty="0"/>
          </a:p>
          <a:p>
            <a:pPr eaLnBrk="0" hangingPunct="0">
              <a:spcBef>
                <a:spcPct val="50000"/>
              </a:spcBef>
            </a:pPr>
            <a:endParaRPr lang="en-US" sz="2000" dirty="0"/>
          </a:p>
        </p:txBody>
      </p:sp>
      <p:sp>
        <p:nvSpPr>
          <p:cNvPr id="22531" name="Rectangle 3"/>
          <p:cNvSpPr>
            <a:spLocks noGrp="1" noChangeArrowheads="1"/>
          </p:cNvSpPr>
          <p:nvPr>
            <p:ph type="title"/>
          </p:nvPr>
        </p:nvSpPr>
        <p:spPr>
          <a:xfrm>
            <a:off x="685800" y="285728"/>
            <a:ext cx="7772400" cy="647700"/>
          </a:xfrm>
        </p:spPr>
        <p:txBody>
          <a:bodyPr/>
          <a:lstStyle/>
          <a:p>
            <a:pPr eaLnBrk="1" hangingPunct="1"/>
            <a:r>
              <a:rPr lang="en-US" sz="2800" b="1" dirty="0" smtClean="0">
                <a:solidFill>
                  <a:schemeClr val="tx1"/>
                </a:solidFill>
              </a:rPr>
              <a:t>Quantifying renal function: Renal clearance</a:t>
            </a:r>
            <a:endParaRPr lang="en-GB" sz="2800" dirty="0" smtClean="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68313" y="1020763"/>
            <a:ext cx="5975350" cy="1616075"/>
          </a:xfrm>
          <a:prstGeom prst="rect">
            <a:avLst/>
          </a:prstGeom>
          <a:noFill/>
          <a:ln w="9525">
            <a:noFill/>
            <a:miter lim="800000"/>
            <a:headEnd/>
            <a:tailEnd/>
          </a:ln>
        </p:spPr>
        <p:txBody>
          <a:bodyPr>
            <a:spAutoFit/>
          </a:bodyPr>
          <a:lstStyle/>
          <a:p>
            <a:pPr eaLnBrk="0" hangingPunct="0">
              <a:spcBef>
                <a:spcPct val="50000"/>
              </a:spcBef>
            </a:pPr>
            <a:r>
              <a:rPr lang="en-US" sz="2000"/>
              <a:t>If a molecule is </a:t>
            </a:r>
            <a:r>
              <a:rPr lang="en-US" sz="2000" i="1"/>
              <a:t>freely filtered</a:t>
            </a:r>
            <a:r>
              <a:rPr lang="en-US" sz="2000"/>
              <a:t> and neither reabsorbed nor secreted in the nephron then the amount filtered equals amount excreted. Thus GFR can be measured by measuring clearance of this molecule</a:t>
            </a:r>
          </a:p>
        </p:txBody>
      </p:sp>
      <p:sp>
        <p:nvSpPr>
          <p:cNvPr id="23555" name="Rectangle 4"/>
          <p:cNvSpPr>
            <a:spLocks noGrp="1" noChangeArrowheads="1"/>
          </p:cNvSpPr>
          <p:nvPr>
            <p:ph type="title"/>
          </p:nvPr>
        </p:nvSpPr>
        <p:spPr>
          <a:xfrm>
            <a:off x="-828675" y="465138"/>
            <a:ext cx="8229600" cy="515937"/>
          </a:xfrm>
        </p:spPr>
        <p:txBody>
          <a:bodyPr/>
          <a:lstStyle/>
          <a:p>
            <a:pPr eaLnBrk="1" hangingPunct="1"/>
            <a:r>
              <a:rPr lang="en-US" sz="2800" b="1" smtClean="0">
                <a:solidFill>
                  <a:schemeClr val="tx1"/>
                </a:solidFill>
              </a:rPr>
              <a:t>Estimation of GFR using clearance:</a:t>
            </a:r>
            <a:r>
              <a:rPr lang="en-US" sz="2800" smtClean="0">
                <a:solidFill>
                  <a:schemeClr val="tx1"/>
                </a:solidFill>
              </a:rPr>
              <a:t/>
            </a:r>
            <a:br>
              <a:rPr lang="en-US" sz="2800" smtClean="0">
                <a:solidFill>
                  <a:schemeClr val="tx1"/>
                </a:solidFill>
              </a:rPr>
            </a:br>
            <a:endParaRPr lang="en-GB" sz="2800" smtClean="0">
              <a:solidFill>
                <a:schemeClr val="tx1"/>
              </a:solidFill>
            </a:endParaRPr>
          </a:p>
        </p:txBody>
      </p:sp>
      <p:pic>
        <p:nvPicPr>
          <p:cNvPr id="23556" name="Picture 6" descr="Clearance figure"/>
          <p:cNvPicPr>
            <a:picLocks noChangeAspect="1" noChangeArrowheads="1"/>
          </p:cNvPicPr>
          <p:nvPr/>
        </p:nvPicPr>
        <p:blipFill>
          <a:blip r:embed="rId3" cstate="print"/>
          <a:srcRect l="35434" t="20039" r="30711" b="26111"/>
          <a:stretch>
            <a:fillRect/>
          </a:stretch>
        </p:blipFill>
        <p:spPr bwMode="auto">
          <a:xfrm>
            <a:off x="6858016" y="1846261"/>
            <a:ext cx="1366837" cy="1368425"/>
          </a:xfrm>
          <a:prstGeom prst="rect">
            <a:avLst/>
          </a:prstGeom>
          <a:noFill/>
          <a:ln w="9525">
            <a:noFill/>
            <a:miter lim="800000"/>
            <a:headEnd/>
            <a:tailEnd/>
          </a:ln>
        </p:spPr>
      </p:pic>
      <p:sp>
        <p:nvSpPr>
          <p:cNvPr id="23557" name="Text Box 7"/>
          <p:cNvSpPr txBox="1">
            <a:spLocks noChangeArrowheads="1"/>
          </p:cNvSpPr>
          <p:nvPr/>
        </p:nvSpPr>
        <p:spPr bwMode="auto">
          <a:xfrm>
            <a:off x="501650" y="2924175"/>
            <a:ext cx="8642350" cy="3444875"/>
          </a:xfrm>
          <a:prstGeom prst="rect">
            <a:avLst/>
          </a:prstGeom>
          <a:noFill/>
          <a:ln w="9525">
            <a:noFill/>
            <a:miter lim="800000"/>
            <a:headEnd/>
            <a:tailEnd/>
          </a:ln>
        </p:spPr>
        <p:txBody>
          <a:bodyPr>
            <a:spAutoFit/>
          </a:bodyPr>
          <a:lstStyle/>
          <a:p>
            <a:r>
              <a:rPr lang="en-US" sz="2000" dirty="0"/>
              <a:t>Hard to find such a molecule.. However…..</a:t>
            </a:r>
          </a:p>
          <a:p>
            <a:r>
              <a:rPr lang="en-US" sz="2000" b="1" dirty="0" err="1"/>
              <a:t>Inulin</a:t>
            </a:r>
            <a:r>
              <a:rPr lang="en-US" sz="2000" b="1" dirty="0"/>
              <a:t>:</a:t>
            </a:r>
            <a:r>
              <a:rPr lang="en-US" sz="2000" dirty="0"/>
              <a:t> 		- a plant polysaccharide </a:t>
            </a:r>
          </a:p>
          <a:p>
            <a:r>
              <a:rPr lang="en-US" sz="2000" dirty="0"/>
              <a:t>		- freely filtered and neither reabsorbed nor secreted</a:t>
            </a:r>
          </a:p>
          <a:p>
            <a:r>
              <a:rPr lang="en-US" sz="2000" dirty="0"/>
              <a:t>		- not toxic </a:t>
            </a:r>
          </a:p>
          <a:p>
            <a:r>
              <a:rPr lang="en-US" sz="2000" dirty="0"/>
              <a:t>		- measureable in urine and plasma. </a:t>
            </a:r>
          </a:p>
          <a:p>
            <a:r>
              <a:rPr lang="en-US" sz="2000" dirty="0"/>
              <a:t>Gives a clearance value of </a:t>
            </a:r>
            <a:r>
              <a:rPr lang="en-US" sz="2000" dirty="0" smtClean="0"/>
              <a:t>		which </a:t>
            </a:r>
            <a:r>
              <a:rPr lang="en-US" sz="2000" dirty="0"/>
              <a:t>is GFR for average adult.</a:t>
            </a:r>
          </a:p>
          <a:p>
            <a:endParaRPr lang="en-US" sz="2000" dirty="0"/>
          </a:p>
          <a:p>
            <a:r>
              <a:rPr lang="en-US" sz="2000" dirty="0"/>
              <a:t>But not found in mammals so needs to be transfused therefore use an endogenous molecule with a similar clearance.</a:t>
            </a:r>
          </a:p>
          <a:p>
            <a:endParaRPr lang="en-US" sz="2000" dirty="0"/>
          </a:p>
          <a:p>
            <a:endParaRPr lang="en-GB" sz="2000" dirty="0"/>
          </a:p>
        </p:txBody>
      </p:sp>
      <p:grpSp>
        <p:nvGrpSpPr>
          <p:cNvPr id="23558" name="Group 8"/>
          <p:cNvGrpSpPr>
            <a:grpSpLocks/>
          </p:cNvGrpSpPr>
          <p:nvPr/>
        </p:nvGrpSpPr>
        <p:grpSpPr bwMode="auto">
          <a:xfrm>
            <a:off x="6516688" y="333375"/>
            <a:ext cx="1655762" cy="1439863"/>
            <a:chOff x="249" y="2840"/>
            <a:chExt cx="1406" cy="1225"/>
          </a:xfrm>
        </p:grpSpPr>
        <p:pic>
          <p:nvPicPr>
            <p:cNvPr id="23559" name="Picture 9" descr="Clearance figure"/>
            <p:cNvPicPr>
              <a:picLocks noChangeAspect="1" noChangeArrowheads="1"/>
            </p:cNvPicPr>
            <p:nvPr/>
          </p:nvPicPr>
          <p:blipFill>
            <a:blip r:embed="rId4"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23560" name="Rectangle 10"/>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27088" y="1412875"/>
            <a:ext cx="7740650" cy="3631763"/>
          </a:xfrm>
          <a:prstGeom prst="rect">
            <a:avLst/>
          </a:prstGeom>
          <a:noFill/>
          <a:ln w="9525">
            <a:noFill/>
            <a:miter lim="800000"/>
            <a:headEnd/>
            <a:tailEnd/>
          </a:ln>
        </p:spPr>
        <p:txBody>
          <a:bodyPr>
            <a:spAutoFit/>
          </a:bodyPr>
          <a:lstStyle/>
          <a:p>
            <a:pPr eaLnBrk="0" hangingPunct="0">
              <a:spcBef>
                <a:spcPct val="50000"/>
              </a:spcBef>
            </a:pPr>
            <a:r>
              <a:rPr lang="en-US" sz="2000" dirty="0"/>
              <a:t>GFR in humans is normally estimated from </a:t>
            </a:r>
            <a:r>
              <a:rPr lang="en-US" sz="2000" b="1" dirty="0" err="1"/>
              <a:t>creatinine</a:t>
            </a:r>
            <a:r>
              <a:rPr lang="en-US" sz="2000" dirty="0"/>
              <a:t> clearance.</a:t>
            </a:r>
          </a:p>
          <a:p>
            <a:pPr eaLnBrk="0" hangingPunct="0">
              <a:spcBef>
                <a:spcPct val="50000"/>
              </a:spcBef>
            </a:pPr>
            <a:endParaRPr lang="en-US" sz="2000" dirty="0"/>
          </a:p>
          <a:p>
            <a:pPr eaLnBrk="0" hangingPunct="0">
              <a:spcBef>
                <a:spcPct val="50000"/>
              </a:spcBef>
            </a:pPr>
            <a:r>
              <a:rPr lang="en-US" sz="2000" dirty="0" err="1"/>
              <a:t>Creatinine</a:t>
            </a:r>
            <a:r>
              <a:rPr lang="en-US" sz="2000" dirty="0"/>
              <a:t>:</a:t>
            </a:r>
          </a:p>
          <a:p>
            <a:pPr eaLnBrk="0" hangingPunct="0">
              <a:spcBef>
                <a:spcPct val="50000"/>
              </a:spcBef>
              <a:buFontTx/>
              <a:buChar char="•"/>
            </a:pPr>
            <a:r>
              <a:rPr lang="en-US" sz="2000" dirty="0" smtClean="0"/>
              <a:t> a </a:t>
            </a:r>
            <a:r>
              <a:rPr lang="en-US" sz="2000" dirty="0"/>
              <a:t>waste product from </a:t>
            </a:r>
            <a:r>
              <a:rPr lang="en-US" sz="2000" dirty="0" err="1"/>
              <a:t>creatine</a:t>
            </a:r>
            <a:r>
              <a:rPr lang="en-US" sz="2000" dirty="0"/>
              <a:t> in muscle metabolism</a:t>
            </a:r>
          </a:p>
          <a:p>
            <a:pPr eaLnBrk="0" hangingPunct="0">
              <a:spcBef>
                <a:spcPct val="50000"/>
              </a:spcBef>
              <a:buFontTx/>
              <a:buChar char="•"/>
            </a:pPr>
            <a:r>
              <a:rPr lang="en-US" sz="2000" dirty="0" smtClean="0"/>
              <a:t> amount </a:t>
            </a:r>
            <a:r>
              <a:rPr lang="en-US" sz="2000" dirty="0"/>
              <a:t>of </a:t>
            </a:r>
            <a:r>
              <a:rPr lang="en-US" sz="2000" dirty="0" err="1"/>
              <a:t>creatinine</a:t>
            </a:r>
            <a:r>
              <a:rPr lang="en-US" sz="2000" dirty="0"/>
              <a:t> released is fairly constant</a:t>
            </a:r>
          </a:p>
          <a:p>
            <a:pPr eaLnBrk="0" hangingPunct="0">
              <a:spcBef>
                <a:spcPct val="50000"/>
              </a:spcBef>
              <a:buFontTx/>
              <a:buChar char="•"/>
            </a:pPr>
            <a:r>
              <a:rPr lang="en-US" sz="2000" dirty="0" smtClean="0"/>
              <a:t> if </a:t>
            </a:r>
            <a:r>
              <a:rPr lang="en-US" sz="2000" dirty="0"/>
              <a:t>renal function stable, amount </a:t>
            </a:r>
            <a:r>
              <a:rPr lang="en-US" sz="2000" dirty="0" err="1"/>
              <a:t>creatinine</a:t>
            </a:r>
            <a:r>
              <a:rPr lang="en-US" sz="2000" dirty="0"/>
              <a:t> in urine is stable</a:t>
            </a:r>
          </a:p>
          <a:p>
            <a:pPr eaLnBrk="0" hangingPunct="0">
              <a:spcBef>
                <a:spcPct val="50000"/>
              </a:spcBef>
              <a:buFont typeface="Arial" pitchFamily="34" charset="0"/>
              <a:buChar char="•"/>
            </a:pPr>
            <a:r>
              <a:rPr lang="en-US" sz="2000" dirty="0" smtClean="0"/>
              <a:t> low </a:t>
            </a:r>
            <a:r>
              <a:rPr lang="en-US" sz="2000" dirty="0"/>
              <a:t>values of </a:t>
            </a:r>
            <a:r>
              <a:rPr lang="en-US" sz="2000" dirty="0" err="1" smtClean="0"/>
              <a:t>creatinine</a:t>
            </a:r>
            <a:r>
              <a:rPr lang="en-US" sz="2000" dirty="0" smtClean="0"/>
              <a:t> clearance </a:t>
            </a:r>
            <a:r>
              <a:rPr lang="en-US" sz="2000" dirty="0"/>
              <a:t>may indicate renal </a:t>
            </a:r>
            <a:r>
              <a:rPr lang="en-US" sz="2000" dirty="0" smtClean="0"/>
              <a:t>failure</a:t>
            </a:r>
          </a:p>
          <a:p>
            <a:pPr eaLnBrk="0" hangingPunct="0">
              <a:spcBef>
                <a:spcPct val="50000"/>
              </a:spcBef>
              <a:buFont typeface="Arial" pitchFamily="34" charset="0"/>
              <a:buChar char="•"/>
            </a:pPr>
            <a:r>
              <a:rPr lang="en-US" sz="2000" dirty="0"/>
              <a:t> </a:t>
            </a:r>
            <a:r>
              <a:rPr lang="en-US" sz="2000" dirty="0" smtClean="0"/>
              <a:t>high plasma </a:t>
            </a:r>
            <a:r>
              <a:rPr lang="en-US" sz="2000" dirty="0" err="1" smtClean="0"/>
              <a:t>creatinine</a:t>
            </a:r>
            <a:r>
              <a:rPr lang="en-US" sz="2000" dirty="0" smtClean="0"/>
              <a:t> may indicate renal failure</a:t>
            </a:r>
            <a:endParaRPr lang="en-US" sz="2000" dirty="0"/>
          </a:p>
        </p:txBody>
      </p:sp>
      <p:sp>
        <p:nvSpPr>
          <p:cNvPr id="25603" name="Rectangle 3"/>
          <p:cNvSpPr>
            <a:spLocks noGrp="1" noChangeArrowheads="1"/>
          </p:cNvSpPr>
          <p:nvPr>
            <p:ph type="title"/>
          </p:nvPr>
        </p:nvSpPr>
        <p:spPr/>
        <p:txBody>
          <a:bodyPr/>
          <a:lstStyle/>
          <a:p>
            <a:pPr eaLnBrk="1" hangingPunct="1"/>
            <a:r>
              <a:rPr lang="en-US" sz="3200" b="1" smtClean="0">
                <a:solidFill>
                  <a:schemeClr val="tx1"/>
                </a:solidFill>
              </a:rPr>
              <a:t>Practical measurement of GFR:</a:t>
            </a:r>
            <a:endParaRPr lang="en-GB" sz="3200" smtClean="0">
              <a:solidFill>
                <a:schemeClr val="tx1"/>
              </a:solidFill>
            </a:endParaRPr>
          </a:p>
        </p:txBody>
      </p:sp>
      <p:pic>
        <p:nvPicPr>
          <p:cNvPr id="25604" name="Picture 4" descr="Clearance figure"/>
          <p:cNvPicPr>
            <a:picLocks noChangeAspect="1" noChangeArrowheads="1"/>
          </p:cNvPicPr>
          <p:nvPr/>
        </p:nvPicPr>
        <p:blipFill>
          <a:blip r:embed="rId3" cstate="print"/>
          <a:srcRect l="35434" t="20039" r="30711" b="26111"/>
          <a:stretch>
            <a:fillRect/>
          </a:stretch>
        </p:blipFill>
        <p:spPr bwMode="auto">
          <a:xfrm>
            <a:off x="7377116" y="5072074"/>
            <a:ext cx="1409726" cy="14109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2400" y="457200"/>
            <a:ext cx="8763000" cy="457200"/>
          </a:xfrm>
          <a:prstGeom prst="rect">
            <a:avLst/>
          </a:prstGeom>
          <a:noFill/>
          <a:ln w="9525">
            <a:noFill/>
            <a:miter lim="800000"/>
            <a:headEnd/>
            <a:tailEnd/>
          </a:ln>
        </p:spPr>
        <p:txBody>
          <a:bodyPr>
            <a:spAutoFit/>
          </a:bodyPr>
          <a:lstStyle/>
          <a:p>
            <a:pPr eaLnBrk="0" hangingPunct="0">
              <a:spcBef>
                <a:spcPct val="50000"/>
              </a:spcBef>
            </a:pPr>
            <a:endParaRPr lang="en-GB" sz="2400"/>
          </a:p>
        </p:txBody>
      </p:sp>
      <p:sp>
        <p:nvSpPr>
          <p:cNvPr id="26627" name="Text Box 3"/>
          <p:cNvSpPr txBox="1">
            <a:spLocks noChangeArrowheads="1"/>
          </p:cNvSpPr>
          <p:nvPr/>
        </p:nvSpPr>
        <p:spPr bwMode="auto">
          <a:xfrm>
            <a:off x="1476375" y="1052513"/>
            <a:ext cx="6569075" cy="4230687"/>
          </a:xfrm>
          <a:prstGeom prst="rect">
            <a:avLst/>
          </a:prstGeom>
          <a:noFill/>
          <a:ln w="9525">
            <a:noFill/>
            <a:miter lim="800000"/>
            <a:headEnd/>
            <a:tailEnd/>
          </a:ln>
        </p:spPr>
        <p:txBody>
          <a:bodyPr>
            <a:spAutoFit/>
          </a:bodyPr>
          <a:lstStyle/>
          <a:p>
            <a:pPr eaLnBrk="0" hangingPunct="0"/>
            <a:r>
              <a:rPr lang="en-US" sz="3200" b="1"/>
              <a:t>Some values for renal clearance</a:t>
            </a:r>
            <a:r>
              <a:rPr lang="en-US" sz="2400"/>
              <a:t>:</a:t>
            </a:r>
          </a:p>
          <a:p>
            <a:pPr eaLnBrk="0" hangingPunct="0"/>
            <a:endParaRPr lang="en-US" sz="2400"/>
          </a:p>
          <a:p>
            <a:pPr eaLnBrk="0" hangingPunct="0"/>
            <a:r>
              <a:rPr lang="en-US" sz="2400"/>
              <a:t>	Na		  1.0ml/min</a:t>
            </a:r>
          </a:p>
          <a:p>
            <a:pPr eaLnBrk="0" hangingPunct="0"/>
            <a:r>
              <a:rPr lang="en-US" sz="2400"/>
              <a:t>	K		11.0ml/min</a:t>
            </a:r>
          </a:p>
          <a:p>
            <a:pPr eaLnBrk="0" hangingPunct="0"/>
            <a:r>
              <a:rPr lang="en-US" sz="2400"/>
              <a:t>	Ca		  1.8ml/min</a:t>
            </a:r>
          </a:p>
          <a:p>
            <a:pPr eaLnBrk="0" hangingPunct="0"/>
            <a:r>
              <a:rPr lang="en-US" sz="2400"/>
              <a:t>	Mg		  3.6ml/min</a:t>
            </a:r>
          </a:p>
          <a:p>
            <a:pPr eaLnBrk="0" hangingPunct="0"/>
            <a:r>
              <a:rPr lang="en-US" sz="2400"/>
              <a:t>	Phosphate	  6.4ml/min</a:t>
            </a:r>
          </a:p>
          <a:p>
            <a:pPr eaLnBrk="0" hangingPunct="0"/>
            <a:r>
              <a:rPr lang="en-US" sz="2400"/>
              <a:t>	Glucose	  0.05ml/min</a:t>
            </a:r>
          </a:p>
          <a:p>
            <a:pPr eaLnBrk="0" hangingPunct="0"/>
            <a:r>
              <a:rPr lang="en-US" sz="2400"/>
              <a:t>	Urea		17.0ml/min</a:t>
            </a:r>
          </a:p>
          <a:p>
            <a:pPr eaLnBrk="0" hangingPunct="0"/>
            <a:r>
              <a:rPr lang="en-US" sz="2400"/>
              <a:t>	</a:t>
            </a:r>
            <a:r>
              <a:rPr lang="en-US" sz="2400" b="1"/>
              <a:t>Inulin</a:t>
            </a:r>
            <a:r>
              <a:rPr lang="en-US" sz="2400"/>
              <a:t>	         120.0ml/min</a:t>
            </a:r>
          </a:p>
          <a:p>
            <a:pPr eaLnBrk="0" hangingPunct="0"/>
            <a:r>
              <a:rPr lang="en-US" sz="2400"/>
              <a:t>	PAH	         625.0ml/min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20733" y="2286000"/>
            <a:ext cx="3843745" cy="1815882"/>
          </a:xfrm>
          <a:prstGeom prst="rect">
            <a:avLst/>
          </a:prstGeom>
          <a:noFill/>
          <a:ln w="9525">
            <a:noFill/>
            <a:miter lim="800000"/>
            <a:headEnd/>
            <a:tailEnd/>
          </a:ln>
        </p:spPr>
        <p:txBody>
          <a:bodyPr wrap="none">
            <a:spAutoFit/>
          </a:bodyPr>
          <a:lstStyle/>
          <a:p>
            <a:pPr algn="ctr"/>
            <a:r>
              <a:rPr lang="en-GB" sz="2800" dirty="0"/>
              <a:t>What is kidney failure?</a:t>
            </a:r>
          </a:p>
          <a:p>
            <a:pPr algn="ctr"/>
            <a:endParaRPr lang="en-GB" sz="2800" dirty="0"/>
          </a:p>
          <a:p>
            <a:pPr algn="ctr"/>
            <a:endParaRPr lang="en-GB" sz="2800" dirty="0"/>
          </a:p>
          <a:p>
            <a:pPr algn="ctr"/>
            <a:endParaRPr lang="en-GB" sz="2800" dirty="0"/>
          </a:p>
        </p:txBody>
      </p:sp>
      <p:sp>
        <p:nvSpPr>
          <p:cNvPr id="3075" name="Title 2"/>
          <p:cNvSpPr>
            <a:spLocks noGrp="1"/>
          </p:cNvSpPr>
          <p:nvPr>
            <p:ph type="title"/>
          </p:nvPr>
        </p:nvSpPr>
        <p:spPr/>
        <p:txBody>
          <a:bodyPr/>
          <a:lstStyle/>
          <a:p>
            <a:pPr eaLnBrk="1" hangingPunct="1"/>
            <a:r>
              <a:rPr lang="en-GB" smtClean="0"/>
              <a:t>Glomerular filtration?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468313" y="476250"/>
            <a:ext cx="8280400" cy="5539978"/>
          </a:xfrm>
          <a:prstGeom prst="rect">
            <a:avLst/>
          </a:prstGeom>
          <a:noFill/>
          <a:ln w="9525">
            <a:noFill/>
            <a:miter lim="800000"/>
            <a:headEnd/>
            <a:tailEnd/>
          </a:ln>
        </p:spPr>
        <p:txBody>
          <a:bodyPr>
            <a:spAutoFit/>
          </a:bodyPr>
          <a:lstStyle/>
          <a:p>
            <a:pPr eaLnBrk="0" hangingPunct="0">
              <a:spcBef>
                <a:spcPct val="50000"/>
              </a:spcBef>
            </a:pPr>
            <a:r>
              <a:rPr lang="en-GB" sz="3200" b="1" dirty="0"/>
              <a:t>Renal Plasma Flow (RPF)</a:t>
            </a:r>
          </a:p>
          <a:p>
            <a:pPr eaLnBrk="0" hangingPunct="0">
              <a:spcBef>
                <a:spcPct val="50000"/>
              </a:spcBef>
            </a:pPr>
            <a:r>
              <a:rPr lang="en-GB" sz="2000" dirty="0"/>
              <a:t>Measured by PAH (Para </a:t>
            </a:r>
            <a:r>
              <a:rPr lang="en-GB" sz="2000" dirty="0" err="1"/>
              <a:t>aminohippurate</a:t>
            </a:r>
            <a:r>
              <a:rPr lang="en-GB" sz="2000" dirty="0"/>
              <a:t>) clearance = 625ml/min</a:t>
            </a:r>
          </a:p>
          <a:p>
            <a:pPr eaLnBrk="0" hangingPunct="0">
              <a:spcBef>
                <a:spcPct val="50000"/>
              </a:spcBef>
            </a:pPr>
            <a:r>
              <a:rPr lang="en-GB" sz="2000" dirty="0"/>
              <a:t>Filtered and actively secreted in one pass of the kidney</a:t>
            </a:r>
            <a:r>
              <a:rPr lang="en-GB" sz="2000" dirty="0" smtClean="0"/>
              <a:t>, </a:t>
            </a:r>
            <a:r>
              <a:rPr lang="en-GB" sz="2000" dirty="0"/>
              <a:t>thus can be used to measure RPF</a:t>
            </a:r>
            <a:r>
              <a:rPr lang="en-GB" sz="2400" dirty="0"/>
              <a:t>.</a:t>
            </a:r>
          </a:p>
          <a:p>
            <a:pPr eaLnBrk="0" hangingPunct="0">
              <a:spcBef>
                <a:spcPct val="50000"/>
              </a:spcBef>
            </a:pPr>
            <a:endParaRPr lang="en-GB" sz="2400" dirty="0"/>
          </a:p>
          <a:p>
            <a:pPr eaLnBrk="0" hangingPunct="0">
              <a:spcBef>
                <a:spcPct val="50000"/>
              </a:spcBef>
            </a:pPr>
            <a:endParaRPr lang="en-GB" sz="2400" dirty="0"/>
          </a:p>
          <a:p>
            <a:pPr eaLnBrk="0" hangingPunct="0">
              <a:spcBef>
                <a:spcPct val="50000"/>
              </a:spcBef>
            </a:pPr>
            <a:endParaRPr lang="en-GB" sz="2400" dirty="0"/>
          </a:p>
          <a:p>
            <a:pPr eaLnBrk="0" hangingPunct="0">
              <a:spcBef>
                <a:spcPct val="50000"/>
              </a:spcBef>
            </a:pPr>
            <a:endParaRPr lang="en-GB" sz="2000" dirty="0"/>
          </a:p>
          <a:p>
            <a:pPr eaLnBrk="0" hangingPunct="0">
              <a:spcBef>
                <a:spcPct val="50000"/>
              </a:spcBef>
            </a:pPr>
            <a:endParaRPr lang="en-GB" sz="2000" dirty="0"/>
          </a:p>
          <a:p>
            <a:pPr eaLnBrk="0" hangingPunct="0">
              <a:spcBef>
                <a:spcPct val="50000"/>
              </a:spcBef>
            </a:pPr>
            <a:r>
              <a:rPr lang="en-GB" sz="2000" dirty="0"/>
              <a:t>In other words the all of the PAH is removed from the plasma passing through the kidney so its clearance equals the renal plasma flow (look again at  the definition of clearance).</a:t>
            </a:r>
          </a:p>
        </p:txBody>
      </p:sp>
      <p:pic>
        <p:nvPicPr>
          <p:cNvPr id="27651" name="Picture 5" descr="Clearance figure"/>
          <p:cNvPicPr>
            <a:picLocks noChangeAspect="1" noChangeArrowheads="1"/>
          </p:cNvPicPr>
          <p:nvPr/>
        </p:nvPicPr>
        <p:blipFill>
          <a:blip r:embed="rId3" cstate="print"/>
          <a:srcRect l="67252" t="20039" r="-4208" b="26111"/>
          <a:stretch>
            <a:fillRect/>
          </a:stretch>
        </p:blipFill>
        <p:spPr bwMode="auto">
          <a:xfrm>
            <a:off x="2770188" y="2924175"/>
            <a:ext cx="1873250" cy="1716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learance figure"/>
          <p:cNvPicPr>
            <a:picLocks noChangeAspect="1" noChangeArrowheads="1"/>
          </p:cNvPicPr>
          <p:nvPr/>
        </p:nvPicPr>
        <p:blipFill>
          <a:blip r:embed="rId3" cstate="print"/>
          <a:srcRect t="9750" b="12421"/>
          <a:stretch>
            <a:fillRect/>
          </a:stretch>
        </p:blipFill>
        <p:spPr bwMode="auto">
          <a:xfrm>
            <a:off x="1643063" y="2571750"/>
            <a:ext cx="6357937" cy="3113088"/>
          </a:xfrm>
          <a:prstGeom prst="rect">
            <a:avLst/>
          </a:prstGeom>
          <a:noFill/>
          <a:ln w="9525">
            <a:noFill/>
            <a:miter lim="800000"/>
            <a:headEnd/>
            <a:tailEnd/>
          </a:ln>
        </p:spPr>
      </p:pic>
      <p:sp>
        <p:nvSpPr>
          <p:cNvPr id="29699" name="Text Box 5"/>
          <p:cNvSpPr txBox="1">
            <a:spLocks noChangeArrowheads="1"/>
          </p:cNvSpPr>
          <p:nvPr/>
        </p:nvSpPr>
        <p:spPr bwMode="auto">
          <a:xfrm>
            <a:off x="6640513" y="6072188"/>
            <a:ext cx="646112" cy="369887"/>
          </a:xfrm>
          <a:prstGeom prst="rect">
            <a:avLst/>
          </a:prstGeom>
          <a:noFill/>
          <a:ln w="9525">
            <a:noFill/>
            <a:miter lim="800000"/>
            <a:headEnd/>
            <a:tailEnd/>
          </a:ln>
        </p:spPr>
        <p:txBody>
          <a:bodyPr wrap="none">
            <a:spAutoFit/>
          </a:bodyPr>
          <a:lstStyle/>
          <a:p>
            <a:pPr eaLnBrk="0" hangingPunct="0"/>
            <a:r>
              <a:rPr lang="en-GB"/>
              <a:t>RPF</a:t>
            </a:r>
          </a:p>
        </p:txBody>
      </p:sp>
      <p:sp>
        <p:nvSpPr>
          <p:cNvPr id="29700" name="Text Box 7"/>
          <p:cNvSpPr txBox="1">
            <a:spLocks noChangeArrowheads="1"/>
          </p:cNvSpPr>
          <p:nvPr/>
        </p:nvSpPr>
        <p:spPr bwMode="auto">
          <a:xfrm>
            <a:off x="1406525" y="6072188"/>
            <a:ext cx="2236788" cy="369887"/>
          </a:xfrm>
          <a:prstGeom prst="rect">
            <a:avLst/>
          </a:prstGeom>
          <a:noFill/>
          <a:ln w="9525">
            <a:noFill/>
            <a:miter lim="800000"/>
            <a:headEnd/>
            <a:tailEnd/>
          </a:ln>
        </p:spPr>
        <p:txBody>
          <a:bodyPr wrap="none">
            <a:spAutoFit/>
          </a:bodyPr>
          <a:lstStyle/>
          <a:p>
            <a:pPr eaLnBrk="0" hangingPunct="0"/>
            <a:r>
              <a:rPr lang="en-GB"/>
              <a:t>Controlled excretion</a:t>
            </a:r>
          </a:p>
        </p:txBody>
      </p:sp>
      <p:sp>
        <p:nvSpPr>
          <p:cNvPr id="29701" name="Line 8"/>
          <p:cNvSpPr>
            <a:spLocks noChangeShapeType="1"/>
          </p:cNvSpPr>
          <p:nvPr/>
        </p:nvSpPr>
        <p:spPr bwMode="auto">
          <a:xfrm flipH="1">
            <a:off x="2500313" y="5610225"/>
            <a:ext cx="0" cy="390525"/>
          </a:xfrm>
          <a:prstGeom prst="line">
            <a:avLst/>
          </a:prstGeom>
          <a:noFill/>
          <a:ln w="9525">
            <a:solidFill>
              <a:schemeClr val="tx1"/>
            </a:solidFill>
            <a:round/>
            <a:headEnd/>
            <a:tailEnd type="triangle" w="med" len="med"/>
          </a:ln>
        </p:spPr>
        <p:txBody>
          <a:bodyPr/>
          <a:lstStyle/>
          <a:p>
            <a:endParaRPr lang="en-GB"/>
          </a:p>
        </p:txBody>
      </p:sp>
      <p:sp>
        <p:nvSpPr>
          <p:cNvPr id="29702" name="Text Box 9"/>
          <p:cNvSpPr txBox="1">
            <a:spLocks noChangeArrowheads="1"/>
          </p:cNvSpPr>
          <p:nvPr/>
        </p:nvSpPr>
        <p:spPr bwMode="auto">
          <a:xfrm>
            <a:off x="4471988" y="6072188"/>
            <a:ext cx="671512" cy="369887"/>
          </a:xfrm>
          <a:prstGeom prst="rect">
            <a:avLst/>
          </a:prstGeom>
          <a:noFill/>
          <a:ln w="9525">
            <a:noFill/>
            <a:miter lim="800000"/>
            <a:headEnd/>
            <a:tailEnd/>
          </a:ln>
        </p:spPr>
        <p:txBody>
          <a:bodyPr wrap="none">
            <a:spAutoFit/>
          </a:bodyPr>
          <a:lstStyle/>
          <a:p>
            <a:pPr eaLnBrk="0" hangingPunct="0"/>
            <a:r>
              <a:rPr lang="en-GB"/>
              <a:t>GFR</a:t>
            </a:r>
          </a:p>
        </p:txBody>
      </p:sp>
      <p:sp>
        <p:nvSpPr>
          <p:cNvPr id="29703" name="Line 11"/>
          <p:cNvSpPr>
            <a:spLocks noChangeShapeType="1"/>
          </p:cNvSpPr>
          <p:nvPr/>
        </p:nvSpPr>
        <p:spPr bwMode="auto">
          <a:xfrm flipH="1" flipV="1">
            <a:off x="2784475" y="4070350"/>
            <a:ext cx="287338" cy="142875"/>
          </a:xfrm>
          <a:prstGeom prst="line">
            <a:avLst/>
          </a:prstGeom>
          <a:noFill/>
          <a:ln w="28575">
            <a:solidFill>
              <a:srgbClr val="FF3300"/>
            </a:solidFill>
            <a:round/>
            <a:headEnd/>
            <a:tailEnd type="triangle" w="med" len="med"/>
          </a:ln>
        </p:spPr>
        <p:txBody>
          <a:bodyPr/>
          <a:lstStyle/>
          <a:p>
            <a:endParaRPr lang="en-GB"/>
          </a:p>
        </p:txBody>
      </p:sp>
      <p:sp>
        <p:nvSpPr>
          <p:cNvPr id="29704" name="Line 12"/>
          <p:cNvSpPr>
            <a:spLocks noChangeShapeType="1"/>
          </p:cNvSpPr>
          <p:nvPr/>
        </p:nvSpPr>
        <p:spPr bwMode="auto">
          <a:xfrm>
            <a:off x="2784475" y="4286250"/>
            <a:ext cx="287338" cy="142875"/>
          </a:xfrm>
          <a:prstGeom prst="line">
            <a:avLst/>
          </a:prstGeom>
          <a:noFill/>
          <a:ln w="28575">
            <a:solidFill>
              <a:srgbClr val="FF3300"/>
            </a:solidFill>
            <a:round/>
            <a:headEnd/>
            <a:tailEnd type="triangle" w="med" len="med"/>
          </a:ln>
        </p:spPr>
        <p:txBody>
          <a:bodyPr/>
          <a:lstStyle/>
          <a:p>
            <a:endParaRPr lang="en-GB"/>
          </a:p>
        </p:txBody>
      </p:sp>
      <p:sp>
        <p:nvSpPr>
          <p:cNvPr id="29705" name="Text Box 2"/>
          <p:cNvSpPr txBox="1">
            <a:spLocks noChangeArrowheads="1"/>
          </p:cNvSpPr>
          <p:nvPr/>
        </p:nvSpPr>
        <p:spPr bwMode="auto">
          <a:xfrm>
            <a:off x="357188" y="928688"/>
            <a:ext cx="8534400" cy="1338262"/>
          </a:xfrm>
          <a:prstGeom prst="rect">
            <a:avLst/>
          </a:prstGeom>
          <a:noFill/>
          <a:ln w="9525">
            <a:noFill/>
            <a:miter lim="800000"/>
            <a:headEnd/>
            <a:tailEnd/>
          </a:ln>
        </p:spPr>
        <p:txBody>
          <a:bodyPr>
            <a:spAutoFit/>
          </a:bodyPr>
          <a:lstStyle/>
          <a:p>
            <a:pPr eaLnBrk="0" hangingPunct="0">
              <a:spcBef>
                <a:spcPct val="50000"/>
              </a:spcBef>
            </a:pPr>
            <a:r>
              <a:rPr lang="en-US"/>
              <a:t>The amount of substance appearing in the urine reflects the combined effects of </a:t>
            </a:r>
            <a:r>
              <a:rPr lang="en-US" b="1"/>
              <a:t>filtration</a:t>
            </a:r>
            <a:r>
              <a:rPr lang="en-US"/>
              <a:t>, </a:t>
            </a:r>
            <a:r>
              <a:rPr lang="en-US" b="1"/>
              <a:t>reabsorption</a:t>
            </a:r>
            <a:r>
              <a:rPr lang="en-US"/>
              <a:t> from nephron tubule to blood and </a:t>
            </a:r>
            <a:r>
              <a:rPr lang="en-US" b="1"/>
              <a:t>secretion</a:t>
            </a:r>
            <a:r>
              <a:rPr lang="en-US"/>
              <a:t> from blood into the tubular fluid, such that:</a:t>
            </a:r>
          </a:p>
          <a:p>
            <a:pPr algn="ctr" eaLnBrk="0" hangingPunct="0">
              <a:spcBef>
                <a:spcPct val="50000"/>
              </a:spcBef>
            </a:pPr>
            <a:r>
              <a:rPr lang="en-US"/>
              <a:t>Amount excreted = amount filtered - amount reabsorbed + amount secreted</a:t>
            </a:r>
          </a:p>
        </p:txBody>
      </p:sp>
      <p:sp>
        <p:nvSpPr>
          <p:cNvPr id="29706" name="TextBox 13"/>
          <p:cNvSpPr txBox="1">
            <a:spLocks noChangeArrowheads="1"/>
          </p:cNvSpPr>
          <p:nvPr/>
        </p:nvSpPr>
        <p:spPr bwMode="auto">
          <a:xfrm>
            <a:off x="1851025" y="357188"/>
            <a:ext cx="5792788" cy="461962"/>
          </a:xfrm>
          <a:prstGeom prst="rect">
            <a:avLst/>
          </a:prstGeom>
          <a:noFill/>
          <a:ln w="9525">
            <a:noFill/>
            <a:miter lim="800000"/>
            <a:headEnd/>
            <a:tailEnd/>
          </a:ln>
        </p:spPr>
        <p:txBody>
          <a:bodyPr wrap="none">
            <a:spAutoFit/>
          </a:bodyPr>
          <a:lstStyle/>
          <a:p>
            <a:r>
              <a:rPr lang="en-GB" sz="2400" b="1"/>
              <a:t>Clearance, reabsorption and secretion</a:t>
            </a:r>
          </a:p>
        </p:txBody>
      </p:sp>
      <p:sp>
        <p:nvSpPr>
          <p:cNvPr id="29707" name="Line 8"/>
          <p:cNvSpPr>
            <a:spLocks noChangeShapeType="1"/>
          </p:cNvSpPr>
          <p:nvPr/>
        </p:nvSpPr>
        <p:spPr bwMode="auto">
          <a:xfrm flipH="1">
            <a:off x="6929438" y="5643563"/>
            <a:ext cx="0" cy="390525"/>
          </a:xfrm>
          <a:prstGeom prst="line">
            <a:avLst/>
          </a:prstGeom>
          <a:noFill/>
          <a:ln w="9525">
            <a:solidFill>
              <a:schemeClr val="tx1"/>
            </a:solidFill>
            <a:round/>
            <a:headEnd/>
            <a:tailEnd type="triangle" w="med" len="med"/>
          </a:ln>
        </p:spPr>
        <p:txBody>
          <a:bodyPr/>
          <a:lstStyle/>
          <a:p>
            <a:endParaRPr lang="en-GB"/>
          </a:p>
        </p:txBody>
      </p:sp>
      <p:sp>
        <p:nvSpPr>
          <p:cNvPr id="29708" name="Line 8"/>
          <p:cNvSpPr>
            <a:spLocks noChangeShapeType="1"/>
          </p:cNvSpPr>
          <p:nvPr/>
        </p:nvSpPr>
        <p:spPr bwMode="auto">
          <a:xfrm flipH="1">
            <a:off x="4786313" y="5643563"/>
            <a:ext cx="0" cy="390525"/>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06400" y="1476375"/>
            <a:ext cx="8331200" cy="738188"/>
          </a:xfrm>
        </p:spPr>
        <p:txBody>
          <a:bodyPr/>
          <a:lstStyle/>
          <a:p>
            <a:pPr marL="0" indent="0" defTabSz="762000" eaLnBrk="1" hangingPunct="1">
              <a:buFontTx/>
              <a:buNone/>
            </a:pPr>
            <a:r>
              <a:rPr lang="en-GB" sz="2400" smtClean="0"/>
              <a:t>A fall in GFR is </a:t>
            </a:r>
            <a:r>
              <a:rPr lang="en-GB" sz="2400" b="1" smtClean="0"/>
              <a:t>the</a:t>
            </a:r>
            <a:r>
              <a:rPr lang="en-GB" sz="2400" smtClean="0"/>
              <a:t> cardinal feature of renal disease</a:t>
            </a:r>
          </a:p>
        </p:txBody>
      </p:sp>
      <p:sp>
        <p:nvSpPr>
          <p:cNvPr id="30723" name="Rectangle 3"/>
          <p:cNvSpPr>
            <a:spLocks noChangeArrowheads="1"/>
          </p:cNvSpPr>
          <p:nvPr/>
        </p:nvSpPr>
        <p:spPr bwMode="auto">
          <a:xfrm>
            <a:off x="406400" y="2143125"/>
            <a:ext cx="8636000" cy="712788"/>
          </a:xfrm>
          <a:prstGeom prst="rect">
            <a:avLst/>
          </a:prstGeom>
          <a:noFill/>
          <a:ln w="12700">
            <a:noFill/>
            <a:miter lim="800000"/>
            <a:headEnd/>
            <a:tailEnd/>
          </a:ln>
        </p:spPr>
        <p:txBody>
          <a:bodyPr lIns="90488" tIns="44450" rIns="90488" bIns="44450"/>
          <a:lstStyle/>
          <a:p>
            <a:pPr defTabSz="762000">
              <a:spcBef>
                <a:spcPct val="20000"/>
              </a:spcBef>
            </a:pPr>
            <a:r>
              <a:rPr lang="en-GB" sz="2400"/>
              <a:t>If GFR falls, excretory products will build up in the plasma.</a:t>
            </a:r>
          </a:p>
        </p:txBody>
      </p:sp>
      <p:sp>
        <p:nvSpPr>
          <p:cNvPr id="30724" name="Rectangle 4"/>
          <p:cNvSpPr>
            <a:spLocks noChangeArrowheads="1"/>
          </p:cNvSpPr>
          <p:nvPr/>
        </p:nvSpPr>
        <p:spPr bwMode="auto">
          <a:xfrm>
            <a:off x="406400" y="2847975"/>
            <a:ext cx="8432800" cy="938213"/>
          </a:xfrm>
          <a:prstGeom prst="rect">
            <a:avLst/>
          </a:prstGeom>
          <a:noFill/>
          <a:ln w="12700">
            <a:noFill/>
            <a:miter lim="800000"/>
            <a:headEnd/>
            <a:tailEnd/>
          </a:ln>
        </p:spPr>
        <p:txBody>
          <a:bodyPr lIns="90488" tIns="44450" rIns="90488" bIns="44450"/>
          <a:lstStyle/>
          <a:p>
            <a:pPr defTabSz="762000">
              <a:spcBef>
                <a:spcPct val="20000"/>
              </a:spcBef>
            </a:pPr>
            <a:r>
              <a:rPr lang="en-GB" sz="2400"/>
              <a:t>A raised plasma concentration of creatinine is diagnostic of renal disease.</a:t>
            </a:r>
          </a:p>
        </p:txBody>
      </p:sp>
      <p:sp>
        <p:nvSpPr>
          <p:cNvPr id="30725" name="Rectangle 5"/>
          <p:cNvSpPr>
            <a:spLocks noChangeArrowheads="1"/>
          </p:cNvSpPr>
          <p:nvPr/>
        </p:nvSpPr>
        <p:spPr bwMode="auto">
          <a:xfrm>
            <a:off x="406400" y="3929063"/>
            <a:ext cx="8737600" cy="1898650"/>
          </a:xfrm>
          <a:prstGeom prst="rect">
            <a:avLst/>
          </a:prstGeom>
          <a:noFill/>
          <a:ln w="12700">
            <a:noFill/>
            <a:miter lim="800000"/>
            <a:headEnd/>
            <a:tailEnd/>
          </a:ln>
        </p:spPr>
        <p:txBody>
          <a:bodyPr lIns="90488" tIns="44450" rIns="90488" bIns="44450"/>
          <a:lstStyle/>
          <a:p>
            <a:pPr defTabSz="762000">
              <a:spcBef>
                <a:spcPct val="20000"/>
              </a:spcBef>
            </a:pPr>
            <a:r>
              <a:rPr lang="en-GB" sz="2400"/>
              <a:t>Excretion of many other substances will also be impaired in renal failure - including some drugs. This needs to be taken into account when calculating drug doses - PHARMACOKINETICS.  </a:t>
            </a:r>
          </a:p>
        </p:txBody>
      </p:sp>
      <p:sp>
        <p:nvSpPr>
          <p:cNvPr id="30726" name="TextBox 7"/>
          <p:cNvSpPr txBox="1">
            <a:spLocks noChangeArrowheads="1"/>
          </p:cNvSpPr>
          <p:nvPr/>
        </p:nvSpPr>
        <p:spPr bwMode="auto">
          <a:xfrm>
            <a:off x="2489200" y="500063"/>
            <a:ext cx="3940175" cy="523875"/>
          </a:xfrm>
          <a:prstGeom prst="rect">
            <a:avLst/>
          </a:prstGeom>
          <a:noFill/>
          <a:ln w="9525">
            <a:noFill/>
            <a:miter lim="800000"/>
            <a:headEnd/>
            <a:tailEnd/>
          </a:ln>
        </p:spPr>
        <p:txBody>
          <a:bodyPr wrap="none">
            <a:spAutoFit/>
          </a:bodyPr>
          <a:lstStyle/>
          <a:p>
            <a:r>
              <a:rPr lang="en-GB" sz="2800"/>
              <a:t>RENAL DIAGNOSTICS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457200"/>
            <a:ext cx="8001000" cy="5324535"/>
          </a:xfrm>
          <a:prstGeom prst="rect">
            <a:avLst/>
          </a:prstGeom>
          <a:noFill/>
          <a:ln w="9525">
            <a:noFill/>
            <a:miter lim="800000"/>
            <a:headEnd/>
            <a:tailEnd/>
          </a:ln>
        </p:spPr>
        <p:txBody>
          <a:bodyPr>
            <a:spAutoFit/>
          </a:bodyPr>
          <a:lstStyle/>
          <a:p>
            <a:pPr eaLnBrk="0" hangingPunct="0">
              <a:spcBef>
                <a:spcPct val="50000"/>
              </a:spcBef>
            </a:pPr>
            <a:r>
              <a:rPr lang="en-GB" sz="2000" b="1" dirty="0"/>
              <a:t>You should know:</a:t>
            </a:r>
            <a:endParaRPr lang="en-GB" sz="2000" dirty="0"/>
          </a:p>
          <a:p>
            <a:pPr eaLnBrk="0" hangingPunct="0">
              <a:spcBef>
                <a:spcPct val="50000"/>
              </a:spcBef>
              <a:buFontTx/>
              <a:buChar char="•"/>
            </a:pPr>
            <a:r>
              <a:rPr lang="en-GB" sz="2000" dirty="0" smtClean="0"/>
              <a:t> Where </a:t>
            </a:r>
            <a:r>
              <a:rPr lang="en-GB" sz="2000" dirty="0"/>
              <a:t>in the kidney </a:t>
            </a:r>
            <a:r>
              <a:rPr lang="en-GB" sz="2000" dirty="0" err="1"/>
              <a:t>nephron</a:t>
            </a:r>
            <a:r>
              <a:rPr lang="en-GB" sz="2000" dirty="0"/>
              <a:t> filtration occurs </a:t>
            </a:r>
            <a:r>
              <a:rPr lang="en-GB" sz="2000" dirty="0" smtClean="0"/>
              <a:t>and understand the concept of filtration (concentration).</a:t>
            </a:r>
            <a:endParaRPr lang="en-GB" sz="2000" dirty="0"/>
          </a:p>
          <a:p>
            <a:pPr eaLnBrk="0" hangingPunct="0">
              <a:spcBef>
                <a:spcPct val="50000"/>
              </a:spcBef>
              <a:buFontTx/>
              <a:buChar char="•"/>
            </a:pPr>
            <a:r>
              <a:rPr lang="en-GB" sz="2000" dirty="0" smtClean="0"/>
              <a:t> Why </a:t>
            </a:r>
            <a:r>
              <a:rPr lang="en-GB" sz="2000" dirty="0"/>
              <a:t>measuring </a:t>
            </a:r>
            <a:r>
              <a:rPr lang="en-GB" sz="2000" dirty="0" err="1"/>
              <a:t>glomerular</a:t>
            </a:r>
            <a:r>
              <a:rPr lang="en-GB" sz="2000" dirty="0"/>
              <a:t> filtration is important</a:t>
            </a:r>
          </a:p>
          <a:p>
            <a:pPr eaLnBrk="0" hangingPunct="0">
              <a:spcBef>
                <a:spcPct val="50000"/>
              </a:spcBef>
              <a:buFontTx/>
              <a:buChar char="•"/>
            </a:pPr>
            <a:r>
              <a:rPr lang="en-GB" sz="2000" dirty="0" smtClean="0"/>
              <a:t> Filtration </a:t>
            </a:r>
            <a:r>
              <a:rPr lang="en-GB" sz="2000" dirty="0"/>
              <a:t>is a passive process through fenestrated barriers producing a clear </a:t>
            </a:r>
            <a:r>
              <a:rPr lang="en-GB" sz="2000" dirty="0" err="1"/>
              <a:t>ultrafiltrate</a:t>
            </a:r>
            <a:endParaRPr lang="en-GB" sz="2000" dirty="0"/>
          </a:p>
          <a:p>
            <a:pPr eaLnBrk="0" hangingPunct="0">
              <a:spcBef>
                <a:spcPct val="50000"/>
              </a:spcBef>
              <a:buFontTx/>
              <a:buChar char="•"/>
            </a:pPr>
            <a:r>
              <a:rPr lang="en-GB" sz="2000" dirty="0" smtClean="0"/>
              <a:t> The </a:t>
            </a:r>
            <a:r>
              <a:rPr lang="en-GB" sz="2000" dirty="0"/>
              <a:t>pressures which determine the net </a:t>
            </a:r>
            <a:r>
              <a:rPr lang="en-GB" sz="2000" dirty="0" err="1"/>
              <a:t>ultrafiltration</a:t>
            </a:r>
            <a:r>
              <a:rPr lang="en-GB" sz="2000" dirty="0"/>
              <a:t> pressure </a:t>
            </a:r>
            <a:r>
              <a:rPr lang="en-GB" sz="2000" dirty="0" smtClean="0"/>
              <a:t> and GFR (equations) and their significance</a:t>
            </a:r>
            <a:endParaRPr lang="en-GB" sz="2000" dirty="0"/>
          </a:p>
          <a:p>
            <a:pPr eaLnBrk="0" hangingPunct="0">
              <a:spcBef>
                <a:spcPct val="50000"/>
              </a:spcBef>
              <a:buFontTx/>
              <a:buChar char="•"/>
            </a:pPr>
            <a:r>
              <a:rPr lang="en-GB" sz="2000" dirty="0" smtClean="0"/>
              <a:t> How </a:t>
            </a:r>
            <a:r>
              <a:rPr lang="en-GB" sz="2000" dirty="0"/>
              <a:t>a constant GFR is maintained (</a:t>
            </a:r>
            <a:r>
              <a:rPr lang="en-GB" sz="2000" dirty="0" err="1"/>
              <a:t>myogenic</a:t>
            </a:r>
            <a:r>
              <a:rPr lang="en-GB" sz="2000" dirty="0"/>
              <a:t> mechanism and </a:t>
            </a:r>
            <a:r>
              <a:rPr lang="en-GB" sz="2000" dirty="0" err="1"/>
              <a:t>tubuloglomerular</a:t>
            </a:r>
            <a:r>
              <a:rPr lang="en-GB" sz="2000" dirty="0"/>
              <a:t> feedback</a:t>
            </a:r>
            <a:r>
              <a:rPr lang="en-GB" sz="2000" dirty="0" smtClean="0"/>
              <a:t>)</a:t>
            </a:r>
          </a:p>
          <a:p>
            <a:pPr eaLnBrk="0" hangingPunct="0">
              <a:spcBef>
                <a:spcPct val="50000"/>
              </a:spcBef>
              <a:buFontTx/>
              <a:buChar char="•"/>
            </a:pPr>
            <a:r>
              <a:rPr lang="en-GB" sz="2000" dirty="0" smtClean="0"/>
              <a:t> Factors affecting GFR (and why)?</a:t>
            </a:r>
          </a:p>
          <a:p>
            <a:pPr eaLnBrk="0" hangingPunct="0">
              <a:spcBef>
                <a:spcPct val="50000"/>
              </a:spcBef>
              <a:buFontTx/>
              <a:buChar char="•"/>
            </a:pPr>
            <a:r>
              <a:rPr lang="en-GB" sz="2000" dirty="0" smtClean="0"/>
              <a:t> Understand the concept of renal clearance</a:t>
            </a:r>
            <a:endParaRPr lang="en-GB" sz="2000" dirty="0"/>
          </a:p>
          <a:p>
            <a:pPr eaLnBrk="0" hangingPunct="0">
              <a:spcBef>
                <a:spcPct val="50000"/>
              </a:spcBef>
              <a:buFontTx/>
              <a:buChar char="•"/>
            </a:pPr>
            <a:r>
              <a:rPr lang="en-GB" sz="2000" dirty="0" smtClean="0"/>
              <a:t> How </a:t>
            </a:r>
            <a:r>
              <a:rPr lang="en-GB" sz="2000" dirty="0"/>
              <a:t>to measure </a:t>
            </a:r>
            <a:r>
              <a:rPr lang="en-GB" sz="2000" dirty="0" smtClean="0"/>
              <a:t>GFR and renal blood flow using clearance</a:t>
            </a:r>
            <a:endParaRPr lang="en-GB" sz="2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4213" y="766763"/>
            <a:ext cx="7739062" cy="4370387"/>
          </a:xfrm>
          <a:prstGeom prst="rect">
            <a:avLst/>
          </a:prstGeom>
          <a:noFill/>
          <a:ln w="9525">
            <a:noFill/>
            <a:miter lim="800000"/>
            <a:headEnd/>
            <a:tailEnd/>
          </a:ln>
        </p:spPr>
        <p:txBody>
          <a:bodyPr>
            <a:spAutoFit/>
          </a:bodyPr>
          <a:lstStyle/>
          <a:p>
            <a:pPr eaLnBrk="0" hangingPunct="0">
              <a:spcBef>
                <a:spcPct val="50000"/>
              </a:spcBef>
            </a:pPr>
            <a:r>
              <a:rPr lang="en-US" sz="3200" b="1"/>
              <a:t>	</a:t>
            </a:r>
            <a:r>
              <a:rPr lang="en-US" sz="2800" b="1"/>
              <a:t>   Integrated functions of the kidney</a:t>
            </a:r>
          </a:p>
          <a:p>
            <a:pPr eaLnBrk="0" hangingPunct="0">
              <a:spcBef>
                <a:spcPct val="50000"/>
              </a:spcBef>
            </a:pPr>
            <a:endParaRPr lang="en-US" sz="2400"/>
          </a:p>
          <a:p>
            <a:pPr eaLnBrk="0" hangingPunct="0">
              <a:spcBef>
                <a:spcPct val="50000"/>
              </a:spcBef>
            </a:pPr>
            <a:r>
              <a:rPr lang="en-US" sz="2000" b="1"/>
              <a:t>Excretion</a:t>
            </a:r>
            <a:r>
              <a:rPr lang="en-US" sz="2000"/>
              <a:t> of metabolic products e.g. urea, uric acid, creatinine</a:t>
            </a:r>
          </a:p>
          <a:p>
            <a:pPr eaLnBrk="0" hangingPunct="0">
              <a:spcBef>
                <a:spcPct val="50000"/>
              </a:spcBef>
            </a:pPr>
            <a:r>
              <a:rPr lang="en-US" sz="2000" b="1"/>
              <a:t>Excretion</a:t>
            </a:r>
            <a:r>
              <a:rPr lang="en-US" sz="2000"/>
              <a:t> of foreign substances (drugs) -</a:t>
            </a:r>
            <a:endParaRPr lang="en-US" sz="2000" b="1">
              <a:solidFill>
                <a:srgbClr val="FF0000"/>
              </a:solidFill>
            </a:endParaRPr>
          </a:p>
          <a:p>
            <a:pPr eaLnBrk="0" hangingPunct="0">
              <a:spcBef>
                <a:spcPct val="50000"/>
              </a:spcBef>
            </a:pPr>
            <a:r>
              <a:rPr lang="en-US" sz="2000" b="1"/>
              <a:t>Homeostasis</a:t>
            </a:r>
            <a:r>
              <a:rPr lang="en-US" sz="2000"/>
              <a:t> of:	body fluids</a:t>
            </a:r>
          </a:p>
          <a:p>
            <a:pPr eaLnBrk="0" hangingPunct="0">
              <a:spcBef>
                <a:spcPct val="50000"/>
              </a:spcBef>
            </a:pPr>
            <a:r>
              <a:rPr lang="en-US" sz="2000"/>
              <a:t>			electrolytes</a:t>
            </a:r>
          </a:p>
          <a:p>
            <a:pPr eaLnBrk="0" hangingPunct="0">
              <a:spcBef>
                <a:spcPct val="50000"/>
              </a:spcBef>
            </a:pPr>
            <a:r>
              <a:rPr lang="en-US" sz="2000"/>
              <a:t>			acid-base balance</a:t>
            </a:r>
          </a:p>
          <a:p>
            <a:pPr eaLnBrk="0" hangingPunct="0">
              <a:spcBef>
                <a:spcPct val="50000"/>
              </a:spcBef>
            </a:pPr>
            <a:r>
              <a:rPr lang="en-US" sz="2000" b="1"/>
              <a:t>Regulate</a:t>
            </a:r>
            <a:r>
              <a:rPr lang="en-US" sz="2000"/>
              <a:t> blood pressure - </a:t>
            </a:r>
            <a:endParaRPr lang="en-US" sz="2000" b="1">
              <a:solidFill>
                <a:srgbClr val="FF0000"/>
              </a:solidFill>
            </a:endParaRPr>
          </a:p>
          <a:p>
            <a:pPr eaLnBrk="0" hangingPunct="0">
              <a:spcBef>
                <a:spcPct val="50000"/>
              </a:spcBef>
            </a:pPr>
            <a:r>
              <a:rPr lang="en-US" sz="2000" b="1"/>
              <a:t>Secrete</a:t>
            </a:r>
            <a:r>
              <a:rPr lang="en-US" sz="2000"/>
              <a:t> hormones (renin, erythropoietin) -</a:t>
            </a:r>
            <a:endParaRPr lang="en-US" sz="2000" b="1">
              <a:solidFill>
                <a:srgbClr val="FF0000"/>
              </a:solidFill>
            </a:endParaRPr>
          </a:p>
        </p:txBody>
      </p:sp>
      <p:sp>
        <p:nvSpPr>
          <p:cNvPr id="4099" name="AutoShape 3"/>
          <p:cNvSpPr>
            <a:spLocks/>
          </p:cNvSpPr>
          <p:nvPr/>
        </p:nvSpPr>
        <p:spPr bwMode="auto">
          <a:xfrm>
            <a:off x="5219700" y="2857500"/>
            <a:ext cx="431800" cy="865188"/>
          </a:xfrm>
          <a:prstGeom prst="rightBrace">
            <a:avLst>
              <a:gd name="adj1" fmla="val 16697"/>
              <a:gd name="adj2" fmla="val 50000"/>
            </a:avLst>
          </a:prstGeom>
          <a:noFill/>
          <a:ln w="12700">
            <a:solidFill>
              <a:schemeClr val="tx1"/>
            </a:solidFill>
            <a:round/>
            <a:headEnd/>
            <a:tailEnd/>
          </a:ln>
        </p:spPr>
        <p:txBody>
          <a:bodyPr wrap="none" anchor="ctr"/>
          <a:lstStyle/>
          <a:p>
            <a:endParaRPr lang="en-GB"/>
          </a:p>
        </p:txBody>
      </p:sp>
      <p:sp>
        <p:nvSpPr>
          <p:cNvPr id="4100" name="Text Box 4"/>
          <p:cNvSpPr txBox="1">
            <a:spLocks noChangeArrowheads="1"/>
          </p:cNvSpPr>
          <p:nvPr/>
        </p:nvSpPr>
        <p:spPr bwMode="auto">
          <a:xfrm>
            <a:off x="5888038" y="3071813"/>
            <a:ext cx="1779587" cy="457200"/>
          </a:xfrm>
          <a:prstGeom prst="rect">
            <a:avLst/>
          </a:prstGeom>
          <a:noFill/>
          <a:ln w="9525">
            <a:noFill/>
            <a:miter lim="800000"/>
            <a:headEnd/>
            <a:tailEnd/>
          </a:ln>
        </p:spPr>
        <p:txBody>
          <a:bodyPr wrap="none">
            <a:spAutoFit/>
          </a:bodyPr>
          <a:lstStyle/>
          <a:p>
            <a:pPr eaLnBrk="0" hangingPunct="0"/>
            <a:r>
              <a:rPr lang="en-GB" sz="2400"/>
              <a:t>Cell volume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5510" r="7338"/>
          <a:stretch>
            <a:fillRect/>
          </a:stretch>
        </p:blipFill>
        <p:spPr bwMode="auto">
          <a:xfrm>
            <a:off x="387350" y="500063"/>
            <a:ext cx="5184775" cy="5949950"/>
          </a:xfrm>
          <a:prstGeom prst="rect">
            <a:avLst/>
          </a:prstGeom>
          <a:noFill/>
          <a:ln w="9525">
            <a:noFill/>
            <a:miter lim="800000"/>
            <a:headEnd/>
            <a:tailEnd/>
          </a:ln>
        </p:spPr>
      </p:pic>
      <p:sp>
        <p:nvSpPr>
          <p:cNvPr id="8" name="Rectangle 2"/>
          <p:cNvSpPr txBox="1">
            <a:spLocks noChangeArrowheads="1"/>
          </p:cNvSpPr>
          <p:nvPr/>
        </p:nvSpPr>
        <p:spPr>
          <a:xfrm>
            <a:off x="5743575" y="642938"/>
            <a:ext cx="2971800" cy="1143000"/>
          </a:xfrm>
          <a:prstGeom prst="rect">
            <a:avLst/>
          </a:prstGeom>
        </p:spPr>
        <p:txBody>
          <a:bodyPr/>
          <a:lstStyle/>
          <a:p>
            <a:pPr algn="ctr">
              <a:defRPr/>
            </a:pPr>
            <a:r>
              <a:rPr lang="en-GB" b="1" kern="0" dirty="0" err="1">
                <a:solidFill>
                  <a:schemeClr val="tx2"/>
                </a:solidFill>
                <a:latin typeface="+mj-lt"/>
                <a:ea typeface="+mj-ea"/>
                <a:cs typeface="+mj-cs"/>
              </a:rPr>
              <a:t>Glomerular</a:t>
            </a:r>
            <a:r>
              <a:rPr lang="en-GB" b="1" kern="0" dirty="0">
                <a:solidFill>
                  <a:schemeClr val="tx2"/>
                </a:solidFill>
                <a:latin typeface="+mj-lt"/>
                <a:ea typeface="+mj-ea"/>
                <a:cs typeface="+mj-cs"/>
              </a:rPr>
              <a:t> filtration</a:t>
            </a:r>
          </a:p>
        </p:txBody>
      </p:sp>
      <p:sp>
        <p:nvSpPr>
          <p:cNvPr id="9" name="Rectangle 3"/>
          <p:cNvSpPr txBox="1">
            <a:spLocks noChangeArrowheads="1"/>
          </p:cNvSpPr>
          <p:nvPr/>
        </p:nvSpPr>
        <p:spPr>
          <a:xfrm>
            <a:off x="5743575" y="1968500"/>
            <a:ext cx="2971800" cy="4525963"/>
          </a:xfrm>
          <a:prstGeom prst="rect">
            <a:avLst/>
          </a:prstGeom>
        </p:spPr>
        <p:txBody>
          <a:bodyPr/>
          <a:lstStyle/>
          <a:p>
            <a:pPr marL="342900" indent="-342900">
              <a:spcBef>
                <a:spcPct val="20000"/>
              </a:spcBef>
              <a:buFontTx/>
              <a:buChar char="•"/>
              <a:defRPr/>
            </a:pPr>
            <a:r>
              <a:rPr lang="en-GB" kern="0" dirty="0">
                <a:latin typeface="+mn-lt"/>
                <a:cs typeface="+mn-cs"/>
              </a:rPr>
              <a:t>Definition: </a:t>
            </a:r>
            <a:r>
              <a:rPr lang="en-GB" b="1" kern="0" dirty="0">
                <a:latin typeface="+mn-lt"/>
                <a:cs typeface="+mn-cs"/>
              </a:rPr>
              <a:t>formation of an </a:t>
            </a:r>
            <a:r>
              <a:rPr lang="en-GB" b="1" kern="0" dirty="0" err="1">
                <a:latin typeface="+mn-lt"/>
                <a:cs typeface="+mn-cs"/>
              </a:rPr>
              <a:t>ultrafiltrate</a:t>
            </a:r>
            <a:r>
              <a:rPr lang="en-GB" b="1" kern="0" dirty="0">
                <a:latin typeface="+mn-lt"/>
                <a:cs typeface="+mn-cs"/>
              </a:rPr>
              <a:t> of plasma in the </a:t>
            </a:r>
            <a:r>
              <a:rPr lang="en-GB" b="1" kern="0" dirty="0" err="1">
                <a:latin typeface="+mn-lt"/>
                <a:cs typeface="+mn-cs"/>
              </a:rPr>
              <a:t>glomerulus</a:t>
            </a:r>
            <a:endParaRPr lang="en-GB" b="1" kern="0" dirty="0">
              <a:latin typeface="+mn-lt"/>
              <a:cs typeface="+mn-cs"/>
            </a:endParaRPr>
          </a:p>
          <a:p>
            <a:pPr marL="342900" indent="-342900">
              <a:spcBef>
                <a:spcPct val="20000"/>
              </a:spcBef>
              <a:buFontTx/>
              <a:buChar char="•"/>
              <a:defRPr/>
            </a:pPr>
            <a:r>
              <a:rPr lang="en-GB" kern="0" dirty="0">
                <a:latin typeface="+mn-lt"/>
                <a:cs typeface="+mn-cs"/>
              </a:rPr>
              <a:t>An abrupt fall in </a:t>
            </a:r>
            <a:r>
              <a:rPr lang="en-GB" kern="0" dirty="0" err="1">
                <a:latin typeface="+mn-lt"/>
                <a:cs typeface="+mn-cs"/>
              </a:rPr>
              <a:t>glomerular</a:t>
            </a:r>
            <a:r>
              <a:rPr lang="en-GB" kern="0" dirty="0">
                <a:latin typeface="+mn-lt"/>
                <a:cs typeface="+mn-cs"/>
              </a:rPr>
              <a:t> filtration </a:t>
            </a:r>
            <a:r>
              <a:rPr lang="en-GB" b="1" u="sng" kern="0" dirty="0">
                <a:latin typeface="+mn-lt"/>
                <a:cs typeface="+mn-cs"/>
              </a:rPr>
              <a:t>is</a:t>
            </a:r>
            <a:r>
              <a:rPr lang="en-GB" kern="0" dirty="0">
                <a:latin typeface="+mn-lt"/>
                <a:cs typeface="+mn-cs"/>
              </a:rPr>
              <a:t> renal failure</a:t>
            </a:r>
          </a:p>
          <a:p>
            <a:pPr marL="342900" indent="-342900">
              <a:spcBef>
                <a:spcPct val="20000"/>
              </a:spcBef>
              <a:buFontTx/>
              <a:buChar char="•"/>
              <a:defRPr/>
            </a:pPr>
            <a:r>
              <a:rPr lang="en-GB" kern="0" dirty="0">
                <a:latin typeface="+mn-lt"/>
                <a:cs typeface="+mn-cs"/>
              </a:rPr>
              <a:t>Abnormalities in renal </a:t>
            </a:r>
            <a:r>
              <a:rPr lang="en-GB" kern="0" dirty="0" smtClean="0">
                <a:latin typeface="+mn-lt"/>
                <a:cs typeface="+mn-cs"/>
              </a:rPr>
              <a:t>circulation </a:t>
            </a:r>
            <a:r>
              <a:rPr lang="en-GB" kern="0" dirty="0">
                <a:latin typeface="+mn-lt"/>
                <a:cs typeface="+mn-cs"/>
              </a:rPr>
              <a:t>lead to reduced </a:t>
            </a:r>
            <a:r>
              <a:rPr lang="en-GB" kern="0" dirty="0" err="1">
                <a:latin typeface="+mn-lt"/>
                <a:cs typeface="+mn-cs"/>
              </a:rPr>
              <a:t>glomerular</a:t>
            </a:r>
            <a:r>
              <a:rPr lang="en-GB" kern="0" dirty="0">
                <a:latin typeface="+mn-lt"/>
                <a:cs typeface="+mn-cs"/>
              </a:rPr>
              <a:t> filtration i.e. renal failure.</a:t>
            </a:r>
          </a:p>
          <a:p>
            <a:pPr marL="342900" indent="-342900">
              <a:spcBef>
                <a:spcPct val="20000"/>
              </a:spcBef>
              <a:defRPr/>
            </a:pPr>
            <a:endParaRPr lang="en-GB" kern="0" dirty="0">
              <a:latin typeface="+mn-lt"/>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2"/>
          <p:cNvSpPr>
            <a:spLocks noGrp="1" noChangeArrowheads="1"/>
          </p:cNvSpPr>
          <p:nvPr>
            <p:ph type="title"/>
          </p:nvPr>
        </p:nvSpPr>
        <p:spPr>
          <a:xfrm>
            <a:off x="2268538" y="333375"/>
            <a:ext cx="4824412" cy="700088"/>
          </a:xfrm>
        </p:spPr>
        <p:txBody>
          <a:bodyPr/>
          <a:lstStyle/>
          <a:p>
            <a:pPr eaLnBrk="1" hangingPunct="1"/>
            <a:r>
              <a:rPr lang="en-GB" sz="4000" smtClean="0"/>
              <a:t>Glomerular filtration</a:t>
            </a:r>
          </a:p>
        </p:txBody>
      </p:sp>
      <p:sp>
        <p:nvSpPr>
          <p:cNvPr id="6147" name="Rectangle 50"/>
          <p:cNvSpPr>
            <a:spLocks noGrp="1" noChangeArrowheads="1"/>
          </p:cNvSpPr>
          <p:nvPr>
            <p:ph type="body" idx="4294967295"/>
          </p:nvPr>
        </p:nvSpPr>
        <p:spPr>
          <a:xfrm>
            <a:off x="214313" y="1196975"/>
            <a:ext cx="8940800" cy="5329238"/>
          </a:xfrm>
          <a:noFill/>
        </p:spPr>
        <p:txBody>
          <a:bodyPr lIns="90488" tIns="44450" rIns="90488" bIns="44450"/>
          <a:lstStyle/>
          <a:p>
            <a:pPr defTabSz="762000" eaLnBrk="1" hangingPunct="1">
              <a:spcBef>
                <a:spcPct val="0"/>
              </a:spcBef>
              <a:buFontTx/>
              <a:buNone/>
            </a:pPr>
            <a:r>
              <a:rPr lang="en-US" sz="2000" dirty="0" smtClean="0"/>
              <a:t>Passive process: fluid is ‘driven’ through the </a:t>
            </a:r>
            <a:r>
              <a:rPr lang="en-US" sz="2000" dirty="0" err="1" smtClean="0"/>
              <a:t>semipermeable</a:t>
            </a:r>
            <a:r>
              <a:rPr lang="en-US" sz="2000" dirty="0" smtClean="0"/>
              <a:t> (fenestrated) walls of the </a:t>
            </a:r>
            <a:r>
              <a:rPr lang="en-US" sz="2000" dirty="0" err="1" smtClean="0"/>
              <a:t>glomerular</a:t>
            </a:r>
            <a:r>
              <a:rPr lang="en-US" sz="2000" dirty="0" smtClean="0"/>
              <a:t> capillaries into the </a:t>
            </a:r>
            <a:r>
              <a:rPr lang="en-US" sz="2000" dirty="0" err="1" smtClean="0"/>
              <a:t>Bowmans</a:t>
            </a:r>
            <a:r>
              <a:rPr lang="en-US" sz="2000" dirty="0" smtClean="0"/>
              <a:t> capsule space by the hydrostatic pressure of heart.</a:t>
            </a:r>
            <a:endParaRPr lang="en-GB" sz="2000" dirty="0" smtClean="0"/>
          </a:p>
          <a:p>
            <a:pPr defTabSz="762000" eaLnBrk="1" hangingPunct="1">
              <a:spcBef>
                <a:spcPct val="0"/>
              </a:spcBef>
              <a:buFontTx/>
              <a:buNone/>
            </a:pPr>
            <a:endParaRPr lang="en-GB" sz="2000" dirty="0" smtClean="0"/>
          </a:p>
          <a:p>
            <a:pPr defTabSz="762000" eaLnBrk="1" hangingPunct="1">
              <a:spcBef>
                <a:spcPct val="0"/>
              </a:spcBef>
              <a:buFontTx/>
              <a:buNone/>
            </a:pPr>
            <a:r>
              <a:rPr lang="en-GB" sz="2000" dirty="0" smtClean="0"/>
              <a:t>The filtration barrier (fenestrated endothelium of capillaries and </a:t>
            </a:r>
            <a:r>
              <a:rPr lang="en-GB" sz="2000" dirty="0" err="1" smtClean="0"/>
              <a:t>semipermeable</a:t>
            </a:r>
            <a:r>
              <a:rPr lang="en-GB" sz="2000" dirty="0" smtClean="0"/>
              <a:t> Bowman’s capsule)  is highly permeable to:</a:t>
            </a:r>
          </a:p>
          <a:p>
            <a:pPr defTabSz="762000" eaLnBrk="1" hangingPunct="1">
              <a:spcBef>
                <a:spcPct val="0"/>
              </a:spcBef>
            </a:pPr>
            <a:r>
              <a:rPr lang="en-GB" sz="2000" dirty="0" smtClean="0"/>
              <a:t> fluids </a:t>
            </a:r>
          </a:p>
          <a:p>
            <a:pPr defTabSz="762000" eaLnBrk="1" hangingPunct="1">
              <a:spcBef>
                <a:spcPct val="0"/>
              </a:spcBef>
            </a:pPr>
            <a:r>
              <a:rPr lang="en-GB" sz="2000" dirty="0" smtClean="0"/>
              <a:t>small solutes (these are “freely filtered”: </a:t>
            </a:r>
            <a:r>
              <a:rPr lang="en-GB" sz="2000" b="1" dirty="0" smtClean="0"/>
              <a:t>same concentration in filtrate and plasma</a:t>
            </a:r>
            <a:r>
              <a:rPr lang="en-GB" sz="2000" dirty="0" smtClean="0"/>
              <a:t>)</a:t>
            </a:r>
          </a:p>
          <a:p>
            <a:pPr defTabSz="762000" eaLnBrk="1" hangingPunct="1">
              <a:spcBef>
                <a:spcPct val="0"/>
              </a:spcBef>
            </a:pPr>
            <a:endParaRPr lang="en-GB" sz="2000" dirty="0" smtClean="0"/>
          </a:p>
          <a:p>
            <a:pPr defTabSz="762000" eaLnBrk="1" hangingPunct="1">
              <a:spcBef>
                <a:spcPct val="0"/>
              </a:spcBef>
              <a:buFontTx/>
              <a:buNone/>
            </a:pPr>
            <a:r>
              <a:rPr lang="en-GB" sz="2000" dirty="0" smtClean="0"/>
              <a:t>But impermeable to:</a:t>
            </a:r>
          </a:p>
          <a:p>
            <a:pPr defTabSz="762000" eaLnBrk="1" hangingPunct="1">
              <a:spcBef>
                <a:spcPct val="0"/>
              </a:spcBef>
            </a:pPr>
            <a:r>
              <a:rPr lang="en-GB" sz="2000" dirty="0" smtClean="0"/>
              <a:t>cells</a:t>
            </a:r>
          </a:p>
          <a:p>
            <a:pPr defTabSz="762000" eaLnBrk="1" hangingPunct="1">
              <a:spcBef>
                <a:spcPct val="0"/>
              </a:spcBef>
            </a:pPr>
            <a:r>
              <a:rPr lang="en-GB" sz="2000" dirty="0" smtClean="0"/>
              <a:t>proteins</a:t>
            </a:r>
          </a:p>
          <a:p>
            <a:pPr defTabSz="762000" eaLnBrk="1" hangingPunct="1">
              <a:spcBef>
                <a:spcPct val="0"/>
              </a:spcBef>
            </a:pPr>
            <a:r>
              <a:rPr lang="en-GB" sz="2000" dirty="0" smtClean="0"/>
              <a:t>drugs etc carried bound to protein </a:t>
            </a:r>
          </a:p>
          <a:p>
            <a:pPr defTabSz="762000">
              <a:spcBef>
                <a:spcPct val="50000"/>
              </a:spcBef>
              <a:buFontTx/>
              <a:buNone/>
            </a:pPr>
            <a:r>
              <a:rPr lang="en-US" sz="2000" dirty="0" smtClean="0"/>
              <a:t>A clear fluid (</a:t>
            </a:r>
            <a:r>
              <a:rPr lang="en-US" sz="2000" dirty="0" err="1" smtClean="0"/>
              <a:t>ultrafiltrate</a:t>
            </a:r>
            <a:r>
              <a:rPr lang="en-US" sz="2000" dirty="0" smtClean="0"/>
              <a:t>), completely free from blood and proteins, is produced containing electrolytes and small solutes = ‘</a:t>
            </a:r>
            <a:r>
              <a:rPr lang="en-US" sz="2000" b="1" dirty="0" smtClean="0"/>
              <a:t>primary urine’</a:t>
            </a:r>
          </a:p>
          <a:p>
            <a:pPr defTabSz="762000" eaLnBrk="1" hangingPunct="1">
              <a:spcBef>
                <a:spcPct val="0"/>
              </a:spcBef>
            </a:pPr>
            <a:endParaRPr lang="en-GB" sz="2400" dirty="0" smtClean="0"/>
          </a:p>
          <a:p>
            <a:pPr defTabSz="762000" eaLnBrk="1" hangingPunct="1">
              <a:spcBef>
                <a:spcPct val="0"/>
              </a:spcBef>
            </a:pPr>
            <a:endParaRPr lang="en-GB" sz="2400" dirty="0" smtClean="0"/>
          </a:p>
          <a:p>
            <a:pPr defTabSz="762000" eaLnBrk="1" hangingPunct="1">
              <a:spcBef>
                <a:spcPct val="0"/>
              </a:spcBef>
              <a:buFontTx/>
              <a:buNone/>
            </a:pPr>
            <a:endParaRPr lang="en-GB" sz="2000" dirty="0" smtClean="0"/>
          </a:p>
        </p:txBody>
      </p:sp>
      <p:pic>
        <p:nvPicPr>
          <p:cNvPr id="6148" name="Picture 2" descr="Nephron process"/>
          <p:cNvPicPr>
            <a:picLocks noChangeAspect="1" noChangeArrowheads="1"/>
          </p:cNvPicPr>
          <p:nvPr/>
        </p:nvPicPr>
        <p:blipFill>
          <a:blip r:embed="rId3" cstate="print"/>
          <a:srcRect r="56484" b="-5865"/>
          <a:stretch>
            <a:fillRect/>
          </a:stretch>
        </p:blipFill>
        <p:spPr bwMode="auto">
          <a:xfrm>
            <a:off x="4962649" y="3861048"/>
            <a:ext cx="1913607" cy="15881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5511" r="3928"/>
          <a:stretch>
            <a:fillRect/>
          </a:stretch>
        </p:blipFill>
        <p:spPr bwMode="auto">
          <a:xfrm>
            <a:off x="2268538" y="188640"/>
            <a:ext cx="6624637" cy="62423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ephron process"/>
          <p:cNvPicPr>
            <a:picLocks noChangeAspect="1" noChangeArrowheads="1"/>
          </p:cNvPicPr>
          <p:nvPr/>
        </p:nvPicPr>
        <p:blipFill>
          <a:blip r:embed="rId3" cstate="print"/>
          <a:srcRect/>
          <a:stretch>
            <a:fillRect/>
          </a:stretch>
        </p:blipFill>
        <p:spPr bwMode="auto">
          <a:xfrm>
            <a:off x="36513" y="2614613"/>
            <a:ext cx="9144000" cy="3119437"/>
          </a:xfrm>
          <a:prstGeom prst="rect">
            <a:avLst/>
          </a:prstGeom>
          <a:noFill/>
          <a:ln w="9525">
            <a:noFill/>
            <a:miter lim="800000"/>
            <a:headEnd/>
            <a:tailEnd/>
          </a:ln>
        </p:spPr>
      </p:pic>
      <p:sp>
        <p:nvSpPr>
          <p:cNvPr id="8195" name="Line 4"/>
          <p:cNvSpPr>
            <a:spLocks noChangeShapeType="1"/>
          </p:cNvSpPr>
          <p:nvPr/>
        </p:nvSpPr>
        <p:spPr bwMode="auto">
          <a:xfrm>
            <a:off x="1763713" y="2420938"/>
            <a:ext cx="0" cy="530225"/>
          </a:xfrm>
          <a:prstGeom prst="line">
            <a:avLst/>
          </a:prstGeom>
          <a:noFill/>
          <a:ln w="76200">
            <a:solidFill>
              <a:schemeClr val="tx1"/>
            </a:solidFill>
            <a:round/>
            <a:headEnd/>
            <a:tailEnd type="triangle" w="med" len="med"/>
          </a:ln>
        </p:spPr>
        <p:txBody>
          <a:bodyPr/>
          <a:lstStyle/>
          <a:p>
            <a:endParaRPr lang="en-GB"/>
          </a:p>
        </p:txBody>
      </p:sp>
      <p:sp>
        <p:nvSpPr>
          <p:cNvPr id="8196" name="Text Box 5"/>
          <p:cNvSpPr txBox="1">
            <a:spLocks noChangeArrowheads="1"/>
          </p:cNvSpPr>
          <p:nvPr/>
        </p:nvSpPr>
        <p:spPr bwMode="auto">
          <a:xfrm>
            <a:off x="684213" y="5854700"/>
            <a:ext cx="2447925" cy="581025"/>
          </a:xfrm>
          <a:prstGeom prst="rect">
            <a:avLst/>
          </a:prstGeom>
          <a:solidFill>
            <a:srgbClr val="C0C0C0"/>
          </a:solidFill>
          <a:ln w="9525">
            <a:noFill/>
            <a:miter lim="800000"/>
            <a:headEnd/>
            <a:tailEnd/>
          </a:ln>
        </p:spPr>
        <p:txBody>
          <a:bodyPr wrap="none">
            <a:spAutoFit/>
          </a:bodyPr>
          <a:lstStyle/>
          <a:p>
            <a:pPr eaLnBrk="0" hangingPunct="0"/>
            <a:r>
              <a:rPr lang="en-GB" sz="1600"/>
              <a:t>Renal output = renal vein</a:t>
            </a:r>
          </a:p>
          <a:p>
            <a:pPr eaLnBrk="0" hangingPunct="0"/>
            <a:r>
              <a:rPr lang="en-GB" sz="1600"/>
              <a:t>and ureter</a:t>
            </a:r>
          </a:p>
        </p:txBody>
      </p:sp>
      <p:sp>
        <p:nvSpPr>
          <p:cNvPr id="8197" name="Line 6"/>
          <p:cNvSpPr>
            <a:spLocks noChangeShapeType="1"/>
          </p:cNvSpPr>
          <p:nvPr/>
        </p:nvSpPr>
        <p:spPr bwMode="auto">
          <a:xfrm>
            <a:off x="7812088" y="4894263"/>
            <a:ext cx="647700" cy="0"/>
          </a:xfrm>
          <a:prstGeom prst="line">
            <a:avLst/>
          </a:prstGeom>
          <a:noFill/>
          <a:ln w="38100">
            <a:solidFill>
              <a:schemeClr val="tx1"/>
            </a:solidFill>
            <a:round/>
            <a:headEnd/>
            <a:tailEnd type="triangle" w="med" len="med"/>
          </a:ln>
        </p:spPr>
        <p:txBody>
          <a:bodyPr/>
          <a:lstStyle/>
          <a:p>
            <a:endParaRPr lang="en-GB"/>
          </a:p>
        </p:txBody>
      </p:sp>
      <p:sp>
        <p:nvSpPr>
          <p:cNvPr id="8198" name="Text Box 7"/>
          <p:cNvSpPr txBox="1">
            <a:spLocks noChangeArrowheads="1"/>
          </p:cNvSpPr>
          <p:nvPr/>
        </p:nvSpPr>
        <p:spPr bwMode="auto">
          <a:xfrm>
            <a:off x="3851275" y="1871663"/>
            <a:ext cx="1693863" cy="396875"/>
          </a:xfrm>
          <a:prstGeom prst="rect">
            <a:avLst/>
          </a:prstGeom>
          <a:noFill/>
          <a:ln w="9525">
            <a:noFill/>
            <a:miter lim="800000"/>
            <a:headEnd/>
            <a:tailEnd/>
          </a:ln>
        </p:spPr>
        <p:txBody>
          <a:bodyPr wrap="none">
            <a:spAutoFit/>
          </a:bodyPr>
          <a:lstStyle/>
          <a:p>
            <a:pPr eaLnBrk="0" hangingPunct="0"/>
            <a:r>
              <a:rPr lang="en-GB" sz="2000"/>
              <a:t>Primary urine</a:t>
            </a:r>
          </a:p>
        </p:txBody>
      </p:sp>
      <p:sp>
        <p:nvSpPr>
          <p:cNvPr id="8199" name="Line 8"/>
          <p:cNvSpPr>
            <a:spLocks noChangeShapeType="1"/>
          </p:cNvSpPr>
          <p:nvPr/>
        </p:nvSpPr>
        <p:spPr bwMode="auto">
          <a:xfrm flipH="1">
            <a:off x="3419475" y="2517775"/>
            <a:ext cx="720725" cy="1584325"/>
          </a:xfrm>
          <a:prstGeom prst="line">
            <a:avLst/>
          </a:prstGeom>
          <a:noFill/>
          <a:ln w="9525">
            <a:solidFill>
              <a:schemeClr val="tx1"/>
            </a:solidFill>
            <a:round/>
            <a:headEnd/>
            <a:tailEnd type="triangle" w="med" len="med"/>
          </a:ln>
        </p:spPr>
        <p:txBody>
          <a:bodyPr/>
          <a:lstStyle/>
          <a:p>
            <a:endParaRPr lang="en-GB"/>
          </a:p>
        </p:txBody>
      </p:sp>
      <p:sp>
        <p:nvSpPr>
          <p:cNvPr id="8200" name="AutoShape 14"/>
          <p:cNvSpPr>
            <a:spLocks noChangeArrowheads="1"/>
          </p:cNvSpPr>
          <p:nvPr/>
        </p:nvSpPr>
        <p:spPr bwMode="auto">
          <a:xfrm>
            <a:off x="1547813" y="1052513"/>
            <a:ext cx="431800" cy="504825"/>
          </a:xfrm>
          <a:custGeom>
            <a:avLst/>
            <a:gdLst>
              <a:gd name="T0" fmla="*/ 217099 w 21600"/>
              <a:gd name="T1" fmla="*/ 51114 h 21600"/>
              <a:gd name="T2" fmla="*/ 58533 w 21600"/>
              <a:gd name="T3" fmla="*/ 252413 h 21600"/>
              <a:gd name="T4" fmla="*/ 217099 w 21600"/>
              <a:gd name="T5" fmla="*/ 504825 h 21600"/>
              <a:gd name="T6" fmla="*/ 373267 w 21600"/>
              <a:gd name="T7" fmla="*/ 25241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chemeClr val="tx1"/>
            </a:solidFill>
            <a:miter lim="800000"/>
            <a:headEnd/>
            <a:tailEnd/>
          </a:ln>
        </p:spPr>
        <p:txBody>
          <a:bodyPr wrap="none" anchor="ctr"/>
          <a:lstStyle/>
          <a:p>
            <a:endParaRPr lang="en-GB"/>
          </a:p>
        </p:txBody>
      </p:sp>
      <p:sp>
        <p:nvSpPr>
          <p:cNvPr id="8201" name="Line 15"/>
          <p:cNvSpPr>
            <a:spLocks noChangeShapeType="1"/>
          </p:cNvSpPr>
          <p:nvPr/>
        </p:nvSpPr>
        <p:spPr bwMode="auto">
          <a:xfrm>
            <a:off x="1763713" y="1628775"/>
            <a:ext cx="0" cy="431800"/>
          </a:xfrm>
          <a:prstGeom prst="line">
            <a:avLst/>
          </a:prstGeom>
          <a:noFill/>
          <a:ln w="57150">
            <a:solidFill>
              <a:schemeClr val="tx1"/>
            </a:solidFill>
            <a:round/>
            <a:headEnd/>
            <a:tailEnd type="triangle" w="med" len="med"/>
          </a:ln>
        </p:spPr>
        <p:txBody>
          <a:bodyPr/>
          <a:lstStyle/>
          <a:p>
            <a:endParaRPr lang="en-GB"/>
          </a:p>
        </p:txBody>
      </p:sp>
      <p:pic>
        <p:nvPicPr>
          <p:cNvPr id="8202" name="Picture 19" descr="Clearance figure"/>
          <p:cNvPicPr>
            <a:picLocks noChangeAspect="1" noChangeArrowheads="1"/>
          </p:cNvPicPr>
          <p:nvPr/>
        </p:nvPicPr>
        <p:blipFill>
          <a:blip r:embed="rId4" cstate="print"/>
          <a:srcRect l="1550" t="20039" r="64566" b="26111"/>
          <a:stretch>
            <a:fillRect/>
          </a:stretch>
        </p:blipFill>
        <p:spPr bwMode="auto">
          <a:xfrm>
            <a:off x="6804025" y="333375"/>
            <a:ext cx="1871663" cy="1871663"/>
          </a:xfrm>
          <a:prstGeom prst="rect">
            <a:avLst/>
          </a:prstGeom>
          <a:noFill/>
          <a:ln w="9525">
            <a:noFill/>
            <a:miter lim="800000"/>
            <a:headEnd/>
            <a:tailEnd/>
          </a:ln>
        </p:spPr>
      </p:pic>
      <p:sp>
        <p:nvSpPr>
          <p:cNvPr id="8203" name="Rectangle 20"/>
          <p:cNvSpPr>
            <a:spLocks noChangeArrowheads="1"/>
          </p:cNvSpPr>
          <p:nvPr/>
        </p:nvSpPr>
        <p:spPr bwMode="auto">
          <a:xfrm>
            <a:off x="6372225" y="1844675"/>
            <a:ext cx="1152525" cy="431800"/>
          </a:xfrm>
          <a:prstGeom prst="rect">
            <a:avLst/>
          </a:prstGeom>
          <a:solidFill>
            <a:schemeClr val="bg1"/>
          </a:solidFill>
          <a:ln w="9525">
            <a:noFill/>
            <a:miter lim="800000"/>
            <a:headEnd/>
            <a:tailEnd/>
          </a:ln>
        </p:spPr>
        <p:txBody>
          <a:bodyPr wrap="none" anchor="ctr"/>
          <a:lstStyle/>
          <a:p>
            <a:endParaRPr lang="en-GB"/>
          </a:p>
        </p:txBody>
      </p:sp>
      <p:sp>
        <p:nvSpPr>
          <p:cNvPr id="8204" name="Line 21"/>
          <p:cNvSpPr>
            <a:spLocks noChangeShapeType="1"/>
          </p:cNvSpPr>
          <p:nvPr/>
        </p:nvSpPr>
        <p:spPr bwMode="auto">
          <a:xfrm>
            <a:off x="6372225" y="0"/>
            <a:ext cx="0" cy="2349500"/>
          </a:xfrm>
          <a:prstGeom prst="line">
            <a:avLst/>
          </a:prstGeom>
          <a:noFill/>
          <a:ln w="9525">
            <a:solidFill>
              <a:schemeClr val="tx1"/>
            </a:solidFill>
            <a:round/>
            <a:headEnd/>
            <a:tailEnd/>
          </a:ln>
        </p:spPr>
        <p:txBody>
          <a:bodyPr/>
          <a:lstStyle/>
          <a:p>
            <a:endParaRPr lang="en-GB"/>
          </a:p>
        </p:txBody>
      </p:sp>
      <p:sp>
        <p:nvSpPr>
          <p:cNvPr id="8205" name="Line 22"/>
          <p:cNvSpPr>
            <a:spLocks noChangeShapeType="1"/>
          </p:cNvSpPr>
          <p:nvPr/>
        </p:nvSpPr>
        <p:spPr bwMode="auto">
          <a:xfrm>
            <a:off x="6372225" y="2349500"/>
            <a:ext cx="2771775" cy="0"/>
          </a:xfrm>
          <a:prstGeom prst="line">
            <a:avLst/>
          </a:prstGeom>
          <a:noFill/>
          <a:ln w="9525">
            <a:solidFill>
              <a:schemeClr val="tx1"/>
            </a:solidFill>
            <a:round/>
            <a:headEnd/>
            <a:tailEnd/>
          </a:ln>
        </p:spPr>
        <p:txBody>
          <a:bodyPr/>
          <a:lstStyle/>
          <a:p>
            <a:endParaRPr lang="en-GB"/>
          </a:p>
        </p:txBody>
      </p:sp>
      <p:sp>
        <p:nvSpPr>
          <p:cNvPr id="8206" name="Text Box 3"/>
          <p:cNvSpPr txBox="1">
            <a:spLocks noChangeArrowheads="1"/>
          </p:cNvSpPr>
          <p:nvPr/>
        </p:nvSpPr>
        <p:spPr bwMode="auto">
          <a:xfrm>
            <a:off x="587375" y="2084388"/>
            <a:ext cx="2471738" cy="336550"/>
          </a:xfrm>
          <a:prstGeom prst="rect">
            <a:avLst/>
          </a:prstGeom>
          <a:solidFill>
            <a:srgbClr val="C0C0C0"/>
          </a:solidFill>
          <a:ln w="9525">
            <a:noFill/>
            <a:miter lim="800000"/>
            <a:headEnd/>
            <a:tailEnd/>
          </a:ln>
        </p:spPr>
        <p:txBody>
          <a:bodyPr wrap="none">
            <a:spAutoFit/>
          </a:bodyPr>
          <a:lstStyle/>
          <a:p>
            <a:pPr eaLnBrk="0" hangingPunct="0"/>
            <a:r>
              <a:rPr lang="en-GB" sz="1600"/>
              <a:t>Renal input = renal artery</a:t>
            </a:r>
          </a:p>
        </p:txBody>
      </p:sp>
      <p:sp>
        <p:nvSpPr>
          <p:cNvPr id="8207" name="Text Box 23"/>
          <p:cNvSpPr txBox="1">
            <a:spLocks noChangeArrowheads="1"/>
          </p:cNvSpPr>
          <p:nvPr/>
        </p:nvSpPr>
        <p:spPr bwMode="auto">
          <a:xfrm>
            <a:off x="3995738" y="5661025"/>
            <a:ext cx="1060450" cy="641350"/>
          </a:xfrm>
          <a:prstGeom prst="rect">
            <a:avLst/>
          </a:prstGeom>
          <a:solidFill>
            <a:srgbClr val="C0C0C0"/>
          </a:solidFill>
          <a:ln w="9525">
            <a:noFill/>
            <a:miter lim="800000"/>
            <a:headEnd/>
            <a:tailEnd/>
          </a:ln>
        </p:spPr>
        <p:txBody>
          <a:bodyPr wrap="none">
            <a:spAutoFit/>
          </a:bodyPr>
          <a:lstStyle/>
          <a:p>
            <a:r>
              <a:rPr lang="en-GB"/>
              <a:t>Amount </a:t>
            </a:r>
          </a:p>
          <a:p>
            <a:r>
              <a:rPr lang="en-GB"/>
              <a:t>excreted</a:t>
            </a:r>
          </a:p>
        </p:txBody>
      </p:sp>
      <p:sp>
        <p:nvSpPr>
          <p:cNvPr id="8208" name="Text Box 24"/>
          <p:cNvSpPr txBox="1">
            <a:spLocks noChangeArrowheads="1"/>
          </p:cNvSpPr>
          <p:nvPr/>
        </p:nvSpPr>
        <p:spPr bwMode="auto">
          <a:xfrm>
            <a:off x="5292725" y="5680075"/>
            <a:ext cx="1035050" cy="641350"/>
          </a:xfrm>
          <a:prstGeom prst="rect">
            <a:avLst/>
          </a:prstGeom>
          <a:solidFill>
            <a:srgbClr val="C0C0C0"/>
          </a:solidFill>
          <a:ln w="9525">
            <a:noFill/>
            <a:miter lim="800000"/>
            <a:headEnd/>
            <a:tailEnd/>
          </a:ln>
        </p:spPr>
        <p:txBody>
          <a:bodyPr wrap="none">
            <a:spAutoFit/>
          </a:bodyPr>
          <a:lstStyle/>
          <a:p>
            <a:r>
              <a:rPr lang="en-GB"/>
              <a:t>Amount </a:t>
            </a:r>
          </a:p>
          <a:p>
            <a:r>
              <a:rPr lang="en-GB"/>
              <a:t>filtered</a:t>
            </a:r>
          </a:p>
        </p:txBody>
      </p:sp>
      <p:sp>
        <p:nvSpPr>
          <p:cNvPr id="8209" name="Text Box 25"/>
          <p:cNvSpPr txBox="1">
            <a:spLocks noChangeArrowheads="1"/>
          </p:cNvSpPr>
          <p:nvPr/>
        </p:nvSpPr>
        <p:spPr bwMode="auto">
          <a:xfrm>
            <a:off x="6535738" y="5667375"/>
            <a:ext cx="1060450" cy="641350"/>
          </a:xfrm>
          <a:prstGeom prst="rect">
            <a:avLst/>
          </a:prstGeom>
          <a:solidFill>
            <a:srgbClr val="C0C0C0"/>
          </a:solidFill>
          <a:ln w="9525">
            <a:noFill/>
            <a:miter lim="800000"/>
            <a:headEnd/>
            <a:tailEnd/>
          </a:ln>
        </p:spPr>
        <p:txBody>
          <a:bodyPr wrap="none">
            <a:spAutoFit/>
          </a:bodyPr>
          <a:lstStyle/>
          <a:p>
            <a:r>
              <a:rPr lang="en-GB"/>
              <a:t>Amount </a:t>
            </a:r>
          </a:p>
          <a:p>
            <a:r>
              <a:rPr lang="en-GB"/>
              <a:t>secreted</a:t>
            </a:r>
          </a:p>
        </p:txBody>
      </p:sp>
      <p:sp>
        <p:nvSpPr>
          <p:cNvPr id="8210" name="Text Box 26"/>
          <p:cNvSpPr txBox="1">
            <a:spLocks noChangeArrowheads="1"/>
          </p:cNvSpPr>
          <p:nvPr/>
        </p:nvSpPr>
        <p:spPr bwMode="auto">
          <a:xfrm>
            <a:off x="7827963" y="5667375"/>
            <a:ext cx="1136650" cy="641350"/>
          </a:xfrm>
          <a:prstGeom prst="rect">
            <a:avLst/>
          </a:prstGeom>
          <a:solidFill>
            <a:srgbClr val="C0C0C0"/>
          </a:solidFill>
          <a:ln w="9525">
            <a:noFill/>
            <a:miter lim="800000"/>
            <a:headEnd/>
            <a:tailEnd/>
          </a:ln>
        </p:spPr>
        <p:txBody>
          <a:bodyPr wrap="none">
            <a:spAutoFit/>
          </a:bodyPr>
          <a:lstStyle/>
          <a:p>
            <a:r>
              <a:rPr lang="en-GB"/>
              <a:t>Amount </a:t>
            </a:r>
          </a:p>
          <a:p>
            <a:r>
              <a:rPr lang="en-GB"/>
              <a:t>absorbed</a:t>
            </a:r>
          </a:p>
        </p:txBody>
      </p:sp>
      <p:sp>
        <p:nvSpPr>
          <p:cNvPr id="8211" name="Text Box 27"/>
          <p:cNvSpPr txBox="1">
            <a:spLocks noChangeArrowheads="1"/>
          </p:cNvSpPr>
          <p:nvPr/>
        </p:nvSpPr>
        <p:spPr bwMode="auto">
          <a:xfrm>
            <a:off x="5003800" y="5753100"/>
            <a:ext cx="317500" cy="366713"/>
          </a:xfrm>
          <a:prstGeom prst="rect">
            <a:avLst/>
          </a:prstGeom>
          <a:solidFill>
            <a:srgbClr val="C0C0C0"/>
          </a:solidFill>
          <a:ln w="9525">
            <a:noFill/>
            <a:miter lim="800000"/>
            <a:headEnd/>
            <a:tailEnd/>
          </a:ln>
        </p:spPr>
        <p:txBody>
          <a:bodyPr wrap="none">
            <a:spAutoFit/>
          </a:bodyPr>
          <a:lstStyle/>
          <a:p>
            <a:r>
              <a:rPr lang="en-GB"/>
              <a:t>=</a:t>
            </a:r>
          </a:p>
        </p:txBody>
      </p:sp>
      <p:sp>
        <p:nvSpPr>
          <p:cNvPr id="8212" name="Text Box 29"/>
          <p:cNvSpPr txBox="1">
            <a:spLocks noChangeArrowheads="1"/>
          </p:cNvSpPr>
          <p:nvPr/>
        </p:nvSpPr>
        <p:spPr bwMode="auto">
          <a:xfrm>
            <a:off x="7596188" y="5753100"/>
            <a:ext cx="260350" cy="366713"/>
          </a:xfrm>
          <a:prstGeom prst="rect">
            <a:avLst/>
          </a:prstGeom>
          <a:solidFill>
            <a:srgbClr val="C0C0C0"/>
          </a:solidFill>
          <a:ln w="9525">
            <a:noFill/>
            <a:miter lim="800000"/>
            <a:headEnd/>
            <a:tailEnd/>
          </a:ln>
        </p:spPr>
        <p:txBody>
          <a:bodyPr wrap="none">
            <a:spAutoFit/>
          </a:bodyPr>
          <a:lstStyle/>
          <a:p>
            <a:r>
              <a:rPr lang="en-GB"/>
              <a:t>-</a:t>
            </a:r>
          </a:p>
        </p:txBody>
      </p:sp>
      <p:sp>
        <p:nvSpPr>
          <p:cNvPr id="8213" name="Text Box 31"/>
          <p:cNvSpPr txBox="1">
            <a:spLocks noChangeArrowheads="1"/>
          </p:cNvSpPr>
          <p:nvPr/>
        </p:nvSpPr>
        <p:spPr bwMode="auto">
          <a:xfrm>
            <a:off x="4398963" y="6381750"/>
            <a:ext cx="4349750" cy="366713"/>
          </a:xfrm>
          <a:prstGeom prst="rect">
            <a:avLst/>
          </a:prstGeom>
          <a:noFill/>
          <a:ln w="9525">
            <a:noFill/>
            <a:miter lim="800000"/>
            <a:headEnd/>
            <a:tailEnd/>
          </a:ln>
        </p:spPr>
        <p:txBody>
          <a:bodyPr wrap="none">
            <a:spAutoFit/>
          </a:bodyPr>
          <a:lstStyle/>
          <a:p>
            <a:r>
              <a:rPr lang="en-GB"/>
              <a:t>Not all substances undergo all processes</a:t>
            </a:r>
          </a:p>
        </p:txBody>
      </p:sp>
      <p:sp>
        <p:nvSpPr>
          <p:cNvPr id="8214" name="Text Box 28"/>
          <p:cNvSpPr txBox="1">
            <a:spLocks noChangeArrowheads="1"/>
          </p:cNvSpPr>
          <p:nvPr/>
        </p:nvSpPr>
        <p:spPr bwMode="auto">
          <a:xfrm>
            <a:off x="6300788" y="5753100"/>
            <a:ext cx="317500" cy="366713"/>
          </a:xfrm>
          <a:prstGeom prst="rect">
            <a:avLst/>
          </a:prstGeom>
          <a:solidFill>
            <a:srgbClr val="C0C0C0"/>
          </a:solidFill>
          <a:ln w="9525">
            <a:noFill/>
            <a:miter lim="800000"/>
            <a:headEnd/>
            <a:tailEnd/>
          </a:ln>
        </p:spPr>
        <p:txBody>
          <a:bodyPr wrap="none">
            <a:spAutoFit/>
          </a:bodyPr>
          <a:lstStyle/>
          <a:p>
            <a:r>
              <a:rPr lang="en-GB"/>
              <a:t>+</a:t>
            </a:r>
          </a:p>
        </p:txBody>
      </p:sp>
      <p:sp>
        <p:nvSpPr>
          <p:cNvPr id="8215" name="Text Box 32"/>
          <p:cNvSpPr txBox="1">
            <a:spLocks noChangeArrowheads="1"/>
          </p:cNvSpPr>
          <p:nvPr/>
        </p:nvSpPr>
        <p:spPr bwMode="auto">
          <a:xfrm>
            <a:off x="1747838" y="234950"/>
            <a:ext cx="3184525" cy="457200"/>
          </a:xfrm>
          <a:prstGeom prst="rect">
            <a:avLst/>
          </a:prstGeom>
          <a:noFill/>
          <a:ln w="9525">
            <a:noFill/>
            <a:miter lim="800000"/>
            <a:headEnd/>
            <a:tailEnd/>
          </a:ln>
        </p:spPr>
        <p:txBody>
          <a:bodyPr wrap="none">
            <a:spAutoFit/>
          </a:bodyPr>
          <a:lstStyle/>
          <a:p>
            <a:r>
              <a:rPr lang="en-GB" sz="2400" b="1"/>
              <a:t>Basic Renal Process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685800"/>
            <a:ext cx="8229600" cy="457200"/>
          </a:xfrm>
          <a:prstGeom prst="rect">
            <a:avLst/>
          </a:prstGeom>
          <a:noFill/>
          <a:ln w="9525">
            <a:noFill/>
            <a:miter lim="800000"/>
            <a:headEnd/>
            <a:tailEnd/>
          </a:ln>
        </p:spPr>
        <p:txBody>
          <a:bodyPr>
            <a:spAutoFit/>
          </a:bodyPr>
          <a:lstStyle/>
          <a:p>
            <a:pPr eaLnBrk="0" hangingPunct="0">
              <a:spcBef>
                <a:spcPct val="50000"/>
              </a:spcBef>
            </a:pPr>
            <a:endParaRPr lang="en-GB" sz="2400"/>
          </a:p>
        </p:txBody>
      </p:sp>
      <p:sp>
        <p:nvSpPr>
          <p:cNvPr id="9219" name="Text Box 3"/>
          <p:cNvSpPr txBox="1">
            <a:spLocks noChangeArrowheads="1"/>
          </p:cNvSpPr>
          <p:nvPr/>
        </p:nvSpPr>
        <p:spPr bwMode="auto">
          <a:xfrm>
            <a:off x="755650" y="712788"/>
            <a:ext cx="8388350" cy="3292475"/>
          </a:xfrm>
          <a:prstGeom prst="rect">
            <a:avLst/>
          </a:prstGeom>
          <a:noFill/>
          <a:ln w="9525">
            <a:noFill/>
            <a:miter lim="800000"/>
            <a:headEnd/>
            <a:tailEnd/>
          </a:ln>
        </p:spPr>
        <p:txBody>
          <a:bodyPr>
            <a:spAutoFit/>
          </a:bodyPr>
          <a:lstStyle/>
          <a:p>
            <a:pPr algn="ctr" eaLnBrk="0" hangingPunct="0">
              <a:spcBef>
                <a:spcPct val="50000"/>
              </a:spcBef>
            </a:pPr>
            <a:endParaRPr lang="en-US" sz="2000" b="1"/>
          </a:p>
          <a:p>
            <a:pPr eaLnBrk="0" hangingPunct="0">
              <a:spcBef>
                <a:spcPct val="50000"/>
              </a:spcBef>
            </a:pPr>
            <a:r>
              <a:rPr lang="en-US" sz="2000"/>
              <a:t>Driving force = hydrostatic pressure in glomerular capillaries (due to blood pressure) (P</a:t>
            </a:r>
            <a:r>
              <a:rPr lang="en-US" sz="2000" i="1" baseline="-25000"/>
              <a:t>gc</a:t>
            </a:r>
            <a:r>
              <a:rPr lang="en-US" sz="2000"/>
              <a:t>)</a:t>
            </a:r>
          </a:p>
          <a:p>
            <a:pPr eaLnBrk="0" hangingPunct="0">
              <a:spcBef>
                <a:spcPct val="50000"/>
              </a:spcBef>
            </a:pPr>
            <a:r>
              <a:rPr lang="en-US" sz="2000"/>
              <a:t>Opposing pressures:	hydrostatic pressure of tubule (P</a:t>
            </a:r>
            <a:r>
              <a:rPr lang="en-US" sz="2000" i="1" baseline="-25000"/>
              <a:t>t</a:t>
            </a:r>
            <a:r>
              <a:rPr lang="en-US" sz="2000"/>
              <a:t>)</a:t>
            </a:r>
          </a:p>
          <a:p>
            <a:pPr eaLnBrk="0" hangingPunct="0">
              <a:spcBef>
                <a:spcPct val="50000"/>
              </a:spcBef>
            </a:pPr>
            <a:r>
              <a:rPr lang="en-US" sz="2000"/>
              <a:t>			osmotic pressure of plasma proteins in 				glomerular capillaries (</a:t>
            </a:r>
            <a:r>
              <a:rPr lang="el-GR" sz="2000"/>
              <a:t>π</a:t>
            </a:r>
            <a:r>
              <a:rPr lang="en-US" sz="2000" i="1" baseline="-25000"/>
              <a:t>gc</a:t>
            </a:r>
            <a:r>
              <a:rPr lang="en-US" sz="2000"/>
              <a:t>)</a:t>
            </a:r>
          </a:p>
          <a:p>
            <a:pPr eaLnBrk="0" hangingPunct="0">
              <a:spcBef>
                <a:spcPct val="50000"/>
              </a:spcBef>
            </a:pPr>
            <a:r>
              <a:rPr lang="en-US" sz="2000"/>
              <a:t>Together these determine the net ultrafiltration pressure (P</a:t>
            </a:r>
            <a:r>
              <a:rPr lang="en-US" sz="2000" i="1" baseline="-25000"/>
              <a:t>uf</a:t>
            </a:r>
            <a:r>
              <a:rPr lang="en-US" sz="2000"/>
              <a:t>)</a:t>
            </a:r>
          </a:p>
          <a:p>
            <a:pPr eaLnBrk="0" hangingPunct="0">
              <a:spcBef>
                <a:spcPct val="50000"/>
              </a:spcBef>
            </a:pPr>
            <a:endParaRPr lang="en-US" sz="2000"/>
          </a:p>
        </p:txBody>
      </p:sp>
      <p:pic>
        <p:nvPicPr>
          <p:cNvPr id="9220" name="Picture 4"/>
          <p:cNvPicPr>
            <a:picLocks noChangeAspect="1" noChangeArrowheads="1"/>
          </p:cNvPicPr>
          <p:nvPr/>
        </p:nvPicPr>
        <p:blipFill>
          <a:blip r:embed="rId3" cstate="print"/>
          <a:srcRect t="6152" b="10193"/>
          <a:stretch>
            <a:fillRect/>
          </a:stretch>
        </p:blipFill>
        <p:spPr bwMode="auto">
          <a:xfrm>
            <a:off x="755650" y="3660775"/>
            <a:ext cx="3662363" cy="2792413"/>
          </a:xfrm>
          <a:prstGeom prst="rect">
            <a:avLst/>
          </a:prstGeom>
          <a:noFill/>
          <a:ln w="9525">
            <a:noFill/>
            <a:miter lim="800000"/>
            <a:headEnd/>
            <a:tailEnd/>
          </a:ln>
        </p:spPr>
      </p:pic>
      <p:sp>
        <p:nvSpPr>
          <p:cNvPr id="9221" name="Text Box 5"/>
          <p:cNvSpPr txBox="1">
            <a:spLocks noChangeArrowheads="1"/>
          </p:cNvSpPr>
          <p:nvPr/>
        </p:nvSpPr>
        <p:spPr bwMode="auto">
          <a:xfrm>
            <a:off x="4984750" y="4240213"/>
            <a:ext cx="520700" cy="457200"/>
          </a:xfrm>
          <a:prstGeom prst="rect">
            <a:avLst/>
          </a:prstGeom>
          <a:noFill/>
          <a:ln w="9525">
            <a:noFill/>
            <a:miter lim="800000"/>
            <a:headEnd/>
            <a:tailEnd/>
          </a:ln>
        </p:spPr>
        <p:txBody>
          <a:bodyPr wrap="none">
            <a:spAutoFit/>
          </a:bodyPr>
          <a:lstStyle/>
          <a:p>
            <a:pPr eaLnBrk="0" hangingPunct="0"/>
            <a:r>
              <a:rPr lang="en-GB" sz="2400"/>
              <a:t>    </a:t>
            </a:r>
          </a:p>
        </p:txBody>
      </p:sp>
      <p:sp>
        <p:nvSpPr>
          <p:cNvPr id="9222" name="Text Box 6"/>
          <p:cNvSpPr txBox="1">
            <a:spLocks noChangeArrowheads="1"/>
          </p:cNvSpPr>
          <p:nvPr/>
        </p:nvSpPr>
        <p:spPr bwMode="auto">
          <a:xfrm>
            <a:off x="5003800" y="4332288"/>
            <a:ext cx="2759075" cy="1235075"/>
          </a:xfrm>
          <a:prstGeom prst="rect">
            <a:avLst/>
          </a:prstGeom>
          <a:noFill/>
          <a:ln w="9525">
            <a:noFill/>
            <a:miter lim="800000"/>
            <a:headEnd/>
            <a:tailEnd/>
          </a:ln>
        </p:spPr>
        <p:txBody>
          <a:bodyPr wrap="none">
            <a:spAutoFit/>
          </a:bodyPr>
          <a:lstStyle/>
          <a:p>
            <a:pPr eaLnBrk="0" hangingPunct="0"/>
            <a:r>
              <a:rPr lang="en-US" sz="2800"/>
              <a:t>P</a:t>
            </a:r>
            <a:r>
              <a:rPr lang="en-US" sz="2800" i="1" baseline="-25000"/>
              <a:t>uf</a:t>
            </a:r>
            <a:r>
              <a:rPr lang="en-US" sz="2800" i="1"/>
              <a:t> = </a:t>
            </a:r>
            <a:r>
              <a:rPr lang="en-US" sz="2800"/>
              <a:t>P</a:t>
            </a:r>
            <a:r>
              <a:rPr lang="en-US" sz="2800" i="1" baseline="-25000"/>
              <a:t>gc</a:t>
            </a:r>
            <a:r>
              <a:rPr lang="en-US" sz="2800" i="1"/>
              <a:t>- </a:t>
            </a:r>
            <a:r>
              <a:rPr lang="en-US" sz="2800"/>
              <a:t>P</a:t>
            </a:r>
            <a:r>
              <a:rPr lang="en-US" sz="2800" i="1" baseline="-25000"/>
              <a:t>t</a:t>
            </a:r>
            <a:r>
              <a:rPr lang="en-US" sz="2800" i="1"/>
              <a:t>- </a:t>
            </a:r>
            <a:r>
              <a:rPr lang="el-GR" sz="2800"/>
              <a:t>π</a:t>
            </a:r>
            <a:r>
              <a:rPr lang="en-US" sz="2800" i="1" baseline="-25000"/>
              <a:t>gc</a:t>
            </a:r>
          </a:p>
          <a:p>
            <a:pPr eaLnBrk="0" hangingPunct="0"/>
            <a:endParaRPr lang="en-US" sz="2800" i="1" baseline="-25000"/>
          </a:p>
          <a:p>
            <a:pPr eaLnBrk="0" hangingPunct="0"/>
            <a:endParaRPr lang="en-GB" sz="2800" i="1"/>
          </a:p>
        </p:txBody>
      </p:sp>
      <p:sp>
        <p:nvSpPr>
          <p:cNvPr id="9223" name="Rectangle 7"/>
          <p:cNvSpPr>
            <a:spLocks noGrp="1" noChangeArrowheads="1"/>
          </p:cNvSpPr>
          <p:nvPr>
            <p:ph type="title"/>
          </p:nvPr>
        </p:nvSpPr>
        <p:spPr>
          <a:xfrm>
            <a:off x="685800" y="260350"/>
            <a:ext cx="7772400" cy="1143000"/>
          </a:xfrm>
        </p:spPr>
        <p:txBody>
          <a:bodyPr/>
          <a:lstStyle/>
          <a:p>
            <a:pPr eaLnBrk="1" hangingPunct="1"/>
            <a:r>
              <a:rPr lang="en-US" sz="3200" b="1" smtClean="0">
                <a:solidFill>
                  <a:schemeClr val="tx1"/>
                </a:solidFill>
              </a:rPr>
              <a:t>Glomerular Filtration Pressures</a:t>
            </a:r>
            <a:br>
              <a:rPr lang="en-US" sz="3200" b="1" smtClean="0">
                <a:solidFill>
                  <a:schemeClr val="tx1"/>
                </a:solidFill>
              </a:rPr>
            </a:br>
            <a:endParaRPr lang="en-GB" sz="3200" b="1"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68313" y="333375"/>
            <a:ext cx="8101012" cy="5724644"/>
          </a:xfrm>
          <a:prstGeom prst="rect">
            <a:avLst/>
          </a:prstGeom>
          <a:noFill/>
          <a:ln w="9525">
            <a:noFill/>
            <a:miter lim="800000"/>
            <a:headEnd/>
            <a:tailEnd/>
          </a:ln>
        </p:spPr>
        <p:txBody>
          <a:bodyPr>
            <a:spAutoFit/>
          </a:bodyPr>
          <a:lstStyle/>
          <a:p>
            <a:pPr eaLnBrk="0" hangingPunct="0">
              <a:spcBef>
                <a:spcPct val="50000"/>
              </a:spcBef>
            </a:pPr>
            <a:r>
              <a:rPr lang="en-GB" sz="3200" b="1" dirty="0"/>
              <a:t>	       </a:t>
            </a:r>
            <a:r>
              <a:rPr lang="en-GB" sz="2800" b="1" dirty="0"/>
              <a:t>Dynamics of </a:t>
            </a:r>
            <a:r>
              <a:rPr lang="en-GB" sz="2800" b="1" dirty="0" err="1"/>
              <a:t>ultrafiltration</a:t>
            </a:r>
            <a:endParaRPr lang="en-GB" sz="2800" dirty="0"/>
          </a:p>
          <a:p>
            <a:pPr eaLnBrk="0" hangingPunct="0">
              <a:spcBef>
                <a:spcPct val="50000"/>
              </a:spcBef>
            </a:pPr>
            <a:r>
              <a:rPr lang="en-GB" sz="2400" dirty="0"/>
              <a:t>		 	</a:t>
            </a:r>
            <a:r>
              <a:rPr lang="en-GB" sz="2800" b="1" dirty="0" err="1"/>
              <a:t>P</a:t>
            </a:r>
            <a:r>
              <a:rPr lang="en-GB" sz="2800" b="1" baseline="-25000" dirty="0" err="1"/>
              <a:t>uf</a:t>
            </a:r>
            <a:r>
              <a:rPr lang="en-GB" sz="2800" b="1" baseline="-25000" dirty="0"/>
              <a:t> </a:t>
            </a:r>
            <a:r>
              <a:rPr lang="en-GB" sz="2800" b="1" dirty="0"/>
              <a:t>= </a:t>
            </a:r>
            <a:r>
              <a:rPr lang="en-GB" sz="2800" b="1" dirty="0" err="1"/>
              <a:t>P</a:t>
            </a:r>
            <a:r>
              <a:rPr lang="en-GB" sz="2800" b="1" baseline="-25000" dirty="0" err="1"/>
              <a:t>gc</a:t>
            </a:r>
            <a:r>
              <a:rPr lang="en-GB" sz="2800" b="1" baseline="-25000" dirty="0"/>
              <a:t> </a:t>
            </a:r>
            <a:r>
              <a:rPr lang="en-GB" sz="2800" b="1" dirty="0"/>
              <a:t>- P</a:t>
            </a:r>
            <a:r>
              <a:rPr lang="en-GB" sz="2800" b="1" baseline="-25000" dirty="0"/>
              <a:t>t</a:t>
            </a:r>
            <a:r>
              <a:rPr lang="en-GB" sz="2800" b="1" dirty="0"/>
              <a:t> - </a:t>
            </a:r>
            <a:r>
              <a:rPr lang="el-GR" sz="2800" b="1" dirty="0"/>
              <a:t>π</a:t>
            </a:r>
            <a:r>
              <a:rPr lang="en-GB" sz="2800" b="1" baseline="-25000" dirty="0" err="1"/>
              <a:t>gc</a:t>
            </a:r>
            <a:r>
              <a:rPr lang="en-GB" sz="2800" dirty="0"/>
              <a:t> </a:t>
            </a:r>
          </a:p>
          <a:p>
            <a:pPr eaLnBrk="0" hangingPunct="0">
              <a:spcBef>
                <a:spcPct val="50000"/>
              </a:spcBef>
            </a:pPr>
            <a:r>
              <a:rPr lang="en-GB" sz="2000" dirty="0"/>
              <a:t>Ultimately there is a net </a:t>
            </a:r>
            <a:r>
              <a:rPr lang="en-GB" sz="2000" dirty="0" err="1"/>
              <a:t>ultrafiltration</a:t>
            </a:r>
            <a:r>
              <a:rPr lang="en-GB" sz="2000" dirty="0"/>
              <a:t> pressure of </a:t>
            </a:r>
            <a:r>
              <a:rPr lang="en-GB" sz="2000" b="1" dirty="0"/>
              <a:t>10-20mmHg</a:t>
            </a:r>
            <a:r>
              <a:rPr lang="en-GB" sz="2000" dirty="0"/>
              <a:t>.</a:t>
            </a:r>
          </a:p>
          <a:p>
            <a:pPr eaLnBrk="0" hangingPunct="0">
              <a:spcBef>
                <a:spcPct val="50000"/>
              </a:spcBef>
            </a:pPr>
            <a:endParaRPr lang="en-GB" sz="2000" dirty="0"/>
          </a:p>
          <a:p>
            <a:pPr eaLnBrk="0" hangingPunct="0">
              <a:spcBef>
                <a:spcPct val="50000"/>
              </a:spcBef>
            </a:pPr>
            <a:r>
              <a:rPr lang="en-GB" sz="2400" b="1" dirty="0" err="1"/>
              <a:t>Glomerular</a:t>
            </a:r>
            <a:r>
              <a:rPr lang="en-GB" sz="2400" b="1" dirty="0"/>
              <a:t> Filtration Rate:</a:t>
            </a:r>
          </a:p>
          <a:p>
            <a:pPr eaLnBrk="0" hangingPunct="0">
              <a:spcBef>
                <a:spcPct val="50000"/>
              </a:spcBef>
            </a:pPr>
            <a:r>
              <a:rPr lang="en-GB" sz="2400" dirty="0"/>
              <a:t>   			</a:t>
            </a:r>
            <a:r>
              <a:rPr lang="en-GB" sz="2400" b="1" dirty="0"/>
              <a:t>GFR = </a:t>
            </a:r>
            <a:r>
              <a:rPr lang="en-GB" sz="2400" b="1" dirty="0" err="1"/>
              <a:t>P</a:t>
            </a:r>
            <a:r>
              <a:rPr lang="en-GB" sz="2400" b="1" baseline="-25000" dirty="0" err="1"/>
              <a:t>uf</a:t>
            </a:r>
            <a:r>
              <a:rPr lang="en-GB" sz="2400" b="1" baseline="-25000" dirty="0"/>
              <a:t> </a:t>
            </a:r>
            <a:r>
              <a:rPr lang="en-GB" sz="2400" b="1" dirty="0"/>
              <a:t>x</a:t>
            </a:r>
            <a:r>
              <a:rPr lang="en-GB" sz="2400" b="1" baseline="-25000" dirty="0"/>
              <a:t> </a:t>
            </a:r>
            <a:r>
              <a:rPr lang="en-GB" sz="2400" b="1" dirty="0" err="1"/>
              <a:t>K</a:t>
            </a:r>
            <a:r>
              <a:rPr lang="en-GB" sz="2400" b="1" baseline="-25000" dirty="0" err="1"/>
              <a:t>f</a:t>
            </a:r>
            <a:endParaRPr lang="en-GB" sz="2400" b="1" baseline="-25000" dirty="0"/>
          </a:p>
          <a:p>
            <a:pPr eaLnBrk="0" hangingPunct="0">
              <a:spcBef>
                <a:spcPct val="50000"/>
              </a:spcBef>
            </a:pPr>
            <a:r>
              <a:rPr lang="en-GB" sz="2000" dirty="0"/>
              <a:t>Where </a:t>
            </a:r>
            <a:r>
              <a:rPr lang="en-GB" sz="2000" dirty="0" err="1"/>
              <a:t>K</a:t>
            </a:r>
            <a:r>
              <a:rPr lang="en-GB" sz="2000" baseline="-25000" dirty="0" err="1"/>
              <a:t>f</a:t>
            </a:r>
            <a:r>
              <a:rPr lang="en-GB" sz="2000" baseline="-25000" dirty="0"/>
              <a:t> </a:t>
            </a:r>
            <a:r>
              <a:rPr lang="en-GB" sz="2000" dirty="0"/>
              <a:t>is an </a:t>
            </a:r>
            <a:r>
              <a:rPr lang="en-GB" sz="2000" dirty="0" err="1"/>
              <a:t>ultrafiltration</a:t>
            </a:r>
            <a:r>
              <a:rPr lang="en-GB" sz="2000" dirty="0"/>
              <a:t> coefficient (</a:t>
            </a:r>
            <a:r>
              <a:rPr lang="en-GB" sz="2000" b="1" dirty="0"/>
              <a:t>membrane permeability</a:t>
            </a:r>
            <a:r>
              <a:rPr lang="en-GB" sz="2000" dirty="0"/>
              <a:t> and </a:t>
            </a:r>
            <a:r>
              <a:rPr lang="en-GB" sz="2000" dirty="0" smtClean="0"/>
              <a:t>          		available </a:t>
            </a:r>
            <a:r>
              <a:rPr lang="en-GB" sz="2000" dirty="0"/>
              <a:t>for filtration). </a:t>
            </a:r>
          </a:p>
          <a:p>
            <a:pPr eaLnBrk="0" hangingPunct="0">
              <a:spcBef>
                <a:spcPct val="50000"/>
              </a:spcBef>
            </a:pPr>
            <a:r>
              <a:rPr lang="en-GB" sz="2000" dirty="0"/>
              <a:t>Any changes in filtration forces or </a:t>
            </a:r>
            <a:r>
              <a:rPr lang="en-GB" sz="2000" dirty="0" err="1"/>
              <a:t>K</a:t>
            </a:r>
            <a:r>
              <a:rPr lang="en-GB" sz="2000" baseline="-25000" dirty="0" err="1"/>
              <a:t>f</a:t>
            </a:r>
            <a:r>
              <a:rPr lang="en-GB" sz="2000" baseline="-25000" dirty="0"/>
              <a:t> </a:t>
            </a:r>
            <a:r>
              <a:rPr lang="en-GB" sz="2000" dirty="0"/>
              <a:t>will result in GFR imbalances.</a:t>
            </a:r>
          </a:p>
          <a:p>
            <a:pPr eaLnBrk="0" hangingPunct="0">
              <a:spcBef>
                <a:spcPct val="50000"/>
              </a:spcBef>
            </a:pPr>
            <a:r>
              <a:rPr lang="en-GB" sz="2000" dirty="0"/>
              <a:t>Kidney diseases may reduce number of functioning </a:t>
            </a:r>
            <a:r>
              <a:rPr lang="en-GB" sz="2000" dirty="0" err="1"/>
              <a:t>glomeruli</a:t>
            </a:r>
            <a:r>
              <a:rPr lang="en-GB" sz="2000" dirty="0"/>
              <a:t> = reduced surface area = </a:t>
            </a:r>
            <a:r>
              <a:rPr lang="en-GB" sz="2000" dirty="0" smtClean="0"/>
              <a:t>			</a:t>
            </a:r>
            <a:r>
              <a:rPr lang="en-GB" sz="2000" dirty="0" err="1" smtClean="0"/>
              <a:t>K</a:t>
            </a:r>
            <a:r>
              <a:rPr lang="en-GB" sz="2000" baseline="-25000" dirty="0" err="1" smtClean="0"/>
              <a:t>f</a:t>
            </a:r>
            <a:endParaRPr lang="en-GB" sz="2000" baseline="-25000" dirty="0"/>
          </a:p>
          <a:p>
            <a:pPr eaLnBrk="0" hangingPunct="0">
              <a:spcBef>
                <a:spcPct val="50000"/>
              </a:spcBef>
            </a:pPr>
            <a:r>
              <a:rPr lang="en-GB" sz="2000" dirty="0"/>
              <a:t>Dilation of </a:t>
            </a:r>
            <a:r>
              <a:rPr lang="en-GB" sz="2000" dirty="0" err="1"/>
              <a:t>glomerular</a:t>
            </a:r>
            <a:r>
              <a:rPr lang="en-GB" sz="2000" dirty="0"/>
              <a:t> arterioles by drugs/hormones will 	</a:t>
            </a:r>
            <a:r>
              <a:rPr lang="en-GB" sz="2000" dirty="0" smtClean="0"/>
              <a:t>	     </a:t>
            </a:r>
            <a:r>
              <a:rPr lang="en-GB" sz="2000" dirty="0" err="1" smtClean="0"/>
              <a:t>K</a:t>
            </a:r>
            <a:r>
              <a:rPr lang="en-GB" sz="2000" baseline="-25000" dirty="0" err="1" smtClean="0"/>
              <a:t>f</a:t>
            </a:r>
            <a:endParaRPr lang="el-GR" sz="2000" baseline="-25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333375"/>
            <a:ext cx="7772400" cy="771525"/>
          </a:xfrm>
        </p:spPr>
        <p:txBody>
          <a:bodyPr/>
          <a:lstStyle/>
          <a:p>
            <a:pPr eaLnBrk="1" hangingPunct="1"/>
            <a:r>
              <a:rPr lang="en-GB" sz="3200" smtClean="0"/>
              <a:t>Glomerular Filtration Rate (GFR)</a:t>
            </a:r>
          </a:p>
        </p:txBody>
      </p:sp>
      <p:sp>
        <p:nvSpPr>
          <p:cNvPr id="13315" name="Rectangle 3"/>
          <p:cNvSpPr>
            <a:spLocks noGrp="1" noChangeArrowheads="1"/>
          </p:cNvSpPr>
          <p:nvPr>
            <p:ph type="body" idx="1"/>
          </p:nvPr>
        </p:nvSpPr>
        <p:spPr>
          <a:xfrm>
            <a:off x="755650" y="1997075"/>
            <a:ext cx="7772400" cy="2952750"/>
          </a:xfrm>
        </p:spPr>
        <p:txBody>
          <a:bodyPr/>
          <a:lstStyle/>
          <a:p>
            <a:pPr eaLnBrk="1" hangingPunct="1">
              <a:lnSpc>
                <a:spcPct val="80000"/>
              </a:lnSpc>
            </a:pPr>
            <a:r>
              <a:rPr lang="en-US" sz="2400" dirty="0" smtClean="0"/>
              <a:t>GFR = The amount of fluid filtered from the </a:t>
            </a:r>
            <a:r>
              <a:rPr lang="en-US" sz="2400" dirty="0" err="1" smtClean="0"/>
              <a:t>glomeruli</a:t>
            </a:r>
            <a:r>
              <a:rPr lang="en-US" sz="2400" dirty="0" smtClean="0"/>
              <a:t> into the </a:t>
            </a:r>
            <a:r>
              <a:rPr lang="en-US" sz="2400" dirty="0" err="1" smtClean="0"/>
              <a:t>Bowmans</a:t>
            </a:r>
            <a:r>
              <a:rPr lang="en-US" sz="2400" dirty="0" smtClean="0"/>
              <a:t> capsule per unit of time (ml/min).</a:t>
            </a:r>
          </a:p>
          <a:p>
            <a:pPr eaLnBrk="1" hangingPunct="1">
              <a:lnSpc>
                <a:spcPct val="80000"/>
              </a:lnSpc>
            </a:pPr>
            <a:r>
              <a:rPr lang="en-US" sz="2400" dirty="0" smtClean="0"/>
              <a:t>Sum of filtration rate of all functioning </a:t>
            </a:r>
            <a:r>
              <a:rPr lang="en-US" sz="2400" dirty="0" err="1" smtClean="0"/>
              <a:t>nephrons</a:t>
            </a:r>
            <a:endParaRPr lang="en-US" sz="2400" dirty="0" smtClean="0"/>
          </a:p>
          <a:p>
            <a:pPr eaLnBrk="1" hangingPunct="1">
              <a:lnSpc>
                <a:spcPct val="80000"/>
              </a:lnSpc>
            </a:pPr>
            <a:r>
              <a:rPr lang="en-US" sz="2400" dirty="0" smtClean="0"/>
              <a:t>Loss of </a:t>
            </a:r>
            <a:r>
              <a:rPr lang="en-US" sz="2400" dirty="0" err="1" smtClean="0"/>
              <a:t>nephrons</a:t>
            </a:r>
            <a:r>
              <a:rPr lang="en-US" sz="2400" dirty="0" smtClean="0"/>
              <a:t> = loss of surface area = fall in </a:t>
            </a:r>
            <a:r>
              <a:rPr lang="en-US" sz="2400" dirty="0" err="1" smtClean="0"/>
              <a:t>K</a:t>
            </a:r>
            <a:r>
              <a:rPr lang="en-US" sz="2400" baseline="-25000" dirty="0" err="1" smtClean="0"/>
              <a:t>f</a:t>
            </a:r>
            <a:r>
              <a:rPr lang="en-US" sz="2400" dirty="0" smtClean="0"/>
              <a:t> = fall in GFR</a:t>
            </a:r>
          </a:p>
          <a:p>
            <a:pPr eaLnBrk="1" hangingPunct="1">
              <a:lnSpc>
                <a:spcPct val="80000"/>
              </a:lnSpc>
            </a:pPr>
            <a:r>
              <a:rPr lang="en-US" sz="2400" dirty="0" smtClean="0"/>
              <a:t>Index of kidney function</a:t>
            </a:r>
          </a:p>
          <a:p>
            <a:pPr eaLnBrk="1" hangingPunct="1">
              <a:lnSpc>
                <a:spcPct val="80000"/>
              </a:lnSpc>
              <a:buFontTx/>
              <a:buNone/>
            </a:pPr>
            <a:endParaRPr lang="en-GB" sz="2400" dirty="0" smtClean="0"/>
          </a:p>
        </p:txBody>
      </p:sp>
      <p:grpSp>
        <p:nvGrpSpPr>
          <p:cNvPr id="13316" name="Group 4"/>
          <p:cNvGrpSpPr>
            <a:grpSpLocks/>
          </p:cNvGrpSpPr>
          <p:nvPr/>
        </p:nvGrpSpPr>
        <p:grpSpPr bwMode="auto">
          <a:xfrm>
            <a:off x="0" y="4797425"/>
            <a:ext cx="1655763" cy="1439863"/>
            <a:chOff x="249" y="2840"/>
            <a:chExt cx="1406" cy="1225"/>
          </a:xfrm>
        </p:grpSpPr>
        <p:pic>
          <p:nvPicPr>
            <p:cNvPr id="13329" name="Picture 5" descr="Clearance figure"/>
            <p:cNvPicPr>
              <a:picLocks noChangeAspect="1" noChangeArrowheads="1"/>
            </p:cNvPicPr>
            <p:nvPr/>
          </p:nvPicPr>
          <p:blipFill>
            <a:blip r:embed="rId2"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13330" name="Rectangle 6"/>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grpSp>
        <p:nvGrpSpPr>
          <p:cNvPr id="13317" name="Group 7"/>
          <p:cNvGrpSpPr>
            <a:grpSpLocks/>
          </p:cNvGrpSpPr>
          <p:nvPr/>
        </p:nvGrpSpPr>
        <p:grpSpPr bwMode="auto">
          <a:xfrm>
            <a:off x="1476375" y="4724400"/>
            <a:ext cx="1655763" cy="1439863"/>
            <a:chOff x="249" y="2840"/>
            <a:chExt cx="1406" cy="1225"/>
          </a:xfrm>
        </p:grpSpPr>
        <p:pic>
          <p:nvPicPr>
            <p:cNvPr id="13327" name="Picture 8" descr="Clearance figure"/>
            <p:cNvPicPr>
              <a:picLocks noChangeAspect="1" noChangeArrowheads="1"/>
            </p:cNvPicPr>
            <p:nvPr/>
          </p:nvPicPr>
          <p:blipFill>
            <a:blip r:embed="rId2"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13328" name="Rectangle 9"/>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grpSp>
        <p:nvGrpSpPr>
          <p:cNvPr id="13318" name="Group 10"/>
          <p:cNvGrpSpPr>
            <a:grpSpLocks/>
          </p:cNvGrpSpPr>
          <p:nvPr/>
        </p:nvGrpSpPr>
        <p:grpSpPr bwMode="auto">
          <a:xfrm>
            <a:off x="3132138" y="4797425"/>
            <a:ext cx="1655762" cy="1439863"/>
            <a:chOff x="249" y="2840"/>
            <a:chExt cx="1406" cy="1225"/>
          </a:xfrm>
        </p:grpSpPr>
        <p:pic>
          <p:nvPicPr>
            <p:cNvPr id="13325" name="Picture 11" descr="Clearance figure"/>
            <p:cNvPicPr>
              <a:picLocks noChangeAspect="1" noChangeArrowheads="1"/>
            </p:cNvPicPr>
            <p:nvPr/>
          </p:nvPicPr>
          <p:blipFill>
            <a:blip r:embed="rId2"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13326" name="Rectangle 12"/>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grpSp>
        <p:nvGrpSpPr>
          <p:cNvPr id="13319" name="Group 13"/>
          <p:cNvGrpSpPr>
            <a:grpSpLocks/>
          </p:cNvGrpSpPr>
          <p:nvPr/>
        </p:nvGrpSpPr>
        <p:grpSpPr bwMode="auto">
          <a:xfrm>
            <a:off x="4716463" y="4797425"/>
            <a:ext cx="1655762" cy="1439863"/>
            <a:chOff x="249" y="2840"/>
            <a:chExt cx="1406" cy="1225"/>
          </a:xfrm>
        </p:grpSpPr>
        <p:pic>
          <p:nvPicPr>
            <p:cNvPr id="13323" name="Picture 14" descr="Clearance figure"/>
            <p:cNvPicPr>
              <a:picLocks noChangeAspect="1" noChangeArrowheads="1"/>
            </p:cNvPicPr>
            <p:nvPr/>
          </p:nvPicPr>
          <p:blipFill>
            <a:blip r:embed="rId2"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13324" name="Rectangle 15"/>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grpSp>
        <p:nvGrpSpPr>
          <p:cNvPr id="13320" name="Group 16"/>
          <p:cNvGrpSpPr>
            <a:grpSpLocks/>
          </p:cNvGrpSpPr>
          <p:nvPr/>
        </p:nvGrpSpPr>
        <p:grpSpPr bwMode="auto">
          <a:xfrm>
            <a:off x="6372225" y="4797425"/>
            <a:ext cx="1655763" cy="1439863"/>
            <a:chOff x="249" y="2840"/>
            <a:chExt cx="1406" cy="1225"/>
          </a:xfrm>
        </p:grpSpPr>
        <p:pic>
          <p:nvPicPr>
            <p:cNvPr id="13321" name="Picture 17" descr="Clearance figure"/>
            <p:cNvPicPr>
              <a:picLocks noChangeAspect="1" noChangeArrowheads="1"/>
            </p:cNvPicPr>
            <p:nvPr/>
          </p:nvPicPr>
          <p:blipFill>
            <a:blip r:embed="rId2" cstate="print"/>
            <a:srcRect l="1550" t="20039" r="64566" b="26111"/>
            <a:stretch>
              <a:fillRect/>
            </a:stretch>
          </p:blipFill>
          <p:spPr bwMode="auto">
            <a:xfrm>
              <a:off x="521" y="2840"/>
              <a:ext cx="1134" cy="1134"/>
            </a:xfrm>
            <a:prstGeom prst="rect">
              <a:avLst/>
            </a:prstGeom>
            <a:noFill/>
            <a:ln w="9525">
              <a:noFill/>
              <a:miter lim="800000"/>
              <a:headEnd/>
              <a:tailEnd/>
            </a:ln>
          </p:spPr>
        </p:pic>
        <p:sp>
          <p:nvSpPr>
            <p:cNvPr id="13322" name="Rectangle 18"/>
            <p:cNvSpPr>
              <a:spLocks noChangeArrowheads="1"/>
            </p:cNvSpPr>
            <p:nvPr/>
          </p:nvSpPr>
          <p:spPr bwMode="auto">
            <a:xfrm>
              <a:off x="249" y="3748"/>
              <a:ext cx="726" cy="317"/>
            </a:xfrm>
            <a:prstGeom prst="rect">
              <a:avLst/>
            </a:prstGeom>
            <a:solidFill>
              <a:schemeClr val="bg1"/>
            </a:solidFill>
            <a:ln w="9525">
              <a:noFill/>
              <a:miter lim="800000"/>
              <a:headEnd/>
              <a:tailEnd/>
            </a:ln>
          </p:spPr>
          <p:txBody>
            <a:bodyPr wrap="none" anchor="ctr"/>
            <a:lstStyle/>
            <a:p>
              <a:endParaRPr lang="en-GB"/>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1007</Words>
  <Application>Microsoft Office PowerPoint</Application>
  <PresentationFormat>On-screen Show (4:3)</PresentationFormat>
  <Paragraphs>217</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Glomerular filtration?</vt:lpstr>
      <vt:lpstr>PowerPoint Presentation</vt:lpstr>
      <vt:lpstr>Glomerular filtration</vt:lpstr>
      <vt:lpstr>PowerPoint Presentation</vt:lpstr>
      <vt:lpstr>PowerPoint Presentation</vt:lpstr>
      <vt:lpstr>Glomerular Filtration Pressures </vt:lpstr>
      <vt:lpstr>PowerPoint Presentation</vt:lpstr>
      <vt:lpstr>Glomerular Filtration Rate (GFR)</vt:lpstr>
      <vt:lpstr>Renal Blood Blow</vt:lpstr>
      <vt:lpstr>GFR depends on a number of factors: </vt:lpstr>
      <vt:lpstr>Autoregulation of the GFR </vt:lpstr>
      <vt:lpstr>PowerPoint Presentation</vt:lpstr>
      <vt:lpstr>Mechanisms of Autoregulation (2)</vt:lpstr>
      <vt:lpstr>PowerPoint Presentation</vt:lpstr>
      <vt:lpstr>Quantifying renal function: Renal clearance</vt:lpstr>
      <vt:lpstr>Estimation of GFR using clearance: </vt:lpstr>
      <vt:lpstr>Practical measurement of GFR:</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Vargesson</dc:creator>
  <cp:lastModifiedBy>Shiel, Nuala</cp:lastModifiedBy>
  <cp:revision>173</cp:revision>
  <dcterms:created xsi:type="dcterms:W3CDTF">2004-04-22T16:34:13Z</dcterms:created>
  <dcterms:modified xsi:type="dcterms:W3CDTF">2013-05-09T08:55:49Z</dcterms:modified>
</cp:coreProperties>
</file>