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E0743-2C31-48F6-940A-F9E5E147A9A7}" type="datetimeFigureOut">
              <a:rPr lang="en-GB" smtClean="0"/>
              <a:t>29/05/2013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F24F4-070F-4C15-8168-ED766565ABB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755650" y="2276475"/>
            <a:ext cx="64087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Involves the active pumping of fluid into the Bowman’s capsule</a:t>
            </a:r>
          </a:p>
          <a:p>
            <a:endParaRPr lang="en-GB"/>
          </a:p>
          <a:p>
            <a:r>
              <a:rPr lang="en-GB"/>
              <a:t>Involves the passage of plasma fluid but not large proteins </a:t>
            </a:r>
          </a:p>
          <a:p>
            <a:endParaRPr lang="en-GB"/>
          </a:p>
          <a:p>
            <a:r>
              <a:rPr lang="en-GB"/>
              <a:t>Can be measured as glomerular filtration rate which is a fixed value in a given individual </a:t>
            </a:r>
          </a:p>
          <a:p>
            <a:endParaRPr lang="en-GB"/>
          </a:p>
          <a:p>
            <a:r>
              <a:rPr lang="en-GB"/>
              <a:t>Leads to the production of a filtrate with a composition similar to the liquid component of plasma </a:t>
            </a:r>
          </a:p>
          <a:p>
            <a:endParaRPr lang="en-GB"/>
          </a:p>
          <a:p>
            <a:r>
              <a:rPr lang="en-GB"/>
              <a:t>Is affected by the charge of a substance, as well as its size</a:t>
            </a: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971550" y="836613"/>
            <a:ext cx="2176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Glomerular filtration: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67563" y="2276475"/>
            <a:ext cx="290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64388" y="3027363"/>
            <a:ext cx="296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67563" y="3776663"/>
            <a:ext cx="290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64388" y="4525963"/>
            <a:ext cx="296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4388" y="5275263"/>
            <a:ext cx="2968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1174750" y="895350"/>
            <a:ext cx="70564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Which of the following would increase Glomerular Filtration Rate (GFR)?</a:t>
            </a: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827088" y="2276475"/>
            <a:ext cx="69135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Dilatation of the afferent arteriole						</a:t>
            </a:r>
          </a:p>
          <a:p>
            <a:r>
              <a:rPr lang="en-GB" sz="2000"/>
              <a:t>Dilatation of the efferent arteriole</a:t>
            </a:r>
          </a:p>
          <a:p>
            <a:endParaRPr lang="en-GB" sz="2000"/>
          </a:p>
          <a:p>
            <a:r>
              <a:rPr lang="en-GB" sz="2000"/>
              <a:t>Increased sympathetic activity</a:t>
            </a:r>
          </a:p>
          <a:p>
            <a:endParaRPr lang="en-GB" sz="2000"/>
          </a:p>
          <a:p>
            <a:r>
              <a:rPr lang="en-GB" sz="2000"/>
              <a:t>Increased ANP</a:t>
            </a:r>
          </a:p>
          <a:p>
            <a:r>
              <a:rPr lang="en-GB" sz="2000"/>
              <a:t>						</a:t>
            </a:r>
          </a:p>
          <a:p>
            <a:r>
              <a:rPr lang="en-GB" sz="2000"/>
              <a:t>Increased plasma protein concentration 			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31050" y="4119563"/>
            <a:ext cx="325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127875" y="4724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7875" y="3514725"/>
            <a:ext cx="32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27875" y="2303463"/>
            <a:ext cx="296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131050" y="2909888"/>
            <a:ext cx="290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323850" y="1576388"/>
            <a:ext cx="626427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685800" algn="l"/>
              </a:tabLst>
            </a:pPr>
            <a:endParaRPr lang="en-GB" sz="2000"/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r>
              <a:rPr lang="en-GB" sz="2000">
                <a:cs typeface="Times New Roman" pitchFamily="18" charset="0"/>
              </a:rPr>
              <a:t>resulting urine is dilute							</a:t>
            </a:r>
            <a:endParaRPr lang="en-GB" sz="2000"/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r>
              <a:rPr lang="en-GB" sz="2000">
                <a:cs typeface="Times New Roman" pitchFamily="18" charset="0"/>
              </a:rPr>
              <a:t>urine osmolarity is higher than osmolarity of blood				</a:t>
            </a:r>
            <a:endParaRPr lang="en-GB" sz="2000"/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r>
              <a:rPr lang="en-GB" sz="2000">
                <a:cs typeface="Times New Roman" pitchFamily="18" charset="0"/>
              </a:rPr>
              <a:t>principal cells are permeable to water					</a:t>
            </a:r>
            <a:endParaRPr lang="en-GB" sz="2000"/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r>
              <a:rPr lang="en-GB" sz="2000">
                <a:cs typeface="Times New Roman" pitchFamily="18" charset="0"/>
              </a:rPr>
              <a:t>renin secretion is increased						</a:t>
            </a:r>
            <a:endParaRPr lang="en-GB" sz="2000"/>
          </a:p>
          <a:p>
            <a:pPr eaLnBrk="0" hangingPunct="0">
              <a:buFontTx/>
              <a:buChar char="•"/>
              <a:tabLst>
                <a:tab pos="685800" algn="l"/>
              </a:tabLst>
            </a:pPr>
            <a:r>
              <a:rPr lang="en-GB" sz="2000">
                <a:cs typeface="Times New Roman" pitchFamily="18" charset="0"/>
              </a:rPr>
              <a:t>Aquaporin channels are relocated to the plasma membrane of the principal cells				</a:t>
            </a:r>
            <a:endParaRPr lang="en-GB" sz="2000"/>
          </a:p>
          <a:p>
            <a:pPr eaLnBrk="0" hangingPunct="0">
              <a:tabLst>
                <a:tab pos="685800" algn="l"/>
              </a:tabLst>
            </a:pPr>
            <a:endParaRPr lang="en-GB" sz="2000"/>
          </a:p>
        </p:txBody>
      </p:sp>
      <p:sp>
        <p:nvSpPr>
          <p:cNvPr id="57347" name="Rectangle 9"/>
          <p:cNvSpPr>
            <a:spLocks noChangeArrowheads="1"/>
          </p:cNvSpPr>
          <p:nvPr/>
        </p:nvSpPr>
        <p:spPr bwMode="auto">
          <a:xfrm>
            <a:off x="755650" y="549275"/>
            <a:ext cx="6696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85800" algn="l"/>
              </a:tabLst>
            </a:pPr>
            <a:r>
              <a:rPr lang="en-GB" sz="2000">
                <a:solidFill>
                  <a:srgbClr val="000000"/>
                </a:solidFill>
                <a:cs typeface="Times New Roman" pitchFamily="18" charset="0"/>
              </a:rPr>
              <a:t>When ADH /Vasopressin is high: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86638" y="2060575"/>
            <a:ext cx="361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88225" y="2673350"/>
            <a:ext cx="3603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19975" y="3284538"/>
            <a:ext cx="296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423150" y="3897313"/>
            <a:ext cx="290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419975" y="4508500"/>
            <a:ext cx="296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"/>
          <p:cNvSpPr txBox="1">
            <a:spLocks noChangeArrowheads="1"/>
          </p:cNvSpPr>
          <p:nvPr/>
        </p:nvSpPr>
        <p:spPr bwMode="auto">
          <a:xfrm>
            <a:off x="1258888" y="908050"/>
            <a:ext cx="2051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In the loop of Henle</a:t>
            </a:r>
          </a:p>
        </p:txBody>
      </p:sp>
      <p:sp>
        <p:nvSpPr>
          <p:cNvPr id="58371" name="TextBox 2"/>
          <p:cNvSpPr txBox="1">
            <a:spLocks noChangeArrowheads="1"/>
          </p:cNvSpPr>
          <p:nvPr/>
        </p:nvSpPr>
        <p:spPr bwMode="auto">
          <a:xfrm>
            <a:off x="1187450" y="1916113"/>
            <a:ext cx="326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The ascending limb reabsorbs K+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1187450" y="2582863"/>
            <a:ext cx="455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The descending limb is impermeable to water</a:t>
            </a:r>
          </a:p>
        </p:txBody>
      </p:sp>
      <p:sp>
        <p:nvSpPr>
          <p:cNvPr id="58373" name="TextBox 4"/>
          <p:cNvSpPr txBox="1">
            <a:spLocks noChangeArrowheads="1"/>
          </p:cNvSpPr>
          <p:nvPr/>
        </p:nvSpPr>
        <p:spPr bwMode="auto">
          <a:xfrm>
            <a:off x="1187450" y="3249613"/>
            <a:ext cx="5259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Na+ reabsorption is required for the uptake of glucose</a:t>
            </a:r>
          </a:p>
        </p:txBody>
      </p:sp>
      <p:sp>
        <p:nvSpPr>
          <p:cNvPr id="58374" name="TextBox 5"/>
          <p:cNvSpPr txBox="1">
            <a:spLocks noChangeArrowheads="1"/>
          </p:cNvSpPr>
          <p:nvPr/>
        </p:nvSpPr>
        <p:spPr bwMode="auto">
          <a:xfrm>
            <a:off x="1187450" y="3914775"/>
            <a:ext cx="4991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The cells of the descending limb have few microvilli</a:t>
            </a:r>
          </a:p>
        </p:txBody>
      </p:sp>
      <p:sp>
        <p:nvSpPr>
          <p:cNvPr id="58375" name="TextBox 6"/>
          <p:cNvSpPr txBox="1">
            <a:spLocks noChangeArrowheads="1"/>
          </p:cNvSpPr>
          <p:nvPr/>
        </p:nvSpPr>
        <p:spPr bwMode="auto">
          <a:xfrm>
            <a:off x="1187450" y="4581525"/>
            <a:ext cx="5451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The cells of the ascending limb have many mitochondria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454900" y="1916113"/>
            <a:ext cx="363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456488" y="2565400"/>
            <a:ext cx="36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488238" y="3213100"/>
            <a:ext cx="296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88238" y="3860800"/>
            <a:ext cx="296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488238" y="4508500"/>
            <a:ext cx="296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Box 1"/>
          <p:cNvSpPr txBox="1">
            <a:spLocks noChangeArrowheads="1"/>
          </p:cNvSpPr>
          <p:nvPr/>
        </p:nvSpPr>
        <p:spPr bwMode="auto">
          <a:xfrm>
            <a:off x="2771775" y="836613"/>
            <a:ext cx="4067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Regarding sodium balance and regulation</a:t>
            </a:r>
          </a:p>
        </p:txBody>
      </p:sp>
      <p:sp>
        <p:nvSpPr>
          <p:cNvPr id="59395" name="TextBox 2"/>
          <p:cNvSpPr txBox="1">
            <a:spLocks noChangeArrowheads="1"/>
          </p:cNvSpPr>
          <p:nvPr/>
        </p:nvSpPr>
        <p:spPr bwMode="auto">
          <a:xfrm>
            <a:off x="611188" y="2276475"/>
            <a:ext cx="505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Body sodium levels are used to regulate osmolarity</a:t>
            </a: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611188" y="3051175"/>
            <a:ext cx="7288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Under normal conditions increased GFR leads to increased Na reabsorption </a:t>
            </a:r>
          </a:p>
        </p:txBody>
      </p:sp>
      <p:sp>
        <p:nvSpPr>
          <p:cNvPr id="59397" name="TextBox 4"/>
          <p:cNvSpPr txBox="1">
            <a:spLocks noChangeArrowheads="1"/>
          </p:cNvSpPr>
          <p:nvPr/>
        </p:nvSpPr>
        <p:spPr bwMode="auto">
          <a:xfrm>
            <a:off x="611188" y="3824288"/>
            <a:ext cx="6230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Blocking the Na/Cl transporter in the DCT increases plasma Ca</a:t>
            </a:r>
            <a:r>
              <a:rPr lang="en-GB" baseline="30000"/>
              <a:t>++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611188" y="4598988"/>
            <a:ext cx="7134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Diuretics that inhibit aldosterone increase K</a:t>
            </a:r>
            <a:r>
              <a:rPr lang="en-GB" baseline="30000"/>
              <a:t>+ </a:t>
            </a:r>
            <a:r>
              <a:rPr lang="en-GB"/>
              <a:t>secretion by increasing flow </a:t>
            </a:r>
          </a:p>
        </p:txBody>
      </p:sp>
      <p:sp>
        <p:nvSpPr>
          <p:cNvPr id="59399" name="TextBox 6"/>
          <p:cNvSpPr txBox="1">
            <a:spLocks noChangeArrowheads="1"/>
          </p:cNvSpPr>
          <p:nvPr/>
        </p:nvSpPr>
        <p:spPr bwMode="auto">
          <a:xfrm>
            <a:off x="611188" y="5373688"/>
            <a:ext cx="4595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Reduced Na in the DCT leads to renin secretion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139113" y="2266950"/>
            <a:ext cx="363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140700" y="3059113"/>
            <a:ext cx="360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172450" y="3851275"/>
            <a:ext cx="296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172450" y="4643438"/>
            <a:ext cx="290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F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172450" y="5435600"/>
            <a:ext cx="296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pkemp</dc:creator>
  <cp:lastModifiedBy>feo38</cp:lastModifiedBy>
  <cp:revision>1</cp:revision>
  <dcterms:created xsi:type="dcterms:W3CDTF">2013-05-28T17:20:04Z</dcterms:created>
  <dcterms:modified xsi:type="dcterms:W3CDTF">2013-05-29T10:33:55Z</dcterms:modified>
</cp:coreProperties>
</file>