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6" r:id="rId2"/>
    <p:sldId id="298" r:id="rId3"/>
    <p:sldId id="258" r:id="rId4"/>
    <p:sldId id="259" r:id="rId5"/>
    <p:sldId id="299" r:id="rId6"/>
    <p:sldId id="300" r:id="rId7"/>
    <p:sldId id="301" r:id="rId8"/>
    <p:sldId id="302" r:id="rId9"/>
    <p:sldId id="303" r:id="rId10"/>
    <p:sldId id="297" r:id="rId11"/>
    <p:sldId id="271" r:id="rId12"/>
    <p:sldId id="304" r:id="rId13"/>
    <p:sldId id="272" r:id="rId14"/>
    <p:sldId id="273" r:id="rId15"/>
    <p:sldId id="274" r:id="rId16"/>
    <p:sldId id="305" r:id="rId17"/>
    <p:sldId id="309" r:id="rId18"/>
    <p:sldId id="313" r:id="rId19"/>
    <p:sldId id="312" r:id="rId20"/>
    <p:sldId id="308" r:id="rId21"/>
    <p:sldId id="286" r:id="rId22"/>
    <p:sldId id="291" r:id="rId23"/>
    <p:sldId id="287" r:id="rId24"/>
    <p:sldId id="310" r:id="rId25"/>
    <p:sldId id="311" r:id="rId26"/>
    <p:sldId id="306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FF"/>
    <a:srgbClr val="CC0066"/>
    <a:srgbClr val="FF6699"/>
    <a:srgbClr val="FF9900"/>
    <a:srgbClr val="2A0E9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56" autoAdjust="0"/>
    <p:restoredTop sz="94660"/>
  </p:normalViewPr>
  <p:slideViewPr>
    <p:cSldViewPr>
      <p:cViewPr>
        <p:scale>
          <a:sx n="50" d="100"/>
          <a:sy n="50" d="100"/>
        </p:scale>
        <p:origin x="-85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0F1D03B-D4DB-4DCF-B2DE-AA23AF4BC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6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88EFE61-51BD-4FF7-8C31-95F2674D121E}" type="slidenum">
              <a:rPr lang="en-GB">
                <a:latin typeface="Times New Roman" pitchFamily="18" charset="0"/>
              </a:rPr>
              <a:pPr/>
              <a:t>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9137CCE-3AC9-47DF-AA38-A1C305D5C318}" type="slidenum">
              <a:rPr lang="en-GB">
                <a:latin typeface="Times New Roman" pitchFamily="18" charset="0"/>
              </a:rPr>
              <a:pPr/>
              <a:t>10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C8BADC6-291B-4B61-9C0F-C89D07889C0D}" type="slidenum">
              <a:rPr lang="en-GB">
                <a:latin typeface="Times New Roman" pitchFamily="18" charset="0"/>
              </a:rPr>
              <a:pPr/>
              <a:t>11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E6FED8-73FB-49DC-B0A6-4B2B5831F7F9}" type="slidenum">
              <a:rPr lang="en-GB">
                <a:latin typeface="Times New Roman" pitchFamily="18" charset="0"/>
              </a:rPr>
              <a:pPr/>
              <a:t>12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AE1E6EA-C044-4998-A6C0-02A7D125EA21}" type="slidenum">
              <a:rPr lang="en-GB">
                <a:latin typeface="Times New Roman" pitchFamily="18" charset="0"/>
              </a:rPr>
              <a:pPr/>
              <a:t>13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21851FF-889B-445B-AA6D-EF0C70E8C117}" type="slidenum">
              <a:rPr lang="en-GB">
                <a:latin typeface="Times New Roman" pitchFamily="18" charset="0"/>
              </a:rPr>
              <a:pPr/>
              <a:t>14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1D35DC0-293C-401F-A7AE-5C699164EC61}" type="slidenum">
              <a:rPr lang="en-GB">
                <a:latin typeface="Times New Roman" pitchFamily="18" charset="0"/>
              </a:rPr>
              <a:pPr/>
              <a:t>15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18CAF0-6A09-41B2-96AB-CF55D9229C0C}" type="slidenum">
              <a:rPr lang="en-GB">
                <a:latin typeface="Times New Roman" pitchFamily="18" charset="0"/>
              </a:rPr>
              <a:pPr/>
              <a:t>16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35C5FF-4B45-4D37-8122-F6D60F7F3138}" type="slidenum">
              <a:rPr lang="en-GB">
                <a:latin typeface="Times New Roman" pitchFamily="18" charset="0"/>
              </a:rPr>
              <a:pPr/>
              <a:t>20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443186-574B-40F3-B187-DB3173694FE1}" type="slidenum">
              <a:rPr lang="en-GB">
                <a:latin typeface="Times New Roman" pitchFamily="18" charset="0"/>
              </a:rPr>
              <a:pPr/>
              <a:t>21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9A45713-E41B-47A2-8610-DF2684CB1D20}" type="slidenum">
              <a:rPr lang="en-GB">
                <a:latin typeface="Times New Roman" pitchFamily="18" charset="0"/>
              </a:rPr>
              <a:pPr/>
              <a:t>22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D632458-32E1-4249-9A36-4D6672D689B4}" type="slidenum">
              <a:rPr lang="en-GB">
                <a:latin typeface="Times New Roman" pitchFamily="18" charset="0"/>
              </a:rPr>
              <a:pPr/>
              <a:t>2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687A06D-01BF-4884-AB14-0D7CA4364E29}" type="slidenum">
              <a:rPr lang="en-GB">
                <a:latin typeface="Times New Roman" pitchFamily="18" charset="0"/>
              </a:rPr>
              <a:pPr/>
              <a:t>23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4D5C69-331E-402F-BE78-B0A8A46C27F5}" type="slidenum">
              <a:rPr lang="en-GB">
                <a:latin typeface="Times New Roman" pitchFamily="18" charset="0"/>
              </a:rPr>
              <a:pPr/>
              <a:t>26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A0C1787-8EB6-4EB0-855F-78CB6D5E44D5}" type="slidenum">
              <a:rPr lang="en-GB">
                <a:latin typeface="Times New Roman" pitchFamily="18" charset="0"/>
              </a:rPr>
              <a:pPr/>
              <a:t>3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C65EDA-85E6-4B5D-88A7-5E35D7E7C1C5}" type="slidenum">
              <a:rPr lang="en-GB">
                <a:latin typeface="Times New Roman" pitchFamily="18" charset="0"/>
              </a:rPr>
              <a:pPr/>
              <a:t>4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AC7A91A-7978-44FB-AF48-5AD0BA9D3702}" type="slidenum">
              <a:rPr lang="en-GB">
                <a:latin typeface="Times New Roman" pitchFamily="18" charset="0"/>
              </a:rPr>
              <a:pPr/>
              <a:t>5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3689B5-161C-41F4-A936-40717E8693E2}" type="slidenum">
              <a:rPr lang="en-GB">
                <a:latin typeface="Times New Roman" pitchFamily="18" charset="0"/>
              </a:rPr>
              <a:pPr/>
              <a:t>6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89B94-0B72-4E70-BBE9-C573D97165AC}" type="slidenum">
              <a:rPr lang="en-GB">
                <a:latin typeface="Times New Roman" pitchFamily="18" charset="0"/>
              </a:rPr>
              <a:pPr/>
              <a:t>7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A61454A-760C-4D28-ADA1-50E3B441F8C8}" type="slidenum">
              <a:rPr lang="en-GB">
                <a:latin typeface="Times New Roman" pitchFamily="18" charset="0"/>
              </a:rPr>
              <a:pPr/>
              <a:t>8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2C68AD-FF8F-43A7-9416-C383EE715010}" type="slidenum">
              <a:rPr lang="en-GB">
                <a:latin typeface="Times New Roman" pitchFamily="18" charset="0"/>
              </a:rPr>
              <a:pPr/>
              <a:t>9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01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DD70-0134-4FFE-A94C-1AA995DE4A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016DF-63C1-437C-9C69-AD8FEC286E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8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8276F-2234-49D3-BEC9-31342AF892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85B1B-5BE5-4810-A982-50A472117C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6FBC2-ECB8-42AD-90A8-8A8DB95F2C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9FBEA-9356-4DC9-9733-8D5B9632AE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8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EF58-DB6E-46CC-88A6-1BA74ABDFFD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7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F0D2B-B177-4608-A015-AA7B853953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47BD1-533E-49AC-847F-D3149CC945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60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54355-5A86-4C80-99CA-915D55293D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5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1EDD1-8DC0-4FC2-8328-F1A1EE9B03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4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90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1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91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91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91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91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91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EB9A7D-80CB-451E-8EC2-E6DCA885DA9D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ray1033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3238"/>
            <a:ext cx="9144000" cy="1655762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dirty="0" smtClean="0"/>
              <a:t>The oesophagus &amp; stomach; </a:t>
            </a:r>
            <a:r>
              <a:rPr lang="en-GB" dirty="0" smtClean="0"/>
              <a:t>structure function relationships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15621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effectLst/>
              </a:rPr>
              <a:t>Chris John</a:t>
            </a:r>
          </a:p>
          <a:p>
            <a:pPr eaLnBrk="1" hangingPunct="1">
              <a:defRPr/>
            </a:pPr>
            <a:r>
              <a:rPr lang="en-GB" sz="2800" dirty="0" smtClean="0">
                <a:effectLst/>
              </a:rPr>
              <a:t>Monday </a:t>
            </a:r>
            <a:r>
              <a:rPr lang="en-GB" sz="2800" dirty="0" smtClean="0">
                <a:effectLst/>
              </a:rPr>
              <a:t>29 April 2013</a:t>
            </a:r>
            <a:endParaRPr lang="en-GB" sz="2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esGast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0965" r="28392" b="14673"/>
          <a:stretch>
            <a:fillRect/>
          </a:stretch>
        </p:blipFill>
        <p:spPr bwMode="auto">
          <a:xfrm>
            <a:off x="250825" y="1125538"/>
            <a:ext cx="50006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98538" y="341313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Gastro-Oesophageal Junction:</a:t>
            </a:r>
            <a:r>
              <a:rPr lang="en-GB" sz="4000"/>
              <a:t/>
            </a:r>
            <a:br>
              <a:rPr lang="en-GB" sz="4000"/>
            </a:b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-76200" y="42863"/>
            <a:ext cx="760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LO4</a:t>
            </a:r>
          </a:p>
          <a:p>
            <a:pPr eaLnBrk="1" hangingPunct="1"/>
            <a:endParaRPr lang="en-GB" sz="2400"/>
          </a:p>
        </p:txBody>
      </p:sp>
      <p:pic>
        <p:nvPicPr>
          <p:cNvPr id="12293" name="Picture 9" descr="Illu_epit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8" r="74712" b="-882"/>
          <a:stretch>
            <a:fillRect/>
          </a:stretch>
        </p:blipFill>
        <p:spPr bwMode="auto">
          <a:xfrm>
            <a:off x="1690688" y="2655888"/>
            <a:ext cx="11525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Illu_epit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r="22917" b="52724"/>
          <a:stretch>
            <a:fillRect/>
          </a:stretch>
        </p:blipFill>
        <p:spPr bwMode="auto">
          <a:xfrm>
            <a:off x="2195513" y="4724400"/>
            <a:ext cx="12255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508625" y="3365500"/>
            <a:ext cx="3600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Gastro-Oesophageal Junction: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>
                <a:solidFill>
                  <a:srgbClr val="FFFF00"/>
                </a:solidFill>
              </a:rPr>
              <a:t/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/>
              <a:t>Reflux – prevented by diaphragm</a:t>
            </a:r>
            <a:br>
              <a:rPr lang="en-GB" sz="2000" b="1"/>
            </a:br>
            <a:r>
              <a:rPr lang="en-GB" sz="2000" b="1"/>
              <a:t/>
            </a:r>
            <a:br>
              <a:rPr lang="en-GB" sz="2000" b="1"/>
            </a:br>
            <a:r>
              <a:rPr lang="en-GB" sz="2000" b="1"/>
              <a:t>Epithelial transition</a:t>
            </a:r>
            <a:br>
              <a:rPr lang="en-GB" sz="2000" b="1"/>
            </a:br>
            <a:r>
              <a:rPr lang="en-GB" sz="2000" b="1"/>
              <a:t/>
            </a:r>
            <a:br>
              <a:rPr lang="en-GB" sz="2000" b="1"/>
            </a:br>
            <a:r>
              <a:rPr lang="en-GB" sz="2000" b="1"/>
              <a:t>Gastric folds - rugae</a:t>
            </a:r>
            <a:br>
              <a:rPr lang="en-GB" sz="2000" b="1"/>
            </a:br>
            <a:r>
              <a:rPr lang="en-GB" sz="2000"/>
              <a:t/>
            </a:r>
            <a:br>
              <a:rPr lang="en-GB" sz="2000"/>
            </a:br>
            <a:endParaRPr lang="en-GB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132138" y="0"/>
            <a:ext cx="3240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760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LO6</a:t>
            </a:r>
          </a:p>
          <a:p>
            <a:pPr eaLnBrk="1" hangingPunct="1"/>
            <a:endParaRPr lang="en-GB" sz="2400"/>
          </a:p>
        </p:txBody>
      </p:sp>
      <p:pic>
        <p:nvPicPr>
          <p:cNvPr id="13316" name="Picture 6" descr="gastrclls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r="31009" b="78917"/>
          <a:stretch>
            <a:fillRect/>
          </a:stretch>
        </p:blipFill>
        <p:spPr bwMode="auto">
          <a:xfrm>
            <a:off x="0" y="4292600"/>
            <a:ext cx="5260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Illu_epithel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6085" r="22917" b="52724"/>
          <a:stretch>
            <a:fillRect/>
          </a:stretch>
        </p:blipFill>
        <p:spPr bwMode="auto">
          <a:xfrm>
            <a:off x="1619250" y="2781300"/>
            <a:ext cx="20510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908050"/>
            <a:ext cx="91440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Functions: Break food down into smaller particles stored (due to acid &amp; pepsin); hold food and release at a controlled steady rate into duodenum; kill parasites &amp; certain bacteria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922713" y="3146425"/>
            <a:ext cx="482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Invaginates into mucosa –</a:t>
            </a:r>
            <a:br>
              <a:rPr lang="en-GB" sz="2400" b="1"/>
            </a:br>
            <a:r>
              <a:rPr lang="en-GB" sz="2400" b="1"/>
              <a:t>Tubular glands</a:t>
            </a:r>
            <a:br>
              <a:rPr lang="en-GB" sz="2400" b="1"/>
            </a:br>
            <a:r>
              <a:rPr lang="en-GB" sz="2400"/>
              <a:t/>
            </a:r>
            <a:br>
              <a:rPr lang="en-GB" sz="2400"/>
            </a:br>
            <a:endParaRPr lang="en-GB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292725" y="5886450"/>
            <a:ext cx="482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</a:rPr>
              <a:t>Cardia &amp; Pyloric Region: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/>
              <a:t>Mucus only</a:t>
            </a:r>
            <a:br>
              <a:rPr lang="en-GB" sz="2000" b="1"/>
            </a:br>
            <a:r>
              <a:rPr lang="en-GB" sz="2000" b="1">
                <a:solidFill>
                  <a:srgbClr val="FFFF00"/>
                </a:solidFill>
              </a:rPr>
              <a:t>Body &amp; Fundus: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/>
              <a:t>Mucus, HCl, pepsinogen</a:t>
            </a:r>
            <a:br>
              <a:rPr lang="en-GB" sz="2000" b="1"/>
            </a:br>
            <a:r>
              <a:rPr lang="en-GB" sz="2000" b="1">
                <a:solidFill>
                  <a:srgbClr val="FFFF00"/>
                </a:solidFill>
              </a:rPr>
              <a:t>Antrum:</a:t>
            </a:r>
            <a:br>
              <a:rPr lang="en-GB" sz="2000" b="1">
                <a:solidFill>
                  <a:srgbClr val="FFFF00"/>
                </a:solidFill>
              </a:rPr>
            </a:br>
            <a:r>
              <a:rPr lang="en-GB" sz="2000" b="1"/>
              <a:t>Gastrin</a:t>
            </a:r>
            <a:br>
              <a:rPr lang="en-GB" sz="2000" b="1"/>
            </a:br>
            <a:r>
              <a:rPr lang="en-GB" sz="2000" b="1"/>
              <a:t/>
            </a:r>
            <a:br>
              <a:rPr lang="en-GB" sz="2000" b="1"/>
            </a:br>
            <a:r>
              <a:rPr lang="en-GB" sz="2000" b="1"/>
              <a:t/>
            </a:r>
            <a:br>
              <a:rPr lang="en-GB" sz="2000" b="1"/>
            </a:br>
            <a:r>
              <a:rPr lang="en-GB" sz="2000"/>
              <a:t/>
            </a:r>
            <a:br>
              <a:rPr lang="en-GB" sz="2000"/>
            </a:br>
            <a:endParaRPr lang="en-GB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astrclls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3"/>
          <a:stretch>
            <a:fillRect/>
          </a:stretch>
        </p:blipFill>
        <p:spPr bwMode="auto">
          <a:xfrm>
            <a:off x="1116013" y="1412875"/>
            <a:ext cx="48974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132138" y="0"/>
            <a:ext cx="3240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143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LO7, 8, 9</a:t>
            </a:r>
          </a:p>
          <a:p>
            <a:pPr eaLnBrk="1" hangingPunct="1"/>
            <a:endParaRPr lang="en-GB" sz="2400"/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023938" y="1047750"/>
            <a:ext cx="5567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FF00"/>
                </a:solidFill>
              </a:rPr>
              <a:t>Antrum	      Body &amp; Fundus   Cardia &amp; Pyloric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095375" y="357346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Pepsinogen</a:t>
            </a: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4006850" y="36449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HCl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5219700" y="45085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Mucus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2124075" y="5876925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Gastrin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4265613" y="5229225"/>
            <a:ext cx="9540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HCO</a:t>
            </a:r>
            <a:r>
              <a:rPr lang="en-GB" baseline="30000">
                <a:solidFill>
                  <a:srgbClr val="FF0000"/>
                </a:solidFill>
              </a:rPr>
              <a:t>3-</a:t>
            </a:r>
            <a:r>
              <a:rPr lang="en-GB">
                <a:solidFill>
                  <a:srgbClr val="FF0000"/>
                </a:solidFill>
              </a:rPr>
              <a:t>/ </a:t>
            </a:r>
          </a:p>
          <a:p>
            <a:pPr eaLnBrk="1" hangingPunct="1"/>
            <a:r>
              <a:rPr lang="en-GB">
                <a:solidFill>
                  <a:srgbClr val="FF0000"/>
                </a:solidFill>
              </a:rPr>
              <a:t>Mucus</a:t>
            </a:r>
          </a:p>
          <a:p>
            <a:pPr eaLnBrk="1" hangingPunct="1"/>
            <a:endParaRPr lang="en-GB">
              <a:solidFill>
                <a:srgbClr val="FF0000"/>
              </a:solidFill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6097588" y="1855788"/>
            <a:ext cx="2938462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FF00"/>
                </a:solidFill>
              </a:rPr>
              <a:t>Acid</a:t>
            </a:r>
          </a:p>
          <a:p>
            <a:pPr eaLnBrk="1" hangingPunct="1"/>
            <a:endParaRPr lang="en-GB" sz="1200" b="1">
              <a:solidFill>
                <a:srgbClr val="FFFF00"/>
              </a:solidFill>
            </a:endParaRPr>
          </a:p>
          <a:p>
            <a:pPr eaLnBrk="1" hangingPunct="1"/>
            <a:r>
              <a:rPr lang="en-GB" sz="2400" b="1"/>
              <a:t>2L/day</a:t>
            </a:r>
          </a:p>
          <a:p>
            <a:pPr eaLnBrk="1" hangingPunct="1"/>
            <a:endParaRPr lang="en-GB" sz="1200" b="1"/>
          </a:p>
          <a:p>
            <a:pPr eaLnBrk="1" hangingPunct="1"/>
            <a:r>
              <a:rPr lang="en-GB" sz="2400" b="1"/>
              <a:t>150mM H</a:t>
            </a:r>
            <a:r>
              <a:rPr lang="en-GB" sz="2400" b="1" baseline="30000"/>
              <a:t>+</a:t>
            </a:r>
          </a:p>
          <a:p>
            <a:pPr eaLnBrk="1" hangingPunct="1"/>
            <a:r>
              <a:rPr lang="en-GB" b="1"/>
              <a:t>(3 mill x that in blood)</a:t>
            </a:r>
          </a:p>
          <a:p>
            <a:pPr eaLnBrk="1" hangingPunct="1"/>
            <a:endParaRPr lang="en-GB" b="1"/>
          </a:p>
          <a:p>
            <a:pPr eaLnBrk="1" hangingPunct="1"/>
            <a:r>
              <a:rPr lang="en-GB" sz="2400" b="1"/>
              <a:t>Mucins = gel </a:t>
            </a:r>
          </a:p>
          <a:p>
            <a:pPr eaLnBrk="1" hangingPunct="1"/>
            <a:r>
              <a:rPr lang="en-GB" sz="2400" b="1"/>
              <a:t>Coating</a:t>
            </a:r>
          </a:p>
          <a:p>
            <a:pPr eaLnBrk="1" hangingPunct="1"/>
            <a:endParaRPr lang="en-GB" sz="1200" b="1"/>
          </a:p>
          <a:p>
            <a:pPr eaLnBrk="1" hangingPunct="1"/>
            <a:r>
              <a:rPr lang="en-GB" sz="2400" b="1"/>
              <a:t>HCO</a:t>
            </a:r>
            <a:r>
              <a:rPr lang="en-GB" sz="2400" b="1" baseline="30000"/>
              <a:t>3-</a:t>
            </a:r>
            <a:r>
              <a:rPr lang="en-GB" sz="2400" b="1"/>
              <a:t> trapped </a:t>
            </a:r>
          </a:p>
          <a:p>
            <a:pPr eaLnBrk="1" hangingPunct="1"/>
            <a:r>
              <a:rPr lang="en-GB" sz="2400" b="1"/>
              <a:t>in mucus gel</a:t>
            </a:r>
          </a:p>
          <a:p>
            <a:pPr eaLnBrk="1" hangingPunct="1"/>
            <a:endParaRPr lang="en-GB" sz="1200" b="1"/>
          </a:p>
          <a:p>
            <a:pPr eaLnBrk="1" hangingPunct="1">
              <a:buFont typeface="Symbol" pitchFamily="18" charset="2"/>
              <a:buChar char="\"/>
            </a:pPr>
            <a:r>
              <a:rPr lang="en-GB" sz="2400" b="1">
                <a:sym typeface="Symbol" pitchFamily="18" charset="2"/>
              </a:rPr>
              <a:t>pH at;</a:t>
            </a:r>
          </a:p>
          <a:p>
            <a:pPr eaLnBrk="1" hangingPunct="1">
              <a:buFont typeface="Symbol" pitchFamily="18" charset="2"/>
              <a:buNone/>
            </a:pPr>
            <a:r>
              <a:rPr lang="en-GB" sz="2000" b="1">
                <a:solidFill>
                  <a:srgbClr val="FFFF00"/>
                </a:solidFill>
                <a:sym typeface="Symbol" pitchFamily="18" charset="2"/>
              </a:rPr>
              <a:t>Epithelial surface = 6-7</a:t>
            </a:r>
          </a:p>
          <a:p>
            <a:pPr eaLnBrk="1" hangingPunct="1">
              <a:buFont typeface="Symbol" pitchFamily="18" charset="2"/>
              <a:buNone/>
            </a:pPr>
            <a:r>
              <a:rPr lang="en-GB" sz="2000" b="1">
                <a:solidFill>
                  <a:srgbClr val="FFFF00"/>
                </a:solidFill>
                <a:sym typeface="Symbol" pitchFamily="18" charset="2"/>
              </a:rPr>
              <a:t>Lumen = 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iefcell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319087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37188" y="1412875"/>
            <a:ext cx="3887787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/>
              <a:t>Gastric Chief Cell</a:t>
            </a:r>
            <a:endParaRPr lang="en-GB" sz="2400" b="1"/>
          </a:p>
          <a:p>
            <a:pPr>
              <a:spcBef>
                <a:spcPct val="50000"/>
              </a:spcBef>
            </a:pPr>
            <a:r>
              <a:rPr lang="en-GB" sz="2400"/>
              <a:t>Protein-secreting epithelial cell</a:t>
            </a:r>
          </a:p>
          <a:p>
            <a:pPr>
              <a:spcBef>
                <a:spcPct val="50000"/>
              </a:spcBef>
            </a:pPr>
            <a:r>
              <a:rPr lang="en-GB" sz="2400"/>
              <a:t>Abundant RER</a:t>
            </a:r>
          </a:p>
          <a:p>
            <a:pPr>
              <a:spcBef>
                <a:spcPct val="50000"/>
              </a:spcBef>
            </a:pPr>
            <a:r>
              <a:rPr lang="en-GB" sz="2400"/>
              <a:t>Golgi packaging and modifying for export</a:t>
            </a:r>
          </a:p>
          <a:p>
            <a:pPr>
              <a:spcBef>
                <a:spcPct val="50000"/>
              </a:spcBef>
            </a:pPr>
            <a:r>
              <a:rPr lang="en-GB" sz="2400"/>
              <a:t>Masses of apical secretion granules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</a:rPr>
              <a:t>Secretes </a:t>
            </a:r>
            <a:r>
              <a:rPr lang="en-GB" sz="2400" u="sng">
                <a:solidFill>
                  <a:srgbClr val="FFFF00"/>
                </a:solidFill>
              </a:rPr>
              <a:t>pepsinogen</a:t>
            </a:r>
          </a:p>
        </p:txBody>
      </p:sp>
      <p:pic>
        <p:nvPicPr>
          <p:cNvPr id="15364" name="Picture 4" descr="gastrclls2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21083" r="29433" b="49696"/>
          <a:stretch>
            <a:fillRect/>
          </a:stretch>
        </p:blipFill>
        <p:spPr bwMode="auto">
          <a:xfrm>
            <a:off x="0" y="3644900"/>
            <a:ext cx="1871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astrclls2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1" r="67650" b="24641"/>
          <a:stretch>
            <a:fillRect/>
          </a:stretch>
        </p:blipFill>
        <p:spPr bwMode="auto">
          <a:xfrm>
            <a:off x="0" y="1844675"/>
            <a:ext cx="15843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Chief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LO10</a:t>
            </a:r>
          </a:p>
          <a:p>
            <a:pPr eaLnBrk="1" hangingPunct="1"/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r="2036"/>
          <a:stretch>
            <a:fillRect/>
          </a:stretch>
        </p:blipFill>
        <p:spPr bwMode="auto">
          <a:xfrm>
            <a:off x="50800" y="1143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03800" y="882650"/>
            <a:ext cx="3995738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400" b="1"/>
          </a:p>
          <a:p>
            <a:pPr>
              <a:spcBef>
                <a:spcPct val="50000"/>
              </a:spcBef>
            </a:pPr>
            <a:r>
              <a:rPr lang="en-GB" sz="2800" b="1"/>
              <a:t>Parietal Cell: Resting</a:t>
            </a:r>
            <a:endParaRPr lang="en-GB" sz="2800"/>
          </a:p>
          <a:p>
            <a:pPr>
              <a:spcBef>
                <a:spcPct val="50000"/>
              </a:spcBef>
            </a:pPr>
            <a:r>
              <a:rPr lang="en-GB" sz="2400"/>
              <a:t>Many mitochondria (requires lots of ATP)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Cytoplasmic tubulovesicles (contain H</a:t>
            </a:r>
            <a:r>
              <a:rPr lang="en-GB" sz="2400" baseline="30000"/>
              <a:t>+</a:t>
            </a:r>
            <a:r>
              <a:rPr lang="en-GB" sz="2400"/>
              <a:t>/K</a:t>
            </a:r>
            <a:r>
              <a:rPr lang="en-GB" sz="2400" baseline="30000"/>
              <a:t>+</a:t>
            </a:r>
            <a:r>
              <a:rPr lang="en-GB" sz="2400"/>
              <a:t> ATPase)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Internal canaliculi (extend to apical surface)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LO10</a:t>
            </a:r>
          </a:p>
          <a:p>
            <a:pPr eaLnBrk="1" hangingPunct="1"/>
            <a:endParaRPr lang="en-GB" sz="240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47675" y="280035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M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95288" y="357346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M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539750" y="4292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M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539750" y="191611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M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971550" y="170021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M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700338" y="35734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F8F31"/>
                </a:solidFill>
              </a:rPr>
              <a:t>T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2916238" y="428625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F8F31"/>
                </a:solidFill>
              </a:rPr>
              <a:t>T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2268538" y="422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F8F31"/>
                </a:solidFill>
              </a:rPr>
              <a:t>T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2663825" y="493395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F8F31"/>
                </a:solidFill>
              </a:rPr>
              <a:t>T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2339975" y="1792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3430588" y="3062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"/>
          <a:stretch>
            <a:fillRect/>
          </a:stretch>
        </p:blipFill>
        <p:spPr bwMode="auto">
          <a:xfrm>
            <a:off x="250825" y="1609725"/>
            <a:ext cx="46482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03800" y="1557338"/>
            <a:ext cx="40671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/>
              <a:t>Parietal Cell: Secreting</a:t>
            </a:r>
          </a:p>
          <a:p>
            <a:pPr>
              <a:spcBef>
                <a:spcPct val="50000"/>
              </a:spcBef>
            </a:pPr>
            <a:r>
              <a:rPr lang="en-GB" sz="2400"/>
              <a:t>Tubulovesicles fuse with membrane and microvilli project into canaliculi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 flipV="1">
            <a:off x="1979613" y="1916113"/>
            <a:ext cx="5329237" cy="3887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Freeform 7"/>
          <p:cNvSpPr>
            <a:spLocks/>
          </p:cNvSpPr>
          <p:nvPr/>
        </p:nvSpPr>
        <p:spPr bwMode="auto">
          <a:xfrm>
            <a:off x="3787775" y="1484313"/>
            <a:ext cx="2079625" cy="2451100"/>
          </a:xfrm>
          <a:custGeom>
            <a:avLst/>
            <a:gdLst>
              <a:gd name="T0" fmla="*/ 2147483647 w 1310"/>
              <a:gd name="T1" fmla="*/ 2147483647 h 1544"/>
              <a:gd name="T2" fmla="*/ 2147483647 w 1310"/>
              <a:gd name="T3" fmla="*/ 2147483647 h 1544"/>
              <a:gd name="T4" fmla="*/ 2147483647 w 1310"/>
              <a:gd name="T5" fmla="*/ 2147483647 h 1544"/>
              <a:gd name="T6" fmla="*/ 2147483647 w 1310"/>
              <a:gd name="T7" fmla="*/ 2147483647 h 1544"/>
              <a:gd name="T8" fmla="*/ 2147483647 w 1310"/>
              <a:gd name="T9" fmla="*/ 2147483647 h 1544"/>
              <a:gd name="T10" fmla="*/ 2147483647 w 1310"/>
              <a:gd name="T11" fmla="*/ 2147483647 h 1544"/>
              <a:gd name="T12" fmla="*/ 2147483647 w 1310"/>
              <a:gd name="T13" fmla="*/ 2147483647 h 1544"/>
              <a:gd name="T14" fmla="*/ 2147483647 w 1310"/>
              <a:gd name="T15" fmla="*/ 0 h 1544"/>
              <a:gd name="T16" fmla="*/ 2147483647 w 1310"/>
              <a:gd name="T17" fmla="*/ 2147483647 h 1544"/>
              <a:gd name="T18" fmla="*/ 2147483647 w 1310"/>
              <a:gd name="T19" fmla="*/ 2147483647 h 1544"/>
              <a:gd name="T20" fmla="*/ 2147483647 w 1310"/>
              <a:gd name="T21" fmla="*/ 2147483647 h 1544"/>
              <a:gd name="T22" fmla="*/ 2147483647 w 1310"/>
              <a:gd name="T23" fmla="*/ 2147483647 h 1544"/>
              <a:gd name="T24" fmla="*/ 2147483647 w 1310"/>
              <a:gd name="T25" fmla="*/ 2147483647 h 1544"/>
              <a:gd name="T26" fmla="*/ 2147483647 w 1310"/>
              <a:gd name="T27" fmla="*/ 2147483647 h 1544"/>
              <a:gd name="T28" fmla="*/ 2147483647 w 1310"/>
              <a:gd name="T29" fmla="*/ 2147483647 h 1544"/>
              <a:gd name="T30" fmla="*/ 2147483647 w 1310"/>
              <a:gd name="T31" fmla="*/ 2147483647 h 1544"/>
              <a:gd name="T32" fmla="*/ 2147483647 w 1310"/>
              <a:gd name="T33" fmla="*/ 2147483647 h 1544"/>
              <a:gd name="T34" fmla="*/ 2147483647 w 1310"/>
              <a:gd name="T35" fmla="*/ 2147483647 h 1544"/>
              <a:gd name="T36" fmla="*/ 2147483647 w 1310"/>
              <a:gd name="T37" fmla="*/ 2147483647 h 1544"/>
              <a:gd name="T38" fmla="*/ 2147483647 w 1310"/>
              <a:gd name="T39" fmla="*/ 2147483647 h 1544"/>
              <a:gd name="T40" fmla="*/ 2147483647 w 1310"/>
              <a:gd name="T41" fmla="*/ 2147483647 h 1544"/>
              <a:gd name="T42" fmla="*/ 2147483647 w 1310"/>
              <a:gd name="T43" fmla="*/ 2147483647 h 1544"/>
              <a:gd name="T44" fmla="*/ 2147483647 w 1310"/>
              <a:gd name="T45" fmla="*/ 2147483647 h 1544"/>
              <a:gd name="T46" fmla="*/ 2147483647 w 1310"/>
              <a:gd name="T47" fmla="*/ 2147483647 h 1544"/>
              <a:gd name="T48" fmla="*/ 2147483647 w 1310"/>
              <a:gd name="T49" fmla="*/ 2147483647 h 1544"/>
              <a:gd name="T50" fmla="*/ 2147483647 w 1310"/>
              <a:gd name="T51" fmla="*/ 2147483647 h 1544"/>
              <a:gd name="T52" fmla="*/ 2147483647 w 1310"/>
              <a:gd name="T53" fmla="*/ 2147483647 h 1544"/>
              <a:gd name="T54" fmla="*/ 2147483647 w 1310"/>
              <a:gd name="T55" fmla="*/ 2147483647 h 1544"/>
              <a:gd name="T56" fmla="*/ 2147483647 w 1310"/>
              <a:gd name="T57" fmla="*/ 2147483647 h 1544"/>
              <a:gd name="T58" fmla="*/ 2147483647 w 1310"/>
              <a:gd name="T59" fmla="*/ 2147483647 h 1544"/>
              <a:gd name="T60" fmla="*/ 2147483647 w 1310"/>
              <a:gd name="T61" fmla="*/ 2147483647 h 1544"/>
              <a:gd name="T62" fmla="*/ 2147483647 w 1310"/>
              <a:gd name="T63" fmla="*/ 2147483647 h 1544"/>
              <a:gd name="T64" fmla="*/ 2147483647 w 1310"/>
              <a:gd name="T65" fmla="*/ 2147483647 h 1544"/>
              <a:gd name="T66" fmla="*/ 2147483647 w 1310"/>
              <a:gd name="T67" fmla="*/ 2147483647 h 1544"/>
              <a:gd name="T68" fmla="*/ 2147483647 w 1310"/>
              <a:gd name="T69" fmla="*/ 2147483647 h 1544"/>
              <a:gd name="T70" fmla="*/ 2147483647 w 1310"/>
              <a:gd name="T71" fmla="*/ 2147483647 h 1544"/>
              <a:gd name="T72" fmla="*/ 2147483647 w 1310"/>
              <a:gd name="T73" fmla="*/ 2147483647 h 1544"/>
              <a:gd name="T74" fmla="*/ 2147483647 w 1310"/>
              <a:gd name="T75" fmla="*/ 2147483647 h 1544"/>
              <a:gd name="T76" fmla="*/ 2147483647 w 1310"/>
              <a:gd name="T77" fmla="*/ 2147483647 h 1544"/>
              <a:gd name="T78" fmla="*/ 2147483647 w 1310"/>
              <a:gd name="T79" fmla="*/ 2147483647 h 1544"/>
              <a:gd name="T80" fmla="*/ 2147483647 w 1310"/>
              <a:gd name="T81" fmla="*/ 2147483647 h 1544"/>
              <a:gd name="T82" fmla="*/ 2147483647 w 1310"/>
              <a:gd name="T83" fmla="*/ 2147483647 h 1544"/>
              <a:gd name="T84" fmla="*/ 2147483647 w 1310"/>
              <a:gd name="T85" fmla="*/ 2147483647 h 1544"/>
              <a:gd name="T86" fmla="*/ 2147483647 w 1310"/>
              <a:gd name="T87" fmla="*/ 2147483647 h 1544"/>
              <a:gd name="T88" fmla="*/ 2147483647 w 1310"/>
              <a:gd name="T89" fmla="*/ 2147483647 h 1544"/>
              <a:gd name="T90" fmla="*/ 2147483647 w 1310"/>
              <a:gd name="T91" fmla="*/ 2147483647 h 1544"/>
              <a:gd name="T92" fmla="*/ 2147483647 w 1310"/>
              <a:gd name="T93" fmla="*/ 2147483647 h 1544"/>
              <a:gd name="T94" fmla="*/ 2147483647 w 1310"/>
              <a:gd name="T95" fmla="*/ 2147483647 h 1544"/>
              <a:gd name="T96" fmla="*/ 2147483647 w 1310"/>
              <a:gd name="T97" fmla="*/ 2147483647 h 1544"/>
              <a:gd name="T98" fmla="*/ 2147483647 w 1310"/>
              <a:gd name="T99" fmla="*/ 2147483647 h 1544"/>
              <a:gd name="T100" fmla="*/ 2147483647 w 1310"/>
              <a:gd name="T101" fmla="*/ 2147483647 h 1544"/>
              <a:gd name="T102" fmla="*/ 2147483647 w 1310"/>
              <a:gd name="T103" fmla="*/ 2147483647 h 1544"/>
              <a:gd name="T104" fmla="*/ 2147483647 w 1310"/>
              <a:gd name="T105" fmla="*/ 2147483647 h 1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0"/>
              <a:gd name="T160" fmla="*/ 0 h 1544"/>
              <a:gd name="T161" fmla="*/ 1310 w 1310"/>
              <a:gd name="T162" fmla="*/ 1544 h 15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0" h="1544">
                <a:moveTo>
                  <a:pt x="224" y="232"/>
                </a:moveTo>
                <a:cubicBezTo>
                  <a:pt x="216" y="227"/>
                  <a:pt x="206" y="224"/>
                  <a:pt x="200" y="216"/>
                </a:cubicBezTo>
                <a:cubicBezTo>
                  <a:pt x="195" y="209"/>
                  <a:pt x="196" y="200"/>
                  <a:pt x="192" y="192"/>
                </a:cubicBezTo>
                <a:cubicBezTo>
                  <a:pt x="176" y="160"/>
                  <a:pt x="156" y="131"/>
                  <a:pt x="144" y="96"/>
                </a:cubicBezTo>
                <a:cubicBezTo>
                  <a:pt x="154" y="23"/>
                  <a:pt x="146" y="26"/>
                  <a:pt x="216" y="40"/>
                </a:cubicBezTo>
                <a:cubicBezTo>
                  <a:pt x="226" y="97"/>
                  <a:pt x="231" y="127"/>
                  <a:pt x="272" y="168"/>
                </a:cubicBezTo>
                <a:cubicBezTo>
                  <a:pt x="275" y="181"/>
                  <a:pt x="271" y="198"/>
                  <a:pt x="280" y="208"/>
                </a:cubicBezTo>
                <a:cubicBezTo>
                  <a:pt x="287" y="216"/>
                  <a:pt x="301" y="213"/>
                  <a:pt x="312" y="216"/>
                </a:cubicBezTo>
                <a:cubicBezTo>
                  <a:pt x="379" y="235"/>
                  <a:pt x="279" y="219"/>
                  <a:pt x="432" y="232"/>
                </a:cubicBezTo>
                <a:cubicBezTo>
                  <a:pt x="437" y="243"/>
                  <a:pt x="437" y="260"/>
                  <a:pt x="448" y="264"/>
                </a:cubicBezTo>
                <a:cubicBezTo>
                  <a:pt x="465" y="271"/>
                  <a:pt x="478" y="242"/>
                  <a:pt x="496" y="240"/>
                </a:cubicBezTo>
                <a:cubicBezTo>
                  <a:pt x="539" y="236"/>
                  <a:pt x="581" y="235"/>
                  <a:pt x="624" y="232"/>
                </a:cubicBezTo>
                <a:cubicBezTo>
                  <a:pt x="643" y="175"/>
                  <a:pt x="616" y="244"/>
                  <a:pt x="656" y="184"/>
                </a:cubicBezTo>
                <a:cubicBezTo>
                  <a:pt x="678" y="151"/>
                  <a:pt x="658" y="142"/>
                  <a:pt x="696" y="104"/>
                </a:cubicBezTo>
                <a:cubicBezTo>
                  <a:pt x="707" y="72"/>
                  <a:pt x="717" y="40"/>
                  <a:pt x="728" y="8"/>
                </a:cubicBezTo>
                <a:cubicBezTo>
                  <a:pt x="731" y="0"/>
                  <a:pt x="744" y="3"/>
                  <a:pt x="752" y="0"/>
                </a:cubicBezTo>
                <a:cubicBezTo>
                  <a:pt x="768" y="3"/>
                  <a:pt x="785" y="1"/>
                  <a:pt x="800" y="8"/>
                </a:cubicBezTo>
                <a:cubicBezTo>
                  <a:pt x="832" y="24"/>
                  <a:pt x="810" y="93"/>
                  <a:pt x="808" y="104"/>
                </a:cubicBezTo>
                <a:cubicBezTo>
                  <a:pt x="803" y="134"/>
                  <a:pt x="798" y="124"/>
                  <a:pt x="784" y="152"/>
                </a:cubicBezTo>
                <a:cubicBezTo>
                  <a:pt x="772" y="176"/>
                  <a:pt x="769" y="206"/>
                  <a:pt x="760" y="232"/>
                </a:cubicBezTo>
                <a:cubicBezTo>
                  <a:pt x="775" y="307"/>
                  <a:pt x="786" y="289"/>
                  <a:pt x="864" y="280"/>
                </a:cubicBezTo>
                <a:cubicBezTo>
                  <a:pt x="897" y="269"/>
                  <a:pt x="917" y="281"/>
                  <a:pt x="952" y="288"/>
                </a:cubicBezTo>
                <a:cubicBezTo>
                  <a:pt x="988" y="342"/>
                  <a:pt x="991" y="413"/>
                  <a:pt x="1016" y="472"/>
                </a:cubicBezTo>
                <a:cubicBezTo>
                  <a:pt x="1024" y="491"/>
                  <a:pt x="1041" y="529"/>
                  <a:pt x="1056" y="544"/>
                </a:cubicBezTo>
                <a:cubicBezTo>
                  <a:pt x="1063" y="551"/>
                  <a:pt x="1090" y="559"/>
                  <a:pt x="1080" y="560"/>
                </a:cubicBezTo>
                <a:cubicBezTo>
                  <a:pt x="1053" y="564"/>
                  <a:pt x="1027" y="555"/>
                  <a:pt x="1000" y="552"/>
                </a:cubicBezTo>
                <a:cubicBezTo>
                  <a:pt x="977" y="518"/>
                  <a:pt x="951" y="491"/>
                  <a:pt x="928" y="456"/>
                </a:cubicBezTo>
                <a:cubicBezTo>
                  <a:pt x="919" y="442"/>
                  <a:pt x="912" y="408"/>
                  <a:pt x="912" y="408"/>
                </a:cubicBezTo>
                <a:cubicBezTo>
                  <a:pt x="899" y="411"/>
                  <a:pt x="882" y="406"/>
                  <a:pt x="872" y="416"/>
                </a:cubicBezTo>
                <a:cubicBezTo>
                  <a:pt x="860" y="428"/>
                  <a:pt x="856" y="464"/>
                  <a:pt x="856" y="464"/>
                </a:cubicBezTo>
                <a:cubicBezTo>
                  <a:pt x="863" y="501"/>
                  <a:pt x="870" y="537"/>
                  <a:pt x="904" y="560"/>
                </a:cubicBezTo>
                <a:cubicBezTo>
                  <a:pt x="918" y="569"/>
                  <a:pt x="969" y="575"/>
                  <a:pt x="976" y="576"/>
                </a:cubicBezTo>
                <a:cubicBezTo>
                  <a:pt x="1036" y="589"/>
                  <a:pt x="1077" y="595"/>
                  <a:pt x="1144" y="600"/>
                </a:cubicBezTo>
                <a:cubicBezTo>
                  <a:pt x="1178" y="611"/>
                  <a:pt x="1196" y="627"/>
                  <a:pt x="1216" y="656"/>
                </a:cubicBezTo>
                <a:cubicBezTo>
                  <a:pt x="1229" y="706"/>
                  <a:pt x="1232" y="712"/>
                  <a:pt x="1184" y="736"/>
                </a:cubicBezTo>
                <a:cubicBezTo>
                  <a:pt x="1063" y="719"/>
                  <a:pt x="1167" y="748"/>
                  <a:pt x="1112" y="704"/>
                </a:cubicBezTo>
                <a:cubicBezTo>
                  <a:pt x="1105" y="699"/>
                  <a:pt x="1096" y="700"/>
                  <a:pt x="1088" y="696"/>
                </a:cubicBezTo>
                <a:cubicBezTo>
                  <a:pt x="1079" y="692"/>
                  <a:pt x="1071" y="686"/>
                  <a:pt x="1064" y="680"/>
                </a:cubicBezTo>
                <a:cubicBezTo>
                  <a:pt x="1052" y="670"/>
                  <a:pt x="1034" y="645"/>
                  <a:pt x="1016" y="640"/>
                </a:cubicBezTo>
                <a:cubicBezTo>
                  <a:pt x="995" y="634"/>
                  <a:pt x="973" y="635"/>
                  <a:pt x="952" y="632"/>
                </a:cubicBezTo>
                <a:cubicBezTo>
                  <a:pt x="925" y="635"/>
                  <a:pt x="898" y="636"/>
                  <a:pt x="872" y="640"/>
                </a:cubicBezTo>
                <a:cubicBezTo>
                  <a:pt x="864" y="641"/>
                  <a:pt x="849" y="640"/>
                  <a:pt x="848" y="648"/>
                </a:cubicBezTo>
                <a:cubicBezTo>
                  <a:pt x="841" y="699"/>
                  <a:pt x="881" y="704"/>
                  <a:pt x="912" y="720"/>
                </a:cubicBezTo>
                <a:cubicBezTo>
                  <a:pt x="947" y="738"/>
                  <a:pt x="926" y="738"/>
                  <a:pt x="968" y="752"/>
                </a:cubicBezTo>
                <a:cubicBezTo>
                  <a:pt x="1007" y="765"/>
                  <a:pt x="1056" y="770"/>
                  <a:pt x="1096" y="776"/>
                </a:cubicBezTo>
                <a:cubicBezTo>
                  <a:pt x="1138" y="790"/>
                  <a:pt x="1113" y="779"/>
                  <a:pt x="1168" y="816"/>
                </a:cubicBezTo>
                <a:cubicBezTo>
                  <a:pt x="1204" y="840"/>
                  <a:pt x="1253" y="821"/>
                  <a:pt x="1296" y="824"/>
                </a:cubicBezTo>
                <a:cubicBezTo>
                  <a:pt x="1310" y="865"/>
                  <a:pt x="1279" y="909"/>
                  <a:pt x="1256" y="944"/>
                </a:cubicBezTo>
                <a:cubicBezTo>
                  <a:pt x="1235" y="941"/>
                  <a:pt x="1212" y="943"/>
                  <a:pt x="1192" y="936"/>
                </a:cubicBezTo>
                <a:cubicBezTo>
                  <a:pt x="1157" y="924"/>
                  <a:pt x="1120" y="880"/>
                  <a:pt x="1096" y="856"/>
                </a:cubicBezTo>
                <a:cubicBezTo>
                  <a:pt x="1085" y="845"/>
                  <a:pt x="989" y="823"/>
                  <a:pt x="968" y="816"/>
                </a:cubicBezTo>
                <a:cubicBezTo>
                  <a:pt x="960" y="819"/>
                  <a:pt x="946" y="816"/>
                  <a:pt x="944" y="824"/>
                </a:cubicBezTo>
                <a:cubicBezTo>
                  <a:pt x="934" y="881"/>
                  <a:pt x="953" y="945"/>
                  <a:pt x="1000" y="976"/>
                </a:cubicBezTo>
                <a:cubicBezTo>
                  <a:pt x="1040" y="1036"/>
                  <a:pt x="1166" y="1013"/>
                  <a:pt x="1216" y="1016"/>
                </a:cubicBezTo>
                <a:cubicBezTo>
                  <a:pt x="1247" y="1026"/>
                  <a:pt x="1263" y="1053"/>
                  <a:pt x="1240" y="1088"/>
                </a:cubicBezTo>
                <a:cubicBezTo>
                  <a:pt x="1235" y="1095"/>
                  <a:pt x="1224" y="1092"/>
                  <a:pt x="1216" y="1096"/>
                </a:cubicBezTo>
                <a:cubicBezTo>
                  <a:pt x="1207" y="1100"/>
                  <a:pt x="1200" y="1107"/>
                  <a:pt x="1192" y="1112"/>
                </a:cubicBezTo>
                <a:cubicBezTo>
                  <a:pt x="1097" y="1106"/>
                  <a:pt x="1061" y="1110"/>
                  <a:pt x="992" y="1064"/>
                </a:cubicBezTo>
                <a:cubicBezTo>
                  <a:pt x="923" y="1087"/>
                  <a:pt x="962" y="1163"/>
                  <a:pt x="992" y="1208"/>
                </a:cubicBezTo>
                <a:cubicBezTo>
                  <a:pt x="1022" y="1329"/>
                  <a:pt x="1017" y="1253"/>
                  <a:pt x="1008" y="1472"/>
                </a:cubicBezTo>
                <a:cubicBezTo>
                  <a:pt x="951" y="1461"/>
                  <a:pt x="971" y="1453"/>
                  <a:pt x="928" y="1424"/>
                </a:cubicBezTo>
                <a:cubicBezTo>
                  <a:pt x="909" y="1366"/>
                  <a:pt x="916" y="1392"/>
                  <a:pt x="904" y="1344"/>
                </a:cubicBezTo>
                <a:cubicBezTo>
                  <a:pt x="891" y="1364"/>
                  <a:pt x="885" y="1368"/>
                  <a:pt x="880" y="1392"/>
                </a:cubicBezTo>
                <a:cubicBezTo>
                  <a:pt x="876" y="1410"/>
                  <a:pt x="882" y="1432"/>
                  <a:pt x="872" y="1448"/>
                </a:cubicBezTo>
                <a:cubicBezTo>
                  <a:pt x="862" y="1464"/>
                  <a:pt x="824" y="1480"/>
                  <a:pt x="824" y="1480"/>
                </a:cubicBezTo>
                <a:cubicBezTo>
                  <a:pt x="813" y="1464"/>
                  <a:pt x="803" y="1448"/>
                  <a:pt x="792" y="1432"/>
                </a:cubicBezTo>
                <a:cubicBezTo>
                  <a:pt x="765" y="1391"/>
                  <a:pt x="772" y="1338"/>
                  <a:pt x="744" y="1296"/>
                </a:cubicBezTo>
                <a:cubicBezTo>
                  <a:pt x="734" y="1298"/>
                  <a:pt x="687" y="1302"/>
                  <a:pt x="680" y="1320"/>
                </a:cubicBezTo>
                <a:cubicBezTo>
                  <a:pt x="670" y="1345"/>
                  <a:pt x="679" y="1377"/>
                  <a:pt x="664" y="1400"/>
                </a:cubicBezTo>
                <a:cubicBezTo>
                  <a:pt x="632" y="1449"/>
                  <a:pt x="619" y="1501"/>
                  <a:pt x="576" y="1544"/>
                </a:cubicBezTo>
                <a:cubicBezTo>
                  <a:pt x="510" y="1533"/>
                  <a:pt x="527" y="1540"/>
                  <a:pt x="512" y="1480"/>
                </a:cubicBezTo>
                <a:cubicBezTo>
                  <a:pt x="509" y="1432"/>
                  <a:pt x="520" y="1381"/>
                  <a:pt x="504" y="1336"/>
                </a:cubicBezTo>
                <a:cubicBezTo>
                  <a:pt x="499" y="1323"/>
                  <a:pt x="474" y="1334"/>
                  <a:pt x="464" y="1344"/>
                </a:cubicBezTo>
                <a:cubicBezTo>
                  <a:pt x="452" y="1356"/>
                  <a:pt x="457" y="1378"/>
                  <a:pt x="448" y="1392"/>
                </a:cubicBezTo>
                <a:cubicBezTo>
                  <a:pt x="411" y="1448"/>
                  <a:pt x="432" y="1429"/>
                  <a:pt x="392" y="1456"/>
                </a:cubicBezTo>
                <a:cubicBezTo>
                  <a:pt x="386" y="1473"/>
                  <a:pt x="383" y="1491"/>
                  <a:pt x="368" y="1504"/>
                </a:cubicBezTo>
                <a:cubicBezTo>
                  <a:pt x="354" y="1517"/>
                  <a:pt x="320" y="1536"/>
                  <a:pt x="320" y="1536"/>
                </a:cubicBezTo>
                <a:cubicBezTo>
                  <a:pt x="280" y="1476"/>
                  <a:pt x="316" y="1401"/>
                  <a:pt x="288" y="1336"/>
                </a:cubicBezTo>
                <a:cubicBezTo>
                  <a:pt x="278" y="1313"/>
                  <a:pt x="224" y="1296"/>
                  <a:pt x="224" y="1296"/>
                </a:cubicBezTo>
                <a:cubicBezTo>
                  <a:pt x="156" y="1319"/>
                  <a:pt x="193" y="1314"/>
                  <a:pt x="112" y="1304"/>
                </a:cubicBezTo>
                <a:cubicBezTo>
                  <a:pt x="69" y="1290"/>
                  <a:pt x="65" y="1286"/>
                  <a:pt x="56" y="1240"/>
                </a:cubicBezTo>
                <a:cubicBezTo>
                  <a:pt x="59" y="1227"/>
                  <a:pt x="52" y="1206"/>
                  <a:pt x="64" y="1200"/>
                </a:cubicBezTo>
                <a:cubicBezTo>
                  <a:pt x="130" y="1167"/>
                  <a:pt x="142" y="1207"/>
                  <a:pt x="200" y="1168"/>
                </a:cubicBezTo>
                <a:cubicBezTo>
                  <a:pt x="205" y="1160"/>
                  <a:pt x="209" y="1151"/>
                  <a:pt x="216" y="1144"/>
                </a:cubicBezTo>
                <a:cubicBezTo>
                  <a:pt x="223" y="1137"/>
                  <a:pt x="237" y="1137"/>
                  <a:pt x="240" y="1128"/>
                </a:cubicBezTo>
                <a:cubicBezTo>
                  <a:pt x="249" y="1096"/>
                  <a:pt x="223" y="1063"/>
                  <a:pt x="200" y="1048"/>
                </a:cubicBezTo>
                <a:cubicBezTo>
                  <a:pt x="165" y="1060"/>
                  <a:pt x="139" y="1084"/>
                  <a:pt x="104" y="1096"/>
                </a:cubicBezTo>
                <a:cubicBezTo>
                  <a:pt x="88" y="1093"/>
                  <a:pt x="52" y="1091"/>
                  <a:pt x="40" y="1072"/>
                </a:cubicBezTo>
                <a:cubicBezTo>
                  <a:pt x="37" y="1067"/>
                  <a:pt x="3" y="986"/>
                  <a:pt x="0" y="976"/>
                </a:cubicBezTo>
                <a:cubicBezTo>
                  <a:pt x="41" y="914"/>
                  <a:pt x="80" y="906"/>
                  <a:pt x="152" y="896"/>
                </a:cubicBezTo>
                <a:cubicBezTo>
                  <a:pt x="208" y="877"/>
                  <a:pt x="195" y="896"/>
                  <a:pt x="208" y="856"/>
                </a:cubicBezTo>
                <a:cubicBezTo>
                  <a:pt x="193" y="781"/>
                  <a:pt x="160" y="807"/>
                  <a:pt x="72" y="800"/>
                </a:cubicBezTo>
                <a:cubicBezTo>
                  <a:pt x="67" y="792"/>
                  <a:pt x="60" y="785"/>
                  <a:pt x="56" y="776"/>
                </a:cubicBezTo>
                <a:cubicBezTo>
                  <a:pt x="49" y="761"/>
                  <a:pt x="40" y="728"/>
                  <a:pt x="40" y="728"/>
                </a:cubicBezTo>
                <a:cubicBezTo>
                  <a:pt x="52" y="647"/>
                  <a:pt x="37" y="644"/>
                  <a:pt x="120" y="656"/>
                </a:cubicBezTo>
                <a:cubicBezTo>
                  <a:pt x="128" y="661"/>
                  <a:pt x="135" y="670"/>
                  <a:pt x="144" y="672"/>
                </a:cubicBezTo>
                <a:cubicBezTo>
                  <a:pt x="182" y="678"/>
                  <a:pt x="199" y="620"/>
                  <a:pt x="208" y="592"/>
                </a:cubicBezTo>
                <a:cubicBezTo>
                  <a:pt x="197" y="548"/>
                  <a:pt x="175" y="519"/>
                  <a:pt x="144" y="488"/>
                </a:cubicBezTo>
                <a:cubicBezTo>
                  <a:pt x="136" y="491"/>
                  <a:pt x="127" y="491"/>
                  <a:pt x="120" y="496"/>
                </a:cubicBezTo>
                <a:cubicBezTo>
                  <a:pt x="112" y="502"/>
                  <a:pt x="112" y="515"/>
                  <a:pt x="104" y="520"/>
                </a:cubicBezTo>
                <a:cubicBezTo>
                  <a:pt x="90" y="529"/>
                  <a:pt x="56" y="536"/>
                  <a:pt x="56" y="536"/>
                </a:cubicBezTo>
                <a:cubicBezTo>
                  <a:pt x="43" y="497"/>
                  <a:pt x="32" y="475"/>
                  <a:pt x="56" y="424"/>
                </a:cubicBezTo>
                <a:cubicBezTo>
                  <a:pt x="56" y="423"/>
                  <a:pt x="138" y="361"/>
                  <a:pt x="152" y="352"/>
                </a:cubicBezTo>
                <a:cubicBezTo>
                  <a:pt x="185" y="363"/>
                  <a:pt x="205" y="351"/>
                  <a:pt x="240" y="344"/>
                </a:cubicBezTo>
                <a:cubicBezTo>
                  <a:pt x="235" y="312"/>
                  <a:pt x="229" y="280"/>
                  <a:pt x="224" y="248"/>
                </a:cubicBezTo>
                <a:cubicBezTo>
                  <a:pt x="220" y="226"/>
                  <a:pt x="208" y="216"/>
                  <a:pt x="224" y="2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07950" y="472440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Parietal cell</a:t>
            </a:r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1835150" y="4941888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132138" y="5661025"/>
            <a:ext cx="360362" cy="288925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3132138" y="5445125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3492500" y="5445125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3276600" y="5013325"/>
            <a:ext cx="60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9900"/>
                </a:solidFill>
              </a:rPr>
              <a:t>Na</a:t>
            </a:r>
            <a:r>
              <a:rPr lang="en-GB" sz="20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2916238" y="6237288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9900"/>
                </a:solidFill>
              </a:rPr>
              <a:t>K</a:t>
            </a:r>
            <a:r>
              <a:rPr lang="en-GB" sz="20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8445" name="Rectangle 15"/>
          <p:cNvSpPr>
            <a:spLocks noChangeArrowheads="1"/>
          </p:cNvSpPr>
          <p:nvPr/>
        </p:nvSpPr>
        <p:spPr bwMode="auto">
          <a:xfrm>
            <a:off x="5357813" y="4868863"/>
            <a:ext cx="317500" cy="279400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5645150" y="4724400"/>
            <a:ext cx="1231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600" b="1">
                <a:solidFill>
                  <a:srgbClr val="FF9900"/>
                </a:solidFill>
              </a:rPr>
              <a:t>Carbonic </a:t>
            </a:r>
          </a:p>
          <a:p>
            <a:r>
              <a:rPr lang="en-GB" sz="1600" b="1">
                <a:solidFill>
                  <a:srgbClr val="FF9900"/>
                </a:solidFill>
              </a:rPr>
              <a:t>Anhydrase</a:t>
            </a:r>
            <a:endParaRPr lang="en-GB" sz="1600" b="1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 flipV="1">
            <a:off x="5357813" y="4724400"/>
            <a:ext cx="0" cy="576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4778375" y="4292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>
                <a:solidFill>
                  <a:srgbClr val="FF9900"/>
                </a:solidFill>
              </a:rPr>
              <a:t>H</a:t>
            </a:r>
            <a:r>
              <a:rPr lang="en-GB" baseline="30000">
                <a:solidFill>
                  <a:srgbClr val="FF9900"/>
                </a:solidFill>
              </a:rPr>
              <a:t>+</a:t>
            </a:r>
            <a:endParaRPr lang="en-GB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5084763" y="5949950"/>
            <a:ext cx="566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600" b="1">
                <a:solidFill>
                  <a:srgbClr val="FF9900"/>
                </a:solidFill>
              </a:rPr>
              <a:t>CO</a:t>
            </a:r>
            <a:r>
              <a:rPr lang="en-GB" sz="1600" b="1" baseline="-25000">
                <a:solidFill>
                  <a:srgbClr val="FF9900"/>
                </a:solidFill>
              </a:rPr>
              <a:t>2</a:t>
            </a:r>
            <a:endParaRPr lang="en-GB" sz="1600" b="1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 flipV="1">
            <a:off x="3636963" y="3284538"/>
            <a:ext cx="647700" cy="504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4356100" y="3644900"/>
            <a:ext cx="360363" cy="288925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V="1">
            <a:off x="4716463" y="3429000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>
            <a:off x="4356100" y="3429000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4" name="Rectangle 28"/>
          <p:cNvSpPr>
            <a:spLocks noChangeArrowheads="1"/>
          </p:cNvSpPr>
          <p:nvPr/>
        </p:nvSpPr>
        <p:spPr bwMode="auto">
          <a:xfrm>
            <a:off x="6689725" y="4233863"/>
            <a:ext cx="317500" cy="279400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Line 29"/>
          <p:cNvSpPr>
            <a:spLocks noChangeShapeType="1"/>
          </p:cNvSpPr>
          <p:nvPr/>
        </p:nvSpPr>
        <p:spPr bwMode="auto">
          <a:xfrm>
            <a:off x="6372225" y="4508500"/>
            <a:ext cx="927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9" name="Text Box 32"/>
          <p:cNvSpPr txBox="1">
            <a:spLocks noChangeArrowheads="1"/>
          </p:cNvSpPr>
          <p:nvPr/>
        </p:nvSpPr>
        <p:spPr bwMode="auto">
          <a:xfrm>
            <a:off x="7308850" y="3895725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>
                <a:solidFill>
                  <a:srgbClr val="FF9900"/>
                </a:solidFill>
              </a:rPr>
              <a:t>Cl</a:t>
            </a:r>
            <a:r>
              <a:rPr lang="en-GB" sz="2000" baseline="30000">
                <a:solidFill>
                  <a:srgbClr val="FF9900"/>
                </a:solidFill>
              </a:rPr>
              <a:t>-</a:t>
            </a:r>
            <a:endParaRPr lang="en-GB" sz="2000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8457" name="Line 34"/>
          <p:cNvSpPr>
            <a:spLocks noChangeShapeType="1"/>
          </p:cNvSpPr>
          <p:nvPr/>
        </p:nvSpPr>
        <p:spPr bwMode="auto">
          <a:xfrm flipH="1">
            <a:off x="6372225" y="4221163"/>
            <a:ext cx="863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H="1" flipV="1">
            <a:off x="5149850" y="3286125"/>
            <a:ext cx="935038" cy="6477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 Box 37"/>
          <p:cNvSpPr txBox="1">
            <a:spLocks noChangeArrowheads="1"/>
          </p:cNvSpPr>
          <p:nvPr/>
        </p:nvSpPr>
        <p:spPr bwMode="auto">
          <a:xfrm>
            <a:off x="439738" y="2540000"/>
            <a:ext cx="2295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Cannaliculi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(fused with TV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  <a:sym typeface="Symbol" pitchFamily="18" charset="2"/>
              </a:rPr>
              <a:t> </a:t>
            </a:r>
            <a:r>
              <a:rPr lang="en-GB">
                <a:solidFill>
                  <a:srgbClr val="FFFF00"/>
                </a:solidFill>
              </a:rPr>
              <a:t>H+/K+ ATPase)</a:t>
            </a:r>
            <a:r>
              <a:rPr lang="en-GB" sz="200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8460" name="Line 38"/>
          <p:cNvSpPr>
            <a:spLocks noChangeShapeType="1"/>
          </p:cNvSpPr>
          <p:nvPr/>
        </p:nvSpPr>
        <p:spPr bwMode="auto">
          <a:xfrm flipV="1">
            <a:off x="2339975" y="2708275"/>
            <a:ext cx="1727200" cy="73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1" name="Line 41"/>
          <p:cNvSpPr>
            <a:spLocks noChangeShapeType="1"/>
          </p:cNvSpPr>
          <p:nvPr/>
        </p:nvSpPr>
        <p:spPr bwMode="auto">
          <a:xfrm flipV="1">
            <a:off x="4500563" y="1557338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2" name="Text Box 42"/>
          <p:cNvSpPr txBox="1">
            <a:spLocks noChangeArrowheads="1"/>
          </p:cNvSpPr>
          <p:nvPr/>
        </p:nvSpPr>
        <p:spPr bwMode="auto">
          <a:xfrm>
            <a:off x="5219700" y="1196975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Gastric lumen</a:t>
            </a:r>
          </a:p>
        </p:txBody>
      </p:sp>
      <p:sp>
        <p:nvSpPr>
          <p:cNvPr id="18463" name="Text Box 43"/>
          <p:cNvSpPr txBox="1">
            <a:spLocks noChangeArrowheads="1"/>
          </p:cNvSpPr>
          <p:nvPr/>
        </p:nvSpPr>
        <p:spPr bwMode="auto">
          <a:xfrm>
            <a:off x="5148263" y="6308725"/>
            <a:ext cx="364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Interstitial fluid/Capillaries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067175" y="4941888"/>
            <a:ext cx="75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9900"/>
                </a:solidFill>
              </a:rPr>
              <a:t>+H</a:t>
            </a:r>
            <a:r>
              <a:rPr lang="en-GB" b="1" baseline="-25000">
                <a:solidFill>
                  <a:srgbClr val="FF9900"/>
                </a:solidFill>
              </a:rPr>
              <a:t>2</a:t>
            </a:r>
            <a:r>
              <a:rPr lang="en-GB" b="1">
                <a:solidFill>
                  <a:srgbClr val="FF9900"/>
                </a:solidFill>
              </a:rPr>
              <a:t>O</a:t>
            </a:r>
            <a:endParaRPr lang="en-GB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322888" y="4292600"/>
            <a:ext cx="83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9900"/>
                </a:solidFill>
              </a:rPr>
              <a:t>HCO</a:t>
            </a:r>
            <a:r>
              <a:rPr lang="en-GB" baseline="-25000">
                <a:solidFill>
                  <a:srgbClr val="FF9900"/>
                </a:solidFill>
              </a:rPr>
              <a:t>3</a:t>
            </a:r>
            <a:r>
              <a:rPr lang="en-GB" baseline="30000">
                <a:solidFill>
                  <a:srgbClr val="FF9900"/>
                </a:solidFill>
              </a:rPr>
              <a:t>-</a:t>
            </a:r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203575" y="4149725"/>
            <a:ext cx="12239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419475" y="4365625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</a:rPr>
              <a:t>ATP</a:t>
            </a:r>
            <a:endParaRPr lang="en-GB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0035 -0.0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0.06146 -0.00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02 C 0.01041 -0.03588 0.00503 -0.05533 0.00364 -0.06806 C 0.0033 -0.07199 0.00173 -0.07547 0.00086 -0.07917 C 0.00034 -0.08102 -0.00052 -0.08473 -0.00052 -0.08473 C 0.00225 -0.19028 -0.00591 -0.15556 0.00364 -0.19399 C 0.00434 -0.20093 0.00625 -0.20741 0.00642 -0.21436 C 0.00659 -0.22385 -0.01667 -0.33449 0.01475 -0.3625 C 0.02222 -0.37732 0.0125 -0.35949 0.0217 -0.37176 C 0.02291 -0.37338 0.02309 -0.37593 0.02448 -0.37732 C 0.02951 -0.38287 0.03732 -0.38033 0.04392 -0.38102 C 0.04687 -0.38241 0.05 -0.38311 0.05225 -0.38658 C 0.05451 -0.38982 0.05503 -0.39514 0.05781 -0.39769 C 0.06284 -0.40209 0.06875 -0.40625 0.07448 -0.4088 C 0.08073 -0.42107 0.09062 -0.42477 0.09809 -0.43473 C 0.10764 -0.44746 0.10312 -0.44283 0.11059 -0.44954 C 0.11389 -0.45602 0.11614 -0.45811 0.1217 -0.46065 C 0.12361 -0.4625 0.12569 -0.46389 0.12725 -0.46621 C 0.12812 -0.4676 0.12743 -0.47061 0.12864 -0.47176 C 0.13107 -0.47408 0.13698 -0.47547 0.13698 -0.47547 C 0.1401 -0.48172 0.13854 -0.4794 0.14114 -0.48287 " pathEditMode="relative" ptsTypes="fffffffffffffffffffA">
                                      <p:cBhvr>
                                        <p:cTn id="14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0.146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1042 C -0.06562 0.00509 -0.10226 0.01412 -0.13802 0.00671 C -0.14253 0.00579 -0.13802 -0.00602 -0.13941 -0.0118 C -0.14062 -0.0169 -0.15295 -0.01736 -0.1533 -0.01736 C -0.16441 -0.02731 -0.15104 -0.01435 -0.16024 -0.02662 C -0.16493 -0.03287 -0.16354 -0.02847 -0.16858 -0.03218 C -0.17153 -0.03426 -0.17691 -0.03958 -0.17691 -0.03958 C -0.18108 -0.04768 -0.18993 -0.05602 -0.19635 -0.0618 C -0.20069 -0.07037 -0.20885 -0.07384 -0.2158 -0.07847 C -0.22083 -0.08171 -0.22292 -0.08727 -0.2283 -0.08958 C -0.23142 -0.09606 -0.23455 -0.10023 -0.23941 -0.1044 C -0.24149 -0.1125 -0.24479 -0.11366 -0.25052 -0.11736 C -0.25694 -0.13009 -0.25295 -0.12708 -0.26024 -0.13032 C -0.26163 -0.13218 -0.26285 -0.13449 -0.26441 -0.13588 C -0.26562 -0.13704 -0.26753 -0.13634 -0.26858 -0.13773 C -0.27101 -0.14097 -0.27135 -0.1463 -0.27413 -0.14884 C -0.27864 -0.15278 -0.2783 -0.15023 -0.2783 -0.1544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8386 -0.1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3889 -0.268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8" grpId="0"/>
      <p:bldP spid="18449" grpId="0"/>
      <p:bldP spid="18459" grpId="0"/>
      <p:bldP spid="38" grpId="0"/>
      <p:bldP spid="39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 flipV="1">
            <a:off x="1979613" y="1916113"/>
            <a:ext cx="5329237" cy="3887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Freeform 7"/>
          <p:cNvSpPr>
            <a:spLocks/>
          </p:cNvSpPr>
          <p:nvPr/>
        </p:nvSpPr>
        <p:spPr bwMode="auto">
          <a:xfrm>
            <a:off x="3787775" y="1484313"/>
            <a:ext cx="2079625" cy="2451100"/>
          </a:xfrm>
          <a:custGeom>
            <a:avLst/>
            <a:gdLst>
              <a:gd name="T0" fmla="*/ 2147483647 w 1310"/>
              <a:gd name="T1" fmla="*/ 2147483647 h 1544"/>
              <a:gd name="T2" fmla="*/ 2147483647 w 1310"/>
              <a:gd name="T3" fmla="*/ 2147483647 h 1544"/>
              <a:gd name="T4" fmla="*/ 2147483647 w 1310"/>
              <a:gd name="T5" fmla="*/ 2147483647 h 1544"/>
              <a:gd name="T6" fmla="*/ 2147483647 w 1310"/>
              <a:gd name="T7" fmla="*/ 2147483647 h 1544"/>
              <a:gd name="T8" fmla="*/ 2147483647 w 1310"/>
              <a:gd name="T9" fmla="*/ 2147483647 h 1544"/>
              <a:gd name="T10" fmla="*/ 2147483647 w 1310"/>
              <a:gd name="T11" fmla="*/ 2147483647 h 1544"/>
              <a:gd name="T12" fmla="*/ 2147483647 w 1310"/>
              <a:gd name="T13" fmla="*/ 2147483647 h 1544"/>
              <a:gd name="T14" fmla="*/ 2147483647 w 1310"/>
              <a:gd name="T15" fmla="*/ 0 h 1544"/>
              <a:gd name="T16" fmla="*/ 2147483647 w 1310"/>
              <a:gd name="T17" fmla="*/ 2147483647 h 1544"/>
              <a:gd name="T18" fmla="*/ 2147483647 w 1310"/>
              <a:gd name="T19" fmla="*/ 2147483647 h 1544"/>
              <a:gd name="T20" fmla="*/ 2147483647 w 1310"/>
              <a:gd name="T21" fmla="*/ 2147483647 h 1544"/>
              <a:gd name="T22" fmla="*/ 2147483647 w 1310"/>
              <a:gd name="T23" fmla="*/ 2147483647 h 1544"/>
              <a:gd name="T24" fmla="*/ 2147483647 w 1310"/>
              <a:gd name="T25" fmla="*/ 2147483647 h 1544"/>
              <a:gd name="T26" fmla="*/ 2147483647 w 1310"/>
              <a:gd name="T27" fmla="*/ 2147483647 h 1544"/>
              <a:gd name="T28" fmla="*/ 2147483647 w 1310"/>
              <a:gd name="T29" fmla="*/ 2147483647 h 1544"/>
              <a:gd name="T30" fmla="*/ 2147483647 w 1310"/>
              <a:gd name="T31" fmla="*/ 2147483647 h 1544"/>
              <a:gd name="T32" fmla="*/ 2147483647 w 1310"/>
              <a:gd name="T33" fmla="*/ 2147483647 h 1544"/>
              <a:gd name="T34" fmla="*/ 2147483647 w 1310"/>
              <a:gd name="T35" fmla="*/ 2147483647 h 1544"/>
              <a:gd name="T36" fmla="*/ 2147483647 w 1310"/>
              <a:gd name="T37" fmla="*/ 2147483647 h 1544"/>
              <a:gd name="T38" fmla="*/ 2147483647 w 1310"/>
              <a:gd name="T39" fmla="*/ 2147483647 h 1544"/>
              <a:gd name="T40" fmla="*/ 2147483647 w 1310"/>
              <a:gd name="T41" fmla="*/ 2147483647 h 1544"/>
              <a:gd name="T42" fmla="*/ 2147483647 w 1310"/>
              <a:gd name="T43" fmla="*/ 2147483647 h 1544"/>
              <a:gd name="T44" fmla="*/ 2147483647 w 1310"/>
              <a:gd name="T45" fmla="*/ 2147483647 h 1544"/>
              <a:gd name="T46" fmla="*/ 2147483647 w 1310"/>
              <a:gd name="T47" fmla="*/ 2147483647 h 1544"/>
              <a:gd name="T48" fmla="*/ 2147483647 w 1310"/>
              <a:gd name="T49" fmla="*/ 2147483647 h 1544"/>
              <a:gd name="T50" fmla="*/ 2147483647 w 1310"/>
              <a:gd name="T51" fmla="*/ 2147483647 h 1544"/>
              <a:gd name="T52" fmla="*/ 2147483647 w 1310"/>
              <a:gd name="T53" fmla="*/ 2147483647 h 1544"/>
              <a:gd name="T54" fmla="*/ 2147483647 w 1310"/>
              <a:gd name="T55" fmla="*/ 2147483647 h 1544"/>
              <a:gd name="T56" fmla="*/ 2147483647 w 1310"/>
              <a:gd name="T57" fmla="*/ 2147483647 h 1544"/>
              <a:gd name="T58" fmla="*/ 2147483647 w 1310"/>
              <a:gd name="T59" fmla="*/ 2147483647 h 1544"/>
              <a:gd name="T60" fmla="*/ 2147483647 w 1310"/>
              <a:gd name="T61" fmla="*/ 2147483647 h 1544"/>
              <a:gd name="T62" fmla="*/ 2147483647 w 1310"/>
              <a:gd name="T63" fmla="*/ 2147483647 h 1544"/>
              <a:gd name="T64" fmla="*/ 2147483647 w 1310"/>
              <a:gd name="T65" fmla="*/ 2147483647 h 1544"/>
              <a:gd name="T66" fmla="*/ 2147483647 w 1310"/>
              <a:gd name="T67" fmla="*/ 2147483647 h 1544"/>
              <a:gd name="T68" fmla="*/ 2147483647 w 1310"/>
              <a:gd name="T69" fmla="*/ 2147483647 h 1544"/>
              <a:gd name="T70" fmla="*/ 2147483647 w 1310"/>
              <a:gd name="T71" fmla="*/ 2147483647 h 1544"/>
              <a:gd name="T72" fmla="*/ 2147483647 w 1310"/>
              <a:gd name="T73" fmla="*/ 2147483647 h 1544"/>
              <a:gd name="T74" fmla="*/ 2147483647 w 1310"/>
              <a:gd name="T75" fmla="*/ 2147483647 h 1544"/>
              <a:gd name="T76" fmla="*/ 2147483647 w 1310"/>
              <a:gd name="T77" fmla="*/ 2147483647 h 1544"/>
              <a:gd name="T78" fmla="*/ 2147483647 w 1310"/>
              <a:gd name="T79" fmla="*/ 2147483647 h 1544"/>
              <a:gd name="T80" fmla="*/ 2147483647 w 1310"/>
              <a:gd name="T81" fmla="*/ 2147483647 h 1544"/>
              <a:gd name="T82" fmla="*/ 2147483647 w 1310"/>
              <a:gd name="T83" fmla="*/ 2147483647 h 1544"/>
              <a:gd name="T84" fmla="*/ 2147483647 w 1310"/>
              <a:gd name="T85" fmla="*/ 2147483647 h 1544"/>
              <a:gd name="T86" fmla="*/ 2147483647 w 1310"/>
              <a:gd name="T87" fmla="*/ 2147483647 h 1544"/>
              <a:gd name="T88" fmla="*/ 2147483647 w 1310"/>
              <a:gd name="T89" fmla="*/ 2147483647 h 1544"/>
              <a:gd name="T90" fmla="*/ 2147483647 w 1310"/>
              <a:gd name="T91" fmla="*/ 2147483647 h 1544"/>
              <a:gd name="T92" fmla="*/ 2147483647 w 1310"/>
              <a:gd name="T93" fmla="*/ 2147483647 h 1544"/>
              <a:gd name="T94" fmla="*/ 2147483647 w 1310"/>
              <a:gd name="T95" fmla="*/ 2147483647 h 1544"/>
              <a:gd name="T96" fmla="*/ 2147483647 w 1310"/>
              <a:gd name="T97" fmla="*/ 2147483647 h 1544"/>
              <a:gd name="T98" fmla="*/ 2147483647 w 1310"/>
              <a:gd name="T99" fmla="*/ 2147483647 h 1544"/>
              <a:gd name="T100" fmla="*/ 2147483647 w 1310"/>
              <a:gd name="T101" fmla="*/ 2147483647 h 1544"/>
              <a:gd name="T102" fmla="*/ 2147483647 w 1310"/>
              <a:gd name="T103" fmla="*/ 2147483647 h 1544"/>
              <a:gd name="T104" fmla="*/ 2147483647 w 1310"/>
              <a:gd name="T105" fmla="*/ 2147483647 h 1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0"/>
              <a:gd name="T160" fmla="*/ 0 h 1544"/>
              <a:gd name="T161" fmla="*/ 1310 w 1310"/>
              <a:gd name="T162" fmla="*/ 1544 h 15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0" h="1544">
                <a:moveTo>
                  <a:pt x="224" y="232"/>
                </a:moveTo>
                <a:cubicBezTo>
                  <a:pt x="216" y="227"/>
                  <a:pt x="206" y="224"/>
                  <a:pt x="200" y="216"/>
                </a:cubicBezTo>
                <a:cubicBezTo>
                  <a:pt x="195" y="209"/>
                  <a:pt x="196" y="200"/>
                  <a:pt x="192" y="192"/>
                </a:cubicBezTo>
                <a:cubicBezTo>
                  <a:pt x="176" y="160"/>
                  <a:pt x="156" y="131"/>
                  <a:pt x="144" y="96"/>
                </a:cubicBezTo>
                <a:cubicBezTo>
                  <a:pt x="154" y="23"/>
                  <a:pt x="146" y="26"/>
                  <a:pt x="216" y="40"/>
                </a:cubicBezTo>
                <a:cubicBezTo>
                  <a:pt x="226" y="97"/>
                  <a:pt x="231" y="127"/>
                  <a:pt x="272" y="168"/>
                </a:cubicBezTo>
                <a:cubicBezTo>
                  <a:pt x="275" y="181"/>
                  <a:pt x="271" y="198"/>
                  <a:pt x="280" y="208"/>
                </a:cubicBezTo>
                <a:cubicBezTo>
                  <a:pt x="287" y="216"/>
                  <a:pt x="301" y="213"/>
                  <a:pt x="312" y="216"/>
                </a:cubicBezTo>
                <a:cubicBezTo>
                  <a:pt x="379" y="235"/>
                  <a:pt x="279" y="219"/>
                  <a:pt x="432" y="232"/>
                </a:cubicBezTo>
                <a:cubicBezTo>
                  <a:pt x="437" y="243"/>
                  <a:pt x="437" y="260"/>
                  <a:pt x="448" y="264"/>
                </a:cubicBezTo>
                <a:cubicBezTo>
                  <a:pt x="465" y="271"/>
                  <a:pt x="478" y="242"/>
                  <a:pt x="496" y="240"/>
                </a:cubicBezTo>
                <a:cubicBezTo>
                  <a:pt x="539" y="236"/>
                  <a:pt x="581" y="235"/>
                  <a:pt x="624" y="232"/>
                </a:cubicBezTo>
                <a:cubicBezTo>
                  <a:pt x="643" y="175"/>
                  <a:pt x="616" y="244"/>
                  <a:pt x="656" y="184"/>
                </a:cubicBezTo>
                <a:cubicBezTo>
                  <a:pt x="678" y="151"/>
                  <a:pt x="658" y="142"/>
                  <a:pt x="696" y="104"/>
                </a:cubicBezTo>
                <a:cubicBezTo>
                  <a:pt x="707" y="72"/>
                  <a:pt x="717" y="40"/>
                  <a:pt x="728" y="8"/>
                </a:cubicBezTo>
                <a:cubicBezTo>
                  <a:pt x="731" y="0"/>
                  <a:pt x="744" y="3"/>
                  <a:pt x="752" y="0"/>
                </a:cubicBezTo>
                <a:cubicBezTo>
                  <a:pt x="768" y="3"/>
                  <a:pt x="785" y="1"/>
                  <a:pt x="800" y="8"/>
                </a:cubicBezTo>
                <a:cubicBezTo>
                  <a:pt x="832" y="24"/>
                  <a:pt x="810" y="93"/>
                  <a:pt x="808" y="104"/>
                </a:cubicBezTo>
                <a:cubicBezTo>
                  <a:pt x="803" y="134"/>
                  <a:pt x="798" y="124"/>
                  <a:pt x="784" y="152"/>
                </a:cubicBezTo>
                <a:cubicBezTo>
                  <a:pt x="772" y="176"/>
                  <a:pt x="769" y="206"/>
                  <a:pt x="760" y="232"/>
                </a:cubicBezTo>
                <a:cubicBezTo>
                  <a:pt x="775" y="307"/>
                  <a:pt x="786" y="289"/>
                  <a:pt x="864" y="280"/>
                </a:cubicBezTo>
                <a:cubicBezTo>
                  <a:pt x="897" y="269"/>
                  <a:pt x="917" y="281"/>
                  <a:pt x="952" y="288"/>
                </a:cubicBezTo>
                <a:cubicBezTo>
                  <a:pt x="988" y="342"/>
                  <a:pt x="991" y="413"/>
                  <a:pt x="1016" y="472"/>
                </a:cubicBezTo>
                <a:cubicBezTo>
                  <a:pt x="1024" y="491"/>
                  <a:pt x="1041" y="529"/>
                  <a:pt x="1056" y="544"/>
                </a:cubicBezTo>
                <a:cubicBezTo>
                  <a:pt x="1063" y="551"/>
                  <a:pt x="1090" y="559"/>
                  <a:pt x="1080" y="560"/>
                </a:cubicBezTo>
                <a:cubicBezTo>
                  <a:pt x="1053" y="564"/>
                  <a:pt x="1027" y="555"/>
                  <a:pt x="1000" y="552"/>
                </a:cubicBezTo>
                <a:cubicBezTo>
                  <a:pt x="977" y="518"/>
                  <a:pt x="951" y="491"/>
                  <a:pt x="928" y="456"/>
                </a:cubicBezTo>
                <a:cubicBezTo>
                  <a:pt x="919" y="442"/>
                  <a:pt x="912" y="408"/>
                  <a:pt x="912" y="408"/>
                </a:cubicBezTo>
                <a:cubicBezTo>
                  <a:pt x="899" y="411"/>
                  <a:pt x="882" y="406"/>
                  <a:pt x="872" y="416"/>
                </a:cubicBezTo>
                <a:cubicBezTo>
                  <a:pt x="860" y="428"/>
                  <a:pt x="856" y="464"/>
                  <a:pt x="856" y="464"/>
                </a:cubicBezTo>
                <a:cubicBezTo>
                  <a:pt x="863" y="501"/>
                  <a:pt x="870" y="537"/>
                  <a:pt x="904" y="560"/>
                </a:cubicBezTo>
                <a:cubicBezTo>
                  <a:pt x="918" y="569"/>
                  <a:pt x="969" y="575"/>
                  <a:pt x="976" y="576"/>
                </a:cubicBezTo>
                <a:cubicBezTo>
                  <a:pt x="1036" y="589"/>
                  <a:pt x="1077" y="595"/>
                  <a:pt x="1144" y="600"/>
                </a:cubicBezTo>
                <a:cubicBezTo>
                  <a:pt x="1178" y="611"/>
                  <a:pt x="1196" y="627"/>
                  <a:pt x="1216" y="656"/>
                </a:cubicBezTo>
                <a:cubicBezTo>
                  <a:pt x="1229" y="706"/>
                  <a:pt x="1232" y="712"/>
                  <a:pt x="1184" y="736"/>
                </a:cubicBezTo>
                <a:cubicBezTo>
                  <a:pt x="1063" y="719"/>
                  <a:pt x="1167" y="748"/>
                  <a:pt x="1112" y="704"/>
                </a:cubicBezTo>
                <a:cubicBezTo>
                  <a:pt x="1105" y="699"/>
                  <a:pt x="1096" y="700"/>
                  <a:pt x="1088" y="696"/>
                </a:cubicBezTo>
                <a:cubicBezTo>
                  <a:pt x="1079" y="692"/>
                  <a:pt x="1071" y="686"/>
                  <a:pt x="1064" y="680"/>
                </a:cubicBezTo>
                <a:cubicBezTo>
                  <a:pt x="1052" y="670"/>
                  <a:pt x="1034" y="645"/>
                  <a:pt x="1016" y="640"/>
                </a:cubicBezTo>
                <a:cubicBezTo>
                  <a:pt x="995" y="634"/>
                  <a:pt x="973" y="635"/>
                  <a:pt x="952" y="632"/>
                </a:cubicBezTo>
                <a:cubicBezTo>
                  <a:pt x="925" y="635"/>
                  <a:pt x="898" y="636"/>
                  <a:pt x="872" y="640"/>
                </a:cubicBezTo>
                <a:cubicBezTo>
                  <a:pt x="864" y="641"/>
                  <a:pt x="849" y="640"/>
                  <a:pt x="848" y="648"/>
                </a:cubicBezTo>
                <a:cubicBezTo>
                  <a:pt x="841" y="699"/>
                  <a:pt x="881" y="704"/>
                  <a:pt x="912" y="720"/>
                </a:cubicBezTo>
                <a:cubicBezTo>
                  <a:pt x="947" y="738"/>
                  <a:pt x="926" y="738"/>
                  <a:pt x="968" y="752"/>
                </a:cubicBezTo>
                <a:cubicBezTo>
                  <a:pt x="1007" y="765"/>
                  <a:pt x="1056" y="770"/>
                  <a:pt x="1096" y="776"/>
                </a:cubicBezTo>
                <a:cubicBezTo>
                  <a:pt x="1138" y="790"/>
                  <a:pt x="1113" y="779"/>
                  <a:pt x="1168" y="816"/>
                </a:cubicBezTo>
                <a:cubicBezTo>
                  <a:pt x="1204" y="840"/>
                  <a:pt x="1253" y="821"/>
                  <a:pt x="1296" y="824"/>
                </a:cubicBezTo>
                <a:cubicBezTo>
                  <a:pt x="1310" y="865"/>
                  <a:pt x="1279" y="909"/>
                  <a:pt x="1256" y="944"/>
                </a:cubicBezTo>
                <a:cubicBezTo>
                  <a:pt x="1235" y="941"/>
                  <a:pt x="1212" y="943"/>
                  <a:pt x="1192" y="936"/>
                </a:cubicBezTo>
                <a:cubicBezTo>
                  <a:pt x="1157" y="924"/>
                  <a:pt x="1120" y="880"/>
                  <a:pt x="1096" y="856"/>
                </a:cubicBezTo>
                <a:cubicBezTo>
                  <a:pt x="1085" y="845"/>
                  <a:pt x="989" y="823"/>
                  <a:pt x="968" y="816"/>
                </a:cubicBezTo>
                <a:cubicBezTo>
                  <a:pt x="960" y="819"/>
                  <a:pt x="946" y="816"/>
                  <a:pt x="944" y="824"/>
                </a:cubicBezTo>
                <a:cubicBezTo>
                  <a:pt x="934" y="881"/>
                  <a:pt x="953" y="945"/>
                  <a:pt x="1000" y="976"/>
                </a:cubicBezTo>
                <a:cubicBezTo>
                  <a:pt x="1040" y="1036"/>
                  <a:pt x="1166" y="1013"/>
                  <a:pt x="1216" y="1016"/>
                </a:cubicBezTo>
                <a:cubicBezTo>
                  <a:pt x="1247" y="1026"/>
                  <a:pt x="1263" y="1053"/>
                  <a:pt x="1240" y="1088"/>
                </a:cubicBezTo>
                <a:cubicBezTo>
                  <a:pt x="1235" y="1095"/>
                  <a:pt x="1224" y="1092"/>
                  <a:pt x="1216" y="1096"/>
                </a:cubicBezTo>
                <a:cubicBezTo>
                  <a:pt x="1207" y="1100"/>
                  <a:pt x="1200" y="1107"/>
                  <a:pt x="1192" y="1112"/>
                </a:cubicBezTo>
                <a:cubicBezTo>
                  <a:pt x="1097" y="1106"/>
                  <a:pt x="1061" y="1110"/>
                  <a:pt x="992" y="1064"/>
                </a:cubicBezTo>
                <a:cubicBezTo>
                  <a:pt x="923" y="1087"/>
                  <a:pt x="962" y="1163"/>
                  <a:pt x="992" y="1208"/>
                </a:cubicBezTo>
                <a:cubicBezTo>
                  <a:pt x="1022" y="1329"/>
                  <a:pt x="1017" y="1253"/>
                  <a:pt x="1008" y="1472"/>
                </a:cubicBezTo>
                <a:cubicBezTo>
                  <a:pt x="951" y="1461"/>
                  <a:pt x="971" y="1453"/>
                  <a:pt x="928" y="1424"/>
                </a:cubicBezTo>
                <a:cubicBezTo>
                  <a:pt x="909" y="1366"/>
                  <a:pt x="916" y="1392"/>
                  <a:pt x="904" y="1344"/>
                </a:cubicBezTo>
                <a:cubicBezTo>
                  <a:pt x="891" y="1364"/>
                  <a:pt x="885" y="1368"/>
                  <a:pt x="880" y="1392"/>
                </a:cubicBezTo>
                <a:cubicBezTo>
                  <a:pt x="876" y="1410"/>
                  <a:pt x="882" y="1432"/>
                  <a:pt x="872" y="1448"/>
                </a:cubicBezTo>
                <a:cubicBezTo>
                  <a:pt x="862" y="1464"/>
                  <a:pt x="824" y="1480"/>
                  <a:pt x="824" y="1480"/>
                </a:cubicBezTo>
                <a:cubicBezTo>
                  <a:pt x="813" y="1464"/>
                  <a:pt x="803" y="1448"/>
                  <a:pt x="792" y="1432"/>
                </a:cubicBezTo>
                <a:cubicBezTo>
                  <a:pt x="765" y="1391"/>
                  <a:pt x="772" y="1338"/>
                  <a:pt x="744" y="1296"/>
                </a:cubicBezTo>
                <a:cubicBezTo>
                  <a:pt x="734" y="1298"/>
                  <a:pt x="687" y="1302"/>
                  <a:pt x="680" y="1320"/>
                </a:cubicBezTo>
                <a:cubicBezTo>
                  <a:pt x="670" y="1345"/>
                  <a:pt x="679" y="1377"/>
                  <a:pt x="664" y="1400"/>
                </a:cubicBezTo>
                <a:cubicBezTo>
                  <a:pt x="632" y="1449"/>
                  <a:pt x="619" y="1501"/>
                  <a:pt x="576" y="1544"/>
                </a:cubicBezTo>
                <a:cubicBezTo>
                  <a:pt x="510" y="1533"/>
                  <a:pt x="527" y="1540"/>
                  <a:pt x="512" y="1480"/>
                </a:cubicBezTo>
                <a:cubicBezTo>
                  <a:pt x="509" y="1432"/>
                  <a:pt x="520" y="1381"/>
                  <a:pt x="504" y="1336"/>
                </a:cubicBezTo>
                <a:cubicBezTo>
                  <a:pt x="499" y="1323"/>
                  <a:pt x="474" y="1334"/>
                  <a:pt x="464" y="1344"/>
                </a:cubicBezTo>
                <a:cubicBezTo>
                  <a:pt x="452" y="1356"/>
                  <a:pt x="457" y="1378"/>
                  <a:pt x="448" y="1392"/>
                </a:cubicBezTo>
                <a:cubicBezTo>
                  <a:pt x="411" y="1448"/>
                  <a:pt x="432" y="1429"/>
                  <a:pt x="392" y="1456"/>
                </a:cubicBezTo>
                <a:cubicBezTo>
                  <a:pt x="386" y="1473"/>
                  <a:pt x="383" y="1491"/>
                  <a:pt x="368" y="1504"/>
                </a:cubicBezTo>
                <a:cubicBezTo>
                  <a:pt x="354" y="1517"/>
                  <a:pt x="320" y="1536"/>
                  <a:pt x="320" y="1536"/>
                </a:cubicBezTo>
                <a:cubicBezTo>
                  <a:pt x="280" y="1476"/>
                  <a:pt x="316" y="1401"/>
                  <a:pt x="288" y="1336"/>
                </a:cubicBezTo>
                <a:cubicBezTo>
                  <a:pt x="278" y="1313"/>
                  <a:pt x="224" y="1296"/>
                  <a:pt x="224" y="1296"/>
                </a:cubicBezTo>
                <a:cubicBezTo>
                  <a:pt x="156" y="1319"/>
                  <a:pt x="193" y="1314"/>
                  <a:pt x="112" y="1304"/>
                </a:cubicBezTo>
                <a:cubicBezTo>
                  <a:pt x="69" y="1290"/>
                  <a:pt x="65" y="1286"/>
                  <a:pt x="56" y="1240"/>
                </a:cubicBezTo>
                <a:cubicBezTo>
                  <a:pt x="59" y="1227"/>
                  <a:pt x="52" y="1206"/>
                  <a:pt x="64" y="1200"/>
                </a:cubicBezTo>
                <a:cubicBezTo>
                  <a:pt x="130" y="1167"/>
                  <a:pt x="142" y="1207"/>
                  <a:pt x="200" y="1168"/>
                </a:cubicBezTo>
                <a:cubicBezTo>
                  <a:pt x="205" y="1160"/>
                  <a:pt x="209" y="1151"/>
                  <a:pt x="216" y="1144"/>
                </a:cubicBezTo>
                <a:cubicBezTo>
                  <a:pt x="223" y="1137"/>
                  <a:pt x="237" y="1137"/>
                  <a:pt x="240" y="1128"/>
                </a:cubicBezTo>
                <a:cubicBezTo>
                  <a:pt x="249" y="1096"/>
                  <a:pt x="223" y="1063"/>
                  <a:pt x="200" y="1048"/>
                </a:cubicBezTo>
                <a:cubicBezTo>
                  <a:pt x="165" y="1060"/>
                  <a:pt x="139" y="1084"/>
                  <a:pt x="104" y="1096"/>
                </a:cubicBezTo>
                <a:cubicBezTo>
                  <a:pt x="88" y="1093"/>
                  <a:pt x="52" y="1091"/>
                  <a:pt x="40" y="1072"/>
                </a:cubicBezTo>
                <a:cubicBezTo>
                  <a:pt x="37" y="1067"/>
                  <a:pt x="3" y="986"/>
                  <a:pt x="0" y="976"/>
                </a:cubicBezTo>
                <a:cubicBezTo>
                  <a:pt x="41" y="914"/>
                  <a:pt x="80" y="906"/>
                  <a:pt x="152" y="896"/>
                </a:cubicBezTo>
                <a:cubicBezTo>
                  <a:pt x="208" y="877"/>
                  <a:pt x="195" y="896"/>
                  <a:pt x="208" y="856"/>
                </a:cubicBezTo>
                <a:cubicBezTo>
                  <a:pt x="193" y="781"/>
                  <a:pt x="160" y="807"/>
                  <a:pt x="72" y="800"/>
                </a:cubicBezTo>
                <a:cubicBezTo>
                  <a:pt x="67" y="792"/>
                  <a:pt x="60" y="785"/>
                  <a:pt x="56" y="776"/>
                </a:cubicBezTo>
                <a:cubicBezTo>
                  <a:pt x="49" y="761"/>
                  <a:pt x="40" y="728"/>
                  <a:pt x="40" y="728"/>
                </a:cubicBezTo>
                <a:cubicBezTo>
                  <a:pt x="52" y="647"/>
                  <a:pt x="37" y="644"/>
                  <a:pt x="120" y="656"/>
                </a:cubicBezTo>
                <a:cubicBezTo>
                  <a:pt x="128" y="661"/>
                  <a:pt x="135" y="670"/>
                  <a:pt x="144" y="672"/>
                </a:cubicBezTo>
                <a:cubicBezTo>
                  <a:pt x="182" y="678"/>
                  <a:pt x="199" y="620"/>
                  <a:pt x="208" y="592"/>
                </a:cubicBezTo>
                <a:cubicBezTo>
                  <a:pt x="197" y="548"/>
                  <a:pt x="175" y="519"/>
                  <a:pt x="144" y="488"/>
                </a:cubicBezTo>
                <a:cubicBezTo>
                  <a:pt x="136" y="491"/>
                  <a:pt x="127" y="491"/>
                  <a:pt x="120" y="496"/>
                </a:cubicBezTo>
                <a:cubicBezTo>
                  <a:pt x="112" y="502"/>
                  <a:pt x="112" y="515"/>
                  <a:pt x="104" y="520"/>
                </a:cubicBezTo>
                <a:cubicBezTo>
                  <a:pt x="90" y="529"/>
                  <a:pt x="56" y="536"/>
                  <a:pt x="56" y="536"/>
                </a:cubicBezTo>
                <a:cubicBezTo>
                  <a:pt x="43" y="497"/>
                  <a:pt x="32" y="475"/>
                  <a:pt x="56" y="424"/>
                </a:cubicBezTo>
                <a:cubicBezTo>
                  <a:pt x="56" y="423"/>
                  <a:pt x="138" y="361"/>
                  <a:pt x="152" y="352"/>
                </a:cubicBezTo>
                <a:cubicBezTo>
                  <a:pt x="185" y="363"/>
                  <a:pt x="205" y="351"/>
                  <a:pt x="240" y="344"/>
                </a:cubicBezTo>
                <a:cubicBezTo>
                  <a:pt x="235" y="312"/>
                  <a:pt x="229" y="280"/>
                  <a:pt x="224" y="248"/>
                </a:cubicBezTo>
                <a:cubicBezTo>
                  <a:pt x="220" y="226"/>
                  <a:pt x="208" y="216"/>
                  <a:pt x="224" y="23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07950" y="4724400"/>
            <a:ext cx="176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Parietal cell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1835150" y="4941888"/>
            <a:ext cx="431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3132138" y="5661025"/>
            <a:ext cx="360362" cy="288925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3132138" y="5445125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3492500" y="5445125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276600" y="6165850"/>
            <a:ext cx="606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9900"/>
                </a:solidFill>
              </a:rPr>
              <a:t>Na</a:t>
            </a:r>
            <a:r>
              <a:rPr lang="en-GB" sz="20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65613" y="278130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9900"/>
                </a:solidFill>
              </a:rPr>
              <a:t>K</a:t>
            </a:r>
            <a:r>
              <a:rPr lang="en-GB" sz="2000" baseline="30000">
                <a:solidFill>
                  <a:srgbClr val="FF9900"/>
                </a:solidFill>
              </a:rPr>
              <a:t>+</a:t>
            </a:r>
          </a:p>
        </p:txBody>
      </p:sp>
      <p:sp>
        <p:nvSpPr>
          <p:cNvPr id="19469" name="Rectangle 15"/>
          <p:cNvSpPr>
            <a:spLocks noChangeArrowheads="1"/>
          </p:cNvSpPr>
          <p:nvPr/>
        </p:nvSpPr>
        <p:spPr bwMode="auto">
          <a:xfrm>
            <a:off x="5357813" y="4868863"/>
            <a:ext cx="317500" cy="279400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5645150" y="4724400"/>
            <a:ext cx="1231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600" b="1">
                <a:solidFill>
                  <a:srgbClr val="FF9900"/>
                </a:solidFill>
              </a:rPr>
              <a:t>Carbonic </a:t>
            </a:r>
          </a:p>
          <a:p>
            <a:r>
              <a:rPr lang="en-GB" sz="1600" b="1">
                <a:solidFill>
                  <a:srgbClr val="FF9900"/>
                </a:solidFill>
              </a:rPr>
              <a:t>Anhydrase</a:t>
            </a:r>
            <a:endParaRPr lang="en-GB" sz="1600" b="1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9471" name="Line 17"/>
          <p:cNvSpPr>
            <a:spLocks noChangeShapeType="1"/>
          </p:cNvSpPr>
          <p:nvPr/>
        </p:nvSpPr>
        <p:spPr bwMode="auto">
          <a:xfrm flipV="1">
            <a:off x="5357813" y="4724400"/>
            <a:ext cx="0" cy="57626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4427538" y="22764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>
                <a:solidFill>
                  <a:srgbClr val="FF9900"/>
                </a:solidFill>
              </a:rPr>
              <a:t>H</a:t>
            </a:r>
            <a:r>
              <a:rPr lang="en-GB" baseline="30000">
                <a:solidFill>
                  <a:srgbClr val="FF9900"/>
                </a:solidFill>
              </a:rPr>
              <a:t>+</a:t>
            </a:r>
            <a:endParaRPr lang="en-GB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5076825" y="5157788"/>
            <a:ext cx="566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600" b="1">
                <a:solidFill>
                  <a:srgbClr val="FF9900"/>
                </a:solidFill>
              </a:rPr>
              <a:t>CO</a:t>
            </a:r>
            <a:r>
              <a:rPr lang="en-GB" sz="1600" b="1" baseline="-25000">
                <a:solidFill>
                  <a:srgbClr val="FF9900"/>
                </a:solidFill>
              </a:rPr>
              <a:t>2</a:t>
            </a:r>
            <a:endParaRPr lang="en-GB" sz="1600" b="1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9474" name="Line 21"/>
          <p:cNvSpPr>
            <a:spLocks noChangeShapeType="1"/>
          </p:cNvSpPr>
          <p:nvPr/>
        </p:nvSpPr>
        <p:spPr bwMode="auto">
          <a:xfrm flipV="1">
            <a:off x="3636963" y="3284538"/>
            <a:ext cx="647700" cy="5048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5" name="Rectangle 22"/>
          <p:cNvSpPr>
            <a:spLocks noChangeArrowheads="1"/>
          </p:cNvSpPr>
          <p:nvPr/>
        </p:nvSpPr>
        <p:spPr bwMode="auto">
          <a:xfrm>
            <a:off x="4356100" y="3644900"/>
            <a:ext cx="360363" cy="288925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3"/>
          <p:cNvSpPr>
            <a:spLocks noChangeShapeType="1"/>
          </p:cNvSpPr>
          <p:nvPr/>
        </p:nvSpPr>
        <p:spPr bwMode="auto">
          <a:xfrm flipV="1">
            <a:off x="4716463" y="3429000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7" name="Line 24"/>
          <p:cNvSpPr>
            <a:spLocks noChangeShapeType="1"/>
          </p:cNvSpPr>
          <p:nvPr/>
        </p:nvSpPr>
        <p:spPr bwMode="auto">
          <a:xfrm>
            <a:off x="4356100" y="3429000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6689725" y="4233863"/>
            <a:ext cx="317500" cy="279400"/>
          </a:xfrm>
          <a:prstGeom prst="rect">
            <a:avLst/>
          </a:prstGeom>
          <a:solidFill>
            <a:srgbClr val="CC00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9"/>
          <p:cNvSpPr>
            <a:spLocks noChangeShapeType="1"/>
          </p:cNvSpPr>
          <p:nvPr/>
        </p:nvSpPr>
        <p:spPr bwMode="auto">
          <a:xfrm>
            <a:off x="6372225" y="4508500"/>
            <a:ext cx="9271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4787900" y="263683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000">
                <a:solidFill>
                  <a:srgbClr val="FF9900"/>
                </a:solidFill>
              </a:rPr>
              <a:t>Cl</a:t>
            </a:r>
            <a:r>
              <a:rPr lang="en-GB" sz="2000" baseline="30000">
                <a:solidFill>
                  <a:srgbClr val="FF9900"/>
                </a:solidFill>
              </a:rPr>
              <a:t>-</a:t>
            </a:r>
            <a:endParaRPr lang="en-GB" sz="2000">
              <a:solidFill>
                <a:srgbClr val="FF9900"/>
              </a:solidFill>
              <a:sym typeface="Symbol" pitchFamily="18" charset="2"/>
            </a:endParaRPr>
          </a:p>
        </p:txBody>
      </p:sp>
      <p:sp>
        <p:nvSpPr>
          <p:cNvPr id="19481" name="Line 34"/>
          <p:cNvSpPr>
            <a:spLocks noChangeShapeType="1"/>
          </p:cNvSpPr>
          <p:nvPr/>
        </p:nvSpPr>
        <p:spPr bwMode="auto">
          <a:xfrm flipH="1">
            <a:off x="6372225" y="4221163"/>
            <a:ext cx="863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2" name="Line 36"/>
          <p:cNvSpPr>
            <a:spLocks noChangeShapeType="1"/>
          </p:cNvSpPr>
          <p:nvPr/>
        </p:nvSpPr>
        <p:spPr bwMode="auto">
          <a:xfrm flipH="1" flipV="1">
            <a:off x="5149850" y="3286125"/>
            <a:ext cx="935038" cy="6477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3" name="Text Box 37"/>
          <p:cNvSpPr txBox="1">
            <a:spLocks noChangeArrowheads="1"/>
          </p:cNvSpPr>
          <p:nvPr/>
        </p:nvSpPr>
        <p:spPr bwMode="auto">
          <a:xfrm>
            <a:off x="439738" y="2540000"/>
            <a:ext cx="22955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Cannaliculi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(fused with TV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  <a:sym typeface="Symbol" pitchFamily="18" charset="2"/>
              </a:rPr>
              <a:t> </a:t>
            </a:r>
            <a:r>
              <a:rPr lang="en-GB">
                <a:solidFill>
                  <a:srgbClr val="FFFF00"/>
                </a:solidFill>
              </a:rPr>
              <a:t>H+/K+ ATPase)</a:t>
            </a:r>
            <a:r>
              <a:rPr lang="en-GB" sz="2000">
                <a:solidFill>
                  <a:srgbClr val="FFFF00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19484" name="Line 38"/>
          <p:cNvSpPr>
            <a:spLocks noChangeShapeType="1"/>
          </p:cNvSpPr>
          <p:nvPr/>
        </p:nvSpPr>
        <p:spPr bwMode="auto">
          <a:xfrm flipV="1">
            <a:off x="2339975" y="2708275"/>
            <a:ext cx="1727200" cy="73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Line 41"/>
          <p:cNvSpPr>
            <a:spLocks noChangeShapeType="1"/>
          </p:cNvSpPr>
          <p:nvPr/>
        </p:nvSpPr>
        <p:spPr bwMode="auto">
          <a:xfrm flipV="1">
            <a:off x="4500563" y="1557338"/>
            <a:ext cx="0" cy="7207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6" name="Text Box 42"/>
          <p:cNvSpPr txBox="1">
            <a:spLocks noChangeArrowheads="1"/>
          </p:cNvSpPr>
          <p:nvPr/>
        </p:nvSpPr>
        <p:spPr bwMode="auto">
          <a:xfrm>
            <a:off x="5219700" y="1196975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Gastric lumen</a:t>
            </a:r>
          </a:p>
        </p:txBody>
      </p:sp>
      <p:sp>
        <p:nvSpPr>
          <p:cNvPr id="19487" name="Text Box 43"/>
          <p:cNvSpPr txBox="1">
            <a:spLocks noChangeArrowheads="1"/>
          </p:cNvSpPr>
          <p:nvPr/>
        </p:nvSpPr>
        <p:spPr bwMode="auto">
          <a:xfrm>
            <a:off x="5148263" y="6308725"/>
            <a:ext cx="364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Interstitial fluid/Capillaries</a:t>
            </a:r>
          </a:p>
        </p:txBody>
      </p:sp>
      <p:sp>
        <p:nvSpPr>
          <p:cNvPr id="19488" name="Rectangle 31"/>
          <p:cNvSpPr>
            <a:spLocks noChangeArrowheads="1"/>
          </p:cNvSpPr>
          <p:nvPr/>
        </p:nvSpPr>
        <p:spPr bwMode="auto">
          <a:xfrm>
            <a:off x="4541838" y="4860925"/>
            <a:ext cx="75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9900"/>
                </a:solidFill>
              </a:rPr>
              <a:t>+H</a:t>
            </a:r>
            <a:r>
              <a:rPr lang="en-GB" b="1" baseline="-25000">
                <a:solidFill>
                  <a:srgbClr val="FF9900"/>
                </a:solidFill>
              </a:rPr>
              <a:t>2</a:t>
            </a:r>
            <a:r>
              <a:rPr lang="en-GB" b="1">
                <a:solidFill>
                  <a:srgbClr val="FF9900"/>
                </a:solidFill>
              </a:rPr>
              <a:t>O</a:t>
            </a:r>
            <a:endParaRPr lang="en-GB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8027988" y="4292600"/>
            <a:ext cx="83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9900"/>
                </a:solidFill>
              </a:rPr>
              <a:t>HCO</a:t>
            </a:r>
            <a:r>
              <a:rPr lang="en-GB" baseline="-25000">
                <a:solidFill>
                  <a:srgbClr val="FF9900"/>
                </a:solidFill>
              </a:rPr>
              <a:t>3</a:t>
            </a:r>
            <a:r>
              <a:rPr lang="en-GB" baseline="30000">
                <a:solidFill>
                  <a:srgbClr val="FF9900"/>
                </a:solidFill>
              </a:rPr>
              <a:t>-</a:t>
            </a:r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203575" y="4149725"/>
            <a:ext cx="1223963" cy="719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281488" y="3635375"/>
            <a:ext cx="577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FF00"/>
                </a:solidFill>
              </a:rPr>
              <a:t>ATP</a:t>
            </a:r>
            <a:endParaRPr lang="en-GB" sz="1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799 0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  <p:pic>
        <p:nvPicPr>
          <p:cNvPr id="20484" name="Picture 6" descr="npp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>
            <a:fillRect/>
          </a:stretch>
        </p:blipFill>
        <p:spPr bwMode="auto">
          <a:xfrm>
            <a:off x="250825" y="1628775"/>
            <a:ext cx="34782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>
            <a:fillRect/>
          </a:stretch>
        </p:blipFill>
        <p:spPr bwMode="auto">
          <a:xfrm>
            <a:off x="6227763" y="1412875"/>
            <a:ext cx="2743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  <p:pic>
        <p:nvPicPr>
          <p:cNvPr id="21508" name="Picture 6" descr="npp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>
            <a:fillRect/>
          </a:stretch>
        </p:blipFill>
        <p:spPr bwMode="auto">
          <a:xfrm>
            <a:off x="250825" y="1628775"/>
            <a:ext cx="34782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C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>
            <a:fillRect/>
          </a:stretch>
        </p:blipFill>
        <p:spPr bwMode="auto">
          <a:xfrm>
            <a:off x="6227763" y="1412875"/>
            <a:ext cx="2743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00"/>
                </a:solidFill>
              </a:rPr>
              <a:t>WTF?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433388"/>
            <a:ext cx="9144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 marL="457200" indent="-457200">
              <a:tabLst>
                <a:tab pos="228600" algn="l"/>
              </a:tabLst>
            </a:pPr>
            <a:endParaRPr lang="en-GB"/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en-GB" i="1"/>
              <a:t>List</a:t>
            </a:r>
            <a:r>
              <a:rPr lang="en-GB"/>
              <a:t> the main functions of the oesophagus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2. Define</a:t>
            </a:r>
            <a:r>
              <a:rPr lang="en-GB"/>
              <a:t> the anatomical levels and relations of the oesophagus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3. Summarize</a:t>
            </a:r>
            <a:r>
              <a:rPr lang="en-GB"/>
              <a:t> the organization of muscle types and function within the oesophagus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4. Define</a:t>
            </a:r>
            <a:r>
              <a:rPr lang="en-GB"/>
              <a:t> the structural basis for the gastro-oesophageal sphincter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5. Define</a:t>
            </a:r>
            <a:r>
              <a:rPr lang="en-GB"/>
              <a:t> the epithelial type that lines the oesophagus and </a:t>
            </a:r>
            <a:r>
              <a:rPr lang="en-GB" i="1"/>
              <a:t>explain</a:t>
            </a:r>
            <a:r>
              <a:rPr lang="en-GB"/>
              <a:t> how this is adapted to its function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6. List </a:t>
            </a:r>
            <a:r>
              <a:rPr lang="en-GB"/>
              <a:t>the main functions of the stomach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7. Demarcate</a:t>
            </a:r>
            <a:r>
              <a:rPr lang="en-GB"/>
              <a:t> the functionally distinct regions of the gastric mucosa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8. Sketch and label </a:t>
            </a:r>
            <a:r>
              <a:rPr lang="en-GB"/>
              <a:t>a typical acid- and enzyme-secreting gastric gland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9. Summarize </a:t>
            </a:r>
            <a:r>
              <a:rPr lang="en-GB"/>
              <a:t>the functions of the cell types named in 8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/>
              <a:t>10. Using simple diagrams,</a:t>
            </a:r>
            <a:r>
              <a:rPr lang="en-GB" i="1"/>
              <a:t> explain</a:t>
            </a:r>
            <a:r>
              <a:rPr lang="en-GB"/>
              <a:t> the mechanism of secretion of pepsinogen by the chief cells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/>
              <a:t>11. Using simple diagrams, </a:t>
            </a:r>
            <a:r>
              <a:rPr lang="en-GB" i="1"/>
              <a:t>explain</a:t>
            </a:r>
            <a:r>
              <a:rPr lang="en-GB"/>
              <a:t> the mechanism of secretion of HCl by the oxyntic cells</a:t>
            </a:r>
          </a:p>
          <a:p>
            <a:pPr marL="457200" indent="-457200">
              <a:tabLst>
                <a:tab pos="228600" algn="l"/>
              </a:tabLst>
            </a:pPr>
            <a:endParaRPr lang="en-GB" sz="800"/>
          </a:p>
          <a:p>
            <a:pPr marL="457200" indent="-457200">
              <a:tabLst>
                <a:tab pos="228600" algn="l"/>
              </a:tabLst>
            </a:pPr>
            <a:r>
              <a:rPr lang="en-GB" i="1"/>
              <a:t>12. Summarize</a:t>
            </a:r>
            <a:r>
              <a:rPr lang="en-GB"/>
              <a:t> the control of gastric secretion and outline the basis for the use of H2 inhibitors and proton pump inhibitors in pharmacological control of gastric acid secretion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322638" y="157163"/>
            <a:ext cx="218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00"/>
                </a:solidFill>
              </a:rPr>
              <a:t>Lecture Plan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Parietal Cell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LO11</a:t>
            </a:r>
          </a:p>
          <a:p>
            <a:pPr eaLnBrk="1" hangingPunct="1"/>
            <a:endParaRPr lang="en-GB" sz="2400"/>
          </a:p>
        </p:txBody>
      </p:sp>
      <p:pic>
        <p:nvPicPr>
          <p:cNvPr id="22532" name="Picture 6" descr="npp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/>
          <a:stretch>
            <a:fillRect/>
          </a:stretch>
        </p:blipFill>
        <p:spPr bwMode="auto">
          <a:xfrm>
            <a:off x="250825" y="1628775"/>
            <a:ext cx="34782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A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9"/>
          <a:stretch>
            <a:fillRect/>
          </a:stretch>
        </p:blipFill>
        <p:spPr bwMode="auto">
          <a:xfrm>
            <a:off x="6227763" y="1412875"/>
            <a:ext cx="2743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63575" y="4991100"/>
            <a:ext cx="2555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00"/>
                </a:solidFill>
              </a:rPr>
              <a:t>H+/K+ ATPase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795963" y="5013325"/>
            <a:ext cx="341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00"/>
                </a:solidFill>
              </a:rPr>
              <a:t>Carbonic Anhydrase</a:t>
            </a:r>
          </a:p>
        </p:txBody>
      </p:sp>
      <p:pic>
        <p:nvPicPr>
          <p:cNvPr id="22536" name="Picture 11" descr="gastrclls2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1091" r="42406" b="50000"/>
          <a:stretch>
            <a:fillRect/>
          </a:stretch>
        </p:blipFill>
        <p:spPr bwMode="auto">
          <a:xfrm>
            <a:off x="3990975" y="3933825"/>
            <a:ext cx="17335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epsin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t="3572" r="2203"/>
          <a:stretch>
            <a:fillRect/>
          </a:stretch>
        </p:blipFill>
        <p:spPr bwMode="auto">
          <a:xfrm>
            <a:off x="2438400" y="908050"/>
            <a:ext cx="4132263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Pepsinogen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LO10</a:t>
            </a:r>
          </a:p>
          <a:p>
            <a:pPr eaLnBrk="1" hangingPunct="1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287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/>
              <a:t>Pyloric antrum 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Local peptide hormones – Gastrin</a:t>
            </a:r>
          </a:p>
          <a:p>
            <a:pPr eaLnBrk="1" hangingPunct="1">
              <a:buFont typeface="Wingdings" pitchFamily="2" charset="2"/>
              <a:buNone/>
            </a:pPr>
            <a:endParaRPr lang="en-GB" smtClean="0"/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Stimulate histamine release from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/>
              <a:t>chromaffin cells (lamina propia)</a:t>
            </a:r>
          </a:p>
        </p:txBody>
      </p:sp>
      <p:pic>
        <p:nvPicPr>
          <p:cNvPr id="24579" name="Picture 4" descr="gastrclls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21091" r="42406" b="50000"/>
          <a:stretch>
            <a:fillRect/>
          </a:stretch>
        </p:blipFill>
        <p:spPr bwMode="auto">
          <a:xfrm>
            <a:off x="-36513" y="1435100"/>
            <a:ext cx="291147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835150" y="0"/>
            <a:ext cx="6481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Gastrin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Three Phases of Gastric Secretion</a:t>
            </a:r>
            <a:br>
              <a:rPr lang="en-GB" sz="4000" dirty="0" smtClean="0"/>
            </a:br>
            <a:r>
              <a:rPr lang="en-GB" sz="4000" dirty="0" smtClean="0"/>
              <a:t>1 – Cephalic Phase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628775"/>
            <a:ext cx="8229600" cy="64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Thought, sight, smell &amp; taste of food (conditioned)</a:t>
            </a:r>
          </a:p>
        </p:txBody>
      </p:sp>
      <p:pic>
        <p:nvPicPr>
          <p:cNvPr id="25604" name="Picture 4" descr="Krom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492375"/>
            <a:ext cx="35004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LO12</a:t>
            </a:r>
          </a:p>
          <a:p>
            <a:pPr eaLnBrk="1" hangingPunct="1"/>
            <a:endParaRPr lang="en-GB" sz="2400"/>
          </a:p>
        </p:txBody>
      </p:sp>
      <p:pic>
        <p:nvPicPr>
          <p:cNvPr id="25606" name="Picture 9" descr="http://upload.wikimedia.org/wikipedia/commons/thumb/6/6b/Illu_pituitary_pineal_glands.jpg/250px-Illu_pituitary_pineal_gl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2701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Group 21"/>
          <p:cNvGrpSpPr>
            <a:grpSpLocks/>
          </p:cNvGrpSpPr>
          <p:nvPr/>
        </p:nvGrpSpPr>
        <p:grpSpPr bwMode="auto">
          <a:xfrm>
            <a:off x="1979613" y="3860800"/>
            <a:ext cx="2949575" cy="2871788"/>
            <a:chOff x="989244" y="4293096"/>
            <a:chExt cx="1992707" cy="2007327"/>
          </a:xfrm>
        </p:grpSpPr>
        <p:grpSp>
          <p:nvGrpSpPr>
            <p:cNvPr id="3" name="Group 12"/>
            <p:cNvGrpSpPr/>
            <p:nvPr/>
          </p:nvGrpSpPr>
          <p:grpSpPr>
            <a:xfrm>
              <a:off x="1226234" y="4509120"/>
              <a:ext cx="1365275" cy="1791303"/>
              <a:chOff x="611560" y="4509120"/>
              <a:chExt cx="1365275" cy="1791303"/>
            </a:xfrm>
            <a:solidFill>
              <a:srgbClr val="CC0066"/>
            </a:solidFill>
          </p:grpSpPr>
          <p:sp>
            <p:nvSpPr>
              <p:cNvPr id="10" name="Freeform 9"/>
              <p:cNvSpPr/>
              <p:nvPr/>
            </p:nvSpPr>
            <p:spPr>
              <a:xfrm>
                <a:off x="611560" y="4509120"/>
                <a:ext cx="1365275" cy="1791303"/>
              </a:xfrm>
              <a:custGeom>
                <a:avLst/>
                <a:gdLst>
                  <a:gd name="connsiteX0" fmla="*/ 697718 w 1365275"/>
                  <a:gd name="connsiteY0" fmla="*/ 1789859 h 1791303"/>
                  <a:gd name="connsiteX1" fmla="*/ 702052 w 1365275"/>
                  <a:gd name="connsiteY1" fmla="*/ 1776858 h 1791303"/>
                  <a:gd name="connsiteX2" fmla="*/ 693384 w 1365275"/>
                  <a:gd name="connsiteY2" fmla="*/ 1750856 h 1791303"/>
                  <a:gd name="connsiteX3" fmla="*/ 680383 w 1365275"/>
                  <a:gd name="connsiteY3" fmla="*/ 1659849 h 1791303"/>
                  <a:gd name="connsiteX4" fmla="*/ 671716 w 1365275"/>
                  <a:gd name="connsiteY4" fmla="*/ 1646848 h 1791303"/>
                  <a:gd name="connsiteX5" fmla="*/ 654381 w 1365275"/>
                  <a:gd name="connsiteY5" fmla="*/ 1625180 h 1791303"/>
                  <a:gd name="connsiteX6" fmla="*/ 645714 w 1365275"/>
                  <a:gd name="connsiteY6" fmla="*/ 1607845 h 1791303"/>
                  <a:gd name="connsiteX7" fmla="*/ 641381 w 1365275"/>
                  <a:gd name="connsiteY7" fmla="*/ 1594844 h 1791303"/>
                  <a:gd name="connsiteX8" fmla="*/ 628380 w 1365275"/>
                  <a:gd name="connsiteY8" fmla="*/ 1590511 h 1791303"/>
                  <a:gd name="connsiteX9" fmla="*/ 624046 w 1365275"/>
                  <a:gd name="connsiteY9" fmla="*/ 1603512 h 1791303"/>
                  <a:gd name="connsiteX10" fmla="*/ 606711 w 1365275"/>
                  <a:gd name="connsiteY10" fmla="*/ 1607845 h 1791303"/>
                  <a:gd name="connsiteX11" fmla="*/ 593710 w 1365275"/>
                  <a:gd name="connsiteY11" fmla="*/ 1616513 h 1791303"/>
                  <a:gd name="connsiteX12" fmla="*/ 576376 w 1365275"/>
                  <a:gd name="connsiteY12" fmla="*/ 1625180 h 1791303"/>
                  <a:gd name="connsiteX13" fmla="*/ 546040 w 1365275"/>
                  <a:gd name="connsiteY13" fmla="*/ 1646848 h 1791303"/>
                  <a:gd name="connsiteX14" fmla="*/ 528706 w 1365275"/>
                  <a:gd name="connsiteY14" fmla="*/ 1664183 h 1791303"/>
                  <a:gd name="connsiteX15" fmla="*/ 502704 w 1365275"/>
                  <a:gd name="connsiteY15" fmla="*/ 1681517 h 1791303"/>
                  <a:gd name="connsiteX16" fmla="*/ 494036 w 1365275"/>
                  <a:gd name="connsiteY16" fmla="*/ 1690185 h 1791303"/>
                  <a:gd name="connsiteX17" fmla="*/ 468035 w 1365275"/>
                  <a:gd name="connsiteY17" fmla="*/ 1698852 h 1791303"/>
                  <a:gd name="connsiteX18" fmla="*/ 455034 w 1365275"/>
                  <a:gd name="connsiteY18" fmla="*/ 1703186 h 1791303"/>
                  <a:gd name="connsiteX19" fmla="*/ 416031 w 1365275"/>
                  <a:gd name="connsiteY19" fmla="*/ 1716187 h 1791303"/>
                  <a:gd name="connsiteX20" fmla="*/ 403030 w 1365275"/>
                  <a:gd name="connsiteY20" fmla="*/ 1720520 h 1791303"/>
                  <a:gd name="connsiteX21" fmla="*/ 390029 w 1365275"/>
                  <a:gd name="connsiteY21" fmla="*/ 1729188 h 1791303"/>
                  <a:gd name="connsiteX22" fmla="*/ 364027 w 1365275"/>
                  <a:gd name="connsiteY22" fmla="*/ 1737855 h 1791303"/>
                  <a:gd name="connsiteX23" fmla="*/ 338025 w 1365275"/>
                  <a:gd name="connsiteY23" fmla="*/ 1746522 h 1791303"/>
                  <a:gd name="connsiteX24" fmla="*/ 307690 w 1365275"/>
                  <a:gd name="connsiteY24" fmla="*/ 1755189 h 1791303"/>
                  <a:gd name="connsiteX25" fmla="*/ 229684 w 1365275"/>
                  <a:gd name="connsiteY25" fmla="*/ 1750856 h 1791303"/>
                  <a:gd name="connsiteX26" fmla="*/ 186347 w 1365275"/>
                  <a:gd name="connsiteY26" fmla="*/ 1733521 h 1791303"/>
                  <a:gd name="connsiteX27" fmla="*/ 156012 w 1365275"/>
                  <a:gd name="connsiteY27" fmla="*/ 1724854 h 1791303"/>
                  <a:gd name="connsiteX28" fmla="*/ 151678 w 1365275"/>
                  <a:gd name="connsiteY28" fmla="*/ 1703186 h 1791303"/>
                  <a:gd name="connsiteX29" fmla="*/ 130010 w 1365275"/>
                  <a:gd name="connsiteY29" fmla="*/ 1694518 h 1791303"/>
                  <a:gd name="connsiteX30" fmla="*/ 121343 w 1365275"/>
                  <a:gd name="connsiteY30" fmla="*/ 1681517 h 1791303"/>
                  <a:gd name="connsiteX31" fmla="*/ 117009 w 1365275"/>
                  <a:gd name="connsiteY31" fmla="*/ 1655516 h 1791303"/>
                  <a:gd name="connsiteX32" fmla="*/ 104008 w 1365275"/>
                  <a:gd name="connsiteY32" fmla="*/ 1651182 h 1791303"/>
                  <a:gd name="connsiteX33" fmla="*/ 86673 w 1365275"/>
                  <a:gd name="connsiteY33" fmla="*/ 1642515 h 1791303"/>
                  <a:gd name="connsiteX34" fmla="*/ 69339 w 1365275"/>
                  <a:gd name="connsiteY34" fmla="*/ 1638181 h 1791303"/>
                  <a:gd name="connsiteX35" fmla="*/ 56338 w 1365275"/>
                  <a:gd name="connsiteY35" fmla="*/ 1633847 h 1791303"/>
                  <a:gd name="connsiteX36" fmla="*/ 52004 w 1365275"/>
                  <a:gd name="connsiteY36" fmla="*/ 1620846 h 1791303"/>
                  <a:gd name="connsiteX37" fmla="*/ 47671 w 1365275"/>
                  <a:gd name="connsiteY37" fmla="*/ 1577510 h 1791303"/>
                  <a:gd name="connsiteX38" fmla="*/ 39003 w 1365275"/>
                  <a:gd name="connsiteY38" fmla="*/ 1568843 h 1791303"/>
                  <a:gd name="connsiteX39" fmla="*/ 26002 w 1365275"/>
                  <a:gd name="connsiteY39" fmla="*/ 1538507 h 1791303"/>
                  <a:gd name="connsiteX40" fmla="*/ 4334 w 1365275"/>
                  <a:gd name="connsiteY40" fmla="*/ 1508171 h 1791303"/>
                  <a:gd name="connsiteX41" fmla="*/ 0 w 1365275"/>
                  <a:gd name="connsiteY41" fmla="*/ 1495170 h 1791303"/>
                  <a:gd name="connsiteX42" fmla="*/ 4334 w 1365275"/>
                  <a:gd name="connsiteY42" fmla="*/ 1200482 h 1791303"/>
                  <a:gd name="connsiteX43" fmla="*/ 8668 w 1365275"/>
                  <a:gd name="connsiteY43" fmla="*/ 1187481 h 1791303"/>
                  <a:gd name="connsiteX44" fmla="*/ 13001 w 1365275"/>
                  <a:gd name="connsiteY44" fmla="*/ 1170147 h 1791303"/>
                  <a:gd name="connsiteX45" fmla="*/ 26002 w 1365275"/>
                  <a:gd name="connsiteY45" fmla="*/ 1131144 h 1791303"/>
                  <a:gd name="connsiteX46" fmla="*/ 30336 w 1365275"/>
                  <a:gd name="connsiteY46" fmla="*/ 1118143 h 1791303"/>
                  <a:gd name="connsiteX47" fmla="*/ 47671 w 1365275"/>
                  <a:gd name="connsiteY47" fmla="*/ 1087807 h 1791303"/>
                  <a:gd name="connsiteX48" fmla="*/ 56338 w 1365275"/>
                  <a:gd name="connsiteY48" fmla="*/ 1061806 h 1791303"/>
                  <a:gd name="connsiteX49" fmla="*/ 69339 w 1365275"/>
                  <a:gd name="connsiteY49" fmla="*/ 1040137 h 1791303"/>
                  <a:gd name="connsiteX50" fmla="*/ 82340 w 1365275"/>
                  <a:gd name="connsiteY50" fmla="*/ 1031470 h 1791303"/>
                  <a:gd name="connsiteX51" fmla="*/ 138677 w 1365275"/>
                  <a:gd name="connsiteY51" fmla="*/ 1027136 h 1791303"/>
                  <a:gd name="connsiteX52" fmla="*/ 195015 w 1365275"/>
                  <a:gd name="connsiteY52" fmla="*/ 1018469 h 1791303"/>
                  <a:gd name="connsiteX53" fmla="*/ 208016 w 1365275"/>
                  <a:gd name="connsiteY53" fmla="*/ 1014135 h 1791303"/>
                  <a:gd name="connsiteX54" fmla="*/ 238351 w 1365275"/>
                  <a:gd name="connsiteY54" fmla="*/ 1005468 h 1791303"/>
                  <a:gd name="connsiteX55" fmla="*/ 255686 w 1365275"/>
                  <a:gd name="connsiteY55" fmla="*/ 1009802 h 1791303"/>
                  <a:gd name="connsiteX56" fmla="*/ 299022 w 1365275"/>
                  <a:gd name="connsiteY56" fmla="*/ 1018469 h 1791303"/>
                  <a:gd name="connsiteX57" fmla="*/ 329358 w 1365275"/>
                  <a:gd name="connsiteY57" fmla="*/ 1031470 h 1791303"/>
                  <a:gd name="connsiteX58" fmla="*/ 342359 w 1365275"/>
                  <a:gd name="connsiteY58" fmla="*/ 1044471 h 1791303"/>
                  <a:gd name="connsiteX59" fmla="*/ 368361 w 1365275"/>
                  <a:gd name="connsiteY59" fmla="*/ 1053138 h 1791303"/>
                  <a:gd name="connsiteX60" fmla="*/ 381362 w 1365275"/>
                  <a:gd name="connsiteY60" fmla="*/ 1061806 h 1791303"/>
                  <a:gd name="connsiteX61" fmla="*/ 394362 w 1365275"/>
                  <a:gd name="connsiteY61" fmla="*/ 1066139 h 1791303"/>
                  <a:gd name="connsiteX62" fmla="*/ 442033 w 1365275"/>
                  <a:gd name="connsiteY62" fmla="*/ 1074807 h 1791303"/>
                  <a:gd name="connsiteX63" fmla="*/ 533039 w 1365275"/>
                  <a:gd name="connsiteY63" fmla="*/ 1083474 h 1791303"/>
                  <a:gd name="connsiteX64" fmla="*/ 550374 w 1365275"/>
                  <a:gd name="connsiteY64" fmla="*/ 1057472 h 1791303"/>
                  <a:gd name="connsiteX65" fmla="*/ 567708 w 1365275"/>
                  <a:gd name="connsiteY65" fmla="*/ 1027136 h 1791303"/>
                  <a:gd name="connsiteX66" fmla="*/ 576376 w 1365275"/>
                  <a:gd name="connsiteY66" fmla="*/ 1001134 h 1791303"/>
                  <a:gd name="connsiteX67" fmla="*/ 589377 w 1365275"/>
                  <a:gd name="connsiteY67" fmla="*/ 970799 h 1791303"/>
                  <a:gd name="connsiteX68" fmla="*/ 598044 w 1365275"/>
                  <a:gd name="connsiteY68" fmla="*/ 944797 h 1791303"/>
                  <a:gd name="connsiteX69" fmla="*/ 602378 w 1365275"/>
                  <a:gd name="connsiteY69" fmla="*/ 931796 h 1791303"/>
                  <a:gd name="connsiteX70" fmla="*/ 611045 w 1365275"/>
                  <a:gd name="connsiteY70" fmla="*/ 918795 h 1791303"/>
                  <a:gd name="connsiteX71" fmla="*/ 619712 w 1365275"/>
                  <a:gd name="connsiteY71" fmla="*/ 892793 h 1791303"/>
                  <a:gd name="connsiteX72" fmla="*/ 641381 w 1365275"/>
                  <a:gd name="connsiteY72" fmla="*/ 866791 h 1791303"/>
                  <a:gd name="connsiteX73" fmla="*/ 650048 w 1365275"/>
                  <a:gd name="connsiteY73" fmla="*/ 849457 h 1791303"/>
                  <a:gd name="connsiteX74" fmla="*/ 658715 w 1365275"/>
                  <a:gd name="connsiteY74" fmla="*/ 840789 h 1791303"/>
                  <a:gd name="connsiteX75" fmla="*/ 671716 w 1365275"/>
                  <a:gd name="connsiteY75" fmla="*/ 810454 h 1791303"/>
                  <a:gd name="connsiteX76" fmla="*/ 684717 w 1365275"/>
                  <a:gd name="connsiteY76" fmla="*/ 793119 h 1791303"/>
                  <a:gd name="connsiteX77" fmla="*/ 697718 w 1365275"/>
                  <a:gd name="connsiteY77" fmla="*/ 745449 h 1791303"/>
                  <a:gd name="connsiteX78" fmla="*/ 706385 w 1365275"/>
                  <a:gd name="connsiteY78" fmla="*/ 697779 h 1791303"/>
                  <a:gd name="connsiteX79" fmla="*/ 715053 w 1365275"/>
                  <a:gd name="connsiteY79" fmla="*/ 689112 h 1791303"/>
                  <a:gd name="connsiteX80" fmla="*/ 723720 w 1365275"/>
                  <a:gd name="connsiteY80" fmla="*/ 658776 h 1791303"/>
                  <a:gd name="connsiteX81" fmla="*/ 749722 w 1365275"/>
                  <a:gd name="connsiteY81" fmla="*/ 619773 h 1791303"/>
                  <a:gd name="connsiteX82" fmla="*/ 758389 w 1365275"/>
                  <a:gd name="connsiteY82" fmla="*/ 606772 h 1791303"/>
                  <a:gd name="connsiteX83" fmla="*/ 771390 w 1365275"/>
                  <a:gd name="connsiteY83" fmla="*/ 576437 h 1791303"/>
                  <a:gd name="connsiteX84" fmla="*/ 762723 w 1365275"/>
                  <a:gd name="connsiteY84" fmla="*/ 528767 h 1791303"/>
                  <a:gd name="connsiteX85" fmla="*/ 758389 w 1365275"/>
                  <a:gd name="connsiteY85" fmla="*/ 515766 h 1791303"/>
                  <a:gd name="connsiteX86" fmla="*/ 745388 w 1365275"/>
                  <a:gd name="connsiteY86" fmla="*/ 481097 h 1791303"/>
                  <a:gd name="connsiteX87" fmla="*/ 728053 w 1365275"/>
                  <a:gd name="connsiteY87" fmla="*/ 459428 h 1791303"/>
                  <a:gd name="connsiteX88" fmla="*/ 702052 w 1365275"/>
                  <a:gd name="connsiteY88" fmla="*/ 433426 h 1791303"/>
                  <a:gd name="connsiteX89" fmla="*/ 684717 w 1365275"/>
                  <a:gd name="connsiteY89" fmla="*/ 407425 h 1791303"/>
                  <a:gd name="connsiteX90" fmla="*/ 676050 w 1365275"/>
                  <a:gd name="connsiteY90" fmla="*/ 398757 h 1791303"/>
                  <a:gd name="connsiteX91" fmla="*/ 654381 w 1365275"/>
                  <a:gd name="connsiteY91" fmla="*/ 372755 h 1791303"/>
                  <a:gd name="connsiteX92" fmla="*/ 650048 w 1365275"/>
                  <a:gd name="connsiteY92" fmla="*/ 359754 h 1791303"/>
                  <a:gd name="connsiteX93" fmla="*/ 632713 w 1365275"/>
                  <a:gd name="connsiteY93" fmla="*/ 329419 h 1791303"/>
                  <a:gd name="connsiteX94" fmla="*/ 637047 w 1365275"/>
                  <a:gd name="connsiteY94" fmla="*/ 177741 h 1791303"/>
                  <a:gd name="connsiteX95" fmla="*/ 645714 w 1365275"/>
                  <a:gd name="connsiteY95" fmla="*/ 39064 h 1791303"/>
                  <a:gd name="connsiteX96" fmla="*/ 775724 w 1365275"/>
                  <a:gd name="connsiteY96" fmla="*/ 60733 h 1791303"/>
                  <a:gd name="connsiteX97" fmla="*/ 771390 w 1365275"/>
                  <a:gd name="connsiteY97" fmla="*/ 73734 h 1791303"/>
                  <a:gd name="connsiteX98" fmla="*/ 775724 w 1365275"/>
                  <a:gd name="connsiteY98" fmla="*/ 264414 h 1791303"/>
                  <a:gd name="connsiteX99" fmla="*/ 784391 w 1365275"/>
                  <a:gd name="connsiteY99" fmla="*/ 338086 h 1791303"/>
                  <a:gd name="connsiteX100" fmla="*/ 788725 w 1365275"/>
                  <a:gd name="connsiteY100" fmla="*/ 377089 h 1791303"/>
                  <a:gd name="connsiteX101" fmla="*/ 806059 w 1365275"/>
                  <a:gd name="connsiteY101" fmla="*/ 416092 h 1791303"/>
                  <a:gd name="connsiteX102" fmla="*/ 819060 w 1365275"/>
                  <a:gd name="connsiteY102" fmla="*/ 403091 h 1791303"/>
                  <a:gd name="connsiteX103" fmla="*/ 827727 w 1365275"/>
                  <a:gd name="connsiteY103" fmla="*/ 372755 h 1791303"/>
                  <a:gd name="connsiteX104" fmla="*/ 845062 w 1365275"/>
                  <a:gd name="connsiteY104" fmla="*/ 364088 h 1791303"/>
                  <a:gd name="connsiteX105" fmla="*/ 862397 w 1365275"/>
                  <a:gd name="connsiteY105" fmla="*/ 338086 h 1791303"/>
                  <a:gd name="connsiteX106" fmla="*/ 879731 w 1365275"/>
                  <a:gd name="connsiteY106" fmla="*/ 312084 h 1791303"/>
                  <a:gd name="connsiteX107" fmla="*/ 897066 w 1365275"/>
                  <a:gd name="connsiteY107" fmla="*/ 307751 h 1791303"/>
                  <a:gd name="connsiteX108" fmla="*/ 983739 w 1365275"/>
                  <a:gd name="connsiteY108" fmla="*/ 303417 h 1791303"/>
                  <a:gd name="connsiteX109" fmla="*/ 1014074 w 1365275"/>
                  <a:gd name="connsiteY109" fmla="*/ 290416 h 1791303"/>
                  <a:gd name="connsiteX110" fmla="*/ 1031409 w 1365275"/>
                  <a:gd name="connsiteY110" fmla="*/ 286082 h 1791303"/>
                  <a:gd name="connsiteX111" fmla="*/ 1053077 w 1365275"/>
                  <a:gd name="connsiteY111" fmla="*/ 281749 h 1791303"/>
                  <a:gd name="connsiteX112" fmla="*/ 1079079 w 1365275"/>
                  <a:gd name="connsiteY112" fmla="*/ 273081 h 1791303"/>
                  <a:gd name="connsiteX113" fmla="*/ 1135417 w 1365275"/>
                  <a:gd name="connsiteY113" fmla="*/ 264414 h 1791303"/>
                  <a:gd name="connsiteX114" fmla="*/ 1152751 w 1365275"/>
                  <a:gd name="connsiteY114" fmla="*/ 268748 h 1791303"/>
                  <a:gd name="connsiteX115" fmla="*/ 1170086 w 1365275"/>
                  <a:gd name="connsiteY115" fmla="*/ 277415 h 1791303"/>
                  <a:gd name="connsiteX116" fmla="*/ 1183087 w 1365275"/>
                  <a:gd name="connsiteY116" fmla="*/ 281749 h 1791303"/>
                  <a:gd name="connsiteX117" fmla="*/ 1196088 w 1365275"/>
                  <a:gd name="connsiteY117" fmla="*/ 303417 h 1791303"/>
                  <a:gd name="connsiteX118" fmla="*/ 1204755 w 1365275"/>
                  <a:gd name="connsiteY118" fmla="*/ 325085 h 1791303"/>
                  <a:gd name="connsiteX119" fmla="*/ 1235090 w 1365275"/>
                  <a:gd name="connsiteY119" fmla="*/ 359754 h 1791303"/>
                  <a:gd name="connsiteX120" fmla="*/ 1243758 w 1365275"/>
                  <a:gd name="connsiteY120" fmla="*/ 372755 h 1791303"/>
                  <a:gd name="connsiteX121" fmla="*/ 1265426 w 1365275"/>
                  <a:gd name="connsiteY121" fmla="*/ 398757 h 1791303"/>
                  <a:gd name="connsiteX122" fmla="*/ 1269760 w 1365275"/>
                  <a:gd name="connsiteY122" fmla="*/ 411758 h 1791303"/>
                  <a:gd name="connsiteX123" fmla="*/ 1282761 w 1365275"/>
                  <a:gd name="connsiteY123" fmla="*/ 429093 h 1791303"/>
                  <a:gd name="connsiteX124" fmla="*/ 1291428 w 1365275"/>
                  <a:gd name="connsiteY124" fmla="*/ 442094 h 1791303"/>
                  <a:gd name="connsiteX125" fmla="*/ 1313096 w 1365275"/>
                  <a:gd name="connsiteY125" fmla="*/ 468096 h 1791303"/>
                  <a:gd name="connsiteX126" fmla="*/ 1321763 w 1365275"/>
                  <a:gd name="connsiteY126" fmla="*/ 489764 h 1791303"/>
                  <a:gd name="connsiteX127" fmla="*/ 1330431 w 1365275"/>
                  <a:gd name="connsiteY127" fmla="*/ 507098 h 1791303"/>
                  <a:gd name="connsiteX128" fmla="*/ 1339098 w 1365275"/>
                  <a:gd name="connsiteY128" fmla="*/ 533100 h 1791303"/>
                  <a:gd name="connsiteX129" fmla="*/ 1356433 w 1365275"/>
                  <a:gd name="connsiteY129" fmla="*/ 580770 h 1791303"/>
                  <a:gd name="connsiteX130" fmla="*/ 1360766 w 1365275"/>
                  <a:gd name="connsiteY130" fmla="*/ 611106 h 1791303"/>
                  <a:gd name="connsiteX131" fmla="*/ 1365100 w 1365275"/>
                  <a:gd name="connsiteY131" fmla="*/ 628441 h 1791303"/>
                  <a:gd name="connsiteX132" fmla="*/ 1356433 w 1365275"/>
                  <a:gd name="connsiteY132" fmla="*/ 758450 h 1791303"/>
                  <a:gd name="connsiteX133" fmla="*/ 1352099 w 1365275"/>
                  <a:gd name="connsiteY133" fmla="*/ 771451 h 1791303"/>
                  <a:gd name="connsiteX134" fmla="*/ 1339098 w 1365275"/>
                  <a:gd name="connsiteY134" fmla="*/ 806120 h 1791303"/>
                  <a:gd name="connsiteX135" fmla="*/ 1326097 w 1365275"/>
                  <a:gd name="connsiteY135" fmla="*/ 836456 h 1791303"/>
                  <a:gd name="connsiteX136" fmla="*/ 1313096 w 1365275"/>
                  <a:gd name="connsiteY136" fmla="*/ 862458 h 1791303"/>
                  <a:gd name="connsiteX137" fmla="*/ 1308762 w 1365275"/>
                  <a:gd name="connsiteY137" fmla="*/ 879792 h 1791303"/>
                  <a:gd name="connsiteX138" fmla="*/ 1300095 w 1365275"/>
                  <a:gd name="connsiteY138" fmla="*/ 892793 h 1791303"/>
                  <a:gd name="connsiteX139" fmla="*/ 1287094 w 1365275"/>
                  <a:gd name="connsiteY139" fmla="*/ 914461 h 1791303"/>
                  <a:gd name="connsiteX140" fmla="*/ 1274093 w 1365275"/>
                  <a:gd name="connsiteY140" fmla="*/ 931796 h 1791303"/>
                  <a:gd name="connsiteX141" fmla="*/ 1265426 w 1365275"/>
                  <a:gd name="connsiteY141" fmla="*/ 949131 h 1791303"/>
                  <a:gd name="connsiteX142" fmla="*/ 1239424 w 1365275"/>
                  <a:gd name="connsiteY142" fmla="*/ 975133 h 1791303"/>
                  <a:gd name="connsiteX143" fmla="*/ 1230757 w 1365275"/>
                  <a:gd name="connsiteY143" fmla="*/ 988134 h 1791303"/>
                  <a:gd name="connsiteX144" fmla="*/ 1200421 w 1365275"/>
                  <a:gd name="connsiteY144" fmla="*/ 1005468 h 1791303"/>
                  <a:gd name="connsiteX145" fmla="*/ 1170086 w 1365275"/>
                  <a:gd name="connsiteY145" fmla="*/ 1035804 h 1791303"/>
                  <a:gd name="connsiteX146" fmla="*/ 1157085 w 1365275"/>
                  <a:gd name="connsiteY146" fmla="*/ 1048805 h 1791303"/>
                  <a:gd name="connsiteX147" fmla="*/ 1144084 w 1365275"/>
                  <a:gd name="connsiteY147" fmla="*/ 1061806 h 1791303"/>
                  <a:gd name="connsiteX148" fmla="*/ 1131083 w 1365275"/>
                  <a:gd name="connsiteY148" fmla="*/ 1066139 h 1791303"/>
                  <a:gd name="connsiteX149" fmla="*/ 1113748 w 1365275"/>
                  <a:gd name="connsiteY149" fmla="*/ 1083474 h 1791303"/>
                  <a:gd name="connsiteX150" fmla="*/ 1079079 w 1365275"/>
                  <a:gd name="connsiteY150" fmla="*/ 1109476 h 1791303"/>
                  <a:gd name="connsiteX151" fmla="*/ 1061744 w 1365275"/>
                  <a:gd name="connsiteY151" fmla="*/ 1126810 h 1791303"/>
                  <a:gd name="connsiteX152" fmla="*/ 1027075 w 1365275"/>
                  <a:gd name="connsiteY152" fmla="*/ 1174480 h 1791303"/>
                  <a:gd name="connsiteX153" fmla="*/ 1014074 w 1365275"/>
                  <a:gd name="connsiteY153" fmla="*/ 1187481 h 1791303"/>
                  <a:gd name="connsiteX154" fmla="*/ 1005407 w 1365275"/>
                  <a:gd name="connsiteY154" fmla="*/ 1200482 h 1791303"/>
                  <a:gd name="connsiteX155" fmla="*/ 988072 w 1365275"/>
                  <a:gd name="connsiteY155" fmla="*/ 1217817 h 1791303"/>
                  <a:gd name="connsiteX156" fmla="*/ 975071 w 1365275"/>
                  <a:gd name="connsiteY156" fmla="*/ 1235152 h 1791303"/>
                  <a:gd name="connsiteX157" fmla="*/ 966404 w 1365275"/>
                  <a:gd name="connsiteY157" fmla="*/ 1248152 h 1791303"/>
                  <a:gd name="connsiteX158" fmla="*/ 940402 w 1365275"/>
                  <a:gd name="connsiteY158" fmla="*/ 1269821 h 1791303"/>
                  <a:gd name="connsiteX159" fmla="*/ 927401 w 1365275"/>
                  <a:gd name="connsiteY159" fmla="*/ 1278488 h 1791303"/>
                  <a:gd name="connsiteX160" fmla="*/ 897066 w 1365275"/>
                  <a:gd name="connsiteY160" fmla="*/ 1287155 h 1791303"/>
                  <a:gd name="connsiteX161" fmla="*/ 879731 w 1365275"/>
                  <a:gd name="connsiteY161" fmla="*/ 1295823 h 1791303"/>
                  <a:gd name="connsiteX162" fmla="*/ 858063 w 1365275"/>
                  <a:gd name="connsiteY162" fmla="*/ 1304490 h 1791303"/>
                  <a:gd name="connsiteX163" fmla="*/ 823394 w 1365275"/>
                  <a:gd name="connsiteY163" fmla="*/ 1321825 h 1791303"/>
                  <a:gd name="connsiteX164" fmla="*/ 797392 w 1365275"/>
                  <a:gd name="connsiteY164" fmla="*/ 1334825 h 1791303"/>
                  <a:gd name="connsiteX165" fmla="*/ 784391 w 1365275"/>
                  <a:gd name="connsiteY165" fmla="*/ 1343493 h 1791303"/>
                  <a:gd name="connsiteX166" fmla="*/ 749722 w 1365275"/>
                  <a:gd name="connsiteY166" fmla="*/ 1352160 h 1791303"/>
                  <a:gd name="connsiteX167" fmla="*/ 723720 w 1365275"/>
                  <a:gd name="connsiteY167" fmla="*/ 1360827 h 1791303"/>
                  <a:gd name="connsiteX168" fmla="*/ 689051 w 1365275"/>
                  <a:gd name="connsiteY168" fmla="*/ 1369495 h 1791303"/>
                  <a:gd name="connsiteX169" fmla="*/ 502704 w 1365275"/>
                  <a:gd name="connsiteY169" fmla="*/ 1365161 h 1791303"/>
                  <a:gd name="connsiteX170" fmla="*/ 489703 w 1365275"/>
                  <a:gd name="connsiteY170" fmla="*/ 1360827 h 1791303"/>
                  <a:gd name="connsiteX171" fmla="*/ 468035 w 1365275"/>
                  <a:gd name="connsiteY171" fmla="*/ 1347826 h 1791303"/>
                  <a:gd name="connsiteX172" fmla="*/ 459367 w 1365275"/>
                  <a:gd name="connsiteY172" fmla="*/ 1339159 h 1791303"/>
                  <a:gd name="connsiteX173" fmla="*/ 446366 w 1365275"/>
                  <a:gd name="connsiteY173" fmla="*/ 1330492 h 1791303"/>
                  <a:gd name="connsiteX174" fmla="*/ 433365 w 1365275"/>
                  <a:gd name="connsiteY174" fmla="*/ 1313157 h 1791303"/>
                  <a:gd name="connsiteX175" fmla="*/ 416031 w 1365275"/>
                  <a:gd name="connsiteY175" fmla="*/ 1300156 h 1791303"/>
                  <a:gd name="connsiteX176" fmla="*/ 390029 w 1365275"/>
                  <a:gd name="connsiteY176" fmla="*/ 1282822 h 1791303"/>
                  <a:gd name="connsiteX177" fmla="*/ 381362 w 1365275"/>
                  <a:gd name="connsiteY177" fmla="*/ 1274154 h 1791303"/>
                  <a:gd name="connsiteX178" fmla="*/ 355360 w 1365275"/>
                  <a:gd name="connsiteY178" fmla="*/ 1256820 h 1791303"/>
                  <a:gd name="connsiteX179" fmla="*/ 333691 w 1365275"/>
                  <a:gd name="connsiteY179" fmla="*/ 1235152 h 1791303"/>
                  <a:gd name="connsiteX180" fmla="*/ 316357 w 1365275"/>
                  <a:gd name="connsiteY180" fmla="*/ 1222151 h 1791303"/>
                  <a:gd name="connsiteX181" fmla="*/ 307690 w 1365275"/>
                  <a:gd name="connsiteY181" fmla="*/ 1213483 h 1791303"/>
                  <a:gd name="connsiteX182" fmla="*/ 286021 w 1365275"/>
                  <a:gd name="connsiteY182" fmla="*/ 1209150 h 1791303"/>
                  <a:gd name="connsiteX183" fmla="*/ 260019 w 1365275"/>
                  <a:gd name="connsiteY183" fmla="*/ 1200482 h 1791303"/>
                  <a:gd name="connsiteX184" fmla="*/ 164679 w 1365275"/>
                  <a:gd name="connsiteY184" fmla="*/ 1204816 h 1791303"/>
                  <a:gd name="connsiteX185" fmla="*/ 169013 w 1365275"/>
                  <a:gd name="connsiteY185" fmla="*/ 1352160 h 1791303"/>
                  <a:gd name="connsiteX186" fmla="*/ 177680 w 1365275"/>
                  <a:gd name="connsiteY186" fmla="*/ 1378162 h 1791303"/>
                  <a:gd name="connsiteX187" fmla="*/ 182014 w 1365275"/>
                  <a:gd name="connsiteY187" fmla="*/ 1408498 h 1791303"/>
                  <a:gd name="connsiteX188" fmla="*/ 195015 w 1365275"/>
                  <a:gd name="connsiteY188" fmla="*/ 1473502 h 1791303"/>
                  <a:gd name="connsiteX189" fmla="*/ 203682 w 1365275"/>
                  <a:gd name="connsiteY189" fmla="*/ 1499504 h 1791303"/>
                  <a:gd name="connsiteX190" fmla="*/ 212349 w 1365275"/>
                  <a:gd name="connsiteY190" fmla="*/ 1551508 h 1791303"/>
                  <a:gd name="connsiteX191" fmla="*/ 225350 w 1365275"/>
                  <a:gd name="connsiteY191" fmla="*/ 1586177 h 1791303"/>
                  <a:gd name="connsiteX192" fmla="*/ 260019 w 1365275"/>
                  <a:gd name="connsiteY192" fmla="*/ 1590511 h 1791303"/>
                  <a:gd name="connsiteX193" fmla="*/ 381362 w 1365275"/>
                  <a:gd name="connsiteY193" fmla="*/ 1586177 h 1791303"/>
                  <a:gd name="connsiteX194" fmla="*/ 385695 w 1365275"/>
                  <a:gd name="connsiteY194" fmla="*/ 1573176 h 1791303"/>
                  <a:gd name="connsiteX195" fmla="*/ 390029 w 1365275"/>
                  <a:gd name="connsiteY195" fmla="*/ 1542841 h 1791303"/>
                  <a:gd name="connsiteX196" fmla="*/ 403030 w 1365275"/>
                  <a:gd name="connsiteY196" fmla="*/ 1534173 h 1791303"/>
                  <a:gd name="connsiteX197" fmla="*/ 433365 w 1365275"/>
                  <a:gd name="connsiteY197" fmla="*/ 1512505 h 1791303"/>
                  <a:gd name="connsiteX198" fmla="*/ 476702 w 1365275"/>
                  <a:gd name="connsiteY198" fmla="*/ 1503838 h 1791303"/>
                  <a:gd name="connsiteX199" fmla="*/ 485369 w 1365275"/>
                  <a:gd name="connsiteY199" fmla="*/ 1495170 h 1791303"/>
                  <a:gd name="connsiteX200" fmla="*/ 502704 w 1365275"/>
                  <a:gd name="connsiteY200" fmla="*/ 1486503 h 1791303"/>
                  <a:gd name="connsiteX201" fmla="*/ 537373 w 1365275"/>
                  <a:gd name="connsiteY201" fmla="*/ 1460501 h 1791303"/>
                  <a:gd name="connsiteX202" fmla="*/ 550374 w 1365275"/>
                  <a:gd name="connsiteY202" fmla="*/ 1447500 h 1791303"/>
                  <a:gd name="connsiteX203" fmla="*/ 576376 w 1365275"/>
                  <a:gd name="connsiteY203" fmla="*/ 1430166 h 1791303"/>
                  <a:gd name="connsiteX204" fmla="*/ 598044 w 1365275"/>
                  <a:gd name="connsiteY204" fmla="*/ 1417165 h 1791303"/>
                  <a:gd name="connsiteX205" fmla="*/ 658715 w 1365275"/>
                  <a:gd name="connsiteY205" fmla="*/ 1425832 h 1791303"/>
                  <a:gd name="connsiteX206" fmla="*/ 715053 w 1365275"/>
                  <a:gd name="connsiteY206" fmla="*/ 1434499 h 1791303"/>
                  <a:gd name="connsiteX207" fmla="*/ 723720 w 1365275"/>
                  <a:gd name="connsiteY207" fmla="*/ 1447500 h 1791303"/>
                  <a:gd name="connsiteX208" fmla="*/ 732387 w 1365275"/>
                  <a:gd name="connsiteY208" fmla="*/ 1456168 h 1791303"/>
                  <a:gd name="connsiteX209" fmla="*/ 749722 w 1365275"/>
                  <a:gd name="connsiteY209" fmla="*/ 1482170 h 1791303"/>
                  <a:gd name="connsiteX210" fmla="*/ 788725 w 1365275"/>
                  <a:gd name="connsiteY210" fmla="*/ 1516839 h 1791303"/>
                  <a:gd name="connsiteX211" fmla="*/ 797392 w 1365275"/>
                  <a:gd name="connsiteY211" fmla="*/ 1529840 h 1791303"/>
                  <a:gd name="connsiteX212" fmla="*/ 801726 w 1365275"/>
                  <a:gd name="connsiteY212" fmla="*/ 1555842 h 1791303"/>
                  <a:gd name="connsiteX213" fmla="*/ 810393 w 1365275"/>
                  <a:gd name="connsiteY213" fmla="*/ 1581843 h 1791303"/>
                  <a:gd name="connsiteX214" fmla="*/ 814726 w 1365275"/>
                  <a:gd name="connsiteY214" fmla="*/ 1625180 h 1791303"/>
                  <a:gd name="connsiteX215" fmla="*/ 832061 w 1365275"/>
                  <a:gd name="connsiteY215" fmla="*/ 1664183 h 1791303"/>
                  <a:gd name="connsiteX216" fmla="*/ 845062 w 1365275"/>
                  <a:gd name="connsiteY216" fmla="*/ 1720520 h 1791303"/>
                  <a:gd name="connsiteX217" fmla="*/ 849396 w 1365275"/>
                  <a:gd name="connsiteY217" fmla="*/ 1746522 h 1791303"/>
                  <a:gd name="connsiteX218" fmla="*/ 858063 w 1365275"/>
                  <a:gd name="connsiteY218" fmla="*/ 1785525 h 1791303"/>
                  <a:gd name="connsiteX219" fmla="*/ 697718 w 1365275"/>
                  <a:gd name="connsiteY219" fmla="*/ 1789859 h 1791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</a:cxnLst>
                <a:rect l="l" t="t" r="r" b="b"/>
                <a:pathLst>
                  <a:path w="1365275" h="1791303">
                    <a:moveTo>
                      <a:pt x="697718" y="1789859"/>
                    </a:moveTo>
                    <a:cubicBezTo>
                      <a:pt x="671716" y="1788415"/>
                      <a:pt x="702557" y="1781398"/>
                      <a:pt x="702052" y="1776858"/>
                    </a:cubicBezTo>
                    <a:cubicBezTo>
                      <a:pt x="701043" y="1767778"/>
                      <a:pt x="693384" y="1750856"/>
                      <a:pt x="693384" y="1750856"/>
                    </a:cubicBezTo>
                    <a:cubicBezTo>
                      <a:pt x="692545" y="1738269"/>
                      <a:pt x="694193" y="1680565"/>
                      <a:pt x="680383" y="1659849"/>
                    </a:cubicBezTo>
                    <a:cubicBezTo>
                      <a:pt x="677494" y="1655515"/>
                      <a:pt x="674045" y="1651506"/>
                      <a:pt x="671716" y="1646848"/>
                    </a:cubicBezTo>
                    <a:cubicBezTo>
                      <a:pt x="661250" y="1625916"/>
                      <a:pt x="676296" y="1639790"/>
                      <a:pt x="654381" y="1625180"/>
                    </a:cubicBezTo>
                    <a:cubicBezTo>
                      <a:pt x="651492" y="1619402"/>
                      <a:pt x="648259" y="1613783"/>
                      <a:pt x="645714" y="1607845"/>
                    </a:cubicBezTo>
                    <a:cubicBezTo>
                      <a:pt x="643915" y="1603646"/>
                      <a:pt x="644611" y="1598074"/>
                      <a:pt x="641381" y="1594844"/>
                    </a:cubicBezTo>
                    <a:cubicBezTo>
                      <a:pt x="638151" y="1591614"/>
                      <a:pt x="632714" y="1591955"/>
                      <a:pt x="628380" y="1590511"/>
                    </a:cubicBezTo>
                    <a:cubicBezTo>
                      <a:pt x="626935" y="1594845"/>
                      <a:pt x="627613" y="1600658"/>
                      <a:pt x="624046" y="1603512"/>
                    </a:cubicBezTo>
                    <a:cubicBezTo>
                      <a:pt x="619395" y="1607233"/>
                      <a:pt x="612186" y="1605499"/>
                      <a:pt x="606711" y="1607845"/>
                    </a:cubicBezTo>
                    <a:cubicBezTo>
                      <a:pt x="601924" y="1609897"/>
                      <a:pt x="598232" y="1613929"/>
                      <a:pt x="593710" y="1616513"/>
                    </a:cubicBezTo>
                    <a:cubicBezTo>
                      <a:pt x="588101" y="1619718"/>
                      <a:pt x="581544" y="1621304"/>
                      <a:pt x="576376" y="1625180"/>
                    </a:cubicBezTo>
                    <a:cubicBezTo>
                      <a:pt x="543474" y="1649857"/>
                      <a:pt x="573690" y="1637633"/>
                      <a:pt x="546040" y="1646848"/>
                    </a:cubicBezTo>
                    <a:cubicBezTo>
                      <a:pt x="538687" y="1668909"/>
                      <a:pt x="547616" y="1653678"/>
                      <a:pt x="528706" y="1664183"/>
                    </a:cubicBezTo>
                    <a:cubicBezTo>
                      <a:pt x="519600" y="1669242"/>
                      <a:pt x="510070" y="1674151"/>
                      <a:pt x="502704" y="1681517"/>
                    </a:cubicBezTo>
                    <a:cubicBezTo>
                      <a:pt x="499815" y="1684406"/>
                      <a:pt x="497691" y="1688358"/>
                      <a:pt x="494036" y="1690185"/>
                    </a:cubicBezTo>
                    <a:cubicBezTo>
                      <a:pt x="485865" y="1694271"/>
                      <a:pt x="476702" y="1695963"/>
                      <a:pt x="468035" y="1698852"/>
                    </a:cubicBezTo>
                    <a:lnTo>
                      <a:pt x="455034" y="1703186"/>
                    </a:lnTo>
                    <a:lnTo>
                      <a:pt x="416031" y="1716187"/>
                    </a:lnTo>
                    <a:lnTo>
                      <a:pt x="403030" y="1720520"/>
                    </a:lnTo>
                    <a:cubicBezTo>
                      <a:pt x="398696" y="1723409"/>
                      <a:pt x="394789" y="1727073"/>
                      <a:pt x="390029" y="1729188"/>
                    </a:cubicBezTo>
                    <a:cubicBezTo>
                      <a:pt x="381680" y="1732899"/>
                      <a:pt x="372694" y="1734966"/>
                      <a:pt x="364027" y="1737855"/>
                    </a:cubicBezTo>
                    <a:lnTo>
                      <a:pt x="338025" y="1746522"/>
                    </a:lnTo>
                    <a:cubicBezTo>
                      <a:pt x="316259" y="1751964"/>
                      <a:pt x="326341" y="1748973"/>
                      <a:pt x="307690" y="1755189"/>
                    </a:cubicBezTo>
                    <a:cubicBezTo>
                      <a:pt x="281688" y="1753745"/>
                      <a:pt x="255321" y="1755434"/>
                      <a:pt x="229684" y="1750856"/>
                    </a:cubicBezTo>
                    <a:cubicBezTo>
                      <a:pt x="214368" y="1748121"/>
                      <a:pt x="201441" y="1737294"/>
                      <a:pt x="186347" y="1733521"/>
                    </a:cubicBezTo>
                    <a:cubicBezTo>
                      <a:pt x="164581" y="1728080"/>
                      <a:pt x="174663" y="1731072"/>
                      <a:pt x="156012" y="1724854"/>
                    </a:cubicBezTo>
                    <a:cubicBezTo>
                      <a:pt x="154567" y="1717631"/>
                      <a:pt x="156472" y="1708779"/>
                      <a:pt x="151678" y="1703186"/>
                    </a:cubicBezTo>
                    <a:cubicBezTo>
                      <a:pt x="146615" y="1697280"/>
                      <a:pt x="136340" y="1699040"/>
                      <a:pt x="130010" y="1694518"/>
                    </a:cubicBezTo>
                    <a:cubicBezTo>
                      <a:pt x="125772" y="1691491"/>
                      <a:pt x="124232" y="1685851"/>
                      <a:pt x="121343" y="1681517"/>
                    </a:cubicBezTo>
                    <a:cubicBezTo>
                      <a:pt x="119898" y="1672850"/>
                      <a:pt x="121368" y="1663145"/>
                      <a:pt x="117009" y="1655516"/>
                    </a:cubicBezTo>
                    <a:cubicBezTo>
                      <a:pt x="114743" y="1651550"/>
                      <a:pt x="108207" y="1652981"/>
                      <a:pt x="104008" y="1651182"/>
                    </a:cubicBezTo>
                    <a:cubicBezTo>
                      <a:pt x="98070" y="1648637"/>
                      <a:pt x="92722" y="1644783"/>
                      <a:pt x="86673" y="1642515"/>
                    </a:cubicBezTo>
                    <a:cubicBezTo>
                      <a:pt x="81096" y="1640424"/>
                      <a:pt x="75066" y="1639817"/>
                      <a:pt x="69339" y="1638181"/>
                    </a:cubicBezTo>
                    <a:cubicBezTo>
                      <a:pt x="64947" y="1636926"/>
                      <a:pt x="60672" y="1635292"/>
                      <a:pt x="56338" y="1633847"/>
                    </a:cubicBezTo>
                    <a:cubicBezTo>
                      <a:pt x="54893" y="1629513"/>
                      <a:pt x="52699" y="1625361"/>
                      <a:pt x="52004" y="1620846"/>
                    </a:cubicBezTo>
                    <a:cubicBezTo>
                      <a:pt x="49797" y="1606497"/>
                      <a:pt x="51192" y="1591594"/>
                      <a:pt x="47671" y="1577510"/>
                    </a:cubicBezTo>
                    <a:cubicBezTo>
                      <a:pt x="46680" y="1573546"/>
                      <a:pt x="41892" y="1571732"/>
                      <a:pt x="39003" y="1568843"/>
                    </a:cubicBezTo>
                    <a:cubicBezTo>
                      <a:pt x="34790" y="1556202"/>
                      <a:pt x="33654" y="1550751"/>
                      <a:pt x="26002" y="1538507"/>
                    </a:cubicBezTo>
                    <a:cubicBezTo>
                      <a:pt x="21093" y="1530653"/>
                      <a:pt x="8919" y="1517341"/>
                      <a:pt x="4334" y="1508171"/>
                    </a:cubicBezTo>
                    <a:cubicBezTo>
                      <a:pt x="2291" y="1504085"/>
                      <a:pt x="1445" y="1499504"/>
                      <a:pt x="0" y="1495170"/>
                    </a:cubicBezTo>
                    <a:cubicBezTo>
                      <a:pt x="1445" y="1396941"/>
                      <a:pt x="1568" y="1298683"/>
                      <a:pt x="4334" y="1200482"/>
                    </a:cubicBezTo>
                    <a:cubicBezTo>
                      <a:pt x="4463" y="1195916"/>
                      <a:pt x="7413" y="1191873"/>
                      <a:pt x="8668" y="1187481"/>
                    </a:cubicBezTo>
                    <a:cubicBezTo>
                      <a:pt x="10304" y="1181754"/>
                      <a:pt x="11290" y="1175852"/>
                      <a:pt x="13001" y="1170147"/>
                    </a:cubicBezTo>
                    <a:cubicBezTo>
                      <a:pt x="16939" y="1157021"/>
                      <a:pt x="21668" y="1144145"/>
                      <a:pt x="26002" y="1131144"/>
                    </a:cubicBezTo>
                    <a:cubicBezTo>
                      <a:pt x="27447" y="1126810"/>
                      <a:pt x="27802" y="1121944"/>
                      <a:pt x="30336" y="1118143"/>
                    </a:cubicBezTo>
                    <a:cubicBezTo>
                      <a:pt x="38153" y="1106418"/>
                      <a:pt x="42173" y="1101550"/>
                      <a:pt x="47671" y="1087807"/>
                    </a:cubicBezTo>
                    <a:cubicBezTo>
                      <a:pt x="51064" y="1079325"/>
                      <a:pt x="53449" y="1070473"/>
                      <a:pt x="56338" y="1061806"/>
                    </a:cubicBezTo>
                    <a:cubicBezTo>
                      <a:pt x="60755" y="1048556"/>
                      <a:pt x="58522" y="1048791"/>
                      <a:pt x="69339" y="1040137"/>
                    </a:cubicBezTo>
                    <a:cubicBezTo>
                      <a:pt x="73406" y="1036883"/>
                      <a:pt x="77221" y="1032430"/>
                      <a:pt x="82340" y="1031470"/>
                    </a:cubicBezTo>
                    <a:cubicBezTo>
                      <a:pt x="100852" y="1027999"/>
                      <a:pt x="119898" y="1028581"/>
                      <a:pt x="138677" y="1027136"/>
                    </a:cubicBezTo>
                    <a:cubicBezTo>
                      <a:pt x="182349" y="1016220"/>
                      <a:pt x="120121" y="1030952"/>
                      <a:pt x="195015" y="1018469"/>
                    </a:cubicBezTo>
                    <a:cubicBezTo>
                      <a:pt x="199521" y="1017718"/>
                      <a:pt x="203624" y="1015390"/>
                      <a:pt x="208016" y="1014135"/>
                    </a:cubicBezTo>
                    <a:cubicBezTo>
                      <a:pt x="246107" y="1003252"/>
                      <a:pt x="207179" y="1015860"/>
                      <a:pt x="238351" y="1005468"/>
                    </a:cubicBezTo>
                    <a:cubicBezTo>
                      <a:pt x="244129" y="1006913"/>
                      <a:pt x="249862" y="1008554"/>
                      <a:pt x="255686" y="1009802"/>
                    </a:cubicBezTo>
                    <a:cubicBezTo>
                      <a:pt x="270090" y="1012889"/>
                      <a:pt x="285047" y="1013810"/>
                      <a:pt x="299022" y="1018469"/>
                    </a:cubicBezTo>
                    <a:cubicBezTo>
                      <a:pt x="318152" y="1024846"/>
                      <a:pt x="307937" y="1020760"/>
                      <a:pt x="329358" y="1031470"/>
                    </a:cubicBezTo>
                    <a:cubicBezTo>
                      <a:pt x="333692" y="1035804"/>
                      <a:pt x="337002" y="1041495"/>
                      <a:pt x="342359" y="1044471"/>
                    </a:cubicBezTo>
                    <a:cubicBezTo>
                      <a:pt x="350345" y="1048908"/>
                      <a:pt x="368361" y="1053138"/>
                      <a:pt x="368361" y="1053138"/>
                    </a:cubicBezTo>
                    <a:cubicBezTo>
                      <a:pt x="372695" y="1056027"/>
                      <a:pt x="376703" y="1059477"/>
                      <a:pt x="381362" y="1061806"/>
                    </a:cubicBezTo>
                    <a:cubicBezTo>
                      <a:pt x="385447" y="1063849"/>
                      <a:pt x="389970" y="1064884"/>
                      <a:pt x="394362" y="1066139"/>
                    </a:cubicBezTo>
                    <a:cubicBezTo>
                      <a:pt x="414798" y="1071978"/>
                      <a:pt x="417477" y="1071299"/>
                      <a:pt x="442033" y="1074807"/>
                    </a:cubicBezTo>
                    <a:cubicBezTo>
                      <a:pt x="475880" y="1091729"/>
                      <a:pt x="484315" y="1101425"/>
                      <a:pt x="533039" y="1083474"/>
                    </a:cubicBezTo>
                    <a:cubicBezTo>
                      <a:pt x="542814" y="1079873"/>
                      <a:pt x="544596" y="1066139"/>
                      <a:pt x="550374" y="1057472"/>
                    </a:cubicBezTo>
                    <a:cubicBezTo>
                      <a:pt x="558192" y="1045745"/>
                      <a:pt x="562209" y="1040882"/>
                      <a:pt x="567708" y="1027136"/>
                    </a:cubicBezTo>
                    <a:cubicBezTo>
                      <a:pt x="571101" y="1018653"/>
                      <a:pt x="573487" y="1009801"/>
                      <a:pt x="576376" y="1001134"/>
                    </a:cubicBezTo>
                    <a:cubicBezTo>
                      <a:pt x="590331" y="959271"/>
                      <a:pt x="567947" y="1024374"/>
                      <a:pt x="589377" y="970799"/>
                    </a:cubicBezTo>
                    <a:cubicBezTo>
                      <a:pt x="592770" y="962316"/>
                      <a:pt x="595155" y="953464"/>
                      <a:pt x="598044" y="944797"/>
                    </a:cubicBezTo>
                    <a:cubicBezTo>
                      <a:pt x="599489" y="940463"/>
                      <a:pt x="599844" y="935597"/>
                      <a:pt x="602378" y="931796"/>
                    </a:cubicBezTo>
                    <a:cubicBezTo>
                      <a:pt x="605267" y="927462"/>
                      <a:pt x="608930" y="923554"/>
                      <a:pt x="611045" y="918795"/>
                    </a:cubicBezTo>
                    <a:cubicBezTo>
                      <a:pt x="614755" y="910446"/>
                      <a:pt x="613252" y="899253"/>
                      <a:pt x="619712" y="892793"/>
                    </a:cubicBezTo>
                    <a:cubicBezTo>
                      <a:pt x="631661" y="880844"/>
                      <a:pt x="633337" y="880868"/>
                      <a:pt x="641381" y="866791"/>
                    </a:cubicBezTo>
                    <a:cubicBezTo>
                      <a:pt x="644586" y="861182"/>
                      <a:pt x="646465" y="854832"/>
                      <a:pt x="650048" y="849457"/>
                    </a:cubicBezTo>
                    <a:cubicBezTo>
                      <a:pt x="652314" y="846057"/>
                      <a:pt x="656449" y="844189"/>
                      <a:pt x="658715" y="840789"/>
                    </a:cubicBezTo>
                    <a:cubicBezTo>
                      <a:pt x="693096" y="789215"/>
                      <a:pt x="648600" y="850907"/>
                      <a:pt x="671716" y="810454"/>
                    </a:cubicBezTo>
                    <a:cubicBezTo>
                      <a:pt x="675300" y="804183"/>
                      <a:pt x="680383" y="798897"/>
                      <a:pt x="684717" y="793119"/>
                    </a:cubicBezTo>
                    <a:cubicBezTo>
                      <a:pt x="690320" y="776312"/>
                      <a:pt x="694458" y="765006"/>
                      <a:pt x="697718" y="745449"/>
                    </a:cubicBezTo>
                    <a:cubicBezTo>
                      <a:pt x="698007" y="743717"/>
                      <a:pt x="704735" y="701629"/>
                      <a:pt x="706385" y="697779"/>
                    </a:cubicBezTo>
                    <a:cubicBezTo>
                      <a:pt x="707995" y="694023"/>
                      <a:pt x="712164" y="692001"/>
                      <a:pt x="715053" y="689112"/>
                    </a:cubicBezTo>
                    <a:cubicBezTo>
                      <a:pt x="716074" y="685027"/>
                      <a:pt x="720892" y="663866"/>
                      <a:pt x="723720" y="658776"/>
                    </a:cubicBezTo>
                    <a:cubicBezTo>
                      <a:pt x="723734" y="658751"/>
                      <a:pt x="745380" y="626285"/>
                      <a:pt x="749722" y="619773"/>
                    </a:cubicBezTo>
                    <a:cubicBezTo>
                      <a:pt x="752611" y="615439"/>
                      <a:pt x="756060" y="611430"/>
                      <a:pt x="758389" y="606772"/>
                    </a:cubicBezTo>
                    <a:cubicBezTo>
                      <a:pt x="769099" y="585352"/>
                      <a:pt x="765013" y="595566"/>
                      <a:pt x="771390" y="576437"/>
                    </a:cubicBezTo>
                    <a:cubicBezTo>
                      <a:pt x="768501" y="560547"/>
                      <a:pt x="766107" y="544559"/>
                      <a:pt x="762723" y="528767"/>
                    </a:cubicBezTo>
                    <a:cubicBezTo>
                      <a:pt x="761766" y="524300"/>
                      <a:pt x="759644" y="520158"/>
                      <a:pt x="758389" y="515766"/>
                    </a:cubicBezTo>
                    <a:cubicBezTo>
                      <a:pt x="752294" y="494436"/>
                      <a:pt x="756929" y="501294"/>
                      <a:pt x="745388" y="481097"/>
                    </a:cubicBezTo>
                    <a:cubicBezTo>
                      <a:pt x="733698" y="460640"/>
                      <a:pt x="740997" y="474961"/>
                      <a:pt x="728053" y="459428"/>
                    </a:cubicBezTo>
                    <a:cubicBezTo>
                      <a:pt x="707895" y="435239"/>
                      <a:pt x="723970" y="448039"/>
                      <a:pt x="702052" y="433426"/>
                    </a:cubicBezTo>
                    <a:cubicBezTo>
                      <a:pt x="696274" y="424759"/>
                      <a:pt x="692082" y="414791"/>
                      <a:pt x="684717" y="407425"/>
                    </a:cubicBezTo>
                    <a:cubicBezTo>
                      <a:pt x="681828" y="404536"/>
                      <a:pt x="678602" y="401948"/>
                      <a:pt x="676050" y="398757"/>
                    </a:cubicBezTo>
                    <a:cubicBezTo>
                      <a:pt x="651921" y="368596"/>
                      <a:pt x="685257" y="403631"/>
                      <a:pt x="654381" y="372755"/>
                    </a:cubicBezTo>
                    <a:cubicBezTo>
                      <a:pt x="652937" y="368421"/>
                      <a:pt x="652314" y="363720"/>
                      <a:pt x="650048" y="359754"/>
                    </a:cubicBezTo>
                    <a:cubicBezTo>
                      <a:pt x="629057" y="323019"/>
                      <a:pt x="642651" y="359232"/>
                      <a:pt x="632713" y="329419"/>
                    </a:cubicBezTo>
                    <a:cubicBezTo>
                      <a:pt x="634158" y="278860"/>
                      <a:pt x="634784" y="228270"/>
                      <a:pt x="637047" y="177741"/>
                    </a:cubicBezTo>
                    <a:cubicBezTo>
                      <a:pt x="639119" y="131472"/>
                      <a:pt x="645714" y="39064"/>
                      <a:pt x="645714" y="39064"/>
                    </a:cubicBezTo>
                    <a:cubicBezTo>
                      <a:pt x="769811" y="43067"/>
                      <a:pt x="793075" y="0"/>
                      <a:pt x="775724" y="60733"/>
                    </a:cubicBezTo>
                    <a:cubicBezTo>
                      <a:pt x="774469" y="65125"/>
                      <a:pt x="772835" y="69400"/>
                      <a:pt x="771390" y="73734"/>
                    </a:cubicBezTo>
                    <a:cubicBezTo>
                      <a:pt x="772835" y="137294"/>
                      <a:pt x="773371" y="200881"/>
                      <a:pt x="775724" y="264414"/>
                    </a:cubicBezTo>
                    <a:cubicBezTo>
                      <a:pt x="776765" y="292534"/>
                      <a:pt x="781035" y="311237"/>
                      <a:pt x="784391" y="338086"/>
                    </a:cubicBezTo>
                    <a:cubicBezTo>
                      <a:pt x="786014" y="351066"/>
                      <a:pt x="786160" y="364262"/>
                      <a:pt x="788725" y="377089"/>
                    </a:cubicBezTo>
                    <a:cubicBezTo>
                      <a:pt x="793146" y="399192"/>
                      <a:pt x="795684" y="400529"/>
                      <a:pt x="806059" y="416092"/>
                    </a:cubicBezTo>
                    <a:cubicBezTo>
                      <a:pt x="810393" y="411758"/>
                      <a:pt x="816019" y="408412"/>
                      <a:pt x="819060" y="403091"/>
                    </a:cubicBezTo>
                    <a:cubicBezTo>
                      <a:pt x="819207" y="402834"/>
                      <a:pt x="825572" y="374910"/>
                      <a:pt x="827727" y="372755"/>
                    </a:cubicBezTo>
                    <a:cubicBezTo>
                      <a:pt x="832295" y="368187"/>
                      <a:pt x="839284" y="366977"/>
                      <a:pt x="845062" y="364088"/>
                    </a:cubicBezTo>
                    <a:cubicBezTo>
                      <a:pt x="850840" y="355421"/>
                      <a:pt x="857738" y="347403"/>
                      <a:pt x="862397" y="338086"/>
                    </a:cubicBezTo>
                    <a:cubicBezTo>
                      <a:pt x="865915" y="331050"/>
                      <a:pt x="870909" y="316495"/>
                      <a:pt x="879731" y="312084"/>
                    </a:cubicBezTo>
                    <a:cubicBezTo>
                      <a:pt x="885058" y="309420"/>
                      <a:pt x="891130" y="308246"/>
                      <a:pt x="897066" y="307751"/>
                    </a:cubicBezTo>
                    <a:cubicBezTo>
                      <a:pt x="925893" y="305349"/>
                      <a:pt x="954848" y="304862"/>
                      <a:pt x="983739" y="303417"/>
                    </a:cubicBezTo>
                    <a:cubicBezTo>
                      <a:pt x="999146" y="295714"/>
                      <a:pt x="999197" y="294667"/>
                      <a:pt x="1014074" y="290416"/>
                    </a:cubicBezTo>
                    <a:cubicBezTo>
                      <a:pt x="1019801" y="288780"/>
                      <a:pt x="1025595" y="287374"/>
                      <a:pt x="1031409" y="286082"/>
                    </a:cubicBezTo>
                    <a:cubicBezTo>
                      <a:pt x="1038599" y="284484"/>
                      <a:pt x="1045971" y="283687"/>
                      <a:pt x="1053077" y="281749"/>
                    </a:cubicBezTo>
                    <a:cubicBezTo>
                      <a:pt x="1061891" y="279345"/>
                      <a:pt x="1070216" y="275297"/>
                      <a:pt x="1079079" y="273081"/>
                    </a:cubicBezTo>
                    <a:cubicBezTo>
                      <a:pt x="1087085" y="271079"/>
                      <a:pt x="1129016" y="265329"/>
                      <a:pt x="1135417" y="264414"/>
                    </a:cubicBezTo>
                    <a:cubicBezTo>
                      <a:pt x="1141195" y="265859"/>
                      <a:pt x="1147174" y="266657"/>
                      <a:pt x="1152751" y="268748"/>
                    </a:cubicBezTo>
                    <a:cubicBezTo>
                      <a:pt x="1158800" y="271016"/>
                      <a:pt x="1164148" y="274870"/>
                      <a:pt x="1170086" y="277415"/>
                    </a:cubicBezTo>
                    <a:cubicBezTo>
                      <a:pt x="1174285" y="279214"/>
                      <a:pt x="1178753" y="280304"/>
                      <a:pt x="1183087" y="281749"/>
                    </a:cubicBezTo>
                    <a:cubicBezTo>
                      <a:pt x="1187421" y="288972"/>
                      <a:pt x="1192321" y="295883"/>
                      <a:pt x="1196088" y="303417"/>
                    </a:cubicBezTo>
                    <a:cubicBezTo>
                      <a:pt x="1199567" y="310375"/>
                      <a:pt x="1200977" y="318285"/>
                      <a:pt x="1204755" y="325085"/>
                    </a:cubicBezTo>
                    <a:cubicBezTo>
                      <a:pt x="1214686" y="342962"/>
                      <a:pt x="1221668" y="344095"/>
                      <a:pt x="1235090" y="359754"/>
                    </a:cubicBezTo>
                    <a:cubicBezTo>
                      <a:pt x="1238480" y="363709"/>
                      <a:pt x="1240424" y="368754"/>
                      <a:pt x="1243758" y="372755"/>
                    </a:cubicBezTo>
                    <a:cubicBezTo>
                      <a:pt x="1255739" y="387132"/>
                      <a:pt x="1257356" y="382617"/>
                      <a:pt x="1265426" y="398757"/>
                    </a:cubicBezTo>
                    <a:cubicBezTo>
                      <a:pt x="1267469" y="402843"/>
                      <a:pt x="1267494" y="407792"/>
                      <a:pt x="1269760" y="411758"/>
                    </a:cubicBezTo>
                    <a:cubicBezTo>
                      <a:pt x="1273344" y="418029"/>
                      <a:pt x="1278563" y="423215"/>
                      <a:pt x="1282761" y="429093"/>
                    </a:cubicBezTo>
                    <a:cubicBezTo>
                      <a:pt x="1285788" y="433331"/>
                      <a:pt x="1288094" y="438093"/>
                      <a:pt x="1291428" y="442094"/>
                    </a:cubicBezTo>
                    <a:cubicBezTo>
                      <a:pt x="1303409" y="456472"/>
                      <a:pt x="1305026" y="451955"/>
                      <a:pt x="1313096" y="468096"/>
                    </a:cubicBezTo>
                    <a:cubicBezTo>
                      <a:pt x="1316575" y="475054"/>
                      <a:pt x="1318604" y="482655"/>
                      <a:pt x="1321763" y="489764"/>
                    </a:cubicBezTo>
                    <a:cubicBezTo>
                      <a:pt x="1324387" y="495667"/>
                      <a:pt x="1328032" y="501100"/>
                      <a:pt x="1330431" y="507098"/>
                    </a:cubicBezTo>
                    <a:cubicBezTo>
                      <a:pt x="1333824" y="515581"/>
                      <a:pt x="1335705" y="524617"/>
                      <a:pt x="1339098" y="533100"/>
                    </a:cubicBezTo>
                    <a:cubicBezTo>
                      <a:pt x="1351158" y="563252"/>
                      <a:pt x="1345305" y="547389"/>
                      <a:pt x="1356433" y="580770"/>
                    </a:cubicBezTo>
                    <a:cubicBezTo>
                      <a:pt x="1357877" y="590882"/>
                      <a:pt x="1358939" y="601056"/>
                      <a:pt x="1360766" y="611106"/>
                    </a:cubicBezTo>
                    <a:cubicBezTo>
                      <a:pt x="1361831" y="616966"/>
                      <a:pt x="1365275" y="622487"/>
                      <a:pt x="1365100" y="628441"/>
                    </a:cubicBezTo>
                    <a:cubicBezTo>
                      <a:pt x="1363823" y="671855"/>
                      <a:pt x="1360365" y="715196"/>
                      <a:pt x="1356433" y="758450"/>
                    </a:cubicBezTo>
                    <a:cubicBezTo>
                      <a:pt x="1356019" y="762999"/>
                      <a:pt x="1353207" y="767019"/>
                      <a:pt x="1352099" y="771451"/>
                    </a:cubicBezTo>
                    <a:cubicBezTo>
                      <a:pt x="1344601" y="801440"/>
                      <a:pt x="1353366" y="784718"/>
                      <a:pt x="1339098" y="806120"/>
                    </a:cubicBezTo>
                    <a:cubicBezTo>
                      <a:pt x="1326656" y="855885"/>
                      <a:pt x="1344053" y="794559"/>
                      <a:pt x="1326097" y="836456"/>
                    </a:cubicBezTo>
                    <a:cubicBezTo>
                      <a:pt x="1314116" y="864410"/>
                      <a:pt x="1330540" y="845012"/>
                      <a:pt x="1313096" y="862458"/>
                    </a:cubicBezTo>
                    <a:cubicBezTo>
                      <a:pt x="1311651" y="868236"/>
                      <a:pt x="1311108" y="874318"/>
                      <a:pt x="1308762" y="879792"/>
                    </a:cubicBezTo>
                    <a:cubicBezTo>
                      <a:pt x="1306710" y="884579"/>
                      <a:pt x="1302855" y="888376"/>
                      <a:pt x="1300095" y="892793"/>
                    </a:cubicBezTo>
                    <a:cubicBezTo>
                      <a:pt x="1295631" y="899936"/>
                      <a:pt x="1291766" y="907453"/>
                      <a:pt x="1287094" y="914461"/>
                    </a:cubicBezTo>
                    <a:cubicBezTo>
                      <a:pt x="1283087" y="920471"/>
                      <a:pt x="1277921" y="925671"/>
                      <a:pt x="1274093" y="931796"/>
                    </a:cubicBezTo>
                    <a:cubicBezTo>
                      <a:pt x="1270669" y="937274"/>
                      <a:pt x="1269462" y="944086"/>
                      <a:pt x="1265426" y="949131"/>
                    </a:cubicBezTo>
                    <a:cubicBezTo>
                      <a:pt x="1257769" y="958703"/>
                      <a:pt x="1246223" y="964934"/>
                      <a:pt x="1239424" y="975133"/>
                    </a:cubicBezTo>
                    <a:cubicBezTo>
                      <a:pt x="1236535" y="979467"/>
                      <a:pt x="1234758" y="984800"/>
                      <a:pt x="1230757" y="988134"/>
                    </a:cubicBezTo>
                    <a:cubicBezTo>
                      <a:pt x="1178593" y="1031603"/>
                      <a:pt x="1243121" y="967038"/>
                      <a:pt x="1200421" y="1005468"/>
                    </a:cubicBezTo>
                    <a:cubicBezTo>
                      <a:pt x="1189792" y="1015034"/>
                      <a:pt x="1180198" y="1025692"/>
                      <a:pt x="1170086" y="1035804"/>
                    </a:cubicBezTo>
                    <a:lnTo>
                      <a:pt x="1157085" y="1048805"/>
                    </a:lnTo>
                    <a:cubicBezTo>
                      <a:pt x="1152751" y="1053139"/>
                      <a:pt x="1149898" y="1059868"/>
                      <a:pt x="1144084" y="1061806"/>
                    </a:cubicBezTo>
                    <a:lnTo>
                      <a:pt x="1131083" y="1066139"/>
                    </a:lnTo>
                    <a:cubicBezTo>
                      <a:pt x="1125305" y="1071917"/>
                      <a:pt x="1121057" y="1079819"/>
                      <a:pt x="1113748" y="1083474"/>
                    </a:cubicBezTo>
                    <a:cubicBezTo>
                      <a:pt x="1089104" y="1095796"/>
                      <a:pt x="1100983" y="1087572"/>
                      <a:pt x="1079079" y="1109476"/>
                    </a:cubicBezTo>
                    <a:cubicBezTo>
                      <a:pt x="1073301" y="1115254"/>
                      <a:pt x="1066277" y="1120011"/>
                      <a:pt x="1061744" y="1126810"/>
                    </a:cubicBezTo>
                    <a:cubicBezTo>
                      <a:pt x="1052064" y="1141330"/>
                      <a:pt x="1036787" y="1164768"/>
                      <a:pt x="1027075" y="1174480"/>
                    </a:cubicBezTo>
                    <a:cubicBezTo>
                      <a:pt x="1022741" y="1178814"/>
                      <a:pt x="1017997" y="1182773"/>
                      <a:pt x="1014074" y="1187481"/>
                    </a:cubicBezTo>
                    <a:cubicBezTo>
                      <a:pt x="1010740" y="1191482"/>
                      <a:pt x="1008797" y="1196528"/>
                      <a:pt x="1005407" y="1200482"/>
                    </a:cubicBezTo>
                    <a:cubicBezTo>
                      <a:pt x="1000089" y="1206687"/>
                      <a:pt x="992975" y="1211280"/>
                      <a:pt x="988072" y="1217817"/>
                    </a:cubicBezTo>
                    <a:cubicBezTo>
                      <a:pt x="983738" y="1223595"/>
                      <a:pt x="979269" y="1229275"/>
                      <a:pt x="975071" y="1235152"/>
                    </a:cubicBezTo>
                    <a:cubicBezTo>
                      <a:pt x="972044" y="1239390"/>
                      <a:pt x="969657" y="1244085"/>
                      <a:pt x="966404" y="1248152"/>
                    </a:cubicBezTo>
                    <a:cubicBezTo>
                      <a:pt x="959832" y="1256367"/>
                      <a:pt x="948274" y="1264198"/>
                      <a:pt x="940402" y="1269821"/>
                    </a:cubicBezTo>
                    <a:cubicBezTo>
                      <a:pt x="936164" y="1272848"/>
                      <a:pt x="932059" y="1276159"/>
                      <a:pt x="927401" y="1278488"/>
                    </a:cubicBezTo>
                    <a:cubicBezTo>
                      <a:pt x="921181" y="1281598"/>
                      <a:pt x="902625" y="1285765"/>
                      <a:pt x="897066" y="1287155"/>
                    </a:cubicBezTo>
                    <a:cubicBezTo>
                      <a:pt x="891288" y="1290044"/>
                      <a:pt x="885635" y="1293199"/>
                      <a:pt x="879731" y="1295823"/>
                    </a:cubicBezTo>
                    <a:cubicBezTo>
                      <a:pt x="872622" y="1298982"/>
                      <a:pt x="865126" y="1301230"/>
                      <a:pt x="858063" y="1304490"/>
                    </a:cubicBezTo>
                    <a:cubicBezTo>
                      <a:pt x="846332" y="1309904"/>
                      <a:pt x="834145" y="1314658"/>
                      <a:pt x="823394" y="1321825"/>
                    </a:cubicBezTo>
                    <a:cubicBezTo>
                      <a:pt x="806592" y="1333026"/>
                      <a:pt x="815334" y="1328845"/>
                      <a:pt x="797392" y="1334825"/>
                    </a:cubicBezTo>
                    <a:cubicBezTo>
                      <a:pt x="793058" y="1337714"/>
                      <a:pt x="789050" y="1341164"/>
                      <a:pt x="784391" y="1343493"/>
                    </a:cubicBezTo>
                    <a:cubicBezTo>
                      <a:pt x="773877" y="1348750"/>
                      <a:pt x="760591" y="1349196"/>
                      <a:pt x="749722" y="1352160"/>
                    </a:cubicBezTo>
                    <a:cubicBezTo>
                      <a:pt x="740908" y="1354564"/>
                      <a:pt x="732583" y="1358611"/>
                      <a:pt x="723720" y="1360827"/>
                    </a:cubicBezTo>
                    <a:lnTo>
                      <a:pt x="689051" y="1369495"/>
                    </a:lnTo>
                    <a:cubicBezTo>
                      <a:pt x="626935" y="1368050"/>
                      <a:pt x="564778" y="1367860"/>
                      <a:pt x="502704" y="1365161"/>
                    </a:cubicBezTo>
                    <a:cubicBezTo>
                      <a:pt x="498140" y="1364963"/>
                      <a:pt x="493620" y="1363177"/>
                      <a:pt x="489703" y="1360827"/>
                    </a:cubicBezTo>
                    <a:cubicBezTo>
                      <a:pt x="459957" y="1342980"/>
                      <a:pt x="504864" y="1360104"/>
                      <a:pt x="468035" y="1347826"/>
                    </a:cubicBezTo>
                    <a:cubicBezTo>
                      <a:pt x="465146" y="1344937"/>
                      <a:pt x="462558" y="1341711"/>
                      <a:pt x="459367" y="1339159"/>
                    </a:cubicBezTo>
                    <a:cubicBezTo>
                      <a:pt x="455300" y="1335906"/>
                      <a:pt x="450049" y="1334175"/>
                      <a:pt x="446366" y="1330492"/>
                    </a:cubicBezTo>
                    <a:cubicBezTo>
                      <a:pt x="441259" y="1325385"/>
                      <a:pt x="438472" y="1318264"/>
                      <a:pt x="433365" y="1313157"/>
                    </a:cubicBezTo>
                    <a:cubicBezTo>
                      <a:pt x="428258" y="1308050"/>
                      <a:pt x="421948" y="1304298"/>
                      <a:pt x="416031" y="1300156"/>
                    </a:cubicBezTo>
                    <a:cubicBezTo>
                      <a:pt x="407497" y="1294182"/>
                      <a:pt x="397394" y="1290188"/>
                      <a:pt x="390029" y="1282822"/>
                    </a:cubicBezTo>
                    <a:cubicBezTo>
                      <a:pt x="387140" y="1279933"/>
                      <a:pt x="384631" y="1276606"/>
                      <a:pt x="381362" y="1274154"/>
                    </a:cubicBezTo>
                    <a:cubicBezTo>
                      <a:pt x="373029" y="1267904"/>
                      <a:pt x="362726" y="1264186"/>
                      <a:pt x="355360" y="1256820"/>
                    </a:cubicBezTo>
                    <a:cubicBezTo>
                      <a:pt x="348137" y="1249597"/>
                      <a:pt x="341863" y="1241281"/>
                      <a:pt x="333691" y="1235152"/>
                    </a:cubicBezTo>
                    <a:cubicBezTo>
                      <a:pt x="327913" y="1230818"/>
                      <a:pt x="321905" y="1226775"/>
                      <a:pt x="316357" y="1222151"/>
                    </a:cubicBezTo>
                    <a:cubicBezTo>
                      <a:pt x="313218" y="1219535"/>
                      <a:pt x="311446" y="1215092"/>
                      <a:pt x="307690" y="1213483"/>
                    </a:cubicBezTo>
                    <a:cubicBezTo>
                      <a:pt x="300920" y="1210581"/>
                      <a:pt x="293127" y="1211088"/>
                      <a:pt x="286021" y="1209150"/>
                    </a:cubicBezTo>
                    <a:cubicBezTo>
                      <a:pt x="277207" y="1206746"/>
                      <a:pt x="260019" y="1200482"/>
                      <a:pt x="260019" y="1200482"/>
                    </a:cubicBezTo>
                    <a:cubicBezTo>
                      <a:pt x="228239" y="1201927"/>
                      <a:pt x="181046" y="1177537"/>
                      <a:pt x="164679" y="1204816"/>
                    </a:cubicBezTo>
                    <a:cubicBezTo>
                      <a:pt x="139399" y="1246950"/>
                      <a:pt x="165338" y="1303162"/>
                      <a:pt x="169013" y="1352160"/>
                    </a:cubicBezTo>
                    <a:cubicBezTo>
                      <a:pt x="169696" y="1361271"/>
                      <a:pt x="177680" y="1378162"/>
                      <a:pt x="177680" y="1378162"/>
                    </a:cubicBezTo>
                    <a:cubicBezTo>
                      <a:pt x="179125" y="1388274"/>
                      <a:pt x="180998" y="1398334"/>
                      <a:pt x="182014" y="1408498"/>
                    </a:cubicBezTo>
                    <a:cubicBezTo>
                      <a:pt x="188210" y="1470458"/>
                      <a:pt x="172692" y="1451182"/>
                      <a:pt x="195015" y="1473502"/>
                    </a:cubicBezTo>
                    <a:cubicBezTo>
                      <a:pt x="197904" y="1482169"/>
                      <a:pt x="202673" y="1490424"/>
                      <a:pt x="203682" y="1499504"/>
                    </a:cubicBezTo>
                    <a:cubicBezTo>
                      <a:pt x="213370" y="1586689"/>
                      <a:pt x="202187" y="1510857"/>
                      <a:pt x="212349" y="1551508"/>
                    </a:cubicBezTo>
                    <a:cubicBezTo>
                      <a:pt x="213681" y="1556834"/>
                      <a:pt x="215443" y="1582214"/>
                      <a:pt x="225350" y="1586177"/>
                    </a:cubicBezTo>
                    <a:cubicBezTo>
                      <a:pt x="236163" y="1590502"/>
                      <a:pt x="248463" y="1589066"/>
                      <a:pt x="260019" y="1590511"/>
                    </a:cubicBezTo>
                    <a:cubicBezTo>
                      <a:pt x="300467" y="1589066"/>
                      <a:pt x="341268" y="1591707"/>
                      <a:pt x="381362" y="1586177"/>
                    </a:cubicBezTo>
                    <a:cubicBezTo>
                      <a:pt x="385887" y="1585553"/>
                      <a:pt x="384799" y="1577655"/>
                      <a:pt x="385695" y="1573176"/>
                    </a:cubicBezTo>
                    <a:cubicBezTo>
                      <a:pt x="387698" y="1563160"/>
                      <a:pt x="385880" y="1552175"/>
                      <a:pt x="390029" y="1542841"/>
                    </a:cubicBezTo>
                    <a:cubicBezTo>
                      <a:pt x="392144" y="1538081"/>
                      <a:pt x="398792" y="1537201"/>
                      <a:pt x="403030" y="1534173"/>
                    </a:cubicBezTo>
                    <a:cubicBezTo>
                      <a:pt x="403147" y="1534089"/>
                      <a:pt x="429774" y="1513610"/>
                      <a:pt x="433365" y="1512505"/>
                    </a:cubicBezTo>
                    <a:cubicBezTo>
                      <a:pt x="447445" y="1508173"/>
                      <a:pt x="462256" y="1506727"/>
                      <a:pt x="476702" y="1503838"/>
                    </a:cubicBezTo>
                    <a:cubicBezTo>
                      <a:pt x="479591" y="1500949"/>
                      <a:pt x="481969" y="1497436"/>
                      <a:pt x="485369" y="1495170"/>
                    </a:cubicBezTo>
                    <a:cubicBezTo>
                      <a:pt x="490744" y="1491586"/>
                      <a:pt x="498136" y="1491071"/>
                      <a:pt x="502704" y="1486503"/>
                    </a:cubicBezTo>
                    <a:cubicBezTo>
                      <a:pt x="534589" y="1454620"/>
                      <a:pt x="478185" y="1480232"/>
                      <a:pt x="537373" y="1460501"/>
                    </a:cubicBezTo>
                    <a:cubicBezTo>
                      <a:pt x="541707" y="1456167"/>
                      <a:pt x="545536" y="1451263"/>
                      <a:pt x="550374" y="1447500"/>
                    </a:cubicBezTo>
                    <a:cubicBezTo>
                      <a:pt x="558597" y="1441105"/>
                      <a:pt x="569011" y="1437532"/>
                      <a:pt x="576376" y="1430166"/>
                    </a:cubicBezTo>
                    <a:cubicBezTo>
                      <a:pt x="588273" y="1418268"/>
                      <a:pt x="581167" y="1422790"/>
                      <a:pt x="598044" y="1417165"/>
                    </a:cubicBezTo>
                    <a:cubicBezTo>
                      <a:pt x="618268" y="1420054"/>
                      <a:pt x="638564" y="1422473"/>
                      <a:pt x="658715" y="1425832"/>
                    </a:cubicBezTo>
                    <a:cubicBezTo>
                      <a:pt x="694793" y="1431845"/>
                      <a:pt x="676018" y="1428924"/>
                      <a:pt x="715053" y="1434499"/>
                    </a:cubicBezTo>
                    <a:cubicBezTo>
                      <a:pt x="717942" y="1438833"/>
                      <a:pt x="720467" y="1443433"/>
                      <a:pt x="723720" y="1447500"/>
                    </a:cubicBezTo>
                    <a:cubicBezTo>
                      <a:pt x="726272" y="1450691"/>
                      <a:pt x="729935" y="1452899"/>
                      <a:pt x="732387" y="1456168"/>
                    </a:cubicBezTo>
                    <a:cubicBezTo>
                      <a:pt x="738637" y="1464502"/>
                      <a:pt x="741388" y="1475920"/>
                      <a:pt x="749722" y="1482170"/>
                    </a:cubicBezTo>
                    <a:cubicBezTo>
                      <a:pt x="762607" y="1491833"/>
                      <a:pt x="779800" y="1503450"/>
                      <a:pt x="788725" y="1516839"/>
                    </a:cubicBezTo>
                    <a:lnTo>
                      <a:pt x="797392" y="1529840"/>
                    </a:lnTo>
                    <a:cubicBezTo>
                      <a:pt x="798837" y="1538507"/>
                      <a:pt x="799595" y="1547317"/>
                      <a:pt x="801726" y="1555842"/>
                    </a:cubicBezTo>
                    <a:cubicBezTo>
                      <a:pt x="803942" y="1564705"/>
                      <a:pt x="808709" y="1572864"/>
                      <a:pt x="810393" y="1581843"/>
                    </a:cubicBezTo>
                    <a:cubicBezTo>
                      <a:pt x="813068" y="1596112"/>
                      <a:pt x="812051" y="1610911"/>
                      <a:pt x="814726" y="1625180"/>
                    </a:cubicBezTo>
                    <a:cubicBezTo>
                      <a:pt x="818762" y="1646703"/>
                      <a:pt x="821906" y="1648950"/>
                      <a:pt x="832061" y="1664183"/>
                    </a:cubicBezTo>
                    <a:cubicBezTo>
                      <a:pt x="842597" y="1748466"/>
                      <a:pt x="828572" y="1660056"/>
                      <a:pt x="845062" y="1720520"/>
                    </a:cubicBezTo>
                    <a:cubicBezTo>
                      <a:pt x="847374" y="1728997"/>
                      <a:pt x="847824" y="1737877"/>
                      <a:pt x="849396" y="1746522"/>
                    </a:cubicBezTo>
                    <a:cubicBezTo>
                      <a:pt x="853066" y="1766706"/>
                      <a:pt x="853423" y="1766967"/>
                      <a:pt x="858063" y="1785525"/>
                    </a:cubicBezTo>
                    <a:cubicBezTo>
                      <a:pt x="709279" y="1790175"/>
                      <a:pt x="723720" y="1791303"/>
                      <a:pt x="697718" y="1789859"/>
                    </a:cubicBezTo>
                    <a:close/>
                  </a:path>
                </a:pathLst>
              </a:custGeom>
              <a:grpFill/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18856" y="5655412"/>
                <a:ext cx="164882" cy="99909"/>
              </a:xfrm>
              <a:custGeom>
                <a:avLst/>
                <a:gdLst>
                  <a:gd name="connsiteX0" fmla="*/ 13205 w 164882"/>
                  <a:gd name="connsiteY0" fmla="*/ 39003 h 99909"/>
                  <a:gd name="connsiteX1" fmla="*/ 47874 w 164882"/>
                  <a:gd name="connsiteY1" fmla="*/ 34670 h 99909"/>
                  <a:gd name="connsiteX2" fmla="*/ 60875 w 164882"/>
                  <a:gd name="connsiteY2" fmla="*/ 30336 h 99909"/>
                  <a:gd name="connsiteX3" fmla="*/ 82543 w 164882"/>
                  <a:gd name="connsiteY3" fmla="*/ 4334 h 99909"/>
                  <a:gd name="connsiteX4" fmla="*/ 99878 w 164882"/>
                  <a:gd name="connsiteY4" fmla="*/ 0 h 99909"/>
                  <a:gd name="connsiteX5" fmla="*/ 112879 w 164882"/>
                  <a:gd name="connsiteY5" fmla="*/ 4334 h 99909"/>
                  <a:gd name="connsiteX6" fmla="*/ 117212 w 164882"/>
                  <a:gd name="connsiteY6" fmla="*/ 17335 h 99909"/>
                  <a:gd name="connsiteX7" fmla="*/ 121546 w 164882"/>
                  <a:gd name="connsiteY7" fmla="*/ 39003 h 99909"/>
                  <a:gd name="connsiteX8" fmla="*/ 143214 w 164882"/>
                  <a:gd name="connsiteY8" fmla="*/ 65005 h 99909"/>
                  <a:gd name="connsiteX9" fmla="*/ 151881 w 164882"/>
                  <a:gd name="connsiteY9" fmla="*/ 78006 h 99909"/>
                  <a:gd name="connsiteX10" fmla="*/ 164882 w 164882"/>
                  <a:gd name="connsiteY10" fmla="*/ 95341 h 99909"/>
                  <a:gd name="connsiteX11" fmla="*/ 151881 w 164882"/>
                  <a:gd name="connsiteY11" fmla="*/ 91007 h 99909"/>
                  <a:gd name="connsiteX12" fmla="*/ 134547 w 164882"/>
                  <a:gd name="connsiteY12" fmla="*/ 82340 h 99909"/>
                  <a:gd name="connsiteX13" fmla="*/ 104211 w 164882"/>
                  <a:gd name="connsiteY13" fmla="*/ 73672 h 99909"/>
                  <a:gd name="connsiteX14" fmla="*/ 99878 w 164882"/>
                  <a:gd name="connsiteY14" fmla="*/ 60671 h 99909"/>
                  <a:gd name="connsiteX15" fmla="*/ 86877 w 164882"/>
                  <a:gd name="connsiteY15" fmla="*/ 56338 h 99909"/>
                  <a:gd name="connsiteX16" fmla="*/ 78209 w 164882"/>
                  <a:gd name="connsiteY16" fmla="*/ 47670 h 99909"/>
                  <a:gd name="connsiteX17" fmla="*/ 65208 w 164882"/>
                  <a:gd name="connsiteY17" fmla="*/ 39003 h 99909"/>
                  <a:gd name="connsiteX18" fmla="*/ 4537 w 164882"/>
                  <a:gd name="connsiteY18" fmla="*/ 43337 h 99909"/>
                  <a:gd name="connsiteX19" fmla="*/ 13205 w 164882"/>
                  <a:gd name="connsiteY19" fmla="*/ 39003 h 9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64882" h="99909">
                    <a:moveTo>
                      <a:pt x="13205" y="39003"/>
                    </a:moveTo>
                    <a:cubicBezTo>
                      <a:pt x="20428" y="37559"/>
                      <a:pt x="36416" y="36753"/>
                      <a:pt x="47874" y="34670"/>
                    </a:cubicBezTo>
                    <a:cubicBezTo>
                      <a:pt x="52368" y="33853"/>
                      <a:pt x="57308" y="33190"/>
                      <a:pt x="60875" y="30336"/>
                    </a:cubicBezTo>
                    <a:cubicBezTo>
                      <a:pt x="83312" y="12386"/>
                      <a:pt x="53657" y="20841"/>
                      <a:pt x="82543" y="4334"/>
                    </a:cubicBezTo>
                    <a:cubicBezTo>
                      <a:pt x="87714" y="1379"/>
                      <a:pt x="94100" y="1445"/>
                      <a:pt x="99878" y="0"/>
                    </a:cubicBezTo>
                    <a:cubicBezTo>
                      <a:pt x="104212" y="1445"/>
                      <a:pt x="109649" y="1104"/>
                      <a:pt x="112879" y="4334"/>
                    </a:cubicBezTo>
                    <a:cubicBezTo>
                      <a:pt x="116109" y="7564"/>
                      <a:pt x="116104" y="12903"/>
                      <a:pt x="117212" y="17335"/>
                    </a:cubicBezTo>
                    <a:cubicBezTo>
                      <a:pt x="118998" y="24481"/>
                      <a:pt x="118960" y="32106"/>
                      <a:pt x="121546" y="39003"/>
                    </a:cubicBezTo>
                    <a:cubicBezTo>
                      <a:pt x="125948" y="50742"/>
                      <a:pt x="135549" y="55807"/>
                      <a:pt x="143214" y="65005"/>
                    </a:cubicBezTo>
                    <a:cubicBezTo>
                      <a:pt x="146548" y="69006"/>
                      <a:pt x="148854" y="73768"/>
                      <a:pt x="151881" y="78006"/>
                    </a:cubicBezTo>
                    <a:cubicBezTo>
                      <a:pt x="156079" y="83884"/>
                      <a:pt x="164882" y="88118"/>
                      <a:pt x="164882" y="95341"/>
                    </a:cubicBezTo>
                    <a:cubicBezTo>
                      <a:pt x="164882" y="99909"/>
                      <a:pt x="156080" y="92807"/>
                      <a:pt x="151881" y="91007"/>
                    </a:cubicBezTo>
                    <a:cubicBezTo>
                      <a:pt x="145943" y="88462"/>
                      <a:pt x="140485" y="84885"/>
                      <a:pt x="134547" y="82340"/>
                    </a:cubicBezTo>
                    <a:cubicBezTo>
                      <a:pt x="125842" y="78609"/>
                      <a:pt x="113009" y="75872"/>
                      <a:pt x="104211" y="73672"/>
                    </a:cubicBezTo>
                    <a:cubicBezTo>
                      <a:pt x="102767" y="69338"/>
                      <a:pt x="103108" y="63901"/>
                      <a:pt x="99878" y="60671"/>
                    </a:cubicBezTo>
                    <a:cubicBezTo>
                      <a:pt x="96648" y="57441"/>
                      <a:pt x="90794" y="58688"/>
                      <a:pt x="86877" y="56338"/>
                    </a:cubicBezTo>
                    <a:cubicBezTo>
                      <a:pt x="83373" y="54236"/>
                      <a:pt x="81400" y="50223"/>
                      <a:pt x="78209" y="47670"/>
                    </a:cubicBezTo>
                    <a:cubicBezTo>
                      <a:pt x="74142" y="44416"/>
                      <a:pt x="69542" y="41892"/>
                      <a:pt x="65208" y="39003"/>
                    </a:cubicBezTo>
                    <a:cubicBezTo>
                      <a:pt x="44984" y="40448"/>
                      <a:pt x="24673" y="40968"/>
                      <a:pt x="4537" y="43337"/>
                    </a:cubicBezTo>
                    <a:cubicBezTo>
                      <a:pt x="0" y="43871"/>
                      <a:pt x="5982" y="40447"/>
                      <a:pt x="13205" y="39003"/>
                    </a:cubicBezTo>
                    <a:close/>
                  </a:path>
                </a:pathLst>
              </a:custGeom>
              <a:grpFill/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834950" y="5523236"/>
                <a:ext cx="157456" cy="93173"/>
              </a:xfrm>
              <a:custGeom>
                <a:avLst/>
                <a:gdLst>
                  <a:gd name="connsiteX0" fmla="*/ 10112 w 157456"/>
                  <a:gd name="connsiteY0" fmla="*/ 2167 h 93173"/>
                  <a:gd name="connsiteX1" fmla="*/ 53448 w 157456"/>
                  <a:gd name="connsiteY1" fmla="*/ 6500 h 93173"/>
                  <a:gd name="connsiteX2" fmla="*/ 57782 w 157456"/>
                  <a:gd name="connsiteY2" fmla="*/ 19501 h 93173"/>
                  <a:gd name="connsiteX3" fmla="*/ 66449 w 157456"/>
                  <a:gd name="connsiteY3" fmla="*/ 28169 h 93173"/>
                  <a:gd name="connsiteX4" fmla="*/ 79450 w 157456"/>
                  <a:gd name="connsiteY4" fmla="*/ 54171 h 93173"/>
                  <a:gd name="connsiteX5" fmla="*/ 88117 w 157456"/>
                  <a:gd name="connsiteY5" fmla="*/ 84506 h 93173"/>
                  <a:gd name="connsiteX6" fmla="*/ 96785 w 157456"/>
                  <a:gd name="connsiteY6" fmla="*/ 93173 h 93173"/>
                  <a:gd name="connsiteX7" fmla="*/ 131454 w 157456"/>
                  <a:gd name="connsiteY7" fmla="*/ 88840 h 93173"/>
                  <a:gd name="connsiteX8" fmla="*/ 157456 w 157456"/>
                  <a:gd name="connsiteY8" fmla="*/ 67172 h 93173"/>
                  <a:gd name="connsiteX9" fmla="*/ 148788 w 157456"/>
                  <a:gd name="connsiteY9" fmla="*/ 58504 h 93173"/>
                  <a:gd name="connsiteX10" fmla="*/ 135787 w 157456"/>
                  <a:gd name="connsiteY10" fmla="*/ 32502 h 93173"/>
                  <a:gd name="connsiteX11" fmla="*/ 122786 w 157456"/>
                  <a:gd name="connsiteY11" fmla="*/ 28169 h 93173"/>
                  <a:gd name="connsiteX12" fmla="*/ 114119 w 157456"/>
                  <a:gd name="connsiteY12" fmla="*/ 19501 h 93173"/>
                  <a:gd name="connsiteX13" fmla="*/ 10112 w 157456"/>
                  <a:gd name="connsiteY13" fmla="*/ 2167 h 9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456" h="93173">
                    <a:moveTo>
                      <a:pt x="10112" y="2167"/>
                    </a:moveTo>
                    <a:cubicBezTo>
                      <a:pt x="0" y="0"/>
                      <a:pt x="39805" y="1539"/>
                      <a:pt x="53448" y="6500"/>
                    </a:cubicBezTo>
                    <a:cubicBezTo>
                      <a:pt x="57741" y="8061"/>
                      <a:pt x="55432" y="15584"/>
                      <a:pt x="57782" y="19501"/>
                    </a:cubicBezTo>
                    <a:cubicBezTo>
                      <a:pt x="59884" y="23005"/>
                      <a:pt x="63560" y="25280"/>
                      <a:pt x="66449" y="28169"/>
                    </a:cubicBezTo>
                    <a:cubicBezTo>
                      <a:pt x="77138" y="70921"/>
                      <a:pt x="62892" y="26573"/>
                      <a:pt x="79450" y="54171"/>
                    </a:cubicBezTo>
                    <a:cubicBezTo>
                      <a:pt x="85848" y="64835"/>
                      <a:pt x="82440" y="73153"/>
                      <a:pt x="88117" y="84506"/>
                    </a:cubicBezTo>
                    <a:cubicBezTo>
                      <a:pt x="89944" y="88161"/>
                      <a:pt x="93896" y="90284"/>
                      <a:pt x="96785" y="93173"/>
                    </a:cubicBezTo>
                    <a:cubicBezTo>
                      <a:pt x="108341" y="91729"/>
                      <a:pt x="120405" y="92523"/>
                      <a:pt x="131454" y="88840"/>
                    </a:cubicBezTo>
                    <a:cubicBezTo>
                      <a:pt x="139177" y="86266"/>
                      <a:pt x="150967" y="73660"/>
                      <a:pt x="157456" y="67172"/>
                    </a:cubicBezTo>
                    <a:cubicBezTo>
                      <a:pt x="154567" y="64283"/>
                      <a:pt x="150890" y="62008"/>
                      <a:pt x="148788" y="58504"/>
                    </a:cubicBezTo>
                    <a:cubicBezTo>
                      <a:pt x="141540" y="46424"/>
                      <a:pt x="148435" y="42620"/>
                      <a:pt x="135787" y="32502"/>
                    </a:cubicBezTo>
                    <a:cubicBezTo>
                      <a:pt x="132220" y="29649"/>
                      <a:pt x="127120" y="29613"/>
                      <a:pt x="122786" y="28169"/>
                    </a:cubicBezTo>
                    <a:cubicBezTo>
                      <a:pt x="119897" y="25280"/>
                      <a:pt x="118143" y="20211"/>
                      <a:pt x="114119" y="19501"/>
                    </a:cubicBezTo>
                    <a:lnTo>
                      <a:pt x="10112" y="2167"/>
                    </a:lnTo>
                    <a:close/>
                  </a:path>
                </a:pathLst>
              </a:custGeom>
              <a:grpFill/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5621" name="TextBox 13"/>
            <p:cNvSpPr txBox="1">
              <a:spLocks noChangeArrowheads="1"/>
            </p:cNvSpPr>
            <p:nvPr/>
          </p:nvSpPr>
          <p:spPr bwMode="auto">
            <a:xfrm>
              <a:off x="2569092" y="4997837"/>
              <a:ext cx="412859" cy="645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000">
                  <a:solidFill>
                    <a:srgbClr val="FFFF00"/>
                  </a:solidFill>
                </a:rPr>
                <a:t>Fundus</a:t>
              </a:r>
            </a:p>
            <a:p>
              <a:pPr eaLnBrk="1" hangingPunct="1"/>
              <a:endParaRPr lang="en-GB" sz="1000">
                <a:solidFill>
                  <a:srgbClr val="FFFF00"/>
                </a:solidFill>
              </a:endParaRPr>
            </a:p>
            <a:p>
              <a:pPr eaLnBrk="1" hangingPunct="1"/>
              <a:endParaRPr lang="en-GB" sz="40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GB" sz="1000">
                  <a:solidFill>
                    <a:srgbClr val="FFFF00"/>
                  </a:solidFill>
                </a:rPr>
                <a:t>Middle</a:t>
              </a:r>
            </a:p>
            <a:p>
              <a:pPr eaLnBrk="1" hangingPunct="1"/>
              <a:endParaRPr lang="en-GB" sz="100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GB" sz="1000">
                  <a:solidFill>
                    <a:srgbClr val="FFFF00"/>
                  </a:solidFill>
                </a:rPr>
                <a:t>Pylorus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2449990" y="4997713"/>
              <a:ext cx="249892" cy="45495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flipH="1">
              <a:off x="2449990" y="5404949"/>
              <a:ext cx="249892" cy="39947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flipH="1">
              <a:off x="2132530" y="5615779"/>
              <a:ext cx="567353" cy="6324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25" name="TextBox 17"/>
            <p:cNvSpPr txBox="1">
              <a:spLocks noChangeArrowheads="1"/>
            </p:cNvSpPr>
            <p:nvPr/>
          </p:nvSpPr>
          <p:spPr bwMode="auto">
            <a:xfrm>
              <a:off x="989244" y="4973106"/>
              <a:ext cx="702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FFFF00"/>
                  </a:solidFill>
                </a:rPr>
                <a:t>Pyloric </a:t>
              </a:r>
            </a:p>
            <a:p>
              <a:pPr algn="ctr" eaLnBrk="1" hangingPunct="1"/>
              <a:r>
                <a:rPr lang="en-GB" sz="1000">
                  <a:solidFill>
                    <a:srgbClr val="FFFF00"/>
                  </a:solidFill>
                </a:rPr>
                <a:t>sphincter</a:t>
              </a:r>
            </a:p>
          </p:txBody>
        </p:sp>
        <p:sp>
          <p:nvSpPr>
            <p:cNvPr id="25626" name="TextBox 18"/>
            <p:cNvSpPr txBox="1">
              <a:spLocks noChangeArrowheads="1"/>
            </p:cNvSpPr>
            <p:nvPr/>
          </p:nvSpPr>
          <p:spPr bwMode="auto">
            <a:xfrm>
              <a:off x="2069364" y="4293096"/>
              <a:ext cx="70243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000">
                  <a:solidFill>
                    <a:srgbClr val="FFFF00"/>
                  </a:solidFill>
                </a:rPr>
                <a:t>Cardiac</a:t>
              </a:r>
            </a:p>
            <a:p>
              <a:pPr algn="ctr" eaLnBrk="1" hangingPunct="1"/>
              <a:r>
                <a:rPr lang="en-GB" sz="1000">
                  <a:solidFill>
                    <a:srgbClr val="FFFF00"/>
                  </a:solidFill>
                </a:rPr>
                <a:t>sphincter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476159" y="5372770"/>
              <a:ext cx="71857" cy="144252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Down Arrow 20"/>
            <p:cNvSpPr/>
            <p:nvPr/>
          </p:nvSpPr>
          <p:spPr>
            <a:xfrm rot="2700000">
              <a:off x="2127218" y="4638080"/>
              <a:ext cx="61030" cy="249893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" name="Can 22"/>
          <p:cNvSpPr/>
          <p:nvPr/>
        </p:nvSpPr>
        <p:spPr>
          <a:xfrm>
            <a:off x="4932363" y="3500438"/>
            <a:ext cx="287337" cy="1223962"/>
          </a:xfrm>
          <a:prstGeom prst="can">
            <a:avLst/>
          </a:pr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9000000">
            <a:off x="981075" y="2898775"/>
            <a:ext cx="3230563" cy="617538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42988" y="3860800"/>
            <a:ext cx="144462" cy="1444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>
            <a:stCxn id="25" idx="5"/>
            <a:endCxn id="10" idx="77"/>
          </p:cNvCxnSpPr>
          <p:nvPr/>
        </p:nvCxnSpPr>
        <p:spPr>
          <a:xfrm rot="16200000" flipH="1">
            <a:off x="1639094" y="3512344"/>
            <a:ext cx="1252538" cy="21971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75"/>
            <a:endCxn id="10" idx="76"/>
          </p:cNvCxnSpPr>
          <p:nvPr/>
        </p:nvCxnSpPr>
        <p:spPr>
          <a:xfrm flipV="1">
            <a:off x="3324225" y="5303838"/>
            <a:ext cx="1905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32"/>
          <p:cNvSpPr txBox="1">
            <a:spLocks noChangeArrowheads="1"/>
          </p:cNvSpPr>
          <p:nvPr/>
        </p:nvSpPr>
        <p:spPr bwMode="auto">
          <a:xfrm>
            <a:off x="1619250" y="4365625"/>
            <a:ext cx="822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Vagus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419475" y="5157788"/>
            <a:ext cx="639763" cy="412750"/>
            <a:chOff x="2987824" y="5327630"/>
            <a:chExt cx="639919" cy="414010"/>
          </a:xfrm>
        </p:grpSpPr>
        <p:sp>
          <p:nvSpPr>
            <p:cNvPr id="25618" name="TextBox 33"/>
            <p:cNvSpPr txBox="1">
              <a:spLocks noChangeArrowheads="1"/>
            </p:cNvSpPr>
            <p:nvPr/>
          </p:nvSpPr>
          <p:spPr bwMode="auto">
            <a:xfrm>
              <a:off x="3063558" y="5327630"/>
              <a:ext cx="42832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/>
                <a:t>HCl</a:t>
              </a:r>
            </a:p>
          </p:txBody>
        </p:sp>
        <p:sp>
          <p:nvSpPr>
            <p:cNvPr id="25619" name="TextBox 34"/>
            <p:cNvSpPr txBox="1">
              <a:spLocks noChangeArrowheads="1"/>
            </p:cNvSpPr>
            <p:nvPr/>
          </p:nvSpPr>
          <p:spPr bwMode="auto">
            <a:xfrm>
              <a:off x="2987824" y="5480030"/>
              <a:ext cx="6399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/>
                <a:t>pepsin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54350" y="5661025"/>
            <a:ext cx="654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/>
              <a:t>gastrin</a:t>
            </a:r>
          </a:p>
        </p:txBody>
      </p:sp>
      <p:sp>
        <p:nvSpPr>
          <p:cNvPr id="38" name="Curved Down Arrow 37"/>
          <p:cNvSpPr/>
          <p:nvPr/>
        </p:nvSpPr>
        <p:spPr>
          <a:xfrm rot="19386884" flipV="1">
            <a:off x="3338513" y="5240338"/>
            <a:ext cx="2463800" cy="792162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2700000">
            <a:off x="4315619" y="3525044"/>
            <a:ext cx="152400" cy="168116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2339975" y="4170363"/>
            <a:ext cx="2020888" cy="2562225"/>
          </a:xfrm>
          <a:custGeom>
            <a:avLst/>
            <a:gdLst>
              <a:gd name="connsiteX0" fmla="*/ 697718 w 1365275"/>
              <a:gd name="connsiteY0" fmla="*/ 1789859 h 1791303"/>
              <a:gd name="connsiteX1" fmla="*/ 702052 w 1365275"/>
              <a:gd name="connsiteY1" fmla="*/ 1776858 h 1791303"/>
              <a:gd name="connsiteX2" fmla="*/ 693384 w 1365275"/>
              <a:gd name="connsiteY2" fmla="*/ 1750856 h 1791303"/>
              <a:gd name="connsiteX3" fmla="*/ 680383 w 1365275"/>
              <a:gd name="connsiteY3" fmla="*/ 1659849 h 1791303"/>
              <a:gd name="connsiteX4" fmla="*/ 671716 w 1365275"/>
              <a:gd name="connsiteY4" fmla="*/ 1646848 h 1791303"/>
              <a:gd name="connsiteX5" fmla="*/ 654381 w 1365275"/>
              <a:gd name="connsiteY5" fmla="*/ 1625180 h 1791303"/>
              <a:gd name="connsiteX6" fmla="*/ 645714 w 1365275"/>
              <a:gd name="connsiteY6" fmla="*/ 1607845 h 1791303"/>
              <a:gd name="connsiteX7" fmla="*/ 641381 w 1365275"/>
              <a:gd name="connsiteY7" fmla="*/ 1594844 h 1791303"/>
              <a:gd name="connsiteX8" fmla="*/ 628380 w 1365275"/>
              <a:gd name="connsiteY8" fmla="*/ 1590511 h 1791303"/>
              <a:gd name="connsiteX9" fmla="*/ 624046 w 1365275"/>
              <a:gd name="connsiteY9" fmla="*/ 1603512 h 1791303"/>
              <a:gd name="connsiteX10" fmla="*/ 606711 w 1365275"/>
              <a:gd name="connsiteY10" fmla="*/ 1607845 h 1791303"/>
              <a:gd name="connsiteX11" fmla="*/ 593710 w 1365275"/>
              <a:gd name="connsiteY11" fmla="*/ 1616513 h 1791303"/>
              <a:gd name="connsiteX12" fmla="*/ 576376 w 1365275"/>
              <a:gd name="connsiteY12" fmla="*/ 1625180 h 1791303"/>
              <a:gd name="connsiteX13" fmla="*/ 546040 w 1365275"/>
              <a:gd name="connsiteY13" fmla="*/ 1646848 h 1791303"/>
              <a:gd name="connsiteX14" fmla="*/ 528706 w 1365275"/>
              <a:gd name="connsiteY14" fmla="*/ 1664183 h 1791303"/>
              <a:gd name="connsiteX15" fmla="*/ 502704 w 1365275"/>
              <a:gd name="connsiteY15" fmla="*/ 1681517 h 1791303"/>
              <a:gd name="connsiteX16" fmla="*/ 494036 w 1365275"/>
              <a:gd name="connsiteY16" fmla="*/ 1690185 h 1791303"/>
              <a:gd name="connsiteX17" fmla="*/ 468035 w 1365275"/>
              <a:gd name="connsiteY17" fmla="*/ 1698852 h 1791303"/>
              <a:gd name="connsiteX18" fmla="*/ 455034 w 1365275"/>
              <a:gd name="connsiteY18" fmla="*/ 1703186 h 1791303"/>
              <a:gd name="connsiteX19" fmla="*/ 416031 w 1365275"/>
              <a:gd name="connsiteY19" fmla="*/ 1716187 h 1791303"/>
              <a:gd name="connsiteX20" fmla="*/ 403030 w 1365275"/>
              <a:gd name="connsiteY20" fmla="*/ 1720520 h 1791303"/>
              <a:gd name="connsiteX21" fmla="*/ 390029 w 1365275"/>
              <a:gd name="connsiteY21" fmla="*/ 1729188 h 1791303"/>
              <a:gd name="connsiteX22" fmla="*/ 364027 w 1365275"/>
              <a:gd name="connsiteY22" fmla="*/ 1737855 h 1791303"/>
              <a:gd name="connsiteX23" fmla="*/ 338025 w 1365275"/>
              <a:gd name="connsiteY23" fmla="*/ 1746522 h 1791303"/>
              <a:gd name="connsiteX24" fmla="*/ 307690 w 1365275"/>
              <a:gd name="connsiteY24" fmla="*/ 1755189 h 1791303"/>
              <a:gd name="connsiteX25" fmla="*/ 229684 w 1365275"/>
              <a:gd name="connsiteY25" fmla="*/ 1750856 h 1791303"/>
              <a:gd name="connsiteX26" fmla="*/ 186347 w 1365275"/>
              <a:gd name="connsiteY26" fmla="*/ 1733521 h 1791303"/>
              <a:gd name="connsiteX27" fmla="*/ 156012 w 1365275"/>
              <a:gd name="connsiteY27" fmla="*/ 1724854 h 1791303"/>
              <a:gd name="connsiteX28" fmla="*/ 151678 w 1365275"/>
              <a:gd name="connsiteY28" fmla="*/ 1703186 h 1791303"/>
              <a:gd name="connsiteX29" fmla="*/ 130010 w 1365275"/>
              <a:gd name="connsiteY29" fmla="*/ 1694518 h 1791303"/>
              <a:gd name="connsiteX30" fmla="*/ 121343 w 1365275"/>
              <a:gd name="connsiteY30" fmla="*/ 1681517 h 1791303"/>
              <a:gd name="connsiteX31" fmla="*/ 117009 w 1365275"/>
              <a:gd name="connsiteY31" fmla="*/ 1655516 h 1791303"/>
              <a:gd name="connsiteX32" fmla="*/ 104008 w 1365275"/>
              <a:gd name="connsiteY32" fmla="*/ 1651182 h 1791303"/>
              <a:gd name="connsiteX33" fmla="*/ 86673 w 1365275"/>
              <a:gd name="connsiteY33" fmla="*/ 1642515 h 1791303"/>
              <a:gd name="connsiteX34" fmla="*/ 69339 w 1365275"/>
              <a:gd name="connsiteY34" fmla="*/ 1638181 h 1791303"/>
              <a:gd name="connsiteX35" fmla="*/ 56338 w 1365275"/>
              <a:gd name="connsiteY35" fmla="*/ 1633847 h 1791303"/>
              <a:gd name="connsiteX36" fmla="*/ 52004 w 1365275"/>
              <a:gd name="connsiteY36" fmla="*/ 1620846 h 1791303"/>
              <a:gd name="connsiteX37" fmla="*/ 47671 w 1365275"/>
              <a:gd name="connsiteY37" fmla="*/ 1577510 h 1791303"/>
              <a:gd name="connsiteX38" fmla="*/ 39003 w 1365275"/>
              <a:gd name="connsiteY38" fmla="*/ 1568843 h 1791303"/>
              <a:gd name="connsiteX39" fmla="*/ 26002 w 1365275"/>
              <a:gd name="connsiteY39" fmla="*/ 1538507 h 1791303"/>
              <a:gd name="connsiteX40" fmla="*/ 4334 w 1365275"/>
              <a:gd name="connsiteY40" fmla="*/ 1508171 h 1791303"/>
              <a:gd name="connsiteX41" fmla="*/ 0 w 1365275"/>
              <a:gd name="connsiteY41" fmla="*/ 1495170 h 1791303"/>
              <a:gd name="connsiteX42" fmla="*/ 4334 w 1365275"/>
              <a:gd name="connsiteY42" fmla="*/ 1200482 h 1791303"/>
              <a:gd name="connsiteX43" fmla="*/ 8668 w 1365275"/>
              <a:gd name="connsiteY43" fmla="*/ 1187481 h 1791303"/>
              <a:gd name="connsiteX44" fmla="*/ 13001 w 1365275"/>
              <a:gd name="connsiteY44" fmla="*/ 1170147 h 1791303"/>
              <a:gd name="connsiteX45" fmla="*/ 26002 w 1365275"/>
              <a:gd name="connsiteY45" fmla="*/ 1131144 h 1791303"/>
              <a:gd name="connsiteX46" fmla="*/ 30336 w 1365275"/>
              <a:gd name="connsiteY46" fmla="*/ 1118143 h 1791303"/>
              <a:gd name="connsiteX47" fmla="*/ 47671 w 1365275"/>
              <a:gd name="connsiteY47" fmla="*/ 1087807 h 1791303"/>
              <a:gd name="connsiteX48" fmla="*/ 56338 w 1365275"/>
              <a:gd name="connsiteY48" fmla="*/ 1061806 h 1791303"/>
              <a:gd name="connsiteX49" fmla="*/ 69339 w 1365275"/>
              <a:gd name="connsiteY49" fmla="*/ 1040137 h 1791303"/>
              <a:gd name="connsiteX50" fmla="*/ 82340 w 1365275"/>
              <a:gd name="connsiteY50" fmla="*/ 1031470 h 1791303"/>
              <a:gd name="connsiteX51" fmla="*/ 138677 w 1365275"/>
              <a:gd name="connsiteY51" fmla="*/ 1027136 h 1791303"/>
              <a:gd name="connsiteX52" fmla="*/ 195015 w 1365275"/>
              <a:gd name="connsiteY52" fmla="*/ 1018469 h 1791303"/>
              <a:gd name="connsiteX53" fmla="*/ 208016 w 1365275"/>
              <a:gd name="connsiteY53" fmla="*/ 1014135 h 1791303"/>
              <a:gd name="connsiteX54" fmla="*/ 238351 w 1365275"/>
              <a:gd name="connsiteY54" fmla="*/ 1005468 h 1791303"/>
              <a:gd name="connsiteX55" fmla="*/ 255686 w 1365275"/>
              <a:gd name="connsiteY55" fmla="*/ 1009802 h 1791303"/>
              <a:gd name="connsiteX56" fmla="*/ 299022 w 1365275"/>
              <a:gd name="connsiteY56" fmla="*/ 1018469 h 1791303"/>
              <a:gd name="connsiteX57" fmla="*/ 329358 w 1365275"/>
              <a:gd name="connsiteY57" fmla="*/ 1031470 h 1791303"/>
              <a:gd name="connsiteX58" fmla="*/ 342359 w 1365275"/>
              <a:gd name="connsiteY58" fmla="*/ 1044471 h 1791303"/>
              <a:gd name="connsiteX59" fmla="*/ 368361 w 1365275"/>
              <a:gd name="connsiteY59" fmla="*/ 1053138 h 1791303"/>
              <a:gd name="connsiteX60" fmla="*/ 381362 w 1365275"/>
              <a:gd name="connsiteY60" fmla="*/ 1061806 h 1791303"/>
              <a:gd name="connsiteX61" fmla="*/ 394362 w 1365275"/>
              <a:gd name="connsiteY61" fmla="*/ 1066139 h 1791303"/>
              <a:gd name="connsiteX62" fmla="*/ 442033 w 1365275"/>
              <a:gd name="connsiteY62" fmla="*/ 1074807 h 1791303"/>
              <a:gd name="connsiteX63" fmla="*/ 533039 w 1365275"/>
              <a:gd name="connsiteY63" fmla="*/ 1083474 h 1791303"/>
              <a:gd name="connsiteX64" fmla="*/ 550374 w 1365275"/>
              <a:gd name="connsiteY64" fmla="*/ 1057472 h 1791303"/>
              <a:gd name="connsiteX65" fmla="*/ 567708 w 1365275"/>
              <a:gd name="connsiteY65" fmla="*/ 1027136 h 1791303"/>
              <a:gd name="connsiteX66" fmla="*/ 576376 w 1365275"/>
              <a:gd name="connsiteY66" fmla="*/ 1001134 h 1791303"/>
              <a:gd name="connsiteX67" fmla="*/ 589377 w 1365275"/>
              <a:gd name="connsiteY67" fmla="*/ 970799 h 1791303"/>
              <a:gd name="connsiteX68" fmla="*/ 598044 w 1365275"/>
              <a:gd name="connsiteY68" fmla="*/ 944797 h 1791303"/>
              <a:gd name="connsiteX69" fmla="*/ 602378 w 1365275"/>
              <a:gd name="connsiteY69" fmla="*/ 931796 h 1791303"/>
              <a:gd name="connsiteX70" fmla="*/ 611045 w 1365275"/>
              <a:gd name="connsiteY70" fmla="*/ 918795 h 1791303"/>
              <a:gd name="connsiteX71" fmla="*/ 619712 w 1365275"/>
              <a:gd name="connsiteY71" fmla="*/ 892793 h 1791303"/>
              <a:gd name="connsiteX72" fmla="*/ 641381 w 1365275"/>
              <a:gd name="connsiteY72" fmla="*/ 866791 h 1791303"/>
              <a:gd name="connsiteX73" fmla="*/ 650048 w 1365275"/>
              <a:gd name="connsiteY73" fmla="*/ 849457 h 1791303"/>
              <a:gd name="connsiteX74" fmla="*/ 658715 w 1365275"/>
              <a:gd name="connsiteY74" fmla="*/ 840789 h 1791303"/>
              <a:gd name="connsiteX75" fmla="*/ 671716 w 1365275"/>
              <a:gd name="connsiteY75" fmla="*/ 810454 h 1791303"/>
              <a:gd name="connsiteX76" fmla="*/ 684717 w 1365275"/>
              <a:gd name="connsiteY76" fmla="*/ 793119 h 1791303"/>
              <a:gd name="connsiteX77" fmla="*/ 697718 w 1365275"/>
              <a:gd name="connsiteY77" fmla="*/ 745449 h 1791303"/>
              <a:gd name="connsiteX78" fmla="*/ 706385 w 1365275"/>
              <a:gd name="connsiteY78" fmla="*/ 697779 h 1791303"/>
              <a:gd name="connsiteX79" fmla="*/ 715053 w 1365275"/>
              <a:gd name="connsiteY79" fmla="*/ 689112 h 1791303"/>
              <a:gd name="connsiteX80" fmla="*/ 723720 w 1365275"/>
              <a:gd name="connsiteY80" fmla="*/ 658776 h 1791303"/>
              <a:gd name="connsiteX81" fmla="*/ 749722 w 1365275"/>
              <a:gd name="connsiteY81" fmla="*/ 619773 h 1791303"/>
              <a:gd name="connsiteX82" fmla="*/ 758389 w 1365275"/>
              <a:gd name="connsiteY82" fmla="*/ 606772 h 1791303"/>
              <a:gd name="connsiteX83" fmla="*/ 771390 w 1365275"/>
              <a:gd name="connsiteY83" fmla="*/ 576437 h 1791303"/>
              <a:gd name="connsiteX84" fmla="*/ 762723 w 1365275"/>
              <a:gd name="connsiteY84" fmla="*/ 528767 h 1791303"/>
              <a:gd name="connsiteX85" fmla="*/ 758389 w 1365275"/>
              <a:gd name="connsiteY85" fmla="*/ 515766 h 1791303"/>
              <a:gd name="connsiteX86" fmla="*/ 745388 w 1365275"/>
              <a:gd name="connsiteY86" fmla="*/ 481097 h 1791303"/>
              <a:gd name="connsiteX87" fmla="*/ 728053 w 1365275"/>
              <a:gd name="connsiteY87" fmla="*/ 459428 h 1791303"/>
              <a:gd name="connsiteX88" fmla="*/ 702052 w 1365275"/>
              <a:gd name="connsiteY88" fmla="*/ 433426 h 1791303"/>
              <a:gd name="connsiteX89" fmla="*/ 684717 w 1365275"/>
              <a:gd name="connsiteY89" fmla="*/ 407425 h 1791303"/>
              <a:gd name="connsiteX90" fmla="*/ 676050 w 1365275"/>
              <a:gd name="connsiteY90" fmla="*/ 398757 h 1791303"/>
              <a:gd name="connsiteX91" fmla="*/ 654381 w 1365275"/>
              <a:gd name="connsiteY91" fmla="*/ 372755 h 1791303"/>
              <a:gd name="connsiteX92" fmla="*/ 650048 w 1365275"/>
              <a:gd name="connsiteY92" fmla="*/ 359754 h 1791303"/>
              <a:gd name="connsiteX93" fmla="*/ 632713 w 1365275"/>
              <a:gd name="connsiteY93" fmla="*/ 329419 h 1791303"/>
              <a:gd name="connsiteX94" fmla="*/ 637047 w 1365275"/>
              <a:gd name="connsiteY94" fmla="*/ 177741 h 1791303"/>
              <a:gd name="connsiteX95" fmla="*/ 645714 w 1365275"/>
              <a:gd name="connsiteY95" fmla="*/ 39064 h 1791303"/>
              <a:gd name="connsiteX96" fmla="*/ 775724 w 1365275"/>
              <a:gd name="connsiteY96" fmla="*/ 60733 h 1791303"/>
              <a:gd name="connsiteX97" fmla="*/ 771390 w 1365275"/>
              <a:gd name="connsiteY97" fmla="*/ 73734 h 1791303"/>
              <a:gd name="connsiteX98" fmla="*/ 775724 w 1365275"/>
              <a:gd name="connsiteY98" fmla="*/ 264414 h 1791303"/>
              <a:gd name="connsiteX99" fmla="*/ 784391 w 1365275"/>
              <a:gd name="connsiteY99" fmla="*/ 338086 h 1791303"/>
              <a:gd name="connsiteX100" fmla="*/ 788725 w 1365275"/>
              <a:gd name="connsiteY100" fmla="*/ 377089 h 1791303"/>
              <a:gd name="connsiteX101" fmla="*/ 806059 w 1365275"/>
              <a:gd name="connsiteY101" fmla="*/ 416092 h 1791303"/>
              <a:gd name="connsiteX102" fmla="*/ 819060 w 1365275"/>
              <a:gd name="connsiteY102" fmla="*/ 403091 h 1791303"/>
              <a:gd name="connsiteX103" fmla="*/ 827727 w 1365275"/>
              <a:gd name="connsiteY103" fmla="*/ 372755 h 1791303"/>
              <a:gd name="connsiteX104" fmla="*/ 845062 w 1365275"/>
              <a:gd name="connsiteY104" fmla="*/ 364088 h 1791303"/>
              <a:gd name="connsiteX105" fmla="*/ 862397 w 1365275"/>
              <a:gd name="connsiteY105" fmla="*/ 338086 h 1791303"/>
              <a:gd name="connsiteX106" fmla="*/ 879731 w 1365275"/>
              <a:gd name="connsiteY106" fmla="*/ 312084 h 1791303"/>
              <a:gd name="connsiteX107" fmla="*/ 897066 w 1365275"/>
              <a:gd name="connsiteY107" fmla="*/ 307751 h 1791303"/>
              <a:gd name="connsiteX108" fmla="*/ 983739 w 1365275"/>
              <a:gd name="connsiteY108" fmla="*/ 303417 h 1791303"/>
              <a:gd name="connsiteX109" fmla="*/ 1014074 w 1365275"/>
              <a:gd name="connsiteY109" fmla="*/ 290416 h 1791303"/>
              <a:gd name="connsiteX110" fmla="*/ 1031409 w 1365275"/>
              <a:gd name="connsiteY110" fmla="*/ 286082 h 1791303"/>
              <a:gd name="connsiteX111" fmla="*/ 1053077 w 1365275"/>
              <a:gd name="connsiteY111" fmla="*/ 281749 h 1791303"/>
              <a:gd name="connsiteX112" fmla="*/ 1079079 w 1365275"/>
              <a:gd name="connsiteY112" fmla="*/ 273081 h 1791303"/>
              <a:gd name="connsiteX113" fmla="*/ 1135417 w 1365275"/>
              <a:gd name="connsiteY113" fmla="*/ 264414 h 1791303"/>
              <a:gd name="connsiteX114" fmla="*/ 1152751 w 1365275"/>
              <a:gd name="connsiteY114" fmla="*/ 268748 h 1791303"/>
              <a:gd name="connsiteX115" fmla="*/ 1170086 w 1365275"/>
              <a:gd name="connsiteY115" fmla="*/ 277415 h 1791303"/>
              <a:gd name="connsiteX116" fmla="*/ 1183087 w 1365275"/>
              <a:gd name="connsiteY116" fmla="*/ 281749 h 1791303"/>
              <a:gd name="connsiteX117" fmla="*/ 1196088 w 1365275"/>
              <a:gd name="connsiteY117" fmla="*/ 303417 h 1791303"/>
              <a:gd name="connsiteX118" fmla="*/ 1204755 w 1365275"/>
              <a:gd name="connsiteY118" fmla="*/ 325085 h 1791303"/>
              <a:gd name="connsiteX119" fmla="*/ 1235090 w 1365275"/>
              <a:gd name="connsiteY119" fmla="*/ 359754 h 1791303"/>
              <a:gd name="connsiteX120" fmla="*/ 1243758 w 1365275"/>
              <a:gd name="connsiteY120" fmla="*/ 372755 h 1791303"/>
              <a:gd name="connsiteX121" fmla="*/ 1265426 w 1365275"/>
              <a:gd name="connsiteY121" fmla="*/ 398757 h 1791303"/>
              <a:gd name="connsiteX122" fmla="*/ 1269760 w 1365275"/>
              <a:gd name="connsiteY122" fmla="*/ 411758 h 1791303"/>
              <a:gd name="connsiteX123" fmla="*/ 1282761 w 1365275"/>
              <a:gd name="connsiteY123" fmla="*/ 429093 h 1791303"/>
              <a:gd name="connsiteX124" fmla="*/ 1291428 w 1365275"/>
              <a:gd name="connsiteY124" fmla="*/ 442094 h 1791303"/>
              <a:gd name="connsiteX125" fmla="*/ 1313096 w 1365275"/>
              <a:gd name="connsiteY125" fmla="*/ 468096 h 1791303"/>
              <a:gd name="connsiteX126" fmla="*/ 1321763 w 1365275"/>
              <a:gd name="connsiteY126" fmla="*/ 489764 h 1791303"/>
              <a:gd name="connsiteX127" fmla="*/ 1330431 w 1365275"/>
              <a:gd name="connsiteY127" fmla="*/ 507098 h 1791303"/>
              <a:gd name="connsiteX128" fmla="*/ 1339098 w 1365275"/>
              <a:gd name="connsiteY128" fmla="*/ 533100 h 1791303"/>
              <a:gd name="connsiteX129" fmla="*/ 1356433 w 1365275"/>
              <a:gd name="connsiteY129" fmla="*/ 580770 h 1791303"/>
              <a:gd name="connsiteX130" fmla="*/ 1360766 w 1365275"/>
              <a:gd name="connsiteY130" fmla="*/ 611106 h 1791303"/>
              <a:gd name="connsiteX131" fmla="*/ 1365100 w 1365275"/>
              <a:gd name="connsiteY131" fmla="*/ 628441 h 1791303"/>
              <a:gd name="connsiteX132" fmla="*/ 1356433 w 1365275"/>
              <a:gd name="connsiteY132" fmla="*/ 758450 h 1791303"/>
              <a:gd name="connsiteX133" fmla="*/ 1352099 w 1365275"/>
              <a:gd name="connsiteY133" fmla="*/ 771451 h 1791303"/>
              <a:gd name="connsiteX134" fmla="*/ 1339098 w 1365275"/>
              <a:gd name="connsiteY134" fmla="*/ 806120 h 1791303"/>
              <a:gd name="connsiteX135" fmla="*/ 1326097 w 1365275"/>
              <a:gd name="connsiteY135" fmla="*/ 836456 h 1791303"/>
              <a:gd name="connsiteX136" fmla="*/ 1313096 w 1365275"/>
              <a:gd name="connsiteY136" fmla="*/ 862458 h 1791303"/>
              <a:gd name="connsiteX137" fmla="*/ 1308762 w 1365275"/>
              <a:gd name="connsiteY137" fmla="*/ 879792 h 1791303"/>
              <a:gd name="connsiteX138" fmla="*/ 1300095 w 1365275"/>
              <a:gd name="connsiteY138" fmla="*/ 892793 h 1791303"/>
              <a:gd name="connsiteX139" fmla="*/ 1287094 w 1365275"/>
              <a:gd name="connsiteY139" fmla="*/ 914461 h 1791303"/>
              <a:gd name="connsiteX140" fmla="*/ 1274093 w 1365275"/>
              <a:gd name="connsiteY140" fmla="*/ 931796 h 1791303"/>
              <a:gd name="connsiteX141" fmla="*/ 1265426 w 1365275"/>
              <a:gd name="connsiteY141" fmla="*/ 949131 h 1791303"/>
              <a:gd name="connsiteX142" fmla="*/ 1239424 w 1365275"/>
              <a:gd name="connsiteY142" fmla="*/ 975133 h 1791303"/>
              <a:gd name="connsiteX143" fmla="*/ 1230757 w 1365275"/>
              <a:gd name="connsiteY143" fmla="*/ 988134 h 1791303"/>
              <a:gd name="connsiteX144" fmla="*/ 1200421 w 1365275"/>
              <a:gd name="connsiteY144" fmla="*/ 1005468 h 1791303"/>
              <a:gd name="connsiteX145" fmla="*/ 1170086 w 1365275"/>
              <a:gd name="connsiteY145" fmla="*/ 1035804 h 1791303"/>
              <a:gd name="connsiteX146" fmla="*/ 1157085 w 1365275"/>
              <a:gd name="connsiteY146" fmla="*/ 1048805 h 1791303"/>
              <a:gd name="connsiteX147" fmla="*/ 1144084 w 1365275"/>
              <a:gd name="connsiteY147" fmla="*/ 1061806 h 1791303"/>
              <a:gd name="connsiteX148" fmla="*/ 1131083 w 1365275"/>
              <a:gd name="connsiteY148" fmla="*/ 1066139 h 1791303"/>
              <a:gd name="connsiteX149" fmla="*/ 1113748 w 1365275"/>
              <a:gd name="connsiteY149" fmla="*/ 1083474 h 1791303"/>
              <a:gd name="connsiteX150" fmla="*/ 1079079 w 1365275"/>
              <a:gd name="connsiteY150" fmla="*/ 1109476 h 1791303"/>
              <a:gd name="connsiteX151" fmla="*/ 1061744 w 1365275"/>
              <a:gd name="connsiteY151" fmla="*/ 1126810 h 1791303"/>
              <a:gd name="connsiteX152" fmla="*/ 1027075 w 1365275"/>
              <a:gd name="connsiteY152" fmla="*/ 1174480 h 1791303"/>
              <a:gd name="connsiteX153" fmla="*/ 1014074 w 1365275"/>
              <a:gd name="connsiteY153" fmla="*/ 1187481 h 1791303"/>
              <a:gd name="connsiteX154" fmla="*/ 1005407 w 1365275"/>
              <a:gd name="connsiteY154" fmla="*/ 1200482 h 1791303"/>
              <a:gd name="connsiteX155" fmla="*/ 988072 w 1365275"/>
              <a:gd name="connsiteY155" fmla="*/ 1217817 h 1791303"/>
              <a:gd name="connsiteX156" fmla="*/ 975071 w 1365275"/>
              <a:gd name="connsiteY156" fmla="*/ 1235152 h 1791303"/>
              <a:gd name="connsiteX157" fmla="*/ 966404 w 1365275"/>
              <a:gd name="connsiteY157" fmla="*/ 1248152 h 1791303"/>
              <a:gd name="connsiteX158" fmla="*/ 940402 w 1365275"/>
              <a:gd name="connsiteY158" fmla="*/ 1269821 h 1791303"/>
              <a:gd name="connsiteX159" fmla="*/ 927401 w 1365275"/>
              <a:gd name="connsiteY159" fmla="*/ 1278488 h 1791303"/>
              <a:gd name="connsiteX160" fmla="*/ 897066 w 1365275"/>
              <a:gd name="connsiteY160" fmla="*/ 1287155 h 1791303"/>
              <a:gd name="connsiteX161" fmla="*/ 879731 w 1365275"/>
              <a:gd name="connsiteY161" fmla="*/ 1295823 h 1791303"/>
              <a:gd name="connsiteX162" fmla="*/ 858063 w 1365275"/>
              <a:gd name="connsiteY162" fmla="*/ 1304490 h 1791303"/>
              <a:gd name="connsiteX163" fmla="*/ 823394 w 1365275"/>
              <a:gd name="connsiteY163" fmla="*/ 1321825 h 1791303"/>
              <a:gd name="connsiteX164" fmla="*/ 797392 w 1365275"/>
              <a:gd name="connsiteY164" fmla="*/ 1334825 h 1791303"/>
              <a:gd name="connsiteX165" fmla="*/ 784391 w 1365275"/>
              <a:gd name="connsiteY165" fmla="*/ 1343493 h 1791303"/>
              <a:gd name="connsiteX166" fmla="*/ 749722 w 1365275"/>
              <a:gd name="connsiteY166" fmla="*/ 1352160 h 1791303"/>
              <a:gd name="connsiteX167" fmla="*/ 723720 w 1365275"/>
              <a:gd name="connsiteY167" fmla="*/ 1360827 h 1791303"/>
              <a:gd name="connsiteX168" fmla="*/ 689051 w 1365275"/>
              <a:gd name="connsiteY168" fmla="*/ 1369495 h 1791303"/>
              <a:gd name="connsiteX169" fmla="*/ 502704 w 1365275"/>
              <a:gd name="connsiteY169" fmla="*/ 1365161 h 1791303"/>
              <a:gd name="connsiteX170" fmla="*/ 489703 w 1365275"/>
              <a:gd name="connsiteY170" fmla="*/ 1360827 h 1791303"/>
              <a:gd name="connsiteX171" fmla="*/ 468035 w 1365275"/>
              <a:gd name="connsiteY171" fmla="*/ 1347826 h 1791303"/>
              <a:gd name="connsiteX172" fmla="*/ 459367 w 1365275"/>
              <a:gd name="connsiteY172" fmla="*/ 1339159 h 1791303"/>
              <a:gd name="connsiteX173" fmla="*/ 446366 w 1365275"/>
              <a:gd name="connsiteY173" fmla="*/ 1330492 h 1791303"/>
              <a:gd name="connsiteX174" fmla="*/ 433365 w 1365275"/>
              <a:gd name="connsiteY174" fmla="*/ 1313157 h 1791303"/>
              <a:gd name="connsiteX175" fmla="*/ 416031 w 1365275"/>
              <a:gd name="connsiteY175" fmla="*/ 1300156 h 1791303"/>
              <a:gd name="connsiteX176" fmla="*/ 390029 w 1365275"/>
              <a:gd name="connsiteY176" fmla="*/ 1282822 h 1791303"/>
              <a:gd name="connsiteX177" fmla="*/ 381362 w 1365275"/>
              <a:gd name="connsiteY177" fmla="*/ 1274154 h 1791303"/>
              <a:gd name="connsiteX178" fmla="*/ 355360 w 1365275"/>
              <a:gd name="connsiteY178" fmla="*/ 1256820 h 1791303"/>
              <a:gd name="connsiteX179" fmla="*/ 333691 w 1365275"/>
              <a:gd name="connsiteY179" fmla="*/ 1235152 h 1791303"/>
              <a:gd name="connsiteX180" fmla="*/ 316357 w 1365275"/>
              <a:gd name="connsiteY180" fmla="*/ 1222151 h 1791303"/>
              <a:gd name="connsiteX181" fmla="*/ 307690 w 1365275"/>
              <a:gd name="connsiteY181" fmla="*/ 1213483 h 1791303"/>
              <a:gd name="connsiteX182" fmla="*/ 286021 w 1365275"/>
              <a:gd name="connsiteY182" fmla="*/ 1209150 h 1791303"/>
              <a:gd name="connsiteX183" fmla="*/ 260019 w 1365275"/>
              <a:gd name="connsiteY183" fmla="*/ 1200482 h 1791303"/>
              <a:gd name="connsiteX184" fmla="*/ 164679 w 1365275"/>
              <a:gd name="connsiteY184" fmla="*/ 1204816 h 1791303"/>
              <a:gd name="connsiteX185" fmla="*/ 169013 w 1365275"/>
              <a:gd name="connsiteY185" fmla="*/ 1352160 h 1791303"/>
              <a:gd name="connsiteX186" fmla="*/ 177680 w 1365275"/>
              <a:gd name="connsiteY186" fmla="*/ 1378162 h 1791303"/>
              <a:gd name="connsiteX187" fmla="*/ 182014 w 1365275"/>
              <a:gd name="connsiteY187" fmla="*/ 1408498 h 1791303"/>
              <a:gd name="connsiteX188" fmla="*/ 195015 w 1365275"/>
              <a:gd name="connsiteY188" fmla="*/ 1473502 h 1791303"/>
              <a:gd name="connsiteX189" fmla="*/ 203682 w 1365275"/>
              <a:gd name="connsiteY189" fmla="*/ 1499504 h 1791303"/>
              <a:gd name="connsiteX190" fmla="*/ 212349 w 1365275"/>
              <a:gd name="connsiteY190" fmla="*/ 1551508 h 1791303"/>
              <a:gd name="connsiteX191" fmla="*/ 225350 w 1365275"/>
              <a:gd name="connsiteY191" fmla="*/ 1586177 h 1791303"/>
              <a:gd name="connsiteX192" fmla="*/ 260019 w 1365275"/>
              <a:gd name="connsiteY192" fmla="*/ 1590511 h 1791303"/>
              <a:gd name="connsiteX193" fmla="*/ 381362 w 1365275"/>
              <a:gd name="connsiteY193" fmla="*/ 1586177 h 1791303"/>
              <a:gd name="connsiteX194" fmla="*/ 385695 w 1365275"/>
              <a:gd name="connsiteY194" fmla="*/ 1573176 h 1791303"/>
              <a:gd name="connsiteX195" fmla="*/ 390029 w 1365275"/>
              <a:gd name="connsiteY195" fmla="*/ 1542841 h 1791303"/>
              <a:gd name="connsiteX196" fmla="*/ 403030 w 1365275"/>
              <a:gd name="connsiteY196" fmla="*/ 1534173 h 1791303"/>
              <a:gd name="connsiteX197" fmla="*/ 433365 w 1365275"/>
              <a:gd name="connsiteY197" fmla="*/ 1512505 h 1791303"/>
              <a:gd name="connsiteX198" fmla="*/ 476702 w 1365275"/>
              <a:gd name="connsiteY198" fmla="*/ 1503838 h 1791303"/>
              <a:gd name="connsiteX199" fmla="*/ 485369 w 1365275"/>
              <a:gd name="connsiteY199" fmla="*/ 1495170 h 1791303"/>
              <a:gd name="connsiteX200" fmla="*/ 502704 w 1365275"/>
              <a:gd name="connsiteY200" fmla="*/ 1486503 h 1791303"/>
              <a:gd name="connsiteX201" fmla="*/ 537373 w 1365275"/>
              <a:gd name="connsiteY201" fmla="*/ 1460501 h 1791303"/>
              <a:gd name="connsiteX202" fmla="*/ 550374 w 1365275"/>
              <a:gd name="connsiteY202" fmla="*/ 1447500 h 1791303"/>
              <a:gd name="connsiteX203" fmla="*/ 576376 w 1365275"/>
              <a:gd name="connsiteY203" fmla="*/ 1430166 h 1791303"/>
              <a:gd name="connsiteX204" fmla="*/ 598044 w 1365275"/>
              <a:gd name="connsiteY204" fmla="*/ 1417165 h 1791303"/>
              <a:gd name="connsiteX205" fmla="*/ 658715 w 1365275"/>
              <a:gd name="connsiteY205" fmla="*/ 1425832 h 1791303"/>
              <a:gd name="connsiteX206" fmla="*/ 715053 w 1365275"/>
              <a:gd name="connsiteY206" fmla="*/ 1434499 h 1791303"/>
              <a:gd name="connsiteX207" fmla="*/ 723720 w 1365275"/>
              <a:gd name="connsiteY207" fmla="*/ 1447500 h 1791303"/>
              <a:gd name="connsiteX208" fmla="*/ 732387 w 1365275"/>
              <a:gd name="connsiteY208" fmla="*/ 1456168 h 1791303"/>
              <a:gd name="connsiteX209" fmla="*/ 749722 w 1365275"/>
              <a:gd name="connsiteY209" fmla="*/ 1482170 h 1791303"/>
              <a:gd name="connsiteX210" fmla="*/ 788725 w 1365275"/>
              <a:gd name="connsiteY210" fmla="*/ 1516839 h 1791303"/>
              <a:gd name="connsiteX211" fmla="*/ 797392 w 1365275"/>
              <a:gd name="connsiteY211" fmla="*/ 1529840 h 1791303"/>
              <a:gd name="connsiteX212" fmla="*/ 801726 w 1365275"/>
              <a:gd name="connsiteY212" fmla="*/ 1555842 h 1791303"/>
              <a:gd name="connsiteX213" fmla="*/ 810393 w 1365275"/>
              <a:gd name="connsiteY213" fmla="*/ 1581843 h 1791303"/>
              <a:gd name="connsiteX214" fmla="*/ 814726 w 1365275"/>
              <a:gd name="connsiteY214" fmla="*/ 1625180 h 1791303"/>
              <a:gd name="connsiteX215" fmla="*/ 832061 w 1365275"/>
              <a:gd name="connsiteY215" fmla="*/ 1664183 h 1791303"/>
              <a:gd name="connsiteX216" fmla="*/ 845062 w 1365275"/>
              <a:gd name="connsiteY216" fmla="*/ 1720520 h 1791303"/>
              <a:gd name="connsiteX217" fmla="*/ 849396 w 1365275"/>
              <a:gd name="connsiteY217" fmla="*/ 1746522 h 1791303"/>
              <a:gd name="connsiteX218" fmla="*/ 858063 w 1365275"/>
              <a:gd name="connsiteY218" fmla="*/ 1785525 h 1791303"/>
              <a:gd name="connsiteX219" fmla="*/ 697718 w 1365275"/>
              <a:gd name="connsiteY219" fmla="*/ 1789859 h 17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365275" h="1791303">
                <a:moveTo>
                  <a:pt x="697718" y="1789859"/>
                </a:moveTo>
                <a:cubicBezTo>
                  <a:pt x="671716" y="1788415"/>
                  <a:pt x="702557" y="1781398"/>
                  <a:pt x="702052" y="1776858"/>
                </a:cubicBezTo>
                <a:cubicBezTo>
                  <a:pt x="701043" y="1767778"/>
                  <a:pt x="693384" y="1750856"/>
                  <a:pt x="693384" y="1750856"/>
                </a:cubicBezTo>
                <a:cubicBezTo>
                  <a:pt x="692545" y="1738269"/>
                  <a:pt x="694193" y="1680565"/>
                  <a:pt x="680383" y="1659849"/>
                </a:cubicBezTo>
                <a:cubicBezTo>
                  <a:pt x="677494" y="1655515"/>
                  <a:pt x="674045" y="1651506"/>
                  <a:pt x="671716" y="1646848"/>
                </a:cubicBezTo>
                <a:cubicBezTo>
                  <a:pt x="661250" y="1625916"/>
                  <a:pt x="676296" y="1639790"/>
                  <a:pt x="654381" y="1625180"/>
                </a:cubicBezTo>
                <a:cubicBezTo>
                  <a:pt x="651492" y="1619402"/>
                  <a:pt x="648259" y="1613783"/>
                  <a:pt x="645714" y="1607845"/>
                </a:cubicBezTo>
                <a:cubicBezTo>
                  <a:pt x="643915" y="1603646"/>
                  <a:pt x="644611" y="1598074"/>
                  <a:pt x="641381" y="1594844"/>
                </a:cubicBezTo>
                <a:cubicBezTo>
                  <a:pt x="638151" y="1591614"/>
                  <a:pt x="632714" y="1591955"/>
                  <a:pt x="628380" y="1590511"/>
                </a:cubicBezTo>
                <a:cubicBezTo>
                  <a:pt x="626935" y="1594845"/>
                  <a:pt x="627613" y="1600658"/>
                  <a:pt x="624046" y="1603512"/>
                </a:cubicBezTo>
                <a:cubicBezTo>
                  <a:pt x="619395" y="1607233"/>
                  <a:pt x="612186" y="1605499"/>
                  <a:pt x="606711" y="1607845"/>
                </a:cubicBezTo>
                <a:cubicBezTo>
                  <a:pt x="601924" y="1609897"/>
                  <a:pt x="598232" y="1613929"/>
                  <a:pt x="593710" y="1616513"/>
                </a:cubicBezTo>
                <a:cubicBezTo>
                  <a:pt x="588101" y="1619718"/>
                  <a:pt x="581544" y="1621304"/>
                  <a:pt x="576376" y="1625180"/>
                </a:cubicBezTo>
                <a:cubicBezTo>
                  <a:pt x="543474" y="1649857"/>
                  <a:pt x="573690" y="1637633"/>
                  <a:pt x="546040" y="1646848"/>
                </a:cubicBezTo>
                <a:cubicBezTo>
                  <a:pt x="538687" y="1668909"/>
                  <a:pt x="547616" y="1653678"/>
                  <a:pt x="528706" y="1664183"/>
                </a:cubicBezTo>
                <a:cubicBezTo>
                  <a:pt x="519600" y="1669242"/>
                  <a:pt x="510070" y="1674151"/>
                  <a:pt x="502704" y="1681517"/>
                </a:cubicBezTo>
                <a:cubicBezTo>
                  <a:pt x="499815" y="1684406"/>
                  <a:pt x="497691" y="1688358"/>
                  <a:pt x="494036" y="1690185"/>
                </a:cubicBezTo>
                <a:cubicBezTo>
                  <a:pt x="485865" y="1694271"/>
                  <a:pt x="476702" y="1695963"/>
                  <a:pt x="468035" y="1698852"/>
                </a:cubicBezTo>
                <a:lnTo>
                  <a:pt x="455034" y="1703186"/>
                </a:lnTo>
                <a:lnTo>
                  <a:pt x="416031" y="1716187"/>
                </a:lnTo>
                <a:lnTo>
                  <a:pt x="403030" y="1720520"/>
                </a:lnTo>
                <a:cubicBezTo>
                  <a:pt x="398696" y="1723409"/>
                  <a:pt x="394789" y="1727073"/>
                  <a:pt x="390029" y="1729188"/>
                </a:cubicBezTo>
                <a:cubicBezTo>
                  <a:pt x="381680" y="1732899"/>
                  <a:pt x="372694" y="1734966"/>
                  <a:pt x="364027" y="1737855"/>
                </a:cubicBezTo>
                <a:lnTo>
                  <a:pt x="338025" y="1746522"/>
                </a:lnTo>
                <a:cubicBezTo>
                  <a:pt x="316259" y="1751964"/>
                  <a:pt x="326341" y="1748973"/>
                  <a:pt x="307690" y="1755189"/>
                </a:cubicBezTo>
                <a:cubicBezTo>
                  <a:pt x="281688" y="1753745"/>
                  <a:pt x="255321" y="1755434"/>
                  <a:pt x="229684" y="1750856"/>
                </a:cubicBezTo>
                <a:cubicBezTo>
                  <a:pt x="214368" y="1748121"/>
                  <a:pt x="201441" y="1737294"/>
                  <a:pt x="186347" y="1733521"/>
                </a:cubicBezTo>
                <a:cubicBezTo>
                  <a:pt x="164581" y="1728080"/>
                  <a:pt x="174663" y="1731072"/>
                  <a:pt x="156012" y="1724854"/>
                </a:cubicBezTo>
                <a:cubicBezTo>
                  <a:pt x="154567" y="1717631"/>
                  <a:pt x="156472" y="1708779"/>
                  <a:pt x="151678" y="1703186"/>
                </a:cubicBezTo>
                <a:cubicBezTo>
                  <a:pt x="146615" y="1697280"/>
                  <a:pt x="136340" y="1699040"/>
                  <a:pt x="130010" y="1694518"/>
                </a:cubicBezTo>
                <a:cubicBezTo>
                  <a:pt x="125772" y="1691491"/>
                  <a:pt x="124232" y="1685851"/>
                  <a:pt x="121343" y="1681517"/>
                </a:cubicBezTo>
                <a:cubicBezTo>
                  <a:pt x="119898" y="1672850"/>
                  <a:pt x="121368" y="1663145"/>
                  <a:pt x="117009" y="1655516"/>
                </a:cubicBezTo>
                <a:cubicBezTo>
                  <a:pt x="114743" y="1651550"/>
                  <a:pt x="108207" y="1652981"/>
                  <a:pt x="104008" y="1651182"/>
                </a:cubicBezTo>
                <a:cubicBezTo>
                  <a:pt x="98070" y="1648637"/>
                  <a:pt x="92722" y="1644783"/>
                  <a:pt x="86673" y="1642515"/>
                </a:cubicBezTo>
                <a:cubicBezTo>
                  <a:pt x="81096" y="1640424"/>
                  <a:pt x="75066" y="1639817"/>
                  <a:pt x="69339" y="1638181"/>
                </a:cubicBezTo>
                <a:cubicBezTo>
                  <a:pt x="64947" y="1636926"/>
                  <a:pt x="60672" y="1635292"/>
                  <a:pt x="56338" y="1633847"/>
                </a:cubicBezTo>
                <a:cubicBezTo>
                  <a:pt x="54893" y="1629513"/>
                  <a:pt x="52699" y="1625361"/>
                  <a:pt x="52004" y="1620846"/>
                </a:cubicBezTo>
                <a:cubicBezTo>
                  <a:pt x="49797" y="1606497"/>
                  <a:pt x="51192" y="1591594"/>
                  <a:pt x="47671" y="1577510"/>
                </a:cubicBezTo>
                <a:cubicBezTo>
                  <a:pt x="46680" y="1573546"/>
                  <a:pt x="41892" y="1571732"/>
                  <a:pt x="39003" y="1568843"/>
                </a:cubicBezTo>
                <a:cubicBezTo>
                  <a:pt x="34790" y="1556202"/>
                  <a:pt x="33654" y="1550751"/>
                  <a:pt x="26002" y="1538507"/>
                </a:cubicBezTo>
                <a:cubicBezTo>
                  <a:pt x="21093" y="1530653"/>
                  <a:pt x="8919" y="1517341"/>
                  <a:pt x="4334" y="1508171"/>
                </a:cubicBezTo>
                <a:cubicBezTo>
                  <a:pt x="2291" y="1504085"/>
                  <a:pt x="1445" y="1499504"/>
                  <a:pt x="0" y="1495170"/>
                </a:cubicBezTo>
                <a:cubicBezTo>
                  <a:pt x="1445" y="1396941"/>
                  <a:pt x="1568" y="1298683"/>
                  <a:pt x="4334" y="1200482"/>
                </a:cubicBezTo>
                <a:cubicBezTo>
                  <a:pt x="4463" y="1195916"/>
                  <a:pt x="7413" y="1191873"/>
                  <a:pt x="8668" y="1187481"/>
                </a:cubicBezTo>
                <a:cubicBezTo>
                  <a:pt x="10304" y="1181754"/>
                  <a:pt x="11290" y="1175852"/>
                  <a:pt x="13001" y="1170147"/>
                </a:cubicBezTo>
                <a:cubicBezTo>
                  <a:pt x="16939" y="1157021"/>
                  <a:pt x="21668" y="1144145"/>
                  <a:pt x="26002" y="1131144"/>
                </a:cubicBezTo>
                <a:cubicBezTo>
                  <a:pt x="27447" y="1126810"/>
                  <a:pt x="27802" y="1121944"/>
                  <a:pt x="30336" y="1118143"/>
                </a:cubicBezTo>
                <a:cubicBezTo>
                  <a:pt x="38153" y="1106418"/>
                  <a:pt x="42173" y="1101550"/>
                  <a:pt x="47671" y="1087807"/>
                </a:cubicBezTo>
                <a:cubicBezTo>
                  <a:pt x="51064" y="1079325"/>
                  <a:pt x="53449" y="1070473"/>
                  <a:pt x="56338" y="1061806"/>
                </a:cubicBezTo>
                <a:cubicBezTo>
                  <a:pt x="60755" y="1048556"/>
                  <a:pt x="58522" y="1048791"/>
                  <a:pt x="69339" y="1040137"/>
                </a:cubicBezTo>
                <a:cubicBezTo>
                  <a:pt x="73406" y="1036883"/>
                  <a:pt x="77221" y="1032430"/>
                  <a:pt x="82340" y="1031470"/>
                </a:cubicBezTo>
                <a:cubicBezTo>
                  <a:pt x="100852" y="1027999"/>
                  <a:pt x="119898" y="1028581"/>
                  <a:pt x="138677" y="1027136"/>
                </a:cubicBezTo>
                <a:cubicBezTo>
                  <a:pt x="182349" y="1016220"/>
                  <a:pt x="120121" y="1030952"/>
                  <a:pt x="195015" y="1018469"/>
                </a:cubicBezTo>
                <a:cubicBezTo>
                  <a:pt x="199521" y="1017718"/>
                  <a:pt x="203624" y="1015390"/>
                  <a:pt x="208016" y="1014135"/>
                </a:cubicBezTo>
                <a:cubicBezTo>
                  <a:pt x="246107" y="1003252"/>
                  <a:pt x="207179" y="1015860"/>
                  <a:pt x="238351" y="1005468"/>
                </a:cubicBezTo>
                <a:cubicBezTo>
                  <a:pt x="244129" y="1006913"/>
                  <a:pt x="249862" y="1008554"/>
                  <a:pt x="255686" y="1009802"/>
                </a:cubicBezTo>
                <a:cubicBezTo>
                  <a:pt x="270090" y="1012889"/>
                  <a:pt x="285047" y="1013810"/>
                  <a:pt x="299022" y="1018469"/>
                </a:cubicBezTo>
                <a:cubicBezTo>
                  <a:pt x="318152" y="1024846"/>
                  <a:pt x="307937" y="1020760"/>
                  <a:pt x="329358" y="1031470"/>
                </a:cubicBezTo>
                <a:cubicBezTo>
                  <a:pt x="333692" y="1035804"/>
                  <a:pt x="337002" y="1041495"/>
                  <a:pt x="342359" y="1044471"/>
                </a:cubicBezTo>
                <a:cubicBezTo>
                  <a:pt x="350345" y="1048908"/>
                  <a:pt x="368361" y="1053138"/>
                  <a:pt x="368361" y="1053138"/>
                </a:cubicBezTo>
                <a:cubicBezTo>
                  <a:pt x="372695" y="1056027"/>
                  <a:pt x="376703" y="1059477"/>
                  <a:pt x="381362" y="1061806"/>
                </a:cubicBezTo>
                <a:cubicBezTo>
                  <a:pt x="385447" y="1063849"/>
                  <a:pt x="389970" y="1064884"/>
                  <a:pt x="394362" y="1066139"/>
                </a:cubicBezTo>
                <a:cubicBezTo>
                  <a:pt x="414798" y="1071978"/>
                  <a:pt x="417477" y="1071299"/>
                  <a:pt x="442033" y="1074807"/>
                </a:cubicBezTo>
                <a:cubicBezTo>
                  <a:pt x="475880" y="1091729"/>
                  <a:pt x="484315" y="1101425"/>
                  <a:pt x="533039" y="1083474"/>
                </a:cubicBezTo>
                <a:cubicBezTo>
                  <a:pt x="542814" y="1079873"/>
                  <a:pt x="544596" y="1066139"/>
                  <a:pt x="550374" y="1057472"/>
                </a:cubicBezTo>
                <a:cubicBezTo>
                  <a:pt x="558192" y="1045745"/>
                  <a:pt x="562209" y="1040882"/>
                  <a:pt x="567708" y="1027136"/>
                </a:cubicBezTo>
                <a:cubicBezTo>
                  <a:pt x="571101" y="1018653"/>
                  <a:pt x="573487" y="1009801"/>
                  <a:pt x="576376" y="1001134"/>
                </a:cubicBezTo>
                <a:cubicBezTo>
                  <a:pt x="590331" y="959271"/>
                  <a:pt x="567947" y="1024374"/>
                  <a:pt x="589377" y="970799"/>
                </a:cubicBezTo>
                <a:cubicBezTo>
                  <a:pt x="592770" y="962316"/>
                  <a:pt x="595155" y="953464"/>
                  <a:pt x="598044" y="944797"/>
                </a:cubicBezTo>
                <a:cubicBezTo>
                  <a:pt x="599489" y="940463"/>
                  <a:pt x="599844" y="935597"/>
                  <a:pt x="602378" y="931796"/>
                </a:cubicBezTo>
                <a:cubicBezTo>
                  <a:pt x="605267" y="927462"/>
                  <a:pt x="608930" y="923554"/>
                  <a:pt x="611045" y="918795"/>
                </a:cubicBezTo>
                <a:cubicBezTo>
                  <a:pt x="614755" y="910446"/>
                  <a:pt x="613252" y="899253"/>
                  <a:pt x="619712" y="892793"/>
                </a:cubicBezTo>
                <a:cubicBezTo>
                  <a:pt x="631661" y="880844"/>
                  <a:pt x="633337" y="880868"/>
                  <a:pt x="641381" y="866791"/>
                </a:cubicBezTo>
                <a:cubicBezTo>
                  <a:pt x="644586" y="861182"/>
                  <a:pt x="646465" y="854832"/>
                  <a:pt x="650048" y="849457"/>
                </a:cubicBezTo>
                <a:cubicBezTo>
                  <a:pt x="652314" y="846057"/>
                  <a:pt x="656449" y="844189"/>
                  <a:pt x="658715" y="840789"/>
                </a:cubicBezTo>
                <a:cubicBezTo>
                  <a:pt x="693096" y="789215"/>
                  <a:pt x="648600" y="850907"/>
                  <a:pt x="671716" y="810454"/>
                </a:cubicBezTo>
                <a:cubicBezTo>
                  <a:pt x="675300" y="804183"/>
                  <a:pt x="680383" y="798897"/>
                  <a:pt x="684717" y="793119"/>
                </a:cubicBezTo>
                <a:cubicBezTo>
                  <a:pt x="690320" y="776312"/>
                  <a:pt x="694458" y="765006"/>
                  <a:pt x="697718" y="745449"/>
                </a:cubicBezTo>
                <a:cubicBezTo>
                  <a:pt x="698007" y="743717"/>
                  <a:pt x="704735" y="701629"/>
                  <a:pt x="706385" y="697779"/>
                </a:cubicBezTo>
                <a:cubicBezTo>
                  <a:pt x="707995" y="694023"/>
                  <a:pt x="712164" y="692001"/>
                  <a:pt x="715053" y="689112"/>
                </a:cubicBezTo>
                <a:cubicBezTo>
                  <a:pt x="716074" y="685027"/>
                  <a:pt x="720892" y="663866"/>
                  <a:pt x="723720" y="658776"/>
                </a:cubicBezTo>
                <a:cubicBezTo>
                  <a:pt x="723734" y="658751"/>
                  <a:pt x="745380" y="626285"/>
                  <a:pt x="749722" y="619773"/>
                </a:cubicBezTo>
                <a:cubicBezTo>
                  <a:pt x="752611" y="615439"/>
                  <a:pt x="756060" y="611430"/>
                  <a:pt x="758389" y="606772"/>
                </a:cubicBezTo>
                <a:cubicBezTo>
                  <a:pt x="769099" y="585352"/>
                  <a:pt x="765013" y="595566"/>
                  <a:pt x="771390" y="576437"/>
                </a:cubicBezTo>
                <a:cubicBezTo>
                  <a:pt x="768501" y="560547"/>
                  <a:pt x="766107" y="544559"/>
                  <a:pt x="762723" y="528767"/>
                </a:cubicBezTo>
                <a:cubicBezTo>
                  <a:pt x="761766" y="524300"/>
                  <a:pt x="759644" y="520158"/>
                  <a:pt x="758389" y="515766"/>
                </a:cubicBezTo>
                <a:cubicBezTo>
                  <a:pt x="752294" y="494436"/>
                  <a:pt x="756929" y="501294"/>
                  <a:pt x="745388" y="481097"/>
                </a:cubicBezTo>
                <a:cubicBezTo>
                  <a:pt x="733698" y="460640"/>
                  <a:pt x="740997" y="474961"/>
                  <a:pt x="728053" y="459428"/>
                </a:cubicBezTo>
                <a:cubicBezTo>
                  <a:pt x="707895" y="435239"/>
                  <a:pt x="723970" y="448039"/>
                  <a:pt x="702052" y="433426"/>
                </a:cubicBezTo>
                <a:cubicBezTo>
                  <a:pt x="696274" y="424759"/>
                  <a:pt x="692082" y="414791"/>
                  <a:pt x="684717" y="407425"/>
                </a:cubicBezTo>
                <a:cubicBezTo>
                  <a:pt x="681828" y="404536"/>
                  <a:pt x="678602" y="401948"/>
                  <a:pt x="676050" y="398757"/>
                </a:cubicBezTo>
                <a:cubicBezTo>
                  <a:pt x="651921" y="368596"/>
                  <a:pt x="685257" y="403631"/>
                  <a:pt x="654381" y="372755"/>
                </a:cubicBezTo>
                <a:cubicBezTo>
                  <a:pt x="652937" y="368421"/>
                  <a:pt x="652314" y="363720"/>
                  <a:pt x="650048" y="359754"/>
                </a:cubicBezTo>
                <a:cubicBezTo>
                  <a:pt x="629057" y="323019"/>
                  <a:pt x="642651" y="359232"/>
                  <a:pt x="632713" y="329419"/>
                </a:cubicBezTo>
                <a:cubicBezTo>
                  <a:pt x="634158" y="278860"/>
                  <a:pt x="634784" y="228270"/>
                  <a:pt x="637047" y="177741"/>
                </a:cubicBezTo>
                <a:cubicBezTo>
                  <a:pt x="639119" y="131472"/>
                  <a:pt x="645714" y="39064"/>
                  <a:pt x="645714" y="39064"/>
                </a:cubicBezTo>
                <a:cubicBezTo>
                  <a:pt x="769811" y="43067"/>
                  <a:pt x="793075" y="0"/>
                  <a:pt x="775724" y="60733"/>
                </a:cubicBezTo>
                <a:cubicBezTo>
                  <a:pt x="774469" y="65125"/>
                  <a:pt x="772835" y="69400"/>
                  <a:pt x="771390" y="73734"/>
                </a:cubicBezTo>
                <a:cubicBezTo>
                  <a:pt x="772835" y="137294"/>
                  <a:pt x="773371" y="200881"/>
                  <a:pt x="775724" y="264414"/>
                </a:cubicBezTo>
                <a:cubicBezTo>
                  <a:pt x="776765" y="292534"/>
                  <a:pt x="781035" y="311237"/>
                  <a:pt x="784391" y="338086"/>
                </a:cubicBezTo>
                <a:cubicBezTo>
                  <a:pt x="786014" y="351066"/>
                  <a:pt x="786160" y="364262"/>
                  <a:pt x="788725" y="377089"/>
                </a:cubicBezTo>
                <a:cubicBezTo>
                  <a:pt x="793146" y="399192"/>
                  <a:pt x="795684" y="400529"/>
                  <a:pt x="806059" y="416092"/>
                </a:cubicBezTo>
                <a:cubicBezTo>
                  <a:pt x="810393" y="411758"/>
                  <a:pt x="816019" y="408412"/>
                  <a:pt x="819060" y="403091"/>
                </a:cubicBezTo>
                <a:cubicBezTo>
                  <a:pt x="819207" y="402834"/>
                  <a:pt x="825572" y="374910"/>
                  <a:pt x="827727" y="372755"/>
                </a:cubicBezTo>
                <a:cubicBezTo>
                  <a:pt x="832295" y="368187"/>
                  <a:pt x="839284" y="366977"/>
                  <a:pt x="845062" y="364088"/>
                </a:cubicBezTo>
                <a:cubicBezTo>
                  <a:pt x="850840" y="355421"/>
                  <a:pt x="857738" y="347403"/>
                  <a:pt x="862397" y="338086"/>
                </a:cubicBezTo>
                <a:cubicBezTo>
                  <a:pt x="865915" y="331050"/>
                  <a:pt x="870909" y="316495"/>
                  <a:pt x="879731" y="312084"/>
                </a:cubicBezTo>
                <a:cubicBezTo>
                  <a:pt x="885058" y="309420"/>
                  <a:pt x="891130" y="308246"/>
                  <a:pt x="897066" y="307751"/>
                </a:cubicBezTo>
                <a:cubicBezTo>
                  <a:pt x="925893" y="305349"/>
                  <a:pt x="954848" y="304862"/>
                  <a:pt x="983739" y="303417"/>
                </a:cubicBezTo>
                <a:cubicBezTo>
                  <a:pt x="999146" y="295714"/>
                  <a:pt x="999197" y="294667"/>
                  <a:pt x="1014074" y="290416"/>
                </a:cubicBezTo>
                <a:cubicBezTo>
                  <a:pt x="1019801" y="288780"/>
                  <a:pt x="1025595" y="287374"/>
                  <a:pt x="1031409" y="286082"/>
                </a:cubicBezTo>
                <a:cubicBezTo>
                  <a:pt x="1038599" y="284484"/>
                  <a:pt x="1045971" y="283687"/>
                  <a:pt x="1053077" y="281749"/>
                </a:cubicBezTo>
                <a:cubicBezTo>
                  <a:pt x="1061891" y="279345"/>
                  <a:pt x="1070216" y="275297"/>
                  <a:pt x="1079079" y="273081"/>
                </a:cubicBezTo>
                <a:cubicBezTo>
                  <a:pt x="1087085" y="271079"/>
                  <a:pt x="1129016" y="265329"/>
                  <a:pt x="1135417" y="264414"/>
                </a:cubicBezTo>
                <a:cubicBezTo>
                  <a:pt x="1141195" y="265859"/>
                  <a:pt x="1147174" y="266657"/>
                  <a:pt x="1152751" y="268748"/>
                </a:cubicBezTo>
                <a:cubicBezTo>
                  <a:pt x="1158800" y="271016"/>
                  <a:pt x="1164148" y="274870"/>
                  <a:pt x="1170086" y="277415"/>
                </a:cubicBezTo>
                <a:cubicBezTo>
                  <a:pt x="1174285" y="279214"/>
                  <a:pt x="1178753" y="280304"/>
                  <a:pt x="1183087" y="281749"/>
                </a:cubicBezTo>
                <a:cubicBezTo>
                  <a:pt x="1187421" y="288972"/>
                  <a:pt x="1192321" y="295883"/>
                  <a:pt x="1196088" y="303417"/>
                </a:cubicBezTo>
                <a:cubicBezTo>
                  <a:pt x="1199567" y="310375"/>
                  <a:pt x="1200977" y="318285"/>
                  <a:pt x="1204755" y="325085"/>
                </a:cubicBezTo>
                <a:cubicBezTo>
                  <a:pt x="1214686" y="342962"/>
                  <a:pt x="1221668" y="344095"/>
                  <a:pt x="1235090" y="359754"/>
                </a:cubicBezTo>
                <a:cubicBezTo>
                  <a:pt x="1238480" y="363709"/>
                  <a:pt x="1240424" y="368754"/>
                  <a:pt x="1243758" y="372755"/>
                </a:cubicBezTo>
                <a:cubicBezTo>
                  <a:pt x="1255739" y="387132"/>
                  <a:pt x="1257356" y="382617"/>
                  <a:pt x="1265426" y="398757"/>
                </a:cubicBezTo>
                <a:cubicBezTo>
                  <a:pt x="1267469" y="402843"/>
                  <a:pt x="1267494" y="407792"/>
                  <a:pt x="1269760" y="411758"/>
                </a:cubicBezTo>
                <a:cubicBezTo>
                  <a:pt x="1273344" y="418029"/>
                  <a:pt x="1278563" y="423215"/>
                  <a:pt x="1282761" y="429093"/>
                </a:cubicBezTo>
                <a:cubicBezTo>
                  <a:pt x="1285788" y="433331"/>
                  <a:pt x="1288094" y="438093"/>
                  <a:pt x="1291428" y="442094"/>
                </a:cubicBezTo>
                <a:cubicBezTo>
                  <a:pt x="1303409" y="456472"/>
                  <a:pt x="1305026" y="451955"/>
                  <a:pt x="1313096" y="468096"/>
                </a:cubicBezTo>
                <a:cubicBezTo>
                  <a:pt x="1316575" y="475054"/>
                  <a:pt x="1318604" y="482655"/>
                  <a:pt x="1321763" y="489764"/>
                </a:cubicBezTo>
                <a:cubicBezTo>
                  <a:pt x="1324387" y="495667"/>
                  <a:pt x="1328032" y="501100"/>
                  <a:pt x="1330431" y="507098"/>
                </a:cubicBezTo>
                <a:cubicBezTo>
                  <a:pt x="1333824" y="515581"/>
                  <a:pt x="1335705" y="524617"/>
                  <a:pt x="1339098" y="533100"/>
                </a:cubicBezTo>
                <a:cubicBezTo>
                  <a:pt x="1351158" y="563252"/>
                  <a:pt x="1345305" y="547389"/>
                  <a:pt x="1356433" y="580770"/>
                </a:cubicBezTo>
                <a:cubicBezTo>
                  <a:pt x="1357877" y="590882"/>
                  <a:pt x="1358939" y="601056"/>
                  <a:pt x="1360766" y="611106"/>
                </a:cubicBezTo>
                <a:cubicBezTo>
                  <a:pt x="1361831" y="616966"/>
                  <a:pt x="1365275" y="622487"/>
                  <a:pt x="1365100" y="628441"/>
                </a:cubicBezTo>
                <a:cubicBezTo>
                  <a:pt x="1363823" y="671855"/>
                  <a:pt x="1360365" y="715196"/>
                  <a:pt x="1356433" y="758450"/>
                </a:cubicBezTo>
                <a:cubicBezTo>
                  <a:pt x="1356019" y="762999"/>
                  <a:pt x="1353207" y="767019"/>
                  <a:pt x="1352099" y="771451"/>
                </a:cubicBezTo>
                <a:cubicBezTo>
                  <a:pt x="1344601" y="801440"/>
                  <a:pt x="1353366" y="784718"/>
                  <a:pt x="1339098" y="806120"/>
                </a:cubicBezTo>
                <a:cubicBezTo>
                  <a:pt x="1326656" y="855885"/>
                  <a:pt x="1344053" y="794559"/>
                  <a:pt x="1326097" y="836456"/>
                </a:cubicBezTo>
                <a:cubicBezTo>
                  <a:pt x="1314116" y="864410"/>
                  <a:pt x="1330540" y="845012"/>
                  <a:pt x="1313096" y="862458"/>
                </a:cubicBezTo>
                <a:cubicBezTo>
                  <a:pt x="1311651" y="868236"/>
                  <a:pt x="1311108" y="874318"/>
                  <a:pt x="1308762" y="879792"/>
                </a:cubicBezTo>
                <a:cubicBezTo>
                  <a:pt x="1306710" y="884579"/>
                  <a:pt x="1302855" y="888376"/>
                  <a:pt x="1300095" y="892793"/>
                </a:cubicBezTo>
                <a:cubicBezTo>
                  <a:pt x="1295631" y="899936"/>
                  <a:pt x="1291766" y="907453"/>
                  <a:pt x="1287094" y="914461"/>
                </a:cubicBezTo>
                <a:cubicBezTo>
                  <a:pt x="1283087" y="920471"/>
                  <a:pt x="1277921" y="925671"/>
                  <a:pt x="1274093" y="931796"/>
                </a:cubicBezTo>
                <a:cubicBezTo>
                  <a:pt x="1270669" y="937274"/>
                  <a:pt x="1269462" y="944086"/>
                  <a:pt x="1265426" y="949131"/>
                </a:cubicBezTo>
                <a:cubicBezTo>
                  <a:pt x="1257769" y="958703"/>
                  <a:pt x="1246223" y="964934"/>
                  <a:pt x="1239424" y="975133"/>
                </a:cubicBezTo>
                <a:cubicBezTo>
                  <a:pt x="1236535" y="979467"/>
                  <a:pt x="1234758" y="984800"/>
                  <a:pt x="1230757" y="988134"/>
                </a:cubicBezTo>
                <a:cubicBezTo>
                  <a:pt x="1178593" y="1031603"/>
                  <a:pt x="1243121" y="967038"/>
                  <a:pt x="1200421" y="1005468"/>
                </a:cubicBezTo>
                <a:cubicBezTo>
                  <a:pt x="1189792" y="1015034"/>
                  <a:pt x="1180198" y="1025692"/>
                  <a:pt x="1170086" y="1035804"/>
                </a:cubicBezTo>
                <a:lnTo>
                  <a:pt x="1157085" y="1048805"/>
                </a:lnTo>
                <a:cubicBezTo>
                  <a:pt x="1152751" y="1053139"/>
                  <a:pt x="1149898" y="1059868"/>
                  <a:pt x="1144084" y="1061806"/>
                </a:cubicBezTo>
                <a:lnTo>
                  <a:pt x="1131083" y="1066139"/>
                </a:lnTo>
                <a:cubicBezTo>
                  <a:pt x="1125305" y="1071917"/>
                  <a:pt x="1121057" y="1079819"/>
                  <a:pt x="1113748" y="1083474"/>
                </a:cubicBezTo>
                <a:cubicBezTo>
                  <a:pt x="1089104" y="1095796"/>
                  <a:pt x="1100983" y="1087572"/>
                  <a:pt x="1079079" y="1109476"/>
                </a:cubicBezTo>
                <a:cubicBezTo>
                  <a:pt x="1073301" y="1115254"/>
                  <a:pt x="1066277" y="1120011"/>
                  <a:pt x="1061744" y="1126810"/>
                </a:cubicBezTo>
                <a:cubicBezTo>
                  <a:pt x="1052064" y="1141330"/>
                  <a:pt x="1036787" y="1164768"/>
                  <a:pt x="1027075" y="1174480"/>
                </a:cubicBezTo>
                <a:cubicBezTo>
                  <a:pt x="1022741" y="1178814"/>
                  <a:pt x="1017997" y="1182773"/>
                  <a:pt x="1014074" y="1187481"/>
                </a:cubicBezTo>
                <a:cubicBezTo>
                  <a:pt x="1010740" y="1191482"/>
                  <a:pt x="1008797" y="1196528"/>
                  <a:pt x="1005407" y="1200482"/>
                </a:cubicBezTo>
                <a:cubicBezTo>
                  <a:pt x="1000089" y="1206687"/>
                  <a:pt x="992975" y="1211280"/>
                  <a:pt x="988072" y="1217817"/>
                </a:cubicBezTo>
                <a:cubicBezTo>
                  <a:pt x="983738" y="1223595"/>
                  <a:pt x="979269" y="1229275"/>
                  <a:pt x="975071" y="1235152"/>
                </a:cubicBezTo>
                <a:cubicBezTo>
                  <a:pt x="972044" y="1239390"/>
                  <a:pt x="969657" y="1244085"/>
                  <a:pt x="966404" y="1248152"/>
                </a:cubicBezTo>
                <a:cubicBezTo>
                  <a:pt x="959832" y="1256367"/>
                  <a:pt x="948274" y="1264198"/>
                  <a:pt x="940402" y="1269821"/>
                </a:cubicBezTo>
                <a:cubicBezTo>
                  <a:pt x="936164" y="1272848"/>
                  <a:pt x="932059" y="1276159"/>
                  <a:pt x="927401" y="1278488"/>
                </a:cubicBezTo>
                <a:cubicBezTo>
                  <a:pt x="921181" y="1281598"/>
                  <a:pt x="902625" y="1285765"/>
                  <a:pt x="897066" y="1287155"/>
                </a:cubicBezTo>
                <a:cubicBezTo>
                  <a:pt x="891288" y="1290044"/>
                  <a:pt x="885635" y="1293199"/>
                  <a:pt x="879731" y="1295823"/>
                </a:cubicBezTo>
                <a:cubicBezTo>
                  <a:pt x="872622" y="1298982"/>
                  <a:pt x="865126" y="1301230"/>
                  <a:pt x="858063" y="1304490"/>
                </a:cubicBezTo>
                <a:cubicBezTo>
                  <a:pt x="846332" y="1309904"/>
                  <a:pt x="834145" y="1314658"/>
                  <a:pt x="823394" y="1321825"/>
                </a:cubicBezTo>
                <a:cubicBezTo>
                  <a:pt x="806592" y="1333026"/>
                  <a:pt x="815334" y="1328845"/>
                  <a:pt x="797392" y="1334825"/>
                </a:cubicBezTo>
                <a:cubicBezTo>
                  <a:pt x="793058" y="1337714"/>
                  <a:pt x="789050" y="1341164"/>
                  <a:pt x="784391" y="1343493"/>
                </a:cubicBezTo>
                <a:cubicBezTo>
                  <a:pt x="773877" y="1348750"/>
                  <a:pt x="760591" y="1349196"/>
                  <a:pt x="749722" y="1352160"/>
                </a:cubicBezTo>
                <a:cubicBezTo>
                  <a:pt x="740908" y="1354564"/>
                  <a:pt x="732583" y="1358611"/>
                  <a:pt x="723720" y="1360827"/>
                </a:cubicBezTo>
                <a:lnTo>
                  <a:pt x="689051" y="1369495"/>
                </a:lnTo>
                <a:cubicBezTo>
                  <a:pt x="626935" y="1368050"/>
                  <a:pt x="564778" y="1367860"/>
                  <a:pt x="502704" y="1365161"/>
                </a:cubicBezTo>
                <a:cubicBezTo>
                  <a:pt x="498140" y="1364963"/>
                  <a:pt x="493620" y="1363177"/>
                  <a:pt x="489703" y="1360827"/>
                </a:cubicBezTo>
                <a:cubicBezTo>
                  <a:pt x="459957" y="1342980"/>
                  <a:pt x="504864" y="1360104"/>
                  <a:pt x="468035" y="1347826"/>
                </a:cubicBezTo>
                <a:cubicBezTo>
                  <a:pt x="465146" y="1344937"/>
                  <a:pt x="462558" y="1341711"/>
                  <a:pt x="459367" y="1339159"/>
                </a:cubicBezTo>
                <a:cubicBezTo>
                  <a:pt x="455300" y="1335906"/>
                  <a:pt x="450049" y="1334175"/>
                  <a:pt x="446366" y="1330492"/>
                </a:cubicBezTo>
                <a:cubicBezTo>
                  <a:pt x="441259" y="1325385"/>
                  <a:pt x="438472" y="1318264"/>
                  <a:pt x="433365" y="1313157"/>
                </a:cubicBezTo>
                <a:cubicBezTo>
                  <a:pt x="428258" y="1308050"/>
                  <a:pt x="421948" y="1304298"/>
                  <a:pt x="416031" y="1300156"/>
                </a:cubicBezTo>
                <a:cubicBezTo>
                  <a:pt x="407497" y="1294182"/>
                  <a:pt x="397394" y="1290188"/>
                  <a:pt x="390029" y="1282822"/>
                </a:cubicBezTo>
                <a:cubicBezTo>
                  <a:pt x="387140" y="1279933"/>
                  <a:pt x="384631" y="1276606"/>
                  <a:pt x="381362" y="1274154"/>
                </a:cubicBezTo>
                <a:cubicBezTo>
                  <a:pt x="373029" y="1267904"/>
                  <a:pt x="362726" y="1264186"/>
                  <a:pt x="355360" y="1256820"/>
                </a:cubicBezTo>
                <a:cubicBezTo>
                  <a:pt x="348137" y="1249597"/>
                  <a:pt x="341863" y="1241281"/>
                  <a:pt x="333691" y="1235152"/>
                </a:cubicBezTo>
                <a:cubicBezTo>
                  <a:pt x="327913" y="1230818"/>
                  <a:pt x="321905" y="1226775"/>
                  <a:pt x="316357" y="1222151"/>
                </a:cubicBezTo>
                <a:cubicBezTo>
                  <a:pt x="313218" y="1219535"/>
                  <a:pt x="311446" y="1215092"/>
                  <a:pt x="307690" y="1213483"/>
                </a:cubicBezTo>
                <a:cubicBezTo>
                  <a:pt x="300920" y="1210581"/>
                  <a:pt x="293127" y="1211088"/>
                  <a:pt x="286021" y="1209150"/>
                </a:cubicBezTo>
                <a:cubicBezTo>
                  <a:pt x="277207" y="1206746"/>
                  <a:pt x="260019" y="1200482"/>
                  <a:pt x="260019" y="1200482"/>
                </a:cubicBezTo>
                <a:cubicBezTo>
                  <a:pt x="228239" y="1201927"/>
                  <a:pt x="181046" y="1177537"/>
                  <a:pt x="164679" y="1204816"/>
                </a:cubicBezTo>
                <a:cubicBezTo>
                  <a:pt x="139399" y="1246950"/>
                  <a:pt x="165338" y="1303162"/>
                  <a:pt x="169013" y="1352160"/>
                </a:cubicBezTo>
                <a:cubicBezTo>
                  <a:pt x="169696" y="1361271"/>
                  <a:pt x="177680" y="1378162"/>
                  <a:pt x="177680" y="1378162"/>
                </a:cubicBezTo>
                <a:cubicBezTo>
                  <a:pt x="179125" y="1388274"/>
                  <a:pt x="180998" y="1398334"/>
                  <a:pt x="182014" y="1408498"/>
                </a:cubicBezTo>
                <a:cubicBezTo>
                  <a:pt x="188210" y="1470458"/>
                  <a:pt x="172692" y="1451182"/>
                  <a:pt x="195015" y="1473502"/>
                </a:cubicBezTo>
                <a:cubicBezTo>
                  <a:pt x="197904" y="1482169"/>
                  <a:pt x="202673" y="1490424"/>
                  <a:pt x="203682" y="1499504"/>
                </a:cubicBezTo>
                <a:cubicBezTo>
                  <a:pt x="213370" y="1586689"/>
                  <a:pt x="202187" y="1510857"/>
                  <a:pt x="212349" y="1551508"/>
                </a:cubicBezTo>
                <a:cubicBezTo>
                  <a:pt x="213681" y="1556834"/>
                  <a:pt x="215443" y="1582214"/>
                  <a:pt x="225350" y="1586177"/>
                </a:cubicBezTo>
                <a:cubicBezTo>
                  <a:pt x="236163" y="1590502"/>
                  <a:pt x="248463" y="1589066"/>
                  <a:pt x="260019" y="1590511"/>
                </a:cubicBezTo>
                <a:cubicBezTo>
                  <a:pt x="300467" y="1589066"/>
                  <a:pt x="341268" y="1591707"/>
                  <a:pt x="381362" y="1586177"/>
                </a:cubicBezTo>
                <a:cubicBezTo>
                  <a:pt x="385887" y="1585553"/>
                  <a:pt x="384799" y="1577655"/>
                  <a:pt x="385695" y="1573176"/>
                </a:cubicBezTo>
                <a:cubicBezTo>
                  <a:pt x="387698" y="1563160"/>
                  <a:pt x="385880" y="1552175"/>
                  <a:pt x="390029" y="1542841"/>
                </a:cubicBezTo>
                <a:cubicBezTo>
                  <a:pt x="392144" y="1538081"/>
                  <a:pt x="398792" y="1537201"/>
                  <a:pt x="403030" y="1534173"/>
                </a:cubicBezTo>
                <a:cubicBezTo>
                  <a:pt x="403147" y="1534089"/>
                  <a:pt x="429774" y="1513610"/>
                  <a:pt x="433365" y="1512505"/>
                </a:cubicBezTo>
                <a:cubicBezTo>
                  <a:pt x="447445" y="1508173"/>
                  <a:pt x="462256" y="1506727"/>
                  <a:pt x="476702" y="1503838"/>
                </a:cubicBezTo>
                <a:cubicBezTo>
                  <a:pt x="479591" y="1500949"/>
                  <a:pt x="481969" y="1497436"/>
                  <a:pt x="485369" y="1495170"/>
                </a:cubicBezTo>
                <a:cubicBezTo>
                  <a:pt x="490744" y="1491586"/>
                  <a:pt x="498136" y="1491071"/>
                  <a:pt x="502704" y="1486503"/>
                </a:cubicBezTo>
                <a:cubicBezTo>
                  <a:pt x="534589" y="1454620"/>
                  <a:pt x="478185" y="1480232"/>
                  <a:pt x="537373" y="1460501"/>
                </a:cubicBezTo>
                <a:cubicBezTo>
                  <a:pt x="541707" y="1456167"/>
                  <a:pt x="545536" y="1451263"/>
                  <a:pt x="550374" y="1447500"/>
                </a:cubicBezTo>
                <a:cubicBezTo>
                  <a:pt x="558597" y="1441105"/>
                  <a:pt x="569011" y="1437532"/>
                  <a:pt x="576376" y="1430166"/>
                </a:cubicBezTo>
                <a:cubicBezTo>
                  <a:pt x="588273" y="1418268"/>
                  <a:pt x="581167" y="1422790"/>
                  <a:pt x="598044" y="1417165"/>
                </a:cubicBezTo>
                <a:cubicBezTo>
                  <a:pt x="618268" y="1420054"/>
                  <a:pt x="638564" y="1422473"/>
                  <a:pt x="658715" y="1425832"/>
                </a:cubicBezTo>
                <a:cubicBezTo>
                  <a:pt x="694793" y="1431845"/>
                  <a:pt x="676018" y="1428924"/>
                  <a:pt x="715053" y="1434499"/>
                </a:cubicBezTo>
                <a:cubicBezTo>
                  <a:pt x="717942" y="1438833"/>
                  <a:pt x="720467" y="1443433"/>
                  <a:pt x="723720" y="1447500"/>
                </a:cubicBezTo>
                <a:cubicBezTo>
                  <a:pt x="726272" y="1450691"/>
                  <a:pt x="729935" y="1452899"/>
                  <a:pt x="732387" y="1456168"/>
                </a:cubicBezTo>
                <a:cubicBezTo>
                  <a:pt x="738637" y="1464502"/>
                  <a:pt x="741388" y="1475920"/>
                  <a:pt x="749722" y="1482170"/>
                </a:cubicBezTo>
                <a:cubicBezTo>
                  <a:pt x="762607" y="1491833"/>
                  <a:pt x="779800" y="1503450"/>
                  <a:pt x="788725" y="1516839"/>
                </a:cubicBezTo>
                <a:lnTo>
                  <a:pt x="797392" y="1529840"/>
                </a:lnTo>
                <a:cubicBezTo>
                  <a:pt x="798837" y="1538507"/>
                  <a:pt x="799595" y="1547317"/>
                  <a:pt x="801726" y="1555842"/>
                </a:cubicBezTo>
                <a:cubicBezTo>
                  <a:pt x="803942" y="1564705"/>
                  <a:pt x="808709" y="1572864"/>
                  <a:pt x="810393" y="1581843"/>
                </a:cubicBezTo>
                <a:cubicBezTo>
                  <a:pt x="813068" y="1596112"/>
                  <a:pt x="812051" y="1610911"/>
                  <a:pt x="814726" y="1625180"/>
                </a:cubicBezTo>
                <a:cubicBezTo>
                  <a:pt x="818762" y="1646703"/>
                  <a:pt x="821906" y="1648950"/>
                  <a:pt x="832061" y="1664183"/>
                </a:cubicBezTo>
                <a:cubicBezTo>
                  <a:pt x="842597" y="1748466"/>
                  <a:pt x="828572" y="1660056"/>
                  <a:pt x="845062" y="1720520"/>
                </a:cubicBezTo>
                <a:cubicBezTo>
                  <a:pt x="847374" y="1728997"/>
                  <a:pt x="847824" y="1737877"/>
                  <a:pt x="849396" y="1746522"/>
                </a:cubicBezTo>
                <a:cubicBezTo>
                  <a:pt x="853066" y="1766706"/>
                  <a:pt x="853423" y="1766967"/>
                  <a:pt x="858063" y="1785525"/>
                </a:cubicBezTo>
                <a:cubicBezTo>
                  <a:pt x="709279" y="1790175"/>
                  <a:pt x="723720" y="1791303"/>
                  <a:pt x="697718" y="1789859"/>
                </a:cubicBez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Three Phases of Gastric Secretion</a:t>
            </a:r>
            <a:br>
              <a:rPr lang="en-GB" sz="4000" dirty="0" smtClean="0"/>
            </a:br>
            <a:r>
              <a:rPr lang="en-GB" sz="4000" dirty="0" smtClean="0"/>
              <a:t>2 – Gastric Phase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6088" y="16287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Food in stomach – stretch -  and chemo-receptors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LO12</a:t>
            </a:r>
          </a:p>
          <a:p>
            <a:pPr eaLnBrk="1" hangingPunct="1"/>
            <a:endParaRPr lang="en-GB" sz="2400"/>
          </a:p>
        </p:txBody>
      </p:sp>
      <p:pic>
        <p:nvPicPr>
          <p:cNvPr id="26630" name="Picture 9" descr="http://upload.wikimedia.org/wikipedia/commons/thumb/6/6b/Illu_pituitary_pineal_glands.jpg/250px-Illu_pituitary_pineal_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2701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4"/>
          <p:cNvSpPr txBox="1">
            <a:spLocks noChangeArrowheads="1"/>
          </p:cNvSpPr>
          <p:nvPr/>
        </p:nvSpPr>
        <p:spPr bwMode="auto">
          <a:xfrm>
            <a:off x="2124075" y="5214938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000">
                <a:solidFill>
                  <a:srgbClr val="FFFF00"/>
                </a:solidFill>
              </a:rPr>
              <a:t>Pyloric </a:t>
            </a:r>
          </a:p>
          <a:p>
            <a:pPr algn="r" eaLnBrk="1" hangingPunct="1"/>
            <a:r>
              <a:rPr lang="en-GB" sz="1000">
                <a:solidFill>
                  <a:srgbClr val="FFFF00"/>
                </a:solidFill>
              </a:rPr>
              <a:t>sphincter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771775" y="5445125"/>
            <a:ext cx="80963" cy="1651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42988" y="3860800"/>
            <a:ext cx="144462" cy="1444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>
            <a:stCxn id="24" idx="5"/>
          </p:cNvCxnSpPr>
          <p:nvPr/>
        </p:nvCxnSpPr>
        <p:spPr>
          <a:xfrm rot="16200000" flipH="1">
            <a:off x="1408906" y="3742532"/>
            <a:ext cx="1552575" cy="203676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75"/>
            <a:endCxn id="19" idx="76"/>
          </p:cNvCxnSpPr>
          <p:nvPr/>
        </p:nvCxnSpPr>
        <p:spPr>
          <a:xfrm flipV="1">
            <a:off x="3009900" y="5591175"/>
            <a:ext cx="1428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26"/>
          <p:cNvSpPr txBox="1">
            <a:spLocks noChangeArrowheads="1"/>
          </p:cNvSpPr>
          <p:nvPr/>
        </p:nvSpPr>
        <p:spPr bwMode="auto">
          <a:xfrm>
            <a:off x="1547813" y="4508500"/>
            <a:ext cx="820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Vagus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92500" y="5256213"/>
            <a:ext cx="427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/>
              <a:t>HCl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48038" y="5399088"/>
            <a:ext cx="639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/>
              <a:t>pepsin</a:t>
            </a:r>
          </a:p>
        </p:txBody>
      </p:sp>
      <p:sp>
        <p:nvSpPr>
          <p:cNvPr id="26639" name="TextBox 29"/>
          <p:cNvSpPr txBox="1">
            <a:spLocks noChangeArrowheads="1"/>
          </p:cNvSpPr>
          <p:nvPr/>
        </p:nvSpPr>
        <p:spPr bwMode="auto">
          <a:xfrm>
            <a:off x="3770313" y="4149725"/>
            <a:ext cx="1233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/>
              <a:t>Distension</a:t>
            </a:r>
          </a:p>
        </p:txBody>
      </p:sp>
      <p:pic>
        <p:nvPicPr>
          <p:cNvPr id="26640" name="Picture 6" descr="giner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84538"/>
            <a:ext cx="381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31"/>
          <p:cNvSpPr/>
          <p:nvPr/>
        </p:nvSpPr>
        <p:spPr>
          <a:xfrm rot="18900000">
            <a:off x="3860800" y="4662488"/>
            <a:ext cx="287338" cy="1428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>
            <a:endCxn id="35" idx="1"/>
          </p:cNvCxnSpPr>
          <p:nvPr/>
        </p:nvCxnSpPr>
        <p:spPr>
          <a:xfrm>
            <a:off x="1187450" y="3716338"/>
            <a:ext cx="2181225" cy="1317625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348038" y="5013325"/>
            <a:ext cx="144462" cy="144463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644" name="TextBox 36"/>
          <p:cNvSpPr txBox="1">
            <a:spLocks noChangeArrowheads="1"/>
          </p:cNvSpPr>
          <p:nvPr/>
        </p:nvSpPr>
        <p:spPr bwMode="auto">
          <a:xfrm>
            <a:off x="1733550" y="4076700"/>
            <a:ext cx="822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Vagus</a:t>
            </a:r>
          </a:p>
        </p:txBody>
      </p:sp>
      <p:sp>
        <p:nvSpPr>
          <p:cNvPr id="26645" name="TextBox 37"/>
          <p:cNvSpPr txBox="1">
            <a:spLocks noChangeArrowheads="1"/>
          </p:cNvSpPr>
          <p:nvPr/>
        </p:nvSpPr>
        <p:spPr bwMode="auto">
          <a:xfrm>
            <a:off x="3851275" y="3429000"/>
            <a:ext cx="155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/>
              <a:t>Local reflexes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2636838" y="5810250"/>
            <a:ext cx="244475" cy="142875"/>
          </a:xfrm>
          <a:custGeom>
            <a:avLst/>
            <a:gdLst>
              <a:gd name="connsiteX0" fmla="*/ 13205 w 164882"/>
              <a:gd name="connsiteY0" fmla="*/ 39003 h 99909"/>
              <a:gd name="connsiteX1" fmla="*/ 47874 w 164882"/>
              <a:gd name="connsiteY1" fmla="*/ 34670 h 99909"/>
              <a:gd name="connsiteX2" fmla="*/ 60875 w 164882"/>
              <a:gd name="connsiteY2" fmla="*/ 30336 h 99909"/>
              <a:gd name="connsiteX3" fmla="*/ 82543 w 164882"/>
              <a:gd name="connsiteY3" fmla="*/ 4334 h 99909"/>
              <a:gd name="connsiteX4" fmla="*/ 99878 w 164882"/>
              <a:gd name="connsiteY4" fmla="*/ 0 h 99909"/>
              <a:gd name="connsiteX5" fmla="*/ 112879 w 164882"/>
              <a:gd name="connsiteY5" fmla="*/ 4334 h 99909"/>
              <a:gd name="connsiteX6" fmla="*/ 117212 w 164882"/>
              <a:gd name="connsiteY6" fmla="*/ 17335 h 99909"/>
              <a:gd name="connsiteX7" fmla="*/ 121546 w 164882"/>
              <a:gd name="connsiteY7" fmla="*/ 39003 h 99909"/>
              <a:gd name="connsiteX8" fmla="*/ 143214 w 164882"/>
              <a:gd name="connsiteY8" fmla="*/ 65005 h 99909"/>
              <a:gd name="connsiteX9" fmla="*/ 151881 w 164882"/>
              <a:gd name="connsiteY9" fmla="*/ 78006 h 99909"/>
              <a:gd name="connsiteX10" fmla="*/ 164882 w 164882"/>
              <a:gd name="connsiteY10" fmla="*/ 95341 h 99909"/>
              <a:gd name="connsiteX11" fmla="*/ 151881 w 164882"/>
              <a:gd name="connsiteY11" fmla="*/ 91007 h 99909"/>
              <a:gd name="connsiteX12" fmla="*/ 134547 w 164882"/>
              <a:gd name="connsiteY12" fmla="*/ 82340 h 99909"/>
              <a:gd name="connsiteX13" fmla="*/ 104211 w 164882"/>
              <a:gd name="connsiteY13" fmla="*/ 73672 h 99909"/>
              <a:gd name="connsiteX14" fmla="*/ 99878 w 164882"/>
              <a:gd name="connsiteY14" fmla="*/ 60671 h 99909"/>
              <a:gd name="connsiteX15" fmla="*/ 86877 w 164882"/>
              <a:gd name="connsiteY15" fmla="*/ 56338 h 99909"/>
              <a:gd name="connsiteX16" fmla="*/ 78209 w 164882"/>
              <a:gd name="connsiteY16" fmla="*/ 47670 h 99909"/>
              <a:gd name="connsiteX17" fmla="*/ 65208 w 164882"/>
              <a:gd name="connsiteY17" fmla="*/ 39003 h 99909"/>
              <a:gd name="connsiteX18" fmla="*/ 4537 w 164882"/>
              <a:gd name="connsiteY18" fmla="*/ 43337 h 99909"/>
              <a:gd name="connsiteX19" fmla="*/ 13205 w 164882"/>
              <a:gd name="connsiteY19" fmla="*/ 39003 h 9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882" h="99909">
                <a:moveTo>
                  <a:pt x="13205" y="39003"/>
                </a:moveTo>
                <a:cubicBezTo>
                  <a:pt x="20428" y="37559"/>
                  <a:pt x="36416" y="36753"/>
                  <a:pt x="47874" y="34670"/>
                </a:cubicBezTo>
                <a:cubicBezTo>
                  <a:pt x="52368" y="33853"/>
                  <a:pt x="57308" y="33190"/>
                  <a:pt x="60875" y="30336"/>
                </a:cubicBezTo>
                <a:cubicBezTo>
                  <a:pt x="83312" y="12386"/>
                  <a:pt x="53657" y="20841"/>
                  <a:pt x="82543" y="4334"/>
                </a:cubicBezTo>
                <a:cubicBezTo>
                  <a:pt x="87714" y="1379"/>
                  <a:pt x="94100" y="1445"/>
                  <a:pt x="99878" y="0"/>
                </a:cubicBezTo>
                <a:cubicBezTo>
                  <a:pt x="104212" y="1445"/>
                  <a:pt x="109649" y="1104"/>
                  <a:pt x="112879" y="4334"/>
                </a:cubicBezTo>
                <a:cubicBezTo>
                  <a:pt x="116109" y="7564"/>
                  <a:pt x="116104" y="12903"/>
                  <a:pt x="117212" y="17335"/>
                </a:cubicBezTo>
                <a:cubicBezTo>
                  <a:pt x="118998" y="24481"/>
                  <a:pt x="118960" y="32106"/>
                  <a:pt x="121546" y="39003"/>
                </a:cubicBezTo>
                <a:cubicBezTo>
                  <a:pt x="125948" y="50742"/>
                  <a:pt x="135549" y="55807"/>
                  <a:pt x="143214" y="65005"/>
                </a:cubicBezTo>
                <a:cubicBezTo>
                  <a:pt x="146548" y="69006"/>
                  <a:pt x="148854" y="73768"/>
                  <a:pt x="151881" y="78006"/>
                </a:cubicBezTo>
                <a:cubicBezTo>
                  <a:pt x="156079" y="83884"/>
                  <a:pt x="164882" y="88118"/>
                  <a:pt x="164882" y="95341"/>
                </a:cubicBezTo>
                <a:cubicBezTo>
                  <a:pt x="164882" y="99909"/>
                  <a:pt x="156080" y="92807"/>
                  <a:pt x="151881" y="91007"/>
                </a:cubicBezTo>
                <a:cubicBezTo>
                  <a:pt x="145943" y="88462"/>
                  <a:pt x="140485" y="84885"/>
                  <a:pt x="134547" y="82340"/>
                </a:cubicBezTo>
                <a:cubicBezTo>
                  <a:pt x="125842" y="78609"/>
                  <a:pt x="113009" y="75872"/>
                  <a:pt x="104211" y="73672"/>
                </a:cubicBezTo>
                <a:cubicBezTo>
                  <a:pt x="102767" y="69338"/>
                  <a:pt x="103108" y="63901"/>
                  <a:pt x="99878" y="60671"/>
                </a:cubicBezTo>
                <a:cubicBezTo>
                  <a:pt x="96648" y="57441"/>
                  <a:pt x="90794" y="58688"/>
                  <a:pt x="86877" y="56338"/>
                </a:cubicBezTo>
                <a:cubicBezTo>
                  <a:pt x="83373" y="54236"/>
                  <a:pt x="81400" y="50223"/>
                  <a:pt x="78209" y="47670"/>
                </a:cubicBezTo>
                <a:cubicBezTo>
                  <a:pt x="74142" y="44416"/>
                  <a:pt x="69542" y="41892"/>
                  <a:pt x="65208" y="39003"/>
                </a:cubicBezTo>
                <a:cubicBezTo>
                  <a:pt x="44984" y="40448"/>
                  <a:pt x="24673" y="40968"/>
                  <a:pt x="4537" y="43337"/>
                </a:cubicBezTo>
                <a:cubicBezTo>
                  <a:pt x="0" y="43871"/>
                  <a:pt x="5982" y="40447"/>
                  <a:pt x="13205" y="39003"/>
                </a:cubicBez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660650" y="5621338"/>
            <a:ext cx="233363" cy="133350"/>
          </a:xfrm>
          <a:custGeom>
            <a:avLst/>
            <a:gdLst>
              <a:gd name="connsiteX0" fmla="*/ 10112 w 157456"/>
              <a:gd name="connsiteY0" fmla="*/ 2167 h 93173"/>
              <a:gd name="connsiteX1" fmla="*/ 53448 w 157456"/>
              <a:gd name="connsiteY1" fmla="*/ 6500 h 93173"/>
              <a:gd name="connsiteX2" fmla="*/ 57782 w 157456"/>
              <a:gd name="connsiteY2" fmla="*/ 19501 h 93173"/>
              <a:gd name="connsiteX3" fmla="*/ 66449 w 157456"/>
              <a:gd name="connsiteY3" fmla="*/ 28169 h 93173"/>
              <a:gd name="connsiteX4" fmla="*/ 79450 w 157456"/>
              <a:gd name="connsiteY4" fmla="*/ 54171 h 93173"/>
              <a:gd name="connsiteX5" fmla="*/ 88117 w 157456"/>
              <a:gd name="connsiteY5" fmla="*/ 84506 h 93173"/>
              <a:gd name="connsiteX6" fmla="*/ 96785 w 157456"/>
              <a:gd name="connsiteY6" fmla="*/ 93173 h 93173"/>
              <a:gd name="connsiteX7" fmla="*/ 131454 w 157456"/>
              <a:gd name="connsiteY7" fmla="*/ 88840 h 93173"/>
              <a:gd name="connsiteX8" fmla="*/ 157456 w 157456"/>
              <a:gd name="connsiteY8" fmla="*/ 67172 h 93173"/>
              <a:gd name="connsiteX9" fmla="*/ 148788 w 157456"/>
              <a:gd name="connsiteY9" fmla="*/ 58504 h 93173"/>
              <a:gd name="connsiteX10" fmla="*/ 135787 w 157456"/>
              <a:gd name="connsiteY10" fmla="*/ 32502 h 93173"/>
              <a:gd name="connsiteX11" fmla="*/ 122786 w 157456"/>
              <a:gd name="connsiteY11" fmla="*/ 28169 h 93173"/>
              <a:gd name="connsiteX12" fmla="*/ 114119 w 157456"/>
              <a:gd name="connsiteY12" fmla="*/ 19501 h 93173"/>
              <a:gd name="connsiteX13" fmla="*/ 10112 w 157456"/>
              <a:gd name="connsiteY13" fmla="*/ 2167 h 9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456" h="93173">
                <a:moveTo>
                  <a:pt x="10112" y="2167"/>
                </a:moveTo>
                <a:cubicBezTo>
                  <a:pt x="0" y="0"/>
                  <a:pt x="39805" y="1539"/>
                  <a:pt x="53448" y="6500"/>
                </a:cubicBezTo>
                <a:cubicBezTo>
                  <a:pt x="57741" y="8061"/>
                  <a:pt x="55432" y="15584"/>
                  <a:pt x="57782" y="19501"/>
                </a:cubicBezTo>
                <a:cubicBezTo>
                  <a:pt x="59884" y="23005"/>
                  <a:pt x="63560" y="25280"/>
                  <a:pt x="66449" y="28169"/>
                </a:cubicBezTo>
                <a:cubicBezTo>
                  <a:pt x="77138" y="70921"/>
                  <a:pt x="62892" y="26573"/>
                  <a:pt x="79450" y="54171"/>
                </a:cubicBezTo>
                <a:cubicBezTo>
                  <a:pt x="85848" y="64835"/>
                  <a:pt x="82440" y="73153"/>
                  <a:pt x="88117" y="84506"/>
                </a:cubicBezTo>
                <a:cubicBezTo>
                  <a:pt x="89944" y="88161"/>
                  <a:pt x="93896" y="90284"/>
                  <a:pt x="96785" y="93173"/>
                </a:cubicBezTo>
                <a:cubicBezTo>
                  <a:pt x="108341" y="91729"/>
                  <a:pt x="120405" y="92523"/>
                  <a:pt x="131454" y="88840"/>
                </a:cubicBezTo>
                <a:cubicBezTo>
                  <a:pt x="139177" y="86266"/>
                  <a:pt x="150967" y="73660"/>
                  <a:pt x="157456" y="67172"/>
                </a:cubicBezTo>
                <a:cubicBezTo>
                  <a:pt x="154567" y="64283"/>
                  <a:pt x="150890" y="62008"/>
                  <a:pt x="148788" y="58504"/>
                </a:cubicBezTo>
                <a:cubicBezTo>
                  <a:pt x="141540" y="46424"/>
                  <a:pt x="148435" y="42620"/>
                  <a:pt x="135787" y="32502"/>
                </a:cubicBezTo>
                <a:cubicBezTo>
                  <a:pt x="132220" y="29649"/>
                  <a:pt x="127120" y="29613"/>
                  <a:pt x="122786" y="28169"/>
                </a:cubicBezTo>
                <a:cubicBezTo>
                  <a:pt x="119897" y="25280"/>
                  <a:pt x="118143" y="20211"/>
                  <a:pt x="114119" y="19501"/>
                </a:cubicBezTo>
                <a:lnTo>
                  <a:pt x="10112" y="2167"/>
                </a:ln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648" name="TextBox 45"/>
          <p:cNvSpPr txBox="1">
            <a:spLocks noChangeArrowheads="1"/>
          </p:cNvSpPr>
          <p:nvPr/>
        </p:nvSpPr>
        <p:spPr bwMode="auto">
          <a:xfrm>
            <a:off x="4318000" y="4868863"/>
            <a:ext cx="611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FFFF00"/>
                </a:solidFill>
              </a:rPr>
              <a:t>Fundus</a:t>
            </a:r>
          </a:p>
          <a:p>
            <a:pPr eaLnBrk="1" hangingPunct="1"/>
            <a:endParaRPr lang="en-GB" sz="1000">
              <a:solidFill>
                <a:srgbClr val="FFFF00"/>
              </a:solidFill>
            </a:endParaRPr>
          </a:p>
          <a:p>
            <a:pPr eaLnBrk="1" hangingPunct="1"/>
            <a:endParaRPr lang="en-GB" sz="400">
              <a:solidFill>
                <a:srgbClr val="FFFF00"/>
              </a:solidFill>
            </a:endParaRPr>
          </a:p>
          <a:p>
            <a:pPr eaLnBrk="1" hangingPunct="1"/>
            <a:r>
              <a:rPr lang="en-GB" sz="1000">
                <a:solidFill>
                  <a:srgbClr val="FFFF00"/>
                </a:solidFill>
              </a:rPr>
              <a:t>Middle</a:t>
            </a:r>
          </a:p>
          <a:p>
            <a:pPr eaLnBrk="1" hangingPunct="1"/>
            <a:endParaRPr lang="en-GB" sz="1000">
              <a:solidFill>
                <a:srgbClr val="FFFF00"/>
              </a:solidFill>
            </a:endParaRPr>
          </a:p>
          <a:p>
            <a:pPr eaLnBrk="1" hangingPunct="1"/>
            <a:r>
              <a:rPr lang="en-GB" sz="1000">
                <a:solidFill>
                  <a:srgbClr val="FFFF00"/>
                </a:solidFill>
              </a:rPr>
              <a:t>Pylorus</a:t>
            </a:r>
          </a:p>
        </p:txBody>
      </p:sp>
      <p:sp>
        <p:nvSpPr>
          <p:cNvPr id="47" name="Right Arrow 46"/>
          <p:cNvSpPr/>
          <p:nvPr/>
        </p:nvSpPr>
        <p:spPr>
          <a:xfrm flipH="1">
            <a:off x="4141788" y="4868863"/>
            <a:ext cx="369887" cy="650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flipH="1">
            <a:off x="4141788" y="5451475"/>
            <a:ext cx="369887" cy="5715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flipH="1">
            <a:off x="3671888" y="5753100"/>
            <a:ext cx="839787" cy="9048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14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Three Phases of Gastric Secretion</a:t>
            </a:r>
            <a:br>
              <a:rPr lang="en-GB" sz="4000" dirty="0" smtClean="0"/>
            </a:br>
            <a:r>
              <a:rPr lang="en-GB" sz="4000" dirty="0" smtClean="0"/>
              <a:t> 3 – Intestinal Phase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LO12</a:t>
            </a:r>
          </a:p>
          <a:p>
            <a:pPr eaLnBrk="1" hangingPunct="1"/>
            <a:endParaRPr lang="en-GB" sz="2400"/>
          </a:p>
        </p:txBody>
      </p:sp>
      <p:pic>
        <p:nvPicPr>
          <p:cNvPr id="27652" name="Picture 9" descr="http://upload.wikimedia.org/wikipedia/commons/thumb/6/6b/Illu_pituitary_pineal_glands.jpg/250px-Illu_pituitary_pineal_gl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2701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>
          <a:xfrm>
            <a:off x="2339975" y="4170363"/>
            <a:ext cx="2020888" cy="2562225"/>
          </a:xfrm>
          <a:custGeom>
            <a:avLst/>
            <a:gdLst>
              <a:gd name="connsiteX0" fmla="*/ 697718 w 1365275"/>
              <a:gd name="connsiteY0" fmla="*/ 1789859 h 1791303"/>
              <a:gd name="connsiteX1" fmla="*/ 702052 w 1365275"/>
              <a:gd name="connsiteY1" fmla="*/ 1776858 h 1791303"/>
              <a:gd name="connsiteX2" fmla="*/ 693384 w 1365275"/>
              <a:gd name="connsiteY2" fmla="*/ 1750856 h 1791303"/>
              <a:gd name="connsiteX3" fmla="*/ 680383 w 1365275"/>
              <a:gd name="connsiteY3" fmla="*/ 1659849 h 1791303"/>
              <a:gd name="connsiteX4" fmla="*/ 671716 w 1365275"/>
              <a:gd name="connsiteY4" fmla="*/ 1646848 h 1791303"/>
              <a:gd name="connsiteX5" fmla="*/ 654381 w 1365275"/>
              <a:gd name="connsiteY5" fmla="*/ 1625180 h 1791303"/>
              <a:gd name="connsiteX6" fmla="*/ 645714 w 1365275"/>
              <a:gd name="connsiteY6" fmla="*/ 1607845 h 1791303"/>
              <a:gd name="connsiteX7" fmla="*/ 641381 w 1365275"/>
              <a:gd name="connsiteY7" fmla="*/ 1594844 h 1791303"/>
              <a:gd name="connsiteX8" fmla="*/ 628380 w 1365275"/>
              <a:gd name="connsiteY8" fmla="*/ 1590511 h 1791303"/>
              <a:gd name="connsiteX9" fmla="*/ 624046 w 1365275"/>
              <a:gd name="connsiteY9" fmla="*/ 1603512 h 1791303"/>
              <a:gd name="connsiteX10" fmla="*/ 606711 w 1365275"/>
              <a:gd name="connsiteY10" fmla="*/ 1607845 h 1791303"/>
              <a:gd name="connsiteX11" fmla="*/ 593710 w 1365275"/>
              <a:gd name="connsiteY11" fmla="*/ 1616513 h 1791303"/>
              <a:gd name="connsiteX12" fmla="*/ 576376 w 1365275"/>
              <a:gd name="connsiteY12" fmla="*/ 1625180 h 1791303"/>
              <a:gd name="connsiteX13" fmla="*/ 546040 w 1365275"/>
              <a:gd name="connsiteY13" fmla="*/ 1646848 h 1791303"/>
              <a:gd name="connsiteX14" fmla="*/ 528706 w 1365275"/>
              <a:gd name="connsiteY14" fmla="*/ 1664183 h 1791303"/>
              <a:gd name="connsiteX15" fmla="*/ 502704 w 1365275"/>
              <a:gd name="connsiteY15" fmla="*/ 1681517 h 1791303"/>
              <a:gd name="connsiteX16" fmla="*/ 494036 w 1365275"/>
              <a:gd name="connsiteY16" fmla="*/ 1690185 h 1791303"/>
              <a:gd name="connsiteX17" fmla="*/ 468035 w 1365275"/>
              <a:gd name="connsiteY17" fmla="*/ 1698852 h 1791303"/>
              <a:gd name="connsiteX18" fmla="*/ 455034 w 1365275"/>
              <a:gd name="connsiteY18" fmla="*/ 1703186 h 1791303"/>
              <a:gd name="connsiteX19" fmla="*/ 416031 w 1365275"/>
              <a:gd name="connsiteY19" fmla="*/ 1716187 h 1791303"/>
              <a:gd name="connsiteX20" fmla="*/ 403030 w 1365275"/>
              <a:gd name="connsiteY20" fmla="*/ 1720520 h 1791303"/>
              <a:gd name="connsiteX21" fmla="*/ 390029 w 1365275"/>
              <a:gd name="connsiteY21" fmla="*/ 1729188 h 1791303"/>
              <a:gd name="connsiteX22" fmla="*/ 364027 w 1365275"/>
              <a:gd name="connsiteY22" fmla="*/ 1737855 h 1791303"/>
              <a:gd name="connsiteX23" fmla="*/ 338025 w 1365275"/>
              <a:gd name="connsiteY23" fmla="*/ 1746522 h 1791303"/>
              <a:gd name="connsiteX24" fmla="*/ 307690 w 1365275"/>
              <a:gd name="connsiteY24" fmla="*/ 1755189 h 1791303"/>
              <a:gd name="connsiteX25" fmla="*/ 229684 w 1365275"/>
              <a:gd name="connsiteY25" fmla="*/ 1750856 h 1791303"/>
              <a:gd name="connsiteX26" fmla="*/ 186347 w 1365275"/>
              <a:gd name="connsiteY26" fmla="*/ 1733521 h 1791303"/>
              <a:gd name="connsiteX27" fmla="*/ 156012 w 1365275"/>
              <a:gd name="connsiteY27" fmla="*/ 1724854 h 1791303"/>
              <a:gd name="connsiteX28" fmla="*/ 151678 w 1365275"/>
              <a:gd name="connsiteY28" fmla="*/ 1703186 h 1791303"/>
              <a:gd name="connsiteX29" fmla="*/ 130010 w 1365275"/>
              <a:gd name="connsiteY29" fmla="*/ 1694518 h 1791303"/>
              <a:gd name="connsiteX30" fmla="*/ 121343 w 1365275"/>
              <a:gd name="connsiteY30" fmla="*/ 1681517 h 1791303"/>
              <a:gd name="connsiteX31" fmla="*/ 117009 w 1365275"/>
              <a:gd name="connsiteY31" fmla="*/ 1655516 h 1791303"/>
              <a:gd name="connsiteX32" fmla="*/ 104008 w 1365275"/>
              <a:gd name="connsiteY32" fmla="*/ 1651182 h 1791303"/>
              <a:gd name="connsiteX33" fmla="*/ 86673 w 1365275"/>
              <a:gd name="connsiteY33" fmla="*/ 1642515 h 1791303"/>
              <a:gd name="connsiteX34" fmla="*/ 69339 w 1365275"/>
              <a:gd name="connsiteY34" fmla="*/ 1638181 h 1791303"/>
              <a:gd name="connsiteX35" fmla="*/ 56338 w 1365275"/>
              <a:gd name="connsiteY35" fmla="*/ 1633847 h 1791303"/>
              <a:gd name="connsiteX36" fmla="*/ 52004 w 1365275"/>
              <a:gd name="connsiteY36" fmla="*/ 1620846 h 1791303"/>
              <a:gd name="connsiteX37" fmla="*/ 47671 w 1365275"/>
              <a:gd name="connsiteY37" fmla="*/ 1577510 h 1791303"/>
              <a:gd name="connsiteX38" fmla="*/ 39003 w 1365275"/>
              <a:gd name="connsiteY38" fmla="*/ 1568843 h 1791303"/>
              <a:gd name="connsiteX39" fmla="*/ 26002 w 1365275"/>
              <a:gd name="connsiteY39" fmla="*/ 1538507 h 1791303"/>
              <a:gd name="connsiteX40" fmla="*/ 4334 w 1365275"/>
              <a:gd name="connsiteY40" fmla="*/ 1508171 h 1791303"/>
              <a:gd name="connsiteX41" fmla="*/ 0 w 1365275"/>
              <a:gd name="connsiteY41" fmla="*/ 1495170 h 1791303"/>
              <a:gd name="connsiteX42" fmla="*/ 4334 w 1365275"/>
              <a:gd name="connsiteY42" fmla="*/ 1200482 h 1791303"/>
              <a:gd name="connsiteX43" fmla="*/ 8668 w 1365275"/>
              <a:gd name="connsiteY43" fmla="*/ 1187481 h 1791303"/>
              <a:gd name="connsiteX44" fmla="*/ 13001 w 1365275"/>
              <a:gd name="connsiteY44" fmla="*/ 1170147 h 1791303"/>
              <a:gd name="connsiteX45" fmla="*/ 26002 w 1365275"/>
              <a:gd name="connsiteY45" fmla="*/ 1131144 h 1791303"/>
              <a:gd name="connsiteX46" fmla="*/ 30336 w 1365275"/>
              <a:gd name="connsiteY46" fmla="*/ 1118143 h 1791303"/>
              <a:gd name="connsiteX47" fmla="*/ 47671 w 1365275"/>
              <a:gd name="connsiteY47" fmla="*/ 1087807 h 1791303"/>
              <a:gd name="connsiteX48" fmla="*/ 56338 w 1365275"/>
              <a:gd name="connsiteY48" fmla="*/ 1061806 h 1791303"/>
              <a:gd name="connsiteX49" fmla="*/ 69339 w 1365275"/>
              <a:gd name="connsiteY49" fmla="*/ 1040137 h 1791303"/>
              <a:gd name="connsiteX50" fmla="*/ 82340 w 1365275"/>
              <a:gd name="connsiteY50" fmla="*/ 1031470 h 1791303"/>
              <a:gd name="connsiteX51" fmla="*/ 138677 w 1365275"/>
              <a:gd name="connsiteY51" fmla="*/ 1027136 h 1791303"/>
              <a:gd name="connsiteX52" fmla="*/ 195015 w 1365275"/>
              <a:gd name="connsiteY52" fmla="*/ 1018469 h 1791303"/>
              <a:gd name="connsiteX53" fmla="*/ 208016 w 1365275"/>
              <a:gd name="connsiteY53" fmla="*/ 1014135 h 1791303"/>
              <a:gd name="connsiteX54" fmla="*/ 238351 w 1365275"/>
              <a:gd name="connsiteY54" fmla="*/ 1005468 h 1791303"/>
              <a:gd name="connsiteX55" fmla="*/ 255686 w 1365275"/>
              <a:gd name="connsiteY55" fmla="*/ 1009802 h 1791303"/>
              <a:gd name="connsiteX56" fmla="*/ 299022 w 1365275"/>
              <a:gd name="connsiteY56" fmla="*/ 1018469 h 1791303"/>
              <a:gd name="connsiteX57" fmla="*/ 329358 w 1365275"/>
              <a:gd name="connsiteY57" fmla="*/ 1031470 h 1791303"/>
              <a:gd name="connsiteX58" fmla="*/ 342359 w 1365275"/>
              <a:gd name="connsiteY58" fmla="*/ 1044471 h 1791303"/>
              <a:gd name="connsiteX59" fmla="*/ 368361 w 1365275"/>
              <a:gd name="connsiteY59" fmla="*/ 1053138 h 1791303"/>
              <a:gd name="connsiteX60" fmla="*/ 381362 w 1365275"/>
              <a:gd name="connsiteY60" fmla="*/ 1061806 h 1791303"/>
              <a:gd name="connsiteX61" fmla="*/ 394362 w 1365275"/>
              <a:gd name="connsiteY61" fmla="*/ 1066139 h 1791303"/>
              <a:gd name="connsiteX62" fmla="*/ 442033 w 1365275"/>
              <a:gd name="connsiteY62" fmla="*/ 1074807 h 1791303"/>
              <a:gd name="connsiteX63" fmla="*/ 533039 w 1365275"/>
              <a:gd name="connsiteY63" fmla="*/ 1083474 h 1791303"/>
              <a:gd name="connsiteX64" fmla="*/ 550374 w 1365275"/>
              <a:gd name="connsiteY64" fmla="*/ 1057472 h 1791303"/>
              <a:gd name="connsiteX65" fmla="*/ 567708 w 1365275"/>
              <a:gd name="connsiteY65" fmla="*/ 1027136 h 1791303"/>
              <a:gd name="connsiteX66" fmla="*/ 576376 w 1365275"/>
              <a:gd name="connsiteY66" fmla="*/ 1001134 h 1791303"/>
              <a:gd name="connsiteX67" fmla="*/ 589377 w 1365275"/>
              <a:gd name="connsiteY67" fmla="*/ 970799 h 1791303"/>
              <a:gd name="connsiteX68" fmla="*/ 598044 w 1365275"/>
              <a:gd name="connsiteY68" fmla="*/ 944797 h 1791303"/>
              <a:gd name="connsiteX69" fmla="*/ 602378 w 1365275"/>
              <a:gd name="connsiteY69" fmla="*/ 931796 h 1791303"/>
              <a:gd name="connsiteX70" fmla="*/ 611045 w 1365275"/>
              <a:gd name="connsiteY70" fmla="*/ 918795 h 1791303"/>
              <a:gd name="connsiteX71" fmla="*/ 619712 w 1365275"/>
              <a:gd name="connsiteY71" fmla="*/ 892793 h 1791303"/>
              <a:gd name="connsiteX72" fmla="*/ 641381 w 1365275"/>
              <a:gd name="connsiteY72" fmla="*/ 866791 h 1791303"/>
              <a:gd name="connsiteX73" fmla="*/ 650048 w 1365275"/>
              <a:gd name="connsiteY73" fmla="*/ 849457 h 1791303"/>
              <a:gd name="connsiteX74" fmla="*/ 658715 w 1365275"/>
              <a:gd name="connsiteY74" fmla="*/ 840789 h 1791303"/>
              <a:gd name="connsiteX75" fmla="*/ 671716 w 1365275"/>
              <a:gd name="connsiteY75" fmla="*/ 810454 h 1791303"/>
              <a:gd name="connsiteX76" fmla="*/ 684717 w 1365275"/>
              <a:gd name="connsiteY76" fmla="*/ 793119 h 1791303"/>
              <a:gd name="connsiteX77" fmla="*/ 697718 w 1365275"/>
              <a:gd name="connsiteY77" fmla="*/ 745449 h 1791303"/>
              <a:gd name="connsiteX78" fmla="*/ 706385 w 1365275"/>
              <a:gd name="connsiteY78" fmla="*/ 697779 h 1791303"/>
              <a:gd name="connsiteX79" fmla="*/ 715053 w 1365275"/>
              <a:gd name="connsiteY79" fmla="*/ 689112 h 1791303"/>
              <a:gd name="connsiteX80" fmla="*/ 723720 w 1365275"/>
              <a:gd name="connsiteY80" fmla="*/ 658776 h 1791303"/>
              <a:gd name="connsiteX81" fmla="*/ 749722 w 1365275"/>
              <a:gd name="connsiteY81" fmla="*/ 619773 h 1791303"/>
              <a:gd name="connsiteX82" fmla="*/ 758389 w 1365275"/>
              <a:gd name="connsiteY82" fmla="*/ 606772 h 1791303"/>
              <a:gd name="connsiteX83" fmla="*/ 771390 w 1365275"/>
              <a:gd name="connsiteY83" fmla="*/ 576437 h 1791303"/>
              <a:gd name="connsiteX84" fmla="*/ 762723 w 1365275"/>
              <a:gd name="connsiteY84" fmla="*/ 528767 h 1791303"/>
              <a:gd name="connsiteX85" fmla="*/ 758389 w 1365275"/>
              <a:gd name="connsiteY85" fmla="*/ 515766 h 1791303"/>
              <a:gd name="connsiteX86" fmla="*/ 745388 w 1365275"/>
              <a:gd name="connsiteY86" fmla="*/ 481097 h 1791303"/>
              <a:gd name="connsiteX87" fmla="*/ 728053 w 1365275"/>
              <a:gd name="connsiteY87" fmla="*/ 459428 h 1791303"/>
              <a:gd name="connsiteX88" fmla="*/ 702052 w 1365275"/>
              <a:gd name="connsiteY88" fmla="*/ 433426 h 1791303"/>
              <a:gd name="connsiteX89" fmla="*/ 684717 w 1365275"/>
              <a:gd name="connsiteY89" fmla="*/ 407425 h 1791303"/>
              <a:gd name="connsiteX90" fmla="*/ 676050 w 1365275"/>
              <a:gd name="connsiteY90" fmla="*/ 398757 h 1791303"/>
              <a:gd name="connsiteX91" fmla="*/ 654381 w 1365275"/>
              <a:gd name="connsiteY91" fmla="*/ 372755 h 1791303"/>
              <a:gd name="connsiteX92" fmla="*/ 650048 w 1365275"/>
              <a:gd name="connsiteY92" fmla="*/ 359754 h 1791303"/>
              <a:gd name="connsiteX93" fmla="*/ 632713 w 1365275"/>
              <a:gd name="connsiteY93" fmla="*/ 329419 h 1791303"/>
              <a:gd name="connsiteX94" fmla="*/ 637047 w 1365275"/>
              <a:gd name="connsiteY94" fmla="*/ 177741 h 1791303"/>
              <a:gd name="connsiteX95" fmla="*/ 645714 w 1365275"/>
              <a:gd name="connsiteY95" fmla="*/ 39064 h 1791303"/>
              <a:gd name="connsiteX96" fmla="*/ 775724 w 1365275"/>
              <a:gd name="connsiteY96" fmla="*/ 60733 h 1791303"/>
              <a:gd name="connsiteX97" fmla="*/ 771390 w 1365275"/>
              <a:gd name="connsiteY97" fmla="*/ 73734 h 1791303"/>
              <a:gd name="connsiteX98" fmla="*/ 775724 w 1365275"/>
              <a:gd name="connsiteY98" fmla="*/ 264414 h 1791303"/>
              <a:gd name="connsiteX99" fmla="*/ 784391 w 1365275"/>
              <a:gd name="connsiteY99" fmla="*/ 338086 h 1791303"/>
              <a:gd name="connsiteX100" fmla="*/ 788725 w 1365275"/>
              <a:gd name="connsiteY100" fmla="*/ 377089 h 1791303"/>
              <a:gd name="connsiteX101" fmla="*/ 806059 w 1365275"/>
              <a:gd name="connsiteY101" fmla="*/ 416092 h 1791303"/>
              <a:gd name="connsiteX102" fmla="*/ 819060 w 1365275"/>
              <a:gd name="connsiteY102" fmla="*/ 403091 h 1791303"/>
              <a:gd name="connsiteX103" fmla="*/ 827727 w 1365275"/>
              <a:gd name="connsiteY103" fmla="*/ 372755 h 1791303"/>
              <a:gd name="connsiteX104" fmla="*/ 845062 w 1365275"/>
              <a:gd name="connsiteY104" fmla="*/ 364088 h 1791303"/>
              <a:gd name="connsiteX105" fmla="*/ 862397 w 1365275"/>
              <a:gd name="connsiteY105" fmla="*/ 338086 h 1791303"/>
              <a:gd name="connsiteX106" fmla="*/ 879731 w 1365275"/>
              <a:gd name="connsiteY106" fmla="*/ 312084 h 1791303"/>
              <a:gd name="connsiteX107" fmla="*/ 897066 w 1365275"/>
              <a:gd name="connsiteY107" fmla="*/ 307751 h 1791303"/>
              <a:gd name="connsiteX108" fmla="*/ 983739 w 1365275"/>
              <a:gd name="connsiteY108" fmla="*/ 303417 h 1791303"/>
              <a:gd name="connsiteX109" fmla="*/ 1014074 w 1365275"/>
              <a:gd name="connsiteY109" fmla="*/ 290416 h 1791303"/>
              <a:gd name="connsiteX110" fmla="*/ 1031409 w 1365275"/>
              <a:gd name="connsiteY110" fmla="*/ 286082 h 1791303"/>
              <a:gd name="connsiteX111" fmla="*/ 1053077 w 1365275"/>
              <a:gd name="connsiteY111" fmla="*/ 281749 h 1791303"/>
              <a:gd name="connsiteX112" fmla="*/ 1079079 w 1365275"/>
              <a:gd name="connsiteY112" fmla="*/ 273081 h 1791303"/>
              <a:gd name="connsiteX113" fmla="*/ 1135417 w 1365275"/>
              <a:gd name="connsiteY113" fmla="*/ 264414 h 1791303"/>
              <a:gd name="connsiteX114" fmla="*/ 1152751 w 1365275"/>
              <a:gd name="connsiteY114" fmla="*/ 268748 h 1791303"/>
              <a:gd name="connsiteX115" fmla="*/ 1170086 w 1365275"/>
              <a:gd name="connsiteY115" fmla="*/ 277415 h 1791303"/>
              <a:gd name="connsiteX116" fmla="*/ 1183087 w 1365275"/>
              <a:gd name="connsiteY116" fmla="*/ 281749 h 1791303"/>
              <a:gd name="connsiteX117" fmla="*/ 1196088 w 1365275"/>
              <a:gd name="connsiteY117" fmla="*/ 303417 h 1791303"/>
              <a:gd name="connsiteX118" fmla="*/ 1204755 w 1365275"/>
              <a:gd name="connsiteY118" fmla="*/ 325085 h 1791303"/>
              <a:gd name="connsiteX119" fmla="*/ 1235090 w 1365275"/>
              <a:gd name="connsiteY119" fmla="*/ 359754 h 1791303"/>
              <a:gd name="connsiteX120" fmla="*/ 1243758 w 1365275"/>
              <a:gd name="connsiteY120" fmla="*/ 372755 h 1791303"/>
              <a:gd name="connsiteX121" fmla="*/ 1265426 w 1365275"/>
              <a:gd name="connsiteY121" fmla="*/ 398757 h 1791303"/>
              <a:gd name="connsiteX122" fmla="*/ 1269760 w 1365275"/>
              <a:gd name="connsiteY122" fmla="*/ 411758 h 1791303"/>
              <a:gd name="connsiteX123" fmla="*/ 1282761 w 1365275"/>
              <a:gd name="connsiteY123" fmla="*/ 429093 h 1791303"/>
              <a:gd name="connsiteX124" fmla="*/ 1291428 w 1365275"/>
              <a:gd name="connsiteY124" fmla="*/ 442094 h 1791303"/>
              <a:gd name="connsiteX125" fmla="*/ 1313096 w 1365275"/>
              <a:gd name="connsiteY125" fmla="*/ 468096 h 1791303"/>
              <a:gd name="connsiteX126" fmla="*/ 1321763 w 1365275"/>
              <a:gd name="connsiteY126" fmla="*/ 489764 h 1791303"/>
              <a:gd name="connsiteX127" fmla="*/ 1330431 w 1365275"/>
              <a:gd name="connsiteY127" fmla="*/ 507098 h 1791303"/>
              <a:gd name="connsiteX128" fmla="*/ 1339098 w 1365275"/>
              <a:gd name="connsiteY128" fmla="*/ 533100 h 1791303"/>
              <a:gd name="connsiteX129" fmla="*/ 1356433 w 1365275"/>
              <a:gd name="connsiteY129" fmla="*/ 580770 h 1791303"/>
              <a:gd name="connsiteX130" fmla="*/ 1360766 w 1365275"/>
              <a:gd name="connsiteY130" fmla="*/ 611106 h 1791303"/>
              <a:gd name="connsiteX131" fmla="*/ 1365100 w 1365275"/>
              <a:gd name="connsiteY131" fmla="*/ 628441 h 1791303"/>
              <a:gd name="connsiteX132" fmla="*/ 1356433 w 1365275"/>
              <a:gd name="connsiteY132" fmla="*/ 758450 h 1791303"/>
              <a:gd name="connsiteX133" fmla="*/ 1352099 w 1365275"/>
              <a:gd name="connsiteY133" fmla="*/ 771451 h 1791303"/>
              <a:gd name="connsiteX134" fmla="*/ 1339098 w 1365275"/>
              <a:gd name="connsiteY134" fmla="*/ 806120 h 1791303"/>
              <a:gd name="connsiteX135" fmla="*/ 1326097 w 1365275"/>
              <a:gd name="connsiteY135" fmla="*/ 836456 h 1791303"/>
              <a:gd name="connsiteX136" fmla="*/ 1313096 w 1365275"/>
              <a:gd name="connsiteY136" fmla="*/ 862458 h 1791303"/>
              <a:gd name="connsiteX137" fmla="*/ 1308762 w 1365275"/>
              <a:gd name="connsiteY137" fmla="*/ 879792 h 1791303"/>
              <a:gd name="connsiteX138" fmla="*/ 1300095 w 1365275"/>
              <a:gd name="connsiteY138" fmla="*/ 892793 h 1791303"/>
              <a:gd name="connsiteX139" fmla="*/ 1287094 w 1365275"/>
              <a:gd name="connsiteY139" fmla="*/ 914461 h 1791303"/>
              <a:gd name="connsiteX140" fmla="*/ 1274093 w 1365275"/>
              <a:gd name="connsiteY140" fmla="*/ 931796 h 1791303"/>
              <a:gd name="connsiteX141" fmla="*/ 1265426 w 1365275"/>
              <a:gd name="connsiteY141" fmla="*/ 949131 h 1791303"/>
              <a:gd name="connsiteX142" fmla="*/ 1239424 w 1365275"/>
              <a:gd name="connsiteY142" fmla="*/ 975133 h 1791303"/>
              <a:gd name="connsiteX143" fmla="*/ 1230757 w 1365275"/>
              <a:gd name="connsiteY143" fmla="*/ 988134 h 1791303"/>
              <a:gd name="connsiteX144" fmla="*/ 1200421 w 1365275"/>
              <a:gd name="connsiteY144" fmla="*/ 1005468 h 1791303"/>
              <a:gd name="connsiteX145" fmla="*/ 1170086 w 1365275"/>
              <a:gd name="connsiteY145" fmla="*/ 1035804 h 1791303"/>
              <a:gd name="connsiteX146" fmla="*/ 1157085 w 1365275"/>
              <a:gd name="connsiteY146" fmla="*/ 1048805 h 1791303"/>
              <a:gd name="connsiteX147" fmla="*/ 1144084 w 1365275"/>
              <a:gd name="connsiteY147" fmla="*/ 1061806 h 1791303"/>
              <a:gd name="connsiteX148" fmla="*/ 1131083 w 1365275"/>
              <a:gd name="connsiteY148" fmla="*/ 1066139 h 1791303"/>
              <a:gd name="connsiteX149" fmla="*/ 1113748 w 1365275"/>
              <a:gd name="connsiteY149" fmla="*/ 1083474 h 1791303"/>
              <a:gd name="connsiteX150" fmla="*/ 1079079 w 1365275"/>
              <a:gd name="connsiteY150" fmla="*/ 1109476 h 1791303"/>
              <a:gd name="connsiteX151" fmla="*/ 1061744 w 1365275"/>
              <a:gd name="connsiteY151" fmla="*/ 1126810 h 1791303"/>
              <a:gd name="connsiteX152" fmla="*/ 1027075 w 1365275"/>
              <a:gd name="connsiteY152" fmla="*/ 1174480 h 1791303"/>
              <a:gd name="connsiteX153" fmla="*/ 1014074 w 1365275"/>
              <a:gd name="connsiteY153" fmla="*/ 1187481 h 1791303"/>
              <a:gd name="connsiteX154" fmla="*/ 1005407 w 1365275"/>
              <a:gd name="connsiteY154" fmla="*/ 1200482 h 1791303"/>
              <a:gd name="connsiteX155" fmla="*/ 988072 w 1365275"/>
              <a:gd name="connsiteY155" fmla="*/ 1217817 h 1791303"/>
              <a:gd name="connsiteX156" fmla="*/ 975071 w 1365275"/>
              <a:gd name="connsiteY156" fmla="*/ 1235152 h 1791303"/>
              <a:gd name="connsiteX157" fmla="*/ 966404 w 1365275"/>
              <a:gd name="connsiteY157" fmla="*/ 1248152 h 1791303"/>
              <a:gd name="connsiteX158" fmla="*/ 940402 w 1365275"/>
              <a:gd name="connsiteY158" fmla="*/ 1269821 h 1791303"/>
              <a:gd name="connsiteX159" fmla="*/ 927401 w 1365275"/>
              <a:gd name="connsiteY159" fmla="*/ 1278488 h 1791303"/>
              <a:gd name="connsiteX160" fmla="*/ 897066 w 1365275"/>
              <a:gd name="connsiteY160" fmla="*/ 1287155 h 1791303"/>
              <a:gd name="connsiteX161" fmla="*/ 879731 w 1365275"/>
              <a:gd name="connsiteY161" fmla="*/ 1295823 h 1791303"/>
              <a:gd name="connsiteX162" fmla="*/ 858063 w 1365275"/>
              <a:gd name="connsiteY162" fmla="*/ 1304490 h 1791303"/>
              <a:gd name="connsiteX163" fmla="*/ 823394 w 1365275"/>
              <a:gd name="connsiteY163" fmla="*/ 1321825 h 1791303"/>
              <a:gd name="connsiteX164" fmla="*/ 797392 w 1365275"/>
              <a:gd name="connsiteY164" fmla="*/ 1334825 h 1791303"/>
              <a:gd name="connsiteX165" fmla="*/ 784391 w 1365275"/>
              <a:gd name="connsiteY165" fmla="*/ 1343493 h 1791303"/>
              <a:gd name="connsiteX166" fmla="*/ 749722 w 1365275"/>
              <a:gd name="connsiteY166" fmla="*/ 1352160 h 1791303"/>
              <a:gd name="connsiteX167" fmla="*/ 723720 w 1365275"/>
              <a:gd name="connsiteY167" fmla="*/ 1360827 h 1791303"/>
              <a:gd name="connsiteX168" fmla="*/ 689051 w 1365275"/>
              <a:gd name="connsiteY168" fmla="*/ 1369495 h 1791303"/>
              <a:gd name="connsiteX169" fmla="*/ 502704 w 1365275"/>
              <a:gd name="connsiteY169" fmla="*/ 1365161 h 1791303"/>
              <a:gd name="connsiteX170" fmla="*/ 489703 w 1365275"/>
              <a:gd name="connsiteY170" fmla="*/ 1360827 h 1791303"/>
              <a:gd name="connsiteX171" fmla="*/ 468035 w 1365275"/>
              <a:gd name="connsiteY171" fmla="*/ 1347826 h 1791303"/>
              <a:gd name="connsiteX172" fmla="*/ 459367 w 1365275"/>
              <a:gd name="connsiteY172" fmla="*/ 1339159 h 1791303"/>
              <a:gd name="connsiteX173" fmla="*/ 446366 w 1365275"/>
              <a:gd name="connsiteY173" fmla="*/ 1330492 h 1791303"/>
              <a:gd name="connsiteX174" fmla="*/ 433365 w 1365275"/>
              <a:gd name="connsiteY174" fmla="*/ 1313157 h 1791303"/>
              <a:gd name="connsiteX175" fmla="*/ 416031 w 1365275"/>
              <a:gd name="connsiteY175" fmla="*/ 1300156 h 1791303"/>
              <a:gd name="connsiteX176" fmla="*/ 390029 w 1365275"/>
              <a:gd name="connsiteY176" fmla="*/ 1282822 h 1791303"/>
              <a:gd name="connsiteX177" fmla="*/ 381362 w 1365275"/>
              <a:gd name="connsiteY177" fmla="*/ 1274154 h 1791303"/>
              <a:gd name="connsiteX178" fmla="*/ 355360 w 1365275"/>
              <a:gd name="connsiteY178" fmla="*/ 1256820 h 1791303"/>
              <a:gd name="connsiteX179" fmla="*/ 333691 w 1365275"/>
              <a:gd name="connsiteY179" fmla="*/ 1235152 h 1791303"/>
              <a:gd name="connsiteX180" fmla="*/ 316357 w 1365275"/>
              <a:gd name="connsiteY180" fmla="*/ 1222151 h 1791303"/>
              <a:gd name="connsiteX181" fmla="*/ 307690 w 1365275"/>
              <a:gd name="connsiteY181" fmla="*/ 1213483 h 1791303"/>
              <a:gd name="connsiteX182" fmla="*/ 286021 w 1365275"/>
              <a:gd name="connsiteY182" fmla="*/ 1209150 h 1791303"/>
              <a:gd name="connsiteX183" fmla="*/ 260019 w 1365275"/>
              <a:gd name="connsiteY183" fmla="*/ 1200482 h 1791303"/>
              <a:gd name="connsiteX184" fmla="*/ 164679 w 1365275"/>
              <a:gd name="connsiteY184" fmla="*/ 1204816 h 1791303"/>
              <a:gd name="connsiteX185" fmla="*/ 169013 w 1365275"/>
              <a:gd name="connsiteY185" fmla="*/ 1352160 h 1791303"/>
              <a:gd name="connsiteX186" fmla="*/ 177680 w 1365275"/>
              <a:gd name="connsiteY186" fmla="*/ 1378162 h 1791303"/>
              <a:gd name="connsiteX187" fmla="*/ 182014 w 1365275"/>
              <a:gd name="connsiteY187" fmla="*/ 1408498 h 1791303"/>
              <a:gd name="connsiteX188" fmla="*/ 195015 w 1365275"/>
              <a:gd name="connsiteY188" fmla="*/ 1473502 h 1791303"/>
              <a:gd name="connsiteX189" fmla="*/ 203682 w 1365275"/>
              <a:gd name="connsiteY189" fmla="*/ 1499504 h 1791303"/>
              <a:gd name="connsiteX190" fmla="*/ 212349 w 1365275"/>
              <a:gd name="connsiteY190" fmla="*/ 1551508 h 1791303"/>
              <a:gd name="connsiteX191" fmla="*/ 225350 w 1365275"/>
              <a:gd name="connsiteY191" fmla="*/ 1586177 h 1791303"/>
              <a:gd name="connsiteX192" fmla="*/ 260019 w 1365275"/>
              <a:gd name="connsiteY192" fmla="*/ 1590511 h 1791303"/>
              <a:gd name="connsiteX193" fmla="*/ 381362 w 1365275"/>
              <a:gd name="connsiteY193" fmla="*/ 1586177 h 1791303"/>
              <a:gd name="connsiteX194" fmla="*/ 385695 w 1365275"/>
              <a:gd name="connsiteY194" fmla="*/ 1573176 h 1791303"/>
              <a:gd name="connsiteX195" fmla="*/ 390029 w 1365275"/>
              <a:gd name="connsiteY195" fmla="*/ 1542841 h 1791303"/>
              <a:gd name="connsiteX196" fmla="*/ 403030 w 1365275"/>
              <a:gd name="connsiteY196" fmla="*/ 1534173 h 1791303"/>
              <a:gd name="connsiteX197" fmla="*/ 433365 w 1365275"/>
              <a:gd name="connsiteY197" fmla="*/ 1512505 h 1791303"/>
              <a:gd name="connsiteX198" fmla="*/ 476702 w 1365275"/>
              <a:gd name="connsiteY198" fmla="*/ 1503838 h 1791303"/>
              <a:gd name="connsiteX199" fmla="*/ 485369 w 1365275"/>
              <a:gd name="connsiteY199" fmla="*/ 1495170 h 1791303"/>
              <a:gd name="connsiteX200" fmla="*/ 502704 w 1365275"/>
              <a:gd name="connsiteY200" fmla="*/ 1486503 h 1791303"/>
              <a:gd name="connsiteX201" fmla="*/ 537373 w 1365275"/>
              <a:gd name="connsiteY201" fmla="*/ 1460501 h 1791303"/>
              <a:gd name="connsiteX202" fmla="*/ 550374 w 1365275"/>
              <a:gd name="connsiteY202" fmla="*/ 1447500 h 1791303"/>
              <a:gd name="connsiteX203" fmla="*/ 576376 w 1365275"/>
              <a:gd name="connsiteY203" fmla="*/ 1430166 h 1791303"/>
              <a:gd name="connsiteX204" fmla="*/ 598044 w 1365275"/>
              <a:gd name="connsiteY204" fmla="*/ 1417165 h 1791303"/>
              <a:gd name="connsiteX205" fmla="*/ 658715 w 1365275"/>
              <a:gd name="connsiteY205" fmla="*/ 1425832 h 1791303"/>
              <a:gd name="connsiteX206" fmla="*/ 715053 w 1365275"/>
              <a:gd name="connsiteY206" fmla="*/ 1434499 h 1791303"/>
              <a:gd name="connsiteX207" fmla="*/ 723720 w 1365275"/>
              <a:gd name="connsiteY207" fmla="*/ 1447500 h 1791303"/>
              <a:gd name="connsiteX208" fmla="*/ 732387 w 1365275"/>
              <a:gd name="connsiteY208" fmla="*/ 1456168 h 1791303"/>
              <a:gd name="connsiteX209" fmla="*/ 749722 w 1365275"/>
              <a:gd name="connsiteY209" fmla="*/ 1482170 h 1791303"/>
              <a:gd name="connsiteX210" fmla="*/ 788725 w 1365275"/>
              <a:gd name="connsiteY210" fmla="*/ 1516839 h 1791303"/>
              <a:gd name="connsiteX211" fmla="*/ 797392 w 1365275"/>
              <a:gd name="connsiteY211" fmla="*/ 1529840 h 1791303"/>
              <a:gd name="connsiteX212" fmla="*/ 801726 w 1365275"/>
              <a:gd name="connsiteY212" fmla="*/ 1555842 h 1791303"/>
              <a:gd name="connsiteX213" fmla="*/ 810393 w 1365275"/>
              <a:gd name="connsiteY213" fmla="*/ 1581843 h 1791303"/>
              <a:gd name="connsiteX214" fmla="*/ 814726 w 1365275"/>
              <a:gd name="connsiteY214" fmla="*/ 1625180 h 1791303"/>
              <a:gd name="connsiteX215" fmla="*/ 832061 w 1365275"/>
              <a:gd name="connsiteY215" fmla="*/ 1664183 h 1791303"/>
              <a:gd name="connsiteX216" fmla="*/ 845062 w 1365275"/>
              <a:gd name="connsiteY216" fmla="*/ 1720520 h 1791303"/>
              <a:gd name="connsiteX217" fmla="*/ 849396 w 1365275"/>
              <a:gd name="connsiteY217" fmla="*/ 1746522 h 1791303"/>
              <a:gd name="connsiteX218" fmla="*/ 858063 w 1365275"/>
              <a:gd name="connsiteY218" fmla="*/ 1785525 h 1791303"/>
              <a:gd name="connsiteX219" fmla="*/ 697718 w 1365275"/>
              <a:gd name="connsiteY219" fmla="*/ 1789859 h 179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365275" h="1791303">
                <a:moveTo>
                  <a:pt x="697718" y="1789859"/>
                </a:moveTo>
                <a:cubicBezTo>
                  <a:pt x="671716" y="1788415"/>
                  <a:pt x="702557" y="1781398"/>
                  <a:pt x="702052" y="1776858"/>
                </a:cubicBezTo>
                <a:cubicBezTo>
                  <a:pt x="701043" y="1767778"/>
                  <a:pt x="693384" y="1750856"/>
                  <a:pt x="693384" y="1750856"/>
                </a:cubicBezTo>
                <a:cubicBezTo>
                  <a:pt x="692545" y="1738269"/>
                  <a:pt x="694193" y="1680565"/>
                  <a:pt x="680383" y="1659849"/>
                </a:cubicBezTo>
                <a:cubicBezTo>
                  <a:pt x="677494" y="1655515"/>
                  <a:pt x="674045" y="1651506"/>
                  <a:pt x="671716" y="1646848"/>
                </a:cubicBezTo>
                <a:cubicBezTo>
                  <a:pt x="661250" y="1625916"/>
                  <a:pt x="676296" y="1639790"/>
                  <a:pt x="654381" y="1625180"/>
                </a:cubicBezTo>
                <a:cubicBezTo>
                  <a:pt x="651492" y="1619402"/>
                  <a:pt x="648259" y="1613783"/>
                  <a:pt x="645714" y="1607845"/>
                </a:cubicBezTo>
                <a:cubicBezTo>
                  <a:pt x="643915" y="1603646"/>
                  <a:pt x="644611" y="1598074"/>
                  <a:pt x="641381" y="1594844"/>
                </a:cubicBezTo>
                <a:cubicBezTo>
                  <a:pt x="638151" y="1591614"/>
                  <a:pt x="632714" y="1591955"/>
                  <a:pt x="628380" y="1590511"/>
                </a:cubicBezTo>
                <a:cubicBezTo>
                  <a:pt x="626935" y="1594845"/>
                  <a:pt x="627613" y="1600658"/>
                  <a:pt x="624046" y="1603512"/>
                </a:cubicBezTo>
                <a:cubicBezTo>
                  <a:pt x="619395" y="1607233"/>
                  <a:pt x="612186" y="1605499"/>
                  <a:pt x="606711" y="1607845"/>
                </a:cubicBezTo>
                <a:cubicBezTo>
                  <a:pt x="601924" y="1609897"/>
                  <a:pt x="598232" y="1613929"/>
                  <a:pt x="593710" y="1616513"/>
                </a:cubicBezTo>
                <a:cubicBezTo>
                  <a:pt x="588101" y="1619718"/>
                  <a:pt x="581544" y="1621304"/>
                  <a:pt x="576376" y="1625180"/>
                </a:cubicBezTo>
                <a:cubicBezTo>
                  <a:pt x="543474" y="1649857"/>
                  <a:pt x="573690" y="1637633"/>
                  <a:pt x="546040" y="1646848"/>
                </a:cubicBezTo>
                <a:cubicBezTo>
                  <a:pt x="538687" y="1668909"/>
                  <a:pt x="547616" y="1653678"/>
                  <a:pt x="528706" y="1664183"/>
                </a:cubicBezTo>
                <a:cubicBezTo>
                  <a:pt x="519600" y="1669242"/>
                  <a:pt x="510070" y="1674151"/>
                  <a:pt x="502704" y="1681517"/>
                </a:cubicBezTo>
                <a:cubicBezTo>
                  <a:pt x="499815" y="1684406"/>
                  <a:pt x="497691" y="1688358"/>
                  <a:pt x="494036" y="1690185"/>
                </a:cubicBezTo>
                <a:cubicBezTo>
                  <a:pt x="485865" y="1694271"/>
                  <a:pt x="476702" y="1695963"/>
                  <a:pt x="468035" y="1698852"/>
                </a:cubicBezTo>
                <a:lnTo>
                  <a:pt x="455034" y="1703186"/>
                </a:lnTo>
                <a:lnTo>
                  <a:pt x="416031" y="1716187"/>
                </a:lnTo>
                <a:lnTo>
                  <a:pt x="403030" y="1720520"/>
                </a:lnTo>
                <a:cubicBezTo>
                  <a:pt x="398696" y="1723409"/>
                  <a:pt x="394789" y="1727073"/>
                  <a:pt x="390029" y="1729188"/>
                </a:cubicBezTo>
                <a:cubicBezTo>
                  <a:pt x="381680" y="1732899"/>
                  <a:pt x="372694" y="1734966"/>
                  <a:pt x="364027" y="1737855"/>
                </a:cubicBezTo>
                <a:lnTo>
                  <a:pt x="338025" y="1746522"/>
                </a:lnTo>
                <a:cubicBezTo>
                  <a:pt x="316259" y="1751964"/>
                  <a:pt x="326341" y="1748973"/>
                  <a:pt x="307690" y="1755189"/>
                </a:cubicBezTo>
                <a:cubicBezTo>
                  <a:pt x="281688" y="1753745"/>
                  <a:pt x="255321" y="1755434"/>
                  <a:pt x="229684" y="1750856"/>
                </a:cubicBezTo>
                <a:cubicBezTo>
                  <a:pt x="214368" y="1748121"/>
                  <a:pt x="201441" y="1737294"/>
                  <a:pt x="186347" y="1733521"/>
                </a:cubicBezTo>
                <a:cubicBezTo>
                  <a:pt x="164581" y="1728080"/>
                  <a:pt x="174663" y="1731072"/>
                  <a:pt x="156012" y="1724854"/>
                </a:cubicBezTo>
                <a:cubicBezTo>
                  <a:pt x="154567" y="1717631"/>
                  <a:pt x="156472" y="1708779"/>
                  <a:pt x="151678" y="1703186"/>
                </a:cubicBezTo>
                <a:cubicBezTo>
                  <a:pt x="146615" y="1697280"/>
                  <a:pt x="136340" y="1699040"/>
                  <a:pt x="130010" y="1694518"/>
                </a:cubicBezTo>
                <a:cubicBezTo>
                  <a:pt x="125772" y="1691491"/>
                  <a:pt x="124232" y="1685851"/>
                  <a:pt x="121343" y="1681517"/>
                </a:cubicBezTo>
                <a:cubicBezTo>
                  <a:pt x="119898" y="1672850"/>
                  <a:pt x="121368" y="1663145"/>
                  <a:pt x="117009" y="1655516"/>
                </a:cubicBezTo>
                <a:cubicBezTo>
                  <a:pt x="114743" y="1651550"/>
                  <a:pt x="108207" y="1652981"/>
                  <a:pt x="104008" y="1651182"/>
                </a:cubicBezTo>
                <a:cubicBezTo>
                  <a:pt x="98070" y="1648637"/>
                  <a:pt x="92722" y="1644783"/>
                  <a:pt x="86673" y="1642515"/>
                </a:cubicBezTo>
                <a:cubicBezTo>
                  <a:pt x="81096" y="1640424"/>
                  <a:pt x="75066" y="1639817"/>
                  <a:pt x="69339" y="1638181"/>
                </a:cubicBezTo>
                <a:cubicBezTo>
                  <a:pt x="64947" y="1636926"/>
                  <a:pt x="60672" y="1635292"/>
                  <a:pt x="56338" y="1633847"/>
                </a:cubicBezTo>
                <a:cubicBezTo>
                  <a:pt x="54893" y="1629513"/>
                  <a:pt x="52699" y="1625361"/>
                  <a:pt x="52004" y="1620846"/>
                </a:cubicBezTo>
                <a:cubicBezTo>
                  <a:pt x="49797" y="1606497"/>
                  <a:pt x="51192" y="1591594"/>
                  <a:pt x="47671" y="1577510"/>
                </a:cubicBezTo>
                <a:cubicBezTo>
                  <a:pt x="46680" y="1573546"/>
                  <a:pt x="41892" y="1571732"/>
                  <a:pt x="39003" y="1568843"/>
                </a:cubicBezTo>
                <a:cubicBezTo>
                  <a:pt x="34790" y="1556202"/>
                  <a:pt x="33654" y="1550751"/>
                  <a:pt x="26002" y="1538507"/>
                </a:cubicBezTo>
                <a:cubicBezTo>
                  <a:pt x="21093" y="1530653"/>
                  <a:pt x="8919" y="1517341"/>
                  <a:pt x="4334" y="1508171"/>
                </a:cubicBezTo>
                <a:cubicBezTo>
                  <a:pt x="2291" y="1504085"/>
                  <a:pt x="1445" y="1499504"/>
                  <a:pt x="0" y="1495170"/>
                </a:cubicBezTo>
                <a:cubicBezTo>
                  <a:pt x="1445" y="1396941"/>
                  <a:pt x="1568" y="1298683"/>
                  <a:pt x="4334" y="1200482"/>
                </a:cubicBezTo>
                <a:cubicBezTo>
                  <a:pt x="4463" y="1195916"/>
                  <a:pt x="7413" y="1191873"/>
                  <a:pt x="8668" y="1187481"/>
                </a:cubicBezTo>
                <a:cubicBezTo>
                  <a:pt x="10304" y="1181754"/>
                  <a:pt x="11290" y="1175852"/>
                  <a:pt x="13001" y="1170147"/>
                </a:cubicBezTo>
                <a:cubicBezTo>
                  <a:pt x="16939" y="1157021"/>
                  <a:pt x="21668" y="1144145"/>
                  <a:pt x="26002" y="1131144"/>
                </a:cubicBezTo>
                <a:cubicBezTo>
                  <a:pt x="27447" y="1126810"/>
                  <a:pt x="27802" y="1121944"/>
                  <a:pt x="30336" y="1118143"/>
                </a:cubicBezTo>
                <a:cubicBezTo>
                  <a:pt x="38153" y="1106418"/>
                  <a:pt x="42173" y="1101550"/>
                  <a:pt x="47671" y="1087807"/>
                </a:cubicBezTo>
                <a:cubicBezTo>
                  <a:pt x="51064" y="1079325"/>
                  <a:pt x="53449" y="1070473"/>
                  <a:pt x="56338" y="1061806"/>
                </a:cubicBezTo>
                <a:cubicBezTo>
                  <a:pt x="60755" y="1048556"/>
                  <a:pt x="58522" y="1048791"/>
                  <a:pt x="69339" y="1040137"/>
                </a:cubicBezTo>
                <a:cubicBezTo>
                  <a:pt x="73406" y="1036883"/>
                  <a:pt x="77221" y="1032430"/>
                  <a:pt x="82340" y="1031470"/>
                </a:cubicBezTo>
                <a:cubicBezTo>
                  <a:pt x="100852" y="1027999"/>
                  <a:pt x="119898" y="1028581"/>
                  <a:pt x="138677" y="1027136"/>
                </a:cubicBezTo>
                <a:cubicBezTo>
                  <a:pt x="182349" y="1016220"/>
                  <a:pt x="120121" y="1030952"/>
                  <a:pt x="195015" y="1018469"/>
                </a:cubicBezTo>
                <a:cubicBezTo>
                  <a:pt x="199521" y="1017718"/>
                  <a:pt x="203624" y="1015390"/>
                  <a:pt x="208016" y="1014135"/>
                </a:cubicBezTo>
                <a:cubicBezTo>
                  <a:pt x="246107" y="1003252"/>
                  <a:pt x="207179" y="1015860"/>
                  <a:pt x="238351" y="1005468"/>
                </a:cubicBezTo>
                <a:cubicBezTo>
                  <a:pt x="244129" y="1006913"/>
                  <a:pt x="249862" y="1008554"/>
                  <a:pt x="255686" y="1009802"/>
                </a:cubicBezTo>
                <a:cubicBezTo>
                  <a:pt x="270090" y="1012889"/>
                  <a:pt x="285047" y="1013810"/>
                  <a:pt x="299022" y="1018469"/>
                </a:cubicBezTo>
                <a:cubicBezTo>
                  <a:pt x="318152" y="1024846"/>
                  <a:pt x="307937" y="1020760"/>
                  <a:pt x="329358" y="1031470"/>
                </a:cubicBezTo>
                <a:cubicBezTo>
                  <a:pt x="333692" y="1035804"/>
                  <a:pt x="337002" y="1041495"/>
                  <a:pt x="342359" y="1044471"/>
                </a:cubicBezTo>
                <a:cubicBezTo>
                  <a:pt x="350345" y="1048908"/>
                  <a:pt x="368361" y="1053138"/>
                  <a:pt x="368361" y="1053138"/>
                </a:cubicBezTo>
                <a:cubicBezTo>
                  <a:pt x="372695" y="1056027"/>
                  <a:pt x="376703" y="1059477"/>
                  <a:pt x="381362" y="1061806"/>
                </a:cubicBezTo>
                <a:cubicBezTo>
                  <a:pt x="385447" y="1063849"/>
                  <a:pt x="389970" y="1064884"/>
                  <a:pt x="394362" y="1066139"/>
                </a:cubicBezTo>
                <a:cubicBezTo>
                  <a:pt x="414798" y="1071978"/>
                  <a:pt x="417477" y="1071299"/>
                  <a:pt x="442033" y="1074807"/>
                </a:cubicBezTo>
                <a:cubicBezTo>
                  <a:pt x="475880" y="1091729"/>
                  <a:pt x="484315" y="1101425"/>
                  <a:pt x="533039" y="1083474"/>
                </a:cubicBezTo>
                <a:cubicBezTo>
                  <a:pt x="542814" y="1079873"/>
                  <a:pt x="544596" y="1066139"/>
                  <a:pt x="550374" y="1057472"/>
                </a:cubicBezTo>
                <a:cubicBezTo>
                  <a:pt x="558192" y="1045745"/>
                  <a:pt x="562209" y="1040882"/>
                  <a:pt x="567708" y="1027136"/>
                </a:cubicBezTo>
                <a:cubicBezTo>
                  <a:pt x="571101" y="1018653"/>
                  <a:pt x="573487" y="1009801"/>
                  <a:pt x="576376" y="1001134"/>
                </a:cubicBezTo>
                <a:cubicBezTo>
                  <a:pt x="590331" y="959271"/>
                  <a:pt x="567947" y="1024374"/>
                  <a:pt x="589377" y="970799"/>
                </a:cubicBezTo>
                <a:cubicBezTo>
                  <a:pt x="592770" y="962316"/>
                  <a:pt x="595155" y="953464"/>
                  <a:pt x="598044" y="944797"/>
                </a:cubicBezTo>
                <a:cubicBezTo>
                  <a:pt x="599489" y="940463"/>
                  <a:pt x="599844" y="935597"/>
                  <a:pt x="602378" y="931796"/>
                </a:cubicBezTo>
                <a:cubicBezTo>
                  <a:pt x="605267" y="927462"/>
                  <a:pt x="608930" y="923554"/>
                  <a:pt x="611045" y="918795"/>
                </a:cubicBezTo>
                <a:cubicBezTo>
                  <a:pt x="614755" y="910446"/>
                  <a:pt x="613252" y="899253"/>
                  <a:pt x="619712" y="892793"/>
                </a:cubicBezTo>
                <a:cubicBezTo>
                  <a:pt x="631661" y="880844"/>
                  <a:pt x="633337" y="880868"/>
                  <a:pt x="641381" y="866791"/>
                </a:cubicBezTo>
                <a:cubicBezTo>
                  <a:pt x="644586" y="861182"/>
                  <a:pt x="646465" y="854832"/>
                  <a:pt x="650048" y="849457"/>
                </a:cubicBezTo>
                <a:cubicBezTo>
                  <a:pt x="652314" y="846057"/>
                  <a:pt x="656449" y="844189"/>
                  <a:pt x="658715" y="840789"/>
                </a:cubicBezTo>
                <a:cubicBezTo>
                  <a:pt x="693096" y="789215"/>
                  <a:pt x="648600" y="850907"/>
                  <a:pt x="671716" y="810454"/>
                </a:cubicBezTo>
                <a:cubicBezTo>
                  <a:pt x="675300" y="804183"/>
                  <a:pt x="680383" y="798897"/>
                  <a:pt x="684717" y="793119"/>
                </a:cubicBezTo>
                <a:cubicBezTo>
                  <a:pt x="690320" y="776312"/>
                  <a:pt x="694458" y="765006"/>
                  <a:pt x="697718" y="745449"/>
                </a:cubicBezTo>
                <a:cubicBezTo>
                  <a:pt x="698007" y="743717"/>
                  <a:pt x="704735" y="701629"/>
                  <a:pt x="706385" y="697779"/>
                </a:cubicBezTo>
                <a:cubicBezTo>
                  <a:pt x="707995" y="694023"/>
                  <a:pt x="712164" y="692001"/>
                  <a:pt x="715053" y="689112"/>
                </a:cubicBezTo>
                <a:cubicBezTo>
                  <a:pt x="716074" y="685027"/>
                  <a:pt x="720892" y="663866"/>
                  <a:pt x="723720" y="658776"/>
                </a:cubicBezTo>
                <a:cubicBezTo>
                  <a:pt x="723734" y="658751"/>
                  <a:pt x="745380" y="626285"/>
                  <a:pt x="749722" y="619773"/>
                </a:cubicBezTo>
                <a:cubicBezTo>
                  <a:pt x="752611" y="615439"/>
                  <a:pt x="756060" y="611430"/>
                  <a:pt x="758389" y="606772"/>
                </a:cubicBezTo>
                <a:cubicBezTo>
                  <a:pt x="769099" y="585352"/>
                  <a:pt x="765013" y="595566"/>
                  <a:pt x="771390" y="576437"/>
                </a:cubicBezTo>
                <a:cubicBezTo>
                  <a:pt x="768501" y="560547"/>
                  <a:pt x="766107" y="544559"/>
                  <a:pt x="762723" y="528767"/>
                </a:cubicBezTo>
                <a:cubicBezTo>
                  <a:pt x="761766" y="524300"/>
                  <a:pt x="759644" y="520158"/>
                  <a:pt x="758389" y="515766"/>
                </a:cubicBezTo>
                <a:cubicBezTo>
                  <a:pt x="752294" y="494436"/>
                  <a:pt x="756929" y="501294"/>
                  <a:pt x="745388" y="481097"/>
                </a:cubicBezTo>
                <a:cubicBezTo>
                  <a:pt x="733698" y="460640"/>
                  <a:pt x="740997" y="474961"/>
                  <a:pt x="728053" y="459428"/>
                </a:cubicBezTo>
                <a:cubicBezTo>
                  <a:pt x="707895" y="435239"/>
                  <a:pt x="723970" y="448039"/>
                  <a:pt x="702052" y="433426"/>
                </a:cubicBezTo>
                <a:cubicBezTo>
                  <a:pt x="696274" y="424759"/>
                  <a:pt x="692082" y="414791"/>
                  <a:pt x="684717" y="407425"/>
                </a:cubicBezTo>
                <a:cubicBezTo>
                  <a:pt x="681828" y="404536"/>
                  <a:pt x="678602" y="401948"/>
                  <a:pt x="676050" y="398757"/>
                </a:cubicBezTo>
                <a:cubicBezTo>
                  <a:pt x="651921" y="368596"/>
                  <a:pt x="685257" y="403631"/>
                  <a:pt x="654381" y="372755"/>
                </a:cubicBezTo>
                <a:cubicBezTo>
                  <a:pt x="652937" y="368421"/>
                  <a:pt x="652314" y="363720"/>
                  <a:pt x="650048" y="359754"/>
                </a:cubicBezTo>
                <a:cubicBezTo>
                  <a:pt x="629057" y="323019"/>
                  <a:pt x="642651" y="359232"/>
                  <a:pt x="632713" y="329419"/>
                </a:cubicBezTo>
                <a:cubicBezTo>
                  <a:pt x="634158" y="278860"/>
                  <a:pt x="634784" y="228270"/>
                  <a:pt x="637047" y="177741"/>
                </a:cubicBezTo>
                <a:cubicBezTo>
                  <a:pt x="639119" y="131472"/>
                  <a:pt x="645714" y="39064"/>
                  <a:pt x="645714" y="39064"/>
                </a:cubicBezTo>
                <a:cubicBezTo>
                  <a:pt x="769811" y="43067"/>
                  <a:pt x="793075" y="0"/>
                  <a:pt x="775724" y="60733"/>
                </a:cubicBezTo>
                <a:cubicBezTo>
                  <a:pt x="774469" y="65125"/>
                  <a:pt x="772835" y="69400"/>
                  <a:pt x="771390" y="73734"/>
                </a:cubicBezTo>
                <a:cubicBezTo>
                  <a:pt x="772835" y="137294"/>
                  <a:pt x="773371" y="200881"/>
                  <a:pt x="775724" y="264414"/>
                </a:cubicBezTo>
                <a:cubicBezTo>
                  <a:pt x="776765" y="292534"/>
                  <a:pt x="781035" y="311237"/>
                  <a:pt x="784391" y="338086"/>
                </a:cubicBezTo>
                <a:cubicBezTo>
                  <a:pt x="786014" y="351066"/>
                  <a:pt x="786160" y="364262"/>
                  <a:pt x="788725" y="377089"/>
                </a:cubicBezTo>
                <a:cubicBezTo>
                  <a:pt x="793146" y="399192"/>
                  <a:pt x="795684" y="400529"/>
                  <a:pt x="806059" y="416092"/>
                </a:cubicBezTo>
                <a:cubicBezTo>
                  <a:pt x="810393" y="411758"/>
                  <a:pt x="816019" y="408412"/>
                  <a:pt x="819060" y="403091"/>
                </a:cubicBezTo>
                <a:cubicBezTo>
                  <a:pt x="819207" y="402834"/>
                  <a:pt x="825572" y="374910"/>
                  <a:pt x="827727" y="372755"/>
                </a:cubicBezTo>
                <a:cubicBezTo>
                  <a:pt x="832295" y="368187"/>
                  <a:pt x="839284" y="366977"/>
                  <a:pt x="845062" y="364088"/>
                </a:cubicBezTo>
                <a:cubicBezTo>
                  <a:pt x="850840" y="355421"/>
                  <a:pt x="857738" y="347403"/>
                  <a:pt x="862397" y="338086"/>
                </a:cubicBezTo>
                <a:cubicBezTo>
                  <a:pt x="865915" y="331050"/>
                  <a:pt x="870909" y="316495"/>
                  <a:pt x="879731" y="312084"/>
                </a:cubicBezTo>
                <a:cubicBezTo>
                  <a:pt x="885058" y="309420"/>
                  <a:pt x="891130" y="308246"/>
                  <a:pt x="897066" y="307751"/>
                </a:cubicBezTo>
                <a:cubicBezTo>
                  <a:pt x="925893" y="305349"/>
                  <a:pt x="954848" y="304862"/>
                  <a:pt x="983739" y="303417"/>
                </a:cubicBezTo>
                <a:cubicBezTo>
                  <a:pt x="999146" y="295714"/>
                  <a:pt x="999197" y="294667"/>
                  <a:pt x="1014074" y="290416"/>
                </a:cubicBezTo>
                <a:cubicBezTo>
                  <a:pt x="1019801" y="288780"/>
                  <a:pt x="1025595" y="287374"/>
                  <a:pt x="1031409" y="286082"/>
                </a:cubicBezTo>
                <a:cubicBezTo>
                  <a:pt x="1038599" y="284484"/>
                  <a:pt x="1045971" y="283687"/>
                  <a:pt x="1053077" y="281749"/>
                </a:cubicBezTo>
                <a:cubicBezTo>
                  <a:pt x="1061891" y="279345"/>
                  <a:pt x="1070216" y="275297"/>
                  <a:pt x="1079079" y="273081"/>
                </a:cubicBezTo>
                <a:cubicBezTo>
                  <a:pt x="1087085" y="271079"/>
                  <a:pt x="1129016" y="265329"/>
                  <a:pt x="1135417" y="264414"/>
                </a:cubicBezTo>
                <a:cubicBezTo>
                  <a:pt x="1141195" y="265859"/>
                  <a:pt x="1147174" y="266657"/>
                  <a:pt x="1152751" y="268748"/>
                </a:cubicBezTo>
                <a:cubicBezTo>
                  <a:pt x="1158800" y="271016"/>
                  <a:pt x="1164148" y="274870"/>
                  <a:pt x="1170086" y="277415"/>
                </a:cubicBezTo>
                <a:cubicBezTo>
                  <a:pt x="1174285" y="279214"/>
                  <a:pt x="1178753" y="280304"/>
                  <a:pt x="1183087" y="281749"/>
                </a:cubicBezTo>
                <a:cubicBezTo>
                  <a:pt x="1187421" y="288972"/>
                  <a:pt x="1192321" y="295883"/>
                  <a:pt x="1196088" y="303417"/>
                </a:cubicBezTo>
                <a:cubicBezTo>
                  <a:pt x="1199567" y="310375"/>
                  <a:pt x="1200977" y="318285"/>
                  <a:pt x="1204755" y="325085"/>
                </a:cubicBezTo>
                <a:cubicBezTo>
                  <a:pt x="1214686" y="342962"/>
                  <a:pt x="1221668" y="344095"/>
                  <a:pt x="1235090" y="359754"/>
                </a:cubicBezTo>
                <a:cubicBezTo>
                  <a:pt x="1238480" y="363709"/>
                  <a:pt x="1240424" y="368754"/>
                  <a:pt x="1243758" y="372755"/>
                </a:cubicBezTo>
                <a:cubicBezTo>
                  <a:pt x="1255739" y="387132"/>
                  <a:pt x="1257356" y="382617"/>
                  <a:pt x="1265426" y="398757"/>
                </a:cubicBezTo>
                <a:cubicBezTo>
                  <a:pt x="1267469" y="402843"/>
                  <a:pt x="1267494" y="407792"/>
                  <a:pt x="1269760" y="411758"/>
                </a:cubicBezTo>
                <a:cubicBezTo>
                  <a:pt x="1273344" y="418029"/>
                  <a:pt x="1278563" y="423215"/>
                  <a:pt x="1282761" y="429093"/>
                </a:cubicBezTo>
                <a:cubicBezTo>
                  <a:pt x="1285788" y="433331"/>
                  <a:pt x="1288094" y="438093"/>
                  <a:pt x="1291428" y="442094"/>
                </a:cubicBezTo>
                <a:cubicBezTo>
                  <a:pt x="1303409" y="456472"/>
                  <a:pt x="1305026" y="451955"/>
                  <a:pt x="1313096" y="468096"/>
                </a:cubicBezTo>
                <a:cubicBezTo>
                  <a:pt x="1316575" y="475054"/>
                  <a:pt x="1318604" y="482655"/>
                  <a:pt x="1321763" y="489764"/>
                </a:cubicBezTo>
                <a:cubicBezTo>
                  <a:pt x="1324387" y="495667"/>
                  <a:pt x="1328032" y="501100"/>
                  <a:pt x="1330431" y="507098"/>
                </a:cubicBezTo>
                <a:cubicBezTo>
                  <a:pt x="1333824" y="515581"/>
                  <a:pt x="1335705" y="524617"/>
                  <a:pt x="1339098" y="533100"/>
                </a:cubicBezTo>
                <a:cubicBezTo>
                  <a:pt x="1351158" y="563252"/>
                  <a:pt x="1345305" y="547389"/>
                  <a:pt x="1356433" y="580770"/>
                </a:cubicBezTo>
                <a:cubicBezTo>
                  <a:pt x="1357877" y="590882"/>
                  <a:pt x="1358939" y="601056"/>
                  <a:pt x="1360766" y="611106"/>
                </a:cubicBezTo>
                <a:cubicBezTo>
                  <a:pt x="1361831" y="616966"/>
                  <a:pt x="1365275" y="622487"/>
                  <a:pt x="1365100" y="628441"/>
                </a:cubicBezTo>
                <a:cubicBezTo>
                  <a:pt x="1363823" y="671855"/>
                  <a:pt x="1360365" y="715196"/>
                  <a:pt x="1356433" y="758450"/>
                </a:cubicBezTo>
                <a:cubicBezTo>
                  <a:pt x="1356019" y="762999"/>
                  <a:pt x="1353207" y="767019"/>
                  <a:pt x="1352099" y="771451"/>
                </a:cubicBezTo>
                <a:cubicBezTo>
                  <a:pt x="1344601" y="801440"/>
                  <a:pt x="1353366" y="784718"/>
                  <a:pt x="1339098" y="806120"/>
                </a:cubicBezTo>
                <a:cubicBezTo>
                  <a:pt x="1326656" y="855885"/>
                  <a:pt x="1344053" y="794559"/>
                  <a:pt x="1326097" y="836456"/>
                </a:cubicBezTo>
                <a:cubicBezTo>
                  <a:pt x="1314116" y="864410"/>
                  <a:pt x="1330540" y="845012"/>
                  <a:pt x="1313096" y="862458"/>
                </a:cubicBezTo>
                <a:cubicBezTo>
                  <a:pt x="1311651" y="868236"/>
                  <a:pt x="1311108" y="874318"/>
                  <a:pt x="1308762" y="879792"/>
                </a:cubicBezTo>
                <a:cubicBezTo>
                  <a:pt x="1306710" y="884579"/>
                  <a:pt x="1302855" y="888376"/>
                  <a:pt x="1300095" y="892793"/>
                </a:cubicBezTo>
                <a:cubicBezTo>
                  <a:pt x="1295631" y="899936"/>
                  <a:pt x="1291766" y="907453"/>
                  <a:pt x="1287094" y="914461"/>
                </a:cubicBezTo>
                <a:cubicBezTo>
                  <a:pt x="1283087" y="920471"/>
                  <a:pt x="1277921" y="925671"/>
                  <a:pt x="1274093" y="931796"/>
                </a:cubicBezTo>
                <a:cubicBezTo>
                  <a:pt x="1270669" y="937274"/>
                  <a:pt x="1269462" y="944086"/>
                  <a:pt x="1265426" y="949131"/>
                </a:cubicBezTo>
                <a:cubicBezTo>
                  <a:pt x="1257769" y="958703"/>
                  <a:pt x="1246223" y="964934"/>
                  <a:pt x="1239424" y="975133"/>
                </a:cubicBezTo>
                <a:cubicBezTo>
                  <a:pt x="1236535" y="979467"/>
                  <a:pt x="1234758" y="984800"/>
                  <a:pt x="1230757" y="988134"/>
                </a:cubicBezTo>
                <a:cubicBezTo>
                  <a:pt x="1178593" y="1031603"/>
                  <a:pt x="1243121" y="967038"/>
                  <a:pt x="1200421" y="1005468"/>
                </a:cubicBezTo>
                <a:cubicBezTo>
                  <a:pt x="1189792" y="1015034"/>
                  <a:pt x="1180198" y="1025692"/>
                  <a:pt x="1170086" y="1035804"/>
                </a:cubicBezTo>
                <a:lnTo>
                  <a:pt x="1157085" y="1048805"/>
                </a:lnTo>
                <a:cubicBezTo>
                  <a:pt x="1152751" y="1053139"/>
                  <a:pt x="1149898" y="1059868"/>
                  <a:pt x="1144084" y="1061806"/>
                </a:cubicBezTo>
                <a:lnTo>
                  <a:pt x="1131083" y="1066139"/>
                </a:lnTo>
                <a:cubicBezTo>
                  <a:pt x="1125305" y="1071917"/>
                  <a:pt x="1121057" y="1079819"/>
                  <a:pt x="1113748" y="1083474"/>
                </a:cubicBezTo>
                <a:cubicBezTo>
                  <a:pt x="1089104" y="1095796"/>
                  <a:pt x="1100983" y="1087572"/>
                  <a:pt x="1079079" y="1109476"/>
                </a:cubicBezTo>
                <a:cubicBezTo>
                  <a:pt x="1073301" y="1115254"/>
                  <a:pt x="1066277" y="1120011"/>
                  <a:pt x="1061744" y="1126810"/>
                </a:cubicBezTo>
                <a:cubicBezTo>
                  <a:pt x="1052064" y="1141330"/>
                  <a:pt x="1036787" y="1164768"/>
                  <a:pt x="1027075" y="1174480"/>
                </a:cubicBezTo>
                <a:cubicBezTo>
                  <a:pt x="1022741" y="1178814"/>
                  <a:pt x="1017997" y="1182773"/>
                  <a:pt x="1014074" y="1187481"/>
                </a:cubicBezTo>
                <a:cubicBezTo>
                  <a:pt x="1010740" y="1191482"/>
                  <a:pt x="1008797" y="1196528"/>
                  <a:pt x="1005407" y="1200482"/>
                </a:cubicBezTo>
                <a:cubicBezTo>
                  <a:pt x="1000089" y="1206687"/>
                  <a:pt x="992975" y="1211280"/>
                  <a:pt x="988072" y="1217817"/>
                </a:cubicBezTo>
                <a:cubicBezTo>
                  <a:pt x="983738" y="1223595"/>
                  <a:pt x="979269" y="1229275"/>
                  <a:pt x="975071" y="1235152"/>
                </a:cubicBezTo>
                <a:cubicBezTo>
                  <a:pt x="972044" y="1239390"/>
                  <a:pt x="969657" y="1244085"/>
                  <a:pt x="966404" y="1248152"/>
                </a:cubicBezTo>
                <a:cubicBezTo>
                  <a:pt x="959832" y="1256367"/>
                  <a:pt x="948274" y="1264198"/>
                  <a:pt x="940402" y="1269821"/>
                </a:cubicBezTo>
                <a:cubicBezTo>
                  <a:pt x="936164" y="1272848"/>
                  <a:pt x="932059" y="1276159"/>
                  <a:pt x="927401" y="1278488"/>
                </a:cubicBezTo>
                <a:cubicBezTo>
                  <a:pt x="921181" y="1281598"/>
                  <a:pt x="902625" y="1285765"/>
                  <a:pt x="897066" y="1287155"/>
                </a:cubicBezTo>
                <a:cubicBezTo>
                  <a:pt x="891288" y="1290044"/>
                  <a:pt x="885635" y="1293199"/>
                  <a:pt x="879731" y="1295823"/>
                </a:cubicBezTo>
                <a:cubicBezTo>
                  <a:pt x="872622" y="1298982"/>
                  <a:pt x="865126" y="1301230"/>
                  <a:pt x="858063" y="1304490"/>
                </a:cubicBezTo>
                <a:cubicBezTo>
                  <a:pt x="846332" y="1309904"/>
                  <a:pt x="834145" y="1314658"/>
                  <a:pt x="823394" y="1321825"/>
                </a:cubicBezTo>
                <a:cubicBezTo>
                  <a:pt x="806592" y="1333026"/>
                  <a:pt x="815334" y="1328845"/>
                  <a:pt x="797392" y="1334825"/>
                </a:cubicBezTo>
                <a:cubicBezTo>
                  <a:pt x="793058" y="1337714"/>
                  <a:pt x="789050" y="1341164"/>
                  <a:pt x="784391" y="1343493"/>
                </a:cubicBezTo>
                <a:cubicBezTo>
                  <a:pt x="773877" y="1348750"/>
                  <a:pt x="760591" y="1349196"/>
                  <a:pt x="749722" y="1352160"/>
                </a:cubicBezTo>
                <a:cubicBezTo>
                  <a:pt x="740908" y="1354564"/>
                  <a:pt x="732583" y="1358611"/>
                  <a:pt x="723720" y="1360827"/>
                </a:cubicBezTo>
                <a:lnTo>
                  <a:pt x="689051" y="1369495"/>
                </a:lnTo>
                <a:cubicBezTo>
                  <a:pt x="626935" y="1368050"/>
                  <a:pt x="564778" y="1367860"/>
                  <a:pt x="502704" y="1365161"/>
                </a:cubicBezTo>
                <a:cubicBezTo>
                  <a:pt x="498140" y="1364963"/>
                  <a:pt x="493620" y="1363177"/>
                  <a:pt x="489703" y="1360827"/>
                </a:cubicBezTo>
                <a:cubicBezTo>
                  <a:pt x="459957" y="1342980"/>
                  <a:pt x="504864" y="1360104"/>
                  <a:pt x="468035" y="1347826"/>
                </a:cubicBezTo>
                <a:cubicBezTo>
                  <a:pt x="465146" y="1344937"/>
                  <a:pt x="462558" y="1341711"/>
                  <a:pt x="459367" y="1339159"/>
                </a:cubicBezTo>
                <a:cubicBezTo>
                  <a:pt x="455300" y="1335906"/>
                  <a:pt x="450049" y="1334175"/>
                  <a:pt x="446366" y="1330492"/>
                </a:cubicBezTo>
                <a:cubicBezTo>
                  <a:pt x="441259" y="1325385"/>
                  <a:pt x="438472" y="1318264"/>
                  <a:pt x="433365" y="1313157"/>
                </a:cubicBezTo>
                <a:cubicBezTo>
                  <a:pt x="428258" y="1308050"/>
                  <a:pt x="421948" y="1304298"/>
                  <a:pt x="416031" y="1300156"/>
                </a:cubicBezTo>
                <a:cubicBezTo>
                  <a:pt x="407497" y="1294182"/>
                  <a:pt x="397394" y="1290188"/>
                  <a:pt x="390029" y="1282822"/>
                </a:cubicBezTo>
                <a:cubicBezTo>
                  <a:pt x="387140" y="1279933"/>
                  <a:pt x="384631" y="1276606"/>
                  <a:pt x="381362" y="1274154"/>
                </a:cubicBezTo>
                <a:cubicBezTo>
                  <a:pt x="373029" y="1267904"/>
                  <a:pt x="362726" y="1264186"/>
                  <a:pt x="355360" y="1256820"/>
                </a:cubicBezTo>
                <a:cubicBezTo>
                  <a:pt x="348137" y="1249597"/>
                  <a:pt x="341863" y="1241281"/>
                  <a:pt x="333691" y="1235152"/>
                </a:cubicBezTo>
                <a:cubicBezTo>
                  <a:pt x="327913" y="1230818"/>
                  <a:pt x="321905" y="1226775"/>
                  <a:pt x="316357" y="1222151"/>
                </a:cubicBezTo>
                <a:cubicBezTo>
                  <a:pt x="313218" y="1219535"/>
                  <a:pt x="311446" y="1215092"/>
                  <a:pt x="307690" y="1213483"/>
                </a:cubicBezTo>
                <a:cubicBezTo>
                  <a:pt x="300920" y="1210581"/>
                  <a:pt x="293127" y="1211088"/>
                  <a:pt x="286021" y="1209150"/>
                </a:cubicBezTo>
                <a:cubicBezTo>
                  <a:pt x="277207" y="1206746"/>
                  <a:pt x="260019" y="1200482"/>
                  <a:pt x="260019" y="1200482"/>
                </a:cubicBezTo>
                <a:cubicBezTo>
                  <a:pt x="228239" y="1201927"/>
                  <a:pt x="181046" y="1177537"/>
                  <a:pt x="164679" y="1204816"/>
                </a:cubicBezTo>
                <a:cubicBezTo>
                  <a:pt x="139399" y="1246950"/>
                  <a:pt x="165338" y="1303162"/>
                  <a:pt x="169013" y="1352160"/>
                </a:cubicBezTo>
                <a:cubicBezTo>
                  <a:pt x="169696" y="1361271"/>
                  <a:pt x="177680" y="1378162"/>
                  <a:pt x="177680" y="1378162"/>
                </a:cubicBezTo>
                <a:cubicBezTo>
                  <a:pt x="179125" y="1388274"/>
                  <a:pt x="180998" y="1398334"/>
                  <a:pt x="182014" y="1408498"/>
                </a:cubicBezTo>
                <a:cubicBezTo>
                  <a:pt x="188210" y="1470458"/>
                  <a:pt x="172692" y="1451182"/>
                  <a:pt x="195015" y="1473502"/>
                </a:cubicBezTo>
                <a:cubicBezTo>
                  <a:pt x="197904" y="1482169"/>
                  <a:pt x="202673" y="1490424"/>
                  <a:pt x="203682" y="1499504"/>
                </a:cubicBezTo>
                <a:cubicBezTo>
                  <a:pt x="213370" y="1586689"/>
                  <a:pt x="202187" y="1510857"/>
                  <a:pt x="212349" y="1551508"/>
                </a:cubicBezTo>
                <a:cubicBezTo>
                  <a:pt x="213681" y="1556834"/>
                  <a:pt x="215443" y="1582214"/>
                  <a:pt x="225350" y="1586177"/>
                </a:cubicBezTo>
                <a:cubicBezTo>
                  <a:pt x="236163" y="1590502"/>
                  <a:pt x="248463" y="1589066"/>
                  <a:pt x="260019" y="1590511"/>
                </a:cubicBezTo>
                <a:cubicBezTo>
                  <a:pt x="300467" y="1589066"/>
                  <a:pt x="341268" y="1591707"/>
                  <a:pt x="381362" y="1586177"/>
                </a:cubicBezTo>
                <a:cubicBezTo>
                  <a:pt x="385887" y="1585553"/>
                  <a:pt x="384799" y="1577655"/>
                  <a:pt x="385695" y="1573176"/>
                </a:cubicBezTo>
                <a:cubicBezTo>
                  <a:pt x="387698" y="1563160"/>
                  <a:pt x="385880" y="1552175"/>
                  <a:pt x="390029" y="1542841"/>
                </a:cubicBezTo>
                <a:cubicBezTo>
                  <a:pt x="392144" y="1538081"/>
                  <a:pt x="398792" y="1537201"/>
                  <a:pt x="403030" y="1534173"/>
                </a:cubicBezTo>
                <a:cubicBezTo>
                  <a:pt x="403147" y="1534089"/>
                  <a:pt x="429774" y="1513610"/>
                  <a:pt x="433365" y="1512505"/>
                </a:cubicBezTo>
                <a:cubicBezTo>
                  <a:pt x="447445" y="1508173"/>
                  <a:pt x="462256" y="1506727"/>
                  <a:pt x="476702" y="1503838"/>
                </a:cubicBezTo>
                <a:cubicBezTo>
                  <a:pt x="479591" y="1500949"/>
                  <a:pt x="481969" y="1497436"/>
                  <a:pt x="485369" y="1495170"/>
                </a:cubicBezTo>
                <a:cubicBezTo>
                  <a:pt x="490744" y="1491586"/>
                  <a:pt x="498136" y="1491071"/>
                  <a:pt x="502704" y="1486503"/>
                </a:cubicBezTo>
                <a:cubicBezTo>
                  <a:pt x="534589" y="1454620"/>
                  <a:pt x="478185" y="1480232"/>
                  <a:pt x="537373" y="1460501"/>
                </a:cubicBezTo>
                <a:cubicBezTo>
                  <a:pt x="541707" y="1456167"/>
                  <a:pt x="545536" y="1451263"/>
                  <a:pt x="550374" y="1447500"/>
                </a:cubicBezTo>
                <a:cubicBezTo>
                  <a:pt x="558597" y="1441105"/>
                  <a:pt x="569011" y="1437532"/>
                  <a:pt x="576376" y="1430166"/>
                </a:cubicBezTo>
                <a:cubicBezTo>
                  <a:pt x="588273" y="1418268"/>
                  <a:pt x="581167" y="1422790"/>
                  <a:pt x="598044" y="1417165"/>
                </a:cubicBezTo>
                <a:cubicBezTo>
                  <a:pt x="618268" y="1420054"/>
                  <a:pt x="638564" y="1422473"/>
                  <a:pt x="658715" y="1425832"/>
                </a:cubicBezTo>
                <a:cubicBezTo>
                  <a:pt x="694793" y="1431845"/>
                  <a:pt x="676018" y="1428924"/>
                  <a:pt x="715053" y="1434499"/>
                </a:cubicBezTo>
                <a:cubicBezTo>
                  <a:pt x="717942" y="1438833"/>
                  <a:pt x="720467" y="1443433"/>
                  <a:pt x="723720" y="1447500"/>
                </a:cubicBezTo>
                <a:cubicBezTo>
                  <a:pt x="726272" y="1450691"/>
                  <a:pt x="729935" y="1452899"/>
                  <a:pt x="732387" y="1456168"/>
                </a:cubicBezTo>
                <a:cubicBezTo>
                  <a:pt x="738637" y="1464502"/>
                  <a:pt x="741388" y="1475920"/>
                  <a:pt x="749722" y="1482170"/>
                </a:cubicBezTo>
                <a:cubicBezTo>
                  <a:pt x="762607" y="1491833"/>
                  <a:pt x="779800" y="1503450"/>
                  <a:pt x="788725" y="1516839"/>
                </a:cubicBezTo>
                <a:lnTo>
                  <a:pt x="797392" y="1529840"/>
                </a:lnTo>
                <a:cubicBezTo>
                  <a:pt x="798837" y="1538507"/>
                  <a:pt x="799595" y="1547317"/>
                  <a:pt x="801726" y="1555842"/>
                </a:cubicBezTo>
                <a:cubicBezTo>
                  <a:pt x="803942" y="1564705"/>
                  <a:pt x="808709" y="1572864"/>
                  <a:pt x="810393" y="1581843"/>
                </a:cubicBezTo>
                <a:cubicBezTo>
                  <a:pt x="813068" y="1596112"/>
                  <a:pt x="812051" y="1610911"/>
                  <a:pt x="814726" y="1625180"/>
                </a:cubicBezTo>
                <a:cubicBezTo>
                  <a:pt x="818762" y="1646703"/>
                  <a:pt x="821906" y="1648950"/>
                  <a:pt x="832061" y="1664183"/>
                </a:cubicBezTo>
                <a:cubicBezTo>
                  <a:pt x="842597" y="1748466"/>
                  <a:pt x="828572" y="1660056"/>
                  <a:pt x="845062" y="1720520"/>
                </a:cubicBezTo>
                <a:cubicBezTo>
                  <a:pt x="847374" y="1728997"/>
                  <a:pt x="847824" y="1737877"/>
                  <a:pt x="849396" y="1746522"/>
                </a:cubicBezTo>
                <a:cubicBezTo>
                  <a:pt x="853066" y="1766706"/>
                  <a:pt x="853423" y="1766967"/>
                  <a:pt x="858063" y="1785525"/>
                </a:cubicBezTo>
                <a:cubicBezTo>
                  <a:pt x="709279" y="1790175"/>
                  <a:pt x="723720" y="1791303"/>
                  <a:pt x="697718" y="1789859"/>
                </a:cubicBez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2771775" y="5445125"/>
            <a:ext cx="80963" cy="1651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09900" y="5591175"/>
            <a:ext cx="14288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34"/>
          <p:cNvSpPr txBox="1">
            <a:spLocks noChangeArrowheads="1"/>
          </p:cNvSpPr>
          <p:nvPr/>
        </p:nvSpPr>
        <p:spPr bwMode="auto">
          <a:xfrm>
            <a:off x="3492500" y="5256213"/>
            <a:ext cx="427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/>
              <a:t>HCl</a:t>
            </a:r>
          </a:p>
        </p:txBody>
      </p:sp>
      <p:sp>
        <p:nvSpPr>
          <p:cNvPr id="27657" name="TextBox 35"/>
          <p:cNvSpPr txBox="1">
            <a:spLocks noChangeArrowheads="1"/>
          </p:cNvSpPr>
          <p:nvPr/>
        </p:nvSpPr>
        <p:spPr bwMode="auto">
          <a:xfrm>
            <a:off x="3348038" y="5399088"/>
            <a:ext cx="6397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/>
              <a:t>pepsin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79613" y="6237288"/>
            <a:ext cx="868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/>
              <a:t>Chyme</a:t>
            </a:r>
          </a:p>
        </p:txBody>
      </p:sp>
      <p:sp>
        <p:nvSpPr>
          <p:cNvPr id="39" name="Oval 38"/>
          <p:cNvSpPr/>
          <p:nvPr/>
        </p:nvSpPr>
        <p:spPr>
          <a:xfrm>
            <a:off x="3348038" y="5013325"/>
            <a:ext cx="144462" cy="144463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2636838" y="5810250"/>
            <a:ext cx="244475" cy="142875"/>
          </a:xfrm>
          <a:custGeom>
            <a:avLst/>
            <a:gdLst>
              <a:gd name="connsiteX0" fmla="*/ 13205 w 164882"/>
              <a:gd name="connsiteY0" fmla="*/ 39003 h 99909"/>
              <a:gd name="connsiteX1" fmla="*/ 47874 w 164882"/>
              <a:gd name="connsiteY1" fmla="*/ 34670 h 99909"/>
              <a:gd name="connsiteX2" fmla="*/ 60875 w 164882"/>
              <a:gd name="connsiteY2" fmla="*/ 30336 h 99909"/>
              <a:gd name="connsiteX3" fmla="*/ 82543 w 164882"/>
              <a:gd name="connsiteY3" fmla="*/ 4334 h 99909"/>
              <a:gd name="connsiteX4" fmla="*/ 99878 w 164882"/>
              <a:gd name="connsiteY4" fmla="*/ 0 h 99909"/>
              <a:gd name="connsiteX5" fmla="*/ 112879 w 164882"/>
              <a:gd name="connsiteY5" fmla="*/ 4334 h 99909"/>
              <a:gd name="connsiteX6" fmla="*/ 117212 w 164882"/>
              <a:gd name="connsiteY6" fmla="*/ 17335 h 99909"/>
              <a:gd name="connsiteX7" fmla="*/ 121546 w 164882"/>
              <a:gd name="connsiteY7" fmla="*/ 39003 h 99909"/>
              <a:gd name="connsiteX8" fmla="*/ 143214 w 164882"/>
              <a:gd name="connsiteY8" fmla="*/ 65005 h 99909"/>
              <a:gd name="connsiteX9" fmla="*/ 151881 w 164882"/>
              <a:gd name="connsiteY9" fmla="*/ 78006 h 99909"/>
              <a:gd name="connsiteX10" fmla="*/ 164882 w 164882"/>
              <a:gd name="connsiteY10" fmla="*/ 95341 h 99909"/>
              <a:gd name="connsiteX11" fmla="*/ 151881 w 164882"/>
              <a:gd name="connsiteY11" fmla="*/ 91007 h 99909"/>
              <a:gd name="connsiteX12" fmla="*/ 134547 w 164882"/>
              <a:gd name="connsiteY12" fmla="*/ 82340 h 99909"/>
              <a:gd name="connsiteX13" fmla="*/ 104211 w 164882"/>
              <a:gd name="connsiteY13" fmla="*/ 73672 h 99909"/>
              <a:gd name="connsiteX14" fmla="*/ 99878 w 164882"/>
              <a:gd name="connsiteY14" fmla="*/ 60671 h 99909"/>
              <a:gd name="connsiteX15" fmla="*/ 86877 w 164882"/>
              <a:gd name="connsiteY15" fmla="*/ 56338 h 99909"/>
              <a:gd name="connsiteX16" fmla="*/ 78209 w 164882"/>
              <a:gd name="connsiteY16" fmla="*/ 47670 h 99909"/>
              <a:gd name="connsiteX17" fmla="*/ 65208 w 164882"/>
              <a:gd name="connsiteY17" fmla="*/ 39003 h 99909"/>
              <a:gd name="connsiteX18" fmla="*/ 4537 w 164882"/>
              <a:gd name="connsiteY18" fmla="*/ 43337 h 99909"/>
              <a:gd name="connsiteX19" fmla="*/ 13205 w 164882"/>
              <a:gd name="connsiteY19" fmla="*/ 39003 h 9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4882" h="99909">
                <a:moveTo>
                  <a:pt x="13205" y="39003"/>
                </a:moveTo>
                <a:cubicBezTo>
                  <a:pt x="20428" y="37559"/>
                  <a:pt x="36416" y="36753"/>
                  <a:pt x="47874" y="34670"/>
                </a:cubicBezTo>
                <a:cubicBezTo>
                  <a:pt x="52368" y="33853"/>
                  <a:pt x="57308" y="33190"/>
                  <a:pt x="60875" y="30336"/>
                </a:cubicBezTo>
                <a:cubicBezTo>
                  <a:pt x="83312" y="12386"/>
                  <a:pt x="53657" y="20841"/>
                  <a:pt x="82543" y="4334"/>
                </a:cubicBezTo>
                <a:cubicBezTo>
                  <a:pt x="87714" y="1379"/>
                  <a:pt x="94100" y="1445"/>
                  <a:pt x="99878" y="0"/>
                </a:cubicBezTo>
                <a:cubicBezTo>
                  <a:pt x="104212" y="1445"/>
                  <a:pt x="109649" y="1104"/>
                  <a:pt x="112879" y="4334"/>
                </a:cubicBezTo>
                <a:cubicBezTo>
                  <a:pt x="116109" y="7564"/>
                  <a:pt x="116104" y="12903"/>
                  <a:pt x="117212" y="17335"/>
                </a:cubicBezTo>
                <a:cubicBezTo>
                  <a:pt x="118998" y="24481"/>
                  <a:pt x="118960" y="32106"/>
                  <a:pt x="121546" y="39003"/>
                </a:cubicBezTo>
                <a:cubicBezTo>
                  <a:pt x="125948" y="50742"/>
                  <a:pt x="135549" y="55807"/>
                  <a:pt x="143214" y="65005"/>
                </a:cubicBezTo>
                <a:cubicBezTo>
                  <a:pt x="146548" y="69006"/>
                  <a:pt x="148854" y="73768"/>
                  <a:pt x="151881" y="78006"/>
                </a:cubicBezTo>
                <a:cubicBezTo>
                  <a:pt x="156079" y="83884"/>
                  <a:pt x="164882" y="88118"/>
                  <a:pt x="164882" y="95341"/>
                </a:cubicBezTo>
                <a:cubicBezTo>
                  <a:pt x="164882" y="99909"/>
                  <a:pt x="156080" y="92807"/>
                  <a:pt x="151881" y="91007"/>
                </a:cubicBezTo>
                <a:cubicBezTo>
                  <a:pt x="145943" y="88462"/>
                  <a:pt x="140485" y="84885"/>
                  <a:pt x="134547" y="82340"/>
                </a:cubicBezTo>
                <a:cubicBezTo>
                  <a:pt x="125842" y="78609"/>
                  <a:pt x="113009" y="75872"/>
                  <a:pt x="104211" y="73672"/>
                </a:cubicBezTo>
                <a:cubicBezTo>
                  <a:pt x="102767" y="69338"/>
                  <a:pt x="103108" y="63901"/>
                  <a:pt x="99878" y="60671"/>
                </a:cubicBezTo>
                <a:cubicBezTo>
                  <a:pt x="96648" y="57441"/>
                  <a:pt x="90794" y="58688"/>
                  <a:pt x="86877" y="56338"/>
                </a:cubicBezTo>
                <a:cubicBezTo>
                  <a:pt x="83373" y="54236"/>
                  <a:pt x="81400" y="50223"/>
                  <a:pt x="78209" y="47670"/>
                </a:cubicBezTo>
                <a:cubicBezTo>
                  <a:pt x="74142" y="44416"/>
                  <a:pt x="69542" y="41892"/>
                  <a:pt x="65208" y="39003"/>
                </a:cubicBezTo>
                <a:cubicBezTo>
                  <a:pt x="44984" y="40448"/>
                  <a:pt x="24673" y="40968"/>
                  <a:pt x="4537" y="43337"/>
                </a:cubicBezTo>
                <a:cubicBezTo>
                  <a:pt x="0" y="43871"/>
                  <a:pt x="5982" y="40447"/>
                  <a:pt x="13205" y="39003"/>
                </a:cubicBez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60650" y="5621338"/>
            <a:ext cx="233363" cy="133350"/>
          </a:xfrm>
          <a:custGeom>
            <a:avLst/>
            <a:gdLst>
              <a:gd name="connsiteX0" fmla="*/ 10112 w 157456"/>
              <a:gd name="connsiteY0" fmla="*/ 2167 h 93173"/>
              <a:gd name="connsiteX1" fmla="*/ 53448 w 157456"/>
              <a:gd name="connsiteY1" fmla="*/ 6500 h 93173"/>
              <a:gd name="connsiteX2" fmla="*/ 57782 w 157456"/>
              <a:gd name="connsiteY2" fmla="*/ 19501 h 93173"/>
              <a:gd name="connsiteX3" fmla="*/ 66449 w 157456"/>
              <a:gd name="connsiteY3" fmla="*/ 28169 h 93173"/>
              <a:gd name="connsiteX4" fmla="*/ 79450 w 157456"/>
              <a:gd name="connsiteY4" fmla="*/ 54171 h 93173"/>
              <a:gd name="connsiteX5" fmla="*/ 88117 w 157456"/>
              <a:gd name="connsiteY5" fmla="*/ 84506 h 93173"/>
              <a:gd name="connsiteX6" fmla="*/ 96785 w 157456"/>
              <a:gd name="connsiteY6" fmla="*/ 93173 h 93173"/>
              <a:gd name="connsiteX7" fmla="*/ 131454 w 157456"/>
              <a:gd name="connsiteY7" fmla="*/ 88840 h 93173"/>
              <a:gd name="connsiteX8" fmla="*/ 157456 w 157456"/>
              <a:gd name="connsiteY8" fmla="*/ 67172 h 93173"/>
              <a:gd name="connsiteX9" fmla="*/ 148788 w 157456"/>
              <a:gd name="connsiteY9" fmla="*/ 58504 h 93173"/>
              <a:gd name="connsiteX10" fmla="*/ 135787 w 157456"/>
              <a:gd name="connsiteY10" fmla="*/ 32502 h 93173"/>
              <a:gd name="connsiteX11" fmla="*/ 122786 w 157456"/>
              <a:gd name="connsiteY11" fmla="*/ 28169 h 93173"/>
              <a:gd name="connsiteX12" fmla="*/ 114119 w 157456"/>
              <a:gd name="connsiteY12" fmla="*/ 19501 h 93173"/>
              <a:gd name="connsiteX13" fmla="*/ 10112 w 157456"/>
              <a:gd name="connsiteY13" fmla="*/ 2167 h 9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456" h="93173">
                <a:moveTo>
                  <a:pt x="10112" y="2167"/>
                </a:moveTo>
                <a:cubicBezTo>
                  <a:pt x="0" y="0"/>
                  <a:pt x="39805" y="1539"/>
                  <a:pt x="53448" y="6500"/>
                </a:cubicBezTo>
                <a:cubicBezTo>
                  <a:pt x="57741" y="8061"/>
                  <a:pt x="55432" y="15584"/>
                  <a:pt x="57782" y="19501"/>
                </a:cubicBezTo>
                <a:cubicBezTo>
                  <a:pt x="59884" y="23005"/>
                  <a:pt x="63560" y="25280"/>
                  <a:pt x="66449" y="28169"/>
                </a:cubicBezTo>
                <a:cubicBezTo>
                  <a:pt x="77138" y="70921"/>
                  <a:pt x="62892" y="26573"/>
                  <a:pt x="79450" y="54171"/>
                </a:cubicBezTo>
                <a:cubicBezTo>
                  <a:pt x="85848" y="64835"/>
                  <a:pt x="82440" y="73153"/>
                  <a:pt x="88117" y="84506"/>
                </a:cubicBezTo>
                <a:cubicBezTo>
                  <a:pt x="89944" y="88161"/>
                  <a:pt x="93896" y="90284"/>
                  <a:pt x="96785" y="93173"/>
                </a:cubicBezTo>
                <a:cubicBezTo>
                  <a:pt x="108341" y="91729"/>
                  <a:pt x="120405" y="92523"/>
                  <a:pt x="131454" y="88840"/>
                </a:cubicBezTo>
                <a:cubicBezTo>
                  <a:pt x="139177" y="86266"/>
                  <a:pt x="150967" y="73660"/>
                  <a:pt x="157456" y="67172"/>
                </a:cubicBezTo>
                <a:cubicBezTo>
                  <a:pt x="154567" y="64283"/>
                  <a:pt x="150890" y="62008"/>
                  <a:pt x="148788" y="58504"/>
                </a:cubicBezTo>
                <a:cubicBezTo>
                  <a:pt x="141540" y="46424"/>
                  <a:pt x="148435" y="42620"/>
                  <a:pt x="135787" y="32502"/>
                </a:cubicBezTo>
                <a:cubicBezTo>
                  <a:pt x="132220" y="29649"/>
                  <a:pt x="127120" y="29613"/>
                  <a:pt x="122786" y="28169"/>
                </a:cubicBezTo>
                <a:cubicBezTo>
                  <a:pt x="119897" y="25280"/>
                  <a:pt x="118143" y="20211"/>
                  <a:pt x="114119" y="19501"/>
                </a:cubicBezTo>
                <a:lnTo>
                  <a:pt x="10112" y="2167"/>
                </a:lnTo>
                <a:close/>
              </a:path>
            </a:pathLst>
          </a:cu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662" name="TextBox 42"/>
          <p:cNvSpPr txBox="1">
            <a:spLocks noChangeArrowheads="1"/>
          </p:cNvSpPr>
          <p:nvPr/>
        </p:nvSpPr>
        <p:spPr bwMode="auto">
          <a:xfrm>
            <a:off x="4318000" y="4868863"/>
            <a:ext cx="611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solidFill>
                  <a:srgbClr val="FFFF00"/>
                </a:solidFill>
              </a:rPr>
              <a:t>Fundus</a:t>
            </a:r>
          </a:p>
          <a:p>
            <a:pPr eaLnBrk="1" hangingPunct="1"/>
            <a:endParaRPr lang="en-GB" sz="1000">
              <a:solidFill>
                <a:srgbClr val="FFFF00"/>
              </a:solidFill>
            </a:endParaRPr>
          </a:p>
          <a:p>
            <a:pPr eaLnBrk="1" hangingPunct="1"/>
            <a:endParaRPr lang="en-GB" sz="400">
              <a:solidFill>
                <a:srgbClr val="FFFF00"/>
              </a:solidFill>
            </a:endParaRPr>
          </a:p>
          <a:p>
            <a:pPr eaLnBrk="1" hangingPunct="1"/>
            <a:r>
              <a:rPr lang="en-GB" sz="1000">
                <a:solidFill>
                  <a:srgbClr val="FFFF00"/>
                </a:solidFill>
              </a:rPr>
              <a:t>Middle</a:t>
            </a:r>
          </a:p>
          <a:p>
            <a:pPr eaLnBrk="1" hangingPunct="1"/>
            <a:endParaRPr lang="en-GB" sz="1000">
              <a:solidFill>
                <a:srgbClr val="FFFF00"/>
              </a:solidFill>
            </a:endParaRPr>
          </a:p>
          <a:p>
            <a:pPr eaLnBrk="1" hangingPunct="1"/>
            <a:r>
              <a:rPr lang="en-GB" sz="1000">
                <a:solidFill>
                  <a:srgbClr val="FFFF00"/>
                </a:solidFill>
              </a:rPr>
              <a:t>Pylorus</a:t>
            </a:r>
          </a:p>
        </p:txBody>
      </p:sp>
      <p:sp>
        <p:nvSpPr>
          <p:cNvPr id="44" name="Right Arrow 43"/>
          <p:cNvSpPr/>
          <p:nvPr/>
        </p:nvSpPr>
        <p:spPr>
          <a:xfrm flipH="1">
            <a:off x="4141788" y="4868863"/>
            <a:ext cx="369887" cy="6508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flipH="1">
            <a:off x="4141788" y="5451475"/>
            <a:ext cx="369887" cy="5715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flipH="1">
            <a:off x="3671888" y="5753100"/>
            <a:ext cx="839787" cy="9048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666" name="TextBox 46"/>
          <p:cNvSpPr txBox="1">
            <a:spLocks noChangeArrowheads="1"/>
          </p:cNvSpPr>
          <p:nvPr/>
        </p:nvSpPr>
        <p:spPr bwMode="auto">
          <a:xfrm>
            <a:off x="2124075" y="5214938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1000">
                <a:solidFill>
                  <a:srgbClr val="FFFF00"/>
                </a:solidFill>
              </a:rPr>
              <a:t>Pyloric </a:t>
            </a:r>
          </a:p>
          <a:p>
            <a:pPr algn="r" eaLnBrk="1" hangingPunct="1"/>
            <a:r>
              <a:rPr lang="en-GB" sz="1000">
                <a:solidFill>
                  <a:srgbClr val="FFFF00"/>
                </a:solidFill>
              </a:rPr>
              <a:t>sphincter</a:t>
            </a:r>
          </a:p>
        </p:txBody>
      </p:sp>
      <p:sp>
        <p:nvSpPr>
          <p:cNvPr id="48" name="Freeform 47"/>
          <p:cNvSpPr/>
          <p:nvPr/>
        </p:nvSpPr>
        <p:spPr>
          <a:xfrm>
            <a:off x="2333625" y="5635625"/>
            <a:ext cx="493713" cy="757238"/>
          </a:xfrm>
          <a:custGeom>
            <a:avLst/>
            <a:gdLst>
              <a:gd name="connsiteX0" fmla="*/ 390525 w 493163"/>
              <a:gd name="connsiteY0" fmla="*/ 22985 h 758396"/>
              <a:gd name="connsiteX1" fmla="*/ 142875 w 493163"/>
              <a:gd name="connsiteY1" fmla="*/ 42035 h 758396"/>
              <a:gd name="connsiteX2" fmla="*/ 114300 w 493163"/>
              <a:gd name="connsiteY2" fmla="*/ 61085 h 758396"/>
              <a:gd name="connsiteX3" fmla="*/ 76200 w 493163"/>
              <a:gd name="connsiteY3" fmla="*/ 118235 h 758396"/>
              <a:gd name="connsiteX4" fmla="*/ 66675 w 493163"/>
              <a:gd name="connsiteY4" fmla="*/ 146810 h 758396"/>
              <a:gd name="connsiteX5" fmla="*/ 57150 w 493163"/>
              <a:gd name="connsiteY5" fmla="*/ 223010 h 758396"/>
              <a:gd name="connsiteX6" fmla="*/ 28575 w 493163"/>
              <a:gd name="connsiteY6" fmla="*/ 232535 h 758396"/>
              <a:gd name="connsiteX7" fmla="*/ 19050 w 493163"/>
              <a:gd name="connsiteY7" fmla="*/ 575435 h 758396"/>
              <a:gd name="connsiteX8" fmla="*/ 0 w 493163"/>
              <a:gd name="connsiteY8" fmla="*/ 632585 h 758396"/>
              <a:gd name="connsiteX9" fmla="*/ 9525 w 493163"/>
              <a:gd name="connsiteY9" fmla="*/ 661160 h 758396"/>
              <a:gd name="connsiteX10" fmla="*/ 19050 w 493163"/>
              <a:gd name="connsiteY10" fmla="*/ 699260 h 758396"/>
              <a:gd name="connsiteX11" fmla="*/ 66675 w 493163"/>
              <a:gd name="connsiteY11" fmla="*/ 708785 h 758396"/>
              <a:gd name="connsiteX12" fmla="*/ 133350 w 493163"/>
              <a:gd name="connsiteY12" fmla="*/ 718310 h 758396"/>
              <a:gd name="connsiteX13" fmla="*/ 276225 w 493163"/>
              <a:gd name="connsiteY13" fmla="*/ 661160 h 758396"/>
              <a:gd name="connsiteX14" fmla="*/ 266700 w 493163"/>
              <a:gd name="connsiteY14" fmla="*/ 632585 h 758396"/>
              <a:gd name="connsiteX15" fmla="*/ 257175 w 493163"/>
              <a:gd name="connsiteY15" fmla="*/ 499235 h 758396"/>
              <a:gd name="connsiteX16" fmla="*/ 238125 w 493163"/>
              <a:gd name="connsiteY16" fmla="*/ 470660 h 758396"/>
              <a:gd name="connsiteX17" fmla="*/ 228600 w 493163"/>
              <a:gd name="connsiteY17" fmla="*/ 442085 h 758396"/>
              <a:gd name="connsiteX18" fmla="*/ 247650 w 493163"/>
              <a:gd name="connsiteY18" fmla="*/ 289685 h 758396"/>
              <a:gd name="connsiteX19" fmla="*/ 257175 w 493163"/>
              <a:gd name="connsiteY19" fmla="*/ 261110 h 758396"/>
              <a:gd name="connsiteX20" fmla="*/ 304800 w 493163"/>
              <a:gd name="connsiteY20" fmla="*/ 251585 h 758396"/>
              <a:gd name="connsiteX21" fmla="*/ 323850 w 493163"/>
              <a:gd name="connsiteY21" fmla="*/ 223010 h 758396"/>
              <a:gd name="connsiteX22" fmla="*/ 390525 w 493163"/>
              <a:gd name="connsiteY22" fmla="*/ 213485 h 758396"/>
              <a:gd name="connsiteX23" fmla="*/ 419100 w 493163"/>
              <a:gd name="connsiteY23" fmla="*/ 194435 h 758396"/>
              <a:gd name="connsiteX24" fmla="*/ 409575 w 493163"/>
              <a:gd name="connsiteY24" fmla="*/ 61085 h 758396"/>
              <a:gd name="connsiteX25" fmla="*/ 390525 w 493163"/>
              <a:gd name="connsiteY25" fmla="*/ 22985 h 75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3163" h="758396">
                <a:moveTo>
                  <a:pt x="390525" y="22985"/>
                </a:moveTo>
                <a:cubicBezTo>
                  <a:pt x="346075" y="19810"/>
                  <a:pt x="493163" y="0"/>
                  <a:pt x="142875" y="42035"/>
                </a:cubicBezTo>
                <a:cubicBezTo>
                  <a:pt x="131509" y="43399"/>
                  <a:pt x="123825" y="54735"/>
                  <a:pt x="114300" y="61085"/>
                </a:cubicBezTo>
                <a:cubicBezTo>
                  <a:pt x="91652" y="129029"/>
                  <a:pt x="123766" y="46886"/>
                  <a:pt x="76200" y="118235"/>
                </a:cubicBezTo>
                <a:cubicBezTo>
                  <a:pt x="70631" y="126589"/>
                  <a:pt x="69850" y="137285"/>
                  <a:pt x="66675" y="146810"/>
                </a:cubicBezTo>
                <a:cubicBezTo>
                  <a:pt x="63500" y="172210"/>
                  <a:pt x="67546" y="199619"/>
                  <a:pt x="57150" y="223010"/>
                </a:cubicBezTo>
                <a:cubicBezTo>
                  <a:pt x="53072" y="232185"/>
                  <a:pt x="29654" y="222553"/>
                  <a:pt x="28575" y="232535"/>
                </a:cubicBezTo>
                <a:cubicBezTo>
                  <a:pt x="16285" y="346217"/>
                  <a:pt x="27197" y="461381"/>
                  <a:pt x="19050" y="575435"/>
                </a:cubicBezTo>
                <a:cubicBezTo>
                  <a:pt x="17619" y="595464"/>
                  <a:pt x="0" y="632585"/>
                  <a:pt x="0" y="632585"/>
                </a:cubicBezTo>
                <a:cubicBezTo>
                  <a:pt x="3175" y="642110"/>
                  <a:pt x="6767" y="651506"/>
                  <a:pt x="9525" y="661160"/>
                </a:cubicBezTo>
                <a:cubicBezTo>
                  <a:pt x="13121" y="673747"/>
                  <a:pt x="8993" y="690879"/>
                  <a:pt x="19050" y="699260"/>
                </a:cubicBezTo>
                <a:cubicBezTo>
                  <a:pt x="31487" y="709624"/>
                  <a:pt x="50706" y="706123"/>
                  <a:pt x="66675" y="708785"/>
                </a:cubicBezTo>
                <a:cubicBezTo>
                  <a:pt x="88820" y="712476"/>
                  <a:pt x="111125" y="715135"/>
                  <a:pt x="133350" y="718310"/>
                </a:cubicBezTo>
                <a:cubicBezTo>
                  <a:pt x="286811" y="708719"/>
                  <a:pt x="300534" y="758396"/>
                  <a:pt x="276225" y="661160"/>
                </a:cubicBezTo>
                <a:cubicBezTo>
                  <a:pt x="273790" y="651420"/>
                  <a:pt x="269875" y="642110"/>
                  <a:pt x="266700" y="632585"/>
                </a:cubicBezTo>
                <a:cubicBezTo>
                  <a:pt x="263525" y="588135"/>
                  <a:pt x="264919" y="543120"/>
                  <a:pt x="257175" y="499235"/>
                </a:cubicBezTo>
                <a:cubicBezTo>
                  <a:pt x="255186" y="487962"/>
                  <a:pt x="243245" y="480899"/>
                  <a:pt x="238125" y="470660"/>
                </a:cubicBezTo>
                <a:cubicBezTo>
                  <a:pt x="233635" y="461680"/>
                  <a:pt x="231775" y="451610"/>
                  <a:pt x="228600" y="442085"/>
                </a:cubicBezTo>
                <a:cubicBezTo>
                  <a:pt x="234950" y="391285"/>
                  <a:pt x="231461" y="338253"/>
                  <a:pt x="247650" y="289685"/>
                </a:cubicBezTo>
                <a:cubicBezTo>
                  <a:pt x="250825" y="280160"/>
                  <a:pt x="248821" y="266679"/>
                  <a:pt x="257175" y="261110"/>
                </a:cubicBezTo>
                <a:cubicBezTo>
                  <a:pt x="270645" y="252130"/>
                  <a:pt x="288925" y="254760"/>
                  <a:pt x="304800" y="251585"/>
                </a:cubicBezTo>
                <a:cubicBezTo>
                  <a:pt x="311150" y="242060"/>
                  <a:pt x="313389" y="227659"/>
                  <a:pt x="323850" y="223010"/>
                </a:cubicBezTo>
                <a:cubicBezTo>
                  <a:pt x="344366" y="213892"/>
                  <a:pt x="369021" y="219936"/>
                  <a:pt x="390525" y="213485"/>
                </a:cubicBezTo>
                <a:cubicBezTo>
                  <a:pt x="401490" y="210196"/>
                  <a:pt x="409575" y="200785"/>
                  <a:pt x="419100" y="194435"/>
                </a:cubicBezTo>
                <a:cubicBezTo>
                  <a:pt x="415925" y="149985"/>
                  <a:pt x="417319" y="104970"/>
                  <a:pt x="409575" y="61085"/>
                </a:cubicBezTo>
                <a:cubicBezTo>
                  <a:pt x="407586" y="49812"/>
                  <a:pt x="434975" y="26160"/>
                  <a:pt x="390525" y="2298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282700" y="5661025"/>
            <a:ext cx="985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/>
              <a:t>pH &lt; 2 </a:t>
            </a:r>
          </a:p>
          <a:p>
            <a:pPr eaLnBrk="1" hangingPunct="1"/>
            <a:r>
              <a:rPr lang="en-GB" sz="1600" b="1"/>
              <a:t>or lipids</a:t>
            </a:r>
          </a:p>
        </p:txBody>
      </p:sp>
      <p:sp>
        <p:nvSpPr>
          <p:cNvPr id="50" name="Down Arrow 49"/>
          <p:cNvSpPr/>
          <p:nvPr/>
        </p:nvSpPr>
        <p:spPr>
          <a:xfrm rot="20400000" flipV="1">
            <a:off x="1382713" y="3549650"/>
            <a:ext cx="149225" cy="222567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Can 50"/>
          <p:cNvSpPr/>
          <p:nvPr/>
        </p:nvSpPr>
        <p:spPr>
          <a:xfrm>
            <a:off x="4932363" y="3500438"/>
            <a:ext cx="287337" cy="1223962"/>
          </a:xfrm>
          <a:prstGeom prst="can">
            <a:avLst/>
          </a:prstGeom>
          <a:solidFill>
            <a:srgbClr val="CC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54088" y="4724400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1.</a:t>
            </a:r>
          </a:p>
        </p:txBody>
      </p:sp>
      <p:cxnSp>
        <p:nvCxnSpPr>
          <p:cNvPr id="53" name="Straight Connector 52"/>
          <p:cNvCxnSpPr>
            <a:endCxn id="54" idx="1"/>
          </p:cNvCxnSpPr>
          <p:nvPr/>
        </p:nvCxnSpPr>
        <p:spPr>
          <a:xfrm>
            <a:off x="1187450" y="3716338"/>
            <a:ext cx="2181225" cy="131762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348038" y="5013325"/>
            <a:ext cx="144462" cy="144463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508625" y="6021388"/>
            <a:ext cx="376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2.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835150" y="4797425"/>
            <a:ext cx="3384550" cy="1800225"/>
            <a:chOff x="1835696" y="4797152"/>
            <a:chExt cx="3384376" cy="1800200"/>
          </a:xfrm>
        </p:grpSpPr>
        <p:sp>
          <p:nvSpPr>
            <p:cNvPr id="57" name="Rectangle 56"/>
            <p:cNvSpPr/>
            <p:nvPr/>
          </p:nvSpPr>
          <p:spPr>
            <a:xfrm>
              <a:off x="1835696" y="6525916"/>
              <a:ext cx="3312943" cy="7143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35696" y="6236995"/>
              <a:ext cx="46036" cy="28892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Up Arrow 58"/>
            <p:cNvSpPr/>
            <p:nvPr/>
          </p:nvSpPr>
          <p:spPr>
            <a:xfrm>
              <a:off x="5004183" y="4797152"/>
              <a:ext cx="215889" cy="1728764"/>
            </a:xfrm>
            <a:prstGeom prst="up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48263" y="4902200"/>
            <a:ext cx="244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FF00"/>
                </a:solidFill>
              </a:rPr>
              <a:t>Gastric inhibitory peptide</a:t>
            </a:r>
          </a:p>
          <a:p>
            <a:pPr eaLnBrk="1" hangingPunct="1"/>
            <a:r>
              <a:rPr lang="en-GB" sz="1600">
                <a:solidFill>
                  <a:srgbClr val="FFFF00"/>
                </a:solidFill>
              </a:rPr>
              <a:t>Cholecystokinin</a:t>
            </a:r>
          </a:p>
          <a:p>
            <a:pPr eaLnBrk="1" hangingPunct="1"/>
            <a:r>
              <a:rPr lang="en-GB" sz="1600">
                <a:solidFill>
                  <a:srgbClr val="FFFF00"/>
                </a:solidFill>
              </a:rPr>
              <a:t>Secretin</a:t>
            </a:r>
          </a:p>
        </p:txBody>
      </p:sp>
      <p:sp>
        <p:nvSpPr>
          <p:cNvPr id="62" name="Down Arrow 61"/>
          <p:cNvSpPr/>
          <p:nvPr/>
        </p:nvSpPr>
        <p:spPr>
          <a:xfrm rot="2700000">
            <a:off x="4315619" y="3525044"/>
            <a:ext cx="152400" cy="168116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Curved Down Arrow 62"/>
          <p:cNvSpPr/>
          <p:nvPr/>
        </p:nvSpPr>
        <p:spPr>
          <a:xfrm flipV="1">
            <a:off x="2843213" y="5732463"/>
            <a:ext cx="792162" cy="288925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059113" y="5724525"/>
            <a:ext cx="37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/>
              <a:t>3.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92500" y="515937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219825" y="5445125"/>
            <a:ext cx="1952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Enterogastrones:</a:t>
            </a:r>
          </a:p>
          <a:p>
            <a:pPr eaLnBrk="1" hangingPunct="1"/>
            <a:r>
              <a:rPr lang="en-GB" sz="1600"/>
              <a:t>Enterogastric reflex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011863" y="2852738"/>
            <a:ext cx="2762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/>
              <a:t>Excitatory intestinal phase:</a:t>
            </a:r>
          </a:p>
          <a:p>
            <a:pPr eaLnBrk="1" hangingPunct="1"/>
            <a:r>
              <a:rPr lang="en-GB" sz="1600"/>
              <a:t>Protein concentration in</a:t>
            </a:r>
          </a:p>
          <a:p>
            <a:pPr eaLnBrk="1" hangingPunct="1"/>
            <a:r>
              <a:rPr lang="en-GB" sz="1600"/>
              <a:t>Duodenum</a:t>
            </a:r>
          </a:p>
          <a:p>
            <a:pPr eaLnBrk="1" hangingPunct="1"/>
            <a:r>
              <a:rPr lang="en-GB" sz="1600"/>
              <a:t>Stimulates gastrin secretion.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 animBg="1"/>
      <p:bldP spid="49" grpId="0"/>
      <p:bldP spid="50" grpId="0" animBg="1"/>
      <p:bldP spid="52" grpId="0"/>
      <p:bldP spid="55" grpId="0"/>
      <p:bldP spid="61" grpId="0"/>
      <p:bldP spid="62" grpId="0" animBg="1"/>
      <p:bldP spid="63" grpId="0" animBg="1"/>
      <p:bldP spid="64" grpId="0"/>
      <p:bldP spid="65" grpId="0"/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Krom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936625"/>
            <a:ext cx="56007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835150" y="-100013"/>
            <a:ext cx="648176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GB" sz="4000" b="1"/>
              <a:t>Stomach – Pharmacology</a:t>
            </a:r>
            <a:endParaRPr lang="en-GB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930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LO12</a:t>
            </a:r>
          </a:p>
          <a:p>
            <a:pPr eaLnBrk="1" hangingPunct="1"/>
            <a:endParaRPr lang="en-GB" sz="240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179388" y="3063875"/>
            <a:ext cx="222091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b="1">
                <a:solidFill>
                  <a:srgbClr val="FF9900"/>
                </a:solidFill>
              </a:rPr>
              <a:t>Omeprazole</a:t>
            </a:r>
          </a:p>
          <a:p>
            <a:pPr eaLnBrk="1" hangingPunct="1"/>
            <a:endParaRPr lang="en-GB" sz="2800" b="1"/>
          </a:p>
          <a:p>
            <a:pPr eaLnBrk="1" hangingPunct="1"/>
            <a:r>
              <a:rPr lang="en-GB" sz="2800" b="1">
                <a:solidFill>
                  <a:srgbClr val="FF6699"/>
                </a:solidFill>
              </a:rPr>
              <a:t>Ranitidine</a:t>
            </a:r>
          </a:p>
        </p:txBody>
      </p:sp>
      <p:sp>
        <p:nvSpPr>
          <p:cNvPr id="28678" name="Oval 9"/>
          <p:cNvSpPr>
            <a:spLocks noChangeArrowheads="1"/>
          </p:cNvSpPr>
          <p:nvPr/>
        </p:nvSpPr>
        <p:spPr bwMode="auto">
          <a:xfrm>
            <a:off x="5364163" y="2781300"/>
            <a:ext cx="720725" cy="1008063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10"/>
          <p:cNvSpPr>
            <a:spLocks noChangeArrowheads="1"/>
          </p:cNvSpPr>
          <p:nvPr/>
        </p:nvSpPr>
        <p:spPr bwMode="auto">
          <a:xfrm>
            <a:off x="5219700" y="4437063"/>
            <a:ext cx="1079500" cy="576262"/>
          </a:xfrm>
          <a:prstGeom prst="ellipse">
            <a:avLst/>
          </a:pr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Basic Plan of Gut Wall</a:t>
            </a:r>
          </a:p>
        </p:txBody>
      </p:sp>
      <p:pic>
        <p:nvPicPr>
          <p:cNvPr id="5123" name="Picture 4" descr="250px-Gray1033">
            <a:hlinkClick r:id="rId3" tooltip="Gray1033.p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446462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372225" y="6373813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Oesophagus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9750" y="1196975"/>
            <a:ext cx="5184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Mucosa: 	epithelium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	lamina propria 	(loose connective tissue) 	     muscularis mucosae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Submucosa: connective tissue (containing nerve plexus)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1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Muscularis: smooth muscle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(containing nerve plexus)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12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Serosa/Adventitia: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    connective tissue +/-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		      epithelium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4284663" y="1412875"/>
            <a:ext cx="15827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643438" y="1916113"/>
            <a:ext cx="12239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V="1">
            <a:off x="5076825" y="2132013"/>
            <a:ext cx="1006475" cy="4333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 flipV="1">
            <a:off x="5219700" y="2781300"/>
            <a:ext cx="647700" cy="43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 flipV="1">
            <a:off x="4787900" y="3716338"/>
            <a:ext cx="1152525" cy="6492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859338" y="4652963"/>
            <a:ext cx="865187" cy="360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 flipV="1">
            <a:off x="4716463" y="6021388"/>
            <a:ext cx="1079500" cy="714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utplan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/>
          <a:stretch>
            <a:fillRect/>
          </a:stretch>
        </p:blipFill>
        <p:spPr bwMode="auto">
          <a:xfrm>
            <a:off x="1946275" y="765175"/>
            <a:ext cx="71628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Plan of Gut Wall</a:t>
            </a: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71438" y="792163"/>
            <a:ext cx="1908175" cy="6092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34925" y="908050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1 = Mucosa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2057400" y="3979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2130425" y="51577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841500" y="56356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34925" y="1412875"/>
            <a:ext cx="2138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2 = Sub-mucosa</a:t>
            </a: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34925" y="1916113"/>
            <a:ext cx="1938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3 = Muscularis</a:t>
            </a: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4925" y="2420938"/>
            <a:ext cx="153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4 = Serosa/</a:t>
            </a:r>
          </a:p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Adventitia</a:t>
            </a:r>
          </a:p>
        </p:txBody>
      </p:sp>
      <p:sp>
        <p:nvSpPr>
          <p:cNvPr id="6156" name="Text Box 17"/>
          <p:cNvSpPr txBox="1">
            <a:spLocks noChangeArrowheads="1"/>
          </p:cNvSpPr>
          <p:nvPr/>
        </p:nvSpPr>
        <p:spPr bwMode="auto">
          <a:xfrm>
            <a:off x="1979613" y="29003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1770063" y="32845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1985963" y="36195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9" name="Text Box 20"/>
          <p:cNvSpPr txBox="1">
            <a:spLocks noChangeArrowheads="1"/>
          </p:cNvSpPr>
          <p:nvPr/>
        </p:nvSpPr>
        <p:spPr bwMode="auto">
          <a:xfrm>
            <a:off x="1547813" y="47005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2, 3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1979613" y="616585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8532813" y="29241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llu_esophag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125538"/>
            <a:ext cx="555148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 descr="Illu01_head_n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3060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oesophagus: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-76200" y="42863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LO2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3635375" y="32131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Trachea</a:t>
            </a:r>
          </a:p>
        </p:txBody>
      </p:sp>
      <p:sp>
        <p:nvSpPr>
          <p:cNvPr id="7175" name="Freeform 14"/>
          <p:cNvSpPr>
            <a:spLocks/>
          </p:cNvSpPr>
          <p:nvPr/>
        </p:nvSpPr>
        <p:spPr bwMode="auto">
          <a:xfrm>
            <a:off x="5510213" y="2790825"/>
            <a:ext cx="1463675" cy="1997075"/>
          </a:xfrm>
          <a:custGeom>
            <a:avLst/>
            <a:gdLst>
              <a:gd name="T0" fmla="*/ 2147483647 w 922"/>
              <a:gd name="T1" fmla="*/ 2147483647 h 1258"/>
              <a:gd name="T2" fmla="*/ 2147483647 w 922"/>
              <a:gd name="T3" fmla="*/ 2147483647 h 1258"/>
              <a:gd name="T4" fmla="*/ 2147483647 w 922"/>
              <a:gd name="T5" fmla="*/ 2147483647 h 1258"/>
              <a:gd name="T6" fmla="*/ 2147483647 w 922"/>
              <a:gd name="T7" fmla="*/ 2147483647 h 1258"/>
              <a:gd name="T8" fmla="*/ 2147483647 w 922"/>
              <a:gd name="T9" fmla="*/ 2147483647 h 1258"/>
              <a:gd name="T10" fmla="*/ 2147483647 w 922"/>
              <a:gd name="T11" fmla="*/ 2147483647 h 1258"/>
              <a:gd name="T12" fmla="*/ 2147483647 w 922"/>
              <a:gd name="T13" fmla="*/ 2147483647 h 1258"/>
              <a:gd name="T14" fmla="*/ 2147483647 w 922"/>
              <a:gd name="T15" fmla="*/ 2147483647 h 1258"/>
              <a:gd name="T16" fmla="*/ 2147483647 w 922"/>
              <a:gd name="T17" fmla="*/ 2147483647 h 1258"/>
              <a:gd name="T18" fmla="*/ 2147483647 w 922"/>
              <a:gd name="T19" fmla="*/ 2147483647 h 1258"/>
              <a:gd name="T20" fmla="*/ 2147483647 w 922"/>
              <a:gd name="T21" fmla="*/ 2147483647 h 1258"/>
              <a:gd name="T22" fmla="*/ 2147483647 w 922"/>
              <a:gd name="T23" fmla="*/ 2147483647 h 1258"/>
              <a:gd name="T24" fmla="*/ 2147483647 w 922"/>
              <a:gd name="T25" fmla="*/ 2147483647 h 1258"/>
              <a:gd name="T26" fmla="*/ 2147483647 w 922"/>
              <a:gd name="T27" fmla="*/ 2147483647 h 1258"/>
              <a:gd name="T28" fmla="*/ 2147483647 w 922"/>
              <a:gd name="T29" fmla="*/ 2147483647 h 1258"/>
              <a:gd name="T30" fmla="*/ 2147483647 w 922"/>
              <a:gd name="T31" fmla="*/ 2147483647 h 1258"/>
              <a:gd name="T32" fmla="*/ 2147483647 w 922"/>
              <a:gd name="T33" fmla="*/ 2147483647 h 1258"/>
              <a:gd name="T34" fmla="*/ 2147483647 w 922"/>
              <a:gd name="T35" fmla="*/ 2147483647 h 1258"/>
              <a:gd name="T36" fmla="*/ 2147483647 w 922"/>
              <a:gd name="T37" fmla="*/ 2147483647 h 1258"/>
              <a:gd name="T38" fmla="*/ 2147483647 w 922"/>
              <a:gd name="T39" fmla="*/ 2147483647 h 1258"/>
              <a:gd name="T40" fmla="*/ 2147483647 w 922"/>
              <a:gd name="T41" fmla="*/ 2147483647 h 1258"/>
              <a:gd name="T42" fmla="*/ 2147483647 w 922"/>
              <a:gd name="T43" fmla="*/ 2147483647 h 1258"/>
              <a:gd name="T44" fmla="*/ 2147483647 w 922"/>
              <a:gd name="T45" fmla="*/ 2147483647 h 1258"/>
              <a:gd name="T46" fmla="*/ 2147483647 w 922"/>
              <a:gd name="T47" fmla="*/ 2147483647 h 1258"/>
              <a:gd name="T48" fmla="*/ 2147483647 w 922"/>
              <a:gd name="T49" fmla="*/ 2147483647 h 125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22"/>
              <a:gd name="T76" fmla="*/ 0 h 1258"/>
              <a:gd name="T77" fmla="*/ 922 w 922"/>
              <a:gd name="T78" fmla="*/ 1258 h 125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22" h="1258">
                <a:moveTo>
                  <a:pt x="241" y="1218"/>
                </a:moveTo>
                <a:cubicBezTo>
                  <a:pt x="188" y="1183"/>
                  <a:pt x="152" y="1130"/>
                  <a:pt x="89" y="1114"/>
                </a:cubicBezTo>
                <a:cubicBezTo>
                  <a:pt x="97" y="940"/>
                  <a:pt x="51" y="916"/>
                  <a:pt x="193" y="930"/>
                </a:cubicBezTo>
                <a:cubicBezTo>
                  <a:pt x="211" y="983"/>
                  <a:pt x="250" y="966"/>
                  <a:pt x="265" y="922"/>
                </a:cubicBezTo>
                <a:cubicBezTo>
                  <a:pt x="307" y="625"/>
                  <a:pt x="0" y="0"/>
                  <a:pt x="361" y="90"/>
                </a:cubicBezTo>
                <a:cubicBezTo>
                  <a:pt x="399" y="115"/>
                  <a:pt x="376" y="109"/>
                  <a:pt x="433" y="90"/>
                </a:cubicBezTo>
                <a:cubicBezTo>
                  <a:pt x="441" y="87"/>
                  <a:pt x="457" y="82"/>
                  <a:pt x="457" y="82"/>
                </a:cubicBezTo>
                <a:cubicBezTo>
                  <a:pt x="734" y="128"/>
                  <a:pt x="497" y="73"/>
                  <a:pt x="513" y="786"/>
                </a:cubicBezTo>
                <a:cubicBezTo>
                  <a:pt x="514" y="842"/>
                  <a:pt x="544" y="856"/>
                  <a:pt x="593" y="866"/>
                </a:cubicBezTo>
                <a:cubicBezTo>
                  <a:pt x="614" y="898"/>
                  <a:pt x="614" y="892"/>
                  <a:pt x="625" y="938"/>
                </a:cubicBezTo>
                <a:cubicBezTo>
                  <a:pt x="628" y="949"/>
                  <a:pt x="623" y="966"/>
                  <a:pt x="633" y="970"/>
                </a:cubicBezTo>
                <a:cubicBezTo>
                  <a:pt x="663" y="982"/>
                  <a:pt x="697" y="975"/>
                  <a:pt x="729" y="978"/>
                </a:cubicBezTo>
                <a:cubicBezTo>
                  <a:pt x="740" y="983"/>
                  <a:pt x="749" y="992"/>
                  <a:pt x="761" y="994"/>
                </a:cubicBezTo>
                <a:cubicBezTo>
                  <a:pt x="801" y="1000"/>
                  <a:pt x="864" y="966"/>
                  <a:pt x="881" y="1002"/>
                </a:cubicBezTo>
                <a:cubicBezTo>
                  <a:pt x="889" y="1019"/>
                  <a:pt x="922" y="1231"/>
                  <a:pt x="841" y="1258"/>
                </a:cubicBezTo>
                <a:cubicBezTo>
                  <a:pt x="817" y="1255"/>
                  <a:pt x="792" y="1256"/>
                  <a:pt x="769" y="1250"/>
                </a:cubicBezTo>
                <a:cubicBezTo>
                  <a:pt x="734" y="1241"/>
                  <a:pt x="753" y="1229"/>
                  <a:pt x="729" y="1210"/>
                </a:cubicBezTo>
                <a:cubicBezTo>
                  <a:pt x="715" y="1199"/>
                  <a:pt x="696" y="1196"/>
                  <a:pt x="681" y="1186"/>
                </a:cubicBezTo>
                <a:cubicBezTo>
                  <a:pt x="671" y="1157"/>
                  <a:pt x="635" y="1123"/>
                  <a:pt x="609" y="1106"/>
                </a:cubicBezTo>
                <a:cubicBezTo>
                  <a:pt x="582" y="1066"/>
                  <a:pt x="556" y="1026"/>
                  <a:pt x="529" y="986"/>
                </a:cubicBezTo>
                <a:cubicBezTo>
                  <a:pt x="524" y="979"/>
                  <a:pt x="512" y="982"/>
                  <a:pt x="505" y="978"/>
                </a:cubicBezTo>
                <a:cubicBezTo>
                  <a:pt x="422" y="932"/>
                  <a:pt x="487" y="956"/>
                  <a:pt x="433" y="938"/>
                </a:cubicBezTo>
                <a:cubicBezTo>
                  <a:pt x="367" y="954"/>
                  <a:pt x="376" y="996"/>
                  <a:pt x="345" y="1042"/>
                </a:cubicBezTo>
                <a:cubicBezTo>
                  <a:pt x="331" y="1100"/>
                  <a:pt x="307" y="1152"/>
                  <a:pt x="265" y="1194"/>
                </a:cubicBezTo>
                <a:cubicBezTo>
                  <a:pt x="255" y="1223"/>
                  <a:pt x="265" y="1218"/>
                  <a:pt x="241" y="121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5"/>
          <p:cNvSpPr>
            <a:spLocks noChangeShapeType="1"/>
          </p:cNvSpPr>
          <p:nvPr/>
        </p:nvSpPr>
        <p:spPr bwMode="auto">
          <a:xfrm>
            <a:off x="4859338" y="3429000"/>
            <a:ext cx="1008062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635375" y="414972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F8F31"/>
                </a:solidFill>
              </a:rPr>
              <a:t>Aorta</a:t>
            </a:r>
          </a:p>
        </p:txBody>
      </p:sp>
      <p:sp>
        <p:nvSpPr>
          <p:cNvPr id="7178" name="Freeform 17"/>
          <p:cNvSpPr>
            <a:spLocks/>
          </p:cNvSpPr>
          <p:nvPr/>
        </p:nvSpPr>
        <p:spPr bwMode="auto">
          <a:xfrm>
            <a:off x="5819775" y="3502025"/>
            <a:ext cx="657225" cy="2976563"/>
          </a:xfrm>
          <a:custGeom>
            <a:avLst/>
            <a:gdLst>
              <a:gd name="T0" fmla="*/ 2147483647 w 414"/>
              <a:gd name="T1" fmla="*/ 2147483647 h 1875"/>
              <a:gd name="T2" fmla="*/ 2147483647 w 414"/>
              <a:gd name="T3" fmla="*/ 2147483647 h 1875"/>
              <a:gd name="T4" fmla="*/ 2147483647 w 414"/>
              <a:gd name="T5" fmla="*/ 2147483647 h 1875"/>
              <a:gd name="T6" fmla="*/ 2147483647 w 414"/>
              <a:gd name="T7" fmla="*/ 2147483647 h 1875"/>
              <a:gd name="T8" fmla="*/ 2147483647 w 414"/>
              <a:gd name="T9" fmla="*/ 2147483647 h 1875"/>
              <a:gd name="T10" fmla="*/ 2147483647 w 414"/>
              <a:gd name="T11" fmla="*/ 2147483647 h 1875"/>
              <a:gd name="T12" fmla="*/ 2147483647 w 414"/>
              <a:gd name="T13" fmla="*/ 2147483647 h 1875"/>
              <a:gd name="T14" fmla="*/ 2147483647 w 414"/>
              <a:gd name="T15" fmla="*/ 2147483647 h 1875"/>
              <a:gd name="T16" fmla="*/ 2147483647 w 414"/>
              <a:gd name="T17" fmla="*/ 2147483647 h 1875"/>
              <a:gd name="T18" fmla="*/ 2147483647 w 414"/>
              <a:gd name="T19" fmla="*/ 2147483647 h 1875"/>
              <a:gd name="T20" fmla="*/ 2147483647 w 414"/>
              <a:gd name="T21" fmla="*/ 2147483647 h 1875"/>
              <a:gd name="T22" fmla="*/ 2147483647 w 414"/>
              <a:gd name="T23" fmla="*/ 2147483647 h 1875"/>
              <a:gd name="T24" fmla="*/ 2147483647 w 414"/>
              <a:gd name="T25" fmla="*/ 2147483647 h 1875"/>
              <a:gd name="T26" fmla="*/ 2147483647 w 414"/>
              <a:gd name="T27" fmla="*/ 2147483647 h 1875"/>
              <a:gd name="T28" fmla="*/ 2147483647 w 414"/>
              <a:gd name="T29" fmla="*/ 2147483647 h 1875"/>
              <a:gd name="T30" fmla="*/ 2147483647 w 414"/>
              <a:gd name="T31" fmla="*/ 2147483647 h 1875"/>
              <a:gd name="T32" fmla="*/ 2147483647 w 414"/>
              <a:gd name="T33" fmla="*/ 2147483647 h 1875"/>
              <a:gd name="T34" fmla="*/ 2147483647 w 414"/>
              <a:gd name="T35" fmla="*/ 2147483647 h 1875"/>
              <a:gd name="T36" fmla="*/ 2147483647 w 414"/>
              <a:gd name="T37" fmla="*/ 2147483647 h 1875"/>
              <a:gd name="T38" fmla="*/ 2147483647 w 414"/>
              <a:gd name="T39" fmla="*/ 2147483647 h 1875"/>
              <a:gd name="T40" fmla="*/ 2147483647 w 414"/>
              <a:gd name="T41" fmla="*/ 2147483647 h 1875"/>
              <a:gd name="T42" fmla="*/ 2147483647 w 414"/>
              <a:gd name="T43" fmla="*/ 2147483647 h 1875"/>
              <a:gd name="T44" fmla="*/ 2147483647 w 414"/>
              <a:gd name="T45" fmla="*/ 2147483647 h 1875"/>
              <a:gd name="T46" fmla="*/ 2147483647 w 414"/>
              <a:gd name="T47" fmla="*/ 2147483647 h 1875"/>
              <a:gd name="T48" fmla="*/ 2147483647 w 414"/>
              <a:gd name="T49" fmla="*/ 2147483647 h 1875"/>
              <a:gd name="T50" fmla="*/ 2147483647 w 414"/>
              <a:gd name="T51" fmla="*/ 2147483647 h 1875"/>
              <a:gd name="T52" fmla="*/ 2147483647 w 414"/>
              <a:gd name="T53" fmla="*/ 2147483647 h 1875"/>
              <a:gd name="T54" fmla="*/ 2147483647 w 414"/>
              <a:gd name="T55" fmla="*/ 2147483647 h 1875"/>
              <a:gd name="T56" fmla="*/ 2147483647 w 414"/>
              <a:gd name="T57" fmla="*/ 2147483647 h 1875"/>
              <a:gd name="T58" fmla="*/ 2147483647 w 414"/>
              <a:gd name="T59" fmla="*/ 2147483647 h 1875"/>
              <a:gd name="T60" fmla="*/ 2147483647 w 414"/>
              <a:gd name="T61" fmla="*/ 2147483647 h 1875"/>
              <a:gd name="T62" fmla="*/ 2147483647 w 414"/>
              <a:gd name="T63" fmla="*/ 2147483647 h 187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14"/>
              <a:gd name="T97" fmla="*/ 0 h 1875"/>
              <a:gd name="T98" fmla="*/ 414 w 414"/>
              <a:gd name="T99" fmla="*/ 1875 h 187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14" h="1875">
                <a:moveTo>
                  <a:pt x="230" y="450"/>
                </a:moveTo>
                <a:cubicBezTo>
                  <a:pt x="187" y="422"/>
                  <a:pt x="166" y="424"/>
                  <a:pt x="110" y="418"/>
                </a:cubicBezTo>
                <a:cubicBezTo>
                  <a:pt x="65" y="350"/>
                  <a:pt x="150" y="242"/>
                  <a:pt x="54" y="178"/>
                </a:cubicBezTo>
                <a:cubicBezTo>
                  <a:pt x="36" y="125"/>
                  <a:pt x="0" y="0"/>
                  <a:pt x="78" y="26"/>
                </a:cubicBezTo>
                <a:cubicBezTo>
                  <a:pt x="103" y="101"/>
                  <a:pt x="82" y="58"/>
                  <a:pt x="142" y="98"/>
                </a:cubicBezTo>
                <a:cubicBezTo>
                  <a:pt x="170" y="139"/>
                  <a:pt x="147" y="165"/>
                  <a:pt x="190" y="194"/>
                </a:cubicBezTo>
                <a:cubicBezTo>
                  <a:pt x="220" y="148"/>
                  <a:pt x="216" y="96"/>
                  <a:pt x="246" y="50"/>
                </a:cubicBezTo>
                <a:cubicBezTo>
                  <a:pt x="281" y="53"/>
                  <a:pt x="331" y="29"/>
                  <a:pt x="350" y="58"/>
                </a:cubicBezTo>
                <a:cubicBezTo>
                  <a:pt x="376" y="99"/>
                  <a:pt x="340" y="154"/>
                  <a:pt x="342" y="202"/>
                </a:cubicBezTo>
                <a:cubicBezTo>
                  <a:pt x="343" y="219"/>
                  <a:pt x="353" y="234"/>
                  <a:pt x="358" y="250"/>
                </a:cubicBezTo>
                <a:cubicBezTo>
                  <a:pt x="367" y="276"/>
                  <a:pt x="389" y="296"/>
                  <a:pt x="398" y="322"/>
                </a:cubicBezTo>
                <a:cubicBezTo>
                  <a:pt x="403" y="338"/>
                  <a:pt x="414" y="370"/>
                  <a:pt x="414" y="370"/>
                </a:cubicBezTo>
                <a:cubicBezTo>
                  <a:pt x="411" y="578"/>
                  <a:pt x="411" y="786"/>
                  <a:pt x="406" y="994"/>
                </a:cubicBezTo>
                <a:cubicBezTo>
                  <a:pt x="406" y="1010"/>
                  <a:pt x="396" y="1056"/>
                  <a:pt x="390" y="1074"/>
                </a:cubicBezTo>
                <a:cubicBezTo>
                  <a:pt x="385" y="1090"/>
                  <a:pt x="374" y="1122"/>
                  <a:pt x="374" y="1122"/>
                </a:cubicBezTo>
                <a:cubicBezTo>
                  <a:pt x="369" y="1211"/>
                  <a:pt x="363" y="1279"/>
                  <a:pt x="342" y="1362"/>
                </a:cubicBezTo>
                <a:cubicBezTo>
                  <a:pt x="339" y="1416"/>
                  <a:pt x="341" y="1482"/>
                  <a:pt x="326" y="1538"/>
                </a:cubicBezTo>
                <a:cubicBezTo>
                  <a:pt x="326" y="1538"/>
                  <a:pt x="306" y="1598"/>
                  <a:pt x="302" y="1610"/>
                </a:cubicBezTo>
                <a:cubicBezTo>
                  <a:pt x="299" y="1618"/>
                  <a:pt x="294" y="1634"/>
                  <a:pt x="294" y="1634"/>
                </a:cubicBezTo>
                <a:cubicBezTo>
                  <a:pt x="291" y="1698"/>
                  <a:pt x="290" y="1762"/>
                  <a:pt x="286" y="1826"/>
                </a:cubicBezTo>
                <a:cubicBezTo>
                  <a:pt x="285" y="1840"/>
                  <a:pt x="291" y="1861"/>
                  <a:pt x="278" y="1866"/>
                </a:cubicBezTo>
                <a:cubicBezTo>
                  <a:pt x="256" y="1875"/>
                  <a:pt x="230" y="1861"/>
                  <a:pt x="206" y="1858"/>
                </a:cubicBezTo>
                <a:cubicBezTo>
                  <a:pt x="190" y="1847"/>
                  <a:pt x="164" y="1844"/>
                  <a:pt x="158" y="1826"/>
                </a:cubicBezTo>
                <a:cubicBezTo>
                  <a:pt x="153" y="1810"/>
                  <a:pt x="147" y="1794"/>
                  <a:pt x="142" y="1778"/>
                </a:cubicBezTo>
                <a:cubicBezTo>
                  <a:pt x="139" y="1770"/>
                  <a:pt x="134" y="1754"/>
                  <a:pt x="134" y="1754"/>
                </a:cubicBezTo>
                <a:cubicBezTo>
                  <a:pt x="137" y="1613"/>
                  <a:pt x="138" y="1471"/>
                  <a:pt x="142" y="1330"/>
                </a:cubicBezTo>
                <a:cubicBezTo>
                  <a:pt x="144" y="1246"/>
                  <a:pt x="135" y="1212"/>
                  <a:pt x="174" y="1154"/>
                </a:cubicBezTo>
                <a:cubicBezTo>
                  <a:pt x="190" y="1058"/>
                  <a:pt x="199" y="957"/>
                  <a:pt x="254" y="874"/>
                </a:cubicBezTo>
                <a:cubicBezTo>
                  <a:pt x="209" y="693"/>
                  <a:pt x="269" y="946"/>
                  <a:pt x="238" y="402"/>
                </a:cubicBezTo>
                <a:cubicBezTo>
                  <a:pt x="237" y="392"/>
                  <a:pt x="226" y="417"/>
                  <a:pt x="222" y="426"/>
                </a:cubicBezTo>
                <a:cubicBezTo>
                  <a:pt x="205" y="460"/>
                  <a:pt x="228" y="445"/>
                  <a:pt x="190" y="458"/>
                </a:cubicBezTo>
                <a:cubicBezTo>
                  <a:pt x="166" y="450"/>
                  <a:pt x="142" y="447"/>
                  <a:pt x="142" y="418"/>
                </a:cubicBezTo>
              </a:path>
            </a:pathLst>
          </a:custGeom>
          <a:noFill/>
          <a:ln w="28575">
            <a:solidFill>
              <a:srgbClr val="0F8F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8"/>
          <p:cNvSpPr>
            <a:spLocks noChangeShapeType="1"/>
          </p:cNvSpPr>
          <p:nvPr/>
        </p:nvSpPr>
        <p:spPr bwMode="auto">
          <a:xfrm>
            <a:off x="4356100" y="4365625"/>
            <a:ext cx="1800225" cy="576263"/>
          </a:xfrm>
          <a:prstGeom prst="line">
            <a:avLst/>
          </a:prstGeom>
          <a:noFill/>
          <a:ln w="28575">
            <a:solidFill>
              <a:srgbClr val="0F8F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3563938" y="5589588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2A0E90"/>
                </a:solidFill>
              </a:rPr>
              <a:t>Diaphragm</a:t>
            </a:r>
          </a:p>
        </p:txBody>
      </p:sp>
      <p:sp>
        <p:nvSpPr>
          <p:cNvPr id="7181" name="Freeform 20"/>
          <p:cNvSpPr>
            <a:spLocks/>
          </p:cNvSpPr>
          <p:nvPr/>
        </p:nvSpPr>
        <p:spPr bwMode="auto">
          <a:xfrm>
            <a:off x="5495925" y="5384800"/>
            <a:ext cx="1347788" cy="287338"/>
          </a:xfrm>
          <a:custGeom>
            <a:avLst/>
            <a:gdLst>
              <a:gd name="T0" fmla="*/ 2147483647 w 849"/>
              <a:gd name="T1" fmla="*/ 2147483647 h 181"/>
              <a:gd name="T2" fmla="*/ 2147483647 w 849"/>
              <a:gd name="T3" fmla="*/ 2147483647 h 181"/>
              <a:gd name="T4" fmla="*/ 2147483647 w 849"/>
              <a:gd name="T5" fmla="*/ 2147483647 h 181"/>
              <a:gd name="T6" fmla="*/ 2147483647 w 849"/>
              <a:gd name="T7" fmla="*/ 2147483647 h 181"/>
              <a:gd name="T8" fmla="*/ 2147483647 w 849"/>
              <a:gd name="T9" fmla="*/ 2147483647 h 181"/>
              <a:gd name="T10" fmla="*/ 2147483647 w 849"/>
              <a:gd name="T11" fmla="*/ 2147483647 h 181"/>
              <a:gd name="T12" fmla="*/ 2147483647 w 849"/>
              <a:gd name="T13" fmla="*/ 2147483647 h 181"/>
              <a:gd name="T14" fmla="*/ 2147483647 w 849"/>
              <a:gd name="T15" fmla="*/ 2147483647 h 181"/>
              <a:gd name="T16" fmla="*/ 2147483647 w 849"/>
              <a:gd name="T17" fmla="*/ 2147483647 h 181"/>
              <a:gd name="T18" fmla="*/ 2147483647 w 849"/>
              <a:gd name="T19" fmla="*/ 2147483647 h 181"/>
              <a:gd name="T20" fmla="*/ 2147483647 w 849"/>
              <a:gd name="T21" fmla="*/ 2147483647 h 181"/>
              <a:gd name="T22" fmla="*/ 2147483647 w 849"/>
              <a:gd name="T23" fmla="*/ 0 h 181"/>
              <a:gd name="T24" fmla="*/ 2147483647 w 849"/>
              <a:gd name="T25" fmla="*/ 2147483647 h 181"/>
              <a:gd name="T26" fmla="*/ 2147483647 w 849"/>
              <a:gd name="T27" fmla="*/ 2147483647 h 181"/>
              <a:gd name="T28" fmla="*/ 2147483647 w 849"/>
              <a:gd name="T29" fmla="*/ 2147483647 h 181"/>
              <a:gd name="T30" fmla="*/ 2147483647 w 849"/>
              <a:gd name="T31" fmla="*/ 2147483647 h 181"/>
              <a:gd name="T32" fmla="*/ 2147483647 w 849"/>
              <a:gd name="T33" fmla="*/ 2147483647 h 181"/>
              <a:gd name="T34" fmla="*/ 2147483647 w 849"/>
              <a:gd name="T35" fmla="*/ 2147483647 h 1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49"/>
              <a:gd name="T55" fmla="*/ 0 h 181"/>
              <a:gd name="T56" fmla="*/ 849 w 849"/>
              <a:gd name="T57" fmla="*/ 181 h 1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49" h="181">
                <a:moveTo>
                  <a:pt x="26" y="16"/>
                </a:moveTo>
                <a:cubicBezTo>
                  <a:pt x="12" y="59"/>
                  <a:pt x="0" y="111"/>
                  <a:pt x="50" y="128"/>
                </a:cubicBezTo>
                <a:cubicBezTo>
                  <a:pt x="190" y="116"/>
                  <a:pt x="191" y="113"/>
                  <a:pt x="362" y="120"/>
                </a:cubicBezTo>
                <a:cubicBezTo>
                  <a:pt x="378" y="125"/>
                  <a:pt x="394" y="131"/>
                  <a:pt x="410" y="136"/>
                </a:cubicBezTo>
                <a:cubicBezTo>
                  <a:pt x="418" y="139"/>
                  <a:pt x="434" y="144"/>
                  <a:pt x="434" y="144"/>
                </a:cubicBezTo>
                <a:cubicBezTo>
                  <a:pt x="509" y="141"/>
                  <a:pt x="583" y="134"/>
                  <a:pt x="658" y="136"/>
                </a:cubicBezTo>
                <a:cubicBezTo>
                  <a:pt x="790" y="140"/>
                  <a:pt x="536" y="181"/>
                  <a:pt x="722" y="144"/>
                </a:cubicBezTo>
                <a:cubicBezTo>
                  <a:pt x="730" y="139"/>
                  <a:pt x="737" y="132"/>
                  <a:pt x="746" y="128"/>
                </a:cubicBezTo>
                <a:cubicBezTo>
                  <a:pt x="761" y="121"/>
                  <a:pt x="794" y="112"/>
                  <a:pt x="794" y="112"/>
                </a:cubicBezTo>
                <a:cubicBezTo>
                  <a:pt x="824" y="66"/>
                  <a:pt x="849" y="102"/>
                  <a:pt x="826" y="40"/>
                </a:cubicBezTo>
                <a:cubicBezTo>
                  <a:pt x="823" y="31"/>
                  <a:pt x="818" y="21"/>
                  <a:pt x="810" y="16"/>
                </a:cubicBezTo>
                <a:cubicBezTo>
                  <a:pt x="796" y="7"/>
                  <a:pt x="762" y="0"/>
                  <a:pt x="762" y="0"/>
                </a:cubicBezTo>
                <a:cubicBezTo>
                  <a:pt x="666" y="14"/>
                  <a:pt x="572" y="19"/>
                  <a:pt x="474" y="24"/>
                </a:cubicBezTo>
                <a:cubicBezTo>
                  <a:pt x="453" y="27"/>
                  <a:pt x="416" y="29"/>
                  <a:pt x="394" y="40"/>
                </a:cubicBezTo>
                <a:cubicBezTo>
                  <a:pt x="362" y="56"/>
                  <a:pt x="333" y="76"/>
                  <a:pt x="298" y="88"/>
                </a:cubicBezTo>
                <a:cubicBezTo>
                  <a:pt x="258" y="85"/>
                  <a:pt x="217" y="89"/>
                  <a:pt x="178" y="80"/>
                </a:cubicBezTo>
                <a:cubicBezTo>
                  <a:pt x="150" y="73"/>
                  <a:pt x="130" y="48"/>
                  <a:pt x="106" y="32"/>
                </a:cubicBezTo>
                <a:cubicBezTo>
                  <a:pt x="83" y="17"/>
                  <a:pt x="52" y="25"/>
                  <a:pt x="26" y="16"/>
                </a:cubicBezTo>
                <a:close/>
              </a:path>
            </a:pathLst>
          </a:custGeom>
          <a:noFill/>
          <a:ln w="28575">
            <a:solidFill>
              <a:srgbClr val="2A0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1"/>
          <p:cNvSpPr>
            <a:spLocks noChangeShapeType="1"/>
          </p:cNvSpPr>
          <p:nvPr/>
        </p:nvSpPr>
        <p:spPr bwMode="auto">
          <a:xfrm flipV="1">
            <a:off x="4859338" y="5589588"/>
            <a:ext cx="720725" cy="144462"/>
          </a:xfrm>
          <a:prstGeom prst="line">
            <a:avLst/>
          </a:prstGeom>
          <a:noFill/>
          <a:ln w="28575">
            <a:solidFill>
              <a:srgbClr val="2A0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3" name="Oval 22"/>
          <p:cNvSpPr>
            <a:spLocks noChangeArrowheads="1"/>
          </p:cNvSpPr>
          <p:nvPr/>
        </p:nvSpPr>
        <p:spPr bwMode="auto">
          <a:xfrm>
            <a:off x="6516688" y="2852738"/>
            <a:ext cx="431800" cy="215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23"/>
          <p:cNvSpPr>
            <a:spLocks noChangeArrowheads="1"/>
          </p:cNvSpPr>
          <p:nvPr/>
        </p:nvSpPr>
        <p:spPr bwMode="auto">
          <a:xfrm>
            <a:off x="5435600" y="5229225"/>
            <a:ext cx="431800" cy="215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6948488" y="2805113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4932363" y="5013325"/>
            <a:ext cx="566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7187" name="Text Box 26"/>
          <p:cNvSpPr txBox="1">
            <a:spLocks noChangeArrowheads="1"/>
          </p:cNvSpPr>
          <p:nvPr/>
        </p:nvSpPr>
        <p:spPr bwMode="auto">
          <a:xfrm>
            <a:off x="3635375" y="1196975"/>
            <a:ext cx="2178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9900"/>
                </a:solidFill>
              </a:rPr>
              <a:t>Impt;</a:t>
            </a:r>
          </a:p>
          <a:p>
            <a:pPr eaLnBrk="1" hangingPunct="1"/>
            <a:r>
              <a:rPr lang="en-GB">
                <a:solidFill>
                  <a:srgbClr val="FF9900"/>
                </a:solidFill>
              </a:rPr>
              <a:t>Recurrent laryngeal</a:t>
            </a:r>
          </a:p>
          <a:p>
            <a:pPr eaLnBrk="1" hangingPunct="1"/>
            <a:r>
              <a:rPr lang="en-GB">
                <a:solidFill>
                  <a:srgbClr val="FF9900"/>
                </a:solidFill>
              </a:rPr>
              <a:t>nerves</a:t>
            </a:r>
          </a:p>
          <a:p>
            <a:pPr eaLnBrk="1" hangingPunct="1"/>
            <a:r>
              <a:rPr lang="en-GB">
                <a:solidFill>
                  <a:srgbClr val="FF9900"/>
                </a:solidFill>
              </a:rPr>
              <a:t>Pericardium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57200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Function: Conduit for food, drink and swallowed secretions from pharynx to stomach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oesophagus: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1504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LO1, LO5</a:t>
            </a:r>
          </a:p>
        </p:txBody>
      </p:sp>
      <p:pic>
        <p:nvPicPr>
          <p:cNvPr id="8197" name="Picture 10" descr="Illu_epithe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8" r="74712" b="-882"/>
          <a:stretch>
            <a:fillRect/>
          </a:stretch>
        </p:blipFill>
        <p:spPr bwMode="auto">
          <a:xfrm>
            <a:off x="684213" y="3573463"/>
            <a:ext cx="211613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1160463" y="2420938"/>
            <a:ext cx="5932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Structure-function relationship - Epithelium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2843213" y="3573463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-Non-keratinising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132138" y="4221163"/>
            <a:ext cx="52212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‘Wear &amp; Tear’ lining</a:t>
            </a:r>
          </a:p>
          <a:p>
            <a:pPr eaLnBrk="1" hangingPunct="1"/>
            <a:r>
              <a:rPr lang="en-GB" sz="2400"/>
              <a:t>	(extremes of temp. &amp; texture)</a:t>
            </a:r>
          </a:p>
          <a:p>
            <a:pPr eaLnBrk="1" hangingPunct="1"/>
            <a:endParaRPr lang="en-GB" sz="2400"/>
          </a:p>
          <a:p>
            <a:pPr eaLnBrk="1" hangingPunct="1"/>
            <a:r>
              <a:rPr lang="en-GB" sz="2400"/>
              <a:t>Lubrication – Mucus secreting glands</a:t>
            </a:r>
          </a:p>
          <a:p>
            <a:pPr eaLnBrk="1" hangingPunct="1"/>
            <a:r>
              <a:rPr lang="en-GB" sz="2400"/>
              <a:t>		(also saliva)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57200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Function: Conduit for food, drink and swallowed secretions from pharynx to stomach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oesophagus: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LO1, 4 &amp; 5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160463" y="24209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Structure-function relationship - Muscle</a:t>
            </a: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-11733213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3" name="Picture 31" descr="Musculusconstrictorpharyngisinferi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8"/>
          <a:stretch>
            <a:fillRect/>
          </a:stretch>
        </p:blipFill>
        <p:spPr bwMode="auto">
          <a:xfrm>
            <a:off x="395288" y="3644900"/>
            <a:ext cx="22066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2" descr="OesGast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24065" r="35544" b="36678"/>
          <a:stretch>
            <a:fillRect/>
          </a:stretch>
        </p:blipFill>
        <p:spPr bwMode="auto">
          <a:xfrm>
            <a:off x="5292725" y="3860800"/>
            <a:ext cx="37433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33"/>
          <p:cNvSpPr txBox="1">
            <a:spLocks noChangeArrowheads="1"/>
          </p:cNvSpPr>
          <p:nvPr/>
        </p:nvSpPr>
        <p:spPr bwMode="auto">
          <a:xfrm>
            <a:off x="228600" y="3014663"/>
            <a:ext cx="2471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Upper oesophageal 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sphincter</a:t>
            </a:r>
          </a:p>
        </p:txBody>
      </p:sp>
      <p:sp>
        <p:nvSpPr>
          <p:cNvPr id="9226" name="Text Box 34"/>
          <p:cNvSpPr txBox="1">
            <a:spLocks noChangeArrowheads="1"/>
          </p:cNvSpPr>
          <p:nvPr/>
        </p:nvSpPr>
        <p:spPr bwMode="auto">
          <a:xfrm>
            <a:off x="5989638" y="2997200"/>
            <a:ext cx="2471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Lower oesophageal </a:t>
            </a:r>
          </a:p>
          <a:p>
            <a:pPr algn="ctr" eaLnBrk="1" hangingPunct="1"/>
            <a:r>
              <a:rPr lang="en-GB" sz="2000">
                <a:solidFill>
                  <a:srgbClr val="FFFF00"/>
                </a:solidFill>
              </a:rPr>
              <a:t>sphincter</a:t>
            </a:r>
          </a:p>
        </p:txBody>
      </p:sp>
      <p:sp>
        <p:nvSpPr>
          <p:cNvPr id="9227" name="Text Box 35"/>
          <p:cNvSpPr txBox="1">
            <a:spLocks noChangeArrowheads="1"/>
          </p:cNvSpPr>
          <p:nvPr/>
        </p:nvSpPr>
        <p:spPr bwMode="auto">
          <a:xfrm>
            <a:off x="2895600" y="4005263"/>
            <a:ext cx="2233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Tonically active</a:t>
            </a:r>
          </a:p>
          <a:p>
            <a:pPr algn="ctr" eaLnBrk="1" hangingPunct="1"/>
            <a:endParaRPr lang="en-GB" sz="2000"/>
          </a:p>
          <a:p>
            <a:pPr algn="ctr" eaLnBrk="1" hangingPunct="1"/>
            <a:r>
              <a:rPr lang="en-GB" sz="2000"/>
              <a:t>Swallowing center</a:t>
            </a:r>
          </a:p>
        </p:txBody>
      </p:sp>
      <p:sp>
        <p:nvSpPr>
          <p:cNvPr id="9228" name="Text Box 36"/>
          <p:cNvSpPr txBox="1">
            <a:spLocks noChangeArrowheads="1"/>
          </p:cNvSpPr>
          <p:nvPr/>
        </p:nvSpPr>
        <p:spPr bwMode="auto">
          <a:xfrm>
            <a:off x="2555875" y="5302250"/>
            <a:ext cx="1089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Skeletal</a:t>
            </a:r>
          </a:p>
          <a:p>
            <a:pPr algn="ctr" eaLnBrk="1" hangingPunct="1"/>
            <a:r>
              <a:rPr lang="en-GB" sz="2000"/>
              <a:t>muscle</a:t>
            </a:r>
          </a:p>
        </p:txBody>
      </p:sp>
      <p:sp>
        <p:nvSpPr>
          <p:cNvPr id="9229" name="Text Box 37"/>
          <p:cNvSpPr txBox="1">
            <a:spLocks noChangeArrowheads="1"/>
          </p:cNvSpPr>
          <p:nvPr/>
        </p:nvSpPr>
        <p:spPr bwMode="auto">
          <a:xfrm>
            <a:off x="4037013" y="5302250"/>
            <a:ext cx="1255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/>
              <a:t>Skeletal</a:t>
            </a:r>
          </a:p>
          <a:p>
            <a:pPr algn="ctr" eaLnBrk="1" hangingPunct="1"/>
            <a:r>
              <a:rPr lang="en-GB" sz="2000"/>
              <a:t>&amp; smooth</a:t>
            </a:r>
          </a:p>
          <a:p>
            <a:pPr algn="ctr" eaLnBrk="1" hangingPunct="1"/>
            <a:r>
              <a:rPr lang="en-GB" sz="2000"/>
              <a:t>muscle</a:t>
            </a:r>
          </a:p>
        </p:txBody>
      </p:sp>
      <p:sp>
        <p:nvSpPr>
          <p:cNvPr id="9230" name="Line 38"/>
          <p:cNvSpPr>
            <a:spLocks noChangeShapeType="1"/>
          </p:cNvSpPr>
          <p:nvPr/>
        </p:nvSpPr>
        <p:spPr bwMode="auto">
          <a:xfrm>
            <a:off x="3851275" y="5229225"/>
            <a:ext cx="0" cy="1439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200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Function: Conduit for food, drink and swallowed secretions from pharynx to stomach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oesophagus: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-76200" y="42863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LO1, 4 &amp; 5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160463" y="24209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Structure-function relationship - Muscle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-11733213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247" name="Group 24"/>
          <p:cNvGrpSpPr>
            <a:grpSpLocks/>
          </p:cNvGrpSpPr>
          <p:nvPr/>
        </p:nvGrpSpPr>
        <p:grpSpPr bwMode="auto">
          <a:xfrm>
            <a:off x="2987675" y="3122613"/>
            <a:ext cx="3168650" cy="3546475"/>
            <a:chOff x="-23" y="1922"/>
            <a:chExt cx="1996" cy="2234"/>
          </a:xfrm>
        </p:grpSpPr>
        <p:pic>
          <p:nvPicPr>
            <p:cNvPr id="10248" name="Picture 18" descr="Illu_esophag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6" t="8072" r="9723" b="4451"/>
            <a:stretch>
              <a:fillRect/>
            </a:stretch>
          </p:blipFill>
          <p:spPr bwMode="auto">
            <a:xfrm>
              <a:off x="-23" y="1922"/>
              <a:ext cx="1950" cy="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1338" y="2851"/>
              <a:ext cx="6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rgbClr val="FF0000"/>
                  </a:solidFill>
                </a:rPr>
                <a:t>Skeletal</a:t>
              </a:r>
            </a:p>
          </p:txBody>
        </p:sp>
        <p:sp>
          <p:nvSpPr>
            <p:cNvPr id="10250" name="Text Box 20"/>
            <p:cNvSpPr txBox="1">
              <a:spLocks noChangeArrowheads="1"/>
            </p:cNvSpPr>
            <p:nvPr/>
          </p:nvSpPr>
          <p:spPr bwMode="auto">
            <a:xfrm>
              <a:off x="1345" y="3067"/>
              <a:ext cx="6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rgbClr val="FF0000"/>
                  </a:solidFill>
                </a:rPr>
                <a:t>Skeletal</a:t>
              </a:r>
            </a:p>
            <a:p>
              <a:pPr eaLnBrk="1" hangingPunct="1"/>
              <a:r>
                <a:rPr lang="en-GB" sz="1600" b="1">
                  <a:solidFill>
                    <a:srgbClr val="FF0000"/>
                  </a:solidFill>
                </a:rPr>
                <a:t>/Smooth</a:t>
              </a:r>
            </a:p>
          </p:txBody>
        </p:sp>
        <p:sp>
          <p:nvSpPr>
            <p:cNvPr id="10251" name="Text Box 21"/>
            <p:cNvSpPr txBox="1">
              <a:spLocks noChangeArrowheads="1"/>
            </p:cNvSpPr>
            <p:nvPr/>
          </p:nvSpPr>
          <p:spPr bwMode="auto">
            <a:xfrm>
              <a:off x="1338" y="3536"/>
              <a:ext cx="5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rgbClr val="FF0000"/>
                  </a:solidFill>
                </a:rPr>
                <a:t>Smooth</a:t>
              </a:r>
            </a:p>
          </p:txBody>
        </p:sp>
        <p:sp>
          <p:nvSpPr>
            <p:cNvPr id="10252" name="Rectangle 22"/>
            <p:cNvSpPr>
              <a:spLocks noChangeArrowheads="1"/>
            </p:cNvSpPr>
            <p:nvPr/>
          </p:nvSpPr>
          <p:spPr bwMode="auto">
            <a:xfrm>
              <a:off x="0" y="2341"/>
              <a:ext cx="431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23"/>
            <p:cNvSpPr>
              <a:spLocks noChangeArrowheads="1"/>
            </p:cNvSpPr>
            <p:nvPr/>
          </p:nvSpPr>
          <p:spPr bwMode="auto">
            <a:xfrm>
              <a:off x="1202" y="2387"/>
              <a:ext cx="725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57200" y="105251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Function: Conduit for food, drink and swallowed secretions from pharynx to stomach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en-GB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oesophagus: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-76200" y="42863"/>
            <a:ext cx="760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LO3</a:t>
            </a:r>
          </a:p>
          <a:p>
            <a:pPr eaLnBrk="1" hangingPunct="1"/>
            <a:endParaRPr lang="en-GB" sz="240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160463" y="2420938"/>
            <a:ext cx="547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/>
              <a:t>Structure-function relationship - Muscle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-11733213"/>
            <a:ext cx="9144000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71" name="Picture 19" descr="Gray1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430588"/>
            <a:ext cx="21082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0"/>
          <p:cNvSpPr txBox="1">
            <a:spLocks noChangeArrowheads="1"/>
          </p:cNvSpPr>
          <p:nvPr/>
        </p:nvSpPr>
        <p:spPr bwMode="auto">
          <a:xfrm>
            <a:off x="4284663" y="3068638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Peristalsis</a:t>
            </a:r>
          </a:p>
        </p:txBody>
      </p:sp>
      <p:sp>
        <p:nvSpPr>
          <p:cNvPr id="11273" name="Text Box 29"/>
          <p:cNvSpPr txBox="1">
            <a:spLocks noChangeArrowheads="1"/>
          </p:cNvSpPr>
          <p:nvPr/>
        </p:nvSpPr>
        <p:spPr bwMode="auto">
          <a:xfrm>
            <a:off x="1147763" y="4719638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Circular</a:t>
            </a:r>
          </a:p>
        </p:txBody>
      </p:sp>
      <p:sp>
        <p:nvSpPr>
          <p:cNvPr id="11274" name="Text Box 32"/>
          <p:cNvSpPr txBox="1">
            <a:spLocks noChangeArrowheads="1"/>
          </p:cNvSpPr>
          <p:nvPr/>
        </p:nvSpPr>
        <p:spPr bwMode="auto">
          <a:xfrm>
            <a:off x="950913" y="5697538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Longitudinal</a:t>
            </a:r>
          </a:p>
        </p:txBody>
      </p:sp>
      <p:sp>
        <p:nvSpPr>
          <p:cNvPr id="11275" name="AutoShape 33"/>
          <p:cNvSpPr>
            <a:spLocks noChangeArrowheads="1"/>
          </p:cNvSpPr>
          <p:nvPr/>
        </p:nvSpPr>
        <p:spPr bwMode="auto">
          <a:xfrm>
            <a:off x="4357688" y="4076700"/>
            <a:ext cx="1871662" cy="2708275"/>
          </a:xfrm>
          <a:prstGeom prst="can">
            <a:avLst>
              <a:gd name="adj" fmla="val 36175"/>
            </a:avLst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utoShape 37"/>
          <p:cNvSpPr>
            <a:spLocks noChangeArrowheads="1"/>
          </p:cNvSpPr>
          <p:nvPr/>
        </p:nvSpPr>
        <p:spPr bwMode="auto">
          <a:xfrm>
            <a:off x="4429125" y="6021388"/>
            <a:ext cx="1727200" cy="647700"/>
          </a:xfrm>
          <a:prstGeom prst="can">
            <a:avLst>
              <a:gd name="adj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Relax</a:t>
            </a:r>
          </a:p>
        </p:txBody>
      </p:sp>
      <p:sp>
        <p:nvSpPr>
          <p:cNvPr id="11277" name="AutoShape 36"/>
          <p:cNvSpPr>
            <a:spLocks noChangeArrowheads="1"/>
          </p:cNvSpPr>
          <p:nvPr/>
        </p:nvSpPr>
        <p:spPr bwMode="auto">
          <a:xfrm>
            <a:off x="4573588" y="5373688"/>
            <a:ext cx="1439862" cy="792162"/>
          </a:xfrm>
          <a:prstGeom prst="can">
            <a:avLst>
              <a:gd name="adj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35"/>
          <p:cNvSpPr>
            <a:spLocks noChangeArrowheads="1"/>
          </p:cNvSpPr>
          <p:nvPr/>
        </p:nvSpPr>
        <p:spPr bwMode="auto">
          <a:xfrm>
            <a:off x="4645025" y="5013325"/>
            <a:ext cx="1223963" cy="576263"/>
          </a:xfrm>
          <a:prstGeom prst="can">
            <a:avLst>
              <a:gd name="adj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Contract</a:t>
            </a:r>
          </a:p>
        </p:txBody>
      </p:sp>
      <p:sp>
        <p:nvSpPr>
          <p:cNvPr id="11279" name="AutoShape 34"/>
          <p:cNvSpPr>
            <a:spLocks noChangeArrowheads="1"/>
          </p:cNvSpPr>
          <p:nvPr/>
        </p:nvSpPr>
        <p:spPr bwMode="auto">
          <a:xfrm>
            <a:off x="4573588" y="4508500"/>
            <a:ext cx="1439862" cy="649288"/>
          </a:xfrm>
          <a:prstGeom prst="can">
            <a:avLst>
              <a:gd name="adj" fmla="val 25000"/>
            </a:avLst>
          </a:pr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38"/>
          <p:cNvSpPr>
            <a:spLocks noChangeArrowheads="1"/>
          </p:cNvSpPr>
          <p:nvPr/>
        </p:nvSpPr>
        <p:spPr bwMode="auto">
          <a:xfrm>
            <a:off x="4645025" y="5589588"/>
            <a:ext cx="1295400" cy="576262"/>
          </a:xfrm>
          <a:prstGeom prst="ellipse">
            <a:avLst/>
          </a:prstGeom>
          <a:solidFill>
            <a:srgbClr val="0F8F3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Food</a:t>
            </a:r>
          </a:p>
        </p:txBody>
      </p:sp>
      <p:sp>
        <p:nvSpPr>
          <p:cNvPr id="11281" name="Text Box 42"/>
          <p:cNvSpPr txBox="1">
            <a:spLocks noChangeArrowheads="1"/>
          </p:cNvSpPr>
          <p:nvPr/>
        </p:nvSpPr>
        <p:spPr bwMode="auto">
          <a:xfrm>
            <a:off x="4229100" y="3644900"/>
            <a:ext cx="2287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Circular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p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1200</TotalTime>
  <Words>805</Words>
  <Application>Microsoft Office PowerPoint</Application>
  <PresentationFormat>On-screen Show (4:3)</PresentationFormat>
  <Paragraphs>320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Wingdings</vt:lpstr>
      <vt:lpstr>Times New Roman</vt:lpstr>
      <vt:lpstr>Symbol</vt:lpstr>
      <vt:lpstr>Beam</vt:lpstr>
      <vt:lpstr>The oesophagus &amp; stomach; structure function relationships</vt:lpstr>
      <vt:lpstr>PowerPoint Presentation</vt:lpstr>
      <vt:lpstr>Basic Plan of Gut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Phases of Gastric Secretion 1 – Cephalic Phase</vt:lpstr>
      <vt:lpstr>Three Phases of Gastric Secretion 2 – Gastric Phase</vt:lpstr>
      <vt:lpstr>Three Phases of Gastric Secretion  3 – Intestinal Phase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Gastric Glands</dc:title>
  <dc:creator>jaf30</dc:creator>
  <cp:lastModifiedBy>Shiel, Nuala</cp:lastModifiedBy>
  <cp:revision>58</cp:revision>
  <dcterms:created xsi:type="dcterms:W3CDTF">2003-04-14T10:38:29Z</dcterms:created>
  <dcterms:modified xsi:type="dcterms:W3CDTF">2013-04-25T10:00:39Z</dcterms:modified>
</cp:coreProperties>
</file>