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</p:sldMasterIdLst>
  <p:notesMasterIdLst>
    <p:notesMasterId r:id="rId53"/>
  </p:notesMasterIdLst>
  <p:handoutMasterIdLst>
    <p:handoutMasterId r:id="rId54"/>
  </p:handoutMasterIdLst>
  <p:sldIdLst>
    <p:sldId id="577" r:id="rId3"/>
    <p:sldId id="619" r:id="rId4"/>
    <p:sldId id="518" r:id="rId5"/>
    <p:sldId id="618" r:id="rId6"/>
    <p:sldId id="632" r:id="rId7"/>
    <p:sldId id="543" r:id="rId8"/>
    <p:sldId id="525" r:id="rId9"/>
    <p:sldId id="622" r:id="rId10"/>
    <p:sldId id="623" r:id="rId11"/>
    <p:sldId id="524" r:id="rId12"/>
    <p:sldId id="625" r:id="rId13"/>
    <p:sldId id="568" r:id="rId14"/>
    <p:sldId id="626" r:id="rId15"/>
    <p:sldId id="637" r:id="rId16"/>
    <p:sldId id="638" r:id="rId17"/>
    <p:sldId id="639" r:id="rId18"/>
    <p:sldId id="640" r:id="rId19"/>
    <p:sldId id="641" r:id="rId20"/>
    <p:sldId id="636" r:id="rId21"/>
    <p:sldId id="634" r:id="rId22"/>
    <p:sldId id="642" r:id="rId23"/>
    <p:sldId id="628" r:id="rId24"/>
    <p:sldId id="629" r:id="rId25"/>
    <p:sldId id="549" r:id="rId26"/>
    <p:sldId id="630" r:id="rId27"/>
    <p:sldId id="561" r:id="rId28"/>
    <p:sldId id="536" r:id="rId29"/>
    <p:sldId id="609" r:id="rId30"/>
    <p:sldId id="610" r:id="rId31"/>
    <p:sldId id="611" r:id="rId32"/>
    <p:sldId id="583" r:id="rId33"/>
    <p:sldId id="584" r:id="rId34"/>
    <p:sldId id="643" r:id="rId35"/>
    <p:sldId id="586" r:id="rId36"/>
    <p:sldId id="616" r:id="rId37"/>
    <p:sldId id="617" r:id="rId38"/>
    <p:sldId id="645" r:id="rId39"/>
    <p:sldId id="594" r:id="rId40"/>
    <p:sldId id="593" r:id="rId41"/>
    <p:sldId id="596" r:id="rId42"/>
    <p:sldId id="598" r:id="rId43"/>
    <p:sldId id="599" r:id="rId44"/>
    <p:sldId id="600" r:id="rId45"/>
    <p:sldId id="601" r:id="rId46"/>
    <p:sldId id="603" r:id="rId47"/>
    <p:sldId id="604" r:id="rId48"/>
    <p:sldId id="605" r:id="rId49"/>
    <p:sldId id="608" r:id="rId50"/>
    <p:sldId id="612" r:id="rId51"/>
    <p:sldId id="633" r:id="rId52"/>
  </p:sldIdLst>
  <p:sldSz cx="9144000" cy="6858000" type="screen4x3"/>
  <p:notesSz cx="6662738" cy="98329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030000"/>
    <a:srgbClr val="FFCC99"/>
    <a:srgbClr val="FF9966"/>
    <a:srgbClr val="CC0000"/>
    <a:srgbClr val="FFFF00"/>
    <a:srgbClr val="33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5" autoAdjust="0"/>
    <p:restoredTop sz="94660"/>
  </p:normalViewPr>
  <p:slideViewPr>
    <p:cSldViewPr>
      <p:cViewPr>
        <p:scale>
          <a:sx n="50" d="100"/>
          <a:sy n="50" d="100"/>
        </p:scale>
        <p:origin x="-68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40"/>
    </p:cViewPr>
  </p:sorterViewPr>
  <p:notesViewPr>
    <p:cSldViewPr>
      <p:cViewPr>
        <p:scale>
          <a:sx n="100" d="100"/>
          <a:sy n="100" d="100"/>
        </p:scale>
        <p:origin x="-924" y="72"/>
      </p:cViewPr>
      <p:guideLst>
        <p:guide orient="horz" pos="3097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2225" y="-36513"/>
            <a:ext cx="28956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>
                <a:latin typeface="Arial" charset="0"/>
              </a:defRPr>
            </a:lvl1pPr>
          </a:lstStyle>
          <a:p>
            <a:r>
              <a:rPr lang="en-GB"/>
              <a:t>Julian Walters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7775" y="-36513"/>
            <a:ext cx="28956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2225" y="9336088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7775" y="9336088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fld id="{292E2F65-61A5-475C-86B0-CC1A311DBB1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885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8860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20750">
              <a:defRPr sz="1000" i="1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 i="1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7713"/>
            <a:ext cx="4892675" cy="3670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70425"/>
            <a:ext cx="4886325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40850"/>
            <a:ext cx="28860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920750">
              <a:defRPr sz="1000" i="1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40850"/>
            <a:ext cx="28860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000" i="1">
                <a:latin typeface="Arial" charset="0"/>
              </a:defRPr>
            </a:lvl1pPr>
          </a:lstStyle>
          <a:p>
            <a:fld id="{800DF943-51DF-4A08-918B-2404F6E8D85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782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878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75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79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3673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3E15-B1EF-4DA3-9947-9F290D324BC5}" type="slidenum">
              <a:rPr lang="en-GB"/>
              <a:pPr/>
              <a:t>1</a:t>
            </a:fld>
            <a:endParaRPr lang="en-GB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E1C52-38F5-4473-898B-86BA7975B93C}" type="slidenum">
              <a:rPr lang="en-GB"/>
              <a:pPr/>
              <a:t>10</a:t>
            </a:fld>
            <a:endParaRPr lang="en-GB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7E213-47C4-4141-911F-B09A4C34C82B}" type="slidenum">
              <a:rPr lang="en-GB"/>
              <a:pPr/>
              <a:t>11</a:t>
            </a:fld>
            <a:endParaRPr lang="en-GB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4CD71-7112-42F5-B8E4-F0462A823C59}" type="slidenum">
              <a:rPr lang="en-GB"/>
              <a:pPr/>
              <a:t>12</a:t>
            </a:fld>
            <a:endParaRPr lang="en-GB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5E7FA-9D3D-45CC-96E1-4634B62C5AF4}" type="slidenum">
              <a:rPr lang="en-GB"/>
              <a:pPr/>
              <a:t>13</a:t>
            </a:fld>
            <a:endParaRPr lang="en-GB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EC9CF-411F-44F2-AEC3-8DF06B7179BC}" type="slidenum">
              <a:rPr lang="en-GB"/>
              <a:pPr/>
              <a:t>14</a:t>
            </a:fld>
            <a:endParaRPr lang="en-GB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3EC7A-860C-4D59-B3A4-5D753A9CE6D8}" type="slidenum">
              <a:rPr lang="en-GB"/>
              <a:pPr/>
              <a:t>15</a:t>
            </a:fld>
            <a:endParaRPr lang="en-GB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46125"/>
            <a:ext cx="4894262" cy="3670300"/>
          </a:xfrm>
          <a:ln cap="flat"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4363"/>
          </a:xfrm>
          <a:ln/>
        </p:spPr>
        <p:txBody>
          <a:bodyPr lIns="93661" tIns="46831" rIns="93661" bIns="468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9F4FC-847D-4A0A-97CA-6B082F30BC3D}" type="slidenum">
              <a:rPr lang="en-GB"/>
              <a:pPr/>
              <a:t>16</a:t>
            </a:fld>
            <a:endParaRPr lang="en-GB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46125"/>
            <a:ext cx="4892675" cy="3670300"/>
          </a:xfrm>
          <a:ln cap="flat"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4363"/>
          </a:xfrm>
          <a:ln/>
        </p:spPr>
        <p:txBody>
          <a:bodyPr lIns="93661" tIns="46831" rIns="93661" bIns="468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81CBF-89A8-4873-B3CF-14004BF8ABE6}" type="slidenum">
              <a:rPr lang="en-GB"/>
              <a:pPr/>
              <a:t>17</a:t>
            </a:fld>
            <a:endParaRPr lang="en-GB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349EE-CF7B-48E4-BD7F-942A3BC0C470}" type="slidenum">
              <a:rPr lang="en-GB"/>
              <a:pPr/>
              <a:t>18</a:t>
            </a:fld>
            <a:endParaRPr lang="en-GB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4D075-5B4C-46EC-AA5E-BDE20E40F161}" type="slidenum">
              <a:rPr lang="en-GB"/>
              <a:pPr/>
              <a:t>19</a:t>
            </a:fld>
            <a:endParaRPr lang="en-GB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27771-2C9E-45B4-85D0-A756E07A20CE}" type="slidenum">
              <a:rPr lang="en-GB"/>
              <a:pPr/>
              <a:t>2</a:t>
            </a:fld>
            <a:endParaRPr lang="en-GB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BE3B7-3DB0-4E7E-B526-0ACB73871F7F}" type="slidenum">
              <a:rPr lang="en-GB"/>
              <a:pPr/>
              <a:t>20</a:t>
            </a:fld>
            <a:endParaRPr lang="en-GB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D88EF-5611-417B-B404-2B87350B6276}" type="slidenum">
              <a:rPr lang="en-GB"/>
              <a:pPr/>
              <a:t>21</a:t>
            </a:fld>
            <a:endParaRPr lang="en-GB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A7EC5-C85F-45B8-915F-D8B033C59450}" type="slidenum">
              <a:rPr lang="en-GB"/>
              <a:pPr/>
              <a:t>22</a:t>
            </a:fld>
            <a:endParaRPr lang="en-GB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60776-E7E2-45E5-99A8-CD5B88649B83}" type="slidenum">
              <a:rPr lang="en-GB"/>
              <a:pPr/>
              <a:t>23</a:t>
            </a:fld>
            <a:endParaRPr lang="en-GB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370A5-26EF-44C9-B3B9-3A9C20FEBA4E}" type="slidenum">
              <a:rPr lang="en-GB"/>
              <a:pPr/>
              <a:t>24</a:t>
            </a:fld>
            <a:endParaRPr lang="en-GB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EB3A4-45F3-4EA6-8520-3F0E62CA5D99}" type="slidenum">
              <a:rPr lang="en-GB"/>
              <a:pPr/>
              <a:t>25</a:t>
            </a:fld>
            <a:endParaRPr lang="en-GB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18D77-C094-4325-90FB-B71BF5712042}" type="slidenum">
              <a:rPr lang="en-GB"/>
              <a:pPr/>
              <a:t>26</a:t>
            </a:fld>
            <a:endParaRPr lang="en-GB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7D15B-60E5-4E21-B12C-9C1535285793}" type="slidenum">
              <a:rPr lang="en-GB"/>
              <a:pPr/>
              <a:t>27</a:t>
            </a:fld>
            <a:endParaRPr lang="en-GB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176AA-8F2A-493D-A273-22EB3D0CA443}" type="slidenum">
              <a:rPr lang="en-GB"/>
              <a:pPr/>
              <a:t>28</a:t>
            </a:fld>
            <a:endParaRPr lang="en-GB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BADBD-B7B9-40CB-95B0-C0B1F25D4AF5}" type="slidenum">
              <a:rPr lang="en-GB"/>
              <a:pPr/>
              <a:t>29</a:t>
            </a:fld>
            <a:endParaRPr lang="en-GB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28D20-623E-47E3-967B-9005463E1D82}" type="slidenum">
              <a:rPr lang="en-GB"/>
              <a:pPr/>
              <a:t>3</a:t>
            </a:fld>
            <a:endParaRPr lang="en-GB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97164-031C-47D8-86A9-74BD16F82B02}" type="slidenum">
              <a:rPr lang="en-GB"/>
              <a:pPr/>
              <a:t>30</a:t>
            </a:fld>
            <a:endParaRPr lang="en-GB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8F62C-C0BC-460E-8449-C7F04066CC4D}" type="slidenum">
              <a:rPr lang="en-GB"/>
              <a:pPr/>
              <a:t>31</a:t>
            </a:fld>
            <a:endParaRPr lang="en-GB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3FB25-35F2-43C8-B235-6CE62EAC2B7F}" type="slidenum">
              <a:rPr lang="en-GB"/>
              <a:pPr/>
              <a:t>32</a:t>
            </a:fld>
            <a:endParaRPr lang="en-GB"/>
          </a:p>
        </p:txBody>
      </p:sp>
      <p:sp>
        <p:nvSpPr>
          <p:cNvPr id="549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3125" y="738188"/>
            <a:ext cx="4914900" cy="3686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670425"/>
            <a:ext cx="4884738" cy="4424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0ABCA-16AF-4F19-A272-68DAB1530170}" type="slidenum">
              <a:rPr lang="en-GB"/>
              <a:pPr/>
              <a:t>33</a:t>
            </a:fld>
            <a:endParaRPr lang="en-GB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535F2-3014-4976-BAA7-3B0B0C98895A}" type="slidenum">
              <a:rPr lang="en-GB"/>
              <a:pPr/>
              <a:t>34</a:t>
            </a:fld>
            <a:endParaRPr lang="en-GB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9FE11-F3AC-4EF7-AFFE-A8C2D6B6F87A}" type="slidenum">
              <a:rPr lang="en-GB"/>
              <a:pPr/>
              <a:t>35</a:t>
            </a:fld>
            <a:endParaRPr lang="en-GB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E2F9C-476D-4654-9F7D-F6806358CD7A}" type="slidenum">
              <a:rPr lang="en-GB"/>
              <a:pPr/>
              <a:t>36</a:t>
            </a:fld>
            <a:endParaRPr lang="en-GB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89296-8CFC-4795-97A4-20F6860BD3F3}" type="slidenum">
              <a:rPr lang="en-GB"/>
              <a:pPr/>
              <a:t>37</a:t>
            </a:fld>
            <a:endParaRPr lang="en-GB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176CA-ED8B-446B-94B4-23E463D4E719}" type="slidenum">
              <a:rPr lang="en-GB"/>
              <a:pPr/>
              <a:t>38</a:t>
            </a:fld>
            <a:endParaRPr lang="en-GB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36A30-B7E4-4F0D-B99D-3867765D0E92}" type="slidenum">
              <a:rPr lang="en-GB"/>
              <a:pPr/>
              <a:t>39</a:t>
            </a:fld>
            <a:endParaRPr lang="en-GB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AE5C7-1085-46E6-8F3B-D3EA0EAF680D}" type="slidenum">
              <a:rPr lang="en-GB"/>
              <a:pPr/>
              <a:t>4</a:t>
            </a:fld>
            <a:endParaRPr lang="en-GB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3F748-85C5-4609-A8DE-9CE62166CE1B}" type="slidenum">
              <a:rPr lang="en-GB"/>
              <a:pPr/>
              <a:t>40</a:t>
            </a:fld>
            <a:endParaRPr lang="en-GB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29B33-C56B-4503-8198-60C0E16A00D9}" type="slidenum">
              <a:rPr lang="en-GB"/>
              <a:pPr/>
              <a:t>41</a:t>
            </a:fld>
            <a:endParaRPr lang="en-GB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453DA-17A5-45E7-B942-BA2D6A4154F9}" type="slidenum">
              <a:rPr lang="en-GB"/>
              <a:pPr/>
              <a:t>42</a:t>
            </a:fld>
            <a:endParaRPr lang="en-GB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45949-E1A2-4A1A-9FDE-9FA9715DEC31}" type="slidenum">
              <a:rPr lang="en-GB"/>
              <a:pPr/>
              <a:t>43</a:t>
            </a:fld>
            <a:endParaRPr lang="en-GB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3A892-18B8-4343-9616-48B5465E8086}" type="slidenum">
              <a:rPr lang="en-GB"/>
              <a:pPr/>
              <a:t>44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BCD53-6EF8-4667-BD1B-E66FACBC42F1}" type="slidenum">
              <a:rPr lang="en-GB"/>
              <a:pPr/>
              <a:t>45</a:t>
            </a:fld>
            <a:endParaRPr lang="en-GB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F6756-7D94-4AB9-82DC-D5A34FE663EF}" type="slidenum">
              <a:rPr lang="en-GB"/>
              <a:pPr/>
              <a:t>46</a:t>
            </a:fld>
            <a:endParaRPr lang="en-GB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5825" y="746125"/>
            <a:ext cx="4894263" cy="3670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670425"/>
            <a:ext cx="4884738" cy="442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856" tIns="45429" rIns="90856" bIns="45429"/>
          <a:lstStyle/>
          <a:p>
            <a:pPr defTabSz="1046163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5ED1E-A361-40D4-B82A-64E7C23D1C0C}" type="slidenum">
              <a:rPr lang="en-GB"/>
              <a:pPr/>
              <a:t>47</a:t>
            </a:fld>
            <a:endParaRPr lang="en-GB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4238" y="746125"/>
            <a:ext cx="4894262" cy="3670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670425"/>
            <a:ext cx="4884738" cy="442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856" tIns="45429" rIns="90856" bIns="45429"/>
          <a:lstStyle/>
          <a:p>
            <a:pPr defTabSz="1046163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75AB7-92FC-4B57-B5BD-960E85BD75AE}" type="slidenum">
              <a:rPr lang="en-GB"/>
              <a:pPr/>
              <a:t>48</a:t>
            </a:fld>
            <a:endParaRPr lang="en-GB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B6035-2655-4FDC-B2EA-AA447C16E341}" type="slidenum">
              <a:rPr lang="en-GB"/>
              <a:pPr/>
              <a:t>49</a:t>
            </a:fld>
            <a:endParaRPr lang="en-GB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68830-37B2-4C4C-A9E6-9E0783D77955}" type="slidenum">
              <a:rPr lang="en-GB"/>
              <a:pPr/>
              <a:t>5</a:t>
            </a:fld>
            <a:endParaRPr lang="en-GB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2A153-B8B3-4378-90CC-1DFAFF4748C7}" type="slidenum">
              <a:rPr lang="en-GB"/>
              <a:pPr/>
              <a:t>50</a:t>
            </a:fld>
            <a:endParaRPr lang="en-GB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1E43A-9939-432F-98F8-D1C86F681BB3}" type="slidenum">
              <a:rPr lang="en-GB"/>
              <a:pPr/>
              <a:t>6</a:t>
            </a:fld>
            <a:endParaRPr lang="en-GB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E69D5-A9CC-4F1D-8ACA-CE0FBE4234F2}" type="slidenum">
              <a:rPr lang="en-GB"/>
              <a:pPr/>
              <a:t>7</a:t>
            </a:fld>
            <a:endParaRPr lang="en-GB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2F4B2-F919-42D3-BC54-4DF01E0BF01F}" type="slidenum">
              <a:rPr lang="en-GB"/>
              <a:pPr/>
              <a:t>8</a:t>
            </a:fld>
            <a:endParaRPr lang="en-GB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B8EF7-079F-4DB9-9D0C-9A26A3E034E8}" type="slidenum">
              <a:rPr lang="en-GB"/>
              <a:pPr/>
              <a:t>9</a:t>
            </a:fld>
            <a:endParaRPr lang="en-GB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47A998-B4CF-45A2-A7FA-CD70EF027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5191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AE5E06-C39D-4997-802E-3DFCF27FF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59158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8A731D-15BD-42A6-8808-CF0976514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92705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572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502400" y="6477000"/>
            <a:ext cx="2100263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02663" y="6477000"/>
            <a:ext cx="406400" cy="228600"/>
          </a:xfrm>
        </p:spPr>
        <p:txBody>
          <a:bodyPr/>
          <a:lstStyle>
            <a:lvl1pPr>
              <a:defRPr/>
            </a:lvl1pPr>
          </a:lstStyle>
          <a:p>
            <a:fld id="{BDC71B32-0973-47F0-954F-A2447827F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6557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1447800"/>
            <a:ext cx="7721600" cy="6858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i="1"/>
            </a:lvl1pPr>
          </a:lstStyle>
          <a:p>
            <a:pPr lvl="0"/>
            <a:r>
              <a:rPr lang="en-GB" noProof="0" smtClean="0"/>
              <a:t>Imperial College School of Medicine</a:t>
            </a:r>
          </a:p>
          <a:p>
            <a:pPr lvl="0"/>
            <a:r>
              <a:rPr lang="en-GB" noProof="0" smtClean="0"/>
              <a:t>Hammersmith Campus, London, UK</a:t>
            </a:r>
          </a:p>
        </p:txBody>
      </p:sp>
      <p:sp>
        <p:nvSpPr>
          <p:cNvPr id="7106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7106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E67F59B-F366-4D6C-BFEA-4A4EBFFD258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10662" name="Rectangle 6"/>
          <p:cNvSpPr>
            <a:spLocks noChangeArrowheads="1"/>
          </p:cNvSpPr>
          <p:nvPr/>
        </p:nvSpPr>
        <p:spPr bwMode="auto">
          <a:xfrm>
            <a:off x="6705600" y="61722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/>
            <a:fld id="{DBCFC4CC-32EA-4B88-8CAA-18F9BEAA9855}" type="datetime7">
              <a:rPr lang="en-GB" sz="1400">
                <a:latin typeface="Arial" charset="0"/>
              </a:rPr>
              <a:pPr algn="r"/>
              <a:t>May-13</a:t>
            </a:fld>
            <a:endParaRPr lang="en-GB" sz="1400">
              <a:latin typeface="Arial" charset="0"/>
            </a:endParaRPr>
          </a:p>
        </p:txBody>
      </p:sp>
      <p:sp>
        <p:nvSpPr>
          <p:cNvPr id="710663" name="Rectangle 7"/>
          <p:cNvSpPr>
            <a:spLocks noChangeArrowheads="1"/>
          </p:cNvSpPr>
          <p:nvPr/>
        </p:nvSpPr>
        <p:spPr bwMode="auto">
          <a:xfrm>
            <a:off x="3648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 sz="1400">
              <a:latin typeface="Times New Roman" pitchFamily="18" charset="0"/>
            </a:endParaRPr>
          </a:p>
        </p:txBody>
      </p:sp>
      <p:sp>
        <p:nvSpPr>
          <p:cNvPr id="710664" name="Rectangle 8"/>
          <p:cNvSpPr>
            <a:spLocks noChangeArrowheads="1"/>
          </p:cNvSpPr>
          <p:nvPr/>
        </p:nvSpPr>
        <p:spPr bwMode="auto">
          <a:xfrm>
            <a:off x="152400" y="61722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/>
            <a:fld id="{22379A9E-C896-49BB-9661-61FC95240620}" type="slidenum">
              <a:rPr lang="en-GB" sz="1400">
                <a:latin typeface="Times New Roman" pitchFamily="18" charset="0"/>
              </a:rPr>
              <a:pPr algn="r"/>
              <a:t>‹#›</a:t>
            </a:fld>
            <a:endParaRPr lang="en-GB" sz="1400">
              <a:latin typeface="Times New Roman" pitchFamily="18" charset="0"/>
            </a:endParaRPr>
          </a:p>
        </p:txBody>
      </p:sp>
      <p:sp>
        <p:nvSpPr>
          <p:cNvPr id="710665" name="Line 9"/>
          <p:cNvSpPr>
            <a:spLocks noChangeShapeType="1"/>
          </p:cNvSpPr>
          <p:nvPr/>
        </p:nvSpPr>
        <p:spPr bwMode="auto">
          <a:xfrm>
            <a:off x="304800" y="2514600"/>
            <a:ext cx="86106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10666" name="Picture 10" descr="ic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800"/>
            <a:ext cx="1760538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0667" name="Picture 11" descr="hhnt_0075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92825"/>
            <a:ext cx="31400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0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66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52600"/>
            <a:ext cx="402748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52600"/>
            <a:ext cx="402907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33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1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34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46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03D71C-03E0-4526-A58E-705E79C40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24366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033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623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199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457200"/>
            <a:ext cx="20510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457200"/>
            <a:ext cx="6005513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967AAF-2DF4-4804-B493-215E33DEA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828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EF3858-9462-485C-9722-195043C7C0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5599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B98843-D51B-4615-B0A5-F8492CDF6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39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D13546-EB1A-4F5C-AA3D-EDF942456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58809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3E38C-B926-46A8-AD7E-75DCC53FB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15391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823868-FEAE-4BD7-9111-A422D3BB7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27211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945982-A000-45A9-ACA7-B25B6BE94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3996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02400" y="6477000"/>
            <a:ext cx="2100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669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2663" y="6477000"/>
            <a:ext cx="40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6699"/>
                </a:solidFill>
              </a:defRPr>
            </a:lvl1pPr>
          </a:lstStyle>
          <a:p>
            <a:fld id="{DE88D287-0E1D-46AF-B578-C44FF89656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7478" name="Line 6"/>
          <p:cNvSpPr>
            <a:spLocks noChangeShapeType="1"/>
          </p:cNvSpPr>
          <p:nvPr/>
        </p:nvSpPr>
        <p:spPr bwMode="auto">
          <a:xfrm>
            <a:off x="685800" y="1295400"/>
            <a:ext cx="77882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17479" name="Picture 7" descr="ic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229350"/>
            <a:ext cx="15652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76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5pPr>
      <a:lvl6pPr marL="25146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6pPr>
      <a:lvl7pPr marL="29718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7pPr>
      <a:lvl8pPr marL="34290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8pPr>
      <a:lvl9pPr marL="38862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0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57200"/>
            <a:ext cx="8064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52600"/>
            <a:ext cx="82089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09636" name="Line 4"/>
          <p:cNvSpPr>
            <a:spLocks noChangeShapeType="1"/>
          </p:cNvSpPr>
          <p:nvPr/>
        </p:nvSpPr>
        <p:spPr bwMode="auto">
          <a:xfrm>
            <a:off x="66675" y="1524000"/>
            <a:ext cx="9075738" cy="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9637" name="Rectangle 5"/>
          <p:cNvSpPr>
            <a:spLocks noChangeArrowheads="1"/>
          </p:cNvSpPr>
          <p:nvPr/>
        </p:nvSpPr>
        <p:spPr bwMode="auto">
          <a:xfrm>
            <a:off x="8466138" y="6324600"/>
            <a:ext cx="6778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/>
            <a:endParaRPr lang="en-US" sz="12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20000"/>
        </a:spcAft>
        <a:buClr>
          <a:srgbClr val="003399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10000"/>
        </a:spcBef>
        <a:spcAft>
          <a:spcPct val="0"/>
        </a:spcAft>
        <a:buClr>
          <a:srgbClr val="003399"/>
        </a:buClr>
        <a:buSzPct val="10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1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1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defRPr sz="1600" i="1">
          <a:solidFill>
            <a:schemeClr val="tx1"/>
          </a:solidFill>
          <a:latin typeface="+mn-lt"/>
        </a:defRPr>
      </a:lvl4pPr>
      <a:lvl5pPr marL="20574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5pPr>
      <a:lvl6pPr marL="25146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6pPr>
      <a:lvl7pPr marL="29718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7pPr>
      <a:lvl8pPr marL="34290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8pPr>
      <a:lvl9pPr marL="38862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deschi.com/images/2004/06/given_capsule.jpg&amp;imgrefurl=http://www.deschi.com/mt-archives/2004_06.html&amp;h=143&amp;w=143&amp;sz=5&amp;tbnid=77aTs4sSuJdMoM:&amp;tbnh=88&amp;tbnw=88&amp;hl=en&amp;start=57&amp;prev=/images?q=given+capsule&amp;start=40&amp;svnum=10&amp;hl=en&amp;lr=&amp;sa=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file:///F:\draw-usb\LSE___1.13.25___8914.avi" TargetMode="External"/><Relationship Id="rId7" Type="http://schemas.openxmlformats.org/officeDocument/2006/relationships/image" Target="../media/image16.png"/><Relationship Id="rId2" Type="http://schemas.openxmlformats.org/officeDocument/2006/relationships/video" Target="file:///H:\Temporary%20teaching%20folder\GS___01-06-30___7983.avi" TargetMode="External"/><Relationship Id="rId1" Type="http://schemas.microsoft.com/office/2007/relationships/media" Target="file:///H:\Temporary%20teaching%20folder\GS___01-06-30___7983.avi" TargetMode="Externa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4.xml"/><Relationship Id="rId4" Type="http://schemas.openxmlformats.org/officeDocument/2006/relationships/video" Target="file:///F:\draw-usb\LSE___1.13.25___8914.avi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file:///C:\Documents%20and%20Settings\Julian\My%20Documents\Draw\EGI___1.05.36___7873.avi" TargetMode="External"/><Relationship Id="rId7" Type="http://schemas.openxmlformats.org/officeDocument/2006/relationships/image" Target="../media/image17.png"/><Relationship Id="rId2" Type="http://schemas.openxmlformats.org/officeDocument/2006/relationships/video" Target="file:///C:\Documents%20and%20Settings\Julian\My%20Documents\Draw\LSE___1.13.25___8914.avi" TargetMode="External"/><Relationship Id="rId1" Type="http://schemas.microsoft.com/office/2007/relationships/media" Target="file:///C:\Documents%20and%20Settings\Julian\My%20Documents\Draw\LSE___1.13.25___8914.avi" TargetMode="Externa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4.xml"/><Relationship Id="rId4" Type="http://schemas.openxmlformats.org/officeDocument/2006/relationships/video" Target="file:///C:\Documents%20and%20Settings\Julian\My%20Documents\Draw\EGI___1.05.36___7873.avi" TargetMode="External"/><Relationship Id="rId9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superphysics.netfirms.com/t304654a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81063" y="1556792"/>
            <a:ext cx="7435353" cy="3888432"/>
          </a:xfrm>
        </p:spPr>
        <p:txBody>
          <a:bodyPr/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May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>
                <a:latin typeface="Arial" pitchFamily="34" charset="0"/>
                <a:cs typeface="Arial" pitchFamily="34" charset="0"/>
              </a:rPr>
            </a:br>
            <a:r>
              <a:rPr lang="en-GB" sz="6000" i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Malabsorption</a:t>
            </a:r>
            <a:endParaRPr lang="en-GB" sz="6000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Professor Julian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Walters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>
                <a:latin typeface="Arial" pitchFamily="34" charset="0"/>
                <a:cs typeface="Arial" pitchFamily="34" charset="0"/>
              </a:rPr>
            </a:br>
            <a:r>
              <a:rPr lang="en-GB" sz="2800" dirty="0">
                <a:latin typeface="Arial" pitchFamily="34" charset="0"/>
                <a:cs typeface="Arial" pitchFamily="34" charset="0"/>
              </a:rPr>
              <a:t>Consultant Gastroenterologist</a:t>
            </a:r>
            <a:br>
              <a:rPr lang="en-GB" sz="2800" dirty="0">
                <a:latin typeface="Arial" pitchFamily="34" charset="0"/>
                <a:cs typeface="Arial" pitchFamily="34" charset="0"/>
              </a:rPr>
            </a:br>
            <a:r>
              <a:rPr lang="en-GB" sz="2800" dirty="0">
                <a:latin typeface="Arial" pitchFamily="34" charset="0"/>
                <a:cs typeface="Arial" pitchFamily="34" charset="0"/>
              </a:rPr>
              <a:t>Hammersmith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Hospital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55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z="2800" b="0" dirty="0">
                <a:latin typeface="Arial" pitchFamily="34" charset="0"/>
                <a:cs typeface="Arial" pitchFamily="34" charset="0"/>
              </a:rPr>
              <a:t>Alimentary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01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332663" cy="914400"/>
          </a:xfrm>
        </p:spPr>
        <p:txBody>
          <a:bodyPr/>
          <a:lstStyle/>
          <a:p>
            <a:r>
              <a:rPr lang="en-GB"/>
              <a:t>Nutritional assessment – examination</a:t>
            </a:r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3278188" cy="4572000"/>
          </a:xfrm>
        </p:spPr>
        <p:txBody>
          <a:bodyPr/>
          <a:lstStyle/>
          <a:p>
            <a:r>
              <a:rPr lang="en-GB"/>
              <a:t>Muscle wasting</a:t>
            </a:r>
          </a:p>
          <a:p>
            <a:r>
              <a:rPr lang="en-GB"/>
              <a:t>Loss of fat</a:t>
            </a:r>
          </a:p>
          <a:p>
            <a:r>
              <a:rPr lang="en-GB"/>
              <a:t>Oedema / ascites</a:t>
            </a:r>
          </a:p>
          <a:p>
            <a:pPr>
              <a:buFont typeface="Wingdings" pitchFamily="2" charset="2"/>
              <a:buNone/>
            </a:pPr>
            <a:r>
              <a:rPr lang="en-GB"/>
              <a:t>	low albumin</a:t>
            </a:r>
          </a:p>
          <a:p>
            <a:pPr>
              <a:buFont typeface="Wingdings" pitchFamily="2" charset="2"/>
              <a:buNone/>
            </a:pPr>
            <a:endParaRPr lang="en-GB"/>
          </a:p>
          <a:p>
            <a:pPr>
              <a:buFont typeface="Wingdings" pitchFamily="2" charset="2"/>
              <a:buNone/>
            </a:pPr>
            <a:r>
              <a:rPr lang="en-GB" sz="2000"/>
              <a:t>	(anaemia, skin lesions, hair loss, poor wound healing, purpura etc.)</a:t>
            </a:r>
          </a:p>
          <a:p>
            <a:pPr>
              <a:buFont typeface="Wingdings" pitchFamily="2" charset="2"/>
              <a:buNone/>
            </a:pPr>
            <a:endParaRPr lang="en-GB" sz="2000"/>
          </a:p>
          <a:p>
            <a:r>
              <a:rPr lang="en-GB"/>
              <a:t>Anthropometry</a:t>
            </a:r>
          </a:p>
        </p:txBody>
      </p:sp>
      <p:pic>
        <p:nvPicPr>
          <p:cNvPr id="439304" name="Picture 8" descr="stool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t="4921" r="37793" b="12665"/>
          <a:stretch>
            <a:fillRect/>
          </a:stretch>
        </p:blipFill>
        <p:spPr bwMode="auto">
          <a:xfrm>
            <a:off x="4495800" y="1447800"/>
            <a:ext cx="342741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Nutrition: Assessments and Requirements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772400" cy="2743200"/>
          </a:xfrm>
        </p:spPr>
        <p:txBody>
          <a:bodyPr/>
          <a:lstStyle/>
          <a:p>
            <a:r>
              <a:rPr lang="en-GB"/>
              <a:t>Remember the full range of nutrients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Nutrition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chemeClr val="tx2"/>
                </a:solidFill>
              </a:rPr>
              <a:t>F </a:t>
            </a:r>
            <a:r>
              <a:rPr lang="en-GB"/>
              <a:t> ats</a:t>
            </a:r>
          </a:p>
          <a:p>
            <a:r>
              <a:rPr lang="en-GB">
                <a:solidFill>
                  <a:schemeClr val="tx2"/>
                </a:solidFill>
              </a:rPr>
              <a:t>A </a:t>
            </a:r>
            <a:r>
              <a:rPr lang="en-GB"/>
              <a:t> mino acids and protein</a:t>
            </a:r>
          </a:p>
          <a:p>
            <a:r>
              <a:rPr lang="en-GB">
                <a:solidFill>
                  <a:schemeClr val="tx2"/>
                </a:solidFill>
              </a:rPr>
              <a:t>C  </a:t>
            </a:r>
            <a:r>
              <a:rPr lang="en-GB"/>
              <a:t>arbohydrates</a:t>
            </a:r>
          </a:p>
          <a:p>
            <a:r>
              <a:rPr lang="en-GB">
                <a:solidFill>
                  <a:schemeClr val="tx2"/>
                </a:solidFill>
              </a:rPr>
              <a:t>E </a:t>
            </a:r>
            <a:r>
              <a:rPr lang="en-GB"/>
              <a:t> lectrolytes and water</a:t>
            </a:r>
          </a:p>
          <a:p>
            <a:endParaRPr lang="en-GB"/>
          </a:p>
          <a:p>
            <a:endParaRPr lang="en-GB"/>
          </a:p>
          <a:p>
            <a:r>
              <a:rPr lang="en-GB">
                <a:solidFill>
                  <a:schemeClr val="tx2"/>
                </a:solidFill>
              </a:rPr>
              <a:t>M</a:t>
            </a:r>
            <a:r>
              <a:rPr lang="en-GB"/>
              <a:t>  inerals</a:t>
            </a:r>
          </a:p>
          <a:p>
            <a:r>
              <a:rPr lang="en-GB">
                <a:solidFill>
                  <a:schemeClr val="tx2"/>
                </a:solidFill>
              </a:rPr>
              <a:t>T </a:t>
            </a:r>
            <a:r>
              <a:rPr lang="en-GB"/>
              <a:t> race elements</a:t>
            </a:r>
          </a:p>
          <a:p>
            <a:r>
              <a:rPr lang="en-GB">
                <a:solidFill>
                  <a:schemeClr val="tx2"/>
                </a:solidFill>
              </a:rPr>
              <a:t>V</a:t>
            </a:r>
            <a:r>
              <a:rPr lang="en-GB"/>
              <a:t>  itamins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618" name="Group 2"/>
          <p:cNvGrpSpPr>
            <a:grpSpLocks/>
          </p:cNvGrpSpPr>
          <p:nvPr/>
        </p:nvGrpSpPr>
        <p:grpSpPr bwMode="auto">
          <a:xfrm>
            <a:off x="2133600" y="685800"/>
            <a:ext cx="3124200" cy="762000"/>
            <a:chOff x="1728" y="912"/>
            <a:chExt cx="1968" cy="480"/>
          </a:xfrm>
        </p:grpSpPr>
        <p:sp>
          <p:nvSpPr>
            <p:cNvPr id="623619" name="Oval 3"/>
            <p:cNvSpPr>
              <a:spLocks noChangeArrowheads="1"/>
            </p:cNvSpPr>
            <p:nvPr/>
          </p:nvSpPr>
          <p:spPr bwMode="auto">
            <a:xfrm>
              <a:off x="1728" y="912"/>
              <a:ext cx="1968" cy="48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3620" name="Text Box 4"/>
            <p:cNvSpPr txBox="1">
              <a:spLocks noChangeArrowheads="1"/>
            </p:cNvSpPr>
            <p:nvPr/>
          </p:nvSpPr>
          <p:spPr bwMode="auto">
            <a:xfrm>
              <a:off x="2016" y="1008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400">
                  <a:latin typeface="Arial" charset="0"/>
                </a:rPr>
                <a:t>Malnutrition</a:t>
              </a:r>
            </a:p>
          </p:txBody>
        </p:sp>
      </p:grpSp>
      <p:grpSp>
        <p:nvGrpSpPr>
          <p:cNvPr id="623621" name="Group 5"/>
          <p:cNvGrpSpPr>
            <a:grpSpLocks/>
          </p:cNvGrpSpPr>
          <p:nvPr/>
        </p:nvGrpSpPr>
        <p:grpSpPr bwMode="auto">
          <a:xfrm>
            <a:off x="457200" y="2743200"/>
            <a:ext cx="3124200" cy="762000"/>
            <a:chOff x="480" y="1776"/>
            <a:chExt cx="1968" cy="480"/>
          </a:xfrm>
        </p:grpSpPr>
        <p:sp>
          <p:nvSpPr>
            <p:cNvPr id="623622" name="Oval 6"/>
            <p:cNvSpPr>
              <a:spLocks noChangeArrowheads="1"/>
            </p:cNvSpPr>
            <p:nvPr/>
          </p:nvSpPr>
          <p:spPr bwMode="auto">
            <a:xfrm>
              <a:off x="480" y="1776"/>
              <a:ext cx="1968" cy="48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3623" name="Text Box 7"/>
            <p:cNvSpPr txBox="1">
              <a:spLocks noChangeArrowheads="1"/>
            </p:cNvSpPr>
            <p:nvPr/>
          </p:nvSpPr>
          <p:spPr bwMode="auto">
            <a:xfrm>
              <a:off x="672" y="1872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400">
                  <a:latin typeface="Arial" charset="0"/>
                </a:rPr>
                <a:t>Increased needs</a:t>
              </a:r>
            </a:p>
          </p:txBody>
        </p:sp>
      </p:grpSp>
      <p:grpSp>
        <p:nvGrpSpPr>
          <p:cNvPr id="623624" name="Group 8"/>
          <p:cNvGrpSpPr>
            <a:grpSpLocks/>
          </p:cNvGrpSpPr>
          <p:nvPr/>
        </p:nvGrpSpPr>
        <p:grpSpPr bwMode="auto">
          <a:xfrm>
            <a:off x="4038600" y="2667000"/>
            <a:ext cx="3124200" cy="762000"/>
            <a:chOff x="2688" y="1728"/>
            <a:chExt cx="1968" cy="480"/>
          </a:xfrm>
        </p:grpSpPr>
        <p:sp>
          <p:nvSpPr>
            <p:cNvPr id="623625" name="Oval 9"/>
            <p:cNvSpPr>
              <a:spLocks noChangeArrowheads="1"/>
            </p:cNvSpPr>
            <p:nvPr/>
          </p:nvSpPr>
          <p:spPr bwMode="auto">
            <a:xfrm>
              <a:off x="2688" y="1728"/>
              <a:ext cx="1968" cy="48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3626" name="Text Box 10"/>
            <p:cNvSpPr txBox="1">
              <a:spLocks noChangeArrowheads="1"/>
            </p:cNvSpPr>
            <p:nvPr/>
          </p:nvSpPr>
          <p:spPr bwMode="auto">
            <a:xfrm>
              <a:off x="2928" y="182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400">
                  <a:latin typeface="Arial" charset="0"/>
                </a:rPr>
                <a:t>Insufficient supply</a:t>
              </a:r>
            </a:p>
          </p:txBody>
        </p:sp>
      </p:grpSp>
      <p:grpSp>
        <p:nvGrpSpPr>
          <p:cNvPr id="623627" name="Group 11"/>
          <p:cNvGrpSpPr>
            <a:grpSpLocks/>
          </p:cNvGrpSpPr>
          <p:nvPr/>
        </p:nvGrpSpPr>
        <p:grpSpPr bwMode="auto">
          <a:xfrm>
            <a:off x="2895600" y="1600200"/>
            <a:ext cx="1447800" cy="1143000"/>
            <a:chOff x="1824" y="1008"/>
            <a:chExt cx="912" cy="720"/>
          </a:xfrm>
        </p:grpSpPr>
        <p:sp>
          <p:nvSpPr>
            <p:cNvPr id="623628" name="Line 12"/>
            <p:cNvSpPr>
              <a:spLocks noChangeShapeType="1"/>
            </p:cNvSpPr>
            <p:nvPr/>
          </p:nvSpPr>
          <p:spPr bwMode="auto">
            <a:xfrm flipH="1">
              <a:off x="1824" y="1536"/>
              <a:ext cx="38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629" name="Line 13"/>
            <p:cNvSpPr>
              <a:spLocks noChangeShapeType="1"/>
            </p:cNvSpPr>
            <p:nvPr/>
          </p:nvSpPr>
          <p:spPr bwMode="auto">
            <a:xfrm>
              <a:off x="2448" y="1536"/>
              <a:ext cx="28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630" name="Line 14"/>
            <p:cNvSpPr>
              <a:spLocks noChangeShapeType="1"/>
            </p:cNvSpPr>
            <p:nvPr/>
          </p:nvSpPr>
          <p:spPr bwMode="auto">
            <a:xfrm>
              <a:off x="2304" y="100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3631" name="Text Box 15"/>
            <p:cNvSpPr txBox="1">
              <a:spLocks noChangeArrowheads="1"/>
            </p:cNvSpPr>
            <p:nvPr/>
          </p:nvSpPr>
          <p:spPr bwMode="auto">
            <a:xfrm>
              <a:off x="2208" y="14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800" b="1">
                  <a:latin typeface="Arial" charset="0"/>
                </a:rPr>
                <a:t>?</a:t>
              </a:r>
            </a:p>
          </p:txBody>
        </p:sp>
      </p:grpSp>
      <p:grpSp>
        <p:nvGrpSpPr>
          <p:cNvPr id="623632" name="Group 16"/>
          <p:cNvGrpSpPr>
            <a:grpSpLocks/>
          </p:cNvGrpSpPr>
          <p:nvPr/>
        </p:nvGrpSpPr>
        <p:grpSpPr bwMode="auto">
          <a:xfrm>
            <a:off x="990600" y="3505200"/>
            <a:ext cx="7848600" cy="2667000"/>
            <a:chOff x="624" y="2208"/>
            <a:chExt cx="4944" cy="1680"/>
          </a:xfrm>
        </p:grpSpPr>
        <p:grpSp>
          <p:nvGrpSpPr>
            <p:cNvPr id="623633" name="Group 17"/>
            <p:cNvGrpSpPr>
              <a:grpSpLocks/>
            </p:cNvGrpSpPr>
            <p:nvPr/>
          </p:nvGrpSpPr>
          <p:grpSpPr bwMode="auto">
            <a:xfrm>
              <a:off x="1392" y="3360"/>
              <a:ext cx="1968" cy="480"/>
              <a:chOff x="912" y="2784"/>
              <a:chExt cx="1968" cy="480"/>
            </a:xfrm>
          </p:grpSpPr>
          <p:sp>
            <p:nvSpPr>
              <p:cNvPr id="623634" name="Oval 18"/>
              <p:cNvSpPr>
                <a:spLocks noChangeArrowheads="1"/>
              </p:cNvSpPr>
              <p:nvPr/>
            </p:nvSpPr>
            <p:spPr bwMode="auto">
              <a:xfrm>
                <a:off x="912" y="2784"/>
                <a:ext cx="1968" cy="48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3635" name="Text Box 19"/>
              <p:cNvSpPr txBox="1">
                <a:spLocks noChangeArrowheads="1"/>
              </p:cNvSpPr>
              <p:nvPr/>
            </p:nvSpPr>
            <p:spPr bwMode="auto">
              <a:xfrm>
                <a:off x="1248" y="2880"/>
                <a:ext cx="13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2400">
                    <a:latin typeface="Arial" charset="0"/>
                  </a:rPr>
                  <a:t>Malabsorption</a:t>
                </a:r>
              </a:p>
            </p:txBody>
          </p:sp>
        </p:grpSp>
        <p:grpSp>
          <p:nvGrpSpPr>
            <p:cNvPr id="623636" name="Group 20"/>
            <p:cNvGrpSpPr>
              <a:grpSpLocks/>
            </p:cNvGrpSpPr>
            <p:nvPr/>
          </p:nvGrpSpPr>
          <p:grpSpPr bwMode="auto">
            <a:xfrm>
              <a:off x="3600" y="3408"/>
              <a:ext cx="1968" cy="480"/>
              <a:chOff x="2976" y="2784"/>
              <a:chExt cx="1968" cy="480"/>
            </a:xfrm>
          </p:grpSpPr>
          <p:sp>
            <p:nvSpPr>
              <p:cNvPr id="623637" name="Oval 21"/>
              <p:cNvSpPr>
                <a:spLocks noChangeArrowheads="1"/>
              </p:cNvSpPr>
              <p:nvPr/>
            </p:nvSpPr>
            <p:spPr bwMode="auto">
              <a:xfrm>
                <a:off x="2976" y="2784"/>
                <a:ext cx="1968" cy="48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3638" name="Text Box 22"/>
              <p:cNvSpPr txBox="1">
                <a:spLocks noChangeArrowheads="1"/>
              </p:cNvSpPr>
              <p:nvPr/>
            </p:nvSpPr>
            <p:spPr bwMode="auto">
              <a:xfrm>
                <a:off x="3456" y="2880"/>
                <a:ext cx="13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2400">
                    <a:latin typeface="Arial" charset="0"/>
                  </a:rPr>
                  <a:t>Maldigestion</a:t>
                </a:r>
              </a:p>
            </p:txBody>
          </p:sp>
        </p:grpSp>
        <p:grpSp>
          <p:nvGrpSpPr>
            <p:cNvPr id="623639" name="Group 23"/>
            <p:cNvGrpSpPr>
              <a:grpSpLocks/>
            </p:cNvGrpSpPr>
            <p:nvPr/>
          </p:nvGrpSpPr>
          <p:grpSpPr bwMode="auto">
            <a:xfrm>
              <a:off x="624" y="2544"/>
              <a:ext cx="1968" cy="480"/>
              <a:chOff x="912" y="2784"/>
              <a:chExt cx="1968" cy="480"/>
            </a:xfrm>
          </p:grpSpPr>
          <p:sp>
            <p:nvSpPr>
              <p:cNvPr id="623640" name="Oval 24"/>
              <p:cNvSpPr>
                <a:spLocks noChangeArrowheads="1"/>
              </p:cNvSpPr>
              <p:nvPr/>
            </p:nvSpPr>
            <p:spPr bwMode="auto">
              <a:xfrm>
                <a:off x="912" y="2784"/>
                <a:ext cx="1968" cy="48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3641" name="Text Box 25"/>
              <p:cNvSpPr txBox="1">
                <a:spLocks noChangeArrowheads="1"/>
              </p:cNvSpPr>
              <p:nvPr/>
            </p:nvSpPr>
            <p:spPr bwMode="auto">
              <a:xfrm>
                <a:off x="1248" y="2880"/>
                <a:ext cx="13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2400">
                    <a:latin typeface="Arial" charset="0"/>
                  </a:rPr>
                  <a:t>Food intake</a:t>
                </a:r>
              </a:p>
            </p:txBody>
          </p:sp>
        </p:grpSp>
        <p:grpSp>
          <p:nvGrpSpPr>
            <p:cNvPr id="623642" name="Group 26"/>
            <p:cNvGrpSpPr>
              <a:grpSpLocks/>
            </p:cNvGrpSpPr>
            <p:nvPr/>
          </p:nvGrpSpPr>
          <p:grpSpPr bwMode="auto">
            <a:xfrm>
              <a:off x="2688" y="2208"/>
              <a:ext cx="1056" cy="1200"/>
              <a:chOff x="2688" y="2208"/>
              <a:chExt cx="1056" cy="1200"/>
            </a:xfrm>
          </p:grpSpPr>
          <p:sp>
            <p:nvSpPr>
              <p:cNvPr id="623643" name="Line 27"/>
              <p:cNvSpPr>
                <a:spLocks noChangeShapeType="1"/>
              </p:cNvSpPr>
              <p:nvPr/>
            </p:nvSpPr>
            <p:spPr bwMode="auto">
              <a:xfrm flipH="1">
                <a:off x="3072" y="3168"/>
                <a:ext cx="24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3644" name="Line 28"/>
              <p:cNvSpPr>
                <a:spLocks noChangeShapeType="1"/>
              </p:cNvSpPr>
              <p:nvPr/>
            </p:nvSpPr>
            <p:spPr bwMode="auto">
              <a:xfrm flipH="1">
                <a:off x="2688" y="2736"/>
                <a:ext cx="432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3645" name="Line 29"/>
              <p:cNvSpPr>
                <a:spLocks noChangeShapeType="1"/>
              </p:cNvSpPr>
              <p:nvPr/>
            </p:nvSpPr>
            <p:spPr bwMode="auto">
              <a:xfrm>
                <a:off x="3504" y="3216"/>
                <a:ext cx="24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3646" name="Line 30"/>
              <p:cNvSpPr>
                <a:spLocks noChangeShapeType="1"/>
              </p:cNvSpPr>
              <p:nvPr/>
            </p:nvSpPr>
            <p:spPr bwMode="auto">
              <a:xfrm>
                <a:off x="3216" y="220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3647" name="Text Box 31"/>
              <p:cNvSpPr txBox="1">
                <a:spLocks noChangeArrowheads="1"/>
              </p:cNvSpPr>
              <p:nvPr/>
            </p:nvSpPr>
            <p:spPr bwMode="auto">
              <a:xfrm>
                <a:off x="3120" y="264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800" b="1">
                    <a:latin typeface="Arial" charset="0"/>
                  </a:rPr>
                  <a:t>?</a:t>
                </a:r>
              </a:p>
            </p:txBody>
          </p:sp>
          <p:sp>
            <p:nvSpPr>
              <p:cNvPr id="623648" name="Line 32"/>
              <p:cNvSpPr>
                <a:spLocks noChangeShapeType="1"/>
              </p:cNvSpPr>
              <p:nvPr/>
            </p:nvSpPr>
            <p:spPr bwMode="auto">
              <a:xfrm>
                <a:off x="3312" y="2880"/>
                <a:ext cx="9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Maldigestion &amp; Malabsorption 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Abnormal digestion</a:t>
            </a:r>
          </a:p>
          <a:p>
            <a:pPr lvl="1"/>
            <a:r>
              <a:rPr lang="en-GB"/>
              <a:t>Reduced gastric tissue/secretion</a:t>
            </a:r>
          </a:p>
          <a:p>
            <a:pPr lvl="1"/>
            <a:r>
              <a:rPr lang="en-GB"/>
              <a:t>Loss of pancreatic tissue</a:t>
            </a:r>
          </a:p>
          <a:p>
            <a:pPr lvl="1"/>
            <a:r>
              <a:rPr lang="en-GB"/>
              <a:t>Impaired bile secretion</a:t>
            </a:r>
          </a:p>
          <a:p>
            <a:pPr lvl="1"/>
            <a:r>
              <a:rPr lang="en-GB"/>
              <a:t>Reduction in intestinal brush-border enzymes</a:t>
            </a:r>
          </a:p>
          <a:p>
            <a:r>
              <a:rPr lang="en-GB"/>
              <a:t>Abnormal absorption</a:t>
            </a:r>
          </a:p>
          <a:p>
            <a:pPr lvl="1"/>
            <a:r>
              <a:rPr lang="en-GB"/>
              <a:t>Loss of functional enterocytes</a:t>
            </a:r>
          </a:p>
          <a:p>
            <a:pPr lvl="1"/>
            <a:r>
              <a:rPr lang="en-GB"/>
              <a:t>Pre- and post-mucosal effects</a:t>
            </a:r>
          </a:p>
          <a:p>
            <a:pPr lvl="1"/>
            <a:r>
              <a:rPr lang="en-GB"/>
              <a:t>Single gene disorders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/>
              <a:t>Tests for malabsorbed nutrients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/>
              <a:t>Fats</a:t>
            </a:r>
          </a:p>
          <a:p>
            <a:pPr lvl="1">
              <a:buFontTx/>
              <a:buNone/>
            </a:pPr>
            <a:r>
              <a:rPr lang="en-GB"/>
              <a:t>Steatorrhoea: clinical +/- faecal fat</a:t>
            </a:r>
          </a:p>
          <a:p>
            <a:r>
              <a:rPr lang="en-GB"/>
              <a:t>Protein &amp; nitrogen </a:t>
            </a:r>
          </a:p>
          <a:p>
            <a:pPr lvl="1">
              <a:buFontTx/>
              <a:buNone/>
            </a:pPr>
            <a:r>
              <a:rPr lang="en-GB"/>
              <a:t>Urinary excretion, albumin</a:t>
            </a:r>
          </a:p>
          <a:p>
            <a:r>
              <a:rPr lang="en-GB"/>
              <a:t>Minerals </a:t>
            </a:r>
          </a:p>
          <a:p>
            <a:pPr lvl="1">
              <a:buFontTx/>
              <a:buNone/>
            </a:pPr>
            <a:r>
              <a:rPr lang="en-GB"/>
              <a:t>Iron, calcium, magnesium, zinc etc. </a:t>
            </a:r>
          </a:p>
          <a:p>
            <a:r>
              <a:rPr lang="en-GB"/>
              <a:t>Vitamins </a:t>
            </a:r>
          </a:p>
          <a:p>
            <a:pPr lvl="1">
              <a:buFontTx/>
              <a:buNone/>
            </a:pPr>
            <a:r>
              <a:rPr lang="en-GB"/>
              <a:t>B</a:t>
            </a:r>
            <a:r>
              <a:rPr lang="en-GB" baseline="-25000"/>
              <a:t>12</a:t>
            </a:r>
            <a:r>
              <a:rPr lang="en-GB"/>
              <a:t> (cobalamin), D (calciferol), folate, vitamin K, carotene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/>
              <a:t>Investigation of Malabsorption – some tests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2915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GB"/>
              <a:t>Tubeless tests</a:t>
            </a:r>
          </a:p>
          <a:p>
            <a:pPr lvl="1">
              <a:lnSpc>
                <a:spcPct val="90000"/>
              </a:lnSpc>
            </a:pPr>
            <a:r>
              <a:rPr lang="en-GB"/>
              <a:t>(Xylose absorption)</a:t>
            </a:r>
          </a:p>
          <a:p>
            <a:pPr lvl="1">
              <a:lnSpc>
                <a:spcPct val="90000"/>
              </a:lnSpc>
            </a:pPr>
            <a:r>
              <a:rPr lang="en-GB"/>
              <a:t>(Pancreolauryl test)</a:t>
            </a:r>
          </a:p>
          <a:p>
            <a:pPr lvl="1">
              <a:lnSpc>
                <a:spcPct val="90000"/>
              </a:lnSpc>
            </a:pPr>
            <a:r>
              <a:rPr lang="en-GB"/>
              <a:t>Schilling test</a:t>
            </a:r>
          </a:p>
          <a:p>
            <a:pPr>
              <a:lnSpc>
                <a:spcPct val="90000"/>
              </a:lnSpc>
            </a:pPr>
            <a:r>
              <a:rPr lang="en-GB"/>
              <a:t>Fecal Pancreatic Elastase 1</a:t>
            </a:r>
          </a:p>
          <a:p>
            <a:pPr lvl="1">
              <a:lnSpc>
                <a:spcPct val="90000"/>
              </a:lnSpc>
            </a:pPr>
            <a:r>
              <a:rPr lang="en-GB"/>
              <a:t>Stable during passage through GI tract</a:t>
            </a:r>
          </a:p>
          <a:p>
            <a:pPr lvl="1">
              <a:lnSpc>
                <a:spcPct val="90000"/>
              </a:lnSpc>
            </a:pPr>
            <a:r>
              <a:rPr lang="en-GB"/>
              <a:t>Small sample of stool collected</a:t>
            </a:r>
          </a:p>
          <a:p>
            <a:pPr lvl="1">
              <a:lnSpc>
                <a:spcPct val="90000"/>
              </a:lnSpc>
            </a:pPr>
            <a:r>
              <a:rPr lang="en-GB"/>
              <a:t>Monoclonal antibody to human protein - ELISA</a:t>
            </a:r>
          </a:p>
          <a:p>
            <a:pPr lvl="1">
              <a:lnSpc>
                <a:spcPct val="90000"/>
              </a:lnSpc>
            </a:pPr>
            <a:r>
              <a:rPr lang="en-GB"/>
              <a:t>High sensitivity and specificity for diagnosing pancreatic insufficiency</a:t>
            </a:r>
          </a:p>
          <a:p>
            <a:pPr lvl="1">
              <a:lnSpc>
                <a:spcPct val="90000"/>
              </a:lnSpc>
            </a:pPr>
            <a:r>
              <a:rPr lang="en-GB"/>
              <a:t>Values </a:t>
            </a:r>
            <a:r>
              <a:rPr lang="en-GB" b="1"/>
              <a:t>below 200 µg elastase/g stool</a:t>
            </a:r>
            <a:r>
              <a:rPr lang="en-GB"/>
              <a:t> indicate exocrine pancreatic insufficiency </a:t>
            </a:r>
          </a:p>
          <a:p>
            <a:pPr>
              <a:lnSpc>
                <a:spcPct val="90000"/>
              </a:lnSpc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Text Box 2"/>
          <p:cNvSpPr txBox="1">
            <a:spLocks noChangeArrowheads="1"/>
          </p:cNvSpPr>
          <p:nvPr/>
        </p:nvSpPr>
        <p:spPr bwMode="auto">
          <a:xfrm>
            <a:off x="677863" y="1219200"/>
            <a:ext cx="1895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Plain abdominal X-ray</a:t>
            </a:r>
          </a:p>
        </p:txBody>
      </p:sp>
      <p:sp>
        <p:nvSpPr>
          <p:cNvPr id="701443" name="Text Box 3"/>
          <p:cNvSpPr txBox="1">
            <a:spLocks noChangeArrowheads="1"/>
          </p:cNvSpPr>
          <p:nvPr/>
        </p:nvSpPr>
        <p:spPr bwMode="auto">
          <a:xfrm>
            <a:off x="744538" y="4556125"/>
            <a:ext cx="1897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Small bowel enemas</a:t>
            </a:r>
          </a:p>
        </p:txBody>
      </p:sp>
      <p:pic>
        <p:nvPicPr>
          <p:cNvPr id="701444" name="Picture 4" descr="xray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20679" r="37793" b="30508"/>
          <a:stretch>
            <a:fillRect/>
          </a:stretch>
        </p:blipFill>
        <p:spPr bwMode="auto">
          <a:xfrm>
            <a:off x="2741613" y="457200"/>
            <a:ext cx="277336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1445" name="Picture 5" descr="xray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r="21872"/>
          <a:stretch>
            <a:fillRect/>
          </a:stretch>
        </p:blipFill>
        <p:spPr bwMode="auto">
          <a:xfrm>
            <a:off x="5659438" y="381000"/>
            <a:ext cx="284638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1446" name="Picture 6" descr="xray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0" r="19431" b="5263"/>
          <a:stretch>
            <a:fillRect/>
          </a:stretch>
        </p:blipFill>
        <p:spPr bwMode="auto">
          <a:xfrm>
            <a:off x="2667000" y="3429000"/>
            <a:ext cx="27908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1447" name="Picture 7" descr="xray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r="20702" b="9525"/>
          <a:stretch>
            <a:fillRect/>
          </a:stretch>
        </p:blipFill>
        <p:spPr bwMode="auto">
          <a:xfrm>
            <a:off x="5654675" y="3352800"/>
            <a:ext cx="28765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Text Box 2"/>
          <p:cNvSpPr txBox="1">
            <a:spLocks noChangeArrowheads="1"/>
          </p:cNvSpPr>
          <p:nvPr/>
        </p:nvSpPr>
        <p:spPr bwMode="auto">
          <a:xfrm>
            <a:off x="5207000" y="533400"/>
            <a:ext cx="3733800" cy="493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solidFill>
                  <a:schemeClr val="tx2"/>
                </a:solidFill>
                <a:latin typeface="Arial Black" pitchFamily="34" charset="0"/>
              </a:rPr>
              <a:t>DUODENAL HISTOLOGY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 sz="24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latin typeface="Arial" charset="0"/>
              </a:rPr>
              <a:t>Subtotal villous atrophy with crypt hyperplasia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latin typeface="Arial" charset="0"/>
              </a:rPr>
              <a:t>Normal mucosa</a:t>
            </a:r>
          </a:p>
        </p:txBody>
      </p:sp>
      <p:pic>
        <p:nvPicPr>
          <p:cNvPr id="70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4041775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4035425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Wireless Capsule Enteroscopy</a:t>
            </a:r>
            <a:endParaRPr lang="en-US"/>
          </a:p>
        </p:txBody>
      </p:sp>
      <p:pic>
        <p:nvPicPr>
          <p:cNvPr id="642052" name="Picture 4" descr="given_capsule">
            <a:hlinkClick r:id="rId3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557338"/>
            <a:ext cx="1655763" cy="165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205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692275" y="3213100"/>
            <a:ext cx="5176838" cy="2771775"/>
          </a:xfrm>
        </p:spPr>
        <p:txBody>
          <a:bodyPr/>
          <a:lstStyle/>
          <a:p>
            <a:r>
              <a:rPr lang="en-GB" sz="2000"/>
              <a:t>Since 2001</a:t>
            </a:r>
          </a:p>
          <a:p>
            <a:r>
              <a:rPr lang="en-GB" sz="2000"/>
              <a:t>Disposable capsule</a:t>
            </a:r>
          </a:p>
          <a:p>
            <a:r>
              <a:rPr lang="en-GB" sz="2000"/>
              <a:t>2 frames per second</a:t>
            </a:r>
          </a:p>
          <a:p>
            <a:r>
              <a:rPr lang="en-GB" sz="2000"/>
              <a:t>8 hour battery life</a:t>
            </a:r>
          </a:p>
          <a:p>
            <a:r>
              <a:rPr lang="en-GB" sz="2000"/>
              <a:t>Recording system worn externally</a:t>
            </a:r>
          </a:p>
          <a:p>
            <a:r>
              <a:rPr lang="en-GB" sz="2000"/>
              <a:t>Images analysed at a later time</a:t>
            </a:r>
          </a:p>
          <a:p>
            <a:pPr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642053" name="Picture 5" descr="Camera Pill par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84313"/>
            <a:ext cx="26384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Objectives:</a:t>
            </a:r>
            <a:br>
              <a:rPr lang="en-GB"/>
            </a:br>
            <a:endParaRPr lang="en-GB"/>
          </a:p>
        </p:txBody>
      </p:sp>
      <p:sp>
        <p:nvSpPr>
          <p:cNvPr id="6123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recognise the clinical presentation of malabsorption</a:t>
            </a:r>
            <a:br>
              <a:rPr lang="en-GB"/>
            </a:br>
            <a:endParaRPr lang="en-GB"/>
          </a:p>
          <a:p>
            <a:r>
              <a:rPr lang="en-GB"/>
              <a:t>To understand the disease mechanisms leading to malabsorption</a:t>
            </a:r>
            <a:br>
              <a:rPr lang="en-GB"/>
            </a:br>
            <a:endParaRPr lang="en-GB"/>
          </a:p>
          <a:p>
            <a:r>
              <a:rPr lang="en-GB"/>
              <a:t>To learn about the clinical importance, presentation, complications and treatment of coeliac disease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Wireless Capsule Enteroscopy</a:t>
            </a:r>
            <a:endParaRPr lang="en-US"/>
          </a:p>
        </p:txBody>
      </p:sp>
      <p:sp>
        <p:nvSpPr>
          <p:cNvPr id="636939" name="Text Box 11"/>
          <p:cNvSpPr txBox="1">
            <a:spLocks noChangeArrowheads="1"/>
          </p:cNvSpPr>
          <p:nvPr/>
        </p:nvSpPr>
        <p:spPr bwMode="auto">
          <a:xfrm>
            <a:off x="1476375" y="1916113"/>
            <a:ext cx="6624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Normal jejunum			Coeliac</a:t>
            </a:r>
            <a:endParaRPr lang="en-US"/>
          </a:p>
        </p:txBody>
      </p:sp>
      <p:pic>
        <p:nvPicPr>
          <p:cNvPr id="636946" name="EGI___1.05.36___7873.avi">
            <a:hlinkClick r:id="" action="ppaction://media"/>
            <a:hlinkHover r:id="" action="ppaction://ole?verb=0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403350" y="2565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949" name="LSE___1.13.25___8914.avi">
            <a:hlinkClick r:id="" action="ppaction://media"/>
            <a:hlinkHover r:id="" action="ppaction://ole?verb=0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565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6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369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94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694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6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369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94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6949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Wireless Capsule Enteroscopy</a:t>
            </a:r>
            <a:endParaRPr lang="en-US"/>
          </a:p>
        </p:txBody>
      </p:sp>
      <p:pic>
        <p:nvPicPr>
          <p:cNvPr id="705539" name="LSE___1.13.25___8914.avi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500438"/>
            <a:ext cx="2438400" cy="2438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5540" name="Text Box 4"/>
          <p:cNvSpPr txBox="1">
            <a:spLocks noChangeArrowheads="1"/>
          </p:cNvSpPr>
          <p:nvPr/>
        </p:nvSpPr>
        <p:spPr bwMode="auto">
          <a:xfrm>
            <a:off x="1187450" y="3068638"/>
            <a:ext cx="6624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Normal jejunum			Coeliac</a:t>
            </a:r>
            <a:endParaRPr lang="en-US"/>
          </a:p>
        </p:txBody>
      </p:sp>
      <p:pic>
        <p:nvPicPr>
          <p:cNvPr id="705541" name="EGI___1.05.36___7873.avi">
            <a:hlinkClick r:id="" action="ppaction://media"/>
          </p:cNvPr>
          <p:cNvPicPr>
            <a:picLocks noGrp="1" noChangeAspect="1" noChangeArrowheads="1"/>
          </p:cNvPicPr>
          <p:nvPr>
            <p:ph sz="half" idx="1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500438"/>
            <a:ext cx="2438400" cy="2438400"/>
          </a:xfrm>
        </p:spPr>
      </p:pic>
      <p:pic>
        <p:nvPicPr>
          <p:cNvPr id="705542" name="Picture 6" descr="Camera Pill par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341438"/>
            <a:ext cx="2087562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5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055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5539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0553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05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055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554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05541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Causes of Malabsorption </a:t>
            </a:r>
          </a:p>
        </p:txBody>
      </p:sp>
      <p:graphicFrame>
        <p:nvGraphicFramePr>
          <p:cNvPr id="628739" name="Group 3"/>
          <p:cNvGraphicFramePr>
            <a:graphicFrameLocks noGrp="1"/>
          </p:cNvGraphicFramePr>
          <p:nvPr/>
        </p:nvGraphicFramePr>
        <p:xfrm>
          <a:off x="457200" y="1295400"/>
          <a:ext cx="8229600" cy="3763963"/>
        </p:xfrm>
        <a:graphic>
          <a:graphicData uri="http://schemas.openxmlformats.org/drawingml/2006/table">
            <a:tbl>
              <a:tblPr/>
              <a:tblGrid>
                <a:gridCol w="1558925"/>
                <a:gridCol w="2338388"/>
                <a:gridCol w="4332287"/>
              </a:tblGrid>
              <a:tr h="89217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Common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Coeliac disease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Gluten sensitive enteropathy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69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Small bowel bacterial overgrowth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Gastric surgery and achlorhydria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Intestinal blind loops post-surgery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Jejunal diverticula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Intestinal strictures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Fistulae (as in Crohn's disease)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Impaired peristalsis (fibrosis)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Pancreatic insufficiency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Chronic pancreatitis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Cystic fibrosis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Causes of Malabsorption </a:t>
            </a:r>
          </a:p>
        </p:txBody>
      </p:sp>
      <p:sp>
        <p:nvSpPr>
          <p:cNvPr id="629763" name="Rectangle 3"/>
          <p:cNvSpPr>
            <a:spLocks noChangeArrowheads="1"/>
          </p:cNvSpPr>
          <p:nvPr/>
        </p:nvSpPr>
        <p:spPr bwMode="auto">
          <a:xfrm>
            <a:off x="4832350" y="2822575"/>
            <a:ext cx="37020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indent="158750" algn="l" eaLnBrk="1" hangingPunct="1"/>
            <a:endParaRPr lang="en-US" sz="1400">
              <a:latin typeface="Arial" charset="0"/>
              <a:cs typeface="Arial" charset="0"/>
            </a:endParaRPr>
          </a:p>
        </p:txBody>
      </p:sp>
      <p:graphicFrame>
        <p:nvGraphicFramePr>
          <p:cNvPr id="629764" name="Group 4"/>
          <p:cNvGraphicFramePr>
            <a:graphicFrameLocks noGrp="1"/>
          </p:cNvGraphicFramePr>
          <p:nvPr/>
        </p:nvGraphicFramePr>
        <p:xfrm>
          <a:off x="533400" y="1219200"/>
          <a:ext cx="8305800" cy="5300536"/>
        </p:xfrm>
        <a:graphic>
          <a:graphicData uri="http://schemas.openxmlformats.org/drawingml/2006/table">
            <a:tbl>
              <a:tblPr/>
              <a:tblGrid>
                <a:gridCol w="1497013"/>
                <a:gridCol w="2247900"/>
                <a:gridCol w="4560887"/>
              </a:tblGrid>
              <a:tr h="508000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Less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common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Short bowel syndrome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Intestinal resection for Crohn's disease,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mesenteric vascular disease or injury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Chronic infections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Tropical sprue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Giardiasis, Other parasites (e.g. Strongyloides)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Tuberculosis, AIDS, Whipple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’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Lymphoma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IPSID, EATL, refractory sprue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&amp; ulcerative jejuno-ileitis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Radiation enteritis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Fibrosis, Atrophy, Strictures, Lymphangiectasia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Intestinal lymphangiectasia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Congenital, Infective, Fibrotic, Malignant, Cardiac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Drugs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Orlistat, Laxatives, Neomycin Cholestyramine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(and certain others with specific interactions)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Allergic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Eosinophilic enteritis, Milk and soya enteropathy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Autoimmune enteropathy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Immunodeficiency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Congenital, acquired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Rare inherited disorders of intestinal absorption</a:t>
            </a:r>
          </a:p>
        </p:txBody>
      </p:sp>
      <p:sp>
        <p:nvSpPr>
          <p:cNvPr id="47924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3810000" cy="4572000"/>
          </a:xfrm>
        </p:spPr>
        <p:txBody>
          <a:bodyPr/>
          <a:lstStyle/>
          <a:p>
            <a:r>
              <a:rPr lang="en-GB" sz="1600"/>
              <a:t>Glucose-galactose malabsorption</a:t>
            </a:r>
          </a:p>
          <a:p>
            <a:r>
              <a:rPr lang="en-GB" sz="1600"/>
              <a:t>Sucrase deficiency </a:t>
            </a:r>
          </a:p>
          <a:p>
            <a:r>
              <a:rPr lang="en-GB" sz="1600"/>
              <a:t>Fructose malabsorption</a:t>
            </a:r>
          </a:p>
          <a:p>
            <a:r>
              <a:rPr lang="en-GB" sz="1600"/>
              <a:t>Cystinuria (Cys, Lys, Arg)</a:t>
            </a:r>
          </a:p>
          <a:p>
            <a:r>
              <a:rPr lang="en-GB" sz="1600"/>
              <a:t>Hartnup disease (Trp, Phe, his)</a:t>
            </a:r>
          </a:p>
          <a:p>
            <a:r>
              <a:rPr lang="en-GB" sz="1600"/>
              <a:t>Lysinuric protein intolerance (Lys, Arg)</a:t>
            </a:r>
          </a:p>
          <a:p>
            <a:r>
              <a:rPr lang="en-GB" sz="1600"/>
              <a:t>Blue diaper syndrome (Trp)</a:t>
            </a:r>
          </a:p>
          <a:p>
            <a:r>
              <a:rPr lang="en-GB" sz="1600"/>
              <a:t>Oasthouse urine disease </a:t>
            </a:r>
          </a:p>
          <a:p>
            <a:pPr>
              <a:buFont typeface="Wingdings" pitchFamily="2" charset="2"/>
              <a:buNone/>
            </a:pPr>
            <a:r>
              <a:rPr lang="en-GB" sz="1600"/>
              <a:t>		(Met, Leu, Ile, Val)</a:t>
            </a:r>
          </a:p>
          <a:p>
            <a:r>
              <a:rPr lang="en-GB" sz="1600"/>
              <a:t>Iminoglycinuria (Pro, Gly)</a:t>
            </a:r>
          </a:p>
        </p:txBody>
      </p:sp>
      <p:sp>
        <p:nvSpPr>
          <p:cNvPr id="47924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286000"/>
            <a:ext cx="3810000" cy="4572000"/>
          </a:xfrm>
        </p:spPr>
        <p:txBody>
          <a:bodyPr/>
          <a:lstStyle/>
          <a:p>
            <a:r>
              <a:rPr lang="en-GB" sz="1600"/>
              <a:t>Congenital chloride diarrhoea </a:t>
            </a:r>
          </a:p>
          <a:p>
            <a:r>
              <a:rPr lang="en-GB" sz="1600"/>
              <a:t>Acrodermatitis enteropathica (Zn)</a:t>
            </a:r>
          </a:p>
          <a:p>
            <a:r>
              <a:rPr lang="en-GB" sz="1600"/>
              <a:t>Menkes’s kinky-hair disease (Cu)</a:t>
            </a:r>
          </a:p>
          <a:p>
            <a:r>
              <a:rPr lang="en-GB" sz="1600"/>
              <a:t>Abetalipoproteinaemia and hypolipoproteinaemia</a:t>
            </a:r>
          </a:p>
        </p:txBody>
      </p:sp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 b="1">
                <a:latin typeface="Arial" charset="0"/>
              </a:rPr>
              <a:t>Disorders associated with non-functional transporters can present in childhood: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338138" y="381000"/>
            <a:ext cx="84677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/>
            <a:endParaRPr lang="en-GB" sz="1200" i="1"/>
          </a:p>
          <a:p>
            <a:pPr eaLnBrk="1" hangingPunct="1"/>
            <a:r>
              <a:rPr lang="en-GB" sz="2400">
                <a:solidFill>
                  <a:schemeClr val="tx2"/>
                </a:solidFill>
              </a:rPr>
              <a:t>Common Forms of Malabsorption of Specific Nutrients</a:t>
            </a:r>
          </a:p>
          <a:p>
            <a:pPr algn="l"/>
            <a:endParaRPr lang="en-GB" sz="2400">
              <a:solidFill>
                <a:schemeClr val="tx2"/>
              </a:solidFill>
            </a:endParaRPr>
          </a:p>
        </p:txBody>
      </p:sp>
      <p:grpSp>
        <p:nvGrpSpPr>
          <p:cNvPr id="630787" name="Group 3"/>
          <p:cNvGrpSpPr>
            <a:grpSpLocks/>
          </p:cNvGrpSpPr>
          <p:nvPr/>
        </p:nvGrpSpPr>
        <p:grpSpPr bwMode="auto">
          <a:xfrm>
            <a:off x="1295400" y="1905000"/>
            <a:ext cx="5813425" cy="3416300"/>
            <a:chOff x="0" y="892"/>
            <a:chExt cx="2589" cy="1727"/>
          </a:xfrm>
        </p:grpSpPr>
        <p:grpSp>
          <p:nvGrpSpPr>
            <p:cNvPr id="630788" name="Group 4"/>
            <p:cNvGrpSpPr>
              <a:grpSpLocks/>
            </p:cNvGrpSpPr>
            <p:nvPr/>
          </p:nvGrpSpPr>
          <p:grpSpPr bwMode="auto">
            <a:xfrm>
              <a:off x="0" y="892"/>
              <a:ext cx="1090" cy="403"/>
              <a:chOff x="0" y="892"/>
              <a:chExt cx="1090" cy="403"/>
            </a:xfrm>
          </p:grpSpPr>
          <p:sp>
            <p:nvSpPr>
              <p:cNvPr id="630789" name="Rectangle 5"/>
              <p:cNvSpPr>
                <a:spLocks noChangeArrowheads="1"/>
              </p:cNvSpPr>
              <p:nvPr/>
            </p:nvSpPr>
            <p:spPr bwMode="auto">
              <a:xfrm>
                <a:off x="43" y="892"/>
                <a:ext cx="100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 b="1">
                    <a:solidFill>
                      <a:schemeClr val="tx2"/>
                    </a:solidFill>
                  </a:rPr>
                  <a:t>Nutrient</a:t>
                </a:r>
              </a:p>
              <a:p>
                <a:pPr algn="l"/>
                <a:endParaRPr lang="en-GB"/>
              </a:p>
            </p:txBody>
          </p:sp>
          <p:sp>
            <p:nvSpPr>
              <p:cNvPr id="630790" name="Rectangle 6"/>
              <p:cNvSpPr>
                <a:spLocks noChangeArrowheads="1"/>
              </p:cNvSpPr>
              <p:nvPr/>
            </p:nvSpPr>
            <p:spPr bwMode="auto">
              <a:xfrm>
                <a:off x="0" y="892"/>
                <a:ext cx="109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30791" name="Group 7"/>
            <p:cNvGrpSpPr>
              <a:grpSpLocks/>
            </p:cNvGrpSpPr>
            <p:nvPr/>
          </p:nvGrpSpPr>
          <p:grpSpPr bwMode="auto">
            <a:xfrm>
              <a:off x="1090" y="892"/>
              <a:ext cx="1499" cy="403"/>
              <a:chOff x="1090" y="892"/>
              <a:chExt cx="1499" cy="403"/>
            </a:xfrm>
          </p:grpSpPr>
          <p:sp>
            <p:nvSpPr>
              <p:cNvPr id="630792" name="Rectangle 8"/>
              <p:cNvSpPr>
                <a:spLocks noChangeArrowheads="1"/>
              </p:cNvSpPr>
              <p:nvPr/>
            </p:nvSpPr>
            <p:spPr bwMode="auto">
              <a:xfrm>
                <a:off x="1133" y="892"/>
                <a:ext cx="141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 b="1">
                    <a:solidFill>
                      <a:schemeClr val="tx2"/>
                    </a:solidFill>
                  </a:rPr>
                  <a:t>Condition</a:t>
                </a:r>
              </a:p>
              <a:p>
                <a:pPr algn="l"/>
                <a:endParaRPr lang="en-GB"/>
              </a:p>
            </p:txBody>
          </p:sp>
          <p:sp>
            <p:nvSpPr>
              <p:cNvPr id="630793" name="Rectangle 9"/>
              <p:cNvSpPr>
                <a:spLocks noChangeArrowheads="1"/>
              </p:cNvSpPr>
              <p:nvPr/>
            </p:nvSpPr>
            <p:spPr bwMode="auto">
              <a:xfrm>
                <a:off x="1090" y="892"/>
                <a:ext cx="1499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30794" name="Group 10"/>
            <p:cNvGrpSpPr>
              <a:grpSpLocks/>
            </p:cNvGrpSpPr>
            <p:nvPr/>
          </p:nvGrpSpPr>
          <p:grpSpPr bwMode="auto">
            <a:xfrm>
              <a:off x="0" y="1295"/>
              <a:ext cx="1090" cy="403"/>
              <a:chOff x="0" y="1295"/>
              <a:chExt cx="1090" cy="403"/>
            </a:xfrm>
          </p:grpSpPr>
          <p:sp>
            <p:nvSpPr>
              <p:cNvPr id="630795" name="Rectangle 11"/>
              <p:cNvSpPr>
                <a:spLocks noChangeArrowheads="1"/>
              </p:cNvSpPr>
              <p:nvPr/>
            </p:nvSpPr>
            <p:spPr bwMode="auto">
              <a:xfrm>
                <a:off x="43" y="1295"/>
                <a:ext cx="100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/>
                  <a:t>Lactose</a:t>
                </a:r>
              </a:p>
              <a:p>
                <a:pPr algn="l"/>
                <a:endParaRPr lang="en-GB"/>
              </a:p>
            </p:txBody>
          </p:sp>
          <p:sp>
            <p:nvSpPr>
              <p:cNvPr id="630796" name="Rectangle 12"/>
              <p:cNvSpPr>
                <a:spLocks noChangeArrowheads="1"/>
              </p:cNvSpPr>
              <p:nvPr/>
            </p:nvSpPr>
            <p:spPr bwMode="auto">
              <a:xfrm>
                <a:off x="0" y="1295"/>
                <a:ext cx="109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30797" name="Group 13"/>
            <p:cNvGrpSpPr>
              <a:grpSpLocks/>
            </p:cNvGrpSpPr>
            <p:nvPr/>
          </p:nvGrpSpPr>
          <p:grpSpPr bwMode="auto">
            <a:xfrm>
              <a:off x="1090" y="1295"/>
              <a:ext cx="1499" cy="403"/>
              <a:chOff x="1090" y="1295"/>
              <a:chExt cx="1499" cy="403"/>
            </a:xfrm>
          </p:grpSpPr>
          <p:sp>
            <p:nvSpPr>
              <p:cNvPr id="630798" name="Rectangle 14"/>
              <p:cNvSpPr>
                <a:spLocks noChangeArrowheads="1"/>
              </p:cNvSpPr>
              <p:nvPr/>
            </p:nvSpPr>
            <p:spPr bwMode="auto">
              <a:xfrm>
                <a:off x="1133" y="1295"/>
                <a:ext cx="141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/>
                  <a:t>Lactase</a:t>
                </a:r>
                <a:r>
                  <a:rPr lang="en-GB" sz="1000">
                    <a:cs typeface="Times New Roman" pitchFamily="18" charset="0"/>
                  </a:rPr>
                  <a:t> </a:t>
                </a:r>
                <a:r>
                  <a:rPr lang="en-GB" sz="1800"/>
                  <a:t>non</a:t>
                </a:r>
                <a:r>
                  <a:rPr lang="en-GB" sz="1000">
                    <a:cs typeface="Times New Roman" pitchFamily="18" charset="0"/>
                  </a:rPr>
                  <a:t>-</a:t>
                </a:r>
                <a:r>
                  <a:rPr lang="en-GB" sz="1800"/>
                  <a:t>persistence</a:t>
                </a:r>
              </a:p>
              <a:p>
                <a:pPr algn="l"/>
                <a:endParaRPr lang="en-GB"/>
              </a:p>
            </p:txBody>
          </p:sp>
          <p:sp>
            <p:nvSpPr>
              <p:cNvPr id="630799" name="Rectangle 15"/>
              <p:cNvSpPr>
                <a:spLocks noChangeArrowheads="1"/>
              </p:cNvSpPr>
              <p:nvPr/>
            </p:nvSpPr>
            <p:spPr bwMode="auto">
              <a:xfrm>
                <a:off x="1090" y="1295"/>
                <a:ext cx="1499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30800" name="Group 16"/>
            <p:cNvGrpSpPr>
              <a:grpSpLocks/>
            </p:cNvGrpSpPr>
            <p:nvPr/>
          </p:nvGrpSpPr>
          <p:grpSpPr bwMode="auto">
            <a:xfrm>
              <a:off x="0" y="1698"/>
              <a:ext cx="1090" cy="518"/>
              <a:chOff x="0" y="1698"/>
              <a:chExt cx="1090" cy="518"/>
            </a:xfrm>
          </p:grpSpPr>
          <p:sp>
            <p:nvSpPr>
              <p:cNvPr id="630801" name="Rectangle 17"/>
              <p:cNvSpPr>
                <a:spLocks noChangeArrowheads="1"/>
              </p:cNvSpPr>
              <p:nvPr/>
            </p:nvSpPr>
            <p:spPr bwMode="auto">
              <a:xfrm>
                <a:off x="43" y="1698"/>
                <a:ext cx="100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/>
                  <a:t>Vitamin</a:t>
                </a:r>
                <a:r>
                  <a:rPr lang="en-GB" sz="1000">
                    <a:cs typeface="Times New Roman" pitchFamily="18" charset="0"/>
                  </a:rPr>
                  <a:t> </a:t>
                </a:r>
                <a:r>
                  <a:rPr lang="en-GB" sz="1800"/>
                  <a:t>B12</a:t>
                </a:r>
              </a:p>
              <a:p>
                <a:pPr algn="l"/>
                <a:endParaRPr lang="en-GB"/>
              </a:p>
            </p:txBody>
          </p:sp>
          <p:sp>
            <p:nvSpPr>
              <p:cNvPr id="630802" name="Rectangle 18"/>
              <p:cNvSpPr>
                <a:spLocks noChangeArrowheads="1"/>
              </p:cNvSpPr>
              <p:nvPr/>
            </p:nvSpPr>
            <p:spPr bwMode="auto">
              <a:xfrm>
                <a:off x="0" y="1698"/>
                <a:ext cx="1090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30803" name="Group 19"/>
            <p:cNvGrpSpPr>
              <a:grpSpLocks/>
            </p:cNvGrpSpPr>
            <p:nvPr/>
          </p:nvGrpSpPr>
          <p:grpSpPr bwMode="auto">
            <a:xfrm>
              <a:off x="1090" y="1698"/>
              <a:ext cx="1499" cy="518"/>
              <a:chOff x="1090" y="1698"/>
              <a:chExt cx="1499" cy="518"/>
            </a:xfrm>
          </p:grpSpPr>
          <p:sp>
            <p:nvSpPr>
              <p:cNvPr id="630804" name="Rectangle 20"/>
              <p:cNvSpPr>
                <a:spLocks noChangeArrowheads="1"/>
              </p:cNvSpPr>
              <p:nvPr/>
            </p:nvSpPr>
            <p:spPr bwMode="auto">
              <a:xfrm>
                <a:off x="1133" y="1698"/>
                <a:ext cx="141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/>
                  <a:t>Pernicious anaemia </a:t>
                </a:r>
              </a:p>
              <a:p>
                <a:pPr algn="l" eaLnBrk="1" hangingPunct="1"/>
                <a:r>
                  <a:rPr lang="en-GB" sz="1800"/>
                  <a:t>(loss of intrinsic factor)</a:t>
                </a:r>
              </a:p>
            </p:txBody>
          </p:sp>
          <p:sp>
            <p:nvSpPr>
              <p:cNvPr id="630805" name="Rectangle 21"/>
              <p:cNvSpPr>
                <a:spLocks noChangeArrowheads="1"/>
              </p:cNvSpPr>
              <p:nvPr/>
            </p:nvSpPr>
            <p:spPr bwMode="auto">
              <a:xfrm>
                <a:off x="1090" y="1698"/>
                <a:ext cx="1499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30806" name="Group 22"/>
            <p:cNvGrpSpPr>
              <a:grpSpLocks/>
            </p:cNvGrpSpPr>
            <p:nvPr/>
          </p:nvGrpSpPr>
          <p:grpSpPr bwMode="auto">
            <a:xfrm>
              <a:off x="0" y="2216"/>
              <a:ext cx="1090" cy="403"/>
              <a:chOff x="0" y="2216"/>
              <a:chExt cx="1090" cy="403"/>
            </a:xfrm>
          </p:grpSpPr>
          <p:sp>
            <p:nvSpPr>
              <p:cNvPr id="630807" name="Rectangle 23"/>
              <p:cNvSpPr>
                <a:spLocks noChangeArrowheads="1"/>
              </p:cNvSpPr>
              <p:nvPr/>
            </p:nvSpPr>
            <p:spPr bwMode="auto">
              <a:xfrm>
                <a:off x="43" y="2216"/>
                <a:ext cx="100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/>
                  <a:t>Bile salts </a:t>
                </a:r>
              </a:p>
              <a:p>
                <a:pPr algn="l"/>
                <a:endParaRPr lang="en-GB" sz="1800"/>
              </a:p>
            </p:txBody>
          </p:sp>
          <p:sp>
            <p:nvSpPr>
              <p:cNvPr id="630808" name="Rectangle 24"/>
              <p:cNvSpPr>
                <a:spLocks noChangeArrowheads="1"/>
              </p:cNvSpPr>
              <p:nvPr/>
            </p:nvSpPr>
            <p:spPr bwMode="auto">
              <a:xfrm>
                <a:off x="0" y="2216"/>
                <a:ext cx="109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30809" name="Group 25"/>
            <p:cNvGrpSpPr>
              <a:grpSpLocks/>
            </p:cNvGrpSpPr>
            <p:nvPr/>
          </p:nvGrpSpPr>
          <p:grpSpPr bwMode="auto">
            <a:xfrm>
              <a:off x="1090" y="2216"/>
              <a:ext cx="1499" cy="403"/>
              <a:chOff x="1090" y="2216"/>
              <a:chExt cx="1499" cy="403"/>
            </a:xfrm>
          </p:grpSpPr>
          <p:sp>
            <p:nvSpPr>
              <p:cNvPr id="630810" name="Rectangle 26"/>
              <p:cNvSpPr>
                <a:spLocks noChangeArrowheads="1"/>
              </p:cNvSpPr>
              <p:nvPr/>
            </p:nvSpPr>
            <p:spPr bwMode="auto">
              <a:xfrm>
                <a:off x="1133" y="2216"/>
                <a:ext cx="141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/>
                  <a:t>Bile salt diarrhoea</a:t>
                </a:r>
              </a:p>
              <a:p>
                <a:pPr algn="l"/>
                <a:endParaRPr lang="en-GB" sz="1800"/>
              </a:p>
            </p:txBody>
          </p:sp>
          <p:sp>
            <p:nvSpPr>
              <p:cNvPr id="630811" name="Rectangle 27"/>
              <p:cNvSpPr>
                <a:spLocks noChangeArrowheads="1"/>
              </p:cNvSpPr>
              <p:nvPr/>
            </p:nvSpPr>
            <p:spPr bwMode="auto">
              <a:xfrm>
                <a:off x="1090" y="2216"/>
                <a:ext cx="1499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630812" name="Rectangle 28"/>
          <p:cNvSpPr>
            <a:spLocks noChangeArrowheads="1"/>
          </p:cNvSpPr>
          <p:nvPr/>
        </p:nvSpPr>
        <p:spPr bwMode="auto">
          <a:xfrm>
            <a:off x="1295400" y="1905000"/>
            <a:ext cx="58245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Malabsorption of Sugars 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000">
                <a:solidFill>
                  <a:schemeClr val="tx2"/>
                </a:solidFill>
              </a:rPr>
              <a:t>Lactose:</a:t>
            </a:r>
          </a:p>
          <a:p>
            <a:r>
              <a:rPr lang="en-GB" sz="2000"/>
              <a:t>Hypolactasia in the small intestinal brush-border membrane is usual adult human phenotype (non-persistence of neonatal lactase)</a:t>
            </a:r>
          </a:p>
          <a:p>
            <a:pPr>
              <a:buFont typeface="Wingdings" pitchFamily="2" charset="2"/>
              <a:buNone/>
            </a:pPr>
            <a:endParaRPr lang="en-GB" sz="2000"/>
          </a:p>
          <a:p>
            <a:r>
              <a:rPr lang="en-GB" sz="2000"/>
              <a:t>Persistence of lactase activity occurs in most (but not all) Northern Europeans</a:t>
            </a:r>
          </a:p>
          <a:p>
            <a:pPr>
              <a:buFont typeface="Wingdings" pitchFamily="2" charset="2"/>
              <a:buNone/>
            </a:pPr>
            <a:endParaRPr lang="en-GB" sz="2000"/>
          </a:p>
          <a:p>
            <a:r>
              <a:rPr lang="en-GB" sz="2000"/>
              <a:t>Malabsorption of lactose in small intestine gives symptoms from breakdown in colon (H</a:t>
            </a:r>
            <a:r>
              <a:rPr lang="en-GB" sz="2000" baseline="-25000"/>
              <a:t>2</a:t>
            </a:r>
            <a:r>
              <a:rPr lang="en-GB" sz="2000"/>
              <a:t>, CO</a:t>
            </a:r>
            <a:r>
              <a:rPr lang="en-GB" sz="2000" baseline="-25000"/>
              <a:t>2</a:t>
            </a:r>
            <a:r>
              <a:rPr lang="en-GB" sz="2000"/>
              <a:t>, SCFA, lactate)</a:t>
            </a:r>
          </a:p>
          <a:p>
            <a:pPr>
              <a:buFont typeface="Wingdings" pitchFamily="2" charset="2"/>
              <a:buNone/>
            </a:pPr>
            <a:endParaRPr lang="en-GB" sz="2000"/>
          </a:p>
          <a:p>
            <a:r>
              <a:rPr lang="en-GB" sz="2000"/>
              <a:t>Diagnosis from history, lactose-H</a:t>
            </a:r>
            <a:r>
              <a:rPr lang="en-GB" sz="2000" baseline="-25000"/>
              <a:t>2 </a:t>
            </a:r>
            <a:r>
              <a:rPr lang="en-GB" sz="2000"/>
              <a:t>breath test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Short bowel syndrome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572000"/>
          </a:xfrm>
        </p:spPr>
        <p:txBody>
          <a:bodyPr/>
          <a:lstStyle/>
          <a:p>
            <a:r>
              <a:rPr lang="en-GB"/>
              <a:t>Usually after surgery for Crohn's disease, infarction or trauma</a:t>
            </a:r>
          </a:p>
          <a:p>
            <a:r>
              <a:rPr lang="en-GB"/>
              <a:t>Less than 200cm of small intestine</a:t>
            </a:r>
          </a:p>
          <a:p>
            <a:pPr lvl="1"/>
            <a:r>
              <a:rPr lang="en-GB"/>
              <a:t>Malabsorption</a:t>
            </a:r>
          </a:p>
          <a:p>
            <a:pPr lvl="1"/>
            <a:r>
              <a:rPr lang="en-GB"/>
              <a:t>Malnutrition</a:t>
            </a:r>
          </a:p>
          <a:p>
            <a:pPr lvl="1"/>
            <a:r>
              <a:rPr lang="en-GB"/>
              <a:t>Electrolyte imbalance</a:t>
            </a:r>
          </a:p>
          <a:p>
            <a:pPr lvl="1"/>
            <a:r>
              <a:rPr lang="en-GB"/>
              <a:t>Progressive weight loss</a:t>
            </a:r>
          </a:p>
          <a:p>
            <a:endParaRPr lang="en-GB"/>
          </a:p>
          <a:p>
            <a:pPr>
              <a:buFont typeface="Wingdings" pitchFamily="2" charset="2"/>
              <a:buNone/>
            </a:pPr>
            <a:r>
              <a:rPr lang="en-GB" i="1"/>
              <a:t>Requires nutritional support for intestinal failure</a:t>
            </a:r>
          </a:p>
          <a:p>
            <a:pPr>
              <a:buFont typeface="Wingdings" pitchFamily="2" charset="2"/>
              <a:buNone/>
            </a:pPr>
            <a:r>
              <a:rPr lang="en-GB" i="1"/>
              <a:t>	Enteral or parenteral feeding</a:t>
            </a:r>
          </a:p>
          <a:p>
            <a:pPr>
              <a:buFont typeface="Wingdings" pitchFamily="2" charset="2"/>
              <a:buNone/>
            </a:pPr>
            <a:endParaRPr lang="en-GB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Mrs C.M.    47 year old – History (1)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Urgently referred by GP</a:t>
            </a:r>
          </a:p>
          <a:p>
            <a:pPr lvl="1"/>
            <a:r>
              <a:rPr lang="en-GB"/>
              <a:t>Anaemia “? Cancer”</a:t>
            </a:r>
          </a:p>
          <a:p>
            <a:pPr lvl="1"/>
            <a:r>
              <a:rPr lang="en-GB"/>
              <a:t>Haemoglobin 4.7 g/dl   (normal &gt;11.5g/dl)</a:t>
            </a:r>
          </a:p>
          <a:p>
            <a:pPr lvl="1"/>
            <a:endParaRPr lang="en-GB"/>
          </a:p>
          <a:p>
            <a:r>
              <a:rPr lang="en-GB"/>
              <a:t> c/o Tiredness</a:t>
            </a:r>
          </a:p>
          <a:p>
            <a:endParaRPr lang="en-GB"/>
          </a:p>
          <a:p>
            <a:r>
              <a:rPr lang="en-GB"/>
              <a:t>No rectal bleeding or change in bowel habit</a:t>
            </a:r>
          </a:p>
          <a:p>
            <a:r>
              <a:rPr lang="en-GB"/>
              <a:t>No dyspepsia or weight loss</a:t>
            </a:r>
          </a:p>
          <a:p>
            <a:r>
              <a:rPr lang="en-GB"/>
              <a:t>Long-term “heavy periods”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(2)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8763"/>
            <a:ext cx="7772400" cy="43307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/>
              <a:t>PMH   	Anaemia treated 25 years ago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/>
              <a:t>		   	Infertility – endometriosis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DH		Ferrous sulphate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/>
              <a:t>			Inhalers for asthma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FH		Mother - Type I Diabetes mellitus</a:t>
            </a:r>
          </a:p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SH		Non smoker; little alcohol </a:t>
            </a:r>
          </a:p>
          <a:p>
            <a:pPr>
              <a:spcBef>
                <a:spcPct val="0"/>
              </a:spcBef>
            </a:pPr>
            <a:endParaRPr lang="en-GB"/>
          </a:p>
          <a:p>
            <a:pPr>
              <a:spcBef>
                <a:spcPct val="0"/>
              </a:spcBef>
            </a:pPr>
            <a:r>
              <a:rPr lang="en-GB"/>
              <a:t>Examination: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/>
              <a:t>			Well nourished, clinically anaemic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Malabsorption: Presentation</a:t>
            </a:r>
          </a:p>
        </p:txBody>
      </p:sp>
      <p:sp>
        <p:nvSpPr>
          <p:cNvPr id="42906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/>
              <a:t>Key presenting features:</a:t>
            </a:r>
          </a:p>
          <a:p>
            <a:pPr lvl="1"/>
            <a:endParaRPr lang="en-GB"/>
          </a:p>
          <a:p>
            <a:r>
              <a:rPr lang="en-GB"/>
              <a:t>Diarrhoea / Steatorrhoea</a:t>
            </a:r>
          </a:p>
          <a:p>
            <a:endParaRPr lang="en-GB"/>
          </a:p>
          <a:p>
            <a:r>
              <a:rPr lang="en-GB"/>
              <a:t>Growth failure / Weight loss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/>
              <a:t>Investigations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2057400"/>
            <a:ext cx="77724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>
                <a:solidFill>
                  <a:schemeClr val="tx2"/>
                </a:solidFill>
                <a:sym typeface="Symbol" pitchFamily="18" charset="2"/>
              </a:rPr>
              <a:t>  </a:t>
            </a:r>
            <a:r>
              <a:rPr lang="en-US">
                <a:solidFill>
                  <a:schemeClr val="tx2"/>
                </a:solidFill>
                <a:sym typeface="GreekMathSymbols" pitchFamily="34" charset="2"/>
              </a:rPr>
              <a:t> </a:t>
            </a:r>
            <a:r>
              <a:rPr lang="en-US">
                <a:solidFill>
                  <a:schemeClr val="tx2"/>
                </a:solidFill>
              </a:rPr>
              <a:t>Hb 4.9, </a:t>
            </a:r>
            <a:r>
              <a:rPr lang="en-GB">
                <a:solidFill>
                  <a:schemeClr val="tx2"/>
                </a:solidFill>
                <a:sym typeface="Symbol" pitchFamily="18" charset="2"/>
              </a:rPr>
              <a:t></a:t>
            </a:r>
            <a:r>
              <a:rPr lang="en-US">
                <a:solidFill>
                  <a:schemeClr val="tx2"/>
                </a:solidFill>
              </a:rPr>
              <a:t> MCV 70.4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chemeClr val="tx2"/>
                </a:solidFill>
                <a:sym typeface="Symbol" pitchFamily="18" charset="2"/>
              </a:rPr>
              <a:t> </a:t>
            </a:r>
            <a:r>
              <a:rPr lang="en-US">
                <a:solidFill>
                  <a:schemeClr val="tx2"/>
                </a:solidFill>
              </a:rPr>
              <a:t> Iron 6.0,</a:t>
            </a:r>
            <a:r>
              <a:rPr lang="en-US"/>
              <a:t> Transferrin 4.9 , </a:t>
            </a:r>
            <a:r>
              <a:rPr lang="en-GB">
                <a:solidFill>
                  <a:schemeClr val="tx2"/>
                </a:solidFill>
                <a:sym typeface="Symbol" pitchFamily="18" charset="2"/>
              </a:rPr>
              <a:t> </a:t>
            </a:r>
            <a:r>
              <a:rPr lang="en-US">
                <a:solidFill>
                  <a:schemeClr val="tx2"/>
                </a:solidFill>
              </a:rPr>
              <a:t> transferrin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saturation index 5%</a:t>
            </a:r>
          </a:p>
          <a:p>
            <a:pPr>
              <a:lnSpc>
                <a:spcPct val="90000"/>
              </a:lnSpc>
            </a:pPr>
            <a:r>
              <a:rPr lang="en-US"/>
              <a:t>Serum B12 &amp; folate normal</a:t>
            </a:r>
          </a:p>
          <a:p>
            <a:pPr>
              <a:lnSpc>
                <a:spcPct val="90000"/>
              </a:lnSpc>
            </a:pPr>
            <a:r>
              <a:rPr lang="en-US"/>
              <a:t>Liver function tests &amp; albumin normal</a:t>
            </a:r>
          </a:p>
          <a:p>
            <a:pPr>
              <a:lnSpc>
                <a:spcPct val="90000"/>
              </a:lnSpc>
            </a:pPr>
            <a:r>
              <a:rPr lang="en-US"/>
              <a:t>Thyroid function, calcium / phosphate normal,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Coeliac screening antibodies positive</a:t>
            </a:r>
          </a:p>
          <a:p>
            <a:pPr>
              <a:lnSpc>
                <a:spcPct val="90000"/>
              </a:lnSpc>
            </a:pPr>
            <a:r>
              <a:rPr lang="en-US"/>
              <a:t>Upper &amp; lower GI endoscopies</a:t>
            </a:r>
          </a:p>
          <a:p>
            <a:pPr>
              <a:lnSpc>
                <a:spcPct val="90000"/>
              </a:lnSpc>
            </a:pPr>
            <a:r>
              <a:rPr lang="en-US"/>
              <a:t>Duodenal biopsy histology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2" name="Picture 2" descr="cd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1"/>
          <a:stretch>
            <a:fillRect/>
          </a:stretch>
        </p:blipFill>
        <p:spPr bwMode="auto">
          <a:xfrm>
            <a:off x="1557338" y="1219200"/>
            <a:ext cx="36544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7843" name="Picture 3" descr="cd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657600"/>
            <a:ext cx="362426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5207000" y="533400"/>
            <a:ext cx="37338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solidFill>
                  <a:schemeClr val="tx2"/>
                </a:solidFill>
                <a:latin typeface="Arial Black" pitchFamily="34" charset="0"/>
              </a:rPr>
              <a:t>DUODENAL HISTOLOGY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 sz="24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latin typeface="Arial" charset="0"/>
              </a:rPr>
              <a:t>Subtotal villous atrophy with crypt hyperplasia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latin typeface="Arial" charset="0"/>
              </a:rPr>
              <a:t>Normal mucosa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COELIAC DISEASE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Inflammatory disease of upper small intestine resulting from gluten ingestion in genetically susceptible individuals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It can present in many ways:</a:t>
            </a:r>
          </a:p>
          <a:p>
            <a:pPr lvl="1">
              <a:buFontTx/>
              <a:buNone/>
            </a:pPr>
            <a:r>
              <a:rPr lang="en-US"/>
              <a:t>-  Typical disease</a:t>
            </a:r>
          </a:p>
          <a:p>
            <a:pPr lvl="1">
              <a:buFontTx/>
              <a:buNone/>
            </a:pPr>
            <a:r>
              <a:rPr lang="en-US"/>
              <a:t>-  Atypical disease</a:t>
            </a:r>
          </a:p>
          <a:p>
            <a:pPr lvl="1">
              <a:buFontTx/>
              <a:buNone/>
            </a:pPr>
            <a:r>
              <a:rPr lang="en-US"/>
              <a:t>-  Silent or asymptomatic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are the clinical features of Coeliac disease?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52600"/>
            <a:ext cx="2447925" cy="4724400"/>
          </a:xfrm>
        </p:spPr>
        <p:txBody>
          <a:bodyPr/>
          <a:lstStyle/>
          <a:p>
            <a:r>
              <a:rPr lang="en-GB" sz="1600" i="1"/>
              <a:t>Frequent (~50%)</a:t>
            </a:r>
          </a:p>
          <a:p>
            <a:pPr lvl="1">
              <a:buFontTx/>
              <a:buNone/>
            </a:pPr>
            <a:r>
              <a:rPr lang="en-GB"/>
              <a:t>Malaise</a:t>
            </a:r>
          </a:p>
          <a:p>
            <a:pPr lvl="1">
              <a:buFontTx/>
              <a:buNone/>
            </a:pPr>
            <a:r>
              <a:rPr lang="en-GB"/>
              <a:t>Fatigue</a:t>
            </a:r>
          </a:p>
          <a:p>
            <a:pPr lvl="1">
              <a:buFontTx/>
              <a:buNone/>
            </a:pPr>
            <a:r>
              <a:rPr lang="en-GB"/>
              <a:t>Steatorrhoea</a:t>
            </a:r>
          </a:p>
          <a:p>
            <a:pPr lvl="1">
              <a:buFontTx/>
              <a:buNone/>
            </a:pPr>
            <a:r>
              <a:rPr lang="en-GB"/>
              <a:t>Diarrhoea</a:t>
            </a:r>
          </a:p>
          <a:p>
            <a:pPr lvl="1">
              <a:buFontTx/>
              <a:buNone/>
            </a:pPr>
            <a:r>
              <a:rPr lang="en-GB"/>
              <a:t>Weight loss</a:t>
            </a:r>
          </a:p>
          <a:p>
            <a:pPr lvl="1">
              <a:buFontTx/>
              <a:buNone/>
            </a:pPr>
            <a:r>
              <a:rPr lang="en-GB"/>
              <a:t>Anaemia</a:t>
            </a:r>
          </a:p>
          <a:p>
            <a:pPr lvl="1">
              <a:buFont typeface="Symbol" pitchFamily="18" charset="2"/>
              <a:buChar char="¯"/>
            </a:pPr>
            <a:r>
              <a:rPr lang="en-GB"/>
              <a:t>Folate </a:t>
            </a:r>
          </a:p>
          <a:p>
            <a:pPr lvl="1">
              <a:buFont typeface="Symbol" pitchFamily="18" charset="2"/>
              <a:buChar char="¯"/>
            </a:pPr>
            <a:r>
              <a:rPr lang="en-GB"/>
              <a:t>Fe</a:t>
            </a:r>
          </a:p>
          <a:p>
            <a:pPr lvl="1"/>
            <a:endParaRPr lang="en-GB"/>
          </a:p>
          <a:p>
            <a:endParaRPr lang="en-GB"/>
          </a:p>
        </p:txBody>
      </p:sp>
      <p:sp>
        <p:nvSpPr>
          <p:cNvPr id="711684" name="Rectangle 4"/>
          <p:cNvSpPr>
            <a:spLocks noChangeArrowheads="1"/>
          </p:cNvSpPr>
          <p:nvPr/>
        </p:nvSpPr>
        <p:spPr bwMode="auto">
          <a:xfrm>
            <a:off x="3238500" y="1752600"/>
            <a:ext cx="26289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003399"/>
              </a:buClr>
              <a:buSzPct val="100000"/>
              <a:buFont typeface="Wingdings" pitchFamily="2" charset="2"/>
              <a:buChar char="n"/>
            </a:pPr>
            <a:r>
              <a:rPr lang="en-GB" sz="1600" i="1" dirty="0"/>
              <a:t>Common (&gt;25%)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Anorexia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Abdominal pain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Oral ulcers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Distension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Bloating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Flatulence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None/>
            </a:pPr>
            <a:r>
              <a:rPr lang="en-GB" sz="1800" dirty="0"/>
              <a:t>Osteopenia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Childhood history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None/>
            </a:pPr>
            <a:r>
              <a:rPr lang="en-GB" sz="1800" dirty="0"/>
              <a:t>Family history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Char char="¯"/>
            </a:pPr>
            <a:r>
              <a:rPr lang="en-GB" sz="1800" dirty="0"/>
              <a:t>B12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Char char="¯"/>
            </a:pPr>
            <a:r>
              <a:rPr lang="en-GB" sz="1800" dirty="0">
                <a:sym typeface="Symbol" pitchFamily="18" charset="2"/>
              </a:rPr>
              <a:t>Albumin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Char char="¯"/>
            </a:pPr>
            <a:r>
              <a:rPr lang="en-GB" sz="1800" dirty="0"/>
              <a:t>25-OH </a:t>
            </a:r>
            <a:r>
              <a:rPr lang="en-GB" sz="1800" dirty="0" err="1"/>
              <a:t>vit</a:t>
            </a:r>
            <a:r>
              <a:rPr lang="en-GB" sz="1800" dirty="0"/>
              <a:t>. D</a:t>
            </a:r>
          </a:p>
          <a:p>
            <a:pPr marL="742950" lvl="1" indent="-285750" algn="l" eaLnBrk="1" hangingPunct="1"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>
                <a:sym typeface="Symbol" pitchFamily="18" charset="2"/>
              </a:rPr>
              <a:t>  PTH</a:t>
            </a:r>
            <a:endParaRPr lang="en-GB" sz="1800" dirty="0"/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Char char="¯"/>
            </a:pPr>
            <a:endParaRPr lang="en-GB" sz="1800" dirty="0"/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endParaRPr lang="en-GB" sz="1800" dirty="0"/>
          </a:p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003399"/>
              </a:buClr>
              <a:buSzPct val="100000"/>
              <a:buFont typeface="Wingdings" pitchFamily="2" charset="2"/>
              <a:buChar char="n"/>
            </a:pPr>
            <a:endParaRPr lang="en-GB" sz="1800" dirty="0"/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6156325" y="1752600"/>
            <a:ext cx="27368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003399"/>
              </a:buClr>
              <a:buSzPct val="100000"/>
              <a:buFont typeface="Wingdings" pitchFamily="2" charset="2"/>
              <a:buChar char="n"/>
            </a:pPr>
            <a:r>
              <a:rPr lang="en-GB" sz="1600" i="1" dirty="0"/>
              <a:t>Occasional (&lt;25%)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Nausea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Muscle Pains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 err="1"/>
              <a:t>Tetany</a:t>
            </a:r>
            <a:endParaRPr lang="en-GB" sz="1800" dirty="0"/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Bone pains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Bruising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Oedema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Constipation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Rashes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Fractures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Lymphoma</a:t>
            </a:r>
          </a:p>
          <a:p>
            <a:pPr lvl="1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>
                <a:sym typeface="Symbol" pitchFamily="18" charset="2"/>
              </a:rPr>
              <a:t> </a:t>
            </a:r>
            <a:r>
              <a:rPr lang="en-GB" sz="1800" dirty="0" smtClean="0"/>
              <a:t>Alk</a:t>
            </a:r>
            <a:r>
              <a:rPr lang="en-GB" sz="1800" dirty="0"/>
              <a:t>. Phos.</a:t>
            </a:r>
          </a:p>
          <a:p>
            <a:pPr lvl="1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>
                <a:sym typeface="Symbol" pitchFamily="18" charset="2"/>
              </a:rPr>
              <a:t> Ca</a:t>
            </a:r>
            <a:r>
              <a:rPr lang="en-GB" sz="1800" baseline="30000" dirty="0" smtClean="0">
                <a:sym typeface="Symbol" pitchFamily="18" charset="2"/>
              </a:rPr>
              <a:t>2</a:t>
            </a:r>
            <a:r>
              <a:rPr lang="en-GB" sz="1800" baseline="30000" dirty="0">
                <a:sym typeface="Symbol" pitchFamily="18" charset="2"/>
              </a:rPr>
              <a:t>+</a:t>
            </a:r>
            <a:endParaRPr lang="en-GB" sz="1800" dirty="0">
              <a:sym typeface="Symbol" pitchFamily="18" charset="2"/>
            </a:endParaRPr>
          </a:p>
          <a:p>
            <a:pPr lvl="1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>
                <a:sym typeface="Symbol" pitchFamily="18" charset="2"/>
              </a:rPr>
              <a:t> Mg</a:t>
            </a:r>
            <a:r>
              <a:rPr lang="en-GB" sz="1800" baseline="30000" dirty="0" smtClean="0">
                <a:sym typeface="Symbol" pitchFamily="18" charset="2"/>
              </a:rPr>
              <a:t>2</a:t>
            </a:r>
            <a:r>
              <a:rPr lang="en-GB" sz="1800" baseline="30000" dirty="0">
                <a:sym typeface="Symbol" pitchFamily="18" charset="2"/>
              </a:rPr>
              <a:t>+</a:t>
            </a:r>
          </a:p>
          <a:p>
            <a:pPr lvl="1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>
                <a:sym typeface="Symbol" pitchFamily="18" charset="2"/>
              </a:rPr>
              <a:t>  Zn</a:t>
            </a:r>
            <a:r>
              <a:rPr lang="en-GB" sz="1800" baseline="30000" dirty="0">
                <a:sym typeface="Symbol" pitchFamily="18" charset="2"/>
              </a:rPr>
              <a:t>2+</a:t>
            </a:r>
            <a:endParaRPr lang="en-GB" sz="1800" dirty="0"/>
          </a:p>
          <a:p>
            <a:pPr lvl="1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>
                <a:sym typeface="Symbol" pitchFamily="18" charset="2"/>
              </a:rPr>
              <a:t> Transaminases</a:t>
            </a:r>
          </a:p>
          <a:p>
            <a:pPr lvl="1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>
                <a:sym typeface="Symbol" pitchFamily="18" charset="2"/>
              </a:rPr>
              <a:t> PT</a:t>
            </a:r>
            <a:endParaRPr lang="en-GB" sz="1800" dirty="0"/>
          </a:p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003399"/>
              </a:buClr>
              <a:buSzPct val="100000"/>
              <a:buFont typeface="Wingdings" pitchFamily="2" charset="2"/>
              <a:buChar char="n"/>
            </a:pPr>
            <a:endParaRPr lang="en-GB" sz="1800" dirty="0"/>
          </a:p>
        </p:txBody>
      </p:sp>
      <p:sp>
        <p:nvSpPr>
          <p:cNvPr id="711686" name="Rectangle 6"/>
          <p:cNvSpPr>
            <a:spLocks noChangeArrowheads="1"/>
          </p:cNvSpPr>
          <p:nvPr/>
        </p:nvSpPr>
        <p:spPr bwMode="auto">
          <a:xfrm>
            <a:off x="2411413" y="6092825"/>
            <a:ext cx="45370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003399"/>
              </a:buClr>
              <a:buSzPct val="100000"/>
              <a:buFont typeface="Wingdings" pitchFamily="2" charset="2"/>
              <a:buChar char="n"/>
            </a:pPr>
            <a:r>
              <a:rPr lang="en-GB" sz="1600" i="1" dirty="0"/>
              <a:t>Completely asymptomatic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003399"/>
              </a:buClr>
              <a:buSzPct val="100000"/>
              <a:buFont typeface="Wingdings" pitchFamily="2" charset="2"/>
              <a:buChar char="n"/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build="p"/>
      <p:bldP spid="711684" grpId="0"/>
      <p:bldP spid="711685" grpId="0"/>
      <p:bldP spid="7116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COELIAC DISEASE IN CHILDREN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Classical symptoms such as those described by Gee in 1888</a:t>
            </a:r>
          </a:p>
          <a:p>
            <a:pPr lvl="1">
              <a:lnSpc>
                <a:spcPct val="90000"/>
              </a:lnSpc>
            </a:pPr>
            <a:r>
              <a:rPr lang="en-GB"/>
              <a:t>Diarrhoea &amp; Steatorrhoea</a:t>
            </a:r>
          </a:p>
          <a:p>
            <a:pPr lvl="1">
              <a:lnSpc>
                <a:spcPct val="90000"/>
              </a:lnSpc>
            </a:pPr>
            <a:r>
              <a:rPr lang="en-GB"/>
              <a:t>Abdominal distension</a:t>
            </a:r>
          </a:p>
          <a:p>
            <a:pPr lvl="1">
              <a:lnSpc>
                <a:spcPct val="90000"/>
              </a:lnSpc>
            </a:pPr>
            <a:r>
              <a:rPr lang="en-GB"/>
              <a:t>Failure to gain weight</a:t>
            </a:r>
          </a:p>
          <a:p>
            <a:pPr lvl="1">
              <a:lnSpc>
                <a:spcPct val="90000"/>
              </a:lnSpc>
            </a:pPr>
            <a:r>
              <a:rPr lang="en-GB"/>
              <a:t>Weight loss</a:t>
            </a:r>
          </a:p>
          <a:p>
            <a:pPr lvl="1">
              <a:lnSpc>
                <a:spcPct val="90000"/>
              </a:lnSpc>
            </a:pPr>
            <a:r>
              <a:rPr lang="en-GB"/>
              <a:t>Lassitude</a:t>
            </a:r>
          </a:p>
          <a:p>
            <a:pPr lvl="1">
              <a:lnSpc>
                <a:spcPct val="90000"/>
              </a:lnSpc>
            </a:pPr>
            <a:r>
              <a:rPr lang="en-GB"/>
              <a:t>Abdominal pain </a:t>
            </a:r>
          </a:p>
          <a:p>
            <a:pPr lvl="1">
              <a:lnSpc>
                <a:spcPct val="90000"/>
              </a:lnSpc>
            </a:pPr>
            <a:r>
              <a:rPr lang="en-GB"/>
              <a:t>Anorexia</a:t>
            </a:r>
          </a:p>
          <a:p>
            <a:pPr lvl="1">
              <a:lnSpc>
                <a:spcPct val="90000"/>
              </a:lnSpc>
            </a:pPr>
            <a:r>
              <a:rPr lang="en-GB"/>
              <a:t>Vomiting</a:t>
            </a:r>
          </a:p>
          <a:p>
            <a:pPr lvl="1">
              <a:lnSpc>
                <a:spcPct val="90000"/>
              </a:lnSpc>
            </a:pPr>
            <a:r>
              <a:rPr lang="en-GB"/>
              <a:t>Irritability</a:t>
            </a:r>
          </a:p>
          <a:p>
            <a:pPr lvl="1">
              <a:lnSpc>
                <a:spcPct val="90000"/>
              </a:lnSpc>
            </a:pPr>
            <a:r>
              <a:rPr lang="en-GB"/>
              <a:t>Respiratory infections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/>
          </a:p>
          <a:p>
            <a:pPr lvl="1">
              <a:lnSpc>
                <a:spcPct val="90000"/>
              </a:lnSpc>
            </a:pPr>
            <a:endParaRPr lang="en-GB"/>
          </a:p>
        </p:txBody>
      </p:sp>
      <p:pic>
        <p:nvPicPr>
          <p:cNvPr id="551941" name="Picture 5" descr="gf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9" t="30508" r="50000" b="10783"/>
          <a:stretch>
            <a:fillRect/>
          </a:stretch>
        </p:blipFill>
        <p:spPr bwMode="auto">
          <a:xfrm>
            <a:off x="5791200" y="2362200"/>
            <a:ext cx="196056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838200"/>
          </a:xfrm>
        </p:spPr>
        <p:txBody>
          <a:bodyPr/>
          <a:lstStyle/>
          <a:p>
            <a:r>
              <a:rPr lang="en-GB" sz="2200"/>
              <a:t>CHANGING EPIDEMIOLOGY OF COELIAC DISEASE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Coeliac disease was once thought to be only a childhood disease </a:t>
            </a:r>
          </a:p>
          <a:p>
            <a:endParaRPr lang="en-GB"/>
          </a:p>
          <a:p>
            <a:r>
              <a:rPr lang="en-GB"/>
              <a:t>Now well recognised to present at any age and in both sexes</a:t>
            </a:r>
          </a:p>
          <a:p>
            <a:pPr lvl="1"/>
            <a:r>
              <a:rPr lang="en-GB"/>
              <a:t>In 1998 over 85% of newly diagnosed members were adults </a:t>
            </a:r>
          </a:p>
          <a:p>
            <a:pPr lvl="4"/>
            <a:r>
              <a:rPr lang="en-GB"/>
              <a:t>Coeliac UK society</a:t>
            </a:r>
          </a:p>
          <a:p>
            <a:pPr lvl="1"/>
            <a:r>
              <a:rPr lang="en-GB"/>
              <a:t>Between 1975 and 1999, mean age at diagnosis increased from 40 to 51</a:t>
            </a:r>
          </a:p>
          <a:p>
            <a:pPr lvl="4"/>
            <a:r>
              <a:rPr lang="en-GB"/>
              <a:t>West et al </a:t>
            </a:r>
          </a:p>
          <a:p>
            <a:pPr lvl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89863" cy="914400"/>
          </a:xfrm>
        </p:spPr>
        <p:txBody>
          <a:bodyPr/>
          <a:lstStyle/>
          <a:p>
            <a:r>
              <a:rPr lang="en-GB" sz="2200"/>
              <a:t>CHANGING PRESENTATION OF COELIAC DISEASE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Under-diagnosis in the community may be related to changes in presentation of Coeliac Disease</a:t>
            </a:r>
          </a:p>
          <a:p>
            <a:pPr lvl="1"/>
            <a:r>
              <a:rPr lang="en-GB"/>
              <a:t>possible decline in the severity of the illness</a:t>
            </a:r>
          </a:p>
          <a:p>
            <a:pPr lvl="1"/>
            <a:r>
              <a:rPr lang="en-GB"/>
              <a:t>less reliance on wheat-based diets</a:t>
            </a:r>
          </a:p>
          <a:p>
            <a:pPr lvl="1"/>
            <a:endParaRPr lang="en-GB"/>
          </a:p>
          <a:p>
            <a:r>
              <a:rPr lang="en-GB"/>
              <a:t>We now recognise there are many non-specific symptoms</a:t>
            </a:r>
          </a:p>
          <a:p>
            <a:pPr lvl="1"/>
            <a:endParaRPr lang="en-GB"/>
          </a:p>
          <a:p>
            <a:r>
              <a:rPr lang="en-GB"/>
              <a:t>Good serological tests now enable the diagnosis to be made easily and reliably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200"/>
              <a:t>AUTOANTIBODIES &amp; COELIAC DISEASE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60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IgA class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US"/>
              <a:t>Tissue transglutaminase</a:t>
            </a:r>
          </a:p>
          <a:p>
            <a:pPr lvl="1">
              <a:lnSpc>
                <a:spcPct val="90000"/>
              </a:lnSpc>
            </a:pPr>
            <a:r>
              <a:rPr lang="en-US"/>
              <a:t>the autoantigen recognized by endomysial antibodies</a:t>
            </a:r>
          </a:p>
          <a:p>
            <a:pPr lvl="1">
              <a:lnSpc>
                <a:spcPct val="90000"/>
              </a:lnSpc>
            </a:pPr>
            <a:r>
              <a:rPr lang="en-US"/>
              <a:t>Measured by ELISA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GB"/>
              <a:t>Endomysial antibodies</a:t>
            </a:r>
          </a:p>
          <a:p>
            <a:pPr lvl="1">
              <a:lnSpc>
                <a:spcPct val="90000"/>
              </a:lnSpc>
            </a:pPr>
            <a:r>
              <a:rPr lang="en-GB"/>
              <a:t>Indirect immunofluorescence </a:t>
            </a:r>
          </a:p>
          <a:p>
            <a:pPr lvl="1">
              <a:lnSpc>
                <a:spcPct val="90000"/>
              </a:lnSpc>
            </a:pPr>
            <a:r>
              <a:rPr lang="en-GB"/>
              <a:t>Primate oesophagus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High specificity (&gt;95%) &amp; sensitivity in diagnosis</a:t>
            </a:r>
          </a:p>
          <a:p>
            <a:pPr>
              <a:lnSpc>
                <a:spcPct val="90000"/>
              </a:lnSpc>
            </a:pPr>
            <a:r>
              <a:rPr lang="en-GB"/>
              <a:t>Useful in monitoring response to treatment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500"/>
          </a:p>
        </p:txBody>
      </p:sp>
      <p:pic>
        <p:nvPicPr>
          <p:cNvPr id="715780" name="Picture 4" descr="endomys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997200"/>
            <a:ext cx="25273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365760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solidFill>
                <a:srgbClr val="FF9966"/>
              </a:solidFill>
            </a:endParaRP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Coeliac Iceberg</a:t>
            </a:r>
          </a:p>
        </p:txBody>
      </p:sp>
      <p:sp>
        <p:nvSpPr>
          <p:cNvPr id="560132" name="Line 4"/>
          <p:cNvSpPr>
            <a:spLocks noChangeShapeType="1"/>
          </p:cNvSpPr>
          <p:nvPr/>
        </p:nvSpPr>
        <p:spPr bwMode="auto">
          <a:xfrm flipH="1">
            <a:off x="2133600" y="2362200"/>
            <a:ext cx="2209800" cy="2895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560133" name="Freeform 5"/>
          <p:cNvSpPr>
            <a:spLocks/>
          </p:cNvSpPr>
          <p:nvPr/>
        </p:nvSpPr>
        <p:spPr bwMode="auto">
          <a:xfrm>
            <a:off x="4297363" y="2535238"/>
            <a:ext cx="1143000" cy="665162"/>
          </a:xfrm>
          <a:custGeom>
            <a:avLst/>
            <a:gdLst>
              <a:gd name="T0" fmla="*/ 384 w 720"/>
              <a:gd name="T1" fmla="*/ 3 h 419"/>
              <a:gd name="T2" fmla="*/ 165 w 720"/>
              <a:gd name="T3" fmla="*/ 186 h 419"/>
              <a:gd name="T4" fmla="*/ 0 w 720"/>
              <a:gd name="T5" fmla="*/ 419 h 419"/>
              <a:gd name="T6" fmla="*/ 720 w 720"/>
              <a:gd name="T7" fmla="*/ 419 h 419"/>
              <a:gd name="T8" fmla="*/ 603 w 720"/>
              <a:gd name="T9" fmla="*/ 204 h 419"/>
              <a:gd name="T10" fmla="*/ 384 w 720"/>
              <a:gd name="T11" fmla="*/ 3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419">
                <a:moveTo>
                  <a:pt x="384" y="3"/>
                </a:moveTo>
                <a:cubicBezTo>
                  <a:pt x="311" y="0"/>
                  <a:pt x="229" y="117"/>
                  <a:pt x="165" y="186"/>
                </a:cubicBezTo>
                <a:lnTo>
                  <a:pt x="0" y="419"/>
                </a:lnTo>
                <a:lnTo>
                  <a:pt x="720" y="419"/>
                </a:lnTo>
                <a:lnTo>
                  <a:pt x="603" y="204"/>
                </a:lnTo>
                <a:cubicBezTo>
                  <a:pt x="547" y="135"/>
                  <a:pt x="457" y="6"/>
                  <a:pt x="384" y="3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560134" name="Line 6"/>
          <p:cNvSpPr>
            <a:spLocks noChangeShapeType="1"/>
          </p:cNvSpPr>
          <p:nvPr/>
        </p:nvSpPr>
        <p:spPr bwMode="auto">
          <a:xfrm>
            <a:off x="4114800" y="320040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560135" name="Text Box 7"/>
          <p:cNvSpPr txBox="1">
            <a:spLocks noChangeArrowheads="1"/>
          </p:cNvSpPr>
          <p:nvPr/>
        </p:nvSpPr>
        <p:spPr bwMode="auto">
          <a:xfrm>
            <a:off x="609600" y="2057400"/>
            <a:ext cx="2286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Complicated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Clinically active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Subclinical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Latent / potential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0136" name="Freeform 8"/>
          <p:cNvSpPr>
            <a:spLocks/>
          </p:cNvSpPr>
          <p:nvPr/>
        </p:nvSpPr>
        <p:spPr bwMode="auto">
          <a:xfrm>
            <a:off x="3124200" y="3200400"/>
            <a:ext cx="3382963" cy="2971800"/>
          </a:xfrm>
          <a:custGeom>
            <a:avLst/>
            <a:gdLst>
              <a:gd name="T0" fmla="*/ 108 w 2131"/>
              <a:gd name="T1" fmla="*/ 1339 h 1872"/>
              <a:gd name="T2" fmla="*/ 254 w 2131"/>
              <a:gd name="T3" fmla="*/ 763 h 1872"/>
              <a:gd name="T4" fmla="*/ 739 w 2131"/>
              <a:gd name="T5" fmla="*/ 0 h 1872"/>
              <a:gd name="T6" fmla="*/ 1459 w 2131"/>
              <a:gd name="T7" fmla="*/ 0 h 1872"/>
              <a:gd name="T8" fmla="*/ 1946 w 2131"/>
              <a:gd name="T9" fmla="*/ 745 h 1872"/>
              <a:gd name="T10" fmla="*/ 2046 w 2131"/>
              <a:gd name="T11" fmla="*/ 1330 h 1872"/>
              <a:gd name="T12" fmla="*/ 1434 w 2131"/>
              <a:gd name="T13" fmla="*/ 1787 h 1872"/>
              <a:gd name="T14" fmla="*/ 904 w 2131"/>
              <a:gd name="T15" fmla="*/ 1797 h 1872"/>
              <a:gd name="T16" fmla="*/ 108 w 2131"/>
              <a:gd name="T17" fmla="*/ 1339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31" h="1872">
                <a:moveTo>
                  <a:pt x="108" y="1339"/>
                </a:moveTo>
                <a:cubicBezTo>
                  <a:pt x="0" y="1167"/>
                  <a:pt x="149" y="986"/>
                  <a:pt x="254" y="763"/>
                </a:cubicBezTo>
                <a:lnTo>
                  <a:pt x="739" y="0"/>
                </a:lnTo>
                <a:lnTo>
                  <a:pt x="1459" y="0"/>
                </a:lnTo>
                <a:lnTo>
                  <a:pt x="1946" y="745"/>
                </a:lnTo>
                <a:cubicBezTo>
                  <a:pt x="2044" y="967"/>
                  <a:pt x="2131" y="1156"/>
                  <a:pt x="2046" y="1330"/>
                </a:cubicBezTo>
                <a:cubicBezTo>
                  <a:pt x="1961" y="1504"/>
                  <a:pt x="1624" y="1709"/>
                  <a:pt x="1434" y="1787"/>
                </a:cubicBezTo>
                <a:cubicBezTo>
                  <a:pt x="1244" y="1865"/>
                  <a:pt x="1125" y="1872"/>
                  <a:pt x="904" y="1797"/>
                </a:cubicBezTo>
                <a:cubicBezTo>
                  <a:pt x="683" y="1722"/>
                  <a:pt x="216" y="1511"/>
                  <a:pt x="108" y="1339"/>
                </a:cubicBezTo>
                <a:close/>
              </a:path>
            </a:pathLst>
          </a:custGeom>
          <a:gradFill rotWithShape="1">
            <a:gsLst>
              <a:gs pos="0">
                <a:srgbClr val="CCFFFF">
                  <a:gamma/>
                  <a:shade val="76863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7686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560137" name="Text Box 9"/>
          <p:cNvSpPr txBox="1">
            <a:spLocks noChangeArrowheads="1"/>
          </p:cNvSpPr>
          <p:nvPr/>
        </p:nvSpPr>
        <p:spPr bwMode="auto">
          <a:xfrm>
            <a:off x="6659563" y="1831975"/>
            <a:ext cx="2335212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Lymphoma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Nutritional deficiencies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DH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Villous atrophy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Subtle histology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Antibodies</a:t>
            </a:r>
            <a:endParaRPr lang="en-GB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60138" name="Oval 10"/>
          <p:cNvSpPr>
            <a:spLocks noChangeArrowheads="1"/>
          </p:cNvSpPr>
          <p:nvPr/>
        </p:nvSpPr>
        <p:spPr bwMode="auto">
          <a:xfrm>
            <a:off x="381000" y="228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DERMATITIS HERPETIFORMIS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4538" y="1752600"/>
            <a:ext cx="3090862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Vesicular rash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 intense pruritus 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 blisters rarely present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 esp. arms &amp; shoulders</a:t>
            </a:r>
          </a:p>
          <a:p>
            <a:pPr lvl="1">
              <a:lnSpc>
                <a:spcPct val="90000"/>
              </a:lnSpc>
            </a:pPr>
            <a:endParaRPr lang="en-GB" sz="2000"/>
          </a:p>
          <a:p>
            <a:pPr>
              <a:lnSpc>
                <a:spcPct val="90000"/>
              </a:lnSpc>
            </a:pPr>
            <a:r>
              <a:rPr lang="en-GB" sz="2000"/>
              <a:t>Skin biopsy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 granular IgA deposits</a:t>
            </a:r>
          </a:p>
          <a:p>
            <a:pPr lvl="1">
              <a:lnSpc>
                <a:spcPct val="90000"/>
              </a:lnSpc>
            </a:pPr>
            <a:endParaRPr lang="en-GB" sz="2000"/>
          </a:p>
          <a:p>
            <a:pPr>
              <a:lnSpc>
                <a:spcPct val="90000"/>
              </a:lnSpc>
            </a:pPr>
            <a:r>
              <a:rPr lang="en-GB" sz="2000"/>
              <a:t>Associated villous atrophy and gluten-sensitivity</a:t>
            </a:r>
          </a:p>
        </p:txBody>
      </p:sp>
      <p:pic>
        <p:nvPicPr>
          <p:cNvPr id="559110" name="Picture 6" descr="d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572000" cy="343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diarrhoea?</a:t>
            </a:r>
          </a:p>
        </p:txBody>
      </p:sp>
      <p:sp>
        <p:nvSpPr>
          <p:cNvPr id="6082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4318000" cy="4572000"/>
          </a:xfrm>
        </p:spPr>
        <p:txBody>
          <a:bodyPr/>
          <a:lstStyle/>
          <a:p>
            <a:r>
              <a:rPr lang="en-GB" sz="2000"/>
              <a:t>Patient:</a:t>
            </a:r>
          </a:p>
          <a:p>
            <a:pPr lvl="1">
              <a:buFontTx/>
              <a:buNone/>
            </a:pPr>
            <a:r>
              <a:rPr lang="en-GB" sz="2000"/>
              <a:t>Change in consistency of stools </a:t>
            </a:r>
          </a:p>
          <a:p>
            <a:pPr lvl="1">
              <a:buFontTx/>
              <a:buNone/>
            </a:pPr>
            <a:r>
              <a:rPr lang="en-GB" sz="2000"/>
              <a:t>     “watery / explosive / floating”</a:t>
            </a:r>
          </a:p>
          <a:p>
            <a:pPr lvl="1">
              <a:buFontTx/>
              <a:buNone/>
            </a:pPr>
            <a:r>
              <a:rPr lang="en-GB" sz="2000"/>
              <a:t>Urgency to defecate /</a:t>
            </a:r>
          </a:p>
          <a:p>
            <a:pPr lvl="1">
              <a:buFontTx/>
              <a:buNone/>
            </a:pPr>
            <a:r>
              <a:rPr lang="en-GB" sz="2000"/>
              <a:t>      uncontrollable defecation</a:t>
            </a:r>
          </a:p>
          <a:p>
            <a:pPr lvl="1">
              <a:buFontTx/>
              <a:buNone/>
            </a:pPr>
            <a:r>
              <a:rPr lang="en-GB" sz="2000"/>
              <a:t>     (incontinence / “accidents”)</a:t>
            </a:r>
          </a:p>
          <a:p>
            <a:pPr lvl="1">
              <a:buFontTx/>
              <a:buNone/>
            </a:pPr>
            <a:r>
              <a:rPr lang="en-GB" sz="2000"/>
              <a:t>Increased frequency</a:t>
            </a:r>
          </a:p>
        </p:txBody>
      </p:sp>
      <p:sp>
        <p:nvSpPr>
          <p:cNvPr id="60826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447800"/>
            <a:ext cx="3808412" cy="4572000"/>
          </a:xfrm>
        </p:spPr>
        <p:txBody>
          <a:bodyPr/>
          <a:lstStyle/>
          <a:p>
            <a:r>
              <a:rPr lang="en-GB" sz="2000"/>
              <a:t>Clinical:</a:t>
            </a:r>
          </a:p>
          <a:p>
            <a:pPr lvl="1">
              <a:buFontTx/>
              <a:buNone/>
            </a:pPr>
            <a:r>
              <a:rPr lang="en-GB" sz="2000"/>
              <a:t>Increased volume (weight) of stool</a:t>
            </a:r>
          </a:p>
          <a:p>
            <a:pPr lvl="1">
              <a:buFontTx/>
              <a:buNone/>
            </a:pPr>
            <a:r>
              <a:rPr lang="en-GB" sz="2000"/>
              <a:t>     (Increased frequency)</a:t>
            </a:r>
          </a:p>
          <a:p>
            <a:pPr lvl="1">
              <a:buFontTx/>
              <a:buNone/>
            </a:pPr>
            <a:r>
              <a:rPr lang="en-GB" sz="2000"/>
              <a:t>     (watery texture)</a:t>
            </a:r>
          </a:p>
          <a:p>
            <a:pPr lvl="1">
              <a:buFontTx/>
              <a:buNone/>
            </a:pPr>
            <a:r>
              <a:rPr lang="en-GB" sz="2000"/>
              <a:t>	</a:t>
            </a:r>
          </a:p>
          <a:p>
            <a:endParaRPr lang="en-GB" sz="2000"/>
          </a:p>
        </p:txBody>
      </p:sp>
      <p:sp>
        <p:nvSpPr>
          <p:cNvPr id="608262" name="Text Box 6"/>
          <p:cNvSpPr txBox="1">
            <a:spLocks noChangeArrowheads="1"/>
          </p:cNvSpPr>
          <p:nvPr/>
        </p:nvSpPr>
        <p:spPr bwMode="auto">
          <a:xfrm>
            <a:off x="914400" y="5105400"/>
            <a:ext cx="7391400" cy="652463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CC00CC"/>
              </a:buClr>
              <a:buFont typeface="Wingdings" pitchFamily="2" charset="2"/>
              <a:buNone/>
            </a:pPr>
            <a:r>
              <a:rPr lang="en-GB" sz="1800" b="1">
                <a:solidFill>
                  <a:schemeClr val="tx2"/>
                </a:solidFill>
                <a:latin typeface="Arial" charset="0"/>
              </a:rPr>
              <a:t>Normal frequency of bowels: 		3x / day to 3x / week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CC00CC"/>
              </a:buClr>
              <a:buFont typeface="Wingdings" pitchFamily="2" charset="2"/>
              <a:buNone/>
            </a:pPr>
            <a:r>
              <a:rPr lang="en-GB" sz="1800" b="1">
                <a:solidFill>
                  <a:schemeClr val="tx2"/>
                </a:solidFill>
                <a:latin typeface="Arial" charset="0"/>
              </a:rPr>
              <a:t>Normal volume / weight of stools: 	     &lt; 200 ml /day</a:t>
            </a:r>
            <a:endParaRPr lang="en-GB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89863" cy="914400"/>
          </a:xfrm>
        </p:spPr>
        <p:txBody>
          <a:bodyPr/>
          <a:lstStyle/>
          <a:p>
            <a:r>
              <a:rPr lang="en-GB" sz="2200"/>
              <a:t>COELIAC DISEASE: SCREENING POPULATIONS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62103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/>
              <a:t>In general population, prevalence may be ~1%.</a:t>
            </a:r>
          </a:p>
          <a:p>
            <a:pPr>
              <a:buFont typeface="Wingdings" pitchFamily="2" charset="2"/>
              <a:buNone/>
            </a:pPr>
            <a:endParaRPr lang="en-GB"/>
          </a:p>
          <a:p>
            <a:pPr>
              <a:buFont typeface="Wingdings" pitchFamily="2" charset="2"/>
              <a:buNone/>
            </a:pPr>
            <a:r>
              <a:rPr lang="en-GB"/>
              <a:t>Groups with prevalence between 1 and 5%:</a:t>
            </a:r>
          </a:p>
          <a:p>
            <a:pPr lvl="1"/>
            <a:r>
              <a:rPr lang="en-GB"/>
              <a:t>Diabetes (Type I)</a:t>
            </a:r>
          </a:p>
          <a:p>
            <a:pPr lvl="1"/>
            <a:r>
              <a:rPr lang="en-GB"/>
              <a:t>Thyroid disease</a:t>
            </a:r>
          </a:p>
          <a:p>
            <a:pPr lvl="1"/>
            <a:r>
              <a:rPr lang="en-GB"/>
              <a:t>Anaemic blood donors</a:t>
            </a:r>
          </a:p>
          <a:p>
            <a:pPr lvl="1"/>
            <a:r>
              <a:rPr lang="en-GB"/>
              <a:t>Irritable Bowel Syndrome</a:t>
            </a:r>
          </a:p>
          <a:p>
            <a:pPr lvl="1"/>
            <a:r>
              <a:rPr lang="en-GB"/>
              <a:t>Osteoporosis</a:t>
            </a:r>
          </a:p>
          <a:p>
            <a:endParaRPr lang="en-GB"/>
          </a:p>
          <a:p>
            <a:pPr>
              <a:buFont typeface="Wingdings" pitchFamily="2" charset="2"/>
              <a:buNone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/>
              <a:t>COELIAC DISEASE =</a:t>
            </a:r>
            <a:br>
              <a:rPr lang="en-GB" sz="2200"/>
            </a:br>
            <a:r>
              <a:rPr lang="en-GB" sz="2200"/>
              <a:t>GLUTEN SENSITIVE ENTEROPATHY</a:t>
            </a:r>
            <a:endParaRPr lang="en-GB"/>
          </a:p>
        </p:txBody>
      </p:sp>
      <p:sp>
        <p:nvSpPr>
          <p:cNvPr id="564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63270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>
                <a:solidFill>
                  <a:schemeClr val="tx2"/>
                </a:solidFill>
                <a:latin typeface="Arial Black" pitchFamily="34" charset="0"/>
              </a:rPr>
              <a:t>GLUTEN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Fraction of cereals that binds (glues)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Proteins found in wheat, barley, rye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A-gliadin (wheat), hordein (barley), secalin (rye)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Specific polypeptides rich in P and Q</a:t>
            </a:r>
          </a:p>
          <a:p>
            <a:pPr lvl="4">
              <a:lnSpc>
                <a:spcPct val="90000"/>
              </a:lnSpc>
            </a:pPr>
            <a:r>
              <a:rPr lang="en-GB" sz="1400"/>
              <a:t>Shan et al Science 2002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z="200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chemeClr val="tx2"/>
                </a:solidFill>
              </a:rPr>
              <a:t>LQLQ</a:t>
            </a:r>
            <a:r>
              <a:rPr lang="en-GB" sz="2000" u="sng">
                <a:solidFill>
                  <a:schemeClr val="tx2"/>
                </a:solidFill>
              </a:rPr>
              <a:t>PFPQP</a:t>
            </a:r>
            <a:r>
              <a:rPr lang="en-GB" sz="2000" u="sng">
                <a:solidFill>
                  <a:srgbClr val="CC0000"/>
                </a:solidFill>
              </a:rPr>
              <a:t>Q</a:t>
            </a:r>
            <a:r>
              <a:rPr lang="en-GB" sz="2000" u="sng">
                <a:solidFill>
                  <a:schemeClr val="tx2"/>
                </a:solidFill>
              </a:rPr>
              <a:t>LPYP</a:t>
            </a:r>
            <a:r>
              <a:rPr lang="en-GB" sz="2000">
                <a:solidFill>
                  <a:schemeClr val="tx2"/>
                </a:solidFill>
              </a:rPr>
              <a:t>QPQLPYPQPQLPYPQPQPF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z="200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/>
              <a:t>33-mer, residues 57 – 89 of </a:t>
            </a:r>
            <a:r>
              <a:rPr lang="en-GB" sz="2000">
                <a:sym typeface="Symbol" pitchFamily="18" charset="2"/>
              </a:rPr>
              <a:t>2-gliadin</a:t>
            </a:r>
          </a:p>
          <a:p>
            <a:pPr lvl="1">
              <a:lnSpc>
                <a:spcPct val="90000"/>
              </a:lnSpc>
            </a:pPr>
            <a:r>
              <a:rPr lang="en-GB" sz="2000">
                <a:sym typeface="Symbol" pitchFamily="18" charset="2"/>
              </a:rPr>
              <a:t>stable in gastric, pancreatic &amp; intestinal proteases</a:t>
            </a:r>
          </a:p>
          <a:p>
            <a:pPr lvl="1">
              <a:lnSpc>
                <a:spcPct val="90000"/>
              </a:lnSpc>
            </a:pPr>
            <a:r>
              <a:rPr lang="en-GB">
                <a:sym typeface="Symbol" pitchFamily="18" charset="2"/>
              </a:rPr>
              <a:t>Q reacts with tTG; deamidated to E</a:t>
            </a:r>
            <a:endParaRPr lang="en-GB" sz="200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GB" sz="2000">
                <a:sym typeface="Symbol" pitchFamily="18" charset="2"/>
              </a:rPr>
              <a:t>stimulates HLA- restricted intestinal T cell clones from coeliacs</a:t>
            </a:r>
            <a:endParaRPr lang="en-GB" sz="2000"/>
          </a:p>
          <a:p>
            <a:pPr lvl="1">
              <a:lnSpc>
                <a:spcPct val="90000"/>
              </a:lnSpc>
            </a:pPr>
            <a:endParaRPr lang="en-GB" sz="2000"/>
          </a:p>
        </p:txBody>
      </p:sp>
      <p:sp>
        <p:nvSpPr>
          <p:cNvPr id="564229" name="Rectangle 5"/>
          <p:cNvSpPr>
            <a:spLocks noChangeArrowheads="1"/>
          </p:cNvSpPr>
          <p:nvPr/>
        </p:nvSpPr>
        <p:spPr bwMode="auto">
          <a:xfrm>
            <a:off x="971550" y="3500438"/>
            <a:ext cx="7383463" cy="2520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/>
              <a:t>COELIAC DISEASE =</a:t>
            </a:r>
            <a:br>
              <a:rPr lang="en-GB" sz="2200"/>
            </a:br>
            <a:r>
              <a:rPr lang="en-GB" sz="2200"/>
              <a:t>GLUTEN SENSITIVE ENTEROPATHY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629525" cy="4495800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  <a:latin typeface="Arial Black" pitchFamily="34" charset="0"/>
              </a:rPr>
              <a:t>SENSITIVE</a:t>
            </a:r>
          </a:p>
          <a:p>
            <a:pPr lvl="1"/>
            <a:endParaRPr lang="en-GB"/>
          </a:p>
          <a:p>
            <a:pPr lvl="1"/>
            <a:r>
              <a:rPr lang="en-GB"/>
              <a:t>Immunological reaction </a:t>
            </a:r>
          </a:p>
          <a:p>
            <a:pPr lvl="2"/>
            <a:r>
              <a:rPr lang="en-GB"/>
              <a:t>tissue transglutaminases and neo-antigen formation</a:t>
            </a:r>
          </a:p>
          <a:p>
            <a:pPr lvl="2"/>
            <a:r>
              <a:rPr lang="en-GB"/>
              <a:t>activated HLA-restricted T-lymphocytes</a:t>
            </a:r>
          </a:p>
          <a:p>
            <a:pPr lvl="2"/>
            <a:endParaRPr lang="en-GB"/>
          </a:p>
          <a:p>
            <a:pPr lvl="1"/>
            <a:r>
              <a:rPr lang="en-GB"/>
              <a:t>Genetic predisposition  to immune response ...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2200"/>
              <a:t>COELIAC DISEASE: FAMILY STUDIES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905000"/>
            <a:ext cx="7602537" cy="4114800"/>
          </a:xfrm>
          <a:noFill/>
          <a:ln/>
        </p:spPr>
        <p:txBody>
          <a:bodyPr lIns="92075" tIns="46038" rIns="92075" bIns="46038"/>
          <a:lstStyle/>
          <a:p>
            <a:r>
              <a:rPr lang="en-GB" dirty="0"/>
              <a:t>Risk in first degree relatives approximately 10 - 12%.</a:t>
            </a:r>
          </a:p>
          <a:p>
            <a:endParaRPr lang="en-GB" dirty="0"/>
          </a:p>
          <a:p>
            <a:r>
              <a:rPr lang="en-GB" dirty="0" smtClean="0"/>
              <a:t>Monozygotic </a:t>
            </a:r>
            <a:r>
              <a:rPr lang="en-GB" dirty="0"/>
              <a:t>twins: concordance 70%</a:t>
            </a:r>
          </a:p>
          <a:p>
            <a:endParaRPr lang="en-GB" dirty="0"/>
          </a:p>
          <a:p>
            <a:pPr lvl="2">
              <a:buFontTx/>
              <a:buNone/>
            </a:pPr>
            <a:r>
              <a:rPr lang="en-GB" i="1" dirty="0"/>
              <a:t>Note the need to confirm monozygosity </a:t>
            </a:r>
          </a:p>
          <a:p>
            <a:pPr lvl="2">
              <a:buFontTx/>
              <a:buNone/>
            </a:pPr>
            <a:r>
              <a:rPr lang="en-GB" i="1" dirty="0"/>
              <a:t>&amp; to look for asymptomatic disease</a:t>
            </a:r>
          </a:p>
          <a:p>
            <a:endParaRPr lang="en-GB" i="1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/>
              <a:t>COELIAC DISEASE: GENETICS &amp; HLA</a:t>
            </a:r>
          </a:p>
        </p:txBody>
      </p:sp>
      <p:sp>
        <p:nvSpPr>
          <p:cNvPr id="567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HLA associations:</a:t>
            </a:r>
          </a:p>
          <a:p>
            <a:pPr>
              <a:lnSpc>
                <a:spcPct val="90000"/>
              </a:lnSpc>
            </a:pPr>
            <a:r>
              <a:rPr lang="en-GB" sz="2000"/>
              <a:t>Class I:  HLA-A1, HLA-B8</a:t>
            </a:r>
          </a:p>
          <a:p>
            <a:pPr>
              <a:lnSpc>
                <a:spcPct val="90000"/>
              </a:lnSpc>
            </a:pPr>
            <a:r>
              <a:rPr lang="en-GB" sz="2000"/>
              <a:t>Class II: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HLA-DR3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000"/>
          </a:p>
          <a:p>
            <a:pPr>
              <a:lnSpc>
                <a:spcPct val="90000"/>
              </a:lnSpc>
            </a:pPr>
            <a:r>
              <a:rPr lang="en-GB" sz="2000" b="1">
                <a:solidFill>
                  <a:schemeClr val="tx2"/>
                </a:solidFill>
              </a:rPr>
              <a:t>HLA-DQ2</a:t>
            </a:r>
            <a:r>
              <a:rPr lang="en-GB" sz="2000"/>
              <a:t>  (DQA1* 0501, DQB1*0201 alleles)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95% of Northern European coeliac patients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20% non-coeliac controls</a:t>
            </a:r>
          </a:p>
          <a:p>
            <a:pPr lvl="1">
              <a:lnSpc>
                <a:spcPct val="90000"/>
              </a:lnSpc>
            </a:pPr>
            <a:endParaRPr lang="en-GB" sz="2000"/>
          </a:p>
          <a:p>
            <a:pPr>
              <a:lnSpc>
                <a:spcPct val="90000"/>
              </a:lnSpc>
            </a:pPr>
            <a:r>
              <a:rPr lang="en-GB" sz="2000"/>
              <a:t>In HLA-matched sibs concordance for coeliac disease ~ 30%.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Everyone eats gluten!</a:t>
            </a:r>
          </a:p>
          <a:p>
            <a:pPr lvl="1">
              <a:lnSpc>
                <a:spcPct val="90000"/>
              </a:lnSpc>
            </a:pPr>
            <a:endParaRPr lang="en-GB" sz="2000"/>
          </a:p>
          <a:p>
            <a:pPr lvl="2">
              <a:lnSpc>
                <a:spcPct val="90000"/>
              </a:lnSpc>
            </a:pPr>
            <a:r>
              <a:rPr lang="en-GB" sz="1800"/>
              <a:t>Other gene(s) must contribute to the inheritability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/>
              <a:t>COELIAC DISEASE =</a:t>
            </a:r>
            <a:br>
              <a:rPr lang="en-GB" sz="2200"/>
            </a:br>
            <a:r>
              <a:rPr lang="en-GB" sz="2200"/>
              <a:t>GLUTEN SENSITIVE ENTEROPATHY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629525" cy="4495800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  <a:latin typeface="Arial Black" pitchFamily="34" charset="0"/>
              </a:rPr>
              <a:t>ENTEROPATHY</a:t>
            </a:r>
          </a:p>
          <a:p>
            <a:pPr lvl="1"/>
            <a:endParaRPr lang="en-GB"/>
          </a:p>
          <a:p>
            <a:pPr lvl="1"/>
            <a:r>
              <a:rPr lang="en-GB"/>
              <a:t>Inflammatory damage </a:t>
            </a:r>
          </a:p>
          <a:p>
            <a:pPr lvl="1"/>
            <a:r>
              <a:rPr lang="en-GB"/>
              <a:t>Cell death (apoptosis)</a:t>
            </a:r>
          </a:p>
          <a:p>
            <a:pPr lvl="1"/>
            <a:endParaRPr lang="en-GB"/>
          </a:p>
          <a:p>
            <a:pPr lvl="1"/>
            <a:r>
              <a:rPr lang="en-GB"/>
              <a:t>Histological changes</a:t>
            </a:r>
          </a:p>
          <a:p>
            <a:pPr lvl="2"/>
            <a:r>
              <a:rPr lang="en-GB"/>
              <a:t>Enterocyte apoptosis (villous atrophy)</a:t>
            </a:r>
          </a:p>
          <a:p>
            <a:pPr lvl="2"/>
            <a:r>
              <a:rPr lang="en-GB"/>
              <a:t>Stimulated regeneration (hyperplastic crypts)</a:t>
            </a:r>
          </a:p>
          <a:p>
            <a:pPr lvl="1"/>
            <a:endParaRPr lang="en-GB"/>
          </a:p>
          <a:p>
            <a:pPr lvl="1"/>
            <a:r>
              <a:rPr lang="en-GB"/>
              <a:t>Functional changes leading to malabsorption of nutrients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838200"/>
          </a:xfrm>
        </p:spPr>
        <p:txBody>
          <a:bodyPr/>
          <a:lstStyle/>
          <a:p>
            <a:r>
              <a:rPr lang="en-GB"/>
              <a:t>In coeliac disease these are environmental toxins!</a:t>
            </a:r>
          </a:p>
        </p:txBody>
      </p:sp>
      <p:pic>
        <p:nvPicPr>
          <p:cNvPr id="570375" name="Picture 7" descr="gf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" r="30467" b="30441"/>
          <a:stretch>
            <a:fillRect/>
          </a:stretch>
        </p:blipFill>
        <p:spPr bwMode="auto">
          <a:xfrm>
            <a:off x="1295400" y="1371600"/>
            <a:ext cx="6477000" cy="44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838200"/>
          </a:xfrm>
        </p:spPr>
        <p:txBody>
          <a:bodyPr/>
          <a:lstStyle/>
          <a:p>
            <a:r>
              <a:rPr lang="en-GB" sz="2200"/>
              <a:t>COELIAC DISEASE: PRINCIPLES OF TREATMENT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7629525" cy="4343400"/>
          </a:xfrm>
        </p:spPr>
        <p:txBody>
          <a:bodyPr/>
          <a:lstStyle/>
          <a:p>
            <a:r>
              <a:rPr lang="en-GB" dirty="0"/>
              <a:t>Gluten-free diet</a:t>
            </a:r>
          </a:p>
          <a:p>
            <a:pPr lvl="3"/>
            <a:r>
              <a:rPr lang="en-GB" dirty="0"/>
              <a:t>	(some pts may also be symptomatic with oats)</a:t>
            </a:r>
          </a:p>
          <a:p>
            <a:pPr lvl="3"/>
            <a:endParaRPr lang="en-GB" dirty="0"/>
          </a:p>
          <a:p>
            <a:r>
              <a:rPr lang="en-GB" dirty="0"/>
              <a:t>Maintain adequate nutrition</a:t>
            </a:r>
          </a:p>
          <a:p>
            <a:pPr lvl="1"/>
            <a:r>
              <a:rPr lang="en-GB" dirty="0"/>
              <a:t>Gluten-free products on prescription</a:t>
            </a:r>
          </a:p>
          <a:p>
            <a:pPr lvl="1"/>
            <a:r>
              <a:rPr lang="en-GB" dirty="0"/>
              <a:t>Nutritional supplements </a:t>
            </a:r>
          </a:p>
          <a:p>
            <a:pPr lvl="3"/>
            <a:r>
              <a:rPr lang="en-GB" dirty="0"/>
              <a:t>	(energy sources, Fe, Ca, vitamin D, folate, etc.)</a:t>
            </a:r>
          </a:p>
          <a:p>
            <a:pPr lvl="1"/>
            <a:r>
              <a:rPr lang="en-GB" dirty="0"/>
              <a:t>Prevent complications</a:t>
            </a:r>
          </a:p>
          <a:p>
            <a:pPr lvl="1"/>
            <a:endParaRPr lang="en-GB" dirty="0"/>
          </a:p>
          <a:p>
            <a:r>
              <a:rPr lang="en-GB" dirty="0"/>
              <a:t>The Coeliac UK society provides patient support</a:t>
            </a:r>
          </a:p>
          <a:p>
            <a:pPr lvl="2"/>
            <a:r>
              <a:rPr lang="en-GB" dirty="0"/>
              <a:t>List of gluten-free products – updated regularly</a:t>
            </a:r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1422400" y="1676400"/>
            <a:ext cx="596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</a:pPr>
            <a:r>
              <a:rPr lang="en-GB">
                <a:solidFill>
                  <a:schemeClr val="tx2"/>
                </a:solidFill>
                <a:latin typeface="Arial" charset="0"/>
              </a:rPr>
              <a:t>!!!!    </a:t>
            </a:r>
            <a:r>
              <a:rPr lang="en-GB">
                <a:solidFill>
                  <a:schemeClr val="tx2"/>
                </a:solidFill>
                <a:latin typeface="Arial Black" pitchFamily="34" charset="0"/>
              </a:rPr>
              <a:t>NO WHEAT, BARLEY, RYE </a:t>
            </a:r>
            <a:r>
              <a:rPr lang="en-GB">
                <a:solidFill>
                  <a:schemeClr val="tx2"/>
                </a:solidFill>
                <a:latin typeface="Arial" charset="0"/>
              </a:rPr>
              <a:t>    !!!!</a:t>
            </a:r>
            <a:endParaRPr lang="en-GB">
              <a:latin typeface="Arial" charset="0"/>
            </a:endParaRPr>
          </a:p>
        </p:txBody>
      </p:sp>
      <p:pic>
        <p:nvPicPr>
          <p:cNvPr id="572422" name="Picture 6" descr="ind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165850"/>
            <a:ext cx="1828800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uiExpand="1" build="p" autoUpdateAnimBg="0"/>
      <p:bldP spid="57242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</a:t>
            </a:r>
            <a:r>
              <a:rPr lang="en-GB" sz="2200"/>
              <a:t> COELIAC DISEASE: COMPLICATIONS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Nutrient malabsorption &amp; impaired nutritional status</a:t>
            </a:r>
          </a:p>
          <a:p>
            <a:pPr lvl="2">
              <a:buFontTx/>
              <a:buNone/>
            </a:pPr>
            <a:r>
              <a:rPr lang="en-GB"/>
              <a:t>(Slow growth, anaemia, neurological disorders, infertility)</a:t>
            </a:r>
          </a:p>
          <a:p>
            <a:pPr lvl="2"/>
            <a:endParaRPr lang="en-GB"/>
          </a:p>
          <a:p>
            <a:r>
              <a:rPr lang="en-GB"/>
              <a:t>Small bowel malignancy</a:t>
            </a:r>
          </a:p>
          <a:p>
            <a:pPr lvl="2"/>
            <a:r>
              <a:rPr lang="en-GB"/>
              <a:t>Lymphoma </a:t>
            </a:r>
          </a:p>
          <a:p>
            <a:pPr lvl="2">
              <a:buFontTx/>
              <a:buNone/>
            </a:pPr>
            <a:r>
              <a:rPr lang="en-GB"/>
              <a:t>		Enteropathy-associated T-cell lymphoma (EATL)</a:t>
            </a:r>
          </a:p>
          <a:p>
            <a:pPr lvl="2"/>
            <a:r>
              <a:rPr lang="en-GB"/>
              <a:t>Adenocarcinoma</a:t>
            </a:r>
          </a:p>
          <a:p>
            <a:pPr lvl="2">
              <a:buFontTx/>
              <a:buNone/>
            </a:pPr>
            <a:r>
              <a:rPr lang="en-GB"/>
              <a:t>		(and ? other cancers)</a:t>
            </a:r>
          </a:p>
          <a:p>
            <a:pPr lvl="2"/>
            <a:endParaRPr lang="en-GB"/>
          </a:p>
          <a:p>
            <a:r>
              <a:rPr lang="en-GB"/>
              <a:t>Osteoporosis / osteopenia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88" y="381000"/>
            <a:ext cx="7186612" cy="838200"/>
          </a:xfrm>
        </p:spPr>
        <p:txBody>
          <a:bodyPr/>
          <a:lstStyle/>
          <a:p>
            <a:r>
              <a:rPr lang="en-US"/>
              <a:t>Mrs. C.M. – a Diagnosis of Coeliac Disease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9100"/>
            <a:ext cx="7772400" cy="4330700"/>
          </a:xfrm>
        </p:spPr>
        <p:txBody>
          <a:bodyPr/>
          <a:lstStyle/>
          <a:p>
            <a:r>
              <a:rPr lang="en-US"/>
              <a:t>Management of Mrs. C.M.</a:t>
            </a:r>
          </a:p>
          <a:p>
            <a:pPr lvl="1"/>
            <a:r>
              <a:rPr lang="en-US"/>
              <a:t>Gluten-free diet – helped by Dietitians</a:t>
            </a:r>
          </a:p>
          <a:p>
            <a:pPr lvl="1"/>
            <a:r>
              <a:rPr lang="en-US"/>
              <a:t>Iron and multivitamin supplementation</a:t>
            </a:r>
          </a:p>
          <a:p>
            <a:pPr lvl="1"/>
            <a:r>
              <a:rPr lang="en-US"/>
              <a:t>DXA scan showed osteopenia </a:t>
            </a:r>
          </a:p>
          <a:p>
            <a:pPr lvl="2"/>
            <a:r>
              <a:rPr lang="en-US"/>
              <a:t>Treated with calcium &amp; vitamin D</a:t>
            </a:r>
          </a:p>
          <a:p>
            <a:pPr lvl="1"/>
            <a:endParaRPr lang="en-US"/>
          </a:p>
          <a:p>
            <a:r>
              <a:rPr lang="en-US"/>
              <a:t>Clinical response</a:t>
            </a:r>
          </a:p>
          <a:p>
            <a:pPr lvl="1"/>
            <a:r>
              <a:rPr lang="en-US"/>
              <a:t>Weight increase: 8 kg in 9 months</a:t>
            </a:r>
          </a:p>
          <a:p>
            <a:pPr lvl="1"/>
            <a:r>
              <a:rPr lang="en-US"/>
              <a:t>Hb increase to 11.4g/dl in 9 months</a:t>
            </a:r>
          </a:p>
          <a:p>
            <a:pPr lvl="1"/>
            <a:r>
              <a:rPr lang="en-US"/>
              <a:t>Less tired,  “100 times better”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859" name="Picture 3" descr="st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194175" cy="60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2438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Constipation</a:t>
            </a:r>
          </a:p>
          <a:p>
            <a:pPr>
              <a:spcBef>
                <a:spcPct val="50000"/>
              </a:spcBef>
            </a:pPr>
            <a:endParaRPr lang="en-GB">
              <a:sym typeface="Symbol" pitchFamily="18" charset="2"/>
            </a:endParaRPr>
          </a:p>
          <a:p>
            <a:pPr>
              <a:spcBef>
                <a:spcPct val="50000"/>
              </a:spcBef>
              <a:buFont typeface="Symbol" pitchFamily="18" charset="2"/>
              <a:buChar char="¯"/>
            </a:pPr>
            <a:r>
              <a:rPr lang="en-GB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  <a:buFont typeface="Symbol" pitchFamily="18" charset="2"/>
              <a:buChar char="¯"/>
            </a:pPr>
            <a:r>
              <a:rPr lang="en-GB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  <a:buFont typeface="Symbol" pitchFamily="18" charset="2"/>
              <a:buChar char="¯"/>
            </a:pPr>
            <a:r>
              <a:rPr lang="en-GB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  <a:buFont typeface="Symbol" pitchFamily="18" charset="2"/>
              <a:buChar char="¯"/>
            </a:pPr>
            <a:r>
              <a:rPr lang="en-GB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  <a:buFont typeface="Symbol" pitchFamily="18" charset="2"/>
              <a:buChar char="¯"/>
            </a:pPr>
            <a:endParaRPr lang="en-GB"/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GB"/>
              <a:t>Diarrhoea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Objectives:</a:t>
            </a:r>
            <a:br>
              <a:rPr lang="en-GB"/>
            </a:br>
            <a:endParaRPr lang="en-GB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recognise the clinical presentation of malabsorption</a:t>
            </a:r>
            <a:br>
              <a:rPr lang="en-GB"/>
            </a:br>
            <a:endParaRPr lang="en-GB"/>
          </a:p>
          <a:p>
            <a:r>
              <a:rPr lang="en-GB"/>
              <a:t>To understand the disease mechanisms leading to malabsorption</a:t>
            </a:r>
            <a:br>
              <a:rPr lang="en-GB"/>
            </a:br>
            <a:endParaRPr lang="en-GB"/>
          </a:p>
          <a:p>
            <a:r>
              <a:rPr lang="en-GB"/>
              <a:t>To learn about the clinical importance, presentation, complications and treatment of coeliac disease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to investigate diarrhoea?</a:t>
            </a:r>
          </a:p>
        </p:txBody>
      </p:sp>
      <p:sp>
        <p:nvSpPr>
          <p:cNvPr id="46695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Infectious diarrhoea is common </a:t>
            </a:r>
          </a:p>
          <a:p>
            <a:pPr lvl="1"/>
            <a:r>
              <a:rPr lang="en-GB"/>
              <a:t>rarely lasts longer than 2 weeks</a:t>
            </a:r>
          </a:p>
          <a:p>
            <a:pPr lvl="1"/>
            <a:endParaRPr lang="en-GB"/>
          </a:p>
          <a:p>
            <a:r>
              <a:rPr lang="en-GB"/>
              <a:t>Chronic diarrhoea has many causes :</a:t>
            </a:r>
          </a:p>
          <a:p>
            <a:pPr lvl="2"/>
            <a:r>
              <a:rPr lang="en-GB"/>
              <a:t>Osmotic</a:t>
            </a:r>
          </a:p>
          <a:p>
            <a:pPr lvl="2"/>
            <a:r>
              <a:rPr lang="en-GB"/>
              <a:t>Secretory</a:t>
            </a:r>
          </a:p>
          <a:p>
            <a:pPr lvl="2"/>
            <a:r>
              <a:rPr lang="en-GB"/>
              <a:t>Inflammatory</a:t>
            </a:r>
          </a:p>
          <a:p>
            <a:pPr lvl="2"/>
            <a:endParaRPr lang="en-GB"/>
          </a:p>
          <a:p>
            <a:pPr lvl="3"/>
            <a:r>
              <a:rPr lang="en-GB"/>
              <a:t>Often a combination of these is responsible. </a:t>
            </a:r>
          </a:p>
          <a:p>
            <a:pPr lvl="2"/>
            <a:endParaRPr lang="en-GB"/>
          </a:p>
        </p:txBody>
      </p:sp>
      <p:pic>
        <p:nvPicPr>
          <p:cNvPr id="466950" name="Picture 6" descr="stool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18237" r="45117" b="25560"/>
          <a:stretch>
            <a:fillRect/>
          </a:stretch>
        </p:blipFill>
        <p:spPr bwMode="auto">
          <a:xfrm>
            <a:off x="6858000" y="1600200"/>
            <a:ext cx="1549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Steatorrhoea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5662613" cy="5029200"/>
          </a:xfrm>
        </p:spPr>
        <p:txBody>
          <a:bodyPr/>
          <a:lstStyle/>
          <a:p>
            <a:r>
              <a:rPr lang="en-GB"/>
              <a:t>Description</a:t>
            </a:r>
          </a:p>
          <a:p>
            <a:pPr lvl="1"/>
            <a:r>
              <a:rPr lang="en-GB"/>
              <a:t>Pale poorly formed stools</a:t>
            </a:r>
          </a:p>
          <a:p>
            <a:pPr lvl="2"/>
            <a:r>
              <a:rPr lang="en-GB"/>
              <a:t>Offensive smell</a:t>
            </a:r>
          </a:p>
          <a:p>
            <a:pPr lvl="2"/>
            <a:r>
              <a:rPr lang="en-GB"/>
              <a:t>Difficult to flush away</a:t>
            </a:r>
          </a:p>
          <a:p>
            <a:pPr lvl="2"/>
            <a:r>
              <a:rPr lang="en-GB"/>
              <a:t>Float</a:t>
            </a:r>
          </a:p>
          <a:p>
            <a:pPr lvl="1"/>
            <a:r>
              <a:rPr lang="en-GB"/>
              <a:t>Oil rings</a:t>
            </a:r>
          </a:p>
          <a:p>
            <a:pPr lvl="1"/>
            <a:r>
              <a:rPr lang="en-GB"/>
              <a:t>Faecal leakage</a:t>
            </a:r>
          </a:p>
          <a:p>
            <a:r>
              <a:rPr lang="en-GB"/>
              <a:t>Faecal weight</a:t>
            </a:r>
          </a:p>
          <a:p>
            <a:pPr lvl="1"/>
            <a:r>
              <a:rPr lang="en-GB"/>
              <a:t>normal range &lt; 200 g / day</a:t>
            </a:r>
          </a:p>
          <a:p>
            <a:r>
              <a:rPr lang="en-GB"/>
              <a:t>Faecal fat content</a:t>
            </a:r>
          </a:p>
          <a:p>
            <a:pPr lvl="1"/>
            <a:r>
              <a:rPr lang="en-GB"/>
              <a:t>normal range &lt; 6 g / day</a:t>
            </a:r>
          </a:p>
        </p:txBody>
      </p:sp>
      <p:grpSp>
        <p:nvGrpSpPr>
          <p:cNvPr id="440330" name="Group 10"/>
          <p:cNvGrpSpPr>
            <a:grpSpLocks/>
          </p:cNvGrpSpPr>
          <p:nvPr/>
        </p:nvGrpSpPr>
        <p:grpSpPr bwMode="auto">
          <a:xfrm>
            <a:off x="6400800" y="1760538"/>
            <a:ext cx="1981200" cy="2049462"/>
            <a:chOff x="4032" y="1109"/>
            <a:chExt cx="1248" cy="1291"/>
          </a:xfrm>
        </p:grpSpPr>
        <p:sp>
          <p:nvSpPr>
            <p:cNvPr id="440328" name="Text Box 8"/>
            <p:cNvSpPr txBox="1">
              <a:spLocks noChangeArrowheads="1"/>
            </p:cNvSpPr>
            <p:nvPr/>
          </p:nvSpPr>
          <p:spPr bwMode="auto">
            <a:xfrm>
              <a:off x="4128" y="2208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400">
                  <a:solidFill>
                    <a:schemeClr val="tx2"/>
                  </a:solidFill>
                  <a:latin typeface="Arial" charset="0"/>
                </a:rPr>
                <a:t>Faecal Sudan Stain</a:t>
              </a:r>
            </a:p>
          </p:txBody>
        </p:sp>
        <p:pic>
          <p:nvPicPr>
            <p:cNvPr id="440329" name="Picture 9" descr="stool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9" t="10915" r="67090" b="67119"/>
            <a:stretch>
              <a:fillRect/>
            </a:stretch>
          </p:blipFill>
          <p:spPr bwMode="auto">
            <a:xfrm>
              <a:off x="4032" y="1109"/>
              <a:ext cx="1104" cy="1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0331" name="Picture 11" descr="t304654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49725"/>
            <a:ext cx="1512887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32" name="Text Box 12"/>
          <p:cNvSpPr txBox="1">
            <a:spLocks noChangeArrowheads="1"/>
          </p:cNvSpPr>
          <p:nvPr/>
        </p:nvSpPr>
        <p:spPr bwMode="auto">
          <a:xfrm>
            <a:off x="6659563" y="5373688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>
                <a:solidFill>
                  <a:schemeClr val="tx2"/>
                </a:solidFill>
                <a:latin typeface="Arial" charset="0"/>
              </a:rPr>
              <a:t>Oil (Newton’s) 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/>
              <a:t>Malnutrition Universal Screening Tool (MUST)</a:t>
            </a: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541338" y="1733550"/>
            <a:ext cx="2438400" cy="122555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Step 1</a:t>
            </a:r>
          </a:p>
          <a:p>
            <a:r>
              <a:rPr lang="en-GB" sz="1200" b="1">
                <a:solidFill>
                  <a:schemeClr val="tx2"/>
                </a:solidFill>
              </a:rPr>
              <a:t>BMI SCORE</a:t>
            </a:r>
          </a:p>
          <a:p>
            <a:pPr algn="l"/>
            <a:r>
              <a:rPr lang="en-GB" sz="1200">
                <a:solidFill>
                  <a:schemeClr val="tx2"/>
                </a:solidFill>
              </a:rPr>
              <a:t>BMI kg/m</a:t>
            </a:r>
            <a:r>
              <a:rPr lang="en-GB" sz="1200" baseline="30000">
                <a:solidFill>
                  <a:schemeClr val="tx2"/>
                </a:solidFill>
              </a:rPr>
              <a:t>2	</a:t>
            </a:r>
            <a:r>
              <a:rPr lang="en-GB" sz="1200">
                <a:solidFill>
                  <a:schemeClr val="tx2"/>
                </a:solidFill>
              </a:rPr>
              <a:t>                   Score</a:t>
            </a:r>
          </a:p>
          <a:p>
            <a:pPr algn="l"/>
            <a:r>
              <a:rPr lang="en-GB" sz="1200"/>
              <a:t>     &gt;20		  = 0</a:t>
            </a:r>
          </a:p>
          <a:p>
            <a:pPr algn="l"/>
            <a:r>
              <a:rPr lang="en-GB" sz="1200"/>
              <a:t> 18.5 – 20		  = 1</a:t>
            </a:r>
          </a:p>
          <a:p>
            <a:pPr algn="l"/>
            <a:r>
              <a:rPr lang="en-GB" sz="1200"/>
              <a:t>    &lt;18.5		  = 2</a:t>
            </a:r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3116263" y="1733550"/>
            <a:ext cx="2505075" cy="1408113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Step 2</a:t>
            </a:r>
          </a:p>
          <a:p>
            <a:r>
              <a:rPr lang="en-GB" sz="1200" b="1">
                <a:solidFill>
                  <a:schemeClr val="tx2"/>
                </a:solidFill>
              </a:rPr>
              <a:t>WEIGHT LOSS SCORE</a:t>
            </a:r>
          </a:p>
          <a:p>
            <a:r>
              <a:rPr lang="en-GB" sz="1200" b="1">
                <a:solidFill>
                  <a:schemeClr val="tx2"/>
                </a:solidFill>
              </a:rPr>
              <a:t>Unplanned, 3-6mths</a:t>
            </a:r>
          </a:p>
          <a:p>
            <a:pPr algn="l"/>
            <a:r>
              <a:rPr lang="en-GB" sz="1200">
                <a:solidFill>
                  <a:schemeClr val="tx2"/>
                </a:solidFill>
              </a:rPr>
              <a:t>     %		Score</a:t>
            </a:r>
          </a:p>
          <a:p>
            <a:pPr algn="l"/>
            <a:r>
              <a:rPr lang="en-GB" sz="1200"/>
              <a:t>    &lt; 5		= 0</a:t>
            </a:r>
          </a:p>
          <a:p>
            <a:pPr algn="l"/>
            <a:r>
              <a:rPr lang="en-GB" sz="1200"/>
              <a:t>  5 – 10		= 1</a:t>
            </a:r>
          </a:p>
          <a:p>
            <a:pPr algn="l"/>
            <a:r>
              <a:rPr lang="en-GB" sz="1200"/>
              <a:t>  &gt; 10		= 2</a:t>
            </a:r>
          </a:p>
        </p:txBody>
      </p:sp>
      <p:sp>
        <p:nvSpPr>
          <p:cNvPr id="619525" name="Text Box 5"/>
          <p:cNvSpPr txBox="1">
            <a:spLocks noChangeArrowheads="1"/>
          </p:cNvSpPr>
          <p:nvPr/>
        </p:nvSpPr>
        <p:spPr bwMode="auto">
          <a:xfrm>
            <a:off x="5757863" y="1733550"/>
            <a:ext cx="2911475" cy="122555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Step 3</a:t>
            </a:r>
          </a:p>
          <a:p>
            <a:r>
              <a:rPr lang="en-GB" sz="1200" b="1">
                <a:solidFill>
                  <a:schemeClr val="tx2"/>
                </a:solidFill>
              </a:rPr>
              <a:t>ACUTE DISEASE EFFECT SCORE</a:t>
            </a:r>
          </a:p>
          <a:p>
            <a:r>
              <a:rPr lang="en-GB" sz="1200" b="1">
                <a:solidFill>
                  <a:schemeClr val="tx2"/>
                </a:solidFill>
              </a:rPr>
              <a:t>If patient is acutely ill &amp; there has been or is likely to be no nutritional intake for &gt; 5 days</a:t>
            </a:r>
          </a:p>
          <a:p>
            <a:r>
              <a:rPr lang="en-GB" sz="1200"/>
              <a:t>Score 2</a:t>
            </a:r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2667000" y="2443163"/>
            <a:ext cx="3792538" cy="2052637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solidFill>
                  <a:schemeClr val="tx2"/>
                </a:solidFill>
              </a:rPr>
              <a:t>Step 2</a:t>
            </a:r>
          </a:p>
          <a:p>
            <a:r>
              <a:rPr lang="en-GB" sz="1800" b="1">
                <a:solidFill>
                  <a:schemeClr val="tx2"/>
                </a:solidFill>
              </a:rPr>
              <a:t>WEIGHT LOSS SCORE</a:t>
            </a:r>
          </a:p>
          <a:p>
            <a:r>
              <a:rPr lang="en-GB" sz="1800" b="1">
                <a:solidFill>
                  <a:schemeClr val="tx2"/>
                </a:solidFill>
              </a:rPr>
              <a:t>Unplanned wt. loss in 3-6mths</a:t>
            </a:r>
          </a:p>
          <a:p>
            <a:pPr algn="l"/>
            <a:r>
              <a:rPr lang="en-GB" sz="1800">
                <a:solidFill>
                  <a:schemeClr val="tx2"/>
                </a:solidFill>
              </a:rPr>
              <a:t>     %			Score</a:t>
            </a:r>
          </a:p>
          <a:p>
            <a:pPr algn="l"/>
            <a:r>
              <a:rPr lang="en-GB" sz="1800"/>
              <a:t>    &lt; 5			= 0</a:t>
            </a:r>
          </a:p>
          <a:p>
            <a:pPr algn="l"/>
            <a:r>
              <a:rPr lang="en-GB" sz="1800"/>
              <a:t>  5 – 10			= 1</a:t>
            </a:r>
          </a:p>
          <a:p>
            <a:pPr algn="l"/>
            <a:r>
              <a:rPr lang="en-GB" sz="1800"/>
              <a:t>  &gt; 10			= 2</a:t>
            </a: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543175" y="2443163"/>
            <a:ext cx="4064000" cy="17780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solidFill>
                  <a:schemeClr val="tx2"/>
                </a:solidFill>
              </a:rPr>
              <a:t>Step 3</a:t>
            </a:r>
          </a:p>
          <a:p>
            <a:r>
              <a:rPr lang="en-GB" sz="1800" b="1">
                <a:solidFill>
                  <a:schemeClr val="tx2"/>
                </a:solidFill>
              </a:rPr>
              <a:t>ACUTE DISEASE EFFECT SCORE</a:t>
            </a:r>
          </a:p>
          <a:p>
            <a:r>
              <a:rPr lang="en-GB" sz="1800" b="1">
                <a:solidFill>
                  <a:schemeClr val="tx2"/>
                </a:solidFill>
              </a:rPr>
              <a:t>If patient is acutely ill &amp; there has been or is likely to be no nutritional intake for &gt; 5 days</a:t>
            </a:r>
          </a:p>
          <a:p>
            <a:r>
              <a:rPr lang="en-GB" sz="1800"/>
              <a:t>Score 2</a:t>
            </a:r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881313" y="3678238"/>
            <a:ext cx="3386137" cy="1503362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solidFill>
                  <a:schemeClr val="tx2"/>
                </a:solidFill>
              </a:rPr>
              <a:t>Step 4</a:t>
            </a:r>
          </a:p>
          <a:p>
            <a:r>
              <a:rPr lang="en-GB" sz="1800" b="1">
                <a:solidFill>
                  <a:schemeClr val="tx2"/>
                </a:solidFill>
              </a:rPr>
              <a:t>OVERALL RISK</a:t>
            </a:r>
          </a:p>
          <a:p>
            <a:pPr lvl="1" algn="l"/>
            <a:r>
              <a:rPr lang="en-GB" sz="1800"/>
              <a:t>Score 0 	Low Risk</a:t>
            </a:r>
          </a:p>
          <a:p>
            <a:pPr lvl="1" algn="l"/>
            <a:r>
              <a:rPr lang="en-GB" sz="1800"/>
              <a:t>Score 1	Medium Risk</a:t>
            </a:r>
          </a:p>
          <a:p>
            <a:pPr lvl="1" algn="l"/>
            <a:r>
              <a:rPr lang="en-GB" sz="1800"/>
              <a:t>Score 2 	High Risk</a:t>
            </a:r>
          </a:p>
        </p:txBody>
      </p:sp>
      <p:sp>
        <p:nvSpPr>
          <p:cNvPr id="619529" name="Text Box 9"/>
          <p:cNvSpPr txBox="1">
            <a:spLocks noChangeArrowheads="1"/>
          </p:cNvSpPr>
          <p:nvPr/>
        </p:nvSpPr>
        <p:spPr bwMode="auto">
          <a:xfrm>
            <a:off x="2914650" y="2443163"/>
            <a:ext cx="3319463" cy="17780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solidFill>
                  <a:schemeClr val="tx2"/>
                </a:solidFill>
              </a:rPr>
              <a:t>Step 1</a:t>
            </a:r>
          </a:p>
          <a:p>
            <a:r>
              <a:rPr lang="en-GB" sz="1800" b="1">
                <a:solidFill>
                  <a:schemeClr val="tx2"/>
                </a:solidFill>
              </a:rPr>
              <a:t>BMI SCORE</a:t>
            </a:r>
          </a:p>
          <a:p>
            <a:pPr algn="l"/>
            <a:r>
              <a:rPr lang="en-GB" sz="1800">
                <a:solidFill>
                  <a:schemeClr val="tx2"/>
                </a:solidFill>
              </a:rPr>
              <a:t>BMI kg/m</a:t>
            </a:r>
            <a:r>
              <a:rPr lang="en-GB" sz="1800" baseline="30000">
                <a:solidFill>
                  <a:schemeClr val="tx2"/>
                </a:solidFill>
              </a:rPr>
              <a:t>2              	             </a:t>
            </a:r>
            <a:r>
              <a:rPr lang="en-GB" sz="1800">
                <a:solidFill>
                  <a:schemeClr val="tx2"/>
                </a:solidFill>
              </a:rPr>
              <a:t>Score</a:t>
            </a:r>
          </a:p>
          <a:p>
            <a:pPr algn="l"/>
            <a:r>
              <a:rPr lang="en-GB" sz="1800"/>
              <a:t>     &gt;20			= 0</a:t>
            </a:r>
          </a:p>
          <a:p>
            <a:pPr algn="l"/>
            <a:r>
              <a:rPr lang="en-GB" sz="1800"/>
              <a:t> 18.5 – 20		= 1</a:t>
            </a:r>
          </a:p>
          <a:p>
            <a:pPr algn="l"/>
            <a:r>
              <a:rPr lang="en-GB" sz="1800"/>
              <a:t>    &lt;18.5			=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9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animBg="1" autoUpdateAnimBg="0"/>
      <p:bldP spid="619524" grpId="0" animBg="1" autoUpdateAnimBg="0"/>
      <p:bldP spid="619525" grpId="0" animBg="1" autoUpdateAnimBg="0"/>
      <p:bldP spid="619526" grpId="0" animBg="1" autoUpdateAnimBg="0"/>
      <p:bldP spid="619527" grpId="0" animBg="1" autoUpdateAnimBg="0"/>
      <p:bldP spid="619528" grpId="0" animBg="1" autoUpdateAnimBg="0"/>
      <p:bldP spid="61952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/>
              <a:t>Malnutrition Universal Screening Tool (MUST)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2573338" y="1600200"/>
            <a:ext cx="3387725" cy="1503363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solidFill>
                  <a:schemeClr val="tx2"/>
                </a:solidFill>
              </a:rPr>
              <a:t>Step 4</a:t>
            </a:r>
          </a:p>
          <a:p>
            <a:r>
              <a:rPr lang="en-GB" sz="1800" b="1">
                <a:solidFill>
                  <a:schemeClr val="tx2"/>
                </a:solidFill>
              </a:rPr>
              <a:t>OVERALL RISK</a:t>
            </a:r>
          </a:p>
          <a:p>
            <a:pPr lvl="1" algn="l"/>
            <a:r>
              <a:rPr lang="en-GB" sz="1800"/>
              <a:t>Score 0 	Low Risk</a:t>
            </a:r>
          </a:p>
          <a:p>
            <a:pPr lvl="1" algn="l"/>
            <a:r>
              <a:rPr lang="en-GB" sz="1800"/>
              <a:t>Score 1	Medium Risk</a:t>
            </a:r>
          </a:p>
          <a:p>
            <a:pPr lvl="1" algn="l"/>
            <a:r>
              <a:rPr lang="en-GB" sz="1800"/>
              <a:t>Score 2 	High Risk</a:t>
            </a:r>
          </a:p>
        </p:txBody>
      </p:sp>
      <p:grpSp>
        <p:nvGrpSpPr>
          <p:cNvPr id="620548" name="Group 4"/>
          <p:cNvGrpSpPr>
            <a:grpSpLocks/>
          </p:cNvGrpSpPr>
          <p:nvPr/>
        </p:nvGrpSpPr>
        <p:grpSpPr bwMode="auto">
          <a:xfrm>
            <a:off x="271463" y="3505200"/>
            <a:ext cx="8669337" cy="2235200"/>
            <a:chOff x="171" y="2208"/>
            <a:chExt cx="5461" cy="1408"/>
          </a:xfrm>
        </p:grpSpPr>
        <p:sp>
          <p:nvSpPr>
            <p:cNvPr id="620549" name="Text Box 5"/>
            <p:cNvSpPr txBox="1">
              <a:spLocks noChangeArrowheads="1"/>
            </p:cNvSpPr>
            <p:nvPr/>
          </p:nvSpPr>
          <p:spPr bwMode="auto">
            <a:xfrm>
              <a:off x="171" y="2496"/>
              <a:ext cx="1536" cy="77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</a:rPr>
                <a:t>0</a:t>
              </a:r>
            </a:p>
            <a:p>
              <a:r>
                <a:rPr lang="en-GB" sz="1800" b="1">
                  <a:solidFill>
                    <a:schemeClr val="tx2"/>
                  </a:solidFill>
                </a:rPr>
                <a:t>LOW RISK</a:t>
              </a:r>
            </a:p>
            <a:p>
              <a:r>
                <a:rPr lang="en-GB" sz="1800">
                  <a:solidFill>
                    <a:schemeClr val="tx2"/>
                  </a:solidFill>
                </a:rPr>
                <a:t>Routine clinical care</a:t>
              </a:r>
            </a:p>
            <a:p>
              <a:pPr algn="l"/>
              <a:r>
                <a:rPr lang="en-GB" sz="1800"/>
                <a:t>Repeat screening</a:t>
              </a:r>
            </a:p>
          </p:txBody>
        </p:sp>
        <p:sp>
          <p:nvSpPr>
            <p:cNvPr id="620550" name="Text Box 6"/>
            <p:cNvSpPr txBox="1">
              <a:spLocks noChangeArrowheads="1"/>
            </p:cNvSpPr>
            <p:nvPr/>
          </p:nvSpPr>
          <p:spPr bwMode="auto">
            <a:xfrm>
              <a:off x="2005" y="2496"/>
              <a:ext cx="1536" cy="11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</a:rPr>
                <a:t>1</a:t>
              </a:r>
            </a:p>
            <a:p>
              <a:r>
                <a:rPr lang="en-GB" sz="1800" b="1">
                  <a:solidFill>
                    <a:schemeClr val="tx2"/>
                  </a:solidFill>
                </a:rPr>
                <a:t>MEDIUM RISK</a:t>
              </a:r>
            </a:p>
            <a:p>
              <a:r>
                <a:rPr lang="en-GB" sz="1800">
                  <a:solidFill>
                    <a:schemeClr val="tx2"/>
                  </a:solidFill>
                </a:rPr>
                <a:t>Observe</a:t>
              </a:r>
            </a:p>
            <a:p>
              <a:pPr algn="l"/>
              <a:r>
                <a:rPr lang="en-GB" sz="1800"/>
                <a:t>Document intake</a:t>
              </a:r>
            </a:p>
            <a:p>
              <a:pPr algn="l"/>
              <a:r>
                <a:rPr lang="en-GB" sz="1800"/>
                <a:t>Assess improvement</a:t>
              </a:r>
            </a:p>
            <a:p>
              <a:pPr algn="l"/>
              <a:r>
                <a:rPr lang="en-GB" sz="1800"/>
                <a:t>Repeat screening</a:t>
              </a:r>
            </a:p>
          </p:txBody>
        </p:sp>
        <p:sp>
          <p:nvSpPr>
            <p:cNvPr id="620551" name="Text Box 7"/>
            <p:cNvSpPr txBox="1">
              <a:spLocks noChangeArrowheads="1"/>
            </p:cNvSpPr>
            <p:nvPr/>
          </p:nvSpPr>
          <p:spPr bwMode="auto">
            <a:xfrm>
              <a:off x="3840" y="2496"/>
              <a:ext cx="1792" cy="11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</a:rPr>
                <a:t>2</a:t>
              </a:r>
            </a:p>
            <a:p>
              <a:r>
                <a:rPr lang="en-GB" sz="1800" b="1">
                  <a:solidFill>
                    <a:schemeClr val="tx2"/>
                  </a:solidFill>
                </a:rPr>
                <a:t>HIGH RISK</a:t>
              </a:r>
            </a:p>
            <a:p>
              <a:r>
                <a:rPr lang="en-GB" sz="1800">
                  <a:solidFill>
                    <a:schemeClr val="tx2"/>
                  </a:solidFill>
                </a:rPr>
                <a:t>Treat</a:t>
              </a:r>
            </a:p>
            <a:p>
              <a:pPr algn="l"/>
              <a:r>
                <a:rPr lang="en-GB" sz="1800"/>
                <a:t>Refer to nutrition team, Increase intake</a:t>
              </a:r>
            </a:p>
            <a:p>
              <a:pPr algn="l"/>
              <a:r>
                <a:rPr lang="en-GB" sz="1800"/>
                <a:t>Monitor &amp; review</a:t>
              </a:r>
            </a:p>
          </p:txBody>
        </p:sp>
        <p:sp>
          <p:nvSpPr>
            <p:cNvPr id="620552" name="Text Box 8"/>
            <p:cNvSpPr txBox="1">
              <a:spLocks noChangeArrowheads="1"/>
            </p:cNvSpPr>
            <p:nvPr/>
          </p:nvSpPr>
          <p:spPr bwMode="auto">
            <a:xfrm>
              <a:off x="2133" y="2208"/>
              <a:ext cx="11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b="1">
                  <a:solidFill>
                    <a:schemeClr val="tx2"/>
                  </a:solidFill>
                </a:rPr>
                <a:t>Step 5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w-clin-2003">
  <a:themeElements>
    <a:clrScheme name="jw-clin-2003 8">
      <a:dk1>
        <a:srgbClr val="0033CC"/>
      </a:dk1>
      <a:lt1>
        <a:srgbClr val="CCFFFF"/>
      </a:lt1>
      <a:dk2>
        <a:srgbClr val="000066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2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w-clin-200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jw-clin-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-clin-20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8">
        <a:dk1>
          <a:srgbClr val="0033CC"/>
        </a:dk1>
        <a:lt1>
          <a:srgbClr val="CC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2FFFF"/>
        </a:accent3>
        <a:accent4>
          <a:srgbClr val="002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jw-sci">
  <a:themeElements>
    <a:clrScheme name="1_jw-sci 3">
      <a:dk1>
        <a:srgbClr val="000000"/>
      </a:dk1>
      <a:lt1>
        <a:srgbClr val="FFFFFF"/>
      </a:lt1>
      <a:dk2>
        <a:srgbClr val="000000"/>
      </a:dk2>
      <a:lt2>
        <a:srgbClr val="CBCBCB"/>
      </a:lt2>
      <a:accent1>
        <a:srgbClr val="B2B2B2"/>
      </a:accent1>
      <a:accent2>
        <a:srgbClr val="868686"/>
      </a:accent2>
      <a:accent3>
        <a:srgbClr val="FFFFFF"/>
      </a:accent3>
      <a:accent4>
        <a:srgbClr val="000000"/>
      </a:accent4>
      <a:accent5>
        <a:srgbClr val="D5D5D5"/>
      </a:accent5>
      <a:accent6>
        <a:srgbClr val="797979"/>
      </a:accent6>
      <a:hlink>
        <a:srgbClr val="5F5F5F"/>
      </a:hlink>
      <a:folHlink>
        <a:srgbClr val="DDDDDD"/>
      </a:folHlink>
    </a:clrScheme>
    <a:fontScheme name="1_jw-sc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jw-sci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w-sci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w-sci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w-sci 4">
        <a:dk1>
          <a:srgbClr val="000000"/>
        </a:dk1>
        <a:lt1>
          <a:srgbClr val="FFFFFF"/>
        </a:lt1>
        <a:dk2>
          <a:srgbClr val="336699"/>
        </a:dk2>
        <a:lt2>
          <a:srgbClr val="FFFF00"/>
        </a:lt2>
        <a:accent1>
          <a:srgbClr val="00CCCC"/>
        </a:accent1>
        <a:accent2>
          <a:srgbClr val="CC99FF"/>
        </a:accent2>
        <a:accent3>
          <a:srgbClr val="ADB8CA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w-clin-2003 8">
    <a:dk1>
      <a:srgbClr val="0033CC"/>
    </a:dk1>
    <a:lt1>
      <a:srgbClr val="CCFFFF"/>
    </a:lt1>
    <a:dk2>
      <a:srgbClr val="000066"/>
    </a:dk2>
    <a:lt2>
      <a:srgbClr val="808080"/>
    </a:lt2>
    <a:accent1>
      <a:srgbClr val="00CC99"/>
    </a:accent1>
    <a:accent2>
      <a:srgbClr val="3333CC"/>
    </a:accent2>
    <a:accent3>
      <a:srgbClr val="E2FFFF"/>
    </a:accent3>
    <a:accent4>
      <a:srgbClr val="002AAE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jw-clin-2003 6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Settings\julian\Application Data\Microsoft\Templates\jw-clin-2003.pot</Template>
  <TotalTime>5853</TotalTime>
  <Words>1799</Words>
  <Application>Microsoft Office PowerPoint</Application>
  <PresentationFormat>On-screen Show (4:3)</PresentationFormat>
  <Paragraphs>595</Paragraphs>
  <Slides>50</Slides>
  <Notes>50</Notes>
  <HiddenSlides>1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jw-clin-2003</vt:lpstr>
      <vt:lpstr>1_jw-sci</vt:lpstr>
      <vt:lpstr>Alimentary System</vt:lpstr>
      <vt:lpstr>Objectives: </vt:lpstr>
      <vt:lpstr>Malabsorption: Presentation</vt:lpstr>
      <vt:lpstr>What is diarrhoea?</vt:lpstr>
      <vt:lpstr>PowerPoint Presentation</vt:lpstr>
      <vt:lpstr>When to investigate diarrhoea?</vt:lpstr>
      <vt:lpstr>Steatorrhoea</vt:lpstr>
      <vt:lpstr>Malnutrition Universal Screening Tool (MUST)</vt:lpstr>
      <vt:lpstr>Malnutrition Universal Screening Tool (MUST)</vt:lpstr>
      <vt:lpstr>Nutritional assessment – examination</vt:lpstr>
      <vt:lpstr>Nutrition: Assessments and Requirements</vt:lpstr>
      <vt:lpstr>Nutrition</vt:lpstr>
      <vt:lpstr>PowerPoint Presentation</vt:lpstr>
      <vt:lpstr>Maldigestion &amp; Malabsorption </vt:lpstr>
      <vt:lpstr>Tests for malabsorbed nutrients</vt:lpstr>
      <vt:lpstr>Investigation of Malabsorption – some tests</vt:lpstr>
      <vt:lpstr>PowerPoint Presentation</vt:lpstr>
      <vt:lpstr>PowerPoint Presentation</vt:lpstr>
      <vt:lpstr>Wireless Capsule Enteroscopy</vt:lpstr>
      <vt:lpstr>Wireless Capsule Enteroscopy</vt:lpstr>
      <vt:lpstr>Wireless Capsule Enteroscopy</vt:lpstr>
      <vt:lpstr>Causes of Malabsorption </vt:lpstr>
      <vt:lpstr>Causes of Malabsorption </vt:lpstr>
      <vt:lpstr>Rare inherited disorders of intestinal absorption</vt:lpstr>
      <vt:lpstr>PowerPoint Presentation</vt:lpstr>
      <vt:lpstr>Malabsorption of Sugars </vt:lpstr>
      <vt:lpstr>Short bowel syndrome</vt:lpstr>
      <vt:lpstr>Mrs C.M.    47 year old – History (1)</vt:lpstr>
      <vt:lpstr>History (2)</vt:lpstr>
      <vt:lpstr>Investigations</vt:lpstr>
      <vt:lpstr>PowerPoint Presentation</vt:lpstr>
      <vt:lpstr>COELIAC DISEASE</vt:lpstr>
      <vt:lpstr>What are the clinical features of Coeliac disease?</vt:lpstr>
      <vt:lpstr>COELIAC DISEASE IN CHILDREN</vt:lpstr>
      <vt:lpstr>CHANGING EPIDEMIOLOGY OF COELIAC DISEASE</vt:lpstr>
      <vt:lpstr>CHANGING PRESENTATION OF COELIAC DISEASE</vt:lpstr>
      <vt:lpstr>AUTOANTIBODIES &amp; COELIAC DISEASE</vt:lpstr>
      <vt:lpstr>The Coeliac Iceberg</vt:lpstr>
      <vt:lpstr>DERMATITIS HERPETIFORMIS</vt:lpstr>
      <vt:lpstr>COELIAC DISEASE: SCREENING POPULATIONS</vt:lpstr>
      <vt:lpstr>COELIAC DISEASE = GLUTEN SENSITIVE ENTEROPATHY</vt:lpstr>
      <vt:lpstr>COELIAC DISEASE = GLUTEN SENSITIVE ENTEROPATHY</vt:lpstr>
      <vt:lpstr>COELIAC DISEASE: FAMILY STUDIES</vt:lpstr>
      <vt:lpstr>COELIAC DISEASE: GENETICS &amp; HLA</vt:lpstr>
      <vt:lpstr>COELIAC DISEASE = GLUTEN SENSITIVE ENTEROPATHY</vt:lpstr>
      <vt:lpstr>In coeliac disease these are environmental toxins!</vt:lpstr>
      <vt:lpstr>COELIAC DISEASE: PRINCIPLES OF TREATMENT</vt:lpstr>
      <vt:lpstr>   COELIAC DISEASE: COMPLICATIONS</vt:lpstr>
      <vt:lpstr>Mrs. C.M. – a Diagnosis of Coeliac Disease</vt:lpstr>
      <vt:lpstr>Objectives: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jw-default</dc:title>
  <dc:creator>jw</dc:creator>
  <cp:lastModifiedBy>Shiel, Nuala</cp:lastModifiedBy>
  <cp:revision>138</cp:revision>
  <cp:lastPrinted>1999-02-19T10:34:18Z</cp:lastPrinted>
  <dcterms:created xsi:type="dcterms:W3CDTF">1995-06-02T22:06:36Z</dcterms:created>
  <dcterms:modified xsi:type="dcterms:W3CDTF">2013-05-01T19:10:35Z</dcterms:modified>
</cp:coreProperties>
</file>