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38" r:id="rId2"/>
    <p:sldId id="449" r:id="rId3"/>
    <p:sldId id="450" r:id="rId4"/>
    <p:sldId id="451" r:id="rId5"/>
    <p:sldId id="452" r:id="rId6"/>
    <p:sldId id="465" r:id="rId7"/>
    <p:sldId id="454" r:id="rId8"/>
    <p:sldId id="459" r:id="rId9"/>
    <p:sldId id="460" r:id="rId10"/>
    <p:sldId id="490" r:id="rId11"/>
    <p:sldId id="491" r:id="rId12"/>
    <p:sldId id="461" r:id="rId13"/>
    <p:sldId id="462" r:id="rId14"/>
    <p:sldId id="463" r:id="rId15"/>
    <p:sldId id="464" r:id="rId16"/>
    <p:sldId id="425" r:id="rId17"/>
    <p:sldId id="493" r:id="rId18"/>
    <p:sldId id="368" r:id="rId19"/>
    <p:sldId id="495" r:id="rId20"/>
    <p:sldId id="415" r:id="rId21"/>
    <p:sldId id="426" r:id="rId22"/>
    <p:sldId id="498" r:id="rId23"/>
    <p:sldId id="499" r:id="rId24"/>
    <p:sldId id="500" r:id="rId25"/>
    <p:sldId id="474" r:id="rId26"/>
    <p:sldId id="475" r:id="rId27"/>
    <p:sldId id="476" r:id="rId28"/>
    <p:sldId id="372" r:id="rId29"/>
    <p:sldId id="409" r:id="rId30"/>
    <p:sldId id="473" r:id="rId31"/>
    <p:sldId id="486" r:id="rId32"/>
    <p:sldId id="470" r:id="rId33"/>
    <p:sldId id="477" r:id="rId34"/>
    <p:sldId id="483" r:id="rId35"/>
    <p:sldId id="501" r:id="rId36"/>
    <p:sldId id="502" r:id="rId37"/>
    <p:sldId id="503" r:id="rId38"/>
    <p:sldId id="504" r:id="rId39"/>
    <p:sldId id="497" r:id="rId40"/>
    <p:sldId id="479" r:id="rId41"/>
    <p:sldId id="492" r:id="rId42"/>
    <p:sldId id="478" r:id="rId43"/>
    <p:sldId id="481" r:id="rId44"/>
    <p:sldId id="482" r:id="rId45"/>
    <p:sldId id="484" r:id="rId46"/>
    <p:sldId id="485" r:id="rId47"/>
    <p:sldId id="487" r:id="rId48"/>
    <p:sldId id="489" r:id="rId49"/>
  </p:sldIdLst>
  <p:sldSz cx="9144000" cy="6858000" type="screen4x3"/>
  <p:notesSz cx="6669088" cy="9928225"/>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87783" autoAdjust="0"/>
  </p:normalViewPr>
  <p:slideViewPr>
    <p:cSldViewPr>
      <p:cViewPr varScale="1">
        <p:scale>
          <a:sx n="47" d="100"/>
          <a:sy n="47" d="100"/>
        </p:scale>
        <p:origin x="-7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22588"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3011" name="Rectangle 3"/>
          <p:cNvSpPr>
            <a:spLocks noGrp="1" noChangeArrowheads="1"/>
          </p:cNvSpPr>
          <p:nvPr>
            <p:ph type="dt" sz="quarter" idx="1"/>
          </p:nvPr>
        </p:nvSpPr>
        <p:spPr bwMode="auto">
          <a:xfrm>
            <a:off x="3744913" y="0"/>
            <a:ext cx="2921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3012" name="Rectangle 4"/>
          <p:cNvSpPr>
            <a:spLocks noGrp="1" noChangeArrowheads="1"/>
          </p:cNvSpPr>
          <p:nvPr>
            <p:ph type="ftr" sz="quarter" idx="2"/>
          </p:nvPr>
        </p:nvSpPr>
        <p:spPr bwMode="auto">
          <a:xfrm>
            <a:off x="0" y="9451975"/>
            <a:ext cx="2922588"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3013" name="Rectangle 5"/>
          <p:cNvSpPr>
            <a:spLocks noGrp="1" noChangeArrowheads="1"/>
          </p:cNvSpPr>
          <p:nvPr>
            <p:ph type="sldNum" sz="quarter" idx="3"/>
          </p:nvPr>
        </p:nvSpPr>
        <p:spPr bwMode="auto">
          <a:xfrm>
            <a:off x="3744913" y="9451975"/>
            <a:ext cx="29210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0A32D24-0A2F-4AFA-BCD5-0825A10CCC14}" type="slidenum">
              <a:rPr lang="en-GB"/>
              <a:pPr/>
              <a:t>‹#›</a:t>
            </a:fld>
            <a:endParaRPr lang="en-GB"/>
          </a:p>
        </p:txBody>
      </p:sp>
    </p:spTree>
    <p:extLst>
      <p:ext uri="{BB962C8B-B14F-4D97-AF65-F5344CB8AC3E}">
        <p14:creationId xmlns:p14="http://schemas.microsoft.com/office/powerpoint/2010/main" val="375004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885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8852"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666750" y="4714875"/>
            <a:ext cx="53355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885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885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EB072C-ADD5-42D2-AE7C-F27DF1448E4B}" type="slidenum">
              <a:rPr lang="en-GB"/>
              <a:pPr/>
              <a:t>‹#›</a:t>
            </a:fld>
            <a:endParaRPr lang="en-GB"/>
          </a:p>
        </p:txBody>
      </p:sp>
    </p:spTree>
    <p:extLst>
      <p:ext uri="{BB962C8B-B14F-4D97-AF65-F5344CB8AC3E}">
        <p14:creationId xmlns:p14="http://schemas.microsoft.com/office/powerpoint/2010/main" val="15055505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5E8B3-F887-4A53-B5A4-D4A92868DEF7}" type="slidenum">
              <a:rPr lang="en-GB"/>
              <a:pPr/>
              <a:t>1</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DA8C1-5AD9-4790-A573-5902876B3406}" type="slidenum">
              <a:rPr lang="en-GB"/>
              <a:pPr/>
              <a:t>11</a:t>
            </a:fld>
            <a:endParaRPr lang="en-GB"/>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Hospitals. Elderly people. Cause through excessive use of antibiotics.</a:t>
            </a:r>
            <a:r>
              <a:rPr lang="en-GB" baseline="0" dirty="0" smtClean="0"/>
              <a:t> Since more rational use of antibiotics the superbug cases </a:t>
            </a:r>
            <a:r>
              <a:rPr lang="en-GB" baseline="0" dirty="0" err="1" smtClean="0"/>
              <a:t>havegone</a:t>
            </a:r>
            <a:r>
              <a:rPr lang="en-GB" baseline="0" dirty="0" smtClean="0"/>
              <a:t> down.</a:t>
            </a:r>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Normal colon. Inflamed</a:t>
            </a:r>
            <a:r>
              <a:rPr lang="en-GB" baseline="0" dirty="0" smtClean="0"/>
              <a:t> colon. White bits are </a:t>
            </a:r>
            <a:r>
              <a:rPr lang="en-GB" baseline="0" dirty="0" err="1" smtClean="0"/>
              <a:t>pseudomembraneous</a:t>
            </a:r>
            <a:r>
              <a:rPr lang="en-GB" baseline="0" dirty="0" smtClean="0"/>
              <a:t> colitis</a:t>
            </a:r>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31DAB-D992-4502-9BE2-D9CFD48E7C7F}" type="slidenum">
              <a:rPr lang="en-GB"/>
              <a:pPr/>
              <a:t>20</a:t>
            </a:fld>
            <a:endParaRPr lang="en-GB"/>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49B32-156C-43C0-9FAB-3DDBE81F20FA}" type="slidenum">
              <a:rPr lang="en-GB"/>
              <a:pPr/>
              <a:t>22</a:t>
            </a:fld>
            <a:endParaRPr lang="en-GB"/>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23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07B2E-1B86-4E22-B44D-060F6763DD55}" type="slidenum">
              <a:rPr lang="en-GB"/>
              <a:pPr/>
              <a:t>39</a:t>
            </a:fld>
            <a:endParaRPr lang="en-GB"/>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40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41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B1824-0E3E-47A4-90EA-556ECA334372}" type="slidenum">
              <a:rPr lang="en-GB"/>
              <a:pPr/>
              <a:t>3</a:t>
            </a:fld>
            <a:endParaRPr lang="en-GB"/>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42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43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44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45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46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60847-532F-4633-9620-8208D3AA15E6}" type="slidenum">
              <a:rPr lang="en-GB"/>
              <a:pPr/>
              <a:t>47</a:t>
            </a:fld>
            <a:endParaRPr lang="en-GB"/>
          </a:p>
        </p:txBody>
      </p:sp>
      <p:sp>
        <p:nvSpPr>
          <p:cNvPr id="401410" name="Text Box 2"/>
          <p:cNvSpPr txBox="1">
            <a:spLocks noChangeArrowheads="1"/>
          </p:cNvSpPr>
          <p:nvPr/>
        </p:nvSpPr>
        <p:spPr bwMode="auto">
          <a:xfrm>
            <a:off x="1362075" y="993775"/>
            <a:ext cx="3943350" cy="3403600"/>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401411" name="Text Box 3"/>
          <p:cNvSpPr txBox="1">
            <a:spLocks noGrp="1" noChangeArrowheads="1"/>
          </p:cNvSpPr>
          <p:nvPr>
            <p:ph type="body"/>
          </p:nvPr>
        </p:nvSpPr>
        <p:spPr>
          <a:xfrm>
            <a:off x="1017588" y="4725988"/>
            <a:ext cx="4638675" cy="3776662"/>
          </a:xfrm>
          <a:noFill/>
          <a:ln/>
        </p:spPr>
        <p:txBody>
          <a:bodyPr lIns="0" tIns="0" rIns="0" bIns="0"/>
          <a:lstStyle/>
          <a:p>
            <a:pPr marL="85725" indent="-85725" defTabSz="457200">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5C969-C048-4CAA-84FB-6D815A8E4F3E}" type="slidenum">
              <a:rPr lang="en-GB"/>
              <a:pPr/>
              <a:t>4</a:t>
            </a:fld>
            <a:endParaRPr lang="en-GB"/>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14D49-002F-4DE7-A6BB-ADE62473B3EC}" type="slidenum">
              <a:rPr lang="en-GB"/>
              <a:pPr/>
              <a:t>6</a:t>
            </a:fld>
            <a:endParaRPr lang="en-GB"/>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0EB072C-ADD5-42D2-AE7C-F27DF1448E4B}"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2CA6E-C247-4347-B454-0A59EC7B83AC}" type="slidenum">
              <a:rPr lang="en-GB"/>
              <a:pPr/>
              <a:t>8</a:t>
            </a:fld>
            <a:endParaRPr lang="en-GB"/>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0EE1-4320-49DD-8C92-7F507548338A}" type="slidenum">
              <a:rPr lang="en-GB"/>
              <a:pPr/>
              <a:t>9</a:t>
            </a:fld>
            <a:endParaRPr lang="en-GB"/>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7FD11-B067-447A-AC6F-A770560166AB}" type="slidenum">
              <a:rPr lang="en-GB"/>
              <a:pPr/>
              <a:t>10</a:t>
            </a:fld>
            <a:endParaRPr lang="en-GB"/>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FF5CF67-A839-437D-A1F3-EC6C65EA79B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22E7013-1FF6-42D6-B247-DBB3AAB3FBE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593F31-9FCE-4972-9FE7-9509776A78A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3E10EAE-CDCD-4D4E-8876-80F57AA8BD79}"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5584F5B-CBAC-49A5-98AE-03E137FB582E}"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7077195-B8E8-47E8-A3FF-60D05AED1E88}"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E482CDD-167C-4970-B800-0605F9F0C84F}"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9F1D89F-5929-4716-BC37-D4EB0BB65F9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46C41E45-4200-4085-8F3E-65105801D8B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7528459-B4FB-457E-894C-3FBB4B28AA07}"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CEDA71A-78AC-4B5C-AFF8-8B820D9F8D1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6BD2EA-03F5-44A9-B3D7-8463FE09260B}"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upload.wikimedia.org/wikipedia/commons/a/a0/Gray617.png" TargetMode="Externa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noroblog.com/norwalk(4).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0" y="1124744"/>
            <a:ext cx="9144000" cy="3528392"/>
          </a:xfrm>
        </p:spPr>
        <p:txBody>
          <a:bodyPr/>
          <a:lstStyle/>
          <a:p>
            <a:pPr algn="ctr">
              <a:buFontTx/>
              <a:buNone/>
            </a:pPr>
            <a:r>
              <a:rPr lang="en-GB" sz="5400" dirty="0">
                <a:solidFill>
                  <a:schemeClr val="tx2"/>
                </a:solidFill>
                <a:latin typeface="Arial" pitchFamily="34" charset="0"/>
                <a:cs typeface="Arial" pitchFamily="34" charset="0"/>
              </a:rPr>
              <a:t>Immunological mechanisms and infections of the alimentary </a:t>
            </a:r>
            <a:r>
              <a:rPr lang="en-GB" sz="5400" dirty="0" smtClean="0">
                <a:solidFill>
                  <a:schemeClr val="tx2"/>
                </a:solidFill>
                <a:latin typeface="Arial" pitchFamily="34" charset="0"/>
                <a:cs typeface="Arial" pitchFamily="34" charset="0"/>
              </a:rPr>
              <a:t>tract</a:t>
            </a:r>
            <a:endParaRPr lang="en-GB" sz="54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a:t>E coli</a:t>
            </a:r>
          </a:p>
        </p:txBody>
      </p:sp>
      <p:sp>
        <p:nvSpPr>
          <p:cNvPr id="404483" name="Rectangle 3"/>
          <p:cNvSpPr>
            <a:spLocks noGrp="1" noChangeArrowheads="1"/>
          </p:cNvSpPr>
          <p:nvPr>
            <p:ph type="body" idx="1"/>
          </p:nvPr>
        </p:nvSpPr>
        <p:spPr/>
        <p:txBody>
          <a:bodyPr/>
          <a:lstStyle/>
          <a:p>
            <a:pPr>
              <a:lnSpc>
                <a:spcPct val="80000"/>
              </a:lnSpc>
              <a:buFontTx/>
              <a:buNone/>
            </a:pPr>
            <a:r>
              <a:rPr lang="en-US" sz="2000" b="1">
                <a:solidFill>
                  <a:srgbClr val="E33F55"/>
                </a:solidFill>
              </a:rPr>
              <a:t>STRAINS AND TOXINS</a:t>
            </a:r>
            <a:endParaRPr lang="en-US" sz="2000" b="1"/>
          </a:p>
          <a:p>
            <a:pPr>
              <a:lnSpc>
                <a:spcPct val="80000"/>
              </a:lnSpc>
            </a:pPr>
            <a:r>
              <a:rPr lang="en-US" sz="2000"/>
              <a:t>Enterotoxigenic: </a:t>
            </a:r>
          </a:p>
          <a:p>
            <a:pPr lvl="1">
              <a:lnSpc>
                <a:spcPct val="80000"/>
              </a:lnSpc>
            </a:pPr>
            <a:r>
              <a:rPr lang="en-US" sz="1800"/>
              <a:t>Cholera like toxin </a:t>
            </a:r>
          </a:p>
          <a:p>
            <a:pPr lvl="1">
              <a:lnSpc>
                <a:spcPct val="80000"/>
              </a:lnSpc>
            </a:pPr>
            <a:r>
              <a:rPr lang="en-US" sz="1800"/>
              <a:t>watery diarrhoea</a:t>
            </a:r>
          </a:p>
          <a:p>
            <a:pPr>
              <a:lnSpc>
                <a:spcPct val="80000"/>
              </a:lnSpc>
            </a:pPr>
            <a:r>
              <a:rPr lang="en-US" sz="2000"/>
              <a:t>Enterohaemorrhagic: </a:t>
            </a:r>
          </a:p>
          <a:p>
            <a:pPr lvl="1">
              <a:lnSpc>
                <a:spcPct val="80000"/>
              </a:lnSpc>
            </a:pPr>
            <a:r>
              <a:rPr lang="en-US" sz="1800"/>
              <a:t>EO157/H7</a:t>
            </a:r>
          </a:p>
          <a:p>
            <a:pPr lvl="1">
              <a:lnSpc>
                <a:spcPct val="80000"/>
              </a:lnSpc>
            </a:pPr>
            <a:r>
              <a:rPr lang="en-US" sz="1800"/>
              <a:t>Verotoxin/shigatoxin</a:t>
            </a:r>
          </a:p>
          <a:p>
            <a:pPr lvl="1">
              <a:lnSpc>
                <a:spcPct val="80000"/>
              </a:lnSpc>
            </a:pPr>
            <a:r>
              <a:rPr lang="en-US" sz="1800"/>
              <a:t>Haemolytic uraemic syndrome</a:t>
            </a:r>
          </a:p>
          <a:p>
            <a:pPr>
              <a:lnSpc>
                <a:spcPct val="80000"/>
              </a:lnSpc>
            </a:pPr>
            <a:r>
              <a:rPr lang="en-US" sz="2000"/>
              <a:t>Enteropathogenic: EPEC </a:t>
            </a:r>
          </a:p>
          <a:p>
            <a:pPr lvl="1">
              <a:lnSpc>
                <a:spcPct val="80000"/>
              </a:lnSpc>
            </a:pPr>
            <a:r>
              <a:rPr lang="en-US" sz="1800"/>
              <a:t>nurseries</a:t>
            </a:r>
          </a:p>
          <a:p>
            <a:pPr>
              <a:lnSpc>
                <a:spcPct val="80000"/>
              </a:lnSpc>
            </a:pPr>
            <a:r>
              <a:rPr lang="en-US" sz="2000"/>
              <a:t>Enteroinvasive: </a:t>
            </a:r>
          </a:p>
          <a:p>
            <a:pPr lvl="1">
              <a:lnSpc>
                <a:spcPct val="80000"/>
              </a:lnSpc>
            </a:pPr>
            <a:r>
              <a:rPr lang="en-US" sz="1800"/>
              <a:t>shigella like illness</a:t>
            </a:r>
          </a:p>
          <a:p>
            <a:pPr lvl="1">
              <a:lnSpc>
                <a:spcPct val="80000"/>
              </a:lnSpc>
            </a:pPr>
            <a:r>
              <a:rPr lang="en-US" sz="1800"/>
              <a:t>bloody diarrhoea</a:t>
            </a:r>
          </a:p>
          <a:p>
            <a:pPr lvl="1">
              <a:lnSpc>
                <a:spcPct val="80000"/>
              </a:lnSpc>
            </a:pPr>
            <a:r>
              <a:rPr lang="en-US" sz="1800"/>
              <a:t>megacolon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GB"/>
              <a:t>E coli</a:t>
            </a:r>
          </a:p>
        </p:txBody>
      </p:sp>
      <p:sp>
        <p:nvSpPr>
          <p:cNvPr id="406531" name="Rectangle 3"/>
          <p:cNvSpPr>
            <a:spLocks noGrp="1" noChangeArrowheads="1"/>
          </p:cNvSpPr>
          <p:nvPr>
            <p:ph type="body" idx="1"/>
          </p:nvPr>
        </p:nvSpPr>
        <p:spPr/>
        <p:txBody>
          <a:bodyPr/>
          <a:lstStyle/>
          <a:p>
            <a:pPr>
              <a:buFontTx/>
              <a:buNone/>
            </a:pPr>
            <a:r>
              <a:rPr lang="en-GB" sz="2800">
                <a:solidFill>
                  <a:schemeClr val="tx2"/>
                </a:solidFill>
              </a:rPr>
              <a:t>Route</a:t>
            </a:r>
          </a:p>
          <a:p>
            <a:r>
              <a:rPr lang="en-GB" sz="2800"/>
              <a:t>School trips to farms</a:t>
            </a:r>
          </a:p>
          <a:p>
            <a:r>
              <a:rPr lang="en-GB" sz="2800"/>
              <a:t>Unpasteurised milk</a:t>
            </a:r>
          </a:p>
          <a:p>
            <a:r>
              <a:rPr lang="en-GB" sz="2800"/>
              <a:t>Burgers</a:t>
            </a:r>
          </a:p>
          <a:p>
            <a:pPr>
              <a:buFontTx/>
              <a:buNone/>
            </a:pPr>
            <a:r>
              <a:rPr lang="en-GB" sz="2800">
                <a:solidFill>
                  <a:schemeClr val="tx2"/>
                </a:solidFill>
              </a:rPr>
              <a:t>Treatment</a:t>
            </a:r>
          </a:p>
          <a:p>
            <a:r>
              <a:rPr lang="en-GB" sz="2800"/>
              <a:t>Supportive usually</a:t>
            </a:r>
          </a:p>
          <a:p>
            <a:r>
              <a:rPr lang="en-GB" sz="2800"/>
              <a:t>Severe infection: </a:t>
            </a:r>
          </a:p>
          <a:p>
            <a:pPr lvl="1"/>
            <a:r>
              <a:rPr lang="en-GB" sz="2400"/>
              <a:t>antibiotics</a:t>
            </a:r>
          </a:p>
          <a:p>
            <a:endParaRPr lang="en-GB"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684213" y="188913"/>
            <a:ext cx="7772400" cy="1143000"/>
          </a:xfrm>
        </p:spPr>
        <p:txBody>
          <a:bodyPr/>
          <a:lstStyle/>
          <a:p>
            <a:r>
              <a:rPr lang="en-GB"/>
              <a:t>Superbugs for the 21</a:t>
            </a:r>
            <a:r>
              <a:rPr lang="en-GB" baseline="30000"/>
              <a:t>st</a:t>
            </a:r>
            <a:r>
              <a:rPr lang="en-GB"/>
              <a:t> century</a:t>
            </a:r>
          </a:p>
        </p:txBody>
      </p:sp>
      <p:pic>
        <p:nvPicPr>
          <p:cNvPr id="362499" name="Picture 3" descr="_41142324_clostridium203spl"/>
          <p:cNvPicPr>
            <a:picLocks noChangeAspect="1" noChangeArrowheads="1"/>
          </p:cNvPicPr>
          <p:nvPr/>
        </p:nvPicPr>
        <p:blipFill>
          <a:blip r:embed="rId3" cstate="print"/>
          <a:srcRect/>
          <a:stretch>
            <a:fillRect/>
          </a:stretch>
        </p:blipFill>
        <p:spPr bwMode="auto">
          <a:xfrm>
            <a:off x="6300788" y="4149725"/>
            <a:ext cx="1933575" cy="1447800"/>
          </a:xfrm>
          <a:prstGeom prst="rect">
            <a:avLst/>
          </a:prstGeom>
          <a:noFill/>
        </p:spPr>
      </p:pic>
      <p:sp>
        <p:nvSpPr>
          <p:cNvPr id="362500" name="Rectangle 4"/>
          <p:cNvSpPr>
            <a:spLocks noChangeArrowheads="1"/>
          </p:cNvSpPr>
          <p:nvPr/>
        </p:nvSpPr>
        <p:spPr bwMode="auto">
          <a:xfrm>
            <a:off x="323850" y="1377950"/>
            <a:ext cx="8280400" cy="2014538"/>
          </a:xfrm>
          <a:prstGeom prst="rect">
            <a:avLst/>
          </a:prstGeom>
          <a:noFill/>
          <a:ln w="9525">
            <a:noFill/>
            <a:miter lim="800000"/>
            <a:headEnd/>
            <a:tailEnd/>
          </a:ln>
          <a:effectLst/>
        </p:spPr>
        <p:txBody>
          <a:bodyPr lIns="0" tIns="50784" rIns="0" bIns="15870" anchor="ctr">
            <a:spAutoFit/>
          </a:bodyPr>
          <a:lstStyle/>
          <a:p>
            <a:pPr algn="just"/>
            <a:r>
              <a:rPr lang="en-GB" sz="2000" b="1">
                <a:latin typeface="Arial" charset="0"/>
                <a:cs typeface="Arial" charset="0"/>
              </a:rPr>
              <a:t>Superbug kills almost as many as die on roads</a:t>
            </a:r>
          </a:p>
          <a:p>
            <a:pPr algn="just"/>
            <a:r>
              <a:rPr lang="en-GB" sz="1200">
                <a:latin typeface="Arial" charset="0"/>
                <a:cs typeface="Arial" charset="0"/>
              </a:rPr>
              <a:t>By Celia Hall, Medical Editor</a:t>
            </a:r>
          </a:p>
          <a:p>
            <a:pPr algn="just"/>
            <a:r>
              <a:rPr lang="en-GB" sz="1200">
                <a:latin typeface="Arial" charset="0"/>
                <a:cs typeface="Arial" charset="0"/>
              </a:rPr>
              <a:t>Last Updated: 1:12AM BST 06/04/2007</a:t>
            </a:r>
          </a:p>
          <a:p>
            <a:pPr algn="just"/>
            <a:r>
              <a:rPr lang="en-GB" sz="1200">
                <a:latin typeface="Arial" charset="0"/>
                <a:cs typeface="Arial" charset="0"/>
              </a:rPr>
              <a:t>Deaths from the hospital superbug, Clostridium difficile, are fast approaching the number of road fatalities, an expert says today.  He says that patients due to have routine operations should be screened for the bug in an attempt to stop the rise in infections.  Dr John Starr, reader in geriatric medicine at the University of Edinburgh, says that cases of C difficile rose by 5.5 per cent over a year while MRSA cases fell by 4.3 per cent.  "With more than 2,200 deaths attributed to C difficile in death certificates in England and Wales, the mortality rate is fast approaching that for road traffic accidents and is now around half that for suicide," he says in the British Medical Journal.</a:t>
            </a:r>
          </a:p>
          <a:p>
            <a:pPr algn="just"/>
            <a:r>
              <a:rPr lang="en-GB" sz="1200">
                <a:latin typeface="Arial" charset="0"/>
                <a:cs typeface="Arial" charset="0"/>
              </a:rPr>
              <a:t>Road deaths in 2004 were 2,915</a:t>
            </a:r>
          </a:p>
        </p:txBody>
      </p:sp>
      <p:pic>
        <p:nvPicPr>
          <p:cNvPr id="362504" name="Picture 8" descr="1735"/>
          <p:cNvPicPr>
            <a:picLocks noChangeAspect="1" noChangeArrowheads="1"/>
          </p:cNvPicPr>
          <p:nvPr/>
        </p:nvPicPr>
        <p:blipFill>
          <a:blip r:embed="rId4" cstate="print"/>
          <a:srcRect/>
          <a:stretch>
            <a:fillRect/>
          </a:stretch>
        </p:blipFill>
        <p:spPr bwMode="auto">
          <a:xfrm>
            <a:off x="1763713" y="3573463"/>
            <a:ext cx="3743325" cy="28765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GB"/>
              <a:t>Superbugs for the 21</a:t>
            </a:r>
            <a:r>
              <a:rPr lang="en-GB" baseline="30000"/>
              <a:t>st</a:t>
            </a:r>
            <a:r>
              <a:rPr lang="en-GB"/>
              <a:t> century</a:t>
            </a:r>
          </a:p>
        </p:txBody>
      </p:sp>
      <p:pic>
        <p:nvPicPr>
          <p:cNvPr id="363523" name="Picture 3" descr="clostridium difficile"/>
          <p:cNvPicPr>
            <a:picLocks noChangeAspect="1" noChangeArrowheads="1"/>
          </p:cNvPicPr>
          <p:nvPr/>
        </p:nvPicPr>
        <p:blipFill>
          <a:blip r:embed="rId2" cstate="print"/>
          <a:srcRect/>
          <a:stretch>
            <a:fillRect/>
          </a:stretch>
        </p:blipFill>
        <p:spPr bwMode="auto">
          <a:xfrm>
            <a:off x="1763713" y="2205038"/>
            <a:ext cx="5700712"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Picture 2" descr="pseudomembranes"/>
          <p:cNvPicPr>
            <a:picLocks noChangeAspect="1" noChangeArrowheads="1"/>
          </p:cNvPicPr>
          <p:nvPr/>
        </p:nvPicPr>
        <p:blipFill>
          <a:blip r:embed="rId3" cstate="print"/>
          <a:srcRect/>
          <a:stretch>
            <a:fillRect/>
          </a:stretch>
        </p:blipFill>
        <p:spPr bwMode="auto">
          <a:xfrm>
            <a:off x="4859338" y="3789363"/>
            <a:ext cx="2689225" cy="2735262"/>
          </a:xfrm>
          <a:prstGeom prst="rect">
            <a:avLst/>
          </a:prstGeom>
          <a:noFill/>
        </p:spPr>
      </p:pic>
      <p:pic>
        <p:nvPicPr>
          <p:cNvPr id="364547" name="Picture 3" descr="colonoscopy_view3"/>
          <p:cNvPicPr>
            <a:picLocks noChangeAspect="1" noChangeArrowheads="1"/>
          </p:cNvPicPr>
          <p:nvPr/>
        </p:nvPicPr>
        <p:blipFill>
          <a:blip r:embed="rId4" cstate="print"/>
          <a:srcRect/>
          <a:stretch>
            <a:fillRect/>
          </a:stretch>
        </p:blipFill>
        <p:spPr bwMode="auto">
          <a:xfrm>
            <a:off x="755650" y="4078288"/>
            <a:ext cx="3235325" cy="2535237"/>
          </a:xfrm>
          <a:prstGeom prst="rect">
            <a:avLst/>
          </a:prstGeom>
          <a:noFill/>
          <a:ln w="9525">
            <a:noFill/>
            <a:miter lim="800000"/>
            <a:headEnd/>
            <a:tailEnd/>
          </a:ln>
        </p:spPr>
      </p:pic>
      <p:sp>
        <p:nvSpPr>
          <p:cNvPr id="364550" name="Rectangle 6"/>
          <p:cNvSpPr>
            <a:spLocks noGrp="1" noChangeArrowheads="1"/>
          </p:cNvSpPr>
          <p:nvPr>
            <p:ph type="body" idx="1"/>
          </p:nvPr>
        </p:nvSpPr>
        <p:spPr>
          <a:xfrm>
            <a:off x="684213" y="1268413"/>
            <a:ext cx="7772400" cy="4114800"/>
          </a:xfrm>
          <a:noFill/>
          <a:ln/>
        </p:spPr>
        <p:txBody>
          <a:bodyPr/>
          <a:lstStyle/>
          <a:p>
            <a:r>
              <a:rPr lang="en-GB"/>
              <a:t>C Difficile</a:t>
            </a:r>
          </a:p>
          <a:p>
            <a:r>
              <a:rPr lang="en-GB"/>
              <a:t>Pseudomembranous colitis (antibiotic associated colitis)</a:t>
            </a:r>
          </a:p>
          <a:p>
            <a:r>
              <a:rPr lang="en-GB"/>
              <a:t>A+B toxins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GB"/>
              <a:t>Treatment</a:t>
            </a:r>
          </a:p>
        </p:txBody>
      </p:sp>
      <p:sp>
        <p:nvSpPr>
          <p:cNvPr id="365571" name="Rectangle 3"/>
          <p:cNvSpPr>
            <a:spLocks noGrp="1" noChangeArrowheads="1"/>
          </p:cNvSpPr>
          <p:nvPr>
            <p:ph type="body" idx="1"/>
          </p:nvPr>
        </p:nvSpPr>
        <p:spPr/>
        <p:txBody>
          <a:bodyPr/>
          <a:lstStyle/>
          <a:p>
            <a:r>
              <a:rPr lang="en-GB"/>
              <a:t>Isolate</a:t>
            </a:r>
          </a:p>
          <a:p>
            <a:r>
              <a:rPr lang="en-GB"/>
              <a:t>Stop current antibiotics</a:t>
            </a:r>
          </a:p>
          <a:p>
            <a:r>
              <a:rPr lang="en-GB"/>
              <a:t>Metronidazole</a:t>
            </a:r>
          </a:p>
          <a:p>
            <a:r>
              <a:rPr lang="en-GB"/>
              <a:t>Vancomycin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2" cstate="print"/>
          <a:srcRect/>
          <a:stretch>
            <a:fillRect/>
          </a:stretch>
        </p:blipFill>
        <p:spPr bwMode="auto">
          <a:xfrm>
            <a:off x="611188" y="1477963"/>
            <a:ext cx="2927350" cy="5191125"/>
          </a:xfrm>
          <a:prstGeom prst="rect">
            <a:avLst/>
          </a:prstGeom>
          <a:noFill/>
          <a:ln w="9525">
            <a:noFill/>
            <a:miter lim="800000"/>
            <a:headEnd/>
            <a:tailEnd/>
          </a:ln>
        </p:spPr>
      </p:pic>
      <p:sp>
        <p:nvSpPr>
          <p:cNvPr id="299011" name="Rectangle 3"/>
          <p:cNvSpPr>
            <a:spLocks noGrp="1" noChangeArrowheads="1"/>
          </p:cNvSpPr>
          <p:nvPr>
            <p:ph type="title"/>
          </p:nvPr>
        </p:nvSpPr>
        <p:spPr>
          <a:xfrm>
            <a:off x="323850" y="333375"/>
            <a:ext cx="3467100" cy="1143000"/>
          </a:xfrm>
        </p:spPr>
        <p:txBody>
          <a:bodyPr/>
          <a:lstStyle/>
          <a:p>
            <a:r>
              <a:rPr lang="en-GB" sz="4000"/>
              <a:t>Lymphoid tissues</a:t>
            </a:r>
          </a:p>
        </p:txBody>
      </p:sp>
      <p:pic>
        <p:nvPicPr>
          <p:cNvPr id="299012" name="Picture 4"/>
          <p:cNvPicPr>
            <a:picLocks noChangeAspect="1" noChangeArrowheads="1"/>
          </p:cNvPicPr>
          <p:nvPr/>
        </p:nvPicPr>
        <p:blipFill>
          <a:blip r:embed="rId3" cstate="print"/>
          <a:srcRect/>
          <a:stretch>
            <a:fillRect/>
          </a:stretch>
        </p:blipFill>
        <p:spPr bwMode="auto">
          <a:xfrm>
            <a:off x="5292725" y="1989138"/>
            <a:ext cx="2695575" cy="3078162"/>
          </a:xfrm>
          <a:prstGeom prst="rect">
            <a:avLst/>
          </a:prstGeom>
          <a:noFill/>
        </p:spPr>
      </p:pic>
      <p:sp>
        <p:nvSpPr>
          <p:cNvPr id="299013" name="Rectangle 5"/>
          <p:cNvSpPr>
            <a:spLocks noChangeArrowheads="1"/>
          </p:cNvSpPr>
          <p:nvPr/>
        </p:nvSpPr>
        <p:spPr bwMode="auto">
          <a:xfrm>
            <a:off x="4643438" y="404813"/>
            <a:ext cx="3467100" cy="1143000"/>
          </a:xfrm>
          <a:prstGeom prst="rect">
            <a:avLst/>
          </a:prstGeom>
          <a:noFill/>
          <a:ln w="9525">
            <a:noFill/>
            <a:miter lim="800000"/>
            <a:headEnd/>
            <a:tailEnd/>
          </a:ln>
          <a:effectLst/>
        </p:spPr>
        <p:txBody>
          <a:bodyPr anchor="ctr"/>
          <a:lstStyle/>
          <a:p>
            <a:pPr algn="ctr"/>
            <a:r>
              <a:rPr lang="en-GB" sz="4000">
                <a:solidFill>
                  <a:schemeClr val="tx2"/>
                </a:solidFill>
              </a:rPr>
              <a:t>Lymphoid circulation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99392"/>
            <a:ext cx="8229600" cy="1143000"/>
          </a:xfrm>
        </p:spPr>
        <p:txBody>
          <a:bodyPr/>
          <a:lstStyle/>
          <a:p>
            <a:r>
              <a:rPr lang="en-GB" sz="3600" dirty="0"/>
              <a:t>Mucosal defence</a:t>
            </a:r>
          </a:p>
        </p:txBody>
      </p:sp>
      <p:sp>
        <p:nvSpPr>
          <p:cNvPr id="187395" name="Rectangle 3"/>
          <p:cNvSpPr>
            <a:spLocks noGrp="1" noChangeArrowheads="1"/>
          </p:cNvSpPr>
          <p:nvPr>
            <p:ph idx="1"/>
          </p:nvPr>
        </p:nvSpPr>
        <p:spPr>
          <a:xfrm>
            <a:off x="611188" y="764704"/>
            <a:ext cx="7772400" cy="4114800"/>
          </a:xfrm>
        </p:spPr>
        <p:txBody>
          <a:bodyPr>
            <a:normAutofit fontScale="92500" lnSpcReduction="20000"/>
          </a:bodyPr>
          <a:lstStyle/>
          <a:p>
            <a:pPr>
              <a:buNone/>
            </a:pPr>
            <a:r>
              <a:rPr lang="en-GB" sz="2800" dirty="0" smtClean="0">
                <a:solidFill>
                  <a:srgbClr val="FF0000"/>
                </a:solidFill>
              </a:rPr>
              <a:t>Non-immune mechanisms</a:t>
            </a:r>
          </a:p>
          <a:p>
            <a:r>
              <a:rPr lang="en-GB" sz="2800" dirty="0" smtClean="0"/>
              <a:t>Anatomical</a:t>
            </a:r>
          </a:p>
          <a:p>
            <a:pPr lvl="1"/>
            <a:r>
              <a:rPr lang="en-GB" sz="2000" dirty="0" smtClean="0"/>
              <a:t>Peristalsis</a:t>
            </a:r>
          </a:p>
          <a:p>
            <a:pPr lvl="1"/>
            <a:r>
              <a:rPr lang="en-GB" sz="2000" dirty="0" smtClean="0"/>
              <a:t>Mucus</a:t>
            </a:r>
          </a:p>
          <a:p>
            <a:pPr lvl="1"/>
            <a:r>
              <a:rPr lang="en-GB" sz="2000" dirty="0" err="1" smtClean="0"/>
              <a:t>Enterocyte</a:t>
            </a:r>
            <a:r>
              <a:rPr lang="en-GB" sz="2000" dirty="0" smtClean="0"/>
              <a:t> membrane</a:t>
            </a:r>
            <a:endParaRPr lang="en-GB" sz="2800" dirty="0" smtClean="0"/>
          </a:p>
          <a:p>
            <a:r>
              <a:rPr lang="en-GB" sz="2800" dirty="0" smtClean="0"/>
              <a:t>Chemical</a:t>
            </a:r>
          </a:p>
          <a:p>
            <a:pPr lvl="1"/>
            <a:r>
              <a:rPr lang="en-GB" sz="2000" dirty="0" smtClean="0"/>
              <a:t>Gastric acid</a:t>
            </a:r>
          </a:p>
          <a:p>
            <a:pPr lvl="1"/>
            <a:r>
              <a:rPr lang="en-GB" sz="2000" dirty="0" smtClean="0"/>
              <a:t>Enzymes (proteases)</a:t>
            </a:r>
          </a:p>
          <a:p>
            <a:pPr lvl="1"/>
            <a:r>
              <a:rPr lang="en-GB" sz="2000" dirty="0" smtClean="0"/>
              <a:t>Oral flora</a:t>
            </a:r>
          </a:p>
          <a:p>
            <a:pPr lvl="1"/>
            <a:r>
              <a:rPr lang="en-GB" sz="2000" dirty="0" smtClean="0"/>
              <a:t>Peristalsis</a:t>
            </a:r>
            <a:endParaRPr lang="en-GB" sz="2800" dirty="0" smtClean="0"/>
          </a:p>
          <a:p>
            <a:r>
              <a:rPr lang="en-GB" sz="2800" dirty="0" err="1" smtClean="0"/>
              <a:t>Commensal</a:t>
            </a:r>
            <a:r>
              <a:rPr lang="en-GB" sz="2800" dirty="0" smtClean="0"/>
              <a:t> bacteria </a:t>
            </a:r>
          </a:p>
          <a:p>
            <a:pPr lvl="1"/>
            <a:r>
              <a:rPr lang="en-GB" sz="2000" dirty="0" smtClean="0"/>
              <a:t>Oral and Gut flora</a:t>
            </a:r>
          </a:p>
          <a:p>
            <a:pPr lvl="1">
              <a:buNone/>
            </a:pPr>
            <a:endParaRPr lang="en-GB" sz="2400" dirty="0"/>
          </a:p>
          <a:p>
            <a:endParaRPr lang="en-GB" sz="2800" dirty="0"/>
          </a:p>
        </p:txBody>
      </p:sp>
      <p:pic>
        <p:nvPicPr>
          <p:cNvPr id="5" name="Picture 2" descr="HCT1"/>
          <p:cNvPicPr>
            <a:picLocks noChangeAspect="1" noChangeArrowheads="1"/>
          </p:cNvPicPr>
          <p:nvPr/>
        </p:nvPicPr>
        <p:blipFill>
          <a:blip r:embed="rId2" cstate="print"/>
          <a:srcRect l="2499" t="4178" r="4167" b="2502"/>
          <a:stretch>
            <a:fillRect/>
          </a:stretch>
        </p:blipFill>
        <p:spPr bwMode="auto">
          <a:xfrm>
            <a:off x="4192145" y="1412776"/>
            <a:ext cx="4951855" cy="3435350"/>
          </a:xfrm>
          <a:prstGeom prst="rect">
            <a:avLst/>
          </a:prstGeom>
          <a:noFill/>
          <a:ln w="9525">
            <a:noFill/>
            <a:miter lim="800000"/>
            <a:headEnd/>
            <a:tailEnd/>
          </a:ln>
        </p:spPr>
      </p:pic>
      <p:sp>
        <p:nvSpPr>
          <p:cNvPr id="6" name="Rectangle 3"/>
          <p:cNvSpPr txBox="1">
            <a:spLocks noChangeArrowheads="1"/>
          </p:cNvSpPr>
          <p:nvPr/>
        </p:nvSpPr>
        <p:spPr bwMode="auto">
          <a:xfrm>
            <a:off x="611560" y="5938936"/>
            <a:ext cx="7772400" cy="730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GB" sz="2800" b="0" i="0" u="none" strike="noStrike" kern="1200" cap="none" spc="0" normalizeH="0" baseline="0" noProof="0" dirty="0" smtClean="0">
                <a:ln>
                  <a:noFill/>
                </a:ln>
                <a:solidFill>
                  <a:srgbClr val="FF0000"/>
                </a:solidFill>
                <a:effectLst/>
                <a:uLnTx/>
                <a:uFillTx/>
                <a:latin typeface="+mn-lt"/>
                <a:ea typeface="+mn-ea"/>
                <a:cs typeface="+mn-cs"/>
              </a:rPr>
              <a:t>Immune mechanisms: MALT,</a:t>
            </a:r>
            <a:r>
              <a:rPr kumimoji="0" lang="en-GB" sz="2800" b="0" i="0" u="none" strike="noStrike" kern="1200" cap="none" spc="0" normalizeH="0" noProof="0" dirty="0" smtClean="0">
                <a:ln>
                  <a:noFill/>
                </a:ln>
                <a:solidFill>
                  <a:srgbClr val="FF0000"/>
                </a:solidFill>
                <a:effectLst/>
                <a:uLnTx/>
                <a:uFillTx/>
                <a:latin typeface="+mn-lt"/>
                <a:ea typeface="+mn-ea"/>
                <a:cs typeface="+mn-cs"/>
              </a:rPr>
              <a:t> GALT</a:t>
            </a:r>
            <a:endParaRPr kumimoji="0" lang="en-GB" sz="2800" b="0"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684213" y="2397125"/>
            <a:ext cx="4268787" cy="2817813"/>
          </a:xfrm>
          <a:prstGeom prst="rect">
            <a:avLst/>
          </a:prstGeom>
          <a:noFill/>
          <a:ln w="9525">
            <a:noFill/>
            <a:miter lim="800000"/>
            <a:headEnd/>
            <a:tailEnd/>
          </a:ln>
        </p:spPr>
      </p:pic>
      <p:pic>
        <p:nvPicPr>
          <p:cNvPr id="191491" name="Picture 3"/>
          <p:cNvPicPr>
            <a:picLocks noChangeAspect="1" noChangeArrowheads="1"/>
          </p:cNvPicPr>
          <p:nvPr/>
        </p:nvPicPr>
        <p:blipFill>
          <a:blip r:embed="rId3" cstate="print"/>
          <a:srcRect/>
          <a:stretch>
            <a:fillRect/>
          </a:stretch>
        </p:blipFill>
        <p:spPr bwMode="auto">
          <a:xfrm>
            <a:off x="5003800" y="2325688"/>
            <a:ext cx="3400425" cy="3048000"/>
          </a:xfrm>
          <a:prstGeom prst="rect">
            <a:avLst/>
          </a:prstGeom>
          <a:noFill/>
        </p:spPr>
      </p:pic>
      <p:sp>
        <p:nvSpPr>
          <p:cNvPr id="191492" name="Text Box 4"/>
          <p:cNvSpPr txBox="1">
            <a:spLocks noChangeArrowheads="1"/>
          </p:cNvSpPr>
          <p:nvPr/>
        </p:nvSpPr>
        <p:spPr bwMode="auto">
          <a:xfrm>
            <a:off x="900113" y="620713"/>
            <a:ext cx="7559675" cy="1554162"/>
          </a:xfrm>
          <a:prstGeom prst="rect">
            <a:avLst/>
          </a:prstGeom>
          <a:noFill/>
          <a:ln w="9525">
            <a:noFill/>
            <a:miter lim="800000"/>
            <a:headEnd/>
            <a:tailEnd/>
          </a:ln>
          <a:effectLst/>
        </p:spPr>
        <p:txBody>
          <a:bodyPr>
            <a:spAutoFit/>
          </a:bodyPr>
          <a:lstStyle/>
          <a:p>
            <a:pPr algn="ctr">
              <a:spcBef>
                <a:spcPct val="50000"/>
              </a:spcBef>
            </a:pPr>
            <a:r>
              <a:rPr lang="en-GB" sz="3200">
                <a:latin typeface="Arial" charset="0"/>
              </a:rPr>
              <a:t>The oral cavity is rich in immunological tissue (MALT: mucosa associated lymphoid tissue)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518864" y="44624"/>
            <a:ext cx="8229600" cy="1143000"/>
          </a:xfrm>
        </p:spPr>
        <p:txBody>
          <a:bodyPr/>
          <a:lstStyle/>
          <a:p>
            <a:r>
              <a:rPr lang="en-GB" sz="3600" dirty="0"/>
              <a:t>GALT </a:t>
            </a:r>
            <a:r>
              <a:rPr lang="en-GB" sz="3600" dirty="0" smtClean="0"/>
              <a:t>(</a:t>
            </a:r>
            <a:r>
              <a:rPr lang="en-GB" sz="3600" dirty="0" smtClean="0">
                <a:solidFill>
                  <a:srgbClr val="FF0000"/>
                </a:solidFill>
              </a:rPr>
              <a:t>G</a:t>
            </a:r>
            <a:r>
              <a:rPr lang="en-GB" sz="3600" dirty="0" smtClean="0"/>
              <a:t>ut </a:t>
            </a:r>
            <a:r>
              <a:rPr lang="en-GB" sz="3600" dirty="0">
                <a:solidFill>
                  <a:srgbClr val="FF0000"/>
                </a:solidFill>
              </a:rPr>
              <a:t>A</a:t>
            </a:r>
            <a:r>
              <a:rPr lang="en-GB" sz="3600" dirty="0" smtClean="0"/>
              <a:t>ssociated </a:t>
            </a:r>
            <a:r>
              <a:rPr lang="en-GB" sz="3600" dirty="0">
                <a:solidFill>
                  <a:srgbClr val="FF0000"/>
                </a:solidFill>
              </a:rPr>
              <a:t>L</a:t>
            </a:r>
            <a:r>
              <a:rPr lang="en-GB" sz="3600" dirty="0" smtClean="0"/>
              <a:t>ymphoid </a:t>
            </a:r>
            <a:r>
              <a:rPr lang="en-GB" sz="3600" dirty="0">
                <a:solidFill>
                  <a:srgbClr val="FF0000"/>
                </a:solidFill>
              </a:rPr>
              <a:t>T</a:t>
            </a:r>
            <a:r>
              <a:rPr lang="en-GB" sz="3600" dirty="0" smtClean="0"/>
              <a:t>issue</a:t>
            </a:r>
            <a:r>
              <a:rPr lang="en-GB" sz="3600" dirty="0"/>
              <a:t>)</a:t>
            </a:r>
            <a:endParaRPr lang="en-US" sz="3600" dirty="0"/>
          </a:p>
        </p:txBody>
      </p:sp>
      <p:sp>
        <p:nvSpPr>
          <p:cNvPr id="192515" name="Rectangle 3"/>
          <p:cNvSpPr>
            <a:spLocks noGrp="1" noChangeArrowheads="1"/>
          </p:cNvSpPr>
          <p:nvPr>
            <p:ph sz="half" idx="1"/>
          </p:nvPr>
        </p:nvSpPr>
        <p:spPr>
          <a:xfrm>
            <a:off x="685800" y="1124744"/>
            <a:ext cx="3814763" cy="4114800"/>
          </a:xfrm>
        </p:spPr>
        <p:txBody>
          <a:bodyPr/>
          <a:lstStyle/>
          <a:p>
            <a:r>
              <a:rPr lang="en-GB" b="1" dirty="0">
                <a:solidFill>
                  <a:schemeClr val="folHlink"/>
                </a:solidFill>
              </a:rPr>
              <a:t>Not organised</a:t>
            </a:r>
          </a:p>
          <a:p>
            <a:pPr lvl="1"/>
            <a:r>
              <a:rPr lang="en-GB" dirty="0"/>
              <a:t>Intra-epithelial lymphocytes</a:t>
            </a:r>
          </a:p>
          <a:p>
            <a:pPr lvl="1"/>
            <a:r>
              <a:rPr lang="en-GB" dirty="0"/>
              <a:t>Lamina </a:t>
            </a:r>
            <a:r>
              <a:rPr lang="en-GB" dirty="0" err="1"/>
              <a:t>propria</a:t>
            </a:r>
            <a:r>
              <a:rPr lang="en-GB" dirty="0"/>
              <a:t> lymphocytes</a:t>
            </a:r>
            <a:endParaRPr lang="en-US" dirty="0"/>
          </a:p>
        </p:txBody>
      </p:sp>
      <p:sp>
        <p:nvSpPr>
          <p:cNvPr id="192516" name="Rectangle 4"/>
          <p:cNvSpPr>
            <a:spLocks noGrp="1" noChangeArrowheads="1"/>
          </p:cNvSpPr>
          <p:nvPr>
            <p:ph sz="half" idx="2"/>
          </p:nvPr>
        </p:nvSpPr>
        <p:spPr>
          <a:xfrm>
            <a:off x="4643438" y="1124744"/>
            <a:ext cx="3814762" cy="4114800"/>
          </a:xfrm>
        </p:spPr>
        <p:txBody>
          <a:bodyPr/>
          <a:lstStyle/>
          <a:p>
            <a:r>
              <a:rPr lang="en-GB" b="1" dirty="0">
                <a:solidFill>
                  <a:schemeClr val="folHlink"/>
                </a:solidFill>
              </a:rPr>
              <a:t>Organised</a:t>
            </a:r>
          </a:p>
          <a:p>
            <a:pPr lvl="1"/>
            <a:r>
              <a:rPr lang="en-GB" dirty="0" err="1"/>
              <a:t>Cryptopatches</a:t>
            </a:r>
            <a:r>
              <a:rPr lang="en-GB" dirty="0"/>
              <a:t> </a:t>
            </a:r>
          </a:p>
          <a:p>
            <a:pPr lvl="1"/>
            <a:r>
              <a:rPr lang="en-GB" dirty="0" err="1"/>
              <a:t>Peyer’s</a:t>
            </a:r>
            <a:r>
              <a:rPr lang="en-GB" dirty="0"/>
              <a:t> patches</a:t>
            </a:r>
          </a:p>
          <a:p>
            <a:pPr lvl="1"/>
            <a:r>
              <a:rPr lang="en-GB" dirty="0"/>
              <a:t>Isolated lymphoid follicles</a:t>
            </a:r>
          </a:p>
          <a:p>
            <a:pPr lvl="1"/>
            <a:r>
              <a:rPr lang="en-GB" dirty="0"/>
              <a:t>Mesenteric lymph nodes</a:t>
            </a:r>
            <a:endParaRPr lang="en-US" dirty="0"/>
          </a:p>
        </p:txBody>
      </p:sp>
      <p:pic>
        <p:nvPicPr>
          <p:cNvPr id="59394" name="Picture 2" descr="File:Gray617.png">
            <a:hlinkClick r:id="rId2"/>
          </p:cNvPr>
          <p:cNvPicPr>
            <a:picLocks noChangeAspect="1" noChangeArrowheads="1"/>
          </p:cNvPicPr>
          <p:nvPr/>
        </p:nvPicPr>
        <p:blipFill>
          <a:blip r:embed="rId3" cstate="print"/>
          <a:srcRect/>
          <a:stretch>
            <a:fillRect/>
          </a:stretch>
        </p:blipFill>
        <p:spPr bwMode="auto">
          <a:xfrm>
            <a:off x="6660232" y="4221088"/>
            <a:ext cx="2329279" cy="2520280"/>
          </a:xfrm>
          <a:prstGeom prst="rect">
            <a:avLst/>
          </a:prstGeom>
          <a:noFill/>
        </p:spPr>
      </p:pic>
      <p:pic>
        <p:nvPicPr>
          <p:cNvPr id="59396" name="Picture 4" descr="http://www.tpnteam.com/nssweb/secure/images/galt.jpg"/>
          <p:cNvPicPr>
            <a:picLocks noChangeAspect="1" noChangeArrowheads="1"/>
          </p:cNvPicPr>
          <p:nvPr/>
        </p:nvPicPr>
        <p:blipFill>
          <a:blip r:embed="rId4" cstate="print"/>
          <a:srcRect/>
          <a:stretch>
            <a:fillRect/>
          </a:stretch>
        </p:blipFill>
        <p:spPr bwMode="auto">
          <a:xfrm>
            <a:off x="395536" y="4221088"/>
            <a:ext cx="2447863" cy="2160240"/>
          </a:xfrm>
          <a:prstGeom prst="rect">
            <a:avLst/>
          </a:prstGeom>
          <a:noFill/>
        </p:spPr>
      </p:pic>
      <p:pic>
        <p:nvPicPr>
          <p:cNvPr id="59398" name="Picture 6" descr="http://www.nature.com/nrd/journal/v3/n10/images/nrd1525-f2.jpg"/>
          <p:cNvPicPr>
            <a:picLocks noChangeAspect="1" noChangeArrowheads="1"/>
          </p:cNvPicPr>
          <p:nvPr/>
        </p:nvPicPr>
        <p:blipFill>
          <a:blip r:embed="rId5" cstate="print"/>
          <a:srcRect/>
          <a:stretch>
            <a:fillRect/>
          </a:stretch>
        </p:blipFill>
        <p:spPr bwMode="auto">
          <a:xfrm>
            <a:off x="3131840" y="4365104"/>
            <a:ext cx="2978696" cy="228366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468313" y="1484313"/>
            <a:ext cx="7772400" cy="1143000"/>
          </a:xfrm>
        </p:spPr>
        <p:txBody>
          <a:bodyPr/>
          <a:lstStyle/>
          <a:p>
            <a:r>
              <a:rPr lang="en-GB"/>
              <a:t>Why Mucosal Immunology?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GB" b="1"/>
              <a:t>GALT - what it does</a:t>
            </a:r>
          </a:p>
        </p:txBody>
      </p:sp>
      <p:sp>
        <p:nvSpPr>
          <p:cNvPr id="286723" name="Rectangle 3"/>
          <p:cNvSpPr>
            <a:spLocks noGrp="1" noChangeArrowheads="1"/>
          </p:cNvSpPr>
          <p:nvPr>
            <p:ph type="body" idx="1"/>
          </p:nvPr>
        </p:nvSpPr>
        <p:spPr/>
        <p:txBody>
          <a:bodyPr/>
          <a:lstStyle/>
          <a:p>
            <a:r>
              <a:rPr lang="en-GB"/>
              <a:t>Generates lymphoid cells and antibodies</a:t>
            </a:r>
          </a:p>
          <a:p>
            <a:pPr lvl="1"/>
            <a:r>
              <a:rPr lang="en-GB"/>
              <a:t>IgA secretory and interstitial</a:t>
            </a:r>
          </a:p>
          <a:p>
            <a:pPr lvl="1"/>
            <a:r>
              <a:rPr lang="en-GB"/>
              <a:t>IgG</a:t>
            </a:r>
          </a:p>
          <a:p>
            <a:pPr lvl="1"/>
            <a:r>
              <a:rPr lang="en-GB"/>
              <a:t>IgM</a:t>
            </a:r>
          </a:p>
          <a:p>
            <a:pPr lvl="1"/>
            <a:r>
              <a:rPr lang="en-GB"/>
              <a:t>Cell mediated immunity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ChangeAspect="1" noChangeArrowheads="1"/>
          </p:cNvPicPr>
          <p:nvPr/>
        </p:nvPicPr>
        <p:blipFill>
          <a:blip r:embed="rId2" cstate="print"/>
          <a:srcRect/>
          <a:stretch>
            <a:fillRect/>
          </a:stretch>
        </p:blipFill>
        <p:spPr bwMode="auto">
          <a:xfrm>
            <a:off x="1979613" y="1700213"/>
            <a:ext cx="5246687" cy="4875212"/>
          </a:xfrm>
          <a:prstGeom prst="rect">
            <a:avLst/>
          </a:prstGeom>
          <a:noFill/>
          <a:ln w="9525">
            <a:noFill/>
            <a:miter lim="800000"/>
            <a:headEnd/>
            <a:tailEnd/>
          </a:ln>
        </p:spPr>
      </p:pic>
      <p:sp>
        <p:nvSpPr>
          <p:cNvPr id="301059" name="Rectangle 3"/>
          <p:cNvSpPr>
            <a:spLocks noGrp="1" noChangeArrowheads="1"/>
          </p:cNvSpPr>
          <p:nvPr>
            <p:ph type="title"/>
          </p:nvPr>
        </p:nvSpPr>
        <p:spPr/>
        <p:txBody>
          <a:bodyPr/>
          <a:lstStyle/>
          <a:p>
            <a:r>
              <a:rPr lang="en-GB" sz="4000"/>
              <a:t>Organisation of GALT 1:</a:t>
            </a:r>
          </a:p>
        </p:txBody>
      </p:sp>
      <p:sp>
        <p:nvSpPr>
          <p:cNvPr id="301060" name="Rectangle 4"/>
          <p:cNvSpPr>
            <a:spLocks noChangeArrowheads="1"/>
          </p:cNvSpPr>
          <p:nvPr/>
        </p:nvSpPr>
        <p:spPr bwMode="auto">
          <a:xfrm>
            <a:off x="3419475" y="4292600"/>
            <a:ext cx="720725" cy="649288"/>
          </a:xfrm>
          <a:prstGeom prst="rect">
            <a:avLst/>
          </a:prstGeom>
          <a:noFill/>
          <a:ln w="76200" cmpd="tri">
            <a:solidFill>
              <a:schemeClr val="hlink"/>
            </a:solidFill>
            <a:miter lim="800000"/>
            <a:headEnd/>
            <a:tailEnd/>
          </a:ln>
          <a:effectLst/>
        </p:spPr>
        <p:txBody>
          <a:bodyPr wrap="none" anchor="ctr"/>
          <a:lstStyle/>
          <a:p>
            <a:endParaRPr lang="en-GB"/>
          </a:p>
        </p:txBody>
      </p:sp>
      <p:sp>
        <p:nvSpPr>
          <p:cNvPr id="301061" name="Line 5"/>
          <p:cNvSpPr>
            <a:spLocks noChangeShapeType="1"/>
          </p:cNvSpPr>
          <p:nvPr/>
        </p:nvSpPr>
        <p:spPr bwMode="auto">
          <a:xfrm>
            <a:off x="1187450" y="4508500"/>
            <a:ext cx="2232025" cy="144463"/>
          </a:xfrm>
          <a:prstGeom prst="line">
            <a:avLst/>
          </a:prstGeom>
          <a:noFill/>
          <a:ln w="19050">
            <a:solidFill>
              <a:schemeClr val="bg2"/>
            </a:solidFill>
            <a:round/>
            <a:headEnd/>
            <a:tailEnd type="triangle" w="med" len="med"/>
          </a:ln>
          <a:effectLst/>
        </p:spPr>
        <p:txBody>
          <a:bodyPr/>
          <a:lstStyle/>
          <a:p>
            <a:endParaRPr lang="en-GB"/>
          </a:p>
        </p:txBody>
      </p:sp>
      <p:sp>
        <p:nvSpPr>
          <p:cNvPr id="301062" name="Text Box 6"/>
          <p:cNvSpPr txBox="1">
            <a:spLocks noChangeArrowheads="1"/>
          </p:cNvSpPr>
          <p:nvPr/>
        </p:nvSpPr>
        <p:spPr bwMode="auto">
          <a:xfrm>
            <a:off x="539750" y="4292600"/>
            <a:ext cx="1298575" cy="274638"/>
          </a:xfrm>
          <a:prstGeom prst="rect">
            <a:avLst/>
          </a:prstGeom>
          <a:noFill/>
          <a:ln w="9525">
            <a:noFill/>
            <a:miter lim="800000"/>
            <a:headEnd/>
            <a:tailEnd/>
          </a:ln>
          <a:effectLst/>
        </p:spPr>
        <p:txBody>
          <a:bodyPr wrap="none">
            <a:spAutoFit/>
          </a:bodyPr>
          <a:lstStyle/>
          <a:p>
            <a:r>
              <a:rPr lang="en-GB" sz="1200" b="1"/>
              <a:t>Dome epithelium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GB" b="1"/>
              <a:t>M Cells</a:t>
            </a:r>
          </a:p>
        </p:txBody>
      </p:sp>
      <p:pic>
        <p:nvPicPr>
          <p:cNvPr id="377859" name="Picture 3"/>
          <p:cNvPicPr>
            <a:picLocks noChangeAspect="1" noChangeArrowheads="1"/>
          </p:cNvPicPr>
          <p:nvPr/>
        </p:nvPicPr>
        <p:blipFill>
          <a:blip r:embed="rId3" cstate="print">
            <a:lum bright="-24000" contrast="12000"/>
          </a:blip>
          <a:srcRect/>
          <a:stretch>
            <a:fillRect/>
          </a:stretch>
        </p:blipFill>
        <p:spPr bwMode="auto">
          <a:xfrm>
            <a:off x="3352800" y="2057400"/>
            <a:ext cx="2763838" cy="4267200"/>
          </a:xfrm>
          <a:prstGeom prst="rect">
            <a:avLst/>
          </a:prstGeom>
          <a:noFill/>
        </p:spPr>
      </p:pic>
      <p:pic>
        <p:nvPicPr>
          <p:cNvPr id="377860" name="Picture 4"/>
          <p:cNvPicPr>
            <a:picLocks noChangeAspect="1" noChangeArrowheads="1"/>
          </p:cNvPicPr>
          <p:nvPr/>
        </p:nvPicPr>
        <p:blipFill>
          <a:blip r:embed="rId4" cstate="print">
            <a:lum bright="-18000" contrast="12000"/>
          </a:blip>
          <a:srcRect/>
          <a:stretch>
            <a:fillRect/>
          </a:stretch>
        </p:blipFill>
        <p:spPr bwMode="auto">
          <a:xfrm>
            <a:off x="76200" y="2971800"/>
            <a:ext cx="3048000" cy="2182813"/>
          </a:xfrm>
          <a:prstGeom prst="rect">
            <a:avLst/>
          </a:prstGeom>
          <a:noFill/>
        </p:spPr>
      </p:pic>
      <p:pic>
        <p:nvPicPr>
          <p:cNvPr id="377861" name="Picture 5"/>
          <p:cNvPicPr>
            <a:picLocks noChangeAspect="1" noChangeArrowheads="1"/>
          </p:cNvPicPr>
          <p:nvPr/>
        </p:nvPicPr>
        <p:blipFill>
          <a:blip r:embed="rId5" cstate="print">
            <a:lum bright="-12000" contrast="36000"/>
          </a:blip>
          <a:srcRect l="19044" r="7141" b="14511"/>
          <a:stretch>
            <a:fillRect/>
          </a:stretch>
        </p:blipFill>
        <p:spPr bwMode="auto">
          <a:xfrm>
            <a:off x="6248400" y="2954338"/>
            <a:ext cx="2819400" cy="2455862"/>
          </a:xfrm>
          <a:prstGeom prst="rect">
            <a:avLst/>
          </a:prstGeom>
          <a:noFill/>
        </p:spPr>
      </p:pic>
      <p:sp>
        <p:nvSpPr>
          <p:cNvPr id="377862" name="AutoShape 6"/>
          <p:cNvSpPr>
            <a:spLocks noChangeArrowheads="1"/>
          </p:cNvSpPr>
          <p:nvPr/>
        </p:nvSpPr>
        <p:spPr bwMode="auto">
          <a:xfrm>
            <a:off x="7315200" y="3124200"/>
            <a:ext cx="609600" cy="685800"/>
          </a:xfrm>
          <a:prstGeom prst="downArrow">
            <a:avLst>
              <a:gd name="adj1" fmla="val 50000"/>
              <a:gd name="adj2" fmla="val 28125"/>
            </a:avLst>
          </a:prstGeom>
          <a:solidFill>
            <a:srgbClr val="E33F55"/>
          </a:solidFill>
          <a:ln w="9525">
            <a:solidFill>
              <a:schemeClr val="tx1"/>
            </a:solidFill>
            <a:miter lim="800000"/>
            <a:headEnd/>
            <a:tailEnd/>
          </a:ln>
          <a:effectLst/>
        </p:spPr>
        <p:txBody>
          <a:bodyPr wrap="none" anchor="ctr"/>
          <a:lstStyle/>
          <a:p>
            <a:endParaRPr lang="en-GB"/>
          </a:p>
        </p:txBody>
      </p:sp>
      <p:sp>
        <p:nvSpPr>
          <p:cNvPr id="377863" name="AutoShape 7"/>
          <p:cNvSpPr>
            <a:spLocks noChangeArrowheads="1"/>
          </p:cNvSpPr>
          <p:nvPr/>
        </p:nvSpPr>
        <p:spPr bwMode="auto">
          <a:xfrm>
            <a:off x="7086600" y="2514600"/>
            <a:ext cx="99060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4B67E3"/>
          </a:solidFill>
          <a:ln w="9525">
            <a:solidFill>
              <a:schemeClr val="tx1"/>
            </a:solidFill>
            <a:miter lim="800000"/>
            <a:headEnd/>
            <a:tailEnd/>
          </a:ln>
          <a:effectLst/>
        </p:spPr>
        <p:txBody>
          <a:bodyPr wrap="none" anchor="ctr"/>
          <a:lstStyle/>
          <a:p>
            <a:endParaRPr lang="en-GB"/>
          </a:p>
        </p:txBody>
      </p:sp>
      <p:sp>
        <p:nvSpPr>
          <p:cNvPr id="377864" name="Text Box 8"/>
          <p:cNvSpPr txBox="1">
            <a:spLocks noChangeArrowheads="1"/>
          </p:cNvSpPr>
          <p:nvPr/>
        </p:nvSpPr>
        <p:spPr bwMode="auto">
          <a:xfrm>
            <a:off x="7162800" y="1981200"/>
            <a:ext cx="742950" cy="457200"/>
          </a:xfrm>
          <a:prstGeom prst="rect">
            <a:avLst/>
          </a:prstGeom>
          <a:noFill/>
          <a:ln w="9525">
            <a:noFill/>
            <a:miter lim="800000"/>
            <a:headEnd/>
            <a:tailEnd/>
          </a:ln>
          <a:effectLst/>
        </p:spPr>
        <p:txBody>
          <a:bodyPr wrap="none">
            <a:spAutoFit/>
          </a:bodyPr>
          <a:lstStyle/>
          <a:p>
            <a:pPr eaLnBrk="0" hangingPunct="0"/>
            <a:r>
              <a:rPr lang="en-GB">
                <a:latin typeface="Times" pitchFamily="18" charset="0"/>
              </a:rPr>
              <a:t>  </a:t>
            </a:r>
            <a:r>
              <a:rPr lang="en-GB" b="1">
                <a:latin typeface="Arial" charset="0"/>
              </a:rPr>
              <a:t>Ag</a:t>
            </a:r>
          </a:p>
        </p:txBody>
      </p:sp>
    </p:spTree>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p:cNvPicPr>
            <a:picLocks noChangeAspect="1" noChangeArrowheads="1"/>
          </p:cNvPicPr>
          <p:nvPr/>
        </p:nvPicPr>
        <p:blipFill>
          <a:blip r:embed="rId3" cstate="print"/>
          <a:srcRect/>
          <a:stretch>
            <a:fillRect/>
          </a:stretch>
        </p:blipFill>
        <p:spPr bwMode="auto">
          <a:xfrm>
            <a:off x="2195513" y="1423988"/>
            <a:ext cx="4721225" cy="4876800"/>
          </a:xfrm>
          <a:prstGeom prst="rect">
            <a:avLst/>
          </a:prstGeom>
          <a:noFill/>
        </p:spPr>
      </p:pic>
      <p:sp>
        <p:nvSpPr>
          <p:cNvPr id="379907" name="Rectangle 3"/>
          <p:cNvSpPr>
            <a:spLocks noGrp="1" noChangeArrowheads="1"/>
          </p:cNvSpPr>
          <p:nvPr>
            <p:ph type="title"/>
          </p:nvPr>
        </p:nvSpPr>
        <p:spPr>
          <a:xfrm>
            <a:off x="685800" y="260350"/>
            <a:ext cx="7772400" cy="1143000"/>
          </a:xfrm>
        </p:spPr>
        <p:txBody>
          <a:bodyPr/>
          <a:lstStyle/>
          <a:p>
            <a:r>
              <a:rPr lang="en-GB" sz="4000" dirty="0" smtClean="0"/>
              <a:t>Antigen sampling: </a:t>
            </a:r>
            <a:r>
              <a:rPr lang="en-GB" sz="4000" dirty="0"/>
              <a:t>M cells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4000" dirty="0" smtClean="0"/>
              <a:t>Trans-epithelial Antigen Sampling</a:t>
            </a:r>
            <a:endParaRPr lang="en-US" sz="4000" dirty="0" smtClean="0"/>
          </a:p>
        </p:txBody>
      </p:sp>
      <p:grpSp>
        <p:nvGrpSpPr>
          <p:cNvPr id="2" name="Group 214"/>
          <p:cNvGrpSpPr>
            <a:grpSpLocks/>
          </p:cNvGrpSpPr>
          <p:nvPr/>
        </p:nvGrpSpPr>
        <p:grpSpPr bwMode="auto">
          <a:xfrm>
            <a:off x="1547813" y="1916113"/>
            <a:ext cx="5600700" cy="1866900"/>
            <a:chOff x="713" y="984"/>
            <a:chExt cx="4953" cy="1432"/>
          </a:xfrm>
        </p:grpSpPr>
        <p:sp>
          <p:nvSpPr>
            <p:cNvPr id="14357" name="Text Box 5"/>
            <p:cNvSpPr txBox="1">
              <a:spLocks noChangeArrowheads="1"/>
            </p:cNvSpPr>
            <p:nvPr/>
          </p:nvSpPr>
          <p:spPr bwMode="auto">
            <a:xfrm>
              <a:off x="3635" y="1687"/>
              <a:ext cx="833" cy="567"/>
            </a:xfrm>
            <a:prstGeom prst="rect">
              <a:avLst/>
            </a:prstGeom>
            <a:noFill/>
            <a:ln w="12700">
              <a:noFill/>
              <a:miter lim="800000"/>
              <a:headEnd/>
              <a:tailEnd/>
            </a:ln>
          </p:spPr>
          <p:txBody>
            <a:bodyPr>
              <a:spAutoFit/>
            </a:bodyPr>
            <a:lstStyle/>
            <a:p>
              <a:pPr>
                <a:spcBef>
                  <a:spcPct val="50000"/>
                </a:spcBef>
              </a:pPr>
              <a:r>
                <a:rPr lang="en-GB" sz="1400"/>
                <a:t>Mucosal Epithelial Cells</a:t>
              </a:r>
            </a:p>
          </p:txBody>
        </p:sp>
        <p:sp>
          <p:nvSpPr>
            <p:cNvPr id="14358" name="Line 8"/>
            <p:cNvSpPr>
              <a:spLocks noChangeShapeType="1"/>
            </p:cNvSpPr>
            <p:nvPr/>
          </p:nvSpPr>
          <p:spPr bwMode="auto">
            <a:xfrm>
              <a:off x="2742" y="1383"/>
              <a:ext cx="0" cy="165"/>
            </a:xfrm>
            <a:prstGeom prst="line">
              <a:avLst/>
            </a:prstGeom>
            <a:noFill/>
            <a:ln w="38100">
              <a:solidFill>
                <a:srgbClr val="FF00FF"/>
              </a:solidFill>
              <a:round/>
              <a:headEnd/>
              <a:tailEnd/>
            </a:ln>
          </p:spPr>
          <p:txBody>
            <a:bodyPr wrap="none" anchor="ctr"/>
            <a:lstStyle/>
            <a:p>
              <a:endParaRPr lang="en-GB"/>
            </a:p>
          </p:txBody>
        </p:sp>
        <p:sp>
          <p:nvSpPr>
            <p:cNvPr id="14359" name="Line 9"/>
            <p:cNvSpPr>
              <a:spLocks noChangeShapeType="1"/>
            </p:cNvSpPr>
            <p:nvPr/>
          </p:nvSpPr>
          <p:spPr bwMode="auto">
            <a:xfrm>
              <a:off x="2782" y="1370"/>
              <a:ext cx="0" cy="164"/>
            </a:xfrm>
            <a:prstGeom prst="line">
              <a:avLst/>
            </a:prstGeom>
            <a:noFill/>
            <a:ln w="38100">
              <a:solidFill>
                <a:srgbClr val="FF00FF"/>
              </a:solidFill>
              <a:round/>
              <a:headEnd/>
              <a:tailEnd/>
            </a:ln>
          </p:spPr>
          <p:txBody>
            <a:bodyPr wrap="none" anchor="ctr"/>
            <a:lstStyle/>
            <a:p>
              <a:endParaRPr lang="en-GB"/>
            </a:p>
          </p:txBody>
        </p:sp>
        <p:sp>
          <p:nvSpPr>
            <p:cNvPr id="14360" name="Line 10"/>
            <p:cNvSpPr>
              <a:spLocks noChangeShapeType="1"/>
            </p:cNvSpPr>
            <p:nvPr/>
          </p:nvSpPr>
          <p:spPr bwMode="auto">
            <a:xfrm>
              <a:off x="2822" y="1356"/>
              <a:ext cx="0" cy="164"/>
            </a:xfrm>
            <a:prstGeom prst="line">
              <a:avLst/>
            </a:prstGeom>
            <a:noFill/>
            <a:ln w="38100">
              <a:solidFill>
                <a:srgbClr val="FF00FF"/>
              </a:solidFill>
              <a:round/>
              <a:headEnd/>
              <a:tailEnd/>
            </a:ln>
          </p:spPr>
          <p:txBody>
            <a:bodyPr wrap="none" anchor="ctr"/>
            <a:lstStyle/>
            <a:p>
              <a:endParaRPr lang="en-GB"/>
            </a:p>
          </p:txBody>
        </p:sp>
        <p:sp>
          <p:nvSpPr>
            <p:cNvPr id="14361" name="Line 11"/>
            <p:cNvSpPr>
              <a:spLocks noChangeShapeType="1"/>
            </p:cNvSpPr>
            <p:nvPr/>
          </p:nvSpPr>
          <p:spPr bwMode="auto">
            <a:xfrm>
              <a:off x="2862" y="1377"/>
              <a:ext cx="0" cy="164"/>
            </a:xfrm>
            <a:prstGeom prst="line">
              <a:avLst/>
            </a:prstGeom>
            <a:noFill/>
            <a:ln w="38100">
              <a:solidFill>
                <a:srgbClr val="FF00FF"/>
              </a:solidFill>
              <a:round/>
              <a:headEnd/>
              <a:tailEnd/>
            </a:ln>
          </p:spPr>
          <p:txBody>
            <a:bodyPr wrap="none" anchor="ctr"/>
            <a:lstStyle/>
            <a:p>
              <a:endParaRPr lang="en-GB"/>
            </a:p>
          </p:txBody>
        </p:sp>
        <p:sp>
          <p:nvSpPr>
            <p:cNvPr id="14362" name="Line 12"/>
            <p:cNvSpPr>
              <a:spLocks noChangeShapeType="1"/>
            </p:cNvSpPr>
            <p:nvPr/>
          </p:nvSpPr>
          <p:spPr bwMode="auto">
            <a:xfrm>
              <a:off x="2902" y="1356"/>
              <a:ext cx="0" cy="164"/>
            </a:xfrm>
            <a:prstGeom prst="line">
              <a:avLst/>
            </a:prstGeom>
            <a:noFill/>
            <a:ln w="38100">
              <a:solidFill>
                <a:srgbClr val="FF00FF"/>
              </a:solidFill>
              <a:round/>
              <a:headEnd/>
              <a:tailEnd/>
            </a:ln>
          </p:spPr>
          <p:txBody>
            <a:bodyPr wrap="none" anchor="ctr"/>
            <a:lstStyle/>
            <a:p>
              <a:endParaRPr lang="en-GB"/>
            </a:p>
          </p:txBody>
        </p:sp>
        <p:sp>
          <p:nvSpPr>
            <p:cNvPr id="14363" name="Line 13"/>
            <p:cNvSpPr>
              <a:spLocks noChangeShapeType="1"/>
            </p:cNvSpPr>
            <p:nvPr/>
          </p:nvSpPr>
          <p:spPr bwMode="auto">
            <a:xfrm>
              <a:off x="2942" y="1363"/>
              <a:ext cx="0" cy="164"/>
            </a:xfrm>
            <a:prstGeom prst="line">
              <a:avLst/>
            </a:prstGeom>
            <a:noFill/>
            <a:ln w="38100">
              <a:solidFill>
                <a:srgbClr val="FF00FF"/>
              </a:solidFill>
              <a:round/>
              <a:headEnd/>
              <a:tailEnd/>
            </a:ln>
          </p:spPr>
          <p:txBody>
            <a:bodyPr wrap="none" anchor="ctr"/>
            <a:lstStyle/>
            <a:p>
              <a:endParaRPr lang="en-GB"/>
            </a:p>
          </p:txBody>
        </p:sp>
        <p:sp>
          <p:nvSpPr>
            <p:cNvPr id="14364" name="Line 14"/>
            <p:cNvSpPr>
              <a:spLocks noChangeShapeType="1"/>
            </p:cNvSpPr>
            <p:nvPr/>
          </p:nvSpPr>
          <p:spPr bwMode="auto">
            <a:xfrm>
              <a:off x="2978" y="1377"/>
              <a:ext cx="0" cy="164"/>
            </a:xfrm>
            <a:prstGeom prst="line">
              <a:avLst/>
            </a:prstGeom>
            <a:noFill/>
            <a:ln w="38100">
              <a:solidFill>
                <a:srgbClr val="FF00FF"/>
              </a:solidFill>
              <a:round/>
              <a:headEnd/>
              <a:tailEnd/>
            </a:ln>
          </p:spPr>
          <p:txBody>
            <a:bodyPr wrap="none" anchor="ctr"/>
            <a:lstStyle/>
            <a:p>
              <a:endParaRPr lang="en-GB"/>
            </a:p>
          </p:txBody>
        </p:sp>
        <p:sp>
          <p:nvSpPr>
            <p:cNvPr id="14365" name="Line 15"/>
            <p:cNvSpPr>
              <a:spLocks noChangeShapeType="1"/>
            </p:cNvSpPr>
            <p:nvPr/>
          </p:nvSpPr>
          <p:spPr bwMode="auto">
            <a:xfrm>
              <a:off x="3018" y="1377"/>
              <a:ext cx="0" cy="164"/>
            </a:xfrm>
            <a:prstGeom prst="line">
              <a:avLst/>
            </a:prstGeom>
            <a:noFill/>
            <a:ln w="38100">
              <a:solidFill>
                <a:srgbClr val="FF00FF"/>
              </a:solidFill>
              <a:round/>
              <a:headEnd/>
              <a:tailEnd/>
            </a:ln>
          </p:spPr>
          <p:txBody>
            <a:bodyPr wrap="none" anchor="ctr"/>
            <a:lstStyle/>
            <a:p>
              <a:endParaRPr lang="en-GB"/>
            </a:p>
          </p:txBody>
        </p:sp>
        <p:sp>
          <p:nvSpPr>
            <p:cNvPr id="14366" name="Line 16"/>
            <p:cNvSpPr>
              <a:spLocks noChangeShapeType="1"/>
            </p:cNvSpPr>
            <p:nvPr/>
          </p:nvSpPr>
          <p:spPr bwMode="auto">
            <a:xfrm>
              <a:off x="3058" y="1363"/>
              <a:ext cx="0" cy="164"/>
            </a:xfrm>
            <a:prstGeom prst="line">
              <a:avLst/>
            </a:prstGeom>
            <a:noFill/>
            <a:ln w="38100">
              <a:solidFill>
                <a:srgbClr val="FF00FF"/>
              </a:solidFill>
              <a:round/>
              <a:headEnd/>
              <a:tailEnd/>
            </a:ln>
          </p:spPr>
          <p:txBody>
            <a:bodyPr wrap="none" anchor="ctr"/>
            <a:lstStyle/>
            <a:p>
              <a:endParaRPr lang="en-GB"/>
            </a:p>
          </p:txBody>
        </p:sp>
        <p:sp>
          <p:nvSpPr>
            <p:cNvPr id="14367" name="Line 17"/>
            <p:cNvSpPr>
              <a:spLocks noChangeShapeType="1"/>
            </p:cNvSpPr>
            <p:nvPr/>
          </p:nvSpPr>
          <p:spPr bwMode="auto">
            <a:xfrm>
              <a:off x="3098" y="1383"/>
              <a:ext cx="0" cy="165"/>
            </a:xfrm>
            <a:prstGeom prst="line">
              <a:avLst/>
            </a:prstGeom>
            <a:noFill/>
            <a:ln w="38100">
              <a:solidFill>
                <a:srgbClr val="FF00FF"/>
              </a:solidFill>
              <a:round/>
              <a:headEnd/>
              <a:tailEnd/>
            </a:ln>
          </p:spPr>
          <p:txBody>
            <a:bodyPr wrap="none" anchor="ctr"/>
            <a:lstStyle/>
            <a:p>
              <a:endParaRPr lang="en-GB"/>
            </a:p>
          </p:txBody>
        </p:sp>
        <p:sp>
          <p:nvSpPr>
            <p:cNvPr id="14368" name="Line 18"/>
            <p:cNvSpPr>
              <a:spLocks noChangeShapeType="1"/>
            </p:cNvSpPr>
            <p:nvPr/>
          </p:nvSpPr>
          <p:spPr bwMode="auto">
            <a:xfrm>
              <a:off x="3138" y="1383"/>
              <a:ext cx="0" cy="165"/>
            </a:xfrm>
            <a:prstGeom prst="line">
              <a:avLst/>
            </a:prstGeom>
            <a:noFill/>
            <a:ln w="38100">
              <a:solidFill>
                <a:srgbClr val="FF00FF"/>
              </a:solidFill>
              <a:round/>
              <a:headEnd/>
              <a:tailEnd/>
            </a:ln>
          </p:spPr>
          <p:txBody>
            <a:bodyPr wrap="none" anchor="ctr"/>
            <a:lstStyle/>
            <a:p>
              <a:endParaRPr lang="en-GB"/>
            </a:p>
          </p:txBody>
        </p:sp>
        <p:sp>
          <p:nvSpPr>
            <p:cNvPr id="14369" name="AutoShape 19"/>
            <p:cNvSpPr>
              <a:spLocks noChangeArrowheads="1"/>
            </p:cNvSpPr>
            <p:nvPr/>
          </p:nvSpPr>
          <p:spPr bwMode="auto">
            <a:xfrm>
              <a:off x="2702" y="1493"/>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370" name="Oval 20"/>
            <p:cNvSpPr>
              <a:spLocks noChangeArrowheads="1"/>
            </p:cNvSpPr>
            <p:nvPr/>
          </p:nvSpPr>
          <p:spPr bwMode="auto">
            <a:xfrm>
              <a:off x="2790" y="1787"/>
              <a:ext cx="216" cy="411"/>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sp>
          <p:nvSpPr>
            <p:cNvPr id="14371" name="Line 23"/>
            <p:cNvSpPr>
              <a:spLocks noChangeShapeType="1"/>
            </p:cNvSpPr>
            <p:nvPr/>
          </p:nvSpPr>
          <p:spPr bwMode="auto">
            <a:xfrm>
              <a:off x="2246" y="1383"/>
              <a:ext cx="0" cy="165"/>
            </a:xfrm>
            <a:prstGeom prst="line">
              <a:avLst/>
            </a:prstGeom>
            <a:noFill/>
            <a:ln w="38100">
              <a:solidFill>
                <a:srgbClr val="FF00FF"/>
              </a:solidFill>
              <a:round/>
              <a:headEnd/>
              <a:tailEnd/>
            </a:ln>
          </p:spPr>
          <p:txBody>
            <a:bodyPr wrap="none" anchor="ctr"/>
            <a:lstStyle/>
            <a:p>
              <a:endParaRPr lang="en-GB"/>
            </a:p>
          </p:txBody>
        </p:sp>
        <p:sp>
          <p:nvSpPr>
            <p:cNvPr id="14372" name="Line 24"/>
            <p:cNvSpPr>
              <a:spLocks noChangeShapeType="1"/>
            </p:cNvSpPr>
            <p:nvPr/>
          </p:nvSpPr>
          <p:spPr bwMode="auto">
            <a:xfrm>
              <a:off x="2286" y="1370"/>
              <a:ext cx="0" cy="164"/>
            </a:xfrm>
            <a:prstGeom prst="line">
              <a:avLst/>
            </a:prstGeom>
            <a:noFill/>
            <a:ln w="38100">
              <a:solidFill>
                <a:srgbClr val="FF00FF"/>
              </a:solidFill>
              <a:round/>
              <a:headEnd/>
              <a:tailEnd/>
            </a:ln>
          </p:spPr>
          <p:txBody>
            <a:bodyPr wrap="none" anchor="ctr"/>
            <a:lstStyle/>
            <a:p>
              <a:endParaRPr lang="en-GB"/>
            </a:p>
          </p:txBody>
        </p:sp>
        <p:sp>
          <p:nvSpPr>
            <p:cNvPr id="14373" name="Line 25"/>
            <p:cNvSpPr>
              <a:spLocks noChangeShapeType="1"/>
            </p:cNvSpPr>
            <p:nvPr/>
          </p:nvSpPr>
          <p:spPr bwMode="auto">
            <a:xfrm>
              <a:off x="2326" y="1356"/>
              <a:ext cx="0" cy="164"/>
            </a:xfrm>
            <a:prstGeom prst="line">
              <a:avLst/>
            </a:prstGeom>
            <a:noFill/>
            <a:ln w="38100">
              <a:solidFill>
                <a:srgbClr val="FF00FF"/>
              </a:solidFill>
              <a:round/>
              <a:headEnd/>
              <a:tailEnd/>
            </a:ln>
          </p:spPr>
          <p:txBody>
            <a:bodyPr wrap="none" anchor="ctr"/>
            <a:lstStyle/>
            <a:p>
              <a:endParaRPr lang="en-GB"/>
            </a:p>
          </p:txBody>
        </p:sp>
        <p:sp>
          <p:nvSpPr>
            <p:cNvPr id="14374" name="Line 26"/>
            <p:cNvSpPr>
              <a:spLocks noChangeShapeType="1"/>
            </p:cNvSpPr>
            <p:nvPr/>
          </p:nvSpPr>
          <p:spPr bwMode="auto">
            <a:xfrm>
              <a:off x="2366" y="1377"/>
              <a:ext cx="0" cy="164"/>
            </a:xfrm>
            <a:prstGeom prst="line">
              <a:avLst/>
            </a:prstGeom>
            <a:noFill/>
            <a:ln w="38100">
              <a:solidFill>
                <a:srgbClr val="FF00FF"/>
              </a:solidFill>
              <a:round/>
              <a:headEnd/>
              <a:tailEnd/>
            </a:ln>
          </p:spPr>
          <p:txBody>
            <a:bodyPr wrap="none" anchor="ctr"/>
            <a:lstStyle/>
            <a:p>
              <a:endParaRPr lang="en-GB"/>
            </a:p>
          </p:txBody>
        </p:sp>
        <p:sp>
          <p:nvSpPr>
            <p:cNvPr id="14375" name="Line 27"/>
            <p:cNvSpPr>
              <a:spLocks noChangeShapeType="1"/>
            </p:cNvSpPr>
            <p:nvPr/>
          </p:nvSpPr>
          <p:spPr bwMode="auto">
            <a:xfrm>
              <a:off x="2406" y="1356"/>
              <a:ext cx="0" cy="164"/>
            </a:xfrm>
            <a:prstGeom prst="line">
              <a:avLst/>
            </a:prstGeom>
            <a:noFill/>
            <a:ln w="38100">
              <a:solidFill>
                <a:srgbClr val="FF00FF"/>
              </a:solidFill>
              <a:round/>
              <a:headEnd/>
              <a:tailEnd/>
            </a:ln>
          </p:spPr>
          <p:txBody>
            <a:bodyPr wrap="none" anchor="ctr"/>
            <a:lstStyle/>
            <a:p>
              <a:endParaRPr lang="en-GB"/>
            </a:p>
          </p:txBody>
        </p:sp>
        <p:sp>
          <p:nvSpPr>
            <p:cNvPr id="14376" name="Line 28"/>
            <p:cNvSpPr>
              <a:spLocks noChangeShapeType="1"/>
            </p:cNvSpPr>
            <p:nvPr/>
          </p:nvSpPr>
          <p:spPr bwMode="auto">
            <a:xfrm>
              <a:off x="2446" y="1363"/>
              <a:ext cx="0" cy="164"/>
            </a:xfrm>
            <a:prstGeom prst="line">
              <a:avLst/>
            </a:prstGeom>
            <a:noFill/>
            <a:ln w="38100">
              <a:solidFill>
                <a:srgbClr val="FF00FF"/>
              </a:solidFill>
              <a:round/>
              <a:headEnd/>
              <a:tailEnd/>
            </a:ln>
          </p:spPr>
          <p:txBody>
            <a:bodyPr wrap="none" anchor="ctr"/>
            <a:lstStyle/>
            <a:p>
              <a:endParaRPr lang="en-GB"/>
            </a:p>
          </p:txBody>
        </p:sp>
        <p:sp>
          <p:nvSpPr>
            <p:cNvPr id="14377" name="Line 29"/>
            <p:cNvSpPr>
              <a:spLocks noChangeShapeType="1"/>
            </p:cNvSpPr>
            <p:nvPr/>
          </p:nvSpPr>
          <p:spPr bwMode="auto">
            <a:xfrm>
              <a:off x="2482" y="1377"/>
              <a:ext cx="0" cy="164"/>
            </a:xfrm>
            <a:prstGeom prst="line">
              <a:avLst/>
            </a:prstGeom>
            <a:noFill/>
            <a:ln w="38100">
              <a:solidFill>
                <a:srgbClr val="FF00FF"/>
              </a:solidFill>
              <a:round/>
              <a:headEnd/>
              <a:tailEnd/>
            </a:ln>
          </p:spPr>
          <p:txBody>
            <a:bodyPr wrap="none" anchor="ctr"/>
            <a:lstStyle/>
            <a:p>
              <a:endParaRPr lang="en-GB"/>
            </a:p>
          </p:txBody>
        </p:sp>
        <p:sp>
          <p:nvSpPr>
            <p:cNvPr id="14378" name="Line 30"/>
            <p:cNvSpPr>
              <a:spLocks noChangeShapeType="1"/>
            </p:cNvSpPr>
            <p:nvPr/>
          </p:nvSpPr>
          <p:spPr bwMode="auto">
            <a:xfrm>
              <a:off x="2522" y="1377"/>
              <a:ext cx="0" cy="164"/>
            </a:xfrm>
            <a:prstGeom prst="line">
              <a:avLst/>
            </a:prstGeom>
            <a:noFill/>
            <a:ln w="38100">
              <a:solidFill>
                <a:srgbClr val="FF00FF"/>
              </a:solidFill>
              <a:round/>
              <a:headEnd/>
              <a:tailEnd/>
            </a:ln>
          </p:spPr>
          <p:txBody>
            <a:bodyPr wrap="none" anchor="ctr"/>
            <a:lstStyle/>
            <a:p>
              <a:endParaRPr lang="en-GB"/>
            </a:p>
          </p:txBody>
        </p:sp>
        <p:sp>
          <p:nvSpPr>
            <p:cNvPr id="14379" name="Line 31"/>
            <p:cNvSpPr>
              <a:spLocks noChangeShapeType="1"/>
            </p:cNvSpPr>
            <p:nvPr/>
          </p:nvSpPr>
          <p:spPr bwMode="auto">
            <a:xfrm>
              <a:off x="2562" y="1363"/>
              <a:ext cx="0" cy="164"/>
            </a:xfrm>
            <a:prstGeom prst="line">
              <a:avLst/>
            </a:prstGeom>
            <a:noFill/>
            <a:ln w="38100">
              <a:solidFill>
                <a:srgbClr val="FF00FF"/>
              </a:solidFill>
              <a:round/>
              <a:headEnd/>
              <a:tailEnd/>
            </a:ln>
          </p:spPr>
          <p:txBody>
            <a:bodyPr wrap="none" anchor="ctr"/>
            <a:lstStyle/>
            <a:p>
              <a:endParaRPr lang="en-GB"/>
            </a:p>
          </p:txBody>
        </p:sp>
        <p:sp>
          <p:nvSpPr>
            <p:cNvPr id="14380" name="Line 32"/>
            <p:cNvSpPr>
              <a:spLocks noChangeShapeType="1"/>
            </p:cNvSpPr>
            <p:nvPr/>
          </p:nvSpPr>
          <p:spPr bwMode="auto">
            <a:xfrm>
              <a:off x="2602" y="1383"/>
              <a:ext cx="0" cy="165"/>
            </a:xfrm>
            <a:prstGeom prst="line">
              <a:avLst/>
            </a:prstGeom>
            <a:noFill/>
            <a:ln w="38100">
              <a:solidFill>
                <a:srgbClr val="FF00FF"/>
              </a:solidFill>
              <a:round/>
              <a:headEnd/>
              <a:tailEnd/>
            </a:ln>
          </p:spPr>
          <p:txBody>
            <a:bodyPr wrap="none" anchor="ctr"/>
            <a:lstStyle/>
            <a:p>
              <a:endParaRPr lang="en-GB"/>
            </a:p>
          </p:txBody>
        </p:sp>
        <p:sp>
          <p:nvSpPr>
            <p:cNvPr id="14381" name="Line 33"/>
            <p:cNvSpPr>
              <a:spLocks noChangeShapeType="1"/>
            </p:cNvSpPr>
            <p:nvPr/>
          </p:nvSpPr>
          <p:spPr bwMode="auto">
            <a:xfrm>
              <a:off x="2642" y="1383"/>
              <a:ext cx="0" cy="165"/>
            </a:xfrm>
            <a:prstGeom prst="line">
              <a:avLst/>
            </a:prstGeom>
            <a:noFill/>
            <a:ln w="38100">
              <a:solidFill>
                <a:srgbClr val="FF00FF"/>
              </a:solidFill>
              <a:round/>
              <a:headEnd/>
              <a:tailEnd/>
            </a:ln>
          </p:spPr>
          <p:txBody>
            <a:bodyPr wrap="none" anchor="ctr"/>
            <a:lstStyle/>
            <a:p>
              <a:endParaRPr lang="en-GB"/>
            </a:p>
          </p:txBody>
        </p:sp>
        <p:sp>
          <p:nvSpPr>
            <p:cNvPr id="14382" name="AutoShape 34"/>
            <p:cNvSpPr>
              <a:spLocks noChangeArrowheads="1"/>
            </p:cNvSpPr>
            <p:nvPr/>
          </p:nvSpPr>
          <p:spPr bwMode="auto">
            <a:xfrm>
              <a:off x="2206" y="1493"/>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383" name="Oval 35"/>
            <p:cNvSpPr>
              <a:spLocks noChangeArrowheads="1"/>
            </p:cNvSpPr>
            <p:nvPr/>
          </p:nvSpPr>
          <p:spPr bwMode="auto">
            <a:xfrm>
              <a:off x="2438" y="1855"/>
              <a:ext cx="160" cy="343"/>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sp>
          <p:nvSpPr>
            <p:cNvPr id="14384" name="Line 41"/>
            <p:cNvSpPr>
              <a:spLocks noChangeShapeType="1"/>
            </p:cNvSpPr>
            <p:nvPr/>
          </p:nvSpPr>
          <p:spPr bwMode="auto">
            <a:xfrm>
              <a:off x="3238" y="1391"/>
              <a:ext cx="0" cy="165"/>
            </a:xfrm>
            <a:prstGeom prst="line">
              <a:avLst/>
            </a:prstGeom>
            <a:noFill/>
            <a:ln w="38100">
              <a:solidFill>
                <a:srgbClr val="FF00FF"/>
              </a:solidFill>
              <a:round/>
              <a:headEnd/>
              <a:tailEnd/>
            </a:ln>
          </p:spPr>
          <p:txBody>
            <a:bodyPr wrap="none" anchor="ctr"/>
            <a:lstStyle/>
            <a:p>
              <a:endParaRPr lang="en-GB"/>
            </a:p>
          </p:txBody>
        </p:sp>
        <p:sp>
          <p:nvSpPr>
            <p:cNvPr id="14385" name="Line 42"/>
            <p:cNvSpPr>
              <a:spLocks noChangeShapeType="1"/>
            </p:cNvSpPr>
            <p:nvPr/>
          </p:nvSpPr>
          <p:spPr bwMode="auto">
            <a:xfrm>
              <a:off x="3278" y="1378"/>
              <a:ext cx="0" cy="164"/>
            </a:xfrm>
            <a:prstGeom prst="line">
              <a:avLst/>
            </a:prstGeom>
            <a:noFill/>
            <a:ln w="38100">
              <a:solidFill>
                <a:srgbClr val="FF00FF"/>
              </a:solidFill>
              <a:round/>
              <a:headEnd/>
              <a:tailEnd/>
            </a:ln>
          </p:spPr>
          <p:txBody>
            <a:bodyPr wrap="none" anchor="ctr"/>
            <a:lstStyle/>
            <a:p>
              <a:endParaRPr lang="en-GB"/>
            </a:p>
          </p:txBody>
        </p:sp>
        <p:sp>
          <p:nvSpPr>
            <p:cNvPr id="14386" name="Line 43"/>
            <p:cNvSpPr>
              <a:spLocks noChangeShapeType="1"/>
            </p:cNvSpPr>
            <p:nvPr/>
          </p:nvSpPr>
          <p:spPr bwMode="auto">
            <a:xfrm>
              <a:off x="3318" y="1364"/>
              <a:ext cx="0" cy="164"/>
            </a:xfrm>
            <a:prstGeom prst="line">
              <a:avLst/>
            </a:prstGeom>
            <a:noFill/>
            <a:ln w="38100">
              <a:solidFill>
                <a:srgbClr val="FF00FF"/>
              </a:solidFill>
              <a:round/>
              <a:headEnd/>
              <a:tailEnd/>
            </a:ln>
          </p:spPr>
          <p:txBody>
            <a:bodyPr wrap="none" anchor="ctr"/>
            <a:lstStyle/>
            <a:p>
              <a:endParaRPr lang="en-GB"/>
            </a:p>
          </p:txBody>
        </p:sp>
        <p:sp>
          <p:nvSpPr>
            <p:cNvPr id="14387" name="Line 44"/>
            <p:cNvSpPr>
              <a:spLocks noChangeShapeType="1"/>
            </p:cNvSpPr>
            <p:nvPr/>
          </p:nvSpPr>
          <p:spPr bwMode="auto">
            <a:xfrm>
              <a:off x="3358" y="1385"/>
              <a:ext cx="0" cy="164"/>
            </a:xfrm>
            <a:prstGeom prst="line">
              <a:avLst/>
            </a:prstGeom>
            <a:noFill/>
            <a:ln w="38100">
              <a:solidFill>
                <a:srgbClr val="FF00FF"/>
              </a:solidFill>
              <a:round/>
              <a:headEnd/>
              <a:tailEnd/>
            </a:ln>
          </p:spPr>
          <p:txBody>
            <a:bodyPr wrap="none" anchor="ctr"/>
            <a:lstStyle/>
            <a:p>
              <a:endParaRPr lang="en-GB"/>
            </a:p>
          </p:txBody>
        </p:sp>
        <p:sp>
          <p:nvSpPr>
            <p:cNvPr id="14388" name="Line 45"/>
            <p:cNvSpPr>
              <a:spLocks noChangeShapeType="1"/>
            </p:cNvSpPr>
            <p:nvPr/>
          </p:nvSpPr>
          <p:spPr bwMode="auto">
            <a:xfrm>
              <a:off x="3398" y="1364"/>
              <a:ext cx="0" cy="164"/>
            </a:xfrm>
            <a:prstGeom prst="line">
              <a:avLst/>
            </a:prstGeom>
            <a:noFill/>
            <a:ln w="38100">
              <a:solidFill>
                <a:srgbClr val="FF00FF"/>
              </a:solidFill>
              <a:round/>
              <a:headEnd/>
              <a:tailEnd/>
            </a:ln>
          </p:spPr>
          <p:txBody>
            <a:bodyPr wrap="none" anchor="ctr"/>
            <a:lstStyle/>
            <a:p>
              <a:endParaRPr lang="en-GB"/>
            </a:p>
          </p:txBody>
        </p:sp>
        <p:sp>
          <p:nvSpPr>
            <p:cNvPr id="14389" name="Line 46"/>
            <p:cNvSpPr>
              <a:spLocks noChangeShapeType="1"/>
            </p:cNvSpPr>
            <p:nvPr/>
          </p:nvSpPr>
          <p:spPr bwMode="auto">
            <a:xfrm>
              <a:off x="3438" y="1371"/>
              <a:ext cx="0" cy="164"/>
            </a:xfrm>
            <a:prstGeom prst="line">
              <a:avLst/>
            </a:prstGeom>
            <a:noFill/>
            <a:ln w="38100">
              <a:solidFill>
                <a:srgbClr val="FF00FF"/>
              </a:solidFill>
              <a:round/>
              <a:headEnd/>
              <a:tailEnd/>
            </a:ln>
          </p:spPr>
          <p:txBody>
            <a:bodyPr wrap="none" anchor="ctr"/>
            <a:lstStyle/>
            <a:p>
              <a:endParaRPr lang="en-GB"/>
            </a:p>
          </p:txBody>
        </p:sp>
        <p:sp>
          <p:nvSpPr>
            <p:cNvPr id="14390" name="Line 47"/>
            <p:cNvSpPr>
              <a:spLocks noChangeShapeType="1"/>
            </p:cNvSpPr>
            <p:nvPr/>
          </p:nvSpPr>
          <p:spPr bwMode="auto">
            <a:xfrm>
              <a:off x="3474" y="1385"/>
              <a:ext cx="0" cy="164"/>
            </a:xfrm>
            <a:prstGeom prst="line">
              <a:avLst/>
            </a:prstGeom>
            <a:noFill/>
            <a:ln w="38100">
              <a:solidFill>
                <a:srgbClr val="FF00FF"/>
              </a:solidFill>
              <a:round/>
              <a:headEnd/>
              <a:tailEnd/>
            </a:ln>
          </p:spPr>
          <p:txBody>
            <a:bodyPr wrap="none" anchor="ctr"/>
            <a:lstStyle/>
            <a:p>
              <a:endParaRPr lang="en-GB"/>
            </a:p>
          </p:txBody>
        </p:sp>
        <p:sp>
          <p:nvSpPr>
            <p:cNvPr id="14391" name="Line 48"/>
            <p:cNvSpPr>
              <a:spLocks noChangeShapeType="1"/>
            </p:cNvSpPr>
            <p:nvPr/>
          </p:nvSpPr>
          <p:spPr bwMode="auto">
            <a:xfrm>
              <a:off x="3514" y="1385"/>
              <a:ext cx="0" cy="164"/>
            </a:xfrm>
            <a:prstGeom prst="line">
              <a:avLst/>
            </a:prstGeom>
            <a:noFill/>
            <a:ln w="38100">
              <a:solidFill>
                <a:srgbClr val="FF00FF"/>
              </a:solidFill>
              <a:round/>
              <a:headEnd/>
              <a:tailEnd/>
            </a:ln>
          </p:spPr>
          <p:txBody>
            <a:bodyPr wrap="none" anchor="ctr"/>
            <a:lstStyle/>
            <a:p>
              <a:endParaRPr lang="en-GB"/>
            </a:p>
          </p:txBody>
        </p:sp>
        <p:sp>
          <p:nvSpPr>
            <p:cNvPr id="14392" name="Line 49"/>
            <p:cNvSpPr>
              <a:spLocks noChangeShapeType="1"/>
            </p:cNvSpPr>
            <p:nvPr/>
          </p:nvSpPr>
          <p:spPr bwMode="auto">
            <a:xfrm>
              <a:off x="3554" y="1371"/>
              <a:ext cx="0" cy="164"/>
            </a:xfrm>
            <a:prstGeom prst="line">
              <a:avLst/>
            </a:prstGeom>
            <a:noFill/>
            <a:ln w="38100">
              <a:solidFill>
                <a:srgbClr val="FF00FF"/>
              </a:solidFill>
              <a:round/>
              <a:headEnd/>
              <a:tailEnd/>
            </a:ln>
          </p:spPr>
          <p:txBody>
            <a:bodyPr wrap="none" anchor="ctr"/>
            <a:lstStyle/>
            <a:p>
              <a:endParaRPr lang="en-GB"/>
            </a:p>
          </p:txBody>
        </p:sp>
        <p:sp>
          <p:nvSpPr>
            <p:cNvPr id="14393" name="Line 50"/>
            <p:cNvSpPr>
              <a:spLocks noChangeShapeType="1"/>
            </p:cNvSpPr>
            <p:nvPr/>
          </p:nvSpPr>
          <p:spPr bwMode="auto">
            <a:xfrm>
              <a:off x="3594" y="1391"/>
              <a:ext cx="0" cy="165"/>
            </a:xfrm>
            <a:prstGeom prst="line">
              <a:avLst/>
            </a:prstGeom>
            <a:noFill/>
            <a:ln w="38100">
              <a:solidFill>
                <a:srgbClr val="FF00FF"/>
              </a:solidFill>
              <a:round/>
              <a:headEnd/>
              <a:tailEnd/>
            </a:ln>
          </p:spPr>
          <p:txBody>
            <a:bodyPr wrap="none" anchor="ctr"/>
            <a:lstStyle/>
            <a:p>
              <a:endParaRPr lang="en-GB"/>
            </a:p>
          </p:txBody>
        </p:sp>
        <p:sp>
          <p:nvSpPr>
            <p:cNvPr id="14394" name="Line 51"/>
            <p:cNvSpPr>
              <a:spLocks noChangeShapeType="1"/>
            </p:cNvSpPr>
            <p:nvPr/>
          </p:nvSpPr>
          <p:spPr bwMode="auto">
            <a:xfrm>
              <a:off x="3634" y="1391"/>
              <a:ext cx="0" cy="165"/>
            </a:xfrm>
            <a:prstGeom prst="line">
              <a:avLst/>
            </a:prstGeom>
            <a:noFill/>
            <a:ln w="38100">
              <a:solidFill>
                <a:srgbClr val="FF00FF"/>
              </a:solidFill>
              <a:round/>
              <a:headEnd/>
              <a:tailEnd/>
            </a:ln>
          </p:spPr>
          <p:txBody>
            <a:bodyPr wrap="none" anchor="ctr"/>
            <a:lstStyle/>
            <a:p>
              <a:endParaRPr lang="en-GB"/>
            </a:p>
          </p:txBody>
        </p:sp>
        <p:sp>
          <p:nvSpPr>
            <p:cNvPr id="14395" name="AutoShape 52"/>
            <p:cNvSpPr>
              <a:spLocks noChangeArrowheads="1"/>
            </p:cNvSpPr>
            <p:nvPr/>
          </p:nvSpPr>
          <p:spPr bwMode="auto">
            <a:xfrm>
              <a:off x="3200" y="1501"/>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396" name="Oval 53"/>
            <p:cNvSpPr>
              <a:spLocks noChangeArrowheads="1"/>
            </p:cNvSpPr>
            <p:nvPr/>
          </p:nvSpPr>
          <p:spPr bwMode="auto">
            <a:xfrm>
              <a:off x="3430" y="1863"/>
              <a:ext cx="160" cy="343"/>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sp>
          <p:nvSpPr>
            <p:cNvPr id="14397" name="Line 56"/>
            <p:cNvSpPr>
              <a:spLocks noChangeShapeType="1"/>
            </p:cNvSpPr>
            <p:nvPr/>
          </p:nvSpPr>
          <p:spPr bwMode="auto">
            <a:xfrm>
              <a:off x="1750" y="1375"/>
              <a:ext cx="0" cy="165"/>
            </a:xfrm>
            <a:prstGeom prst="line">
              <a:avLst/>
            </a:prstGeom>
            <a:noFill/>
            <a:ln w="38100">
              <a:solidFill>
                <a:srgbClr val="FF00FF"/>
              </a:solidFill>
              <a:round/>
              <a:headEnd/>
              <a:tailEnd/>
            </a:ln>
          </p:spPr>
          <p:txBody>
            <a:bodyPr wrap="none" anchor="ctr"/>
            <a:lstStyle/>
            <a:p>
              <a:endParaRPr lang="en-GB"/>
            </a:p>
          </p:txBody>
        </p:sp>
        <p:sp>
          <p:nvSpPr>
            <p:cNvPr id="14398" name="Line 57"/>
            <p:cNvSpPr>
              <a:spLocks noChangeShapeType="1"/>
            </p:cNvSpPr>
            <p:nvPr/>
          </p:nvSpPr>
          <p:spPr bwMode="auto">
            <a:xfrm>
              <a:off x="1790" y="1362"/>
              <a:ext cx="0" cy="164"/>
            </a:xfrm>
            <a:prstGeom prst="line">
              <a:avLst/>
            </a:prstGeom>
            <a:noFill/>
            <a:ln w="38100">
              <a:solidFill>
                <a:srgbClr val="FF00FF"/>
              </a:solidFill>
              <a:round/>
              <a:headEnd/>
              <a:tailEnd/>
            </a:ln>
          </p:spPr>
          <p:txBody>
            <a:bodyPr wrap="none" anchor="ctr"/>
            <a:lstStyle/>
            <a:p>
              <a:endParaRPr lang="en-GB"/>
            </a:p>
          </p:txBody>
        </p:sp>
        <p:sp>
          <p:nvSpPr>
            <p:cNvPr id="14399" name="Line 58"/>
            <p:cNvSpPr>
              <a:spLocks noChangeShapeType="1"/>
            </p:cNvSpPr>
            <p:nvPr/>
          </p:nvSpPr>
          <p:spPr bwMode="auto">
            <a:xfrm>
              <a:off x="1830" y="1348"/>
              <a:ext cx="0" cy="164"/>
            </a:xfrm>
            <a:prstGeom prst="line">
              <a:avLst/>
            </a:prstGeom>
            <a:noFill/>
            <a:ln w="38100">
              <a:solidFill>
                <a:srgbClr val="FF00FF"/>
              </a:solidFill>
              <a:round/>
              <a:headEnd/>
              <a:tailEnd/>
            </a:ln>
          </p:spPr>
          <p:txBody>
            <a:bodyPr wrap="none" anchor="ctr"/>
            <a:lstStyle/>
            <a:p>
              <a:endParaRPr lang="en-GB"/>
            </a:p>
          </p:txBody>
        </p:sp>
        <p:sp>
          <p:nvSpPr>
            <p:cNvPr id="14400" name="Line 59"/>
            <p:cNvSpPr>
              <a:spLocks noChangeShapeType="1"/>
            </p:cNvSpPr>
            <p:nvPr/>
          </p:nvSpPr>
          <p:spPr bwMode="auto">
            <a:xfrm>
              <a:off x="1870" y="1369"/>
              <a:ext cx="0" cy="164"/>
            </a:xfrm>
            <a:prstGeom prst="line">
              <a:avLst/>
            </a:prstGeom>
            <a:noFill/>
            <a:ln w="38100">
              <a:solidFill>
                <a:srgbClr val="FF00FF"/>
              </a:solidFill>
              <a:round/>
              <a:headEnd/>
              <a:tailEnd/>
            </a:ln>
          </p:spPr>
          <p:txBody>
            <a:bodyPr wrap="none" anchor="ctr"/>
            <a:lstStyle/>
            <a:p>
              <a:endParaRPr lang="en-GB"/>
            </a:p>
          </p:txBody>
        </p:sp>
        <p:sp>
          <p:nvSpPr>
            <p:cNvPr id="14401" name="Line 60"/>
            <p:cNvSpPr>
              <a:spLocks noChangeShapeType="1"/>
            </p:cNvSpPr>
            <p:nvPr/>
          </p:nvSpPr>
          <p:spPr bwMode="auto">
            <a:xfrm>
              <a:off x="1910" y="1348"/>
              <a:ext cx="0" cy="164"/>
            </a:xfrm>
            <a:prstGeom prst="line">
              <a:avLst/>
            </a:prstGeom>
            <a:noFill/>
            <a:ln w="38100">
              <a:solidFill>
                <a:srgbClr val="FF00FF"/>
              </a:solidFill>
              <a:round/>
              <a:headEnd/>
              <a:tailEnd/>
            </a:ln>
          </p:spPr>
          <p:txBody>
            <a:bodyPr wrap="none" anchor="ctr"/>
            <a:lstStyle/>
            <a:p>
              <a:endParaRPr lang="en-GB"/>
            </a:p>
          </p:txBody>
        </p:sp>
        <p:sp>
          <p:nvSpPr>
            <p:cNvPr id="14402" name="Line 61"/>
            <p:cNvSpPr>
              <a:spLocks noChangeShapeType="1"/>
            </p:cNvSpPr>
            <p:nvPr/>
          </p:nvSpPr>
          <p:spPr bwMode="auto">
            <a:xfrm>
              <a:off x="1950" y="1355"/>
              <a:ext cx="0" cy="164"/>
            </a:xfrm>
            <a:prstGeom prst="line">
              <a:avLst/>
            </a:prstGeom>
            <a:noFill/>
            <a:ln w="38100">
              <a:solidFill>
                <a:srgbClr val="FF00FF"/>
              </a:solidFill>
              <a:round/>
              <a:headEnd/>
              <a:tailEnd/>
            </a:ln>
          </p:spPr>
          <p:txBody>
            <a:bodyPr wrap="none" anchor="ctr"/>
            <a:lstStyle/>
            <a:p>
              <a:endParaRPr lang="en-GB"/>
            </a:p>
          </p:txBody>
        </p:sp>
        <p:sp>
          <p:nvSpPr>
            <p:cNvPr id="14403" name="Line 62"/>
            <p:cNvSpPr>
              <a:spLocks noChangeShapeType="1"/>
            </p:cNvSpPr>
            <p:nvPr/>
          </p:nvSpPr>
          <p:spPr bwMode="auto">
            <a:xfrm>
              <a:off x="1986" y="1369"/>
              <a:ext cx="0" cy="164"/>
            </a:xfrm>
            <a:prstGeom prst="line">
              <a:avLst/>
            </a:prstGeom>
            <a:noFill/>
            <a:ln w="38100">
              <a:solidFill>
                <a:srgbClr val="FF00FF"/>
              </a:solidFill>
              <a:round/>
              <a:headEnd/>
              <a:tailEnd/>
            </a:ln>
          </p:spPr>
          <p:txBody>
            <a:bodyPr wrap="none" anchor="ctr"/>
            <a:lstStyle/>
            <a:p>
              <a:endParaRPr lang="en-GB"/>
            </a:p>
          </p:txBody>
        </p:sp>
        <p:sp>
          <p:nvSpPr>
            <p:cNvPr id="14404" name="Line 63"/>
            <p:cNvSpPr>
              <a:spLocks noChangeShapeType="1"/>
            </p:cNvSpPr>
            <p:nvPr/>
          </p:nvSpPr>
          <p:spPr bwMode="auto">
            <a:xfrm>
              <a:off x="2026" y="1369"/>
              <a:ext cx="0" cy="164"/>
            </a:xfrm>
            <a:prstGeom prst="line">
              <a:avLst/>
            </a:prstGeom>
            <a:noFill/>
            <a:ln w="38100">
              <a:solidFill>
                <a:srgbClr val="FF00FF"/>
              </a:solidFill>
              <a:round/>
              <a:headEnd/>
              <a:tailEnd/>
            </a:ln>
          </p:spPr>
          <p:txBody>
            <a:bodyPr wrap="none" anchor="ctr"/>
            <a:lstStyle/>
            <a:p>
              <a:endParaRPr lang="en-GB"/>
            </a:p>
          </p:txBody>
        </p:sp>
        <p:sp>
          <p:nvSpPr>
            <p:cNvPr id="14405" name="Line 64"/>
            <p:cNvSpPr>
              <a:spLocks noChangeShapeType="1"/>
            </p:cNvSpPr>
            <p:nvPr/>
          </p:nvSpPr>
          <p:spPr bwMode="auto">
            <a:xfrm>
              <a:off x="2066" y="1355"/>
              <a:ext cx="0" cy="164"/>
            </a:xfrm>
            <a:prstGeom prst="line">
              <a:avLst/>
            </a:prstGeom>
            <a:noFill/>
            <a:ln w="38100">
              <a:solidFill>
                <a:srgbClr val="FF00FF"/>
              </a:solidFill>
              <a:round/>
              <a:headEnd/>
              <a:tailEnd/>
            </a:ln>
          </p:spPr>
          <p:txBody>
            <a:bodyPr wrap="none" anchor="ctr"/>
            <a:lstStyle/>
            <a:p>
              <a:endParaRPr lang="en-GB"/>
            </a:p>
          </p:txBody>
        </p:sp>
        <p:sp>
          <p:nvSpPr>
            <p:cNvPr id="14406" name="Line 65"/>
            <p:cNvSpPr>
              <a:spLocks noChangeShapeType="1"/>
            </p:cNvSpPr>
            <p:nvPr/>
          </p:nvSpPr>
          <p:spPr bwMode="auto">
            <a:xfrm>
              <a:off x="2106" y="1375"/>
              <a:ext cx="0" cy="165"/>
            </a:xfrm>
            <a:prstGeom prst="line">
              <a:avLst/>
            </a:prstGeom>
            <a:noFill/>
            <a:ln w="38100">
              <a:solidFill>
                <a:srgbClr val="FF00FF"/>
              </a:solidFill>
              <a:round/>
              <a:headEnd/>
              <a:tailEnd/>
            </a:ln>
          </p:spPr>
          <p:txBody>
            <a:bodyPr wrap="none" anchor="ctr"/>
            <a:lstStyle/>
            <a:p>
              <a:endParaRPr lang="en-GB"/>
            </a:p>
          </p:txBody>
        </p:sp>
        <p:sp>
          <p:nvSpPr>
            <p:cNvPr id="14407" name="Line 66"/>
            <p:cNvSpPr>
              <a:spLocks noChangeShapeType="1"/>
            </p:cNvSpPr>
            <p:nvPr/>
          </p:nvSpPr>
          <p:spPr bwMode="auto">
            <a:xfrm>
              <a:off x="2146" y="1375"/>
              <a:ext cx="0" cy="165"/>
            </a:xfrm>
            <a:prstGeom prst="line">
              <a:avLst/>
            </a:prstGeom>
            <a:noFill/>
            <a:ln w="38100">
              <a:solidFill>
                <a:srgbClr val="FF00FF"/>
              </a:solidFill>
              <a:round/>
              <a:headEnd/>
              <a:tailEnd/>
            </a:ln>
          </p:spPr>
          <p:txBody>
            <a:bodyPr wrap="none" anchor="ctr"/>
            <a:lstStyle/>
            <a:p>
              <a:endParaRPr lang="en-GB"/>
            </a:p>
          </p:txBody>
        </p:sp>
        <p:sp>
          <p:nvSpPr>
            <p:cNvPr id="14408" name="AutoShape 67"/>
            <p:cNvSpPr>
              <a:spLocks noChangeArrowheads="1"/>
            </p:cNvSpPr>
            <p:nvPr/>
          </p:nvSpPr>
          <p:spPr bwMode="auto">
            <a:xfrm>
              <a:off x="1710" y="1485"/>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409" name="Oval 68"/>
            <p:cNvSpPr>
              <a:spLocks noChangeArrowheads="1"/>
            </p:cNvSpPr>
            <p:nvPr/>
          </p:nvSpPr>
          <p:spPr bwMode="auto">
            <a:xfrm>
              <a:off x="1798" y="1779"/>
              <a:ext cx="216" cy="411"/>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grpSp>
          <p:nvGrpSpPr>
            <p:cNvPr id="3" name="Group 69"/>
            <p:cNvGrpSpPr>
              <a:grpSpLocks/>
            </p:cNvGrpSpPr>
            <p:nvPr/>
          </p:nvGrpSpPr>
          <p:grpSpPr bwMode="auto">
            <a:xfrm>
              <a:off x="2134" y="1584"/>
              <a:ext cx="136" cy="96"/>
              <a:chOff x="448" y="2536"/>
              <a:chExt cx="240" cy="96"/>
            </a:xfrm>
          </p:grpSpPr>
          <p:sp>
            <p:nvSpPr>
              <p:cNvPr id="14563" name="Line 70"/>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64" name="Line 71"/>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65" name="Line 72"/>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66" name="Line 73"/>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4" name="Group 74"/>
            <p:cNvGrpSpPr>
              <a:grpSpLocks/>
            </p:cNvGrpSpPr>
            <p:nvPr/>
          </p:nvGrpSpPr>
          <p:grpSpPr bwMode="auto">
            <a:xfrm>
              <a:off x="2718" y="1576"/>
              <a:ext cx="72" cy="88"/>
              <a:chOff x="448" y="2536"/>
              <a:chExt cx="240" cy="96"/>
            </a:xfrm>
          </p:grpSpPr>
          <p:sp>
            <p:nvSpPr>
              <p:cNvPr id="14559" name="Line 75"/>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60" name="Line 76"/>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61" name="Line 77"/>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62" name="Line 78"/>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5" name="Group 79"/>
            <p:cNvGrpSpPr>
              <a:grpSpLocks/>
            </p:cNvGrpSpPr>
            <p:nvPr/>
          </p:nvGrpSpPr>
          <p:grpSpPr bwMode="auto">
            <a:xfrm>
              <a:off x="3134" y="1608"/>
              <a:ext cx="136" cy="96"/>
              <a:chOff x="448" y="2536"/>
              <a:chExt cx="240" cy="96"/>
            </a:xfrm>
          </p:grpSpPr>
          <p:sp>
            <p:nvSpPr>
              <p:cNvPr id="14555" name="Line 80"/>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56" name="Line 81"/>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57" name="Line 82"/>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58" name="Line 83"/>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6" name="Group 84"/>
            <p:cNvGrpSpPr>
              <a:grpSpLocks/>
            </p:cNvGrpSpPr>
            <p:nvPr/>
          </p:nvGrpSpPr>
          <p:grpSpPr bwMode="auto">
            <a:xfrm>
              <a:off x="2614" y="1576"/>
              <a:ext cx="72" cy="88"/>
              <a:chOff x="448" y="2536"/>
              <a:chExt cx="240" cy="96"/>
            </a:xfrm>
          </p:grpSpPr>
          <p:sp>
            <p:nvSpPr>
              <p:cNvPr id="14551" name="Line 85"/>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52" name="Line 86"/>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53" name="Line 87"/>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54" name="Line 88"/>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7" name="Group 89"/>
            <p:cNvGrpSpPr>
              <a:grpSpLocks/>
            </p:cNvGrpSpPr>
            <p:nvPr/>
          </p:nvGrpSpPr>
          <p:grpSpPr bwMode="auto">
            <a:xfrm flipH="1">
              <a:off x="2408" y="984"/>
              <a:ext cx="352" cy="272"/>
              <a:chOff x="3736" y="1448"/>
              <a:chExt cx="680" cy="552"/>
            </a:xfrm>
          </p:grpSpPr>
          <p:sp>
            <p:nvSpPr>
              <p:cNvPr id="14545" name="Oval 90"/>
              <p:cNvSpPr>
                <a:spLocks noChangeArrowheads="1"/>
              </p:cNvSpPr>
              <p:nvPr/>
            </p:nvSpPr>
            <p:spPr bwMode="auto">
              <a:xfrm rot="5400000" flipH="1" flipV="1">
                <a:off x="3920" y="1528"/>
                <a:ext cx="112" cy="192"/>
              </a:xfrm>
              <a:prstGeom prst="ellipse">
                <a:avLst/>
              </a:prstGeom>
              <a:solidFill>
                <a:srgbClr val="00FF00"/>
              </a:solidFill>
              <a:ln w="12700">
                <a:noFill/>
                <a:round/>
                <a:headEnd/>
                <a:tailEnd/>
              </a:ln>
            </p:spPr>
            <p:txBody>
              <a:bodyPr rot="10800000" vert="eaVert" wrap="none" anchor="ctr"/>
              <a:lstStyle/>
              <a:p>
                <a:endParaRPr lang="en-GB">
                  <a:latin typeface="Times New Roman" pitchFamily="18" charset="0"/>
                </a:endParaRPr>
              </a:p>
            </p:txBody>
          </p:sp>
          <p:sp>
            <p:nvSpPr>
              <p:cNvPr id="14546" name="Oval 91"/>
              <p:cNvSpPr>
                <a:spLocks noChangeArrowheads="1"/>
              </p:cNvSpPr>
              <p:nvPr/>
            </p:nvSpPr>
            <p:spPr bwMode="auto">
              <a:xfrm rot="10800000" flipH="1" flipV="1">
                <a:off x="4024" y="1808"/>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47" name="Oval 92"/>
              <p:cNvSpPr>
                <a:spLocks noChangeArrowheads="1"/>
              </p:cNvSpPr>
              <p:nvPr/>
            </p:nvSpPr>
            <p:spPr bwMode="auto">
              <a:xfrm rot="10800000" flipH="1" flipV="1">
                <a:off x="4288" y="1632"/>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48" name="Oval 93"/>
              <p:cNvSpPr>
                <a:spLocks noChangeArrowheads="1"/>
              </p:cNvSpPr>
              <p:nvPr/>
            </p:nvSpPr>
            <p:spPr bwMode="auto">
              <a:xfrm rot="10800000" flipH="1" flipV="1">
                <a:off x="3736" y="1744"/>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49" name="Oval 94"/>
              <p:cNvSpPr>
                <a:spLocks noChangeArrowheads="1"/>
              </p:cNvSpPr>
              <p:nvPr/>
            </p:nvSpPr>
            <p:spPr bwMode="auto">
              <a:xfrm rot="5400000" flipH="1" flipV="1">
                <a:off x="4016" y="1624"/>
                <a:ext cx="112" cy="192"/>
              </a:xfrm>
              <a:prstGeom prst="ellipse">
                <a:avLst/>
              </a:prstGeom>
              <a:solidFill>
                <a:srgbClr val="00FF00"/>
              </a:solidFill>
              <a:ln w="12700">
                <a:noFill/>
                <a:round/>
                <a:headEnd/>
                <a:tailEnd/>
              </a:ln>
            </p:spPr>
            <p:txBody>
              <a:bodyPr rot="10800000" vert="eaVert" wrap="none" anchor="ctr"/>
              <a:lstStyle/>
              <a:p>
                <a:endParaRPr lang="en-GB">
                  <a:latin typeface="Times New Roman" pitchFamily="18" charset="0"/>
                </a:endParaRPr>
              </a:p>
            </p:txBody>
          </p:sp>
          <p:sp>
            <p:nvSpPr>
              <p:cNvPr id="14550" name="Oval 95"/>
              <p:cNvSpPr>
                <a:spLocks noChangeArrowheads="1"/>
              </p:cNvSpPr>
              <p:nvPr/>
            </p:nvSpPr>
            <p:spPr bwMode="auto">
              <a:xfrm rot="5400000" flipH="1" flipV="1">
                <a:off x="4264" y="1408"/>
                <a:ext cx="112" cy="192"/>
              </a:xfrm>
              <a:prstGeom prst="ellipse">
                <a:avLst/>
              </a:prstGeom>
              <a:solidFill>
                <a:srgbClr val="00FF00"/>
              </a:solidFill>
              <a:ln w="12700">
                <a:noFill/>
                <a:round/>
                <a:headEnd/>
                <a:tailEnd/>
              </a:ln>
            </p:spPr>
            <p:txBody>
              <a:bodyPr rot="10800000" vert="eaVert" wrap="none" anchor="ctr"/>
              <a:lstStyle/>
              <a:p>
                <a:endParaRPr lang="en-GB">
                  <a:latin typeface="Times New Roman" pitchFamily="18" charset="0"/>
                </a:endParaRPr>
              </a:p>
            </p:txBody>
          </p:sp>
        </p:grpSp>
        <p:grpSp>
          <p:nvGrpSpPr>
            <p:cNvPr id="8" name="Group 96"/>
            <p:cNvGrpSpPr>
              <a:grpSpLocks/>
            </p:cNvGrpSpPr>
            <p:nvPr/>
          </p:nvGrpSpPr>
          <p:grpSpPr bwMode="auto">
            <a:xfrm>
              <a:off x="2792" y="1000"/>
              <a:ext cx="352" cy="272"/>
              <a:chOff x="3736" y="1448"/>
              <a:chExt cx="680" cy="552"/>
            </a:xfrm>
          </p:grpSpPr>
          <p:sp>
            <p:nvSpPr>
              <p:cNvPr id="14539" name="Oval 97"/>
              <p:cNvSpPr>
                <a:spLocks noChangeArrowheads="1"/>
              </p:cNvSpPr>
              <p:nvPr/>
            </p:nvSpPr>
            <p:spPr bwMode="auto">
              <a:xfrm rot="5400000" flipH="1" flipV="1">
                <a:off x="3920" y="1528"/>
                <a:ext cx="112" cy="192"/>
              </a:xfrm>
              <a:prstGeom prst="ellipse">
                <a:avLst/>
              </a:prstGeom>
              <a:solidFill>
                <a:srgbClr val="00FF00"/>
              </a:solidFill>
              <a:ln w="12700">
                <a:noFill/>
                <a:round/>
                <a:headEnd/>
                <a:tailEnd/>
              </a:ln>
            </p:spPr>
            <p:txBody>
              <a:bodyPr vert="eaVert" wrap="none" anchor="ctr"/>
              <a:lstStyle/>
              <a:p>
                <a:endParaRPr lang="en-GB">
                  <a:latin typeface="Times New Roman" pitchFamily="18" charset="0"/>
                </a:endParaRPr>
              </a:p>
            </p:txBody>
          </p:sp>
          <p:sp>
            <p:nvSpPr>
              <p:cNvPr id="14540" name="Oval 98"/>
              <p:cNvSpPr>
                <a:spLocks noChangeArrowheads="1"/>
              </p:cNvSpPr>
              <p:nvPr/>
            </p:nvSpPr>
            <p:spPr bwMode="auto">
              <a:xfrm rot="10800000" flipH="1" flipV="1">
                <a:off x="4024" y="1808"/>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41" name="Oval 99"/>
              <p:cNvSpPr>
                <a:spLocks noChangeArrowheads="1"/>
              </p:cNvSpPr>
              <p:nvPr/>
            </p:nvSpPr>
            <p:spPr bwMode="auto">
              <a:xfrm rot="10800000" flipH="1" flipV="1">
                <a:off x="4288" y="1632"/>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42" name="Oval 100"/>
              <p:cNvSpPr>
                <a:spLocks noChangeArrowheads="1"/>
              </p:cNvSpPr>
              <p:nvPr/>
            </p:nvSpPr>
            <p:spPr bwMode="auto">
              <a:xfrm rot="10800000" flipH="1" flipV="1">
                <a:off x="3736" y="1744"/>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43" name="Oval 101"/>
              <p:cNvSpPr>
                <a:spLocks noChangeArrowheads="1"/>
              </p:cNvSpPr>
              <p:nvPr/>
            </p:nvSpPr>
            <p:spPr bwMode="auto">
              <a:xfrm rot="5400000" flipH="1" flipV="1">
                <a:off x="4016" y="1624"/>
                <a:ext cx="112" cy="192"/>
              </a:xfrm>
              <a:prstGeom prst="ellipse">
                <a:avLst/>
              </a:prstGeom>
              <a:solidFill>
                <a:srgbClr val="00FF00"/>
              </a:solidFill>
              <a:ln w="12700">
                <a:noFill/>
                <a:round/>
                <a:headEnd/>
                <a:tailEnd/>
              </a:ln>
            </p:spPr>
            <p:txBody>
              <a:bodyPr vert="eaVert" wrap="none" anchor="ctr"/>
              <a:lstStyle/>
              <a:p>
                <a:endParaRPr lang="en-GB">
                  <a:latin typeface="Times New Roman" pitchFamily="18" charset="0"/>
                </a:endParaRPr>
              </a:p>
            </p:txBody>
          </p:sp>
          <p:sp>
            <p:nvSpPr>
              <p:cNvPr id="14544" name="Oval 102"/>
              <p:cNvSpPr>
                <a:spLocks noChangeArrowheads="1"/>
              </p:cNvSpPr>
              <p:nvPr/>
            </p:nvSpPr>
            <p:spPr bwMode="auto">
              <a:xfrm rot="5400000" flipH="1" flipV="1">
                <a:off x="4264" y="1408"/>
                <a:ext cx="112" cy="192"/>
              </a:xfrm>
              <a:prstGeom prst="ellipse">
                <a:avLst/>
              </a:prstGeom>
              <a:solidFill>
                <a:srgbClr val="00FF00"/>
              </a:solidFill>
              <a:ln w="12700">
                <a:noFill/>
                <a:round/>
                <a:headEnd/>
                <a:tailEnd/>
              </a:ln>
            </p:spPr>
            <p:txBody>
              <a:bodyPr vert="eaVert" wrap="none" anchor="ctr"/>
              <a:lstStyle/>
              <a:p>
                <a:endParaRPr lang="en-GB">
                  <a:latin typeface="Times New Roman" pitchFamily="18" charset="0"/>
                </a:endParaRPr>
              </a:p>
            </p:txBody>
          </p:sp>
        </p:grpSp>
        <p:grpSp>
          <p:nvGrpSpPr>
            <p:cNvPr id="9" name="Group 110"/>
            <p:cNvGrpSpPr>
              <a:grpSpLocks/>
            </p:cNvGrpSpPr>
            <p:nvPr/>
          </p:nvGrpSpPr>
          <p:grpSpPr bwMode="auto">
            <a:xfrm>
              <a:off x="1992" y="1000"/>
              <a:ext cx="352" cy="272"/>
              <a:chOff x="3736" y="1448"/>
              <a:chExt cx="680" cy="552"/>
            </a:xfrm>
          </p:grpSpPr>
          <p:sp>
            <p:nvSpPr>
              <p:cNvPr id="14533" name="Oval 111"/>
              <p:cNvSpPr>
                <a:spLocks noChangeArrowheads="1"/>
              </p:cNvSpPr>
              <p:nvPr/>
            </p:nvSpPr>
            <p:spPr bwMode="auto">
              <a:xfrm rot="5400000" flipH="1" flipV="1">
                <a:off x="3920" y="1528"/>
                <a:ext cx="112" cy="192"/>
              </a:xfrm>
              <a:prstGeom prst="ellipse">
                <a:avLst/>
              </a:prstGeom>
              <a:solidFill>
                <a:srgbClr val="00FF00"/>
              </a:solidFill>
              <a:ln w="12700">
                <a:noFill/>
                <a:round/>
                <a:headEnd/>
                <a:tailEnd/>
              </a:ln>
            </p:spPr>
            <p:txBody>
              <a:bodyPr vert="eaVert" wrap="none" anchor="ctr"/>
              <a:lstStyle/>
              <a:p>
                <a:endParaRPr lang="en-GB">
                  <a:latin typeface="Times New Roman" pitchFamily="18" charset="0"/>
                </a:endParaRPr>
              </a:p>
            </p:txBody>
          </p:sp>
          <p:sp>
            <p:nvSpPr>
              <p:cNvPr id="14534" name="Oval 112"/>
              <p:cNvSpPr>
                <a:spLocks noChangeArrowheads="1"/>
              </p:cNvSpPr>
              <p:nvPr/>
            </p:nvSpPr>
            <p:spPr bwMode="auto">
              <a:xfrm rot="10800000" flipH="1" flipV="1">
                <a:off x="4024" y="1808"/>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35" name="Oval 113"/>
              <p:cNvSpPr>
                <a:spLocks noChangeArrowheads="1"/>
              </p:cNvSpPr>
              <p:nvPr/>
            </p:nvSpPr>
            <p:spPr bwMode="auto">
              <a:xfrm rot="10800000" flipH="1" flipV="1">
                <a:off x="4288" y="1632"/>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36" name="Oval 114"/>
              <p:cNvSpPr>
                <a:spLocks noChangeArrowheads="1"/>
              </p:cNvSpPr>
              <p:nvPr/>
            </p:nvSpPr>
            <p:spPr bwMode="auto">
              <a:xfrm rot="10800000" flipH="1" flipV="1">
                <a:off x="3736" y="1744"/>
                <a:ext cx="112" cy="192"/>
              </a:xfrm>
              <a:prstGeom prst="ellipse">
                <a:avLst/>
              </a:prstGeom>
              <a:solidFill>
                <a:srgbClr val="00FF00"/>
              </a:solidFill>
              <a:ln w="12700">
                <a:noFill/>
                <a:round/>
                <a:headEnd/>
                <a:tailEnd/>
              </a:ln>
            </p:spPr>
            <p:txBody>
              <a:bodyPr wrap="none" anchor="ctr"/>
              <a:lstStyle/>
              <a:p>
                <a:endParaRPr lang="en-GB">
                  <a:latin typeface="Times New Roman" pitchFamily="18" charset="0"/>
                </a:endParaRPr>
              </a:p>
            </p:txBody>
          </p:sp>
          <p:sp>
            <p:nvSpPr>
              <p:cNvPr id="14537" name="Oval 115"/>
              <p:cNvSpPr>
                <a:spLocks noChangeArrowheads="1"/>
              </p:cNvSpPr>
              <p:nvPr/>
            </p:nvSpPr>
            <p:spPr bwMode="auto">
              <a:xfrm rot="5400000" flipH="1" flipV="1">
                <a:off x="4016" y="1624"/>
                <a:ext cx="112" cy="192"/>
              </a:xfrm>
              <a:prstGeom prst="ellipse">
                <a:avLst/>
              </a:prstGeom>
              <a:solidFill>
                <a:srgbClr val="00FF00"/>
              </a:solidFill>
              <a:ln w="12700">
                <a:noFill/>
                <a:round/>
                <a:headEnd/>
                <a:tailEnd/>
              </a:ln>
            </p:spPr>
            <p:txBody>
              <a:bodyPr vert="eaVert" wrap="none" anchor="ctr"/>
              <a:lstStyle/>
              <a:p>
                <a:endParaRPr lang="en-GB">
                  <a:latin typeface="Times New Roman" pitchFamily="18" charset="0"/>
                </a:endParaRPr>
              </a:p>
            </p:txBody>
          </p:sp>
          <p:sp>
            <p:nvSpPr>
              <p:cNvPr id="14538" name="Oval 116"/>
              <p:cNvSpPr>
                <a:spLocks noChangeArrowheads="1"/>
              </p:cNvSpPr>
              <p:nvPr/>
            </p:nvSpPr>
            <p:spPr bwMode="auto">
              <a:xfrm rot="5400000" flipH="1" flipV="1">
                <a:off x="4264" y="1408"/>
                <a:ext cx="112" cy="192"/>
              </a:xfrm>
              <a:prstGeom prst="ellipse">
                <a:avLst/>
              </a:prstGeom>
              <a:solidFill>
                <a:srgbClr val="00FF00"/>
              </a:solidFill>
              <a:ln w="12700">
                <a:noFill/>
                <a:round/>
                <a:headEnd/>
                <a:tailEnd/>
              </a:ln>
            </p:spPr>
            <p:txBody>
              <a:bodyPr vert="eaVert" wrap="none" anchor="ctr"/>
              <a:lstStyle/>
              <a:p>
                <a:endParaRPr lang="en-GB">
                  <a:latin typeface="Times New Roman" pitchFamily="18" charset="0"/>
                </a:endParaRPr>
              </a:p>
            </p:txBody>
          </p:sp>
        </p:grpSp>
        <p:sp>
          <p:nvSpPr>
            <p:cNvPr id="14417" name="Text Box 123"/>
            <p:cNvSpPr txBox="1">
              <a:spLocks noChangeArrowheads="1"/>
            </p:cNvSpPr>
            <p:nvPr/>
          </p:nvSpPr>
          <p:spPr bwMode="auto">
            <a:xfrm>
              <a:off x="860" y="1670"/>
              <a:ext cx="791" cy="567"/>
            </a:xfrm>
            <a:prstGeom prst="rect">
              <a:avLst/>
            </a:prstGeom>
            <a:noFill/>
            <a:ln w="12700">
              <a:noFill/>
              <a:miter lim="800000"/>
              <a:headEnd/>
              <a:tailEnd/>
            </a:ln>
          </p:spPr>
          <p:txBody>
            <a:bodyPr>
              <a:spAutoFit/>
            </a:bodyPr>
            <a:lstStyle/>
            <a:p>
              <a:pPr algn="r">
                <a:spcBef>
                  <a:spcPct val="50000"/>
                </a:spcBef>
              </a:pPr>
              <a:r>
                <a:rPr lang="en-GB" sz="1400"/>
                <a:t>Tight-junction proteins</a:t>
              </a:r>
            </a:p>
          </p:txBody>
        </p:sp>
        <p:sp>
          <p:nvSpPr>
            <p:cNvPr id="14418" name="Line 8"/>
            <p:cNvSpPr>
              <a:spLocks noChangeShapeType="1"/>
            </p:cNvSpPr>
            <p:nvPr/>
          </p:nvSpPr>
          <p:spPr bwMode="auto">
            <a:xfrm>
              <a:off x="4728" y="1395"/>
              <a:ext cx="0" cy="165"/>
            </a:xfrm>
            <a:prstGeom prst="line">
              <a:avLst/>
            </a:prstGeom>
            <a:noFill/>
            <a:ln w="38100">
              <a:solidFill>
                <a:srgbClr val="FF00FF"/>
              </a:solidFill>
              <a:round/>
              <a:headEnd/>
              <a:tailEnd/>
            </a:ln>
          </p:spPr>
          <p:txBody>
            <a:bodyPr wrap="none" anchor="ctr"/>
            <a:lstStyle/>
            <a:p>
              <a:endParaRPr lang="en-GB"/>
            </a:p>
          </p:txBody>
        </p:sp>
        <p:sp>
          <p:nvSpPr>
            <p:cNvPr id="14419" name="Line 9"/>
            <p:cNvSpPr>
              <a:spLocks noChangeShapeType="1"/>
            </p:cNvSpPr>
            <p:nvPr/>
          </p:nvSpPr>
          <p:spPr bwMode="auto">
            <a:xfrm>
              <a:off x="4768" y="1382"/>
              <a:ext cx="0" cy="164"/>
            </a:xfrm>
            <a:prstGeom prst="line">
              <a:avLst/>
            </a:prstGeom>
            <a:noFill/>
            <a:ln w="38100">
              <a:solidFill>
                <a:srgbClr val="FF00FF"/>
              </a:solidFill>
              <a:round/>
              <a:headEnd/>
              <a:tailEnd/>
            </a:ln>
          </p:spPr>
          <p:txBody>
            <a:bodyPr wrap="none" anchor="ctr"/>
            <a:lstStyle/>
            <a:p>
              <a:endParaRPr lang="en-GB"/>
            </a:p>
          </p:txBody>
        </p:sp>
        <p:sp>
          <p:nvSpPr>
            <p:cNvPr id="14420" name="Line 10"/>
            <p:cNvSpPr>
              <a:spLocks noChangeShapeType="1"/>
            </p:cNvSpPr>
            <p:nvPr/>
          </p:nvSpPr>
          <p:spPr bwMode="auto">
            <a:xfrm>
              <a:off x="4808" y="1368"/>
              <a:ext cx="0" cy="164"/>
            </a:xfrm>
            <a:prstGeom prst="line">
              <a:avLst/>
            </a:prstGeom>
            <a:noFill/>
            <a:ln w="38100">
              <a:solidFill>
                <a:srgbClr val="FF00FF"/>
              </a:solidFill>
              <a:round/>
              <a:headEnd/>
              <a:tailEnd/>
            </a:ln>
          </p:spPr>
          <p:txBody>
            <a:bodyPr wrap="none" anchor="ctr"/>
            <a:lstStyle/>
            <a:p>
              <a:endParaRPr lang="en-GB"/>
            </a:p>
          </p:txBody>
        </p:sp>
        <p:sp>
          <p:nvSpPr>
            <p:cNvPr id="14421" name="Line 11"/>
            <p:cNvSpPr>
              <a:spLocks noChangeShapeType="1"/>
            </p:cNvSpPr>
            <p:nvPr/>
          </p:nvSpPr>
          <p:spPr bwMode="auto">
            <a:xfrm>
              <a:off x="4848" y="1389"/>
              <a:ext cx="0" cy="164"/>
            </a:xfrm>
            <a:prstGeom prst="line">
              <a:avLst/>
            </a:prstGeom>
            <a:noFill/>
            <a:ln w="38100">
              <a:solidFill>
                <a:srgbClr val="FF00FF"/>
              </a:solidFill>
              <a:round/>
              <a:headEnd/>
              <a:tailEnd/>
            </a:ln>
          </p:spPr>
          <p:txBody>
            <a:bodyPr wrap="none" anchor="ctr"/>
            <a:lstStyle/>
            <a:p>
              <a:endParaRPr lang="en-GB"/>
            </a:p>
          </p:txBody>
        </p:sp>
        <p:sp>
          <p:nvSpPr>
            <p:cNvPr id="14422" name="Line 12"/>
            <p:cNvSpPr>
              <a:spLocks noChangeShapeType="1"/>
            </p:cNvSpPr>
            <p:nvPr/>
          </p:nvSpPr>
          <p:spPr bwMode="auto">
            <a:xfrm>
              <a:off x="4888" y="1368"/>
              <a:ext cx="0" cy="164"/>
            </a:xfrm>
            <a:prstGeom prst="line">
              <a:avLst/>
            </a:prstGeom>
            <a:noFill/>
            <a:ln w="38100">
              <a:solidFill>
                <a:srgbClr val="FF00FF"/>
              </a:solidFill>
              <a:round/>
              <a:headEnd/>
              <a:tailEnd/>
            </a:ln>
          </p:spPr>
          <p:txBody>
            <a:bodyPr wrap="none" anchor="ctr"/>
            <a:lstStyle/>
            <a:p>
              <a:endParaRPr lang="en-GB"/>
            </a:p>
          </p:txBody>
        </p:sp>
        <p:sp>
          <p:nvSpPr>
            <p:cNvPr id="14423" name="Line 13"/>
            <p:cNvSpPr>
              <a:spLocks noChangeShapeType="1"/>
            </p:cNvSpPr>
            <p:nvPr/>
          </p:nvSpPr>
          <p:spPr bwMode="auto">
            <a:xfrm>
              <a:off x="4928" y="1375"/>
              <a:ext cx="0" cy="164"/>
            </a:xfrm>
            <a:prstGeom prst="line">
              <a:avLst/>
            </a:prstGeom>
            <a:noFill/>
            <a:ln w="38100">
              <a:solidFill>
                <a:srgbClr val="FF00FF"/>
              </a:solidFill>
              <a:round/>
              <a:headEnd/>
              <a:tailEnd/>
            </a:ln>
          </p:spPr>
          <p:txBody>
            <a:bodyPr wrap="none" anchor="ctr"/>
            <a:lstStyle/>
            <a:p>
              <a:endParaRPr lang="en-GB"/>
            </a:p>
          </p:txBody>
        </p:sp>
        <p:sp>
          <p:nvSpPr>
            <p:cNvPr id="14424" name="Line 14"/>
            <p:cNvSpPr>
              <a:spLocks noChangeShapeType="1"/>
            </p:cNvSpPr>
            <p:nvPr/>
          </p:nvSpPr>
          <p:spPr bwMode="auto">
            <a:xfrm>
              <a:off x="4964" y="1389"/>
              <a:ext cx="0" cy="164"/>
            </a:xfrm>
            <a:prstGeom prst="line">
              <a:avLst/>
            </a:prstGeom>
            <a:noFill/>
            <a:ln w="38100">
              <a:solidFill>
                <a:srgbClr val="FF00FF"/>
              </a:solidFill>
              <a:round/>
              <a:headEnd/>
              <a:tailEnd/>
            </a:ln>
          </p:spPr>
          <p:txBody>
            <a:bodyPr wrap="none" anchor="ctr"/>
            <a:lstStyle/>
            <a:p>
              <a:endParaRPr lang="en-GB"/>
            </a:p>
          </p:txBody>
        </p:sp>
        <p:sp>
          <p:nvSpPr>
            <p:cNvPr id="14425" name="Line 15"/>
            <p:cNvSpPr>
              <a:spLocks noChangeShapeType="1"/>
            </p:cNvSpPr>
            <p:nvPr/>
          </p:nvSpPr>
          <p:spPr bwMode="auto">
            <a:xfrm>
              <a:off x="5004" y="1389"/>
              <a:ext cx="0" cy="164"/>
            </a:xfrm>
            <a:prstGeom prst="line">
              <a:avLst/>
            </a:prstGeom>
            <a:noFill/>
            <a:ln w="38100">
              <a:solidFill>
                <a:srgbClr val="FF00FF"/>
              </a:solidFill>
              <a:round/>
              <a:headEnd/>
              <a:tailEnd/>
            </a:ln>
          </p:spPr>
          <p:txBody>
            <a:bodyPr wrap="none" anchor="ctr"/>
            <a:lstStyle/>
            <a:p>
              <a:endParaRPr lang="en-GB"/>
            </a:p>
          </p:txBody>
        </p:sp>
        <p:sp>
          <p:nvSpPr>
            <p:cNvPr id="14426" name="Line 16"/>
            <p:cNvSpPr>
              <a:spLocks noChangeShapeType="1"/>
            </p:cNvSpPr>
            <p:nvPr/>
          </p:nvSpPr>
          <p:spPr bwMode="auto">
            <a:xfrm>
              <a:off x="5044" y="1375"/>
              <a:ext cx="0" cy="164"/>
            </a:xfrm>
            <a:prstGeom prst="line">
              <a:avLst/>
            </a:prstGeom>
            <a:noFill/>
            <a:ln w="38100">
              <a:solidFill>
                <a:srgbClr val="FF00FF"/>
              </a:solidFill>
              <a:round/>
              <a:headEnd/>
              <a:tailEnd/>
            </a:ln>
          </p:spPr>
          <p:txBody>
            <a:bodyPr wrap="none" anchor="ctr"/>
            <a:lstStyle/>
            <a:p>
              <a:endParaRPr lang="en-GB"/>
            </a:p>
          </p:txBody>
        </p:sp>
        <p:sp>
          <p:nvSpPr>
            <p:cNvPr id="14427" name="Line 17"/>
            <p:cNvSpPr>
              <a:spLocks noChangeShapeType="1"/>
            </p:cNvSpPr>
            <p:nvPr/>
          </p:nvSpPr>
          <p:spPr bwMode="auto">
            <a:xfrm>
              <a:off x="5084" y="1395"/>
              <a:ext cx="0" cy="165"/>
            </a:xfrm>
            <a:prstGeom prst="line">
              <a:avLst/>
            </a:prstGeom>
            <a:noFill/>
            <a:ln w="38100">
              <a:solidFill>
                <a:srgbClr val="FF00FF"/>
              </a:solidFill>
              <a:round/>
              <a:headEnd/>
              <a:tailEnd/>
            </a:ln>
          </p:spPr>
          <p:txBody>
            <a:bodyPr wrap="none" anchor="ctr"/>
            <a:lstStyle/>
            <a:p>
              <a:endParaRPr lang="en-GB"/>
            </a:p>
          </p:txBody>
        </p:sp>
        <p:sp>
          <p:nvSpPr>
            <p:cNvPr id="14428" name="Line 18"/>
            <p:cNvSpPr>
              <a:spLocks noChangeShapeType="1"/>
            </p:cNvSpPr>
            <p:nvPr/>
          </p:nvSpPr>
          <p:spPr bwMode="auto">
            <a:xfrm>
              <a:off x="5124" y="1395"/>
              <a:ext cx="0" cy="165"/>
            </a:xfrm>
            <a:prstGeom prst="line">
              <a:avLst/>
            </a:prstGeom>
            <a:noFill/>
            <a:ln w="38100">
              <a:solidFill>
                <a:srgbClr val="FF00FF"/>
              </a:solidFill>
              <a:round/>
              <a:headEnd/>
              <a:tailEnd/>
            </a:ln>
          </p:spPr>
          <p:txBody>
            <a:bodyPr wrap="none" anchor="ctr"/>
            <a:lstStyle/>
            <a:p>
              <a:endParaRPr lang="en-GB"/>
            </a:p>
          </p:txBody>
        </p:sp>
        <p:sp>
          <p:nvSpPr>
            <p:cNvPr id="14429" name="AutoShape 19"/>
            <p:cNvSpPr>
              <a:spLocks noChangeArrowheads="1"/>
            </p:cNvSpPr>
            <p:nvPr/>
          </p:nvSpPr>
          <p:spPr bwMode="auto">
            <a:xfrm>
              <a:off x="4688" y="1505"/>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430" name="Oval 20"/>
            <p:cNvSpPr>
              <a:spLocks noChangeArrowheads="1"/>
            </p:cNvSpPr>
            <p:nvPr/>
          </p:nvSpPr>
          <p:spPr bwMode="auto">
            <a:xfrm>
              <a:off x="4776" y="1799"/>
              <a:ext cx="216" cy="411"/>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sp>
          <p:nvSpPr>
            <p:cNvPr id="14431" name="Line 23"/>
            <p:cNvSpPr>
              <a:spLocks noChangeShapeType="1"/>
            </p:cNvSpPr>
            <p:nvPr/>
          </p:nvSpPr>
          <p:spPr bwMode="auto">
            <a:xfrm>
              <a:off x="4232" y="1395"/>
              <a:ext cx="0" cy="165"/>
            </a:xfrm>
            <a:prstGeom prst="line">
              <a:avLst/>
            </a:prstGeom>
            <a:noFill/>
            <a:ln w="38100">
              <a:solidFill>
                <a:srgbClr val="FF00FF"/>
              </a:solidFill>
              <a:round/>
              <a:headEnd/>
              <a:tailEnd/>
            </a:ln>
          </p:spPr>
          <p:txBody>
            <a:bodyPr wrap="none" anchor="ctr"/>
            <a:lstStyle/>
            <a:p>
              <a:endParaRPr lang="en-GB"/>
            </a:p>
          </p:txBody>
        </p:sp>
        <p:sp>
          <p:nvSpPr>
            <p:cNvPr id="14432" name="Line 24"/>
            <p:cNvSpPr>
              <a:spLocks noChangeShapeType="1"/>
            </p:cNvSpPr>
            <p:nvPr/>
          </p:nvSpPr>
          <p:spPr bwMode="auto">
            <a:xfrm>
              <a:off x="4272" y="1382"/>
              <a:ext cx="0" cy="164"/>
            </a:xfrm>
            <a:prstGeom prst="line">
              <a:avLst/>
            </a:prstGeom>
            <a:noFill/>
            <a:ln w="38100">
              <a:solidFill>
                <a:srgbClr val="FF00FF"/>
              </a:solidFill>
              <a:round/>
              <a:headEnd/>
              <a:tailEnd/>
            </a:ln>
          </p:spPr>
          <p:txBody>
            <a:bodyPr wrap="none" anchor="ctr"/>
            <a:lstStyle/>
            <a:p>
              <a:endParaRPr lang="en-GB"/>
            </a:p>
          </p:txBody>
        </p:sp>
        <p:sp>
          <p:nvSpPr>
            <p:cNvPr id="14433" name="Line 25"/>
            <p:cNvSpPr>
              <a:spLocks noChangeShapeType="1"/>
            </p:cNvSpPr>
            <p:nvPr/>
          </p:nvSpPr>
          <p:spPr bwMode="auto">
            <a:xfrm>
              <a:off x="4312" y="1368"/>
              <a:ext cx="0" cy="164"/>
            </a:xfrm>
            <a:prstGeom prst="line">
              <a:avLst/>
            </a:prstGeom>
            <a:noFill/>
            <a:ln w="38100">
              <a:solidFill>
                <a:srgbClr val="FF00FF"/>
              </a:solidFill>
              <a:round/>
              <a:headEnd/>
              <a:tailEnd/>
            </a:ln>
          </p:spPr>
          <p:txBody>
            <a:bodyPr wrap="none" anchor="ctr"/>
            <a:lstStyle/>
            <a:p>
              <a:endParaRPr lang="en-GB"/>
            </a:p>
          </p:txBody>
        </p:sp>
        <p:sp>
          <p:nvSpPr>
            <p:cNvPr id="14434" name="Line 26"/>
            <p:cNvSpPr>
              <a:spLocks noChangeShapeType="1"/>
            </p:cNvSpPr>
            <p:nvPr/>
          </p:nvSpPr>
          <p:spPr bwMode="auto">
            <a:xfrm>
              <a:off x="4352" y="1389"/>
              <a:ext cx="0" cy="164"/>
            </a:xfrm>
            <a:prstGeom prst="line">
              <a:avLst/>
            </a:prstGeom>
            <a:noFill/>
            <a:ln w="38100">
              <a:solidFill>
                <a:srgbClr val="FF00FF"/>
              </a:solidFill>
              <a:round/>
              <a:headEnd/>
              <a:tailEnd/>
            </a:ln>
          </p:spPr>
          <p:txBody>
            <a:bodyPr wrap="none" anchor="ctr"/>
            <a:lstStyle/>
            <a:p>
              <a:endParaRPr lang="en-GB"/>
            </a:p>
          </p:txBody>
        </p:sp>
        <p:sp>
          <p:nvSpPr>
            <p:cNvPr id="14435" name="Line 27"/>
            <p:cNvSpPr>
              <a:spLocks noChangeShapeType="1"/>
            </p:cNvSpPr>
            <p:nvPr/>
          </p:nvSpPr>
          <p:spPr bwMode="auto">
            <a:xfrm>
              <a:off x="4392" y="1368"/>
              <a:ext cx="0" cy="164"/>
            </a:xfrm>
            <a:prstGeom prst="line">
              <a:avLst/>
            </a:prstGeom>
            <a:noFill/>
            <a:ln w="38100">
              <a:solidFill>
                <a:srgbClr val="FF00FF"/>
              </a:solidFill>
              <a:round/>
              <a:headEnd/>
              <a:tailEnd/>
            </a:ln>
          </p:spPr>
          <p:txBody>
            <a:bodyPr wrap="none" anchor="ctr"/>
            <a:lstStyle/>
            <a:p>
              <a:endParaRPr lang="en-GB"/>
            </a:p>
          </p:txBody>
        </p:sp>
        <p:sp>
          <p:nvSpPr>
            <p:cNvPr id="14436" name="Line 28"/>
            <p:cNvSpPr>
              <a:spLocks noChangeShapeType="1"/>
            </p:cNvSpPr>
            <p:nvPr/>
          </p:nvSpPr>
          <p:spPr bwMode="auto">
            <a:xfrm>
              <a:off x="4432" y="1375"/>
              <a:ext cx="0" cy="164"/>
            </a:xfrm>
            <a:prstGeom prst="line">
              <a:avLst/>
            </a:prstGeom>
            <a:noFill/>
            <a:ln w="38100">
              <a:solidFill>
                <a:srgbClr val="FF00FF"/>
              </a:solidFill>
              <a:round/>
              <a:headEnd/>
              <a:tailEnd/>
            </a:ln>
          </p:spPr>
          <p:txBody>
            <a:bodyPr wrap="none" anchor="ctr"/>
            <a:lstStyle/>
            <a:p>
              <a:endParaRPr lang="en-GB"/>
            </a:p>
          </p:txBody>
        </p:sp>
        <p:sp>
          <p:nvSpPr>
            <p:cNvPr id="14437" name="Line 29"/>
            <p:cNvSpPr>
              <a:spLocks noChangeShapeType="1"/>
            </p:cNvSpPr>
            <p:nvPr/>
          </p:nvSpPr>
          <p:spPr bwMode="auto">
            <a:xfrm>
              <a:off x="4468" y="1389"/>
              <a:ext cx="0" cy="164"/>
            </a:xfrm>
            <a:prstGeom prst="line">
              <a:avLst/>
            </a:prstGeom>
            <a:noFill/>
            <a:ln w="38100">
              <a:solidFill>
                <a:srgbClr val="FF00FF"/>
              </a:solidFill>
              <a:round/>
              <a:headEnd/>
              <a:tailEnd/>
            </a:ln>
          </p:spPr>
          <p:txBody>
            <a:bodyPr wrap="none" anchor="ctr"/>
            <a:lstStyle/>
            <a:p>
              <a:endParaRPr lang="en-GB"/>
            </a:p>
          </p:txBody>
        </p:sp>
        <p:sp>
          <p:nvSpPr>
            <p:cNvPr id="14438" name="Line 30"/>
            <p:cNvSpPr>
              <a:spLocks noChangeShapeType="1"/>
            </p:cNvSpPr>
            <p:nvPr/>
          </p:nvSpPr>
          <p:spPr bwMode="auto">
            <a:xfrm>
              <a:off x="4508" y="1389"/>
              <a:ext cx="0" cy="164"/>
            </a:xfrm>
            <a:prstGeom prst="line">
              <a:avLst/>
            </a:prstGeom>
            <a:noFill/>
            <a:ln w="38100">
              <a:solidFill>
                <a:srgbClr val="FF00FF"/>
              </a:solidFill>
              <a:round/>
              <a:headEnd/>
              <a:tailEnd/>
            </a:ln>
          </p:spPr>
          <p:txBody>
            <a:bodyPr wrap="none" anchor="ctr"/>
            <a:lstStyle/>
            <a:p>
              <a:endParaRPr lang="en-GB"/>
            </a:p>
          </p:txBody>
        </p:sp>
        <p:sp>
          <p:nvSpPr>
            <p:cNvPr id="14439" name="Line 31"/>
            <p:cNvSpPr>
              <a:spLocks noChangeShapeType="1"/>
            </p:cNvSpPr>
            <p:nvPr/>
          </p:nvSpPr>
          <p:spPr bwMode="auto">
            <a:xfrm>
              <a:off x="4548" y="1375"/>
              <a:ext cx="0" cy="164"/>
            </a:xfrm>
            <a:prstGeom prst="line">
              <a:avLst/>
            </a:prstGeom>
            <a:noFill/>
            <a:ln w="38100">
              <a:solidFill>
                <a:srgbClr val="FF00FF"/>
              </a:solidFill>
              <a:round/>
              <a:headEnd/>
              <a:tailEnd/>
            </a:ln>
          </p:spPr>
          <p:txBody>
            <a:bodyPr wrap="none" anchor="ctr"/>
            <a:lstStyle/>
            <a:p>
              <a:endParaRPr lang="en-GB"/>
            </a:p>
          </p:txBody>
        </p:sp>
        <p:sp>
          <p:nvSpPr>
            <p:cNvPr id="14440" name="Line 32"/>
            <p:cNvSpPr>
              <a:spLocks noChangeShapeType="1"/>
            </p:cNvSpPr>
            <p:nvPr/>
          </p:nvSpPr>
          <p:spPr bwMode="auto">
            <a:xfrm>
              <a:off x="4588" y="1395"/>
              <a:ext cx="0" cy="165"/>
            </a:xfrm>
            <a:prstGeom prst="line">
              <a:avLst/>
            </a:prstGeom>
            <a:noFill/>
            <a:ln w="38100">
              <a:solidFill>
                <a:srgbClr val="FF00FF"/>
              </a:solidFill>
              <a:round/>
              <a:headEnd/>
              <a:tailEnd/>
            </a:ln>
          </p:spPr>
          <p:txBody>
            <a:bodyPr wrap="none" anchor="ctr"/>
            <a:lstStyle/>
            <a:p>
              <a:endParaRPr lang="en-GB"/>
            </a:p>
          </p:txBody>
        </p:sp>
        <p:sp>
          <p:nvSpPr>
            <p:cNvPr id="14441" name="Line 33"/>
            <p:cNvSpPr>
              <a:spLocks noChangeShapeType="1"/>
            </p:cNvSpPr>
            <p:nvPr/>
          </p:nvSpPr>
          <p:spPr bwMode="auto">
            <a:xfrm>
              <a:off x="4628" y="1395"/>
              <a:ext cx="0" cy="165"/>
            </a:xfrm>
            <a:prstGeom prst="line">
              <a:avLst/>
            </a:prstGeom>
            <a:noFill/>
            <a:ln w="38100">
              <a:solidFill>
                <a:srgbClr val="FF00FF"/>
              </a:solidFill>
              <a:round/>
              <a:headEnd/>
              <a:tailEnd/>
            </a:ln>
          </p:spPr>
          <p:txBody>
            <a:bodyPr wrap="none" anchor="ctr"/>
            <a:lstStyle/>
            <a:p>
              <a:endParaRPr lang="en-GB"/>
            </a:p>
          </p:txBody>
        </p:sp>
        <p:sp>
          <p:nvSpPr>
            <p:cNvPr id="14442" name="AutoShape 34"/>
            <p:cNvSpPr>
              <a:spLocks noChangeArrowheads="1"/>
            </p:cNvSpPr>
            <p:nvPr/>
          </p:nvSpPr>
          <p:spPr bwMode="auto">
            <a:xfrm>
              <a:off x="4192" y="1505"/>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443" name="Oval 35"/>
            <p:cNvSpPr>
              <a:spLocks noChangeArrowheads="1"/>
            </p:cNvSpPr>
            <p:nvPr/>
          </p:nvSpPr>
          <p:spPr bwMode="auto">
            <a:xfrm>
              <a:off x="4424" y="1867"/>
              <a:ext cx="160" cy="343"/>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sp>
          <p:nvSpPr>
            <p:cNvPr id="14444" name="Line 41"/>
            <p:cNvSpPr>
              <a:spLocks noChangeShapeType="1"/>
            </p:cNvSpPr>
            <p:nvPr/>
          </p:nvSpPr>
          <p:spPr bwMode="auto">
            <a:xfrm>
              <a:off x="5224" y="1403"/>
              <a:ext cx="0" cy="165"/>
            </a:xfrm>
            <a:prstGeom prst="line">
              <a:avLst/>
            </a:prstGeom>
            <a:noFill/>
            <a:ln w="38100">
              <a:solidFill>
                <a:srgbClr val="FF00FF"/>
              </a:solidFill>
              <a:round/>
              <a:headEnd/>
              <a:tailEnd/>
            </a:ln>
          </p:spPr>
          <p:txBody>
            <a:bodyPr wrap="none" anchor="ctr"/>
            <a:lstStyle/>
            <a:p>
              <a:endParaRPr lang="en-GB"/>
            </a:p>
          </p:txBody>
        </p:sp>
        <p:sp>
          <p:nvSpPr>
            <p:cNvPr id="14445" name="Line 42"/>
            <p:cNvSpPr>
              <a:spLocks noChangeShapeType="1"/>
            </p:cNvSpPr>
            <p:nvPr/>
          </p:nvSpPr>
          <p:spPr bwMode="auto">
            <a:xfrm>
              <a:off x="5264" y="1390"/>
              <a:ext cx="0" cy="164"/>
            </a:xfrm>
            <a:prstGeom prst="line">
              <a:avLst/>
            </a:prstGeom>
            <a:noFill/>
            <a:ln w="38100">
              <a:solidFill>
                <a:srgbClr val="FF00FF"/>
              </a:solidFill>
              <a:round/>
              <a:headEnd/>
              <a:tailEnd/>
            </a:ln>
          </p:spPr>
          <p:txBody>
            <a:bodyPr wrap="none" anchor="ctr"/>
            <a:lstStyle/>
            <a:p>
              <a:endParaRPr lang="en-GB"/>
            </a:p>
          </p:txBody>
        </p:sp>
        <p:sp>
          <p:nvSpPr>
            <p:cNvPr id="14446" name="Line 43"/>
            <p:cNvSpPr>
              <a:spLocks noChangeShapeType="1"/>
            </p:cNvSpPr>
            <p:nvPr/>
          </p:nvSpPr>
          <p:spPr bwMode="auto">
            <a:xfrm>
              <a:off x="5304" y="1376"/>
              <a:ext cx="0" cy="164"/>
            </a:xfrm>
            <a:prstGeom prst="line">
              <a:avLst/>
            </a:prstGeom>
            <a:noFill/>
            <a:ln w="38100">
              <a:solidFill>
                <a:srgbClr val="FF00FF"/>
              </a:solidFill>
              <a:round/>
              <a:headEnd/>
              <a:tailEnd/>
            </a:ln>
          </p:spPr>
          <p:txBody>
            <a:bodyPr wrap="none" anchor="ctr"/>
            <a:lstStyle/>
            <a:p>
              <a:endParaRPr lang="en-GB"/>
            </a:p>
          </p:txBody>
        </p:sp>
        <p:sp>
          <p:nvSpPr>
            <p:cNvPr id="14447" name="Line 44"/>
            <p:cNvSpPr>
              <a:spLocks noChangeShapeType="1"/>
            </p:cNvSpPr>
            <p:nvPr/>
          </p:nvSpPr>
          <p:spPr bwMode="auto">
            <a:xfrm>
              <a:off x="5344" y="1397"/>
              <a:ext cx="0" cy="164"/>
            </a:xfrm>
            <a:prstGeom prst="line">
              <a:avLst/>
            </a:prstGeom>
            <a:noFill/>
            <a:ln w="38100">
              <a:solidFill>
                <a:srgbClr val="FF00FF"/>
              </a:solidFill>
              <a:round/>
              <a:headEnd/>
              <a:tailEnd/>
            </a:ln>
          </p:spPr>
          <p:txBody>
            <a:bodyPr wrap="none" anchor="ctr"/>
            <a:lstStyle/>
            <a:p>
              <a:endParaRPr lang="en-GB"/>
            </a:p>
          </p:txBody>
        </p:sp>
        <p:sp>
          <p:nvSpPr>
            <p:cNvPr id="14448" name="Line 45"/>
            <p:cNvSpPr>
              <a:spLocks noChangeShapeType="1"/>
            </p:cNvSpPr>
            <p:nvPr/>
          </p:nvSpPr>
          <p:spPr bwMode="auto">
            <a:xfrm>
              <a:off x="5384" y="1376"/>
              <a:ext cx="0" cy="164"/>
            </a:xfrm>
            <a:prstGeom prst="line">
              <a:avLst/>
            </a:prstGeom>
            <a:noFill/>
            <a:ln w="38100">
              <a:solidFill>
                <a:srgbClr val="FF00FF"/>
              </a:solidFill>
              <a:round/>
              <a:headEnd/>
              <a:tailEnd/>
            </a:ln>
          </p:spPr>
          <p:txBody>
            <a:bodyPr wrap="none" anchor="ctr"/>
            <a:lstStyle/>
            <a:p>
              <a:endParaRPr lang="en-GB"/>
            </a:p>
          </p:txBody>
        </p:sp>
        <p:sp>
          <p:nvSpPr>
            <p:cNvPr id="14449" name="Line 46"/>
            <p:cNvSpPr>
              <a:spLocks noChangeShapeType="1"/>
            </p:cNvSpPr>
            <p:nvPr/>
          </p:nvSpPr>
          <p:spPr bwMode="auto">
            <a:xfrm>
              <a:off x="5424" y="1383"/>
              <a:ext cx="0" cy="164"/>
            </a:xfrm>
            <a:prstGeom prst="line">
              <a:avLst/>
            </a:prstGeom>
            <a:noFill/>
            <a:ln w="38100">
              <a:solidFill>
                <a:srgbClr val="FF00FF"/>
              </a:solidFill>
              <a:round/>
              <a:headEnd/>
              <a:tailEnd/>
            </a:ln>
          </p:spPr>
          <p:txBody>
            <a:bodyPr wrap="none" anchor="ctr"/>
            <a:lstStyle/>
            <a:p>
              <a:endParaRPr lang="en-GB"/>
            </a:p>
          </p:txBody>
        </p:sp>
        <p:sp>
          <p:nvSpPr>
            <p:cNvPr id="14450" name="Line 47"/>
            <p:cNvSpPr>
              <a:spLocks noChangeShapeType="1"/>
            </p:cNvSpPr>
            <p:nvPr/>
          </p:nvSpPr>
          <p:spPr bwMode="auto">
            <a:xfrm>
              <a:off x="5460" y="1397"/>
              <a:ext cx="0" cy="164"/>
            </a:xfrm>
            <a:prstGeom prst="line">
              <a:avLst/>
            </a:prstGeom>
            <a:noFill/>
            <a:ln w="38100">
              <a:solidFill>
                <a:srgbClr val="FF00FF"/>
              </a:solidFill>
              <a:round/>
              <a:headEnd/>
              <a:tailEnd/>
            </a:ln>
          </p:spPr>
          <p:txBody>
            <a:bodyPr wrap="none" anchor="ctr"/>
            <a:lstStyle/>
            <a:p>
              <a:endParaRPr lang="en-GB"/>
            </a:p>
          </p:txBody>
        </p:sp>
        <p:sp>
          <p:nvSpPr>
            <p:cNvPr id="14451" name="Line 48"/>
            <p:cNvSpPr>
              <a:spLocks noChangeShapeType="1"/>
            </p:cNvSpPr>
            <p:nvPr/>
          </p:nvSpPr>
          <p:spPr bwMode="auto">
            <a:xfrm>
              <a:off x="5500" y="1397"/>
              <a:ext cx="0" cy="164"/>
            </a:xfrm>
            <a:prstGeom prst="line">
              <a:avLst/>
            </a:prstGeom>
            <a:noFill/>
            <a:ln w="38100">
              <a:solidFill>
                <a:srgbClr val="FF00FF"/>
              </a:solidFill>
              <a:round/>
              <a:headEnd/>
              <a:tailEnd/>
            </a:ln>
          </p:spPr>
          <p:txBody>
            <a:bodyPr wrap="none" anchor="ctr"/>
            <a:lstStyle/>
            <a:p>
              <a:endParaRPr lang="en-GB"/>
            </a:p>
          </p:txBody>
        </p:sp>
        <p:sp>
          <p:nvSpPr>
            <p:cNvPr id="14452" name="Line 49"/>
            <p:cNvSpPr>
              <a:spLocks noChangeShapeType="1"/>
            </p:cNvSpPr>
            <p:nvPr/>
          </p:nvSpPr>
          <p:spPr bwMode="auto">
            <a:xfrm>
              <a:off x="5540" y="1383"/>
              <a:ext cx="0" cy="164"/>
            </a:xfrm>
            <a:prstGeom prst="line">
              <a:avLst/>
            </a:prstGeom>
            <a:noFill/>
            <a:ln w="38100">
              <a:solidFill>
                <a:srgbClr val="FF00FF"/>
              </a:solidFill>
              <a:round/>
              <a:headEnd/>
              <a:tailEnd/>
            </a:ln>
          </p:spPr>
          <p:txBody>
            <a:bodyPr wrap="none" anchor="ctr"/>
            <a:lstStyle/>
            <a:p>
              <a:endParaRPr lang="en-GB"/>
            </a:p>
          </p:txBody>
        </p:sp>
        <p:sp>
          <p:nvSpPr>
            <p:cNvPr id="14453" name="Line 50"/>
            <p:cNvSpPr>
              <a:spLocks noChangeShapeType="1"/>
            </p:cNvSpPr>
            <p:nvPr/>
          </p:nvSpPr>
          <p:spPr bwMode="auto">
            <a:xfrm>
              <a:off x="5580" y="1403"/>
              <a:ext cx="0" cy="165"/>
            </a:xfrm>
            <a:prstGeom prst="line">
              <a:avLst/>
            </a:prstGeom>
            <a:noFill/>
            <a:ln w="38100">
              <a:solidFill>
                <a:srgbClr val="FF00FF"/>
              </a:solidFill>
              <a:round/>
              <a:headEnd/>
              <a:tailEnd/>
            </a:ln>
          </p:spPr>
          <p:txBody>
            <a:bodyPr wrap="none" anchor="ctr"/>
            <a:lstStyle/>
            <a:p>
              <a:endParaRPr lang="en-GB"/>
            </a:p>
          </p:txBody>
        </p:sp>
        <p:sp>
          <p:nvSpPr>
            <p:cNvPr id="14454" name="Line 51"/>
            <p:cNvSpPr>
              <a:spLocks noChangeShapeType="1"/>
            </p:cNvSpPr>
            <p:nvPr/>
          </p:nvSpPr>
          <p:spPr bwMode="auto">
            <a:xfrm>
              <a:off x="5620" y="1403"/>
              <a:ext cx="0" cy="165"/>
            </a:xfrm>
            <a:prstGeom prst="line">
              <a:avLst/>
            </a:prstGeom>
            <a:noFill/>
            <a:ln w="38100">
              <a:solidFill>
                <a:srgbClr val="FF00FF"/>
              </a:solidFill>
              <a:round/>
              <a:headEnd/>
              <a:tailEnd/>
            </a:ln>
          </p:spPr>
          <p:txBody>
            <a:bodyPr wrap="none" anchor="ctr"/>
            <a:lstStyle/>
            <a:p>
              <a:endParaRPr lang="en-GB"/>
            </a:p>
          </p:txBody>
        </p:sp>
        <p:sp>
          <p:nvSpPr>
            <p:cNvPr id="14455" name="AutoShape 52"/>
            <p:cNvSpPr>
              <a:spLocks noChangeArrowheads="1"/>
            </p:cNvSpPr>
            <p:nvPr/>
          </p:nvSpPr>
          <p:spPr bwMode="auto">
            <a:xfrm>
              <a:off x="5186" y="1513"/>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456" name="Oval 53"/>
            <p:cNvSpPr>
              <a:spLocks noChangeArrowheads="1"/>
            </p:cNvSpPr>
            <p:nvPr/>
          </p:nvSpPr>
          <p:spPr bwMode="auto">
            <a:xfrm>
              <a:off x="5416" y="1875"/>
              <a:ext cx="160" cy="343"/>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sp>
          <p:nvSpPr>
            <p:cNvPr id="14457" name="Line 56"/>
            <p:cNvSpPr>
              <a:spLocks noChangeShapeType="1"/>
            </p:cNvSpPr>
            <p:nvPr/>
          </p:nvSpPr>
          <p:spPr bwMode="auto">
            <a:xfrm>
              <a:off x="3736" y="1387"/>
              <a:ext cx="0" cy="165"/>
            </a:xfrm>
            <a:prstGeom prst="line">
              <a:avLst/>
            </a:prstGeom>
            <a:noFill/>
            <a:ln w="38100">
              <a:solidFill>
                <a:srgbClr val="FF00FF"/>
              </a:solidFill>
              <a:round/>
              <a:headEnd/>
              <a:tailEnd/>
            </a:ln>
          </p:spPr>
          <p:txBody>
            <a:bodyPr wrap="none" anchor="ctr"/>
            <a:lstStyle/>
            <a:p>
              <a:endParaRPr lang="en-GB"/>
            </a:p>
          </p:txBody>
        </p:sp>
        <p:sp>
          <p:nvSpPr>
            <p:cNvPr id="14458" name="Line 57"/>
            <p:cNvSpPr>
              <a:spLocks noChangeShapeType="1"/>
            </p:cNvSpPr>
            <p:nvPr/>
          </p:nvSpPr>
          <p:spPr bwMode="auto">
            <a:xfrm>
              <a:off x="3776" y="1374"/>
              <a:ext cx="0" cy="164"/>
            </a:xfrm>
            <a:prstGeom prst="line">
              <a:avLst/>
            </a:prstGeom>
            <a:noFill/>
            <a:ln w="38100">
              <a:solidFill>
                <a:srgbClr val="FF00FF"/>
              </a:solidFill>
              <a:round/>
              <a:headEnd/>
              <a:tailEnd/>
            </a:ln>
          </p:spPr>
          <p:txBody>
            <a:bodyPr wrap="none" anchor="ctr"/>
            <a:lstStyle/>
            <a:p>
              <a:endParaRPr lang="en-GB"/>
            </a:p>
          </p:txBody>
        </p:sp>
        <p:sp>
          <p:nvSpPr>
            <p:cNvPr id="14459" name="Line 58"/>
            <p:cNvSpPr>
              <a:spLocks noChangeShapeType="1"/>
            </p:cNvSpPr>
            <p:nvPr/>
          </p:nvSpPr>
          <p:spPr bwMode="auto">
            <a:xfrm>
              <a:off x="3816" y="1360"/>
              <a:ext cx="0" cy="164"/>
            </a:xfrm>
            <a:prstGeom prst="line">
              <a:avLst/>
            </a:prstGeom>
            <a:noFill/>
            <a:ln w="38100">
              <a:solidFill>
                <a:srgbClr val="FF00FF"/>
              </a:solidFill>
              <a:round/>
              <a:headEnd/>
              <a:tailEnd/>
            </a:ln>
          </p:spPr>
          <p:txBody>
            <a:bodyPr wrap="none" anchor="ctr"/>
            <a:lstStyle/>
            <a:p>
              <a:endParaRPr lang="en-GB"/>
            </a:p>
          </p:txBody>
        </p:sp>
        <p:sp>
          <p:nvSpPr>
            <p:cNvPr id="14460" name="Line 59"/>
            <p:cNvSpPr>
              <a:spLocks noChangeShapeType="1"/>
            </p:cNvSpPr>
            <p:nvPr/>
          </p:nvSpPr>
          <p:spPr bwMode="auto">
            <a:xfrm>
              <a:off x="3856" y="1381"/>
              <a:ext cx="0" cy="164"/>
            </a:xfrm>
            <a:prstGeom prst="line">
              <a:avLst/>
            </a:prstGeom>
            <a:noFill/>
            <a:ln w="38100">
              <a:solidFill>
                <a:srgbClr val="FF00FF"/>
              </a:solidFill>
              <a:round/>
              <a:headEnd/>
              <a:tailEnd/>
            </a:ln>
          </p:spPr>
          <p:txBody>
            <a:bodyPr wrap="none" anchor="ctr"/>
            <a:lstStyle/>
            <a:p>
              <a:endParaRPr lang="en-GB"/>
            </a:p>
          </p:txBody>
        </p:sp>
        <p:sp>
          <p:nvSpPr>
            <p:cNvPr id="14461" name="Line 60"/>
            <p:cNvSpPr>
              <a:spLocks noChangeShapeType="1"/>
            </p:cNvSpPr>
            <p:nvPr/>
          </p:nvSpPr>
          <p:spPr bwMode="auto">
            <a:xfrm>
              <a:off x="3896" y="1360"/>
              <a:ext cx="0" cy="164"/>
            </a:xfrm>
            <a:prstGeom prst="line">
              <a:avLst/>
            </a:prstGeom>
            <a:noFill/>
            <a:ln w="38100">
              <a:solidFill>
                <a:srgbClr val="FF00FF"/>
              </a:solidFill>
              <a:round/>
              <a:headEnd/>
              <a:tailEnd/>
            </a:ln>
          </p:spPr>
          <p:txBody>
            <a:bodyPr wrap="none" anchor="ctr"/>
            <a:lstStyle/>
            <a:p>
              <a:endParaRPr lang="en-GB"/>
            </a:p>
          </p:txBody>
        </p:sp>
        <p:sp>
          <p:nvSpPr>
            <p:cNvPr id="14462" name="Line 61"/>
            <p:cNvSpPr>
              <a:spLocks noChangeShapeType="1"/>
            </p:cNvSpPr>
            <p:nvPr/>
          </p:nvSpPr>
          <p:spPr bwMode="auto">
            <a:xfrm>
              <a:off x="3936" y="1367"/>
              <a:ext cx="0" cy="164"/>
            </a:xfrm>
            <a:prstGeom prst="line">
              <a:avLst/>
            </a:prstGeom>
            <a:noFill/>
            <a:ln w="38100">
              <a:solidFill>
                <a:srgbClr val="FF00FF"/>
              </a:solidFill>
              <a:round/>
              <a:headEnd/>
              <a:tailEnd/>
            </a:ln>
          </p:spPr>
          <p:txBody>
            <a:bodyPr wrap="none" anchor="ctr"/>
            <a:lstStyle/>
            <a:p>
              <a:endParaRPr lang="en-GB"/>
            </a:p>
          </p:txBody>
        </p:sp>
        <p:sp>
          <p:nvSpPr>
            <p:cNvPr id="14463" name="Line 62"/>
            <p:cNvSpPr>
              <a:spLocks noChangeShapeType="1"/>
            </p:cNvSpPr>
            <p:nvPr/>
          </p:nvSpPr>
          <p:spPr bwMode="auto">
            <a:xfrm>
              <a:off x="3972" y="1381"/>
              <a:ext cx="0" cy="164"/>
            </a:xfrm>
            <a:prstGeom prst="line">
              <a:avLst/>
            </a:prstGeom>
            <a:noFill/>
            <a:ln w="38100">
              <a:solidFill>
                <a:srgbClr val="FF00FF"/>
              </a:solidFill>
              <a:round/>
              <a:headEnd/>
              <a:tailEnd/>
            </a:ln>
          </p:spPr>
          <p:txBody>
            <a:bodyPr wrap="none" anchor="ctr"/>
            <a:lstStyle/>
            <a:p>
              <a:endParaRPr lang="en-GB"/>
            </a:p>
          </p:txBody>
        </p:sp>
        <p:sp>
          <p:nvSpPr>
            <p:cNvPr id="14464" name="Line 63"/>
            <p:cNvSpPr>
              <a:spLocks noChangeShapeType="1"/>
            </p:cNvSpPr>
            <p:nvPr/>
          </p:nvSpPr>
          <p:spPr bwMode="auto">
            <a:xfrm>
              <a:off x="4012" y="1381"/>
              <a:ext cx="0" cy="164"/>
            </a:xfrm>
            <a:prstGeom prst="line">
              <a:avLst/>
            </a:prstGeom>
            <a:noFill/>
            <a:ln w="38100">
              <a:solidFill>
                <a:srgbClr val="FF00FF"/>
              </a:solidFill>
              <a:round/>
              <a:headEnd/>
              <a:tailEnd/>
            </a:ln>
          </p:spPr>
          <p:txBody>
            <a:bodyPr wrap="none" anchor="ctr"/>
            <a:lstStyle/>
            <a:p>
              <a:endParaRPr lang="en-GB"/>
            </a:p>
          </p:txBody>
        </p:sp>
        <p:sp>
          <p:nvSpPr>
            <p:cNvPr id="14465" name="Line 64"/>
            <p:cNvSpPr>
              <a:spLocks noChangeShapeType="1"/>
            </p:cNvSpPr>
            <p:nvPr/>
          </p:nvSpPr>
          <p:spPr bwMode="auto">
            <a:xfrm>
              <a:off x="4052" y="1367"/>
              <a:ext cx="0" cy="164"/>
            </a:xfrm>
            <a:prstGeom prst="line">
              <a:avLst/>
            </a:prstGeom>
            <a:noFill/>
            <a:ln w="38100">
              <a:solidFill>
                <a:srgbClr val="FF00FF"/>
              </a:solidFill>
              <a:round/>
              <a:headEnd/>
              <a:tailEnd/>
            </a:ln>
          </p:spPr>
          <p:txBody>
            <a:bodyPr wrap="none" anchor="ctr"/>
            <a:lstStyle/>
            <a:p>
              <a:endParaRPr lang="en-GB"/>
            </a:p>
          </p:txBody>
        </p:sp>
        <p:sp>
          <p:nvSpPr>
            <p:cNvPr id="14466" name="Line 65"/>
            <p:cNvSpPr>
              <a:spLocks noChangeShapeType="1"/>
            </p:cNvSpPr>
            <p:nvPr/>
          </p:nvSpPr>
          <p:spPr bwMode="auto">
            <a:xfrm>
              <a:off x="4092" y="1387"/>
              <a:ext cx="0" cy="165"/>
            </a:xfrm>
            <a:prstGeom prst="line">
              <a:avLst/>
            </a:prstGeom>
            <a:noFill/>
            <a:ln w="38100">
              <a:solidFill>
                <a:srgbClr val="FF00FF"/>
              </a:solidFill>
              <a:round/>
              <a:headEnd/>
              <a:tailEnd/>
            </a:ln>
          </p:spPr>
          <p:txBody>
            <a:bodyPr wrap="none" anchor="ctr"/>
            <a:lstStyle/>
            <a:p>
              <a:endParaRPr lang="en-GB"/>
            </a:p>
          </p:txBody>
        </p:sp>
        <p:sp>
          <p:nvSpPr>
            <p:cNvPr id="14467" name="Line 66"/>
            <p:cNvSpPr>
              <a:spLocks noChangeShapeType="1"/>
            </p:cNvSpPr>
            <p:nvPr/>
          </p:nvSpPr>
          <p:spPr bwMode="auto">
            <a:xfrm>
              <a:off x="4132" y="1387"/>
              <a:ext cx="0" cy="165"/>
            </a:xfrm>
            <a:prstGeom prst="line">
              <a:avLst/>
            </a:prstGeom>
            <a:noFill/>
            <a:ln w="38100">
              <a:solidFill>
                <a:srgbClr val="FF00FF"/>
              </a:solidFill>
              <a:round/>
              <a:headEnd/>
              <a:tailEnd/>
            </a:ln>
          </p:spPr>
          <p:txBody>
            <a:bodyPr wrap="none" anchor="ctr"/>
            <a:lstStyle/>
            <a:p>
              <a:endParaRPr lang="en-GB"/>
            </a:p>
          </p:txBody>
        </p:sp>
        <p:sp>
          <p:nvSpPr>
            <p:cNvPr id="14468" name="AutoShape 67"/>
            <p:cNvSpPr>
              <a:spLocks noChangeArrowheads="1"/>
            </p:cNvSpPr>
            <p:nvPr/>
          </p:nvSpPr>
          <p:spPr bwMode="auto">
            <a:xfrm>
              <a:off x="3696" y="1497"/>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469" name="Oval 68"/>
            <p:cNvSpPr>
              <a:spLocks noChangeArrowheads="1"/>
            </p:cNvSpPr>
            <p:nvPr/>
          </p:nvSpPr>
          <p:spPr bwMode="auto">
            <a:xfrm>
              <a:off x="3784" y="1791"/>
              <a:ext cx="216" cy="411"/>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grpSp>
          <p:nvGrpSpPr>
            <p:cNvPr id="10" name="Group 69"/>
            <p:cNvGrpSpPr>
              <a:grpSpLocks/>
            </p:cNvGrpSpPr>
            <p:nvPr/>
          </p:nvGrpSpPr>
          <p:grpSpPr bwMode="auto">
            <a:xfrm>
              <a:off x="4120" y="1596"/>
              <a:ext cx="136" cy="96"/>
              <a:chOff x="448" y="2536"/>
              <a:chExt cx="240" cy="96"/>
            </a:xfrm>
          </p:grpSpPr>
          <p:sp>
            <p:nvSpPr>
              <p:cNvPr id="14529" name="Line 70"/>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30" name="Line 71"/>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31" name="Line 72"/>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32" name="Line 73"/>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11" name="Group 74"/>
            <p:cNvGrpSpPr>
              <a:grpSpLocks/>
            </p:cNvGrpSpPr>
            <p:nvPr/>
          </p:nvGrpSpPr>
          <p:grpSpPr bwMode="auto">
            <a:xfrm>
              <a:off x="4704" y="1588"/>
              <a:ext cx="72" cy="88"/>
              <a:chOff x="448" y="2536"/>
              <a:chExt cx="240" cy="96"/>
            </a:xfrm>
          </p:grpSpPr>
          <p:sp>
            <p:nvSpPr>
              <p:cNvPr id="14525" name="Line 75"/>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26" name="Line 76"/>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27" name="Line 77"/>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28" name="Line 78"/>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12" name="Group 79"/>
            <p:cNvGrpSpPr>
              <a:grpSpLocks/>
            </p:cNvGrpSpPr>
            <p:nvPr/>
          </p:nvGrpSpPr>
          <p:grpSpPr bwMode="auto">
            <a:xfrm>
              <a:off x="5120" y="1620"/>
              <a:ext cx="136" cy="96"/>
              <a:chOff x="448" y="2536"/>
              <a:chExt cx="240" cy="96"/>
            </a:xfrm>
          </p:grpSpPr>
          <p:sp>
            <p:nvSpPr>
              <p:cNvPr id="14521" name="Line 80"/>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22" name="Line 81"/>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23" name="Line 82"/>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24" name="Line 83"/>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13" name="Group 84"/>
            <p:cNvGrpSpPr>
              <a:grpSpLocks/>
            </p:cNvGrpSpPr>
            <p:nvPr/>
          </p:nvGrpSpPr>
          <p:grpSpPr bwMode="auto">
            <a:xfrm>
              <a:off x="4600" y="1588"/>
              <a:ext cx="72" cy="88"/>
              <a:chOff x="448" y="2536"/>
              <a:chExt cx="240" cy="96"/>
            </a:xfrm>
          </p:grpSpPr>
          <p:sp>
            <p:nvSpPr>
              <p:cNvPr id="14517" name="Line 85"/>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18" name="Line 86"/>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19" name="Line 87"/>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20" name="Line 88"/>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14" name="Group 79"/>
            <p:cNvGrpSpPr>
              <a:grpSpLocks/>
            </p:cNvGrpSpPr>
            <p:nvPr/>
          </p:nvGrpSpPr>
          <p:grpSpPr bwMode="auto">
            <a:xfrm>
              <a:off x="3606" y="1610"/>
              <a:ext cx="136" cy="96"/>
              <a:chOff x="448" y="2536"/>
              <a:chExt cx="240" cy="96"/>
            </a:xfrm>
          </p:grpSpPr>
          <p:sp>
            <p:nvSpPr>
              <p:cNvPr id="14513" name="Line 80"/>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14" name="Line 81"/>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15" name="Line 82"/>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16" name="Line 83"/>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sp>
          <p:nvSpPr>
            <p:cNvPr id="14475" name="Line 8"/>
            <p:cNvSpPr>
              <a:spLocks noChangeShapeType="1"/>
            </p:cNvSpPr>
            <p:nvPr/>
          </p:nvSpPr>
          <p:spPr bwMode="auto">
            <a:xfrm>
              <a:off x="1249" y="1392"/>
              <a:ext cx="0" cy="165"/>
            </a:xfrm>
            <a:prstGeom prst="line">
              <a:avLst/>
            </a:prstGeom>
            <a:noFill/>
            <a:ln w="38100">
              <a:solidFill>
                <a:srgbClr val="FF00FF"/>
              </a:solidFill>
              <a:round/>
              <a:headEnd/>
              <a:tailEnd/>
            </a:ln>
          </p:spPr>
          <p:txBody>
            <a:bodyPr wrap="none" anchor="ctr"/>
            <a:lstStyle/>
            <a:p>
              <a:endParaRPr lang="en-GB"/>
            </a:p>
          </p:txBody>
        </p:sp>
        <p:sp>
          <p:nvSpPr>
            <p:cNvPr id="14476" name="Line 9"/>
            <p:cNvSpPr>
              <a:spLocks noChangeShapeType="1"/>
            </p:cNvSpPr>
            <p:nvPr/>
          </p:nvSpPr>
          <p:spPr bwMode="auto">
            <a:xfrm>
              <a:off x="1289" y="1379"/>
              <a:ext cx="0" cy="164"/>
            </a:xfrm>
            <a:prstGeom prst="line">
              <a:avLst/>
            </a:prstGeom>
            <a:noFill/>
            <a:ln w="38100">
              <a:solidFill>
                <a:srgbClr val="FF00FF"/>
              </a:solidFill>
              <a:round/>
              <a:headEnd/>
              <a:tailEnd/>
            </a:ln>
          </p:spPr>
          <p:txBody>
            <a:bodyPr wrap="none" anchor="ctr"/>
            <a:lstStyle/>
            <a:p>
              <a:endParaRPr lang="en-GB"/>
            </a:p>
          </p:txBody>
        </p:sp>
        <p:sp>
          <p:nvSpPr>
            <p:cNvPr id="14477" name="Line 10"/>
            <p:cNvSpPr>
              <a:spLocks noChangeShapeType="1"/>
            </p:cNvSpPr>
            <p:nvPr/>
          </p:nvSpPr>
          <p:spPr bwMode="auto">
            <a:xfrm>
              <a:off x="1329" y="1365"/>
              <a:ext cx="0" cy="164"/>
            </a:xfrm>
            <a:prstGeom prst="line">
              <a:avLst/>
            </a:prstGeom>
            <a:noFill/>
            <a:ln w="38100">
              <a:solidFill>
                <a:srgbClr val="FF00FF"/>
              </a:solidFill>
              <a:round/>
              <a:headEnd/>
              <a:tailEnd/>
            </a:ln>
          </p:spPr>
          <p:txBody>
            <a:bodyPr wrap="none" anchor="ctr"/>
            <a:lstStyle/>
            <a:p>
              <a:endParaRPr lang="en-GB"/>
            </a:p>
          </p:txBody>
        </p:sp>
        <p:sp>
          <p:nvSpPr>
            <p:cNvPr id="14478" name="Line 11"/>
            <p:cNvSpPr>
              <a:spLocks noChangeShapeType="1"/>
            </p:cNvSpPr>
            <p:nvPr/>
          </p:nvSpPr>
          <p:spPr bwMode="auto">
            <a:xfrm>
              <a:off x="1369" y="1386"/>
              <a:ext cx="0" cy="164"/>
            </a:xfrm>
            <a:prstGeom prst="line">
              <a:avLst/>
            </a:prstGeom>
            <a:noFill/>
            <a:ln w="38100">
              <a:solidFill>
                <a:srgbClr val="FF00FF"/>
              </a:solidFill>
              <a:round/>
              <a:headEnd/>
              <a:tailEnd/>
            </a:ln>
          </p:spPr>
          <p:txBody>
            <a:bodyPr wrap="none" anchor="ctr"/>
            <a:lstStyle/>
            <a:p>
              <a:endParaRPr lang="en-GB"/>
            </a:p>
          </p:txBody>
        </p:sp>
        <p:sp>
          <p:nvSpPr>
            <p:cNvPr id="14479" name="Line 12"/>
            <p:cNvSpPr>
              <a:spLocks noChangeShapeType="1"/>
            </p:cNvSpPr>
            <p:nvPr/>
          </p:nvSpPr>
          <p:spPr bwMode="auto">
            <a:xfrm>
              <a:off x="1409" y="1365"/>
              <a:ext cx="0" cy="164"/>
            </a:xfrm>
            <a:prstGeom prst="line">
              <a:avLst/>
            </a:prstGeom>
            <a:noFill/>
            <a:ln w="38100">
              <a:solidFill>
                <a:srgbClr val="FF00FF"/>
              </a:solidFill>
              <a:round/>
              <a:headEnd/>
              <a:tailEnd/>
            </a:ln>
          </p:spPr>
          <p:txBody>
            <a:bodyPr wrap="none" anchor="ctr"/>
            <a:lstStyle/>
            <a:p>
              <a:endParaRPr lang="en-GB"/>
            </a:p>
          </p:txBody>
        </p:sp>
        <p:sp>
          <p:nvSpPr>
            <p:cNvPr id="14480" name="Line 13"/>
            <p:cNvSpPr>
              <a:spLocks noChangeShapeType="1"/>
            </p:cNvSpPr>
            <p:nvPr/>
          </p:nvSpPr>
          <p:spPr bwMode="auto">
            <a:xfrm>
              <a:off x="1449" y="1372"/>
              <a:ext cx="0" cy="164"/>
            </a:xfrm>
            <a:prstGeom prst="line">
              <a:avLst/>
            </a:prstGeom>
            <a:noFill/>
            <a:ln w="38100">
              <a:solidFill>
                <a:srgbClr val="FF00FF"/>
              </a:solidFill>
              <a:round/>
              <a:headEnd/>
              <a:tailEnd/>
            </a:ln>
          </p:spPr>
          <p:txBody>
            <a:bodyPr wrap="none" anchor="ctr"/>
            <a:lstStyle/>
            <a:p>
              <a:endParaRPr lang="en-GB"/>
            </a:p>
          </p:txBody>
        </p:sp>
        <p:sp>
          <p:nvSpPr>
            <p:cNvPr id="14481" name="Line 14"/>
            <p:cNvSpPr>
              <a:spLocks noChangeShapeType="1"/>
            </p:cNvSpPr>
            <p:nvPr/>
          </p:nvSpPr>
          <p:spPr bwMode="auto">
            <a:xfrm>
              <a:off x="1485" y="1386"/>
              <a:ext cx="0" cy="164"/>
            </a:xfrm>
            <a:prstGeom prst="line">
              <a:avLst/>
            </a:prstGeom>
            <a:noFill/>
            <a:ln w="38100">
              <a:solidFill>
                <a:srgbClr val="FF00FF"/>
              </a:solidFill>
              <a:round/>
              <a:headEnd/>
              <a:tailEnd/>
            </a:ln>
          </p:spPr>
          <p:txBody>
            <a:bodyPr wrap="none" anchor="ctr"/>
            <a:lstStyle/>
            <a:p>
              <a:endParaRPr lang="en-GB"/>
            </a:p>
          </p:txBody>
        </p:sp>
        <p:sp>
          <p:nvSpPr>
            <p:cNvPr id="14482" name="Line 15"/>
            <p:cNvSpPr>
              <a:spLocks noChangeShapeType="1"/>
            </p:cNvSpPr>
            <p:nvPr/>
          </p:nvSpPr>
          <p:spPr bwMode="auto">
            <a:xfrm>
              <a:off x="1525" y="1386"/>
              <a:ext cx="0" cy="164"/>
            </a:xfrm>
            <a:prstGeom prst="line">
              <a:avLst/>
            </a:prstGeom>
            <a:noFill/>
            <a:ln w="38100">
              <a:solidFill>
                <a:srgbClr val="FF00FF"/>
              </a:solidFill>
              <a:round/>
              <a:headEnd/>
              <a:tailEnd/>
            </a:ln>
          </p:spPr>
          <p:txBody>
            <a:bodyPr wrap="none" anchor="ctr"/>
            <a:lstStyle/>
            <a:p>
              <a:endParaRPr lang="en-GB"/>
            </a:p>
          </p:txBody>
        </p:sp>
        <p:sp>
          <p:nvSpPr>
            <p:cNvPr id="14483" name="Line 16"/>
            <p:cNvSpPr>
              <a:spLocks noChangeShapeType="1"/>
            </p:cNvSpPr>
            <p:nvPr/>
          </p:nvSpPr>
          <p:spPr bwMode="auto">
            <a:xfrm>
              <a:off x="1565" y="1372"/>
              <a:ext cx="0" cy="164"/>
            </a:xfrm>
            <a:prstGeom prst="line">
              <a:avLst/>
            </a:prstGeom>
            <a:noFill/>
            <a:ln w="38100">
              <a:solidFill>
                <a:srgbClr val="FF00FF"/>
              </a:solidFill>
              <a:round/>
              <a:headEnd/>
              <a:tailEnd/>
            </a:ln>
          </p:spPr>
          <p:txBody>
            <a:bodyPr wrap="none" anchor="ctr"/>
            <a:lstStyle/>
            <a:p>
              <a:endParaRPr lang="en-GB"/>
            </a:p>
          </p:txBody>
        </p:sp>
        <p:sp>
          <p:nvSpPr>
            <p:cNvPr id="14484" name="Line 17"/>
            <p:cNvSpPr>
              <a:spLocks noChangeShapeType="1"/>
            </p:cNvSpPr>
            <p:nvPr/>
          </p:nvSpPr>
          <p:spPr bwMode="auto">
            <a:xfrm>
              <a:off x="1605" y="1392"/>
              <a:ext cx="0" cy="165"/>
            </a:xfrm>
            <a:prstGeom prst="line">
              <a:avLst/>
            </a:prstGeom>
            <a:noFill/>
            <a:ln w="38100">
              <a:solidFill>
                <a:srgbClr val="FF00FF"/>
              </a:solidFill>
              <a:round/>
              <a:headEnd/>
              <a:tailEnd/>
            </a:ln>
          </p:spPr>
          <p:txBody>
            <a:bodyPr wrap="none" anchor="ctr"/>
            <a:lstStyle/>
            <a:p>
              <a:endParaRPr lang="en-GB"/>
            </a:p>
          </p:txBody>
        </p:sp>
        <p:sp>
          <p:nvSpPr>
            <p:cNvPr id="14485" name="Line 18"/>
            <p:cNvSpPr>
              <a:spLocks noChangeShapeType="1"/>
            </p:cNvSpPr>
            <p:nvPr/>
          </p:nvSpPr>
          <p:spPr bwMode="auto">
            <a:xfrm>
              <a:off x="1645" y="1392"/>
              <a:ext cx="0" cy="165"/>
            </a:xfrm>
            <a:prstGeom prst="line">
              <a:avLst/>
            </a:prstGeom>
            <a:noFill/>
            <a:ln w="38100">
              <a:solidFill>
                <a:srgbClr val="FF00FF"/>
              </a:solidFill>
              <a:round/>
              <a:headEnd/>
              <a:tailEnd/>
            </a:ln>
          </p:spPr>
          <p:txBody>
            <a:bodyPr wrap="none" anchor="ctr"/>
            <a:lstStyle/>
            <a:p>
              <a:endParaRPr lang="en-GB"/>
            </a:p>
          </p:txBody>
        </p:sp>
        <p:sp>
          <p:nvSpPr>
            <p:cNvPr id="14486" name="AutoShape 19"/>
            <p:cNvSpPr>
              <a:spLocks noChangeArrowheads="1"/>
            </p:cNvSpPr>
            <p:nvPr/>
          </p:nvSpPr>
          <p:spPr bwMode="auto">
            <a:xfrm>
              <a:off x="1209" y="1502"/>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487" name="Oval 20"/>
            <p:cNvSpPr>
              <a:spLocks noChangeArrowheads="1"/>
            </p:cNvSpPr>
            <p:nvPr/>
          </p:nvSpPr>
          <p:spPr bwMode="auto">
            <a:xfrm>
              <a:off x="1297" y="1796"/>
              <a:ext cx="216" cy="411"/>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sp>
          <p:nvSpPr>
            <p:cNvPr id="14488" name="Line 23"/>
            <p:cNvSpPr>
              <a:spLocks noChangeShapeType="1"/>
            </p:cNvSpPr>
            <p:nvPr/>
          </p:nvSpPr>
          <p:spPr bwMode="auto">
            <a:xfrm>
              <a:off x="753" y="1392"/>
              <a:ext cx="0" cy="165"/>
            </a:xfrm>
            <a:prstGeom prst="line">
              <a:avLst/>
            </a:prstGeom>
            <a:noFill/>
            <a:ln w="38100">
              <a:solidFill>
                <a:srgbClr val="FF00FF"/>
              </a:solidFill>
              <a:round/>
              <a:headEnd/>
              <a:tailEnd/>
            </a:ln>
          </p:spPr>
          <p:txBody>
            <a:bodyPr wrap="none" anchor="ctr"/>
            <a:lstStyle/>
            <a:p>
              <a:endParaRPr lang="en-GB"/>
            </a:p>
          </p:txBody>
        </p:sp>
        <p:sp>
          <p:nvSpPr>
            <p:cNvPr id="14489" name="Line 24"/>
            <p:cNvSpPr>
              <a:spLocks noChangeShapeType="1"/>
            </p:cNvSpPr>
            <p:nvPr/>
          </p:nvSpPr>
          <p:spPr bwMode="auto">
            <a:xfrm>
              <a:off x="793" y="1379"/>
              <a:ext cx="0" cy="164"/>
            </a:xfrm>
            <a:prstGeom prst="line">
              <a:avLst/>
            </a:prstGeom>
            <a:noFill/>
            <a:ln w="38100">
              <a:solidFill>
                <a:srgbClr val="FF00FF"/>
              </a:solidFill>
              <a:round/>
              <a:headEnd/>
              <a:tailEnd/>
            </a:ln>
          </p:spPr>
          <p:txBody>
            <a:bodyPr wrap="none" anchor="ctr"/>
            <a:lstStyle/>
            <a:p>
              <a:endParaRPr lang="en-GB"/>
            </a:p>
          </p:txBody>
        </p:sp>
        <p:sp>
          <p:nvSpPr>
            <p:cNvPr id="14490" name="Line 25"/>
            <p:cNvSpPr>
              <a:spLocks noChangeShapeType="1"/>
            </p:cNvSpPr>
            <p:nvPr/>
          </p:nvSpPr>
          <p:spPr bwMode="auto">
            <a:xfrm>
              <a:off x="833" y="1365"/>
              <a:ext cx="0" cy="164"/>
            </a:xfrm>
            <a:prstGeom prst="line">
              <a:avLst/>
            </a:prstGeom>
            <a:noFill/>
            <a:ln w="38100">
              <a:solidFill>
                <a:srgbClr val="FF00FF"/>
              </a:solidFill>
              <a:round/>
              <a:headEnd/>
              <a:tailEnd/>
            </a:ln>
          </p:spPr>
          <p:txBody>
            <a:bodyPr wrap="none" anchor="ctr"/>
            <a:lstStyle/>
            <a:p>
              <a:endParaRPr lang="en-GB"/>
            </a:p>
          </p:txBody>
        </p:sp>
        <p:sp>
          <p:nvSpPr>
            <p:cNvPr id="14491" name="Line 26"/>
            <p:cNvSpPr>
              <a:spLocks noChangeShapeType="1"/>
            </p:cNvSpPr>
            <p:nvPr/>
          </p:nvSpPr>
          <p:spPr bwMode="auto">
            <a:xfrm>
              <a:off x="873" y="1386"/>
              <a:ext cx="0" cy="164"/>
            </a:xfrm>
            <a:prstGeom prst="line">
              <a:avLst/>
            </a:prstGeom>
            <a:noFill/>
            <a:ln w="38100">
              <a:solidFill>
                <a:srgbClr val="FF00FF"/>
              </a:solidFill>
              <a:round/>
              <a:headEnd/>
              <a:tailEnd/>
            </a:ln>
          </p:spPr>
          <p:txBody>
            <a:bodyPr wrap="none" anchor="ctr"/>
            <a:lstStyle/>
            <a:p>
              <a:endParaRPr lang="en-GB"/>
            </a:p>
          </p:txBody>
        </p:sp>
        <p:sp>
          <p:nvSpPr>
            <p:cNvPr id="14492" name="Line 27"/>
            <p:cNvSpPr>
              <a:spLocks noChangeShapeType="1"/>
            </p:cNvSpPr>
            <p:nvPr/>
          </p:nvSpPr>
          <p:spPr bwMode="auto">
            <a:xfrm>
              <a:off x="913" y="1365"/>
              <a:ext cx="0" cy="164"/>
            </a:xfrm>
            <a:prstGeom prst="line">
              <a:avLst/>
            </a:prstGeom>
            <a:noFill/>
            <a:ln w="38100">
              <a:solidFill>
                <a:srgbClr val="FF00FF"/>
              </a:solidFill>
              <a:round/>
              <a:headEnd/>
              <a:tailEnd/>
            </a:ln>
          </p:spPr>
          <p:txBody>
            <a:bodyPr wrap="none" anchor="ctr"/>
            <a:lstStyle/>
            <a:p>
              <a:endParaRPr lang="en-GB"/>
            </a:p>
          </p:txBody>
        </p:sp>
        <p:sp>
          <p:nvSpPr>
            <p:cNvPr id="14493" name="Line 28"/>
            <p:cNvSpPr>
              <a:spLocks noChangeShapeType="1"/>
            </p:cNvSpPr>
            <p:nvPr/>
          </p:nvSpPr>
          <p:spPr bwMode="auto">
            <a:xfrm>
              <a:off x="953" y="1372"/>
              <a:ext cx="0" cy="164"/>
            </a:xfrm>
            <a:prstGeom prst="line">
              <a:avLst/>
            </a:prstGeom>
            <a:noFill/>
            <a:ln w="38100">
              <a:solidFill>
                <a:srgbClr val="FF00FF"/>
              </a:solidFill>
              <a:round/>
              <a:headEnd/>
              <a:tailEnd/>
            </a:ln>
          </p:spPr>
          <p:txBody>
            <a:bodyPr wrap="none" anchor="ctr"/>
            <a:lstStyle/>
            <a:p>
              <a:endParaRPr lang="en-GB"/>
            </a:p>
          </p:txBody>
        </p:sp>
        <p:sp>
          <p:nvSpPr>
            <p:cNvPr id="14494" name="Line 29"/>
            <p:cNvSpPr>
              <a:spLocks noChangeShapeType="1"/>
            </p:cNvSpPr>
            <p:nvPr/>
          </p:nvSpPr>
          <p:spPr bwMode="auto">
            <a:xfrm>
              <a:off x="989" y="1386"/>
              <a:ext cx="0" cy="164"/>
            </a:xfrm>
            <a:prstGeom prst="line">
              <a:avLst/>
            </a:prstGeom>
            <a:noFill/>
            <a:ln w="38100">
              <a:solidFill>
                <a:srgbClr val="FF00FF"/>
              </a:solidFill>
              <a:round/>
              <a:headEnd/>
              <a:tailEnd/>
            </a:ln>
          </p:spPr>
          <p:txBody>
            <a:bodyPr wrap="none" anchor="ctr"/>
            <a:lstStyle/>
            <a:p>
              <a:endParaRPr lang="en-GB"/>
            </a:p>
          </p:txBody>
        </p:sp>
        <p:sp>
          <p:nvSpPr>
            <p:cNvPr id="14495" name="Line 30"/>
            <p:cNvSpPr>
              <a:spLocks noChangeShapeType="1"/>
            </p:cNvSpPr>
            <p:nvPr/>
          </p:nvSpPr>
          <p:spPr bwMode="auto">
            <a:xfrm>
              <a:off x="1029" y="1386"/>
              <a:ext cx="0" cy="164"/>
            </a:xfrm>
            <a:prstGeom prst="line">
              <a:avLst/>
            </a:prstGeom>
            <a:noFill/>
            <a:ln w="38100">
              <a:solidFill>
                <a:srgbClr val="FF00FF"/>
              </a:solidFill>
              <a:round/>
              <a:headEnd/>
              <a:tailEnd/>
            </a:ln>
          </p:spPr>
          <p:txBody>
            <a:bodyPr wrap="none" anchor="ctr"/>
            <a:lstStyle/>
            <a:p>
              <a:endParaRPr lang="en-GB"/>
            </a:p>
          </p:txBody>
        </p:sp>
        <p:sp>
          <p:nvSpPr>
            <p:cNvPr id="14496" name="Line 31"/>
            <p:cNvSpPr>
              <a:spLocks noChangeShapeType="1"/>
            </p:cNvSpPr>
            <p:nvPr/>
          </p:nvSpPr>
          <p:spPr bwMode="auto">
            <a:xfrm>
              <a:off x="1069" y="1372"/>
              <a:ext cx="0" cy="164"/>
            </a:xfrm>
            <a:prstGeom prst="line">
              <a:avLst/>
            </a:prstGeom>
            <a:noFill/>
            <a:ln w="38100">
              <a:solidFill>
                <a:srgbClr val="FF00FF"/>
              </a:solidFill>
              <a:round/>
              <a:headEnd/>
              <a:tailEnd/>
            </a:ln>
          </p:spPr>
          <p:txBody>
            <a:bodyPr wrap="none" anchor="ctr"/>
            <a:lstStyle/>
            <a:p>
              <a:endParaRPr lang="en-GB"/>
            </a:p>
          </p:txBody>
        </p:sp>
        <p:sp>
          <p:nvSpPr>
            <p:cNvPr id="14497" name="Line 32"/>
            <p:cNvSpPr>
              <a:spLocks noChangeShapeType="1"/>
            </p:cNvSpPr>
            <p:nvPr/>
          </p:nvSpPr>
          <p:spPr bwMode="auto">
            <a:xfrm>
              <a:off x="1109" y="1392"/>
              <a:ext cx="0" cy="165"/>
            </a:xfrm>
            <a:prstGeom prst="line">
              <a:avLst/>
            </a:prstGeom>
            <a:noFill/>
            <a:ln w="38100">
              <a:solidFill>
                <a:srgbClr val="FF00FF"/>
              </a:solidFill>
              <a:round/>
              <a:headEnd/>
              <a:tailEnd/>
            </a:ln>
          </p:spPr>
          <p:txBody>
            <a:bodyPr wrap="none" anchor="ctr"/>
            <a:lstStyle/>
            <a:p>
              <a:endParaRPr lang="en-GB"/>
            </a:p>
          </p:txBody>
        </p:sp>
        <p:sp>
          <p:nvSpPr>
            <p:cNvPr id="14498" name="Line 33"/>
            <p:cNvSpPr>
              <a:spLocks noChangeShapeType="1"/>
            </p:cNvSpPr>
            <p:nvPr/>
          </p:nvSpPr>
          <p:spPr bwMode="auto">
            <a:xfrm>
              <a:off x="1149" y="1392"/>
              <a:ext cx="0" cy="165"/>
            </a:xfrm>
            <a:prstGeom prst="line">
              <a:avLst/>
            </a:prstGeom>
            <a:noFill/>
            <a:ln w="38100">
              <a:solidFill>
                <a:srgbClr val="FF00FF"/>
              </a:solidFill>
              <a:round/>
              <a:headEnd/>
              <a:tailEnd/>
            </a:ln>
          </p:spPr>
          <p:txBody>
            <a:bodyPr wrap="none" anchor="ctr"/>
            <a:lstStyle/>
            <a:p>
              <a:endParaRPr lang="en-GB"/>
            </a:p>
          </p:txBody>
        </p:sp>
        <p:sp>
          <p:nvSpPr>
            <p:cNvPr id="14499" name="AutoShape 34"/>
            <p:cNvSpPr>
              <a:spLocks noChangeArrowheads="1"/>
            </p:cNvSpPr>
            <p:nvPr/>
          </p:nvSpPr>
          <p:spPr bwMode="auto">
            <a:xfrm>
              <a:off x="713" y="1502"/>
              <a:ext cx="480" cy="903"/>
            </a:xfrm>
            <a:prstGeom prst="roundRect">
              <a:avLst>
                <a:gd name="adj" fmla="val 16667"/>
              </a:avLst>
            </a:prstGeom>
            <a:solidFill>
              <a:srgbClr val="FF99CC"/>
            </a:solidFill>
            <a:ln w="12700">
              <a:noFill/>
              <a:round/>
              <a:headEnd/>
              <a:tailEnd/>
            </a:ln>
          </p:spPr>
          <p:txBody>
            <a:bodyPr wrap="none" anchor="ctr"/>
            <a:lstStyle/>
            <a:p>
              <a:endParaRPr lang="en-GB">
                <a:latin typeface="Times New Roman" pitchFamily="18" charset="0"/>
              </a:endParaRPr>
            </a:p>
          </p:txBody>
        </p:sp>
        <p:sp>
          <p:nvSpPr>
            <p:cNvPr id="14500" name="Oval 35"/>
            <p:cNvSpPr>
              <a:spLocks noChangeArrowheads="1"/>
            </p:cNvSpPr>
            <p:nvPr/>
          </p:nvSpPr>
          <p:spPr bwMode="auto">
            <a:xfrm>
              <a:off x="945" y="1864"/>
              <a:ext cx="160" cy="343"/>
            </a:xfrm>
            <a:prstGeom prst="ellipse">
              <a:avLst/>
            </a:prstGeom>
            <a:solidFill>
              <a:srgbClr val="FF00FF"/>
            </a:solidFill>
            <a:ln w="12700">
              <a:noFill/>
              <a:round/>
              <a:headEnd/>
              <a:tailEnd/>
            </a:ln>
          </p:spPr>
          <p:txBody>
            <a:bodyPr wrap="none" anchor="ctr"/>
            <a:lstStyle/>
            <a:p>
              <a:endParaRPr lang="en-GB">
                <a:latin typeface="Times New Roman" pitchFamily="18" charset="0"/>
              </a:endParaRPr>
            </a:p>
          </p:txBody>
        </p:sp>
        <p:sp>
          <p:nvSpPr>
            <p:cNvPr id="14501" name="Line 41"/>
            <p:cNvSpPr>
              <a:spLocks noChangeShapeType="1"/>
            </p:cNvSpPr>
            <p:nvPr/>
          </p:nvSpPr>
          <p:spPr bwMode="auto">
            <a:xfrm>
              <a:off x="1745" y="1400"/>
              <a:ext cx="0" cy="165"/>
            </a:xfrm>
            <a:prstGeom prst="line">
              <a:avLst/>
            </a:prstGeom>
            <a:noFill/>
            <a:ln w="38100">
              <a:solidFill>
                <a:srgbClr val="FF00FF"/>
              </a:solidFill>
              <a:round/>
              <a:headEnd/>
              <a:tailEnd/>
            </a:ln>
          </p:spPr>
          <p:txBody>
            <a:bodyPr wrap="none" anchor="ctr"/>
            <a:lstStyle/>
            <a:p>
              <a:endParaRPr lang="en-GB"/>
            </a:p>
          </p:txBody>
        </p:sp>
        <p:sp>
          <p:nvSpPr>
            <p:cNvPr id="14502" name="Line 42"/>
            <p:cNvSpPr>
              <a:spLocks noChangeShapeType="1"/>
            </p:cNvSpPr>
            <p:nvPr/>
          </p:nvSpPr>
          <p:spPr bwMode="auto">
            <a:xfrm>
              <a:off x="1785" y="1387"/>
              <a:ext cx="0" cy="164"/>
            </a:xfrm>
            <a:prstGeom prst="line">
              <a:avLst/>
            </a:prstGeom>
            <a:noFill/>
            <a:ln w="38100">
              <a:solidFill>
                <a:srgbClr val="FF00FF"/>
              </a:solidFill>
              <a:round/>
              <a:headEnd/>
              <a:tailEnd/>
            </a:ln>
          </p:spPr>
          <p:txBody>
            <a:bodyPr wrap="none" anchor="ctr"/>
            <a:lstStyle/>
            <a:p>
              <a:endParaRPr lang="en-GB"/>
            </a:p>
          </p:txBody>
        </p:sp>
        <p:grpSp>
          <p:nvGrpSpPr>
            <p:cNvPr id="15" name="Group 79"/>
            <p:cNvGrpSpPr>
              <a:grpSpLocks/>
            </p:cNvGrpSpPr>
            <p:nvPr/>
          </p:nvGrpSpPr>
          <p:grpSpPr bwMode="auto">
            <a:xfrm>
              <a:off x="1641" y="1617"/>
              <a:ext cx="136" cy="96"/>
              <a:chOff x="448" y="2536"/>
              <a:chExt cx="240" cy="96"/>
            </a:xfrm>
          </p:grpSpPr>
          <p:sp>
            <p:nvSpPr>
              <p:cNvPr id="14509" name="Line 80"/>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10" name="Line 81"/>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11" name="Line 82"/>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12" name="Line 83"/>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nvGrpSpPr>
            <p:cNvPr id="16" name="Group 79"/>
            <p:cNvGrpSpPr>
              <a:grpSpLocks/>
            </p:cNvGrpSpPr>
            <p:nvPr/>
          </p:nvGrpSpPr>
          <p:grpSpPr bwMode="auto">
            <a:xfrm>
              <a:off x="1127" y="1610"/>
              <a:ext cx="136" cy="96"/>
              <a:chOff x="448" y="2536"/>
              <a:chExt cx="240" cy="96"/>
            </a:xfrm>
          </p:grpSpPr>
          <p:sp>
            <p:nvSpPr>
              <p:cNvPr id="14505" name="Line 80"/>
              <p:cNvSpPr>
                <a:spLocks noChangeShapeType="1"/>
              </p:cNvSpPr>
              <p:nvPr/>
            </p:nvSpPr>
            <p:spPr bwMode="auto">
              <a:xfrm>
                <a:off x="448" y="2536"/>
                <a:ext cx="240" cy="0"/>
              </a:xfrm>
              <a:prstGeom prst="line">
                <a:avLst/>
              </a:prstGeom>
              <a:noFill/>
              <a:ln w="31750">
                <a:solidFill>
                  <a:srgbClr val="800000"/>
                </a:solidFill>
                <a:round/>
                <a:headEnd/>
                <a:tailEnd/>
              </a:ln>
            </p:spPr>
            <p:txBody>
              <a:bodyPr wrap="none" anchor="ctr"/>
              <a:lstStyle/>
              <a:p>
                <a:endParaRPr lang="en-GB"/>
              </a:p>
            </p:txBody>
          </p:sp>
          <p:sp>
            <p:nvSpPr>
              <p:cNvPr id="14506" name="Line 81"/>
              <p:cNvSpPr>
                <a:spLocks noChangeShapeType="1"/>
              </p:cNvSpPr>
              <p:nvPr/>
            </p:nvSpPr>
            <p:spPr bwMode="auto">
              <a:xfrm>
                <a:off x="448" y="2568"/>
                <a:ext cx="240" cy="0"/>
              </a:xfrm>
              <a:prstGeom prst="line">
                <a:avLst/>
              </a:prstGeom>
              <a:noFill/>
              <a:ln w="31750">
                <a:solidFill>
                  <a:srgbClr val="800000"/>
                </a:solidFill>
                <a:round/>
                <a:headEnd/>
                <a:tailEnd/>
              </a:ln>
            </p:spPr>
            <p:txBody>
              <a:bodyPr wrap="none" anchor="ctr"/>
              <a:lstStyle/>
              <a:p>
                <a:endParaRPr lang="en-GB"/>
              </a:p>
            </p:txBody>
          </p:sp>
          <p:sp>
            <p:nvSpPr>
              <p:cNvPr id="14507" name="Line 82"/>
              <p:cNvSpPr>
                <a:spLocks noChangeShapeType="1"/>
              </p:cNvSpPr>
              <p:nvPr/>
            </p:nvSpPr>
            <p:spPr bwMode="auto">
              <a:xfrm>
                <a:off x="448" y="2600"/>
                <a:ext cx="240" cy="0"/>
              </a:xfrm>
              <a:prstGeom prst="line">
                <a:avLst/>
              </a:prstGeom>
              <a:noFill/>
              <a:ln w="31750">
                <a:solidFill>
                  <a:srgbClr val="800000"/>
                </a:solidFill>
                <a:round/>
                <a:headEnd/>
                <a:tailEnd/>
              </a:ln>
            </p:spPr>
            <p:txBody>
              <a:bodyPr wrap="none" anchor="ctr"/>
              <a:lstStyle/>
              <a:p>
                <a:endParaRPr lang="en-GB"/>
              </a:p>
            </p:txBody>
          </p:sp>
          <p:sp>
            <p:nvSpPr>
              <p:cNvPr id="14508" name="Line 83"/>
              <p:cNvSpPr>
                <a:spLocks noChangeShapeType="1"/>
              </p:cNvSpPr>
              <p:nvPr/>
            </p:nvSpPr>
            <p:spPr bwMode="auto">
              <a:xfrm>
                <a:off x="448" y="2632"/>
                <a:ext cx="240" cy="0"/>
              </a:xfrm>
              <a:prstGeom prst="line">
                <a:avLst/>
              </a:prstGeom>
              <a:noFill/>
              <a:ln w="31750">
                <a:solidFill>
                  <a:srgbClr val="800000"/>
                </a:solidFill>
                <a:round/>
                <a:headEnd/>
                <a:tailEnd/>
              </a:ln>
            </p:spPr>
            <p:txBody>
              <a:bodyPr wrap="none" anchor="ctr"/>
              <a:lstStyle/>
              <a:p>
                <a:endParaRPr lang="en-GB"/>
              </a:p>
            </p:txBody>
          </p:sp>
        </p:grpSp>
      </p:grpSp>
      <p:grpSp>
        <p:nvGrpSpPr>
          <p:cNvPr id="17" name="Group 428"/>
          <p:cNvGrpSpPr>
            <a:grpSpLocks/>
          </p:cNvGrpSpPr>
          <p:nvPr/>
        </p:nvGrpSpPr>
        <p:grpSpPr bwMode="auto">
          <a:xfrm>
            <a:off x="3348038" y="2276475"/>
            <a:ext cx="1008062" cy="2592388"/>
            <a:chOff x="4860" y="2160"/>
            <a:chExt cx="970" cy="1440"/>
          </a:xfrm>
        </p:grpSpPr>
        <p:sp>
          <p:nvSpPr>
            <p:cNvPr id="14352" name="Freeform 37"/>
            <p:cNvSpPr>
              <a:spLocks/>
            </p:cNvSpPr>
            <p:nvPr/>
          </p:nvSpPr>
          <p:spPr bwMode="auto">
            <a:xfrm>
              <a:off x="4860" y="2160"/>
              <a:ext cx="970" cy="1440"/>
            </a:xfrm>
            <a:custGeom>
              <a:avLst/>
              <a:gdLst>
                <a:gd name="T0" fmla="*/ 2147483647 w 917"/>
                <a:gd name="T1" fmla="*/ 2147483647 h 1326"/>
                <a:gd name="T2" fmla="*/ 1998004935 w 917"/>
                <a:gd name="T3" fmla="*/ 2147483647 h 1326"/>
                <a:gd name="T4" fmla="*/ 1669364740 w 917"/>
                <a:gd name="T5" fmla="*/ 2147483647 h 1326"/>
                <a:gd name="T6" fmla="*/ 1758994968 w 917"/>
                <a:gd name="T7" fmla="*/ 2147483647 h 1326"/>
                <a:gd name="T8" fmla="*/ 1549855966 w 917"/>
                <a:gd name="T9" fmla="*/ 0 h 1326"/>
                <a:gd name="T10" fmla="*/ 1340716964 w 917"/>
                <a:gd name="T11" fmla="*/ 73890643 h 1326"/>
                <a:gd name="T12" fmla="*/ 1460224655 w 917"/>
                <a:gd name="T13" fmla="*/ 591116802 h 1326"/>
                <a:gd name="T14" fmla="*/ 1519977418 w 917"/>
                <a:gd name="T15" fmla="*/ 812784457 h 1326"/>
                <a:gd name="T16" fmla="*/ 1579731264 w 917"/>
                <a:gd name="T17" fmla="*/ 1256125047 h 1326"/>
                <a:gd name="T18" fmla="*/ 1490102120 w 917"/>
                <a:gd name="T19" fmla="*/ 2147483647 h 1326"/>
                <a:gd name="T20" fmla="*/ 1430349357 w 917"/>
                <a:gd name="T21" fmla="*/ 2147483647 h 1326"/>
                <a:gd name="T22" fmla="*/ 1400471893 w 917"/>
                <a:gd name="T23" fmla="*/ 2147483647 h 1326"/>
                <a:gd name="T24" fmla="*/ 1340716964 w 917"/>
                <a:gd name="T25" fmla="*/ 2147483647 h 1326"/>
                <a:gd name="T26" fmla="*/ 952320486 w 917"/>
                <a:gd name="T27" fmla="*/ 2147483647 h 1326"/>
                <a:gd name="T28" fmla="*/ 683429805 w 917"/>
                <a:gd name="T29" fmla="*/ 2147483647 h 1326"/>
                <a:gd name="T30" fmla="*/ 504169215 w 917"/>
                <a:gd name="T31" fmla="*/ 2147483647 h 1326"/>
                <a:gd name="T32" fmla="*/ 265154847 w 917"/>
                <a:gd name="T33" fmla="*/ 2147483647 h 1326"/>
                <a:gd name="T34" fmla="*/ 265154847 w 917"/>
                <a:gd name="T35" fmla="*/ 2147483647 h 1326"/>
                <a:gd name="T36" fmla="*/ 713305645 w 917"/>
                <a:gd name="T37" fmla="*/ 2147483647 h 1326"/>
                <a:gd name="T38" fmla="*/ 414538717 w 917"/>
                <a:gd name="T39" fmla="*/ 2147483647 h 1326"/>
                <a:gd name="T40" fmla="*/ 175524756 w 917"/>
                <a:gd name="T41" fmla="*/ 2147483647 h 1326"/>
                <a:gd name="T42" fmla="*/ 26140979 w 917"/>
                <a:gd name="T43" fmla="*/ 2147483647 h 1326"/>
                <a:gd name="T44" fmla="*/ 295031567 w 917"/>
                <a:gd name="T45" fmla="*/ 2147483647 h 1326"/>
                <a:gd name="T46" fmla="*/ 713305645 w 917"/>
                <a:gd name="T47" fmla="*/ 2147483647 h 1326"/>
                <a:gd name="T48" fmla="*/ 832812795 w 917"/>
                <a:gd name="T49" fmla="*/ 2147483647 h 1326"/>
                <a:gd name="T50" fmla="*/ 563921978 w 917"/>
                <a:gd name="T51" fmla="*/ 2147483647 h 1326"/>
                <a:gd name="T52" fmla="*/ 384661794 w 917"/>
                <a:gd name="T53" fmla="*/ 2147483647 h 1326"/>
                <a:gd name="T54" fmla="*/ 504169215 w 917"/>
                <a:gd name="T55" fmla="*/ 2147483647 h 1326"/>
                <a:gd name="T56" fmla="*/ 952320486 w 917"/>
                <a:gd name="T57" fmla="*/ 2147483647 h 1326"/>
                <a:gd name="T58" fmla="*/ 1101703476 w 917"/>
                <a:gd name="T59" fmla="*/ 2147483647 h 1326"/>
                <a:gd name="T60" fmla="*/ 1191335057 w 917"/>
                <a:gd name="T61" fmla="*/ 2147483647 h 1326"/>
                <a:gd name="T62" fmla="*/ 1131579857 w 917"/>
                <a:gd name="T63" fmla="*/ 2147483647 h 1326"/>
                <a:gd name="T64" fmla="*/ 1251088903 w 917"/>
                <a:gd name="T65" fmla="*/ 2147483647 h 1326"/>
                <a:gd name="T66" fmla="*/ 1430349357 w 917"/>
                <a:gd name="T67" fmla="*/ 2147483647 h 1326"/>
                <a:gd name="T68" fmla="*/ 1938252172 w 917"/>
                <a:gd name="T69" fmla="*/ 2147483647 h 1326"/>
                <a:gd name="T70" fmla="*/ 1878500493 w 917"/>
                <a:gd name="T71" fmla="*/ 2147483647 h 1326"/>
                <a:gd name="T72" fmla="*/ 1549855966 w 917"/>
                <a:gd name="T73" fmla="*/ 2147483647 h 1326"/>
                <a:gd name="T74" fmla="*/ 1788870266 w 917"/>
                <a:gd name="T75" fmla="*/ 2147483647 h 1326"/>
                <a:gd name="T76" fmla="*/ 1878500493 w 917"/>
                <a:gd name="T77" fmla="*/ 2147483647 h 1326"/>
                <a:gd name="T78" fmla="*/ 1908374708 w 917"/>
                <a:gd name="T79" fmla="*/ 2147483647 h 1326"/>
                <a:gd name="T80" fmla="*/ 2087637328 w 917"/>
                <a:gd name="T81" fmla="*/ 2147483647 h 1326"/>
                <a:gd name="T82" fmla="*/ 2147483647 w 917"/>
                <a:gd name="T83" fmla="*/ 2147483647 h 1326"/>
                <a:gd name="T84" fmla="*/ 1998004935 w 917"/>
                <a:gd name="T85" fmla="*/ 2147483647 h 1326"/>
                <a:gd name="T86" fmla="*/ 1968130720 w 917"/>
                <a:gd name="T87" fmla="*/ 2147483647 h 1326"/>
                <a:gd name="T88" fmla="*/ 2147483647 w 917"/>
                <a:gd name="T89" fmla="*/ 2147483647 h 1326"/>
                <a:gd name="T90" fmla="*/ 2147483647 w 917"/>
                <a:gd name="T91" fmla="*/ 2147483647 h 1326"/>
                <a:gd name="T92" fmla="*/ 2147483647 w 917"/>
                <a:gd name="T93" fmla="*/ 2147483647 h 1326"/>
                <a:gd name="T94" fmla="*/ 2147483647 w 917"/>
                <a:gd name="T95" fmla="*/ 2147483647 h 1326"/>
                <a:gd name="T96" fmla="*/ 2147483647 w 917"/>
                <a:gd name="T97" fmla="*/ 2147483647 h 1326"/>
                <a:gd name="T98" fmla="*/ 2147483647 w 917"/>
                <a:gd name="T99" fmla="*/ 2147483647 h 1326"/>
                <a:gd name="T100" fmla="*/ 2147483647 w 917"/>
                <a:gd name="T101" fmla="*/ 2147483647 h 1326"/>
                <a:gd name="T102" fmla="*/ 2147483647 w 917"/>
                <a:gd name="T103" fmla="*/ 2147483647 h 1326"/>
                <a:gd name="T104" fmla="*/ 2147483647 w 917"/>
                <a:gd name="T105" fmla="*/ 2147483647 h 1326"/>
                <a:gd name="T106" fmla="*/ 2147483647 w 917"/>
                <a:gd name="T107" fmla="*/ 2147483647 h 1326"/>
                <a:gd name="T108" fmla="*/ 2147483647 w 917"/>
                <a:gd name="T109" fmla="*/ 2147483647 h 13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7"/>
                <a:gd name="T166" fmla="*/ 0 h 1326"/>
                <a:gd name="T167" fmla="*/ 917 w 917"/>
                <a:gd name="T168" fmla="*/ 1326 h 13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7" h="1326">
                  <a:moveTo>
                    <a:pt x="599" y="960"/>
                  </a:moveTo>
                  <a:cubicBezTo>
                    <a:pt x="564" y="948"/>
                    <a:pt x="555" y="925"/>
                    <a:pt x="535" y="896"/>
                  </a:cubicBezTo>
                  <a:cubicBezTo>
                    <a:pt x="505" y="854"/>
                    <a:pt x="463" y="817"/>
                    <a:pt x="447" y="768"/>
                  </a:cubicBezTo>
                  <a:cubicBezTo>
                    <a:pt x="453" y="520"/>
                    <a:pt x="454" y="508"/>
                    <a:pt x="471" y="336"/>
                  </a:cubicBezTo>
                  <a:cubicBezTo>
                    <a:pt x="471" y="329"/>
                    <a:pt x="523" y="36"/>
                    <a:pt x="415" y="0"/>
                  </a:cubicBezTo>
                  <a:cubicBezTo>
                    <a:pt x="396" y="3"/>
                    <a:pt x="376" y="0"/>
                    <a:pt x="359" y="8"/>
                  </a:cubicBezTo>
                  <a:cubicBezTo>
                    <a:pt x="321" y="27"/>
                    <a:pt x="379" y="60"/>
                    <a:pt x="391" y="64"/>
                  </a:cubicBezTo>
                  <a:cubicBezTo>
                    <a:pt x="396" y="72"/>
                    <a:pt x="403" y="79"/>
                    <a:pt x="407" y="88"/>
                  </a:cubicBezTo>
                  <a:cubicBezTo>
                    <a:pt x="414" y="103"/>
                    <a:pt x="423" y="136"/>
                    <a:pt x="423" y="136"/>
                  </a:cubicBezTo>
                  <a:cubicBezTo>
                    <a:pt x="417" y="207"/>
                    <a:pt x="410" y="291"/>
                    <a:pt x="399" y="360"/>
                  </a:cubicBezTo>
                  <a:cubicBezTo>
                    <a:pt x="396" y="377"/>
                    <a:pt x="383" y="408"/>
                    <a:pt x="383" y="408"/>
                  </a:cubicBezTo>
                  <a:cubicBezTo>
                    <a:pt x="380" y="427"/>
                    <a:pt x="378" y="445"/>
                    <a:pt x="375" y="464"/>
                  </a:cubicBezTo>
                  <a:cubicBezTo>
                    <a:pt x="370" y="496"/>
                    <a:pt x="359" y="560"/>
                    <a:pt x="359" y="560"/>
                  </a:cubicBezTo>
                  <a:cubicBezTo>
                    <a:pt x="352" y="709"/>
                    <a:pt x="388" y="772"/>
                    <a:pt x="255" y="816"/>
                  </a:cubicBezTo>
                  <a:cubicBezTo>
                    <a:pt x="231" y="813"/>
                    <a:pt x="207" y="813"/>
                    <a:pt x="183" y="808"/>
                  </a:cubicBezTo>
                  <a:cubicBezTo>
                    <a:pt x="166" y="805"/>
                    <a:pt x="135" y="792"/>
                    <a:pt x="135" y="792"/>
                  </a:cubicBezTo>
                  <a:cubicBezTo>
                    <a:pt x="114" y="795"/>
                    <a:pt x="91" y="791"/>
                    <a:pt x="71" y="800"/>
                  </a:cubicBezTo>
                  <a:cubicBezTo>
                    <a:pt x="58" y="806"/>
                    <a:pt x="63" y="842"/>
                    <a:pt x="71" y="848"/>
                  </a:cubicBezTo>
                  <a:cubicBezTo>
                    <a:pt x="97" y="867"/>
                    <a:pt x="166" y="869"/>
                    <a:pt x="191" y="872"/>
                  </a:cubicBezTo>
                  <a:cubicBezTo>
                    <a:pt x="235" y="938"/>
                    <a:pt x="159" y="922"/>
                    <a:pt x="111" y="928"/>
                  </a:cubicBezTo>
                  <a:cubicBezTo>
                    <a:pt x="79" y="932"/>
                    <a:pt x="74" y="935"/>
                    <a:pt x="47" y="944"/>
                  </a:cubicBezTo>
                  <a:cubicBezTo>
                    <a:pt x="45" y="946"/>
                    <a:pt x="0" y="982"/>
                    <a:pt x="7" y="1000"/>
                  </a:cubicBezTo>
                  <a:cubicBezTo>
                    <a:pt x="17" y="1024"/>
                    <a:pt x="79" y="1032"/>
                    <a:pt x="79" y="1032"/>
                  </a:cubicBezTo>
                  <a:cubicBezTo>
                    <a:pt x="130" y="1026"/>
                    <a:pt x="151" y="1027"/>
                    <a:pt x="191" y="1000"/>
                  </a:cubicBezTo>
                  <a:cubicBezTo>
                    <a:pt x="228" y="1009"/>
                    <a:pt x="249" y="1027"/>
                    <a:pt x="223" y="1072"/>
                  </a:cubicBezTo>
                  <a:cubicBezTo>
                    <a:pt x="213" y="1090"/>
                    <a:pt x="159" y="1099"/>
                    <a:pt x="151" y="1104"/>
                  </a:cubicBezTo>
                  <a:cubicBezTo>
                    <a:pt x="135" y="1115"/>
                    <a:pt x="103" y="1136"/>
                    <a:pt x="103" y="1136"/>
                  </a:cubicBezTo>
                  <a:cubicBezTo>
                    <a:pt x="86" y="1186"/>
                    <a:pt x="79" y="1210"/>
                    <a:pt x="135" y="1224"/>
                  </a:cubicBezTo>
                  <a:cubicBezTo>
                    <a:pt x="136" y="1224"/>
                    <a:pt x="235" y="1231"/>
                    <a:pt x="255" y="1200"/>
                  </a:cubicBezTo>
                  <a:cubicBezTo>
                    <a:pt x="269" y="1177"/>
                    <a:pt x="281" y="1078"/>
                    <a:pt x="295" y="1064"/>
                  </a:cubicBezTo>
                  <a:cubicBezTo>
                    <a:pt x="301" y="1058"/>
                    <a:pt x="311" y="1059"/>
                    <a:pt x="319" y="1056"/>
                  </a:cubicBezTo>
                  <a:cubicBezTo>
                    <a:pt x="395" y="1081"/>
                    <a:pt x="334" y="1193"/>
                    <a:pt x="303" y="1240"/>
                  </a:cubicBezTo>
                  <a:cubicBezTo>
                    <a:pt x="310" y="1277"/>
                    <a:pt x="301" y="1281"/>
                    <a:pt x="335" y="1296"/>
                  </a:cubicBezTo>
                  <a:cubicBezTo>
                    <a:pt x="350" y="1303"/>
                    <a:pt x="383" y="1312"/>
                    <a:pt x="383" y="1312"/>
                  </a:cubicBezTo>
                  <a:cubicBezTo>
                    <a:pt x="448" y="1307"/>
                    <a:pt x="498" y="1326"/>
                    <a:pt x="519" y="1264"/>
                  </a:cubicBezTo>
                  <a:cubicBezTo>
                    <a:pt x="514" y="1256"/>
                    <a:pt x="512" y="1243"/>
                    <a:pt x="503" y="1240"/>
                  </a:cubicBezTo>
                  <a:cubicBezTo>
                    <a:pt x="407" y="1208"/>
                    <a:pt x="434" y="1265"/>
                    <a:pt x="415" y="1208"/>
                  </a:cubicBezTo>
                  <a:cubicBezTo>
                    <a:pt x="423" y="1139"/>
                    <a:pt x="408" y="1110"/>
                    <a:pt x="479" y="1128"/>
                  </a:cubicBezTo>
                  <a:cubicBezTo>
                    <a:pt x="487" y="1133"/>
                    <a:pt x="497" y="1136"/>
                    <a:pt x="503" y="1144"/>
                  </a:cubicBezTo>
                  <a:cubicBezTo>
                    <a:pt x="508" y="1151"/>
                    <a:pt x="505" y="1162"/>
                    <a:pt x="511" y="1168"/>
                  </a:cubicBezTo>
                  <a:cubicBezTo>
                    <a:pt x="525" y="1182"/>
                    <a:pt x="559" y="1200"/>
                    <a:pt x="559" y="1200"/>
                  </a:cubicBezTo>
                  <a:cubicBezTo>
                    <a:pt x="620" y="1191"/>
                    <a:pt x="664" y="1194"/>
                    <a:pt x="631" y="1112"/>
                  </a:cubicBezTo>
                  <a:cubicBezTo>
                    <a:pt x="621" y="1088"/>
                    <a:pt x="553" y="1084"/>
                    <a:pt x="535" y="1080"/>
                  </a:cubicBezTo>
                  <a:cubicBezTo>
                    <a:pt x="498" y="1024"/>
                    <a:pt x="487" y="1043"/>
                    <a:pt x="527" y="1016"/>
                  </a:cubicBezTo>
                  <a:cubicBezTo>
                    <a:pt x="569" y="1030"/>
                    <a:pt x="590" y="1058"/>
                    <a:pt x="623" y="1080"/>
                  </a:cubicBezTo>
                  <a:cubicBezTo>
                    <a:pt x="673" y="1113"/>
                    <a:pt x="735" y="1117"/>
                    <a:pt x="791" y="1136"/>
                  </a:cubicBezTo>
                  <a:cubicBezTo>
                    <a:pt x="841" y="1129"/>
                    <a:pt x="917" y="1125"/>
                    <a:pt x="863" y="1040"/>
                  </a:cubicBezTo>
                  <a:cubicBezTo>
                    <a:pt x="854" y="1026"/>
                    <a:pt x="831" y="1029"/>
                    <a:pt x="815" y="1024"/>
                  </a:cubicBezTo>
                  <a:cubicBezTo>
                    <a:pt x="774" y="1010"/>
                    <a:pt x="730" y="1019"/>
                    <a:pt x="687" y="1016"/>
                  </a:cubicBezTo>
                  <a:cubicBezTo>
                    <a:pt x="641" y="1001"/>
                    <a:pt x="635" y="971"/>
                    <a:pt x="655" y="920"/>
                  </a:cubicBezTo>
                  <a:cubicBezTo>
                    <a:pt x="669" y="886"/>
                    <a:pt x="798" y="882"/>
                    <a:pt x="815" y="880"/>
                  </a:cubicBezTo>
                  <a:cubicBezTo>
                    <a:pt x="830" y="875"/>
                    <a:pt x="855" y="872"/>
                    <a:pt x="855" y="848"/>
                  </a:cubicBezTo>
                  <a:cubicBezTo>
                    <a:pt x="855" y="823"/>
                    <a:pt x="791" y="808"/>
                    <a:pt x="791" y="808"/>
                  </a:cubicBezTo>
                  <a:cubicBezTo>
                    <a:pt x="789" y="808"/>
                    <a:pt x="599" y="808"/>
                    <a:pt x="591" y="864"/>
                  </a:cubicBezTo>
                  <a:cubicBezTo>
                    <a:pt x="587" y="896"/>
                    <a:pt x="596" y="928"/>
                    <a:pt x="599" y="960"/>
                  </a:cubicBezTo>
                  <a:close/>
                </a:path>
              </a:pathLst>
            </a:custGeom>
            <a:solidFill>
              <a:schemeClr val="accent1"/>
            </a:solidFill>
            <a:ln w="19050">
              <a:solidFill>
                <a:srgbClr val="000000"/>
              </a:solidFill>
              <a:round/>
              <a:headEnd/>
              <a:tailEnd/>
            </a:ln>
          </p:spPr>
          <p:txBody>
            <a:bodyPr anchor="ctr"/>
            <a:lstStyle/>
            <a:p>
              <a:endParaRPr lang="en-GB"/>
            </a:p>
          </p:txBody>
        </p:sp>
        <p:sp>
          <p:nvSpPr>
            <p:cNvPr id="14353" name="Oval 38"/>
            <p:cNvSpPr>
              <a:spLocks noChangeArrowheads="1"/>
            </p:cNvSpPr>
            <p:nvPr/>
          </p:nvSpPr>
          <p:spPr bwMode="auto">
            <a:xfrm>
              <a:off x="5201" y="3088"/>
              <a:ext cx="169" cy="148"/>
            </a:xfrm>
            <a:prstGeom prst="ellipse">
              <a:avLst/>
            </a:prstGeom>
            <a:solidFill>
              <a:schemeClr val="accent2"/>
            </a:solidFill>
            <a:ln w="19050">
              <a:solidFill>
                <a:srgbClr val="000000"/>
              </a:solidFill>
              <a:round/>
              <a:headEnd/>
              <a:tailEnd/>
            </a:ln>
          </p:spPr>
          <p:txBody>
            <a:bodyPr anchor="ctr"/>
            <a:lstStyle/>
            <a:p>
              <a:pPr algn="ctr"/>
              <a:endParaRPr lang="en-US"/>
            </a:p>
          </p:txBody>
        </p:sp>
        <p:sp>
          <p:nvSpPr>
            <p:cNvPr id="14354" name="Oval 121"/>
            <p:cNvSpPr>
              <a:spLocks noChangeArrowheads="1"/>
            </p:cNvSpPr>
            <p:nvPr/>
          </p:nvSpPr>
          <p:spPr bwMode="auto">
            <a:xfrm>
              <a:off x="5286" y="2779"/>
              <a:ext cx="64" cy="45"/>
            </a:xfrm>
            <a:prstGeom prst="ellipse">
              <a:avLst/>
            </a:prstGeom>
            <a:solidFill>
              <a:srgbClr val="00FF00"/>
            </a:solidFill>
            <a:ln w="19050">
              <a:solidFill>
                <a:srgbClr val="000000"/>
              </a:solidFill>
              <a:round/>
              <a:headEnd/>
              <a:tailEnd/>
            </a:ln>
          </p:spPr>
          <p:txBody>
            <a:bodyPr anchor="ctr"/>
            <a:lstStyle/>
            <a:p>
              <a:pPr algn="ctr"/>
              <a:endParaRPr lang="en-US"/>
            </a:p>
          </p:txBody>
        </p:sp>
        <p:sp>
          <p:nvSpPr>
            <p:cNvPr id="14355" name="Oval 105"/>
            <p:cNvSpPr>
              <a:spLocks noChangeArrowheads="1"/>
            </p:cNvSpPr>
            <p:nvPr/>
          </p:nvSpPr>
          <p:spPr bwMode="auto">
            <a:xfrm>
              <a:off x="5627" y="3321"/>
              <a:ext cx="83" cy="52"/>
            </a:xfrm>
            <a:prstGeom prst="ellipse">
              <a:avLst/>
            </a:prstGeom>
            <a:solidFill>
              <a:srgbClr val="00FF00"/>
            </a:solidFill>
            <a:ln w="19050">
              <a:solidFill>
                <a:srgbClr val="000000"/>
              </a:solidFill>
              <a:round/>
              <a:headEnd/>
              <a:tailEnd/>
            </a:ln>
          </p:spPr>
          <p:txBody>
            <a:bodyPr anchor="ctr"/>
            <a:lstStyle/>
            <a:p>
              <a:pPr algn="ctr"/>
              <a:endParaRPr lang="en-US"/>
            </a:p>
          </p:txBody>
        </p:sp>
        <p:sp>
          <p:nvSpPr>
            <p:cNvPr id="14356" name="Oval 119"/>
            <p:cNvSpPr>
              <a:spLocks noChangeArrowheads="1"/>
            </p:cNvSpPr>
            <p:nvPr/>
          </p:nvSpPr>
          <p:spPr bwMode="auto">
            <a:xfrm>
              <a:off x="5286" y="2237"/>
              <a:ext cx="85" cy="52"/>
            </a:xfrm>
            <a:prstGeom prst="ellipse">
              <a:avLst/>
            </a:prstGeom>
            <a:solidFill>
              <a:schemeClr val="accent1"/>
            </a:solidFill>
            <a:ln w="19050">
              <a:solidFill>
                <a:srgbClr val="000000"/>
              </a:solidFill>
              <a:round/>
              <a:headEnd/>
              <a:tailEnd/>
            </a:ln>
          </p:spPr>
          <p:txBody>
            <a:bodyPr anchor="ctr"/>
            <a:lstStyle/>
            <a:p>
              <a:pPr algn="ctr"/>
              <a:endParaRPr lang="en-US"/>
            </a:p>
          </p:txBody>
        </p:sp>
      </p:grpSp>
      <p:grpSp>
        <p:nvGrpSpPr>
          <p:cNvPr id="18" name="Group 435"/>
          <p:cNvGrpSpPr>
            <a:grpSpLocks/>
          </p:cNvGrpSpPr>
          <p:nvPr/>
        </p:nvGrpSpPr>
        <p:grpSpPr bwMode="auto">
          <a:xfrm rot="-5400000">
            <a:off x="684213" y="4652962"/>
            <a:ext cx="1511300" cy="936625"/>
            <a:chOff x="2140" y="2048"/>
            <a:chExt cx="196" cy="293"/>
          </a:xfrm>
        </p:grpSpPr>
        <p:sp>
          <p:nvSpPr>
            <p:cNvPr id="14350" name="Freeform 436"/>
            <p:cNvSpPr>
              <a:spLocks/>
            </p:cNvSpPr>
            <p:nvPr/>
          </p:nvSpPr>
          <p:spPr bwMode="auto">
            <a:xfrm rot="2549516">
              <a:off x="2140" y="2048"/>
              <a:ext cx="196" cy="293"/>
            </a:xfrm>
            <a:custGeom>
              <a:avLst/>
              <a:gdLst>
                <a:gd name="T0" fmla="*/ 0 w 1106"/>
                <a:gd name="T1" fmla="*/ 0 h 1012"/>
                <a:gd name="T2" fmla="*/ 0 w 1106"/>
                <a:gd name="T3" fmla="*/ 0 h 1012"/>
                <a:gd name="T4" fmla="*/ 0 w 1106"/>
                <a:gd name="T5" fmla="*/ 1 h 1012"/>
                <a:gd name="T6" fmla="*/ 0 w 1106"/>
                <a:gd name="T7" fmla="*/ 1 h 1012"/>
                <a:gd name="T8" fmla="*/ 0 w 1106"/>
                <a:gd name="T9" fmla="*/ 0 h 1012"/>
                <a:gd name="T10" fmla="*/ 0 w 1106"/>
                <a:gd name="T11" fmla="*/ 0 h 1012"/>
                <a:gd name="T12" fmla="*/ 0 w 1106"/>
                <a:gd name="T13" fmla="*/ 1 h 1012"/>
                <a:gd name="T14" fmla="*/ 0 w 1106"/>
                <a:gd name="T15" fmla="*/ 1 h 1012"/>
                <a:gd name="T16" fmla="*/ 0 w 1106"/>
                <a:gd name="T17" fmla="*/ 0 h 1012"/>
                <a:gd name="T18" fmla="*/ 0 w 1106"/>
                <a:gd name="T19" fmla="*/ 1 h 1012"/>
                <a:gd name="T20" fmla="*/ 0 w 1106"/>
                <a:gd name="T21" fmla="*/ 1 h 1012"/>
                <a:gd name="T22" fmla="*/ 0 w 1106"/>
                <a:gd name="T23" fmla="*/ 0 h 1012"/>
                <a:gd name="T24" fmla="*/ 0 w 1106"/>
                <a:gd name="T25" fmla="*/ 0 h 1012"/>
                <a:gd name="T26" fmla="*/ 0 w 1106"/>
                <a:gd name="T27" fmla="*/ 0 h 1012"/>
                <a:gd name="T28" fmla="*/ 0 w 1106"/>
                <a:gd name="T29" fmla="*/ 0 h 1012"/>
                <a:gd name="T30" fmla="*/ 0 w 1106"/>
                <a:gd name="T31" fmla="*/ 0 h 1012"/>
                <a:gd name="T32" fmla="*/ 0 w 1106"/>
                <a:gd name="T33" fmla="*/ 0 h 1012"/>
                <a:gd name="T34" fmla="*/ 0 w 1106"/>
                <a:gd name="T35" fmla="*/ 0 h 1012"/>
                <a:gd name="T36" fmla="*/ 0 w 1106"/>
                <a:gd name="T37" fmla="*/ 0 h 1012"/>
                <a:gd name="T38" fmla="*/ 0 w 1106"/>
                <a:gd name="T39" fmla="*/ 0 h 1012"/>
                <a:gd name="T40" fmla="*/ 0 w 1106"/>
                <a:gd name="T41" fmla="*/ 0 h 1012"/>
                <a:gd name="T42" fmla="*/ 0 w 1106"/>
                <a:gd name="T43" fmla="*/ 0 h 1012"/>
                <a:gd name="T44" fmla="*/ 0 w 1106"/>
                <a:gd name="T45" fmla="*/ 0 h 1012"/>
                <a:gd name="T46" fmla="*/ 0 w 1106"/>
                <a:gd name="T47" fmla="*/ 0 h 1012"/>
                <a:gd name="T48" fmla="*/ 0 w 1106"/>
                <a:gd name="T49" fmla="*/ 0 h 1012"/>
                <a:gd name="T50" fmla="*/ 0 w 1106"/>
                <a:gd name="T51" fmla="*/ 0 h 1012"/>
                <a:gd name="T52" fmla="*/ 0 w 1106"/>
                <a:gd name="T53" fmla="*/ 0 h 10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6"/>
                <a:gd name="T82" fmla="*/ 0 h 1012"/>
                <a:gd name="T83" fmla="*/ 1106 w 1106"/>
                <a:gd name="T84" fmla="*/ 1012 h 10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6" h="1012">
                  <a:moveTo>
                    <a:pt x="289" y="559"/>
                  </a:moveTo>
                  <a:cubicBezTo>
                    <a:pt x="332" y="590"/>
                    <a:pt x="378" y="584"/>
                    <a:pt x="337" y="631"/>
                  </a:cubicBezTo>
                  <a:cubicBezTo>
                    <a:pt x="296" y="678"/>
                    <a:pt x="82" y="795"/>
                    <a:pt x="41" y="839"/>
                  </a:cubicBezTo>
                  <a:cubicBezTo>
                    <a:pt x="0" y="883"/>
                    <a:pt x="29" y="920"/>
                    <a:pt x="89" y="895"/>
                  </a:cubicBezTo>
                  <a:cubicBezTo>
                    <a:pt x="149" y="870"/>
                    <a:pt x="333" y="718"/>
                    <a:pt x="401" y="687"/>
                  </a:cubicBezTo>
                  <a:cubicBezTo>
                    <a:pt x="469" y="656"/>
                    <a:pt x="496" y="672"/>
                    <a:pt x="497" y="711"/>
                  </a:cubicBezTo>
                  <a:cubicBezTo>
                    <a:pt x="498" y="750"/>
                    <a:pt x="414" y="876"/>
                    <a:pt x="409" y="919"/>
                  </a:cubicBezTo>
                  <a:cubicBezTo>
                    <a:pt x="404" y="962"/>
                    <a:pt x="434" y="1012"/>
                    <a:pt x="465" y="967"/>
                  </a:cubicBezTo>
                  <a:cubicBezTo>
                    <a:pt x="496" y="922"/>
                    <a:pt x="544" y="659"/>
                    <a:pt x="593" y="647"/>
                  </a:cubicBezTo>
                  <a:cubicBezTo>
                    <a:pt x="642" y="635"/>
                    <a:pt x="717" y="868"/>
                    <a:pt x="761" y="895"/>
                  </a:cubicBezTo>
                  <a:cubicBezTo>
                    <a:pt x="805" y="922"/>
                    <a:pt x="866" y="863"/>
                    <a:pt x="857" y="807"/>
                  </a:cubicBezTo>
                  <a:cubicBezTo>
                    <a:pt x="848" y="751"/>
                    <a:pt x="689" y="590"/>
                    <a:pt x="705" y="559"/>
                  </a:cubicBezTo>
                  <a:cubicBezTo>
                    <a:pt x="721" y="528"/>
                    <a:pt x="892" y="620"/>
                    <a:pt x="953" y="623"/>
                  </a:cubicBezTo>
                  <a:cubicBezTo>
                    <a:pt x="1014" y="626"/>
                    <a:pt x="1106" y="607"/>
                    <a:pt x="1073" y="575"/>
                  </a:cubicBezTo>
                  <a:cubicBezTo>
                    <a:pt x="1040" y="543"/>
                    <a:pt x="769" y="482"/>
                    <a:pt x="753" y="431"/>
                  </a:cubicBezTo>
                  <a:cubicBezTo>
                    <a:pt x="737" y="380"/>
                    <a:pt x="945" y="311"/>
                    <a:pt x="977" y="271"/>
                  </a:cubicBezTo>
                  <a:cubicBezTo>
                    <a:pt x="1009" y="231"/>
                    <a:pt x="996" y="176"/>
                    <a:pt x="945" y="191"/>
                  </a:cubicBezTo>
                  <a:cubicBezTo>
                    <a:pt x="894" y="206"/>
                    <a:pt x="730" y="383"/>
                    <a:pt x="673" y="359"/>
                  </a:cubicBezTo>
                  <a:cubicBezTo>
                    <a:pt x="616" y="335"/>
                    <a:pt x="622" y="94"/>
                    <a:pt x="601" y="47"/>
                  </a:cubicBezTo>
                  <a:cubicBezTo>
                    <a:pt x="580" y="0"/>
                    <a:pt x="545" y="19"/>
                    <a:pt x="545" y="79"/>
                  </a:cubicBezTo>
                  <a:cubicBezTo>
                    <a:pt x="545" y="139"/>
                    <a:pt x="633" y="383"/>
                    <a:pt x="601" y="407"/>
                  </a:cubicBezTo>
                  <a:cubicBezTo>
                    <a:pt x="569" y="431"/>
                    <a:pt x="408" y="246"/>
                    <a:pt x="353" y="223"/>
                  </a:cubicBezTo>
                  <a:cubicBezTo>
                    <a:pt x="298" y="200"/>
                    <a:pt x="260" y="219"/>
                    <a:pt x="273" y="271"/>
                  </a:cubicBezTo>
                  <a:cubicBezTo>
                    <a:pt x="286" y="323"/>
                    <a:pt x="465" y="518"/>
                    <a:pt x="433" y="535"/>
                  </a:cubicBezTo>
                  <a:cubicBezTo>
                    <a:pt x="401" y="552"/>
                    <a:pt x="139" y="390"/>
                    <a:pt x="81" y="375"/>
                  </a:cubicBezTo>
                  <a:cubicBezTo>
                    <a:pt x="23" y="360"/>
                    <a:pt x="48" y="415"/>
                    <a:pt x="81" y="447"/>
                  </a:cubicBezTo>
                  <a:cubicBezTo>
                    <a:pt x="114" y="479"/>
                    <a:pt x="246" y="528"/>
                    <a:pt x="289" y="559"/>
                  </a:cubicBezTo>
                  <a:close/>
                </a:path>
              </a:pathLst>
            </a:custGeom>
            <a:solidFill>
              <a:schemeClr val="accent1"/>
            </a:solidFill>
            <a:ln w="9525">
              <a:solidFill>
                <a:srgbClr val="000000"/>
              </a:solidFill>
              <a:round/>
              <a:headEnd/>
              <a:tailEnd/>
            </a:ln>
          </p:spPr>
          <p:txBody>
            <a:bodyPr/>
            <a:lstStyle/>
            <a:p>
              <a:endParaRPr lang="en-GB"/>
            </a:p>
          </p:txBody>
        </p:sp>
        <p:sp>
          <p:nvSpPr>
            <p:cNvPr id="14351" name="Oval 437"/>
            <p:cNvSpPr>
              <a:spLocks noChangeArrowheads="1"/>
            </p:cNvSpPr>
            <p:nvPr/>
          </p:nvSpPr>
          <p:spPr bwMode="auto">
            <a:xfrm rot="2549516">
              <a:off x="2224" y="2176"/>
              <a:ext cx="26" cy="50"/>
            </a:xfrm>
            <a:prstGeom prst="ellipse">
              <a:avLst/>
            </a:prstGeom>
            <a:solidFill>
              <a:schemeClr val="accent2"/>
            </a:solidFill>
            <a:ln w="9525" algn="ctr">
              <a:solidFill>
                <a:srgbClr val="000000"/>
              </a:solidFill>
              <a:round/>
              <a:headEnd/>
              <a:tailEnd/>
            </a:ln>
          </p:spPr>
          <p:txBody>
            <a:bodyPr anchor="ctr"/>
            <a:lstStyle/>
            <a:p>
              <a:endParaRPr lang="en-GB"/>
            </a:p>
          </p:txBody>
        </p:sp>
      </p:grpSp>
      <p:sp>
        <p:nvSpPr>
          <p:cNvPr id="14342" name="Line 438"/>
          <p:cNvSpPr>
            <a:spLocks noChangeShapeType="1"/>
          </p:cNvSpPr>
          <p:nvPr/>
        </p:nvSpPr>
        <p:spPr bwMode="auto">
          <a:xfrm flipV="1">
            <a:off x="2268538" y="4292600"/>
            <a:ext cx="790575" cy="288925"/>
          </a:xfrm>
          <a:prstGeom prst="line">
            <a:avLst/>
          </a:prstGeom>
          <a:noFill/>
          <a:ln w="28575">
            <a:solidFill>
              <a:srgbClr val="FFFF00"/>
            </a:solidFill>
            <a:round/>
            <a:headEnd/>
            <a:tailEnd type="triangle" w="med" len="med"/>
          </a:ln>
        </p:spPr>
        <p:txBody>
          <a:bodyPr/>
          <a:lstStyle/>
          <a:p>
            <a:endParaRPr lang="en-GB"/>
          </a:p>
        </p:txBody>
      </p:sp>
      <p:sp>
        <p:nvSpPr>
          <p:cNvPr id="14343" name="Line 439"/>
          <p:cNvSpPr>
            <a:spLocks noChangeShapeType="1"/>
          </p:cNvSpPr>
          <p:nvPr/>
        </p:nvSpPr>
        <p:spPr bwMode="auto">
          <a:xfrm>
            <a:off x="4859338" y="4221163"/>
            <a:ext cx="1512887" cy="720725"/>
          </a:xfrm>
          <a:prstGeom prst="line">
            <a:avLst/>
          </a:prstGeom>
          <a:noFill/>
          <a:ln w="28575">
            <a:solidFill>
              <a:srgbClr val="FFFF00"/>
            </a:solidFill>
            <a:round/>
            <a:headEnd/>
            <a:tailEnd type="triangle" w="med" len="med"/>
          </a:ln>
        </p:spPr>
        <p:txBody>
          <a:bodyPr/>
          <a:lstStyle/>
          <a:p>
            <a:endParaRPr lang="en-GB"/>
          </a:p>
        </p:txBody>
      </p:sp>
      <p:grpSp>
        <p:nvGrpSpPr>
          <p:cNvPr id="19" name="Group 440"/>
          <p:cNvGrpSpPr>
            <a:grpSpLocks/>
          </p:cNvGrpSpPr>
          <p:nvPr/>
        </p:nvGrpSpPr>
        <p:grpSpPr bwMode="auto">
          <a:xfrm rot="-5400000">
            <a:off x="6299994" y="4653757"/>
            <a:ext cx="1511300" cy="1223962"/>
            <a:chOff x="2140" y="2048"/>
            <a:chExt cx="196" cy="293"/>
          </a:xfrm>
        </p:grpSpPr>
        <p:sp>
          <p:nvSpPr>
            <p:cNvPr id="14348" name="Freeform 441"/>
            <p:cNvSpPr>
              <a:spLocks/>
            </p:cNvSpPr>
            <p:nvPr/>
          </p:nvSpPr>
          <p:spPr bwMode="auto">
            <a:xfrm rot="2549516">
              <a:off x="2140" y="2048"/>
              <a:ext cx="196" cy="293"/>
            </a:xfrm>
            <a:custGeom>
              <a:avLst/>
              <a:gdLst>
                <a:gd name="T0" fmla="*/ 0 w 1106"/>
                <a:gd name="T1" fmla="*/ 0 h 1012"/>
                <a:gd name="T2" fmla="*/ 0 w 1106"/>
                <a:gd name="T3" fmla="*/ 0 h 1012"/>
                <a:gd name="T4" fmla="*/ 0 w 1106"/>
                <a:gd name="T5" fmla="*/ 1 h 1012"/>
                <a:gd name="T6" fmla="*/ 0 w 1106"/>
                <a:gd name="T7" fmla="*/ 1 h 1012"/>
                <a:gd name="T8" fmla="*/ 0 w 1106"/>
                <a:gd name="T9" fmla="*/ 0 h 1012"/>
                <a:gd name="T10" fmla="*/ 0 w 1106"/>
                <a:gd name="T11" fmla="*/ 0 h 1012"/>
                <a:gd name="T12" fmla="*/ 0 w 1106"/>
                <a:gd name="T13" fmla="*/ 1 h 1012"/>
                <a:gd name="T14" fmla="*/ 0 w 1106"/>
                <a:gd name="T15" fmla="*/ 1 h 1012"/>
                <a:gd name="T16" fmla="*/ 0 w 1106"/>
                <a:gd name="T17" fmla="*/ 0 h 1012"/>
                <a:gd name="T18" fmla="*/ 0 w 1106"/>
                <a:gd name="T19" fmla="*/ 1 h 1012"/>
                <a:gd name="T20" fmla="*/ 0 w 1106"/>
                <a:gd name="T21" fmla="*/ 1 h 1012"/>
                <a:gd name="T22" fmla="*/ 0 w 1106"/>
                <a:gd name="T23" fmla="*/ 0 h 1012"/>
                <a:gd name="T24" fmla="*/ 0 w 1106"/>
                <a:gd name="T25" fmla="*/ 0 h 1012"/>
                <a:gd name="T26" fmla="*/ 0 w 1106"/>
                <a:gd name="T27" fmla="*/ 0 h 1012"/>
                <a:gd name="T28" fmla="*/ 0 w 1106"/>
                <a:gd name="T29" fmla="*/ 0 h 1012"/>
                <a:gd name="T30" fmla="*/ 0 w 1106"/>
                <a:gd name="T31" fmla="*/ 0 h 1012"/>
                <a:gd name="T32" fmla="*/ 0 w 1106"/>
                <a:gd name="T33" fmla="*/ 0 h 1012"/>
                <a:gd name="T34" fmla="*/ 0 w 1106"/>
                <a:gd name="T35" fmla="*/ 0 h 1012"/>
                <a:gd name="T36" fmla="*/ 0 w 1106"/>
                <a:gd name="T37" fmla="*/ 0 h 1012"/>
                <a:gd name="T38" fmla="*/ 0 w 1106"/>
                <a:gd name="T39" fmla="*/ 0 h 1012"/>
                <a:gd name="T40" fmla="*/ 0 w 1106"/>
                <a:gd name="T41" fmla="*/ 0 h 1012"/>
                <a:gd name="T42" fmla="*/ 0 w 1106"/>
                <a:gd name="T43" fmla="*/ 0 h 1012"/>
                <a:gd name="T44" fmla="*/ 0 w 1106"/>
                <a:gd name="T45" fmla="*/ 0 h 1012"/>
                <a:gd name="T46" fmla="*/ 0 w 1106"/>
                <a:gd name="T47" fmla="*/ 0 h 1012"/>
                <a:gd name="T48" fmla="*/ 0 w 1106"/>
                <a:gd name="T49" fmla="*/ 0 h 1012"/>
                <a:gd name="T50" fmla="*/ 0 w 1106"/>
                <a:gd name="T51" fmla="*/ 0 h 1012"/>
                <a:gd name="T52" fmla="*/ 0 w 1106"/>
                <a:gd name="T53" fmla="*/ 0 h 10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6"/>
                <a:gd name="T82" fmla="*/ 0 h 1012"/>
                <a:gd name="T83" fmla="*/ 1106 w 1106"/>
                <a:gd name="T84" fmla="*/ 1012 h 10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6" h="1012">
                  <a:moveTo>
                    <a:pt x="289" y="559"/>
                  </a:moveTo>
                  <a:cubicBezTo>
                    <a:pt x="332" y="590"/>
                    <a:pt x="378" y="584"/>
                    <a:pt x="337" y="631"/>
                  </a:cubicBezTo>
                  <a:cubicBezTo>
                    <a:pt x="296" y="678"/>
                    <a:pt x="82" y="795"/>
                    <a:pt x="41" y="839"/>
                  </a:cubicBezTo>
                  <a:cubicBezTo>
                    <a:pt x="0" y="883"/>
                    <a:pt x="29" y="920"/>
                    <a:pt x="89" y="895"/>
                  </a:cubicBezTo>
                  <a:cubicBezTo>
                    <a:pt x="149" y="870"/>
                    <a:pt x="333" y="718"/>
                    <a:pt x="401" y="687"/>
                  </a:cubicBezTo>
                  <a:cubicBezTo>
                    <a:pt x="469" y="656"/>
                    <a:pt x="496" y="672"/>
                    <a:pt x="497" y="711"/>
                  </a:cubicBezTo>
                  <a:cubicBezTo>
                    <a:pt x="498" y="750"/>
                    <a:pt x="414" y="876"/>
                    <a:pt x="409" y="919"/>
                  </a:cubicBezTo>
                  <a:cubicBezTo>
                    <a:pt x="404" y="962"/>
                    <a:pt x="434" y="1012"/>
                    <a:pt x="465" y="967"/>
                  </a:cubicBezTo>
                  <a:cubicBezTo>
                    <a:pt x="496" y="922"/>
                    <a:pt x="544" y="659"/>
                    <a:pt x="593" y="647"/>
                  </a:cubicBezTo>
                  <a:cubicBezTo>
                    <a:pt x="642" y="635"/>
                    <a:pt x="717" y="868"/>
                    <a:pt x="761" y="895"/>
                  </a:cubicBezTo>
                  <a:cubicBezTo>
                    <a:pt x="805" y="922"/>
                    <a:pt x="866" y="863"/>
                    <a:pt x="857" y="807"/>
                  </a:cubicBezTo>
                  <a:cubicBezTo>
                    <a:pt x="848" y="751"/>
                    <a:pt x="689" y="590"/>
                    <a:pt x="705" y="559"/>
                  </a:cubicBezTo>
                  <a:cubicBezTo>
                    <a:pt x="721" y="528"/>
                    <a:pt x="892" y="620"/>
                    <a:pt x="953" y="623"/>
                  </a:cubicBezTo>
                  <a:cubicBezTo>
                    <a:pt x="1014" y="626"/>
                    <a:pt x="1106" y="607"/>
                    <a:pt x="1073" y="575"/>
                  </a:cubicBezTo>
                  <a:cubicBezTo>
                    <a:pt x="1040" y="543"/>
                    <a:pt x="769" y="482"/>
                    <a:pt x="753" y="431"/>
                  </a:cubicBezTo>
                  <a:cubicBezTo>
                    <a:pt x="737" y="380"/>
                    <a:pt x="945" y="311"/>
                    <a:pt x="977" y="271"/>
                  </a:cubicBezTo>
                  <a:cubicBezTo>
                    <a:pt x="1009" y="231"/>
                    <a:pt x="996" y="176"/>
                    <a:pt x="945" y="191"/>
                  </a:cubicBezTo>
                  <a:cubicBezTo>
                    <a:pt x="894" y="206"/>
                    <a:pt x="730" y="383"/>
                    <a:pt x="673" y="359"/>
                  </a:cubicBezTo>
                  <a:cubicBezTo>
                    <a:pt x="616" y="335"/>
                    <a:pt x="622" y="94"/>
                    <a:pt x="601" y="47"/>
                  </a:cubicBezTo>
                  <a:cubicBezTo>
                    <a:pt x="580" y="0"/>
                    <a:pt x="545" y="19"/>
                    <a:pt x="545" y="79"/>
                  </a:cubicBezTo>
                  <a:cubicBezTo>
                    <a:pt x="545" y="139"/>
                    <a:pt x="633" y="383"/>
                    <a:pt x="601" y="407"/>
                  </a:cubicBezTo>
                  <a:cubicBezTo>
                    <a:pt x="569" y="431"/>
                    <a:pt x="408" y="246"/>
                    <a:pt x="353" y="223"/>
                  </a:cubicBezTo>
                  <a:cubicBezTo>
                    <a:pt x="298" y="200"/>
                    <a:pt x="260" y="219"/>
                    <a:pt x="273" y="271"/>
                  </a:cubicBezTo>
                  <a:cubicBezTo>
                    <a:pt x="286" y="323"/>
                    <a:pt x="465" y="518"/>
                    <a:pt x="433" y="535"/>
                  </a:cubicBezTo>
                  <a:cubicBezTo>
                    <a:pt x="401" y="552"/>
                    <a:pt x="139" y="390"/>
                    <a:pt x="81" y="375"/>
                  </a:cubicBezTo>
                  <a:cubicBezTo>
                    <a:pt x="23" y="360"/>
                    <a:pt x="48" y="415"/>
                    <a:pt x="81" y="447"/>
                  </a:cubicBezTo>
                  <a:cubicBezTo>
                    <a:pt x="114" y="479"/>
                    <a:pt x="246" y="528"/>
                    <a:pt x="289" y="559"/>
                  </a:cubicBezTo>
                  <a:close/>
                </a:path>
              </a:pathLst>
            </a:custGeom>
            <a:solidFill>
              <a:schemeClr val="accent1"/>
            </a:solidFill>
            <a:ln w="9525">
              <a:solidFill>
                <a:srgbClr val="000000"/>
              </a:solidFill>
              <a:round/>
              <a:headEnd/>
              <a:tailEnd/>
            </a:ln>
          </p:spPr>
          <p:txBody>
            <a:bodyPr/>
            <a:lstStyle/>
            <a:p>
              <a:endParaRPr lang="en-GB"/>
            </a:p>
          </p:txBody>
        </p:sp>
        <p:sp>
          <p:nvSpPr>
            <p:cNvPr id="14349" name="Oval 442"/>
            <p:cNvSpPr>
              <a:spLocks noChangeArrowheads="1"/>
            </p:cNvSpPr>
            <p:nvPr/>
          </p:nvSpPr>
          <p:spPr bwMode="auto">
            <a:xfrm rot="2549516">
              <a:off x="2224" y="2176"/>
              <a:ext cx="26" cy="50"/>
            </a:xfrm>
            <a:prstGeom prst="ellipse">
              <a:avLst/>
            </a:prstGeom>
            <a:solidFill>
              <a:schemeClr val="accent2"/>
            </a:solidFill>
            <a:ln w="9525" algn="ctr">
              <a:solidFill>
                <a:srgbClr val="000000"/>
              </a:solidFill>
              <a:round/>
              <a:headEnd/>
              <a:tailEnd/>
            </a:ln>
          </p:spPr>
          <p:txBody>
            <a:bodyPr anchor="ctr"/>
            <a:lstStyle/>
            <a:p>
              <a:endParaRPr lang="en-GB"/>
            </a:p>
          </p:txBody>
        </p:sp>
      </p:grpSp>
      <p:sp>
        <p:nvSpPr>
          <p:cNvPr id="14345" name="Oval 449"/>
          <p:cNvSpPr>
            <a:spLocks noChangeArrowheads="1"/>
          </p:cNvSpPr>
          <p:nvPr/>
        </p:nvSpPr>
        <p:spPr bwMode="auto">
          <a:xfrm>
            <a:off x="7410450" y="5243513"/>
            <a:ext cx="142875" cy="71437"/>
          </a:xfrm>
          <a:prstGeom prst="ellipse">
            <a:avLst/>
          </a:prstGeom>
          <a:solidFill>
            <a:srgbClr val="00FF00"/>
          </a:solidFill>
          <a:ln w="9525">
            <a:solidFill>
              <a:schemeClr val="tx1"/>
            </a:solidFill>
            <a:round/>
            <a:headEnd/>
            <a:tailEnd/>
          </a:ln>
        </p:spPr>
        <p:txBody>
          <a:bodyPr wrap="none" anchor="ctr"/>
          <a:lstStyle/>
          <a:p>
            <a:endParaRPr lang="en-GB"/>
          </a:p>
        </p:txBody>
      </p:sp>
      <p:sp>
        <p:nvSpPr>
          <p:cNvPr id="14346" name="Oval 450"/>
          <p:cNvSpPr>
            <a:spLocks noChangeArrowheads="1"/>
          </p:cNvSpPr>
          <p:nvPr/>
        </p:nvSpPr>
        <p:spPr bwMode="auto">
          <a:xfrm>
            <a:off x="7237413" y="5229225"/>
            <a:ext cx="142875" cy="71438"/>
          </a:xfrm>
          <a:prstGeom prst="ellipse">
            <a:avLst/>
          </a:prstGeom>
          <a:solidFill>
            <a:srgbClr val="00FF00"/>
          </a:solidFill>
          <a:ln w="9525">
            <a:solidFill>
              <a:schemeClr val="tx1"/>
            </a:solidFill>
            <a:round/>
            <a:headEnd/>
            <a:tailEnd/>
          </a:ln>
        </p:spPr>
        <p:txBody>
          <a:bodyPr wrap="none" anchor="ctr"/>
          <a:lstStyle/>
          <a:p>
            <a:endParaRPr lang="en-GB"/>
          </a:p>
        </p:txBody>
      </p:sp>
      <p:sp>
        <p:nvSpPr>
          <p:cNvPr id="14347" name="Text Box 451"/>
          <p:cNvSpPr txBox="1">
            <a:spLocks noChangeArrowheads="1"/>
          </p:cNvSpPr>
          <p:nvPr/>
        </p:nvSpPr>
        <p:spPr bwMode="auto">
          <a:xfrm>
            <a:off x="5012824" y="5013325"/>
            <a:ext cx="1712328" cy="1200329"/>
          </a:xfrm>
          <a:prstGeom prst="rect">
            <a:avLst/>
          </a:prstGeom>
          <a:noFill/>
          <a:ln w="9525">
            <a:noFill/>
            <a:miter lim="800000"/>
            <a:headEnd/>
            <a:tailEnd/>
          </a:ln>
        </p:spPr>
        <p:txBody>
          <a:bodyPr wrap="none">
            <a:spAutoFit/>
          </a:bodyPr>
          <a:lstStyle/>
          <a:p>
            <a:pPr algn="ctr"/>
            <a:r>
              <a:rPr lang="en-GB" b="1"/>
              <a:t>Mesenteric </a:t>
            </a:r>
          </a:p>
          <a:p>
            <a:pPr algn="ctr"/>
            <a:r>
              <a:rPr lang="en-GB" b="1"/>
              <a:t>Lymph </a:t>
            </a:r>
          </a:p>
          <a:p>
            <a:pPr algn="ctr"/>
            <a:r>
              <a:rPr lang="en-GB" b="1"/>
              <a:t>Node</a:t>
            </a:r>
            <a:endParaRPr lang="en-US"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p:cNvPicPr>
            <a:picLocks noChangeAspect="1" noChangeArrowheads="1"/>
          </p:cNvPicPr>
          <p:nvPr/>
        </p:nvPicPr>
        <p:blipFill>
          <a:blip r:embed="rId2" cstate="print"/>
          <a:srcRect/>
          <a:stretch>
            <a:fillRect/>
          </a:stretch>
        </p:blipFill>
        <p:spPr bwMode="auto">
          <a:xfrm>
            <a:off x="1042988" y="1844675"/>
            <a:ext cx="6831012" cy="3414713"/>
          </a:xfrm>
          <a:prstGeom prst="rect">
            <a:avLst/>
          </a:prstGeom>
          <a:noFill/>
          <a:ln w="9525">
            <a:noFill/>
            <a:miter lim="800000"/>
            <a:headEnd/>
            <a:tailEnd/>
          </a:ln>
        </p:spPr>
      </p:pic>
      <p:sp>
        <p:nvSpPr>
          <p:cNvPr id="384003" name="Rectangle 3"/>
          <p:cNvSpPr>
            <a:spLocks noGrp="1" noChangeArrowheads="1"/>
          </p:cNvSpPr>
          <p:nvPr>
            <p:ph type="title"/>
          </p:nvPr>
        </p:nvSpPr>
        <p:spPr>
          <a:xfrm>
            <a:off x="685800" y="333375"/>
            <a:ext cx="7772400" cy="1143000"/>
          </a:xfrm>
        </p:spPr>
        <p:txBody>
          <a:bodyPr/>
          <a:lstStyle/>
          <a:p>
            <a:r>
              <a:rPr lang="en-GB"/>
              <a:t>IgA: the specialised immunolgobulin of the gut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p:cNvPicPr>
            <a:picLocks noChangeAspect="1" noChangeArrowheads="1"/>
          </p:cNvPicPr>
          <p:nvPr/>
        </p:nvPicPr>
        <p:blipFill>
          <a:blip r:embed="rId2" cstate="print"/>
          <a:srcRect/>
          <a:stretch>
            <a:fillRect/>
          </a:stretch>
        </p:blipFill>
        <p:spPr bwMode="auto">
          <a:xfrm>
            <a:off x="1763713" y="1649413"/>
            <a:ext cx="5246687" cy="4875212"/>
          </a:xfrm>
          <a:prstGeom prst="rect">
            <a:avLst/>
          </a:prstGeom>
          <a:noFill/>
          <a:ln w="9525">
            <a:noFill/>
            <a:miter lim="800000"/>
            <a:headEnd/>
            <a:tailEnd/>
          </a:ln>
        </p:spPr>
      </p:pic>
      <p:sp>
        <p:nvSpPr>
          <p:cNvPr id="385027" name="Rectangle 3"/>
          <p:cNvSpPr>
            <a:spLocks noGrp="1" noChangeArrowheads="1"/>
          </p:cNvSpPr>
          <p:nvPr>
            <p:ph type="title"/>
          </p:nvPr>
        </p:nvSpPr>
        <p:spPr>
          <a:xfrm>
            <a:off x="685800" y="188913"/>
            <a:ext cx="7772400" cy="1143000"/>
          </a:xfrm>
        </p:spPr>
        <p:txBody>
          <a:bodyPr/>
          <a:lstStyle/>
          <a:p>
            <a:r>
              <a:rPr lang="en-GB" sz="4000"/>
              <a:t>IgA is transported from submucosa to lumen by transcytosis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p:cNvPicPr>
            <a:picLocks noChangeAspect="1" noChangeArrowheads="1"/>
          </p:cNvPicPr>
          <p:nvPr/>
        </p:nvPicPr>
        <p:blipFill>
          <a:blip r:embed="rId2" cstate="print"/>
          <a:srcRect/>
          <a:stretch>
            <a:fillRect/>
          </a:stretch>
        </p:blipFill>
        <p:spPr bwMode="auto">
          <a:xfrm>
            <a:off x="971550" y="1773238"/>
            <a:ext cx="6831013" cy="4392612"/>
          </a:xfrm>
          <a:prstGeom prst="rect">
            <a:avLst/>
          </a:prstGeom>
          <a:noFill/>
        </p:spPr>
      </p:pic>
      <p:sp>
        <p:nvSpPr>
          <p:cNvPr id="386051" name="Rectangle 3"/>
          <p:cNvSpPr>
            <a:spLocks noGrp="1" noChangeArrowheads="1"/>
          </p:cNvSpPr>
          <p:nvPr>
            <p:ph type="title"/>
          </p:nvPr>
        </p:nvSpPr>
        <p:spPr>
          <a:xfrm>
            <a:off x="685800" y="333375"/>
            <a:ext cx="7772400" cy="1143000"/>
          </a:xfrm>
        </p:spPr>
        <p:txBody>
          <a:bodyPr/>
          <a:lstStyle/>
          <a:p>
            <a:r>
              <a:rPr lang="en-GB" sz="4000"/>
              <a:t>Gut associated adaptive immune response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GB"/>
              <a:t>Intra-epithelial lymphocytes</a:t>
            </a:r>
            <a:endParaRPr lang="en-US"/>
          </a:p>
        </p:txBody>
      </p:sp>
      <p:sp>
        <p:nvSpPr>
          <p:cNvPr id="195587" name="Rectangle 3"/>
          <p:cNvSpPr>
            <a:spLocks noGrp="1" noChangeArrowheads="1"/>
          </p:cNvSpPr>
          <p:nvPr>
            <p:ph type="body" idx="1"/>
          </p:nvPr>
        </p:nvSpPr>
        <p:spPr/>
        <p:txBody>
          <a:bodyPr/>
          <a:lstStyle/>
          <a:p>
            <a:r>
              <a:rPr lang="en-GB"/>
              <a:t>Make up one fifth of the intestinal epithelium</a:t>
            </a:r>
          </a:p>
          <a:p>
            <a:r>
              <a:rPr lang="en-GB"/>
              <a:t>Conventional T cells (also lamina propria)</a:t>
            </a:r>
          </a:p>
          <a:p>
            <a:pPr lvl="1"/>
            <a:r>
              <a:rPr lang="en-GB"/>
              <a:t>Migrated from other tissues</a:t>
            </a:r>
          </a:p>
          <a:p>
            <a:r>
              <a:rPr lang="en-GB"/>
              <a:t>Unconventional T cells (Innate)</a:t>
            </a:r>
          </a:p>
          <a:p>
            <a:pPr lvl="1"/>
            <a:r>
              <a:rPr lang="en-GB"/>
              <a:t>Resident</a:t>
            </a:r>
          </a:p>
          <a:p>
            <a:pPr lvl="1"/>
            <a:r>
              <a:rPr lang="en-GB"/>
              <a:t>Express unusual combinations of CD4, CD8 or </a:t>
            </a:r>
            <a:r>
              <a:rPr lang="en-GB">
                <a:latin typeface="Symbol" pitchFamily="18" charset="2"/>
              </a:rPr>
              <a:t>gd </a:t>
            </a:r>
            <a:r>
              <a:rPr lang="en-GB"/>
              <a:t>T cell receptor</a:t>
            </a:r>
          </a:p>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685800" y="188913"/>
            <a:ext cx="7772400" cy="1143000"/>
          </a:xfrm>
        </p:spPr>
        <p:txBody>
          <a:bodyPr/>
          <a:lstStyle/>
          <a:p>
            <a:r>
              <a:rPr lang="en-GB" sz="4000"/>
              <a:t>The gut contains lymphocytes of the innate immune system</a:t>
            </a:r>
          </a:p>
        </p:txBody>
      </p:sp>
      <p:pic>
        <p:nvPicPr>
          <p:cNvPr id="273411" name="Picture 3" descr="gut lymphocytes"/>
          <p:cNvPicPr>
            <a:picLocks noChangeAspect="1" noChangeArrowheads="1"/>
          </p:cNvPicPr>
          <p:nvPr/>
        </p:nvPicPr>
        <p:blipFill>
          <a:blip r:embed="rId2" cstate="print"/>
          <a:srcRect/>
          <a:stretch>
            <a:fillRect/>
          </a:stretch>
        </p:blipFill>
        <p:spPr bwMode="auto">
          <a:xfrm>
            <a:off x="1692275" y="1557338"/>
            <a:ext cx="6124575" cy="4256087"/>
          </a:xfrm>
          <a:prstGeom prst="rect">
            <a:avLst/>
          </a:prstGeom>
          <a:noFill/>
          <a:ln w="9525">
            <a:noFill/>
            <a:miter lim="800000"/>
            <a:headEnd/>
            <a:tailEnd/>
          </a:ln>
        </p:spPr>
      </p:pic>
      <p:sp>
        <p:nvSpPr>
          <p:cNvPr id="273412" name="Oval 4"/>
          <p:cNvSpPr>
            <a:spLocks noChangeArrowheads="1"/>
          </p:cNvSpPr>
          <p:nvPr/>
        </p:nvSpPr>
        <p:spPr bwMode="auto">
          <a:xfrm>
            <a:off x="3708400" y="4365625"/>
            <a:ext cx="1079500" cy="1584325"/>
          </a:xfrm>
          <a:prstGeom prst="ellipse">
            <a:avLst/>
          </a:prstGeom>
          <a:noFill/>
          <a:ln w="38100">
            <a:solidFill>
              <a:srgbClr val="FF0000"/>
            </a:solidFill>
            <a:round/>
            <a:headEnd/>
            <a:tailEnd/>
          </a:ln>
          <a:effectLst/>
        </p:spPr>
        <p:txBody>
          <a:bodyPr wrap="none" anchor="ctr"/>
          <a:lstStyle/>
          <a:p>
            <a:endParaRPr lang="en-GB"/>
          </a:p>
        </p:txBody>
      </p:sp>
      <p:sp>
        <p:nvSpPr>
          <p:cNvPr id="273413" name="Oval 5"/>
          <p:cNvSpPr>
            <a:spLocks noChangeArrowheads="1"/>
          </p:cNvSpPr>
          <p:nvPr/>
        </p:nvSpPr>
        <p:spPr bwMode="auto">
          <a:xfrm>
            <a:off x="1911350" y="4076700"/>
            <a:ext cx="1800225" cy="2089150"/>
          </a:xfrm>
          <a:prstGeom prst="ellipse">
            <a:avLst/>
          </a:prstGeom>
          <a:noFill/>
          <a:ln w="38100">
            <a:solidFill>
              <a:srgbClr val="800080"/>
            </a:solidFill>
            <a:round/>
            <a:headEnd/>
            <a:tailEnd/>
          </a:ln>
          <a:effectLst/>
        </p:spPr>
        <p:txBody>
          <a:bodyPr wrap="none" anchor="ctr"/>
          <a:lstStyle/>
          <a:p>
            <a:endParaRPr lang="en-GB"/>
          </a:p>
        </p:txBody>
      </p:sp>
      <p:sp>
        <p:nvSpPr>
          <p:cNvPr id="273414" name="Text Box 6"/>
          <p:cNvSpPr txBox="1">
            <a:spLocks noChangeArrowheads="1"/>
          </p:cNvSpPr>
          <p:nvPr/>
        </p:nvSpPr>
        <p:spPr bwMode="auto">
          <a:xfrm>
            <a:off x="2416175" y="6165850"/>
            <a:ext cx="844550" cy="404813"/>
          </a:xfrm>
          <a:prstGeom prst="rect">
            <a:avLst/>
          </a:prstGeom>
          <a:noFill/>
          <a:ln w="38100" cmpd="dbl">
            <a:solidFill>
              <a:srgbClr val="800080"/>
            </a:solidFill>
            <a:miter lim="800000"/>
            <a:headEnd/>
            <a:tailEnd/>
          </a:ln>
          <a:effectLst/>
        </p:spPr>
        <p:txBody>
          <a:bodyPr wrap="none">
            <a:spAutoFit/>
          </a:bodyPr>
          <a:lstStyle/>
          <a:p>
            <a:r>
              <a:rPr lang="en-GB" sz="1800">
                <a:latin typeface="Arial" charset="0"/>
              </a:rPr>
              <a:t>innate</a:t>
            </a:r>
          </a:p>
        </p:txBody>
      </p:sp>
      <p:sp>
        <p:nvSpPr>
          <p:cNvPr id="273415" name="Text Box 7"/>
          <p:cNvSpPr txBox="1">
            <a:spLocks noChangeArrowheads="1"/>
          </p:cNvSpPr>
          <p:nvPr/>
        </p:nvSpPr>
        <p:spPr bwMode="auto">
          <a:xfrm>
            <a:off x="4071938" y="5949950"/>
            <a:ext cx="1504950" cy="404813"/>
          </a:xfrm>
          <a:prstGeom prst="rect">
            <a:avLst/>
          </a:prstGeom>
          <a:noFill/>
          <a:ln w="38100" cmpd="dbl">
            <a:solidFill>
              <a:srgbClr val="FF0000"/>
            </a:solidFill>
            <a:miter lim="800000"/>
            <a:headEnd/>
            <a:tailEnd/>
          </a:ln>
          <a:effectLst/>
        </p:spPr>
        <p:txBody>
          <a:bodyPr wrap="none">
            <a:spAutoFit/>
          </a:bodyPr>
          <a:lstStyle/>
          <a:p>
            <a:r>
              <a:rPr lang="en-GB" sz="1800">
                <a:latin typeface="Arial" charset="0"/>
              </a:rPr>
              <a:t>conventional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blinds(horizontal)">
                                      <p:cBhvr>
                                        <p:cTn id="7" dur="500"/>
                                        <p:tgtEl>
                                          <p:spTgt spid="2734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3415"/>
                                        </p:tgtEl>
                                        <p:attrNameLst>
                                          <p:attrName>style.visibility</p:attrName>
                                        </p:attrNameLst>
                                      </p:cBhvr>
                                      <p:to>
                                        <p:strVal val="visible"/>
                                      </p:to>
                                    </p:set>
                                    <p:animEffect transition="in" filter="blinds(horizontal)">
                                      <p:cBhvr>
                                        <p:cTn id="10" dur="500"/>
                                        <p:tgtEl>
                                          <p:spTgt spid="2734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73413"/>
                                        </p:tgtEl>
                                        <p:attrNameLst>
                                          <p:attrName>style.visibility</p:attrName>
                                        </p:attrNameLst>
                                      </p:cBhvr>
                                      <p:to>
                                        <p:strVal val="visible"/>
                                      </p:to>
                                    </p:set>
                                    <p:animEffect transition="in" filter="blinds(horizontal)">
                                      <p:cBhvr>
                                        <p:cTn id="15" dur="500"/>
                                        <p:tgtEl>
                                          <p:spTgt spid="2734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3414"/>
                                        </p:tgtEl>
                                        <p:attrNameLst>
                                          <p:attrName>style.visibility</p:attrName>
                                        </p:attrNameLst>
                                      </p:cBhvr>
                                      <p:to>
                                        <p:strVal val="visible"/>
                                      </p:to>
                                    </p:set>
                                    <p:animEffect transition="in" filter="blinds(horizontal)">
                                      <p:cBhvr>
                                        <p:cTn id="18" dur="500"/>
                                        <p:tgtEl>
                                          <p:spTgt spid="273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animBg="1"/>
      <p:bldP spid="273413" grpId="0" animBg="1"/>
      <p:bldP spid="273414" grpId="0" animBg="1"/>
      <p:bldP spid="2734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hct24"/>
          <p:cNvPicPr>
            <a:picLocks noChangeAspect="1" noChangeArrowheads="1"/>
          </p:cNvPicPr>
          <p:nvPr/>
        </p:nvPicPr>
        <p:blipFill>
          <a:blip r:embed="rId3" cstate="print"/>
          <a:srcRect l="3334" t="5266" r="5000" b="2821"/>
          <a:stretch>
            <a:fillRect/>
          </a:stretch>
        </p:blipFill>
        <p:spPr bwMode="auto">
          <a:xfrm>
            <a:off x="3563938" y="1844675"/>
            <a:ext cx="4932362" cy="3698875"/>
          </a:xfrm>
          <a:prstGeom prst="rect">
            <a:avLst/>
          </a:prstGeom>
          <a:noFill/>
        </p:spPr>
      </p:pic>
      <p:pic>
        <p:nvPicPr>
          <p:cNvPr id="343044" name="Picture 4" descr="x24956376"/>
          <p:cNvPicPr>
            <a:picLocks noChangeAspect="1" noChangeArrowheads="1"/>
          </p:cNvPicPr>
          <p:nvPr/>
        </p:nvPicPr>
        <p:blipFill>
          <a:blip r:embed="rId4" cstate="print"/>
          <a:srcRect/>
          <a:stretch>
            <a:fillRect/>
          </a:stretch>
        </p:blipFill>
        <p:spPr bwMode="auto">
          <a:xfrm>
            <a:off x="611188" y="1628775"/>
            <a:ext cx="2376487" cy="2376488"/>
          </a:xfrm>
          <a:prstGeom prst="rect">
            <a:avLst/>
          </a:prstGeom>
          <a:noFill/>
        </p:spPr>
      </p:pic>
      <p:pic>
        <p:nvPicPr>
          <p:cNvPr id="343046" name="Picture 6" descr="bacteria"/>
          <p:cNvPicPr>
            <a:picLocks noChangeAspect="1" noChangeArrowheads="1"/>
          </p:cNvPicPr>
          <p:nvPr/>
        </p:nvPicPr>
        <p:blipFill>
          <a:blip r:embed="rId5" cstate="print"/>
          <a:srcRect/>
          <a:stretch>
            <a:fillRect/>
          </a:stretch>
        </p:blipFill>
        <p:spPr bwMode="auto">
          <a:xfrm>
            <a:off x="468313" y="4292600"/>
            <a:ext cx="1150937" cy="906463"/>
          </a:xfrm>
          <a:prstGeom prst="rect">
            <a:avLst/>
          </a:prstGeom>
          <a:noFill/>
        </p:spPr>
      </p:pic>
      <p:pic>
        <p:nvPicPr>
          <p:cNvPr id="343048" name="Picture 8" descr="bacteria-Ecoli"/>
          <p:cNvPicPr>
            <a:picLocks noChangeAspect="1" noChangeArrowheads="1"/>
          </p:cNvPicPr>
          <p:nvPr/>
        </p:nvPicPr>
        <p:blipFill>
          <a:blip r:embed="rId6" cstate="print"/>
          <a:srcRect/>
          <a:stretch>
            <a:fillRect/>
          </a:stretch>
        </p:blipFill>
        <p:spPr bwMode="auto">
          <a:xfrm>
            <a:off x="1835150" y="4292600"/>
            <a:ext cx="1041400" cy="10366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1295400" y="6524625"/>
            <a:ext cx="7848600" cy="182563"/>
          </a:xfrm>
          <a:prstGeom prst="rect">
            <a:avLst/>
          </a:prstGeom>
          <a:noFill/>
          <a:ln w="9525">
            <a:noFill/>
            <a:miter lim="800000"/>
            <a:headEnd/>
            <a:tailEnd/>
          </a:ln>
        </p:spPr>
        <p:txBody>
          <a:bodyPr lIns="0" tIns="0" rIns="0" bIns="0">
            <a:spAutoFit/>
          </a:bodyPr>
          <a:lstStyle/>
          <a:p>
            <a:pPr algn="ctr" defTabSz="828675">
              <a:tabLst>
                <a:tab pos="657225" algn="l"/>
                <a:tab pos="1312863" algn="l"/>
                <a:tab pos="1970088" algn="l"/>
                <a:tab pos="2627313" algn="l"/>
                <a:tab pos="3282950" algn="l"/>
                <a:tab pos="3940175" algn="l"/>
                <a:tab pos="4595813" algn="l"/>
                <a:tab pos="5253038" algn="l"/>
                <a:tab pos="5910263" algn="l"/>
              </a:tabLst>
            </a:pPr>
            <a:r>
              <a:rPr lang="en-GB" altLang="zh-CN" sz="1200">
                <a:latin typeface="Arial" charset="0"/>
                <a:ea typeface="SimSun" pitchFamily="2" charset="-122"/>
              </a:rPr>
              <a:t>M Cella</a:t>
            </a:r>
            <a:r>
              <a:rPr lang="en-GB" altLang="zh-CN" sz="1200" i="1">
                <a:latin typeface="Arial" charset="0"/>
                <a:ea typeface="SimSun" pitchFamily="2" charset="-122"/>
              </a:rPr>
              <a:t> </a:t>
            </a:r>
            <a:r>
              <a:rPr lang="en-GB" sz="1200" i="1">
                <a:latin typeface="Arial" charset="0"/>
              </a:rPr>
              <a:t>et al.</a:t>
            </a:r>
            <a:r>
              <a:rPr lang="en-GB" sz="1200">
                <a:latin typeface="Arial" charset="0"/>
              </a:rPr>
              <a:t> </a:t>
            </a:r>
            <a:r>
              <a:rPr lang="en-GB" sz="1200" i="1">
                <a:latin typeface="Arial" charset="0"/>
              </a:rPr>
              <a:t>Nature</a:t>
            </a:r>
            <a:r>
              <a:rPr lang="en-GB" sz="1200">
                <a:latin typeface="Arial" charset="0"/>
              </a:rPr>
              <a:t> </a:t>
            </a:r>
            <a:r>
              <a:rPr lang="en-GB" sz="1200" b="1">
                <a:latin typeface="Arial" charset="0"/>
              </a:rPr>
              <a:t>000</a:t>
            </a:r>
            <a:r>
              <a:rPr lang="en-GB" sz="1200">
                <a:latin typeface="Arial" charset="0"/>
              </a:rPr>
              <a:t>, 1-4 (2008) doi:10.1038/nature07537</a:t>
            </a:r>
          </a:p>
        </p:txBody>
      </p:sp>
      <p:sp>
        <p:nvSpPr>
          <p:cNvPr id="382979" name="Text Box 3"/>
          <p:cNvSpPr txBox="1">
            <a:spLocks noChangeArrowheads="1"/>
          </p:cNvSpPr>
          <p:nvPr/>
        </p:nvSpPr>
        <p:spPr bwMode="auto">
          <a:xfrm>
            <a:off x="381000" y="823913"/>
            <a:ext cx="8397875" cy="457200"/>
          </a:xfrm>
          <a:prstGeom prst="rect">
            <a:avLst/>
          </a:prstGeom>
          <a:noFill/>
          <a:ln w="9525">
            <a:noFill/>
            <a:miter lim="800000"/>
            <a:headEnd/>
            <a:tailEnd/>
          </a:ln>
          <a:effectLst/>
        </p:spPr>
        <p:txBody>
          <a:bodyPr anchor="b" anchorCtr="1">
            <a:spAutoFit/>
          </a:bodyPr>
          <a:lstStyle/>
          <a:p>
            <a:r>
              <a:rPr lang="en-GB">
                <a:latin typeface="Arial" charset="0"/>
              </a:rPr>
              <a:t>NKp44</a:t>
            </a:r>
            <a:r>
              <a:rPr lang="en-GB" baseline="30000">
                <a:latin typeface="Arial" charset="0"/>
              </a:rPr>
              <a:t>+</a:t>
            </a:r>
            <a:r>
              <a:rPr lang="en-GB">
                <a:latin typeface="Arial" charset="0"/>
              </a:rPr>
              <a:t> NK cells are prominently found within MALT.</a:t>
            </a:r>
          </a:p>
        </p:txBody>
      </p:sp>
      <p:pic>
        <p:nvPicPr>
          <p:cNvPr id="382980" name="Picture 4" descr="natureRGB"/>
          <p:cNvPicPr>
            <a:picLocks noChangeAspect="1" noChangeArrowheads="1"/>
          </p:cNvPicPr>
          <p:nvPr/>
        </p:nvPicPr>
        <p:blipFill>
          <a:blip r:embed="rId2" cstate="print"/>
          <a:srcRect/>
          <a:stretch>
            <a:fillRect/>
          </a:stretch>
        </p:blipFill>
        <p:spPr bwMode="auto">
          <a:xfrm>
            <a:off x="7162800" y="6096000"/>
            <a:ext cx="1230313" cy="276225"/>
          </a:xfrm>
          <a:prstGeom prst="rect">
            <a:avLst/>
          </a:prstGeom>
          <a:noFill/>
        </p:spPr>
      </p:pic>
      <p:sp>
        <p:nvSpPr>
          <p:cNvPr id="382981" name="Text Box 5"/>
          <p:cNvSpPr txBox="1">
            <a:spLocks noChangeArrowheads="1"/>
          </p:cNvSpPr>
          <p:nvPr/>
        </p:nvSpPr>
        <p:spPr bwMode="auto">
          <a:xfrm>
            <a:off x="1023938" y="1771650"/>
            <a:ext cx="598487" cy="304800"/>
          </a:xfrm>
          <a:prstGeom prst="rect">
            <a:avLst/>
          </a:prstGeom>
          <a:noFill/>
          <a:ln w="9525">
            <a:noFill/>
            <a:miter lim="800000"/>
            <a:headEnd/>
            <a:tailEnd/>
          </a:ln>
          <a:effectLst/>
        </p:spPr>
        <p:txBody>
          <a:bodyPr wrap="none">
            <a:spAutoFit/>
          </a:bodyPr>
          <a:lstStyle/>
          <a:p>
            <a:r>
              <a:rPr lang="en-GB" sz="1400" b="1">
                <a:solidFill>
                  <a:schemeClr val="tx2"/>
                </a:solidFill>
              </a:rPr>
              <a:t>tonsil</a:t>
            </a:r>
          </a:p>
        </p:txBody>
      </p:sp>
      <p:sp>
        <p:nvSpPr>
          <p:cNvPr id="382982" name="Text Box 6"/>
          <p:cNvSpPr txBox="1">
            <a:spLocks noChangeArrowheads="1"/>
          </p:cNvSpPr>
          <p:nvPr/>
        </p:nvSpPr>
        <p:spPr bwMode="auto">
          <a:xfrm>
            <a:off x="2555875" y="1751013"/>
            <a:ext cx="1546225" cy="304800"/>
          </a:xfrm>
          <a:prstGeom prst="rect">
            <a:avLst/>
          </a:prstGeom>
          <a:noFill/>
          <a:ln w="9525">
            <a:noFill/>
            <a:miter lim="800000"/>
            <a:headEnd/>
            <a:tailEnd/>
          </a:ln>
          <a:effectLst/>
        </p:spPr>
        <p:txBody>
          <a:bodyPr wrap="none">
            <a:spAutoFit/>
          </a:bodyPr>
          <a:lstStyle/>
          <a:p>
            <a:r>
              <a:rPr lang="en-GB" sz="1400" b="1">
                <a:solidFill>
                  <a:schemeClr val="tx2"/>
                </a:solidFill>
              </a:rPr>
              <a:t>In lamina propria</a:t>
            </a:r>
          </a:p>
        </p:txBody>
      </p:sp>
      <p:sp>
        <p:nvSpPr>
          <p:cNvPr id="382983" name="Text Box 7"/>
          <p:cNvSpPr txBox="1">
            <a:spLocks noChangeArrowheads="1"/>
          </p:cNvSpPr>
          <p:nvPr/>
        </p:nvSpPr>
        <p:spPr bwMode="auto">
          <a:xfrm>
            <a:off x="808038" y="5503863"/>
            <a:ext cx="1676400" cy="517525"/>
          </a:xfrm>
          <a:prstGeom prst="rect">
            <a:avLst/>
          </a:prstGeom>
          <a:noFill/>
          <a:ln w="9525">
            <a:noFill/>
            <a:miter lim="800000"/>
            <a:headEnd/>
            <a:tailEnd/>
          </a:ln>
          <a:effectLst/>
        </p:spPr>
        <p:txBody>
          <a:bodyPr>
            <a:spAutoFit/>
          </a:bodyPr>
          <a:lstStyle/>
          <a:p>
            <a:r>
              <a:rPr lang="en-GB" sz="1400" b="1">
                <a:solidFill>
                  <a:schemeClr val="tx2"/>
                </a:solidFill>
              </a:rPr>
              <a:t>Dome region of peyers patches</a:t>
            </a:r>
          </a:p>
        </p:txBody>
      </p:sp>
      <p:sp>
        <p:nvSpPr>
          <p:cNvPr id="382984" name="Text Box 8"/>
          <p:cNvSpPr txBox="1">
            <a:spLocks noChangeArrowheads="1"/>
          </p:cNvSpPr>
          <p:nvPr/>
        </p:nvSpPr>
        <p:spPr bwMode="auto">
          <a:xfrm>
            <a:off x="3216275" y="5697538"/>
            <a:ext cx="923925" cy="304800"/>
          </a:xfrm>
          <a:prstGeom prst="rect">
            <a:avLst/>
          </a:prstGeom>
          <a:noFill/>
          <a:ln w="9525">
            <a:noFill/>
            <a:miter lim="800000"/>
            <a:headEnd/>
            <a:tailEnd/>
          </a:ln>
          <a:effectLst/>
        </p:spPr>
        <p:txBody>
          <a:bodyPr wrap="none">
            <a:spAutoFit/>
          </a:bodyPr>
          <a:lstStyle/>
          <a:p>
            <a:r>
              <a:rPr lang="en-GB" sz="1400" b="1">
                <a:solidFill>
                  <a:schemeClr val="tx2"/>
                </a:solidFill>
              </a:rPr>
              <a:t>Appendix</a:t>
            </a:r>
          </a:p>
        </p:txBody>
      </p:sp>
      <p:grpSp>
        <p:nvGrpSpPr>
          <p:cNvPr id="382985" name="Group 9"/>
          <p:cNvGrpSpPr>
            <a:grpSpLocks/>
          </p:cNvGrpSpPr>
          <p:nvPr/>
        </p:nvGrpSpPr>
        <p:grpSpPr bwMode="auto">
          <a:xfrm>
            <a:off x="755650" y="1989138"/>
            <a:ext cx="6264275" cy="3744912"/>
            <a:chOff x="476" y="1253"/>
            <a:chExt cx="3674" cy="1996"/>
          </a:xfrm>
        </p:grpSpPr>
        <p:pic>
          <p:nvPicPr>
            <p:cNvPr id="382986" name="Picture 10" descr="nature07537-f1"/>
            <p:cNvPicPr>
              <a:picLocks noChangeAspect="1" noChangeArrowheads="1"/>
            </p:cNvPicPr>
            <p:nvPr/>
          </p:nvPicPr>
          <p:blipFill>
            <a:blip r:embed="rId3" cstate="print"/>
            <a:srcRect/>
            <a:stretch>
              <a:fillRect/>
            </a:stretch>
          </p:blipFill>
          <p:spPr bwMode="auto">
            <a:xfrm>
              <a:off x="476" y="1344"/>
              <a:ext cx="3565" cy="1783"/>
            </a:xfrm>
            <a:prstGeom prst="rect">
              <a:avLst/>
            </a:prstGeom>
            <a:noFill/>
          </p:spPr>
        </p:pic>
        <p:sp>
          <p:nvSpPr>
            <p:cNvPr id="382987" name="Rectangle 11"/>
            <p:cNvSpPr>
              <a:spLocks noChangeArrowheads="1"/>
            </p:cNvSpPr>
            <p:nvPr/>
          </p:nvSpPr>
          <p:spPr bwMode="auto">
            <a:xfrm>
              <a:off x="2789" y="1253"/>
              <a:ext cx="1361" cy="1996"/>
            </a:xfrm>
            <a:prstGeom prst="rect">
              <a:avLst/>
            </a:prstGeom>
            <a:solidFill>
              <a:schemeClr val="bg1"/>
            </a:solidFill>
            <a:ln w="9525">
              <a:noFill/>
              <a:miter lim="800000"/>
              <a:headEnd/>
              <a:tailEnd/>
            </a:ln>
            <a:effectLst/>
          </p:spPr>
          <p:txBody>
            <a:bodyPr wrap="none" anchor="ctr"/>
            <a:lstStyle/>
            <a:p>
              <a:endParaRPr lang="en-GB"/>
            </a:p>
          </p:txBody>
        </p:sp>
      </p:grpSp>
      <p:sp>
        <p:nvSpPr>
          <p:cNvPr id="382988" name="Text Box 12"/>
          <p:cNvSpPr txBox="1">
            <a:spLocks noChangeArrowheads="1"/>
          </p:cNvSpPr>
          <p:nvPr/>
        </p:nvSpPr>
        <p:spPr bwMode="auto">
          <a:xfrm>
            <a:off x="4932363" y="2133600"/>
            <a:ext cx="3859212" cy="1371600"/>
          </a:xfrm>
          <a:prstGeom prst="rect">
            <a:avLst/>
          </a:prstGeom>
          <a:noFill/>
          <a:ln w="9525">
            <a:noFill/>
            <a:miter lim="800000"/>
            <a:headEnd/>
            <a:tailEnd/>
          </a:ln>
          <a:effectLst/>
        </p:spPr>
        <p:txBody>
          <a:bodyPr wrap="none">
            <a:spAutoFit/>
          </a:bodyPr>
          <a:lstStyle/>
          <a:p>
            <a:r>
              <a:rPr lang="en-GB">
                <a:solidFill>
                  <a:schemeClr val="tx2"/>
                </a:solidFill>
              </a:rPr>
              <a:t>NKp44+ NK cells </a:t>
            </a:r>
            <a:r>
              <a:rPr lang="en-GB">
                <a:solidFill>
                  <a:schemeClr val="tx2"/>
                </a:solidFill>
                <a:cs typeface="Times New Roman" pitchFamily="18" charset="0"/>
              </a:rPr>
              <a:t>(like Th17)</a:t>
            </a:r>
            <a:endParaRPr lang="en-GB">
              <a:solidFill>
                <a:schemeClr val="tx2"/>
              </a:solidFill>
            </a:endParaRPr>
          </a:p>
          <a:p>
            <a:r>
              <a:rPr lang="en-GB" sz="2000"/>
              <a:t>Make IL-10 IL-22, IL-26</a:t>
            </a:r>
          </a:p>
          <a:p>
            <a:r>
              <a:rPr lang="en-GB" sz="2000"/>
              <a:t>Express ROR</a:t>
            </a:r>
            <a:r>
              <a:rPr lang="el-GR" sz="2000">
                <a:cs typeface="Times New Roman" pitchFamily="18" charset="0"/>
              </a:rPr>
              <a:t>γ</a:t>
            </a:r>
            <a:endParaRPr lang="en-GB" sz="2000">
              <a:cs typeface="Times New Roman" pitchFamily="18" charset="0"/>
            </a:endParaRPr>
          </a:p>
          <a:p>
            <a:r>
              <a:rPr lang="en-GB" sz="2000">
                <a:cs typeface="Times New Roman" pitchFamily="18" charset="0"/>
              </a:rPr>
              <a:t>Clear </a:t>
            </a:r>
            <a:r>
              <a:rPr lang="en-GB" sz="2000" i="1">
                <a:cs typeface="Times New Roman" pitchFamily="18" charset="0"/>
              </a:rPr>
              <a:t>Citrobacter Rodentium</a:t>
            </a:r>
            <a:endParaRPr lang="el-GR" sz="2000" i="1">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685800" y="260350"/>
            <a:ext cx="7772400" cy="1143000"/>
          </a:xfrm>
        </p:spPr>
        <p:txBody>
          <a:bodyPr/>
          <a:lstStyle/>
          <a:p>
            <a:r>
              <a:rPr lang="en-GB" sz="4000"/>
              <a:t>Gut associated innate immune response</a:t>
            </a:r>
          </a:p>
        </p:txBody>
      </p:sp>
      <p:pic>
        <p:nvPicPr>
          <p:cNvPr id="399363" name="Picture 3" descr="response to injury"/>
          <p:cNvPicPr>
            <a:picLocks noChangeAspect="1" noChangeArrowheads="1"/>
          </p:cNvPicPr>
          <p:nvPr/>
        </p:nvPicPr>
        <p:blipFill>
          <a:blip r:embed="rId2" cstate="print"/>
          <a:srcRect/>
          <a:stretch>
            <a:fillRect/>
          </a:stretch>
        </p:blipFill>
        <p:spPr bwMode="auto">
          <a:xfrm>
            <a:off x="1619250" y="1773238"/>
            <a:ext cx="5711825" cy="426243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GB"/>
              <a:t>CD4 cells: a complex group</a:t>
            </a:r>
          </a:p>
        </p:txBody>
      </p:sp>
      <p:pic>
        <p:nvPicPr>
          <p:cNvPr id="376835" name="Picture 3"/>
          <p:cNvPicPr>
            <a:picLocks noChangeAspect="1" noChangeArrowheads="1"/>
          </p:cNvPicPr>
          <p:nvPr/>
        </p:nvPicPr>
        <p:blipFill>
          <a:blip r:embed="rId2" cstate="print"/>
          <a:srcRect/>
          <a:stretch>
            <a:fillRect/>
          </a:stretch>
        </p:blipFill>
        <p:spPr bwMode="auto">
          <a:xfrm>
            <a:off x="971550" y="1916113"/>
            <a:ext cx="7378700" cy="4543425"/>
          </a:xfrm>
          <a:prstGeom prst="rect">
            <a:avLst/>
          </a:prstGeom>
          <a:noFill/>
          <a:ln w="9525">
            <a:noFill/>
            <a:round/>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7" name="Picture 5" descr="Dual and competing roles of retinoic acid in mucosal T-cell responses."/>
          <p:cNvPicPr>
            <a:picLocks noChangeAspect="1" noChangeArrowheads="1"/>
          </p:cNvPicPr>
          <p:nvPr/>
        </p:nvPicPr>
        <p:blipFill>
          <a:blip r:embed="rId2" cstate="print"/>
          <a:srcRect/>
          <a:stretch>
            <a:fillRect/>
          </a:stretch>
        </p:blipFill>
        <p:spPr bwMode="auto">
          <a:xfrm>
            <a:off x="1331913" y="1833563"/>
            <a:ext cx="6376987" cy="4078287"/>
          </a:xfrm>
          <a:prstGeom prst="rect">
            <a:avLst/>
          </a:prstGeom>
          <a:noFill/>
        </p:spPr>
      </p:pic>
      <p:sp>
        <p:nvSpPr>
          <p:cNvPr id="387078" name="Text Box 6"/>
          <p:cNvSpPr txBox="1">
            <a:spLocks noChangeArrowheads="1"/>
          </p:cNvSpPr>
          <p:nvPr/>
        </p:nvSpPr>
        <p:spPr bwMode="auto">
          <a:xfrm>
            <a:off x="250825" y="549275"/>
            <a:ext cx="8675688" cy="1066800"/>
          </a:xfrm>
          <a:prstGeom prst="rect">
            <a:avLst/>
          </a:prstGeom>
          <a:noFill/>
          <a:ln w="9525">
            <a:noFill/>
            <a:miter lim="800000"/>
            <a:headEnd/>
            <a:tailEnd/>
          </a:ln>
          <a:effectLst/>
        </p:spPr>
        <p:txBody>
          <a:bodyPr>
            <a:spAutoFit/>
          </a:bodyPr>
          <a:lstStyle/>
          <a:p>
            <a:pPr algn="ctr"/>
            <a:r>
              <a:rPr lang="en-GB" sz="3200" b="1">
                <a:solidFill>
                  <a:schemeClr val="tx2"/>
                </a:solidFill>
              </a:rPr>
              <a:t>The cytokine milieu affects T cell development in the gut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descr="IEL trafficking"/>
          <p:cNvPicPr>
            <a:picLocks noChangeAspect="1" noChangeArrowheads="1"/>
          </p:cNvPicPr>
          <p:nvPr/>
        </p:nvPicPr>
        <p:blipFill>
          <a:blip r:embed="rId2" cstate="print"/>
          <a:srcRect/>
          <a:stretch>
            <a:fillRect/>
          </a:stretch>
        </p:blipFill>
        <p:spPr bwMode="auto">
          <a:xfrm>
            <a:off x="971550" y="1484313"/>
            <a:ext cx="6858000" cy="4505325"/>
          </a:xfrm>
          <a:prstGeom prst="rect">
            <a:avLst/>
          </a:prstGeom>
          <a:noFill/>
        </p:spPr>
      </p:pic>
      <p:sp>
        <p:nvSpPr>
          <p:cNvPr id="395267" name="Text Box 3"/>
          <p:cNvSpPr txBox="1">
            <a:spLocks noChangeArrowheads="1"/>
          </p:cNvSpPr>
          <p:nvPr/>
        </p:nvSpPr>
        <p:spPr bwMode="auto">
          <a:xfrm>
            <a:off x="900113" y="476250"/>
            <a:ext cx="7194550" cy="641350"/>
          </a:xfrm>
          <a:prstGeom prst="rect">
            <a:avLst/>
          </a:prstGeom>
          <a:noFill/>
          <a:ln w="9525">
            <a:noFill/>
            <a:miter lim="800000"/>
            <a:headEnd/>
            <a:tailEnd/>
          </a:ln>
          <a:effectLst/>
        </p:spPr>
        <p:txBody>
          <a:bodyPr wrap="none">
            <a:spAutoFit/>
          </a:bodyPr>
          <a:lstStyle/>
          <a:p>
            <a:r>
              <a:rPr lang="en-GB" sz="3600"/>
              <a:t>Orchestration of gut immune response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GB" sz="4000"/>
              <a:t>A dual immunological role for the gut</a:t>
            </a:r>
          </a:p>
        </p:txBody>
      </p:sp>
      <p:grpSp>
        <p:nvGrpSpPr>
          <p:cNvPr id="2" name="Group 3"/>
          <p:cNvGrpSpPr>
            <a:grpSpLocks/>
          </p:cNvGrpSpPr>
          <p:nvPr/>
        </p:nvGrpSpPr>
        <p:grpSpPr bwMode="auto">
          <a:xfrm>
            <a:off x="3492500" y="2171700"/>
            <a:ext cx="2090738" cy="3344863"/>
            <a:chOff x="1474" y="1344"/>
            <a:chExt cx="1317" cy="2107"/>
          </a:xfrm>
        </p:grpSpPr>
        <p:sp>
          <p:nvSpPr>
            <p:cNvPr id="206852" name="Freeform 4"/>
            <p:cNvSpPr>
              <a:spLocks/>
            </p:cNvSpPr>
            <p:nvPr/>
          </p:nvSpPr>
          <p:spPr bwMode="auto">
            <a:xfrm rot="-1736308">
              <a:off x="1882" y="1344"/>
              <a:ext cx="537" cy="2107"/>
            </a:xfrm>
            <a:custGeom>
              <a:avLst/>
              <a:gdLst/>
              <a:ahLst/>
              <a:cxnLst>
                <a:cxn ang="0">
                  <a:pos x="302" y="0"/>
                </a:cxn>
                <a:cxn ang="0">
                  <a:pos x="30" y="363"/>
                </a:cxn>
                <a:cxn ang="0">
                  <a:pos x="483" y="454"/>
                </a:cxn>
                <a:cxn ang="0">
                  <a:pos x="120" y="817"/>
                </a:cxn>
                <a:cxn ang="0">
                  <a:pos x="529" y="998"/>
                </a:cxn>
                <a:cxn ang="0">
                  <a:pos x="166" y="1361"/>
                </a:cxn>
              </a:cxnLst>
              <a:rect l="0" t="0" r="r" b="b"/>
              <a:pathLst>
                <a:path w="537" h="1361">
                  <a:moveTo>
                    <a:pt x="302" y="0"/>
                  </a:moveTo>
                  <a:cubicBezTo>
                    <a:pt x="151" y="143"/>
                    <a:pt x="0" y="287"/>
                    <a:pt x="30" y="363"/>
                  </a:cubicBezTo>
                  <a:cubicBezTo>
                    <a:pt x="60" y="439"/>
                    <a:pt x="468" y="379"/>
                    <a:pt x="483" y="454"/>
                  </a:cubicBezTo>
                  <a:cubicBezTo>
                    <a:pt x="498" y="529"/>
                    <a:pt x="112" y="726"/>
                    <a:pt x="120" y="817"/>
                  </a:cubicBezTo>
                  <a:cubicBezTo>
                    <a:pt x="128" y="908"/>
                    <a:pt x="521" y="907"/>
                    <a:pt x="529" y="998"/>
                  </a:cubicBezTo>
                  <a:cubicBezTo>
                    <a:pt x="537" y="1089"/>
                    <a:pt x="351" y="1225"/>
                    <a:pt x="166" y="1361"/>
                  </a:cubicBezTo>
                </a:path>
              </a:pathLst>
            </a:custGeom>
            <a:noFill/>
            <a:ln w="635000">
              <a:solidFill>
                <a:schemeClr val="tx1"/>
              </a:solidFill>
              <a:round/>
              <a:headEnd/>
              <a:tailEnd/>
            </a:ln>
            <a:effectLst/>
          </p:spPr>
          <p:txBody>
            <a:bodyPr/>
            <a:lstStyle/>
            <a:p>
              <a:endParaRPr lang="en-GB"/>
            </a:p>
          </p:txBody>
        </p:sp>
        <p:sp>
          <p:nvSpPr>
            <p:cNvPr id="206853" name="Oval 5"/>
            <p:cNvSpPr>
              <a:spLocks noChangeArrowheads="1"/>
            </p:cNvSpPr>
            <p:nvPr/>
          </p:nvSpPr>
          <p:spPr bwMode="auto">
            <a:xfrm rot="726005">
              <a:off x="2336" y="3339"/>
              <a:ext cx="455" cy="91"/>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206854" name="Oval 6"/>
            <p:cNvSpPr>
              <a:spLocks noChangeArrowheads="1"/>
            </p:cNvSpPr>
            <p:nvPr/>
          </p:nvSpPr>
          <p:spPr bwMode="auto">
            <a:xfrm>
              <a:off x="1474" y="1389"/>
              <a:ext cx="408" cy="136"/>
            </a:xfrm>
            <a:prstGeom prst="ellipse">
              <a:avLst/>
            </a:prstGeom>
            <a:solidFill>
              <a:schemeClr val="accent1"/>
            </a:solidFill>
            <a:ln w="9525">
              <a:solidFill>
                <a:schemeClr val="tx1"/>
              </a:solidFill>
              <a:round/>
              <a:headEnd/>
              <a:tailEnd/>
            </a:ln>
            <a:effectLst/>
          </p:spPr>
          <p:txBody>
            <a:bodyPr wrap="none" anchor="ctr"/>
            <a:lstStyle/>
            <a:p>
              <a:endParaRPr lang="en-GB"/>
            </a:p>
          </p:txBody>
        </p:sp>
      </p:grpSp>
      <p:grpSp>
        <p:nvGrpSpPr>
          <p:cNvPr id="3" name="Group 7"/>
          <p:cNvGrpSpPr>
            <a:grpSpLocks/>
          </p:cNvGrpSpPr>
          <p:nvPr/>
        </p:nvGrpSpPr>
        <p:grpSpPr bwMode="auto">
          <a:xfrm>
            <a:off x="1476375" y="4259263"/>
            <a:ext cx="4105275" cy="1120775"/>
            <a:chOff x="930" y="2683"/>
            <a:chExt cx="2586" cy="706"/>
          </a:xfrm>
        </p:grpSpPr>
        <p:grpSp>
          <p:nvGrpSpPr>
            <p:cNvPr id="4" name="Group 8"/>
            <p:cNvGrpSpPr>
              <a:grpSpLocks/>
            </p:cNvGrpSpPr>
            <p:nvPr/>
          </p:nvGrpSpPr>
          <p:grpSpPr bwMode="auto">
            <a:xfrm>
              <a:off x="3062" y="2683"/>
              <a:ext cx="454" cy="272"/>
              <a:chOff x="2971" y="1888"/>
              <a:chExt cx="454" cy="272"/>
            </a:xfrm>
          </p:grpSpPr>
          <p:grpSp>
            <p:nvGrpSpPr>
              <p:cNvPr id="5" name="Group 9"/>
              <p:cNvGrpSpPr>
                <a:grpSpLocks/>
              </p:cNvGrpSpPr>
              <p:nvPr/>
            </p:nvGrpSpPr>
            <p:grpSpPr bwMode="auto">
              <a:xfrm>
                <a:off x="3016" y="1888"/>
                <a:ext cx="409" cy="181"/>
                <a:chOff x="1156" y="3793"/>
                <a:chExt cx="409" cy="181"/>
              </a:xfrm>
            </p:grpSpPr>
            <p:sp>
              <p:nvSpPr>
                <p:cNvPr id="206858" name="Oval 10"/>
                <p:cNvSpPr>
                  <a:spLocks noChangeArrowheads="1"/>
                </p:cNvSpPr>
                <p:nvPr/>
              </p:nvSpPr>
              <p:spPr bwMode="auto">
                <a:xfrm>
                  <a:off x="1156" y="3793"/>
                  <a:ext cx="136" cy="45"/>
                </a:xfrm>
                <a:prstGeom prst="ellipse">
                  <a:avLst/>
                </a:prstGeom>
                <a:solidFill>
                  <a:srgbClr val="FF0000"/>
                </a:solidFill>
                <a:ln w="9525">
                  <a:noFill/>
                  <a:round/>
                  <a:headEnd/>
                  <a:tailEnd/>
                </a:ln>
                <a:effectLst/>
              </p:spPr>
              <p:txBody>
                <a:bodyPr wrap="none" anchor="ctr"/>
                <a:lstStyle/>
                <a:p>
                  <a:endParaRPr lang="en-GB"/>
                </a:p>
              </p:txBody>
            </p:sp>
            <p:sp>
              <p:nvSpPr>
                <p:cNvPr id="206859" name="Oval 11"/>
                <p:cNvSpPr>
                  <a:spLocks noChangeArrowheads="1"/>
                </p:cNvSpPr>
                <p:nvPr/>
              </p:nvSpPr>
              <p:spPr bwMode="auto">
                <a:xfrm>
                  <a:off x="1292" y="3929"/>
                  <a:ext cx="136" cy="45"/>
                </a:xfrm>
                <a:prstGeom prst="ellipse">
                  <a:avLst/>
                </a:prstGeom>
                <a:solidFill>
                  <a:srgbClr val="FF0000"/>
                </a:solidFill>
                <a:ln w="9525">
                  <a:noFill/>
                  <a:round/>
                  <a:headEnd/>
                  <a:tailEnd/>
                </a:ln>
                <a:effectLst/>
              </p:spPr>
              <p:txBody>
                <a:bodyPr wrap="none" anchor="ctr"/>
                <a:lstStyle/>
                <a:p>
                  <a:endParaRPr lang="en-GB"/>
                </a:p>
              </p:txBody>
            </p:sp>
            <p:sp>
              <p:nvSpPr>
                <p:cNvPr id="206860" name="Oval 12"/>
                <p:cNvSpPr>
                  <a:spLocks noChangeArrowheads="1"/>
                </p:cNvSpPr>
                <p:nvPr/>
              </p:nvSpPr>
              <p:spPr bwMode="auto">
                <a:xfrm>
                  <a:off x="1429" y="3884"/>
                  <a:ext cx="136" cy="45"/>
                </a:xfrm>
                <a:prstGeom prst="ellipse">
                  <a:avLst/>
                </a:prstGeom>
                <a:solidFill>
                  <a:srgbClr val="FF0000"/>
                </a:solidFill>
                <a:ln w="9525">
                  <a:noFill/>
                  <a:round/>
                  <a:headEnd/>
                  <a:tailEnd/>
                </a:ln>
                <a:effectLst/>
              </p:spPr>
              <p:txBody>
                <a:bodyPr wrap="none" anchor="ctr"/>
                <a:lstStyle/>
                <a:p>
                  <a:endParaRPr lang="en-GB"/>
                </a:p>
              </p:txBody>
            </p:sp>
            <p:sp>
              <p:nvSpPr>
                <p:cNvPr id="206861" name="Oval 13"/>
                <p:cNvSpPr>
                  <a:spLocks noChangeArrowheads="1"/>
                </p:cNvSpPr>
                <p:nvPr/>
              </p:nvSpPr>
              <p:spPr bwMode="auto">
                <a:xfrm>
                  <a:off x="1292" y="3838"/>
                  <a:ext cx="136" cy="45"/>
                </a:xfrm>
                <a:prstGeom prst="ellipse">
                  <a:avLst/>
                </a:prstGeom>
                <a:solidFill>
                  <a:srgbClr val="FF0000"/>
                </a:solidFill>
                <a:ln w="9525">
                  <a:noFill/>
                  <a:round/>
                  <a:headEnd/>
                  <a:tailEnd/>
                </a:ln>
                <a:effectLst/>
              </p:spPr>
              <p:txBody>
                <a:bodyPr wrap="none" anchor="ctr"/>
                <a:lstStyle/>
                <a:p>
                  <a:endParaRPr lang="en-GB"/>
                </a:p>
              </p:txBody>
            </p:sp>
          </p:grpSp>
          <p:grpSp>
            <p:nvGrpSpPr>
              <p:cNvPr id="6" name="Group 14"/>
              <p:cNvGrpSpPr>
                <a:grpSpLocks/>
              </p:cNvGrpSpPr>
              <p:nvPr/>
            </p:nvGrpSpPr>
            <p:grpSpPr bwMode="auto">
              <a:xfrm>
                <a:off x="2971" y="1979"/>
                <a:ext cx="409" cy="181"/>
                <a:chOff x="1156" y="3793"/>
                <a:chExt cx="409" cy="181"/>
              </a:xfrm>
            </p:grpSpPr>
            <p:sp>
              <p:nvSpPr>
                <p:cNvPr id="206863" name="Oval 15"/>
                <p:cNvSpPr>
                  <a:spLocks noChangeArrowheads="1"/>
                </p:cNvSpPr>
                <p:nvPr/>
              </p:nvSpPr>
              <p:spPr bwMode="auto">
                <a:xfrm>
                  <a:off x="1156" y="3793"/>
                  <a:ext cx="136" cy="45"/>
                </a:xfrm>
                <a:prstGeom prst="ellipse">
                  <a:avLst/>
                </a:prstGeom>
                <a:solidFill>
                  <a:srgbClr val="FF0000"/>
                </a:solidFill>
                <a:ln w="9525">
                  <a:noFill/>
                  <a:round/>
                  <a:headEnd/>
                  <a:tailEnd/>
                </a:ln>
                <a:effectLst/>
              </p:spPr>
              <p:txBody>
                <a:bodyPr wrap="none" anchor="ctr"/>
                <a:lstStyle/>
                <a:p>
                  <a:endParaRPr lang="en-GB"/>
                </a:p>
              </p:txBody>
            </p:sp>
            <p:sp>
              <p:nvSpPr>
                <p:cNvPr id="206864" name="Oval 16"/>
                <p:cNvSpPr>
                  <a:spLocks noChangeArrowheads="1"/>
                </p:cNvSpPr>
                <p:nvPr/>
              </p:nvSpPr>
              <p:spPr bwMode="auto">
                <a:xfrm>
                  <a:off x="1292" y="3929"/>
                  <a:ext cx="136" cy="45"/>
                </a:xfrm>
                <a:prstGeom prst="ellipse">
                  <a:avLst/>
                </a:prstGeom>
                <a:solidFill>
                  <a:srgbClr val="FF0000"/>
                </a:solidFill>
                <a:ln w="9525">
                  <a:noFill/>
                  <a:round/>
                  <a:headEnd/>
                  <a:tailEnd/>
                </a:ln>
                <a:effectLst/>
              </p:spPr>
              <p:txBody>
                <a:bodyPr wrap="none" anchor="ctr"/>
                <a:lstStyle/>
                <a:p>
                  <a:endParaRPr lang="en-GB"/>
                </a:p>
              </p:txBody>
            </p:sp>
            <p:sp>
              <p:nvSpPr>
                <p:cNvPr id="206865" name="Oval 17"/>
                <p:cNvSpPr>
                  <a:spLocks noChangeArrowheads="1"/>
                </p:cNvSpPr>
                <p:nvPr/>
              </p:nvSpPr>
              <p:spPr bwMode="auto">
                <a:xfrm>
                  <a:off x="1429" y="3884"/>
                  <a:ext cx="136" cy="45"/>
                </a:xfrm>
                <a:prstGeom prst="ellipse">
                  <a:avLst/>
                </a:prstGeom>
                <a:solidFill>
                  <a:srgbClr val="FF0000"/>
                </a:solidFill>
                <a:ln w="9525">
                  <a:noFill/>
                  <a:round/>
                  <a:headEnd/>
                  <a:tailEnd/>
                </a:ln>
                <a:effectLst/>
              </p:spPr>
              <p:txBody>
                <a:bodyPr wrap="none" anchor="ctr"/>
                <a:lstStyle/>
                <a:p>
                  <a:endParaRPr lang="en-GB"/>
                </a:p>
              </p:txBody>
            </p:sp>
            <p:sp>
              <p:nvSpPr>
                <p:cNvPr id="206866" name="Oval 18"/>
                <p:cNvSpPr>
                  <a:spLocks noChangeArrowheads="1"/>
                </p:cNvSpPr>
                <p:nvPr/>
              </p:nvSpPr>
              <p:spPr bwMode="auto">
                <a:xfrm>
                  <a:off x="1292" y="3838"/>
                  <a:ext cx="136" cy="45"/>
                </a:xfrm>
                <a:prstGeom prst="ellipse">
                  <a:avLst/>
                </a:prstGeom>
                <a:solidFill>
                  <a:srgbClr val="FF0000"/>
                </a:solidFill>
                <a:ln w="9525">
                  <a:noFill/>
                  <a:round/>
                  <a:headEnd/>
                  <a:tailEnd/>
                </a:ln>
                <a:effectLst/>
              </p:spPr>
              <p:txBody>
                <a:bodyPr wrap="none" anchor="ctr"/>
                <a:lstStyle/>
                <a:p>
                  <a:endParaRPr lang="en-GB"/>
                </a:p>
              </p:txBody>
            </p:sp>
          </p:grpSp>
        </p:grpSp>
        <p:sp>
          <p:nvSpPr>
            <p:cNvPr id="206867" name="AutoShape 19"/>
            <p:cNvSpPr>
              <a:spLocks noChangeArrowheads="1"/>
            </p:cNvSpPr>
            <p:nvPr/>
          </p:nvSpPr>
          <p:spPr bwMode="auto">
            <a:xfrm flipH="1" flipV="1">
              <a:off x="2155" y="2819"/>
              <a:ext cx="997" cy="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p:spPr>
          <p:txBody>
            <a:bodyPr wrap="none" anchor="ctr"/>
            <a:lstStyle/>
            <a:p>
              <a:endParaRPr lang="en-GB"/>
            </a:p>
          </p:txBody>
        </p:sp>
        <p:sp>
          <p:nvSpPr>
            <p:cNvPr id="206868" name="WordArt 20"/>
            <p:cNvSpPr>
              <a:spLocks noChangeArrowheads="1" noChangeShapeType="1" noTextEdit="1"/>
            </p:cNvSpPr>
            <p:nvPr/>
          </p:nvSpPr>
          <p:spPr bwMode="auto">
            <a:xfrm>
              <a:off x="930" y="2840"/>
              <a:ext cx="1182" cy="3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GB" sz="2000" kern="10">
                  <a:ln w="9525">
                    <a:round/>
                    <a:headEnd/>
                    <a:tailEnd/>
                  </a:ln>
                  <a:gradFill rotWithShape="0">
                    <a:gsLst>
                      <a:gs pos="0">
                        <a:srgbClr val="FFE701"/>
                      </a:gs>
                      <a:gs pos="100000">
                        <a:srgbClr val="FE3E02"/>
                      </a:gs>
                    </a:gsLst>
                    <a:lin ang="5400000" scaled="1"/>
                  </a:gradFill>
                  <a:latin typeface="Impact"/>
                </a:rPr>
                <a:t>immunoreactivity</a:t>
              </a:r>
            </a:p>
          </p:txBody>
        </p:sp>
        <p:sp>
          <p:nvSpPr>
            <p:cNvPr id="206869" name="Text Box 21"/>
            <p:cNvSpPr txBox="1">
              <a:spLocks noChangeArrowheads="1"/>
            </p:cNvSpPr>
            <p:nvPr/>
          </p:nvSpPr>
          <p:spPr bwMode="auto">
            <a:xfrm>
              <a:off x="1292" y="3158"/>
              <a:ext cx="804" cy="231"/>
            </a:xfrm>
            <a:prstGeom prst="rect">
              <a:avLst/>
            </a:prstGeom>
            <a:noFill/>
            <a:ln w="9525">
              <a:noFill/>
              <a:miter lim="800000"/>
              <a:headEnd/>
              <a:tailEnd/>
            </a:ln>
            <a:effectLst/>
          </p:spPr>
          <p:txBody>
            <a:bodyPr wrap="none">
              <a:spAutoFit/>
            </a:bodyPr>
            <a:lstStyle/>
            <a:p>
              <a:r>
                <a:rPr lang="en-GB" sz="1800">
                  <a:latin typeface="Arial" charset="0"/>
                </a:rPr>
                <a:t>Pathogens</a:t>
              </a:r>
            </a:p>
          </p:txBody>
        </p:sp>
      </p:grpSp>
      <p:grpSp>
        <p:nvGrpSpPr>
          <p:cNvPr id="7" name="Group 22"/>
          <p:cNvGrpSpPr>
            <a:grpSpLocks/>
          </p:cNvGrpSpPr>
          <p:nvPr/>
        </p:nvGrpSpPr>
        <p:grpSpPr bwMode="auto">
          <a:xfrm>
            <a:off x="4211638" y="2674938"/>
            <a:ext cx="4368800" cy="1755775"/>
            <a:chOff x="2653" y="1685"/>
            <a:chExt cx="2752" cy="1106"/>
          </a:xfrm>
        </p:grpSpPr>
        <p:grpSp>
          <p:nvGrpSpPr>
            <p:cNvPr id="8" name="Group 23"/>
            <p:cNvGrpSpPr>
              <a:grpSpLocks/>
            </p:cNvGrpSpPr>
            <p:nvPr/>
          </p:nvGrpSpPr>
          <p:grpSpPr bwMode="auto">
            <a:xfrm>
              <a:off x="2653" y="2456"/>
              <a:ext cx="545" cy="227"/>
              <a:chOff x="2925" y="1570"/>
              <a:chExt cx="545" cy="227"/>
            </a:xfrm>
          </p:grpSpPr>
          <p:grpSp>
            <p:nvGrpSpPr>
              <p:cNvPr id="9" name="Group 24"/>
              <p:cNvGrpSpPr>
                <a:grpSpLocks/>
              </p:cNvGrpSpPr>
              <p:nvPr/>
            </p:nvGrpSpPr>
            <p:grpSpPr bwMode="auto">
              <a:xfrm>
                <a:off x="2925" y="1616"/>
                <a:ext cx="409" cy="181"/>
                <a:chOff x="1156" y="3793"/>
                <a:chExt cx="409" cy="181"/>
              </a:xfrm>
            </p:grpSpPr>
            <p:sp>
              <p:nvSpPr>
                <p:cNvPr id="206873" name="Oval 25"/>
                <p:cNvSpPr>
                  <a:spLocks noChangeArrowheads="1"/>
                </p:cNvSpPr>
                <p:nvPr/>
              </p:nvSpPr>
              <p:spPr bwMode="auto">
                <a:xfrm>
                  <a:off x="1156" y="3793"/>
                  <a:ext cx="136" cy="45"/>
                </a:xfrm>
                <a:prstGeom prst="ellipse">
                  <a:avLst/>
                </a:prstGeom>
                <a:solidFill>
                  <a:srgbClr val="00FF00"/>
                </a:solidFill>
                <a:ln w="9525">
                  <a:noFill/>
                  <a:round/>
                  <a:headEnd/>
                  <a:tailEnd/>
                </a:ln>
                <a:effectLst/>
              </p:spPr>
              <p:txBody>
                <a:bodyPr wrap="none" anchor="ctr"/>
                <a:lstStyle/>
                <a:p>
                  <a:endParaRPr lang="en-GB"/>
                </a:p>
              </p:txBody>
            </p:sp>
            <p:sp>
              <p:nvSpPr>
                <p:cNvPr id="206874" name="Oval 26"/>
                <p:cNvSpPr>
                  <a:spLocks noChangeArrowheads="1"/>
                </p:cNvSpPr>
                <p:nvPr/>
              </p:nvSpPr>
              <p:spPr bwMode="auto">
                <a:xfrm>
                  <a:off x="1292" y="3929"/>
                  <a:ext cx="136" cy="45"/>
                </a:xfrm>
                <a:prstGeom prst="ellipse">
                  <a:avLst/>
                </a:prstGeom>
                <a:solidFill>
                  <a:srgbClr val="00FF00"/>
                </a:solidFill>
                <a:ln w="9525">
                  <a:noFill/>
                  <a:round/>
                  <a:headEnd/>
                  <a:tailEnd/>
                </a:ln>
                <a:effectLst/>
              </p:spPr>
              <p:txBody>
                <a:bodyPr wrap="none" anchor="ctr"/>
                <a:lstStyle/>
                <a:p>
                  <a:endParaRPr lang="en-GB"/>
                </a:p>
              </p:txBody>
            </p:sp>
            <p:sp>
              <p:nvSpPr>
                <p:cNvPr id="206875" name="Oval 27"/>
                <p:cNvSpPr>
                  <a:spLocks noChangeArrowheads="1"/>
                </p:cNvSpPr>
                <p:nvPr/>
              </p:nvSpPr>
              <p:spPr bwMode="auto">
                <a:xfrm>
                  <a:off x="1429" y="3884"/>
                  <a:ext cx="136" cy="45"/>
                </a:xfrm>
                <a:prstGeom prst="ellipse">
                  <a:avLst/>
                </a:prstGeom>
                <a:solidFill>
                  <a:srgbClr val="00FF00"/>
                </a:solidFill>
                <a:ln w="9525">
                  <a:noFill/>
                  <a:round/>
                  <a:headEnd/>
                  <a:tailEnd/>
                </a:ln>
                <a:effectLst/>
              </p:spPr>
              <p:txBody>
                <a:bodyPr wrap="none" anchor="ctr"/>
                <a:lstStyle/>
                <a:p>
                  <a:endParaRPr lang="en-GB"/>
                </a:p>
              </p:txBody>
            </p:sp>
            <p:sp>
              <p:nvSpPr>
                <p:cNvPr id="206876" name="Oval 28"/>
                <p:cNvSpPr>
                  <a:spLocks noChangeArrowheads="1"/>
                </p:cNvSpPr>
                <p:nvPr/>
              </p:nvSpPr>
              <p:spPr bwMode="auto">
                <a:xfrm>
                  <a:off x="1292" y="3838"/>
                  <a:ext cx="136" cy="45"/>
                </a:xfrm>
                <a:prstGeom prst="ellipse">
                  <a:avLst/>
                </a:prstGeom>
                <a:solidFill>
                  <a:srgbClr val="00FF00"/>
                </a:solidFill>
                <a:ln w="9525">
                  <a:noFill/>
                  <a:round/>
                  <a:headEnd/>
                  <a:tailEnd/>
                </a:ln>
                <a:effectLst/>
              </p:spPr>
              <p:txBody>
                <a:bodyPr wrap="none" anchor="ctr"/>
                <a:lstStyle/>
                <a:p>
                  <a:endParaRPr lang="en-GB"/>
                </a:p>
              </p:txBody>
            </p:sp>
          </p:grpSp>
          <p:grpSp>
            <p:nvGrpSpPr>
              <p:cNvPr id="10" name="Group 29"/>
              <p:cNvGrpSpPr>
                <a:grpSpLocks/>
              </p:cNvGrpSpPr>
              <p:nvPr/>
            </p:nvGrpSpPr>
            <p:grpSpPr bwMode="auto">
              <a:xfrm>
                <a:off x="3061" y="1570"/>
                <a:ext cx="409" cy="181"/>
                <a:chOff x="1156" y="3793"/>
                <a:chExt cx="409" cy="181"/>
              </a:xfrm>
            </p:grpSpPr>
            <p:sp>
              <p:nvSpPr>
                <p:cNvPr id="206878" name="Oval 30"/>
                <p:cNvSpPr>
                  <a:spLocks noChangeArrowheads="1"/>
                </p:cNvSpPr>
                <p:nvPr/>
              </p:nvSpPr>
              <p:spPr bwMode="auto">
                <a:xfrm>
                  <a:off x="1156" y="3793"/>
                  <a:ext cx="136" cy="45"/>
                </a:xfrm>
                <a:prstGeom prst="ellipse">
                  <a:avLst/>
                </a:prstGeom>
                <a:solidFill>
                  <a:srgbClr val="00FF00"/>
                </a:solidFill>
                <a:ln w="9525">
                  <a:noFill/>
                  <a:round/>
                  <a:headEnd/>
                  <a:tailEnd/>
                </a:ln>
                <a:effectLst/>
              </p:spPr>
              <p:txBody>
                <a:bodyPr wrap="none" anchor="ctr"/>
                <a:lstStyle/>
                <a:p>
                  <a:endParaRPr lang="en-GB"/>
                </a:p>
              </p:txBody>
            </p:sp>
            <p:sp>
              <p:nvSpPr>
                <p:cNvPr id="206879" name="Oval 31"/>
                <p:cNvSpPr>
                  <a:spLocks noChangeArrowheads="1"/>
                </p:cNvSpPr>
                <p:nvPr/>
              </p:nvSpPr>
              <p:spPr bwMode="auto">
                <a:xfrm>
                  <a:off x="1292" y="3929"/>
                  <a:ext cx="136" cy="45"/>
                </a:xfrm>
                <a:prstGeom prst="ellipse">
                  <a:avLst/>
                </a:prstGeom>
                <a:solidFill>
                  <a:srgbClr val="00FF00"/>
                </a:solidFill>
                <a:ln w="9525">
                  <a:noFill/>
                  <a:round/>
                  <a:headEnd/>
                  <a:tailEnd/>
                </a:ln>
                <a:effectLst/>
              </p:spPr>
              <p:txBody>
                <a:bodyPr wrap="none" anchor="ctr"/>
                <a:lstStyle/>
                <a:p>
                  <a:endParaRPr lang="en-GB"/>
                </a:p>
              </p:txBody>
            </p:sp>
            <p:sp>
              <p:nvSpPr>
                <p:cNvPr id="206880" name="Oval 32"/>
                <p:cNvSpPr>
                  <a:spLocks noChangeArrowheads="1"/>
                </p:cNvSpPr>
                <p:nvPr/>
              </p:nvSpPr>
              <p:spPr bwMode="auto">
                <a:xfrm>
                  <a:off x="1429" y="3884"/>
                  <a:ext cx="136" cy="45"/>
                </a:xfrm>
                <a:prstGeom prst="ellipse">
                  <a:avLst/>
                </a:prstGeom>
                <a:solidFill>
                  <a:srgbClr val="00FF00"/>
                </a:solidFill>
                <a:ln w="9525">
                  <a:noFill/>
                  <a:round/>
                  <a:headEnd/>
                  <a:tailEnd/>
                </a:ln>
                <a:effectLst/>
              </p:spPr>
              <p:txBody>
                <a:bodyPr wrap="none" anchor="ctr"/>
                <a:lstStyle/>
                <a:p>
                  <a:endParaRPr lang="en-GB"/>
                </a:p>
              </p:txBody>
            </p:sp>
            <p:sp>
              <p:nvSpPr>
                <p:cNvPr id="206881" name="Oval 33"/>
                <p:cNvSpPr>
                  <a:spLocks noChangeArrowheads="1"/>
                </p:cNvSpPr>
                <p:nvPr/>
              </p:nvSpPr>
              <p:spPr bwMode="auto">
                <a:xfrm>
                  <a:off x="1292" y="3838"/>
                  <a:ext cx="136" cy="45"/>
                </a:xfrm>
                <a:prstGeom prst="ellipse">
                  <a:avLst/>
                </a:prstGeom>
                <a:solidFill>
                  <a:srgbClr val="00FF00"/>
                </a:solidFill>
                <a:ln w="9525">
                  <a:noFill/>
                  <a:round/>
                  <a:headEnd/>
                  <a:tailEnd/>
                </a:ln>
                <a:effectLst/>
              </p:spPr>
              <p:txBody>
                <a:bodyPr wrap="none" anchor="ctr"/>
                <a:lstStyle/>
                <a:p>
                  <a:endParaRPr lang="en-GB"/>
                </a:p>
              </p:txBody>
            </p:sp>
          </p:grpSp>
        </p:grpSp>
        <p:pic>
          <p:nvPicPr>
            <p:cNvPr id="206882" name="Picture 34" descr="MCj03871650000[1]"/>
            <p:cNvPicPr>
              <a:picLocks noChangeAspect="1" noChangeArrowheads="1"/>
            </p:cNvPicPr>
            <p:nvPr/>
          </p:nvPicPr>
          <p:blipFill>
            <a:blip r:embed="rId2" cstate="print"/>
            <a:srcRect/>
            <a:stretch>
              <a:fillRect/>
            </a:stretch>
          </p:blipFill>
          <p:spPr bwMode="auto">
            <a:xfrm>
              <a:off x="2653" y="1912"/>
              <a:ext cx="336" cy="336"/>
            </a:xfrm>
            <a:prstGeom prst="rect">
              <a:avLst/>
            </a:prstGeom>
            <a:noFill/>
          </p:spPr>
        </p:pic>
        <p:sp>
          <p:nvSpPr>
            <p:cNvPr id="206883" name="Line 35"/>
            <p:cNvSpPr>
              <a:spLocks noChangeShapeType="1"/>
            </p:cNvSpPr>
            <p:nvPr/>
          </p:nvSpPr>
          <p:spPr bwMode="auto">
            <a:xfrm>
              <a:off x="2971" y="2048"/>
              <a:ext cx="953" cy="0"/>
            </a:xfrm>
            <a:prstGeom prst="line">
              <a:avLst/>
            </a:prstGeom>
            <a:noFill/>
            <a:ln w="76200" cmpd="tri">
              <a:solidFill>
                <a:srgbClr val="00FF00"/>
              </a:solidFill>
              <a:round/>
              <a:headEnd/>
              <a:tailEnd type="triangle" w="med" len="med"/>
            </a:ln>
            <a:effectLst/>
          </p:spPr>
          <p:txBody>
            <a:bodyPr/>
            <a:lstStyle/>
            <a:p>
              <a:endParaRPr lang="en-GB"/>
            </a:p>
          </p:txBody>
        </p:sp>
        <p:sp>
          <p:nvSpPr>
            <p:cNvPr id="206884" name="Line 36"/>
            <p:cNvSpPr>
              <a:spLocks noChangeShapeType="1"/>
            </p:cNvSpPr>
            <p:nvPr/>
          </p:nvSpPr>
          <p:spPr bwMode="auto">
            <a:xfrm rot="-1516300">
              <a:off x="3016" y="2366"/>
              <a:ext cx="953" cy="0"/>
            </a:xfrm>
            <a:prstGeom prst="line">
              <a:avLst/>
            </a:prstGeom>
            <a:noFill/>
            <a:ln w="76200" cmpd="tri">
              <a:solidFill>
                <a:srgbClr val="00FF00"/>
              </a:solidFill>
              <a:round/>
              <a:headEnd/>
              <a:tailEnd type="triangle" w="med" len="med"/>
            </a:ln>
            <a:effectLst/>
          </p:spPr>
          <p:txBody>
            <a:bodyPr/>
            <a:lstStyle/>
            <a:p>
              <a:endParaRPr lang="en-GB"/>
            </a:p>
          </p:txBody>
        </p:sp>
        <p:sp>
          <p:nvSpPr>
            <p:cNvPr id="206885" name="WordArt 37" descr="Narrow vertical"/>
            <p:cNvSpPr>
              <a:spLocks noChangeArrowheads="1" noChangeShapeType="1" noTextEdit="1"/>
            </p:cNvSpPr>
            <p:nvPr/>
          </p:nvSpPr>
          <p:spPr bwMode="auto">
            <a:xfrm>
              <a:off x="3969" y="1685"/>
              <a:ext cx="756" cy="663"/>
            </a:xfrm>
            <a:prstGeom prst="rect">
              <a:avLst/>
            </a:prstGeom>
          </p:spPr>
          <p:txBody>
            <a:bodyPr wrap="none" fromWordArt="1">
              <a:prstTxWarp prst="textCurveUp">
                <a:avLst>
                  <a:gd name="adj" fmla="val 40356"/>
                </a:avLst>
              </a:prstTxWarp>
            </a:bodyPr>
            <a:lstStyle/>
            <a:p>
              <a:pPr algn="ctr"/>
              <a:r>
                <a:rPr lang="en-GB" sz="18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tolerance</a:t>
              </a:r>
            </a:p>
          </p:txBody>
        </p:sp>
        <p:sp>
          <p:nvSpPr>
            <p:cNvPr id="206886" name="Text Box 38"/>
            <p:cNvSpPr txBox="1">
              <a:spLocks noChangeArrowheads="1"/>
            </p:cNvSpPr>
            <p:nvPr/>
          </p:nvSpPr>
          <p:spPr bwMode="auto">
            <a:xfrm>
              <a:off x="3969" y="2387"/>
              <a:ext cx="1436" cy="404"/>
            </a:xfrm>
            <a:prstGeom prst="rect">
              <a:avLst/>
            </a:prstGeom>
            <a:noFill/>
            <a:ln w="9525">
              <a:noFill/>
              <a:miter lim="800000"/>
              <a:headEnd/>
              <a:tailEnd/>
            </a:ln>
            <a:effectLst/>
          </p:spPr>
          <p:txBody>
            <a:bodyPr wrap="none">
              <a:spAutoFit/>
            </a:bodyPr>
            <a:lstStyle/>
            <a:p>
              <a:r>
                <a:rPr lang="en-GB" sz="1800">
                  <a:latin typeface="Arial" charset="0"/>
                </a:rPr>
                <a:t>Food antigens</a:t>
              </a:r>
            </a:p>
            <a:p>
              <a:r>
                <a:rPr lang="en-GB" sz="1800">
                  <a:latin typeface="Arial" charset="0"/>
                </a:rPr>
                <a:t>Commensal bacteria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oral tolerance1"/>
          <p:cNvPicPr>
            <a:picLocks noChangeAspect="1" noChangeArrowheads="1"/>
          </p:cNvPicPr>
          <p:nvPr/>
        </p:nvPicPr>
        <p:blipFill>
          <a:blip r:embed="rId2" cstate="print"/>
          <a:srcRect/>
          <a:stretch>
            <a:fillRect/>
          </a:stretch>
        </p:blipFill>
        <p:spPr bwMode="auto">
          <a:xfrm>
            <a:off x="3203575" y="1906588"/>
            <a:ext cx="2076450" cy="4762500"/>
          </a:xfrm>
          <a:prstGeom prst="rect">
            <a:avLst/>
          </a:prstGeom>
          <a:noFill/>
        </p:spPr>
      </p:pic>
      <p:sp>
        <p:nvSpPr>
          <p:cNvPr id="207875" name="Rectangle 3"/>
          <p:cNvSpPr>
            <a:spLocks noGrp="1" noChangeArrowheads="1"/>
          </p:cNvSpPr>
          <p:nvPr>
            <p:ph type="title"/>
          </p:nvPr>
        </p:nvSpPr>
        <p:spPr/>
        <p:txBody>
          <a:bodyPr/>
          <a:lstStyle/>
          <a:p>
            <a:r>
              <a:rPr lang="en-GB" sz="4000"/>
              <a:t>Oral tolerance: most antigens don’t elicit an immune response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85800" y="260350"/>
            <a:ext cx="7772400" cy="1143000"/>
          </a:xfrm>
        </p:spPr>
        <p:txBody>
          <a:bodyPr/>
          <a:lstStyle/>
          <a:p>
            <a:r>
              <a:rPr lang="en-GB" sz="4000"/>
              <a:t>Potential mechanisms for oral tolerance</a:t>
            </a:r>
          </a:p>
        </p:txBody>
      </p:sp>
      <p:pic>
        <p:nvPicPr>
          <p:cNvPr id="264195" name="Picture 3" descr="imr_280_f1"/>
          <p:cNvPicPr>
            <a:picLocks noChangeAspect="1" noChangeArrowheads="1"/>
          </p:cNvPicPr>
          <p:nvPr/>
        </p:nvPicPr>
        <p:blipFill>
          <a:blip r:embed="rId2" cstate="print"/>
          <a:srcRect/>
          <a:stretch>
            <a:fillRect/>
          </a:stretch>
        </p:blipFill>
        <p:spPr bwMode="auto">
          <a:xfrm>
            <a:off x="1403350" y="1628775"/>
            <a:ext cx="6172200" cy="4706938"/>
          </a:xfrm>
          <a:prstGeom prst="rect">
            <a:avLst/>
          </a:prstGeom>
          <a:noFill/>
          <a:ln w="9525">
            <a:noFill/>
            <a:miter lim="800000"/>
            <a:headEnd/>
            <a:tailEnd/>
          </a:ln>
        </p:spPr>
      </p:pic>
      <p:sp>
        <p:nvSpPr>
          <p:cNvPr id="264196" name="Oval 4"/>
          <p:cNvSpPr>
            <a:spLocks noChangeArrowheads="1"/>
          </p:cNvSpPr>
          <p:nvPr/>
        </p:nvSpPr>
        <p:spPr bwMode="auto">
          <a:xfrm>
            <a:off x="1187450" y="1412875"/>
            <a:ext cx="1439863" cy="576263"/>
          </a:xfrm>
          <a:prstGeom prst="ellipse">
            <a:avLst/>
          </a:prstGeom>
          <a:noFill/>
          <a:ln w="38100">
            <a:solidFill>
              <a:srgbClr val="FF0000"/>
            </a:solidFill>
            <a:round/>
            <a:headEnd/>
            <a:tailEnd/>
          </a:ln>
          <a:effectLst/>
        </p:spPr>
        <p:txBody>
          <a:bodyPr wrap="none" anchor="ctr"/>
          <a:lstStyle/>
          <a:p>
            <a:endParaRPr lang="en-GB"/>
          </a:p>
        </p:txBody>
      </p:sp>
      <p:sp>
        <p:nvSpPr>
          <p:cNvPr id="264197" name="Oval 5"/>
          <p:cNvSpPr>
            <a:spLocks noChangeArrowheads="1"/>
          </p:cNvSpPr>
          <p:nvPr/>
        </p:nvSpPr>
        <p:spPr bwMode="auto">
          <a:xfrm>
            <a:off x="2411413" y="2708275"/>
            <a:ext cx="2089150" cy="1728788"/>
          </a:xfrm>
          <a:prstGeom prst="ellipse">
            <a:avLst/>
          </a:prstGeom>
          <a:noFill/>
          <a:ln w="38100">
            <a:solidFill>
              <a:srgbClr val="FF0000"/>
            </a:solidFill>
            <a:round/>
            <a:headEnd/>
            <a:tailEnd/>
          </a:ln>
          <a:effectLst/>
        </p:spPr>
        <p:txBody>
          <a:bodyPr wrap="none" anchor="ctr"/>
          <a:lstStyle/>
          <a:p>
            <a:endParaRPr lang="en-GB"/>
          </a:p>
        </p:txBody>
      </p:sp>
      <p:sp>
        <p:nvSpPr>
          <p:cNvPr id="264198" name="Oval 6"/>
          <p:cNvSpPr>
            <a:spLocks noChangeArrowheads="1"/>
          </p:cNvSpPr>
          <p:nvPr/>
        </p:nvSpPr>
        <p:spPr bwMode="auto">
          <a:xfrm>
            <a:off x="6443663" y="1412875"/>
            <a:ext cx="1439862" cy="576263"/>
          </a:xfrm>
          <a:prstGeom prst="ellipse">
            <a:avLst/>
          </a:prstGeom>
          <a:noFill/>
          <a:ln w="38100">
            <a:solidFill>
              <a:srgbClr val="00FF00"/>
            </a:solidFill>
            <a:round/>
            <a:headEnd/>
            <a:tailEnd/>
          </a:ln>
          <a:effectLst/>
        </p:spPr>
        <p:txBody>
          <a:bodyPr wrap="none" anchor="ctr"/>
          <a:lstStyle/>
          <a:p>
            <a:endParaRPr lang="en-GB"/>
          </a:p>
        </p:txBody>
      </p:sp>
      <p:sp>
        <p:nvSpPr>
          <p:cNvPr id="264199" name="Oval 7"/>
          <p:cNvSpPr>
            <a:spLocks noChangeArrowheads="1"/>
          </p:cNvSpPr>
          <p:nvPr/>
        </p:nvSpPr>
        <p:spPr bwMode="auto">
          <a:xfrm>
            <a:off x="5292725" y="3213100"/>
            <a:ext cx="2374900" cy="1871663"/>
          </a:xfrm>
          <a:prstGeom prst="ellipse">
            <a:avLst/>
          </a:prstGeom>
          <a:noFill/>
          <a:ln w="38100">
            <a:solidFill>
              <a:srgbClr val="00FF00"/>
            </a:solidFill>
            <a:round/>
            <a:headEnd/>
            <a:tailEnd/>
          </a:ln>
          <a:effectLst/>
        </p:spPr>
        <p:txBody>
          <a:bodyPr wrap="none" anchor="ctr"/>
          <a:lstStyle/>
          <a:p>
            <a:endParaRPr lang="en-GB"/>
          </a:p>
        </p:txBody>
      </p:sp>
      <p:sp>
        <p:nvSpPr>
          <p:cNvPr id="264200" name="Freeform 8"/>
          <p:cNvSpPr>
            <a:spLocks/>
          </p:cNvSpPr>
          <p:nvPr/>
        </p:nvSpPr>
        <p:spPr bwMode="auto">
          <a:xfrm>
            <a:off x="263525" y="1773238"/>
            <a:ext cx="923925" cy="1150937"/>
          </a:xfrm>
          <a:custGeom>
            <a:avLst/>
            <a:gdLst/>
            <a:ahLst/>
            <a:cxnLst>
              <a:cxn ang="0">
                <a:pos x="582" y="0"/>
              </a:cxn>
              <a:cxn ang="0">
                <a:pos x="83" y="317"/>
              </a:cxn>
              <a:cxn ang="0">
                <a:pos x="83" y="725"/>
              </a:cxn>
            </a:cxnLst>
            <a:rect l="0" t="0" r="r" b="b"/>
            <a:pathLst>
              <a:path w="582" h="725">
                <a:moveTo>
                  <a:pt x="582" y="0"/>
                </a:moveTo>
                <a:cubicBezTo>
                  <a:pt x="374" y="98"/>
                  <a:pt x="166" y="196"/>
                  <a:pt x="83" y="317"/>
                </a:cubicBezTo>
                <a:cubicBezTo>
                  <a:pt x="0" y="438"/>
                  <a:pt x="41" y="581"/>
                  <a:pt x="83" y="725"/>
                </a:cubicBezTo>
              </a:path>
            </a:pathLst>
          </a:custGeom>
          <a:noFill/>
          <a:ln w="38100">
            <a:solidFill>
              <a:srgbClr val="FF0000"/>
            </a:solidFill>
            <a:round/>
            <a:headEnd/>
            <a:tailEnd type="triangle" w="med" len="med"/>
          </a:ln>
          <a:effectLst/>
        </p:spPr>
        <p:txBody>
          <a:bodyPr/>
          <a:lstStyle/>
          <a:p>
            <a:endParaRPr lang="en-GB"/>
          </a:p>
        </p:txBody>
      </p:sp>
      <p:sp>
        <p:nvSpPr>
          <p:cNvPr id="264201" name="Text Box 9"/>
          <p:cNvSpPr txBox="1">
            <a:spLocks noChangeArrowheads="1"/>
          </p:cNvSpPr>
          <p:nvPr/>
        </p:nvSpPr>
        <p:spPr bwMode="auto">
          <a:xfrm>
            <a:off x="250825" y="2924175"/>
            <a:ext cx="1060450" cy="679450"/>
          </a:xfrm>
          <a:prstGeom prst="rect">
            <a:avLst/>
          </a:prstGeom>
          <a:noFill/>
          <a:ln w="38100" cmpd="dbl">
            <a:solidFill>
              <a:srgbClr val="FF0000"/>
            </a:solidFill>
            <a:miter lim="800000"/>
            <a:headEnd/>
            <a:tailEnd/>
          </a:ln>
          <a:effectLst/>
        </p:spPr>
        <p:txBody>
          <a:bodyPr wrap="none">
            <a:spAutoFit/>
          </a:bodyPr>
          <a:lstStyle/>
          <a:p>
            <a:r>
              <a:rPr lang="en-GB" sz="1800">
                <a:latin typeface="Arial" charset="0"/>
              </a:rPr>
              <a:t>Anergy</a:t>
            </a:r>
          </a:p>
          <a:p>
            <a:r>
              <a:rPr lang="en-GB" sz="1800">
                <a:latin typeface="Arial" charset="0"/>
              </a:rPr>
              <a:t>Deletion</a:t>
            </a:r>
          </a:p>
        </p:txBody>
      </p:sp>
      <p:sp>
        <p:nvSpPr>
          <p:cNvPr id="264202" name="Freeform 10"/>
          <p:cNvSpPr>
            <a:spLocks/>
          </p:cNvSpPr>
          <p:nvPr/>
        </p:nvSpPr>
        <p:spPr bwMode="auto">
          <a:xfrm>
            <a:off x="7812088" y="1773238"/>
            <a:ext cx="1008062" cy="1150937"/>
          </a:xfrm>
          <a:custGeom>
            <a:avLst/>
            <a:gdLst/>
            <a:ahLst/>
            <a:cxnLst>
              <a:cxn ang="0">
                <a:pos x="0" y="0"/>
              </a:cxn>
              <a:cxn ang="0">
                <a:pos x="544" y="317"/>
              </a:cxn>
              <a:cxn ang="0">
                <a:pos x="544" y="725"/>
              </a:cxn>
            </a:cxnLst>
            <a:rect l="0" t="0" r="r" b="b"/>
            <a:pathLst>
              <a:path w="635" h="725">
                <a:moveTo>
                  <a:pt x="0" y="0"/>
                </a:moveTo>
                <a:cubicBezTo>
                  <a:pt x="226" y="98"/>
                  <a:pt x="453" y="196"/>
                  <a:pt x="544" y="317"/>
                </a:cubicBezTo>
                <a:cubicBezTo>
                  <a:pt x="635" y="438"/>
                  <a:pt x="589" y="581"/>
                  <a:pt x="544" y="725"/>
                </a:cubicBezTo>
              </a:path>
            </a:pathLst>
          </a:custGeom>
          <a:noFill/>
          <a:ln w="38100">
            <a:solidFill>
              <a:srgbClr val="00FF00"/>
            </a:solidFill>
            <a:round/>
            <a:headEnd/>
            <a:tailEnd type="triangle" w="med" len="med"/>
          </a:ln>
          <a:effectLst/>
        </p:spPr>
        <p:txBody>
          <a:bodyPr/>
          <a:lstStyle/>
          <a:p>
            <a:endParaRPr lang="en-GB"/>
          </a:p>
        </p:txBody>
      </p:sp>
      <p:sp>
        <p:nvSpPr>
          <p:cNvPr id="264203" name="Text Box 11"/>
          <p:cNvSpPr txBox="1">
            <a:spLocks noChangeArrowheads="1"/>
          </p:cNvSpPr>
          <p:nvPr/>
        </p:nvSpPr>
        <p:spPr bwMode="auto">
          <a:xfrm>
            <a:off x="7812088" y="2924175"/>
            <a:ext cx="1223962" cy="954088"/>
          </a:xfrm>
          <a:prstGeom prst="rect">
            <a:avLst/>
          </a:prstGeom>
          <a:noFill/>
          <a:ln w="38100" cmpd="dbl">
            <a:solidFill>
              <a:srgbClr val="00FF00"/>
            </a:solidFill>
            <a:miter lim="800000"/>
            <a:headEnd/>
            <a:tailEnd/>
          </a:ln>
          <a:effectLst/>
        </p:spPr>
        <p:txBody>
          <a:bodyPr>
            <a:spAutoFit/>
          </a:bodyPr>
          <a:lstStyle/>
          <a:p>
            <a:r>
              <a:rPr lang="en-GB" sz="1800">
                <a:latin typeface="Arial" charset="0"/>
              </a:rPr>
              <a:t>Cytokine secretion</a:t>
            </a:r>
          </a:p>
          <a:p>
            <a:r>
              <a:rPr lang="en-GB" sz="1800">
                <a:latin typeface="Arial" charset="0"/>
              </a:rPr>
              <a:t>-IL-10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196"/>
                                        </p:tgtEl>
                                        <p:attrNameLst>
                                          <p:attrName>style.visibility</p:attrName>
                                        </p:attrNameLst>
                                      </p:cBhvr>
                                      <p:to>
                                        <p:strVal val="visible"/>
                                      </p:to>
                                    </p:set>
                                    <p:animEffect transition="in" filter="blinds(horizontal)">
                                      <p:cBhvr>
                                        <p:cTn id="7" dur="500"/>
                                        <p:tgtEl>
                                          <p:spTgt spid="2641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200"/>
                                        </p:tgtEl>
                                        <p:attrNameLst>
                                          <p:attrName>style.visibility</p:attrName>
                                        </p:attrNameLst>
                                      </p:cBhvr>
                                      <p:to>
                                        <p:strVal val="visible"/>
                                      </p:to>
                                    </p:set>
                                    <p:animEffect transition="in" filter="blinds(horizontal)">
                                      <p:cBhvr>
                                        <p:cTn id="12" dur="500"/>
                                        <p:tgtEl>
                                          <p:spTgt spid="26420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4201"/>
                                        </p:tgtEl>
                                        <p:attrNameLst>
                                          <p:attrName>style.visibility</p:attrName>
                                        </p:attrNameLst>
                                      </p:cBhvr>
                                      <p:to>
                                        <p:strVal val="visible"/>
                                      </p:to>
                                    </p:set>
                                    <p:animEffect transition="in" filter="blinds(horizontal)">
                                      <p:cBhvr>
                                        <p:cTn id="15" dur="500"/>
                                        <p:tgtEl>
                                          <p:spTgt spid="26420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4197"/>
                                        </p:tgtEl>
                                        <p:attrNameLst>
                                          <p:attrName>style.visibility</p:attrName>
                                        </p:attrNameLst>
                                      </p:cBhvr>
                                      <p:to>
                                        <p:strVal val="visible"/>
                                      </p:to>
                                    </p:set>
                                    <p:animEffect transition="in" filter="blinds(horizontal)">
                                      <p:cBhvr>
                                        <p:cTn id="18" dur="500"/>
                                        <p:tgtEl>
                                          <p:spTgt spid="26419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64198"/>
                                        </p:tgtEl>
                                        <p:attrNameLst>
                                          <p:attrName>style.visibility</p:attrName>
                                        </p:attrNameLst>
                                      </p:cBhvr>
                                      <p:to>
                                        <p:strVal val="visible"/>
                                      </p:to>
                                    </p:set>
                                    <p:animEffect transition="in" filter="blinds(horizontal)">
                                      <p:cBhvr>
                                        <p:cTn id="23" dur="500"/>
                                        <p:tgtEl>
                                          <p:spTgt spid="26419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4202"/>
                                        </p:tgtEl>
                                        <p:attrNameLst>
                                          <p:attrName>style.visibility</p:attrName>
                                        </p:attrNameLst>
                                      </p:cBhvr>
                                      <p:to>
                                        <p:strVal val="visible"/>
                                      </p:to>
                                    </p:set>
                                    <p:animEffect transition="in" filter="blinds(horizontal)">
                                      <p:cBhvr>
                                        <p:cTn id="28" dur="500"/>
                                        <p:tgtEl>
                                          <p:spTgt spid="26420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4203"/>
                                        </p:tgtEl>
                                        <p:attrNameLst>
                                          <p:attrName>style.visibility</p:attrName>
                                        </p:attrNameLst>
                                      </p:cBhvr>
                                      <p:to>
                                        <p:strVal val="visible"/>
                                      </p:to>
                                    </p:set>
                                    <p:animEffect transition="in" filter="blinds(horizontal)">
                                      <p:cBhvr>
                                        <p:cTn id="31" dur="500"/>
                                        <p:tgtEl>
                                          <p:spTgt spid="26420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64199"/>
                                        </p:tgtEl>
                                        <p:attrNameLst>
                                          <p:attrName>style.visibility</p:attrName>
                                        </p:attrNameLst>
                                      </p:cBhvr>
                                      <p:to>
                                        <p:strVal val="visible"/>
                                      </p:to>
                                    </p:set>
                                    <p:animEffect transition="in" filter="blinds(horizontal)">
                                      <p:cBhvr>
                                        <p:cTn id="34" dur="500"/>
                                        <p:tgtEl>
                                          <p:spTgt spid="264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animBg="1"/>
      <p:bldP spid="264197" grpId="0" animBg="1"/>
      <p:bldP spid="264198" grpId="0" animBg="1"/>
      <p:bldP spid="264199" grpId="0" animBg="1"/>
      <p:bldP spid="264200" grpId="0" animBg="1"/>
      <p:bldP spid="264201" grpId="0" animBg="1"/>
      <p:bldP spid="264202" grpId="0" animBg="1"/>
      <p:bldP spid="26420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7" name="Picture 5" descr="Dual and competing roles of retinoic acid in mucosal T-cell responses."/>
          <p:cNvPicPr>
            <a:picLocks noChangeAspect="1" noChangeArrowheads="1"/>
          </p:cNvPicPr>
          <p:nvPr/>
        </p:nvPicPr>
        <p:blipFill>
          <a:blip r:embed="rId2" cstate="print"/>
          <a:srcRect/>
          <a:stretch>
            <a:fillRect/>
          </a:stretch>
        </p:blipFill>
        <p:spPr bwMode="auto">
          <a:xfrm>
            <a:off x="1331913" y="1833563"/>
            <a:ext cx="6376987" cy="4078287"/>
          </a:xfrm>
          <a:prstGeom prst="rect">
            <a:avLst/>
          </a:prstGeom>
          <a:noFill/>
        </p:spPr>
      </p:pic>
      <p:sp>
        <p:nvSpPr>
          <p:cNvPr id="387078" name="Text Box 6"/>
          <p:cNvSpPr txBox="1">
            <a:spLocks noChangeArrowheads="1"/>
          </p:cNvSpPr>
          <p:nvPr/>
        </p:nvSpPr>
        <p:spPr bwMode="auto">
          <a:xfrm>
            <a:off x="250825" y="549275"/>
            <a:ext cx="8675688" cy="1066800"/>
          </a:xfrm>
          <a:prstGeom prst="rect">
            <a:avLst/>
          </a:prstGeom>
          <a:noFill/>
          <a:ln w="9525">
            <a:noFill/>
            <a:miter lim="800000"/>
            <a:headEnd/>
            <a:tailEnd/>
          </a:ln>
          <a:effectLst/>
        </p:spPr>
        <p:txBody>
          <a:bodyPr>
            <a:spAutoFit/>
          </a:bodyPr>
          <a:lstStyle/>
          <a:p>
            <a:pPr algn="ctr"/>
            <a:r>
              <a:rPr lang="en-GB" sz="3200" b="1">
                <a:solidFill>
                  <a:schemeClr val="tx2"/>
                </a:solidFill>
              </a:rPr>
              <a:t>The cytokine milieu affects T cell development in the gut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2" name="Rectangle 12"/>
          <p:cNvSpPr>
            <a:spLocks noGrp="1" noChangeArrowheads="1"/>
          </p:cNvSpPr>
          <p:nvPr>
            <p:ph type="title"/>
          </p:nvPr>
        </p:nvSpPr>
        <p:spPr/>
        <p:txBody>
          <a:bodyPr/>
          <a:lstStyle/>
          <a:p>
            <a:r>
              <a:rPr lang="en-GB"/>
              <a:t>Intolerant of food</a:t>
            </a:r>
          </a:p>
        </p:txBody>
      </p:sp>
      <p:sp>
        <p:nvSpPr>
          <p:cNvPr id="368648" name="Rectangle 8"/>
          <p:cNvSpPr>
            <a:spLocks noGrp="1" noChangeArrowheads="1"/>
          </p:cNvSpPr>
          <p:nvPr>
            <p:ph type="body" sz="half" idx="4294967295"/>
          </p:nvPr>
        </p:nvSpPr>
        <p:spPr>
          <a:xfrm>
            <a:off x="1330325" y="1700213"/>
            <a:ext cx="4321175" cy="4248150"/>
          </a:xfrm>
        </p:spPr>
        <p:txBody>
          <a:bodyPr/>
          <a:lstStyle/>
          <a:p>
            <a:pPr>
              <a:buFontTx/>
              <a:buNone/>
            </a:pPr>
            <a:r>
              <a:rPr lang="en-GB" sz="2800"/>
              <a:t>Food allergy:</a:t>
            </a:r>
          </a:p>
          <a:p>
            <a:pPr>
              <a:buFontTx/>
              <a:buNone/>
            </a:pPr>
            <a:r>
              <a:rPr lang="en-GB" sz="2400"/>
              <a:t>Nuts</a:t>
            </a:r>
          </a:p>
          <a:p>
            <a:pPr>
              <a:buFontTx/>
              <a:buNone/>
            </a:pPr>
            <a:r>
              <a:rPr lang="en-GB" sz="2400"/>
              <a:t>Hen egg white</a:t>
            </a:r>
          </a:p>
          <a:p>
            <a:pPr>
              <a:buFontTx/>
              <a:buNone/>
            </a:pPr>
            <a:r>
              <a:rPr lang="en-GB" sz="2400"/>
              <a:t>Cows milk</a:t>
            </a:r>
          </a:p>
          <a:p>
            <a:pPr>
              <a:buFontTx/>
              <a:buNone/>
            </a:pPr>
            <a:r>
              <a:rPr lang="en-GB" sz="2400"/>
              <a:t>Wheat</a:t>
            </a:r>
          </a:p>
          <a:p>
            <a:pPr>
              <a:buFontTx/>
              <a:buNone/>
            </a:pPr>
            <a:r>
              <a:rPr lang="en-GB" sz="2400"/>
              <a:t>Sesame seeds</a:t>
            </a:r>
          </a:p>
          <a:p>
            <a:pPr>
              <a:buFontTx/>
              <a:buNone/>
            </a:pPr>
            <a:r>
              <a:rPr lang="en-GB" sz="2400"/>
              <a:t>Soya</a:t>
            </a:r>
          </a:p>
          <a:p>
            <a:pPr>
              <a:buFontTx/>
              <a:buNone/>
            </a:pPr>
            <a:r>
              <a:rPr lang="en-GB" sz="2400"/>
              <a:t>Shell fish</a:t>
            </a:r>
          </a:p>
        </p:txBody>
      </p:sp>
      <p:grpSp>
        <p:nvGrpSpPr>
          <p:cNvPr id="2" name="Group 13"/>
          <p:cNvGrpSpPr>
            <a:grpSpLocks/>
          </p:cNvGrpSpPr>
          <p:nvPr/>
        </p:nvGrpSpPr>
        <p:grpSpPr bwMode="auto">
          <a:xfrm>
            <a:off x="3924300" y="2060575"/>
            <a:ext cx="2259013" cy="3068638"/>
            <a:chOff x="2472" y="1298"/>
            <a:chExt cx="1423" cy="1933"/>
          </a:xfrm>
        </p:grpSpPr>
        <p:pic>
          <p:nvPicPr>
            <p:cNvPr id="368650" name="Picture 10" descr="498198_f520"/>
            <p:cNvPicPr>
              <a:picLocks noChangeAspect="1" noChangeArrowheads="1"/>
            </p:cNvPicPr>
            <p:nvPr/>
          </p:nvPicPr>
          <p:blipFill>
            <a:blip r:embed="rId3" cstate="print"/>
            <a:srcRect/>
            <a:stretch>
              <a:fillRect/>
            </a:stretch>
          </p:blipFill>
          <p:spPr bwMode="auto">
            <a:xfrm>
              <a:off x="2472" y="1298"/>
              <a:ext cx="1423" cy="1933"/>
            </a:xfrm>
            <a:prstGeom prst="rect">
              <a:avLst/>
            </a:prstGeom>
            <a:noFill/>
          </p:spPr>
        </p:pic>
        <p:sp>
          <p:nvSpPr>
            <p:cNvPr id="368651" name="Rectangle 11"/>
            <p:cNvSpPr>
              <a:spLocks noChangeArrowheads="1"/>
            </p:cNvSpPr>
            <p:nvPr/>
          </p:nvSpPr>
          <p:spPr bwMode="auto">
            <a:xfrm>
              <a:off x="2835" y="1842"/>
              <a:ext cx="636" cy="227"/>
            </a:xfrm>
            <a:prstGeom prst="rect">
              <a:avLst/>
            </a:prstGeom>
            <a:solidFill>
              <a:schemeClr val="bg2"/>
            </a:solidFill>
            <a:ln w="9525">
              <a:noFill/>
              <a:miter lim="800000"/>
              <a:headEnd/>
              <a:tailEnd/>
            </a:ln>
            <a:effec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GB" b="1"/>
              <a:t>Oral candidiasis</a:t>
            </a:r>
          </a:p>
        </p:txBody>
      </p:sp>
      <p:pic>
        <p:nvPicPr>
          <p:cNvPr id="345091" name="Picture 3"/>
          <p:cNvPicPr>
            <a:picLocks noGrp="1" noChangeAspect="1" noChangeArrowheads="1"/>
          </p:cNvPicPr>
          <p:nvPr>
            <p:ph type="body" idx="1"/>
          </p:nvPr>
        </p:nvPicPr>
        <p:blipFill>
          <a:blip r:embed="rId3" cstate="print"/>
          <a:srcRect/>
          <a:stretch>
            <a:fillRect/>
          </a:stretch>
        </p:blipFill>
        <p:spPr>
          <a:xfrm>
            <a:off x="2541588" y="1981200"/>
            <a:ext cx="4060825" cy="41148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539750" y="620713"/>
            <a:ext cx="7772400" cy="1143000"/>
          </a:xfrm>
        </p:spPr>
        <p:txBody>
          <a:bodyPr/>
          <a:lstStyle/>
          <a:p>
            <a:r>
              <a:rPr lang="en-GB"/>
              <a:t>Coeliac disease</a:t>
            </a:r>
          </a:p>
        </p:txBody>
      </p:sp>
      <p:pic>
        <p:nvPicPr>
          <p:cNvPr id="389127" name="Picture 7" descr="Coeliac disease: dissecting a complex inflammatory disorder"/>
          <p:cNvPicPr>
            <a:picLocks noChangeAspect="1" noChangeArrowheads="1"/>
          </p:cNvPicPr>
          <p:nvPr/>
        </p:nvPicPr>
        <p:blipFill>
          <a:blip r:embed="rId3" cstate="print"/>
          <a:srcRect/>
          <a:stretch>
            <a:fillRect/>
          </a:stretch>
        </p:blipFill>
        <p:spPr bwMode="auto">
          <a:xfrm>
            <a:off x="755650" y="1700213"/>
            <a:ext cx="5715000" cy="4181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22"/>
                                        </p:tgtEl>
                                        <p:attrNameLst>
                                          <p:attrName>style.visibility</p:attrName>
                                        </p:attrNameLst>
                                      </p:cBhvr>
                                      <p:to>
                                        <p:strVal val="visible"/>
                                      </p:to>
                                    </p:set>
                                    <p:animEffect transition="in" filter="blinds(horizontal)">
                                      <p:cBhvr>
                                        <p:cTn id="7" dur="500"/>
                                        <p:tgtEl>
                                          <p:spTgt spid="389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9" name="Picture 3" descr="Coeliac disease: dissecting a complex inflammatory disorder"/>
          <p:cNvPicPr>
            <a:picLocks noChangeAspect="1" noChangeArrowheads="1"/>
          </p:cNvPicPr>
          <p:nvPr/>
        </p:nvPicPr>
        <p:blipFill>
          <a:blip r:embed="rId3" cstate="print"/>
          <a:srcRect/>
          <a:stretch>
            <a:fillRect/>
          </a:stretch>
        </p:blipFill>
        <p:spPr bwMode="auto">
          <a:xfrm>
            <a:off x="1476375" y="1844675"/>
            <a:ext cx="5400675" cy="3814763"/>
          </a:xfrm>
          <a:prstGeom prst="rect">
            <a:avLst/>
          </a:prstGeom>
          <a:noFill/>
        </p:spPr>
      </p:pic>
      <p:sp>
        <p:nvSpPr>
          <p:cNvPr id="408581" name="Rectangle 5"/>
          <p:cNvSpPr>
            <a:spLocks noGrp="1" noChangeArrowheads="1"/>
          </p:cNvSpPr>
          <p:nvPr>
            <p:ph type="title"/>
          </p:nvPr>
        </p:nvSpPr>
        <p:spPr/>
        <p:txBody>
          <a:bodyPr/>
          <a:lstStyle/>
          <a:p>
            <a:r>
              <a:rPr lang="en-GB"/>
              <a:t>Pathogenesis of coeliac disease</a:t>
            </a:r>
          </a:p>
        </p:txBody>
      </p:sp>
      <p:sp>
        <p:nvSpPr>
          <p:cNvPr id="408582" name="Line 6"/>
          <p:cNvSpPr>
            <a:spLocks noChangeShapeType="1"/>
          </p:cNvSpPr>
          <p:nvPr/>
        </p:nvSpPr>
        <p:spPr bwMode="auto">
          <a:xfrm>
            <a:off x="6659563" y="2924175"/>
            <a:ext cx="720725" cy="0"/>
          </a:xfrm>
          <a:prstGeom prst="line">
            <a:avLst/>
          </a:prstGeom>
          <a:noFill/>
          <a:ln w="9525">
            <a:solidFill>
              <a:schemeClr val="tx1"/>
            </a:solidFill>
            <a:round/>
            <a:headEnd type="triangle" w="med" len="med"/>
            <a:tailEnd/>
          </a:ln>
          <a:effectLst/>
        </p:spPr>
        <p:txBody>
          <a:bodyPr/>
          <a:lstStyle/>
          <a:p>
            <a:endParaRPr lang="en-GB"/>
          </a:p>
        </p:txBody>
      </p:sp>
      <p:sp>
        <p:nvSpPr>
          <p:cNvPr id="408583" name="Text Box 7"/>
          <p:cNvSpPr txBox="1">
            <a:spLocks noChangeArrowheads="1"/>
          </p:cNvSpPr>
          <p:nvPr/>
        </p:nvSpPr>
        <p:spPr bwMode="auto">
          <a:xfrm>
            <a:off x="7380288" y="2708275"/>
            <a:ext cx="530225" cy="304800"/>
          </a:xfrm>
          <a:prstGeom prst="rect">
            <a:avLst/>
          </a:prstGeom>
          <a:noFill/>
          <a:ln w="9525">
            <a:noFill/>
            <a:miter lim="800000"/>
            <a:headEnd/>
            <a:tailEnd/>
          </a:ln>
          <a:effectLst/>
        </p:spPr>
        <p:txBody>
          <a:bodyPr wrap="none">
            <a:spAutoFit/>
          </a:bodyPr>
          <a:lstStyle/>
          <a:p>
            <a:r>
              <a:rPr lang="en-GB" sz="1400"/>
              <a:t>DQ2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762000" y="5791200"/>
            <a:ext cx="7620000" cy="182563"/>
          </a:xfrm>
          <a:prstGeom prst="rect">
            <a:avLst/>
          </a:prstGeom>
          <a:noFill/>
          <a:ln w="9525">
            <a:noFill/>
            <a:miter lim="800000"/>
            <a:headEnd/>
            <a:tailEnd/>
          </a:ln>
        </p:spPr>
        <p:txBody>
          <a:bodyPr lIns="0" tIns="0" rIns="0" bIns="0">
            <a:spAutoFit/>
          </a:bodyPr>
          <a:lstStyle/>
          <a:p>
            <a:pPr algn="ctr" defTabSz="828675">
              <a:tabLst>
                <a:tab pos="657225" algn="l"/>
                <a:tab pos="1312863" algn="l"/>
                <a:tab pos="1970088" algn="l"/>
                <a:tab pos="2627313" algn="l"/>
                <a:tab pos="3282950" algn="l"/>
                <a:tab pos="3940175" algn="l"/>
                <a:tab pos="4595813" algn="l"/>
                <a:tab pos="5253038" algn="l"/>
                <a:tab pos="5910263" algn="l"/>
              </a:tabLst>
            </a:pPr>
            <a:r>
              <a:rPr lang="en-US" altLang="zh-CN" sz="1200">
                <a:latin typeface="Arial" charset="0"/>
                <a:ea typeface="SimSun" pitchFamily="2" charset="-122"/>
              </a:rPr>
              <a:t>R. W. DePaolo </a:t>
            </a:r>
            <a:r>
              <a:rPr lang="en-GB" sz="1200" i="1">
                <a:latin typeface="Arial" charset="0"/>
              </a:rPr>
              <a:t>et al</a:t>
            </a:r>
            <a:r>
              <a:rPr lang="en-GB" sz="1200">
                <a:latin typeface="Arial" charset="0"/>
              </a:rPr>
              <a:t>. </a:t>
            </a:r>
            <a:r>
              <a:rPr lang="en-GB" sz="1200" i="1">
                <a:latin typeface="Arial" charset="0"/>
              </a:rPr>
              <a:t>Nature</a:t>
            </a:r>
            <a:r>
              <a:rPr lang="en-GB" sz="1200">
                <a:latin typeface="Arial" charset="0"/>
              </a:rPr>
              <a:t> </a:t>
            </a:r>
            <a:r>
              <a:rPr lang="en-GB" sz="1200" b="1">
                <a:latin typeface="Arial" charset="0"/>
              </a:rPr>
              <a:t>000</a:t>
            </a:r>
            <a:r>
              <a:rPr lang="en-GB" sz="1200">
                <a:latin typeface="Arial" charset="0"/>
              </a:rPr>
              <a:t>, </a:t>
            </a:r>
            <a:r>
              <a:rPr lang="en-GB" altLang="zh-CN" sz="1200">
                <a:latin typeface="Arial" charset="0"/>
                <a:ea typeface="SimSun" pitchFamily="2" charset="-122"/>
              </a:rPr>
              <a:t>1</a:t>
            </a:r>
            <a:r>
              <a:rPr lang="en-GB" sz="1200">
                <a:latin typeface="Arial" charset="0"/>
              </a:rPr>
              <a:t>-</a:t>
            </a:r>
            <a:r>
              <a:rPr lang="en-GB" altLang="zh-CN" sz="1200">
                <a:latin typeface="Arial" charset="0"/>
                <a:ea typeface="SimSun" pitchFamily="2" charset="-122"/>
              </a:rPr>
              <a:t>5</a:t>
            </a:r>
            <a:r>
              <a:rPr lang="en-GB" sz="1200">
                <a:latin typeface="Arial" charset="0"/>
              </a:rPr>
              <a:t> (2010) doi:10.1038/nature</a:t>
            </a:r>
            <a:r>
              <a:rPr lang="en-US" altLang="zh-CN" sz="1200">
                <a:latin typeface="Arial" charset="0"/>
                <a:ea typeface="SimSun" pitchFamily="2" charset="-122"/>
              </a:rPr>
              <a:t>09849   </a:t>
            </a:r>
            <a:endParaRPr lang="en-GB" sz="1200">
              <a:latin typeface="Arial" charset="0"/>
              <a:ea typeface="SimSun" pitchFamily="2" charset="-122"/>
            </a:endParaRPr>
          </a:p>
        </p:txBody>
      </p:sp>
      <p:sp>
        <p:nvSpPr>
          <p:cNvPr id="388099" name="Text Box 3"/>
          <p:cNvSpPr txBox="1">
            <a:spLocks noChangeArrowheads="1"/>
          </p:cNvSpPr>
          <p:nvPr/>
        </p:nvSpPr>
        <p:spPr bwMode="auto">
          <a:xfrm>
            <a:off x="900113" y="676275"/>
            <a:ext cx="6551612" cy="579438"/>
          </a:xfrm>
          <a:prstGeom prst="rect">
            <a:avLst/>
          </a:prstGeom>
          <a:noFill/>
          <a:ln w="9525">
            <a:noFill/>
            <a:miter lim="800000"/>
            <a:headEnd/>
            <a:tailEnd/>
          </a:ln>
          <a:effectLst/>
        </p:spPr>
        <p:txBody>
          <a:bodyPr anchor="b" anchorCtr="1">
            <a:spAutoFit/>
          </a:bodyPr>
          <a:lstStyle/>
          <a:p>
            <a:pPr algn="ctr"/>
            <a:r>
              <a:rPr lang="en-US" altLang="zh-CN" sz="3200" b="1">
                <a:solidFill>
                  <a:schemeClr val="tx2"/>
                </a:solidFill>
                <a:latin typeface="Arial" charset="0"/>
                <a:ea typeface="SimSun" pitchFamily="2" charset="-122"/>
              </a:rPr>
              <a:t>Coeliac disease pathogenesis 2</a:t>
            </a:r>
            <a:endParaRPr lang="en-GB" altLang="zh-CN" sz="3200" b="1">
              <a:solidFill>
                <a:schemeClr val="tx2"/>
              </a:solidFill>
              <a:latin typeface="Arial" charset="0"/>
              <a:ea typeface="SimSun" pitchFamily="2" charset="-122"/>
            </a:endParaRPr>
          </a:p>
        </p:txBody>
      </p:sp>
      <p:pic>
        <p:nvPicPr>
          <p:cNvPr id="388100" name="Picture 4" descr="natureRGB"/>
          <p:cNvPicPr>
            <a:picLocks noChangeAspect="1" noChangeArrowheads="1"/>
          </p:cNvPicPr>
          <p:nvPr/>
        </p:nvPicPr>
        <p:blipFill>
          <a:blip r:embed="rId3" cstate="print"/>
          <a:srcRect/>
          <a:stretch>
            <a:fillRect/>
          </a:stretch>
        </p:blipFill>
        <p:spPr bwMode="auto">
          <a:xfrm>
            <a:off x="7162800" y="6276975"/>
            <a:ext cx="1230313" cy="276225"/>
          </a:xfrm>
          <a:prstGeom prst="rect">
            <a:avLst/>
          </a:prstGeom>
          <a:noFill/>
        </p:spPr>
      </p:pic>
      <p:pic>
        <p:nvPicPr>
          <p:cNvPr id="388102" name="Picture 6" descr="jabri nature"/>
          <p:cNvPicPr>
            <a:picLocks noChangeAspect="1" noChangeArrowheads="1"/>
          </p:cNvPicPr>
          <p:nvPr/>
        </p:nvPicPr>
        <p:blipFill>
          <a:blip r:embed="rId4" cstate="print"/>
          <a:srcRect/>
          <a:stretch>
            <a:fillRect/>
          </a:stretch>
        </p:blipFill>
        <p:spPr bwMode="auto">
          <a:xfrm>
            <a:off x="755650" y="1341438"/>
            <a:ext cx="7961313" cy="4191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GB"/>
              <a:t>Crohns disease</a:t>
            </a:r>
          </a:p>
        </p:txBody>
      </p:sp>
      <p:pic>
        <p:nvPicPr>
          <p:cNvPr id="391173" name="Picture 5" descr="crohn"/>
          <p:cNvPicPr>
            <a:picLocks noChangeAspect="1" noChangeArrowheads="1"/>
          </p:cNvPicPr>
          <p:nvPr/>
        </p:nvPicPr>
        <p:blipFill>
          <a:blip r:embed="rId3" cstate="print"/>
          <a:srcRect/>
          <a:stretch>
            <a:fillRect/>
          </a:stretch>
        </p:blipFill>
        <p:spPr bwMode="auto">
          <a:xfrm>
            <a:off x="755650" y="2349500"/>
            <a:ext cx="3168650" cy="3111500"/>
          </a:xfrm>
          <a:prstGeom prst="rect">
            <a:avLst/>
          </a:prstGeom>
          <a:noFill/>
        </p:spPr>
      </p:pic>
      <p:pic>
        <p:nvPicPr>
          <p:cNvPr id="391175" name="Picture 7" descr="crohns_mp"/>
          <p:cNvPicPr>
            <a:picLocks noChangeAspect="1" noChangeArrowheads="1"/>
          </p:cNvPicPr>
          <p:nvPr/>
        </p:nvPicPr>
        <p:blipFill>
          <a:blip r:embed="rId4" cstate="print"/>
          <a:srcRect/>
          <a:stretch>
            <a:fillRect/>
          </a:stretch>
        </p:blipFill>
        <p:spPr bwMode="auto">
          <a:xfrm>
            <a:off x="4211638" y="1844675"/>
            <a:ext cx="3429000" cy="4572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7" name="Picture 5" descr="Image"/>
          <p:cNvPicPr>
            <a:picLocks noChangeAspect="1" noChangeArrowheads="1"/>
          </p:cNvPicPr>
          <p:nvPr/>
        </p:nvPicPr>
        <p:blipFill>
          <a:blip r:embed="rId3" cstate="print"/>
          <a:srcRect/>
          <a:stretch>
            <a:fillRect/>
          </a:stretch>
        </p:blipFill>
        <p:spPr bwMode="auto">
          <a:xfrm>
            <a:off x="1042988" y="1655763"/>
            <a:ext cx="5827712" cy="4203700"/>
          </a:xfrm>
          <a:prstGeom prst="rect">
            <a:avLst/>
          </a:prstGeom>
          <a:noFill/>
        </p:spPr>
      </p:pic>
      <p:sp>
        <p:nvSpPr>
          <p:cNvPr id="392198" name="Rectangle 6"/>
          <p:cNvSpPr>
            <a:spLocks noGrp="1" noChangeArrowheads="1"/>
          </p:cNvSpPr>
          <p:nvPr>
            <p:ph type="title"/>
          </p:nvPr>
        </p:nvSpPr>
        <p:spPr>
          <a:xfrm>
            <a:off x="611188" y="404813"/>
            <a:ext cx="7772400" cy="1143000"/>
          </a:xfrm>
        </p:spPr>
        <p:txBody>
          <a:bodyPr/>
          <a:lstStyle/>
          <a:p>
            <a:r>
              <a:rPr lang="en-GB" sz="4000"/>
              <a:t>A molecular risk map of Crohns disease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2" name="Rectangle 4"/>
          <p:cNvSpPr>
            <a:spLocks noGrp="1" noChangeArrowheads="1"/>
          </p:cNvSpPr>
          <p:nvPr>
            <p:ph type="title"/>
          </p:nvPr>
        </p:nvSpPr>
        <p:spPr>
          <a:xfrm>
            <a:off x="684213" y="404813"/>
            <a:ext cx="7772400" cy="1143000"/>
          </a:xfrm>
        </p:spPr>
        <p:txBody>
          <a:bodyPr/>
          <a:lstStyle/>
          <a:p>
            <a:r>
              <a:rPr lang="en-GB"/>
              <a:t>NODophagy</a:t>
            </a:r>
          </a:p>
        </p:txBody>
      </p:sp>
      <p:pic>
        <p:nvPicPr>
          <p:cNvPr id="396296" name="Picture 8" descr="NOD2 activates the autophagy pathway."/>
          <p:cNvPicPr>
            <a:picLocks noChangeAspect="1" noChangeArrowheads="1"/>
          </p:cNvPicPr>
          <p:nvPr/>
        </p:nvPicPr>
        <p:blipFill>
          <a:blip r:embed="rId3" cstate="print"/>
          <a:srcRect/>
          <a:stretch>
            <a:fillRect/>
          </a:stretch>
        </p:blipFill>
        <p:spPr bwMode="auto">
          <a:xfrm>
            <a:off x="1979613" y="1628775"/>
            <a:ext cx="4176712" cy="4016375"/>
          </a:xfrm>
          <a:prstGeom prst="rect">
            <a:avLst/>
          </a:prstGeom>
          <a:noFill/>
        </p:spPr>
      </p:pic>
      <p:sp>
        <p:nvSpPr>
          <p:cNvPr id="396298" name="Text Box 10"/>
          <p:cNvSpPr txBox="1">
            <a:spLocks noChangeArrowheads="1"/>
          </p:cNvSpPr>
          <p:nvPr/>
        </p:nvSpPr>
        <p:spPr bwMode="auto">
          <a:xfrm>
            <a:off x="1979613" y="5734050"/>
            <a:ext cx="4186237" cy="457200"/>
          </a:xfrm>
          <a:prstGeom prst="rect">
            <a:avLst/>
          </a:prstGeom>
          <a:noFill/>
          <a:ln w="9525">
            <a:noFill/>
            <a:miter lim="800000"/>
            <a:headEnd/>
            <a:tailEnd/>
          </a:ln>
          <a:effectLst/>
        </p:spPr>
        <p:txBody>
          <a:bodyPr wrap="none">
            <a:spAutoFit/>
          </a:bodyPr>
          <a:lstStyle/>
          <a:p>
            <a:r>
              <a:rPr lang="en-GB">
                <a:solidFill>
                  <a:schemeClr val="tx2"/>
                </a:solidFill>
              </a:rPr>
              <a:t>?dysregulation</a:t>
            </a:r>
            <a:r>
              <a:rPr lang="en-GB">
                <a:solidFill>
                  <a:schemeClr val="tx2"/>
                </a:solidFill>
                <a:cs typeface="Times New Roman" pitchFamily="18" charset="0"/>
              </a:rPr>
              <a:t>→Crohns Disease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73" name="Picture 37" descr="jrodes12"/>
          <p:cNvPicPr>
            <a:picLocks noChangeAspect="1" noChangeArrowheads="1"/>
          </p:cNvPicPr>
          <p:nvPr/>
        </p:nvPicPr>
        <p:blipFill>
          <a:blip r:embed="rId3" cstate="print"/>
          <a:srcRect/>
          <a:stretch>
            <a:fillRect/>
          </a:stretch>
        </p:blipFill>
        <p:spPr bwMode="auto">
          <a:xfrm>
            <a:off x="1116013" y="1557338"/>
            <a:ext cx="3429000" cy="3657600"/>
          </a:xfrm>
          <a:prstGeom prst="rect">
            <a:avLst/>
          </a:prstGeom>
          <a:noFill/>
        </p:spPr>
      </p:pic>
      <p:sp>
        <p:nvSpPr>
          <p:cNvPr id="398374" name="Text Box 38"/>
          <p:cNvSpPr txBox="1">
            <a:spLocks noChangeArrowheads="1"/>
          </p:cNvSpPr>
          <p:nvPr/>
        </p:nvSpPr>
        <p:spPr bwMode="auto">
          <a:xfrm>
            <a:off x="5003800" y="1484313"/>
            <a:ext cx="3116263" cy="3378200"/>
          </a:xfrm>
          <a:prstGeom prst="rect">
            <a:avLst/>
          </a:prstGeom>
          <a:noFill/>
          <a:ln w="9525">
            <a:noFill/>
            <a:miter lim="800000"/>
            <a:headEnd/>
            <a:tailEnd/>
          </a:ln>
          <a:effectLst/>
        </p:spPr>
        <p:txBody>
          <a:bodyPr>
            <a:spAutoFit/>
          </a:bodyPr>
          <a:lstStyle/>
          <a:p>
            <a:r>
              <a:rPr lang="en-GB" b="1">
                <a:solidFill>
                  <a:schemeClr val="tx2"/>
                </a:solidFill>
              </a:rPr>
              <a:t>Primary Sclerosing cholangitis</a:t>
            </a:r>
          </a:p>
          <a:p>
            <a:pPr>
              <a:buFontTx/>
              <a:buChar char="•"/>
            </a:pPr>
            <a:r>
              <a:rPr lang="en-GB"/>
              <a:t>Inflammatory condition of the biliary tree</a:t>
            </a:r>
          </a:p>
          <a:p>
            <a:pPr>
              <a:buFontTx/>
              <a:buChar char="•"/>
            </a:pPr>
            <a:r>
              <a:rPr lang="en-GB"/>
              <a:t>Associated with IBD</a:t>
            </a:r>
          </a:p>
          <a:p>
            <a:pPr>
              <a:buFontTx/>
              <a:buChar char="•"/>
            </a:pPr>
            <a:r>
              <a:rPr lang="en-GB"/>
              <a:t>Leads to cholangiocarcinoma</a:t>
            </a:r>
          </a:p>
          <a:p>
            <a:pPr>
              <a:buFontTx/>
              <a:buChar cha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8374"/>
                                        </p:tgtEl>
                                        <p:attrNameLst>
                                          <p:attrName>style.visibility</p:attrName>
                                        </p:attrNameLst>
                                      </p:cBhvr>
                                      <p:to>
                                        <p:strVal val="visible"/>
                                      </p:to>
                                    </p:set>
                                    <p:animEffect transition="in" filter="blinds(horizontal)">
                                      <p:cBhvr>
                                        <p:cTn id="7" dur="500"/>
                                        <p:tgtEl>
                                          <p:spTgt spid="39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7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325438" y="381000"/>
            <a:ext cx="8493125" cy="415925"/>
          </a:xfrm>
          <a:prstGeom prst="rect">
            <a:avLst/>
          </a:prstGeom>
          <a:noFill/>
          <a:ln w="9525">
            <a:noFill/>
            <a:round/>
            <a:headEnd/>
            <a:tailEnd/>
          </a:ln>
          <a:effectLst/>
        </p:spPr>
        <p:txBody>
          <a:bodyPr lIns="0" tIns="0" rIns="0" bIns="0"/>
          <a:lstStyle/>
          <a:p>
            <a:pPr algn="ct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sz="1500" b="1">
                <a:latin typeface="Arial" charset="0"/>
              </a:rPr>
              <a:t>Under normal physiological conditions enteric antigens are presented to naive lymphocytes in the draining mesenteric lymph nodes.</a:t>
            </a:r>
          </a:p>
        </p:txBody>
      </p:sp>
      <p:pic>
        <p:nvPicPr>
          <p:cNvPr id="400387" name="Picture 3"/>
          <p:cNvPicPr>
            <a:picLocks noChangeAspect="1" noChangeArrowheads="1"/>
          </p:cNvPicPr>
          <p:nvPr/>
        </p:nvPicPr>
        <p:blipFill>
          <a:blip r:embed="rId3" cstate="print"/>
          <a:srcRect/>
          <a:stretch>
            <a:fillRect/>
          </a:stretch>
        </p:blipFill>
        <p:spPr bwMode="auto">
          <a:xfrm>
            <a:off x="7935913" y="6205538"/>
            <a:ext cx="815975" cy="522287"/>
          </a:xfrm>
          <a:prstGeom prst="rect">
            <a:avLst/>
          </a:prstGeom>
          <a:noFill/>
          <a:ln w="9525">
            <a:noFill/>
            <a:round/>
            <a:headEnd/>
            <a:tailEnd/>
          </a:ln>
          <a:effectLst/>
        </p:spPr>
      </p:pic>
      <p:pic>
        <p:nvPicPr>
          <p:cNvPr id="400388" name="Picture 4"/>
          <p:cNvPicPr>
            <a:picLocks noChangeAspect="1" noChangeArrowheads="1"/>
          </p:cNvPicPr>
          <p:nvPr/>
        </p:nvPicPr>
        <p:blipFill>
          <a:blip r:embed="rId4" cstate="print"/>
          <a:srcRect/>
          <a:stretch>
            <a:fillRect/>
          </a:stretch>
        </p:blipFill>
        <p:spPr bwMode="auto">
          <a:xfrm>
            <a:off x="2751138" y="979488"/>
            <a:ext cx="3646487" cy="4892675"/>
          </a:xfrm>
          <a:prstGeom prst="rect">
            <a:avLst/>
          </a:prstGeom>
          <a:noFill/>
          <a:ln w="9525">
            <a:noFill/>
            <a:round/>
            <a:headEnd/>
            <a:tailEnd/>
          </a:ln>
          <a:effectLst/>
        </p:spPr>
      </p:pic>
      <p:sp>
        <p:nvSpPr>
          <p:cNvPr id="400389" name="Text Box 5"/>
          <p:cNvSpPr txBox="1">
            <a:spLocks noChangeArrowheads="1"/>
          </p:cNvSpPr>
          <p:nvPr/>
        </p:nvSpPr>
        <p:spPr bwMode="auto">
          <a:xfrm>
            <a:off x="2751138" y="5972175"/>
            <a:ext cx="3919537" cy="231775"/>
          </a:xfrm>
          <a:prstGeom prst="rect">
            <a:avLst/>
          </a:prstGeom>
          <a:noFill/>
          <a:ln w="9525">
            <a:noFill/>
            <a:round/>
            <a:headEnd/>
            <a:tailEnd/>
          </a:ln>
          <a:effectLst/>
        </p:spPr>
        <p:txBody>
          <a:bodyPr lIns="0" tIns="0" rIns="0" bIns="0"/>
          <a:lstStyle/>
          <a:p>
            <a:pP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Lst>
            </a:pPr>
            <a:r>
              <a:rPr lang="en-GB" sz="1100" b="1">
                <a:latin typeface="Arial" charset="0"/>
              </a:rPr>
              <a:t>Adams D H et al. Gut 2008;57:838-848</a:t>
            </a:r>
          </a:p>
        </p:txBody>
      </p:sp>
      <p:sp>
        <p:nvSpPr>
          <p:cNvPr id="400390" name="Text Box 6"/>
          <p:cNvSpPr txBox="1">
            <a:spLocks noChangeArrowheads="1"/>
          </p:cNvSpPr>
          <p:nvPr/>
        </p:nvSpPr>
        <p:spPr bwMode="auto">
          <a:xfrm>
            <a:off x="98425" y="6613525"/>
            <a:ext cx="4930775" cy="3470275"/>
          </a:xfrm>
          <a:prstGeom prst="rect">
            <a:avLst/>
          </a:prstGeom>
          <a:noFill/>
          <a:ln w="9525">
            <a:noFill/>
            <a:round/>
            <a:headEnd/>
            <a:tailEnd/>
          </a:ln>
          <a:effectLst/>
        </p:spPr>
        <p:txBody>
          <a:bodyPr lIns="0" tIns="0" rIns="0" bIns="0"/>
          <a:lstStyle/>
          <a:p>
            <a:pPr marL="77788" indent="-77788"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Lst>
            </a:pPr>
            <a:r>
              <a:rPr lang="en-GB" sz="900">
                <a:latin typeface="Arial" charset="0"/>
              </a:rPr>
              <a:t>©2008 by BMJ Publishing Group Ltd and British Society of Gastroenterology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GB"/>
              <a:t>Summary</a:t>
            </a:r>
            <a:endParaRPr lang="en-US"/>
          </a:p>
        </p:txBody>
      </p:sp>
      <p:sp>
        <p:nvSpPr>
          <p:cNvPr id="403459" name="Rectangle 3"/>
          <p:cNvSpPr>
            <a:spLocks noGrp="1" noChangeArrowheads="1"/>
          </p:cNvSpPr>
          <p:nvPr>
            <p:ph type="body" idx="1"/>
          </p:nvPr>
        </p:nvSpPr>
        <p:spPr/>
        <p:txBody>
          <a:bodyPr/>
          <a:lstStyle/>
          <a:p>
            <a:r>
              <a:rPr lang="en-GB" sz="2800"/>
              <a:t>Gut is at the interface of self and non-self</a:t>
            </a:r>
          </a:p>
          <a:p>
            <a:r>
              <a:rPr lang="en-GB" sz="2800"/>
              <a:t>Following invasion:</a:t>
            </a:r>
          </a:p>
          <a:p>
            <a:pPr lvl="1"/>
            <a:r>
              <a:rPr lang="en-GB" sz="2400"/>
              <a:t>Recognize </a:t>
            </a:r>
          </a:p>
          <a:p>
            <a:pPr lvl="1"/>
            <a:r>
              <a:rPr lang="en-GB" sz="2400"/>
              <a:t>Mount a successful response: </a:t>
            </a:r>
          </a:p>
          <a:p>
            <a:pPr lvl="2"/>
            <a:r>
              <a:rPr lang="en-GB" sz="2000"/>
              <a:t>not too much (immunopathology)</a:t>
            </a:r>
          </a:p>
          <a:p>
            <a:pPr lvl="2"/>
            <a:r>
              <a:rPr lang="en-GB" sz="2000"/>
              <a:t>not too little (chronic infection)</a:t>
            </a:r>
          </a:p>
          <a:p>
            <a:pPr lvl="1"/>
            <a:r>
              <a:rPr lang="en-GB" sz="2400"/>
              <a:t>Terminate the response (immunopathology)</a:t>
            </a:r>
          </a:p>
          <a:p>
            <a:r>
              <a:rPr lang="en-GB" sz="2800"/>
              <a:t>In times of health</a:t>
            </a:r>
          </a:p>
          <a:p>
            <a:pPr lvl="1"/>
            <a:r>
              <a:rPr lang="en-GB" sz="2400"/>
              <a:t>No response (autoimmunity)</a:t>
            </a: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GB" sz="4000"/>
              <a:t>Gastric: Helicobacter pylori</a:t>
            </a:r>
          </a:p>
        </p:txBody>
      </p:sp>
      <p:pic>
        <p:nvPicPr>
          <p:cNvPr id="347139" name="Picture 3" descr="h pylori"/>
          <p:cNvPicPr>
            <a:picLocks noChangeAspect="1" noChangeArrowheads="1"/>
          </p:cNvPicPr>
          <p:nvPr/>
        </p:nvPicPr>
        <p:blipFill>
          <a:blip r:embed="rId3" cstate="print"/>
          <a:srcRect/>
          <a:stretch>
            <a:fillRect/>
          </a:stretch>
        </p:blipFill>
        <p:spPr bwMode="auto">
          <a:xfrm>
            <a:off x="179388" y="2060575"/>
            <a:ext cx="8709025" cy="24653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b="1"/>
              <a:t>Traveller’s diarrhoea.</a:t>
            </a:r>
          </a:p>
        </p:txBody>
      </p:sp>
      <p:sp>
        <p:nvSpPr>
          <p:cNvPr id="366595" name="Text Box 3"/>
          <p:cNvSpPr txBox="1">
            <a:spLocks noChangeArrowheads="1"/>
          </p:cNvSpPr>
          <p:nvPr/>
        </p:nvSpPr>
        <p:spPr bwMode="auto">
          <a:xfrm>
            <a:off x="0" y="1700213"/>
            <a:ext cx="8785225" cy="4875212"/>
          </a:xfrm>
          <a:prstGeom prst="rect">
            <a:avLst/>
          </a:prstGeom>
          <a:noFill/>
          <a:ln w="9525">
            <a:noFill/>
            <a:miter lim="800000"/>
            <a:headEnd/>
            <a:tailEnd/>
          </a:ln>
          <a:effectLst/>
        </p:spPr>
        <p:txBody>
          <a:bodyPr>
            <a:spAutoFit/>
          </a:bodyPr>
          <a:lstStyle/>
          <a:p>
            <a:pPr eaLnBrk="0" hangingPunct="0">
              <a:spcBef>
                <a:spcPct val="50000"/>
              </a:spcBef>
            </a:pPr>
            <a:r>
              <a:rPr lang="en-US" sz="3600" b="1">
                <a:solidFill>
                  <a:srgbClr val="E33F55"/>
                </a:solidFill>
                <a:latin typeface="Arial" charset="0"/>
              </a:rPr>
              <a:t>Main causes</a:t>
            </a:r>
            <a:r>
              <a:rPr lang="en-US" sz="3600">
                <a:latin typeface="Arial" charset="0"/>
              </a:rPr>
              <a:t>		</a:t>
            </a:r>
          </a:p>
          <a:p>
            <a:pPr eaLnBrk="0" hangingPunct="0">
              <a:spcBef>
                <a:spcPct val="10000"/>
              </a:spcBef>
              <a:buFontTx/>
              <a:buChar char="•"/>
            </a:pPr>
            <a:r>
              <a:rPr lang="en-US" sz="3600" b="1">
                <a:latin typeface="Arial" charset="0"/>
              </a:rPr>
              <a:t>Escherichia </a:t>
            </a:r>
            <a:r>
              <a:rPr lang="en-US" sz="3200" b="1">
                <a:latin typeface="Arial" charset="0"/>
              </a:rPr>
              <a:t>coli (</a:t>
            </a:r>
            <a:r>
              <a:rPr lang="en-US" sz="3200" b="1" u="sng">
                <a:latin typeface="Arial" charset="0"/>
              </a:rPr>
              <a:t>E coli</a:t>
            </a:r>
            <a:r>
              <a:rPr lang="en-US" sz="3200" b="1">
                <a:latin typeface="Arial" charset="0"/>
              </a:rPr>
              <a:t>)</a:t>
            </a:r>
          </a:p>
          <a:p>
            <a:pPr eaLnBrk="0" hangingPunct="0">
              <a:spcBef>
                <a:spcPct val="10000"/>
              </a:spcBef>
              <a:buFontTx/>
              <a:buChar char="•"/>
            </a:pPr>
            <a:r>
              <a:rPr lang="en-US" sz="3600" b="1">
                <a:latin typeface="Arial" charset="0"/>
              </a:rPr>
              <a:t>Shigella</a:t>
            </a:r>
          </a:p>
          <a:p>
            <a:pPr eaLnBrk="0" hangingPunct="0">
              <a:spcBef>
                <a:spcPct val="10000"/>
              </a:spcBef>
              <a:buFontTx/>
              <a:buChar char="•"/>
            </a:pPr>
            <a:r>
              <a:rPr lang="en-US" sz="3600" b="1">
                <a:latin typeface="Arial" charset="0"/>
              </a:rPr>
              <a:t>Salmonella</a:t>
            </a:r>
          </a:p>
          <a:p>
            <a:pPr eaLnBrk="0" hangingPunct="0">
              <a:spcBef>
                <a:spcPct val="10000"/>
              </a:spcBef>
              <a:buFontTx/>
              <a:buChar char="•"/>
            </a:pPr>
            <a:r>
              <a:rPr lang="en-US" sz="3600" b="1">
                <a:latin typeface="Arial" charset="0"/>
              </a:rPr>
              <a:t>Cholera</a:t>
            </a:r>
          </a:p>
          <a:p>
            <a:pPr eaLnBrk="0" hangingPunct="0">
              <a:spcBef>
                <a:spcPct val="10000"/>
              </a:spcBef>
              <a:buFontTx/>
              <a:buChar char="•"/>
            </a:pPr>
            <a:r>
              <a:rPr lang="en-US" sz="3600" b="1">
                <a:solidFill>
                  <a:schemeClr val="accent1"/>
                </a:solidFill>
                <a:latin typeface="Arial" charset="0"/>
              </a:rPr>
              <a:t>Rotavirus </a:t>
            </a:r>
          </a:p>
          <a:p>
            <a:pPr eaLnBrk="0" hangingPunct="0">
              <a:spcBef>
                <a:spcPct val="10000"/>
              </a:spcBef>
              <a:buFontTx/>
              <a:buChar char="•"/>
            </a:pPr>
            <a:r>
              <a:rPr lang="en-US" sz="3600" b="1">
                <a:solidFill>
                  <a:schemeClr val="accent1"/>
                </a:solidFill>
                <a:latin typeface="Arial" charset="0"/>
              </a:rPr>
              <a:t>Norovirus</a:t>
            </a:r>
          </a:p>
          <a:p>
            <a:pPr eaLnBrk="0" hangingPunct="0">
              <a:spcBef>
                <a:spcPct val="10000"/>
              </a:spcBef>
              <a:buFontTx/>
              <a:buChar char="•"/>
            </a:pPr>
            <a:r>
              <a:rPr lang="en-US" sz="3600" b="1">
                <a:solidFill>
                  <a:srgbClr val="66FF33"/>
                </a:solidFill>
                <a:latin typeface="Arial" charset="0"/>
              </a:rPr>
              <a:t>Giardia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GB"/>
              <a:t>Norovirus</a:t>
            </a:r>
          </a:p>
        </p:txBody>
      </p:sp>
      <p:pic>
        <p:nvPicPr>
          <p:cNvPr id="349187" name="Picture 3" descr="See full size image">
            <a:hlinkClick r:id="rId3"/>
          </p:cNvPr>
          <p:cNvPicPr>
            <a:picLocks noChangeAspect="1" noChangeArrowheads="1"/>
          </p:cNvPicPr>
          <p:nvPr/>
        </p:nvPicPr>
        <p:blipFill>
          <a:blip r:embed="rId4" cstate="print"/>
          <a:srcRect/>
          <a:stretch>
            <a:fillRect/>
          </a:stretch>
        </p:blipFill>
        <p:spPr bwMode="auto">
          <a:xfrm>
            <a:off x="684213" y="1844675"/>
            <a:ext cx="1296987" cy="1266825"/>
          </a:xfrm>
          <a:prstGeom prst="rect">
            <a:avLst/>
          </a:prstGeom>
          <a:noFill/>
        </p:spPr>
      </p:pic>
      <p:sp>
        <p:nvSpPr>
          <p:cNvPr id="349188" name="Rectangle 4"/>
          <p:cNvSpPr>
            <a:spLocks noChangeArrowheads="1"/>
          </p:cNvSpPr>
          <p:nvPr/>
        </p:nvSpPr>
        <p:spPr bwMode="auto">
          <a:xfrm>
            <a:off x="3276600" y="4292600"/>
            <a:ext cx="5616575" cy="852488"/>
          </a:xfrm>
          <a:prstGeom prst="rect">
            <a:avLst/>
          </a:prstGeom>
          <a:solidFill>
            <a:srgbClr val="FFFFFF"/>
          </a:solidFill>
          <a:ln w="9525">
            <a:noFill/>
            <a:miter lim="800000"/>
            <a:headEnd/>
            <a:tailEnd/>
          </a:ln>
          <a:effectLst/>
        </p:spPr>
        <p:txBody>
          <a:bodyPr anchor="ctr">
            <a:spAutoFit/>
          </a:bodyPr>
          <a:lstStyle/>
          <a:p>
            <a:pPr algn="ctr"/>
            <a:r>
              <a:rPr lang="en-GB" sz="1400" b="1">
                <a:solidFill>
                  <a:schemeClr val="bg2"/>
                </a:solidFill>
              </a:rPr>
              <a:t>NORWALK VIRUS GASTROENTERITIS ABOARD A CRUISE SHIP: AN OUTBREAK ON FIVE CONSECUTIVE CRUISES </a:t>
            </a:r>
          </a:p>
          <a:p>
            <a:pPr algn="ctr"/>
            <a:r>
              <a:rPr lang="en-GB" sz="1000">
                <a:solidFill>
                  <a:schemeClr val="bg2"/>
                </a:solidFill>
              </a:rPr>
              <a:t>ROBERT A. GUNN1, WILLIAM A. TERRANOVA1, HARRY B. GREENBERG2, JOHN YASHUK1, G. WILLIAM GARY3, JOY G. WELLS1, PHILIP R. TAYLOR1 and ROGER A. FELDMAN1</a:t>
            </a:r>
            <a:r>
              <a:rPr lang="en-GB" sz="1200">
                <a:solidFill>
                  <a:schemeClr val="bg2"/>
                </a:solidFill>
              </a:rPr>
              <a:t> </a:t>
            </a:r>
          </a:p>
        </p:txBody>
      </p:sp>
      <p:pic>
        <p:nvPicPr>
          <p:cNvPr id="349189" name="Picture 5" descr="cruise-main_Full"/>
          <p:cNvPicPr>
            <a:picLocks noChangeAspect="1" noChangeArrowheads="1"/>
          </p:cNvPicPr>
          <p:nvPr/>
        </p:nvPicPr>
        <p:blipFill>
          <a:blip r:embed="rId5" cstate="print"/>
          <a:srcRect/>
          <a:stretch>
            <a:fillRect/>
          </a:stretch>
        </p:blipFill>
        <p:spPr bwMode="auto">
          <a:xfrm>
            <a:off x="611188" y="4149725"/>
            <a:ext cx="2408237" cy="1927225"/>
          </a:xfrm>
          <a:prstGeom prst="rect">
            <a:avLst/>
          </a:prstGeom>
          <a:noFill/>
        </p:spPr>
      </p:pic>
      <p:sp>
        <p:nvSpPr>
          <p:cNvPr id="349190" name="Text Box 6"/>
          <p:cNvSpPr txBox="1">
            <a:spLocks noChangeArrowheads="1"/>
          </p:cNvSpPr>
          <p:nvPr/>
        </p:nvSpPr>
        <p:spPr bwMode="auto">
          <a:xfrm>
            <a:off x="2627313" y="1700213"/>
            <a:ext cx="4824412" cy="2100262"/>
          </a:xfrm>
          <a:prstGeom prst="rect">
            <a:avLst/>
          </a:prstGeom>
          <a:noFill/>
          <a:ln w="9525">
            <a:noFill/>
            <a:miter lim="800000"/>
            <a:headEnd/>
            <a:tailEnd/>
          </a:ln>
          <a:effectLst/>
        </p:spPr>
        <p:txBody>
          <a:bodyPr>
            <a:spAutoFit/>
          </a:bodyPr>
          <a:lstStyle/>
          <a:p>
            <a:pPr>
              <a:spcBef>
                <a:spcPct val="50000"/>
              </a:spcBef>
            </a:pPr>
            <a:r>
              <a:rPr lang="en-GB"/>
              <a:t>acute gastroenteritis &lt;3 days</a:t>
            </a:r>
          </a:p>
          <a:p>
            <a:pPr>
              <a:spcBef>
                <a:spcPct val="50000"/>
              </a:spcBef>
            </a:pPr>
            <a:r>
              <a:rPr lang="en-GB"/>
              <a:t>incubation 24-48 hours</a:t>
            </a:r>
          </a:p>
          <a:p>
            <a:pPr>
              <a:spcBef>
                <a:spcPct val="50000"/>
              </a:spcBef>
            </a:pPr>
            <a:r>
              <a:rPr lang="en-GB"/>
              <a:t>Faeco-oral transmission</a:t>
            </a:r>
          </a:p>
          <a:p>
            <a:pPr>
              <a:spcBef>
                <a:spcPct val="50000"/>
              </a:spcBef>
            </a:pPr>
            <a:r>
              <a:rPr lang="en-GB"/>
              <a:t>May be infectious for up to 2 weeks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b="1"/>
              <a:t>CHOLERA: Vibrio cholerae</a:t>
            </a:r>
          </a:p>
        </p:txBody>
      </p:sp>
      <p:sp>
        <p:nvSpPr>
          <p:cNvPr id="358403" name="Rectangle 3"/>
          <p:cNvSpPr>
            <a:spLocks noGrp="1" noChangeArrowheads="1"/>
          </p:cNvSpPr>
          <p:nvPr>
            <p:ph type="body" idx="1"/>
          </p:nvPr>
        </p:nvSpPr>
        <p:spPr>
          <a:ln/>
        </p:spPr>
        <p:txBody>
          <a:bodyPr/>
          <a:lstStyle/>
          <a:p>
            <a:pPr>
              <a:buFontTx/>
              <a:buNone/>
            </a:pPr>
            <a:r>
              <a:rPr lang="en-US">
                <a:solidFill>
                  <a:schemeClr val="tx2"/>
                </a:solidFill>
              </a:rPr>
              <a:t>MILD……..FULL BLOWN</a:t>
            </a:r>
          </a:p>
          <a:p>
            <a:pPr lvl="1"/>
            <a:r>
              <a:rPr lang="en-US"/>
              <a:t>Liquid stool…….coma in 4-12 hours</a:t>
            </a:r>
          </a:p>
          <a:p>
            <a:pPr lvl="1"/>
            <a:r>
              <a:rPr lang="en-US"/>
              <a:t>Peristalsis …..gurgling</a:t>
            </a:r>
          </a:p>
          <a:p>
            <a:pPr lvl="1"/>
            <a:r>
              <a:rPr lang="en-US"/>
              <a:t>Rice water stools</a:t>
            </a:r>
          </a:p>
          <a:p>
            <a:pPr lvl="1"/>
            <a:r>
              <a:rPr lang="en-US"/>
              <a:t>Salt and water loss</a:t>
            </a:r>
          </a:p>
          <a:p>
            <a:pPr lvl="1"/>
            <a:r>
              <a:rPr lang="en-US"/>
              <a:t>Hypovolaemic shock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b="1"/>
              <a:t>Cholera - treatment</a:t>
            </a:r>
          </a:p>
        </p:txBody>
      </p:sp>
      <p:sp>
        <p:nvSpPr>
          <p:cNvPr id="360451" name="Rectangle 3"/>
          <p:cNvSpPr>
            <a:spLocks noGrp="1" noChangeArrowheads="1"/>
          </p:cNvSpPr>
          <p:nvPr>
            <p:ph type="body" idx="1"/>
          </p:nvPr>
        </p:nvSpPr>
        <p:spPr/>
        <p:txBody>
          <a:bodyPr/>
          <a:lstStyle/>
          <a:p>
            <a:r>
              <a:rPr lang="en-US"/>
              <a:t>Fluid replacement</a:t>
            </a:r>
          </a:p>
          <a:p>
            <a:r>
              <a:rPr lang="en-US"/>
              <a:t>Salt </a:t>
            </a:r>
          </a:p>
          <a:p>
            <a:r>
              <a:rPr lang="en-US"/>
              <a:t>Water</a:t>
            </a:r>
          </a:p>
          <a:p>
            <a:r>
              <a:rPr lang="en-US"/>
              <a:t>Sugar</a:t>
            </a:r>
          </a:p>
          <a:p>
            <a:r>
              <a:rPr lang="en-US"/>
              <a:t>IV fluids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903</Words>
  <Application>Microsoft Office PowerPoint</Application>
  <PresentationFormat>On-screen Show (4:3)</PresentationFormat>
  <Paragraphs>217</Paragraphs>
  <Slides>48</Slides>
  <Notes>25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PowerPoint Presentation</vt:lpstr>
      <vt:lpstr>Why Mucosal Immunology?</vt:lpstr>
      <vt:lpstr>PowerPoint Presentation</vt:lpstr>
      <vt:lpstr>Oral candidiasis</vt:lpstr>
      <vt:lpstr>Gastric: Helicobacter pylori</vt:lpstr>
      <vt:lpstr>Traveller’s diarrhoea.</vt:lpstr>
      <vt:lpstr>Norovirus</vt:lpstr>
      <vt:lpstr>CHOLERA: Vibrio cholerae</vt:lpstr>
      <vt:lpstr>Cholera - treatment</vt:lpstr>
      <vt:lpstr>E coli</vt:lpstr>
      <vt:lpstr>E coli</vt:lpstr>
      <vt:lpstr>Superbugs for the 21st century</vt:lpstr>
      <vt:lpstr>Superbugs for the 21st century</vt:lpstr>
      <vt:lpstr>PowerPoint Presentation</vt:lpstr>
      <vt:lpstr>Treatment</vt:lpstr>
      <vt:lpstr>Lymphoid tissues</vt:lpstr>
      <vt:lpstr>Mucosal defence</vt:lpstr>
      <vt:lpstr>PowerPoint Presentation</vt:lpstr>
      <vt:lpstr>GALT (Gut Associated Lymphoid Tissue)</vt:lpstr>
      <vt:lpstr>GALT - what it does</vt:lpstr>
      <vt:lpstr>Organisation of GALT 1:</vt:lpstr>
      <vt:lpstr>M Cells</vt:lpstr>
      <vt:lpstr>Antigen sampling: M cells</vt:lpstr>
      <vt:lpstr>Trans-epithelial Antigen Sampling</vt:lpstr>
      <vt:lpstr>IgA: the specialised immunolgobulin of the gut</vt:lpstr>
      <vt:lpstr>IgA is transported from submucosa to lumen by transcytosis</vt:lpstr>
      <vt:lpstr>Gut associated adaptive immune response</vt:lpstr>
      <vt:lpstr>Intra-epithelial lymphocytes</vt:lpstr>
      <vt:lpstr>The gut contains lymphocytes of the innate immune system</vt:lpstr>
      <vt:lpstr>PowerPoint Presentation</vt:lpstr>
      <vt:lpstr>Gut associated innate immune response</vt:lpstr>
      <vt:lpstr>CD4 cells: a complex group</vt:lpstr>
      <vt:lpstr>PowerPoint Presentation</vt:lpstr>
      <vt:lpstr>PowerPoint Presentation</vt:lpstr>
      <vt:lpstr>A dual immunological role for the gut</vt:lpstr>
      <vt:lpstr>Oral tolerance: most antigens don’t elicit an immune response</vt:lpstr>
      <vt:lpstr>Potential mechanisms for oral tolerance</vt:lpstr>
      <vt:lpstr>PowerPoint Presentation</vt:lpstr>
      <vt:lpstr>Intolerant of food</vt:lpstr>
      <vt:lpstr>Coeliac disease</vt:lpstr>
      <vt:lpstr>Pathogenesis of coeliac disease</vt:lpstr>
      <vt:lpstr>PowerPoint Presentation</vt:lpstr>
      <vt:lpstr>Crohns disease</vt:lpstr>
      <vt:lpstr>A molecular risk map of Crohns disease</vt:lpstr>
      <vt:lpstr>NODophagy</vt:lpstr>
      <vt:lpstr>PowerPoint Presentation</vt:lpstr>
      <vt:lpstr>PowerPoint Presentation</vt:lpstr>
      <vt:lpstr>Summary</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mjm31</dc:creator>
  <cp:lastModifiedBy>Shiel, Nuala</cp:lastModifiedBy>
  <cp:revision>125</cp:revision>
  <cp:lastPrinted>2002-01-31T16:53:57Z</cp:lastPrinted>
  <dcterms:created xsi:type="dcterms:W3CDTF">2002-01-24T17:06:55Z</dcterms:created>
  <dcterms:modified xsi:type="dcterms:W3CDTF">2013-04-30T09:25:53Z</dcterms:modified>
</cp:coreProperties>
</file>