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8" r:id="rId2"/>
  </p:sldMasterIdLst>
  <p:notesMasterIdLst>
    <p:notesMasterId r:id="rId51"/>
  </p:notesMasterIdLst>
  <p:sldIdLst>
    <p:sldId id="306" r:id="rId3"/>
    <p:sldId id="349" r:id="rId4"/>
    <p:sldId id="257" r:id="rId5"/>
    <p:sldId id="350" r:id="rId6"/>
    <p:sldId id="351" r:id="rId7"/>
    <p:sldId id="259" r:id="rId8"/>
    <p:sldId id="260" r:id="rId9"/>
    <p:sldId id="261" r:id="rId10"/>
    <p:sldId id="262" r:id="rId11"/>
    <p:sldId id="263" r:id="rId12"/>
    <p:sldId id="264" r:id="rId13"/>
    <p:sldId id="266" r:id="rId14"/>
    <p:sldId id="267" r:id="rId15"/>
    <p:sldId id="268" r:id="rId16"/>
    <p:sldId id="269" r:id="rId17"/>
    <p:sldId id="271" r:id="rId18"/>
    <p:sldId id="272" r:id="rId19"/>
    <p:sldId id="270" r:id="rId20"/>
    <p:sldId id="273" r:id="rId21"/>
    <p:sldId id="275" r:id="rId22"/>
    <p:sldId id="276" r:id="rId23"/>
    <p:sldId id="277" r:id="rId24"/>
    <p:sldId id="278" r:id="rId25"/>
    <p:sldId id="279" r:id="rId26"/>
    <p:sldId id="280" r:id="rId27"/>
    <p:sldId id="319" r:id="rId28"/>
    <p:sldId id="323" r:id="rId29"/>
    <p:sldId id="283" r:id="rId30"/>
    <p:sldId id="284" r:id="rId31"/>
    <p:sldId id="281" r:id="rId32"/>
    <p:sldId id="286" r:id="rId33"/>
    <p:sldId id="282" r:id="rId34"/>
    <p:sldId id="287" r:id="rId35"/>
    <p:sldId id="288" r:id="rId36"/>
    <p:sldId id="352" r:id="rId37"/>
    <p:sldId id="289" r:id="rId38"/>
    <p:sldId id="290" r:id="rId39"/>
    <p:sldId id="285" r:id="rId40"/>
    <p:sldId id="293" r:id="rId41"/>
    <p:sldId id="294" r:id="rId42"/>
    <p:sldId id="295" r:id="rId43"/>
    <p:sldId id="296" r:id="rId44"/>
    <p:sldId id="299" r:id="rId45"/>
    <p:sldId id="292" r:id="rId46"/>
    <p:sldId id="305" r:id="rId47"/>
    <p:sldId id="304" r:id="rId48"/>
    <p:sldId id="348" r:id="rId49"/>
    <p:sldId id="274" r:id="rId5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57B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05" autoAdjust="0"/>
    <p:restoredTop sz="94660"/>
  </p:normalViewPr>
  <p:slideViewPr>
    <p:cSldViewPr>
      <p:cViewPr>
        <p:scale>
          <a:sx n="50" d="100"/>
          <a:sy n="50" d="100"/>
        </p:scale>
        <p:origin x="-684" y="-30"/>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B85649D7-E145-4D09-9F6A-B870DCA78821}" type="slidenum">
              <a:rPr lang="en-US"/>
              <a:pPr/>
              <a:t>‹#›</a:t>
            </a:fld>
            <a:endParaRPr lang="en-US"/>
          </a:p>
        </p:txBody>
      </p:sp>
    </p:spTree>
    <p:extLst>
      <p:ext uri="{BB962C8B-B14F-4D97-AF65-F5344CB8AC3E}">
        <p14:creationId xmlns:p14="http://schemas.microsoft.com/office/powerpoint/2010/main" val="31888773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miter lim="800000"/>
            <a:headEnd/>
            <a:tailEnd/>
          </a:ln>
        </p:spPr>
        <p:txBody>
          <a:bodyPr/>
          <a:lstStyle/>
          <a:p>
            <a:fld id="{F2CF9BD7-2258-4271-9585-4C9EEC57A619}" type="slidenum">
              <a:rPr lang="en-US">
                <a:solidFill>
                  <a:srgbClr val="000000"/>
                </a:solidFill>
              </a:rPr>
              <a:pPr/>
              <a:t>1</a:t>
            </a:fld>
            <a:endParaRPr lang="en-US">
              <a:solidFill>
                <a:srgbClr val="000000"/>
              </a:solidFill>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a:noFill/>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miter lim="800000"/>
            <a:headEnd/>
            <a:tailEnd/>
          </a:ln>
        </p:spPr>
        <p:txBody>
          <a:bodyPr/>
          <a:lstStyle/>
          <a:p>
            <a:fld id="{0B3D71CD-D38B-49DF-8BD1-056EBFEC9301}" type="slidenum">
              <a:rPr lang="en-US"/>
              <a:pPr/>
              <a:t>11</a:t>
            </a:fld>
            <a:endParaRPr lang="en-US"/>
          </a:p>
        </p:txBody>
      </p:sp>
      <p:sp>
        <p:nvSpPr>
          <p:cNvPr id="5427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9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miter lim="800000"/>
            <a:headEnd/>
            <a:tailEnd/>
          </a:ln>
        </p:spPr>
        <p:txBody>
          <a:bodyPr/>
          <a:lstStyle/>
          <a:p>
            <a:fld id="{27C3E529-0374-4D57-9238-C3087CE7D57A}" type="slidenum">
              <a:rPr lang="en-US"/>
              <a:pPr/>
              <a:t>12</a:t>
            </a:fld>
            <a:endParaRPr lang="en-US"/>
          </a:p>
        </p:txBody>
      </p:sp>
      <p:sp>
        <p:nvSpPr>
          <p:cNvPr id="583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14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miter lim="800000"/>
            <a:headEnd/>
            <a:tailEnd/>
          </a:ln>
        </p:spPr>
        <p:txBody>
          <a:bodyPr/>
          <a:lstStyle/>
          <a:p>
            <a:fld id="{F218633E-C8AB-42FC-AA5D-F8BDDB944E9B}" type="slidenum">
              <a:rPr lang="en-US"/>
              <a:pPr/>
              <a:t>13</a:t>
            </a:fld>
            <a:endParaRPr lang="en-US"/>
          </a:p>
        </p:txBody>
      </p:sp>
      <p:sp>
        <p:nvSpPr>
          <p:cNvPr id="604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3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latin typeface="Arial" pitchFamily="34" charset="0"/>
                <a:ea typeface="ＭＳ Ｐゴシック" pitchFamily="34" charset="-128"/>
              </a:rPr>
              <a:t>Let</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say: no feeding last 12 h, stool  2-3x per hour watery, no blood; no travel; elder sib - mild gastroenteritis; no pets, no PMH</a:t>
            </a:r>
            <a:endParaRPr lang="en-US" smtClean="0">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miter lim="800000"/>
            <a:headEnd/>
            <a:tailEnd/>
          </a:ln>
        </p:spPr>
        <p:txBody>
          <a:bodyPr/>
          <a:lstStyle/>
          <a:p>
            <a:fld id="{72A0CDE0-7633-420F-9866-FBCF64B5C3F9}" type="slidenum">
              <a:rPr lang="en-US"/>
              <a:pPr/>
              <a:t>14</a:t>
            </a:fld>
            <a:endParaRPr lang="en-US"/>
          </a:p>
        </p:txBody>
      </p:sp>
      <p:sp>
        <p:nvSpPr>
          <p:cNvPr id="624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miter lim="800000"/>
            <a:headEnd/>
            <a:tailEnd/>
          </a:ln>
        </p:spPr>
        <p:txBody>
          <a:bodyPr/>
          <a:lstStyle/>
          <a:p>
            <a:fld id="{8A7B8214-A36E-43C0-887D-0A64EECB872C}" type="slidenum">
              <a:rPr lang="en-US"/>
              <a:pPr/>
              <a:t>15</a:t>
            </a:fld>
            <a:endParaRPr lang="en-US"/>
          </a:p>
        </p:txBody>
      </p:sp>
      <p:sp>
        <p:nvSpPr>
          <p:cNvPr id="645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latin typeface="Arial" pitchFamily="34" charset="0"/>
                <a:ea typeface="ＭＳ Ｐゴシック" pitchFamily="34" charset="-128"/>
              </a:rPr>
              <a:t>Percent estimates refer to percentage of BODY WEIGHT. If you lose 15% of your body weight you become MORIBUND!</a:t>
            </a:r>
          </a:p>
          <a:p>
            <a:pPr eaLnBrk="1" hangingPunct="1"/>
            <a:r>
              <a:rPr lang="en-US" smtClean="0">
                <a:latin typeface="Arial" pitchFamily="34" charset="0"/>
                <a:ea typeface="ＭＳ Ｐゴシック" pitchFamily="34" charset="-128"/>
              </a:rPr>
              <a:t>Crucial in paediatric practice as we estimate how much fluid to give – if the child weighs only 10kg, you don</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t want to stick 3 litres of fluid into them to correct their dehydration.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miter lim="800000"/>
            <a:headEnd/>
            <a:tailEnd/>
          </a:ln>
        </p:spPr>
        <p:txBody>
          <a:bodyPr/>
          <a:lstStyle/>
          <a:p>
            <a:fld id="{0EE66827-5122-4D3E-9B21-EFF75977D4FE}" type="slidenum">
              <a:rPr lang="en-US"/>
              <a:pPr/>
              <a:t>16</a:t>
            </a:fld>
            <a:endParaRPr lang="en-US"/>
          </a:p>
        </p:txBody>
      </p:sp>
      <p:sp>
        <p:nvSpPr>
          <p:cNvPr id="6861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96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miter lim="800000"/>
            <a:headEnd/>
            <a:tailEnd/>
          </a:ln>
        </p:spPr>
        <p:txBody>
          <a:bodyPr/>
          <a:lstStyle/>
          <a:p>
            <a:fld id="{65FC88EC-CBBC-4F60-99FA-0FBC02605110}" type="slidenum">
              <a:rPr lang="en-US"/>
              <a:pPr/>
              <a:t>17</a:t>
            </a:fld>
            <a:endParaRPr lang="en-US"/>
          </a:p>
        </p:txBody>
      </p:sp>
      <p:sp>
        <p:nvSpPr>
          <p:cNvPr id="7065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latin typeface="Arial" pitchFamily="34" charset="0"/>
                <a:ea typeface="ＭＳ Ｐゴシック" pitchFamily="34" charset="-128"/>
              </a:rPr>
              <a:t>See nice pic to use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miter lim="800000"/>
            <a:headEnd/>
            <a:tailEnd/>
          </a:ln>
        </p:spPr>
        <p:txBody>
          <a:bodyPr/>
          <a:lstStyle/>
          <a:p>
            <a:fld id="{1DD05CBF-6ED3-44E8-AF43-4865E83B91AE}" type="slidenum">
              <a:rPr lang="en-US"/>
              <a:pPr/>
              <a:t>18</a:t>
            </a:fld>
            <a:endParaRPr lang="en-US"/>
          </a:p>
        </p:txBody>
      </p:sp>
      <p:sp>
        <p:nvSpPr>
          <p:cNvPr id="665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37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miter lim="800000"/>
            <a:headEnd/>
            <a:tailEnd/>
          </a:ln>
        </p:spPr>
        <p:txBody>
          <a:bodyPr/>
          <a:lstStyle/>
          <a:p>
            <a:fld id="{F8C73EA9-5E62-4399-90C9-F1B8ED08E1AF}" type="slidenum">
              <a:rPr lang="en-US"/>
              <a:pPr/>
              <a:t>19</a:t>
            </a:fld>
            <a:endParaRPr lang="en-US"/>
          </a:p>
        </p:txBody>
      </p:sp>
      <p:sp>
        <p:nvSpPr>
          <p:cNvPr id="727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miter lim="800000"/>
            <a:headEnd/>
            <a:tailEnd/>
          </a:ln>
        </p:spPr>
        <p:txBody>
          <a:bodyPr/>
          <a:lstStyle/>
          <a:p>
            <a:fld id="{5D3846C1-8911-4D9F-9D42-D0AA9488A80D}" type="slidenum">
              <a:rPr lang="en-US"/>
              <a:pPr/>
              <a:t>20</a:t>
            </a:fld>
            <a:endParaRPr lang="en-US"/>
          </a:p>
        </p:txBody>
      </p:sp>
      <p:sp>
        <p:nvSpPr>
          <p:cNvPr id="768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78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latin typeface="Arial" pitchFamily="34" charset="0"/>
                <a:ea typeface="ＭＳ Ｐゴシック" pitchFamily="34" charset="-128"/>
              </a:rPr>
              <a:t>IMCI - buzz word. Look up.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miter lim="800000"/>
            <a:headEnd/>
            <a:tailEnd/>
          </a:ln>
        </p:spPr>
        <p:txBody>
          <a:bodyPr/>
          <a:lstStyle/>
          <a:p>
            <a:fld id="{02A3F537-76D4-40E2-A0B2-90DB8EAFD81D}" type="slidenum">
              <a:rPr lang="en-US"/>
              <a:pPr/>
              <a:t>2</a:t>
            </a:fld>
            <a:endParaRPr lang="en-US"/>
          </a:p>
        </p:txBody>
      </p:sp>
      <p:sp>
        <p:nvSpPr>
          <p:cNvPr id="11243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4355" name="Rectangle 3"/>
          <p:cNvSpPr>
            <a:spLocks noGrp="1" noChangeArrowheads="1"/>
          </p:cNvSpPr>
          <p:nvPr>
            <p:ph type="body" idx="1"/>
          </p:nvPr>
        </p:nvSpPr>
        <p:spPr/>
        <p:txBody>
          <a:bodyPr/>
          <a:lstStyle/>
          <a:p>
            <a:pPr eaLnBrk="1" hangingPunct="1">
              <a:defRPr/>
            </a:pPr>
            <a:r>
              <a:rPr lang="en-US" dirty="0" smtClean="0">
                <a:cs typeface="+mn-cs"/>
              </a:rPr>
              <a:t>This is a view of Dhaulagiri, the 5</a:t>
            </a:r>
            <a:r>
              <a:rPr lang="en-US" baseline="30000" dirty="0" smtClean="0">
                <a:cs typeface="+mn-cs"/>
              </a:rPr>
              <a:t>th</a:t>
            </a:r>
            <a:r>
              <a:rPr lang="en-US" dirty="0" smtClean="0">
                <a:cs typeface="+mn-cs"/>
              </a:rPr>
              <a:t> highest mountain in the world, from </a:t>
            </a:r>
            <a:r>
              <a:rPr lang="en-US" dirty="0" err="1" smtClean="0">
                <a:cs typeface="+mn-cs"/>
              </a:rPr>
              <a:t>Baglung</a:t>
            </a:r>
            <a:r>
              <a:rPr lang="en-US" dirty="0" smtClean="0">
                <a:cs typeface="+mn-cs"/>
              </a:rPr>
              <a:t> in West Nepal where I worked for 2 years for Save the Children Fund.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miter lim="800000"/>
            <a:headEnd/>
            <a:tailEnd/>
          </a:ln>
        </p:spPr>
        <p:txBody>
          <a:bodyPr/>
          <a:lstStyle/>
          <a:p>
            <a:fld id="{2574EC56-211B-448F-8E4D-41568DB3B8DE}" type="slidenum">
              <a:rPr lang="en-US"/>
              <a:pPr/>
              <a:t>21</a:t>
            </a:fld>
            <a:endParaRPr lang="en-US"/>
          </a:p>
        </p:txBody>
      </p:sp>
      <p:sp>
        <p:nvSpPr>
          <p:cNvPr id="7885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98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latin typeface="Arial" pitchFamily="34" charset="0"/>
                <a:ea typeface="ＭＳ Ｐゴシック" pitchFamily="34" charset="-128"/>
              </a:rPr>
              <a:t>Breast-feeding mothers should continue to feed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miter lim="800000"/>
            <a:headEnd/>
            <a:tailEnd/>
          </a:ln>
        </p:spPr>
        <p:txBody>
          <a:bodyPr/>
          <a:lstStyle/>
          <a:p>
            <a:fld id="{503B1A0F-42A1-4947-9FE6-DDF28E7E394A}" type="slidenum">
              <a:rPr lang="en-US"/>
              <a:pPr/>
              <a:t>22</a:t>
            </a:fld>
            <a:endParaRPr lang="en-US"/>
          </a:p>
        </p:txBody>
      </p:sp>
      <p:sp>
        <p:nvSpPr>
          <p:cNvPr id="8089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819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miter lim="800000"/>
            <a:headEnd/>
            <a:tailEnd/>
          </a:ln>
        </p:spPr>
        <p:txBody>
          <a:bodyPr/>
          <a:lstStyle/>
          <a:p>
            <a:fld id="{6F28AF37-6A70-4C3F-A7BB-5A82DF0C08A6}" type="slidenum">
              <a:rPr lang="en-US"/>
              <a:pPr/>
              <a:t>23</a:t>
            </a:fld>
            <a:endParaRPr lang="en-US"/>
          </a:p>
        </p:txBody>
      </p:sp>
      <p:sp>
        <p:nvSpPr>
          <p:cNvPr id="8294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839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miter lim="800000"/>
            <a:headEnd/>
            <a:tailEnd/>
          </a:ln>
        </p:spPr>
        <p:txBody>
          <a:bodyPr/>
          <a:lstStyle/>
          <a:p>
            <a:fld id="{53AB3A7B-7EF8-4057-9B40-71EDC0A68A3D}" type="slidenum">
              <a:rPr lang="en-US"/>
              <a:pPr/>
              <a:t>24</a:t>
            </a:fld>
            <a:endParaRPr lang="en-US"/>
          </a:p>
        </p:txBody>
      </p:sp>
      <p:sp>
        <p:nvSpPr>
          <p:cNvPr id="8499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860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smtClean="0">
                <a:latin typeface="Times New Roman" pitchFamily="18" charset="0"/>
                <a:ea typeface="ＭＳ Ｐゴシック" pitchFamily="34" charset="-128"/>
              </a:rPr>
              <a:t>Also: enterotoxigenic E.coli (ETEC - non-invasive, toxin-producing, cause travellers</a:t>
            </a:r>
            <a:r>
              <a:rPr lang="en-GB" altLang="en-US" smtClean="0">
                <a:latin typeface="Arial" pitchFamily="34" charset="0"/>
                <a:ea typeface="ＭＳ Ｐゴシック" pitchFamily="34" charset="-128"/>
              </a:rPr>
              <a:t>’</a:t>
            </a:r>
            <a:r>
              <a:rPr lang="en-GB" altLang="ja-JP" smtClean="0">
                <a:latin typeface="Times New Roman" pitchFamily="18" charset="0"/>
                <a:ea typeface="ＭＳ Ｐゴシック" pitchFamily="34" charset="-128"/>
              </a:rPr>
              <a:t> diarrh; no blood). Can be secretory diarrho (cf cholera), but protective Ab response develops </a:t>
            </a:r>
            <a:r>
              <a:rPr lang="en-GB" altLang="ja-JP" smtClean="0">
                <a:latin typeface="Arial" pitchFamily="34" charset="0"/>
                <a:ea typeface="ＭＳ Ｐゴシック" pitchFamily="34" charset="-128"/>
              </a:rPr>
              <a:t>–</a:t>
            </a:r>
            <a:r>
              <a:rPr lang="en-GB" altLang="ja-JP" smtClean="0">
                <a:latin typeface="Times New Roman" pitchFamily="18" charset="0"/>
                <a:ea typeface="ＭＳ Ｐゴシック" pitchFamily="34" charset="-128"/>
              </a:rPr>
              <a:t> hence travellers</a:t>
            </a:r>
            <a:r>
              <a:rPr lang="en-GB" altLang="en-US" smtClean="0">
                <a:latin typeface="Arial" pitchFamily="34" charset="0"/>
                <a:ea typeface="ＭＳ Ｐゴシック" pitchFamily="34" charset="-128"/>
              </a:rPr>
              <a:t>’</a:t>
            </a:r>
            <a:r>
              <a:rPr lang="en-GB" altLang="ja-JP" smtClean="0">
                <a:latin typeface="Times New Roman" pitchFamily="18" charset="0"/>
                <a:ea typeface="ＭＳ Ｐゴシック" pitchFamily="34" charset="-128"/>
              </a:rPr>
              <a:t> </a:t>
            </a:r>
          </a:p>
          <a:p>
            <a:pPr eaLnBrk="1" hangingPunct="1"/>
            <a:endParaRPr lang="en-GB" smtClean="0">
              <a:latin typeface="Times New Roman" pitchFamily="18" charset="0"/>
              <a:ea typeface="ＭＳ Ｐゴシック" pitchFamily="34" charset="-128"/>
            </a:endParaRPr>
          </a:p>
          <a:p>
            <a:pPr eaLnBrk="1" hangingPunct="1"/>
            <a:endParaRPr lang="en-GB" smtClean="0">
              <a:latin typeface="Times New Roman" pitchFamily="18" charset="0"/>
              <a:ea typeface="ＭＳ Ｐゴシック" pitchFamily="34" charset="-128"/>
            </a:endParaRPr>
          </a:p>
          <a:p>
            <a:pPr eaLnBrk="1" hangingPunct="1"/>
            <a:r>
              <a:rPr lang="en-GB" smtClean="0">
                <a:latin typeface="Times New Roman" pitchFamily="18" charset="0"/>
                <a:ea typeface="ＭＳ Ｐゴシック" pitchFamily="34" charset="-128"/>
              </a:rPr>
              <a:t>Next is Shigella </a:t>
            </a:r>
            <a:r>
              <a:rPr lang="en-GB" smtClean="0">
                <a:latin typeface="Arial" pitchFamily="34" charset="0"/>
                <a:ea typeface="ＭＳ Ｐゴシック" pitchFamily="34" charset="-128"/>
              </a:rPr>
              <a:t>–</a:t>
            </a:r>
            <a:r>
              <a:rPr lang="en-GB" smtClean="0">
                <a:latin typeface="Times New Roman" pitchFamily="18" charset="0"/>
                <a:ea typeface="ＭＳ Ｐゴシック" pitchFamily="34" charset="-128"/>
              </a:rPr>
              <a:t> includes various shigella spp incl Sh. sonnei, dysenteriae </a:t>
            </a:r>
            <a:r>
              <a:rPr lang="en-GB" smtClean="0">
                <a:latin typeface="Arial" pitchFamily="34" charset="0"/>
                <a:ea typeface="ＭＳ Ｐゴシック" pitchFamily="34" charset="-128"/>
              </a:rPr>
              <a:t>–</a:t>
            </a:r>
            <a:r>
              <a:rPr lang="en-GB" smtClean="0">
                <a:latin typeface="Times New Roman" pitchFamily="18" charset="0"/>
                <a:ea typeface="ＭＳ Ｐゴシック" pitchFamily="34" charset="-128"/>
              </a:rPr>
              <a:t> invasive, responsible 15% of deaths</a:t>
            </a:r>
          </a:p>
          <a:p>
            <a:pPr eaLnBrk="1" hangingPunct="1"/>
            <a:endParaRPr lang="en-GB" smtClean="0">
              <a:latin typeface="Times New Roman" pitchFamily="18" charset="0"/>
              <a:ea typeface="ＭＳ Ｐゴシック" pitchFamily="34" charset="-128"/>
            </a:endParaRPr>
          </a:p>
          <a:p>
            <a:pPr eaLnBrk="1" hangingPunct="1"/>
            <a:r>
              <a:rPr lang="en-GB" smtClean="0">
                <a:latin typeface="Times New Roman" pitchFamily="18" charset="0"/>
                <a:ea typeface="ＭＳ Ｐゴシック" pitchFamily="34" charset="-128"/>
              </a:rPr>
              <a:t>parasites: most common is cryptosporidium  - esp in HIV</a:t>
            </a:r>
          </a:p>
          <a:p>
            <a:pPr eaLnBrk="1" hangingPunct="1"/>
            <a:endParaRPr lang="en-GB" smtClean="0">
              <a:latin typeface="Times New Roman" pitchFamily="18" charset="0"/>
              <a:ea typeface="ＭＳ Ｐゴシック" pitchFamily="34" charset="-128"/>
            </a:endParaRPr>
          </a:p>
          <a:p>
            <a:pPr eaLnBrk="1" hangingPunct="1"/>
            <a:r>
              <a:rPr lang="en-GB" smtClean="0">
                <a:latin typeface="Times New Roman" pitchFamily="18" charset="0"/>
                <a:ea typeface="ＭＳ Ｐゴシック" pitchFamily="34" charset="-128"/>
              </a:rPr>
              <a:t>In developed countries: </a:t>
            </a:r>
          </a:p>
          <a:p>
            <a:pPr eaLnBrk="1" hangingPunct="1"/>
            <a:r>
              <a:rPr lang="en-GB" smtClean="0">
                <a:latin typeface="Times New Roman" pitchFamily="18" charset="0"/>
                <a:ea typeface="ＭＳ Ｐゴシック" pitchFamily="34" charset="-128"/>
              </a:rPr>
              <a:t>Rotavirus</a:t>
            </a:r>
          </a:p>
          <a:p>
            <a:pPr eaLnBrk="1" hangingPunct="1"/>
            <a:r>
              <a:rPr lang="en-GB" smtClean="0">
                <a:latin typeface="Times New Roman" pitchFamily="18" charset="0"/>
                <a:ea typeface="ＭＳ Ｐゴシック" pitchFamily="34" charset="-128"/>
              </a:rPr>
              <a:t>Salmonella</a:t>
            </a:r>
          </a:p>
          <a:p>
            <a:pPr eaLnBrk="1" hangingPunct="1"/>
            <a:r>
              <a:rPr lang="en-GB" smtClean="0">
                <a:latin typeface="Times New Roman" pitchFamily="18" charset="0"/>
                <a:ea typeface="ＭＳ Ｐゴシック" pitchFamily="34" charset="-128"/>
              </a:rPr>
              <a:t>Campylobacter</a:t>
            </a:r>
          </a:p>
          <a:p>
            <a:pPr eaLnBrk="1" hangingPunct="1"/>
            <a:r>
              <a:rPr lang="en-GB" smtClean="0">
                <a:latin typeface="Times New Roman" pitchFamily="18" charset="0"/>
                <a:ea typeface="ＭＳ Ｐゴシック" pitchFamily="34" charset="-128"/>
              </a:rPr>
              <a:t>Almost half </a:t>
            </a:r>
            <a:r>
              <a:rPr lang="en-GB" smtClean="0">
                <a:latin typeface="Arial" pitchFamily="34" charset="0"/>
                <a:ea typeface="ＭＳ Ｐゴシック" pitchFamily="34" charset="-128"/>
              </a:rPr>
              <a:t>–</a:t>
            </a:r>
            <a:r>
              <a:rPr lang="en-GB" smtClean="0">
                <a:latin typeface="Times New Roman" pitchFamily="18" charset="0"/>
                <a:ea typeface="ＭＳ Ｐゴシック" pitchFamily="34" charset="-128"/>
              </a:rPr>
              <a:t> rotavirus</a:t>
            </a:r>
          </a:p>
          <a:p>
            <a:pPr eaLnBrk="1" hangingPunct="1"/>
            <a:endParaRPr lang="en-GB" smtClean="0">
              <a:latin typeface="Times New Roman" pitchFamily="18" charset="0"/>
              <a:ea typeface="ＭＳ Ｐゴシック" pitchFamily="34" charset="-128"/>
            </a:endParaRPr>
          </a:p>
          <a:p>
            <a:pPr eaLnBrk="1" hangingPunct="1"/>
            <a:r>
              <a:rPr lang="en-GB" smtClean="0">
                <a:latin typeface="Times New Roman" pitchFamily="18" charset="0"/>
                <a:ea typeface="ＭＳ Ｐゴシック" pitchFamily="34" charset="-128"/>
              </a:rPr>
              <a:t>Fever: look for salmonella, Shigella, campylobacter</a:t>
            </a:r>
          </a:p>
          <a:p>
            <a:pPr eaLnBrk="1" hangingPunct="1"/>
            <a:r>
              <a:rPr lang="en-GB" smtClean="0">
                <a:latin typeface="Times New Roman" pitchFamily="18" charset="0"/>
                <a:ea typeface="ＭＳ Ｐゴシック" pitchFamily="34" charset="-128"/>
              </a:rPr>
              <a:t>Blood: look for E.coli O157</a:t>
            </a:r>
          </a:p>
          <a:p>
            <a:pPr eaLnBrk="1" hangingPunct="1"/>
            <a:r>
              <a:rPr lang="en-GB" smtClean="0">
                <a:latin typeface="Times New Roman" pitchFamily="18" charset="0"/>
                <a:ea typeface="ＭＳ Ｐゴシック" pitchFamily="34" charset="-128"/>
              </a:rPr>
              <a:t>Persistent, or after travel: also look for parasites (Giardia, cryptosporidium, schistosomiasis)</a:t>
            </a:r>
          </a:p>
          <a:p>
            <a:pPr eaLnBrk="1" hangingPunct="1"/>
            <a:r>
              <a:rPr lang="en-GB" smtClean="0">
                <a:latin typeface="Times New Roman" pitchFamily="18" charset="0"/>
                <a:ea typeface="ＭＳ Ｐゴシック" pitchFamily="34" charset="-128"/>
              </a:rPr>
              <a:t>Recent hospitalisation: rotavirus, norovirus, Clostridium difficile</a:t>
            </a:r>
          </a:p>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miter lim="800000"/>
            <a:headEnd/>
            <a:tailEnd/>
          </a:ln>
        </p:spPr>
        <p:txBody>
          <a:bodyPr/>
          <a:lstStyle/>
          <a:p>
            <a:fld id="{21195174-6DAD-42DC-A363-A5DABD48B9B6}" type="slidenum">
              <a:rPr lang="en-US"/>
              <a:pPr/>
              <a:t>25</a:t>
            </a:fld>
            <a:endParaRPr lang="en-US"/>
          </a:p>
        </p:txBody>
      </p:sp>
      <p:sp>
        <p:nvSpPr>
          <p:cNvPr id="870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880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miter lim="800000"/>
            <a:headEnd/>
            <a:tailEnd/>
          </a:ln>
        </p:spPr>
        <p:txBody>
          <a:bodyPr/>
          <a:lstStyle/>
          <a:p>
            <a:fld id="{BF1530E1-5BB5-438B-9CCA-69A25194C914}" type="slidenum">
              <a:rPr lang="en-US"/>
              <a:pPr/>
              <a:t>26</a:t>
            </a:fld>
            <a:endParaRPr lang="en-US"/>
          </a:p>
        </p:txBody>
      </p:sp>
      <p:sp>
        <p:nvSpPr>
          <p:cNvPr id="7885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901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miter lim="800000"/>
            <a:headEnd/>
            <a:tailEnd/>
          </a:ln>
        </p:spPr>
        <p:txBody>
          <a:bodyPr/>
          <a:lstStyle/>
          <a:p>
            <a:fld id="{32E7632A-63C7-463B-BF7C-6D075CDBD5C9}" type="slidenum">
              <a:rPr lang="en-US"/>
              <a:pPr/>
              <a:t>27</a:t>
            </a:fld>
            <a:endParaRPr lang="en-US"/>
          </a:p>
        </p:txBody>
      </p:sp>
      <p:sp>
        <p:nvSpPr>
          <p:cNvPr id="9113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921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miter lim="800000"/>
            <a:headEnd/>
            <a:tailEnd/>
          </a:ln>
        </p:spPr>
        <p:txBody>
          <a:bodyPr/>
          <a:lstStyle/>
          <a:p>
            <a:fld id="{FBAF3259-842F-47BE-B97B-2128F62D5FFC}" type="slidenum">
              <a:rPr lang="en-US"/>
              <a:pPr/>
              <a:t>28</a:t>
            </a:fld>
            <a:endParaRPr lang="en-US"/>
          </a:p>
        </p:txBody>
      </p:sp>
      <p:sp>
        <p:nvSpPr>
          <p:cNvPr id="9318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942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miter lim="800000"/>
            <a:headEnd/>
            <a:tailEnd/>
          </a:ln>
        </p:spPr>
        <p:txBody>
          <a:bodyPr/>
          <a:lstStyle/>
          <a:p>
            <a:fld id="{3FFB104B-22AD-418E-9A36-ABEDA41EE343}" type="slidenum">
              <a:rPr lang="en-US"/>
              <a:pPr/>
              <a:t>29</a:t>
            </a:fld>
            <a:endParaRPr lang="en-US"/>
          </a:p>
        </p:txBody>
      </p:sp>
      <p:sp>
        <p:nvSpPr>
          <p:cNvPr id="9523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962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miter lim="800000"/>
            <a:headEnd/>
            <a:tailEnd/>
          </a:ln>
        </p:spPr>
        <p:txBody>
          <a:bodyPr/>
          <a:lstStyle/>
          <a:p>
            <a:fld id="{EDEE5391-7B40-485D-A811-7BF9DF33BE19}" type="slidenum">
              <a:rPr lang="en-US"/>
              <a:pPr/>
              <a:t>30</a:t>
            </a:fld>
            <a:endParaRPr lang="en-US"/>
          </a:p>
        </p:txBody>
      </p:sp>
      <p:sp>
        <p:nvSpPr>
          <p:cNvPr id="8909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983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miter lim="800000"/>
            <a:headEnd/>
            <a:tailEnd/>
          </a:ln>
        </p:spPr>
        <p:txBody>
          <a:bodyPr/>
          <a:lstStyle/>
          <a:p>
            <a:fld id="{69A75245-81B5-4328-B591-7E5F261936A7}" type="slidenum">
              <a:rPr lang="en-US"/>
              <a:pPr/>
              <a:t>3</a:t>
            </a:fld>
            <a:endParaRPr lang="en-US"/>
          </a:p>
        </p:txBody>
      </p:sp>
      <p:sp>
        <p:nvSpPr>
          <p:cNvPr id="3993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GB" smtClean="0">
                <a:latin typeface="Arial" pitchFamily="34" charset="0"/>
                <a:ea typeface="ＭＳ Ｐゴシック" pitchFamily="34" charset="-128"/>
              </a:rPr>
              <a:t>Definition –</a:t>
            </a:r>
          </a:p>
          <a:p>
            <a:pPr eaLnBrk="1" hangingPunct="1"/>
            <a:endParaRPr lang="en-GB" smtClean="0">
              <a:latin typeface="Arial" pitchFamily="34" charset="0"/>
              <a:ea typeface="ＭＳ Ｐゴシック" pitchFamily="34" charset="-128"/>
            </a:endParaRPr>
          </a:p>
          <a:p>
            <a:pPr eaLnBrk="1" hangingPunct="1"/>
            <a:r>
              <a:rPr lang="en-GB" smtClean="0">
                <a:latin typeface="Arial" pitchFamily="34" charset="0"/>
                <a:ea typeface="ＭＳ Ｐゴシック" pitchFamily="34" charset="-128"/>
              </a:rPr>
              <a:t>Sanitation – </a:t>
            </a:r>
            <a:r>
              <a:rPr lang="en-GB" altLang="en-US" smtClean="0">
                <a:latin typeface="Arial" pitchFamily="34" charset="0"/>
                <a:ea typeface="ＭＳ Ｐゴシック" pitchFamily="34" charset="-128"/>
              </a:rPr>
              <a:t>‘</a:t>
            </a:r>
            <a:r>
              <a:rPr lang="en-GB" smtClean="0">
                <a:latin typeface="Arial" pitchFamily="34" charset="0"/>
                <a:ea typeface="ＭＳ Ｐゴシック" pitchFamily="34" charset="-128"/>
              </a:rPr>
              <a:t>collection, treatment and disposal or reuse of human excreta, domestic wastewater and solid waste, and associated hygiene</a:t>
            </a:r>
            <a:r>
              <a:rPr lang="en-GB" altLang="en-US" smtClean="0">
                <a:latin typeface="Arial" pitchFamily="34" charset="0"/>
                <a:ea typeface="ＭＳ Ｐゴシック" pitchFamily="34" charset="-128"/>
              </a:rPr>
              <a:t>’</a:t>
            </a:r>
            <a:endParaRPr lang="en-US" smtClean="0">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miter lim="800000"/>
            <a:headEnd/>
            <a:tailEnd/>
          </a:ln>
        </p:spPr>
        <p:txBody>
          <a:bodyPr/>
          <a:lstStyle/>
          <a:p>
            <a:fld id="{3A86D41A-9AC1-454A-9367-D67BC7FC1C10}" type="slidenum">
              <a:rPr lang="en-US"/>
              <a:pPr/>
              <a:t>31</a:t>
            </a:fld>
            <a:endParaRPr lang="en-US"/>
          </a:p>
        </p:txBody>
      </p:sp>
      <p:sp>
        <p:nvSpPr>
          <p:cNvPr id="9933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003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latin typeface="Arial" pitchFamily="34" charset="0"/>
                <a:ea typeface="ＭＳ Ｐゴシック" pitchFamily="34" charset="-128"/>
              </a:rPr>
              <a:t>ORS is great advance of 20th Cent</a:t>
            </a:r>
          </a:p>
          <a:p>
            <a:pPr eaLnBrk="1" hangingPunct="1"/>
            <a:r>
              <a:rPr lang="en-US" smtClean="0">
                <a:latin typeface="Arial" pitchFamily="34" charset="0"/>
                <a:ea typeface="ＭＳ Ｐゴシック" pitchFamily="34" charset="-128"/>
              </a:rPr>
              <a:t>Continue feeding - esp breast</a:t>
            </a:r>
          </a:p>
          <a:p>
            <a:pPr eaLnBrk="1" hangingPunct="1"/>
            <a:r>
              <a:rPr lang="en-US" smtClean="0">
                <a:latin typeface="Arial" pitchFamily="34" charset="0"/>
                <a:ea typeface="ＭＳ Ｐゴシック" pitchFamily="34" charset="-128"/>
              </a:rPr>
              <a:t>Kerala: better female education</a:t>
            </a:r>
          </a:p>
          <a:p>
            <a:pPr eaLnBrk="1" hangingPunct="1"/>
            <a:r>
              <a:rPr lang="en-US" smtClean="0">
                <a:latin typeface="Arial" pitchFamily="34" charset="0"/>
                <a:ea typeface="ＭＳ Ｐゴシック" pitchFamily="34" charset="-128"/>
              </a:rPr>
              <a:t>Measles: affects gut mucosa - diarrh, with malnutrit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miter lim="800000"/>
            <a:headEnd/>
            <a:tailEnd/>
          </a:ln>
        </p:spPr>
        <p:txBody>
          <a:bodyPr/>
          <a:lstStyle/>
          <a:p>
            <a:fld id="{DA9658ED-EFE7-4F25-B21F-819B077817E0}" type="slidenum">
              <a:rPr lang="en-US"/>
              <a:pPr/>
              <a:t>32</a:t>
            </a:fld>
            <a:endParaRPr lang="en-US"/>
          </a:p>
        </p:txBody>
      </p:sp>
      <p:sp>
        <p:nvSpPr>
          <p:cNvPr id="9113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024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latin typeface="Arial" pitchFamily="34" charset="0"/>
                <a:ea typeface="ＭＳ Ｐゴシック" pitchFamily="34" charset="-128"/>
              </a:rPr>
              <a:t>Explain faecal-oral transmission</a:t>
            </a:r>
          </a:p>
          <a:p>
            <a:pPr eaLnBrk="1" hangingPunct="1"/>
            <a:r>
              <a:rPr lang="en-US" smtClean="0">
                <a:latin typeface="Arial" pitchFamily="34" charset="0"/>
                <a:ea typeface="ＭＳ Ｐゴシック" pitchFamily="34" charset="-128"/>
              </a:rPr>
              <a:t>Also role for direct spread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miter lim="800000"/>
            <a:headEnd/>
            <a:tailEnd/>
          </a:ln>
        </p:spPr>
        <p:txBody>
          <a:bodyPr/>
          <a:lstStyle/>
          <a:p>
            <a:fld id="{C6D9D840-ED70-4AB5-9EA1-83B81296326E}" type="slidenum">
              <a:rPr lang="en-US"/>
              <a:pPr/>
              <a:t>33</a:t>
            </a:fld>
            <a:endParaRPr lang="en-US"/>
          </a:p>
        </p:txBody>
      </p:sp>
      <p:sp>
        <p:nvSpPr>
          <p:cNvPr id="10137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044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latin typeface="Arial" pitchFamily="34" charset="0"/>
                <a:ea typeface="ＭＳ Ｐゴシック" pitchFamily="34" charset="-128"/>
              </a:rPr>
              <a:t>Clean water</a:t>
            </a:r>
          </a:p>
          <a:p>
            <a:pPr eaLnBrk="1" hangingPunct="1"/>
            <a:r>
              <a:rPr lang="en-US" smtClean="0">
                <a:latin typeface="Arial" pitchFamily="34" charset="0"/>
                <a:ea typeface="ＭＳ Ｐゴシック" pitchFamily="34" charset="-128"/>
              </a:rPr>
              <a:t>Personal hygeine</a:t>
            </a:r>
          </a:p>
          <a:p>
            <a:pPr eaLnBrk="1" hangingPunct="1"/>
            <a:r>
              <a:rPr lang="en-US" smtClean="0">
                <a:latin typeface="Arial" pitchFamily="34" charset="0"/>
                <a:ea typeface="ＭＳ Ｐゴシック" pitchFamily="34" charset="-128"/>
              </a:rPr>
              <a:t>Sanitation - sewers</a:t>
            </a:r>
          </a:p>
          <a:p>
            <a:pPr eaLnBrk="1" hangingPunct="1"/>
            <a:endParaRPr lang="en-US" smtClean="0">
              <a:latin typeface="Arial" pitchFamily="34" charset="0"/>
              <a:ea typeface="ＭＳ Ｐゴシック" pitchFamily="34" charset="-128"/>
            </a:endParaRPr>
          </a:p>
          <a:p>
            <a:pPr eaLnBrk="1" hangingPunct="1"/>
            <a:r>
              <a:rPr lang="en-US" smtClean="0">
                <a:latin typeface="Arial" pitchFamily="34" charset="0"/>
                <a:ea typeface="ＭＳ Ｐゴシック" pitchFamily="34" charset="-128"/>
              </a:rPr>
              <a:t>Which is most important in reducing diarrhoea?</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miter lim="800000"/>
            <a:headEnd/>
            <a:tailEnd/>
          </a:ln>
        </p:spPr>
        <p:txBody>
          <a:bodyPr/>
          <a:lstStyle/>
          <a:p>
            <a:fld id="{E0EFD1B7-9A5C-4011-A620-2471D31A1E50}" type="slidenum">
              <a:rPr lang="en-US"/>
              <a:pPr/>
              <a:t>34</a:t>
            </a:fld>
            <a:endParaRPr lang="en-US"/>
          </a:p>
        </p:txBody>
      </p:sp>
      <p:sp>
        <p:nvSpPr>
          <p:cNvPr id="1034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064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miter lim="800000"/>
            <a:headEnd/>
            <a:tailEnd/>
          </a:ln>
        </p:spPr>
        <p:txBody>
          <a:bodyPr/>
          <a:lstStyle/>
          <a:p>
            <a:fld id="{1135F62D-DF29-4DEA-AF00-B698CD8E5CB0}" type="slidenum">
              <a:rPr lang="en-US"/>
              <a:pPr/>
              <a:t>36</a:t>
            </a:fld>
            <a:endParaRPr lang="en-US"/>
          </a:p>
        </p:txBody>
      </p:sp>
      <p:sp>
        <p:nvSpPr>
          <p:cNvPr id="10547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09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latin typeface="Arial" pitchFamily="34" charset="0"/>
                <a:ea typeface="ＭＳ Ｐゴシック" pitchFamily="34" charset="-128"/>
              </a:rPr>
              <a:t>RCT of soap</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miter lim="800000"/>
            <a:headEnd/>
            <a:tailEnd/>
          </a:ln>
        </p:spPr>
        <p:txBody>
          <a:bodyPr/>
          <a:lstStyle/>
          <a:p>
            <a:fld id="{9D22497B-FEE1-4B66-9D2C-7A2014DF51B2}" type="slidenum">
              <a:rPr lang="en-US"/>
              <a:pPr/>
              <a:t>37</a:t>
            </a:fld>
            <a:endParaRPr lang="en-US"/>
          </a:p>
        </p:txBody>
      </p:sp>
      <p:sp>
        <p:nvSpPr>
          <p:cNvPr id="1075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16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miter lim="800000"/>
            <a:headEnd/>
            <a:tailEnd/>
          </a:ln>
        </p:spPr>
        <p:txBody>
          <a:bodyPr/>
          <a:lstStyle/>
          <a:p>
            <a:fld id="{28317C94-BCFB-422E-8223-C8FA88B5C640}" type="slidenum">
              <a:rPr lang="en-US"/>
              <a:pPr/>
              <a:t>38</a:t>
            </a:fld>
            <a:endParaRPr lang="en-US"/>
          </a:p>
        </p:txBody>
      </p:sp>
      <p:sp>
        <p:nvSpPr>
          <p:cNvPr id="97282"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366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smtClean="0">
                <a:latin typeface="Arial" pitchFamily="34" charset="0"/>
                <a:ea typeface="ＭＳ Ｐゴシック" pitchFamily="34" charset="-128"/>
              </a:rPr>
              <a:t>Creek T et al CROI 2007</a:t>
            </a:r>
          </a:p>
          <a:p>
            <a:pPr eaLnBrk="1" hangingPunct="1"/>
            <a:r>
              <a:rPr lang="en-US" smtClean="0">
                <a:latin typeface="Arial" pitchFamily="34" charset="0"/>
                <a:ea typeface="ＭＳ Ｐゴシック" pitchFamily="34" charset="-128"/>
              </a:rPr>
              <a:t>523 deaths, 35000 cases - diarrhoea outbreak (type?)</a:t>
            </a:r>
          </a:p>
          <a:p>
            <a:pPr eaLnBrk="1" hangingPunct="1"/>
            <a:r>
              <a:rPr lang="en-US" smtClean="0">
                <a:latin typeface="Arial" pitchFamily="34" charset="0"/>
                <a:ea typeface="ＭＳ Ｐゴシック" pitchFamily="34" charset="-128"/>
              </a:rPr>
              <a:t>(normally in 20s)</a:t>
            </a:r>
          </a:p>
          <a:p>
            <a:pPr eaLnBrk="1" hangingPunct="1"/>
            <a:r>
              <a:rPr lang="en-US" smtClean="0">
                <a:latin typeface="Arial" pitchFamily="34" charset="0"/>
                <a:ea typeface="ＭＳ Ｐゴシック" pitchFamily="34" charset="-128"/>
              </a:rPr>
              <a:t>So: see the progression diarr to malnut and then death</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miter lim="800000"/>
            <a:headEnd/>
            <a:tailEnd/>
          </a:ln>
        </p:spPr>
        <p:txBody>
          <a:bodyPr/>
          <a:lstStyle/>
          <a:p>
            <a:fld id="{FE051ADB-5BA7-49D0-927F-2440A896A75D}" type="slidenum">
              <a:rPr lang="en-US"/>
              <a:pPr/>
              <a:t>39</a:t>
            </a:fld>
            <a:endParaRPr lang="en-US"/>
          </a:p>
        </p:txBody>
      </p:sp>
      <p:sp>
        <p:nvSpPr>
          <p:cNvPr id="1136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miter lim="800000"/>
            <a:headEnd/>
            <a:tailEnd/>
          </a:ln>
        </p:spPr>
        <p:txBody>
          <a:bodyPr/>
          <a:lstStyle/>
          <a:p>
            <a:fld id="{6E71797A-1382-40CF-B836-EAFBE37733C1}" type="slidenum">
              <a:rPr lang="en-US"/>
              <a:pPr/>
              <a:t>40</a:t>
            </a:fld>
            <a:endParaRPr lang="en-US"/>
          </a:p>
        </p:txBody>
      </p:sp>
      <p:sp>
        <p:nvSpPr>
          <p:cNvPr id="1157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miter lim="800000"/>
            <a:headEnd/>
            <a:tailEnd/>
          </a:ln>
        </p:spPr>
        <p:txBody>
          <a:bodyPr/>
          <a:lstStyle/>
          <a:p>
            <a:fld id="{B24C55E0-531C-49BB-A5BA-A0D2E52FDDAB}" type="slidenum">
              <a:rPr lang="en-US"/>
              <a:pPr/>
              <a:t>41</a:t>
            </a:fld>
            <a:endParaRPr lang="en-US"/>
          </a:p>
        </p:txBody>
      </p:sp>
      <p:sp>
        <p:nvSpPr>
          <p:cNvPr id="1177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98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mtClean="0">
                <a:latin typeface="Arial" pitchFamily="34" charset="0"/>
                <a:ea typeface="ＭＳ Ｐゴシック" pitchFamily="34" charset="-128"/>
              </a:rPr>
              <a:t>Data derived from vital registrations, backed up by verbal autopsies. Note this is an improvement from the 2000-2003 data </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Where and why are 10 million children dying every year?</a:t>
            </a:r>
            <a:r>
              <a:rPr lang="en-US" altLang="en-US" smtClean="0">
                <a:latin typeface="Arial" pitchFamily="34" charset="0"/>
                <a:ea typeface="ＭＳ Ｐゴシック" pitchFamily="34" charset="-128"/>
              </a:rPr>
              <a:t>’</a:t>
            </a:r>
            <a:endParaRPr lang="en-US" smtClean="0">
              <a:latin typeface="Arial" pitchFamily="34" charset="0"/>
              <a:ea typeface="ＭＳ Ｐゴシック" pitchFamily="34" charset="-128"/>
            </a:endParaRPr>
          </a:p>
        </p:txBody>
      </p:sp>
      <p:sp>
        <p:nvSpPr>
          <p:cNvPr id="46083" name="Slide Number Placeholder 3"/>
          <p:cNvSpPr>
            <a:spLocks noGrp="1"/>
          </p:cNvSpPr>
          <p:nvPr>
            <p:ph type="sldNum" sz="quarter" idx="5"/>
          </p:nvPr>
        </p:nvSpPr>
        <p:spPr>
          <a:noFill/>
          <a:ln>
            <a:miter lim="800000"/>
            <a:headEnd/>
            <a:tailEnd/>
          </a:ln>
        </p:spPr>
        <p:txBody>
          <a:bodyPr/>
          <a:lstStyle/>
          <a:p>
            <a:fld id="{90A1FF5E-3C64-4D67-90D3-F282D59F0F11}" type="slidenum">
              <a:rPr lang="en-US"/>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miter lim="800000"/>
            <a:headEnd/>
            <a:tailEnd/>
          </a:ln>
        </p:spPr>
        <p:txBody>
          <a:bodyPr/>
          <a:lstStyle/>
          <a:p>
            <a:fld id="{042185DC-6535-426B-B362-1FE7597E1694}" type="slidenum">
              <a:rPr lang="en-US"/>
              <a:pPr/>
              <a:t>42</a:t>
            </a:fld>
            <a:endParaRPr lang="en-US"/>
          </a:p>
        </p:txBody>
      </p:sp>
      <p:sp>
        <p:nvSpPr>
          <p:cNvPr id="11981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latin typeface="Arial" pitchFamily="34" charset="0"/>
                <a:ea typeface="ＭＳ Ｐゴシック" pitchFamily="34" charset="-128"/>
              </a:rPr>
              <a:t>Talk about growth curves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miter lim="800000"/>
            <a:headEnd/>
            <a:tailEnd/>
          </a:ln>
        </p:spPr>
        <p:txBody>
          <a:bodyPr/>
          <a:lstStyle/>
          <a:p>
            <a:fld id="{D57FB8F4-6730-4A3C-9006-31BFB8D1D6C0}" type="slidenum">
              <a:rPr lang="en-US"/>
              <a:pPr/>
              <a:t>43</a:t>
            </a:fld>
            <a:endParaRPr lang="en-US"/>
          </a:p>
        </p:txBody>
      </p:sp>
      <p:sp>
        <p:nvSpPr>
          <p:cNvPr id="1259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miter lim="800000"/>
            <a:headEnd/>
            <a:tailEnd/>
          </a:ln>
        </p:spPr>
        <p:txBody>
          <a:bodyPr/>
          <a:lstStyle/>
          <a:p>
            <a:fld id="{2A350850-5D7F-44F5-BCEB-EF426B01AA35}" type="slidenum">
              <a:rPr lang="en-US"/>
              <a:pPr/>
              <a:t>44</a:t>
            </a:fld>
            <a:endParaRPr lang="en-US"/>
          </a:p>
        </p:txBody>
      </p:sp>
      <p:sp>
        <p:nvSpPr>
          <p:cNvPr id="1116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miter lim="800000"/>
            <a:headEnd/>
            <a:tailEnd/>
          </a:ln>
        </p:spPr>
        <p:txBody>
          <a:bodyPr/>
          <a:lstStyle/>
          <a:p>
            <a:fld id="{9AB76166-D309-4C97-A867-6C04C9C93050}" type="slidenum">
              <a:rPr lang="en-US"/>
              <a:pPr/>
              <a:t>45</a:t>
            </a:fld>
            <a:endParaRPr lang="en-US"/>
          </a:p>
        </p:txBody>
      </p:sp>
      <p:sp>
        <p:nvSpPr>
          <p:cNvPr id="1413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miter lim="800000"/>
            <a:headEnd/>
            <a:tailEnd/>
          </a:ln>
        </p:spPr>
        <p:txBody>
          <a:bodyPr/>
          <a:lstStyle/>
          <a:p>
            <a:fld id="{0F6773F8-2007-4583-BDD0-9E03D5339A34}" type="slidenum">
              <a:rPr lang="en-US"/>
              <a:pPr/>
              <a:t>46</a:t>
            </a:fld>
            <a:endParaRPr lang="en-US"/>
          </a:p>
        </p:txBody>
      </p:sp>
      <p:sp>
        <p:nvSpPr>
          <p:cNvPr id="1382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00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miter lim="800000"/>
            <a:headEnd/>
            <a:tailEnd/>
          </a:ln>
        </p:spPr>
        <p:txBody>
          <a:bodyPr/>
          <a:lstStyle/>
          <a:p>
            <a:fld id="{26215FF8-1E27-446E-8C77-9B1A5221A7EF}" type="slidenum">
              <a:rPr lang="en-US"/>
              <a:pPr/>
              <a:t>48</a:t>
            </a:fld>
            <a:endParaRPr lang="en-US"/>
          </a:p>
        </p:txBody>
      </p:sp>
      <p:sp>
        <p:nvSpPr>
          <p:cNvPr id="747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31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miter lim="800000"/>
            <a:headEnd/>
            <a:tailEnd/>
          </a:ln>
        </p:spPr>
        <p:txBody>
          <a:bodyPr/>
          <a:lstStyle/>
          <a:p>
            <a:fld id="{3B7758E3-55B2-4C54-BE5D-AC2006CA9330}" type="slidenum">
              <a:rPr lang="en-US"/>
              <a:pPr/>
              <a:t>6</a:t>
            </a:fld>
            <a:endParaRPr lang="en-US"/>
          </a:p>
        </p:txBody>
      </p:sp>
      <p:sp>
        <p:nvSpPr>
          <p:cNvPr id="4403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91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miter lim="800000"/>
            <a:headEnd/>
            <a:tailEnd/>
          </a:ln>
        </p:spPr>
        <p:txBody>
          <a:bodyPr/>
          <a:lstStyle/>
          <a:p>
            <a:fld id="{048B902D-730A-41A9-A7FB-BFABFB152732}" type="slidenum">
              <a:rPr lang="en-US"/>
              <a:pPr/>
              <a:t>7</a:t>
            </a:fld>
            <a:endParaRPr lang="en-US"/>
          </a:p>
        </p:txBody>
      </p:sp>
      <p:sp>
        <p:nvSpPr>
          <p:cNvPr id="460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1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miter lim="800000"/>
            <a:headEnd/>
            <a:tailEnd/>
          </a:ln>
        </p:spPr>
        <p:txBody>
          <a:bodyPr/>
          <a:lstStyle/>
          <a:p>
            <a:fld id="{9D21C18A-1C64-4238-B68C-AE0885F1E988}" type="slidenum">
              <a:rPr lang="en-US"/>
              <a:pPr/>
              <a:t>8</a:t>
            </a:fld>
            <a:endParaRPr lang="en-US"/>
          </a:p>
        </p:txBody>
      </p:sp>
      <p:sp>
        <p:nvSpPr>
          <p:cNvPr id="4813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miter lim="800000"/>
            <a:headEnd/>
            <a:tailEnd/>
          </a:ln>
        </p:spPr>
        <p:txBody>
          <a:bodyPr/>
          <a:lstStyle/>
          <a:p>
            <a:fld id="{E31BAA8E-0373-4A80-B933-CCA5DB1B537D}" type="slidenum">
              <a:rPr lang="en-US"/>
              <a:pPr/>
              <a:t>9</a:t>
            </a:fld>
            <a:endParaRPr lang="en-US"/>
          </a:p>
        </p:txBody>
      </p:sp>
      <p:sp>
        <p:nvSpPr>
          <p:cNvPr id="5017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52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latin typeface="Arial" pitchFamily="34" charset="0"/>
                <a:ea typeface="ＭＳ Ｐゴシック" pitchFamily="34" charset="-128"/>
              </a:rPr>
              <a:t>Approach to taking history/examination of child with diarrhoea?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miter lim="800000"/>
            <a:headEnd/>
            <a:tailEnd/>
          </a:ln>
        </p:spPr>
        <p:txBody>
          <a:bodyPr/>
          <a:lstStyle/>
          <a:p>
            <a:fld id="{3022AED0-870A-49F4-89B2-6D3A1A711C4F}" type="slidenum">
              <a:rPr lang="en-US"/>
              <a:pPr/>
              <a:t>10</a:t>
            </a:fld>
            <a:endParaRPr lang="en-US"/>
          </a:p>
        </p:txBody>
      </p:sp>
      <p:sp>
        <p:nvSpPr>
          <p:cNvPr id="522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7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latin typeface="Arial" pitchFamily="34" charset="0"/>
                <a:ea typeface="ＭＳ Ｐゴシック" pitchFamily="34" charset="-128"/>
              </a:rPr>
              <a:t>Ie dehydrat vs malnutrition - and risk of death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1232E7B-F492-4524-9660-E68DF93E82C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1DF778F-0151-48F3-8691-D9DF211F36D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769FE9-EC3D-45D9-8E46-927452D74D56}"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2751B4A-1EE5-423F-9A09-03BAC21F398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6AA810A4-C647-4772-B098-BA8F38CF5FBC}"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C55BF4-4BA2-494B-ACFB-A381FE1CE7A9}"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E5AB12D-6A4F-438B-B2C0-279A8D345315}"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BE9C4C0D-4616-417B-893B-A644C7F127C8}"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GB"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CF23B6A-7184-4387-88E2-8EFCC8A42124}"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429FFE90-AD84-4AF4-A650-C6FE7BD07A6F}"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B3AA838-3781-4F77-8607-5E4E8665198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41CF97A-995A-48DE-B336-024C406A28F0}"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Times" charset="0"/>
                <a:ea typeface="ＭＳ Ｐゴシック" charset="0"/>
              </a:endParaRPr>
            </a:p>
          </p:txBody>
        </p:sp>
        <p:sp>
          <p:nvSpPr>
            <p:cNvPr id="6" name="Freeform 4"/>
            <p:cNvSpPr>
              <a:spLocks/>
            </p:cNvSpPr>
            <p:nvPr/>
          </p:nvSpPr>
          <p:spPr bwMode="hidden">
            <a:xfrm>
              <a:off x="0" y="2496"/>
              <a:ext cx="2112" cy="1604"/>
            </a:xfrm>
            <a:custGeom>
              <a:avLst/>
              <a:gdLst>
                <a:gd name="T0" fmla="*/ 574 w 2123"/>
                <a:gd name="T1" fmla="*/ 933 h 1696"/>
                <a:gd name="T2" fmla="*/ 538 w 2123"/>
                <a:gd name="T3" fmla="*/ 611 h 1696"/>
                <a:gd name="T4" fmla="*/ 664 w 2123"/>
                <a:gd name="T5" fmla="*/ 354 h 1696"/>
                <a:gd name="T6" fmla="*/ 917 w 2123"/>
                <a:gd name="T7" fmla="*/ 525 h 1696"/>
                <a:gd name="T8" fmla="*/ 1202 w 2123"/>
                <a:gd name="T9" fmla="*/ 777 h 1696"/>
                <a:gd name="T10" fmla="*/ 1467 w 2123"/>
                <a:gd name="T11" fmla="*/ 992 h 1696"/>
                <a:gd name="T12" fmla="*/ 1782 w 2123"/>
                <a:gd name="T13" fmla="*/ 1216 h 1696"/>
                <a:gd name="T14" fmla="*/ 1863 w 2123"/>
                <a:gd name="T15" fmla="*/ 1264 h 1696"/>
                <a:gd name="T16" fmla="*/ 1817 w 2123"/>
                <a:gd name="T17" fmla="*/ 1212 h 1696"/>
                <a:gd name="T18" fmla="*/ 1397 w 2123"/>
                <a:gd name="T19" fmla="*/ 896 h 1696"/>
                <a:gd name="T20" fmla="*/ 1076 w 2123"/>
                <a:gd name="T21" fmla="*/ 611 h 1696"/>
                <a:gd name="T22" fmla="*/ 715 w 2123"/>
                <a:gd name="T23" fmla="*/ 294 h 1696"/>
                <a:gd name="T24" fmla="*/ 989 w 2123"/>
                <a:gd name="T25" fmla="*/ 278 h 1696"/>
                <a:gd name="T26" fmla="*/ 1272 w 2123"/>
                <a:gd name="T27" fmla="*/ 284 h 1696"/>
                <a:gd name="T28" fmla="*/ 1598 w 2123"/>
                <a:gd name="T29" fmla="*/ 240 h 1696"/>
                <a:gd name="T30" fmla="*/ 2101 w 2123"/>
                <a:gd name="T31" fmla="*/ 176 h 1696"/>
                <a:gd name="T32" fmla="*/ 2053 w 2123"/>
                <a:gd name="T33" fmla="*/ 155 h 1696"/>
                <a:gd name="T34" fmla="*/ 1527 w 2123"/>
                <a:gd name="T35" fmla="*/ 230 h 1696"/>
                <a:gd name="T36" fmla="*/ 1196 w 2123"/>
                <a:gd name="T37" fmla="*/ 246 h 1696"/>
                <a:gd name="T38" fmla="*/ 751 w 2123"/>
                <a:gd name="T39" fmla="*/ 230 h 1696"/>
                <a:gd name="T40" fmla="*/ 811 w 2123"/>
                <a:gd name="T41" fmla="*/ 203 h 1696"/>
                <a:gd name="T42" fmla="*/ 1130 w 2123"/>
                <a:gd name="T43" fmla="*/ 0 h 1696"/>
                <a:gd name="T44" fmla="*/ 1076 w 2123"/>
                <a:gd name="T45" fmla="*/ 26 h 1696"/>
                <a:gd name="T46" fmla="*/ 1000 w 2123"/>
                <a:gd name="T47" fmla="*/ 75 h 1696"/>
                <a:gd name="T48" fmla="*/ 847 w 2123"/>
                <a:gd name="T49" fmla="*/ 171 h 1696"/>
                <a:gd name="T50" fmla="*/ 664 w 2123"/>
                <a:gd name="T51" fmla="*/ 252 h 1696"/>
                <a:gd name="T52" fmla="*/ 628 w 2123"/>
                <a:gd name="T53" fmla="*/ 322 h 1696"/>
                <a:gd name="T54" fmla="*/ 301 w 2123"/>
                <a:gd name="T55" fmla="*/ 525 h 1696"/>
                <a:gd name="T56" fmla="*/ 0 w 2123"/>
                <a:gd name="T57" fmla="*/ 649 h 1696"/>
                <a:gd name="T58" fmla="*/ 0 w 2123"/>
                <a:gd name="T59" fmla="*/ 654 h 1696"/>
                <a:gd name="T60" fmla="*/ 0 w 2123"/>
                <a:gd name="T61" fmla="*/ 686 h 1696"/>
                <a:gd name="T62" fmla="*/ 295 w 2123"/>
                <a:gd name="T63" fmla="*/ 568 h 1696"/>
                <a:gd name="T64" fmla="*/ 586 w 2123"/>
                <a:gd name="T65" fmla="*/ 386 h 1696"/>
                <a:gd name="T66" fmla="*/ 502 w 2123"/>
                <a:gd name="T67" fmla="*/ 601 h 1696"/>
                <a:gd name="T68" fmla="*/ 520 w 2123"/>
                <a:gd name="T69" fmla="*/ 890 h 1696"/>
                <a:gd name="T70" fmla="*/ 456 w 2123"/>
                <a:gd name="T71" fmla="*/ 1045 h 1696"/>
                <a:gd name="T72" fmla="*/ 325 w 2123"/>
                <a:gd name="T73" fmla="*/ 1324 h 1696"/>
                <a:gd name="T74" fmla="*/ 319 w 2123"/>
                <a:gd name="T75" fmla="*/ 1517 h 1696"/>
                <a:gd name="T76" fmla="*/ 325 w 2123"/>
                <a:gd name="T77" fmla="*/ 1517 h 1696"/>
                <a:gd name="T78" fmla="*/ 343 w 2123"/>
                <a:gd name="T79" fmla="*/ 1388 h 1696"/>
                <a:gd name="T80" fmla="*/ 574 w 2123"/>
                <a:gd name="T81" fmla="*/ 933 h 1696"/>
                <a:gd name="T82" fmla="*/ 574 w 2123"/>
                <a:gd name="T83" fmla="*/ 93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GB"/>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n-GB"/>
            </a:p>
          </p:txBody>
        </p:sp>
        <p:sp>
          <p:nvSpPr>
            <p:cNvPr id="8" name="Freeform 6"/>
            <p:cNvSpPr>
              <a:spLocks/>
            </p:cNvSpPr>
            <p:nvPr/>
          </p:nvSpPr>
          <p:spPr bwMode="hidden">
            <a:xfrm>
              <a:off x="0" y="524"/>
              <a:ext cx="973" cy="1195"/>
            </a:xfrm>
            <a:custGeom>
              <a:avLst/>
              <a:gdLst>
                <a:gd name="T0" fmla="*/ 325 w 969"/>
                <a:gd name="T1" fmla="*/ 1192 h 1192"/>
                <a:gd name="T2" fmla="*/ 494 w 969"/>
                <a:gd name="T3" fmla="*/ 1198 h 1192"/>
                <a:gd name="T4" fmla="*/ 584 w 969"/>
                <a:gd name="T5" fmla="*/ 1156 h 1192"/>
                <a:gd name="T6" fmla="*/ 819 w 969"/>
                <a:gd name="T7" fmla="*/ 1091 h 1192"/>
                <a:gd name="T8" fmla="*/ 941 w 969"/>
                <a:gd name="T9" fmla="*/ 1061 h 1192"/>
                <a:gd name="T10" fmla="*/ 765 w 969"/>
                <a:gd name="T11" fmla="*/ 993 h 1192"/>
                <a:gd name="T12" fmla="*/ 560 w 969"/>
                <a:gd name="T13" fmla="*/ 957 h 1192"/>
                <a:gd name="T14" fmla="*/ 199 w 969"/>
                <a:gd name="T15" fmla="*/ 975 h 1192"/>
                <a:gd name="T16" fmla="*/ 301 w 969"/>
                <a:gd name="T17" fmla="*/ 897 h 1192"/>
                <a:gd name="T18" fmla="*/ 500 w 969"/>
                <a:gd name="T19" fmla="*/ 807 h 1192"/>
                <a:gd name="T20" fmla="*/ 700 w 969"/>
                <a:gd name="T21" fmla="*/ 675 h 1192"/>
                <a:gd name="T22" fmla="*/ 706 w 969"/>
                <a:gd name="T23" fmla="*/ 675 h 1192"/>
                <a:gd name="T24" fmla="*/ 718 w 969"/>
                <a:gd name="T25" fmla="*/ 669 h 1192"/>
                <a:gd name="T26" fmla="*/ 759 w 969"/>
                <a:gd name="T27" fmla="*/ 651 h 1192"/>
                <a:gd name="T28" fmla="*/ 783 w 969"/>
                <a:gd name="T29" fmla="*/ 645 h 1192"/>
                <a:gd name="T30" fmla="*/ 795 w 969"/>
                <a:gd name="T31" fmla="*/ 633 h 1192"/>
                <a:gd name="T32" fmla="*/ 801 w 969"/>
                <a:gd name="T33" fmla="*/ 621 h 1192"/>
                <a:gd name="T34" fmla="*/ 795 w 969"/>
                <a:gd name="T35" fmla="*/ 615 h 1192"/>
                <a:gd name="T36" fmla="*/ 789 w 969"/>
                <a:gd name="T37" fmla="*/ 603 h 1192"/>
                <a:gd name="T38" fmla="*/ 789 w 969"/>
                <a:gd name="T39" fmla="*/ 577 h 1192"/>
                <a:gd name="T40" fmla="*/ 801 w 969"/>
                <a:gd name="T41" fmla="*/ 547 h 1192"/>
                <a:gd name="T42" fmla="*/ 813 w 969"/>
                <a:gd name="T43" fmla="*/ 517 h 1192"/>
                <a:gd name="T44" fmla="*/ 831 w 969"/>
                <a:gd name="T45" fmla="*/ 487 h 1192"/>
                <a:gd name="T46" fmla="*/ 843 w 969"/>
                <a:gd name="T47" fmla="*/ 457 h 1192"/>
                <a:gd name="T48" fmla="*/ 849 w 969"/>
                <a:gd name="T49" fmla="*/ 439 h 1192"/>
                <a:gd name="T50" fmla="*/ 857 w 969"/>
                <a:gd name="T51" fmla="*/ 433 h 1192"/>
                <a:gd name="T52" fmla="*/ 857 w 969"/>
                <a:gd name="T53" fmla="*/ 349 h 1192"/>
                <a:gd name="T54" fmla="*/ 857 w 969"/>
                <a:gd name="T55" fmla="*/ 343 h 1192"/>
                <a:gd name="T56" fmla="*/ 863 w 969"/>
                <a:gd name="T57" fmla="*/ 337 h 1192"/>
                <a:gd name="T58" fmla="*/ 881 w 969"/>
                <a:gd name="T59" fmla="*/ 307 h 1192"/>
                <a:gd name="T60" fmla="*/ 893 w 969"/>
                <a:gd name="T61" fmla="*/ 271 h 1192"/>
                <a:gd name="T62" fmla="*/ 905 w 969"/>
                <a:gd name="T63" fmla="*/ 241 h 1192"/>
                <a:gd name="T64" fmla="*/ 911 w 969"/>
                <a:gd name="T65" fmla="*/ 229 h 1192"/>
                <a:gd name="T66" fmla="*/ 917 w 969"/>
                <a:gd name="T67" fmla="*/ 217 h 1192"/>
                <a:gd name="T68" fmla="*/ 935 w 969"/>
                <a:gd name="T69" fmla="*/ 173 h 1192"/>
                <a:gd name="T70" fmla="*/ 953 w 969"/>
                <a:gd name="T71" fmla="*/ 137 h 1192"/>
                <a:gd name="T72" fmla="*/ 959 w 969"/>
                <a:gd name="T73" fmla="*/ 125 h 1192"/>
                <a:gd name="T74" fmla="*/ 959 w 969"/>
                <a:gd name="T75" fmla="*/ 119 h 1192"/>
                <a:gd name="T76" fmla="*/ 977 w 969"/>
                <a:gd name="T77" fmla="*/ 0 h 1192"/>
                <a:gd name="T78" fmla="*/ 953 w 969"/>
                <a:gd name="T79" fmla="*/ 47 h 1192"/>
                <a:gd name="T80" fmla="*/ 789 w 969"/>
                <a:gd name="T81" fmla="*/ 113 h 1192"/>
                <a:gd name="T82" fmla="*/ 712 w 969"/>
                <a:gd name="T83" fmla="*/ 161 h 1192"/>
                <a:gd name="T84" fmla="*/ 464 w 969"/>
                <a:gd name="T85" fmla="*/ 235 h 1192"/>
                <a:gd name="T86" fmla="*/ 283 w 969"/>
                <a:gd name="T87" fmla="*/ 289 h 1192"/>
                <a:gd name="T88" fmla="*/ 175 w 969"/>
                <a:gd name="T89" fmla="*/ 295 h 1192"/>
                <a:gd name="T90" fmla="*/ 12 w 969"/>
                <a:gd name="T91" fmla="*/ 487 h 1192"/>
                <a:gd name="T92" fmla="*/ 0 w 969"/>
                <a:gd name="T93" fmla="*/ 511 h 1192"/>
                <a:gd name="T94" fmla="*/ 0 w 969"/>
                <a:gd name="T95" fmla="*/ 1192 h 1192"/>
                <a:gd name="T96" fmla="*/ 96 w 969"/>
                <a:gd name="T97" fmla="*/ 1186 h 1192"/>
                <a:gd name="T98" fmla="*/ 325 w 969"/>
                <a:gd name="T99" fmla="*/ 1192 h 1192"/>
                <a:gd name="T100" fmla="*/ 325 w 969"/>
                <a:gd name="T101" fmla="*/ 1192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n-GB"/>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n-GB"/>
            </a:p>
          </p:txBody>
        </p:sp>
        <p:sp>
          <p:nvSpPr>
            <p:cNvPr id="10" name="Freeform 8"/>
            <p:cNvSpPr>
              <a:spLocks/>
            </p:cNvSpPr>
            <p:nvPr/>
          </p:nvSpPr>
          <p:spPr bwMode="hidden">
            <a:xfrm>
              <a:off x="3525" y="1"/>
              <a:ext cx="2185" cy="1508"/>
            </a:xfrm>
            <a:custGeom>
              <a:avLst/>
              <a:gdLst>
                <a:gd name="T0" fmla="*/ 1042 w 2176"/>
                <a:gd name="T1" fmla="*/ 771 h 1505"/>
                <a:gd name="T2" fmla="*/ 1200 w 2176"/>
                <a:gd name="T3" fmla="*/ 1239 h 1505"/>
                <a:gd name="T4" fmla="*/ 964 w 2176"/>
                <a:gd name="T5" fmla="*/ 1197 h 1505"/>
                <a:gd name="T6" fmla="*/ 729 w 2176"/>
                <a:gd name="T7" fmla="*/ 1131 h 1505"/>
                <a:gd name="T8" fmla="*/ 446 w 2176"/>
                <a:gd name="T9" fmla="*/ 1113 h 1505"/>
                <a:gd name="T10" fmla="*/ 0 w 2176"/>
                <a:gd name="T11" fmla="*/ 1083 h 1505"/>
                <a:gd name="T12" fmla="*/ 30 w 2176"/>
                <a:gd name="T13" fmla="*/ 1119 h 1505"/>
                <a:gd name="T14" fmla="*/ 500 w 2176"/>
                <a:gd name="T15" fmla="*/ 1137 h 1505"/>
                <a:gd name="T16" fmla="*/ 783 w 2176"/>
                <a:gd name="T17" fmla="*/ 1191 h 1505"/>
                <a:gd name="T18" fmla="*/ 1140 w 2176"/>
                <a:gd name="T19" fmla="*/ 1307 h 1505"/>
                <a:gd name="T20" fmla="*/ 1078 w 2176"/>
                <a:gd name="T21" fmla="*/ 1325 h 1505"/>
                <a:gd name="T22" fmla="*/ 717 w 2176"/>
                <a:gd name="T23" fmla="*/ 1511 h 1505"/>
                <a:gd name="T24" fmla="*/ 771 w 2176"/>
                <a:gd name="T25" fmla="*/ 1487 h 1505"/>
                <a:gd name="T26" fmla="*/ 869 w 2176"/>
                <a:gd name="T27" fmla="*/ 1445 h 1505"/>
                <a:gd name="T28" fmla="*/ 1030 w 2176"/>
                <a:gd name="T29" fmla="*/ 1361 h 1505"/>
                <a:gd name="T30" fmla="*/ 1224 w 2176"/>
                <a:gd name="T31" fmla="*/ 1301 h 1505"/>
                <a:gd name="T32" fmla="*/ 1277 w 2176"/>
                <a:gd name="T33" fmla="*/ 1227 h 1505"/>
                <a:gd name="T34" fmla="*/ 1646 w 2176"/>
                <a:gd name="T35" fmla="*/ 1047 h 1505"/>
                <a:gd name="T36" fmla="*/ 1947 w 2176"/>
                <a:gd name="T37" fmla="*/ 957 h 1505"/>
                <a:gd name="T38" fmla="*/ 2194 w 2176"/>
                <a:gd name="T39" fmla="*/ 825 h 1505"/>
                <a:gd name="T40" fmla="*/ 1977 w 2176"/>
                <a:gd name="T41" fmla="*/ 915 h 1505"/>
                <a:gd name="T42" fmla="*/ 1670 w 2176"/>
                <a:gd name="T43" fmla="*/ 993 h 1505"/>
                <a:gd name="T44" fmla="*/ 1351 w 2176"/>
                <a:gd name="T45" fmla="*/ 1155 h 1505"/>
                <a:gd name="T46" fmla="*/ 1513 w 2176"/>
                <a:gd name="T47" fmla="*/ 909 h 1505"/>
                <a:gd name="T48" fmla="*/ 1634 w 2176"/>
                <a:gd name="T49" fmla="*/ 547 h 1505"/>
                <a:gd name="T50" fmla="*/ 1754 w 2176"/>
                <a:gd name="T51" fmla="*/ 374 h 1505"/>
                <a:gd name="T52" fmla="*/ 1995 w 2176"/>
                <a:gd name="T53" fmla="*/ 60 h 1505"/>
                <a:gd name="T54" fmla="*/ 2019 w 2176"/>
                <a:gd name="T55" fmla="*/ 0 h 1505"/>
                <a:gd name="T56" fmla="*/ 1989 w 2176"/>
                <a:gd name="T57" fmla="*/ 0 h 1505"/>
                <a:gd name="T58" fmla="*/ 1610 w 2176"/>
                <a:gd name="T59" fmla="*/ 482 h 1505"/>
                <a:gd name="T60" fmla="*/ 1489 w 2176"/>
                <a:gd name="T61" fmla="*/ 891 h 1505"/>
                <a:gd name="T62" fmla="*/ 1265 w 2176"/>
                <a:gd name="T63" fmla="*/ 1179 h 1505"/>
                <a:gd name="T64" fmla="*/ 1140 w 2176"/>
                <a:gd name="T65" fmla="*/ 909 h 1505"/>
                <a:gd name="T66" fmla="*/ 1018 w 2176"/>
                <a:gd name="T67" fmla="*/ 542 h 1505"/>
                <a:gd name="T68" fmla="*/ 893 w 2176"/>
                <a:gd name="T69" fmla="*/ 222 h 1505"/>
                <a:gd name="T70" fmla="*/ 795 w 2176"/>
                <a:gd name="T71" fmla="*/ 0 h 1505"/>
                <a:gd name="T72" fmla="*/ 759 w 2176"/>
                <a:gd name="T73" fmla="*/ 0 h 1505"/>
                <a:gd name="T74" fmla="*/ 911 w 2176"/>
                <a:gd name="T75" fmla="*/ 356 h 1505"/>
                <a:gd name="T76" fmla="*/ 1042 w 2176"/>
                <a:gd name="T77" fmla="*/ 771 h 1505"/>
                <a:gd name="T78" fmla="*/ 1042 w 2176"/>
                <a:gd name="T79" fmla="*/ 771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GB"/>
            </a:p>
          </p:txBody>
        </p:sp>
        <p:sp>
          <p:nvSpPr>
            <p:cNvPr id="11" name="Freeform 9"/>
            <p:cNvSpPr>
              <a:spLocks/>
            </p:cNvSpPr>
            <p:nvPr/>
          </p:nvSpPr>
          <p:spPr bwMode="hidden">
            <a:xfrm>
              <a:off x="0" y="649"/>
              <a:ext cx="816" cy="806"/>
            </a:xfrm>
            <a:custGeom>
              <a:avLst/>
              <a:gdLst>
                <a:gd name="T0" fmla="*/ 163 w 813"/>
                <a:gd name="T1" fmla="*/ 566 h 804"/>
                <a:gd name="T2" fmla="*/ 331 w 813"/>
                <a:gd name="T3" fmla="*/ 440 h 804"/>
                <a:gd name="T4" fmla="*/ 650 w 813"/>
                <a:gd name="T5" fmla="*/ 218 h 804"/>
                <a:gd name="T6" fmla="*/ 819 w 813"/>
                <a:gd name="T7" fmla="*/ 0 h 804"/>
                <a:gd name="T8" fmla="*/ 681 w 813"/>
                <a:gd name="T9" fmla="*/ 150 h 804"/>
                <a:gd name="T10" fmla="*/ 146 w 813"/>
                <a:gd name="T11" fmla="*/ 506 h 804"/>
                <a:gd name="T12" fmla="*/ 0 w 813"/>
                <a:gd name="T13" fmla="*/ 736 h 804"/>
                <a:gd name="T14" fmla="*/ 0 w 813"/>
                <a:gd name="T15" fmla="*/ 808 h 804"/>
                <a:gd name="T16" fmla="*/ 163 w 813"/>
                <a:gd name="T17" fmla="*/ 566 h 804"/>
                <a:gd name="T18" fmla="*/ 163 w 813"/>
                <a:gd name="T19" fmla="*/ 566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GB"/>
            </a:p>
          </p:txBody>
        </p:sp>
        <p:sp>
          <p:nvSpPr>
            <p:cNvPr id="12" name="Freeform 10"/>
            <p:cNvSpPr>
              <a:spLocks/>
            </p:cNvSpPr>
            <p:nvPr/>
          </p:nvSpPr>
          <p:spPr bwMode="hidden">
            <a:xfrm>
              <a:off x="0" y="1545"/>
              <a:ext cx="762" cy="107"/>
            </a:xfrm>
            <a:custGeom>
              <a:avLst/>
              <a:gdLst>
                <a:gd name="T0" fmla="*/ 464 w 759"/>
                <a:gd name="T1" fmla="*/ 66 h 107"/>
                <a:gd name="T2" fmla="*/ 765 w 759"/>
                <a:gd name="T3" fmla="*/ 0 h 107"/>
                <a:gd name="T4" fmla="*/ 500 w 759"/>
                <a:gd name="T5" fmla="*/ 36 h 107"/>
                <a:gd name="T6" fmla="*/ 140 w 759"/>
                <a:gd name="T7" fmla="*/ 48 h 107"/>
                <a:gd name="T8" fmla="*/ 0 w 759"/>
                <a:gd name="T9" fmla="*/ 78 h 107"/>
                <a:gd name="T10" fmla="*/ 0 w 759"/>
                <a:gd name="T11" fmla="*/ 107 h 107"/>
                <a:gd name="T12" fmla="*/ 96 w 759"/>
                <a:gd name="T13" fmla="*/ 89 h 107"/>
                <a:gd name="T14" fmla="*/ 464 w 759"/>
                <a:gd name="T15" fmla="*/ 66 h 107"/>
                <a:gd name="T16" fmla="*/ 464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GB"/>
            </a:p>
          </p:txBody>
        </p:sp>
        <p:sp>
          <p:nvSpPr>
            <p:cNvPr id="13" name="Freeform 11"/>
            <p:cNvSpPr>
              <a:spLocks/>
            </p:cNvSpPr>
            <p:nvPr/>
          </p:nvSpPr>
          <p:spPr bwMode="hidden">
            <a:xfrm>
              <a:off x="2314" y="3431"/>
              <a:ext cx="3182" cy="745"/>
            </a:xfrm>
            <a:custGeom>
              <a:avLst/>
              <a:gdLst>
                <a:gd name="T0" fmla="*/ 1399 w 3169"/>
                <a:gd name="T1" fmla="*/ 241 h 743"/>
                <a:gd name="T2" fmla="*/ 1748 w 3169"/>
                <a:gd name="T3" fmla="*/ 235 h 743"/>
                <a:gd name="T4" fmla="*/ 2105 w 3169"/>
                <a:gd name="T5" fmla="*/ 253 h 743"/>
                <a:gd name="T6" fmla="*/ 2525 w 3169"/>
                <a:gd name="T7" fmla="*/ 235 h 743"/>
                <a:gd name="T8" fmla="*/ 3195 w 3169"/>
                <a:gd name="T9" fmla="*/ 206 h 743"/>
                <a:gd name="T10" fmla="*/ 3141 w 3169"/>
                <a:gd name="T11" fmla="*/ 188 h 743"/>
                <a:gd name="T12" fmla="*/ 2442 w 3169"/>
                <a:gd name="T13" fmla="*/ 223 h 743"/>
                <a:gd name="T14" fmla="*/ 2019 w 3169"/>
                <a:gd name="T15" fmla="*/ 223 h 743"/>
                <a:gd name="T16" fmla="*/ 1471 w 3169"/>
                <a:gd name="T17" fmla="*/ 188 h 743"/>
                <a:gd name="T18" fmla="*/ 1555 w 3169"/>
                <a:gd name="T19" fmla="*/ 168 h 743"/>
                <a:gd name="T20" fmla="*/ 2055 w 3169"/>
                <a:gd name="T21" fmla="*/ 0 h 743"/>
                <a:gd name="T22" fmla="*/ 1977 w 3169"/>
                <a:gd name="T23" fmla="*/ 24 h 743"/>
                <a:gd name="T24" fmla="*/ 1852 w 3169"/>
                <a:gd name="T25" fmla="*/ 66 h 743"/>
                <a:gd name="T26" fmla="*/ 1616 w 3169"/>
                <a:gd name="T27" fmla="*/ 138 h 743"/>
                <a:gd name="T28" fmla="*/ 1350 w 3169"/>
                <a:gd name="T29" fmla="*/ 200 h 743"/>
                <a:gd name="T30" fmla="*/ 1278 w 3169"/>
                <a:gd name="T31" fmla="*/ 253 h 743"/>
                <a:gd name="T32" fmla="*/ 771 w 3169"/>
                <a:gd name="T33" fmla="*/ 415 h 743"/>
                <a:gd name="T34" fmla="*/ 337 w 3169"/>
                <a:gd name="T35" fmla="*/ 505 h 743"/>
                <a:gd name="T36" fmla="*/ 0 w 3169"/>
                <a:gd name="T37" fmla="*/ 621 h 743"/>
                <a:gd name="T38" fmla="*/ 301 w 3169"/>
                <a:gd name="T39" fmla="*/ 541 h 743"/>
                <a:gd name="T40" fmla="*/ 741 w 3169"/>
                <a:gd name="T41" fmla="*/ 451 h 743"/>
                <a:gd name="T42" fmla="*/ 1188 w 3169"/>
                <a:gd name="T43" fmla="*/ 313 h 743"/>
                <a:gd name="T44" fmla="*/ 989 w 3169"/>
                <a:gd name="T45" fmla="*/ 493 h 743"/>
                <a:gd name="T46" fmla="*/ 875 w 3169"/>
                <a:gd name="T47" fmla="*/ 747 h 743"/>
                <a:gd name="T48" fmla="*/ 869 w 3169"/>
                <a:gd name="T49" fmla="*/ 747 h 743"/>
                <a:gd name="T50" fmla="*/ 941 w 3169"/>
                <a:gd name="T51" fmla="*/ 747 h 743"/>
                <a:gd name="T52" fmla="*/ 1030 w 3169"/>
                <a:gd name="T53" fmla="*/ 499 h 743"/>
                <a:gd name="T54" fmla="*/ 1307 w 3169"/>
                <a:gd name="T55" fmla="*/ 283 h 743"/>
                <a:gd name="T56" fmla="*/ 1543 w 3169"/>
                <a:gd name="T57" fmla="*/ 451 h 743"/>
                <a:gd name="T58" fmla="*/ 1784 w 3169"/>
                <a:gd name="T59" fmla="*/ 681 h 743"/>
                <a:gd name="T60" fmla="*/ 1870 w 3169"/>
                <a:gd name="T61" fmla="*/ 747 h 743"/>
                <a:gd name="T62" fmla="*/ 1935 w 3169"/>
                <a:gd name="T63" fmla="*/ 747 h 743"/>
                <a:gd name="T64" fmla="*/ 1706 w 3169"/>
                <a:gd name="T65" fmla="*/ 529 h 743"/>
                <a:gd name="T66" fmla="*/ 1399 w 3169"/>
                <a:gd name="T67" fmla="*/ 241 h 743"/>
                <a:gd name="T68" fmla="*/ 1399 w 3169"/>
                <a:gd name="T69" fmla="*/ 241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n-GB"/>
            </a:p>
          </p:txBody>
        </p:sp>
        <p:sp>
          <p:nvSpPr>
            <p:cNvPr id="14"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n-US">
                <a:solidFill>
                  <a:srgbClr val="FFFFFF"/>
                </a:solidFill>
                <a:latin typeface="Times" charset="0"/>
              </a:endParaRPr>
            </a:p>
          </p:txBody>
        </p:sp>
        <p:sp>
          <p:nvSpPr>
            <p:cNvPr id="15"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n-US">
                <a:solidFill>
                  <a:srgbClr val="FFFFFF"/>
                </a:solidFill>
                <a:latin typeface="Times" charset="0"/>
              </a:endParaRPr>
            </a:p>
          </p:txBody>
        </p:sp>
        <p:sp>
          <p:nvSpPr>
            <p:cNvPr id="16"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Times" charset="0"/>
                <a:ea typeface="ＭＳ Ｐゴシック" charset="0"/>
              </a:endParaRPr>
            </a:p>
          </p:txBody>
        </p:sp>
        <p:sp>
          <p:nvSpPr>
            <p:cNvPr id="17"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Times" charset="0"/>
                <a:ea typeface="ＭＳ Ｐゴシック" charset="0"/>
              </a:endParaRPr>
            </a:p>
          </p:txBody>
        </p:sp>
        <p:sp>
          <p:nvSpPr>
            <p:cNvPr id="18"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Times" charset="0"/>
                <a:ea typeface="ＭＳ Ｐゴシック"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n-GB"/>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GB"/>
            </a:p>
          </p:txBody>
        </p:sp>
        <p:sp>
          <p:nvSpPr>
            <p:cNvPr id="21"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Times" charset="0"/>
                <a:ea typeface="ＭＳ Ｐゴシック" charset="0"/>
              </a:endParaRPr>
            </a:p>
          </p:txBody>
        </p:sp>
        <p:sp>
          <p:nvSpPr>
            <p:cNvPr id="22" name="Freeform 20"/>
            <p:cNvSpPr>
              <a:spLocks/>
            </p:cNvSpPr>
            <p:nvPr/>
          </p:nvSpPr>
          <p:spPr bwMode="hidden">
            <a:xfrm>
              <a:off x="3160" y="1860"/>
              <a:ext cx="2162" cy="1934"/>
            </a:xfrm>
            <a:custGeom>
              <a:avLst/>
              <a:gdLst>
                <a:gd name="T0" fmla="*/ 1858 w 2153"/>
                <a:gd name="T1" fmla="*/ 855 h 1930"/>
                <a:gd name="T2" fmla="*/ 1953 w 2153"/>
                <a:gd name="T3" fmla="*/ 1023 h 1930"/>
                <a:gd name="T4" fmla="*/ 2069 w 2153"/>
                <a:gd name="T5" fmla="*/ 1172 h 1930"/>
                <a:gd name="T6" fmla="*/ 2135 w 2153"/>
                <a:gd name="T7" fmla="*/ 1252 h 1930"/>
                <a:gd name="T8" fmla="*/ 2171 w 2153"/>
                <a:gd name="T9" fmla="*/ 1300 h 1930"/>
                <a:gd name="T10" fmla="*/ 1905 w 2153"/>
                <a:gd name="T11" fmla="*/ 981 h 1930"/>
                <a:gd name="T12" fmla="*/ 1876 w 2153"/>
                <a:gd name="T13" fmla="*/ 933 h 1930"/>
                <a:gd name="T14" fmla="*/ 1796 w 2153"/>
                <a:gd name="T15" fmla="*/ 1246 h 1930"/>
                <a:gd name="T16" fmla="*/ 1784 w 2153"/>
                <a:gd name="T17" fmla="*/ 1492 h 1930"/>
                <a:gd name="T18" fmla="*/ 1834 w 2153"/>
                <a:gd name="T19" fmla="*/ 1914 h 1930"/>
                <a:gd name="T20" fmla="*/ 1803 w 2153"/>
                <a:gd name="T21" fmla="*/ 1938 h 1930"/>
                <a:gd name="T22" fmla="*/ 1760 w 2153"/>
                <a:gd name="T23" fmla="*/ 1540 h 1930"/>
                <a:gd name="T24" fmla="*/ 1742 w 2153"/>
                <a:gd name="T25" fmla="*/ 1294 h 1930"/>
                <a:gd name="T26" fmla="*/ 1778 w 2153"/>
                <a:gd name="T27" fmla="*/ 1089 h 1930"/>
                <a:gd name="T28" fmla="*/ 1784 w 2153"/>
                <a:gd name="T29" fmla="*/ 879 h 1930"/>
                <a:gd name="T30" fmla="*/ 1278 w 2153"/>
                <a:gd name="T31" fmla="*/ 1011 h 1930"/>
                <a:gd name="T32" fmla="*/ 831 w 2153"/>
                <a:gd name="T33" fmla="*/ 1136 h 1930"/>
                <a:gd name="T34" fmla="*/ 325 w 2153"/>
                <a:gd name="T35" fmla="*/ 1318 h 1930"/>
                <a:gd name="T36" fmla="*/ 18 w 2153"/>
                <a:gd name="T37" fmla="*/ 1426 h 1930"/>
                <a:gd name="T38" fmla="*/ 313 w 2153"/>
                <a:gd name="T39" fmla="*/ 1288 h 1930"/>
                <a:gd name="T40" fmla="*/ 688 w 2153"/>
                <a:gd name="T41" fmla="*/ 1148 h 1930"/>
                <a:gd name="T42" fmla="*/ 1030 w 2153"/>
                <a:gd name="T43" fmla="*/ 1041 h 1930"/>
                <a:gd name="T44" fmla="*/ 1423 w 2153"/>
                <a:gd name="T45" fmla="*/ 933 h 1930"/>
                <a:gd name="T46" fmla="*/ 1706 w 2153"/>
                <a:gd name="T47" fmla="*/ 819 h 1930"/>
                <a:gd name="T48" fmla="*/ 1345 w 2153"/>
                <a:gd name="T49" fmla="*/ 625 h 1930"/>
                <a:gd name="T50" fmla="*/ 869 w 2153"/>
                <a:gd name="T51" fmla="*/ 517 h 1930"/>
                <a:gd name="T52" fmla="*/ 229 w 2153"/>
                <a:gd name="T53" fmla="*/ 161 h 1930"/>
                <a:gd name="T54" fmla="*/ 0 w 2153"/>
                <a:gd name="T55" fmla="*/ 83 h 1930"/>
                <a:gd name="T56" fmla="*/ 331 w 2153"/>
                <a:gd name="T57" fmla="*/ 179 h 1930"/>
                <a:gd name="T58" fmla="*/ 718 w 2153"/>
                <a:gd name="T59" fmla="*/ 385 h 1930"/>
                <a:gd name="T60" fmla="*/ 941 w 2153"/>
                <a:gd name="T61" fmla="*/ 493 h 1930"/>
                <a:gd name="T62" fmla="*/ 1363 w 2153"/>
                <a:gd name="T63" fmla="*/ 595 h 1930"/>
                <a:gd name="T64" fmla="*/ 1664 w 2153"/>
                <a:gd name="T65" fmla="*/ 747 h 1930"/>
                <a:gd name="T66" fmla="*/ 1435 w 2153"/>
                <a:gd name="T67" fmla="*/ 463 h 1930"/>
                <a:gd name="T68" fmla="*/ 1296 w 2153"/>
                <a:gd name="T69" fmla="*/ 191 h 1930"/>
                <a:gd name="T70" fmla="*/ 1164 w 2153"/>
                <a:gd name="T71" fmla="*/ 0 h 1930"/>
                <a:gd name="T72" fmla="*/ 1351 w 2153"/>
                <a:gd name="T73" fmla="*/ 215 h 1930"/>
                <a:gd name="T74" fmla="*/ 1501 w 2153"/>
                <a:gd name="T75" fmla="*/ 487 h 1930"/>
                <a:gd name="T76" fmla="*/ 1760 w 2153"/>
                <a:gd name="T77" fmla="*/ 807 h 1930"/>
                <a:gd name="T78" fmla="*/ 1858 w 2153"/>
                <a:gd name="T79" fmla="*/ 855 h 1930"/>
                <a:gd name="T80" fmla="*/ 1858 w 2153"/>
                <a:gd name="T81" fmla="*/ 855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GB"/>
            </a:p>
          </p:txBody>
        </p:sp>
      </p:grpSp>
      <p:sp>
        <p:nvSpPr>
          <p:cNvPr id="4117" name="Rectangle 21"/>
          <p:cNvSpPr>
            <a:spLocks noGrp="1" noChangeArrowheads="1"/>
          </p:cNvSpPr>
          <p:nvPr>
            <p:ph type="ctrTitle" sz="quarter"/>
          </p:nvPr>
        </p:nvSpPr>
        <p:spPr>
          <a:xfrm>
            <a:off x="685800" y="1828800"/>
            <a:ext cx="7772400" cy="1736725"/>
          </a:xfrm>
        </p:spPr>
        <p:txBody>
          <a:bodyPr/>
          <a:lstStyle>
            <a:lvl1pPr>
              <a:defRPr sz="5400"/>
            </a:lvl1pPr>
          </a:lstStyle>
          <a:p>
            <a:pPr lvl="0"/>
            <a:r>
              <a:rPr lang="en-US" noProof="0" smtClean="0"/>
              <a:t>Click to edit Master title style</a:t>
            </a:r>
          </a:p>
        </p:txBody>
      </p:sp>
      <p:sp>
        <p:nvSpPr>
          <p:cNvPr id="4118" name="Rectangle 2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23" name="Rectangle 23"/>
          <p:cNvSpPr>
            <a:spLocks noGrp="1" noChangeArrowheads="1"/>
          </p:cNvSpPr>
          <p:nvPr>
            <p:ph type="dt"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24" name="Rectangle 24"/>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25" name="Rectangle 25"/>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00386776-D046-4ED9-8150-7C9F12AC2464}"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CEFAF78B-B13B-4347-B7AF-CD89E4B88042}"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6F6C8C71-8BE0-488D-8FF8-948BBCAE73D0}"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E457545D-29C6-4AEF-83AD-73D04D6C2AE7}"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5BFF62F4-4003-46B4-8B8F-8519C578E38F}"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66AE2196-F742-498A-8279-813CB4D7A2D9}"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1E5886A6-C2B6-4B6F-BCC4-9E7B358A5739}"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85EEB22B-B93B-45D6-A6DF-103DE3841E06}"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ACDE3830-3D3B-45E2-9154-C80BDF4E4737}"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F8AA83A0-2B77-4E9D-8165-BF5D89B1AB1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693DF62-267E-4194-B7F4-AA77467E7C24}"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704F6D74-7E06-46DD-BF76-53D1BFA5F0BD}"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82800D35-A304-42B7-B95C-09E1B9B28BFF}"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648200" y="1600200"/>
            <a:ext cx="4038600" cy="45307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8323A46C-96D5-4104-AFE4-967850122AEE}"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GB"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57200" y="3941763"/>
            <a:ext cx="4038600" cy="2189162"/>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half" idx="3"/>
          </p:nvPr>
        </p:nvSpPr>
        <p:spPr>
          <a:xfrm>
            <a:off x="4648200" y="1600200"/>
            <a:ext cx="4038600" cy="45307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Date Placeholder 5"/>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7" name="Footer Placeholder 6"/>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8" name="Slide Number Placeholder 7"/>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F082DC0B-D4D9-42A3-AACA-4A6C8DB1DD5E}"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43000"/>
          </a:xfrm>
        </p:spPr>
        <p:txBody>
          <a:bodyPr/>
          <a:lstStyle/>
          <a:p>
            <a:r>
              <a:rPr lang="en-GB"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76EB27F1-9BE3-4876-97C9-6162D076B49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718DDA4-1477-4895-90E9-03A0636A7E0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B1179A8-EE88-45D6-9B3B-E7C03C21EBA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496F4C2-CDAB-48F8-873F-B7DB80A6F35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417143E-7AF3-45C4-B34C-9D39C1F1870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3D281D0-DEEB-40CB-9136-82A803C9881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60FD2AE-1800-4499-9685-0EAA0ABE56C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7BEFF"/>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28EC0266-1D7F-41F8-BC83-D389B707299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1506" name="Group 2"/>
          <p:cNvGrpSpPr>
            <a:grpSpLocks/>
          </p:cNvGrpSpPr>
          <p:nvPr/>
        </p:nvGrpSpPr>
        <p:grpSpPr bwMode="auto">
          <a:xfrm>
            <a:off x="0" y="0"/>
            <a:ext cx="9144000" cy="6934200"/>
            <a:chOff x="0" y="0"/>
            <a:chExt cx="5760" cy="4368"/>
          </a:xfrm>
        </p:grpSpPr>
        <p:sp>
          <p:nvSpPr>
            <p:cNvPr id="3075"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Times" charset="0"/>
                <a:ea typeface="ＭＳ Ｐゴシック" charset="0"/>
              </a:endParaRPr>
            </a:p>
          </p:txBody>
        </p:sp>
        <p:sp>
          <p:nvSpPr>
            <p:cNvPr id="21513" name="Freeform 4"/>
            <p:cNvSpPr>
              <a:spLocks/>
            </p:cNvSpPr>
            <p:nvPr/>
          </p:nvSpPr>
          <p:spPr bwMode="hidden">
            <a:xfrm>
              <a:off x="0" y="2496"/>
              <a:ext cx="2112" cy="1604"/>
            </a:xfrm>
            <a:custGeom>
              <a:avLst/>
              <a:gdLst>
                <a:gd name="T0" fmla="*/ 574 w 2123"/>
                <a:gd name="T1" fmla="*/ 933 h 1696"/>
                <a:gd name="T2" fmla="*/ 538 w 2123"/>
                <a:gd name="T3" fmla="*/ 611 h 1696"/>
                <a:gd name="T4" fmla="*/ 664 w 2123"/>
                <a:gd name="T5" fmla="*/ 354 h 1696"/>
                <a:gd name="T6" fmla="*/ 917 w 2123"/>
                <a:gd name="T7" fmla="*/ 525 h 1696"/>
                <a:gd name="T8" fmla="*/ 1202 w 2123"/>
                <a:gd name="T9" fmla="*/ 777 h 1696"/>
                <a:gd name="T10" fmla="*/ 1467 w 2123"/>
                <a:gd name="T11" fmla="*/ 992 h 1696"/>
                <a:gd name="T12" fmla="*/ 1782 w 2123"/>
                <a:gd name="T13" fmla="*/ 1216 h 1696"/>
                <a:gd name="T14" fmla="*/ 1863 w 2123"/>
                <a:gd name="T15" fmla="*/ 1264 h 1696"/>
                <a:gd name="T16" fmla="*/ 1817 w 2123"/>
                <a:gd name="T17" fmla="*/ 1212 h 1696"/>
                <a:gd name="T18" fmla="*/ 1397 w 2123"/>
                <a:gd name="T19" fmla="*/ 896 h 1696"/>
                <a:gd name="T20" fmla="*/ 1076 w 2123"/>
                <a:gd name="T21" fmla="*/ 611 h 1696"/>
                <a:gd name="T22" fmla="*/ 715 w 2123"/>
                <a:gd name="T23" fmla="*/ 294 h 1696"/>
                <a:gd name="T24" fmla="*/ 989 w 2123"/>
                <a:gd name="T25" fmla="*/ 278 h 1696"/>
                <a:gd name="T26" fmla="*/ 1272 w 2123"/>
                <a:gd name="T27" fmla="*/ 284 h 1696"/>
                <a:gd name="T28" fmla="*/ 1598 w 2123"/>
                <a:gd name="T29" fmla="*/ 240 h 1696"/>
                <a:gd name="T30" fmla="*/ 2101 w 2123"/>
                <a:gd name="T31" fmla="*/ 176 h 1696"/>
                <a:gd name="T32" fmla="*/ 2053 w 2123"/>
                <a:gd name="T33" fmla="*/ 155 h 1696"/>
                <a:gd name="T34" fmla="*/ 1527 w 2123"/>
                <a:gd name="T35" fmla="*/ 230 h 1696"/>
                <a:gd name="T36" fmla="*/ 1196 w 2123"/>
                <a:gd name="T37" fmla="*/ 246 h 1696"/>
                <a:gd name="T38" fmla="*/ 751 w 2123"/>
                <a:gd name="T39" fmla="*/ 230 h 1696"/>
                <a:gd name="T40" fmla="*/ 811 w 2123"/>
                <a:gd name="T41" fmla="*/ 203 h 1696"/>
                <a:gd name="T42" fmla="*/ 1130 w 2123"/>
                <a:gd name="T43" fmla="*/ 0 h 1696"/>
                <a:gd name="T44" fmla="*/ 1076 w 2123"/>
                <a:gd name="T45" fmla="*/ 26 h 1696"/>
                <a:gd name="T46" fmla="*/ 1000 w 2123"/>
                <a:gd name="T47" fmla="*/ 75 h 1696"/>
                <a:gd name="T48" fmla="*/ 847 w 2123"/>
                <a:gd name="T49" fmla="*/ 171 h 1696"/>
                <a:gd name="T50" fmla="*/ 664 w 2123"/>
                <a:gd name="T51" fmla="*/ 252 h 1696"/>
                <a:gd name="T52" fmla="*/ 628 w 2123"/>
                <a:gd name="T53" fmla="*/ 322 h 1696"/>
                <a:gd name="T54" fmla="*/ 301 w 2123"/>
                <a:gd name="T55" fmla="*/ 525 h 1696"/>
                <a:gd name="T56" fmla="*/ 0 w 2123"/>
                <a:gd name="T57" fmla="*/ 649 h 1696"/>
                <a:gd name="T58" fmla="*/ 0 w 2123"/>
                <a:gd name="T59" fmla="*/ 654 h 1696"/>
                <a:gd name="T60" fmla="*/ 0 w 2123"/>
                <a:gd name="T61" fmla="*/ 686 h 1696"/>
                <a:gd name="T62" fmla="*/ 295 w 2123"/>
                <a:gd name="T63" fmla="*/ 568 h 1696"/>
                <a:gd name="T64" fmla="*/ 586 w 2123"/>
                <a:gd name="T65" fmla="*/ 386 h 1696"/>
                <a:gd name="T66" fmla="*/ 502 w 2123"/>
                <a:gd name="T67" fmla="*/ 601 h 1696"/>
                <a:gd name="T68" fmla="*/ 520 w 2123"/>
                <a:gd name="T69" fmla="*/ 890 h 1696"/>
                <a:gd name="T70" fmla="*/ 456 w 2123"/>
                <a:gd name="T71" fmla="*/ 1045 h 1696"/>
                <a:gd name="T72" fmla="*/ 325 w 2123"/>
                <a:gd name="T73" fmla="*/ 1324 h 1696"/>
                <a:gd name="T74" fmla="*/ 319 w 2123"/>
                <a:gd name="T75" fmla="*/ 1517 h 1696"/>
                <a:gd name="T76" fmla="*/ 325 w 2123"/>
                <a:gd name="T77" fmla="*/ 1517 h 1696"/>
                <a:gd name="T78" fmla="*/ 343 w 2123"/>
                <a:gd name="T79" fmla="*/ 1388 h 1696"/>
                <a:gd name="T80" fmla="*/ 574 w 2123"/>
                <a:gd name="T81" fmla="*/ 933 h 1696"/>
                <a:gd name="T82" fmla="*/ 574 w 2123"/>
                <a:gd name="T83" fmla="*/ 93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GB"/>
            </a:p>
          </p:txBody>
        </p:sp>
        <p:sp>
          <p:nvSpPr>
            <p:cNvPr id="21514"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n-GB"/>
            </a:p>
          </p:txBody>
        </p:sp>
        <p:sp>
          <p:nvSpPr>
            <p:cNvPr id="21515" name="Freeform 6"/>
            <p:cNvSpPr>
              <a:spLocks/>
            </p:cNvSpPr>
            <p:nvPr/>
          </p:nvSpPr>
          <p:spPr bwMode="hidden">
            <a:xfrm>
              <a:off x="0" y="524"/>
              <a:ext cx="973" cy="1195"/>
            </a:xfrm>
            <a:custGeom>
              <a:avLst/>
              <a:gdLst>
                <a:gd name="T0" fmla="*/ 325 w 969"/>
                <a:gd name="T1" fmla="*/ 1192 h 1192"/>
                <a:gd name="T2" fmla="*/ 494 w 969"/>
                <a:gd name="T3" fmla="*/ 1198 h 1192"/>
                <a:gd name="T4" fmla="*/ 584 w 969"/>
                <a:gd name="T5" fmla="*/ 1156 h 1192"/>
                <a:gd name="T6" fmla="*/ 819 w 969"/>
                <a:gd name="T7" fmla="*/ 1091 h 1192"/>
                <a:gd name="T8" fmla="*/ 941 w 969"/>
                <a:gd name="T9" fmla="*/ 1061 h 1192"/>
                <a:gd name="T10" fmla="*/ 765 w 969"/>
                <a:gd name="T11" fmla="*/ 993 h 1192"/>
                <a:gd name="T12" fmla="*/ 560 w 969"/>
                <a:gd name="T13" fmla="*/ 957 h 1192"/>
                <a:gd name="T14" fmla="*/ 199 w 969"/>
                <a:gd name="T15" fmla="*/ 975 h 1192"/>
                <a:gd name="T16" fmla="*/ 301 w 969"/>
                <a:gd name="T17" fmla="*/ 897 h 1192"/>
                <a:gd name="T18" fmla="*/ 500 w 969"/>
                <a:gd name="T19" fmla="*/ 807 h 1192"/>
                <a:gd name="T20" fmla="*/ 700 w 969"/>
                <a:gd name="T21" fmla="*/ 675 h 1192"/>
                <a:gd name="T22" fmla="*/ 706 w 969"/>
                <a:gd name="T23" fmla="*/ 675 h 1192"/>
                <a:gd name="T24" fmla="*/ 718 w 969"/>
                <a:gd name="T25" fmla="*/ 669 h 1192"/>
                <a:gd name="T26" fmla="*/ 759 w 969"/>
                <a:gd name="T27" fmla="*/ 651 h 1192"/>
                <a:gd name="T28" fmla="*/ 783 w 969"/>
                <a:gd name="T29" fmla="*/ 645 h 1192"/>
                <a:gd name="T30" fmla="*/ 795 w 969"/>
                <a:gd name="T31" fmla="*/ 633 h 1192"/>
                <a:gd name="T32" fmla="*/ 801 w 969"/>
                <a:gd name="T33" fmla="*/ 621 h 1192"/>
                <a:gd name="T34" fmla="*/ 795 w 969"/>
                <a:gd name="T35" fmla="*/ 615 h 1192"/>
                <a:gd name="T36" fmla="*/ 789 w 969"/>
                <a:gd name="T37" fmla="*/ 603 h 1192"/>
                <a:gd name="T38" fmla="*/ 789 w 969"/>
                <a:gd name="T39" fmla="*/ 577 h 1192"/>
                <a:gd name="T40" fmla="*/ 801 w 969"/>
                <a:gd name="T41" fmla="*/ 547 h 1192"/>
                <a:gd name="T42" fmla="*/ 813 w 969"/>
                <a:gd name="T43" fmla="*/ 517 h 1192"/>
                <a:gd name="T44" fmla="*/ 831 w 969"/>
                <a:gd name="T45" fmla="*/ 487 h 1192"/>
                <a:gd name="T46" fmla="*/ 843 w 969"/>
                <a:gd name="T47" fmla="*/ 457 h 1192"/>
                <a:gd name="T48" fmla="*/ 849 w 969"/>
                <a:gd name="T49" fmla="*/ 439 h 1192"/>
                <a:gd name="T50" fmla="*/ 857 w 969"/>
                <a:gd name="T51" fmla="*/ 433 h 1192"/>
                <a:gd name="T52" fmla="*/ 857 w 969"/>
                <a:gd name="T53" fmla="*/ 349 h 1192"/>
                <a:gd name="T54" fmla="*/ 857 w 969"/>
                <a:gd name="T55" fmla="*/ 343 h 1192"/>
                <a:gd name="T56" fmla="*/ 863 w 969"/>
                <a:gd name="T57" fmla="*/ 337 h 1192"/>
                <a:gd name="T58" fmla="*/ 881 w 969"/>
                <a:gd name="T59" fmla="*/ 307 h 1192"/>
                <a:gd name="T60" fmla="*/ 893 w 969"/>
                <a:gd name="T61" fmla="*/ 271 h 1192"/>
                <a:gd name="T62" fmla="*/ 905 w 969"/>
                <a:gd name="T63" fmla="*/ 241 h 1192"/>
                <a:gd name="T64" fmla="*/ 911 w 969"/>
                <a:gd name="T65" fmla="*/ 229 h 1192"/>
                <a:gd name="T66" fmla="*/ 917 w 969"/>
                <a:gd name="T67" fmla="*/ 217 h 1192"/>
                <a:gd name="T68" fmla="*/ 935 w 969"/>
                <a:gd name="T69" fmla="*/ 173 h 1192"/>
                <a:gd name="T70" fmla="*/ 953 w 969"/>
                <a:gd name="T71" fmla="*/ 137 h 1192"/>
                <a:gd name="T72" fmla="*/ 959 w 969"/>
                <a:gd name="T73" fmla="*/ 125 h 1192"/>
                <a:gd name="T74" fmla="*/ 959 w 969"/>
                <a:gd name="T75" fmla="*/ 119 h 1192"/>
                <a:gd name="T76" fmla="*/ 977 w 969"/>
                <a:gd name="T77" fmla="*/ 0 h 1192"/>
                <a:gd name="T78" fmla="*/ 953 w 969"/>
                <a:gd name="T79" fmla="*/ 47 h 1192"/>
                <a:gd name="T80" fmla="*/ 789 w 969"/>
                <a:gd name="T81" fmla="*/ 113 h 1192"/>
                <a:gd name="T82" fmla="*/ 712 w 969"/>
                <a:gd name="T83" fmla="*/ 161 h 1192"/>
                <a:gd name="T84" fmla="*/ 464 w 969"/>
                <a:gd name="T85" fmla="*/ 235 h 1192"/>
                <a:gd name="T86" fmla="*/ 283 w 969"/>
                <a:gd name="T87" fmla="*/ 289 h 1192"/>
                <a:gd name="T88" fmla="*/ 175 w 969"/>
                <a:gd name="T89" fmla="*/ 295 h 1192"/>
                <a:gd name="T90" fmla="*/ 12 w 969"/>
                <a:gd name="T91" fmla="*/ 487 h 1192"/>
                <a:gd name="T92" fmla="*/ 0 w 969"/>
                <a:gd name="T93" fmla="*/ 511 h 1192"/>
                <a:gd name="T94" fmla="*/ 0 w 969"/>
                <a:gd name="T95" fmla="*/ 1192 h 1192"/>
                <a:gd name="T96" fmla="*/ 96 w 969"/>
                <a:gd name="T97" fmla="*/ 1186 h 1192"/>
                <a:gd name="T98" fmla="*/ 325 w 969"/>
                <a:gd name="T99" fmla="*/ 1192 h 1192"/>
                <a:gd name="T100" fmla="*/ 325 w 969"/>
                <a:gd name="T101" fmla="*/ 1192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n-GB"/>
            </a:p>
          </p:txBody>
        </p:sp>
        <p:sp>
          <p:nvSpPr>
            <p:cNvPr id="21516"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n-GB"/>
            </a:p>
          </p:txBody>
        </p:sp>
        <p:sp>
          <p:nvSpPr>
            <p:cNvPr id="21517" name="Freeform 8"/>
            <p:cNvSpPr>
              <a:spLocks/>
            </p:cNvSpPr>
            <p:nvPr/>
          </p:nvSpPr>
          <p:spPr bwMode="hidden">
            <a:xfrm>
              <a:off x="3525" y="1"/>
              <a:ext cx="2185" cy="1508"/>
            </a:xfrm>
            <a:custGeom>
              <a:avLst/>
              <a:gdLst>
                <a:gd name="T0" fmla="*/ 1042 w 2176"/>
                <a:gd name="T1" fmla="*/ 771 h 1505"/>
                <a:gd name="T2" fmla="*/ 1200 w 2176"/>
                <a:gd name="T3" fmla="*/ 1239 h 1505"/>
                <a:gd name="T4" fmla="*/ 964 w 2176"/>
                <a:gd name="T5" fmla="*/ 1197 h 1505"/>
                <a:gd name="T6" fmla="*/ 729 w 2176"/>
                <a:gd name="T7" fmla="*/ 1131 h 1505"/>
                <a:gd name="T8" fmla="*/ 446 w 2176"/>
                <a:gd name="T9" fmla="*/ 1113 h 1505"/>
                <a:gd name="T10" fmla="*/ 0 w 2176"/>
                <a:gd name="T11" fmla="*/ 1083 h 1505"/>
                <a:gd name="T12" fmla="*/ 30 w 2176"/>
                <a:gd name="T13" fmla="*/ 1119 h 1505"/>
                <a:gd name="T14" fmla="*/ 500 w 2176"/>
                <a:gd name="T15" fmla="*/ 1137 h 1505"/>
                <a:gd name="T16" fmla="*/ 783 w 2176"/>
                <a:gd name="T17" fmla="*/ 1191 h 1505"/>
                <a:gd name="T18" fmla="*/ 1140 w 2176"/>
                <a:gd name="T19" fmla="*/ 1307 h 1505"/>
                <a:gd name="T20" fmla="*/ 1078 w 2176"/>
                <a:gd name="T21" fmla="*/ 1325 h 1505"/>
                <a:gd name="T22" fmla="*/ 717 w 2176"/>
                <a:gd name="T23" fmla="*/ 1511 h 1505"/>
                <a:gd name="T24" fmla="*/ 771 w 2176"/>
                <a:gd name="T25" fmla="*/ 1487 h 1505"/>
                <a:gd name="T26" fmla="*/ 869 w 2176"/>
                <a:gd name="T27" fmla="*/ 1445 h 1505"/>
                <a:gd name="T28" fmla="*/ 1030 w 2176"/>
                <a:gd name="T29" fmla="*/ 1361 h 1505"/>
                <a:gd name="T30" fmla="*/ 1224 w 2176"/>
                <a:gd name="T31" fmla="*/ 1301 h 1505"/>
                <a:gd name="T32" fmla="*/ 1277 w 2176"/>
                <a:gd name="T33" fmla="*/ 1227 h 1505"/>
                <a:gd name="T34" fmla="*/ 1646 w 2176"/>
                <a:gd name="T35" fmla="*/ 1047 h 1505"/>
                <a:gd name="T36" fmla="*/ 1947 w 2176"/>
                <a:gd name="T37" fmla="*/ 957 h 1505"/>
                <a:gd name="T38" fmla="*/ 2194 w 2176"/>
                <a:gd name="T39" fmla="*/ 825 h 1505"/>
                <a:gd name="T40" fmla="*/ 1977 w 2176"/>
                <a:gd name="T41" fmla="*/ 915 h 1505"/>
                <a:gd name="T42" fmla="*/ 1670 w 2176"/>
                <a:gd name="T43" fmla="*/ 993 h 1505"/>
                <a:gd name="T44" fmla="*/ 1351 w 2176"/>
                <a:gd name="T45" fmla="*/ 1155 h 1505"/>
                <a:gd name="T46" fmla="*/ 1513 w 2176"/>
                <a:gd name="T47" fmla="*/ 909 h 1505"/>
                <a:gd name="T48" fmla="*/ 1634 w 2176"/>
                <a:gd name="T49" fmla="*/ 547 h 1505"/>
                <a:gd name="T50" fmla="*/ 1754 w 2176"/>
                <a:gd name="T51" fmla="*/ 374 h 1505"/>
                <a:gd name="T52" fmla="*/ 1995 w 2176"/>
                <a:gd name="T53" fmla="*/ 60 h 1505"/>
                <a:gd name="T54" fmla="*/ 2019 w 2176"/>
                <a:gd name="T55" fmla="*/ 0 h 1505"/>
                <a:gd name="T56" fmla="*/ 1989 w 2176"/>
                <a:gd name="T57" fmla="*/ 0 h 1505"/>
                <a:gd name="T58" fmla="*/ 1610 w 2176"/>
                <a:gd name="T59" fmla="*/ 482 h 1505"/>
                <a:gd name="T60" fmla="*/ 1489 w 2176"/>
                <a:gd name="T61" fmla="*/ 891 h 1505"/>
                <a:gd name="T62" fmla="*/ 1265 w 2176"/>
                <a:gd name="T63" fmla="*/ 1179 h 1505"/>
                <a:gd name="T64" fmla="*/ 1140 w 2176"/>
                <a:gd name="T65" fmla="*/ 909 h 1505"/>
                <a:gd name="T66" fmla="*/ 1018 w 2176"/>
                <a:gd name="T67" fmla="*/ 542 h 1505"/>
                <a:gd name="T68" fmla="*/ 893 w 2176"/>
                <a:gd name="T69" fmla="*/ 222 h 1505"/>
                <a:gd name="T70" fmla="*/ 795 w 2176"/>
                <a:gd name="T71" fmla="*/ 0 h 1505"/>
                <a:gd name="T72" fmla="*/ 759 w 2176"/>
                <a:gd name="T73" fmla="*/ 0 h 1505"/>
                <a:gd name="T74" fmla="*/ 911 w 2176"/>
                <a:gd name="T75" fmla="*/ 356 h 1505"/>
                <a:gd name="T76" fmla="*/ 1042 w 2176"/>
                <a:gd name="T77" fmla="*/ 771 h 1505"/>
                <a:gd name="T78" fmla="*/ 1042 w 2176"/>
                <a:gd name="T79" fmla="*/ 771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GB"/>
            </a:p>
          </p:txBody>
        </p:sp>
        <p:sp>
          <p:nvSpPr>
            <p:cNvPr id="21518" name="Freeform 9"/>
            <p:cNvSpPr>
              <a:spLocks/>
            </p:cNvSpPr>
            <p:nvPr/>
          </p:nvSpPr>
          <p:spPr bwMode="hidden">
            <a:xfrm>
              <a:off x="0" y="649"/>
              <a:ext cx="816" cy="806"/>
            </a:xfrm>
            <a:custGeom>
              <a:avLst/>
              <a:gdLst>
                <a:gd name="T0" fmla="*/ 163 w 813"/>
                <a:gd name="T1" fmla="*/ 566 h 804"/>
                <a:gd name="T2" fmla="*/ 331 w 813"/>
                <a:gd name="T3" fmla="*/ 440 h 804"/>
                <a:gd name="T4" fmla="*/ 650 w 813"/>
                <a:gd name="T5" fmla="*/ 218 h 804"/>
                <a:gd name="T6" fmla="*/ 819 w 813"/>
                <a:gd name="T7" fmla="*/ 0 h 804"/>
                <a:gd name="T8" fmla="*/ 681 w 813"/>
                <a:gd name="T9" fmla="*/ 150 h 804"/>
                <a:gd name="T10" fmla="*/ 146 w 813"/>
                <a:gd name="T11" fmla="*/ 506 h 804"/>
                <a:gd name="T12" fmla="*/ 0 w 813"/>
                <a:gd name="T13" fmla="*/ 736 h 804"/>
                <a:gd name="T14" fmla="*/ 0 w 813"/>
                <a:gd name="T15" fmla="*/ 808 h 804"/>
                <a:gd name="T16" fmla="*/ 163 w 813"/>
                <a:gd name="T17" fmla="*/ 566 h 804"/>
                <a:gd name="T18" fmla="*/ 163 w 813"/>
                <a:gd name="T19" fmla="*/ 566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GB"/>
            </a:p>
          </p:txBody>
        </p:sp>
        <p:sp>
          <p:nvSpPr>
            <p:cNvPr id="21519" name="Freeform 10"/>
            <p:cNvSpPr>
              <a:spLocks/>
            </p:cNvSpPr>
            <p:nvPr/>
          </p:nvSpPr>
          <p:spPr bwMode="hidden">
            <a:xfrm>
              <a:off x="0" y="1545"/>
              <a:ext cx="762" cy="107"/>
            </a:xfrm>
            <a:custGeom>
              <a:avLst/>
              <a:gdLst>
                <a:gd name="T0" fmla="*/ 464 w 759"/>
                <a:gd name="T1" fmla="*/ 66 h 107"/>
                <a:gd name="T2" fmla="*/ 765 w 759"/>
                <a:gd name="T3" fmla="*/ 0 h 107"/>
                <a:gd name="T4" fmla="*/ 500 w 759"/>
                <a:gd name="T5" fmla="*/ 36 h 107"/>
                <a:gd name="T6" fmla="*/ 140 w 759"/>
                <a:gd name="T7" fmla="*/ 48 h 107"/>
                <a:gd name="T8" fmla="*/ 0 w 759"/>
                <a:gd name="T9" fmla="*/ 78 h 107"/>
                <a:gd name="T10" fmla="*/ 0 w 759"/>
                <a:gd name="T11" fmla="*/ 107 h 107"/>
                <a:gd name="T12" fmla="*/ 96 w 759"/>
                <a:gd name="T13" fmla="*/ 89 h 107"/>
                <a:gd name="T14" fmla="*/ 464 w 759"/>
                <a:gd name="T15" fmla="*/ 66 h 107"/>
                <a:gd name="T16" fmla="*/ 464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GB"/>
            </a:p>
          </p:txBody>
        </p:sp>
        <p:sp>
          <p:nvSpPr>
            <p:cNvPr id="21520" name="Freeform 11"/>
            <p:cNvSpPr>
              <a:spLocks/>
            </p:cNvSpPr>
            <p:nvPr/>
          </p:nvSpPr>
          <p:spPr bwMode="hidden">
            <a:xfrm>
              <a:off x="2314" y="3431"/>
              <a:ext cx="3182" cy="745"/>
            </a:xfrm>
            <a:custGeom>
              <a:avLst/>
              <a:gdLst>
                <a:gd name="T0" fmla="*/ 1399 w 3169"/>
                <a:gd name="T1" fmla="*/ 241 h 743"/>
                <a:gd name="T2" fmla="*/ 1748 w 3169"/>
                <a:gd name="T3" fmla="*/ 235 h 743"/>
                <a:gd name="T4" fmla="*/ 2105 w 3169"/>
                <a:gd name="T5" fmla="*/ 253 h 743"/>
                <a:gd name="T6" fmla="*/ 2525 w 3169"/>
                <a:gd name="T7" fmla="*/ 235 h 743"/>
                <a:gd name="T8" fmla="*/ 3195 w 3169"/>
                <a:gd name="T9" fmla="*/ 206 h 743"/>
                <a:gd name="T10" fmla="*/ 3141 w 3169"/>
                <a:gd name="T11" fmla="*/ 188 h 743"/>
                <a:gd name="T12" fmla="*/ 2442 w 3169"/>
                <a:gd name="T13" fmla="*/ 223 h 743"/>
                <a:gd name="T14" fmla="*/ 2019 w 3169"/>
                <a:gd name="T15" fmla="*/ 223 h 743"/>
                <a:gd name="T16" fmla="*/ 1471 w 3169"/>
                <a:gd name="T17" fmla="*/ 188 h 743"/>
                <a:gd name="T18" fmla="*/ 1555 w 3169"/>
                <a:gd name="T19" fmla="*/ 168 h 743"/>
                <a:gd name="T20" fmla="*/ 2055 w 3169"/>
                <a:gd name="T21" fmla="*/ 0 h 743"/>
                <a:gd name="T22" fmla="*/ 1977 w 3169"/>
                <a:gd name="T23" fmla="*/ 24 h 743"/>
                <a:gd name="T24" fmla="*/ 1852 w 3169"/>
                <a:gd name="T25" fmla="*/ 66 h 743"/>
                <a:gd name="T26" fmla="*/ 1616 w 3169"/>
                <a:gd name="T27" fmla="*/ 138 h 743"/>
                <a:gd name="T28" fmla="*/ 1350 w 3169"/>
                <a:gd name="T29" fmla="*/ 200 h 743"/>
                <a:gd name="T30" fmla="*/ 1278 w 3169"/>
                <a:gd name="T31" fmla="*/ 253 h 743"/>
                <a:gd name="T32" fmla="*/ 771 w 3169"/>
                <a:gd name="T33" fmla="*/ 415 h 743"/>
                <a:gd name="T34" fmla="*/ 337 w 3169"/>
                <a:gd name="T35" fmla="*/ 505 h 743"/>
                <a:gd name="T36" fmla="*/ 0 w 3169"/>
                <a:gd name="T37" fmla="*/ 621 h 743"/>
                <a:gd name="T38" fmla="*/ 301 w 3169"/>
                <a:gd name="T39" fmla="*/ 541 h 743"/>
                <a:gd name="T40" fmla="*/ 741 w 3169"/>
                <a:gd name="T41" fmla="*/ 451 h 743"/>
                <a:gd name="T42" fmla="*/ 1188 w 3169"/>
                <a:gd name="T43" fmla="*/ 313 h 743"/>
                <a:gd name="T44" fmla="*/ 989 w 3169"/>
                <a:gd name="T45" fmla="*/ 493 h 743"/>
                <a:gd name="T46" fmla="*/ 875 w 3169"/>
                <a:gd name="T47" fmla="*/ 747 h 743"/>
                <a:gd name="T48" fmla="*/ 869 w 3169"/>
                <a:gd name="T49" fmla="*/ 747 h 743"/>
                <a:gd name="T50" fmla="*/ 941 w 3169"/>
                <a:gd name="T51" fmla="*/ 747 h 743"/>
                <a:gd name="T52" fmla="*/ 1030 w 3169"/>
                <a:gd name="T53" fmla="*/ 499 h 743"/>
                <a:gd name="T54" fmla="*/ 1307 w 3169"/>
                <a:gd name="T55" fmla="*/ 283 h 743"/>
                <a:gd name="T56" fmla="*/ 1543 w 3169"/>
                <a:gd name="T57" fmla="*/ 451 h 743"/>
                <a:gd name="T58" fmla="*/ 1784 w 3169"/>
                <a:gd name="T59" fmla="*/ 681 h 743"/>
                <a:gd name="T60" fmla="*/ 1870 w 3169"/>
                <a:gd name="T61" fmla="*/ 747 h 743"/>
                <a:gd name="T62" fmla="*/ 1935 w 3169"/>
                <a:gd name="T63" fmla="*/ 747 h 743"/>
                <a:gd name="T64" fmla="*/ 1706 w 3169"/>
                <a:gd name="T65" fmla="*/ 529 h 743"/>
                <a:gd name="T66" fmla="*/ 1399 w 3169"/>
                <a:gd name="T67" fmla="*/ 241 h 743"/>
                <a:gd name="T68" fmla="*/ 1399 w 3169"/>
                <a:gd name="T69" fmla="*/ 241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n-GB"/>
            </a:p>
          </p:txBody>
        </p:sp>
        <p:sp>
          <p:nvSpPr>
            <p:cNvPr id="21521"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n-US">
                <a:solidFill>
                  <a:srgbClr val="FFFFFF"/>
                </a:solidFill>
                <a:latin typeface="Times" charset="0"/>
              </a:endParaRPr>
            </a:p>
          </p:txBody>
        </p:sp>
        <p:sp>
          <p:nvSpPr>
            <p:cNvPr id="21522"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n-US">
                <a:solidFill>
                  <a:srgbClr val="FFFFFF"/>
                </a:solidFill>
                <a:latin typeface="Times" charset="0"/>
              </a:endParaRPr>
            </a:p>
          </p:txBody>
        </p:sp>
        <p:sp>
          <p:nvSpPr>
            <p:cNvPr id="3086"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Times" charset="0"/>
                <a:ea typeface="ＭＳ Ｐゴシック" charset="0"/>
              </a:endParaRPr>
            </a:p>
          </p:txBody>
        </p:sp>
        <p:sp>
          <p:nvSpPr>
            <p:cNvPr id="3087"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Times" charset="0"/>
                <a:ea typeface="ＭＳ Ｐゴシック" charset="0"/>
              </a:endParaRPr>
            </a:p>
          </p:txBody>
        </p:sp>
        <p:sp>
          <p:nvSpPr>
            <p:cNvPr id="3088"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Times" charset="0"/>
                <a:ea typeface="ＭＳ Ｐゴシック" charset="0"/>
              </a:endParaRPr>
            </a:p>
          </p:txBody>
        </p:sp>
        <p:sp>
          <p:nvSpPr>
            <p:cNvPr id="21526"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n-GB"/>
            </a:p>
          </p:txBody>
        </p:sp>
        <p:sp>
          <p:nvSpPr>
            <p:cNvPr id="21527"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GB"/>
            </a:p>
          </p:txBody>
        </p:sp>
        <p:sp>
          <p:nvSpPr>
            <p:cNvPr id="3091"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Times" charset="0"/>
                <a:ea typeface="ＭＳ Ｐゴシック" charset="0"/>
              </a:endParaRPr>
            </a:p>
          </p:txBody>
        </p:sp>
        <p:sp>
          <p:nvSpPr>
            <p:cNvPr id="21529" name="Freeform 20"/>
            <p:cNvSpPr>
              <a:spLocks/>
            </p:cNvSpPr>
            <p:nvPr/>
          </p:nvSpPr>
          <p:spPr bwMode="hidden">
            <a:xfrm>
              <a:off x="3160" y="1860"/>
              <a:ext cx="2162" cy="1934"/>
            </a:xfrm>
            <a:custGeom>
              <a:avLst/>
              <a:gdLst>
                <a:gd name="T0" fmla="*/ 1858 w 2153"/>
                <a:gd name="T1" fmla="*/ 855 h 1930"/>
                <a:gd name="T2" fmla="*/ 1953 w 2153"/>
                <a:gd name="T3" fmla="*/ 1023 h 1930"/>
                <a:gd name="T4" fmla="*/ 2069 w 2153"/>
                <a:gd name="T5" fmla="*/ 1172 h 1930"/>
                <a:gd name="T6" fmla="*/ 2135 w 2153"/>
                <a:gd name="T7" fmla="*/ 1252 h 1930"/>
                <a:gd name="T8" fmla="*/ 2171 w 2153"/>
                <a:gd name="T9" fmla="*/ 1300 h 1930"/>
                <a:gd name="T10" fmla="*/ 1905 w 2153"/>
                <a:gd name="T11" fmla="*/ 981 h 1930"/>
                <a:gd name="T12" fmla="*/ 1876 w 2153"/>
                <a:gd name="T13" fmla="*/ 933 h 1930"/>
                <a:gd name="T14" fmla="*/ 1796 w 2153"/>
                <a:gd name="T15" fmla="*/ 1246 h 1930"/>
                <a:gd name="T16" fmla="*/ 1784 w 2153"/>
                <a:gd name="T17" fmla="*/ 1492 h 1930"/>
                <a:gd name="T18" fmla="*/ 1834 w 2153"/>
                <a:gd name="T19" fmla="*/ 1914 h 1930"/>
                <a:gd name="T20" fmla="*/ 1803 w 2153"/>
                <a:gd name="T21" fmla="*/ 1938 h 1930"/>
                <a:gd name="T22" fmla="*/ 1760 w 2153"/>
                <a:gd name="T23" fmla="*/ 1540 h 1930"/>
                <a:gd name="T24" fmla="*/ 1742 w 2153"/>
                <a:gd name="T25" fmla="*/ 1294 h 1930"/>
                <a:gd name="T26" fmla="*/ 1778 w 2153"/>
                <a:gd name="T27" fmla="*/ 1089 h 1930"/>
                <a:gd name="T28" fmla="*/ 1784 w 2153"/>
                <a:gd name="T29" fmla="*/ 879 h 1930"/>
                <a:gd name="T30" fmla="*/ 1278 w 2153"/>
                <a:gd name="T31" fmla="*/ 1011 h 1930"/>
                <a:gd name="T32" fmla="*/ 831 w 2153"/>
                <a:gd name="T33" fmla="*/ 1136 h 1930"/>
                <a:gd name="T34" fmla="*/ 325 w 2153"/>
                <a:gd name="T35" fmla="*/ 1318 h 1930"/>
                <a:gd name="T36" fmla="*/ 18 w 2153"/>
                <a:gd name="T37" fmla="*/ 1426 h 1930"/>
                <a:gd name="T38" fmla="*/ 313 w 2153"/>
                <a:gd name="T39" fmla="*/ 1288 h 1930"/>
                <a:gd name="T40" fmla="*/ 688 w 2153"/>
                <a:gd name="T41" fmla="*/ 1148 h 1930"/>
                <a:gd name="T42" fmla="*/ 1030 w 2153"/>
                <a:gd name="T43" fmla="*/ 1041 h 1930"/>
                <a:gd name="T44" fmla="*/ 1423 w 2153"/>
                <a:gd name="T45" fmla="*/ 933 h 1930"/>
                <a:gd name="T46" fmla="*/ 1706 w 2153"/>
                <a:gd name="T47" fmla="*/ 819 h 1930"/>
                <a:gd name="T48" fmla="*/ 1345 w 2153"/>
                <a:gd name="T49" fmla="*/ 625 h 1930"/>
                <a:gd name="T50" fmla="*/ 869 w 2153"/>
                <a:gd name="T51" fmla="*/ 517 h 1930"/>
                <a:gd name="T52" fmla="*/ 229 w 2153"/>
                <a:gd name="T53" fmla="*/ 161 h 1930"/>
                <a:gd name="T54" fmla="*/ 0 w 2153"/>
                <a:gd name="T55" fmla="*/ 83 h 1930"/>
                <a:gd name="T56" fmla="*/ 331 w 2153"/>
                <a:gd name="T57" fmla="*/ 179 h 1930"/>
                <a:gd name="T58" fmla="*/ 718 w 2153"/>
                <a:gd name="T59" fmla="*/ 385 h 1930"/>
                <a:gd name="T60" fmla="*/ 941 w 2153"/>
                <a:gd name="T61" fmla="*/ 493 h 1930"/>
                <a:gd name="T62" fmla="*/ 1363 w 2153"/>
                <a:gd name="T63" fmla="*/ 595 h 1930"/>
                <a:gd name="T64" fmla="*/ 1664 w 2153"/>
                <a:gd name="T65" fmla="*/ 747 h 1930"/>
                <a:gd name="T66" fmla="*/ 1435 w 2153"/>
                <a:gd name="T67" fmla="*/ 463 h 1930"/>
                <a:gd name="T68" fmla="*/ 1296 w 2153"/>
                <a:gd name="T69" fmla="*/ 191 h 1930"/>
                <a:gd name="T70" fmla="*/ 1164 w 2153"/>
                <a:gd name="T71" fmla="*/ 0 h 1930"/>
                <a:gd name="T72" fmla="*/ 1351 w 2153"/>
                <a:gd name="T73" fmla="*/ 215 h 1930"/>
                <a:gd name="T74" fmla="*/ 1501 w 2153"/>
                <a:gd name="T75" fmla="*/ 487 h 1930"/>
                <a:gd name="T76" fmla="*/ 1760 w 2153"/>
                <a:gd name="T77" fmla="*/ 807 h 1930"/>
                <a:gd name="T78" fmla="*/ 1858 w 2153"/>
                <a:gd name="T79" fmla="*/ 855 h 1930"/>
                <a:gd name="T80" fmla="*/ 1858 w 2153"/>
                <a:gd name="T81" fmla="*/ 855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GB"/>
            </a:p>
          </p:txBody>
        </p:sp>
      </p:grpSp>
      <p:sp>
        <p:nvSpPr>
          <p:cNvPr id="3093" name="Rectangle 21"/>
          <p:cNvSpPr>
            <a:spLocks noGrp="1" noChangeArrowheads="1"/>
          </p:cNvSpPr>
          <p:nvPr>
            <p:ph type="title"/>
          </p:nvPr>
        </p:nvSpPr>
        <p:spPr bwMode="black">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94" name="Rectangle 22"/>
          <p:cNvSpPr>
            <a:spLocks noGrp="1" noChangeArrowheads="1"/>
          </p:cNvSpPr>
          <p:nvPr>
            <p:ph type="body" idx="1"/>
          </p:nvPr>
        </p:nvSpPr>
        <p:spPr bwMode="black">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5" name="Rectangle 23"/>
          <p:cNvSpPr>
            <a:spLocks noGrp="1" noChangeArrowheads="1"/>
          </p:cNvSpPr>
          <p:nvPr>
            <p:ph type="dt" sz="half" idx="2"/>
          </p:nvPr>
        </p:nvSpPr>
        <p:spPr bwMode="black">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Times New Roman"/>
                <a:ea typeface="ＭＳ Ｐゴシック" charset="0"/>
                <a:cs typeface="+mn-cs"/>
              </a:defRPr>
            </a:lvl1pPr>
          </a:lstStyle>
          <a:p>
            <a:pPr>
              <a:defRPr/>
            </a:pPr>
            <a:endParaRPr lang="en-US"/>
          </a:p>
        </p:txBody>
      </p:sp>
      <p:sp>
        <p:nvSpPr>
          <p:cNvPr id="3096" name="Rectangle 24"/>
          <p:cNvSpPr>
            <a:spLocks noGrp="1" noChangeArrowheads="1"/>
          </p:cNvSpPr>
          <p:nvPr>
            <p:ph type="ftr" sz="quarter" idx="3"/>
          </p:nvPr>
        </p:nvSpPr>
        <p:spPr bwMode="black">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Times New Roman"/>
                <a:ea typeface="ＭＳ Ｐゴシック" charset="0"/>
                <a:cs typeface="+mn-cs"/>
              </a:defRPr>
            </a:lvl1pPr>
          </a:lstStyle>
          <a:p>
            <a:pPr>
              <a:defRPr/>
            </a:pPr>
            <a:endParaRPr lang="en-US"/>
          </a:p>
        </p:txBody>
      </p:sp>
      <p:sp>
        <p:nvSpPr>
          <p:cNvPr id="3097" name="Rectangle 25"/>
          <p:cNvSpPr>
            <a:spLocks noGrp="1" noChangeArrowheads="1"/>
          </p:cNvSpPr>
          <p:nvPr>
            <p:ph type="sldNum" sz="quarter" idx="4"/>
          </p:nvPr>
        </p:nvSpPr>
        <p:spPr bwMode="black">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Times New Roman" pitchFamily="18" charset="0"/>
              </a:defRPr>
            </a:lvl1pPr>
          </a:lstStyle>
          <a:p>
            <a:fld id="{E8401BFA-60D2-4D73-A33F-D2E5C975EA28}"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29.jpeg"/><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914401"/>
            <a:ext cx="7772400" cy="136247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r>
              <a:rPr lang="en-US" sz="6000" b="0" dirty="0" err="1" smtClean="0">
                <a:effectLst/>
                <a:latin typeface="Arial" pitchFamily="34" charset="0"/>
                <a:cs typeface="Arial" pitchFamily="34" charset="0"/>
              </a:rPr>
              <a:t>Diarrhoea</a:t>
            </a:r>
            <a:r>
              <a:rPr lang="en-US" sz="6000" b="0" dirty="0" smtClean="0">
                <a:effectLst/>
                <a:latin typeface="Arial" pitchFamily="34" charset="0"/>
                <a:cs typeface="Arial" pitchFamily="34" charset="0"/>
              </a:rPr>
              <a:t> in children</a:t>
            </a:r>
            <a:endParaRPr lang="en-US" sz="6000" b="0" dirty="0" smtClean="0">
              <a:effectLst/>
              <a:latin typeface="Arial" pitchFamily="34" charset="0"/>
              <a:cs typeface="Arial" pitchFamily="34" charset="0"/>
            </a:endParaRPr>
          </a:p>
        </p:txBody>
      </p:sp>
      <p:sp>
        <p:nvSpPr>
          <p:cNvPr id="2051" name="Rectangle 3"/>
          <p:cNvSpPr>
            <a:spLocks noGrp="1" noChangeArrowheads="1"/>
          </p:cNvSpPr>
          <p:nvPr>
            <p:ph type="subTitle" idx="1"/>
          </p:nvPr>
        </p:nvSpPr>
        <p:spPr>
          <a:xfrm>
            <a:off x="762000" y="2590800"/>
            <a:ext cx="7620000" cy="321446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buFont typeface="Wingdings" pitchFamily="2" charset="2"/>
              <a:buNone/>
            </a:pPr>
            <a:r>
              <a:rPr lang="en-US" dirty="0" smtClean="0">
                <a:effectLst/>
                <a:latin typeface="Arial" pitchFamily="34" charset="0"/>
                <a:cs typeface="Arial" pitchFamily="34" charset="0"/>
              </a:rPr>
              <a:t>Gareth Tudor-Williams</a:t>
            </a:r>
          </a:p>
          <a:p>
            <a:pPr eaLnBrk="1" hangingPunct="1">
              <a:buFont typeface="Wingdings" pitchFamily="2" charset="2"/>
              <a:buNone/>
            </a:pPr>
            <a:r>
              <a:rPr lang="en-US" sz="2800" dirty="0" smtClean="0">
                <a:effectLst/>
                <a:latin typeface="Arial" pitchFamily="34" charset="0"/>
                <a:cs typeface="Arial" pitchFamily="34" charset="0"/>
              </a:rPr>
              <a:t>Reader in </a:t>
            </a:r>
            <a:r>
              <a:rPr lang="en-US" sz="2800" dirty="0" err="1" smtClean="0">
                <a:effectLst/>
                <a:latin typeface="Arial" pitchFamily="34" charset="0"/>
                <a:cs typeface="Arial" pitchFamily="34" charset="0"/>
              </a:rPr>
              <a:t>Paediatric</a:t>
            </a:r>
            <a:r>
              <a:rPr lang="en-US" sz="2800" dirty="0" smtClean="0">
                <a:effectLst/>
                <a:latin typeface="Arial" pitchFamily="34" charset="0"/>
                <a:cs typeface="Arial" pitchFamily="34" charset="0"/>
              </a:rPr>
              <a:t> Infectious Diseases</a:t>
            </a:r>
          </a:p>
          <a:p>
            <a:pPr eaLnBrk="1" hangingPunct="1">
              <a:buFont typeface="Wingdings" pitchFamily="2" charset="2"/>
              <a:buNone/>
            </a:pPr>
            <a:endParaRPr lang="en-US" sz="2000" dirty="0" smtClean="0">
              <a:effectLst/>
              <a:latin typeface="Arial" pitchFamily="34" charset="0"/>
              <a:cs typeface="Arial" pitchFamily="34" charset="0"/>
            </a:endParaRPr>
          </a:p>
          <a:p>
            <a:pPr eaLnBrk="1" hangingPunct="1">
              <a:buFont typeface="Wingdings" pitchFamily="2" charset="2"/>
              <a:buNone/>
            </a:pPr>
            <a:r>
              <a:rPr lang="en-US" sz="2800" dirty="0" smtClean="0">
                <a:effectLst/>
                <a:latin typeface="Arial" pitchFamily="34" charset="0"/>
                <a:cs typeface="Arial" pitchFamily="34" charset="0"/>
              </a:rPr>
              <a:t>Imperial College London</a:t>
            </a:r>
          </a:p>
          <a:p>
            <a:pPr eaLnBrk="1" hangingPunct="1">
              <a:buFont typeface="Wingdings" pitchFamily="2" charset="2"/>
              <a:buNone/>
            </a:pPr>
            <a:r>
              <a:rPr lang="en-US" sz="2800" dirty="0" smtClean="0">
                <a:effectLst/>
                <a:latin typeface="Arial" pitchFamily="34" charset="0"/>
                <a:cs typeface="Arial" pitchFamily="34" charset="0"/>
              </a:rPr>
              <a:t>Imperial College Healthcare NHS Trust,</a:t>
            </a:r>
          </a:p>
          <a:p>
            <a:pPr eaLnBrk="1" hangingPunct="1">
              <a:buFont typeface="Wingdings" pitchFamily="2" charset="2"/>
              <a:buNone/>
            </a:pPr>
            <a:r>
              <a:rPr lang="en-US" sz="2800" dirty="0" smtClean="0">
                <a:effectLst/>
                <a:latin typeface="Arial" pitchFamily="34" charset="0"/>
                <a:cs typeface="Arial" pitchFamily="34" charset="0"/>
              </a:rPr>
              <a:t>St Mary’</a:t>
            </a:r>
            <a:r>
              <a:rPr lang="en-US" altLang="ja-JP" sz="2800" dirty="0" smtClean="0">
                <a:effectLst/>
                <a:latin typeface="Arial" pitchFamily="34" charset="0"/>
                <a:cs typeface="Arial" pitchFamily="34" charset="0"/>
              </a:rPr>
              <a:t>s </a:t>
            </a:r>
            <a:r>
              <a:rPr lang="en-US" altLang="ja-JP" sz="2800" dirty="0" smtClean="0">
                <a:effectLst/>
                <a:latin typeface="Arial" pitchFamily="34" charset="0"/>
                <a:cs typeface="Arial" pitchFamily="34" charset="0"/>
              </a:rPr>
              <a:t>campus</a:t>
            </a:r>
            <a:endParaRPr lang="en-US" sz="2800" dirty="0" smtClean="0">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sz="4800" smtClean="0"/>
              <a:t>Classification</a:t>
            </a:r>
            <a:endParaRPr lang="en-US" smtClean="0"/>
          </a:p>
        </p:txBody>
      </p:sp>
      <p:sp>
        <p:nvSpPr>
          <p:cNvPr id="51203" name="Rectangle 3"/>
          <p:cNvSpPr>
            <a:spLocks noGrp="1" noChangeArrowheads="1"/>
          </p:cNvSpPr>
          <p:nvPr>
            <p:ph type="body" sz="half" idx="1"/>
          </p:nvPr>
        </p:nvSpPr>
        <p:spPr>
          <a:xfrm>
            <a:off x="685800" y="1981200"/>
            <a:ext cx="3814763" cy="4114800"/>
          </a:xfrm>
        </p:spPr>
        <p:txBody>
          <a:bodyPr/>
          <a:lstStyle/>
          <a:p>
            <a:pPr eaLnBrk="1" hangingPunct="1">
              <a:lnSpc>
                <a:spcPct val="90000"/>
              </a:lnSpc>
            </a:pPr>
            <a:r>
              <a:rPr lang="en-US" b="1" smtClean="0"/>
              <a:t>ACUTE</a:t>
            </a:r>
            <a:endParaRPr lang="en-US" sz="2400" smtClean="0"/>
          </a:p>
          <a:p>
            <a:pPr eaLnBrk="1" hangingPunct="1">
              <a:lnSpc>
                <a:spcPct val="90000"/>
              </a:lnSpc>
            </a:pPr>
            <a:r>
              <a:rPr lang="en-US" smtClean="0"/>
              <a:t>&lt; 2 weeks</a:t>
            </a:r>
            <a:endParaRPr lang="en-US" sz="2400" smtClean="0"/>
          </a:p>
          <a:p>
            <a:pPr eaLnBrk="1" hangingPunct="1">
              <a:lnSpc>
                <a:spcPct val="90000"/>
              </a:lnSpc>
            </a:pPr>
            <a:r>
              <a:rPr lang="en-US" smtClean="0"/>
              <a:t>Infection</a:t>
            </a:r>
            <a:endParaRPr lang="en-US" sz="2400" smtClean="0"/>
          </a:p>
          <a:p>
            <a:pPr lvl="1" eaLnBrk="1" hangingPunct="1">
              <a:lnSpc>
                <a:spcPct val="90000"/>
              </a:lnSpc>
            </a:pPr>
            <a:r>
              <a:rPr lang="en-US" smtClean="0"/>
              <a:t>Viral</a:t>
            </a:r>
          </a:p>
          <a:p>
            <a:pPr lvl="1" eaLnBrk="1" hangingPunct="1">
              <a:lnSpc>
                <a:spcPct val="90000"/>
              </a:lnSpc>
            </a:pPr>
            <a:r>
              <a:rPr lang="en-US" smtClean="0"/>
              <a:t>Bacterial</a:t>
            </a:r>
          </a:p>
          <a:p>
            <a:pPr lvl="1" eaLnBrk="1" hangingPunct="1">
              <a:lnSpc>
                <a:spcPct val="90000"/>
              </a:lnSpc>
            </a:pPr>
            <a:r>
              <a:rPr lang="en-US" smtClean="0"/>
              <a:t>Protozoal</a:t>
            </a:r>
            <a:endParaRPr lang="en-US" sz="2000" smtClean="0"/>
          </a:p>
          <a:p>
            <a:pPr eaLnBrk="1" hangingPunct="1">
              <a:lnSpc>
                <a:spcPct val="90000"/>
              </a:lnSpc>
            </a:pPr>
            <a:endParaRPr lang="en-US" smtClean="0"/>
          </a:p>
          <a:p>
            <a:pPr eaLnBrk="1" hangingPunct="1">
              <a:lnSpc>
                <a:spcPct val="90000"/>
              </a:lnSpc>
            </a:pPr>
            <a:r>
              <a:rPr lang="en-US" smtClean="0"/>
              <a:t>Major complication = dehydration</a:t>
            </a:r>
            <a:endParaRPr lang="en-US" sz="2400" smtClean="0"/>
          </a:p>
        </p:txBody>
      </p:sp>
      <p:sp>
        <p:nvSpPr>
          <p:cNvPr id="51204" name="Rectangle 4"/>
          <p:cNvSpPr>
            <a:spLocks noGrp="1" noChangeArrowheads="1"/>
          </p:cNvSpPr>
          <p:nvPr>
            <p:ph type="body" sz="half" idx="2"/>
          </p:nvPr>
        </p:nvSpPr>
        <p:spPr>
          <a:xfrm>
            <a:off x="4643438" y="1981200"/>
            <a:ext cx="3814762" cy="4114800"/>
          </a:xfrm>
        </p:spPr>
        <p:txBody>
          <a:bodyPr/>
          <a:lstStyle/>
          <a:p>
            <a:pPr eaLnBrk="1" hangingPunct="1"/>
            <a:r>
              <a:rPr lang="en-US" b="1" smtClean="0"/>
              <a:t>CHRONIC</a:t>
            </a:r>
            <a:endParaRPr lang="en-US" sz="2400" smtClean="0"/>
          </a:p>
          <a:p>
            <a:pPr eaLnBrk="1" hangingPunct="1"/>
            <a:r>
              <a:rPr lang="en-US" smtClean="0"/>
              <a:t>&gt; 2 weeks</a:t>
            </a:r>
            <a:endParaRPr lang="en-US" sz="2400" smtClean="0"/>
          </a:p>
          <a:p>
            <a:pPr eaLnBrk="1" hangingPunct="1"/>
            <a:r>
              <a:rPr lang="en-US" smtClean="0"/>
              <a:t>Large differential diagnosis</a:t>
            </a:r>
          </a:p>
          <a:p>
            <a:pPr eaLnBrk="1" hangingPunct="1"/>
            <a:endParaRPr lang="en-US" smtClean="0"/>
          </a:p>
          <a:p>
            <a:pPr eaLnBrk="1" hangingPunct="1"/>
            <a:endParaRPr lang="en-US" smtClean="0"/>
          </a:p>
          <a:p>
            <a:pPr eaLnBrk="1" hangingPunct="1"/>
            <a:r>
              <a:rPr lang="en-US" smtClean="0"/>
              <a:t>Major complication = growth failure </a:t>
            </a:r>
            <a:endParaRPr lang="en-US" sz="2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512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120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5120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120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120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120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5120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51204">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51204">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51204">
                                            <p:txEl>
                                              <p:pRg st="2" end="2"/>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5120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autoUpdateAnimBg="0"/>
      <p:bldP spid="51204"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457200" y="152400"/>
            <a:ext cx="8229600" cy="1143000"/>
          </a:xfrm>
        </p:spPr>
        <p:txBody>
          <a:bodyPr/>
          <a:lstStyle/>
          <a:p>
            <a:pPr eaLnBrk="1" hangingPunct="1"/>
            <a:r>
              <a:rPr lang="en-US" smtClean="0"/>
              <a:t>Types of diarrhoea</a:t>
            </a:r>
          </a:p>
        </p:txBody>
      </p:sp>
      <p:sp>
        <p:nvSpPr>
          <p:cNvPr id="58370" name="Rectangle 3"/>
          <p:cNvSpPr>
            <a:spLocks noGrp="1" noChangeArrowheads="1"/>
          </p:cNvSpPr>
          <p:nvPr>
            <p:ph type="body" idx="1"/>
          </p:nvPr>
        </p:nvSpPr>
        <p:spPr>
          <a:xfrm>
            <a:off x="468313" y="1557338"/>
            <a:ext cx="8229600" cy="4530725"/>
          </a:xfrm>
        </p:spPr>
        <p:txBody>
          <a:bodyPr/>
          <a:lstStyle/>
          <a:p>
            <a:pPr eaLnBrk="1" hangingPunct="1">
              <a:lnSpc>
                <a:spcPct val="90000"/>
              </a:lnSpc>
            </a:pPr>
            <a:r>
              <a:rPr lang="en-US" sz="2400" smtClean="0"/>
              <a:t>Secretory: active secretion, or inhibited absorption, without structural damage. </a:t>
            </a:r>
          </a:p>
          <a:p>
            <a:pPr lvl="1" eaLnBrk="1" hangingPunct="1">
              <a:lnSpc>
                <a:spcPct val="90000"/>
              </a:lnSpc>
            </a:pPr>
            <a:r>
              <a:rPr lang="en-US" sz="2000" smtClean="0"/>
              <a:t>Cholera &amp; some E.coli toxins: switches on chloride pump</a:t>
            </a:r>
          </a:p>
          <a:p>
            <a:pPr lvl="1" eaLnBrk="1" hangingPunct="1">
              <a:lnSpc>
                <a:spcPct val="90000"/>
              </a:lnSpc>
            </a:pPr>
            <a:endParaRPr lang="en-US" sz="2000" smtClean="0"/>
          </a:p>
          <a:p>
            <a:pPr eaLnBrk="1" hangingPunct="1">
              <a:lnSpc>
                <a:spcPct val="90000"/>
              </a:lnSpc>
            </a:pPr>
            <a:r>
              <a:rPr lang="en-US" sz="2400" smtClean="0"/>
              <a:t>Osmotic: water drawn to gut lumen passively</a:t>
            </a:r>
          </a:p>
          <a:p>
            <a:pPr lvl="1" eaLnBrk="1" hangingPunct="1">
              <a:lnSpc>
                <a:spcPct val="90000"/>
              </a:lnSpc>
            </a:pPr>
            <a:r>
              <a:rPr lang="en-US" sz="2000" smtClean="0"/>
              <a:t>Maldigestion (e.g. pancreatic disease)</a:t>
            </a:r>
          </a:p>
          <a:p>
            <a:pPr lvl="1" eaLnBrk="1" hangingPunct="1">
              <a:lnSpc>
                <a:spcPct val="90000"/>
              </a:lnSpc>
            </a:pPr>
            <a:r>
              <a:rPr lang="en-US" sz="2000" smtClean="0"/>
              <a:t>Osmotic laxatives</a:t>
            </a:r>
          </a:p>
          <a:p>
            <a:pPr lvl="1" eaLnBrk="1" hangingPunct="1">
              <a:lnSpc>
                <a:spcPct val="90000"/>
              </a:lnSpc>
            </a:pPr>
            <a:endParaRPr lang="en-US" sz="2000" smtClean="0"/>
          </a:p>
          <a:p>
            <a:pPr eaLnBrk="1" hangingPunct="1">
              <a:lnSpc>
                <a:spcPct val="90000"/>
              </a:lnSpc>
            </a:pPr>
            <a:r>
              <a:rPr lang="en-US" sz="2400" smtClean="0"/>
              <a:t>Inflammatory: damaged mucosa cannot absorb</a:t>
            </a:r>
          </a:p>
          <a:p>
            <a:pPr lvl="1" eaLnBrk="1" hangingPunct="1">
              <a:lnSpc>
                <a:spcPct val="90000"/>
              </a:lnSpc>
            </a:pPr>
            <a:r>
              <a:rPr lang="en-US" sz="2000" smtClean="0"/>
              <a:t>Infections</a:t>
            </a:r>
          </a:p>
          <a:p>
            <a:pPr lvl="1" eaLnBrk="1" hangingPunct="1">
              <a:lnSpc>
                <a:spcPct val="90000"/>
              </a:lnSpc>
            </a:pPr>
            <a:r>
              <a:rPr lang="en-US" sz="2000" smtClean="0"/>
              <a:t>Inflammatory diseases eg Crohn</a:t>
            </a:r>
            <a:r>
              <a:rPr lang="ja-JP" altLang="en-US" sz="2000" smtClean="0"/>
              <a:t>’</a:t>
            </a:r>
            <a:r>
              <a:rPr lang="en-US" altLang="ja-JP" sz="2000" smtClean="0"/>
              <a:t>s</a:t>
            </a:r>
          </a:p>
          <a:p>
            <a:pPr lvl="1" eaLnBrk="1" hangingPunct="1">
              <a:lnSpc>
                <a:spcPct val="90000"/>
              </a:lnSpc>
            </a:pPr>
            <a:endParaRPr lang="en-US" sz="2000" smtClean="0"/>
          </a:p>
          <a:p>
            <a:pPr eaLnBrk="1" hangingPunct="1">
              <a:lnSpc>
                <a:spcPct val="90000"/>
              </a:lnSpc>
            </a:pPr>
            <a:r>
              <a:rPr lang="en-US" sz="2400" smtClean="0"/>
              <a:t>Hypermotility eg toddler diarrhoea, hyperthyroidism</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457200" y="76200"/>
            <a:ext cx="8229600" cy="1143000"/>
          </a:xfrm>
        </p:spPr>
        <p:txBody>
          <a:bodyPr/>
          <a:lstStyle/>
          <a:p>
            <a:pPr eaLnBrk="1" hangingPunct="1"/>
            <a:r>
              <a:rPr lang="en-US" smtClean="0"/>
              <a:t>Case study: acute diarrhoea</a:t>
            </a:r>
          </a:p>
        </p:txBody>
      </p:sp>
      <p:sp>
        <p:nvSpPr>
          <p:cNvPr id="60418" name="Rectangle 3"/>
          <p:cNvSpPr>
            <a:spLocks noGrp="1" noChangeArrowheads="1"/>
          </p:cNvSpPr>
          <p:nvPr>
            <p:ph type="body" sz="half" idx="3"/>
          </p:nvPr>
        </p:nvSpPr>
        <p:spPr>
          <a:xfrm>
            <a:off x="457200" y="5202238"/>
            <a:ext cx="8229600" cy="1427162"/>
          </a:xfrm>
        </p:spPr>
        <p:txBody>
          <a:bodyPr/>
          <a:lstStyle/>
          <a:p>
            <a:pPr eaLnBrk="1" hangingPunct="1"/>
            <a:r>
              <a:rPr lang="en-US" sz="2800" smtClean="0"/>
              <a:t>6 month old boy brought to A&amp;E at St Mary</a:t>
            </a:r>
            <a:r>
              <a:rPr lang="ja-JP" altLang="en-US" sz="2800" smtClean="0"/>
              <a:t>’</a:t>
            </a:r>
            <a:r>
              <a:rPr lang="en-US" altLang="ja-JP" sz="2800" smtClean="0"/>
              <a:t>s</a:t>
            </a:r>
          </a:p>
          <a:p>
            <a:pPr eaLnBrk="1" hangingPunct="1"/>
            <a:r>
              <a:rPr lang="en-US" sz="2800" smtClean="0"/>
              <a:t>2 days D&amp;V, now drowsy, cold, parents worried</a:t>
            </a:r>
          </a:p>
        </p:txBody>
      </p:sp>
      <p:pic>
        <p:nvPicPr>
          <p:cNvPr id="60419" name="Picture 4" descr="child on loo"/>
          <p:cNvPicPr>
            <a:picLocks noGrp="1" noChangeAspect="1" noChangeArrowheads="1"/>
          </p:cNvPicPr>
          <p:nvPr>
            <p:ph sz="quarter" idx="2"/>
          </p:nvPr>
        </p:nvPicPr>
        <p:blipFill>
          <a:blip r:embed="rId3"/>
          <a:srcRect t="2122" b="8989"/>
          <a:stretch>
            <a:fillRect/>
          </a:stretch>
        </p:blipFill>
        <p:spPr>
          <a:xfrm>
            <a:off x="2209800" y="1066800"/>
            <a:ext cx="4572000" cy="40640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228600" y="277813"/>
            <a:ext cx="8686800" cy="1143000"/>
          </a:xfrm>
        </p:spPr>
        <p:txBody>
          <a:bodyPr/>
          <a:lstStyle/>
          <a:p>
            <a:pPr eaLnBrk="1" hangingPunct="1"/>
            <a:r>
              <a:rPr lang="en-US" smtClean="0"/>
              <a:t>Assessment of child with diarrhoea</a:t>
            </a:r>
          </a:p>
        </p:txBody>
      </p:sp>
      <p:sp>
        <p:nvSpPr>
          <p:cNvPr id="62466" name="Rectangle 3"/>
          <p:cNvSpPr>
            <a:spLocks noGrp="1" noChangeArrowheads="1"/>
          </p:cNvSpPr>
          <p:nvPr>
            <p:ph type="body" sz="half" idx="1"/>
          </p:nvPr>
        </p:nvSpPr>
        <p:spPr>
          <a:xfrm>
            <a:off x="457200" y="1717675"/>
            <a:ext cx="4038600" cy="4530725"/>
          </a:xfrm>
        </p:spPr>
        <p:txBody>
          <a:bodyPr/>
          <a:lstStyle/>
          <a:p>
            <a:pPr eaLnBrk="1" hangingPunct="1">
              <a:buFontTx/>
              <a:buNone/>
            </a:pPr>
            <a:r>
              <a:rPr lang="en-US" smtClean="0"/>
              <a:t>History</a:t>
            </a:r>
          </a:p>
          <a:p>
            <a:pPr eaLnBrk="1" hangingPunct="1"/>
            <a:r>
              <a:rPr lang="en-GB" sz="2400" smtClean="0"/>
              <a:t>Still eating/feeding?</a:t>
            </a:r>
          </a:p>
          <a:p>
            <a:pPr eaLnBrk="1" hangingPunct="1"/>
            <a:r>
              <a:rPr lang="en-GB" sz="2400" smtClean="0"/>
              <a:t>Still passing urine? </a:t>
            </a:r>
          </a:p>
          <a:p>
            <a:pPr eaLnBrk="1" hangingPunct="1"/>
            <a:r>
              <a:rPr lang="en-GB" sz="2400" smtClean="0"/>
              <a:t>Poo – blood? Mucus? Freq? </a:t>
            </a:r>
          </a:p>
          <a:p>
            <a:pPr eaLnBrk="1" hangingPunct="1"/>
            <a:r>
              <a:rPr lang="en-GB" sz="2400" smtClean="0"/>
              <a:t>Food eaten - new? Off?</a:t>
            </a:r>
          </a:p>
          <a:p>
            <a:pPr eaLnBrk="1" hangingPunct="1"/>
            <a:r>
              <a:rPr lang="en-GB" sz="2400" smtClean="0"/>
              <a:t>Travel</a:t>
            </a:r>
          </a:p>
          <a:p>
            <a:pPr eaLnBrk="1" hangingPunct="1"/>
            <a:r>
              <a:rPr lang="en-GB" sz="2400" smtClean="0"/>
              <a:t>Swimming</a:t>
            </a:r>
          </a:p>
          <a:p>
            <a:pPr eaLnBrk="1" hangingPunct="1"/>
            <a:r>
              <a:rPr lang="en-GB" sz="2400" smtClean="0"/>
              <a:t>Pets</a:t>
            </a:r>
          </a:p>
          <a:p>
            <a:pPr eaLnBrk="1" hangingPunct="1"/>
            <a:r>
              <a:rPr lang="en-GB" sz="2400" smtClean="0"/>
              <a:t>Immunodeficiency</a:t>
            </a:r>
          </a:p>
          <a:p>
            <a:pPr eaLnBrk="1" hangingPunct="1">
              <a:buFontTx/>
              <a:buNone/>
            </a:pPr>
            <a:endParaRPr lang="en-US" sz="2000" smtClean="0"/>
          </a:p>
        </p:txBody>
      </p:sp>
      <p:sp>
        <p:nvSpPr>
          <p:cNvPr id="59396" name="Rectangle 4"/>
          <p:cNvSpPr>
            <a:spLocks noGrp="1" noChangeArrowheads="1"/>
          </p:cNvSpPr>
          <p:nvPr>
            <p:ph type="body" sz="half" idx="2"/>
          </p:nvPr>
        </p:nvSpPr>
        <p:spPr>
          <a:xfrm>
            <a:off x="4643438" y="1981200"/>
            <a:ext cx="3814762" cy="4114800"/>
          </a:xfrm>
        </p:spPr>
        <p:txBody>
          <a:bodyPr/>
          <a:lstStyle/>
          <a:p>
            <a:pPr eaLnBrk="1" hangingPunct="1">
              <a:buFontTx/>
              <a:buNone/>
            </a:pPr>
            <a:r>
              <a:rPr lang="en-GB" smtClean="0"/>
              <a:t>Examination</a:t>
            </a:r>
          </a:p>
          <a:p>
            <a:pPr eaLnBrk="1" hangingPunct="1"/>
            <a:r>
              <a:rPr lang="en-GB" smtClean="0"/>
              <a:t>ABC</a:t>
            </a:r>
          </a:p>
          <a:p>
            <a:pPr eaLnBrk="1" hangingPunct="1"/>
            <a:r>
              <a:rPr lang="en-GB" smtClean="0"/>
              <a:t>Any other focus for infection? </a:t>
            </a:r>
          </a:p>
          <a:p>
            <a:pPr eaLnBrk="1" hangingPunct="1"/>
            <a:r>
              <a:rPr lang="en-GB" smtClean="0"/>
              <a:t>Degree of dehydration</a:t>
            </a:r>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6">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39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39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39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228600" y="152400"/>
            <a:ext cx="2971800" cy="1143000"/>
          </a:xfrm>
        </p:spPr>
        <p:txBody>
          <a:bodyPr/>
          <a:lstStyle/>
          <a:p>
            <a:pPr eaLnBrk="1" hangingPunct="1"/>
            <a:r>
              <a:rPr lang="en-US" smtClean="0"/>
              <a:t>Clinical features</a:t>
            </a:r>
          </a:p>
        </p:txBody>
      </p:sp>
      <p:sp>
        <p:nvSpPr>
          <p:cNvPr id="61443" name="Text Box 3"/>
          <p:cNvSpPr txBox="1">
            <a:spLocks noChangeArrowheads="1"/>
          </p:cNvSpPr>
          <p:nvPr/>
        </p:nvSpPr>
        <p:spPr bwMode="auto">
          <a:xfrm>
            <a:off x="3505200" y="76200"/>
            <a:ext cx="24272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Times" charset="0"/>
                <a:ea typeface="ＭＳ Ｐゴシック" charset="0"/>
              </a:rPr>
              <a:t>Dark, sunken eyes</a:t>
            </a:r>
          </a:p>
          <a:p>
            <a:pPr>
              <a:defRPr/>
            </a:pPr>
            <a:r>
              <a:rPr lang="en-US">
                <a:latin typeface="Times" charset="0"/>
                <a:ea typeface="ＭＳ Ｐゴシック" charset="0"/>
              </a:rPr>
              <a:t>No tears</a:t>
            </a:r>
          </a:p>
        </p:txBody>
      </p:sp>
      <p:sp>
        <p:nvSpPr>
          <p:cNvPr id="61444" name="Rectangle 4"/>
          <p:cNvSpPr>
            <a:spLocks noChangeArrowheads="1"/>
          </p:cNvSpPr>
          <p:nvPr/>
        </p:nvSpPr>
        <p:spPr bwMode="auto">
          <a:xfrm>
            <a:off x="6553200" y="152400"/>
            <a:ext cx="1563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Times" charset="0"/>
                <a:ea typeface="ＭＳ Ｐゴシック" charset="0"/>
              </a:rPr>
              <a:t>Low turgor</a:t>
            </a:r>
          </a:p>
        </p:txBody>
      </p:sp>
      <p:pic>
        <p:nvPicPr>
          <p:cNvPr id="64516" name="Picture 5" descr="sunken fontanelle"/>
          <p:cNvPicPr>
            <a:picLocks noChangeAspect="1" noChangeArrowheads="1"/>
          </p:cNvPicPr>
          <p:nvPr/>
        </p:nvPicPr>
        <p:blipFill>
          <a:blip r:embed="rId3"/>
          <a:srcRect l="35774" t="54272"/>
          <a:stretch>
            <a:fillRect/>
          </a:stretch>
        </p:blipFill>
        <p:spPr bwMode="auto">
          <a:xfrm>
            <a:off x="0" y="4038600"/>
            <a:ext cx="3146425" cy="2987675"/>
          </a:xfrm>
          <a:prstGeom prst="rect">
            <a:avLst/>
          </a:prstGeom>
          <a:noFill/>
          <a:ln w="9525">
            <a:noFill/>
            <a:miter lim="800000"/>
            <a:headEnd/>
            <a:tailEnd/>
          </a:ln>
        </p:spPr>
      </p:pic>
      <p:sp>
        <p:nvSpPr>
          <p:cNvPr id="61446" name="Rectangle 6"/>
          <p:cNvSpPr>
            <a:spLocks noChangeArrowheads="1"/>
          </p:cNvSpPr>
          <p:nvPr/>
        </p:nvSpPr>
        <p:spPr bwMode="auto">
          <a:xfrm>
            <a:off x="1371600" y="2590800"/>
            <a:ext cx="144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atin typeface="Times" charset="0"/>
                <a:ea typeface="ＭＳ Ｐゴシック" charset="0"/>
              </a:rPr>
              <a:t>Sunken fontanelle</a:t>
            </a:r>
          </a:p>
        </p:txBody>
      </p:sp>
      <p:pic>
        <p:nvPicPr>
          <p:cNvPr id="61447" name="Picture 7" descr="diarrhoea-acute low turgor"/>
          <p:cNvPicPr>
            <a:picLocks noGrp="1" noChangeAspect="1" noChangeArrowheads="1"/>
          </p:cNvPicPr>
          <p:nvPr>
            <p:ph sz="half" idx="1"/>
          </p:nvPr>
        </p:nvPicPr>
        <p:blipFill>
          <a:blip r:embed="rId4"/>
          <a:srcRect t="19354" r="6410"/>
          <a:stretch>
            <a:fillRect/>
          </a:stretch>
        </p:blipFill>
        <p:spPr bwMode="black">
          <a:xfrm>
            <a:off x="3276600" y="1066800"/>
            <a:ext cx="5791200" cy="3305175"/>
          </a:xfrm>
        </p:spPr>
      </p:pic>
      <p:sp>
        <p:nvSpPr>
          <p:cNvPr id="61448" name="Line 8"/>
          <p:cNvSpPr>
            <a:spLocks noChangeShapeType="1"/>
          </p:cNvSpPr>
          <p:nvPr/>
        </p:nvSpPr>
        <p:spPr bwMode="auto">
          <a:xfrm>
            <a:off x="2438400" y="3429000"/>
            <a:ext cx="76200" cy="1447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1449" name="Line 9"/>
          <p:cNvSpPr>
            <a:spLocks noChangeShapeType="1"/>
          </p:cNvSpPr>
          <p:nvPr/>
        </p:nvSpPr>
        <p:spPr bwMode="auto">
          <a:xfrm>
            <a:off x="4038600" y="838200"/>
            <a:ext cx="228600" cy="1371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1450" name="Rectangle 10"/>
          <p:cNvSpPr>
            <a:spLocks noChangeArrowheads="1"/>
          </p:cNvSpPr>
          <p:nvPr/>
        </p:nvSpPr>
        <p:spPr bwMode="auto">
          <a:xfrm>
            <a:off x="0" y="1447800"/>
            <a:ext cx="2209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atin typeface="Times" charset="0"/>
                <a:ea typeface="ＭＳ Ｐゴシック" charset="0"/>
              </a:rPr>
              <a:t>Dry mucous membranes</a:t>
            </a:r>
          </a:p>
        </p:txBody>
      </p:sp>
      <p:sp>
        <p:nvSpPr>
          <p:cNvPr id="61451" name="Line 11"/>
          <p:cNvSpPr>
            <a:spLocks noChangeShapeType="1"/>
          </p:cNvSpPr>
          <p:nvPr/>
        </p:nvSpPr>
        <p:spPr bwMode="auto">
          <a:xfrm>
            <a:off x="609600" y="2209800"/>
            <a:ext cx="609600" cy="2438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pic>
        <p:nvPicPr>
          <p:cNvPr id="64523" name="Picture 12" descr="capillary_fill_time4_mod"/>
          <p:cNvPicPr>
            <a:picLocks noChangeAspect="1" noChangeArrowheads="1"/>
          </p:cNvPicPr>
          <p:nvPr/>
        </p:nvPicPr>
        <p:blipFill>
          <a:blip r:embed="rId5"/>
          <a:srcRect/>
          <a:stretch>
            <a:fillRect/>
          </a:stretch>
        </p:blipFill>
        <p:spPr bwMode="auto">
          <a:xfrm>
            <a:off x="3505200" y="5334000"/>
            <a:ext cx="5029200" cy="1244600"/>
          </a:xfrm>
          <a:prstGeom prst="rect">
            <a:avLst/>
          </a:prstGeom>
          <a:noFill/>
          <a:ln w="9525">
            <a:noFill/>
            <a:miter lim="800000"/>
            <a:headEnd/>
            <a:tailEnd/>
          </a:ln>
        </p:spPr>
      </p:pic>
      <p:sp>
        <p:nvSpPr>
          <p:cNvPr id="61453" name="Line 13"/>
          <p:cNvSpPr>
            <a:spLocks noChangeShapeType="1"/>
          </p:cNvSpPr>
          <p:nvPr/>
        </p:nvSpPr>
        <p:spPr bwMode="auto">
          <a:xfrm>
            <a:off x="7467600" y="609600"/>
            <a:ext cx="0" cy="1905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1454" name="Rectangle 14"/>
          <p:cNvSpPr>
            <a:spLocks noChangeArrowheads="1"/>
          </p:cNvSpPr>
          <p:nvPr/>
        </p:nvSpPr>
        <p:spPr bwMode="auto">
          <a:xfrm>
            <a:off x="5334000" y="4724400"/>
            <a:ext cx="3611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Times" charset="0"/>
                <a:ea typeface="ＭＳ Ｐゴシック" charset="0"/>
              </a:rPr>
              <a:t>Delayed capillary refill time</a:t>
            </a:r>
          </a:p>
        </p:txBody>
      </p:sp>
      <p:sp>
        <p:nvSpPr>
          <p:cNvPr id="61455" name="Line 15"/>
          <p:cNvSpPr>
            <a:spLocks noChangeShapeType="1"/>
          </p:cNvSpPr>
          <p:nvPr/>
        </p:nvSpPr>
        <p:spPr bwMode="auto">
          <a:xfrm>
            <a:off x="7924800" y="5181600"/>
            <a:ext cx="0" cy="685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p:bldP spid="61444" grpId="0"/>
      <p:bldP spid="61446" grpId="0"/>
      <p:bldP spid="61450" grpId="0"/>
      <p:bldP spid="6145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228600" y="277813"/>
            <a:ext cx="8458200" cy="1143000"/>
          </a:xfrm>
        </p:spPr>
        <p:txBody>
          <a:bodyPr/>
          <a:lstStyle/>
          <a:p>
            <a:pPr eaLnBrk="1" hangingPunct="1"/>
            <a:r>
              <a:rPr lang="en-US" smtClean="0"/>
              <a:t>Clinical assessment of dehydration</a:t>
            </a:r>
          </a:p>
        </p:txBody>
      </p:sp>
      <p:graphicFrame>
        <p:nvGraphicFramePr>
          <p:cNvPr id="63518" name="Group 30"/>
          <p:cNvGraphicFramePr>
            <a:graphicFrameLocks noGrp="1"/>
          </p:cNvGraphicFramePr>
          <p:nvPr>
            <p:ph type="tbl" idx="1"/>
          </p:nvPr>
        </p:nvGraphicFramePr>
        <p:xfrm>
          <a:off x="457200" y="1600200"/>
          <a:ext cx="8229600" cy="4632560"/>
        </p:xfrm>
        <a:graphic>
          <a:graphicData uri="http://schemas.openxmlformats.org/drawingml/2006/table">
            <a:tbl>
              <a:tblPr/>
              <a:tblGrid>
                <a:gridCol w="2743200"/>
                <a:gridCol w="2743200"/>
                <a:gridCol w="2743200"/>
              </a:tblGrid>
              <a:tr h="944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rPr>
                        <a:t>Moderate:       5-10%</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rPr>
                        <a:t>Severe:      &gt;10%</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4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rPr>
                        <a:t>General</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rPr>
                        <a:t>Drowsy</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rPr>
                        <a:t>Limp, sweaty, cold, cyanotic</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58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rPr>
                        <a:t>Pulse</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rPr>
                        <a:t>Tachycardic</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rPr>
                        <a:t>Rapid, weak</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2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rPr>
                        <a:t>BP</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rPr>
                        <a:t>May be normal</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rPr>
                        <a:t>Low</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42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rPr>
                        <a:t>Urine output</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rPr>
                        <a:t>Reduced</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rPr>
                        <a:t>Absent</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pPr eaLnBrk="1" hangingPunct="1"/>
            <a:r>
              <a:rPr lang="en-US" smtClean="0"/>
              <a:t>Oral rehydration solution</a:t>
            </a:r>
          </a:p>
        </p:txBody>
      </p:sp>
      <p:pic>
        <p:nvPicPr>
          <p:cNvPr id="68610" name="Picture 3"/>
          <p:cNvPicPr>
            <a:picLocks noGrp="1" noChangeAspect="1" noChangeArrowheads="1"/>
          </p:cNvPicPr>
          <p:nvPr>
            <p:ph idx="1"/>
          </p:nvPr>
        </p:nvPicPr>
        <p:blipFill>
          <a:blip r:embed="rId3"/>
          <a:srcRect/>
          <a:stretch>
            <a:fillRect/>
          </a:stretch>
        </p:blipFill>
        <p:spPr>
          <a:xfrm>
            <a:off x="381000" y="1987550"/>
            <a:ext cx="5105400" cy="3879850"/>
          </a:xfrm>
        </p:spPr>
      </p:pic>
      <p:sp>
        <p:nvSpPr>
          <p:cNvPr id="67588" name="Text Box 4"/>
          <p:cNvSpPr txBox="1">
            <a:spLocks noChangeArrowheads="1"/>
          </p:cNvSpPr>
          <p:nvPr/>
        </p:nvSpPr>
        <p:spPr bwMode="auto">
          <a:xfrm>
            <a:off x="5791200" y="1828800"/>
            <a:ext cx="29718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ja-JP" altLang="en-US" sz="2800"/>
              <a:t>“</a:t>
            </a:r>
            <a:r>
              <a:rPr lang="en-US" altLang="ja-JP" sz="2800">
                <a:latin typeface="Times" charset="0"/>
              </a:rPr>
              <a:t>The discovery that Na and glucose transport are coupled in the small intestine = the most important medical advance this century.</a:t>
            </a:r>
            <a:r>
              <a:rPr lang="ja-JP" altLang="en-US" sz="2800"/>
              <a:t>”</a:t>
            </a:r>
            <a:endParaRPr lang="en-US" altLang="ja-JP" sz="2800">
              <a:latin typeface="Times" charset="0"/>
            </a:endParaRPr>
          </a:p>
          <a:p>
            <a:r>
              <a:rPr lang="en-US" sz="2800">
                <a:latin typeface="Times" charset="0"/>
              </a:rPr>
              <a:t>The Lancet, Aug 1978</a:t>
            </a:r>
            <a:endParaRPr lang="en-US">
              <a:latin typeface="Times"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457200" y="0"/>
            <a:ext cx="8229600" cy="865188"/>
          </a:xfrm>
        </p:spPr>
        <p:txBody>
          <a:bodyPr/>
          <a:lstStyle/>
          <a:p>
            <a:pPr eaLnBrk="1" hangingPunct="1"/>
            <a:r>
              <a:rPr lang="en-US" smtClean="0"/>
              <a:t>Oral rehydration solution</a:t>
            </a:r>
          </a:p>
        </p:txBody>
      </p:sp>
      <p:sp>
        <p:nvSpPr>
          <p:cNvPr id="69635" name="Text Box 3"/>
          <p:cNvSpPr txBox="1">
            <a:spLocks noChangeArrowheads="1"/>
          </p:cNvSpPr>
          <p:nvPr/>
        </p:nvSpPr>
        <p:spPr bwMode="auto">
          <a:xfrm>
            <a:off x="5181600" y="1447800"/>
            <a:ext cx="33528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ja-JP" altLang="en-US"/>
              <a:t>“</a:t>
            </a:r>
            <a:r>
              <a:rPr lang="en-US" altLang="ja-JP">
                <a:latin typeface="Times" charset="0"/>
              </a:rPr>
              <a:t>The discovery that Na and glucose transport are coupled in the small intestine = the most important medical advance this century.</a:t>
            </a:r>
            <a:r>
              <a:rPr lang="ja-JP" altLang="en-US"/>
              <a:t>”</a:t>
            </a:r>
            <a:endParaRPr lang="en-US" altLang="ja-JP">
              <a:latin typeface="Times" charset="0"/>
            </a:endParaRPr>
          </a:p>
          <a:p>
            <a:r>
              <a:rPr lang="en-US">
                <a:latin typeface="Times" charset="0"/>
              </a:rPr>
              <a:t>The Lancet, Aug 1978</a:t>
            </a:r>
          </a:p>
        </p:txBody>
      </p:sp>
      <p:pic>
        <p:nvPicPr>
          <p:cNvPr id="69636" name="Picture 4" descr="800px-Shushrut_statue"/>
          <p:cNvPicPr>
            <a:picLocks noGrp="1" noChangeAspect="1" noChangeArrowheads="1"/>
          </p:cNvPicPr>
          <p:nvPr>
            <p:ph idx="1"/>
          </p:nvPr>
        </p:nvPicPr>
        <p:blipFill>
          <a:blip r:embed="rId3"/>
          <a:srcRect l="6308" r="10432" b="12544"/>
          <a:stretch>
            <a:fillRect/>
          </a:stretch>
        </p:blipFill>
        <p:spPr>
          <a:xfrm>
            <a:off x="0" y="762000"/>
            <a:ext cx="5029200" cy="3962400"/>
          </a:xfrm>
        </p:spPr>
      </p:pic>
      <p:sp>
        <p:nvSpPr>
          <p:cNvPr id="69637" name="Text Box 5"/>
          <p:cNvSpPr txBox="1">
            <a:spLocks noChangeArrowheads="1"/>
          </p:cNvSpPr>
          <p:nvPr/>
        </p:nvSpPr>
        <p:spPr bwMode="auto">
          <a:xfrm>
            <a:off x="457200" y="4664075"/>
            <a:ext cx="81534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ja-JP" altLang="en-US" sz="3200"/>
              <a:t>“</a:t>
            </a:r>
            <a:r>
              <a:rPr lang="en-US" altLang="ja-JP" sz="3200">
                <a:latin typeface="Times" charset="0"/>
              </a:rPr>
              <a:t>Cholera victims should drink a profuse quantity of tepid water in which rock salt and molasses have been dissolved.</a:t>
            </a:r>
            <a:r>
              <a:rPr lang="ja-JP" altLang="en-US" sz="3200"/>
              <a:t>”</a:t>
            </a:r>
            <a:endParaRPr lang="en-US" altLang="ja-JP" sz="3200">
              <a:latin typeface="Times" charset="0"/>
            </a:endParaRPr>
          </a:p>
          <a:p>
            <a:pPr algn="ctr"/>
            <a:r>
              <a:rPr lang="en-US" sz="3200">
                <a:latin typeface="Times" charset="0"/>
              </a:rPr>
              <a:t>Sushruta Samhita, 1500 B.C.</a:t>
            </a:r>
            <a:endParaRPr lang="en-US">
              <a:latin typeface="Times" charset="0"/>
            </a:endParaRPr>
          </a:p>
        </p:txBody>
      </p:sp>
      <p:grpSp>
        <p:nvGrpSpPr>
          <p:cNvPr id="69640" name="Group 8"/>
          <p:cNvGrpSpPr>
            <a:grpSpLocks/>
          </p:cNvGrpSpPr>
          <p:nvPr/>
        </p:nvGrpSpPr>
        <p:grpSpPr bwMode="auto">
          <a:xfrm>
            <a:off x="5181600" y="1371600"/>
            <a:ext cx="3581400" cy="2819400"/>
            <a:chOff x="3264" y="864"/>
            <a:chExt cx="2256" cy="1776"/>
          </a:xfrm>
        </p:grpSpPr>
        <p:sp>
          <p:nvSpPr>
            <p:cNvPr id="69638" name="Line 6"/>
            <p:cNvSpPr>
              <a:spLocks noChangeShapeType="1"/>
            </p:cNvSpPr>
            <p:nvPr/>
          </p:nvSpPr>
          <p:spPr bwMode="auto">
            <a:xfrm>
              <a:off x="3264" y="912"/>
              <a:ext cx="2256" cy="1728"/>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9639" name="Line 7"/>
            <p:cNvSpPr>
              <a:spLocks noChangeShapeType="1"/>
            </p:cNvSpPr>
            <p:nvPr/>
          </p:nvSpPr>
          <p:spPr bwMode="auto">
            <a:xfrm rot="10800000" flipH="1">
              <a:off x="3264" y="864"/>
              <a:ext cx="2256" cy="1728"/>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6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96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p:txBody>
          <a:bodyPr/>
          <a:lstStyle/>
          <a:p>
            <a:pPr eaLnBrk="1" hangingPunct="1"/>
            <a:r>
              <a:rPr lang="en-US" smtClean="0"/>
              <a:t>How to rehydrate?</a:t>
            </a:r>
          </a:p>
        </p:txBody>
      </p:sp>
      <p:sp>
        <p:nvSpPr>
          <p:cNvPr id="72706" name="Rectangle 3"/>
          <p:cNvSpPr>
            <a:spLocks noGrp="1" noChangeArrowheads="1"/>
          </p:cNvSpPr>
          <p:nvPr>
            <p:ph type="body" sz="half" idx="1"/>
          </p:nvPr>
        </p:nvSpPr>
        <p:spPr>
          <a:xfrm>
            <a:off x="685800" y="1981200"/>
            <a:ext cx="3814763" cy="4114800"/>
          </a:xfrm>
        </p:spPr>
        <p:txBody>
          <a:bodyPr/>
          <a:lstStyle/>
          <a:p>
            <a:pPr eaLnBrk="1" hangingPunct="1"/>
            <a:r>
              <a:rPr lang="en-GB" sz="2000" smtClean="0"/>
              <a:t>Oral rehydration best: child absorbs correct water/electrolytes</a:t>
            </a:r>
          </a:p>
          <a:p>
            <a:pPr eaLnBrk="1" hangingPunct="1"/>
            <a:r>
              <a:rPr lang="en-GB" sz="2000" smtClean="0"/>
              <a:t>Suitable for mild-moderate dehydration</a:t>
            </a:r>
          </a:p>
          <a:p>
            <a:pPr eaLnBrk="1" hangingPunct="1"/>
            <a:r>
              <a:rPr lang="en-US" sz="2000" smtClean="0"/>
              <a:t>Use Oral Rehydration Solution</a:t>
            </a:r>
          </a:p>
          <a:p>
            <a:pPr eaLnBrk="1" hangingPunct="1"/>
            <a:r>
              <a:rPr lang="en-US" sz="2000" smtClean="0"/>
              <a:t>Reduced osmolarity ORS launched by WHO 2002 - may be absorbed better</a:t>
            </a:r>
          </a:p>
        </p:txBody>
      </p:sp>
      <p:pic>
        <p:nvPicPr>
          <p:cNvPr id="72707" name="Picture 4" descr="diy ort"/>
          <p:cNvPicPr>
            <a:picLocks noGrp="1" noChangeAspect="1" noChangeArrowheads="1"/>
          </p:cNvPicPr>
          <p:nvPr>
            <p:ph sz="half" idx="2"/>
          </p:nvPr>
        </p:nvPicPr>
        <p:blipFill>
          <a:blip r:embed="rId3"/>
          <a:srcRect/>
          <a:stretch>
            <a:fillRect/>
          </a:stretch>
        </p:blipFill>
        <p:spPr>
          <a:xfrm>
            <a:off x="5105400" y="1981200"/>
            <a:ext cx="3814763" cy="3570288"/>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lstStyle/>
          <a:p>
            <a:pPr eaLnBrk="1" hangingPunct="1"/>
            <a:r>
              <a:rPr lang="en-US" smtClean="0"/>
              <a:t>Severe dehydration </a:t>
            </a:r>
          </a:p>
        </p:txBody>
      </p:sp>
      <p:sp>
        <p:nvSpPr>
          <p:cNvPr id="74754" name="Rectangle 3"/>
          <p:cNvSpPr>
            <a:spLocks noGrp="1" noChangeArrowheads="1"/>
          </p:cNvSpPr>
          <p:nvPr>
            <p:ph type="body" sz="half" idx="1"/>
          </p:nvPr>
        </p:nvSpPr>
        <p:spPr>
          <a:xfrm>
            <a:off x="468313" y="1916113"/>
            <a:ext cx="4821237" cy="4114800"/>
          </a:xfrm>
        </p:spPr>
        <p:txBody>
          <a:bodyPr/>
          <a:lstStyle/>
          <a:p>
            <a:pPr eaLnBrk="1" hangingPunct="1">
              <a:lnSpc>
                <a:spcPct val="90000"/>
              </a:lnSpc>
            </a:pPr>
            <a:r>
              <a:rPr lang="en-GB" sz="2400" smtClean="0"/>
              <a:t>Shock? Give bolus of normal saline</a:t>
            </a:r>
          </a:p>
          <a:p>
            <a:pPr eaLnBrk="1" hangingPunct="1">
              <a:lnSpc>
                <a:spcPct val="90000"/>
              </a:lnSpc>
            </a:pPr>
            <a:r>
              <a:rPr lang="en-GB" sz="2400" smtClean="0"/>
              <a:t>Access likely to be difficult – may need intra-osseous approach</a:t>
            </a:r>
          </a:p>
          <a:p>
            <a:pPr eaLnBrk="1" hangingPunct="1">
              <a:lnSpc>
                <a:spcPct val="90000"/>
              </a:lnSpc>
            </a:pPr>
            <a:r>
              <a:rPr lang="en-GB" sz="2400" smtClean="0"/>
              <a:t>Then correct over 24-48hr</a:t>
            </a:r>
          </a:p>
          <a:p>
            <a:pPr eaLnBrk="1" hangingPunct="1">
              <a:lnSpc>
                <a:spcPct val="90000"/>
              </a:lnSpc>
            </a:pPr>
            <a:r>
              <a:rPr lang="en-GB" sz="2400" smtClean="0"/>
              <a:t>Care of blood sodium: </a:t>
            </a:r>
          </a:p>
          <a:p>
            <a:pPr lvl="1" eaLnBrk="1" hangingPunct="1">
              <a:lnSpc>
                <a:spcPct val="90000"/>
              </a:lnSpc>
            </a:pPr>
            <a:r>
              <a:rPr lang="en-GB" sz="2000" smtClean="0"/>
              <a:t>Total body depletion</a:t>
            </a:r>
          </a:p>
          <a:p>
            <a:pPr lvl="1" eaLnBrk="1" hangingPunct="1">
              <a:lnSpc>
                <a:spcPct val="90000"/>
              </a:lnSpc>
            </a:pPr>
            <a:r>
              <a:rPr lang="en-GB" sz="2000" smtClean="0"/>
              <a:t>Kidneys may not be working well</a:t>
            </a:r>
          </a:p>
          <a:p>
            <a:pPr lvl="1" eaLnBrk="1" hangingPunct="1">
              <a:lnSpc>
                <a:spcPct val="90000"/>
              </a:lnSpc>
            </a:pPr>
            <a:r>
              <a:rPr lang="en-GB" sz="2000" smtClean="0"/>
              <a:t>Don</a:t>
            </a:r>
            <a:r>
              <a:rPr lang="en-GB" altLang="en-US" sz="2000" smtClean="0"/>
              <a:t>’</a:t>
            </a:r>
            <a:r>
              <a:rPr lang="en-GB" sz="2000" smtClean="0"/>
              <a:t>t correct hypernatraemia fast – can cause fits!</a:t>
            </a:r>
            <a:endParaRPr lang="en-US" sz="2000" smtClean="0"/>
          </a:p>
        </p:txBody>
      </p:sp>
      <p:pic>
        <p:nvPicPr>
          <p:cNvPr id="74755" name="Picture 4" descr="needle"/>
          <p:cNvPicPr>
            <a:picLocks noGrp="1" noChangeAspect="1" noChangeArrowheads="1"/>
          </p:cNvPicPr>
          <p:nvPr>
            <p:ph sz="half" idx="2"/>
          </p:nvPr>
        </p:nvPicPr>
        <p:blipFill>
          <a:blip r:embed="rId3"/>
          <a:srcRect l="9435" t="4817" r="9435" b="18114"/>
          <a:stretch>
            <a:fillRect/>
          </a:stretch>
        </p:blipFill>
        <p:spPr>
          <a:xfrm>
            <a:off x="5638800" y="1066800"/>
            <a:ext cx="3276600" cy="2438400"/>
          </a:xfrm>
        </p:spPr>
      </p:pic>
      <p:pic>
        <p:nvPicPr>
          <p:cNvPr id="74756" name="Picture 5" descr="Infant_IO_Insert"/>
          <p:cNvPicPr>
            <a:picLocks noChangeAspect="1" noChangeArrowheads="1"/>
          </p:cNvPicPr>
          <p:nvPr/>
        </p:nvPicPr>
        <p:blipFill>
          <a:blip r:embed="rId4"/>
          <a:srcRect r="5438" b="9537"/>
          <a:stretch>
            <a:fillRect/>
          </a:stretch>
        </p:blipFill>
        <p:spPr bwMode="auto">
          <a:xfrm>
            <a:off x="5562600" y="4038600"/>
            <a:ext cx="350520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descr="CIMG2894"/>
          <p:cNvPicPr>
            <a:picLocks noGrp="1" noChangeAspect="1" noChangeArrowheads="1"/>
          </p:cNvPicPr>
          <p:nvPr>
            <p:ph sz="half" idx="1"/>
          </p:nvPr>
        </p:nvPicPr>
        <p:blipFill>
          <a:blip r:embed="rId3"/>
          <a:srcRect t="-22000" b="-22000"/>
          <a:stretch>
            <a:fillRect/>
          </a:stretch>
        </p:blipFill>
        <p:spPr>
          <a:xfrm>
            <a:off x="4643438" y="908050"/>
            <a:ext cx="4068762" cy="4394200"/>
          </a:xfrm>
        </p:spPr>
      </p:pic>
      <p:pic>
        <p:nvPicPr>
          <p:cNvPr id="40962" name="Content Placeholder 4"/>
          <p:cNvPicPr>
            <a:picLocks noGrp="1" noChangeAspect="1" noChangeArrowheads="1"/>
          </p:cNvPicPr>
          <p:nvPr>
            <p:ph sz="half" idx="2"/>
          </p:nvPr>
        </p:nvPicPr>
        <p:blipFill>
          <a:blip r:embed="rId4"/>
          <a:srcRect l="-17612" r="-17612"/>
          <a:stretch>
            <a:fillRect/>
          </a:stretch>
        </p:blipFill>
        <p:spPr>
          <a:xfrm>
            <a:off x="0" y="908050"/>
            <a:ext cx="4810125" cy="5195888"/>
          </a:xfrm>
          <a:noFill/>
        </p:spPr>
      </p:pic>
      <p:sp>
        <p:nvSpPr>
          <p:cNvPr id="40963" name="TextBox 3"/>
          <p:cNvSpPr txBox="1">
            <a:spLocks noChangeArrowheads="1"/>
          </p:cNvSpPr>
          <p:nvPr/>
        </p:nvSpPr>
        <p:spPr bwMode="auto">
          <a:xfrm>
            <a:off x="4716463" y="4868863"/>
            <a:ext cx="4248150" cy="1200150"/>
          </a:xfrm>
          <a:prstGeom prst="rect">
            <a:avLst/>
          </a:prstGeom>
          <a:noFill/>
          <a:ln w="9525">
            <a:noFill/>
            <a:miter lim="800000"/>
            <a:headEnd/>
            <a:tailEnd/>
          </a:ln>
        </p:spPr>
        <p:txBody>
          <a:bodyPr>
            <a:spAutoFit/>
          </a:bodyPr>
          <a:lstStyle/>
          <a:p>
            <a:r>
              <a:rPr lang="en-US"/>
              <a:t>Dhaulagiri, in the Annapurna Himal, seen from Baglung, West Nepal</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457200" y="228600"/>
            <a:ext cx="8229600" cy="1143000"/>
          </a:xfrm>
        </p:spPr>
        <p:txBody>
          <a:bodyPr/>
          <a:lstStyle/>
          <a:p>
            <a:pPr eaLnBrk="1" hangingPunct="1"/>
            <a:r>
              <a:rPr lang="en-US" smtClean="0"/>
              <a:t>Management of acute diarrhoea</a:t>
            </a:r>
          </a:p>
        </p:txBody>
      </p:sp>
      <p:sp>
        <p:nvSpPr>
          <p:cNvPr id="76802" name="Rectangle 3"/>
          <p:cNvSpPr>
            <a:spLocks noGrp="1" noChangeArrowheads="1"/>
          </p:cNvSpPr>
          <p:nvPr>
            <p:ph type="body" sz="half" idx="3"/>
          </p:nvPr>
        </p:nvSpPr>
        <p:spPr>
          <a:xfrm>
            <a:off x="4648200" y="1219200"/>
            <a:ext cx="4038600" cy="6019800"/>
          </a:xfrm>
        </p:spPr>
        <p:txBody>
          <a:bodyPr/>
          <a:lstStyle/>
          <a:p>
            <a:pPr eaLnBrk="1" hangingPunct="1"/>
            <a:r>
              <a:rPr lang="en-US" sz="2800" smtClean="0"/>
              <a:t>Nutrition (breast milk, vitamin A, zinc)</a:t>
            </a:r>
          </a:p>
          <a:p>
            <a:pPr eaLnBrk="1" hangingPunct="1"/>
            <a:r>
              <a:rPr lang="en-US" sz="2800" smtClean="0"/>
              <a:t>NOT  anti diarrhoea drugs</a:t>
            </a:r>
          </a:p>
          <a:p>
            <a:pPr eaLnBrk="1" hangingPunct="1"/>
            <a:r>
              <a:rPr lang="en-US" sz="2800" smtClean="0"/>
              <a:t>NOT antimicrobials</a:t>
            </a:r>
          </a:p>
          <a:p>
            <a:pPr eaLnBrk="1" hangingPunct="1"/>
            <a:r>
              <a:rPr lang="en-US" sz="2800" smtClean="0"/>
              <a:t>Probiotics - poor evidence</a:t>
            </a:r>
          </a:p>
          <a:p>
            <a:pPr eaLnBrk="1" hangingPunct="1"/>
            <a:r>
              <a:rPr lang="en-US" sz="2800" smtClean="0"/>
              <a:t>Follow Integrated Management of Childhood Illness (IMCI) guidelines</a:t>
            </a:r>
          </a:p>
          <a:p>
            <a:pPr eaLnBrk="1" hangingPunct="1">
              <a:buFontTx/>
              <a:buNone/>
            </a:pPr>
            <a:endParaRPr lang="en-US" sz="2800" smtClean="0"/>
          </a:p>
        </p:txBody>
      </p:sp>
      <p:pic>
        <p:nvPicPr>
          <p:cNvPr id="76803" name="Picture 4"/>
          <p:cNvPicPr>
            <a:picLocks noGrp="1" noChangeAspect="1" noChangeArrowheads="1"/>
          </p:cNvPicPr>
          <p:nvPr>
            <p:ph sz="quarter" idx="1"/>
          </p:nvPr>
        </p:nvPicPr>
        <p:blipFill>
          <a:blip r:embed="rId3"/>
          <a:srcRect/>
          <a:stretch>
            <a:fillRect/>
          </a:stretch>
        </p:blipFill>
        <p:spPr>
          <a:xfrm>
            <a:off x="1393825" y="1447800"/>
            <a:ext cx="2165350" cy="2189163"/>
          </a:xfrm>
          <a:ln w="76200">
            <a:solidFill>
              <a:schemeClr val="tx1"/>
            </a:solidFill>
          </a:ln>
        </p:spPr>
      </p:pic>
      <p:pic>
        <p:nvPicPr>
          <p:cNvPr id="76804" name="Picture 5"/>
          <p:cNvPicPr>
            <a:picLocks noGrp="1" noChangeAspect="1" noChangeArrowheads="1"/>
          </p:cNvPicPr>
          <p:nvPr>
            <p:ph sz="quarter" idx="2"/>
          </p:nvPr>
        </p:nvPicPr>
        <p:blipFill>
          <a:blip r:embed="rId4"/>
          <a:srcRect/>
          <a:stretch>
            <a:fillRect/>
          </a:stretch>
        </p:blipFill>
        <p:spPr>
          <a:xfrm>
            <a:off x="1266825" y="4108450"/>
            <a:ext cx="2649538" cy="1987550"/>
          </a:xfrm>
        </p:spPr>
      </p:pic>
      <p:sp>
        <p:nvSpPr>
          <p:cNvPr id="75782" name="Line 6"/>
          <p:cNvSpPr>
            <a:spLocks noChangeShapeType="1"/>
          </p:cNvSpPr>
          <p:nvPr/>
        </p:nvSpPr>
        <p:spPr bwMode="auto">
          <a:xfrm>
            <a:off x="685800" y="3657600"/>
            <a:ext cx="3581400" cy="27432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75783" name="Line 7"/>
          <p:cNvSpPr>
            <a:spLocks noChangeShapeType="1"/>
          </p:cNvSpPr>
          <p:nvPr/>
        </p:nvSpPr>
        <p:spPr bwMode="auto">
          <a:xfrm rot="10800000" flipH="1">
            <a:off x="685800" y="3581400"/>
            <a:ext cx="3581400" cy="27432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8934450" y="5257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latin typeface="Times" charset="0"/>
              <a:ea typeface="ＭＳ Ｐゴシック" charset="0"/>
            </a:endParaRPr>
          </a:p>
        </p:txBody>
      </p:sp>
      <p:sp>
        <p:nvSpPr>
          <p:cNvPr id="78850" name="Rectangle 3"/>
          <p:cNvSpPr>
            <a:spLocks noGrp="1" noChangeArrowheads="1"/>
          </p:cNvSpPr>
          <p:nvPr>
            <p:ph type="title"/>
          </p:nvPr>
        </p:nvSpPr>
        <p:spPr/>
        <p:txBody>
          <a:bodyPr/>
          <a:lstStyle/>
          <a:p>
            <a:pPr eaLnBrk="1" hangingPunct="1"/>
            <a:r>
              <a:rPr lang="en-US" smtClean="0"/>
              <a:t>Infants: continue breast-feeding</a:t>
            </a:r>
          </a:p>
        </p:txBody>
      </p:sp>
      <p:pic>
        <p:nvPicPr>
          <p:cNvPr id="78851" name="Picture 4"/>
          <p:cNvPicPr>
            <a:picLocks noGrp="1" noChangeAspect="1" noChangeArrowheads="1"/>
          </p:cNvPicPr>
          <p:nvPr>
            <p:ph idx="1"/>
          </p:nvPr>
        </p:nvPicPr>
        <p:blipFill>
          <a:blip r:embed="rId3"/>
          <a:srcRect l="-15990" r="-15990"/>
          <a:stretch>
            <a:fillRect/>
          </a:stretch>
        </p:blipFill>
        <p:spPr>
          <a:xfrm>
            <a:off x="2627313" y="1412875"/>
            <a:ext cx="5327650" cy="4992688"/>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685800" y="228600"/>
            <a:ext cx="7772400" cy="1143000"/>
          </a:xfrm>
        </p:spPr>
        <p:txBody>
          <a:bodyPr/>
          <a:lstStyle/>
          <a:p>
            <a:pPr eaLnBrk="1" hangingPunct="1"/>
            <a:r>
              <a:rPr lang="en-US" smtClean="0"/>
              <a:t>Viral causes of diarrhoea</a:t>
            </a:r>
          </a:p>
        </p:txBody>
      </p:sp>
      <p:sp>
        <p:nvSpPr>
          <p:cNvPr id="80898" name="Rectangle 3"/>
          <p:cNvSpPr>
            <a:spLocks noGrp="1" noChangeArrowheads="1"/>
          </p:cNvSpPr>
          <p:nvPr>
            <p:ph type="body" sz="half" idx="2"/>
          </p:nvPr>
        </p:nvSpPr>
        <p:spPr>
          <a:xfrm>
            <a:off x="4343400" y="1295400"/>
            <a:ext cx="4343400" cy="6019800"/>
          </a:xfrm>
        </p:spPr>
        <p:txBody>
          <a:bodyPr/>
          <a:lstStyle/>
          <a:p>
            <a:pPr eaLnBrk="1" hangingPunct="1"/>
            <a:r>
              <a:rPr lang="en-US" sz="2800" smtClean="0"/>
              <a:t>Rotavirus</a:t>
            </a:r>
          </a:p>
          <a:p>
            <a:pPr eaLnBrk="1" hangingPunct="1"/>
            <a:r>
              <a:rPr lang="en-US" sz="2800" smtClean="0"/>
              <a:t>Caliciviruses</a:t>
            </a:r>
          </a:p>
          <a:p>
            <a:pPr lvl="1" eaLnBrk="1" hangingPunct="1"/>
            <a:r>
              <a:rPr lang="en-US" sz="2400" smtClean="0"/>
              <a:t>Noroviruses (Norwalk virus, SRS)</a:t>
            </a:r>
          </a:p>
          <a:p>
            <a:pPr lvl="1" eaLnBrk="1" hangingPunct="1"/>
            <a:r>
              <a:rPr lang="en-US" sz="2400" smtClean="0"/>
              <a:t>Sapporo virus</a:t>
            </a:r>
          </a:p>
          <a:p>
            <a:pPr eaLnBrk="1" hangingPunct="1"/>
            <a:r>
              <a:rPr lang="en-US" sz="2800" smtClean="0"/>
              <a:t>Adenovirus</a:t>
            </a:r>
          </a:p>
          <a:p>
            <a:pPr eaLnBrk="1" hangingPunct="1"/>
            <a:r>
              <a:rPr lang="en-US" sz="2800" smtClean="0"/>
              <a:t>Enteroviruses</a:t>
            </a:r>
          </a:p>
          <a:p>
            <a:pPr eaLnBrk="1" hangingPunct="1"/>
            <a:endParaRPr lang="en-US" sz="2800" smtClean="0"/>
          </a:p>
          <a:p>
            <a:pPr eaLnBrk="1" hangingPunct="1">
              <a:buFontTx/>
              <a:buNone/>
            </a:pPr>
            <a:r>
              <a:rPr lang="en-US" smtClean="0"/>
              <a:t>    1 g. of faeces may contain 10,000,000 virus particles!</a:t>
            </a:r>
            <a:endParaRPr lang="en-US" sz="2800" smtClean="0"/>
          </a:p>
          <a:p>
            <a:pPr eaLnBrk="1" hangingPunct="1"/>
            <a:endParaRPr lang="en-US" sz="2800" smtClean="0"/>
          </a:p>
        </p:txBody>
      </p:sp>
      <p:pic>
        <p:nvPicPr>
          <p:cNvPr id="80899" name="Picture 4"/>
          <p:cNvPicPr>
            <a:picLocks noGrp="1" noChangeAspect="1" noChangeArrowheads="1"/>
          </p:cNvPicPr>
          <p:nvPr>
            <p:ph sz="half" idx="1"/>
          </p:nvPr>
        </p:nvPicPr>
        <p:blipFill>
          <a:blip r:embed="rId3"/>
          <a:srcRect/>
          <a:stretch>
            <a:fillRect/>
          </a:stretch>
        </p:blipFill>
        <p:spPr>
          <a:xfrm rot="5400000">
            <a:off x="-157163" y="2398713"/>
            <a:ext cx="4818063" cy="2763838"/>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685800" y="152400"/>
            <a:ext cx="7772400" cy="1143000"/>
          </a:xfrm>
        </p:spPr>
        <p:txBody>
          <a:bodyPr/>
          <a:lstStyle/>
          <a:p>
            <a:pPr eaLnBrk="1" hangingPunct="1"/>
            <a:r>
              <a:rPr lang="en-US" smtClean="0"/>
              <a:t>Rotavirus</a:t>
            </a:r>
          </a:p>
        </p:txBody>
      </p:sp>
      <p:sp>
        <p:nvSpPr>
          <p:cNvPr id="82946" name="Rectangle 3"/>
          <p:cNvSpPr>
            <a:spLocks noGrp="1" noChangeArrowheads="1"/>
          </p:cNvSpPr>
          <p:nvPr>
            <p:ph type="body" sz="half" idx="2"/>
          </p:nvPr>
        </p:nvSpPr>
        <p:spPr>
          <a:xfrm>
            <a:off x="4643438" y="1628775"/>
            <a:ext cx="3814762" cy="4114800"/>
          </a:xfrm>
        </p:spPr>
        <p:txBody>
          <a:bodyPr/>
          <a:lstStyle/>
          <a:p>
            <a:pPr eaLnBrk="1" hangingPunct="1">
              <a:lnSpc>
                <a:spcPct val="90000"/>
              </a:lnSpc>
            </a:pPr>
            <a:r>
              <a:rPr lang="en-US" sz="2800" smtClean="0"/>
              <a:t>Virtually every child infected by age 5 yrs </a:t>
            </a:r>
          </a:p>
          <a:p>
            <a:pPr eaLnBrk="1" hangingPunct="1">
              <a:lnSpc>
                <a:spcPct val="90000"/>
              </a:lnSpc>
            </a:pPr>
            <a:r>
              <a:rPr lang="en-US" sz="2800" smtClean="0"/>
              <a:t>Faecal-oral spread</a:t>
            </a:r>
          </a:p>
          <a:p>
            <a:pPr eaLnBrk="1" hangingPunct="1">
              <a:lnSpc>
                <a:spcPct val="90000"/>
              </a:lnSpc>
            </a:pPr>
            <a:r>
              <a:rPr lang="en-US" sz="2800" smtClean="0"/>
              <a:t>Enterocyte destruction: osmotic diarrhoea</a:t>
            </a:r>
          </a:p>
          <a:p>
            <a:pPr eaLnBrk="1" hangingPunct="1">
              <a:lnSpc>
                <a:spcPct val="90000"/>
              </a:lnSpc>
            </a:pPr>
            <a:r>
              <a:rPr lang="en-US" sz="2800" smtClean="0"/>
              <a:t>Rehydration is key</a:t>
            </a:r>
          </a:p>
          <a:p>
            <a:pPr eaLnBrk="1" hangingPunct="1">
              <a:lnSpc>
                <a:spcPct val="90000"/>
              </a:lnSpc>
            </a:pPr>
            <a:r>
              <a:rPr lang="en-US" sz="2800" smtClean="0"/>
              <a:t>Followed by temporary lactase insufficiency</a:t>
            </a:r>
          </a:p>
          <a:p>
            <a:pPr eaLnBrk="1" hangingPunct="1">
              <a:lnSpc>
                <a:spcPct val="90000"/>
              </a:lnSpc>
            </a:pPr>
            <a:r>
              <a:rPr lang="en-US" sz="2800" smtClean="0"/>
              <a:t>Vaccines available</a:t>
            </a:r>
          </a:p>
          <a:p>
            <a:pPr eaLnBrk="1" hangingPunct="1">
              <a:lnSpc>
                <a:spcPct val="90000"/>
              </a:lnSpc>
            </a:pPr>
            <a:endParaRPr lang="en-US" sz="2400" smtClean="0"/>
          </a:p>
        </p:txBody>
      </p:sp>
      <p:pic>
        <p:nvPicPr>
          <p:cNvPr id="82947" name="Picture 4" descr="Multiple_rotavirus_particles"/>
          <p:cNvPicPr>
            <a:picLocks noGrp="1" noChangeAspect="1" noChangeArrowheads="1"/>
          </p:cNvPicPr>
          <p:nvPr>
            <p:ph sz="half" idx="1"/>
          </p:nvPr>
        </p:nvPicPr>
        <p:blipFill>
          <a:blip r:embed="rId3"/>
          <a:srcRect/>
          <a:stretch>
            <a:fillRect/>
          </a:stretch>
        </p:blipFill>
        <p:spPr>
          <a:xfrm rot="5400000">
            <a:off x="-442912" y="2376487"/>
            <a:ext cx="5029200" cy="3476625"/>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3"/>
          <p:cNvSpPr>
            <a:spLocks noGrp="1" noChangeArrowheads="1"/>
          </p:cNvSpPr>
          <p:nvPr>
            <p:ph type="body" sz="half" idx="1"/>
          </p:nvPr>
        </p:nvSpPr>
        <p:spPr>
          <a:xfrm>
            <a:off x="457200" y="152400"/>
            <a:ext cx="4038600" cy="4876800"/>
          </a:xfrm>
        </p:spPr>
        <p:txBody>
          <a:bodyPr/>
          <a:lstStyle/>
          <a:p>
            <a:pPr eaLnBrk="1" hangingPunct="1">
              <a:lnSpc>
                <a:spcPct val="90000"/>
              </a:lnSpc>
              <a:buFontTx/>
              <a:buNone/>
            </a:pPr>
            <a:r>
              <a:rPr lang="en-US" smtClean="0"/>
              <a:t>BACTERIA</a:t>
            </a:r>
          </a:p>
          <a:p>
            <a:pPr eaLnBrk="1" hangingPunct="1">
              <a:lnSpc>
                <a:spcPct val="90000"/>
              </a:lnSpc>
              <a:buFontTx/>
              <a:buNone/>
            </a:pPr>
            <a:endParaRPr lang="en-US" sz="2000" smtClean="0"/>
          </a:p>
          <a:p>
            <a:pPr eaLnBrk="1" hangingPunct="1">
              <a:lnSpc>
                <a:spcPct val="90000"/>
              </a:lnSpc>
            </a:pPr>
            <a:r>
              <a:rPr lang="en-US" smtClean="0"/>
              <a:t>Enterotoxigenic </a:t>
            </a:r>
            <a:r>
              <a:rPr lang="en-US" i="1" smtClean="0"/>
              <a:t>E.coli </a:t>
            </a:r>
            <a:r>
              <a:rPr lang="en-GB" smtClean="0"/>
              <a:t>(ETEC) traveller</a:t>
            </a:r>
            <a:r>
              <a:rPr lang="en-GB" altLang="en-US" smtClean="0"/>
              <a:t>’</a:t>
            </a:r>
            <a:r>
              <a:rPr lang="en-GB" smtClean="0"/>
              <a:t>s diarrhoea</a:t>
            </a:r>
            <a:endParaRPr lang="en-US" i="1" smtClean="0"/>
          </a:p>
          <a:p>
            <a:pPr eaLnBrk="1" hangingPunct="1">
              <a:lnSpc>
                <a:spcPct val="90000"/>
              </a:lnSpc>
            </a:pPr>
            <a:r>
              <a:rPr lang="en-US" i="1" smtClean="0"/>
              <a:t>Shigellae </a:t>
            </a:r>
            <a:r>
              <a:rPr lang="en-US" smtClean="0"/>
              <a:t>spp. Invasive. Dysentery </a:t>
            </a:r>
            <a:endParaRPr lang="en-US" i="1" smtClean="0"/>
          </a:p>
          <a:p>
            <a:pPr eaLnBrk="1" hangingPunct="1">
              <a:lnSpc>
                <a:spcPct val="90000"/>
              </a:lnSpc>
            </a:pPr>
            <a:r>
              <a:rPr lang="en-US" smtClean="0"/>
              <a:t>Enteroinvasive </a:t>
            </a:r>
            <a:r>
              <a:rPr lang="en-US" i="1" smtClean="0"/>
              <a:t>E.coli</a:t>
            </a:r>
          </a:p>
          <a:p>
            <a:pPr eaLnBrk="1" hangingPunct="1">
              <a:lnSpc>
                <a:spcPct val="90000"/>
              </a:lnSpc>
            </a:pPr>
            <a:r>
              <a:rPr lang="en-US" i="1" smtClean="0"/>
              <a:t>Vibrio cholerae</a:t>
            </a:r>
            <a:endParaRPr lang="en-US" smtClean="0"/>
          </a:p>
          <a:p>
            <a:pPr eaLnBrk="1" hangingPunct="1">
              <a:lnSpc>
                <a:spcPct val="90000"/>
              </a:lnSpc>
            </a:pPr>
            <a:r>
              <a:rPr lang="en-US" i="1" smtClean="0"/>
              <a:t>Salmonellae</a:t>
            </a:r>
          </a:p>
          <a:p>
            <a:pPr eaLnBrk="1" hangingPunct="1">
              <a:lnSpc>
                <a:spcPct val="90000"/>
              </a:lnSpc>
            </a:pPr>
            <a:r>
              <a:rPr lang="en-US" i="1" smtClean="0"/>
              <a:t>Campylobacter</a:t>
            </a:r>
          </a:p>
          <a:p>
            <a:pPr eaLnBrk="1" hangingPunct="1">
              <a:lnSpc>
                <a:spcPct val="90000"/>
              </a:lnSpc>
            </a:pPr>
            <a:r>
              <a:rPr lang="en-US" i="1" smtClean="0"/>
              <a:t>Yersinia</a:t>
            </a:r>
            <a:endParaRPr lang="en-US" sz="2400" i="1" smtClean="0"/>
          </a:p>
        </p:txBody>
      </p:sp>
      <p:sp>
        <p:nvSpPr>
          <p:cNvPr id="83972" name="Rectangle 4"/>
          <p:cNvSpPr>
            <a:spLocks noGrp="1" noChangeArrowheads="1"/>
          </p:cNvSpPr>
          <p:nvPr>
            <p:ph type="body" sz="half" idx="2"/>
          </p:nvPr>
        </p:nvSpPr>
        <p:spPr>
          <a:xfrm>
            <a:off x="4953000" y="76200"/>
            <a:ext cx="4038600" cy="4530725"/>
          </a:xfrm>
        </p:spPr>
        <p:txBody>
          <a:bodyPr/>
          <a:lstStyle/>
          <a:p>
            <a:pPr eaLnBrk="1" hangingPunct="1">
              <a:buFontTx/>
              <a:buNone/>
            </a:pPr>
            <a:r>
              <a:rPr lang="en-US" smtClean="0"/>
              <a:t>PROTOZOA</a:t>
            </a:r>
          </a:p>
          <a:p>
            <a:pPr eaLnBrk="1" hangingPunct="1">
              <a:buFontTx/>
              <a:buNone/>
            </a:pPr>
            <a:endParaRPr lang="en-US" sz="2000" i="1" smtClean="0"/>
          </a:p>
          <a:p>
            <a:pPr eaLnBrk="1" hangingPunct="1"/>
            <a:r>
              <a:rPr lang="en-US" i="1" smtClean="0"/>
              <a:t>Cryptosporidium </a:t>
            </a:r>
            <a:r>
              <a:rPr lang="en-US" smtClean="0"/>
              <a:t>- swimming pools</a:t>
            </a:r>
            <a:endParaRPr lang="en-US" i="1" smtClean="0"/>
          </a:p>
          <a:p>
            <a:pPr eaLnBrk="1" hangingPunct="1"/>
            <a:endParaRPr lang="en-US" i="1" smtClean="0"/>
          </a:p>
          <a:p>
            <a:pPr eaLnBrk="1" hangingPunct="1"/>
            <a:r>
              <a:rPr lang="en-US" i="1" smtClean="0"/>
              <a:t>Giardia </a:t>
            </a:r>
          </a:p>
          <a:p>
            <a:pPr eaLnBrk="1" hangingPunct="1"/>
            <a:endParaRPr lang="en-US" i="1" smtClean="0"/>
          </a:p>
          <a:p>
            <a:pPr eaLnBrk="1" hangingPunct="1"/>
            <a:r>
              <a:rPr lang="en-US" i="1" smtClean="0"/>
              <a:t>Entamoeba histolytica -</a:t>
            </a:r>
            <a:r>
              <a:rPr lang="en-US" smtClean="0"/>
              <a:t> amoebic dysentery</a:t>
            </a:r>
            <a:endParaRPr lang="en-US" i="1" smtClean="0"/>
          </a:p>
        </p:txBody>
      </p:sp>
      <p:sp>
        <p:nvSpPr>
          <p:cNvPr id="83973" name="Text Box 5"/>
          <p:cNvSpPr txBox="1">
            <a:spLocks noChangeArrowheads="1"/>
          </p:cNvSpPr>
          <p:nvPr/>
        </p:nvSpPr>
        <p:spPr bwMode="auto">
          <a:xfrm>
            <a:off x="533400" y="5791200"/>
            <a:ext cx="8153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200">
                <a:latin typeface="Times" charset="0"/>
                <a:ea typeface="ＭＳ Ｐゴシック" charset="0"/>
              </a:rPr>
              <a:t>1g faeces contains 1,000,000 bacteria </a:t>
            </a:r>
          </a:p>
          <a:p>
            <a:pPr algn="ctr">
              <a:defRPr/>
            </a:pPr>
            <a:r>
              <a:rPr lang="en-US" sz="3200">
                <a:latin typeface="Times" charset="0"/>
                <a:ea typeface="ＭＳ Ｐゴシック" charset="0"/>
              </a:rPr>
              <a:t>or 1,000 parasite cysts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97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972">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3972">
                                            <p:txEl>
                                              <p:pRg st="6" end="6"/>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3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build="p"/>
      <p:bldP spid="8397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685800" y="152400"/>
            <a:ext cx="7772400" cy="762000"/>
          </a:xfrm>
        </p:spPr>
        <p:txBody>
          <a:bodyPr/>
          <a:lstStyle/>
          <a:p>
            <a:pPr eaLnBrk="1" hangingPunct="1"/>
            <a:r>
              <a:rPr lang="en-US" smtClean="0"/>
              <a:t>Top causes of acute diarrhoea</a:t>
            </a:r>
          </a:p>
        </p:txBody>
      </p:sp>
      <p:sp>
        <p:nvSpPr>
          <p:cNvPr id="87042" name="Rectangle 3"/>
          <p:cNvSpPr>
            <a:spLocks noGrp="1" noChangeArrowheads="1"/>
          </p:cNvSpPr>
          <p:nvPr>
            <p:ph type="body" sz="half" idx="1"/>
          </p:nvPr>
        </p:nvSpPr>
        <p:spPr>
          <a:xfrm>
            <a:off x="457200" y="1108075"/>
            <a:ext cx="4038600" cy="4530725"/>
          </a:xfrm>
        </p:spPr>
        <p:txBody>
          <a:bodyPr/>
          <a:lstStyle/>
          <a:p>
            <a:pPr eaLnBrk="1" hangingPunct="1">
              <a:buFontTx/>
              <a:buNone/>
            </a:pPr>
            <a:r>
              <a:rPr lang="en-GB" smtClean="0"/>
              <a:t>In developed countries: </a:t>
            </a:r>
          </a:p>
          <a:p>
            <a:pPr eaLnBrk="1" hangingPunct="1"/>
            <a:r>
              <a:rPr lang="en-GB" smtClean="0"/>
              <a:t>Rotavirus</a:t>
            </a:r>
          </a:p>
          <a:p>
            <a:pPr eaLnBrk="1" hangingPunct="1"/>
            <a:r>
              <a:rPr lang="en-GB" smtClean="0"/>
              <a:t>Salmonella</a:t>
            </a:r>
          </a:p>
          <a:p>
            <a:pPr eaLnBrk="1" hangingPunct="1"/>
            <a:r>
              <a:rPr lang="en-GB" smtClean="0"/>
              <a:t>Campylobacter</a:t>
            </a:r>
            <a:endParaRPr lang="en-US" smtClean="0"/>
          </a:p>
        </p:txBody>
      </p:sp>
      <p:sp>
        <p:nvSpPr>
          <p:cNvPr id="87043" name="Rectangle 4"/>
          <p:cNvSpPr>
            <a:spLocks noGrp="1" noChangeArrowheads="1"/>
          </p:cNvSpPr>
          <p:nvPr>
            <p:ph type="body" sz="half" idx="2"/>
          </p:nvPr>
        </p:nvSpPr>
        <p:spPr>
          <a:xfrm>
            <a:off x="4648200" y="1108075"/>
            <a:ext cx="4038600" cy="4530725"/>
          </a:xfrm>
        </p:spPr>
        <p:txBody>
          <a:bodyPr/>
          <a:lstStyle/>
          <a:p>
            <a:pPr eaLnBrk="1" hangingPunct="1">
              <a:buFontTx/>
              <a:buNone/>
            </a:pPr>
            <a:r>
              <a:rPr lang="en-US" smtClean="0"/>
              <a:t>Poor countries: </a:t>
            </a:r>
          </a:p>
          <a:p>
            <a:pPr eaLnBrk="1" hangingPunct="1"/>
            <a:r>
              <a:rPr lang="en-GB" smtClean="0"/>
              <a:t>Rotavirus</a:t>
            </a:r>
          </a:p>
          <a:p>
            <a:pPr eaLnBrk="1" hangingPunct="1"/>
            <a:r>
              <a:rPr lang="en-GB" smtClean="0"/>
              <a:t>Shigella</a:t>
            </a:r>
            <a:r>
              <a:rPr lang="en-GB" i="1" smtClean="0"/>
              <a:t> </a:t>
            </a:r>
            <a:endParaRPr lang="en-GB" smtClean="0"/>
          </a:p>
          <a:p>
            <a:pPr eaLnBrk="1" hangingPunct="1"/>
            <a:r>
              <a:rPr lang="en-GB" smtClean="0"/>
              <a:t>E.coli </a:t>
            </a:r>
            <a:endParaRPr lang="en-US" smtClean="0"/>
          </a:p>
        </p:txBody>
      </p:sp>
      <p:sp>
        <p:nvSpPr>
          <p:cNvPr id="86021" name="Rectangle 5"/>
          <p:cNvSpPr>
            <a:spLocks noChangeArrowheads="1"/>
          </p:cNvSpPr>
          <p:nvPr/>
        </p:nvSpPr>
        <p:spPr bwMode="black">
          <a:xfrm>
            <a:off x="304800" y="3352800"/>
            <a:ext cx="8839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defRPr/>
            </a:pPr>
            <a:r>
              <a:rPr lang="en-GB" sz="2800">
                <a:latin typeface="Arial" charset="0"/>
                <a:ea typeface="ＭＳ Ｐゴシック" charset="0"/>
              </a:rPr>
              <a:t>INVESTIGATIONS</a:t>
            </a:r>
          </a:p>
          <a:p>
            <a:pPr marL="342900" indent="-342900" eaLnBrk="1" hangingPunct="1">
              <a:spcBef>
                <a:spcPct val="20000"/>
              </a:spcBef>
              <a:buFontTx/>
              <a:buChar char="•"/>
              <a:defRPr/>
            </a:pPr>
            <a:r>
              <a:rPr lang="en-GB" sz="2800">
                <a:latin typeface="Arial" charset="0"/>
                <a:ea typeface="ＭＳ Ｐゴシック" charset="0"/>
              </a:rPr>
              <a:t>Always look for viruses</a:t>
            </a:r>
          </a:p>
          <a:p>
            <a:pPr marL="342900" indent="-342900" eaLnBrk="1" hangingPunct="1">
              <a:spcBef>
                <a:spcPct val="20000"/>
              </a:spcBef>
              <a:buFontTx/>
              <a:buChar char="•"/>
              <a:defRPr/>
            </a:pPr>
            <a:r>
              <a:rPr lang="en-GB" sz="2800">
                <a:latin typeface="Arial" charset="0"/>
                <a:ea typeface="ＭＳ Ｐゴシック" charset="0"/>
              </a:rPr>
              <a:t>Fever: look for salmonella, Shigella, campylobacter</a:t>
            </a:r>
          </a:p>
          <a:p>
            <a:pPr marL="342900" indent="-342900" eaLnBrk="1" hangingPunct="1">
              <a:spcBef>
                <a:spcPct val="20000"/>
              </a:spcBef>
              <a:buFontTx/>
              <a:buChar char="•"/>
              <a:defRPr/>
            </a:pPr>
            <a:r>
              <a:rPr lang="en-GB" sz="2800">
                <a:latin typeface="Arial" charset="0"/>
                <a:ea typeface="ＭＳ Ｐゴシック" charset="0"/>
              </a:rPr>
              <a:t>Blood: look for enteroinvasive types eg E.coli O157</a:t>
            </a:r>
          </a:p>
          <a:p>
            <a:pPr marL="342900" indent="-342900" eaLnBrk="1" hangingPunct="1">
              <a:spcBef>
                <a:spcPct val="20000"/>
              </a:spcBef>
              <a:buFontTx/>
              <a:buChar char="•"/>
              <a:defRPr/>
            </a:pPr>
            <a:r>
              <a:rPr lang="en-GB" sz="2800">
                <a:latin typeface="Arial" charset="0"/>
                <a:ea typeface="ＭＳ Ｐゴシック" charset="0"/>
              </a:rPr>
              <a:t>Persistent, or after travel: look for parasites (Giardia, cryptosporidium, schistosomiasis)</a:t>
            </a:r>
          </a:p>
          <a:p>
            <a:pPr marL="342900" indent="-342900" eaLnBrk="1" hangingPunct="1">
              <a:spcBef>
                <a:spcPct val="20000"/>
              </a:spcBef>
              <a:buFontTx/>
              <a:buChar char="•"/>
              <a:defRPr/>
            </a:pPr>
            <a:r>
              <a:rPr lang="en-GB" sz="2800">
                <a:latin typeface="Arial" charset="0"/>
                <a:ea typeface="ＭＳ Ｐゴシック" charset="0"/>
              </a:rPr>
              <a:t>Recent hospital stay: rotavirus, norovirus, </a:t>
            </a:r>
            <a:r>
              <a:rPr lang="en-GB" sz="2800" i="1">
                <a:latin typeface="Arial" charset="0"/>
                <a:ea typeface="ＭＳ Ｐゴシック" charset="0"/>
              </a:rPr>
              <a:t>C. difficile</a:t>
            </a:r>
            <a:endParaRPr lang="en-GB" sz="2800">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Gobal cholera outbreaks Jan09"/>
          <p:cNvPicPr>
            <a:picLocks noGrp="1" noChangeAspect="1" noChangeArrowheads="1"/>
          </p:cNvPicPr>
          <p:nvPr>
            <p:ph/>
          </p:nvPr>
        </p:nvPicPr>
        <p:blipFill>
          <a:blip r:embed="rId3"/>
          <a:srcRect/>
          <a:stretch>
            <a:fillRect/>
          </a:stretch>
        </p:blipFill>
        <p:spPr>
          <a:xfrm>
            <a:off x="304800" y="685800"/>
            <a:ext cx="8763000" cy="5464175"/>
          </a:xfrm>
        </p:spPr>
      </p:pic>
      <p:sp>
        <p:nvSpPr>
          <p:cNvPr id="89090" name="Text Box 3"/>
          <p:cNvSpPr txBox="1">
            <a:spLocks noChangeArrowheads="1"/>
          </p:cNvSpPr>
          <p:nvPr/>
        </p:nvSpPr>
        <p:spPr bwMode="auto">
          <a:xfrm>
            <a:off x="4548188" y="6248400"/>
            <a:ext cx="4367212" cy="457200"/>
          </a:xfrm>
          <a:prstGeom prst="rect">
            <a:avLst/>
          </a:prstGeom>
          <a:noFill/>
          <a:ln w="9525">
            <a:noFill/>
            <a:miter lim="800000"/>
            <a:headEnd/>
            <a:tailEnd/>
          </a:ln>
        </p:spPr>
        <p:txBody>
          <a:bodyPr wrap="none">
            <a:spAutoFit/>
          </a:bodyPr>
          <a:lstStyle/>
          <a:p>
            <a:r>
              <a:rPr lang="en-US" b="1">
                <a:solidFill>
                  <a:srgbClr val="FFFFFF"/>
                </a:solidFill>
              </a:rPr>
              <a:t>http://www.healthmap.org/en</a:t>
            </a:r>
            <a:endParaRPr lang="en-US"/>
          </a:p>
        </p:txBody>
      </p:sp>
      <p:pic>
        <p:nvPicPr>
          <p:cNvPr id="778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177800"/>
            <a:ext cx="2400300"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10 trillion Zim dollars"/>
          <p:cNvPicPr>
            <a:picLocks noGrp="1" noChangeAspect="1" noChangeArrowheads="1"/>
          </p:cNvPicPr>
          <p:nvPr>
            <p:ph/>
          </p:nvPr>
        </p:nvPicPr>
        <p:blipFill>
          <a:blip r:embed="rId3"/>
          <a:srcRect/>
          <a:stretch>
            <a:fillRect/>
          </a:stretch>
        </p:blipFill>
        <p:spPr>
          <a:xfrm>
            <a:off x="0" y="0"/>
            <a:ext cx="9144000" cy="68961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2"/>
          <p:cNvSpPr>
            <a:spLocks noGrp="1" noChangeArrowheads="1"/>
          </p:cNvSpPr>
          <p:nvPr>
            <p:ph type="title" sz="quarter"/>
          </p:nvPr>
        </p:nvSpPr>
        <p:spPr>
          <a:xfrm>
            <a:off x="685800" y="381000"/>
            <a:ext cx="7772400" cy="1143000"/>
          </a:xfrm>
        </p:spPr>
        <p:txBody>
          <a:bodyPr/>
          <a:lstStyle/>
          <a:p>
            <a:pPr eaLnBrk="1" hangingPunct="1"/>
            <a:r>
              <a:rPr lang="en-US" smtClean="0"/>
              <a:t>Greetings in a time of cholera</a:t>
            </a:r>
          </a:p>
        </p:txBody>
      </p:sp>
      <p:sp>
        <p:nvSpPr>
          <p:cNvPr id="93186" name="Rectangle 3"/>
          <p:cNvSpPr>
            <a:spLocks noGrp="1" noChangeArrowheads="1"/>
          </p:cNvSpPr>
          <p:nvPr>
            <p:ph sz="quarter" idx="2"/>
          </p:nvPr>
        </p:nvSpPr>
        <p:spPr/>
        <p:txBody>
          <a:bodyPr/>
          <a:lstStyle/>
          <a:p>
            <a:pPr eaLnBrk="1" hangingPunct="1"/>
            <a:endParaRPr lang="en-US" sz="2400" smtClean="0"/>
          </a:p>
        </p:txBody>
      </p:sp>
      <p:sp>
        <p:nvSpPr>
          <p:cNvPr id="93187" name="Rectangle 4"/>
          <p:cNvSpPr>
            <a:spLocks noGrp="1" noChangeArrowheads="1"/>
          </p:cNvSpPr>
          <p:nvPr>
            <p:ph sz="quarter" idx="3"/>
          </p:nvPr>
        </p:nvSpPr>
        <p:spPr/>
        <p:txBody>
          <a:bodyPr/>
          <a:lstStyle/>
          <a:p>
            <a:pPr eaLnBrk="1" hangingPunct="1"/>
            <a:endParaRPr lang="en-US" sz="2400" smtClean="0"/>
          </a:p>
        </p:txBody>
      </p:sp>
      <p:pic>
        <p:nvPicPr>
          <p:cNvPr id="93188" name="Picture 5" descr="Handshake"/>
          <p:cNvPicPr>
            <a:picLocks noGrp="1" noChangeAspect="1" noChangeArrowheads="1"/>
          </p:cNvPicPr>
          <p:nvPr>
            <p:ph sz="quarter" idx="1"/>
          </p:nvPr>
        </p:nvPicPr>
        <p:blipFill>
          <a:blip r:embed="rId3"/>
          <a:srcRect/>
          <a:stretch>
            <a:fillRect/>
          </a:stretch>
        </p:blipFill>
        <p:spPr>
          <a:xfrm>
            <a:off x="757238" y="2051050"/>
            <a:ext cx="4056062" cy="2922588"/>
          </a:xfrm>
        </p:spPr>
      </p:pic>
      <p:sp>
        <p:nvSpPr>
          <p:cNvPr id="93189" name="Rectangle 6"/>
          <p:cNvSpPr>
            <a:spLocks noGrp="1" noChangeArrowheads="1"/>
          </p:cNvSpPr>
          <p:nvPr>
            <p:ph sz="quarter" idx="4"/>
          </p:nvPr>
        </p:nvSpPr>
        <p:spPr>
          <a:xfrm>
            <a:off x="4643438" y="4108450"/>
            <a:ext cx="3814762" cy="1987550"/>
          </a:xfrm>
        </p:spPr>
        <p:txBody>
          <a:bodyPr/>
          <a:lstStyle/>
          <a:p>
            <a:pPr eaLnBrk="1" hangingPunct="1"/>
            <a:endParaRPr lang="en-US" sz="2400" smtClean="0"/>
          </a:p>
        </p:txBody>
      </p:sp>
      <p:sp>
        <p:nvSpPr>
          <p:cNvPr id="92167" name="Text Box 7"/>
          <p:cNvSpPr txBox="1">
            <a:spLocks noChangeArrowheads="1"/>
          </p:cNvSpPr>
          <p:nvPr/>
        </p:nvSpPr>
        <p:spPr bwMode="auto">
          <a:xfrm>
            <a:off x="6400800" y="2590800"/>
            <a:ext cx="725488"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9600">
                <a:solidFill>
                  <a:srgbClr val="BA0B29"/>
                </a:solidFill>
                <a:latin typeface="Times" charset="0"/>
                <a:ea typeface="ＭＳ Ｐゴシック" charset="0"/>
              </a:rPr>
              <a:t>?</a:t>
            </a:r>
            <a:endParaRPr lang="en-US">
              <a:solidFill>
                <a:srgbClr val="BA0B29"/>
              </a:solidFill>
              <a:latin typeface="Times" charset="0"/>
              <a:ea typeface="ＭＳ Ｐゴシック"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3" name="Rectangle 2"/>
          <p:cNvSpPr>
            <a:spLocks noGrp="1" noChangeArrowheads="1"/>
          </p:cNvSpPr>
          <p:nvPr>
            <p:ph type="title" sz="quarter"/>
          </p:nvPr>
        </p:nvSpPr>
        <p:spPr>
          <a:xfrm>
            <a:off x="685800" y="381000"/>
            <a:ext cx="7772400" cy="1143000"/>
          </a:xfrm>
        </p:spPr>
        <p:txBody>
          <a:bodyPr/>
          <a:lstStyle/>
          <a:p>
            <a:pPr eaLnBrk="1" hangingPunct="1"/>
            <a:r>
              <a:rPr lang="en-US" smtClean="0"/>
              <a:t>Greetings in a time of cholera</a:t>
            </a:r>
          </a:p>
        </p:txBody>
      </p:sp>
      <p:sp>
        <p:nvSpPr>
          <p:cNvPr id="95234" name="Rectangle 3"/>
          <p:cNvSpPr>
            <a:spLocks noGrp="1" noChangeArrowheads="1"/>
          </p:cNvSpPr>
          <p:nvPr>
            <p:ph sz="quarter" idx="2"/>
          </p:nvPr>
        </p:nvSpPr>
        <p:spPr/>
        <p:txBody>
          <a:bodyPr/>
          <a:lstStyle/>
          <a:p>
            <a:pPr eaLnBrk="1" hangingPunct="1"/>
            <a:endParaRPr lang="en-US" sz="2400" smtClean="0"/>
          </a:p>
        </p:txBody>
      </p:sp>
      <p:sp>
        <p:nvSpPr>
          <p:cNvPr id="95235" name="Rectangle 4"/>
          <p:cNvSpPr>
            <a:spLocks noGrp="1" noChangeArrowheads="1"/>
          </p:cNvSpPr>
          <p:nvPr>
            <p:ph sz="quarter" idx="3"/>
          </p:nvPr>
        </p:nvSpPr>
        <p:spPr/>
        <p:txBody>
          <a:bodyPr/>
          <a:lstStyle/>
          <a:p>
            <a:pPr eaLnBrk="1" hangingPunct="1"/>
            <a:endParaRPr lang="en-US" sz="2400" smtClean="0"/>
          </a:p>
        </p:txBody>
      </p:sp>
      <p:pic>
        <p:nvPicPr>
          <p:cNvPr id="95236" name="Picture 5" descr="Handshake"/>
          <p:cNvPicPr>
            <a:picLocks noGrp="1" noChangeAspect="1" noChangeArrowheads="1"/>
          </p:cNvPicPr>
          <p:nvPr>
            <p:ph sz="quarter" idx="1"/>
          </p:nvPr>
        </p:nvPicPr>
        <p:blipFill>
          <a:blip r:embed="rId3"/>
          <a:srcRect/>
          <a:stretch>
            <a:fillRect/>
          </a:stretch>
        </p:blipFill>
        <p:spPr>
          <a:xfrm>
            <a:off x="757238" y="2051050"/>
            <a:ext cx="4056062" cy="2922588"/>
          </a:xfrm>
        </p:spPr>
      </p:pic>
      <p:pic>
        <p:nvPicPr>
          <p:cNvPr id="95237" name="Picture 6" descr="Namaste"/>
          <p:cNvPicPr>
            <a:picLocks noGrp="1" noChangeAspect="1" noChangeArrowheads="1"/>
          </p:cNvPicPr>
          <p:nvPr>
            <p:ph sz="quarter" idx="4"/>
          </p:nvPr>
        </p:nvPicPr>
        <p:blipFill>
          <a:blip r:embed="rId4"/>
          <a:srcRect/>
          <a:stretch>
            <a:fillRect/>
          </a:stretch>
        </p:blipFill>
        <p:spPr>
          <a:xfrm>
            <a:off x="5546725" y="1752600"/>
            <a:ext cx="3368675" cy="4876800"/>
          </a:xfrm>
        </p:spPr>
      </p:pic>
      <p:sp>
        <p:nvSpPr>
          <p:cNvPr id="94215" name="Line 7"/>
          <p:cNvSpPr>
            <a:spLocks noChangeShapeType="1"/>
          </p:cNvSpPr>
          <p:nvPr/>
        </p:nvSpPr>
        <p:spPr bwMode="auto">
          <a:xfrm>
            <a:off x="762000" y="1447800"/>
            <a:ext cx="3962400" cy="3733800"/>
          </a:xfrm>
          <a:prstGeom prst="line">
            <a:avLst/>
          </a:prstGeom>
          <a:noFill/>
          <a:ln w="76200">
            <a:solidFill>
              <a:srgbClr val="BA0B2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94216" name="Line 8"/>
          <p:cNvSpPr>
            <a:spLocks noChangeShapeType="1"/>
          </p:cNvSpPr>
          <p:nvPr/>
        </p:nvSpPr>
        <p:spPr bwMode="auto">
          <a:xfrm flipH="1">
            <a:off x="533400" y="1447800"/>
            <a:ext cx="3962400" cy="3733800"/>
          </a:xfrm>
          <a:prstGeom prst="line">
            <a:avLst/>
          </a:prstGeom>
          <a:noFill/>
          <a:ln w="76200">
            <a:solidFill>
              <a:srgbClr val="BA0B2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rot="-1696366">
            <a:off x="9396413" y="2895600"/>
            <a:ext cx="4176712" cy="122555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GB" sz="2800" b="1">
                <a:solidFill>
                  <a:srgbClr val="FF0000"/>
                </a:solidFill>
                <a:latin typeface="Arial Black" charset="0"/>
                <a:ea typeface="ＭＳ Ｐゴシック" charset="0"/>
              </a:rPr>
              <a:t>HEALTH WARNING</a:t>
            </a:r>
            <a:endParaRPr lang="en-US" sz="2800" b="1">
              <a:solidFill>
                <a:srgbClr val="FF0000"/>
              </a:solidFill>
              <a:latin typeface="Arial Black" charset="0"/>
              <a:ea typeface="ＭＳ Ｐゴシック" charset="0"/>
            </a:endParaRPr>
          </a:p>
        </p:txBody>
      </p:sp>
      <p:sp>
        <p:nvSpPr>
          <p:cNvPr id="38915" name="Rectangle 3"/>
          <p:cNvSpPr>
            <a:spLocks noGrp="1" noChangeArrowheads="1"/>
          </p:cNvSpPr>
          <p:nvPr>
            <p:ph type="ctrTitle"/>
          </p:nvPr>
        </p:nvSpPr>
        <p:spPr bwMode="black">
          <a:xfrm>
            <a:off x="1219200" y="533400"/>
            <a:ext cx="6477000" cy="1736725"/>
          </a:xfrm>
        </p:spPr>
        <p:txBody>
          <a:bodyPr/>
          <a:lstStyle/>
          <a:p>
            <a:pPr algn="ctr" eaLnBrk="1" hangingPunct="1">
              <a:defRPr/>
            </a:pPr>
            <a:r>
              <a:rPr lang="en-US" sz="3200" smtClean="0">
                <a:solidFill>
                  <a:schemeClr val="tx1"/>
                </a:solidFill>
                <a:latin typeface="Verdana" charset="0"/>
              </a:rPr>
              <a:t>One billion people worldwide lack access to clean water</a:t>
            </a:r>
            <a:br>
              <a:rPr lang="en-US" sz="3200" smtClean="0">
                <a:solidFill>
                  <a:schemeClr val="tx1"/>
                </a:solidFill>
                <a:latin typeface="Verdana" charset="0"/>
              </a:rPr>
            </a:br>
            <a:r>
              <a:rPr lang="en-US" sz="2400" smtClean="0">
                <a:solidFill>
                  <a:schemeClr val="tx1"/>
                </a:solidFill>
                <a:latin typeface="Verdana" charset="0"/>
              </a:rPr>
              <a:t/>
            </a:r>
            <a:br>
              <a:rPr lang="en-US" sz="2400" smtClean="0">
                <a:solidFill>
                  <a:schemeClr val="tx1"/>
                </a:solidFill>
                <a:latin typeface="Verdana" charset="0"/>
              </a:rPr>
            </a:br>
            <a:r>
              <a:rPr lang="en-US" sz="3200" smtClean="0">
                <a:solidFill>
                  <a:schemeClr val="tx1"/>
                </a:solidFill>
                <a:latin typeface="Verdana" charset="0"/>
              </a:rPr>
              <a:t> 2.5 billion do without </a:t>
            </a:r>
            <a:br>
              <a:rPr lang="en-US" sz="3200" smtClean="0">
                <a:solidFill>
                  <a:schemeClr val="tx1"/>
                </a:solidFill>
                <a:latin typeface="Verdana" charset="0"/>
              </a:rPr>
            </a:br>
            <a:r>
              <a:rPr lang="en-US" sz="3200" smtClean="0">
                <a:solidFill>
                  <a:schemeClr val="tx1"/>
                </a:solidFill>
                <a:latin typeface="Verdana" charset="0"/>
              </a:rPr>
              <a:t>adequate sanitation</a:t>
            </a:r>
            <a:endParaRPr lang="en-US" sz="4800" smtClean="0">
              <a:latin typeface="Verdana" charset="0"/>
            </a:endParaRPr>
          </a:p>
        </p:txBody>
      </p:sp>
      <p:sp>
        <p:nvSpPr>
          <p:cNvPr id="38916" name="Rectangle 4"/>
          <p:cNvSpPr>
            <a:spLocks noGrp="1" noChangeArrowheads="1"/>
          </p:cNvSpPr>
          <p:nvPr>
            <p:ph type="subTitle" idx="1"/>
          </p:nvPr>
        </p:nvSpPr>
        <p:spPr bwMode="black">
          <a:xfrm>
            <a:off x="609600" y="5486400"/>
            <a:ext cx="7772400" cy="914400"/>
          </a:xfrm>
        </p:spPr>
        <p:txBody>
          <a:bodyPr/>
          <a:lstStyle/>
          <a:p>
            <a:pPr eaLnBrk="1" hangingPunct="1">
              <a:defRPr/>
            </a:pPr>
            <a:r>
              <a:rPr lang="en-US" sz="3600" smtClean="0">
                <a:latin typeface="Verdana" charset="0"/>
              </a:rPr>
              <a:t>Diarrhoea is a global problem</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grpId="0" nodeType="clickEffect">
                                  <p:stCondLst>
                                    <p:cond delay="0"/>
                                  </p:stCondLst>
                                  <p:childTnLst>
                                    <p:animMotion origin="layout" path="M 0.06893 0.06821 L -0.7401 0.07861 " pathEditMode="relative" rAng="0" ptsTypes="AA">
                                      <p:cBhvr>
                                        <p:cTn id="6" dur="2000" fill="hold"/>
                                        <p:tgtEl>
                                          <p:spTgt spid="38914"/>
                                        </p:tgtEl>
                                        <p:attrNameLst>
                                          <p:attrName>ppt_x</p:attrName>
                                          <p:attrName>ppt_y</p:attrName>
                                        </p:attrNameLst>
                                      </p:cBhvr>
                                      <p:rCtr x="-40500" y="50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9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p:bldP spid="38916"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p:txBody>
          <a:bodyPr/>
          <a:lstStyle/>
          <a:p>
            <a:pPr eaLnBrk="1" hangingPunct="1"/>
            <a:r>
              <a:rPr lang="en-US" smtClean="0"/>
              <a:t>Preventing death from acute diarrhoea</a:t>
            </a:r>
          </a:p>
        </p:txBody>
      </p:sp>
      <p:sp>
        <p:nvSpPr>
          <p:cNvPr id="97282" name="Rectangle 3"/>
          <p:cNvSpPr>
            <a:spLocks noGrp="1" noChangeArrowheads="1"/>
          </p:cNvSpPr>
          <p:nvPr>
            <p:ph type="body" idx="1"/>
          </p:nvPr>
        </p:nvSpPr>
        <p:spPr>
          <a:xfrm>
            <a:off x="457200" y="2022475"/>
            <a:ext cx="8229600" cy="4530725"/>
          </a:xfrm>
        </p:spPr>
        <p:txBody>
          <a:bodyPr/>
          <a:lstStyle/>
          <a:p>
            <a:pPr eaLnBrk="1" hangingPunct="1"/>
            <a:r>
              <a:rPr lang="en-US" smtClean="0"/>
              <a:t>Mortality attributable to acute diarrhoea in children &lt; 5 yrs</a:t>
            </a:r>
          </a:p>
          <a:p>
            <a:pPr eaLnBrk="1" hangingPunct="1"/>
            <a:endParaRPr lang="en-US" smtClean="0"/>
          </a:p>
          <a:p>
            <a:pPr eaLnBrk="1" hangingPunct="1"/>
            <a:r>
              <a:rPr lang="en-US" smtClean="0"/>
              <a:t>1954 -79		13.6 per 1000 per year</a:t>
            </a:r>
          </a:p>
          <a:p>
            <a:pPr eaLnBrk="1" hangingPunct="1"/>
            <a:r>
              <a:rPr lang="en-US" smtClean="0"/>
              <a:t>1980 - 89		5.6</a:t>
            </a:r>
          </a:p>
          <a:p>
            <a:pPr eaLnBrk="1" hangingPunct="1"/>
            <a:r>
              <a:rPr lang="en-US" smtClean="0"/>
              <a:t>1992 - 2000		4.9</a:t>
            </a:r>
          </a:p>
        </p:txBody>
      </p:sp>
      <p:sp>
        <p:nvSpPr>
          <p:cNvPr id="88068" name="Text Box 4"/>
          <p:cNvSpPr txBox="1">
            <a:spLocks noChangeArrowheads="1"/>
          </p:cNvSpPr>
          <p:nvPr/>
        </p:nvSpPr>
        <p:spPr bwMode="auto">
          <a:xfrm>
            <a:off x="2498725" y="5927725"/>
            <a:ext cx="5457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Times" charset="0"/>
                <a:ea typeface="ＭＳ Ｐゴシック" charset="0"/>
              </a:rPr>
              <a:t>Parashar et al. Bulletin of the WHO, 2003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smtClean="0"/>
              <a:t>Reasons for declining mortality</a:t>
            </a:r>
          </a:p>
        </p:txBody>
      </p:sp>
      <p:sp>
        <p:nvSpPr>
          <p:cNvPr id="98307" name="Rectangle 3"/>
          <p:cNvSpPr>
            <a:spLocks noGrp="1" noChangeArrowheads="1"/>
          </p:cNvSpPr>
          <p:nvPr>
            <p:ph type="body" idx="1"/>
          </p:nvPr>
        </p:nvSpPr>
        <p:spPr/>
        <p:txBody>
          <a:bodyPr/>
          <a:lstStyle/>
          <a:p>
            <a:pPr eaLnBrk="1" hangingPunct="1">
              <a:lnSpc>
                <a:spcPct val="90000"/>
              </a:lnSpc>
            </a:pPr>
            <a:r>
              <a:rPr lang="en-US" sz="2800" smtClean="0"/>
              <a:t>Use of oral rehydration solution (ORS)</a:t>
            </a:r>
          </a:p>
          <a:p>
            <a:pPr eaLnBrk="1" hangingPunct="1">
              <a:lnSpc>
                <a:spcPct val="90000"/>
              </a:lnSpc>
            </a:pPr>
            <a:r>
              <a:rPr lang="en-US" sz="2800" smtClean="0"/>
              <a:t>Promotion of breast-feeding</a:t>
            </a:r>
          </a:p>
          <a:p>
            <a:pPr eaLnBrk="1" hangingPunct="1">
              <a:lnSpc>
                <a:spcPct val="90000"/>
              </a:lnSpc>
            </a:pPr>
            <a:r>
              <a:rPr lang="en-US" sz="2800" smtClean="0"/>
              <a:t>Improved supplemental feeding / nutrition</a:t>
            </a:r>
          </a:p>
          <a:p>
            <a:pPr eaLnBrk="1" hangingPunct="1">
              <a:lnSpc>
                <a:spcPct val="90000"/>
              </a:lnSpc>
            </a:pPr>
            <a:r>
              <a:rPr lang="en-US" sz="2800" smtClean="0"/>
              <a:t>Female education</a:t>
            </a:r>
          </a:p>
          <a:p>
            <a:pPr eaLnBrk="1" hangingPunct="1">
              <a:lnSpc>
                <a:spcPct val="90000"/>
              </a:lnSpc>
            </a:pPr>
            <a:r>
              <a:rPr lang="en-US" sz="2800" smtClean="0"/>
              <a:t>Measles immunisation, and in the future, vaccines for e.g. rotavirus</a:t>
            </a:r>
          </a:p>
          <a:p>
            <a:pPr eaLnBrk="1" hangingPunct="1">
              <a:lnSpc>
                <a:spcPct val="90000"/>
              </a:lnSpc>
            </a:pPr>
            <a:endParaRPr lang="en-US" sz="2800" smtClean="0"/>
          </a:p>
          <a:p>
            <a:pPr eaLnBrk="1" hangingPunct="1">
              <a:lnSpc>
                <a:spcPct val="90000"/>
              </a:lnSpc>
            </a:pPr>
            <a:r>
              <a:rPr lang="en-US" sz="3600" smtClean="0">
                <a:solidFill>
                  <a:schemeClr val="accent2"/>
                </a:solidFill>
              </a:rPr>
              <a:t>Infrastructure: improved water, hygiene and sanitation</a:t>
            </a:r>
            <a:endParaRPr lang="en-US" sz="2800" b="1" smtClean="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3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3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30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830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83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457200" y="152400"/>
            <a:ext cx="8229600" cy="1143000"/>
          </a:xfrm>
        </p:spPr>
        <p:txBody>
          <a:bodyPr/>
          <a:lstStyle/>
          <a:p>
            <a:pPr eaLnBrk="1" hangingPunct="1"/>
            <a:r>
              <a:rPr lang="en-US" smtClean="0"/>
              <a:t>Excreta are the main source of childhood diarrhoeal diseases</a:t>
            </a:r>
          </a:p>
        </p:txBody>
      </p:sp>
      <p:pic>
        <p:nvPicPr>
          <p:cNvPr id="101378" name="Picture 3" descr="kids at dump"/>
          <p:cNvPicPr>
            <a:picLocks noChangeAspect="1" noChangeArrowheads="1"/>
          </p:cNvPicPr>
          <p:nvPr/>
        </p:nvPicPr>
        <p:blipFill>
          <a:blip r:embed="rId3"/>
          <a:srcRect/>
          <a:stretch>
            <a:fillRect/>
          </a:stretch>
        </p:blipFill>
        <p:spPr bwMode="auto">
          <a:xfrm>
            <a:off x="685800" y="1524000"/>
            <a:ext cx="7696200" cy="532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5" name="Rectangle 2"/>
          <p:cNvSpPr>
            <a:spLocks noGrp="1" noChangeArrowheads="1"/>
          </p:cNvSpPr>
          <p:nvPr>
            <p:ph type="title" sz="quarter"/>
          </p:nvPr>
        </p:nvSpPr>
        <p:spPr>
          <a:xfrm>
            <a:off x="1066800" y="76200"/>
            <a:ext cx="7772400" cy="1143000"/>
          </a:xfrm>
        </p:spPr>
        <p:txBody>
          <a:bodyPr/>
          <a:lstStyle/>
          <a:p>
            <a:pPr eaLnBrk="1" hangingPunct="1"/>
            <a:r>
              <a:rPr lang="en-US" smtClean="0"/>
              <a:t>Improved hygiene &amp; sanitation</a:t>
            </a:r>
          </a:p>
        </p:txBody>
      </p:sp>
      <p:pic>
        <p:nvPicPr>
          <p:cNvPr id="103426" name="Picture 4"/>
          <p:cNvPicPr>
            <a:picLocks noGrp="1" noChangeAspect="1" noChangeArrowheads="1"/>
          </p:cNvPicPr>
          <p:nvPr>
            <p:ph sz="quarter" idx="2"/>
          </p:nvPr>
        </p:nvPicPr>
        <p:blipFill>
          <a:blip r:embed="rId3"/>
          <a:srcRect/>
          <a:stretch>
            <a:fillRect/>
          </a:stretch>
        </p:blipFill>
        <p:spPr>
          <a:xfrm>
            <a:off x="6400800" y="2382838"/>
            <a:ext cx="2289175" cy="2570162"/>
          </a:xfrm>
        </p:spPr>
      </p:pic>
      <p:pic>
        <p:nvPicPr>
          <p:cNvPr id="103427" name="Picture 5"/>
          <p:cNvPicPr>
            <a:picLocks noGrp="1" noChangeAspect="1" noChangeArrowheads="1"/>
          </p:cNvPicPr>
          <p:nvPr>
            <p:ph sz="quarter" idx="3"/>
          </p:nvPr>
        </p:nvPicPr>
        <p:blipFill>
          <a:blip r:embed="rId4"/>
          <a:srcRect/>
          <a:stretch>
            <a:fillRect/>
          </a:stretch>
        </p:blipFill>
        <p:spPr>
          <a:xfrm>
            <a:off x="157163" y="2438400"/>
            <a:ext cx="2738437" cy="2916238"/>
          </a:xfrm>
        </p:spPr>
      </p:pic>
      <p:pic>
        <p:nvPicPr>
          <p:cNvPr id="103428" name="Picture 8" descr="ecover_water_aid"/>
          <p:cNvPicPr>
            <a:picLocks noGrp="1" noChangeAspect="1" noChangeArrowheads="1"/>
          </p:cNvPicPr>
          <p:nvPr>
            <p:ph sz="quarter" idx="1"/>
          </p:nvPr>
        </p:nvPicPr>
        <p:blipFill>
          <a:blip r:embed="rId5"/>
          <a:srcRect/>
          <a:stretch>
            <a:fillRect/>
          </a:stretch>
        </p:blipFill>
        <p:spPr>
          <a:xfrm>
            <a:off x="3200400" y="1524000"/>
            <a:ext cx="2936875" cy="441960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3" name="Rectangle 2"/>
          <p:cNvSpPr>
            <a:spLocks noGrp="1" noChangeArrowheads="1"/>
          </p:cNvSpPr>
          <p:nvPr>
            <p:ph type="ctrTitle"/>
          </p:nvPr>
        </p:nvSpPr>
        <p:spPr>
          <a:xfrm>
            <a:off x="685800" y="1981200"/>
            <a:ext cx="7772400" cy="1736725"/>
          </a:xfrm>
        </p:spPr>
        <p:txBody>
          <a:bodyPr/>
          <a:lstStyle/>
          <a:p>
            <a:pPr eaLnBrk="1" hangingPunct="1"/>
            <a:r>
              <a:rPr lang="ja-JP" altLang="en-US" sz="2400" smtClean="0"/>
              <a:t>“</a:t>
            </a:r>
            <a:r>
              <a:rPr lang="en-US" altLang="ja-JP" sz="2400" smtClean="0"/>
              <a:t>… a meticulous sense of cleanliness, not only personal, but also in regard to one</a:t>
            </a:r>
            <a:r>
              <a:rPr lang="ja-JP" altLang="en-US" sz="2400" smtClean="0"/>
              <a:t>’</a:t>
            </a:r>
            <a:r>
              <a:rPr lang="en-US" altLang="ja-JP" sz="2400" smtClean="0"/>
              <a:t>s surroundings is the alpha and omega of corporate life. Where the rules of personal, domestic and public sanitation are strictly observed… there should be no occasion for illness or disease.</a:t>
            </a:r>
            <a:r>
              <a:rPr lang="ja-JP" altLang="en-US" sz="2400" smtClean="0"/>
              <a:t>”</a:t>
            </a:r>
            <a:endParaRPr lang="en-US" smtClean="0"/>
          </a:p>
        </p:txBody>
      </p:sp>
      <p:sp>
        <p:nvSpPr>
          <p:cNvPr id="105474" name="Rectangle 3"/>
          <p:cNvSpPr>
            <a:spLocks noGrp="1" noChangeArrowheads="1"/>
          </p:cNvSpPr>
          <p:nvPr>
            <p:ph type="subTitle" idx="1"/>
          </p:nvPr>
        </p:nvSpPr>
        <p:spPr>
          <a:xfrm>
            <a:off x="1371600" y="5410200"/>
            <a:ext cx="6400800" cy="762000"/>
          </a:xfrm>
        </p:spPr>
        <p:txBody>
          <a:bodyPr/>
          <a:lstStyle/>
          <a:p>
            <a:pPr eaLnBrk="1" hangingPunct="1"/>
            <a:r>
              <a:rPr lang="en-US" smtClean="0"/>
              <a:t>Mahatma Gandhi</a:t>
            </a:r>
          </a:p>
        </p:txBody>
      </p:sp>
      <p:pic>
        <p:nvPicPr>
          <p:cNvPr id="105475" name="Picture 4"/>
          <p:cNvPicPr>
            <a:picLocks noChangeAspect="1" noChangeArrowheads="1"/>
          </p:cNvPicPr>
          <p:nvPr/>
        </p:nvPicPr>
        <p:blipFill>
          <a:blip r:embed="rId3"/>
          <a:srcRect/>
          <a:stretch>
            <a:fillRect/>
          </a:stretch>
        </p:blipFill>
        <p:spPr bwMode="auto">
          <a:xfrm>
            <a:off x="7043738" y="3941763"/>
            <a:ext cx="2024062" cy="2916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2"/>
          <p:cNvSpPr>
            <a:spLocks noGrp="1"/>
          </p:cNvSpPr>
          <p:nvPr>
            <p:ph type="ctrTitle"/>
          </p:nvPr>
        </p:nvSpPr>
        <p:spPr>
          <a:xfrm>
            <a:off x="685800" y="660400"/>
            <a:ext cx="7772400" cy="1014413"/>
          </a:xfrm>
        </p:spPr>
        <p:txBody>
          <a:bodyPr/>
          <a:lstStyle/>
          <a:p>
            <a:pPr eaLnBrk="1" hangingPunct="1"/>
            <a:r>
              <a:rPr lang="en-US" smtClean="0">
                <a:latin typeface="Calibri" pitchFamily="34" charset="0"/>
              </a:rPr>
              <a:t>Progress often inequitable</a:t>
            </a:r>
          </a:p>
        </p:txBody>
      </p:sp>
      <p:sp>
        <p:nvSpPr>
          <p:cNvPr id="107522" name="Subtitle 5"/>
          <p:cNvSpPr>
            <a:spLocks noGrp="1"/>
          </p:cNvSpPr>
          <p:nvPr>
            <p:ph type="subTitle" idx="1"/>
          </p:nvPr>
        </p:nvSpPr>
        <p:spPr>
          <a:xfrm>
            <a:off x="685800" y="1674813"/>
            <a:ext cx="8048625" cy="3675062"/>
          </a:xfrm>
        </p:spPr>
        <p:txBody>
          <a:bodyPr/>
          <a:lstStyle/>
          <a:p>
            <a:pPr eaLnBrk="1" hangingPunct="1"/>
            <a:r>
              <a:rPr lang="en-US" smtClean="0"/>
              <a:t>India                      Bangladesh</a:t>
            </a:r>
          </a:p>
        </p:txBody>
      </p:sp>
      <p:pic>
        <p:nvPicPr>
          <p:cNvPr id="107523" name="Picture 6"/>
          <p:cNvPicPr>
            <a:picLocks noChangeAspect="1" noChangeArrowheads="1"/>
          </p:cNvPicPr>
          <p:nvPr/>
        </p:nvPicPr>
        <p:blipFill>
          <a:blip r:embed="rId2"/>
          <a:srcRect/>
          <a:stretch>
            <a:fillRect/>
          </a:stretch>
        </p:blipFill>
        <p:spPr bwMode="auto">
          <a:xfrm>
            <a:off x="685800" y="2592388"/>
            <a:ext cx="3606800" cy="2278062"/>
          </a:xfrm>
          <a:prstGeom prst="rect">
            <a:avLst/>
          </a:prstGeom>
          <a:noFill/>
          <a:ln w="9525">
            <a:noFill/>
            <a:miter lim="800000"/>
            <a:headEnd/>
            <a:tailEnd/>
          </a:ln>
        </p:spPr>
      </p:pic>
      <p:pic>
        <p:nvPicPr>
          <p:cNvPr id="107524" name="Picture 7"/>
          <p:cNvPicPr>
            <a:picLocks noChangeAspect="1" noChangeArrowheads="1"/>
          </p:cNvPicPr>
          <p:nvPr/>
        </p:nvPicPr>
        <p:blipFill>
          <a:blip r:embed="rId3"/>
          <a:srcRect/>
          <a:stretch>
            <a:fillRect/>
          </a:stretch>
        </p:blipFill>
        <p:spPr bwMode="auto">
          <a:xfrm>
            <a:off x="4859338" y="2490788"/>
            <a:ext cx="3598862" cy="2379662"/>
          </a:xfrm>
          <a:prstGeom prst="rect">
            <a:avLst/>
          </a:prstGeom>
          <a:noFill/>
          <a:ln w="9525">
            <a:noFill/>
            <a:miter lim="800000"/>
            <a:headEnd/>
            <a:tailEnd/>
          </a:ln>
        </p:spPr>
      </p:pic>
      <p:sp>
        <p:nvSpPr>
          <p:cNvPr id="10" name="Title 2"/>
          <p:cNvSpPr txBox="1">
            <a:spLocks/>
          </p:cNvSpPr>
          <p:nvPr/>
        </p:nvSpPr>
        <p:spPr>
          <a:xfrm>
            <a:off x="685800" y="5843588"/>
            <a:ext cx="7772400" cy="1014412"/>
          </a:xfrm>
          <a:prstGeom prst="rect">
            <a:avLst/>
          </a:prstGeom>
        </p:spPr>
        <p:txBody>
          <a:bodyPr anchor="ctr">
            <a:normAutofit/>
          </a:bodyPr>
          <a:lstStyle/>
          <a:p>
            <a:pPr algn="ctr" defTabSz="457200" eaLnBrk="1" fontAlgn="auto" hangingPunct="1">
              <a:spcAft>
                <a:spcPts val="0"/>
              </a:spcAft>
              <a:defRPr/>
            </a:pPr>
            <a:r>
              <a:rPr lang="en-US" sz="4400" dirty="0">
                <a:solidFill>
                  <a:prstClr val="black"/>
                </a:solidFill>
                <a:latin typeface="Calibri"/>
                <a:ea typeface="+mn-ea"/>
              </a:rPr>
              <a:t>UNICEF, 2010</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914400" y="6172200"/>
            <a:ext cx="7015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Times" charset="0"/>
                <a:ea typeface="ＭＳ Ｐゴシック" charset="0"/>
              </a:rPr>
              <a:t>Randomised controlled trial. Luby et al. LANCET 2005</a:t>
            </a:r>
          </a:p>
        </p:txBody>
      </p:sp>
      <p:pic>
        <p:nvPicPr>
          <p:cNvPr id="108546" name="Picture 3" descr="Handwash image"/>
          <p:cNvPicPr>
            <a:picLocks noGrp="1" noChangeAspect="1" noChangeArrowheads="1"/>
          </p:cNvPicPr>
          <p:nvPr>
            <p:ph/>
          </p:nvPr>
        </p:nvPicPr>
        <p:blipFill>
          <a:blip r:embed="rId3"/>
          <a:srcRect/>
          <a:stretch>
            <a:fillRect/>
          </a:stretch>
        </p:blipFill>
        <p:spPr>
          <a:xfrm>
            <a:off x="685800" y="863600"/>
            <a:ext cx="7772400" cy="4976813"/>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457200" y="685800"/>
            <a:ext cx="8229600" cy="1143000"/>
          </a:xfrm>
          <a:noFill/>
        </p:spPr>
        <p:txBody>
          <a:bodyPr/>
          <a:lstStyle/>
          <a:p>
            <a:pPr eaLnBrk="1" hangingPunct="1"/>
            <a:r>
              <a:rPr lang="en-US" sz="3600" smtClean="0"/>
              <a:t>Effect of handwashing on child health: a randomised controlled trial.  Luby et al, Lancet 2005</a:t>
            </a:r>
            <a:endParaRPr lang="en-US" smtClean="0"/>
          </a:p>
        </p:txBody>
      </p:sp>
      <p:sp>
        <p:nvSpPr>
          <p:cNvPr id="110594" name="Rectangle 3"/>
          <p:cNvSpPr>
            <a:spLocks noGrp="1" noChangeArrowheads="1"/>
          </p:cNvSpPr>
          <p:nvPr>
            <p:ph type="body" idx="1"/>
          </p:nvPr>
        </p:nvSpPr>
        <p:spPr>
          <a:xfrm>
            <a:off x="457200" y="2327275"/>
            <a:ext cx="8229600" cy="4530725"/>
          </a:xfrm>
        </p:spPr>
        <p:txBody>
          <a:bodyPr/>
          <a:lstStyle/>
          <a:p>
            <a:pPr eaLnBrk="1" hangingPunct="1"/>
            <a:r>
              <a:rPr lang="en-US" smtClean="0"/>
              <a:t>Karachi, Pakistan</a:t>
            </a:r>
          </a:p>
          <a:p>
            <a:pPr eaLnBrk="1" hangingPunct="1"/>
            <a:r>
              <a:rPr lang="en-US" smtClean="0"/>
              <a:t>25 neighbourhoods - handwashing promotion and free soap</a:t>
            </a:r>
          </a:p>
          <a:p>
            <a:pPr eaLnBrk="1" hangingPunct="1"/>
            <a:r>
              <a:rPr lang="en-US" smtClean="0"/>
              <a:t>11 control neighbourhoods</a:t>
            </a:r>
          </a:p>
          <a:p>
            <a:pPr eaLnBrk="1" hangingPunct="1"/>
            <a:endParaRPr lang="en-US" smtClean="0"/>
          </a:p>
          <a:p>
            <a:pPr eaLnBrk="1" hangingPunct="1"/>
            <a:r>
              <a:rPr lang="en-US" smtClean="0"/>
              <a:t>53% reduction in incidence of diarrhoea and pneumonia</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a:xfrm>
            <a:off x="457200" y="457200"/>
            <a:ext cx="8229600" cy="1143000"/>
          </a:xfrm>
        </p:spPr>
        <p:txBody>
          <a:bodyPr/>
          <a:lstStyle/>
          <a:p>
            <a:pPr eaLnBrk="1" hangingPunct="1"/>
            <a:r>
              <a:rPr lang="en-GB" sz="2800" smtClean="0"/>
              <a:t>Role of Infant feeding and HIV in a severe diarrhoea outbreak in Botswana 2006</a:t>
            </a:r>
            <a:r>
              <a:rPr lang="en-GB" sz="3600" smtClean="0"/>
              <a:t/>
            </a:r>
            <a:br>
              <a:rPr lang="en-GB" sz="3600" smtClean="0"/>
            </a:br>
            <a:r>
              <a:rPr lang="en-GB" sz="1800" smtClean="0"/>
              <a:t/>
            </a:r>
            <a:br>
              <a:rPr lang="en-GB" sz="1800" smtClean="0"/>
            </a:br>
            <a:r>
              <a:rPr lang="en-GB" sz="2400" smtClean="0"/>
              <a:t>Free formula available for HIV positive mothers</a:t>
            </a:r>
            <a:endParaRPr lang="en-GB" sz="3600" smtClean="0"/>
          </a:p>
        </p:txBody>
      </p:sp>
      <p:pic>
        <p:nvPicPr>
          <p:cNvPr id="962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95475"/>
            <a:ext cx="76962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685800" y="152400"/>
            <a:ext cx="7772400" cy="1143000"/>
          </a:xfrm>
        </p:spPr>
        <p:txBody>
          <a:bodyPr/>
          <a:lstStyle/>
          <a:p>
            <a:pPr eaLnBrk="1" hangingPunct="1"/>
            <a:r>
              <a:rPr lang="en-US" smtClean="0"/>
              <a:t>Acute diarrhoea - summary</a:t>
            </a:r>
          </a:p>
        </p:txBody>
      </p:sp>
      <p:sp>
        <p:nvSpPr>
          <p:cNvPr id="114690" name="Rectangle 3"/>
          <p:cNvSpPr>
            <a:spLocks noGrp="1" noChangeArrowheads="1"/>
          </p:cNvSpPr>
          <p:nvPr>
            <p:ph type="body" idx="1"/>
          </p:nvPr>
        </p:nvSpPr>
        <p:spPr>
          <a:xfrm>
            <a:off x="685800" y="1219200"/>
            <a:ext cx="7772400" cy="4114800"/>
          </a:xfrm>
        </p:spPr>
        <p:txBody>
          <a:bodyPr/>
          <a:lstStyle/>
          <a:p>
            <a:pPr eaLnBrk="1" hangingPunct="1">
              <a:lnSpc>
                <a:spcPct val="90000"/>
              </a:lnSpc>
            </a:pPr>
            <a:r>
              <a:rPr lang="en-GB" sz="2800" smtClean="0">
                <a:latin typeface="Times New Roman" pitchFamily="18" charset="0"/>
              </a:rPr>
              <a:t>Diarrhoea accounts for 20% of mortality &lt; 5 years</a:t>
            </a:r>
          </a:p>
          <a:p>
            <a:pPr eaLnBrk="1" hangingPunct="1">
              <a:lnSpc>
                <a:spcPct val="90000"/>
              </a:lnSpc>
            </a:pPr>
            <a:r>
              <a:rPr lang="en-GB" sz="2800" smtClean="0">
                <a:latin typeface="Times New Roman" pitchFamily="18" charset="0"/>
              </a:rPr>
              <a:t>Acute diarrhoea causes dangerous dehydration</a:t>
            </a:r>
          </a:p>
          <a:p>
            <a:pPr eaLnBrk="1" hangingPunct="1">
              <a:lnSpc>
                <a:spcPct val="90000"/>
              </a:lnSpc>
            </a:pPr>
            <a:r>
              <a:rPr lang="en-GB" sz="2800" smtClean="0">
                <a:latin typeface="Times New Roman" pitchFamily="18" charset="0"/>
              </a:rPr>
              <a:t>Diarrhoea is secretory,osmotic or inflammatory</a:t>
            </a:r>
          </a:p>
          <a:p>
            <a:pPr eaLnBrk="1" hangingPunct="1">
              <a:lnSpc>
                <a:spcPct val="90000"/>
              </a:lnSpc>
            </a:pPr>
            <a:r>
              <a:rPr lang="en-GB" sz="2800" smtClean="0">
                <a:latin typeface="Times New Roman" pitchFamily="18" charset="0"/>
              </a:rPr>
              <a:t>Assess degree of dehydration: oral rehydration better for mild-moderate cases</a:t>
            </a:r>
          </a:p>
          <a:p>
            <a:pPr eaLnBrk="1" hangingPunct="1">
              <a:lnSpc>
                <a:spcPct val="90000"/>
              </a:lnSpc>
            </a:pPr>
            <a:r>
              <a:rPr lang="en-GB" sz="2800" smtClean="0">
                <a:latin typeface="Times New Roman" pitchFamily="18" charset="0"/>
              </a:rPr>
              <a:t>In severe cases careful rehydration required</a:t>
            </a:r>
          </a:p>
          <a:p>
            <a:pPr eaLnBrk="1" hangingPunct="1">
              <a:lnSpc>
                <a:spcPct val="90000"/>
              </a:lnSpc>
            </a:pPr>
            <a:r>
              <a:rPr lang="en-GB" sz="2800" smtClean="0">
                <a:latin typeface="Times New Roman" pitchFamily="18" charset="0"/>
              </a:rPr>
              <a:t>Avoid antibiotics, anti-diarrhoeal drugs</a:t>
            </a:r>
          </a:p>
          <a:p>
            <a:pPr eaLnBrk="1" hangingPunct="1">
              <a:lnSpc>
                <a:spcPct val="90000"/>
              </a:lnSpc>
            </a:pPr>
            <a:r>
              <a:rPr lang="en-GB" sz="2800" smtClean="0">
                <a:latin typeface="Times New Roman" pitchFamily="18" charset="0"/>
              </a:rPr>
              <a:t>Most common pathogen is rotavirus; bacterial types vary</a:t>
            </a:r>
          </a:p>
          <a:p>
            <a:pPr eaLnBrk="1" hangingPunct="1">
              <a:lnSpc>
                <a:spcPct val="90000"/>
              </a:lnSpc>
            </a:pPr>
            <a:r>
              <a:rPr lang="en-GB" sz="2800" smtClean="0">
                <a:latin typeface="Times New Roman" pitchFamily="18" charset="0"/>
              </a:rPr>
              <a:t>Sanitation is most important strategy to reduce deaths worldwide</a:t>
            </a:r>
            <a:endParaRPr lang="en-US" sz="280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9"/>
          <p:cNvSpPr>
            <a:spLocks noGrp="1"/>
          </p:cNvSpPr>
          <p:nvPr>
            <p:ph type="title"/>
          </p:nvPr>
        </p:nvSpPr>
        <p:spPr>
          <a:xfrm>
            <a:off x="684213" y="5805488"/>
            <a:ext cx="7921625" cy="576262"/>
          </a:xfrm>
        </p:spPr>
        <p:txBody>
          <a:bodyPr/>
          <a:lstStyle/>
          <a:p>
            <a:pPr eaLnBrk="1" hangingPunct="1"/>
            <a:r>
              <a:rPr lang="en-US" sz="3600" smtClean="0"/>
              <a:t>8.8 million deaths</a:t>
            </a:r>
            <a:br>
              <a:rPr lang="en-US" sz="3600" smtClean="0"/>
            </a:br>
            <a:r>
              <a:rPr lang="en-US" sz="2800" smtClean="0"/>
              <a:t>	</a:t>
            </a:r>
            <a:br>
              <a:rPr lang="en-US" sz="2800" smtClean="0"/>
            </a:br>
            <a:r>
              <a:rPr lang="en-US" sz="3200" b="0" smtClean="0"/>
              <a:t>6 million (68%) due to infectious diseases</a:t>
            </a:r>
            <a:br>
              <a:rPr lang="en-US" sz="3200" b="0" smtClean="0"/>
            </a:br>
            <a:r>
              <a:rPr lang="en-US" sz="3200" b="0" smtClean="0">
                <a:solidFill>
                  <a:srgbClr val="FF0000"/>
                </a:solidFill>
              </a:rPr>
              <a:t>Top 3 causes: pneumonia, </a:t>
            </a:r>
            <a:r>
              <a:rPr lang="en-US" sz="3600" b="0" smtClean="0">
                <a:solidFill>
                  <a:srgbClr val="FF0000"/>
                </a:solidFill>
              </a:rPr>
              <a:t>diarrhoea, </a:t>
            </a:r>
            <a:r>
              <a:rPr lang="en-US" sz="3200" b="0" smtClean="0">
                <a:solidFill>
                  <a:srgbClr val="FF0000"/>
                </a:solidFill>
              </a:rPr>
              <a:t>malaria</a:t>
            </a:r>
            <a:br>
              <a:rPr lang="en-US" sz="3200" b="0" smtClean="0">
                <a:solidFill>
                  <a:srgbClr val="FF0000"/>
                </a:solidFill>
              </a:rPr>
            </a:br>
            <a:r>
              <a:rPr lang="en-US" sz="3200" b="0" smtClean="0"/>
              <a:t/>
            </a:r>
            <a:br>
              <a:rPr lang="en-US" sz="3200" b="0" smtClean="0"/>
            </a:br>
            <a:r>
              <a:rPr lang="en-US" sz="3200" b="0" smtClean="0"/>
              <a:t>                         Lancet 2010; 375: 1969-87</a:t>
            </a:r>
            <a:endParaRPr lang="en-US" sz="3200" b="0" smtClean="0">
              <a:solidFill>
                <a:srgbClr val="FF6600"/>
              </a:solidFill>
            </a:endParaRPr>
          </a:p>
        </p:txBody>
      </p:sp>
      <p:pic>
        <p:nvPicPr>
          <p:cNvPr id="45058" name="Content Placeholder 8" descr="Black et al Lancet title.jpg"/>
          <p:cNvPicPr>
            <a:picLocks noGrp="1" noChangeAspect="1"/>
          </p:cNvPicPr>
          <p:nvPr>
            <p:ph type="pic" idx="1"/>
          </p:nvPr>
        </p:nvPicPr>
        <p:blipFill>
          <a:blip r:embed="rId3"/>
          <a:srcRect t="-90573" b="-90573"/>
          <a:stretch>
            <a:fillRect/>
          </a:stretch>
        </p:blipFill>
        <p:spPr>
          <a:xfrm>
            <a:off x="288925" y="-603250"/>
            <a:ext cx="8531225" cy="4537075"/>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smtClean="0"/>
              <a:t>Case study: chronic diarrhoea </a:t>
            </a:r>
          </a:p>
        </p:txBody>
      </p:sp>
      <p:sp>
        <p:nvSpPr>
          <p:cNvPr id="116738" name="Rectangle 3"/>
          <p:cNvSpPr>
            <a:spLocks noGrp="1" noChangeArrowheads="1"/>
          </p:cNvSpPr>
          <p:nvPr>
            <p:ph type="body" sz="half" idx="2"/>
          </p:nvPr>
        </p:nvSpPr>
        <p:spPr>
          <a:xfrm>
            <a:off x="4643438" y="1981200"/>
            <a:ext cx="3814762" cy="4114800"/>
          </a:xfrm>
        </p:spPr>
        <p:txBody>
          <a:bodyPr/>
          <a:lstStyle/>
          <a:p>
            <a:pPr eaLnBrk="1" hangingPunct="1">
              <a:lnSpc>
                <a:spcPct val="90000"/>
              </a:lnSpc>
            </a:pPr>
            <a:r>
              <a:rPr lang="en-US" sz="2800" smtClean="0"/>
              <a:t>8 month old child</a:t>
            </a:r>
          </a:p>
          <a:p>
            <a:pPr eaLnBrk="1" hangingPunct="1">
              <a:lnSpc>
                <a:spcPct val="90000"/>
              </a:lnSpc>
            </a:pPr>
            <a:r>
              <a:rPr lang="en-US" sz="2800" smtClean="0"/>
              <a:t>Failure to thrive since 4 months age</a:t>
            </a:r>
          </a:p>
          <a:p>
            <a:pPr eaLnBrk="1" hangingPunct="1">
              <a:lnSpc>
                <a:spcPct val="90000"/>
              </a:lnSpc>
            </a:pPr>
            <a:r>
              <a:rPr lang="en-US" sz="2800" smtClean="0"/>
              <a:t>Normal birthweight</a:t>
            </a:r>
          </a:p>
          <a:p>
            <a:pPr eaLnBrk="1" hangingPunct="1">
              <a:lnSpc>
                <a:spcPct val="90000"/>
              </a:lnSpc>
            </a:pPr>
            <a:r>
              <a:rPr lang="en-US" sz="2800" smtClean="0"/>
              <a:t>Feeds well, wide range of food</a:t>
            </a:r>
          </a:p>
          <a:p>
            <a:pPr eaLnBrk="1" hangingPunct="1">
              <a:lnSpc>
                <a:spcPct val="90000"/>
              </a:lnSpc>
            </a:pPr>
            <a:r>
              <a:rPr lang="en-US" sz="2800" smtClean="0"/>
              <a:t>Offensive, loose stool for last two months </a:t>
            </a:r>
          </a:p>
        </p:txBody>
      </p:sp>
      <p:pic>
        <p:nvPicPr>
          <p:cNvPr id="116739" name="Picture 4" descr="coeliac growth chart"/>
          <p:cNvPicPr>
            <a:picLocks noGrp="1" noChangeAspect="1" noChangeArrowheads="1"/>
          </p:cNvPicPr>
          <p:nvPr>
            <p:ph sz="half" idx="1"/>
          </p:nvPr>
        </p:nvPicPr>
        <p:blipFill>
          <a:blip r:embed="rId3"/>
          <a:srcRect/>
          <a:stretch>
            <a:fillRect/>
          </a:stretch>
        </p:blipFill>
        <p:spPr>
          <a:xfrm>
            <a:off x="1169988" y="1981200"/>
            <a:ext cx="2844800" cy="411480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a:xfrm>
            <a:off x="685800" y="381000"/>
            <a:ext cx="7772400" cy="1143000"/>
          </a:xfrm>
        </p:spPr>
        <p:txBody>
          <a:bodyPr/>
          <a:lstStyle/>
          <a:p>
            <a:pPr eaLnBrk="1" hangingPunct="1"/>
            <a:r>
              <a:rPr lang="en-US" smtClean="0"/>
              <a:t>Coeliac disease</a:t>
            </a:r>
          </a:p>
        </p:txBody>
      </p:sp>
      <p:sp>
        <p:nvSpPr>
          <p:cNvPr id="118786" name="Rectangle 3"/>
          <p:cNvSpPr>
            <a:spLocks noGrp="1" noChangeArrowheads="1"/>
          </p:cNvSpPr>
          <p:nvPr>
            <p:ph type="body" idx="1"/>
          </p:nvPr>
        </p:nvSpPr>
        <p:spPr>
          <a:xfrm>
            <a:off x="533400" y="1905000"/>
            <a:ext cx="5486400" cy="4114800"/>
          </a:xfrm>
        </p:spPr>
        <p:txBody>
          <a:bodyPr/>
          <a:lstStyle/>
          <a:p>
            <a:pPr eaLnBrk="1" hangingPunct="1"/>
            <a:r>
              <a:rPr lang="en-US" smtClean="0"/>
              <a:t>This child not dehydrated, but stunted</a:t>
            </a:r>
          </a:p>
          <a:p>
            <a:pPr eaLnBrk="1" hangingPunct="1"/>
            <a:r>
              <a:rPr lang="en-US" smtClean="0"/>
              <a:t>Immune-mediated enteropathy (to gluten)</a:t>
            </a:r>
          </a:p>
          <a:p>
            <a:pPr eaLnBrk="1" hangingPunct="1"/>
            <a:r>
              <a:rPr lang="en-US" smtClean="0"/>
              <a:t>Diarrhoea secondary to villous atrophy</a:t>
            </a:r>
          </a:p>
        </p:txBody>
      </p:sp>
      <p:pic>
        <p:nvPicPr>
          <p:cNvPr id="118787" name="Picture 4" descr="coeliac boy"/>
          <p:cNvPicPr>
            <a:picLocks noChangeAspect="1" noChangeArrowheads="1"/>
          </p:cNvPicPr>
          <p:nvPr/>
        </p:nvPicPr>
        <p:blipFill>
          <a:blip r:embed="rId3"/>
          <a:srcRect/>
          <a:stretch>
            <a:fillRect/>
          </a:stretch>
        </p:blipFill>
        <p:spPr bwMode="auto">
          <a:xfrm>
            <a:off x="6194425" y="3505200"/>
            <a:ext cx="2873375" cy="3352800"/>
          </a:xfrm>
          <a:prstGeom prst="rect">
            <a:avLst/>
          </a:prstGeom>
          <a:noFill/>
          <a:ln w="9525">
            <a:noFill/>
            <a:miter lim="800000"/>
            <a:headEnd/>
            <a:tailEnd/>
          </a:ln>
        </p:spPr>
      </p:pic>
      <p:sp>
        <p:nvSpPr>
          <p:cNvPr id="118788" name="Rectangle 5"/>
          <p:cNvSpPr>
            <a:spLocks noChangeArrowheads="1"/>
          </p:cNvSpPr>
          <p:nvPr/>
        </p:nvSpPr>
        <p:spPr bwMode="auto">
          <a:xfrm>
            <a:off x="7545388" y="2362200"/>
            <a:ext cx="1370012" cy="457200"/>
          </a:xfrm>
          <a:prstGeom prst="rect">
            <a:avLst/>
          </a:prstGeom>
          <a:noFill/>
          <a:ln w="9525">
            <a:noFill/>
            <a:miter lim="800000"/>
            <a:headEnd/>
            <a:tailEnd/>
          </a:ln>
        </p:spPr>
        <p:txBody>
          <a:bodyPr wrap="none">
            <a:spAutoFit/>
          </a:bodyPr>
          <a:lstStyle/>
          <a:p>
            <a:r>
              <a:rPr lang="en-US"/>
              <a:t>Pot-belly</a:t>
            </a:r>
          </a:p>
        </p:txBody>
      </p:sp>
      <p:sp>
        <p:nvSpPr>
          <p:cNvPr id="118789" name="Rectangle 6"/>
          <p:cNvSpPr>
            <a:spLocks noChangeArrowheads="1"/>
          </p:cNvSpPr>
          <p:nvPr/>
        </p:nvSpPr>
        <p:spPr bwMode="auto">
          <a:xfrm>
            <a:off x="4724400" y="5807075"/>
            <a:ext cx="1920875" cy="822325"/>
          </a:xfrm>
          <a:prstGeom prst="rect">
            <a:avLst/>
          </a:prstGeom>
          <a:noFill/>
          <a:ln w="9525">
            <a:noFill/>
            <a:miter lim="800000"/>
            <a:headEnd/>
            <a:tailEnd/>
          </a:ln>
        </p:spPr>
        <p:txBody>
          <a:bodyPr>
            <a:spAutoFit/>
          </a:bodyPr>
          <a:lstStyle/>
          <a:p>
            <a:r>
              <a:rPr lang="en-US"/>
              <a:t>Muscle wasting</a:t>
            </a:r>
          </a:p>
        </p:txBody>
      </p:sp>
      <p:sp>
        <p:nvSpPr>
          <p:cNvPr id="116743" name="Line 7"/>
          <p:cNvSpPr>
            <a:spLocks noChangeShapeType="1"/>
          </p:cNvSpPr>
          <p:nvPr/>
        </p:nvSpPr>
        <p:spPr bwMode="auto">
          <a:xfrm flipH="1">
            <a:off x="7543800" y="2895600"/>
            <a:ext cx="457200" cy="2057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16744" name="Line 8"/>
          <p:cNvSpPr>
            <a:spLocks noChangeShapeType="1"/>
          </p:cNvSpPr>
          <p:nvPr/>
        </p:nvSpPr>
        <p:spPr bwMode="auto">
          <a:xfrm flipV="1">
            <a:off x="5867400" y="5410200"/>
            <a:ext cx="609600" cy="609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3" name="Rectangle 6"/>
          <p:cNvSpPr>
            <a:spLocks noGrp="1" noChangeArrowheads="1"/>
          </p:cNvSpPr>
          <p:nvPr>
            <p:ph type="title"/>
          </p:nvPr>
        </p:nvSpPr>
        <p:spPr/>
        <p:txBody>
          <a:bodyPr/>
          <a:lstStyle/>
          <a:p>
            <a:pPr eaLnBrk="1" hangingPunct="1"/>
            <a:r>
              <a:rPr lang="en-US" smtClean="0"/>
              <a:t>Chronic diarrhoea - many causes</a:t>
            </a:r>
          </a:p>
        </p:txBody>
      </p:sp>
      <p:sp>
        <p:nvSpPr>
          <p:cNvPr id="120834" name="Rectangle 7"/>
          <p:cNvSpPr>
            <a:spLocks noGrp="1" noChangeArrowheads="1"/>
          </p:cNvSpPr>
          <p:nvPr>
            <p:ph type="body" idx="1"/>
          </p:nvPr>
        </p:nvSpPr>
        <p:spPr/>
        <p:txBody>
          <a:bodyPr/>
          <a:lstStyle/>
          <a:p>
            <a:pPr eaLnBrk="1" hangingPunct="1">
              <a:lnSpc>
                <a:spcPct val="90000"/>
              </a:lnSpc>
            </a:pPr>
            <a:r>
              <a:rPr lang="en-US" sz="2800" smtClean="0"/>
              <a:t>Infections, and post infection syndromes</a:t>
            </a:r>
          </a:p>
          <a:p>
            <a:pPr eaLnBrk="1" hangingPunct="1">
              <a:lnSpc>
                <a:spcPct val="90000"/>
              </a:lnSpc>
            </a:pPr>
            <a:r>
              <a:rPr lang="en-US" sz="2800" smtClean="0"/>
              <a:t>Carbohydrate intolerance</a:t>
            </a:r>
          </a:p>
          <a:p>
            <a:pPr eaLnBrk="1" hangingPunct="1">
              <a:lnSpc>
                <a:spcPct val="90000"/>
              </a:lnSpc>
            </a:pPr>
            <a:r>
              <a:rPr lang="en-US" sz="2800" smtClean="0"/>
              <a:t>Food sensitivities</a:t>
            </a:r>
          </a:p>
          <a:p>
            <a:pPr lvl="1" eaLnBrk="1" hangingPunct="1">
              <a:lnSpc>
                <a:spcPct val="90000"/>
              </a:lnSpc>
            </a:pPr>
            <a:r>
              <a:rPr lang="en-US" sz="2400" smtClean="0"/>
              <a:t>permanent (eg Coeliac Disease)</a:t>
            </a:r>
          </a:p>
          <a:p>
            <a:pPr lvl="1" eaLnBrk="1" hangingPunct="1">
              <a:lnSpc>
                <a:spcPct val="90000"/>
              </a:lnSpc>
            </a:pPr>
            <a:r>
              <a:rPr lang="en-US" sz="2400" smtClean="0"/>
              <a:t>temporary ( eg Cow</a:t>
            </a:r>
            <a:r>
              <a:rPr lang="ja-JP" altLang="en-US" sz="2400" smtClean="0"/>
              <a:t>’</a:t>
            </a:r>
            <a:r>
              <a:rPr lang="en-US" altLang="ja-JP" sz="2400" smtClean="0"/>
              <a:t>s milk protein intolerance)</a:t>
            </a:r>
          </a:p>
          <a:p>
            <a:pPr eaLnBrk="1" hangingPunct="1">
              <a:lnSpc>
                <a:spcPct val="90000"/>
              </a:lnSpc>
            </a:pPr>
            <a:r>
              <a:rPr lang="en-US" sz="2800" smtClean="0"/>
              <a:t>Motility disorders (including toddlers</a:t>
            </a:r>
            <a:r>
              <a:rPr lang="ja-JP" altLang="en-US" sz="2800" smtClean="0"/>
              <a:t>’</a:t>
            </a:r>
            <a:r>
              <a:rPr lang="en-US" altLang="ja-JP" sz="2800" smtClean="0"/>
              <a:t> diarrhoea)</a:t>
            </a:r>
          </a:p>
          <a:p>
            <a:pPr eaLnBrk="1" hangingPunct="1">
              <a:lnSpc>
                <a:spcPct val="90000"/>
              </a:lnSpc>
            </a:pPr>
            <a:r>
              <a:rPr lang="en-US" sz="2800" smtClean="0"/>
              <a:t>Inflammatory  bowel disease</a:t>
            </a:r>
          </a:p>
          <a:p>
            <a:pPr eaLnBrk="1" hangingPunct="1">
              <a:lnSpc>
                <a:spcPct val="90000"/>
              </a:lnSpc>
            </a:pPr>
            <a:r>
              <a:rPr lang="en-US" sz="2800" smtClean="0"/>
              <a:t>Pancreatic disease (eg. Cystic fibrosis)</a:t>
            </a:r>
          </a:p>
          <a:p>
            <a:pPr eaLnBrk="1" hangingPunct="1">
              <a:lnSpc>
                <a:spcPct val="90000"/>
              </a:lnSpc>
            </a:pPr>
            <a:r>
              <a:rPr lang="en-US" sz="2800" smtClean="0"/>
              <a:t>Intestinal lymphangiectasia</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eaLnBrk="1" hangingPunct="1"/>
            <a:r>
              <a:rPr lang="en-US" sz="4400">
                <a:solidFill>
                  <a:schemeClr val="tx2"/>
                </a:solidFill>
              </a:rPr>
              <a:t>Consequence of chronic diarrhoea</a:t>
            </a:r>
          </a:p>
        </p:txBody>
      </p:sp>
      <p:sp>
        <p:nvSpPr>
          <p:cNvPr id="122882" name="Rectangle 6"/>
          <p:cNvSpPr>
            <a:spLocks noGrp="1" noChangeArrowheads="1"/>
          </p:cNvSpPr>
          <p:nvPr>
            <p:ph type="body" sz="half" idx="1"/>
          </p:nvPr>
        </p:nvSpPr>
        <p:spPr/>
        <p:txBody>
          <a:bodyPr/>
          <a:lstStyle/>
          <a:p>
            <a:pPr eaLnBrk="1" hangingPunct="1">
              <a:lnSpc>
                <a:spcPct val="90000"/>
              </a:lnSpc>
            </a:pPr>
            <a:r>
              <a:rPr lang="en-US" sz="2800" smtClean="0"/>
              <a:t>Malnutrition</a:t>
            </a:r>
          </a:p>
          <a:p>
            <a:pPr eaLnBrk="1" hangingPunct="1">
              <a:lnSpc>
                <a:spcPct val="90000"/>
              </a:lnSpc>
            </a:pPr>
            <a:r>
              <a:rPr lang="en-US" sz="2800" smtClean="0"/>
              <a:t>Susceptibility to infection</a:t>
            </a:r>
          </a:p>
          <a:p>
            <a:pPr eaLnBrk="1" hangingPunct="1">
              <a:lnSpc>
                <a:spcPct val="90000"/>
              </a:lnSpc>
            </a:pPr>
            <a:r>
              <a:rPr lang="en-US" sz="2800" smtClean="0"/>
              <a:t>Poor growth, delayed puberty</a:t>
            </a:r>
          </a:p>
          <a:p>
            <a:pPr eaLnBrk="1" hangingPunct="1">
              <a:lnSpc>
                <a:spcPct val="90000"/>
              </a:lnSpc>
            </a:pPr>
            <a:r>
              <a:rPr lang="en-US" sz="2800" smtClean="0"/>
              <a:t>Anaemia, ricketts </a:t>
            </a:r>
          </a:p>
          <a:p>
            <a:pPr eaLnBrk="1" hangingPunct="1">
              <a:lnSpc>
                <a:spcPct val="90000"/>
              </a:lnSpc>
            </a:pPr>
            <a:r>
              <a:rPr lang="en-US" sz="2800" smtClean="0"/>
              <a:t>Cognitive impairment</a:t>
            </a:r>
          </a:p>
          <a:p>
            <a:pPr eaLnBrk="1" hangingPunct="1">
              <a:lnSpc>
                <a:spcPct val="90000"/>
              </a:lnSpc>
            </a:pPr>
            <a:endParaRPr lang="en-US" sz="2800" smtClean="0"/>
          </a:p>
        </p:txBody>
      </p:sp>
      <p:pic>
        <p:nvPicPr>
          <p:cNvPr id="122883" name="Picture 8" descr="malnutirtion children-grande"/>
          <p:cNvPicPr>
            <a:picLocks noGrp="1" noChangeAspect="1" noChangeArrowheads="1"/>
          </p:cNvPicPr>
          <p:nvPr>
            <p:ph sz="half" idx="2"/>
          </p:nvPr>
        </p:nvPicPr>
        <p:blipFill>
          <a:blip r:embed="rId3"/>
          <a:srcRect/>
          <a:stretch>
            <a:fillRect/>
          </a:stretch>
        </p:blipFill>
        <p:spPr>
          <a:xfrm>
            <a:off x="4267200" y="2133600"/>
            <a:ext cx="4724400" cy="3524250"/>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685800" y="609600"/>
            <a:ext cx="8229600" cy="1143000"/>
          </a:xfrm>
        </p:spPr>
        <p:txBody>
          <a:bodyPr/>
          <a:lstStyle/>
          <a:p>
            <a:pPr eaLnBrk="1" hangingPunct="1"/>
            <a:r>
              <a:rPr lang="en-US" smtClean="0"/>
              <a:t>Malnutrition - central to both diarrhoea and respiratory illness</a:t>
            </a:r>
          </a:p>
        </p:txBody>
      </p:sp>
      <p:pic>
        <p:nvPicPr>
          <p:cNvPr id="110595" name="Picture 3"/>
          <p:cNvPicPr>
            <a:picLocks noGrp="1" noChangeAspect="1" noChangeArrowheads="1"/>
          </p:cNvPicPr>
          <p:nvPr>
            <p:ph type="body" idx="1"/>
          </p:nvPr>
        </p:nvPicPr>
        <p:blipFill>
          <a:blip r:embed="rId3"/>
          <a:srcRect r="20821"/>
          <a:stretch>
            <a:fillRect/>
          </a:stretch>
        </p:blipFill>
        <p:spPr>
          <a:xfrm>
            <a:off x="1198563" y="2420938"/>
            <a:ext cx="6756400" cy="3675062"/>
          </a:xfrm>
          <a:ln w="28575" cap="flat">
            <a:solidFill>
              <a:srgbClr val="B2B2B2"/>
            </a:solid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7" name="Rectangle 4"/>
          <p:cNvSpPr>
            <a:spLocks noGrp="1" noChangeArrowheads="1"/>
          </p:cNvSpPr>
          <p:nvPr>
            <p:ph type="title"/>
          </p:nvPr>
        </p:nvSpPr>
        <p:spPr/>
        <p:txBody>
          <a:bodyPr/>
          <a:lstStyle/>
          <a:p>
            <a:pPr eaLnBrk="1" hangingPunct="1"/>
            <a:r>
              <a:rPr lang="en-US" smtClean="0"/>
              <a:t>Chronic diarrhoea - summary</a:t>
            </a:r>
          </a:p>
        </p:txBody>
      </p:sp>
      <p:sp>
        <p:nvSpPr>
          <p:cNvPr id="126978" name="Rectangle 5"/>
          <p:cNvSpPr>
            <a:spLocks noGrp="1" noChangeArrowheads="1"/>
          </p:cNvSpPr>
          <p:nvPr>
            <p:ph type="body" idx="1"/>
          </p:nvPr>
        </p:nvSpPr>
        <p:spPr/>
        <p:txBody>
          <a:bodyPr/>
          <a:lstStyle/>
          <a:p>
            <a:pPr eaLnBrk="1" hangingPunct="1"/>
            <a:r>
              <a:rPr lang="en-GB" smtClean="0"/>
              <a:t>Chronic diarrhoea causes growth failure and malnutrition</a:t>
            </a:r>
          </a:p>
          <a:p>
            <a:pPr eaLnBrk="1" hangingPunct="1"/>
            <a:r>
              <a:rPr lang="en-GB" smtClean="0"/>
              <a:t>Wide range of causes - inherited &amp; acquired</a:t>
            </a:r>
          </a:p>
          <a:p>
            <a:pPr eaLnBrk="1" hangingPunct="1"/>
            <a:r>
              <a:rPr lang="en-GB" smtClean="0"/>
              <a:t>It is associated with higher mortality from respiratory and other infections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eaLnBrk="1" hangingPunct="1"/>
            <a:endParaRPr lang="en-US" sz="4400">
              <a:solidFill>
                <a:schemeClr val="tx2"/>
              </a:solidFill>
            </a:endParaRPr>
          </a:p>
        </p:txBody>
      </p:sp>
      <p:sp>
        <p:nvSpPr>
          <p:cNvPr id="137221" name="Rectangle 5"/>
          <p:cNvSpPr>
            <a:spLocks noChangeArrowheads="1"/>
          </p:cNvSpPr>
          <p:nvPr/>
        </p:nvSpPr>
        <p:spPr bwMode="auto">
          <a:xfrm>
            <a:off x="990600" y="2286000"/>
            <a:ext cx="7772400" cy="173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eaLnBrk="1" hangingPunct="1"/>
            <a:r>
              <a:rPr lang="en-US" sz="4400">
                <a:solidFill>
                  <a:srgbClr val="FF0000"/>
                </a:solidFill>
                <a:effectLst>
                  <a:outerShdw blurRad="38100" dist="38100" dir="2700000" algn="tl">
                    <a:srgbClr val="C0C0C0"/>
                  </a:outerShdw>
                </a:effectLst>
              </a:rPr>
              <a:t>Another child with diarrhoea will die in the time it takes to read this sentence.</a:t>
            </a:r>
          </a:p>
        </p:txBody>
      </p:sp>
      <p:sp>
        <p:nvSpPr>
          <p:cNvPr id="137222" name="Rectangle 6"/>
          <p:cNvSpPr>
            <a:spLocks noChangeArrowheads="1"/>
          </p:cNvSpPr>
          <p:nvPr/>
        </p:nvSpPr>
        <p:spPr bwMode="auto">
          <a:xfrm>
            <a:off x="152400" y="6019800"/>
            <a:ext cx="91440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pPr>
            <a:r>
              <a:rPr lang="en-US" sz="3200" i="1">
                <a:solidFill>
                  <a:srgbClr val="FF0000"/>
                </a:solidFill>
                <a:effectLst>
                  <a:outerShdw blurRad="38100" dist="38100" dir="2700000" algn="tl">
                    <a:srgbClr val="C0C0C0"/>
                  </a:outerShdw>
                </a:effectLst>
              </a:rPr>
              <a:t>One death every 14 seconds…………..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a:xfrm>
            <a:off x="228600" y="0"/>
            <a:ext cx="5638800" cy="2057400"/>
          </a:xfrm>
        </p:spPr>
        <p:txBody>
          <a:bodyPr/>
          <a:lstStyle/>
          <a:p>
            <a:pPr eaLnBrk="1" hangingPunct="1"/>
            <a:r>
              <a:rPr lang="en-US" smtClean="0"/>
              <a:t>Correcting hypernatraemia </a:t>
            </a:r>
          </a:p>
        </p:txBody>
      </p:sp>
      <p:pic>
        <p:nvPicPr>
          <p:cNvPr id="132098" name="Picture 3" descr="hypernatraemia flowchart"/>
          <p:cNvPicPr>
            <a:picLocks noGrp="1" noChangeAspect="1" noChangeArrowheads="1"/>
          </p:cNvPicPr>
          <p:nvPr>
            <p:ph sz="half" idx="1"/>
          </p:nvPr>
        </p:nvPicPr>
        <p:blipFill>
          <a:blip r:embed="rId3"/>
          <a:srcRect/>
          <a:stretch>
            <a:fillRect/>
          </a:stretch>
        </p:blipFill>
        <p:spPr>
          <a:xfrm>
            <a:off x="4252913" y="685800"/>
            <a:ext cx="4837112" cy="5867400"/>
          </a:xfrm>
        </p:spPr>
      </p:pic>
      <p:sp>
        <p:nvSpPr>
          <p:cNvPr id="132099" name="Rectangle 5"/>
          <p:cNvSpPr>
            <a:spLocks noChangeArrowheads="1"/>
          </p:cNvSpPr>
          <p:nvPr/>
        </p:nvSpPr>
        <p:spPr bwMode="auto">
          <a:xfrm>
            <a:off x="304800" y="1981200"/>
            <a:ext cx="3810000" cy="4114800"/>
          </a:xfrm>
          <a:prstGeom prst="rect">
            <a:avLst/>
          </a:prstGeom>
          <a:noFill/>
          <a:ln w="9525">
            <a:noFill/>
            <a:miter lim="800000"/>
            <a:headEnd/>
            <a:tailEnd/>
          </a:ln>
        </p:spPr>
        <p:txBody>
          <a:bodyPr/>
          <a:lstStyle/>
          <a:p>
            <a:pPr marL="342900" indent="-342900" eaLnBrk="1" hangingPunct="1">
              <a:lnSpc>
                <a:spcPct val="90000"/>
              </a:lnSpc>
              <a:spcBef>
                <a:spcPct val="20000"/>
              </a:spcBef>
              <a:buFontTx/>
              <a:buChar char="•"/>
            </a:pPr>
            <a:r>
              <a:rPr lang="en-GB" sz="2000"/>
              <a:t>A: cells and plasma in balanced osmolality</a:t>
            </a:r>
          </a:p>
          <a:p>
            <a:pPr marL="342900" indent="-342900" eaLnBrk="1" hangingPunct="1">
              <a:lnSpc>
                <a:spcPct val="90000"/>
              </a:lnSpc>
              <a:spcBef>
                <a:spcPct val="20000"/>
              </a:spcBef>
              <a:buFontTx/>
              <a:buChar char="•"/>
            </a:pPr>
            <a:endParaRPr lang="en-GB" sz="2000"/>
          </a:p>
          <a:p>
            <a:pPr marL="342900" indent="-342900" eaLnBrk="1" hangingPunct="1">
              <a:lnSpc>
                <a:spcPct val="90000"/>
              </a:lnSpc>
              <a:spcBef>
                <a:spcPct val="20000"/>
              </a:spcBef>
              <a:buFontTx/>
              <a:buChar char="•"/>
            </a:pPr>
            <a:r>
              <a:rPr lang="en-GB" sz="2000"/>
              <a:t>B: early dehydration - plasma sodium &amp; osmolality increase; cells lose water</a:t>
            </a:r>
          </a:p>
          <a:p>
            <a:pPr marL="342900" indent="-342900" eaLnBrk="1" hangingPunct="1">
              <a:lnSpc>
                <a:spcPct val="90000"/>
              </a:lnSpc>
              <a:spcBef>
                <a:spcPct val="20000"/>
              </a:spcBef>
              <a:buFontTx/>
              <a:buChar char="•"/>
            </a:pPr>
            <a:endParaRPr lang="en-GB" sz="2000"/>
          </a:p>
          <a:p>
            <a:pPr marL="342900" indent="-342900" eaLnBrk="1" hangingPunct="1">
              <a:lnSpc>
                <a:spcPct val="90000"/>
              </a:lnSpc>
              <a:spcBef>
                <a:spcPct val="20000"/>
              </a:spcBef>
              <a:buFontTx/>
              <a:buChar char="•"/>
            </a:pPr>
            <a:r>
              <a:rPr lang="en-GB" sz="2000"/>
              <a:t>C: later dehydration - organic osmolytes pumped into cells, water follows - balanced osmolality</a:t>
            </a:r>
          </a:p>
          <a:p>
            <a:pPr marL="342900" indent="-342900" eaLnBrk="1" hangingPunct="1">
              <a:lnSpc>
                <a:spcPct val="90000"/>
              </a:lnSpc>
              <a:spcBef>
                <a:spcPct val="20000"/>
              </a:spcBef>
              <a:buFontTx/>
              <a:buChar char="•"/>
            </a:pPr>
            <a:endParaRPr lang="en-GB" sz="2000"/>
          </a:p>
          <a:p>
            <a:pPr marL="342900" indent="-342900" eaLnBrk="1" hangingPunct="1">
              <a:lnSpc>
                <a:spcPct val="90000"/>
              </a:lnSpc>
              <a:spcBef>
                <a:spcPct val="20000"/>
              </a:spcBef>
              <a:buFontTx/>
              <a:buChar char="•"/>
            </a:pPr>
            <a:r>
              <a:rPr lang="en-GB" sz="2000"/>
              <a:t>D: rapid rehydration - plasma osmolality decreases, water moves into cells, cells swell</a:t>
            </a:r>
            <a:endParaRPr lang="en-US" sz="20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684213" y="188913"/>
            <a:ext cx="7772400" cy="1143000"/>
          </a:xfrm>
        </p:spPr>
        <p:txBody>
          <a:bodyPr/>
          <a:lstStyle/>
          <a:p>
            <a:pPr eaLnBrk="1" hangingPunct="1"/>
            <a:r>
              <a:rPr lang="en-US" smtClean="0"/>
              <a:t>Causes of death in &lt; 5yr olds</a:t>
            </a:r>
          </a:p>
        </p:txBody>
      </p:sp>
      <p:pic>
        <p:nvPicPr>
          <p:cNvPr id="47106" name="Content Placeholder 3" descr="Global causes of child death.jpg"/>
          <p:cNvPicPr>
            <a:picLocks noGrp="1" noChangeAspect="1"/>
          </p:cNvPicPr>
          <p:nvPr>
            <p:ph idx="1"/>
          </p:nvPr>
        </p:nvPicPr>
        <p:blipFill>
          <a:blip r:embed="rId2"/>
          <a:srcRect l="-37625" r="-37625"/>
          <a:stretch>
            <a:fillRect/>
          </a:stretch>
        </p:blipFill>
        <p:spPr>
          <a:xfrm>
            <a:off x="-396875" y="1341438"/>
            <a:ext cx="9929813" cy="5256212"/>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685800" y="228600"/>
            <a:ext cx="7772400" cy="1143000"/>
          </a:xfrm>
        </p:spPr>
        <p:txBody>
          <a:bodyPr/>
          <a:lstStyle/>
          <a:p>
            <a:pPr eaLnBrk="1" hangingPunct="1"/>
            <a:r>
              <a:rPr lang="en-US" smtClean="0"/>
              <a:t>A principle cause of morbidity and mortality in children &lt;5 yr</a:t>
            </a:r>
          </a:p>
        </p:txBody>
      </p:sp>
      <p:sp>
        <p:nvSpPr>
          <p:cNvPr id="48130" name="Rectangle 3"/>
          <p:cNvSpPr>
            <a:spLocks noGrp="1" noChangeArrowheads="1"/>
          </p:cNvSpPr>
          <p:nvPr>
            <p:ph type="body" sz="half" idx="2"/>
          </p:nvPr>
        </p:nvSpPr>
        <p:spPr>
          <a:xfrm>
            <a:off x="4648200" y="1793875"/>
            <a:ext cx="4038600" cy="5064125"/>
          </a:xfrm>
        </p:spPr>
        <p:txBody>
          <a:bodyPr/>
          <a:lstStyle/>
          <a:p>
            <a:pPr eaLnBrk="1" hangingPunct="1"/>
            <a:r>
              <a:rPr lang="en-US" sz="2800" smtClean="0"/>
              <a:t>Median episodes per year = 3.2</a:t>
            </a:r>
          </a:p>
          <a:p>
            <a:pPr eaLnBrk="1" hangingPunct="1"/>
            <a:r>
              <a:rPr lang="en-US" sz="2800" smtClean="0"/>
              <a:t>Accounts for 21% of all deaths in children &lt; 5 in developing countries</a:t>
            </a:r>
          </a:p>
          <a:p>
            <a:pPr eaLnBrk="1" hangingPunct="1"/>
            <a:r>
              <a:rPr lang="en-US" sz="2800" smtClean="0"/>
              <a:t>Estimated 2.5 million deaths p.a.</a:t>
            </a:r>
          </a:p>
          <a:p>
            <a:pPr algn="r" eaLnBrk="1" hangingPunct="1">
              <a:buFontTx/>
              <a:buNone/>
            </a:pPr>
            <a:endParaRPr lang="en-US" sz="2400" smtClean="0"/>
          </a:p>
          <a:p>
            <a:pPr algn="r" eaLnBrk="1" hangingPunct="1">
              <a:buFontTx/>
              <a:buNone/>
            </a:pPr>
            <a:r>
              <a:rPr lang="en-US" sz="2400" smtClean="0"/>
              <a:t>Kosek, et al. Bulletin of WHO, Mar 2003</a:t>
            </a:r>
          </a:p>
        </p:txBody>
      </p:sp>
      <p:pic>
        <p:nvPicPr>
          <p:cNvPr id="48131" name="Picture 4"/>
          <p:cNvPicPr>
            <a:picLocks noGrp="1" noChangeAspect="1" noChangeArrowheads="1"/>
          </p:cNvPicPr>
          <p:nvPr>
            <p:ph sz="half" idx="1"/>
          </p:nvPr>
        </p:nvPicPr>
        <p:blipFill>
          <a:blip r:embed="rId3"/>
          <a:srcRect/>
          <a:stretch>
            <a:fillRect/>
          </a:stretch>
        </p:blipFill>
        <p:spPr>
          <a:xfrm>
            <a:off x="1166813" y="1981200"/>
            <a:ext cx="2851150" cy="41148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2"/>
          <p:cNvSpPr>
            <a:spLocks noGrp="1" noChangeArrowheads="1"/>
          </p:cNvSpPr>
          <p:nvPr>
            <p:ph type="ctrTitle"/>
          </p:nvPr>
        </p:nvSpPr>
        <p:spPr>
          <a:xfrm>
            <a:off x="685800" y="2606675"/>
            <a:ext cx="7772400" cy="1736725"/>
          </a:xfrm>
        </p:spPr>
        <p:txBody>
          <a:bodyPr/>
          <a:lstStyle/>
          <a:p>
            <a:pPr eaLnBrk="1" hangingPunct="1"/>
            <a:r>
              <a:rPr lang="en-US" altLang="en-US" sz="4000" smtClean="0"/>
              <a:t>‘</a:t>
            </a:r>
            <a:r>
              <a:rPr lang="en-US" sz="4000" smtClean="0"/>
              <a:t>In the past decade, diarrhoea has killed more children than all the people lost to armed conflict in the last 50 years</a:t>
            </a:r>
            <a:r>
              <a:rPr lang="en-US" altLang="en-US" sz="4000" smtClean="0"/>
              <a:t>’</a:t>
            </a:r>
            <a:endParaRPr lang="en-US" smtClean="0"/>
          </a:p>
        </p:txBody>
      </p:sp>
      <p:sp>
        <p:nvSpPr>
          <p:cNvPr id="50178" name="TextBox 1"/>
          <p:cNvSpPr txBox="1">
            <a:spLocks noChangeArrowheads="1"/>
          </p:cNvSpPr>
          <p:nvPr/>
        </p:nvSpPr>
        <p:spPr bwMode="auto">
          <a:xfrm>
            <a:off x="3059113" y="5732463"/>
            <a:ext cx="5708650" cy="831850"/>
          </a:xfrm>
          <a:prstGeom prst="rect">
            <a:avLst/>
          </a:prstGeom>
          <a:noFill/>
          <a:ln w="9525">
            <a:noFill/>
            <a:miter lim="800000"/>
            <a:headEnd/>
            <a:tailEnd/>
          </a:ln>
        </p:spPr>
        <p:txBody>
          <a:bodyPr wrap="none">
            <a:spAutoFit/>
          </a:bodyPr>
          <a:lstStyle/>
          <a:p>
            <a:r>
              <a:rPr lang="en-US"/>
              <a:t>Kosek, et al. Bulletin of WHO, Mar 2003</a:t>
            </a:r>
          </a:p>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pPr eaLnBrk="1" hangingPunct="1"/>
            <a:r>
              <a:rPr lang="en-US" smtClean="0"/>
              <a:t>Definitions of diarrhoea</a:t>
            </a:r>
          </a:p>
        </p:txBody>
      </p:sp>
      <p:pic>
        <p:nvPicPr>
          <p:cNvPr id="52226" name="Picture 3"/>
          <p:cNvPicPr>
            <a:picLocks noGrp="1" noChangeAspect="1" noChangeArrowheads="1"/>
          </p:cNvPicPr>
          <p:nvPr>
            <p:ph idx="1"/>
          </p:nvPr>
        </p:nvPicPr>
        <p:blipFill>
          <a:blip r:embed="rId3"/>
          <a:srcRect/>
          <a:stretch>
            <a:fillRect/>
          </a:stretch>
        </p:blipFill>
        <p:spPr>
          <a:xfrm>
            <a:off x="1624013" y="1981200"/>
            <a:ext cx="5894387" cy="41148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smtClean="0"/>
              <a:t>Definition</a:t>
            </a:r>
          </a:p>
        </p:txBody>
      </p:sp>
      <p:sp>
        <p:nvSpPr>
          <p:cNvPr id="54274" name="Rectangle 3"/>
          <p:cNvSpPr>
            <a:spLocks noGrp="1" noChangeArrowheads="1"/>
          </p:cNvSpPr>
          <p:nvPr>
            <p:ph type="body" idx="1"/>
          </p:nvPr>
        </p:nvSpPr>
        <p:spPr>
          <a:xfrm>
            <a:off x="609600" y="1600200"/>
            <a:ext cx="8229600" cy="4530725"/>
          </a:xfrm>
        </p:spPr>
        <p:txBody>
          <a:bodyPr/>
          <a:lstStyle/>
          <a:p>
            <a:pPr eaLnBrk="1" hangingPunct="1"/>
            <a:r>
              <a:rPr lang="en-US" sz="4000" smtClean="0"/>
              <a:t>Increase in stool frequency with change to loose or watery stool</a:t>
            </a:r>
            <a:endParaRPr lang="en-US" smtClean="0"/>
          </a:p>
          <a:p>
            <a:pPr eaLnBrk="1" hangingPunct="1"/>
            <a:endParaRPr lang="en-US" smtClean="0"/>
          </a:p>
          <a:p>
            <a:pPr eaLnBrk="1" hangingPunct="1"/>
            <a:r>
              <a:rPr lang="en-US" smtClean="0"/>
              <a:t>But breast fed infants….   Departure from normal stool pattern with increased volume and frequency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ple">
  <a:themeElements>
    <a:clrScheme name="Maple 1">
      <a:dk1>
        <a:srgbClr val="BB5F03"/>
      </a:dk1>
      <a:lt1>
        <a:srgbClr val="FFFFFF"/>
      </a:lt1>
      <a:dk2>
        <a:srgbClr val="993300"/>
      </a:dk2>
      <a:lt2>
        <a:srgbClr val="FEEC94"/>
      </a:lt2>
      <a:accent1>
        <a:srgbClr val="720000"/>
      </a:accent1>
      <a:accent2>
        <a:srgbClr val="B76A03"/>
      </a:accent2>
      <a:accent3>
        <a:srgbClr val="CAADAA"/>
      </a:accent3>
      <a:accent4>
        <a:srgbClr val="DADADA"/>
      </a:accent4>
      <a:accent5>
        <a:srgbClr val="BCAAAA"/>
      </a:accent5>
      <a:accent6>
        <a:srgbClr val="A65F02"/>
      </a:accent6>
      <a:hlink>
        <a:srgbClr val="FFFF00"/>
      </a:hlink>
      <a:folHlink>
        <a:srgbClr val="FFFF99"/>
      </a:folHlink>
    </a:clrScheme>
    <a:fontScheme name="Mapl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Maple 1">
        <a:dk1>
          <a:srgbClr val="BB5F03"/>
        </a:dk1>
        <a:lt1>
          <a:srgbClr val="FFFFFF"/>
        </a:lt1>
        <a:dk2>
          <a:srgbClr val="993300"/>
        </a:dk2>
        <a:lt2>
          <a:srgbClr val="FEEC94"/>
        </a:lt2>
        <a:accent1>
          <a:srgbClr val="720000"/>
        </a:accent1>
        <a:accent2>
          <a:srgbClr val="B76A03"/>
        </a:accent2>
        <a:accent3>
          <a:srgbClr val="CAADAA"/>
        </a:accent3>
        <a:accent4>
          <a:srgbClr val="DADADA"/>
        </a:accent4>
        <a:accent5>
          <a:srgbClr val="BCA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3300"/>
        </a:accent1>
        <a:accent2>
          <a:srgbClr val="007825"/>
        </a:accent2>
        <a:accent3>
          <a:srgbClr val="AAB4AA"/>
        </a:accent3>
        <a:accent4>
          <a:srgbClr val="DADADA"/>
        </a:accent4>
        <a:accent5>
          <a:srgbClr val="AAADA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2A3B54"/>
        </a:accent1>
        <a:accent2>
          <a:srgbClr val="017A83"/>
        </a:accent2>
        <a:accent3>
          <a:srgbClr val="AAB8B8"/>
        </a:accent3>
        <a:accent4>
          <a:srgbClr val="DADADA"/>
        </a:accent4>
        <a:accent5>
          <a:srgbClr val="ACAFB3"/>
        </a:accent5>
        <a:accent6>
          <a:srgbClr val="016E76"/>
        </a:accent6>
        <a:hlink>
          <a:srgbClr val="00CCFF"/>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222268"/>
        </a:accent1>
        <a:accent2>
          <a:srgbClr val="7000E0"/>
        </a:accent2>
        <a:accent3>
          <a:srgbClr val="BCAAE2"/>
        </a:accent3>
        <a:accent4>
          <a:srgbClr val="DADADA"/>
        </a:accent4>
        <a:accent5>
          <a:srgbClr val="ABABB9"/>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807</TotalTime>
  <Words>1773</Words>
  <Application>Microsoft Office PowerPoint</Application>
  <PresentationFormat>On-screen Show (4:3)</PresentationFormat>
  <Paragraphs>348</Paragraphs>
  <Slides>48</Slides>
  <Notes>45</Notes>
  <HiddenSlides>0</HiddenSlides>
  <MMClips>0</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Blank Presentation</vt:lpstr>
      <vt:lpstr>Maple</vt:lpstr>
      <vt:lpstr>Diarrhoea in children</vt:lpstr>
      <vt:lpstr>PowerPoint Presentation</vt:lpstr>
      <vt:lpstr>One billion people worldwide lack access to clean water   2.5 billion do without  adequate sanitation</vt:lpstr>
      <vt:lpstr>8.8 million deaths   6 million (68%) due to infectious diseases Top 3 causes: pneumonia, diarrhoea, malaria                           Lancet 2010; 375: 1969-87</vt:lpstr>
      <vt:lpstr>Causes of death in &lt; 5yr olds</vt:lpstr>
      <vt:lpstr>A principle cause of morbidity and mortality in children &lt;5 yr</vt:lpstr>
      <vt:lpstr>‘In the past decade, diarrhoea has killed more children than all the people lost to armed conflict in the last 50 years’</vt:lpstr>
      <vt:lpstr>Definitions of diarrhoea</vt:lpstr>
      <vt:lpstr>Definition</vt:lpstr>
      <vt:lpstr>Classification</vt:lpstr>
      <vt:lpstr>Types of diarrhoea</vt:lpstr>
      <vt:lpstr>Case study: acute diarrhoea</vt:lpstr>
      <vt:lpstr>Assessment of child with diarrhoea</vt:lpstr>
      <vt:lpstr>Clinical features</vt:lpstr>
      <vt:lpstr>Clinical assessment of dehydration</vt:lpstr>
      <vt:lpstr>Oral rehydration solution</vt:lpstr>
      <vt:lpstr>Oral rehydration solution</vt:lpstr>
      <vt:lpstr>How to rehydrate?</vt:lpstr>
      <vt:lpstr>Severe dehydration </vt:lpstr>
      <vt:lpstr>Management of acute diarrhoea</vt:lpstr>
      <vt:lpstr>Infants: continue breast-feeding</vt:lpstr>
      <vt:lpstr>Viral causes of diarrhoea</vt:lpstr>
      <vt:lpstr>Rotavirus</vt:lpstr>
      <vt:lpstr>PowerPoint Presentation</vt:lpstr>
      <vt:lpstr>Top causes of acute diarrhoea</vt:lpstr>
      <vt:lpstr>PowerPoint Presentation</vt:lpstr>
      <vt:lpstr>PowerPoint Presentation</vt:lpstr>
      <vt:lpstr>Greetings in a time of cholera</vt:lpstr>
      <vt:lpstr>Greetings in a time of cholera</vt:lpstr>
      <vt:lpstr>Preventing death from acute diarrhoea</vt:lpstr>
      <vt:lpstr>Reasons for declining mortality</vt:lpstr>
      <vt:lpstr>Excreta are the main source of childhood diarrhoeal diseases</vt:lpstr>
      <vt:lpstr>Improved hygiene &amp; sanitation</vt:lpstr>
      <vt:lpstr>“… a meticulous sense of cleanliness, not only personal, but also in regard to one’s surroundings is the alpha and omega of corporate life. Where the rules of personal, domestic and public sanitation are strictly observed… there should be no occasion for illness or disease.”</vt:lpstr>
      <vt:lpstr>Progress often inequitable</vt:lpstr>
      <vt:lpstr>PowerPoint Presentation</vt:lpstr>
      <vt:lpstr>Effect of handwashing on child health: a randomised controlled trial.  Luby et al, Lancet 2005</vt:lpstr>
      <vt:lpstr>Role of Infant feeding and HIV in a severe diarrhoea outbreak in Botswana 2006  Free formula available for HIV positive mothers</vt:lpstr>
      <vt:lpstr>Acute diarrhoea - summary</vt:lpstr>
      <vt:lpstr>Case study: chronic diarrhoea </vt:lpstr>
      <vt:lpstr>Coeliac disease</vt:lpstr>
      <vt:lpstr>Chronic diarrhoea - many causes</vt:lpstr>
      <vt:lpstr>PowerPoint Presentation</vt:lpstr>
      <vt:lpstr>Malnutrition - central to both diarrhoea and respiratory illness</vt:lpstr>
      <vt:lpstr>Chronic diarrhoea - summary</vt:lpstr>
      <vt:lpstr>PowerPoint Presentation</vt:lpstr>
      <vt:lpstr>PowerPoint Presentation</vt:lpstr>
      <vt:lpstr>Correcting hypernatraemia </vt:lpstr>
    </vt:vector>
  </TitlesOfParts>
  <Company>Liz Hanks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WASH and Health</dc:title>
  <dc:creator>Liz Hanks</dc:creator>
  <cp:lastModifiedBy>Shiel, Nuala</cp:lastModifiedBy>
  <cp:revision>30</cp:revision>
  <dcterms:created xsi:type="dcterms:W3CDTF">2009-09-17T14:17:38Z</dcterms:created>
  <dcterms:modified xsi:type="dcterms:W3CDTF">2013-06-04T11:06:03Z</dcterms:modified>
</cp:coreProperties>
</file>