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307" r:id="rId2"/>
    <p:sldId id="328" r:id="rId3"/>
    <p:sldId id="366" r:id="rId4"/>
    <p:sldId id="326" r:id="rId5"/>
    <p:sldId id="329" r:id="rId6"/>
    <p:sldId id="333" r:id="rId7"/>
    <p:sldId id="334" r:id="rId8"/>
    <p:sldId id="336" r:id="rId9"/>
    <p:sldId id="365" r:id="rId10"/>
    <p:sldId id="338" r:id="rId11"/>
    <p:sldId id="341" r:id="rId12"/>
    <p:sldId id="340" r:id="rId13"/>
    <p:sldId id="343" r:id="rId14"/>
    <p:sldId id="344" r:id="rId15"/>
    <p:sldId id="316" r:id="rId16"/>
    <p:sldId id="346" r:id="rId17"/>
    <p:sldId id="345" r:id="rId18"/>
    <p:sldId id="347" r:id="rId19"/>
    <p:sldId id="348" r:id="rId20"/>
    <p:sldId id="349" r:id="rId21"/>
    <p:sldId id="352" r:id="rId22"/>
    <p:sldId id="353" r:id="rId23"/>
    <p:sldId id="354" r:id="rId24"/>
    <p:sldId id="356" r:id="rId25"/>
    <p:sldId id="355" r:id="rId26"/>
    <p:sldId id="357" r:id="rId27"/>
    <p:sldId id="358" r:id="rId28"/>
    <p:sldId id="359" r:id="rId29"/>
    <p:sldId id="367" r:id="rId30"/>
    <p:sldId id="368" r:id="rId31"/>
    <p:sldId id="360" r:id="rId32"/>
    <p:sldId id="362" r:id="rId33"/>
    <p:sldId id="361" r:id="rId34"/>
    <p:sldId id="363" r:id="rId35"/>
    <p:sldId id="364" r:id="rId3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7C80"/>
    <a:srgbClr val="FF5050"/>
    <a:srgbClr val="660066"/>
    <a:srgbClr val="FFFFCC"/>
    <a:srgbClr val="006600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 snapToGrid="0"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94AC8C21-6B37-4FD8-8146-C79AE25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3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35A70-3057-4ECC-9AA9-5E3F7EA75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499BD-0413-4B7C-9934-777E4C9A7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61877-9897-4BAA-B4E1-022805FEC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1D10A-226E-4C1D-9538-39AEE7937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06847-F6B1-4C63-A374-AA9C51B69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1F5C0-44EC-457C-B1AE-16C4A8C3A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521FE-AA94-4258-8417-D36DE125B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51A24-C858-4F01-A924-1E513C635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7B653-8723-4635-9094-97E646CFB3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934D4-BAB6-4749-883F-679A82A97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3A33B-A384-45F5-BA72-EFE2397FC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B88691CB-9A5B-4933-8E71-964D5A2E33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57400"/>
            <a:ext cx="7991475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GB" b="1" dirty="0" smtClean="0">
                <a:latin typeface="Arial" charset="0"/>
              </a:rPr>
              <a:t>Resting Potential</a:t>
            </a:r>
            <a:endParaRPr lang="en-US" b="1" dirty="0" smtClean="0">
              <a:latin typeface="Arial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B3B3B3"/>
                </a:solidFill>
                <a:latin typeface="Arial" charset="0"/>
                <a:cs typeface="Arial" charset="0"/>
              </a:rPr>
              <a:t>Action potential generation and conduction</a:t>
            </a:r>
            <a:endParaRPr lang="en-US" dirty="0" smtClean="0">
              <a:solidFill>
                <a:srgbClr val="B3B3B3"/>
              </a:solidFill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</a:rPr>
              <a:t>Dr </a:t>
            </a:r>
            <a:r>
              <a:rPr lang="en-GB" sz="3200" dirty="0" smtClean="0">
                <a:latin typeface="Arial" charset="0"/>
              </a:rPr>
              <a:t>Mark </a:t>
            </a:r>
            <a:r>
              <a:rPr lang="en-GB" sz="3200" dirty="0" smtClean="0">
                <a:latin typeface="Arial" charset="0"/>
              </a:rPr>
              <a:t>A </a:t>
            </a:r>
            <a:r>
              <a:rPr lang="en-GB" sz="3200" dirty="0" smtClean="0">
                <a:latin typeface="Arial" charset="0"/>
              </a:rPr>
              <a:t>Smith</a:t>
            </a:r>
            <a:br>
              <a:rPr lang="en-GB" sz="32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mark.smith@imperial.ac.uk</a:t>
            </a: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23900" y="584200"/>
            <a:ext cx="7772400" cy="965200"/>
          </a:xfrm>
        </p:spPr>
        <p:txBody>
          <a:bodyPr/>
          <a:lstStyle/>
          <a:p>
            <a:r>
              <a:rPr lang="en-US" sz="2800" smtClean="0"/>
              <a:t>Electrochemical gradient</a:t>
            </a:r>
          </a:p>
        </p:txBody>
      </p:sp>
      <p:pic>
        <p:nvPicPr>
          <p:cNvPr id="23555" name="Content Placeholder 3" descr="electro gradi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5" r="-5525"/>
          <a:stretch>
            <a:fillRect/>
          </a:stretch>
        </p:blipFill>
        <p:spPr>
          <a:xfrm>
            <a:off x="1147763" y="1712913"/>
            <a:ext cx="6778625" cy="3789362"/>
          </a:xfrm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42913" y="5734050"/>
            <a:ext cx="330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/>
              <a:t>High concentration &amp;</a:t>
            </a:r>
          </a:p>
          <a:p>
            <a:pPr eaLnBrk="1" hangingPunct="1"/>
            <a:r>
              <a:rPr lang="en-US" sz="2000"/>
              <a:t>relatively positive charge</a:t>
            </a:r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636963" y="5907088"/>
            <a:ext cx="1654175" cy="485775"/>
          </a:xfrm>
          <a:prstGeom prst="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464175" y="5715000"/>
            <a:ext cx="335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/>
              <a:t>Low concentration &amp;</a:t>
            </a:r>
          </a:p>
          <a:p>
            <a:pPr eaLnBrk="1" hangingPunct="1"/>
            <a:r>
              <a:rPr lang="en-US" sz="2000"/>
              <a:t>relatively negative charge</a:t>
            </a:r>
          </a:p>
          <a:p>
            <a:pPr eaLnBrk="1" hangingPunct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280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30300" y="1409700"/>
            <a:ext cx="6908800" cy="44577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Introduction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Physiological reason for a membrane potential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Electrochemical gradients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Movement of molecules in solution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Electrical concepts</a:t>
            </a:r>
          </a:p>
          <a:p>
            <a:pPr>
              <a:defRPr/>
            </a:pPr>
            <a:r>
              <a:rPr lang="en-US" sz="2400" dirty="0" smtClean="0"/>
              <a:t>Generation of resting membrane potential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Changes in membrane potential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Graded potentials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Action potentials (next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31838" y="455613"/>
            <a:ext cx="7772400" cy="1143000"/>
          </a:xfrm>
        </p:spPr>
        <p:txBody>
          <a:bodyPr/>
          <a:lstStyle/>
          <a:p>
            <a:r>
              <a:rPr lang="en-US" smtClean="0"/>
              <a:t>Recordings from the giant squid axon dictated convention</a:t>
            </a:r>
          </a:p>
        </p:txBody>
      </p:sp>
      <p:pic>
        <p:nvPicPr>
          <p:cNvPr id="25603" name="Content Placeholder 3" descr="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03" b="-3403"/>
          <a:stretch>
            <a:fillRect/>
          </a:stretch>
        </p:blipFill>
        <p:spPr>
          <a:xfrm>
            <a:off x="-33338" y="2154238"/>
            <a:ext cx="9212263" cy="4876800"/>
          </a:xfrm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92088" y="2136775"/>
            <a:ext cx="3251200" cy="31686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/>
              <a:t>The zero reference is placed outside the cell</a:t>
            </a:r>
          </a:p>
          <a:p>
            <a:pPr eaLnBrk="1" hangingPunct="1">
              <a:buFont typeface="Arial" charset="0"/>
              <a:buChar char="•"/>
            </a:pPr>
            <a:endParaRPr lang="en-US" sz="2000"/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The inside of the cell is negative compared to outside (i.e. reference)</a:t>
            </a:r>
          </a:p>
          <a:p>
            <a:pPr eaLnBrk="1" hangingPunct="1">
              <a:buFont typeface="Arial" charset="0"/>
              <a:buChar char="•"/>
            </a:pPr>
            <a:endParaRPr lang="en-US" sz="2000"/>
          </a:p>
          <a:p>
            <a:pPr eaLnBrk="1" hangingPunct="1">
              <a:buFont typeface="Arial" charset="0"/>
              <a:buChar char="•"/>
            </a:pPr>
            <a:r>
              <a:rPr lang="en-US" sz="2000"/>
              <a:t>All cells have a membrane potential </a:t>
            </a:r>
          </a:p>
          <a:p>
            <a:pPr eaLnBrk="1" hangingPunct="1">
              <a:buFont typeface="Arial" charset="0"/>
              <a:buChar char="•"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the Resting Potential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mtClean="0"/>
              <a:t>Membrane separates ions</a:t>
            </a:r>
          </a:p>
          <a:p>
            <a:pPr lvl="1"/>
            <a:r>
              <a:rPr lang="en-US" smtClean="0"/>
              <a:t>But the membrane can selectively allow some ions to across the barrier</a:t>
            </a:r>
          </a:p>
          <a:p>
            <a:pPr lvl="1"/>
            <a:r>
              <a:rPr lang="en-US" smtClean="0"/>
              <a:t>This process is termed permeability </a:t>
            </a:r>
          </a:p>
          <a:p>
            <a:r>
              <a:rPr lang="en-US" smtClean="0"/>
              <a:t>Concentration of at least one permeant ion is different on one side of the 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 channels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74813"/>
            <a:ext cx="3810000" cy="4694237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mtClean="0"/>
              <a:t>Permeable pores that open and close</a:t>
            </a:r>
          </a:p>
          <a:p>
            <a:r>
              <a:rPr lang="en-US" smtClean="0"/>
              <a:t>Selective for different types of ion (</a:t>
            </a:r>
            <a:r>
              <a:rPr lang="en-US" smtClean="0">
                <a:solidFill>
                  <a:srgbClr val="3333CC"/>
                </a:solidFill>
              </a:rPr>
              <a:t>K</a:t>
            </a:r>
            <a:r>
              <a:rPr lang="en-US" baseline="30000" smtClean="0">
                <a:solidFill>
                  <a:srgbClr val="3333CC"/>
                </a:solidFill>
              </a:rPr>
              <a:t>+</a:t>
            </a:r>
            <a:r>
              <a:rPr lang="en-US" smtClean="0"/>
              <a:t>, </a:t>
            </a:r>
            <a:r>
              <a:rPr lang="en-US" smtClean="0">
                <a:solidFill>
                  <a:srgbClr val="3333CC"/>
                </a:solidFill>
              </a:rPr>
              <a:t>Na</a:t>
            </a:r>
            <a:r>
              <a:rPr lang="en-US" baseline="30000" smtClean="0">
                <a:solidFill>
                  <a:srgbClr val="3333CC"/>
                </a:solidFill>
              </a:rPr>
              <a:t>+</a:t>
            </a:r>
            <a:r>
              <a:rPr lang="en-US" smtClean="0"/>
              <a:t>, Cl</a:t>
            </a:r>
            <a:r>
              <a:rPr lang="en-US" baseline="30000" smtClean="0"/>
              <a:t>-</a:t>
            </a:r>
            <a:r>
              <a:rPr lang="en-US" smtClean="0"/>
              <a:t>, Ca</a:t>
            </a:r>
            <a:r>
              <a:rPr lang="en-US" baseline="30000" smtClean="0"/>
              <a:t>2+</a:t>
            </a:r>
            <a:r>
              <a:rPr lang="en-US" smtClean="0"/>
              <a:t>)</a:t>
            </a:r>
          </a:p>
          <a:p>
            <a:r>
              <a:rPr lang="en-US" smtClean="0"/>
              <a:t>2 major types</a:t>
            </a:r>
          </a:p>
          <a:p>
            <a:pPr lvl="1"/>
            <a:r>
              <a:rPr lang="en-US" smtClean="0"/>
              <a:t>Voltage-dependent</a:t>
            </a:r>
          </a:p>
          <a:p>
            <a:pPr lvl="2"/>
            <a:r>
              <a:rPr lang="en-US" smtClean="0"/>
              <a:t>Open by change in membrane potential</a:t>
            </a:r>
          </a:p>
          <a:p>
            <a:pPr lvl="1"/>
            <a:r>
              <a:rPr lang="en-US" smtClean="0"/>
              <a:t>Voltage-independent</a:t>
            </a:r>
          </a:p>
          <a:p>
            <a:pPr lvl="2"/>
            <a:r>
              <a:rPr lang="en-US" smtClean="0"/>
              <a:t>Open all the time</a:t>
            </a:r>
          </a:p>
        </p:txBody>
      </p:sp>
      <p:pic>
        <p:nvPicPr>
          <p:cNvPr id="27652" name="Content Placeholder 7" descr="ion channel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67" b="-32167"/>
          <a:stretch>
            <a:fillRect/>
          </a:stretch>
        </p:blipFill>
        <p:spPr>
          <a:xfrm>
            <a:off x="250825" y="1511300"/>
            <a:ext cx="4244975" cy="4584700"/>
          </a:xfrm>
        </p:spPr>
      </p:pic>
      <p:sp>
        <p:nvSpPr>
          <p:cNvPr id="5" name="TextBox 4"/>
          <p:cNvSpPr txBox="1"/>
          <p:nvPr/>
        </p:nvSpPr>
        <p:spPr>
          <a:xfrm>
            <a:off x="2235200" y="5981700"/>
            <a:ext cx="273843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ea typeface="+mn-ea"/>
              </a:rPr>
              <a:t>Produce resting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pic>
        <p:nvPicPr>
          <p:cNvPr id="28675" name="Content Placeholder 24" descr="compar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5" r="-41525"/>
          <a:stretch>
            <a:fillRect/>
          </a:stretch>
        </p:blipFill>
        <p:spPr>
          <a:xfrm>
            <a:off x="388938" y="1363663"/>
            <a:ext cx="4668837" cy="5041900"/>
          </a:xfrm>
          <a:solidFill>
            <a:schemeClr val="bg1"/>
          </a:solidFill>
        </p:spPr>
      </p:pic>
      <p:sp>
        <p:nvSpPr>
          <p:cNvPr id="28676" name="Content Placeholder 23"/>
          <p:cNvSpPr>
            <a:spLocks noGrp="1"/>
          </p:cNvSpPr>
          <p:nvPr>
            <p:ph sz="half" idx="2"/>
          </p:nvPr>
        </p:nvSpPr>
        <p:spPr>
          <a:xfrm>
            <a:off x="5232400" y="2527300"/>
            <a:ext cx="3614738" cy="3746500"/>
          </a:xfrm>
          <a:solidFill>
            <a:srgbClr val="FFFFCC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No channels</a:t>
            </a:r>
          </a:p>
          <a:p>
            <a:r>
              <a:rPr lang="en-US" sz="2400" smtClean="0"/>
              <a:t>So no diffusion across the membrane despite concentration gradients</a:t>
            </a:r>
          </a:p>
          <a:p>
            <a:r>
              <a:rPr lang="en-US" sz="2400" smtClean="0"/>
              <a:t>No separation of charge</a:t>
            </a:r>
          </a:p>
          <a:p>
            <a:r>
              <a:rPr lang="en-US" sz="2400" smtClean="0"/>
              <a:t>Membrane potential = 0</a:t>
            </a:r>
          </a:p>
        </p:txBody>
      </p: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627063" y="2471738"/>
            <a:ext cx="3724275" cy="39417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5100" y="1689100"/>
            <a:ext cx="8991600" cy="685800"/>
            <a:chOff x="96" y="960"/>
            <a:chExt cx="5664" cy="432"/>
          </a:xfrm>
        </p:grpSpPr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28680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400" smtClean="0"/>
              <a:t>Generation of a membrane potential due to diffusion through a selectively permeable membrane</a:t>
            </a:r>
          </a:p>
        </p:txBody>
      </p:sp>
      <p:pic>
        <p:nvPicPr>
          <p:cNvPr id="29699" name="Content Placeholder 24" descr="compar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5" r="-41525"/>
          <a:stretch>
            <a:fillRect/>
          </a:stretch>
        </p:blipFill>
        <p:spPr>
          <a:xfrm>
            <a:off x="388938" y="1363663"/>
            <a:ext cx="4668837" cy="5041900"/>
          </a:xfrm>
          <a:solidFill>
            <a:schemeClr val="bg1"/>
          </a:solidFill>
        </p:spPr>
      </p:pic>
      <p:sp>
        <p:nvSpPr>
          <p:cNvPr id="29700" name="Content Placeholder 23"/>
          <p:cNvSpPr>
            <a:spLocks noGrp="1"/>
          </p:cNvSpPr>
          <p:nvPr>
            <p:ph sz="half" idx="2"/>
          </p:nvPr>
        </p:nvSpPr>
        <p:spPr>
          <a:xfrm>
            <a:off x="5232400" y="2527300"/>
            <a:ext cx="3614738" cy="37465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Membrane is permeable to K</a:t>
            </a:r>
            <a:r>
              <a:rPr lang="en-US" sz="2400" baseline="30000" smtClean="0"/>
              <a:t>+</a:t>
            </a:r>
            <a:r>
              <a:rPr lang="en-US" sz="2400" smtClean="0"/>
              <a:t> (only)</a:t>
            </a:r>
          </a:p>
          <a:p>
            <a:r>
              <a:rPr lang="en-US" sz="2400" smtClean="0"/>
              <a:t>K</a:t>
            </a:r>
            <a:r>
              <a:rPr lang="en-US" sz="2400" baseline="30000" smtClean="0"/>
              <a:t>+</a:t>
            </a:r>
            <a:r>
              <a:rPr lang="en-US" sz="2400" smtClean="0"/>
              <a:t> crosses the membrane down the concentration gradient</a:t>
            </a:r>
          </a:p>
        </p:txBody>
      </p:sp>
      <p:sp>
        <p:nvSpPr>
          <p:cNvPr id="29701" name="TextBox 26"/>
          <p:cNvSpPr txBox="1">
            <a:spLocks noChangeArrowheads="1"/>
          </p:cNvSpPr>
          <p:nvPr/>
        </p:nvSpPr>
        <p:spPr bwMode="auto">
          <a:xfrm>
            <a:off x="627063" y="3390900"/>
            <a:ext cx="3724275" cy="300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grpSp>
        <p:nvGrpSpPr>
          <p:cNvPr id="29702" name="Group 7"/>
          <p:cNvGrpSpPr>
            <a:grpSpLocks/>
          </p:cNvGrpSpPr>
          <p:nvPr/>
        </p:nvGrpSpPr>
        <p:grpSpPr bwMode="auto">
          <a:xfrm>
            <a:off x="165100" y="1689100"/>
            <a:ext cx="8991600" cy="685800"/>
            <a:chOff x="96" y="960"/>
            <a:chExt cx="5664" cy="432"/>
          </a:xfrm>
        </p:grpSpPr>
        <p:sp>
          <p:nvSpPr>
            <p:cNvPr id="29704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29705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3975100" y="26797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Case 2</a:t>
            </a: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pic>
        <p:nvPicPr>
          <p:cNvPr id="30723" name="Content Placeholder 24" descr="compar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5" r="-41525"/>
          <a:stretch>
            <a:fillRect/>
          </a:stretch>
        </p:blipFill>
        <p:spPr>
          <a:xfrm>
            <a:off x="388938" y="1363663"/>
            <a:ext cx="4668837" cy="5041900"/>
          </a:xfrm>
          <a:solidFill>
            <a:schemeClr val="bg1"/>
          </a:solidFill>
        </p:spPr>
      </p:pic>
      <p:sp>
        <p:nvSpPr>
          <p:cNvPr id="30724" name="Content Placeholder 23"/>
          <p:cNvSpPr>
            <a:spLocks noGrp="1"/>
          </p:cNvSpPr>
          <p:nvPr>
            <p:ph sz="half" idx="2"/>
          </p:nvPr>
        </p:nvSpPr>
        <p:spPr>
          <a:xfrm>
            <a:off x="5232400" y="2527300"/>
            <a:ext cx="3614738" cy="37465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Charge separation</a:t>
            </a:r>
          </a:p>
          <a:p>
            <a:r>
              <a:rPr lang="en-US" sz="2400" smtClean="0"/>
              <a:t>Compartment 1 gains +ve</a:t>
            </a:r>
          </a:p>
          <a:p>
            <a:r>
              <a:rPr lang="en-US" sz="2400" smtClean="0"/>
              <a:t>Compartment 2 becomes more -ve</a:t>
            </a:r>
          </a:p>
        </p:txBody>
      </p:sp>
      <p:sp>
        <p:nvSpPr>
          <p:cNvPr id="30725" name="TextBox 26"/>
          <p:cNvSpPr txBox="1">
            <a:spLocks noChangeArrowheads="1"/>
          </p:cNvSpPr>
          <p:nvPr/>
        </p:nvSpPr>
        <p:spPr bwMode="auto">
          <a:xfrm>
            <a:off x="627063" y="4508500"/>
            <a:ext cx="3724275" cy="189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grpSp>
        <p:nvGrpSpPr>
          <p:cNvPr id="30726" name="Group 7"/>
          <p:cNvGrpSpPr>
            <a:grpSpLocks/>
          </p:cNvGrpSpPr>
          <p:nvPr/>
        </p:nvGrpSpPr>
        <p:grpSpPr bwMode="auto">
          <a:xfrm>
            <a:off x="165100" y="1689100"/>
            <a:ext cx="8991600" cy="685800"/>
            <a:chOff x="96" y="960"/>
            <a:chExt cx="5664" cy="432"/>
          </a:xfrm>
        </p:grpSpPr>
        <p:sp>
          <p:nvSpPr>
            <p:cNvPr id="30728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0729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3975100" y="26797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Case 2</a:t>
            </a: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pic>
        <p:nvPicPr>
          <p:cNvPr id="31747" name="Content Placeholder 24" descr="compar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5" r="-41525"/>
          <a:stretch>
            <a:fillRect/>
          </a:stretch>
        </p:blipFill>
        <p:spPr>
          <a:xfrm>
            <a:off x="388938" y="1363663"/>
            <a:ext cx="4668837" cy="5041900"/>
          </a:xfrm>
          <a:solidFill>
            <a:schemeClr val="bg1"/>
          </a:solidFill>
        </p:spPr>
      </p:pic>
      <p:sp>
        <p:nvSpPr>
          <p:cNvPr id="31748" name="Content Placeholder 23"/>
          <p:cNvSpPr>
            <a:spLocks noGrp="1"/>
          </p:cNvSpPr>
          <p:nvPr>
            <p:ph sz="half" idx="2"/>
          </p:nvPr>
        </p:nvSpPr>
        <p:spPr>
          <a:xfrm>
            <a:off x="5232400" y="2527300"/>
            <a:ext cx="3614738" cy="37465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As more ions move, charge separation continues</a:t>
            </a:r>
          </a:p>
          <a:p>
            <a:r>
              <a:rPr lang="en-US" sz="2400" smtClean="0"/>
              <a:t>Some ions get pulled back</a:t>
            </a:r>
          </a:p>
        </p:txBody>
      </p:sp>
      <p:sp>
        <p:nvSpPr>
          <p:cNvPr id="31749" name="TextBox 26"/>
          <p:cNvSpPr txBox="1">
            <a:spLocks noChangeArrowheads="1"/>
          </p:cNvSpPr>
          <p:nvPr/>
        </p:nvSpPr>
        <p:spPr bwMode="auto">
          <a:xfrm>
            <a:off x="627063" y="5537200"/>
            <a:ext cx="3724275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grpSp>
        <p:nvGrpSpPr>
          <p:cNvPr id="31750" name="Group 7"/>
          <p:cNvGrpSpPr>
            <a:grpSpLocks/>
          </p:cNvGrpSpPr>
          <p:nvPr/>
        </p:nvGrpSpPr>
        <p:grpSpPr bwMode="auto">
          <a:xfrm>
            <a:off x="165100" y="1689100"/>
            <a:ext cx="8991600" cy="685800"/>
            <a:chOff x="96" y="960"/>
            <a:chExt cx="5664" cy="432"/>
          </a:xfrm>
        </p:grpSpPr>
        <p:sp>
          <p:nvSpPr>
            <p:cNvPr id="31752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1753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6"/>
          <p:cNvSpPr txBox="1">
            <a:spLocks noChangeArrowheads="1"/>
          </p:cNvSpPr>
          <p:nvPr/>
        </p:nvSpPr>
        <p:spPr bwMode="auto">
          <a:xfrm>
            <a:off x="3975100" y="26797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Case 2</a:t>
            </a:r>
            <a:endParaRPr 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pic>
        <p:nvPicPr>
          <p:cNvPr id="32771" name="Content Placeholder 24" descr="compar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25" r="-41525"/>
          <a:stretch>
            <a:fillRect/>
          </a:stretch>
        </p:blipFill>
        <p:spPr>
          <a:xfrm>
            <a:off x="388938" y="1363663"/>
            <a:ext cx="4668837" cy="5041900"/>
          </a:xfrm>
          <a:solidFill>
            <a:schemeClr val="bg1"/>
          </a:solidFill>
        </p:spPr>
      </p:pic>
      <p:sp>
        <p:nvSpPr>
          <p:cNvPr id="32772" name="Content Placeholder 23"/>
          <p:cNvSpPr>
            <a:spLocks noGrp="1"/>
          </p:cNvSpPr>
          <p:nvPr>
            <p:ph sz="half" idx="2"/>
          </p:nvPr>
        </p:nvSpPr>
        <p:spPr>
          <a:xfrm>
            <a:off x="5232400" y="2413000"/>
            <a:ext cx="3614738" cy="2692400"/>
          </a:xfr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000" smtClean="0"/>
              <a:t>+ve accumulates in compartment 1 &amp; prevents further movement of K</a:t>
            </a:r>
            <a:r>
              <a:rPr lang="en-GB" sz="2000" baseline="30000" smtClean="0"/>
              <a:t>+</a:t>
            </a:r>
            <a:endParaRPr lang="en-GB" sz="2000" smtClean="0"/>
          </a:p>
          <a:p>
            <a:pPr>
              <a:spcBef>
                <a:spcPct val="50000"/>
              </a:spcBef>
            </a:pPr>
            <a:r>
              <a:rPr lang="en-GB" sz="2000" smtClean="0"/>
              <a:t>This is the state of </a:t>
            </a:r>
            <a:r>
              <a:rPr lang="en-GB" sz="2000" smtClean="0">
                <a:solidFill>
                  <a:srgbClr val="3333CC"/>
                </a:solidFill>
              </a:rPr>
              <a:t>electrochemical equilibrium</a:t>
            </a:r>
            <a:r>
              <a:rPr lang="en-GB" sz="2000" smtClean="0"/>
              <a:t>: electrical forces balance diffusion forces</a:t>
            </a:r>
          </a:p>
        </p:txBody>
      </p:sp>
      <p:grpSp>
        <p:nvGrpSpPr>
          <p:cNvPr id="32773" name="Group 7"/>
          <p:cNvGrpSpPr>
            <a:grpSpLocks/>
          </p:cNvGrpSpPr>
          <p:nvPr/>
        </p:nvGrpSpPr>
        <p:grpSpPr bwMode="auto">
          <a:xfrm>
            <a:off x="165100" y="1689100"/>
            <a:ext cx="8991600" cy="685800"/>
            <a:chOff x="96" y="960"/>
            <a:chExt cx="5664" cy="432"/>
          </a:xfrm>
        </p:grpSpPr>
        <p:sp>
          <p:nvSpPr>
            <p:cNvPr id="32777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2778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774" name="Text Box 16"/>
          <p:cNvSpPr txBox="1">
            <a:spLocks noChangeArrowheads="1"/>
          </p:cNvSpPr>
          <p:nvPr/>
        </p:nvSpPr>
        <p:spPr bwMode="auto">
          <a:xfrm>
            <a:off x="3975100" y="26797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Case 2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648200" y="5105400"/>
            <a:ext cx="4419600" cy="830263"/>
          </a:xfrm>
          <a:prstGeom prst="rect">
            <a:avLst/>
          </a:prstGeom>
          <a:solidFill>
            <a:srgbClr val="FFFFCC"/>
          </a:solidFill>
          <a:ln w="28575">
            <a:solidFill>
              <a:srgbClr val="FF5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/>
              <a:t>Only a miniscule number of ions have crossed; the change in concentration is very, very small</a:t>
            </a:r>
            <a:endParaRPr lang="en-US" sz="1600" i="1"/>
          </a:p>
        </p:txBody>
      </p: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5565775" y="6057900"/>
            <a:ext cx="3527425" cy="7080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A stable membrane potential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327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Recommended Reading</a:t>
            </a:r>
            <a:endParaRPr lang="en-US" sz="28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76500"/>
            <a:ext cx="3810000" cy="25908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400" smtClean="0"/>
              <a:t>Vander, Sherman &amp; Luciano’s HUMAN PHYSIOLOGY</a:t>
            </a:r>
          </a:p>
          <a:p>
            <a:pPr>
              <a:spcBef>
                <a:spcPct val="50000"/>
              </a:spcBef>
            </a:pPr>
            <a:r>
              <a:rPr lang="en-GB" sz="2400" smtClean="0"/>
              <a:t>Widmaier, Raff &amp; Strang, 2004</a:t>
            </a:r>
          </a:p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3" r="-9483"/>
          <a:stretch>
            <a:fillRect/>
          </a:stretch>
        </p:blipFill>
        <p:spPr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sp>
        <p:nvSpPr>
          <p:cNvPr id="33795" name="TextBox 13"/>
          <p:cNvSpPr txBox="1">
            <a:spLocks noChangeArrowheads="1"/>
          </p:cNvSpPr>
          <p:nvPr/>
        </p:nvSpPr>
        <p:spPr bwMode="auto">
          <a:xfrm>
            <a:off x="279400" y="1117600"/>
            <a:ext cx="4749800" cy="537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sp>
        <p:nvSpPr>
          <p:cNvPr id="33796" name="Content Placeholder 14"/>
          <p:cNvSpPr>
            <a:spLocks noGrp="1"/>
          </p:cNvSpPr>
          <p:nvPr>
            <p:ph sz="half" idx="2"/>
          </p:nvPr>
        </p:nvSpPr>
        <p:spPr>
          <a:xfrm>
            <a:off x="5168900" y="2514600"/>
            <a:ext cx="3289300" cy="35814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400" smtClean="0"/>
              <a:t>Membrane is permeable to Na</a:t>
            </a:r>
            <a:r>
              <a:rPr lang="en-GB" sz="2400" baseline="30000" smtClean="0"/>
              <a:t>+</a:t>
            </a:r>
            <a:r>
              <a:rPr lang="en-GB" sz="2400" smtClean="0"/>
              <a:t> (only)</a:t>
            </a:r>
          </a:p>
          <a:p>
            <a:pPr>
              <a:spcBef>
                <a:spcPct val="50000"/>
              </a:spcBef>
            </a:pPr>
            <a:r>
              <a:rPr lang="en-GB" sz="2400" smtClean="0"/>
              <a:t>Na</a:t>
            </a:r>
            <a:r>
              <a:rPr lang="en-GB" sz="2400" baseline="30000" smtClean="0"/>
              <a:t>+</a:t>
            </a:r>
            <a:r>
              <a:rPr lang="en-GB" sz="2400" smtClean="0"/>
              <a:t> crosses the membrane down its concentration gradient</a:t>
            </a:r>
          </a:p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33797" name="Content Placeholder 16" descr="compart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7" r="-4977"/>
          <a:stretch>
            <a:fillRect/>
          </a:stretch>
        </p:blipFill>
        <p:spPr>
          <a:xfrm>
            <a:off x="533400" y="1155700"/>
            <a:ext cx="3657600" cy="3949700"/>
          </a:xfrm>
          <a:solidFill>
            <a:srgbClr val="FFFFFF"/>
          </a:solidFill>
        </p:spPr>
      </p:pic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203200" y="1765300"/>
            <a:ext cx="8991600" cy="685800"/>
            <a:chOff x="96" y="960"/>
            <a:chExt cx="5664" cy="432"/>
          </a:xfrm>
        </p:grpSpPr>
        <p:sp>
          <p:nvSpPr>
            <p:cNvPr id="33801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3802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4013200" y="26035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6600"/>
                </a:solidFill>
              </a:rPr>
              <a:t>Case 3</a:t>
            </a:r>
            <a:endParaRPr lang="en-US" sz="2000">
              <a:solidFill>
                <a:srgbClr val="FF6600"/>
              </a:solidFill>
            </a:endParaRPr>
          </a:p>
        </p:txBody>
      </p:sp>
      <p:sp>
        <p:nvSpPr>
          <p:cNvPr id="33800" name="TextBox 22"/>
          <p:cNvSpPr txBox="1">
            <a:spLocks noChangeArrowheads="1"/>
          </p:cNvSpPr>
          <p:nvPr/>
        </p:nvSpPr>
        <p:spPr bwMode="auto">
          <a:xfrm>
            <a:off x="588963" y="2578100"/>
            <a:ext cx="3487737" cy="387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sp>
        <p:nvSpPr>
          <p:cNvPr id="34819" name="TextBox 13"/>
          <p:cNvSpPr txBox="1">
            <a:spLocks noChangeArrowheads="1"/>
          </p:cNvSpPr>
          <p:nvPr/>
        </p:nvSpPr>
        <p:spPr bwMode="auto">
          <a:xfrm>
            <a:off x="279400" y="1117600"/>
            <a:ext cx="4749800" cy="537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sp>
        <p:nvSpPr>
          <p:cNvPr id="34820" name="Content Placeholder 14"/>
          <p:cNvSpPr>
            <a:spLocks noGrp="1"/>
          </p:cNvSpPr>
          <p:nvPr>
            <p:ph sz="half" idx="2"/>
          </p:nvPr>
        </p:nvSpPr>
        <p:spPr>
          <a:xfrm>
            <a:off x="5207000" y="2552700"/>
            <a:ext cx="3683000" cy="3797300"/>
          </a:xfrm>
          <a:solidFill>
            <a:srgbClr val="FFFFCC"/>
          </a:solidFill>
          <a:ln w="635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1800" smtClean="0"/>
              <a:t>Charge separation </a:t>
            </a:r>
          </a:p>
          <a:p>
            <a:pPr lvl="1"/>
            <a:r>
              <a:rPr lang="en-GB" sz="1800" smtClean="0"/>
              <a:t>compartment 2 gains +ve </a:t>
            </a:r>
          </a:p>
          <a:p>
            <a:pPr lvl="1"/>
            <a:r>
              <a:rPr lang="en-GB" sz="1800" smtClean="0"/>
              <a:t>compartment 1 more –ve</a:t>
            </a:r>
          </a:p>
          <a:p>
            <a:r>
              <a:rPr lang="en-GB" sz="1800" smtClean="0"/>
              <a:t>Eventually, enough +ve accumulates in compartment 2 &amp; prevents further movement of Na</a:t>
            </a:r>
            <a:r>
              <a:rPr lang="en-GB" sz="1800" baseline="30000" smtClean="0"/>
              <a:t>+</a:t>
            </a:r>
            <a:r>
              <a:rPr lang="en-GB" sz="1800" smtClean="0"/>
              <a:t> into compartment 2</a:t>
            </a:r>
          </a:p>
          <a:p>
            <a:endParaRPr lang="en-GB" sz="1800" smtClean="0"/>
          </a:p>
          <a:p>
            <a:r>
              <a:rPr lang="en-GB" sz="1800" b="1" smtClean="0"/>
              <a:t>At electrochemical equilibrium electrical force prevents further diffusion across the membrane</a:t>
            </a:r>
            <a:endParaRPr lang="en-US" sz="1800" smtClean="0"/>
          </a:p>
        </p:txBody>
      </p:sp>
      <p:pic>
        <p:nvPicPr>
          <p:cNvPr id="34821" name="Content Placeholder 16" descr="compart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7" r="-4977"/>
          <a:stretch>
            <a:fillRect/>
          </a:stretch>
        </p:blipFill>
        <p:spPr>
          <a:xfrm>
            <a:off x="533400" y="1155700"/>
            <a:ext cx="3657600" cy="3949700"/>
          </a:xfrm>
          <a:solidFill>
            <a:srgbClr val="FFFFFF"/>
          </a:solidFill>
        </p:spPr>
      </p:pic>
      <p:grpSp>
        <p:nvGrpSpPr>
          <p:cNvPr id="34822" name="Group 7"/>
          <p:cNvGrpSpPr>
            <a:grpSpLocks/>
          </p:cNvGrpSpPr>
          <p:nvPr/>
        </p:nvGrpSpPr>
        <p:grpSpPr bwMode="auto">
          <a:xfrm>
            <a:off x="203200" y="1765300"/>
            <a:ext cx="8991600" cy="685800"/>
            <a:chOff x="96" y="960"/>
            <a:chExt cx="5664" cy="432"/>
          </a:xfrm>
        </p:grpSpPr>
        <p:sp>
          <p:nvSpPr>
            <p:cNvPr id="34824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4825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823" name="Text Box 16"/>
          <p:cNvSpPr txBox="1">
            <a:spLocks noChangeArrowheads="1"/>
          </p:cNvSpPr>
          <p:nvPr/>
        </p:nvSpPr>
        <p:spPr bwMode="auto">
          <a:xfrm>
            <a:off x="4013200" y="29464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6600"/>
                </a:solidFill>
              </a:rPr>
              <a:t>Case 3</a:t>
            </a:r>
            <a:endParaRPr lang="en-US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1"/>
          <p:cNvSpPr>
            <a:spLocks noGrp="1"/>
          </p:cNvSpPr>
          <p:nvPr>
            <p:ph type="title"/>
          </p:nvPr>
        </p:nvSpPr>
        <p:spPr>
          <a:xfrm>
            <a:off x="865188" y="762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sp>
        <p:nvSpPr>
          <p:cNvPr id="35843" name="TextBox 13"/>
          <p:cNvSpPr txBox="1">
            <a:spLocks noChangeArrowheads="1"/>
          </p:cNvSpPr>
          <p:nvPr/>
        </p:nvSpPr>
        <p:spPr bwMode="auto">
          <a:xfrm>
            <a:off x="279400" y="1181100"/>
            <a:ext cx="4749800" cy="490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>
              <a:solidFill>
                <a:srgbClr val="FFFFCC"/>
              </a:solidFill>
            </a:endParaRPr>
          </a:p>
        </p:txBody>
      </p:sp>
      <p:sp>
        <p:nvSpPr>
          <p:cNvPr id="35844" name="Content Placeholder 14"/>
          <p:cNvSpPr>
            <a:spLocks noGrp="1"/>
          </p:cNvSpPr>
          <p:nvPr>
            <p:ph sz="half" idx="2"/>
          </p:nvPr>
        </p:nvSpPr>
        <p:spPr>
          <a:xfrm>
            <a:off x="5207000" y="2628900"/>
            <a:ext cx="3708400" cy="34671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/>
              <a:t>A membrane potential exists, </a:t>
            </a:r>
            <a:r>
              <a:rPr lang="en-GB" sz="2000" smtClean="0">
                <a:solidFill>
                  <a:srgbClr val="FF3300"/>
                </a:solidFill>
              </a:rPr>
              <a:t>BUT </a:t>
            </a:r>
            <a:r>
              <a:rPr lang="en-GB" sz="2000" smtClean="0"/>
              <a:t>sign is opposite to Case 2</a:t>
            </a:r>
          </a:p>
          <a:p>
            <a:endParaRPr lang="en-GB" sz="2000" smtClean="0"/>
          </a:p>
          <a:p>
            <a:r>
              <a:rPr lang="en-GB" sz="2000" b="1" smtClean="0"/>
              <a:t>The key difference is the </a:t>
            </a:r>
            <a:r>
              <a:rPr lang="en-GB" sz="2000" b="1" smtClean="0">
                <a:solidFill>
                  <a:schemeClr val="accent2"/>
                </a:solidFill>
              </a:rPr>
              <a:t>selectivity of the membrane</a:t>
            </a:r>
          </a:p>
          <a:p>
            <a:pPr lvl="1"/>
            <a:r>
              <a:rPr lang="en-GB" sz="2000" b="1" smtClean="0"/>
              <a:t>Case 2 permeable to K</a:t>
            </a:r>
            <a:r>
              <a:rPr lang="en-GB" sz="2000" b="1" baseline="30000" smtClean="0"/>
              <a:t>+</a:t>
            </a:r>
            <a:endParaRPr lang="en-GB" sz="2000" b="1" smtClean="0"/>
          </a:p>
          <a:p>
            <a:pPr lvl="1"/>
            <a:r>
              <a:rPr lang="en-GB" sz="2000" b="1" smtClean="0"/>
              <a:t>Case 3 permeable to Na</a:t>
            </a:r>
            <a:r>
              <a:rPr lang="en-GB" sz="2000" b="1" baseline="30000" smtClean="0"/>
              <a:t>+</a:t>
            </a:r>
            <a:endParaRPr lang="en-US" sz="2000" b="1" baseline="30000" smtClean="0"/>
          </a:p>
          <a:p>
            <a:pPr>
              <a:buFontTx/>
              <a:buNone/>
            </a:pPr>
            <a:endParaRPr lang="en-US" sz="2000" smtClean="0"/>
          </a:p>
        </p:txBody>
      </p:sp>
      <p:pic>
        <p:nvPicPr>
          <p:cNvPr id="35845" name="Content Placeholder 16" descr="compart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7" r="-4977"/>
          <a:stretch>
            <a:fillRect/>
          </a:stretch>
        </p:blipFill>
        <p:spPr>
          <a:xfrm>
            <a:off x="533400" y="1181100"/>
            <a:ext cx="3657600" cy="3949700"/>
          </a:xfrm>
          <a:solidFill>
            <a:srgbClr val="FFFFFF"/>
          </a:solidFill>
        </p:spPr>
      </p:pic>
      <p:grpSp>
        <p:nvGrpSpPr>
          <p:cNvPr id="35846" name="Group 7"/>
          <p:cNvGrpSpPr>
            <a:grpSpLocks/>
          </p:cNvGrpSpPr>
          <p:nvPr/>
        </p:nvGrpSpPr>
        <p:grpSpPr bwMode="auto">
          <a:xfrm>
            <a:off x="203200" y="1828800"/>
            <a:ext cx="8991600" cy="685800"/>
            <a:chOff x="96" y="960"/>
            <a:chExt cx="5664" cy="432"/>
          </a:xfrm>
        </p:grpSpPr>
        <p:sp>
          <p:nvSpPr>
            <p:cNvPr id="35848" name="Text Box 16"/>
            <p:cNvSpPr txBox="1">
              <a:spLocks noChangeArrowheads="1"/>
            </p:cNvSpPr>
            <p:nvPr/>
          </p:nvSpPr>
          <p:spPr bwMode="auto">
            <a:xfrm>
              <a:off x="2496" y="96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/>
                <a:t>Case 1</a:t>
              </a:r>
              <a:endParaRPr lang="en-US" sz="2000"/>
            </a:p>
          </p:txBody>
        </p:sp>
        <p:sp>
          <p:nvSpPr>
            <p:cNvPr id="35849" name="Line 18"/>
            <p:cNvSpPr>
              <a:spLocks noChangeShapeType="1"/>
            </p:cNvSpPr>
            <p:nvPr/>
          </p:nvSpPr>
          <p:spPr bwMode="auto">
            <a:xfrm>
              <a:off x="96" y="1392"/>
              <a:ext cx="56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47" name="Text Box 16"/>
          <p:cNvSpPr txBox="1">
            <a:spLocks noChangeArrowheads="1"/>
          </p:cNvSpPr>
          <p:nvPr/>
        </p:nvSpPr>
        <p:spPr bwMode="auto">
          <a:xfrm>
            <a:off x="4013200" y="294640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6600"/>
                </a:solidFill>
              </a:rPr>
              <a:t>Case 3</a:t>
            </a:r>
            <a:endParaRPr lang="en-US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469900"/>
            <a:ext cx="7772400" cy="1143000"/>
          </a:xfrm>
        </p:spPr>
        <p:txBody>
          <a:bodyPr/>
          <a:lstStyle/>
          <a:p>
            <a:r>
              <a:rPr lang="en-US" sz="2800" smtClean="0"/>
              <a:t>Generation of a membrane potential due to diffusion through a selectively permeable membrane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16400"/>
          </a:xfr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 smtClean="0"/>
              <a:t>A membrane potential exists, </a:t>
            </a:r>
            <a:r>
              <a:rPr lang="en-GB" sz="2000" smtClean="0">
                <a:solidFill>
                  <a:srgbClr val="FF3300"/>
                </a:solidFill>
              </a:rPr>
              <a:t>BUT </a:t>
            </a:r>
            <a:r>
              <a:rPr lang="en-GB" sz="2000" smtClean="0"/>
              <a:t>sign is opposite to Case 2</a:t>
            </a:r>
            <a:endParaRPr lang="en-US" sz="2000" smtClean="0"/>
          </a:p>
          <a:p>
            <a:r>
              <a:rPr lang="en-GB" sz="2000" b="1" smtClean="0">
                <a:solidFill>
                  <a:schemeClr val="accent2"/>
                </a:solidFill>
                <a:cs typeface="Times New Roman" charset="0"/>
              </a:rPr>
              <a:t>Electrochemical equilibrium</a:t>
            </a:r>
            <a:endParaRPr lang="en-GB" sz="2000" b="1" smtClean="0">
              <a:cs typeface="Times New Roman" charset="0"/>
            </a:endParaRPr>
          </a:p>
          <a:p>
            <a:pPr lvl="1"/>
            <a:r>
              <a:rPr lang="en-GB" sz="2000" b="1" smtClean="0">
                <a:cs typeface="Times New Roman" charset="0"/>
              </a:rPr>
              <a:t>reached when the concentration gradient is balanced by the electrical gradient across the membrane</a:t>
            </a:r>
            <a:endParaRPr lang="en-GB" sz="2000" b="1" smtClean="0">
              <a:solidFill>
                <a:schemeClr val="accent2"/>
              </a:solidFill>
              <a:cs typeface="Times New Roman" charset="0"/>
            </a:endParaRPr>
          </a:p>
          <a:p>
            <a:r>
              <a:rPr lang="en-GB" sz="2000" b="1" smtClean="0">
                <a:solidFill>
                  <a:schemeClr val="accent2"/>
                </a:solidFill>
                <a:cs typeface="Times New Roman" charset="0"/>
              </a:rPr>
              <a:t>Equilibrium potential</a:t>
            </a:r>
            <a:r>
              <a:rPr lang="en-GB" sz="2000" b="1" smtClean="0">
                <a:cs typeface="Times New Roman" charset="0"/>
              </a:rPr>
              <a:t> </a:t>
            </a:r>
          </a:p>
          <a:p>
            <a:pPr lvl="1"/>
            <a:r>
              <a:rPr lang="en-GB" sz="2000" b="1" smtClean="0">
                <a:cs typeface="Times New Roman" charset="0"/>
              </a:rPr>
              <a:t>potential that prevents diffusion down the ion’s concentration gradient</a:t>
            </a:r>
            <a:endParaRPr lang="en-US" sz="2000" smtClean="0"/>
          </a:p>
        </p:txBody>
      </p:sp>
      <p:pic>
        <p:nvPicPr>
          <p:cNvPr id="36868" name="Content Placeholder 7" descr="compart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34" b="-32034"/>
          <a:stretch>
            <a:fillRect/>
          </a:stretch>
        </p:blipFill>
        <p:spPr>
          <a:xfrm>
            <a:off x="603250" y="1981200"/>
            <a:ext cx="3892550" cy="4203700"/>
          </a:xfr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6600"/>
          </a:xfrm>
        </p:spPr>
        <p:txBody>
          <a:bodyPr/>
          <a:lstStyle/>
          <a:p>
            <a:r>
              <a:rPr lang="en-GB" sz="2800" smtClean="0"/>
              <a:t>Nernst equation</a:t>
            </a:r>
            <a:endParaRPr lang="en-US" sz="28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9600"/>
            <a:ext cx="4597400" cy="4216400"/>
          </a:xfrm>
          <a:solidFill>
            <a:srgbClr val="FFFFCC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GB" smtClean="0">
              <a:solidFill>
                <a:schemeClr val="accent2"/>
              </a:solidFill>
            </a:endParaRPr>
          </a:p>
          <a:p>
            <a:r>
              <a:rPr lang="en-GB" smtClean="0">
                <a:solidFill>
                  <a:schemeClr val="accent2"/>
                </a:solidFill>
              </a:rPr>
              <a:t>E</a:t>
            </a:r>
            <a:r>
              <a:rPr lang="en-GB" b="1" baseline="-25000" smtClean="0">
                <a:solidFill>
                  <a:schemeClr val="accent2"/>
                </a:solidFill>
              </a:rPr>
              <a:t>X</a:t>
            </a:r>
            <a:r>
              <a:rPr lang="en-GB" smtClean="0">
                <a:solidFill>
                  <a:schemeClr val="accent2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= (RT/ZF) ln (</a:t>
            </a:r>
            <a:r>
              <a:rPr lang="en-GB" smtClean="0">
                <a:solidFill>
                  <a:srgbClr val="FF0000"/>
                </a:solidFill>
              </a:rPr>
              <a:t>C</a:t>
            </a:r>
            <a:r>
              <a:rPr lang="en-GB" b="1" baseline="-25000" smtClean="0">
                <a:solidFill>
                  <a:srgbClr val="FF0000"/>
                </a:solidFill>
              </a:rPr>
              <a:t>o</a:t>
            </a:r>
            <a:r>
              <a:rPr lang="en-GB" smtClean="0">
                <a:solidFill>
                  <a:srgbClr val="FF0000"/>
                </a:solidFill>
              </a:rPr>
              <a:t> /C</a:t>
            </a:r>
            <a:r>
              <a:rPr lang="en-GB" b="1" baseline="-25000" smtClean="0">
                <a:solidFill>
                  <a:srgbClr val="FF0000"/>
                </a:solidFill>
              </a:rPr>
              <a:t>i</a:t>
            </a:r>
            <a:r>
              <a:rPr lang="en-GB" smtClean="0">
                <a:solidFill>
                  <a:srgbClr val="000000"/>
                </a:solidFill>
              </a:rPr>
              <a:t>)</a:t>
            </a:r>
          </a:p>
          <a:p>
            <a:pPr lvl="1"/>
            <a:endParaRPr lang="en-GB" sz="2000" smtClean="0">
              <a:solidFill>
                <a:srgbClr val="000000"/>
              </a:solidFill>
            </a:endParaRPr>
          </a:p>
          <a:p>
            <a:pPr lvl="1"/>
            <a:endParaRPr lang="en-GB" sz="2000" smtClean="0">
              <a:solidFill>
                <a:srgbClr val="000000"/>
              </a:solidFill>
            </a:endParaRPr>
          </a:p>
          <a:p>
            <a:pPr lvl="1"/>
            <a:r>
              <a:rPr lang="en-GB" sz="2000" smtClean="0">
                <a:solidFill>
                  <a:srgbClr val="000000"/>
                </a:solidFill>
              </a:rPr>
              <a:t>C is concentration of the ion [X</a:t>
            </a:r>
            <a:r>
              <a:rPr lang="en-GB" sz="2000" baseline="30000" smtClean="0">
                <a:solidFill>
                  <a:srgbClr val="000000"/>
                </a:solidFill>
              </a:rPr>
              <a:t>+</a:t>
            </a:r>
            <a:r>
              <a:rPr lang="en-GB" sz="2000" smtClean="0">
                <a:solidFill>
                  <a:srgbClr val="000000"/>
                </a:solidFill>
              </a:rPr>
              <a:t>] </a:t>
            </a:r>
          </a:p>
          <a:p>
            <a:pPr lvl="2"/>
            <a:r>
              <a:rPr lang="en-GB" sz="1600" smtClean="0">
                <a:solidFill>
                  <a:srgbClr val="000000"/>
                </a:solidFill>
              </a:rPr>
              <a:t>o = outside cell </a:t>
            </a:r>
          </a:p>
          <a:p>
            <a:pPr lvl="2"/>
            <a:r>
              <a:rPr lang="en-GB" sz="1600" smtClean="0">
                <a:solidFill>
                  <a:srgbClr val="000000"/>
                </a:solidFill>
              </a:rPr>
              <a:t>i = inside cell</a:t>
            </a:r>
            <a:endParaRPr lang="en-US" sz="1600" smtClean="0">
              <a:solidFill>
                <a:srgbClr val="000000"/>
              </a:solidFill>
            </a:endParaRPr>
          </a:p>
          <a:p>
            <a:pPr lvl="1"/>
            <a:r>
              <a:rPr lang="en-GB" sz="2000" b="1" i="1" smtClean="0">
                <a:solidFill>
                  <a:srgbClr val="FF0000"/>
                </a:solidFill>
              </a:rPr>
              <a:t>C</a:t>
            </a:r>
            <a:r>
              <a:rPr lang="en-GB" sz="2000" b="1" i="1" baseline="-25000" smtClean="0">
                <a:solidFill>
                  <a:srgbClr val="FF0000"/>
                </a:solidFill>
              </a:rPr>
              <a:t>o </a:t>
            </a:r>
            <a:r>
              <a:rPr lang="en-GB" sz="2000" b="1" i="1" smtClean="0">
                <a:solidFill>
                  <a:srgbClr val="FF0000"/>
                </a:solidFill>
              </a:rPr>
              <a:t> = [X+] outside cell</a:t>
            </a:r>
            <a:endParaRPr lang="en-US" sz="2000" b="1" i="1" baseline="-25000" smtClean="0">
              <a:solidFill>
                <a:srgbClr val="FF0000"/>
              </a:solidFill>
            </a:endParaRPr>
          </a:p>
          <a:p>
            <a:pPr lvl="1"/>
            <a:r>
              <a:rPr lang="en-GB" sz="2000" b="1" i="1" smtClean="0">
                <a:solidFill>
                  <a:srgbClr val="FF0000"/>
                </a:solidFill>
              </a:rPr>
              <a:t>C</a:t>
            </a:r>
            <a:r>
              <a:rPr lang="en-GB" sz="2000" b="1" i="1" baseline="-25000" smtClean="0">
                <a:solidFill>
                  <a:srgbClr val="FF0000"/>
                </a:solidFill>
              </a:rPr>
              <a:t>i </a:t>
            </a:r>
            <a:r>
              <a:rPr lang="en-GB" sz="2000" b="1" i="1" smtClean="0">
                <a:solidFill>
                  <a:srgbClr val="FF0000"/>
                </a:solidFill>
              </a:rPr>
              <a:t>= [X+]  inside cell</a:t>
            </a:r>
            <a:endParaRPr lang="en-US" sz="2000" smtClean="0">
              <a:solidFill>
                <a:srgbClr val="FF0000"/>
              </a:solidFill>
            </a:endParaRPr>
          </a:p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>
          <a:xfrm>
            <a:off x="5384800" y="1930400"/>
            <a:ext cx="3314700" cy="4165600"/>
          </a:xfrm>
          <a:solidFill>
            <a:schemeClr val="bg1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381000" lvl="1">
              <a:buFont typeface="Arial" charset="0"/>
              <a:buChar char="•"/>
            </a:pPr>
            <a:r>
              <a:rPr lang="en-GB" sz="2000" smtClean="0"/>
              <a:t>R = gas constant</a:t>
            </a:r>
          </a:p>
          <a:p>
            <a:pPr marL="381000" lvl="1">
              <a:buFont typeface="Arial" charset="0"/>
              <a:buChar char="•"/>
            </a:pPr>
            <a:r>
              <a:rPr lang="en-GB" sz="2000" smtClean="0"/>
              <a:t>T = Temp. </a:t>
            </a:r>
            <a:r>
              <a:rPr lang="en-GB" sz="2000" baseline="30000" smtClean="0"/>
              <a:t>o</a:t>
            </a:r>
            <a:r>
              <a:rPr lang="en-GB" sz="2000" smtClean="0"/>
              <a:t> Kelvin</a:t>
            </a:r>
          </a:p>
          <a:p>
            <a:pPr marL="381000" lvl="1">
              <a:buFont typeface="Arial" charset="0"/>
              <a:buChar char="•"/>
            </a:pPr>
            <a:r>
              <a:rPr lang="en-GB" sz="2000" smtClean="0"/>
              <a:t>Z = charge on ion</a:t>
            </a:r>
          </a:p>
          <a:p>
            <a:pPr marL="781050" lvl="2"/>
            <a:r>
              <a:rPr lang="en-GB" sz="1600" smtClean="0"/>
              <a:t>-1 for Cl</a:t>
            </a:r>
            <a:r>
              <a:rPr lang="en-GB" sz="1600" baseline="30000" smtClean="0"/>
              <a:t>-</a:t>
            </a:r>
            <a:r>
              <a:rPr lang="en-GB" sz="1600" smtClean="0"/>
              <a:t>, +2 for Ca</a:t>
            </a:r>
            <a:r>
              <a:rPr lang="en-GB" sz="1600" baseline="30000" smtClean="0"/>
              <a:t>2+</a:t>
            </a:r>
          </a:p>
          <a:p>
            <a:pPr marL="381000" lvl="1">
              <a:buFont typeface="Arial" charset="0"/>
              <a:buChar char="•"/>
            </a:pPr>
            <a:r>
              <a:rPr lang="en-GB" sz="2000" smtClean="0"/>
              <a:t>F = Faraday’s number</a:t>
            </a:r>
          </a:p>
          <a:p>
            <a:pPr marL="781050" lvl="2"/>
            <a:r>
              <a:rPr lang="en-GB" sz="1600" smtClean="0"/>
              <a:t>charge per mol of ion</a:t>
            </a:r>
          </a:p>
          <a:p>
            <a:pPr marL="381000" lvl="1">
              <a:buFont typeface="Arial" charset="0"/>
              <a:buChar char="•"/>
            </a:pPr>
            <a:r>
              <a:rPr lang="en-GB" sz="2000" smtClean="0"/>
              <a:t>ln means log to base e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  <p:bldP spid="3789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87400"/>
          </a:xfrm>
        </p:spPr>
        <p:txBody>
          <a:bodyPr/>
          <a:lstStyle/>
          <a:p>
            <a:r>
              <a:rPr lang="en-GB" sz="2800" smtClean="0"/>
              <a:t>Composition of the main fluid compartments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1625600"/>
          <a:ext cx="6815138" cy="3436938"/>
        </p:xfrm>
        <a:graphic>
          <a:graphicData uri="http://schemas.openxmlformats.org/drawingml/2006/table">
            <a:tbl>
              <a:tblPr/>
              <a:tblGrid>
                <a:gridCol w="2271713"/>
                <a:gridCol w="2271712"/>
                <a:gridCol w="2271713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Extracellular (mM)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Intracellular (mM)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Na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K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Ca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2+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Cl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110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Organic Phosphates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130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pH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7.4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7.1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Osmolarity</a:t>
                      </a:r>
                    </a:p>
                  </a:txBody>
                  <a:tcPr marL="80180" marR="80180" marT="40090" marB="400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285 mosmol/l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285 mosmol/l</a:t>
                      </a:r>
                    </a:p>
                  </a:txBody>
                  <a:tcPr marL="80180" marR="80180" marT="40090" marB="40090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38951" name="Text Box 7"/>
          <p:cNvSpPr txBox="1">
            <a:spLocks noChangeArrowheads="1"/>
          </p:cNvSpPr>
          <p:nvPr/>
        </p:nvSpPr>
        <p:spPr bwMode="auto">
          <a:xfrm>
            <a:off x="1092200" y="5613400"/>
            <a:ext cx="6934200" cy="8302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</a:rPr>
              <a:t>Na</a:t>
            </a:r>
            <a:r>
              <a:rPr lang="en-GB" sz="2400" baseline="30000">
                <a:solidFill>
                  <a:schemeClr val="accent2"/>
                </a:solidFill>
              </a:rPr>
              <a:t>+ </a:t>
            </a:r>
            <a:r>
              <a:rPr lang="en-GB" sz="2400">
                <a:solidFill>
                  <a:schemeClr val="accent2"/>
                </a:solidFill>
              </a:rPr>
              <a:t>and K</a:t>
            </a:r>
            <a:r>
              <a:rPr lang="en-GB" sz="2400" baseline="30000">
                <a:solidFill>
                  <a:schemeClr val="accent2"/>
                </a:solidFill>
              </a:rPr>
              <a:t>+</a:t>
            </a:r>
            <a:r>
              <a:rPr lang="en-GB" sz="2400">
                <a:solidFill>
                  <a:schemeClr val="accent2"/>
                </a:solidFill>
              </a:rPr>
              <a:t> are most important ions for the resting potential of neurons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1800"/>
            <a:ext cx="7772400" cy="1143000"/>
          </a:xfrm>
          <a:solidFill>
            <a:schemeClr val="accent3"/>
          </a:solidFill>
          <a:ln w="12700" cap="flat" algn="ctr">
            <a:solidFill>
              <a:srgbClr val="000000"/>
            </a:solidFill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mtClean="0">
                <a:solidFill>
                  <a:schemeClr val="accent2"/>
                </a:solidFill>
              </a:rPr>
              <a:t>E</a:t>
            </a:r>
            <a:r>
              <a:rPr lang="en-GB" b="1" baseline="-25000" smtClean="0">
                <a:solidFill>
                  <a:schemeClr val="accent2"/>
                </a:solidFill>
              </a:rPr>
              <a:t>X</a:t>
            </a:r>
            <a:r>
              <a:rPr lang="en-GB" smtClean="0">
                <a:solidFill>
                  <a:schemeClr val="accent2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=  (</a:t>
            </a:r>
            <a:r>
              <a:rPr lang="en-GB" smtClean="0">
                <a:solidFill>
                  <a:srgbClr val="008000"/>
                </a:solidFill>
              </a:rPr>
              <a:t>27</a:t>
            </a:r>
            <a:r>
              <a:rPr lang="en-GB" smtClean="0">
                <a:solidFill>
                  <a:srgbClr val="000000"/>
                </a:solidFill>
              </a:rPr>
              <a:t>/Z) * ln (</a:t>
            </a:r>
            <a:r>
              <a:rPr lang="en-GB" smtClean="0">
                <a:solidFill>
                  <a:srgbClr val="FF0000"/>
                </a:solidFill>
              </a:rPr>
              <a:t>C</a:t>
            </a:r>
            <a:r>
              <a:rPr lang="en-GB" b="1" baseline="-25000" smtClean="0">
                <a:solidFill>
                  <a:srgbClr val="FF0000"/>
                </a:solidFill>
              </a:rPr>
              <a:t>o</a:t>
            </a:r>
            <a:r>
              <a:rPr lang="en-GB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/</a:t>
            </a:r>
            <a:r>
              <a:rPr lang="en-GB" smtClean="0">
                <a:solidFill>
                  <a:srgbClr val="FF0000"/>
                </a:solidFill>
              </a:rPr>
              <a:t> C</a:t>
            </a:r>
            <a:r>
              <a:rPr lang="en-GB" b="1" baseline="-25000" smtClean="0">
                <a:solidFill>
                  <a:srgbClr val="FF0000"/>
                </a:solidFill>
              </a:rPr>
              <a:t>i</a:t>
            </a:r>
            <a:r>
              <a:rPr lang="en-GB" smtClean="0">
                <a:solidFill>
                  <a:srgbClr val="000000"/>
                </a:solidFill>
              </a:rPr>
              <a:t>)</a:t>
            </a:r>
            <a:endParaRPr 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85800" y="1841500"/>
          <a:ext cx="3810000" cy="1285875"/>
        </p:xfrm>
        <a:graphic>
          <a:graphicData uri="http://schemas.openxmlformats.org/drawingml/2006/table">
            <a:tbl>
              <a:tblPr/>
              <a:tblGrid>
                <a:gridCol w="698500"/>
                <a:gridCol w="1041400"/>
                <a:gridCol w="1320800"/>
                <a:gridCol w="7493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(mV)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Na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+73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841500"/>
          <a:ext cx="3810000" cy="1285875"/>
        </p:xfrm>
        <a:graphic>
          <a:graphicData uri="http://schemas.openxmlformats.org/drawingml/2006/table">
            <a:tbl>
              <a:tblPr/>
              <a:tblGrid>
                <a:gridCol w="622300"/>
                <a:gridCol w="1104900"/>
                <a:gridCol w="1130300"/>
                <a:gridCol w="952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E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(mV)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+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150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-92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1200" y="5321300"/>
            <a:ext cx="7747000" cy="1244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2400">
                <a:latin typeface="Times New Roman" charset="0"/>
              </a:rPr>
              <a:t>What sign for the equilibrium potential?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2400">
                <a:latin typeface="Times New Roman" charset="0"/>
              </a:rPr>
              <a:t>The sign the inside needs to maintain the concentration gradient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0900" y="3314700"/>
            <a:ext cx="3810000" cy="18526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solidFill>
                  <a:srgbClr val="008000"/>
                </a:solidFill>
                <a:cs typeface="Arial" charset="0"/>
              </a:rPr>
              <a:t>RT/F @ 37 </a:t>
            </a:r>
            <a:r>
              <a:rPr lang="en-GB" sz="1600" baseline="30000">
                <a:solidFill>
                  <a:srgbClr val="008000"/>
                </a:solidFill>
                <a:cs typeface="Arial" charset="0"/>
              </a:rPr>
              <a:t>o</a:t>
            </a:r>
            <a:r>
              <a:rPr lang="en-GB" sz="1600">
                <a:solidFill>
                  <a:srgbClr val="008000"/>
                </a:solidFill>
                <a:cs typeface="Arial" charset="0"/>
              </a:rPr>
              <a:t>C = 27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K</a:t>
            </a:r>
            <a:r>
              <a:rPr lang="en-GB" sz="1600">
                <a:cs typeface="Arial" charset="0"/>
              </a:rPr>
              <a:t> = (</a:t>
            </a:r>
            <a:r>
              <a:rPr lang="en-GB" sz="160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GB" sz="1600">
                <a:cs typeface="Arial" charset="0"/>
              </a:rPr>
              <a:t> / +1) * ln(</a:t>
            </a:r>
            <a:r>
              <a:rPr lang="en-GB" sz="1600">
                <a:solidFill>
                  <a:srgbClr val="FF0000"/>
                </a:solidFill>
                <a:cs typeface="Arial" charset="0"/>
              </a:rPr>
              <a:t>0.005 M </a:t>
            </a:r>
            <a:r>
              <a:rPr lang="en-GB" sz="1600">
                <a:cs typeface="Arial" charset="0"/>
              </a:rPr>
              <a:t>/ </a:t>
            </a:r>
            <a:r>
              <a:rPr lang="en-GB" sz="1600">
                <a:solidFill>
                  <a:srgbClr val="FF0000"/>
                </a:solidFill>
                <a:cs typeface="Arial" charset="0"/>
              </a:rPr>
              <a:t>0.15 M</a:t>
            </a:r>
            <a:r>
              <a:rPr lang="en-GB" sz="1600"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K</a:t>
            </a:r>
            <a:r>
              <a:rPr lang="en-GB" sz="1600">
                <a:cs typeface="Arial" charset="0"/>
              </a:rPr>
              <a:t> = +27 * ln(0.03)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K</a:t>
            </a:r>
            <a:r>
              <a:rPr lang="en-GB" sz="1600">
                <a:cs typeface="Arial" charset="0"/>
              </a:rPr>
              <a:t> = +27 * -3.4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rgbClr val="000000"/>
                </a:solidFill>
                <a:cs typeface="Arial" charset="0"/>
              </a:rPr>
              <a:t>E</a:t>
            </a:r>
            <a:r>
              <a:rPr lang="en-GB" sz="1800" baseline="-25000">
                <a:solidFill>
                  <a:srgbClr val="000000"/>
                </a:solidFill>
                <a:cs typeface="Arial" charset="0"/>
              </a:rPr>
              <a:t>K</a:t>
            </a:r>
            <a:r>
              <a:rPr lang="en-GB" sz="1800">
                <a:solidFill>
                  <a:srgbClr val="000000"/>
                </a:solidFill>
                <a:cs typeface="Arial" charset="0"/>
              </a:rPr>
              <a:t> = -92 mV</a:t>
            </a:r>
          </a:p>
          <a:p>
            <a:pPr eaLnBrk="1" hangingPunct="1"/>
            <a:endParaRPr lang="en-US" sz="1600"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1200" y="3327400"/>
            <a:ext cx="3771900" cy="18526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solidFill>
                  <a:srgbClr val="008000"/>
                </a:solidFill>
                <a:cs typeface="Arial" charset="0"/>
              </a:rPr>
              <a:t>RT/F @ 37</a:t>
            </a:r>
            <a:r>
              <a:rPr lang="en-GB" sz="1600" baseline="30000">
                <a:solidFill>
                  <a:srgbClr val="008000"/>
                </a:solidFill>
                <a:cs typeface="Arial" charset="0"/>
              </a:rPr>
              <a:t> o</a:t>
            </a:r>
            <a:r>
              <a:rPr lang="en-GB" sz="1600">
                <a:solidFill>
                  <a:srgbClr val="008000"/>
                </a:solidFill>
                <a:cs typeface="Arial" charset="0"/>
              </a:rPr>
              <a:t>C</a:t>
            </a:r>
            <a:r>
              <a:rPr lang="en-GB" sz="1600" baseline="30000">
                <a:solidFill>
                  <a:srgbClr val="008000"/>
                </a:solidFill>
                <a:cs typeface="Arial" charset="0"/>
              </a:rPr>
              <a:t> </a:t>
            </a:r>
            <a:r>
              <a:rPr lang="en-GB" sz="1600">
                <a:solidFill>
                  <a:srgbClr val="008000"/>
                </a:solidFill>
                <a:cs typeface="Arial" charset="0"/>
              </a:rPr>
              <a:t>= 27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Na</a:t>
            </a:r>
            <a:r>
              <a:rPr lang="en-GB" sz="1600">
                <a:cs typeface="Arial" charset="0"/>
              </a:rPr>
              <a:t> = (</a:t>
            </a:r>
            <a:r>
              <a:rPr lang="en-GB" sz="160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GB" sz="1600">
                <a:cs typeface="Arial" charset="0"/>
              </a:rPr>
              <a:t> / +1) * ln(</a:t>
            </a:r>
            <a:r>
              <a:rPr lang="en-GB" sz="1600">
                <a:solidFill>
                  <a:srgbClr val="FF0000"/>
                </a:solidFill>
                <a:cs typeface="Arial" charset="0"/>
              </a:rPr>
              <a:t>0.15 M </a:t>
            </a:r>
            <a:r>
              <a:rPr lang="en-GB" sz="1600">
                <a:cs typeface="Arial" charset="0"/>
              </a:rPr>
              <a:t>/ </a:t>
            </a:r>
            <a:r>
              <a:rPr lang="en-GB" sz="1600">
                <a:solidFill>
                  <a:srgbClr val="FF0000"/>
                </a:solidFill>
                <a:cs typeface="Arial" charset="0"/>
              </a:rPr>
              <a:t>0.01 M</a:t>
            </a:r>
            <a:r>
              <a:rPr lang="en-GB" sz="1600"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Na</a:t>
            </a:r>
            <a:r>
              <a:rPr lang="en-GB" sz="1600">
                <a:cs typeface="Arial" charset="0"/>
              </a:rPr>
              <a:t> = +27 * ln(15)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600">
                <a:cs typeface="Arial" charset="0"/>
              </a:rPr>
              <a:t>E</a:t>
            </a:r>
            <a:r>
              <a:rPr lang="en-GB" sz="1600" baseline="-25000">
                <a:cs typeface="Arial" charset="0"/>
              </a:rPr>
              <a:t>Na</a:t>
            </a:r>
            <a:r>
              <a:rPr lang="en-GB" sz="1600">
                <a:cs typeface="Arial" charset="0"/>
              </a:rPr>
              <a:t> = +27 * +2.7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sz="1800">
                <a:cs typeface="Arial" charset="0"/>
              </a:rPr>
              <a:t>E</a:t>
            </a:r>
            <a:r>
              <a:rPr lang="en-GB" sz="1800" baseline="-25000">
                <a:cs typeface="Arial" charset="0"/>
              </a:rPr>
              <a:t>Na</a:t>
            </a:r>
            <a:r>
              <a:rPr lang="en-GB" sz="1800">
                <a:cs typeface="Arial" charset="0"/>
              </a:rPr>
              <a:t> = +73 mV</a:t>
            </a:r>
          </a:p>
          <a:p>
            <a:pPr eaLnBrk="1" hangingPunct="1"/>
            <a:endParaRPr lang="en-US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 animBg="1"/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>
          <a:xfrm>
            <a:off x="685800" y="393700"/>
            <a:ext cx="7772400" cy="723900"/>
          </a:xfrm>
        </p:spPr>
        <p:txBody>
          <a:bodyPr/>
          <a:lstStyle/>
          <a:p>
            <a:r>
              <a:rPr lang="en-GB" sz="2800" smtClean="0"/>
              <a:t>Real membrane potentials </a:t>
            </a:r>
            <a:endParaRPr lang="en-US" sz="2800" smtClean="0"/>
          </a:p>
        </p:txBody>
      </p:sp>
      <p:pic>
        <p:nvPicPr>
          <p:cNvPr id="40963" name="Content Placeholder 6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4" r="-6894"/>
          <a:stretch>
            <a:fillRect/>
          </a:stretch>
        </p:blipFill>
        <p:spPr>
          <a:xfrm>
            <a:off x="1295400" y="2843213"/>
            <a:ext cx="6553200" cy="3468687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52500" y="1130300"/>
            <a:ext cx="72771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rgbClr val="FF0000"/>
            </a:solidFill>
            <a:miter lim="800000"/>
            <a:headEnd type="none" w="med" len="med"/>
            <a:tailEnd type="none" w="med" len="med"/>
          </a:ln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400">
                <a:latin typeface="Times New Roman" charset="0"/>
              </a:rPr>
              <a:t>Real membrane potentials are less negative than E</a:t>
            </a:r>
            <a:r>
              <a:rPr lang="en-GB" sz="2400" baseline="-25000">
                <a:latin typeface="Times New Roman" charset="0"/>
              </a:rPr>
              <a:t>K</a:t>
            </a:r>
            <a:r>
              <a:rPr lang="en-GB" sz="2400">
                <a:latin typeface="Times New Roman" charset="0"/>
              </a:rPr>
              <a:t> for example (–90 mV)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sz="2400">
                <a:latin typeface="Times New Roman" charset="0"/>
              </a:rPr>
              <a:t>approx. -70 mV</a:t>
            </a:r>
          </a:p>
          <a:p>
            <a:pPr eaLnBrk="1" hangingPunct="1">
              <a:buFont typeface="Arial" charset="0"/>
              <a:buChar char="•"/>
            </a:pPr>
            <a:r>
              <a:rPr lang="en-GB" sz="2400">
                <a:solidFill>
                  <a:srgbClr val="000000"/>
                </a:solidFill>
                <a:latin typeface="Times New Roman" charset="0"/>
              </a:rPr>
              <a:t>What is the mechanism?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All ions contribute to the membrane potential</a:t>
            </a:r>
            <a:endParaRPr lang="en-US" sz="280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mtClean="0"/>
              <a:t>K</a:t>
            </a:r>
            <a:r>
              <a:rPr lang="en-GB" baseline="30000" smtClean="0"/>
              <a:t>+</a:t>
            </a:r>
            <a:r>
              <a:rPr lang="en-GB" smtClean="0"/>
              <a:t>, Na</a:t>
            </a:r>
            <a:r>
              <a:rPr lang="en-GB" baseline="30000" smtClean="0"/>
              <a:t>+</a:t>
            </a:r>
            <a:r>
              <a:rPr lang="en-GB" smtClean="0"/>
              <a:t> and Cl</a:t>
            </a:r>
            <a:r>
              <a:rPr lang="en-GB" baseline="30000" smtClean="0"/>
              <a:t>-</a:t>
            </a:r>
            <a:r>
              <a:rPr lang="en-GB" smtClean="0"/>
              <a:t> concentrations all contribute to the real membrane potential</a:t>
            </a:r>
          </a:p>
          <a:p>
            <a:endParaRPr lang="en-GB" smtClean="0"/>
          </a:p>
          <a:p>
            <a:r>
              <a:rPr lang="en-GB" smtClean="0"/>
              <a:t>The size of each ion’s contribution is proportional to how </a:t>
            </a:r>
            <a:r>
              <a:rPr lang="en-GB" smtClean="0">
                <a:solidFill>
                  <a:srgbClr val="2D2DB9"/>
                </a:solidFill>
              </a:rPr>
              <a:t>permeable</a:t>
            </a:r>
            <a:r>
              <a:rPr lang="en-GB" smtClean="0"/>
              <a:t> the membrane is to the ion.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7772400" cy="647700"/>
          </a:xfrm>
        </p:spPr>
        <p:txBody>
          <a:bodyPr/>
          <a:lstStyle/>
          <a:p>
            <a:r>
              <a:rPr lang="en-US" sz="2800" smtClean="0"/>
              <a:t>Goldman-Hodgkin-Katz (GHK) voltage equation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41989" name="Content Placeholder 12" descr="gh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27" b="-77827"/>
          <a:stretch>
            <a:fillRect/>
          </a:stretch>
        </p:blipFill>
        <p:spPr>
          <a:xfrm>
            <a:off x="685800" y="876300"/>
            <a:ext cx="7772400" cy="4114800"/>
          </a:xfrm>
          <a:solidFill>
            <a:schemeClr val="bg1"/>
          </a:solidFill>
        </p:spPr>
      </p:pic>
      <p:sp>
        <p:nvSpPr>
          <p:cNvPr id="41990" name="TextBox 13"/>
          <p:cNvSpPr txBox="1">
            <a:spLocks noChangeArrowheads="1"/>
          </p:cNvSpPr>
          <p:nvPr/>
        </p:nvSpPr>
        <p:spPr bwMode="auto">
          <a:xfrm>
            <a:off x="1714500" y="4227513"/>
            <a:ext cx="6997700" cy="2308225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1800"/>
              <a:t>Describes the resting membrane potential (Vm)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1800">
                <a:solidFill>
                  <a:srgbClr val="FF0000"/>
                </a:solidFill>
              </a:rPr>
              <a:t>P</a:t>
            </a:r>
            <a:r>
              <a:rPr lang="en-GB" sz="1800"/>
              <a:t> is permeability or channel open probability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1800"/>
              <a:t>(0 = 100% closed, 1 = 100% open, 0.5 = open 50% of time) 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1800"/>
              <a:t>Subscript indicates the ion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GB" sz="1800"/>
              <a:t> [K], [Na] and [Cl] represent concentration and the subscript indicates </a:t>
            </a:r>
            <a:r>
              <a:rPr lang="en-GB" sz="1800" b="1">
                <a:solidFill>
                  <a:srgbClr val="FF0000"/>
                </a:solidFill>
              </a:rPr>
              <a:t>i</a:t>
            </a:r>
            <a:r>
              <a:rPr lang="en-GB" sz="1800"/>
              <a:t>nside or </a:t>
            </a:r>
            <a:r>
              <a:rPr lang="en-GB" sz="1800" b="1">
                <a:solidFill>
                  <a:srgbClr val="FF0000"/>
                </a:solidFill>
              </a:rPr>
              <a:t>o</a:t>
            </a:r>
            <a:r>
              <a:rPr lang="en-GB" sz="1800"/>
              <a:t>utside the cell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280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1400" y="1638300"/>
            <a:ext cx="7073900" cy="42418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Introduction</a:t>
            </a:r>
          </a:p>
          <a:p>
            <a:pPr lvl="1"/>
            <a:r>
              <a:rPr lang="en-US" sz="2400" smtClean="0"/>
              <a:t>Physiological reason for a membrane potential</a:t>
            </a:r>
          </a:p>
          <a:p>
            <a:r>
              <a:rPr lang="en-US" sz="2400" smtClean="0"/>
              <a:t>Electrochemical gradients</a:t>
            </a:r>
          </a:p>
          <a:p>
            <a:pPr lvl="1"/>
            <a:r>
              <a:rPr lang="en-US" sz="2400" smtClean="0"/>
              <a:t>Movement of molecules in solution</a:t>
            </a:r>
          </a:p>
          <a:p>
            <a:pPr lvl="1"/>
            <a:r>
              <a:rPr lang="en-US" sz="2400" smtClean="0"/>
              <a:t>Electrical concepts</a:t>
            </a:r>
          </a:p>
          <a:p>
            <a:r>
              <a:rPr lang="en-US" sz="2400" smtClean="0"/>
              <a:t>Generation of resting membrane potential</a:t>
            </a:r>
          </a:p>
          <a:p>
            <a:r>
              <a:rPr lang="en-US" sz="2400" smtClean="0"/>
              <a:t>Changes in membrane potential</a:t>
            </a:r>
          </a:p>
          <a:p>
            <a:pPr lvl="1"/>
            <a:r>
              <a:rPr lang="en-US" sz="2400" smtClean="0"/>
              <a:t>Graded potentials</a:t>
            </a:r>
          </a:p>
          <a:p>
            <a:pPr lvl="1"/>
            <a:r>
              <a:rPr lang="en-US" sz="2400" smtClean="0"/>
              <a:t>Action potentials (next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66700"/>
            <a:ext cx="7772400" cy="355600"/>
          </a:xfrm>
        </p:spPr>
        <p:txBody>
          <a:bodyPr/>
          <a:lstStyle/>
          <a:p>
            <a:r>
              <a:rPr lang="en-US" sz="2400" smtClean="0">
                <a:cs typeface="Arial" charset="0"/>
              </a:rPr>
              <a:t>GHK equation: worked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38300"/>
            <a:ext cx="7645400" cy="1397000"/>
          </a:xfr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400" b="1" smtClean="0">
                <a:solidFill>
                  <a:schemeClr val="accent2"/>
                </a:solidFill>
                <a:cs typeface="Arial" charset="0"/>
              </a:rPr>
              <a:t>1) All channels are open all the time (P</a:t>
            </a:r>
            <a:r>
              <a:rPr lang="en-US" sz="1400" b="1" baseline="-25000" smtClean="0">
                <a:solidFill>
                  <a:schemeClr val="accent2"/>
                </a:solidFill>
                <a:cs typeface="Arial" charset="0"/>
              </a:rPr>
              <a:t>K</a:t>
            </a:r>
            <a:r>
              <a:rPr lang="en-US" sz="1400" b="1" smtClean="0">
                <a:solidFill>
                  <a:schemeClr val="accent2"/>
                </a:solidFill>
                <a:cs typeface="Arial" charset="0"/>
              </a:rPr>
              <a:t>, P</a:t>
            </a:r>
            <a:r>
              <a:rPr lang="en-US" sz="1400" b="1" baseline="-25000" smtClean="0">
                <a:solidFill>
                  <a:schemeClr val="accent2"/>
                </a:solidFill>
                <a:cs typeface="Arial" charset="0"/>
              </a:rPr>
              <a:t>Na</a:t>
            </a:r>
            <a:r>
              <a:rPr lang="en-US" sz="1400" b="1" smtClean="0">
                <a:solidFill>
                  <a:schemeClr val="accent2"/>
                </a:solidFill>
                <a:cs typeface="Arial" charset="0"/>
              </a:rPr>
              <a:t>, P</a:t>
            </a:r>
            <a:r>
              <a:rPr lang="en-US" sz="1400" b="1" baseline="-25000" smtClean="0">
                <a:solidFill>
                  <a:schemeClr val="accent2"/>
                </a:solidFill>
                <a:cs typeface="Arial" charset="0"/>
              </a:rPr>
              <a:t>Cl</a:t>
            </a:r>
            <a:r>
              <a:rPr lang="en-US" sz="1400" b="1" smtClean="0">
                <a:solidFill>
                  <a:schemeClr val="accent2"/>
                </a:solidFill>
                <a:cs typeface="Arial" charset="0"/>
              </a:rPr>
              <a:t> = 1)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ln(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0.005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0.005</a:t>
            </a:r>
            <a:r>
              <a:rPr lang="en-US" sz="1400" b="1" smtClean="0">
                <a:cs typeface="Arial" charset="0"/>
              </a:rPr>
              <a:t>] / 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0.01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0.11</a:t>
            </a:r>
            <a:r>
              <a:rPr lang="en-US" sz="1400" b="1" smtClean="0">
                <a:cs typeface="Arial" charset="0"/>
              </a:rPr>
              <a:t>])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ln(0.16 / 0.27)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-0.5</a:t>
            </a:r>
          </a:p>
          <a:p>
            <a:r>
              <a:rPr lang="en-US" sz="1600" b="1" smtClean="0">
                <a:cs typeface="Arial" charset="0"/>
              </a:rPr>
              <a:t>Vm = -14 mV</a:t>
            </a:r>
          </a:p>
          <a:p>
            <a:endParaRPr lang="en-US" sz="1400" b="1" smtClean="0">
              <a:cs typeface="Arial" charset="0"/>
            </a:endParaRPr>
          </a:p>
          <a:p>
            <a:pPr>
              <a:buFontTx/>
              <a:buNone/>
            </a:pPr>
            <a:endParaRPr lang="en-US" sz="1400" smtClean="0"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4965700"/>
            <a:ext cx="7645400" cy="1638300"/>
          </a:xfr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3) Now increase Na</a:t>
            </a:r>
            <a:r>
              <a:rPr lang="en-US" sz="1400" b="1" baseline="30000" smtClean="0">
                <a:solidFill>
                  <a:srgbClr val="3333CC"/>
                </a:solidFill>
                <a:cs typeface="Arial" charset="0"/>
              </a:rPr>
              <a:t>+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 permeability by 5% (P</a:t>
            </a:r>
            <a:r>
              <a:rPr lang="en-US" sz="1400" b="1" baseline="-25000" smtClean="0">
                <a:solidFill>
                  <a:srgbClr val="3333CC"/>
                </a:solidFill>
                <a:cs typeface="Arial" charset="0"/>
              </a:rPr>
              <a:t>K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 =  1, P</a:t>
            </a:r>
            <a:r>
              <a:rPr lang="en-US" sz="1400" b="1" baseline="-25000" smtClean="0">
                <a:solidFill>
                  <a:srgbClr val="3333CC"/>
                </a:solidFill>
                <a:cs typeface="Arial" charset="0"/>
              </a:rPr>
              <a:t>Na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 = 0.05, P</a:t>
            </a:r>
            <a:r>
              <a:rPr lang="en-US" sz="1400" b="1" baseline="-25000" smtClean="0">
                <a:solidFill>
                  <a:srgbClr val="3333CC"/>
                </a:solidFill>
                <a:cs typeface="Arial" charset="0"/>
              </a:rPr>
              <a:t>Cl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 = 0)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ln(</a:t>
            </a:r>
            <a:r>
              <a:rPr lang="en-US" sz="1400" b="1" smtClean="0">
                <a:solidFill>
                  <a:schemeClr val="accent2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0.005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0.05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0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0.005</a:t>
            </a:r>
            <a:r>
              <a:rPr lang="en-US" sz="1400" b="1" smtClean="0">
                <a:cs typeface="Arial" charset="0"/>
              </a:rPr>
              <a:t>] / 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1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0.15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0.05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0.01</a:t>
            </a:r>
            <a:r>
              <a:rPr lang="en-US" sz="1400" b="1" smtClean="0">
                <a:cs typeface="Arial" charset="0"/>
              </a:rPr>
              <a:t>] + </a:t>
            </a:r>
            <a:r>
              <a:rPr lang="en-US" sz="1400" b="1" smtClean="0">
                <a:solidFill>
                  <a:srgbClr val="3333CC"/>
                </a:solidFill>
                <a:cs typeface="Arial" charset="0"/>
              </a:rPr>
              <a:t>0</a:t>
            </a:r>
            <a:r>
              <a:rPr lang="en-US" sz="1400" b="1" smtClean="0">
                <a:cs typeface="Arial" charset="0"/>
              </a:rPr>
              <a:t>*[</a:t>
            </a:r>
            <a:r>
              <a:rPr lang="en-US" sz="1400" b="1" smtClean="0">
                <a:solidFill>
                  <a:srgbClr val="FF0000"/>
                </a:solidFill>
                <a:cs typeface="Arial" charset="0"/>
              </a:rPr>
              <a:t>0.11</a:t>
            </a:r>
            <a:r>
              <a:rPr lang="en-US" sz="1400" b="1" smtClean="0">
                <a:cs typeface="Arial" charset="0"/>
              </a:rPr>
              <a:t>])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ln(0.0125 / 0.1505)</a:t>
            </a:r>
          </a:p>
          <a:p>
            <a:r>
              <a:rPr lang="en-US" sz="1400" b="1" smtClean="0">
                <a:cs typeface="Arial" charset="0"/>
              </a:rPr>
              <a:t>Vm = </a:t>
            </a:r>
            <a:r>
              <a:rPr lang="en-US" sz="1400" b="1" smtClean="0">
                <a:solidFill>
                  <a:srgbClr val="008000"/>
                </a:solidFill>
                <a:cs typeface="Arial" charset="0"/>
              </a:rPr>
              <a:t>27</a:t>
            </a:r>
            <a:r>
              <a:rPr lang="en-US" sz="1400" b="1" smtClean="0">
                <a:cs typeface="Arial" charset="0"/>
              </a:rPr>
              <a:t> * -2.49</a:t>
            </a:r>
          </a:p>
          <a:p>
            <a:r>
              <a:rPr lang="en-US" sz="1600" b="1" smtClean="0">
                <a:cs typeface="Arial" charset="0"/>
              </a:rPr>
              <a:t>Vm </a:t>
            </a:r>
            <a:r>
              <a:rPr lang="en-US" sz="1600" b="1" smtClean="0">
                <a:solidFill>
                  <a:srgbClr val="000000"/>
                </a:solidFill>
                <a:cs typeface="Arial" charset="0"/>
              </a:rPr>
              <a:t>= </a:t>
            </a:r>
            <a:r>
              <a:rPr lang="en-US" sz="1600" b="1" smtClean="0">
                <a:cs typeface="Arial" charset="0"/>
              </a:rPr>
              <a:t>-67 mV</a:t>
            </a:r>
          </a:p>
          <a:p>
            <a:r>
              <a:rPr lang="en-US" sz="1400" b="1" smtClean="0">
                <a:cs typeface="Arial" charset="0"/>
              </a:rPr>
              <a:t>Increasing permeability for Na</a:t>
            </a:r>
            <a:r>
              <a:rPr lang="en-US" sz="1400" b="1" baseline="30000" smtClean="0">
                <a:cs typeface="Arial" charset="0"/>
              </a:rPr>
              <a:t>+</a:t>
            </a:r>
            <a:r>
              <a:rPr lang="en-US" sz="1400" b="1" smtClean="0">
                <a:cs typeface="Arial" charset="0"/>
              </a:rPr>
              <a:t> makes the cell more positive</a:t>
            </a:r>
          </a:p>
          <a:p>
            <a:endParaRPr lang="en-US" sz="1400" smtClean="0">
              <a:cs typeface="Arial" charset="0"/>
            </a:endParaRPr>
          </a:p>
        </p:txBody>
      </p:sp>
      <p:pic>
        <p:nvPicPr>
          <p:cNvPr id="44037" name="Content Placeholder 12" descr="gh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827" b="-77827"/>
          <a:stretch>
            <a:fillRect/>
          </a:stretch>
        </p:blipFill>
        <p:spPr bwMode="auto">
          <a:xfrm>
            <a:off x="4572000" y="261938"/>
            <a:ext cx="33020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06538" y="889000"/>
            <a:ext cx="2117725" cy="492125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000"/>
                </a:solidFill>
                <a:latin typeface="+mn-lt"/>
                <a:ea typeface="+mn-ea"/>
                <a:cs typeface="Arial"/>
              </a:rPr>
              <a:t>RT/F at 37 </a:t>
            </a:r>
            <a:r>
              <a:rPr lang="en-US" b="1" baseline="30000" dirty="0" err="1">
                <a:solidFill>
                  <a:srgbClr val="008000"/>
                </a:solidFill>
                <a:latin typeface="+mn-lt"/>
                <a:ea typeface="+mn-ea"/>
                <a:cs typeface="Arial"/>
              </a:rPr>
              <a:t>o</a:t>
            </a:r>
            <a:r>
              <a:rPr lang="en-US" b="1" dirty="0" err="1">
                <a:solidFill>
                  <a:srgbClr val="008000"/>
                </a:solidFill>
                <a:latin typeface="+mn-lt"/>
                <a:ea typeface="+mn-ea"/>
                <a:cs typeface="Arial"/>
              </a:rPr>
              <a:t>C</a:t>
            </a:r>
            <a:r>
              <a:rPr lang="en-US" b="1" dirty="0">
                <a:solidFill>
                  <a:srgbClr val="008000"/>
                </a:solidFill>
                <a:latin typeface="+mn-lt"/>
                <a:ea typeface="+mn-ea"/>
                <a:cs typeface="Arial"/>
              </a:rPr>
              <a:t> = 27</a:t>
            </a:r>
          </a:p>
          <a:p>
            <a:pPr marL="0" lvl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Arial"/>
              </a:rPr>
              <a:t>Concentration [ ] is in </a:t>
            </a: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  <a:cs typeface="Arial"/>
              </a:rPr>
              <a:t>Moles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12800" y="3175000"/>
            <a:ext cx="7645400" cy="16383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2) Only K</a:t>
            </a:r>
            <a:r>
              <a:rPr lang="en-US" sz="14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+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channels are open and Cl</a:t>
            </a:r>
            <a:r>
              <a:rPr lang="en-US" sz="14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-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and Na</a:t>
            </a:r>
            <a:r>
              <a:rPr lang="en-US" sz="1400" b="1" baseline="30000">
                <a:solidFill>
                  <a:srgbClr val="3333CC"/>
                </a:solidFill>
                <a:latin typeface="Times New Roman" charset="0"/>
                <a:cs typeface="Arial" charset="0"/>
              </a:rPr>
              <a:t>+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channels are closed (P</a:t>
            </a:r>
            <a:r>
              <a:rPr lang="en-US" sz="1400" b="1" baseline="-25000">
                <a:solidFill>
                  <a:srgbClr val="3333CC"/>
                </a:solidFill>
                <a:latin typeface="Times New Roman" charset="0"/>
                <a:cs typeface="Arial" charset="0"/>
              </a:rPr>
              <a:t>K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= 1, P</a:t>
            </a:r>
            <a:r>
              <a:rPr lang="en-US" sz="1400" b="1" baseline="-25000">
                <a:solidFill>
                  <a:srgbClr val="3333CC"/>
                </a:solidFill>
                <a:latin typeface="Times New Roman" charset="0"/>
                <a:cs typeface="Arial" charset="0"/>
              </a:rPr>
              <a:t>Na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= 0, P</a:t>
            </a:r>
            <a:r>
              <a:rPr lang="en-US" sz="1400" b="1" baseline="-25000">
                <a:solidFill>
                  <a:srgbClr val="3333CC"/>
                </a:solidFill>
                <a:latin typeface="Times New Roman" charset="0"/>
                <a:cs typeface="Arial" charset="0"/>
              </a:rPr>
              <a:t>Cl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  <a:cs typeface="Arial" charset="0"/>
              </a:rPr>
              <a:t>Vm = </a:t>
            </a:r>
            <a:r>
              <a:rPr lang="en-US" sz="1400" b="1">
                <a:solidFill>
                  <a:srgbClr val="008000"/>
                </a:solidFill>
                <a:latin typeface="Times New Roman" charset="0"/>
                <a:cs typeface="Arial" charset="0"/>
              </a:rPr>
              <a:t>27</a:t>
            </a:r>
            <a:r>
              <a:rPr lang="en-US" sz="1400" b="1">
                <a:latin typeface="Times New Roman" charset="0"/>
                <a:cs typeface="Arial" charset="0"/>
              </a:rPr>
              <a:t> * ln(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1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0.005</a:t>
            </a:r>
            <a:r>
              <a:rPr lang="en-US" sz="1400" b="1">
                <a:latin typeface="Times New Roman" charset="0"/>
                <a:cs typeface="Arial" charset="0"/>
              </a:rPr>
              <a:t>] + 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0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0.15</a:t>
            </a:r>
            <a:r>
              <a:rPr lang="en-US" sz="1400" b="1">
                <a:latin typeface="Times New Roman" charset="0"/>
                <a:cs typeface="Arial" charset="0"/>
              </a:rPr>
              <a:t>] + 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0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0.005</a:t>
            </a:r>
            <a:r>
              <a:rPr lang="en-US" sz="1400" b="1">
                <a:latin typeface="Times New Roman" charset="0"/>
                <a:cs typeface="Arial" charset="0"/>
              </a:rPr>
              <a:t>] / 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1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0.15</a:t>
            </a:r>
            <a:r>
              <a:rPr lang="en-US" sz="1400" b="1">
                <a:latin typeface="Times New Roman" charset="0"/>
                <a:cs typeface="Arial" charset="0"/>
              </a:rPr>
              <a:t>] + 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0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0.01</a:t>
            </a:r>
            <a:r>
              <a:rPr lang="en-US" sz="1400" b="1">
                <a:latin typeface="Times New Roman" charset="0"/>
                <a:cs typeface="Arial" charset="0"/>
              </a:rPr>
              <a:t>] + </a:t>
            </a:r>
            <a:r>
              <a:rPr lang="en-US" sz="1400" b="1">
                <a:solidFill>
                  <a:srgbClr val="3333CC"/>
                </a:solidFill>
                <a:latin typeface="Times New Roman" charset="0"/>
                <a:cs typeface="Arial" charset="0"/>
              </a:rPr>
              <a:t>0</a:t>
            </a:r>
            <a:r>
              <a:rPr lang="en-US" sz="1400" b="1">
                <a:latin typeface="Times New Roman" charset="0"/>
                <a:cs typeface="Arial" charset="0"/>
              </a:rPr>
              <a:t>*[</a:t>
            </a:r>
            <a:r>
              <a:rPr lang="en-US" sz="1400" b="1">
                <a:solidFill>
                  <a:srgbClr val="FF0000"/>
                </a:solidFill>
                <a:latin typeface="Times New Roman" charset="0"/>
                <a:cs typeface="Arial" charset="0"/>
              </a:rPr>
              <a:t>0.11</a:t>
            </a:r>
            <a:r>
              <a:rPr lang="en-US" sz="1400" b="1">
                <a:latin typeface="Times New Roman" charset="0"/>
                <a:cs typeface="Arial" charset="0"/>
              </a:rPr>
              <a:t>]) 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  <a:cs typeface="Arial" charset="0"/>
              </a:rPr>
              <a:t>Vm = </a:t>
            </a:r>
            <a:r>
              <a:rPr lang="en-US" sz="1400" b="1">
                <a:solidFill>
                  <a:srgbClr val="008000"/>
                </a:solidFill>
                <a:latin typeface="Times New Roman" charset="0"/>
                <a:cs typeface="Arial" charset="0"/>
              </a:rPr>
              <a:t>27</a:t>
            </a:r>
            <a:r>
              <a:rPr lang="en-US" sz="1400" b="1">
                <a:latin typeface="Times New Roman" charset="0"/>
                <a:cs typeface="Arial" charset="0"/>
              </a:rPr>
              <a:t> * ln(0.005 / 0.15)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  <a:cs typeface="Arial" charset="0"/>
              </a:rPr>
              <a:t>Vm = </a:t>
            </a:r>
            <a:r>
              <a:rPr lang="en-US" sz="1400" b="1">
                <a:solidFill>
                  <a:srgbClr val="008000"/>
                </a:solidFill>
                <a:latin typeface="Times New Roman" charset="0"/>
                <a:cs typeface="Arial" charset="0"/>
              </a:rPr>
              <a:t>27</a:t>
            </a:r>
            <a:r>
              <a:rPr lang="en-US" sz="1400" b="1">
                <a:latin typeface="Times New Roman" charset="0"/>
                <a:cs typeface="Arial" charset="0"/>
              </a:rPr>
              <a:t> * -3.4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Arial" charset="0"/>
              </a:rPr>
              <a:t>Vm = -92 mV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 b="1">
                <a:latin typeface="Times New Roman" charset="0"/>
                <a:cs typeface="Arial" charset="0"/>
              </a:rPr>
              <a:t>Ion concentration has not changed </a:t>
            </a:r>
            <a:r>
              <a:rPr lang="en-US" sz="1400" b="1" u="sng">
                <a:solidFill>
                  <a:schemeClr val="accent2"/>
                </a:solidFill>
                <a:latin typeface="Times New Roman" charset="0"/>
                <a:cs typeface="Arial" charset="0"/>
              </a:rPr>
              <a:t>BUT</a:t>
            </a:r>
            <a:r>
              <a:rPr lang="en-US" sz="1400" b="1">
                <a:latin typeface="Times New Roman" charset="0"/>
                <a:cs typeface="Arial" charset="0"/>
              </a:rPr>
              <a:t> Vm moved to E</a:t>
            </a:r>
            <a:r>
              <a:rPr lang="en-US" sz="1400" b="1" baseline="-25000">
                <a:latin typeface="Times New Roman" charset="0"/>
                <a:cs typeface="Arial" charset="0"/>
              </a:rPr>
              <a:t>K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400" b="1">
              <a:latin typeface="Times New Roman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1400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8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sz="280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55700" y="1701800"/>
            <a:ext cx="6946900" cy="4318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Introduction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Physiological reason for a membrane potential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Electrochemical gradients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Movement of molecules in solution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Electrical concepts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Generation of resting membrane potential</a:t>
            </a:r>
          </a:p>
          <a:p>
            <a:pPr>
              <a:defRPr/>
            </a:pPr>
            <a:r>
              <a:rPr lang="en-US" sz="2400" dirty="0" smtClean="0"/>
              <a:t>Changes in membrane potential</a:t>
            </a:r>
          </a:p>
          <a:p>
            <a:pPr lvl="1">
              <a:defRPr/>
            </a:pPr>
            <a:r>
              <a:rPr lang="en-US" sz="2400" dirty="0" smtClean="0"/>
              <a:t>Graded potentials</a:t>
            </a:r>
          </a:p>
          <a:p>
            <a:pPr lvl="1">
              <a:defRPr/>
            </a:pPr>
            <a:r>
              <a:rPr lang="en-US" sz="2400" dirty="0" smtClean="0"/>
              <a:t>Action potentials (next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6300"/>
          </a:xfrm>
        </p:spPr>
        <p:txBody>
          <a:bodyPr/>
          <a:lstStyle/>
          <a:p>
            <a:r>
              <a:rPr lang="en-GB" sz="2800" smtClean="0"/>
              <a:t>Changes in membrane potential: some definitions</a:t>
            </a:r>
            <a:endParaRPr lang="en-US" sz="2800" smtClean="0"/>
          </a:p>
        </p:txBody>
      </p:sp>
      <p:pic>
        <p:nvPicPr>
          <p:cNvPr id="46083" name="Content Placeholder 3" descr="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1" r="-10681"/>
          <a:stretch>
            <a:fillRect/>
          </a:stretch>
        </p:blipFill>
        <p:spPr>
          <a:xfrm>
            <a:off x="533400" y="1727200"/>
            <a:ext cx="8180388" cy="433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Graded potentials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45059" name="Content Placeholder 3" descr="b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13" b="-10313"/>
          <a:stretch>
            <a:fillRect/>
          </a:stretch>
        </p:blipFill>
        <p:spPr>
          <a:xfrm>
            <a:off x="4560888" y="1555750"/>
            <a:ext cx="4227512" cy="4565650"/>
          </a:xfrm>
        </p:spPr>
      </p:pic>
      <p:sp>
        <p:nvSpPr>
          <p:cNvPr id="45060" name="Content Placeholder 4"/>
          <p:cNvSpPr>
            <a:spLocks noGrp="1"/>
          </p:cNvSpPr>
          <p:nvPr>
            <p:ph sz="half" idx="2"/>
          </p:nvPr>
        </p:nvSpPr>
        <p:spPr>
          <a:xfrm>
            <a:off x="673100" y="2387600"/>
            <a:ext cx="3441700" cy="24511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400" smtClean="0"/>
              <a:t>Change in membrane potential in response to stimulation</a:t>
            </a:r>
          </a:p>
          <a:p>
            <a:r>
              <a:rPr lang="en-GB" sz="2400" smtClean="0"/>
              <a:t>Defining characteristics: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41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2800" smtClean="0"/>
              <a:t>Decremental spread of graded potentials: mechanism</a:t>
            </a:r>
            <a:endParaRPr lang="en-US" sz="2800" smtClean="0"/>
          </a:p>
        </p:txBody>
      </p:sp>
      <p:pic>
        <p:nvPicPr>
          <p:cNvPr id="48131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33" b="-62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49300"/>
            <a:ext cx="7772400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Graded potentials </a:t>
            </a:r>
            <a:endParaRPr lang="en-US" sz="2800" smtClean="0">
              <a:solidFill>
                <a:schemeClr val="tx1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067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400" smtClean="0"/>
              <a:t>Occur</a:t>
            </a:r>
          </a:p>
          <a:p>
            <a:pPr lvl="1"/>
            <a:r>
              <a:rPr lang="en-GB" sz="2400" smtClean="0"/>
              <a:t>At synapses</a:t>
            </a:r>
          </a:p>
          <a:p>
            <a:pPr lvl="1"/>
            <a:r>
              <a:rPr lang="en-GB" sz="2400" smtClean="0"/>
              <a:t>Sensory receptors</a:t>
            </a:r>
          </a:p>
          <a:p>
            <a:r>
              <a:rPr lang="en-GB" sz="2400" smtClean="0"/>
              <a:t>Function</a:t>
            </a:r>
          </a:p>
          <a:p>
            <a:pPr lvl="1"/>
            <a:r>
              <a:rPr lang="en-GB" sz="2400" smtClean="0"/>
              <a:t>Contribute to initiating or preventing </a:t>
            </a:r>
            <a:r>
              <a:rPr lang="en-GB" sz="2400" smtClean="0">
                <a:solidFill>
                  <a:srgbClr val="2D2DB9"/>
                </a:solidFill>
              </a:rPr>
              <a:t>action</a:t>
            </a:r>
            <a:r>
              <a:rPr lang="en-GB" sz="2400" smtClean="0"/>
              <a:t> </a:t>
            </a:r>
            <a:r>
              <a:rPr lang="en-GB" sz="2400" smtClean="0">
                <a:solidFill>
                  <a:schemeClr val="accent2"/>
                </a:solidFill>
              </a:rPr>
              <a:t>potentials</a:t>
            </a:r>
            <a:endParaRPr lang="en-US" sz="240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Why do cells set an electrical potential?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52500" y="2082800"/>
            <a:ext cx="7200900" cy="3746500"/>
          </a:xfrm>
          <a:solidFill>
            <a:srgbClr val="FFFFCC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Transmits information reliably and quickly over long distances (nervous system)</a:t>
            </a:r>
          </a:p>
          <a:p>
            <a:r>
              <a:rPr lang="en-US" sz="2400" smtClean="0"/>
              <a:t>Control the entry of calcium into the cell</a:t>
            </a:r>
          </a:p>
          <a:p>
            <a:pPr lvl="1"/>
            <a:r>
              <a:rPr lang="en-US" sz="2400" smtClean="0"/>
              <a:t>Release chemical signals</a:t>
            </a:r>
          </a:p>
          <a:p>
            <a:pPr lvl="1"/>
            <a:r>
              <a:rPr lang="en-US" sz="2400" smtClean="0"/>
              <a:t>Manipulate biochemical pathways</a:t>
            </a:r>
          </a:p>
          <a:p>
            <a:pPr lvl="2"/>
            <a:r>
              <a:rPr lang="en-US" smtClean="0"/>
              <a:t>Gene regulation</a:t>
            </a:r>
          </a:p>
          <a:p>
            <a:pPr lvl="2"/>
            <a:r>
              <a:rPr lang="en-US" smtClean="0"/>
              <a:t>Growth</a:t>
            </a:r>
          </a:p>
          <a:p>
            <a:pPr lvl="2"/>
            <a:r>
              <a:rPr lang="en-US" smtClean="0"/>
              <a:t>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2800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1400" y="1638300"/>
            <a:ext cx="7073900" cy="42418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Introduction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Physiological reason for a membrane potential</a:t>
            </a:r>
          </a:p>
          <a:p>
            <a:pPr>
              <a:defRPr/>
            </a:pPr>
            <a:r>
              <a:rPr lang="en-US" sz="2400" dirty="0" smtClean="0"/>
              <a:t>Electrochemical gradients</a:t>
            </a:r>
          </a:p>
          <a:p>
            <a:pPr lvl="1">
              <a:defRPr/>
            </a:pPr>
            <a:r>
              <a:rPr lang="en-US" sz="2400" dirty="0" smtClean="0"/>
              <a:t>Movement of molecules in solution</a:t>
            </a:r>
          </a:p>
          <a:p>
            <a:pPr lvl="1">
              <a:defRPr/>
            </a:pPr>
            <a:r>
              <a:rPr lang="en-US" sz="2400" dirty="0" smtClean="0"/>
              <a:t>Electrical concepts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Generation of resting membrane potential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Changes in membrane potential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Graded potentials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alpha val="20000"/>
                  </a:schemeClr>
                </a:solidFill>
              </a:rPr>
              <a:t>Action potentials (next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0100"/>
          </a:xfrm>
        </p:spPr>
        <p:txBody>
          <a:bodyPr/>
          <a:lstStyle/>
          <a:p>
            <a:r>
              <a:rPr lang="en-US" sz="2800" smtClean="0"/>
              <a:t>Diffusion: useful for transport over short distances</a:t>
            </a:r>
          </a:p>
        </p:txBody>
      </p:sp>
      <p:pic>
        <p:nvPicPr>
          <p:cNvPr id="19459" name="Content Placeholder 4" descr="a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8" b="-818"/>
          <a:stretch>
            <a:fillRect/>
          </a:stretch>
        </p:blipFill>
        <p:spPr>
          <a:xfrm>
            <a:off x="685800" y="1651000"/>
            <a:ext cx="3810000" cy="4114800"/>
          </a:xfrm>
        </p:spPr>
      </p:pic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41148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Down the concentration gradient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Diffusion equilibrium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600200" y="60071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3366FF"/>
                </a:solidFill>
              </a:rPr>
              <a:t>Spontaneous, no energy input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Flux: number of molecules that cross a unit area per unit time</a:t>
            </a:r>
          </a:p>
        </p:txBody>
      </p:sp>
      <p:pic>
        <p:nvPicPr>
          <p:cNvPr id="20483" name="Content Placeholder 3" descr="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88" b="-14388"/>
          <a:stretch>
            <a:fillRect/>
          </a:stretch>
        </p:blipFill>
        <p:spPr>
          <a:solidFill>
            <a:schemeClr val="bg1"/>
          </a:solidFill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63600"/>
          </a:xfrm>
        </p:spPr>
        <p:txBody>
          <a:bodyPr/>
          <a:lstStyle/>
          <a:p>
            <a:r>
              <a:rPr lang="en-US" sz="2800" smtClean="0"/>
              <a:t>Properties of ions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sz="2400" smtClean="0"/>
              <a:t>Charged molecules</a:t>
            </a:r>
          </a:p>
          <a:p>
            <a:endParaRPr lang="en-US" sz="2400" smtClean="0"/>
          </a:p>
          <a:p>
            <a:r>
              <a:rPr lang="en-US" sz="2400" smtClean="0"/>
              <a:t>Opposite charges attract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Same charge repel</a:t>
            </a:r>
          </a:p>
        </p:txBody>
      </p:sp>
      <p:pic>
        <p:nvPicPr>
          <p:cNvPr id="21508" name="Content Placeholder 7" descr="c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16" b="-21016"/>
          <a:stretch>
            <a:fillRect/>
          </a:stretch>
        </p:blipFill>
        <p:spPr>
          <a:solidFill>
            <a:schemeClr val="bg1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22300"/>
          </a:xfrm>
        </p:spPr>
        <p:txBody>
          <a:bodyPr/>
          <a:lstStyle/>
          <a:p>
            <a:r>
              <a:rPr lang="en-US" sz="2800" smtClean="0"/>
              <a:t>Electrical properties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422400"/>
            <a:ext cx="7772400" cy="4813300"/>
          </a:xfrm>
          <a:solidFill>
            <a:srgbClr val="FFFFCC"/>
          </a:solidFill>
          <a:ln w="635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smtClean="0"/>
              <a:t>Voltage = Potential</a:t>
            </a:r>
          </a:p>
          <a:p>
            <a:pPr marL="742950" lvl="2" indent="-342900"/>
            <a:r>
              <a:rPr lang="en-US" smtClean="0"/>
              <a:t>Unit: Volts</a:t>
            </a:r>
          </a:p>
          <a:p>
            <a:pPr marL="742950" lvl="2" indent="-342900"/>
            <a:r>
              <a:rPr lang="en-US" smtClean="0"/>
              <a:t>Generated by ions, </a:t>
            </a:r>
            <a:r>
              <a:rPr lang="en-US" u="sng" smtClean="0">
                <a:solidFill>
                  <a:srgbClr val="3366FF"/>
                </a:solidFill>
              </a:rPr>
              <a:t>not electrons</a:t>
            </a:r>
            <a:r>
              <a:rPr lang="en-US" smtClean="0">
                <a:solidFill>
                  <a:srgbClr val="000000"/>
                </a:solidFill>
              </a:rPr>
              <a:t>,</a:t>
            </a:r>
            <a:r>
              <a:rPr lang="en-US" smtClean="0"/>
              <a:t> to produce a charge gradient (i.e. like a chemical battery)</a:t>
            </a:r>
          </a:p>
          <a:p>
            <a:pPr marL="342900" lvl="1" indent="-342900">
              <a:buFontTx/>
              <a:buChar char="•"/>
            </a:pPr>
            <a:r>
              <a:rPr lang="en-US" sz="2400" smtClean="0"/>
              <a:t>Current</a:t>
            </a:r>
          </a:p>
          <a:p>
            <a:pPr marL="742950" lvl="2" indent="-342900"/>
            <a:r>
              <a:rPr lang="en-US" smtClean="0"/>
              <a:t>Unit: Amps</a:t>
            </a:r>
          </a:p>
          <a:p>
            <a:pPr marL="742950" lvl="2" indent="-342900"/>
            <a:r>
              <a:rPr lang="en-US" smtClean="0"/>
              <a:t>Movement of ions, </a:t>
            </a:r>
            <a:r>
              <a:rPr lang="en-US" u="sng" smtClean="0">
                <a:solidFill>
                  <a:srgbClr val="3366FF"/>
                </a:solidFill>
              </a:rPr>
              <a:t>not electrons</a:t>
            </a:r>
            <a:r>
              <a:rPr lang="en-US" smtClean="0"/>
              <a:t>, due to potential</a:t>
            </a:r>
          </a:p>
          <a:p>
            <a:pPr marL="342900" lvl="1" indent="-342900">
              <a:buFontTx/>
              <a:buChar char="•"/>
            </a:pPr>
            <a:r>
              <a:rPr lang="en-US" sz="2400" smtClean="0"/>
              <a:t>Resistance</a:t>
            </a:r>
          </a:p>
          <a:p>
            <a:pPr marL="742950" lvl="2" indent="-342900"/>
            <a:r>
              <a:rPr lang="en-US" smtClean="0"/>
              <a:t>Unit: Ohms</a:t>
            </a:r>
          </a:p>
          <a:p>
            <a:pPr marL="742950" lvl="2" indent="-342900"/>
            <a:r>
              <a:rPr lang="en-US" smtClean="0"/>
              <a:t>Barrier that prevents the movement of ions, </a:t>
            </a:r>
            <a:r>
              <a:rPr lang="en-US" u="sng" smtClean="0">
                <a:solidFill>
                  <a:srgbClr val="3366FF"/>
                </a:solidFill>
              </a:rPr>
              <a:t>not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1428</Words>
  <Application>Microsoft Office PowerPoint</Application>
  <PresentationFormat>On-screen Show (4:3)</PresentationFormat>
  <Paragraphs>284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ＭＳ Ｐゴシック</vt:lpstr>
      <vt:lpstr>Times New Roman</vt:lpstr>
      <vt:lpstr>Calibri</vt:lpstr>
      <vt:lpstr>Default Design</vt:lpstr>
      <vt:lpstr>Dr Mark A Smith mark.smith@imperial.ac.uk</vt:lpstr>
      <vt:lpstr>Recommended Reading</vt:lpstr>
      <vt:lpstr>Outline</vt:lpstr>
      <vt:lpstr>Why do cells set an electrical potential?</vt:lpstr>
      <vt:lpstr>Outline</vt:lpstr>
      <vt:lpstr>Diffusion: useful for transport over short distances</vt:lpstr>
      <vt:lpstr>Flux: number of molecules that cross a unit area per unit time</vt:lpstr>
      <vt:lpstr>Properties of ions</vt:lpstr>
      <vt:lpstr>Electrical properties</vt:lpstr>
      <vt:lpstr>Electrochemical gradient</vt:lpstr>
      <vt:lpstr>Outline</vt:lpstr>
      <vt:lpstr>Recordings from the giant squid axon dictated convention</vt:lpstr>
      <vt:lpstr>Understanding the Resting Potential</vt:lpstr>
      <vt:lpstr>Ion channels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Generation of a membrane potential due to diffusion through a selectively permeable membrane</vt:lpstr>
      <vt:lpstr>Nernst equation</vt:lpstr>
      <vt:lpstr>Composition of the main fluid compartments</vt:lpstr>
      <vt:lpstr>EX =  (27/Z) * ln (Co / Ci)</vt:lpstr>
      <vt:lpstr>Real membrane potentials </vt:lpstr>
      <vt:lpstr>All ions contribute to the membrane potential</vt:lpstr>
      <vt:lpstr>Goldman-Hodgkin-Katz (GHK) voltage equation </vt:lpstr>
      <vt:lpstr>GHK equation: worked examples</vt:lpstr>
      <vt:lpstr>Outline</vt:lpstr>
      <vt:lpstr>Changes in membrane potential: some definitions</vt:lpstr>
      <vt:lpstr>Graded potentials</vt:lpstr>
      <vt:lpstr>Decremental spread of graded potentials: mechanism</vt:lpstr>
      <vt:lpstr>Graded potentials 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A. Curtin</dc:creator>
  <cp:lastModifiedBy>Shiel, Nuala</cp:lastModifiedBy>
  <cp:revision>230</cp:revision>
  <dcterms:created xsi:type="dcterms:W3CDTF">2011-12-01T15:30:23Z</dcterms:created>
  <dcterms:modified xsi:type="dcterms:W3CDTF">2013-01-28T10:41:30Z</dcterms:modified>
</cp:coreProperties>
</file>