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86" r:id="rId4"/>
    <p:sldId id="285" r:id="rId5"/>
    <p:sldId id="306" r:id="rId6"/>
    <p:sldId id="308" r:id="rId7"/>
    <p:sldId id="309" r:id="rId8"/>
    <p:sldId id="310" r:id="rId9"/>
    <p:sldId id="311" r:id="rId10"/>
    <p:sldId id="284" r:id="rId11"/>
    <p:sldId id="307" r:id="rId12"/>
    <p:sldId id="301" r:id="rId13"/>
    <p:sldId id="290" r:id="rId14"/>
    <p:sldId id="293" r:id="rId15"/>
    <p:sldId id="291" r:id="rId16"/>
    <p:sldId id="303" r:id="rId17"/>
    <p:sldId id="297" r:id="rId18"/>
    <p:sldId id="294" r:id="rId19"/>
    <p:sldId id="280" r:id="rId20"/>
    <p:sldId id="265" r:id="rId21"/>
    <p:sldId id="272" r:id="rId22"/>
    <p:sldId id="273" r:id="rId23"/>
    <p:sldId id="304" r:id="rId24"/>
    <p:sldId id="300" r:id="rId25"/>
    <p:sldId id="296" r:id="rId26"/>
    <p:sldId id="302" r:id="rId27"/>
    <p:sldId id="313" r:id="rId28"/>
    <p:sldId id="289" r:id="rId29"/>
    <p:sldId id="298" r:id="rId30"/>
    <p:sldId id="299" r:id="rId31"/>
    <p:sldId id="268" r:id="rId32"/>
    <p:sldId id="270" r:id="rId33"/>
    <p:sldId id="267" r:id="rId34"/>
    <p:sldId id="269" r:id="rId35"/>
    <p:sldId id="276" r:id="rId36"/>
    <p:sldId id="277" r:id="rId37"/>
    <p:sldId id="278" r:id="rId38"/>
    <p:sldId id="312" r:id="rId39"/>
    <p:sldId id="31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FF"/>
    <a:srgbClr val="FFFF99"/>
    <a:srgbClr val="FF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46" autoAdjust="0"/>
    <p:restoredTop sz="94660"/>
  </p:normalViewPr>
  <p:slideViewPr>
    <p:cSldViewPr>
      <p:cViewPr>
        <p:scale>
          <a:sx n="50" d="100"/>
          <a:sy n="50" d="100"/>
        </p:scale>
        <p:origin x="-804"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BDAEB9D-062B-4216-B771-33735EBF1B3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4064332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AEB9D-062B-4216-B771-33735EBF1B3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362313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AEB9D-062B-4216-B771-33735EBF1B3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3133559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BDAEB9D-062B-4216-B771-33735EBF1B3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330432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DAEB9D-062B-4216-B771-33735EBF1B32}" type="datetimeFigureOut">
              <a:rPr lang="en-GB" smtClean="0"/>
              <a:t>14/01/2013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2194521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BDAEB9D-062B-4216-B771-33735EBF1B3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4290481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DAEB9D-062B-4216-B771-33735EBF1B32}" type="datetimeFigureOut">
              <a:rPr lang="en-GB" smtClean="0"/>
              <a:t>14/01/2013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2570097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BDAEB9D-062B-4216-B771-33735EBF1B32}" type="datetimeFigureOut">
              <a:rPr lang="en-GB" smtClean="0"/>
              <a:t>14/01/2013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1715388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DAEB9D-062B-4216-B771-33735EBF1B32}" type="datetimeFigureOut">
              <a:rPr lang="en-GB" smtClean="0"/>
              <a:t>14/01/2013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3095373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EB9D-062B-4216-B771-33735EBF1B3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1307642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AEB9D-062B-4216-B771-33735EBF1B32}" type="datetimeFigureOut">
              <a:rPr lang="en-GB" smtClean="0"/>
              <a:t>14/01/2013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A10454-D8CA-4207-817E-EA342CF52B26}" type="slidenum">
              <a:rPr lang="en-GB" smtClean="0"/>
              <a:t>‹#›</a:t>
            </a:fld>
            <a:endParaRPr lang="en-GB"/>
          </a:p>
        </p:txBody>
      </p:sp>
    </p:spTree>
    <p:extLst>
      <p:ext uri="{BB962C8B-B14F-4D97-AF65-F5344CB8AC3E}">
        <p14:creationId xmlns:p14="http://schemas.microsoft.com/office/powerpoint/2010/main" val="72816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DAEB9D-062B-4216-B771-33735EBF1B32}" type="datetimeFigureOut">
              <a:rPr lang="en-GB" smtClean="0"/>
              <a:t>14/01/2013</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10454-D8CA-4207-817E-EA342CF52B26}" type="slidenum">
              <a:rPr lang="en-GB" smtClean="0"/>
              <a:t>‹#›</a:t>
            </a:fld>
            <a:endParaRPr lang="en-GB"/>
          </a:p>
        </p:txBody>
      </p:sp>
    </p:spTree>
    <p:extLst>
      <p:ext uri="{BB962C8B-B14F-4D97-AF65-F5344CB8AC3E}">
        <p14:creationId xmlns:p14="http://schemas.microsoft.com/office/powerpoint/2010/main" val="31011506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ducation.med.imperial.ac.uk/Years/2-1213/LCRS/nmh/3anatans.doc" TargetMode="External"/><Relationship Id="rId13" Type="http://schemas.openxmlformats.org/officeDocument/2006/relationships/hyperlink" Target="https://education.med.imperial.ac.uk/Years/2-1213/LCRS/nmh/somatosens-ans.doc" TargetMode="External"/><Relationship Id="rId18" Type="http://schemas.openxmlformats.org/officeDocument/2006/relationships/hyperlink" Target="https://education.med.imperial.ac.uk/Years/2-1213/LCRS/nmh/hearingtestans.doc" TargetMode="External"/><Relationship Id="rId26" Type="http://schemas.openxmlformats.org/officeDocument/2006/relationships/hyperlink" Target="https://education.med.imperial.ac.uk/Years/2-1213/LCRS/nmh/limbic.ppt" TargetMode="External"/><Relationship Id="rId3" Type="http://schemas.openxmlformats.org/officeDocument/2006/relationships/hyperlink" Target="https://education.med.imperial.ac.uk/Years/2-1213/LCRS/nmh/spinalfunc.pptx" TargetMode="External"/><Relationship Id="rId21" Type="http://schemas.openxmlformats.org/officeDocument/2006/relationships/hyperlink" Target="https://education.med.imperial.ac.uk/Years/2-1213/LCRS/nmh/gait.docx" TargetMode="External"/><Relationship Id="rId7" Type="http://schemas.openxmlformats.org/officeDocument/2006/relationships/hyperlink" Target="https://education.med.imperial.ac.uk/Years/2-1213/LCRS/nmh/thalhypo.ppt" TargetMode="External"/><Relationship Id="rId12" Type="http://schemas.openxmlformats.org/officeDocument/2006/relationships/hyperlink" Target="https://education.med.imperial.ac.uk/Years/2-1213/LCRS/nmh/psychpain.ppt" TargetMode="External"/><Relationship Id="rId17" Type="http://schemas.openxmlformats.org/officeDocument/2006/relationships/hyperlink" Target="https://education.med.imperial.ac.uk/Years/2-1213/LCRS/nmh/sound.ppt" TargetMode="External"/><Relationship Id="rId25" Type="http://schemas.openxmlformats.org/officeDocument/2006/relationships/hyperlink" Target="https://education.med.imperial.ac.uk/Years/2-1213/LCRS/nmh/sleep.ppt" TargetMode="External"/><Relationship Id="rId2" Type="http://schemas.openxmlformats.org/officeDocument/2006/relationships/hyperlink" Target="https://education.med.imperial.ac.uk/Years/2-1213/LCRS/nmh/devns.pptx" TargetMode="External"/><Relationship Id="rId16" Type="http://schemas.openxmlformats.org/officeDocument/2006/relationships/hyperlink" Target="https://education.med.imperial.ac.uk/Years/2-1213/LCRS/nmh/bgcerebellum.pptx" TargetMode="External"/><Relationship Id="rId20" Type="http://schemas.openxmlformats.org/officeDocument/2006/relationships/hyperlink" Target="https://education.med.imperial.ac.uk/Years/2-1213/LCRS/nmh/posture.ppt" TargetMode="External"/><Relationship Id="rId1" Type="http://schemas.openxmlformats.org/officeDocument/2006/relationships/slideLayout" Target="../slideLayouts/slideLayout7.xml"/><Relationship Id="rId6" Type="http://schemas.openxmlformats.org/officeDocument/2006/relationships/hyperlink" Target="https://education.med.imperial.ac.uk/Years/2-1213/LCRS/nmh/bloodbrain.ppt" TargetMode="External"/><Relationship Id="rId11" Type="http://schemas.openxmlformats.org/officeDocument/2006/relationships/hyperlink" Target="https://education.med.imperial.ac.uk/Years/2-1213/LCRS/nmh/nociception.ppt" TargetMode="External"/><Relationship Id="rId24" Type="http://schemas.openxmlformats.org/officeDocument/2006/relationships/hyperlink" Target="https://education.med.imperial.ac.uk/Years/2-1213/LCRS/nmh/conscious.pdf" TargetMode="External"/><Relationship Id="rId5" Type="http://schemas.openxmlformats.org/officeDocument/2006/relationships/hyperlink" Target="https://education.med.imperial.ac.uk/Years/2-1213/LCRS/nmh/bloodsupply.pptx" TargetMode="External"/><Relationship Id="rId15" Type="http://schemas.openxmlformats.org/officeDocument/2006/relationships/hyperlink" Target="https://education.med.imperial.ac.uk/Years/2-1213/LCRS/nmh/cortical.pptx" TargetMode="External"/><Relationship Id="rId23" Type="http://schemas.openxmlformats.org/officeDocument/2006/relationships/hyperlink" Target="https://education.med.imperial.ac.uk/Years/2-1213/LCRS/nmh/cognitivefunc.pptx" TargetMode="External"/><Relationship Id="rId28" Type="http://schemas.openxmlformats.org/officeDocument/2006/relationships/hyperlink" Target="https://education.med.imperial.ac.uk/Years/2-1213/LCRS/nmh/healthbelief.pptx" TargetMode="External"/><Relationship Id="rId10" Type="http://schemas.openxmlformats.org/officeDocument/2006/relationships/hyperlink" Target="https://education.med.imperial.ac.uk/Years/2-1213/LCRS/nmh/touch.ppt" TargetMode="External"/><Relationship Id="rId19" Type="http://schemas.openxmlformats.org/officeDocument/2006/relationships/hyperlink" Target="https://education.med.imperial.ac.uk/Years/2-1213/LCRS/nmh/eye.pdf" TargetMode="External"/><Relationship Id="rId4" Type="http://schemas.openxmlformats.org/officeDocument/2006/relationships/hyperlink" Target="https://education.med.imperial.ac.uk/Years/2-1213/LCRS/nmh/brainstem.pptx" TargetMode="External"/><Relationship Id="rId9" Type="http://schemas.openxmlformats.org/officeDocument/2006/relationships/hyperlink" Target="https://education.med.imperial.ac.uk/Years/2-1213/LCRS/nmh/3cellans.doc" TargetMode="External"/><Relationship Id="rId14" Type="http://schemas.openxmlformats.org/officeDocument/2006/relationships/hyperlink" Target="https://education.med.imperial.ac.uk/Years/2-1213/LCRS/nmh/spinalcord.pptx" TargetMode="External"/><Relationship Id="rId22" Type="http://schemas.openxmlformats.org/officeDocument/2006/relationships/hyperlink" Target="https://education.med.imperial.ac.uk/Years/2-1213/LCRS/nmh/cerebralcortex.ppt" TargetMode="External"/><Relationship Id="rId27" Type="http://schemas.openxmlformats.org/officeDocument/2006/relationships/hyperlink" Target="https://education.med.imperial.ac.uk/Years/2-1213/LCRS/nmh/learntheory.pptx"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2" descr="Image14"/>
          <p:cNvPicPr>
            <a:picLocks noChangeAspect="1" noChangeArrowheads="1"/>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0" y="0"/>
            <a:ext cx="9144000" cy="6688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63688" y="687467"/>
            <a:ext cx="5616624" cy="2000548"/>
          </a:xfrm>
          <a:prstGeom prst="rect">
            <a:avLst/>
          </a:prstGeom>
          <a:solidFill>
            <a:schemeClr val="tx1"/>
          </a:solidFill>
        </p:spPr>
        <p:txBody>
          <a:bodyPr wrap="square" rtlCol="0">
            <a:spAutoFit/>
          </a:bodyPr>
          <a:lstStyle/>
          <a:p>
            <a:pPr algn="ctr"/>
            <a:r>
              <a:rPr lang="en-GB" sz="3600" dirty="0" err="1" smtClean="0">
                <a:solidFill>
                  <a:schemeClr val="bg1"/>
                </a:solidFill>
                <a:latin typeface="Arial" pitchFamily="34" charset="0"/>
                <a:cs typeface="Arial" pitchFamily="34" charset="0"/>
              </a:rPr>
              <a:t>Neuro</a:t>
            </a:r>
            <a:r>
              <a:rPr lang="en-GB" sz="3600" dirty="0" smtClean="0">
                <a:solidFill>
                  <a:schemeClr val="bg1"/>
                </a:solidFill>
                <a:latin typeface="Arial" pitchFamily="34" charset="0"/>
                <a:cs typeface="Arial" pitchFamily="34" charset="0"/>
              </a:rPr>
              <a:t> </a:t>
            </a:r>
            <a:r>
              <a:rPr lang="en-GB" sz="3600" dirty="0" smtClean="0">
                <a:solidFill>
                  <a:schemeClr val="bg1"/>
                </a:solidFill>
                <a:latin typeface="Arial" pitchFamily="34" charset="0"/>
                <a:cs typeface="Arial" pitchFamily="34" charset="0"/>
              </a:rPr>
              <a:t>session </a:t>
            </a:r>
            <a:r>
              <a:rPr lang="en-GB" sz="3600" dirty="0" smtClean="0">
                <a:solidFill>
                  <a:schemeClr val="bg1"/>
                </a:solidFill>
                <a:latin typeface="Arial" pitchFamily="34" charset="0"/>
                <a:cs typeface="Arial" pitchFamily="34" charset="0"/>
              </a:rPr>
              <a:t>1</a:t>
            </a:r>
            <a:endParaRPr lang="en-GB" sz="3600" dirty="0">
              <a:solidFill>
                <a:schemeClr val="bg1"/>
              </a:solidFill>
              <a:latin typeface="Arial" pitchFamily="34" charset="0"/>
              <a:cs typeface="Arial" pitchFamily="34" charset="0"/>
            </a:endParaRPr>
          </a:p>
          <a:p>
            <a:pPr algn="ctr"/>
            <a:r>
              <a:rPr lang="en-GB" sz="4400" dirty="0" smtClean="0">
                <a:solidFill>
                  <a:schemeClr val="bg1"/>
                </a:solidFill>
                <a:latin typeface="Arial" pitchFamily="34" charset="0"/>
                <a:cs typeface="Arial" pitchFamily="34" charset="0"/>
              </a:rPr>
              <a:t>Basic organisation of the nervous system</a:t>
            </a:r>
          </a:p>
        </p:txBody>
      </p:sp>
      <p:sp>
        <p:nvSpPr>
          <p:cNvPr id="4" name="TextBox 3"/>
          <p:cNvSpPr txBox="1"/>
          <p:nvPr/>
        </p:nvSpPr>
        <p:spPr>
          <a:xfrm>
            <a:off x="179512" y="4749146"/>
            <a:ext cx="4176464" cy="1754326"/>
          </a:xfrm>
          <a:prstGeom prst="rect">
            <a:avLst/>
          </a:prstGeom>
          <a:noFill/>
        </p:spPr>
        <p:txBody>
          <a:bodyPr wrap="square" rtlCol="0">
            <a:spAutoFit/>
          </a:bodyPr>
          <a:lstStyle/>
          <a:p>
            <a:r>
              <a:rPr lang="en-GB" sz="2800" dirty="0" smtClean="0">
                <a:solidFill>
                  <a:schemeClr val="bg1"/>
                </a:solidFill>
                <a:latin typeface="Arial" pitchFamily="34" charset="0"/>
                <a:cs typeface="Arial" pitchFamily="34" charset="0"/>
              </a:rPr>
              <a:t>Dr Jane Saffell</a:t>
            </a:r>
          </a:p>
          <a:p>
            <a:r>
              <a:rPr lang="en-GB" sz="2000" dirty="0" smtClean="0">
                <a:solidFill>
                  <a:schemeClr val="bg1"/>
                </a:solidFill>
                <a:latin typeface="Arial" pitchFamily="34" charset="0"/>
                <a:cs typeface="Arial" pitchFamily="34" charset="0"/>
              </a:rPr>
              <a:t>Division of Brain Sciences</a:t>
            </a:r>
          </a:p>
          <a:p>
            <a:r>
              <a:rPr lang="en-GB" sz="2000" dirty="0" smtClean="0">
                <a:solidFill>
                  <a:schemeClr val="bg1"/>
                </a:solidFill>
                <a:latin typeface="Arial" pitchFamily="34" charset="0"/>
                <a:cs typeface="Arial" pitchFamily="34" charset="0"/>
              </a:rPr>
              <a:t>Department of Medicine</a:t>
            </a:r>
          </a:p>
          <a:p>
            <a:r>
              <a:rPr lang="en-GB" sz="2000" dirty="0" smtClean="0">
                <a:solidFill>
                  <a:schemeClr val="bg1"/>
                </a:solidFill>
                <a:latin typeface="Arial" pitchFamily="34" charset="0"/>
                <a:cs typeface="Arial" pitchFamily="34" charset="0"/>
              </a:rPr>
              <a:t>Hammersmith Hospital </a:t>
            </a:r>
            <a:r>
              <a:rPr lang="en-GB" sz="2000" dirty="0" smtClean="0">
                <a:solidFill>
                  <a:schemeClr val="bg1"/>
                </a:solidFill>
                <a:latin typeface="Arial" pitchFamily="34" charset="0"/>
                <a:cs typeface="Arial" pitchFamily="34" charset="0"/>
              </a:rPr>
              <a:t>campus</a:t>
            </a:r>
            <a:endParaRPr lang="en-GB" sz="2000" dirty="0" smtClean="0">
              <a:solidFill>
                <a:schemeClr val="bg1"/>
              </a:solidFill>
              <a:latin typeface="Arial" pitchFamily="34" charset="0"/>
              <a:cs typeface="Arial" pitchFamily="34" charset="0"/>
            </a:endParaRPr>
          </a:p>
          <a:p>
            <a:r>
              <a:rPr lang="en-GB" sz="2000" dirty="0" smtClean="0">
                <a:solidFill>
                  <a:schemeClr val="bg1"/>
                </a:solidFill>
                <a:latin typeface="Arial" pitchFamily="34" charset="0"/>
                <a:cs typeface="Arial" pitchFamily="34" charset="0"/>
              </a:rPr>
              <a:t>j.saffell@imperial.ac.uk</a:t>
            </a:r>
          </a:p>
        </p:txBody>
      </p:sp>
    </p:spTree>
    <p:extLst>
      <p:ext uri="{BB962C8B-B14F-4D97-AF65-F5344CB8AC3E}">
        <p14:creationId xmlns:p14="http://schemas.microsoft.com/office/powerpoint/2010/main" val="1990785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80728"/>
            <a:ext cx="7560840" cy="5201424"/>
          </a:xfrm>
          <a:prstGeom prst="rect">
            <a:avLst/>
          </a:prstGeom>
          <a:noFill/>
        </p:spPr>
        <p:txBody>
          <a:bodyPr wrap="square" rtlCol="0">
            <a:spAutoFit/>
          </a:bodyPr>
          <a:lstStyle/>
          <a:p>
            <a:pPr>
              <a:spcAft>
                <a:spcPts val="1200"/>
              </a:spcAft>
            </a:pPr>
            <a:r>
              <a:rPr lang="en-GB" sz="2800" b="1" dirty="0" smtClean="0">
                <a:latin typeface="Arial" pitchFamily="34" charset="0"/>
                <a:cs typeface="Arial" pitchFamily="34" charset="0"/>
              </a:rPr>
              <a:t>Basic organisation of the nervous system</a:t>
            </a:r>
          </a:p>
          <a:p>
            <a:pPr>
              <a:spcAft>
                <a:spcPts val="1200"/>
              </a:spcAft>
            </a:pPr>
            <a:r>
              <a:rPr lang="en-GB" sz="2800" b="1" dirty="0" smtClean="0">
                <a:latin typeface="Arial" pitchFamily="34" charset="0"/>
                <a:cs typeface="Arial" pitchFamily="34" charset="0"/>
              </a:rPr>
              <a:t>(A brief overview)</a:t>
            </a:r>
          </a:p>
          <a:p>
            <a:pPr>
              <a:spcAft>
                <a:spcPts val="1200"/>
              </a:spcAft>
            </a:pPr>
            <a:r>
              <a:rPr lang="en-GB" sz="2800" dirty="0" smtClean="0">
                <a:latin typeface="Arial" pitchFamily="34" charset="0"/>
                <a:cs typeface="Arial" pitchFamily="34" charset="0"/>
              </a:rPr>
              <a:t>1.	Organisation</a:t>
            </a:r>
          </a:p>
          <a:p>
            <a:pPr marL="514350" indent="-514350">
              <a:spcAft>
                <a:spcPts val="1200"/>
              </a:spcAft>
              <a:buAutoNum type="arabicPeriod" startAt="2"/>
            </a:pPr>
            <a:r>
              <a:rPr lang="en-GB" sz="2800" dirty="0" smtClean="0">
                <a:latin typeface="Arial" pitchFamily="34" charset="0"/>
                <a:cs typeface="Arial" pitchFamily="34" charset="0"/>
              </a:rPr>
              <a:t>Anatomical arrangement</a:t>
            </a:r>
          </a:p>
          <a:p>
            <a:pPr marL="514350" indent="-514350">
              <a:spcAft>
                <a:spcPts val="1200"/>
              </a:spcAft>
              <a:buAutoNum type="arabicPeriod" startAt="2"/>
            </a:pPr>
            <a:r>
              <a:rPr lang="en-GB" sz="2800" dirty="0" smtClean="0">
                <a:latin typeface="Arial" pitchFamily="34" charset="0"/>
                <a:cs typeface="Arial" pitchFamily="34" charset="0"/>
              </a:rPr>
              <a:t>Cellular level</a:t>
            </a:r>
          </a:p>
          <a:p>
            <a:pPr marL="514350" indent="-514350">
              <a:spcAft>
                <a:spcPts val="1200"/>
              </a:spcAft>
              <a:buAutoNum type="arabicPeriod" startAt="2"/>
            </a:pPr>
            <a:r>
              <a:rPr lang="en-GB" sz="2800" dirty="0" smtClean="0">
                <a:latin typeface="Arial" pitchFamily="34" charset="0"/>
                <a:cs typeface="Arial" pitchFamily="34" charset="0"/>
              </a:rPr>
              <a:t>Regeneration</a:t>
            </a:r>
          </a:p>
          <a:p>
            <a:pPr marL="514350" indent="-514350">
              <a:spcAft>
                <a:spcPts val="1200"/>
              </a:spcAft>
              <a:buAutoNum type="arabicPeriod" startAt="2"/>
            </a:pPr>
            <a:r>
              <a:rPr lang="en-GB" sz="2800" dirty="0" smtClean="0">
                <a:latin typeface="Arial" pitchFamily="34" charset="0"/>
                <a:cs typeface="Arial" pitchFamily="34" charset="0"/>
              </a:rPr>
              <a:t>Neurological diagnosis exercise</a:t>
            </a:r>
          </a:p>
          <a:p>
            <a:pPr>
              <a:spcAft>
                <a:spcPts val="1200"/>
              </a:spcAft>
            </a:pPr>
            <a:endParaRPr lang="en-GB" sz="2800" dirty="0">
              <a:latin typeface="Arial" pitchFamily="34" charset="0"/>
              <a:cs typeface="Arial" pitchFamily="34" charset="0"/>
            </a:endParaRPr>
          </a:p>
          <a:p>
            <a:pPr>
              <a:spcAft>
                <a:spcPts val="1200"/>
              </a:spcAft>
            </a:pPr>
            <a:r>
              <a:rPr lang="en-GB" sz="2800" dirty="0" smtClean="0">
                <a:latin typeface="Arial" pitchFamily="34" charset="0"/>
                <a:cs typeface="Arial" pitchFamily="34" charset="0"/>
              </a:rPr>
              <a:t>BREAK</a:t>
            </a:r>
            <a:endParaRPr lang="en-GB" sz="2800" dirty="0">
              <a:latin typeface="Arial" pitchFamily="34" charset="0"/>
              <a:cs typeface="Arial" pitchFamily="34" charset="0"/>
            </a:endParaRPr>
          </a:p>
        </p:txBody>
      </p:sp>
    </p:spTree>
    <p:extLst>
      <p:ext uri="{BB962C8B-B14F-4D97-AF65-F5344CB8AC3E}">
        <p14:creationId xmlns:p14="http://schemas.microsoft.com/office/powerpoint/2010/main" val="45998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8064896" cy="6093976"/>
          </a:xfrm>
          <a:prstGeom prst="rect">
            <a:avLst/>
          </a:prstGeom>
          <a:noFill/>
        </p:spPr>
        <p:txBody>
          <a:bodyPr wrap="square" rtlCol="0">
            <a:spAutoFit/>
          </a:bodyPr>
          <a:lstStyle/>
          <a:p>
            <a:r>
              <a:rPr lang="en-GB" sz="2400" dirty="0" smtClean="0">
                <a:latin typeface="Arial" pitchFamily="34" charset="0"/>
                <a:cs typeface="Arial" pitchFamily="34" charset="0"/>
              </a:rPr>
              <a:t>Learning objectives</a:t>
            </a:r>
          </a:p>
          <a:p>
            <a:r>
              <a:rPr lang="en-GB" i="1" dirty="0" smtClean="0">
                <a:latin typeface="Arial" pitchFamily="34" charset="0"/>
                <a:cs typeface="Arial" pitchFamily="34" charset="0"/>
              </a:rPr>
              <a:t>From engaging with this session students should be able to</a:t>
            </a:r>
          </a:p>
          <a:p>
            <a:endParaRPr lang="en-GB" sz="2400" dirty="0">
              <a:latin typeface="Arial" pitchFamily="34" charset="0"/>
              <a:cs typeface="Arial" pitchFamily="34" charset="0"/>
            </a:endParaRPr>
          </a:p>
          <a:p>
            <a:pPr lvl="0"/>
            <a:r>
              <a:rPr lang="en-GB" sz="2000" dirty="0" smtClean="0">
                <a:latin typeface="Arial" pitchFamily="34" charset="0"/>
                <a:cs typeface="Arial" pitchFamily="34" charset="0"/>
              </a:rPr>
              <a:t>Define the following terms used to describe the nervous </a:t>
            </a:r>
            <a:r>
              <a:rPr lang="en-GB" sz="2000" dirty="0">
                <a:latin typeface="Arial" pitchFamily="34" charset="0"/>
                <a:cs typeface="Arial" pitchFamily="34" charset="0"/>
              </a:rPr>
              <a:t>s</a:t>
            </a:r>
            <a:r>
              <a:rPr lang="en-GB" sz="2000" dirty="0" smtClean="0">
                <a:latin typeface="Arial" pitchFamily="34" charset="0"/>
                <a:cs typeface="Arial" pitchFamily="34" charset="0"/>
              </a:rPr>
              <a:t>ystem (NS) and explain how they interact with each other:</a:t>
            </a:r>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Central NS, Peripheral NS, Autonomic NS, Somatic NS</a:t>
            </a:r>
            <a:endParaRPr lang="en-GB" sz="2000" b="1" dirty="0" smtClean="0">
              <a:latin typeface="Arial" pitchFamily="34" charset="0"/>
              <a:cs typeface="Arial" pitchFamily="34" charset="0"/>
            </a:endParaRPr>
          </a:p>
          <a:p>
            <a:endParaRPr lang="en-GB" sz="2400" dirty="0">
              <a:latin typeface="Arial" pitchFamily="34" charset="0"/>
              <a:cs typeface="Arial" pitchFamily="34" charset="0"/>
            </a:endParaRPr>
          </a:p>
          <a:p>
            <a:r>
              <a:rPr lang="en-GB" sz="2000" dirty="0" smtClean="0">
                <a:latin typeface="Arial" pitchFamily="34" charset="0"/>
                <a:cs typeface="Arial" pitchFamily="34" charset="0"/>
              </a:rPr>
              <a:t>Define the terms afferent and efferent as applied to axons, giving specific examples of neurons in each category</a:t>
            </a:r>
          </a:p>
          <a:p>
            <a:endParaRPr lang="en-GB" sz="2000" dirty="0">
              <a:latin typeface="Arial" pitchFamily="34" charset="0"/>
              <a:cs typeface="Arial" pitchFamily="34" charset="0"/>
            </a:endParaRPr>
          </a:p>
          <a:p>
            <a:r>
              <a:rPr lang="en-GB" sz="2000" dirty="0" smtClean="0">
                <a:latin typeface="Arial" pitchFamily="34" charset="0"/>
                <a:cs typeface="Arial" pitchFamily="34" charset="0"/>
              </a:rPr>
              <a:t>Recognise at list three additional names for the Autonomic NS</a:t>
            </a:r>
          </a:p>
          <a:p>
            <a:endParaRPr lang="en-GB" sz="2000" dirty="0">
              <a:latin typeface="Arial" pitchFamily="34" charset="0"/>
              <a:cs typeface="Arial" pitchFamily="34" charset="0"/>
            </a:endParaRPr>
          </a:p>
          <a:p>
            <a:pPr lvl="0"/>
            <a:r>
              <a:rPr lang="en-GB" sz="2000" dirty="0" smtClean="0">
                <a:latin typeface="Arial" pitchFamily="34" charset="0"/>
                <a:cs typeface="Arial" pitchFamily="34" charset="0"/>
              </a:rPr>
              <a:t>State the difference in the regenerative capacity of injured axons between the CNS and PNS</a:t>
            </a:r>
          </a:p>
          <a:p>
            <a:pPr lvl="0"/>
            <a:endParaRPr lang="en-GB" sz="2000" b="1" dirty="0">
              <a:latin typeface="Arial" pitchFamily="34" charset="0"/>
              <a:cs typeface="Arial" pitchFamily="34" charset="0"/>
            </a:endParaRPr>
          </a:p>
          <a:p>
            <a:pPr lvl="0"/>
            <a:r>
              <a:rPr lang="en-GB" sz="2000" dirty="0" smtClean="0">
                <a:latin typeface="Arial" pitchFamily="34" charset="0"/>
                <a:cs typeface="Arial" pitchFamily="34" charset="0"/>
              </a:rPr>
              <a:t>Draw or interpret a simplified circuitry diagram for spinal cord inputs and outputs, and ascending/descending sensory/motor pathways to cortex.</a:t>
            </a:r>
          </a:p>
          <a:p>
            <a:endParaRPr lang="en-GB" sz="2000" dirty="0">
              <a:latin typeface="Arial" pitchFamily="34" charset="0"/>
              <a:cs typeface="Arial" pitchFamily="34" charset="0"/>
            </a:endParaRPr>
          </a:p>
        </p:txBody>
      </p:sp>
    </p:spTree>
    <p:extLst>
      <p:ext uri="{BB962C8B-B14F-4D97-AF65-F5344CB8AC3E}">
        <p14:creationId xmlns:p14="http://schemas.microsoft.com/office/powerpoint/2010/main" val="3525508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9712" y="1052736"/>
            <a:ext cx="4824536" cy="1015663"/>
          </a:xfrm>
          <a:prstGeom prst="rect">
            <a:avLst/>
          </a:prstGeom>
          <a:noFill/>
        </p:spPr>
        <p:txBody>
          <a:bodyPr wrap="square" rtlCol="0">
            <a:spAutoFit/>
          </a:bodyPr>
          <a:lstStyle/>
          <a:p>
            <a:r>
              <a:rPr lang="en-GB" sz="3600" b="1" dirty="0" smtClean="0">
                <a:latin typeface="Arial" pitchFamily="34" charset="0"/>
                <a:cs typeface="Arial" pitchFamily="34" charset="0"/>
              </a:rPr>
              <a:t>1.	Organisation </a:t>
            </a: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698076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43608" y="947623"/>
            <a:ext cx="7128792" cy="3785652"/>
          </a:xfrm>
          <a:prstGeom prst="rect">
            <a:avLst/>
          </a:prstGeom>
          <a:noFill/>
        </p:spPr>
        <p:txBody>
          <a:bodyPr wrap="square" rtlCol="0">
            <a:spAutoFit/>
          </a:bodyPr>
          <a:lstStyle/>
          <a:p>
            <a:r>
              <a:rPr lang="en-GB" sz="2400" dirty="0">
                <a:latin typeface="Arial" pitchFamily="34" charset="0"/>
                <a:cs typeface="Arial" pitchFamily="34" charset="0"/>
              </a:rPr>
              <a:t>T</a:t>
            </a:r>
            <a:r>
              <a:rPr lang="en-GB" sz="2400" dirty="0" smtClean="0">
                <a:latin typeface="Arial" pitchFamily="34" charset="0"/>
                <a:cs typeface="Arial" pitchFamily="34" charset="0"/>
              </a:rPr>
              <a:t>he nervous system is divided </a:t>
            </a:r>
            <a:r>
              <a:rPr lang="en-GB" sz="2800" b="1" dirty="0" smtClean="0">
                <a:latin typeface="Arial" pitchFamily="34" charset="0"/>
                <a:cs typeface="Arial" pitchFamily="34" charset="0"/>
              </a:rPr>
              <a:t>structurally</a:t>
            </a:r>
            <a:r>
              <a:rPr lang="en-GB" sz="2400" dirty="0" smtClean="0">
                <a:latin typeface="Arial" pitchFamily="34" charset="0"/>
                <a:cs typeface="Arial" pitchFamily="34" charset="0"/>
              </a:rPr>
              <a:t> into two parts:</a:t>
            </a:r>
          </a:p>
          <a:p>
            <a:endParaRPr lang="en-GB" dirty="0">
              <a:latin typeface="Arial" pitchFamily="34" charset="0"/>
              <a:cs typeface="Arial" pitchFamily="34" charset="0"/>
            </a:endParaRPr>
          </a:p>
          <a:p>
            <a:r>
              <a:rPr lang="en-GB" sz="2800" b="1" dirty="0" smtClean="0">
                <a:latin typeface="Arial" pitchFamily="34" charset="0"/>
                <a:cs typeface="Arial" pitchFamily="34" charset="0"/>
              </a:rPr>
              <a:t>Central nervous system (CNS)</a:t>
            </a:r>
          </a:p>
          <a:p>
            <a:r>
              <a:rPr lang="en-GB" dirty="0">
                <a:latin typeface="Arial" pitchFamily="34" charset="0"/>
                <a:cs typeface="Arial" pitchFamily="34" charset="0"/>
              </a:rPr>
              <a:t>	</a:t>
            </a:r>
            <a:r>
              <a:rPr lang="en-GB" sz="2400" dirty="0" smtClean="0">
                <a:latin typeface="Arial" pitchFamily="34" charset="0"/>
                <a:cs typeface="Arial" pitchFamily="34" charset="0"/>
              </a:rPr>
              <a:t>Brain &amp; spinal cord</a:t>
            </a:r>
          </a:p>
          <a:p>
            <a:endParaRPr lang="en-GB" dirty="0">
              <a:latin typeface="Arial" pitchFamily="34" charset="0"/>
              <a:cs typeface="Arial" pitchFamily="34" charset="0"/>
            </a:endParaRPr>
          </a:p>
          <a:p>
            <a:r>
              <a:rPr lang="en-GB" sz="2800" b="1" dirty="0" smtClean="0">
                <a:latin typeface="Arial" pitchFamily="34" charset="0"/>
                <a:cs typeface="Arial" pitchFamily="34" charset="0"/>
              </a:rPr>
              <a:t>Peripheral nervous system (PNS)	</a:t>
            </a:r>
            <a:r>
              <a:rPr lang="en-GB" dirty="0" smtClean="0">
                <a:latin typeface="Arial" pitchFamily="34" charset="0"/>
                <a:cs typeface="Arial" pitchFamily="34" charset="0"/>
              </a:rPr>
              <a:t>	</a:t>
            </a:r>
            <a:r>
              <a:rPr lang="en-GB" sz="2400" dirty="0">
                <a:latin typeface="Arial" pitchFamily="34" charset="0"/>
                <a:cs typeface="Arial" pitchFamily="34" charset="0"/>
              </a:rPr>
              <a:t>N</a:t>
            </a:r>
            <a:r>
              <a:rPr lang="en-GB" sz="2400" dirty="0" smtClean="0">
                <a:latin typeface="Arial" pitchFamily="34" charset="0"/>
                <a:cs typeface="Arial" pitchFamily="34" charset="0"/>
              </a:rPr>
              <a:t>erves and ganglia (clusters of neuronal cell 	bodies) - outside the brain 	and spinal cord</a:t>
            </a:r>
          </a:p>
          <a:p>
            <a:endParaRPr lang="en-GB" sz="2400" dirty="0">
              <a:latin typeface="Arial" pitchFamily="34" charset="0"/>
              <a:cs typeface="Arial" pitchFamily="34" charset="0"/>
            </a:endParaRPr>
          </a:p>
        </p:txBody>
      </p:sp>
    </p:spTree>
    <p:extLst>
      <p:ext uri="{BB962C8B-B14F-4D97-AF65-F5344CB8AC3E}">
        <p14:creationId xmlns:p14="http://schemas.microsoft.com/office/powerpoint/2010/main" val="2841061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404664"/>
            <a:ext cx="8568952" cy="5816977"/>
          </a:xfrm>
          <a:prstGeom prst="rect">
            <a:avLst/>
          </a:prstGeom>
          <a:noFill/>
        </p:spPr>
        <p:txBody>
          <a:bodyPr wrap="square" rtlCol="0">
            <a:spAutoFit/>
          </a:bodyPr>
          <a:lstStyle/>
          <a:p>
            <a:r>
              <a:rPr lang="en-GB" sz="2400" dirty="0" smtClean="0">
                <a:latin typeface="Arial" pitchFamily="34" charset="0"/>
                <a:cs typeface="Arial" pitchFamily="34" charset="0"/>
              </a:rPr>
              <a:t>The </a:t>
            </a:r>
            <a:r>
              <a:rPr lang="en-GB" sz="2800" b="1" dirty="0" smtClean="0">
                <a:latin typeface="Arial" pitchFamily="34" charset="0"/>
                <a:cs typeface="Arial" pitchFamily="34" charset="0"/>
              </a:rPr>
              <a:t>PNS</a:t>
            </a:r>
            <a:r>
              <a:rPr lang="en-GB" sz="2400" dirty="0" smtClean="0">
                <a:latin typeface="Arial" pitchFamily="34" charset="0"/>
                <a:cs typeface="Arial" pitchFamily="34" charset="0"/>
              </a:rPr>
              <a:t> is </a:t>
            </a:r>
            <a:r>
              <a:rPr lang="en-GB" sz="2800" b="1" dirty="0" smtClean="0">
                <a:latin typeface="Arial" pitchFamily="34" charset="0"/>
                <a:cs typeface="Arial" pitchFamily="34" charset="0"/>
              </a:rPr>
              <a:t>functionally</a:t>
            </a:r>
            <a:r>
              <a:rPr lang="en-GB" sz="2400" dirty="0" smtClean="0">
                <a:latin typeface="Arial" pitchFamily="34" charset="0"/>
                <a:cs typeface="Arial" pitchFamily="34" charset="0"/>
              </a:rPr>
              <a:t> divided into:</a:t>
            </a:r>
            <a:endParaRPr lang="en-GB" sz="2400" dirty="0">
              <a:latin typeface="Arial" pitchFamily="34" charset="0"/>
              <a:cs typeface="Arial" pitchFamily="34" charset="0"/>
            </a:endParaRPr>
          </a:p>
          <a:p>
            <a:r>
              <a:rPr lang="en-GB" sz="2400" dirty="0" smtClean="0">
                <a:latin typeface="Arial" pitchFamily="34" charset="0"/>
                <a:cs typeface="Arial" pitchFamily="34" charset="0"/>
              </a:rPr>
              <a:t>			</a:t>
            </a:r>
          </a:p>
          <a:p>
            <a:pPr lvl="1"/>
            <a:r>
              <a:rPr lang="en-GB" sz="2800" b="1" dirty="0" smtClean="0">
                <a:latin typeface="Arial" pitchFamily="34" charset="0"/>
                <a:cs typeface="Arial" pitchFamily="34" charset="0"/>
              </a:rPr>
              <a:t>Somatic PNS 				</a:t>
            </a:r>
          </a:p>
          <a:p>
            <a:pPr lvl="1"/>
            <a:r>
              <a:rPr lang="en-GB" sz="2400" dirty="0" smtClean="0">
                <a:latin typeface="Arial" pitchFamily="34" charset="0"/>
                <a:cs typeface="Arial" pitchFamily="34" charset="0"/>
              </a:rPr>
              <a:t>Controls motor and sensory function for the body wall, e.g. skin (sensory neuron), skeletal muscles (motor neuron)</a:t>
            </a:r>
          </a:p>
          <a:p>
            <a:pPr lvl="1"/>
            <a:endParaRPr lang="en-GB" sz="2400" dirty="0" smtClean="0">
              <a:latin typeface="Arial" pitchFamily="34" charset="0"/>
              <a:cs typeface="Arial" pitchFamily="34" charset="0"/>
            </a:endParaRPr>
          </a:p>
          <a:p>
            <a:pPr lvl="1"/>
            <a:r>
              <a:rPr lang="en-GB" sz="2800" b="1" dirty="0" smtClean="0">
                <a:latin typeface="Arial" pitchFamily="34" charset="0"/>
                <a:cs typeface="Arial" pitchFamily="34" charset="0"/>
              </a:rPr>
              <a:t>Autonomic nervous system</a:t>
            </a:r>
          </a:p>
          <a:p>
            <a:pPr lvl="1"/>
            <a:r>
              <a:rPr lang="en-GB" sz="2400" dirty="0" smtClean="0">
                <a:latin typeface="Arial" pitchFamily="34" charset="0"/>
                <a:cs typeface="Arial" pitchFamily="34" charset="0"/>
              </a:rPr>
              <a:t>(Also called </a:t>
            </a:r>
            <a:r>
              <a:rPr lang="en-GB" sz="2400" b="1" dirty="0" smtClean="0">
                <a:latin typeface="Arial" pitchFamily="34" charset="0"/>
                <a:cs typeface="Arial" pitchFamily="34" charset="0"/>
              </a:rPr>
              <a:t>visceral PNS</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vegetative NS</a:t>
            </a:r>
            <a:r>
              <a:rPr lang="en-GB" sz="2400" dirty="0" smtClean="0">
                <a:latin typeface="Arial" pitchFamily="34" charset="0"/>
                <a:cs typeface="Arial" pitchFamily="34" charset="0"/>
              </a:rPr>
              <a:t>, </a:t>
            </a:r>
            <a:r>
              <a:rPr lang="en-GB" sz="2400" b="1" dirty="0" smtClean="0">
                <a:latin typeface="Arial" pitchFamily="34" charset="0"/>
                <a:cs typeface="Arial" pitchFamily="34" charset="0"/>
              </a:rPr>
              <a:t>involuntary NS</a:t>
            </a:r>
            <a:r>
              <a:rPr lang="en-GB" sz="2400" dirty="0" smtClean="0">
                <a:latin typeface="Arial" pitchFamily="34" charset="0"/>
                <a:cs typeface="Arial" pitchFamily="34" charset="0"/>
              </a:rPr>
              <a:t>)</a:t>
            </a:r>
          </a:p>
          <a:p>
            <a:pPr lvl="1"/>
            <a:r>
              <a:rPr lang="en-GB" sz="2400" dirty="0" smtClean="0">
                <a:latin typeface="Arial" pitchFamily="34" charset="0"/>
                <a:cs typeface="Arial" pitchFamily="34" charset="0"/>
              </a:rPr>
              <a:t>Regulates function of the viscera: internal organs, smooth (involuntary) muscle, pupils, sweating, blood vessels, bladder, intestine, glands </a:t>
            </a:r>
            <a:r>
              <a:rPr lang="en-GB" sz="2400" dirty="0" err="1" smtClean="0">
                <a:latin typeface="Arial" pitchFamily="34" charset="0"/>
                <a:cs typeface="Arial" pitchFamily="34" charset="0"/>
              </a:rPr>
              <a:t>etc</a:t>
            </a:r>
            <a:r>
              <a:rPr lang="en-GB" sz="2400" dirty="0" smtClean="0">
                <a:latin typeface="Arial" pitchFamily="34" charset="0"/>
                <a:cs typeface="Arial" pitchFamily="34" charset="0"/>
              </a:rPr>
              <a:t>, and controls heart contraction rate. 		 					Has </a:t>
            </a:r>
            <a:r>
              <a:rPr lang="en-GB" sz="2400" i="1" dirty="0" smtClean="0">
                <a:latin typeface="Arial" pitchFamily="34" charset="0"/>
                <a:cs typeface="Arial" pitchFamily="34" charset="0"/>
              </a:rPr>
              <a:t>sympathetic</a:t>
            </a:r>
            <a:r>
              <a:rPr lang="en-GB" sz="2400" dirty="0" smtClean="0">
                <a:latin typeface="Arial" pitchFamily="34" charset="0"/>
                <a:cs typeface="Arial" pitchFamily="34" charset="0"/>
              </a:rPr>
              <a:t> &amp; </a:t>
            </a:r>
            <a:r>
              <a:rPr lang="en-GB" sz="2400" i="1" dirty="0" smtClean="0">
                <a:latin typeface="Arial" pitchFamily="34" charset="0"/>
                <a:cs typeface="Arial" pitchFamily="34" charset="0"/>
              </a:rPr>
              <a:t>parasympathetic</a:t>
            </a:r>
            <a:r>
              <a:rPr lang="en-GB" sz="2400" dirty="0" smtClean="0">
                <a:latin typeface="Arial" pitchFamily="34" charset="0"/>
                <a:cs typeface="Arial" pitchFamily="34" charset="0"/>
              </a:rPr>
              <a:t> arms.</a:t>
            </a:r>
          </a:p>
          <a:p>
            <a:pPr lvl="1"/>
            <a:r>
              <a:rPr lang="en-GB" sz="2400" dirty="0" smtClean="0">
                <a:latin typeface="Arial" pitchFamily="34" charset="0"/>
                <a:cs typeface="Arial" pitchFamily="34" charset="0"/>
              </a:rPr>
              <a:t>[Details in Y1 ANS sessions (Chris Johns, John </a:t>
            </a:r>
            <a:r>
              <a:rPr lang="en-GB" sz="2400" dirty="0" err="1" smtClean="0">
                <a:latin typeface="Arial" pitchFamily="34" charset="0"/>
                <a:cs typeface="Arial" pitchFamily="34" charset="0"/>
              </a:rPr>
              <a:t>Laycock</a:t>
            </a:r>
            <a:r>
              <a:rPr lang="en-GB" sz="2400" dirty="0" smtClean="0">
                <a:latin typeface="Arial" pitchFamily="34" charset="0"/>
                <a:cs typeface="Arial" pitchFamily="34" charset="0"/>
              </a:rPr>
              <a:t>)] </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269303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41295"/>
            <a:ext cx="8352928" cy="5740033"/>
          </a:xfrm>
          <a:prstGeom prst="rect">
            <a:avLst/>
          </a:prstGeom>
          <a:noFill/>
        </p:spPr>
        <p:txBody>
          <a:bodyPr wrap="square" rtlCol="0">
            <a:spAutoFit/>
          </a:bodyPr>
          <a:lstStyle/>
          <a:p>
            <a:pPr>
              <a:spcAft>
                <a:spcPts val="600"/>
              </a:spcAft>
            </a:pPr>
            <a:r>
              <a:rPr lang="en-GB" sz="2800" b="1" dirty="0" smtClean="0">
                <a:latin typeface="Arial" pitchFamily="34" charset="0"/>
                <a:cs typeface="Arial" pitchFamily="34" charset="0"/>
              </a:rPr>
              <a:t>Direction of information flow</a:t>
            </a:r>
            <a:endParaRPr lang="en-GB" sz="2800" dirty="0" smtClean="0">
              <a:latin typeface="Arial" pitchFamily="34" charset="0"/>
              <a:cs typeface="Arial" pitchFamily="34" charset="0"/>
            </a:endParaRPr>
          </a:p>
          <a:p>
            <a:pPr>
              <a:spcAft>
                <a:spcPts val="600"/>
              </a:spcAft>
            </a:pPr>
            <a:r>
              <a:rPr lang="en-GB" sz="2400" dirty="0" smtClean="0">
                <a:latin typeface="Arial" pitchFamily="34" charset="0"/>
                <a:cs typeface="Arial" pitchFamily="34" charset="0"/>
              </a:rPr>
              <a:t>Axons enter and leave the CNS through pairs of spinal nerves and cranial nerves</a:t>
            </a:r>
            <a:endParaRPr lang="en-GB" sz="2800" b="1" dirty="0">
              <a:latin typeface="Arial" pitchFamily="34" charset="0"/>
              <a:cs typeface="Arial" pitchFamily="34" charset="0"/>
            </a:endParaRPr>
          </a:p>
          <a:p>
            <a:pPr>
              <a:spcAft>
                <a:spcPts val="600"/>
              </a:spcAft>
            </a:pPr>
            <a:endParaRPr lang="en-GB" sz="2800" b="1" dirty="0" smtClean="0">
              <a:latin typeface="Arial" pitchFamily="34" charset="0"/>
              <a:cs typeface="Arial" pitchFamily="34" charset="0"/>
            </a:endParaRPr>
          </a:p>
          <a:p>
            <a:pPr>
              <a:spcAft>
                <a:spcPts val="600"/>
              </a:spcAft>
            </a:pPr>
            <a:r>
              <a:rPr lang="en-GB" sz="2800" b="1" dirty="0" smtClean="0">
                <a:latin typeface="Arial" pitchFamily="34" charset="0"/>
                <a:cs typeface="Arial" pitchFamily="34" charset="0"/>
              </a:rPr>
              <a:t>Afferent axons </a:t>
            </a:r>
            <a:r>
              <a:rPr lang="en-GB" sz="2400" dirty="0" smtClean="0">
                <a:latin typeface="Arial" pitchFamily="34" charset="0"/>
                <a:cs typeface="Arial" pitchFamily="34" charset="0"/>
              </a:rPr>
              <a:t>propagate action potentials </a:t>
            </a:r>
            <a:r>
              <a:rPr lang="en-GB" sz="2800" b="1" dirty="0" smtClean="0">
                <a:latin typeface="Arial" pitchFamily="34" charset="0"/>
                <a:cs typeface="Arial" pitchFamily="34" charset="0"/>
              </a:rPr>
              <a:t>towards</a:t>
            </a:r>
            <a:r>
              <a:rPr lang="en-GB" sz="2400" dirty="0" smtClean="0">
                <a:latin typeface="Arial" pitchFamily="34" charset="0"/>
                <a:cs typeface="Arial" pitchFamily="34" charset="0"/>
              </a:rPr>
              <a:t> the brain &amp; spinal cord from the PNS (e.g. sensory neurons, both somatic and ANS).</a:t>
            </a:r>
            <a:endParaRPr lang="en-GB" sz="2400" dirty="0">
              <a:latin typeface="Arial" pitchFamily="34" charset="0"/>
              <a:cs typeface="Arial" pitchFamily="34" charset="0"/>
            </a:endParaRPr>
          </a:p>
          <a:p>
            <a:pPr>
              <a:spcAft>
                <a:spcPts val="600"/>
              </a:spcAft>
            </a:pPr>
            <a:r>
              <a:rPr lang="en-GB" sz="2800" b="1" dirty="0" smtClean="0">
                <a:latin typeface="Arial" pitchFamily="34" charset="0"/>
                <a:cs typeface="Arial" pitchFamily="34" charset="0"/>
              </a:rPr>
              <a:t>Efferent axons </a:t>
            </a:r>
            <a:r>
              <a:rPr lang="en-GB" sz="2400" dirty="0" smtClean="0">
                <a:latin typeface="Arial" pitchFamily="34" charset="0"/>
                <a:cs typeface="Arial" pitchFamily="34" charset="0"/>
              </a:rPr>
              <a:t>propagate action potentials </a:t>
            </a:r>
            <a:r>
              <a:rPr lang="en-GB" sz="2800" b="1" dirty="0" smtClean="0">
                <a:latin typeface="Arial" pitchFamily="34" charset="0"/>
                <a:cs typeface="Arial" pitchFamily="34" charset="0"/>
              </a:rPr>
              <a:t>from </a:t>
            </a:r>
            <a:r>
              <a:rPr lang="en-GB" sz="2400" dirty="0" smtClean="0">
                <a:latin typeface="Arial" pitchFamily="34" charset="0"/>
                <a:cs typeface="Arial" pitchFamily="34" charset="0"/>
              </a:rPr>
              <a:t>the brain and spinal cord to the periphery (e.g. motor neurons, both somatic and ANS)</a:t>
            </a:r>
          </a:p>
          <a:p>
            <a:pPr>
              <a:spcAft>
                <a:spcPts val="600"/>
              </a:spcAft>
            </a:pPr>
            <a:r>
              <a:rPr lang="en-GB" sz="2800" b="1" dirty="0" smtClean="0">
                <a:latin typeface="Arial" pitchFamily="34" charset="0"/>
                <a:cs typeface="Arial" pitchFamily="34" charset="0"/>
              </a:rPr>
              <a:t>Interneurons </a:t>
            </a:r>
            <a:r>
              <a:rPr lang="en-GB" sz="2400" dirty="0" smtClean="0">
                <a:latin typeface="Arial" pitchFamily="34" charset="0"/>
                <a:cs typeface="Arial" pitchFamily="34" charset="0"/>
              </a:rPr>
              <a:t>are CNS neurons that synapse with other CNS neurons within the brain or spinal cord.</a:t>
            </a:r>
            <a:endParaRPr lang="en-GB" sz="2800" b="1" dirty="0">
              <a:latin typeface="Arial" pitchFamily="34" charset="0"/>
              <a:cs typeface="Arial" pitchFamily="34" charset="0"/>
            </a:endParaRPr>
          </a:p>
          <a:p>
            <a:pPr>
              <a:spcAft>
                <a:spcPts val="600"/>
              </a:spcAft>
            </a:pP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251023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352928" cy="3431709"/>
          </a:xfrm>
          <a:prstGeom prst="rect">
            <a:avLst/>
          </a:prstGeom>
          <a:noFill/>
        </p:spPr>
        <p:txBody>
          <a:bodyPr wrap="square" rtlCol="0">
            <a:spAutoFit/>
          </a:bodyPr>
          <a:lstStyle/>
          <a:p>
            <a:pPr>
              <a:spcAft>
                <a:spcPts val="600"/>
              </a:spcAft>
            </a:pPr>
            <a:endParaRPr lang="en-GB" sz="2400" dirty="0" smtClean="0">
              <a:latin typeface="Arial" pitchFamily="34" charset="0"/>
              <a:cs typeface="Arial" pitchFamily="34" charset="0"/>
            </a:endParaRPr>
          </a:p>
          <a:p>
            <a:pPr>
              <a:spcAft>
                <a:spcPts val="600"/>
              </a:spcAft>
            </a:pPr>
            <a:r>
              <a:rPr lang="en-GB" sz="2400" dirty="0" smtClean="0">
                <a:latin typeface="Arial" pitchFamily="34" charset="0"/>
                <a:cs typeface="Arial" pitchFamily="34" charset="0"/>
              </a:rPr>
              <a:t>NB: Details to be given in the following Y1 sessions:</a:t>
            </a:r>
          </a:p>
          <a:p>
            <a:pPr>
              <a:spcAft>
                <a:spcPts val="600"/>
              </a:spcAft>
            </a:pPr>
            <a:endParaRPr lang="en-GB" sz="2400" dirty="0" smtClean="0">
              <a:latin typeface="Arial" pitchFamily="34" charset="0"/>
              <a:cs typeface="Arial" pitchFamily="34" charset="0"/>
            </a:endParaRPr>
          </a:p>
          <a:p>
            <a:pPr>
              <a:spcAft>
                <a:spcPts val="600"/>
              </a:spcAft>
            </a:pPr>
            <a:r>
              <a:rPr lang="en-GB" sz="2400" dirty="0" smtClean="0">
                <a:latin typeface="Arial" pitchFamily="34" charset="0"/>
                <a:cs typeface="Arial" pitchFamily="34" charset="0"/>
              </a:rPr>
              <a:t>Action potential generation and propagation in Session 3 (Mark Smith)</a:t>
            </a:r>
          </a:p>
          <a:p>
            <a:pPr>
              <a:spcAft>
                <a:spcPts val="600"/>
              </a:spcAft>
            </a:pPr>
            <a:r>
              <a:rPr lang="en-GB" sz="2400" dirty="0">
                <a:latin typeface="Arial" pitchFamily="34" charset="0"/>
                <a:cs typeface="Arial" pitchFamily="34" charset="0"/>
              </a:rPr>
              <a:t>S</a:t>
            </a:r>
            <a:r>
              <a:rPr lang="en-GB" sz="2400" dirty="0" smtClean="0">
                <a:latin typeface="Arial" pitchFamily="34" charset="0"/>
                <a:cs typeface="Arial" pitchFamily="34" charset="0"/>
              </a:rPr>
              <a:t>ynaptic transmission in Session 4 (Jackie de Belleroche, Martin </a:t>
            </a:r>
            <a:r>
              <a:rPr lang="en-GB" sz="2400" dirty="0" err="1" smtClean="0">
                <a:latin typeface="Arial" pitchFamily="34" charset="0"/>
                <a:cs typeface="Arial" pitchFamily="34" charset="0"/>
              </a:rPr>
              <a:t>Croucher</a:t>
            </a:r>
            <a:r>
              <a:rPr lang="en-GB" sz="2400" dirty="0" smtClean="0">
                <a:latin typeface="Arial" pitchFamily="34" charset="0"/>
                <a:cs typeface="Arial" pitchFamily="34" charset="0"/>
              </a:rPr>
              <a:t>)</a:t>
            </a:r>
          </a:p>
          <a:p>
            <a:pPr>
              <a:spcAft>
                <a:spcPts val="600"/>
              </a:spcAft>
            </a:pPr>
            <a:r>
              <a:rPr lang="en-GB" sz="2400" dirty="0" smtClean="0">
                <a:latin typeface="Arial" pitchFamily="34" charset="0"/>
                <a:cs typeface="Arial" pitchFamily="34" charset="0"/>
              </a:rPr>
              <a:t>Nerve conduction practical in Session 6 (Paul Strutton)</a:t>
            </a:r>
          </a:p>
        </p:txBody>
      </p:sp>
    </p:spTree>
    <p:extLst>
      <p:ext uri="{BB962C8B-B14F-4D97-AF65-F5344CB8AC3E}">
        <p14:creationId xmlns:p14="http://schemas.microsoft.com/office/powerpoint/2010/main" val="605765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231031"/>
            <a:ext cx="7308813" cy="461665"/>
          </a:xfrm>
          <a:prstGeom prst="rect">
            <a:avLst/>
          </a:prstGeom>
          <a:noFill/>
        </p:spPr>
        <p:txBody>
          <a:bodyPr wrap="square" rtlCol="0">
            <a:spAutoFit/>
          </a:bodyPr>
          <a:lstStyle/>
          <a:p>
            <a:pPr algn="ctr"/>
            <a:r>
              <a:rPr lang="en-GB" sz="2400" dirty="0" smtClean="0">
                <a:latin typeface="Arial" pitchFamily="34" charset="0"/>
                <a:cs typeface="Arial" pitchFamily="34" charset="0"/>
              </a:rPr>
              <a:t>Summary of organisation and information flow</a:t>
            </a:r>
            <a:endParaRPr lang="en-GB" sz="2400" dirty="0">
              <a:latin typeface="Arial" pitchFamily="34" charset="0"/>
              <a:cs typeface="Arial" pitchFamily="34" charset="0"/>
            </a:endParaRPr>
          </a:p>
        </p:txBody>
      </p:sp>
      <p:grpSp>
        <p:nvGrpSpPr>
          <p:cNvPr id="39" name="Group 38"/>
          <p:cNvGrpSpPr/>
          <p:nvPr/>
        </p:nvGrpSpPr>
        <p:grpSpPr>
          <a:xfrm>
            <a:off x="611560" y="1331476"/>
            <a:ext cx="8280921" cy="4545796"/>
            <a:chOff x="611560" y="1331476"/>
            <a:chExt cx="8280921" cy="4545796"/>
          </a:xfrm>
        </p:grpSpPr>
        <p:pic>
          <p:nvPicPr>
            <p:cNvPr id="5122" name="Picture 2" descr="http://faculty.etsu.edu/forsman/ftl_3_presentation/nervous%20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t="66605" r="59349" b="3965"/>
            <a:stretch/>
          </p:blipFill>
          <p:spPr bwMode="auto">
            <a:xfrm>
              <a:off x="2339752" y="4509120"/>
              <a:ext cx="1907046" cy="13681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faculty.etsu.edu/forsman/ftl_3_presentation/nervous%20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b="41038"/>
            <a:stretch/>
          </p:blipFill>
          <p:spPr bwMode="auto">
            <a:xfrm>
              <a:off x="2256989" y="1484784"/>
              <a:ext cx="4691275" cy="2740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faculty.etsu.edu/forsman/ftl_3_presentation/nervous%20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l="58344" t="59714" b="33474"/>
            <a:stretch/>
          </p:blipFill>
          <p:spPr bwMode="auto">
            <a:xfrm>
              <a:off x="4850046" y="4293096"/>
              <a:ext cx="1954202" cy="3166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71600" y="3933056"/>
              <a:ext cx="1152128" cy="584775"/>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t>Autonomic sensory</a:t>
              </a:r>
              <a:endParaRPr lang="en-GB" sz="1600" b="1" dirty="0"/>
            </a:p>
          </p:txBody>
        </p:sp>
        <p:sp>
          <p:nvSpPr>
            <p:cNvPr id="10" name="TextBox 9"/>
            <p:cNvSpPr txBox="1"/>
            <p:nvPr/>
          </p:nvSpPr>
          <p:spPr>
            <a:xfrm>
              <a:off x="1187624" y="3276273"/>
              <a:ext cx="895939" cy="584775"/>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t>Somatic  </a:t>
              </a:r>
            </a:p>
            <a:p>
              <a:pPr algn="ctr"/>
              <a:r>
                <a:rPr lang="en-GB" sz="1600" b="1" dirty="0" smtClean="0"/>
                <a:t>sensory</a:t>
              </a:r>
              <a:endParaRPr lang="en-GB" sz="1600" b="1" dirty="0"/>
            </a:p>
          </p:txBody>
        </p:sp>
        <p:pic>
          <p:nvPicPr>
            <p:cNvPr id="13" name="Picture 2" descr="http://faculty.etsu.edu/forsman/ftl_3_presentation/nervous%20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l="34650" t="14381" r="54269" b="79423"/>
            <a:stretch/>
          </p:blipFill>
          <p:spPr bwMode="auto">
            <a:xfrm rot="5400000">
              <a:off x="2079855" y="3544881"/>
              <a:ext cx="519793" cy="28803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319972" y="4653136"/>
              <a:ext cx="1152128" cy="830997"/>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t>Autonomic </a:t>
              </a:r>
            </a:p>
            <a:p>
              <a:pPr algn="ctr"/>
              <a:r>
                <a:rPr lang="en-GB" sz="1600" b="1" dirty="0" smtClean="0"/>
                <a:t>motor</a:t>
              </a:r>
            </a:p>
            <a:p>
              <a:pPr algn="ctr"/>
              <a:r>
                <a:rPr lang="en-GB" sz="1600" b="1" dirty="0" smtClean="0"/>
                <a:t>division</a:t>
              </a:r>
              <a:endParaRPr lang="en-GB" sz="1600" b="1" dirty="0"/>
            </a:p>
          </p:txBody>
        </p:sp>
        <p:sp>
          <p:nvSpPr>
            <p:cNvPr id="15" name="TextBox 14"/>
            <p:cNvSpPr txBox="1"/>
            <p:nvPr/>
          </p:nvSpPr>
          <p:spPr>
            <a:xfrm>
              <a:off x="5868144" y="4653136"/>
              <a:ext cx="1152128" cy="830997"/>
            </a:xfrm>
            <a:prstGeom prst="rect">
              <a:avLst/>
            </a:prstGeom>
            <a:solidFill>
              <a:srgbClr val="FFFF99"/>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sz="1600" b="1" dirty="0" smtClean="0"/>
                <a:t>Somatic motor</a:t>
              </a:r>
            </a:p>
            <a:p>
              <a:pPr algn="ctr"/>
              <a:r>
                <a:rPr lang="en-GB" sz="1600" b="1" dirty="0" smtClean="0"/>
                <a:t>division</a:t>
              </a:r>
              <a:endParaRPr lang="en-GB" sz="1600" b="1" dirty="0"/>
            </a:p>
          </p:txBody>
        </p:sp>
        <p:pic>
          <p:nvPicPr>
            <p:cNvPr id="17" name="Picture 2" descr="http://faculty.etsu.edu/forsman/ftl_3_presentation/nervous%20system.jpg"/>
            <p:cNvPicPr>
              <a:picLocks noChangeAspect="1" noChangeArrowheads="1"/>
            </p:cNvPicPr>
            <p:nvPr/>
          </p:nvPicPr>
          <p:blipFill rotWithShape="1">
            <a:blip r:embed="rId2">
              <a:extLst>
                <a:ext uri="{28A0092B-C50C-407E-A947-70E740481C1C}">
                  <a14:useLocalDpi xmlns:a14="http://schemas.microsoft.com/office/drawing/2010/main" val="0"/>
                </a:ext>
              </a:extLst>
            </a:blip>
            <a:srcRect l="34650" t="14381" r="54269" b="79423"/>
            <a:stretch/>
          </p:blipFill>
          <p:spPr bwMode="auto">
            <a:xfrm rot="5400000">
              <a:off x="2079855" y="3961191"/>
              <a:ext cx="519793" cy="28803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267744" y="1331476"/>
              <a:ext cx="1008112" cy="369332"/>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smtClean="0"/>
                <a:t>Brain</a:t>
              </a:r>
              <a:endParaRPr lang="en-GB" b="1" dirty="0"/>
            </a:p>
          </p:txBody>
        </p:sp>
        <p:sp>
          <p:nvSpPr>
            <p:cNvPr id="19" name="TextBox 18"/>
            <p:cNvSpPr txBox="1"/>
            <p:nvPr/>
          </p:nvSpPr>
          <p:spPr>
            <a:xfrm>
              <a:off x="1846451" y="1844824"/>
              <a:ext cx="1429405" cy="369332"/>
            </a:xfrm>
            <a:prstGeom prst="rect">
              <a:avLst/>
            </a:prstGeom>
            <a:solidFill>
              <a:schemeClr val="accent1">
                <a:lumMod val="40000"/>
                <a:lumOff val="60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algn="ctr"/>
              <a:r>
                <a:rPr lang="en-GB" b="1" dirty="0" smtClean="0"/>
                <a:t>Spinal cord</a:t>
              </a:r>
              <a:endParaRPr lang="en-GB" b="1" dirty="0"/>
            </a:p>
          </p:txBody>
        </p:sp>
        <p:cxnSp>
          <p:nvCxnSpPr>
            <p:cNvPr id="18" name="Straight Connector 17"/>
            <p:cNvCxnSpPr/>
            <p:nvPr/>
          </p:nvCxnSpPr>
          <p:spPr>
            <a:xfrm>
              <a:off x="3275856" y="1680483"/>
              <a:ext cx="2160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9" idx="3"/>
            </p:cNvCxnSpPr>
            <p:nvPr/>
          </p:nvCxnSpPr>
          <p:spPr>
            <a:xfrm>
              <a:off x="3275856" y="2029490"/>
              <a:ext cx="2160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236297" y="4780563"/>
              <a:ext cx="1656184" cy="584775"/>
            </a:xfrm>
            <a:prstGeom prst="rect">
              <a:avLst/>
            </a:prstGeom>
            <a:noFill/>
          </p:spPr>
          <p:txBody>
            <a:bodyPr wrap="square" rtlCol="0">
              <a:spAutoFit/>
            </a:bodyPr>
            <a:lstStyle/>
            <a:p>
              <a:pPr algn="ctr"/>
              <a:r>
                <a:rPr lang="en-GB" sz="1600" b="1" dirty="0" smtClean="0"/>
                <a:t>[Spinal nerves &amp; cranial nerves]</a:t>
              </a:r>
              <a:endParaRPr lang="en-GB" sz="1600" b="1" dirty="0"/>
            </a:p>
          </p:txBody>
        </p:sp>
        <p:cxnSp>
          <p:nvCxnSpPr>
            <p:cNvPr id="28" name="Straight Connector 27"/>
            <p:cNvCxnSpPr>
              <a:stCxn id="15" idx="3"/>
              <a:endCxn id="26" idx="1"/>
            </p:cNvCxnSpPr>
            <p:nvPr/>
          </p:nvCxnSpPr>
          <p:spPr>
            <a:xfrm>
              <a:off x="7020272" y="5068635"/>
              <a:ext cx="216025" cy="431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11560" y="5292497"/>
              <a:ext cx="1656184" cy="584775"/>
            </a:xfrm>
            <a:prstGeom prst="rect">
              <a:avLst/>
            </a:prstGeom>
            <a:noFill/>
          </p:spPr>
          <p:txBody>
            <a:bodyPr wrap="square" rtlCol="0">
              <a:spAutoFit/>
            </a:bodyPr>
            <a:lstStyle/>
            <a:p>
              <a:pPr algn="ctr"/>
              <a:r>
                <a:rPr lang="en-GB" sz="1600" b="1" dirty="0" smtClean="0"/>
                <a:t>[Spinal nerves &amp; cranial nerves]</a:t>
              </a:r>
              <a:endParaRPr lang="en-GB" sz="1600" b="1" dirty="0"/>
            </a:p>
          </p:txBody>
        </p:sp>
        <p:cxnSp>
          <p:nvCxnSpPr>
            <p:cNvPr id="37" name="Straight Connector 36"/>
            <p:cNvCxnSpPr/>
            <p:nvPr/>
          </p:nvCxnSpPr>
          <p:spPr>
            <a:xfrm>
              <a:off x="2195736" y="5512504"/>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3568" y="4644425"/>
              <a:ext cx="1656184" cy="584775"/>
            </a:xfrm>
            <a:prstGeom prst="rect">
              <a:avLst/>
            </a:prstGeom>
            <a:noFill/>
          </p:spPr>
          <p:txBody>
            <a:bodyPr wrap="square" rtlCol="0">
              <a:spAutoFit/>
            </a:bodyPr>
            <a:lstStyle/>
            <a:p>
              <a:pPr algn="ctr"/>
              <a:r>
                <a:rPr lang="en-GB" sz="1600" b="1" dirty="0" smtClean="0"/>
                <a:t>[Spinal nerves  only]</a:t>
              </a:r>
              <a:endParaRPr lang="en-GB" sz="1600" b="1" dirty="0"/>
            </a:p>
          </p:txBody>
        </p:sp>
        <p:cxnSp>
          <p:nvCxnSpPr>
            <p:cNvPr id="40" name="Straight Connector 39"/>
            <p:cNvCxnSpPr/>
            <p:nvPr/>
          </p:nvCxnSpPr>
          <p:spPr>
            <a:xfrm>
              <a:off x="2195736" y="4797152"/>
              <a:ext cx="288032" cy="0"/>
            </a:xfrm>
            <a:prstGeom prst="line">
              <a:avLst/>
            </a:prstGeom>
            <a:ln w="285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4670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1124744"/>
            <a:ext cx="7992888" cy="3600986"/>
          </a:xfrm>
          <a:prstGeom prst="rect">
            <a:avLst/>
          </a:prstGeom>
          <a:noFill/>
        </p:spPr>
        <p:txBody>
          <a:bodyPr wrap="square" rtlCol="0">
            <a:spAutoFit/>
          </a:bodyPr>
          <a:lstStyle/>
          <a:p>
            <a:pPr marL="514350" indent="-514350">
              <a:buAutoNum type="arabicPeriod" startAt="2"/>
            </a:pPr>
            <a:r>
              <a:rPr lang="en-GB" sz="3200" b="1" dirty="0" smtClean="0">
                <a:latin typeface="Arial" pitchFamily="34" charset="0"/>
                <a:cs typeface="Arial" pitchFamily="34" charset="0"/>
              </a:rPr>
              <a:t>Anatomical arrangement</a:t>
            </a:r>
          </a:p>
          <a:p>
            <a:endParaRPr lang="en-GB" sz="2800" b="1" dirty="0">
              <a:latin typeface="Arial" pitchFamily="34" charset="0"/>
              <a:cs typeface="Arial" pitchFamily="34" charset="0"/>
            </a:endParaRPr>
          </a:p>
          <a:p>
            <a:r>
              <a:rPr lang="en-GB" sz="2400" dirty="0" smtClean="0">
                <a:latin typeface="Arial" pitchFamily="34" charset="0"/>
                <a:cs typeface="Arial" pitchFamily="34" charset="0"/>
              </a:rPr>
              <a:t>Very brief overview</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Details in later sessions:</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Session 5 on CNS (Maggie Lowrie &amp; Steve Gentleman)</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Session 6 on PNS (Maggie Lowrie &amp; Paul Strutton)</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3201691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B0003275 side view of brain"/>
          <p:cNvPicPr>
            <a:picLocks noChangeAspect="1" noChangeArrowheads="1"/>
          </p:cNvPicPr>
          <p:nvPr/>
        </p:nvPicPr>
        <p:blipFill rotWithShape="1">
          <a:blip r:embed="rId2">
            <a:lum bright="-12000"/>
            <a:extLst>
              <a:ext uri="{28A0092B-C50C-407E-A947-70E740481C1C}">
                <a14:useLocalDpi xmlns:a14="http://schemas.microsoft.com/office/drawing/2010/main" val="0"/>
              </a:ext>
            </a:extLst>
          </a:blip>
          <a:srcRect l="7377"/>
          <a:stretch/>
        </p:blipFill>
        <p:spPr bwMode="auto">
          <a:xfrm>
            <a:off x="107505" y="0"/>
            <a:ext cx="8784976" cy="6707852"/>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library.thinkquest.org/J002391/images/brain3dlob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779292"/>
            <a:ext cx="2857500" cy="2047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23528" y="116632"/>
            <a:ext cx="1008112" cy="461665"/>
          </a:xfrm>
          <a:prstGeom prst="rect">
            <a:avLst/>
          </a:prstGeom>
          <a:noFill/>
        </p:spPr>
        <p:txBody>
          <a:bodyPr wrap="square" rtlCol="0">
            <a:spAutoFit/>
          </a:bodyPr>
          <a:lstStyle/>
          <a:p>
            <a:r>
              <a:rPr lang="en-GB" sz="2400" b="1" dirty="0" smtClean="0">
                <a:solidFill>
                  <a:schemeClr val="bg1"/>
                </a:solidFill>
              </a:rPr>
              <a:t>Brain</a:t>
            </a:r>
            <a:endParaRPr lang="en-GB" sz="2400" b="1" dirty="0">
              <a:solidFill>
                <a:schemeClr val="bg1"/>
              </a:solidFill>
            </a:endParaRPr>
          </a:p>
        </p:txBody>
      </p:sp>
    </p:spTree>
    <p:extLst>
      <p:ext uri="{BB962C8B-B14F-4D97-AF65-F5344CB8AC3E}">
        <p14:creationId xmlns:p14="http://schemas.microsoft.com/office/powerpoint/2010/main" val="2563264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836712"/>
            <a:ext cx="7704856" cy="4585871"/>
          </a:xfrm>
          <a:prstGeom prst="rect">
            <a:avLst/>
          </a:prstGeom>
          <a:noFill/>
        </p:spPr>
        <p:txBody>
          <a:bodyPr wrap="square" rtlCol="0">
            <a:spAutoFit/>
          </a:bodyPr>
          <a:lstStyle/>
          <a:p>
            <a:r>
              <a:rPr lang="en-GB" sz="2800" b="1" dirty="0" smtClean="0">
                <a:latin typeface="Arial" pitchFamily="34" charset="0"/>
                <a:cs typeface="Arial" pitchFamily="34" charset="0"/>
              </a:rPr>
              <a:t>Session contents today</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1.	(Briefly) Your </a:t>
            </a:r>
            <a:r>
              <a:rPr lang="en-GB" sz="2400" dirty="0" err="1" smtClean="0">
                <a:latin typeface="Arial" pitchFamily="34" charset="0"/>
                <a:cs typeface="Arial" pitchFamily="34" charset="0"/>
              </a:rPr>
              <a:t>Neuro</a:t>
            </a:r>
            <a:r>
              <a:rPr lang="en-GB" sz="2400" dirty="0" smtClean="0">
                <a:latin typeface="Arial" pitchFamily="34" charset="0"/>
                <a:cs typeface="Arial" pitchFamily="34" charset="0"/>
              </a:rPr>
              <a:t> trajectory through MBBS &amp; 	beyond [Me]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2.	Basic organisation of the nervous system [Me]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3.	Introduction to clinical neurology </a:t>
            </a:r>
          </a:p>
          <a:p>
            <a:r>
              <a:rPr lang="en-GB" sz="2400" dirty="0" smtClean="0">
                <a:latin typeface="Arial" pitchFamily="34" charset="0"/>
                <a:cs typeface="Arial" pitchFamily="34" charset="0"/>
              </a:rPr>
              <a:t>	[Dr Ronald Pearce]</a:t>
            </a:r>
          </a:p>
          <a:p>
            <a:endParaRPr lang="en-GB" sz="2400" dirty="0" smtClean="0">
              <a:latin typeface="Arial" pitchFamily="34" charset="0"/>
              <a:cs typeface="Arial" pitchFamily="34" charset="0"/>
            </a:endParaRPr>
          </a:p>
          <a:p>
            <a:r>
              <a:rPr lang="en-GB" sz="2400" dirty="0" smtClean="0">
                <a:latin typeface="Arial" pitchFamily="34" charset="0"/>
                <a:cs typeface="Arial" pitchFamily="34" charset="0"/>
              </a:rPr>
              <a:t>(Two breaks – after the second, you must be back by 3.55 for Ron’s talk)</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195096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8-qmBOwxFKU/T3sZLoeHDxI/AAAAAAAAA6M/Ac5iv6HO9as/s1600/brainlabe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24744"/>
            <a:ext cx="5038725" cy="41719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220072" y="476672"/>
            <a:ext cx="3672408" cy="5816977"/>
          </a:xfrm>
          <a:prstGeom prst="rect">
            <a:avLst/>
          </a:prstGeom>
          <a:noFill/>
        </p:spPr>
        <p:txBody>
          <a:bodyPr wrap="square" rtlCol="0">
            <a:spAutoFit/>
          </a:bodyPr>
          <a:lstStyle/>
          <a:p>
            <a:r>
              <a:rPr lang="en-GB" sz="2400" b="1" dirty="0" smtClean="0">
                <a:latin typeface="Arial" pitchFamily="34" charset="0"/>
                <a:cs typeface="Arial" pitchFamily="34" charset="0"/>
              </a:rPr>
              <a:t>Cerebral cortex </a:t>
            </a:r>
            <a:r>
              <a:rPr lang="en-GB" sz="2000" dirty="0" smtClean="0">
                <a:latin typeface="Arial" pitchFamily="34" charset="0"/>
                <a:cs typeface="Arial" pitchFamily="34" charset="0"/>
              </a:rPr>
              <a:t>(cerebrum)</a:t>
            </a:r>
            <a:endParaRPr lang="en-GB" sz="2000" dirty="0">
              <a:latin typeface="Arial" pitchFamily="34" charset="0"/>
              <a:cs typeface="Arial" pitchFamily="34" charset="0"/>
            </a:endParaRPr>
          </a:p>
          <a:p>
            <a:r>
              <a:rPr lang="en-GB" sz="2000" dirty="0" smtClean="0">
                <a:latin typeface="Arial" pitchFamily="34" charset="0"/>
                <a:cs typeface="Arial" pitchFamily="34" charset="0"/>
              </a:rPr>
              <a:t>Two hemispheres</a:t>
            </a:r>
          </a:p>
          <a:p>
            <a:r>
              <a:rPr lang="en-GB" sz="2000" dirty="0" smtClean="0">
                <a:latin typeface="Arial" pitchFamily="34" charset="0"/>
                <a:cs typeface="Arial" pitchFamily="34" charset="0"/>
              </a:rPr>
              <a:t>In general, each receives sensory info from and controls movement of opposite side of the body.</a:t>
            </a:r>
          </a:p>
          <a:p>
            <a:endParaRPr lang="en-GB" sz="2000" dirty="0">
              <a:latin typeface="Arial" pitchFamily="34" charset="0"/>
              <a:cs typeface="Arial" pitchFamily="34" charset="0"/>
            </a:endParaRPr>
          </a:p>
          <a:p>
            <a:r>
              <a:rPr lang="en-GB" sz="2400" b="1" dirty="0" smtClean="0">
                <a:latin typeface="Arial" pitchFamily="34" charset="0"/>
                <a:cs typeface="Arial" pitchFamily="34" charset="0"/>
              </a:rPr>
              <a:t>Cerebellum</a:t>
            </a:r>
            <a:r>
              <a:rPr lang="en-GB" sz="2000" dirty="0" smtClean="0">
                <a:latin typeface="Arial" pitchFamily="34" charset="0"/>
                <a:cs typeface="Arial" pitchFamily="34" charset="0"/>
              </a:rPr>
              <a:t> (“little brain”)</a:t>
            </a:r>
          </a:p>
          <a:p>
            <a:r>
              <a:rPr lang="en-GB" sz="2000" dirty="0" smtClean="0">
                <a:latin typeface="Arial" pitchFamily="34" charset="0"/>
                <a:cs typeface="Arial" pitchFamily="34" charset="0"/>
              </a:rPr>
              <a:t>Controls co-ordination of movement</a:t>
            </a:r>
          </a:p>
          <a:p>
            <a:endParaRPr lang="en-GB" sz="2000" dirty="0">
              <a:latin typeface="Arial" pitchFamily="34" charset="0"/>
              <a:cs typeface="Arial" pitchFamily="34" charset="0"/>
            </a:endParaRPr>
          </a:p>
          <a:p>
            <a:r>
              <a:rPr lang="en-GB" sz="2400" b="1" dirty="0" smtClean="0">
                <a:latin typeface="Arial" pitchFamily="34" charset="0"/>
                <a:cs typeface="Arial" pitchFamily="34" charset="0"/>
              </a:rPr>
              <a:t>Brain stem</a:t>
            </a:r>
          </a:p>
          <a:p>
            <a:r>
              <a:rPr lang="en-GB" sz="2000" dirty="0" smtClean="0">
                <a:latin typeface="Arial" pitchFamily="34" charset="0"/>
                <a:cs typeface="Arial" pitchFamily="34" charset="0"/>
              </a:rPr>
              <a:t>Most primitive part</a:t>
            </a:r>
          </a:p>
          <a:p>
            <a:r>
              <a:rPr lang="en-GB" sz="2000" dirty="0" smtClean="0">
                <a:latin typeface="Arial" pitchFamily="34" charset="0"/>
                <a:cs typeface="Arial" pitchFamily="34" charset="0"/>
              </a:rPr>
              <a:t>Densely packed fibres</a:t>
            </a:r>
          </a:p>
          <a:p>
            <a:r>
              <a:rPr lang="en-GB" sz="2000" dirty="0" smtClean="0">
                <a:latin typeface="Arial" pitchFamily="34" charset="0"/>
                <a:cs typeface="Arial" pitchFamily="34" charset="0"/>
              </a:rPr>
              <a:t>Regulates vital functions (e.g. consciousness, breathing).</a:t>
            </a:r>
          </a:p>
          <a:p>
            <a:r>
              <a:rPr lang="en-GB" sz="2000" dirty="0" smtClean="0">
                <a:latin typeface="Arial" pitchFamily="34" charset="0"/>
                <a:cs typeface="Arial" pitchFamily="34" charset="0"/>
              </a:rPr>
              <a:t>Damage here usually fatal.</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3165771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universe-review.ca/I10-13-spinalc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500051"/>
            <a:ext cx="5401400" cy="63133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8184" y="188640"/>
            <a:ext cx="2448272" cy="523220"/>
          </a:xfrm>
          <a:prstGeom prst="rect">
            <a:avLst/>
          </a:prstGeom>
          <a:noFill/>
        </p:spPr>
        <p:txBody>
          <a:bodyPr wrap="square" rtlCol="0">
            <a:spAutoFit/>
          </a:bodyPr>
          <a:lstStyle/>
          <a:p>
            <a:r>
              <a:rPr lang="en-GB" sz="2800" b="1" dirty="0" smtClean="0">
                <a:latin typeface="Arial" pitchFamily="34" charset="0"/>
                <a:cs typeface="Arial" pitchFamily="34" charset="0"/>
              </a:rPr>
              <a:t>Spinal cord</a:t>
            </a:r>
            <a:endParaRPr lang="en-GB" sz="2800" b="1" dirty="0">
              <a:latin typeface="Arial" pitchFamily="34" charset="0"/>
              <a:cs typeface="Arial" pitchFamily="34" charset="0"/>
            </a:endParaRPr>
          </a:p>
        </p:txBody>
      </p:sp>
      <p:sp>
        <p:nvSpPr>
          <p:cNvPr id="3" name="TextBox 2"/>
          <p:cNvSpPr txBox="1"/>
          <p:nvPr/>
        </p:nvSpPr>
        <p:spPr>
          <a:xfrm>
            <a:off x="4499992" y="4077073"/>
            <a:ext cx="1008112" cy="461665"/>
          </a:xfrm>
          <a:prstGeom prst="rect">
            <a:avLst/>
          </a:prstGeom>
          <a:noFill/>
        </p:spPr>
        <p:txBody>
          <a:bodyPr wrap="square" rtlCol="0">
            <a:spAutoFit/>
          </a:bodyPr>
          <a:lstStyle/>
          <a:p>
            <a:r>
              <a:rPr lang="en-GB" sz="2400" dirty="0" smtClean="0">
                <a:solidFill>
                  <a:srgbClr val="FF0000"/>
                </a:solidFill>
              </a:rPr>
              <a:t>[ANS</a:t>
            </a:r>
            <a:r>
              <a:rPr lang="en-GB" sz="2400" dirty="0" smtClean="0"/>
              <a:t>]</a:t>
            </a:r>
            <a:endParaRPr lang="en-GB" sz="2400" dirty="0"/>
          </a:p>
        </p:txBody>
      </p:sp>
      <p:sp>
        <p:nvSpPr>
          <p:cNvPr id="4" name="TextBox 3"/>
          <p:cNvSpPr txBox="1"/>
          <p:nvPr/>
        </p:nvSpPr>
        <p:spPr>
          <a:xfrm>
            <a:off x="6012961" y="908720"/>
            <a:ext cx="3023535" cy="5262979"/>
          </a:xfrm>
          <a:prstGeom prst="rect">
            <a:avLst/>
          </a:prstGeom>
          <a:noFill/>
        </p:spPr>
        <p:txBody>
          <a:bodyPr wrap="square" rtlCol="0">
            <a:spAutoFit/>
          </a:bodyPr>
          <a:lstStyle/>
          <a:p>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p>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p>
            <a:endParaRPr lang="en-GB" sz="2400" dirty="0">
              <a:latin typeface="Arial" pitchFamily="34" charset="0"/>
              <a:cs typeface="Arial" pitchFamily="34" charset="0"/>
            </a:endParaRPr>
          </a:p>
          <a:p>
            <a:r>
              <a:rPr lang="en-GB" sz="2400" dirty="0" smtClean="0">
                <a:latin typeface="Arial" pitchFamily="34" charset="0"/>
                <a:cs typeface="Arial" pitchFamily="34" charset="0"/>
              </a:rPr>
              <a:t>The CNS ends at the margins of the spinal cord.</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The dorsal and ventral roots that emerge from the spinal cord are part of the PNS.</a:t>
            </a:r>
            <a:endParaRPr lang="en-GB" sz="2400" dirty="0">
              <a:latin typeface="Arial" pitchFamily="34" charset="0"/>
              <a:cs typeface="Arial" pitchFamily="34" charset="0"/>
            </a:endParaRPr>
          </a:p>
        </p:txBody>
      </p:sp>
      <p:sp>
        <p:nvSpPr>
          <p:cNvPr id="5" name="Oval 4"/>
          <p:cNvSpPr/>
          <p:nvPr/>
        </p:nvSpPr>
        <p:spPr>
          <a:xfrm>
            <a:off x="4283968" y="3656713"/>
            <a:ext cx="1368152" cy="8820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 name="Straight Connector 6"/>
          <p:cNvCxnSpPr>
            <a:endCxn id="10" idx="2"/>
          </p:cNvCxnSpPr>
          <p:nvPr/>
        </p:nvCxnSpPr>
        <p:spPr>
          <a:xfrm flipV="1">
            <a:off x="3384269" y="1628800"/>
            <a:ext cx="2840400" cy="9880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372200" y="1144776"/>
            <a:ext cx="1440160" cy="923330"/>
          </a:xfrm>
          <a:prstGeom prst="rect">
            <a:avLst/>
          </a:prstGeom>
          <a:noFill/>
        </p:spPr>
        <p:txBody>
          <a:bodyPr wrap="square" rtlCol="0">
            <a:spAutoFit/>
          </a:bodyPr>
          <a:lstStyle/>
          <a:p>
            <a:r>
              <a:rPr lang="en-GB" b="1" dirty="0" smtClean="0"/>
              <a:t>Dorsal root </a:t>
            </a:r>
            <a:r>
              <a:rPr lang="en-GB" b="1" dirty="0" err="1" smtClean="0"/>
              <a:t>gangion</a:t>
            </a:r>
            <a:r>
              <a:rPr lang="en-GB" b="1" dirty="0" smtClean="0"/>
              <a:t> </a:t>
            </a:r>
          </a:p>
          <a:p>
            <a:r>
              <a:rPr lang="en-GB" b="1" dirty="0" smtClean="0">
                <a:solidFill>
                  <a:srgbClr val="FF0000"/>
                </a:solidFill>
              </a:rPr>
              <a:t>[somatic]</a:t>
            </a:r>
            <a:endParaRPr lang="en-GB" b="1" dirty="0">
              <a:solidFill>
                <a:srgbClr val="FF0000"/>
              </a:solidFill>
            </a:endParaRPr>
          </a:p>
        </p:txBody>
      </p:sp>
      <p:sp>
        <p:nvSpPr>
          <p:cNvPr id="10" name="Oval 9"/>
          <p:cNvSpPr/>
          <p:nvPr/>
        </p:nvSpPr>
        <p:spPr>
          <a:xfrm>
            <a:off x="6224669" y="980728"/>
            <a:ext cx="1511767" cy="129614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9300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c.pima.edu/~afellah/Bio_201/saladinch13_files/slide0001_image0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73139"/>
            <a:ext cx="8354242" cy="580818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20072" y="188640"/>
            <a:ext cx="3816424" cy="4154984"/>
          </a:xfrm>
          <a:prstGeom prst="rect">
            <a:avLst/>
          </a:prstGeom>
          <a:noFill/>
        </p:spPr>
        <p:txBody>
          <a:bodyPr wrap="square" rtlCol="0">
            <a:spAutoFit/>
          </a:bodyPr>
          <a:lstStyle/>
          <a:p>
            <a:pPr>
              <a:spcAft>
                <a:spcPts val="600"/>
              </a:spcAft>
            </a:pPr>
            <a:r>
              <a:rPr lang="en-GB" sz="2400" b="1" dirty="0" smtClean="0"/>
              <a:t>Axon packaging into nerves.  </a:t>
            </a:r>
            <a:endParaRPr lang="en-GB" sz="2400" dirty="0"/>
          </a:p>
          <a:p>
            <a:pPr marL="342900" indent="-342900">
              <a:spcAft>
                <a:spcPts val="600"/>
              </a:spcAft>
              <a:buFont typeface="Courier New" pitchFamily="49" charset="0"/>
              <a:buChar char="o"/>
            </a:pPr>
            <a:r>
              <a:rPr lang="en-GB" sz="2000" dirty="0" smtClean="0"/>
              <a:t>Spinal nerves contain both afferent and efferent axons</a:t>
            </a:r>
          </a:p>
          <a:p>
            <a:pPr marL="342900" indent="-342900">
              <a:spcAft>
                <a:spcPts val="600"/>
              </a:spcAft>
              <a:buFont typeface="Courier New" pitchFamily="49" charset="0"/>
              <a:buChar char="o"/>
            </a:pPr>
            <a:r>
              <a:rPr lang="en-GB" sz="2000" dirty="0" smtClean="0"/>
              <a:t>They are bundled into fascicles surrounded by </a:t>
            </a:r>
            <a:r>
              <a:rPr lang="en-GB" sz="2000" dirty="0" err="1" smtClean="0"/>
              <a:t>perineurium</a:t>
            </a:r>
            <a:r>
              <a:rPr lang="en-GB" sz="2000" dirty="0" smtClean="0"/>
              <a:t>.</a:t>
            </a:r>
          </a:p>
          <a:p>
            <a:pPr marL="342900" indent="-342900">
              <a:spcAft>
                <a:spcPts val="600"/>
              </a:spcAft>
              <a:buFont typeface="Courier New" pitchFamily="49" charset="0"/>
              <a:buChar char="o"/>
            </a:pPr>
            <a:r>
              <a:rPr lang="en-GB" sz="2000" dirty="0" smtClean="0"/>
              <a:t>The whole nerve is in a tough epineurium capsule.  </a:t>
            </a:r>
          </a:p>
          <a:p>
            <a:pPr marL="342900" indent="-342900">
              <a:spcAft>
                <a:spcPts val="600"/>
              </a:spcAft>
              <a:buFont typeface="Courier New" pitchFamily="49" charset="0"/>
              <a:buChar char="o"/>
            </a:pPr>
            <a:r>
              <a:rPr lang="en-GB" sz="2000" dirty="0" smtClean="0"/>
              <a:t>Individual axons are also wrapped with myelin and </a:t>
            </a:r>
            <a:r>
              <a:rPr lang="en-GB" sz="2000" dirty="0" err="1" smtClean="0"/>
              <a:t>endoneurium</a:t>
            </a:r>
            <a:r>
              <a:rPr lang="en-GB" sz="2000" dirty="0" smtClean="0"/>
              <a:t>, though some are </a:t>
            </a:r>
            <a:r>
              <a:rPr lang="en-GB" sz="2000" dirty="0" err="1" smtClean="0"/>
              <a:t>unmyelinated</a:t>
            </a:r>
            <a:r>
              <a:rPr lang="en-GB" sz="2000" dirty="0" smtClean="0"/>
              <a:t>, e.g. nociceptive (pain) neurons</a:t>
            </a:r>
            <a:endParaRPr lang="en-GB" sz="2000" dirty="0"/>
          </a:p>
        </p:txBody>
      </p:sp>
    </p:spTree>
    <p:extLst>
      <p:ext uri="{BB962C8B-B14F-4D97-AF65-F5344CB8AC3E}">
        <p14:creationId xmlns:p14="http://schemas.microsoft.com/office/powerpoint/2010/main" val="295034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Text Box 2"/>
          <p:cNvSpPr txBox="1">
            <a:spLocks noChangeArrowheads="1"/>
          </p:cNvSpPr>
          <p:nvPr/>
        </p:nvSpPr>
        <p:spPr bwMode="auto">
          <a:xfrm>
            <a:off x="395536" y="1142742"/>
            <a:ext cx="8496944" cy="2862322"/>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dirty="0" smtClean="0">
                <a:latin typeface="Arial" pitchFamily="34" charset="0"/>
                <a:cs typeface="Arial" pitchFamily="34" charset="0"/>
              </a:rPr>
              <a:t>The </a:t>
            </a:r>
            <a:r>
              <a:rPr lang="en-US" sz="2400" dirty="0">
                <a:latin typeface="Arial" pitchFamily="34" charset="0"/>
                <a:cs typeface="Arial" pitchFamily="34" charset="0"/>
              </a:rPr>
              <a:t>function of a neuron is to transmit and receive action potentials, or stimulate </a:t>
            </a:r>
            <a:r>
              <a:rPr lang="en-US" sz="2400" dirty="0" smtClean="0">
                <a:latin typeface="Arial" pitchFamily="34" charset="0"/>
                <a:cs typeface="Arial" pitchFamily="34" charset="0"/>
              </a:rPr>
              <a:t>target tissue, e.g. contraction of skeletal/smooth muscle,  secretion from gland.  </a:t>
            </a:r>
            <a:endParaRPr lang="en-US" sz="2400" dirty="0">
              <a:latin typeface="Arial" pitchFamily="34" charset="0"/>
              <a:cs typeface="Arial" pitchFamily="34" charset="0"/>
            </a:endParaRPr>
          </a:p>
          <a:p>
            <a:pPr>
              <a:spcBef>
                <a:spcPct val="50000"/>
              </a:spcBef>
            </a:pPr>
            <a:r>
              <a:rPr lang="en-US" sz="2400" dirty="0">
                <a:latin typeface="Arial" pitchFamily="34" charset="0"/>
                <a:cs typeface="Arial" pitchFamily="34" charset="0"/>
              </a:rPr>
              <a:t>When action potentials reach </a:t>
            </a:r>
            <a:r>
              <a:rPr lang="en-US" sz="2400" dirty="0" smtClean="0">
                <a:latin typeface="Arial" pitchFamily="34" charset="0"/>
                <a:cs typeface="Arial" pitchFamily="34" charset="0"/>
              </a:rPr>
              <a:t>a neuronal chemical </a:t>
            </a:r>
            <a:r>
              <a:rPr lang="en-US" sz="2400" dirty="0">
                <a:latin typeface="Arial" pitchFamily="34" charset="0"/>
                <a:cs typeface="Arial" pitchFamily="34" charset="0"/>
              </a:rPr>
              <a:t>synapse, neurotransmitters released by a presynaptic terminal bind to post-synaptic receptors of the </a:t>
            </a:r>
            <a:r>
              <a:rPr lang="en-US" sz="2400" dirty="0" smtClean="0">
                <a:latin typeface="Arial" pitchFamily="34" charset="0"/>
                <a:cs typeface="Arial" pitchFamily="34" charset="0"/>
              </a:rPr>
              <a:t>neuron/muscle/gland </a:t>
            </a:r>
            <a:r>
              <a:rPr lang="en-US" sz="2400" dirty="0">
                <a:latin typeface="Arial" pitchFamily="34" charset="0"/>
                <a:cs typeface="Arial" pitchFamily="34" charset="0"/>
              </a:rPr>
              <a:t>it is synapsing with.  </a:t>
            </a:r>
          </a:p>
        </p:txBody>
      </p:sp>
      <p:pic>
        <p:nvPicPr>
          <p:cNvPr id="495619" name="Picture 3" descr="Mol - neuronal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450" y="4092847"/>
            <a:ext cx="6781800" cy="25765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260648"/>
            <a:ext cx="6768752" cy="646331"/>
          </a:xfrm>
          <a:prstGeom prst="rect">
            <a:avLst/>
          </a:prstGeom>
          <a:noFill/>
        </p:spPr>
        <p:txBody>
          <a:bodyPr wrap="square" rtlCol="0">
            <a:spAutoFit/>
          </a:bodyPr>
          <a:lstStyle/>
          <a:p>
            <a:r>
              <a:rPr lang="en-GB" sz="3600" b="1" dirty="0">
                <a:latin typeface="Arial" pitchFamily="34" charset="0"/>
                <a:cs typeface="Arial" pitchFamily="34" charset="0"/>
              </a:rPr>
              <a:t>3</a:t>
            </a:r>
            <a:r>
              <a:rPr lang="en-GB" sz="3600" b="1" dirty="0" smtClean="0">
                <a:latin typeface="Arial" pitchFamily="34" charset="0"/>
                <a:cs typeface="Arial" pitchFamily="34" charset="0"/>
              </a:rPr>
              <a:t>.	Cellular level </a:t>
            </a:r>
          </a:p>
        </p:txBody>
      </p:sp>
    </p:spTree>
    <p:extLst>
      <p:ext uri="{BB962C8B-B14F-4D97-AF65-F5344CB8AC3E}">
        <p14:creationId xmlns:p14="http://schemas.microsoft.com/office/powerpoint/2010/main" val="34914429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43903"/>
            <a:ext cx="6768752" cy="3293209"/>
          </a:xfrm>
          <a:prstGeom prst="rect">
            <a:avLst/>
          </a:prstGeom>
          <a:noFill/>
        </p:spPr>
        <p:txBody>
          <a:bodyPr wrap="square" rtlCol="0">
            <a:spAutoFit/>
          </a:bodyPr>
          <a:lstStyle/>
          <a:p>
            <a:pPr marL="342900" indent="-342900">
              <a:spcAft>
                <a:spcPts val="1200"/>
              </a:spcAft>
              <a:buFont typeface="Courier New" pitchFamily="49" charset="0"/>
              <a:buChar char="o"/>
            </a:pPr>
            <a:r>
              <a:rPr lang="en-GB" sz="2400" dirty="0" smtClean="0">
                <a:latin typeface="Arial" pitchFamily="34" charset="0"/>
                <a:cs typeface="Arial" pitchFamily="34" charset="0"/>
              </a:rPr>
              <a:t>Many other cell types essential to nervous system function</a:t>
            </a:r>
          </a:p>
          <a:p>
            <a:pPr marL="342900" indent="-342900">
              <a:spcAft>
                <a:spcPts val="1200"/>
              </a:spcAft>
              <a:buFont typeface="Courier New" pitchFamily="49" charset="0"/>
              <a:buChar char="o"/>
            </a:pPr>
            <a:r>
              <a:rPr lang="en-GB" sz="2400" dirty="0" smtClean="0">
                <a:latin typeface="Arial" pitchFamily="34" charset="0"/>
                <a:cs typeface="Arial" pitchFamily="34" charset="0"/>
              </a:rPr>
              <a:t>Complex interrelationships</a:t>
            </a:r>
          </a:p>
          <a:p>
            <a:pPr marL="342900" indent="-342900">
              <a:spcAft>
                <a:spcPts val="1200"/>
              </a:spcAft>
              <a:buFont typeface="Courier New" pitchFamily="49" charset="0"/>
              <a:buChar char="o"/>
            </a:pPr>
            <a:r>
              <a:rPr lang="en-GB" sz="2400" dirty="0" smtClean="0">
                <a:latin typeface="Arial" pitchFamily="34" charset="0"/>
                <a:cs typeface="Arial" pitchFamily="34" charset="0"/>
              </a:rPr>
              <a:t>Details in Session 2 (Richard Reynolds)</a:t>
            </a:r>
          </a:p>
          <a:p>
            <a:pPr marL="342900" indent="-342900">
              <a:spcAft>
                <a:spcPts val="1200"/>
              </a:spcAft>
              <a:buFont typeface="Courier New" pitchFamily="49" charset="0"/>
              <a:buChar char="o"/>
            </a:pPr>
            <a:r>
              <a:rPr lang="en-GB" sz="2400" dirty="0" smtClean="0">
                <a:latin typeface="Arial" pitchFamily="34" charset="0"/>
                <a:cs typeface="Arial" pitchFamily="34" charset="0"/>
              </a:rPr>
              <a:t>Many key features of cell biology &amp; neuronal interactions indicated on following slide…</a:t>
            </a:r>
            <a:endParaRPr lang="en-GB" sz="2400" dirty="0">
              <a:latin typeface="Arial" pitchFamily="34" charset="0"/>
              <a:cs typeface="Arial" pitchFamily="34" charset="0"/>
            </a:endParaRPr>
          </a:p>
          <a:p>
            <a:pPr>
              <a:spcAft>
                <a:spcPts val="1200"/>
              </a:spcAft>
            </a:pP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1932196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blgarber.wikispaces.com/file/view/neuron-cell-diagram.png/300770016/720x523/neuron-cell-diagr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608" y="253742"/>
            <a:ext cx="8619872" cy="6271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501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188640"/>
            <a:ext cx="8640960" cy="6447919"/>
          </a:xfrm>
          <a:prstGeom prst="rect">
            <a:avLst/>
          </a:prstGeom>
          <a:noFill/>
        </p:spPr>
        <p:txBody>
          <a:bodyPr wrap="square" rtlCol="0">
            <a:spAutoFit/>
          </a:bodyPr>
          <a:lstStyle/>
          <a:p>
            <a:pPr marL="514350" indent="-514350">
              <a:spcAft>
                <a:spcPts val="600"/>
              </a:spcAft>
              <a:buAutoNum type="arabicPeriod" startAt="4"/>
            </a:pPr>
            <a:r>
              <a:rPr lang="en-GB" sz="2800" b="1" dirty="0" smtClean="0">
                <a:latin typeface="Arial" pitchFamily="34" charset="0"/>
                <a:cs typeface="Arial" pitchFamily="34" charset="0"/>
              </a:rPr>
              <a:t>Regeneration</a:t>
            </a:r>
          </a:p>
          <a:p>
            <a:pPr>
              <a:spcAft>
                <a:spcPts val="600"/>
              </a:spcAft>
            </a:pPr>
            <a:r>
              <a:rPr lang="en-GB" sz="2400" dirty="0" smtClean="0">
                <a:latin typeface="Arial" pitchFamily="34" charset="0"/>
                <a:cs typeface="Arial" pitchFamily="34" charset="0"/>
              </a:rPr>
              <a:t>Differs considerably between PNS and CNS</a:t>
            </a:r>
          </a:p>
          <a:p>
            <a:pPr>
              <a:spcAft>
                <a:spcPts val="600"/>
              </a:spcAft>
            </a:pPr>
            <a:r>
              <a:rPr lang="en-GB" sz="2400" dirty="0" smtClean="0">
                <a:latin typeface="Arial" pitchFamily="34" charset="0"/>
                <a:cs typeface="Arial" pitchFamily="34" charset="0"/>
              </a:rPr>
              <a:t>Axons in </a:t>
            </a:r>
            <a:r>
              <a:rPr lang="en-GB" sz="2800" b="1" dirty="0" smtClean="0">
                <a:latin typeface="Arial" pitchFamily="34" charset="0"/>
                <a:cs typeface="Arial" pitchFamily="34" charset="0"/>
              </a:rPr>
              <a:t>peripheral nerves </a:t>
            </a:r>
            <a:r>
              <a:rPr lang="en-GB" sz="2400" dirty="0" smtClean="0">
                <a:latin typeface="Arial" pitchFamily="34" charset="0"/>
                <a:cs typeface="Arial" pitchFamily="34" charset="0"/>
              </a:rPr>
              <a:t>can regenerate after injury.</a:t>
            </a:r>
          </a:p>
          <a:p>
            <a:pPr>
              <a:spcAft>
                <a:spcPts val="600"/>
              </a:spcAft>
            </a:pPr>
            <a:r>
              <a:rPr lang="en-GB" sz="2400" dirty="0" smtClean="0">
                <a:latin typeface="Arial" pitchFamily="34" charset="0"/>
                <a:cs typeface="Arial" pitchFamily="34" charset="0"/>
              </a:rPr>
              <a:t>Recovery is often compromised by non-specific target </a:t>
            </a:r>
            <a:r>
              <a:rPr lang="en-GB" sz="2400" dirty="0" err="1" smtClean="0">
                <a:latin typeface="Arial" pitchFamily="34" charset="0"/>
                <a:cs typeface="Arial" pitchFamily="34" charset="0"/>
              </a:rPr>
              <a:t>reinnervation</a:t>
            </a:r>
            <a:r>
              <a:rPr lang="en-GB" sz="2400" dirty="0" smtClean="0">
                <a:latin typeface="Arial" pitchFamily="34" charset="0"/>
                <a:cs typeface="Arial" pitchFamily="34" charset="0"/>
              </a:rPr>
              <a:t> &amp; aberrant axon sprouting – e.g. can lead to neuropathic pain.</a:t>
            </a:r>
          </a:p>
          <a:p>
            <a:pPr>
              <a:spcAft>
                <a:spcPts val="600"/>
              </a:spcAft>
            </a:pPr>
            <a:r>
              <a:rPr lang="en-GB" sz="2400" dirty="0" smtClean="0">
                <a:latin typeface="Arial" pitchFamily="34" charset="0"/>
                <a:cs typeface="Arial" pitchFamily="34" charset="0"/>
              </a:rPr>
              <a:t>Axons in the </a:t>
            </a:r>
            <a:r>
              <a:rPr lang="en-GB" sz="2800" b="1" dirty="0" smtClean="0">
                <a:latin typeface="Arial" pitchFamily="34" charset="0"/>
                <a:cs typeface="Arial" pitchFamily="34" charset="0"/>
              </a:rPr>
              <a:t>CNS </a:t>
            </a:r>
            <a:r>
              <a:rPr lang="en-GB" sz="2400" dirty="0" smtClean="0">
                <a:latin typeface="Arial" pitchFamily="34" charset="0"/>
                <a:cs typeface="Arial" pitchFamily="34" charset="0"/>
              </a:rPr>
              <a:t>are unable to regenerate over long enough distances to be useful.   Why? </a:t>
            </a:r>
          </a:p>
          <a:p>
            <a:pPr marL="342900" indent="-342900">
              <a:spcAft>
                <a:spcPts val="600"/>
              </a:spcAft>
              <a:buFont typeface="Courier New" pitchFamily="49" charset="0"/>
              <a:buChar char="o"/>
            </a:pPr>
            <a:r>
              <a:rPr lang="en-GB" sz="2400" dirty="0" smtClean="0">
                <a:latin typeface="Arial" pitchFamily="34" charset="0"/>
                <a:cs typeface="Arial" pitchFamily="34" charset="0"/>
              </a:rPr>
              <a:t>inhibitory molecules in CNS but not PNS (e.g. myelin differences)</a:t>
            </a:r>
          </a:p>
          <a:p>
            <a:pPr marL="342900" indent="-342900">
              <a:spcAft>
                <a:spcPts val="600"/>
              </a:spcAft>
              <a:buFont typeface="Courier New" pitchFamily="49" charset="0"/>
              <a:buChar char="o"/>
            </a:pPr>
            <a:r>
              <a:rPr lang="en-GB" sz="2400" dirty="0" smtClean="0">
                <a:latin typeface="Arial" pitchFamily="34" charset="0"/>
                <a:cs typeface="Arial" pitchFamily="34" charset="0"/>
              </a:rPr>
              <a:t>Absence of guidance cues that stimulate axon growth during development</a:t>
            </a:r>
          </a:p>
          <a:p>
            <a:pPr marL="342900" indent="-342900">
              <a:spcAft>
                <a:spcPts val="600"/>
              </a:spcAft>
              <a:buFont typeface="Courier New" pitchFamily="49" charset="0"/>
              <a:buChar char="o"/>
            </a:pPr>
            <a:r>
              <a:rPr lang="en-GB" sz="2400" dirty="0" smtClean="0">
                <a:latin typeface="Arial" pitchFamily="34" charset="0"/>
                <a:cs typeface="Arial" pitchFamily="34" charset="0"/>
              </a:rPr>
              <a:t>Some loss of intrinsic axon growth capability by neurons</a:t>
            </a:r>
            <a:endParaRPr lang="en-GB" sz="2400" dirty="0">
              <a:latin typeface="Arial" pitchFamily="34" charset="0"/>
              <a:cs typeface="Arial" pitchFamily="34" charset="0"/>
            </a:endParaRPr>
          </a:p>
          <a:p>
            <a:pPr>
              <a:spcAft>
                <a:spcPts val="600"/>
              </a:spcAft>
            </a:pPr>
            <a:r>
              <a:rPr lang="en-GB" sz="2400" dirty="0" smtClean="0">
                <a:latin typeface="Arial" pitchFamily="34" charset="0"/>
                <a:cs typeface="Arial" pitchFamily="34" charset="0"/>
              </a:rPr>
              <a:t> </a:t>
            </a:r>
            <a:endParaRPr lang="en-GB" sz="2000" dirty="0">
              <a:latin typeface="Arial" pitchFamily="34" charset="0"/>
              <a:cs typeface="Arial" pitchFamily="34" charset="0"/>
            </a:endParaRPr>
          </a:p>
          <a:p>
            <a:pPr>
              <a:spcAft>
                <a:spcPts val="600"/>
              </a:spcAft>
            </a:pPr>
            <a:r>
              <a:rPr lang="en-GB" sz="2000" dirty="0" smtClean="0">
                <a:latin typeface="Arial" pitchFamily="34" charset="0"/>
                <a:cs typeface="Arial" pitchFamily="34" charset="0"/>
              </a:rPr>
              <a:t>[CNS regeneration is module in Y4 Neuroscience &amp; Mental Health BSc]</a:t>
            </a:r>
            <a:endParaRPr lang="en-GB" sz="2800" b="1" dirty="0">
              <a:latin typeface="Arial" pitchFamily="34" charset="0"/>
              <a:cs typeface="Arial" pitchFamily="34" charset="0"/>
            </a:endParaRPr>
          </a:p>
        </p:txBody>
      </p:sp>
    </p:spTree>
    <p:extLst>
      <p:ext uri="{BB962C8B-B14F-4D97-AF65-F5344CB8AC3E}">
        <p14:creationId xmlns:p14="http://schemas.microsoft.com/office/powerpoint/2010/main" val="3295783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8866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124744"/>
            <a:ext cx="7560840" cy="4447371"/>
          </a:xfrm>
          <a:prstGeom prst="rect">
            <a:avLst/>
          </a:prstGeom>
          <a:noFill/>
        </p:spPr>
        <p:txBody>
          <a:bodyPr wrap="square" rtlCol="0">
            <a:spAutoFit/>
          </a:bodyPr>
          <a:lstStyle/>
          <a:p>
            <a:pPr marL="514350" indent="-514350">
              <a:spcAft>
                <a:spcPts val="600"/>
              </a:spcAft>
              <a:buAutoNum type="arabicPeriod" startAt="5"/>
            </a:pPr>
            <a:r>
              <a:rPr lang="en-GB" sz="2800" b="1" dirty="0" smtClean="0">
                <a:latin typeface="Arial" pitchFamily="34" charset="0"/>
                <a:cs typeface="Arial" pitchFamily="34" charset="0"/>
              </a:rPr>
              <a:t>Neurological diagnosis exercise</a:t>
            </a:r>
          </a:p>
          <a:p>
            <a:pPr>
              <a:spcAft>
                <a:spcPts val="600"/>
              </a:spcAft>
            </a:pPr>
            <a:endParaRPr lang="en-GB" sz="2800" b="1" dirty="0">
              <a:latin typeface="Arial" pitchFamily="34" charset="0"/>
              <a:cs typeface="Arial" pitchFamily="34" charset="0"/>
            </a:endParaRPr>
          </a:p>
          <a:p>
            <a:pPr marL="342900" indent="-342900">
              <a:spcAft>
                <a:spcPts val="600"/>
              </a:spcAft>
              <a:buFont typeface="Courier New" pitchFamily="49" charset="0"/>
              <a:buChar char="o"/>
            </a:pPr>
            <a:r>
              <a:rPr lang="en-GB" sz="2400" dirty="0" smtClean="0">
                <a:latin typeface="Arial" pitchFamily="34" charset="0"/>
                <a:cs typeface="Arial" pitchFamily="34" charset="0"/>
              </a:rPr>
              <a:t>Brief reminder of neurons providing spinal cord inputs and outputs</a:t>
            </a:r>
          </a:p>
          <a:p>
            <a:pPr marL="342900" indent="-342900">
              <a:spcAft>
                <a:spcPts val="600"/>
              </a:spcAft>
              <a:buFont typeface="Courier New" pitchFamily="49" charset="0"/>
              <a:buChar char="o"/>
            </a:pPr>
            <a:r>
              <a:rPr lang="en-GB" sz="2400" dirty="0" smtClean="0">
                <a:latin typeface="Arial" pitchFamily="34" charset="0"/>
                <a:cs typeface="Arial" pitchFamily="34" charset="0"/>
              </a:rPr>
              <a:t>Purpose of investigating reflex activity</a:t>
            </a:r>
          </a:p>
          <a:p>
            <a:pPr marL="342900" indent="-342900">
              <a:spcAft>
                <a:spcPts val="600"/>
              </a:spcAft>
              <a:buFont typeface="Courier New" pitchFamily="49" charset="0"/>
              <a:buChar char="o"/>
            </a:pPr>
            <a:r>
              <a:rPr lang="en-GB" sz="2400" dirty="0" smtClean="0">
                <a:latin typeface="Arial" pitchFamily="34" charset="0"/>
                <a:cs typeface="Arial" pitchFamily="34" charset="0"/>
              </a:rPr>
              <a:t>Look at some simplified somatic motor &amp; sensory circuitry between periphery, spinal cord and cortex</a:t>
            </a:r>
          </a:p>
          <a:p>
            <a:pPr marL="342900" indent="-342900">
              <a:spcAft>
                <a:spcPts val="600"/>
              </a:spcAft>
              <a:buFont typeface="Courier New" pitchFamily="49" charset="0"/>
              <a:buChar char="o"/>
            </a:pPr>
            <a:r>
              <a:rPr lang="en-GB" sz="2400" dirty="0" smtClean="0">
                <a:latin typeface="Arial" pitchFamily="34" charset="0"/>
                <a:cs typeface="Arial" pitchFamily="34" charset="0"/>
              </a:rPr>
              <a:t>Patient histories</a:t>
            </a:r>
          </a:p>
          <a:p>
            <a:pPr marL="342900" indent="-342900">
              <a:spcAft>
                <a:spcPts val="600"/>
              </a:spcAft>
              <a:buFont typeface="Courier New" pitchFamily="49" charset="0"/>
              <a:buChar char="o"/>
            </a:pPr>
            <a:r>
              <a:rPr lang="en-GB" sz="2400" dirty="0" smtClean="0">
                <a:latin typeface="Arial" pitchFamily="34" charset="0"/>
                <a:cs typeface="Arial" pitchFamily="34" charset="0"/>
              </a:rPr>
              <a:t>Diagnosis in groups</a:t>
            </a:r>
          </a:p>
          <a:p>
            <a:pPr marL="342900" indent="-342900">
              <a:spcAft>
                <a:spcPts val="600"/>
              </a:spcAft>
              <a:buFont typeface="Courier New" pitchFamily="49" charset="0"/>
              <a:buChar char="o"/>
            </a:pPr>
            <a:r>
              <a:rPr lang="en-GB" sz="2400" dirty="0" smtClean="0">
                <a:latin typeface="Arial" pitchFamily="34" charset="0"/>
                <a:cs typeface="Arial" pitchFamily="34" charset="0"/>
              </a:rPr>
              <a:t>Feedback of suggested injury sites with reasons</a:t>
            </a:r>
          </a:p>
        </p:txBody>
      </p:sp>
    </p:spTree>
    <p:extLst>
      <p:ext uri="{BB962C8B-B14F-4D97-AF65-F5344CB8AC3E}">
        <p14:creationId xmlns:p14="http://schemas.microsoft.com/office/powerpoint/2010/main" val="666100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niverse-review.ca/I10-13-nerv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056784" cy="53754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5733256"/>
            <a:ext cx="9144000" cy="1200329"/>
          </a:xfrm>
          <a:prstGeom prst="rect">
            <a:avLst/>
          </a:prstGeom>
          <a:noFill/>
        </p:spPr>
        <p:txBody>
          <a:bodyPr wrap="square" rtlCol="0">
            <a:spAutoFit/>
          </a:bodyPr>
          <a:lstStyle/>
          <a:p>
            <a:r>
              <a:rPr lang="en-GB" sz="2400" dirty="0" smtClean="0">
                <a:latin typeface="Arial" pitchFamily="34" charset="0"/>
                <a:cs typeface="Arial" pitchFamily="34" charset="0"/>
              </a:rPr>
              <a:t>Neuronal cell bodies are in the grey matter.</a:t>
            </a:r>
          </a:p>
          <a:p>
            <a:r>
              <a:rPr lang="en-GB" sz="2400" dirty="0" smtClean="0">
                <a:latin typeface="Arial" pitchFamily="34" charset="0"/>
                <a:cs typeface="Arial" pitchFamily="34" charset="0"/>
              </a:rPr>
              <a:t>White matter comprises ascending and descending axon tracts to and from the brain.</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893822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08912" cy="6355586"/>
          </a:xfrm>
          <a:prstGeom prst="rect">
            <a:avLst/>
          </a:prstGeom>
          <a:noFill/>
        </p:spPr>
        <p:txBody>
          <a:bodyPr wrap="square" rtlCol="0">
            <a:spAutoFit/>
          </a:bodyPr>
          <a:lstStyle/>
          <a:p>
            <a:pPr>
              <a:spcAft>
                <a:spcPts val="600"/>
              </a:spcAft>
            </a:pPr>
            <a:r>
              <a:rPr lang="en-GB" sz="4000" b="1" dirty="0" smtClean="0">
                <a:latin typeface="Arial" pitchFamily="34" charset="0"/>
                <a:cs typeface="Arial" pitchFamily="34" charset="0"/>
              </a:rPr>
              <a:t>Year 1</a:t>
            </a:r>
            <a:endParaRPr lang="en-GB" sz="2400" dirty="0">
              <a:latin typeface="Arial" pitchFamily="34" charset="0"/>
              <a:cs typeface="Arial" pitchFamily="34" charset="0"/>
            </a:endParaRPr>
          </a:p>
          <a:p>
            <a:pPr>
              <a:spcAft>
                <a:spcPts val="600"/>
              </a:spcAft>
            </a:pPr>
            <a:r>
              <a:rPr lang="en-GB" sz="2400" dirty="0" smtClean="0">
                <a:latin typeface="Arial" pitchFamily="34" charset="0"/>
                <a:cs typeface="Arial" pitchFamily="34" charset="0"/>
              </a:rPr>
              <a:t>Eight sessions this term January &amp; February:</a:t>
            </a:r>
          </a:p>
          <a:p>
            <a:pPr>
              <a:spcAft>
                <a:spcPts val="600"/>
              </a:spcAft>
            </a:pPr>
            <a:r>
              <a:rPr lang="en-GB" sz="2400" dirty="0" smtClean="0">
                <a:latin typeface="Arial" pitchFamily="34" charset="0"/>
                <a:cs typeface="Arial" pitchFamily="34" charset="0"/>
              </a:rPr>
              <a:t>Session 1	Basic organisation of the nervous system &amp; 		Introduction to neurology</a:t>
            </a:r>
          </a:p>
          <a:p>
            <a:pPr>
              <a:spcAft>
                <a:spcPts val="600"/>
              </a:spcAft>
            </a:pPr>
            <a:r>
              <a:rPr lang="en-GB" sz="2400" dirty="0" smtClean="0">
                <a:latin typeface="Arial" pitchFamily="34" charset="0"/>
                <a:cs typeface="Arial" pitchFamily="34" charset="0"/>
              </a:rPr>
              <a:t>Session 2	Cells of the nervous system</a:t>
            </a:r>
          </a:p>
          <a:p>
            <a:pPr>
              <a:spcAft>
                <a:spcPts val="600"/>
              </a:spcAft>
            </a:pPr>
            <a:r>
              <a:rPr lang="en-GB" sz="2400" dirty="0" smtClean="0">
                <a:latin typeface="Arial" pitchFamily="34" charset="0"/>
                <a:cs typeface="Arial" pitchFamily="34" charset="0"/>
              </a:rPr>
              <a:t>Session 3	The resting potential &amp; </a:t>
            </a:r>
          </a:p>
          <a:p>
            <a:pPr>
              <a:spcAft>
                <a:spcPts val="600"/>
              </a:spcAft>
            </a:pPr>
            <a:r>
              <a:rPr lang="en-GB" sz="2400" dirty="0">
                <a:latin typeface="Arial" pitchFamily="34" charset="0"/>
                <a:cs typeface="Arial" pitchFamily="34" charset="0"/>
              </a:rPr>
              <a:t>	</a:t>
            </a:r>
            <a:r>
              <a:rPr lang="en-GB" sz="2400" dirty="0" smtClean="0">
                <a:latin typeface="Arial" pitchFamily="34" charset="0"/>
                <a:cs typeface="Arial" pitchFamily="34" charset="0"/>
              </a:rPr>
              <a:t>	Action potential generation &amp; conduction</a:t>
            </a:r>
          </a:p>
          <a:p>
            <a:pPr>
              <a:spcAft>
                <a:spcPts val="600"/>
              </a:spcAft>
            </a:pPr>
            <a:r>
              <a:rPr lang="en-GB" sz="2400" dirty="0" smtClean="0">
                <a:latin typeface="Arial" pitchFamily="34" charset="0"/>
                <a:cs typeface="Arial" pitchFamily="34" charset="0"/>
              </a:rPr>
              <a:t>Session 4	Neurotransmitters</a:t>
            </a:r>
          </a:p>
          <a:p>
            <a:pPr>
              <a:spcAft>
                <a:spcPts val="600"/>
              </a:spcAft>
            </a:pPr>
            <a:r>
              <a:rPr lang="en-GB" sz="2400" dirty="0" smtClean="0">
                <a:latin typeface="Arial" pitchFamily="34" charset="0"/>
                <a:cs typeface="Arial" pitchFamily="34" charset="0"/>
              </a:rPr>
              <a:t>Session 5	CNS</a:t>
            </a:r>
          </a:p>
          <a:p>
            <a:pPr>
              <a:spcAft>
                <a:spcPts val="600"/>
              </a:spcAft>
            </a:pPr>
            <a:r>
              <a:rPr lang="en-GB" sz="2400" dirty="0" smtClean="0">
                <a:latin typeface="Arial" pitchFamily="34" charset="0"/>
                <a:cs typeface="Arial" pitchFamily="34" charset="0"/>
              </a:rPr>
              <a:t>Session 6	PNS</a:t>
            </a:r>
          </a:p>
          <a:p>
            <a:pPr>
              <a:spcAft>
                <a:spcPts val="600"/>
              </a:spcAft>
            </a:pPr>
            <a:r>
              <a:rPr lang="en-GB" sz="2400" dirty="0" smtClean="0">
                <a:latin typeface="Arial" pitchFamily="34" charset="0"/>
                <a:cs typeface="Arial" pitchFamily="34" charset="0"/>
              </a:rPr>
              <a:t>Session 7/8	ANS</a:t>
            </a:r>
          </a:p>
          <a:p>
            <a:pPr>
              <a:spcAft>
                <a:spcPts val="600"/>
              </a:spcAft>
            </a:pPr>
            <a:endParaRPr lang="en-GB" sz="2400" dirty="0">
              <a:latin typeface="Arial" pitchFamily="34" charset="0"/>
              <a:cs typeface="Arial" pitchFamily="34" charset="0"/>
            </a:endParaRPr>
          </a:p>
          <a:p>
            <a:pPr>
              <a:spcAft>
                <a:spcPts val="600"/>
              </a:spcAft>
            </a:pPr>
            <a:r>
              <a:rPr lang="en-GB" sz="2400" dirty="0" smtClean="0">
                <a:latin typeface="Arial" pitchFamily="34" charset="0"/>
                <a:cs typeface="Arial" pitchFamily="34" charset="0"/>
              </a:rPr>
              <a:t>These combine lectures, clinical videos &amp; demonstrations, practical exercises, discussion groups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035805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t0.gstatic.com/images?q=tbn:ANd9GcSIp6yZCkE3zDhWyYSqcKMpgZUtesrAgN_KwKaJ2SVkVX32Tk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420" y="-27384"/>
            <a:ext cx="7371972" cy="40387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5536" y="3861048"/>
            <a:ext cx="8568952" cy="3046988"/>
          </a:xfrm>
          <a:prstGeom prst="rect">
            <a:avLst/>
          </a:prstGeom>
          <a:noFill/>
        </p:spPr>
        <p:txBody>
          <a:bodyPr wrap="square" rtlCol="0">
            <a:spAutoFit/>
          </a:bodyPr>
          <a:lstStyle/>
          <a:p>
            <a:r>
              <a:rPr lang="en-GB" sz="2400" dirty="0" smtClean="0">
                <a:latin typeface="Arial" pitchFamily="34" charset="0"/>
                <a:cs typeface="Arial" pitchFamily="34" charset="0"/>
              </a:rPr>
              <a:t>For this exercise, only the somatic sensory inputs, interneurons and somatic motor outputs are relevant.  These are needed for a fast reflex response.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In addition, sensory axons synapse on other neurons that transmit action potentials upward to the brain for conscious registering of the stimulus.  These ascending tracts, and also descending axons from brain motor regions are not shown  …</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0029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0520" y="44624"/>
            <a:ext cx="4427984" cy="6678751"/>
          </a:xfrm>
          <a:prstGeom prst="rect">
            <a:avLst/>
          </a:prstGeom>
        </p:spPr>
        <p:txBody>
          <a:bodyPr wrap="square">
            <a:spAutoFit/>
          </a:bodyPr>
          <a:lstStyle/>
          <a:p>
            <a:pPr lvl="0">
              <a:spcAft>
                <a:spcPts val="1200"/>
              </a:spcAft>
            </a:pPr>
            <a:r>
              <a:rPr lang="en-US" sz="2000" dirty="0" err="1" smtClean="0"/>
              <a:t>Neurones</a:t>
            </a:r>
            <a:r>
              <a:rPr lang="en-US" sz="2000" dirty="0" smtClean="0"/>
              <a:t> </a:t>
            </a:r>
            <a:r>
              <a:rPr lang="en-US" sz="2400" b="1" dirty="0">
                <a:solidFill>
                  <a:srgbClr val="FFC000"/>
                </a:solidFill>
              </a:rPr>
              <a:t>A</a:t>
            </a:r>
            <a:r>
              <a:rPr lang="en-US" sz="2000" dirty="0"/>
              <a:t>, </a:t>
            </a:r>
            <a:r>
              <a:rPr lang="en-US" sz="2400" b="1" dirty="0">
                <a:solidFill>
                  <a:srgbClr val="FF0000"/>
                </a:solidFill>
              </a:rPr>
              <a:t>B</a:t>
            </a:r>
            <a:r>
              <a:rPr lang="en-US" sz="2000" dirty="0"/>
              <a:t>, </a:t>
            </a:r>
            <a:r>
              <a:rPr lang="en-US" sz="2400" b="1" dirty="0"/>
              <a:t>C</a:t>
            </a:r>
            <a:r>
              <a:rPr lang="en-US" sz="2000" dirty="0"/>
              <a:t> and </a:t>
            </a:r>
            <a:r>
              <a:rPr lang="en-US" sz="2400" b="1" dirty="0"/>
              <a:t>D</a:t>
            </a:r>
            <a:r>
              <a:rPr lang="en-US" sz="2000" dirty="0"/>
              <a:t> form the </a:t>
            </a:r>
            <a:r>
              <a:rPr lang="en-US" sz="2400" b="1" dirty="0"/>
              <a:t>motor pathways </a:t>
            </a:r>
            <a:r>
              <a:rPr lang="en-US" sz="2000" dirty="0"/>
              <a:t>controlling voluntary movement</a:t>
            </a:r>
            <a:r>
              <a:rPr lang="en-US" sz="2000" dirty="0" smtClean="0"/>
              <a:t>.</a:t>
            </a:r>
            <a:endParaRPr lang="en-GB" sz="2000" dirty="0"/>
          </a:p>
          <a:p>
            <a:pPr lvl="0">
              <a:spcAft>
                <a:spcPts val="1200"/>
              </a:spcAft>
            </a:pPr>
            <a:r>
              <a:rPr lang="en-US" sz="2400" b="1" dirty="0"/>
              <a:t>C</a:t>
            </a:r>
            <a:r>
              <a:rPr lang="en-US" sz="2000" dirty="0"/>
              <a:t> and </a:t>
            </a:r>
            <a:r>
              <a:rPr lang="en-US" sz="2400" b="1" dirty="0"/>
              <a:t>D</a:t>
            </a:r>
            <a:r>
              <a:rPr lang="en-US" sz="2000" dirty="0"/>
              <a:t> are </a:t>
            </a:r>
            <a:r>
              <a:rPr lang="en-US" sz="2400" b="1" dirty="0" smtClean="0"/>
              <a:t>motor neurons </a:t>
            </a:r>
            <a:r>
              <a:rPr lang="en-US" sz="2400" b="1" dirty="0"/>
              <a:t>in the spinal cord</a:t>
            </a:r>
            <a:r>
              <a:rPr lang="en-US" sz="2000" dirty="0"/>
              <a:t> which </a:t>
            </a:r>
            <a:r>
              <a:rPr lang="en-US" sz="2000" dirty="0" smtClean="0"/>
              <a:t>innervate skeletal muscle to stimulate contraction directly. </a:t>
            </a:r>
            <a:endParaRPr lang="en-GB" sz="2000" dirty="0"/>
          </a:p>
          <a:p>
            <a:pPr lvl="0">
              <a:spcAft>
                <a:spcPts val="1200"/>
              </a:spcAft>
            </a:pPr>
            <a:r>
              <a:rPr lang="en-US" sz="2400" b="1" dirty="0">
                <a:solidFill>
                  <a:srgbClr val="FFC000"/>
                </a:solidFill>
              </a:rPr>
              <a:t>A</a:t>
            </a:r>
            <a:r>
              <a:rPr lang="en-US" sz="2000" dirty="0"/>
              <a:t> and </a:t>
            </a:r>
            <a:r>
              <a:rPr lang="en-US" sz="2400" b="1" dirty="0">
                <a:solidFill>
                  <a:srgbClr val="FF0000"/>
                </a:solidFill>
              </a:rPr>
              <a:t>B</a:t>
            </a:r>
            <a:r>
              <a:rPr lang="en-US" sz="2000" dirty="0"/>
              <a:t> are </a:t>
            </a:r>
            <a:r>
              <a:rPr lang="en-US" sz="2000" dirty="0" smtClean="0"/>
              <a:t>cortical neurons </a:t>
            </a:r>
            <a:r>
              <a:rPr lang="en-US" sz="2000" dirty="0"/>
              <a:t>in the </a:t>
            </a:r>
            <a:r>
              <a:rPr lang="en-US" sz="2400" b="1" dirty="0" smtClean="0"/>
              <a:t>motor </a:t>
            </a:r>
            <a:r>
              <a:rPr lang="en-US" sz="2400" b="1" dirty="0"/>
              <a:t>cortex </a:t>
            </a:r>
            <a:r>
              <a:rPr lang="en-US" sz="2000" dirty="0"/>
              <a:t>which activate </a:t>
            </a:r>
            <a:r>
              <a:rPr lang="en-US" sz="2000" dirty="0" smtClean="0"/>
              <a:t>motor neurons </a:t>
            </a:r>
            <a:r>
              <a:rPr lang="en-US" sz="2400" b="1" dirty="0"/>
              <a:t>C </a:t>
            </a:r>
            <a:r>
              <a:rPr lang="en-US" sz="2000" dirty="0"/>
              <a:t>and </a:t>
            </a:r>
            <a:r>
              <a:rPr lang="en-US" sz="2400" b="1" dirty="0"/>
              <a:t>D</a:t>
            </a:r>
            <a:r>
              <a:rPr lang="en-US" sz="2000" dirty="0"/>
              <a:t> respectively. </a:t>
            </a:r>
            <a:endParaRPr lang="en-GB" sz="2000" dirty="0"/>
          </a:p>
          <a:p>
            <a:pPr lvl="0">
              <a:spcAft>
                <a:spcPts val="1200"/>
              </a:spcAft>
            </a:pPr>
            <a:r>
              <a:rPr lang="en-US" sz="2400" b="1" dirty="0" smtClean="0"/>
              <a:t>Somatic sensory neurons </a:t>
            </a:r>
            <a:r>
              <a:rPr lang="en-US" sz="2000" dirty="0" smtClean="0"/>
              <a:t>convey </a:t>
            </a:r>
            <a:r>
              <a:rPr lang="en-US" sz="2000" dirty="0"/>
              <a:t>sensory information </a:t>
            </a:r>
            <a:r>
              <a:rPr lang="en-US" sz="2400" b="1" dirty="0"/>
              <a:t>from the body </a:t>
            </a:r>
            <a:r>
              <a:rPr lang="en-US" sz="2000" dirty="0"/>
              <a:t>to the </a:t>
            </a:r>
            <a:r>
              <a:rPr lang="en-US" sz="2400" b="1" dirty="0" smtClean="0"/>
              <a:t>sensory </a:t>
            </a:r>
            <a:r>
              <a:rPr lang="en-US" sz="2400" b="1" dirty="0"/>
              <a:t>cortex </a:t>
            </a:r>
            <a:r>
              <a:rPr lang="en-US" sz="2000" dirty="0"/>
              <a:t>where sensation is perceived</a:t>
            </a:r>
            <a:r>
              <a:rPr lang="en-US" sz="2000" dirty="0" smtClean="0"/>
              <a:t>.  Others </a:t>
            </a:r>
            <a:r>
              <a:rPr lang="en-US" sz="2000" dirty="0"/>
              <a:t>trigger </a:t>
            </a:r>
            <a:r>
              <a:rPr lang="en-US" sz="2000" dirty="0" smtClean="0"/>
              <a:t>spinal cord motor neurons </a:t>
            </a:r>
            <a:r>
              <a:rPr lang="en-US" sz="2000" dirty="0"/>
              <a:t>in </a:t>
            </a:r>
            <a:r>
              <a:rPr lang="en-US" sz="2400" b="1" dirty="0"/>
              <a:t>reflex </a:t>
            </a:r>
            <a:r>
              <a:rPr lang="en-US" sz="2400" b="1" dirty="0" smtClean="0"/>
              <a:t>activity</a:t>
            </a:r>
            <a:r>
              <a:rPr lang="en-US" sz="2000" dirty="0" smtClean="0"/>
              <a:t>.</a:t>
            </a:r>
          </a:p>
          <a:p>
            <a:pPr lvl="0">
              <a:spcAft>
                <a:spcPts val="1200"/>
              </a:spcAft>
            </a:pPr>
            <a:r>
              <a:rPr lang="en-US" sz="2000" dirty="0" smtClean="0"/>
              <a:t>Here</a:t>
            </a:r>
            <a:r>
              <a:rPr lang="en-US" sz="2000" dirty="0"/>
              <a:t>, for simplicity, the sensory pathways for the limbs are represented only by single </a:t>
            </a:r>
            <a:r>
              <a:rPr lang="en-US" sz="2000" dirty="0" smtClean="0"/>
              <a:t>neurons </a:t>
            </a:r>
            <a:r>
              <a:rPr lang="en-US" sz="2400" b="1" dirty="0">
                <a:solidFill>
                  <a:srgbClr val="7030A0"/>
                </a:solidFill>
              </a:rPr>
              <a:t>E</a:t>
            </a:r>
            <a:r>
              <a:rPr lang="en-US" sz="2000" dirty="0"/>
              <a:t> and </a:t>
            </a:r>
            <a:r>
              <a:rPr lang="en-US" sz="2400" b="1" dirty="0">
                <a:solidFill>
                  <a:srgbClr val="FF00FF"/>
                </a:solidFill>
              </a:rPr>
              <a:t>F</a:t>
            </a:r>
            <a:r>
              <a:rPr lang="en-US" sz="2000" dirty="0"/>
              <a:t>. </a:t>
            </a:r>
            <a:endParaRPr lang="en-GB" sz="2000" dirty="0"/>
          </a:p>
        </p:txBody>
      </p:sp>
      <p:grpSp>
        <p:nvGrpSpPr>
          <p:cNvPr id="4" name="Group 3"/>
          <p:cNvGrpSpPr/>
          <p:nvPr/>
        </p:nvGrpSpPr>
        <p:grpSpPr>
          <a:xfrm>
            <a:off x="35496" y="44624"/>
            <a:ext cx="4536504" cy="6783201"/>
            <a:chOff x="35496" y="44624"/>
            <a:chExt cx="4536504" cy="6783201"/>
          </a:xfrm>
        </p:grpSpPr>
        <p:pic>
          <p:nvPicPr>
            <p:cNvPr id="4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44" name="TextBox 4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45" name="TextBox 4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46" name="TextBox 4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47" name="TextBox 4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48" name="TextBox 4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49" name="TextBox 4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50" name="Oval 4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Down Arrow 5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Up Arrow 5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Left Arrow 6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70" name="TextBox 6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71" name="Straight Connector 7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74" name="Right Arrow 7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Left Arrow 7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86" name="Straight Connector 8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00" name="Rounded Rectangle 9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Up Arrow 101"/>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Up Arrow 102"/>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Up Arrow 103"/>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Up Arrow 105"/>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Down Arrow 106"/>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 Arrow 107"/>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69053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16016" y="947043"/>
            <a:ext cx="3960440" cy="3816429"/>
          </a:xfrm>
          <a:prstGeom prst="rect">
            <a:avLst/>
          </a:prstGeom>
        </p:spPr>
        <p:txBody>
          <a:bodyPr wrap="square">
            <a:spAutoFit/>
          </a:bodyPr>
          <a:lstStyle/>
          <a:p>
            <a:pPr lvl="0">
              <a:spcAft>
                <a:spcPts val="1200"/>
              </a:spcAft>
            </a:pPr>
            <a:r>
              <a:rPr lang="en-GB" sz="2400" dirty="0" smtClean="0"/>
              <a:t>The white matter of the spinal cord and brainstem therefore contains</a:t>
            </a:r>
          </a:p>
          <a:p>
            <a:pPr lvl="0">
              <a:spcAft>
                <a:spcPts val="1200"/>
              </a:spcAft>
            </a:pPr>
            <a:r>
              <a:rPr lang="en-GB" sz="2400" dirty="0" smtClean="0"/>
              <a:t> ascending sensory axon tracts </a:t>
            </a:r>
          </a:p>
          <a:p>
            <a:pPr lvl="0">
              <a:spcAft>
                <a:spcPts val="1200"/>
              </a:spcAft>
            </a:pPr>
            <a:r>
              <a:rPr lang="en-GB" sz="2400" dirty="0" smtClean="0"/>
              <a:t>and </a:t>
            </a:r>
          </a:p>
          <a:p>
            <a:pPr lvl="0">
              <a:spcAft>
                <a:spcPts val="1200"/>
              </a:spcAft>
            </a:pPr>
            <a:r>
              <a:rPr lang="en-GB" sz="2400" dirty="0" smtClean="0"/>
              <a:t>descending motor axon tracts</a:t>
            </a:r>
            <a:endParaRPr lang="en-US" sz="2400" dirty="0"/>
          </a:p>
          <a:p>
            <a:pPr lvl="0">
              <a:spcAft>
                <a:spcPts val="1200"/>
              </a:spcAft>
            </a:pPr>
            <a:endParaRPr lang="en-US" sz="2400" dirty="0" smtClean="0"/>
          </a:p>
          <a:p>
            <a:pPr lvl="0">
              <a:spcAft>
                <a:spcPts val="1200"/>
              </a:spcAft>
            </a:pPr>
            <a:r>
              <a:rPr lang="en-US" sz="2400" dirty="0" smtClean="0"/>
              <a:t>[Detailed anatomy in Y2)  </a:t>
            </a:r>
            <a:endParaRPr lang="en-GB" sz="2400" dirty="0"/>
          </a:p>
        </p:txBody>
      </p:sp>
      <p:grpSp>
        <p:nvGrpSpPr>
          <p:cNvPr id="4" name="Group 3"/>
          <p:cNvGrpSpPr/>
          <p:nvPr/>
        </p:nvGrpSpPr>
        <p:grpSpPr>
          <a:xfrm>
            <a:off x="35496" y="44624"/>
            <a:ext cx="4536504" cy="6783201"/>
            <a:chOff x="35496" y="44624"/>
            <a:chExt cx="4536504" cy="6783201"/>
          </a:xfrm>
        </p:grpSpPr>
        <p:pic>
          <p:nvPicPr>
            <p:cNvPr id="4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Box 4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44" name="TextBox 4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45" name="TextBox 4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46" name="TextBox 4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47" name="TextBox 4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48" name="TextBox 4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49" name="TextBox 4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50" name="Oval 4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Connector 5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9" name="Down Arrow 5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Up Arrow 5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Left Arrow 6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Oval 6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3" name="Straight Connector 6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6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6" name="Straight Connector 6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70" name="TextBox 6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71" name="Straight Connector 7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74" name="Right Arrow 7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Left Arrow 7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6" name="Straight Connector 7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86" name="Straight Connector 8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9" name="Straight Connector 8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00" name="Rounded Rectangle 9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Up Arrow 101"/>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Up Arrow 102"/>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Up Arrow 103"/>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Up Arrow 105"/>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Down Arrow 106"/>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Up Arrow 107"/>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793059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83968" y="188640"/>
            <a:ext cx="4680520" cy="6801862"/>
          </a:xfrm>
          <a:prstGeom prst="rect">
            <a:avLst/>
          </a:prstGeom>
        </p:spPr>
        <p:txBody>
          <a:bodyPr wrap="square">
            <a:spAutoFit/>
          </a:bodyPr>
          <a:lstStyle/>
          <a:p>
            <a:r>
              <a:rPr lang="en-GB" sz="2800" b="1" dirty="0" smtClean="0">
                <a:latin typeface="Arial" pitchFamily="34" charset="0"/>
                <a:cs typeface="Arial" pitchFamily="34" charset="0"/>
              </a:rPr>
              <a:t>	Exercise:</a:t>
            </a:r>
            <a:endParaRPr lang="en-GB" sz="2400" dirty="0">
              <a:latin typeface="Arial" pitchFamily="34" charset="0"/>
              <a:cs typeface="Arial" pitchFamily="34" charset="0"/>
            </a:endParaRPr>
          </a:p>
          <a:p>
            <a:r>
              <a:rPr lang="en-GB" sz="2400" dirty="0" smtClean="0">
                <a:latin typeface="Arial" pitchFamily="34" charset="0"/>
                <a:cs typeface="Arial" pitchFamily="34" charset="0"/>
              </a:rPr>
              <a:t>Three </a:t>
            </a:r>
            <a:r>
              <a:rPr lang="en-GB" sz="2400" dirty="0">
                <a:latin typeface="Arial" pitchFamily="34" charset="0"/>
                <a:cs typeface="Arial" pitchFamily="34" charset="0"/>
              </a:rPr>
              <a:t>patients have suffered focal injury to the nervous system. </a:t>
            </a:r>
            <a:endParaRPr lang="en-GB" sz="2400" dirty="0" smtClean="0">
              <a:latin typeface="Arial" pitchFamily="34" charset="0"/>
              <a:cs typeface="Arial" pitchFamily="34" charset="0"/>
            </a:endParaRPr>
          </a:p>
          <a:p>
            <a:endParaRPr lang="en-GB" sz="2400" dirty="0">
              <a:latin typeface="Arial" pitchFamily="34" charset="0"/>
              <a:cs typeface="Arial" pitchFamily="34" charset="0"/>
            </a:endParaRPr>
          </a:p>
          <a:p>
            <a:r>
              <a:rPr lang="en-GB" sz="2400" dirty="0" smtClean="0">
                <a:latin typeface="Arial" pitchFamily="34" charset="0"/>
                <a:cs typeface="Arial" pitchFamily="34" charset="0"/>
              </a:rPr>
              <a:t>All </a:t>
            </a:r>
            <a:r>
              <a:rPr lang="en-GB" sz="2400" dirty="0">
                <a:latin typeface="Arial" pitchFamily="34" charset="0"/>
                <a:cs typeface="Arial" pitchFamily="34" charset="0"/>
              </a:rPr>
              <a:t>the patients have some kind of </a:t>
            </a:r>
            <a:r>
              <a:rPr lang="en-GB" sz="2800" b="1" dirty="0">
                <a:latin typeface="Arial" pitchFamily="34" charset="0"/>
                <a:cs typeface="Arial" pitchFamily="34" charset="0"/>
              </a:rPr>
              <a:t>sensorimotor dysfunction</a:t>
            </a:r>
            <a:r>
              <a:rPr lang="en-GB" sz="2400" dirty="0">
                <a:latin typeface="Arial" pitchFamily="34" charset="0"/>
                <a:cs typeface="Arial" pitchFamily="34" charset="0"/>
              </a:rPr>
              <a:t> but the injury is located in a different part of the nervous system in each patient. </a:t>
            </a:r>
            <a:endParaRPr lang="en-GB" sz="2400" b="1" dirty="0">
              <a:latin typeface="Arial" pitchFamily="34" charset="0"/>
              <a:cs typeface="Arial" pitchFamily="34" charset="0"/>
            </a:endParaRPr>
          </a:p>
          <a:p>
            <a:r>
              <a:rPr lang="en-GB" sz="2400" b="1" dirty="0">
                <a:latin typeface="Arial" pitchFamily="34" charset="0"/>
                <a:cs typeface="Arial" pitchFamily="34" charset="0"/>
              </a:rPr>
              <a:t> </a:t>
            </a:r>
            <a:endParaRPr lang="en-GB" sz="2400" b="1" dirty="0" smtClean="0">
              <a:latin typeface="Arial" pitchFamily="34" charset="0"/>
              <a:cs typeface="Arial" pitchFamily="34" charset="0"/>
            </a:endParaRPr>
          </a:p>
          <a:p>
            <a:r>
              <a:rPr lang="en-US" sz="2400" dirty="0" smtClean="0">
                <a:latin typeface="Arial" pitchFamily="34" charset="0"/>
                <a:cs typeface="Arial" pitchFamily="34" charset="0"/>
              </a:rPr>
              <a:t>Discuss with your neighbors &amp; be ready to report back </a:t>
            </a:r>
            <a:r>
              <a:rPr lang="en-US" sz="2800" b="1" dirty="0" smtClean="0">
                <a:latin typeface="Arial" pitchFamily="34" charset="0"/>
                <a:cs typeface="Arial" pitchFamily="34" charset="0"/>
              </a:rPr>
              <a:t>where </a:t>
            </a:r>
            <a:r>
              <a:rPr lang="en-US" sz="2400" dirty="0" smtClean="0">
                <a:latin typeface="Arial" pitchFamily="34" charset="0"/>
                <a:cs typeface="Arial" pitchFamily="34" charset="0"/>
              </a:rPr>
              <a:t>on this simplified </a:t>
            </a:r>
            <a:r>
              <a:rPr lang="en-US" sz="2400" dirty="0">
                <a:latin typeface="Arial" pitchFamily="34" charset="0"/>
                <a:cs typeface="Arial" pitchFamily="34" charset="0"/>
              </a:rPr>
              <a:t>diagram </a:t>
            </a:r>
            <a:r>
              <a:rPr lang="en-US" sz="2400" dirty="0" smtClean="0">
                <a:latin typeface="Arial" pitchFamily="34" charset="0"/>
                <a:cs typeface="Arial" pitchFamily="34" charset="0"/>
              </a:rPr>
              <a:t>of </a:t>
            </a:r>
            <a:r>
              <a:rPr lang="en-US" sz="2400" dirty="0">
                <a:latin typeface="Arial" pitchFamily="34" charset="0"/>
                <a:cs typeface="Arial" pitchFamily="34" charset="0"/>
              </a:rPr>
              <a:t>the nervous </a:t>
            </a:r>
            <a:r>
              <a:rPr lang="en-US" sz="2400" dirty="0" smtClean="0">
                <a:latin typeface="Arial" pitchFamily="34" charset="0"/>
                <a:cs typeface="Arial" pitchFamily="34" charset="0"/>
              </a:rPr>
              <a:t>system </a:t>
            </a:r>
            <a:r>
              <a:rPr lang="en-US" sz="2800" b="1" dirty="0" smtClean="0">
                <a:latin typeface="Arial" pitchFamily="34" charset="0"/>
                <a:cs typeface="Arial" pitchFamily="34" charset="0"/>
              </a:rPr>
              <a:t>you </a:t>
            </a:r>
            <a:r>
              <a:rPr lang="en-US" sz="2800" b="1" dirty="0">
                <a:latin typeface="Arial" pitchFamily="34" charset="0"/>
                <a:cs typeface="Arial" pitchFamily="34" charset="0"/>
              </a:rPr>
              <a:t>think the injury </a:t>
            </a:r>
            <a:r>
              <a:rPr lang="en-US" sz="2800" b="1" dirty="0" smtClean="0">
                <a:latin typeface="Arial" pitchFamily="34" charset="0"/>
                <a:cs typeface="Arial" pitchFamily="34" charset="0"/>
              </a:rPr>
              <a:t>might have </a:t>
            </a:r>
            <a:r>
              <a:rPr lang="en-US" sz="2800" b="1" dirty="0">
                <a:latin typeface="Arial" pitchFamily="34" charset="0"/>
                <a:cs typeface="Arial" pitchFamily="34" charset="0"/>
              </a:rPr>
              <a:t>occurred </a:t>
            </a:r>
            <a:r>
              <a:rPr lang="en-US" sz="2400" dirty="0">
                <a:latin typeface="Arial" pitchFamily="34" charset="0"/>
                <a:cs typeface="Arial" pitchFamily="34" charset="0"/>
              </a:rPr>
              <a:t>in each </a:t>
            </a:r>
            <a:r>
              <a:rPr lang="en-US" sz="2400" dirty="0" smtClean="0">
                <a:latin typeface="Arial" pitchFamily="34" charset="0"/>
                <a:cs typeface="Arial" pitchFamily="34" charset="0"/>
              </a:rPr>
              <a:t>patient</a:t>
            </a:r>
          </a:p>
        </p:txBody>
      </p:sp>
      <p:grpSp>
        <p:nvGrpSpPr>
          <p:cNvPr id="102" name="Group 101"/>
          <p:cNvGrpSpPr/>
          <p:nvPr/>
        </p:nvGrpSpPr>
        <p:grpSpPr>
          <a:xfrm>
            <a:off x="35496" y="44624"/>
            <a:ext cx="4536504" cy="6783201"/>
            <a:chOff x="35496" y="44624"/>
            <a:chExt cx="4536504" cy="6783201"/>
          </a:xfrm>
        </p:grpSpPr>
        <p:pic>
          <p:nvPicPr>
            <p:cNvPr id="103"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 name="TextBox 103"/>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105" name="TextBox 104"/>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106" name="TextBox 105"/>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107" name="TextBox 106"/>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108" name="TextBox 107"/>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109" name="TextBox 108"/>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110" name="TextBox 109"/>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111" name="Oval 110"/>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2" name="Straight Connector 111"/>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0" name="Down Arrow 119"/>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Up Arrow 120"/>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Left Arrow 121"/>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4" name="Straight Connector 123"/>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stCxn id="123"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26" name="Right Arrow 125"/>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7" name="Straight Connector 126"/>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131" name="TextBox 130"/>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132" name="Straight Connector 131"/>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35" name="Right Arrow 134"/>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Left Arrow 135"/>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7" name="Straight Connector 136"/>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147" name="Straight Connector 146"/>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48" name="Oval 147"/>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9" name="Oval 148"/>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0" name="Straight Connector 149"/>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48"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60" name="TextBox 159"/>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61" name="Rounded Rectangle 160"/>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Up Arrow 161"/>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Up Arrow 162"/>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Up Arrow 163"/>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Up Arrow 164"/>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Down Arrow 165"/>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Up Arrow 166"/>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6124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5976" y="260648"/>
            <a:ext cx="4536504" cy="6155531"/>
          </a:xfrm>
          <a:prstGeom prst="rect">
            <a:avLst/>
          </a:prstGeom>
        </p:spPr>
        <p:txBody>
          <a:bodyPr wrap="square">
            <a:spAutoFit/>
          </a:bodyPr>
          <a:lstStyle/>
          <a:p>
            <a:r>
              <a:rPr lang="en-GB" sz="2000" b="1" dirty="0"/>
              <a:t> </a:t>
            </a:r>
            <a:r>
              <a:rPr lang="en-GB" sz="2000" b="1" dirty="0" smtClean="0"/>
              <a:t>   Some of their symptoms:</a:t>
            </a:r>
          </a:p>
          <a:p>
            <a:endParaRPr lang="en-GB" sz="2000" dirty="0"/>
          </a:p>
          <a:p>
            <a:pPr lvl="0"/>
            <a:r>
              <a:rPr lang="en-US" sz="2000" b="1" dirty="0"/>
              <a:t>Joe</a:t>
            </a:r>
            <a:r>
              <a:rPr lang="en-US" sz="2000" dirty="0"/>
              <a:t> is a 72 year-old retired accountant. He has lost voluntary movement and sensation in his </a:t>
            </a:r>
            <a:r>
              <a:rPr lang="en-US" sz="2000" dirty="0" smtClean="0"/>
              <a:t>left </a:t>
            </a:r>
            <a:r>
              <a:rPr lang="en-US" sz="2000" dirty="0"/>
              <a:t>arm, but the muscles still show reflex activity. His </a:t>
            </a:r>
            <a:r>
              <a:rPr lang="en-US" sz="2000" dirty="0" smtClean="0"/>
              <a:t>right </a:t>
            </a:r>
            <a:r>
              <a:rPr lang="en-US" sz="2000" dirty="0"/>
              <a:t>arm and both legs function normally. </a:t>
            </a:r>
            <a:endParaRPr lang="en-GB" sz="2000" dirty="0"/>
          </a:p>
          <a:p>
            <a:r>
              <a:rPr lang="en-US" sz="2000" dirty="0"/>
              <a:t> </a:t>
            </a:r>
            <a:endParaRPr lang="en-GB" sz="2000" dirty="0"/>
          </a:p>
          <a:p>
            <a:pPr lvl="0"/>
            <a:r>
              <a:rPr lang="en-US" sz="2000" b="1" dirty="0"/>
              <a:t>Sophie</a:t>
            </a:r>
            <a:r>
              <a:rPr lang="en-US" sz="2000" dirty="0"/>
              <a:t> is a 19 year-old motorcyclist. She has lost voluntary movement and sensation in her </a:t>
            </a:r>
            <a:r>
              <a:rPr lang="en-US" sz="2000" dirty="0" smtClean="0"/>
              <a:t>left </a:t>
            </a:r>
            <a:r>
              <a:rPr lang="en-US" sz="2000" dirty="0"/>
              <a:t>arm. The muscles do not show reflex activity. Her </a:t>
            </a:r>
            <a:r>
              <a:rPr lang="en-US" sz="2000" dirty="0" smtClean="0"/>
              <a:t>right </a:t>
            </a:r>
            <a:r>
              <a:rPr lang="en-US" sz="2000" dirty="0"/>
              <a:t>arm and both legs function normally.</a:t>
            </a:r>
            <a:endParaRPr lang="en-GB" sz="2000" dirty="0"/>
          </a:p>
          <a:p>
            <a:r>
              <a:rPr lang="en-US" sz="2000" dirty="0"/>
              <a:t> </a:t>
            </a:r>
            <a:endParaRPr lang="en-GB" sz="2000" dirty="0"/>
          </a:p>
          <a:p>
            <a:pPr lvl="0"/>
            <a:r>
              <a:rPr lang="en-US" sz="2000" b="1" dirty="0"/>
              <a:t>Adam</a:t>
            </a:r>
            <a:r>
              <a:rPr lang="en-US" sz="2000" dirty="0"/>
              <a:t> is a 49 year-old taxi-driver. He has lost voluntary movement and sensation in his </a:t>
            </a:r>
            <a:r>
              <a:rPr lang="en-US" sz="2000" dirty="0" smtClean="0"/>
              <a:t>left </a:t>
            </a:r>
            <a:r>
              <a:rPr lang="en-US" sz="2000" dirty="0"/>
              <a:t>arm and leg but the muscles still show reflex activity. His </a:t>
            </a:r>
            <a:r>
              <a:rPr lang="en-US" sz="2000" dirty="0" smtClean="0"/>
              <a:t>right </a:t>
            </a:r>
            <a:r>
              <a:rPr lang="en-US" sz="2000" dirty="0"/>
              <a:t>arm and leg function normally.</a:t>
            </a:r>
            <a:endParaRPr lang="en-GB" sz="2000" dirty="0"/>
          </a:p>
        </p:txBody>
      </p:sp>
      <p:grpSp>
        <p:nvGrpSpPr>
          <p:cNvPr id="121" name="Group 120"/>
          <p:cNvGrpSpPr/>
          <p:nvPr/>
        </p:nvGrpSpPr>
        <p:grpSpPr>
          <a:xfrm>
            <a:off x="35496" y="44624"/>
            <a:ext cx="4536504" cy="6783201"/>
            <a:chOff x="35496" y="44624"/>
            <a:chExt cx="4536504" cy="6783201"/>
          </a:xfrm>
        </p:grpSpPr>
        <p:pic>
          <p:nvPicPr>
            <p:cNvPr id="12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Box 12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124" name="TextBox 12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125" name="TextBox 12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126" name="TextBox 12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127" name="TextBox 12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128" name="TextBox 12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129" name="TextBox 12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130" name="Oval 12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Down Arrow 13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Up Arrow 13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eft Arrow 14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5" name="Right Arrow 14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Straight Connector 14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150" name="TextBox 14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151" name="Straight Connector 15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Left Arrow 15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166" name="Straight Connector 16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80" name="Rounded Rectangle 17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Up Arrow 180"/>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Up Arrow 181"/>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Up Arrow 182"/>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Up Arrow 183"/>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Down Arrow 184"/>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Up Arrow 185"/>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96815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6016" y="116632"/>
            <a:ext cx="4176464" cy="6617196"/>
          </a:xfrm>
          <a:prstGeom prst="rect">
            <a:avLst/>
          </a:prstGeom>
        </p:spPr>
        <p:txBody>
          <a:bodyPr wrap="square">
            <a:spAutoFit/>
          </a:bodyPr>
          <a:lstStyle/>
          <a:p>
            <a:r>
              <a:rPr lang="en-GB" sz="2400" b="1" dirty="0"/>
              <a:t> </a:t>
            </a:r>
            <a:r>
              <a:rPr lang="en-GB" sz="2400" b="1" dirty="0" smtClean="0"/>
              <a:t>   </a:t>
            </a:r>
            <a:r>
              <a:rPr lang="en-US" sz="2400" b="1" dirty="0" smtClean="0"/>
              <a:t>                        Joe</a:t>
            </a:r>
          </a:p>
          <a:p>
            <a:pPr lvl="0"/>
            <a:endParaRPr lang="en-US" sz="2000" dirty="0"/>
          </a:p>
          <a:p>
            <a:pPr lvl="0"/>
            <a:r>
              <a:rPr lang="en-US" sz="2000" dirty="0" smtClean="0"/>
              <a:t>Voluntary movement AND sensation lost but only LEFT arm, and legs fine.</a:t>
            </a:r>
          </a:p>
          <a:p>
            <a:pPr lvl="0"/>
            <a:endParaRPr lang="en-US" sz="2000" dirty="0"/>
          </a:p>
          <a:p>
            <a:pPr lvl="0"/>
            <a:r>
              <a:rPr lang="en-US" sz="2000" dirty="0" smtClean="0"/>
              <a:t>Injury must be to a region in RIGHT hemisphere containing both motor and sensory neurons/axons – but only from arm.</a:t>
            </a:r>
          </a:p>
          <a:p>
            <a:pPr lvl="0"/>
            <a:endParaRPr lang="en-US" sz="2000" dirty="0"/>
          </a:p>
          <a:p>
            <a:r>
              <a:rPr lang="en-US" sz="2000" dirty="0"/>
              <a:t>I</a:t>
            </a:r>
            <a:r>
              <a:rPr lang="en-US" sz="2000" dirty="0" smtClean="0"/>
              <a:t>njury likely to be close to the sensorimotor cortex for arm.</a:t>
            </a:r>
          </a:p>
          <a:p>
            <a:pPr lvl="0"/>
            <a:endParaRPr lang="en-US" sz="2000" dirty="0"/>
          </a:p>
          <a:p>
            <a:pPr lvl="0"/>
            <a:r>
              <a:rPr lang="en-US" sz="2000" dirty="0" smtClean="0"/>
              <a:t>Not peripheral nerve as reflex activity intact. </a:t>
            </a:r>
          </a:p>
          <a:p>
            <a:pPr lvl="0"/>
            <a:endParaRPr lang="en-US" sz="2000" dirty="0"/>
          </a:p>
          <a:p>
            <a:pPr lvl="0"/>
            <a:r>
              <a:rPr lang="en-US" sz="2000" dirty="0" smtClean="0"/>
              <a:t>Not spinal cord as only ONE arm affected affected and legs fine.</a:t>
            </a:r>
          </a:p>
          <a:p>
            <a:pPr lvl="0"/>
            <a:endParaRPr lang="en-US" sz="2000" dirty="0"/>
          </a:p>
          <a:p>
            <a:r>
              <a:rPr lang="en-US" sz="2000" dirty="0" smtClean="0"/>
              <a:t>Retired 72-year old accountant –stroke?</a:t>
            </a:r>
            <a:endParaRPr lang="en-US" sz="2000" dirty="0"/>
          </a:p>
        </p:txBody>
      </p:sp>
      <p:grpSp>
        <p:nvGrpSpPr>
          <p:cNvPr id="121" name="Group 120"/>
          <p:cNvGrpSpPr/>
          <p:nvPr/>
        </p:nvGrpSpPr>
        <p:grpSpPr>
          <a:xfrm>
            <a:off x="35496" y="44624"/>
            <a:ext cx="4536504" cy="6783201"/>
            <a:chOff x="35496" y="44624"/>
            <a:chExt cx="4536504" cy="6783201"/>
          </a:xfrm>
        </p:grpSpPr>
        <p:pic>
          <p:nvPicPr>
            <p:cNvPr id="12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Box 12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124" name="TextBox 12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125" name="TextBox 12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126" name="TextBox 12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127" name="TextBox 12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128" name="TextBox 12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129" name="TextBox 12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130" name="Oval 12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Down Arrow 13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Up Arrow 13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eft Arrow 14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5" name="Right Arrow 14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Straight Connector 14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150" name="TextBox 14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151" name="Straight Connector 15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Left Arrow 15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166" name="Straight Connector 16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80" name="Rounded Rectangle 17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Up Arrow 180"/>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Up Arrow 181"/>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Up Arrow 182"/>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Up Arrow 183"/>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Down Arrow 184"/>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Up Arrow 185"/>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Oval 1"/>
          <p:cNvSpPr/>
          <p:nvPr/>
        </p:nvSpPr>
        <p:spPr>
          <a:xfrm>
            <a:off x="2743556" y="696775"/>
            <a:ext cx="720080" cy="710207"/>
          </a:xfrm>
          <a:prstGeom prst="ellipse">
            <a:avLst/>
          </a:prstGeom>
          <a:gradFill flip="none" rotWithShape="1">
            <a:gsLst>
              <a:gs pos="0">
                <a:srgbClr val="FF0000"/>
              </a:gs>
              <a:gs pos="5000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64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6016" y="1034727"/>
            <a:ext cx="4176464" cy="4462760"/>
          </a:xfrm>
          <a:prstGeom prst="rect">
            <a:avLst/>
          </a:prstGeom>
        </p:spPr>
        <p:txBody>
          <a:bodyPr wrap="square">
            <a:spAutoFit/>
          </a:bodyPr>
          <a:lstStyle/>
          <a:p>
            <a:r>
              <a:rPr lang="en-US" sz="2000" dirty="0"/>
              <a:t> </a:t>
            </a:r>
            <a:r>
              <a:rPr lang="en-GB" sz="2000" dirty="0" smtClean="0"/>
              <a:t>                       </a:t>
            </a:r>
            <a:r>
              <a:rPr lang="en-US" sz="2400" b="1" dirty="0" smtClean="0"/>
              <a:t>Sophie</a:t>
            </a:r>
          </a:p>
          <a:p>
            <a:endParaRPr lang="en-US" sz="2000" dirty="0"/>
          </a:p>
          <a:p>
            <a:r>
              <a:rPr lang="en-US" sz="2000" dirty="0" smtClean="0"/>
              <a:t>Voluntary movement AND sensation lost but only from one side – but NO reflex activity.  (Legs fine)</a:t>
            </a:r>
          </a:p>
          <a:p>
            <a:endParaRPr lang="en-US" sz="2000" dirty="0" smtClean="0"/>
          </a:p>
          <a:p>
            <a:r>
              <a:rPr lang="en-US" sz="2000" dirty="0" smtClean="0"/>
              <a:t>Likely to be a peripheral nerve injury to the left arm/shoulder since there is no reflex activity.</a:t>
            </a:r>
          </a:p>
          <a:p>
            <a:endParaRPr lang="en-US" sz="2000" dirty="0"/>
          </a:p>
          <a:p>
            <a:r>
              <a:rPr lang="en-US" sz="2000" dirty="0" smtClean="0"/>
              <a:t>Unlikely to be spinal cord as legs and right arm fine</a:t>
            </a:r>
          </a:p>
          <a:p>
            <a:endParaRPr lang="en-US" sz="2000" dirty="0" smtClean="0"/>
          </a:p>
          <a:p>
            <a:r>
              <a:rPr lang="en-US" sz="2000" dirty="0" smtClean="0"/>
              <a:t>Young – motorbike fall/accident?</a:t>
            </a:r>
            <a:endParaRPr lang="en-GB" sz="2000" dirty="0"/>
          </a:p>
        </p:txBody>
      </p:sp>
      <p:grpSp>
        <p:nvGrpSpPr>
          <p:cNvPr id="121" name="Group 120"/>
          <p:cNvGrpSpPr/>
          <p:nvPr/>
        </p:nvGrpSpPr>
        <p:grpSpPr>
          <a:xfrm>
            <a:off x="35496" y="44624"/>
            <a:ext cx="4536504" cy="6783201"/>
            <a:chOff x="35496" y="44624"/>
            <a:chExt cx="4536504" cy="6783201"/>
          </a:xfrm>
        </p:grpSpPr>
        <p:pic>
          <p:nvPicPr>
            <p:cNvPr id="12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Box 12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124" name="TextBox 12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125" name="TextBox 12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126" name="TextBox 12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127" name="TextBox 12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128" name="TextBox 12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129" name="TextBox 12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130" name="Oval 12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Down Arrow 13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Up Arrow 13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eft Arrow 14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5" name="Right Arrow 14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Straight Connector 14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150" name="TextBox 14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151" name="Straight Connector 15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Left Arrow 15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166" name="Straight Connector 16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80" name="Rounded Rectangle 17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Up Arrow 180"/>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Up Arrow 181"/>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Up Arrow 182"/>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Up Arrow 183"/>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Down Arrow 184"/>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Up Arrow 185"/>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Oval 68"/>
          <p:cNvSpPr/>
          <p:nvPr/>
        </p:nvSpPr>
        <p:spPr>
          <a:xfrm>
            <a:off x="986403" y="3530042"/>
            <a:ext cx="720080" cy="710207"/>
          </a:xfrm>
          <a:prstGeom prst="ellipse">
            <a:avLst/>
          </a:prstGeom>
          <a:gradFill flip="none" rotWithShape="1">
            <a:gsLst>
              <a:gs pos="0">
                <a:srgbClr val="FF0000"/>
              </a:gs>
              <a:gs pos="5000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41699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20072" y="476672"/>
            <a:ext cx="3672408" cy="5078313"/>
          </a:xfrm>
          <a:prstGeom prst="rect">
            <a:avLst/>
          </a:prstGeom>
        </p:spPr>
        <p:txBody>
          <a:bodyPr wrap="square">
            <a:spAutoFit/>
          </a:bodyPr>
          <a:lstStyle/>
          <a:p>
            <a:pPr lvl="0"/>
            <a:r>
              <a:rPr lang="en-US" sz="2400" b="1" dirty="0" smtClean="0"/>
              <a:t>	Adam</a:t>
            </a:r>
          </a:p>
          <a:p>
            <a:pPr lvl="0"/>
            <a:endParaRPr lang="en-US" sz="2000" dirty="0" smtClean="0"/>
          </a:p>
          <a:p>
            <a:pPr lvl="0"/>
            <a:r>
              <a:rPr lang="en-US" sz="2000" dirty="0" smtClean="0"/>
              <a:t>Injury not peripheral as reflex activity intact, plus both arm AND leg affected.</a:t>
            </a:r>
          </a:p>
          <a:p>
            <a:pPr lvl="0"/>
            <a:endParaRPr lang="en-US" sz="2000" dirty="0"/>
          </a:p>
          <a:p>
            <a:pPr lvl="0"/>
            <a:r>
              <a:rPr lang="en-US" sz="2000" dirty="0" smtClean="0"/>
              <a:t>Unlikely to be spinal cord as only ONE side affected.</a:t>
            </a:r>
          </a:p>
          <a:p>
            <a:pPr lvl="0"/>
            <a:endParaRPr lang="en-US" sz="2000" dirty="0"/>
          </a:p>
          <a:p>
            <a:pPr lvl="0"/>
            <a:r>
              <a:rPr lang="en-US" sz="2000" dirty="0" smtClean="0"/>
              <a:t>Injury likely to be in right brain sensorimotor cortex as only left limbs affected, but spread across regions for both arm and leg.</a:t>
            </a:r>
          </a:p>
          <a:p>
            <a:pPr lvl="0"/>
            <a:endParaRPr lang="en-US" sz="2000" dirty="0"/>
          </a:p>
          <a:p>
            <a:pPr lvl="0"/>
            <a:r>
              <a:rPr lang="en-US" sz="2000" dirty="0" smtClean="0"/>
              <a:t>Middle aged - Brain </a:t>
            </a:r>
            <a:r>
              <a:rPr lang="en-US" sz="2000" dirty="0" err="1" smtClean="0"/>
              <a:t>tumour</a:t>
            </a:r>
            <a:r>
              <a:rPr lang="en-US" sz="2000" dirty="0" smtClean="0"/>
              <a:t>?  Stroke?</a:t>
            </a:r>
            <a:endParaRPr lang="en-GB" sz="2000" dirty="0"/>
          </a:p>
        </p:txBody>
      </p:sp>
      <p:grpSp>
        <p:nvGrpSpPr>
          <p:cNvPr id="121" name="Group 120"/>
          <p:cNvGrpSpPr/>
          <p:nvPr/>
        </p:nvGrpSpPr>
        <p:grpSpPr>
          <a:xfrm>
            <a:off x="35496" y="44624"/>
            <a:ext cx="4536504" cy="6783201"/>
            <a:chOff x="35496" y="44624"/>
            <a:chExt cx="4536504" cy="6783201"/>
          </a:xfrm>
        </p:grpSpPr>
        <p:pic>
          <p:nvPicPr>
            <p:cNvPr id="122" name="Picture 2" descr="NS1sess1diagnosis"/>
            <p:cNvPicPr>
              <a:picLocks noChangeAspect="1" noChangeArrowheads="1"/>
            </p:cNvPicPr>
            <p:nvPr/>
          </p:nvPicPr>
          <p:blipFill>
            <a:blip r:embed="rId2" cstate="print">
              <a:extLst>
                <a:ext uri="{28A0092B-C50C-407E-A947-70E740481C1C}">
                  <a14:useLocalDpi xmlns:a14="http://schemas.microsoft.com/office/drawing/2010/main" val="0"/>
                </a:ext>
              </a:extLst>
            </a:blip>
            <a:srcRect b="2666"/>
            <a:stretch>
              <a:fillRect/>
            </a:stretch>
          </p:blipFill>
          <p:spPr bwMode="auto">
            <a:xfrm>
              <a:off x="35496" y="44624"/>
              <a:ext cx="4320480" cy="6783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TextBox 122"/>
            <p:cNvSpPr txBox="1"/>
            <p:nvPr/>
          </p:nvSpPr>
          <p:spPr>
            <a:xfrm>
              <a:off x="3419872" y="2492896"/>
              <a:ext cx="936104" cy="400110"/>
            </a:xfrm>
            <a:prstGeom prst="rect">
              <a:avLst/>
            </a:prstGeom>
            <a:solidFill>
              <a:schemeClr val="bg1"/>
            </a:solidFill>
          </p:spPr>
          <p:txBody>
            <a:bodyPr wrap="square" rtlCol="0">
              <a:spAutoFit/>
            </a:bodyPr>
            <a:lstStyle/>
            <a:p>
              <a:r>
                <a:rPr lang="en-GB" sz="2000" b="1" dirty="0" smtClean="0"/>
                <a:t>Right</a:t>
              </a:r>
              <a:endParaRPr lang="en-GB" sz="2000" b="1" dirty="0"/>
            </a:p>
          </p:txBody>
        </p:sp>
        <p:sp>
          <p:nvSpPr>
            <p:cNvPr id="124" name="TextBox 123"/>
            <p:cNvSpPr txBox="1"/>
            <p:nvPr/>
          </p:nvSpPr>
          <p:spPr>
            <a:xfrm>
              <a:off x="251520" y="2452826"/>
              <a:ext cx="936104" cy="400110"/>
            </a:xfrm>
            <a:prstGeom prst="rect">
              <a:avLst/>
            </a:prstGeom>
            <a:solidFill>
              <a:schemeClr val="bg1"/>
            </a:solidFill>
          </p:spPr>
          <p:txBody>
            <a:bodyPr wrap="square" rtlCol="0">
              <a:spAutoFit/>
            </a:bodyPr>
            <a:lstStyle/>
            <a:p>
              <a:r>
                <a:rPr lang="en-GB" sz="2000" b="1" dirty="0" smtClean="0"/>
                <a:t>Left</a:t>
              </a:r>
              <a:endParaRPr lang="en-GB" sz="2000" b="1" dirty="0"/>
            </a:p>
          </p:txBody>
        </p:sp>
        <p:sp>
          <p:nvSpPr>
            <p:cNvPr id="125" name="TextBox 124"/>
            <p:cNvSpPr txBox="1"/>
            <p:nvPr/>
          </p:nvSpPr>
          <p:spPr>
            <a:xfrm>
              <a:off x="179512" y="4725144"/>
              <a:ext cx="1152128" cy="707886"/>
            </a:xfrm>
            <a:prstGeom prst="rect">
              <a:avLst/>
            </a:prstGeom>
            <a:solidFill>
              <a:schemeClr val="bg1"/>
            </a:solidFill>
          </p:spPr>
          <p:txBody>
            <a:bodyPr wrap="square" rtlCol="0">
              <a:spAutoFit/>
            </a:bodyPr>
            <a:lstStyle/>
            <a:p>
              <a:r>
                <a:rPr lang="en-GB" sz="2000" b="1" dirty="0" smtClean="0"/>
                <a:t>Left arm &amp; leg</a:t>
              </a:r>
              <a:endParaRPr lang="en-GB" sz="2000" b="1" dirty="0"/>
            </a:p>
          </p:txBody>
        </p:sp>
        <p:sp>
          <p:nvSpPr>
            <p:cNvPr id="126" name="TextBox 125"/>
            <p:cNvSpPr txBox="1"/>
            <p:nvPr/>
          </p:nvSpPr>
          <p:spPr>
            <a:xfrm>
              <a:off x="3059832" y="2996952"/>
              <a:ext cx="1224136" cy="338554"/>
            </a:xfrm>
            <a:prstGeom prst="rect">
              <a:avLst/>
            </a:prstGeom>
            <a:solidFill>
              <a:schemeClr val="bg1"/>
            </a:solidFill>
          </p:spPr>
          <p:txBody>
            <a:bodyPr wrap="square" rtlCol="0">
              <a:spAutoFit/>
            </a:bodyPr>
            <a:lstStyle/>
            <a:p>
              <a:r>
                <a:rPr lang="en-GB" sz="1600" dirty="0" smtClean="0"/>
                <a:t>brainstem</a:t>
              </a:r>
              <a:endParaRPr lang="en-GB" sz="1600" dirty="0"/>
            </a:p>
          </p:txBody>
        </p:sp>
        <p:sp>
          <p:nvSpPr>
            <p:cNvPr id="127" name="TextBox 126"/>
            <p:cNvSpPr txBox="1"/>
            <p:nvPr/>
          </p:nvSpPr>
          <p:spPr>
            <a:xfrm>
              <a:off x="3059832" y="4602614"/>
              <a:ext cx="1224136" cy="338554"/>
            </a:xfrm>
            <a:prstGeom prst="rect">
              <a:avLst/>
            </a:prstGeom>
            <a:solidFill>
              <a:schemeClr val="bg1"/>
            </a:solidFill>
          </p:spPr>
          <p:txBody>
            <a:bodyPr wrap="square" rtlCol="0">
              <a:spAutoFit/>
            </a:bodyPr>
            <a:lstStyle/>
            <a:p>
              <a:r>
                <a:rPr lang="en-GB" sz="1600" dirty="0" smtClean="0"/>
                <a:t>Spinal cord</a:t>
              </a:r>
              <a:endParaRPr lang="en-GB" sz="1600" dirty="0"/>
            </a:p>
          </p:txBody>
        </p:sp>
        <p:sp>
          <p:nvSpPr>
            <p:cNvPr id="128" name="TextBox 127"/>
            <p:cNvSpPr txBox="1"/>
            <p:nvPr/>
          </p:nvSpPr>
          <p:spPr>
            <a:xfrm>
              <a:off x="3203848" y="107921"/>
              <a:ext cx="1368152" cy="584775"/>
            </a:xfrm>
            <a:prstGeom prst="rect">
              <a:avLst/>
            </a:prstGeom>
            <a:solidFill>
              <a:schemeClr val="bg1"/>
            </a:solidFill>
          </p:spPr>
          <p:txBody>
            <a:bodyPr wrap="square" rtlCol="0">
              <a:spAutoFit/>
            </a:bodyPr>
            <a:lstStyle/>
            <a:p>
              <a:r>
                <a:rPr lang="en-GB" sz="1600" dirty="0" smtClean="0"/>
                <a:t>Sensorimotor cortex for arm</a:t>
              </a:r>
              <a:endParaRPr lang="en-GB" sz="1600" dirty="0"/>
            </a:p>
          </p:txBody>
        </p:sp>
        <p:sp>
          <p:nvSpPr>
            <p:cNvPr id="129" name="TextBox 128"/>
            <p:cNvSpPr txBox="1"/>
            <p:nvPr/>
          </p:nvSpPr>
          <p:spPr>
            <a:xfrm>
              <a:off x="611560" y="44624"/>
              <a:ext cx="2520280" cy="338554"/>
            </a:xfrm>
            <a:prstGeom prst="rect">
              <a:avLst/>
            </a:prstGeom>
            <a:solidFill>
              <a:schemeClr val="bg1"/>
            </a:solidFill>
          </p:spPr>
          <p:txBody>
            <a:bodyPr wrap="square" rtlCol="0">
              <a:spAutoFit/>
            </a:bodyPr>
            <a:lstStyle/>
            <a:p>
              <a:r>
                <a:rPr lang="en-GB" sz="1600" dirty="0" smtClean="0"/>
                <a:t>Sensorimotor cortex for leg</a:t>
              </a:r>
              <a:endParaRPr lang="en-GB" sz="1600" dirty="0"/>
            </a:p>
          </p:txBody>
        </p:sp>
        <p:sp>
          <p:nvSpPr>
            <p:cNvPr id="130" name="Oval 129"/>
            <p:cNvSpPr/>
            <p:nvPr/>
          </p:nvSpPr>
          <p:spPr>
            <a:xfrm>
              <a:off x="2546251" y="541061"/>
              <a:ext cx="72008"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1" name="Straight Connector 130"/>
            <p:cNvCxnSpPr/>
            <p:nvPr/>
          </p:nvCxnSpPr>
          <p:spPr>
            <a:xfrm>
              <a:off x="2555776" y="586780"/>
              <a:ext cx="36004" cy="2885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2051720" y="3472433"/>
              <a:ext cx="5305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a:off x="2051720" y="3472433"/>
              <a:ext cx="918" cy="25902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2051720" y="6021288"/>
              <a:ext cx="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2003524" y="6064150"/>
              <a:ext cx="720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flipV="1">
              <a:off x="1962150" y="6019800"/>
              <a:ext cx="41374" cy="42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1976438" y="6062663"/>
              <a:ext cx="27086" cy="4286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9" name="Down Arrow 138"/>
            <p:cNvSpPr/>
            <p:nvPr/>
          </p:nvSpPr>
          <p:spPr>
            <a:xfrm>
              <a:off x="2075532" y="465313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Up Arrow 139"/>
            <p:cNvSpPr/>
            <p:nvPr/>
          </p:nvSpPr>
          <p:spPr>
            <a:xfrm>
              <a:off x="1622946" y="4653136"/>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Left Arrow 140"/>
            <p:cNvSpPr/>
            <p:nvPr/>
          </p:nvSpPr>
          <p:spPr>
            <a:xfrm>
              <a:off x="1187624" y="3933056"/>
              <a:ext cx="288032"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2" name="Oval 141"/>
            <p:cNvSpPr/>
            <p:nvPr/>
          </p:nvSpPr>
          <p:spPr>
            <a:xfrm>
              <a:off x="1551857" y="5876095"/>
              <a:ext cx="57720" cy="72008"/>
            </a:xfrm>
            <a:prstGeom prst="ellipse">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3" name="Straight Connector 142"/>
            <p:cNvCxnSpPr/>
            <p:nvPr/>
          </p:nvCxnSpPr>
          <p:spPr>
            <a:xfrm>
              <a:off x="611560" y="5990966"/>
              <a:ext cx="1183903" cy="259"/>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42" idx="4"/>
            </p:cNvCxnSpPr>
            <p:nvPr/>
          </p:nvCxnSpPr>
          <p:spPr>
            <a:xfrm>
              <a:off x="1580717" y="5948103"/>
              <a:ext cx="0" cy="43122"/>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5" name="Right Arrow 144"/>
            <p:cNvSpPr/>
            <p:nvPr/>
          </p:nvSpPr>
          <p:spPr>
            <a:xfrm>
              <a:off x="1201912" y="3664359"/>
              <a:ext cx="288032" cy="1460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6" name="Straight Connector 145"/>
            <p:cNvCxnSpPr/>
            <p:nvPr/>
          </p:nvCxnSpPr>
          <p:spPr>
            <a:xfrm>
              <a:off x="1795463" y="2852936"/>
              <a:ext cx="0" cy="3138289"/>
            </a:xfrm>
            <a:prstGeom prst="line">
              <a:avLst/>
            </a:prstGeom>
            <a:ln w="190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1795463" y="2852936"/>
              <a:ext cx="659730"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V="1">
              <a:off x="2455193" y="596305"/>
              <a:ext cx="0" cy="2266156"/>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a:off x="2534059" y="248821"/>
              <a:ext cx="225549" cy="338554"/>
            </a:xfrm>
            <a:prstGeom prst="rect">
              <a:avLst/>
            </a:prstGeom>
            <a:noFill/>
          </p:spPr>
          <p:txBody>
            <a:bodyPr wrap="square" rtlCol="0">
              <a:spAutoFit/>
            </a:bodyPr>
            <a:lstStyle/>
            <a:p>
              <a:r>
                <a:rPr lang="en-GB" sz="1600" b="1" dirty="0" smtClean="0">
                  <a:solidFill>
                    <a:srgbClr val="FF0000"/>
                  </a:solidFill>
                </a:rPr>
                <a:t>B</a:t>
              </a:r>
              <a:endParaRPr lang="en-GB" sz="1600" b="1" dirty="0">
                <a:solidFill>
                  <a:srgbClr val="FF0000"/>
                </a:solidFill>
              </a:endParaRPr>
            </a:p>
          </p:txBody>
        </p:sp>
        <p:sp>
          <p:nvSpPr>
            <p:cNvPr id="150" name="TextBox 149"/>
            <p:cNvSpPr txBox="1"/>
            <p:nvPr/>
          </p:nvSpPr>
          <p:spPr>
            <a:xfrm>
              <a:off x="1331640" y="5534039"/>
              <a:ext cx="225549" cy="338554"/>
            </a:xfrm>
            <a:prstGeom prst="rect">
              <a:avLst/>
            </a:prstGeom>
            <a:solidFill>
              <a:schemeClr val="bg1"/>
            </a:solidFill>
          </p:spPr>
          <p:txBody>
            <a:bodyPr wrap="square" rtlCol="0">
              <a:spAutoFit/>
            </a:bodyPr>
            <a:lstStyle/>
            <a:p>
              <a:r>
                <a:rPr lang="en-GB" sz="1600" b="1" dirty="0">
                  <a:solidFill>
                    <a:srgbClr val="FF00FF"/>
                  </a:solidFill>
                </a:rPr>
                <a:t>F</a:t>
              </a:r>
            </a:p>
          </p:txBody>
        </p:sp>
        <p:cxnSp>
          <p:nvCxnSpPr>
            <p:cNvPr id="151" name="Straight Connector 150"/>
            <p:cNvCxnSpPr/>
            <p:nvPr/>
          </p:nvCxnSpPr>
          <p:spPr>
            <a:xfrm>
              <a:off x="1795463" y="5912099"/>
              <a:ext cx="76237" cy="0"/>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1835696" y="5912099"/>
              <a:ext cx="36004"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1871700" y="5912099"/>
              <a:ext cx="34367" cy="5756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54" name="Right Arrow 153"/>
            <p:cNvSpPr/>
            <p:nvPr/>
          </p:nvSpPr>
          <p:spPr>
            <a:xfrm>
              <a:off x="1187624" y="5855936"/>
              <a:ext cx="288032" cy="933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5" name="Left Arrow 154"/>
            <p:cNvSpPr/>
            <p:nvPr/>
          </p:nvSpPr>
          <p:spPr>
            <a:xfrm>
              <a:off x="1187624" y="6093296"/>
              <a:ext cx="288032" cy="931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6" name="Straight Connector 155"/>
            <p:cNvCxnSpPr/>
            <p:nvPr/>
          </p:nvCxnSpPr>
          <p:spPr>
            <a:xfrm>
              <a:off x="1043608" y="3834189"/>
              <a:ext cx="708992" cy="134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1752600" y="2780928"/>
              <a:ext cx="0" cy="108012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1752600" y="2780928"/>
              <a:ext cx="793651"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534059" y="1556792"/>
              <a:ext cx="0" cy="1224136"/>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V="1">
              <a:off x="2534059" y="819150"/>
              <a:ext cx="718729" cy="737642"/>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V="1">
              <a:off x="3252788" y="764704"/>
              <a:ext cx="0" cy="54446"/>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V="1">
              <a:off x="3252788" y="781050"/>
              <a:ext cx="52387" cy="381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1752600" y="3763705"/>
              <a:ext cx="101098" cy="0"/>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1803149" y="3763705"/>
              <a:ext cx="50549"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1475656" y="3429000"/>
              <a:ext cx="144015" cy="307777"/>
            </a:xfrm>
            <a:prstGeom prst="rect">
              <a:avLst/>
            </a:prstGeom>
            <a:solidFill>
              <a:schemeClr val="bg1"/>
            </a:solidFill>
          </p:spPr>
          <p:txBody>
            <a:bodyPr wrap="square" rtlCol="0">
              <a:spAutoFit/>
            </a:bodyPr>
            <a:lstStyle/>
            <a:p>
              <a:r>
                <a:rPr lang="en-GB" sz="1400" b="1" dirty="0" smtClean="0">
                  <a:solidFill>
                    <a:srgbClr val="7030A0"/>
                  </a:solidFill>
                </a:rPr>
                <a:t>E</a:t>
              </a:r>
              <a:endParaRPr lang="en-GB" sz="1400" b="1" dirty="0">
                <a:solidFill>
                  <a:srgbClr val="7030A0"/>
                </a:solidFill>
              </a:endParaRPr>
            </a:p>
          </p:txBody>
        </p:sp>
        <p:cxnSp>
          <p:nvCxnSpPr>
            <p:cNvPr id="166" name="Straight Connector 165"/>
            <p:cNvCxnSpPr/>
            <p:nvPr/>
          </p:nvCxnSpPr>
          <p:spPr>
            <a:xfrm>
              <a:off x="1853698" y="3763705"/>
              <a:ext cx="35185" cy="46672"/>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556620" y="3739893"/>
              <a:ext cx="57720" cy="4667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p:cNvSpPr/>
            <p:nvPr/>
          </p:nvSpPr>
          <p:spPr>
            <a:xfrm>
              <a:off x="3347864" y="805281"/>
              <a:ext cx="72008"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9" name="Straight Connector 168"/>
            <p:cNvCxnSpPr/>
            <p:nvPr/>
          </p:nvCxnSpPr>
          <p:spPr>
            <a:xfrm flipV="1">
              <a:off x="2646833" y="851000"/>
              <a:ext cx="737035" cy="70579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646833" y="1556792"/>
              <a:ext cx="0" cy="187943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2004269" y="3417174"/>
              <a:ext cx="656852"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005013" y="3419475"/>
              <a:ext cx="2530" cy="48976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962150" y="3909244"/>
              <a:ext cx="4137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flipV="1">
              <a:off x="1906067" y="3861048"/>
              <a:ext cx="56083" cy="4819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flipH="1">
              <a:off x="1906067" y="3909244"/>
              <a:ext cx="56083" cy="2381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stCxn id="167" idx="4"/>
            </p:cNvCxnSpPr>
            <p:nvPr/>
          </p:nvCxnSpPr>
          <p:spPr>
            <a:xfrm>
              <a:off x="1585480" y="3786565"/>
              <a:ext cx="0" cy="48964"/>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H="1" flipV="1">
              <a:off x="2411760" y="563920"/>
              <a:ext cx="43433" cy="32385"/>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2455193" y="557213"/>
              <a:ext cx="45120" cy="39093"/>
            </a:xfrm>
            <a:prstGeom prst="line">
              <a:avLst/>
            </a:prstGeom>
            <a:ln w="28575">
              <a:solidFill>
                <a:srgbClr val="FF00FF"/>
              </a:solidFill>
            </a:ln>
          </p:spPr>
          <p:style>
            <a:lnRef idx="1">
              <a:schemeClr val="accent1"/>
            </a:lnRef>
            <a:fillRef idx="0">
              <a:schemeClr val="accent1"/>
            </a:fillRef>
            <a:effectRef idx="0">
              <a:schemeClr val="accent1"/>
            </a:effectRef>
            <a:fontRef idx="minor">
              <a:schemeClr val="tx1"/>
            </a:fontRef>
          </p:style>
        </p:cxnSp>
        <p:sp>
          <p:nvSpPr>
            <p:cNvPr id="179" name="TextBox 178"/>
            <p:cNvSpPr txBox="1"/>
            <p:nvPr/>
          </p:nvSpPr>
          <p:spPr>
            <a:xfrm>
              <a:off x="3487117" y="611773"/>
              <a:ext cx="153541" cy="338554"/>
            </a:xfrm>
            <a:prstGeom prst="rect">
              <a:avLst/>
            </a:prstGeom>
            <a:noFill/>
            <a:ln>
              <a:noFill/>
            </a:ln>
          </p:spPr>
          <p:txBody>
            <a:bodyPr wrap="square" rtlCol="0">
              <a:spAutoFit/>
            </a:bodyPr>
            <a:lstStyle/>
            <a:p>
              <a:r>
                <a:rPr lang="en-GB" sz="1600" b="1" dirty="0" smtClean="0">
                  <a:solidFill>
                    <a:srgbClr val="FFC000"/>
                  </a:solidFill>
                </a:rPr>
                <a:t>A</a:t>
              </a:r>
              <a:endParaRPr lang="en-GB" sz="1600" b="1" dirty="0">
                <a:solidFill>
                  <a:srgbClr val="FFC000"/>
                </a:solidFill>
              </a:endParaRPr>
            </a:p>
          </p:txBody>
        </p:sp>
        <p:sp>
          <p:nvSpPr>
            <p:cNvPr id="180" name="Rounded Rectangle 179"/>
            <p:cNvSpPr/>
            <p:nvPr/>
          </p:nvSpPr>
          <p:spPr>
            <a:xfrm>
              <a:off x="3491880" y="692696"/>
              <a:ext cx="72008" cy="12645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1" name="Up Arrow 180"/>
            <p:cNvSpPr/>
            <p:nvPr/>
          </p:nvSpPr>
          <p:spPr>
            <a:xfrm rot="2573323">
              <a:off x="2871007" y="865182"/>
              <a:ext cx="8485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2" name="Up Arrow 181"/>
            <p:cNvSpPr/>
            <p:nvPr/>
          </p:nvSpPr>
          <p:spPr>
            <a:xfrm>
              <a:off x="2316988" y="692696"/>
              <a:ext cx="91498"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Up Arrow 182"/>
            <p:cNvSpPr/>
            <p:nvPr/>
          </p:nvSpPr>
          <p:spPr>
            <a:xfrm rot="13471769">
              <a:off x="3112542" y="1044911"/>
              <a:ext cx="98050"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4" name="Up Arrow 183"/>
            <p:cNvSpPr/>
            <p:nvPr/>
          </p:nvSpPr>
          <p:spPr>
            <a:xfrm rot="10800000">
              <a:off x="2617985" y="836712"/>
              <a:ext cx="68064"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5" name="Down Arrow 184"/>
            <p:cNvSpPr/>
            <p:nvPr/>
          </p:nvSpPr>
          <p:spPr>
            <a:xfrm>
              <a:off x="2699506" y="2983666"/>
              <a:ext cx="120204"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6" name="Up Arrow 185"/>
            <p:cNvSpPr/>
            <p:nvPr/>
          </p:nvSpPr>
          <p:spPr>
            <a:xfrm>
              <a:off x="1547663" y="3110854"/>
              <a:ext cx="140742"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Oval 68"/>
          <p:cNvSpPr/>
          <p:nvPr/>
        </p:nvSpPr>
        <p:spPr>
          <a:xfrm>
            <a:off x="2195736" y="476672"/>
            <a:ext cx="1161653" cy="1309356"/>
          </a:xfrm>
          <a:prstGeom prst="ellipse">
            <a:avLst/>
          </a:prstGeom>
          <a:gradFill flip="none" rotWithShape="1">
            <a:gsLst>
              <a:gs pos="0">
                <a:srgbClr val="FF0000"/>
              </a:gs>
              <a:gs pos="5000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9334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287352"/>
            <a:ext cx="8064896" cy="6093976"/>
          </a:xfrm>
          <a:prstGeom prst="rect">
            <a:avLst/>
          </a:prstGeom>
          <a:noFill/>
        </p:spPr>
        <p:txBody>
          <a:bodyPr wrap="square" rtlCol="0">
            <a:spAutoFit/>
          </a:bodyPr>
          <a:lstStyle/>
          <a:p>
            <a:r>
              <a:rPr lang="en-GB" sz="2400" dirty="0" smtClean="0">
                <a:latin typeface="Arial" pitchFamily="34" charset="0"/>
                <a:cs typeface="Arial" pitchFamily="34" charset="0"/>
              </a:rPr>
              <a:t>Learning objectives</a:t>
            </a:r>
          </a:p>
          <a:p>
            <a:r>
              <a:rPr lang="en-GB" i="1" dirty="0" smtClean="0">
                <a:latin typeface="Arial" pitchFamily="34" charset="0"/>
                <a:cs typeface="Arial" pitchFamily="34" charset="0"/>
              </a:rPr>
              <a:t>From engaging with this session students should be able to</a:t>
            </a:r>
          </a:p>
          <a:p>
            <a:endParaRPr lang="en-GB" sz="2400" dirty="0">
              <a:latin typeface="Arial" pitchFamily="34" charset="0"/>
              <a:cs typeface="Arial" pitchFamily="34" charset="0"/>
            </a:endParaRPr>
          </a:p>
          <a:p>
            <a:pPr lvl="0"/>
            <a:r>
              <a:rPr lang="en-GB" sz="2000" dirty="0" smtClean="0">
                <a:latin typeface="Arial" pitchFamily="34" charset="0"/>
                <a:cs typeface="Arial" pitchFamily="34" charset="0"/>
              </a:rPr>
              <a:t>Define the following terms used to describe the nervous </a:t>
            </a:r>
            <a:r>
              <a:rPr lang="en-GB" sz="2000" dirty="0">
                <a:latin typeface="Arial" pitchFamily="34" charset="0"/>
                <a:cs typeface="Arial" pitchFamily="34" charset="0"/>
              </a:rPr>
              <a:t>s</a:t>
            </a:r>
            <a:r>
              <a:rPr lang="en-GB" sz="2000" dirty="0" smtClean="0">
                <a:latin typeface="Arial" pitchFamily="34" charset="0"/>
                <a:cs typeface="Arial" pitchFamily="34" charset="0"/>
              </a:rPr>
              <a:t>ystem (NS) and explain how they interact with each other:</a:t>
            </a:r>
            <a:endParaRPr lang="en-GB" sz="2000" b="1" dirty="0" smtClean="0">
              <a:latin typeface="Arial" pitchFamily="34" charset="0"/>
              <a:cs typeface="Arial" pitchFamily="34" charset="0"/>
            </a:endParaRPr>
          </a:p>
          <a:p>
            <a:r>
              <a:rPr lang="en-GB" sz="2000" dirty="0" smtClean="0">
                <a:latin typeface="Arial" pitchFamily="34" charset="0"/>
                <a:cs typeface="Arial" pitchFamily="34" charset="0"/>
              </a:rPr>
              <a:t>Central NS, Peripheral NS, Autonomic NS, Somatic NS</a:t>
            </a:r>
            <a:endParaRPr lang="en-GB" sz="2000" b="1" dirty="0" smtClean="0">
              <a:latin typeface="Arial" pitchFamily="34" charset="0"/>
              <a:cs typeface="Arial" pitchFamily="34" charset="0"/>
            </a:endParaRPr>
          </a:p>
          <a:p>
            <a:endParaRPr lang="en-GB" sz="2400" dirty="0">
              <a:latin typeface="Arial" pitchFamily="34" charset="0"/>
              <a:cs typeface="Arial" pitchFamily="34" charset="0"/>
            </a:endParaRPr>
          </a:p>
          <a:p>
            <a:r>
              <a:rPr lang="en-GB" sz="2000" dirty="0" smtClean="0">
                <a:latin typeface="Arial" pitchFamily="34" charset="0"/>
                <a:cs typeface="Arial" pitchFamily="34" charset="0"/>
              </a:rPr>
              <a:t>Define the terms afferent and efferent as applied to axons, giving specific examples of neurons in each category</a:t>
            </a:r>
          </a:p>
          <a:p>
            <a:endParaRPr lang="en-GB" sz="2000" dirty="0">
              <a:latin typeface="Arial" pitchFamily="34" charset="0"/>
              <a:cs typeface="Arial" pitchFamily="34" charset="0"/>
            </a:endParaRPr>
          </a:p>
          <a:p>
            <a:r>
              <a:rPr lang="en-GB" sz="2000" dirty="0" smtClean="0">
                <a:latin typeface="Arial" pitchFamily="34" charset="0"/>
                <a:cs typeface="Arial" pitchFamily="34" charset="0"/>
              </a:rPr>
              <a:t>Recognise at list three additional names for the Autonomic NS</a:t>
            </a:r>
          </a:p>
          <a:p>
            <a:endParaRPr lang="en-GB" sz="2000" dirty="0">
              <a:latin typeface="Arial" pitchFamily="34" charset="0"/>
              <a:cs typeface="Arial" pitchFamily="34" charset="0"/>
            </a:endParaRPr>
          </a:p>
          <a:p>
            <a:pPr lvl="0"/>
            <a:r>
              <a:rPr lang="en-GB" sz="2000" dirty="0" smtClean="0">
                <a:latin typeface="Arial" pitchFamily="34" charset="0"/>
                <a:cs typeface="Arial" pitchFamily="34" charset="0"/>
              </a:rPr>
              <a:t>State the difference in the regenerative capacity of injured axons between the CNS and PNS</a:t>
            </a:r>
          </a:p>
          <a:p>
            <a:pPr lvl="0"/>
            <a:endParaRPr lang="en-GB" sz="2000" b="1" dirty="0">
              <a:latin typeface="Arial" pitchFamily="34" charset="0"/>
              <a:cs typeface="Arial" pitchFamily="34" charset="0"/>
            </a:endParaRPr>
          </a:p>
          <a:p>
            <a:pPr lvl="0"/>
            <a:r>
              <a:rPr lang="en-GB" sz="2000" dirty="0" smtClean="0">
                <a:latin typeface="Arial" pitchFamily="34" charset="0"/>
                <a:cs typeface="Arial" pitchFamily="34" charset="0"/>
              </a:rPr>
              <a:t>Draw or interpret a simplified circuitry diagram for spinal cord inputs and outputs, and ascending/descending sensory/motor pathways to cortex.</a:t>
            </a:r>
          </a:p>
          <a:p>
            <a:endParaRPr lang="en-GB" sz="2000" dirty="0">
              <a:latin typeface="Arial" pitchFamily="34" charset="0"/>
              <a:cs typeface="Arial" pitchFamily="34" charset="0"/>
            </a:endParaRPr>
          </a:p>
        </p:txBody>
      </p:sp>
    </p:spTree>
    <p:extLst>
      <p:ext uri="{BB962C8B-B14F-4D97-AF65-F5344CB8AC3E}">
        <p14:creationId xmlns:p14="http://schemas.microsoft.com/office/powerpoint/2010/main" val="1260006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1196752"/>
            <a:ext cx="6336704" cy="4031873"/>
          </a:xfrm>
          <a:prstGeom prst="rect">
            <a:avLst/>
          </a:prstGeom>
          <a:noFill/>
        </p:spPr>
        <p:txBody>
          <a:bodyPr wrap="square" rtlCol="0">
            <a:spAutoFit/>
          </a:bodyPr>
          <a:lstStyle/>
          <a:p>
            <a:pPr algn="ctr"/>
            <a:r>
              <a:rPr lang="en-GB" sz="4000" b="1" dirty="0" smtClean="0">
                <a:latin typeface="Arial" pitchFamily="34" charset="0"/>
                <a:cs typeface="Arial" pitchFamily="34" charset="0"/>
              </a:rPr>
              <a:t>BREAK</a:t>
            </a:r>
          </a:p>
          <a:p>
            <a:pPr algn="ctr"/>
            <a:endParaRPr lang="en-GB" sz="4000" b="1" dirty="0">
              <a:latin typeface="Arial" pitchFamily="34" charset="0"/>
              <a:cs typeface="Arial" pitchFamily="34" charset="0"/>
            </a:endParaRPr>
          </a:p>
          <a:p>
            <a:pPr algn="ctr"/>
            <a:r>
              <a:rPr lang="en-GB" sz="4000" b="1" dirty="0" smtClean="0">
                <a:latin typeface="Arial" pitchFamily="34" charset="0"/>
                <a:cs typeface="Arial" pitchFamily="34" charset="0"/>
              </a:rPr>
              <a:t>Be back promptly by 3.55</a:t>
            </a:r>
          </a:p>
          <a:p>
            <a:pPr algn="ctr"/>
            <a:endParaRPr lang="en-GB" sz="4000" b="1" dirty="0">
              <a:latin typeface="Arial" pitchFamily="34" charset="0"/>
              <a:cs typeface="Arial" pitchFamily="34" charset="0"/>
            </a:endParaRPr>
          </a:p>
          <a:p>
            <a:pPr algn="ctr"/>
            <a:endParaRPr lang="en-GB" sz="3200" b="1" dirty="0" smtClean="0">
              <a:latin typeface="Arial" pitchFamily="34" charset="0"/>
              <a:cs typeface="Arial" pitchFamily="34" charset="0"/>
            </a:endParaRPr>
          </a:p>
          <a:p>
            <a:pPr algn="ctr"/>
            <a:endParaRPr lang="en-GB" sz="3200" b="1" dirty="0">
              <a:latin typeface="Arial" pitchFamily="34" charset="0"/>
              <a:cs typeface="Arial" pitchFamily="34" charset="0"/>
            </a:endParaRPr>
          </a:p>
          <a:p>
            <a:pPr algn="ctr"/>
            <a:r>
              <a:rPr lang="en-GB" sz="3200" b="1" dirty="0" smtClean="0">
                <a:latin typeface="Arial" pitchFamily="34" charset="0"/>
                <a:cs typeface="Arial" pitchFamily="34" charset="0"/>
              </a:rPr>
              <a:t>Questions?</a:t>
            </a:r>
            <a:endParaRPr lang="en-GB" sz="3200" b="1" dirty="0">
              <a:latin typeface="Arial" pitchFamily="34" charset="0"/>
              <a:cs typeface="Arial" pitchFamily="34" charset="0"/>
            </a:endParaRPr>
          </a:p>
        </p:txBody>
      </p:sp>
    </p:spTree>
    <p:extLst>
      <p:ext uri="{BB962C8B-B14F-4D97-AF65-F5344CB8AC3E}">
        <p14:creationId xmlns:p14="http://schemas.microsoft.com/office/powerpoint/2010/main" val="4111740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260648"/>
            <a:ext cx="3960440" cy="6217087"/>
          </a:xfrm>
          <a:prstGeom prst="rect">
            <a:avLst/>
          </a:prstGeom>
        </p:spPr>
        <p:txBody>
          <a:bodyPr wrap="square">
            <a:spAutoFit/>
          </a:bodyPr>
          <a:lstStyle/>
          <a:p>
            <a:r>
              <a:rPr lang="en-GB" sz="4000" b="1" dirty="0" smtClean="0"/>
              <a:t>Year 2</a:t>
            </a:r>
          </a:p>
          <a:p>
            <a:endParaRPr lang="en-GB" dirty="0"/>
          </a:p>
          <a:p>
            <a:r>
              <a:rPr lang="en-GB" sz="2000" dirty="0" smtClean="0">
                <a:latin typeface="Arial" pitchFamily="34" charset="0"/>
                <a:cs typeface="Arial" pitchFamily="34" charset="0"/>
              </a:rPr>
              <a:t>(From </a:t>
            </a:r>
            <a:r>
              <a:rPr lang="en-GB" sz="2000" dirty="0" err="1" smtClean="0">
                <a:latin typeface="Arial" pitchFamily="34" charset="0"/>
                <a:cs typeface="Arial" pitchFamily="34" charset="0"/>
              </a:rPr>
              <a:t>Neuro</a:t>
            </a:r>
            <a:r>
              <a:rPr lang="en-GB" sz="2000" dirty="0" smtClean="0">
                <a:latin typeface="Arial" pitchFamily="34" charset="0"/>
                <a:cs typeface="Arial" pitchFamily="34" charset="0"/>
              </a:rPr>
              <a:t> Y2 guide)</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13 Sessions (Autumn term)</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Organisation </a:t>
            </a:r>
            <a:r>
              <a:rPr lang="en-GB" sz="2000" dirty="0">
                <a:latin typeface="Arial" pitchFamily="34" charset="0"/>
                <a:cs typeface="Arial" pitchFamily="34" charset="0"/>
              </a:rPr>
              <a:t>of the CNS </a:t>
            </a:r>
            <a:r>
              <a:rPr lang="en-GB" sz="2000" dirty="0" smtClean="0">
                <a:latin typeface="Arial" pitchFamily="34" charset="0"/>
                <a:cs typeface="Arial" pitchFamily="34" charset="0"/>
              </a:rPr>
              <a:t>1</a:t>
            </a:r>
            <a:endParaRPr lang="en-GB" sz="2000" dirty="0">
              <a:latin typeface="Arial" pitchFamily="34" charset="0"/>
              <a:cs typeface="Arial" pitchFamily="34" charset="0"/>
            </a:endParaRPr>
          </a:p>
          <a:p>
            <a:r>
              <a:rPr lang="en-GB" sz="2000" dirty="0" smtClean="0">
                <a:latin typeface="Arial" pitchFamily="34" charset="0"/>
                <a:cs typeface="Arial" pitchFamily="34" charset="0"/>
              </a:rPr>
              <a:t>Organisation </a:t>
            </a:r>
            <a:r>
              <a:rPr lang="en-GB" sz="2000" dirty="0">
                <a:latin typeface="Arial" pitchFamily="34" charset="0"/>
                <a:cs typeface="Arial" pitchFamily="34" charset="0"/>
              </a:rPr>
              <a:t>of the CNS </a:t>
            </a:r>
            <a:r>
              <a:rPr lang="en-GB" sz="2000" dirty="0" smtClean="0">
                <a:latin typeface="Arial" pitchFamily="34" charset="0"/>
                <a:cs typeface="Arial" pitchFamily="34" charset="0"/>
              </a:rPr>
              <a:t>2</a:t>
            </a:r>
            <a:endParaRPr lang="en-GB" sz="2000" dirty="0">
              <a:latin typeface="Arial" pitchFamily="34" charset="0"/>
              <a:cs typeface="Arial" pitchFamily="34" charset="0"/>
            </a:endParaRPr>
          </a:p>
          <a:p>
            <a:r>
              <a:rPr lang="en-GB" sz="2000" dirty="0" smtClean="0">
                <a:latin typeface="Arial" pitchFamily="34" charset="0"/>
                <a:cs typeface="Arial" pitchFamily="34" charset="0"/>
              </a:rPr>
              <a:t>Organisation </a:t>
            </a:r>
            <a:r>
              <a:rPr lang="en-GB" sz="2000" dirty="0">
                <a:latin typeface="Arial" pitchFamily="34" charset="0"/>
                <a:cs typeface="Arial" pitchFamily="34" charset="0"/>
              </a:rPr>
              <a:t>of the CNS </a:t>
            </a:r>
            <a:r>
              <a:rPr lang="en-GB" sz="2000" dirty="0" smtClean="0">
                <a:latin typeface="Arial" pitchFamily="34" charset="0"/>
                <a:cs typeface="Arial" pitchFamily="34" charset="0"/>
              </a:rPr>
              <a:t>3</a:t>
            </a:r>
          </a:p>
          <a:p>
            <a:r>
              <a:rPr lang="en-GB" sz="2000" dirty="0" smtClean="0">
                <a:latin typeface="Arial" pitchFamily="34" charset="0"/>
                <a:cs typeface="Arial" pitchFamily="34" charset="0"/>
              </a:rPr>
              <a:t>Organisation </a:t>
            </a:r>
            <a:r>
              <a:rPr lang="en-GB" sz="2000" dirty="0">
                <a:latin typeface="Arial" pitchFamily="34" charset="0"/>
                <a:cs typeface="Arial" pitchFamily="34" charset="0"/>
              </a:rPr>
              <a:t>of the CNS </a:t>
            </a:r>
            <a:r>
              <a:rPr lang="en-GB" sz="2000" dirty="0" smtClean="0">
                <a:latin typeface="Arial" pitchFamily="34" charset="0"/>
                <a:cs typeface="Arial" pitchFamily="34" charset="0"/>
              </a:rPr>
              <a:t>4</a:t>
            </a:r>
            <a:endParaRPr lang="en-GB" sz="2000" dirty="0">
              <a:latin typeface="Arial" pitchFamily="34" charset="0"/>
              <a:cs typeface="Arial" pitchFamily="34" charset="0"/>
            </a:endParaRPr>
          </a:p>
          <a:p>
            <a:r>
              <a:rPr lang="en-GB" sz="2000" dirty="0" smtClean="0">
                <a:latin typeface="Arial" pitchFamily="34" charset="0"/>
                <a:cs typeface="Arial" pitchFamily="34" charset="0"/>
              </a:rPr>
              <a:t>Somatosensory systems</a:t>
            </a:r>
            <a:endParaRPr lang="en-GB" sz="2000" dirty="0">
              <a:latin typeface="Arial" pitchFamily="34" charset="0"/>
              <a:cs typeface="Arial" pitchFamily="34" charset="0"/>
            </a:endParaRPr>
          </a:p>
          <a:p>
            <a:r>
              <a:rPr lang="en-GB" sz="2000" dirty="0" smtClean="0">
                <a:latin typeface="Arial" pitchFamily="34" charset="0"/>
                <a:cs typeface="Arial" pitchFamily="34" charset="0"/>
              </a:rPr>
              <a:t>Motor </a:t>
            </a:r>
            <a:r>
              <a:rPr lang="en-GB" sz="2000" dirty="0">
                <a:latin typeface="Arial" pitchFamily="34" charset="0"/>
                <a:cs typeface="Arial" pitchFamily="34" charset="0"/>
              </a:rPr>
              <a:t>systems	</a:t>
            </a:r>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Sensorimotor integration (</a:t>
            </a:r>
            <a:r>
              <a:rPr lang="en-GB" sz="2000" dirty="0" err="1" smtClean="0">
                <a:latin typeface="Arial" pitchFamily="34" charset="0"/>
                <a:cs typeface="Arial" pitchFamily="34" charset="0"/>
              </a:rPr>
              <a:t>pract</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r>
              <a:rPr lang="en-GB" sz="2000" dirty="0" smtClean="0">
                <a:latin typeface="Arial" pitchFamily="34" charset="0"/>
                <a:cs typeface="Arial" pitchFamily="34" charset="0"/>
              </a:rPr>
              <a:t>Hearing </a:t>
            </a:r>
            <a:r>
              <a:rPr lang="en-GB" sz="2000" dirty="0">
                <a:latin typeface="Arial" pitchFamily="34" charset="0"/>
                <a:cs typeface="Arial" pitchFamily="34" charset="0"/>
              </a:rPr>
              <a:t>and </a:t>
            </a:r>
            <a:r>
              <a:rPr lang="en-GB" sz="2000" dirty="0" smtClean="0">
                <a:latin typeface="Arial" pitchFamily="34" charset="0"/>
                <a:cs typeface="Arial" pitchFamily="34" charset="0"/>
              </a:rPr>
              <a:t>balance</a:t>
            </a:r>
            <a:endParaRPr lang="en-GB" sz="2000" dirty="0">
              <a:latin typeface="Arial" pitchFamily="34" charset="0"/>
              <a:cs typeface="Arial" pitchFamily="34" charset="0"/>
            </a:endParaRPr>
          </a:p>
          <a:p>
            <a:r>
              <a:rPr lang="en-GB" sz="2000" dirty="0" smtClean="0">
                <a:latin typeface="Arial" pitchFamily="34" charset="0"/>
                <a:cs typeface="Arial" pitchFamily="34" charset="0"/>
              </a:rPr>
              <a:t>Hearing </a:t>
            </a:r>
            <a:r>
              <a:rPr lang="en-GB" sz="2000" dirty="0">
                <a:latin typeface="Arial" pitchFamily="34" charset="0"/>
                <a:cs typeface="Arial" pitchFamily="34" charset="0"/>
              </a:rPr>
              <a:t>and balance (</a:t>
            </a:r>
            <a:r>
              <a:rPr lang="en-GB" sz="2000" dirty="0" err="1" smtClean="0">
                <a:latin typeface="Arial" pitchFamily="34" charset="0"/>
                <a:cs typeface="Arial" pitchFamily="34" charset="0"/>
              </a:rPr>
              <a:t>pract</a:t>
            </a:r>
            <a:r>
              <a:rPr lang="en-GB" sz="2000" dirty="0" smtClean="0">
                <a:latin typeface="Arial" pitchFamily="34" charset="0"/>
                <a:cs typeface="Arial" pitchFamily="34" charset="0"/>
              </a:rPr>
              <a:t>)</a:t>
            </a:r>
            <a:endParaRPr lang="en-GB" sz="2000" dirty="0">
              <a:latin typeface="Arial" pitchFamily="34" charset="0"/>
              <a:cs typeface="Arial" pitchFamily="34" charset="0"/>
            </a:endParaRPr>
          </a:p>
          <a:p>
            <a:r>
              <a:rPr lang="en-GB" sz="2000" dirty="0" smtClean="0">
                <a:latin typeface="Arial" pitchFamily="34" charset="0"/>
                <a:cs typeface="Arial" pitchFamily="34" charset="0"/>
              </a:rPr>
              <a:t>Vision</a:t>
            </a:r>
            <a:endParaRPr lang="en-GB" sz="2000" dirty="0">
              <a:latin typeface="Arial" pitchFamily="34" charset="0"/>
              <a:cs typeface="Arial" pitchFamily="34" charset="0"/>
            </a:endParaRPr>
          </a:p>
          <a:p>
            <a:r>
              <a:rPr lang="en-GB" sz="2000" dirty="0" smtClean="0">
                <a:latin typeface="Arial" pitchFamily="34" charset="0"/>
                <a:cs typeface="Arial" pitchFamily="34" charset="0"/>
              </a:rPr>
              <a:t>Posture </a:t>
            </a:r>
            <a:r>
              <a:rPr lang="en-GB" sz="2000" dirty="0">
                <a:latin typeface="Arial" pitchFamily="34" charset="0"/>
                <a:cs typeface="Arial" pitchFamily="34" charset="0"/>
              </a:rPr>
              <a:t>and </a:t>
            </a:r>
            <a:r>
              <a:rPr lang="en-GB" sz="2000" dirty="0" smtClean="0">
                <a:latin typeface="Arial" pitchFamily="34" charset="0"/>
                <a:cs typeface="Arial" pitchFamily="34" charset="0"/>
              </a:rPr>
              <a:t>gait</a:t>
            </a:r>
          </a:p>
          <a:p>
            <a:r>
              <a:rPr lang="en-GB" sz="2000" dirty="0" smtClean="0">
                <a:latin typeface="Arial" pitchFamily="34" charset="0"/>
                <a:cs typeface="Arial" pitchFamily="34" charset="0"/>
              </a:rPr>
              <a:t>Cortical </a:t>
            </a:r>
            <a:r>
              <a:rPr lang="en-GB" sz="2000" dirty="0">
                <a:latin typeface="Arial" pitchFamily="34" charset="0"/>
                <a:cs typeface="Arial" pitchFamily="34" charset="0"/>
              </a:rPr>
              <a:t>structure &amp; </a:t>
            </a:r>
            <a:r>
              <a:rPr lang="en-GB" sz="2000" dirty="0" smtClean="0">
                <a:latin typeface="Arial" pitchFamily="34" charset="0"/>
                <a:cs typeface="Arial" pitchFamily="34" charset="0"/>
              </a:rPr>
              <a:t>function</a:t>
            </a:r>
            <a:endParaRPr lang="en-GB" sz="2000" dirty="0">
              <a:latin typeface="Arial" pitchFamily="34" charset="0"/>
              <a:cs typeface="Arial" pitchFamily="34" charset="0"/>
            </a:endParaRPr>
          </a:p>
          <a:p>
            <a:r>
              <a:rPr lang="en-US" sz="2000" dirty="0" smtClean="0">
                <a:latin typeface="Arial" pitchFamily="34" charset="0"/>
                <a:cs typeface="Arial" pitchFamily="34" charset="0"/>
              </a:rPr>
              <a:t>Consciousness </a:t>
            </a:r>
            <a:r>
              <a:rPr lang="en-US" sz="2000" dirty="0">
                <a:latin typeface="Arial" pitchFamily="34" charset="0"/>
                <a:cs typeface="Arial" pitchFamily="34" charset="0"/>
              </a:rPr>
              <a:t>&amp; limbic system</a:t>
            </a:r>
            <a:endParaRPr lang="en-GB" sz="2000"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42800439"/>
              </p:ext>
            </p:extLst>
          </p:nvPr>
        </p:nvGraphicFramePr>
        <p:xfrm>
          <a:off x="4211959" y="44624"/>
          <a:ext cx="4752529" cy="6756004"/>
        </p:xfrm>
        <a:graphic>
          <a:graphicData uri="http://schemas.openxmlformats.org/drawingml/2006/table">
            <a:tbl>
              <a:tblPr/>
              <a:tblGrid>
                <a:gridCol w="665354"/>
                <a:gridCol w="4087175"/>
              </a:tblGrid>
              <a:tr h="177825">
                <a:tc gridSpan="2">
                  <a:txBody>
                    <a:bodyPr/>
                    <a:lstStyle/>
                    <a:p>
                      <a:pPr algn="l"/>
                      <a:r>
                        <a:rPr lang="en-GB" sz="2000" dirty="0" smtClean="0">
                          <a:latin typeface="Arial" pitchFamily="34" charset="0"/>
                          <a:cs typeface="Arial" pitchFamily="34" charset="0"/>
                        </a:rPr>
                        <a:t>e.g. from</a:t>
                      </a:r>
                      <a:r>
                        <a:rPr lang="en-GB" sz="2000" baseline="0" dirty="0" smtClean="0">
                          <a:latin typeface="Arial" pitchFamily="34" charset="0"/>
                          <a:cs typeface="Arial" pitchFamily="34" charset="0"/>
                        </a:rPr>
                        <a:t> 2012-13 Year 2 intranet:</a:t>
                      </a:r>
                      <a:endParaRPr lang="en-GB" sz="2000" dirty="0">
                        <a:latin typeface="Arial" pitchFamily="34" charset="0"/>
                        <a:cs typeface="Arial" pitchFamily="34" charset="0"/>
                      </a:endParaRPr>
                    </a:p>
                  </a:txBody>
                  <a:tcPr marL="7420" marR="7420" marT="7420" marB="7420">
                    <a:lnL>
                      <a:noFill/>
                    </a:lnL>
                    <a:lnR>
                      <a:noFill/>
                    </a:lnR>
                    <a:lnT>
                      <a:noFill/>
                    </a:lnT>
                    <a:lnB>
                      <a:noFill/>
                    </a:lnB>
                    <a:solidFill>
                      <a:srgbClr val="FFFFFF"/>
                    </a:solidFill>
                  </a:tcPr>
                </a:tc>
                <a:tc hMerge="1">
                  <a:txBody>
                    <a:bodyPr/>
                    <a:lstStyle/>
                    <a:p>
                      <a:endParaRPr lang="en-GB"/>
                    </a:p>
                  </a:txBody>
                  <a:tcPr/>
                </a:tc>
              </a:tr>
              <a:tr h="199510">
                <a:tc gridSpan="2">
                  <a:txBody>
                    <a:bodyPr/>
                    <a:lstStyle/>
                    <a:p>
                      <a:pPr algn="l"/>
                      <a:endParaRPr lang="en-GB" sz="700" dirty="0"/>
                    </a:p>
                  </a:txBody>
                  <a:tcPr marL="14839" marR="14839" marT="14839" marB="14839">
                    <a:lnL>
                      <a:noFill/>
                    </a:lnL>
                    <a:lnR>
                      <a:noFill/>
                    </a:lnR>
                    <a:lnT>
                      <a:noFill/>
                    </a:lnT>
                    <a:lnB>
                      <a:noFill/>
                    </a:lnB>
                    <a:solidFill>
                      <a:srgbClr val="FFFFFF"/>
                    </a:solidFill>
                  </a:tcPr>
                </a:tc>
                <a:tc hMerge="1">
                  <a:txBody>
                    <a:bodyPr/>
                    <a:lstStyle/>
                    <a:p>
                      <a:endParaRPr lang="en-GB"/>
                    </a:p>
                  </a:txBody>
                  <a:tcPr/>
                </a:tc>
              </a:tr>
              <a:tr h="199510">
                <a:tc rowSpan="5">
                  <a:txBody>
                    <a:bodyPr/>
                    <a:lstStyle/>
                    <a:p>
                      <a:pPr algn="l"/>
                      <a:r>
                        <a:rPr lang="en-GB" sz="700" dirty="0">
                          <a:effectLst/>
                          <a:latin typeface="Tahoma"/>
                        </a:rPr>
                        <a:t>Fri 5 Oct</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2" action="ppaction://hlinkpres?slideindex=1&amp;slidetitle="/>
                        </a:rPr>
                        <a:t>Development of the nervous system</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3" action="ppaction://hlinkpres?slideindex=1&amp;slidetitle="/>
                        </a:rPr>
                        <a:t>Spinal function and dysfunction</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355648">
                <a:tc vMerge="1">
                  <a:txBody>
                    <a:bodyPr/>
                    <a:lstStyle/>
                    <a:p>
                      <a:endParaRPr lang="en-GB"/>
                    </a:p>
                  </a:txBody>
                  <a:tcPr/>
                </a:tc>
                <a:tc>
                  <a:txBody>
                    <a:bodyPr/>
                    <a:lstStyle/>
                    <a:p>
                      <a:pPr algn="l"/>
                      <a:r>
                        <a:rPr lang="en-GB" sz="700" dirty="0">
                          <a:solidFill>
                            <a:srgbClr val="FF0033"/>
                          </a:solidFill>
                          <a:effectLst/>
                          <a:latin typeface="Verdana"/>
                          <a:hlinkClick r:id="rId4" action="ppaction://hlinkpres?slideindex=1&amp;slidetitle="/>
                        </a:rPr>
                        <a:t>Organisation of brainstem and cranial nerves</a:t>
                      </a:r>
                      <a:r>
                        <a:rPr lang="en-GB" sz="700" dirty="0">
                          <a:effectLst/>
                          <a:latin typeface="Verdana"/>
                        </a:rPr>
                        <a:t> - Professor Steve Gentleman</a:t>
                      </a:r>
                    </a:p>
                  </a:txBody>
                  <a:tcPr marL="14839" marR="14839" marT="14839" marB="14839">
                    <a:lnL>
                      <a:noFill/>
                    </a:lnL>
                    <a:lnR>
                      <a:noFill/>
                    </a:lnR>
                    <a:lnT>
                      <a:noFill/>
                    </a:lnT>
                    <a:lnB>
                      <a:noFill/>
                    </a:lnB>
                    <a:solidFill>
                      <a:srgbClr val="FFFFFF"/>
                    </a:solidFill>
                  </a:tcPr>
                </a:tc>
              </a:tr>
              <a:tr h="355648">
                <a:tc vMerge="1">
                  <a:txBody>
                    <a:bodyPr/>
                    <a:lstStyle/>
                    <a:p>
                      <a:endParaRPr lang="en-GB"/>
                    </a:p>
                  </a:txBody>
                  <a:tcPr/>
                </a:tc>
                <a:tc>
                  <a:txBody>
                    <a:bodyPr/>
                    <a:lstStyle/>
                    <a:p>
                      <a:pPr algn="l"/>
                      <a:r>
                        <a:rPr lang="en-GB" sz="700" dirty="0">
                          <a:solidFill>
                            <a:srgbClr val="FF0033"/>
                          </a:solidFill>
                          <a:effectLst/>
                          <a:latin typeface="Verdana"/>
                          <a:hlinkClick r:id="rId5" action="ppaction://hlinkpres?slideindex=1&amp;slidetitle="/>
                        </a:rPr>
                        <a:t>Blood supply to the central nervous system</a:t>
                      </a:r>
                      <a:r>
                        <a:rPr lang="en-GB" sz="700" dirty="0">
                          <a:effectLst/>
                          <a:latin typeface="Verdana"/>
                        </a:rPr>
                        <a:t> - Professor Steve Gentleman</a:t>
                      </a:r>
                    </a:p>
                  </a:txBody>
                  <a:tcPr marL="14839" marR="14839" marT="14839" marB="14839">
                    <a:lnL>
                      <a:noFill/>
                    </a:lnL>
                    <a:lnR>
                      <a:noFill/>
                    </a:lnR>
                    <a:lnT>
                      <a:noFill/>
                    </a:lnT>
                    <a:lnB>
                      <a:noFill/>
                    </a:lnB>
                    <a:solidFill>
                      <a:srgbClr val="FFFFFF"/>
                    </a:solidFill>
                  </a:tcPr>
                </a:tc>
              </a:tr>
              <a:tr h="355648">
                <a:tc vMerge="1">
                  <a:txBody>
                    <a:bodyPr/>
                    <a:lstStyle/>
                    <a:p>
                      <a:endParaRPr lang="en-GB"/>
                    </a:p>
                  </a:txBody>
                  <a:tcPr/>
                </a:tc>
                <a:tc>
                  <a:txBody>
                    <a:bodyPr/>
                    <a:lstStyle/>
                    <a:p>
                      <a:pPr algn="l"/>
                      <a:r>
                        <a:rPr lang="en-GB" sz="700" dirty="0">
                          <a:solidFill>
                            <a:srgbClr val="FF0033"/>
                          </a:solidFill>
                          <a:effectLst/>
                          <a:latin typeface="Verdana"/>
                          <a:hlinkClick r:id="rId6" action="ppaction://hlinkpres?slideindex=1&amp;slidetitle="/>
                        </a:rPr>
                        <a:t>Cerebral blood flow regulation and the blood brain barrier</a:t>
                      </a:r>
                      <a:r>
                        <a:rPr lang="en-GB" sz="700" dirty="0">
                          <a:effectLst/>
                          <a:latin typeface="Verdana"/>
                        </a:rPr>
                        <a:t> - Professor John </a:t>
                      </a:r>
                      <a:r>
                        <a:rPr lang="en-GB" sz="700" dirty="0" err="1">
                          <a:effectLst/>
                          <a:latin typeface="Verdana"/>
                        </a:rPr>
                        <a:t>Laycock</a:t>
                      </a:r>
                      <a:endParaRPr lang="en-GB" sz="700" dirty="0">
                        <a:effectLst/>
                        <a:latin typeface="Verdana"/>
                      </a:endParaRPr>
                    </a:p>
                  </a:txBody>
                  <a:tcPr marL="14839" marR="14839" marT="14839" marB="14839">
                    <a:lnL>
                      <a:noFill/>
                    </a:lnL>
                    <a:lnR>
                      <a:noFill/>
                    </a:lnR>
                    <a:lnT>
                      <a:noFill/>
                    </a:lnT>
                    <a:lnB>
                      <a:noFill/>
                    </a:lnB>
                    <a:solidFill>
                      <a:srgbClr val="FFFFFF"/>
                    </a:solidFill>
                  </a:tcPr>
                </a:tc>
              </a:tr>
              <a:tr h="199510">
                <a:tc rowSpan="3">
                  <a:txBody>
                    <a:bodyPr/>
                    <a:lstStyle/>
                    <a:p>
                      <a:pPr algn="l"/>
                      <a:r>
                        <a:rPr lang="en-GB" sz="700">
                          <a:effectLst/>
                          <a:latin typeface="Tahoma"/>
                        </a:rPr>
                        <a:t>Thurs 11 Oct</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7" action="ppaction://hlinkpres?slideindex=1&amp;slidetitle="/>
                        </a:rPr>
                        <a:t>Thalamus and hypothalamus</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8" action="ppaction://hlinkfile"/>
                        </a:rPr>
                        <a:t>Neuroanatomy practical worksheet answers</a:t>
                      </a:r>
                      <a:r>
                        <a:rPr lang="en-GB" sz="700">
                          <a:effectLst/>
                          <a:latin typeface="Verdana"/>
                        </a:rPr>
                        <a:t> [Word]</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9" action="ppaction://hlinkfile"/>
                        </a:rPr>
                        <a:t>Cellular organisation in the CNS worksheet answers</a:t>
                      </a:r>
                      <a:r>
                        <a:rPr lang="en-GB" sz="700">
                          <a:effectLst/>
                          <a:latin typeface="Verdana"/>
                        </a:rPr>
                        <a:t> [Word]</a:t>
                      </a:r>
                    </a:p>
                  </a:txBody>
                  <a:tcPr marL="14839" marR="14839" marT="14839" marB="14839">
                    <a:lnL>
                      <a:noFill/>
                    </a:lnL>
                    <a:lnR>
                      <a:noFill/>
                    </a:lnR>
                    <a:lnT>
                      <a:noFill/>
                    </a:lnT>
                    <a:lnB>
                      <a:noFill/>
                    </a:lnB>
                    <a:solidFill>
                      <a:srgbClr val="FFFFFF"/>
                    </a:solidFill>
                  </a:tcPr>
                </a:tc>
              </a:tr>
              <a:tr h="199510">
                <a:tc rowSpan="4">
                  <a:txBody>
                    <a:bodyPr/>
                    <a:lstStyle/>
                    <a:p>
                      <a:pPr algn="l"/>
                      <a:r>
                        <a:rPr lang="en-GB" sz="700">
                          <a:effectLst/>
                          <a:latin typeface="Tahoma"/>
                        </a:rPr>
                        <a:t>Wed 17 Oct</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10" action="ppaction://hlinkpres?slideindex=1&amp;slidetitle="/>
                        </a:rPr>
                        <a:t>Touch and proprioception</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11" action="ppaction://hlinkpres?slideindex=1&amp;slidetitle="/>
                        </a:rPr>
                        <a:t>Nociception</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12" action="ppaction://hlinkpres?slideindex=1&amp;slidetitle="/>
                        </a:rPr>
                        <a:t>Psychology of pain</a:t>
                      </a:r>
                      <a:r>
                        <a:rPr lang="en-GB" sz="700">
                          <a:effectLst/>
                          <a:latin typeface="Verdana"/>
                        </a:rPr>
                        <a:t> - Dr David Murphy</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13" action="ppaction://hlinkfile"/>
                        </a:rPr>
                        <a:t>Exercise on somatosensory pathways - answers</a:t>
                      </a:r>
                      <a:r>
                        <a:rPr lang="en-GB" sz="700">
                          <a:effectLst/>
                          <a:latin typeface="Verdana"/>
                        </a:rPr>
                        <a:t> [Word]</a:t>
                      </a:r>
                    </a:p>
                  </a:txBody>
                  <a:tcPr marL="14839" marR="14839" marT="14839" marB="14839">
                    <a:lnL>
                      <a:noFill/>
                    </a:lnL>
                    <a:lnR>
                      <a:noFill/>
                    </a:lnR>
                    <a:lnT>
                      <a:noFill/>
                    </a:lnT>
                    <a:lnB>
                      <a:noFill/>
                    </a:lnB>
                    <a:solidFill>
                      <a:srgbClr val="FFFFFF"/>
                    </a:solidFill>
                  </a:tcPr>
                </a:tc>
              </a:tr>
              <a:tr h="355648">
                <a:tc rowSpan="3">
                  <a:txBody>
                    <a:bodyPr/>
                    <a:lstStyle/>
                    <a:p>
                      <a:pPr algn="l"/>
                      <a:r>
                        <a:rPr lang="en-GB" sz="700">
                          <a:effectLst/>
                          <a:latin typeface="Tahoma"/>
                        </a:rPr>
                        <a:t>Tues 23 Oct</a:t>
                      </a:r>
                    </a:p>
                  </a:txBody>
                  <a:tcPr marL="14839" marR="14839" marT="14839" marB="14839">
                    <a:lnL>
                      <a:noFill/>
                    </a:lnL>
                    <a:lnR>
                      <a:noFill/>
                    </a:lnR>
                    <a:lnT>
                      <a:noFill/>
                    </a:lnT>
                    <a:lnB>
                      <a:noFill/>
                    </a:lnB>
                    <a:solidFill>
                      <a:srgbClr val="FFFFFF"/>
                    </a:solidFill>
                  </a:tcPr>
                </a:tc>
                <a:tc>
                  <a:txBody>
                    <a:bodyPr/>
                    <a:lstStyle/>
                    <a:p>
                      <a:pPr algn="l"/>
                      <a:r>
                        <a:rPr lang="en-GB" sz="700" dirty="0">
                          <a:solidFill>
                            <a:srgbClr val="FF0033"/>
                          </a:solidFill>
                          <a:effectLst/>
                          <a:latin typeface="Verdana"/>
                          <a:hlinkClick r:id="rId14" action="ppaction://hlinkpres?slideindex=1&amp;slidetitle="/>
                        </a:rPr>
                        <a:t>Neuromuscular and spinal cord control of movements</a:t>
                      </a:r>
                      <a:r>
                        <a:rPr lang="en-GB" sz="700" dirty="0">
                          <a:effectLst/>
                          <a:latin typeface="Verdana"/>
                        </a:rPr>
                        <a:t> - Dr Paul Strutton</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dirty="0">
                          <a:solidFill>
                            <a:srgbClr val="FF0033"/>
                          </a:solidFill>
                          <a:effectLst/>
                          <a:latin typeface="Verdana"/>
                          <a:hlinkClick r:id="rId15" action="ppaction://hlinkpres?slideindex=1&amp;slidetitle="/>
                        </a:rPr>
                        <a:t>Cortical motor function</a:t>
                      </a:r>
                      <a:r>
                        <a:rPr lang="en-GB" sz="700" dirty="0">
                          <a:effectLst/>
                          <a:latin typeface="Verdana"/>
                        </a:rPr>
                        <a:t> - Dr Ben Simpson</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16" action="ppaction://hlinkpres?slideindex=1&amp;slidetitle="/>
                        </a:rPr>
                        <a:t>Basal ganglia and cerebullum</a:t>
                      </a:r>
                      <a:r>
                        <a:rPr lang="en-GB" sz="700">
                          <a:effectLst/>
                          <a:latin typeface="Verdana"/>
                        </a:rPr>
                        <a:t> - Dr Ben Simpson</a:t>
                      </a:r>
                    </a:p>
                  </a:txBody>
                  <a:tcPr marL="14839" marR="14839" marT="14839" marB="14839">
                    <a:lnL>
                      <a:noFill/>
                    </a:lnL>
                    <a:lnR>
                      <a:noFill/>
                    </a:lnR>
                    <a:lnT>
                      <a:noFill/>
                    </a:lnT>
                    <a:lnB>
                      <a:noFill/>
                    </a:lnB>
                    <a:solidFill>
                      <a:srgbClr val="FFFFFF"/>
                    </a:solidFill>
                  </a:tcPr>
                </a:tc>
              </a:tr>
              <a:tr h="355648">
                <a:tc>
                  <a:txBody>
                    <a:bodyPr/>
                    <a:lstStyle/>
                    <a:p>
                      <a:pPr algn="l"/>
                      <a:r>
                        <a:rPr lang="en-GB" sz="700">
                          <a:effectLst/>
                          <a:latin typeface="Tahoma"/>
                        </a:rPr>
                        <a:t>Thurs 1 Nov</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17" action="ppaction://hlinkpres?slideindex=1&amp;slidetitle="/>
                        </a:rPr>
                        <a:t>Hearing 1: Sound conduction</a:t>
                      </a:r>
                      <a:r>
                        <a:rPr lang="en-GB" sz="700">
                          <a:effectLst/>
                          <a:latin typeface="Verdana"/>
                        </a:rPr>
                        <a:t> + </a:t>
                      </a:r>
                      <a:r>
                        <a:rPr lang="en-GB" sz="700">
                          <a:solidFill>
                            <a:srgbClr val="FF0033"/>
                          </a:solidFill>
                          <a:effectLst/>
                          <a:latin typeface="Verdana"/>
                          <a:hlinkClick r:id="rId18" action="ppaction://hlinkfile"/>
                        </a:rPr>
                        <a:t>hearing test answers</a:t>
                      </a:r>
                      <a:r>
                        <a:rPr lang="en-GB" sz="700">
                          <a:effectLst/>
                          <a:latin typeface="Verdana"/>
                        </a:rPr>
                        <a:t> [Word] - Dr Maggie Lowrie</a:t>
                      </a:r>
                    </a:p>
                  </a:txBody>
                  <a:tcPr marL="14839" marR="14839" marT="14839" marB="14839">
                    <a:lnL>
                      <a:noFill/>
                    </a:lnL>
                    <a:lnR>
                      <a:noFill/>
                    </a:lnR>
                    <a:lnT>
                      <a:noFill/>
                    </a:lnT>
                    <a:lnB>
                      <a:noFill/>
                    </a:lnB>
                    <a:solidFill>
                      <a:srgbClr val="FFFFFF"/>
                    </a:solidFill>
                  </a:tcPr>
                </a:tc>
              </a:tr>
              <a:tr h="355648">
                <a:tc>
                  <a:txBody>
                    <a:bodyPr/>
                    <a:lstStyle/>
                    <a:p>
                      <a:pPr algn="l"/>
                      <a:r>
                        <a:rPr lang="en-GB" sz="700">
                          <a:effectLst/>
                          <a:latin typeface="Tahoma"/>
                        </a:rPr>
                        <a:t>Mon 5 Nov</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19" action="ppaction://hlinkfile"/>
                        </a:rPr>
                        <a:t>Structure and function of the eye</a:t>
                      </a:r>
                      <a:r>
                        <a:rPr lang="en-GB" sz="700">
                          <a:effectLst/>
                          <a:latin typeface="Verdana"/>
                        </a:rPr>
                        <a:t> [pdf] - Dr Richard Cheong-Leen</a:t>
                      </a:r>
                    </a:p>
                  </a:txBody>
                  <a:tcPr marL="14839" marR="14839" marT="14839" marB="14839">
                    <a:lnL>
                      <a:noFill/>
                    </a:lnL>
                    <a:lnR>
                      <a:noFill/>
                    </a:lnR>
                    <a:lnT>
                      <a:noFill/>
                    </a:lnT>
                    <a:lnB>
                      <a:noFill/>
                    </a:lnB>
                    <a:solidFill>
                      <a:srgbClr val="FFFFFF"/>
                    </a:solidFill>
                  </a:tcPr>
                </a:tc>
              </a:tr>
              <a:tr h="355648">
                <a:tc>
                  <a:txBody>
                    <a:bodyPr/>
                    <a:lstStyle/>
                    <a:p>
                      <a:pPr algn="l"/>
                      <a:r>
                        <a:rPr lang="en-GB" sz="700">
                          <a:effectLst/>
                          <a:latin typeface="Tahoma"/>
                        </a:rPr>
                        <a:t>Wed 7 Nov</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20" action="ppaction://hlinkpres?slideindex=1&amp;slidetitle="/>
                        </a:rPr>
                        <a:t>Control of posture and gait</a:t>
                      </a:r>
                      <a:r>
                        <a:rPr lang="en-GB" sz="700">
                          <a:effectLst/>
                          <a:latin typeface="Verdana"/>
                        </a:rPr>
                        <a:t> + </a:t>
                      </a:r>
                      <a:r>
                        <a:rPr lang="en-GB" sz="700">
                          <a:solidFill>
                            <a:srgbClr val="FF0033"/>
                          </a:solidFill>
                          <a:effectLst/>
                          <a:latin typeface="Verdana"/>
                          <a:hlinkClick r:id="rId21" action="ppaction://hlinkfile"/>
                        </a:rPr>
                        <a:t>handout</a:t>
                      </a:r>
                      <a:r>
                        <a:rPr lang="en-GB" sz="700">
                          <a:effectLst/>
                          <a:latin typeface="Verdana"/>
                        </a:rPr>
                        <a:t> - Professor Michael Gresty</a:t>
                      </a:r>
                    </a:p>
                  </a:txBody>
                  <a:tcPr marL="14839" marR="14839" marT="14839" marB="14839">
                    <a:lnL>
                      <a:noFill/>
                    </a:lnL>
                    <a:lnR>
                      <a:noFill/>
                    </a:lnR>
                    <a:lnT>
                      <a:noFill/>
                    </a:lnT>
                    <a:lnB>
                      <a:noFill/>
                    </a:lnB>
                    <a:solidFill>
                      <a:srgbClr val="FFFFFF"/>
                    </a:solidFill>
                  </a:tcPr>
                </a:tc>
              </a:tr>
              <a:tr h="199510">
                <a:tc rowSpan="2">
                  <a:txBody>
                    <a:bodyPr/>
                    <a:lstStyle/>
                    <a:p>
                      <a:pPr algn="l"/>
                      <a:r>
                        <a:rPr lang="en-GB" sz="700">
                          <a:effectLst/>
                          <a:latin typeface="Tahoma"/>
                        </a:rPr>
                        <a:t>Thurs 8 Nov</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22" action="ppaction://hlinkpres?slideindex=1&amp;slidetitle="/>
                        </a:rPr>
                        <a:t>Organisation of the cerebral cortex</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23" action="ppaction://hlinkpres?slideindex=1&amp;slidetitle="/>
                        </a:rPr>
                        <a:t>Cerebral cortical function</a:t>
                      </a:r>
                      <a:r>
                        <a:rPr lang="en-GB" sz="700">
                          <a:effectLst/>
                          <a:latin typeface="Verdana"/>
                        </a:rPr>
                        <a:t> - Professor Richard Wise</a:t>
                      </a:r>
                    </a:p>
                  </a:txBody>
                  <a:tcPr marL="14839" marR="14839" marT="14839" marB="14839">
                    <a:lnL>
                      <a:noFill/>
                    </a:lnL>
                    <a:lnR>
                      <a:noFill/>
                    </a:lnR>
                    <a:lnT>
                      <a:noFill/>
                    </a:lnT>
                    <a:lnB>
                      <a:noFill/>
                    </a:lnB>
                    <a:solidFill>
                      <a:srgbClr val="FFFFFF"/>
                    </a:solidFill>
                  </a:tcPr>
                </a:tc>
              </a:tr>
              <a:tr h="199510">
                <a:tc rowSpan="3">
                  <a:txBody>
                    <a:bodyPr/>
                    <a:lstStyle/>
                    <a:p>
                      <a:pPr algn="l"/>
                      <a:r>
                        <a:rPr lang="en-GB" sz="700">
                          <a:effectLst/>
                          <a:latin typeface="Tahoma"/>
                        </a:rPr>
                        <a:t>Wed 14 Nov</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24" action="ppaction://hlinkfile"/>
                        </a:rPr>
                        <a:t>Introduction to consciousness</a:t>
                      </a:r>
                      <a:r>
                        <a:rPr lang="en-GB" sz="700">
                          <a:effectLst/>
                          <a:latin typeface="Verdana"/>
                        </a:rPr>
                        <a:t> [pdf] - Dr David Soto</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a:solidFill>
                            <a:srgbClr val="FF0033"/>
                          </a:solidFill>
                          <a:effectLst/>
                          <a:latin typeface="Verdana"/>
                          <a:hlinkClick r:id="rId25" action="ppaction://hlinkpres?slideindex=1&amp;slidetitle="/>
                        </a:rPr>
                        <a:t>Sleep</a:t>
                      </a:r>
                      <a:r>
                        <a:rPr lang="en-GB" sz="700">
                          <a:effectLst/>
                          <a:latin typeface="Verdana"/>
                        </a:rPr>
                        <a:t> - Dr Maggie Lowrie</a:t>
                      </a:r>
                    </a:p>
                  </a:txBody>
                  <a:tcPr marL="14839" marR="14839" marT="14839" marB="14839">
                    <a:lnL>
                      <a:noFill/>
                    </a:lnL>
                    <a:lnR>
                      <a:noFill/>
                    </a:lnR>
                    <a:lnT>
                      <a:noFill/>
                    </a:lnT>
                    <a:lnB>
                      <a:noFill/>
                    </a:lnB>
                    <a:solidFill>
                      <a:srgbClr val="FFFFFF"/>
                    </a:solidFill>
                  </a:tcPr>
                </a:tc>
              </a:tr>
              <a:tr h="355648">
                <a:tc vMerge="1">
                  <a:txBody>
                    <a:bodyPr/>
                    <a:lstStyle/>
                    <a:p>
                      <a:endParaRPr lang="en-GB"/>
                    </a:p>
                  </a:txBody>
                  <a:tcPr/>
                </a:tc>
                <a:tc>
                  <a:txBody>
                    <a:bodyPr/>
                    <a:lstStyle/>
                    <a:p>
                      <a:pPr algn="l"/>
                      <a:r>
                        <a:rPr lang="en-GB" sz="700">
                          <a:solidFill>
                            <a:srgbClr val="FF0033"/>
                          </a:solidFill>
                          <a:effectLst/>
                          <a:latin typeface="Verdana"/>
                          <a:hlinkClick r:id="rId26" action="ppaction://hlinkpres?slideindex=1&amp;slidetitle="/>
                        </a:rPr>
                        <a:t>Olfaction and the limbic system</a:t>
                      </a:r>
                      <a:r>
                        <a:rPr lang="en-GB" sz="700">
                          <a:effectLst/>
                          <a:latin typeface="Verdana"/>
                        </a:rPr>
                        <a:t> - Professor Steve Gentleman</a:t>
                      </a:r>
                    </a:p>
                  </a:txBody>
                  <a:tcPr marL="14839" marR="14839" marT="14839" marB="14839">
                    <a:lnL>
                      <a:noFill/>
                    </a:lnL>
                    <a:lnR>
                      <a:noFill/>
                    </a:lnR>
                    <a:lnT>
                      <a:noFill/>
                    </a:lnT>
                    <a:lnB>
                      <a:noFill/>
                    </a:lnB>
                    <a:solidFill>
                      <a:srgbClr val="FFFFFF"/>
                    </a:solidFill>
                  </a:tcPr>
                </a:tc>
              </a:tr>
              <a:tr h="199510">
                <a:tc rowSpan="2">
                  <a:txBody>
                    <a:bodyPr/>
                    <a:lstStyle/>
                    <a:p>
                      <a:pPr algn="l"/>
                      <a:r>
                        <a:rPr lang="en-GB" sz="700" dirty="0">
                          <a:effectLst/>
                          <a:latin typeface="Tahoma"/>
                        </a:rPr>
                        <a:t>Mon 7 Jan</a:t>
                      </a:r>
                    </a:p>
                  </a:txBody>
                  <a:tcPr marL="14839" marR="14839" marT="14839" marB="14839">
                    <a:lnL>
                      <a:noFill/>
                    </a:lnL>
                    <a:lnR>
                      <a:noFill/>
                    </a:lnR>
                    <a:lnT>
                      <a:noFill/>
                    </a:lnT>
                    <a:lnB>
                      <a:noFill/>
                    </a:lnB>
                    <a:solidFill>
                      <a:srgbClr val="FFFFFF"/>
                    </a:solidFill>
                  </a:tcPr>
                </a:tc>
                <a:tc>
                  <a:txBody>
                    <a:bodyPr/>
                    <a:lstStyle/>
                    <a:p>
                      <a:pPr algn="l"/>
                      <a:r>
                        <a:rPr lang="en-GB" sz="700">
                          <a:solidFill>
                            <a:srgbClr val="FF0033"/>
                          </a:solidFill>
                          <a:effectLst/>
                          <a:latin typeface="Verdana"/>
                          <a:hlinkClick r:id="rId27" action="ppaction://hlinkpres?slideindex=1&amp;slidetitle="/>
                        </a:rPr>
                        <a:t>Learning theory</a:t>
                      </a:r>
                      <a:r>
                        <a:rPr lang="en-GB" sz="700">
                          <a:effectLst/>
                          <a:latin typeface="Verdana"/>
                        </a:rPr>
                        <a:t> - Dr David Murphy</a:t>
                      </a:r>
                    </a:p>
                  </a:txBody>
                  <a:tcPr marL="14839" marR="14839" marT="14839" marB="14839">
                    <a:lnL>
                      <a:noFill/>
                    </a:lnL>
                    <a:lnR>
                      <a:noFill/>
                    </a:lnR>
                    <a:lnT>
                      <a:noFill/>
                    </a:lnT>
                    <a:lnB>
                      <a:noFill/>
                    </a:lnB>
                    <a:solidFill>
                      <a:srgbClr val="FFFFFF"/>
                    </a:solidFill>
                  </a:tcPr>
                </a:tc>
              </a:tr>
              <a:tr h="199510">
                <a:tc vMerge="1">
                  <a:txBody>
                    <a:bodyPr/>
                    <a:lstStyle/>
                    <a:p>
                      <a:endParaRPr lang="en-GB"/>
                    </a:p>
                  </a:txBody>
                  <a:tcPr/>
                </a:tc>
                <a:tc>
                  <a:txBody>
                    <a:bodyPr/>
                    <a:lstStyle/>
                    <a:p>
                      <a:pPr algn="l"/>
                      <a:r>
                        <a:rPr lang="en-GB" sz="700" dirty="0">
                          <a:solidFill>
                            <a:srgbClr val="FF0033"/>
                          </a:solidFill>
                          <a:effectLst/>
                          <a:latin typeface="Verdana"/>
                          <a:hlinkClick r:id="rId28" action="ppaction://hlinkpres?slideindex=1&amp;slidetitle="/>
                        </a:rPr>
                        <a:t>Health beliefs and behaviour</a:t>
                      </a:r>
                      <a:r>
                        <a:rPr lang="en-GB" sz="700" dirty="0">
                          <a:effectLst/>
                          <a:latin typeface="Verdana"/>
                        </a:rPr>
                        <a:t> - Dr David Murphy</a:t>
                      </a:r>
                    </a:p>
                  </a:txBody>
                  <a:tcPr marL="14839" marR="14839" marT="14839" marB="14839">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222544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620688"/>
            <a:ext cx="8136904" cy="2308324"/>
          </a:xfrm>
          <a:prstGeom prst="rect">
            <a:avLst/>
          </a:prstGeom>
          <a:noFill/>
        </p:spPr>
        <p:txBody>
          <a:bodyPr wrap="square" rtlCol="0">
            <a:spAutoFit/>
          </a:bodyPr>
          <a:lstStyle/>
          <a:p>
            <a:r>
              <a:rPr lang="en-GB" sz="2400" b="1" dirty="0" smtClean="0">
                <a:latin typeface="Arial" pitchFamily="34" charset="0"/>
                <a:cs typeface="Arial" pitchFamily="34" charset="0"/>
              </a:rPr>
              <a:t>NB</a:t>
            </a:r>
            <a:r>
              <a:rPr lang="en-GB" sz="2400" dirty="0" smtClean="0">
                <a:latin typeface="Arial" pitchFamily="34" charset="0"/>
                <a:cs typeface="Arial" pitchFamily="34" charset="0"/>
              </a:rPr>
              <a:t>: Years 1 and 2 should be considered as a block preparing for your clinical Y3</a:t>
            </a:r>
          </a:p>
          <a:p>
            <a:r>
              <a:rPr lang="en-GB" sz="2400" dirty="0" smtClean="0">
                <a:latin typeface="Arial" pitchFamily="34" charset="0"/>
                <a:cs typeface="Arial" pitchFamily="34" charset="0"/>
              </a:rPr>
              <a:t> </a:t>
            </a:r>
          </a:p>
          <a:p>
            <a:r>
              <a:rPr lang="en-GB" sz="2400" dirty="0" smtClean="0">
                <a:latin typeface="Arial" pitchFamily="34" charset="0"/>
                <a:cs typeface="Arial" pitchFamily="34" charset="0"/>
              </a:rPr>
              <a:t>Revise Y1 material before starting Y2 </a:t>
            </a:r>
            <a:r>
              <a:rPr lang="en-GB" sz="2400" dirty="0" err="1" smtClean="0">
                <a:latin typeface="Arial" pitchFamily="34" charset="0"/>
                <a:cs typeface="Arial" pitchFamily="34" charset="0"/>
              </a:rPr>
              <a:t>Neuro</a:t>
            </a:r>
            <a:r>
              <a:rPr lang="en-GB" sz="2400" dirty="0" smtClean="0">
                <a:latin typeface="Arial" pitchFamily="34" charset="0"/>
                <a:cs typeface="Arial" pitchFamily="34" charset="0"/>
              </a:rPr>
              <a:t> in the autumn term next year to build up layers of knowledge, understanding and insight effectively.</a:t>
            </a:r>
          </a:p>
        </p:txBody>
      </p:sp>
    </p:spTree>
    <p:extLst>
      <p:ext uri="{BB962C8B-B14F-4D97-AF65-F5344CB8AC3E}">
        <p14:creationId xmlns:p14="http://schemas.microsoft.com/office/powerpoint/2010/main" val="1499388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208912" cy="1154162"/>
          </a:xfrm>
          <a:prstGeom prst="rect">
            <a:avLst/>
          </a:prstGeom>
          <a:noFill/>
        </p:spPr>
        <p:txBody>
          <a:bodyPr wrap="square" rtlCol="0">
            <a:spAutoFit/>
          </a:bodyPr>
          <a:lstStyle/>
          <a:p>
            <a:pPr>
              <a:spcAft>
                <a:spcPts val="600"/>
              </a:spcAft>
            </a:pPr>
            <a:r>
              <a:rPr lang="en-GB" sz="4000" b="1" dirty="0" smtClean="0">
                <a:latin typeface="Arial" pitchFamily="34" charset="0"/>
                <a:cs typeface="Arial" pitchFamily="34" charset="0"/>
              </a:rPr>
              <a:t>Year 3</a:t>
            </a:r>
          </a:p>
          <a:p>
            <a:pPr>
              <a:spcAft>
                <a:spcPts val="600"/>
              </a:spcAft>
            </a:pPr>
            <a:endParaRPr lang="en-GB" sz="24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1325368"/>
              </p:ext>
            </p:extLst>
          </p:nvPr>
        </p:nvGraphicFramePr>
        <p:xfrm>
          <a:off x="683568" y="1196752"/>
          <a:ext cx="7920883" cy="3672410"/>
        </p:xfrm>
        <a:graphic>
          <a:graphicData uri="http://schemas.openxmlformats.org/drawingml/2006/table">
            <a:tbl>
              <a:tblPr>
                <a:tableStyleId>{5C22544A-7EE6-4342-B048-85BDC9FD1C3A}</a:tableStyleId>
              </a:tblPr>
              <a:tblGrid>
                <a:gridCol w="1462317"/>
                <a:gridCol w="731158"/>
                <a:gridCol w="731158"/>
                <a:gridCol w="731158"/>
                <a:gridCol w="731158"/>
                <a:gridCol w="731158"/>
                <a:gridCol w="700694"/>
                <a:gridCol w="700694"/>
                <a:gridCol w="700694"/>
                <a:gridCol w="700694"/>
              </a:tblGrid>
              <a:tr h="524630">
                <a:tc>
                  <a:txBody>
                    <a:bodyPr/>
                    <a:lstStyle/>
                    <a:p>
                      <a:pPr algn="l" fontAlgn="ctr"/>
                      <a:endParaRPr lang="en-GB" sz="2400" b="1" i="0" u="none" strike="noStrike" dirty="0">
                        <a:effectLst/>
                        <a:latin typeface="Arial"/>
                      </a:endParaRPr>
                    </a:p>
                  </a:txBody>
                  <a:tcPr marL="9525" marR="9525" marT="9525" marB="0" anchor="ctr"/>
                </a:tc>
                <a:tc>
                  <a:txBody>
                    <a:bodyPr/>
                    <a:lstStyle/>
                    <a:p>
                      <a:pPr algn="l" fontAlgn="ctr"/>
                      <a:r>
                        <a:rPr lang="en-GB" sz="2400" u="none" strike="noStrike">
                          <a:effectLst/>
                        </a:rPr>
                        <a:t> </a:t>
                      </a:r>
                      <a:endParaRPr lang="en-GB" sz="2400" b="1" i="0" u="none" strike="noStrike">
                        <a:effectLst/>
                        <a:latin typeface="Arial"/>
                      </a:endParaRPr>
                    </a:p>
                  </a:txBody>
                  <a:tcPr marL="9525" marR="9525" marT="9525" marB="0" anchor="ctr"/>
                </a:tc>
                <a:tc>
                  <a:txBody>
                    <a:bodyPr/>
                    <a:lstStyle/>
                    <a:p>
                      <a:pPr algn="l" fontAlgn="ctr"/>
                      <a:r>
                        <a:rPr lang="en-GB" sz="2400" u="none" strike="noStrike">
                          <a:effectLst/>
                        </a:rPr>
                        <a:t> </a:t>
                      </a:r>
                      <a:endParaRPr lang="en-GB" sz="2400" b="1" i="0" u="none" strike="noStrike">
                        <a:effectLst/>
                        <a:latin typeface="Arial"/>
                      </a:endParaRPr>
                    </a:p>
                  </a:txBody>
                  <a:tcPr marL="9525" marR="9525" marT="9525" marB="0" anchor="ctr"/>
                </a:tc>
                <a:tc>
                  <a:txBody>
                    <a:bodyPr/>
                    <a:lstStyle/>
                    <a:p>
                      <a:pPr algn="l" fontAlgn="ctr"/>
                      <a:r>
                        <a:rPr lang="en-GB" sz="2400" u="none" strike="noStrike">
                          <a:effectLst/>
                        </a:rPr>
                        <a:t> </a:t>
                      </a:r>
                      <a:endParaRPr lang="en-GB" sz="2400" b="1" i="0" u="none" strike="noStrike">
                        <a:effectLst/>
                        <a:latin typeface="Arial"/>
                      </a:endParaRPr>
                    </a:p>
                  </a:txBody>
                  <a:tcPr marL="9525" marR="9525" marT="9525" marB="0" anchor="ctr"/>
                </a:tc>
                <a:tc>
                  <a:txBody>
                    <a:bodyPr/>
                    <a:lstStyle/>
                    <a:p>
                      <a:pPr algn="ctr" fontAlgn="ctr"/>
                      <a:r>
                        <a:rPr lang="en-GB" sz="2400" u="none" strike="noStrike">
                          <a:effectLst/>
                        </a:rPr>
                        <a:t> </a:t>
                      </a:r>
                      <a:endParaRPr lang="en-GB" sz="2400" b="0" i="0" u="none" strike="noStrike">
                        <a:effectLst/>
                        <a:latin typeface="Arial"/>
                      </a:endParaRPr>
                    </a:p>
                  </a:txBody>
                  <a:tcPr marL="9525" marR="9525" marT="9525" marB="0" anchor="ctr"/>
                </a:tc>
                <a:tc>
                  <a:txBody>
                    <a:bodyPr/>
                    <a:lstStyle/>
                    <a:p>
                      <a:pPr algn="ctr" fontAlgn="ctr"/>
                      <a:r>
                        <a:rPr lang="en-GB" sz="2400" u="none" strike="noStrike">
                          <a:effectLst/>
                        </a:rPr>
                        <a:t> </a:t>
                      </a:r>
                      <a:endParaRPr lang="en-GB" sz="2400" b="0" i="0" u="none" strike="noStrike">
                        <a:effectLst/>
                        <a:latin typeface="Arial"/>
                      </a:endParaRPr>
                    </a:p>
                  </a:txBody>
                  <a:tcPr marL="9525" marR="9525" marT="9525" marB="0" anchor="ctr"/>
                </a:tc>
                <a:tc>
                  <a:txBody>
                    <a:bodyPr/>
                    <a:lstStyle/>
                    <a:p>
                      <a:pPr algn="ctr" fontAlgn="ctr"/>
                      <a:r>
                        <a:rPr lang="en-GB" sz="2400" u="none" strike="noStrike" dirty="0">
                          <a:effectLst/>
                        </a:rPr>
                        <a:t> </a:t>
                      </a:r>
                      <a:endParaRPr lang="en-GB" sz="2400" b="0" i="0" u="none" strike="noStrike" dirty="0">
                        <a:effectLst/>
                        <a:latin typeface="Arial"/>
                      </a:endParaRPr>
                    </a:p>
                  </a:txBody>
                  <a:tcPr marL="9525" marR="9525" marT="9525" marB="0" anchor="ctr"/>
                </a:tc>
                <a:tc>
                  <a:txBody>
                    <a:bodyPr/>
                    <a:lstStyle/>
                    <a:p>
                      <a:pPr algn="ctr" fontAlgn="ctr"/>
                      <a:r>
                        <a:rPr lang="en-GB" sz="2400" u="none" strike="noStrike" dirty="0">
                          <a:effectLst/>
                        </a:rPr>
                        <a:t> </a:t>
                      </a:r>
                      <a:endParaRPr lang="en-GB" sz="2400" b="0" i="0" u="none" strike="noStrike" dirty="0">
                        <a:effectLst/>
                        <a:latin typeface="Arial"/>
                      </a:endParaRPr>
                    </a:p>
                  </a:txBody>
                  <a:tcPr marL="9525" marR="9525" marT="9525" marB="0" anchor="ctr"/>
                </a:tc>
                <a:tc>
                  <a:txBody>
                    <a:bodyPr/>
                    <a:lstStyle/>
                    <a:p>
                      <a:pPr algn="ctr" fontAlgn="ctr"/>
                      <a:r>
                        <a:rPr lang="en-GB" sz="2400" u="none" strike="noStrike">
                          <a:effectLst/>
                        </a:rPr>
                        <a:t> </a:t>
                      </a:r>
                      <a:endParaRPr lang="en-GB" sz="2400" b="0" i="0" u="none" strike="noStrike">
                        <a:effectLst/>
                        <a:latin typeface="Arial"/>
                      </a:endParaRPr>
                    </a:p>
                  </a:txBody>
                  <a:tcPr marL="9525" marR="9525" marT="9525" marB="0" anchor="ctr"/>
                </a:tc>
                <a:tc>
                  <a:txBody>
                    <a:bodyPr/>
                    <a:lstStyle/>
                    <a:p>
                      <a:pPr algn="ctr" fontAlgn="ctr"/>
                      <a:r>
                        <a:rPr lang="en-GB" sz="2400" u="none" strike="noStrike" dirty="0">
                          <a:effectLst/>
                        </a:rPr>
                        <a:t> </a:t>
                      </a:r>
                      <a:endParaRPr lang="en-GB" sz="2400" b="0" i="0" u="none" strike="noStrike" dirty="0">
                        <a:effectLst/>
                        <a:latin typeface="Arial"/>
                      </a:endParaRPr>
                    </a:p>
                  </a:txBody>
                  <a:tcPr marL="9525" marR="9525" marT="9525" marB="0" anchor="ctr"/>
                </a:tc>
              </a:tr>
              <a:tr h="524630">
                <a:tc gridSpan="3">
                  <a:txBody>
                    <a:bodyPr/>
                    <a:lstStyle/>
                    <a:p>
                      <a:pPr algn="l" fontAlgn="ctr"/>
                      <a:r>
                        <a:rPr lang="en-GB" sz="2400" u="none" strike="noStrike">
                          <a:effectLst/>
                        </a:rPr>
                        <a:t>Introductory Day</a:t>
                      </a:r>
                      <a:endParaRPr lang="en-GB" sz="2400" b="0" i="0" u="none" strike="noStrike">
                        <a:effectLst/>
                        <a:latin typeface="Arial"/>
                      </a:endParaRPr>
                    </a:p>
                  </a:txBody>
                  <a:tcPr marL="9525" marR="9525" marT="9525" marB="0" anchor="ctr"/>
                </a:tc>
                <a:tc hMerge="1">
                  <a:txBody>
                    <a:bodyPr/>
                    <a:lstStyle/>
                    <a:p>
                      <a:endParaRPr lang="en-GB"/>
                    </a:p>
                  </a:txBody>
                  <a:tcPr/>
                </a:tc>
                <a:tc hMerge="1">
                  <a:txBody>
                    <a:bodyPr/>
                    <a:lstStyle/>
                    <a:p>
                      <a:endParaRPr lang="en-GB"/>
                    </a:p>
                  </a:txBody>
                  <a:tcPr/>
                </a:tc>
                <a:tc>
                  <a:txBody>
                    <a:bodyPr/>
                    <a:lstStyle/>
                    <a:p>
                      <a:pPr algn="l" fontAlgn="ctr"/>
                      <a:endParaRPr lang="en-GB" sz="2400" b="1"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r>
              <a:tr h="524630">
                <a:tc gridSpan="10">
                  <a:txBody>
                    <a:bodyPr/>
                    <a:lstStyle/>
                    <a:p>
                      <a:pPr algn="l" fontAlgn="ctr"/>
                      <a:r>
                        <a:rPr lang="en-GB" sz="2400" u="none" strike="noStrike" dirty="0">
                          <a:effectLst/>
                        </a:rPr>
                        <a:t>1st 10 Week Attachment in General Surgery/Medicine</a:t>
                      </a:r>
                      <a:endParaRPr lang="en-GB" sz="2400" b="0" i="0" u="none" strike="noStrike" dirty="0">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24630">
                <a:tc gridSpan="7">
                  <a:txBody>
                    <a:bodyPr/>
                    <a:lstStyle/>
                    <a:p>
                      <a:pPr algn="l" fontAlgn="ctr"/>
                      <a:r>
                        <a:rPr lang="en-GB" sz="2400" u="none" strike="noStrike">
                          <a:effectLst/>
                        </a:rPr>
                        <a:t>Background to Clinical Specialties Course</a:t>
                      </a:r>
                      <a:endParaRPr lang="en-GB" sz="2400" b="0" i="0" u="none" strike="noStrike">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c>
                  <a:txBody>
                    <a:bodyPr/>
                    <a:lstStyle/>
                    <a:p>
                      <a:pPr algn="ctr" fontAlgn="ctr"/>
                      <a:endParaRPr lang="en-GB" sz="2400" b="0" i="0" u="none" strike="noStrike">
                        <a:effectLst/>
                        <a:latin typeface="Arial"/>
                      </a:endParaRPr>
                    </a:p>
                  </a:txBody>
                  <a:tcPr marL="9525" marR="9525" marT="9525" marB="0" anchor="ctr"/>
                </a:tc>
              </a:tr>
              <a:tr h="524630">
                <a:tc gridSpan="10">
                  <a:txBody>
                    <a:bodyPr/>
                    <a:lstStyle/>
                    <a:p>
                      <a:pPr algn="l" fontAlgn="ctr"/>
                      <a:r>
                        <a:rPr lang="en-GB" sz="2400" u="none" strike="noStrike">
                          <a:effectLst/>
                        </a:rPr>
                        <a:t>2nd 10 Week Attachment in General Surgery/Medicine</a:t>
                      </a:r>
                      <a:endParaRPr lang="en-GB" sz="2400" b="0" i="0" u="none" strike="noStrike">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524630">
                <a:tc>
                  <a:txBody>
                    <a:bodyPr/>
                    <a:lstStyle/>
                    <a:p>
                      <a:pPr algn="l" fontAlgn="ctr"/>
                      <a:r>
                        <a:rPr lang="en-GB" sz="2400" u="none" strike="noStrike">
                          <a:effectLst/>
                        </a:rPr>
                        <a:t>Holiday</a:t>
                      </a:r>
                      <a:endParaRPr lang="en-GB" sz="2400" b="1" i="0" u="none" strike="noStrike">
                        <a:solidFill>
                          <a:srgbClr val="3366FF"/>
                        </a:solidFill>
                        <a:effectLst/>
                        <a:latin typeface="Arial"/>
                      </a:endParaRPr>
                    </a:p>
                  </a:txBody>
                  <a:tcPr marL="9525" marR="9525" marT="9525" marB="0" anchor="ctr"/>
                </a:tc>
                <a:tc>
                  <a:txBody>
                    <a:bodyPr/>
                    <a:lstStyle/>
                    <a:p>
                      <a:pPr algn="l" fontAlgn="ctr"/>
                      <a:endParaRPr lang="en-GB" sz="2400" b="1" i="0" u="none" strike="noStrike">
                        <a:solidFill>
                          <a:srgbClr val="3366FF"/>
                        </a:solidFill>
                        <a:effectLst/>
                        <a:latin typeface="Arial"/>
                      </a:endParaRPr>
                    </a:p>
                  </a:txBody>
                  <a:tcPr marL="9525" marR="9525" marT="9525" marB="0" anchor="ctr"/>
                </a:tc>
                <a:tc>
                  <a:txBody>
                    <a:bodyPr/>
                    <a:lstStyle/>
                    <a:p>
                      <a:pPr algn="l" fontAlgn="ctr"/>
                      <a:endParaRPr lang="en-GB" sz="2400" b="1" i="0" u="none" strike="noStrike">
                        <a:solidFill>
                          <a:srgbClr val="3366FF"/>
                        </a:solidFill>
                        <a:effectLst/>
                        <a:latin typeface="Arial"/>
                      </a:endParaRPr>
                    </a:p>
                  </a:txBody>
                  <a:tcPr marL="9525" marR="9525" marT="9525" marB="0" anchor="ctr"/>
                </a:tc>
                <a:tc>
                  <a:txBody>
                    <a:bodyPr/>
                    <a:lstStyle/>
                    <a:p>
                      <a:pPr algn="l" fontAlgn="ctr"/>
                      <a:endParaRPr lang="en-GB" sz="2400" b="1" i="0" u="none" strike="noStrike">
                        <a:solidFill>
                          <a:srgbClr val="3366FF"/>
                        </a:solidFill>
                        <a:effectLst/>
                        <a:latin typeface="Arial"/>
                      </a:endParaRPr>
                    </a:p>
                  </a:txBody>
                  <a:tcPr marL="9525" marR="9525" marT="9525" marB="0" anchor="ctr"/>
                </a:tc>
                <a:tc>
                  <a:txBody>
                    <a:bodyPr/>
                    <a:lstStyle/>
                    <a:p>
                      <a:pPr algn="l" fontAlgn="b"/>
                      <a:endParaRPr lang="en-GB" sz="2400" b="1" i="1" u="none" strike="noStrike">
                        <a:solidFill>
                          <a:srgbClr val="3366FF"/>
                        </a:solidFill>
                        <a:effectLst/>
                        <a:latin typeface="Arial"/>
                      </a:endParaRPr>
                    </a:p>
                  </a:txBody>
                  <a:tcPr marL="9525" marR="9525" marT="9525" marB="0" anchor="b"/>
                </a:tc>
                <a:tc>
                  <a:txBody>
                    <a:bodyPr/>
                    <a:lstStyle/>
                    <a:p>
                      <a:pPr algn="l" fontAlgn="b"/>
                      <a:endParaRPr lang="en-GB" sz="2400" b="1" i="1" u="none" strike="noStrike">
                        <a:solidFill>
                          <a:srgbClr val="3366FF"/>
                        </a:solidFill>
                        <a:effectLst/>
                        <a:latin typeface="Arial"/>
                      </a:endParaRPr>
                    </a:p>
                  </a:txBody>
                  <a:tcPr marL="9525" marR="9525" marT="9525" marB="0" anchor="b"/>
                </a:tc>
                <a:tc>
                  <a:txBody>
                    <a:bodyPr/>
                    <a:lstStyle/>
                    <a:p>
                      <a:pPr algn="l" fontAlgn="b"/>
                      <a:endParaRPr lang="en-GB" sz="2400" b="1" i="1" u="none" strike="noStrike">
                        <a:solidFill>
                          <a:srgbClr val="3366FF"/>
                        </a:solidFill>
                        <a:effectLst/>
                        <a:latin typeface="Arial"/>
                      </a:endParaRPr>
                    </a:p>
                  </a:txBody>
                  <a:tcPr marL="9525" marR="9525" marT="9525" marB="0" anchor="b"/>
                </a:tc>
                <a:tc>
                  <a:txBody>
                    <a:bodyPr/>
                    <a:lstStyle/>
                    <a:p>
                      <a:pPr algn="l" fontAlgn="b"/>
                      <a:endParaRPr lang="en-GB" sz="2400" b="1" i="1" u="none" strike="noStrike">
                        <a:solidFill>
                          <a:srgbClr val="3366FF"/>
                        </a:solidFill>
                        <a:effectLst/>
                        <a:latin typeface="Arial"/>
                      </a:endParaRPr>
                    </a:p>
                  </a:txBody>
                  <a:tcPr marL="9525" marR="9525" marT="9525" marB="0" anchor="b"/>
                </a:tc>
                <a:tc>
                  <a:txBody>
                    <a:bodyPr/>
                    <a:lstStyle/>
                    <a:p>
                      <a:pPr algn="l" fontAlgn="b"/>
                      <a:endParaRPr lang="en-GB" sz="2400" b="1" i="1" u="none" strike="noStrike">
                        <a:solidFill>
                          <a:srgbClr val="3366FF"/>
                        </a:solidFill>
                        <a:effectLst/>
                        <a:latin typeface="Arial"/>
                      </a:endParaRPr>
                    </a:p>
                  </a:txBody>
                  <a:tcPr marL="9525" marR="9525" marT="9525" marB="0" anchor="b"/>
                </a:tc>
                <a:tc>
                  <a:txBody>
                    <a:bodyPr/>
                    <a:lstStyle/>
                    <a:p>
                      <a:pPr algn="l" fontAlgn="b"/>
                      <a:endParaRPr lang="en-GB" sz="2400" b="1" i="1" u="none" strike="noStrike">
                        <a:solidFill>
                          <a:srgbClr val="3366FF"/>
                        </a:solidFill>
                        <a:effectLst/>
                        <a:latin typeface="Arial"/>
                      </a:endParaRPr>
                    </a:p>
                  </a:txBody>
                  <a:tcPr marL="9525" marR="9525" marT="9525" marB="0" anchor="b"/>
                </a:tc>
              </a:tr>
              <a:tr h="524630">
                <a:tc gridSpan="10">
                  <a:txBody>
                    <a:bodyPr/>
                    <a:lstStyle/>
                    <a:p>
                      <a:pPr algn="l" fontAlgn="ctr"/>
                      <a:r>
                        <a:rPr lang="en-GB" sz="2400" u="none" strike="noStrike" dirty="0">
                          <a:effectLst/>
                        </a:rPr>
                        <a:t>3rd 10 Week Attachment in General Surgery/Medicine</a:t>
                      </a:r>
                      <a:endParaRPr lang="en-GB" sz="2400" b="0" i="0" u="none" strike="noStrike" dirty="0">
                        <a:effectLst/>
                        <a:latin typeface="Arial"/>
                      </a:endParaRPr>
                    </a:p>
                  </a:txBody>
                  <a:tcPr marL="9525" marR="9525" marT="9525"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spTree>
    <p:extLst>
      <p:ext uri="{BB962C8B-B14F-4D97-AF65-F5344CB8AC3E}">
        <p14:creationId xmlns:p14="http://schemas.microsoft.com/office/powerpoint/2010/main" val="1047865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260648"/>
            <a:ext cx="8424936" cy="4693593"/>
          </a:xfrm>
          <a:prstGeom prst="rect">
            <a:avLst/>
          </a:prstGeom>
          <a:noFill/>
        </p:spPr>
        <p:txBody>
          <a:bodyPr wrap="square" rtlCol="0">
            <a:spAutoFit/>
          </a:bodyPr>
          <a:lstStyle/>
          <a:p>
            <a:pPr>
              <a:spcAft>
                <a:spcPts val="600"/>
              </a:spcAft>
            </a:pPr>
            <a:r>
              <a:rPr lang="en-GB" sz="4000" b="1" dirty="0" smtClean="0">
                <a:latin typeface="Arial" pitchFamily="34" charset="0"/>
                <a:cs typeface="Arial" pitchFamily="34" charset="0"/>
              </a:rPr>
              <a:t>Year 4</a:t>
            </a:r>
          </a:p>
          <a:p>
            <a:pPr>
              <a:spcAft>
                <a:spcPts val="600"/>
              </a:spcAft>
            </a:pPr>
            <a:r>
              <a:rPr lang="en-GB" sz="3200" b="1" dirty="0" smtClean="0">
                <a:latin typeface="Arial" pitchFamily="34" charset="0"/>
                <a:cs typeface="Arial" pitchFamily="34" charset="0"/>
              </a:rPr>
              <a:t>Neuroscience &amp; Mental Health BSc</a:t>
            </a:r>
          </a:p>
          <a:p>
            <a:pPr>
              <a:spcAft>
                <a:spcPts val="600"/>
              </a:spcAft>
            </a:pPr>
            <a:endParaRPr lang="en-GB" sz="2400" dirty="0" smtClean="0">
              <a:latin typeface="Arial" pitchFamily="34" charset="0"/>
              <a:cs typeface="Arial" pitchFamily="34" charset="0"/>
            </a:endParaRPr>
          </a:p>
          <a:p>
            <a:pPr marL="342900" indent="-342900">
              <a:spcAft>
                <a:spcPts val="600"/>
              </a:spcAft>
              <a:buFont typeface="Courier New" pitchFamily="49" charset="0"/>
              <a:buChar char="o"/>
            </a:pPr>
            <a:r>
              <a:rPr lang="en-GB" sz="2400" dirty="0" smtClean="0">
                <a:latin typeface="Arial" pitchFamily="34" charset="0"/>
                <a:cs typeface="Arial" pitchFamily="34" charset="0"/>
              </a:rPr>
              <a:t>Introductory module (2 weeks)</a:t>
            </a:r>
          </a:p>
          <a:p>
            <a:pPr marL="342900" indent="-342900">
              <a:spcAft>
                <a:spcPts val="600"/>
              </a:spcAft>
              <a:buFont typeface="Courier New" pitchFamily="49" charset="0"/>
              <a:buChar char="o"/>
            </a:pPr>
            <a:r>
              <a:rPr lang="en-GB" sz="2400" dirty="0" smtClean="0">
                <a:latin typeface="Arial" pitchFamily="34" charset="0"/>
                <a:cs typeface="Arial" pitchFamily="34" charset="0"/>
              </a:rPr>
              <a:t>Module 1 – Cellular and developmental neurobiology	</a:t>
            </a:r>
          </a:p>
          <a:p>
            <a:pPr marL="342900" indent="-342900">
              <a:spcAft>
                <a:spcPts val="600"/>
              </a:spcAft>
              <a:buFont typeface="Courier New" pitchFamily="49" charset="0"/>
              <a:buChar char="o"/>
            </a:pPr>
            <a:r>
              <a:rPr lang="en-GB" sz="2400" dirty="0" smtClean="0">
                <a:latin typeface="Arial" pitchFamily="34" charset="0"/>
                <a:cs typeface="Arial" pitchFamily="34" charset="0"/>
              </a:rPr>
              <a:t>Module 2 – Neurological and psychiatric disorders of the 		CNS</a:t>
            </a:r>
          </a:p>
          <a:p>
            <a:pPr marL="342900" indent="-342900">
              <a:spcAft>
                <a:spcPts val="600"/>
              </a:spcAft>
              <a:buFont typeface="Courier New" pitchFamily="49" charset="0"/>
              <a:buChar char="o"/>
            </a:pPr>
            <a:r>
              <a:rPr lang="en-GB" sz="2400" dirty="0" smtClean="0">
                <a:latin typeface="Arial" pitchFamily="34" charset="0"/>
                <a:cs typeface="Arial" pitchFamily="34" charset="0"/>
              </a:rPr>
              <a:t>Module 3 – Neurodevelopment, mental health &amp; mental 		illness</a:t>
            </a:r>
          </a:p>
          <a:p>
            <a:pPr marL="342900" indent="-342900">
              <a:spcAft>
                <a:spcPts val="600"/>
              </a:spcAft>
              <a:buFont typeface="Courier New" pitchFamily="49" charset="0"/>
              <a:buChar char="o"/>
            </a:pPr>
            <a:r>
              <a:rPr lang="en-GB" sz="2400" dirty="0" smtClean="0">
                <a:latin typeface="Arial" pitchFamily="34" charset="0"/>
                <a:cs typeface="Arial" pitchFamily="34" charset="0"/>
              </a:rPr>
              <a:t>10-week research project (lab, clinical or meta-analysis)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3402235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647105"/>
            <a:ext cx="8424936" cy="4078039"/>
          </a:xfrm>
          <a:prstGeom prst="rect">
            <a:avLst/>
          </a:prstGeom>
          <a:noFill/>
        </p:spPr>
        <p:txBody>
          <a:bodyPr wrap="square" rtlCol="0">
            <a:spAutoFit/>
          </a:bodyPr>
          <a:lstStyle/>
          <a:p>
            <a:pPr>
              <a:spcAft>
                <a:spcPts val="600"/>
              </a:spcAft>
            </a:pPr>
            <a:r>
              <a:rPr lang="en-GB" sz="4000" b="1" dirty="0" smtClean="0">
                <a:latin typeface="Arial" pitchFamily="34" charset="0"/>
                <a:cs typeface="Arial" pitchFamily="34" charset="0"/>
              </a:rPr>
              <a:t>Years 5 &amp; 6</a:t>
            </a:r>
          </a:p>
          <a:p>
            <a:pPr>
              <a:spcAft>
                <a:spcPts val="600"/>
              </a:spcAft>
            </a:pPr>
            <a:endParaRPr lang="en-GB" sz="2400" dirty="0" smtClean="0">
              <a:latin typeface="Arial" pitchFamily="34" charset="0"/>
              <a:cs typeface="Arial" pitchFamily="34" charset="0"/>
            </a:endParaRPr>
          </a:p>
          <a:p>
            <a:pPr>
              <a:spcAft>
                <a:spcPts val="600"/>
              </a:spcAft>
            </a:pPr>
            <a:r>
              <a:rPr lang="en-GB" sz="2400" dirty="0" smtClean="0">
                <a:latin typeface="Arial" pitchFamily="34" charset="0"/>
                <a:cs typeface="Arial" pitchFamily="34" charset="0"/>
              </a:rPr>
              <a:t>Clinical</a:t>
            </a:r>
          </a:p>
          <a:p>
            <a:pPr>
              <a:spcAft>
                <a:spcPts val="600"/>
              </a:spcAft>
            </a:pPr>
            <a:endParaRPr lang="en-GB" sz="2400" dirty="0" smtClean="0">
              <a:latin typeface="Arial" pitchFamily="34" charset="0"/>
              <a:cs typeface="Arial" pitchFamily="34" charset="0"/>
            </a:endParaRPr>
          </a:p>
          <a:p>
            <a:pPr>
              <a:spcAft>
                <a:spcPts val="600"/>
              </a:spcAft>
            </a:pPr>
            <a:r>
              <a:rPr lang="en-GB" sz="3200" b="1" dirty="0" smtClean="0">
                <a:latin typeface="Arial" pitchFamily="34" charset="0"/>
                <a:cs typeface="Arial" pitchFamily="34" charset="0"/>
              </a:rPr>
              <a:t>Y5 –Psychiatry</a:t>
            </a:r>
            <a:r>
              <a:rPr lang="en-GB" sz="2400" dirty="0" smtClean="0">
                <a:latin typeface="Arial" pitchFamily="34" charset="0"/>
                <a:cs typeface="Arial" pitchFamily="34" charset="0"/>
              </a:rPr>
              <a:t> 6-week block </a:t>
            </a:r>
          </a:p>
          <a:p>
            <a:pPr>
              <a:spcAft>
                <a:spcPts val="600"/>
              </a:spcAft>
            </a:pPr>
            <a:r>
              <a:rPr lang="en-GB" sz="3200" b="1" dirty="0" smtClean="0">
                <a:latin typeface="Arial" pitchFamily="34" charset="0"/>
                <a:cs typeface="Arial" pitchFamily="34" charset="0"/>
              </a:rPr>
              <a:t>Y6 – Neurology </a:t>
            </a:r>
            <a:r>
              <a:rPr lang="en-GB" sz="2400" dirty="0" smtClean="0">
                <a:latin typeface="Arial" pitchFamily="34" charset="0"/>
                <a:cs typeface="Arial" pitchFamily="34" charset="0"/>
              </a:rPr>
              <a:t>2-week block</a:t>
            </a:r>
            <a:endParaRPr lang="en-GB" sz="3200" b="1" dirty="0">
              <a:latin typeface="Arial" pitchFamily="34" charset="0"/>
              <a:cs typeface="Arial" pitchFamily="34" charset="0"/>
            </a:endParaRPr>
          </a:p>
          <a:p>
            <a:pPr>
              <a:spcAft>
                <a:spcPts val="600"/>
              </a:spcAft>
            </a:pPr>
            <a:endParaRPr lang="en-GB" sz="2400" dirty="0" smtClean="0">
              <a:latin typeface="Arial" pitchFamily="34" charset="0"/>
              <a:cs typeface="Arial" pitchFamily="34" charset="0"/>
            </a:endParaRPr>
          </a:p>
          <a:p>
            <a:pPr>
              <a:spcAft>
                <a:spcPts val="600"/>
              </a:spcAft>
            </a:pPr>
            <a:r>
              <a:rPr lang="en-GB" sz="2400" dirty="0" err="1" smtClean="0">
                <a:latin typeface="Arial" pitchFamily="34" charset="0"/>
                <a:cs typeface="Arial" pitchFamily="34" charset="0"/>
              </a:rPr>
              <a:t>Neuro</a:t>
            </a:r>
            <a:r>
              <a:rPr lang="en-GB" sz="2400" dirty="0" smtClean="0">
                <a:latin typeface="Arial" pitchFamily="34" charset="0"/>
                <a:cs typeface="Arial" pitchFamily="34" charset="0"/>
              </a:rPr>
              <a:t> infuses many other specialties </a:t>
            </a:r>
          </a:p>
        </p:txBody>
      </p:sp>
    </p:spTree>
    <p:extLst>
      <p:ext uri="{BB962C8B-B14F-4D97-AF65-F5344CB8AC3E}">
        <p14:creationId xmlns:p14="http://schemas.microsoft.com/office/powerpoint/2010/main" val="194520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375042"/>
            <a:ext cx="7632848" cy="4278094"/>
          </a:xfrm>
          <a:prstGeom prst="rect">
            <a:avLst/>
          </a:prstGeom>
          <a:noFill/>
        </p:spPr>
        <p:txBody>
          <a:bodyPr wrap="square" rtlCol="0">
            <a:spAutoFit/>
          </a:bodyPr>
          <a:lstStyle/>
          <a:p>
            <a:pPr>
              <a:spcAft>
                <a:spcPts val="600"/>
              </a:spcAft>
            </a:pPr>
            <a:r>
              <a:rPr lang="en-GB" sz="4000" b="1" dirty="0" smtClean="0">
                <a:latin typeface="Arial" pitchFamily="34" charset="0"/>
                <a:cs typeface="Arial" pitchFamily="34" charset="0"/>
              </a:rPr>
              <a:t>After…</a:t>
            </a:r>
          </a:p>
          <a:p>
            <a:pPr>
              <a:spcAft>
                <a:spcPts val="600"/>
              </a:spcAft>
            </a:pPr>
            <a:endParaRPr lang="en-GB" sz="2400" dirty="0" smtClean="0">
              <a:latin typeface="Arial" pitchFamily="34" charset="0"/>
              <a:cs typeface="Arial" pitchFamily="34" charset="0"/>
            </a:endParaRPr>
          </a:p>
          <a:p>
            <a:pPr>
              <a:spcAft>
                <a:spcPts val="600"/>
              </a:spcAft>
            </a:pPr>
            <a:r>
              <a:rPr lang="en-GB" sz="2400" dirty="0" smtClean="0">
                <a:latin typeface="Arial" pitchFamily="34" charset="0"/>
                <a:cs typeface="Arial" pitchFamily="34" charset="0"/>
              </a:rPr>
              <a:t>Neurologist</a:t>
            </a:r>
          </a:p>
          <a:p>
            <a:pPr>
              <a:spcAft>
                <a:spcPts val="600"/>
              </a:spcAft>
            </a:pPr>
            <a:r>
              <a:rPr lang="en-GB" sz="2400" dirty="0" smtClean="0">
                <a:latin typeface="Arial" pitchFamily="34" charset="0"/>
                <a:cs typeface="Arial" pitchFamily="34" charset="0"/>
              </a:rPr>
              <a:t>Psychiatrist</a:t>
            </a:r>
          </a:p>
          <a:p>
            <a:pPr>
              <a:spcAft>
                <a:spcPts val="600"/>
              </a:spcAft>
            </a:pPr>
            <a:r>
              <a:rPr lang="en-GB" sz="2400" dirty="0" smtClean="0">
                <a:latin typeface="Arial" pitchFamily="34" charset="0"/>
                <a:cs typeface="Arial" pitchFamily="34" charset="0"/>
              </a:rPr>
              <a:t>Neurosurgeon</a:t>
            </a:r>
          </a:p>
          <a:p>
            <a:pPr>
              <a:spcAft>
                <a:spcPts val="600"/>
              </a:spcAft>
            </a:pPr>
            <a:r>
              <a:rPr lang="en-GB" sz="2400" dirty="0" err="1" smtClean="0">
                <a:latin typeface="Arial" pitchFamily="34" charset="0"/>
                <a:cs typeface="Arial" pitchFamily="34" charset="0"/>
              </a:rPr>
              <a:t>Neuropathologist</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etc</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etc</a:t>
            </a:r>
            <a:endParaRPr lang="en-GB" sz="2400" dirty="0" smtClean="0">
              <a:latin typeface="Arial" pitchFamily="34" charset="0"/>
              <a:cs typeface="Arial" pitchFamily="34" charset="0"/>
            </a:endParaRPr>
          </a:p>
          <a:p>
            <a:pPr>
              <a:spcAft>
                <a:spcPts val="600"/>
              </a:spcAft>
            </a:pPr>
            <a:endParaRPr lang="en-GB" sz="2400" dirty="0">
              <a:latin typeface="Arial" pitchFamily="34" charset="0"/>
              <a:cs typeface="Arial" pitchFamily="34" charset="0"/>
            </a:endParaRPr>
          </a:p>
          <a:p>
            <a:pPr>
              <a:spcAft>
                <a:spcPts val="600"/>
              </a:spcAft>
            </a:pPr>
            <a:r>
              <a:rPr lang="en-GB" sz="2400" dirty="0" smtClean="0">
                <a:latin typeface="Arial" pitchFamily="34" charset="0"/>
                <a:cs typeface="Arial" pitchFamily="34" charset="0"/>
              </a:rPr>
              <a:t>PhD?  Clinician scientist specialising in neuroscience</a:t>
            </a:r>
          </a:p>
          <a:p>
            <a:pPr>
              <a:spcAft>
                <a:spcPts val="600"/>
              </a:spcAft>
            </a:pPr>
            <a:endParaRPr lang="en-GB" sz="2400" dirty="0" smtClean="0">
              <a:latin typeface="Arial" pitchFamily="34" charset="0"/>
              <a:cs typeface="Arial" pitchFamily="34" charset="0"/>
            </a:endParaRPr>
          </a:p>
        </p:txBody>
      </p:sp>
    </p:spTree>
    <p:extLst>
      <p:ext uri="{BB962C8B-B14F-4D97-AF65-F5344CB8AC3E}">
        <p14:creationId xmlns:p14="http://schemas.microsoft.com/office/powerpoint/2010/main" val="3033597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1557</TotalTime>
  <Words>1814</Words>
  <Application>Microsoft Office PowerPoint</Application>
  <PresentationFormat>On-screen Show (4:3)</PresentationFormat>
  <Paragraphs>412</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Imperial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Saffell, Jane L</dc:creator>
  <cp:lastModifiedBy>Shiel, Nuala</cp:lastModifiedBy>
  <cp:revision>71</cp:revision>
  <dcterms:created xsi:type="dcterms:W3CDTF">2013-01-10T11:46:17Z</dcterms:created>
  <dcterms:modified xsi:type="dcterms:W3CDTF">2013-01-14T10:45:30Z</dcterms:modified>
</cp:coreProperties>
</file>