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4"/>
  </p:notesMasterIdLst>
  <p:sldIdLst>
    <p:sldId id="262" r:id="rId3"/>
    <p:sldId id="277" r:id="rId4"/>
    <p:sldId id="278" r:id="rId5"/>
    <p:sldId id="279" r:id="rId6"/>
    <p:sldId id="280" r:id="rId7"/>
    <p:sldId id="281" r:id="rId8"/>
    <p:sldId id="282" r:id="rId9"/>
    <p:sldId id="292" r:id="rId10"/>
    <p:sldId id="286" r:id="rId11"/>
    <p:sldId id="287" r:id="rId12"/>
    <p:sldId id="256" r:id="rId13"/>
    <p:sldId id="291" r:id="rId14"/>
    <p:sldId id="258" r:id="rId15"/>
    <p:sldId id="263" r:id="rId16"/>
    <p:sldId id="264" r:id="rId17"/>
    <p:sldId id="259" r:id="rId18"/>
    <p:sldId id="265" r:id="rId19"/>
    <p:sldId id="257" r:id="rId20"/>
    <p:sldId id="266" r:id="rId21"/>
    <p:sldId id="288" r:id="rId22"/>
    <p:sldId id="290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CC"/>
    <a:srgbClr val="66CCFF"/>
    <a:srgbClr val="FFFF00"/>
    <a:srgbClr val="FF66CC"/>
    <a:srgbClr val="FFCCFF"/>
    <a:srgbClr val="A50021"/>
    <a:srgbClr val="00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07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BB4FFB5-DB47-41BE-A1ED-F10734DFA2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060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B27BD-1498-4101-9186-1D03BA1B2D88}" type="slidenum">
              <a:rPr lang="en-GB">
                <a:latin typeface="Arial" charset="0"/>
              </a:rPr>
              <a:pPr/>
              <a:t>5</a:t>
            </a:fld>
            <a:endParaRPr lang="en-GB">
              <a:latin typeface="Arial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GB" sz="1200">
                <a:latin typeface="Arial" charset="0"/>
              </a:rPr>
              <a:t>5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56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1962" cy="3203575"/>
          </a:xfrm>
          <a:ln w="12700" cap="flat"/>
        </p:spPr>
      </p:sp>
      <p:sp>
        <p:nvSpPr>
          <p:cNvPr id="256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57625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CFBF8-3DD8-41FD-9EEC-9A1724AF22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A9A86-9930-46FC-A791-C1505276E4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17692-FA69-40D4-B5AB-BF4A045A10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latin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latin typeface="Arial" pitchFamily="34" charset="0"/>
                </a:endParaRPr>
              </a:p>
            </p:txBody>
          </p:sp>
        </p:grpSp>
      </p:grpSp>
      <p:sp>
        <p:nvSpPr>
          <p:cNvPr id="512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12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72E966-EF08-4498-ACCE-5317D871D6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0B33-D063-4B62-A40D-4F6AEC22A9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FA1CC-A522-410C-8953-FA3B1F7EAB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FE30D-C40D-46DB-8044-8C9556DB3D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2406F-1D5D-489A-AB90-D64B597E0D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E0397-6866-46F1-84F9-688DCD5740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F16D0-2AEE-47DD-8FB5-C64BD4BE19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5982-3836-4FDF-AB91-8383359DD3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B928-D29F-40C0-AFB1-C7C6E0F079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59F8-DBCC-4DF5-8C3E-68885C63DB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A55F3-B0FA-4EBD-BD5E-A814ED55EC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8394F-115D-4BB0-B1D8-155C05C369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5E4B8-41FF-4019-B884-5933CCB094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AE25C-9386-4279-9E6D-877CC9F133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7ED17-7953-4A5C-98B0-54C1666FC8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53C8D-33E0-4ADF-BB3F-74925A327E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38EC-A88B-4C8E-89A0-AABED731F2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801C-F147-4CEB-8D52-2475956505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9CE3C-0ACA-4ED4-8A74-4678A39DD9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21A4FB7A-DD0F-458F-8B0C-EB3BC650CC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2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2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2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2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2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2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2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2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2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2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>
                <a:latin typeface="Arial" pitchFamily="34" charset="0"/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02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latin typeface="Arial" pitchFamily="34" charset="0"/>
                </a:endParaRPr>
              </a:p>
            </p:txBody>
          </p:sp>
          <p:sp>
            <p:nvSpPr>
              <p:cNvPr id="502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>
                  <a:latin typeface="Arial" pitchFamily="34" charset="0"/>
                </a:endParaRPr>
              </a:p>
            </p:txBody>
          </p:sp>
        </p:grpSp>
      </p:grpSp>
      <p:sp>
        <p:nvSpPr>
          <p:cNvPr id="502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02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2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2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13E718-AA8F-4F86-96D3-711C186828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f/f7/Gray839.png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333375"/>
            <a:ext cx="2627313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3059113" cy="998537"/>
          </a:xfrm>
        </p:spPr>
        <p:txBody>
          <a:bodyPr/>
          <a:lstStyle/>
          <a:p>
            <a:pPr algn="l" eaLnBrk="1" hangingPunct="1"/>
            <a:r>
              <a:rPr lang="en-GB" sz="2400" b="1" smtClean="0">
                <a:solidFill>
                  <a:srgbClr val="000066"/>
                </a:solidFill>
                <a:latin typeface="Arial" charset="0"/>
              </a:rPr>
              <a:t>Imperial College</a:t>
            </a:r>
            <a:r>
              <a:rPr lang="en-GB" sz="3200" b="1" smtClean="0">
                <a:solidFill>
                  <a:schemeClr val="bg1"/>
                </a:solidFill>
                <a:latin typeface="Arial" charset="0"/>
              </a:rPr>
              <a:t> </a:t>
            </a:r>
            <a:br>
              <a:rPr lang="en-GB" sz="3200" b="1" smtClean="0">
                <a:solidFill>
                  <a:schemeClr val="bg1"/>
                </a:solidFill>
                <a:latin typeface="Arial" charset="0"/>
              </a:rPr>
            </a:br>
            <a:r>
              <a:rPr lang="en-GB" sz="2400" b="1" smtClean="0">
                <a:solidFill>
                  <a:srgbClr val="6699FF"/>
                </a:solidFill>
                <a:latin typeface="Arial" charset="0"/>
              </a:rPr>
              <a:t>London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412776"/>
            <a:ext cx="8136136" cy="4683224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FF00"/>
                </a:solidFill>
                <a:latin typeface="Arial" charset="0"/>
              </a:rPr>
              <a:t>LCRS</a:t>
            </a:r>
          </a:p>
          <a:p>
            <a:pPr eaLnBrk="1" hangingPunct="1"/>
            <a:r>
              <a:rPr lang="en-GB" dirty="0" smtClean="0">
                <a:solidFill>
                  <a:srgbClr val="CCECFF"/>
                </a:solidFill>
                <a:latin typeface="Arial" charset="0"/>
              </a:rPr>
              <a:t>NEUROSCIENCE AND MENTAL HEALTH</a:t>
            </a:r>
          </a:p>
          <a:p>
            <a:pPr eaLnBrk="1" hangingPunct="1"/>
            <a:endParaRPr lang="en-GB" sz="2000" dirty="0" smtClean="0">
              <a:solidFill>
                <a:srgbClr val="FFFFCC"/>
              </a:solidFill>
              <a:latin typeface="Arial" charset="0"/>
            </a:endParaRPr>
          </a:p>
          <a:p>
            <a:pPr eaLnBrk="1" hangingPunct="1"/>
            <a:r>
              <a:rPr lang="en-GB" sz="5400" dirty="0" smtClean="0">
                <a:solidFill>
                  <a:srgbClr val="FFFFCC"/>
                </a:solidFill>
                <a:latin typeface="Arial" charset="0"/>
              </a:rPr>
              <a:t>Autonomic reflexes</a:t>
            </a:r>
          </a:p>
          <a:p>
            <a:pPr eaLnBrk="1" hangingPunct="1"/>
            <a:endParaRPr lang="en-GB" sz="2800" dirty="0" smtClean="0">
              <a:solidFill>
                <a:srgbClr val="FFFFCC"/>
              </a:solidFill>
              <a:latin typeface="Arial" charset="0"/>
            </a:endParaRPr>
          </a:p>
          <a:p>
            <a:pPr eaLnBrk="1" hangingPunct="1"/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Chris John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58"/>
          <p:cNvSpPr txBox="1">
            <a:spLocks noChangeArrowheads="1"/>
          </p:cNvSpPr>
          <p:nvPr/>
        </p:nvSpPr>
        <p:spPr bwMode="auto">
          <a:xfrm>
            <a:off x="457200" y="1524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b="1">
                <a:latin typeface="Arial" charset="0"/>
              </a:rPr>
              <a:t>SCHEMATIC DIAGRAM OF THE AUTONOMIC NERVOUS SYSTEM</a:t>
            </a:r>
          </a:p>
        </p:txBody>
      </p:sp>
      <p:sp>
        <p:nvSpPr>
          <p:cNvPr id="13315" name="Text Box 159"/>
          <p:cNvSpPr txBox="1">
            <a:spLocks noChangeArrowheads="1"/>
          </p:cNvSpPr>
          <p:nvPr/>
        </p:nvSpPr>
        <p:spPr bwMode="auto">
          <a:xfrm rot="-5400000">
            <a:off x="1481932" y="1100931"/>
            <a:ext cx="1687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1">
                <a:latin typeface="Arial" charset="0"/>
              </a:rPr>
              <a:t>Parasymp</a:t>
            </a:r>
          </a:p>
          <a:p>
            <a:pPr eaLnBrk="0" hangingPunct="0"/>
            <a:r>
              <a:rPr lang="en-GB" sz="2000" b="1">
                <a:latin typeface="Arial" charset="0"/>
              </a:rPr>
              <a:t>Cranial</a:t>
            </a:r>
          </a:p>
          <a:p>
            <a:pPr eaLnBrk="0" hangingPunct="0"/>
            <a:r>
              <a:rPr lang="en-GB" sz="2000" b="1">
                <a:latin typeface="Arial" charset="0"/>
              </a:rPr>
              <a:t>sacral</a:t>
            </a:r>
            <a:endParaRPr lang="en-GB" sz="1400" b="1">
              <a:latin typeface="Arial" charset="0"/>
            </a:endParaRPr>
          </a:p>
        </p:txBody>
      </p:sp>
      <p:sp>
        <p:nvSpPr>
          <p:cNvPr id="13316" name="Text Box 160"/>
          <p:cNvSpPr txBox="1">
            <a:spLocks noChangeArrowheads="1"/>
          </p:cNvSpPr>
          <p:nvPr/>
        </p:nvSpPr>
        <p:spPr bwMode="auto">
          <a:xfrm rot="-5400000">
            <a:off x="1000919" y="3191669"/>
            <a:ext cx="230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 b="1">
                <a:latin typeface="Arial" charset="0"/>
              </a:rPr>
              <a:t>Sympathetic –</a:t>
            </a:r>
            <a:r>
              <a:rPr lang="en-GB" sz="1400" b="1">
                <a:latin typeface="Arial" charset="0"/>
              </a:rPr>
              <a:t> </a:t>
            </a:r>
            <a:r>
              <a:rPr lang="en-GB" sz="2000" b="1">
                <a:latin typeface="Arial" charset="0"/>
              </a:rPr>
              <a:t>thoracic/lumbar</a:t>
            </a:r>
          </a:p>
        </p:txBody>
      </p:sp>
      <p:sp>
        <p:nvSpPr>
          <p:cNvPr id="13317" name="AutoShape 161"/>
          <p:cNvSpPr>
            <a:spLocks/>
          </p:cNvSpPr>
          <p:nvPr/>
        </p:nvSpPr>
        <p:spPr bwMode="auto">
          <a:xfrm>
            <a:off x="2557463" y="2517775"/>
            <a:ext cx="196850" cy="2301875"/>
          </a:xfrm>
          <a:prstGeom prst="leftBrace">
            <a:avLst>
              <a:gd name="adj1" fmla="val 974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318" name="Line 162"/>
          <p:cNvSpPr>
            <a:spLocks noChangeShapeType="1"/>
          </p:cNvSpPr>
          <p:nvPr/>
        </p:nvSpPr>
        <p:spPr bwMode="auto">
          <a:xfrm>
            <a:off x="2870200" y="1114425"/>
            <a:ext cx="0" cy="404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19" name="Oval 163"/>
          <p:cNvSpPr>
            <a:spLocks noChangeArrowheads="1"/>
          </p:cNvSpPr>
          <p:nvPr/>
        </p:nvSpPr>
        <p:spPr bwMode="auto">
          <a:xfrm>
            <a:off x="2984500" y="1692275"/>
            <a:ext cx="166688" cy="155575"/>
          </a:xfrm>
          <a:prstGeom prst="ellips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320" name="Line 164"/>
          <p:cNvSpPr>
            <a:spLocks noChangeShapeType="1"/>
          </p:cNvSpPr>
          <p:nvPr/>
        </p:nvSpPr>
        <p:spPr bwMode="auto">
          <a:xfrm>
            <a:off x="3132138" y="1782763"/>
            <a:ext cx="1293812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1" name="Line 165"/>
          <p:cNvSpPr>
            <a:spLocks noChangeShapeType="1"/>
          </p:cNvSpPr>
          <p:nvPr/>
        </p:nvSpPr>
        <p:spPr bwMode="auto">
          <a:xfrm flipV="1">
            <a:off x="4938713" y="1727200"/>
            <a:ext cx="39687" cy="55563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2" name="Line 166"/>
          <p:cNvSpPr>
            <a:spLocks noChangeShapeType="1"/>
          </p:cNvSpPr>
          <p:nvPr/>
        </p:nvSpPr>
        <p:spPr bwMode="auto">
          <a:xfrm>
            <a:off x="4938713" y="1782763"/>
            <a:ext cx="39687" cy="55562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3" name="Oval 167"/>
          <p:cNvSpPr>
            <a:spLocks noChangeArrowheads="1"/>
          </p:cNvSpPr>
          <p:nvPr/>
        </p:nvSpPr>
        <p:spPr bwMode="auto">
          <a:xfrm>
            <a:off x="6108700" y="1692275"/>
            <a:ext cx="176213" cy="168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324" name="Line 168"/>
          <p:cNvSpPr>
            <a:spLocks noChangeShapeType="1"/>
          </p:cNvSpPr>
          <p:nvPr/>
        </p:nvSpPr>
        <p:spPr bwMode="auto">
          <a:xfrm>
            <a:off x="6284913" y="1782763"/>
            <a:ext cx="357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5" name="Line 169"/>
          <p:cNvSpPr>
            <a:spLocks noChangeShapeType="1"/>
          </p:cNvSpPr>
          <p:nvPr/>
        </p:nvSpPr>
        <p:spPr bwMode="auto">
          <a:xfrm flipV="1">
            <a:off x="6642100" y="1727200"/>
            <a:ext cx="38100" cy="5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6" name="Line 170"/>
          <p:cNvSpPr>
            <a:spLocks noChangeShapeType="1"/>
          </p:cNvSpPr>
          <p:nvPr/>
        </p:nvSpPr>
        <p:spPr bwMode="auto">
          <a:xfrm>
            <a:off x="6642100" y="1782763"/>
            <a:ext cx="38100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7" name="Text Box 171"/>
          <p:cNvSpPr txBox="1">
            <a:spLocks noChangeArrowheads="1"/>
          </p:cNvSpPr>
          <p:nvPr/>
        </p:nvSpPr>
        <p:spPr bwMode="auto">
          <a:xfrm>
            <a:off x="6929438" y="1495425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FF99CC"/>
                </a:solidFill>
                <a:latin typeface="Arial" charset="0"/>
              </a:rPr>
              <a:t>ACh</a:t>
            </a:r>
          </a:p>
        </p:txBody>
      </p:sp>
      <p:sp>
        <p:nvSpPr>
          <p:cNvPr id="13328" name="Text Box 172"/>
          <p:cNvSpPr txBox="1">
            <a:spLocks noChangeArrowheads="1"/>
          </p:cNvSpPr>
          <p:nvPr/>
        </p:nvSpPr>
        <p:spPr bwMode="auto">
          <a:xfrm>
            <a:off x="7854950" y="151606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Effector</a:t>
            </a:r>
          </a:p>
          <a:p>
            <a:pPr eaLnBrk="0" hangingPunct="0"/>
            <a:r>
              <a:rPr lang="en-GB" sz="1800" b="1">
                <a:latin typeface="Arial" charset="0"/>
              </a:rPr>
              <a:t>organ</a:t>
            </a:r>
          </a:p>
        </p:txBody>
      </p:sp>
      <p:sp>
        <p:nvSpPr>
          <p:cNvPr id="13329" name="Text Box 173"/>
          <p:cNvSpPr txBox="1">
            <a:spLocks noChangeArrowheads="1"/>
          </p:cNvSpPr>
          <p:nvPr/>
        </p:nvSpPr>
        <p:spPr bwMode="auto">
          <a:xfrm>
            <a:off x="5084763" y="1500188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FF99CC"/>
                </a:solidFill>
                <a:latin typeface="Arial" charset="0"/>
              </a:rPr>
              <a:t>ACh</a:t>
            </a:r>
          </a:p>
        </p:txBody>
      </p:sp>
      <p:sp>
        <p:nvSpPr>
          <p:cNvPr id="13330" name="Oval 174"/>
          <p:cNvSpPr>
            <a:spLocks noChangeArrowheads="1"/>
          </p:cNvSpPr>
          <p:nvPr/>
        </p:nvSpPr>
        <p:spPr bwMode="auto">
          <a:xfrm>
            <a:off x="2994025" y="2540000"/>
            <a:ext cx="169863" cy="168275"/>
          </a:xfrm>
          <a:prstGeom prst="ellips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331" name="Line 175"/>
          <p:cNvSpPr>
            <a:spLocks noChangeShapeType="1"/>
          </p:cNvSpPr>
          <p:nvPr/>
        </p:nvSpPr>
        <p:spPr bwMode="auto">
          <a:xfrm>
            <a:off x="3176588" y="2630488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2" name="Line 176"/>
          <p:cNvSpPr>
            <a:spLocks noChangeShapeType="1"/>
          </p:cNvSpPr>
          <p:nvPr/>
        </p:nvSpPr>
        <p:spPr bwMode="auto">
          <a:xfrm flipV="1">
            <a:off x="3532188" y="2574925"/>
            <a:ext cx="39687" cy="55563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3" name="Line 177"/>
          <p:cNvSpPr>
            <a:spLocks noChangeShapeType="1"/>
          </p:cNvSpPr>
          <p:nvPr/>
        </p:nvSpPr>
        <p:spPr bwMode="auto">
          <a:xfrm>
            <a:off x="3532188" y="2630488"/>
            <a:ext cx="39687" cy="57150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4" name="Text Box 178"/>
          <p:cNvSpPr txBox="1">
            <a:spLocks noChangeArrowheads="1"/>
          </p:cNvSpPr>
          <p:nvPr/>
        </p:nvSpPr>
        <p:spPr bwMode="auto">
          <a:xfrm>
            <a:off x="3632200" y="2366963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FF99CC"/>
                </a:solidFill>
                <a:latin typeface="Arial" charset="0"/>
              </a:rPr>
              <a:t>ACh</a:t>
            </a:r>
          </a:p>
        </p:txBody>
      </p:sp>
      <p:sp>
        <p:nvSpPr>
          <p:cNvPr id="13335" name="Oval 179"/>
          <p:cNvSpPr>
            <a:spLocks noChangeArrowheads="1"/>
          </p:cNvSpPr>
          <p:nvPr/>
        </p:nvSpPr>
        <p:spPr bwMode="auto">
          <a:xfrm>
            <a:off x="4525963" y="2540000"/>
            <a:ext cx="190500" cy="168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336" name="Line 180"/>
          <p:cNvSpPr>
            <a:spLocks noChangeShapeType="1"/>
          </p:cNvSpPr>
          <p:nvPr/>
        </p:nvSpPr>
        <p:spPr bwMode="auto">
          <a:xfrm>
            <a:off x="5681663" y="2630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7" name="Line 181"/>
          <p:cNvSpPr>
            <a:spLocks noChangeShapeType="1"/>
          </p:cNvSpPr>
          <p:nvPr/>
        </p:nvSpPr>
        <p:spPr bwMode="auto">
          <a:xfrm flipV="1">
            <a:off x="6823075" y="2574925"/>
            <a:ext cx="39688" cy="55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8" name="Line 182"/>
          <p:cNvSpPr>
            <a:spLocks noChangeShapeType="1"/>
          </p:cNvSpPr>
          <p:nvPr/>
        </p:nvSpPr>
        <p:spPr bwMode="auto">
          <a:xfrm>
            <a:off x="6823075" y="2630488"/>
            <a:ext cx="39688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9" name="Text Box 183"/>
          <p:cNvSpPr txBox="1">
            <a:spLocks noChangeArrowheads="1"/>
          </p:cNvSpPr>
          <p:nvPr/>
        </p:nvSpPr>
        <p:spPr bwMode="auto">
          <a:xfrm>
            <a:off x="6934200" y="2351088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EEF323"/>
                </a:solidFill>
                <a:latin typeface="Arial" charset="0"/>
              </a:rPr>
              <a:t>NA</a:t>
            </a:r>
          </a:p>
        </p:txBody>
      </p:sp>
      <p:sp>
        <p:nvSpPr>
          <p:cNvPr id="13340" name="Oval 184"/>
          <p:cNvSpPr>
            <a:spLocks noChangeArrowheads="1"/>
          </p:cNvSpPr>
          <p:nvPr/>
        </p:nvSpPr>
        <p:spPr bwMode="auto">
          <a:xfrm>
            <a:off x="2994025" y="3505200"/>
            <a:ext cx="195263" cy="168275"/>
          </a:xfrm>
          <a:prstGeom prst="ellips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341" name="Line 185"/>
          <p:cNvSpPr>
            <a:spLocks noChangeShapeType="1"/>
          </p:cNvSpPr>
          <p:nvPr/>
        </p:nvSpPr>
        <p:spPr bwMode="auto">
          <a:xfrm flipV="1">
            <a:off x="3544888" y="3540125"/>
            <a:ext cx="39687" cy="55563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2" name="Line 186"/>
          <p:cNvSpPr>
            <a:spLocks noChangeShapeType="1"/>
          </p:cNvSpPr>
          <p:nvPr/>
        </p:nvSpPr>
        <p:spPr bwMode="auto">
          <a:xfrm>
            <a:off x="3544888" y="3595688"/>
            <a:ext cx="39687" cy="55562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3" name="Text Box 187"/>
          <p:cNvSpPr txBox="1">
            <a:spLocks noChangeArrowheads="1"/>
          </p:cNvSpPr>
          <p:nvPr/>
        </p:nvSpPr>
        <p:spPr bwMode="auto">
          <a:xfrm>
            <a:off x="3609975" y="3309938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FF99CC"/>
                </a:solidFill>
                <a:latin typeface="Arial" charset="0"/>
              </a:rPr>
              <a:t>ACh</a:t>
            </a:r>
          </a:p>
        </p:txBody>
      </p:sp>
      <p:sp>
        <p:nvSpPr>
          <p:cNvPr id="13344" name="Oval 188"/>
          <p:cNvSpPr>
            <a:spLocks noChangeArrowheads="1"/>
          </p:cNvSpPr>
          <p:nvPr/>
        </p:nvSpPr>
        <p:spPr bwMode="auto">
          <a:xfrm>
            <a:off x="2994025" y="4729163"/>
            <a:ext cx="169863" cy="168275"/>
          </a:xfrm>
          <a:prstGeom prst="ellips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345" name="Line 189"/>
          <p:cNvSpPr>
            <a:spLocks noChangeShapeType="1"/>
          </p:cNvSpPr>
          <p:nvPr/>
        </p:nvSpPr>
        <p:spPr bwMode="auto">
          <a:xfrm>
            <a:off x="3163888" y="47990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6" name="Line 190"/>
          <p:cNvSpPr>
            <a:spLocks noChangeShapeType="1"/>
          </p:cNvSpPr>
          <p:nvPr/>
        </p:nvSpPr>
        <p:spPr bwMode="auto">
          <a:xfrm flipV="1">
            <a:off x="3519488" y="4749800"/>
            <a:ext cx="39687" cy="57150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7" name="Line 191"/>
          <p:cNvSpPr>
            <a:spLocks noChangeShapeType="1"/>
          </p:cNvSpPr>
          <p:nvPr/>
        </p:nvSpPr>
        <p:spPr bwMode="auto">
          <a:xfrm>
            <a:off x="3519488" y="4806950"/>
            <a:ext cx="39687" cy="55563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48" name="Text Box 192"/>
          <p:cNvSpPr txBox="1">
            <a:spLocks noChangeArrowheads="1"/>
          </p:cNvSpPr>
          <p:nvPr/>
        </p:nvSpPr>
        <p:spPr bwMode="auto">
          <a:xfrm>
            <a:off x="3632200" y="4503738"/>
            <a:ext cx="8112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FF99CC"/>
                </a:solidFill>
                <a:latin typeface="Arial" charset="0"/>
              </a:rPr>
              <a:t>ACh</a:t>
            </a:r>
          </a:p>
        </p:txBody>
      </p:sp>
      <p:grpSp>
        <p:nvGrpSpPr>
          <p:cNvPr id="13349" name="Group 193"/>
          <p:cNvGrpSpPr>
            <a:grpSpLocks/>
          </p:cNvGrpSpPr>
          <p:nvPr/>
        </p:nvGrpSpPr>
        <p:grpSpPr bwMode="auto">
          <a:xfrm>
            <a:off x="4413250" y="3051175"/>
            <a:ext cx="1362075" cy="1174750"/>
            <a:chOff x="1920" y="3120"/>
            <a:chExt cx="816" cy="672"/>
          </a:xfrm>
        </p:grpSpPr>
        <p:sp>
          <p:nvSpPr>
            <p:cNvPr id="13451" name="Arc 194"/>
            <p:cNvSpPr>
              <a:spLocks/>
            </p:cNvSpPr>
            <p:nvPr/>
          </p:nvSpPr>
          <p:spPr bwMode="auto">
            <a:xfrm flipV="1">
              <a:off x="2160" y="3378"/>
              <a:ext cx="576" cy="413"/>
            </a:xfrm>
            <a:custGeom>
              <a:avLst/>
              <a:gdLst>
                <a:gd name="T0" fmla="*/ 0 w 21600"/>
                <a:gd name="T1" fmla="*/ 0 h 37177"/>
                <a:gd name="T2" fmla="*/ 399 w 21600"/>
                <a:gd name="T3" fmla="*/ 413 h 37177"/>
                <a:gd name="T4" fmla="*/ 0 w 21600"/>
                <a:gd name="T5" fmla="*/ 240 h 371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177"/>
                <a:gd name="T11" fmla="*/ 21600 w 21600"/>
                <a:gd name="T12" fmla="*/ 37177 h 37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17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479"/>
                    <a:pt x="19203" y="33104"/>
                    <a:pt x="14963" y="37176"/>
                  </a:cubicBezTo>
                </a:path>
                <a:path w="21600" h="3717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479"/>
                    <a:pt x="19203" y="33104"/>
                    <a:pt x="14963" y="3717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452" name="Arc 195"/>
            <p:cNvSpPr>
              <a:spLocks/>
            </p:cNvSpPr>
            <p:nvPr/>
          </p:nvSpPr>
          <p:spPr bwMode="auto">
            <a:xfrm flipH="1" flipV="1">
              <a:off x="1920" y="3408"/>
              <a:ext cx="240" cy="384"/>
            </a:xfrm>
            <a:custGeom>
              <a:avLst/>
              <a:gdLst>
                <a:gd name="T0" fmla="*/ 0 w 21600"/>
                <a:gd name="T1" fmla="*/ 0 h 21600"/>
                <a:gd name="T2" fmla="*/ 240 w 21600"/>
                <a:gd name="T3" fmla="*/ 384 h 21600"/>
                <a:gd name="T4" fmla="*/ 0 w 21600"/>
                <a:gd name="T5" fmla="*/ 38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453" name="Arc 196"/>
            <p:cNvSpPr>
              <a:spLocks/>
            </p:cNvSpPr>
            <p:nvPr/>
          </p:nvSpPr>
          <p:spPr bwMode="auto">
            <a:xfrm flipH="1">
              <a:off x="1921" y="3120"/>
              <a:ext cx="431" cy="288"/>
            </a:xfrm>
            <a:custGeom>
              <a:avLst/>
              <a:gdLst>
                <a:gd name="T0" fmla="*/ 0 w 39109"/>
                <a:gd name="T1" fmla="*/ 119 h 21600"/>
                <a:gd name="T2" fmla="*/ 431 w 39109"/>
                <a:gd name="T3" fmla="*/ 288 h 21600"/>
                <a:gd name="T4" fmla="*/ 193 w 39109"/>
                <a:gd name="T5" fmla="*/ 288 h 21600"/>
                <a:gd name="T6" fmla="*/ 0 60000 65536"/>
                <a:gd name="T7" fmla="*/ 0 60000 65536"/>
                <a:gd name="T8" fmla="*/ 0 60000 65536"/>
                <a:gd name="T9" fmla="*/ 0 w 39109"/>
                <a:gd name="T10" fmla="*/ 0 h 21600"/>
                <a:gd name="T11" fmla="*/ 39109 w 3910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09" h="21600" fill="none" extrusionOk="0">
                  <a:moveTo>
                    <a:pt x="0" y="8951"/>
                  </a:moveTo>
                  <a:cubicBezTo>
                    <a:pt x="4061" y="3329"/>
                    <a:pt x="10574" y="-1"/>
                    <a:pt x="17509" y="0"/>
                  </a:cubicBezTo>
                  <a:cubicBezTo>
                    <a:pt x="29438" y="0"/>
                    <a:pt x="39109" y="9670"/>
                    <a:pt x="39109" y="21600"/>
                  </a:cubicBezTo>
                </a:path>
                <a:path w="39109" h="21600" stroke="0" extrusionOk="0">
                  <a:moveTo>
                    <a:pt x="0" y="8951"/>
                  </a:moveTo>
                  <a:cubicBezTo>
                    <a:pt x="4061" y="3329"/>
                    <a:pt x="10574" y="-1"/>
                    <a:pt x="17509" y="0"/>
                  </a:cubicBezTo>
                  <a:cubicBezTo>
                    <a:pt x="29438" y="0"/>
                    <a:pt x="39109" y="9670"/>
                    <a:pt x="39109" y="21600"/>
                  </a:cubicBezTo>
                  <a:lnTo>
                    <a:pt x="175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454" name="Arc 197"/>
            <p:cNvSpPr>
              <a:spLocks/>
            </p:cNvSpPr>
            <p:nvPr/>
          </p:nvSpPr>
          <p:spPr bwMode="auto">
            <a:xfrm flipH="1" flipV="1">
              <a:off x="2356" y="3229"/>
              <a:ext cx="223" cy="149"/>
            </a:xfrm>
            <a:custGeom>
              <a:avLst/>
              <a:gdLst>
                <a:gd name="T0" fmla="*/ 21 w 21517"/>
                <a:gd name="T1" fmla="*/ 0 h 21505"/>
                <a:gd name="T2" fmla="*/ 223 w 21517"/>
                <a:gd name="T3" fmla="*/ 136 h 21505"/>
                <a:gd name="T4" fmla="*/ 0 w 21517"/>
                <a:gd name="T5" fmla="*/ 149 h 21505"/>
                <a:gd name="T6" fmla="*/ 0 60000 65536"/>
                <a:gd name="T7" fmla="*/ 0 60000 65536"/>
                <a:gd name="T8" fmla="*/ 0 60000 65536"/>
                <a:gd name="T9" fmla="*/ 0 w 21517"/>
                <a:gd name="T10" fmla="*/ 0 h 21505"/>
                <a:gd name="T11" fmla="*/ 21517 w 21517"/>
                <a:gd name="T12" fmla="*/ 21505 h 21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17" h="21505" fill="none" extrusionOk="0">
                  <a:moveTo>
                    <a:pt x="2020" y="-1"/>
                  </a:moveTo>
                  <a:cubicBezTo>
                    <a:pt x="12403" y="974"/>
                    <a:pt x="20606" y="9229"/>
                    <a:pt x="21517" y="19618"/>
                  </a:cubicBezTo>
                </a:path>
                <a:path w="21517" h="21505" stroke="0" extrusionOk="0">
                  <a:moveTo>
                    <a:pt x="2020" y="-1"/>
                  </a:moveTo>
                  <a:cubicBezTo>
                    <a:pt x="12403" y="974"/>
                    <a:pt x="20606" y="9229"/>
                    <a:pt x="21517" y="19618"/>
                  </a:cubicBezTo>
                  <a:lnTo>
                    <a:pt x="0" y="2150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50" name="Text Box 198"/>
          <p:cNvSpPr txBox="1">
            <a:spLocks noChangeArrowheads="1"/>
          </p:cNvSpPr>
          <p:nvPr/>
        </p:nvSpPr>
        <p:spPr bwMode="auto">
          <a:xfrm>
            <a:off x="4473575" y="3413125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Adrenal</a:t>
            </a:r>
          </a:p>
          <a:p>
            <a:pPr eaLnBrk="0" hangingPunct="0"/>
            <a:r>
              <a:rPr lang="en-GB" sz="1800" b="1">
                <a:latin typeface="Arial" charset="0"/>
              </a:rPr>
              <a:t>medulla</a:t>
            </a:r>
          </a:p>
        </p:txBody>
      </p:sp>
      <p:sp>
        <p:nvSpPr>
          <p:cNvPr id="13351" name="Text Box 199"/>
          <p:cNvSpPr txBox="1">
            <a:spLocks noChangeArrowheads="1"/>
          </p:cNvSpPr>
          <p:nvPr/>
        </p:nvSpPr>
        <p:spPr bwMode="auto">
          <a:xfrm>
            <a:off x="5915025" y="3362325"/>
            <a:ext cx="19462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1">
                <a:solidFill>
                  <a:srgbClr val="EEF323"/>
                </a:solidFill>
                <a:latin typeface="Arial" charset="0"/>
              </a:rPr>
              <a:t>A</a:t>
            </a:r>
            <a:r>
              <a:rPr lang="en-GB" sz="1800" b="1">
                <a:latin typeface="Arial" charset="0"/>
              </a:rPr>
              <a:t> (and </a:t>
            </a:r>
            <a:r>
              <a:rPr lang="en-GB" sz="2000" b="1">
                <a:solidFill>
                  <a:srgbClr val="EEF323"/>
                </a:solidFill>
                <a:latin typeface="Arial" charset="0"/>
              </a:rPr>
              <a:t>NA</a:t>
            </a:r>
            <a:r>
              <a:rPr lang="en-GB" sz="1800" b="1">
                <a:latin typeface="Arial" charset="0"/>
              </a:rPr>
              <a:t>) </a:t>
            </a:r>
          </a:p>
          <a:p>
            <a:pPr eaLnBrk="0" hangingPunct="0"/>
            <a:r>
              <a:rPr lang="en-GB" sz="1800" b="1">
                <a:latin typeface="Arial" charset="0"/>
              </a:rPr>
              <a:t>via bloodstream</a:t>
            </a:r>
          </a:p>
        </p:txBody>
      </p:sp>
      <p:sp>
        <p:nvSpPr>
          <p:cNvPr id="13352" name="Oval 200"/>
          <p:cNvSpPr>
            <a:spLocks noChangeArrowheads="1"/>
          </p:cNvSpPr>
          <p:nvPr/>
        </p:nvSpPr>
        <p:spPr bwMode="auto">
          <a:xfrm>
            <a:off x="4751388" y="4699000"/>
            <a:ext cx="185737" cy="180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353" name="Line 201"/>
          <p:cNvSpPr>
            <a:spLocks noChangeShapeType="1"/>
          </p:cNvSpPr>
          <p:nvPr/>
        </p:nvSpPr>
        <p:spPr bwMode="auto">
          <a:xfrm>
            <a:off x="4937125" y="4802188"/>
            <a:ext cx="140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4" name="Line 202"/>
          <p:cNvSpPr>
            <a:spLocks noChangeShapeType="1"/>
          </p:cNvSpPr>
          <p:nvPr/>
        </p:nvSpPr>
        <p:spPr bwMode="auto">
          <a:xfrm flipV="1">
            <a:off x="6818313" y="4746625"/>
            <a:ext cx="39687" cy="55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5" name="Line 203"/>
          <p:cNvSpPr>
            <a:spLocks noChangeShapeType="1"/>
          </p:cNvSpPr>
          <p:nvPr/>
        </p:nvSpPr>
        <p:spPr bwMode="auto">
          <a:xfrm>
            <a:off x="6818313" y="4802188"/>
            <a:ext cx="39687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6" name="Text Box 204"/>
          <p:cNvSpPr txBox="1">
            <a:spLocks noChangeArrowheads="1"/>
          </p:cNvSpPr>
          <p:nvPr/>
        </p:nvSpPr>
        <p:spPr bwMode="auto">
          <a:xfrm>
            <a:off x="6929438" y="4516438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FF99CC"/>
                </a:solidFill>
                <a:latin typeface="Arial" charset="0"/>
              </a:rPr>
              <a:t>ACh</a:t>
            </a:r>
          </a:p>
        </p:txBody>
      </p:sp>
      <p:sp>
        <p:nvSpPr>
          <p:cNvPr id="13357" name="Text Box 205"/>
          <p:cNvSpPr txBox="1">
            <a:spLocks noChangeArrowheads="1"/>
          </p:cNvSpPr>
          <p:nvPr/>
        </p:nvSpPr>
        <p:spPr bwMode="auto">
          <a:xfrm>
            <a:off x="7924800" y="4270375"/>
            <a:ext cx="1219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Effector</a:t>
            </a:r>
          </a:p>
          <a:p>
            <a:pPr eaLnBrk="0" hangingPunct="0"/>
            <a:r>
              <a:rPr lang="en-GB" sz="1800" b="1">
                <a:latin typeface="Arial" charset="0"/>
              </a:rPr>
              <a:t>organ</a:t>
            </a:r>
          </a:p>
          <a:p>
            <a:pPr eaLnBrk="0" hangingPunct="0"/>
            <a:r>
              <a:rPr lang="en-GB" sz="1800" b="1">
                <a:latin typeface="Arial" charset="0"/>
              </a:rPr>
              <a:t>e.g. sweat gland</a:t>
            </a:r>
          </a:p>
        </p:txBody>
      </p:sp>
      <p:sp>
        <p:nvSpPr>
          <p:cNvPr id="13358" name="Line 206"/>
          <p:cNvSpPr>
            <a:spLocks noChangeShapeType="1"/>
          </p:cNvSpPr>
          <p:nvPr/>
        </p:nvSpPr>
        <p:spPr bwMode="auto">
          <a:xfrm>
            <a:off x="3189288" y="35925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59" name="Text Box 207"/>
          <p:cNvSpPr txBox="1">
            <a:spLocks noChangeArrowheads="1"/>
          </p:cNvSpPr>
          <p:nvPr/>
        </p:nvSpPr>
        <p:spPr bwMode="auto">
          <a:xfrm>
            <a:off x="76200" y="5851525"/>
            <a:ext cx="7916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latin typeface="Arial" charset="0"/>
              </a:rPr>
              <a:t>ACh = acetylcholine      A = adrenaline (epinephrine)  </a:t>
            </a:r>
          </a:p>
          <a:p>
            <a:pPr eaLnBrk="0" hangingPunct="0"/>
            <a:r>
              <a:rPr lang="en-GB" b="1">
                <a:latin typeface="Arial" charset="0"/>
              </a:rPr>
              <a:t>NA = noradrenaline (norepinephrine</a:t>
            </a:r>
            <a:r>
              <a:rPr lang="en-GB" sz="2000" b="1">
                <a:latin typeface="Arial" charset="0"/>
              </a:rPr>
              <a:t>)</a:t>
            </a:r>
          </a:p>
        </p:txBody>
      </p:sp>
      <p:sp>
        <p:nvSpPr>
          <p:cNvPr id="13360" name="Text Box 208"/>
          <p:cNvSpPr txBox="1">
            <a:spLocks noChangeArrowheads="1"/>
          </p:cNvSpPr>
          <p:nvPr/>
        </p:nvSpPr>
        <p:spPr bwMode="auto">
          <a:xfrm rot="-5400000">
            <a:off x="899319" y="2791619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latin typeface="Arial" charset="0"/>
              </a:rPr>
              <a:t>ANS</a:t>
            </a:r>
          </a:p>
        </p:txBody>
      </p:sp>
      <p:sp>
        <p:nvSpPr>
          <p:cNvPr id="13361" name="AutoShape 209"/>
          <p:cNvSpPr>
            <a:spLocks/>
          </p:cNvSpPr>
          <p:nvPr/>
        </p:nvSpPr>
        <p:spPr bwMode="auto">
          <a:xfrm>
            <a:off x="1527175" y="1171575"/>
            <a:ext cx="231775" cy="3648075"/>
          </a:xfrm>
          <a:prstGeom prst="leftBrace">
            <a:avLst>
              <a:gd name="adj1" fmla="val 1311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362" name="Line 210"/>
          <p:cNvSpPr>
            <a:spLocks noChangeShapeType="1"/>
          </p:cNvSpPr>
          <p:nvPr/>
        </p:nvSpPr>
        <p:spPr bwMode="auto">
          <a:xfrm>
            <a:off x="3132138" y="1782763"/>
            <a:ext cx="1293812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3" name="Line 211"/>
          <p:cNvSpPr>
            <a:spLocks noChangeShapeType="1"/>
          </p:cNvSpPr>
          <p:nvPr/>
        </p:nvSpPr>
        <p:spPr bwMode="auto">
          <a:xfrm>
            <a:off x="3176588" y="2630488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4" name="Line 212"/>
          <p:cNvSpPr>
            <a:spLocks noChangeShapeType="1"/>
          </p:cNvSpPr>
          <p:nvPr/>
        </p:nvSpPr>
        <p:spPr bwMode="auto">
          <a:xfrm>
            <a:off x="3189288" y="35925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5" name="Line 213"/>
          <p:cNvSpPr>
            <a:spLocks noChangeShapeType="1"/>
          </p:cNvSpPr>
          <p:nvPr/>
        </p:nvSpPr>
        <p:spPr bwMode="auto">
          <a:xfrm>
            <a:off x="3163888" y="47990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6" name="Line 214"/>
          <p:cNvSpPr>
            <a:spLocks noChangeShapeType="1"/>
          </p:cNvSpPr>
          <p:nvPr/>
        </p:nvSpPr>
        <p:spPr bwMode="auto">
          <a:xfrm>
            <a:off x="3132138" y="1782763"/>
            <a:ext cx="1293812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7" name="Line 215"/>
          <p:cNvSpPr>
            <a:spLocks noChangeShapeType="1"/>
          </p:cNvSpPr>
          <p:nvPr/>
        </p:nvSpPr>
        <p:spPr bwMode="auto">
          <a:xfrm>
            <a:off x="3176588" y="2630488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8" name="Line 216"/>
          <p:cNvSpPr>
            <a:spLocks noChangeShapeType="1"/>
          </p:cNvSpPr>
          <p:nvPr/>
        </p:nvSpPr>
        <p:spPr bwMode="auto">
          <a:xfrm>
            <a:off x="3189288" y="35925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69" name="Line 217"/>
          <p:cNvSpPr>
            <a:spLocks noChangeShapeType="1"/>
          </p:cNvSpPr>
          <p:nvPr/>
        </p:nvSpPr>
        <p:spPr bwMode="auto">
          <a:xfrm>
            <a:off x="4937125" y="4802188"/>
            <a:ext cx="140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70" name="Line 218"/>
          <p:cNvSpPr>
            <a:spLocks noChangeShapeType="1"/>
          </p:cNvSpPr>
          <p:nvPr/>
        </p:nvSpPr>
        <p:spPr bwMode="auto">
          <a:xfrm>
            <a:off x="3163888" y="47990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71" name="Line 219"/>
          <p:cNvSpPr>
            <a:spLocks noChangeShapeType="1"/>
          </p:cNvSpPr>
          <p:nvPr/>
        </p:nvSpPr>
        <p:spPr bwMode="auto">
          <a:xfrm>
            <a:off x="3132138" y="1782763"/>
            <a:ext cx="1293812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72" name="Line 220"/>
          <p:cNvSpPr>
            <a:spLocks noChangeShapeType="1"/>
          </p:cNvSpPr>
          <p:nvPr/>
        </p:nvSpPr>
        <p:spPr bwMode="auto">
          <a:xfrm>
            <a:off x="3176588" y="2630488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73" name="Line 221"/>
          <p:cNvSpPr>
            <a:spLocks noChangeShapeType="1"/>
          </p:cNvSpPr>
          <p:nvPr/>
        </p:nvSpPr>
        <p:spPr bwMode="auto">
          <a:xfrm>
            <a:off x="3189288" y="35925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74" name="Line 222"/>
          <p:cNvSpPr>
            <a:spLocks noChangeShapeType="1"/>
          </p:cNvSpPr>
          <p:nvPr/>
        </p:nvSpPr>
        <p:spPr bwMode="auto">
          <a:xfrm>
            <a:off x="6284913" y="1782763"/>
            <a:ext cx="357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75" name="Line 223"/>
          <p:cNvSpPr>
            <a:spLocks noChangeShapeType="1"/>
          </p:cNvSpPr>
          <p:nvPr/>
        </p:nvSpPr>
        <p:spPr bwMode="auto">
          <a:xfrm>
            <a:off x="5681663" y="2630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76" name="Line 224"/>
          <p:cNvSpPr>
            <a:spLocks noChangeShapeType="1"/>
          </p:cNvSpPr>
          <p:nvPr/>
        </p:nvSpPr>
        <p:spPr bwMode="auto">
          <a:xfrm>
            <a:off x="4937125" y="4802188"/>
            <a:ext cx="140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77" name="Line 225"/>
          <p:cNvSpPr>
            <a:spLocks noChangeShapeType="1"/>
          </p:cNvSpPr>
          <p:nvPr/>
        </p:nvSpPr>
        <p:spPr bwMode="auto">
          <a:xfrm>
            <a:off x="3163888" y="47990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78" name="Line 226"/>
          <p:cNvSpPr>
            <a:spLocks noChangeShapeType="1"/>
          </p:cNvSpPr>
          <p:nvPr/>
        </p:nvSpPr>
        <p:spPr bwMode="auto">
          <a:xfrm>
            <a:off x="3132138" y="1782763"/>
            <a:ext cx="1293812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79" name="Line 227"/>
          <p:cNvSpPr>
            <a:spLocks noChangeShapeType="1"/>
          </p:cNvSpPr>
          <p:nvPr/>
        </p:nvSpPr>
        <p:spPr bwMode="auto">
          <a:xfrm>
            <a:off x="3176588" y="2630488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80" name="Line 228"/>
          <p:cNvSpPr>
            <a:spLocks noChangeShapeType="1"/>
          </p:cNvSpPr>
          <p:nvPr/>
        </p:nvSpPr>
        <p:spPr bwMode="auto">
          <a:xfrm>
            <a:off x="3189288" y="35925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81" name="Line 229"/>
          <p:cNvSpPr>
            <a:spLocks noChangeShapeType="1"/>
          </p:cNvSpPr>
          <p:nvPr/>
        </p:nvSpPr>
        <p:spPr bwMode="auto">
          <a:xfrm>
            <a:off x="6284913" y="1782763"/>
            <a:ext cx="357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82" name="Line 230"/>
          <p:cNvSpPr>
            <a:spLocks noChangeShapeType="1"/>
          </p:cNvSpPr>
          <p:nvPr/>
        </p:nvSpPr>
        <p:spPr bwMode="auto">
          <a:xfrm>
            <a:off x="5681663" y="2630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83" name="Line 231"/>
          <p:cNvSpPr>
            <a:spLocks noChangeShapeType="1"/>
          </p:cNvSpPr>
          <p:nvPr/>
        </p:nvSpPr>
        <p:spPr bwMode="auto">
          <a:xfrm>
            <a:off x="4937125" y="4802188"/>
            <a:ext cx="140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84" name="Line 232"/>
          <p:cNvSpPr>
            <a:spLocks noChangeShapeType="1"/>
          </p:cNvSpPr>
          <p:nvPr/>
        </p:nvSpPr>
        <p:spPr bwMode="auto">
          <a:xfrm>
            <a:off x="3163888" y="47990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85" name="Line 233"/>
          <p:cNvSpPr>
            <a:spLocks noChangeShapeType="1"/>
          </p:cNvSpPr>
          <p:nvPr/>
        </p:nvSpPr>
        <p:spPr bwMode="auto">
          <a:xfrm>
            <a:off x="3132138" y="1782763"/>
            <a:ext cx="1293812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86" name="Line 234"/>
          <p:cNvSpPr>
            <a:spLocks noChangeShapeType="1"/>
          </p:cNvSpPr>
          <p:nvPr/>
        </p:nvSpPr>
        <p:spPr bwMode="auto">
          <a:xfrm>
            <a:off x="3176588" y="2630488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87" name="Line 235"/>
          <p:cNvSpPr>
            <a:spLocks noChangeShapeType="1"/>
          </p:cNvSpPr>
          <p:nvPr/>
        </p:nvSpPr>
        <p:spPr bwMode="auto">
          <a:xfrm>
            <a:off x="3189288" y="35925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88" name="Line 236"/>
          <p:cNvSpPr>
            <a:spLocks noChangeShapeType="1"/>
          </p:cNvSpPr>
          <p:nvPr/>
        </p:nvSpPr>
        <p:spPr bwMode="auto">
          <a:xfrm>
            <a:off x="2870200" y="1114425"/>
            <a:ext cx="0" cy="404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89" name="Line 237"/>
          <p:cNvSpPr>
            <a:spLocks noChangeShapeType="1"/>
          </p:cNvSpPr>
          <p:nvPr/>
        </p:nvSpPr>
        <p:spPr bwMode="auto">
          <a:xfrm>
            <a:off x="6284913" y="1782763"/>
            <a:ext cx="357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90" name="Line 238"/>
          <p:cNvSpPr>
            <a:spLocks noChangeShapeType="1"/>
          </p:cNvSpPr>
          <p:nvPr/>
        </p:nvSpPr>
        <p:spPr bwMode="auto">
          <a:xfrm>
            <a:off x="5681663" y="2630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91" name="Line 239"/>
          <p:cNvSpPr>
            <a:spLocks noChangeShapeType="1"/>
          </p:cNvSpPr>
          <p:nvPr/>
        </p:nvSpPr>
        <p:spPr bwMode="auto">
          <a:xfrm>
            <a:off x="4937125" y="4802188"/>
            <a:ext cx="140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92" name="Line 240"/>
          <p:cNvSpPr>
            <a:spLocks noChangeShapeType="1"/>
          </p:cNvSpPr>
          <p:nvPr/>
        </p:nvSpPr>
        <p:spPr bwMode="auto">
          <a:xfrm>
            <a:off x="3163888" y="47990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93" name="Line 241"/>
          <p:cNvSpPr>
            <a:spLocks noChangeShapeType="1"/>
          </p:cNvSpPr>
          <p:nvPr/>
        </p:nvSpPr>
        <p:spPr bwMode="auto">
          <a:xfrm>
            <a:off x="3132138" y="1782763"/>
            <a:ext cx="1293812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94" name="Line 242"/>
          <p:cNvSpPr>
            <a:spLocks noChangeShapeType="1"/>
          </p:cNvSpPr>
          <p:nvPr/>
        </p:nvSpPr>
        <p:spPr bwMode="auto">
          <a:xfrm>
            <a:off x="3176588" y="2630488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95" name="Line 243"/>
          <p:cNvSpPr>
            <a:spLocks noChangeShapeType="1"/>
          </p:cNvSpPr>
          <p:nvPr/>
        </p:nvSpPr>
        <p:spPr bwMode="auto">
          <a:xfrm>
            <a:off x="3189288" y="35925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96" name="Line 244"/>
          <p:cNvSpPr>
            <a:spLocks noChangeShapeType="1"/>
          </p:cNvSpPr>
          <p:nvPr/>
        </p:nvSpPr>
        <p:spPr bwMode="auto">
          <a:xfrm>
            <a:off x="2870200" y="1114425"/>
            <a:ext cx="0" cy="404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97" name="Line 245"/>
          <p:cNvSpPr>
            <a:spLocks noChangeShapeType="1"/>
          </p:cNvSpPr>
          <p:nvPr/>
        </p:nvSpPr>
        <p:spPr bwMode="auto">
          <a:xfrm>
            <a:off x="6284913" y="1782763"/>
            <a:ext cx="357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98" name="Line 246"/>
          <p:cNvSpPr>
            <a:spLocks noChangeShapeType="1"/>
          </p:cNvSpPr>
          <p:nvPr/>
        </p:nvSpPr>
        <p:spPr bwMode="auto">
          <a:xfrm>
            <a:off x="5681663" y="2630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99" name="Line 247"/>
          <p:cNvSpPr>
            <a:spLocks noChangeShapeType="1"/>
          </p:cNvSpPr>
          <p:nvPr/>
        </p:nvSpPr>
        <p:spPr bwMode="auto">
          <a:xfrm>
            <a:off x="4937125" y="4802188"/>
            <a:ext cx="140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00" name="Line 248"/>
          <p:cNvSpPr>
            <a:spLocks noChangeShapeType="1"/>
          </p:cNvSpPr>
          <p:nvPr/>
        </p:nvSpPr>
        <p:spPr bwMode="auto">
          <a:xfrm>
            <a:off x="3163888" y="47990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01" name="Line 249"/>
          <p:cNvSpPr>
            <a:spLocks noChangeShapeType="1"/>
          </p:cNvSpPr>
          <p:nvPr/>
        </p:nvSpPr>
        <p:spPr bwMode="auto">
          <a:xfrm>
            <a:off x="3132138" y="1782763"/>
            <a:ext cx="1293812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02" name="Line 250"/>
          <p:cNvSpPr>
            <a:spLocks noChangeShapeType="1"/>
          </p:cNvSpPr>
          <p:nvPr/>
        </p:nvSpPr>
        <p:spPr bwMode="auto">
          <a:xfrm>
            <a:off x="3176588" y="2630488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03" name="Line 251"/>
          <p:cNvSpPr>
            <a:spLocks noChangeShapeType="1"/>
          </p:cNvSpPr>
          <p:nvPr/>
        </p:nvSpPr>
        <p:spPr bwMode="auto">
          <a:xfrm>
            <a:off x="3189288" y="35925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04" name="AutoShape 252"/>
          <p:cNvSpPr>
            <a:spLocks/>
          </p:cNvSpPr>
          <p:nvPr/>
        </p:nvSpPr>
        <p:spPr bwMode="auto">
          <a:xfrm>
            <a:off x="1527175" y="1171575"/>
            <a:ext cx="231775" cy="3648075"/>
          </a:xfrm>
          <a:prstGeom prst="leftBrace">
            <a:avLst>
              <a:gd name="adj1" fmla="val 1311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405" name="Line 253"/>
          <p:cNvSpPr>
            <a:spLocks noChangeShapeType="1"/>
          </p:cNvSpPr>
          <p:nvPr/>
        </p:nvSpPr>
        <p:spPr bwMode="auto">
          <a:xfrm>
            <a:off x="2870200" y="1114425"/>
            <a:ext cx="0" cy="404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06" name="Line 254"/>
          <p:cNvSpPr>
            <a:spLocks noChangeShapeType="1"/>
          </p:cNvSpPr>
          <p:nvPr/>
        </p:nvSpPr>
        <p:spPr bwMode="auto">
          <a:xfrm>
            <a:off x="6284913" y="1782763"/>
            <a:ext cx="357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07" name="Line 255"/>
          <p:cNvSpPr>
            <a:spLocks noChangeShapeType="1"/>
          </p:cNvSpPr>
          <p:nvPr/>
        </p:nvSpPr>
        <p:spPr bwMode="auto">
          <a:xfrm>
            <a:off x="5681663" y="2630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08" name="Line 256"/>
          <p:cNvSpPr>
            <a:spLocks noChangeShapeType="1"/>
          </p:cNvSpPr>
          <p:nvPr/>
        </p:nvSpPr>
        <p:spPr bwMode="auto">
          <a:xfrm>
            <a:off x="4937125" y="4802188"/>
            <a:ext cx="140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09" name="Line 257"/>
          <p:cNvSpPr>
            <a:spLocks noChangeShapeType="1"/>
          </p:cNvSpPr>
          <p:nvPr/>
        </p:nvSpPr>
        <p:spPr bwMode="auto">
          <a:xfrm>
            <a:off x="3163888" y="47990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10" name="Line 258"/>
          <p:cNvSpPr>
            <a:spLocks noChangeShapeType="1"/>
          </p:cNvSpPr>
          <p:nvPr/>
        </p:nvSpPr>
        <p:spPr bwMode="auto">
          <a:xfrm>
            <a:off x="3132138" y="1782763"/>
            <a:ext cx="1293812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11" name="Line 259"/>
          <p:cNvSpPr>
            <a:spLocks noChangeShapeType="1"/>
          </p:cNvSpPr>
          <p:nvPr/>
        </p:nvSpPr>
        <p:spPr bwMode="auto">
          <a:xfrm>
            <a:off x="3176588" y="2630488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12" name="Line 260"/>
          <p:cNvSpPr>
            <a:spLocks noChangeShapeType="1"/>
          </p:cNvSpPr>
          <p:nvPr/>
        </p:nvSpPr>
        <p:spPr bwMode="auto">
          <a:xfrm>
            <a:off x="3189288" y="3592513"/>
            <a:ext cx="355600" cy="0"/>
          </a:xfrm>
          <a:prstGeom prst="line">
            <a:avLst/>
          </a:prstGeom>
          <a:noFill/>
          <a:ln w="9525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13" name="AutoShape 261"/>
          <p:cNvSpPr>
            <a:spLocks/>
          </p:cNvSpPr>
          <p:nvPr/>
        </p:nvSpPr>
        <p:spPr bwMode="auto">
          <a:xfrm>
            <a:off x="2557463" y="2517775"/>
            <a:ext cx="196850" cy="2301875"/>
          </a:xfrm>
          <a:prstGeom prst="leftBrace">
            <a:avLst>
              <a:gd name="adj1" fmla="val 9744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414" name="AutoShape 262"/>
          <p:cNvSpPr>
            <a:spLocks/>
          </p:cNvSpPr>
          <p:nvPr/>
        </p:nvSpPr>
        <p:spPr bwMode="auto">
          <a:xfrm>
            <a:off x="1527175" y="1171575"/>
            <a:ext cx="231775" cy="3648075"/>
          </a:xfrm>
          <a:prstGeom prst="leftBrace">
            <a:avLst>
              <a:gd name="adj1" fmla="val 1311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415" name="Line 263"/>
          <p:cNvSpPr>
            <a:spLocks noChangeShapeType="1"/>
          </p:cNvSpPr>
          <p:nvPr/>
        </p:nvSpPr>
        <p:spPr bwMode="auto">
          <a:xfrm>
            <a:off x="2870200" y="1114425"/>
            <a:ext cx="0" cy="4043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16" name="AutoShape 264"/>
          <p:cNvSpPr>
            <a:spLocks noChangeArrowheads="1"/>
          </p:cNvSpPr>
          <p:nvPr/>
        </p:nvSpPr>
        <p:spPr bwMode="auto">
          <a:xfrm>
            <a:off x="7875588" y="1446213"/>
            <a:ext cx="963612" cy="8397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417" name="Line 265"/>
          <p:cNvSpPr>
            <a:spLocks noChangeShapeType="1"/>
          </p:cNvSpPr>
          <p:nvPr/>
        </p:nvSpPr>
        <p:spPr bwMode="auto">
          <a:xfrm>
            <a:off x="6284913" y="1782763"/>
            <a:ext cx="357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18" name="Line 266"/>
          <p:cNvSpPr>
            <a:spLocks noChangeShapeType="1"/>
          </p:cNvSpPr>
          <p:nvPr/>
        </p:nvSpPr>
        <p:spPr bwMode="auto">
          <a:xfrm>
            <a:off x="4729163" y="2630488"/>
            <a:ext cx="2095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19" name="Line 267"/>
          <p:cNvSpPr>
            <a:spLocks noChangeShapeType="1"/>
          </p:cNvSpPr>
          <p:nvPr/>
        </p:nvSpPr>
        <p:spPr bwMode="auto">
          <a:xfrm flipV="1">
            <a:off x="4960938" y="3448050"/>
            <a:ext cx="828675" cy="4763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20" name="AutoShape 268"/>
          <p:cNvSpPr>
            <a:spLocks noChangeArrowheads="1"/>
          </p:cNvSpPr>
          <p:nvPr/>
        </p:nvSpPr>
        <p:spPr bwMode="auto">
          <a:xfrm>
            <a:off x="7827963" y="4203700"/>
            <a:ext cx="1149350" cy="162083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421" name="Line 269"/>
          <p:cNvSpPr>
            <a:spLocks noChangeShapeType="1"/>
          </p:cNvSpPr>
          <p:nvPr/>
        </p:nvSpPr>
        <p:spPr bwMode="auto">
          <a:xfrm>
            <a:off x="4937125" y="4802188"/>
            <a:ext cx="1876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22" name="Line 270"/>
          <p:cNvSpPr>
            <a:spLocks noChangeShapeType="1"/>
          </p:cNvSpPr>
          <p:nvPr/>
        </p:nvSpPr>
        <p:spPr bwMode="auto">
          <a:xfrm>
            <a:off x="3163888" y="4799013"/>
            <a:ext cx="355600" cy="0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23" name="Line 271"/>
          <p:cNvSpPr>
            <a:spLocks noChangeShapeType="1"/>
          </p:cNvSpPr>
          <p:nvPr/>
        </p:nvSpPr>
        <p:spPr bwMode="auto">
          <a:xfrm>
            <a:off x="3352800" y="1114425"/>
            <a:ext cx="0" cy="4043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24" name="Line 272"/>
          <p:cNvSpPr>
            <a:spLocks noChangeShapeType="1"/>
          </p:cNvSpPr>
          <p:nvPr/>
        </p:nvSpPr>
        <p:spPr bwMode="auto">
          <a:xfrm>
            <a:off x="3132138" y="1782763"/>
            <a:ext cx="1819275" cy="0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25" name="Line 273"/>
          <p:cNvSpPr>
            <a:spLocks noChangeShapeType="1"/>
          </p:cNvSpPr>
          <p:nvPr/>
        </p:nvSpPr>
        <p:spPr bwMode="auto">
          <a:xfrm>
            <a:off x="3176588" y="2630488"/>
            <a:ext cx="355600" cy="0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26" name="Line 274"/>
          <p:cNvSpPr>
            <a:spLocks noChangeShapeType="1"/>
          </p:cNvSpPr>
          <p:nvPr/>
        </p:nvSpPr>
        <p:spPr bwMode="auto">
          <a:xfrm>
            <a:off x="3189288" y="3592513"/>
            <a:ext cx="355600" cy="0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27" name="Line 275"/>
          <p:cNvSpPr>
            <a:spLocks noChangeShapeType="1"/>
          </p:cNvSpPr>
          <p:nvPr/>
        </p:nvSpPr>
        <p:spPr bwMode="auto">
          <a:xfrm>
            <a:off x="6823075" y="2644775"/>
            <a:ext cx="39688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28" name="Line 276"/>
          <p:cNvSpPr>
            <a:spLocks noChangeShapeType="1"/>
          </p:cNvSpPr>
          <p:nvPr/>
        </p:nvSpPr>
        <p:spPr bwMode="auto">
          <a:xfrm>
            <a:off x="3544888" y="3609975"/>
            <a:ext cx="39687" cy="55563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29" name="Line 277"/>
          <p:cNvSpPr>
            <a:spLocks noChangeShapeType="1"/>
          </p:cNvSpPr>
          <p:nvPr/>
        </p:nvSpPr>
        <p:spPr bwMode="auto">
          <a:xfrm>
            <a:off x="3519488" y="4806950"/>
            <a:ext cx="39687" cy="55563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30" name="Line 278"/>
          <p:cNvSpPr>
            <a:spLocks noChangeShapeType="1"/>
          </p:cNvSpPr>
          <p:nvPr/>
        </p:nvSpPr>
        <p:spPr bwMode="auto">
          <a:xfrm>
            <a:off x="6823075" y="2644775"/>
            <a:ext cx="39688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31" name="Line 279"/>
          <p:cNvSpPr>
            <a:spLocks noChangeShapeType="1"/>
          </p:cNvSpPr>
          <p:nvPr/>
        </p:nvSpPr>
        <p:spPr bwMode="auto">
          <a:xfrm>
            <a:off x="3544888" y="3609975"/>
            <a:ext cx="39687" cy="55563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32" name="Line 280"/>
          <p:cNvSpPr>
            <a:spLocks noChangeShapeType="1"/>
          </p:cNvSpPr>
          <p:nvPr/>
        </p:nvSpPr>
        <p:spPr bwMode="auto">
          <a:xfrm>
            <a:off x="3519488" y="4806950"/>
            <a:ext cx="39687" cy="55563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33" name="Line 281"/>
          <p:cNvSpPr>
            <a:spLocks noChangeShapeType="1"/>
          </p:cNvSpPr>
          <p:nvPr/>
        </p:nvSpPr>
        <p:spPr bwMode="auto">
          <a:xfrm>
            <a:off x="6823075" y="2644775"/>
            <a:ext cx="39688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34" name="Line 282"/>
          <p:cNvSpPr>
            <a:spLocks noChangeShapeType="1"/>
          </p:cNvSpPr>
          <p:nvPr/>
        </p:nvSpPr>
        <p:spPr bwMode="auto">
          <a:xfrm>
            <a:off x="3544888" y="3609975"/>
            <a:ext cx="39687" cy="55563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35" name="Line 283"/>
          <p:cNvSpPr>
            <a:spLocks noChangeShapeType="1"/>
          </p:cNvSpPr>
          <p:nvPr/>
        </p:nvSpPr>
        <p:spPr bwMode="auto">
          <a:xfrm flipV="1">
            <a:off x="4938713" y="1727200"/>
            <a:ext cx="39687" cy="55563"/>
          </a:xfrm>
          <a:prstGeom prst="line">
            <a:avLst/>
          </a:prstGeom>
          <a:noFill/>
          <a:ln w="38100">
            <a:solidFill>
              <a:srgbClr val="EEF3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36" name="Line 284"/>
          <p:cNvSpPr>
            <a:spLocks noChangeShapeType="1"/>
          </p:cNvSpPr>
          <p:nvPr/>
        </p:nvSpPr>
        <p:spPr bwMode="auto">
          <a:xfrm flipV="1">
            <a:off x="6642100" y="1727200"/>
            <a:ext cx="38100" cy="55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37" name="Line 285"/>
          <p:cNvSpPr>
            <a:spLocks noChangeShapeType="1"/>
          </p:cNvSpPr>
          <p:nvPr/>
        </p:nvSpPr>
        <p:spPr bwMode="auto">
          <a:xfrm>
            <a:off x="6642100" y="1782763"/>
            <a:ext cx="38100" cy="55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438" name="Text Box 286"/>
          <p:cNvSpPr txBox="1">
            <a:spLocks noChangeArrowheads="1"/>
          </p:cNvSpPr>
          <p:nvPr/>
        </p:nvSpPr>
        <p:spPr bwMode="auto">
          <a:xfrm>
            <a:off x="7842250" y="245586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Effector</a:t>
            </a:r>
          </a:p>
          <a:p>
            <a:pPr eaLnBrk="0" hangingPunct="0"/>
            <a:r>
              <a:rPr lang="en-GB" sz="1800" b="1">
                <a:latin typeface="Arial" charset="0"/>
              </a:rPr>
              <a:t>organ</a:t>
            </a:r>
          </a:p>
        </p:txBody>
      </p:sp>
      <p:sp>
        <p:nvSpPr>
          <p:cNvPr id="13439" name="AutoShape 287"/>
          <p:cNvSpPr>
            <a:spLocks noChangeArrowheads="1"/>
          </p:cNvSpPr>
          <p:nvPr/>
        </p:nvSpPr>
        <p:spPr bwMode="auto">
          <a:xfrm>
            <a:off x="7862888" y="2386013"/>
            <a:ext cx="976312" cy="8397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440" name="Text Box 288"/>
          <p:cNvSpPr txBox="1">
            <a:spLocks noChangeArrowheads="1"/>
          </p:cNvSpPr>
          <p:nvPr/>
        </p:nvSpPr>
        <p:spPr bwMode="auto">
          <a:xfrm>
            <a:off x="7829550" y="338296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1">
                <a:latin typeface="Arial" charset="0"/>
              </a:rPr>
              <a:t>Effector</a:t>
            </a:r>
          </a:p>
          <a:p>
            <a:pPr eaLnBrk="0" hangingPunct="0"/>
            <a:r>
              <a:rPr lang="en-GB" sz="1800" b="1">
                <a:latin typeface="Arial" charset="0"/>
              </a:rPr>
              <a:t>organ</a:t>
            </a:r>
          </a:p>
        </p:txBody>
      </p:sp>
      <p:sp>
        <p:nvSpPr>
          <p:cNvPr id="13441" name="AutoShape 289"/>
          <p:cNvSpPr>
            <a:spLocks noChangeArrowheads="1"/>
          </p:cNvSpPr>
          <p:nvPr/>
        </p:nvSpPr>
        <p:spPr bwMode="auto">
          <a:xfrm>
            <a:off x="7850188" y="3313113"/>
            <a:ext cx="989012" cy="8397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3442" name="Picture 290" descr="spiderman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0900"/>
            <a:ext cx="15732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43" name="Picture 291" descr="ist2_809061_couch_pota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1181100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44" name="Text Box 292"/>
          <p:cNvSpPr txBox="1">
            <a:spLocks noChangeArrowheads="1"/>
          </p:cNvSpPr>
          <p:nvPr/>
        </p:nvSpPr>
        <p:spPr bwMode="auto">
          <a:xfrm>
            <a:off x="3671888" y="1392238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EEF323"/>
                </a:solidFill>
                <a:latin typeface="Arial" charset="0"/>
              </a:rPr>
              <a:t>Pre</a:t>
            </a:r>
          </a:p>
        </p:txBody>
      </p:sp>
      <p:sp>
        <p:nvSpPr>
          <p:cNvPr id="13445" name="Text Box 293"/>
          <p:cNvSpPr txBox="1">
            <a:spLocks noChangeArrowheads="1"/>
          </p:cNvSpPr>
          <p:nvPr/>
        </p:nvSpPr>
        <p:spPr bwMode="auto">
          <a:xfrm>
            <a:off x="2916238" y="2122488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EEF323"/>
                </a:solidFill>
                <a:latin typeface="Arial" charset="0"/>
              </a:rPr>
              <a:t>Pre</a:t>
            </a:r>
          </a:p>
        </p:txBody>
      </p:sp>
      <p:sp>
        <p:nvSpPr>
          <p:cNvPr id="13446" name="Text Box 294"/>
          <p:cNvSpPr txBox="1">
            <a:spLocks noChangeArrowheads="1"/>
          </p:cNvSpPr>
          <p:nvPr/>
        </p:nvSpPr>
        <p:spPr bwMode="auto">
          <a:xfrm>
            <a:off x="2917825" y="30956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EEF323"/>
                </a:solidFill>
                <a:latin typeface="Arial" charset="0"/>
              </a:rPr>
              <a:t>Pre</a:t>
            </a:r>
          </a:p>
        </p:txBody>
      </p:sp>
      <p:sp>
        <p:nvSpPr>
          <p:cNvPr id="13447" name="Text Box 295"/>
          <p:cNvSpPr txBox="1">
            <a:spLocks noChangeArrowheads="1"/>
          </p:cNvSpPr>
          <p:nvPr/>
        </p:nvSpPr>
        <p:spPr bwMode="auto">
          <a:xfrm>
            <a:off x="2919413" y="4325938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EEF323"/>
                </a:solidFill>
                <a:latin typeface="Arial" charset="0"/>
              </a:rPr>
              <a:t>Pre</a:t>
            </a:r>
          </a:p>
        </p:txBody>
      </p:sp>
      <p:sp>
        <p:nvSpPr>
          <p:cNvPr id="13448" name="Text Box 296"/>
          <p:cNvSpPr txBox="1">
            <a:spLocks noChangeArrowheads="1"/>
          </p:cNvSpPr>
          <p:nvPr/>
        </p:nvSpPr>
        <p:spPr bwMode="auto">
          <a:xfrm>
            <a:off x="5564188" y="441325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latin typeface="Arial" charset="0"/>
              </a:rPr>
              <a:t>Post</a:t>
            </a:r>
          </a:p>
        </p:txBody>
      </p:sp>
      <p:sp>
        <p:nvSpPr>
          <p:cNvPr id="13449" name="Text Box 297"/>
          <p:cNvSpPr txBox="1">
            <a:spLocks noChangeArrowheads="1"/>
          </p:cNvSpPr>
          <p:nvPr/>
        </p:nvSpPr>
        <p:spPr bwMode="auto">
          <a:xfrm>
            <a:off x="5351463" y="22431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latin typeface="Arial" charset="0"/>
              </a:rPr>
              <a:t>Post</a:t>
            </a:r>
          </a:p>
        </p:txBody>
      </p:sp>
      <p:sp>
        <p:nvSpPr>
          <p:cNvPr id="13450" name="Text Box 298"/>
          <p:cNvSpPr txBox="1">
            <a:spLocks noChangeArrowheads="1"/>
          </p:cNvSpPr>
          <p:nvPr/>
        </p:nvSpPr>
        <p:spPr bwMode="auto">
          <a:xfrm>
            <a:off x="5967413" y="13160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latin typeface="Arial" charset="0"/>
              </a:rPr>
              <a:t>Post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age:Gray83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75" y="990600"/>
            <a:ext cx="400843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57200" y="1524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b="1">
                <a:solidFill>
                  <a:srgbClr val="FFFF00"/>
                </a:solidFill>
                <a:latin typeface="Arial" charset="0"/>
              </a:rPr>
              <a:t>SCHEMATIC DIAGRAM OF THE AUTONOMIC NERVOUS SYSTEM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362200" y="188913"/>
            <a:ext cx="4956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4000" b="1">
                <a:solidFill>
                  <a:srgbClr val="FFFF00"/>
                </a:solidFill>
                <a:latin typeface="Arial" charset="0"/>
              </a:rPr>
              <a:t>Structure of the eye</a:t>
            </a:r>
          </a:p>
        </p:txBody>
      </p:sp>
      <p:pic>
        <p:nvPicPr>
          <p:cNvPr id="15363" name="Picture 4" descr="Image of the flow of aqueous humor and the trabecular meshwork"/>
          <p:cNvPicPr>
            <a:picLocks noChangeAspect="1" noChangeArrowheads="1"/>
          </p:cNvPicPr>
          <p:nvPr/>
        </p:nvPicPr>
        <p:blipFill>
          <a:blip r:embed="rId2" cstate="print"/>
          <a:srcRect t="16386"/>
          <a:stretch>
            <a:fillRect/>
          </a:stretch>
        </p:blipFill>
        <p:spPr bwMode="auto">
          <a:xfrm>
            <a:off x="179388" y="1196975"/>
            <a:ext cx="8785225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93663" y="3382963"/>
            <a:ext cx="1885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66CC"/>
                </a:solidFill>
                <a:latin typeface="Arial" charset="0"/>
              </a:rPr>
              <a:t>Parasympathetic</a:t>
            </a:r>
          </a:p>
          <a:p>
            <a:r>
              <a:rPr lang="en-GB" sz="1800">
                <a:solidFill>
                  <a:srgbClr val="FF66CC"/>
                </a:solidFill>
                <a:latin typeface="Arial" charset="0"/>
              </a:rPr>
              <a:t>=</a:t>
            </a:r>
          </a:p>
          <a:p>
            <a:endParaRPr lang="en-GB" sz="1800">
              <a:solidFill>
                <a:srgbClr val="FF66CC"/>
              </a:solidFill>
              <a:latin typeface="Arial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77800" y="4718050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CC00"/>
                </a:solidFill>
                <a:latin typeface="Arial" charset="0"/>
              </a:rPr>
              <a:t>Sympathetic</a:t>
            </a:r>
          </a:p>
          <a:p>
            <a:r>
              <a:rPr lang="en-GB" sz="1800">
                <a:solidFill>
                  <a:srgbClr val="FFCC00"/>
                </a:solidFill>
                <a:latin typeface="Arial" charset="0"/>
              </a:rPr>
              <a:t>=</a:t>
            </a: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1908175" y="3573463"/>
            <a:ext cx="1295400" cy="647700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V="1">
            <a:off x="1547813" y="4365625"/>
            <a:ext cx="1584325" cy="503238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7388" y="-1714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FFFF00"/>
                </a:solidFill>
              </a:rPr>
              <a:t>Regulation of pupil diameter</a:t>
            </a:r>
          </a:p>
        </p:txBody>
      </p:sp>
      <p:pic>
        <p:nvPicPr>
          <p:cNvPr id="16387" name="Picture 14" descr="Image of the flow of aqueous humor and the trabecular meshwork"/>
          <p:cNvPicPr>
            <a:picLocks noChangeAspect="1" noChangeArrowheads="1"/>
          </p:cNvPicPr>
          <p:nvPr/>
        </p:nvPicPr>
        <p:blipFill>
          <a:blip r:embed="rId2" cstate="print"/>
          <a:srcRect t="16386"/>
          <a:stretch>
            <a:fillRect/>
          </a:stretch>
        </p:blipFill>
        <p:spPr bwMode="auto">
          <a:xfrm>
            <a:off x="179388" y="1196975"/>
            <a:ext cx="8785225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93663" y="3382963"/>
            <a:ext cx="1885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66CC"/>
                </a:solidFill>
                <a:latin typeface="Arial" charset="0"/>
              </a:rPr>
              <a:t>Parasympathetic</a:t>
            </a:r>
          </a:p>
          <a:p>
            <a:r>
              <a:rPr lang="en-GB" sz="1800">
                <a:solidFill>
                  <a:srgbClr val="FF66CC"/>
                </a:solidFill>
                <a:latin typeface="Arial" charset="0"/>
              </a:rPr>
              <a:t>=</a:t>
            </a:r>
          </a:p>
          <a:p>
            <a:endParaRPr lang="en-GB" sz="1800">
              <a:solidFill>
                <a:srgbClr val="FF66CC"/>
              </a:solidFill>
              <a:latin typeface="Arial" charset="0"/>
            </a:endParaRPr>
          </a:p>
        </p:txBody>
      </p:sp>
      <p:sp>
        <p:nvSpPr>
          <p:cNvPr id="16389" name="Text Box 16"/>
          <p:cNvSpPr txBox="1">
            <a:spLocks noChangeArrowheads="1"/>
          </p:cNvSpPr>
          <p:nvPr/>
        </p:nvSpPr>
        <p:spPr bwMode="auto">
          <a:xfrm>
            <a:off x="177800" y="4718050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CC00"/>
                </a:solidFill>
                <a:latin typeface="Arial" charset="0"/>
              </a:rPr>
              <a:t>Sympathetic</a:t>
            </a:r>
          </a:p>
          <a:p>
            <a:r>
              <a:rPr lang="en-GB" sz="1800">
                <a:solidFill>
                  <a:srgbClr val="FFCC00"/>
                </a:solidFill>
                <a:latin typeface="Arial" charset="0"/>
              </a:rPr>
              <a:t>=</a:t>
            </a:r>
          </a:p>
        </p:txBody>
      </p:sp>
      <p:sp>
        <p:nvSpPr>
          <p:cNvPr id="16390" name="Line 17"/>
          <p:cNvSpPr>
            <a:spLocks noChangeShapeType="1"/>
          </p:cNvSpPr>
          <p:nvPr/>
        </p:nvSpPr>
        <p:spPr bwMode="auto">
          <a:xfrm>
            <a:off x="1908175" y="3573463"/>
            <a:ext cx="1295400" cy="647700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1" name="Line 18"/>
          <p:cNvSpPr>
            <a:spLocks noChangeShapeType="1"/>
          </p:cNvSpPr>
          <p:nvPr/>
        </p:nvSpPr>
        <p:spPr bwMode="auto">
          <a:xfrm flipV="1">
            <a:off x="1547813" y="4365625"/>
            <a:ext cx="1584325" cy="503238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ACTIVATION OF THE PARASYMPATHETIC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locarpine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331913"/>
            <a:ext cx="1655763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Normal e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583113"/>
            <a:ext cx="16065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508625" y="5980113"/>
            <a:ext cx="220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rgbClr val="FFFFCC"/>
                </a:solidFill>
                <a:latin typeface="Arial" charset="0"/>
              </a:rPr>
              <a:t>Untreated eye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227888" y="1933575"/>
            <a:ext cx="3248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b="1">
                <a:solidFill>
                  <a:srgbClr val="FFFFCC"/>
                </a:solidFill>
                <a:latin typeface="Arial" charset="0"/>
              </a:rPr>
              <a:t>Eye with </a:t>
            </a:r>
          </a:p>
          <a:p>
            <a:pPr eaLnBrk="0" hangingPunct="0"/>
            <a:r>
              <a:rPr lang="en-GB" b="1">
                <a:solidFill>
                  <a:srgbClr val="FFFFCC"/>
                </a:solidFill>
                <a:latin typeface="Arial" charset="0"/>
              </a:rPr>
              <a:t>pilocarpine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740400" y="3098800"/>
            <a:ext cx="1239838" cy="1352550"/>
          </a:xfrm>
          <a:prstGeom prst="upArrow">
            <a:avLst>
              <a:gd name="adj1" fmla="val 50000"/>
              <a:gd name="adj2" fmla="val 2727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811838" y="3733800"/>
            <a:ext cx="1131887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>
                <a:solidFill>
                  <a:schemeClr val="bg1"/>
                </a:solidFill>
                <a:latin typeface="Arial" charset="0"/>
              </a:rPr>
              <a:t>Miosis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187450" y="284163"/>
            <a:ext cx="7577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b="1">
                <a:solidFill>
                  <a:srgbClr val="FFFF00"/>
                </a:solidFill>
                <a:latin typeface="Arial" charset="0"/>
              </a:rPr>
              <a:t>Effect of pilocarpine on pupil diameter</a:t>
            </a:r>
          </a:p>
        </p:txBody>
      </p:sp>
      <p:pic>
        <p:nvPicPr>
          <p:cNvPr id="18441" name="Picture 10" descr="Image of the flow of aqueous humor and the trabecular meshwork"/>
          <p:cNvPicPr>
            <a:picLocks noChangeAspect="1" noChangeArrowheads="1"/>
          </p:cNvPicPr>
          <p:nvPr/>
        </p:nvPicPr>
        <p:blipFill>
          <a:blip r:embed="rId4" cstate="print"/>
          <a:srcRect t="16386" r="42627"/>
          <a:stretch>
            <a:fillRect/>
          </a:stretch>
        </p:blipFill>
        <p:spPr bwMode="auto">
          <a:xfrm>
            <a:off x="179388" y="1196975"/>
            <a:ext cx="5040312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93663" y="3382963"/>
            <a:ext cx="1885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66CC"/>
                </a:solidFill>
                <a:latin typeface="Arial" charset="0"/>
              </a:rPr>
              <a:t>Parasympathetic</a:t>
            </a:r>
          </a:p>
          <a:p>
            <a:r>
              <a:rPr lang="en-GB" sz="1800">
                <a:solidFill>
                  <a:srgbClr val="FF66CC"/>
                </a:solidFill>
                <a:latin typeface="Arial" charset="0"/>
              </a:rPr>
              <a:t>=</a:t>
            </a:r>
          </a:p>
          <a:p>
            <a:endParaRPr lang="en-GB" sz="1800">
              <a:solidFill>
                <a:srgbClr val="FF66CC"/>
              </a:solidFill>
              <a:latin typeface="Arial" charset="0"/>
            </a:endParaRP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177800" y="4718050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CC00"/>
                </a:solidFill>
                <a:latin typeface="Arial" charset="0"/>
              </a:rPr>
              <a:t>Sympathetic</a:t>
            </a:r>
          </a:p>
          <a:p>
            <a:r>
              <a:rPr lang="en-GB" sz="1800">
                <a:solidFill>
                  <a:srgbClr val="FFCC00"/>
                </a:solidFill>
                <a:latin typeface="Arial" charset="0"/>
              </a:rPr>
              <a:t>=</a:t>
            </a: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1908175" y="3573463"/>
            <a:ext cx="1295400" cy="647700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V="1">
            <a:off x="1547813" y="4365625"/>
            <a:ext cx="1584325" cy="503238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-109538" y="3213100"/>
            <a:ext cx="2160588" cy="863600"/>
          </a:xfrm>
          <a:prstGeom prst="ellipse">
            <a:avLst/>
          </a:prstGeom>
          <a:noFill/>
          <a:ln w="38100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BLOCKADE OF THE PARASYMPATHETIC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tropine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857750"/>
            <a:ext cx="17891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Normal e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9888" y="1243013"/>
            <a:ext cx="176688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673725" y="2630488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b="1">
                <a:solidFill>
                  <a:srgbClr val="FFFFCC"/>
                </a:solidFill>
                <a:latin typeface="Arial" charset="0"/>
              </a:rPr>
              <a:t>Untreated eye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410450" y="5349875"/>
            <a:ext cx="3113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800" b="1">
                <a:solidFill>
                  <a:srgbClr val="FFFFCC"/>
                </a:solidFill>
                <a:latin typeface="Arial" charset="0"/>
              </a:rPr>
              <a:t>Eye treated </a:t>
            </a:r>
          </a:p>
          <a:p>
            <a:pPr eaLnBrk="0" hangingPunct="0"/>
            <a:r>
              <a:rPr lang="en-GB" sz="1800" b="1">
                <a:solidFill>
                  <a:srgbClr val="FFFFCC"/>
                </a:solidFill>
                <a:latin typeface="Arial" charset="0"/>
              </a:rPr>
              <a:t>with atropine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flipV="1">
            <a:off x="5449888" y="3117850"/>
            <a:ext cx="1703387" cy="145891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664200" y="3468688"/>
            <a:ext cx="1354138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chemeClr val="bg1"/>
                </a:solidFill>
                <a:latin typeface="Arial" charset="0"/>
              </a:rPr>
              <a:t>Mydriasis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71550" y="90488"/>
            <a:ext cx="788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600" b="1">
                <a:solidFill>
                  <a:srgbClr val="FFFF00"/>
                </a:solidFill>
                <a:latin typeface="Arial" charset="0"/>
              </a:rPr>
              <a:t>Effect of atropine on pupil diameter</a:t>
            </a:r>
          </a:p>
        </p:txBody>
      </p:sp>
      <p:pic>
        <p:nvPicPr>
          <p:cNvPr id="20489" name="Picture 9" descr="Image of the flow of aqueous humor and the trabecular meshwork"/>
          <p:cNvPicPr>
            <a:picLocks noChangeAspect="1" noChangeArrowheads="1"/>
          </p:cNvPicPr>
          <p:nvPr/>
        </p:nvPicPr>
        <p:blipFill>
          <a:blip r:embed="rId4" cstate="print"/>
          <a:srcRect t="16386" r="42627"/>
          <a:stretch>
            <a:fillRect/>
          </a:stretch>
        </p:blipFill>
        <p:spPr bwMode="auto">
          <a:xfrm>
            <a:off x="179388" y="1196975"/>
            <a:ext cx="5040312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663" y="3382963"/>
            <a:ext cx="1885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66CC"/>
                </a:solidFill>
                <a:latin typeface="Arial" charset="0"/>
              </a:rPr>
              <a:t>Parasympathetic</a:t>
            </a:r>
          </a:p>
          <a:p>
            <a:r>
              <a:rPr lang="en-GB" sz="1800">
                <a:solidFill>
                  <a:srgbClr val="FF66CC"/>
                </a:solidFill>
                <a:latin typeface="Arial" charset="0"/>
              </a:rPr>
              <a:t>=</a:t>
            </a:r>
          </a:p>
          <a:p>
            <a:endParaRPr lang="en-GB" sz="1800">
              <a:solidFill>
                <a:srgbClr val="FF66CC"/>
              </a:solidFill>
              <a:latin typeface="Arial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77800" y="4718050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FFCC00"/>
                </a:solidFill>
                <a:latin typeface="Arial" charset="0"/>
              </a:rPr>
              <a:t>Sympathetic</a:t>
            </a:r>
          </a:p>
          <a:p>
            <a:r>
              <a:rPr lang="en-GB" sz="1800">
                <a:solidFill>
                  <a:srgbClr val="FFCC00"/>
                </a:solidFill>
                <a:latin typeface="Arial" charset="0"/>
              </a:rPr>
              <a:t>=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908175" y="3573463"/>
            <a:ext cx="1295400" cy="647700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1547813" y="4365625"/>
            <a:ext cx="1584325" cy="503238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250825" y="3213100"/>
            <a:ext cx="1512888" cy="720725"/>
          </a:xfrm>
          <a:prstGeom prst="line">
            <a:avLst/>
          </a:prstGeom>
          <a:noFill/>
          <a:ln w="38100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 flipV="1">
            <a:off x="250825" y="3284538"/>
            <a:ext cx="1512888" cy="720725"/>
          </a:xfrm>
          <a:prstGeom prst="line">
            <a:avLst/>
          </a:prstGeom>
          <a:noFill/>
          <a:ln w="38100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80772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CECFF"/>
                </a:solidFill>
              </a:rPr>
              <a:t>THE LIGHT REFLEX</a:t>
            </a:r>
            <a:r>
              <a:rPr lang="en-GB" sz="1800" b="1" dirty="0" smtClean="0">
                <a:solidFill>
                  <a:srgbClr val="CCECFF"/>
                </a:solidFill>
              </a:rPr>
              <a:t/>
            </a:r>
            <a:br>
              <a:rPr lang="en-GB" sz="1800" b="1" dirty="0" smtClean="0">
                <a:solidFill>
                  <a:srgbClr val="CCECFF"/>
                </a:solidFill>
              </a:rPr>
            </a:br>
            <a:r>
              <a:rPr lang="en-GB" sz="1800" b="1" dirty="0" smtClean="0">
                <a:solidFill>
                  <a:srgbClr val="FFFFCC"/>
                </a:solidFill>
              </a:rPr>
              <a:t/>
            </a:r>
            <a:br>
              <a:rPr lang="en-GB" sz="1800" b="1" dirty="0" smtClean="0">
                <a:solidFill>
                  <a:srgbClr val="FFFFCC"/>
                </a:solidFill>
              </a:rPr>
            </a:br>
            <a:r>
              <a:rPr lang="en-GB" sz="3600" b="1" dirty="0" smtClean="0">
                <a:solidFill>
                  <a:srgbClr val="FFFFCC"/>
                </a:solidFill>
              </a:rPr>
              <a:t>ROLE OF THE PARASYMPATHETIC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964612" cy="1143000"/>
          </a:xfrm>
        </p:spPr>
        <p:txBody>
          <a:bodyPr/>
          <a:lstStyle/>
          <a:p>
            <a:pPr eaLnBrk="1" hangingPunct="1"/>
            <a:r>
              <a:rPr lang="en-GB" sz="4000" b="1" i="1" smtClean="0">
                <a:solidFill>
                  <a:srgbClr val="CCECFF"/>
                </a:solidFill>
                <a:latin typeface="Arial" charset="0"/>
              </a:rPr>
              <a:t>CARDIOVASCULAR REGULATION</a:t>
            </a:r>
            <a:endParaRPr lang="en-GB" sz="4000" smtClean="0">
              <a:solidFill>
                <a:srgbClr val="CCECFF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28800"/>
            <a:ext cx="8964612" cy="5029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GB" smtClean="0">
                <a:solidFill>
                  <a:srgbClr val="000099"/>
                </a:solidFill>
                <a:latin typeface="Arial" charset="0"/>
              </a:rPr>
              <a:t>				</a:t>
            </a:r>
            <a:r>
              <a:rPr lang="en-GB" smtClean="0">
                <a:solidFill>
                  <a:srgbClr val="FFFFCC"/>
                </a:solidFill>
                <a:latin typeface="Arial" charset="0"/>
              </a:rPr>
              <a:t>CO </a:t>
            </a:r>
            <a:r>
              <a:rPr lang="en-GB" smtClean="0">
                <a:solidFill>
                  <a:srgbClr val="FFFFCC"/>
                </a:solidFill>
                <a:latin typeface="Arial" charset="0"/>
                <a:sym typeface="Symbol" pitchFamily="18" charset="2"/>
              </a:rPr>
              <a:t></a:t>
            </a:r>
            <a:r>
              <a:rPr lang="en-GB" u="sng" smtClean="0">
                <a:solidFill>
                  <a:srgbClr val="FFFFCC"/>
                </a:solidFill>
                <a:latin typeface="Arial" charset="0"/>
                <a:sym typeface="Symbol" pitchFamily="18" charset="2"/>
              </a:rPr>
              <a:t> MABP</a:t>
            </a:r>
            <a:endParaRPr lang="en-GB" smtClean="0">
              <a:solidFill>
                <a:srgbClr val="FFFFCC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GB" smtClean="0">
                <a:solidFill>
                  <a:srgbClr val="FFFFCC"/>
                </a:solidFill>
                <a:latin typeface="Arial" charset="0"/>
                <a:sym typeface="Symbol" pitchFamily="18" charset="2"/>
              </a:rPr>
              <a:t>		     			  TPR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GB" smtClean="0">
                <a:solidFill>
                  <a:srgbClr val="FFFFCC"/>
                </a:solidFill>
                <a:latin typeface="Arial" charset="0"/>
                <a:sym typeface="Symbol" pitchFamily="18" charset="2"/>
              </a:rPr>
              <a:t>where	CO = cardiac output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GB" smtClean="0">
                <a:solidFill>
                  <a:srgbClr val="FFFFCC"/>
                </a:solidFill>
                <a:latin typeface="Arial" charset="0"/>
                <a:sym typeface="Symbol" pitchFamily="18" charset="2"/>
              </a:rPr>
              <a:t>			MABP = mean arterial blood pressure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GB" smtClean="0">
                <a:solidFill>
                  <a:srgbClr val="FFFFCC"/>
                </a:solidFill>
                <a:latin typeface="Arial" charset="0"/>
                <a:sym typeface="Symbol" pitchFamily="18" charset="2"/>
              </a:rPr>
              <a:t>			TPR = total peripheral resistance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smtClean="0">
              <a:solidFill>
                <a:srgbClr val="FFFFCC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GB" i="1" smtClean="0">
                <a:solidFill>
                  <a:srgbClr val="FFFFCC"/>
                </a:solidFill>
                <a:latin typeface="Arial" charset="0"/>
                <a:sym typeface="Symbol" pitchFamily="18" charset="2"/>
              </a:rPr>
              <a:t>Note: 	TPR = </a:t>
            </a:r>
            <a:r>
              <a:rPr lang="en-GB" i="1" u="sng" smtClean="0">
                <a:solidFill>
                  <a:srgbClr val="FFFFCC"/>
                </a:solidFill>
                <a:latin typeface="Arial" charset="0"/>
                <a:sym typeface="Symbol" pitchFamily="18" charset="2"/>
              </a:rPr>
              <a:t>1</a:t>
            </a:r>
            <a:r>
              <a:rPr lang="en-GB" i="1" smtClean="0">
                <a:solidFill>
                  <a:srgbClr val="FFFFCC"/>
                </a:solidFill>
                <a:latin typeface="Arial" charset="0"/>
                <a:sym typeface="Symbol" pitchFamily="18" charset="2"/>
              </a:rPr>
              <a:t> 	(r= radius of blood vessel)</a:t>
            </a:r>
            <a:endParaRPr lang="en-GB" i="1" u="sng" smtClean="0">
              <a:solidFill>
                <a:srgbClr val="FFFFCC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GB" i="1" smtClean="0">
                <a:solidFill>
                  <a:srgbClr val="FFFFCC"/>
                </a:solidFill>
                <a:latin typeface="Arial" charset="0"/>
                <a:sym typeface="Symbol" pitchFamily="18" charset="2"/>
              </a:rPr>
              <a:t>				 r </a:t>
            </a:r>
            <a:r>
              <a:rPr lang="en-GB" i="1" baseline="30000" smtClean="0">
                <a:solidFill>
                  <a:srgbClr val="FFFFCC"/>
                </a:solidFill>
                <a:latin typeface="Arial" charset="0"/>
                <a:sym typeface="Symbol" pitchFamily="18" charset="2"/>
              </a:rPr>
              <a:t>4</a:t>
            </a:r>
            <a:endParaRPr lang="en-GB" smtClean="0">
              <a:solidFill>
                <a:srgbClr val="FFFF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89"/>
          <p:cNvSpPr>
            <a:spLocks noChangeShapeType="1"/>
          </p:cNvSpPr>
          <p:nvPr/>
        </p:nvSpPr>
        <p:spPr bwMode="auto">
          <a:xfrm flipH="1">
            <a:off x="3922713" y="3429000"/>
            <a:ext cx="76200" cy="762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1" name="Oval 65"/>
          <p:cNvSpPr>
            <a:spLocks noChangeArrowheads="1"/>
          </p:cNvSpPr>
          <p:nvPr/>
        </p:nvSpPr>
        <p:spPr bwMode="auto">
          <a:xfrm rot="5400000">
            <a:off x="3394075" y="2481263"/>
            <a:ext cx="1524000" cy="137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532" name="Oval 66"/>
          <p:cNvSpPr>
            <a:spLocks noChangeArrowheads="1"/>
          </p:cNvSpPr>
          <p:nvPr/>
        </p:nvSpPr>
        <p:spPr bwMode="auto">
          <a:xfrm rot="5400000">
            <a:off x="3698875" y="2709863"/>
            <a:ext cx="914400" cy="914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533" name="Oval 67"/>
          <p:cNvSpPr>
            <a:spLocks noChangeArrowheads="1"/>
          </p:cNvSpPr>
          <p:nvPr/>
        </p:nvSpPr>
        <p:spPr bwMode="auto">
          <a:xfrm rot="5400000">
            <a:off x="3927475" y="2938463"/>
            <a:ext cx="457200" cy="457200"/>
          </a:xfrm>
          <a:prstGeom prst="ellipse">
            <a:avLst/>
          </a:prstGeom>
          <a:solidFill>
            <a:srgbClr val="0000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534" name="AutoShape 71"/>
          <p:cNvSpPr>
            <a:spLocks noChangeArrowheads="1"/>
          </p:cNvSpPr>
          <p:nvPr/>
        </p:nvSpPr>
        <p:spPr bwMode="auto">
          <a:xfrm rot="-8301987">
            <a:off x="4598988" y="3359150"/>
            <a:ext cx="152400" cy="609600"/>
          </a:xfrm>
          <a:prstGeom prst="moon">
            <a:avLst>
              <a:gd name="adj" fmla="val 50000"/>
            </a:avLst>
          </a:prstGeom>
          <a:solidFill>
            <a:srgbClr val="CCCCFF"/>
          </a:solidFill>
          <a:ln w="9525">
            <a:solidFill>
              <a:srgbClr val="CC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535" name="Oval 90"/>
          <p:cNvSpPr>
            <a:spLocks noChangeArrowheads="1"/>
          </p:cNvSpPr>
          <p:nvPr/>
        </p:nvSpPr>
        <p:spPr bwMode="auto">
          <a:xfrm rot="5400000">
            <a:off x="4689475" y="3548063"/>
            <a:ext cx="228600" cy="228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22536" name="Picture 50"/>
          <p:cNvPicPr>
            <a:picLocks noChangeAspect="1" noChangeArrowheads="1"/>
          </p:cNvPicPr>
          <p:nvPr/>
        </p:nvPicPr>
        <p:blipFill>
          <a:blip r:embed="rId2" cstate="print"/>
          <a:srcRect r="60709" b="19774"/>
          <a:stretch>
            <a:fillRect/>
          </a:stretch>
        </p:blipFill>
        <p:spPr bwMode="auto">
          <a:xfrm>
            <a:off x="7164388" y="2781300"/>
            <a:ext cx="1873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Oval 55"/>
          <p:cNvSpPr>
            <a:spLocks noChangeArrowheads="1"/>
          </p:cNvSpPr>
          <p:nvPr/>
        </p:nvSpPr>
        <p:spPr bwMode="auto">
          <a:xfrm>
            <a:off x="8820150" y="5445125"/>
            <a:ext cx="144463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538" name="Freeform 59"/>
          <p:cNvSpPr>
            <a:spLocks/>
          </p:cNvSpPr>
          <p:nvPr/>
        </p:nvSpPr>
        <p:spPr bwMode="auto">
          <a:xfrm>
            <a:off x="8397875" y="3562350"/>
            <a:ext cx="460375" cy="1901825"/>
          </a:xfrm>
          <a:custGeom>
            <a:avLst/>
            <a:gdLst>
              <a:gd name="T0" fmla="*/ 14 w 290"/>
              <a:gd name="T1" fmla="*/ 0 h 1198"/>
              <a:gd name="T2" fmla="*/ 50 w 290"/>
              <a:gd name="T3" fmla="*/ 144 h 1198"/>
              <a:gd name="T4" fmla="*/ 56 w 290"/>
              <a:gd name="T5" fmla="*/ 168 h 1198"/>
              <a:gd name="T6" fmla="*/ 68 w 290"/>
              <a:gd name="T7" fmla="*/ 204 h 1198"/>
              <a:gd name="T8" fmla="*/ 74 w 290"/>
              <a:gd name="T9" fmla="*/ 252 h 1198"/>
              <a:gd name="T10" fmla="*/ 92 w 290"/>
              <a:gd name="T11" fmla="*/ 258 h 1198"/>
              <a:gd name="T12" fmla="*/ 110 w 290"/>
              <a:gd name="T13" fmla="*/ 294 h 1198"/>
              <a:gd name="T14" fmla="*/ 116 w 290"/>
              <a:gd name="T15" fmla="*/ 348 h 1198"/>
              <a:gd name="T16" fmla="*/ 134 w 290"/>
              <a:gd name="T17" fmla="*/ 360 h 1198"/>
              <a:gd name="T18" fmla="*/ 152 w 290"/>
              <a:gd name="T19" fmla="*/ 396 h 1198"/>
              <a:gd name="T20" fmla="*/ 248 w 290"/>
              <a:gd name="T21" fmla="*/ 450 h 1198"/>
              <a:gd name="T22" fmla="*/ 254 w 290"/>
              <a:gd name="T23" fmla="*/ 594 h 1198"/>
              <a:gd name="T24" fmla="*/ 206 w 290"/>
              <a:gd name="T25" fmla="*/ 600 h 1198"/>
              <a:gd name="T26" fmla="*/ 158 w 290"/>
              <a:gd name="T27" fmla="*/ 648 h 1198"/>
              <a:gd name="T28" fmla="*/ 98 w 290"/>
              <a:gd name="T29" fmla="*/ 696 h 1198"/>
              <a:gd name="T30" fmla="*/ 80 w 290"/>
              <a:gd name="T31" fmla="*/ 756 h 1198"/>
              <a:gd name="T32" fmla="*/ 68 w 290"/>
              <a:gd name="T33" fmla="*/ 792 h 1198"/>
              <a:gd name="T34" fmla="*/ 74 w 290"/>
              <a:gd name="T35" fmla="*/ 936 h 1198"/>
              <a:gd name="T36" fmla="*/ 80 w 290"/>
              <a:gd name="T37" fmla="*/ 1002 h 1198"/>
              <a:gd name="T38" fmla="*/ 92 w 290"/>
              <a:gd name="T39" fmla="*/ 1038 h 1198"/>
              <a:gd name="T40" fmla="*/ 134 w 290"/>
              <a:gd name="T41" fmla="*/ 1050 h 1198"/>
              <a:gd name="T42" fmla="*/ 170 w 290"/>
              <a:gd name="T43" fmla="*/ 1074 h 1198"/>
              <a:gd name="T44" fmla="*/ 182 w 290"/>
              <a:gd name="T45" fmla="*/ 1092 h 1198"/>
              <a:gd name="T46" fmla="*/ 194 w 290"/>
              <a:gd name="T47" fmla="*/ 1128 h 1198"/>
              <a:gd name="T48" fmla="*/ 230 w 290"/>
              <a:gd name="T49" fmla="*/ 1146 h 1198"/>
              <a:gd name="T50" fmla="*/ 248 w 290"/>
              <a:gd name="T51" fmla="*/ 1182 h 1198"/>
              <a:gd name="T52" fmla="*/ 266 w 290"/>
              <a:gd name="T53" fmla="*/ 1194 h 119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90"/>
              <a:gd name="T82" fmla="*/ 0 h 1198"/>
              <a:gd name="T83" fmla="*/ 290 w 290"/>
              <a:gd name="T84" fmla="*/ 1198 h 119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90" h="1198">
                <a:moveTo>
                  <a:pt x="14" y="0"/>
                </a:moveTo>
                <a:cubicBezTo>
                  <a:pt x="45" y="47"/>
                  <a:pt x="0" y="111"/>
                  <a:pt x="50" y="144"/>
                </a:cubicBezTo>
                <a:cubicBezTo>
                  <a:pt x="52" y="152"/>
                  <a:pt x="54" y="160"/>
                  <a:pt x="56" y="168"/>
                </a:cubicBezTo>
                <a:cubicBezTo>
                  <a:pt x="60" y="180"/>
                  <a:pt x="68" y="204"/>
                  <a:pt x="68" y="204"/>
                </a:cubicBezTo>
                <a:cubicBezTo>
                  <a:pt x="70" y="220"/>
                  <a:pt x="67" y="237"/>
                  <a:pt x="74" y="252"/>
                </a:cubicBezTo>
                <a:cubicBezTo>
                  <a:pt x="77" y="258"/>
                  <a:pt x="88" y="254"/>
                  <a:pt x="92" y="258"/>
                </a:cubicBezTo>
                <a:cubicBezTo>
                  <a:pt x="101" y="267"/>
                  <a:pt x="103" y="283"/>
                  <a:pt x="110" y="294"/>
                </a:cubicBezTo>
                <a:cubicBezTo>
                  <a:pt x="112" y="312"/>
                  <a:pt x="110" y="331"/>
                  <a:pt x="116" y="348"/>
                </a:cubicBezTo>
                <a:cubicBezTo>
                  <a:pt x="118" y="355"/>
                  <a:pt x="129" y="354"/>
                  <a:pt x="134" y="360"/>
                </a:cubicBezTo>
                <a:cubicBezTo>
                  <a:pt x="173" y="409"/>
                  <a:pt x="101" y="345"/>
                  <a:pt x="152" y="396"/>
                </a:cubicBezTo>
                <a:cubicBezTo>
                  <a:pt x="180" y="424"/>
                  <a:pt x="216" y="429"/>
                  <a:pt x="248" y="450"/>
                </a:cubicBezTo>
                <a:cubicBezTo>
                  <a:pt x="278" y="495"/>
                  <a:pt x="290" y="506"/>
                  <a:pt x="254" y="594"/>
                </a:cubicBezTo>
                <a:cubicBezTo>
                  <a:pt x="248" y="609"/>
                  <a:pt x="222" y="598"/>
                  <a:pt x="206" y="600"/>
                </a:cubicBezTo>
                <a:cubicBezTo>
                  <a:pt x="196" y="649"/>
                  <a:pt x="195" y="624"/>
                  <a:pt x="158" y="648"/>
                </a:cubicBezTo>
                <a:cubicBezTo>
                  <a:pt x="148" y="679"/>
                  <a:pt x="123" y="679"/>
                  <a:pt x="98" y="696"/>
                </a:cubicBezTo>
                <a:cubicBezTo>
                  <a:pt x="85" y="788"/>
                  <a:pt x="103" y="704"/>
                  <a:pt x="80" y="756"/>
                </a:cubicBezTo>
                <a:cubicBezTo>
                  <a:pt x="75" y="768"/>
                  <a:pt x="68" y="792"/>
                  <a:pt x="68" y="792"/>
                </a:cubicBezTo>
                <a:cubicBezTo>
                  <a:pt x="70" y="840"/>
                  <a:pt x="71" y="888"/>
                  <a:pt x="74" y="936"/>
                </a:cubicBezTo>
                <a:cubicBezTo>
                  <a:pt x="75" y="958"/>
                  <a:pt x="76" y="980"/>
                  <a:pt x="80" y="1002"/>
                </a:cubicBezTo>
                <a:cubicBezTo>
                  <a:pt x="82" y="1014"/>
                  <a:pt x="80" y="1035"/>
                  <a:pt x="92" y="1038"/>
                </a:cubicBezTo>
                <a:cubicBezTo>
                  <a:pt x="98" y="1039"/>
                  <a:pt x="127" y="1046"/>
                  <a:pt x="134" y="1050"/>
                </a:cubicBezTo>
                <a:cubicBezTo>
                  <a:pt x="147" y="1057"/>
                  <a:pt x="170" y="1074"/>
                  <a:pt x="170" y="1074"/>
                </a:cubicBezTo>
                <a:cubicBezTo>
                  <a:pt x="174" y="1080"/>
                  <a:pt x="179" y="1085"/>
                  <a:pt x="182" y="1092"/>
                </a:cubicBezTo>
                <a:cubicBezTo>
                  <a:pt x="187" y="1104"/>
                  <a:pt x="182" y="1124"/>
                  <a:pt x="194" y="1128"/>
                </a:cubicBezTo>
                <a:cubicBezTo>
                  <a:pt x="219" y="1136"/>
                  <a:pt x="207" y="1130"/>
                  <a:pt x="230" y="1146"/>
                </a:cubicBezTo>
                <a:cubicBezTo>
                  <a:pt x="234" y="1158"/>
                  <a:pt x="237" y="1174"/>
                  <a:pt x="248" y="1182"/>
                </a:cubicBezTo>
                <a:cubicBezTo>
                  <a:pt x="268" y="1198"/>
                  <a:pt x="266" y="1179"/>
                  <a:pt x="266" y="119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9" name="Rectangle 60"/>
          <p:cNvSpPr>
            <a:spLocks noChangeArrowheads="1"/>
          </p:cNvSpPr>
          <p:nvPr/>
        </p:nvSpPr>
        <p:spPr bwMode="auto">
          <a:xfrm>
            <a:off x="8532813" y="5084763"/>
            <a:ext cx="360362" cy="730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540" name="Oval 61"/>
          <p:cNvSpPr>
            <a:spLocks noChangeArrowheads="1"/>
          </p:cNvSpPr>
          <p:nvPr/>
        </p:nvSpPr>
        <p:spPr bwMode="auto">
          <a:xfrm>
            <a:off x="8604250" y="5084763"/>
            <a:ext cx="2889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541" name="Line 62"/>
          <p:cNvSpPr>
            <a:spLocks noChangeShapeType="1"/>
          </p:cNvSpPr>
          <p:nvPr/>
        </p:nvSpPr>
        <p:spPr bwMode="auto">
          <a:xfrm flipH="1" flipV="1">
            <a:off x="8748713" y="5157788"/>
            <a:ext cx="144462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999" name="Rectangle 63"/>
          <p:cNvSpPr>
            <a:spLocks noChangeArrowheads="1"/>
          </p:cNvSpPr>
          <p:nvPr/>
        </p:nvSpPr>
        <p:spPr bwMode="auto">
          <a:xfrm>
            <a:off x="209550" y="152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 </a:t>
            </a:r>
            <a:r>
              <a:rPr lang="en-GB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pupillary</a:t>
            </a: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light reflex</a:t>
            </a:r>
            <a:b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(pupil constricts in response to light)</a:t>
            </a:r>
          </a:p>
        </p:txBody>
      </p:sp>
      <p:sp>
        <p:nvSpPr>
          <p:cNvPr id="22543" name="Oval 68"/>
          <p:cNvSpPr>
            <a:spLocks noChangeArrowheads="1"/>
          </p:cNvSpPr>
          <p:nvPr/>
        </p:nvSpPr>
        <p:spPr bwMode="auto">
          <a:xfrm>
            <a:off x="5362575" y="5915025"/>
            <a:ext cx="13716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544" name="Rectangle 69"/>
          <p:cNvSpPr>
            <a:spLocks noChangeArrowheads="1"/>
          </p:cNvSpPr>
          <p:nvPr/>
        </p:nvSpPr>
        <p:spPr bwMode="auto">
          <a:xfrm>
            <a:off x="4354513" y="4962525"/>
            <a:ext cx="1066800" cy="914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22545" name="Group 98"/>
          <p:cNvGrpSpPr>
            <a:grpSpLocks/>
          </p:cNvGrpSpPr>
          <p:nvPr/>
        </p:nvGrpSpPr>
        <p:grpSpPr bwMode="auto">
          <a:xfrm flipV="1">
            <a:off x="4899025" y="3716338"/>
            <a:ext cx="1257300" cy="2520950"/>
            <a:chOff x="884" y="975"/>
            <a:chExt cx="1008" cy="1248"/>
          </a:xfrm>
        </p:grpSpPr>
        <p:sp>
          <p:nvSpPr>
            <p:cNvPr id="22576" name="Line 72"/>
            <p:cNvSpPr>
              <a:spLocks noChangeShapeType="1"/>
            </p:cNvSpPr>
            <p:nvPr/>
          </p:nvSpPr>
          <p:spPr bwMode="auto">
            <a:xfrm flipV="1">
              <a:off x="884" y="1071"/>
              <a:ext cx="912" cy="1152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77" name="Line 73"/>
            <p:cNvSpPr>
              <a:spLocks noChangeShapeType="1"/>
            </p:cNvSpPr>
            <p:nvPr/>
          </p:nvSpPr>
          <p:spPr bwMode="auto">
            <a:xfrm>
              <a:off x="1796" y="975"/>
              <a:ext cx="0" cy="96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78" name="Line 74"/>
            <p:cNvSpPr>
              <a:spLocks noChangeShapeType="1"/>
            </p:cNvSpPr>
            <p:nvPr/>
          </p:nvSpPr>
          <p:spPr bwMode="auto">
            <a:xfrm>
              <a:off x="1796" y="1071"/>
              <a:ext cx="96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46" name="Oval 75"/>
          <p:cNvSpPr>
            <a:spLocks noChangeArrowheads="1"/>
          </p:cNvSpPr>
          <p:nvPr/>
        </p:nvSpPr>
        <p:spPr bwMode="auto">
          <a:xfrm>
            <a:off x="6075363" y="62293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547" name="Line 76"/>
          <p:cNvSpPr>
            <a:spLocks noChangeShapeType="1"/>
          </p:cNvSpPr>
          <p:nvPr/>
        </p:nvSpPr>
        <p:spPr bwMode="auto">
          <a:xfrm flipH="1" flipV="1">
            <a:off x="5210175" y="5659438"/>
            <a:ext cx="874713" cy="649287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8" name="Line 77"/>
          <p:cNvSpPr>
            <a:spLocks noChangeShapeType="1"/>
          </p:cNvSpPr>
          <p:nvPr/>
        </p:nvSpPr>
        <p:spPr bwMode="auto">
          <a:xfrm flipH="1">
            <a:off x="5210175" y="5514975"/>
            <a:ext cx="76200" cy="1524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9" name="Line 78"/>
          <p:cNvSpPr>
            <a:spLocks noChangeShapeType="1"/>
          </p:cNvSpPr>
          <p:nvPr/>
        </p:nvSpPr>
        <p:spPr bwMode="auto">
          <a:xfrm>
            <a:off x="5065713" y="5659438"/>
            <a:ext cx="152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0" name="Oval 79"/>
          <p:cNvSpPr>
            <a:spLocks noChangeArrowheads="1"/>
          </p:cNvSpPr>
          <p:nvPr/>
        </p:nvSpPr>
        <p:spPr bwMode="auto">
          <a:xfrm>
            <a:off x="5003800" y="54451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551" name="Oval 82"/>
          <p:cNvSpPr>
            <a:spLocks noChangeArrowheads="1"/>
          </p:cNvSpPr>
          <p:nvPr/>
        </p:nvSpPr>
        <p:spPr bwMode="auto">
          <a:xfrm>
            <a:off x="2627313" y="3789363"/>
            <a:ext cx="533400" cy="533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552" name="Line 83"/>
          <p:cNvSpPr>
            <a:spLocks noChangeShapeType="1"/>
          </p:cNvSpPr>
          <p:nvPr/>
        </p:nvSpPr>
        <p:spPr bwMode="auto">
          <a:xfrm flipH="1" flipV="1">
            <a:off x="2987675" y="4221163"/>
            <a:ext cx="2065338" cy="12954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3" name="Line 84"/>
          <p:cNvSpPr>
            <a:spLocks noChangeShapeType="1"/>
          </p:cNvSpPr>
          <p:nvPr/>
        </p:nvSpPr>
        <p:spPr bwMode="auto">
          <a:xfrm>
            <a:off x="2843213" y="4141788"/>
            <a:ext cx="152400" cy="762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4" name="Line 85"/>
          <p:cNvSpPr>
            <a:spLocks noChangeShapeType="1"/>
          </p:cNvSpPr>
          <p:nvPr/>
        </p:nvSpPr>
        <p:spPr bwMode="auto">
          <a:xfrm flipH="1">
            <a:off x="2987675" y="4068763"/>
            <a:ext cx="76200" cy="1524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5" name="Oval 86"/>
          <p:cNvSpPr>
            <a:spLocks noChangeArrowheads="1"/>
          </p:cNvSpPr>
          <p:nvPr/>
        </p:nvSpPr>
        <p:spPr bwMode="auto">
          <a:xfrm>
            <a:off x="2843213" y="3924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556" name="Line 88"/>
          <p:cNvSpPr>
            <a:spLocks noChangeShapeType="1"/>
          </p:cNvSpPr>
          <p:nvPr/>
        </p:nvSpPr>
        <p:spPr bwMode="auto">
          <a:xfrm>
            <a:off x="3919538" y="3429000"/>
            <a:ext cx="76200" cy="762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7" name="Line 70"/>
          <p:cNvSpPr>
            <a:spLocks noChangeShapeType="1"/>
          </p:cNvSpPr>
          <p:nvPr/>
        </p:nvSpPr>
        <p:spPr bwMode="auto">
          <a:xfrm rot="5400000" flipV="1">
            <a:off x="3279775" y="2214563"/>
            <a:ext cx="1371600" cy="1447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8" name="Text Box 91"/>
          <p:cNvSpPr txBox="1">
            <a:spLocks noChangeArrowheads="1"/>
          </p:cNvSpPr>
          <p:nvPr/>
        </p:nvSpPr>
        <p:spPr bwMode="auto">
          <a:xfrm rot="10800000" flipV="1">
            <a:off x="2482850" y="1916113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rgbClr val="FFFF00"/>
                </a:solidFill>
                <a:latin typeface="Arial" charset="0"/>
              </a:rPr>
              <a:t>LIGHT</a:t>
            </a:r>
          </a:p>
        </p:txBody>
      </p:sp>
      <p:sp>
        <p:nvSpPr>
          <p:cNvPr id="22559" name="Text Box 92"/>
          <p:cNvSpPr txBox="1">
            <a:spLocks noChangeArrowheads="1"/>
          </p:cNvSpPr>
          <p:nvPr/>
        </p:nvSpPr>
        <p:spPr bwMode="auto">
          <a:xfrm>
            <a:off x="5440363" y="3862388"/>
            <a:ext cx="1579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Optic nerve</a:t>
            </a:r>
          </a:p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(cranial II</a:t>
            </a:r>
          </a:p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sensory)</a:t>
            </a:r>
          </a:p>
        </p:txBody>
      </p:sp>
      <p:sp>
        <p:nvSpPr>
          <p:cNvPr id="22560" name="Text Box 93"/>
          <p:cNvSpPr txBox="1">
            <a:spLocks noChangeArrowheads="1"/>
          </p:cNvSpPr>
          <p:nvPr/>
        </p:nvSpPr>
        <p:spPr bwMode="auto">
          <a:xfrm>
            <a:off x="4570413" y="641667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Pretectal nucleus</a:t>
            </a:r>
          </a:p>
        </p:txBody>
      </p:sp>
      <p:sp>
        <p:nvSpPr>
          <p:cNvPr id="22561" name="Text Box 94"/>
          <p:cNvSpPr txBox="1">
            <a:spLocks noChangeArrowheads="1"/>
          </p:cNvSpPr>
          <p:nvPr/>
        </p:nvSpPr>
        <p:spPr bwMode="auto">
          <a:xfrm>
            <a:off x="3021013" y="5516563"/>
            <a:ext cx="2414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Edinger-</a:t>
            </a:r>
          </a:p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Westphal nucleus</a:t>
            </a:r>
          </a:p>
        </p:txBody>
      </p:sp>
      <p:sp>
        <p:nvSpPr>
          <p:cNvPr id="22562" name="Text Box 95"/>
          <p:cNvSpPr txBox="1">
            <a:spLocks noChangeArrowheads="1"/>
          </p:cNvSpPr>
          <p:nvPr/>
        </p:nvSpPr>
        <p:spPr bwMode="auto">
          <a:xfrm>
            <a:off x="179388" y="3644900"/>
            <a:ext cx="2370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Ciliary ganglion</a:t>
            </a:r>
          </a:p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(parasympathetic)</a:t>
            </a:r>
          </a:p>
        </p:txBody>
      </p:sp>
      <p:sp>
        <p:nvSpPr>
          <p:cNvPr id="22563" name="Text Box 96"/>
          <p:cNvSpPr txBox="1">
            <a:spLocks noChangeArrowheads="1"/>
          </p:cNvSpPr>
          <p:nvPr/>
        </p:nvSpPr>
        <p:spPr bwMode="auto">
          <a:xfrm>
            <a:off x="1155700" y="4527550"/>
            <a:ext cx="305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Oculomotor nerve</a:t>
            </a:r>
          </a:p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(cranial nerve III, motor)</a:t>
            </a:r>
          </a:p>
        </p:txBody>
      </p:sp>
      <p:sp>
        <p:nvSpPr>
          <p:cNvPr id="22564" name="Line 87"/>
          <p:cNvSpPr>
            <a:spLocks noChangeShapeType="1"/>
          </p:cNvSpPr>
          <p:nvPr/>
        </p:nvSpPr>
        <p:spPr bwMode="auto">
          <a:xfrm flipH="1">
            <a:off x="2987675" y="3429000"/>
            <a:ext cx="909638" cy="503238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5" name="Line 100"/>
          <p:cNvSpPr>
            <a:spLocks noChangeShapeType="1"/>
          </p:cNvSpPr>
          <p:nvPr/>
        </p:nvSpPr>
        <p:spPr bwMode="auto">
          <a:xfrm rot="5400000">
            <a:off x="3919538" y="3352800"/>
            <a:ext cx="76200" cy="762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6" name="Line 101"/>
          <p:cNvSpPr>
            <a:spLocks noChangeShapeType="1"/>
          </p:cNvSpPr>
          <p:nvPr/>
        </p:nvSpPr>
        <p:spPr bwMode="auto">
          <a:xfrm flipH="1" flipV="1">
            <a:off x="8316913" y="3860800"/>
            <a:ext cx="431800" cy="1223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7" name="Oval 102"/>
          <p:cNvSpPr>
            <a:spLocks noChangeArrowheads="1"/>
          </p:cNvSpPr>
          <p:nvPr/>
        </p:nvSpPr>
        <p:spPr bwMode="auto">
          <a:xfrm>
            <a:off x="8172450" y="3789363"/>
            <a:ext cx="215900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568" name="Line 103"/>
          <p:cNvSpPr>
            <a:spLocks noChangeShapeType="1"/>
          </p:cNvSpPr>
          <p:nvPr/>
        </p:nvSpPr>
        <p:spPr bwMode="auto">
          <a:xfrm flipV="1">
            <a:off x="8243888" y="3429000"/>
            <a:ext cx="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9" name="Line 105"/>
          <p:cNvSpPr>
            <a:spLocks noChangeShapeType="1"/>
          </p:cNvSpPr>
          <p:nvPr/>
        </p:nvSpPr>
        <p:spPr bwMode="auto">
          <a:xfrm flipV="1">
            <a:off x="5364163" y="5157788"/>
            <a:ext cx="3311525" cy="2159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70" name="Line 106"/>
          <p:cNvSpPr>
            <a:spLocks noChangeShapeType="1"/>
          </p:cNvSpPr>
          <p:nvPr/>
        </p:nvSpPr>
        <p:spPr bwMode="auto">
          <a:xfrm flipV="1">
            <a:off x="6948488" y="5732463"/>
            <a:ext cx="2016125" cy="649287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71" name="Line 107"/>
          <p:cNvSpPr>
            <a:spLocks noChangeShapeType="1"/>
          </p:cNvSpPr>
          <p:nvPr/>
        </p:nvSpPr>
        <p:spPr bwMode="auto">
          <a:xfrm flipV="1">
            <a:off x="6877050" y="4365625"/>
            <a:ext cx="1979613" cy="142875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72" name="Line 108"/>
          <p:cNvSpPr>
            <a:spLocks noChangeShapeType="1"/>
          </p:cNvSpPr>
          <p:nvPr/>
        </p:nvSpPr>
        <p:spPr bwMode="auto">
          <a:xfrm>
            <a:off x="3563938" y="4868863"/>
            <a:ext cx="5111750" cy="73025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73" name="Line 109"/>
          <p:cNvSpPr>
            <a:spLocks noChangeShapeType="1"/>
          </p:cNvSpPr>
          <p:nvPr/>
        </p:nvSpPr>
        <p:spPr bwMode="auto">
          <a:xfrm flipV="1">
            <a:off x="3132138" y="3860800"/>
            <a:ext cx="5040312" cy="144463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74" name="Line 110"/>
          <p:cNvSpPr>
            <a:spLocks noChangeShapeType="1"/>
          </p:cNvSpPr>
          <p:nvPr/>
        </p:nvSpPr>
        <p:spPr bwMode="auto">
          <a:xfrm flipH="1">
            <a:off x="4356100" y="2420938"/>
            <a:ext cx="863600" cy="5762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75" name="Text Box 111"/>
          <p:cNvSpPr txBox="1">
            <a:spLocks noChangeArrowheads="1"/>
          </p:cNvSpPr>
          <p:nvPr/>
        </p:nvSpPr>
        <p:spPr bwMode="auto">
          <a:xfrm>
            <a:off x="5292725" y="2133600"/>
            <a:ext cx="261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CC00"/>
                </a:solidFill>
                <a:latin typeface="Arial" charset="0"/>
              </a:rPr>
              <a:t>Sphincter pupillae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4"/>
          <p:cNvSpPr>
            <a:spLocks noChangeShapeType="1"/>
          </p:cNvSpPr>
          <p:nvPr/>
        </p:nvSpPr>
        <p:spPr bwMode="auto">
          <a:xfrm flipH="1">
            <a:off x="2770188" y="3429000"/>
            <a:ext cx="76200" cy="762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5" name="Oval 5"/>
          <p:cNvSpPr>
            <a:spLocks noChangeArrowheads="1"/>
          </p:cNvSpPr>
          <p:nvPr/>
        </p:nvSpPr>
        <p:spPr bwMode="auto">
          <a:xfrm rot="5400000">
            <a:off x="2241550" y="2481263"/>
            <a:ext cx="1524000" cy="137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56" name="Oval 6"/>
          <p:cNvSpPr>
            <a:spLocks noChangeArrowheads="1"/>
          </p:cNvSpPr>
          <p:nvPr/>
        </p:nvSpPr>
        <p:spPr bwMode="auto">
          <a:xfrm rot="5400000">
            <a:off x="2546350" y="2709863"/>
            <a:ext cx="914400" cy="914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57" name="Oval 7"/>
          <p:cNvSpPr>
            <a:spLocks noChangeArrowheads="1"/>
          </p:cNvSpPr>
          <p:nvPr/>
        </p:nvSpPr>
        <p:spPr bwMode="auto">
          <a:xfrm rot="5400000">
            <a:off x="2774950" y="2938463"/>
            <a:ext cx="457200" cy="457200"/>
          </a:xfrm>
          <a:prstGeom prst="ellipse">
            <a:avLst/>
          </a:prstGeom>
          <a:solidFill>
            <a:srgbClr val="0000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 rot="-8301987">
            <a:off x="3446463" y="3359150"/>
            <a:ext cx="152400" cy="609600"/>
          </a:xfrm>
          <a:prstGeom prst="moon">
            <a:avLst>
              <a:gd name="adj" fmla="val 50000"/>
            </a:avLst>
          </a:prstGeom>
          <a:solidFill>
            <a:srgbClr val="CCCCFF"/>
          </a:solidFill>
          <a:ln w="9525">
            <a:solidFill>
              <a:srgbClr val="CC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59" name="Oval 9"/>
          <p:cNvSpPr>
            <a:spLocks noChangeArrowheads="1"/>
          </p:cNvSpPr>
          <p:nvPr/>
        </p:nvSpPr>
        <p:spPr bwMode="auto">
          <a:xfrm rot="5400000">
            <a:off x="3536950" y="3548063"/>
            <a:ext cx="228600" cy="2286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60" name="Oval 17"/>
          <p:cNvSpPr>
            <a:spLocks noChangeArrowheads="1"/>
          </p:cNvSpPr>
          <p:nvPr/>
        </p:nvSpPr>
        <p:spPr bwMode="auto">
          <a:xfrm>
            <a:off x="4210050" y="5915025"/>
            <a:ext cx="13716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61" name="Rectangle 18"/>
          <p:cNvSpPr>
            <a:spLocks noChangeArrowheads="1"/>
          </p:cNvSpPr>
          <p:nvPr/>
        </p:nvSpPr>
        <p:spPr bwMode="auto">
          <a:xfrm>
            <a:off x="3201988" y="4962525"/>
            <a:ext cx="1066800" cy="914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23562" name="Group 19"/>
          <p:cNvGrpSpPr>
            <a:grpSpLocks/>
          </p:cNvGrpSpPr>
          <p:nvPr/>
        </p:nvGrpSpPr>
        <p:grpSpPr bwMode="auto">
          <a:xfrm flipV="1">
            <a:off x="3746500" y="3716338"/>
            <a:ext cx="1401763" cy="2449512"/>
            <a:chOff x="884" y="975"/>
            <a:chExt cx="1008" cy="1248"/>
          </a:xfrm>
        </p:grpSpPr>
        <p:sp>
          <p:nvSpPr>
            <p:cNvPr id="23606" name="Line 20"/>
            <p:cNvSpPr>
              <a:spLocks noChangeShapeType="1"/>
            </p:cNvSpPr>
            <p:nvPr/>
          </p:nvSpPr>
          <p:spPr bwMode="auto">
            <a:xfrm flipV="1">
              <a:off x="884" y="1071"/>
              <a:ext cx="912" cy="1152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607" name="Line 21"/>
            <p:cNvSpPr>
              <a:spLocks noChangeShapeType="1"/>
            </p:cNvSpPr>
            <p:nvPr/>
          </p:nvSpPr>
          <p:spPr bwMode="auto">
            <a:xfrm>
              <a:off x="1796" y="975"/>
              <a:ext cx="0" cy="96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608" name="Line 22"/>
            <p:cNvSpPr>
              <a:spLocks noChangeShapeType="1"/>
            </p:cNvSpPr>
            <p:nvPr/>
          </p:nvSpPr>
          <p:spPr bwMode="auto">
            <a:xfrm>
              <a:off x="1796" y="1071"/>
              <a:ext cx="96" cy="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563" name="Oval 23"/>
          <p:cNvSpPr>
            <a:spLocks noChangeArrowheads="1"/>
          </p:cNvSpPr>
          <p:nvPr/>
        </p:nvSpPr>
        <p:spPr bwMode="auto">
          <a:xfrm>
            <a:off x="4995863" y="61563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64" name="Line 24"/>
          <p:cNvSpPr>
            <a:spLocks noChangeShapeType="1"/>
          </p:cNvSpPr>
          <p:nvPr/>
        </p:nvSpPr>
        <p:spPr bwMode="auto">
          <a:xfrm flipH="1" flipV="1">
            <a:off x="4057650" y="5659438"/>
            <a:ext cx="946150" cy="57785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5" name="Line 25"/>
          <p:cNvSpPr>
            <a:spLocks noChangeShapeType="1"/>
          </p:cNvSpPr>
          <p:nvPr/>
        </p:nvSpPr>
        <p:spPr bwMode="auto">
          <a:xfrm flipH="1">
            <a:off x="4057650" y="5514975"/>
            <a:ext cx="76200" cy="1524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6" name="Line 26"/>
          <p:cNvSpPr>
            <a:spLocks noChangeShapeType="1"/>
          </p:cNvSpPr>
          <p:nvPr/>
        </p:nvSpPr>
        <p:spPr bwMode="auto">
          <a:xfrm>
            <a:off x="3913188" y="5659438"/>
            <a:ext cx="152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7" name="Oval 27"/>
          <p:cNvSpPr>
            <a:spLocks noChangeArrowheads="1"/>
          </p:cNvSpPr>
          <p:nvPr/>
        </p:nvSpPr>
        <p:spPr bwMode="auto">
          <a:xfrm>
            <a:off x="3851275" y="54451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68" name="Oval 28"/>
          <p:cNvSpPr>
            <a:spLocks noChangeArrowheads="1"/>
          </p:cNvSpPr>
          <p:nvPr/>
        </p:nvSpPr>
        <p:spPr bwMode="auto">
          <a:xfrm>
            <a:off x="1474788" y="3789363"/>
            <a:ext cx="533400" cy="533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69" name="Line 29"/>
          <p:cNvSpPr>
            <a:spLocks noChangeShapeType="1"/>
          </p:cNvSpPr>
          <p:nvPr/>
        </p:nvSpPr>
        <p:spPr bwMode="auto">
          <a:xfrm flipH="1" flipV="1">
            <a:off x="1835150" y="4221163"/>
            <a:ext cx="2065338" cy="12954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0" name="Line 30"/>
          <p:cNvSpPr>
            <a:spLocks noChangeShapeType="1"/>
          </p:cNvSpPr>
          <p:nvPr/>
        </p:nvSpPr>
        <p:spPr bwMode="auto">
          <a:xfrm>
            <a:off x="1690688" y="4141788"/>
            <a:ext cx="152400" cy="762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1" name="Line 31"/>
          <p:cNvSpPr>
            <a:spLocks noChangeShapeType="1"/>
          </p:cNvSpPr>
          <p:nvPr/>
        </p:nvSpPr>
        <p:spPr bwMode="auto">
          <a:xfrm flipH="1">
            <a:off x="1835150" y="4068763"/>
            <a:ext cx="76200" cy="1524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2" name="Oval 32"/>
          <p:cNvSpPr>
            <a:spLocks noChangeArrowheads="1"/>
          </p:cNvSpPr>
          <p:nvPr/>
        </p:nvSpPr>
        <p:spPr bwMode="auto">
          <a:xfrm>
            <a:off x="1690688" y="3924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73" name="Line 33"/>
          <p:cNvSpPr>
            <a:spLocks noChangeShapeType="1"/>
          </p:cNvSpPr>
          <p:nvPr/>
        </p:nvSpPr>
        <p:spPr bwMode="auto">
          <a:xfrm>
            <a:off x="2767013" y="3429000"/>
            <a:ext cx="76200" cy="762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4" name="Line 34"/>
          <p:cNvSpPr>
            <a:spLocks noChangeShapeType="1"/>
          </p:cNvSpPr>
          <p:nvPr/>
        </p:nvSpPr>
        <p:spPr bwMode="auto">
          <a:xfrm rot="5400000" flipV="1">
            <a:off x="2127250" y="2214563"/>
            <a:ext cx="1371600" cy="1447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5" name="Text Box 35"/>
          <p:cNvSpPr txBox="1">
            <a:spLocks noChangeArrowheads="1"/>
          </p:cNvSpPr>
          <p:nvPr/>
        </p:nvSpPr>
        <p:spPr bwMode="auto">
          <a:xfrm rot="10800000" flipV="1">
            <a:off x="1330325" y="1916113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rgbClr val="FFFF00"/>
                </a:solidFill>
                <a:latin typeface="Arial" charset="0"/>
              </a:rPr>
              <a:t>LIGHT</a:t>
            </a:r>
          </a:p>
        </p:txBody>
      </p:sp>
      <p:sp>
        <p:nvSpPr>
          <p:cNvPr id="23576" name="Text Box 36"/>
          <p:cNvSpPr txBox="1">
            <a:spLocks noChangeArrowheads="1"/>
          </p:cNvSpPr>
          <p:nvPr/>
        </p:nvSpPr>
        <p:spPr bwMode="auto">
          <a:xfrm>
            <a:off x="4287838" y="3862388"/>
            <a:ext cx="1579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Optic nerve</a:t>
            </a:r>
          </a:p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(cranial II</a:t>
            </a:r>
          </a:p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sensory)</a:t>
            </a:r>
          </a:p>
        </p:txBody>
      </p:sp>
      <p:sp>
        <p:nvSpPr>
          <p:cNvPr id="23577" name="Text Box 37"/>
          <p:cNvSpPr txBox="1">
            <a:spLocks noChangeArrowheads="1"/>
          </p:cNvSpPr>
          <p:nvPr/>
        </p:nvSpPr>
        <p:spPr bwMode="auto">
          <a:xfrm>
            <a:off x="3417888" y="641667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Pretectal nucleus</a:t>
            </a:r>
          </a:p>
        </p:txBody>
      </p:sp>
      <p:sp>
        <p:nvSpPr>
          <p:cNvPr id="23578" name="Text Box 38"/>
          <p:cNvSpPr txBox="1">
            <a:spLocks noChangeArrowheads="1"/>
          </p:cNvSpPr>
          <p:nvPr/>
        </p:nvSpPr>
        <p:spPr bwMode="auto">
          <a:xfrm>
            <a:off x="1868488" y="5516563"/>
            <a:ext cx="2414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Edinger-</a:t>
            </a:r>
          </a:p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Westphal nucleus</a:t>
            </a:r>
          </a:p>
        </p:txBody>
      </p:sp>
      <p:sp>
        <p:nvSpPr>
          <p:cNvPr id="23579" name="Text Box 39"/>
          <p:cNvSpPr txBox="1">
            <a:spLocks noChangeArrowheads="1"/>
          </p:cNvSpPr>
          <p:nvPr/>
        </p:nvSpPr>
        <p:spPr bwMode="auto">
          <a:xfrm>
            <a:off x="304800" y="3590925"/>
            <a:ext cx="1243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Ciliary </a:t>
            </a:r>
          </a:p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ganglion</a:t>
            </a:r>
          </a:p>
        </p:txBody>
      </p:sp>
      <p:sp>
        <p:nvSpPr>
          <p:cNvPr id="23580" name="Text Box 40"/>
          <p:cNvSpPr txBox="1">
            <a:spLocks noChangeArrowheads="1"/>
          </p:cNvSpPr>
          <p:nvPr/>
        </p:nvSpPr>
        <p:spPr bwMode="auto">
          <a:xfrm>
            <a:off x="3175" y="4527550"/>
            <a:ext cx="305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Oculomotor nerve</a:t>
            </a:r>
          </a:p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(cranial nerve III, motor)</a:t>
            </a:r>
          </a:p>
        </p:txBody>
      </p:sp>
      <p:sp>
        <p:nvSpPr>
          <p:cNvPr id="23581" name="Line 41"/>
          <p:cNvSpPr>
            <a:spLocks noChangeShapeType="1"/>
          </p:cNvSpPr>
          <p:nvPr/>
        </p:nvSpPr>
        <p:spPr bwMode="auto">
          <a:xfrm flipH="1">
            <a:off x="1835150" y="3429000"/>
            <a:ext cx="909638" cy="503238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2" name="Line 42"/>
          <p:cNvSpPr>
            <a:spLocks noChangeShapeType="1"/>
          </p:cNvSpPr>
          <p:nvPr/>
        </p:nvSpPr>
        <p:spPr bwMode="auto">
          <a:xfrm rot="5400000">
            <a:off x="2767013" y="3352800"/>
            <a:ext cx="76200" cy="762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3" name="Line 51"/>
          <p:cNvSpPr>
            <a:spLocks noChangeShapeType="1"/>
          </p:cNvSpPr>
          <p:nvPr/>
        </p:nvSpPr>
        <p:spPr bwMode="auto">
          <a:xfrm>
            <a:off x="6710363" y="3429000"/>
            <a:ext cx="76200" cy="762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4" name="Oval 52"/>
          <p:cNvSpPr>
            <a:spLocks noChangeArrowheads="1"/>
          </p:cNvSpPr>
          <p:nvPr/>
        </p:nvSpPr>
        <p:spPr bwMode="auto">
          <a:xfrm rot="16200000" flipH="1">
            <a:off x="5791200" y="2481263"/>
            <a:ext cx="1524000" cy="137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85" name="Oval 53"/>
          <p:cNvSpPr>
            <a:spLocks noChangeArrowheads="1"/>
          </p:cNvSpPr>
          <p:nvPr/>
        </p:nvSpPr>
        <p:spPr bwMode="auto">
          <a:xfrm rot="16200000" flipH="1">
            <a:off x="6096000" y="2709863"/>
            <a:ext cx="914400" cy="914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86" name="Oval 54"/>
          <p:cNvSpPr>
            <a:spLocks noChangeArrowheads="1"/>
          </p:cNvSpPr>
          <p:nvPr/>
        </p:nvSpPr>
        <p:spPr bwMode="auto">
          <a:xfrm rot="16200000" flipH="1">
            <a:off x="6324600" y="2938463"/>
            <a:ext cx="457200" cy="457200"/>
          </a:xfrm>
          <a:prstGeom prst="ellipse">
            <a:avLst/>
          </a:prstGeom>
          <a:solidFill>
            <a:srgbClr val="0000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87" name="AutoShape 55"/>
          <p:cNvSpPr>
            <a:spLocks noChangeArrowheads="1"/>
          </p:cNvSpPr>
          <p:nvPr/>
        </p:nvSpPr>
        <p:spPr bwMode="auto">
          <a:xfrm rot="8301987" flipH="1">
            <a:off x="5957888" y="3359150"/>
            <a:ext cx="152400" cy="609600"/>
          </a:xfrm>
          <a:prstGeom prst="moon">
            <a:avLst>
              <a:gd name="adj" fmla="val 50000"/>
            </a:avLst>
          </a:prstGeom>
          <a:solidFill>
            <a:srgbClr val="CCCCFF"/>
          </a:solidFill>
          <a:ln w="9525">
            <a:solidFill>
              <a:srgbClr val="CC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88" name="Rectangle 56"/>
          <p:cNvSpPr>
            <a:spLocks noChangeArrowheads="1"/>
          </p:cNvSpPr>
          <p:nvPr/>
        </p:nvSpPr>
        <p:spPr bwMode="auto">
          <a:xfrm flipH="1">
            <a:off x="5922963" y="4962525"/>
            <a:ext cx="1066800" cy="914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89" name="Oval 57"/>
          <p:cNvSpPr>
            <a:spLocks noChangeArrowheads="1"/>
          </p:cNvSpPr>
          <p:nvPr/>
        </p:nvSpPr>
        <p:spPr bwMode="auto">
          <a:xfrm flipH="1">
            <a:off x="5260975" y="60848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90" name="Line 58"/>
          <p:cNvSpPr>
            <a:spLocks noChangeShapeType="1"/>
          </p:cNvSpPr>
          <p:nvPr/>
        </p:nvSpPr>
        <p:spPr bwMode="auto">
          <a:xfrm flipV="1">
            <a:off x="5324475" y="5659438"/>
            <a:ext cx="809625" cy="496887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91" name="Line 59"/>
          <p:cNvSpPr>
            <a:spLocks noChangeShapeType="1"/>
          </p:cNvSpPr>
          <p:nvPr/>
        </p:nvSpPr>
        <p:spPr bwMode="auto">
          <a:xfrm>
            <a:off x="6057900" y="5514975"/>
            <a:ext cx="76200" cy="1524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92" name="Line 60"/>
          <p:cNvSpPr>
            <a:spLocks noChangeShapeType="1"/>
          </p:cNvSpPr>
          <p:nvPr/>
        </p:nvSpPr>
        <p:spPr bwMode="auto">
          <a:xfrm flipH="1">
            <a:off x="6126163" y="5659438"/>
            <a:ext cx="152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93" name="Oval 61"/>
          <p:cNvSpPr>
            <a:spLocks noChangeArrowheads="1"/>
          </p:cNvSpPr>
          <p:nvPr/>
        </p:nvSpPr>
        <p:spPr bwMode="auto">
          <a:xfrm flipH="1">
            <a:off x="6188075" y="54451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94" name="Oval 62"/>
          <p:cNvSpPr>
            <a:spLocks noChangeArrowheads="1"/>
          </p:cNvSpPr>
          <p:nvPr/>
        </p:nvSpPr>
        <p:spPr bwMode="auto">
          <a:xfrm flipH="1">
            <a:off x="7596188" y="3860800"/>
            <a:ext cx="533400" cy="533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95" name="Line 63"/>
          <p:cNvSpPr>
            <a:spLocks noChangeShapeType="1"/>
          </p:cNvSpPr>
          <p:nvPr/>
        </p:nvSpPr>
        <p:spPr bwMode="auto">
          <a:xfrm flipV="1">
            <a:off x="6291263" y="4292600"/>
            <a:ext cx="1449387" cy="1223963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96" name="Line 64"/>
          <p:cNvSpPr>
            <a:spLocks noChangeShapeType="1"/>
          </p:cNvSpPr>
          <p:nvPr/>
        </p:nvSpPr>
        <p:spPr bwMode="auto">
          <a:xfrm flipH="1">
            <a:off x="7761288" y="4213225"/>
            <a:ext cx="152400" cy="762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97" name="Line 65"/>
          <p:cNvSpPr>
            <a:spLocks noChangeShapeType="1"/>
          </p:cNvSpPr>
          <p:nvPr/>
        </p:nvSpPr>
        <p:spPr bwMode="auto">
          <a:xfrm>
            <a:off x="7693025" y="4140200"/>
            <a:ext cx="76200" cy="1524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98" name="Oval 66"/>
          <p:cNvSpPr>
            <a:spLocks noChangeArrowheads="1"/>
          </p:cNvSpPr>
          <p:nvPr/>
        </p:nvSpPr>
        <p:spPr bwMode="auto">
          <a:xfrm flipH="1">
            <a:off x="7713663" y="3924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3599" name="Line 67"/>
          <p:cNvSpPr>
            <a:spLocks noChangeShapeType="1"/>
          </p:cNvSpPr>
          <p:nvPr/>
        </p:nvSpPr>
        <p:spPr bwMode="auto">
          <a:xfrm flipH="1">
            <a:off x="6713538" y="3429000"/>
            <a:ext cx="76200" cy="762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00" name="Text Box 70"/>
          <p:cNvSpPr txBox="1">
            <a:spLocks noChangeArrowheads="1"/>
          </p:cNvSpPr>
          <p:nvPr/>
        </p:nvSpPr>
        <p:spPr bwMode="auto">
          <a:xfrm flipH="1">
            <a:off x="5795963" y="5607050"/>
            <a:ext cx="2414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Edinger-</a:t>
            </a:r>
          </a:p>
          <a:p>
            <a:pPr algn="r"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Westphal nucleus</a:t>
            </a:r>
          </a:p>
        </p:txBody>
      </p:sp>
      <p:sp>
        <p:nvSpPr>
          <p:cNvPr id="23601" name="Text Box 71"/>
          <p:cNvSpPr txBox="1">
            <a:spLocks noChangeArrowheads="1"/>
          </p:cNvSpPr>
          <p:nvPr/>
        </p:nvSpPr>
        <p:spPr bwMode="auto">
          <a:xfrm flipH="1">
            <a:off x="8027988" y="3357563"/>
            <a:ext cx="1243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Ciliary </a:t>
            </a:r>
          </a:p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ganglion</a:t>
            </a:r>
          </a:p>
        </p:txBody>
      </p:sp>
      <p:sp>
        <p:nvSpPr>
          <p:cNvPr id="23602" name="Text Box 72"/>
          <p:cNvSpPr txBox="1">
            <a:spLocks noChangeArrowheads="1"/>
          </p:cNvSpPr>
          <p:nvPr/>
        </p:nvSpPr>
        <p:spPr bwMode="auto">
          <a:xfrm flipH="1">
            <a:off x="7167563" y="4527550"/>
            <a:ext cx="2084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Oculomotor </a:t>
            </a:r>
          </a:p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Nerve (cranial </a:t>
            </a:r>
          </a:p>
          <a:p>
            <a:pPr eaLnBrk="0" hangingPunct="0"/>
            <a:r>
              <a:rPr lang="en-GB" sz="2000" b="1">
                <a:solidFill>
                  <a:srgbClr val="FFFFCC"/>
                </a:solidFill>
                <a:latin typeface="Arial" charset="0"/>
              </a:rPr>
              <a:t>nerve III, motor)</a:t>
            </a:r>
          </a:p>
        </p:txBody>
      </p:sp>
      <p:sp>
        <p:nvSpPr>
          <p:cNvPr id="23603" name="Line 73"/>
          <p:cNvSpPr>
            <a:spLocks noChangeShapeType="1"/>
          </p:cNvSpPr>
          <p:nvPr/>
        </p:nvSpPr>
        <p:spPr bwMode="auto">
          <a:xfrm>
            <a:off x="6811963" y="3429000"/>
            <a:ext cx="909637" cy="503238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04" name="Line 74"/>
          <p:cNvSpPr>
            <a:spLocks noChangeShapeType="1"/>
          </p:cNvSpPr>
          <p:nvPr/>
        </p:nvSpPr>
        <p:spPr bwMode="auto">
          <a:xfrm rot="16200000" flipH="1">
            <a:off x="6713538" y="3352800"/>
            <a:ext cx="76200" cy="762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156" name="Rectangle 76"/>
          <p:cNvSpPr>
            <a:spLocks noChangeArrowheads="1"/>
          </p:cNvSpPr>
          <p:nvPr/>
        </p:nvSpPr>
        <p:spPr bwMode="auto">
          <a:xfrm>
            <a:off x="1219200" y="152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 consensual reflex</a:t>
            </a:r>
            <a:b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(both pupils constrict)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850" y="404813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4400" i="1">
                <a:solidFill>
                  <a:srgbClr val="CCECFF"/>
                </a:solidFill>
                <a:latin typeface="Arial" charset="0"/>
              </a:rPr>
              <a:t>Autonomic nervous system. Control of Cardiac output</a:t>
            </a:r>
            <a:endParaRPr lang="en-GB" sz="4400">
              <a:solidFill>
                <a:srgbClr val="CCECFF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5288" y="2060575"/>
            <a:ext cx="853281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4000">
                <a:solidFill>
                  <a:srgbClr val="000099"/>
                </a:solidFill>
                <a:latin typeface="Arial" charset="0"/>
              </a:rPr>
              <a:t>		</a:t>
            </a:r>
            <a:r>
              <a:rPr lang="en-GB" sz="4000">
                <a:solidFill>
                  <a:srgbClr val="FFFFCC"/>
                </a:solidFill>
                <a:latin typeface="Arial" charset="0"/>
              </a:rPr>
              <a:t>CO = SV x HR	</a:t>
            </a:r>
            <a:endParaRPr lang="en-GB">
              <a:solidFill>
                <a:srgbClr val="FFFFCC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4000">
                <a:solidFill>
                  <a:srgbClr val="FFFFCC"/>
                </a:solidFill>
                <a:latin typeface="Arial" charset="0"/>
              </a:rPr>
              <a:t>	</a:t>
            </a:r>
            <a:r>
              <a:rPr lang="en-GB" sz="2800">
                <a:solidFill>
                  <a:srgbClr val="FFFFCC"/>
                </a:solidFill>
                <a:latin typeface="Arial" charset="0"/>
              </a:rPr>
              <a:t>Sympathetic stimulation of the heart:</a:t>
            </a:r>
          </a:p>
          <a:p>
            <a:pPr marL="742950" lvl="1" indent="-285750">
              <a:spcBef>
                <a:spcPct val="20000"/>
              </a:spcBef>
              <a:buFont typeface="CommonBullets" pitchFamily="34" charset="2"/>
              <a:buNone/>
            </a:pPr>
            <a:r>
              <a:rPr lang="en-GB" sz="2800">
                <a:solidFill>
                  <a:srgbClr val="FFFFCC"/>
                </a:solidFill>
                <a:latin typeface="Arial" charset="0"/>
              </a:rPr>
              <a:t>a) inotropic effect </a:t>
            </a:r>
            <a:r>
              <a:rPr lang="en-GB" sz="2800" i="1">
                <a:solidFill>
                  <a:srgbClr val="FFFFCC"/>
                </a:solidFill>
                <a:latin typeface="Arial" charset="0"/>
              </a:rPr>
              <a:t>(increased SV)</a:t>
            </a:r>
            <a:r>
              <a:rPr lang="en-GB" sz="2800">
                <a:solidFill>
                  <a:srgbClr val="FFFFCC"/>
                </a:solidFill>
                <a:latin typeface="Aria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CommonBullets" pitchFamily="34" charset="2"/>
              <a:buNone/>
            </a:pPr>
            <a:r>
              <a:rPr lang="en-GB" sz="2800">
                <a:solidFill>
                  <a:srgbClr val="FFFFCC"/>
                </a:solidFill>
                <a:latin typeface="Arial" charset="0"/>
              </a:rPr>
              <a:t>b) chronotropic effect (increased HR)</a:t>
            </a:r>
          </a:p>
          <a:p>
            <a:pPr marL="742950" lvl="1" indent="-285750">
              <a:spcBef>
                <a:spcPct val="20000"/>
              </a:spcBef>
              <a:buFont typeface="CommonBullets" pitchFamily="34" charset="2"/>
              <a:buNone/>
            </a:pPr>
            <a:endParaRPr lang="en-GB" sz="2800">
              <a:solidFill>
                <a:srgbClr val="FFFFCC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3200">
                <a:solidFill>
                  <a:srgbClr val="FFFFCC"/>
                </a:solidFill>
                <a:latin typeface="Arial" charset="0"/>
              </a:rPr>
              <a:t>	</a:t>
            </a:r>
            <a:r>
              <a:rPr lang="en-GB" sz="3200" i="1">
                <a:solidFill>
                  <a:srgbClr val="FFFFCC"/>
                </a:solidFill>
                <a:latin typeface="Arial" charset="0"/>
              </a:rPr>
              <a:t>Consequently Cardiac Output increases</a:t>
            </a:r>
            <a:endParaRPr lang="en-GB" sz="3200">
              <a:solidFill>
                <a:srgbClr val="FFFF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i="1" smtClean="0">
                <a:solidFill>
                  <a:srgbClr val="CCECFF"/>
                </a:solidFill>
                <a:latin typeface="Arial" charset="0"/>
              </a:rPr>
              <a:t>TOTAL PERIPHERAL RESISTANCE</a:t>
            </a:r>
            <a:endParaRPr lang="en-GB" smtClean="0">
              <a:solidFill>
                <a:srgbClr val="CCECFF"/>
              </a:solidFill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276475"/>
            <a:ext cx="8243887" cy="3911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GB" sz="2800" b="1" smtClean="0">
                <a:solidFill>
                  <a:srgbClr val="FFFFCC"/>
                </a:solidFill>
                <a:latin typeface="Arial" charset="0"/>
              </a:rPr>
              <a:t>SYMPATHETIC TONE</a:t>
            </a:r>
            <a:endParaRPr lang="en-GB" sz="2800" smtClean="0">
              <a:solidFill>
                <a:srgbClr val="FFFFCC"/>
              </a:solidFill>
              <a:latin typeface="Arial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GB" sz="2800" b="1" i="1" smtClean="0">
              <a:solidFill>
                <a:srgbClr val="FFFFCC"/>
              </a:solidFill>
              <a:latin typeface="Arial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GB" sz="2800" b="1" i="1" smtClean="0">
                <a:solidFill>
                  <a:srgbClr val="FFFFCC"/>
                </a:solidFill>
                <a:latin typeface="Arial" charset="0"/>
              </a:rPr>
              <a:t>INCREASED sympathetic activity: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GB" sz="2800" b="1" i="1" smtClean="0">
                <a:solidFill>
                  <a:srgbClr val="FFFFCC"/>
                </a:solidFill>
                <a:latin typeface="Arial" charset="0"/>
              </a:rPr>
              <a:t>			vasoconstriction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GB" sz="2800" b="1" i="1" smtClean="0">
              <a:solidFill>
                <a:srgbClr val="FFFFCC"/>
              </a:solidFill>
              <a:latin typeface="Arial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GB" b="1" i="1" smtClean="0">
                <a:solidFill>
                  <a:srgbClr val="FFFFCC"/>
                </a:solidFill>
                <a:latin typeface="Arial" charset="0"/>
              </a:rPr>
              <a:t>increased total peripheral resistance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284663" y="4365625"/>
            <a:ext cx="0" cy="5032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3"/>
          <p:cNvSpPr>
            <a:spLocks noChangeArrowheads="1"/>
          </p:cNvSpPr>
          <p:nvPr/>
        </p:nvSpPr>
        <p:spPr bwMode="auto">
          <a:xfrm>
            <a:off x="2667000" y="1752600"/>
            <a:ext cx="13684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>
                <a:solidFill>
                  <a:srgbClr val="FFFFCC"/>
                </a:solidFill>
                <a:latin typeface="Arial" charset="0"/>
              </a:rPr>
              <a:t>BRAIN</a:t>
            </a:r>
          </a:p>
        </p:txBody>
      </p:sp>
      <p:sp>
        <p:nvSpPr>
          <p:cNvPr id="8195" name="Rectangle 51"/>
          <p:cNvSpPr>
            <a:spLocks noChangeArrowheads="1"/>
          </p:cNvSpPr>
          <p:nvPr/>
        </p:nvSpPr>
        <p:spPr bwMode="auto">
          <a:xfrm>
            <a:off x="3276600" y="3886200"/>
            <a:ext cx="28924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FFFFCC"/>
                </a:solidFill>
                <a:latin typeface="Arial" charset="0"/>
              </a:rPr>
              <a:t>Sympathetic ganglia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3779838" y="6156325"/>
            <a:ext cx="49244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i="1" u="sng">
                <a:solidFill>
                  <a:srgbClr val="EEF323"/>
                </a:solidFill>
                <a:latin typeface="Arial" charset="0"/>
              </a:rPr>
              <a:t>INCREASED</a:t>
            </a:r>
            <a:r>
              <a:rPr lang="en-US" sz="2000" b="1" i="1">
                <a:solidFill>
                  <a:srgbClr val="EEF323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EEF323"/>
                </a:solidFill>
                <a:latin typeface="Arial" charset="0"/>
              </a:rPr>
              <a:t>ACTIVATION</a:t>
            </a:r>
            <a:r>
              <a:rPr lang="en-US" sz="2000" b="1">
                <a:solidFill>
                  <a:srgbClr val="CCCCFF"/>
                </a:solidFill>
                <a:latin typeface="Arial" charset="0"/>
              </a:rPr>
              <a:t> </a:t>
            </a:r>
          </a:p>
          <a:p>
            <a:pPr eaLnBrk="0" hangingPunct="0"/>
            <a:r>
              <a:rPr lang="en-US" sz="2000" b="1">
                <a:solidFill>
                  <a:srgbClr val="CCCCFF"/>
                </a:solidFill>
                <a:latin typeface="Arial" charset="0"/>
              </a:rPr>
              <a:t>OF SYMPATHETIC NERVOUS SYSTEM</a:t>
            </a:r>
            <a:endParaRPr lang="en-US">
              <a:solidFill>
                <a:srgbClr val="CCCCFF"/>
              </a:solidFill>
              <a:latin typeface="Arial" charset="0"/>
            </a:endParaRPr>
          </a:p>
        </p:txBody>
      </p:sp>
      <p:sp>
        <p:nvSpPr>
          <p:cNvPr id="8197" name="Line 66"/>
          <p:cNvSpPr>
            <a:spLocks noChangeShapeType="1"/>
          </p:cNvSpPr>
          <p:nvPr/>
        </p:nvSpPr>
        <p:spPr bwMode="auto">
          <a:xfrm flipV="1">
            <a:off x="5410200" y="2792413"/>
            <a:ext cx="152400" cy="152400"/>
          </a:xfrm>
          <a:prstGeom prst="line">
            <a:avLst/>
          </a:prstGeom>
          <a:noFill/>
          <a:ln w="12700">
            <a:solidFill>
              <a:srgbClr val="CCECFF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8" name="Line 67"/>
          <p:cNvSpPr>
            <a:spLocks noChangeShapeType="1"/>
          </p:cNvSpPr>
          <p:nvPr/>
        </p:nvSpPr>
        <p:spPr bwMode="auto">
          <a:xfrm>
            <a:off x="6705600" y="3935413"/>
            <a:ext cx="228600" cy="0"/>
          </a:xfrm>
          <a:prstGeom prst="line">
            <a:avLst/>
          </a:prstGeom>
          <a:noFill/>
          <a:ln w="12700">
            <a:solidFill>
              <a:srgbClr val="CCECFF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Line 68"/>
          <p:cNvSpPr>
            <a:spLocks noChangeShapeType="1"/>
          </p:cNvSpPr>
          <p:nvPr/>
        </p:nvSpPr>
        <p:spPr bwMode="auto">
          <a:xfrm flipV="1">
            <a:off x="5410200" y="2716213"/>
            <a:ext cx="76200" cy="228600"/>
          </a:xfrm>
          <a:prstGeom prst="line">
            <a:avLst/>
          </a:prstGeom>
          <a:noFill/>
          <a:ln w="12700">
            <a:solidFill>
              <a:srgbClr val="CCECFF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0" name="Line 69"/>
          <p:cNvSpPr>
            <a:spLocks noChangeShapeType="1"/>
          </p:cNvSpPr>
          <p:nvPr/>
        </p:nvSpPr>
        <p:spPr bwMode="auto">
          <a:xfrm flipV="1">
            <a:off x="6705600" y="3859213"/>
            <a:ext cx="228600" cy="76200"/>
          </a:xfrm>
          <a:prstGeom prst="line">
            <a:avLst/>
          </a:prstGeom>
          <a:noFill/>
          <a:ln w="12700">
            <a:solidFill>
              <a:srgbClr val="CCECFF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1" name="Rectangle 50"/>
          <p:cNvSpPr>
            <a:spLocks noChangeArrowheads="1"/>
          </p:cNvSpPr>
          <p:nvPr/>
        </p:nvSpPr>
        <p:spPr bwMode="auto">
          <a:xfrm>
            <a:off x="4876800" y="4724400"/>
            <a:ext cx="27400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>
                <a:solidFill>
                  <a:srgbClr val="FFFFCC"/>
                </a:solidFill>
                <a:latin typeface="Arial" charset="0"/>
              </a:rPr>
              <a:t>ADRENAL</a:t>
            </a:r>
            <a:r>
              <a:rPr lang="en-GB" sz="2000">
                <a:solidFill>
                  <a:srgbClr val="FFFFCC"/>
                </a:solidFill>
                <a:latin typeface="Arial" charset="0"/>
              </a:rPr>
              <a:t> </a:t>
            </a:r>
            <a:r>
              <a:rPr lang="en-GB" sz="1600">
                <a:solidFill>
                  <a:srgbClr val="FFFFCC"/>
                </a:solidFill>
                <a:latin typeface="Arial" charset="0"/>
              </a:rPr>
              <a:t>MEDULLA</a:t>
            </a:r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mtClean="0">
                <a:solidFill>
                  <a:srgbClr val="CCECFF"/>
                </a:solidFill>
                <a:latin typeface="Arial" charset="0"/>
              </a:rPr>
              <a:t>THE BARORECEPTOR REFLEX</a:t>
            </a:r>
          </a:p>
        </p:txBody>
      </p:sp>
      <p:sp>
        <p:nvSpPr>
          <p:cNvPr id="8203" name="Oval 3"/>
          <p:cNvSpPr>
            <a:spLocks noChangeArrowheads="1"/>
          </p:cNvSpPr>
          <p:nvPr/>
        </p:nvSpPr>
        <p:spPr bwMode="auto">
          <a:xfrm>
            <a:off x="2592388" y="2058988"/>
            <a:ext cx="1063625" cy="9112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3048000" y="2973388"/>
            <a:ext cx="150813" cy="3351212"/>
          </a:xfrm>
          <a:prstGeom prst="rect">
            <a:avLst/>
          </a:prstGeom>
          <a:solidFill>
            <a:srgbClr val="FFFFFF"/>
          </a:solidFill>
          <a:ln w="12700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05" name="Oval 5"/>
          <p:cNvSpPr>
            <a:spLocks noChangeArrowheads="1"/>
          </p:cNvSpPr>
          <p:nvPr/>
        </p:nvSpPr>
        <p:spPr bwMode="auto">
          <a:xfrm>
            <a:off x="1524000" y="3352800"/>
            <a:ext cx="225425" cy="225425"/>
          </a:xfrm>
          <a:prstGeom prst="ellipse">
            <a:avLst/>
          </a:prstGeom>
          <a:solidFill>
            <a:schemeClr val="bg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06" name="Oval 6"/>
          <p:cNvSpPr>
            <a:spLocks noChangeArrowheads="1"/>
          </p:cNvSpPr>
          <p:nvPr/>
        </p:nvSpPr>
        <p:spPr bwMode="auto">
          <a:xfrm>
            <a:off x="3049588" y="2516188"/>
            <a:ext cx="149225" cy="149225"/>
          </a:xfrm>
          <a:prstGeom prst="ellipse">
            <a:avLst/>
          </a:prstGeom>
          <a:solidFill>
            <a:schemeClr val="bg2"/>
          </a:solidFill>
          <a:ln w="127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07" name="Line 7"/>
          <p:cNvSpPr>
            <a:spLocks noChangeShapeType="1"/>
          </p:cNvSpPr>
          <p:nvPr/>
        </p:nvSpPr>
        <p:spPr bwMode="auto">
          <a:xfrm>
            <a:off x="3124200" y="2605088"/>
            <a:ext cx="0" cy="2143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8" name="Line 8"/>
          <p:cNvSpPr>
            <a:spLocks noChangeShapeType="1"/>
          </p:cNvSpPr>
          <p:nvPr/>
        </p:nvSpPr>
        <p:spPr bwMode="auto">
          <a:xfrm flipH="1" flipV="1">
            <a:off x="3119438" y="2814638"/>
            <a:ext cx="87312" cy="873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9" name="Line 9"/>
          <p:cNvSpPr>
            <a:spLocks noChangeShapeType="1"/>
          </p:cNvSpPr>
          <p:nvPr/>
        </p:nvSpPr>
        <p:spPr bwMode="auto">
          <a:xfrm flipH="1">
            <a:off x="3043238" y="2827338"/>
            <a:ext cx="87312" cy="619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0" name="Oval 10"/>
          <p:cNvSpPr>
            <a:spLocks noChangeArrowheads="1"/>
          </p:cNvSpPr>
          <p:nvPr/>
        </p:nvSpPr>
        <p:spPr bwMode="auto">
          <a:xfrm>
            <a:off x="3049588" y="2897188"/>
            <a:ext cx="149225" cy="149225"/>
          </a:xfrm>
          <a:prstGeom prst="ellipse">
            <a:avLst/>
          </a:prstGeom>
          <a:solidFill>
            <a:schemeClr val="bg2"/>
          </a:solidFill>
          <a:ln w="127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11" name="Line 11"/>
          <p:cNvSpPr>
            <a:spLocks noChangeShapeType="1"/>
          </p:cNvSpPr>
          <p:nvPr/>
        </p:nvSpPr>
        <p:spPr bwMode="auto">
          <a:xfrm>
            <a:off x="3124200" y="2986088"/>
            <a:ext cx="0" cy="23352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2" name="Oval 12"/>
          <p:cNvSpPr>
            <a:spLocks noChangeArrowheads="1"/>
          </p:cNvSpPr>
          <p:nvPr/>
        </p:nvSpPr>
        <p:spPr bwMode="auto">
          <a:xfrm>
            <a:off x="3659188" y="4725988"/>
            <a:ext cx="606425" cy="7588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13" name="Line 13"/>
          <p:cNvSpPr>
            <a:spLocks noChangeShapeType="1"/>
          </p:cNvSpPr>
          <p:nvPr/>
        </p:nvSpPr>
        <p:spPr bwMode="auto">
          <a:xfrm>
            <a:off x="3138488" y="4876800"/>
            <a:ext cx="811212" cy="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4" name="Line 14"/>
          <p:cNvSpPr>
            <a:spLocks noChangeShapeType="1"/>
          </p:cNvSpPr>
          <p:nvPr/>
        </p:nvSpPr>
        <p:spPr bwMode="auto">
          <a:xfrm>
            <a:off x="3124200" y="5181600"/>
            <a:ext cx="0" cy="0"/>
          </a:xfrm>
          <a:prstGeom prst="line">
            <a:avLst/>
          </a:prstGeom>
          <a:noFill/>
          <a:ln w="127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5" name="Line 15"/>
          <p:cNvSpPr>
            <a:spLocks noChangeShapeType="1"/>
          </p:cNvSpPr>
          <p:nvPr/>
        </p:nvSpPr>
        <p:spPr bwMode="auto">
          <a:xfrm>
            <a:off x="3138488" y="5105400"/>
            <a:ext cx="811212" cy="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6" name="Line 16"/>
          <p:cNvSpPr>
            <a:spLocks noChangeShapeType="1"/>
          </p:cNvSpPr>
          <p:nvPr/>
        </p:nvSpPr>
        <p:spPr bwMode="auto">
          <a:xfrm>
            <a:off x="3124200" y="5334000"/>
            <a:ext cx="0" cy="0"/>
          </a:xfrm>
          <a:prstGeom prst="line">
            <a:avLst/>
          </a:prstGeom>
          <a:noFill/>
          <a:ln w="127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7" name="Freeform 17"/>
          <p:cNvSpPr>
            <a:spLocks/>
          </p:cNvSpPr>
          <p:nvPr/>
        </p:nvSpPr>
        <p:spPr bwMode="auto">
          <a:xfrm>
            <a:off x="3127375" y="5232400"/>
            <a:ext cx="2590800" cy="485775"/>
          </a:xfrm>
          <a:custGeom>
            <a:avLst/>
            <a:gdLst>
              <a:gd name="T0" fmla="*/ 0 w 1632"/>
              <a:gd name="T1" fmla="*/ 28 h 306"/>
              <a:gd name="T2" fmla="*/ 81 w 1632"/>
              <a:gd name="T3" fmla="*/ 11 h 306"/>
              <a:gd name="T4" fmla="*/ 127 w 1632"/>
              <a:gd name="T5" fmla="*/ 5 h 306"/>
              <a:gd name="T6" fmla="*/ 179 w 1632"/>
              <a:gd name="T7" fmla="*/ 5 h 306"/>
              <a:gd name="T8" fmla="*/ 242 w 1632"/>
              <a:gd name="T9" fmla="*/ 0 h 306"/>
              <a:gd name="T10" fmla="*/ 312 w 1632"/>
              <a:gd name="T11" fmla="*/ 5 h 306"/>
              <a:gd name="T12" fmla="*/ 392 w 1632"/>
              <a:gd name="T13" fmla="*/ 17 h 306"/>
              <a:gd name="T14" fmla="*/ 490 w 1632"/>
              <a:gd name="T15" fmla="*/ 28 h 306"/>
              <a:gd name="T16" fmla="*/ 548 w 1632"/>
              <a:gd name="T17" fmla="*/ 40 h 306"/>
              <a:gd name="T18" fmla="*/ 611 w 1632"/>
              <a:gd name="T19" fmla="*/ 51 h 306"/>
              <a:gd name="T20" fmla="*/ 680 w 1632"/>
              <a:gd name="T21" fmla="*/ 69 h 306"/>
              <a:gd name="T22" fmla="*/ 755 w 1632"/>
              <a:gd name="T23" fmla="*/ 86 h 306"/>
              <a:gd name="T24" fmla="*/ 922 w 1632"/>
              <a:gd name="T25" fmla="*/ 126 h 306"/>
              <a:gd name="T26" fmla="*/ 1095 w 1632"/>
              <a:gd name="T27" fmla="*/ 167 h 306"/>
              <a:gd name="T28" fmla="*/ 1262 w 1632"/>
              <a:gd name="T29" fmla="*/ 207 h 306"/>
              <a:gd name="T30" fmla="*/ 1337 w 1632"/>
              <a:gd name="T31" fmla="*/ 230 h 306"/>
              <a:gd name="T32" fmla="*/ 1412 w 1632"/>
              <a:gd name="T33" fmla="*/ 247 h 306"/>
              <a:gd name="T34" fmla="*/ 1481 w 1632"/>
              <a:gd name="T35" fmla="*/ 265 h 306"/>
              <a:gd name="T36" fmla="*/ 1539 w 1632"/>
              <a:gd name="T37" fmla="*/ 282 h 306"/>
              <a:gd name="T38" fmla="*/ 1591 w 1632"/>
              <a:gd name="T39" fmla="*/ 293 h 306"/>
              <a:gd name="T40" fmla="*/ 1631 w 1632"/>
              <a:gd name="T41" fmla="*/ 305 h 30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32"/>
              <a:gd name="T64" fmla="*/ 0 h 306"/>
              <a:gd name="T65" fmla="*/ 1632 w 1632"/>
              <a:gd name="T66" fmla="*/ 306 h 30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32" h="306">
                <a:moveTo>
                  <a:pt x="0" y="28"/>
                </a:moveTo>
                <a:lnTo>
                  <a:pt x="81" y="11"/>
                </a:lnTo>
                <a:lnTo>
                  <a:pt x="127" y="5"/>
                </a:lnTo>
                <a:lnTo>
                  <a:pt x="179" y="5"/>
                </a:lnTo>
                <a:lnTo>
                  <a:pt x="242" y="0"/>
                </a:lnTo>
                <a:lnTo>
                  <a:pt x="312" y="5"/>
                </a:lnTo>
                <a:lnTo>
                  <a:pt x="392" y="17"/>
                </a:lnTo>
                <a:lnTo>
                  <a:pt x="490" y="28"/>
                </a:lnTo>
                <a:lnTo>
                  <a:pt x="548" y="40"/>
                </a:lnTo>
                <a:lnTo>
                  <a:pt x="611" y="51"/>
                </a:lnTo>
                <a:lnTo>
                  <a:pt x="680" y="69"/>
                </a:lnTo>
                <a:lnTo>
                  <a:pt x="755" y="86"/>
                </a:lnTo>
                <a:lnTo>
                  <a:pt x="922" y="126"/>
                </a:lnTo>
                <a:lnTo>
                  <a:pt x="1095" y="167"/>
                </a:lnTo>
                <a:lnTo>
                  <a:pt x="1262" y="207"/>
                </a:lnTo>
                <a:lnTo>
                  <a:pt x="1337" y="230"/>
                </a:lnTo>
                <a:lnTo>
                  <a:pt x="1412" y="247"/>
                </a:lnTo>
                <a:lnTo>
                  <a:pt x="1481" y="265"/>
                </a:lnTo>
                <a:lnTo>
                  <a:pt x="1539" y="282"/>
                </a:lnTo>
                <a:lnTo>
                  <a:pt x="1591" y="293"/>
                </a:lnTo>
                <a:lnTo>
                  <a:pt x="1631" y="305"/>
                </a:lnTo>
              </a:path>
            </a:pathLst>
          </a:custGeom>
          <a:noFill/>
          <a:ln w="38100" cap="rnd" cmpd="sng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8" name="Oval 18"/>
          <p:cNvSpPr>
            <a:spLocks noChangeArrowheads="1"/>
          </p:cNvSpPr>
          <p:nvPr/>
        </p:nvSpPr>
        <p:spPr bwMode="auto">
          <a:xfrm>
            <a:off x="4954588" y="5106988"/>
            <a:ext cx="1520825" cy="987425"/>
          </a:xfrm>
          <a:prstGeom prst="ellipse">
            <a:avLst/>
          </a:prstGeom>
          <a:solidFill>
            <a:srgbClr val="66CCFF"/>
          </a:solidFill>
          <a:ln w="127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19" name="Oval 19"/>
          <p:cNvSpPr>
            <a:spLocks noChangeArrowheads="1"/>
          </p:cNvSpPr>
          <p:nvPr/>
        </p:nvSpPr>
        <p:spPr bwMode="auto">
          <a:xfrm>
            <a:off x="5487988" y="5487988"/>
            <a:ext cx="606425" cy="37782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20" name="Line 20"/>
          <p:cNvSpPr>
            <a:spLocks noChangeShapeType="1"/>
          </p:cNvSpPr>
          <p:nvPr/>
        </p:nvSpPr>
        <p:spPr bwMode="auto">
          <a:xfrm flipV="1">
            <a:off x="1600200" y="2732088"/>
            <a:ext cx="1282700" cy="7731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1" name="Line 21"/>
          <p:cNvSpPr>
            <a:spLocks noChangeShapeType="1"/>
          </p:cNvSpPr>
          <p:nvPr/>
        </p:nvSpPr>
        <p:spPr bwMode="auto">
          <a:xfrm>
            <a:off x="2895600" y="2598738"/>
            <a:ext cx="0" cy="1444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2" name="Line 22"/>
          <p:cNvSpPr>
            <a:spLocks noChangeShapeType="1"/>
          </p:cNvSpPr>
          <p:nvPr/>
        </p:nvSpPr>
        <p:spPr bwMode="auto">
          <a:xfrm>
            <a:off x="2895600" y="2743200"/>
            <a:ext cx="14605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3" name="Line 23"/>
          <p:cNvSpPr>
            <a:spLocks noChangeShapeType="1"/>
          </p:cNvSpPr>
          <p:nvPr/>
        </p:nvSpPr>
        <p:spPr bwMode="auto">
          <a:xfrm>
            <a:off x="4814888" y="5500688"/>
            <a:ext cx="811212" cy="125412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4" name="Line 24"/>
          <p:cNvSpPr>
            <a:spLocks noChangeShapeType="1"/>
          </p:cNvSpPr>
          <p:nvPr/>
        </p:nvSpPr>
        <p:spPr bwMode="auto">
          <a:xfrm flipH="1">
            <a:off x="3957638" y="4808538"/>
            <a:ext cx="87312" cy="61912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5" name="Line 25"/>
          <p:cNvSpPr>
            <a:spLocks noChangeShapeType="1"/>
          </p:cNvSpPr>
          <p:nvPr/>
        </p:nvSpPr>
        <p:spPr bwMode="auto">
          <a:xfrm>
            <a:off x="3970338" y="4884738"/>
            <a:ext cx="61912" cy="61912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6" name="Line 26"/>
          <p:cNvSpPr>
            <a:spLocks noChangeShapeType="1"/>
          </p:cNvSpPr>
          <p:nvPr/>
        </p:nvSpPr>
        <p:spPr bwMode="auto">
          <a:xfrm flipH="1">
            <a:off x="3957638" y="5037138"/>
            <a:ext cx="87312" cy="61912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7" name="Line 27"/>
          <p:cNvSpPr>
            <a:spLocks noChangeShapeType="1"/>
          </p:cNvSpPr>
          <p:nvPr/>
        </p:nvSpPr>
        <p:spPr bwMode="auto">
          <a:xfrm>
            <a:off x="3962400" y="5105400"/>
            <a:ext cx="0" cy="0"/>
          </a:xfrm>
          <a:prstGeom prst="line">
            <a:avLst/>
          </a:prstGeom>
          <a:noFill/>
          <a:ln w="127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8" name="Line 28"/>
          <p:cNvSpPr>
            <a:spLocks noChangeShapeType="1"/>
          </p:cNvSpPr>
          <p:nvPr/>
        </p:nvSpPr>
        <p:spPr bwMode="auto">
          <a:xfrm>
            <a:off x="3970338" y="5113338"/>
            <a:ext cx="61912" cy="61912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29" name="Line 29"/>
          <p:cNvSpPr>
            <a:spLocks noChangeShapeType="1"/>
          </p:cNvSpPr>
          <p:nvPr/>
        </p:nvSpPr>
        <p:spPr bwMode="auto">
          <a:xfrm>
            <a:off x="5867400" y="5638800"/>
            <a:ext cx="0" cy="0"/>
          </a:xfrm>
          <a:prstGeom prst="line">
            <a:avLst/>
          </a:prstGeom>
          <a:noFill/>
          <a:ln w="127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30" name="Line 30"/>
          <p:cNvSpPr>
            <a:spLocks noChangeShapeType="1"/>
          </p:cNvSpPr>
          <p:nvPr/>
        </p:nvSpPr>
        <p:spPr bwMode="auto">
          <a:xfrm>
            <a:off x="5867400" y="5638800"/>
            <a:ext cx="0" cy="0"/>
          </a:xfrm>
          <a:prstGeom prst="line">
            <a:avLst/>
          </a:prstGeom>
          <a:noFill/>
          <a:ln w="127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31" name="Line 31"/>
          <p:cNvSpPr>
            <a:spLocks noChangeShapeType="1"/>
          </p:cNvSpPr>
          <p:nvPr/>
        </p:nvSpPr>
        <p:spPr bwMode="auto">
          <a:xfrm flipH="1">
            <a:off x="5634038" y="5570538"/>
            <a:ext cx="163512" cy="61912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32" name="Line 32"/>
          <p:cNvSpPr>
            <a:spLocks noChangeShapeType="1"/>
          </p:cNvSpPr>
          <p:nvPr/>
        </p:nvSpPr>
        <p:spPr bwMode="auto">
          <a:xfrm>
            <a:off x="5646738" y="5646738"/>
            <a:ext cx="61912" cy="138112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33" name="Freeform 33"/>
          <p:cNvSpPr>
            <a:spLocks/>
          </p:cNvSpPr>
          <p:nvPr/>
        </p:nvSpPr>
        <p:spPr bwMode="auto">
          <a:xfrm>
            <a:off x="5181600" y="2667000"/>
            <a:ext cx="522288" cy="615950"/>
          </a:xfrm>
          <a:custGeom>
            <a:avLst/>
            <a:gdLst>
              <a:gd name="T0" fmla="*/ 167 w 329"/>
              <a:gd name="T1" fmla="*/ 40 h 388"/>
              <a:gd name="T2" fmla="*/ 155 w 329"/>
              <a:gd name="T3" fmla="*/ 27 h 388"/>
              <a:gd name="T4" fmla="*/ 138 w 329"/>
              <a:gd name="T5" fmla="*/ 14 h 388"/>
              <a:gd name="T6" fmla="*/ 109 w 329"/>
              <a:gd name="T7" fmla="*/ 4 h 388"/>
              <a:gd name="T8" fmla="*/ 80 w 329"/>
              <a:gd name="T9" fmla="*/ 0 h 388"/>
              <a:gd name="T10" fmla="*/ 57 w 329"/>
              <a:gd name="T11" fmla="*/ 10 h 388"/>
              <a:gd name="T12" fmla="*/ 29 w 329"/>
              <a:gd name="T13" fmla="*/ 24 h 388"/>
              <a:gd name="T14" fmla="*/ 11 w 329"/>
              <a:gd name="T15" fmla="*/ 50 h 388"/>
              <a:gd name="T16" fmla="*/ 0 w 329"/>
              <a:gd name="T17" fmla="*/ 76 h 388"/>
              <a:gd name="T18" fmla="*/ 0 w 329"/>
              <a:gd name="T19" fmla="*/ 109 h 388"/>
              <a:gd name="T20" fmla="*/ 6 w 329"/>
              <a:gd name="T21" fmla="*/ 136 h 388"/>
              <a:gd name="T22" fmla="*/ 167 w 329"/>
              <a:gd name="T23" fmla="*/ 387 h 388"/>
              <a:gd name="T24" fmla="*/ 322 w 329"/>
              <a:gd name="T25" fmla="*/ 136 h 388"/>
              <a:gd name="T26" fmla="*/ 328 w 329"/>
              <a:gd name="T27" fmla="*/ 109 h 388"/>
              <a:gd name="T28" fmla="*/ 328 w 329"/>
              <a:gd name="T29" fmla="*/ 76 h 388"/>
              <a:gd name="T30" fmla="*/ 317 w 329"/>
              <a:gd name="T31" fmla="*/ 50 h 388"/>
              <a:gd name="T32" fmla="*/ 299 w 329"/>
              <a:gd name="T33" fmla="*/ 24 h 388"/>
              <a:gd name="T34" fmla="*/ 276 w 329"/>
              <a:gd name="T35" fmla="*/ 10 h 388"/>
              <a:gd name="T36" fmla="*/ 248 w 329"/>
              <a:gd name="T37" fmla="*/ 0 h 388"/>
              <a:gd name="T38" fmla="*/ 225 w 329"/>
              <a:gd name="T39" fmla="*/ 4 h 388"/>
              <a:gd name="T40" fmla="*/ 196 w 329"/>
              <a:gd name="T41" fmla="*/ 14 h 388"/>
              <a:gd name="T42" fmla="*/ 178 w 329"/>
              <a:gd name="T43" fmla="*/ 27 h 388"/>
              <a:gd name="T44" fmla="*/ 167 w 329"/>
              <a:gd name="T45" fmla="*/ 40 h 388"/>
              <a:gd name="T46" fmla="*/ 167 w 329"/>
              <a:gd name="T47" fmla="*/ 40 h 38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29"/>
              <a:gd name="T73" fmla="*/ 0 h 388"/>
              <a:gd name="T74" fmla="*/ 329 w 329"/>
              <a:gd name="T75" fmla="*/ 388 h 38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29" h="388">
                <a:moveTo>
                  <a:pt x="167" y="40"/>
                </a:moveTo>
                <a:lnTo>
                  <a:pt x="155" y="27"/>
                </a:lnTo>
                <a:lnTo>
                  <a:pt x="138" y="14"/>
                </a:lnTo>
                <a:lnTo>
                  <a:pt x="109" y="4"/>
                </a:lnTo>
                <a:lnTo>
                  <a:pt x="80" y="0"/>
                </a:lnTo>
                <a:lnTo>
                  <a:pt x="57" y="10"/>
                </a:lnTo>
                <a:lnTo>
                  <a:pt x="29" y="24"/>
                </a:lnTo>
                <a:lnTo>
                  <a:pt x="11" y="50"/>
                </a:lnTo>
                <a:lnTo>
                  <a:pt x="0" y="76"/>
                </a:lnTo>
                <a:lnTo>
                  <a:pt x="0" y="109"/>
                </a:lnTo>
                <a:lnTo>
                  <a:pt x="6" y="136"/>
                </a:lnTo>
                <a:lnTo>
                  <a:pt x="167" y="387"/>
                </a:lnTo>
                <a:lnTo>
                  <a:pt x="322" y="136"/>
                </a:lnTo>
                <a:lnTo>
                  <a:pt x="328" y="109"/>
                </a:lnTo>
                <a:lnTo>
                  <a:pt x="328" y="76"/>
                </a:lnTo>
                <a:lnTo>
                  <a:pt x="317" y="50"/>
                </a:lnTo>
                <a:lnTo>
                  <a:pt x="299" y="24"/>
                </a:lnTo>
                <a:lnTo>
                  <a:pt x="276" y="10"/>
                </a:lnTo>
                <a:lnTo>
                  <a:pt x="248" y="0"/>
                </a:lnTo>
                <a:lnTo>
                  <a:pt x="225" y="4"/>
                </a:lnTo>
                <a:lnTo>
                  <a:pt x="196" y="14"/>
                </a:lnTo>
                <a:lnTo>
                  <a:pt x="178" y="27"/>
                </a:lnTo>
                <a:lnTo>
                  <a:pt x="167" y="40"/>
                </a:lnTo>
              </a:path>
            </a:pathLst>
          </a:custGeom>
          <a:solidFill>
            <a:srgbClr val="FF66CC"/>
          </a:solidFill>
          <a:ln w="12700" cap="rnd" cmpd="sng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4" name="Oval 34"/>
          <p:cNvSpPr>
            <a:spLocks noChangeArrowheads="1"/>
          </p:cNvSpPr>
          <p:nvPr/>
        </p:nvSpPr>
        <p:spPr bwMode="auto">
          <a:xfrm>
            <a:off x="4038600" y="4800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35" name="Line 35"/>
          <p:cNvSpPr>
            <a:spLocks noChangeShapeType="1"/>
          </p:cNvSpPr>
          <p:nvPr/>
        </p:nvSpPr>
        <p:spPr bwMode="auto">
          <a:xfrm flipV="1">
            <a:off x="4129088" y="2971800"/>
            <a:ext cx="1281112" cy="19177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36" name="Line 36"/>
          <p:cNvSpPr>
            <a:spLocks noChangeShapeType="1"/>
          </p:cNvSpPr>
          <p:nvPr/>
        </p:nvSpPr>
        <p:spPr bwMode="auto">
          <a:xfrm>
            <a:off x="5410200" y="2833688"/>
            <a:ext cx="0" cy="138112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37" name="Line 37"/>
          <p:cNvSpPr>
            <a:spLocks noChangeShapeType="1"/>
          </p:cNvSpPr>
          <p:nvPr/>
        </p:nvSpPr>
        <p:spPr bwMode="auto">
          <a:xfrm>
            <a:off x="5410200" y="2971800"/>
            <a:ext cx="139700" cy="0"/>
          </a:xfrm>
          <a:prstGeom prst="line">
            <a:avLst/>
          </a:prstGeom>
          <a:noFill/>
          <a:ln w="254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38" name="Freeform 38"/>
          <p:cNvSpPr>
            <a:spLocks/>
          </p:cNvSpPr>
          <p:nvPr/>
        </p:nvSpPr>
        <p:spPr bwMode="auto">
          <a:xfrm>
            <a:off x="6796088" y="3497263"/>
            <a:ext cx="296862" cy="901700"/>
          </a:xfrm>
          <a:custGeom>
            <a:avLst/>
            <a:gdLst>
              <a:gd name="T0" fmla="*/ 36 w 187"/>
              <a:gd name="T1" fmla="*/ 567 h 568"/>
              <a:gd name="T2" fmla="*/ 64 w 187"/>
              <a:gd name="T3" fmla="*/ 425 h 568"/>
              <a:gd name="T4" fmla="*/ 115 w 187"/>
              <a:gd name="T5" fmla="*/ 292 h 568"/>
              <a:gd name="T6" fmla="*/ 157 w 187"/>
              <a:gd name="T7" fmla="*/ 155 h 568"/>
              <a:gd name="T8" fmla="*/ 186 w 187"/>
              <a:gd name="T9" fmla="*/ 13 h 568"/>
              <a:gd name="T10" fmla="*/ 150 w 187"/>
              <a:gd name="T11" fmla="*/ 0 h 568"/>
              <a:gd name="T12" fmla="*/ 122 w 187"/>
              <a:gd name="T13" fmla="*/ 142 h 568"/>
              <a:gd name="T14" fmla="*/ 79 w 187"/>
              <a:gd name="T15" fmla="*/ 279 h 568"/>
              <a:gd name="T16" fmla="*/ 29 w 187"/>
              <a:gd name="T17" fmla="*/ 416 h 568"/>
              <a:gd name="T18" fmla="*/ 0 w 187"/>
              <a:gd name="T19" fmla="*/ 558 h 568"/>
              <a:gd name="T20" fmla="*/ 36 w 187"/>
              <a:gd name="T21" fmla="*/ 567 h 5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"/>
              <a:gd name="T34" fmla="*/ 0 h 568"/>
              <a:gd name="T35" fmla="*/ 187 w 187"/>
              <a:gd name="T36" fmla="*/ 568 h 5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" h="568">
                <a:moveTo>
                  <a:pt x="36" y="567"/>
                </a:moveTo>
                <a:lnTo>
                  <a:pt x="64" y="425"/>
                </a:lnTo>
                <a:lnTo>
                  <a:pt x="115" y="292"/>
                </a:lnTo>
                <a:lnTo>
                  <a:pt x="157" y="155"/>
                </a:lnTo>
                <a:lnTo>
                  <a:pt x="186" y="13"/>
                </a:lnTo>
                <a:lnTo>
                  <a:pt x="150" y="0"/>
                </a:lnTo>
                <a:lnTo>
                  <a:pt x="122" y="142"/>
                </a:lnTo>
                <a:lnTo>
                  <a:pt x="79" y="279"/>
                </a:lnTo>
                <a:lnTo>
                  <a:pt x="29" y="416"/>
                </a:lnTo>
                <a:lnTo>
                  <a:pt x="0" y="558"/>
                </a:lnTo>
                <a:lnTo>
                  <a:pt x="36" y="567"/>
                </a:lnTo>
              </a:path>
            </a:pathLst>
          </a:custGeom>
          <a:solidFill>
            <a:srgbClr val="FF66CC"/>
          </a:solidFill>
          <a:ln w="12700" cap="rnd" cmpd="sng">
            <a:solidFill>
              <a:srgbClr val="FF66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9" name="Oval 39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40" name="Line 40"/>
          <p:cNvSpPr>
            <a:spLocks noChangeShapeType="1"/>
          </p:cNvSpPr>
          <p:nvPr/>
        </p:nvSpPr>
        <p:spPr bwMode="auto">
          <a:xfrm flipV="1">
            <a:off x="4114800" y="3962400"/>
            <a:ext cx="2590800" cy="11430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41" name="Line 41"/>
          <p:cNvSpPr>
            <a:spLocks noChangeShapeType="1"/>
          </p:cNvSpPr>
          <p:nvPr/>
        </p:nvSpPr>
        <p:spPr bwMode="auto">
          <a:xfrm flipH="1">
            <a:off x="6705600" y="3824288"/>
            <a:ext cx="88900" cy="138112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42" name="Line 42"/>
          <p:cNvSpPr>
            <a:spLocks noChangeShapeType="1"/>
          </p:cNvSpPr>
          <p:nvPr/>
        </p:nvSpPr>
        <p:spPr bwMode="auto">
          <a:xfrm>
            <a:off x="6705600" y="3962400"/>
            <a:ext cx="63500" cy="1397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43" name="Rectangle 44"/>
          <p:cNvSpPr>
            <a:spLocks noChangeArrowheads="1"/>
          </p:cNvSpPr>
          <p:nvPr/>
        </p:nvSpPr>
        <p:spPr bwMode="auto">
          <a:xfrm>
            <a:off x="609600" y="3733800"/>
            <a:ext cx="2130425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FFFF66"/>
                </a:solidFill>
                <a:latin typeface="Arial" charset="0"/>
              </a:rPr>
              <a:t>Baroreceptors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FFFF66"/>
                </a:solidFill>
                <a:latin typeface="Arial" charset="0"/>
              </a:rPr>
              <a:t>(in carotid sinus and aortic arch)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FFFF66"/>
                </a:solidFill>
                <a:latin typeface="Arial" charset="0"/>
              </a:rPr>
              <a:t>Cardiopulmonary volume receptors  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39750" y="5245100"/>
            <a:ext cx="1903413" cy="1612900"/>
            <a:chOff x="336" y="3120"/>
            <a:chExt cx="1199" cy="1016"/>
          </a:xfrm>
        </p:grpSpPr>
        <p:sp>
          <p:nvSpPr>
            <p:cNvPr id="8262" name="Line 46"/>
            <p:cNvSpPr>
              <a:spLocks noChangeShapeType="1"/>
            </p:cNvSpPr>
            <p:nvPr/>
          </p:nvSpPr>
          <p:spPr bwMode="auto">
            <a:xfrm flipV="1">
              <a:off x="864" y="3120"/>
              <a:ext cx="0" cy="336"/>
            </a:xfrm>
            <a:prstGeom prst="line">
              <a:avLst/>
            </a:prstGeom>
            <a:noFill/>
            <a:ln w="25400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63" name="Rectangle 47"/>
            <p:cNvSpPr>
              <a:spLocks noChangeArrowheads="1"/>
            </p:cNvSpPr>
            <p:nvPr/>
          </p:nvSpPr>
          <p:spPr bwMode="auto">
            <a:xfrm>
              <a:off x="336" y="3504"/>
              <a:ext cx="1199" cy="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i="1" u="sng">
                  <a:solidFill>
                    <a:srgbClr val="FFFF66"/>
                  </a:solidFill>
                  <a:latin typeface="Arial" charset="0"/>
                </a:rPr>
                <a:t>DECREASED</a:t>
              </a:r>
              <a:r>
                <a:rPr lang="en-GB" sz="2000" b="1" i="1">
                  <a:solidFill>
                    <a:srgbClr val="FFFF66"/>
                  </a:solidFill>
                  <a:latin typeface="Arial" charset="0"/>
                </a:rPr>
                <a:t>        </a:t>
              </a:r>
              <a:r>
                <a:rPr lang="en-GB" sz="2000" b="1">
                  <a:solidFill>
                    <a:srgbClr val="FFFF66"/>
                  </a:solidFill>
                  <a:latin typeface="Arial" charset="0"/>
                </a:rPr>
                <a:t>BLOOD PRESSURE</a:t>
              </a:r>
            </a:p>
          </p:txBody>
        </p:sp>
      </p:grpSp>
      <p:sp>
        <p:nvSpPr>
          <p:cNvPr id="8245" name="Rectangle 48"/>
          <p:cNvSpPr>
            <a:spLocks noChangeArrowheads="1"/>
          </p:cNvSpPr>
          <p:nvPr/>
        </p:nvSpPr>
        <p:spPr bwMode="auto">
          <a:xfrm>
            <a:off x="4878388" y="2211388"/>
            <a:ext cx="14446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>
                <a:solidFill>
                  <a:srgbClr val="FFFFCC"/>
                </a:solidFill>
                <a:latin typeface="Arial" charset="0"/>
              </a:rPr>
              <a:t>HEART</a:t>
            </a:r>
          </a:p>
        </p:txBody>
      </p:sp>
      <p:sp>
        <p:nvSpPr>
          <p:cNvPr id="8246" name="Rectangle 49"/>
          <p:cNvSpPr>
            <a:spLocks noChangeArrowheads="1"/>
          </p:cNvSpPr>
          <p:nvPr/>
        </p:nvSpPr>
        <p:spPr bwMode="auto">
          <a:xfrm>
            <a:off x="6249988" y="3049588"/>
            <a:ext cx="27400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FFFFCC"/>
                </a:solidFill>
                <a:latin typeface="Arial" charset="0"/>
              </a:rPr>
              <a:t>Blood vessels</a:t>
            </a:r>
          </a:p>
        </p:txBody>
      </p:sp>
      <p:sp>
        <p:nvSpPr>
          <p:cNvPr id="8247" name="Line 52"/>
          <p:cNvSpPr>
            <a:spLocks noChangeShapeType="1"/>
          </p:cNvSpPr>
          <p:nvPr/>
        </p:nvSpPr>
        <p:spPr bwMode="auto">
          <a:xfrm>
            <a:off x="3810000" y="4267200"/>
            <a:ext cx="76200" cy="381000"/>
          </a:xfrm>
          <a:prstGeom prst="line">
            <a:avLst/>
          </a:prstGeom>
          <a:noFill/>
          <a:ln w="12700">
            <a:solidFill>
              <a:srgbClr val="CCECFF"/>
            </a:solidFill>
            <a:round/>
            <a:headEnd type="none" w="sm" len="sm"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-36513" y="2133600"/>
            <a:ext cx="2817813" cy="1220788"/>
            <a:chOff x="0" y="1295"/>
            <a:chExt cx="1775" cy="769"/>
          </a:xfrm>
        </p:grpSpPr>
        <p:sp>
          <p:nvSpPr>
            <p:cNvPr id="8260" name="Text Box 54"/>
            <p:cNvSpPr txBox="1">
              <a:spLocks noChangeArrowheads="1"/>
            </p:cNvSpPr>
            <p:nvPr/>
          </p:nvSpPr>
          <p:spPr bwMode="auto">
            <a:xfrm>
              <a:off x="0" y="1295"/>
              <a:ext cx="1775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rgbClr val="000099"/>
                  </a:solidFill>
                  <a:latin typeface="Arial" charset="0"/>
                </a:rPr>
                <a:t>      </a:t>
              </a:r>
              <a:r>
                <a:rPr lang="en-US" b="1" i="1" u="sng">
                  <a:solidFill>
                    <a:srgbClr val="FFFF66"/>
                  </a:solidFill>
                  <a:latin typeface="Arial" charset="0"/>
                </a:rPr>
                <a:t>decreased </a:t>
              </a:r>
              <a:endParaRPr lang="en-US">
                <a:solidFill>
                  <a:srgbClr val="FFFF66"/>
                </a:solidFill>
                <a:latin typeface="Arial" charset="0"/>
              </a:endParaRPr>
            </a:p>
            <a:p>
              <a:pPr eaLnBrk="0" hangingPunct="0"/>
              <a:r>
                <a:rPr lang="en-US">
                  <a:solidFill>
                    <a:srgbClr val="FFFF66"/>
                  </a:solidFill>
                  <a:latin typeface="Arial" charset="0"/>
                </a:rPr>
                <a:t>stretch of receptors</a:t>
              </a:r>
            </a:p>
          </p:txBody>
        </p:sp>
        <p:sp>
          <p:nvSpPr>
            <p:cNvPr id="8261" name="Line 55"/>
            <p:cNvSpPr>
              <a:spLocks noChangeShapeType="1"/>
            </p:cNvSpPr>
            <p:nvPr/>
          </p:nvSpPr>
          <p:spPr bwMode="auto">
            <a:xfrm>
              <a:off x="816" y="1872"/>
              <a:ext cx="144" cy="192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3635375" y="1397000"/>
            <a:ext cx="5151438" cy="952500"/>
            <a:chOff x="2290" y="880"/>
            <a:chExt cx="3245" cy="600"/>
          </a:xfrm>
        </p:grpSpPr>
        <p:sp>
          <p:nvSpPr>
            <p:cNvPr id="8258" name="Text Box 57"/>
            <p:cNvSpPr txBox="1">
              <a:spLocks noChangeArrowheads="1"/>
            </p:cNvSpPr>
            <p:nvPr/>
          </p:nvSpPr>
          <p:spPr bwMode="auto">
            <a:xfrm>
              <a:off x="2520" y="880"/>
              <a:ext cx="3015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i="1" u="sng">
                  <a:solidFill>
                    <a:srgbClr val="EEF323"/>
                  </a:solidFill>
                  <a:latin typeface="Arial" charset="0"/>
                </a:rPr>
                <a:t>Decreased inhibition</a:t>
              </a:r>
              <a:r>
                <a:rPr lang="en-US" b="1">
                  <a:solidFill>
                    <a:srgbClr val="CCCCFF"/>
                  </a:solidFill>
                  <a:latin typeface="Arial" charset="0"/>
                </a:rPr>
                <a:t> </a:t>
              </a:r>
            </a:p>
            <a:p>
              <a:pPr eaLnBrk="0" hangingPunct="0"/>
              <a:r>
                <a:rPr lang="en-US" b="1">
                  <a:solidFill>
                    <a:srgbClr val="CCCCFF"/>
                  </a:solidFill>
                  <a:latin typeface="Arial" charset="0"/>
                </a:rPr>
                <a:t>of sympathetic nervous system</a:t>
              </a:r>
            </a:p>
          </p:txBody>
        </p:sp>
        <p:sp>
          <p:nvSpPr>
            <p:cNvPr id="8259" name="Line 58"/>
            <p:cNvSpPr>
              <a:spLocks noChangeShapeType="1"/>
            </p:cNvSpPr>
            <p:nvPr/>
          </p:nvSpPr>
          <p:spPr bwMode="auto">
            <a:xfrm flipH="1">
              <a:off x="2290" y="1298"/>
              <a:ext cx="227" cy="18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5867400" y="2439988"/>
            <a:ext cx="3565525" cy="3338512"/>
            <a:chOff x="3696" y="1537"/>
            <a:chExt cx="2246" cy="2103"/>
          </a:xfrm>
        </p:grpSpPr>
        <p:sp>
          <p:nvSpPr>
            <p:cNvPr id="8251" name="Line 62"/>
            <p:cNvSpPr>
              <a:spLocks noChangeShapeType="1"/>
            </p:cNvSpPr>
            <p:nvPr/>
          </p:nvSpPr>
          <p:spPr bwMode="auto">
            <a:xfrm flipV="1">
              <a:off x="3696" y="3521"/>
              <a:ext cx="636" cy="28"/>
            </a:xfrm>
            <a:prstGeom prst="line">
              <a:avLst/>
            </a:prstGeom>
            <a:noFill/>
            <a:ln w="25400">
              <a:solidFill>
                <a:srgbClr val="CCEC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8252" name="Group 72"/>
            <p:cNvGrpSpPr>
              <a:grpSpLocks/>
            </p:cNvGrpSpPr>
            <p:nvPr/>
          </p:nvGrpSpPr>
          <p:grpSpPr bwMode="auto">
            <a:xfrm>
              <a:off x="3729" y="1537"/>
              <a:ext cx="2213" cy="2103"/>
              <a:chOff x="3729" y="1537"/>
              <a:chExt cx="2213" cy="2103"/>
            </a:xfrm>
          </p:grpSpPr>
          <p:sp>
            <p:nvSpPr>
              <p:cNvPr id="8253" name="Freeform 64"/>
              <p:cNvSpPr>
                <a:spLocks/>
              </p:cNvSpPr>
              <p:nvPr/>
            </p:nvSpPr>
            <p:spPr bwMode="auto">
              <a:xfrm>
                <a:off x="4468" y="2523"/>
                <a:ext cx="239" cy="435"/>
              </a:xfrm>
              <a:custGeom>
                <a:avLst/>
                <a:gdLst>
                  <a:gd name="T0" fmla="*/ 238 w 239"/>
                  <a:gd name="T1" fmla="*/ 434 h 435"/>
                  <a:gd name="T2" fmla="*/ 238 w 239"/>
                  <a:gd name="T3" fmla="*/ 366 h 435"/>
                  <a:gd name="T4" fmla="*/ 238 w 239"/>
                  <a:gd name="T5" fmla="*/ 298 h 435"/>
                  <a:gd name="T6" fmla="*/ 238 w 239"/>
                  <a:gd name="T7" fmla="*/ 241 h 435"/>
                  <a:gd name="T8" fmla="*/ 238 w 239"/>
                  <a:gd name="T9" fmla="*/ 194 h 435"/>
                  <a:gd name="T10" fmla="*/ 231 w 239"/>
                  <a:gd name="T11" fmla="*/ 157 h 435"/>
                  <a:gd name="T12" fmla="*/ 231 w 239"/>
                  <a:gd name="T13" fmla="*/ 136 h 435"/>
                  <a:gd name="T14" fmla="*/ 215 w 239"/>
                  <a:gd name="T15" fmla="*/ 115 h 435"/>
                  <a:gd name="T16" fmla="*/ 192 w 239"/>
                  <a:gd name="T17" fmla="*/ 94 h 435"/>
                  <a:gd name="T18" fmla="*/ 154 w 239"/>
                  <a:gd name="T19" fmla="*/ 74 h 435"/>
                  <a:gd name="T20" fmla="*/ 108 w 239"/>
                  <a:gd name="T21" fmla="*/ 47 h 435"/>
                  <a:gd name="T22" fmla="*/ 0 w 239"/>
                  <a:gd name="T23" fmla="*/ 0 h 4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9"/>
                  <a:gd name="T37" fmla="*/ 0 h 435"/>
                  <a:gd name="T38" fmla="*/ 239 w 239"/>
                  <a:gd name="T39" fmla="*/ 435 h 4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9" h="435">
                    <a:moveTo>
                      <a:pt x="238" y="434"/>
                    </a:moveTo>
                    <a:lnTo>
                      <a:pt x="238" y="366"/>
                    </a:lnTo>
                    <a:lnTo>
                      <a:pt x="238" y="298"/>
                    </a:lnTo>
                    <a:lnTo>
                      <a:pt x="238" y="241"/>
                    </a:lnTo>
                    <a:lnTo>
                      <a:pt x="238" y="194"/>
                    </a:lnTo>
                    <a:lnTo>
                      <a:pt x="231" y="157"/>
                    </a:lnTo>
                    <a:lnTo>
                      <a:pt x="231" y="136"/>
                    </a:lnTo>
                    <a:lnTo>
                      <a:pt x="215" y="115"/>
                    </a:lnTo>
                    <a:lnTo>
                      <a:pt x="192" y="94"/>
                    </a:lnTo>
                    <a:lnTo>
                      <a:pt x="154" y="74"/>
                    </a:lnTo>
                    <a:lnTo>
                      <a:pt x="108" y="47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4" name="Freeform 65"/>
              <p:cNvSpPr>
                <a:spLocks/>
              </p:cNvSpPr>
              <p:nvPr/>
            </p:nvSpPr>
            <p:spPr bwMode="auto">
              <a:xfrm>
                <a:off x="4967" y="1797"/>
                <a:ext cx="533" cy="1179"/>
              </a:xfrm>
              <a:custGeom>
                <a:avLst/>
                <a:gdLst>
                  <a:gd name="T0" fmla="*/ 1197 w 1612"/>
                  <a:gd name="T1" fmla="*/ 1539 h 1540"/>
                  <a:gd name="T2" fmla="*/ 1296 w 1612"/>
                  <a:gd name="T3" fmla="*/ 1343 h 1540"/>
                  <a:gd name="T4" fmla="*/ 1395 w 1612"/>
                  <a:gd name="T5" fmla="*/ 1153 h 1540"/>
                  <a:gd name="T6" fmla="*/ 1476 w 1612"/>
                  <a:gd name="T7" fmla="*/ 968 h 1540"/>
                  <a:gd name="T8" fmla="*/ 1548 w 1612"/>
                  <a:gd name="T9" fmla="*/ 793 h 1540"/>
                  <a:gd name="T10" fmla="*/ 1593 w 1612"/>
                  <a:gd name="T11" fmla="*/ 628 h 1540"/>
                  <a:gd name="T12" fmla="*/ 1611 w 1612"/>
                  <a:gd name="T13" fmla="*/ 479 h 1540"/>
                  <a:gd name="T14" fmla="*/ 1602 w 1612"/>
                  <a:gd name="T15" fmla="*/ 412 h 1540"/>
                  <a:gd name="T16" fmla="*/ 1593 w 1612"/>
                  <a:gd name="T17" fmla="*/ 350 h 1540"/>
                  <a:gd name="T18" fmla="*/ 1575 w 1612"/>
                  <a:gd name="T19" fmla="*/ 293 h 1540"/>
                  <a:gd name="T20" fmla="*/ 1539 w 1612"/>
                  <a:gd name="T21" fmla="*/ 242 h 1540"/>
                  <a:gd name="T22" fmla="*/ 1494 w 1612"/>
                  <a:gd name="T23" fmla="*/ 196 h 1540"/>
                  <a:gd name="T24" fmla="*/ 1422 w 1612"/>
                  <a:gd name="T25" fmla="*/ 160 h 1540"/>
                  <a:gd name="T26" fmla="*/ 1341 w 1612"/>
                  <a:gd name="T27" fmla="*/ 129 h 1540"/>
                  <a:gd name="T28" fmla="*/ 1251 w 1612"/>
                  <a:gd name="T29" fmla="*/ 103 h 1540"/>
                  <a:gd name="T30" fmla="*/ 1143 w 1612"/>
                  <a:gd name="T31" fmla="*/ 82 h 1540"/>
                  <a:gd name="T32" fmla="*/ 1026 w 1612"/>
                  <a:gd name="T33" fmla="*/ 62 h 1540"/>
                  <a:gd name="T34" fmla="*/ 783 w 1612"/>
                  <a:gd name="T35" fmla="*/ 41 h 1540"/>
                  <a:gd name="T36" fmla="*/ 540 w 1612"/>
                  <a:gd name="T37" fmla="*/ 26 h 1540"/>
                  <a:gd name="T38" fmla="*/ 423 w 1612"/>
                  <a:gd name="T39" fmla="*/ 21 h 1540"/>
                  <a:gd name="T40" fmla="*/ 315 w 1612"/>
                  <a:gd name="T41" fmla="*/ 21 h 1540"/>
                  <a:gd name="T42" fmla="*/ 216 w 1612"/>
                  <a:gd name="T43" fmla="*/ 15 h 1540"/>
                  <a:gd name="T44" fmla="*/ 126 w 1612"/>
                  <a:gd name="T45" fmla="*/ 10 h 1540"/>
                  <a:gd name="T46" fmla="*/ 54 w 1612"/>
                  <a:gd name="T47" fmla="*/ 5 h 1540"/>
                  <a:gd name="T48" fmla="*/ 0 w 1612"/>
                  <a:gd name="T49" fmla="*/ 0 h 15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2"/>
                  <a:gd name="T76" fmla="*/ 0 h 1540"/>
                  <a:gd name="T77" fmla="*/ 1612 w 1612"/>
                  <a:gd name="T78" fmla="*/ 1540 h 15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2" h="1540">
                    <a:moveTo>
                      <a:pt x="1197" y="1539"/>
                    </a:moveTo>
                    <a:lnTo>
                      <a:pt x="1296" y="1343"/>
                    </a:lnTo>
                    <a:lnTo>
                      <a:pt x="1395" y="1153"/>
                    </a:lnTo>
                    <a:lnTo>
                      <a:pt x="1476" y="968"/>
                    </a:lnTo>
                    <a:lnTo>
                      <a:pt x="1548" y="793"/>
                    </a:lnTo>
                    <a:lnTo>
                      <a:pt x="1593" y="628"/>
                    </a:lnTo>
                    <a:lnTo>
                      <a:pt x="1611" y="479"/>
                    </a:lnTo>
                    <a:lnTo>
                      <a:pt x="1602" y="412"/>
                    </a:lnTo>
                    <a:lnTo>
                      <a:pt x="1593" y="350"/>
                    </a:lnTo>
                    <a:lnTo>
                      <a:pt x="1575" y="293"/>
                    </a:lnTo>
                    <a:lnTo>
                      <a:pt x="1539" y="242"/>
                    </a:lnTo>
                    <a:lnTo>
                      <a:pt x="1494" y="196"/>
                    </a:lnTo>
                    <a:lnTo>
                      <a:pt x="1422" y="160"/>
                    </a:lnTo>
                    <a:lnTo>
                      <a:pt x="1341" y="129"/>
                    </a:lnTo>
                    <a:lnTo>
                      <a:pt x="1251" y="103"/>
                    </a:lnTo>
                    <a:lnTo>
                      <a:pt x="1143" y="82"/>
                    </a:lnTo>
                    <a:lnTo>
                      <a:pt x="1026" y="62"/>
                    </a:lnTo>
                    <a:lnTo>
                      <a:pt x="783" y="41"/>
                    </a:lnTo>
                    <a:lnTo>
                      <a:pt x="540" y="26"/>
                    </a:lnTo>
                    <a:lnTo>
                      <a:pt x="423" y="21"/>
                    </a:lnTo>
                    <a:lnTo>
                      <a:pt x="315" y="21"/>
                    </a:lnTo>
                    <a:lnTo>
                      <a:pt x="216" y="15"/>
                    </a:lnTo>
                    <a:lnTo>
                      <a:pt x="126" y="10"/>
                    </a:lnTo>
                    <a:lnTo>
                      <a:pt x="54" y="5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255" name="Group 71"/>
              <p:cNvGrpSpPr>
                <a:grpSpLocks/>
              </p:cNvGrpSpPr>
              <p:nvPr/>
            </p:nvGrpSpPr>
            <p:grpSpPr bwMode="auto">
              <a:xfrm>
                <a:off x="3729" y="1537"/>
                <a:ext cx="2213" cy="2103"/>
                <a:chOff x="3729" y="1537"/>
                <a:chExt cx="2213" cy="2103"/>
              </a:xfrm>
            </p:grpSpPr>
            <p:sp>
              <p:nvSpPr>
                <p:cNvPr id="8256" name="Rectangle 63"/>
                <p:cNvSpPr>
                  <a:spLocks noChangeArrowheads="1"/>
                </p:cNvSpPr>
                <p:nvPr/>
              </p:nvSpPr>
              <p:spPr bwMode="auto">
                <a:xfrm>
                  <a:off x="4332" y="2886"/>
                  <a:ext cx="1610" cy="75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i="1">
                      <a:solidFill>
                        <a:srgbClr val="CCCCFF"/>
                      </a:solidFill>
                      <a:latin typeface="Arial" charset="0"/>
                    </a:rPr>
                    <a:t>Increased circulating catecholamines</a:t>
                  </a:r>
                </a:p>
              </p:txBody>
            </p:sp>
            <p:sp>
              <p:nvSpPr>
                <p:cNvPr id="8257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729" y="1537"/>
                  <a:ext cx="18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800" b="1" i="1">
                      <a:solidFill>
                        <a:srgbClr val="CCCCFF"/>
                      </a:solidFill>
                      <a:latin typeface="Arial" charset="0"/>
                    </a:rPr>
                    <a:t>INCREASED ACTIVATION</a:t>
                  </a:r>
                </a:p>
              </p:txBody>
            </p:sp>
          </p:grp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55650" y="1341438"/>
            <a:ext cx="7458075" cy="431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GB" sz="2000" b="1" i="1">
                <a:latin typeface="Arial" charset="0"/>
              </a:rPr>
              <a:t>INCREASED ARTERIAL BLOOD PRESSURE</a:t>
            </a:r>
            <a:endParaRPr lang="en-GB" sz="2000" b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16013" y="1844675"/>
            <a:ext cx="6759575" cy="2087563"/>
            <a:chOff x="703" y="1162"/>
            <a:chExt cx="4258" cy="1315"/>
          </a:xfrm>
        </p:grpSpPr>
        <p:sp>
          <p:nvSpPr>
            <p:cNvPr id="9231" name="Rectangle 4"/>
            <p:cNvSpPr>
              <a:spLocks noChangeArrowheads="1"/>
            </p:cNvSpPr>
            <p:nvPr/>
          </p:nvSpPr>
          <p:spPr bwMode="auto">
            <a:xfrm>
              <a:off x="1247" y="1344"/>
              <a:ext cx="3279" cy="227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000" b="1">
                  <a:latin typeface="Arial" charset="0"/>
                </a:rPr>
                <a:t>Stimulates baroreceptors </a:t>
              </a:r>
            </a:p>
          </p:txBody>
        </p:sp>
        <p:sp>
          <p:nvSpPr>
            <p:cNvPr id="9232" name="Rectangle 5"/>
            <p:cNvSpPr>
              <a:spLocks noChangeArrowheads="1"/>
            </p:cNvSpPr>
            <p:nvPr/>
          </p:nvSpPr>
          <p:spPr bwMode="auto">
            <a:xfrm>
              <a:off x="703" y="1752"/>
              <a:ext cx="4258" cy="272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000" b="1" i="1">
                  <a:latin typeface="Arial" charset="0"/>
                </a:rPr>
                <a:t>Increased afferent nerve activity</a:t>
              </a:r>
              <a:endParaRPr lang="en-GB" sz="2000" b="1">
                <a:latin typeface="Arial" charset="0"/>
              </a:endParaRPr>
            </a:p>
          </p:txBody>
        </p:sp>
        <p:sp>
          <p:nvSpPr>
            <p:cNvPr id="9233" name="Rectangle 6"/>
            <p:cNvSpPr>
              <a:spLocks noChangeArrowheads="1"/>
            </p:cNvSpPr>
            <p:nvPr/>
          </p:nvSpPr>
          <p:spPr bwMode="auto">
            <a:xfrm>
              <a:off x="1202" y="2205"/>
              <a:ext cx="3328" cy="272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000" b="1">
                  <a:latin typeface="Arial" charset="0"/>
                </a:rPr>
                <a:t>Decreased sympathetic nerve activity</a:t>
              </a:r>
            </a:p>
          </p:txBody>
        </p:sp>
        <p:sp>
          <p:nvSpPr>
            <p:cNvPr id="9234" name="Line 7"/>
            <p:cNvSpPr>
              <a:spLocks noChangeShapeType="1"/>
            </p:cNvSpPr>
            <p:nvPr/>
          </p:nvSpPr>
          <p:spPr bwMode="auto">
            <a:xfrm>
              <a:off x="2835" y="2024"/>
              <a:ext cx="1" cy="192"/>
            </a:xfrm>
            <a:prstGeom prst="line">
              <a:avLst/>
            </a:prstGeom>
            <a:noFill/>
            <a:ln w="38100">
              <a:solidFill>
                <a:srgbClr val="FFFF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5" name="Line 8"/>
            <p:cNvSpPr>
              <a:spLocks noChangeShapeType="1"/>
            </p:cNvSpPr>
            <p:nvPr/>
          </p:nvSpPr>
          <p:spPr bwMode="auto">
            <a:xfrm>
              <a:off x="2835" y="1570"/>
              <a:ext cx="1" cy="192"/>
            </a:xfrm>
            <a:prstGeom prst="line">
              <a:avLst/>
            </a:prstGeom>
            <a:noFill/>
            <a:ln w="38100">
              <a:solidFill>
                <a:srgbClr val="FFFF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6" name="Line 9"/>
            <p:cNvSpPr>
              <a:spLocks noChangeShapeType="1"/>
            </p:cNvSpPr>
            <p:nvPr/>
          </p:nvSpPr>
          <p:spPr bwMode="auto">
            <a:xfrm>
              <a:off x="2835" y="1162"/>
              <a:ext cx="1" cy="192"/>
            </a:xfrm>
            <a:prstGeom prst="line">
              <a:avLst/>
            </a:prstGeom>
            <a:noFill/>
            <a:ln w="38100">
              <a:solidFill>
                <a:srgbClr val="FFFF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27088" y="5589588"/>
            <a:ext cx="7458075" cy="1066800"/>
            <a:chOff x="480" y="3408"/>
            <a:chExt cx="4698" cy="672"/>
          </a:xfrm>
        </p:grpSpPr>
        <p:sp>
          <p:nvSpPr>
            <p:cNvPr id="9228" name="Rectangle 11"/>
            <p:cNvSpPr>
              <a:spLocks noChangeArrowheads="1"/>
            </p:cNvSpPr>
            <p:nvPr/>
          </p:nvSpPr>
          <p:spPr bwMode="auto">
            <a:xfrm>
              <a:off x="480" y="3696"/>
              <a:ext cx="4698" cy="384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rgbClr val="00006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200" b="1">
                  <a:solidFill>
                    <a:schemeClr val="hlink"/>
                  </a:solidFill>
                  <a:latin typeface="Arial" charset="0"/>
                </a:rPr>
                <a:t>DECREASED ARTERIAL BLOOD PRESSURE</a:t>
              </a:r>
            </a:p>
          </p:txBody>
        </p:sp>
        <p:sp>
          <p:nvSpPr>
            <p:cNvPr id="9229" name="Line 12"/>
            <p:cNvSpPr>
              <a:spLocks noChangeShapeType="1"/>
            </p:cNvSpPr>
            <p:nvPr/>
          </p:nvSpPr>
          <p:spPr bwMode="auto">
            <a:xfrm>
              <a:off x="1728" y="3408"/>
              <a:ext cx="734" cy="288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0" name="Line 13"/>
            <p:cNvSpPr>
              <a:spLocks noChangeShapeType="1"/>
            </p:cNvSpPr>
            <p:nvPr/>
          </p:nvSpPr>
          <p:spPr bwMode="auto">
            <a:xfrm flipH="1">
              <a:off x="3168" y="3456"/>
              <a:ext cx="685" cy="192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042988" y="4076700"/>
            <a:ext cx="7523162" cy="1533525"/>
            <a:chOff x="657" y="2568"/>
            <a:chExt cx="4739" cy="966"/>
          </a:xfrm>
        </p:grpSpPr>
        <p:sp>
          <p:nvSpPr>
            <p:cNvPr id="9224" name="Rectangle 15"/>
            <p:cNvSpPr>
              <a:spLocks noChangeArrowheads="1"/>
            </p:cNvSpPr>
            <p:nvPr/>
          </p:nvSpPr>
          <p:spPr bwMode="auto">
            <a:xfrm>
              <a:off x="657" y="2976"/>
              <a:ext cx="2105" cy="454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000" b="1" i="1">
                  <a:latin typeface="Arial" charset="0"/>
                </a:rPr>
                <a:t>Decreased vasomotor tone</a:t>
              </a:r>
              <a:endParaRPr lang="en-GB" sz="2000" b="1">
                <a:latin typeface="Arial" charset="0"/>
              </a:endParaRPr>
            </a:p>
          </p:txBody>
        </p:sp>
        <p:sp>
          <p:nvSpPr>
            <p:cNvPr id="9225" name="Rectangle 16"/>
            <p:cNvSpPr>
              <a:spLocks noChangeArrowheads="1"/>
            </p:cNvSpPr>
            <p:nvPr/>
          </p:nvSpPr>
          <p:spPr bwMode="auto">
            <a:xfrm>
              <a:off x="3061" y="2976"/>
              <a:ext cx="2335" cy="558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000" b="1" i="1">
                  <a:latin typeface="Arial" charset="0"/>
                </a:rPr>
                <a:t>Decreased heart rate</a:t>
              </a:r>
            </a:p>
            <a:p>
              <a:pPr algn="ctr" eaLnBrk="0" hangingPunct="0"/>
              <a:r>
                <a:rPr lang="en-GB" sz="2000" b="1" i="1">
                  <a:latin typeface="Arial" charset="0"/>
                </a:rPr>
                <a:t> and force of contraction</a:t>
              </a:r>
              <a:endParaRPr lang="en-GB" sz="2000" b="1">
                <a:latin typeface="Arial" charset="0"/>
              </a:endParaRPr>
            </a:p>
          </p:txBody>
        </p:sp>
        <p:sp>
          <p:nvSpPr>
            <p:cNvPr id="9226" name="Line 17"/>
            <p:cNvSpPr>
              <a:spLocks noChangeShapeType="1"/>
            </p:cNvSpPr>
            <p:nvPr/>
          </p:nvSpPr>
          <p:spPr bwMode="auto">
            <a:xfrm flipH="1">
              <a:off x="1973" y="2568"/>
              <a:ext cx="499" cy="318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7" name="Line 18"/>
            <p:cNvSpPr>
              <a:spLocks noChangeShapeType="1"/>
            </p:cNvSpPr>
            <p:nvPr/>
          </p:nvSpPr>
          <p:spPr bwMode="auto">
            <a:xfrm>
              <a:off x="3424" y="2568"/>
              <a:ext cx="544" cy="318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6443663" y="4005263"/>
            <a:ext cx="2386012" cy="7016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1">
                <a:latin typeface="Arial" charset="0"/>
              </a:rPr>
              <a:t>and also increased </a:t>
            </a:r>
          </a:p>
          <a:p>
            <a:pPr eaLnBrk="0" hangingPunct="0"/>
            <a:r>
              <a:rPr lang="en-GB" sz="2000" i="1">
                <a:latin typeface="Arial" charset="0"/>
              </a:rPr>
              <a:t>vagal tone</a:t>
            </a:r>
            <a:endParaRPr lang="en-GB" sz="2000">
              <a:latin typeface="Arial" charset="0"/>
            </a:endParaRPr>
          </a:p>
        </p:txBody>
      </p:sp>
      <p:sp>
        <p:nvSpPr>
          <p:cNvPr id="9223" name="Text Box 21"/>
          <p:cNvSpPr txBox="1">
            <a:spLocks noChangeArrowheads="1"/>
          </p:cNvSpPr>
          <p:nvPr/>
        </p:nvSpPr>
        <p:spPr bwMode="auto">
          <a:xfrm>
            <a:off x="2627313" y="260350"/>
            <a:ext cx="40116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BARORECEPTOR REFLEX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58200" cy="1341438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rgbClr val="CCECFF"/>
                </a:solidFill>
                <a:latin typeface="Arial" charset="0"/>
              </a:rPr>
              <a:t>Normal cardiovascular response to gaining an upright posture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733800" y="2276475"/>
            <a:ext cx="1524000" cy="1676400"/>
          </a:xfrm>
          <a:custGeom>
            <a:avLst/>
            <a:gdLst>
              <a:gd name="T0" fmla="*/ 766233 w 21600"/>
              <a:gd name="T1" fmla="*/ 169736 h 21600"/>
              <a:gd name="T2" fmla="*/ 206587 w 21600"/>
              <a:gd name="T3" fmla="*/ 838200 h 21600"/>
              <a:gd name="T4" fmla="*/ 766233 w 21600"/>
              <a:gd name="T5" fmla="*/ 1676400 h 21600"/>
              <a:gd name="T6" fmla="*/ 1317413 w 21600"/>
              <a:gd name="T7" fmla="*/ 838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981200" y="3648075"/>
            <a:ext cx="762000" cy="1447800"/>
          </a:xfrm>
          <a:prstGeom prst="can">
            <a:avLst>
              <a:gd name="adj" fmla="val 31456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1979613" y="4076700"/>
            <a:ext cx="762000" cy="381000"/>
          </a:xfrm>
          <a:prstGeom prst="ellipse">
            <a:avLst/>
          </a:prstGeom>
          <a:solidFill>
            <a:srgbClr val="FF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1412875"/>
            <a:ext cx="4559300" cy="2655888"/>
            <a:chOff x="240" y="1063"/>
            <a:chExt cx="2872" cy="1673"/>
          </a:xfrm>
        </p:grpSpPr>
        <p:sp>
          <p:nvSpPr>
            <p:cNvPr id="10270" name="Text Box 7"/>
            <p:cNvSpPr txBox="1">
              <a:spLocks noChangeArrowheads="1"/>
            </p:cNvSpPr>
            <p:nvPr/>
          </p:nvSpPr>
          <p:spPr bwMode="auto">
            <a:xfrm>
              <a:off x="240" y="1709"/>
              <a:ext cx="1104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FFCC"/>
                  </a:solidFill>
                  <a:latin typeface="Arial" charset="0"/>
                </a:rPr>
                <a:t>Pooling of </a:t>
              </a:r>
            </a:p>
            <a:p>
              <a:pPr eaLnBrk="0" hangingPunct="0"/>
              <a:r>
                <a:rPr lang="en-GB" sz="2000">
                  <a:solidFill>
                    <a:srgbClr val="FFFFCC"/>
                  </a:solidFill>
                  <a:latin typeface="Arial" charset="0"/>
                </a:rPr>
                <a:t>blood in lower</a:t>
              </a:r>
            </a:p>
            <a:p>
              <a:pPr eaLnBrk="0" hangingPunct="0"/>
              <a:r>
                <a:rPr lang="en-GB" sz="2000">
                  <a:solidFill>
                    <a:srgbClr val="FFFFCC"/>
                  </a:solidFill>
                  <a:latin typeface="Arial" charset="0"/>
                </a:rPr>
                <a:t> limbs</a:t>
              </a:r>
            </a:p>
          </p:txBody>
        </p:sp>
        <p:sp>
          <p:nvSpPr>
            <p:cNvPr id="10271" name="AutoShape 8"/>
            <p:cNvSpPr>
              <a:spLocks noChangeArrowheads="1"/>
            </p:cNvSpPr>
            <p:nvPr/>
          </p:nvSpPr>
          <p:spPr bwMode="auto">
            <a:xfrm>
              <a:off x="1104" y="2208"/>
              <a:ext cx="288" cy="528"/>
            </a:xfrm>
            <a:custGeom>
              <a:avLst/>
              <a:gdLst>
                <a:gd name="T0" fmla="*/ 144 w 21600"/>
                <a:gd name="T1" fmla="*/ 0 h 21600"/>
                <a:gd name="T2" fmla="*/ 36 w 21600"/>
                <a:gd name="T3" fmla="*/ 264 h 21600"/>
                <a:gd name="T4" fmla="*/ 144 w 21600"/>
                <a:gd name="T5" fmla="*/ 132 h 21600"/>
                <a:gd name="T6" fmla="*/ 324 w 21600"/>
                <a:gd name="T7" fmla="*/ 264 h 21600"/>
                <a:gd name="T8" fmla="*/ 252 w 21600"/>
                <a:gd name="T9" fmla="*/ 396 h 21600"/>
                <a:gd name="T10" fmla="*/ 180 w 21600"/>
                <a:gd name="T11" fmla="*/ 2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0272" name="AutoShape 9"/>
            <p:cNvCxnSpPr>
              <a:cxnSpLocks noChangeShapeType="1"/>
              <a:stCxn id="10244" idx="1"/>
              <a:endCxn id="10243" idx="0"/>
            </p:cNvCxnSpPr>
            <p:nvPr/>
          </p:nvCxnSpPr>
          <p:spPr bwMode="auto">
            <a:xfrm rot="-5400000">
              <a:off x="1783" y="1444"/>
              <a:ext cx="757" cy="1347"/>
            </a:xfrm>
            <a:prstGeom prst="bentConnector3">
              <a:avLst>
                <a:gd name="adj1" fmla="val 133157"/>
              </a:avLst>
            </a:prstGeom>
            <a:noFill/>
            <a:ln w="38100">
              <a:solidFill>
                <a:srgbClr val="FFFFCC"/>
              </a:solidFill>
              <a:miter lim="800000"/>
              <a:headEnd type="none" w="sm" len="sm"/>
              <a:tailEnd type="triangle" w="med" len="med"/>
            </a:ln>
          </p:spPr>
        </p:cxnSp>
        <p:sp>
          <p:nvSpPr>
            <p:cNvPr id="10273" name="Text Box 10"/>
            <p:cNvSpPr txBox="1">
              <a:spLocks noChangeArrowheads="1"/>
            </p:cNvSpPr>
            <p:nvPr/>
          </p:nvSpPr>
          <p:spPr bwMode="auto">
            <a:xfrm>
              <a:off x="1334" y="1063"/>
              <a:ext cx="177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FFCC"/>
                  </a:solidFill>
                  <a:latin typeface="Arial" charset="0"/>
                </a:rPr>
                <a:t>Reduced venous return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89475" y="1268413"/>
            <a:ext cx="4487863" cy="1982787"/>
            <a:chOff x="3182" y="911"/>
            <a:chExt cx="2827" cy="1249"/>
          </a:xfrm>
        </p:grpSpPr>
        <p:sp>
          <p:nvSpPr>
            <p:cNvPr id="10266" name="Text Box 12"/>
            <p:cNvSpPr txBox="1">
              <a:spLocks noChangeArrowheads="1"/>
            </p:cNvSpPr>
            <p:nvPr/>
          </p:nvSpPr>
          <p:spPr bwMode="auto">
            <a:xfrm>
              <a:off x="4128" y="911"/>
              <a:ext cx="1120" cy="4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>
                  <a:solidFill>
                    <a:srgbClr val="FFFFCC"/>
                  </a:solidFill>
                  <a:latin typeface="Arial" charset="0"/>
                </a:rPr>
                <a:t>   </a:t>
              </a:r>
              <a:r>
                <a:rPr lang="en-GB" sz="2000">
                  <a:solidFill>
                    <a:srgbClr val="FFFFCC"/>
                  </a:solidFill>
                  <a:latin typeface="Arial" charset="0"/>
                </a:rPr>
                <a:t>Decreased </a:t>
              </a:r>
            </a:p>
            <a:p>
              <a:pPr eaLnBrk="0" hangingPunct="0"/>
              <a:r>
                <a:rPr lang="en-GB" sz="2000">
                  <a:solidFill>
                    <a:srgbClr val="FFFFCC"/>
                  </a:solidFill>
                  <a:latin typeface="Arial" charset="0"/>
                </a:rPr>
                <a:t>cardiac output</a:t>
              </a:r>
            </a:p>
          </p:txBody>
        </p:sp>
        <p:sp>
          <p:nvSpPr>
            <p:cNvPr id="10267" name="Line 13"/>
            <p:cNvSpPr>
              <a:spLocks noChangeShapeType="1"/>
            </p:cNvSpPr>
            <p:nvPr/>
          </p:nvSpPr>
          <p:spPr bwMode="auto">
            <a:xfrm>
              <a:off x="4656" y="1440"/>
              <a:ext cx="0" cy="192"/>
            </a:xfrm>
            <a:prstGeom prst="line">
              <a:avLst/>
            </a:prstGeom>
            <a:noFill/>
            <a:ln w="38100">
              <a:solidFill>
                <a:srgbClr val="FFFF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8" name="Text Box 14"/>
            <p:cNvSpPr txBox="1">
              <a:spLocks noChangeArrowheads="1"/>
            </p:cNvSpPr>
            <p:nvPr/>
          </p:nvSpPr>
          <p:spPr bwMode="auto">
            <a:xfrm>
              <a:off x="3792" y="1535"/>
              <a:ext cx="2217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>
                  <a:solidFill>
                    <a:srgbClr val="FFFFCC"/>
                  </a:solidFill>
                  <a:latin typeface="Arial" charset="0"/>
                </a:rPr>
                <a:t>          </a:t>
              </a:r>
              <a:r>
                <a:rPr lang="en-GB" b="1" i="1">
                  <a:solidFill>
                    <a:srgbClr val="FFFF66"/>
                  </a:solidFill>
                  <a:latin typeface="Arial" charset="0"/>
                </a:rPr>
                <a:t>Decreased</a:t>
              </a:r>
            </a:p>
            <a:p>
              <a:pPr eaLnBrk="0" hangingPunct="0"/>
              <a:r>
                <a:rPr lang="en-GB" b="1" i="1">
                  <a:solidFill>
                    <a:srgbClr val="FFFF66"/>
                  </a:solidFill>
                  <a:latin typeface="Arial" charset="0"/>
                </a:rPr>
                <a:t>arterial blood pressure</a:t>
              </a:r>
              <a:endParaRPr lang="en-GB">
                <a:solidFill>
                  <a:srgbClr val="FFFF66"/>
                </a:solidFill>
                <a:latin typeface="Arial" charset="0"/>
              </a:endParaRPr>
            </a:p>
          </p:txBody>
        </p:sp>
        <p:cxnSp>
          <p:nvCxnSpPr>
            <p:cNvPr id="10269" name="AutoShape 15"/>
            <p:cNvCxnSpPr>
              <a:cxnSpLocks noChangeShapeType="1"/>
              <a:stCxn id="10243" idx="3"/>
            </p:cNvCxnSpPr>
            <p:nvPr/>
          </p:nvCxnSpPr>
          <p:spPr bwMode="auto">
            <a:xfrm flipV="1">
              <a:off x="3182" y="1248"/>
              <a:ext cx="994" cy="912"/>
            </a:xfrm>
            <a:prstGeom prst="bentConnector3">
              <a:avLst>
                <a:gd name="adj1" fmla="val 56537"/>
              </a:avLst>
            </a:prstGeom>
            <a:noFill/>
            <a:ln w="38100">
              <a:solidFill>
                <a:srgbClr val="FFFFCC"/>
              </a:solidFill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62600" y="2970213"/>
            <a:ext cx="3581400" cy="1387475"/>
            <a:chOff x="3456" y="2016"/>
            <a:chExt cx="2256" cy="874"/>
          </a:xfrm>
        </p:grpSpPr>
        <p:sp>
          <p:nvSpPr>
            <p:cNvPr id="10264" name="Line 17"/>
            <p:cNvSpPr>
              <a:spLocks noChangeShapeType="1"/>
            </p:cNvSpPr>
            <p:nvPr/>
          </p:nvSpPr>
          <p:spPr bwMode="auto">
            <a:xfrm>
              <a:off x="4656" y="2016"/>
              <a:ext cx="0" cy="192"/>
            </a:xfrm>
            <a:prstGeom prst="line">
              <a:avLst/>
            </a:prstGeom>
            <a:noFill/>
            <a:ln w="38100">
              <a:solidFill>
                <a:srgbClr val="FFFF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5" name="Text Box 18"/>
            <p:cNvSpPr txBox="1">
              <a:spLocks noChangeArrowheads="1"/>
            </p:cNvSpPr>
            <p:nvPr/>
          </p:nvSpPr>
          <p:spPr bwMode="auto">
            <a:xfrm>
              <a:off x="3456" y="2256"/>
              <a:ext cx="2256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FFCC"/>
                  </a:solidFill>
                  <a:latin typeface="Arial" charset="0"/>
                </a:rPr>
                <a:t>Decreased stimulation of baroreceptors and  cardio-pulmonary receptors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5445125"/>
            <a:ext cx="3873500" cy="977900"/>
            <a:chOff x="0" y="3521"/>
            <a:chExt cx="2440" cy="616"/>
          </a:xfrm>
        </p:grpSpPr>
        <p:sp>
          <p:nvSpPr>
            <p:cNvPr id="10262" name="AutoShape 20"/>
            <p:cNvSpPr>
              <a:spLocks/>
            </p:cNvSpPr>
            <p:nvPr/>
          </p:nvSpPr>
          <p:spPr bwMode="auto">
            <a:xfrm>
              <a:off x="2200" y="3657"/>
              <a:ext cx="240" cy="480"/>
            </a:xfrm>
            <a:prstGeom prst="leftBrace">
              <a:avLst>
                <a:gd name="adj1" fmla="val 16667"/>
                <a:gd name="adj2" fmla="val 50000"/>
              </a:avLst>
            </a:prstGeom>
            <a:noFill/>
            <a:ln w="12700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0263" name="Text Box 21"/>
            <p:cNvSpPr txBox="1">
              <a:spLocks noChangeArrowheads="1"/>
            </p:cNvSpPr>
            <p:nvPr/>
          </p:nvSpPr>
          <p:spPr bwMode="auto">
            <a:xfrm>
              <a:off x="0" y="3521"/>
              <a:ext cx="2217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>
                  <a:solidFill>
                    <a:srgbClr val="FFFFCC"/>
                  </a:solidFill>
                  <a:latin typeface="Arial" charset="0"/>
                </a:rPr>
                <a:t>	</a:t>
              </a:r>
              <a:r>
                <a:rPr lang="en-GB" b="1" i="1">
                  <a:solidFill>
                    <a:srgbClr val="FFFF66"/>
                  </a:solidFill>
                  <a:latin typeface="Arial" charset="0"/>
                </a:rPr>
                <a:t>Increased </a:t>
              </a:r>
            </a:p>
            <a:p>
              <a:pPr eaLnBrk="0" hangingPunct="0"/>
              <a:r>
                <a:rPr lang="en-GB" b="1" i="1">
                  <a:solidFill>
                    <a:srgbClr val="FFFF66"/>
                  </a:solidFill>
                  <a:latin typeface="Arial" charset="0"/>
                </a:rPr>
                <a:t>arterial blood pressure</a:t>
              </a:r>
              <a:endParaRPr lang="en-GB">
                <a:solidFill>
                  <a:srgbClr val="FFFF66"/>
                </a:solidFill>
                <a:latin typeface="Arial" charset="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843213" y="3933825"/>
            <a:ext cx="5629275" cy="2389188"/>
            <a:chOff x="1792" y="2659"/>
            <a:chExt cx="3546" cy="1505"/>
          </a:xfrm>
        </p:grpSpPr>
        <p:sp>
          <p:nvSpPr>
            <p:cNvPr id="10251" name="Line 23"/>
            <p:cNvSpPr>
              <a:spLocks noChangeShapeType="1"/>
            </p:cNvSpPr>
            <p:nvPr/>
          </p:nvSpPr>
          <p:spPr bwMode="auto">
            <a:xfrm flipH="1">
              <a:off x="2896" y="3495"/>
              <a:ext cx="288" cy="192"/>
            </a:xfrm>
            <a:prstGeom prst="line">
              <a:avLst/>
            </a:prstGeom>
            <a:noFill/>
            <a:ln w="38100">
              <a:solidFill>
                <a:srgbClr val="FFFF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252" name="Group 24"/>
            <p:cNvGrpSpPr>
              <a:grpSpLocks/>
            </p:cNvGrpSpPr>
            <p:nvPr/>
          </p:nvGrpSpPr>
          <p:grpSpPr bwMode="auto">
            <a:xfrm>
              <a:off x="1792" y="2659"/>
              <a:ext cx="3546" cy="1505"/>
              <a:chOff x="1792" y="2659"/>
              <a:chExt cx="3546" cy="1505"/>
            </a:xfrm>
          </p:grpSpPr>
          <p:sp>
            <p:nvSpPr>
              <p:cNvPr id="10254" name="Text Box 25"/>
              <p:cNvSpPr txBox="1">
                <a:spLocks noChangeArrowheads="1"/>
              </p:cNvSpPr>
              <p:nvPr/>
            </p:nvSpPr>
            <p:spPr bwMode="auto">
              <a:xfrm>
                <a:off x="2381" y="3687"/>
                <a:ext cx="1910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>
                    <a:solidFill>
                      <a:srgbClr val="FFFFCC"/>
                    </a:solidFill>
                    <a:latin typeface="Arial" charset="0"/>
                  </a:rPr>
                  <a:t>Increased</a:t>
                </a:r>
                <a:r>
                  <a:rPr lang="en-GB" sz="2000">
                    <a:latin typeface="Arial" charset="0"/>
                  </a:rPr>
                  <a:t> </a:t>
                </a:r>
                <a:r>
                  <a:rPr lang="en-GB" sz="2000">
                    <a:solidFill>
                      <a:srgbClr val="FFFFCC"/>
                    </a:solidFill>
                    <a:latin typeface="Arial" charset="0"/>
                  </a:rPr>
                  <a:t>cardiac output</a:t>
                </a:r>
                <a:r>
                  <a:rPr lang="en-GB" sz="2000">
                    <a:latin typeface="Arial" charset="0"/>
                  </a:rPr>
                  <a:t> </a:t>
                </a:r>
              </a:p>
            </p:txBody>
          </p:sp>
          <p:sp>
            <p:nvSpPr>
              <p:cNvPr id="10255" name="Line 26"/>
              <p:cNvSpPr>
                <a:spLocks noChangeShapeType="1"/>
              </p:cNvSpPr>
              <p:nvPr/>
            </p:nvSpPr>
            <p:spPr bwMode="auto">
              <a:xfrm>
                <a:off x="4672" y="3639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FFCC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56" name="Text Box 27"/>
              <p:cNvSpPr txBox="1">
                <a:spLocks noChangeArrowheads="1"/>
              </p:cNvSpPr>
              <p:nvPr/>
            </p:nvSpPr>
            <p:spPr bwMode="auto">
              <a:xfrm>
                <a:off x="2381" y="3914"/>
                <a:ext cx="269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>
                    <a:solidFill>
                      <a:srgbClr val="FFFFCC"/>
                    </a:solidFill>
                    <a:latin typeface="Arial" charset="0"/>
                  </a:rPr>
                  <a:t>Increased total peripheral resistance</a:t>
                </a:r>
              </a:p>
            </p:txBody>
          </p:sp>
          <p:grpSp>
            <p:nvGrpSpPr>
              <p:cNvPr id="10257" name="Group 28"/>
              <p:cNvGrpSpPr>
                <a:grpSpLocks/>
              </p:cNvGrpSpPr>
              <p:nvPr/>
            </p:nvGrpSpPr>
            <p:grpSpPr bwMode="auto">
              <a:xfrm>
                <a:off x="1792" y="2659"/>
                <a:ext cx="3546" cy="979"/>
                <a:chOff x="2016" y="2668"/>
                <a:chExt cx="3546" cy="979"/>
              </a:xfrm>
            </p:grpSpPr>
            <p:sp>
              <p:nvSpPr>
                <p:cNvPr id="10258" name="Line 29"/>
                <p:cNvSpPr>
                  <a:spLocks noChangeShapeType="1"/>
                </p:cNvSpPr>
                <p:nvPr/>
              </p:nvSpPr>
              <p:spPr bwMode="auto">
                <a:xfrm>
                  <a:off x="4896" y="302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FFFFCC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5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360" y="3167"/>
                  <a:ext cx="2202" cy="48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>
                      <a:solidFill>
                        <a:srgbClr val="FFFFCC"/>
                      </a:solidFill>
                      <a:latin typeface="Arial" charset="0"/>
                    </a:rPr>
                    <a:t>	</a:t>
                  </a:r>
                  <a:r>
                    <a:rPr lang="en-GB" sz="2000" b="1">
                      <a:solidFill>
                        <a:srgbClr val="FFFFCC"/>
                      </a:solidFill>
                      <a:latin typeface="Arial" charset="0"/>
                    </a:rPr>
                    <a:t>INCREASED</a:t>
                  </a:r>
                </a:p>
                <a:p>
                  <a:pPr eaLnBrk="0" hangingPunct="0"/>
                  <a:r>
                    <a:rPr lang="en-GB" sz="2000" b="1">
                      <a:solidFill>
                        <a:srgbClr val="FFFFCC"/>
                      </a:solidFill>
                      <a:latin typeface="Arial" charset="0"/>
                    </a:rPr>
                    <a:t>  sympathetic nerve activity</a:t>
                  </a:r>
                  <a:endParaRPr lang="en-GB" sz="2000">
                    <a:solidFill>
                      <a:srgbClr val="FFFFCC"/>
                    </a:solidFill>
                    <a:latin typeface="Arial" charset="0"/>
                  </a:endParaRPr>
                </a:p>
              </p:txBody>
            </p:sp>
            <p:sp>
              <p:nvSpPr>
                <p:cNvPr id="10260" name="Line 31"/>
                <p:cNvSpPr>
                  <a:spLocks noChangeShapeType="1"/>
                </p:cNvSpPr>
                <p:nvPr/>
              </p:nvSpPr>
              <p:spPr bwMode="auto">
                <a:xfrm rot="3566642">
                  <a:off x="3211" y="2474"/>
                  <a:ext cx="36" cy="423"/>
                </a:xfrm>
                <a:prstGeom prst="line">
                  <a:avLst/>
                </a:prstGeom>
                <a:noFill/>
                <a:ln w="38100">
                  <a:solidFill>
                    <a:srgbClr val="FFFFCC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26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016" y="2813"/>
                  <a:ext cx="1317" cy="4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2000" i="1">
                      <a:solidFill>
                        <a:srgbClr val="CCECFF"/>
                      </a:solidFill>
                      <a:latin typeface="Arial" charset="0"/>
                    </a:rPr>
                    <a:t>Decreased vagal</a:t>
                  </a:r>
                </a:p>
                <a:p>
                  <a:pPr eaLnBrk="0" hangingPunct="0"/>
                  <a:r>
                    <a:rPr lang="en-GB" sz="2000" i="1">
                      <a:solidFill>
                        <a:srgbClr val="CCECFF"/>
                      </a:solidFill>
                      <a:latin typeface="Arial" charset="0"/>
                    </a:rPr>
                    <a:t> tone to heart</a:t>
                  </a:r>
                </a:p>
              </p:txBody>
            </p:sp>
          </p:grpSp>
        </p:grpSp>
        <p:sp>
          <p:nvSpPr>
            <p:cNvPr id="10253" name="Line 33"/>
            <p:cNvSpPr>
              <a:spLocks noChangeShapeType="1"/>
            </p:cNvSpPr>
            <p:nvPr/>
          </p:nvSpPr>
          <p:spPr bwMode="auto">
            <a:xfrm>
              <a:off x="2416" y="3303"/>
              <a:ext cx="384" cy="384"/>
            </a:xfrm>
            <a:prstGeom prst="line">
              <a:avLst/>
            </a:prstGeom>
            <a:noFill/>
            <a:ln w="38100">
              <a:solidFill>
                <a:srgbClr val="FFFFCC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66CCFF"/>
                </a:solidFill>
                <a:latin typeface="Arial" charset="0"/>
              </a:rPr>
              <a:t>POSTURAL HYPOTENSION</a:t>
            </a:r>
          </a:p>
        </p:txBody>
      </p:sp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357188" y="785813"/>
            <a:ext cx="4900612" cy="2546350"/>
            <a:chOff x="357158" y="785794"/>
            <a:chExt cx="4900642" cy="2546375"/>
          </a:xfrm>
        </p:grpSpPr>
        <p:grpSp>
          <p:nvGrpSpPr>
            <p:cNvPr id="11296" name="Group 50"/>
            <p:cNvGrpSpPr>
              <a:grpSpLocks/>
            </p:cNvGrpSpPr>
            <p:nvPr/>
          </p:nvGrpSpPr>
          <p:grpSpPr bwMode="auto">
            <a:xfrm>
              <a:off x="357158" y="1142984"/>
              <a:ext cx="4900642" cy="2189185"/>
              <a:chOff x="357158" y="1811319"/>
              <a:chExt cx="4900642" cy="2189185"/>
            </a:xfrm>
          </p:grpSpPr>
          <p:sp>
            <p:nvSpPr>
              <p:cNvPr id="11298" name="AutoShape 3"/>
              <p:cNvSpPr>
                <a:spLocks noChangeArrowheads="1"/>
              </p:cNvSpPr>
              <p:nvPr/>
            </p:nvSpPr>
            <p:spPr bwMode="auto">
              <a:xfrm>
                <a:off x="3733800" y="2276475"/>
                <a:ext cx="1524000" cy="1676400"/>
              </a:xfrm>
              <a:custGeom>
                <a:avLst/>
                <a:gdLst>
                  <a:gd name="T0" fmla="*/ 766233 w 21600"/>
                  <a:gd name="T1" fmla="*/ 169736 h 21600"/>
                  <a:gd name="T2" fmla="*/ 206587 w 21600"/>
                  <a:gd name="T3" fmla="*/ 838200 h 21600"/>
                  <a:gd name="T4" fmla="*/ 766233 w 21600"/>
                  <a:gd name="T5" fmla="*/ 1676400 h 21600"/>
                  <a:gd name="T6" fmla="*/ 1317413 w 21600"/>
                  <a:gd name="T7" fmla="*/ 8382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6699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9" name="AutoShape 4"/>
              <p:cNvSpPr>
                <a:spLocks noChangeArrowheads="1"/>
              </p:cNvSpPr>
              <p:nvPr/>
            </p:nvSpPr>
            <p:spPr bwMode="auto">
              <a:xfrm>
                <a:off x="2000232" y="2928934"/>
                <a:ext cx="762000" cy="1071570"/>
              </a:xfrm>
              <a:prstGeom prst="can">
                <a:avLst>
                  <a:gd name="adj" fmla="val 31459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1300" name="Text Box 7"/>
              <p:cNvSpPr txBox="1">
                <a:spLocks noChangeArrowheads="1"/>
              </p:cNvSpPr>
              <p:nvPr/>
            </p:nvSpPr>
            <p:spPr bwMode="auto">
              <a:xfrm>
                <a:off x="357158" y="1811319"/>
                <a:ext cx="1752600" cy="10064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>
                    <a:solidFill>
                      <a:srgbClr val="FFFFCC"/>
                    </a:solidFill>
                    <a:latin typeface="Arial" charset="0"/>
                  </a:rPr>
                  <a:t>Pooling of </a:t>
                </a:r>
              </a:p>
              <a:p>
                <a:pPr eaLnBrk="0" hangingPunct="0"/>
                <a:r>
                  <a:rPr lang="en-GB" sz="2000">
                    <a:solidFill>
                      <a:srgbClr val="FFFFCC"/>
                    </a:solidFill>
                    <a:latin typeface="Arial" charset="0"/>
                  </a:rPr>
                  <a:t>blood in lower</a:t>
                </a:r>
              </a:p>
              <a:p>
                <a:pPr eaLnBrk="0" hangingPunct="0"/>
                <a:r>
                  <a:rPr lang="en-GB" sz="2000">
                    <a:solidFill>
                      <a:srgbClr val="FFFFCC"/>
                    </a:solidFill>
                    <a:latin typeface="Arial" charset="0"/>
                  </a:rPr>
                  <a:t> limbs</a:t>
                </a:r>
              </a:p>
            </p:txBody>
          </p:sp>
          <p:sp>
            <p:nvSpPr>
              <p:cNvPr id="11301" name="AutoShape 8"/>
              <p:cNvSpPr>
                <a:spLocks noChangeArrowheads="1"/>
              </p:cNvSpPr>
              <p:nvPr/>
            </p:nvSpPr>
            <p:spPr bwMode="auto">
              <a:xfrm>
                <a:off x="1728758" y="2603482"/>
                <a:ext cx="457200" cy="838200"/>
              </a:xfrm>
              <a:custGeom>
                <a:avLst/>
                <a:gdLst>
                  <a:gd name="T0" fmla="*/ 228579 w 21600"/>
                  <a:gd name="T1" fmla="*/ 0 h 21600"/>
                  <a:gd name="T2" fmla="*/ 57150 w 21600"/>
                  <a:gd name="T3" fmla="*/ 419100 h 21600"/>
                  <a:gd name="T4" fmla="*/ 228579 w 21600"/>
                  <a:gd name="T5" fmla="*/ 209550 h 21600"/>
                  <a:gd name="T6" fmla="*/ 514350 w 21600"/>
                  <a:gd name="T7" fmla="*/ 419100 h 21600"/>
                  <a:gd name="T8" fmla="*/ 400050 w 21600"/>
                  <a:gd name="T9" fmla="*/ 628650 h 21600"/>
                  <a:gd name="T10" fmla="*/ 285750 w 21600"/>
                  <a:gd name="T11" fmla="*/ 41910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3 w 21600"/>
                  <a:gd name="T19" fmla="*/ 3163 h 21600"/>
                  <a:gd name="T20" fmla="*/ 18437 w 21600"/>
                  <a:gd name="T21" fmla="*/ 1843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CC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cxnSp>
            <p:nvCxnSpPr>
              <p:cNvPr id="11302" name="AutoShape 9"/>
              <p:cNvCxnSpPr>
                <a:cxnSpLocks noChangeShapeType="1"/>
                <a:stCxn id="11299" idx="1"/>
                <a:endCxn id="11298" idx="0"/>
              </p:cNvCxnSpPr>
              <p:nvPr/>
            </p:nvCxnSpPr>
            <p:spPr bwMode="auto">
              <a:xfrm rot="5400000" flipH="1" flipV="1">
                <a:off x="3199271" y="1628173"/>
                <a:ext cx="482723" cy="2118801"/>
              </a:xfrm>
              <a:prstGeom prst="bentConnector3">
                <a:avLst>
                  <a:gd name="adj1" fmla="val 182519"/>
                </a:avLst>
              </a:prstGeom>
              <a:noFill/>
              <a:ln w="38100">
                <a:solidFill>
                  <a:srgbClr val="FFFFCC"/>
                </a:solidFill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11297" name="Text Box 10"/>
            <p:cNvSpPr txBox="1">
              <a:spLocks noChangeArrowheads="1"/>
            </p:cNvSpPr>
            <p:nvPr/>
          </p:nvSpPr>
          <p:spPr bwMode="auto">
            <a:xfrm>
              <a:off x="2093883" y="785794"/>
              <a:ext cx="28225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FFCC"/>
                  </a:solidFill>
                  <a:latin typeface="Arial" charset="0"/>
                </a:rPr>
                <a:t>Reduced venous return</a:t>
              </a:r>
            </a:p>
          </p:txBody>
        </p:sp>
      </p:grpSp>
      <p:grpSp>
        <p:nvGrpSpPr>
          <p:cNvPr id="11268" name="Group 11"/>
          <p:cNvGrpSpPr>
            <a:grpSpLocks/>
          </p:cNvGrpSpPr>
          <p:nvPr/>
        </p:nvGrpSpPr>
        <p:grpSpPr bwMode="auto">
          <a:xfrm>
            <a:off x="4689475" y="1135063"/>
            <a:ext cx="4487863" cy="1954212"/>
            <a:chOff x="3182" y="827"/>
            <a:chExt cx="2827" cy="1231"/>
          </a:xfrm>
        </p:grpSpPr>
        <p:sp>
          <p:nvSpPr>
            <p:cNvPr id="11292" name="Text Box 12"/>
            <p:cNvSpPr txBox="1">
              <a:spLocks noChangeArrowheads="1"/>
            </p:cNvSpPr>
            <p:nvPr/>
          </p:nvSpPr>
          <p:spPr bwMode="auto">
            <a:xfrm>
              <a:off x="4128" y="911"/>
              <a:ext cx="1120" cy="4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>
                  <a:solidFill>
                    <a:srgbClr val="FFFFCC"/>
                  </a:solidFill>
                  <a:latin typeface="Arial" charset="0"/>
                </a:rPr>
                <a:t>   </a:t>
              </a:r>
              <a:r>
                <a:rPr lang="en-GB" sz="2000">
                  <a:solidFill>
                    <a:srgbClr val="FFFFCC"/>
                  </a:solidFill>
                  <a:latin typeface="Arial" charset="0"/>
                </a:rPr>
                <a:t>Decreased </a:t>
              </a:r>
            </a:p>
            <a:p>
              <a:pPr eaLnBrk="0" hangingPunct="0"/>
              <a:r>
                <a:rPr lang="en-GB" sz="2000">
                  <a:solidFill>
                    <a:srgbClr val="FFFFCC"/>
                  </a:solidFill>
                  <a:latin typeface="Arial" charset="0"/>
                </a:rPr>
                <a:t>cardiac output</a:t>
              </a:r>
            </a:p>
          </p:txBody>
        </p:sp>
        <p:sp>
          <p:nvSpPr>
            <p:cNvPr id="11293" name="Line 13"/>
            <p:cNvSpPr>
              <a:spLocks noChangeShapeType="1"/>
            </p:cNvSpPr>
            <p:nvPr/>
          </p:nvSpPr>
          <p:spPr bwMode="auto">
            <a:xfrm>
              <a:off x="4656" y="1440"/>
              <a:ext cx="0" cy="192"/>
            </a:xfrm>
            <a:prstGeom prst="line">
              <a:avLst/>
            </a:prstGeom>
            <a:noFill/>
            <a:ln w="38100">
              <a:solidFill>
                <a:srgbClr val="FFFF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4" name="Text Box 14"/>
            <p:cNvSpPr txBox="1">
              <a:spLocks noChangeArrowheads="1"/>
            </p:cNvSpPr>
            <p:nvPr/>
          </p:nvSpPr>
          <p:spPr bwMode="auto">
            <a:xfrm>
              <a:off x="3792" y="1535"/>
              <a:ext cx="2217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>
                  <a:solidFill>
                    <a:srgbClr val="FFFFCC"/>
                  </a:solidFill>
                  <a:latin typeface="Arial" charset="0"/>
                </a:rPr>
                <a:t>          </a:t>
              </a:r>
              <a:r>
                <a:rPr lang="en-GB" b="1" i="1">
                  <a:solidFill>
                    <a:srgbClr val="FFFF66"/>
                  </a:solidFill>
                  <a:latin typeface="Arial" charset="0"/>
                </a:rPr>
                <a:t>Decreased</a:t>
              </a:r>
            </a:p>
            <a:p>
              <a:pPr eaLnBrk="0" hangingPunct="0"/>
              <a:r>
                <a:rPr lang="en-GB" b="1" i="1">
                  <a:solidFill>
                    <a:srgbClr val="FFFF66"/>
                  </a:solidFill>
                  <a:latin typeface="Arial" charset="0"/>
                </a:rPr>
                <a:t>arterial blood pressure</a:t>
              </a:r>
              <a:endParaRPr lang="en-GB">
                <a:solidFill>
                  <a:srgbClr val="FFFF66"/>
                </a:solidFill>
                <a:latin typeface="Arial" charset="0"/>
              </a:endParaRPr>
            </a:p>
          </p:txBody>
        </p:sp>
        <p:cxnSp>
          <p:nvCxnSpPr>
            <p:cNvPr id="11295" name="AutoShape 15"/>
            <p:cNvCxnSpPr>
              <a:cxnSpLocks noChangeShapeType="1"/>
              <a:stCxn id="11298" idx="3"/>
            </p:cNvCxnSpPr>
            <p:nvPr/>
          </p:nvCxnSpPr>
          <p:spPr bwMode="auto">
            <a:xfrm flipV="1">
              <a:off x="3182" y="827"/>
              <a:ext cx="994" cy="912"/>
            </a:xfrm>
            <a:prstGeom prst="bentConnector3">
              <a:avLst>
                <a:gd name="adj1" fmla="val 56537"/>
              </a:avLst>
            </a:prstGeom>
            <a:noFill/>
            <a:ln w="38100">
              <a:solidFill>
                <a:srgbClr val="FFFFCC"/>
              </a:solidFill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11269" name="Group 16"/>
          <p:cNvGrpSpPr>
            <a:grpSpLocks/>
          </p:cNvGrpSpPr>
          <p:nvPr/>
        </p:nvGrpSpPr>
        <p:grpSpPr bwMode="auto">
          <a:xfrm>
            <a:off x="5562600" y="2970213"/>
            <a:ext cx="3581400" cy="1387475"/>
            <a:chOff x="3456" y="2016"/>
            <a:chExt cx="2256" cy="874"/>
          </a:xfrm>
        </p:grpSpPr>
        <p:sp>
          <p:nvSpPr>
            <p:cNvPr id="11290" name="Line 17"/>
            <p:cNvSpPr>
              <a:spLocks noChangeShapeType="1"/>
            </p:cNvSpPr>
            <p:nvPr/>
          </p:nvSpPr>
          <p:spPr bwMode="auto">
            <a:xfrm>
              <a:off x="4656" y="2016"/>
              <a:ext cx="0" cy="192"/>
            </a:xfrm>
            <a:prstGeom prst="line">
              <a:avLst/>
            </a:prstGeom>
            <a:noFill/>
            <a:ln w="38100">
              <a:solidFill>
                <a:srgbClr val="FFFF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91" name="Text Box 18"/>
            <p:cNvSpPr txBox="1">
              <a:spLocks noChangeArrowheads="1"/>
            </p:cNvSpPr>
            <p:nvPr/>
          </p:nvSpPr>
          <p:spPr bwMode="auto">
            <a:xfrm>
              <a:off x="3456" y="2256"/>
              <a:ext cx="2256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FFCC"/>
                  </a:solidFill>
                  <a:latin typeface="Arial" charset="0"/>
                </a:rPr>
                <a:t>Decreased stimulation of baroreceptors and  cardio-pulmonary receptors</a:t>
              </a:r>
            </a:p>
          </p:txBody>
        </p:sp>
      </p:grpSp>
      <p:sp>
        <p:nvSpPr>
          <p:cNvPr id="24" name="AutoShape 20"/>
          <p:cNvSpPr>
            <a:spLocks/>
          </p:cNvSpPr>
          <p:nvPr/>
        </p:nvSpPr>
        <p:spPr bwMode="auto">
          <a:xfrm>
            <a:off x="3492500" y="5661025"/>
            <a:ext cx="381000" cy="762000"/>
          </a:xfrm>
          <a:prstGeom prst="leftBrace">
            <a:avLst>
              <a:gd name="adj1" fmla="val 16667"/>
              <a:gd name="adj2" fmla="val 50000"/>
            </a:avLst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0" y="5445125"/>
            <a:ext cx="3518912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FFFFCC"/>
                </a:solidFill>
                <a:latin typeface="Arial" pitchFamily="34" charset="0"/>
              </a:rPr>
              <a:t>	</a:t>
            </a:r>
            <a:endParaRPr lang="en-GB" b="1" i="1" dirty="0">
              <a:solidFill>
                <a:srgbClr val="FFFF66"/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en-GB" b="1" i="1" dirty="0">
                <a:ln>
                  <a:solidFill>
                    <a:srgbClr val="FF3300"/>
                  </a:solidFill>
                </a:ln>
                <a:solidFill>
                  <a:srgbClr val="FFFF66"/>
                </a:solidFill>
                <a:latin typeface="Arial" pitchFamily="34" charset="0"/>
              </a:rPr>
              <a:t>arterial blood pressure</a:t>
            </a:r>
          </a:p>
          <a:p>
            <a:pPr algn="ctr" eaLnBrk="0" hangingPunct="0">
              <a:defRPr/>
            </a:pPr>
            <a:r>
              <a:rPr lang="en-GB" b="1" i="1" dirty="0">
                <a:ln>
                  <a:solidFill>
                    <a:srgbClr val="FF3300"/>
                  </a:solidFill>
                </a:ln>
                <a:solidFill>
                  <a:srgbClr val="FFFF66"/>
                </a:solidFill>
                <a:latin typeface="Arial" pitchFamily="34" charset="0"/>
              </a:rPr>
              <a:t>not maintained</a:t>
            </a:r>
            <a:endParaRPr lang="en-GB" dirty="0">
              <a:ln>
                <a:solidFill>
                  <a:srgbClr val="FF3300"/>
                </a:solidFill>
              </a:ln>
              <a:solidFill>
                <a:srgbClr val="FFFF66"/>
              </a:solidFill>
              <a:latin typeface="Arial" pitchFamily="34" charset="0"/>
            </a:endParaRPr>
          </a:p>
        </p:txBody>
      </p: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3786188" y="4498975"/>
            <a:ext cx="4978400" cy="2044700"/>
            <a:chOff x="3786182" y="4498975"/>
            <a:chExt cx="4978848" cy="2044779"/>
          </a:xfrm>
        </p:grpSpPr>
        <p:sp>
          <p:nvSpPr>
            <p:cNvPr id="11286" name="Line 26"/>
            <p:cNvSpPr>
              <a:spLocks noChangeShapeType="1"/>
            </p:cNvSpPr>
            <p:nvPr/>
          </p:nvSpPr>
          <p:spPr bwMode="auto">
            <a:xfrm>
              <a:off x="7415212" y="5489574"/>
              <a:ext cx="14307" cy="65406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3786182" y="6143644"/>
              <a:ext cx="4956806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000" dirty="0">
                  <a:ln>
                    <a:solidFill>
                      <a:srgbClr val="FF3300"/>
                    </a:solidFill>
                  </a:ln>
                  <a:solidFill>
                    <a:srgbClr val="FFFFCC"/>
                  </a:solidFill>
                  <a:latin typeface="Arial" pitchFamily="34" charset="0"/>
                </a:rPr>
                <a:t>NO increase in total peripheral resistance</a:t>
              </a:r>
            </a:p>
          </p:txBody>
        </p:sp>
        <p:sp>
          <p:nvSpPr>
            <p:cNvPr id="11288" name="Line 29"/>
            <p:cNvSpPr>
              <a:spLocks noChangeShapeType="1"/>
            </p:cNvSpPr>
            <p:nvPr/>
          </p:nvSpPr>
          <p:spPr bwMode="auto">
            <a:xfrm>
              <a:off x="7415213" y="4498975"/>
              <a:ext cx="0" cy="304800"/>
            </a:xfrm>
            <a:prstGeom prst="line">
              <a:avLst/>
            </a:prstGeom>
            <a:noFill/>
            <a:ln w="38100">
              <a:solidFill>
                <a:srgbClr val="FFFFCC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4976813" y="4725988"/>
              <a:ext cx="3788217" cy="7694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dirty="0">
                  <a:solidFill>
                    <a:srgbClr val="FFFFCC"/>
                  </a:solidFill>
                  <a:latin typeface="Arial" pitchFamily="34" charset="0"/>
                </a:rPr>
                <a:t>		</a:t>
              </a:r>
              <a:r>
                <a:rPr lang="en-GB" dirty="0">
                  <a:ln>
                    <a:solidFill>
                      <a:srgbClr val="FF3300"/>
                    </a:solidFill>
                  </a:ln>
                  <a:solidFill>
                    <a:srgbClr val="FFFFCC"/>
                  </a:solidFill>
                  <a:latin typeface="Arial" pitchFamily="34" charset="0"/>
                </a:rPr>
                <a:t>impaired</a:t>
              </a:r>
              <a:endParaRPr lang="en-GB" sz="2000" b="1" dirty="0">
                <a:ln>
                  <a:solidFill>
                    <a:srgbClr val="FF3300"/>
                  </a:solidFill>
                </a:ln>
                <a:solidFill>
                  <a:srgbClr val="FFFFCC"/>
                </a:solidFill>
                <a:latin typeface="Arial" pitchFamily="34" charset="0"/>
              </a:endParaRPr>
            </a:p>
            <a:p>
              <a:pPr eaLnBrk="0" hangingPunct="0">
                <a:defRPr/>
              </a:pPr>
              <a:r>
                <a:rPr lang="en-GB" sz="2000" b="1" dirty="0">
                  <a:solidFill>
                    <a:srgbClr val="FFFFCC"/>
                  </a:solidFill>
                  <a:latin typeface="Arial" pitchFamily="34" charset="0"/>
                </a:rPr>
                <a:t>  sympathetic nerve response</a:t>
              </a:r>
              <a:endParaRPr lang="en-GB" sz="2000" dirty="0">
                <a:solidFill>
                  <a:srgbClr val="FFFFCC"/>
                </a:solidFill>
                <a:latin typeface="Arial" pitchFamily="34" charset="0"/>
              </a:endParaRPr>
            </a:p>
          </p:txBody>
        </p:sp>
      </p:grpSp>
      <p:grpSp>
        <p:nvGrpSpPr>
          <p:cNvPr id="15" name="Group 65"/>
          <p:cNvGrpSpPr>
            <a:grpSpLocks/>
          </p:cNvGrpSpPr>
          <p:nvPr/>
        </p:nvGrpSpPr>
        <p:grpSpPr bwMode="auto">
          <a:xfrm>
            <a:off x="3214688" y="3881438"/>
            <a:ext cx="4230687" cy="2233612"/>
            <a:chOff x="3214678" y="3881476"/>
            <a:chExt cx="4231480" cy="2233650"/>
          </a:xfrm>
        </p:grpSpPr>
        <p:grpSp>
          <p:nvGrpSpPr>
            <p:cNvPr id="11280" name="Group 60"/>
            <p:cNvGrpSpPr>
              <a:grpSpLocks/>
            </p:cNvGrpSpPr>
            <p:nvPr/>
          </p:nvGrpSpPr>
          <p:grpSpPr bwMode="auto">
            <a:xfrm>
              <a:off x="3214678" y="3881476"/>
              <a:ext cx="2211049" cy="1800198"/>
              <a:chOff x="3214678" y="3881476"/>
              <a:chExt cx="2211049" cy="1800198"/>
            </a:xfrm>
          </p:grpSpPr>
          <p:sp>
            <p:nvSpPr>
              <p:cNvPr id="11283" name="Line 31"/>
              <p:cNvSpPr>
                <a:spLocks noChangeShapeType="1"/>
              </p:cNvSpPr>
              <p:nvPr/>
            </p:nvSpPr>
            <p:spPr bwMode="auto">
              <a:xfrm rot="3566642">
                <a:off x="5061396" y="3574294"/>
                <a:ext cx="57150" cy="671513"/>
              </a:xfrm>
              <a:prstGeom prst="line">
                <a:avLst/>
              </a:prstGeom>
              <a:noFill/>
              <a:ln w="38100">
                <a:solidFill>
                  <a:srgbClr val="FFFFCC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84" name="Text Box 32"/>
              <p:cNvSpPr txBox="1">
                <a:spLocks noChangeArrowheads="1"/>
              </p:cNvSpPr>
              <p:nvPr/>
            </p:nvSpPr>
            <p:spPr bwMode="auto">
              <a:xfrm>
                <a:off x="3214678" y="4071942"/>
                <a:ext cx="2090738" cy="70167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 i="1">
                    <a:solidFill>
                      <a:srgbClr val="CCECFF"/>
                    </a:solidFill>
                    <a:latin typeface="Arial" charset="0"/>
                  </a:rPr>
                  <a:t>Decreased vagal</a:t>
                </a:r>
              </a:p>
              <a:p>
                <a:pPr eaLnBrk="0" hangingPunct="0"/>
                <a:r>
                  <a:rPr lang="en-GB" sz="2000" i="1">
                    <a:solidFill>
                      <a:srgbClr val="CCECFF"/>
                    </a:solidFill>
                    <a:latin typeface="Arial" charset="0"/>
                  </a:rPr>
                  <a:t> tone to heart</a:t>
                </a:r>
              </a:p>
            </p:txBody>
          </p:sp>
          <p:sp>
            <p:nvSpPr>
              <p:cNvPr id="11285" name="Line 33"/>
              <p:cNvSpPr>
                <a:spLocks noChangeShapeType="1"/>
              </p:cNvSpPr>
              <p:nvPr/>
            </p:nvSpPr>
            <p:spPr bwMode="auto">
              <a:xfrm>
                <a:off x="4643438" y="4786322"/>
                <a:ext cx="466724" cy="895352"/>
              </a:xfrm>
              <a:prstGeom prst="line">
                <a:avLst/>
              </a:prstGeom>
              <a:noFill/>
              <a:ln w="38100">
                <a:solidFill>
                  <a:srgbClr val="FFFFCC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281" name="Text Box 25"/>
            <p:cNvSpPr txBox="1">
              <a:spLocks noChangeArrowheads="1"/>
            </p:cNvSpPr>
            <p:nvPr/>
          </p:nvSpPr>
          <p:spPr bwMode="auto">
            <a:xfrm>
              <a:off x="3786182" y="5715016"/>
              <a:ext cx="3659976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>
                  <a:solidFill>
                    <a:srgbClr val="FFFFCC"/>
                  </a:solidFill>
                  <a:latin typeface="Arial" charset="0"/>
                </a:rPr>
                <a:t>Little change in cardiac output</a:t>
              </a:r>
              <a:r>
                <a:rPr lang="en-GB" sz="2000">
                  <a:latin typeface="Arial" charset="0"/>
                </a:rPr>
                <a:t> </a:t>
              </a:r>
            </a:p>
          </p:txBody>
        </p:sp>
        <p:cxnSp>
          <p:nvCxnSpPr>
            <p:cNvPr id="39" name="Straight Arrow Connector 38"/>
            <p:cNvCxnSpPr>
              <a:stCxn id="35" idx="2"/>
            </p:cNvCxnSpPr>
            <p:nvPr/>
          </p:nvCxnSpPr>
          <p:spPr>
            <a:xfrm rot="5400000">
              <a:off x="6505412" y="5420546"/>
              <a:ext cx="290518" cy="441408"/>
            </a:xfrm>
            <a:prstGeom prst="straightConnector1">
              <a:avLst/>
            </a:prstGeom>
            <a:ln w="2857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71500" y="4714875"/>
            <a:ext cx="3001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rgbClr val="FFC000"/>
                </a:solidFill>
                <a:latin typeface="Arial" charset="0"/>
                <a:cs typeface="Arial" charset="0"/>
              </a:rPr>
              <a:t>decreased </a:t>
            </a:r>
          </a:p>
          <a:p>
            <a:pPr algn="ctr"/>
            <a:r>
              <a:rPr lang="en-GB" b="1">
                <a:solidFill>
                  <a:srgbClr val="FFC000"/>
                </a:solidFill>
                <a:latin typeface="Arial" charset="0"/>
                <a:cs typeface="Arial" charset="0"/>
              </a:rPr>
              <a:t>cerebral blood flow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5400000" flipH="1" flipV="1">
            <a:off x="1713706" y="5715794"/>
            <a:ext cx="428625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Oval 5"/>
          <p:cNvSpPr>
            <a:spLocks noChangeArrowheads="1"/>
          </p:cNvSpPr>
          <p:nvPr/>
        </p:nvSpPr>
        <p:spPr bwMode="auto">
          <a:xfrm>
            <a:off x="2000250" y="3000375"/>
            <a:ext cx="762000" cy="381000"/>
          </a:xfrm>
          <a:prstGeom prst="ellipse">
            <a:avLst/>
          </a:prstGeom>
          <a:solidFill>
            <a:srgbClr val="FF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23" name="Group 63"/>
          <p:cNvGrpSpPr>
            <a:grpSpLocks/>
          </p:cNvGrpSpPr>
          <p:nvPr/>
        </p:nvGrpSpPr>
        <p:grpSpPr bwMode="auto">
          <a:xfrm>
            <a:off x="214313" y="3500438"/>
            <a:ext cx="1636712" cy="1143000"/>
            <a:chOff x="214282" y="3500438"/>
            <a:chExt cx="1635961" cy="1143008"/>
          </a:xfrm>
        </p:grpSpPr>
        <p:sp>
          <p:nvSpPr>
            <p:cNvPr id="11278" name="TextBox 52"/>
            <p:cNvSpPr txBox="1">
              <a:spLocks noChangeArrowheads="1"/>
            </p:cNvSpPr>
            <p:nvPr/>
          </p:nvSpPr>
          <p:spPr bwMode="auto">
            <a:xfrm>
              <a:off x="214282" y="3500438"/>
              <a:ext cx="163596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4000">
                  <a:solidFill>
                    <a:srgbClr val="FFC000"/>
                  </a:solidFill>
                  <a:latin typeface="Arial" charset="0"/>
                  <a:cs typeface="Arial" charset="0"/>
                </a:rPr>
                <a:t>FAINT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10800000">
              <a:off x="1142543" y="4143379"/>
              <a:ext cx="642643" cy="50006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2" grpId="0"/>
      <p:bldP spid="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9946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CCECFF"/>
                </a:solidFill>
                <a:latin typeface="Arial" charset="0"/>
              </a:rPr>
              <a:t>POSTURAL HYPOTENSION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868863"/>
            <a:ext cx="8389938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GB" i="1" smtClean="0">
                <a:solidFill>
                  <a:srgbClr val="FFFFCC"/>
                </a:solidFill>
                <a:latin typeface="Arial" charset="0"/>
              </a:rPr>
              <a:t>Once body supine:</a:t>
            </a:r>
          </a:p>
          <a:p>
            <a:pPr lvl="1" eaLnBrk="1" hangingPunct="1">
              <a:lnSpc>
                <a:spcPct val="90000"/>
              </a:lnSpc>
            </a:pPr>
            <a:r>
              <a:rPr lang="en-GB" i="1" smtClean="0">
                <a:solidFill>
                  <a:srgbClr val="FFFFCC"/>
                </a:solidFill>
                <a:latin typeface="Arial" charset="0"/>
              </a:rPr>
              <a:t>blood flow to the brain restored </a:t>
            </a:r>
          </a:p>
          <a:p>
            <a:pPr lvl="1" eaLnBrk="1" hangingPunct="1">
              <a:lnSpc>
                <a:spcPct val="90000"/>
              </a:lnSpc>
            </a:pPr>
            <a:r>
              <a:rPr lang="en-GB" i="1" smtClean="0">
                <a:solidFill>
                  <a:srgbClr val="FFFFCC"/>
                </a:solidFill>
                <a:latin typeface="Arial" charset="0"/>
              </a:rPr>
              <a:t> and consciousness is (usually) regained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95288" y="1268413"/>
            <a:ext cx="8515350" cy="1570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3200">
                <a:solidFill>
                  <a:srgbClr val="FFFFCC"/>
                </a:solidFill>
                <a:latin typeface="Arial" charset="0"/>
              </a:rPr>
              <a:t>Autonomic (sympathetic) impairment:</a:t>
            </a:r>
          </a:p>
          <a:p>
            <a:pPr lvl="1" eaLnBrk="0" hangingPunct="0">
              <a:buFontTx/>
              <a:buChar char="•"/>
            </a:pPr>
            <a:r>
              <a:rPr kumimoji="1" lang="en-GB" sz="3200">
                <a:solidFill>
                  <a:srgbClr val="FFFFCC"/>
                </a:solidFill>
                <a:latin typeface="Arial" charset="0"/>
              </a:rPr>
              <a:t> </a:t>
            </a:r>
            <a:r>
              <a:rPr kumimoji="1" lang="en-GB" sz="2800">
                <a:solidFill>
                  <a:srgbClr val="FFFFCC"/>
                </a:solidFill>
                <a:latin typeface="Arial" charset="0"/>
              </a:rPr>
              <a:t>acute reduced sympathetic response</a:t>
            </a:r>
          </a:p>
          <a:p>
            <a:pPr lvl="1" eaLnBrk="0" hangingPunct="0">
              <a:buFontTx/>
              <a:buChar char="•"/>
            </a:pPr>
            <a:r>
              <a:rPr kumimoji="1" lang="en-GB" sz="2800">
                <a:solidFill>
                  <a:srgbClr val="FFFFCC"/>
                </a:solidFill>
                <a:latin typeface="Arial" charset="0"/>
              </a:rPr>
              <a:t> </a:t>
            </a:r>
            <a:r>
              <a:rPr kumimoji="1" lang="en-GB" sz="3200" b="1" i="1">
                <a:solidFill>
                  <a:srgbClr val="FFFFCC"/>
                </a:solidFill>
                <a:latin typeface="Arial" charset="0"/>
              </a:rPr>
              <a:t>postural hypotension</a:t>
            </a:r>
            <a:r>
              <a:rPr kumimoji="1" lang="en-GB" sz="2800" b="1" i="1">
                <a:solidFill>
                  <a:srgbClr val="FFFFCC"/>
                </a:solidFill>
                <a:latin typeface="Arial" charset="0"/>
              </a:rPr>
              <a:t> 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95288" y="3213100"/>
            <a:ext cx="8169275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3200" b="1">
                <a:solidFill>
                  <a:srgbClr val="FFFFCC"/>
                </a:solidFill>
                <a:latin typeface="Arial" charset="0"/>
              </a:rPr>
              <a:t>Blood flow to the brain impaired</a:t>
            </a:r>
          </a:p>
          <a:p>
            <a:pPr lvl="1" eaLnBrk="0" hangingPunct="0">
              <a:buFontTx/>
              <a:buChar char="•"/>
            </a:pPr>
            <a:r>
              <a:rPr kumimoji="1" lang="en-GB" sz="3200" b="1">
                <a:solidFill>
                  <a:srgbClr val="FFFFCC"/>
                </a:solidFill>
                <a:latin typeface="Arial" charset="0"/>
              </a:rPr>
              <a:t> </a:t>
            </a:r>
            <a:r>
              <a:rPr kumimoji="1" lang="en-GB" sz="2800">
                <a:solidFill>
                  <a:srgbClr val="FFFFCC"/>
                </a:solidFill>
                <a:latin typeface="Arial" charset="0"/>
              </a:rPr>
              <a:t>loss of consciousness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0" autoUpdateAnimBg="0"/>
      <p:bldP spid="35845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465</Words>
  <Application>Microsoft Office PowerPoint</Application>
  <PresentationFormat>On-screen Show (4:3)</PresentationFormat>
  <Paragraphs>209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Beam</vt:lpstr>
      <vt:lpstr>Imperial College  London</vt:lpstr>
      <vt:lpstr>CARDIOVASCULAR REGULATION</vt:lpstr>
      <vt:lpstr>PowerPoint Presentation</vt:lpstr>
      <vt:lpstr>TOTAL PERIPHERAL RESISTANCE</vt:lpstr>
      <vt:lpstr>THE BARORECEPTOR REFLEX</vt:lpstr>
      <vt:lpstr>PowerPoint Presentation</vt:lpstr>
      <vt:lpstr>Normal cardiovascular response to gaining an upright posture</vt:lpstr>
      <vt:lpstr>POSTURAL HYPOTENSION</vt:lpstr>
      <vt:lpstr>POSTURAL HYPOTENSION</vt:lpstr>
      <vt:lpstr>PowerPoint Presentation</vt:lpstr>
      <vt:lpstr>PowerPoint Presentation</vt:lpstr>
      <vt:lpstr>PowerPoint Presentation</vt:lpstr>
      <vt:lpstr>PowerPoint Presentation</vt:lpstr>
      <vt:lpstr>Regulation of pupil diameter</vt:lpstr>
      <vt:lpstr>ACTIVATION OF THE PARASYMPATHETIC SYSTEM</vt:lpstr>
      <vt:lpstr>PowerPoint Presentation</vt:lpstr>
      <vt:lpstr>BLOCKADE OF THE PARASYMPATHETIC SYSTEM</vt:lpstr>
      <vt:lpstr>PowerPoint Presentation</vt:lpstr>
      <vt:lpstr>THE LIGHT REFLEX  ROLE OF THE PARASYMPATHETIC SYSTEM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cmr</dc:creator>
  <cp:lastModifiedBy>Shiel, Nuala</cp:lastModifiedBy>
  <cp:revision>31</cp:revision>
  <dcterms:created xsi:type="dcterms:W3CDTF">2003-01-23T15:33:29Z</dcterms:created>
  <dcterms:modified xsi:type="dcterms:W3CDTF">2013-02-04T15:44:13Z</dcterms:modified>
</cp:coreProperties>
</file>