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2" r:id="rId2"/>
    <p:sldId id="284" r:id="rId3"/>
    <p:sldId id="294" r:id="rId4"/>
    <p:sldId id="293" r:id="rId5"/>
    <p:sldId id="295" r:id="rId6"/>
    <p:sldId id="321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22" r:id="rId19"/>
    <p:sldId id="309" r:id="rId20"/>
    <p:sldId id="323" r:id="rId21"/>
    <p:sldId id="311" r:id="rId22"/>
    <p:sldId id="312" r:id="rId23"/>
    <p:sldId id="313" r:id="rId24"/>
    <p:sldId id="314" r:id="rId25"/>
    <p:sldId id="315" r:id="rId26"/>
    <p:sldId id="324" r:id="rId27"/>
    <p:sldId id="325" r:id="rId28"/>
    <p:sldId id="317" r:id="rId29"/>
    <p:sldId id="318" r:id="rId30"/>
    <p:sldId id="326" r:id="rId31"/>
    <p:sldId id="319" r:id="rId32"/>
    <p:sldId id="320" r:id="rId33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AEC"/>
    <a:srgbClr val="CCFFCC"/>
    <a:srgbClr val="67B84A"/>
    <a:srgbClr val="61AF45"/>
    <a:srgbClr val="FFFFCC"/>
    <a:srgbClr val="FFCC66"/>
    <a:srgbClr val="FFD0BE"/>
    <a:srgbClr val="FF8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>
        <p:scale>
          <a:sx n="50" d="100"/>
          <a:sy n="50" d="100"/>
        </p:scale>
        <p:origin x="-6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D0FE4-7302-4300-B6F1-2EEF8A6C59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407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48292-D2D9-46C9-BF48-D8D202BEA5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7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FA0422-73BA-4800-9BDF-996730E102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2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4381A-DAC3-4A9D-9661-FF182172086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8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3FC0C-AF0A-4D05-BA7C-461D1201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63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D7CB-5E3A-4490-BA31-1C233DB690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09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837B3-F72E-4FB8-B114-8E82371A63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1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04EA05-67C8-41B9-B951-2EEDC2608D4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4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41FC9-E3D6-49E0-ACF4-7B5FB08242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03706-65F8-473D-8192-8308E10FCC6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7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A01FA-30B4-42E9-AEB5-6510269437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Times New Roman" charset="0"/>
              </a:defRPr>
            </a:lvl1pPr>
          </a:lstStyle>
          <a:p>
            <a:fld id="{A45452A7-03B4-4082-A662-56167C79BA0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057400"/>
            <a:ext cx="7991475" cy="4114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solidFill>
                <a:srgbClr val="FF0000"/>
              </a:solidFill>
              <a:latin typeface="Arial" charset="0"/>
            </a:endParaRPr>
          </a:p>
          <a:p>
            <a:pPr algn="ctr" eaLnBrk="1" hangingPunct="1"/>
            <a:r>
              <a:rPr lang="en-GB" b="1" dirty="0" smtClean="0">
                <a:solidFill>
                  <a:srgbClr val="B3B3B3"/>
                </a:solidFill>
                <a:latin typeface="Arial" charset="0"/>
              </a:rPr>
              <a:t>Resting Potential</a:t>
            </a:r>
            <a:endParaRPr lang="en-US" b="1" dirty="0" smtClean="0">
              <a:solidFill>
                <a:srgbClr val="B3B3B3"/>
              </a:solidFill>
              <a:latin typeface="Arial" charset="0"/>
            </a:endParaRPr>
          </a:p>
          <a:p>
            <a:pPr algn="ctr" eaLnBrk="1" hangingPunct="1"/>
            <a:r>
              <a:rPr lang="en-US" b="1" dirty="0" smtClean="0">
                <a:latin typeface="Arial" charset="0"/>
                <a:cs typeface="Arial" charset="0"/>
              </a:rPr>
              <a:t>Action potential generation and conduction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latin typeface="Arial" charset="0"/>
              </a:rPr>
              <a:t>Dr </a:t>
            </a:r>
            <a:r>
              <a:rPr lang="en-GB" sz="3200" dirty="0" smtClean="0">
                <a:latin typeface="Arial" charset="0"/>
              </a:rPr>
              <a:t>Mark </a:t>
            </a:r>
            <a:r>
              <a:rPr lang="en-GB" sz="3200" dirty="0" smtClean="0">
                <a:latin typeface="Arial" charset="0"/>
              </a:rPr>
              <a:t>A </a:t>
            </a:r>
            <a:r>
              <a:rPr lang="en-GB" sz="3200" dirty="0" smtClean="0">
                <a:latin typeface="Arial" charset="0"/>
              </a:rPr>
              <a:t>Smith</a:t>
            </a:r>
            <a:br>
              <a:rPr lang="en-GB" sz="3200" dirty="0" smtClean="0">
                <a:latin typeface="Arial" charset="0"/>
              </a:rPr>
            </a:br>
            <a:r>
              <a:rPr lang="en-GB" sz="2800" dirty="0" smtClean="0">
                <a:latin typeface="Arial" charset="0"/>
              </a:rPr>
              <a:t>mark.smith@imperial.ac.uk</a:t>
            </a:r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GB" sz="3200" smtClean="0"/>
              <a:t>Phase 2. Depolarizing stimulus</a:t>
            </a:r>
          </a:p>
        </p:txBody>
      </p:sp>
      <p:pic>
        <p:nvPicPr>
          <p:cNvPr id="22531" name="Content Placeholder 4" descr="ap diagram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29" r="-7829"/>
          <a:stretch>
            <a:fillRect/>
          </a:stretch>
        </p:blipFill>
        <p:spPr>
          <a:solidFill>
            <a:srgbClr val="FFFFFF"/>
          </a:solidFill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943600" y="3048000"/>
            <a:ext cx="2362200" cy="1277938"/>
          </a:xfrm>
          <a:prstGeom prst="rect">
            <a:avLst/>
          </a:prstGeom>
          <a:solidFill>
            <a:srgbClr val="DAEAEC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GB"/>
              <a:t>The stimulus (exaggerated here) depolarizes the membrane potential</a:t>
            </a:r>
          </a:p>
          <a:p>
            <a:pPr>
              <a:buFont typeface="Arial" charset="0"/>
              <a:buChar char="•"/>
            </a:pPr>
            <a:r>
              <a:rPr lang="en-GB"/>
              <a:t> Moves it in the +ve direction towards threshold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GB" sz="3200" smtClean="0"/>
              <a:t>Phase 3. Upstroke</a:t>
            </a:r>
            <a:endParaRPr lang="en-US" sz="3200" smtClean="0"/>
          </a:p>
        </p:txBody>
      </p:sp>
      <p:pic>
        <p:nvPicPr>
          <p:cNvPr id="23555" name="Content Placeholder 4" descr="ap diagram3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26" b="-12726"/>
          <a:stretch>
            <a:fillRect/>
          </a:stretch>
        </p:blipFill>
        <p:spPr>
          <a:xfrm>
            <a:off x="381000" y="1570038"/>
            <a:ext cx="4191000" cy="4525962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10000" cy="4572000"/>
          </a:xfrm>
          <a:solidFill>
            <a:srgbClr val="CCFFCC"/>
          </a:solidFill>
          <a:ln w="254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000" smtClean="0">
                <a:sym typeface="Symbol" charset="2"/>
              </a:rPr>
              <a:t>Starts at </a:t>
            </a:r>
            <a:r>
              <a:rPr lang="en-GB" sz="2000" b="1" smtClean="0">
                <a:sym typeface="Symbol" charset="2"/>
              </a:rPr>
              <a:t>threshold potential</a:t>
            </a:r>
            <a:endParaRPr lang="en-GB" sz="2000" smtClean="0">
              <a:sym typeface="Symbol" charset="2"/>
            </a:endParaRPr>
          </a:p>
          <a:p>
            <a:r>
              <a:rPr lang="en-GB" sz="2000" smtClean="0"/>
              <a:t>P</a:t>
            </a:r>
            <a:r>
              <a:rPr lang="en-GB" sz="2000" b="1" baseline="-25000" smtClean="0"/>
              <a:t>Na</a:t>
            </a:r>
            <a:r>
              <a:rPr lang="en-GB" sz="2000" smtClean="0"/>
              <a:t> </a:t>
            </a:r>
            <a:r>
              <a:rPr lang="en-GB" sz="2000" smtClean="0">
                <a:sym typeface="Symbol" charset="2"/>
              </a:rPr>
              <a:t> because the voltage-gated Na</a:t>
            </a:r>
            <a:r>
              <a:rPr lang="en-GB" sz="2000" baseline="30000" smtClean="0">
                <a:sym typeface="Symbol" charset="2"/>
              </a:rPr>
              <a:t>+</a:t>
            </a:r>
            <a:r>
              <a:rPr lang="en-GB" sz="2000" smtClean="0">
                <a:sym typeface="Symbol" charset="2"/>
              </a:rPr>
              <a:t> channels open quickly</a:t>
            </a:r>
          </a:p>
          <a:p>
            <a:pPr lvl="1"/>
            <a:r>
              <a:rPr lang="en-GB" sz="1600" smtClean="0">
                <a:sym typeface="Symbol" charset="2"/>
              </a:rPr>
              <a:t>Na</a:t>
            </a:r>
            <a:r>
              <a:rPr lang="en-GB" sz="1600" baseline="30000" smtClean="0">
                <a:sym typeface="Symbol" charset="2"/>
              </a:rPr>
              <a:t>+</a:t>
            </a:r>
            <a:r>
              <a:rPr lang="en-GB" sz="1600" smtClean="0">
                <a:sym typeface="Symbol" charset="2"/>
              </a:rPr>
              <a:t> enter the cell down the electrochemical gradient </a:t>
            </a:r>
          </a:p>
          <a:p>
            <a:r>
              <a:rPr lang="en-GB" sz="2000" smtClean="0">
                <a:sym typeface="Symbol" charset="2"/>
              </a:rPr>
              <a:t>P</a:t>
            </a:r>
            <a:r>
              <a:rPr lang="en-GB" sz="2000" b="1" baseline="-25000" smtClean="0">
                <a:sym typeface="Symbol" charset="2"/>
              </a:rPr>
              <a:t>K</a:t>
            </a:r>
            <a:r>
              <a:rPr lang="en-GB" sz="2000" smtClean="0">
                <a:sym typeface="Symbol" charset="2"/>
              </a:rPr>
              <a:t>  as the voltage-gated K</a:t>
            </a:r>
            <a:r>
              <a:rPr lang="en-GB" sz="2000" baseline="30000" smtClean="0">
                <a:sym typeface="Symbol" charset="2"/>
              </a:rPr>
              <a:t>+</a:t>
            </a:r>
            <a:r>
              <a:rPr lang="en-GB" sz="2000" smtClean="0">
                <a:sym typeface="Symbol" charset="2"/>
              </a:rPr>
              <a:t> channels start to slowly open </a:t>
            </a:r>
          </a:p>
          <a:p>
            <a:pPr lvl="1"/>
            <a:r>
              <a:rPr lang="en-GB" sz="1600" smtClean="0">
                <a:sym typeface="Symbol" charset="2"/>
              </a:rPr>
              <a:t>K</a:t>
            </a:r>
            <a:r>
              <a:rPr lang="en-GB" sz="1600" baseline="30000" smtClean="0">
                <a:sym typeface="Symbol" charset="2"/>
              </a:rPr>
              <a:t>+</a:t>
            </a:r>
            <a:r>
              <a:rPr lang="en-GB" sz="1600" smtClean="0">
                <a:sym typeface="Symbol" charset="2"/>
              </a:rPr>
              <a:t> leave the cell down the electrochemical gradient </a:t>
            </a:r>
          </a:p>
          <a:p>
            <a:pPr lvl="2"/>
            <a:r>
              <a:rPr lang="en-GB" sz="1600" smtClean="0">
                <a:sym typeface="Symbol" charset="2"/>
              </a:rPr>
              <a:t>Less than Na</a:t>
            </a:r>
            <a:r>
              <a:rPr lang="en-GB" sz="1600" baseline="30000" smtClean="0">
                <a:sym typeface="Symbol" charset="2"/>
              </a:rPr>
              <a:t>+</a:t>
            </a:r>
            <a:r>
              <a:rPr lang="en-GB" sz="1600" smtClean="0">
                <a:sym typeface="Symbol" charset="2"/>
              </a:rPr>
              <a:t> entering </a:t>
            </a:r>
          </a:p>
          <a:p>
            <a:r>
              <a:rPr lang="en-GB" sz="2000" b="1" smtClean="0">
                <a:sym typeface="Symbol" charset="2"/>
              </a:rPr>
              <a:t>Membrane potential moves toward the Na</a:t>
            </a:r>
            <a:r>
              <a:rPr lang="en-GB" sz="2000" b="1" baseline="30000" smtClean="0">
                <a:sym typeface="Symbol" charset="2"/>
              </a:rPr>
              <a:t>+</a:t>
            </a:r>
            <a:r>
              <a:rPr lang="en-GB" sz="2000" b="1" smtClean="0">
                <a:sym typeface="Symbol" charset="2"/>
              </a:rPr>
              <a:t> equilibrium potential</a:t>
            </a:r>
            <a:endParaRPr lang="en-GB" sz="2000" smtClean="0">
              <a:sym typeface="Symbol" charset="2"/>
            </a:endParaRPr>
          </a:p>
          <a:p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762000"/>
          </a:xfrm>
        </p:spPr>
        <p:txBody>
          <a:bodyPr/>
          <a:lstStyle/>
          <a:p>
            <a:r>
              <a:rPr lang="en-GB" sz="2800" smtClean="0"/>
              <a:t>Phase 3. At start of the upstroke voltage-gated Na</a:t>
            </a:r>
            <a:r>
              <a:rPr lang="en-GB" sz="2800" baseline="30000" smtClean="0"/>
              <a:t>+</a:t>
            </a:r>
            <a:r>
              <a:rPr lang="en-GB" sz="2800" smtClean="0"/>
              <a:t> open before K</a:t>
            </a:r>
            <a:r>
              <a:rPr lang="en-GB" sz="2800" baseline="30000" smtClean="0"/>
              <a:t>+</a:t>
            </a:r>
            <a:r>
              <a:rPr lang="en-GB" sz="2800" smtClean="0"/>
              <a:t> channels</a:t>
            </a:r>
          </a:p>
        </p:txBody>
      </p:sp>
      <p:pic>
        <p:nvPicPr>
          <p:cNvPr id="24579" name="Content Placeholder 7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29" r="-28529"/>
          <a:stretch>
            <a:fillRect/>
          </a:stretch>
        </p:blipFill>
        <p:spPr>
          <a:xfrm>
            <a:off x="685800" y="1524000"/>
            <a:ext cx="7772400" cy="4114800"/>
          </a:xfrm>
          <a:solidFill>
            <a:schemeClr val="bg1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1066800" y="5943600"/>
            <a:ext cx="7010400" cy="369888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800">
                <a:latin typeface="Times New Roman" charset="0"/>
              </a:rPr>
              <a:t>As upstroke progresses, more and more voltage-gated K</a:t>
            </a:r>
            <a:r>
              <a:rPr lang="en-GB" sz="1800" baseline="30000">
                <a:latin typeface="Times New Roman" charset="0"/>
              </a:rPr>
              <a:t>+</a:t>
            </a:r>
            <a:r>
              <a:rPr lang="en-GB" sz="1800">
                <a:latin typeface="Times New Roman" charset="0"/>
              </a:rPr>
              <a:t> channels open</a:t>
            </a:r>
            <a:endParaRPr lang="en-US" sz="1800">
              <a:latin typeface="Times New Roman" charset="0"/>
            </a:endParaRPr>
          </a:p>
        </p:txBody>
      </p:sp>
      <p:sp>
        <p:nvSpPr>
          <p:cNvPr id="24581" name="Text Box 1028"/>
          <p:cNvSpPr txBox="1">
            <a:spLocks noChangeArrowheads="1"/>
          </p:cNvSpPr>
          <p:nvPr/>
        </p:nvSpPr>
        <p:spPr bwMode="auto">
          <a:xfrm>
            <a:off x="838200" y="2286000"/>
            <a:ext cx="198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>
                <a:solidFill>
                  <a:srgbClr val="2D2DB9"/>
                </a:solidFill>
              </a:rPr>
              <a:t>Na</a:t>
            </a:r>
            <a:r>
              <a:rPr lang="en-GB" sz="1600" baseline="30000">
                <a:solidFill>
                  <a:srgbClr val="2D2DB9"/>
                </a:solidFill>
              </a:rPr>
              <a:t>+</a:t>
            </a:r>
            <a:r>
              <a:rPr lang="en-GB" sz="1600">
                <a:solidFill>
                  <a:srgbClr val="2D2DB9"/>
                </a:solidFill>
              </a:rPr>
              <a:t> channel activation gate open</a:t>
            </a:r>
            <a:endParaRPr lang="en-GB">
              <a:solidFill>
                <a:srgbClr val="2D2DB9"/>
              </a:solidFill>
            </a:endParaRPr>
          </a:p>
        </p:txBody>
      </p:sp>
      <p:sp>
        <p:nvSpPr>
          <p:cNvPr id="24582" name="Line 1030"/>
          <p:cNvSpPr>
            <a:spLocks noChangeShapeType="1"/>
          </p:cNvSpPr>
          <p:nvPr/>
        </p:nvSpPr>
        <p:spPr bwMode="auto">
          <a:xfrm>
            <a:off x="2362200" y="2606675"/>
            <a:ext cx="1676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Text Box 1031"/>
          <p:cNvSpPr txBox="1">
            <a:spLocks noChangeArrowheads="1"/>
          </p:cNvSpPr>
          <p:nvPr/>
        </p:nvSpPr>
        <p:spPr bwMode="auto">
          <a:xfrm>
            <a:off x="6781800" y="2438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/>
              <a:t>K</a:t>
            </a:r>
            <a:r>
              <a:rPr lang="en-GB" baseline="30000"/>
              <a:t>+</a:t>
            </a:r>
            <a:r>
              <a:rPr lang="en-GB"/>
              <a:t> </a:t>
            </a:r>
            <a:r>
              <a:rPr lang="en-GB" sz="1600"/>
              <a:t>channel</a:t>
            </a:r>
            <a:r>
              <a:rPr lang="en-GB"/>
              <a:t> closed</a:t>
            </a:r>
          </a:p>
        </p:txBody>
      </p:sp>
      <p:sp>
        <p:nvSpPr>
          <p:cNvPr id="24584" name="Line 1032"/>
          <p:cNvSpPr>
            <a:spLocks noChangeShapeType="1"/>
          </p:cNvSpPr>
          <p:nvPr/>
        </p:nvSpPr>
        <p:spPr bwMode="auto">
          <a:xfrm flipH="1">
            <a:off x="5562600" y="262255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Text Box 1033"/>
          <p:cNvSpPr txBox="1">
            <a:spLocks noChangeArrowheads="1"/>
          </p:cNvSpPr>
          <p:nvPr/>
        </p:nvSpPr>
        <p:spPr bwMode="auto">
          <a:xfrm>
            <a:off x="1092200" y="3552825"/>
            <a:ext cx="203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Na</a:t>
            </a:r>
            <a:r>
              <a:rPr lang="en-GB" sz="1600" baseline="30000"/>
              <a:t>+</a:t>
            </a:r>
            <a:r>
              <a:rPr lang="en-GB" sz="1600"/>
              <a:t> Channel inactivation gate open</a:t>
            </a:r>
            <a:endParaRPr lang="en-GB"/>
          </a:p>
        </p:txBody>
      </p:sp>
      <p:sp>
        <p:nvSpPr>
          <p:cNvPr id="24586" name="Line 1034"/>
          <p:cNvSpPr>
            <a:spLocks noChangeShapeType="1"/>
          </p:cNvSpPr>
          <p:nvPr/>
        </p:nvSpPr>
        <p:spPr bwMode="auto">
          <a:xfrm flipV="1">
            <a:off x="2667000" y="3200400"/>
            <a:ext cx="1371600" cy="457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533400"/>
          </a:xfrm>
        </p:spPr>
        <p:txBody>
          <a:bodyPr/>
          <a:lstStyle/>
          <a:p>
            <a:r>
              <a:rPr lang="en-GB" sz="2800" smtClean="0"/>
              <a:t>Phase 4. Repolarization</a:t>
            </a:r>
            <a:endParaRPr lang="en-US" sz="2800" smtClean="0"/>
          </a:p>
        </p:txBody>
      </p:sp>
      <p:sp>
        <p:nvSpPr>
          <p:cNvPr id="25603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86200" cy="4572000"/>
          </a:xfrm>
          <a:solidFill>
            <a:srgbClr val="FFD0BE"/>
          </a:solidFill>
          <a:ln w="254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000" smtClean="0"/>
              <a:t>P</a:t>
            </a:r>
            <a:r>
              <a:rPr lang="en-GB" sz="2000" b="1" baseline="-25000" smtClean="0"/>
              <a:t>Na</a:t>
            </a:r>
            <a:r>
              <a:rPr lang="en-GB" sz="2000" smtClean="0"/>
              <a:t> </a:t>
            </a:r>
            <a:r>
              <a:rPr lang="en-GB" sz="2000" smtClean="0">
                <a:sym typeface="Symbol" charset="2"/>
              </a:rPr>
              <a:t> because the voltage-gated Na</a:t>
            </a:r>
            <a:r>
              <a:rPr lang="en-GB" sz="2000" baseline="30000" smtClean="0">
                <a:sym typeface="Symbol" charset="2"/>
              </a:rPr>
              <a:t>+</a:t>
            </a:r>
            <a:r>
              <a:rPr lang="en-GB" sz="2000" smtClean="0">
                <a:sym typeface="Symbol" charset="2"/>
              </a:rPr>
              <a:t> channels inactivate</a:t>
            </a:r>
          </a:p>
          <a:p>
            <a:pPr lvl="1"/>
            <a:r>
              <a:rPr lang="en-GB" sz="1800" smtClean="0">
                <a:sym typeface="Symbol" charset="2"/>
              </a:rPr>
              <a:t>Na</a:t>
            </a:r>
            <a:r>
              <a:rPr lang="en-GB" sz="1800" baseline="30000" smtClean="0">
                <a:sym typeface="Symbol" charset="2"/>
              </a:rPr>
              <a:t>+</a:t>
            </a:r>
            <a:r>
              <a:rPr lang="en-GB" sz="1800" smtClean="0">
                <a:sym typeface="Symbol" charset="2"/>
              </a:rPr>
              <a:t> entry stops  </a:t>
            </a:r>
          </a:p>
          <a:p>
            <a:r>
              <a:rPr lang="en-GB" sz="2000" smtClean="0">
                <a:sym typeface="Symbol" charset="2"/>
              </a:rPr>
              <a:t>P</a:t>
            </a:r>
            <a:r>
              <a:rPr lang="en-GB" sz="2000" b="1" baseline="-25000" smtClean="0">
                <a:sym typeface="Symbol" charset="2"/>
              </a:rPr>
              <a:t>K</a:t>
            </a:r>
            <a:r>
              <a:rPr lang="en-GB" sz="2000" smtClean="0">
                <a:sym typeface="Symbol" charset="2"/>
              </a:rPr>
              <a:t>  as more voltage-gated K</a:t>
            </a:r>
            <a:r>
              <a:rPr lang="en-GB" sz="2000" baseline="30000" smtClean="0">
                <a:sym typeface="Symbol" charset="2"/>
              </a:rPr>
              <a:t>+</a:t>
            </a:r>
            <a:r>
              <a:rPr lang="en-GB" sz="2000" smtClean="0">
                <a:sym typeface="Symbol" charset="2"/>
              </a:rPr>
              <a:t> channels open &amp; remain open</a:t>
            </a:r>
          </a:p>
          <a:p>
            <a:pPr lvl="1"/>
            <a:r>
              <a:rPr lang="en-GB" sz="1800" smtClean="0">
                <a:sym typeface="Symbol" charset="2"/>
              </a:rPr>
              <a:t>K</a:t>
            </a:r>
            <a:r>
              <a:rPr lang="en-GB" sz="1800" baseline="30000" smtClean="0">
                <a:sym typeface="Symbol" charset="2"/>
              </a:rPr>
              <a:t>+</a:t>
            </a:r>
            <a:r>
              <a:rPr lang="en-GB" sz="1800" smtClean="0">
                <a:sym typeface="Symbol" charset="2"/>
              </a:rPr>
              <a:t> leaves the cell down the electrochemical gradient</a:t>
            </a:r>
          </a:p>
          <a:p>
            <a:endParaRPr lang="en-GB" sz="2000" b="1" smtClean="0">
              <a:sym typeface="Symbol" charset="2"/>
            </a:endParaRPr>
          </a:p>
          <a:p>
            <a:r>
              <a:rPr lang="en-GB" sz="2000" b="1" smtClean="0">
                <a:sym typeface="Symbol" charset="2"/>
              </a:rPr>
              <a:t>Membrane potential moves toward the K</a:t>
            </a:r>
            <a:r>
              <a:rPr lang="en-GB" sz="2000" b="1" baseline="30000" smtClean="0">
                <a:sym typeface="Symbol" charset="2"/>
              </a:rPr>
              <a:t>+</a:t>
            </a:r>
            <a:r>
              <a:rPr lang="en-GB" sz="2000" b="1" smtClean="0">
                <a:sym typeface="Symbol" charset="2"/>
              </a:rPr>
              <a:t> equilibrium potential</a:t>
            </a:r>
            <a:endParaRPr lang="en-GB" sz="2000" smtClean="0">
              <a:sym typeface="Symbol" charset="2"/>
            </a:endParaRPr>
          </a:p>
        </p:txBody>
      </p:sp>
      <p:pic>
        <p:nvPicPr>
          <p:cNvPr id="25604" name="Content Placeholder 6" descr="ap diagram4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59" b="-17859"/>
          <a:stretch>
            <a:fillRect/>
          </a:stretch>
        </p:blipFill>
        <p:spPr>
          <a:xfrm>
            <a:off x="338138" y="1524000"/>
            <a:ext cx="4233862" cy="4572000"/>
          </a:xfrm>
          <a:solidFill>
            <a:schemeClr val="bg1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696200" cy="533400"/>
          </a:xfrm>
        </p:spPr>
        <p:txBody>
          <a:bodyPr/>
          <a:lstStyle/>
          <a:p>
            <a:r>
              <a:rPr lang="en-GB" sz="2800" smtClean="0"/>
              <a:t>Phase 4.  At start of repolarization</a:t>
            </a:r>
          </a:p>
        </p:txBody>
      </p:sp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762000" y="5380038"/>
            <a:ext cx="7772400" cy="1201737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800" b="1">
                <a:solidFill>
                  <a:schemeClr val="accent2"/>
                </a:solidFill>
                <a:latin typeface="Times New Roman" charset="0"/>
              </a:rPr>
              <a:t>Absolute refractory period </a:t>
            </a:r>
          </a:p>
          <a:p>
            <a:pPr lvl="1">
              <a:buFont typeface="Arial" charset="0"/>
              <a:buChar char="•"/>
            </a:pPr>
            <a:r>
              <a:rPr lang="en-GB" sz="1800">
                <a:latin typeface="Times New Roman" charset="0"/>
              </a:rPr>
              <a:t>Inactivation gate is closed </a:t>
            </a:r>
          </a:p>
          <a:p>
            <a:pPr lvl="1">
              <a:buFont typeface="Arial" charset="0"/>
              <a:buChar char="•"/>
            </a:pPr>
            <a:r>
              <a:rPr lang="en-GB" sz="1800">
                <a:latin typeface="Times New Roman" charset="0"/>
              </a:rPr>
              <a:t>New action potential cannot be triggered even with very strong stimulus</a:t>
            </a:r>
          </a:p>
        </p:txBody>
      </p:sp>
      <p:pic>
        <p:nvPicPr>
          <p:cNvPr id="26628" name="Content Placeholder 11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68" r="-20868"/>
          <a:stretch>
            <a:fillRect/>
          </a:stretch>
        </p:blipFill>
        <p:spPr>
          <a:xfrm>
            <a:off x="533400" y="914400"/>
            <a:ext cx="8204200" cy="4343400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685800" y="2895600"/>
            <a:ext cx="1704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Na</a:t>
            </a:r>
            <a:r>
              <a:rPr lang="en-GB" sz="1600" baseline="30000"/>
              <a:t>+</a:t>
            </a:r>
            <a:r>
              <a:rPr lang="en-GB" sz="1600"/>
              <a:t> channel inactivation gate </a:t>
            </a:r>
            <a:r>
              <a:rPr lang="en-GB" sz="1600" b="1">
                <a:solidFill>
                  <a:srgbClr val="FF0000"/>
                </a:solidFill>
              </a:rPr>
              <a:t>closed</a:t>
            </a:r>
            <a:endParaRPr lang="en-GB" sz="1600"/>
          </a:p>
        </p:txBody>
      </p:sp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7315200" y="17526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K</a:t>
            </a:r>
            <a:r>
              <a:rPr lang="en-GB" sz="1600" baseline="30000"/>
              <a:t>+</a:t>
            </a:r>
            <a:r>
              <a:rPr lang="en-GB" sz="1600"/>
              <a:t> channel </a:t>
            </a:r>
          </a:p>
          <a:p>
            <a:r>
              <a:rPr lang="en-GB" sz="1600" b="1">
                <a:solidFill>
                  <a:srgbClr val="579E3E"/>
                </a:solidFill>
              </a:rPr>
              <a:t>open</a:t>
            </a:r>
            <a:endParaRPr lang="en-GB" sz="1600"/>
          </a:p>
        </p:txBody>
      </p:sp>
      <p:sp>
        <p:nvSpPr>
          <p:cNvPr id="26631" name="Line 9"/>
          <p:cNvSpPr>
            <a:spLocks noChangeShapeType="1"/>
          </p:cNvSpPr>
          <p:nvPr/>
        </p:nvSpPr>
        <p:spPr bwMode="auto">
          <a:xfrm flipV="1">
            <a:off x="2057400" y="2819400"/>
            <a:ext cx="1600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685800" y="1752600"/>
            <a:ext cx="1790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Na</a:t>
            </a:r>
            <a:r>
              <a:rPr lang="en-GB" sz="1600" baseline="30000"/>
              <a:t>+</a:t>
            </a:r>
            <a:r>
              <a:rPr lang="en-GB" sz="1600"/>
              <a:t> channel activation gate </a:t>
            </a:r>
            <a:r>
              <a:rPr lang="en-GB" sz="1600" b="1">
                <a:solidFill>
                  <a:srgbClr val="579E3E"/>
                </a:solidFill>
              </a:rPr>
              <a:t>open</a:t>
            </a:r>
            <a:endParaRPr lang="en-GB"/>
          </a:p>
        </p:txBody>
      </p:sp>
      <p:sp>
        <p:nvSpPr>
          <p:cNvPr id="26633" name="Line 11"/>
          <p:cNvSpPr>
            <a:spLocks noChangeShapeType="1"/>
          </p:cNvSpPr>
          <p:nvPr/>
        </p:nvSpPr>
        <p:spPr bwMode="auto">
          <a:xfrm>
            <a:off x="2133600" y="2076450"/>
            <a:ext cx="17526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H="1">
            <a:off x="5791200" y="2057400"/>
            <a:ext cx="14478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96200" cy="533400"/>
          </a:xfrm>
        </p:spPr>
        <p:txBody>
          <a:bodyPr/>
          <a:lstStyle/>
          <a:p>
            <a:r>
              <a:rPr lang="en-GB" sz="2800" smtClean="0"/>
              <a:t>Phase 4. Later in repolarization</a:t>
            </a:r>
          </a:p>
        </p:txBody>
      </p:sp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1600200" y="5772150"/>
            <a:ext cx="5562600" cy="400050"/>
          </a:xfrm>
          <a:prstGeom prst="rect">
            <a:avLst/>
          </a:prstGeom>
          <a:solidFill>
            <a:srgbClr val="FFFFCC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latin typeface="+mn-lt"/>
                <a:ea typeface="+mn-ea"/>
              </a:rPr>
              <a:t>Absolute refractory period: continues</a:t>
            </a:r>
          </a:p>
        </p:txBody>
      </p:sp>
      <p:pic>
        <p:nvPicPr>
          <p:cNvPr id="27652" name="Content Placeholder 15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15" r="-34015"/>
          <a:stretch>
            <a:fillRect/>
          </a:stretch>
        </p:blipFill>
        <p:spPr>
          <a:xfrm>
            <a:off x="685800" y="1306513"/>
            <a:ext cx="7772400" cy="4114800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7653" name="Text Box 1029"/>
          <p:cNvSpPr txBox="1">
            <a:spLocks noChangeArrowheads="1"/>
          </p:cNvSpPr>
          <p:nvPr/>
        </p:nvSpPr>
        <p:spPr bwMode="auto">
          <a:xfrm>
            <a:off x="762000" y="3135313"/>
            <a:ext cx="198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Na</a:t>
            </a:r>
            <a:r>
              <a:rPr lang="en-GB" sz="1600" baseline="30000"/>
              <a:t>+</a:t>
            </a:r>
            <a:r>
              <a:rPr lang="en-GB" sz="1600"/>
              <a:t> channel inactivation gate </a:t>
            </a:r>
            <a:r>
              <a:rPr lang="en-GB" sz="1600" b="1">
                <a:solidFill>
                  <a:srgbClr val="FF0000"/>
                </a:solidFill>
              </a:rPr>
              <a:t>closed</a:t>
            </a:r>
            <a:endParaRPr lang="en-GB" sz="1600"/>
          </a:p>
        </p:txBody>
      </p:sp>
      <p:sp>
        <p:nvSpPr>
          <p:cNvPr id="27654" name="Text Box 1031"/>
          <p:cNvSpPr txBox="1">
            <a:spLocks noChangeArrowheads="1"/>
          </p:cNvSpPr>
          <p:nvPr/>
        </p:nvSpPr>
        <p:spPr bwMode="auto">
          <a:xfrm>
            <a:off x="6934200" y="1992313"/>
            <a:ext cx="13716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K</a:t>
            </a:r>
            <a:r>
              <a:rPr lang="en-GB" sz="1600" baseline="30000"/>
              <a:t>+</a:t>
            </a:r>
            <a:r>
              <a:rPr lang="en-GB" sz="1600"/>
              <a:t> channel </a:t>
            </a:r>
          </a:p>
          <a:p>
            <a:r>
              <a:rPr lang="en-GB" sz="1600" b="1">
                <a:solidFill>
                  <a:srgbClr val="579E3E"/>
                </a:solidFill>
              </a:rPr>
              <a:t>open</a:t>
            </a:r>
          </a:p>
        </p:txBody>
      </p:sp>
      <p:sp>
        <p:nvSpPr>
          <p:cNvPr id="27655" name="Line 1032"/>
          <p:cNvSpPr>
            <a:spLocks noChangeShapeType="1"/>
          </p:cNvSpPr>
          <p:nvPr/>
        </p:nvSpPr>
        <p:spPr bwMode="auto">
          <a:xfrm flipV="1">
            <a:off x="2286000" y="3135313"/>
            <a:ext cx="1600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6" name="Text Box 1033"/>
          <p:cNvSpPr txBox="1">
            <a:spLocks noChangeArrowheads="1"/>
          </p:cNvSpPr>
          <p:nvPr/>
        </p:nvSpPr>
        <p:spPr bwMode="auto">
          <a:xfrm>
            <a:off x="609600" y="1916113"/>
            <a:ext cx="1981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Na</a:t>
            </a:r>
            <a:r>
              <a:rPr lang="en-GB" sz="1600" baseline="30000"/>
              <a:t>+</a:t>
            </a:r>
            <a:r>
              <a:rPr lang="en-GB" sz="1600"/>
              <a:t> channel activation gate </a:t>
            </a:r>
            <a:r>
              <a:rPr lang="en-GB" sz="1600" b="1">
                <a:solidFill>
                  <a:srgbClr val="FF0000"/>
                </a:solidFill>
              </a:rPr>
              <a:t>closed</a:t>
            </a:r>
            <a:endParaRPr lang="en-GB" sz="1600"/>
          </a:p>
        </p:txBody>
      </p:sp>
      <p:sp>
        <p:nvSpPr>
          <p:cNvPr id="27657" name="Line 1034"/>
          <p:cNvSpPr>
            <a:spLocks noChangeShapeType="1"/>
          </p:cNvSpPr>
          <p:nvPr/>
        </p:nvSpPr>
        <p:spPr bwMode="auto">
          <a:xfrm>
            <a:off x="2209800" y="2449513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8" name="Line 1035"/>
          <p:cNvSpPr>
            <a:spLocks noChangeShapeType="1"/>
          </p:cNvSpPr>
          <p:nvPr/>
        </p:nvSpPr>
        <p:spPr bwMode="auto">
          <a:xfrm flipH="1">
            <a:off x="5486400" y="2373313"/>
            <a:ext cx="14478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533400"/>
          </a:xfrm>
        </p:spPr>
        <p:txBody>
          <a:bodyPr/>
          <a:lstStyle/>
          <a:p>
            <a:r>
              <a:rPr lang="en-GB" sz="2800" smtClean="0"/>
              <a:t>Phase 5. After-hyperpolarization</a:t>
            </a:r>
            <a:endParaRPr lang="en-GB" sz="2800" smtClean="0">
              <a:sym typeface="Symbol" charset="2"/>
            </a:endParaRPr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886200" cy="4572000"/>
          </a:xfrm>
          <a:solidFill>
            <a:srgbClr val="FFFFCC"/>
          </a:solidFill>
          <a:ln w="254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000" smtClean="0">
                <a:sym typeface="Symbol" charset="2"/>
              </a:rPr>
              <a:t>At rest voltage-gated K</a:t>
            </a:r>
            <a:r>
              <a:rPr lang="en-GB" sz="2000" baseline="30000" smtClean="0">
                <a:sym typeface="Symbol" charset="2"/>
              </a:rPr>
              <a:t>+</a:t>
            </a:r>
            <a:r>
              <a:rPr lang="en-GB" sz="2000" smtClean="0">
                <a:sym typeface="Symbol" charset="2"/>
              </a:rPr>
              <a:t> channels are still open </a:t>
            </a:r>
          </a:p>
          <a:p>
            <a:pPr lvl="1"/>
            <a:r>
              <a:rPr lang="en-GB" sz="1600" smtClean="0">
                <a:sym typeface="Symbol" charset="2"/>
              </a:rPr>
              <a:t>K</a:t>
            </a:r>
            <a:r>
              <a:rPr lang="en-GB" sz="1600" baseline="30000" smtClean="0">
                <a:sym typeface="Symbol" charset="2"/>
              </a:rPr>
              <a:t>+</a:t>
            </a:r>
            <a:r>
              <a:rPr lang="en-GB" sz="1600" smtClean="0">
                <a:sym typeface="Symbol" charset="2"/>
              </a:rPr>
              <a:t> continues to leave the cell down the electrochemical gradient</a:t>
            </a:r>
          </a:p>
          <a:p>
            <a:r>
              <a:rPr lang="en-GB" sz="2000" smtClean="0">
                <a:sym typeface="Symbol" charset="2"/>
              </a:rPr>
              <a:t>Membrane potential moves closer to the K</a:t>
            </a:r>
            <a:r>
              <a:rPr lang="en-GB" sz="2000" baseline="30000" smtClean="0">
                <a:sym typeface="Symbol" charset="2"/>
              </a:rPr>
              <a:t>+</a:t>
            </a:r>
            <a:r>
              <a:rPr lang="en-GB" sz="2000" smtClean="0">
                <a:sym typeface="Symbol" charset="2"/>
              </a:rPr>
              <a:t> equilibrium</a:t>
            </a:r>
          </a:p>
          <a:p>
            <a:r>
              <a:rPr lang="en-GB" sz="2000" smtClean="0">
                <a:sym typeface="Symbol" charset="2"/>
              </a:rPr>
              <a:t>Voltage-gated K</a:t>
            </a:r>
            <a:r>
              <a:rPr lang="en-GB" sz="2000" baseline="30000" smtClean="0">
                <a:sym typeface="Symbol" charset="2"/>
              </a:rPr>
              <a:t>+</a:t>
            </a:r>
            <a:r>
              <a:rPr lang="en-GB" sz="2000" smtClean="0">
                <a:sym typeface="Symbol" charset="2"/>
              </a:rPr>
              <a:t> channels then close  </a:t>
            </a:r>
          </a:p>
          <a:p>
            <a:endParaRPr lang="en-GB" sz="2000" smtClean="0">
              <a:sym typeface="Symbol" charset="2"/>
            </a:endParaRPr>
          </a:p>
          <a:p>
            <a:r>
              <a:rPr lang="en-GB" sz="2000" b="1" smtClean="0">
                <a:sym typeface="Symbol" charset="2"/>
              </a:rPr>
              <a:t>Membrane potential returns to the resting potential</a:t>
            </a:r>
          </a:p>
        </p:txBody>
      </p:sp>
      <p:pic>
        <p:nvPicPr>
          <p:cNvPr id="28676" name="Content Placeholder 5" descr="ap diagram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50" b="-25250"/>
          <a:stretch>
            <a:fillRect/>
          </a:stretch>
        </p:blipFill>
        <p:spPr>
          <a:xfrm>
            <a:off x="414338" y="1524000"/>
            <a:ext cx="4233862" cy="4572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96200" cy="533400"/>
          </a:xfrm>
        </p:spPr>
        <p:txBody>
          <a:bodyPr/>
          <a:lstStyle/>
          <a:p>
            <a:r>
              <a:rPr lang="en-GB" sz="2800" smtClean="0"/>
              <a:t>Phase 5. During after-hyperpolarization </a:t>
            </a:r>
          </a:p>
        </p:txBody>
      </p:sp>
      <p:sp>
        <p:nvSpPr>
          <p:cNvPr id="9" name="Text Box 1035"/>
          <p:cNvSpPr txBox="1">
            <a:spLocks noChangeArrowheads="1"/>
          </p:cNvSpPr>
          <p:nvPr/>
        </p:nvSpPr>
        <p:spPr bwMode="auto">
          <a:xfrm>
            <a:off x="685800" y="5562600"/>
            <a:ext cx="7772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800" b="1">
                <a:solidFill>
                  <a:srgbClr val="FF0000"/>
                </a:solidFill>
                <a:latin typeface="Times New Roman" charset="0"/>
              </a:rPr>
              <a:t>Relative refractory period </a:t>
            </a:r>
          </a:p>
          <a:p>
            <a:pPr lvl="1">
              <a:buFont typeface="Arial" charset="0"/>
              <a:buChar char="•"/>
            </a:pPr>
            <a:r>
              <a:rPr lang="en-GB" sz="1800">
                <a:solidFill>
                  <a:schemeClr val="tx2"/>
                </a:solidFill>
                <a:latin typeface="Times New Roman" charset="0"/>
              </a:rPr>
              <a:t>Inactivation </a:t>
            </a:r>
            <a:r>
              <a:rPr lang="en-GB" sz="1800">
                <a:latin typeface="Times New Roman" charset="0"/>
              </a:rPr>
              <a:t>gate is open</a:t>
            </a:r>
          </a:p>
          <a:p>
            <a:pPr lvl="1">
              <a:buFont typeface="Arial" charset="0"/>
              <a:buChar char="•"/>
            </a:pPr>
            <a:r>
              <a:rPr lang="en-GB" sz="1800">
                <a:latin typeface="Times New Roman" charset="0"/>
              </a:rPr>
              <a:t>Stronger than normal stimulus required to trigger an action potential</a:t>
            </a:r>
          </a:p>
        </p:txBody>
      </p:sp>
      <p:pic>
        <p:nvPicPr>
          <p:cNvPr id="29700" name="Content Placeholder 13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22" b="-5022"/>
          <a:stretch>
            <a:fillRect/>
          </a:stretch>
        </p:blipFill>
        <p:spPr>
          <a:xfrm>
            <a:off x="685800" y="1219200"/>
            <a:ext cx="7772400" cy="4114800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685800" y="1981200"/>
            <a:ext cx="1752600" cy="3276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286625" y="2644775"/>
            <a:ext cx="1628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K</a:t>
            </a:r>
            <a:r>
              <a:rPr lang="en-GB" sz="1600" baseline="30000"/>
              <a:t>+</a:t>
            </a:r>
            <a:r>
              <a:rPr lang="en-GB" sz="1600"/>
              <a:t> channel </a:t>
            </a:r>
          </a:p>
          <a:p>
            <a:r>
              <a:rPr lang="en-GB" sz="1600" b="1">
                <a:solidFill>
                  <a:srgbClr val="009900"/>
                </a:solidFill>
              </a:rPr>
              <a:t>open</a:t>
            </a:r>
            <a:endParaRPr lang="en-GB" sz="1600" b="1"/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762000" y="2514600"/>
            <a:ext cx="1600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Na</a:t>
            </a:r>
            <a:r>
              <a:rPr lang="en-GB" sz="1600" baseline="30000"/>
              <a:t>+</a:t>
            </a:r>
            <a:r>
              <a:rPr lang="en-GB" sz="1600"/>
              <a:t> channel </a:t>
            </a:r>
          </a:p>
          <a:p>
            <a:r>
              <a:rPr lang="en-GB" sz="1600"/>
              <a:t>activation gate </a:t>
            </a:r>
          </a:p>
          <a:p>
            <a:r>
              <a:rPr lang="en-GB" sz="1600" b="1">
                <a:solidFill>
                  <a:srgbClr val="FF0000"/>
                </a:solidFill>
              </a:rPr>
              <a:t>closed</a:t>
            </a:r>
            <a:endParaRPr lang="en-GB" sz="1600"/>
          </a:p>
        </p:txBody>
      </p:sp>
      <p:sp>
        <p:nvSpPr>
          <p:cNvPr id="29704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676400" cy="1077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1600"/>
              <a:t>Na</a:t>
            </a:r>
            <a:r>
              <a:rPr lang="en-GB" sz="1600" baseline="30000"/>
              <a:t>+</a:t>
            </a:r>
            <a:r>
              <a:rPr lang="en-GB" sz="1600"/>
              <a:t> channel </a:t>
            </a:r>
          </a:p>
          <a:p>
            <a:r>
              <a:rPr lang="en-GB" sz="1600"/>
              <a:t>inactivation gate </a:t>
            </a:r>
          </a:p>
          <a:p>
            <a:r>
              <a:rPr lang="en-GB" sz="1600" b="1">
                <a:solidFill>
                  <a:srgbClr val="009900"/>
                </a:solidFill>
              </a:rPr>
              <a:t>open</a:t>
            </a:r>
            <a:endParaRPr lang="en-GB" sz="1600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H="1">
            <a:off x="5795963" y="2803525"/>
            <a:ext cx="14478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27"/>
          <p:cNvSpPr>
            <a:spLocks noChangeShapeType="1"/>
          </p:cNvSpPr>
          <p:nvPr/>
        </p:nvSpPr>
        <p:spPr bwMode="auto">
          <a:xfrm>
            <a:off x="2133600" y="29718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28"/>
          <p:cNvSpPr>
            <a:spLocks noChangeShapeType="1"/>
          </p:cNvSpPr>
          <p:nvPr/>
        </p:nvSpPr>
        <p:spPr bwMode="auto">
          <a:xfrm>
            <a:off x="2209800" y="4572000"/>
            <a:ext cx="13335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GB" smtClean="0"/>
              <a:t>Outline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Mechanisms responsible for Action Potential (AP)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Time-course voltage </a:t>
            </a:r>
            <a:r>
              <a:rPr lang="en-GB" i="1" dirty="0" err="1" smtClean="0">
                <a:solidFill>
                  <a:schemeClr val="tx1">
                    <a:alpha val="20000"/>
                  </a:schemeClr>
                </a:solidFill>
              </a:rPr>
              <a:t>vs</a:t>
            </a: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 time: 5 stages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Voltage-gated ion channels &amp; ion movement</a:t>
            </a:r>
          </a:p>
          <a:p>
            <a:pPr lvl="1">
              <a:defRPr/>
            </a:pPr>
            <a:r>
              <a:rPr lang="en-GB" dirty="0" smtClean="0"/>
              <a:t>Permeability changes </a:t>
            </a:r>
            <a:r>
              <a:rPr lang="en-GB" i="1" dirty="0" err="1" smtClean="0"/>
              <a:t>vs</a:t>
            </a:r>
            <a:r>
              <a:rPr lang="en-GB" dirty="0" smtClean="0"/>
              <a:t> time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Regenerative nature of AP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Propagation (travel) of AP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Velocity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7620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Time-course of changes </a:t>
            </a:r>
            <a:r>
              <a:rPr lang="en-GB" sz="2800" smtClean="0"/>
              <a:t>in permeability</a:t>
            </a:r>
            <a:endParaRPr lang="en-US" sz="2800" smtClean="0"/>
          </a:p>
        </p:txBody>
      </p:sp>
      <p:pic>
        <p:nvPicPr>
          <p:cNvPr id="31747" name="Content Placeholder 3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-72"/>
          <a:stretch>
            <a:fillRect/>
          </a:stretch>
        </p:blipFill>
        <p:spPr>
          <a:xfrm>
            <a:off x="685800" y="1676400"/>
            <a:ext cx="7772400" cy="4114800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Recommended Reading</a:t>
            </a:r>
          </a:p>
        </p:txBody>
      </p:sp>
      <p:pic>
        <p:nvPicPr>
          <p:cNvPr id="14339" name="Content Placeholder 24" descr="a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58" r="-10658"/>
          <a:stretch>
            <a:fillRect/>
          </a:stretch>
        </p:blipFill>
        <p:spPr/>
      </p:pic>
      <p:sp>
        <p:nvSpPr>
          <p:cNvPr id="14340" name="Content Placeholder 29"/>
          <p:cNvSpPr>
            <a:spLocks noGrp="1"/>
          </p:cNvSpPr>
          <p:nvPr>
            <p:ph sz="half" idx="1"/>
          </p:nvPr>
        </p:nvSpPr>
        <p:spPr>
          <a:solidFill>
            <a:srgbClr val="FFFFCC"/>
          </a:solidFill>
          <a:ln w="12700" cap="flat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400" smtClean="0"/>
              <a:t>Much of the lecture material is from the textbooks by:</a:t>
            </a:r>
          </a:p>
          <a:p>
            <a:r>
              <a:rPr lang="en-GB" sz="2400" smtClean="0"/>
              <a:t>Lauralee Sherwood,  Human Physiology, 3rd edition.</a:t>
            </a:r>
          </a:p>
          <a:p>
            <a:r>
              <a:rPr lang="en-GB" sz="2400" smtClean="0"/>
              <a:t>Tortora &amp; Grabowski, Principles of Anatomy and Physiology, 9th edition.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GB" smtClean="0"/>
              <a:t>Outline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Mechanisms responsible for Action Potential (AP)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Time-course voltage </a:t>
            </a:r>
            <a:r>
              <a:rPr lang="en-GB" i="1" dirty="0" err="1" smtClean="0">
                <a:solidFill>
                  <a:schemeClr val="tx1">
                    <a:alpha val="20000"/>
                  </a:schemeClr>
                </a:solidFill>
              </a:rPr>
              <a:t>vs</a:t>
            </a: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 time: 5 stages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Voltage-gated ion channels &amp; ion movement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Permeability changes </a:t>
            </a:r>
            <a:r>
              <a:rPr lang="en-GB" i="1" dirty="0" err="1" smtClean="0">
                <a:solidFill>
                  <a:schemeClr val="tx1">
                    <a:alpha val="20000"/>
                  </a:schemeClr>
                </a:solidFill>
              </a:rPr>
              <a:t>vs</a:t>
            </a: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 time</a:t>
            </a:r>
          </a:p>
          <a:p>
            <a:pPr>
              <a:defRPr/>
            </a:pPr>
            <a:r>
              <a:rPr lang="en-GB" dirty="0" smtClean="0"/>
              <a:t>Regenerative nature of AP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Propagation (travel) of AP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Velocity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Regenerative </a:t>
            </a:r>
            <a:r>
              <a:rPr lang="en-GB" sz="2800" smtClean="0"/>
              <a:t>relationship between P</a:t>
            </a:r>
            <a:r>
              <a:rPr lang="en-GB" sz="2800" baseline="-25000" smtClean="0"/>
              <a:t>Na</a:t>
            </a:r>
            <a:r>
              <a:rPr lang="en-GB" sz="2800" smtClean="0"/>
              <a:t> and membrane potential</a:t>
            </a:r>
            <a:endParaRPr lang="en-US" sz="280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mtClean="0"/>
              <a:t>Threshold </a:t>
            </a:r>
          </a:p>
          <a:p>
            <a:pPr lvl="1"/>
            <a:r>
              <a:rPr lang="en-GB" smtClean="0"/>
              <a:t>once reached action potential is triggered</a:t>
            </a:r>
          </a:p>
          <a:p>
            <a:r>
              <a:rPr lang="en-GB" smtClean="0"/>
              <a:t>Action potential</a:t>
            </a:r>
          </a:p>
          <a:p>
            <a:pPr lvl="1"/>
            <a:r>
              <a:rPr lang="en-GB" smtClean="0"/>
              <a:t>“All-or-Nothing” nature </a:t>
            </a:r>
          </a:p>
          <a:p>
            <a:pPr lvl="2"/>
            <a:r>
              <a:rPr lang="en-GB" smtClean="0"/>
              <a:t>once triggered, a full sized action potential occurs</a:t>
            </a:r>
          </a:p>
          <a:p>
            <a:r>
              <a:rPr lang="en-GB" smtClean="0"/>
              <a:t>Refractory state </a:t>
            </a:r>
          </a:p>
          <a:p>
            <a:pPr lvl="1"/>
            <a:r>
              <a:rPr lang="en-GB" smtClean="0"/>
              <a:t>unresponsive to threshold depolarization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Regenerative </a:t>
            </a:r>
            <a:r>
              <a:rPr lang="en-GB" sz="2800" smtClean="0"/>
              <a:t>relationship between P</a:t>
            </a:r>
            <a:r>
              <a:rPr lang="en-GB" sz="2800" baseline="-25000" smtClean="0"/>
              <a:t>Na</a:t>
            </a:r>
            <a:r>
              <a:rPr lang="en-GB" sz="2800" smtClean="0"/>
              <a:t> and membrane potential</a:t>
            </a:r>
            <a:endParaRPr lang="en-US" sz="2800" smtClean="0"/>
          </a:p>
        </p:txBody>
      </p:sp>
      <p:pic>
        <p:nvPicPr>
          <p:cNvPr id="34819" name="Content Placeholder 5" descr="regene fig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77" b="-5777"/>
          <a:stretch>
            <a:fillRect/>
          </a:stretch>
        </p:blipFill>
        <p:spPr>
          <a:solidFill>
            <a:schemeClr val="bg1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Regenerative </a:t>
            </a:r>
            <a:r>
              <a:rPr lang="en-GB" sz="2800" smtClean="0"/>
              <a:t>relationship between P</a:t>
            </a:r>
            <a:r>
              <a:rPr lang="en-GB" sz="2800" baseline="-25000" smtClean="0"/>
              <a:t>Na</a:t>
            </a:r>
            <a:r>
              <a:rPr lang="en-GB" sz="2800" smtClean="0"/>
              <a:t> and membrane potential</a:t>
            </a:r>
            <a:endParaRPr lang="en-US" sz="2800" smtClean="0"/>
          </a:p>
        </p:txBody>
      </p:sp>
      <p:sp>
        <p:nvSpPr>
          <p:cNvPr id="3584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000" smtClean="0"/>
              <a:t>Once threshold is reached the cycle continues</a:t>
            </a:r>
          </a:p>
          <a:p>
            <a:pPr lvl="1"/>
            <a:r>
              <a:rPr lang="en-GB" sz="1600" smtClean="0"/>
              <a:t>Positive feedback behaviour</a:t>
            </a:r>
          </a:p>
          <a:p>
            <a:endParaRPr lang="en-GB" sz="2000" smtClean="0"/>
          </a:p>
          <a:p>
            <a:endParaRPr lang="en-US" sz="2000" smtClean="0"/>
          </a:p>
        </p:txBody>
      </p:sp>
      <p:pic>
        <p:nvPicPr>
          <p:cNvPr id="35844" name="Content Placeholder 4" descr="regene fig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07" b="-45207"/>
          <a:stretch>
            <a:fillRect/>
          </a:stretch>
        </p:blipFill>
        <p:spPr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GB" sz="2800" smtClean="0">
                <a:solidFill>
                  <a:schemeClr val="tx1"/>
                </a:solidFill>
              </a:rPr>
              <a:t>Regenerative </a:t>
            </a:r>
            <a:r>
              <a:rPr lang="en-GB" sz="2800" smtClean="0"/>
              <a:t>relationship between P</a:t>
            </a:r>
            <a:r>
              <a:rPr lang="en-GB" sz="2800" baseline="-25000" smtClean="0"/>
              <a:t>Na</a:t>
            </a:r>
            <a:r>
              <a:rPr lang="en-GB" sz="2800" smtClean="0"/>
              <a:t> and membrane potential</a:t>
            </a:r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CC"/>
          </a:solidFill>
          <a:ln w="12700" cap="flat" algn="ctr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GB" sz="1800" dirty="0" smtClean="0">
                <a:solidFill>
                  <a:schemeClr val="tx1">
                    <a:alpha val="20000"/>
                  </a:schemeClr>
                </a:solidFill>
              </a:rPr>
              <a:t>Once threshold is reached the cycle continues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tx1">
                    <a:alpha val="20000"/>
                  </a:schemeClr>
                </a:solidFill>
              </a:rPr>
              <a:t>Positive feedback behaviour</a:t>
            </a:r>
          </a:p>
          <a:p>
            <a:pPr>
              <a:defRPr/>
            </a:pPr>
            <a:r>
              <a:rPr lang="en-GB" sz="1800" dirty="0" smtClean="0"/>
              <a:t>Cycle continues until the voltage-gated Na</a:t>
            </a:r>
            <a:r>
              <a:rPr lang="en-GB" sz="1800" baseline="30000" dirty="0" smtClean="0"/>
              <a:t>+</a:t>
            </a:r>
            <a:r>
              <a:rPr lang="en-GB" sz="1800" dirty="0" smtClean="0"/>
              <a:t> channels </a:t>
            </a:r>
            <a:r>
              <a:rPr lang="en-GB" sz="1800" b="1" dirty="0" smtClean="0">
                <a:solidFill>
                  <a:srgbClr val="FF0000"/>
                </a:solidFill>
              </a:rPr>
              <a:t>inactivate</a:t>
            </a:r>
            <a:endParaRPr lang="en-GB" sz="1800" dirty="0" smtClean="0"/>
          </a:p>
          <a:p>
            <a:pPr lvl="1">
              <a:defRPr/>
            </a:pPr>
            <a:r>
              <a:rPr lang="en-GB" sz="1600" dirty="0" smtClean="0"/>
              <a:t>closed and voltage-insensitive</a:t>
            </a:r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r>
              <a:rPr lang="en-GB" sz="1800" b="1" dirty="0" smtClean="0"/>
              <a:t>Membrane remains in a refractory (unresponsive) state until the voltage-gated Na</a:t>
            </a:r>
            <a:r>
              <a:rPr lang="en-GB" sz="1800" b="1" baseline="30000" dirty="0" smtClean="0"/>
              <a:t>+</a:t>
            </a:r>
            <a:r>
              <a:rPr lang="en-GB" sz="1800" b="1" dirty="0" smtClean="0"/>
              <a:t> channels recover from inactivation</a:t>
            </a:r>
          </a:p>
          <a:p>
            <a:pPr>
              <a:defRPr/>
            </a:pPr>
            <a:endParaRPr lang="en-GB" sz="1800" dirty="0" smtClean="0"/>
          </a:p>
          <a:p>
            <a:pPr>
              <a:defRPr/>
            </a:pPr>
            <a:endParaRPr lang="en-US" sz="1800" dirty="0"/>
          </a:p>
        </p:txBody>
      </p:sp>
      <p:pic>
        <p:nvPicPr>
          <p:cNvPr id="36868" name="Content Placeholder 6" descr="regene fig3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07" b="-45207"/>
          <a:stretch>
            <a:fillRect/>
          </a:stretch>
        </p:blipFill>
        <p:spPr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Ion movements during the action potential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41148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400" smtClean="0"/>
              <a:t>Na</a:t>
            </a:r>
            <a:r>
              <a:rPr lang="en-GB" sz="2400" baseline="30000" smtClean="0"/>
              <a:t>+</a:t>
            </a:r>
            <a:r>
              <a:rPr lang="en-GB" sz="2400" smtClean="0"/>
              <a:t> enters the cell and K</a:t>
            </a:r>
            <a:r>
              <a:rPr lang="en-GB" sz="2400" baseline="30000" smtClean="0"/>
              <a:t>+</a:t>
            </a:r>
            <a:r>
              <a:rPr lang="en-GB" sz="2400" smtClean="0"/>
              <a:t> leaves the cell</a:t>
            </a:r>
          </a:p>
          <a:p>
            <a:pPr lvl="1"/>
            <a:r>
              <a:rPr lang="en-GB" sz="2000" b="1" smtClean="0"/>
              <a:t>BUT</a:t>
            </a:r>
            <a:r>
              <a:rPr lang="en-GB" sz="2000" smtClean="0"/>
              <a:t> only a very small number of ions cross the membrane and change the membrane potential </a:t>
            </a:r>
          </a:p>
          <a:p>
            <a:pPr lvl="2"/>
            <a:r>
              <a:rPr lang="en-GB" sz="1600" smtClean="0"/>
              <a:t>The concentration change is </a:t>
            </a:r>
            <a:r>
              <a:rPr lang="en-GB" sz="1600" b="1" smtClean="0"/>
              <a:t>extremely small</a:t>
            </a:r>
            <a:r>
              <a:rPr lang="en-GB" sz="1600" smtClean="0"/>
              <a:t>, less than 0.1%</a:t>
            </a:r>
          </a:p>
          <a:p>
            <a:endParaRPr lang="en-GB" sz="2400" smtClean="0"/>
          </a:p>
          <a:p>
            <a:r>
              <a:rPr lang="en-GB" sz="2400" smtClean="0"/>
              <a:t>****Ion pumps are </a:t>
            </a:r>
            <a:r>
              <a:rPr lang="en-GB" sz="2400" smtClean="0">
                <a:solidFill>
                  <a:srgbClr val="FF3300"/>
                </a:solidFill>
              </a:rPr>
              <a:t>NOT</a:t>
            </a:r>
            <a:r>
              <a:rPr lang="en-GB" sz="2400" smtClean="0"/>
              <a:t> directly involved in the ion movements </a:t>
            </a:r>
            <a:r>
              <a:rPr lang="en-GB" sz="2400" smtClean="0">
                <a:solidFill>
                  <a:schemeClr val="accent2"/>
                </a:solidFill>
              </a:rPr>
              <a:t>during</a:t>
            </a:r>
            <a:r>
              <a:rPr lang="en-GB" sz="2400" smtClean="0"/>
              <a:t> the Action Potential****</a:t>
            </a:r>
          </a:p>
          <a:p>
            <a:pPr lvl="1"/>
            <a:r>
              <a:rPr lang="en-GB" sz="2000" smtClean="0"/>
              <a:t>Na</a:t>
            </a:r>
            <a:r>
              <a:rPr lang="en-GB" sz="2000" baseline="30000" smtClean="0"/>
              <a:t>+</a:t>
            </a:r>
            <a:r>
              <a:rPr lang="en-GB" sz="2000" smtClean="0"/>
              <a:t>/K</a:t>
            </a:r>
            <a:r>
              <a:rPr lang="en-GB" sz="2000" baseline="30000" smtClean="0"/>
              <a:t>+</a:t>
            </a:r>
            <a:r>
              <a:rPr lang="en-GB" sz="2000" smtClean="0"/>
              <a:t> pumps returns ions that moved during the 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GB" smtClean="0"/>
              <a:t>Outline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Mechanisms responsible for Action Potential (AP)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Time-course voltage </a:t>
            </a:r>
            <a:r>
              <a:rPr lang="en-GB" i="1" dirty="0" err="1" smtClean="0">
                <a:solidFill>
                  <a:schemeClr val="tx1">
                    <a:alpha val="20000"/>
                  </a:schemeClr>
                </a:solidFill>
              </a:rPr>
              <a:t>vs</a:t>
            </a: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 time: 5 stages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Voltage-gated ion channels &amp; ion movement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Permeability changes </a:t>
            </a:r>
            <a:r>
              <a:rPr lang="en-GB" i="1" dirty="0" err="1" smtClean="0">
                <a:solidFill>
                  <a:schemeClr val="tx1">
                    <a:alpha val="20000"/>
                  </a:schemeClr>
                </a:solidFill>
              </a:rPr>
              <a:t>vs</a:t>
            </a: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 time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Regenerative nature of AP</a:t>
            </a:r>
          </a:p>
          <a:p>
            <a:pPr>
              <a:defRPr/>
            </a:pPr>
            <a:r>
              <a:rPr lang="en-GB" dirty="0" smtClean="0"/>
              <a:t>Propagation (travel) of AP</a:t>
            </a:r>
          </a:p>
          <a:p>
            <a:pPr lvl="1">
              <a:defRPr/>
            </a:pPr>
            <a:r>
              <a:rPr lang="en-GB" dirty="0" smtClean="0"/>
              <a:t>Velocity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Passive propagation</a:t>
            </a:r>
          </a:p>
        </p:txBody>
      </p:sp>
      <p:pic>
        <p:nvPicPr>
          <p:cNvPr id="39939" name="Content Placeholder 3" descr="condu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9" r="-13239"/>
          <a:stretch>
            <a:fillRect/>
          </a:stretch>
        </p:blipFill>
        <p:spPr>
          <a:xfrm>
            <a:off x="685800" y="2057400"/>
            <a:ext cx="7772400" cy="4114800"/>
          </a:xfrm>
          <a:solidFill>
            <a:schemeClr val="bg1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04800" y="1676400"/>
            <a:ext cx="2819400" cy="646113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/>
              <a:t>Only resting K</a:t>
            </a:r>
            <a:r>
              <a:rPr lang="en-US" sz="1800" baseline="30000"/>
              <a:t>+</a:t>
            </a:r>
            <a:r>
              <a:rPr lang="en-US" sz="1800"/>
              <a:t> channels open</a:t>
            </a:r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6096000" y="1752600"/>
            <a:ext cx="2819400" cy="738188"/>
          </a:xfrm>
          <a:prstGeom prst="rect">
            <a:avLst/>
          </a:prstGeom>
          <a:solidFill>
            <a:srgbClr val="FFD0BE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Internal (or axial) &amp; Membrane Resistance alters propagation distance and velocity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smtClean="0"/>
              <a:t>Active Propagation of the Action Potential</a:t>
            </a:r>
            <a:endParaRPr lang="en-US" sz="2800" smtClean="0"/>
          </a:p>
        </p:txBody>
      </p:sp>
      <p:pic>
        <p:nvPicPr>
          <p:cNvPr id="40963" name="Content Placeholder 3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9" r="-1309"/>
          <a:stretch>
            <a:fillRect/>
          </a:stretch>
        </p:blipFill>
        <p:spPr>
          <a:solidFill>
            <a:schemeClr val="bg1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GB" sz="3200" smtClean="0"/>
              <a:t>Active Propagation of the Action Potential</a:t>
            </a:r>
            <a:br>
              <a:rPr lang="en-GB" sz="3200" smtClean="0"/>
            </a:br>
            <a:endParaRPr lang="en-US" sz="3200" smtClean="0"/>
          </a:p>
        </p:txBody>
      </p:sp>
      <p:pic>
        <p:nvPicPr>
          <p:cNvPr id="41987" name="Content Placeholder 5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0" r="-7890"/>
          <a:stretch>
            <a:fillRect/>
          </a:stretch>
        </p:blipFill>
        <p:spPr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/>
          <a:lstStyle/>
          <a:p>
            <a:r>
              <a:rPr lang="en-GB" b="1" smtClean="0"/>
              <a:t>Nervous system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47800" y="1981200"/>
            <a:ext cx="6019800" cy="36576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mtClean="0"/>
              <a:t>Transmits information </a:t>
            </a:r>
            <a:r>
              <a:rPr lang="en-GB" smtClean="0">
                <a:solidFill>
                  <a:schemeClr val="accent2"/>
                </a:solidFill>
              </a:rPr>
              <a:t>reliably</a:t>
            </a:r>
            <a:r>
              <a:rPr lang="en-GB" smtClean="0"/>
              <a:t> and </a:t>
            </a:r>
            <a:r>
              <a:rPr lang="en-GB" smtClean="0">
                <a:solidFill>
                  <a:schemeClr val="accent2"/>
                </a:solidFill>
              </a:rPr>
              <a:t>quickly</a:t>
            </a:r>
            <a:r>
              <a:rPr lang="en-GB" smtClean="0"/>
              <a:t> over long distances</a:t>
            </a:r>
            <a:r>
              <a:rPr lang="en-GB" b="1" smtClean="0"/>
              <a:t> </a:t>
            </a:r>
          </a:p>
          <a:p>
            <a:endParaRPr lang="en-GB" b="1" smtClean="0"/>
          </a:p>
          <a:p>
            <a:r>
              <a:rPr lang="en-GB" b="1" smtClean="0"/>
              <a:t>How?</a:t>
            </a:r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7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mtClean="0"/>
              <a:t>Nodes of Ranvier</a:t>
            </a:r>
          </a:p>
        </p:txBody>
      </p:sp>
      <p:sp>
        <p:nvSpPr>
          <p:cNvPr id="43011" name="Content Placeholder 18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4495800"/>
          </a:xfrm>
          <a:solidFill>
            <a:schemeClr val="bg1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 smtClean="0"/>
          </a:p>
        </p:txBody>
      </p:sp>
      <p:pic>
        <p:nvPicPr>
          <p:cNvPr id="11" name="Picture 10" descr="ranvier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73600"/>
            <a:ext cx="390683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ranvi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5213"/>
            <a:ext cx="3881438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ranvier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41575"/>
            <a:ext cx="3886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ranvier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4095750"/>
            <a:ext cx="3922712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TextBox 19"/>
          <p:cNvSpPr txBox="1">
            <a:spLocks noChangeArrowheads="1"/>
          </p:cNvSpPr>
          <p:nvPr/>
        </p:nvSpPr>
        <p:spPr bwMode="auto">
          <a:xfrm>
            <a:off x="1752600" y="1143000"/>
            <a:ext cx="5867400" cy="400050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000"/>
              <a:t>Voltage-gated channels mostly located at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2800" smtClean="0"/>
              <a:t>Velocity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4290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000" smtClean="0"/>
              <a:t>Action potential travels </a:t>
            </a:r>
            <a:r>
              <a:rPr lang="en-GB" sz="2000" b="1" smtClean="0"/>
              <a:t>quickly</a:t>
            </a:r>
          </a:p>
          <a:p>
            <a:pPr lvl="1"/>
            <a:r>
              <a:rPr lang="en-GB" sz="2000" smtClean="0"/>
              <a:t>Velocity range in mammals axons:</a:t>
            </a:r>
          </a:p>
          <a:p>
            <a:pPr lvl="2"/>
            <a:r>
              <a:rPr lang="en-GB" sz="2000" smtClean="0"/>
              <a:t>Large diameter, myelinated axons 120 m/s</a:t>
            </a:r>
          </a:p>
          <a:p>
            <a:pPr lvl="2"/>
            <a:r>
              <a:rPr lang="en-GB" sz="2000" smtClean="0"/>
              <a:t>Small diameter, non-myelinated axons 1 m/s</a:t>
            </a:r>
          </a:p>
          <a:p>
            <a:endParaRPr lang="en-GB" sz="2000" smtClean="0"/>
          </a:p>
          <a:p>
            <a:r>
              <a:rPr lang="en-GB" sz="2000" b="1" smtClean="0"/>
              <a:t>Note. </a:t>
            </a:r>
            <a:r>
              <a:rPr lang="en-GB" sz="2000" smtClean="0"/>
              <a:t>velocity of sound in air  331 m/s</a:t>
            </a:r>
          </a:p>
          <a:p>
            <a:endParaRPr lang="en-GB" sz="2000" b="1" smtClean="0"/>
          </a:p>
          <a:p>
            <a:r>
              <a:rPr lang="en-GB" sz="2000" b="1" smtClean="0"/>
              <a:t>Axon diameter and myelination changes conduction velocity</a:t>
            </a:r>
            <a:endParaRPr lang="en-GB" sz="2000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GB" sz="2800" smtClean="0"/>
              <a:t>Conduction velocity</a:t>
            </a:r>
            <a:endParaRPr lang="en-US" sz="280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400" smtClean="0"/>
              <a:t>Increases with axon diameter </a:t>
            </a:r>
          </a:p>
          <a:p>
            <a:pPr lvl="1"/>
            <a:r>
              <a:rPr lang="en-GB" sz="1800" smtClean="0"/>
              <a:t>less resistance to current flow inside large diameter axons</a:t>
            </a:r>
          </a:p>
          <a:p>
            <a:r>
              <a:rPr lang="en-GB" sz="2400" smtClean="0"/>
              <a:t>Higher in myelinated than non-myelinated axons of the same diameter </a:t>
            </a:r>
          </a:p>
          <a:p>
            <a:pPr lvl="1"/>
            <a:r>
              <a:rPr lang="en-GB" sz="1800" smtClean="0"/>
              <a:t>action potentials only occur at nodes of Ranvier</a:t>
            </a:r>
          </a:p>
          <a:p>
            <a:r>
              <a:rPr lang="en-GB" sz="2400" smtClean="0"/>
              <a:t>Conduction velocity is slowed by</a:t>
            </a:r>
          </a:p>
          <a:p>
            <a:pPr lvl="1"/>
            <a:r>
              <a:rPr lang="en-GB" sz="1800" smtClean="0"/>
              <a:t>reduced axon diameter (i.e. re-growth after injury) </a:t>
            </a:r>
          </a:p>
          <a:p>
            <a:pPr lvl="1"/>
            <a:r>
              <a:rPr lang="en-GB" sz="1800" smtClean="0"/>
              <a:t>reduced myelination  (i.e. multiple sclerosis and diphtheria)</a:t>
            </a:r>
          </a:p>
          <a:p>
            <a:pPr lvl="1"/>
            <a:r>
              <a:rPr lang="en-GB" sz="1800" smtClean="0"/>
              <a:t>cold, anoxia, compression and drugs (some anaesthetics)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GB" smtClean="0"/>
              <a:t>Outline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mtClean="0"/>
              <a:t>Mechanisms responsible for Action Potential (AP)</a:t>
            </a:r>
          </a:p>
          <a:p>
            <a:pPr lvl="1"/>
            <a:r>
              <a:rPr lang="en-GB" smtClean="0"/>
              <a:t>Time-course voltage </a:t>
            </a:r>
            <a:r>
              <a:rPr lang="en-GB" i="1" smtClean="0"/>
              <a:t>vs</a:t>
            </a:r>
            <a:r>
              <a:rPr lang="en-GB" smtClean="0"/>
              <a:t> time: 5 stages</a:t>
            </a:r>
          </a:p>
          <a:p>
            <a:pPr lvl="1"/>
            <a:r>
              <a:rPr lang="en-GB" smtClean="0"/>
              <a:t>Voltage-gated ion channels &amp; ion movement</a:t>
            </a:r>
          </a:p>
          <a:p>
            <a:pPr lvl="1"/>
            <a:r>
              <a:rPr lang="en-GB" smtClean="0"/>
              <a:t>Permeability changes </a:t>
            </a:r>
            <a:r>
              <a:rPr lang="en-GB" i="1" smtClean="0"/>
              <a:t>vs</a:t>
            </a:r>
            <a:r>
              <a:rPr lang="en-GB" smtClean="0"/>
              <a:t> time</a:t>
            </a:r>
          </a:p>
          <a:p>
            <a:r>
              <a:rPr lang="en-GB" smtClean="0"/>
              <a:t>Regenerative nature of AP</a:t>
            </a:r>
          </a:p>
          <a:p>
            <a:r>
              <a:rPr lang="en-GB" smtClean="0"/>
              <a:t>Propagation (travel) of AP</a:t>
            </a:r>
          </a:p>
          <a:p>
            <a:pPr lvl="1"/>
            <a:r>
              <a:rPr lang="en-GB" smtClean="0"/>
              <a:t>Velocity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GB" sz="3200" b="1" smtClean="0"/>
              <a:t>The ionic basis of the action potential</a:t>
            </a:r>
            <a:br>
              <a:rPr lang="en-GB" sz="3200" b="1" smtClean="0"/>
            </a:br>
            <a:endParaRPr lang="en-US" sz="320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r>
              <a:rPr lang="en-GB" sz="2800" b="1" i="1" smtClean="0">
                <a:solidFill>
                  <a:schemeClr val="accent2"/>
                </a:solidFill>
              </a:rPr>
              <a:t>Key concepts</a:t>
            </a:r>
          </a:p>
          <a:p>
            <a:pPr lvl="1"/>
            <a:r>
              <a:rPr lang="en-GB" sz="2400" smtClean="0"/>
              <a:t>Permeability depends on channel state (open or closed)</a:t>
            </a:r>
          </a:p>
          <a:p>
            <a:pPr lvl="1"/>
            <a:r>
              <a:rPr lang="en-GB" sz="2400" smtClean="0"/>
              <a:t>When permeability of an ion </a:t>
            </a:r>
            <a:r>
              <a:rPr lang="en-GB" sz="2400" smtClean="0">
                <a:sym typeface="Symbol" charset="2"/>
              </a:rPr>
              <a:t>increases it crosses the membrane down its electrochemical gradient</a:t>
            </a:r>
          </a:p>
          <a:p>
            <a:pPr lvl="1"/>
            <a:r>
              <a:rPr lang="en-GB" sz="2400" smtClean="0"/>
              <a:t>This movement changes the membrane potential toward the equilibrium potential for that ion</a:t>
            </a:r>
          </a:p>
          <a:p>
            <a:endParaRPr lang="en-GB" sz="2800" smtClean="0"/>
          </a:p>
          <a:p>
            <a:r>
              <a:rPr lang="en-GB" sz="2800" smtClean="0"/>
              <a:t>****Changes in membrane potential during the action potential are </a:t>
            </a:r>
            <a:r>
              <a:rPr lang="en-GB" sz="2800" smtClean="0">
                <a:solidFill>
                  <a:srgbClr val="FF3300"/>
                </a:solidFill>
              </a:rPr>
              <a:t>NOT</a:t>
            </a:r>
            <a:r>
              <a:rPr lang="en-GB" sz="2800" smtClean="0"/>
              <a:t> due to ion pumps****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GB" smtClean="0"/>
              <a:t>Outline</a:t>
            </a:r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  <a:solidFill>
            <a:srgbClr val="FFFFCC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r>
              <a:rPr lang="en-GB" dirty="0" smtClean="0"/>
              <a:t>Mechanisms responsible for Action Potential (AP)</a:t>
            </a:r>
          </a:p>
          <a:p>
            <a:pPr lvl="1">
              <a:defRPr/>
            </a:pPr>
            <a:r>
              <a:rPr lang="en-GB" dirty="0" smtClean="0"/>
              <a:t>Time-course voltage </a:t>
            </a:r>
            <a:r>
              <a:rPr lang="en-GB" i="1" dirty="0" err="1" smtClean="0"/>
              <a:t>vs</a:t>
            </a:r>
            <a:r>
              <a:rPr lang="en-GB" dirty="0" smtClean="0"/>
              <a:t> time: 5 stages</a:t>
            </a:r>
          </a:p>
          <a:p>
            <a:pPr lvl="1">
              <a:defRPr/>
            </a:pPr>
            <a:r>
              <a:rPr lang="en-GB" dirty="0" smtClean="0"/>
              <a:t>Voltage-gated ion channels &amp; ion movement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Permeability changes </a:t>
            </a:r>
            <a:r>
              <a:rPr lang="en-GB" i="1" dirty="0" err="1" smtClean="0">
                <a:solidFill>
                  <a:schemeClr val="tx1">
                    <a:alpha val="20000"/>
                  </a:schemeClr>
                </a:solidFill>
              </a:rPr>
              <a:t>vs</a:t>
            </a: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 time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Regenerative nature of AP</a:t>
            </a:r>
          </a:p>
          <a:p>
            <a:pPr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Propagation (travel) of AP</a:t>
            </a:r>
          </a:p>
          <a:p>
            <a:pPr lvl="1">
              <a:defRPr/>
            </a:pPr>
            <a:r>
              <a:rPr lang="en-GB" dirty="0" smtClean="0">
                <a:solidFill>
                  <a:schemeClr val="tx1">
                    <a:alpha val="20000"/>
                  </a:schemeClr>
                </a:solidFill>
              </a:rPr>
              <a:t>Velocity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z="3200" smtClean="0"/>
              <a:t>Phases of the action potential</a:t>
            </a:r>
          </a:p>
        </p:txBody>
      </p:sp>
      <p:pic>
        <p:nvPicPr>
          <p:cNvPr id="19459" name="Content Placeholder 3" descr="neuron diagr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68" b="-10768"/>
          <a:stretch>
            <a:fillRect/>
          </a:stretch>
        </p:blipFill>
        <p:spPr>
          <a:xfrm>
            <a:off x="457200" y="1752600"/>
            <a:ext cx="8432800" cy="4464050"/>
          </a:xfrm>
          <a:solidFill>
            <a:schemeClr val="bg1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4" name="TextBox 3"/>
          <p:cNvSpPr txBox="1"/>
          <p:nvPr/>
        </p:nvSpPr>
        <p:spPr>
          <a:xfrm>
            <a:off x="4800600" y="3352800"/>
            <a:ext cx="2441575" cy="40005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  <a:ea typeface="+mn-ea"/>
              </a:rPr>
              <a:t>Generated in the axon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GB" sz="3200" smtClean="0"/>
              <a:t>Phase 1. Resting membrane potential </a:t>
            </a:r>
            <a:endParaRPr lang="en-GB" sz="3200" baseline="30000" smtClean="0">
              <a:solidFill>
                <a:srgbClr val="FF0000"/>
              </a:solidFill>
            </a:endParaRPr>
          </a:p>
        </p:txBody>
      </p:sp>
      <p:pic>
        <p:nvPicPr>
          <p:cNvPr id="20483" name="Content Placeholder 9" descr="ap diagram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01" r="-4301"/>
          <a:stretch>
            <a:fillRect/>
          </a:stretch>
        </p:blipFill>
        <p:spPr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4" name="TextBox 3"/>
          <p:cNvSpPr txBox="1"/>
          <p:nvPr/>
        </p:nvSpPr>
        <p:spPr>
          <a:xfrm>
            <a:off x="6629400" y="3048000"/>
            <a:ext cx="2209800" cy="16160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sz="1800">
                <a:latin typeface="Times New Roman" charset="0"/>
              </a:rPr>
              <a:t>P</a:t>
            </a:r>
            <a:r>
              <a:rPr lang="en-GB" sz="1800" baseline="-25000">
                <a:latin typeface="Times New Roman" charset="0"/>
              </a:rPr>
              <a:t>K</a:t>
            </a:r>
            <a:r>
              <a:rPr lang="en-GB" sz="1800">
                <a:latin typeface="Times New Roman" charset="0"/>
              </a:rPr>
              <a:t>  &gt;&gt; P</a:t>
            </a:r>
            <a:r>
              <a:rPr lang="en-GB" sz="1800" b="1" baseline="-25000">
                <a:latin typeface="Times New Roman" charset="0"/>
              </a:rPr>
              <a:t>Na</a:t>
            </a:r>
            <a:r>
              <a:rPr lang="en-GB" sz="1800">
                <a:latin typeface="Times New Roman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1800">
                <a:latin typeface="Times New Roman" charset="0"/>
              </a:rPr>
              <a:t>Membrane potential nearer equilibrium potential for </a:t>
            </a:r>
            <a:r>
              <a:rPr lang="en-GB" sz="1800" b="1">
                <a:solidFill>
                  <a:schemeClr val="accent2"/>
                </a:solidFill>
                <a:latin typeface="Times New Roman" charset="0"/>
              </a:rPr>
              <a:t>K</a:t>
            </a:r>
            <a:r>
              <a:rPr lang="en-GB" sz="1800" b="1" baseline="30000">
                <a:solidFill>
                  <a:schemeClr val="accent2"/>
                </a:solidFill>
                <a:latin typeface="Times New Roman" charset="0"/>
              </a:rPr>
              <a:t>+</a:t>
            </a:r>
            <a:r>
              <a:rPr lang="en-GB" sz="1800">
                <a:latin typeface="Times New Roman" charset="0"/>
              </a:rPr>
              <a:t>  than that for </a:t>
            </a:r>
            <a:r>
              <a:rPr lang="en-GB" sz="1800" b="1">
                <a:solidFill>
                  <a:srgbClr val="FF0000"/>
                </a:solidFill>
                <a:latin typeface="Times New Roman" charset="0"/>
              </a:rPr>
              <a:t>Na</a:t>
            </a:r>
            <a:r>
              <a:rPr lang="en-GB" sz="1800" b="1" baseline="30000">
                <a:solidFill>
                  <a:srgbClr val="FF0000"/>
                </a:solidFill>
                <a:latin typeface="Times New Roman" charset="0"/>
              </a:rPr>
              <a:t>+</a:t>
            </a:r>
            <a:endParaRPr lang="en-US" sz="18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r>
              <a:rPr lang="en-GB" sz="2800" smtClean="0"/>
              <a:t>Phase 1. At the resting potential, voltage-gated ion channels (Na</a:t>
            </a:r>
            <a:r>
              <a:rPr lang="en-GB" sz="2800" baseline="30000" smtClean="0"/>
              <a:t>+</a:t>
            </a:r>
            <a:r>
              <a:rPr lang="en-GB" sz="2800" smtClean="0"/>
              <a:t> &amp; K</a:t>
            </a:r>
            <a:r>
              <a:rPr lang="en-GB" sz="2800" baseline="30000" smtClean="0"/>
              <a:t>+</a:t>
            </a:r>
            <a:r>
              <a:rPr lang="en-GB" sz="2800" smtClean="0"/>
              <a:t>) are closed</a:t>
            </a:r>
            <a:endParaRPr lang="en-US" sz="2800" smtClean="0"/>
          </a:p>
        </p:txBody>
      </p:sp>
      <p:pic>
        <p:nvPicPr>
          <p:cNvPr id="21507" name="Content Placeholder 3" descr="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79" r="-15479"/>
          <a:stretch>
            <a:fillRect/>
          </a:stretch>
        </p:blipFill>
        <p:spPr>
          <a:xfrm>
            <a:off x="762000" y="1828800"/>
            <a:ext cx="7543800" cy="3994150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7467600" cy="58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1600">
                <a:solidFill>
                  <a:schemeClr val="accent2"/>
                </a:solidFill>
              </a:rPr>
              <a:t>They are different to non-voltage gated K</a:t>
            </a:r>
            <a:r>
              <a:rPr lang="en-GB" sz="1600" baseline="30000">
                <a:solidFill>
                  <a:schemeClr val="accent2"/>
                </a:solidFill>
              </a:rPr>
              <a:t>+</a:t>
            </a:r>
            <a:r>
              <a:rPr lang="en-GB" sz="1600">
                <a:solidFill>
                  <a:schemeClr val="accent2"/>
                </a:solidFill>
              </a:rPr>
              <a:t> &amp; Na</a:t>
            </a:r>
            <a:r>
              <a:rPr lang="en-GB" sz="1600" baseline="30000">
                <a:solidFill>
                  <a:schemeClr val="accent2"/>
                </a:solidFill>
              </a:rPr>
              <a:t>+</a:t>
            </a:r>
            <a:r>
              <a:rPr lang="en-GB" sz="1600">
                <a:solidFill>
                  <a:schemeClr val="accent2"/>
                </a:solidFill>
              </a:rPr>
              <a:t> channels cause the resting potential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1036</Words>
  <Application>Microsoft Office PowerPoint</Application>
  <PresentationFormat>On-screen Show (4:3)</PresentationFormat>
  <Paragraphs>179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ＭＳ Ｐゴシック</vt:lpstr>
      <vt:lpstr>Times New Roman</vt:lpstr>
      <vt:lpstr>Calibri</vt:lpstr>
      <vt:lpstr>Symbol</vt:lpstr>
      <vt:lpstr>Default Design</vt:lpstr>
      <vt:lpstr>Dr Mark A Smith mark.smith@imperial.ac.uk</vt:lpstr>
      <vt:lpstr>Recommended Reading</vt:lpstr>
      <vt:lpstr>Nervous system</vt:lpstr>
      <vt:lpstr>Outline</vt:lpstr>
      <vt:lpstr>The ionic basis of the action potential </vt:lpstr>
      <vt:lpstr>Outline</vt:lpstr>
      <vt:lpstr>Phases of the action potential</vt:lpstr>
      <vt:lpstr>Phase 1. Resting membrane potential </vt:lpstr>
      <vt:lpstr>Phase 1. At the resting potential, voltage-gated ion channels (Na+ &amp; K+) are closed</vt:lpstr>
      <vt:lpstr>Phase 2. Depolarizing stimulus</vt:lpstr>
      <vt:lpstr>Phase 3. Upstroke</vt:lpstr>
      <vt:lpstr>Phase 3. At start of the upstroke voltage-gated Na+ open before K+ channels</vt:lpstr>
      <vt:lpstr>Phase 4. Repolarization</vt:lpstr>
      <vt:lpstr>Phase 4.  At start of repolarization</vt:lpstr>
      <vt:lpstr>Phase 4. Later in repolarization</vt:lpstr>
      <vt:lpstr>Phase 5. After-hyperpolarization</vt:lpstr>
      <vt:lpstr>Phase 5. During after-hyperpolarization </vt:lpstr>
      <vt:lpstr>Outline</vt:lpstr>
      <vt:lpstr>Time-course of changes in permeability</vt:lpstr>
      <vt:lpstr>Outline</vt:lpstr>
      <vt:lpstr>Regenerative relationship between PNa and membrane potential</vt:lpstr>
      <vt:lpstr>Regenerative relationship between PNa and membrane potential</vt:lpstr>
      <vt:lpstr>Regenerative relationship between PNa and membrane potential</vt:lpstr>
      <vt:lpstr>Regenerative relationship between PNa and membrane potential</vt:lpstr>
      <vt:lpstr>Ion movements during the action potential</vt:lpstr>
      <vt:lpstr>Outline</vt:lpstr>
      <vt:lpstr>Passive propagation</vt:lpstr>
      <vt:lpstr>Active Propagation of the Action Potential</vt:lpstr>
      <vt:lpstr>Active Propagation of the Action Potential </vt:lpstr>
      <vt:lpstr>Nodes of Ranvier</vt:lpstr>
      <vt:lpstr>Velocity</vt:lpstr>
      <vt:lpstr>Conduction velocity</vt:lpstr>
    </vt:vector>
  </TitlesOfParts>
  <Company>Imperial College Sch. Med.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Dr. Nancy A. Curtin</dc:creator>
  <cp:lastModifiedBy>Shiel, Nuala</cp:lastModifiedBy>
  <cp:revision>163</cp:revision>
  <dcterms:created xsi:type="dcterms:W3CDTF">2011-12-15T10:01:47Z</dcterms:created>
  <dcterms:modified xsi:type="dcterms:W3CDTF">2013-01-28T10:39:53Z</dcterms:modified>
</cp:coreProperties>
</file>