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9" r:id="rId1"/>
  </p:sldMasterIdLst>
  <p:notesMasterIdLst>
    <p:notesMasterId r:id="rId72"/>
  </p:notesMasterIdLst>
  <p:handoutMasterIdLst>
    <p:handoutMasterId r:id="rId73"/>
  </p:handoutMasterIdLst>
  <p:sldIdLst>
    <p:sldId id="256" r:id="rId2"/>
    <p:sldId id="395" r:id="rId3"/>
    <p:sldId id="389" r:id="rId4"/>
    <p:sldId id="390" r:id="rId5"/>
    <p:sldId id="391" r:id="rId6"/>
    <p:sldId id="392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414" r:id="rId34"/>
    <p:sldId id="415" r:id="rId35"/>
    <p:sldId id="416" r:id="rId36"/>
    <p:sldId id="417" r:id="rId37"/>
    <p:sldId id="418" r:id="rId38"/>
    <p:sldId id="357" r:id="rId39"/>
    <p:sldId id="358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419" r:id="rId70"/>
    <p:sldId id="373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7113" autoAdjust="0"/>
  </p:normalViewPr>
  <p:slideViewPr>
    <p:cSldViewPr snapToGrid="0" snapToObjects="1">
      <p:cViewPr>
        <p:scale>
          <a:sx n="50" d="100"/>
          <a:sy n="50" d="100"/>
        </p:scale>
        <p:origin x="-6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DEB2A-0018-A346-A6BD-08BE9CBF1EF1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1DBDD2-7580-F34A-8346-84B3CC776088}">
      <dgm:prSet/>
      <dgm:spPr/>
      <dgm:t>
        <a:bodyPr/>
        <a:lstStyle/>
        <a:p>
          <a:pPr rtl="0"/>
          <a:r>
            <a:rPr lang="en-US" dirty="0" smtClean="0"/>
            <a:t>Isometric</a:t>
          </a:r>
          <a:endParaRPr lang="en-US" dirty="0"/>
        </a:p>
      </dgm:t>
    </dgm:pt>
    <dgm:pt modelId="{E24A25DB-F7ED-234A-B6A6-C47493B3062D}" type="parTrans" cxnId="{63CBDB55-A2F4-9B47-8581-6418042FE3DC}">
      <dgm:prSet/>
      <dgm:spPr/>
      <dgm:t>
        <a:bodyPr/>
        <a:lstStyle/>
        <a:p>
          <a:endParaRPr lang="en-GB"/>
        </a:p>
      </dgm:t>
    </dgm:pt>
    <dgm:pt modelId="{5244763C-60A6-B041-8EBE-EC19C0ACC29E}" type="sibTrans" cxnId="{63CBDB55-A2F4-9B47-8581-6418042FE3DC}">
      <dgm:prSet/>
      <dgm:spPr/>
      <dgm:t>
        <a:bodyPr/>
        <a:lstStyle/>
        <a:p>
          <a:endParaRPr lang="en-GB"/>
        </a:p>
      </dgm:t>
    </dgm:pt>
    <dgm:pt modelId="{15F66FC0-FFBC-9B40-A1A9-81652AAA26D5}">
      <dgm:prSet/>
      <dgm:spPr/>
      <dgm:t>
        <a:bodyPr/>
        <a:lstStyle/>
        <a:p>
          <a:pPr rtl="0"/>
          <a:r>
            <a:rPr lang="en-US" dirty="0" smtClean="0"/>
            <a:t>force produced without a  change in muscle length</a:t>
          </a:r>
          <a:endParaRPr lang="en-US" dirty="0"/>
        </a:p>
      </dgm:t>
    </dgm:pt>
    <dgm:pt modelId="{313E38B0-A2D7-C649-9CD9-F9E14964EA5D}" type="parTrans" cxnId="{EBB6BFD3-8E25-154E-A5CD-1F7DCB81CAC7}">
      <dgm:prSet/>
      <dgm:spPr/>
      <dgm:t>
        <a:bodyPr/>
        <a:lstStyle/>
        <a:p>
          <a:endParaRPr lang="en-GB"/>
        </a:p>
      </dgm:t>
    </dgm:pt>
    <dgm:pt modelId="{6E4D1E38-0C20-CD45-8ECD-1A7D12719CE7}" type="sibTrans" cxnId="{EBB6BFD3-8E25-154E-A5CD-1F7DCB81CAC7}">
      <dgm:prSet/>
      <dgm:spPr/>
      <dgm:t>
        <a:bodyPr/>
        <a:lstStyle/>
        <a:p>
          <a:endParaRPr lang="en-GB"/>
        </a:p>
      </dgm:t>
    </dgm:pt>
    <dgm:pt modelId="{27ABCAC2-9712-F646-B2F0-9D31B9775F27}">
      <dgm:prSet/>
      <dgm:spPr/>
      <dgm:t>
        <a:bodyPr/>
        <a:lstStyle/>
        <a:p>
          <a:pPr rtl="0"/>
          <a:r>
            <a:rPr lang="en-US" dirty="0" smtClean="0"/>
            <a:t>Isotonic</a:t>
          </a:r>
          <a:endParaRPr lang="en-US" dirty="0"/>
        </a:p>
      </dgm:t>
    </dgm:pt>
    <dgm:pt modelId="{953205DC-19ED-B243-B6F2-7BF2E66406E9}" type="parTrans" cxnId="{57F1C2E4-0C95-B945-9A58-1031CE3C121D}">
      <dgm:prSet/>
      <dgm:spPr/>
      <dgm:t>
        <a:bodyPr/>
        <a:lstStyle/>
        <a:p>
          <a:endParaRPr lang="en-GB"/>
        </a:p>
      </dgm:t>
    </dgm:pt>
    <dgm:pt modelId="{68694442-E033-9C49-A405-65ABFA0D8E0C}" type="sibTrans" cxnId="{57F1C2E4-0C95-B945-9A58-1031CE3C121D}">
      <dgm:prSet/>
      <dgm:spPr/>
      <dgm:t>
        <a:bodyPr/>
        <a:lstStyle/>
        <a:p>
          <a:endParaRPr lang="en-GB"/>
        </a:p>
      </dgm:t>
    </dgm:pt>
    <dgm:pt modelId="{D3AAF636-C15C-7642-9BC6-8087877B6408}">
      <dgm:prSet/>
      <dgm:spPr/>
      <dgm:t>
        <a:bodyPr/>
        <a:lstStyle/>
        <a:p>
          <a:pPr rtl="0"/>
          <a:r>
            <a:rPr lang="en-US" dirty="0" smtClean="0"/>
            <a:t>constant force with change in length </a:t>
          </a:r>
          <a:endParaRPr lang="en-US" dirty="0"/>
        </a:p>
      </dgm:t>
    </dgm:pt>
    <dgm:pt modelId="{4E1A60EF-ADD9-DE47-A94F-2954E25C88E6}" type="parTrans" cxnId="{54A7C128-6201-C442-8E0F-005945236A39}">
      <dgm:prSet/>
      <dgm:spPr/>
      <dgm:t>
        <a:bodyPr/>
        <a:lstStyle/>
        <a:p>
          <a:endParaRPr lang="en-GB"/>
        </a:p>
      </dgm:t>
    </dgm:pt>
    <dgm:pt modelId="{281BA88A-AB1F-FC46-AD90-F9AD704E11F9}" type="sibTrans" cxnId="{54A7C128-6201-C442-8E0F-005945236A39}">
      <dgm:prSet/>
      <dgm:spPr/>
      <dgm:t>
        <a:bodyPr/>
        <a:lstStyle/>
        <a:p>
          <a:endParaRPr lang="en-GB"/>
        </a:p>
      </dgm:t>
    </dgm:pt>
    <dgm:pt modelId="{6620FCE7-B7DA-D54B-8880-903BF268F3CF}">
      <dgm:prSet/>
      <dgm:spPr/>
      <dgm:t>
        <a:bodyPr/>
        <a:lstStyle/>
        <a:p>
          <a:r>
            <a:rPr lang="en-US" smtClean="0"/>
            <a:t>Isovelocity</a:t>
          </a:r>
          <a:endParaRPr lang="en-GB"/>
        </a:p>
      </dgm:t>
    </dgm:pt>
    <dgm:pt modelId="{435E19A6-7DBB-2543-97EE-9C99377F865C}" type="parTrans" cxnId="{8F70B0BF-9B4E-4F49-9372-1C15969147FD}">
      <dgm:prSet/>
      <dgm:spPr/>
      <dgm:t>
        <a:bodyPr/>
        <a:lstStyle/>
        <a:p>
          <a:endParaRPr lang="en-GB"/>
        </a:p>
      </dgm:t>
    </dgm:pt>
    <dgm:pt modelId="{A54B86E3-7322-5743-ABDC-1335D76AF12C}" type="sibTrans" cxnId="{8F70B0BF-9B4E-4F49-9372-1C15969147FD}">
      <dgm:prSet/>
      <dgm:spPr/>
      <dgm:t>
        <a:bodyPr/>
        <a:lstStyle/>
        <a:p>
          <a:endParaRPr lang="en-GB"/>
        </a:p>
      </dgm:t>
    </dgm:pt>
    <dgm:pt modelId="{7495FCD2-AB0D-BC48-988E-34DBCA56707C}">
      <dgm:prSet/>
      <dgm:spPr/>
      <dgm:t>
        <a:bodyPr/>
        <a:lstStyle/>
        <a:p>
          <a:r>
            <a:rPr lang="en-US" dirty="0" smtClean="0"/>
            <a:t>force with constant velocity of shortening or lengthening</a:t>
          </a:r>
          <a:endParaRPr lang="en-GB" dirty="0"/>
        </a:p>
      </dgm:t>
    </dgm:pt>
    <dgm:pt modelId="{CA4C69EB-2C06-5647-9E69-ECFF4D6CF4BA}" type="parTrans" cxnId="{D3A778C3-2F64-8640-AB69-8689B24B3DC2}">
      <dgm:prSet/>
      <dgm:spPr/>
      <dgm:t>
        <a:bodyPr/>
        <a:lstStyle/>
        <a:p>
          <a:endParaRPr lang="en-GB"/>
        </a:p>
      </dgm:t>
    </dgm:pt>
    <dgm:pt modelId="{E7FE23AE-6B56-4045-8A18-EF705CE8232C}" type="sibTrans" cxnId="{D3A778C3-2F64-8640-AB69-8689B24B3DC2}">
      <dgm:prSet/>
      <dgm:spPr/>
      <dgm:t>
        <a:bodyPr/>
        <a:lstStyle/>
        <a:p>
          <a:endParaRPr lang="en-GB"/>
        </a:p>
      </dgm:t>
    </dgm:pt>
    <dgm:pt modelId="{44A5BEEB-0485-9646-8BC6-6B3650829BBA}" type="pres">
      <dgm:prSet presAssocID="{EE3DEB2A-0018-A346-A6BD-08BE9CBF1E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CFD442F-4B22-C54F-A3D1-7B65F99712C5}" type="pres">
      <dgm:prSet presAssocID="{DD1DBDD2-7580-F34A-8346-84B3CC776088}" presName="linNode" presStyleCnt="0"/>
      <dgm:spPr/>
    </dgm:pt>
    <dgm:pt modelId="{A5B20640-A866-8F43-942F-0E2598E3B9E7}" type="pres">
      <dgm:prSet presAssocID="{DD1DBDD2-7580-F34A-8346-84B3CC77608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283DCD-D842-EA45-8C2E-A8BCDA1CB33D}" type="pres">
      <dgm:prSet presAssocID="{DD1DBDD2-7580-F34A-8346-84B3CC77608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3F070E-B240-7D42-A49E-ECF31E61F912}" type="pres">
      <dgm:prSet presAssocID="{5244763C-60A6-B041-8EBE-EC19C0ACC29E}" presName="sp" presStyleCnt="0"/>
      <dgm:spPr/>
    </dgm:pt>
    <dgm:pt modelId="{126E0310-F2F7-8E45-AB45-E3A0D15B6633}" type="pres">
      <dgm:prSet presAssocID="{27ABCAC2-9712-F646-B2F0-9D31B9775F27}" presName="linNode" presStyleCnt="0"/>
      <dgm:spPr/>
    </dgm:pt>
    <dgm:pt modelId="{61D00E5E-B482-9844-A9F4-FE3DC7CA455B}" type="pres">
      <dgm:prSet presAssocID="{27ABCAC2-9712-F646-B2F0-9D31B9775F2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DB47F7-AD48-BF45-9918-B4E78D19623D}" type="pres">
      <dgm:prSet presAssocID="{27ABCAC2-9712-F646-B2F0-9D31B9775F2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6375A0-3B07-7B48-81BB-E5C608D163E1}" type="pres">
      <dgm:prSet presAssocID="{68694442-E033-9C49-A405-65ABFA0D8E0C}" presName="sp" presStyleCnt="0"/>
      <dgm:spPr/>
    </dgm:pt>
    <dgm:pt modelId="{E34E0FCD-CCA8-9E40-8950-968BFEC04669}" type="pres">
      <dgm:prSet presAssocID="{6620FCE7-B7DA-D54B-8880-903BF268F3CF}" presName="linNode" presStyleCnt="0"/>
      <dgm:spPr/>
    </dgm:pt>
    <dgm:pt modelId="{5B644862-2B90-064D-802E-DD10F512ED77}" type="pres">
      <dgm:prSet presAssocID="{6620FCE7-B7DA-D54B-8880-903BF268F3C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C2AE37-42CE-5042-9038-C102881A5B7D}" type="pres">
      <dgm:prSet presAssocID="{6620FCE7-B7DA-D54B-8880-903BF268F3C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F1C2E4-0C95-B945-9A58-1031CE3C121D}" srcId="{EE3DEB2A-0018-A346-A6BD-08BE9CBF1EF1}" destId="{27ABCAC2-9712-F646-B2F0-9D31B9775F27}" srcOrd="1" destOrd="0" parTransId="{953205DC-19ED-B243-B6F2-7BF2E66406E9}" sibTransId="{68694442-E033-9C49-A405-65ABFA0D8E0C}"/>
    <dgm:cxn modelId="{2347A218-CA76-464A-800D-DE60F83CE093}" type="presOf" srcId="{DD1DBDD2-7580-F34A-8346-84B3CC776088}" destId="{A5B20640-A866-8F43-942F-0E2598E3B9E7}" srcOrd="0" destOrd="0" presId="urn:microsoft.com/office/officeart/2005/8/layout/vList5"/>
    <dgm:cxn modelId="{3375C4A7-AFCA-4028-9E84-ED0368E4E2F1}" type="presOf" srcId="{15F66FC0-FFBC-9B40-A1A9-81652AAA26D5}" destId="{86283DCD-D842-EA45-8C2E-A8BCDA1CB33D}" srcOrd="0" destOrd="0" presId="urn:microsoft.com/office/officeart/2005/8/layout/vList5"/>
    <dgm:cxn modelId="{D3A778C3-2F64-8640-AB69-8689B24B3DC2}" srcId="{6620FCE7-B7DA-D54B-8880-903BF268F3CF}" destId="{7495FCD2-AB0D-BC48-988E-34DBCA56707C}" srcOrd="0" destOrd="0" parTransId="{CA4C69EB-2C06-5647-9E69-ECFF4D6CF4BA}" sibTransId="{E7FE23AE-6B56-4045-8A18-EF705CE8232C}"/>
    <dgm:cxn modelId="{EBB6BFD3-8E25-154E-A5CD-1F7DCB81CAC7}" srcId="{DD1DBDD2-7580-F34A-8346-84B3CC776088}" destId="{15F66FC0-FFBC-9B40-A1A9-81652AAA26D5}" srcOrd="0" destOrd="0" parTransId="{313E38B0-A2D7-C649-9CD9-F9E14964EA5D}" sibTransId="{6E4D1E38-0C20-CD45-8ECD-1A7D12719CE7}"/>
    <dgm:cxn modelId="{657FC958-7981-4E5A-8085-E54DE1C02D05}" type="presOf" srcId="{27ABCAC2-9712-F646-B2F0-9D31B9775F27}" destId="{61D00E5E-B482-9844-A9F4-FE3DC7CA455B}" srcOrd="0" destOrd="0" presId="urn:microsoft.com/office/officeart/2005/8/layout/vList5"/>
    <dgm:cxn modelId="{B2E04333-FF8A-4387-B94E-53504A1B800C}" type="presOf" srcId="{D3AAF636-C15C-7642-9BC6-8087877B6408}" destId="{0DDB47F7-AD48-BF45-9918-B4E78D19623D}" srcOrd="0" destOrd="0" presId="urn:microsoft.com/office/officeart/2005/8/layout/vList5"/>
    <dgm:cxn modelId="{A1B55DE4-DB26-46C3-90D7-858180729745}" type="presOf" srcId="{EE3DEB2A-0018-A346-A6BD-08BE9CBF1EF1}" destId="{44A5BEEB-0485-9646-8BC6-6B3650829BBA}" srcOrd="0" destOrd="0" presId="urn:microsoft.com/office/officeart/2005/8/layout/vList5"/>
    <dgm:cxn modelId="{F39BD263-3839-406D-83D9-3D00BB4C4E8C}" type="presOf" srcId="{7495FCD2-AB0D-BC48-988E-34DBCA56707C}" destId="{5CC2AE37-42CE-5042-9038-C102881A5B7D}" srcOrd="0" destOrd="0" presId="urn:microsoft.com/office/officeart/2005/8/layout/vList5"/>
    <dgm:cxn modelId="{54A7C128-6201-C442-8E0F-005945236A39}" srcId="{27ABCAC2-9712-F646-B2F0-9D31B9775F27}" destId="{D3AAF636-C15C-7642-9BC6-8087877B6408}" srcOrd="0" destOrd="0" parTransId="{4E1A60EF-ADD9-DE47-A94F-2954E25C88E6}" sibTransId="{281BA88A-AB1F-FC46-AD90-F9AD704E11F9}"/>
    <dgm:cxn modelId="{237345DE-9DD4-45EB-9824-841DFC1007E6}" type="presOf" srcId="{6620FCE7-B7DA-D54B-8880-903BF268F3CF}" destId="{5B644862-2B90-064D-802E-DD10F512ED77}" srcOrd="0" destOrd="0" presId="urn:microsoft.com/office/officeart/2005/8/layout/vList5"/>
    <dgm:cxn modelId="{63CBDB55-A2F4-9B47-8581-6418042FE3DC}" srcId="{EE3DEB2A-0018-A346-A6BD-08BE9CBF1EF1}" destId="{DD1DBDD2-7580-F34A-8346-84B3CC776088}" srcOrd="0" destOrd="0" parTransId="{E24A25DB-F7ED-234A-B6A6-C47493B3062D}" sibTransId="{5244763C-60A6-B041-8EBE-EC19C0ACC29E}"/>
    <dgm:cxn modelId="{8F70B0BF-9B4E-4F49-9372-1C15969147FD}" srcId="{EE3DEB2A-0018-A346-A6BD-08BE9CBF1EF1}" destId="{6620FCE7-B7DA-D54B-8880-903BF268F3CF}" srcOrd="2" destOrd="0" parTransId="{435E19A6-7DBB-2543-97EE-9C99377F865C}" sibTransId="{A54B86E3-7322-5743-ABDC-1335D76AF12C}"/>
    <dgm:cxn modelId="{325411C4-DB90-4E1C-9370-12EE03B0D043}" type="presParOf" srcId="{44A5BEEB-0485-9646-8BC6-6B3650829BBA}" destId="{0CFD442F-4B22-C54F-A3D1-7B65F99712C5}" srcOrd="0" destOrd="0" presId="urn:microsoft.com/office/officeart/2005/8/layout/vList5"/>
    <dgm:cxn modelId="{B13D83AE-6D7E-48B5-9F39-6A16360CEF78}" type="presParOf" srcId="{0CFD442F-4B22-C54F-A3D1-7B65F99712C5}" destId="{A5B20640-A866-8F43-942F-0E2598E3B9E7}" srcOrd="0" destOrd="0" presId="urn:microsoft.com/office/officeart/2005/8/layout/vList5"/>
    <dgm:cxn modelId="{B615B152-2B40-452F-934E-64538BC09863}" type="presParOf" srcId="{0CFD442F-4B22-C54F-A3D1-7B65F99712C5}" destId="{86283DCD-D842-EA45-8C2E-A8BCDA1CB33D}" srcOrd="1" destOrd="0" presId="urn:microsoft.com/office/officeart/2005/8/layout/vList5"/>
    <dgm:cxn modelId="{EB8A08B9-CF1B-4302-872F-79556FE933B6}" type="presParOf" srcId="{44A5BEEB-0485-9646-8BC6-6B3650829BBA}" destId="{3C3F070E-B240-7D42-A49E-ECF31E61F912}" srcOrd="1" destOrd="0" presId="urn:microsoft.com/office/officeart/2005/8/layout/vList5"/>
    <dgm:cxn modelId="{82648CD8-FB89-4551-8BBF-F60DCC5D4FB7}" type="presParOf" srcId="{44A5BEEB-0485-9646-8BC6-6B3650829BBA}" destId="{126E0310-F2F7-8E45-AB45-E3A0D15B6633}" srcOrd="2" destOrd="0" presId="urn:microsoft.com/office/officeart/2005/8/layout/vList5"/>
    <dgm:cxn modelId="{151548D6-BAE7-43C9-BBE6-9842328457F2}" type="presParOf" srcId="{126E0310-F2F7-8E45-AB45-E3A0D15B6633}" destId="{61D00E5E-B482-9844-A9F4-FE3DC7CA455B}" srcOrd="0" destOrd="0" presId="urn:microsoft.com/office/officeart/2005/8/layout/vList5"/>
    <dgm:cxn modelId="{7D0E8CEA-5B93-454E-9EBD-6A66B7C08957}" type="presParOf" srcId="{126E0310-F2F7-8E45-AB45-E3A0D15B6633}" destId="{0DDB47F7-AD48-BF45-9918-B4E78D19623D}" srcOrd="1" destOrd="0" presId="urn:microsoft.com/office/officeart/2005/8/layout/vList5"/>
    <dgm:cxn modelId="{86CC5748-DB0F-4971-A14C-4568C58D0B93}" type="presParOf" srcId="{44A5BEEB-0485-9646-8BC6-6B3650829BBA}" destId="{1F6375A0-3B07-7B48-81BB-E5C608D163E1}" srcOrd="3" destOrd="0" presId="urn:microsoft.com/office/officeart/2005/8/layout/vList5"/>
    <dgm:cxn modelId="{C41F5BA6-5CC3-449E-97DE-C06FB4EBFC6D}" type="presParOf" srcId="{44A5BEEB-0485-9646-8BC6-6B3650829BBA}" destId="{E34E0FCD-CCA8-9E40-8950-968BFEC04669}" srcOrd="4" destOrd="0" presId="urn:microsoft.com/office/officeart/2005/8/layout/vList5"/>
    <dgm:cxn modelId="{49887792-FE38-41E9-9E26-E5C97DAB2735}" type="presParOf" srcId="{E34E0FCD-CCA8-9E40-8950-968BFEC04669}" destId="{5B644862-2B90-064D-802E-DD10F512ED77}" srcOrd="0" destOrd="0" presId="urn:microsoft.com/office/officeart/2005/8/layout/vList5"/>
    <dgm:cxn modelId="{20A7D5FA-A033-486C-A1A4-7023053ED816}" type="presParOf" srcId="{E34E0FCD-CCA8-9E40-8950-968BFEC04669}" destId="{5CC2AE37-42CE-5042-9038-C102881A5B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DEB2A-0018-A346-A6BD-08BE9CBF1EF1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1DBDD2-7580-F34A-8346-84B3CC776088}">
      <dgm:prSet/>
      <dgm:spPr/>
      <dgm:t>
        <a:bodyPr/>
        <a:lstStyle/>
        <a:p>
          <a:pPr rtl="0"/>
          <a:r>
            <a:rPr lang="en-US" dirty="0" smtClean="0"/>
            <a:t>Concentric</a:t>
          </a:r>
          <a:endParaRPr lang="en-US" dirty="0"/>
        </a:p>
      </dgm:t>
    </dgm:pt>
    <dgm:pt modelId="{E24A25DB-F7ED-234A-B6A6-C47493B3062D}" type="parTrans" cxnId="{63CBDB55-A2F4-9B47-8581-6418042FE3DC}">
      <dgm:prSet/>
      <dgm:spPr/>
      <dgm:t>
        <a:bodyPr/>
        <a:lstStyle/>
        <a:p>
          <a:endParaRPr lang="en-GB"/>
        </a:p>
      </dgm:t>
    </dgm:pt>
    <dgm:pt modelId="{5244763C-60A6-B041-8EBE-EC19C0ACC29E}" type="sibTrans" cxnId="{63CBDB55-A2F4-9B47-8581-6418042FE3DC}">
      <dgm:prSet/>
      <dgm:spPr/>
      <dgm:t>
        <a:bodyPr/>
        <a:lstStyle/>
        <a:p>
          <a:endParaRPr lang="en-GB"/>
        </a:p>
      </dgm:t>
    </dgm:pt>
    <dgm:pt modelId="{15F66FC0-FFBC-9B40-A1A9-81652AAA26D5}">
      <dgm:prSet/>
      <dgm:spPr/>
      <dgm:t>
        <a:bodyPr/>
        <a:lstStyle/>
        <a:p>
          <a:pPr rtl="0"/>
          <a:r>
            <a:rPr lang="en-US" dirty="0" smtClean="0"/>
            <a:t>muscle shortens</a:t>
          </a:r>
          <a:endParaRPr lang="en-US" dirty="0"/>
        </a:p>
      </dgm:t>
    </dgm:pt>
    <dgm:pt modelId="{313E38B0-A2D7-C649-9CD9-F9E14964EA5D}" type="parTrans" cxnId="{EBB6BFD3-8E25-154E-A5CD-1F7DCB81CAC7}">
      <dgm:prSet/>
      <dgm:spPr/>
      <dgm:t>
        <a:bodyPr/>
        <a:lstStyle/>
        <a:p>
          <a:endParaRPr lang="en-GB"/>
        </a:p>
      </dgm:t>
    </dgm:pt>
    <dgm:pt modelId="{6E4D1E38-0C20-CD45-8ECD-1A7D12719CE7}" type="sibTrans" cxnId="{EBB6BFD3-8E25-154E-A5CD-1F7DCB81CAC7}">
      <dgm:prSet/>
      <dgm:spPr/>
      <dgm:t>
        <a:bodyPr/>
        <a:lstStyle/>
        <a:p>
          <a:endParaRPr lang="en-GB"/>
        </a:p>
      </dgm:t>
    </dgm:pt>
    <dgm:pt modelId="{27ABCAC2-9712-F646-B2F0-9D31B9775F27}">
      <dgm:prSet/>
      <dgm:spPr/>
      <dgm:t>
        <a:bodyPr/>
        <a:lstStyle/>
        <a:p>
          <a:pPr rtl="0"/>
          <a:r>
            <a:rPr lang="en-US" dirty="0" smtClean="0"/>
            <a:t>Eccentric</a:t>
          </a:r>
          <a:endParaRPr lang="en-US" dirty="0"/>
        </a:p>
      </dgm:t>
    </dgm:pt>
    <dgm:pt modelId="{953205DC-19ED-B243-B6F2-7BF2E66406E9}" type="parTrans" cxnId="{57F1C2E4-0C95-B945-9A58-1031CE3C121D}">
      <dgm:prSet/>
      <dgm:spPr/>
      <dgm:t>
        <a:bodyPr/>
        <a:lstStyle/>
        <a:p>
          <a:endParaRPr lang="en-GB"/>
        </a:p>
      </dgm:t>
    </dgm:pt>
    <dgm:pt modelId="{68694442-E033-9C49-A405-65ABFA0D8E0C}" type="sibTrans" cxnId="{57F1C2E4-0C95-B945-9A58-1031CE3C121D}">
      <dgm:prSet/>
      <dgm:spPr/>
      <dgm:t>
        <a:bodyPr/>
        <a:lstStyle/>
        <a:p>
          <a:endParaRPr lang="en-GB"/>
        </a:p>
      </dgm:t>
    </dgm:pt>
    <dgm:pt modelId="{D3AAF636-C15C-7642-9BC6-8087877B6408}">
      <dgm:prSet/>
      <dgm:spPr/>
      <dgm:t>
        <a:bodyPr/>
        <a:lstStyle/>
        <a:p>
          <a:pPr rtl="0"/>
          <a:r>
            <a:rPr lang="en-US" dirty="0" smtClean="0"/>
            <a:t>muscle lengthens</a:t>
          </a:r>
          <a:endParaRPr lang="en-US" dirty="0"/>
        </a:p>
      </dgm:t>
    </dgm:pt>
    <dgm:pt modelId="{4E1A60EF-ADD9-DE47-A94F-2954E25C88E6}" type="parTrans" cxnId="{54A7C128-6201-C442-8E0F-005945236A39}">
      <dgm:prSet/>
      <dgm:spPr/>
      <dgm:t>
        <a:bodyPr/>
        <a:lstStyle/>
        <a:p>
          <a:endParaRPr lang="en-GB"/>
        </a:p>
      </dgm:t>
    </dgm:pt>
    <dgm:pt modelId="{281BA88A-AB1F-FC46-AD90-F9AD704E11F9}" type="sibTrans" cxnId="{54A7C128-6201-C442-8E0F-005945236A39}">
      <dgm:prSet/>
      <dgm:spPr/>
      <dgm:t>
        <a:bodyPr/>
        <a:lstStyle/>
        <a:p>
          <a:endParaRPr lang="en-GB"/>
        </a:p>
      </dgm:t>
    </dgm:pt>
    <dgm:pt modelId="{7271E212-DA7C-2443-A0C9-A5CF6804E6FD}">
      <dgm:prSet custT="1"/>
      <dgm:spPr/>
      <dgm:t>
        <a:bodyPr/>
        <a:lstStyle/>
        <a:p>
          <a:r>
            <a:rPr lang="en-GB" sz="2000" i="1" dirty="0" smtClean="0"/>
            <a:t>*The word “contraction” means the muscle is active, not resting.  Contraction does not necessarily mean the muscle is getting shorter</a:t>
          </a:r>
          <a:endParaRPr lang="en-GB" sz="2800" i="1" dirty="0"/>
        </a:p>
      </dgm:t>
    </dgm:pt>
    <dgm:pt modelId="{6FE02972-47F0-2D4E-9FFD-EA4435E598BA}" type="parTrans" cxnId="{2F00F772-033A-C149-8ABD-0609C9848DA5}">
      <dgm:prSet/>
      <dgm:spPr/>
      <dgm:t>
        <a:bodyPr/>
        <a:lstStyle/>
        <a:p>
          <a:endParaRPr lang="en-GB"/>
        </a:p>
      </dgm:t>
    </dgm:pt>
    <dgm:pt modelId="{FC8EAACF-4097-BF41-BC13-C76DECB926EF}" type="sibTrans" cxnId="{2F00F772-033A-C149-8ABD-0609C9848DA5}">
      <dgm:prSet/>
      <dgm:spPr/>
      <dgm:t>
        <a:bodyPr/>
        <a:lstStyle/>
        <a:p>
          <a:endParaRPr lang="en-GB"/>
        </a:p>
      </dgm:t>
    </dgm:pt>
    <dgm:pt modelId="{44A5BEEB-0485-9646-8BC6-6B3650829BBA}" type="pres">
      <dgm:prSet presAssocID="{EE3DEB2A-0018-A346-A6BD-08BE9CBF1E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CFD442F-4B22-C54F-A3D1-7B65F99712C5}" type="pres">
      <dgm:prSet presAssocID="{DD1DBDD2-7580-F34A-8346-84B3CC776088}" presName="linNode" presStyleCnt="0"/>
      <dgm:spPr/>
    </dgm:pt>
    <dgm:pt modelId="{A5B20640-A866-8F43-942F-0E2598E3B9E7}" type="pres">
      <dgm:prSet presAssocID="{DD1DBDD2-7580-F34A-8346-84B3CC77608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283DCD-D842-EA45-8C2E-A8BCDA1CB33D}" type="pres">
      <dgm:prSet presAssocID="{DD1DBDD2-7580-F34A-8346-84B3CC77608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3F070E-B240-7D42-A49E-ECF31E61F912}" type="pres">
      <dgm:prSet presAssocID="{5244763C-60A6-B041-8EBE-EC19C0ACC29E}" presName="sp" presStyleCnt="0"/>
      <dgm:spPr/>
    </dgm:pt>
    <dgm:pt modelId="{126E0310-F2F7-8E45-AB45-E3A0D15B6633}" type="pres">
      <dgm:prSet presAssocID="{27ABCAC2-9712-F646-B2F0-9D31B9775F27}" presName="linNode" presStyleCnt="0"/>
      <dgm:spPr/>
    </dgm:pt>
    <dgm:pt modelId="{61D00E5E-B482-9844-A9F4-FE3DC7CA455B}" type="pres">
      <dgm:prSet presAssocID="{27ABCAC2-9712-F646-B2F0-9D31B9775F2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DB47F7-AD48-BF45-9918-B4E78D19623D}" type="pres">
      <dgm:prSet presAssocID="{27ABCAC2-9712-F646-B2F0-9D31B9775F2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53259-0FDC-2840-A328-37252EDACB27}" type="pres">
      <dgm:prSet presAssocID="{68694442-E033-9C49-A405-65ABFA0D8E0C}" presName="sp" presStyleCnt="0"/>
      <dgm:spPr/>
    </dgm:pt>
    <dgm:pt modelId="{DE455061-B919-3647-A7C9-6537A9224519}" type="pres">
      <dgm:prSet presAssocID="{7271E212-DA7C-2443-A0C9-A5CF6804E6FD}" presName="linNode" presStyleCnt="0"/>
      <dgm:spPr/>
    </dgm:pt>
    <dgm:pt modelId="{22431441-3039-D143-B8A4-A2AE5C59353F}" type="pres">
      <dgm:prSet presAssocID="{7271E212-DA7C-2443-A0C9-A5CF6804E6FD}" presName="parentText" presStyleLbl="node1" presStyleIdx="2" presStyleCnt="3" custScaleX="27568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4A7C128-6201-C442-8E0F-005945236A39}" srcId="{27ABCAC2-9712-F646-B2F0-9D31B9775F27}" destId="{D3AAF636-C15C-7642-9BC6-8087877B6408}" srcOrd="0" destOrd="0" parTransId="{4E1A60EF-ADD9-DE47-A94F-2954E25C88E6}" sibTransId="{281BA88A-AB1F-FC46-AD90-F9AD704E11F9}"/>
    <dgm:cxn modelId="{57F1C2E4-0C95-B945-9A58-1031CE3C121D}" srcId="{EE3DEB2A-0018-A346-A6BD-08BE9CBF1EF1}" destId="{27ABCAC2-9712-F646-B2F0-9D31B9775F27}" srcOrd="1" destOrd="0" parTransId="{953205DC-19ED-B243-B6F2-7BF2E66406E9}" sibTransId="{68694442-E033-9C49-A405-65ABFA0D8E0C}"/>
    <dgm:cxn modelId="{1FAA5001-7EA0-4892-AEE7-B25F3723BCC4}" type="presOf" srcId="{D3AAF636-C15C-7642-9BC6-8087877B6408}" destId="{0DDB47F7-AD48-BF45-9918-B4E78D19623D}" srcOrd="0" destOrd="0" presId="urn:microsoft.com/office/officeart/2005/8/layout/vList5"/>
    <dgm:cxn modelId="{EBB6BFD3-8E25-154E-A5CD-1F7DCB81CAC7}" srcId="{DD1DBDD2-7580-F34A-8346-84B3CC776088}" destId="{15F66FC0-FFBC-9B40-A1A9-81652AAA26D5}" srcOrd="0" destOrd="0" parTransId="{313E38B0-A2D7-C649-9CD9-F9E14964EA5D}" sibTransId="{6E4D1E38-0C20-CD45-8ECD-1A7D12719CE7}"/>
    <dgm:cxn modelId="{63CBDB55-A2F4-9B47-8581-6418042FE3DC}" srcId="{EE3DEB2A-0018-A346-A6BD-08BE9CBF1EF1}" destId="{DD1DBDD2-7580-F34A-8346-84B3CC776088}" srcOrd="0" destOrd="0" parTransId="{E24A25DB-F7ED-234A-B6A6-C47493B3062D}" sibTransId="{5244763C-60A6-B041-8EBE-EC19C0ACC29E}"/>
    <dgm:cxn modelId="{BC5A86BE-4FB7-4F9F-A775-AEF714027627}" type="presOf" srcId="{DD1DBDD2-7580-F34A-8346-84B3CC776088}" destId="{A5B20640-A866-8F43-942F-0E2598E3B9E7}" srcOrd="0" destOrd="0" presId="urn:microsoft.com/office/officeart/2005/8/layout/vList5"/>
    <dgm:cxn modelId="{2F00F772-033A-C149-8ABD-0609C9848DA5}" srcId="{EE3DEB2A-0018-A346-A6BD-08BE9CBF1EF1}" destId="{7271E212-DA7C-2443-A0C9-A5CF6804E6FD}" srcOrd="2" destOrd="0" parTransId="{6FE02972-47F0-2D4E-9FFD-EA4435E598BA}" sibTransId="{FC8EAACF-4097-BF41-BC13-C76DECB926EF}"/>
    <dgm:cxn modelId="{628A1E65-492D-464E-94BD-00A95F2A3906}" type="presOf" srcId="{7271E212-DA7C-2443-A0C9-A5CF6804E6FD}" destId="{22431441-3039-D143-B8A4-A2AE5C59353F}" srcOrd="0" destOrd="0" presId="urn:microsoft.com/office/officeart/2005/8/layout/vList5"/>
    <dgm:cxn modelId="{4C314474-5CCC-4CFF-8930-2512E2348EDF}" type="presOf" srcId="{EE3DEB2A-0018-A346-A6BD-08BE9CBF1EF1}" destId="{44A5BEEB-0485-9646-8BC6-6B3650829BBA}" srcOrd="0" destOrd="0" presId="urn:microsoft.com/office/officeart/2005/8/layout/vList5"/>
    <dgm:cxn modelId="{EC7CB117-D912-4300-912A-911D9FCA87EC}" type="presOf" srcId="{27ABCAC2-9712-F646-B2F0-9D31B9775F27}" destId="{61D00E5E-B482-9844-A9F4-FE3DC7CA455B}" srcOrd="0" destOrd="0" presId="urn:microsoft.com/office/officeart/2005/8/layout/vList5"/>
    <dgm:cxn modelId="{6B419DD0-F7E5-4A3A-8280-54D6AB96EC5F}" type="presOf" srcId="{15F66FC0-FFBC-9B40-A1A9-81652AAA26D5}" destId="{86283DCD-D842-EA45-8C2E-A8BCDA1CB33D}" srcOrd="0" destOrd="0" presId="urn:microsoft.com/office/officeart/2005/8/layout/vList5"/>
    <dgm:cxn modelId="{083E413A-C188-4257-B4F5-4D9FD08B4DEB}" type="presParOf" srcId="{44A5BEEB-0485-9646-8BC6-6B3650829BBA}" destId="{0CFD442F-4B22-C54F-A3D1-7B65F99712C5}" srcOrd="0" destOrd="0" presId="urn:microsoft.com/office/officeart/2005/8/layout/vList5"/>
    <dgm:cxn modelId="{A4ADD8D2-D849-4CC1-9825-AC7E1CA7B995}" type="presParOf" srcId="{0CFD442F-4B22-C54F-A3D1-7B65F99712C5}" destId="{A5B20640-A866-8F43-942F-0E2598E3B9E7}" srcOrd="0" destOrd="0" presId="urn:microsoft.com/office/officeart/2005/8/layout/vList5"/>
    <dgm:cxn modelId="{E49CEC68-FA6F-416E-A6D1-488282426851}" type="presParOf" srcId="{0CFD442F-4B22-C54F-A3D1-7B65F99712C5}" destId="{86283DCD-D842-EA45-8C2E-A8BCDA1CB33D}" srcOrd="1" destOrd="0" presId="urn:microsoft.com/office/officeart/2005/8/layout/vList5"/>
    <dgm:cxn modelId="{F323767D-5472-4331-980B-50242001481E}" type="presParOf" srcId="{44A5BEEB-0485-9646-8BC6-6B3650829BBA}" destId="{3C3F070E-B240-7D42-A49E-ECF31E61F912}" srcOrd="1" destOrd="0" presId="urn:microsoft.com/office/officeart/2005/8/layout/vList5"/>
    <dgm:cxn modelId="{E3CBFCDA-02D2-4DD3-BADD-BBF9FD6E2B0E}" type="presParOf" srcId="{44A5BEEB-0485-9646-8BC6-6B3650829BBA}" destId="{126E0310-F2F7-8E45-AB45-E3A0D15B6633}" srcOrd="2" destOrd="0" presId="urn:microsoft.com/office/officeart/2005/8/layout/vList5"/>
    <dgm:cxn modelId="{A32D5EDD-43C6-4F5D-AD23-62F538218E94}" type="presParOf" srcId="{126E0310-F2F7-8E45-AB45-E3A0D15B6633}" destId="{61D00E5E-B482-9844-A9F4-FE3DC7CA455B}" srcOrd="0" destOrd="0" presId="urn:microsoft.com/office/officeart/2005/8/layout/vList5"/>
    <dgm:cxn modelId="{5FE8DB28-A084-4263-9D18-CF1BFCD4158C}" type="presParOf" srcId="{126E0310-F2F7-8E45-AB45-E3A0D15B6633}" destId="{0DDB47F7-AD48-BF45-9918-B4E78D19623D}" srcOrd="1" destOrd="0" presId="urn:microsoft.com/office/officeart/2005/8/layout/vList5"/>
    <dgm:cxn modelId="{8FBF4473-5E40-4EA5-BFAB-134A28DD5840}" type="presParOf" srcId="{44A5BEEB-0485-9646-8BC6-6B3650829BBA}" destId="{B7553259-0FDC-2840-A328-37252EDACB27}" srcOrd="3" destOrd="0" presId="urn:microsoft.com/office/officeart/2005/8/layout/vList5"/>
    <dgm:cxn modelId="{C05F6D85-F282-4CC8-965F-FD57AD91FB8A}" type="presParOf" srcId="{44A5BEEB-0485-9646-8BC6-6B3650829BBA}" destId="{DE455061-B919-3647-A7C9-6537A9224519}" srcOrd="4" destOrd="0" presId="urn:microsoft.com/office/officeart/2005/8/layout/vList5"/>
    <dgm:cxn modelId="{293DB412-7630-4D72-9F0F-2332446F6E30}" type="presParOf" srcId="{DE455061-B919-3647-A7C9-6537A9224519}" destId="{22431441-3039-D143-B8A4-A2AE5C59353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2E7016-6235-6D42-9529-DB53F56EEDCA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DCF2BC-95AA-0843-816D-8BA8137D0335}">
      <dgm:prSet phldrT="[Text]"/>
      <dgm:spPr/>
      <dgm:t>
        <a:bodyPr/>
        <a:lstStyle/>
        <a:p>
          <a:r>
            <a:rPr lang="en-GB" dirty="0" smtClean="0"/>
            <a:t>Skeletal</a:t>
          </a:r>
          <a:endParaRPr lang="en-GB" dirty="0"/>
        </a:p>
      </dgm:t>
    </dgm:pt>
    <dgm:pt modelId="{7E1824F5-C0B0-074D-8680-8A3EFA1148E6}" type="parTrans" cxnId="{7F89110C-409E-6B4A-A7C7-F04B2464422D}">
      <dgm:prSet/>
      <dgm:spPr/>
      <dgm:t>
        <a:bodyPr/>
        <a:lstStyle/>
        <a:p>
          <a:endParaRPr lang="en-GB"/>
        </a:p>
      </dgm:t>
    </dgm:pt>
    <dgm:pt modelId="{4AD6437C-3B5C-4B4C-AD23-8F55CDF4398B}" type="sibTrans" cxnId="{7F89110C-409E-6B4A-A7C7-F04B2464422D}">
      <dgm:prSet/>
      <dgm:spPr/>
      <dgm:t>
        <a:bodyPr/>
        <a:lstStyle/>
        <a:p>
          <a:endParaRPr lang="en-GB"/>
        </a:p>
      </dgm:t>
    </dgm:pt>
    <dgm:pt modelId="{3DF49123-9CF9-F34E-849D-99B1BFA99C77}">
      <dgm:prSet phldrT="[Text]" custT="1"/>
      <dgm:spPr/>
      <dgm:t>
        <a:bodyPr/>
        <a:lstStyle/>
        <a:p>
          <a:r>
            <a:rPr lang="en-GB" sz="3600" dirty="0" smtClean="0">
              <a:solidFill>
                <a:schemeClr val="tx2"/>
              </a:solidFill>
            </a:rPr>
            <a:t>Striated</a:t>
          </a:r>
          <a:endParaRPr lang="en-GB" sz="1600" dirty="0">
            <a:solidFill>
              <a:schemeClr val="tx2"/>
            </a:solidFill>
          </a:endParaRPr>
        </a:p>
      </dgm:t>
    </dgm:pt>
    <dgm:pt modelId="{1F52D1DD-9FDA-8541-82B8-3A71307BD8D6}" type="parTrans" cxnId="{A3EAC244-ED27-1244-AE1F-C17A98A91DEE}">
      <dgm:prSet/>
      <dgm:spPr/>
      <dgm:t>
        <a:bodyPr/>
        <a:lstStyle/>
        <a:p>
          <a:endParaRPr lang="en-GB"/>
        </a:p>
      </dgm:t>
    </dgm:pt>
    <dgm:pt modelId="{4C109DBF-1755-7447-AF48-B09FB18174E9}" type="sibTrans" cxnId="{A3EAC244-ED27-1244-AE1F-C17A98A91DEE}">
      <dgm:prSet/>
      <dgm:spPr/>
      <dgm:t>
        <a:bodyPr/>
        <a:lstStyle/>
        <a:p>
          <a:endParaRPr lang="en-GB"/>
        </a:p>
      </dgm:t>
    </dgm:pt>
    <dgm:pt modelId="{40360CA8-AED3-9545-A321-15911A14D283}">
      <dgm:prSet phldrT="[Text]" custT="1"/>
      <dgm:spPr/>
      <dgm:t>
        <a:bodyPr/>
        <a:lstStyle/>
        <a:p>
          <a:r>
            <a:rPr lang="en-GB" sz="2800" dirty="0" smtClean="0">
              <a:solidFill>
                <a:srgbClr val="1F497D"/>
              </a:solidFill>
            </a:rPr>
            <a:t>Contraction is when Ca</a:t>
          </a:r>
          <a:r>
            <a:rPr lang="en-GB" sz="2800" baseline="30000" dirty="0" smtClean="0">
              <a:solidFill>
                <a:srgbClr val="1F497D"/>
              </a:solidFill>
            </a:rPr>
            <a:t>2+</a:t>
          </a:r>
          <a:r>
            <a:rPr lang="en-GB" sz="2800" dirty="0" smtClean="0">
              <a:solidFill>
                <a:srgbClr val="1F497D"/>
              </a:solidFill>
            </a:rPr>
            <a:t> binds to troponin</a:t>
          </a:r>
          <a:endParaRPr lang="en-GB" sz="2800" dirty="0">
            <a:solidFill>
              <a:srgbClr val="1F497D"/>
            </a:solidFill>
          </a:endParaRPr>
        </a:p>
      </dgm:t>
    </dgm:pt>
    <dgm:pt modelId="{F5B95953-6186-4C41-BCEB-322DCC5A1BA2}" type="parTrans" cxnId="{5B5EC260-E48C-6742-8F0B-78E727436227}">
      <dgm:prSet/>
      <dgm:spPr/>
      <dgm:t>
        <a:bodyPr/>
        <a:lstStyle/>
        <a:p>
          <a:endParaRPr lang="en-GB"/>
        </a:p>
      </dgm:t>
    </dgm:pt>
    <dgm:pt modelId="{89EA96A4-F00D-7545-A6A5-07F387359347}" type="sibTrans" cxnId="{5B5EC260-E48C-6742-8F0B-78E727436227}">
      <dgm:prSet/>
      <dgm:spPr/>
      <dgm:t>
        <a:bodyPr/>
        <a:lstStyle/>
        <a:p>
          <a:endParaRPr lang="en-GB"/>
        </a:p>
      </dgm:t>
    </dgm:pt>
    <dgm:pt modelId="{E59E4EAA-B37C-FC4A-9575-996F94A26407}">
      <dgm:prSet phldrT="[Text]"/>
      <dgm:spPr/>
      <dgm:t>
        <a:bodyPr/>
        <a:lstStyle/>
        <a:p>
          <a:r>
            <a:rPr lang="en-GB" dirty="0" smtClean="0"/>
            <a:t>Cardiac</a:t>
          </a:r>
          <a:endParaRPr lang="en-GB" dirty="0"/>
        </a:p>
      </dgm:t>
    </dgm:pt>
    <dgm:pt modelId="{187AB897-6C2C-A44B-AEE7-287A2C4235BF}" type="parTrans" cxnId="{F6909691-1F1B-FA40-8C56-5A4CD1CEE8DB}">
      <dgm:prSet/>
      <dgm:spPr/>
      <dgm:t>
        <a:bodyPr/>
        <a:lstStyle/>
        <a:p>
          <a:endParaRPr lang="en-GB"/>
        </a:p>
      </dgm:t>
    </dgm:pt>
    <dgm:pt modelId="{8600E26F-8255-2A43-92AF-2C374DFCCAED}" type="sibTrans" cxnId="{F6909691-1F1B-FA40-8C56-5A4CD1CEE8DB}">
      <dgm:prSet/>
      <dgm:spPr/>
      <dgm:t>
        <a:bodyPr/>
        <a:lstStyle/>
        <a:p>
          <a:endParaRPr lang="en-GB"/>
        </a:p>
      </dgm:t>
    </dgm:pt>
    <dgm:pt modelId="{843E9BE4-757D-7D42-9E2D-8F77FD31D954}">
      <dgm:prSet phldrT="[Text]" custT="1"/>
      <dgm:spPr/>
      <dgm:t>
        <a:bodyPr/>
        <a:lstStyle/>
        <a:p>
          <a:r>
            <a:rPr lang="en-GB" sz="3600" dirty="0" smtClean="0">
              <a:solidFill>
                <a:srgbClr val="1F497D"/>
              </a:solidFill>
            </a:rPr>
            <a:t>Striated</a:t>
          </a:r>
          <a:endParaRPr lang="en-GB" sz="3600" dirty="0">
            <a:solidFill>
              <a:srgbClr val="1F497D"/>
            </a:solidFill>
          </a:endParaRPr>
        </a:p>
      </dgm:t>
    </dgm:pt>
    <dgm:pt modelId="{44AF0534-7101-4749-B73F-33F534C3E5DD}" type="parTrans" cxnId="{8AB5096E-3904-7D45-B62C-49C089D0C7FD}">
      <dgm:prSet/>
      <dgm:spPr/>
      <dgm:t>
        <a:bodyPr/>
        <a:lstStyle/>
        <a:p>
          <a:endParaRPr lang="en-GB"/>
        </a:p>
      </dgm:t>
    </dgm:pt>
    <dgm:pt modelId="{65F0B3B9-77EF-6043-BA69-900591F74650}" type="sibTrans" cxnId="{8AB5096E-3904-7D45-B62C-49C089D0C7FD}">
      <dgm:prSet/>
      <dgm:spPr/>
      <dgm:t>
        <a:bodyPr/>
        <a:lstStyle/>
        <a:p>
          <a:endParaRPr lang="en-GB"/>
        </a:p>
      </dgm:t>
    </dgm:pt>
    <dgm:pt modelId="{3D03222D-588D-664C-A58F-24FAE0646C4B}">
      <dgm:prSet phldrT="[Text]" custT="1"/>
      <dgm:spPr/>
      <dgm:t>
        <a:bodyPr/>
        <a:lstStyle/>
        <a:p>
          <a:r>
            <a:rPr lang="en-GB" sz="2800" dirty="0" smtClean="0">
              <a:solidFill>
                <a:srgbClr val="1F497D"/>
              </a:solidFill>
            </a:rPr>
            <a:t>Contraction when Ca</a:t>
          </a:r>
          <a:r>
            <a:rPr lang="en-GB" sz="2800" baseline="30000" dirty="0" smtClean="0">
              <a:solidFill>
                <a:srgbClr val="1F497D"/>
              </a:solidFill>
            </a:rPr>
            <a:t>2+</a:t>
          </a:r>
          <a:r>
            <a:rPr lang="en-GB" sz="2800" dirty="0" smtClean="0">
              <a:solidFill>
                <a:srgbClr val="1F497D"/>
              </a:solidFill>
            </a:rPr>
            <a:t> binds to troponin</a:t>
          </a:r>
          <a:endParaRPr lang="en-GB" sz="2800" dirty="0">
            <a:solidFill>
              <a:srgbClr val="1F497D"/>
            </a:solidFill>
          </a:endParaRPr>
        </a:p>
      </dgm:t>
    </dgm:pt>
    <dgm:pt modelId="{D92AB5ED-4647-4042-B35A-0B13AD41DE39}" type="parTrans" cxnId="{862E0761-DB0A-0841-B52D-BB3AFAFA49E7}">
      <dgm:prSet/>
      <dgm:spPr/>
      <dgm:t>
        <a:bodyPr/>
        <a:lstStyle/>
        <a:p>
          <a:endParaRPr lang="en-GB"/>
        </a:p>
      </dgm:t>
    </dgm:pt>
    <dgm:pt modelId="{28B55404-459B-5142-8D59-F54BF938217F}" type="sibTrans" cxnId="{862E0761-DB0A-0841-B52D-BB3AFAFA49E7}">
      <dgm:prSet/>
      <dgm:spPr/>
      <dgm:t>
        <a:bodyPr/>
        <a:lstStyle/>
        <a:p>
          <a:endParaRPr lang="en-GB"/>
        </a:p>
      </dgm:t>
    </dgm:pt>
    <dgm:pt modelId="{AC573C72-F159-394A-8B94-A493CBC68EB8}">
      <dgm:prSet phldrT="[Text]"/>
      <dgm:spPr/>
      <dgm:t>
        <a:bodyPr/>
        <a:lstStyle/>
        <a:p>
          <a:r>
            <a:rPr lang="en-GB" dirty="0" smtClean="0"/>
            <a:t>Smooth</a:t>
          </a:r>
          <a:endParaRPr lang="en-GB" dirty="0"/>
        </a:p>
      </dgm:t>
    </dgm:pt>
    <dgm:pt modelId="{FD1CDDCB-0B35-5547-81DD-83D184E47408}" type="parTrans" cxnId="{12B96A25-5F32-5048-8851-F54E2BCEFEC3}">
      <dgm:prSet/>
      <dgm:spPr/>
      <dgm:t>
        <a:bodyPr/>
        <a:lstStyle/>
        <a:p>
          <a:endParaRPr lang="en-GB"/>
        </a:p>
      </dgm:t>
    </dgm:pt>
    <dgm:pt modelId="{562F7A6B-3EA8-284F-839E-64CFA1C9E099}" type="sibTrans" cxnId="{12B96A25-5F32-5048-8851-F54E2BCEFEC3}">
      <dgm:prSet/>
      <dgm:spPr/>
      <dgm:t>
        <a:bodyPr/>
        <a:lstStyle/>
        <a:p>
          <a:endParaRPr lang="en-GB"/>
        </a:p>
      </dgm:t>
    </dgm:pt>
    <dgm:pt modelId="{370FBE97-B2DB-7945-98C9-07F6AE7C2D26}">
      <dgm:prSet phldrT="[Text]" custT="1"/>
      <dgm:spPr/>
      <dgm:t>
        <a:bodyPr/>
        <a:lstStyle/>
        <a:p>
          <a:r>
            <a:rPr lang="en-GB" sz="3600" dirty="0" smtClean="0">
              <a:solidFill>
                <a:srgbClr val="1F497D"/>
              </a:solidFill>
            </a:rPr>
            <a:t>Not striated</a:t>
          </a:r>
          <a:endParaRPr lang="en-GB" sz="3600" dirty="0">
            <a:solidFill>
              <a:srgbClr val="1F497D"/>
            </a:solidFill>
          </a:endParaRPr>
        </a:p>
      </dgm:t>
    </dgm:pt>
    <dgm:pt modelId="{F938BC17-3F7D-DE4F-A162-844B042AD3E1}" type="parTrans" cxnId="{C75A3F4E-461C-4949-A1D6-4BFC1931D97D}">
      <dgm:prSet/>
      <dgm:spPr/>
      <dgm:t>
        <a:bodyPr/>
        <a:lstStyle/>
        <a:p>
          <a:endParaRPr lang="en-GB"/>
        </a:p>
      </dgm:t>
    </dgm:pt>
    <dgm:pt modelId="{F2A03C59-D0DA-1649-95C8-32A5FD444844}" type="sibTrans" cxnId="{C75A3F4E-461C-4949-A1D6-4BFC1931D97D}">
      <dgm:prSet/>
      <dgm:spPr/>
      <dgm:t>
        <a:bodyPr/>
        <a:lstStyle/>
        <a:p>
          <a:endParaRPr lang="en-GB"/>
        </a:p>
      </dgm:t>
    </dgm:pt>
    <dgm:pt modelId="{C9A721A7-DEB2-504B-AE41-19726A4FD06E}">
      <dgm:prSet phldrT="[Text]"/>
      <dgm:spPr/>
      <dgm:t>
        <a:bodyPr/>
        <a:lstStyle/>
        <a:p>
          <a:r>
            <a:rPr lang="en-GB" dirty="0" smtClean="0">
              <a:solidFill>
                <a:srgbClr val="1F497D"/>
              </a:solidFill>
            </a:rPr>
            <a:t>contraction when Ca</a:t>
          </a:r>
          <a:r>
            <a:rPr lang="en-GB" baseline="30000" dirty="0" smtClean="0">
              <a:solidFill>
                <a:srgbClr val="1F497D"/>
              </a:solidFill>
            </a:rPr>
            <a:t>2+</a:t>
          </a:r>
          <a:r>
            <a:rPr lang="en-GB" dirty="0" smtClean="0">
              <a:solidFill>
                <a:srgbClr val="1F497D"/>
              </a:solidFill>
            </a:rPr>
            <a:t> binds to </a:t>
          </a:r>
          <a:r>
            <a:rPr lang="en-GB" dirty="0" err="1" smtClean="0">
              <a:solidFill>
                <a:srgbClr val="1F497D"/>
              </a:solidFill>
            </a:rPr>
            <a:t>calmodulin</a:t>
          </a:r>
          <a:r>
            <a:rPr lang="en-GB" dirty="0" smtClean="0">
              <a:solidFill>
                <a:srgbClr val="1F497D"/>
              </a:solidFill>
            </a:rPr>
            <a:t>, MLCK activated, myosin is phosphorylated</a:t>
          </a:r>
          <a:endParaRPr lang="en-GB" dirty="0">
            <a:solidFill>
              <a:srgbClr val="1F497D"/>
            </a:solidFill>
          </a:endParaRPr>
        </a:p>
      </dgm:t>
    </dgm:pt>
    <dgm:pt modelId="{8B78E90A-B260-CC41-BE74-78DA238A5F41}" type="parTrans" cxnId="{8BBEA193-DDCD-404E-A182-2BAAF7D6F74A}">
      <dgm:prSet/>
      <dgm:spPr/>
      <dgm:t>
        <a:bodyPr/>
        <a:lstStyle/>
        <a:p>
          <a:endParaRPr lang="en-GB"/>
        </a:p>
      </dgm:t>
    </dgm:pt>
    <dgm:pt modelId="{9C68DAC2-877B-D243-BE39-43E977D7BF3B}" type="sibTrans" cxnId="{8BBEA193-DDCD-404E-A182-2BAAF7D6F74A}">
      <dgm:prSet/>
      <dgm:spPr/>
      <dgm:t>
        <a:bodyPr/>
        <a:lstStyle/>
        <a:p>
          <a:endParaRPr lang="en-GB"/>
        </a:p>
      </dgm:t>
    </dgm:pt>
    <dgm:pt modelId="{DC62E04A-3F37-8842-9537-F5136A4ACA98}" type="pres">
      <dgm:prSet presAssocID="{042E7016-6235-6D42-9529-DB53F56EEDC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2A68AE5-784A-7C47-852E-5731383D72B5}" type="pres">
      <dgm:prSet presAssocID="{05DCF2BC-95AA-0843-816D-8BA8137D0335}" presName="compNode" presStyleCnt="0"/>
      <dgm:spPr/>
    </dgm:pt>
    <dgm:pt modelId="{73BB5CA6-787D-8443-A2AB-1F9A4575630E}" type="pres">
      <dgm:prSet presAssocID="{05DCF2BC-95AA-0843-816D-8BA8137D0335}" presName="aNode" presStyleLbl="bgShp" presStyleIdx="0" presStyleCnt="3"/>
      <dgm:spPr/>
      <dgm:t>
        <a:bodyPr/>
        <a:lstStyle/>
        <a:p>
          <a:endParaRPr lang="en-GB"/>
        </a:p>
      </dgm:t>
    </dgm:pt>
    <dgm:pt modelId="{87C11D8E-C2E4-5842-B170-FB80F3769ED7}" type="pres">
      <dgm:prSet presAssocID="{05DCF2BC-95AA-0843-816D-8BA8137D0335}" presName="textNode" presStyleLbl="bgShp" presStyleIdx="0" presStyleCnt="3"/>
      <dgm:spPr/>
      <dgm:t>
        <a:bodyPr/>
        <a:lstStyle/>
        <a:p>
          <a:endParaRPr lang="en-GB"/>
        </a:p>
      </dgm:t>
    </dgm:pt>
    <dgm:pt modelId="{1DCAA042-60DE-F841-AAC5-874AD9C9CC93}" type="pres">
      <dgm:prSet presAssocID="{05DCF2BC-95AA-0843-816D-8BA8137D0335}" presName="compChildNode" presStyleCnt="0"/>
      <dgm:spPr/>
    </dgm:pt>
    <dgm:pt modelId="{DB1F7B4D-208D-D640-9C56-3C0F82181492}" type="pres">
      <dgm:prSet presAssocID="{05DCF2BC-95AA-0843-816D-8BA8137D0335}" presName="theInnerList" presStyleCnt="0"/>
      <dgm:spPr/>
    </dgm:pt>
    <dgm:pt modelId="{6E10E0F8-22D6-564E-8CC1-EC319FCDEB14}" type="pres">
      <dgm:prSet presAssocID="{3DF49123-9CF9-F34E-849D-99B1BFA99C77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C80847-1BE6-EF40-B7DA-6747972F9F39}" type="pres">
      <dgm:prSet presAssocID="{3DF49123-9CF9-F34E-849D-99B1BFA99C77}" presName="aSpace2" presStyleCnt="0"/>
      <dgm:spPr/>
    </dgm:pt>
    <dgm:pt modelId="{0CC7D0E5-9C6C-DD41-B572-A2FC2248856B}" type="pres">
      <dgm:prSet presAssocID="{40360CA8-AED3-9545-A321-15911A14D28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E67029-577F-EB48-9BDD-13BAD36AAFE6}" type="pres">
      <dgm:prSet presAssocID="{05DCF2BC-95AA-0843-816D-8BA8137D0335}" presName="aSpace" presStyleCnt="0"/>
      <dgm:spPr/>
    </dgm:pt>
    <dgm:pt modelId="{C3E2A19A-9B7D-9F4E-98A6-62791233BE61}" type="pres">
      <dgm:prSet presAssocID="{E59E4EAA-B37C-FC4A-9575-996F94A26407}" presName="compNode" presStyleCnt="0"/>
      <dgm:spPr/>
    </dgm:pt>
    <dgm:pt modelId="{26367661-3ED9-664B-8317-8541AB2DCA46}" type="pres">
      <dgm:prSet presAssocID="{E59E4EAA-B37C-FC4A-9575-996F94A26407}" presName="aNode" presStyleLbl="bgShp" presStyleIdx="1" presStyleCnt="3"/>
      <dgm:spPr/>
      <dgm:t>
        <a:bodyPr/>
        <a:lstStyle/>
        <a:p>
          <a:endParaRPr lang="en-GB"/>
        </a:p>
      </dgm:t>
    </dgm:pt>
    <dgm:pt modelId="{8B3B6DA7-F4C3-3041-94D9-1406254FB112}" type="pres">
      <dgm:prSet presAssocID="{E59E4EAA-B37C-FC4A-9575-996F94A26407}" presName="textNode" presStyleLbl="bgShp" presStyleIdx="1" presStyleCnt="3"/>
      <dgm:spPr/>
      <dgm:t>
        <a:bodyPr/>
        <a:lstStyle/>
        <a:p>
          <a:endParaRPr lang="en-GB"/>
        </a:p>
      </dgm:t>
    </dgm:pt>
    <dgm:pt modelId="{3CFD4642-05E2-D140-B924-FD278B83BCDD}" type="pres">
      <dgm:prSet presAssocID="{E59E4EAA-B37C-FC4A-9575-996F94A26407}" presName="compChildNode" presStyleCnt="0"/>
      <dgm:spPr/>
    </dgm:pt>
    <dgm:pt modelId="{3D38F268-FF3B-7E4C-8690-33F321A609F4}" type="pres">
      <dgm:prSet presAssocID="{E59E4EAA-B37C-FC4A-9575-996F94A26407}" presName="theInnerList" presStyleCnt="0"/>
      <dgm:spPr/>
    </dgm:pt>
    <dgm:pt modelId="{8B2D3298-5D1D-3C41-A480-FB0762EBFD16}" type="pres">
      <dgm:prSet presAssocID="{843E9BE4-757D-7D42-9E2D-8F77FD31D954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084ABB-EA79-C846-AE7E-A6A99FB5D5CB}" type="pres">
      <dgm:prSet presAssocID="{843E9BE4-757D-7D42-9E2D-8F77FD31D954}" presName="aSpace2" presStyleCnt="0"/>
      <dgm:spPr/>
    </dgm:pt>
    <dgm:pt modelId="{0C22D677-62A3-7F41-9DB2-FF72FA505281}" type="pres">
      <dgm:prSet presAssocID="{3D03222D-588D-664C-A58F-24FAE0646C4B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688EDE-C4DD-3E41-90BC-AF622E42BC07}" type="pres">
      <dgm:prSet presAssocID="{E59E4EAA-B37C-FC4A-9575-996F94A26407}" presName="aSpace" presStyleCnt="0"/>
      <dgm:spPr/>
    </dgm:pt>
    <dgm:pt modelId="{F41918B2-9A56-3341-A465-9B1613A09C15}" type="pres">
      <dgm:prSet presAssocID="{AC573C72-F159-394A-8B94-A493CBC68EB8}" presName="compNode" presStyleCnt="0"/>
      <dgm:spPr/>
    </dgm:pt>
    <dgm:pt modelId="{DC3CA1D8-173A-104A-95E0-B5F5AE8E9476}" type="pres">
      <dgm:prSet presAssocID="{AC573C72-F159-394A-8B94-A493CBC68EB8}" presName="aNode" presStyleLbl="bgShp" presStyleIdx="2" presStyleCnt="3"/>
      <dgm:spPr/>
      <dgm:t>
        <a:bodyPr/>
        <a:lstStyle/>
        <a:p>
          <a:endParaRPr lang="en-GB"/>
        </a:p>
      </dgm:t>
    </dgm:pt>
    <dgm:pt modelId="{896180BE-9AA1-6A40-9DDC-A39212CAD5BA}" type="pres">
      <dgm:prSet presAssocID="{AC573C72-F159-394A-8B94-A493CBC68EB8}" presName="textNode" presStyleLbl="bgShp" presStyleIdx="2" presStyleCnt="3"/>
      <dgm:spPr/>
      <dgm:t>
        <a:bodyPr/>
        <a:lstStyle/>
        <a:p>
          <a:endParaRPr lang="en-GB"/>
        </a:p>
      </dgm:t>
    </dgm:pt>
    <dgm:pt modelId="{421BD1EC-6AA4-CE4F-BE16-CA59DE76B662}" type="pres">
      <dgm:prSet presAssocID="{AC573C72-F159-394A-8B94-A493CBC68EB8}" presName="compChildNode" presStyleCnt="0"/>
      <dgm:spPr/>
    </dgm:pt>
    <dgm:pt modelId="{9DC96B05-4791-E448-8D0E-0FCD1C9ACC29}" type="pres">
      <dgm:prSet presAssocID="{AC573C72-F159-394A-8B94-A493CBC68EB8}" presName="theInnerList" presStyleCnt="0"/>
      <dgm:spPr/>
    </dgm:pt>
    <dgm:pt modelId="{EB40A889-551B-8340-854D-6D88CC569B5B}" type="pres">
      <dgm:prSet presAssocID="{370FBE97-B2DB-7945-98C9-07F6AE7C2D2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38826-F412-4341-B1AE-593767A7C976}" type="pres">
      <dgm:prSet presAssocID="{370FBE97-B2DB-7945-98C9-07F6AE7C2D26}" presName="aSpace2" presStyleCnt="0"/>
      <dgm:spPr/>
    </dgm:pt>
    <dgm:pt modelId="{0C0BDEA3-DB44-D64E-BDE7-CC732309A130}" type="pres">
      <dgm:prSet presAssocID="{C9A721A7-DEB2-504B-AE41-19726A4FD06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F89110C-409E-6B4A-A7C7-F04B2464422D}" srcId="{042E7016-6235-6D42-9529-DB53F56EEDCA}" destId="{05DCF2BC-95AA-0843-816D-8BA8137D0335}" srcOrd="0" destOrd="0" parTransId="{7E1824F5-C0B0-074D-8680-8A3EFA1148E6}" sibTransId="{4AD6437C-3B5C-4B4C-AD23-8F55CDF4398B}"/>
    <dgm:cxn modelId="{862E0761-DB0A-0841-B52D-BB3AFAFA49E7}" srcId="{E59E4EAA-B37C-FC4A-9575-996F94A26407}" destId="{3D03222D-588D-664C-A58F-24FAE0646C4B}" srcOrd="1" destOrd="0" parTransId="{D92AB5ED-4647-4042-B35A-0B13AD41DE39}" sibTransId="{28B55404-459B-5142-8D59-F54BF938217F}"/>
    <dgm:cxn modelId="{30ABFF9A-C67D-584D-BA90-8A18B26692FD}" type="presOf" srcId="{05DCF2BC-95AA-0843-816D-8BA8137D0335}" destId="{87C11D8E-C2E4-5842-B170-FB80F3769ED7}" srcOrd="1" destOrd="0" presId="urn:microsoft.com/office/officeart/2005/8/layout/lProcess2"/>
    <dgm:cxn modelId="{AB664062-8740-5C4D-B879-383DC7BE51B2}" type="presOf" srcId="{E59E4EAA-B37C-FC4A-9575-996F94A26407}" destId="{8B3B6DA7-F4C3-3041-94D9-1406254FB112}" srcOrd="1" destOrd="0" presId="urn:microsoft.com/office/officeart/2005/8/layout/lProcess2"/>
    <dgm:cxn modelId="{5B5EC260-E48C-6742-8F0B-78E727436227}" srcId="{05DCF2BC-95AA-0843-816D-8BA8137D0335}" destId="{40360CA8-AED3-9545-A321-15911A14D283}" srcOrd="1" destOrd="0" parTransId="{F5B95953-6186-4C41-BCEB-322DCC5A1BA2}" sibTransId="{89EA96A4-F00D-7545-A6A5-07F387359347}"/>
    <dgm:cxn modelId="{8BBEA193-DDCD-404E-A182-2BAAF7D6F74A}" srcId="{AC573C72-F159-394A-8B94-A493CBC68EB8}" destId="{C9A721A7-DEB2-504B-AE41-19726A4FD06E}" srcOrd="1" destOrd="0" parTransId="{8B78E90A-B260-CC41-BE74-78DA238A5F41}" sibTransId="{9C68DAC2-877B-D243-BE39-43E977D7BF3B}"/>
    <dgm:cxn modelId="{A62B2B7B-0FF9-A64F-ABB6-4F6CFC4652E8}" type="presOf" srcId="{042E7016-6235-6D42-9529-DB53F56EEDCA}" destId="{DC62E04A-3F37-8842-9537-F5136A4ACA98}" srcOrd="0" destOrd="0" presId="urn:microsoft.com/office/officeart/2005/8/layout/lProcess2"/>
    <dgm:cxn modelId="{12B96A25-5F32-5048-8851-F54E2BCEFEC3}" srcId="{042E7016-6235-6D42-9529-DB53F56EEDCA}" destId="{AC573C72-F159-394A-8B94-A493CBC68EB8}" srcOrd="2" destOrd="0" parTransId="{FD1CDDCB-0B35-5547-81DD-83D184E47408}" sibTransId="{562F7A6B-3EA8-284F-839E-64CFA1C9E099}"/>
    <dgm:cxn modelId="{92E68CB3-95A4-5C40-AFA9-59B7EE4A7F48}" type="presOf" srcId="{843E9BE4-757D-7D42-9E2D-8F77FD31D954}" destId="{8B2D3298-5D1D-3C41-A480-FB0762EBFD16}" srcOrd="0" destOrd="0" presId="urn:microsoft.com/office/officeart/2005/8/layout/lProcess2"/>
    <dgm:cxn modelId="{0D97D706-0838-AC49-883E-385FE4460DE2}" type="presOf" srcId="{E59E4EAA-B37C-FC4A-9575-996F94A26407}" destId="{26367661-3ED9-664B-8317-8541AB2DCA46}" srcOrd="0" destOrd="0" presId="urn:microsoft.com/office/officeart/2005/8/layout/lProcess2"/>
    <dgm:cxn modelId="{0477F194-27C9-AE47-B1C1-C8BE7BEECDC9}" type="presOf" srcId="{AC573C72-F159-394A-8B94-A493CBC68EB8}" destId="{896180BE-9AA1-6A40-9DDC-A39212CAD5BA}" srcOrd="1" destOrd="0" presId="urn:microsoft.com/office/officeart/2005/8/layout/lProcess2"/>
    <dgm:cxn modelId="{8AB5096E-3904-7D45-B62C-49C089D0C7FD}" srcId="{E59E4EAA-B37C-FC4A-9575-996F94A26407}" destId="{843E9BE4-757D-7D42-9E2D-8F77FD31D954}" srcOrd="0" destOrd="0" parTransId="{44AF0534-7101-4749-B73F-33F534C3E5DD}" sibTransId="{65F0B3B9-77EF-6043-BA69-900591F74650}"/>
    <dgm:cxn modelId="{A3EAC244-ED27-1244-AE1F-C17A98A91DEE}" srcId="{05DCF2BC-95AA-0843-816D-8BA8137D0335}" destId="{3DF49123-9CF9-F34E-849D-99B1BFA99C77}" srcOrd="0" destOrd="0" parTransId="{1F52D1DD-9FDA-8541-82B8-3A71307BD8D6}" sibTransId="{4C109DBF-1755-7447-AF48-B09FB18174E9}"/>
    <dgm:cxn modelId="{DFE833BF-6D68-DA4E-867D-3E97B22C4716}" type="presOf" srcId="{3D03222D-588D-664C-A58F-24FAE0646C4B}" destId="{0C22D677-62A3-7F41-9DB2-FF72FA505281}" srcOrd="0" destOrd="0" presId="urn:microsoft.com/office/officeart/2005/8/layout/lProcess2"/>
    <dgm:cxn modelId="{E79E0DA8-05BE-444B-B90F-80ED51E8A7B0}" type="presOf" srcId="{05DCF2BC-95AA-0843-816D-8BA8137D0335}" destId="{73BB5CA6-787D-8443-A2AB-1F9A4575630E}" srcOrd="0" destOrd="0" presId="urn:microsoft.com/office/officeart/2005/8/layout/lProcess2"/>
    <dgm:cxn modelId="{C75A3F4E-461C-4949-A1D6-4BFC1931D97D}" srcId="{AC573C72-F159-394A-8B94-A493CBC68EB8}" destId="{370FBE97-B2DB-7945-98C9-07F6AE7C2D26}" srcOrd="0" destOrd="0" parTransId="{F938BC17-3F7D-DE4F-A162-844B042AD3E1}" sibTransId="{F2A03C59-D0DA-1649-95C8-32A5FD444844}"/>
    <dgm:cxn modelId="{0F6760D0-7DF2-D046-999F-2A3626844822}" type="presOf" srcId="{AC573C72-F159-394A-8B94-A493CBC68EB8}" destId="{DC3CA1D8-173A-104A-95E0-B5F5AE8E9476}" srcOrd="0" destOrd="0" presId="urn:microsoft.com/office/officeart/2005/8/layout/lProcess2"/>
    <dgm:cxn modelId="{F9C9ABA0-56A2-2A4C-99FA-E31CDEAB901C}" type="presOf" srcId="{40360CA8-AED3-9545-A321-15911A14D283}" destId="{0CC7D0E5-9C6C-DD41-B572-A2FC2248856B}" srcOrd="0" destOrd="0" presId="urn:microsoft.com/office/officeart/2005/8/layout/lProcess2"/>
    <dgm:cxn modelId="{6A6E4EA3-99EE-3340-A111-62AF0454BFC8}" type="presOf" srcId="{370FBE97-B2DB-7945-98C9-07F6AE7C2D26}" destId="{EB40A889-551B-8340-854D-6D88CC569B5B}" srcOrd="0" destOrd="0" presId="urn:microsoft.com/office/officeart/2005/8/layout/lProcess2"/>
    <dgm:cxn modelId="{909490C2-4750-FB4E-8666-D75965B6F7B6}" type="presOf" srcId="{3DF49123-9CF9-F34E-849D-99B1BFA99C77}" destId="{6E10E0F8-22D6-564E-8CC1-EC319FCDEB14}" srcOrd="0" destOrd="0" presId="urn:microsoft.com/office/officeart/2005/8/layout/lProcess2"/>
    <dgm:cxn modelId="{E5CDA8AC-5F0E-6244-BD6C-3F08DCAFE43B}" type="presOf" srcId="{C9A721A7-DEB2-504B-AE41-19726A4FD06E}" destId="{0C0BDEA3-DB44-D64E-BDE7-CC732309A130}" srcOrd="0" destOrd="0" presId="urn:microsoft.com/office/officeart/2005/8/layout/lProcess2"/>
    <dgm:cxn modelId="{F6909691-1F1B-FA40-8C56-5A4CD1CEE8DB}" srcId="{042E7016-6235-6D42-9529-DB53F56EEDCA}" destId="{E59E4EAA-B37C-FC4A-9575-996F94A26407}" srcOrd="1" destOrd="0" parTransId="{187AB897-6C2C-A44B-AEE7-287A2C4235BF}" sibTransId="{8600E26F-8255-2A43-92AF-2C374DFCCAED}"/>
    <dgm:cxn modelId="{DC870C5C-023E-BA4C-A9FA-D5DC774D0DC5}" type="presParOf" srcId="{DC62E04A-3F37-8842-9537-F5136A4ACA98}" destId="{B2A68AE5-784A-7C47-852E-5731383D72B5}" srcOrd="0" destOrd="0" presId="urn:microsoft.com/office/officeart/2005/8/layout/lProcess2"/>
    <dgm:cxn modelId="{E070E95A-E6D8-5345-A98C-65411EE8CE0D}" type="presParOf" srcId="{B2A68AE5-784A-7C47-852E-5731383D72B5}" destId="{73BB5CA6-787D-8443-A2AB-1F9A4575630E}" srcOrd="0" destOrd="0" presId="urn:microsoft.com/office/officeart/2005/8/layout/lProcess2"/>
    <dgm:cxn modelId="{0CC2BE8A-890F-7C47-9FF0-55723D965F03}" type="presParOf" srcId="{B2A68AE5-784A-7C47-852E-5731383D72B5}" destId="{87C11D8E-C2E4-5842-B170-FB80F3769ED7}" srcOrd="1" destOrd="0" presId="urn:microsoft.com/office/officeart/2005/8/layout/lProcess2"/>
    <dgm:cxn modelId="{9AC58C5A-8300-C04F-9EE6-1C4DD9BE53E3}" type="presParOf" srcId="{B2A68AE5-784A-7C47-852E-5731383D72B5}" destId="{1DCAA042-60DE-F841-AAC5-874AD9C9CC93}" srcOrd="2" destOrd="0" presId="urn:microsoft.com/office/officeart/2005/8/layout/lProcess2"/>
    <dgm:cxn modelId="{565C06FF-7891-EA4F-BF03-94454EFCBBFA}" type="presParOf" srcId="{1DCAA042-60DE-F841-AAC5-874AD9C9CC93}" destId="{DB1F7B4D-208D-D640-9C56-3C0F82181492}" srcOrd="0" destOrd="0" presId="urn:microsoft.com/office/officeart/2005/8/layout/lProcess2"/>
    <dgm:cxn modelId="{BC1ED9C9-534C-B649-8444-1C7F79CD1559}" type="presParOf" srcId="{DB1F7B4D-208D-D640-9C56-3C0F82181492}" destId="{6E10E0F8-22D6-564E-8CC1-EC319FCDEB14}" srcOrd="0" destOrd="0" presId="urn:microsoft.com/office/officeart/2005/8/layout/lProcess2"/>
    <dgm:cxn modelId="{A849BDEB-6DFB-CD4A-BFDB-2E7C013501A0}" type="presParOf" srcId="{DB1F7B4D-208D-D640-9C56-3C0F82181492}" destId="{F9C80847-1BE6-EF40-B7DA-6747972F9F39}" srcOrd="1" destOrd="0" presId="urn:microsoft.com/office/officeart/2005/8/layout/lProcess2"/>
    <dgm:cxn modelId="{7DBB50AF-CB65-0040-B0D4-2E51DDBAAF99}" type="presParOf" srcId="{DB1F7B4D-208D-D640-9C56-3C0F82181492}" destId="{0CC7D0E5-9C6C-DD41-B572-A2FC2248856B}" srcOrd="2" destOrd="0" presId="urn:microsoft.com/office/officeart/2005/8/layout/lProcess2"/>
    <dgm:cxn modelId="{E0D96220-A302-0A4E-9D7E-62572E0F2140}" type="presParOf" srcId="{DC62E04A-3F37-8842-9537-F5136A4ACA98}" destId="{E1E67029-577F-EB48-9BDD-13BAD36AAFE6}" srcOrd="1" destOrd="0" presId="urn:microsoft.com/office/officeart/2005/8/layout/lProcess2"/>
    <dgm:cxn modelId="{B3D6D4C3-CA1B-B24B-A450-F9B7F85D37C7}" type="presParOf" srcId="{DC62E04A-3F37-8842-9537-F5136A4ACA98}" destId="{C3E2A19A-9B7D-9F4E-98A6-62791233BE61}" srcOrd="2" destOrd="0" presId="urn:microsoft.com/office/officeart/2005/8/layout/lProcess2"/>
    <dgm:cxn modelId="{270F66C4-CCD8-634A-82C1-514D9653E496}" type="presParOf" srcId="{C3E2A19A-9B7D-9F4E-98A6-62791233BE61}" destId="{26367661-3ED9-664B-8317-8541AB2DCA46}" srcOrd="0" destOrd="0" presId="urn:microsoft.com/office/officeart/2005/8/layout/lProcess2"/>
    <dgm:cxn modelId="{B299FF1F-D08B-8F46-8437-01AFC8A3A444}" type="presParOf" srcId="{C3E2A19A-9B7D-9F4E-98A6-62791233BE61}" destId="{8B3B6DA7-F4C3-3041-94D9-1406254FB112}" srcOrd="1" destOrd="0" presId="urn:microsoft.com/office/officeart/2005/8/layout/lProcess2"/>
    <dgm:cxn modelId="{A2B033ED-91C1-AB4F-A428-23DC14364C76}" type="presParOf" srcId="{C3E2A19A-9B7D-9F4E-98A6-62791233BE61}" destId="{3CFD4642-05E2-D140-B924-FD278B83BCDD}" srcOrd="2" destOrd="0" presId="urn:microsoft.com/office/officeart/2005/8/layout/lProcess2"/>
    <dgm:cxn modelId="{1066AE56-7DE8-7B41-A4B5-8F82CEF7062B}" type="presParOf" srcId="{3CFD4642-05E2-D140-B924-FD278B83BCDD}" destId="{3D38F268-FF3B-7E4C-8690-33F321A609F4}" srcOrd="0" destOrd="0" presId="urn:microsoft.com/office/officeart/2005/8/layout/lProcess2"/>
    <dgm:cxn modelId="{1D06C198-004C-784D-B5C0-87AA3F56D1A4}" type="presParOf" srcId="{3D38F268-FF3B-7E4C-8690-33F321A609F4}" destId="{8B2D3298-5D1D-3C41-A480-FB0762EBFD16}" srcOrd="0" destOrd="0" presId="urn:microsoft.com/office/officeart/2005/8/layout/lProcess2"/>
    <dgm:cxn modelId="{21498EE7-2F18-2A45-A190-C7A2DA6DF022}" type="presParOf" srcId="{3D38F268-FF3B-7E4C-8690-33F321A609F4}" destId="{FD084ABB-EA79-C846-AE7E-A6A99FB5D5CB}" srcOrd="1" destOrd="0" presId="urn:microsoft.com/office/officeart/2005/8/layout/lProcess2"/>
    <dgm:cxn modelId="{D7B2A306-8929-DD45-8634-C9EE3F9637E5}" type="presParOf" srcId="{3D38F268-FF3B-7E4C-8690-33F321A609F4}" destId="{0C22D677-62A3-7F41-9DB2-FF72FA505281}" srcOrd="2" destOrd="0" presId="urn:microsoft.com/office/officeart/2005/8/layout/lProcess2"/>
    <dgm:cxn modelId="{B401A1A6-CF73-3245-8015-E9F3AFE27876}" type="presParOf" srcId="{DC62E04A-3F37-8842-9537-F5136A4ACA98}" destId="{F7688EDE-C4DD-3E41-90BC-AF622E42BC07}" srcOrd="3" destOrd="0" presId="urn:microsoft.com/office/officeart/2005/8/layout/lProcess2"/>
    <dgm:cxn modelId="{EF624F57-C290-0647-B73E-529729D43390}" type="presParOf" srcId="{DC62E04A-3F37-8842-9537-F5136A4ACA98}" destId="{F41918B2-9A56-3341-A465-9B1613A09C15}" srcOrd="4" destOrd="0" presId="urn:microsoft.com/office/officeart/2005/8/layout/lProcess2"/>
    <dgm:cxn modelId="{7CD24A76-F984-A44E-991A-3FC8CD1EE35E}" type="presParOf" srcId="{F41918B2-9A56-3341-A465-9B1613A09C15}" destId="{DC3CA1D8-173A-104A-95E0-B5F5AE8E9476}" srcOrd="0" destOrd="0" presId="urn:microsoft.com/office/officeart/2005/8/layout/lProcess2"/>
    <dgm:cxn modelId="{AA250152-EE18-1545-9D01-6BACE99D2A91}" type="presParOf" srcId="{F41918B2-9A56-3341-A465-9B1613A09C15}" destId="{896180BE-9AA1-6A40-9DDC-A39212CAD5BA}" srcOrd="1" destOrd="0" presId="urn:microsoft.com/office/officeart/2005/8/layout/lProcess2"/>
    <dgm:cxn modelId="{23B62A48-BC2F-6647-88F5-A891F2030171}" type="presParOf" srcId="{F41918B2-9A56-3341-A465-9B1613A09C15}" destId="{421BD1EC-6AA4-CE4F-BE16-CA59DE76B662}" srcOrd="2" destOrd="0" presId="urn:microsoft.com/office/officeart/2005/8/layout/lProcess2"/>
    <dgm:cxn modelId="{4133B78E-CF41-9C43-87A1-A3D5B6C9B9B3}" type="presParOf" srcId="{421BD1EC-6AA4-CE4F-BE16-CA59DE76B662}" destId="{9DC96B05-4791-E448-8D0E-0FCD1C9ACC29}" srcOrd="0" destOrd="0" presId="urn:microsoft.com/office/officeart/2005/8/layout/lProcess2"/>
    <dgm:cxn modelId="{9A4F8766-2CBF-2243-B83A-A04F9FC5CAF2}" type="presParOf" srcId="{9DC96B05-4791-E448-8D0E-0FCD1C9ACC29}" destId="{EB40A889-551B-8340-854D-6D88CC569B5B}" srcOrd="0" destOrd="0" presId="urn:microsoft.com/office/officeart/2005/8/layout/lProcess2"/>
    <dgm:cxn modelId="{381E5991-CA0D-0A42-BCCD-B399395418E3}" type="presParOf" srcId="{9DC96B05-4791-E448-8D0E-0FCD1C9ACC29}" destId="{90738826-F412-4341-B1AE-593767A7C976}" srcOrd="1" destOrd="0" presId="urn:microsoft.com/office/officeart/2005/8/layout/lProcess2"/>
    <dgm:cxn modelId="{FACE29AE-9A4A-C541-9B3A-FBDD3A6C9386}" type="presParOf" srcId="{9DC96B05-4791-E448-8D0E-0FCD1C9ACC29}" destId="{0C0BDEA3-DB44-D64E-BDE7-CC732309A13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EDC6F-3D06-7A46-9408-89F6070DD2BB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3FF34-571A-8D45-8EEF-383896D3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15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39AA-B565-0741-A186-35E1F55DEDBE}" type="datetimeFigureOut">
              <a:rPr lang="en-US" smtClean="0"/>
              <a:t>1/16/2013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3A9FD-1F8F-7A44-B4EC-C3AE1B1E8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4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t tubules carry impulses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calcium release into the SR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binds to troponin- conformational shift of tropomyosin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Myosin head bound to ATP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Myosin head contains ATPase - splits high energy phosphate bond of ATP to produce ADP + Pi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the ADP and Pi stay on the energised myosin head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Myosin head attaches loosely to the actin and the Pi is lost and attachment strengthens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proteins in myosin head undergo conformational change which causes a change in the angle at which myosin binds to actin - power stroke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After power stroke ADP is exchanged for ATP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Results in release of the myosin head from the actin</a:t>
            </a:r>
          </a:p>
          <a:p>
            <a:pPr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ED2333-DE37-7F4B-8A1D-D5AF1D4F25CA}" type="slidenum">
              <a:rPr lang="en-GB" sz="1200">
                <a:solidFill>
                  <a:prstClr val="black"/>
                </a:solidFill>
              </a:rPr>
              <a:pPr/>
              <a:t>17</a:t>
            </a:fld>
            <a:endParaRPr lang="en-GB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t tubules carry impulses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calcium release into the SR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binds to troponin- conformational shift of tropomyosin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Myosin head bound to ATP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Myosin head contains ATPase - splits high energy phosphate bond of ATP to produce ADP + Pi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the ADP and Pi stay on the energised myosin head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Myosin head attaches loosely to the actin and the Pi is lost and attachment strengthens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proteins in myosin head undergo conformational change which causes a change in the angle at which myosin binds to actin - power stroke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After power stroke ADP is exchanged for ATP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Results in release of the myosin head from the actin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64A9A4-8D57-8F46-B6EC-8DFE104F32AC}" type="slidenum">
              <a:rPr lang="en-GB" sz="1200">
                <a:solidFill>
                  <a:prstClr val="black"/>
                </a:solidFill>
              </a:rPr>
              <a:pPr/>
              <a:t>18</a:t>
            </a:fld>
            <a:endParaRPr lang="en-GB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97E36D7-5038-4D49-B2E4-57A14AA3D5AD}" type="slidenum">
              <a:rPr lang="en-GB" sz="1200" smtClean="0"/>
              <a:pPr/>
              <a:t>28</a:t>
            </a:fld>
            <a:endParaRPr lang="en-GB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DF6DAC-E10F-7945-AF68-9FFAB4EFD6DE}" type="slidenum">
              <a:rPr lang="en-GB" sz="1200"/>
              <a:pPr/>
              <a:t>55</a:t>
            </a:fld>
            <a:endParaRPr lang="en-GB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768350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A8F1-50DF-884C-86A3-86C9D60954AA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5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A8F1-50DF-884C-86A3-86C9D60954AA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D50-728A-3647-9A23-A5A48546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A8F1-50DF-884C-86A3-86C9D60954AA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D50-728A-3647-9A23-A5A48546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A8F1-50DF-884C-86A3-86C9D60954AA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D50-728A-3647-9A23-A5A48546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A8F1-50DF-884C-86A3-86C9D60954AA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D50-728A-3647-9A23-A5A48546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A8F1-50DF-884C-86A3-86C9D60954AA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D50-728A-3647-9A23-A5A48546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A8F1-50DF-884C-86A3-86C9D60954AA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D50-728A-3647-9A23-A5A48546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A8F1-50DF-884C-86A3-86C9D60954AA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D50-728A-3647-9A23-A5A48546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A8F1-50DF-884C-86A3-86C9D60954AA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D50-728A-3647-9A23-A5A48546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A8F1-50DF-884C-86A3-86C9D60954AA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D50-728A-3647-9A23-A5A48546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A8F1-50DF-884C-86A3-86C9D60954AA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D50-728A-3647-9A23-A5A48546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5A8F1-50DF-884C-86A3-86C9D60954AA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CD50-728A-3647-9A23-A5A48546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1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930275"/>
            <a:ext cx="8039100" cy="206057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Molecules working together: force and movement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Dr Paul Strutton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January 2013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 filaments - actin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857021"/>
          </a:xfrm>
        </p:spPr>
        <p:txBody>
          <a:bodyPr>
            <a:normAutofit/>
          </a:bodyPr>
          <a:lstStyle/>
          <a:p>
            <a:r>
              <a:rPr lang="en-GB" dirty="0" smtClean="0"/>
              <a:t>Actin molecules twisted into helix</a:t>
            </a:r>
          </a:p>
          <a:p>
            <a:r>
              <a:rPr lang="en-GB" dirty="0" smtClean="0"/>
              <a:t>Each molecule has a myosin binding site</a:t>
            </a:r>
          </a:p>
          <a:p>
            <a:r>
              <a:rPr lang="en-GB" dirty="0" smtClean="0"/>
              <a:t>Filaments also contain troponin and </a:t>
            </a:r>
            <a:r>
              <a:rPr lang="en-GB" dirty="0" err="1" smtClean="0"/>
              <a:t>tropomyosin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422650"/>
            <a:ext cx="7938733" cy="20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Sliding filament theory - observations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134537"/>
            <a:ext cx="8229600" cy="1857021"/>
          </a:xfrm>
        </p:spPr>
        <p:txBody>
          <a:bodyPr>
            <a:normAutofit/>
          </a:bodyPr>
          <a:lstStyle/>
          <a:p>
            <a:r>
              <a:rPr lang="en-GB" dirty="0" smtClean="0"/>
              <a:t>During contraction I band became shorter</a:t>
            </a:r>
          </a:p>
          <a:p>
            <a:r>
              <a:rPr lang="en-GB" dirty="0" smtClean="0"/>
              <a:t>A-band remained same length</a:t>
            </a:r>
          </a:p>
          <a:p>
            <a:r>
              <a:rPr lang="en-GB" dirty="0" smtClean="0"/>
              <a:t>H-zone narrowed or disappeared </a:t>
            </a:r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56" y="3459309"/>
            <a:ext cx="7318023" cy="296124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972278" y="3451921"/>
            <a:ext cx="111477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8111" y="2706908"/>
            <a:ext cx="100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A-band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12725" y="3074840"/>
            <a:ext cx="3026831" cy="155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41500" y="6531007"/>
            <a:ext cx="504472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61667" y="3063166"/>
            <a:ext cx="100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I-band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2583" y="4363205"/>
            <a:ext cx="100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M-line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5445" y="2850448"/>
            <a:ext cx="100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Z-disc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2944" y="6443898"/>
            <a:ext cx="128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Sarcomere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8111" y="3063166"/>
            <a:ext cx="100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H</a:t>
            </a:r>
            <a:r>
              <a:rPr lang="en-GB" dirty="0" smtClean="0">
                <a:solidFill>
                  <a:prstClr val="black"/>
                </a:solidFill>
              </a:rPr>
              <a:t>-zone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159500" y="3451921"/>
            <a:ext cx="179916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841500" y="3076240"/>
            <a:ext cx="112889" cy="38306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593165" y="4749446"/>
            <a:ext cx="310445" cy="38306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4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11381"/>
          <a:stretch/>
        </p:blipFill>
        <p:spPr bwMode="auto">
          <a:xfrm>
            <a:off x="0" y="0"/>
            <a:ext cx="5715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19350" y="1731963"/>
            <a:ext cx="6191250" cy="1103312"/>
            <a:chOff x="1524" y="1091"/>
            <a:chExt cx="3900" cy="695"/>
          </a:xfrm>
        </p:grpSpPr>
        <p:sp>
          <p:nvSpPr>
            <p:cNvPr id="20505" name="Text Box 4"/>
            <p:cNvSpPr txBox="1">
              <a:spLocks noChangeArrowheads="1"/>
            </p:cNvSpPr>
            <p:nvPr/>
          </p:nvSpPr>
          <p:spPr bwMode="auto">
            <a:xfrm>
              <a:off x="3792" y="1536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prstClr val="black"/>
                  </a:solidFill>
                  <a:latin typeface="Arial" charset="0"/>
                </a:rPr>
                <a:t>2. Ca</a:t>
              </a:r>
              <a:r>
                <a:rPr lang="en-GB" baseline="30000">
                  <a:solidFill>
                    <a:prstClr val="black"/>
                  </a:solidFill>
                  <a:latin typeface="Arial" charset="0"/>
                </a:rPr>
                <a:t>2+ </a:t>
              </a:r>
              <a:r>
                <a:rPr lang="en-GB">
                  <a:solidFill>
                    <a:prstClr val="black"/>
                  </a:solidFill>
                  <a:latin typeface="Arial" charset="0"/>
                </a:rPr>
                <a:t>enters</a:t>
              </a: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20506" name="Group 5"/>
            <p:cNvGrpSpPr>
              <a:grpSpLocks/>
            </p:cNvGrpSpPr>
            <p:nvPr/>
          </p:nvGrpSpPr>
          <p:grpSpPr bwMode="auto">
            <a:xfrm>
              <a:off x="1524" y="1091"/>
              <a:ext cx="249" cy="212"/>
              <a:chOff x="2064" y="288"/>
              <a:chExt cx="249" cy="212"/>
            </a:xfrm>
          </p:grpSpPr>
          <p:sp>
            <p:nvSpPr>
              <p:cNvPr id="20507" name="Oval 6"/>
              <p:cNvSpPr>
                <a:spLocks noChangeArrowheads="1"/>
              </p:cNvSpPr>
              <p:nvPr/>
            </p:nvSpPr>
            <p:spPr bwMode="auto">
              <a:xfrm>
                <a:off x="2064" y="308"/>
                <a:ext cx="192" cy="192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508" name="Text Box 7"/>
              <p:cNvSpPr txBox="1">
                <a:spLocks noChangeArrowheads="1"/>
              </p:cNvSpPr>
              <p:nvPr/>
            </p:nvSpPr>
            <p:spPr bwMode="auto">
              <a:xfrm>
                <a:off x="2073" y="288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600" b="1">
                    <a:solidFill>
                      <a:prstClr val="black"/>
                    </a:solidFill>
                    <a:latin typeface="Arial" charset="0"/>
                  </a:rPr>
                  <a:t>2</a:t>
                </a:r>
                <a:endParaRPr lang="en-US" sz="1600" b="1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498725" y="750888"/>
            <a:ext cx="6492875" cy="1398587"/>
            <a:chOff x="1574" y="473"/>
            <a:chExt cx="4090" cy="881"/>
          </a:xfrm>
        </p:grpSpPr>
        <p:sp>
          <p:nvSpPr>
            <p:cNvPr id="20501" name="Text Box 9"/>
            <p:cNvSpPr txBox="1">
              <a:spLocks noChangeArrowheads="1"/>
            </p:cNvSpPr>
            <p:nvPr/>
          </p:nvSpPr>
          <p:spPr bwMode="auto">
            <a:xfrm>
              <a:off x="3792" y="912"/>
              <a:ext cx="18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1.  Action potential open V-gated Ca</a:t>
              </a:r>
              <a:r>
                <a:rPr lang="en-GB" baseline="30000" dirty="0">
                  <a:solidFill>
                    <a:prstClr val="black"/>
                  </a:solidFill>
                  <a:latin typeface="Arial" charset="0"/>
                </a:rPr>
                <a:t>2+</a:t>
              </a:r>
              <a:r>
                <a:rPr lang="en-GB" sz="2400" baseline="30000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channels</a:t>
              </a:r>
              <a:endParaRPr lang="en-US" sz="2400" dirty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20502" name="Group 10"/>
            <p:cNvGrpSpPr>
              <a:grpSpLocks/>
            </p:cNvGrpSpPr>
            <p:nvPr/>
          </p:nvGrpSpPr>
          <p:grpSpPr bwMode="auto">
            <a:xfrm>
              <a:off x="1574" y="473"/>
              <a:ext cx="249" cy="212"/>
              <a:chOff x="4023" y="384"/>
              <a:chExt cx="249" cy="212"/>
            </a:xfrm>
          </p:grpSpPr>
          <p:sp>
            <p:nvSpPr>
              <p:cNvPr id="20503" name="Oval 11"/>
              <p:cNvSpPr>
                <a:spLocks noChangeArrowheads="1"/>
              </p:cNvSpPr>
              <p:nvPr/>
            </p:nvSpPr>
            <p:spPr bwMode="auto">
              <a:xfrm>
                <a:off x="4023" y="404"/>
                <a:ext cx="192" cy="192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504" name="Text Box 12"/>
              <p:cNvSpPr txBox="1">
                <a:spLocks noChangeArrowheads="1"/>
              </p:cNvSpPr>
              <p:nvPr/>
            </p:nvSpPr>
            <p:spPr bwMode="auto">
              <a:xfrm>
                <a:off x="4032" y="384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600" b="1">
                    <a:solidFill>
                      <a:prstClr val="black"/>
                    </a:solidFill>
                    <a:latin typeface="Arial" charset="0"/>
                  </a:rPr>
                  <a:t>1</a:t>
                </a:r>
                <a:endParaRPr lang="en-US" sz="1600" b="1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2824163" y="2508250"/>
            <a:ext cx="5938837" cy="1241425"/>
            <a:chOff x="1779" y="1580"/>
            <a:chExt cx="3741" cy="782"/>
          </a:xfrm>
        </p:grpSpPr>
        <p:sp>
          <p:nvSpPr>
            <p:cNvPr id="20497" name="Text Box 14"/>
            <p:cNvSpPr txBox="1">
              <a:spLocks noChangeArrowheads="1"/>
            </p:cNvSpPr>
            <p:nvPr/>
          </p:nvSpPr>
          <p:spPr bwMode="auto">
            <a:xfrm>
              <a:off x="3792" y="1920"/>
              <a:ext cx="17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3. Ca</a:t>
              </a:r>
              <a:r>
                <a:rPr lang="en-GB" baseline="30000" dirty="0">
                  <a:solidFill>
                    <a:prstClr val="black"/>
                  </a:solidFill>
                  <a:latin typeface="Arial" charset="0"/>
                </a:rPr>
                <a:t>2+ </a:t>
              </a: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triggers exocytosis of vesicles</a:t>
              </a:r>
              <a:endParaRPr lang="en-US" sz="2400" dirty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20498" name="Group 15"/>
            <p:cNvGrpSpPr>
              <a:grpSpLocks/>
            </p:cNvGrpSpPr>
            <p:nvPr/>
          </p:nvGrpSpPr>
          <p:grpSpPr bwMode="auto">
            <a:xfrm>
              <a:off x="1779" y="1580"/>
              <a:ext cx="249" cy="212"/>
              <a:chOff x="2064" y="288"/>
              <a:chExt cx="249" cy="212"/>
            </a:xfrm>
          </p:grpSpPr>
          <p:sp>
            <p:nvSpPr>
              <p:cNvPr id="20499" name="Oval 16"/>
              <p:cNvSpPr>
                <a:spLocks noChangeArrowheads="1"/>
              </p:cNvSpPr>
              <p:nvPr/>
            </p:nvSpPr>
            <p:spPr bwMode="auto">
              <a:xfrm>
                <a:off x="2064" y="308"/>
                <a:ext cx="192" cy="192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500" name="Text Box 17"/>
              <p:cNvSpPr txBox="1">
                <a:spLocks noChangeArrowheads="1"/>
              </p:cNvSpPr>
              <p:nvPr/>
            </p:nvSpPr>
            <p:spPr bwMode="auto">
              <a:xfrm>
                <a:off x="2073" y="288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600" b="1">
                    <a:solidFill>
                      <a:prstClr val="black"/>
                    </a:solidFill>
                    <a:latin typeface="Arial" charset="0"/>
                  </a:rPr>
                  <a:t>3</a:t>
                </a:r>
                <a:endParaRPr lang="en-US" sz="1600" b="1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2281238" y="3036888"/>
            <a:ext cx="6481762" cy="2084387"/>
            <a:chOff x="1437" y="1913"/>
            <a:chExt cx="4083" cy="1313"/>
          </a:xfrm>
        </p:grpSpPr>
        <p:sp>
          <p:nvSpPr>
            <p:cNvPr id="20493" name="Text Box 19"/>
            <p:cNvSpPr txBox="1">
              <a:spLocks noChangeArrowheads="1"/>
            </p:cNvSpPr>
            <p:nvPr/>
          </p:nvSpPr>
          <p:spPr bwMode="auto">
            <a:xfrm>
              <a:off x="3792" y="2784"/>
              <a:ext cx="17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4. Acetylcholine diffuses in cleft</a:t>
              </a:r>
              <a:endParaRPr lang="en-US" sz="2400" dirty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20494" name="Group 20"/>
            <p:cNvGrpSpPr>
              <a:grpSpLocks/>
            </p:cNvGrpSpPr>
            <p:nvPr/>
          </p:nvGrpSpPr>
          <p:grpSpPr bwMode="auto">
            <a:xfrm>
              <a:off x="1437" y="1913"/>
              <a:ext cx="249" cy="212"/>
              <a:chOff x="2064" y="288"/>
              <a:chExt cx="249" cy="212"/>
            </a:xfrm>
          </p:grpSpPr>
          <p:sp>
            <p:nvSpPr>
              <p:cNvPr id="20495" name="Oval 21"/>
              <p:cNvSpPr>
                <a:spLocks noChangeArrowheads="1"/>
              </p:cNvSpPr>
              <p:nvPr/>
            </p:nvSpPr>
            <p:spPr bwMode="auto">
              <a:xfrm>
                <a:off x="2064" y="308"/>
                <a:ext cx="192" cy="192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496" name="Text Box 22"/>
              <p:cNvSpPr txBox="1">
                <a:spLocks noChangeArrowheads="1"/>
              </p:cNvSpPr>
              <p:nvPr/>
            </p:nvSpPr>
            <p:spPr bwMode="auto">
              <a:xfrm>
                <a:off x="2073" y="288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600" b="1">
                    <a:solidFill>
                      <a:prstClr val="black"/>
                    </a:solidFill>
                    <a:latin typeface="Arial" charset="0"/>
                  </a:rPr>
                  <a:t>4</a:t>
                </a:r>
                <a:endParaRPr lang="en-US" sz="1600" b="1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914400" y="3179763"/>
            <a:ext cx="7924800" cy="3236912"/>
            <a:chOff x="576" y="2003"/>
            <a:chExt cx="4992" cy="2039"/>
          </a:xfrm>
        </p:grpSpPr>
        <p:sp>
          <p:nvSpPr>
            <p:cNvPr id="20488" name="Text Box 24"/>
            <p:cNvSpPr txBox="1">
              <a:spLocks noChangeArrowheads="1"/>
            </p:cNvSpPr>
            <p:nvPr/>
          </p:nvSpPr>
          <p:spPr bwMode="auto">
            <a:xfrm>
              <a:off x="576" y="3456"/>
              <a:ext cx="49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prstClr val="black"/>
                  </a:solidFill>
                  <a:latin typeface="Arial" charset="0"/>
                </a:rPr>
                <a:t>5. Acetylcholine binds to receptor-cation channel &amp; opens channel</a:t>
              </a: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489" name="Text Box 25"/>
            <p:cNvSpPr txBox="1">
              <a:spLocks noChangeArrowheads="1"/>
            </p:cNvSpPr>
            <p:nvPr/>
          </p:nvSpPr>
          <p:spPr bwMode="auto">
            <a:xfrm>
              <a:off x="720" y="3792"/>
              <a:ext cx="17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prstClr val="black"/>
                  </a:solidFill>
                  <a:latin typeface="Arial" charset="0"/>
                </a:rPr>
                <a:t>Na</a:t>
              </a:r>
              <a:r>
                <a:rPr lang="en-GB" baseline="30000">
                  <a:solidFill>
                    <a:prstClr val="black"/>
                  </a:solidFill>
                  <a:latin typeface="Arial" charset="0"/>
                </a:rPr>
                <a:t>+</a:t>
              </a:r>
              <a:r>
                <a:rPr lang="en-GB">
                  <a:solidFill>
                    <a:prstClr val="black"/>
                  </a:solidFill>
                  <a:latin typeface="Arial" charset="0"/>
                </a:rPr>
                <a:t> gain &gt; K</a:t>
              </a:r>
              <a:r>
                <a:rPr lang="en-GB" baseline="30000">
                  <a:solidFill>
                    <a:prstClr val="black"/>
                  </a:solidFill>
                  <a:latin typeface="Arial" charset="0"/>
                </a:rPr>
                <a:t>+</a:t>
              </a:r>
              <a:r>
                <a:rPr lang="en-GB">
                  <a:solidFill>
                    <a:prstClr val="black"/>
                  </a:solidFill>
                  <a:latin typeface="Arial" charset="0"/>
                </a:rPr>
                <a:t> loss</a:t>
              </a: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20490" name="Group 26"/>
            <p:cNvGrpSpPr>
              <a:grpSpLocks/>
            </p:cNvGrpSpPr>
            <p:nvPr/>
          </p:nvGrpSpPr>
          <p:grpSpPr bwMode="auto">
            <a:xfrm>
              <a:off x="1728" y="2003"/>
              <a:ext cx="249" cy="212"/>
              <a:chOff x="2064" y="288"/>
              <a:chExt cx="249" cy="212"/>
            </a:xfrm>
          </p:grpSpPr>
          <p:sp>
            <p:nvSpPr>
              <p:cNvPr id="20491" name="Oval 27"/>
              <p:cNvSpPr>
                <a:spLocks noChangeArrowheads="1"/>
              </p:cNvSpPr>
              <p:nvPr/>
            </p:nvSpPr>
            <p:spPr bwMode="auto">
              <a:xfrm>
                <a:off x="2064" y="308"/>
                <a:ext cx="192" cy="192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492" name="Text Box 28"/>
              <p:cNvSpPr txBox="1">
                <a:spLocks noChangeArrowheads="1"/>
              </p:cNvSpPr>
              <p:nvPr/>
            </p:nvSpPr>
            <p:spPr bwMode="auto">
              <a:xfrm>
                <a:off x="2073" y="288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600" b="1">
                    <a:solidFill>
                      <a:prstClr val="black"/>
                    </a:solidFill>
                    <a:latin typeface="Arial" charset="0"/>
                  </a:rPr>
                  <a:t>5</a:t>
                </a:r>
                <a:endParaRPr lang="en-US" sz="1600" b="1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0487" name="Text Box 30"/>
          <p:cNvSpPr txBox="1">
            <a:spLocks noChangeArrowheads="1"/>
          </p:cNvSpPr>
          <p:nvPr/>
        </p:nvSpPr>
        <p:spPr bwMode="auto">
          <a:xfrm>
            <a:off x="6011863" y="549275"/>
            <a:ext cx="1223962" cy="4572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prstClr val="black"/>
                </a:solidFill>
                <a:latin typeface="Arial" charset="0"/>
              </a:rPr>
              <a:t>STEPS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7200" y="-2292"/>
            <a:ext cx="8229600" cy="6205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Initiation of muscle contraction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12645"/>
          <a:stretch/>
        </p:blipFill>
        <p:spPr bwMode="auto">
          <a:xfrm>
            <a:off x="0" y="0"/>
            <a:ext cx="5715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6" name="Group 19"/>
          <p:cNvGrpSpPr>
            <a:grpSpLocks/>
          </p:cNvGrpSpPr>
          <p:nvPr/>
        </p:nvGrpSpPr>
        <p:grpSpPr bwMode="auto">
          <a:xfrm>
            <a:off x="4006850" y="1490663"/>
            <a:ext cx="4948238" cy="2716212"/>
            <a:chOff x="2524" y="939"/>
            <a:chExt cx="3117" cy="1711"/>
          </a:xfrm>
        </p:grpSpPr>
        <p:sp>
          <p:nvSpPr>
            <p:cNvPr id="21512" name="Text Box 4"/>
            <p:cNvSpPr txBox="1">
              <a:spLocks noChangeArrowheads="1"/>
            </p:cNvSpPr>
            <p:nvPr/>
          </p:nvSpPr>
          <p:spPr bwMode="auto">
            <a:xfrm>
              <a:off x="3721" y="1659"/>
              <a:ext cx="16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prstClr val="black"/>
                  </a:solidFill>
                  <a:latin typeface="Arial" charset="0"/>
                </a:rPr>
                <a:t>Action potential triggered and</a:t>
              </a: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513" name="Text Box 5"/>
            <p:cNvSpPr txBox="1">
              <a:spLocks noChangeArrowheads="1"/>
            </p:cNvSpPr>
            <p:nvPr/>
          </p:nvSpPr>
          <p:spPr bwMode="auto">
            <a:xfrm>
              <a:off x="3744" y="2208"/>
              <a:ext cx="17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prstClr val="black"/>
                  </a:solidFill>
                  <a:latin typeface="Arial" charset="0"/>
                </a:rPr>
                <a:t>spreads along surface membrane</a:t>
              </a: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21514" name="Group 6"/>
            <p:cNvGrpSpPr>
              <a:grpSpLocks/>
            </p:cNvGrpSpPr>
            <p:nvPr/>
          </p:nvGrpSpPr>
          <p:grpSpPr bwMode="auto">
            <a:xfrm>
              <a:off x="2524" y="939"/>
              <a:ext cx="3117" cy="1328"/>
              <a:chOff x="2547" y="912"/>
              <a:chExt cx="3117" cy="1328"/>
            </a:xfrm>
          </p:grpSpPr>
          <p:sp>
            <p:nvSpPr>
              <p:cNvPr id="21515" name="Text Box 7"/>
              <p:cNvSpPr txBox="1">
                <a:spLocks noChangeArrowheads="1"/>
              </p:cNvSpPr>
              <p:nvPr/>
            </p:nvSpPr>
            <p:spPr bwMode="auto">
              <a:xfrm>
                <a:off x="3792" y="912"/>
                <a:ext cx="187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prstClr val="black"/>
                    </a:solidFill>
                    <a:latin typeface="Arial" charset="0"/>
                  </a:rPr>
                  <a:t>6.  Local currents flow from depolarized region and adjacent region</a:t>
                </a: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21516" name="Group 8"/>
              <p:cNvGrpSpPr>
                <a:grpSpLocks/>
              </p:cNvGrpSpPr>
              <p:nvPr/>
            </p:nvGrpSpPr>
            <p:grpSpPr bwMode="auto">
              <a:xfrm>
                <a:off x="2547" y="1497"/>
                <a:ext cx="249" cy="212"/>
                <a:chOff x="2064" y="288"/>
                <a:chExt cx="249" cy="212"/>
              </a:xfrm>
            </p:grpSpPr>
            <p:sp>
              <p:nvSpPr>
                <p:cNvPr id="21520" name="Oval 9"/>
                <p:cNvSpPr>
                  <a:spLocks noChangeArrowheads="1"/>
                </p:cNvSpPr>
                <p:nvPr/>
              </p:nvSpPr>
              <p:spPr bwMode="auto">
                <a:xfrm>
                  <a:off x="2064" y="308"/>
                  <a:ext cx="192" cy="192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2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73" y="288"/>
                  <a:ext cx="24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600" b="1">
                      <a:solidFill>
                        <a:prstClr val="black"/>
                      </a:solidFill>
                      <a:latin typeface="Arial" charset="0"/>
                    </a:rPr>
                    <a:t>6</a:t>
                  </a:r>
                  <a:endParaRPr lang="en-US" sz="1600" b="1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1517" name="Group 11"/>
              <p:cNvGrpSpPr>
                <a:grpSpLocks/>
              </p:cNvGrpSpPr>
              <p:nvPr/>
            </p:nvGrpSpPr>
            <p:grpSpPr bwMode="auto">
              <a:xfrm>
                <a:off x="2817" y="2028"/>
                <a:ext cx="249" cy="212"/>
                <a:chOff x="2064" y="288"/>
                <a:chExt cx="249" cy="212"/>
              </a:xfrm>
            </p:grpSpPr>
            <p:sp>
              <p:nvSpPr>
                <p:cNvPr id="21518" name="Oval 12"/>
                <p:cNvSpPr>
                  <a:spLocks noChangeArrowheads="1"/>
                </p:cNvSpPr>
                <p:nvPr/>
              </p:nvSpPr>
              <p:spPr bwMode="auto">
                <a:xfrm>
                  <a:off x="2064" y="308"/>
                  <a:ext cx="192" cy="192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1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073" y="288"/>
                  <a:ext cx="24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600" b="1">
                      <a:solidFill>
                        <a:prstClr val="black"/>
                      </a:solidFill>
                      <a:latin typeface="Arial" charset="0"/>
                    </a:rPr>
                    <a:t>6</a:t>
                  </a:r>
                  <a:endParaRPr lang="en-US" sz="1600" b="1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914400" y="3319463"/>
            <a:ext cx="7924800" cy="2868612"/>
            <a:chOff x="576" y="2091"/>
            <a:chExt cx="4992" cy="1807"/>
          </a:xfrm>
        </p:grpSpPr>
        <p:sp>
          <p:nvSpPr>
            <p:cNvPr id="21508" name="Text Box 15"/>
            <p:cNvSpPr txBox="1">
              <a:spLocks noChangeArrowheads="1"/>
            </p:cNvSpPr>
            <p:nvPr/>
          </p:nvSpPr>
          <p:spPr bwMode="auto">
            <a:xfrm>
              <a:off x="576" y="3456"/>
              <a:ext cx="499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prstClr val="black"/>
                  </a:solidFill>
                  <a:latin typeface="Arial" charset="0"/>
                </a:rPr>
                <a:t>7. Acetylcholine broken down by acetylcholine esterase (enzyme).  Muscle fibre response to that molecule of Acetylcholine ceases.</a:t>
              </a: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21509" name="Group 16"/>
            <p:cNvGrpSpPr>
              <a:grpSpLocks/>
            </p:cNvGrpSpPr>
            <p:nvPr/>
          </p:nvGrpSpPr>
          <p:grpSpPr bwMode="auto">
            <a:xfrm>
              <a:off x="2169" y="2091"/>
              <a:ext cx="249" cy="212"/>
              <a:chOff x="2064" y="288"/>
              <a:chExt cx="249" cy="212"/>
            </a:xfrm>
          </p:grpSpPr>
          <p:sp>
            <p:nvSpPr>
              <p:cNvPr id="21510" name="Oval 17"/>
              <p:cNvSpPr>
                <a:spLocks noChangeArrowheads="1"/>
              </p:cNvSpPr>
              <p:nvPr/>
            </p:nvSpPr>
            <p:spPr bwMode="auto">
              <a:xfrm>
                <a:off x="2064" y="308"/>
                <a:ext cx="192" cy="192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511" name="Text Box 18"/>
              <p:cNvSpPr txBox="1">
                <a:spLocks noChangeArrowheads="1"/>
              </p:cNvSpPr>
              <p:nvPr/>
            </p:nvSpPr>
            <p:spPr bwMode="auto">
              <a:xfrm>
                <a:off x="2073" y="288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600" b="1">
                    <a:solidFill>
                      <a:prstClr val="black"/>
                    </a:solidFill>
                    <a:latin typeface="Arial" charset="0"/>
                  </a:rPr>
                  <a:t>7</a:t>
                </a:r>
                <a:endParaRPr lang="en-US" sz="1600" b="1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73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"/>
          <p:cNvGrpSpPr>
            <a:grpSpLocks/>
          </p:cNvGrpSpPr>
          <p:nvPr/>
        </p:nvGrpSpPr>
        <p:grpSpPr bwMode="auto">
          <a:xfrm>
            <a:off x="1176338" y="838200"/>
            <a:ext cx="7434262" cy="4748213"/>
            <a:chOff x="741" y="528"/>
            <a:chExt cx="4683" cy="2991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1357"/>
              <a:ext cx="4278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 flipH="1">
              <a:off x="2016" y="528"/>
              <a:ext cx="1392" cy="24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srgbClr val="800080"/>
                  </a:solidFill>
                  <a:latin typeface="Arial" charset="0"/>
                </a:rPr>
                <a:t>T tubule opening</a:t>
              </a:r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4560" y="3072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myofibril</a:t>
              </a:r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3984" y="1152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2544" y="3264"/>
              <a:ext cx="1968" cy="25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sarcoplasmic reticulum (SR)</a:t>
              </a:r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 flipV="1">
              <a:off x="3552" y="2832"/>
              <a:ext cx="408" cy="42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 flipH="1">
              <a:off x="1152" y="3120"/>
              <a:ext cx="672" cy="24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srgbClr val="800080"/>
                  </a:solidFill>
                  <a:latin typeface="Arial" charset="0"/>
                </a:rPr>
                <a:t>T tubule</a:t>
              </a: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 flipH="1">
              <a:off x="3560" y="754"/>
              <a:ext cx="1392" cy="40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Surface membrane = sarcolemma</a:t>
              </a:r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 flipV="1">
              <a:off x="2208" y="86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1008" y="2784"/>
              <a:ext cx="254" cy="297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 flipH="1">
              <a:off x="1776" y="2880"/>
              <a:ext cx="336" cy="288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H="1" flipV="1">
              <a:off x="2688" y="2736"/>
              <a:ext cx="515" cy="50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4704" y="2016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H="1">
              <a:off x="4704" y="2553"/>
              <a:ext cx="114" cy="3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3554" name="Text Box 17"/>
          <p:cNvSpPr txBox="1">
            <a:spLocks noChangeArrowheads="1"/>
          </p:cNvSpPr>
          <p:nvPr/>
        </p:nvSpPr>
        <p:spPr bwMode="auto">
          <a:xfrm>
            <a:off x="762000" y="2286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prstClr val="black"/>
                </a:solidFill>
                <a:latin typeface="Arial" charset="0"/>
              </a:rPr>
              <a:t>Activation &amp; Relaxation: Structures</a:t>
            </a: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2124075" y="260350"/>
            <a:ext cx="2827338" cy="4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C0504D"/>
                </a:solidFill>
                <a:latin typeface="Arial" charset="0"/>
              </a:rPr>
              <a:t>Activation process</a:t>
            </a: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791200" y="3581400"/>
            <a:ext cx="3352800" cy="1844675"/>
            <a:chOff x="3648" y="2256"/>
            <a:chExt cx="2112" cy="1162"/>
          </a:xfrm>
        </p:grpSpPr>
        <p:sp>
          <p:nvSpPr>
            <p:cNvPr id="24592" name="Text Box 5"/>
            <p:cNvSpPr txBox="1">
              <a:spLocks noChangeArrowheads="1"/>
            </p:cNvSpPr>
            <p:nvPr/>
          </p:nvSpPr>
          <p:spPr bwMode="auto">
            <a:xfrm>
              <a:off x="3648" y="2256"/>
              <a:ext cx="2112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opens the Ryanodine receptor Ca</a:t>
              </a:r>
              <a:r>
                <a:rPr lang="en-GB" baseline="30000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2+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 channel in the SR membrane</a:t>
              </a:r>
              <a:endParaRPr lang="en-US" baseline="300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593" name="Text Box 6"/>
            <p:cNvSpPr txBox="1">
              <a:spLocks noChangeArrowheads="1"/>
            </p:cNvSpPr>
            <p:nvPr/>
          </p:nvSpPr>
          <p:spPr bwMode="auto">
            <a:xfrm>
              <a:off x="3648" y="2976"/>
              <a:ext cx="211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Ca</a:t>
              </a:r>
              <a:r>
                <a:rPr lang="en-GB" baseline="30000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2+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 released from SR into space around the filaments</a:t>
              </a:r>
              <a:endParaRPr lang="en-US" baseline="300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4579" name="Group 20"/>
          <p:cNvGrpSpPr>
            <a:grpSpLocks/>
          </p:cNvGrpSpPr>
          <p:nvPr/>
        </p:nvGrpSpPr>
        <p:grpSpPr bwMode="auto">
          <a:xfrm>
            <a:off x="0" y="823913"/>
            <a:ext cx="5708650" cy="6027737"/>
            <a:chOff x="0" y="519"/>
            <a:chExt cx="3596" cy="3797"/>
          </a:xfrm>
        </p:grpSpPr>
        <p:pic>
          <p:nvPicPr>
            <p:cNvPr id="2458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9"/>
              <a:ext cx="3596" cy="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1008" y="3260"/>
              <a:ext cx="19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4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588" name="Text Box 13"/>
            <p:cNvSpPr txBox="1">
              <a:spLocks noChangeArrowheads="1"/>
            </p:cNvSpPr>
            <p:nvPr/>
          </p:nvSpPr>
          <p:spPr bwMode="auto">
            <a:xfrm>
              <a:off x="912" y="2348"/>
              <a:ext cx="24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3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589" name="Text Box 14"/>
            <p:cNvSpPr txBox="1">
              <a:spLocks noChangeArrowheads="1"/>
            </p:cNvSpPr>
            <p:nvPr/>
          </p:nvSpPr>
          <p:spPr bwMode="auto">
            <a:xfrm>
              <a:off x="1104" y="3452"/>
              <a:ext cx="912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000">
                  <a:solidFill>
                    <a:prstClr val="black"/>
                  </a:solidFill>
                  <a:latin typeface="Arial" charset="0"/>
                </a:rPr>
                <a:t>crossbridges attach</a:t>
              </a:r>
              <a:endParaRPr lang="en-US" sz="10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590" name="Text Box 15"/>
            <p:cNvSpPr txBox="1">
              <a:spLocks noChangeArrowheads="1"/>
            </p:cNvSpPr>
            <p:nvPr/>
          </p:nvSpPr>
          <p:spPr bwMode="auto">
            <a:xfrm>
              <a:off x="2536" y="2084"/>
              <a:ext cx="19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5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591" name="Text Box 16"/>
            <p:cNvSpPr txBox="1">
              <a:spLocks noChangeArrowheads="1"/>
            </p:cNvSpPr>
            <p:nvPr/>
          </p:nvSpPr>
          <p:spPr bwMode="auto">
            <a:xfrm>
              <a:off x="2129" y="2342"/>
              <a:ext cx="19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6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4580" name="Group 17"/>
          <p:cNvGrpSpPr>
            <a:grpSpLocks/>
          </p:cNvGrpSpPr>
          <p:nvPr/>
        </p:nvGrpSpPr>
        <p:grpSpPr bwMode="auto">
          <a:xfrm>
            <a:off x="1066800" y="152400"/>
            <a:ext cx="7620000" cy="1311275"/>
            <a:chOff x="672" y="96"/>
            <a:chExt cx="4800" cy="826"/>
          </a:xfrm>
        </p:grpSpPr>
        <p:sp>
          <p:nvSpPr>
            <p:cNvPr id="24584" name="Text Box 3"/>
            <p:cNvSpPr txBox="1">
              <a:spLocks noChangeArrowheads="1"/>
            </p:cNvSpPr>
            <p:nvPr/>
          </p:nvSpPr>
          <p:spPr bwMode="auto">
            <a:xfrm>
              <a:off x="3648" y="96"/>
              <a:ext cx="182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prstClr val="black"/>
                  </a:solidFill>
                  <a:latin typeface="Arial" charset="0"/>
                </a:rPr>
                <a:t>1. Action potential propagates along surface membrane and into T-tubules</a:t>
              </a: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585" name="Text Box 11"/>
            <p:cNvSpPr txBox="1">
              <a:spLocks noChangeArrowheads="1"/>
            </p:cNvSpPr>
            <p:nvPr/>
          </p:nvSpPr>
          <p:spPr bwMode="auto">
            <a:xfrm>
              <a:off x="672" y="572"/>
              <a:ext cx="192" cy="23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1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88900" y="1524000"/>
            <a:ext cx="9055100" cy="2112963"/>
            <a:chOff x="56" y="960"/>
            <a:chExt cx="5704" cy="1331"/>
          </a:xfrm>
        </p:grpSpPr>
        <p:sp>
          <p:nvSpPr>
            <p:cNvPr id="24582" name="Text Box 4"/>
            <p:cNvSpPr txBox="1">
              <a:spLocks noChangeArrowheads="1"/>
            </p:cNvSpPr>
            <p:nvPr/>
          </p:nvSpPr>
          <p:spPr bwMode="auto">
            <a:xfrm>
              <a:off x="3648" y="960"/>
              <a:ext cx="2112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2.  DHP </a:t>
              </a:r>
              <a:r>
                <a:rPr lang="en-GB" sz="1600" i="1" dirty="0">
                  <a:solidFill>
                    <a:prstClr val="black"/>
                  </a:solidFill>
                  <a:latin typeface="Arial" charset="0"/>
                </a:rPr>
                <a:t>(</a:t>
              </a:r>
              <a:r>
                <a:rPr lang="en-GB" sz="1600" i="1" dirty="0" err="1">
                  <a:solidFill>
                    <a:prstClr val="black"/>
                  </a:solidFill>
                  <a:latin typeface="Arial" charset="0"/>
                </a:rPr>
                <a:t>dihydropyridine</a:t>
              </a:r>
              <a:r>
                <a:rPr lang="en-GB" sz="1600" i="1" dirty="0">
                  <a:solidFill>
                    <a:prstClr val="black"/>
                  </a:solidFill>
                  <a:latin typeface="Arial" charset="0"/>
                </a:rPr>
                <a:t>)</a:t>
              </a: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 receptor in T-tubule membrane: senses 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V &amp; changes shape of the protein link to Ryanodine receptor,</a:t>
              </a: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583" name="Text Box 12"/>
            <p:cNvSpPr txBox="1">
              <a:spLocks noChangeArrowheads="1"/>
            </p:cNvSpPr>
            <p:nvPr/>
          </p:nvSpPr>
          <p:spPr bwMode="auto">
            <a:xfrm>
              <a:off x="56" y="2060"/>
              <a:ext cx="240" cy="23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2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0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913"/>
            <a:ext cx="5708650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2" name="Group 22"/>
          <p:cNvGrpSpPr>
            <a:grpSpLocks/>
          </p:cNvGrpSpPr>
          <p:nvPr/>
        </p:nvGrpSpPr>
        <p:grpSpPr bwMode="auto">
          <a:xfrm>
            <a:off x="88900" y="908050"/>
            <a:ext cx="3595688" cy="4816475"/>
            <a:chOff x="56" y="572"/>
            <a:chExt cx="2265" cy="3034"/>
          </a:xfrm>
        </p:grpSpPr>
        <p:sp>
          <p:nvSpPr>
            <p:cNvPr id="25612" name="Text Box 10"/>
            <p:cNvSpPr txBox="1">
              <a:spLocks noChangeArrowheads="1"/>
            </p:cNvSpPr>
            <p:nvPr/>
          </p:nvSpPr>
          <p:spPr bwMode="auto">
            <a:xfrm>
              <a:off x="672" y="572"/>
              <a:ext cx="19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1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613" name="Text Box 11"/>
            <p:cNvSpPr txBox="1">
              <a:spLocks noChangeArrowheads="1"/>
            </p:cNvSpPr>
            <p:nvPr/>
          </p:nvSpPr>
          <p:spPr bwMode="auto">
            <a:xfrm>
              <a:off x="56" y="2060"/>
              <a:ext cx="24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2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614" name="Text Box 13"/>
            <p:cNvSpPr txBox="1">
              <a:spLocks noChangeArrowheads="1"/>
            </p:cNvSpPr>
            <p:nvPr/>
          </p:nvSpPr>
          <p:spPr bwMode="auto">
            <a:xfrm>
              <a:off x="1104" y="3452"/>
              <a:ext cx="912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000">
                  <a:solidFill>
                    <a:prstClr val="black"/>
                  </a:solidFill>
                  <a:latin typeface="Arial" charset="0"/>
                </a:rPr>
                <a:t>crossbridges attach</a:t>
              </a:r>
              <a:endParaRPr lang="en-US" sz="10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2129" y="2342"/>
              <a:ext cx="19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6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600200" y="1752600"/>
            <a:ext cx="7010400" cy="4017963"/>
            <a:chOff x="1008" y="960"/>
            <a:chExt cx="4416" cy="2531"/>
          </a:xfrm>
        </p:grpSpPr>
        <p:sp>
          <p:nvSpPr>
            <p:cNvPr id="25610" name="Text Box 4"/>
            <p:cNvSpPr txBox="1">
              <a:spLocks noChangeArrowheads="1"/>
            </p:cNvSpPr>
            <p:nvPr/>
          </p:nvSpPr>
          <p:spPr bwMode="auto">
            <a:xfrm>
              <a:off x="3696" y="960"/>
              <a:ext cx="17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4. </a:t>
              </a:r>
              <a:r>
                <a:rPr lang="en-GB" dirty="0" err="1">
                  <a:solidFill>
                    <a:prstClr val="black"/>
                  </a:solidFill>
                  <a:latin typeface="Arial" charset="0"/>
                </a:rPr>
                <a:t>Crossbridges</a:t>
              </a: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 to attach to actin</a:t>
              </a: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611" name="Text Box 9"/>
            <p:cNvSpPr txBox="1">
              <a:spLocks noChangeArrowheads="1"/>
            </p:cNvSpPr>
            <p:nvPr/>
          </p:nvSpPr>
          <p:spPr bwMode="auto">
            <a:xfrm>
              <a:off x="1008" y="3260"/>
              <a:ext cx="192" cy="23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4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447800" y="533400"/>
            <a:ext cx="7391400" cy="3560763"/>
            <a:chOff x="912" y="336"/>
            <a:chExt cx="4656" cy="2243"/>
          </a:xfrm>
        </p:grpSpPr>
        <p:sp>
          <p:nvSpPr>
            <p:cNvPr id="25608" name="Text Box 3"/>
            <p:cNvSpPr txBox="1">
              <a:spLocks noChangeArrowheads="1"/>
            </p:cNvSpPr>
            <p:nvPr/>
          </p:nvSpPr>
          <p:spPr bwMode="auto">
            <a:xfrm>
              <a:off x="3648" y="336"/>
              <a:ext cx="192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3. 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Ca</a:t>
              </a:r>
              <a:r>
                <a:rPr lang="en-GB" baseline="30000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2+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 binds to Troponin &amp; </a:t>
              </a:r>
              <a:r>
                <a:rPr lang="en-GB" dirty="0" err="1">
                  <a:solidFill>
                    <a:prstClr val="black"/>
                  </a:solidFill>
                  <a:latin typeface="Arial" charset="0"/>
                  <a:sym typeface="Symbol" charset="0"/>
                </a:rPr>
                <a:t>Tropomyosin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 moves allowing </a:t>
              </a:r>
              <a:endParaRPr lang="en-US" dirty="0">
                <a:solidFill>
                  <a:prstClr val="black"/>
                </a:solidFill>
                <a:latin typeface="Arial" charset="0"/>
                <a:sym typeface="Symbol" charset="0"/>
              </a:endParaRPr>
            </a:p>
          </p:txBody>
        </p:sp>
        <p:sp>
          <p:nvSpPr>
            <p:cNvPr id="25609" name="Text Box 12"/>
            <p:cNvSpPr txBox="1">
              <a:spLocks noChangeArrowheads="1"/>
            </p:cNvSpPr>
            <p:nvPr/>
          </p:nvSpPr>
          <p:spPr bwMode="auto">
            <a:xfrm>
              <a:off x="912" y="2348"/>
              <a:ext cx="240" cy="23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3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025900" y="2743200"/>
            <a:ext cx="4584700" cy="2530475"/>
            <a:chOff x="2536" y="1728"/>
            <a:chExt cx="2888" cy="1594"/>
          </a:xfrm>
        </p:grpSpPr>
        <p:sp>
          <p:nvSpPr>
            <p:cNvPr id="25606" name="Text Box 5"/>
            <p:cNvSpPr txBox="1">
              <a:spLocks noChangeArrowheads="1"/>
            </p:cNvSpPr>
            <p:nvPr/>
          </p:nvSpPr>
          <p:spPr bwMode="auto">
            <a:xfrm>
              <a:off x="3696" y="1728"/>
              <a:ext cx="1728" cy="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5. 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Ca</a:t>
              </a:r>
              <a:r>
                <a:rPr lang="en-GB" baseline="30000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2+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 </a:t>
              </a: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 is actively transported into the SR </a:t>
              </a:r>
              <a:r>
                <a:rPr lang="en-GB" dirty="0">
                  <a:solidFill>
                    <a:srgbClr val="C0504D"/>
                  </a:solidFill>
                  <a:latin typeface="Arial" charset="0"/>
                </a:rPr>
                <a:t>continuously </a:t>
              </a: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while action potentials continue.                ATP- driven pump (uptake rate &lt; or = release rate).</a:t>
              </a: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607" name="Text Box 14"/>
            <p:cNvSpPr txBox="1">
              <a:spLocks noChangeArrowheads="1"/>
            </p:cNvSpPr>
            <p:nvPr/>
          </p:nvSpPr>
          <p:spPr bwMode="auto">
            <a:xfrm>
              <a:off x="2536" y="2084"/>
              <a:ext cx="192" cy="23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5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02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"/>
          <p:cNvGrpSpPr>
            <a:grpSpLocks/>
          </p:cNvGrpSpPr>
          <p:nvPr/>
        </p:nvGrpSpPr>
        <p:grpSpPr bwMode="auto">
          <a:xfrm>
            <a:off x="228600" y="1371600"/>
            <a:ext cx="2444750" cy="2222500"/>
            <a:chOff x="144" y="864"/>
            <a:chExt cx="1540" cy="1400"/>
          </a:xfrm>
        </p:grpSpPr>
        <p:grpSp>
          <p:nvGrpSpPr>
            <p:cNvPr id="32834" name="Group 3"/>
            <p:cNvGrpSpPr>
              <a:grpSpLocks/>
            </p:cNvGrpSpPr>
            <p:nvPr/>
          </p:nvGrpSpPr>
          <p:grpSpPr bwMode="auto">
            <a:xfrm>
              <a:off x="144" y="864"/>
              <a:ext cx="1540" cy="1400"/>
              <a:chOff x="2112" y="432"/>
              <a:chExt cx="1540" cy="1400"/>
            </a:xfrm>
          </p:grpSpPr>
          <p:pic>
            <p:nvPicPr>
              <p:cNvPr id="3283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432"/>
                <a:ext cx="1540" cy="1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837" name="Group 5"/>
              <p:cNvGrpSpPr>
                <a:grpSpLocks/>
              </p:cNvGrpSpPr>
              <p:nvPr/>
            </p:nvGrpSpPr>
            <p:grpSpPr bwMode="auto">
              <a:xfrm>
                <a:off x="3482" y="460"/>
                <a:ext cx="116" cy="1230"/>
                <a:chOff x="3480" y="1488"/>
                <a:chExt cx="116" cy="1230"/>
              </a:xfrm>
            </p:grpSpPr>
            <p:sp>
              <p:nvSpPr>
                <p:cNvPr id="32842" name="Rectangle 6"/>
                <p:cNvSpPr>
                  <a:spLocks noChangeArrowheads="1"/>
                </p:cNvSpPr>
                <p:nvPr/>
              </p:nvSpPr>
              <p:spPr bwMode="auto">
                <a:xfrm>
                  <a:off x="3537" y="1635"/>
                  <a:ext cx="56" cy="1083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4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80" y="1488"/>
                  <a:ext cx="1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400">
                      <a:solidFill>
                        <a:prstClr val="black"/>
                      </a:solidFill>
                      <a:latin typeface="Arial" charset="0"/>
                    </a:rPr>
                    <a:t>Z</a:t>
                  </a:r>
                  <a:endParaRPr lang="en-GB" sz="1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2838" name="Rectangle 8"/>
              <p:cNvSpPr>
                <a:spLocks noChangeArrowheads="1"/>
              </p:cNvSpPr>
              <p:nvPr/>
            </p:nvSpPr>
            <p:spPr bwMode="auto">
              <a:xfrm>
                <a:off x="3005" y="1237"/>
                <a:ext cx="96" cy="4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2839" name="Rectangle 9"/>
              <p:cNvSpPr>
                <a:spLocks noChangeArrowheads="1"/>
              </p:cNvSpPr>
              <p:nvPr/>
            </p:nvSpPr>
            <p:spPr bwMode="auto">
              <a:xfrm>
                <a:off x="3074" y="1181"/>
                <a:ext cx="77" cy="47"/>
              </a:xfrm>
              <a:prstGeom prst="rect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2840" name="Rectangle 10"/>
              <p:cNvSpPr>
                <a:spLocks noChangeArrowheads="1"/>
              </p:cNvSpPr>
              <p:nvPr/>
            </p:nvSpPr>
            <p:spPr bwMode="auto">
              <a:xfrm>
                <a:off x="3110" y="1209"/>
                <a:ext cx="47" cy="47"/>
              </a:xfrm>
              <a:prstGeom prst="rect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2841" name="Text Box 11"/>
              <p:cNvSpPr txBox="1">
                <a:spLocks noChangeArrowheads="1"/>
              </p:cNvSpPr>
              <p:nvPr/>
            </p:nvSpPr>
            <p:spPr bwMode="auto">
              <a:xfrm>
                <a:off x="2899" y="1161"/>
                <a:ext cx="4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000" b="1">
                    <a:solidFill>
                      <a:srgbClr val="FF3300"/>
                    </a:solidFill>
                    <a:latin typeface="Arial" charset="0"/>
                  </a:rPr>
                  <a:t>ADP Pi</a:t>
                </a:r>
                <a:endParaRPr lang="en-GB" sz="1000">
                  <a:solidFill>
                    <a:srgbClr val="FF3300"/>
                  </a:solidFill>
                  <a:latin typeface="Arial" charset="0"/>
                </a:endParaRPr>
              </a:p>
            </p:txBody>
          </p:sp>
        </p:grpSp>
        <p:sp>
          <p:nvSpPr>
            <p:cNvPr id="32835" name="Text Box 12"/>
            <p:cNvSpPr txBox="1">
              <a:spLocks noChangeArrowheads="1"/>
            </p:cNvSpPr>
            <p:nvPr/>
          </p:nvSpPr>
          <p:spPr bwMode="auto">
            <a:xfrm>
              <a:off x="192" y="96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prstClr val="black"/>
                  </a:solidFill>
                  <a:latin typeface="Arial" charset="0"/>
                </a:rPr>
                <a:t>1</a:t>
              </a:r>
              <a:endParaRPr lang="en-GB" sz="1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5791200" y="228600"/>
            <a:ext cx="3130550" cy="3694113"/>
            <a:chOff x="3648" y="144"/>
            <a:chExt cx="1972" cy="2327"/>
          </a:xfrm>
        </p:grpSpPr>
        <p:grpSp>
          <p:nvGrpSpPr>
            <p:cNvPr id="32821" name="Group 29"/>
            <p:cNvGrpSpPr>
              <a:grpSpLocks/>
            </p:cNvGrpSpPr>
            <p:nvPr/>
          </p:nvGrpSpPr>
          <p:grpSpPr bwMode="auto">
            <a:xfrm>
              <a:off x="4080" y="1018"/>
              <a:ext cx="1540" cy="1453"/>
              <a:chOff x="2110" y="1433"/>
              <a:chExt cx="1540" cy="1453"/>
            </a:xfrm>
          </p:grpSpPr>
          <p:pic>
            <p:nvPicPr>
              <p:cNvPr id="32827" name="Picture 3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0" y="1433"/>
                <a:ext cx="1540" cy="1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828" name="Rectangle 31"/>
              <p:cNvSpPr>
                <a:spLocks noChangeArrowheads="1"/>
              </p:cNvSpPr>
              <p:nvPr/>
            </p:nvSpPr>
            <p:spPr bwMode="auto">
              <a:xfrm>
                <a:off x="3047" y="2209"/>
                <a:ext cx="96" cy="95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2829" name="Rectangle 32"/>
              <p:cNvSpPr>
                <a:spLocks noChangeArrowheads="1"/>
              </p:cNvSpPr>
              <p:nvPr/>
            </p:nvSpPr>
            <p:spPr bwMode="auto">
              <a:xfrm>
                <a:off x="3150" y="2184"/>
                <a:ext cx="47" cy="47"/>
              </a:xfrm>
              <a:prstGeom prst="rect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830" name="Group 33"/>
              <p:cNvGrpSpPr>
                <a:grpSpLocks/>
              </p:cNvGrpSpPr>
              <p:nvPr/>
            </p:nvGrpSpPr>
            <p:grpSpPr bwMode="auto">
              <a:xfrm>
                <a:off x="3474" y="1476"/>
                <a:ext cx="116" cy="1230"/>
                <a:chOff x="3480" y="1488"/>
                <a:chExt cx="116" cy="1230"/>
              </a:xfrm>
            </p:grpSpPr>
            <p:sp>
              <p:nvSpPr>
                <p:cNvPr id="32832" name="Rectangle 34"/>
                <p:cNvSpPr>
                  <a:spLocks noChangeArrowheads="1"/>
                </p:cNvSpPr>
                <p:nvPr/>
              </p:nvSpPr>
              <p:spPr bwMode="auto">
                <a:xfrm>
                  <a:off x="3537" y="1635"/>
                  <a:ext cx="56" cy="1083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3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480" y="1488"/>
                  <a:ext cx="1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400">
                      <a:solidFill>
                        <a:prstClr val="black"/>
                      </a:solidFill>
                      <a:latin typeface="Arial" charset="0"/>
                    </a:rPr>
                    <a:t>Z</a:t>
                  </a:r>
                  <a:endParaRPr lang="en-GB" sz="1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2831" name="Text Box 36"/>
              <p:cNvSpPr txBox="1">
                <a:spLocks noChangeArrowheads="1"/>
              </p:cNvSpPr>
              <p:nvPr/>
            </p:nvSpPr>
            <p:spPr bwMode="auto">
              <a:xfrm>
                <a:off x="3009" y="2145"/>
                <a:ext cx="2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000" b="1">
                    <a:solidFill>
                      <a:srgbClr val="FF3300"/>
                    </a:solidFill>
                    <a:latin typeface="Arial" charset="0"/>
                  </a:rPr>
                  <a:t>ADP </a:t>
                </a:r>
                <a:endParaRPr lang="en-GB" sz="1000">
                  <a:solidFill>
                    <a:srgbClr val="FF3300"/>
                  </a:solidFill>
                  <a:latin typeface="Arial" charset="0"/>
                </a:endParaRPr>
              </a:p>
            </p:txBody>
          </p:sp>
        </p:grpSp>
        <p:sp>
          <p:nvSpPr>
            <p:cNvPr id="32822" name="Text Box 37"/>
            <p:cNvSpPr txBox="1">
              <a:spLocks noChangeArrowheads="1"/>
            </p:cNvSpPr>
            <p:nvPr/>
          </p:nvSpPr>
          <p:spPr bwMode="auto">
            <a:xfrm>
              <a:off x="3888" y="144"/>
              <a:ext cx="1584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Pi release &amp; weak to strong force</a:t>
              </a: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2823" name="Line 38"/>
            <p:cNvSpPr>
              <a:spLocks noChangeShapeType="1"/>
            </p:cNvSpPr>
            <p:nvPr/>
          </p:nvSpPr>
          <p:spPr bwMode="auto">
            <a:xfrm>
              <a:off x="3648" y="576"/>
              <a:ext cx="62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824" name="Line 39"/>
            <p:cNvSpPr>
              <a:spLocks noChangeShapeType="1"/>
            </p:cNvSpPr>
            <p:nvPr/>
          </p:nvSpPr>
          <p:spPr bwMode="auto">
            <a:xfrm flipV="1">
              <a:off x="3984" y="768"/>
              <a:ext cx="72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825" name="Text Box 40"/>
            <p:cNvSpPr txBox="1">
              <a:spLocks noChangeArrowheads="1"/>
            </p:cNvSpPr>
            <p:nvPr/>
          </p:nvSpPr>
          <p:spPr bwMode="auto">
            <a:xfrm>
              <a:off x="4704" y="720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rgbClr val="FF3300"/>
                  </a:solidFill>
                  <a:latin typeface="Arial" charset="0"/>
                </a:rPr>
                <a:t>Pi</a:t>
              </a:r>
              <a:endParaRPr lang="en-GB" sz="1400">
                <a:solidFill>
                  <a:prstClr val="black"/>
                </a:solidFill>
              </a:endParaRPr>
            </a:p>
          </p:txBody>
        </p:sp>
        <p:sp>
          <p:nvSpPr>
            <p:cNvPr id="32826" name="Text Box 41"/>
            <p:cNvSpPr txBox="1">
              <a:spLocks noChangeArrowheads="1"/>
            </p:cNvSpPr>
            <p:nvPr/>
          </p:nvSpPr>
          <p:spPr bwMode="auto">
            <a:xfrm>
              <a:off x="4080" y="120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prstClr val="black"/>
                  </a:solidFill>
                  <a:latin typeface="Arial" charset="0"/>
                </a:rPr>
                <a:t>3</a:t>
              </a:r>
              <a:endParaRPr lang="en-GB" sz="1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105400" y="3733800"/>
            <a:ext cx="4038600" cy="2782888"/>
            <a:chOff x="3216" y="2352"/>
            <a:chExt cx="2544" cy="1753"/>
          </a:xfrm>
        </p:grpSpPr>
        <p:grpSp>
          <p:nvGrpSpPr>
            <p:cNvPr id="32808" name="Group 43"/>
            <p:cNvGrpSpPr>
              <a:grpSpLocks/>
            </p:cNvGrpSpPr>
            <p:nvPr/>
          </p:nvGrpSpPr>
          <p:grpSpPr bwMode="auto">
            <a:xfrm>
              <a:off x="3216" y="2352"/>
              <a:ext cx="2544" cy="1753"/>
              <a:chOff x="3216" y="2352"/>
              <a:chExt cx="2544" cy="1753"/>
            </a:xfrm>
          </p:grpSpPr>
          <p:grpSp>
            <p:nvGrpSpPr>
              <p:cNvPr id="32810" name="Group 44"/>
              <p:cNvGrpSpPr>
                <a:grpSpLocks/>
              </p:cNvGrpSpPr>
              <p:nvPr/>
            </p:nvGrpSpPr>
            <p:grpSpPr bwMode="auto">
              <a:xfrm>
                <a:off x="3216" y="2640"/>
                <a:ext cx="1551" cy="1465"/>
                <a:chOff x="2104" y="1427"/>
                <a:chExt cx="1551" cy="1465"/>
              </a:xfrm>
            </p:grpSpPr>
            <p:pic>
              <p:nvPicPr>
                <p:cNvPr id="32815" name="Picture 4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4" y="1427"/>
                  <a:ext cx="1551" cy="1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816" name="Rectangle 46"/>
                <p:cNvSpPr>
                  <a:spLocks noChangeArrowheads="1"/>
                </p:cNvSpPr>
                <p:nvPr/>
              </p:nvSpPr>
              <p:spPr bwMode="auto">
                <a:xfrm>
                  <a:off x="3024" y="2214"/>
                  <a:ext cx="96" cy="90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2817" name="Group 47"/>
                <p:cNvGrpSpPr>
                  <a:grpSpLocks/>
                </p:cNvGrpSpPr>
                <p:nvPr/>
              </p:nvGrpSpPr>
              <p:grpSpPr bwMode="auto">
                <a:xfrm>
                  <a:off x="3456" y="1464"/>
                  <a:ext cx="116" cy="1230"/>
                  <a:chOff x="3480" y="1488"/>
                  <a:chExt cx="116" cy="1230"/>
                </a:xfrm>
              </p:grpSpPr>
              <p:sp>
                <p:nvSpPr>
                  <p:cNvPr id="3281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537" y="1635"/>
                    <a:ext cx="56" cy="1083"/>
                  </a:xfrm>
                  <a:prstGeom prst="rect">
                    <a:avLst/>
                  </a:prstGeom>
                  <a:solidFill>
                    <a:srgbClr val="00CC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82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0" y="1488"/>
                    <a:ext cx="11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GB" sz="1400">
                        <a:solidFill>
                          <a:prstClr val="black"/>
                        </a:solidFill>
                        <a:latin typeface="Arial" charset="0"/>
                      </a:rPr>
                      <a:t>Z</a:t>
                    </a:r>
                    <a:endParaRPr lang="en-GB" sz="1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281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976" y="2160"/>
                  <a:ext cx="288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000" b="1">
                      <a:solidFill>
                        <a:srgbClr val="FF3300"/>
                      </a:solidFill>
                      <a:latin typeface="Arial" charset="0"/>
                    </a:rPr>
                    <a:t> </a:t>
                  </a:r>
                  <a:endParaRPr lang="en-GB" sz="1000">
                    <a:solidFill>
                      <a:srgbClr val="FF33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32811" name="Text Box 51"/>
              <p:cNvSpPr txBox="1">
                <a:spLocks noChangeArrowheads="1"/>
              </p:cNvSpPr>
              <p:nvPr/>
            </p:nvSpPr>
            <p:spPr bwMode="auto">
              <a:xfrm>
                <a:off x="4704" y="2976"/>
                <a:ext cx="1056" cy="5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>
                    <a:solidFill>
                      <a:prstClr val="black"/>
                    </a:solidFill>
                    <a:latin typeface="Arial" charset="0"/>
                  </a:rPr>
                  <a:t>ADP release &amp; </a:t>
                </a:r>
                <a:r>
                  <a:rPr lang="en-GB" sz="1800" b="1">
                    <a:solidFill>
                      <a:prstClr val="black"/>
                    </a:solidFill>
                    <a:latin typeface="Arial" charset="0"/>
                  </a:rPr>
                  <a:t>filament sliding</a:t>
                </a:r>
                <a:endParaRPr lang="en-GB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2812" name="Line 52"/>
              <p:cNvSpPr>
                <a:spLocks noChangeShapeType="1"/>
              </p:cNvSpPr>
              <p:nvPr/>
            </p:nvSpPr>
            <p:spPr bwMode="auto">
              <a:xfrm flipH="1">
                <a:off x="4464" y="2352"/>
                <a:ext cx="384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2813" name="Text Box 53"/>
              <p:cNvSpPr txBox="1">
                <a:spLocks noChangeArrowheads="1"/>
              </p:cNvSpPr>
              <p:nvPr/>
            </p:nvSpPr>
            <p:spPr bwMode="auto">
              <a:xfrm>
                <a:off x="5184" y="2688"/>
                <a:ext cx="4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FF3300"/>
                    </a:solidFill>
                    <a:latin typeface="Arial" charset="0"/>
                  </a:rPr>
                  <a:t>ADP</a:t>
                </a:r>
                <a:endParaRPr lang="en-GB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814" name="Line 54"/>
              <p:cNvSpPr>
                <a:spLocks noChangeShapeType="1"/>
              </p:cNvSpPr>
              <p:nvPr/>
            </p:nvSpPr>
            <p:spPr bwMode="auto">
              <a:xfrm>
                <a:off x="4704" y="2496"/>
                <a:ext cx="432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809" name="Text Box 55"/>
            <p:cNvSpPr txBox="1">
              <a:spLocks noChangeArrowheads="1"/>
            </p:cNvSpPr>
            <p:nvPr/>
          </p:nvSpPr>
          <p:spPr bwMode="auto">
            <a:xfrm>
              <a:off x="3264" y="2688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prstClr val="black"/>
                  </a:solidFill>
                  <a:latin typeface="Arial" charset="0"/>
                </a:rPr>
                <a:t>4</a:t>
              </a:r>
              <a:endParaRPr lang="en-GB" sz="1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304800" y="152400"/>
            <a:ext cx="5492750" cy="2173288"/>
            <a:chOff x="304800" y="152400"/>
            <a:chExt cx="5492750" cy="2173288"/>
          </a:xfrm>
        </p:grpSpPr>
        <p:grpSp>
          <p:nvGrpSpPr>
            <p:cNvPr id="32793" name="Group 13"/>
            <p:cNvGrpSpPr>
              <a:grpSpLocks/>
            </p:cNvGrpSpPr>
            <p:nvPr/>
          </p:nvGrpSpPr>
          <p:grpSpPr bwMode="auto">
            <a:xfrm>
              <a:off x="1371600" y="152400"/>
              <a:ext cx="4425950" cy="2173288"/>
              <a:chOff x="864" y="96"/>
              <a:chExt cx="2788" cy="1369"/>
            </a:xfrm>
          </p:grpSpPr>
          <p:grpSp>
            <p:nvGrpSpPr>
              <p:cNvPr id="32795" name="Group 14"/>
              <p:cNvGrpSpPr>
                <a:grpSpLocks/>
              </p:cNvGrpSpPr>
              <p:nvPr/>
            </p:nvGrpSpPr>
            <p:grpSpPr bwMode="auto">
              <a:xfrm>
                <a:off x="864" y="96"/>
                <a:ext cx="2788" cy="1369"/>
                <a:chOff x="864" y="96"/>
                <a:chExt cx="2788" cy="1369"/>
              </a:xfrm>
            </p:grpSpPr>
            <p:grpSp>
              <p:nvGrpSpPr>
                <p:cNvPr id="32797" name="Group 15"/>
                <p:cNvGrpSpPr>
                  <a:grpSpLocks/>
                </p:cNvGrpSpPr>
                <p:nvPr/>
              </p:nvGrpSpPr>
              <p:grpSpPr bwMode="auto">
                <a:xfrm>
                  <a:off x="2112" y="96"/>
                  <a:ext cx="1540" cy="1369"/>
                  <a:chOff x="2113" y="1481"/>
                  <a:chExt cx="1540" cy="1369"/>
                </a:xfrm>
              </p:grpSpPr>
              <p:pic>
                <p:nvPicPr>
                  <p:cNvPr id="32800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13" y="1481"/>
                    <a:ext cx="1540" cy="13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32801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54" y="1489"/>
                    <a:ext cx="116" cy="1230"/>
                    <a:chOff x="3480" y="1488"/>
                    <a:chExt cx="116" cy="1230"/>
                  </a:xfrm>
                </p:grpSpPr>
                <p:sp>
                  <p:nvSpPr>
                    <p:cNvPr id="3280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37" y="1635"/>
                      <a:ext cx="56" cy="1083"/>
                    </a:xfrm>
                    <a:prstGeom prst="rect">
                      <a:avLst/>
                    </a:prstGeom>
                    <a:solidFill>
                      <a:srgbClr val="00CC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807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80" y="1488"/>
                      <a:ext cx="116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GB" sz="1400">
                          <a:solidFill>
                            <a:prstClr val="black"/>
                          </a:solidFill>
                          <a:latin typeface="Arial" charset="0"/>
                        </a:rPr>
                        <a:t>Z</a:t>
                      </a:r>
                      <a:endParaRPr lang="en-GB" sz="14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3280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002" y="2233"/>
                    <a:ext cx="96" cy="71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80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095" y="2189"/>
                    <a:ext cx="77" cy="47"/>
                  </a:xfrm>
                  <a:prstGeom prst="rect">
                    <a:avLst/>
                  </a:prstGeom>
                  <a:solidFill>
                    <a:srgbClr val="3333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80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131" y="2217"/>
                    <a:ext cx="47" cy="47"/>
                  </a:xfrm>
                  <a:prstGeom prst="rect">
                    <a:avLst/>
                  </a:prstGeom>
                  <a:solidFill>
                    <a:srgbClr val="3333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80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4" y="2184"/>
                    <a:ext cx="474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GB" sz="1000" b="1">
                        <a:solidFill>
                          <a:srgbClr val="FF3300"/>
                        </a:solidFill>
                        <a:latin typeface="Arial" charset="0"/>
                      </a:rPr>
                      <a:t>ADP Pi</a:t>
                    </a:r>
                    <a:endParaRPr lang="en-GB" sz="1000">
                      <a:solidFill>
                        <a:srgbClr val="FF33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32798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104" y="432"/>
                  <a:ext cx="1056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79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864" y="288"/>
                  <a:ext cx="576" cy="23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800">
                      <a:solidFill>
                        <a:prstClr val="black"/>
                      </a:solidFill>
                      <a:latin typeface="Arial" charset="0"/>
                    </a:rPr>
                    <a:t>attach</a:t>
                  </a:r>
                  <a:endParaRPr lang="en-GB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2796" name="Text Box 26"/>
              <p:cNvSpPr txBox="1">
                <a:spLocks noChangeArrowheads="1"/>
              </p:cNvSpPr>
              <p:nvPr/>
            </p:nvSpPr>
            <p:spPr bwMode="auto">
              <a:xfrm>
                <a:off x="2160" y="96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prstClr val="black"/>
                    </a:solidFill>
                    <a:latin typeface="Arial" charset="0"/>
                  </a:rPr>
                  <a:t>2</a:t>
                </a:r>
                <a:endParaRPr lang="en-GB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794" name="Text Box 77"/>
            <p:cNvSpPr txBox="1">
              <a:spLocks noChangeArrowheads="1"/>
            </p:cNvSpPr>
            <p:nvPr/>
          </p:nvSpPr>
          <p:spPr bwMode="auto">
            <a:xfrm>
              <a:off x="304800" y="762000"/>
              <a:ext cx="19812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 b="1" i="1">
                  <a:solidFill>
                    <a:prstClr val="black"/>
                  </a:solidFill>
                  <a:latin typeface="Arial" charset="0"/>
                </a:rPr>
                <a:t>Does not occur when [Ca] low</a:t>
              </a:r>
            </a:p>
          </p:txBody>
        </p:sp>
      </p:grpSp>
      <p:grpSp>
        <p:nvGrpSpPr>
          <p:cNvPr id="17" name="Group 82"/>
          <p:cNvGrpSpPr>
            <a:grpSpLocks/>
          </p:cNvGrpSpPr>
          <p:nvPr/>
        </p:nvGrpSpPr>
        <p:grpSpPr bwMode="auto">
          <a:xfrm>
            <a:off x="1066800" y="4191000"/>
            <a:ext cx="4267200" cy="2325688"/>
            <a:chOff x="672" y="2640"/>
            <a:chExt cx="2688" cy="1465"/>
          </a:xfrm>
        </p:grpSpPr>
        <p:grpSp>
          <p:nvGrpSpPr>
            <p:cNvPr id="32777" name="Group 81"/>
            <p:cNvGrpSpPr>
              <a:grpSpLocks/>
            </p:cNvGrpSpPr>
            <p:nvPr/>
          </p:nvGrpSpPr>
          <p:grpSpPr bwMode="auto">
            <a:xfrm>
              <a:off x="672" y="2640"/>
              <a:ext cx="2688" cy="1465"/>
              <a:chOff x="672" y="2640"/>
              <a:chExt cx="2688" cy="1465"/>
            </a:xfrm>
          </p:grpSpPr>
          <p:sp>
            <p:nvSpPr>
              <p:cNvPr id="32779" name="Text Box 59"/>
              <p:cNvSpPr txBox="1">
                <a:spLocks noChangeArrowheads="1"/>
              </p:cNvSpPr>
              <p:nvPr/>
            </p:nvSpPr>
            <p:spPr bwMode="auto">
              <a:xfrm>
                <a:off x="2352" y="2736"/>
                <a:ext cx="768" cy="4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>
                    <a:solidFill>
                      <a:prstClr val="black"/>
                    </a:solidFill>
                    <a:latin typeface="Arial" charset="0"/>
                  </a:rPr>
                  <a:t>ATP binding</a:t>
                </a:r>
                <a:endParaRPr lang="en-GB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780" name="Group 60"/>
              <p:cNvGrpSpPr>
                <a:grpSpLocks/>
              </p:cNvGrpSpPr>
              <p:nvPr/>
            </p:nvGrpSpPr>
            <p:grpSpPr bwMode="auto">
              <a:xfrm>
                <a:off x="672" y="2640"/>
                <a:ext cx="1551" cy="1465"/>
                <a:chOff x="2104" y="1427"/>
                <a:chExt cx="1551" cy="1465"/>
              </a:xfrm>
            </p:grpSpPr>
            <p:grpSp>
              <p:nvGrpSpPr>
                <p:cNvPr id="32785" name="Group 61"/>
                <p:cNvGrpSpPr>
                  <a:grpSpLocks/>
                </p:cNvGrpSpPr>
                <p:nvPr/>
              </p:nvGrpSpPr>
              <p:grpSpPr bwMode="auto">
                <a:xfrm>
                  <a:off x="2104" y="1427"/>
                  <a:ext cx="1551" cy="1465"/>
                  <a:chOff x="2104" y="1427"/>
                  <a:chExt cx="1551" cy="1465"/>
                </a:xfrm>
              </p:grpSpPr>
              <p:pic>
                <p:nvPicPr>
                  <p:cNvPr id="32787" name="Picture 62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04" y="1427"/>
                    <a:ext cx="1551" cy="14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788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2214"/>
                    <a:ext cx="96" cy="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2789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456" y="1464"/>
                    <a:ext cx="116" cy="1230"/>
                    <a:chOff x="3480" y="1488"/>
                    <a:chExt cx="116" cy="1230"/>
                  </a:xfrm>
                </p:grpSpPr>
                <p:sp>
                  <p:nvSpPr>
                    <p:cNvPr id="32791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37" y="1635"/>
                      <a:ext cx="56" cy="10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792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80" y="1488"/>
                      <a:ext cx="116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GB" sz="1400">
                          <a:solidFill>
                            <a:prstClr val="black"/>
                          </a:solidFill>
                          <a:latin typeface="Arial" charset="0"/>
                        </a:rPr>
                        <a:t>Z</a:t>
                      </a:r>
                      <a:endParaRPr lang="en-GB" sz="14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32790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2160"/>
                    <a:ext cx="288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GB" sz="1000" b="1">
                        <a:solidFill>
                          <a:srgbClr val="FF3300"/>
                        </a:solidFill>
                        <a:latin typeface="Arial" charset="0"/>
                      </a:rPr>
                      <a:t> </a:t>
                    </a:r>
                    <a:endParaRPr lang="en-GB" sz="1000">
                      <a:solidFill>
                        <a:srgbClr val="FF33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32786" name="Rectangle 68"/>
                <p:cNvSpPr>
                  <a:spLocks noChangeArrowheads="1"/>
                </p:cNvSpPr>
                <p:nvPr/>
              </p:nvSpPr>
              <p:spPr bwMode="auto">
                <a:xfrm>
                  <a:off x="2160" y="2400"/>
                  <a:ext cx="105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2781" name="Line 69"/>
              <p:cNvSpPr>
                <a:spLocks noChangeShapeType="1"/>
              </p:cNvSpPr>
              <p:nvPr/>
            </p:nvSpPr>
            <p:spPr bwMode="auto">
              <a:xfrm flipH="1" flipV="1">
                <a:off x="2256" y="3456"/>
                <a:ext cx="10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2782" name="Text Box 70"/>
              <p:cNvSpPr txBox="1">
                <a:spLocks noChangeArrowheads="1"/>
              </p:cNvSpPr>
              <p:nvPr/>
            </p:nvSpPr>
            <p:spPr bwMode="auto">
              <a:xfrm>
                <a:off x="2880" y="3696"/>
                <a:ext cx="4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FF3300"/>
                    </a:solidFill>
                    <a:latin typeface="Arial" charset="0"/>
                  </a:rPr>
                  <a:t>ATP</a:t>
                </a:r>
                <a:endParaRPr lang="en-GB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783" name="Line 71"/>
              <p:cNvSpPr>
                <a:spLocks noChangeShapeType="1"/>
              </p:cNvSpPr>
              <p:nvPr/>
            </p:nvSpPr>
            <p:spPr bwMode="auto">
              <a:xfrm flipH="1" flipV="1">
                <a:off x="2688" y="3456"/>
                <a:ext cx="192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2784" name="Text Box 73"/>
              <p:cNvSpPr txBox="1">
                <a:spLocks noChangeArrowheads="1"/>
              </p:cNvSpPr>
              <p:nvPr/>
            </p:nvSpPr>
            <p:spPr bwMode="auto">
              <a:xfrm>
                <a:off x="720" y="2784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prstClr val="black"/>
                    </a:solidFill>
                    <a:latin typeface="Arial" charset="0"/>
                  </a:rPr>
                  <a:t>5</a:t>
                </a:r>
                <a:endParaRPr lang="en-GB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778" name="Text Box 72"/>
            <p:cNvSpPr txBox="1">
              <a:spLocks noChangeArrowheads="1"/>
            </p:cNvSpPr>
            <p:nvPr/>
          </p:nvSpPr>
          <p:spPr bwMode="auto">
            <a:xfrm>
              <a:off x="1536" y="3312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rgbClr val="FF3300"/>
                  </a:solidFill>
                  <a:latin typeface="Arial" charset="0"/>
                </a:rPr>
                <a:t>ATP</a:t>
              </a:r>
              <a:endParaRPr lang="en-GB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74"/>
          <p:cNvGrpSpPr>
            <a:grpSpLocks/>
          </p:cNvGrpSpPr>
          <p:nvPr/>
        </p:nvGrpSpPr>
        <p:grpSpPr bwMode="auto">
          <a:xfrm>
            <a:off x="304800" y="3276600"/>
            <a:ext cx="1905000" cy="1077913"/>
            <a:chOff x="192" y="2064"/>
            <a:chExt cx="1200" cy="679"/>
          </a:xfrm>
        </p:grpSpPr>
        <p:sp>
          <p:nvSpPr>
            <p:cNvPr id="32775" name="Text Box 75"/>
            <p:cNvSpPr txBox="1">
              <a:spLocks noChangeArrowheads="1"/>
            </p:cNvSpPr>
            <p:nvPr/>
          </p:nvSpPr>
          <p:spPr bwMode="auto">
            <a:xfrm>
              <a:off x="192" y="2160"/>
              <a:ext cx="816" cy="5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detach &amp; ATP hydrolysis</a:t>
              </a: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2776" name="Line 76"/>
            <p:cNvSpPr>
              <a:spLocks noChangeShapeType="1"/>
            </p:cNvSpPr>
            <p:nvPr/>
          </p:nvSpPr>
          <p:spPr bwMode="auto">
            <a:xfrm flipH="1" flipV="1">
              <a:off x="1056" y="2064"/>
              <a:ext cx="336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88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acti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441199" cy="408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15888"/>
            <a:ext cx="3384495" cy="408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107950" y="4226953"/>
            <a:ext cx="6985000" cy="2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600" dirty="0" smtClean="0">
                <a:solidFill>
                  <a:prstClr val="black"/>
                </a:solidFill>
              </a:rPr>
              <a:t>Ca</a:t>
            </a:r>
            <a:r>
              <a:rPr lang="en-GB" sz="1600" baseline="30000" dirty="0" smtClean="0">
                <a:solidFill>
                  <a:prstClr val="black"/>
                </a:solidFill>
              </a:rPr>
              <a:t>2+</a:t>
            </a:r>
            <a:r>
              <a:rPr lang="en-GB" sz="1600" dirty="0" smtClean="0">
                <a:solidFill>
                  <a:prstClr val="black"/>
                </a:solidFill>
              </a:rPr>
              <a:t>binds to troponin, </a:t>
            </a:r>
            <a:r>
              <a:rPr lang="en-GB" sz="1600" dirty="0" err="1" smtClean="0">
                <a:solidFill>
                  <a:prstClr val="black"/>
                </a:solidFill>
              </a:rPr>
              <a:t>tropomyosin</a:t>
            </a:r>
            <a:r>
              <a:rPr lang="en-GB" sz="1600" dirty="0" smtClean="0">
                <a:solidFill>
                  <a:prstClr val="black"/>
                </a:solidFill>
              </a:rPr>
              <a:t> moves to reveal myosin binding site on actin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Myosin </a:t>
            </a:r>
            <a:r>
              <a:rPr lang="en-GB" sz="1600" dirty="0">
                <a:solidFill>
                  <a:prstClr val="black"/>
                </a:solidFill>
              </a:rPr>
              <a:t>head bound to </a:t>
            </a:r>
            <a:r>
              <a:rPr lang="en-GB" sz="1600" dirty="0" smtClean="0">
                <a:solidFill>
                  <a:prstClr val="black"/>
                </a:solidFill>
              </a:rPr>
              <a:t>ATP – this myosin </a:t>
            </a:r>
            <a:r>
              <a:rPr lang="en-GB" sz="1600" dirty="0">
                <a:solidFill>
                  <a:prstClr val="black"/>
                </a:solidFill>
              </a:rPr>
              <a:t>head contains ATPase - splits high energy phosphate bond of ATP to produce ADP + </a:t>
            </a:r>
            <a:r>
              <a:rPr lang="en-GB" sz="1600" dirty="0" smtClean="0">
                <a:solidFill>
                  <a:prstClr val="black"/>
                </a:solidFill>
              </a:rPr>
              <a:t>Pi (needs Mg</a:t>
            </a:r>
            <a:r>
              <a:rPr lang="en-GB" sz="1600" baseline="30000" dirty="0" smtClean="0">
                <a:solidFill>
                  <a:prstClr val="black"/>
                </a:solidFill>
              </a:rPr>
              <a:t>2+</a:t>
            </a:r>
            <a:r>
              <a:rPr lang="en-GB" sz="1600" dirty="0" smtClean="0">
                <a:solidFill>
                  <a:prstClr val="black"/>
                </a:solidFill>
              </a:rPr>
              <a:t>)</a:t>
            </a:r>
            <a:endParaRPr lang="en-GB" sz="1600" dirty="0">
              <a:solidFill>
                <a:prstClr val="black"/>
              </a:solidFill>
            </a:endParaRPr>
          </a:p>
          <a:p>
            <a:r>
              <a:rPr lang="en-GB" sz="1600" dirty="0" smtClean="0">
                <a:solidFill>
                  <a:prstClr val="black"/>
                </a:solidFill>
              </a:rPr>
              <a:t>ADP </a:t>
            </a:r>
            <a:r>
              <a:rPr lang="en-GB" sz="1600" dirty="0">
                <a:solidFill>
                  <a:prstClr val="black"/>
                </a:solidFill>
              </a:rPr>
              <a:t>and Pi stay on the energised </a:t>
            </a:r>
            <a:r>
              <a:rPr lang="en-GB" sz="1600" dirty="0" smtClean="0">
                <a:solidFill>
                  <a:prstClr val="black"/>
                </a:solidFill>
              </a:rPr>
              <a:t>myosin head</a:t>
            </a:r>
            <a:endParaRPr lang="en-GB" sz="1600" dirty="0">
              <a:solidFill>
                <a:prstClr val="black"/>
              </a:solidFill>
            </a:endParaRPr>
          </a:p>
          <a:p>
            <a:r>
              <a:rPr lang="en-GB" sz="1600" dirty="0">
                <a:solidFill>
                  <a:prstClr val="black"/>
                </a:solidFill>
              </a:rPr>
              <a:t>Myosin head attaches loosely to the actin and the Pi is lost and attachment strengthens</a:t>
            </a:r>
          </a:p>
          <a:p>
            <a:r>
              <a:rPr lang="en-GB" sz="1600" dirty="0">
                <a:solidFill>
                  <a:prstClr val="black"/>
                </a:solidFill>
              </a:rPr>
              <a:t>P</a:t>
            </a:r>
            <a:r>
              <a:rPr lang="en-GB" sz="1600" dirty="0" smtClean="0">
                <a:solidFill>
                  <a:prstClr val="black"/>
                </a:solidFill>
              </a:rPr>
              <a:t>roteins </a:t>
            </a:r>
            <a:r>
              <a:rPr lang="en-GB" sz="1600" dirty="0">
                <a:solidFill>
                  <a:prstClr val="black"/>
                </a:solidFill>
              </a:rPr>
              <a:t>in myosin head undergo conformational change which causes a change in the angle at which myosin binds to actin - power stroke</a:t>
            </a:r>
          </a:p>
          <a:p>
            <a:r>
              <a:rPr lang="en-GB" sz="1600" dirty="0">
                <a:solidFill>
                  <a:prstClr val="black"/>
                </a:solidFill>
              </a:rPr>
              <a:t>After power stroke ADP is exchanged for ATP</a:t>
            </a:r>
          </a:p>
          <a:p>
            <a:r>
              <a:rPr lang="en-GB" sz="1600" dirty="0">
                <a:solidFill>
                  <a:prstClr val="black"/>
                </a:solidFill>
              </a:rPr>
              <a:t>Results in release of the myosin head from the </a:t>
            </a:r>
            <a:r>
              <a:rPr lang="en-GB" sz="1600" dirty="0" smtClean="0">
                <a:solidFill>
                  <a:prstClr val="black"/>
                </a:solidFill>
              </a:rPr>
              <a:t>actin – cycle starts again</a:t>
            </a:r>
            <a:endParaRPr lang="en-GB" sz="1600" dirty="0">
              <a:solidFill>
                <a:prstClr val="black"/>
              </a:solidFill>
            </a:endParaRPr>
          </a:p>
          <a:p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32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1331913" y="260350"/>
            <a:ext cx="609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C0504D"/>
                </a:solidFill>
                <a:latin typeface="Arial" charset="0"/>
              </a:rPr>
              <a:t>Cross-bridge Cycle: Key Features</a:t>
            </a:r>
            <a:endParaRPr lang="en-GB" sz="240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550" y="981075"/>
            <a:ext cx="7299325" cy="1165225"/>
            <a:chOff x="864" y="816"/>
            <a:chExt cx="4416" cy="734"/>
          </a:xfrm>
        </p:grpSpPr>
        <p:sp>
          <p:nvSpPr>
            <p:cNvPr id="34825" name="Text Box 4"/>
            <p:cNvSpPr txBox="1">
              <a:spLocks noChangeArrowheads="1"/>
            </p:cNvSpPr>
            <p:nvPr/>
          </p:nvSpPr>
          <p:spPr bwMode="auto">
            <a:xfrm>
              <a:off x="864" y="816"/>
              <a:ext cx="39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prstClr val="black"/>
                  </a:solidFill>
                  <a:latin typeface="Arial" charset="0"/>
                </a:rPr>
                <a:t>1) </a:t>
              </a:r>
              <a:r>
                <a:rPr lang="en-GB">
                  <a:solidFill>
                    <a:srgbClr val="C0504D"/>
                  </a:solidFill>
                  <a:latin typeface="Arial" charset="0"/>
                </a:rPr>
                <a:t>ATP</a:t>
              </a:r>
              <a:r>
                <a:rPr lang="en-GB">
                  <a:solidFill>
                    <a:prstClr val="black"/>
                  </a:solidFill>
                  <a:latin typeface="Arial" charset="0"/>
                </a:rPr>
                <a:t> is used in each cycle to provide the energy</a:t>
              </a:r>
            </a:p>
          </p:txBody>
        </p:sp>
        <p:sp>
          <p:nvSpPr>
            <p:cNvPr id="34826" name="Text Box 5"/>
            <p:cNvSpPr txBox="1">
              <a:spLocks noChangeArrowheads="1"/>
            </p:cNvSpPr>
            <p:nvPr/>
          </p:nvSpPr>
          <p:spPr bwMode="auto">
            <a:xfrm>
              <a:off x="1344" y="1104"/>
              <a:ext cx="393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i="1" dirty="0">
                  <a:solidFill>
                    <a:prstClr val="black"/>
                  </a:solidFill>
                  <a:latin typeface="Arial" charset="0"/>
                </a:rPr>
                <a:t>Rigor mortis occurs if ATP concentration = 0 (Ca</a:t>
              </a:r>
              <a:r>
                <a:rPr lang="en-GB" i="1" baseline="30000" dirty="0">
                  <a:solidFill>
                    <a:prstClr val="black"/>
                  </a:solidFill>
                  <a:latin typeface="Arial" charset="0"/>
                </a:rPr>
                <a:t>2+</a:t>
              </a:r>
              <a:r>
                <a:rPr lang="en-GB" i="1" dirty="0">
                  <a:solidFill>
                    <a:prstClr val="black"/>
                  </a:solidFill>
                  <a:latin typeface="Arial" charset="0"/>
                </a:rPr>
                <a:t> pumps stop)</a:t>
              </a: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971550" y="2060575"/>
            <a:ext cx="675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prstClr val="black"/>
                </a:solidFill>
                <a:latin typeface="Arial" charset="0"/>
              </a:rPr>
              <a:t>2) </a:t>
            </a:r>
            <a:r>
              <a:rPr lang="en-GB">
                <a:solidFill>
                  <a:srgbClr val="0033CC"/>
                </a:solidFill>
                <a:latin typeface="Arial" charset="0"/>
              </a:rPr>
              <a:t>Direction of  force</a:t>
            </a:r>
            <a:r>
              <a:rPr lang="en-GB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GB">
                <a:solidFill>
                  <a:srgbClr val="C0504D"/>
                </a:solidFill>
                <a:latin typeface="Arial" charset="0"/>
              </a:rPr>
              <a:t>is one-way</a:t>
            </a:r>
            <a:r>
              <a:rPr lang="en-GB">
                <a:solidFill>
                  <a:prstClr val="black"/>
                </a:solidFill>
                <a:latin typeface="Arial" charset="0"/>
              </a:rPr>
              <a:t> (toward M-line at the centre of the sarcomere)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71550" y="5013325"/>
            <a:ext cx="7345363" cy="1463675"/>
            <a:chOff x="864" y="3168"/>
            <a:chExt cx="4176" cy="922"/>
          </a:xfrm>
        </p:grpSpPr>
        <p:sp>
          <p:nvSpPr>
            <p:cNvPr id="34823" name="Text Box 8"/>
            <p:cNvSpPr txBox="1">
              <a:spLocks noChangeArrowheads="1"/>
            </p:cNvSpPr>
            <p:nvPr/>
          </p:nvSpPr>
          <p:spPr bwMode="auto">
            <a:xfrm>
              <a:off x="864" y="3168"/>
              <a:ext cx="40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prstClr val="black"/>
                  </a:solidFill>
                  <a:latin typeface="Arial" charset="0"/>
                </a:rPr>
                <a:t>3) </a:t>
              </a:r>
              <a:r>
                <a:rPr lang="en-GB">
                  <a:solidFill>
                    <a:srgbClr val="C0504D"/>
                  </a:solidFill>
                  <a:latin typeface="Arial" charset="0"/>
                </a:rPr>
                <a:t>Step size is small </a:t>
              </a:r>
              <a:r>
                <a:rPr lang="en-GB">
                  <a:solidFill>
                    <a:srgbClr val="0033CC"/>
                  </a:solidFill>
                  <a:latin typeface="Arial" charset="0"/>
                </a:rPr>
                <a:t>during shortening</a:t>
              </a:r>
              <a:r>
                <a:rPr lang="en-GB">
                  <a:solidFill>
                    <a:prstClr val="black"/>
                  </a:solidFill>
                  <a:latin typeface="Arial" charset="0"/>
                </a:rPr>
                <a:t>: sliding produced by one cycle is only about 1% of the sarcomere length</a:t>
              </a:r>
            </a:p>
          </p:txBody>
        </p:sp>
        <p:sp>
          <p:nvSpPr>
            <p:cNvPr id="34824" name="Text Box 9"/>
            <p:cNvSpPr txBox="1">
              <a:spLocks noChangeArrowheads="1"/>
            </p:cNvSpPr>
            <p:nvPr/>
          </p:nvSpPr>
          <p:spPr bwMode="auto">
            <a:xfrm>
              <a:off x="1344" y="3648"/>
              <a:ext cx="369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i="1">
                  <a:solidFill>
                    <a:prstClr val="black"/>
                  </a:solidFill>
                  <a:latin typeface="Arial" charset="0"/>
                </a:rPr>
                <a:t>Many cycles occur in succession to cause large movements (as in running, walking, etc)</a:t>
              </a:r>
              <a:endParaRPr lang="en-GB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86730" name="Text Box 10"/>
          <p:cNvSpPr txBox="1">
            <a:spLocks noChangeArrowheads="1"/>
          </p:cNvSpPr>
          <p:nvPr/>
        </p:nvSpPr>
        <p:spPr bwMode="auto">
          <a:xfrm>
            <a:off x="1476375" y="2852738"/>
            <a:ext cx="655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prstClr val="black"/>
                </a:solidFill>
                <a:latin typeface="Arial" charset="0"/>
              </a:rPr>
              <a:t>If bridges produce enough force compared to external load, sliding in the shortening direction</a:t>
            </a: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1547813" y="3716338"/>
            <a:ext cx="655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prstClr val="black"/>
                </a:solidFill>
                <a:latin typeface="Arial" charset="0"/>
              </a:rPr>
              <a:t>If bridges do not produce enough force, either no sliding (isometric), or bridges act as a brake &amp; resist sliding in the lengthening direction</a:t>
            </a:r>
          </a:p>
        </p:txBody>
      </p:sp>
    </p:spTree>
    <p:extLst>
      <p:ext uri="{BB962C8B-B14F-4D97-AF65-F5344CB8AC3E}">
        <p14:creationId xmlns:p14="http://schemas.microsoft.com/office/powerpoint/2010/main" val="185121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en-GB" sz="3600" dirty="0" smtClean="0"/>
              <a:t>Skeletal muscle – structure</a:t>
            </a:r>
          </a:p>
          <a:p>
            <a:pPr>
              <a:spcBef>
                <a:spcPct val="50000"/>
              </a:spcBef>
            </a:pPr>
            <a:r>
              <a:rPr lang="en-GB" dirty="0" err="1" smtClean="0"/>
              <a:t>Crossbridge</a:t>
            </a:r>
            <a:r>
              <a:rPr lang="en-GB" dirty="0" smtClean="0"/>
              <a:t> cycle</a:t>
            </a:r>
          </a:p>
          <a:p>
            <a:pPr>
              <a:spcBef>
                <a:spcPct val="50000"/>
              </a:spcBef>
            </a:pPr>
            <a:r>
              <a:rPr lang="en-GB" dirty="0" smtClean="0"/>
              <a:t>How </a:t>
            </a:r>
            <a:r>
              <a:rPr lang="en-GB" dirty="0"/>
              <a:t>force is varied </a:t>
            </a:r>
            <a:r>
              <a:rPr lang="en-GB" i="1" dirty="0"/>
              <a:t>in </a:t>
            </a:r>
            <a:r>
              <a:rPr lang="en-GB" i="1" dirty="0" smtClean="0"/>
              <a:t>vivo</a:t>
            </a:r>
          </a:p>
          <a:p>
            <a:pPr>
              <a:spcBef>
                <a:spcPct val="50000"/>
              </a:spcBef>
            </a:pPr>
            <a:r>
              <a:rPr lang="en-GB" dirty="0" smtClean="0"/>
              <a:t>Energy </a:t>
            </a:r>
            <a:r>
              <a:rPr lang="en-GB" dirty="0"/>
              <a:t>demand &amp; supply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r>
              <a:rPr lang="en-GB" dirty="0"/>
              <a:t>Cardiac muscle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r>
              <a:rPr lang="en-GB" dirty="0"/>
              <a:t>Smooth muscle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6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1905000" y="228600"/>
            <a:ext cx="5407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Arial" charset="0"/>
              </a:rPr>
              <a:t>Relaxation of muscle </a:t>
            </a:r>
            <a:endParaRPr lang="en-US" sz="3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2" name="Line 3"/>
          <p:cNvSpPr>
            <a:spLocks noChangeShapeType="1"/>
          </p:cNvSpPr>
          <p:nvPr/>
        </p:nvSpPr>
        <p:spPr bwMode="auto">
          <a:xfrm>
            <a:off x="609600" y="10668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7178675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prstClr val="black"/>
                </a:solidFill>
                <a:latin typeface="Arial" charset="0"/>
              </a:rPr>
              <a:t>Muscle relaxes when Ca</a:t>
            </a:r>
            <a:r>
              <a:rPr lang="en-US" sz="2800" baseline="30000" dirty="0">
                <a:solidFill>
                  <a:prstClr val="black"/>
                </a:solidFill>
                <a:latin typeface="Arial" charset="0"/>
              </a:rPr>
              <a:t>2+</a:t>
            </a:r>
            <a:r>
              <a:rPr lang="en-US" sz="2800" dirty="0">
                <a:solidFill>
                  <a:prstClr val="black"/>
                </a:solidFill>
                <a:latin typeface="Arial" charset="0"/>
              </a:rPr>
              <a:t> is sequestered back into the SR</a:t>
            </a:r>
          </a:p>
          <a:p>
            <a:endParaRPr lang="en-US" sz="2800" dirty="0">
              <a:solidFill>
                <a:prstClr val="black"/>
              </a:solidFill>
              <a:latin typeface="Arial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Arial" charset="0"/>
              </a:rPr>
              <a:t>This is an energy demanding, active transport process</a:t>
            </a:r>
          </a:p>
          <a:p>
            <a:endParaRPr lang="en-US" sz="2800" dirty="0">
              <a:solidFill>
                <a:prstClr val="black"/>
              </a:solidFill>
              <a:latin typeface="Arial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Arial" charset="0"/>
              </a:rPr>
              <a:t>For every 2 Ca</a:t>
            </a:r>
            <a:r>
              <a:rPr lang="en-US" sz="2800" baseline="30000" dirty="0">
                <a:solidFill>
                  <a:prstClr val="black"/>
                </a:solidFill>
                <a:latin typeface="Arial" charset="0"/>
              </a:rPr>
              <a:t>2+</a:t>
            </a:r>
            <a:r>
              <a:rPr lang="en-US" sz="2800" dirty="0">
                <a:solidFill>
                  <a:prstClr val="black"/>
                </a:solidFill>
                <a:latin typeface="Arial" charset="0"/>
              </a:rPr>
              <a:t> transported 1 ATP split</a:t>
            </a:r>
          </a:p>
          <a:p>
            <a:endParaRPr lang="en-US" sz="2800" dirty="0">
              <a:solidFill>
                <a:prstClr val="black"/>
              </a:solidFill>
              <a:latin typeface="Arial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Arial" charset="0"/>
              </a:rPr>
              <a:t>The process of Ca</a:t>
            </a:r>
            <a:r>
              <a:rPr lang="en-US" sz="2800" baseline="30000" dirty="0">
                <a:solidFill>
                  <a:prstClr val="black"/>
                </a:solidFill>
                <a:latin typeface="Arial" charset="0"/>
              </a:rPr>
              <a:t>2+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charset="0"/>
              </a:rPr>
              <a:t>sequestration takes longer than release (2-3x)</a:t>
            </a:r>
          </a:p>
        </p:txBody>
      </p:sp>
    </p:spTree>
    <p:extLst>
      <p:ext uri="{BB962C8B-B14F-4D97-AF65-F5344CB8AC3E}">
        <p14:creationId xmlns:p14="http://schemas.microsoft.com/office/powerpoint/2010/main" val="25715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2827338" cy="4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C0504D"/>
                </a:solidFill>
                <a:latin typeface="Arial" charset="0"/>
              </a:rPr>
              <a:t>Relaxation process</a:t>
            </a:r>
            <a:endParaRPr lang="en-US" sz="2400">
              <a:solidFill>
                <a:srgbClr val="C0504D"/>
              </a:solidFill>
              <a:latin typeface="Arial" charset="0"/>
            </a:endParaRPr>
          </a:p>
        </p:txBody>
      </p:sp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263"/>
            <a:ext cx="5708650" cy="6027737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9"/>
          <p:cNvSpPr txBox="1">
            <a:spLocks noChangeArrowheads="1"/>
          </p:cNvSpPr>
          <p:nvPr/>
        </p:nvSpPr>
        <p:spPr bwMode="auto">
          <a:xfrm>
            <a:off x="1066800" y="914400"/>
            <a:ext cx="304800" cy="36671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solidFill>
                  <a:prstClr val="black"/>
                </a:solidFill>
                <a:latin typeface="Arial" charset="0"/>
              </a:rPr>
              <a:t>1</a:t>
            </a: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88900" y="3276600"/>
            <a:ext cx="381000" cy="36671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solidFill>
                  <a:prstClr val="black"/>
                </a:solidFill>
                <a:latin typeface="Arial" charset="0"/>
              </a:rPr>
              <a:t>2</a:t>
            </a: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1447800" y="3733800"/>
            <a:ext cx="381000" cy="36671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solidFill>
                  <a:prstClr val="black"/>
                </a:solidFill>
                <a:latin typeface="Arial" charset="0"/>
              </a:rPr>
              <a:t>3</a:t>
            </a: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379788" y="2895600"/>
            <a:ext cx="5230812" cy="1195388"/>
            <a:chOff x="2129" y="1824"/>
            <a:chExt cx="3295" cy="753"/>
          </a:xfrm>
        </p:grpSpPr>
        <p:sp>
          <p:nvSpPr>
            <p:cNvPr id="29718" name="Text Box 3"/>
            <p:cNvSpPr txBox="1">
              <a:spLocks noChangeArrowheads="1"/>
            </p:cNvSpPr>
            <p:nvPr/>
          </p:nvSpPr>
          <p:spPr bwMode="auto">
            <a:xfrm>
              <a:off x="3696" y="1824"/>
              <a:ext cx="172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6. 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Ca</a:t>
              </a:r>
              <a:r>
                <a:rPr lang="en-GB" baseline="30000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2+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 </a:t>
              </a: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dissociates from TN when free 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Ca</a:t>
              </a:r>
              <a:r>
                <a:rPr lang="en-GB" baseline="30000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2+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 declines</a:t>
              </a: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719" name="Text Box 14"/>
            <p:cNvSpPr txBox="1">
              <a:spLocks noChangeArrowheads="1"/>
            </p:cNvSpPr>
            <p:nvPr/>
          </p:nvSpPr>
          <p:spPr bwMode="auto">
            <a:xfrm>
              <a:off x="2129" y="2346"/>
              <a:ext cx="192" cy="23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6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600200" y="5181600"/>
            <a:ext cx="7010400" cy="1387475"/>
            <a:chOff x="1008" y="3264"/>
            <a:chExt cx="4416" cy="874"/>
          </a:xfrm>
        </p:grpSpPr>
        <p:sp>
          <p:nvSpPr>
            <p:cNvPr id="29715" name="Text Box 8"/>
            <p:cNvSpPr txBox="1">
              <a:spLocks noChangeArrowheads="1"/>
            </p:cNvSpPr>
            <p:nvPr/>
          </p:nvSpPr>
          <p:spPr bwMode="auto">
            <a:xfrm>
              <a:off x="1008" y="3264"/>
              <a:ext cx="192" cy="23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8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716" name="Text Box 12"/>
            <p:cNvSpPr txBox="1">
              <a:spLocks noChangeArrowheads="1"/>
            </p:cNvSpPr>
            <p:nvPr/>
          </p:nvSpPr>
          <p:spPr bwMode="auto">
            <a:xfrm>
              <a:off x="1104" y="3456"/>
              <a:ext cx="912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000">
                  <a:solidFill>
                    <a:prstClr val="black"/>
                  </a:solidFill>
                  <a:latin typeface="Arial" charset="0"/>
                </a:rPr>
                <a:t>crossbridges detach</a:t>
              </a:r>
              <a:endParaRPr lang="en-US" sz="10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717" name="Text Box 15"/>
            <p:cNvSpPr txBox="1">
              <a:spLocks noChangeArrowheads="1"/>
            </p:cNvSpPr>
            <p:nvPr/>
          </p:nvSpPr>
          <p:spPr bwMode="auto">
            <a:xfrm>
              <a:off x="3744" y="3312"/>
              <a:ext cx="168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8. 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Active force declines due to net </a:t>
              </a:r>
              <a:r>
                <a:rPr lang="en-GB" dirty="0" err="1">
                  <a:solidFill>
                    <a:prstClr val="black"/>
                  </a:solidFill>
                  <a:latin typeface="Arial" charset="0"/>
                  <a:sym typeface="Symbol" charset="0"/>
                </a:rPr>
                <a:t>crossbridge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 detachment</a:t>
              </a:r>
              <a:endParaRPr lang="en-US" dirty="0">
                <a:solidFill>
                  <a:prstClr val="black"/>
                </a:solidFill>
                <a:latin typeface="Arial" charset="0"/>
                <a:sym typeface="Symbol" charset="0"/>
              </a:endParaRPr>
            </a:p>
          </p:txBody>
        </p:sp>
      </p:grpSp>
      <p:sp>
        <p:nvSpPr>
          <p:cNvPr id="29704" name="Text Box 16"/>
          <p:cNvSpPr txBox="1">
            <a:spLocks noChangeArrowheads="1"/>
          </p:cNvSpPr>
          <p:nvPr/>
        </p:nvSpPr>
        <p:spPr bwMode="auto">
          <a:xfrm>
            <a:off x="3429000" y="228600"/>
            <a:ext cx="571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i="1">
                <a:solidFill>
                  <a:srgbClr val="C0504D"/>
                </a:solidFill>
                <a:latin typeface="Arial" charset="0"/>
              </a:rPr>
              <a:t>action potentials cease, 1 &amp; 2 stop and 3 </a:t>
            </a:r>
            <a:r>
              <a:rPr lang="en-GB" i="1">
                <a:solidFill>
                  <a:srgbClr val="C0504D"/>
                </a:solidFill>
                <a:latin typeface="Arial" charset="0"/>
                <a:sym typeface="Symbol" charset="0"/>
              </a:rPr>
              <a:t>Ca</a:t>
            </a:r>
            <a:r>
              <a:rPr lang="en-GB" i="1" baseline="30000">
                <a:solidFill>
                  <a:srgbClr val="C0504D"/>
                </a:solidFill>
                <a:latin typeface="Arial" charset="0"/>
                <a:sym typeface="Symbol" charset="0"/>
              </a:rPr>
              <a:t>2+</a:t>
            </a:r>
            <a:r>
              <a:rPr lang="en-GB" i="1">
                <a:solidFill>
                  <a:srgbClr val="C0504D"/>
                </a:solidFill>
                <a:latin typeface="Arial" charset="0"/>
                <a:sym typeface="Symbol" charset="0"/>
              </a:rPr>
              <a:t> release from SR ceases</a:t>
            </a:r>
            <a:endParaRPr lang="en-US" i="1">
              <a:solidFill>
                <a:srgbClr val="C0504D"/>
              </a:solidFill>
              <a:latin typeface="Arial" charset="0"/>
              <a:sym typeface="Symbol" charset="0"/>
            </a:endParaRPr>
          </a:p>
        </p:txBody>
      </p:sp>
      <p:sp>
        <p:nvSpPr>
          <p:cNvPr id="29705" name="Text Box 18"/>
          <p:cNvSpPr txBox="1">
            <a:spLocks noChangeArrowheads="1"/>
          </p:cNvSpPr>
          <p:nvPr/>
        </p:nvSpPr>
        <p:spPr bwMode="auto">
          <a:xfrm>
            <a:off x="1447800" y="3733800"/>
            <a:ext cx="1600200" cy="519113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prstClr val="black"/>
                </a:solidFill>
                <a:latin typeface="Arial" charset="0"/>
              </a:rPr>
              <a:t>X</a:t>
            </a: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706" name="Text Box 19"/>
          <p:cNvSpPr txBox="1">
            <a:spLocks noChangeArrowheads="1"/>
          </p:cNvSpPr>
          <p:nvPr/>
        </p:nvSpPr>
        <p:spPr bwMode="auto">
          <a:xfrm>
            <a:off x="990600" y="838200"/>
            <a:ext cx="1600200" cy="519113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prstClr val="black"/>
                </a:solidFill>
                <a:latin typeface="Arial" charset="0"/>
              </a:rPr>
              <a:t>X</a:t>
            </a: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707" name="Text Box 20"/>
          <p:cNvSpPr txBox="1">
            <a:spLocks noChangeArrowheads="1"/>
          </p:cNvSpPr>
          <p:nvPr/>
        </p:nvSpPr>
        <p:spPr bwMode="auto">
          <a:xfrm>
            <a:off x="0" y="3352800"/>
            <a:ext cx="1600200" cy="519113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prstClr val="black"/>
                </a:solidFill>
                <a:latin typeface="Arial" charset="0"/>
              </a:rPr>
              <a:t>X</a:t>
            </a:r>
            <a:endParaRPr lang="en-US" sz="280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025900" y="1219200"/>
            <a:ext cx="4660900" cy="2462213"/>
            <a:chOff x="2536" y="768"/>
            <a:chExt cx="2936" cy="1551"/>
          </a:xfrm>
        </p:grpSpPr>
        <p:sp>
          <p:nvSpPr>
            <p:cNvPr id="29713" name="Text Box 13"/>
            <p:cNvSpPr txBox="1">
              <a:spLocks noChangeArrowheads="1"/>
            </p:cNvSpPr>
            <p:nvPr/>
          </p:nvSpPr>
          <p:spPr bwMode="auto">
            <a:xfrm>
              <a:off x="2536" y="2088"/>
              <a:ext cx="192" cy="23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5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714" name="Text Box 21"/>
            <p:cNvSpPr txBox="1">
              <a:spLocks noChangeArrowheads="1"/>
            </p:cNvSpPr>
            <p:nvPr/>
          </p:nvSpPr>
          <p:spPr bwMode="auto">
            <a:xfrm>
              <a:off x="3744" y="768"/>
              <a:ext cx="172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5. Active transport of 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Ca</a:t>
              </a:r>
              <a:r>
                <a:rPr lang="en-GB" baseline="30000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2+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 </a:t>
              </a: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into the SR by ATP- driven pump continues. </a:t>
              </a: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581400" y="4191000"/>
            <a:ext cx="5029200" cy="1006475"/>
            <a:chOff x="2256" y="2640"/>
            <a:chExt cx="3168" cy="634"/>
          </a:xfrm>
        </p:grpSpPr>
        <p:sp>
          <p:nvSpPr>
            <p:cNvPr id="29710" name="Text Box 4"/>
            <p:cNvSpPr txBox="1">
              <a:spLocks noChangeArrowheads="1"/>
            </p:cNvSpPr>
            <p:nvPr/>
          </p:nvSpPr>
          <p:spPr bwMode="auto">
            <a:xfrm>
              <a:off x="3696" y="2640"/>
              <a:ext cx="172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Arial" charset="0"/>
                </a:rPr>
                <a:t>7. 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TM block prevents new </a:t>
              </a:r>
              <a:r>
                <a:rPr lang="en-GB" dirty="0" err="1">
                  <a:solidFill>
                    <a:prstClr val="black"/>
                  </a:solidFill>
                  <a:latin typeface="Arial" charset="0"/>
                  <a:sym typeface="Symbol" charset="0"/>
                </a:rPr>
                <a:t>crossbridge</a:t>
              </a:r>
              <a:r>
                <a:rPr lang="en-GB" dirty="0">
                  <a:solidFill>
                    <a:prstClr val="black"/>
                  </a:solidFill>
                  <a:latin typeface="Arial" charset="0"/>
                  <a:sym typeface="Symbol" charset="0"/>
                </a:rPr>
                <a:t> attachment</a:t>
              </a:r>
              <a:endParaRPr lang="en-US" dirty="0">
                <a:solidFill>
                  <a:prstClr val="black"/>
                </a:solidFill>
                <a:latin typeface="Arial" charset="0"/>
                <a:sym typeface="Symbol" charset="0"/>
              </a:endParaRPr>
            </a:p>
          </p:txBody>
        </p:sp>
        <p:sp>
          <p:nvSpPr>
            <p:cNvPr id="29711" name="Text Box 22"/>
            <p:cNvSpPr txBox="1">
              <a:spLocks noChangeArrowheads="1"/>
            </p:cNvSpPr>
            <p:nvPr/>
          </p:nvSpPr>
          <p:spPr bwMode="auto">
            <a:xfrm>
              <a:off x="2256" y="2976"/>
              <a:ext cx="240" cy="23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prstClr val="black"/>
                  </a:solidFill>
                  <a:latin typeface="Arial" charset="0"/>
                </a:rPr>
                <a:t>7</a:t>
              </a: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712" name="Text Box 23"/>
            <p:cNvSpPr txBox="1">
              <a:spLocks noChangeArrowheads="1"/>
            </p:cNvSpPr>
            <p:nvPr/>
          </p:nvSpPr>
          <p:spPr bwMode="auto">
            <a:xfrm>
              <a:off x="2490" y="2979"/>
              <a:ext cx="91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000">
                  <a:solidFill>
                    <a:prstClr val="black"/>
                  </a:solidFill>
                  <a:latin typeface="Arial" charset="0"/>
                </a:rPr>
                <a:t>Tropomyosin blocks binding site</a:t>
              </a:r>
              <a:endParaRPr lang="en-US" sz="10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8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9"/>
          <p:cNvGrpSpPr>
            <a:grpSpLocks/>
          </p:cNvGrpSpPr>
          <p:nvPr/>
        </p:nvGrpSpPr>
        <p:grpSpPr bwMode="auto">
          <a:xfrm>
            <a:off x="611188" y="260350"/>
            <a:ext cx="5410200" cy="6126163"/>
            <a:chOff x="611560" y="260648"/>
            <a:chExt cx="5410200" cy="6126495"/>
          </a:xfrm>
        </p:grpSpPr>
        <p:sp>
          <p:nvSpPr>
            <p:cNvPr id="19464" name="Rectangle 2"/>
            <p:cNvSpPr>
              <a:spLocks noChangeArrowheads="1"/>
            </p:cNvSpPr>
            <p:nvPr/>
          </p:nvSpPr>
          <p:spPr bwMode="auto">
            <a:xfrm>
              <a:off x="611560" y="260648"/>
              <a:ext cx="5410200" cy="5638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7030A0"/>
                </a:solidFill>
                <a:cs typeface="Arial" charset="0"/>
              </a:endParaRPr>
            </a:p>
          </p:txBody>
        </p:sp>
        <p:sp>
          <p:nvSpPr>
            <p:cNvPr id="19465" name="Text Box 3"/>
            <p:cNvSpPr txBox="1">
              <a:spLocks noChangeArrowheads="1"/>
            </p:cNvSpPr>
            <p:nvPr/>
          </p:nvSpPr>
          <p:spPr bwMode="auto">
            <a:xfrm>
              <a:off x="899592" y="908720"/>
              <a:ext cx="3528392" cy="5478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Outline</a:t>
              </a:r>
            </a:p>
            <a:p>
              <a:pPr>
                <a:spcBef>
                  <a:spcPct val="50000"/>
                </a:spcBef>
              </a:pPr>
              <a:r>
                <a:rPr lang="en-GB" sz="2400"/>
                <a:t>Skeletal muscle</a:t>
              </a:r>
            </a:p>
            <a:p>
              <a:pPr>
                <a:spcBef>
                  <a:spcPct val="50000"/>
                </a:spcBef>
              </a:pPr>
              <a:r>
                <a:rPr lang="en-GB" sz="2000"/>
                <a:t>  Crossbridge cycle</a:t>
              </a:r>
            </a:p>
            <a:p>
              <a:pPr>
                <a:spcBef>
                  <a:spcPct val="50000"/>
                </a:spcBef>
              </a:pPr>
              <a:r>
                <a:rPr lang="en-GB" sz="2000"/>
                <a:t>  How force is varied </a:t>
              </a:r>
              <a:r>
                <a:rPr lang="en-GB" sz="2000" i="1"/>
                <a:t>in vivo 	</a:t>
              </a:r>
              <a:r>
                <a:rPr lang="en-GB" sz="2000"/>
                <a:t>to match task</a:t>
              </a:r>
            </a:p>
            <a:p>
              <a:pPr>
                <a:spcBef>
                  <a:spcPct val="50000"/>
                </a:spcBef>
              </a:pPr>
              <a:r>
                <a:rPr lang="en-GB" sz="2000"/>
                <a:t>  </a:t>
              </a:r>
            </a:p>
            <a:p>
              <a:pPr>
                <a:spcBef>
                  <a:spcPct val="50000"/>
                </a:spcBef>
              </a:pPr>
              <a:r>
                <a:rPr lang="en-GB" sz="2000"/>
                <a:t>Energy demand &amp; supply</a:t>
              </a:r>
            </a:p>
            <a:p>
              <a:pPr>
                <a:spcBef>
                  <a:spcPct val="50000"/>
                </a:spcBef>
              </a:pPr>
              <a:endParaRPr lang="en-GB" sz="2000"/>
            </a:p>
            <a:p>
              <a:pPr>
                <a:spcBef>
                  <a:spcPct val="50000"/>
                </a:spcBef>
              </a:pPr>
              <a:r>
                <a:rPr lang="en-GB" sz="2000"/>
                <a:t>Cardiac muscle</a:t>
              </a:r>
            </a:p>
            <a:p>
              <a:pPr>
                <a:spcBef>
                  <a:spcPct val="50000"/>
                </a:spcBef>
              </a:pPr>
              <a:endParaRPr lang="en-GB" sz="2000"/>
            </a:p>
            <a:p>
              <a:pPr>
                <a:spcBef>
                  <a:spcPct val="50000"/>
                </a:spcBef>
              </a:pPr>
              <a:r>
                <a:rPr lang="en-GB" sz="2000"/>
                <a:t>Smooth muscle</a:t>
              </a:r>
            </a:p>
            <a:p>
              <a:pPr>
                <a:spcBef>
                  <a:spcPct val="50000"/>
                </a:spcBef>
              </a:pPr>
              <a:endParaRPr lang="en-GB" sz="200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-1765300" y="1773238"/>
            <a:ext cx="11377613" cy="1871662"/>
            <a:chOff x="-1764704" y="1772816"/>
            <a:chExt cx="11377264" cy="1872208"/>
          </a:xfrm>
        </p:grpSpPr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>
              <a:off x="-1764704" y="2636912"/>
              <a:ext cx="2895600" cy="0"/>
            </a:xfrm>
            <a:prstGeom prst="line">
              <a:avLst/>
            </a:prstGeom>
            <a:noFill/>
            <a:ln w="762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461" name="Group 7"/>
            <p:cNvGrpSpPr>
              <a:grpSpLocks/>
            </p:cNvGrpSpPr>
            <p:nvPr/>
          </p:nvGrpSpPr>
          <p:grpSpPr bwMode="auto">
            <a:xfrm>
              <a:off x="4572000" y="1772816"/>
              <a:ext cx="5040560" cy="1872208"/>
              <a:chOff x="4572000" y="1772816"/>
              <a:chExt cx="5040560" cy="1872208"/>
            </a:xfrm>
          </p:grpSpPr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4812108" y="1810927"/>
                <a:ext cx="4800452" cy="1778519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000" b="0" dirty="0"/>
                  <a:t>1) recruitment of motor units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GB" sz="2000" b="0" dirty="0"/>
                  <a:t>2) frequency of action potentials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GB" sz="2000" b="0" dirty="0"/>
                  <a:t>3) filament overlap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GB" sz="2000" b="0" dirty="0"/>
                  <a:t>4) velocity and direction of movement</a:t>
                </a:r>
              </a:p>
            </p:txBody>
          </p:sp>
          <p:sp>
            <p:nvSpPr>
              <p:cNvPr id="19463" name="Left Brace 5"/>
              <p:cNvSpPr>
                <a:spLocks/>
              </p:cNvSpPr>
              <p:nvPr/>
            </p:nvSpPr>
            <p:spPr bwMode="auto">
              <a:xfrm>
                <a:off x="4572000" y="1772816"/>
                <a:ext cx="203156" cy="1872208"/>
              </a:xfrm>
              <a:prstGeom prst="leftBrace">
                <a:avLst>
                  <a:gd name="adj1" fmla="val 8320"/>
                  <a:gd name="adj2" fmla="val 50000"/>
                </a:avLst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63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50974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0"/>
              <a:t>Motor unit:  one motoneurone and all the muscle fibres it innervates (has synapses with).</a:t>
            </a:r>
          </a:p>
          <a:p>
            <a:pPr>
              <a:spcBef>
                <a:spcPct val="50000"/>
              </a:spcBef>
            </a:pPr>
            <a:r>
              <a:rPr lang="en-GB" sz="2400" b="0"/>
              <a:t>The functional unit of normal skeletal muscle.</a:t>
            </a:r>
          </a:p>
        </p:txBody>
      </p:sp>
      <p:grpSp>
        <p:nvGrpSpPr>
          <p:cNvPr id="2052" name="Group 13"/>
          <p:cNvGrpSpPr>
            <a:grpSpLocks/>
          </p:cNvGrpSpPr>
          <p:nvPr/>
        </p:nvGrpSpPr>
        <p:grpSpPr bwMode="auto">
          <a:xfrm>
            <a:off x="5943600" y="2743200"/>
            <a:ext cx="2524125" cy="1944688"/>
            <a:chOff x="3696" y="912"/>
            <a:chExt cx="1590" cy="1225"/>
          </a:xfrm>
        </p:grpSpPr>
        <p:grpSp>
          <p:nvGrpSpPr>
            <p:cNvPr id="2057" name="Group 12"/>
            <p:cNvGrpSpPr>
              <a:grpSpLocks/>
            </p:cNvGrpSpPr>
            <p:nvPr/>
          </p:nvGrpSpPr>
          <p:grpSpPr bwMode="auto">
            <a:xfrm>
              <a:off x="3696" y="912"/>
              <a:ext cx="1590" cy="1225"/>
              <a:chOff x="3696" y="912"/>
              <a:chExt cx="1590" cy="1225"/>
            </a:xfrm>
          </p:grpSpPr>
          <p:graphicFrame>
            <p:nvGraphicFramePr>
              <p:cNvPr id="2050" name="Object 5"/>
              <p:cNvGraphicFramePr>
                <a:graphicFrameLocks noChangeAspect="1"/>
              </p:cNvGraphicFramePr>
              <p:nvPr/>
            </p:nvGraphicFramePr>
            <p:xfrm>
              <a:off x="3696" y="960"/>
              <a:ext cx="1590" cy="1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1" name="PhotoHouse" r:id="rId3" imgW="2066373" imgH="1529970" progId="CorelPhotoHouse.Document">
                      <p:embed/>
                    </p:oleObj>
                  </mc:Choice>
                  <mc:Fallback>
                    <p:oleObj name="PhotoHouse" r:id="rId3" imgW="2066373" imgH="1529970" progId="CorelPhotoHouse.Document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6" y="960"/>
                            <a:ext cx="1590" cy="11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62" name="Text Box 10"/>
              <p:cNvSpPr txBox="1">
                <a:spLocks noChangeArrowheads="1"/>
              </p:cNvSpPr>
              <p:nvPr/>
            </p:nvSpPr>
            <p:spPr bwMode="auto">
              <a:xfrm>
                <a:off x="4464" y="912"/>
                <a:ext cx="7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400" b="0">
                    <a:latin typeface="Times New Roman" pitchFamily="18" charset="0"/>
                  </a:rPr>
                  <a:t>Motoneuron</a:t>
                </a:r>
                <a:endParaRPr lang="en-GB" sz="1400" b="0"/>
              </a:p>
            </p:txBody>
          </p:sp>
        </p:grpSp>
        <p:sp>
          <p:nvSpPr>
            <p:cNvPr id="2058" name="Oval 6"/>
            <p:cNvSpPr>
              <a:spLocks noChangeArrowheads="1"/>
            </p:cNvSpPr>
            <p:nvPr/>
          </p:nvSpPr>
          <p:spPr bwMode="auto">
            <a:xfrm>
              <a:off x="4044" y="1563"/>
              <a:ext cx="126" cy="10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" name="Oval 7"/>
            <p:cNvSpPr>
              <a:spLocks noChangeArrowheads="1"/>
            </p:cNvSpPr>
            <p:nvPr/>
          </p:nvSpPr>
          <p:spPr bwMode="auto">
            <a:xfrm>
              <a:off x="4053" y="1713"/>
              <a:ext cx="96" cy="9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" name="Oval 8"/>
            <p:cNvSpPr>
              <a:spLocks noChangeArrowheads="1"/>
            </p:cNvSpPr>
            <p:nvPr/>
          </p:nvSpPr>
          <p:spPr bwMode="auto">
            <a:xfrm>
              <a:off x="4146" y="1803"/>
              <a:ext cx="96" cy="9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1" name="Oval 9"/>
            <p:cNvSpPr>
              <a:spLocks noChangeArrowheads="1"/>
            </p:cNvSpPr>
            <p:nvPr/>
          </p:nvSpPr>
          <p:spPr bwMode="auto">
            <a:xfrm>
              <a:off x="4278" y="1863"/>
              <a:ext cx="102" cy="12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457200" y="533400"/>
            <a:ext cx="838200" cy="466725"/>
          </a:xfrm>
          <a:prstGeom prst="rect">
            <a:avLst/>
          </a:prstGeom>
          <a:solidFill>
            <a:srgbClr val="FF33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1.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1600200" y="533400"/>
            <a:ext cx="23622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0"/>
              <a:t>Recruitment</a:t>
            </a:r>
            <a:endParaRPr lang="en-GB" sz="2400" b="0">
              <a:latin typeface="Times New Roman" pitchFamily="18" charset="0"/>
            </a:endParaRP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838200" y="5105400"/>
            <a:ext cx="7910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0"/>
              <a:t>Action potential in the motoneurone  always triggers an action potential in all the muscle fibres in the motor unit</a:t>
            </a:r>
          </a:p>
        </p:txBody>
      </p:sp>
      <p:sp>
        <p:nvSpPr>
          <p:cNvPr id="2056" name="Text Box 16"/>
          <p:cNvSpPr txBox="1">
            <a:spLocks noChangeArrowheads="1"/>
          </p:cNvSpPr>
          <p:nvPr/>
        </p:nvSpPr>
        <p:spPr bwMode="auto">
          <a:xfrm>
            <a:off x="684213" y="1341438"/>
            <a:ext cx="4392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u="sng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1854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1"/>
          <p:cNvSpPr txBox="1">
            <a:spLocks noChangeArrowheads="1"/>
          </p:cNvSpPr>
          <p:nvPr/>
        </p:nvSpPr>
        <p:spPr bwMode="auto">
          <a:xfrm>
            <a:off x="457200" y="533400"/>
            <a:ext cx="838200" cy="466725"/>
          </a:xfrm>
          <a:prstGeom prst="rect">
            <a:avLst/>
          </a:prstGeom>
          <a:solidFill>
            <a:srgbClr val="FF33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1.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1600200" y="533400"/>
            <a:ext cx="59436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0"/>
              <a:t>Recruitment - vary the number of motor units that are active and thus vary force.</a:t>
            </a:r>
            <a:endParaRPr lang="en-GB" sz="2400" b="0">
              <a:latin typeface="Times New Roman" pitchFamily="18" charset="0"/>
            </a:endParaRPr>
          </a:p>
        </p:txBody>
      </p:sp>
      <p:grpSp>
        <p:nvGrpSpPr>
          <p:cNvPr id="20484" name="Group 90"/>
          <p:cNvGrpSpPr>
            <a:grpSpLocks/>
          </p:cNvGrpSpPr>
          <p:nvPr/>
        </p:nvGrpSpPr>
        <p:grpSpPr bwMode="auto">
          <a:xfrm>
            <a:off x="990600" y="1739900"/>
            <a:ext cx="2667000" cy="3376613"/>
            <a:chOff x="624" y="1096"/>
            <a:chExt cx="1680" cy="2127"/>
          </a:xfrm>
        </p:grpSpPr>
        <p:sp>
          <p:nvSpPr>
            <p:cNvPr id="20519" name="Oval 52"/>
            <p:cNvSpPr>
              <a:spLocks noChangeArrowheads="1"/>
            </p:cNvSpPr>
            <p:nvPr/>
          </p:nvSpPr>
          <p:spPr bwMode="auto">
            <a:xfrm>
              <a:off x="1056" y="2344"/>
              <a:ext cx="126" cy="10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20" name="Oval 53"/>
            <p:cNvSpPr>
              <a:spLocks noChangeArrowheads="1"/>
            </p:cNvSpPr>
            <p:nvPr/>
          </p:nvSpPr>
          <p:spPr bwMode="auto">
            <a:xfrm>
              <a:off x="960" y="2728"/>
              <a:ext cx="96" cy="9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21" name="Oval 54"/>
            <p:cNvSpPr>
              <a:spLocks noChangeArrowheads="1"/>
            </p:cNvSpPr>
            <p:nvPr/>
          </p:nvSpPr>
          <p:spPr bwMode="auto">
            <a:xfrm>
              <a:off x="1314" y="2707"/>
              <a:ext cx="96" cy="9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22" name="Oval 55"/>
            <p:cNvSpPr>
              <a:spLocks noChangeArrowheads="1"/>
            </p:cNvSpPr>
            <p:nvPr/>
          </p:nvSpPr>
          <p:spPr bwMode="auto">
            <a:xfrm>
              <a:off x="1446" y="2767"/>
              <a:ext cx="102" cy="12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23" name="AutoShape 56"/>
            <p:cNvSpPr>
              <a:spLocks noChangeArrowheads="1"/>
            </p:cNvSpPr>
            <p:nvPr/>
          </p:nvSpPr>
          <p:spPr bwMode="auto">
            <a:xfrm>
              <a:off x="1824" y="1432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24" name="Line 57"/>
            <p:cNvSpPr>
              <a:spLocks noChangeShapeType="1"/>
            </p:cNvSpPr>
            <p:nvPr/>
          </p:nvSpPr>
          <p:spPr bwMode="auto">
            <a:xfrm flipH="1">
              <a:off x="1536" y="1720"/>
              <a:ext cx="384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25" name="Line 58"/>
            <p:cNvSpPr>
              <a:spLocks noChangeShapeType="1"/>
            </p:cNvSpPr>
            <p:nvPr/>
          </p:nvSpPr>
          <p:spPr bwMode="auto">
            <a:xfrm flipH="1" flipV="1">
              <a:off x="1200" y="2392"/>
              <a:ext cx="330" cy="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26" name="Line 59"/>
            <p:cNvSpPr>
              <a:spLocks noChangeShapeType="1"/>
            </p:cNvSpPr>
            <p:nvPr/>
          </p:nvSpPr>
          <p:spPr bwMode="auto">
            <a:xfrm flipH="1">
              <a:off x="1056" y="2440"/>
              <a:ext cx="48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27" name="Line 60"/>
            <p:cNvSpPr>
              <a:spLocks noChangeShapeType="1"/>
            </p:cNvSpPr>
            <p:nvPr/>
          </p:nvSpPr>
          <p:spPr bwMode="auto">
            <a:xfrm flipH="1">
              <a:off x="1380" y="2443"/>
              <a:ext cx="150" cy="2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28" name="Line 61"/>
            <p:cNvSpPr>
              <a:spLocks noChangeShapeType="1"/>
            </p:cNvSpPr>
            <p:nvPr/>
          </p:nvSpPr>
          <p:spPr bwMode="auto">
            <a:xfrm>
              <a:off x="1536" y="2440"/>
              <a:ext cx="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29" name="Line 62"/>
            <p:cNvSpPr>
              <a:spLocks noChangeShapeType="1"/>
            </p:cNvSpPr>
            <p:nvPr/>
          </p:nvSpPr>
          <p:spPr bwMode="auto">
            <a:xfrm flipH="1" flipV="1">
              <a:off x="1344" y="2728"/>
              <a:ext cx="330" cy="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530" name="Group 63"/>
            <p:cNvGrpSpPr>
              <a:grpSpLocks/>
            </p:cNvGrpSpPr>
            <p:nvPr/>
          </p:nvGrpSpPr>
          <p:grpSpPr bwMode="auto">
            <a:xfrm>
              <a:off x="1104" y="1768"/>
              <a:ext cx="1200" cy="1455"/>
              <a:chOff x="3984" y="1680"/>
              <a:chExt cx="1200" cy="1455"/>
            </a:xfrm>
          </p:grpSpPr>
          <p:sp>
            <p:nvSpPr>
              <p:cNvPr id="20542" name="Oval 64"/>
              <p:cNvSpPr>
                <a:spLocks noChangeArrowheads="1"/>
              </p:cNvSpPr>
              <p:nvPr/>
            </p:nvSpPr>
            <p:spPr bwMode="auto">
              <a:xfrm>
                <a:off x="4080" y="2592"/>
                <a:ext cx="126" cy="10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43" name="Oval 65"/>
              <p:cNvSpPr>
                <a:spLocks noChangeArrowheads="1"/>
              </p:cNvSpPr>
              <p:nvPr/>
            </p:nvSpPr>
            <p:spPr bwMode="auto">
              <a:xfrm>
                <a:off x="3984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44" name="Oval 66"/>
              <p:cNvSpPr>
                <a:spLocks noChangeArrowheads="1"/>
              </p:cNvSpPr>
              <p:nvPr/>
            </p:nvSpPr>
            <p:spPr bwMode="auto">
              <a:xfrm>
                <a:off x="4338" y="2955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45" name="Oval 67"/>
              <p:cNvSpPr>
                <a:spLocks noChangeArrowheads="1"/>
              </p:cNvSpPr>
              <p:nvPr/>
            </p:nvSpPr>
            <p:spPr bwMode="auto">
              <a:xfrm>
                <a:off x="4470" y="3015"/>
                <a:ext cx="102" cy="1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46" name="AutoShape 68"/>
              <p:cNvSpPr>
                <a:spLocks noChangeArrowheads="1"/>
              </p:cNvSpPr>
              <p:nvPr/>
            </p:nvSpPr>
            <p:spPr bwMode="auto">
              <a:xfrm>
                <a:off x="4848" y="1680"/>
                <a:ext cx="336" cy="288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47" name="Line 69"/>
              <p:cNvSpPr>
                <a:spLocks noChangeShapeType="1"/>
              </p:cNvSpPr>
              <p:nvPr/>
            </p:nvSpPr>
            <p:spPr bwMode="auto">
              <a:xfrm flipH="1">
                <a:off x="4560" y="1968"/>
                <a:ext cx="384" cy="72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8" name="Line 70"/>
              <p:cNvSpPr>
                <a:spLocks noChangeShapeType="1"/>
              </p:cNvSpPr>
              <p:nvPr/>
            </p:nvSpPr>
            <p:spPr bwMode="auto">
              <a:xfrm flipH="1">
                <a:off x="4080" y="2688"/>
                <a:ext cx="48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9" name="Line 71"/>
              <p:cNvSpPr>
                <a:spLocks noChangeShapeType="1"/>
              </p:cNvSpPr>
              <p:nvPr/>
            </p:nvSpPr>
            <p:spPr bwMode="auto">
              <a:xfrm flipH="1">
                <a:off x="4404" y="2691"/>
                <a:ext cx="150" cy="27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50" name="Line 72"/>
              <p:cNvSpPr>
                <a:spLocks noChangeShapeType="1"/>
              </p:cNvSpPr>
              <p:nvPr/>
            </p:nvSpPr>
            <p:spPr bwMode="auto">
              <a:xfrm>
                <a:off x="4560" y="2688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531" name="Oval 73"/>
            <p:cNvSpPr>
              <a:spLocks noChangeArrowheads="1"/>
            </p:cNvSpPr>
            <p:nvPr/>
          </p:nvSpPr>
          <p:spPr bwMode="auto">
            <a:xfrm>
              <a:off x="1248" y="2440"/>
              <a:ext cx="102" cy="1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532" name="Group 74"/>
            <p:cNvGrpSpPr>
              <a:grpSpLocks/>
            </p:cNvGrpSpPr>
            <p:nvPr/>
          </p:nvGrpSpPr>
          <p:grpSpPr bwMode="auto">
            <a:xfrm>
              <a:off x="624" y="1096"/>
              <a:ext cx="1200" cy="1488"/>
              <a:chOff x="3504" y="1008"/>
              <a:chExt cx="1200" cy="1488"/>
            </a:xfrm>
          </p:grpSpPr>
          <p:sp>
            <p:nvSpPr>
              <p:cNvPr id="20533" name="Oval 75"/>
              <p:cNvSpPr>
                <a:spLocks noChangeArrowheads="1"/>
              </p:cNvSpPr>
              <p:nvPr/>
            </p:nvSpPr>
            <p:spPr bwMode="auto">
              <a:xfrm>
                <a:off x="3600" y="1920"/>
                <a:ext cx="126" cy="10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4" name="Oval 76"/>
              <p:cNvSpPr>
                <a:spLocks noChangeArrowheads="1"/>
              </p:cNvSpPr>
              <p:nvPr/>
            </p:nvSpPr>
            <p:spPr bwMode="auto">
              <a:xfrm>
                <a:off x="3504" y="23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5" name="Oval 77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6" name="AutoShape 78"/>
              <p:cNvSpPr>
                <a:spLocks noChangeArrowheads="1"/>
              </p:cNvSpPr>
              <p:nvPr/>
            </p:nvSpPr>
            <p:spPr bwMode="auto">
              <a:xfrm>
                <a:off x="4368" y="1008"/>
                <a:ext cx="336" cy="288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chemeClr val="bg1"/>
              </a:solidFill>
              <a:ln w="38100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7" name="Line 79"/>
              <p:cNvSpPr>
                <a:spLocks noChangeShapeType="1"/>
              </p:cNvSpPr>
              <p:nvPr/>
            </p:nvSpPr>
            <p:spPr bwMode="auto">
              <a:xfrm flipH="1">
                <a:off x="4080" y="1296"/>
                <a:ext cx="384" cy="72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8" name="Line 80"/>
              <p:cNvSpPr>
                <a:spLocks noChangeShapeType="1"/>
              </p:cNvSpPr>
              <p:nvPr/>
            </p:nvSpPr>
            <p:spPr bwMode="auto">
              <a:xfrm flipH="1">
                <a:off x="3600" y="2016"/>
                <a:ext cx="480" cy="288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9" name="Line 81"/>
              <p:cNvSpPr>
                <a:spLocks noChangeShapeType="1"/>
              </p:cNvSpPr>
              <p:nvPr/>
            </p:nvSpPr>
            <p:spPr bwMode="auto">
              <a:xfrm flipH="1">
                <a:off x="3840" y="2019"/>
                <a:ext cx="234" cy="381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0" name="Line 82"/>
              <p:cNvSpPr>
                <a:spLocks noChangeShapeType="1"/>
              </p:cNvSpPr>
              <p:nvPr/>
            </p:nvSpPr>
            <p:spPr bwMode="auto">
              <a:xfrm>
                <a:off x="4080" y="2016"/>
                <a:ext cx="96" cy="312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1" name="Line 83"/>
              <p:cNvSpPr>
                <a:spLocks noChangeShapeType="1"/>
              </p:cNvSpPr>
              <p:nvPr/>
            </p:nvSpPr>
            <p:spPr bwMode="auto">
              <a:xfrm>
                <a:off x="3732" y="1944"/>
                <a:ext cx="348" cy="96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0485" name="Text Box 87"/>
          <p:cNvSpPr txBox="1">
            <a:spLocks noChangeArrowheads="1"/>
          </p:cNvSpPr>
          <p:nvPr/>
        </p:nvSpPr>
        <p:spPr bwMode="auto">
          <a:xfrm>
            <a:off x="457200" y="5486400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/>
              <a:t>One motor unit recruited</a:t>
            </a:r>
            <a:endParaRPr lang="en-US" sz="2000"/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4876800" y="1739900"/>
            <a:ext cx="4038600" cy="4752975"/>
            <a:chOff x="3072" y="1096"/>
            <a:chExt cx="2544" cy="2994"/>
          </a:xfrm>
        </p:grpSpPr>
        <p:grpSp>
          <p:nvGrpSpPr>
            <p:cNvPr id="20487" name="Group 91"/>
            <p:cNvGrpSpPr>
              <a:grpSpLocks/>
            </p:cNvGrpSpPr>
            <p:nvPr/>
          </p:nvGrpSpPr>
          <p:grpSpPr bwMode="auto">
            <a:xfrm>
              <a:off x="3408" y="1096"/>
              <a:ext cx="1680" cy="2127"/>
              <a:chOff x="3408" y="1096"/>
              <a:chExt cx="1680" cy="2127"/>
            </a:xfrm>
          </p:grpSpPr>
          <p:sp>
            <p:nvSpPr>
              <p:cNvPr id="20489" name="Oval 7"/>
              <p:cNvSpPr>
                <a:spLocks noChangeArrowheads="1"/>
              </p:cNvSpPr>
              <p:nvPr/>
            </p:nvSpPr>
            <p:spPr bwMode="auto">
              <a:xfrm>
                <a:off x="3840" y="2344"/>
                <a:ext cx="126" cy="10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90" name="Oval 8"/>
              <p:cNvSpPr>
                <a:spLocks noChangeArrowheads="1"/>
              </p:cNvSpPr>
              <p:nvPr/>
            </p:nvSpPr>
            <p:spPr bwMode="auto">
              <a:xfrm>
                <a:off x="3744" y="2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91" name="Oval 9"/>
              <p:cNvSpPr>
                <a:spLocks noChangeArrowheads="1"/>
              </p:cNvSpPr>
              <p:nvPr/>
            </p:nvSpPr>
            <p:spPr bwMode="auto">
              <a:xfrm>
                <a:off x="4098" y="2707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92" name="Oval 10"/>
              <p:cNvSpPr>
                <a:spLocks noChangeArrowheads="1"/>
              </p:cNvSpPr>
              <p:nvPr/>
            </p:nvSpPr>
            <p:spPr bwMode="auto">
              <a:xfrm>
                <a:off x="4230" y="2767"/>
                <a:ext cx="102" cy="12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93" name="AutoShape 16"/>
              <p:cNvSpPr>
                <a:spLocks noChangeArrowheads="1"/>
              </p:cNvSpPr>
              <p:nvPr/>
            </p:nvSpPr>
            <p:spPr bwMode="auto">
              <a:xfrm>
                <a:off x="4608" y="1432"/>
                <a:ext cx="336" cy="288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94" name="Line 17"/>
              <p:cNvSpPr>
                <a:spLocks noChangeShapeType="1"/>
              </p:cNvSpPr>
              <p:nvPr/>
            </p:nvSpPr>
            <p:spPr bwMode="auto">
              <a:xfrm flipH="1">
                <a:off x="4320" y="1720"/>
                <a:ext cx="384" cy="72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95" name="Line 18"/>
              <p:cNvSpPr>
                <a:spLocks noChangeShapeType="1"/>
              </p:cNvSpPr>
              <p:nvPr/>
            </p:nvSpPr>
            <p:spPr bwMode="auto">
              <a:xfrm flipH="1" flipV="1">
                <a:off x="3984" y="2392"/>
                <a:ext cx="330" cy="6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96" name="Line 19"/>
              <p:cNvSpPr>
                <a:spLocks noChangeShapeType="1"/>
              </p:cNvSpPr>
              <p:nvPr/>
            </p:nvSpPr>
            <p:spPr bwMode="auto">
              <a:xfrm flipH="1">
                <a:off x="3840" y="2440"/>
                <a:ext cx="48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97" name="Line 20"/>
              <p:cNvSpPr>
                <a:spLocks noChangeShapeType="1"/>
              </p:cNvSpPr>
              <p:nvPr/>
            </p:nvSpPr>
            <p:spPr bwMode="auto">
              <a:xfrm flipH="1">
                <a:off x="4164" y="2443"/>
                <a:ext cx="150" cy="27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98" name="Line 21"/>
              <p:cNvSpPr>
                <a:spLocks noChangeShapeType="1"/>
              </p:cNvSpPr>
              <p:nvPr/>
            </p:nvSpPr>
            <p:spPr bwMode="auto">
              <a:xfrm>
                <a:off x="4320" y="2440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99" name="Line 32"/>
              <p:cNvSpPr>
                <a:spLocks noChangeShapeType="1"/>
              </p:cNvSpPr>
              <p:nvPr/>
            </p:nvSpPr>
            <p:spPr bwMode="auto">
              <a:xfrm flipH="1" flipV="1">
                <a:off x="4128" y="2728"/>
                <a:ext cx="330" cy="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00" name="Oval 26"/>
              <p:cNvSpPr>
                <a:spLocks noChangeArrowheads="1"/>
              </p:cNvSpPr>
              <p:nvPr/>
            </p:nvSpPr>
            <p:spPr bwMode="auto">
              <a:xfrm>
                <a:off x="3984" y="2680"/>
                <a:ext cx="126" cy="10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1" name="Oval 27"/>
              <p:cNvSpPr>
                <a:spLocks noChangeArrowheads="1"/>
              </p:cNvSpPr>
              <p:nvPr/>
            </p:nvSpPr>
            <p:spPr bwMode="auto">
              <a:xfrm>
                <a:off x="3888" y="306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2" name="Oval 28"/>
              <p:cNvSpPr>
                <a:spLocks noChangeArrowheads="1"/>
              </p:cNvSpPr>
              <p:nvPr/>
            </p:nvSpPr>
            <p:spPr bwMode="auto">
              <a:xfrm>
                <a:off x="4242" y="3043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3" name="Oval 29"/>
              <p:cNvSpPr>
                <a:spLocks noChangeArrowheads="1"/>
              </p:cNvSpPr>
              <p:nvPr/>
            </p:nvSpPr>
            <p:spPr bwMode="auto">
              <a:xfrm>
                <a:off x="4374" y="3103"/>
                <a:ext cx="102" cy="120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4" name="AutoShape 30"/>
              <p:cNvSpPr>
                <a:spLocks noChangeArrowheads="1"/>
              </p:cNvSpPr>
              <p:nvPr/>
            </p:nvSpPr>
            <p:spPr bwMode="auto">
              <a:xfrm>
                <a:off x="4752" y="1768"/>
                <a:ext cx="336" cy="288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5" name="Line 31"/>
              <p:cNvSpPr>
                <a:spLocks noChangeShapeType="1"/>
              </p:cNvSpPr>
              <p:nvPr/>
            </p:nvSpPr>
            <p:spPr bwMode="auto">
              <a:xfrm flipH="1">
                <a:off x="4464" y="2056"/>
                <a:ext cx="384" cy="72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06" name="Line 33"/>
              <p:cNvSpPr>
                <a:spLocks noChangeShapeType="1"/>
              </p:cNvSpPr>
              <p:nvPr/>
            </p:nvSpPr>
            <p:spPr bwMode="auto">
              <a:xfrm flipH="1">
                <a:off x="3984" y="2776"/>
                <a:ext cx="480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07" name="Line 34"/>
              <p:cNvSpPr>
                <a:spLocks noChangeShapeType="1"/>
              </p:cNvSpPr>
              <p:nvPr/>
            </p:nvSpPr>
            <p:spPr bwMode="auto">
              <a:xfrm flipH="1">
                <a:off x="4308" y="2779"/>
                <a:ext cx="150" cy="27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08" name="Line 35"/>
              <p:cNvSpPr>
                <a:spLocks noChangeShapeType="1"/>
              </p:cNvSpPr>
              <p:nvPr/>
            </p:nvSpPr>
            <p:spPr bwMode="auto">
              <a:xfrm>
                <a:off x="4464" y="277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09" name="Oval 41"/>
              <p:cNvSpPr>
                <a:spLocks noChangeArrowheads="1"/>
              </p:cNvSpPr>
              <p:nvPr/>
            </p:nvSpPr>
            <p:spPr bwMode="auto">
              <a:xfrm>
                <a:off x="4032" y="2440"/>
                <a:ext cx="102" cy="120"/>
              </a:xfrm>
              <a:prstGeom prst="ellipse">
                <a:avLst/>
              </a:prstGeom>
              <a:solidFill>
                <a:srgbClr val="003300"/>
              </a:solidFill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0" name="Oval 38"/>
              <p:cNvSpPr>
                <a:spLocks noChangeArrowheads="1"/>
              </p:cNvSpPr>
              <p:nvPr/>
            </p:nvSpPr>
            <p:spPr bwMode="auto">
              <a:xfrm>
                <a:off x="3504" y="2008"/>
                <a:ext cx="126" cy="108"/>
              </a:xfrm>
              <a:prstGeom prst="ellipse">
                <a:avLst/>
              </a:prstGeom>
              <a:solidFill>
                <a:srgbClr val="003300"/>
              </a:solidFill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1" name="Oval 39"/>
              <p:cNvSpPr>
                <a:spLocks noChangeArrowheads="1"/>
              </p:cNvSpPr>
              <p:nvPr/>
            </p:nvSpPr>
            <p:spPr bwMode="auto">
              <a:xfrm>
                <a:off x="3408" y="2392"/>
                <a:ext cx="96" cy="96"/>
              </a:xfrm>
              <a:prstGeom prst="ellipse">
                <a:avLst/>
              </a:prstGeom>
              <a:solidFill>
                <a:srgbClr val="003300"/>
              </a:solidFill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2" name="Oval 40"/>
              <p:cNvSpPr>
                <a:spLocks noChangeArrowheads="1"/>
              </p:cNvSpPr>
              <p:nvPr/>
            </p:nvSpPr>
            <p:spPr bwMode="auto">
              <a:xfrm>
                <a:off x="3648" y="2488"/>
                <a:ext cx="96" cy="96"/>
              </a:xfrm>
              <a:prstGeom prst="ellipse">
                <a:avLst/>
              </a:prstGeom>
              <a:solidFill>
                <a:srgbClr val="003300"/>
              </a:solidFill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3" name="AutoShape 42"/>
              <p:cNvSpPr>
                <a:spLocks noChangeArrowheads="1"/>
              </p:cNvSpPr>
              <p:nvPr/>
            </p:nvSpPr>
            <p:spPr bwMode="auto">
              <a:xfrm>
                <a:off x="4272" y="1096"/>
                <a:ext cx="336" cy="288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003300"/>
              </a:solidFill>
              <a:ln w="38100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4" name="Line 43"/>
              <p:cNvSpPr>
                <a:spLocks noChangeShapeType="1"/>
              </p:cNvSpPr>
              <p:nvPr/>
            </p:nvSpPr>
            <p:spPr bwMode="auto">
              <a:xfrm flipH="1">
                <a:off x="3984" y="1384"/>
                <a:ext cx="384" cy="72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5" name="Line 44"/>
              <p:cNvSpPr>
                <a:spLocks noChangeShapeType="1"/>
              </p:cNvSpPr>
              <p:nvPr/>
            </p:nvSpPr>
            <p:spPr bwMode="auto">
              <a:xfrm flipH="1">
                <a:off x="3504" y="2104"/>
                <a:ext cx="480" cy="288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6" name="Line 45"/>
              <p:cNvSpPr>
                <a:spLocks noChangeShapeType="1"/>
              </p:cNvSpPr>
              <p:nvPr/>
            </p:nvSpPr>
            <p:spPr bwMode="auto">
              <a:xfrm flipH="1">
                <a:off x="3744" y="2107"/>
                <a:ext cx="234" cy="381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7" name="Line 46"/>
              <p:cNvSpPr>
                <a:spLocks noChangeShapeType="1"/>
              </p:cNvSpPr>
              <p:nvPr/>
            </p:nvSpPr>
            <p:spPr bwMode="auto">
              <a:xfrm>
                <a:off x="3984" y="2104"/>
                <a:ext cx="96" cy="312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8" name="Line 47"/>
              <p:cNvSpPr>
                <a:spLocks noChangeShapeType="1"/>
              </p:cNvSpPr>
              <p:nvPr/>
            </p:nvSpPr>
            <p:spPr bwMode="auto">
              <a:xfrm>
                <a:off x="3636" y="2032"/>
                <a:ext cx="348" cy="96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488" name="Text Box 88"/>
            <p:cNvSpPr txBox="1">
              <a:spLocks noChangeArrowheads="1"/>
            </p:cNvSpPr>
            <p:nvPr/>
          </p:nvSpPr>
          <p:spPr bwMode="auto">
            <a:xfrm>
              <a:off x="3072" y="3456"/>
              <a:ext cx="254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/>
                <a:t>Three motor units recruited, more muscle fibres producing force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7946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533400"/>
            <a:ext cx="413702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079625" y="329088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000" b="0">
                <a:solidFill>
                  <a:srgbClr val="FF3300"/>
                </a:solidFill>
              </a:rPr>
              <a:t>*</a:t>
            </a:r>
            <a:endParaRPr lang="en-GB" sz="1000" b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09713" y="34004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0">
                <a:solidFill>
                  <a:srgbClr val="33CCFF"/>
                </a:solidFill>
              </a:rPr>
              <a:t>*</a:t>
            </a:r>
            <a:endParaRPr lang="en-GB" sz="1400" b="0">
              <a:solidFill>
                <a:srgbClr val="33CCFF"/>
              </a:solidFill>
            </a:endParaRP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4648200" y="1143000"/>
            <a:ext cx="335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0"/>
              <a:t>Functional anatomy of motor units</a:t>
            </a:r>
          </a:p>
        </p:txBody>
      </p:sp>
      <p:sp>
        <p:nvSpPr>
          <p:cNvPr id="21510" name="Text Box 13"/>
          <p:cNvSpPr txBox="1">
            <a:spLocks noChangeArrowheads="1"/>
          </p:cNvSpPr>
          <p:nvPr/>
        </p:nvSpPr>
        <p:spPr bwMode="auto">
          <a:xfrm>
            <a:off x="4572000" y="4191000"/>
            <a:ext cx="4321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0"/>
              <a:t>Motor unit size varies (number of muscle fibres per motoneurone)</a:t>
            </a:r>
          </a:p>
        </p:txBody>
      </p:sp>
      <p:sp>
        <p:nvSpPr>
          <p:cNvPr id="21511" name="Text Box 14"/>
          <p:cNvSpPr txBox="1">
            <a:spLocks noChangeArrowheads="1"/>
          </p:cNvSpPr>
          <p:nvPr/>
        </p:nvSpPr>
        <p:spPr bwMode="auto">
          <a:xfrm>
            <a:off x="4572000" y="5715000"/>
            <a:ext cx="381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0"/>
              <a:t>Scattered distribution within muscle</a:t>
            </a:r>
          </a:p>
        </p:txBody>
      </p:sp>
    </p:spTree>
    <p:extLst>
      <p:ext uri="{BB962C8B-B14F-4D97-AF65-F5344CB8AC3E}">
        <p14:creationId xmlns:p14="http://schemas.microsoft.com/office/powerpoint/2010/main" val="15213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2"/>
          <p:cNvGrpSpPr>
            <a:grpSpLocks/>
          </p:cNvGrpSpPr>
          <p:nvPr/>
        </p:nvGrpSpPr>
        <p:grpSpPr bwMode="auto">
          <a:xfrm>
            <a:off x="1192213" y="188913"/>
            <a:ext cx="4343400" cy="466725"/>
            <a:chOff x="1192213" y="188640"/>
            <a:chExt cx="4343400" cy="466998"/>
          </a:xfrm>
        </p:grpSpPr>
        <p:sp>
          <p:nvSpPr>
            <p:cNvPr id="22567" name="Rectangle 5"/>
            <p:cNvSpPr>
              <a:spLocks noChangeArrowheads="1"/>
            </p:cNvSpPr>
            <p:nvPr/>
          </p:nvSpPr>
          <p:spPr bwMode="auto">
            <a:xfrm>
              <a:off x="1259632" y="188640"/>
              <a:ext cx="3672408" cy="4572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8" name="Text Box 3"/>
            <p:cNvSpPr txBox="1">
              <a:spLocks noChangeArrowheads="1"/>
            </p:cNvSpPr>
            <p:nvPr/>
          </p:nvSpPr>
          <p:spPr bwMode="auto">
            <a:xfrm>
              <a:off x="1192213" y="258763"/>
              <a:ext cx="434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/>
                <a:t>Frequency of action potentials</a:t>
              </a:r>
              <a:endParaRPr lang="en-GB" sz="2400" b="0"/>
            </a:p>
          </p:txBody>
        </p:sp>
      </p:grpSp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5410200" y="838200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twitch force &amp; action potential</a:t>
            </a:r>
          </a:p>
        </p:txBody>
      </p:sp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5435600" y="1557338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unfused tetanus force</a:t>
            </a:r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5334000" y="44958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fused tetanus force</a:t>
            </a:r>
          </a:p>
        </p:txBody>
      </p:sp>
      <p:sp>
        <p:nvSpPr>
          <p:cNvPr id="22534" name="Text Box 15"/>
          <p:cNvSpPr txBox="1">
            <a:spLocks noChangeArrowheads="1"/>
          </p:cNvSpPr>
          <p:nvPr/>
        </p:nvSpPr>
        <p:spPr bwMode="auto">
          <a:xfrm>
            <a:off x="5410200" y="3032125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unfused tetanus force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508625" y="5029200"/>
            <a:ext cx="3406775" cy="1828800"/>
            <a:chOff x="3936" y="3168"/>
            <a:chExt cx="1680" cy="1152"/>
          </a:xfrm>
        </p:grpSpPr>
        <p:sp>
          <p:nvSpPr>
            <p:cNvPr id="22565" name="Text Box 17"/>
            <p:cNvSpPr txBox="1">
              <a:spLocks noChangeArrowheads="1"/>
            </p:cNvSpPr>
            <p:nvPr/>
          </p:nvSpPr>
          <p:spPr bwMode="auto">
            <a:xfrm>
              <a:off x="4185" y="3385"/>
              <a:ext cx="1392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/>
                <a:t>Force summates (increases), but action potentials do NOT</a:t>
              </a:r>
              <a:endParaRPr lang="en-GB"/>
            </a:p>
          </p:txBody>
        </p:sp>
        <p:sp>
          <p:nvSpPr>
            <p:cNvPr id="22566" name="Oval 19"/>
            <p:cNvSpPr>
              <a:spLocks noChangeArrowheads="1"/>
            </p:cNvSpPr>
            <p:nvPr/>
          </p:nvSpPr>
          <p:spPr bwMode="auto">
            <a:xfrm>
              <a:off x="3936" y="3168"/>
              <a:ext cx="1680" cy="115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36" name="Text Box 22"/>
          <p:cNvSpPr txBox="1">
            <a:spLocks noChangeArrowheads="1"/>
          </p:cNvSpPr>
          <p:nvPr/>
        </p:nvSpPr>
        <p:spPr bwMode="auto">
          <a:xfrm>
            <a:off x="152400" y="228600"/>
            <a:ext cx="838200" cy="466725"/>
          </a:xfrm>
          <a:prstGeom prst="rect">
            <a:avLst/>
          </a:prstGeom>
          <a:solidFill>
            <a:srgbClr val="FF33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2.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2537" name="Text Box 20"/>
          <p:cNvSpPr txBox="1">
            <a:spLocks noChangeArrowheads="1"/>
          </p:cNvSpPr>
          <p:nvPr/>
        </p:nvSpPr>
        <p:spPr bwMode="auto">
          <a:xfrm>
            <a:off x="1851025" y="105886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8" name="Rectangle 8"/>
          <p:cNvSpPr>
            <a:spLocks noChangeArrowheads="1"/>
          </p:cNvSpPr>
          <p:nvPr/>
        </p:nvSpPr>
        <p:spPr bwMode="auto">
          <a:xfrm>
            <a:off x="1122363" y="3871913"/>
            <a:ext cx="685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9" name="Rectangle 9"/>
          <p:cNvSpPr>
            <a:spLocks noChangeArrowheads="1"/>
          </p:cNvSpPr>
          <p:nvPr/>
        </p:nvSpPr>
        <p:spPr bwMode="auto">
          <a:xfrm>
            <a:off x="1066800" y="1981200"/>
            <a:ext cx="685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0" name="Rectangle 10"/>
          <p:cNvSpPr>
            <a:spLocks noChangeArrowheads="1"/>
          </p:cNvSpPr>
          <p:nvPr/>
        </p:nvSpPr>
        <p:spPr bwMode="auto">
          <a:xfrm>
            <a:off x="1066800" y="762000"/>
            <a:ext cx="685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1" name="Rectangle 7"/>
          <p:cNvSpPr>
            <a:spLocks noChangeArrowheads="1"/>
          </p:cNvSpPr>
          <p:nvPr/>
        </p:nvSpPr>
        <p:spPr bwMode="auto">
          <a:xfrm>
            <a:off x="1143000" y="5638800"/>
            <a:ext cx="685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25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44735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AutoShape 26"/>
          <p:cNvSpPr>
            <a:spLocks noChangeArrowheads="1"/>
          </p:cNvSpPr>
          <p:nvPr/>
        </p:nvSpPr>
        <p:spPr bwMode="auto">
          <a:xfrm flipH="1">
            <a:off x="8820150" y="908050"/>
            <a:ext cx="176213" cy="2063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2544" name="Group 27"/>
          <p:cNvGrpSpPr>
            <a:grpSpLocks/>
          </p:cNvGrpSpPr>
          <p:nvPr/>
        </p:nvGrpSpPr>
        <p:grpSpPr bwMode="auto">
          <a:xfrm>
            <a:off x="971550" y="692150"/>
            <a:ext cx="3143250" cy="5832475"/>
            <a:chOff x="971600" y="692696"/>
            <a:chExt cx="3143200" cy="5832648"/>
          </a:xfrm>
        </p:grpSpPr>
        <p:sp>
          <p:nvSpPr>
            <p:cNvPr id="22560" name="AutoShape 21"/>
            <p:cNvSpPr>
              <a:spLocks noChangeArrowheads="1"/>
            </p:cNvSpPr>
            <p:nvPr/>
          </p:nvSpPr>
          <p:spPr bwMode="auto">
            <a:xfrm>
              <a:off x="1905000" y="1066800"/>
              <a:ext cx="76200" cy="76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1" name="AutoShape 22"/>
            <p:cNvSpPr>
              <a:spLocks noChangeArrowheads="1"/>
            </p:cNvSpPr>
            <p:nvPr/>
          </p:nvSpPr>
          <p:spPr bwMode="auto">
            <a:xfrm>
              <a:off x="2667000" y="1066800"/>
              <a:ext cx="76200" cy="76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2" name="AutoShape 23"/>
            <p:cNvSpPr>
              <a:spLocks noChangeArrowheads="1"/>
            </p:cNvSpPr>
            <p:nvPr/>
          </p:nvSpPr>
          <p:spPr bwMode="auto">
            <a:xfrm>
              <a:off x="3352800" y="1066800"/>
              <a:ext cx="76200" cy="76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3" name="AutoShape 24"/>
            <p:cNvSpPr>
              <a:spLocks noChangeArrowheads="1"/>
            </p:cNvSpPr>
            <p:nvPr/>
          </p:nvSpPr>
          <p:spPr bwMode="auto">
            <a:xfrm>
              <a:off x="4038600" y="1066800"/>
              <a:ext cx="76200" cy="76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4" name="Rectangle 26"/>
            <p:cNvSpPr>
              <a:spLocks noChangeArrowheads="1"/>
            </p:cNvSpPr>
            <p:nvPr/>
          </p:nvSpPr>
          <p:spPr bwMode="auto">
            <a:xfrm>
              <a:off x="971600" y="692696"/>
              <a:ext cx="864096" cy="583264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9750" y="765175"/>
            <a:ext cx="719138" cy="338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3 Hz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750" y="1700213"/>
            <a:ext cx="719138" cy="339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10 Hz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750" y="3213100"/>
            <a:ext cx="719138" cy="338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20 Hz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9750" y="4868863"/>
            <a:ext cx="719138" cy="338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30 Hz</a:t>
            </a:r>
          </a:p>
        </p:txBody>
      </p:sp>
      <p:sp>
        <p:nvSpPr>
          <p:cNvPr id="22549" name="TextBox 32"/>
          <p:cNvSpPr txBox="1">
            <a:spLocks noChangeArrowheads="1"/>
          </p:cNvSpPr>
          <p:nvPr/>
        </p:nvSpPr>
        <p:spPr bwMode="auto">
          <a:xfrm>
            <a:off x="1547813" y="836613"/>
            <a:ext cx="144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0</a:t>
            </a:r>
          </a:p>
        </p:txBody>
      </p:sp>
      <p:cxnSp>
        <p:nvCxnSpPr>
          <p:cNvPr id="22550" name="Straight Connector 34"/>
          <p:cNvCxnSpPr>
            <a:cxnSpLocks noChangeShapeType="1"/>
          </p:cNvCxnSpPr>
          <p:nvPr/>
        </p:nvCxnSpPr>
        <p:spPr bwMode="auto">
          <a:xfrm>
            <a:off x="1908175" y="981075"/>
            <a:ext cx="26638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51" name="Group 36"/>
          <p:cNvGrpSpPr>
            <a:grpSpLocks/>
          </p:cNvGrpSpPr>
          <p:nvPr/>
        </p:nvGrpSpPr>
        <p:grpSpPr bwMode="auto">
          <a:xfrm>
            <a:off x="1571625" y="2014538"/>
            <a:ext cx="3025775" cy="338137"/>
            <a:chOff x="1547664" y="836712"/>
            <a:chExt cx="3024336" cy="338554"/>
          </a:xfrm>
        </p:grpSpPr>
        <p:sp>
          <p:nvSpPr>
            <p:cNvPr id="22558" name="TextBox 37"/>
            <p:cNvSpPr txBox="1">
              <a:spLocks noChangeArrowheads="1"/>
            </p:cNvSpPr>
            <p:nvPr/>
          </p:nvSpPr>
          <p:spPr bwMode="auto">
            <a:xfrm>
              <a:off x="1547664" y="836712"/>
              <a:ext cx="1440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/>
                <a:t>0</a:t>
              </a:r>
            </a:p>
          </p:txBody>
        </p:sp>
        <p:cxnSp>
          <p:nvCxnSpPr>
            <p:cNvPr id="22559" name="Straight Connector 38"/>
            <p:cNvCxnSpPr>
              <a:cxnSpLocks noChangeShapeType="1"/>
            </p:cNvCxnSpPr>
            <p:nvPr/>
          </p:nvCxnSpPr>
          <p:spPr bwMode="auto">
            <a:xfrm>
              <a:off x="1907704" y="980728"/>
              <a:ext cx="266429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552" name="Group 39"/>
          <p:cNvGrpSpPr>
            <a:grpSpLocks/>
          </p:cNvGrpSpPr>
          <p:nvPr/>
        </p:nvGrpSpPr>
        <p:grpSpPr bwMode="auto">
          <a:xfrm>
            <a:off x="1547813" y="3933825"/>
            <a:ext cx="3024187" cy="338138"/>
            <a:chOff x="1547664" y="836712"/>
            <a:chExt cx="3024336" cy="338554"/>
          </a:xfrm>
        </p:grpSpPr>
        <p:sp>
          <p:nvSpPr>
            <p:cNvPr id="22556" name="TextBox 40"/>
            <p:cNvSpPr txBox="1">
              <a:spLocks noChangeArrowheads="1"/>
            </p:cNvSpPr>
            <p:nvPr/>
          </p:nvSpPr>
          <p:spPr bwMode="auto">
            <a:xfrm>
              <a:off x="1547664" y="836712"/>
              <a:ext cx="1440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/>
                <a:t>0</a:t>
              </a:r>
            </a:p>
          </p:txBody>
        </p:sp>
        <p:cxnSp>
          <p:nvCxnSpPr>
            <p:cNvPr id="22557" name="Straight Connector 41"/>
            <p:cNvCxnSpPr>
              <a:cxnSpLocks noChangeShapeType="1"/>
            </p:cNvCxnSpPr>
            <p:nvPr/>
          </p:nvCxnSpPr>
          <p:spPr bwMode="auto">
            <a:xfrm>
              <a:off x="1907704" y="980728"/>
              <a:ext cx="266429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553" name="Group 42"/>
          <p:cNvGrpSpPr>
            <a:grpSpLocks/>
          </p:cNvGrpSpPr>
          <p:nvPr/>
        </p:nvGrpSpPr>
        <p:grpSpPr bwMode="auto">
          <a:xfrm>
            <a:off x="1525588" y="5678488"/>
            <a:ext cx="3024187" cy="339725"/>
            <a:chOff x="1547664" y="836712"/>
            <a:chExt cx="3024336" cy="338554"/>
          </a:xfrm>
        </p:grpSpPr>
        <p:sp>
          <p:nvSpPr>
            <p:cNvPr id="22554" name="TextBox 43"/>
            <p:cNvSpPr txBox="1">
              <a:spLocks noChangeArrowheads="1"/>
            </p:cNvSpPr>
            <p:nvPr/>
          </p:nvSpPr>
          <p:spPr bwMode="auto">
            <a:xfrm>
              <a:off x="1547664" y="836712"/>
              <a:ext cx="1440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/>
                <a:t>0</a:t>
              </a:r>
            </a:p>
          </p:txBody>
        </p:sp>
        <p:cxnSp>
          <p:nvCxnSpPr>
            <p:cNvPr id="22555" name="Straight Connector 44"/>
            <p:cNvCxnSpPr>
              <a:cxnSpLocks noChangeShapeType="1"/>
            </p:cNvCxnSpPr>
            <p:nvPr/>
          </p:nvCxnSpPr>
          <p:spPr bwMode="auto">
            <a:xfrm>
              <a:off x="1907704" y="980728"/>
              <a:ext cx="266429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824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066800" y="1905000"/>
          <a:ext cx="3856038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PhotoHouse" r:id="rId3" imgW="3855728" imgH="4319025" progId="CorelPhotoHouse.Document">
                  <p:embed/>
                </p:oleObj>
              </mc:Choice>
              <mc:Fallback>
                <p:oleObj name="PhotoHouse" r:id="rId3" imgW="3855728" imgH="4319025" progId="CorelPhotoHouse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3856038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350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>
                <a:latin typeface="Times New Roman" pitchFamily="18" charset="0"/>
              </a:rPr>
              <a:t>Force</a:t>
            </a:r>
          </a:p>
          <a:p>
            <a:pPr>
              <a:spcBef>
                <a:spcPct val="50000"/>
              </a:spcBef>
            </a:pPr>
            <a:r>
              <a:rPr lang="en-GB" b="0">
                <a:latin typeface="Times New Roman" pitchFamily="18" charset="0"/>
              </a:rPr>
              <a:t>(% of maximum)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95288" y="404813"/>
            <a:ext cx="6624637" cy="4000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Summary of effect of action potential frequency on force</a:t>
            </a:r>
            <a:endParaRPr lang="en-GB" sz="2400" b="0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334000" y="2971800"/>
            <a:ext cx="3276600" cy="178435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Mechanism?  </a:t>
            </a:r>
          </a:p>
          <a:p>
            <a:pPr>
              <a:spcBef>
                <a:spcPct val="50000"/>
              </a:spcBef>
            </a:pPr>
            <a:r>
              <a:rPr lang="en-GB" sz="2000" b="0"/>
              <a:t>What is happening inside muscle cell that makes force high when action potential frequency is high?</a:t>
            </a:r>
            <a:endParaRPr lang="en-GB" sz="2400" b="0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4724400" y="914400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Particularly important for getting high forces </a:t>
            </a:r>
            <a:r>
              <a:rPr lang="en-GB" sz="2000" b="0" i="1"/>
              <a:t>In vivo</a:t>
            </a:r>
            <a:endParaRPr lang="en-GB" sz="3200"/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6613525" y="2020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400" b="0"/>
          </a:p>
        </p:txBody>
      </p:sp>
    </p:spTree>
    <p:extLst>
      <p:ext uri="{BB962C8B-B14F-4D97-AF65-F5344CB8AC3E}">
        <p14:creationId xmlns:p14="http://schemas.microsoft.com/office/powerpoint/2010/main" val="10110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57912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0" y="144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/>
              <a:t>out</a:t>
            </a:r>
            <a:endParaRPr lang="en-GB" sz="24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0" y="2362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/>
              <a:t>in</a:t>
            </a:r>
            <a:endParaRPr lang="en-GB" sz="24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248400" y="419100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Thin filament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477000" y="5486400"/>
            <a:ext cx="1905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Thick filament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105400" y="3657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troponin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1371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T-tubules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914400" y="175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286000" y="2847975"/>
            <a:ext cx="16764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Sarcoplasmic reticulum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 flipV="1">
            <a:off x="2057400" y="3124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5334000" y="3962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58674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H="1">
            <a:off x="5943600" y="563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124200" y="1447800"/>
            <a:ext cx="990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2667000" y="21336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33400" y="228600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/>
              <a:t>Relaxed skeletal muscle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876800" y="228600"/>
            <a:ext cx="3962400" cy="1079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Ca in SR, not bound to troponin.</a:t>
            </a:r>
          </a:p>
          <a:p>
            <a:pPr>
              <a:spcBef>
                <a:spcPct val="50000"/>
              </a:spcBef>
            </a:pPr>
            <a:r>
              <a:rPr lang="en-GB"/>
              <a:t>Crossbridges cannot attach to actin &amp;</a:t>
            </a:r>
          </a:p>
          <a:p>
            <a:pPr>
              <a:spcBef>
                <a:spcPct val="50000"/>
              </a:spcBef>
            </a:pPr>
            <a:r>
              <a:rPr lang="en-GB"/>
              <a:t>cannot produce force or sliding</a:t>
            </a:r>
          </a:p>
        </p:txBody>
      </p:sp>
    </p:spTree>
    <p:extLst>
      <p:ext uri="{BB962C8B-B14F-4D97-AF65-F5344CB8AC3E}">
        <p14:creationId xmlns:p14="http://schemas.microsoft.com/office/powerpoint/2010/main" val="7693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228600" y="1447800"/>
            <a:ext cx="5876925" cy="5410200"/>
            <a:chOff x="0" y="912"/>
            <a:chExt cx="3702" cy="3408"/>
          </a:xfrm>
        </p:grpSpPr>
        <p:pic>
          <p:nvPicPr>
            <p:cNvPr id="2458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"/>
              <a:ext cx="3702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Rectangle 4"/>
            <p:cNvSpPr>
              <a:spLocks noChangeArrowheads="1"/>
            </p:cNvSpPr>
            <p:nvPr/>
          </p:nvSpPr>
          <p:spPr bwMode="auto">
            <a:xfrm>
              <a:off x="2064" y="1152"/>
              <a:ext cx="480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8" name="Line 5"/>
            <p:cNvSpPr>
              <a:spLocks noChangeShapeType="1"/>
            </p:cNvSpPr>
            <p:nvPr/>
          </p:nvSpPr>
          <p:spPr bwMode="auto">
            <a:xfrm>
              <a:off x="1776" y="1566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579" name="Group 6"/>
          <p:cNvGrpSpPr>
            <a:grpSpLocks/>
          </p:cNvGrpSpPr>
          <p:nvPr/>
        </p:nvGrpSpPr>
        <p:grpSpPr bwMode="auto">
          <a:xfrm>
            <a:off x="4343400" y="1981200"/>
            <a:ext cx="1676400" cy="1098550"/>
            <a:chOff x="2736" y="1248"/>
            <a:chExt cx="1056" cy="692"/>
          </a:xfrm>
        </p:grpSpPr>
        <p:sp>
          <p:nvSpPr>
            <p:cNvPr id="24582" name="Text Box 7"/>
            <p:cNvSpPr txBox="1">
              <a:spLocks noChangeArrowheads="1"/>
            </p:cNvSpPr>
            <p:nvPr/>
          </p:nvSpPr>
          <p:spPr bwMode="auto">
            <a:xfrm>
              <a:off x="2880" y="1344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out</a:t>
              </a:r>
            </a:p>
          </p:txBody>
        </p:sp>
        <p:sp>
          <p:nvSpPr>
            <p:cNvPr id="24583" name="Text Box 8"/>
            <p:cNvSpPr txBox="1">
              <a:spLocks noChangeArrowheads="1"/>
            </p:cNvSpPr>
            <p:nvPr/>
          </p:nvSpPr>
          <p:spPr bwMode="auto">
            <a:xfrm>
              <a:off x="2880" y="1680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in</a:t>
              </a:r>
            </a:p>
          </p:txBody>
        </p:sp>
        <p:sp>
          <p:nvSpPr>
            <p:cNvPr id="24584" name="Text Box 9"/>
            <p:cNvSpPr txBox="1">
              <a:spLocks noChangeArrowheads="1"/>
            </p:cNvSpPr>
            <p:nvPr/>
          </p:nvSpPr>
          <p:spPr bwMode="auto">
            <a:xfrm>
              <a:off x="2736" y="1248"/>
              <a:ext cx="10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24585" name="Text Box 10"/>
            <p:cNvSpPr txBox="1">
              <a:spLocks noChangeArrowheads="1"/>
            </p:cNvSpPr>
            <p:nvPr/>
          </p:nvSpPr>
          <p:spPr bwMode="auto">
            <a:xfrm>
              <a:off x="2736" y="1728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/>
            </a:p>
          </p:txBody>
        </p:sp>
      </p:grp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28600" y="1219200"/>
            <a:ext cx="83820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/>
              <a:t>Higher freq action potentials </a:t>
            </a:r>
            <a:r>
              <a:rPr lang="en-GB" sz="1800">
                <a:sym typeface="Symbol" pitchFamily="18" charset="2"/>
              </a:rPr>
              <a:t></a:t>
            </a:r>
            <a:r>
              <a:rPr lang="en-GB" sz="1800"/>
              <a:t> more Ca release </a:t>
            </a:r>
            <a:r>
              <a:rPr lang="en-GB" sz="1800">
                <a:sym typeface="Symbol" pitchFamily="18" charset="2"/>
              </a:rPr>
              <a:t></a:t>
            </a:r>
            <a:r>
              <a:rPr lang="en-GB" sz="1800"/>
              <a:t> more Ca binding </a:t>
            </a:r>
            <a:r>
              <a:rPr lang="en-GB" sz="1800">
                <a:sym typeface="Symbol" pitchFamily="18" charset="2"/>
              </a:rPr>
              <a:t></a:t>
            </a:r>
            <a:r>
              <a:rPr lang="en-GB" sz="1800"/>
              <a:t> more bridges attach </a:t>
            </a:r>
            <a:r>
              <a:rPr lang="en-GB" sz="1800">
                <a:sym typeface="Symbol" pitchFamily="18" charset="2"/>
              </a:rPr>
              <a:t></a:t>
            </a:r>
            <a:r>
              <a:rPr lang="en-GB" sz="1800"/>
              <a:t> more force</a:t>
            </a:r>
            <a:endParaRPr lang="en-GB"/>
          </a:p>
        </p:txBody>
      </p:sp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228600" y="381000"/>
            <a:ext cx="81534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/>
              <a:t>Action potentials in T-tubules </a:t>
            </a:r>
            <a:r>
              <a:rPr lang="en-GB" sz="1800">
                <a:sym typeface="Symbol" pitchFamily="18" charset="2"/>
              </a:rPr>
              <a:t> release Ca from SR</a:t>
            </a:r>
            <a:r>
              <a:rPr lang="en-GB" sz="1800"/>
              <a:t> </a:t>
            </a:r>
            <a:r>
              <a:rPr lang="en-GB" sz="1800">
                <a:sym typeface="Symbol" pitchFamily="18" charset="2"/>
              </a:rPr>
              <a:t> Ca binds to troponin  crossbridges attach  produced force and/or sliding</a:t>
            </a:r>
          </a:p>
        </p:txBody>
      </p:sp>
    </p:spTree>
    <p:extLst>
      <p:ext uri="{BB962C8B-B14F-4D97-AF65-F5344CB8AC3E}">
        <p14:creationId xmlns:p14="http://schemas.microsoft.com/office/powerpoint/2010/main" val="38545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Skeletal muscle structure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rcRect l="-64222" r="-6422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41"/>
          <p:cNvGrpSpPr>
            <a:grpSpLocks/>
          </p:cNvGrpSpPr>
          <p:nvPr/>
        </p:nvGrpSpPr>
        <p:grpSpPr bwMode="auto">
          <a:xfrm>
            <a:off x="304800" y="1143000"/>
            <a:ext cx="6248400" cy="5446713"/>
            <a:chOff x="304800" y="1143000"/>
            <a:chExt cx="6248400" cy="5446713"/>
          </a:xfrm>
        </p:grpSpPr>
        <p:sp>
          <p:nvSpPr>
            <p:cNvPr id="25608" name="Text Box 2"/>
            <p:cNvSpPr txBox="1">
              <a:spLocks noChangeArrowheads="1"/>
            </p:cNvSpPr>
            <p:nvPr/>
          </p:nvSpPr>
          <p:spPr bwMode="auto">
            <a:xfrm>
              <a:off x="533400" y="1143000"/>
              <a:ext cx="5867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0"/>
                <a:t>Dependence of isometric force on sarcomere length</a:t>
              </a:r>
              <a:r>
                <a:rPr lang="en-GB" sz="1800"/>
                <a:t> </a:t>
              </a:r>
            </a:p>
          </p:txBody>
        </p:sp>
        <p:grpSp>
          <p:nvGrpSpPr>
            <p:cNvPr id="25609" name="Group 4"/>
            <p:cNvGrpSpPr>
              <a:grpSpLocks/>
            </p:cNvGrpSpPr>
            <p:nvPr/>
          </p:nvGrpSpPr>
          <p:grpSpPr bwMode="auto">
            <a:xfrm>
              <a:off x="304800" y="1571625"/>
              <a:ext cx="6248400" cy="5018088"/>
              <a:chOff x="192" y="816"/>
              <a:chExt cx="3936" cy="3161"/>
            </a:xfrm>
          </p:grpSpPr>
          <p:pic>
            <p:nvPicPr>
              <p:cNvPr id="25612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3792" cy="2660"/>
              </a:xfrm>
              <a:prstGeom prst="rect">
                <a:avLst/>
              </a:prstGeom>
              <a:noFill/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13" name="Text Box 6"/>
              <p:cNvSpPr txBox="1">
                <a:spLocks noChangeArrowheads="1"/>
              </p:cNvSpPr>
              <p:nvPr/>
            </p:nvSpPr>
            <p:spPr bwMode="auto">
              <a:xfrm>
                <a:off x="1200" y="3744"/>
                <a:ext cx="2736" cy="233"/>
              </a:xfrm>
              <a:prstGeom prst="rect">
                <a:avLst/>
              </a:prstGeom>
              <a:noFill/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0"/>
                  <a:t>Sarcomere length (% of optimum)</a:t>
                </a:r>
                <a:endParaRPr lang="en-GB" sz="2400" b="0"/>
              </a:p>
            </p:txBody>
          </p:sp>
          <p:sp>
            <p:nvSpPr>
              <p:cNvPr id="25614" name="Oval 7"/>
              <p:cNvSpPr>
                <a:spLocks noChangeArrowheads="1"/>
              </p:cNvSpPr>
              <p:nvPr/>
            </p:nvSpPr>
            <p:spPr bwMode="auto">
              <a:xfrm>
                <a:off x="1872" y="12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15" name="Oval 8"/>
              <p:cNvSpPr>
                <a:spLocks noChangeArrowheads="1"/>
              </p:cNvSpPr>
              <p:nvPr/>
            </p:nvSpPr>
            <p:spPr bwMode="auto">
              <a:xfrm>
                <a:off x="2208" y="12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16" name="Oval 9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17" name="Oval 10"/>
              <p:cNvSpPr>
                <a:spLocks noChangeArrowheads="1"/>
              </p:cNvSpPr>
              <p:nvPr/>
            </p:nvSpPr>
            <p:spPr bwMode="auto">
              <a:xfrm>
                <a:off x="2448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18" name="Oval 11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19" name="Oval 12"/>
              <p:cNvSpPr>
                <a:spLocks noChangeArrowheads="1"/>
              </p:cNvSpPr>
              <p:nvPr/>
            </p:nvSpPr>
            <p:spPr bwMode="auto">
              <a:xfrm>
                <a:off x="3120" y="28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20" name="Oval 13"/>
              <p:cNvSpPr>
                <a:spLocks noChangeArrowheads="1"/>
              </p:cNvSpPr>
              <p:nvPr/>
            </p:nvSpPr>
            <p:spPr bwMode="auto">
              <a:xfrm>
                <a:off x="1536" y="16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21" name="Oval 14"/>
              <p:cNvSpPr>
                <a:spLocks noChangeArrowheads="1"/>
              </p:cNvSpPr>
              <p:nvPr/>
            </p:nvSpPr>
            <p:spPr bwMode="auto">
              <a:xfrm>
                <a:off x="1344" y="2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22" name="Oval 15"/>
              <p:cNvSpPr>
                <a:spLocks noChangeArrowheads="1"/>
              </p:cNvSpPr>
              <p:nvPr/>
            </p:nvSpPr>
            <p:spPr bwMode="auto">
              <a:xfrm>
                <a:off x="1200" y="33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23" name="Text Box 16"/>
              <p:cNvSpPr txBox="1">
                <a:spLocks noChangeArrowheads="1"/>
              </p:cNvSpPr>
              <p:nvPr/>
            </p:nvSpPr>
            <p:spPr bwMode="auto">
              <a:xfrm>
                <a:off x="192" y="816"/>
                <a:ext cx="768" cy="406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0"/>
                  <a:t>Force (% of max)</a:t>
                </a:r>
              </a:p>
            </p:txBody>
          </p:sp>
        </p:grpSp>
        <p:sp>
          <p:nvSpPr>
            <p:cNvPr id="25610" name="Line 18"/>
            <p:cNvSpPr>
              <a:spLocks noChangeShapeType="1"/>
            </p:cNvSpPr>
            <p:nvPr/>
          </p:nvSpPr>
          <p:spPr bwMode="auto">
            <a:xfrm flipV="1">
              <a:off x="1285875" y="1900238"/>
              <a:ext cx="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11" name="Line 19"/>
            <p:cNvSpPr>
              <a:spLocks noChangeShapeType="1"/>
            </p:cNvSpPr>
            <p:nvPr/>
          </p:nvSpPr>
          <p:spPr bwMode="auto">
            <a:xfrm>
              <a:off x="1290638" y="5767388"/>
              <a:ext cx="5219700" cy="47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03" name="Text Box 140"/>
          <p:cNvSpPr txBox="1">
            <a:spLocks noChangeArrowheads="1"/>
          </p:cNvSpPr>
          <p:nvPr/>
        </p:nvSpPr>
        <p:spPr bwMode="auto">
          <a:xfrm>
            <a:off x="1143000" y="304800"/>
            <a:ext cx="5157788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0"/>
              <a:t>Force depends on filament overlap</a:t>
            </a:r>
          </a:p>
        </p:txBody>
      </p:sp>
      <p:sp>
        <p:nvSpPr>
          <p:cNvPr id="25604" name="Text Box 141"/>
          <p:cNvSpPr txBox="1">
            <a:spLocks noChangeArrowheads="1"/>
          </p:cNvSpPr>
          <p:nvPr/>
        </p:nvSpPr>
        <p:spPr bwMode="auto">
          <a:xfrm>
            <a:off x="152400" y="228600"/>
            <a:ext cx="838200" cy="466725"/>
          </a:xfrm>
          <a:prstGeom prst="rect">
            <a:avLst/>
          </a:prstGeom>
          <a:solidFill>
            <a:srgbClr val="FF33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3.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5605" name="TextBox 142"/>
          <p:cNvSpPr txBox="1">
            <a:spLocks noChangeArrowheads="1"/>
          </p:cNvSpPr>
          <p:nvPr/>
        </p:nvSpPr>
        <p:spPr bwMode="auto">
          <a:xfrm>
            <a:off x="4643438" y="1628775"/>
            <a:ext cx="4213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Experiment: adjust muscle length (sarcomere length) of relaxed muscle, then stimulate to cause action potentials while keeping muscle length constant (isometric contraction).</a:t>
            </a:r>
          </a:p>
          <a:p>
            <a:endParaRPr lang="en-GB"/>
          </a:p>
          <a:p>
            <a:r>
              <a:rPr lang="en-GB"/>
              <a:t>Measure force produced &amp; plot vs sarcomere length (     ).</a:t>
            </a:r>
          </a:p>
          <a:p>
            <a:endParaRPr lang="en-GB"/>
          </a:p>
        </p:txBody>
      </p:sp>
      <p:sp>
        <p:nvSpPr>
          <p:cNvPr id="25606" name="Oval 143"/>
          <p:cNvSpPr>
            <a:spLocks noChangeArrowheads="1"/>
          </p:cNvSpPr>
          <p:nvPr/>
        </p:nvSpPr>
        <p:spPr bwMode="auto">
          <a:xfrm>
            <a:off x="6618288" y="3435350"/>
            <a:ext cx="144462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5" name="TextBox 144"/>
          <p:cNvSpPr txBox="1"/>
          <p:nvPr/>
        </p:nvSpPr>
        <p:spPr>
          <a:xfrm>
            <a:off x="5795963" y="4221163"/>
            <a:ext cx="2808287" cy="163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0" dirty="0"/>
              <a:t>Mechanism? </a:t>
            </a:r>
          </a:p>
          <a:p>
            <a:pPr>
              <a:defRPr/>
            </a:pPr>
            <a:r>
              <a:rPr lang="en-GB" sz="2000" b="0" dirty="0"/>
              <a:t>What is happening inside the muscle cell to give this relationship?</a:t>
            </a:r>
          </a:p>
        </p:txBody>
      </p:sp>
    </p:spTree>
    <p:extLst>
      <p:ext uri="{BB962C8B-B14F-4D97-AF65-F5344CB8AC3E}">
        <p14:creationId xmlns:p14="http://schemas.microsoft.com/office/powerpoint/2010/main" val="366482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0"/>
              <a:t>Dependence of isometric force on sarcomere length</a:t>
            </a:r>
            <a:r>
              <a:rPr lang="en-GB" sz="1800"/>
              <a:t> 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304800" y="1219200"/>
            <a:ext cx="8099425" cy="5370513"/>
            <a:chOff x="192" y="594"/>
            <a:chExt cx="5102" cy="3383"/>
          </a:xfrm>
        </p:grpSpPr>
        <p:grpSp>
          <p:nvGrpSpPr>
            <p:cNvPr id="26630" name="Group 4"/>
            <p:cNvGrpSpPr>
              <a:grpSpLocks/>
            </p:cNvGrpSpPr>
            <p:nvPr/>
          </p:nvGrpSpPr>
          <p:grpSpPr bwMode="auto">
            <a:xfrm>
              <a:off x="192" y="816"/>
              <a:ext cx="3936" cy="3161"/>
              <a:chOff x="192" y="816"/>
              <a:chExt cx="3936" cy="3161"/>
            </a:xfrm>
          </p:grpSpPr>
          <p:pic>
            <p:nvPicPr>
              <p:cNvPr id="26754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3792" cy="2660"/>
              </a:xfrm>
              <a:prstGeom prst="rect">
                <a:avLst/>
              </a:prstGeom>
              <a:noFill/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755" name="Text Box 6"/>
              <p:cNvSpPr txBox="1">
                <a:spLocks noChangeArrowheads="1"/>
              </p:cNvSpPr>
              <p:nvPr/>
            </p:nvSpPr>
            <p:spPr bwMode="auto">
              <a:xfrm>
                <a:off x="1200" y="3744"/>
                <a:ext cx="2736" cy="233"/>
              </a:xfrm>
              <a:prstGeom prst="rect">
                <a:avLst/>
              </a:prstGeom>
              <a:noFill/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0"/>
                  <a:t>Sarcomere length (% of optimum)</a:t>
                </a:r>
                <a:endParaRPr lang="en-GB" sz="2400" b="0"/>
              </a:p>
            </p:txBody>
          </p:sp>
          <p:sp>
            <p:nvSpPr>
              <p:cNvPr id="26756" name="Oval 7"/>
              <p:cNvSpPr>
                <a:spLocks noChangeArrowheads="1"/>
              </p:cNvSpPr>
              <p:nvPr/>
            </p:nvSpPr>
            <p:spPr bwMode="auto">
              <a:xfrm>
                <a:off x="1872" y="12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57" name="Oval 8"/>
              <p:cNvSpPr>
                <a:spLocks noChangeArrowheads="1"/>
              </p:cNvSpPr>
              <p:nvPr/>
            </p:nvSpPr>
            <p:spPr bwMode="auto">
              <a:xfrm>
                <a:off x="2208" y="12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58" name="Oval 9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59" name="Oval 10"/>
              <p:cNvSpPr>
                <a:spLocks noChangeArrowheads="1"/>
              </p:cNvSpPr>
              <p:nvPr/>
            </p:nvSpPr>
            <p:spPr bwMode="auto">
              <a:xfrm>
                <a:off x="2448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60" name="Oval 11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61" name="Oval 12"/>
              <p:cNvSpPr>
                <a:spLocks noChangeArrowheads="1"/>
              </p:cNvSpPr>
              <p:nvPr/>
            </p:nvSpPr>
            <p:spPr bwMode="auto">
              <a:xfrm>
                <a:off x="3120" y="28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62" name="Oval 13"/>
              <p:cNvSpPr>
                <a:spLocks noChangeArrowheads="1"/>
              </p:cNvSpPr>
              <p:nvPr/>
            </p:nvSpPr>
            <p:spPr bwMode="auto">
              <a:xfrm>
                <a:off x="1536" y="16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63" name="Oval 14"/>
              <p:cNvSpPr>
                <a:spLocks noChangeArrowheads="1"/>
              </p:cNvSpPr>
              <p:nvPr/>
            </p:nvSpPr>
            <p:spPr bwMode="auto">
              <a:xfrm>
                <a:off x="1344" y="2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64" name="Oval 15"/>
              <p:cNvSpPr>
                <a:spLocks noChangeArrowheads="1"/>
              </p:cNvSpPr>
              <p:nvPr/>
            </p:nvSpPr>
            <p:spPr bwMode="auto">
              <a:xfrm>
                <a:off x="1200" y="33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65" name="Text Box 16"/>
              <p:cNvSpPr txBox="1">
                <a:spLocks noChangeArrowheads="1"/>
              </p:cNvSpPr>
              <p:nvPr/>
            </p:nvSpPr>
            <p:spPr bwMode="auto">
              <a:xfrm>
                <a:off x="192" y="816"/>
                <a:ext cx="768" cy="406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0"/>
                  <a:t>Force (% of max)</a:t>
                </a:r>
              </a:p>
            </p:txBody>
          </p:sp>
        </p:grpSp>
        <p:grpSp>
          <p:nvGrpSpPr>
            <p:cNvPr id="26631" name="Group 17"/>
            <p:cNvGrpSpPr>
              <a:grpSpLocks/>
            </p:cNvGrpSpPr>
            <p:nvPr/>
          </p:nvGrpSpPr>
          <p:grpSpPr bwMode="auto">
            <a:xfrm>
              <a:off x="810" y="594"/>
              <a:ext cx="4484" cy="2877"/>
              <a:chOff x="810" y="594"/>
              <a:chExt cx="4484" cy="2877"/>
            </a:xfrm>
          </p:grpSpPr>
          <p:sp>
            <p:nvSpPr>
              <p:cNvPr id="26632" name="Line 18"/>
              <p:cNvSpPr>
                <a:spLocks noChangeShapeType="1"/>
              </p:cNvSpPr>
              <p:nvPr/>
            </p:nvSpPr>
            <p:spPr bwMode="auto">
              <a:xfrm flipV="1">
                <a:off x="810" y="1023"/>
                <a:ext cx="0" cy="24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33" name="Line 19"/>
              <p:cNvSpPr>
                <a:spLocks noChangeShapeType="1"/>
              </p:cNvSpPr>
              <p:nvPr/>
            </p:nvSpPr>
            <p:spPr bwMode="auto">
              <a:xfrm>
                <a:off x="813" y="3459"/>
                <a:ext cx="3288" cy="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634" name="Group 20"/>
              <p:cNvGrpSpPr>
                <a:grpSpLocks/>
              </p:cNvGrpSpPr>
              <p:nvPr/>
            </p:nvGrpSpPr>
            <p:grpSpPr bwMode="auto">
              <a:xfrm>
                <a:off x="2400" y="1027"/>
                <a:ext cx="2638" cy="240"/>
                <a:chOff x="2400" y="1027"/>
                <a:chExt cx="2638" cy="240"/>
              </a:xfrm>
            </p:grpSpPr>
            <p:grpSp>
              <p:nvGrpSpPr>
                <p:cNvPr id="26725" name="Group 21"/>
                <p:cNvGrpSpPr>
                  <a:grpSpLocks/>
                </p:cNvGrpSpPr>
                <p:nvPr/>
              </p:nvGrpSpPr>
              <p:grpSpPr bwMode="auto">
                <a:xfrm>
                  <a:off x="3983" y="1027"/>
                  <a:ext cx="1055" cy="240"/>
                  <a:chOff x="4020" y="1008"/>
                  <a:chExt cx="1055" cy="240"/>
                </a:xfrm>
              </p:grpSpPr>
              <p:grpSp>
                <p:nvGrpSpPr>
                  <p:cNvPr id="2672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4260" y="1059"/>
                    <a:ext cx="576" cy="144"/>
                    <a:chOff x="4176" y="624"/>
                    <a:chExt cx="576" cy="144"/>
                  </a:xfrm>
                </p:grpSpPr>
                <p:grpSp>
                  <p:nvGrpSpPr>
                    <p:cNvPr id="26736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76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26746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26747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26748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49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50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51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52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53" name="Line 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26737" name="Group 3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464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26738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26739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26740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41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42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43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44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45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  <p:grpSp>
                <p:nvGrpSpPr>
                  <p:cNvPr id="26728" name="Group 41"/>
                  <p:cNvGrpSpPr>
                    <a:grpSpLocks/>
                  </p:cNvGrpSpPr>
                  <p:nvPr/>
                </p:nvGrpSpPr>
                <p:grpSpPr bwMode="auto">
                  <a:xfrm flipH="1">
                    <a:off x="4593" y="1008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26733" name="Line 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734" name="Line 4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735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672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4020" y="1008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26730" name="Line 4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731" name="Line 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732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26726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400" y="1200"/>
                  <a:ext cx="13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6635" name="Group 50"/>
              <p:cNvGrpSpPr>
                <a:grpSpLocks/>
              </p:cNvGrpSpPr>
              <p:nvPr/>
            </p:nvGrpSpPr>
            <p:grpSpPr bwMode="auto">
              <a:xfrm>
                <a:off x="3600" y="3033"/>
                <a:ext cx="1694" cy="375"/>
                <a:chOff x="3600" y="3033"/>
                <a:chExt cx="1694" cy="375"/>
              </a:xfrm>
            </p:grpSpPr>
            <p:grpSp>
              <p:nvGrpSpPr>
                <p:cNvPr id="26696" name="Group 51"/>
                <p:cNvGrpSpPr>
                  <a:grpSpLocks/>
                </p:cNvGrpSpPr>
                <p:nvPr/>
              </p:nvGrpSpPr>
              <p:grpSpPr bwMode="auto">
                <a:xfrm>
                  <a:off x="3720" y="3033"/>
                  <a:ext cx="1574" cy="240"/>
                  <a:chOff x="3720" y="3033"/>
                  <a:chExt cx="1574" cy="240"/>
                </a:xfrm>
              </p:grpSpPr>
              <p:grpSp>
                <p:nvGrpSpPr>
                  <p:cNvPr id="26698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3720" y="3033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26722" name="Line 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723" name="Line 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724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6699" name="Group 56"/>
                  <p:cNvGrpSpPr>
                    <a:grpSpLocks/>
                  </p:cNvGrpSpPr>
                  <p:nvPr/>
                </p:nvGrpSpPr>
                <p:grpSpPr bwMode="auto">
                  <a:xfrm flipH="1">
                    <a:off x="4812" y="3033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26719" name="Line 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720" name="Line 5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721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670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4224" y="3084"/>
                    <a:ext cx="576" cy="144"/>
                    <a:chOff x="4176" y="624"/>
                    <a:chExt cx="576" cy="144"/>
                  </a:xfrm>
                </p:grpSpPr>
                <p:grpSp>
                  <p:nvGrpSpPr>
                    <p:cNvPr id="26701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76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26711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26712" name="Group 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26713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14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15" name="Lin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16" name="Line 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17" name="Lin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18" name="Lin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26702" name="Group 7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464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26703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26704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26705" name="Lin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06" name="Line 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07" name="Line 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08" name="Line 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09" name="Line 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710" name="Line 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  <p:sp>
              <p:nvSpPr>
                <p:cNvPr id="26697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600" y="3312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6636" name="Group 80"/>
              <p:cNvGrpSpPr>
                <a:grpSpLocks/>
              </p:cNvGrpSpPr>
              <p:nvPr/>
            </p:nvGrpSpPr>
            <p:grpSpPr bwMode="auto">
              <a:xfrm>
                <a:off x="1958" y="594"/>
                <a:ext cx="3035" cy="385"/>
                <a:chOff x="1958" y="594"/>
                <a:chExt cx="3035" cy="385"/>
              </a:xfrm>
            </p:grpSpPr>
            <p:grpSp>
              <p:nvGrpSpPr>
                <p:cNvPr id="26667" name="Group 81"/>
                <p:cNvGrpSpPr>
                  <a:grpSpLocks/>
                </p:cNvGrpSpPr>
                <p:nvPr/>
              </p:nvGrpSpPr>
              <p:grpSpPr bwMode="auto">
                <a:xfrm>
                  <a:off x="4025" y="594"/>
                  <a:ext cx="968" cy="240"/>
                  <a:chOff x="3981" y="576"/>
                  <a:chExt cx="968" cy="240"/>
                </a:xfrm>
              </p:grpSpPr>
              <p:grpSp>
                <p:nvGrpSpPr>
                  <p:cNvPr id="26669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4182" y="630"/>
                    <a:ext cx="576" cy="144"/>
                    <a:chOff x="4176" y="624"/>
                    <a:chExt cx="576" cy="144"/>
                  </a:xfrm>
                </p:grpSpPr>
                <p:grpSp>
                  <p:nvGrpSpPr>
                    <p:cNvPr id="26678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76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26688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26689" name="Group 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26690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91" name="Lin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92" name="Line 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93" name="Line 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94" name="Line 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95" name="Line 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26679" name="Group 9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464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26680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26681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26682" name="Line 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83" name="Line 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84" name="Line 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85" name="Line 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86" name="Line 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87" name="Line 1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  <p:grpSp>
                <p:nvGrpSpPr>
                  <p:cNvPr id="26670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981" y="576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26675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676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677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6671" name="Group 105"/>
                  <p:cNvGrpSpPr>
                    <a:grpSpLocks/>
                  </p:cNvGrpSpPr>
                  <p:nvPr/>
                </p:nvGrpSpPr>
                <p:grpSpPr bwMode="auto">
                  <a:xfrm flipH="1">
                    <a:off x="4467" y="576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26672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673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674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26668" name="Line 109"/>
                <p:cNvSpPr>
                  <a:spLocks noChangeShapeType="1"/>
                </p:cNvSpPr>
                <p:nvPr/>
              </p:nvSpPr>
              <p:spPr bwMode="auto">
                <a:xfrm rot="20752956" flipV="1">
                  <a:off x="1958" y="931"/>
                  <a:ext cx="201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6637" name="Group 110"/>
              <p:cNvGrpSpPr>
                <a:grpSpLocks/>
              </p:cNvGrpSpPr>
              <p:nvPr/>
            </p:nvGrpSpPr>
            <p:grpSpPr bwMode="auto">
              <a:xfrm>
                <a:off x="3023" y="1983"/>
                <a:ext cx="2151" cy="322"/>
                <a:chOff x="3023" y="1983"/>
                <a:chExt cx="2151" cy="322"/>
              </a:xfrm>
            </p:grpSpPr>
            <p:grpSp>
              <p:nvGrpSpPr>
                <p:cNvPr id="26638" name="Group 111"/>
                <p:cNvGrpSpPr>
                  <a:grpSpLocks/>
                </p:cNvGrpSpPr>
                <p:nvPr/>
              </p:nvGrpSpPr>
              <p:grpSpPr bwMode="auto">
                <a:xfrm>
                  <a:off x="3849" y="1983"/>
                  <a:ext cx="1325" cy="240"/>
                  <a:chOff x="3849" y="1983"/>
                  <a:chExt cx="1325" cy="240"/>
                </a:xfrm>
              </p:grpSpPr>
              <p:grpSp>
                <p:nvGrpSpPr>
                  <p:cNvPr id="26640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4227" y="2035"/>
                    <a:ext cx="576" cy="144"/>
                    <a:chOff x="4176" y="624"/>
                    <a:chExt cx="576" cy="144"/>
                  </a:xfrm>
                </p:grpSpPr>
                <p:grpSp>
                  <p:nvGrpSpPr>
                    <p:cNvPr id="26649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76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26659" name="Line 1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26660" name="Group 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26661" name="Line 1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62" name="Line 1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63" name="Line 1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64" name="Line 1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65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66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26650" name="Group 12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464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26651" name="Line 1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26652" name="Group 1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26653" name="Line 1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54" name="Line 1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55" name="Line 1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56" name="Line 1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57" name="Line 1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6658" name="Line 1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  <p:grpSp>
                <p:nvGrpSpPr>
                  <p:cNvPr id="26641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3849" y="1983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26646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647" name="Line 1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648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6642" name="Group 135"/>
                  <p:cNvGrpSpPr>
                    <a:grpSpLocks/>
                  </p:cNvGrpSpPr>
                  <p:nvPr/>
                </p:nvGrpSpPr>
                <p:grpSpPr bwMode="auto">
                  <a:xfrm flipH="1">
                    <a:off x="4692" y="1983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26643" name="Line 1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644" name="Line 1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645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26639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3023" y="2155"/>
                  <a:ext cx="720" cy="1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78988" name="Text Box 140"/>
          <p:cNvSpPr txBox="1">
            <a:spLocks noChangeArrowheads="1"/>
          </p:cNvSpPr>
          <p:nvPr/>
        </p:nvSpPr>
        <p:spPr bwMode="auto">
          <a:xfrm>
            <a:off x="1143000" y="304800"/>
            <a:ext cx="5157788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0"/>
              <a:t>Force depends on filament overlap</a:t>
            </a:r>
          </a:p>
        </p:txBody>
      </p:sp>
      <p:sp>
        <p:nvSpPr>
          <p:cNvPr id="26629" name="Text Box 141"/>
          <p:cNvSpPr txBox="1">
            <a:spLocks noChangeArrowheads="1"/>
          </p:cNvSpPr>
          <p:nvPr/>
        </p:nvSpPr>
        <p:spPr bwMode="auto">
          <a:xfrm>
            <a:off x="152400" y="228600"/>
            <a:ext cx="838200" cy="466725"/>
          </a:xfrm>
          <a:prstGeom prst="rect">
            <a:avLst/>
          </a:prstGeom>
          <a:solidFill>
            <a:srgbClr val="FF33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3.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8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"/>
          <p:cNvGrpSpPr>
            <a:grpSpLocks/>
          </p:cNvGrpSpPr>
          <p:nvPr/>
        </p:nvGrpSpPr>
        <p:grpSpPr bwMode="auto">
          <a:xfrm>
            <a:off x="304800" y="1295400"/>
            <a:ext cx="6248400" cy="5018088"/>
            <a:chOff x="192" y="816"/>
            <a:chExt cx="3936" cy="3161"/>
          </a:xfrm>
        </p:grpSpPr>
        <p:pic>
          <p:nvPicPr>
            <p:cNvPr id="2777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104"/>
              <a:ext cx="3792" cy="2660"/>
            </a:xfrm>
            <a:prstGeom prst="rect">
              <a:avLst/>
            </a:prstGeom>
            <a:noFill/>
            <a:ln w="317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774" name="Text Box 5"/>
            <p:cNvSpPr txBox="1">
              <a:spLocks noChangeArrowheads="1"/>
            </p:cNvSpPr>
            <p:nvPr/>
          </p:nvSpPr>
          <p:spPr bwMode="auto">
            <a:xfrm>
              <a:off x="1200" y="3744"/>
              <a:ext cx="2736" cy="233"/>
            </a:xfrm>
            <a:prstGeom prst="rect">
              <a:avLst/>
            </a:prstGeom>
            <a:noFill/>
            <a:ln w="317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0"/>
                <a:t>Sarcomere length (% of optimum)</a:t>
              </a:r>
              <a:endParaRPr lang="en-GB" sz="2400" b="0"/>
            </a:p>
          </p:txBody>
        </p:sp>
        <p:sp>
          <p:nvSpPr>
            <p:cNvPr id="27775" name="Oval 6"/>
            <p:cNvSpPr>
              <a:spLocks noChangeArrowheads="1"/>
            </p:cNvSpPr>
            <p:nvPr/>
          </p:nvSpPr>
          <p:spPr bwMode="auto">
            <a:xfrm>
              <a:off x="1872" y="1248"/>
              <a:ext cx="96" cy="96"/>
            </a:xfrm>
            <a:prstGeom prst="ellipse">
              <a:avLst/>
            </a:prstGeom>
            <a:solidFill>
              <a:schemeClr val="accent1"/>
            </a:solidFill>
            <a:ln w="31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76" name="Oval 7"/>
            <p:cNvSpPr>
              <a:spLocks noChangeArrowheads="1"/>
            </p:cNvSpPr>
            <p:nvPr/>
          </p:nvSpPr>
          <p:spPr bwMode="auto">
            <a:xfrm>
              <a:off x="2208" y="1248"/>
              <a:ext cx="96" cy="96"/>
            </a:xfrm>
            <a:prstGeom prst="ellipse">
              <a:avLst/>
            </a:prstGeom>
            <a:solidFill>
              <a:schemeClr val="accent1"/>
            </a:solidFill>
            <a:ln w="31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77" name="Oval 8"/>
            <p:cNvSpPr>
              <a:spLocks noChangeArrowheads="1"/>
            </p:cNvSpPr>
            <p:nvPr/>
          </p:nvSpPr>
          <p:spPr bwMode="auto">
            <a:xfrm>
              <a:off x="2880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31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78" name="Oval 9"/>
            <p:cNvSpPr>
              <a:spLocks noChangeArrowheads="1"/>
            </p:cNvSpPr>
            <p:nvPr/>
          </p:nvSpPr>
          <p:spPr bwMode="auto">
            <a:xfrm>
              <a:off x="2448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31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79" name="Oval 10"/>
            <p:cNvSpPr>
              <a:spLocks noChangeArrowheads="1"/>
            </p:cNvSpPr>
            <p:nvPr/>
          </p:nvSpPr>
          <p:spPr bwMode="auto">
            <a:xfrm>
              <a:off x="3504" y="3408"/>
              <a:ext cx="96" cy="96"/>
            </a:xfrm>
            <a:prstGeom prst="ellipse">
              <a:avLst/>
            </a:prstGeom>
            <a:solidFill>
              <a:schemeClr val="accent1"/>
            </a:solidFill>
            <a:ln w="31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80" name="Oval 11"/>
            <p:cNvSpPr>
              <a:spLocks noChangeArrowheads="1"/>
            </p:cNvSpPr>
            <p:nvPr/>
          </p:nvSpPr>
          <p:spPr bwMode="auto">
            <a:xfrm>
              <a:off x="3120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31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81" name="Oval 12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accent1"/>
            </a:solidFill>
            <a:ln w="31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82" name="Oval 13"/>
            <p:cNvSpPr>
              <a:spLocks noChangeArrowheads="1"/>
            </p:cNvSpPr>
            <p:nvPr/>
          </p:nvSpPr>
          <p:spPr bwMode="auto">
            <a:xfrm>
              <a:off x="1344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31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83" name="Oval 14"/>
            <p:cNvSpPr>
              <a:spLocks noChangeArrowheads="1"/>
            </p:cNvSpPr>
            <p:nvPr/>
          </p:nvSpPr>
          <p:spPr bwMode="auto">
            <a:xfrm>
              <a:off x="1200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31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84" name="Text Box 15"/>
            <p:cNvSpPr txBox="1">
              <a:spLocks noChangeArrowheads="1"/>
            </p:cNvSpPr>
            <p:nvPr/>
          </p:nvSpPr>
          <p:spPr bwMode="auto">
            <a:xfrm>
              <a:off x="192" y="816"/>
              <a:ext cx="768" cy="406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chemeClr val="bg1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0"/>
                <a:t>Force (% of max)</a:t>
              </a:r>
            </a:p>
          </p:txBody>
        </p:sp>
      </p:grpSp>
      <p:sp>
        <p:nvSpPr>
          <p:cNvPr id="27651" name="Line 16"/>
          <p:cNvSpPr>
            <a:spLocks noChangeShapeType="1"/>
          </p:cNvSpPr>
          <p:nvPr/>
        </p:nvSpPr>
        <p:spPr bwMode="auto">
          <a:xfrm flipV="1">
            <a:off x="1285875" y="1624013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2" name="Line 17"/>
          <p:cNvSpPr>
            <a:spLocks noChangeShapeType="1"/>
          </p:cNvSpPr>
          <p:nvPr/>
        </p:nvSpPr>
        <p:spPr bwMode="auto">
          <a:xfrm>
            <a:off x="1290638" y="5491163"/>
            <a:ext cx="5219700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7653" name="Group 18"/>
          <p:cNvGrpSpPr>
            <a:grpSpLocks/>
          </p:cNvGrpSpPr>
          <p:nvPr/>
        </p:nvGrpSpPr>
        <p:grpSpPr bwMode="auto">
          <a:xfrm>
            <a:off x="5905500" y="4814888"/>
            <a:ext cx="2498725" cy="381000"/>
            <a:chOff x="3720" y="3033"/>
            <a:chExt cx="1574" cy="240"/>
          </a:xfrm>
        </p:grpSpPr>
        <p:grpSp>
          <p:nvGrpSpPr>
            <p:cNvPr id="27746" name="Group 19"/>
            <p:cNvGrpSpPr>
              <a:grpSpLocks/>
            </p:cNvGrpSpPr>
            <p:nvPr/>
          </p:nvGrpSpPr>
          <p:grpSpPr bwMode="auto">
            <a:xfrm>
              <a:off x="3720" y="3033"/>
              <a:ext cx="482" cy="240"/>
              <a:chOff x="3504" y="1417"/>
              <a:chExt cx="482" cy="240"/>
            </a:xfrm>
          </p:grpSpPr>
          <p:sp>
            <p:nvSpPr>
              <p:cNvPr id="27770" name="Line 20"/>
              <p:cNvSpPr>
                <a:spLocks noChangeShapeType="1"/>
              </p:cNvSpPr>
              <p:nvPr/>
            </p:nvSpPr>
            <p:spPr bwMode="auto">
              <a:xfrm flipH="1">
                <a:off x="3506" y="1615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771" name="Line 21"/>
              <p:cNvSpPr>
                <a:spLocks noChangeShapeType="1"/>
              </p:cNvSpPr>
              <p:nvPr/>
            </p:nvSpPr>
            <p:spPr bwMode="auto">
              <a:xfrm flipH="1">
                <a:off x="3506" y="1459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772" name="Line 22"/>
              <p:cNvSpPr>
                <a:spLocks noChangeShapeType="1"/>
              </p:cNvSpPr>
              <p:nvPr/>
            </p:nvSpPr>
            <p:spPr bwMode="auto">
              <a:xfrm>
                <a:off x="3504" y="1417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7747" name="Group 23"/>
            <p:cNvGrpSpPr>
              <a:grpSpLocks/>
            </p:cNvGrpSpPr>
            <p:nvPr/>
          </p:nvGrpSpPr>
          <p:grpSpPr bwMode="auto">
            <a:xfrm flipH="1">
              <a:off x="4812" y="3033"/>
              <a:ext cx="482" cy="240"/>
              <a:chOff x="3504" y="1417"/>
              <a:chExt cx="482" cy="240"/>
            </a:xfrm>
          </p:grpSpPr>
          <p:sp>
            <p:nvSpPr>
              <p:cNvPr id="27767" name="Line 24"/>
              <p:cNvSpPr>
                <a:spLocks noChangeShapeType="1"/>
              </p:cNvSpPr>
              <p:nvPr/>
            </p:nvSpPr>
            <p:spPr bwMode="auto">
              <a:xfrm flipH="1">
                <a:off x="3506" y="1615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768" name="Line 25"/>
              <p:cNvSpPr>
                <a:spLocks noChangeShapeType="1"/>
              </p:cNvSpPr>
              <p:nvPr/>
            </p:nvSpPr>
            <p:spPr bwMode="auto">
              <a:xfrm flipH="1">
                <a:off x="3506" y="1459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769" name="Line 26"/>
              <p:cNvSpPr>
                <a:spLocks noChangeShapeType="1"/>
              </p:cNvSpPr>
              <p:nvPr/>
            </p:nvSpPr>
            <p:spPr bwMode="auto">
              <a:xfrm>
                <a:off x="3504" y="1417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7748" name="Group 27"/>
            <p:cNvGrpSpPr>
              <a:grpSpLocks/>
            </p:cNvGrpSpPr>
            <p:nvPr/>
          </p:nvGrpSpPr>
          <p:grpSpPr bwMode="auto">
            <a:xfrm>
              <a:off x="4224" y="3084"/>
              <a:ext cx="576" cy="144"/>
              <a:chOff x="4176" y="624"/>
              <a:chExt cx="576" cy="144"/>
            </a:xfrm>
          </p:grpSpPr>
          <p:grpSp>
            <p:nvGrpSpPr>
              <p:cNvPr id="27749" name="Group 28"/>
              <p:cNvGrpSpPr>
                <a:grpSpLocks/>
              </p:cNvGrpSpPr>
              <p:nvPr/>
            </p:nvGrpSpPr>
            <p:grpSpPr bwMode="auto">
              <a:xfrm>
                <a:off x="4176" y="624"/>
                <a:ext cx="288" cy="144"/>
                <a:chOff x="5037" y="624"/>
                <a:chExt cx="288" cy="144"/>
              </a:xfrm>
            </p:grpSpPr>
            <p:sp>
              <p:nvSpPr>
                <p:cNvPr id="27759" name="Line 29"/>
                <p:cNvSpPr>
                  <a:spLocks noChangeShapeType="1"/>
                </p:cNvSpPr>
                <p:nvPr/>
              </p:nvSpPr>
              <p:spPr bwMode="auto">
                <a:xfrm>
                  <a:off x="5037" y="699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27760" name="Group 30"/>
                <p:cNvGrpSpPr>
                  <a:grpSpLocks/>
                </p:cNvGrpSpPr>
                <p:nvPr/>
              </p:nvGrpSpPr>
              <p:grpSpPr bwMode="auto">
                <a:xfrm>
                  <a:off x="5040" y="624"/>
                  <a:ext cx="228" cy="144"/>
                  <a:chOff x="3750" y="1467"/>
                  <a:chExt cx="228" cy="144"/>
                </a:xfrm>
              </p:grpSpPr>
              <p:sp>
                <p:nvSpPr>
                  <p:cNvPr id="2776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50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6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801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6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84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6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897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6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6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978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7750" name="Group 37"/>
              <p:cNvGrpSpPr>
                <a:grpSpLocks/>
              </p:cNvGrpSpPr>
              <p:nvPr/>
            </p:nvGrpSpPr>
            <p:grpSpPr bwMode="auto">
              <a:xfrm flipH="1">
                <a:off x="4464" y="624"/>
                <a:ext cx="288" cy="144"/>
                <a:chOff x="5037" y="624"/>
                <a:chExt cx="288" cy="144"/>
              </a:xfrm>
            </p:grpSpPr>
            <p:sp>
              <p:nvSpPr>
                <p:cNvPr id="27751" name="Line 38"/>
                <p:cNvSpPr>
                  <a:spLocks noChangeShapeType="1"/>
                </p:cNvSpPr>
                <p:nvPr/>
              </p:nvSpPr>
              <p:spPr bwMode="auto">
                <a:xfrm>
                  <a:off x="5037" y="699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27752" name="Group 39"/>
                <p:cNvGrpSpPr>
                  <a:grpSpLocks/>
                </p:cNvGrpSpPr>
                <p:nvPr/>
              </p:nvGrpSpPr>
              <p:grpSpPr bwMode="auto">
                <a:xfrm>
                  <a:off x="5040" y="624"/>
                  <a:ext cx="228" cy="144"/>
                  <a:chOff x="3750" y="1467"/>
                  <a:chExt cx="228" cy="144"/>
                </a:xfrm>
              </p:grpSpPr>
              <p:sp>
                <p:nvSpPr>
                  <p:cNvPr id="2775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50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5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801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55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84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5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897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5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5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978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27654" name="Group 46"/>
          <p:cNvGrpSpPr>
            <a:grpSpLocks/>
          </p:cNvGrpSpPr>
          <p:nvPr/>
        </p:nvGrpSpPr>
        <p:grpSpPr bwMode="auto">
          <a:xfrm>
            <a:off x="6323013" y="1630363"/>
            <a:ext cx="1674812" cy="381000"/>
            <a:chOff x="4020" y="1008"/>
            <a:chExt cx="1055" cy="240"/>
          </a:xfrm>
        </p:grpSpPr>
        <p:grpSp>
          <p:nvGrpSpPr>
            <p:cNvPr id="27719" name="Group 47"/>
            <p:cNvGrpSpPr>
              <a:grpSpLocks/>
            </p:cNvGrpSpPr>
            <p:nvPr/>
          </p:nvGrpSpPr>
          <p:grpSpPr bwMode="auto">
            <a:xfrm>
              <a:off x="4260" y="1059"/>
              <a:ext cx="576" cy="144"/>
              <a:chOff x="4176" y="624"/>
              <a:chExt cx="576" cy="144"/>
            </a:xfrm>
          </p:grpSpPr>
          <p:grpSp>
            <p:nvGrpSpPr>
              <p:cNvPr id="27728" name="Group 48"/>
              <p:cNvGrpSpPr>
                <a:grpSpLocks/>
              </p:cNvGrpSpPr>
              <p:nvPr/>
            </p:nvGrpSpPr>
            <p:grpSpPr bwMode="auto">
              <a:xfrm>
                <a:off x="4176" y="624"/>
                <a:ext cx="288" cy="144"/>
                <a:chOff x="5037" y="624"/>
                <a:chExt cx="288" cy="144"/>
              </a:xfrm>
            </p:grpSpPr>
            <p:sp>
              <p:nvSpPr>
                <p:cNvPr id="27738" name="Line 49"/>
                <p:cNvSpPr>
                  <a:spLocks noChangeShapeType="1"/>
                </p:cNvSpPr>
                <p:nvPr/>
              </p:nvSpPr>
              <p:spPr bwMode="auto">
                <a:xfrm>
                  <a:off x="5037" y="699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27739" name="Group 50"/>
                <p:cNvGrpSpPr>
                  <a:grpSpLocks/>
                </p:cNvGrpSpPr>
                <p:nvPr/>
              </p:nvGrpSpPr>
              <p:grpSpPr bwMode="auto">
                <a:xfrm>
                  <a:off x="5040" y="624"/>
                  <a:ext cx="228" cy="144"/>
                  <a:chOff x="3750" y="1467"/>
                  <a:chExt cx="228" cy="144"/>
                </a:xfrm>
              </p:grpSpPr>
              <p:sp>
                <p:nvSpPr>
                  <p:cNvPr id="27740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50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41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801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42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84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43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897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44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45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978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7729" name="Group 57"/>
              <p:cNvGrpSpPr>
                <a:grpSpLocks/>
              </p:cNvGrpSpPr>
              <p:nvPr/>
            </p:nvGrpSpPr>
            <p:grpSpPr bwMode="auto">
              <a:xfrm flipH="1">
                <a:off x="4464" y="624"/>
                <a:ext cx="288" cy="144"/>
                <a:chOff x="5037" y="624"/>
                <a:chExt cx="288" cy="144"/>
              </a:xfrm>
            </p:grpSpPr>
            <p:sp>
              <p:nvSpPr>
                <p:cNvPr id="27730" name="Line 58"/>
                <p:cNvSpPr>
                  <a:spLocks noChangeShapeType="1"/>
                </p:cNvSpPr>
                <p:nvPr/>
              </p:nvSpPr>
              <p:spPr bwMode="auto">
                <a:xfrm>
                  <a:off x="5037" y="699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27731" name="Group 59"/>
                <p:cNvGrpSpPr>
                  <a:grpSpLocks/>
                </p:cNvGrpSpPr>
                <p:nvPr/>
              </p:nvGrpSpPr>
              <p:grpSpPr bwMode="auto">
                <a:xfrm>
                  <a:off x="5040" y="624"/>
                  <a:ext cx="228" cy="144"/>
                  <a:chOff x="3750" y="1467"/>
                  <a:chExt cx="228" cy="144"/>
                </a:xfrm>
              </p:grpSpPr>
              <p:sp>
                <p:nvSpPr>
                  <p:cNvPr id="2773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50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33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801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34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84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3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897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3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37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978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27720" name="Group 66"/>
            <p:cNvGrpSpPr>
              <a:grpSpLocks/>
            </p:cNvGrpSpPr>
            <p:nvPr/>
          </p:nvGrpSpPr>
          <p:grpSpPr bwMode="auto">
            <a:xfrm flipH="1">
              <a:off x="4593" y="1008"/>
              <a:ext cx="482" cy="240"/>
              <a:chOff x="3504" y="1417"/>
              <a:chExt cx="482" cy="240"/>
            </a:xfrm>
          </p:grpSpPr>
          <p:sp>
            <p:nvSpPr>
              <p:cNvPr id="27725" name="Line 67"/>
              <p:cNvSpPr>
                <a:spLocks noChangeShapeType="1"/>
              </p:cNvSpPr>
              <p:nvPr/>
            </p:nvSpPr>
            <p:spPr bwMode="auto">
              <a:xfrm flipH="1">
                <a:off x="3506" y="1615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726" name="Line 68"/>
              <p:cNvSpPr>
                <a:spLocks noChangeShapeType="1"/>
              </p:cNvSpPr>
              <p:nvPr/>
            </p:nvSpPr>
            <p:spPr bwMode="auto">
              <a:xfrm flipH="1">
                <a:off x="3506" y="1459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727" name="Line 69"/>
              <p:cNvSpPr>
                <a:spLocks noChangeShapeType="1"/>
              </p:cNvSpPr>
              <p:nvPr/>
            </p:nvSpPr>
            <p:spPr bwMode="auto">
              <a:xfrm>
                <a:off x="3504" y="1417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7721" name="Group 70"/>
            <p:cNvGrpSpPr>
              <a:grpSpLocks/>
            </p:cNvGrpSpPr>
            <p:nvPr/>
          </p:nvGrpSpPr>
          <p:grpSpPr bwMode="auto">
            <a:xfrm>
              <a:off x="4020" y="1008"/>
              <a:ext cx="482" cy="240"/>
              <a:chOff x="3504" y="1417"/>
              <a:chExt cx="482" cy="240"/>
            </a:xfrm>
          </p:grpSpPr>
          <p:sp>
            <p:nvSpPr>
              <p:cNvPr id="27722" name="Line 71"/>
              <p:cNvSpPr>
                <a:spLocks noChangeShapeType="1"/>
              </p:cNvSpPr>
              <p:nvPr/>
            </p:nvSpPr>
            <p:spPr bwMode="auto">
              <a:xfrm flipH="1">
                <a:off x="3506" y="1615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723" name="Line 72"/>
              <p:cNvSpPr>
                <a:spLocks noChangeShapeType="1"/>
              </p:cNvSpPr>
              <p:nvPr/>
            </p:nvSpPr>
            <p:spPr bwMode="auto">
              <a:xfrm flipH="1">
                <a:off x="3506" y="1459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724" name="Line 73"/>
              <p:cNvSpPr>
                <a:spLocks noChangeShapeType="1"/>
              </p:cNvSpPr>
              <p:nvPr/>
            </p:nvSpPr>
            <p:spPr bwMode="auto">
              <a:xfrm>
                <a:off x="3504" y="1417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7655" name="Group 74"/>
          <p:cNvGrpSpPr>
            <a:grpSpLocks/>
          </p:cNvGrpSpPr>
          <p:nvPr/>
        </p:nvGrpSpPr>
        <p:grpSpPr bwMode="auto">
          <a:xfrm>
            <a:off x="6389688" y="942975"/>
            <a:ext cx="1536700" cy="381000"/>
            <a:chOff x="3981" y="576"/>
            <a:chExt cx="968" cy="240"/>
          </a:xfrm>
        </p:grpSpPr>
        <p:grpSp>
          <p:nvGrpSpPr>
            <p:cNvPr id="27692" name="Group 75"/>
            <p:cNvGrpSpPr>
              <a:grpSpLocks/>
            </p:cNvGrpSpPr>
            <p:nvPr/>
          </p:nvGrpSpPr>
          <p:grpSpPr bwMode="auto">
            <a:xfrm>
              <a:off x="4182" y="630"/>
              <a:ext cx="576" cy="144"/>
              <a:chOff x="4176" y="624"/>
              <a:chExt cx="576" cy="144"/>
            </a:xfrm>
          </p:grpSpPr>
          <p:grpSp>
            <p:nvGrpSpPr>
              <p:cNvPr id="27701" name="Group 76"/>
              <p:cNvGrpSpPr>
                <a:grpSpLocks/>
              </p:cNvGrpSpPr>
              <p:nvPr/>
            </p:nvGrpSpPr>
            <p:grpSpPr bwMode="auto">
              <a:xfrm>
                <a:off x="4176" y="624"/>
                <a:ext cx="288" cy="144"/>
                <a:chOff x="5037" y="624"/>
                <a:chExt cx="288" cy="144"/>
              </a:xfrm>
            </p:grpSpPr>
            <p:sp>
              <p:nvSpPr>
                <p:cNvPr id="27711" name="Line 77"/>
                <p:cNvSpPr>
                  <a:spLocks noChangeShapeType="1"/>
                </p:cNvSpPr>
                <p:nvPr/>
              </p:nvSpPr>
              <p:spPr bwMode="auto">
                <a:xfrm>
                  <a:off x="5037" y="699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27712" name="Group 78"/>
                <p:cNvGrpSpPr>
                  <a:grpSpLocks/>
                </p:cNvGrpSpPr>
                <p:nvPr/>
              </p:nvGrpSpPr>
              <p:grpSpPr bwMode="auto">
                <a:xfrm>
                  <a:off x="5040" y="624"/>
                  <a:ext cx="228" cy="144"/>
                  <a:chOff x="3750" y="1467"/>
                  <a:chExt cx="228" cy="144"/>
                </a:xfrm>
              </p:grpSpPr>
              <p:sp>
                <p:nvSpPr>
                  <p:cNvPr id="2771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3750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1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801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1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84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1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897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1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1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978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7702" name="Group 85"/>
              <p:cNvGrpSpPr>
                <a:grpSpLocks/>
              </p:cNvGrpSpPr>
              <p:nvPr/>
            </p:nvGrpSpPr>
            <p:grpSpPr bwMode="auto">
              <a:xfrm flipH="1">
                <a:off x="4464" y="624"/>
                <a:ext cx="288" cy="144"/>
                <a:chOff x="5037" y="624"/>
                <a:chExt cx="288" cy="144"/>
              </a:xfrm>
            </p:grpSpPr>
            <p:sp>
              <p:nvSpPr>
                <p:cNvPr id="27703" name="Line 86"/>
                <p:cNvSpPr>
                  <a:spLocks noChangeShapeType="1"/>
                </p:cNvSpPr>
                <p:nvPr/>
              </p:nvSpPr>
              <p:spPr bwMode="auto">
                <a:xfrm>
                  <a:off x="5037" y="699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27704" name="Group 87"/>
                <p:cNvGrpSpPr>
                  <a:grpSpLocks/>
                </p:cNvGrpSpPr>
                <p:nvPr/>
              </p:nvGrpSpPr>
              <p:grpSpPr bwMode="auto">
                <a:xfrm>
                  <a:off x="5040" y="624"/>
                  <a:ext cx="228" cy="144"/>
                  <a:chOff x="3750" y="1467"/>
                  <a:chExt cx="228" cy="144"/>
                </a:xfrm>
              </p:grpSpPr>
              <p:sp>
                <p:nvSpPr>
                  <p:cNvPr id="27705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750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06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801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07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84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08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3897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09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10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978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27693" name="Group 94"/>
            <p:cNvGrpSpPr>
              <a:grpSpLocks/>
            </p:cNvGrpSpPr>
            <p:nvPr/>
          </p:nvGrpSpPr>
          <p:grpSpPr bwMode="auto">
            <a:xfrm>
              <a:off x="3981" y="576"/>
              <a:ext cx="482" cy="240"/>
              <a:chOff x="3504" y="1417"/>
              <a:chExt cx="482" cy="240"/>
            </a:xfrm>
          </p:grpSpPr>
          <p:sp>
            <p:nvSpPr>
              <p:cNvPr id="27698" name="Line 95"/>
              <p:cNvSpPr>
                <a:spLocks noChangeShapeType="1"/>
              </p:cNvSpPr>
              <p:nvPr/>
            </p:nvSpPr>
            <p:spPr bwMode="auto">
              <a:xfrm flipH="1">
                <a:off x="3506" y="1615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99" name="Line 96"/>
              <p:cNvSpPr>
                <a:spLocks noChangeShapeType="1"/>
              </p:cNvSpPr>
              <p:nvPr/>
            </p:nvSpPr>
            <p:spPr bwMode="auto">
              <a:xfrm flipH="1">
                <a:off x="3506" y="1459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700" name="Line 97"/>
              <p:cNvSpPr>
                <a:spLocks noChangeShapeType="1"/>
              </p:cNvSpPr>
              <p:nvPr/>
            </p:nvSpPr>
            <p:spPr bwMode="auto">
              <a:xfrm>
                <a:off x="3504" y="1417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7694" name="Group 98"/>
            <p:cNvGrpSpPr>
              <a:grpSpLocks/>
            </p:cNvGrpSpPr>
            <p:nvPr/>
          </p:nvGrpSpPr>
          <p:grpSpPr bwMode="auto">
            <a:xfrm flipH="1">
              <a:off x="4467" y="576"/>
              <a:ext cx="482" cy="240"/>
              <a:chOff x="3504" y="1417"/>
              <a:chExt cx="482" cy="240"/>
            </a:xfrm>
          </p:grpSpPr>
          <p:sp>
            <p:nvSpPr>
              <p:cNvPr id="27695" name="Line 99"/>
              <p:cNvSpPr>
                <a:spLocks noChangeShapeType="1"/>
              </p:cNvSpPr>
              <p:nvPr/>
            </p:nvSpPr>
            <p:spPr bwMode="auto">
              <a:xfrm flipH="1">
                <a:off x="3506" y="1615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96" name="Line 100"/>
              <p:cNvSpPr>
                <a:spLocks noChangeShapeType="1"/>
              </p:cNvSpPr>
              <p:nvPr/>
            </p:nvSpPr>
            <p:spPr bwMode="auto">
              <a:xfrm flipH="1">
                <a:off x="3506" y="1459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97" name="Line 101"/>
              <p:cNvSpPr>
                <a:spLocks noChangeShapeType="1"/>
              </p:cNvSpPr>
              <p:nvPr/>
            </p:nvSpPr>
            <p:spPr bwMode="auto">
              <a:xfrm>
                <a:off x="3504" y="1417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7656" name="Group 102"/>
          <p:cNvGrpSpPr>
            <a:grpSpLocks/>
          </p:cNvGrpSpPr>
          <p:nvPr/>
        </p:nvGrpSpPr>
        <p:grpSpPr bwMode="auto">
          <a:xfrm>
            <a:off x="6110288" y="3148013"/>
            <a:ext cx="2103437" cy="381000"/>
            <a:chOff x="3849" y="1983"/>
            <a:chExt cx="1325" cy="240"/>
          </a:xfrm>
        </p:grpSpPr>
        <p:grpSp>
          <p:nvGrpSpPr>
            <p:cNvPr id="27665" name="Group 103"/>
            <p:cNvGrpSpPr>
              <a:grpSpLocks/>
            </p:cNvGrpSpPr>
            <p:nvPr/>
          </p:nvGrpSpPr>
          <p:grpSpPr bwMode="auto">
            <a:xfrm>
              <a:off x="4227" y="2035"/>
              <a:ext cx="576" cy="144"/>
              <a:chOff x="4176" y="624"/>
              <a:chExt cx="576" cy="144"/>
            </a:xfrm>
          </p:grpSpPr>
          <p:grpSp>
            <p:nvGrpSpPr>
              <p:cNvPr id="27674" name="Group 104"/>
              <p:cNvGrpSpPr>
                <a:grpSpLocks/>
              </p:cNvGrpSpPr>
              <p:nvPr/>
            </p:nvGrpSpPr>
            <p:grpSpPr bwMode="auto">
              <a:xfrm>
                <a:off x="4176" y="624"/>
                <a:ext cx="288" cy="144"/>
                <a:chOff x="5037" y="624"/>
                <a:chExt cx="288" cy="144"/>
              </a:xfrm>
            </p:grpSpPr>
            <p:sp>
              <p:nvSpPr>
                <p:cNvPr id="27684" name="Line 105"/>
                <p:cNvSpPr>
                  <a:spLocks noChangeShapeType="1"/>
                </p:cNvSpPr>
                <p:nvPr/>
              </p:nvSpPr>
              <p:spPr bwMode="auto">
                <a:xfrm>
                  <a:off x="5037" y="699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27685" name="Group 106"/>
                <p:cNvGrpSpPr>
                  <a:grpSpLocks/>
                </p:cNvGrpSpPr>
                <p:nvPr/>
              </p:nvGrpSpPr>
              <p:grpSpPr bwMode="auto">
                <a:xfrm>
                  <a:off x="5040" y="624"/>
                  <a:ext cx="228" cy="144"/>
                  <a:chOff x="3750" y="1467"/>
                  <a:chExt cx="228" cy="144"/>
                </a:xfrm>
              </p:grpSpPr>
              <p:sp>
                <p:nvSpPr>
                  <p:cNvPr id="27686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3750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687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3801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688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384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689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3897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690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691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3978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7675" name="Group 113"/>
              <p:cNvGrpSpPr>
                <a:grpSpLocks/>
              </p:cNvGrpSpPr>
              <p:nvPr/>
            </p:nvGrpSpPr>
            <p:grpSpPr bwMode="auto">
              <a:xfrm flipH="1">
                <a:off x="4464" y="624"/>
                <a:ext cx="288" cy="144"/>
                <a:chOff x="5037" y="624"/>
                <a:chExt cx="288" cy="144"/>
              </a:xfrm>
            </p:grpSpPr>
            <p:sp>
              <p:nvSpPr>
                <p:cNvPr id="27676" name="Line 114"/>
                <p:cNvSpPr>
                  <a:spLocks noChangeShapeType="1"/>
                </p:cNvSpPr>
                <p:nvPr/>
              </p:nvSpPr>
              <p:spPr bwMode="auto">
                <a:xfrm>
                  <a:off x="5037" y="699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27677" name="Group 115"/>
                <p:cNvGrpSpPr>
                  <a:grpSpLocks/>
                </p:cNvGrpSpPr>
                <p:nvPr/>
              </p:nvGrpSpPr>
              <p:grpSpPr bwMode="auto">
                <a:xfrm>
                  <a:off x="5040" y="624"/>
                  <a:ext cx="228" cy="144"/>
                  <a:chOff x="3750" y="1467"/>
                  <a:chExt cx="228" cy="144"/>
                </a:xfrm>
              </p:grpSpPr>
              <p:sp>
                <p:nvSpPr>
                  <p:cNvPr id="27678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3750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679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801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680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384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681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3897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682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683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978" y="1467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27666" name="Group 122"/>
            <p:cNvGrpSpPr>
              <a:grpSpLocks/>
            </p:cNvGrpSpPr>
            <p:nvPr/>
          </p:nvGrpSpPr>
          <p:grpSpPr bwMode="auto">
            <a:xfrm>
              <a:off x="3849" y="1983"/>
              <a:ext cx="482" cy="240"/>
              <a:chOff x="3504" y="1417"/>
              <a:chExt cx="482" cy="240"/>
            </a:xfrm>
          </p:grpSpPr>
          <p:sp>
            <p:nvSpPr>
              <p:cNvPr id="27671" name="Line 123"/>
              <p:cNvSpPr>
                <a:spLocks noChangeShapeType="1"/>
              </p:cNvSpPr>
              <p:nvPr/>
            </p:nvSpPr>
            <p:spPr bwMode="auto">
              <a:xfrm flipH="1">
                <a:off x="3506" y="1615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72" name="Line 124"/>
              <p:cNvSpPr>
                <a:spLocks noChangeShapeType="1"/>
              </p:cNvSpPr>
              <p:nvPr/>
            </p:nvSpPr>
            <p:spPr bwMode="auto">
              <a:xfrm flipH="1">
                <a:off x="3506" y="1459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73" name="Line 125"/>
              <p:cNvSpPr>
                <a:spLocks noChangeShapeType="1"/>
              </p:cNvSpPr>
              <p:nvPr/>
            </p:nvSpPr>
            <p:spPr bwMode="auto">
              <a:xfrm>
                <a:off x="3504" y="1417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7667" name="Group 126"/>
            <p:cNvGrpSpPr>
              <a:grpSpLocks/>
            </p:cNvGrpSpPr>
            <p:nvPr/>
          </p:nvGrpSpPr>
          <p:grpSpPr bwMode="auto">
            <a:xfrm flipH="1">
              <a:off x="4692" y="1983"/>
              <a:ext cx="482" cy="240"/>
              <a:chOff x="3504" y="1417"/>
              <a:chExt cx="482" cy="240"/>
            </a:xfrm>
          </p:grpSpPr>
          <p:sp>
            <p:nvSpPr>
              <p:cNvPr id="27668" name="Line 127"/>
              <p:cNvSpPr>
                <a:spLocks noChangeShapeType="1"/>
              </p:cNvSpPr>
              <p:nvPr/>
            </p:nvSpPr>
            <p:spPr bwMode="auto">
              <a:xfrm flipH="1">
                <a:off x="3506" y="1615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69" name="Line 128"/>
              <p:cNvSpPr>
                <a:spLocks noChangeShapeType="1"/>
              </p:cNvSpPr>
              <p:nvPr/>
            </p:nvSpPr>
            <p:spPr bwMode="auto">
              <a:xfrm flipH="1">
                <a:off x="3506" y="1459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70" name="Line 129"/>
              <p:cNvSpPr>
                <a:spLocks noChangeShapeType="1"/>
              </p:cNvSpPr>
              <p:nvPr/>
            </p:nvSpPr>
            <p:spPr bwMode="auto">
              <a:xfrm>
                <a:off x="3504" y="1417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7657" name="Line 130"/>
          <p:cNvSpPr>
            <a:spLocks noChangeShapeType="1"/>
          </p:cNvSpPr>
          <p:nvPr/>
        </p:nvSpPr>
        <p:spPr bwMode="auto">
          <a:xfrm flipV="1">
            <a:off x="3810000" y="1905000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8" name="Line 131"/>
          <p:cNvSpPr>
            <a:spLocks noChangeShapeType="1"/>
          </p:cNvSpPr>
          <p:nvPr/>
        </p:nvSpPr>
        <p:spPr bwMode="auto">
          <a:xfrm flipV="1">
            <a:off x="5715000" y="5257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9" name="Line 132"/>
          <p:cNvSpPr>
            <a:spLocks noChangeShapeType="1"/>
          </p:cNvSpPr>
          <p:nvPr/>
        </p:nvSpPr>
        <p:spPr bwMode="auto">
          <a:xfrm rot="20752956" flipV="1">
            <a:off x="3108325" y="1477963"/>
            <a:ext cx="3200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60" name="Line 133"/>
          <p:cNvSpPr>
            <a:spLocks noChangeShapeType="1"/>
          </p:cNvSpPr>
          <p:nvPr/>
        </p:nvSpPr>
        <p:spPr bwMode="auto">
          <a:xfrm flipV="1">
            <a:off x="4799013" y="3421063"/>
            <a:ext cx="114300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7788" name="Group 138"/>
          <p:cNvGrpSpPr>
            <a:grpSpLocks/>
          </p:cNvGrpSpPr>
          <p:nvPr/>
        </p:nvGrpSpPr>
        <p:grpSpPr bwMode="auto">
          <a:xfrm>
            <a:off x="6705600" y="685800"/>
            <a:ext cx="914400" cy="5029200"/>
            <a:chOff x="4224" y="432"/>
            <a:chExt cx="576" cy="3168"/>
          </a:xfrm>
        </p:grpSpPr>
        <p:sp>
          <p:nvSpPr>
            <p:cNvPr id="27663" name="Line 135"/>
            <p:cNvSpPr>
              <a:spLocks noChangeShapeType="1"/>
            </p:cNvSpPr>
            <p:nvPr/>
          </p:nvSpPr>
          <p:spPr bwMode="auto">
            <a:xfrm>
              <a:off x="4224" y="43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4" name="Line 136"/>
            <p:cNvSpPr>
              <a:spLocks noChangeShapeType="1"/>
            </p:cNvSpPr>
            <p:nvPr/>
          </p:nvSpPr>
          <p:spPr bwMode="auto">
            <a:xfrm>
              <a:off x="4800" y="43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9049" name="Text Box 137"/>
          <p:cNvSpPr txBox="1">
            <a:spLocks noChangeArrowheads="1"/>
          </p:cNvSpPr>
          <p:nvPr/>
        </p:nvSpPr>
        <p:spPr bwMode="auto">
          <a:xfrm>
            <a:off x="2514600" y="304800"/>
            <a:ext cx="3276600" cy="14763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0"/>
              <a:t>Drawing hints</a:t>
            </a:r>
          </a:p>
          <a:p>
            <a:pPr>
              <a:spcBef>
                <a:spcPct val="50000"/>
              </a:spcBef>
            </a:pPr>
            <a:r>
              <a:rPr lang="en-GB" sz="1800" b="0"/>
              <a:t>1. Align thick filament first, then draw thins</a:t>
            </a:r>
          </a:p>
          <a:p>
            <a:pPr>
              <a:spcBef>
                <a:spcPct val="50000"/>
              </a:spcBef>
            </a:pPr>
            <a:r>
              <a:rPr lang="en-GB" sz="1800" b="0"/>
              <a:t>2.  Draw bridges attached</a:t>
            </a:r>
          </a:p>
        </p:txBody>
      </p:sp>
    </p:spTree>
    <p:extLst>
      <p:ext uri="{BB962C8B-B14F-4D97-AF65-F5344CB8AC3E}">
        <p14:creationId xmlns:p14="http://schemas.microsoft.com/office/powerpoint/2010/main" val="2212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4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 contraction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2721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190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Isometric contraction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The muscle force resists gravity and prevents the arm and book falling</a:t>
            </a:r>
            <a:endParaRPr lang="en-US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4027746" cy="391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23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 contraction*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7100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4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Concentric (shortening) contraction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Biceps contracts and its shortening flexes the </a:t>
            </a:r>
            <a:r>
              <a:rPr lang="en-GB" dirty="0" smtClean="0"/>
              <a:t>elbow</a:t>
            </a:r>
          </a:p>
          <a:p>
            <a:r>
              <a:rPr lang="en-GB" dirty="0" smtClean="0"/>
              <a:t>Biceps does work lifting the book</a:t>
            </a:r>
            <a:endParaRPr lang="en-GB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4993"/>
            <a:ext cx="3919278" cy="492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8865" y="5945156"/>
            <a:ext cx="12552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Movement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58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Eccentric (lengthening) contraction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book is lowered in a slow, controlled </a:t>
            </a:r>
            <a:r>
              <a:rPr lang="en-GB" dirty="0" smtClean="0"/>
              <a:t>movement</a:t>
            </a:r>
          </a:p>
          <a:p>
            <a:r>
              <a:rPr lang="en-GB" dirty="0"/>
              <a:t>Biceps </a:t>
            </a:r>
            <a:r>
              <a:rPr lang="en-GB" dirty="0" smtClean="0"/>
              <a:t>acts </a:t>
            </a:r>
            <a:r>
              <a:rPr lang="en-GB" dirty="0"/>
              <a:t>as a brake resisting </a:t>
            </a:r>
            <a:r>
              <a:rPr lang="en-GB" dirty="0" smtClean="0"/>
              <a:t>gravity</a:t>
            </a:r>
          </a:p>
          <a:p>
            <a:r>
              <a:rPr lang="en-GB" dirty="0"/>
              <a:t>The elbow extends as the length of biceps increases due to the book &amp; </a:t>
            </a:r>
            <a:r>
              <a:rPr lang="en-GB" dirty="0" smtClean="0"/>
              <a:t>gravity</a:t>
            </a:r>
          </a:p>
          <a:p>
            <a:r>
              <a:rPr lang="en-GB" dirty="0" smtClean="0"/>
              <a:t>Work </a:t>
            </a:r>
            <a:r>
              <a:rPr lang="en-GB" dirty="0"/>
              <a:t>is done on biceps</a:t>
            </a:r>
            <a:r>
              <a:rPr lang="en-GB" dirty="0" smtClean="0"/>
              <a:t>.  </a:t>
            </a:r>
            <a:endParaRPr lang="en-GB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850038" cy="488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3608" y="5941497"/>
            <a:ext cx="12552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Movement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1"/>
          <p:cNvGrpSpPr>
            <a:grpSpLocks/>
          </p:cNvGrpSpPr>
          <p:nvPr/>
        </p:nvGrpSpPr>
        <p:grpSpPr bwMode="auto">
          <a:xfrm>
            <a:off x="3132138" y="1069975"/>
            <a:ext cx="5173662" cy="5788025"/>
            <a:chOff x="1781" y="432"/>
            <a:chExt cx="3259" cy="3646"/>
          </a:xfrm>
        </p:grpSpPr>
        <p:sp>
          <p:nvSpPr>
            <p:cNvPr id="30726" name="Text Box 16"/>
            <p:cNvSpPr txBox="1">
              <a:spLocks noChangeArrowheads="1"/>
            </p:cNvSpPr>
            <p:nvPr/>
          </p:nvSpPr>
          <p:spPr bwMode="auto">
            <a:xfrm>
              <a:off x="1872" y="3264"/>
              <a:ext cx="30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0"/>
                <a:t>Velocity (% of max shortening V)</a:t>
              </a:r>
            </a:p>
          </p:txBody>
        </p:sp>
        <p:grpSp>
          <p:nvGrpSpPr>
            <p:cNvPr id="30727" name="Group 19"/>
            <p:cNvGrpSpPr>
              <a:grpSpLocks/>
            </p:cNvGrpSpPr>
            <p:nvPr/>
          </p:nvGrpSpPr>
          <p:grpSpPr bwMode="auto">
            <a:xfrm>
              <a:off x="2736" y="3072"/>
              <a:ext cx="2304" cy="250"/>
              <a:chOff x="2016" y="3360"/>
              <a:chExt cx="2304" cy="271"/>
            </a:xfrm>
          </p:grpSpPr>
          <p:sp>
            <p:nvSpPr>
              <p:cNvPr id="30748" name="Text Box 17"/>
              <p:cNvSpPr txBox="1">
                <a:spLocks noChangeArrowheads="1"/>
              </p:cNvSpPr>
              <p:nvPr/>
            </p:nvSpPr>
            <p:spPr bwMode="auto">
              <a:xfrm>
                <a:off x="2016" y="3360"/>
                <a:ext cx="28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000" b="0"/>
                  <a:t>0</a:t>
                </a:r>
              </a:p>
            </p:txBody>
          </p:sp>
          <p:sp>
            <p:nvSpPr>
              <p:cNvPr id="30749" name="Text Box 18"/>
              <p:cNvSpPr txBox="1">
                <a:spLocks noChangeArrowheads="1"/>
              </p:cNvSpPr>
              <p:nvPr/>
            </p:nvSpPr>
            <p:spPr bwMode="auto">
              <a:xfrm>
                <a:off x="3696" y="3360"/>
                <a:ext cx="62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000" b="0"/>
                  <a:t>100</a:t>
                </a:r>
              </a:p>
            </p:txBody>
          </p:sp>
        </p:grpSp>
        <p:grpSp>
          <p:nvGrpSpPr>
            <p:cNvPr id="30728" name="Group 40"/>
            <p:cNvGrpSpPr>
              <a:grpSpLocks/>
            </p:cNvGrpSpPr>
            <p:nvPr/>
          </p:nvGrpSpPr>
          <p:grpSpPr bwMode="auto">
            <a:xfrm>
              <a:off x="1781" y="432"/>
              <a:ext cx="2971" cy="3646"/>
              <a:chOff x="485" y="336"/>
              <a:chExt cx="2971" cy="3646"/>
            </a:xfrm>
          </p:grpSpPr>
          <p:grpSp>
            <p:nvGrpSpPr>
              <p:cNvPr id="30729" name="Group 31"/>
              <p:cNvGrpSpPr>
                <a:grpSpLocks/>
              </p:cNvGrpSpPr>
              <p:nvPr/>
            </p:nvGrpSpPr>
            <p:grpSpPr bwMode="auto">
              <a:xfrm>
                <a:off x="485" y="3468"/>
                <a:ext cx="2845" cy="514"/>
                <a:chOff x="485" y="3468"/>
                <a:chExt cx="2845" cy="514"/>
              </a:xfrm>
            </p:grpSpPr>
            <p:sp>
              <p:nvSpPr>
                <p:cNvPr id="3074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034" y="3553"/>
                  <a:ext cx="57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b="0">
                      <a:solidFill>
                        <a:schemeClr val="accent2"/>
                      </a:solidFill>
                    </a:rPr>
                    <a:t>shorten</a:t>
                  </a:r>
                </a:p>
              </p:txBody>
            </p:sp>
            <p:sp>
              <p:nvSpPr>
                <p:cNvPr id="3074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85" y="3553"/>
                  <a:ext cx="925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b="0">
                      <a:solidFill>
                        <a:schemeClr val="accent2"/>
                      </a:solidFill>
                    </a:rPr>
                    <a:t>lengthening</a:t>
                  </a:r>
                  <a:endParaRPr lang="en-GB" sz="2000" b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0744" name="Line 23"/>
                <p:cNvSpPr>
                  <a:spLocks noChangeShapeType="1"/>
                </p:cNvSpPr>
                <p:nvPr/>
              </p:nvSpPr>
              <p:spPr bwMode="auto">
                <a:xfrm>
                  <a:off x="1554" y="3468"/>
                  <a:ext cx="0" cy="211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745" name="Line 24"/>
                <p:cNvSpPr>
                  <a:spLocks noChangeShapeType="1"/>
                </p:cNvSpPr>
                <p:nvPr/>
              </p:nvSpPr>
              <p:spPr bwMode="auto">
                <a:xfrm>
                  <a:off x="882" y="3468"/>
                  <a:ext cx="2448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74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218" y="3764"/>
                  <a:ext cx="768" cy="218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b="0">
                      <a:solidFill>
                        <a:schemeClr val="accent2"/>
                      </a:solidFill>
                    </a:rPr>
                    <a:t>isometric</a:t>
                  </a:r>
                </a:p>
              </p:txBody>
            </p:sp>
            <p:sp>
              <p:nvSpPr>
                <p:cNvPr id="3074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554" y="3468"/>
                  <a:ext cx="0" cy="296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730" name="Group 38"/>
              <p:cNvGrpSpPr>
                <a:grpSpLocks/>
              </p:cNvGrpSpPr>
              <p:nvPr/>
            </p:nvGrpSpPr>
            <p:grpSpPr bwMode="auto">
              <a:xfrm>
                <a:off x="528" y="336"/>
                <a:ext cx="2928" cy="2600"/>
                <a:chOff x="432" y="384"/>
                <a:chExt cx="2928" cy="2600"/>
              </a:xfrm>
            </p:grpSpPr>
            <p:sp>
              <p:nvSpPr>
                <p:cNvPr id="30731" name="Rectangle 10"/>
                <p:cNvSpPr>
                  <a:spLocks noChangeArrowheads="1"/>
                </p:cNvSpPr>
                <p:nvPr/>
              </p:nvSpPr>
              <p:spPr bwMode="auto">
                <a:xfrm>
                  <a:off x="1920" y="816"/>
                  <a:ext cx="96" cy="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732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062" y="642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3073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432"/>
                  <a:ext cx="2928" cy="2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734" name="Rectangle 4"/>
                <p:cNvSpPr>
                  <a:spLocks noChangeArrowheads="1"/>
                </p:cNvSpPr>
                <p:nvPr/>
              </p:nvSpPr>
              <p:spPr bwMode="auto">
                <a:xfrm>
                  <a:off x="1584" y="384"/>
                  <a:ext cx="144" cy="1056"/>
                </a:xfrm>
                <a:prstGeom prst="rect">
                  <a:avLst/>
                </a:prstGeom>
                <a:solidFill>
                  <a:schemeClr val="bg1"/>
                </a:solidFill>
                <a:ln w="3175" cap="rnd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735" name="Rectangle 5"/>
                <p:cNvSpPr>
                  <a:spLocks noChangeArrowheads="1"/>
                </p:cNvSpPr>
                <p:nvPr/>
              </p:nvSpPr>
              <p:spPr bwMode="auto">
                <a:xfrm>
                  <a:off x="1344" y="1584"/>
                  <a:ext cx="144" cy="1158"/>
                </a:xfrm>
                <a:prstGeom prst="rect">
                  <a:avLst/>
                </a:prstGeom>
                <a:solidFill>
                  <a:schemeClr val="bg1"/>
                </a:solidFill>
                <a:ln w="3175" cap="rnd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736" name="Rectangle 6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92" cy="336"/>
                </a:xfrm>
                <a:prstGeom prst="rect">
                  <a:avLst/>
                </a:prstGeom>
                <a:solidFill>
                  <a:schemeClr val="bg1"/>
                </a:solidFill>
                <a:ln w="3175" cap="rnd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737" name="Rectangle 8"/>
                <p:cNvSpPr>
                  <a:spLocks noChangeArrowheads="1"/>
                </p:cNvSpPr>
                <p:nvPr/>
              </p:nvSpPr>
              <p:spPr bwMode="auto">
                <a:xfrm>
                  <a:off x="1200" y="384"/>
                  <a:ext cx="204" cy="210"/>
                </a:xfrm>
                <a:prstGeom prst="rect">
                  <a:avLst/>
                </a:prstGeom>
                <a:solidFill>
                  <a:schemeClr val="bg1"/>
                </a:solidFill>
                <a:ln w="3175" cap="rnd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738" name="Rectangle 13"/>
                <p:cNvSpPr>
                  <a:spLocks noChangeArrowheads="1"/>
                </p:cNvSpPr>
                <p:nvPr/>
              </p:nvSpPr>
              <p:spPr bwMode="auto">
                <a:xfrm>
                  <a:off x="1296" y="576"/>
                  <a:ext cx="111" cy="84"/>
                </a:xfrm>
                <a:prstGeom prst="rect">
                  <a:avLst/>
                </a:prstGeom>
                <a:solidFill>
                  <a:schemeClr val="bg1"/>
                </a:solidFill>
                <a:ln w="3175" cap="rnd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739" name="Oval 11"/>
                <p:cNvSpPr>
                  <a:spLocks noChangeArrowheads="1"/>
                </p:cNvSpPr>
                <p:nvPr/>
              </p:nvSpPr>
              <p:spPr bwMode="auto">
                <a:xfrm>
                  <a:off x="1269" y="603"/>
                  <a:ext cx="78" cy="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74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776" y="576"/>
                  <a:ext cx="1200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800" b="0"/>
                    <a:t>Force (% of Isometric)</a:t>
                  </a:r>
                  <a:endParaRPr lang="en-GB" sz="2000" b="0"/>
                </a:p>
              </p:txBody>
            </p:sp>
            <p:sp>
              <p:nvSpPr>
                <p:cNvPr id="3074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632" y="1200"/>
                  <a:ext cx="48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2000" b="0"/>
                    <a:t>100</a:t>
                  </a:r>
                </a:p>
              </p:txBody>
            </p:sp>
          </p:grpSp>
        </p:grpSp>
      </p:grpSp>
      <p:sp>
        <p:nvSpPr>
          <p:cNvPr id="30723" name="Text Box 35"/>
          <p:cNvSpPr txBox="1">
            <a:spLocks noChangeArrowheads="1"/>
          </p:cNvSpPr>
          <p:nvPr/>
        </p:nvSpPr>
        <p:spPr bwMode="auto">
          <a:xfrm>
            <a:off x="1476375" y="228600"/>
            <a:ext cx="6624638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0"/>
              <a:t>Force depends on the velocity and direction of movement</a:t>
            </a:r>
          </a:p>
        </p:txBody>
      </p:sp>
      <p:sp>
        <p:nvSpPr>
          <p:cNvPr id="30724" name="Text Box 39"/>
          <p:cNvSpPr txBox="1">
            <a:spLocks noChangeArrowheads="1"/>
          </p:cNvSpPr>
          <p:nvPr/>
        </p:nvSpPr>
        <p:spPr bwMode="auto">
          <a:xfrm>
            <a:off x="381000" y="381000"/>
            <a:ext cx="838200" cy="466725"/>
          </a:xfrm>
          <a:prstGeom prst="rect">
            <a:avLst/>
          </a:prstGeom>
          <a:solidFill>
            <a:srgbClr val="FF33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4.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4105275" cy="26781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/>
              <a:t>Mechanism?  </a:t>
            </a:r>
          </a:p>
          <a:p>
            <a:pPr>
              <a:spcBef>
                <a:spcPct val="50000"/>
              </a:spcBef>
            </a:pPr>
            <a:r>
              <a:rPr lang="en-GB" b="0"/>
              <a:t>This behaviour cannot be understood in terms of one crossbridge.  It is due to a large number of bridges acting together.  </a:t>
            </a:r>
          </a:p>
          <a:p>
            <a:pPr>
              <a:spcBef>
                <a:spcPct val="50000"/>
              </a:spcBef>
            </a:pPr>
            <a:r>
              <a:rPr lang="en-GB" b="0"/>
              <a:t>Force depends on the: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b="0"/>
              <a:t>   proportion of bridges that are attached</a:t>
            </a:r>
          </a:p>
          <a:p>
            <a:pPr>
              <a:spcBef>
                <a:spcPct val="50000"/>
              </a:spcBef>
            </a:pPr>
            <a:r>
              <a:rPr lang="en-GB" b="0"/>
              <a:t> and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b="0"/>
              <a:t>   force each attached bridge produces. </a:t>
            </a:r>
          </a:p>
        </p:txBody>
      </p:sp>
    </p:spTree>
    <p:extLst>
      <p:ext uri="{BB962C8B-B14F-4D97-AF65-F5344CB8AC3E}">
        <p14:creationId xmlns:p14="http://schemas.microsoft.com/office/powerpoint/2010/main" val="38898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981200" y="533400"/>
            <a:ext cx="5410200" cy="5638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39624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Outline</a:t>
            </a:r>
          </a:p>
          <a:p>
            <a:pPr>
              <a:spcBef>
                <a:spcPct val="50000"/>
              </a:spcBef>
            </a:pPr>
            <a:r>
              <a:rPr lang="en-GB" sz="2400"/>
              <a:t>Skeletal muscle</a:t>
            </a:r>
          </a:p>
          <a:p>
            <a:pPr>
              <a:spcBef>
                <a:spcPct val="50000"/>
              </a:spcBef>
            </a:pPr>
            <a:r>
              <a:rPr lang="en-GB" sz="2000"/>
              <a:t>  Crossbridge cycle</a:t>
            </a:r>
          </a:p>
          <a:p>
            <a:pPr>
              <a:spcBef>
                <a:spcPct val="50000"/>
              </a:spcBef>
            </a:pPr>
            <a:r>
              <a:rPr lang="en-GB" sz="2000"/>
              <a:t>  How force is varied </a:t>
            </a:r>
            <a:r>
              <a:rPr lang="en-GB" sz="2000" i="1"/>
              <a:t>in vivo</a:t>
            </a:r>
          </a:p>
          <a:p>
            <a:pPr>
              <a:spcBef>
                <a:spcPct val="50000"/>
              </a:spcBef>
            </a:pPr>
            <a:r>
              <a:rPr lang="en-GB" sz="2000"/>
              <a:t>  Energy demand &amp; supply</a:t>
            </a:r>
          </a:p>
          <a:p>
            <a:pPr>
              <a:spcBef>
                <a:spcPct val="50000"/>
              </a:spcBef>
            </a:pPr>
            <a:endParaRPr lang="en-GB" sz="2000"/>
          </a:p>
          <a:p>
            <a:pPr>
              <a:spcBef>
                <a:spcPct val="50000"/>
              </a:spcBef>
            </a:pPr>
            <a:r>
              <a:rPr lang="en-GB" sz="2000"/>
              <a:t>Cardiac muscle</a:t>
            </a:r>
          </a:p>
          <a:p>
            <a:pPr>
              <a:spcBef>
                <a:spcPct val="50000"/>
              </a:spcBef>
            </a:pPr>
            <a:endParaRPr lang="en-GB" sz="2000"/>
          </a:p>
          <a:p>
            <a:pPr>
              <a:spcBef>
                <a:spcPct val="50000"/>
              </a:spcBef>
            </a:pPr>
            <a:r>
              <a:rPr lang="en-GB" sz="2000"/>
              <a:t>Smooth muscle</a:t>
            </a:r>
          </a:p>
          <a:p>
            <a:pPr>
              <a:spcBef>
                <a:spcPct val="50000"/>
              </a:spcBef>
            </a:pPr>
            <a:endParaRPr lang="en-GB" sz="2000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0" y="3048000"/>
            <a:ext cx="2743200" cy="0"/>
          </a:xfrm>
          <a:prstGeom prst="line">
            <a:avLst/>
          </a:prstGeom>
          <a:noFill/>
          <a:ln w="76200">
            <a:solidFill>
              <a:srgbClr val="33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Myofibers</a:t>
            </a:r>
            <a:endParaRPr lang="en-US" dirty="0"/>
          </a:p>
        </p:txBody>
      </p:sp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32" b="-1132"/>
          <a:stretch/>
        </p:blipFill>
        <p:spPr>
          <a:xfrm>
            <a:off x="112359" y="2317368"/>
            <a:ext cx="4993041" cy="24936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3859306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Covered by plasma membrane – sarcolemma</a:t>
            </a:r>
          </a:p>
          <a:p>
            <a:r>
              <a:rPr lang="en-GB" sz="2400" dirty="0" smtClean="0"/>
              <a:t>T-tubules tunnel into centre</a:t>
            </a:r>
          </a:p>
          <a:p>
            <a:r>
              <a:rPr lang="en-GB" sz="2400" dirty="0" smtClean="0"/>
              <a:t>Cytoplasm called sarcoplasm – myoglobin and mitochondria present </a:t>
            </a:r>
          </a:p>
          <a:p>
            <a:r>
              <a:rPr lang="en-GB" sz="2400" dirty="0" smtClean="0"/>
              <a:t>Network of fluid filled tubules – sarcoplasmic reticulum</a:t>
            </a:r>
          </a:p>
          <a:p>
            <a:r>
              <a:rPr lang="en-GB" sz="2400" dirty="0" smtClean="0"/>
              <a:t>Composed of myofibrils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508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Adenosine triphosphate (ATP)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energy currency of living organisms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26" y="2100262"/>
            <a:ext cx="6115256" cy="419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Adenosine triphosphate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12" y="1821122"/>
            <a:ext cx="6115256" cy="4194233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6328791" y="1946733"/>
            <a:ext cx="293054" cy="1779716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600705" y="2651778"/>
            <a:ext cx="132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Adenine</a:t>
            </a:r>
            <a:endParaRPr lang="en-GB" dirty="0"/>
          </a:p>
        </p:txBody>
      </p:sp>
      <p:sp>
        <p:nvSpPr>
          <p:cNvPr id="9" name="Right Brace 8"/>
          <p:cNvSpPr/>
          <p:nvPr/>
        </p:nvSpPr>
        <p:spPr>
          <a:xfrm>
            <a:off x="6328791" y="3842310"/>
            <a:ext cx="293054" cy="1779716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621845" y="4547355"/>
            <a:ext cx="132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Ribose</a:t>
            </a:r>
            <a:endParaRPr lang="en-GB" dirty="0"/>
          </a:p>
        </p:txBody>
      </p:sp>
      <p:sp>
        <p:nvSpPr>
          <p:cNvPr id="11" name="Right Brace 10"/>
          <p:cNvSpPr/>
          <p:nvPr/>
        </p:nvSpPr>
        <p:spPr>
          <a:xfrm>
            <a:off x="7633374" y="2836591"/>
            <a:ext cx="293054" cy="1936614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947568" y="3657644"/>
            <a:ext cx="132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Adenosine</a:t>
            </a:r>
            <a:endParaRPr lang="en-GB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2008414" y="4507192"/>
            <a:ext cx="293054" cy="1936614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186634" y="5641002"/>
            <a:ext cx="193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Phosphate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4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Adenosine triphosphate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Energy-transferring reaction is </a:t>
            </a:r>
            <a:r>
              <a:rPr lang="en-US" i="1" dirty="0" smtClean="0"/>
              <a:t>hydrolysis</a:t>
            </a:r>
            <a:endParaRPr lang="en-US" dirty="0"/>
          </a:p>
          <a:p>
            <a:pPr lvl="1"/>
            <a:r>
              <a:rPr lang="en-US" dirty="0" smtClean="0"/>
              <a:t>addition of molecule of water 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</a:p>
          <a:p>
            <a:endParaRPr lang="en-US" dirty="0" smtClean="0"/>
          </a:p>
          <a:p>
            <a:r>
              <a:rPr lang="en-US" dirty="0" smtClean="0"/>
              <a:t>In doing so, energy is liberated and ADP is converted to ADP + one phosphate group (P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ATP to ADP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442660" y="3603716"/>
            <a:ext cx="1315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ATP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1353" y="1303622"/>
            <a:ext cx="1323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en-GB" sz="5400" b="1" cap="none" spc="0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76369" y="3603716"/>
            <a:ext cx="1409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ADP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47752" y="4401435"/>
            <a:ext cx="666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GB" sz="5400" b="1" cap="none" spc="0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n-GB" sz="5400" b="1" cap="none" spc="0" baseline="-25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Explosion 1 27"/>
          <p:cNvSpPr/>
          <p:nvPr/>
        </p:nvSpPr>
        <p:spPr>
          <a:xfrm>
            <a:off x="5115271" y="3659599"/>
            <a:ext cx="1521093" cy="1734893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284397" y="4805137"/>
            <a:ext cx="115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ATPase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533921" y="4270230"/>
            <a:ext cx="85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0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92 L 0.16429 0.23094 " pathEditMode="relative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81E-6 8.15381E-7 L 0.05957 -0.06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" y="-3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4966E-6 1.34321E-6 L 0.3781 -0.29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6" y="-145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4966E-6 3.81658E-6 L 0.37793 0.148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6" y="74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6" grpId="1"/>
      <p:bldP spid="27" grpId="0"/>
      <p:bldP spid="27" grpId="1"/>
      <p:bldP spid="28" grpId="0" animBg="1"/>
      <p:bldP spid="28" grpId="1" animBg="1"/>
      <p:bldP spid="30" grpId="0"/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ATP to ADP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25" y="1117600"/>
            <a:ext cx="7586736" cy="5567685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>
            <a:off x="1713150" y="2163297"/>
            <a:ext cx="2626850" cy="3558972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3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ATP in muscles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Needed for: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Energising</a:t>
            </a:r>
            <a:r>
              <a:rPr lang="en-US" dirty="0" smtClean="0"/>
              <a:t> myosin heads for “power stroke” of contraction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Disconnecting myosin head from actin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Active transport of Ca</a:t>
            </a:r>
            <a:r>
              <a:rPr lang="en-US" baseline="30000" dirty="0" smtClean="0"/>
              <a:t>2+</a:t>
            </a:r>
            <a:r>
              <a:rPr lang="en-US" dirty="0" smtClean="0"/>
              <a:t> back into sarcoplasmic reticulum (</a:t>
            </a:r>
            <a:r>
              <a:rPr lang="en-US" dirty="0"/>
              <a:t>Ca</a:t>
            </a:r>
            <a:r>
              <a:rPr lang="en-US" baseline="30000" dirty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Each of these reactions requires ATPase enzymes</a:t>
            </a:r>
          </a:p>
        </p:txBody>
      </p:sp>
    </p:spTree>
    <p:extLst>
      <p:ext uri="{BB962C8B-B14F-4D97-AF65-F5344CB8AC3E}">
        <p14:creationId xmlns:p14="http://schemas.microsoft.com/office/powerpoint/2010/main" val="12089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Adenosine triphosphate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Skeletal muscle can use ATP at a very high rate</a:t>
            </a:r>
          </a:p>
          <a:p>
            <a:r>
              <a:rPr lang="en-US" dirty="0" smtClean="0"/>
              <a:t>ATP would be depleted in a few seconds</a:t>
            </a:r>
          </a:p>
          <a:p>
            <a:r>
              <a:rPr lang="en-US" dirty="0" smtClean="0"/>
              <a:t>It need to be replenished</a:t>
            </a:r>
          </a:p>
          <a:p>
            <a:r>
              <a:rPr lang="en-US" dirty="0" smtClean="0"/>
              <a:t>Metabolic processes exists within skeletal muscles </a:t>
            </a:r>
            <a:r>
              <a:rPr lang="en-US" dirty="0" err="1" smtClean="0"/>
              <a:t>fibres</a:t>
            </a:r>
            <a:r>
              <a:rPr lang="en-US" dirty="0" smtClean="0"/>
              <a:t> to do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5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Replenishment of 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ATP </a:t>
            </a:r>
            <a:r>
              <a:rPr lang="en-US" dirty="0" err="1" smtClean="0"/>
              <a:t>utilised</a:t>
            </a:r>
            <a:r>
              <a:rPr lang="en-US" dirty="0" smtClean="0"/>
              <a:t> at very high rate.</a:t>
            </a:r>
          </a:p>
          <a:p>
            <a:r>
              <a:rPr lang="en-US" dirty="0" smtClean="0"/>
              <a:t>Can be &gt; 100 times resting rate for brief periods</a:t>
            </a:r>
          </a:p>
          <a:p>
            <a:r>
              <a:rPr lang="en-US" dirty="0" smtClean="0"/>
              <a:t>Replenishment can be carried out: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Immediately (</a:t>
            </a:r>
            <a:r>
              <a:rPr lang="en-US" dirty="0" err="1" smtClean="0"/>
              <a:t>utilising</a:t>
            </a:r>
            <a:r>
              <a:rPr lang="en-US" dirty="0" smtClean="0"/>
              <a:t> phosphocreatine)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 the short term (</a:t>
            </a:r>
            <a:r>
              <a:rPr lang="en-US" i="1" dirty="0" smtClean="0"/>
              <a:t>glycolysis</a:t>
            </a:r>
            <a:r>
              <a:rPr lang="en-US" dirty="0" smtClean="0"/>
              <a:t>) – does not require O</a:t>
            </a:r>
            <a:r>
              <a:rPr lang="en-US" baseline="-25000" dirty="0" smtClean="0"/>
              <a:t>2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 the longer term (</a:t>
            </a:r>
            <a:r>
              <a:rPr lang="en-US" i="1" dirty="0" smtClean="0"/>
              <a:t>oxidation</a:t>
            </a:r>
            <a:r>
              <a:rPr lang="en-US" dirty="0"/>
              <a:t>) </a:t>
            </a:r>
            <a:r>
              <a:rPr lang="en-US" dirty="0" smtClean="0"/>
              <a:t>– requires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45796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 replenishment of 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Unlike many other cells, muscles have large supply of energy reserve – phosphocreatine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Formed in liver and transported via blood for storage in muscles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2" y="2778477"/>
            <a:ext cx="5004980" cy="19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Phosphocreatine (</a:t>
            </a:r>
            <a:r>
              <a:rPr lang="en-US" dirty="0" err="1" smtClean="0"/>
              <a:t>PCr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Following intense muscle contraction, </a:t>
            </a:r>
            <a:r>
              <a:rPr lang="en-GB" dirty="0" err="1" smtClean="0"/>
              <a:t>PCr</a:t>
            </a:r>
            <a:r>
              <a:rPr lang="en-GB" dirty="0" smtClean="0"/>
              <a:t> can </a:t>
            </a:r>
            <a:r>
              <a:rPr lang="en-GB" dirty="0"/>
              <a:t>anaerobically donate </a:t>
            </a:r>
            <a:r>
              <a:rPr lang="en-GB" dirty="0" smtClean="0"/>
              <a:t>P</a:t>
            </a:r>
            <a:r>
              <a:rPr lang="en-GB" baseline="-25000" dirty="0" smtClean="0"/>
              <a:t>i</a:t>
            </a:r>
            <a:r>
              <a:rPr lang="en-GB" dirty="0"/>
              <a:t> </a:t>
            </a:r>
            <a:r>
              <a:rPr lang="en-GB" dirty="0" smtClean="0"/>
              <a:t>to ADP to form ATP.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7" y="2655175"/>
            <a:ext cx="7529689" cy="386609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989667" y="5715000"/>
            <a:ext cx="1270000" cy="97366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249052" y="5723002"/>
            <a:ext cx="2135771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n-GB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ATP produced</a:t>
            </a:r>
            <a:endParaRPr lang="en-GB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12014 -0.06736 C 0.14531 -0.08241 0.18316 -0.09074 0.2224 -0.09074 C 0.26736 -0.09074 0.30312 -0.08241 0.32847 -0.06736 L 0.44896 3.33333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Myofibrils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654490" y="1214993"/>
            <a:ext cx="3310215" cy="535939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1-2μm in diameter</a:t>
            </a:r>
          </a:p>
          <a:p>
            <a:r>
              <a:rPr lang="en-GB" sz="2400" dirty="0"/>
              <a:t>E</a:t>
            </a:r>
            <a:r>
              <a:rPr lang="en-GB" sz="2400" dirty="0" smtClean="0"/>
              <a:t>xtend </a:t>
            </a:r>
            <a:r>
              <a:rPr lang="en-GB" sz="2400" dirty="0"/>
              <a:t>along </a:t>
            </a:r>
            <a:r>
              <a:rPr lang="en-GB" sz="2400" dirty="0" smtClean="0"/>
              <a:t>entire length of </a:t>
            </a:r>
            <a:r>
              <a:rPr lang="en-GB" sz="2400" dirty="0"/>
              <a:t>myofibrils</a:t>
            </a:r>
          </a:p>
          <a:p>
            <a:r>
              <a:rPr lang="en-GB" sz="2400" dirty="0" smtClean="0"/>
              <a:t>Composed of two main types of protein – actin and myosin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971"/>
          <a:stretch/>
        </p:blipFill>
        <p:spPr>
          <a:xfrm>
            <a:off x="149415" y="1214993"/>
            <a:ext cx="5505076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Conversion of glucose to pyruvic acid</a:t>
            </a:r>
          </a:p>
          <a:p>
            <a:r>
              <a:rPr lang="en-GB" dirty="0" smtClean="0"/>
              <a:t>Sources of glucose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As blood glucose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From breakdown </a:t>
            </a:r>
            <a:r>
              <a:rPr lang="en-US" dirty="0"/>
              <a:t>of glycogen into glucose within the muscle </a:t>
            </a:r>
            <a:r>
              <a:rPr lang="en-US" dirty="0" smtClean="0"/>
              <a:t>cell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Can supply ATP very quickly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Does not require oxygen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567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Glycolysis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171"/>
          <a:stretch/>
        </p:blipFill>
        <p:spPr>
          <a:xfrm>
            <a:off x="2311398" y="1417638"/>
            <a:ext cx="4193823" cy="48728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58554" y="4741334"/>
            <a:ext cx="846667" cy="4374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311398" y="4741334"/>
            <a:ext cx="846667" cy="4374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072329" y="5563779"/>
            <a:ext cx="4999348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ATPs produced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5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C 0.03351 0.01551 0.06719 0.03148 0.06771 0.04838 C 0.06823 0.06504 0.03507 0.08264 0.00191 0.1006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C -0.03906 0.01967 -0.07709 0.03981 -0.07709 0.05671 C -0.07709 0.07338 -0.03906 0.08704 1.94444E-6 0.10069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Pyruvic acid in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Can enter citric acid (Krebs) cycle in presence of O</a:t>
            </a:r>
            <a:r>
              <a:rPr lang="en-GB" baseline="-25000" dirty="0" smtClean="0"/>
              <a:t>2</a:t>
            </a:r>
          </a:p>
          <a:p>
            <a:endParaRPr lang="en-GB" dirty="0"/>
          </a:p>
          <a:p>
            <a:r>
              <a:rPr lang="en-GB" dirty="0" smtClean="0"/>
              <a:t>Produces lactic acid in absence of O</a:t>
            </a:r>
            <a:r>
              <a:rPr lang="en-GB" baseline="-25000" dirty="0" smtClean="0"/>
              <a:t>2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Some lactic acid remains in muscle - fatigue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4729163"/>
            <a:ext cx="1524000" cy="139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34" y="4630385"/>
            <a:ext cx="1524000" cy="139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9000" y="612616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Pyruvic acid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05667" y="5418667"/>
            <a:ext cx="2384777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68999" y="6126163"/>
            <a:ext cx="13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Lactic acid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935112" y="4912607"/>
            <a:ext cx="249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lactacte</a:t>
            </a:r>
            <a:r>
              <a:rPr lang="en-GB" dirty="0" smtClean="0"/>
              <a:t> dehydrogenase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935112" y="5643942"/>
            <a:ext cx="249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5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Oxidative </a:t>
            </a:r>
            <a:r>
              <a:rPr lang="en-US" smtClean="0"/>
              <a:t>(aerobic)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oxidative </a:t>
            </a:r>
            <a:r>
              <a:rPr lang="en-GB" dirty="0" smtClean="0"/>
              <a:t>decarboxylation of pyruvate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723445"/>
            <a:ext cx="6159500" cy="2286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51000" y="484777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Pyruvate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757332" y="4670276"/>
            <a:ext cx="13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Acetyl-CoA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097864" y="4570779"/>
            <a:ext cx="2517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pyruvate </a:t>
            </a:r>
            <a:r>
              <a:rPr lang="en-GB" dirty="0" smtClean="0"/>
              <a:t>dehydrogenase</a:t>
            </a:r>
          </a:p>
          <a:p>
            <a:pPr algn="ctr"/>
            <a:r>
              <a:rPr lang="en-GB" dirty="0" smtClean="0"/>
              <a:t>complex 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626577" y="6150721"/>
            <a:ext cx="232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Enters citric acid 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6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9132 0.17269 " pathEditMode="relative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Citric acid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series </a:t>
            </a:r>
            <a:r>
              <a:rPr lang="en-GB" dirty="0"/>
              <a:t>of chemical reactions </a:t>
            </a:r>
            <a:r>
              <a:rPr lang="en-GB" dirty="0" smtClean="0"/>
              <a:t>to </a:t>
            </a:r>
            <a:r>
              <a:rPr lang="en-GB" dirty="0"/>
              <a:t>generate energy </a:t>
            </a:r>
            <a:r>
              <a:rPr lang="en-GB" dirty="0" smtClean="0"/>
              <a:t>derived from: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carbohydrates</a:t>
            </a:r>
            <a:endParaRPr lang="en-GB" dirty="0"/>
          </a:p>
          <a:p>
            <a:pPr lvl="1">
              <a:buFont typeface="Arial"/>
              <a:buChar char="•"/>
            </a:pPr>
            <a:r>
              <a:rPr lang="en-GB" dirty="0"/>
              <a:t>f</a:t>
            </a:r>
            <a:r>
              <a:rPr lang="en-GB" dirty="0" smtClean="0"/>
              <a:t>ats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proteins</a:t>
            </a:r>
          </a:p>
          <a:p>
            <a:pPr lvl="1">
              <a:buFont typeface="Arial"/>
              <a:buChar char="•"/>
            </a:pPr>
            <a:endParaRPr lang="en-GB" dirty="0"/>
          </a:p>
          <a:p>
            <a:r>
              <a:rPr lang="en-GB" dirty="0"/>
              <a:t>p</a:t>
            </a:r>
            <a:r>
              <a:rPr lang="en-GB" dirty="0" smtClean="0"/>
              <a:t>roducing CO</a:t>
            </a:r>
            <a:r>
              <a:rPr lang="en-GB" baseline="-25000" dirty="0" smtClean="0"/>
              <a:t>2</a:t>
            </a:r>
            <a:r>
              <a:rPr lang="en-GB" dirty="0" smtClean="0"/>
              <a:t> and 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96838" y="5563779"/>
            <a:ext cx="5350331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36 ATPs produced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8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228600" y="3200400"/>
            <a:ext cx="3983038" cy="2298700"/>
            <a:chOff x="288" y="2728"/>
            <a:chExt cx="2509" cy="1448"/>
          </a:xfrm>
        </p:grpSpPr>
        <p:grpSp>
          <p:nvGrpSpPr>
            <p:cNvPr id="36990" name="Group 3"/>
            <p:cNvGrpSpPr>
              <a:grpSpLocks/>
            </p:cNvGrpSpPr>
            <p:nvPr/>
          </p:nvGrpSpPr>
          <p:grpSpPr bwMode="auto">
            <a:xfrm>
              <a:off x="288" y="2832"/>
              <a:ext cx="266" cy="288"/>
              <a:chOff x="912" y="3648"/>
              <a:chExt cx="288" cy="288"/>
            </a:xfrm>
          </p:grpSpPr>
          <p:sp>
            <p:nvSpPr>
              <p:cNvPr id="37007" name="Oval 4"/>
              <p:cNvSpPr>
                <a:spLocks noChangeArrowheads="1"/>
              </p:cNvSpPr>
              <p:nvPr/>
            </p:nvSpPr>
            <p:spPr bwMode="auto">
              <a:xfrm>
                <a:off x="912" y="3648"/>
                <a:ext cx="288" cy="288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7008" name="Oval 5"/>
              <p:cNvSpPr>
                <a:spLocks noChangeArrowheads="1"/>
              </p:cNvSpPr>
              <p:nvPr/>
            </p:nvSpPr>
            <p:spPr bwMode="auto">
              <a:xfrm>
                <a:off x="960" y="3696"/>
                <a:ext cx="192" cy="192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sp>
          <p:nvSpPr>
            <p:cNvPr id="36991" name="Text Box 6"/>
            <p:cNvSpPr txBox="1">
              <a:spLocks noChangeArrowheads="1"/>
            </p:cNvSpPr>
            <p:nvPr/>
          </p:nvSpPr>
          <p:spPr bwMode="auto">
            <a:xfrm>
              <a:off x="753" y="2728"/>
              <a:ext cx="2044" cy="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80000"/>
                </a:lnSpc>
              </a:pPr>
              <a:r>
                <a:rPr lang="en-GB" sz="2000" b="0">
                  <a:latin typeface="Verdana" charset="0"/>
                </a:rPr>
                <a:t>Mitochondrial DNA</a:t>
              </a:r>
            </a:p>
            <a:p>
              <a:pPr>
                <a:lnSpc>
                  <a:spcPct val="180000"/>
                </a:lnSpc>
              </a:pPr>
              <a:r>
                <a:rPr lang="en-GB" sz="2000" b="0">
                  <a:latin typeface="Verdana" charset="0"/>
                </a:rPr>
                <a:t>Krebs cycle</a:t>
              </a:r>
            </a:p>
            <a:p>
              <a:pPr>
                <a:lnSpc>
                  <a:spcPct val="180000"/>
                </a:lnSpc>
              </a:pPr>
              <a:r>
                <a:rPr lang="en-GB" sz="2000" b="0">
                  <a:latin typeface="Verdana" charset="0"/>
                </a:rPr>
                <a:t>Electron transport chain</a:t>
              </a:r>
            </a:p>
            <a:p>
              <a:pPr>
                <a:lnSpc>
                  <a:spcPct val="180000"/>
                </a:lnSpc>
              </a:pPr>
              <a:r>
                <a:rPr lang="en-GB" sz="2000" b="0">
                  <a:latin typeface="Verdana" charset="0"/>
                </a:rPr>
                <a:t>F</a:t>
              </a:r>
              <a:r>
                <a:rPr lang="en-GB" sz="2000" b="0" baseline="-25000">
                  <a:latin typeface="Verdana" charset="0"/>
                </a:rPr>
                <a:t>0</a:t>
              </a:r>
              <a:r>
                <a:rPr lang="en-GB" sz="2000" b="0">
                  <a:latin typeface="Verdana" charset="0"/>
                </a:rPr>
                <a:t>F</a:t>
              </a:r>
              <a:r>
                <a:rPr lang="en-GB" sz="2000" b="0" baseline="-25000">
                  <a:latin typeface="Verdana" charset="0"/>
                </a:rPr>
                <a:t>1</a:t>
              </a:r>
              <a:r>
                <a:rPr lang="en-GB" sz="2000" b="0">
                  <a:latin typeface="Verdana" charset="0"/>
                </a:rPr>
                <a:t> ATP synthase</a:t>
              </a:r>
            </a:p>
          </p:txBody>
        </p:sp>
        <p:grpSp>
          <p:nvGrpSpPr>
            <p:cNvPr id="36992" name="Group 7"/>
            <p:cNvGrpSpPr>
              <a:grpSpLocks/>
            </p:cNvGrpSpPr>
            <p:nvPr/>
          </p:nvGrpSpPr>
          <p:grpSpPr bwMode="auto">
            <a:xfrm rot="10418">
              <a:off x="354" y="3590"/>
              <a:ext cx="311" cy="112"/>
              <a:chOff x="1584" y="3744"/>
              <a:chExt cx="624" cy="192"/>
            </a:xfrm>
          </p:grpSpPr>
          <p:sp>
            <p:nvSpPr>
              <p:cNvPr id="37004" name="Rectangle 8"/>
              <p:cNvSpPr>
                <a:spLocks noChangeArrowheads="1"/>
              </p:cNvSpPr>
              <p:nvPr/>
            </p:nvSpPr>
            <p:spPr bwMode="auto">
              <a:xfrm>
                <a:off x="158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7005" name="Rectangle 9"/>
              <p:cNvSpPr>
                <a:spLocks noChangeArrowheads="1"/>
              </p:cNvSpPr>
              <p:nvPr/>
            </p:nvSpPr>
            <p:spPr bwMode="auto">
              <a:xfrm>
                <a:off x="182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7006" name="Rectangle 10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993" name="Group 11"/>
            <p:cNvGrpSpPr>
              <a:grpSpLocks/>
            </p:cNvGrpSpPr>
            <p:nvPr/>
          </p:nvGrpSpPr>
          <p:grpSpPr bwMode="auto">
            <a:xfrm rot="10772863">
              <a:off x="380" y="3898"/>
              <a:ext cx="152" cy="278"/>
              <a:chOff x="2446" y="1211"/>
              <a:chExt cx="618" cy="1046"/>
            </a:xfrm>
          </p:grpSpPr>
          <p:sp>
            <p:nvSpPr>
              <p:cNvPr id="37002" name="Rectangle 12"/>
              <p:cNvSpPr>
                <a:spLocks noChangeArrowheads="1"/>
              </p:cNvSpPr>
              <p:nvPr/>
            </p:nvSpPr>
            <p:spPr bwMode="auto">
              <a:xfrm>
                <a:off x="2446" y="1211"/>
                <a:ext cx="618" cy="386"/>
              </a:xfrm>
              <a:prstGeom prst="rect">
                <a:avLst/>
              </a:prstGeom>
              <a:solidFill>
                <a:schemeClr val="hlink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7003" name="Oval 13"/>
              <p:cNvSpPr>
                <a:spLocks noChangeArrowheads="1"/>
              </p:cNvSpPr>
              <p:nvPr/>
            </p:nvSpPr>
            <p:spPr bwMode="auto">
              <a:xfrm>
                <a:off x="2446" y="1638"/>
                <a:ext cx="618" cy="619"/>
              </a:xfrm>
              <a:prstGeom prst="ellipse">
                <a:avLst/>
              </a:prstGeom>
              <a:solidFill>
                <a:schemeClr val="hlink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994" name="Group 14"/>
            <p:cNvGrpSpPr>
              <a:grpSpLocks/>
            </p:cNvGrpSpPr>
            <p:nvPr/>
          </p:nvGrpSpPr>
          <p:grpSpPr bwMode="auto">
            <a:xfrm>
              <a:off x="328" y="3185"/>
              <a:ext cx="248" cy="268"/>
              <a:chOff x="4128" y="3648"/>
              <a:chExt cx="413" cy="412"/>
            </a:xfrm>
          </p:grpSpPr>
          <p:sp>
            <p:nvSpPr>
              <p:cNvPr id="36995" name="Oval 15"/>
              <p:cNvSpPr>
                <a:spLocks noChangeArrowheads="1"/>
              </p:cNvSpPr>
              <p:nvPr/>
            </p:nvSpPr>
            <p:spPr bwMode="auto">
              <a:xfrm>
                <a:off x="4176" y="3696"/>
                <a:ext cx="336" cy="336"/>
              </a:xfrm>
              <a:prstGeom prst="ellipse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96" name="Oval 16"/>
              <p:cNvSpPr>
                <a:spLocks noChangeArrowheads="1"/>
              </p:cNvSpPr>
              <p:nvPr/>
            </p:nvSpPr>
            <p:spPr bwMode="auto">
              <a:xfrm>
                <a:off x="4464" y="3860"/>
                <a:ext cx="77" cy="76"/>
              </a:xfrm>
              <a:prstGeom prst="ellipse">
                <a:avLst/>
              </a:prstGeom>
              <a:solidFill>
                <a:srgbClr val="D60093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97" name="Oval 17"/>
              <p:cNvSpPr>
                <a:spLocks noChangeArrowheads="1"/>
              </p:cNvSpPr>
              <p:nvPr/>
            </p:nvSpPr>
            <p:spPr bwMode="auto">
              <a:xfrm>
                <a:off x="4368" y="3984"/>
                <a:ext cx="77" cy="76"/>
              </a:xfrm>
              <a:prstGeom prst="ellipse">
                <a:avLst/>
              </a:prstGeom>
              <a:solidFill>
                <a:srgbClr val="D60093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98" name="Oval 18"/>
              <p:cNvSpPr>
                <a:spLocks noChangeArrowheads="1"/>
              </p:cNvSpPr>
              <p:nvPr/>
            </p:nvSpPr>
            <p:spPr bwMode="auto">
              <a:xfrm>
                <a:off x="4195" y="3956"/>
                <a:ext cx="77" cy="76"/>
              </a:xfrm>
              <a:prstGeom prst="ellipse">
                <a:avLst/>
              </a:prstGeom>
              <a:solidFill>
                <a:srgbClr val="D60093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99" name="Oval 19"/>
              <p:cNvSpPr>
                <a:spLocks noChangeArrowheads="1"/>
              </p:cNvSpPr>
              <p:nvPr/>
            </p:nvSpPr>
            <p:spPr bwMode="auto">
              <a:xfrm>
                <a:off x="4291" y="3648"/>
                <a:ext cx="77" cy="76"/>
              </a:xfrm>
              <a:prstGeom prst="ellipse">
                <a:avLst/>
              </a:prstGeom>
              <a:solidFill>
                <a:srgbClr val="D60093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7000" name="Oval 20"/>
              <p:cNvSpPr>
                <a:spLocks noChangeArrowheads="1"/>
              </p:cNvSpPr>
              <p:nvPr/>
            </p:nvSpPr>
            <p:spPr bwMode="auto">
              <a:xfrm>
                <a:off x="4128" y="3792"/>
                <a:ext cx="77" cy="76"/>
              </a:xfrm>
              <a:prstGeom prst="ellipse">
                <a:avLst/>
              </a:prstGeom>
              <a:solidFill>
                <a:srgbClr val="D60093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7001" name="Oval 21"/>
              <p:cNvSpPr>
                <a:spLocks noChangeArrowheads="1"/>
              </p:cNvSpPr>
              <p:nvPr/>
            </p:nvSpPr>
            <p:spPr bwMode="auto">
              <a:xfrm>
                <a:off x="4464" y="3744"/>
                <a:ext cx="77" cy="76"/>
              </a:xfrm>
              <a:prstGeom prst="ellipse">
                <a:avLst/>
              </a:prstGeom>
              <a:solidFill>
                <a:srgbClr val="D60093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</p:grpSp>
      <p:grpSp>
        <p:nvGrpSpPr>
          <p:cNvPr id="36867" name="Group 22"/>
          <p:cNvGrpSpPr>
            <a:grpSpLocks/>
          </p:cNvGrpSpPr>
          <p:nvPr/>
        </p:nvGrpSpPr>
        <p:grpSpPr bwMode="auto">
          <a:xfrm>
            <a:off x="4360863" y="5638800"/>
            <a:ext cx="173037" cy="609600"/>
            <a:chOff x="4272" y="3696"/>
            <a:chExt cx="192" cy="624"/>
          </a:xfrm>
        </p:grpSpPr>
        <p:sp>
          <p:nvSpPr>
            <p:cNvPr id="36987" name="Line 23"/>
            <p:cNvSpPr>
              <a:spLocks noChangeShapeType="1"/>
            </p:cNvSpPr>
            <p:nvPr/>
          </p:nvSpPr>
          <p:spPr bwMode="auto">
            <a:xfrm>
              <a:off x="4368" y="3696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88" name="Oval 24"/>
            <p:cNvSpPr>
              <a:spLocks noChangeArrowheads="1"/>
            </p:cNvSpPr>
            <p:nvPr/>
          </p:nvSpPr>
          <p:spPr bwMode="auto">
            <a:xfrm>
              <a:off x="4272" y="3744"/>
              <a:ext cx="192" cy="192"/>
            </a:xfrm>
            <a:prstGeom prst="ellipse">
              <a:avLst/>
            </a:prstGeom>
            <a:solidFill>
              <a:srgbClr val="FE9E46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36989" name="Oval 25"/>
            <p:cNvSpPr>
              <a:spLocks noChangeArrowheads="1"/>
            </p:cNvSpPr>
            <p:nvPr/>
          </p:nvSpPr>
          <p:spPr bwMode="auto">
            <a:xfrm>
              <a:off x="4272" y="3984"/>
              <a:ext cx="192" cy="192"/>
            </a:xfrm>
            <a:prstGeom prst="ellipse">
              <a:avLst/>
            </a:prstGeom>
            <a:solidFill>
              <a:srgbClr val="FE9E46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</p:grpSp>
      <p:sp>
        <p:nvSpPr>
          <p:cNvPr id="36868" name="Oval 26"/>
          <p:cNvSpPr>
            <a:spLocks noChangeArrowheads="1"/>
          </p:cNvSpPr>
          <p:nvPr/>
        </p:nvSpPr>
        <p:spPr bwMode="auto">
          <a:xfrm>
            <a:off x="4360863" y="6324600"/>
            <a:ext cx="211137" cy="2286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/>
          </a:p>
        </p:txBody>
      </p:sp>
      <p:sp>
        <p:nvSpPr>
          <p:cNvPr id="36869" name="Text Box 27"/>
          <p:cNvSpPr txBox="1">
            <a:spLocks noChangeArrowheads="1"/>
          </p:cNvSpPr>
          <p:nvPr/>
        </p:nvSpPr>
        <p:spPr bwMode="auto">
          <a:xfrm>
            <a:off x="4727575" y="5548313"/>
            <a:ext cx="4116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b="0">
                <a:latin typeface="Verdana" charset="0"/>
              </a:rPr>
              <a:t>Pathways (e.g. b-oxidation)</a:t>
            </a:r>
          </a:p>
          <a:p>
            <a:pPr>
              <a:lnSpc>
                <a:spcPct val="150000"/>
              </a:lnSpc>
            </a:pPr>
            <a:r>
              <a:rPr lang="en-GB" sz="2000" b="0">
                <a:latin typeface="Verdana" charset="0"/>
              </a:rPr>
              <a:t>Transporters (e.g. ATP/ADP, FAs)</a:t>
            </a:r>
          </a:p>
        </p:txBody>
      </p:sp>
      <p:sp>
        <p:nvSpPr>
          <p:cNvPr id="36870" name="Text Box 28"/>
          <p:cNvSpPr txBox="1">
            <a:spLocks noChangeArrowheads="1"/>
          </p:cNvSpPr>
          <p:nvPr/>
        </p:nvSpPr>
        <p:spPr bwMode="auto">
          <a:xfrm>
            <a:off x="184150" y="120650"/>
            <a:ext cx="457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800"/>
              <a:t>Mitochondria</a:t>
            </a:r>
          </a:p>
        </p:txBody>
      </p:sp>
      <p:sp>
        <p:nvSpPr>
          <p:cNvPr id="36871" name="Text Box 29"/>
          <p:cNvSpPr txBox="1">
            <a:spLocks noChangeArrowheads="1"/>
          </p:cNvSpPr>
          <p:nvPr/>
        </p:nvSpPr>
        <p:spPr bwMode="auto">
          <a:xfrm>
            <a:off x="609600" y="762000"/>
            <a:ext cx="7561263" cy="13112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GB" sz="2000" b="0">
                <a:latin typeface="Verdana" charset="0"/>
              </a:rPr>
              <a:t>Mitochondria are the power stations of our cells and the sites of oxidative phosphorylation. The enzymes for fat metabolism (</a:t>
            </a:r>
            <a:r>
              <a:rPr lang="en-GB" sz="2000" b="0">
                <a:latin typeface="Symbol" charset="0"/>
              </a:rPr>
              <a:t>b</a:t>
            </a:r>
            <a:r>
              <a:rPr lang="en-GB" sz="2000" b="0">
                <a:latin typeface="Verdana" charset="0"/>
              </a:rPr>
              <a:t>-oxidation), the Krebs cycle, electron transport chain are located inside the mitochondria. </a:t>
            </a:r>
          </a:p>
        </p:txBody>
      </p:sp>
      <p:grpSp>
        <p:nvGrpSpPr>
          <p:cNvPr id="36872" name="Group 30"/>
          <p:cNvGrpSpPr>
            <a:grpSpLocks/>
          </p:cNvGrpSpPr>
          <p:nvPr/>
        </p:nvGrpSpPr>
        <p:grpSpPr bwMode="auto">
          <a:xfrm rot="-579428">
            <a:off x="3810000" y="2438400"/>
            <a:ext cx="4851400" cy="2760663"/>
            <a:chOff x="672" y="288"/>
            <a:chExt cx="5040" cy="2784"/>
          </a:xfrm>
        </p:grpSpPr>
        <p:grpSp>
          <p:nvGrpSpPr>
            <p:cNvPr id="36873" name="Group 31"/>
            <p:cNvGrpSpPr>
              <a:grpSpLocks/>
            </p:cNvGrpSpPr>
            <p:nvPr/>
          </p:nvGrpSpPr>
          <p:grpSpPr bwMode="auto">
            <a:xfrm>
              <a:off x="672" y="288"/>
              <a:ext cx="5040" cy="2784"/>
              <a:chOff x="672" y="768"/>
              <a:chExt cx="5040" cy="2784"/>
            </a:xfrm>
          </p:grpSpPr>
          <p:sp>
            <p:nvSpPr>
              <p:cNvPr id="36984" name="Freeform 32"/>
              <p:cNvSpPr>
                <a:spLocks/>
              </p:cNvSpPr>
              <p:nvPr/>
            </p:nvSpPr>
            <p:spPr bwMode="auto">
              <a:xfrm>
                <a:off x="672" y="1128"/>
                <a:ext cx="5040" cy="2424"/>
              </a:xfrm>
              <a:custGeom>
                <a:avLst/>
                <a:gdLst>
                  <a:gd name="T0" fmla="*/ 52 w 5160"/>
                  <a:gd name="T1" fmla="*/ 224 h 2816"/>
                  <a:gd name="T2" fmla="*/ 52 w 5160"/>
                  <a:gd name="T3" fmla="*/ 620 h 2816"/>
                  <a:gd name="T4" fmla="*/ 357 w 5160"/>
                  <a:gd name="T5" fmla="*/ 936 h 2816"/>
                  <a:gd name="T6" fmla="*/ 968 w 5160"/>
                  <a:gd name="T7" fmla="*/ 1173 h 2816"/>
                  <a:gd name="T8" fmla="*/ 2541 w 5160"/>
                  <a:gd name="T9" fmla="*/ 1488 h 2816"/>
                  <a:gd name="T10" fmla="*/ 3720 w 5160"/>
                  <a:gd name="T11" fmla="*/ 1488 h 2816"/>
                  <a:gd name="T12" fmla="*/ 4551 w 5160"/>
                  <a:gd name="T13" fmla="*/ 1147 h 2816"/>
                  <a:gd name="T14" fmla="*/ 4595 w 5160"/>
                  <a:gd name="T15" fmla="*/ 751 h 2816"/>
                  <a:gd name="T16" fmla="*/ 4376 w 5160"/>
                  <a:gd name="T17" fmla="*/ 487 h 2816"/>
                  <a:gd name="T18" fmla="*/ 3939 w 5160"/>
                  <a:gd name="T19" fmla="*/ 382 h 2816"/>
                  <a:gd name="T20" fmla="*/ 2541 w 5160"/>
                  <a:gd name="T21" fmla="*/ 198 h 2816"/>
                  <a:gd name="T22" fmla="*/ 1056 w 5160"/>
                  <a:gd name="T23" fmla="*/ 13 h 2816"/>
                  <a:gd name="T24" fmla="*/ 226 w 5160"/>
                  <a:gd name="T25" fmla="*/ 119 h 2816"/>
                  <a:gd name="T26" fmla="*/ 52 w 5160"/>
                  <a:gd name="T27" fmla="*/ 224 h 28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60"/>
                  <a:gd name="T43" fmla="*/ 0 h 2816"/>
                  <a:gd name="T44" fmla="*/ 5160 w 5160"/>
                  <a:gd name="T45" fmla="*/ 2816 h 28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60" h="2816">
                    <a:moveTo>
                      <a:pt x="56" y="408"/>
                    </a:moveTo>
                    <a:cubicBezTo>
                      <a:pt x="24" y="560"/>
                      <a:pt x="0" y="912"/>
                      <a:pt x="56" y="1128"/>
                    </a:cubicBezTo>
                    <a:cubicBezTo>
                      <a:pt x="112" y="1344"/>
                      <a:pt x="224" y="1536"/>
                      <a:pt x="392" y="1704"/>
                    </a:cubicBezTo>
                    <a:cubicBezTo>
                      <a:pt x="560" y="1872"/>
                      <a:pt x="664" y="1968"/>
                      <a:pt x="1064" y="2136"/>
                    </a:cubicBezTo>
                    <a:cubicBezTo>
                      <a:pt x="1464" y="2304"/>
                      <a:pt x="2288" y="2616"/>
                      <a:pt x="2792" y="2712"/>
                    </a:cubicBezTo>
                    <a:cubicBezTo>
                      <a:pt x="3296" y="2808"/>
                      <a:pt x="3720" y="2816"/>
                      <a:pt x="4088" y="2712"/>
                    </a:cubicBezTo>
                    <a:cubicBezTo>
                      <a:pt x="4456" y="2608"/>
                      <a:pt x="4840" y="2312"/>
                      <a:pt x="5000" y="2088"/>
                    </a:cubicBezTo>
                    <a:cubicBezTo>
                      <a:pt x="5160" y="1864"/>
                      <a:pt x="5080" y="1568"/>
                      <a:pt x="5048" y="1368"/>
                    </a:cubicBezTo>
                    <a:cubicBezTo>
                      <a:pt x="5016" y="1168"/>
                      <a:pt x="4928" y="1000"/>
                      <a:pt x="4808" y="888"/>
                    </a:cubicBezTo>
                    <a:cubicBezTo>
                      <a:pt x="4688" y="776"/>
                      <a:pt x="4664" y="784"/>
                      <a:pt x="4328" y="696"/>
                    </a:cubicBezTo>
                    <a:cubicBezTo>
                      <a:pt x="3992" y="608"/>
                      <a:pt x="3320" y="472"/>
                      <a:pt x="2792" y="360"/>
                    </a:cubicBezTo>
                    <a:cubicBezTo>
                      <a:pt x="2264" y="248"/>
                      <a:pt x="1584" y="48"/>
                      <a:pt x="1160" y="24"/>
                    </a:cubicBezTo>
                    <a:cubicBezTo>
                      <a:pt x="736" y="0"/>
                      <a:pt x="432" y="144"/>
                      <a:pt x="248" y="216"/>
                    </a:cubicBezTo>
                    <a:cubicBezTo>
                      <a:pt x="64" y="288"/>
                      <a:pt x="88" y="256"/>
                      <a:pt x="56" y="408"/>
                    </a:cubicBezTo>
                    <a:close/>
                  </a:path>
                </a:pathLst>
              </a:custGeom>
              <a:solidFill>
                <a:srgbClr val="777777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/>
              </a:p>
            </p:txBody>
          </p:sp>
          <p:sp>
            <p:nvSpPr>
              <p:cNvPr id="36985" name="Freeform 33"/>
              <p:cNvSpPr>
                <a:spLocks/>
              </p:cNvSpPr>
              <p:nvPr/>
            </p:nvSpPr>
            <p:spPr bwMode="auto">
              <a:xfrm>
                <a:off x="672" y="768"/>
                <a:ext cx="5008" cy="2320"/>
              </a:xfrm>
              <a:custGeom>
                <a:avLst/>
                <a:gdLst>
                  <a:gd name="T0" fmla="*/ 1096 w 5008"/>
                  <a:gd name="T1" fmla="*/ 8 h 2320"/>
                  <a:gd name="T2" fmla="*/ 376 w 5008"/>
                  <a:gd name="T3" fmla="*/ 152 h 2320"/>
                  <a:gd name="T4" fmla="*/ 40 w 5008"/>
                  <a:gd name="T5" fmla="*/ 680 h 2320"/>
                  <a:gd name="T6" fmla="*/ 136 w 5008"/>
                  <a:gd name="T7" fmla="*/ 1160 h 2320"/>
                  <a:gd name="T8" fmla="*/ 376 w 5008"/>
                  <a:gd name="T9" fmla="*/ 1448 h 2320"/>
                  <a:gd name="T10" fmla="*/ 1192 w 5008"/>
                  <a:gd name="T11" fmla="*/ 1880 h 2320"/>
                  <a:gd name="T12" fmla="*/ 2584 w 5008"/>
                  <a:gd name="T13" fmla="*/ 2264 h 2320"/>
                  <a:gd name="T14" fmla="*/ 4072 w 5008"/>
                  <a:gd name="T15" fmla="*/ 2216 h 2320"/>
                  <a:gd name="T16" fmla="*/ 4792 w 5008"/>
                  <a:gd name="T17" fmla="*/ 1784 h 2320"/>
                  <a:gd name="T18" fmla="*/ 4888 w 5008"/>
                  <a:gd name="T19" fmla="*/ 1160 h 2320"/>
                  <a:gd name="T20" fmla="*/ 4072 w 5008"/>
                  <a:gd name="T21" fmla="*/ 728 h 2320"/>
                  <a:gd name="T22" fmla="*/ 3256 w 5008"/>
                  <a:gd name="T23" fmla="*/ 584 h 2320"/>
                  <a:gd name="T24" fmla="*/ 1720 w 5008"/>
                  <a:gd name="T25" fmla="*/ 104 h 2320"/>
                  <a:gd name="T26" fmla="*/ 1096 w 5008"/>
                  <a:gd name="T27" fmla="*/ 8 h 23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08"/>
                  <a:gd name="T43" fmla="*/ 0 h 2320"/>
                  <a:gd name="T44" fmla="*/ 5008 w 5008"/>
                  <a:gd name="T45" fmla="*/ 2320 h 23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08" h="2320">
                    <a:moveTo>
                      <a:pt x="1096" y="8"/>
                    </a:moveTo>
                    <a:cubicBezTo>
                      <a:pt x="872" y="16"/>
                      <a:pt x="552" y="40"/>
                      <a:pt x="376" y="152"/>
                    </a:cubicBezTo>
                    <a:cubicBezTo>
                      <a:pt x="200" y="264"/>
                      <a:pt x="80" y="512"/>
                      <a:pt x="40" y="680"/>
                    </a:cubicBezTo>
                    <a:cubicBezTo>
                      <a:pt x="0" y="848"/>
                      <a:pt x="80" y="1032"/>
                      <a:pt x="136" y="1160"/>
                    </a:cubicBezTo>
                    <a:cubicBezTo>
                      <a:pt x="192" y="1288"/>
                      <a:pt x="200" y="1328"/>
                      <a:pt x="376" y="1448"/>
                    </a:cubicBezTo>
                    <a:cubicBezTo>
                      <a:pt x="552" y="1568"/>
                      <a:pt x="824" y="1744"/>
                      <a:pt x="1192" y="1880"/>
                    </a:cubicBezTo>
                    <a:cubicBezTo>
                      <a:pt x="1560" y="2016"/>
                      <a:pt x="2104" y="2208"/>
                      <a:pt x="2584" y="2264"/>
                    </a:cubicBezTo>
                    <a:cubicBezTo>
                      <a:pt x="3064" y="2320"/>
                      <a:pt x="3704" y="2296"/>
                      <a:pt x="4072" y="2216"/>
                    </a:cubicBezTo>
                    <a:cubicBezTo>
                      <a:pt x="4440" y="2136"/>
                      <a:pt x="4656" y="1960"/>
                      <a:pt x="4792" y="1784"/>
                    </a:cubicBezTo>
                    <a:cubicBezTo>
                      <a:pt x="4928" y="1608"/>
                      <a:pt x="5008" y="1336"/>
                      <a:pt x="4888" y="1160"/>
                    </a:cubicBezTo>
                    <a:cubicBezTo>
                      <a:pt x="4768" y="984"/>
                      <a:pt x="4344" y="824"/>
                      <a:pt x="4072" y="728"/>
                    </a:cubicBezTo>
                    <a:cubicBezTo>
                      <a:pt x="3800" y="632"/>
                      <a:pt x="3648" y="688"/>
                      <a:pt x="3256" y="584"/>
                    </a:cubicBezTo>
                    <a:cubicBezTo>
                      <a:pt x="2864" y="480"/>
                      <a:pt x="2088" y="200"/>
                      <a:pt x="1720" y="104"/>
                    </a:cubicBezTo>
                    <a:cubicBezTo>
                      <a:pt x="1352" y="8"/>
                      <a:pt x="1320" y="0"/>
                      <a:pt x="1096" y="8"/>
                    </a:cubicBezTo>
                    <a:close/>
                  </a:path>
                </a:pathLst>
              </a:custGeom>
              <a:solidFill>
                <a:srgbClr val="96969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/>
              </a:p>
            </p:txBody>
          </p:sp>
          <p:sp>
            <p:nvSpPr>
              <p:cNvPr id="36986" name="Freeform 34"/>
              <p:cNvSpPr>
                <a:spLocks/>
              </p:cNvSpPr>
              <p:nvPr/>
            </p:nvSpPr>
            <p:spPr bwMode="auto">
              <a:xfrm>
                <a:off x="960" y="944"/>
                <a:ext cx="4496" cy="1992"/>
              </a:xfrm>
              <a:custGeom>
                <a:avLst/>
                <a:gdLst>
                  <a:gd name="T0" fmla="*/ 528 w 4496"/>
                  <a:gd name="T1" fmla="*/ 16 h 1992"/>
                  <a:gd name="T2" fmla="*/ 192 w 4496"/>
                  <a:gd name="T3" fmla="*/ 160 h 1992"/>
                  <a:gd name="T4" fmla="*/ 0 w 4496"/>
                  <a:gd name="T5" fmla="*/ 544 h 1992"/>
                  <a:gd name="T6" fmla="*/ 192 w 4496"/>
                  <a:gd name="T7" fmla="*/ 544 h 1992"/>
                  <a:gd name="T8" fmla="*/ 480 w 4496"/>
                  <a:gd name="T9" fmla="*/ 448 h 1992"/>
                  <a:gd name="T10" fmla="*/ 528 w 4496"/>
                  <a:gd name="T11" fmla="*/ 592 h 1992"/>
                  <a:gd name="T12" fmla="*/ 192 w 4496"/>
                  <a:gd name="T13" fmla="*/ 736 h 1992"/>
                  <a:gd name="T14" fmla="*/ 48 w 4496"/>
                  <a:gd name="T15" fmla="*/ 880 h 1992"/>
                  <a:gd name="T16" fmla="*/ 336 w 4496"/>
                  <a:gd name="T17" fmla="*/ 1168 h 1992"/>
                  <a:gd name="T18" fmla="*/ 720 w 4496"/>
                  <a:gd name="T19" fmla="*/ 976 h 1992"/>
                  <a:gd name="T20" fmla="*/ 1152 w 4496"/>
                  <a:gd name="T21" fmla="*/ 784 h 1992"/>
                  <a:gd name="T22" fmla="*/ 1296 w 4496"/>
                  <a:gd name="T23" fmla="*/ 832 h 1992"/>
                  <a:gd name="T24" fmla="*/ 768 w 4496"/>
                  <a:gd name="T25" fmla="*/ 1120 h 1992"/>
                  <a:gd name="T26" fmla="*/ 576 w 4496"/>
                  <a:gd name="T27" fmla="*/ 1360 h 1992"/>
                  <a:gd name="T28" fmla="*/ 768 w 4496"/>
                  <a:gd name="T29" fmla="*/ 1408 h 1992"/>
                  <a:gd name="T30" fmla="*/ 1344 w 4496"/>
                  <a:gd name="T31" fmla="*/ 1120 h 1992"/>
                  <a:gd name="T32" fmla="*/ 1872 w 4496"/>
                  <a:gd name="T33" fmla="*/ 736 h 1992"/>
                  <a:gd name="T34" fmla="*/ 2064 w 4496"/>
                  <a:gd name="T35" fmla="*/ 688 h 1992"/>
                  <a:gd name="T36" fmla="*/ 1872 w 4496"/>
                  <a:gd name="T37" fmla="*/ 928 h 1992"/>
                  <a:gd name="T38" fmla="*/ 1248 w 4496"/>
                  <a:gd name="T39" fmla="*/ 1360 h 1992"/>
                  <a:gd name="T40" fmla="*/ 1056 w 4496"/>
                  <a:gd name="T41" fmla="*/ 1552 h 1992"/>
                  <a:gd name="T42" fmla="*/ 1152 w 4496"/>
                  <a:gd name="T43" fmla="*/ 1648 h 1992"/>
                  <a:gd name="T44" fmla="*/ 2304 w 4496"/>
                  <a:gd name="T45" fmla="*/ 1936 h 1992"/>
                  <a:gd name="T46" fmla="*/ 2400 w 4496"/>
                  <a:gd name="T47" fmla="*/ 1936 h 1992"/>
                  <a:gd name="T48" fmla="*/ 2640 w 4496"/>
                  <a:gd name="T49" fmla="*/ 1744 h 1992"/>
                  <a:gd name="T50" fmla="*/ 3408 w 4496"/>
                  <a:gd name="T51" fmla="*/ 1024 h 1992"/>
                  <a:gd name="T52" fmla="*/ 3504 w 4496"/>
                  <a:gd name="T53" fmla="*/ 976 h 1992"/>
                  <a:gd name="T54" fmla="*/ 3600 w 4496"/>
                  <a:gd name="T55" fmla="*/ 976 h 1992"/>
                  <a:gd name="T56" fmla="*/ 3600 w 4496"/>
                  <a:gd name="T57" fmla="*/ 1168 h 1992"/>
                  <a:gd name="T58" fmla="*/ 3168 w 4496"/>
                  <a:gd name="T59" fmla="*/ 1600 h 1992"/>
                  <a:gd name="T60" fmla="*/ 2832 w 4496"/>
                  <a:gd name="T61" fmla="*/ 1936 h 1992"/>
                  <a:gd name="T62" fmla="*/ 3216 w 4496"/>
                  <a:gd name="T63" fmla="*/ 1936 h 1992"/>
                  <a:gd name="T64" fmla="*/ 4032 w 4496"/>
                  <a:gd name="T65" fmla="*/ 1744 h 1992"/>
                  <a:gd name="T66" fmla="*/ 4464 w 4496"/>
                  <a:gd name="T67" fmla="*/ 1264 h 1992"/>
                  <a:gd name="T68" fmla="*/ 4224 w 4496"/>
                  <a:gd name="T69" fmla="*/ 832 h 1992"/>
                  <a:gd name="T70" fmla="*/ 3360 w 4496"/>
                  <a:gd name="T71" fmla="*/ 592 h 1992"/>
                  <a:gd name="T72" fmla="*/ 3216 w 4496"/>
                  <a:gd name="T73" fmla="*/ 640 h 1992"/>
                  <a:gd name="T74" fmla="*/ 2256 w 4496"/>
                  <a:gd name="T75" fmla="*/ 1360 h 1992"/>
                  <a:gd name="T76" fmla="*/ 2160 w 4496"/>
                  <a:gd name="T77" fmla="*/ 1216 h 1992"/>
                  <a:gd name="T78" fmla="*/ 2928 w 4496"/>
                  <a:gd name="T79" fmla="*/ 592 h 1992"/>
                  <a:gd name="T80" fmla="*/ 2640 w 4496"/>
                  <a:gd name="T81" fmla="*/ 448 h 1992"/>
                  <a:gd name="T82" fmla="*/ 1776 w 4496"/>
                  <a:gd name="T83" fmla="*/ 208 h 1992"/>
                  <a:gd name="T84" fmla="*/ 1536 w 4496"/>
                  <a:gd name="T85" fmla="*/ 352 h 1992"/>
                  <a:gd name="T86" fmla="*/ 816 w 4496"/>
                  <a:gd name="T87" fmla="*/ 688 h 1992"/>
                  <a:gd name="T88" fmla="*/ 672 w 4496"/>
                  <a:gd name="T89" fmla="*/ 592 h 1992"/>
                  <a:gd name="T90" fmla="*/ 1440 w 4496"/>
                  <a:gd name="T91" fmla="*/ 160 h 1992"/>
                  <a:gd name="T92" fmla="*/ 864 w 4496"/>
                  <a:gd name="T93" fmla="*/ 16 h 1992"/>
                  <a:gd name="T94" fmla="*/ 720 w 4496"/>
                  <a:gd name="T95" fmla="*/ 112 h 1992"/>
                  <a:gd name="T96" fmla="*/ 624 w 4496"/>
                  <a:gd name="T97" fmla="*/ 304 h 1992"/>
                  <a:gd name="T98" fmla="*/ 480 w 4496"/>
                  <a:gd name="T99" fmla="*/ 256 h 1992"/>
                  <a:gd name="T100" fmla="*/ 528 w 4496"/>
                  <a:gd name="T101" fmla="*/ 16 h 19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496"/>
                  <a:gd name="T154" fmla="*/ 0 h 1992"/>
                  <a:gd name="T155" fmla="*/ 4496 w 4496"/>
                  <a:gd name="T156" fmla="*/ 1992 h 19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496" h="1992">
                    <a:moveTo>
                      <a:pt x="528" y="16"/>
                    </a:moveTo>
                    <a:cubicBezTo>
                      <a:pt x="480" y="0"/>
                      <a:pt x="280" y="72"/>
                      <a:pt x="192" y="160"/>
                    </a:cubicBezTo>
                    <a:cubicBezTo>
                      <a:pt x="104" y="248"/>
                      <a:pt x="0" y="480"/>
                      <a:pt x="0" y="544"/>
                    </a:cubicBezTo>
                    <a:cubicBezTo>
                      <a:pt x="0" y="608"/>
                      <a:pt x="112" y="560"/>
                      <a:pt x="192" y="544"/>
                    </a:cubicBezTo>
                    <a:cubicBezTo>
                      <a:pt x="272" y="528"/>
                      <a:pt x="424" y="440"/>
                      <a:pt x="480" y="448"/>
                    </a:cubicBezTo>
                    <a:cubicBezTo>
                      <a:pt x="536" y="456"/>
                      <a:pt x="576" y="544"/>
                      <a:pt x="528" y="592"/>
                    </a:cubicBezTo>
                    <a:cubicBezTo>
                      <a:pt x="480" y="640"/>
                      <a:pt x="272" y="688"/>
                      <a:pt x="192" y="736"/>
                    </a:cubicBezTo>
                    <a:cubicBezTo>
                      <a:pt x="112" y="784"/>
                      <a:pt x="24" y="808"/>
                      <a:pt x="48" y="880"/>
                    </a:cubicBezTo>
                    <a:cubicBezTo>
                      <a:pt x="72" y="952"/>
                      <a:pt x="224" y="1152"/>
                      <a:pt x="336" y="1168"/>
                    </a:cubicBezTo>
                    <a:cubicBezTo>
                      <a:pt x="448" y="1184"/>
                      <a:pt x="584" y="1040"/>
                      <a:pt x="720" y="976"/>
                    </a:cubicBezTo>
                    <a:cubicBezTo>
                      <a:pt x="856" y="912"/>
                      <a:pt x="1056" y="808"/>
                      <a:pt x="1152" y="784"/>
                    </a:cubicBezTo>
                    <a:cubicBezTo>
                      <a:pt x="1248" y="760"/>
                      <a:pt x="1360" y="776"/>
                      <a:pt x="1296" y="832"/>
                    </a:cubicBezTo>
                    <a:cubicBezTo>
                      <a:pt x="1232" y="888"/>
                      <a:pt x="888" y="1032"/>
                      <a:pt x="768" y="1120"/>
                    </a:cubicBezTo>
                    <a:cubicBezTo>
                      <a:pt x="648" y="1208"/>
                      <a:pt x="576" y="1312"/>
                      <a:pt x="576" y="1360"/>
                    </a:cubicBezTo>
                    <a:cubicBezTo>
                      <a:pt x="576" y="1408"/>
                      <a:pt x="640" y="1448"/>
                      <a:pt x="768" y="1408"/>
                    </a:cubicBezTo>
                    <a:cubicBezTo>
                      <a:pt x="896" y="1368"/>
                      <a:pt x="1160" y="1232"/>
                      <a:pt x="1344" y="1120"/>
                    </a:cubicBezTo>
                    <a:cubicBezTo>
                      <a:pt x="1528" y="1008"/>
                      <a:pt x="1752" y="808"/>
                      <a:pt x="1872" y="736"/>
                    </a:cubicBezTo>
                    <a:cubicBezTo>
                      <a:pt x="1992" y="664"/>
                      <a:pt x="2064" y="656"/>
                      <a:pt x="2064" y="688"/>
                    </a:cubicBezTo>
                    <a:cubicBezTo>
                      <a:pt x="2064" y="720"/>
                      <a:pt x="2008" y="816"/>
                      <a:pt x="1872" y="928"/>
                    </a:cubicBezTo>
                    <a:cubicBezTo>
                      <a:pt x="1736" y="1040"/>
                      <a:pt x="1384" y="1256"/>
                      <a:pt x="1248" y="1360"/>
                    </a:cubicBezTo>
                    <a:cubicBezTo>
                      <a:pt x="1112" y="1464"/>
                      <a:pt x="1072" y="1504"/>
                      <a:pt x="1056" y="1552"/>
                    </a:cubicBezTo>
                    <a:cubicBezTo>
                      <a:pt x="1040" y="1600"/>
                      <a:pt x="944" y="1584"/>
                      <a:pt x="1152" y="1648"/>
                    </a:cubicBezTo>
                    <a:cubicBezTo>
                      <a:pt x="1360" y="1712"/>
                      <a:pt x="2096" y="1888"/>
                      <a:pt x="2304" y="1936"/>
                    </a:cubicBezTo>
                    <a:cubicBezTo>
                      <a:pt x="2512" y="1984"/>
                      <a:pt x="2344" y="1968"/>
                      <a:pt x="2400" y="1936"/>
                    </a:cubicBezTo>
                    <a:cubicBezTo>
                      <a:pt x="2456" y="1904"/>
                      <a:pt x="2472" y="1896"/>
                      <a:pt x="2640" y="1744"/>
                    </a:cubicBezTo>
                    <a:cubicBezTo>
                      <a:pt x="2808" y="1592"/>
                      <a:pt x="3264" y="1152"/>
                      <a:pt x="3408" y="1024"/>
                    </a:cubicBezTo>
                    <a:cubicBezTo>
                      <a:pt x="3552" y="896"/>
                      <a:pt x="3472" y="984"/>
                      <a:pt x="3504" y="976"/>
                    </a:cubicBezTo>
                    <a:cubicBezTo>
                      <a:pt x="3536" y="968"/>
                      <a:pt x="3584" y="944"/>
                      <a:pt x="3600" y="976"/>
                    </a:cubicBezTo>
                    <a:cubicBezTo>
                      <a:pt x="3616" y="1008"/>
                      <a:pt x="3672" y="1064"/>
                      <a:pt x="3600" y="1168"/>
                    </a:cubicBezTo>
                    <a:cubicBezTo>
                      <a:pt x="3528" y="1272"/>
                      <a:pt x="3296" y="1472"/>
                      <a:pt x="3168" y="1600"/>
                    </a:cubicBezTo>
                    <a:cubicBezTo>
                      <a:pt x="3040" y="1728"/>
                      <a:pt x="2824" y="1880"/>
                      <a:pt x="2832" y="1936"/>
                    </a:cubicBezTo>
                    <a:cubicBezTo>
                      <a:pt x="2840" y="1992"/>
                      <a:pt x="3016" y="1968"/>
                      <a:pt x="3216" y="1936"/>
                    </a:cubicBezTo>
                    <a:cubicBezTo>
                      <a:pt x="3416" y="1904"/>
                      <a:pt x="3824" y="1856"/>
                      <a:pt x="4032" y="1744"/>
                    </a:cubicBezTo>
                    <a:cubicBezTo>
                      <a:pt x="4240" y="1632"/>
                      <a:pt x="4432" y="1416"/>
                      <a:pt x="4464" y="1264"/>
                    </a:cubicBezTo>
                    <a:cubicBezTo>
                      <a:pt x="4496" y="1112"/>
                      <a:pt x="4408" y="944"/>
                      <a:pt x="4224" y="832"/>
                    </a:cubicBezTo>
                    <a:cubicBezTo>
                      <a:pt x="4040" y="720"/>
                      <a:pt x="3528" y="624"/>
                      <a:pt x="3360" y="592"/>
                    </a:cubicBezTo>
                    <a:cubicBezTo>
                      <a:pt x="3192" y="560"/>
                      <a:pt x="3400" y="512"/>
                      <a:pt x="3216" y="640"/>
                    </a:cubicBezTo>
                    <a:cubicBezTo>
                      <a:pt x="3032" y="768"/>
                      <a:pt x="2432" y="1264"/>
                      <a:pt x="2256" y="1360"/>
                    </a:cubicBezTo>
                    <a:cubicBezTo>
                      <a:pt x="2080" y="1456"/>
                      <a:pt x="2048" y="1344"/>
                      <a:pt x="2160" y="1216"/>
                    </a:cubicBezTo>
                    <a:cubicBezTo>
                      <a:pt x="2272" y="1088"/>
                      <a:pt x="2848" y="720"/>
                      <a:pt x="2928" y="592"/>
                    </a:cubicBezTo>
                    <a:cubicBezTo>
                      <a:pt x="3008" y="464"/>
                      <a:pt x="2832" y="512"/>
                      <a:pt x="2640" y="448"/>
                    </a:cubicBezTo>
                    <a:cubicBezTo>
                      <a:pt x="2448" y="384"/>
                      <a:pt x="1960" y="224"/>
                      <a:pt x="1776" y="208"/>
                    </a:cubicBezTo>
                    <a:cubicBezTo>
                      <a:pt x="1592" y="192"/>
                      <a:pt x="1696" y="272"/>
                      <a:pt x="1536" y="352"/>
                    </a:cubicBezTo>
                    <a:cubicBezTo>
                      <a:pt x="1376" y="432"/>
                      <a:pt x="960" y="648"/>
                      <a:pt x="816" y="688"/>
                    </a:cubicBezTo>
                    <a:cubicBezTo>
                      <a:pt x="672" y="728"/>
                      <a:pt x="568" y="680"/>
                      <a:pt x="672" y="592"/>
                    </a:cubicBezTo>
                    <a:cubicBezTo>
                      <a:pt x="776" y="504"/>
                      <a:pt x="1408" y="256"/>
                      <a:pt x="1440" y="160"/>
                    </a:cubicBezTo>
                    <a:cubicBezTo>
                      <a:pt x="1472" y="64"/>
                      <a:pt x="984" y="24"/>
                      <a:pt x="864" y="16"/>
                    </a:cubicBezTo>
                    <a:cubicBezTo>
                      <a:pt x="744" y="8"/>
                      <a:pt x="760" y="64"/>
                      <a:pt x="720" y="112"/>
                    </a:cubicBezTo>
                    <a:cubicBezTo>
                      <a:pt x="680" y="160"/>
                      <a:pt x="664" y="280"/>
                      <a:pt x="624" y="304"/>
                    </a:cubicBezTo>
                    <a:cubicBezTo>
                      <a:pt x="584" y="328"/>
                      <a:pt x="496" y="304"/>
                      <a:pt x="480" y="256"/>
                    </a:cubicBezTo>
                    <a:cubicBezTo>
                      <a:pt x="464" y="208"/>
                      <a:pt x="576" y="32"/>
                      <a:pt x="528" y="16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/>
              </a:p>
            </p:txBody>
          </p:sp>
        </p:grpSp>
        <p:grpSp>
          <p:nvGrpSpPr>
            <p:cNvPr id="36874" name="Group 35"/>
            <p:cNvGrpSpPr>
              <a:grpSpLocks/>
            </p:cNvGrpSpPr>
            <p:nvPr/>
          </p:nvGrpSpPr>
          <p:grpSpPr bwMode="auto">
            <a:xfrm rot="-2860412">
              <a:off x="4987" y="1925"/>
              <a:ext cx="432" cy="133"/>
              <a:chOff x="1584" y="3744"/>
              <a:chExt cx="624" cy="192"/>
            </a:xfrm>
          </p:grpSpPr>
          <p:sp>
            <p:nvSpPr>
              <p:cNvPr id="36981" name="Rectangle 36"/>
              <p:cNvSpPr>
                <a:spLocks noChangeArrowheads="1"/>
              </p:cNvSpPr>
              <p:nvPr/>
            </p:nvSpPr>
            <p:spPr bwMode="auto">
              <a:xfrm>
                <a:off x="158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82" name="Rectangle 37"/>
              <p:cNvSpPr>
                <a:spLocks noChangeArrowheads="1"/>
              </p:cNvSpPr>
              <p:nvPr/>
            </p:nvSpPr>
            <p:spPr bwMode="auto">
              <a:xfrm>
                <a:off x="182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83" name="Rectangle 38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75" name="Group 39"/>
            <p:cNvGrpSpPr>
              <a:grpSpLocks/>
            </p:cNvGrpSpPr>
            <p:nvPr/>
          </p:nvGrpSpPr>
          <p:grpSpPr bwMode="auto">
            <a:xfrm rot="-1484676">
              <a:off x="1056" y="1104"/>
              <a:ext cx="432" cy="133"/>
              <a:chOff x="1584" y="3744"/>
              <a:chExt cx="624" cy="192"/>
            </a:xfrm>
          </p:grpSpPr>
          <p:sp>
            <p:nvSpPr>
              <p:cNvPr id="36978" name="Rectangle 40"/>
              <p:cNvSpPr>
                <a:spLocks noChangeArrowheads="1"/>
              </p:cNvSpPr>
              <p:nvPr/>
            </p:nvSpPr>
            <p:spPr bwMode="auto">
              <a:xfrm>
                <a:off x="158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79" name="Rectangle 41"/>
              <p:cNvSpPr>
                <a:spLocks noChangeArrowheads="1"/>
              </p:cNvSpPr>
              <p:nvPr/>
            </p:nvSpPr>
            <p:spPr bwMode="auto">
              <a:xfrm>
                <a:off x="182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80" name="Rectangle 42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76" name="Group 43"/>
            <p:cNvGrpSpPr>
              <a:grpSpLocks/>
            </p:cNvGrpSpPr>
            <p:nvPr/>
          </p:nvGrpSpPr>
          <p:grpSpPr bwMode="auto">
            <a:xfrm rot="872557">
              <a:off x="4368" y="1056"/>
              <a:ext cx="432" cy="133"/>
              <a:chOff x="1584" y="3744"/>
              <a:chExt cx="624" cy="192"/>
            </a:xfrm>
          </p:grpSpPr>
          <p:sp>
            <p:nvSpPr>
              <p:cNvPr id="36975" name="Rectangle 44"/>
              <p:cNvSpPr>
                <a:spLocks noChangeArrowheads="1"/>
              </p:cNvSpPr>
              <p:nvPr/>
            </p:nvSpPr>
            <p:spPr bwMode="auto">
              <a:xfrm>
                <a:off x="158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76" name="Rectangle 45"/>
              <p:cNvSpPr>
                <a:spLocks noChangeArrowheads="1"/>
              </p:cNvSpPr>
              <p:nvPr/>
            </p:nvSpPr>
            <p:spPr bwMode="auto">
              <a:xfrm>
                <a:off x="182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77" name="Rectangle 46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77" name="Group 47"/>
            <p:cNvGrpSpPr>
              <a:grpSpLocks/>
            </p:cNvGrpSpPr>
            <p:nvPr/>
          </p:nvGrpSpPr>
          <p:grpSpPr bwMode="auto">
            <a:xfrm rot="-2021793">
              <a:off x="2064" y="1728"/>
              <a:ext cx="432" cy="133"/>
              <a:chOff x="1584" y="3744"/>
              <a:chExt cx="624" cy="192"/>
            </a:xfrm>
          </p:grpSpPr>
          <p:sp>
            <p:nvSpPr>
              <p:cNvPr id="36972" name="Rectangle 48"/>
              <p:cNvSpPr>
                <a:spLocks noChangeArrowheads="1"/>
              </p:cNvSpPr>
              <p:nvPr/>
            </p:nvSpPr>
            <p:spPr bwMode="auto">
              <a:xfrm>
                <a:off x="158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73" name="Rectangle 49"/>
              <p:cNvSpPr>
                <a:spLocks noChangeArrowheads="1"/>
              </p:cNvSpPr>
              <p:nvPr/>
            </p:nvSpPr>
            <p:spPr bwMode="auto">
              <a:xfrm>
                <a:off x="182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74" name="Rectangle 50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78" name="Group 51"/>
            <p:cNvGrpSpPr>
              <a:grpSpLocks/>
            </p:cNvGrpSpPr>
            <p:nvPr/>
          </p:nvGrpSpPr>
          <p:grpSpPr bwMode="auto">
            <a:xfrm rot="-2021793">
              <a:off x="3552" y="1392"/>
              <a:ext cx="432" cy="133"/>
              <a:chOff x="1584" y="3744"/>
              <a:chExt cx="624" cy="192"/>
            </a:xfrm>
          </p:grpSpPr>
          <p:sp>
            <p:nvSpPr>
              <p:cNvPr id="36969" name="Rectangle 52"/>
              <p:cNvSpPr>
                <a:spLocks noChangeArrowheads="1"/>
              </p:cNvSpPr>
              <p:nvPr/>
            </p:nvSpPr>
            <p:spPr bwMode="auto">
              <a:xfrm>
                <a:off x="158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70" name="Rectangle 53"/>
              <p:cNvSpPr>
                <a:spLocks noChangeArrowheads="1"/>
              </p:cNvSpPr>
              <p:nvPr/>
            </p:nvSpPr>
            <p:spPr bwMode="auto">
              <a:xfrm>
                <a:off x="182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71" name="Rectangle 54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79" name="Group 55"/>
            <p:cNvGrpSpPr>
              <a:grpSpLocks/>
            </p:cNvGrpSpPr>
            <p:nvPr/>
          </p:nvGrpSpPr>
          <p:grpSpPr bwMode="auto">
            <a:xfrm rot="843976">
              <a:off x="1824" y="480"/>
              <a:ext cx="432" cy="133"/>
              <a:chOff x="1584" y="3744"/>
              <a:chExt cx="624" cy="192"/>
            </a:xfrm>
          </p:grpSpPr>
          <p:sp>
            <p:nvSpPr>
              <p:cNvPr id="36966" name="Rectangle 56"/>
              <p:cNvSpPr>
                <a:spLocks noChangeArrowheads="1"/>
              </p:cNvSpPr>
              <p:nvPr/>
            </p:nvSpPr>
            <p:spPr bwMode="auto">
              <a:xfrm>
                <a:off x="158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67" name="Rectangle 57"/>
              <p:cNvSpPr>
                <a:spLocks noChangeArrowheads="1"/>
              </p:cNvSpPr>
              <p:nvPr/>
            </p:nvSpPr>
            <p:spPr bwMode="auto">
              <a:xfrm>
                <a:off x="182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68" name="Rectangle 58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144" cy="1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80" name="Group 59"/>
            <p:cNvGrpSpPr>
              <a:grpSpLocks/>
            </p:cNvGrpSpPr>
            <p:nvPr/>
          </p:nvGrpSpPr>
          <p:grpSpPr bwMode="auto">
            <a:xfrm rot="-2278138">
              <a:off x="1824" y="1392"/>
              <a:ext cx="164" cy="278"/>
              <a:chOff x="2446" y="1211"/>
              <a:chExt cx="618" cy="1046"/>
            </a:xfrm>
          </p:grpSpPr>
          <p:sp>
            <p:nvSpPr>
              <p:cNvPr id="36964" name="Rectangle 60"/>
              <p:cNvSpPr>
                <a:spLocks noChangeArrowheads="1"/>
              </p:cNvSpPr>
              <p:nvPr/>
            </p:nvSpPr>
            <p:spPr bwMode="auto">
              <a:xfrm>
                <a:off x="2446" y="1211"/>
                <a:ext cx="618" cy="38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65" name="Oval 61"/>
              <p:cNvSpPr>
                <a:spLocks noChangeArrowheads="1"/>
              </p:cNvSpPr>
              <p:nvPr/>
            </p:nvSpPr>
            <p:spPr bwMode="auto">
              <a:xfrm>
                <a:off x="2446" y="1638"/>
                <a:ext cx="618" cy="619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81" name="Group 62"/>
            <p:cNvGrpSpPr>
              <a:grpSpLocks/>
            </p:cNvGrpSpPr>
            <p:nvPr/>
          </p:nvGrpSpPr>
          <p:grpSpPr bwMode="auto">
            <a:xfrm rot="-2640597">
              <a:off x="1104" y="624"/>
              <a:ext cx="164" cy="278"/>
              <a:chOff x="2446" y="1211"/>
              <a:chExt cx="618" cy="1046"/>
            </a:xfrm>
          </p:grpSpPr>
          <p:sp>
            <p:nvSpPr>
              <p:cNvPr id="36962" name="Rectangle 63"/>
              <p:cNvSpPr>
                <a:spLocks noChangeArrowheads="1"/>
              </p:cNvSpPr>
              <p:nvPr/>
            </p:nvSpPr>
            <p:spPr bwMode="auto">
              <a:xfrm>
                <a:off x="2446" y="1211"/>
                <a:ext cx="618" cy="38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63" name="Oval 64"/>
              <p:cNvSpPr>
                <a:spLocks noChangeArrowheads="1"/>
              </p:cNvSpPr>
              <p:nvPr/>
            </p:nvSpPr>
            <p:spPr bwMode="auto">
              <a:xfrm>
                <a:off x="2446" y="1638"/>
                <a:ext cx="618" cy="619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82" name="Group 65"/>
            <p:cNvGrpSpPr>
              <a:grpSpLocks/>
            </p:cNvGrpSpPr>
            <p:nvPr/>
          </p:nvGrpSpPr>
          <p:grpSpPr bwMode="auto">
            <a:xfrm rot="10038229">
              <a:off x="4608" y="2112"/>
              <a:ext cx="164" cy="278"/>
              <a:chOff x="2446" y="1211"/>
              <a:chExt cx="618" cy="1046"/>
            </a:xfrm>
          </p:grpSpPr>
          <p:sp>
            <p:nvSpPr>
              <p:cNvPr id="36960" name="Rectangle 66"/>
              <p:cNvSpPr>
                <a:spLocks noChangeArrowheads="1"/>
              </p:cNvSpPr>
              <p:nvPr/>
            </p:nvSpPr>
            <p:spPr bwMode="auto">
              <a:xfrm>
                <a:off x="2446" y="1211"/>
                <a:ext cx="618" cy="38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61" name="Oval 67"/>
              <p:cNvSpPr>
                <a:spLocks noChangeArrowheads="1"/>
              </p:cNvSpPr>
              <p:nvPr/>
            </p:nvSpPr>
            <p:spPr bwMode="auto">
              <a:xfrm>
                <a:off x="2446" y="1638"/>
                <a:ext cx="618" cy="619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83" name="Group 68"/>
            <p:cNvGrpSpPr>
              <a:grpSpLocks/>
            </p:cNvGrpSpPr>
            <p:nvPr/>
          </p:nvGrpSpPr>
          <p:grpSpPr bwMode="auto">
            <a:xfrm rot="-9828838">
              <a:off x="3024" y="2112"/>
              <a:ext cx="164" cy="278"/>
              <a:chOff x="2446" y="1211"/>
              <a:chExt cx="618" cy="1046"/>
            </a:xfrm>
          </p:grpSpPr>
          <p:sp>
            <p:nvSpPr>
              <p:cNvPr id="36958" name="Rectangle 69"/>
              <p:cNvSpPr>
                <a:spLocks noChangeArrowheads="1"/>
              </p:cNvSpPr>
              <p:nvPr/>
            </p:nvSpPr>
            <p:spPr bwMode="auto">
              <a:xfrm>
                <a:off x="2446" y="1211"/>
                <a:ext cx="618" cy="38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59" name="Oval 70"/>
              <p:cNvSpPr>
                <a:spLocks noChangeArrowheads="1"/>
              </p:cNvSpPr>
              <p:nvPr/>
            </p:nvSpPr>
            <p:spPr bwMode="auto">
              <a:xfrm>
                <a:off x="2446" y="1638"/>
                <a:ext cx="618" cy="619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84" name="Group 71"/>
            <p:cNvGrpSpPr>
              <a:grpSpLocks/>
            </p:cNvGrpSpPr>
            <p:nvPr/>
          </p:nvGrpSpPr>
          <p:grpSpPr bwMode="auto">
            <a:xfrm rot="1281119">
              <a:off x="2976" y="672"/>
              <a:ext cx="164" cy="278"/>
              <a:chOff x="2446" y="1211"/>
              <a:chExt cx="618" cy="1046"/>
            </a:xfrm>
          </p:grpSpPr>
          <p:sp>
            <p:nvSpPr>
              <p:cNvPr id="36956" name="Rectangle 72"/>
              <p:cNvSpPr>
                <a:spLocks noChangeArrowheads="1"/>
              </p:cNvSpPr>
              <p:nvPr/>
            </p:nvSpPr>
            <p:spPr bwMode="auto">
              <a:xfrm>
                <a:off x="2446" y="1211"/>
                <a:ext cx="618" cy="38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57" name="Oval 73"/>
              <p:cNvSpPr>
                <a:spLocks noChangeArrowheads="1"/>
              </p:cNvSpPr>
              <p:nvPr/>
            </p:nvSpPr>
            <p:spPr bwMode="auto">
              <a:xfrm>
                <a:off x="2446" y="1638"/>
                <a:ext cx="618" cy="619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85" name="Group 74"/>
            <p:cNvGrpSpPr>
              <a:grpSpLocks/>
            </p:cNvGrpSpPr>
            <p:nvPr/>
          </p:nvGrpSpPr>
          <p:grpSpPr bwMode="auto">
            <a:xfrm rot="-2602390">
              <a:off x="2592" y="1488"/>
              <a:ext cx="164" cy="278"/>
              <a:chOff x="2446" y="1211"/>
              <a:chExt cx="618" cy="1046"/>
            </a:xfrm>
          </p:grpSpPr>
          <p:sp>
            <p:nvSpPr>
              <p:cNvPr id="36954" name="Rectangle 75"/>
              <p:cNvSpPr>
                <a:spLocks noChangeArrowheads="1"/>
              </p:cNvSpPr>
              <p:nvPr/>
            </p:nvSpPr>
            <p:spPr bwMode="auto">
              <a:xfrm>
                <a:off x="2446" y="1211"/>
                <a:ext cx="618" cy="38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55" name="Oval 76"/>
              <p:cNvSpPr>
                <a:spLocks noChangeArrowheads="1"/>
              </p:cNvSpPr>
              <p:nvPr/>
            </p:nvSpPr>
            <p:spPr bwMode="auto">
              <a:xfrm>
                <a:off x="2446" y="1638"/>
                <a:ext cx="618" cy="619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86" name="Group 77"/>
            <p:cNvGrpSpPr>
              <a:grpSpLocks/>
            </p:cNvGrpSpPr>
            <p:nvPr/>
          </p:nvGrpSpPr>
          <p:grpSpPr bwMode="auto">
            <a:xfrm rot="1393682">
              <a:off x="4944" y="1200"/>
              <a:ext cx="164" cy="278"/>
              <a:chOff x="2446" y="1211"/>
              <a:chExt cx="618" cy="1046"/>
            </a:xfrm>
          </p:grpSpPr>
          <p:sp>
            <p:nvSpPr>
              <p:cNvPr id="36952" name="Rectangle 78"/>
              <p:cNvSpPr>
                <a:spLocks noChangeArrowheads="1"/>
              </p:cNvSpPr>
              <p:nvPr/>
            </p:nvSpPr>
            <p:spPr bwMode="auto">
              <a:xfrm>
                <a:off x="2446" y="1211"/>
                <a:ext cx="618" cy="38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53" name="Oval 79"/>
              <p:cNvSpPr>
                <a:spLocks noChangeArrowheads="1"/>
              </p:cNvSpPr>
              <p:nvPr/>
            </p:nvSpPr>
            <p:spPr bwMode="auto">
              <a:xfrm>
                <a:off x="2446" y="1638"/>
                <a:ext cx="618" cy="619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87" name="Group 80"/>
            <p:cNvGrpSpPr>
              <a:grpSpLocks/>
            </p:cNvGrpSpPr>
            <p:nvPr/>
          </p:nvGrpSpPr>
          <p:grpSpPr bwMode="auto">
            <a:xfrm rot="-1931137">
              <a:off x="4512" y="1680"/>
              <a:ext cx="509" cy="310"/>
              <a:chOff x="432" y="3264"/>
              <a:chExt cx="1104" cy="672"/>
            </a:xfrm>
          </p:grpSpPr>
          <p:sp>
            <p:nvSpPr>
              <p:cNvPr id="36950" name="Oval 81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1104" cy="6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51" name="Oval 82"/>
              <p:cNvSpPr>
                <a:spLocks noChangeArrowheads="1"/>
              </p:cNvSpPr>
              <p:nvPr/>
            </p:nvSpPr>
            <p:spPr bwMode="auto">
              <a:xfrm>
                <a:off x="576" y="3343"/>
                <a:ext cx="816" cy="49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88" name="Group 83"/>
            <p:cNvGrpSpPr>
              <a:grpSpLocks/>
            </p:cNvGrpSpPr>
            <p:nvPr/>
          </p:nvGrpSpPr>
          <p:grpSpPr bwMode="auto">
            <a:xfrm rot="-1931137">
              <a:off x="2352" y="864"/>
              <a:ext cx="509" cy="310"/>
              <a:chOff x="432" y="3264"/>
              <a:chExt cx="1104" cy="672"/>
            </a:xfrm>
          </p:grpSpPr>
          <p:sp>
            <p:nvSpPr>
              <p:cNvPr id="36948" name="Oval 84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1104" cy="6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49" name="Oval 85"/>
              <p:cNvSpPr>
                <a:spLocks noChangeArrowheads="1"/>
              </p:cNvSpPr>
              <p:nvPr/>
            </p:nvSpPr>
            <p:spPr bwMode="auto">
              <a:xfrm>
                <a:off x="576" y="3343"/>
                <a:ext cx="816" cy="49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89" name="Group 86"/>
            <p:cNvGrpSpPr>
              <a:grpSpLocks/>
            </p:cNvGrpSpPr>
            <p:nvPr/>
          </p:nvGrpSpPr>
          <p:grpSpPr bwMode="auto">
            <a:xfrm rot="676941">
              <a:off x="2544" y="1824"/>
              <a:ext cx="384" cy="307"/>
              <a:chOff x="4272" y="3456"/>
              <a:chExt cx="480" cy="384"/>
            </a:xfrm>
          </p:grpSpPr>
          <p:sp>
            <p:nvSpPr>
              <p:cNvPr id="36941" name="Oval 87"/>
              <p:cNvSpPr>
                <a:spLocks noChangeArrowheads="1"/>
              </p:cNvSpPr>
              <p:nvPr/>
            </p:nvSpPr>
            <p:spPr bwMode="auto">
              <a:xfrm rot="-2245503">
                <a:off x="4272" y="3504"/>
                <a:ext cx="480" cy="288"/>
              </a:xfrm>
              <a:prstGeom prst="ellipse">
                <a:avLst/>
              </a:prstGeom>
              <a:solidFill>
                <a:srgbClr val="FAFD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42" name="Oval 88"/>
              <p:cNvSpPr>
                <a:spLocks noChangeArrowheads="1"/>
              </p:cNvSpPr>
              <p:nvPr/>
            </p:nvSpPr>
            <p:spPr bwMode="auto">
              <a:xfrm>
                <a:off x="4656" y="3456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43" name="Oval 89"/>
              <p:cNvSpPr>
                <a:spLocks noChangeArrowheads="1"/>
              </p:cNvSpPr>
              <p:nvPr/>
            </p:nvSpPr>
            <p:spPr bwMode="auto">
              <a:xfrm>
                <a:off x="4608" y="3648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44" name="Oval 90"/>
              <p:cNvSpPr>
                <a:spLocks noChangeArrowheads="1"/>
              </p:cNvSpPr>
              <p:nvPr/>
            </p:nvSpPr>
            <p:spPr bwMode="auto">
              <a:xfrm>
                <a:off x="4464" y="3744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45" name="Oval 91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46" name="Oval 92"/>
              <p:cNvSpPr>
                <a:spLocks noChangeArrowheads="1"/>
              </p:cNvSpPr>
              <p:nvPr/>
            </p:nvSpPr>
            <p:spPr bwMode="auto">
              <a:xfrm>
                <a:off x="4272" y="3600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47" name="Oval 93"/>
              <p:cNvSpPr>
                <a:spLocks noChangeArrowheads="1"/>
              </p:cNvSpPr>
              <p:nvPr/>
            </p:nvSpPr>
            <p:spPr bwMode="auto">
              <a:xfrm>
                <a:off x="4272" y="3744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90" name="Group 94"/>
            <p:cNvGrpSpPr>
              <a:grpSpLocks/>
            </p:cNvGrpSpPr>
            <p:nvPr/>
          </p:nvGrpSpPr>
          <p:grpSpPr bwMode="auto">
            <a:xfrm>
              <a:off x="4128" y="1968"/>
              <a:ext cx="384" cy="307"/>
              <a:chOff x="4272" y="3456"/>
              <a:chExt cx="480" cy="384"/>
            </a:xfrm>
          </p:grpSpPr>
          <p:sp>
            <p:nvSpPr>
              <p:cNvPr id="36934" name="Oval 95"/>
              <p:cNvSpPr>
                <a:spLocks noChangeArrowheads="1"/>
              </p:cNvSpPr>
              <p:nvPr/>
            </p:nvSpPr>
            <p:spPr bwMode="auto">
              <a:xfrm rot="-2245503">
                <a:off x="4272" y="3504"/>
                <a:ext cx="480" cy="288"/>
              </a:xfrm>
              <a:prstGeom prst="ellipse">
                <a:avLst/>
              </a:prstGeom>
              <a:solidFill>
                <a:srgbClr val="FAFD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35" name="Oval 96"/>
              <p:cNvSpPr>
                <a:spLocks noChangeArrowheads="1"/>
              </p:cNvSpPr>
              <p:nvPr/>
            </p:nvSpPr>
            <p:spPr bwMode="auto">
              <a:xfrm>
                <a:off x="4656" y="3456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36" name="Oval 97"/>
              <p:cNvSpPr>
                <a:spLocks noChangeArrowheads="1"/>
              </p:cNvSpPr>
              <p:nvPr/>
            </p:nvSpPr>
            <p:spPr bwMode="auto">
              <a:xfrm>
                <a:off x="4608" y="3648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37" name="Oval 98"/>
              <p:cNvSpPr>
                <a:spLocks noChangeArrowheads="1"/>
              </p:cNvSpPr>
              <p:nvPr/>
            </p:nvSpPr>
            <p:spPr bwMode="auto">
              <a:xfrm>
                <a:off x="4464" y="3744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38" name="Oval 99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39" name="Oval 100"/>
              <p:cNvSpPr>
                <a:spLocks noChangeArrowheads="1"/>
              </p:cNvSpPr>
              <p:nvPr/>
            </p:nvSpPr>
            <p:spPr bwMode="auto">
              <a:xfrm>
                <a:off x="4272" y="3600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40" name="Oval 101"/>
              <p:cNvSpPr>
                <a:spLocks noChangeArrowheads="1"/>
              </p:cNvSpPr>
              <p:nvPr/>
            </p:nvSpPr>
            <p:spPr bwMode="auto">
              <a:xfrm>
                <a:off x="4272" y="3744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91" name="Group 102"/>
            <p:cNvGrpSpPr>
              <a:grpSpLocks/>
            </p:cNvGrpSpPr>
            <p:nvPr/>
          </p:nvGrpSpPr>
          <p:grpSpPr bwMode="auto">
            <a:xfrm rot="543945">
              <a:off x="1632" y="624"/>
              <a:ext cx="384" cy="307"/>
              <a:chOff x="4272" y="3456"/>
              <a:chExt cx="480" cy="384"/>
            </a:xfrm>
          </p:grpSpPr>
          <p:sp>
            <p:nvSpPr>
              <p:cNvPr id="36927" name="Oval 103"/>
              <p:cNvSpPr>
                <a:spLocks noChangeArrowheads="1"/>
              </p:cNvSpPr>
              <p:nvPr/>
            </p:nvSpPr>
            <p:spPr bwMode="auto">
              <a:xfrm rot="-2245503">
                <a:off x="4272" y="3504"/>
                <a:ext cx="480" cy="288"/>
              </a:xfrm>
              <a:prstGeom prst="ellipse">
                <a:avLst/>
              </a:prstGeom>
              <a:solidFill>
                <a:srgbClr val="FAFD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28" name="Oval 104"/>
              <p:cNvSpPr>
                <a:spLocks noChangeArrowheads="1"/>
              </p:cNvSpPr>
              <p:nvPr/>
            </p:nvSpPr>
            <p:spPr bwMode="auto">
              <a:xfrm>
                <a:off x="4656" y="3456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29" name="Oval 105"/>
              <p:cNvSpPr>
                <a:spLocks noChangeArrowheads="1"/>
              </p:cNvSpPr>
              <p:nvPr/>
            </p:nvSpPr>
            <p:spPr bwMode="auto">
              <a:xfrm>
                <a:off x="4608" y="3648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30" name="Oval 106"/>
              <p:cNvSpPr>
                <a:spLocks noChangeArrowheads="1"/>
              </p:cNvSpPr>
              <p:nvPr/>
            </p:nvSpPr>
            <p:spPr bwMode="auto">
              <a:xfrm>
                <a:off x="4464" y="3744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31" name="Oval 107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32" name="Oval 108"/>
              <p:cNvSpPr>
                <a:spLocks noChangeArrowheads="1"/>
              </p:cNvSpPr>
              <p:nvPr/>
            </p:nvSpPr>
            <p:spPr bwMode="auto">
              <a:xfrm>
                <a:off x="4272" y="3600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33" name="Oval 109"/>
              <p:cNvSpPr>
                <a:spLocks noChangeArrowheads="1"/>
              </p:cNvSpPr>
              <p:nvPr/>
            </p:nvSpPr>
            <p:spPr bwMode="auto">
              <a:xfrm>
                <a:off x="4272" y="3744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892" name="Group 110"/>
            <p:cNvGrpSpPr>
              <a:grpSpLocks/>
            </p:cNvGrpSpPr>
            <p:nvPr/>
          </p:nvGrpSpPr>
          <p:grpSpPr bwMode="auto">
            <a:xfrm rot="484366">
              <a:off x="3168" y="960"/>
              <a:ext cx="384" cy="307"/>
              <a:chOff x="4272" y="3456"/>
              <a:chExt cx="480" cy="384"/>
            </a:xfrm>
          </p:grpSpPr>
          <p:sp>
            <p:nvSpPr>
              <p:cNvPr id="36920" name="Oval 111"/>
              <p:cNvSpPr>
                <a:spLocks noChangeArrowheads="1"/>
              </p:cNvSpPr>
              <p:nvPr/>
            </p:nvSpPr>
            <p:spPr bwMode="auto">
              <a:xfrm rot="-2245503">
                <a:off x="4272" y="3504"/>
                <a:ext cx="480" cy="288"/>
              </a:xfrm>
              <a:prstGeom prst="ellipse">
                <a:avLst/>
              </a:prstGeom>
              <a:solidFill>
                <a:srgbClr val="FAFD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21" name="Oval 112"/>
              <p:cNvSpPr>
                <a:spLocks noChangeArrowheads="1"/>
              </p:cNvSpPr>
              <p:nvPr/>
            </p:nvSpPr>
            <p:spPr bwMode="auto">
              <a:xfrm>
                <a:off x="4656" y="3456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22" name="Oval 113"/>
              <p:cNvSpPr>
                <a:spLocks noChangeArrowheads="1"/>
              </p:cNvSpPr>
              <p:nvPr/>
            </p:nvSpPr>
            <p:spPr bwMode="auto">
              <a:xfrm>
                <a:off x="4608" y="3648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23" name="Oval 114"/>
              <p:cNvSpPr>
                <a:spLocks noChangeArrowheads="1"/>
              </p:cNvSpPr>
              <p:nvPr/>
            </p:nvSpPr>
            <p:spPr bwMode="auto">
              <a:xfrm>
                <a:off x="4464" y="3744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24" name="Oval 115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25" name="Oval 116"/>
              <p:cNvSpPr>
                <a:spLocks noChangeArrowheads="1"/>
              </p:cNvSpPr>
              <p:nvPr/>
            </p:nvSpPr>
            <p:spPr bwMode="auto">
              <a:xfrm>
                <a:off x="4272" y="3600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26" name="Oval 117"/>
              <p:cNvSpPr>
                <a:spLocks noChangeArrowheads="1"/>
              </p:cNvSpPr>
              <p:nvPr/>
            </p:nvSpPr>
            <p:spPr bwMode="auto">
              <a:xfrm>
                <a:off x="4272" y="3744"/>
                <a:ext cx="96" cy="96"/>
              </a:xfrm>
              <a:prstGeom prst="ellipse">
                <a:avLst/>
              </a:prstGeom>
              <a:solidFill>
                <a:srgbClr val="D6009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sp>
          <p:nvSpPr>
            <p:cNvPr id="36893" name="Oval 118"/>
            <p:cNvSpPr>
              <a:spLocks noChangeArrowheads="1"/>
            </p:cNvSpPr>
            <p:nvPr/>
          </p:nvSpPr>
          <p:spPr bwMode="auto">
            <a:xfrm>
              <a:off x="2544" y="2112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36894" name="Oval 119"/>
            <p:cNvSpPr>
              <a:spLocks noChangeArrowheads="1"/>
            </p:cNvSpPr>
            <p:nvPr/>
          </p:nvSpPr>
          <p:spPr bwMode="auto">
            <a:xfrm>
              <a:off x="3552" y="249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36895" name="Oval 120"/>
            <p:cNvSpPr>
              <a:spLocks noChangeArrowheads="1"/>
            </p:cNvSpPr>
            <p:nvPr/>
          </p:nvSpPr>
          <p:spPr bwMode="auto">
            <a:xfrm>
              <a:off x="3936" y="81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36896" name="Oval 121"/>
            <p:cNvSpPr>
              <a:spLocks noChangeArrowheads="1"/>
            </p:cNvSpPr>
            <p:nvPr/>
          </p:nvSpPr>
          <p:spPr bwMode="auto">
            <a:xfrm>
              <a:off x="5472" y="1920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36897" name="Oval 122"/>
            <p:cNvSpPr>
              <a:spLocks noChangeArrowheads="1"/>
            </p:cNvSpPr>
            <p:nvPr/>
          </p:nvSpPr>
          <p:spPr bwMode="auto">
            <a:xfrm>
              <a:off x="3408" y="768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36898" name="Oval 123"/>
            <p:cNvSpPr>
              <a:spLocks noChangeArrowheads="1"/>
            </p:cNvSpPr>
            <p:nvPr/>
          </p:nvSpPr>
          <p:spPr bwMode="auto">
            <a:xfrm>
              <a:off x="864" y="432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36899" name="Oval 124"/>
            <p:cNvSpPr>
              <a:spLocks noChangeArrowheads="1"/>
            </p:cNvSpPr>
            <p:nvPr/>
          </p:nvSpPr>
          <p:spPr bwMode="auto">
            <a:xfrm>
              <a:off x="1392" y="528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grpSp>
          <p:nvGrpSpPr>
            <p:cNvPr id="36900" name="Group 125"/>
            <p:cNvGrpSpPr>
              <a:grpSpLocks/>
            </p:cNvGrpSpPr>
            <p:nvPr/>
          </p:nvGrpSpPr>
          <p:grpSpPr bwMode="auto">
            <a:xfrm rot="-7580909">
              <a:off x="3493" y="1739"/>
              <a:ext cx="118" cy="384"/>
              <a:chOff x="4272" y="3696"/>
              <a:chExt cx="192" cy="624"/>
            </a:xfrm>
          </p:grpSpPr>
          <p:sp>
            <p:nvSpPr>
              <p:cNvPr id="36917" name="Line 126"/>
              <p:cNvSpPr>
                <a:spLocks noChangeShapeType="1"/>
              </p:cNvSpPr>
              <p:nvPr/>
            </p:nvSpPr>
            <p:spPr bwMode="auto">
              <a:xfrm>
                <a:off x="4368" y="3696"/>
                <a:ext cx="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18" name="Oval 127"/>
              <p:cNvSpPr>
                <a:spLocks noChangeArrowheads="1"/>
              </p:cNvSpPr>
              <p:nvPr/>
            </p:nvSpPr>
            <p:spPr bwMode="auto">
              <a:xfrm>
                <a:off x="4272" y="3744"/>
                <a:ext cx="192" cy="192"/>
              </a:xfrm>
              <a:prstGeom prst="ellipse">
                <a:avLst/>
              </a:prstGeom>
              <a:solidFill>
                <a:srgbClr val="FE9E4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19" name="Oval 128"/>
              <p:cNvSpPr>
                <a:spLocks noChangeArrowheads="1"/>
              </p:cNvSpPr>
              <p:nvPr/>
            </p:nvSpPr>
            <p:spPr bwMode="auto">
              <a:xfrm>
                <a:off x="4272" y="3984"/>
                <a:ext cx="192" cy="192"/>
              </a:xfrm>
              <a:prstGeom prst="ellipse">
                <a:avLst/>
              </a:prstGeom>
              <a:solidFill>
                <a:srgbClr val="FE9E4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901" name="Group 129"/>
            <p:cNvGrpSpPr>
              <a:grpSpLocks/>
            </p:cNvGrpSpPr>
            <p:nvPr/>
          </p:nvGrpSpPr>
          <p:grpSpPr bwMode="auto">
            <a:xfrm rot="3322651">
              <a:off x="4213" y="1189"/>
              <a:ext cx="118" cy="384"/>
              <a:chOff x="4272" y="3696"/>
              <a:chExt cx="192" cy="624"/>
            </a:xfrm>
          </p:grpSpPr>
          <p:sp>
            <p:nvSpPr>
              <p:cNvPr id="36914" name="Line 130"/>
              <p:cNvSpPr>
                <a:spLocks noChangeShapeType="1"/>
              </p:cNvSpPr>
              <p:nvPr/>
            </p:nvSpPr>
            <p:spPr bwMode="auto">
              <a:xfrm>
                <a:off x="4368" y="3696"/>
                <a:ext cx="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15" name="Oval 131"/>
              <p:cNvSpPr>
                <a:spLocks noChangeArrowheads="1"/>
              </p:cNvSpPr>
              <p:nvPr/>
            </p:nvSpPr>
            <p:spPr bwMode="auto">
              <a:xfrm>
                <a:off x="4272" y="3744"/>
                <a:ext cx="192" cy="192"/>
              </a:xfrm>
              <a:prstGeom prst="ellipse">
                <a:avLst/>
              </a:prstGeom>
              <a:solidFill>
                <a:srgbClr val="FE9E4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16" name="Oval 132"/>
              <p:cNvSpPr>
                <a:spLocks noChangeArrowheads="1"/>
              </p:cNvSpPr>
              <p:nvPr/>
            </p:nvSpPr>
            <p:spPr bwMode="auto">
              <a:xfrm>
                <a:off x="4272" y="3984"/>
                <a:ext cx="192" cy="192"/>
              </a:xfrm>
              <a:prstGeom prst="ellipse">
                <a:avLst/>
              </a:prstGeom>
              <a:solidFill>
                <a:srgbClr val="FE9E4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902" name="Group 133"/>
            <p:cNvGrpSpPr>
              <a:grpSpLocks/>
            </p:cNvGrpSpPr>
            <p:nvPr/>
          </p:nvGrpSpPr>
          <p:grpSpPr bwMode="auto">
            <a:xfrm rot="-6779143">
              <a:off x="1429" y="1163"/>
              <a:ext cx="118" cy="384"/>
              <a:chOff x="4272" y="3696"/>
              <a:chExt cx="192" cy="624"/>
            </a:xfrm>
          </p:grpSpPr>
          <p:sp>
            <p:nvSpPr>
              <p:cNvPr id="36911" name="Line 134"/>
              <p:cNvSpPr>
                <a:spLocks noChangeShapeType="1"/>
              </p:cNvSpPr>
              <p:nvPr/>
            </p:nvSpPr>
            <p:spPr bwMode="auto">
              <a:xfrm>
                <a:off x="4368" y="3696"/>
                <a:ext cx="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12" name="Oval 135"/>
              <p:cNvSpPr>
                <a:spLocks noChangeArrowheads="1"/>
              </p:cNvSpPr>
              <p:nvPr/>
            </p:nvSpPr>
            <p:spPr bwMode="auto">
              <a:xfrm>
                <a:off x="4272" y="3744"/>
                <a:ext cx="192" cy="192"/>
              </a:xfrm>
              <a:prstGeom prst="ellipse">
                <a:avLst/>
              </a:prstGeom>
              <a:solidFill>
                <a:srgbClr val="FE9E4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13" name="Oval 136"/>
              <p:cNvSpPr>
                <a:spLocks noChangeArrowheads="1"/>
              </p:cNvSpPr>
              <p:nvPr/>
            </p:nvSpPr>
            <p:spPr bwMode="auto">
              <a:xfrm>
                <a:off x="4272" y="3984"/>
                <a:ext cx="192" cy="192"/>
              </a:xfrm>
              <a:prstGeom prst="ellipse">
                <a:avLst/>
              </a:prstGeom>
              <a:solidFill>
                <a:srgbClr val="FE9E4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903" name="Group 137"/>
            <p:cNvGrpSpPr>
              <a:grpSpLocks/>
            </p:cNvGrpSpPr>
            <p:nvPr/>
          </p:nvGrpSpPr>
          <p:grpSpPr bwMode="auto">
            <a:xfrm rot="2812476">
              <a:off x="3013" y="1285"/>
              <a:ext cx="118" cy="384"/>
              <a:chOff x="4272" y="3696"/>
              <a:chExt cx="192" cy="624"/>
            </a:xfrm>
          </p:grpSpPr>
          <p:sp>
            <p:nvSpPr>
              <p:cNvPr id="36908" name="Line 138"/>
              <p:cNvSpPr>
                <a:spLocks noChangeShapeType="1"/>
              </p:cNvSpPr>
              <p:nvPr/>
            </p:nvSpPr>
            <p:spPr bwMode="auto">
              <a:xfrm>
                <a:off x="4368" y="3696"/>
                <a:ext cx="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09" name="Oval 139"/>
              <p:cNvSpPr>
                <a:spLocks noChangeArrowheads="1"/>
              </p:cNvSpPr>
              <p:nvPr/>
            </p:nvSpPr>
            <p:spPr bwMode="auto">
              <a:xfrm>
                <a:off x="4272" y="3744"/>
                <a:ext cx="192" cy="192"/>
              </a:xfrm>
              <a:prstGeom prst="ellipse">
                <a:avLst/>
              </a:prstGeom>
              <a:solidFill>
                <a:srgbClr val="FE9E4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10" name="Oval 140"/>
              <p:cNvSpPr>
                <a:spLocks noChangeArrowheads="1"/>
              </p:cNvSpPr>
              <p:nvPr/>
            </p:nvSpPr>
            <p:spPr bwMode="auto">
              <a:xfrm>
                <a:off x="4272" y="3984"/>
                <a:ext cx="192" cy="192"/>
              </a:xfrm>
              <a:prstGeom prst="ellipse">
                <a:avLst/>
              </a:prstGeom>
              <a:solidFill>
                <a:srgbClr val="FE9E4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  <p:grpSp>
          <p:nvGrpSpPr>
            <p:cNvPr id="36904" name="Group 141"/>
            <p:cNvGrpSpPr>
              <a:grpSpLocks/>
            </p:cNvGrpSpPr>
            <p:nvPr/>
          </p:nvGrpSpPr>
          <p:grpSpPr bwMode="auto">
            <a:xfrm rot="3322651">
              <a:off x="5077" y="1429"/>
              <a:ext cx="118" cy="384"/>
              <a:chOff x="4272" y="3696"/>
              <a:chExt cx="192" cy="624"/>
            </a:xfrm>
          </p:grpSpPr>
          <p:sp>
            <p:nvSpPr>
              <p:cNvPr id="36905" name="Line 142"/>
              <p:cNvSpPr>
                <a:spLocks noChangeShapeType="1"/>
              </p:cNvSpPr>
              <p:nvPr/>
            </p:nvSpPr>
            <p:spPr bwMode="auto">
              <a:xfrm>
                <a:off x="4368" y="3696"/>
                <a:ext cx="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06" name="Oval 143"/>
              <p:cNvSpPr>
                <a:spLocks noChangeArrowheads="1"/>
              </p:cNvSpPr>
              <p:nvPr/>
            </p:nvSpPr>
            <p:spPr bwMode="auto">
              <a:xfrm>
                <a:off x="4272" y="3744"/>
                <a:ext cx="192" cy="192"/>
              </a:xfrm>
              <a:prstGeom prst="ellipse">
                <a:avLst/>
              </a:prstGeom>
              <a:solidFill>
                <a:srgbClr val="FE9E4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  <p:sp>
            <p:nvSpPr>
              <p:cNvPr id="36907" name="Oval 144"/>
              <p:cNvSpPr>
                <a:spLocks noChangeArrowheads="1"/>
              </p:cNvSpPr>
              <p:nvPr/>
            </p:nvSpPr>
            <p:spPr bwMode="auto">
              <a:xfrm>
                <a:off x="4272" y="3984"/>
                <a:ext cx="192" cy="192"/>
              </a:xfrm>
              <a:prstGeom prst="ellipse">
                <a:avLst/>
              </a:prstGeom>
              <a:solidFill>
                <a:srgbClr val="FE9E4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77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2"/>
          <p:cNvGrpSpPr>
            <a:grpSpLocks/>
          </p:cNvGrpSpPr>
          <p:nvPr/>
        </p:nvGrpSpPr>
        <p:grpSpPr bwMode="auto">
          <a:xfrm>
            <a:off x="609600" y="533400"/>
            <a:ext cx="8077200" cy="5257800"/>
            <a:chOff x="384" y="144"/>
            <a:chExt cx="5088" cy="3312"/>
          </a:xfrm>
        </p:grpSpPr>
        <p:sp>
          <p:nvSpPr>
            <p:cNvPr id="37891" name="Rectangle 11"/>
            <p:cNvSpPr>
              <a:spLocks noChangeArrowheads="1"/>
            </p:cNvSpPr>
            <p:nvPr/>
          </p:nvSpPr>
          <p:spPr bwMode="auto">
            <a:xfrm>
              <a:off x="384" y="144"/>
              <a:ext cx="5088" cy="33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37892" name="Text Box 2"/>
            <p:cNvSpPr txBox="1">
              <a:spLocks noChangeArrowheads="1"/>
            </p:cNvSpPr>
            <p:nvPr/>
          </p:nvSpPr>
          <p:spPr bwMode="auto">
            <a:xfrm>
              <a:off x="816" y="2448"/>
              <a:ext cx="1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/>
                <a:t>Sprint</a:t>
              </a:r>
            </a:p>
          </p:txBody>
        </p:sp>
        <p:sp>
          <p:nvSpPr>
            <p:cNvPr id="37893" name="Text Box 3"/>
            <p:cNvSpPr txBox="1">
              <a:spLocks noChangeArrowheads="1"/>
            </p:cNvSpPr>
            <p:nvPr/>
          </p:nvSpPr>
          <p:spPr bwMode="auto">
            <a:xfrm>
              <a:off x="816" y="893"/>
              <a:ext cx="23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/>
                <a:t>Sustained, low intensity</a:t>
              </a:r>
            </a:p>
          </p:txBody>
        </p:sp>
        <p:sp>
          <p:nvSpPr>
            <p:cNvPr id="37894" name="Text Box 4"/>
            <p:cNvSpPr txBox="1">
              <a:spLocks noChangeArrowheads="1"/>
            </p:cNvSpPr>
            <p:nvPr/>
          </p:nvSpPr>
          <p:spPr bwMode="auto">
            <a:xfrm>
              <a:off x="816" y="1814"/>
              <a:ext cx="23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/>
                <a:t>Sustained, high intensity</a:t>
              </a:r>
            </a:p>
          </p:txBody>
        </p:sp>
        <p:sp>
          <p:nvSpPr>
            <p:cNvPr id="37895" name="Text Box 5"/>
            <p:cNvSpPr txBox="1">
              <a:spLocks noChangeArrowheads="1"/>
            </p:cNvSpPr>
            <p:nvPr/>
          </p:nvSpPr>
          <p:spPr bwMode="auto">
            <a:xfrm>
              <a:off x="912" y="336"/>
              <a:ext cx="17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/>
                <a:t>Activity</a:t>
              </a:r>
            </a:p>
          </p:txBody>
        </p:sp>
        <p:sp>
          <p:nvSpPr>
            <p:cNvPr id="37896" name="Text Box 6"/>
            <p:cNvSpPr txBox="1">
              <a:spLocks noChangeArrowheads="1"/>
            </p:cNvSpPr>
            <p:nvPr/>
          </p:nvSpPr>
          <p:spPr bwMode="auto">
            <a:xfrm>
              <a:off x="3120" y="336"/>
              <a:ext cx="22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/>
                <a:t>Fuel supply </a:t>
              </a:r>
              <a:r>
                <a:rPr lang="en-GB" sz="2000" b="0">
                  <a:solidFill>
                    <a:schemeClr val="accent2"/>
                  </a:solidFill>
                </a:rPr>
                <a:t>during</a:t>
              </a:r>
              <a:r>
                <a:rPr lang="en-GB" sz="2000" b="0"/>
                <a:t> activity</a:t>
              </a:r>
            </a:p>
          </p:txBody>
        </p:sp>
        <p:sp>
          <p:nvSpPr>
            <p:cNvPr id="37897" name="Text Box 7"/>
            <p:cNvSpPr txBox="1">
              <a:spLocks noChangeArrowheads="1"/>
            </p:cNvSpPr>
            <p:nvPr/>
          </p:nvSpPr>
          <p:spPr bwMode="auto">
            <a:xfrm>
              <a:off x="3168" y="816"/>
              <a:ext cx="17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/>
                <a:t>ATP, PCr, fatty acids, </a:t>
              </a:r>
              <a:r>
                <a:rPr lang="en-GB" sz="1600" b="0"/>
                <a:t>glycogen &amp; glucose</a:t>
              </a:r>
              <a:endParaRPr lang="en-GB" sz="2000" b="0"/>
            </a:p>
          </p:txBody>
        </p:sp>
        <p:sp>
          <p:nvSpPr>
            <p:cNvPr id="37898" name="Text Box 8"/>
            <p:cNvSpPr txBox="1">
              <a:spLocks noChangeArrowheads="1"/>
            </p:cNvSpPr>
            <p:nvPr/>
          </p:nvSpPr>
          <p:spPr bwMode="auto">
            <a:xfrm>
              <a:off x="3168" y="1718"/>
              <a:ext cx="17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/>
                <a:t>ATP, PCr, </a:t>
              </a:r>
              <a:r>
                <a:rPr lang="en-GB" sz="1600" b="0"/>
                <a:t>fatty acids,</a:t>
              </a:r>
              <a:r>
                <a:rPr lang="en-GB" sz="2000" b="0"/>
                <a:t> glycogen &amp; glucose</a:t>
              </a:r>
            </a:p>
          </p:txBody>
        </p:sp>
        <p:sp>
          <p:nvSpPr>
            <p:cNvPr id="37899" name="Text Box 9"/>
            <p:cNvSpPr txBox="1">
              <a:spLocks noChangeArrowheads="1"/>
            </p:cNvSpPr>
            <p:nvPr/>
          </p:nvSpPr>
          <p:spPr bwMode="auto">
            <a:xfrm>
              <a:off x="3168" y="2448"/>
              <a:ext cx="17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/>
                <a:t>ATP, PCr</a:t>
              </a:r>
            </a:p>
          </p:txBody>
        </p:sp>
        <p:sp>
          <p:nvSpPr>
            <p:cNvPr id="37900" name="Line 10"/>
            <p:cNvSpPr>
              <a:spLocks noChangeShapeType="1"/>
            </p:cNvSpPr>
            <p:nvPr/>
          </p:nvSpPr>
          <p:spPr bwMode="auto">
            <a:xfrm>
              <a:off x="768" y="768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6740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– production of ATP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Hydrolysis of </a:t>
            </a:r>
            <a:r>
              <a:rPr lang="en-US" dirty="0" smtClean="0"/>
              <a:t>phosphocreatine (</a:t>
            </a:r>
            <a:r>
              <a:rPr lang="en-US" dirty="0" err="1" smtClean="0"/>
              <a:t>PCr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GB" dirty="0" smtClean="0"/>
              <a:t>Glycolysis</a:t>
            </a:r>
          </a:p>
          <a:p>
            <a:endParaRPr lang="en-GB" dirty="0" smtClean="0"/>
          </a:p>
          <a:p>
            <a:r>
              <a:rPr lang="en-GB" dirty="0" smtClean="0"/>
              <a:t>Oxidative (aerobic) metabolism</a:t>
            </a:r>
          </a:p>
        </p:txBody>
      </p:sp>
      <p:sp>
        <p:nvSpPr>
          <p:cNvPr id="2" name="Rectangle 1"/>
          <p:cNvSpPr/>
          <p:nvPr/>
        </p:nvSpPr>
        <p:spPr>
          <a:xfrm>
            <a:off x="6863540" y="1435751"/>
            <a:ext cx="1823261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ATP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5412" y="2564640"/>
            <a:ext cx="2099516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ATPs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9921" y="3834640"/>
            <a:ext cx="245049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36 ATPs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4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5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981200" y="533400"/>
            <a:ext cx="5410200" cy="5638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39624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Outline</a:t>
            </a:r>
          </a:p>
          <a:p>
            <a:pPr>
              <a:spcBef>
                <a:spcPct val="50000"/>
              </a:spcBef>
            </a:pPr>
            <a:r>
              <a:rPr lang="en-GB" sz="2400"/>
              <a:t>Skeletal muscle</a:t>
            </a:r>
          </a:p>
          <a:p>
            <a:pPr>
              <a:spcBef>
                <a:spcPct val="50000"/>
              </a:spcBef>
            </a:pPr>
            <a:r>
              <a:rPr lang="en-GB" sz="2000"/>
              <a:t>  Crossbridge cycle</a:t>
            </a:r>
          </a:p>
          <a:p>
            <a:pPr>
              <a:spcBef>
                <a:spcPct val="50000"/>
              </a:spcBef>
            </a:pPr>
            <a:r>
              <a:rPr lang="en-GB" sz="2000"/>
              <a:t>  How force is varied </a:t>
            </a:r>
            <a:r>
              <a:rPr lang="en-GB" sz="2000" i="1"/>
              <a:t>in vivo</a:t>
            </a:r>
          </a:p>
          <a:p>
            <a:pPr>
              <a:spcBef>
                <a:spcPct val="50000"/>
              </a:spcBef>
            </a:pPr>
            <a:r>
              <a:rPr lang="en-GB" sz="2000"/>
              <a:t>  Energy demand &amp; supply</a:t>
            </a:r>
          </a:p>
          <a:p>
            <a:pPr>
              <a:spcBef>
                <a:spcPct val="50000"/>
              </a:spcBef>
            </a:pPr>
            <a:endParaRPr lang="en-GB" sz="2000"/>
          </a:p>
          <a:p>
            <a:pPr>
              <a:spcBef>
                <a:spcPct val="50000"/>
              </a:spcBef>
            </a:pPr>
            <a:r>
              <a:rPr lang="en-GB" sz="2000"/>
              <a:t>Cardiac muscle</a:t>
            </a:r>
          </a:p>
          <a:p>
            <a:pPr>
              <a:spcBef>
                <a:spcPct val="50000"/>
              </a:spcBef>
            </a:pPr>
            <a:endParaRPr lang="en-GB" sz="2000"/>
          </a:p>
          <a:p>
            <a:pPr>
              <a:spcBef>
                <a:spcPct val="50000"/>
              </a:spcBef>
            </a:pPr>
            <a:r>
              <a:rPr lang="en-GB" sz="2000"/>
              <a:t>Smooth muscle</a:t>
            </a:r>
          </a:p>
          <a:p>
            <a:pPr>
              <a:spcBef>
                <a:spcPct val="50000"/>
              </a:spcBef>
            </a:pPr>
            <a:endParaRPr lang="en-GB" sz="2000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0" y="3962400"/>
            <a:ext cx="2590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0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778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/>
              <a:t>Cardiac muscle fibres (=cell = cardiomyocyte)</a:t>
            </a:r>
            <a:endParaRPr lang="en-GB" sz="1800" b="0"/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611188" y="3789363"/>
            <a:ext cx="7848600" cy="132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small cells</a:t>
            </a:r>
          </a:p>
          <a:p>
            <a:pPr>
              <a:spcBef>
                <a:spcPct val="50000"/>
              </a:spcBef>
            </a:pPr>
            <a:r>
              <a:rPr lang="en-GB" sz="2000" b="0"/>
              <a:t>action potentials spread between cells</a:t>
            </a:r>
          </a:p>
          <a:p>
            <a:pPr>
              <a:spcBef>
                <a:spcPct val="50000"/>
              </a:spcBef>
            </a:pPr>
            <a:r>
              <a:rPr lang="en-GB" sz="2000" b="0"/>
              <a:t>some cardiac cell types have spontaneous action potentials</a:t>
            </a:r>
          </a:p>
        </p:txBody>
      </p: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323850" y="765175"/>
            <a:ext cx="7924800" cy="2919413"/>
            <a:chOff x="323528" y="764704"/>
            <a:chExt cx="7924800" cy="2919413"/>
          </a:xfrm>
        </p:grpSpPr>
        <p:grpSp>
          <p:nvGrpSpPr>
            <p:cNvPr id="5127" name="Group 10"/>
            <p:cNvGrpSpPr>
              <a:grpSpLocks/>
            </p:cNvGrpSpPr>
            <p:nvPr/>
          </p:nvGrpSpPr>
          <p:grpSpPr bwMode="auto">
            <a:xfrm>
              <a:off x="323528" y="764704"/>
              <a:ext cx="7924800" cy="2919413"/>
              <a:chOff x="457200" y="1676400"/>
              <a:chExt cx="7924800" cy="2919413"/>
            </a:xfrm>
          </p:grpSpPr>
          <p:grpSp>
            <p:nvGrpSpPr>
              <p:cNvPr id="5129" name="Group 9"/>
              <p:cNvGrpSpPr>
                <a:grpSpLocks/>
              </p:cNvGrpSpPr>
              <p:nvPr/>
            </p:nvGrpSpPr>
            <p:grpSpPr bwMode="auto">
              <a:xfrm>
                <a:off x="457200" y="1676400"/>
                <a:ext cx="7924800" cy="2919413"/>
                <a:chOff x="457200" y="1676400"/>
                <a:chExt cx="7924800" cy="2919413"/>
              </a:xfrm>
            </p:grpSpPr>
            <p:graphicFrame>
              <p:nvGraphicFramePr>
                <p:cNvPr id="5122" name="Object 2"/>
                <p:cNvGraphicFramePr>
                  <a:graphicFrameLocks noChangeAspect="1"/>
                </p:cNvGraphicFramePr>
                <p:nvPr/>
              </p:nvGraphicFramePr>
              <p:xfrm>
                <a:off x="457200" y="1676400"/>
                <a:ext cx="3902075" cy="29194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43" name="PhotoHouse" r:id="rId3" imgW="3901118" imgH="2919743" progId="CorelPhotoHouse.Document">
                        <p:embed/>
                      </p:oleObj>
                    </mc:Choice>
                    <mc:Fallback>
                      <p:oleObj name="PhotoHouse" r:id="rId3" imgW="3901118" imgH="2919743" progId="CorelPhotoHouse.Document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7200" y="1676400"/>
                              <a:ext cx="3902075" cy="29194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3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962400" y="1828800"/>
                  <a:ext cx="4419600" cy="581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b="0"/>
                    <a:t>Intercalated discs, mechanical links between fibres</a:t>
                  </a:r>
                </a:p>
              </p:txBody>
            </p:sp>
            <p:sp>
              <p:nvSpPr>
                <p:cNvPr id="513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962400" y="2438400"/>
                  <a:ext cx="2209800" cy="336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b="0"/>
                    <a:t>Opening of T-tubule</a:t>
                  </a:r>
                </a:p>
              </p:txBody>
            </p:sp>
            <p:sp>
              <p:nvSpPr>
                <p:cNvPr id="513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191000" y="3092450"/>
                  <a:ext cx="4114800" cy="581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b="0"/>
                    <a:t>Gap junctions, where ionic currents (action potentials) flow between fibres</a:t>
                  </a:r>
                </a:p>
              </p:txBody>
            </p:sp>
          </p:grpSp>
          <p:sp>
            <p:nvSpPr>
              <p:cNvPr id="5130" name="Text Box 8"/>
              <p:cNvSpPr txBox="1">
                <a:spLocks noChangeArrowheads="1"/>
              </p:cNvSpPr>
              <p:nvPr/>
            </p:nvSpPr>
            <p:spPr bwMode="auto">
              <a:xfrm>
                <a:off x="1643063" y="3657600"/>
                <a:ext cx="1371600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000" b="0"/>
                  <a:t>Cardiac muscle fibre</a:t>
                </a:r>
                <a:endParaRPr lang="en-GB" b="0"/>
              </a:p>
            </p:txBody>
          </p:sp>
        </p:grp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1619672" y="3068960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0"/>
                <a:t>nucleus</a:t>
              </a:r>
            </a:p>
          </p:txBody>
        </p:sp>
      </p:grp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684213" y="5373688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0"/>
              <a:t>Striated - contractile mechanism as in skeletal muscle</a:t>
            </a:r>
          </a:p>
        </p:txBody>
      </p:sp>
    </p:spTree>
    <p:extLst>
      <p:ext uri="{BB962C8B-B14F-4D97-AF65-F5344CB8AC3E}">
        <p14:creationId xmlns:p14="http://schemas.microsoft.com/office/powerpoint/2010/main" val="21702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Myofilaments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654490" y="1214993"/>
            <a:ext cx="3310215" cy="535939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Light and dark bands give muscle striated appearance</a:t>
            </a:r>
          </a:p>
          <a:p>
            <a:r>
              <a:rPr lang="en-GB" sz="2800" dirty="0" smtClean="0"/>
              <a:t>Do not extend along length of myofibril</a:t>
            </a:r>
          </a:p>
          <a:p>
            <a:r>
              <a:rPr lang="en-GB" sz="2800" dirty="0" smtClean="0"/>
              <a:t>Overlap and are arranged in compartments called sarcomeres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971"/>
          <a:stretch/>
        </p:blipFill>
        <p:spPr>
          <a:xfrm>
            <a:off x="149415" y="1214993"/>
            <a:ext cx="5505076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7"/>
          <p:cNvGrpSpPr>
            <a:grpSpLocks/>
          </p:cNvGrpSpPr>
          <p:nvPr/>
        </p:nvGrpSpPr>
        <p:grpSpPr bwMode="auto">
          <a:xfrm>
            <a:off x="684213" y="730250"/>
            <a:ext cx="6781800" cy="6127750"/>
            <a:chOff x="192" y="192"/>
            <a:chExt cx="4272" cy="3860"/>
          </a:xfrm>
        </p:grpSpPr>
        <p:grpSp>
          <p:nvGrpSpPr>
            <p:cNvPr id="35847" name="Group 16"/>
            <p:cNvGrpSpPr>
              <a:grpSpLocks/>
            </p:cNvGrpSpPr>
            <p:nvPr/>
          </p:nvGrpSpPr>
          <p:grpSpPr bwMode="auto">
            <a:xfrm>
              <a:off x="192" y="192"/>
              <a:ext cx="4272" cy="3860"/>
              <a:chOff x="192" y="192"/>
              <a:chExt cx="4272" cy="3860"/>
            </a:xfrm>
          </p:grpSpPr>
          <p:pic>
            <p:nvPicPr>
              <p:cNvPr id="3585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624"/>
                <a:ext cx="2148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3" name="Text Box 5"/>
              <p:cNvSpPr txBox="1">
                <a:spLocks noChangeArrowheads="1"/>
              </p:cNvSpPr>
              <p:nvPr/>
            </p:nvSpPr>
            <p:spPr bwMode="auto">
              <a:xfrm>
                <a:off x="240" y="192"/>
                <a:ext cx="42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000" b="0"/>
                  <a:t>Timing of ventricular action potential and isometric force</a:t>
                </a:r>
              </a:p>
            </p:txBody>
          </p:sp>
          <p:sp>
            <p:nvSpPr>
              <p:cNvPr id="35854" name="Text Box 9"/>
              <p:cNvSpPr txBox="1">
                <a:spLocks noChangeArrowheads="1"/>
              </p:cNvSpPr>
              <p:nvPr/>
            </p:nvSpPr>
            <p:spPr bwMode="auto">
              <a:xfrm>
                <a:off x="1440" y="3840"/>
                <a:ext cx="81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b="0"/>
                  <a:t>Time (ms)</a:t>
                </a:r>
              </a:p>
            </p:txBody>
          </p:sp>
          <p:sp>
            <p:nvSpPr>
              <p:cNvPr id="35855" name="Text Box 10"/>
              <p:cNvSpPr txBox="1">
                <a:spLocks noChangeArrowheads="1"/>
              </p:cNvSpPr>
              <p:nvPr/>
            </p:nvSpPr>
            <p:spPr bwMode="auto">
              <a:xfrm>
                <a:off x="192" y="1296"/>
                <a:ext cx="52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b="0">
                    <a:solidFill>
                      <a:srgbClr val="FF3300"/>
                    </a:solidFill>
                  </a:rPr>
                  <a:t>AP scale (mV)</a:t>
                </a:r>
                <a:endParaRPr lang="en-GB" b="0"/>
              </a:p>
            </p:txBody>
          </p:sp>
          <p:sp>
            <p:nvSpPr>
              <p:cNvPr id="35856" name="Text Box 11"/>
              <p:cNvSpPr txBox="1">
                <a:spLocks noChangeArrowheads="1"/>
              </p:cNvSpPr>
              <p:nvPr/>
            </p:nvSpPr>
            <p:spPr bwMode="auto">
              <a:xfrm>
                <a:off x="3168" y="1296"/>
                <a:ext cx="52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b="0">
                    <a:solidFill>
                      <a:schemeClr val="accent2"/>
                    </a:solidFill>
                  </a:rPr>
                  <a:t>force scale (N)</a:t>
                </a:r>
                <a:endParaRPr lang="en-GB" b="0"/>
              </a:p>
            </p:txBody>
          </p:sp>
        </p:grpSp>
        <p:sp>
          <p:nvSpPr>
            <p:cNvPr id="36871" name="Line 3"/>
            <p:cNvSpPr>
              <a:spLocks noChangeShapeType="1"/>
            </p:cNvSpPr>
            <p:nvPr/>
          </p:nvSpPr>
          <p:spPr bwMode="auto">
            <a:xfrm>
              <a:off x="896" y="1140"/>
              <a:ext cx="0" cy="2448"/>
            </a:xfrm>
            <a:prstGeom prst="lin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5849" name="Line 4"/>
            <p:cNvSpPr>
              <a:spLocks noChangeShapeType="1"/>
            </p:cNvSpPr>
            <p:nvPr/>
          </p:nvSpPr>
          <p:spPr bwMode="auto">
            <a:xfrm>
              <a:off x="3057" y="1141"/>
              <a:ext cx="0" cy="24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50" name="Text Box 6"/>
            <p:cNvSpPr txBox="1">
              <a:spLocks noChangeArrowheads="1"/>
            </p:cNvSpPr>
            <p:nvPr/>
          </p:nvSpPr>
          <p:spPr bwMode="auto">
            <a:xfrm>
              <a:off x="1152" y="3600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0"/>
                <a:t>0</a:t>
              </a:r>
            </a:p>
          </p:txBody>
        </p:sp>
        <p:sp>
          <p:nvSpPr>
            <p:cNvPr id="35851" name="Text Box 7"/>
            <p:cNvSpPr txBox="1">
              <a:spLocks noChangeArrowheads="1"/>
            </p:cNvSpPr>
            <p:nvPr/>
          </p:nvSpPr>
          <p:spPr bwMode="auto">
            <a:xfrm>
              <a:off x="2112" y="3600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0"/>
                <a:t>200</a:t>
              </a:r>
            </a:p>
          </p:txBody>
        </p:sp>
      </p:grp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723063" y="1219200"/>
            <a:ext cx="2057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Force is already relaxing during the membrane’s refractory period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6875463" y="2819400"/>
            <a:ext cx="2057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Therefore cardiac muscle CANNOT produce a fused tetanus 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875463" y="4343400"/>
            <a:ext cx="2057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Designed for pumping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684213" y="0"/>
            <a:ext cx="7391400" cy="708025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Action potential and Ca sources - </a:t>
            </a:r>
            <a:r>
              <a:rPr lang="en-GB" sz="2000" b="0">
                <a:solidFill>
                  <a:srgbClr val="FF3300"/>
                </a:solidFill>
              </a:rPr>
              <a:t>very</a:t>
            </a:r>
            <a:r>
              <a:rPr lang="en-GB" sz="2000" b="0"/>
              <a:t> important differences from skeletal muscle</a:t>
            </a:r>
          </a:p>
        </p:txBody>
      </p:sp>
    </p:spTree>
    <p:extLst>
      <p:ext uri="{BB962C8B-B14F-4D97-AF65-F5344CB8AC3E}">
        <p14:creationId xmlns:p14="http://schemas.microsoft.com/office/powerpoint/2010/main" val="9441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utoUpdateAnimBg="0"/>
      <p:bldP spid="46093" grpId="0" autoUpdateAnimBg="0"/>
      <p:bldP spid="4609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1"/>
          <p:cNvGrpSpPr>
            <a:grpSpLocks/>
          </p:cNvGrpSpPr>
          <p:nvPr/>
        </p:nvGrpSpPr>
        <p:grpSpPr bwMode="auto">
          <a:xfrm>
            <a:off x="0" y="304800"/>
            <a:ext cx="8839200" cy="6553200"/>
            <a:chOff x="0" y="192"/>
            <a:chExt cx="5568" cy="4128"/>
          </a:xfrm>
        </p:grpSpPr>
        <p:pic>
          <p:nvPicPr>
            <p:cNvPr id="3688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6"/>
              <a:ext cx="3648" cy="3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1" name="Text Box 4"/>
            <p:cNvSpPr txBox="1">
              <a:spLocks noChangeArrowheads="1"/>
            </p:cNvSpPr>
            <p:nvPr/>
          </p:nvSpPr>
          <p:spPr bwMode="auto">
            <a:xfrm>
              <a:off x="2592" y="192"/>
              <a:ext cx="29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Between action potentials</a:t>
              </a:r>
            </a:p>
          </p:txBody>
        </p:sp>
        <p:sp>
          <p:nvSpPr>
            <p:cNvPr id="36882" name="Text Box 5"/>
            <p:cNvSpPr txBox="1">
              <a:spLocks noChangeArrowheads="1"/>
            </p:cNvSpPr>
            <p:nvPr/>
          </p:nvSpPr>
          <p:spPr bwMode="auto">
            <a:xfrm>
              <a:off x="2880" y="912"/>
              <a:ext cx="6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/>
                <a:t>out</a:t>
              </a:r>
              <a:endParaRPr lang="en-GB" sz="2400"/>
            </a:p>
          </p:txBody>
        </p:sp>
        <p:sp>
          <p:nvSpPr>
            <p:cNvPr id="36883" name="Text Box 6"/>
            <p:cNvSpPr txBox="1">
              <a:spLocks noChangeArrowheads="1"/>
            </p:cNvSpPr>
            <p:nvPr/>
          </p:nvSpPr>
          <p:spPr bwMode="auto">
            <a:xfrm>
              <a:off x="2880" y="1488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/>
                <a:t>in</a:t>
              </a:r>
              <a:endParaRPr lang="en-GB" sz="2400"/>
            </a:p>
          </p:txBody>
        </p:sp>
        <p:sp>
          <p:nvSpPr>
            <p:cNvPr id="36884" name="Text Box 14"/>
            <p:cNvSpPr txBox="1">
              <a:spLocks noChangeArrowheads="1"/>
            </p:cNvSpPr>
            <p:nvPr/>
          </p:nvSpPr>
          <p:spPr bwMode="auto">
            <a:xfrm>
              <a:off x="3936" y="2640"/>
              <a:ext cx="12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Thin filament</a:t>
              </a:r>
            </a:p>
          </p:txBody>
        </p:sp>
        <p:sp>
          <p:nvSpPr>
            <p:cNvPr id="36885" name="Text Box 15"/>
            <p:cNvSpPr txBox="1">
              <a:spLocks noChangeArrowheads="1"/>
            </p:cNvSpPr>
            <p:nvPr/>
          </p:nvSpPr>
          <p:spPr bwMode="auto">
            <a:xfrm>
              <a:off x="4080" y="3456"/>
              <a:ext cx="1200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Thick filament</a:t>
              </a:r>
            </a:p>
          </p:txBody>
        </p:sp>
        <p:sp>
          <p:nvSpPr>
            <p:cNvPr id="36886" name="Text Box 16"/>
            <p:cNvSpPr txBox="1">
              <a:spLocks noChangeArrowheads="1"/>
            </p:cNvSpPr>
            <p:nvPr/>
          </p:nvSpPr>
          <p:spPr bwMode="auto">
            <a:xfrm>
              <a:off x="3216" y="2304"/>
              <a:ext cx="10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troponin</a:t>
              </a:r>
            </a:p>
          </p:txBody>
        </p:sp>
      </p:grpSp>
      <p:grpSp>
        <p:nvGrpSpPr>
          <p:cNvPr id="36867" name="Group 25"/>
          <p:cNvGrpSpPr>
            <a:grpSpLocks/>
          </p:cNvGrpSpPr>
          <p:nvPr/>
        </p:nvGrpSpPr>
        <p:grpSpPr bwMode="auto">
          <a:xfrm>
            <a:off x="228600" y="457200"/>
            <a:ext cx="6172200" cy="5181600"/>
            <a:chOff x="144" y="288"/>
            <a:chExt cx="3888" cy="3264"/>
          </a:xfrm>
        </p:grpSpPr>
        <p:grpSp>
          <p:nvGrpSpPr>
            <p:cNvPr id="36868" name="Group 23"/>
            <p:cNvGrpSpPr>
              <a:grpSpLocks/>
            </p:cNvGrpSpPr>
            <p:nvPr/>
          </p:nvGrpSpPr>
          <p:grpSpPr bwMode="auto">
            <a:xfrm>
              <a:off x="144" y="864"/>
              <a:ext cx="864" cy="432"/>
              <a:chOff x="144" y="864"/>
              <a:chExt cx="864" cy="432"/>
            </a:xfrm>
          </p:grpSpPr>
          <p:sp>
            <p:nvSpPr>
              <p:cNvPr id="36878" name="Text Box 7"/>
              <p:cNvSpPr txBox="1">
                <a:spLocks noChangeArrowheads="1"/>
              </p:cNvSpPr>
              <p:nvPr/>
            </p:nvSpPr>
            <p:spPr bwMode="auto">
              <a:xfrm>
                <a:off x="144" y="864"/>
                <a:ext cx="864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/>
                  <a:t>T-tubules</a:t>
                </a:r>
              </a:p>
            </p:txBody>
          </p:sp>
          <p:sp>
            <p:nvSpPr>
              <p:cNvPr id="36879" name="Line 10"/>
              <p:cNvSpPr>
                <a:spLocks noChangeShapeType="1"/>
              </p:cNvSpPr>
              <p:nvPr/>
            </p:nvSpPr>
            <p:spPr bwMode="auto">
              <a:xfrm>
                <a:off x="576" y="110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6869" name="Group 24"/>
            <p:cNvGrpSpPr>
              <a:grpSpLocks/>
            </p:cNvGrpSpPr>
            <p:nvPr/>
          </p:nvGrpSpPr>
          <p:grpSpPr bwMode="auto">
            <a:xfrm>
              <a:off x="1296" y="1794"/>
              <a:ext cx="1200" cy="372"/>
              <a:chOff x="1296" y="1794"/>
              <a:chExt cx="1200" cy="372"/>
            </a:xfrm>
          </p:grpSpPr>
          <p:sp>
            <p:nvSpPr>
              <p:cNvPr id="36876" name="Text Box 8"/>
              <p:cNvSpPr txBox="1">
                <a:spLocks noChangeArrowheads="1"/>
              </p:cNvSpPr>
              <p:nvPr/>
            </p:nvSpPr>
            <p:spPr bwMode="auto">
              <a:xfrm>
                <a:off x="1440" y="1794"/>
                <a:ext cx="1056" cy="3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/>
                  <a:t>Sarcoplasmic reticulum</a:t>
                </a:r>
              </a:p>
            </p:txBody>
          </p:sp>
          <p:sp>
            <p:nvSpPr>
              <p:cNvPr id="36877" name="Line 13"/>
              <p:cNvSpPr>
                <a:spLocks noChangeShapeType="1"/>
              </p:cNvSpPr>
              <p:nvPr/>
            </p:nvSpPr>
            <p:spPr bwMode="auto">
              <a:xfrm flipH="1" flipV="1">
                <a:off x="1296" y="1968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6870" name="Line 17"/>
            <p:cNvSpPr>
              <a:spLocks noChangeShapeType="1"/>
            </p:cNvSpPr>
            <p:nvPr/>
          </p:nvSpPr>
          <p:spPr bwMode="auto">
            <a:xfrm flipH="1">
              <a:off x="3360" y="2496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71" name="Line 18"/>
            <p:cNvSpPr>
              <a:spLocks noChangeShapeType="1"/>
            </p:cNvSpPr>
            <p:nvPr/>
          </p:nvSpPr>
          <p:spPr bwMode="auto">
            <a:xfrm flipH="1">
              <a:off x="3696" y="27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72" name="Line 20"/>
            <p:cNvSpPr>
              <a:spLocks noChangeShapeType="1"/>
            </p:cNvSpPr>
            <p:nvPr/>
          </p:nvSpPr>
          <p:spPr bwMode="auto">
            <a:xfrm flipH="1">
              <a:off x="3744" y="35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873" name="Group 22"/>
            <p:cNvGrpSpPr>
              <a:grpSpLocks/>
            </p:cNvGrpSpPr>
            <p:nvPr/>
          </p:nvGrpSpPr>
          <p:grpSpPr bwMode="auto">
            <a:xfrm>
              <a:off x="1248" y="288"/>
              <a:ext cx="1008" cy="864"/>
              <a:chOff x="1248" y="288"/>
              <a:chExt cx="1008" cy="864"/>
            </a:xfrm>
          </p:grpSpPr>
          <p:sp>
            <p:nvSpPr>
              <p:cNvPr id="36874" name="Line 12"/>
              <p:cNvSpPr>
                <a:spLocks noChangeShapeType="1"/>
              </p:cNvSpPr>
              <p:nvPr/>
            </p:nvSpPr>
            <p:spPr bwMode="auto">
              <a:xfrm>
                <a:off x="2064" y="1008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75" name="Text Box 9"/>
              <p:cNvSpPr txBox="1">
                <a:spLocks noChangeArrowheads="1"/>
              </p:cNvSpPr>
              <p:nvPr/>
            </p:nvSpPr>
            <p:spPr bwMode="auto">
              <a:xfrm>
                <a:off x="1248" y="288"/>
                <a:ext cx="816" cy="75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/>
                  <a:t>Voltage-gated Ca channels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srgbClr val="FF3300"/>
                    </a:solidFill>
                  </a:rPr>
                  <a:t>closed</a:t>
                </a:r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74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8769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72000" y="21336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out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0" y="26670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in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During the cardiac action potential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096000" y="609600"/>
            <a:ext cx="2667000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Sources of Ca: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0"/>
              <a:t>from SR and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0"/>
              <a:t>entry into the cell during the plateau of the action potential via voltage-gated Ca channels</a:t>
            </a:r>
          </a:p>
        </p:txBody>
      </p:sp>
    </p:spTree>
    <p:extLst>
      <p:ext uri="{BB962C8B-B14F-4D97-AF65-F5344CB8AC3E}">
        <p14:creationId xmlns:p14="http://schemas.microsoft.com/office/powerpoint/2010/main" val="402147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981200" y="533400"/>
            <a:ext cx="5410200" cy="5638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39624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Outline</a:t>
            </a:r>
          </a:p>
          <a:p>
            <a:pPr>
              <a:spcBef>
                <a:spcPct val="50000"/>
              </a:spcBef>
            </a:pPr>
            <a:r>
              <a:rPr lang="en-GB" sz="2400"/>
              <a:t>Skeletal muscle</a:t>
            </a:r>
          </a:p>
          <a:p>
            <a:pPr>
              <a:spcBef>
                <a:spcPct val="50000"/>
              </a:spcBef>
            </a:pPr>
            <a:r>
              <a:rPr lang="en-GB" sz="2000"/>
              <a:t>  Crossbridge cycle</a:t>
            </a:r>
          </a:p>
          <a:p>
            <a:pPr>
              <a:spcBef>
                <a:spcPct val="50000"/>
              </a:spcBef>
            </a:pPr>
            <a:r>
              <a:rPr lang="en-GB" sz="2000"/>
              <a:t>  How force is varied </a:t>
            </a:r>
            <a:r>
              <a:rPr lang="en-GB" sz="2000" i="1"/>
              <a:t>in vivo</a:t>
            </a:r>
          </a:p>
          <a:p>
            <a:pPr>
              <a:spcBef>
                <a:spcPct val="50000"/>
              </a:spcBef>
            </a:pPr>
            <a:r>
              <a:rPr lang="en-GB" sz="2000"/>
              <a:t>  Energy demand &amp; supply</a:t>
            </a:r>
          </a:p>
          <a:p>
            <a:pPr>
              <a:spcBef>
                <a:spcPct val="50000"/>
              </a:spcBef>
            </a:pPr>
            <a:endParaRPr lang="en-GB" sz="2000"/>
          </a:p>
          <a:p>
            <a:pPr>
              <a:spcBef>
                <a:spcPct val="50000"/>
              </a:spcBef>
            </a:pPr>
            <a:r>
              <a:rPr lang="en-GB" sz="2000"/>
              <a:t>Cardiac muscle</a:t>
            </a:r>
          </a:p>
          <a:p>
            <a:pPr>
              <a:spcBef>
                <a:spcPct val="50000"/>
              </a:spcBef>
            </a:pPr>
            <a:endParaRPr lang="en-GB" sz="2000"/>
          </a:p>
          <a:p>
            <a:pPr>
              <a:spcBef>
                <a:spcPct val="50000"/>
              </a:spcBef>
            </a:pPr>
            <a:r>
              <a:rPr lang="en-GB" sz="2000"/>
              <a:t>Smooth muscle</a:t>
            </a:r>
          </a:p>
          <a:p>
            <a:pPr>
              <a:spcBef>
                <a:spcPct val="50000"/>
              </a:spcBef>
            </a:pPr>
            <a:endParaRPr lang="en-GB" sz="2000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0" y="4876800"/>
            <a:ext cx="2743200" cy="0"/>
          </a:xfrm>
          <a:prstGeom prst="line">
            <a:avLst/>
          </a:prstGeom>
          <a:noFill/>
          <a:ln w="76200">
            <a:solidFill>
              <a:srgbClr val="FF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990600" y="609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Smooth muscle</a:t>
            </a:r>
            <a:endParaRPr lang="en-GB" sz="2400" b="0">
              <a:latin typeface="Times New Roman" pitchFamily="18" charset="0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447800" y="1328738"/>
            <a:ext cx="72390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0"/>
              <a:t>Arranged in sheets forming walls of tubular organs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2400" b="0"/>
              <a:t>blood vessels,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2400" b="0"/>
              <a:t>gastro-intestinal tract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2400" b="0"/>
              <a:t>reproductive tract, etc.</a:t>
            </a:r>
            <a:endParaRPr lang="en-GB" sz="2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33400" y="1447800"/>
          <a:ext cx="2903538" cy="360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PhotoHouse" r:id="rId3" imgW="1877413" imgH="2328085" progId="CorelPhotoHouse.Document">
                  <p:embed/>
                </p:oleObj>
              </mc:Choice>
              <mc:Fallback>
                <p:oleObj name="PhotoHouse" r:id="rId3" imgW="1877413" imgH="2328085" progId="CorelPhotoHouse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2903538" cy="360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/>
              <a:t>Smooth muscle fibres</a:t>
            </a:r>
            <a:endParaRPr lang="en-GB" sz="1800" b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0" y="1447800"/>
            <a:ext cx="4038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0"/>
              <a:t>Cells appear </a:t>
            </a:r>
            <a:r>
              <a:rPr lang="en-GB" sz="2400">
                <a:solidFill>
                  <a:srgbClr val="33CCFF"/>
                </a:solidFill>
              </a:rPr>
              <a:t>smooth</a:t>
            </a:r>
            <a:r>
              <a:rPr lang="en-GB" sz="2400" b="0"/>
              <a:t> (not-striated) in micrographs.</a:t>
            </a:r>
            <a:endParaRPr lang="en-GB" sz="2400" b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 b="0"/>
              <a:t>Contain filaments, but they are </a:t>
            </a:r>
            <a:r>
              <a:rPr lang="en-GB" sz="2400">
                <a:solidFill>
                  <a:srgbClr val="33CCFF"/>
                </a:solidFill>
              </a:rPr>
              <a:t>not</a:t>
            </a:r>
            <a:r>
              <a:rPr lang="en-GB" sz="2400" b="0"/>
              <a:t> arranged in regular arrays. </a:t>
            </a:r>
          </a:p>
          <a:p>
            <a:pPr>
              <a:spcBef>
                <a:spcPct val="50000"/>
              </a:spcBef>
            </a:pPr>
            <a:r>
              <a:rPr lang="en-GB" sz="2400" b="0"/>
              <a:t>Contractile mechanism (crossbridge cycle) is similar to skeletal and cardiac muscle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43000" y="5562600"/>
            <a:ext cx="767715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Activation by Ca is different from skeletal and cardiac muscle.</a:t>
            </a:r>
          </a:p>
          <a:p>
            <a:pPr>
              <a:spcBef>
                <a:spcPct val="50000"/>
              </a:spcBef>
            </a:pPr>
            <a:r>
              <a:rPr lang="en-GB" sz="2000" b="0"/>
              <a:t>Smooth muscle does NOT contain any Troponin.</a:t>
            </a:r>
          </a:p>
        </p:txBody>
      </p:sp>
    </p:spTree>
    <p:extLst>
      <p:ext uri="{BB962C8B-B14F-4D97-AF65-F5344CB8AC3E}">
        <p14:creationId xmlns:p14="http://schemas.microsoft.com/office/powerpoint/2010/main" val="20429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Relaxed Smooth muscle</a:t>
            </a:r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0964" name="Group 90"/>
          <p:cNvGrpSpPr>
            <a:grpSpLocks/>
          </p:cNvGrpSpPr>
          <p:nvPr/>
        </p:nvGrpSpPr>
        <p:grpSpPr bwMode="auto">
          <a:xfrm>
            <a:off x="533400" y="1219200"/>
            <a:ext cx="8077200" cy="3886200"/>
            <a:chOff x="336" y="768"/>
            <a:chExt cx="5088" cy="2448"/>
          </a:xfrm>
        </p:grpSpPr>
        <p:sp>
          <p:nvSpPr>
            <p:cNvPr id="40974" name="Oval 25"/>
            <p:cNvSpPr>
              <a:spLocks noChangeArrowheads="1"/>
            </p:cNvSpPr>
            <p:nvPr/>
          </p:nvSpPr>
          <p:spPr bwMode="auto">
            <a:xfrm>
              <a:off x="4368" y="1584"/>
              <a:ext cx="1056" cy="43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384" y="1152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0"/>
                <a:t>out</a:t>
              </a:r>
            </a:p>
          </p:txBody>
        </p:sp>
        <p:sp>
          <p:nvSpPr>
            <p:cNvPr id="40976" name="Text Box 6"/>
            <p:cNvSpPr txBox="1">
              <a:spLocks noChangeArrowheads="1"/>
            </p:cNvSpPr>
            <p:nvPr/>
          </p:nvSpPr>
          <p:spPr bwMode="auto">
            <a:xfrm>
              <a:off x="336" y="148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0"/>
                <a:t>in</a:t>
              </a:r>
            </a:p>
          </p:txBody>
        </p:sp>
        <p:grpSp>
          <p:nvGrpSpPr>
            <p:cNvPr id="40977" name="Group 9"/>
            <p:cNvGrpSpPr>
              <a:grpSpLocks/>
            </p:cNvGrpSpPr>
            <p:nvPr/>
          </p:nvGrpSpPr>
          <p:grpSpPr bwMode="auto">
            <a:xfrm>
              <a:off x="3504" y="1248"/>
              <a:ext cx="240" cy="336"/>
              <a:chOff x="1968" y="1248"/>
              <a:chExt cx="240" cy="336"/>
            </a:xfrm>
          </p:grpSpPr>
          <p:sp>
            <p:nvSpPr>
              <p:cNvPr id="40985" name="Oval 7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48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986" name="Oval 8"/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48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0978" name="Rectangle 12"/>
            <p:cNvSpPr>
              <a:spLocks noChangeArrowheads="1"/>
            </p:cNvSpPr>
            <p:nvPr/>
          </p:nvSpPr>
          <p:spPr bwMode="auto">
            <a:xfrm>
              <a:off x="3456" y="768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0"/>
                <a:t>Ca</a:t>
              </a:r>
            </a:p>
          </p:txBody>
        </p:sp>
        <p:grpSp>
          <p:nvGrpSpPr>
            <p:cNvPr id="40979" name="Group 45"/>
            <p:cNvGrpSpPr>
              <a:grpSpLocks/>
            </p:cNvGrpSpPr>
            <p:nvPr/>
          </p:nvGrpSpPr>
          <p:grpSpPr bwMode="auto">
            <a:xfrm>
              <a:off x="1248" y="2592"/>
              <a:ext cx="1488" cy="624"/>
              <a:chOff x="1248" y="2592"/>
              <a:chExt cx="1488" cy="624"/>
            </a:xfrm>
          </p:grpSpPr>
          <p:sp>
            <p:nvSpPr>
              <p:cNvPr id="40980" name="Rectangle 43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104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40981" name="Group 26"/>
              <p:cNvGrpSpPr>
                <a:grpSpLocks/>
              </p:cNvGrpSpPr>
              <p:nvPr/>
            </p:nvGrpSpPr>
            <p:grpSpPr bwMode="auto">
              <a:xfrm>
                <a:off x="1248" y="2592"/>
                <a:ext cx="1488" cy="624"/>
                <a:chOff x="1248" y="2592"/>
                <a:chExt cx="1488" cy="624"/>
              </a:xfrm>
            </p:grpSpPr>
            <p:sp>
              <p:nvSpPr>
                <p:cNvPr id="4098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248" y="2592"/>
                  <a:ext cx="134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2000" b="0"/>
                    <a:t>ADP-Pi-Myosin</a:t>
                  </a:r>
                </a:p>
              </p:txBody>
            </p:sp>
            <p:sp>
              <p:nvSpPr>
                <p:cNvPr id="40983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2256" y="2784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984" name="Oval 14"/>
                <p:cNvSpPr>
                  <a:spLocks noChangeArrowheads="1"/>
                </p:cNvSpPr>
                <p:nvPr/>
              </p:nvSpPr>
              <p:spPr bwMode="auto">
                <a:xfrm>
                  <a:off x="2352" y="2880"/>
                  <a:ext cx="384" cy="336"/>
                </a:xfrm>
                <a:prstGeom prst="ellipse">
                  <a:avLst/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7239000" y="266700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0"/>
              <a:t>Ca</a:t>
            </a:r>
          </a:p>
        </p:txBody>
      </p:sp>
      <p:sp>
        <p:nvSpPr>
          <p:cNvPr id="40966" name="Text Box 39"/>
          <p:cNvSpPr txBox="1">
            <a:spLocks noChangeArrowheads="1"/>
          </p:cNvSpPr>
          <p:nvPr/>
        </p:nvSpPr>
        <p:spPr bwMode="auto">
          <a:xfrm>
            <a:off x="1066800" y="3048000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Inactive myosin: cannot bind to actin</a:t>
            </a:r>
          </a:p>
        </p:txBody>
      </p: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5029200" y="152400"/>
            <a:ext cx="3810000" cy="5730875"/>
            <a:chOff x="3168" y="96"/>
            <a:chExt cx="2400" cy="3610"/>
          </a:xfrm>
        </p:grpSpPr>
        <p:sp>
          <p:nvSpPr>
            <p:cNvPr id="40969" name="Text Box 23"/>
            <p:cNvSpPr txBox="1">
              <a:spLocks noChangeArrowheads="1"/>
            </p:cNvSpPr>
            <p:nvPr/>
          </p:nvSpPr>
          <p:spPr bwMode="auto">
            <a:xfrm>
              <a:off x="3168" y="2496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 i="1">
                  <a:solidFill>
                    <a:srgbClr val="FF3300"/>
                  </a:solidFill>
                </a:rPr>
                <a:t>ATP</a:t>
              </a:r>
            </a:p>
          </p:txBody>
        </p:sp>
        <p:sp>
          <p:nvSpPr>
            <p:cNvPr id="40970" name="Text Box 35"/>
            <p:cNvSpPr txBox="1">
              <a:spLocks noChangeArrowheads="1"/>
            </p:cNvSpPr>
            <p:nvPr/>
          </p:nvSpPr>
          <p:spPr bwMode="auto">
            <a:xfrm>
              <a:off x="4752" y="3456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>
                  <a:solidFill>
                    <a:schemeClr val="accent2"/>
                  </a:solidFill>
                </a:rPr>
                <a:t>Cm</a:t>
              </a:r>
              <a:endParaRPr lang="en-GB" sz="2000" b="0"/>
            </a:p>
          </p:txBody>
        </p:sp>
        <p:sp>
          <p:nvSpPr>
            <p:cNvPr id="40971" name="Text Box 36"/>
            <p:cNvSpPr txBox="1">
              <a:spLocks noChangeArrowheads="1"/>
            </p:cNvSpPr>
            <p:nvPr/>
          </p:nvSpPr>
          <p:spPr bwMode="auto">
            <a:xfrm>
              <a:off x="4512" y="2928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>
                  <a:solidFill>
                    <a:schemeClr val="accent2"/>
                  </a:solidFill>
                </a:rPr>
                <a:t>Mlck</a:t>
              </a:r>
              <a:endParaRPr lang="en-GB" sz="2000" b="0"/>
            </a:p>
          </p:txBody>
        </p:sp>
        <p:sp>
          <p:nvSpPr>
            <p:cNvPr id="40972" name="Text Box 41"/>
            <p:cNvSpPr txBox="1">
              <a:spLocks noChangeArrowheads="1"/>
            </p:cNvSpPr>
            <p:nvPr/>
          </p:nvSpPr>
          <p:spPr bwMode="auto">
            <a:xfrm>
              <a:off x="3744" y="96"/>
              <a:ext cx="18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 dirty="0" err="1">
                  <a:solidFill>
                    <a:schemeClr val="accent2"/>
                  </a:solidFill>
                </a:rPr>
                <a:t>Mlck</a:t>
              </a:r>
              <a:r>
                <a:rPr lang="en-GB" sz="2000" b="0" dirty="0">
                  <a:solidFill>
                    <a:schemeClr val="accent2"/>
                  </a:solidFill>
                </a:rPr>
                <a:t> = myosin light         </a:t>
              </a:r>
              <a:r>
                <a:rPr lang="en-GB" sz="2000" b="0" dirty="0">
                  <a:solidFill>
                    <a:schemeClr val="bg1"/>
                  </a:solidFill>
                </a:rPr>
                <a:t>…..</a:t>
              </a:r>
              <a:r>
                <a:rPr lang="en-GB" sz="2000" b="0" dirty="0">
                  <a:solidFill>
                    <a:schemeClr val="accent2"/>
                  </a:solidFill>
                </a:rPr>
                <a:t>chain kinase</a:t>
              </a:r>
              <a:endParaRPr lang="en-GB" sz="2000" b="0" dirty="0"/>
            </a:p>
          </p:txBody>
        </p:sp>
        <p:sp>
          <p:nvSpPr>
            <p:cNvPr id="40973" name="Text Box 42"/>
            <p:cNvSpPr txBox="1">
              <a:spLocks noChangeArrowheads="1"/>
            </p:cNvSpPr>
            <p:nvPr/>
          </p:nvSpPr>
          <p:spPr bwMode="auto">
            <a:xfrm>
              <a:off x="3744" y="528"/>
              <a:ext cx="14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 dirty="0">
                  <a:solidFill>
                    <a:schemeClr val="accent2"/>
                  </a:solidFill>
                </a:rPr>
                <a:t>Cm = </a:t>
              </a:r>
              <a:r>
                <a:rPr lang="en-GB" sz="2000" b="0" dirty="0" err="1">
                  <a:solidFill>
                    <a:schemeClr val="accent2"/>
                  </a:solidFill>
                </a:rPr>
                <a:t>calmodulin</a:t>
              </a:r>
              <a:endParaRPr lang="en-GB" sz="2000" b="0" dirty="0"/>
            </a:p>
          </p:txBody>
        </p:sp>
      </p:grpSp>
      <p:sp>
        <p:nvSpPr>
          <p:cNvPr id="40968" name="Text Box 89"/>
          <p:cNvSpPr txBox="1">
            <a:spLocks noChangeArrowheads="1"/>
          </p:cNvSpPr>
          <p:nvPr/>
        </p:nvSpPr>
        <p:spPr bwMode="auto">
          <a:xfrm>
            <a:off x="8001000" y="25146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sr</a:t>
            </a:r>
          </a:p>
        </p:txBody>
      </p:sp>
    </p:spTree>
    <p:extLst>
      <p:ext uri="{BB962C8B-B14F-4D97-AF65-F5344CB8AC3E}">
        <p14:creationId xmlns:p14="http://schemas.microsoft.com/office/powerpoint/2010/main" val="23978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6"/>
          <p:cNvGrpSpPr>
            <a:grpSpLocks/>
          </p:cNvGrpSpPr>
          <p:nvPr/>
        </p:nvGrpSpPr>
        <p:grpSpPr bwMode="auto">
          <a:xfrm>
            <a:off x="3048000" y="4295775"/>
            <a:ext cx="1752600" cy="1905000"/>
            <a:chOff x="1872" y="2688"/>
            <a:chExt cx="1104" cy="1200"/>
          </a:xfrm>
        </p:grpSpPr>
        <p:sp>
          <p:nvSpPr>
            <p:cNvPr id="42036" name="Oval 7"/>
            <p:cNvSpPr>
              <a:spLocks noChangeArrowheads="1"/>
            </p:cNvSpPr>
            <p:nvPr/>
          </p:nvSpPr>
          <p:spPr bwMode="auto">
            <a:xfrm>
              <a:off x="1872" y="2688"/>
              <a:ext cx="1104" cy="1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37" name="Line 8"/>
            <p:cNvSpPr>
              <a:spLocks noChangeShapeType="1"/>
            </p:cNvSpPr>
            <p:nvPr/>
          </p:nvSpPr>
          <p:spPr bwMode="auto">
            <a:xfrm flipH="1">
              <a:off x="2706" y="3696"/>
              <a:ext cx="132" cy="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1987" name="Rectangle 10"/>
          <p:cNvSpPr>
            <a:spLocks noChangeArrowheads="1"/>
          </p:cNvSpPr>
          <p:nvPr/>
        </p:nvSpPr>
        <p:spPr bwMode="auto">
          <a:xfrm>
            <a:off x="3962400" y="6048375"/>
            <a:ext cx="400050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88" name="Oval 12"/>
          <p:cNvSpPr>
            <a:spLocks noChangeArrowheads="1"/>
          </p:cNvSpPr>
          <p:nvPr/>
        </p:nvSpPr>
        <p:spPr bwMode="auto">
          <a:xfrm>
            <a:off x="4800600" y="4038600"/>
            <a:ext cx="1905000" cy="2286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89" name="Rectangle 13"/>
          <p:cNvSpPr>
            <a:spLocks noChangeArrowheads="1"/>
          </p:cNvSpPr>
          <p:nvPr/>
        </p:nvSpPr>
        <p:spPr bwMode="auto">
          <a:xfrm>
            <a:off x="5638800" y="3886200"/>
            <a:ext cx="1093788" cy="2616200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0" name="Rectangle 14"/>
          <p:cNvSpPr>
            <a:spLocks noChangeArrowheads="1"/>
          </p:cNvSpPr>
          <p:nvPr/>
        </p:nvSpPr>
        <p:spPr bwMode="auto">
          <a:xfrm>
            <a:off x="5029200" y="39624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1" name="Rectangle 15"/>
          <p:cNvSpPr>
            <a:spLocks noChangeArrowheads="1"/>
          </p:cNvSpPr>
          <p:nvPr/>
        </p:nvSpPr>
        <p:spPr bwMode="auto">
          <a:xfrm>
            <a:off x="5105400" y="59436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2" name="Line 16"/>
          <p:cNvSpPr>
            <a:spLocks noChangeShapeType="1"/>
          </p:cNvSpPr>
          <p:nvPr/>
        </p:nvSpPr>
        <p:spPr bwMode="auto">
          <a:xfrm>
            <a:off x="5029200" y="5943600"/>
            <a:ext cx="13335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3" name="Text Box 45"/>
          <p:cNvSpPr txBox="1">
            <a:spLocks noChangeArrowheads="1"/>
          </p:cNvSpPr>
          <p:nvPr/>
        </p:nvSpPr>
        <p:spPr bwMode="auto">
          <a:xfrm>
            <a:off x="5029200" y="3962400"/>
            <a:ext cx="914400" cy="40005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 i="1">
                <a:solidFill>
                  <a:srgbClr val="FF3300"/>
                </a:solidFill>
              </a:rPr>
              <a:t>ATP</a:t>
            </a:r>
          </a:p>
        </p:txBody>
      </p:sp>
      <p:sp>
        <p:nvSpPr>
          <p:cNvPr id="41994" name="Text Box 46"/>
          <p:cNvSpPr txBox="1">
            <a:spLocks noChangeArrowheads="1"/>
          </p:cNvSpPr>
          <p:nvPr/>
        </p:nvSpPr>
        <p:spPr bwMode="auto">
          <a:xfrm>
            <a:off x="5029200" y="6019800"/>
            <a:ext cx="914400" cy="40005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 i="1">
                <a:solidFill>
                  <a:srgbClr val="FF3300"/>
                </a:solidFill>
              </a:rPr>
              <a:t>ADP</a:t>
            </a:r>
            <a:endParaRPr lang="en-GB" sz="2000" b="0" i="1"/>
          </a:p>
        </p:txBody>
      </p:sp>
      <p:sp>
        <p:nvSpPr>
          <p:cNvPr id="41995" name="Rectangle 56"/>
          <p:cNvSpPr>
            <a:spLocks noChangeArrowheads="1"/>
          </p:cNvSpPr>
          <p:nvPr/>
        </p:nvSpPr>
        <p:spPr bwMode="auto">
          <a:xfrm>
            <a:off x="7010400" y="2971800"/>
            <a:ext cx="152400" cy="152400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6" name="Text Box 60"/>
          <p:cNvSpPr txBox="1">
            <a:spLocks noChangeArrowheads="1"/>
          </p:cNvSpPr>
          <p:nvPr/>
        </p:nvSpPr>
        <p:spPr bwMode="auto">
          <a:xfrm>
            <a:off x="304800" y="59436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Active myosin: can bind to actin</a:t>
            </a:r>
          </a:p>
        </p:txBody>
      </p:sp>
      <p:grpSp>
        <p:nvGrpSpPr>
          <p:cNvPr id="41997" name="Group 77"/>
          <p:cNvGrpSpPr>
            <a:grpSpLocks/>
          </p:cNvGrpSpPr>
          <p:nvPr/>
        </p:nvGrpSpPr>
        <p:grpSpPr bwMode="auto">
          <a:xfrm>
            <a:off x="4343400" y="3462338"/>
            <a:ext cx="4114800" cy="2420937"/>
            <a:chOff x="2736" y="2181"/>
            <a:chExt cx="2592" cy="1525"/>
          </a:xfrm>
        </p:grpSpPr>
        <p:sp>
          <p:nvSpPr>
            <p:cNvPr id="42030" name="Text Box 44"/>
            <p:cNvSpPr txBox="1">
              <a:spLocks noChangeArrowheads="1"/>
            </p:cNvSpPr>
            <p:nvPr/>
          </p:nvSpPr>
          <p:spPr bwMode="auto">
            <a:xfrm>
              <a:off x="2736" y="3168"/>
              <a:ext cx="115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>
                  <a:solidFill>
                    <a:schemeClr val="accent2"/>
                  </a:solidFill>
                </a:rPr>
                <a:t>Mlck-Cm-Ca</a:t>
              </a:r>
              <a:endParaRPr lang="en-GB" sz="2000" b="0"/>
            </a:p>
          </p:txBody>
        </p:sp>
        <p:sp>
          <p:nvSpPr>
            <p:cNvPr id="42031" name="Text Box 58"/>
            <p:cNvSpPr txBox="1">
              <a:spLocks noChangeArrowheads="1"/>
            </p:cNvSpPr>
            <p:nvPr/>
          </p:nvSpPr>
          <p:spPr bwMode="auto">
            <a:xfrm>
              <a:off x="4752" y="3456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>
                  <a:solidFill>
                    <a:schemeClr val="accent2"/>
                  </a:solidFill>
                </a:rPr>
                <a:t>Cm</a:t>
              </a:r>
              <a:endParaRPr lang="en-GB" sz="2000" b="0"/>
            </a:p>
          </p:txBody>
        </p:sp>
        <p:sp>
          <p:nvSpPr>
            <p:cNvPr id="42032" name="Text Box 59"/>
            <p:cNvSpPr txBox="1">
              <a:spLocks noChangeArrowheads="1"/>
            </p:cNvSpPr>
            <p:nvPr/>
          </p:nvSpPr>
          <p:spPr bwMode="auto">
            <a:xfrm>
              <a:off x="4512" y="2928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>
                  <a:solidFill>
                    <a:schemeClr val="accent2"/>
                  </a:solidFill>
                </a:rPr>
                <a:t>Mlck</a:t>
              </a:r>
              <a:endParaRPr lang="en-GB" sz="2000" b="0"/>
            </a:p>
          </p:txBody>
        </p:sp>
        <p:sp>
          <p:nvSpPr>
            <p:cNvPr id="42033" name="Line 69"/>
            <p:cNvSpPr>
              <a:spLocks noChangeShapeType="1"/>
            </p:cNvSpPr>
            <p:nvPr/>
          </p:nvSpPr>
          <p:spPr bwMode="auto">
            <a:xfrm flipH="1">
              <a:off x="3696" y="3072"/>
              <a:ext cx="81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34" name="Line 70"/>
            <p:cNvSpPr>
              <a:spLocks noChangeShapeType="1"/>
            </p:cNvSpPr>
            <p:nvPr/>
          </p:nvSpPr>
          <p:spPr bwMode="auto">
            <a:xfrm>
              <a:off x="3786" y="2181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35" name="Line 71"/>
            <p:cNvSpPr>
              <a:spLocks noChangeShapeType="1"/>
            </p:cNvSpPr>
            <p:nvPr/>
          </p:nvSpPr>
          <p:spPr bwMode="auto">
            <a:xfrm flipH="1" flipV="1">
              <a:off x="3774" y="3249"/>
              <a:ext cx="936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1998" name="Rectangle 9"/>
          <p:cNvSpPr>
            <a:spLocks noChangeArrowheads="1"/>
          </p:cNvSpPr>
          <p:nvPr/>
        </p:nvSpPr>
        <p:spPr bwMode="auto">
          <a:xfrm>
            <a:off x="2971800" y="4267200"/>
            <a:ext cx="1085850" cy="1981200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999" name="Group 73"/>
          <p:cNvGrpSpPr>
            <a:grpSpLocks/>
          </p:cNvGrpSpPr>
          <p:nvPr/>
        </p:nvGrpSpPr>
        <p:grpSpPr bwMode="auto">
          <a:xfrm>
            <a:off x="0" y="457200"/>
            <a:ext cx="9144000" cy="4648200"/>
            <a:chOff x="0" y="288"/>
            <a:chExt cx="5760" cy="2928"/>
          </a:xfrm>
        </p:grpSpPr>
        <p:sp>
          <p:nvSpPr>
            <p:cNvPr id="42017" name="Oval 2"/>
            <p:cNvSpPr>
              <a:spLocks noChangeArrowheads="1"/>
            </p:cNvSpPr>
            <p:nvPr/>
          </p:nvSpPr>
          <p:spPr bwMode="auto">
            <a:xfrm>
              <a:off x="4368" y="1584"/>
              <a:ext cx="1056" cy="43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18" name="Text Box 29"/>
            <p:cNvSpPr txBox="1">
              <a:spLocks noChangeArrowheads="1"/>
            </p:cNvSpPr>
            <p:nvPr/>
          </p:nvSpPr>
          <p:spPr bwMode="auto">
            <a:xfrm>
              <a:off x="288" y="288"/>
              <a:ext cx="30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 b="0"/>
                <a:t>Activation by intracellular Ca</a:t>
              </a:r>
              <a:endParaRPr lang="en-GB" sz="2000" b="0"/>
            </a:p>
          </p:txBody>
        </p:sp>
        <p:sp>
          <p:nvSpPr>
            <p:cNvPr id="42019" name="Line 30"/>
            <p:cNvSpPr>
              <a:spLocks noChangeShapeType="1"/>
            </p:cNvSpPr>
            <p:nvPr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20" name="Text Box 31"/>
            <p:cNvSpPr txBox="1">
              <a:spLocks noChangeArrowheads="1"/>
            </p:cNvSpPr>
            <p:nvPr/>
          </p:nvSpPr>
          <p:spPr bwMode="auto">
            <a:xfrm>
              <a:off x="384" y="1152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0"/>
                <a:t>out</a:t>
              </a:r>
            </a:p>
          </p:txBody>
        </p:sp>
        <p:sp>
          <p:nvSpPr>
            <p:cNvPr id="42021" name="Text Box 32"/>
            <p:cNvSpPr txBox="1">
              <a:spLocks noChangeArrowheads="1"/>
            </p:cNvSpPr>
            <p:nvPr/>
          </p:nvSpPr>
          <p:spPr bwMode="auto">
            <a:xfrm>
              <a:off x="336" y="148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0"/>
                <a:t>in</a:t>
              </a:r>
            </a:p>
          </p:txBody>
        </p:sp>
        <p:grpSp>
          <p:nvGrpSpPr>
            <p:cNvPr id="42022" name="Group 38"/>
            <p:cNvGrpSpPr>
              <a:grpSpLocks/>
            </p:cNvGrpSpPr>
            <p:nvPr/>
          </p:nvGrpSpPr>
          <p:grpSpPr bwMode="auto">
            <a:xfrm>
              <a:off x="1248" y="2592"/>
              <a:ext cx="1488" cy="624"/>
              <a:chOff x="1248" y="2592"/>
              <a:chExt cx="1488" cy="624"/>
            </a:xfrm>
          </p:grpSpPr>
          <p:sp>
            <p:nvSpPr>
              <p:cNvPr id="42025" name="Rectangle 39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104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42026" name="Group 40"/>
              <p:cNvGrpSpPr>
                <a:grpSpLocks/>
              </p:cNvGrpSpPr>
              <p:nvPr/>
            </p:nvGrpSpPr>
            <p:grpSpPr bwMode="auto">
              <a:xfrm>
                <a:off x="1248" y="2592"/>
                <a:ext cx="1488" cy="624"/>
                <a:chOff x="1248" y="2592"/>
                <a:chExt cx="1488" cy="624"/>
              </a:xfrm>
            </p:grpSpPr>
            <p:sp>
              <p:nvSpPr>
                <p:cNvPr id="4202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248" y="2592"/>
                  <a:ext cx="134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2000" b="0"/>
                    <a:t>ADP-Pi-Myosin</a:t>
                  </a:r>
                </a:p>
              </p:txBody>
            </p:sp>
            <p:sp>
              <p:nvSpPr>
                <p:cNvPr id="42028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2256" y="2784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2029" name="Oval 43"/>
                <p:cNvSpPr>
                  <a:spLocks noChangeArrowheads="1"/>
                </p:cNvSpPr>
                <p:nvPr/>
              </p:nvSpPr>
              <p:spPr bwMode="auto">
                <a:xfrm>
                  <a:off x="2352" y="2880"/>
                  <a:ext cx="384" cy="336"/>
                </a:xfrm>
                <a:prstGeom prst="ellipse">
                  <a:avLst/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42023" name="Rectangle 55"/>
            <p:cNvSpPr>
              <a:spLocks noChangeArrowheads="1"/>
            </p:cNvSpPr>
            <p:nvPr/>
          </p:nvSpPr>
          <p:spPr bwMode="auto">
            <a:xfrm>
              <a:off x="4560" y="1680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0"/>
                <a:t>Ca</a:t>
              </a:r>
            </a:p>
          </p:txBody>
        </p:sp>
        <p:sp>
          <p:nvSpPr>
            <p:cNvPr id="42024" name="Text Box 72"/>
            <p:cNvSpPr txBox="1">
              <a:spLocks noChangeArrowheads="1"/>
            </p:cNvSpPr>
            <p:nvPr/>
          </p:nvSpPr>
          <p:spPr bwMode="auto">
            <a:xfrm>
              <a:off x="5040" y="1584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/>
                <a:t>sr</a:t>
              </a:r>
            </a:p>
          </p:txBody>
        </p:sp>
      </p:grpSp>
      <p:grpSp>
        <p:nvGrpSpPr>
          <p:cNvPr id="42000" name="Group 47"/>
          <p:cNvGrpSpPr>
            <a:grpSpLocks/>
          </p:cNvGrpSpPr>
          <p:nvPr/>
        </p:nvGrpSpPr>
        <p:grpSpPr bwMode="auto">
          <a:xfrm>
            <a:off x="1981200" y="5486400"/>
            <a:ext cx="2590800" cy="990600"/>
            <a:chOff x="1248" y="3456"/>
            <a:chExt cx="1632" cy="624"/>
          </a:xfrm>
        </p:grpSpPr>
        <p:sp>
          <p:nvSpPr>
            <p:cNvPr id="42011" name="Rectangle 48"/>
            <p:cNvSpPr>
              <a:spLocks noChangeArrowheads="1"/>
            </p:cNvSpPr>
            <p:nvPr/>
          </p:nvSpPr>
          <p:spPr bwMode="auto">
            <a:xfrm>
              <a:off x="1301" y="3461"/>
              <a:ext cx="1104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2012" name="Group 49"/>
            <p:cNvGrpSpPr>
              <a:grpSpLocks/>
            </p:cNvGrpSpPr>
            <p:nvPr/>
          </p:nvGrpSpPr>
          <p:grpSpPr bwMode="auto">
            <a:xfrm>
              <a:off x="1248" y="3456"/>
              <a:ext cx="1488" cy="624"/>
              <a:chOff x="1248" y="2592"/>
              <a:chExt cx="1488" cy="624"/>
            </a:xfrm>
          </p:grpSpPr>
          <p:sp>
            <p:nvSpPr>
              <p:cNvPr id="42014" name="Text Box 50"/>
              <p:cNvSpPr txBox="1">
                <a:spLocks noChangeArrowheads="1"/>
              </p:cNvSpPr>
              <p:nvPr/>
            </p:nvSpPr>
            <p:spPr bwMode="auto">
              <a:xfrm>
                <a:off x="1248" y="2592"/>
                <a:ext cx="134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000" b="0"/>
                  <a:t>ADP-Pi-Myosin</a:t>
                </a:r>
              </a:p>
            </p:txBody>
          </p:sp>
          <p:sp>
            <p:nvSpPr>
              <p:cNvPr id="42015" name="Line 51"/>
              <p:cNvSpPr>
                <a:spLocks noChangeShapeType="1"/>
              </p:cNvSpPr>
              <p:nvPr/>
            </p:nvSpPr>
            <p:spPr bwMode="auto">
              <a:xfrm flipH="1" flipV="1">
                <a:off x="2256" y="2784"/>
                <a:ext cx="192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16" name="Oval 52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384" cy="336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2013" name="Text Box 53"/>
            <p:cNvSpPr txBox="1">
              <a:spLocks noChangeArrowheads="1"/>
            </p:cNvSpPr>
            <p:nvPr/>
          </p:nvSpPr>
          <p:spPr bwMode="auto">
            <a:xfrm>
              <a:off x="2400" y="3792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 i="1">
                  <a:solidFill>
                    <a:srgbClr val="FF3300"/>
                  </a:solidFill>
                </a:rPr>
                <a:t>Pi</a:t>
              </a:r>
              <a:endParaRPr lang="en-GB" sz="2000" b="0"/>
            </a:p>
          </p:txBody>
        </p:sp>
      </p:grpSp>
      <p:grpSp>
        <p:nvGrpSpPr>
          <p:cNvPr id="42001" name="Group 76"/>
          <p:cNvGrpSpPr>
            <a:grpSpLocks/>
          </p:cNvGrpSpPr>
          <p:nvPr/>
        </p:nvGrpSpPr>
        <p:grpSpPr bwMode="auto">
          <a:xfrm>
            <a:off x="5486400" y="1219200"/>
            <a:ext cx="1752600" cy="2209800"/>
            <a:chOff x="3456" y="768"/>
            <a:chExt cx="1104" cy="1392"/>
          </a:xfrm>
        </p:grpSpPr>
        <p:sp>
          <p:nvSpPr>
            <p:cNvPr id="42002" name="Line 67"/>
            <p:cNvSpPr>
              <a:spLocks noChangeShapeType="1"/>
            </p:cNvSpPr>
            <p:nvPr/>
          </p:nvSpPr>
          <p:spPr bwMode="auto">
            <a:xfrm flipH="1">
              <a:off x="3888" y="1872"/>
              <a:ext cx="67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2003" name="Group 75"/>
            <p:cNvGrpSpPr>
              <a:grpSpLocks/>
            </p:cNvGrpSpPr>
            <p:nvPr/>
          </p:nvGrpSpPr>
          <p:grpSpPr bwMode="auto">
            <a:xfrm>
              <a:off x="3456" y="768"/>
              <a:ext cx="417" cy="1392"/>
              <a:chOff x="3456" y="768"/>
              <a:chExt cx="417" cy="1392"/>
            </a:xfrm>
          </p:grpSpPr>
          <p:sp>
            <p:nvSpPr>
              <p:cNvPr id="42004" name="Rectangle 33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05" name="Rectangle 37"/>
              <p:cNvSpPr>
                <a:spLocks noChangeArrowheads="1"/>
              </p:cNvSpPr>
              <p:nvPr/>
            </p:nvSpPr>
            <p:spPr bwMode="auto">
              <a:xfrm>
                <a:off x="3456" y="768"/>
                <a:ext cx="32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2000" b="0"/>
                  <a:t>Ca</a:t>
                </a:r>
              </a:p>
            </p:txBody>
          </p:sp>
          <p:sp>
            <p:nvSpPr>
              <p:cNvPr id="42006" name="Rectangle 57"/>
              <p:cNvSpPr>
                <a:spLocks noChangeArrowheads="1"/>
              </p:cNvSpPr>
              <p:nvPr/>
            </p:nvSpPr>
            <p:spPr bwMode="auto">
              <a:xfrm>
                <a:off x="3552" y="1910"/>
                <a:ext cx="32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2000" b="0">
                    <a:solidFill>
                      <a:schemeClr val="accent2"/>
                    </a:solidFill>
                  </a:rPr>
                  <a:t>Ca</a:t>
                </a:r>
                <a:endParaRPr lang="en-GB" sz="2000" b="0"/>
              </a:p>
            </p:txBody>
          </p:sp>
          <p:sp>
            <p:nvSpPr>
              <p:cNvPr id="42007" name="Line 68"/>
              <p:cNvSpPr>
                <a:spLocks noChangeShapeType="1"/>
              </p:cNvSpPr>
              <p:nvPr/>
            </p:nvSpPr>
            <p:spPr bwMode="auto">
              <a:xfrm>
                <a:off x="3630" y="1104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42008" name="Group 34"/>
              <p:cNvGrpSpPr>
                <a:grpSpLocks/>
              </p:cNvGrpSpPr>
              <p:nvPr/>
            </p:nvGrpSpPr>
            <p:grpSpPr bwMode="auto">
              <a:xfrm>
                <a:off x="3504" y="1248"/>
                <a:ext cx="240" cy="336"/>
                <a:chOff x="1968" y="1248"/>
                <a:chExt cx="240" cy="336"/>
              </a:xfrm>
            </p:grpSpPr>
            <p:sp>
              <p:nvSpPr>
                <p:cNvPr id="42009" name="Oval 35"/>
                <p:cNvSpPr>
                  <a:spLocks noChangeArrowheads="1"/>
                </p:cNvSpPr>
                <p:nvPr/>
              </p:nvSpPr>
              <p:spPr bwMode="auto">
                <a:xfrm>
                  <a:off x="1968" y="1248"/>
                  <a:ext cx="48" cy="3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2010" name="Oval 36"/>
                <p:cNvSpPr>
                  <a:spLocks noChangeArrowheads="1"/>
                </p:cNvSpPr>
                <p:nvPr/>
              </p:nvSpPr>
              <p:spPr bwMode="auto">
                <a:xfrm>
                  <a:off x="2160" y="1248"/>
                  <a:ext cx="48" cy="3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54" name="Text Box 41"/>
          <p:cNvSpPr txBox="1">
            <a:spLocks noChangeArrowheads="1"/>
          </p:cNvSpPr>
          <p:nvPr/>
        </p:nvSpPr>
        <p:spPr bwMode="auto">
          <a:xfrm>
            <a:off x="5943600" y="1524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 dirty="0" err="1">
                <a:solidFill>
                  <a:schemeClr val="accent2"/>
                </a:solidFill>
              </a:rPr>
              <a:t>Mlck</a:t>
            </a:r>
            <a:r>
              <a:rPr lang="en-GB" sz="2000" b="0" dirty="0">
                <a:solidFill>
                  <a:schemeClr val="accent2"/>
                </a:solidFill>
              </a:rPr>
              <a:t> = myosin light         </a:t>
            </a:r>
            <a:r>
              <a:rPr lang="en-GB" sz="2000" b="0" dirty="0">
                <a:solidFill>
                  <a:schemeClr val="bg1"/>
                </a:solidFill>
              </a:rPr>
              <a:t>…..</a:t>
            </a:r>
            <a:r>
              <a:rPr lang="en-GB" sz="2000" b="0" dirty="0">
                <a:solidFill>
                  <a:schemeClr val="accent2"/>
                </a:solidFill>
              </a:rPr>
              <a:t>chain kinase</a:t>
            </a:r>
            <a:endParaRPr lang="en-GB" sz="2000" b="0" dirty="0"/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5943600" y="8382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 dirty="0">
                <a:solidFill>
                  <a:schemeClr val="accent2"/>
                </a:solidFill>
              </a:rPr>
              <a:t>Cm = </a:t>
            </a:r>
            <a:r>
              <a:rPr lang="en-GB" sz="2000" b="0" dirty="0" err="1">
                <a:solidFill>
                  <a:schemeClr val="accent2"/>
                </a:solidFill>
              </a:rPr>
              <a:t>calmodulin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24838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6934200" y="2514600"/>
            <a:ext cx="1676400" cy="685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1" name="Oval 20"/>
          <p:cNvSpPr>
            <a:spLocks noChangeArrowheads="1"/>
          </p:cNvSpPr>
          <p:nvPr/>
        </p:nvSpPr>
        <p:spPr bwMode="auto">
          <a:xfrm>
            <a:off x="-838200" y="4038600"/>
            <a:ext cx="2438400" cy="1828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2" name="Rectangle 21"/>
          <p:cNvSpPr>
            <a:spLocks noChangeArrowheads="1"/>
          </p:cNvSpPr>
          <p:nvPr/>
        </p:nvSpPr>
        <p:spPr bwMode="auto">
          <a:xfrm>
            <a:off x="-914400" y="4267200"/>
            <a:ext cx="1295400" cy="1752600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3" name="Rectangle 22"/>
          <p:cNvSpPr>
            <a:spLocks noChangeArrowheads="1"/>
          </p:cNvSpPr>
          <p:nvPr/>
        </p:nvSpPr>
        <p:spPr bwMode="auto">
          <a:xfrm>
            <a:off x="-533400" y="3962400"/>
            <a:ext cx="1524000" cy="457200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4" name="Rectangle 23"/>
          <p:cNvSpPr>
            <a:spLocks noChangeArrowheads="1"/>
          </p:cNvSpPr>
          <p:nvPr/>
        </p:nvSpPr>
        <p:spPr bwMode="auto">
          <a:xfrm>
            <a:off x="228600" y="5029200"/>
            <a:ext cx="1447800" cy="1143000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5" name="Oval 25"/>
          <p:cNvSpPr>
            <a:spLocks noChangeArrowheads="1"/>
          </p:cNvSpPr>
          <p:nvPr/>
        </p:nvSpPr>
        <p:spPr bwMode="auto">
          <a:xfrm>
            <a:off x="1600200" y="3810000"/>
            <a:ext cx="1905000" cy="2286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6" name="Rectangle 26"/>
          <p:cNvSpPr>
            <a:spLocks noChangeArrowheads="1"/>
          </p:cNvSpPr>
          <p:nvPr/>
        </p:nvSpPr>
        <p:spPr bwMode="auto">
          <a:xfrm>
            <a:off x="2438400" y="3657600"/>
            <a:ext cx="1093788" cy="2616200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7" name="Rectangle 27"/>
          <p:cNvSpPr>
            <a:spLocks noChangeArrowheads="1"/>
          </p:cNvSpPr>
          <p:nvPr/>
        </p:nvSpPr>
        <p:spPr bwMode="auto">
          <a:xfrm>
            <a:off x="1828800" y="3733800"/>
            <a:ext cx="838200" cy="457200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8" name="Rectangle 28"/>
          <p:cNvSpPr>
            <a:spLocks noChangeArrowheads="1"/>
          </p:cNvSpPr>
          <p:nvPr/>
        </p:nvSpPr>
        <p:spPr bwMode="auto">
          <a:xfrm>
            <a:off x="1905000" y="5715000"/>
            <a:ext cx="685800" cy="533400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9" name="Text Box 29"/>
          <p:cNvSpPr txBox="1">
            <a:spLocks noChangeArrowheads="1"/>
          </p:cNvSpPr>
          <p:nvPr/>
        </p:nvSpPr>
        <p:spPr bwMode="auto">
          <a:xfrm>
            <a:off x="457200" y="457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0"/>
              <a:t>Relaxation</a:t>
            </a:r>
            <a:endParaRPr lang="en-GB" sz="2000" b="0"/>
          </a:p>
        </p:txBody>
      </p:sp>
      <p:sp>
        <p:nvSpPr>
          <p:cNvPr id="43020" name="Line 30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21" name="Text Box 31"/>
          <p:cNvSpPr txBox="1">
            <a:spLocks noChangeArrowheads="1"/>
          </p:cNvSpPr>
          <p:nvPr/>
        </p:nvSpPr>
        <p:spPr bwMode="auto">
          <a:xfrm>
            <a:off x="609600" y="18288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0"/>
              <a:t>out</a:t>
            </a:r>
          </a:p>
        </p:txBody>
      </p:sp>
      <p:sp>
        <p:nvSpPr>
          <p:cNvPr id="43022" name="Text Box 32"/>
          <p:cNvSpPr txBox="1">
            <a:spLocks noChangeArrowheads="1"/>
          </p:cNvSpPr>
          <p:nvPr/>
        </p:nvSpPr>
        <p:spPr bwMode="auto">
          <a:xfrm>
            <a:off x="533400" y="2362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0"/>
              <a:t>in</a:t>
            </a:r>
          </a:p>
        </p:txBody>
      </p:sp>
      <p:grpSp>
        <p:nvGrpSpPr>
          <p:cNvPr id="43023" name="Group 34"/>
          <p:cNvGrpSpPr>
            <a:grpSpLocks/>
          </p:cNvGrpSpPr>
          <p:nvPr/>
        </p:nvGrpSpPr>
        <p:grpSpPr bwMode="auto">
          <a:xfrm>
            <a:off x="5562600" y="1981200"/>
            <a:ext cx="381000" cy="533400"/>
            <a:chOff x="1968" y="1248"/>
            <a:chExt cx="240" cy="336"/>
          </a:xfrm>
        </p:grpSpPr>
        <p:sp>
          <p:nvSpPr>
            <p:cNvPr id="43048" name="Oval 35"/>
            <p:cNvSpPr>
              <a:spLocks noChangeArrowheads="1"/>
            </p:cNvSpPr>
            <p:nvPr/>
          </p:nvSpPr>
          <p:spPr bwMode="auto">
            <a:xfrm>
              <a:off x="1968" y="1248"/>
              <a:ext cx="48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49" name="Oval 36"/>
            <p:cNvSpPr>
              <a:spLocks noChangeArrowheads="1"/>
            </p:cNvSpPr>
            <p:nvPr/>
          </p:nvSpPr>
          <p:spPr bwMode="auto">
            <a:xfrm>
              <a:off x="2160" y="1248"/>
              <a:ext cx="48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3024" name="Rectangle 37"/>
          <p:cNvSpPr>
            <a:spLocks noChangeArrowheads="1"/>
          </p:cNvSpPr>
          <p:nvPr/>
        </p:nvSpPr>
        <p:spPr bwMode="auto">
          <a:xfrm>
            <a:off x="5486400" y="121920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0"/>
              <a:t>Ca</a:t>
            </a:r>
          </a:p>
        </p:txBody>
      </p:sp>
      <p:grpSp>
        <p:nvGrpSpPr>
          <p:cNvPr id="43025" name="Group 38"/>
          <p:cNvGrpSpPr>
            <a:grpSpLocks/>
          </p:cNvGrpSpPr>
          <p:nvPr/>
        </p:nvGrpSpPr>
        <p:grpSpPr bwMode="auto">
          <a:xfrm>
            <a:off x="1981200" y="4114800"/>
            <a:ext cx="2362200" cy="990600"/>
            <a:chOff x="1248" y="2592"/>
            <a:chExt cx="1488" cy="624"/>
          </a:xfrm>
        </p:grpSpPr>
        <p:sp>
          <p:nvSpPr>
            <p:cNvPr id="43043" name="Rectangle 39"/>
            <p:cNvSpPr>
              <a:spLocks noChangeArrowheads="1"/>
            </p:cNvSpPr>
            <p:nvPr/>
          </p:nvSpPr>
          <p:spPr bwMode="auto">
            <a:xfrm>
              <a:off x="1296" y="2592"/>
              <a:ext cx="1104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3044" name="Group 40"/>
            <p:cNvGrpSpPr>
              <a:grpSpLocks/>
            </p:cNvGrpSpPr>
            <p:nvPr/>
          </p:nvGrpSpPr>
          <p:grpSpPr bwMode="auto">
            <a:xfrm>
              <a:off x="1248" y="2592"/>
              <a:ext cx="1488" cy="624"/>
              <a:chOff x="1248" y="2592"/>
              <a:chExt cx="1488" cy="624"/>
            </a:xfrm>
          </p:grpSpPr>
          <p:sp>
            <p:nvSpPr>
              <p:cNvPr id="43045" name="Text Box 41"/>
              <p:cNvSpPr txBox="1">
                <a:spLocks noChangeArrowheads="1"/>
              </p:cNvSpPr>
              <p:nvPr/>
            </p:nvSpPr>
            <p:spPr bwMode="auto">
              <a:xfrm>
                <a:off x="1248" y="2592"/>
                <a:ext cx="134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000" b="0"/>
                  <a:t>ADP-Pi-Myosin</a:t>
                </a:r>
              </a:p>
            </p:txBody>
          </p:sp>
          <p:sp>
            <p:nvSpPr>
              <p:cNvPr id="43046" name="Line 42"/>
              <p:cNvSpPr>
                <a:spLocks noChangeShapeType="1"/>
              </p:cNvSpPr>
              <p:nvPr/>
            </p:nvSpPr>
            <p:spPr bwMode="auto">
              <a:xfrm flipH="1" flipV="1">
                <a:off x="2256" y="2784"/>
                <a:ext cx="192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47" name="Oval 43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384" cy="336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3026" name="Text Box 45"/>
          <p:cNvSpPr txBox="1">
            <a:spLocks noChangeArrowheads="1"/>
          </p:cNvSpPr>
          <p:nvPr/>
        </p:nvSpPr>
        <p:spPr bwMode="auto">
          <a:xfrm>
            <a:off x="5029200" y="3962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 i="1">
                <a:solidFill>
                  <a:srgbClr val="FF3300"/>
                </a:solidFill>
              </a:rPr>
              <a:t>ATP</a:t>
            </a:r>
          </a:p>
        </p:txBody>
      </p:sp>
      <p:grpSp>
        <p:nvGrpSpPr>
          <p:cNvPr id="43027" name="Group 47"/>
          <p:cNvGrpSpPr>
            <a:grpSpLocks/>
          </p:cNvGrpSpPr>
          <p:nvPr/>
        </p:nvGrpSpPr>
        <p:grpSpPr bwMode="auto">
          <a:xfrm>
            <a:off x="1981200" y="5486400"/>
            <a:ext cx="2590800" cy="990600"/>
            <a:chOff x="1248" y="3456"/>
            <a:chExt cx="1632" cy="624"/>
          </a:xfrm>
        </p:grpSpPr>
        <p:sp>
          <p:nvSpPr>
            <p:cNvPr id="43037" name="Rectangle 48"/>
            <p:cNvSpPr>
              <a:spLocks noChangeArrowheads="1"/>
            </p:cNvSpPr>
            <p:nvPr/>
          </p:nvSpPr>
          <p:spPr bwMode="auto">
            <a:xfrm>
              <a:off x="1301" y="3461"/>
              <a:ext cx="1104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3038" name="Group 49"/>
            <p:cNvGrpSpPr>
              <a:grpSpLocks/>
            </p:cNvGrpSpPr>
            <p:nvPr/>
          </p:nvGrpSpPr>
          <p:grpSpPr bwMode="auto">
            <a:xfrm>
              <a:off x="1248" y="3456"/>
              <a:ext cx="1488" cy="624"/>
              <a:chOff x="1248" y="2592"/>
              <a:chExt cx="1488" cy="624"/>
            </a:xfrm>
          </p:grpSpPr>
          <p:sp>
            <p:nvSpPr>
              <p:cNvPr id="43040" name="Text Box 50"/>
              <p:cNvSpPr txBox="1">
                <a:spLocks noChangeArrowheads="1"/>
              </p:cNvSpPr>
              <p:nvPr/>
            </p:nvSpPr>
            <p:spPr bwMode="auto">
              <a:xfrm>
                <a:off x="1248" y="2592"/>
                <a:ext cx="134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000" b="0"/>
                  <a:t>ADP-Pi-Myosin</a:t>
                </a:r>
              </a:p>
            </p:txBody>
          </p:sp>
          <p:sp>
            <p:nvSpPr>
              <p:cNvPr id="43041" name="Line 51"/>
              <p:cNvSpPr>
                <a:spLocks noChangeShapeType="1"/>
              </p:cNvSpPr>
              <p:nvPr/>
            </p:nvSpPr>
            <p:spPr bwMode="auto">
              <a:xfrm flipH="1" flipV="1">
                <a:off x="2256" y="2784"/>
                <a:ext cx="192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42" name="Oval 52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384" cy="336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039" name="Text Box 53"/>
            <p:cNvSpPr txBox="1">
              <a:spLocks noChangeArrowheads="1"/>
            </p:cNvSpPr>
            <p:nvPr/>
          </p:nvSpPr>
          <p:spPr bwMode="auto">
            <a:xfrm>
              <a:off x="2400" y="3792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 i="1">
                  <a:solidFill>
                    <a:srgbClr val="FF3300"/>
                  </a:solidFill>
                </a:rPr>
                <a:t>Pi</a:t>
              </a:r>
              <a:endParaRPr lang="en-GB" sz="2000" b="0"/>
            </a:p>
          </p:txBody>
        </p:sp>
      </p:grpSp>
      <p:sp>
        <p:nvSpPr>
          <p:cNvPr id="43028" name="Text Box 54"/>
          <p:cNvSpPr txBox="1">
            <a:spLocks noChangeArrowheads="1"/>
          </p:cNvSpPr>
          <p:nvPr/>
        </p:nvSpPr>
        <p:spPr bwMode="auto">
          <a:xfrm>
            <a:off x="609600" y="39624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 i="1">
                <a:solidFill>
                  <a:srgbClr val="FF3300"/>
                </a:solidFill>
              </a:rPr>
              <a:t>Pi</a:t>
            </a:r>
            <a:endParaRPr lang="en-GB" sz="2000" b="0" i="1"/>
          </a:p>
        </p:txBody>
      </p:sp>
      <p:sp>
        <p:nvSpPr>
          <p:cNvPr id="43029" name="Rectangle 55"/>
          <p:cNvSpPr>
            <a:spLocks noChangeArrowheads="1"/>
          </p:cNvSpPr>
          <p:nvPr/>
        </p:nvSpPr>
        <p:spPr bwMode="auto">
          <a:xfrm>
            <a:off x="7239000" y="266700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0"/>
              <a:t>Ca</a:t>
            </a:r>
          </a:p>
        </p:txBody>
      </p:sp>
      <p:sp>
        <p:nvSpPr>
          <p:cNvPr id="43030" name="Text Box 58"/>
          <p:cNvSpPr txBox="1">
            <a:spLocks noChangeArrowheads="1"/>
          </p:cNvSpPr>
          <p:nvPr/>
        </p:nvSpPr>
        <p:spPr bwMode="auto">
          <a:xfrm>
            <a:off x="7543800" y="54864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chemeClr val="accent2"/>
                </a:solidFill>
              </a:rPr>
              <a:t>Cm</a:t>
            </a:r>
            <a:endParaRPr lang="en-GB" sz="2000" b="0"/>
          </a:p>
        </p:txBody>
      </p:sp>
      <p:sp>
        <p:nvSpPr>
          <p:cNvPr id="43031" name="Text Box 59"/>
          <p:cNvSpPr txBox="1">
            <a:spLocks noChangeArrowheads="1"/>
          </p:cNvSpPr>
          <p:nvPr/>
        </p:nvSpPr>
        <p:spPr bwMode="auto">
          <a:xfrm>
            <a:off x="7162800" y="4648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chemeClr val="accent2"/>
                </a:solidFill>
              </a:rPr>
              <a:t>Mlck</a:t>
            </a:r>
            <a:endParaRPr lang="en-GB" sz="2000" b="0"/>
          </a:p>
        </p:txBody>
      </p:sp>
      <p:sp>
        <p:nvSpPr>
          <p:cNvPr id="49213" name="Text Box 61"/>
          <p:cNvSpPr txBox="1">
            <a:spLocks noChangeArrowheads="1"/>
          </p:cNvSpPr>
          <p:nvPr/>
        </p:nvSpPr>
        <p:spPr bwMode="auto">
          <a:xfrm>
            <a:off x="1066800" y="2971800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Inactive myosin: cannot bind to actin</a:t>
            </a:r>
          </a:p>
        </p:txBody>
      </p:sp>
      <p:sp>
        <p:nvSpPr>
          <p:cNvPr id="43033" name="Line 64"/>
          <p:cNvSpPr>
            <a:spLocks noChangeShapeType="1"/>
          </p:cNvSpPr>
          <p:nvPr/>
        </p:nvSpPr>
        <p:spPr bwMode="auto">
          <a:xfrm flipV="1">
            <a:off x="1828800" y="4114800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34" name="Line 65"/>
          <p:cNvSpPr>
            <a:spLocks noChangeShapeType="1"/>
          </p:cNvSpPr>
          <p:nvPr/>
        </p:nvSpPr>
        <p:spPr bwMode="auto">
          <a:xfrm flipH="1" flipV="1">
            <a:off x="962025" y="4143375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35" name="Text Box 66"/>
          <p:cNvSpPr txBox="1">
            <a:spLocks noChangeArrowheads="1"/>
          </p:cNvSpPr>
          <p:nvPr/>
        </p:nvSpPr>
        <p:spPr bwMode="auto">
          <a:xfrm>
            <a:off x="228600" y="4724400"/>
            <a:ext cx="1676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>
                <a:solidFill>
                  <a:schemeClr val="accent2"/>
                </a:solidFill>
              </a:rPr>
              <a:t>phosphatase</a:t>
            </a:r>
            <a:endParaRPr lang="en-GB" sz="2000" b="0"/>
          </a:p>
        </p:txBody>
      </p:sp>
      <p:sp>
        <p:nvSpPr>
          <p:cNvPr id="43036" name="Text Box 72"/>
          <p:cNvSpPr txBox="1">
            <a:spLocks noChangeArrowheads="1"/>
          </p:cNvSpPr>
          <p:nvPr/>
        </p:nvSpPr>
        <p:spPr bwMode="auto">
          <a:xfrm>
            <a:off x="8001000" y="25146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/>
              <a:t>sr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943600" y="1524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 dirty="0" err="1">
                <a:solidFill>
                  <a:schemeClr val="accent2"/>
                </a:solidFill>
              </a:rPr>
              <a:t>Mlck</a:t>
            </a:r>
            <a:r>
              <a:rPr lang="en-GB" sz="2000" b="0" dirty="0">
                <a:solidFill>
                  <a:schemeClr val="accent2"/>
                </a:solidFill>
              </a:rPr>
              <a:t> = myosin light         </a:t>
            </a:r>
            <a:r>
              <a:rPr lang="en-GB" sz="2000" b="0" dirty="0">
                <a:solidFill>
                  <a:schemeClr val="bg1"/>
                </a:solidFill>
              </a:rPr>
              <a:t>…..</a:t>
            </a:r>
            <a:r>
              <a:rPr lang="en-GB" sz="2000" b="0" dirty="0">
                <a:solidFill>
                  <a:schemeClr val="accent2"/>
                </a:solidFill>
              </a:rPr>
              <a:t>chain kinase</a:t>
            </a:r>
            <a:endParaRPr lang="en-GB" sz="2000" b="0" dirty="0"/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5943600" y="8382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0" dirty="0">
                <a:solidFill>
                  <a:schemeClr val="accent2"/>
                </a:solidFill>
              </a:rPr>
              <a:t>Cm = </a:t>
            </a:r>
            <a:r>
              <a:rPr lang="en-GB" sz="2000" b="0" dirty="0" err="1">
                <a:solidFill>
                  <a:schemeClr val="accent2"/>
                </a:solidFill>
              </a:rPr>
              <a:t>calmodulin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54547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13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17621168"/>
              </p:ext>
            </p:extLst>
          </p:nvPr>
        </p:nvGraphicFramePr>
        <p:xfrm>
          <a:off x="214062" y="214034"/>
          <a:ext cx="8747986" cy="647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2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Myofilaments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654490" y="1214993"/>
            <a:ext cx="3310215" cy="535939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Dense protein Z-discs separate sarcomeres</a:t>
            </a:r>
          </a:p>
          <a:p>
            <a:r>
              <a:rPr lang="en-GB" sz="2800" dirty="0" smtClean="0"/>
              <a:t>Dark </a:t>
            </a:r>
            <a:r>
              <a:rPr lang="en-GB" sz="2800" dirty="0"/>
              <a:t>bands – A band </a:t>
            </a:r>
            <a:r>
              <a:rPr lang="en-GB" sz="2800" dirty="0" smtClean="0"/>
              <a:t>(thick - myosin)</a:t>
            </a:r>
            <a:endParaRPr lang="en-GB" sz="2800" dirty="0"/>
          </a:p>
          <a:p>
            <a:r>
              <a:rPr lang="en-GB" sz="2800" dirty="0"/>
              <a:t>Light bands – I </a:t>
            </a:r>
            <a:r>
              <a:rPr lang="en-GB" sz="2800" dirty="0" smtClean="0"/>
              <a:t>band (thin - actin)</a:t>
            </a:r>
          </a:p>
          <a:p>
            <a:r>
              <a:rPr lang="en-GB" sz="2800" dirty="0" smtClean="0"/>
              <a:t>Myosin and actin filaments overlap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9" y="1761281"/>
            <a:ext cx="5549902" cy="41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 – thanks!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7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Actin and myosin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08221"/>
            <a:ext cx="8104686" cy="1856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2499" y="2313051"/>
            <a:ext cx="91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myosin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9000" y="2313051"/>
            <a:ext cx="180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actin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51111" y="2682383"/>
            <a:ext cx="42333" cy="9147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65890" y="2682383"/>
            <a:ext cx="536221" cy="632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47860" y="5090562"/>
            <a:ext cx="120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Thick filaments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2111" y="5123780"/>
            <a:ext cx="180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Thin filaments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72278" y="4322388"/>
            <a:ext cx="21166" cy="7256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69001" y="4663630"/>
            <a:ext cx="874189" cy="3580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Thick filaments - myosin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857021"/>
          </a:xfrm>
        </p:spPr>
        <p:txBody>
          <a:bodyPr>
            <a:normAutofit/>
          </a:bodyPr>
          <a:lstStyle/>
          <a:p>
            <a:r>
              <a:rPr lang="en-GB" dirty="0" smtClean="0"/>
              <a:t>Two globular heads</a:t>
            </a:r>
          </a:p>
          <a:p>
            <a:r>
              <a:rPr lang="en-GB" dirty="0" smtClean="0"/>
              <a:t>Single tail formed by two α-helices</a:t>
            </a:r>
          </a:p>
          <a:p>
            <a:r>
              <a:rPr lang="en-GB" dirty="0" smtClean="0"/>
              <a:t>Tails of several hundred molecules form one filament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30" y="3132665"/>
            <a:ext cx="6732412" cy="1763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4896616"/>
            <a:ext cx="41529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11177</TotalTime>
  <Words>2650</Words>
  <Application>Microsoft Office PowerPoint</Application>
  <PresentationFormat>On-screen Show (4:3)</PresentationFormat>
  <Paragraphs>569</Paragraphs>
  <Slides>70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Office Theme</vt:lpstr>
      <vt:lpstr>PhotoHouse</vt:lpstr>
      <vt:lpstr>Molecules working together: force and movement</vt:lpstr>
      <vt:lpstr>Outline</vt:lpstr>
      <vt:lpstr>Skeletal muscle structure</vt:lpstr>
      <vt:lpstr>Myofibers</vt:lpstr>
      <vt:lpstr>Myofibrils</vt:lpstr>
      <vt:lpstr>Myofilaments</vt:lpstr>
      <vt:lpstr>Myofilaments</vt:lpstr>
      <vt:lpstr>Actin and myosin</vt:lpstr>
      <vt:lpstr>Thick filaments - myosin</vt:lpstr>
      <vt:lpstr>Thin filaments - actin</vt:lpstr>
      <vt:lpstr>Sliding filament theory - observations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muscle contraction</vt:lpstr>
      <vt:lpstr>Isometric contraction</vt:lpstr>
      <vt:lpstr>Types of muscle contraction*</vt:lpstr>
      <vt:lpstr>Concentric (shortening) contraction</vt:lpstr>
      <vt:lpstr>Eccentric (lengthening) contraction</vt:lpstr>
      <vt:lpstr>PowerPoint Presentation</vt:lpstr>
      <vt:lpstr>PowerPoint Presentation</vt:lpstr>
      <vt:lpstr>Adenosine triphosphate (ATP)</vt:lpstr>
      <vt:lpstr>Adenosine triphosphate</vt:lpstr>
      <vt:lpstr>Adenosine triphosphate</vt:lpstr>
      <vt:lpstr>ATP to ADP</vt:lpstr>
      <vt:lpstr>ATP to ADP</vt:lpstr>
      <vt:lpstr>ATP in muscles</vt:lpstr>
      <vt:lpstr>Adenosine triphosphate</vt:lpstr>
      <vt:lpstr>Replenishment of ATP</vt:lpstr>
      <vt:lpstr>Immediate replenishment of ATP</vt:lpstr>
      <vt:lpstr>Phosphocreatine (PCr)</vt:lpstr>
      <vt:lpstr>Glycolysis</vt:lpstr>
      <vt:lpstr>Glycolysis</vt:lpstr>
      <vt:lpstr>Pyruvic acid in muscles</vt:lpstr>
      <vt:lpstr>Oxidative (aerobic) metabolism</vt:lpstr>
      <vt:lpstr>Citric acid cycle</vt:lpstr>
      <vt:lpstr>PowerPoint Presentation</vt:lpstr>
      <vt:lpstr>PowerPoint Presentation</vt:lpstr>
      <vt:lpstr>Summary – production of ATP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– thanks!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skeletal muscle</dc:title>
  <dc:creator>Paul Strutton</dc:creator>
  <cp:lastModifiedBy>Shiel, Nuala</cp:lastModifiedBy>
  <cp:revision>230</cp:revision>
  <dcterms:created xsi:type="dcterms:W3CDTF">2012-04-24T09:58:27Z</dcterms:created>
  <dcterms:modified xsi:type="dcterms:W3CDTF">2013-01-16T15:16:32Z</dcterms:modified>
</cp:coreProperties>
</file>