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1" r:id="rId3"/>
    <p:sldId id="292" r:id="rId4"/>
    <p:sldId id="262" r:id="rId5"/>
    <p:sldId id="263" r:id="rId6"/>
    <p:sldId id="284" r:id="rId7"/>
    <p:sldId id="265" r:id="rId8"/>
    <p:sldId id="277" r:id="rId9"/>
    <p:sldId id="278" r:id="rId10"/>
    <p:sldId id="279" r:id="rId11"/>
    <p:sldId id="280" r:id="rId12"/>
    <p:sldId id="281" r:id="rId13"/>
    <p:sldId id="294" r:id="rId14"/>
    <p:sldId id="266" r:id="rId15"/>
    <p:sldId id="267" r:id="rId16"/>
    <p:sldId id="297" r:id="rId17"/>
    <p:sldId id="290" r:id="rId18"/>
    <p:sldId id="257" r:id="rId19"/>
    <p:sldId id="270" r:id="rId20"/>
    <p:sldId id="271" r:id="rId21"/>
    <p:sldId id="272" r:id="rId22"/>
    <p:sldId id="273" r:id="rId23"/>
    <p:sldId id="274" r:id="rId24"/>
    <p:sldId id="275" r:id="rId25"/>
    <p:sldId id="287" r:id="rId26"/>
    <p:sldId id="258" r:id="rId27"/>
    <p:sldId id="288" r:id="rId28"/>
    <p:sldId id="260" r:id="rId29"/>
    <p:sldId id="296" r:id="rId30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94660"/>
  </p:normalViewPr>
  <p:slideViewPr>
    <p:cSldViewPr showGuides="1">
      <p:cViewPr varScale="1">
        <p:scale>
          <a:sx n="49" d="100"/>
          <a:sy n="49" d="100"/>
        </p:scale>
        <p:origin x="-9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FE59-12D3-41FD-992F-6FC8FF2E4D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5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15B5D-AD08-4E36-8CA3-FA26E4E241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8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85DD8-A7C7-4DC0-A3CA-2A29465E46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3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1D5A0-E0F0-4103-A421-AC5C02701F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4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11F28-BD59-4EE5-BCB9-B576E61B53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8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54F-C0A5-43EE-A7B2-3A7906D2C9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95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3F623-698A-4178-9190-A56A95206D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9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C960B-D2D4-4494-B5BE-964372A1C0C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3DC06-CB61-4613-AF76-234E98F5E8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2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D62A2-0DDF-4B3A-B2E2-E6EBD023B2E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8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EAAB0-62A3-4A17-93D9-F333D42E82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2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D2CF48-26BF-4B96-81D8-C4D9B87D590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4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Electromyography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Dr Paul Strutton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January 2013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Extracellular recording: both electrodes outside the muscle fibres.</a:t>
            </a:r>
          </a:p>
          <a:p>
            <a:pPr>
              <a:spcBef>
                <a:spcPct val="50000"/>
              </a:spcBef>
            </a:pPr>
            <a:r>
              <a:rPr lang="en-GB" sz="2400"/>
              <a:t>Measure emf between 2 sites outside the fibres.</a:t>
            </a:r>
            <a:endParaRPr lang="en-US" sz="24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71600" y="2714625"/>
            <a:ext cx="2265363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372225" y="5662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0" y="3068638"/>
            <a:ext cx="9372600" cy="76200"/>
          </a:xfrm>
          <a:prstGeom prst="line">
            <a:avLst/>
          </a:pr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366" name="Group 42"/>
          <p:cNvGrpSpPr>
            <a:grpSpLocks/>
          </p:cNvGrpSpPr>
          <p:nvPr/>
        </p:nvGrpSpPr>
        <p:grpSpPr bwMode="auto">
          <a:xfrm>
            <a:off x="3203575" y="5259388"/>
            <a:ext cx="2736850" cy="1598612"/>
            <a:chOff x="173" y="3313"/>
            <a:chExt cx="1724" cy="1007"/>
          </a:xfrm>
        </p:grpSpPr>
        <p:sp>
          <p:nvSpPr>
            <p:cNvPr id="15397" name="Text Box 6"/>
            <p:cNvSpPr txBox="1">
              <a:spLocks noChangeArrowheads="1"/>
            </p:cNvSpPr>
            <p:nvPr/>
          </p:nvSpPr>
          <p:spPr bwMode="auto">
            <a:xfrm>
              <a:off x="173" y="3948"/>
              <a:ext cx="1724" cy="37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/>
                <a:t>Active area at peak of action potential</a:t>
              </a:r>
            </a:p>
          </p:txBody>
        </p:sp>
        <p:sp>
          <p:nvSpPr>
            <p:cNvPr id="15398" name="Line 7"/>
            <p:cNvSpPr>
              <a:spLocks noChangeShapeType="1"/>
            </p:cNvSpPr>
            <p:nvPr/>
          </p:nvSpPr>
          <p:spPr bwMode="auto">
            <a:xfrm flipV="1">
              <a:off x="672" y="3313"/>
              <a:ext cx="0" cy="6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367" name="Group 8"/>
          <p:cNvGrpSpPr>
            <a:grpSpLocks/>
          </p:cNvGrpSpPr>
          <p:nvPr/>
        </p:nvGrpSpPr>
        <p:grpSpPr bwMode="auto">
          <a:xfrm>
            <a:off x="1331913" y="1874838"/>
            <a:ext cx="6705600" cy="1219200"/>
            <a:chOff x="1056" y="0"/>
            <a:chExt cx="4224" cy="768"/>
          </a:xfrm>
        </p:grpSpPr>
        <p:sp>
          <p:nvSpPr>
            <p:cNvPr id="15391" name="Oval 9"/>
            <p:cNvSpPr>
              <a:spLocks noChangeArrowheads="1"/>
            </p:cNvSpPr>
            <p:nvPr/>
          </p:nvSpPr>
          <p:spPr bwMode="auto">
            <a:xfrm>
              <a:off x="3408" y="0"/>
              <a:ext cx="720" cy="6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Text Box 10"/>
            <p:cNvSpPr txBox="1">
              <a:spLocks noChangeArrowheads="1"/>
            </p:cNvSpPr>
            <p:nvPr/>
          </p:nvSpPr>
          <p:spPr bwMode="auto">
            <a:xfrm>
              <a:off x="3648" y="19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V</a:t>
              </a:r>
              <a:endParaRPr lang="en-US" sz="2400"/>
            </a:p>
          </p:txBody>
        </p:sp>
        <p:sp>
          <p:nvSpPr>
            <p:cNvPr id="15393" name="Line 11"/>
            <p:cNvSpPr>
              <a:spLocks noChangeShapeType="1"/>
            </p:cNvSpPr>
            <p:nvPr/>
          </p:nvSpPr>
          <p:spPr bwMode="auto">
            <a:xfrm flipH="1">
              <a:off x="1056" y="288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4" name="Line 12"/>
            <p:cNvSpPr>
              <a:spLocks noChangeShapeType="1"/>
            </p:cNvSpPr>
            <p:nvPr/>
          </p:nvSpPr>
          <p:spPr bwMode="auto">
            <a:xfrm>
              <a:off x="1056" y="2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5" name="Line 13"/>
            <p:cNvSpPr>
              <a:spLocks noChangeShapeType="1"/>
            </p:cNvSpPr>
            <p:nvPr/>
          </p:nvSpPr>
          <p:spPr bwMode="auto">
            <a:xfrm flipH="1">
              <a:off x="4128" y="28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6" name="Line 14"/>
            <p:cNvSpPr>
              <a:spLocks noChangeShapeType="1"/>
            </p:cNvSpPr>
            <p:nvPr/>
          </p:nvSpPr>
          <p:spPr bwMode="auto">
            <a:xfrm>
              <a:off x="5280" y="2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368" name="Group 17"/>
          <p:cNvGrpSpPr>
            <a:grpSpLocks/>
          </p:cNvGrpSpPr>
          <p:nvPr/>
        </p:nvGrpSpPr>
        <p:grpSpPr bwMode="auto">
          <a:xfrm>
            <a:off x="0" y="3602038"/>
            <a:ext cx="9144000" cy="1657350"/>
            <a:chOff x="0" y="1706"/>
            <a:chExt cx="5760" cy="1044"/>
          </a:xfrm>
        </p:grpSpPr>
        <p:sp>
          <p:nvSpPr>
            <p:cNvPr id="15384" name="Line 18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85" name="Rectangle 19"/>
            <p:cNvSpPr>
              <a:spLocks noChangeArrowheads="1"/>
            </p:cNvSpPr>
            <p:nvPr/>
          </p:nvSpPr>
          <p:spPr bwMode="auto">
            <a:xfrm>
              <a:off x="0" y="1706"/>
              <a:ext cx="5760" cy="318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Rectangle 20"/>
            <p:cNvSpPr>
              <a:spLocks noChangeArrowheads="1"/>
            </p:cNvSpPr>
            <p:nvPr/>
          </p:nvSpPr>
          <p:spPr bwMode="auto">
            <a:xfrm>
              <a:off x="0" y="2069"/>
              <a:ext cx="5760" cy="363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Rectangle 21"/>
            <p:cNvSpPr>
              <a:spLocks noChangeArrowheads="1"/>
            </p:cNvSpPr>
            <p:nvPr/>
          </p:nvSpPr>
          <p:spPr bwMode="auto">
            <a:xfrm>
              <a:off x="0" y="2478"/>
              <a:ext cx="5760" cy="272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Text Box 22"/>
            <p:cNvSpPr txBox="1">
              <a:spLocks noChangeArrowheads="1"/>
            </p:cNvSpPr>
            <p:nvPr/>
          </p:nvSpPr>
          <p:spPr bwMode="auto">
            <a:xfrm>
              <a:off x="0" y="24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+ + + + - - - - - - - - - - - - - - - - - - - - - - - - </a:t>
              </a:r>
            </a:p>
          </p:txBody>
        </p:sp>
        <p:sp>
          <p:nvSpPr>
            <p:cNvPr id="15389" name="Text Box 23"/>
            <p:cNvSpPr txBox="1">
              <a:spLocks noChangeArrowheads="1"/>
            </p:cNvSpPr>
            <p:nvPr/>
          </p:nvSpPr>
          <p:spPr bwMode="auto">
            <a:xfrm>
              <a:off x="0" y="2069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+ + + +- - - - - - - - - - - - - - - - - - - - - - - </a:t>
              </a:r>
            </a:p>
          </p:txBody>
        </p:sp>
        <p:sp>
          <p:nvSpPr>
            <p:cNvPr id="15390" name="Text Box 24"/>
            <p:cNvSpPr txBox="1">
              <a:spLocks noChangeArrowheads="1"/>
            </p:cNvSpPr>
            <p:nvPr/>
          </p:nvSpPr>
          <p:spPr bwMode="auto">
            <a:xfrm>
              <a:off x="0" y="1706"/>
              <a:ext cx="576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+ + + + - - - - - - - - - - - - - - - - - - - - - - - - - - -</a:t>
              </a:r>
            </a:p>
          </p:txBody>
        </p:sp>
      </p:grpSp>
      <p:sp>
        <p:nvSpPr>
          <p:cNvPr id="15369" name="Text Box 25"/>
          <p:cNvSpPr txBox="1">
            <a:spLocks noChangeArrowheads="1"/>
          </p:cNvSpPr>
          <p:nvPr/>
        </p:nvSpPr>
        <p:spPr bwMode="auto">
          <a:xfrm>
            <a:off x="0" y="3098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+ + + + + + + + + + + + + - - - - - + + + + + + + + + + + + + + + + +</a:t>
            </a: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3505200" y="2362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/>
              <a:t>reference</a:t>
            </a:r>
            <a:endParaRPr lang="en-US"/>
          </a:p>
        </p:txBody>
      </p:sp>
      <p:grpSp>
        <p:nvGrpSpPr>
          <p:cNvPr id="15371" name="Group 29"/>
          <p:cNvGrpSpPr>
            <a:grpSpLocks/>
          </p:cNvGrpSpPr>
          <p:nvPr/>
        </p:nvGrpSpPr>
        <p:grpSpPr bwMode="auto">
          <a:xfrm>
            <a:off x="5410200" y="914400"/>
            <a:ext cx="4038600" cy="1447800"/>
            <a:chOff x="96" y="2928"/>
            <a:chExt cx="2544" cy="912"/>
          </a:xfrm>
        </p:grpSpPr>
        <p:grpSp>
          <p:nvGrpSpPr>
            <p:cNvPr id="15374" name="Group 30"/>
            <p:cNvGrpSpPr>
              <a:grpSpLocks/>
            </p:cNvGrpSpPr>
            <p:nvPr/>
          </p:nvGrpSpPr>
          <p:grpSpPr bwMode="auto">
            <a:xfrm>
              <a:off x="192" y="2928"/>
              <a:ext cx="2448" cy="720"/>
              <a:chOff x="240" y="2544"/>
              <a:chExt cx="2448" cy="720"/>
            </a:xfrm>
          </p:grpSpPr>
          <p:grpSp>
            <p:nvGrpSpPr>
              <p:cNvPr id="15377" name="Group 31"/>
              <p:cNvGrpSpPr>
                <a:grpSpLocks/>
              </p:cNvGrpSpPr>
              <p:nvPr/>
            </p:nvGrpSpPr>
            <p:grpSpPr bwMode="auto">
              <a:xfrm>
                <a:off x="240" y="2544"/>
                <a:ext cx="2448" cy="720"/>
                <a:chOff x="240" y="864"/>
                <a:chExt cx="2448" cy="720"/>
              </a:xfrm>
            </p:grpSpPr>
            <p:sp>
              <p:nvSpPr>
                <p:cNvPr id="15381" name="Rectangle 32" descr="Dotted grid"/>
                <p:cNvSpPr>
                  <a:spLocks noChangeArrowheads="1"/>
                </p:cNvSpPr>
                <p:nvPr/>
              </p:nvSpPr>
              <p:spPr bwMode="auto">
                <a:xfrm>
                  <a:off x="480" y="864"/>
                  <a:ext cx="2208" cy="720"/>
                </a:xfrm>
                <a:prstGeom prst="rect">
                  <a:avLst/>
                </a:prstGeom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0" y="1152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GB" sz="1400"/>
                    <a:t>0</a:t>
                  </a:r>
                  <a:endParaRPr lang="en-US" sz="1400"/>
                </a:p>
              </p:txBody>
            </p:sp>
            <p:sp>
              <p:nvSpPr>
                <p:cNvPr id="15383" name="Line 34"/>
                <p:cNvSpPr>
                  <a:spLocks noChangeShapeType="1"/>
                </p:cNvSpPr>
                <p:nvPr/>
              </p:nvSpPr>
              <p:spPr bwMode="auto">
                <a:xfrm>
                  <a:off x="480" y="124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5378" name="Line 35"/>
              <p:cNvSpPr>
                <a:spLocks noChangeShapeType="1"/>
              </p:cNvSpPr>
              <p:nvPr/>
            </p:nvSpPr>
            <p:spPr bwMode="auto">
              <a:xfrm flipV="1">
                <a:off x="768" y="2652"/>
                <a:ext cx="76" cy="2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9" name="Line 36"/>
              <p:cNvSpPr>
                <a:spLocks noChangeShapeType="1"/>
              </p:cNvSpPr>
              <p:nvPr/>
            </p:nvSpPr>
            <p:spPr bwMode="auto">
              <a:xfrm flipH="1" flipV="1">
                <a:off x="848" y="2652"/>
                <a:ext cx="68" cy="2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0" name="Line 37"/>
              <p:cNvSpPr>
                <a:spLocks noChangeShapeType="1"/>
              </p:cNvSpPr>
              <p:nvPr/>
            </p:nvSpPr>
            <p:spPr bwMode="auto">
              <a:xfrm>
                <a:off x="912" y="292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375" name="Text Box 38"/>
            <p:cNvSpPr txBox="1">
              <a:spLocks noChangeArrowheads="1"/>
            </p:cNvSpPr>
            <p:nvPr/>
          </p:nvSpPr>
          <p:spPr bwMode="auto">
            <a:xfrm>
              <a:off x="96" y="302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sz="1400" b="1"/>
                <a:t>V</a:t>
              </a:r>
              <a:endParaRPr lang="en-US" sz="1400" b="1"/>
            </a:p>
          </p:txBody>
        </p:sp>
        <p:sp>
          <p:nvSpPr>
            <p:cNvPr id="15376" name="Text Box 39"/>
            <p:cNvSpPr txBox="1">
              <a:spLocks noChangeArrowheads="1"/>
            </p:cNvSpPr>
            <p:nvPr/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/>
                <a:t>time</a:t>
              </a:r>
              <a:endParaRPr lang="en-US" sz="1400"/>
            </a:p>
          </p:txBody>
        </p:sp>
      </p:grpSp>
      <p:sp>
        <p:nvSpPr>
          <p:cNvPr id="15372" name="AutoShape 40"/>
          <p:cNvSpPr>
            <a:spLocks noChangeArrowheads="1"/>
          </p:cNvSpPr>
          <p:nvPr/>
        </p:nvSpPr>
        <p:spPr bwMode="auto">
          <a:xfrm>
            <a:off x="1203325" y="2946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41"/>
          <p:cNvSpPr>
            <a:spLocks noChangeArrowheads="1"/>
          </p:cNvSpPr>
          <p:nvPr/>
        </p:nvSpPr>
        <p:spPr bwMode="auto">
          <a:xfrm>
            <a:off x="7848600" y="2909888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Extracellular recording: both electrodes outside the muscle fibres.</a:t>
            </a:r>
          </a:p>
          <a:p>
            <a:pPr>
              <a:spcBef>
                <a:spcPct val="50000"/>
              </a:spcBef>
            </a:pPr>
            <a:r>
              <a:rPr lang="en-GB" sz="2400"/>
              <a:t>Measure emf between 2 sites outside the fibres.</a:t>
            </a:r>
            <a:endParaRPr lang="en-US" sz="24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371600" y="2714625"/>
            <a:ext cx="2265363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72225" y="5662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0" y="3068638"/>
            <a:ext cx="9372600" cy="76200"/>
          </a:xfrm>
          <a:prstGeom prst="line">
            <a:avLst/>
          </a:pr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1331913" y="1874838"/>
            <a:ext cx="6705600" cy="1219200"/>
            <a:chOff x="1056" y="0"/>
            <a:chExt cx="4224" cy="768"/>
          </a:xfrm>
        </p:grpSpPr>
        <p:sp>
          <p:nvSpPr>
            <p:cNvPr id="16420" name="Oval 9"/>
            <p:cNvSpPr>
              <a:spLocks noChangeArrowheads="1"/>
            </p:cNvSpPr>
            <p:nvPr/>
          </p:nvSpPr>
          <p:spPr bwMode="auto">
            <a:xfrm>
              <a:off x="3408" y="0"/>
              <a:ext cx="720" cy="6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Text Box 10"/>
            <p:cNvSpPr txBox="1">
              <a:spLocks noChangeArrowheads="1"/>
            </p:cNvSpPr>
            <p:nvPr/>
          </p:nvSpPr>
          <p:spPr bwMode="auto">
            <a:xfrm>
              <a:off x="3648" y="19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V</a:t>
              </a:r>
              <a:endParaRPr lang="en-US" sz="2400"/>
            </a:p>
          </p:txBody>
        </p:sp>
        <p:sp>
          <p:nvSpPr>
            <p:cNvPr id="16422" name="Line 11"/>
            <p:cNvSpPr>
              <a:spLocks noChangeShapeType="1"/>
            </p:cNvSpPr>
            <p:nvPr/>
          </p:nvSpPr>
          <p:spPr bwMode="auto">
            <a:xfrm flipH="1">
              <a:off x="1056" y="288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3" name="Line 12"/>
            <p:cNvSpPr>
              <a:spLocks noChangeShapeType="1"/>
            </p:cNvSpPr>
            <p:nvPr/>
          </p:nvSpPr>
          <p:spPr bwMode="auto">
            <a:xfrm>
              <a:off x="1056" y="2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4" name="Line 13"/>
            <p:cNvSpPr>
              <a:spLocks noChangeShapeType="1"/>
            </p:cNvSpPr>
            <p:nvPr/>
          </p:nvSpPr>
          <p:spPr bwMode="auto">
            <a:xfrm flipH="1">
              <a:off x="4128" y="28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5" name="Line 14"/>
            <p:cNvSpPr>
              <a:spLocks noChangeShapeType="1"/>
            </p:cNvSpPr>
            <p:nvPr/>
          </p:nvSpPr>
          <p:spPr bwMode="auto">
            <a:xfrm>
              <a:off x="5280" y="2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391" name="Group 17"/>
          <p:cNvGrpSpPr>
            <a:grpSpLocks/>
          </p:cNvGrpSpPr>
          <p:nvPr/>
        </p:nvGrpSpPr>
        <p:grpSpPr bwMode="auto">
          <a:xfrm>
            <a:off x="0" y="3602038"/>
            <a:ext cx="9144000" cy="1657350"/>
            <a:chOff x="0" y="1706"/>
            <a:chExt cx="5760" cy="1044"/>
          </a:xfrm>
        </p:grpSpPr>
        <p:sp>
          <p:nvSpPr>
            <p:cNvPr id="16413" name="Line 18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14" name="Rectangle 19"/>
            <p:cNvSpPr>
              <a:spLocks noChangeArrowheads="1"/>
            </p:cNvSpPr>
            <p:nvPr/>
          </p:nvSpPr>
          <p:spPr bwMode="auto">
            <a:xfrm>
              <a:off x="0" y="1706"/>
              <a:ext cx="5760" cy="318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Rectangle 20"/>
            <p:cNvSpPr>
              <a:spLocks noChangeArrowheads="1"/>
            </p:cNvSpPr>
            <p:nvPr/>
          </p:nvSpPr>
          <p:spPr bwMode="auto">
            <a:xfrm>
              <a:off x="0" y="2069"/>
              <a:ext cx="5760" cy="363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Rectangle 21"/>
            <p:cNvSpPr>
              <a:spLocks noChangeArrowheads="1"/>
            </p:cNvSpPr>
            <p:nvPr/>
          </p:nvSpPr>
          <p:spPr bwMode="auto">
            <a:xfrm>
              <a:off x="0" y="2478"/>
              <a:ext cx="5760" cy="272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Text Box 22"/>
            <p:cNvSpPr txBox="1">
              <a:spLocks noChangeArrowheads="1"/>
            </p:cNvSpPr>
            <p:nvPr/>
          </p:nvSpPr>
          <p:spPr bwMode="auto">
            <a:xfrm>
              <a:off x="0" y="24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- - - - - - - - - - - - - - - - - - - - - - - - + + + - -</a:t>
              </a:r>
            </a:p>
          </p:txBody>
        </p:sp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0" y="2069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- - - - - - - - - - - - - - - - - - - - - - - - + + + - -</a:t>
              </a:r>
            </a:p>
          </p:txBody>
        </p:sp>
        <p:sp>
          <p:nvSpPr>
            <p:cNvPr id="16419" name="Text Box 24"/>
            <p:cNvSpPr txBox="1">
              <a:spLocks noChangeArrowheads="1"/>
            </p:cNvSpPr>
            <p:nvPr/>
          </p:nvSpPr>
          <p:spPr bwMode="auto">
            <a:xfrm>
              <a:off x="0" y="1706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- - - - - - - - - - - - - - - - - - - - - - - - + + + - -</a:t>
              </a:r>
            </a:p>
          </p:txBody>
        </p:sp>
      </p:grpSp>
      <p:sp>
        <p:nvSpPr>
          <p:cNvPr id="16392" name="Text Box 25"/>
          <p:cNvSpPr txBox="1">
            <a:spLocks noChangeArrowheads="1"/>
          </p:cNvSpPr>
          <p:nvPr/>
        </p:nvSpPr>
        <p:spPr bwMode="auto">
          <a:xfrm>
            <a:off x="0" y="3098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+ + + + + + + + + + + + + + + + + + + + + + + + + + + + + + - - - +++ </a:t>
            </a:r>
          </a:p>
        </p:txBody>
      </p:sp>
      <p:sp>
        <p:nvSpPr>
          <p:cNvPr id="16393" name="Rectangle 28"/>
          <p:cNvSpPr>
            <a:spLocks noChangeArrowheads="1"/>
          </p:cNvSpPr>
          <p:nvPr/>
        </p:nvSpPr>
        <p:spPr bwMode="auto">
          <a:xfrm>
            <a:off x="7231063" y="1490663"/>
            <a:ext cx="1828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29"/>
          <p:cNvSpPr txBox="1">
            <a:spLocks noChangeArrowheads="1"/>
          </p:cNvSpPr>
          <p:nvPr/>
        </p:nvSpPr>
        <p:spPr bwMode="auto">
          <a:xfrm>
            <a:off x="3505200" y="2362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/>
              <a:t>reference</a:t>
            </a:r>
            <a:endParaRPr lang="en-US"/>
          </a:p>
        </p:txBody>
      </p:sp>
      <p:grpSp>
        <p:nvGrpSpPr>
          <p:cNvPr id="16395" name="Group 30"/>
          <p:cNvGrpSpPr>
            <a:grpSpLocks/>
          </p:cNvGrpSpPr>
          <p:nvPr/>
        </p:nvGrpSpPr>
        <p:grpSpPr bwMode="auto">
          <a:xfrm>
            <a:off x="5511800" y="939800"/>
            <a:ext cx="3975100" cy="1435100"/>
            <a:chOff x="2824" y="432"/>
            <a:chExt cx="2504" cy="904"/>
          </a:xfrm>
        </p:grpSpPr>
        <p:grpSp>
          <p:nvGrpSpPr>
            <p:cNvPr id="16401" name="Group 31"/>
            <p:cNvGrpSpPr>
              <a:grpSpLocks/>
            </p:cNvGrpSpPr>
            <p:nvPr/>
          </p:nvGrpSpPr>
          <p:grpSpPr bwMode="auto">
            <a:xfrm>
              <a:off x="2880" y="432"/>
              <a:ext cx="2448" cy="720"/>
              <a:chOff x="2832" y="2304"/>
              <a:chExt cx="2448" cy="720"/>
            </a:xfrm>
          </p:grpSpPr>
          <p:grpSp>
            <p:nvGrpSpPr>
              <p:cNvPr id="16404" name="Group 32"/>
              <p:cNvGrpSpPr>
                <a:grpSpLocks/>
              </p:cNvGrpSpPr>
              <p:nvPr/>
            </p:nvGrpSpPr>
            <p:grpSpPr bwMode="auto">
              <a:xfrm>
                <a:off x="2832" y="2304"/>
                <a:ext cx="2448" cy="720"/>
                <a:chOff x="240" y="864"/>
                <a:chExt cx="2448" cy="720"/>
              </a:xfrm>
            </p:grpSpPr>
            <p:sp>
              <p:nvSpPr>
                <p:cNvPr id="16410" name="Rectangle 33" descr="Dotted grid"/>
                <p:cNvSpPr>
                  <a:spLocks noChangeArrowheads="1"/>
                </p:cNvSpPr>
                <p:nvPr/>
              </p:nvSpPr>
              <p:spPr bwMode="auto">
                <a:xfrm>
                  <a:off x="480" y="864"/>
                  <a:ext cx="2208" cy="720"/>
                </a:xfrm>
                <a:prstGeom prst="rect">
                  <a:avLst/>
                </a:prstGeom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40" y="1152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GB" sz="1400"/>
                    <a:t>0</a:t>
                  </a:r>
                  <a:endParaRPr lang="en-US" sz="1400"/>
                </a:p>
              </p:txBody>
            </p:sp>
            <p:sp>
              <p:nvSpPr>
                <p:cNvPr id="16412" name="Line 35"/>
                <p:cNvSpPr>
                  <a:spLocks noChangeShapeType="1"/>
                </p:cNvSpPr>
                <p:nvPr/>
              </p:nvSpPr>
              <p:spPr bwMode="auto">
                <a:xfrm>
                  <a:off x="480" y="124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05" name="Group 36"/>
              <p:cNvGrpSpPr>
                <a:grpSpLocks/>
              </p:cNvGrpSpPr>
              <p:nvPr/>
            </p:nvGrpSpPr>
            <p:grpSpPr bwMode="auto">
              <a:xfrm>
                <a:off x="3368" y="2420"/>
                <a:ext cx="148" cy="276"/>
                <a:chOff x="816" y="3516"/>
                <a:chExt cx="148" cy="276"/>
              </a:xfrm>
            </p:grpSpPr>
            <p:sp>
              <p:nvSpPr>
                <p:cNvPr id="16408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816" y="3516"/>
                  <a:ext cx="76" cy="2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9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896" y="3516"/>
                  <a:ext cx="68" cy="2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406" name="Line 39"/>
              <p:cNvSpPr>
                <a:spLocks noChangeShapeType="1"/>
              </p:cNvSpPr>
              <p:nvPr/>
            </p:nvSpPr>
            <p:spPr bwMode="auto">
              <a:xfrm>
                <a:off x="3524" y="268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7" name="Line 40"/>
              <p:cNvSpPr>
                <a:spLocks noChangeShapeType="1"/>
              </p:cNvSpPr>
              <p:nvPr/>
            </p:nvSpPr>
            <p:spPr bwMode="auto">
              <a:xfrm>
                <a:off x="4292" y="2680"/>
                <a:ext cx="76" cy="2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402" name="Text Box 41"/>
            <p:cNvSpPr txBox="1">
              <a:spLocks noChangeArrowheads="1"/>
            </p:cNvSpPr>
            <p:nvPr/>
          </p:nvSpPr>
          <p:spPr bwMode="auto">
            <a:xfrm>
              <a:off x="2824" y="52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sz="1400" b="1"/>
                <a:t>V</a:t>
              </a:r>
              <a:endParaRPr lang="en-US" sz="1400" b="1"/>
            </a:p>
          </p:txBody>
        </p:sp>
        <p:sp>
          <p:nvSpPr>
            <p:cNvPr id="16403" name="Text Box 42"/>
            <p:cNvSpPr txBox="1">
              <a:spLocks noChangeArrowheads="1"/>
            </p:cNvSpPr>
            <p:nvPr/>
          </p:nvSpPr>
          <p:spPr bwMode="auto">
            <a:xfrm>
              <a:off x="3744" y="1144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/>
                <a:t>time</a:t>
              </a:r>
              <a:endParaRPr lang="en-US" sz="1400"/>
            </a:p>
          </p:txBody>
        </p:sp>
      </p:grpSp>
      <p:sp>
        <p:nvSpPr>
          <p:cNvPr id="16396" name="AutoShape 43"/>
          <p:cNvSpPr>
            <a:spLocks noChangeArrowheads="1"/>
          </p:cNvSpPr>
          <p:nvPr/>
        </p:nvSpPr>
        <p:spPr bwMode="auto">
          <a:xfrm>
            <a:off x="1203325" y="2946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AutoShape 44"/>
          <p:cNvSpPr>
            <a:spLocks noChangeArrowheads="1"/>
          </p:cNvSpPr>
          <p:nvPr/>
        </p:nvSpPr>
        <p:spPr bwMode="auto">
          <a:xfrm>
            <a:off x="7848600" y="2909888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8" name="Group 46"/>
          <p:cNvGrpSpPr>
            <a:grpSpLocks/>
          </p:cNvGrpSpPr>
          <p:nvPr/>
        </p:nvGrpSpPr>
        <p:grpSpPr bwMode="auto">
          <a:xfrm>
            <a:off x="5943600" y="5257800"/>
            <a:ext cx="2736850" cy="1498600"/>
            <a:chOff x="3806" y="3312"/>
            <a:chExt cx="1724" cy="944"/>
          </a:xfrm>
        </p:grpSpPr>
        <p:sp>
          <p:nvSpPr>
            <p:cNvPr id="16399" name="Line 7"/>
            <p:cNvSpPr>
              <a:spLocks noChangeShapeType="1"/>
            </p:cNvSpPr>
            <p:nvPr/>
          </p:nvSpPr>
          <p:spPr bwMode="auto">
            <a:xfrm flipV="1">
              <a:off x="5232" y="3312"/>
              <a:ext cx="0" cy="6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0" name="Text Box 6"/>
            <p:cNvSpPr txBox="1">
              <a:spLocks noChangeArrowheads="1"/>
            </p:cNvSpPr>
            <p:nvPr/>
          </p:nvSpPr>
          <p:spPr bwMode="auto">
            <a:xfrm>
              <a:off x="3806" y="3884"/>
              <a:ext cx="1724" cy="37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600"/>
                <a:t>Active area at peak of action potential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Extracellular recording: both electrodes outside the muscle fibres.</a:t>
            </a:r>
          </a:p>
          <a:p>
            <a:pPr>
              <a:spcBef>
                <a:spcPct val="50000"/>
              </a:spcBef>
            </a:pPr>
            <a:r>
              <a:rPr lang="en-GB" sz="2400"/>
              <a:t>Measure emf between 2 sites outside the fibres.</a:t>
            </a:r>
            <a:endParaRPr lang="en-US" sz="24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371600" y="2714625"/>
            <a:ext cx="2265363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372225" y="5662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0" y="3068638"/>
            <a:ext cx="9372600" cy="76200"/>
          </a:xfrm>
          <a:prstGeom prst="line">
            <a:avLst/>
          </a:pr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414" name="Group 47"/>
          <p:cNvGrpSpPr>
            <a:grpSpLocks/>
          </p:cNvGrpSpPr>
          <p:nvPr/>
        </p:nvGrpSpPr>
        <p:grpSpPr bwMode="auto">
          <a:xfrm>
            <a:off x="6842125" y="5257800"/>
            <a:ext cx="2301875" cy="1600200"/>
            <a:chOff x="4310" y="3312"/>
            <a:chExt cx="1450" cy="1008"/>
          </a:xfrm>
        </p:grpSpPr>
        <p:sp>
          <p:nvSpPr>
            <p:cNvPr id="17450" name="Text Box 6"/>
            <p:cNvSpPr txBox="1">
              <a:spLocks noChangeArrowheads="1"/>
            </p:cNvSpPr>
            <p:nvPr/>
          </p:nvSpPr>
          <p:spPr bwMode="auto">
            <a:xfrm>
              <a:off x="4310" y="3948"/>
              <a:ext cx="1450" cy="37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sz="1600"/>
                <a:t>Active area at peak of action potential</a:t>
              </a:r>
            </a:p>
          </p:txBody>
        </p:sp>
        <p:sp>
          <p:nvSpPr>
            <p:cNvPr id="17451" name="Line 7"/>
            <p:cNvSpPr>
              <a:spLocks noChangeShapeType="1"/>
            </p:cNvSpPr>
            <p:nvPr/>
          </p:nvSpPr>
          <p:spPr bwMode="auto">
            <a:xfrm flipV="1">
              <a:off x="5520" y="3312"/>
              <a:ext cx="0" cy="6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1331913" y="1874838"/>
            <a:ext cx="6705600" cy="1219200"/>
            <a:chOff x="1056" y="0"/>
            <a:chExt cx="4224" cy="768"/>
          </a:xfrm>
        </p:grpSpPr>
        <p:sp>
          <p:nvSpPr>
            <p:cNvPr id="17444" name="Oval 9"/>
            <p:cNvSpPr>
              <a:spLocks noChangeArrowheads="1"/>
            </p:cNvSpPr>
            <p:nvPr/>
          </p:nvSpPr>
          <p:spPr bwMode="auto">
            <a:xfrm>
              <a:off x="3408" y="0"/>
              <a:ext cx="720" cy="6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Text Box 10"/>
            <p:cNvSpPr txBox="1">
              <a:spLocks noChangeArrowheads="1"/>
            </p:cNvSpPr>
            <p:nvPr/>
          </p:nvSpPr>
          <p:spPr bwMode="auto">
            <a:xfrm>
              <a:off x="3648" y="19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V</a:t>
              </a:r>
              <a:endParaRPr lang="en-US" sz="2400"/>
            </a:p>
          </p:txBody>
        </p:sp>
        <p:sp>
          <p:nvSpPr>
            <p:cNvPr id="17446" name="Line 11"/>
            <p:cNvSpPr>
              <a:spLocks noChangeShapeType="1"/>
            </p:cNvSpPr>
            <p:nvPr/>
          </p:nvSpPr>
          <p:spPr bwMode="auto">
            <a:xfrm flipH="1">
              <a:off x="1056" y="288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47" name="Line 12"/>
            <p:cNvSpPr>
              <a:spLocks noChangeShapeType="1"/>
            </p:cNvSpPr>
            <p:nvPr/>
          </p:nvSpPr>
          <p:spPr bwMode="auto">
            <a:xfrm>
              <a:off x="1056" y="2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48" name="Line 13"/>
            <p:cNvSpPr>
              <a:spLocks noChangeShapeType="1"/>
            </p:cNvSpPr>
            <p:nvPr/>
          </p:nvSpPr>
          <p:spPr bwMode="auto">
            <a:xfrm flipH="1">
              <a:off x="4128" y="28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49" name="Line 14"/>
            <p:cNvSpPr>
              <a:spLocks noChangeShapeType="1"/>
            </p:cNvSpPr>
            <p:nvPr/>
          </p:nvSpPr>
          <p:spPr bwMode="auto">
            <a:xfrm>
              <a:off x="5280" y="2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16" name="Group 17"/>
          <p:cNvGrpSpPr>
            <a:grpSpLocks/>
          </p:cNvGrpSpPr>
          <p:nvPr/>
        </p:nvGrpSpPr>
        <p:grpSpPr bwMode="auto">
          <a:xfrm>
            <a:off x="0" y="3602038"/>
            <a:ext cx="9144000" cy="1657350"/>
            <a:chOff x="0" y="1706"/>
            <a:chExt cx="5760" cy="1044"/>
          </a:xfrm>
        </p:grpSpPr>
        <p:sp>
          <p:nvSpPr>
            <p:cNvPr id="17437" name="Line 18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38" name="Rectangle 19"/>
            <p:cNvSpPr>
              <a:spLocks noChangeArrowheads="1"/>
            </p:cNvSpPr>
            <p:nvPr/>
          </p:nvSpPr>
          <p:spPr bwMode="auto">
            <a:xfrm>
              <a:off x="0" y="1706"/>
              <a:ext cx="5760" cy="318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Rectangle 20"/>
            <p:cNvSpPr>
              <a:spLocks noChangeArrowheads="1"/>
            </p:cNvSpPr>
            <p:nvPr/>
          </p:nvSpPr>
          <p:spPr bwMode="auto">
            <a:xfrm>
              <a:off x="0" y="2069"/>
              <a:ext cx="5760" cy="363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Rectangle 21"/>
            <p:cNvSpPr>
              <a:spLocks noChangeArrowheads="1"/>
            </p:cNvSpPr>
            <p:nvPr/>
          </p:nvSpPr>
          <p:spPr bwMode="auto">
            <a:xfrm>
              <a:off x="0" y="2478"/>
              <a:ext cx="5760" cy="272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Text Box 22"/>
            <p:cNvSpPr txBox="1">
              <a:spLocks noChangeArrowheads="1"/>
            </p:cNvSpPr>
            <p:nvPr/>
          </p:nvSpPr>
          <p:spPr bwMode="auto">
            <a:xfrm>
              <a:off x="0" y="24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- - - - - - - - - - - - - - - - - - - - - - - - - - -  + +</a:t>
              </a:r>
            </a:p>
          </p:txBody>
        </p:sp>
        <p:sp>
          <p:nvSpPr>
            <p:cNvPr id="17442" name="Text Box 23"/>
            <p:cNvSpPr txBox="1">
              <a:spLocks noChangeArrowheads="1"/>
            </p:cNvSpPr>
            <p:nvPr/>
          </p:nvSpPr>
          <p:spPr bwMode="auto">
            <a:xfrm>
              <a:off x="0" y="2069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- - - - - - - - - - - - - - - - - - - - - - - - - - -  + +</a:t>
              </a:r>
            </a:p>
          </p:txBody>
        </p:sp>
        <p:sp>
          <p:nvSpPr>
            <p:cNvPr id="17443" name="Text Box 24"/>
            <p:cNvSpPr txBox="1">
              <a:spLocks noChangeArrowheads="1"/>
            </p:cNvSpPr>
            <p:nvPr/>
          </p:nvSpPr>
          <p:spPr bwMode="auto">
            <a:xfrm>
              <a:off x="0" y="1706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- - - - - - - - - - - - - - - - - - - - - - - - - - - + + </a:t>
              </a:r>
            </a:p>
          </p:txBody>
        </p:sp>
      </p:grpSp>
      <p:sp>
        <p:nvSpPr>
          <p:cNvPr id="17417" name="Text Box 25"/>
          <p:cNvSpPr txBox="1">
            <a:spLocks noChangeArrowheads="1"/>
          </p:cNvSpPr>
          <p:nvPr/>
        </p:nvSpPr>
        <p:spPr bwMode="auto">
          <a:xfrm>
            <a:off x="0" y="3098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+ + + + + + + + + + + + + + + + + + + + + + + + + + + + + + + + - - </a:t>
            </a:r>
          </a:p>
        </p:txBody>
      </p:sp>
      <p:sp>
        <p:nvSpPr>
          <p:cNvPr id="17418" name="Text Box 28"/>
          <p:cNvSpPr txBox="1">
            <a:spLocks noChangeArrowheads="1"/>
          </p:cNvSpPr>
          <p:nvPr/>
        </p:nvSpPr>
        <p:spPr bwMode="auto">
          <a:xfrm>
            <a:off x="3505200" y="2362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/>
              <a:t>reference</a:t>
            </a:r>
            <a:endParaRPr lang="en-US"/>
          </a:p>
        </p:txBody>
      </p:sp>
      <p:grpSp>
        <p:nvGrpSpPr>
          <p:cNvPr id="17419" name="Group 29"/>
          <p:cNvGrpSpPr>
            <a:grpSpLocks/>
          </p:cNvGrpSpPr>
          <p:nvPr/>
        </p:nvGrpSpPr>
        <p:grpSpPr bwMode="auto">
          <a:xfrm>
            <a:off x="5524500" y="927100"/>
            <a:ext cx="3886200" cy="1435100"/>
            <a:chOff x="2880" y="1632"/>
            <a:chExt cx="2448" cy="904"/>
          </a:xfrm>
        </p:grpSpPr>
        <p:grpSp>
          <p:nvGrpSpPr>
            <p:cNvPr id="17422" name="Group 30"/>
            <p:cNvGrpSpPr>
              <a:grpSpLocks/>
            </p:cNvGrpSpPr>
            <p:nvPr/>
          </p:nvGrpSpPr>
          <p:grpSpPr bwMode="auto">
            <a:xfrm>
              <a:off x="2880" y="1632"/>
              <a:ext cx="2448" cy="720"/>
              <a:chOff x="240" y="3408"/>
              <a:chExt cx="2448" cy="720"/>
            </a:xfrm>
          </p:grpSpPr>
          <p:grpSp>
            <p:nvGrpSpPr>
              <p:cNvPr id="17425" name="Group 31"/>
              <p:cNvGrpSpPr>
                <a:grpSpLocks/>
              </p:cNvGrpSpPr>
              <p:nvPr/>
            </p:nvGrpSpPr>
            <p:grpSpPr bwMode="auto">
              <a:xfrm>
                <a:off x="240" y="3408"/>
                <a:ext cx="2448" cy="720"/>
                <a:chOff x="240" y="864"/>
                <a:chExt cx="2448" cy="720"/>
              </a:xfrm>
            </p:grpSpPr>
            <p:sp>
              <p:nvSpPr>
                <p:cNvPr id="17434" name="Rectangle 32" descr="Dotted grid"/>
                <p:cNvSpPr>
                  <a:spLocks noChangeArrowheads="1"/>
                </p:cNvSpPr>
                <p:nvPr/>
              </p:nvSpPr>
              <p:spPr bwMode="auto">
                <a:xfrm>
                  <a:off x="480" y="864"/>
                  <a:ext cx="2208" cy="720"/>
                </a:xfrm>
                <a:prstGeom prst="rect">
                  <a:avLst/>
                </a:prstGeom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0" y="1152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GB" sz="1400"/>
                    <a:t>0</a:t>
                  </a:r>
                  <a:endParaRPr lang="en-US" sz="1400"/>
                </a:p>
              </p:txBody>
            </p:sp>
            <p:sp>
              <p:nvSpPr>
                <p:cNvPr id="17436" name="Line 34"/>
                <p:cNvSpPr>
                  <a:spLocks noChangeShapeType="1"/>
                </p:cNvSpPr>
                <p:nvPr/>
              </p:nvSpPr>
              <p:spPr bwMode="auto">
                <a:xfrm>
                  <a:off x="480" y="124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426" name="Group 35"/>
              <p:cNvGrpSpPr>
                <a:grpSpLocks/>
              </p:cNvGrpSpPr>
              <p:nvPr/>
            </p:nvGrpSpPr>
            <p:grpSpPr bwMode="auto">
              <a:xfrm>
                <a:off x="776" y="3524"/>
                <a:ext cx="148" cy="276"/>
                <a:chOff x="816" y="3516"/>
                <a:chExt cx="148" cy="276"/>
              </a:xfrm>
            </p:grpSpPr>
            <p:sp>
              <p:nvSpPr>
                <p:cNvPr id="1743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816" y="3516"/>
                  <a:ext cx="76" cy="2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3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896" y="3516"/>
                  <a:ext cx="68" cy="2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427" name="Line 38"/>
              <p:cNvSpPr>
                <a:spLocks noChangeShapeType="1"/>
              </p:cNvSpPr>
              <p:nvPr/>
            </p:nvSpPr>
            <p:spPr bwMode="auto">
              <a:xfrm>
                <a:off x="932" y="3792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428" name="Group 39"/>
              <p:cNvGrpSpPr>
                <a:grpSpLocks/>
              </p:cNvGrpSpPr>
              <p:nvPr/>
            </p:nvGrpSpPr>
            <p:grpSpPr bwMode="auto">
              <a:xfrm flipV="1">
                <a:off x="1700" y="3784"/>
                <a:ext cx="148" cy="276"/>
                <a:chOff x="816" y="3516"/>
                <a:chExt cx="148" cy="276"/>
              </a:xfrm>
            </p:grpSpPr>
            <p:sp>
              <p:nvSpPr>
                <p:cNvPr id="1743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816" y="3516"/>
                  <a:ext cx="76" cy="2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1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896" y="3516"/>
                  <a:ext cx="68" cy="2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429" name="Line 42"/>
              <p:cNvSpPr>
                <a:spLocks noChangeShapeType="1"/>
              </p:cNvSpPr>
              <p:nvPr/>
            </p:nvSpPr>
            <p:spPr bwMode="auto">
              <a:xfrm flipV="1">
                <a:off x="1840" y="3792"/>
                <a:ext cx="84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23" name="Text Box 43"/>
            <p:cNvSpPr txBox="1">
              <a:spLocks noChangeArrowheads="1"/>
            </p:cNvSpPr>
            <p:nvPr/>
          </p:nvSpPr>
          <p:spPr bwMode="auto">
            <a:xfrm>
              <a:off x="2880" y="172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sz="1400" b="1"/>
                <a:t>V</a:t>
              </a:r>
              <a:endParaRPr lang="en-US" sz="1400" b="1"/>
            </a:p>
          </p:txBody>
        </p:sp>
        <p:sp>
          <p:nvSpPr>
            <p:cNvPr id="17424" name="Text Box 44"/>
            <p:cNvSpPr txBox="1">
              <a:spLocks noChangeArrowheads="1"/>
            </p:cNvSpPr>
            <p:nvPr/>
          </p:nvSpPr>
          <p:spPr bwMode="auto">
            <a:xfrm>
              <a:off x="3744" y="2344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/>
                <a:t>time</a:t>
              </a:r>
              <a:endParaRPr lang="en-US" sz="1400"/>
            </a:p>
          </p:txBody>
        </p:sp>
      </p:grpSp>
      <p:sp>
        <p:nvSpPr>
          <p:cNvPr id="17420" name="AutoShape 45"/>
          <p:cNvSpPr>
            <a:spLocks noChangeArrowheads="1"/>
          </p:cNvSpPr>
          <p:nvPr/>
        </p:nvSpPr>
        <p:spPr bwMode="auto">
          <a:xfrm>
            <a:off x="1203325" y="2946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AutoShape 46"/>
          <p:cNvSpPr>
            <a:spLocks noChangeArrowheads="1"/>
          </p:cNvSpPr>
          <p:nvPr/>
        </p:nvSpPr>
        <p:spPr bwMode="auto">
          <a:xfrm>
            <a:off x="7848600" y="2909888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Relevant </a:t>
            </a:r>
            <a:r>
              <a:rPr lang="en-GB" dirty="0" smtClean="0"/>
              <a:t>Anatomy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50825" y="38100"/>
            <a:ext cx="7883525" cy="6781800"/>
            <a:chOff x="158" y="24"/>
            <a:chExt cx="4966" cy="4272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340" y="24"/>
              <a:ext cx="4784" cy="4272"/>
              <a:chOff x="340" y="24"/>
              <a:chExt cx="4784" cy="4272"/>
            </a:xfrm>
          </p:grpSpPr>
          <p:pic>
            <p:nvPicPr>
              <p:cNvPr id="1946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" y="24"/>
                <a:ext cx="4488" cy="4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2" name="Oval 5"/>
              <p:cNvSpPr>
                <a:spLocks noChangeArrowheads="1"/>
              </p:cNvSpPr>
              <p:nvPr/>
            </p:nvSpPr>
            <p:spPr bwMode="auto">
              <a:xfrm>
                <a:off x="476" y="618"/>
                <a:ext cx="1905" cy="1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3" name="Text Box 6"/>
              <p:cNvSpPr txBox="1">
                <a:spLocks noChangeArrowheads="1"/>
              </p:cNvSpPr>
              <p:nvPr/>
            </p:nvSpPr>
            <p:spPr bwMode="auto">
              <a:xfrm>
                <a:off x="340" y="527"/>
                <a:ext cx="145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000"/>
                  <a:t>Thenar group</a:t>
                </a:r>
              </a:p>
            </p:txBody>
          </p:sp>
        </p:grpSp>
        <p:sp>
          <p:nvSpPr>
            <p:cNvPr id="19460" name="Text Box 7"/>
            <p:cNvSpPr txBox="1">
              <a:spLocks noChangeArrowheads="1"/>
            </p:cNvSpPr>
            <p:nvPr/>
          </p:nvSpPr>
          <p:spPr bwMode="auto">
            <a:xfrm>
              <a:off x="158" y="164"/>
              <a:ext cx="14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Anatomy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538913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96000" y="3810000"/>
            <a:ext cx="1600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Ulnar nerve stimulation</a:t>
            </a:r>
            <a:endParaRPr lang="en-GB" dirty="0"/>
          </a:p>
        </p:txBody>
      </p:sp>
      <p:pic>
        <p:nvPicPr>
          <p:cNvPr id="5" name="M wave ulnar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1196752"/>
            <a:ext cx="7344816" cy="5509096"/>
          </a:xfrm>
        </p:spPr>
      </p:pic>
    </p:spTree>
    <p:extLst>
      <p:ext uri="{BB962C8B-B14F-4D97-AF65-F5344CB8AC3E}">
        <p14:creationId xmlns:p14="http://schemas.microsoft.com/office/powerpoint/2010/main" val="32228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records of EMG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Voluntary &amp; electrical stimulation, force and EMG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429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Gradually increasing, then decreasing voluntary contraction</a:t>
            </a:r>
            <a:endParaRPr lang="en-US" sz="2400"/>
          </a:p>
        </p:txBody>
      </p:sp>
      <p:grpSp>
        <p:nvGrpSpPr>
          <p:cNvPr id="2052" name="Group 9"/>
          <p:cNvGrpSpPr>
            <a:grpSpLocks/>
          </p:cNvGrpSpPr>
          <p:nvPr/>
        </p:nvGrpSpPr>
        <p:grpSpPr bwMode="auto">
          <a:xfrm>
            <a:off x="1728788" y="1600200"/>
            <a:ext cx="5891212" cy="4525963"/>
            <a:chOff x="1089" y="1008"/>
            <a:chExt cx="3711" cy="2851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1089" y="1008"/>
            <a:ext cx="3581" cy="2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SPW 9.0 Graph" r:id="rId3" imgW="8667360" imgH="6901560" progId="SigmaPlotGraphicObject.8">
                    <p:embed/>
                  </p:oleObj>
                </mc:Choice>
                <mc:Fallback>
                  <p:oleObj name="SPW 9.0 Graph" r:id="rId3" imgW="8667360" imgH="6901560" progId="SigmaPlotGraphicObjec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1008"/>
                          <a:ext cx="3581" cy="28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3" name="Rectangle 8"/>
            <p:cNvSpPr>
              <a:spLocks noChangeArrowheads="1"/>
            </p:cNvSpPr>
            <p:nvPr/>
          </p:nvSpPr>
          <p:spPr bwMode="auto">
            <a:xfrm>
              <a:off x="1392" y="1008"/>
              <a:ext cx="340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The next 5 slides show records made with a single stimulus at different stimulus strengths (shown in mA).  </a:t>
            </a:r>
            <a:r>
              <a:rPr lang="en-GB" smtClean="0"/>
              <a:t>The EMG </a:t>
            </a:r>
            <a:r>
              <a:rPr lang="en-GB" dirty="0" smtClean="0"/>
              <a:t>and the force response are shown on each record.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57200" y="37338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 dirty="0">
                <a:latin typeface="+mn-lt"/>
                <a:cs typeface="+mn-cs"/>
              </a:rPr>
              <a:t>How does the force change as stimulus strength is increased?</a:t>
            </a:r>
          </a:p>
          <a:p>
            <a:pPr marL="342900" indent="-342900">
              <a:spcBef>
                <a:spcPct val="20000"/>
              </a:spcBef>
            </a:pPr>
            <a:r>
              <a:rPr lang="en-GB" sz="3200" dirty="0">
                <a:latin typeface="+mn-lt"/>
                <a:cs typeface="+mn-cs"/>
              </a:rPr>
              <a:t>What is happening in the ulnar nerve and in the adductor </a:t>
            </a:r>
            <a:r>
              <a:rPr lang="en-GB" sz="3200" dirty="0" err="1">
                <a:latin typeface="+mn-lt"/>
                <a:cs typeface="+mn-cs"/>
              </a:rPr>
              <a:t>pollicis</a:t>
            </a:r>
            <a:r>
              <a:rPr lang="en-GB" sz="3200" dirty="0">
                <a:latin typeface="+mn-lt"/>
                <a:cs typeface="+mn-cs"/>
              </a:rPr>
              <a:t> as stimulus strength is increased?</a:t>
            </a:r>
          </a:p>
          <a:p>
            <a:pPr marL="342900" indent="-342900">
              <a:spcBef>
                <a:spcPct val="20000"/>
              </a:spcBef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 smtClean="0">
                <a:cs typeface="Times New Roman" pitchFamily="18" charset="0"/>
              </a:rPr>
              <a:t>To </a:t>
            </a:r>
            <a:r>
              <a:rPr lang="en-GB" dirty="0">
                <a:cs typeface="Times New Roman" pitchFamily="18" charset="0"/>
              </a:rPr>
              <a:t>show how muscle force can be recorded in a human subject.</a:t>
            </a:r>
          </a:p>
          <a:p>
            <a:pPr eaLnBrk="0" hangingPunct="0">
              <a:spcBef>
                <a:spcPct val="50000"/>
              </a:spcBef>
            </a:pPr>
            <a:r>
              <a:rPr lang="en-GB" dirty="0">
                <a:cs typeface="Times New Roman" pitchFamily="18" charset="0"/>
              </a:rPr>
              <a:t>To </a:t>
            </a:r>
            <a:r>
              <a:rPr lang="en-GB" dirty="0" smtClean="0">
                <a:cs typeface="Times New Roman" pitchFamily="18" charset="0"/>
              </a:rPr>
              <a:t>show what </a:t>
            </a:r>
            <a:r>
              <a:rPr lang="en-GB" dirty="0">
                <a:cs typeface="Times New Roman" pitchFamily="18" charset="0"/>
              </a:rPr>
              <a:t>an electromyogram (EMG) is and how it can be  </a:t>
            </a:r>
            <a:r>
              <a:rPr lang="en-GB" dirty="0" smtClean="0">
                <a:cs typeface="Times New Roman" pitchFamily="18" charset="0"/>
              </a:rPr>
              <a:t>recorded.</a:t>
            </a:r>
            <a:endParaRPr lang="en-GB" dirty="0"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dirty="0" smtClean="0">
                <a:cs typeface="Times New Roman" pitchFamily="18" charset="0"/>
              </a:rPr>
              <a:t>To </a:t>
            </a:r>
            <a:r>
              <a:rPr lang="en-GB" dirty="0">
                <a:cs typeface="Times New Roman" pitchFamily="18" charset="0"/>
              </a:rPr>
              <a:t>show the relationship between excitation (both percutaneous electrical stimulation and voluntary excitation), </a:t>
            </a:r>
            <a:r>
              <a:rPr lang="en-GB" dirty="0" err="1">
                <a:cs typeface="Times New Roman" pitchFamily="18" charset="0"/>
              </a:rPr>
              <a:t>emg</a:t>
            </a:r>
            <a:r>
              <a:rPr lang="en-GB" dirty="0">
                <a:cs typeface="Times New Roman" pitchFamily="18" charset="0"/>
              </a:rPr>
              <a:t> response and force response</a:t>
            </a:r>
            <a:r>
              <a:rPr lang="en-GB" dirty="0" smtClean="0">
                <a:cs typeface="Times New Roman" pitchFamily="18" charset="0"/>
              </a:rPr>
              <a:t>.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310312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 rot="10800000">
            <a:off x="611188" y="3357563"/>
            <a:ext cx="6413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/>
              <a:t>Twitch Force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/>
              <a:t>(arbitrary units)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 rot="10800000">
            <a:off x="827088" y="1557338"/>
            <a:ext cx="3667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EMG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 rot="-5400000">
            <a:off x="4564856" y="5741194"/>
            <a:ext cx="3667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Seconds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843213" y="4048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Single stimulus, Strength = 3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 rot="10800000">
            <a:off x="611188" y="3357563"/>
            <a:ext cx="6413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/>
              <a:t>Twitch Force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/>
              <a:t>(arbitrary units)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 rot="10800000">
            <a:off x="827088" y="1557338"/>
            <a:ext cx="3667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EMG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 rot="-5400000">
            <a:off x="4564856" y="5741194"/>
            <a:ext cx="3667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Seconds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843213" y="4048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Single stimulus, Strength = 5 mA</a:t>
            </a: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6800"/>
            <a:ext cx="6310800" cy="490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 rot="10800000">
            <a:off x="611188" y="3357563"/>
            <a:ext cx="6413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/>
              <a:t>Twitch Force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/>
              <a:t>(arbitrary units)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 rot="10800000">
            <a:off x="827088" y="1557338"/>
            <a:ext cx="3667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EMG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 rot="-5400000">
            <a:off x="4564856" y="5741194"/>
            <a:ext cx="3667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Seconds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843213" y="4048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Single stimulus, Strength = 7 mA</a:t>
            </a: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766800"/>
            <a:ext cx="6310800" cy="490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 rot="10800000">
            <a:off x="611188" y="3357563"/>
            <a:ext cx="6413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/>
              <a:t>Twitch Force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/>
              <a:t>(arbitrary units)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 rot="10800000">
            <a:off x="827088" y="1557338"/>
            <a:ext cx="3667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EMG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 rot="-5400000">
            <a:off x="4564856" y="5741194"/>
            <a:ext cx="3667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Seconds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843213" y="4048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Single stimulus, Strength = 9 mA</a:t>
            </a: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310800" cy="49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 rot="10800000">
            <a:off x="611188" y="3357563"/>
            <a:ext cx="6413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/>
              <a:t>Twitch Force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/>
              <a:t>(arbitrary units)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 rot="10800000">
            <a:off x="827088" y="1557338"/>
            <a:ext cx="3667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EMG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 rot="-5400000">
            <a:off x="4564856" y="5741194"/>
            <a:ext cx="3667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Seconds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843213" y="4048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Single stimulus, Strength = 10 mA</a:t>
            </a:r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766800"/>
            <a:ext cx="6310800" cy="490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447675" y="381000"/>
            <a:ext cx="82296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The next slide show records made at different stimulus frequencies (number of stimuli per s). The stimulus strength was the same in all cases.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47675" y="31242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 dirty="0">
                <a:latin typeface="+mn-lt"/>
                <a:cs typeface="+mn-cs"/>
              </a:rPr>
              <a:t>How does the force change as stimulus frequency is increased?</a:t>
            </a:r>
          </a:p>
          <a:p>
            <a:pPr marL="342900" indent="-342900">
              <a:spcBef>
                <a:spcPct val="20000"/>
              </a:spcBef>
            </a:pPr>
            <a:r>
              <a:rPr lang="en-GB" sz="3200" dirty="0">
                <a:latin typeface="+mn-lt"/>
                <a:cs typeface="+mn-cs"/>
              </a:rPr>
              <a:t>What is happening in the ulnar nerve and in the adductor </a:t>
            </a:r>
            <a:r>
              <a:rPr lang="en-GB" sz="3200" dirty="0" err="1">
                <a:latin typeface="+mn-lt"/>
                <a:cs typeface="+mn-cs"/>
              </a:rPr>
              <a:t>pollicis</a:t>
            </a:r>
            <a:r>
              <a:rPr lang="en-GB" sz="3200" dirty="0">
                <a:latin typeface="+mn-lt"/>
                <a:cs typeface="+mn-cs"/>
              </a:rPr>
              <a:t> as stimulus frequency is increased?  How does this account for the change in </a:t>
            </a:r>
            <a:r>
              <a:rPr lang="en-GB" sz="3200" dirty="0" smtClean="0">
                <a:latin typeface="+mn-lt"/>
                <a:cs typeface="+mn-cs"/>
              </a:rPr>
              <a:t>force</a:t>
            </a:r>
            <a:r>
              <a:rPr lang="en-GB" sz="3200" dirty="0">
                <a:latin typeface="+mn-lt"/>
                <a:cs typeface="+mn-cs"/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90600" y="1014413"/>
          <a:ext cx="6424613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SPW 9.0 Graph" r:id="rId3" imgW="8929800" imgH="7105680" progId="SigmaPlotGraphicObject.8">
                  <p:embed/>
                </p:oleObj>
              </mc:Choice>
              <mc:Fallback>
                <p:oleObj name="SPW 9.0 Graph" r:id="rId3" imgW="8929800" imgH="7105680" progId="SigmaPlotGraphicObjec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14413"/>
                        <a:ext cx="6424613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85800" y="2286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/>
              <a:t>EMG and Force during electrical stimulation at different frequencies (constant stimulus strength)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495300" y="762000"/>
            <a:ext cx="81534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The next slide shows a record of a voluntary contraction and a record made during stimulation at a frequency of 20 </a:t>
            </a:r>
            <a:r>
              <a:rPr lang="en-GB" dirty="0" err="1" smtClean="0"/>
              <a:t>stim</a:t>
            </a:r>
            <a:r>
              <a:rPr lang="en-GB" dirty="0" smtClean="0"/>
              <a:t>/s.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457200" y="30480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 dirty="0">
                <a:latin typeface="+mn-lt"/>
                <a:cs typeface="+mn-cs"/>
              </a:rPr>
              <a:t>What are the similarities and differences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+mn-lt"/>
                <a:cs typeface="+mn-cs"/>
              </a:rPr>
              <a:t>	in the records?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+mn-lt"/>
                <a:cs typeface="+mn-cs"/>
              </a:rPr>
              <a:t>	in what is happening in the ulnar nerve and in the adductor </a:t>
            </a:r>
            <a:r>
              <a:rPr lang="en-GB" sz="3200" dirty="0" err="1">
                <a:latin typeface="+mn-lt"/>
                <a:cs typeface="+mn-cs"/>
              </a:rPr>
              <a:t>pollicis</a:t>
            </a:r>
            <a:r>
              <a:rPr lang="en-GB" sz="3200" dirty="0">
                <a:latin typeface="+mn-lt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572000" y="531813"/>
          <a:ext cx="3670300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SPW 9.0 Graph" r:id="rId3" imgW="5281560" imgH="8334720" progId="SigmaPlotGraphicObject.8">
                  <p:embed/>
                </p:oleObj>
              </mc:Choice>
              <mc:Fallback>
                <p:oleObj name="SPW 9.0 Graph" r:id="rId3" imgW="5281560" imgH="8334720" progId="SigmaPlotGraphicObjec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1813"/>
                        <a:ext cx="3670300" cy="579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4114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/>
              <a:t>EMG and Force during voluntary contraction and during electrical stimulation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 – 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0" hangingPunct="0">
              <a:spcBef>
                <a:spcPct val="50000"/>
              </a:spcBef>
            </a:pPr>
            <a:endParaRPr lang="en-GB" dirty="0"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dirty="0" smtClean="0">
                <a:cs typeface="Times New Roman" pitchFamily="18" charset="0"/>
              </a:rPr>
              <a:t>You </a:t>
            </a:r>
            <a:r>
              <a:rPr lang="en-GB" dirty="0">
                <a:cs typeface="Times New Roman" pitchFamily="18" charset="0"/>
              </a:rPr>
              <a:t>should be able to define the following terms and explain what is happening in the nerve and in the muscle: </a:t>
            </a:r>
            <a:endParaRPr lang="en-GB" dirty="0" smtClean="0">
              <a:cs typeface="Times New Roman" pitchFamily="18" charset="0"/>
            </a:endParaRPr>
          </a:p>
          <a:p>
            <a:pPr marL="914400" lvl="1" indent="-514350" eaLnBrk="0" hangingPunct="0">
              <a:spcBef>
                <a:spcPct val="50000"/>
              </a:spcBef>
            </a:pPr>
            <a:r>
              <a:rPr lang="en-GB" dirty="0" smtClean="0">
                <a:cs typeface="Times New Roman" pitchFamily="18" charset="0"/>
              </a:rPr>
              <a:t>Twitch</a:t>
            </a:r>
          </a:p>
          <a:p>
            <a:pPr marL="914400" lvl="1" indent="-514350" eaLnBrk="0" hangingPunct="0">
              <a:spcBef>
                <a:spcPct val="50000"/>
              </a:spcBef>
            </a:pPr>
            <a:r>
              <a:rPr lang="en-GB" dirty="0" smtClean="0">
                <a:cs typeface="Times New Roman" pitchFamily="18" charset="0"/>
              </a:rPr>
              <a:t>Tetanus</a:t>
            </a:r>
          </a:p>
          <a:p>
            <a:pPr marL="914400" lvl="1" indent="-514350" eaLnBrk="0" hangingPunct="0">
              <a:spcBef>
                <a:spcPct val="50000"/>
              </a:spcBef>
            </a:pPr>
            <a:r>
              <a:rPr lang="en-GB" dirty="0" smtClean="0">
                <a:cs typeface="Times New Roman" pitchFamily="18" charset="0"/>
              </a:rPr>
              <a:t>Summation</a:t>
            </a:r>
          </a:p>
          <a:p>
            <a:pPr marL="914400" lvl="1" indent="-514350" eaLnBrk="0" hangingPunct="0">
              <a:spcBef>
                <a:spcPct val="50000"/>
              </a:spcBef>
            </a:pPr>
            <a:r>
              <a:rPr lang="en-GB" dirty="0" smtClean="0">
                <a:cs typeface="Times New Roman" pitchFamily="18" charset="0"/>
              </a:rPr>
              <a:t>Electromyogram</a:t>
            </a:r>
          </a:p>
          <a:p>
            <a:pPr eaLnBrk="0" hangingPunct="0">
              <a:spcBef>
                <a:spcPct val="50000"/>
              </a:spcBef>
            </a:pPr>
            <a:r>
              <a:rPr lang="en-GB" dirty="0" smtClean="0">
                <a:cs typeface="Times New Roman" pitchFamily="18" charset="0"/>
              </a:rPr>
              <a:t>You </a:t>
            </a:r>
            <a:r>
              <a:rPr lang="en-GB" dirty="0">
                <a:cs typeface="Times New Roman" pitchFamily="18" charset="0"/>
              </a:rPr>
              <a:t>should know the following about the responses to a single stimulus: approximately how long the </a:t>
            </a:r>
            <a:r>
              <a:rPr lang="en-GB" dirty="0" smtClean="0">
                <a:cs typeface="Times New Roman" pitchFamily="18" charset="0"/>
              </a:rPr>
              <a:t>EMG </a:t>
            </a:r>
            <a:r>
              <a:rPr lang="en-GB" dirty="0">
                <a:cs typeface="Times New Roman" pitchFamily="18" charset="0"/>
              </a:rPr>
              <a:t>lasts and approximately how long the muscle force response lasts</a:t>
            </a:r>
            <a:r>
              <a:rPr lang="en-GB" dirty="0" smtClean="0">
                <a:cs typeface="Times New Roman" pitchFamily="18" charset="0"/>
              </a:rPr>
              <a:t>.</a:t>
            </a:r>
            <a:endParaRPr lang="en-GB" sz="1800" dirty="0"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EMG = </a:t>
            </a:r>
            <a:r>
              <a:rPr lang="en-GB" dirty="0" smtClean="0"/>
              <a:t>electromyography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recording of the action potentials occurring in skeletal muscle </a:t>
            </a:r>
            <a:r>
              <a:rPr lang="en-GB" dirty="0" smtClean="0"/>
              <a:t>fibres</a:t>
            </a:r>
          </a:p>
          <a:p>
            <a:r>
              <a:rPr lang="en-GB" dirty="0">
                <a:solidFill>
                  <a:schemeClr val="accent2"/>
                </a:solidFill>
              </a:rPr>
              <a:t>Extra-cellular</a:t>
            </a:r>
            <a:r>
              <a:rPr lang="en-GB" dirty="0"/>
              <a:t> recording: both electrodes outside the muscle fibres.  Record the </a:t>
            </a:r>
            <a:r>
              <a:rPr lang="en-GB" dirty="0" err="1"/>
              <a:t>emf</a:t>
            </a:r>
            <a:r>
              <a:rPr lang="en-GB" dirty="0"/>
              <a:t> (potential</a:t>
            </a:r>
            <a:r>
              <a:rPr lang="en-GB" dirty="0" smtClean="0"/>
              <a:t>) </a:t>
            </a:r>
            <a:r>
              <a:rPr lang="en-GB" dirty="0"/>
              <a:t>between 2 locations both outside the cells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Other examples of extra-cellular recordings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FF3300"/>
                </a:solidFill>
              </a:rPr>
              <a:t>ECG</a:t>
            </a:r>
            <a:r>
              <a:rPr lang="en-GB" dirty="0"/>
              <a:t> (EKG), electrocardiogram, recording action potentials from the </a:t>
            </a:r>
            <a:r>
              <a:rPr lang="en-GB" dirty="0">
                <a:solidFill>
                  <a:srgbClr val="FF3300"/>
                </a:solidFill>
              </a:rPr>
              <a:t>heart.</a:t>
            </a:r>
            <a:r>
              <a:rPr lang="en-GB" dirty="0"/>
              <a:t>  Electrodes on limbs, or chest.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rgbClr val="FF3300"/>
                </a:solidFill>
              </a:rPr>
              <a:t>EEG</a:t>
            </a:r>
            <a:r>
              <a:rPr lang="en-GB" dirty="0"/>
              <a:t>, electroencephalogram, recording action potentials from the </a:t>
            </a:r>
            <a:r>
              <a:rPr lang="en-GB" dirty="0">
                <a:solidFill>
                  <a:srgbClr val="FF3300"/>
                </a:solidFill>
              </a:rPr>
              <a:t>brain</a:t>
            </a:r>
            <a:r>
              <a:rPr lang="en-GB" dirty="0"/>
              <a:t>.  Electrodes on the scalp.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Intracellular and Extracellular </a:t>
            </a:r>
            <a:r>
              <a:rPr lang="en-GB" dirty="0" smtClean="0"/>
              <a:t>recording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endParaRPr lang="en-GB" dirty="0"/>
          </a:p>
          <a:p>
            <a:pPr algn="ctr">
              <a:spcBef>
                <a:spcPct val="50000"/>
              </a:spcBef>
            </a:pPr>
            <a:endParaRPr lang="en-GB" dirty="0"/>
          </a:p>
          <a:p>
            <a:pPr algn="ctr">
              <a:spcBef>
                <a:spcPct val="50000"/>
              </a:spcBef>
            </a:pPr>
            <a:r>
              <a:rPr lang="en-GB" dirty="0"/>
              <a:t>Understand the differences between them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838200" y="1524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Intracellular recording: one electrode inside the cell.</a:t>
            </a:r>
          </a:p>
          <a:p>
            <a:pPr>
              <a:spcBef>
                <a:spcPct val="50000"/>
              </a:spcBef>
            </a:pPr>
            <a:r>
              <a:rPr lang="en-GB" sz="2400"/>
              <a:t>Measure emf between inside and outside cell.</a:t>
            </a:r>
            <a:endParaRPr lang="en-US" sz="2400"/>
          </a:p>
        </p:txBody>
      </p:sp>
      <p:grpSp>
        <p:nvGrpSpPr>
          <p:cNvPr id="1028" name="Group 37"/>
          <p:cNvGrpSpPr>
            <a:grpSpLocks/>
          </p:cNvGrpSpPr>
          <p:nvPr/>
        </p:nvGrpSpPr>
        <p:grpSpPr bwMode="auto">
          <a:xfrm>
            <a:off x="0" y="1905000"/>
            <a:ext cx="9144000" cy="4953000"/>
            <a:chOff x="0" y="1200"/>
            <a:chExt cx="5760" cy="3120"/>
          </a:xfrm>
        </p:grpSpPr>
        <p:sp>
          <p:nvSpPr>
            <p:cNvPr id="1029" name="Line 2"/>
            <p:cNvSpPr>
              <a:spLocks noChangeShapeType="1"/>
            </p:cNvSpPr>
            <p:nvPr/>
          </p:nvSpPr>
          <p:spPr bwMode="auto">
            <a:xfrm>
              <a:off x="4128" y="192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Oval 3"/>
            <p:cNvSpPr>
              <a:spLocks noChangeArrowheads="1"/>
            </p:cNvSpPr>
            <p:nvPr/>
          </p:nvSpPr>
          <p:spPr bwMode="auto">
            <a:xfrm>
              <a:off x="2274" y="2952"/>
              <a:ext cx="63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2784" y="3696"/>
              <a:ext cx="234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2841" y="1968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635" y="196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" name="Rectangle 11"/>
            <p:cNvSpPr>
              <a:spLocks noChangeArrowheads="1"/>
            </p:cNvSpPr>
            <p:nvPr/>
          </p:nvSpPr>
          <p:spPr bwMode="auto">
            <a:xfrm>
              <a:off x="0" y="3456"/>
              <a:ext cx="5760" cy="86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13"/>
            <p:cNvSpPr>
              <a:spLocks noChangeArrowheads="1"/>
            </p:cNvSpPr>
            <p:nvPr/>
          </p:nvSpPr>
          <p:spPr bwMode="auto">
            <a:xfrm>
              <a:off x="0" y="3646"/>
              <a:ext cx="576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6" name="Group 14"/>
            <p:cNvGrpSpPr>
              <a:grpSpLocks/>
            </p:cNvGrpSpPr>
            <p:nvPr/>
          </p:nvGrpSpPr>
          <p:grpSpPr bwMode="auto">
            <a:xfrm>
              <a:off x="2744" y="2659"/>
              <a:ext cx="252" cy="1127"/>
              <a:chOff x="2208" y="2089"/>
              <a:chExt cx="252" cy="1127"/>
            </a:xfrm>
          </p:grpSpPr>
          <p:sp>
            <p:nvSpPr>
              <p:cNvPr id="1056" name="AutoShape 15"/>
              <p:cNvSpPr>
                <a:spLocks noChangeArrowheads="1"/>
              </p:cNvSpPr>
              <p:nvPr/>
            </p:nvSpPr>
            <p:spPr bwMode="auto">
              <a:xfrm flipV="1">
                <a:off x="2208" y="2160"/>
                <a:ext cx="240" cy="1056"/>
              </a:xfrm>
              <a:prstGeom prst="triangle">
                <a:avLst>
                  <a:gd name="adj" fmla="val 50000"/>
                </a:avLst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16"/>
              <p:cNvSpPr>
                <a:spLocks noChangeArrowheads="1"/>
              </p:cNvSpPr>
              <p:nvPr/>
            </p:nvSpPr>
            <p:spPr bwMode="auto">
              <a:xfrm>
                <a:off x="2208" y="2089"/>
                <a:ext cx="252" cy="7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7" name="Oval 17"/>
            <p:cNvSpPr>
              <a:spLocks noChangeArrowheads="1"/>
            </p:cNvSpPr>
            <p:nvPr/>
          </p:nvSpPr>
          <p:spPr bwMode="auto">
            <a:xfrm>
              <a:off x="3801" y="1525"/>
              <a:ext cx="816" cy="816"/>
            </a:xfrm>
            <a:prstGeom prst="ellipse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GB" sz="2400" b="1">
                <a:latin typeface="Times New Roman" pitchFamily="18" charset="0"/>
              </a:endParaRPr>
            </a:p>
            <a:p>
              <a:pPr algn="ctr" eaLnBrk="0" hangingPunct="0"/>
              <a:endParaRPr lang="en-GB" sz="2400" b="1">
                <a:latin typeface="Times New Roman" pitchFamily="18" charset="0"/>
              </a:endParaRPr>
            </a:p>
          </p:txBody>
        </p:sp>
        <p:sp>
          <p:nvSpPr>
            <p:cNvPr id="1038" name="Line 18"/>
            <p:cNvSpPr>
              <a:spLocks noChangeShapeType="1"/>
            </p:cNvSpPr>
            <p:nvPr/>
          </p:nvSpPr>
          <p:spPr bwMode="auto">
            <a:xfrm flipV="1">
              <a:off x="2859" y="1957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 flipH="1">
              <a:off x="5115" y="1957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0" name="Text Box 20"/>
            <p:cNvSpPr txBox="1">
              <a:spLocks noChangeArrowheads="1"/>
            </p:cNvSpPr>
            <p:nvPr/>
          </p:nvSpPr>
          <p:spPr bwMode="auto">
            <a:xfrm>
              <a:off x="793" y="3646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axon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041" name="Text Box 21"/>
            <p:cNvSpPr txBox="1">
              <a:spLocks noChangeArrowheads="1"/>
            </p:cNvSpPr>
            <p:nvPr/>
          </p:nvSpPr>
          <p:spPr bwMode="auto">
            <a:xfrm>
              <a:off x="4800" y="3936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saline</a:t>
              </a:r>
              <a:endParaRPr lang="en-GB" sz="2000">
                <a:latin typeface="Times New Roman" pitchFamily="18" charset="0"/>
              </a:endParaRPr>
            </a:p>
          </p:txBody>
        </p:sp>
        <p:sp>
          <p:nvSpPr>
            <p:cNvPr id="1042" name="Text Box 22"/>
            <p:cNvSpPr txBox="1">
              <a:spLocks noChangeArrowheads="1"/>
            </p:cNvSpPr>
            <p:nvPr/>
          </p:nvSpPr>
          <p:spPr bwMode="auto">
            <a:xfrm>
              <a:off x="4655" y="1593"/>
              <a:ext cx="7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2000">
                  <a:latin typeface="Times New Roman" pitchFamily="18" charset="0"/>
                </a:rPr>
                <a:t>reference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043" name="Text Box 23"/>
            <p:cNvSpPr txBox="1">
              <a:spLocks noChangeArrowheads="1"/>
            </p:cNvSpPr>
            <p:nvPr/>
          </p:nvSpPr>
          <p:spPr bwMode="auto">
            <a:xfrm>
              <a:off x="3945" y="1824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/>
                <a:t>-70 mV</a:t>
              </a:r>
              <a:endParaRPr lang="en-GB" sz="2400">
                <a:latin typeface="Times New Roman" pitchFamily="18" charset="0"/>
              </a:endParaRPr>
            </a:p>
          </p:txBody>
        </p:sp>
        <p:grpSp>
          <p:nvGrpSpPr>
            <p:cNvPr id="1044" name="Group 24"/>
            <p:cNvGrpSpPr>
              <a:grpSpLocks/>
            </p:cNvGrpSpPr>
            <p:nvPr/>
          </p:nvGrpSpPr>
          <p:grpSpPr bwMode="auto">
            <a:xfrm>
              <a:off x="575" y="1200"/>
              <a:ext cx="2045" cy="2036"/>
              <a:chOff x="575" y="1200"/>
              <a:chExt cx="2045" cy="2036"/>
            </a:xfrm>
          </p:grpSpPr>
          <p:graphicFrame>
            <p:nvGraphicFramePr>
              <p:cNvPr id="1026" name="Object 25"/>
              <p:cNvGraphicFramePr>
                <a:graphicFrameLocks noChangeAspect="1"/>
              </p:cNvGraphicFramePr>
              <p:nvPr/>
            </p:nvGraphicFramePr>
            <p:xfrm>
              <a:off x="575" y="1200"/>
              <a:ext cx="2017" cy="14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3" name="PhotoHouse" r:id="rId3" imgW="2544870" imgH="1932109" progId="CorelPhotoHouse.Document">
                      <p:embed/>
                    </p:oleObj>
                  </mc:Choice>
                  <mc:Fallback>
                    <p:oleObj name="PhotoHouse" r:id="rId3" imgW="2544870" imgH="1932109" progId="CorelPhotoHouse.Document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5" y="1200"/>
                            <a:ext cx="2017" cy="14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46" name="Group 26"/>
              <p:cNvGrpSpPr>
                <a:grpSpLocks/>
              </p:cNvGrpSpPr>
              <p:nvPr/>
            </p:nvGrpSpPr>
            <p:grpSpPr bwMode="auto">
              <a:xfrm>
                <a:off x="912" y="2592"/>
                <a:ext cx="1708" cy="644"/>
                <a:chOff x="3819" y="2976"/>
                <a:chExt cx="1708" cy="644"/>
              </a:xfrm>
            </p:grpSpPr>
            <p:grpSp>
              <p:nvGrpSpPr>
                <p:cNvPr id="1047" name="Group 27"/>
                <p:cNvGrpSpPr>
                  <a:grpSpLocks/>
                </p:cNvGrpSpPr>
                <p:nvPr/>
              </p:nvGrpSpPr>
              <p:grpSpPr bwMode="auto">
                <a:xfrm>
                  <a:off x="3888" y="2976"/>
                  <a:ext cx="1440" cy="48"/>
                  <a:chOff x="3888" y="2832"/>
                  <a:chExt cx="1440" cy="48"/>
                </a:xfrm>
              </p:grpSpPr>
              <p:sp>
                <p:nvSpPr>
                  <p:cNvPr id="105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2880"/>
                    <a:ext cx="14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5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2832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5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832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5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328" y="2832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0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19" y="3090"/>
                  <a:ext cx="24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600" b="1"/>
                    <a:t>0</a:t>
                  </a:r>
                </a:p>
              </p:txBody>
            </p:sp>
            <p:sp>
              <p:nvSpPr>
                <p:cNvPr id="10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512" y="309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600" b="1"/>
                    <a:t>2</a:t>
                  </a:r>
                </a:p>
              </p:txBody>
            </p:sp>
            <p:sp>
              <p:nvSpPr>
                <p:cNvPr id="10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39" y="309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600" b="1"/>
                    <a:t>4</a:t>
                  </a:r>
                </a:p>
              </p:txBody>
            </p:sp>
            <p:sp>
              <p:nvSpPr>
                <p:cNvPr id="10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320" y="3408"/>
                  <a:ext cx="81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600" b="1"/>
                    <a:t>Time (ms)</a:t>
                  </a:r>
                  <a:endParaRPr lang="en-GB" sz="1600"/>
                </a:p>
              </p:txBody>
            </p:sp>
          </p:grpSp>
        </p:grpSp>
        <p:sp>
          <p:nvSpPr>
            <p:cNvPr id="1045" name="Text Box 36"/>
            <p:cNvSpPr txBox="1">
              <a:spLocks noChangeArrowheads="1"/>
            </p:cNvSpPr>
            <p:nvPr/>
          </p:nvSpPr>
          <p:spPr bwMode="auto">
            <a:xfrm>
              <a:off x="158" y="1570"/>
              <a:ext cx="4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/>
                <a:t>mV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371600" y="2714625"/>
            <a:ext cx="2265363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372225" y="5662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V="1">
            <a:off x="0" y="3068638"/>
            <a:ext cx="9372600" cy="76200"/>
          </a:xfrm>
          <a:prstGeom prst="line">
            <a:avLst/>
          </a:pr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323850" y="1585913"/>
            <a:ext cx="1143000" cy="466725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skin</a:t>
            </a:r>
            <a:endParaRPr lang="en-US" sz="2400"/>
          </a:p>
        </p:txBody>
      </p:sp>
      <p:sp>
        <p:nvSpPr>
          <p:cNvPr id="13318" name="Line 16"/>
          <p:cNvSpPr>
            <a:spLocks noChangeShapeType="1"/>
          </p:cNvSpPr>
          <p:nvPr/>
        </p:nvSpPr>
        <p:spPr bwMode="auto">
          <a:xfrm>
            <a:off x="539750" y="209073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319" name="Group 17"/>
          <p:cNvGrpSpPr>
            <a:grpSpLocks/>
          </p:cNvGrpSpPr>
          <p:nvPr/>
        </p:nvGrpSpPr>
        <p:grpSpPr bwMode="auto">
          <a:xfrm>
            <a:off x="0" y="3602038"/>
            <a:ext cx="9144000" cy="1657350"/>
            <a:chOff x="0" y="1706"/>
            <a:chExt cx="5760" cy="1044"/>
          </a:xfrm>
        </p:grpSpPr>
        <p:sp>
          <p:nvSpPr>
            <p:cNvPr id="13344" name="Line 18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5" name="Rectangle 19"/>
            <p:cNvSpPr>
              <a:spLocks noChangeArrowheads="1"/>
            </p:cNvSpPr>
            <p:nvPr/>
          </p:nvSpPr>
          <p:spPr bwMode="auto">
            <a:xfrm>
              <a:off x="0" y="1706"/>
              <a:ext cx="5760" cy="318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Rectangle 20"/>
            <p:cNvSpPr>
              <a:spLocks noChangeArrowheads="1"/>
            </p:cNvSpPr>
            <p:nvPr/>
          </p:nvSpPr>
          <p:spPr bwMode="auto">
            <a:xfrm>
              <a:off x="0" y="2069"/>
              <a:ext cx="5760" cy="363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Rectangle 21"/>
            <p:cNvSpPr>
              <a:spLocks noChangeArrowheads="1"/>
            </p:cNvSpPr>
            <p:nvPr/>
          </p:nvSpPr>
          <p:spPr bwMode="auto">
            <a:xfrm>
              <a:off x="0" y="2478"/>
              <a:ext cx="5760" cy="272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Text Box 22"/>
            <p:cNvSpPr txBox="1">
              <a:spLocks noChangeArrowheads="1"/>
            </p:cNvSpPr>
            <p:nvPr/>
          </p:nvSpPr>
          <p:spPr bwMode="auto">
            <a:xfrm>
              <a:off x="0" y="24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- - - - - - - - - - - - - - - - - - - - - - - - - - - - - - </a:t>
              </a:r>
            </a:p>
          </p:txBody>
        </p:sp>
        <p:sp>
          <p:nvSpPr>
            <p:cNvPr id="13349" name="Text Box 23"/>
            <p:cNvSpPr txBox="1">
              <a:spLocks noChangeArrowheads="1"/>
            </p:cNvSpPr>
            <p:nvPr/>
          </p:nvSpPr>
          <p:spPr bwMode="auto">
            <a:xfrm>
              <a:off x="0" y="2069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- - - - - - - - - - - - - - - - - - - - - - - - - - - - - -</a:t>
              </a:r>
            </a:p>
          </p:txBody>
        </p:sp>
        <p:sp>
          <p:nvSpPr>
            <p:cNvPr id="13350" name="Text Box 24"/>
            <p:cNvSpPr txBox="1">
              <a:spLocks noChangeArrowheads="1"/>
            </p:cNvSpPr>
            <p:nvPr/>
          </p:nvSpPr>
          <p:spPr bwMode="auto">
            <a:xfrm>
              <a:off x="0" y="1706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- - - - - - - - - - - - - - - - - - - - - - - - - - - - - - - - - - - - - - - - - - - - </a:t>
              </a:r>
            </a:p>
          </p:txBody>
        </p:sp>
      </p:grpSp>
      <p:sp>
        <p:nvSpPr>
          <p:cNvPr id="13320" name="Text Box 25"/>
          <p:cNvSpPr txBox="1">
            <a:spLocks noChangeArrowheads="1"/>
          </p:cNvSpPr>
          <p:nvPr/>
        </p:nvSpPr>
        <p:spPr bwMode="auto">
          <a:xfrm>
            <a:off x="0" y="3098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+ + + + + + + + + + + + + + + + + + + + + + + + + + + + + + + + + + </a:t>
            </a: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4716463" y="6122988"/>
            <a:ext cx="3384550" cy="485775"/>
          </a:xfrm>
          <a:prstGeom prst="rect">
            <a:avLst/>
          </a:prstGeom>
          <a:noFill/>
          <a:ln w="28575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Skeletal muscle fibres</a:t>
            </a:r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auto">
          <a:xfrm flipV="1">
            <a:off x="5508625" y="533082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3" name="Text Box 28"/>
          <p:cNvSpPr txBox="1">
            <a:spLocks noChangeArrowheads="1"/>
          </p:cNvSpPr>
          <p:nvPr/>
        </p:nvSpPr>
        <p:spPr bwMode="auto">
          <a:xfrm>
            <a:off x="3505200" y="2362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/>
              <a:t>reference</a:t>
            </a:r>
            <a:endParaRPr lang="en-US"/>
          </a:p>
        </p:txBody>
      </p:sp>
      <p:grpSp>
        <p:nvGrpSpPr>
          <p:cNvPr id="13324" name="Group 29"/>
          <p:cNvGrpSpPr>
            <a:grpSpLocks/>
          </p:cNvGrpSpPr>
          <p:nvPr/>
        </p:nvGrpSpPr>
        <p:grpSpPr bwMode="auto">
          <a:xfrm>
            <a:off x="5410200" y="914400"/>
            <a:ext cx="4038600" cy="1460500"/>
            <a:chOff x="96" y="240"/>
            <a:chExt cx="2544" cy="920"/>
          </a:xfrm>
        </p:grpSpPr>
        <p:grpSp>
          <p:nvGrpSpPr>
            <p:cNvPr id="13338" name="Group 30"/>
            <p:cNvGrpSpPr>
              <a:grpSpLocks/>
            </p:cNvGrpSpPr>
            <p:nvPr/>
          </p:nvGrpSpPr>
          <p:grpSpPr bwMode="auto">
            <a:xfrm>
              <a:off x="192" y="240"/>
              <a:ext cx="2448" cy="720"/>
              <a:chOff x="240" y="864"/>
              <a:chExt cx="2448" cy="720"/>
            </a:xfrm>
          </p:grpSpPr>
          <p:sp>
            <p:nvSpPr>
              <p:cNvPr id="13341" name="Rectangle 31" descr="Dotted grid"/>
              <p:cNvSpPr>
                <a:spLocks noChangeArrowheads="1"/>
              </p:cNvSpPr>
              <p:nvPr/>
            </p:nvSpPr>
            <p:spPr bwMode="auto">
              <a:xfrm>
                <a:off x="480" y="864"/>
                <a:ext cx="2208" cy="720"/>
              </a:xfrm>
              <a:prstGeom prst="rect">
                <a:avLst/>
              </a:prstGeom>
              <a:pattFill prst="dotGrid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Text Box 32"/>
              <p:cNvSpPr txBox="1">
                <a:spLocks noChangeArrowheads="1"/>
              </p:cNvSpPr>
              <p:nvPr/>
            </p:nvSpPr>
            <p:spPr bwMode="auto">
              <a:xfrm>
                <a:off x="240" y="1152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sz="1400"/>
                  <a:t>0</a:t>
                </a:r>
                <a:endParaRPr lang="en-US" sz="1400"/>
              </a:p>
            </p:txBody>
          </p:sp>
          <p:sp>
            <p:nvSpPr>
              <p:cNvPr id="13343" name="Line 33"/>
              <p:cNvSpPr>
                <a:spLocks noChangeShapeType="1"/>
              </p:cNvSpPr>
              <p:nvPr/>
            </p:nvSpPr>
            <p:spPr bwMode="auto">
              <a:xfrm>
                <a:off x="480" y="124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339" name="Text Box 34"/>
            <p:cNvSpPr txBox="1">
              <a:spLocks noChangeArrowheads="1"/>
            </p:cNvSpPr>
            <p:nvPr/>
          </p:nvSpPr>
          <p:spPr bwMode="auto">
            <a:xfrm>
              <a:off x="96" y="3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sz="1400" b="1"/>
                <a:t>V</a:t>
              </a:r>
              <a:endParaRPr lang="en-US" sz="1400" b="1"/>
            </a:p>
          </p:txBody>
        </p:sp>
        <p:sp>
          <p:nvSpPr>
            <p:cNvPr id="13340" name="Text Box 35"/>
            <p:cNvSpPr txBox="1">
              <a:spLocks noChangeArrowheads="1"/>
            </p:cNvSpPr>
            <p:nvPr/>
          </p:nvSpPr>
          <p:spPr bwMode="auto">
            <a:xfrm>
              <a:off x="1104" y="968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/>
                <a:t>time</a:t>
              </a:r>
              <a:endParaRPr lang="en-US" sz="1400"/>
            </a:p>
          </p:txBody>
        </p:sp>
      </p:grpSp>
      <p:grpSp>
        <p:nvGrpSpPr>
          <p:cNvPr id="13325" name="Group 40"/>
          <p:cNvGrpSpPr>
            <a:grpSpLocks/>
          </p:cNvGrpSpPr>
          <p:nvPr/>
        </p:nvGrpSpPr>
        <p:grpSpPr bwMode="auto">
          <a:xfrm>
            <a:off x="0" y="0"/>
            <a:ext cx="9144000" cy="1004888"/>
            <a:chOff x="0" y="0"/>
            <a:chExt cx="5760" cy="633"/>
          </a:xfrm>
        </p:grpSpPr>
        <p:sp>
          <p:nvSpPr>
            <p:cNvPr id="1333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Extracellular recording: both electrodes outside the muscle fibres</a:t>
              </a:r>
            </a:p>
            <a:p>
              <a:pPr>
                <a:spcBef>
                  <a:spcPct val="50000"/>
                </a:spcBef>
              </a:pPr>
              <a:r>
                <a:rPr lang="en-GB" sz="2400"/>
                <a:t>Measure emf between 2 sites (    &amp;    ) outside the fibres</a:t>
              </a:r>
              <a:endParaRPr lang="en-US" sz="2400"/>
            </a:p>
          </p:txBody>
        </p:sp>
        <p:sp>
          <p:nvSpPr>
            <p:cNvPr id="13336" name="AutoShape 36"/>
            <p:cNvSpPr>
              <a:spLocks noChangeArrowheads="1"/>
            </p:cNvSpPr>
            <p:nvPr/>
          </p:nvSpPr>
          <p:spPr bwMode="auto">
            <a:xfrm>
              <a:off x="2679" y="448"/>
              <a:ext cx="192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AutoShape 38"/>
            <p:cNvSpPr>
              <a:spLocks noChangeArrowheads="1"/>
            </p:cNvSpPr>
            <p:nvPr/>
          </p:nvSpPr>
          <p:spPr bwMode="auto">
            <a:xfrm>
              <a:off x="3037" y="446"/>
              <a:ext cx="192" cy="96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6" name="Group 8"/>
          <p:cNvGrpSpPr>
            <a:grpSpLocks/>
          </p:cNvGrpSpPr>
          <p:nvPr/>
        </p:nvGrpSpPr>
        <p:grpSpPr bwMode="auto">
          <a:xfrm>
            <a:off x="1331913" y="1874838"/>
            <a:ext cx="6705600" cy="1219200"/>
            <a:chOff x="1056" y="0"/>
            <a:chExt cx="4224" cy="768"/>
          </a:xfrm>
        </p:grpSpPr>
        <p:sp>
          <p:nvSpPr>
            <p:cNvPr id="13329" name="Oval 9"/>
            <p:cNvSpPr>
              <a:spLocks noChangeArrowheads="1"/>
            </p:cNvSpPr>
            <p:nvPr/>
          </p:nvSpPr>
          <p:spPr bwMode="auto">
            <a:xfrm>
              <a:off x="3408" y="0"/>
              <a:ext cx="720" cy="6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Text Box 10"/>
            <p:cNvSpPr txBox="1">
              <a:spLocks noChangeArrowheads="1"/>
            </p:cNvSpPr>
            <p:nvPr/>
          </p:nvSpPr>
          <p:spPr bwMode="auto">
            <a:xfrm>
              <a:off x="3648" y="19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V</a:t>
              </a:r>
              <a:endParaRPr lang="en-US" sz="2400"/>
            </a:p>
          </p:txBody>
        </p:sp>
        <p:sp>
          <p:nvSpPr>
            <p:cNvPr id="13331" name="Line 11"/>
            <p:cNvSpPr>
              <a:spLocks noChangeShapeType="1"/>
            </p:cNvSpPr>
            <p:nvPr/>
          </p:nvSpPr>
          <p:spPr bwMode="auto">
            <a:xfrm flipH="1">
              <a:off x="1056" y="288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32" name="Line 12"/>
            <p:cNvSpPr>
              <a:spLocks noChangeShapeType="1"/>
            </p:cNvSpPr>
            <p:nvPr/>
          </p:nvSpPr>
          <p:spPr bwMode="auto">
            <a:xfrm>
              <a:off x="1056" y="2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33" name="Line 13"/>
            <p:cNvSpPr>
              <a:spLocks noChangeShapeType="1"/>
            </p:cNvSpPr>
            <p:nvPr/>
          </p:nvSpPr>
          <p:spPr bwMode="auto">
            <a:xfrm flipH="1">
              <a:off x="4128" y="28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34" name="Line 14"/>
            <p:cNvSpPr>
              <a:spLocks noChangeShapeType="1"/>
            </p:cNvSpPr>
            <p:nvPr/>
          </p:nvSpPr>
          <p:spPr bwMode="auto">
            <a:xfrm>
              <a:off x="5280" y="2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27" name="AutoShape 37"/>
          <p:cNvSpPr>
            <a:spLocks noChangeArrowheads="1"/>
          </p:cNvSpPr>
          <p:nvPr/>
        </p:nvSpPr>
        <p:spPr bwMode="auto">
          <a:xfrm>
            <a:off x="1203325" y="2946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utoShape 39"/>
          <p:cNvSpPr>
            <a:spLocks noChangeArrowheads="1"/>
          </p:cNvSpPr>
          <p:nvPr/>
        </p:nvSpPr>
        <p:spPr bwMode="auto">
          <a:xfrm>
            <a:off x="7848600" y="2909888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Extracellular recording: both electrodes outside the muscle fibres.</a:t>
            </a:r>
          </a:p>
          <a:p>
            <a:pPr>
              <a:spcBef>
                <a:spcPct val="50000"/>
              </a:spcBef>
            </a:pPr>
            <a:r>
              <a:rPr lang="en-GB" sz="2400"/>
              <a:t>Measure emf between 2 sites outside the fibres.</a:t>
            </a:r>
            <a:endParaRPr lang="en-US" sz="24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71600" y="2714625"/>
            <a:ext cx="2265363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372225" y="5662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0" y="3068638"/>
            <a:ext cx="9372600" cy="76200"/>
          </a:xfrm>
          <a:prstGeom prst="line">
            <a:avLst/>
          </a:pr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825" y="6267450"/>
            <a:ext cx="2736850" cy="5905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/>
              <a:t>Active area at peak of action potential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1042988" y="5259388"/>
            <a:ext cx="0" cy="957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331913" y="1874838"/>
            <a:ext cx="6705600" cy="1219200"/>
            <a:chOff x="1056" y="0"/>
            <a:chExt cx="4224" cy="768"/>
          </a:xfrm>
        </p:grpSpPr>
        <p:sp>
          <p:nvSpPr>
            <p:cNvPr id="14366" name="Oval 9"/>
            <p:cNvSpPr>
              <a:spLocks noChangeArrowheads="1"/>
            </p:cNvSpPr>
            <p:nvPr/>
          </p:nvSpPr>
          <p:spPr bwMode="auto">
            <a:xfrm>
              <a:off x="3408" y="0"/>
              <a:ext cx="720" cy="6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Text Box 10"/>
            <p:cNvSpPr txBox="1">
              <a:spLocks noChangeArrowheads="1"/>
            </p:cNvSpPr>
            <p:nvPr/>
          </p:nvSpPr>
          <p:spPr bwMode="auto">
            <a:xfrm>
              <a:off x="3648" y="19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V</a:t>
              </a:r>
              <a:endParaRPr lang="en-US" sz="2400"/>
            </a:p>
          </p:txBody>
        </p:sp>
        <p:sp>
          <p:nvSpPr>
            <p:cNvPr id="14368" name="Line 11"/>
            <p:cNvSpPr>
              <a:spLocks noChangeShapeType="1"/>
            </p:cNvSpPr>
            <p:nvPr/>
          </p:nvSpPr>
          <p:spPr bwMode="auto">
            <a:xfrm flipH="1">
              <a:off x="1056" y="288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9" name="Line 12"/>
            <p:cNvSpPr>
              <a:spLocks noChangeShapeType="1"/>
            </p:cNvSpPr>
            <p:nvPr/>
          </p:nvSpPr>
          <p:spPr bwMode="auto">
            <a:xfrm>
              <a:off x="1056" y="2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0" name="Line 13"/>
            <p:cNvSpPr>
              <a:spLocks noChangeShapeType="1"/>
            </p:cNvSpPr>
            <p:nvPr/>
          </p:nvSpPr>
          <p:spPr bwMode="auto">
            <a:xfrm flipH="1">
              <a:off x="4128" y="28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1" name="Line 14"/>
            <p:cNvSpPr>
              <a:spLocks noChangeShapeType="1"/>
            </p:cNvSpPr>
            <p:nvPr/>
          </p:nvSpPr>
          <p:spPr bwMode="auto">
            <a:xfrm>
              <a:off x="5280" y="2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345" name="Group 17"/>
          <p:cNvGrpSpPr>
            <a:grpSpLocks/>
          </p:cNvGrpSpPr>
          <p:nvPr/>
        </p:nvGrpSpPr>
        <p:grpSpPr bwMode="auto">
          <a:xfrm>
            <a:off x="0" y="3602038"/>
            <a:ext cx="9144000" cy="1657350"/>
            <a:chOff x="0" y="1706"/>
            <a:chExt cx="5760" cy="1044"/>
          </a:xfrm>
        </p:grpSpPr>
        <p:sp>
          <p:nvSpPr>
            <p:cNvPr id="14359" name="Line 18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0" name="Rectangle 19"/>
            <p:cNvSpPr>
              <a:spLocks noChangeArrowheads="1"/>
            </p:cNvSpPr>
            <p:nvPr/>
          </p:nvSpPr>
          <p:spPr bwMode="auto">
            <a:xfrm>
              <a:off x="0" y="1706"/>
              <a:ext cx="5760" cy="318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Rectangle 20"/>
            <p:cNvSpPr>
              <a:spLocks noChangeArrowheads="1"/>
            </p:cNvSpPr>
            <p:nvPr/>
          </p:nvSpPr>
          <p:spPr bwMode="auto">
            <a:xfrm>
              <a:off x="0" y="2069"/>
              <a:ext cx="5760" cy="363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Rectangle 21"/>
            <p:cNvSpPr>
              <a:spLocks noChangeArrowheads="1"/>
            </p:cNvSpPr>
            <p:nvPr/>
          </p:nvSpPr>
          <p:spPr bwMode="auto">
            <a:xfrm>
              <a:off x="0" y="2478"/>
              <a:ext cx="5760" cy="272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Text Box 22"/>
            <p:cNvSpPr txBox="1">
              <a:spLocks noChangeArrowheads="1"/>
            </p:cNvSpPr>
            <p:nvPr/>
          </p:nvSpPr>
          <p:spPr bwMode="auto">
            <a:xfrm>
              <a:off x="0" y="24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+ + + - - - - - - - - - - - - - - - - - - - - - - - - - - - - - - - - - - - - - - </a:t>
              </a:r>
            </a:p>
          </p:txBody>
        </p:sp>
        <p:sp>
          <p:nvSpPr>
            <p:cNvPr id="14364" name="Text Box 23"/>
            <p:cNvSpPr txBox="1">
              <a:spLocks noChangeArrowheads="1"/>
            </p:cNvSpPr>
            <p:nvPr/>
          </p:nvSpPr>
          <p:spPr bwMode="auto">
            <a:xfrm>
              <a:off x="0" y="2069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+ + + - - - - - - - - - - - - - - - - - - - - - - - - - - - - - - - - - - - - - - </a:t>
              </a:r>
            </a:p>
          </p:txBody>
        </p:sp>
        <p:sp>
          <p:nvSpPr>
            <p:cNvPr id="14365" name="Text Box 24"/>
            <p:cNvSpPr txBox="1">
              <a:spLocks noChangeArrowheads="1"/>
            </p:cNvSpPr>
            <p:nvPr/>
          </p:nvSpPr>
          <p:spPr bwMode="auto">
            <a:xfrm>
              <a:off x="0" y="1706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/>
                <a:t>- - - - + + + - - - - - - - - - - - - - - - - - - - - - - - - - - - - - - - - - - - - - - </a:t>
              </a:r>
            </a:p>
          </p:txBody>
        </p:sp>
      </p:grpSp>
      <p:sp>
        <p:nvSpPr>
          <p:cNvPr id="14346" name="Text Box 25"/>
          <p:cNvSpPr txBox="1">
            <a:spLocks noChangeArrowheads="1"/>
          </p:cNvSpPr>
          <p:nvPr/>
        </p:nvSpPr>
        <p:spPr bwMode="auto">
          <a:xfrm>
            <a:off x="0" y="3098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/>
              <a:t>+ + + - - - - + + + + + + + + + + + + + + + + + + + + + + + + + + + + </a:t>
            </a:r>
          </a:p>
        </p:txBody>
      </p:sp>
      <p:sp>
        <p:nvSpPr>
          <p:cNvPr id="14347" name="Text Box 28"/>
          <p:cNvSpPr txBox="1">
            <a:spLocks noChangeArrowheads="1"/>
          </p:cNvSpPr>
          <p:nvPr/>
        </p:nvSpPr>
        <p:spPr bwMode="auto">
          <a:xfrm>
            <a:off x="3505200" y="2362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/>
              <a:t>reference</a:t>
            </a:r>
            <a:endParaRPr lang="en-US"/>
          </a:p>
        </p:txBody>
      </p:sp>
      <p:grpSp>
        <p:nvGrpSpPr>
          <p:cNvPr id="14348" name="Group 29"/>
          <p:cNvGrpSpPr>
            <a:grpSpLocks/>
          </p:cNvGrpSpPr>
          <p:nvPr/>
        </p:nvGrpSpPr>
        <p:grpSpPr bwMode="auto">
          <a:xfrm>
            <a:off x="5448300" y="939800"/>
            <a:ext cx="4038600" cy="1447800"/>
            <a:chOff x="96" y="1440"/>
            <a:chExt cx="2544" cy="912"/>
          </a:xfrm>
        </p:grpSpPr>
        <p:grpSp>
          <p:nvGrpSpPr>
            <p:cNvPr id="14351" name="Group 30"/>
            <p:cNvGrpSpPr>
              <a:grpSpLocks/>
            </p:cNvGrpSpPr>
            <p:nvPr/>
          </p:nvGrpSpPr>
          <p:grpSpPr bwMode="auto">
            <a:xfrm>
              <a:off x="192" y="1440"/>
              <a:ext cx="2448" cy="720"/>
              <a:chOff x="192" y="1728"/>
              <a:chExt cx="2448" cy="720"/>
            </a:xfrm>
          </p:grpSpPr>
          <p:grpSp>
            <p:nvGrpSpPr>
              <p:cNvPr id="14354" name="Group 31"/>
              <p:cNvGrpSpPr>
                <a:grpSpLocks/>
              </p:cNvGrpSpPr>
              <p:nvPr/>
            </p:nvGrpSpPr>
            <p:grpSpPr bwMode="auto">
              <a:xfrm>
                <a:off x="192" y="1728"/>
                <a:ext cx="2448" cy="720"/>
                <a:chOff x="240" y="864"/>
                <a:chExt cx="2448" cy="720"/>
              </a:xfrm>
            </p:grpSpPr>
            <p:sp>
              <p:nvSpPr>
                <p:cNvPr id="14356" name="Rectangle 32" descr="Dotted grid"/>
                <p:cNvSpPr>
                  <a:spLocks noChangeArrowheads="1"/>
                </p:cNvSpPr>
                <p:nvPr/>
              </p:nvSpPr>
              <p:spPr bwMode="auto">
                <a:xfrm>
                  <a:off x="480" y="864"/>
                  <a:ext cx="2208" cy="720"/>
                </a:xfrm>
                <a:prstGeom prst="rect">
                  <a:avLst/>
                </a:prstGeom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0" y="1152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GB" sz="1400"/>
                    <a:t>0</a:t>
                  </a:r>
                  <a:endParaRPr lang="en-US" sz="1400"/>
                </a:p>
              </p:txBody>
            </p:sp>
            <p:sp>
              <p:nvSpPr>
                <p:cNvPr id="14358" name="Line 34"/>
                <p:cNvSpPr>
                  <a:spLocks noChangeShapeType="1"/>
                </p:cNvSpPr>
                <p:nvPr/>
              </p:nvSpPr>
              <p:spPr bwMode="auto">
                <a:xfrm>
                  <a:off x="480" y="124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4355" name="Line 35"/>
              <p:cNvSpPr>
                <a:spLocks noChangeShapeType="1"/>
              </p:cNvSpPr>
              <p:nvPr/>
            </p:nvSpPr>
            <p:spPr bwMode="auto">
              <a:xfrm flipV="1">
                <a:off x="720" y="1836"/>
                <a:ext cx="76" cy="2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52" name="Text Box 36"/>
            <p:cNvSpPr txBox="1">
              <a:spLocks noChangeArrowheads="1"/>
            </p:cNvSpPr>
            <p:nvPr/>
          </p:nvSpPr>
          <p:spPr bwMode="auto">
            <a:xfrm>
              <a:off x="96" y="15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sz="1400" b="1"/>
                <a:t>V</a:t>
              </a:r>
              <a:endParaRPr lang="en-US" sz="1400" b="1"/>
            </a:p>
          </p:txBody>
        </p:sp>
        <p:sp>
          <p:nvSpPr>
            <p:cNvPr id="14353" name="Text Box 37"/>
            <p:cNvSpPr txBox="1">
              <a:spLocks noChangeArrowheads="1"/>
            </p:cNvSpPr>
            <p:nvPr/>
          </p:nvSpPr>
          <p:spPr bwMode="auto">
            <a:xfrm>
              <a:off x="1104" y="2160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/>
                <a:t>time</a:t>
              </a:r>
              <a:endParaRPr lang="en-US" sz="1400"/>
            </a:p>
          </p:txBody>
        </p:sp>
      </p:grpSp>
      <p:sp>
        <p:nvSpPr>
          <p:cNvPr id="14349" name="AutoShape 38"/>
          <p:cNvSpPr>
            <a:spLocks noChangeArrowheads="1"/>
          </p:cNvSpPr>
          <p:nvPr/>
        </p:nvSpPr>
        <p:spPr bwMode="auto">
          <a:xfrm>
            <a:off x="1203325" y="2946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AutoShape 39"/>
          <p:cNvSpPr>
            <a:spLocks noChangeArrowheads="1"/>
          </p:cNvSpPr>
          <p:nvPr/>
        </p:nvSpPr>
        <p:spPr bwMode="auto">
          <a:xfrm>
            <a:off x="7848600" y="2909888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1545</Words>
  <Application>Microsoft Office PowerPoint</Application>
  <PresentationFormat>On-screen Show (4:3)</PresentationFormat>
  <Paragraphs>144</Paragraphs>
  <Slides>29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PhotoHouse</vt:lpstr>
      <vt:lpstr>SPW 9.0 Graph</vt:lpstr>
      <vt:lpstr>Electromyography</vt:lpstr>
      <vt:lpstr>Aims</vt:lpstr>
      <vt:lpstr>Learning objectives</vt:lpstr>
      <vt:lpstr>EMG = electromyography</vt:lpstr>
      <vt:lpstr>Other examples of extra-cellular recordings</vt:lpstr>
      <vt:lpstr>Intracellular and Extracellular recording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Relevant Anatomy</vt:lpstr>
      <vt:lpstr>PowerPoint Presentation</vt:lpstr>
      <vt:lpstr>PowerPoint Presentation</vt:lpstr>
      <vt:lpstr>Ulnar nerve stimulation</vt:lpstr>
      <vt:lpstr>Example records of EMG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– thanks!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srr</dc:creator>
  <cp:lastModifiedBy>Shiel, Nuala</cp:lastModifiedBy>
  <cp:revision>45</cp:revision>
  <dcterms:created xsi:type="dcterms:W3CDTF">2007-10-18T13:20:38Z</dcterms:created>
  <dcterms:modified xsi:type="dcterms:W3CDTF">2013-01-16T15:15:09Z</dcterms:modified>
</cp:coreProperties>
</file>