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256" r:id="rId2"/>
    <p:sldId id="264" r:id="rId3"/>
    <p:sldId id="308" r:id="rId4"/>
    <p:sldId id="355" r:id="rId5"/>
    <p:sldId id="265" r:id="rId6"/>
    <p:sldId id="266" r:id="rId7"/>
    <p:sldId id="464" r:id="rId8"/>
    <p:sldId id="269" r:id="rId9"/>
    <p:sldId id="273" r:id="rId10"/>
    <p:sldId id="357" r:id="rId11"/>
    <p:sldId id="359" r:id="rId12"/>
    <p:sldId id="362" r:id="rId13"/>
    <p:sldId id="363" r:id="rId14"/>
    <p:sldId id="365" r:id="rId15"/>
    <p:sldId id="368" r:id="rId16"/>
    <p:sldId id="284" r:id="rId17"/>
    <p:sldId id="349" r:id="rId18"/>
    <p:sldId id="277" r:id="rId19"/>
    <p:sldId id="347" r:id="rId20"/>
    <p:sldId id="384" r:id="rId21"/>
    <p:sldId id="371" r:id="rId22"/>
    <p:sldId id="354" r:id="rId23"/>
    <p:sldId id="410" r:id="rId24"/>
    <p:sldId id="467" r:id="rId25"/>
    <p:sldId id="465" r:id="rId26"/>
    <p:sldId id="460" r:id="rId27"/>
    <p:sldId id="461" r:id="rId28"/>
    <p:sldId id="448" r:id="rId29"/>
    <p:sldId id="288" r:id="rId30"/>
    <p:sldId id="463" r:id="rId31"/>
    <p:sldId id="455" r:id="rId32"/>
    <p:sldId id="466" r:id="rId33"/>
    <p:sldId id="462" r:id="rId34"/>
    <p:sldId id="403" r:id="rId35"/>
    <p:sldId id="424" r:id="rId36"/>
    <p:sldId id="436" r:id="rId37"/>
    <p:sldId id="438" r:id="rId38"/>
    <p:sldId id="348" r:id="rId39"/>
    <p:sldId id="316" r:id="rId40"/>
    <p:sldId id="450" r:id="rId41"/>
    <p:sldId id="329" r:id="rId42"/>
    <p:sldId id="351" r:id="rId43"/>
    <p:sldId id="426" r:id="rId44"/>
    <p:sldId id="444" r:id="rId45"/>
    <p:sldId id="425" r:id="rId46"/>
    <p:sldId id="445" r:id="rId47"/>
    <p:sldId id="451" r:id="rId48"/>
    <p:sldId id="454" r:id="rId49"/>
    <p:sldId id="326" r:id="rId50"/>
    <p:sldId id="446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0929"/>
  </p:normalViewPr>
  <p:slideViewPr>
    <p:cSldViewPr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B19FA74-48F9-46C2-9310-4E4DE0B2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B3EBB-ACCD-41DC-AD7A-8C7E07BE9B49}" type="slidenum">
              <a:rPr lang="en-US"/>
              <a:pPr/>
              <a:t>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40C8E-8D6F-4815-A07B-790AECFD39AB}" type="slidenum">
              <a:rPr lang="en-US"/>
              <a:pPr/>
              <a:t>10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C74A7-2A5D-4A42-ADF9-C9A3F63FB03A}" type="slidenum">
              <a:rPr lang="en-US"/>
              <a:pPr/>
              <a:t>11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90871-81BE-460D-B9D5-683F24112806}" type="slidenum">
              <a:rPr lang="en-US"/>
              <a:pPr/>
              <a:t>12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919EB-4FCF-49DC-8E20-18A9AFE1DA9B}" type="slidenum">
              <a:rPr lang="en-US"/>
              <a:pPr/>
              <a:t>13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3B2A6-E873-43F1-9EAC-0182B584A165}" type="slidenum">
              <a:rPr lang="en-US"/>
              <a:pPr/>
              <a:t>14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7CF03-888F-4957-A9F6-CEC7534E83F7}" type="slidenum">
              <a:rPr lang="en-US"/>
              <a:pPr/>
              <a:t>15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74F22-9403-4F9F-8638-583E3967390B}" type="slidenum">
              <a:rPr lang="en-US"/>
              <a:pPr/>
              <a:t>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9A62A-2546-478D-923F-18A751705BF0}" type="slidenum">
              <a:rPr lang="en-US"/>
              <a:pPr/>
              <a:t>17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F05E7-8F31-469A-8A89-C4EF6CA0C137}" type="slidenum">
              <a:rPr lang="en-US"/>
              <a:pPr/>
              <a:t>18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640CD-6F5F-4679-9784-18AB7C35F3CE}" type="slidenum">
              <a:rPr lang="en-US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BF836-E78C-40AD-BE15-73733581EB32}" type="slidenum">
              <a:rPr lang="en-US"/>
              <a:pPr/>
              <a:t>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0A9B-ED49-4BBB-9ECF-BE41C4FF3F58}" type="slidenum">
              <a:rPr lang="en-US"/>
              <a:pPr/>
              <a:t>20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8C69E-B63C-4303-9363-A2B30EAA90E5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08827-D518-4DB7-A010-891C1FC5A2C8}" type="slidenum">
              <a:rPr lang="en-US"/>
              <a:pPr/>
              <a:t>22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DB1D0-B79E-4923-A460-C11BB81EDD45}" type="slidenum">
              <a:rPr lang="en-US"/>
              <a:pPr/>
              <a:t>23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13389-EAAB-4711-ACB5-309D58D9E1AF}" type="slidenum">
              <a:rPr lang="en-US"/>
              <a:pPr/>
              <a:t>24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0AFE0-9BF2-425D-8EE4-247754CCDDB0}" type="slidenum">
              <a:rPr lang="en-US"/>
              <a:pPr/>
              <a:t>25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8173B-1711-4A84-8B75-883095DEBA60}" type="slidenum">
              <a:rPr lang="en-US"/>
              <a:pPr/>
              <a:t>26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C7C9F-7BD4-4311-A378-E372E4B4B24B}" type="slidenum">
              <a:rPr lang="en-US"/>
              <a:pPr/>
              <a:t>27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3FAF8-7F93-4D15-BB7D-447A14B6F5C2}" type="slidenum">
              <a:rPr lang="en-US"/>
              <a:pPr/>
              <a:t>28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5E8C1-DFD4-43D8-8B22-BE50E5FC0F5A}" type="slidenum">
              <a:rPr lang="en-US"/>
              <a:pPr/>
              <a:t>29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FBBD0-592E-4695-904E-C9AEA47CBC7C}" type="slidenum">
              <a:rPr lang="en-US"/>
              <a:pPr/>
              <a:t>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B8CC3-D6D8-4A37-819D-A28D8B98955F}" type="slidenum">
              <a:rPr lang="en-US"/>
              <a:pPr/>
              <a:t>30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B31E2-C2D0-411C-BEA4-9F5B96A5243D}" type="slidenum">
              <a:rPr lang="en-US"/>
              <a:pPr/>
              <a:t>31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8DD58-F3AC-4E8C-83D3-59081C82E0DA}" type="slidenum">
              <a:rPr lang="en-US"/>
              <a:pPr/>
              <a:t>32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9C085-A455-4988-9EA3-546F64D7A0E7}" type="slidenum">
              <a:rPr lang="en-US"/>
              <a:pPr/>
              <a:t>33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D105F-EE23-452D-A1CE-037A733F4795}" type="slidenum">
              <a:rPr lang="en-US"/>
              <a:pPr/>
              <a:t>34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42265-190E-4789-958F-E2A343DAC15E}" type="slidenum">
              <a:rPr lang="en-US"/>
              <a:pPr/>
              <a:t>35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64541-7C84-4ED8-8DB7-571BF72C253B}" type="slidenum">
              <a:rPr lang="en-US"/>
              <a:pPr/>
              <a:t>36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DA952-E60D-4511-B4E1-88E96A2EFA65}" type="slidenum">
              <a:rPr lang="en-US"/>
              <a:pPr/>
              <a:t>37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5153E-DD7C-4A6E-8136-FD620D075799}" type="slidenum">
              <a:rPr lang="en-US"/>
              <a:pPr/>
              <a:t>38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FB175-1F16-47BB-81E2-FC620A6C575A}" type="slidenum">
              <a:rPr lang="en-US"/>
              <a:pPr/>
              <a:t>39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10770-A67D-4EA1-86FB-54C4C3F5E3C4}" type="slidenum">
              <a:rPr lang="en-US"/>
              <a:pPr/>
              <a:t>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BC577-E2E5-4E6A-A811-3D00E6EA14A8}" type="slidenum">
              <a:rPr lang="en-US"/>
              <a:pPr/>
              <a:t>40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C0BC4-4620-4300-BCF5-65B7A6F3161D}" type="slidenum">
              <a:rPr lang="en-US"/>
              <a:pPr/>
              <a:t>41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E5FB7-B5B5-43B3-9999-7CFADC761D57}" type="slidenum">
              <a:rPr lang="en-US"/>
              <a:pPr/>
              <a:t>42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CC059-4816-4F08-8945-275D48039767}" type="slidenum">
              <a:rPr lang="en-US"/>
              <a:pPr/>
              <a:t>43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818F6-7DBF-483C-B550-2C71438950A7}" type="slidenum">
              <a:rPr lang="en-US"/>
              <a:pPr/>
              <a:t>44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22C1D-6537-46C5-B809-D7D970DC33F5}" type="slidenum">
              <a:rPr lang="en-US"/>
              <a:pPr/>
              <a:t>45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C9BB8-19F4-46C8-87B8-C95A549EF98A}" type="slidenum">
              <a:rPr lang="en-US"/>
              <a:pPr/>
              <a:t>46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6F417-085F-4BF2-AB90-83FBE484D217}" type="slidenum">
              <a:rPr lang="en-US"/>
              <a:pPr/>
              <a:t>47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C2E41-DD40-4227-A206-B45F898B3C4A}" type="slidenum">
              <a:rPr lang="en-US"/>
              <a:pPr/>
              <a:t>48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46662-CAA4-4C5E-988F-7A87F9F0DC6A}" type="slidenum">
              <a:rPr lang="en-US"/>
              <a:pPr/>
              <a:t>49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D3733-FDC8-401D-8774-4F61F3185083}" type="slidenum">
              <a:rPr lang="en-US"/>
              <a:pPr/>
              <a:t>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8728A-27AB-497C-BB58-9EF507E5FF65}" type="slidenum">
              <a:rPr lang="en-US"/>
              <a:pPr/>
              <a:t>50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C4DD8-D645-48ED-9E18-A97A60011576}" type="slidenum">
              <a:rPr lang="en-US"/>
              <a:pPr/>
              <a:t>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A185C-577E-47F8-994E-F97040F2DAA6}" type="slidenum">
              <a:rPr lang="en-US"/>
              <a:pPr/>
              <a:t>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8FA02-FD11-489B-AB59-A98C1CD0A5A2}" type="slidenum">
              <a:rPr lang="en-US"/>
              <a:pPr/>
              <a:t>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A4C23-4F52-41FF-979A-DB1EED9C55CD}" type="slidenum">
              <a:rPr lang="en-US"/>
              <a:pPr/>
              <a:t>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D5BD6-44E8-443B-B65A-2C0E7DCB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7360-54B5-47C4-8AE5-846607660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9653-76C0-47D4-92B7-790568EA2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19C8-349C-42E2-8F74-C0EB488D4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920D-CFA2-4E7E-873B-7D3DC5BA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BCD0-37BE-4565-8D3A-229441225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C5FA7-ECFD-4611-BE7C-BBC3ED228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10A15-ECC5-49DC-A586-D26C4E22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7E1BE-ADF4-450F-BC9E-8BC467D66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403B6-B6C3-44C7-9679-616911A89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4E7D4-B643-44CC-9756-7EF7EF02E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62B50B6-4D4E-4B73-9E33-61C6E3483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Thyroid disorders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Professor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Karim Meeran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First year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18 January 2013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Embryology of the thyroid (1)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Midline outpouching of floor of pharynx (ie base of tongue is origin)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Outpouching forms a duct which elongates down (thyroglossal duct)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Migrates down neck and divides into two lobes.</a:t>
            </a:r>
            <a:r>
              <a:rPr lang="en-GB" smtClean="0"/>
              <a:t> </a:t>
            </a: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Embryology of thyroid (2)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Final position by week 7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The duct disappears leaving the foramen caecum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The thyroid gland then develops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 of thyroid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Adult weight = 20 grams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Each lobe = 4 x 2.5 x 2.5 cm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Right lobe larger than left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 of thyroid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Right, and left lobes + isthmus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Occasional pyramidal lobe above isthmus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parathyroid glands embedded in thyroid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Left recurrent laryngeal nerve runs close (vocal cord supply)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Recurrent laryngeal nerve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8392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Damage can cause changes in quality of voice, or even difficulty talking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Thus all thyroid surgeons mention this when obtaining consent for thyroidectomy</a:t>
            </a: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development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Agenesis (complete absence)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Incomplete descent (ie base of tongue to trachea)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thyroglossal cyst </a:t>
            </a:r>
            <a:r>
              <a:rPr lang="en-US" smtClean="0"/>
              <a:t>(</a:t>
            </a:r>
            <a:r>
              <a:rPr lang="en-GB" smtClean="0"/>
              <a:t>Segment of duct persists and presents as a lump years later)</a:t>
            </a: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endParaRPr lang="en-GB" smtClean="0"/>
          </a:p>
        </p:txBody>
      </p:sp>
      <p:pic>
        <p:nvPicPr>
          <p:cNvPr id="17412" name="Picture 4" descr="ling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0" y="3048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Lingual thyroid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Thyroxine is essential for normal brain development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Neonates with thyroxine deficiency in utero have irreversible brain damage : 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CRETIN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Cretin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An individual with irreversible brain damage caused by lack of thyroxine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reti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8" y="0"/>
            <a:ext cx="4367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reti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0" y="4800600"/>
            <a:ext cx="1676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Young cretin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76600" y="42672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791200" y="49530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334000" y="5181600"/>
            <a:ext cx="1795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Elderly  cretin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The Thyroid Gland - Aims of Lecture</a:t>
            </a:r>
            <a:endParaRPr lang="en-US" sz="36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Fill in the handout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The anatomy, microanatomy and physiology of the thyroid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Describe the hypothalamo-pituitary-thyroid axis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Understand the effects of thyroid hormone deficiency and excess</a:t>
            </a:r>
            <a:endParaRPr lang="en-GB" smtClean="0"/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reti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56388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CRETIN before and after thyroxine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mtClean="0"/>
              <a:t>Prevention of cretinism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1148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All babies have a heel prick for a blood test for thyroid function (measuring TSH) at the same time as the Guthrie test (for phenylketonuria) at 5-10 days of age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Given thyroxine immediately if the  TSH is found to be high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Thyroid follicular cell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The site of thyroxine synthesis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Thyroid follicular cell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endParaRPr lang="en-GB" sz="4000" smtClean="0"/>
          </a:p>
        </p:txBody>
      </p:sp>
      <p:pic>
        <p:nvPicPr>
          <p:cNvPr id="24580" name="Picture 4" descr="page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0"/>
            <a:ext cx="5688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352800" y="3124200"/>
            <a:ext cx="838200" cy="76200"/>
          </a:xfrm>
          <a:prstGeom prst="rect">
            <a:avLst/>
          </a:prstGeom>
          <a:solidFill>
            <a:schemeClr val="accent1"/>
          </a:solidFill>
          <a:ln w="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hyroi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B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975" y="-61913"/>
            <a:ext cx="4972050" cy="69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828800"/>
          </a:xfrm>
        </p:spPr>
        <p:txBody>
          <a:bodyPr/>
          <a:lstStyle/>
          <a:p>
            <a:r>
              <a:rPr lang="en-US" smtClean="0"/>
              <a:t>BEWARE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Thyroglobulin is not         thyroxine binding globulin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Thyroxine binding globulin bonds 75% of thyroxine in the circulation whereas thyroglobulin is INSIDE the thyroid gland only.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  <a:solidFill>
            <a:schemeClr val="bg1"/>
          </a:solidFill>
        </p:spPr>
        <p:txBody>
          <a:bodyPr/>
          <a:lstStyle/>
          <a:p>
            <a:r>
              <a:rPr lang="en-GB" b="1" i="1" smtClean="0"/>
              <a:t>IODOTHYRONINES</a:t>
            </a:r>
            <a:endParaRPr lang="en-GB" smtClean="0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22860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828800" y="1700213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HO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05200" y="1700213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  <a:r>
              <a:rPr lang="en-GB" sz="1600" baseline="-25000"/>
              <a:t>2</a:t>
            </a:r>
            <a:endParaRPr lang="en-GB" sz="160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038600" y="19050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114800" y="1700213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4267200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2672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114800" y="1319213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NH</a:t>
            </a:r>
            <a:r>
              <a:rPr lang="en-GB" sz="1600" baseline="-25000"/>
              <a:t>2</a:t>
            </a:r>
            <a:endParaRPr lang="en-GB" sz="1600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114800" y="2081213"/>
            <a:ext cx="757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COOH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953000" y="1600200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TYROSINE</a:t>
            </a:r>
            <a:endParaRPr lang="en-GB" sz="2000"/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2438400" y="1600200"/>
            <a:ext cx="990600" cy="609600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2667000" y="167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2514600" y="1905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3200400" y="1905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8288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6858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28600" y="3300413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HO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905000" y="3300413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  <a:r>
              <a:rPr lang="en-GB" sz="1600" baseline="-25000"/>
              <a:t>2</a:t>
            </a:r>
            <a:endParaRPr lang="en-GB" sz="1600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2438400" y="35052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514600" y="3300413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 flipV="1">
            <a:off x="2667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26670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2514600" y="2919413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NH</a:t>
            </a:r>
            <a:r>
              <a:rPr lang="en-GB" sz="1600" baseline="-25000"/>
              <a:t>2</a:t>
            </a:r>
            <a:endParaRPr lang="en-GB" sz="1600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438400" y="3733800"/>
            <a:ext cx="757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COOH</a:t>
            </a:r>
          </a:p>
        </p:txBody>
      </p:sp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838200" y="3200400"/>
            <a:ext cx="990600" cy="609600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 flipH="1">
            <a:off x="10668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914400" y="3505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1600200" y="3505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7700963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>
            <a:off x="6557963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6172200" y="3276600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HO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7777163" y="3224213"/>
            <a:ext cx="53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  <a:r>
              <a:rPr lang="en-GB" sz="1600" baseline="-25000"/>
              <a:t>2</a:t>
            </a:r>
            <a:endParaRPr lang="en-GB" sz="1600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8310563" y="34290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8386763" y="3224213"/>
            <a:ext cx="46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 flipH="1" flipV="1">
            <a:off x="8539163" y="312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8539163" y="3505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8386763" y="2843213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NH</a:t>
            </a:r>
            <a:r>
              <a:rPr lang="en-GB" sz="1600" baseline="-25000"/>
              <a:t>2</a:t>
            </a:r>
            <a:endParaRPr lang="en-GB" sz="1600"/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8386763" y="3605213"/>
            <a:ext cx="757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COOH</a:t>
            </a:r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>
            <a:off x="6710363" y="3124200"/>
            <a:ext cx="990600" cy="609600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H="1">
            <a:off x="6938963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>
            <a:off x="6786563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 flipV="1">
            <a:off x="7472363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48768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 flipH="1">
            <a:off x="37338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3276600" y="3300413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HO</a:t>
            </a:r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4953000" y="3300413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  <a:r>
              <a:rPr lang="en-GB" sz="1600" baseline="-25000"/>
              <a:t>2</a:t>
            </a:r>
            <a:endParaRPr lang="en-GB" sz="1600"/>
          </a:p>
        </p:txBody>
      </p:sp>
      <p:sp>
        <p:nvSpPr>
          <p:cNvPr id="28722" name="Line 50"/>
          <p:cNvSpPr>
            <a:spLocks noChangeShapeType="1"/>
          </p:cNvSpPr>
          <p:nvPr/>
        </p:nvSpPr>
        <p:spPr bwMode="auto">
          <a:xfrm>
            <a:off x="5486400" y="35052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5562600" y="3300413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</a:p>
        </p:txBody>
      </p:sp>
      <p:sp>
        <p:nvSpPr>
          <p:cNvPr id="28724" name="Line 52"/>
          <p:cNvSpPr>
            <a:spLocks noChangeShapeType="1"/>
          </p:cNvSpPr>
          <p:nvPr/>
        </p:nvSpPr>
        <p:spPr bwMode="auto">
          <a:xfrm flipH="1" flipV="1">
            <a:off x="5715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57150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5562600" y="2919413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NH</a:t>
            </a:r>
            <a:r>
              <a:rPr lang="en-GB" sz="1600" baseline="-25000"/>
              <a:t>2</a:t>
            </a:r>
            <a:endParaRPr lang="en-GB" sz="1600"/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5562600" y="3681413"/>
            <a:ext cx="757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COOH</a:t>
            </a:r>
          </a:p>
        </p:txBody>
      </p:sp>
      <p:sp>
        <p:nvSpPr>
          <p:cNvPr id="28728" name="AutoShape 56"/>
          <p:cNvSpPr>
            <a:spLocks noChangeArrowheads="1"/>
          </p:cNvSpPr>
          <p:nvPr/>
        </p:nvSpPr>
        <p:spPr bwMode="auto">
          <a:xfrm>
            <a:off x="3886200" y="3200400"/>
            <a:ext cx="990600" cy="609600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9" name="Line 57"/>
          <p:cNvSpPr>
            <a:spLocks noChangeShapeType="1"/>
          </p:cNvSpPr>
          <p:nvPr/>
        </p:nvSpPr>
        <p:spPr bwMode="auto">
          <a:xfrm flipH="1">
            <a:off x="41148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30" name="Line 58"/>
          <p:cNvSpPr>
            <a:spLocks noChangeShapeType="1"/>
          </p:cNvSpPr>
          <p:nvPr/>
        </p:nvSpPr>
        <p:spPr bwMode="auto">
          <a:xfrm>
            <a:off x="3962400" y="3505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31" name="Line 59"/>
          <p:cNvSpPr>
            <a:spLocks noChangeShapeType="1"/>
          </p:cNvSpPr>
          <p:nvPr/>
        </p:nvSpPr>
        <p:spPr bwMode="auto">
          <a:xfrm flipV="1">
            <a:off x="4648200" y="3505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85800" y="2916238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  <a:endParaRPr lang="en-GB" sz="2400"/>
          </a:p>
        </p:txBody>
      </p:sp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3733800" y="28956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  <a:endParaRPr lang="en-GB" sz="2400"/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3733800" y="38100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  <a:endParaRPr lang="en-GB" sz="2400"/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6553200" y="2840038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  <a:endParaRPr lang="en-GB" sz="2400"/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6553200" y="3830638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  <a:endParaRPr lang="en-GB" sz="2400"/>
          </a:p>
        </p:txBody>
      </p:sp>
      <p:sp>
        <p:nvSpPr>
          <p:cNvPr id="28737" name="Line 65"/>
          <p:cNvSpPr>
            <a:spLocks noChangeShapeType="1"/>
          </p:cNvSpPr>
          <p:nvPr/>
        </p:nvSpPr>
        <p:spPr bwMode="auto">
          <a:xfrm flipH="1" flipV="1">
            <a:off x="914400" y="3124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38" name="Line 66"/>
          <p:cNvSpPr>
            <a:spLocks noChangeShapeType="1"/>
          </p:cNvSpPr>
          <p:nvPr/>
        </p:nvSpPr>
        <p:spPr bwMode="auto">
          <a:xfrm flipH="1" flipV="1">
            <a:off x="3962400" y="3124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 flipH="1">
            <a:off x="3962400" y="3810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0" name="Line 68"/>
          <p:cNvSpPr>
            <a:spLocks noChangeShapeType="1"/>
          </p:cNvSpPr>
          <p:nvPr/>
        </p:nvSpPr>
        <p:spPr bwMode="auto">
          <a:xfrm>
            <a:off x="6781800" y="3048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1" name="Line 69"/>
          <p:cNvSpPr>
            <a:spLocks noChangeShapeType="1"/>
          </p:cNvSpPr>
          <p:nvPr/>
        </p:nvSpPr>
        <p:spPr bwMode="auto">
          <a:xfrm flipH="1">
            <a:off x="6781800" y="3733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2" name="Line 70"/>
          <p:cNvSpPr>
            <a:spLocks noChangeShapeType="1"/>
          </p:cNvSpPr>
          <p:nvPr/>
        </p:nvSpPr>
        <p:spPr bwMode="auto">
          <a:xfrm>
            <a:off x="3505200" y="2362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Line 71"/>
          <p:cNvSpPr>
            <a:spLocks noChangeShapeType="1"/>
          </p:cNvSpPr>
          <p:nvPr/>
        </p:nvSpPr>
        <p:spPr bwMode="auto">
          <a:xfrm flipH="1">
            <a:off x="1676400" y="2286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>
            <a:off x="16002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5" name="Line 73"/>
          <p:cNvSpPr>
            <a:spLocks noChangeShapeType="1"/>
          </p:cNvSpPr>
          <p:nvPr/>
        </p:nvSpPr>
        <p:spPr bwMode="auto">
          <a:xfrm flipH="1">
            <a:off x="4572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6" name="AutoShape 74"/>
          <p:cNvSpPr>
            <a:spLocks noChangeArrowheads="1"/>
          </p:cNvSpPr>
          <p:nvPr/>
        </p:nvSpPr>
        <p:spPr bwMode="auto">
          <a:xfrm>
            <a:off x="609600" y="5181600"/>
            <a:ext cx="990600" cy="609600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7" name="Line 75"/>
          <p:cNvSpPr>
            <a:spLocks noChangeShapeType="1"/>
          </p:cNvSpPr>
          <p:nvPr/>
        </p:nvSpPr>
        <p:spPr bwMode="auto">
          <a:xfrm flipH="1">
            <a:off x="838200" y="5257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8" name="Line 76"/>
          <p:cNvSpPr>
            <a:spLocks noChangeShapeType="1"/>
          </p:cNvSpPr>
          <p:nvPr/>
        </p:nvSpPr>
        <p:spPr bwMode="auto">
          <a:xfrm>
            <a:off x="685800" y="5486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9" name="Line 77"/>
          <p:cNvSpPr>
            <a:spLocks noChangeShapeType="1"/>
          </p:cNvSpPr>
          <p:nvPr/>
        </p:nvSpPr>
        <p:spPr bwMode="auto">
          <a:xfrm flipV="1">
            <a:off x="1371600" y="5486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50" name="Line 78"/>
          <p:cNvSpPr>
            <a:spLocks noChangeShapeType="1"/>
          </p:cNvSpPr>
          <p:nvPr/>
        </p:nvSpPr>
        <p:spPr bwMode="auto">
          <a:xfrm>
            <a:off x="32004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51" name="Line 79"/>
          <p:cNvSpPr>
            <a:spLocks noChangeShapeType="1"/>
          </p:cNvSpPr>
          <p:nvPr/>
        </p:nvSpPr>
        <p:spPr bwMode="auto">
          <a:xfrm flipH="1">
            <a:off x="20574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52" name="Text Box 80"/>
          <p:cNvSpPr txBox="1">
            <a:spLocks noChangeArrowheads="1"/>
          </p:cNvSpPr>
          <p:nvPr/>
        </p:nvSpPr>
        <p:spPr bwMode="auto">
          <a:xfrm>
            <a:off x="1752600" y="53340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O</a:t>
            </a:r>
          </a:p>
        </p:txBody>
      </p:sp>
      <p:sp>
        <p:nvSpPr>
          <p:cNvPr id="28753" name="AutoShape 81"/>
          <p:cNvSpPr>
            <a:spLocks noChangeArrowheads="1"/>
          </p:cNvSpPr>
          <p:nvPr/>
        </p:nvSpPr>
        <p:spPr bwMode="auto">
          <a:xfrm>
            <a:off x="2209800" y="5181600"/>
            <a:ext cx="990600" cy="609600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54" name="Line 82"/>
          <p:cNvSpPr>
            <a:spLocks noChangeShapeType="1"/>
          </p:cNvSpPr>
          <p:nvPr/>
        </p:nvSpPr>
        <p:spPr bwMode="auto">
          <a:xfrm flipH="1">
            <a:off x="2438400" y="5257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55" name="Line 83"/>
          <p:cNvSpPr>
            <a:spLocks noChangeShapeType="1"/>
          </p:cNvSpPr>
          <p:nvPr/>
        </p:nvSpPr>
        <p:spPr bwMode="auto">
          <a:xfrm>
            <a:off x="2286000" y="5486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56" name="Line 84"/>
          <p:cNvSpPr>
            <a:spLocks noChangeShapeType="1"/>
          </p:cNvSpPr>
          <p:nvPr/>
        </p:nvSpPr>
        <p:spPr bwMode="auto">
          <a:xfrm flipV="1">
            <a:off x="2971800" y="5486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57" name="Text Box 85"/>
          <p:cNvSpPr txBox="1">
            <a:spLocks noChangeArrowheads="1"/>
          </p:cNvSpPr>
          <p:nvPr/>
        </p:nvSpPr>
        <p:spPr bwMode="auto">
          <a:xfrm>
            <a:off x="457200" y="4897438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  <a:endParaRPr lang="en-GB" sz="2400"/>
          </a:p>
        </p:txBody>
      </p:sp>
      <p:sp>
        <p:nvSpPr>
          <p:cNvPr id="28758" name="Text Box 86"/>
          <p:cNvSpPr txBox="1">
            <a:spLocks noChangeArrowheads="1"/>
          </p:cNvSpPr>
          <p:nvPr/>
        </p:nvSpPr>
        <p:spPr bwMode="auto">
          <a:xfrm>
            <a:off x="2057400" y="48768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  <a:endParaRPr lang="en-GB" sz="2400"/>
          </a:p>
        </p:txBody>
      </p:sp>
      <p:sp>
        <p:nvSpPr>
          <p:cNvPr id="28759" name="Text Box 87"/>
          <p:cNvSpPr txBox="1">
            <a:spLocks noChangeArrowheads="1"/>
          </p:cNvSpPr>
          <p:nvPr/>
        </p:nvSpPr>
        <p:spPr bwMode="auto">
          <a:xfrm>
            <a:off x="2057400" y="57912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  <a:endParaRPr lang="en-GB" sz="2400"/>
          </a:p>
        </p:txBody>
      </p:sp>
      <p:sp>
        <p:nvSpPr>
          <p:cNvPr id="28760" name="Line 88"/>
          <p:cNvSpPr>
            <a:spLocks noChangeShapeType="1"/>
          </p:cNvSpPr>
          <p:nvPr/>
        </p:nvSpPr>
        <p:spPr bwMode="auto">
          <a:xfrm flipH="1" flipV="1">
            <a:off x="685800" y="5105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61" name="Line 89"/>
          <p:cNvSpPr>
            <a:spLocks noChangeShapeType="1"/>
          </p:cNvSpPr>
          <p:nvPr/>
        </p:nvSpPr>
        <p:spPr bwMode="auto">
          <a:xfrm flipH="1" flipV="1">
            <a:off x="2286000" y="5105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62" name="Line 90"/>
          <p:cNvSpPr>
            <a:spLocks noChangeShapeType="1"/>
          </p:cNvSpPr>
          <p:nvPr/>
        </p:nvSpPr>
        <p:spPr bwMode="auto">
          <a:xfrm flipH="1">
            <a:off x="2286000" y="5791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0" y="5334000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HO</a:t>
            </a:r>
            <a:endParaRPr lang="en-GB" sz="2400"/>
          </a:p>
        </p:txBody>
      </p:sp>
      <p:sp>
        <p:nvSpPr>
          <p:cNvPr id="28764" name="Text Box 92"/>
          <p:cNvSpPr txBox="1">
            <a:spLocks noChangeArrowheads="1"/>
          </p:cNvSpPr>
          <p:nvPr/>
        </p:nvSpPr>
        <p:spPr bwMode="auto">
          <a:xfrm>
            <a:off x="3276600" y="5334000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  <a:r>
              <a:rPr lang="en-GB" sz="1600" baseline="-25000"/>
              <a:t>2</a:t>
            </a:r>
            <a:endParaRPr lang="en-GB" sz="1600"/>
          </a:p>
        </p:txBody>
      </p:sp>
      <p:sp>
        <p:nvSpPr>
          <p:cNvPr id="28765" name="Line 93"/>
          <p:cNvSpPr>
            <a:spLocks noChangeShapeType="1"/>
          </p:cNvSpPr>
          <p:nvPr/>
        </p:nvSpPr>
        <p:spPr bwMode="auto">
          <a:xfrm>
            <a:off x="3733800" y="54864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66" name="Text Box 94"/>
          <p:cNvSpPr txBox="1">
            <a:spLocks noChangeArrowheads="1"/>
          </p:cNvSpPr>
          <p:nvPr/>
        </p:nvSpPr>
        <p:spPr bwMode="auto">
          <a:xfrm>
            <a:off x="3810000" y="5334000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</a:p>
        </p:txBody>
      </p:sp>
      <p:sp>
        <p:nvSpPr>
          <p:cNvPr id="28767" name="Line 95"/>
          <p:cNvSpPr>
            <a:spLocks noChangeShapeType="1"/>
          </p:cNvSpPr>
          <p:nvPr/>
        </p:nvSpPr>
        <p:spPr bwMode="auto">
          <a:xfrm flipH="1" flipV="1">
            <a:off x="3962400" y="52339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68" name="Line 96"/>
          <p:cNvSpPr>
            <a:spLocks noChangeShapeType="1"/>
          </p:cNvSpPr>
          <p:nvPr/>
        </p:nvSpPr>
        <p:spPr bwMode="auto">
          <a:xfrm>
            <a:off x="3962400" y="56149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69" name="Text Box 97"/>
          <p:cNvSpPr txBox="1">
            <a:spLocks noChangeArrowheads="1"/>
          </p:cNvSpPr>
          <p:nvPr/>
        </p:nvSpPr>
        <p:spPr bwMode="auto">
          <a:xfrm>
            <a:off x="457200" y="2667000"/>
            <a:ext cx="231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MONOIODOTYROSINE</a:t>
            </a:r>
            <a:endParaRPr lang="en-GB" sz="2400"/>
          </a:p>
        </p:txBody>
      </p:sp>
      <p:sp>
        <p:nvSpPr>
          <p:cNvPr id="28770" name="Text Box 98"/>
          <p:cNvSpPr txBox="1">
            <a:spLocks noChangeArrowheads="1"/>
          </p:cNvSpPr>
          <p:nvPr/>
        </p:nvSpPr>
        <p:spPr bwMode="auto">
          <a:xfrm>
            <a:off x="4114800" y="2667000"/>
            <a:ext cx="190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DIIODOTYROSINE</a:t>
            </a:r>
            <a:endParaRPr lang="en-GB" sz="2400"/>
          </a:p>
        </p:txBody>
      </p:sp>
      <p:sp>
        <p:nvSpPr>
          <p:cNvPr id="28771" name="Text Box 99"/>
          <p:cNvSpPr txBox="1">
            <a:spLocks noChangeArrowheads="1"/>
          </p:cNvSpPr>
          <p:nvPr/>
        </p:nvSpPr>
        <p:spPr bwMode="auto">
          <a:xfrm>
            <a:off x="3733800" y="48768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NH</a:t>
            </a:r>
            <a:r>
              <a:rPr lang="en-GB" sz="1600" baseline="-25000"/>
              <a:t>2</a:t>
            </a:r>
            <a:endParaRPr lang="en-GB" sz="2400"/>
          </a:p>
        </p:txBody>
      </p:sp>
      <p:sp>
        <p:nvSpPr>
          <p:cNvPr id="28772" name="Text Box 100"/>
          <p:cNvSpPr txBox="1">
            <a:spLocks noChangeArrowheads="1"/>
          </p:cNvSpPr>
          <p:nvPr/>
        </p:nvSpPr>
        <p:spPr bwMode="auto">
          <a:xfrm>
            <a:off x="3733800" y="5791200"/>
            <a:ext cx="757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COOH</a:t>
            </a:r>
          </a:p>
        </p:txBody>
      </p:sp>
      <p:sp>
        <p:nvSpPr>
          <p:cNvPr id="28773" name="Text Box 101"/>
          <p:cNvSpPr txBox="1">
            <a:spLocks noChangeArrowheads="1"/>
          </p:cNvSpPr>
          <p:nvPr/>
        </p:nvSpPr>
        <p:spPr bwMode="auto">
          <a:xfrm>
            <a:off x="457200" y="62484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TRI-IODOTHYRONINE (T3)</a:t>
            </a:r>
          </a:p>
        </p:txBody>
      </p:sp>
      <p:sp>
        <p:nvSpPr>
          <p:cNvPr id="28774" name="Line 102"/>
          <p:cNvSpPr>
            <a:spLocks noChangeShapeType="1"/>
          </p:cNvSpPr>
          <p:nvPr/>
        </p:nvSpPr>
        <p:spPr bwMode="auto">
          <a:xfrm>
            <a:off x="62738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75" name="Line 103"/>
          <p:cNvSpPr>
            <a:spLocks noChangeShapeType="1"/>
          </p:cNvSpPr>
          <p:nvPr/>
        </p:nvSpPr>
        <p:spPr bwMode="auto">
          <a:xfrm flipH="1">
            <a:off x="51308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76" name="AutoShape 104"/>
          <p:cNvSpPr>
            <a:spLocks noChangeArrowheads="1"/>
          </p:cNvSpPr>
          <p:nvPr/>
        </p:nvSpPr>
        <p:spPr bwMode="auto">
          <a:xfrm>
            <a:off x="5283200" y="5181600"/>
            <a:ext cx="990600" cy="609600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77" name="Line 105"/>
          <p:cNvSpPr>
            <a:spLocks noChangeShapeType="1"/>
          </p:cNvSpPr>
          <p:nvPr/>
        </p:nvSpPr>
        <p:spPr bwMode="auto">
          <a:xfrm flipH="1">
            <a:off x="5491163" y="52895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78" name="Line 106"/>
          <p:cNvSpPr>
            <a:spLocks noChangeShapeType="1"/>
          </p:cNvSpPr>
          <p:nvPr/>
        </p:nvSpPr>
        <p:spPr bwMode="auto">
          <a:xfrm>
            <a:off x="5359400" y="5486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79" name="Line 107"/>
          <p:cNvSpPr>
            <a:spLocks noChangeShapeType="1"/>
          </p:cNvSpPr>
          <p:nvPr/>
        </p:nvSpPr>
        <p:spPr bwMode="auto">
          <a:xfrm flipV="1">
            <a:off x="6045200" y="5486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80" name="Line 108"/>
          <p:cNvSpPr>
            <a:spLocks noChangeShapeType="1"/>
          </p:cNvSpPr>
          <p:nvPr/>
        </p:nvSpPr>
        <p:spPr bwMode="auto">
          <a:xfrm>
            <a:off x="7874000" y="5486400"/>
            <a:ext cx="131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81" name="Line 109"/>
          <p:cNvSpPr>
            <a:spLocks noChangeShapeType="1"/>
          </p:cNvSpPr>
          <p:nvPr/>
        </p:nvSpPr>
        <p:spPr bwMode="auto">
          <a:xfrm flipH="1">
            <a:off x="6731000" y="548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6426200" y="53340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O</a:t>
            </a:r>
          </a:p>
        </p:txBody>
      </p:sp>
      <p:sp>
        <p:nvSpPr>
          <p:cNvPr id="28783" name="AutoShape 111"/>
          <p:cNvSpPr>
            <a:spLocks noChangeArrowheads="1"/>
          </p:cNvSpPr>
          <p:nvPr/>
        </p:nvSpPr>
        <p:spPr bwMode="auto">
          <a:xfrm>
            <a:off x="6883400" y="5181600"/>
            <a:ext cx="990600" cy="609600"/>
          </a:xfrm>
          <a:prstGeom prst="flowChartPrepar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84" name="Line 112"/>
          <p:cNvSpPr>
            <a:spLocks noChangeShapeType="1"/>
          </p:cNvSpPr>
          <p:nvPr/>
        </p:nvSpPr>
        <p:spPr bwMode="auto">
          <a:xfrm flipH="1">
            <a:off x="7112000" y="5257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85" name="Line 113"/>
          <p:cNvSpPr>
            <a:spLocks noChangeShapeType="1"/>
          </p:cNvSpPr>
          <p:nvPr/>
        </p:nvSpPr>
        <p:spPr bwMode="auto">
          <a:xfrm>
            <a:off x="6959600" y="5486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86" name="Line 114"/>
          <p:cNvSpPr>
            <a:spLocks noChangeShapeType="1"/>
          </p:cNvSpPr>
          <p:nvPr/>
        </p:nvSpPr>
        <p:spPr bwMode="auto">
          <a:xfrm flipV="1">
            <a:off x="7645400" y="5486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87" name="Text Box 115"/>
          <p:cNvSpPr txBox="1">
            <a:spLocks noChangeArrowheads="1"/>
          </p:cNvSpPr>
          <p:nvPr/>
        </p:nvSpPr>
        <p:spPr bwMode="auto">
          <a:xfrm>
            <a:off x="6786563" y="5791200"/>
            <a:ext cx="252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  <a:endParaRPr lang="en-GB" sz="2400"/>
          </a:p>
        </p:txBody>
      </p:sp>
      <p:sp>
        <p:nvSpPr>
          <p:cNvPr id="28788" name="Line 116"/>
          <p:cNvSpPr>
            <a:spLocks noChangeShapeType="1"/>
          </p:cNvSpPr>
          <p:nvPr/>
        </p:nvSpPr>
        <p:spPr bwMode="auto">
          <a:xfrm flipH="1" flipV="1">
            <a:off x="5359400" y="5105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89" name="Line 117"/>
          <p:cNvSpPr>
            <a:spLocks noChangeShapeType="1"/>
          </p:cNvSpPr>
          <p:nvPr/>
        </p:nvSpPr>
        <p:spPr bwMode="auto">
          <a:xfrm flipH="1" flipV="1">
            <a:off x="6959600" y="5105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90" name="Line 118"/>
          <p:cNvSpPr>
            <a:spLocks noChangeShapeType="1"/>
          </p:cNvSpPr>
          <p:nvPr/>
        </p:nvSpPr>
        <p:spPr bwMode="auto">
          <a:xfrm flipH="1">
            <a:off x="6959600" y="5791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4673600" y="5334000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HO</a:t>
            </a:r>
            <a:endParaRPr lang="en-GB" sz="2400"/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7929563" y="5334000"/>
            <a:ext cx="53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  <a:r>
              <a:rPr lang="en-GB" sz="1600" baseline="-25000"/>
              <a:t>2</a:t>
            </a:r>
            <a:endParaRPr lang="en-GB" sz="1600"/>
          </a:p>
        </p:txBody>
      </p:sp>
      <p:sp>
        <p:nvSpPr>
          <p:cNvPr id="28793" name="Line 121"/>
          <p:cNvSpPr>
            <a:spLocks noChangeShapeType="1"/>
          </p:cNvSpPr>
          <p:nvPr/>
        </p:nvSpPr>
        <p:spPr bwMode="auto">
          <a:xfrm>
            <a:off x="8386763" y="548640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8402638" y="5348288"/>
            <a:ext cx="46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CH</a:t>
            </a:r>
          </a:p>
        </p:txBody>
      </p:sp>
      <p:sp>
        <p:nvSpPr>
          <p:cNvPr id="28795" name="Line 123"/>
          <p:cNvSpPr>
            <a:spLocks noChangeShapeType="1"/>
          </p:cNvSpPr>
          <p:nvPr/>
        </p:nvSpPr>
        <p:spPr bwMode="auto">
          <a:xfrm flipH="1" flipV="1">
            <a:off x="8555038" y="5248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96" name="Line 124"/>
          <p:cNvSpPr>
            <a:spLocks noChangeShapeType="1"/>
          </p:cNvSpPr>
          <p:nvPr/>
        </p:nvSpPr>
        <p:spPr bwMode="auto">
          <a:xfrm>
            <a:off x="8555038" y="5629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97" name="Text Box 125"/>
          <p:cNvSpPr txBox="1">
            <a:spLocks noChangeArrowheads="1"/>
          </p:cNvSpPr>
          <p:nvPr/>
        </p:nvSpPr>
        <p:spPr bwMode="auto">
          <a:xfrm>
            <a:off x="8386763" y="49530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NH</a:t>
            </a:r>
            <a:r>
              <a:rPr lang="en-GB" sz="1600" baseline="-25000"/>
              <a:t>2</a:t>
            </a:r>
            <a:endParaRPr lang="en-GB" sz="2400"/>
          </a:p>
        </p:txBody>
      </p:sp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8386763" y="5715000"/>
            <a:ext cx="757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COOH</a:t>
            </a:r>
          </a:p>
        </p:txBody>
      </p:sp>
      <p:sp>
        <p:nvSpPr>
          <p:cNvPr id="28799" name="Text Box 127"/>
          <p:cNvSpPr txBox="1">
            <a:spLocks noChangeArrowheads="1"/>
          </p:cNvSpPr>
          <p:nvPr/>
        </p:nvSpPr>
        <p:spPr bwMode="auto">
          <a:xfrm>
            <a:off x="4800600" y="624840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TETRA-IODOTHYRONINE (T4)</a:t>
            </a:r>
          </a:p>
        </p:txBody>
      </p:sp>
      <p:sp>
        <p:nvSpPr>
          <p:cNvPr id="28800" name="Text Box 128"/>
          <p:cNvSpPr txBox="1">
            <a:spLocks noChangeArrowheads="1"/>
          </p:cNvSpPr>
          <p:nvPr/>
        </p:nvSpPr>
        <p:spPr bwMode="auto">
          <a:xfrm>
            <a:off x="6786563" y="4876800"/>
            <a:ext cx="252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</a:p>
        </p:txBody>
      </p:sp>
      <p:sp>
        <p:nvSpPr>
          <p:cNvPr id="28801" name="Text Box 129"/>
          <p:cNvSpPr txBox="1">
            <a:spLocks noChangeArrowheads="1"/>
          </p:cNvSpPr>
          <p:nvPr/>
        </p:nvSpPr>
        <p:spPr bwMode="auto">
          <a:xfrm>
            <a:off x="5170488" y="4862513"/>
            <a:ext cx="252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</a:p>
        </p:txBody>
      </p:sp>
      <p:sp>
        <p:nvSpPr>
          <p:cNvPr id="28802" name="Line 130"/>
          <p:cNvSpPr>
            <a:spLocks noChangeShapeType="1"/>
          </p:cNvSpPr>
          <p:nvPr/>
        </p:nvSpPr>
        <p:spPr bwMode="auto">
          <a:xfrm flipH="1">
            <a:off x="5338763" y="5791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03" name="Text Box 131"/>
          <p:cNvSpPr txBox="1">
            <a:spLocks noChangeArrowheads="1"/>
          </p:cNvSpPr>
          <p:nvPr/>
        </p:nvSpPr>
        <p:spPr bwMode="auto">
          <a:xfrm>
            <a:off x="5186363" y="5791200"/>
            <a:ext cx="252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</a:t>
            </a:r>
          </a:p>
        </p:txBody>
      </p:sp>
      <p:sp>
        <p:nvSpPr>
          <p:cNvPr id="28804" name="Line 132"/>
          <p:cNvSpPr>
            <a:spLocks noChangeShapeType="1"/>
          </p:cNvSpPr>
          <p:nvPr/>
        </p:nvSpPr>
        <p:spPr bwMode="auto">
          <a:xfrm>
            <a:off x="5334000" y="40386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05" name="Line 133"/>
          <p:cNvSpPr>
            <a:spLocks noChangeShapeType="1"/>
          </p:cNvSpPr>
          <p:nvPr/>
        </p:nvSpPr>
        <p:spPr bwMode="auto">
          <a:xfrm flipH="1">
            <a:off x="6400800" y="4038600"/>
            <a:ext cx="1143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06" name="Line 134"/>
          <p:cNvSpPr>
            <a:spLocks noChangeShapeType="1"/>
          </p:cNvSpPr>
          <p:nvPr/>
        </p:nvSpPr>
        <p:spPr bwMode="auto">
          <a:xfrm>
            <a:off x="6400800" y="4419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07" name="Line 135"/>
          <p:cNvSpPr>
            <a:spLocks noChangeShapeType="1"/>
          </p:cNvSpPr>
          <p:nvPr/>
        </p:nvSpPr>
        <p:spPr bwMode="auto">
          <a:xfrm flipH="1">
            <a:off x="2590800" y="4114800"/>
            <a:ext cx="990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08" name="Line 136"/>
          <p:cNvSpPr>
            <a:spLocks noChangeShapeType="1"/>
          </p:cNvSpPr>
          <p:nvPr/>
        </p:nvSpPr>
        <p:spPr bwMode="auto">
          <a:xfrm>
            <a:off x="1676400" y="4114800"/>
            <a:ext cx="914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09" name="Line 137"/>
          <p:cNvSpPr>
            <a:spLocks noChangeShapeType="1"/>
          </p:cNvSpPr>
          <p:nvPr/>
        </p:nvSpPr>
        <p:spPr bwMode="auto">
          <a:xfrm>
            <a:off x="2590800" y="4343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4784725" y="64389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also known as</a:t>
            </a:r>
            <a:r>
              <a:rPr lang="en-GB" sz="1600"/>
              <a:t> </a:t>
            </a:r>
            <a:r>
              <a:rPr lang="en-GB" sz="1600" b="1"/>
              <a:t>THYROXINE</a:t>
            </a:r>
            <a:endParaRPr lang="en-GB" sz="1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Thyroid gland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Normally responsible for synthesis, storage and secretion of thyroid hormones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Thyroid hormones regulate growth, development and metabolic rate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Thyroid disease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Affects 5% of the population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Female : male ratio = 4 : 1 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(Much more common in females)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Overactive : underactive = 1 :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The Thyroid Gland - Aims of Lecture</a:t>
            </a:r>
            <a:endParaRPr lang="en-US" sz="36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3600" smtClean="0"/>
              <a:t>Fill in the handout - and help you to UNDERSTAND what you read</a:t>
            </a:r>
          </a:p>
          <a:p>
            <a:pPr>
              <a:buClr>
                <a:srgbClr val="FF9900"/>
              </a:buClr>
              <a:buSzPct val="130000"/>
            </a:pPr>
            <a:endParaRPr lang="en-US" sz="36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3600" smtClean="0"/>
              <a:t>All these slides are on the intranet</a:t>
            </a:r>
          </a:p>
          <a:p>
            <a:pPr>
              <a:buClr>
                <a:srgbClr val="FF9900"/>
              </a:buClr>
              <a:buSzPct val="130000"/>
            </a:pPr>
            <a:endParaRPr lang="en-US" sz="36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3600" smtClean="0"/>
              <a:t>Only write when told. Put pens down.</a:t>
            </a:r>
          </a:p>
          <a:p>
            <a:pPr>
              <a:buClr>
                <a:srgbClr val="FF9900"/>
              </a:buClr>
              <a:buSzPct val="130000"/>
            </a:pPr>
            <a:endParaRPr lang="en-US" sz="36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Primary Hypothyroidism</a:t>
            </a:r>
            <a:br>
              <a:rPr lang="en-US" smtClean="0"/>
            </a:br>
            <a:r>
              <a:rPr lang="en-US" smtClean="0"/>
              <a:t>(Myxoedema)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Primary thyroid failure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Autoimmune damage to the thyroid (or operation)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Thyroxine levels decline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TSH levels climb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Now draw HPT axis.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Hypothalamo-pituitary-thyroid axis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Diagram</a:t>
            </a:r>
          </a:p>
        </p:txBody>
      </p:sp>
      <p:pic>
        <p:nvPicPr>
          <p:cNvPr id="32772" name="Picture 1028" descr="pag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-457200"/>
            <a:ext cx="7315200" cy="77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5486400" y="1600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TRH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yroi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850"/>
            <a:ext cx="9144000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Hypothalamo-pituitary-thyroid axis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TRH = thyrotropin releasing hormone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TSH = Thyroid stimulating hormone (thyrotropin)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en-US" smtClean="0"/>
              <a:t> Features of Primary Hypothyroidism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3600" smtClean="0"/>
              <a:t>Deepening voice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3600" smtClean="0"/>
              <a:t>Depression and tiredness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3600" smtClean="0"/>
              <a:t>Cold intolerance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3600" smtClean="0"/>
              <a:t>Weight gain with reduced appetite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3600" smtClean="0"/>
              <a:t>Constipation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3600" smtClean="0"/>
              <a:t>Bradycardia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3600" smtClean="0"/>
              <a:t>Eventual myxoedema coma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endParaRPr lang="en-US" sz="36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 descr="page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-533400"/>
            <a:ext cx="8382000" cy="102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5105400" y="3810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Hypothyroidism</a:t>
            </a:r>
            <a:endParaRPr lang="en-US"/>
          </a:p>
        </p:txBody>
      </p:sp>
      <p:sp>
        <p:nvSpPr>
          <p:cNvPr id="36868" name="Rectangle 1028"/>
          <p:cNvSpPr>
            <a:spLocks noChangeArrowheads="1"/>
          </p:cNvSpPr>
          <p:nvPr/>
        </p:nvSpPr>
        <p:spPr bwMode="auto">
          <a:xfrm>
            <a:off x="6172200" y="1143000"/>
            <a:ext cx="2057400" cy="19050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1029"/>
          <p:cNvSpPr>
            <a:spLocks noChangeArrowheads="1"/>
          </p:cNvSpPr>
          <p:nvPr/>
        </p:nvSpPr>
        <p:spPr bwMode="auto">
          <a:xfrm>
            <a:off x="6248400" y="3886200"/>
            <a:ext cx="1828800" cy="16002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1030"/>
          <p:cNvSpPr>
            <a:spLocks noChangeArrowheads="1"/>
          </p:cNvSpPr>
          <p:nvPr/>
        </p:nvSpPr>
        <p:spPr bwMode="auto">
          <a:xfrm>
            <a:off x="5486400" y="1066800"/>
            <a:ext cx="1447800" cy="9144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1031"/>
          <p:cNvSpPr>
            <a:spLocks noChangeArrowheads="1"/>
          </p:cNvSpPr>
          <p:nvPr/>
        </p:nvSpPr>
        <p:spPr bwMode="auto">
          <a:xfrm>
            <a:off x="5791200" y="1828800"/>
            <a:ext cx="838200" cy="6096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1032"/>
          <p:cNvSpPr>
            <a:spLocks noChangeArrowheads="1"/>
          </p:cNvSpPr>
          <p:nvPr/>
        </p:nvSpPr>
        <p:spPr bwMode="auto">
          <a:xfrm>
            <a:off x="5562600" y="0"/>
            <a:ext cx="2438400" cy="5334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hypothyroidism </a:t>
            </a:r>
            <a:br>
              <a:rPr lang="en-US" smtClean="0"/>
            </a:br>
            <a:r>
              <a:rPr lang="en-US" smtClean="0"/>
              <a:t>is essential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Otherwise patients will die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They will perform poorly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Cholesterol goes up - causing death from heart attacks and strokes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hypothyroidism </a:t>
            </a:r>
            <a:br>
              <a:rPr lang="en-US" smtClean="0"/>
            </a:br>
            <a:r>
              <a:rPr lang="en-US" smtClean="0"/>
              <a:t>is easy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Simply replace thyroxine - usually one tablet (100 micrograms on average) daily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Monitor the TSH and adjust dose until TSH is normal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US" smtClean="0"/>
              <a:t>Overactive thyroid gland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Make too much thyroxine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TSH levels fall to zero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(thyrotoxicosis or hyperthyroidism)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US" smtClean="0"/>
              <a:t>Overactive thyroid gland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Make too much thyroxine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Raised basal metabolic rate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Raised temperature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Burn up calories and lose weight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Increased heart rate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Every cell in the body speeds up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 of the thyroid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In the neck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Shield shaped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List the features of hyperthyroidism (Video)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Myopathy, Mood swings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Feeling hot in all weather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Diarrhoea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Increased appetite but weight loss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Tremor of hands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Palpitations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4000" smtClean="0"/>
              <a:t>Sore eyes, goitre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458200" cy="1143000"/>
          </a:xfrm>
        </p:spPr>
        <p:txBody>
          <a:bodyPr/>
          <a:lstStyle/>
          <a:p>
            <a:r>
              <a:rPr lang="en-US" smtClean="0"/>
              <a:t>List the causes of hyperthyroidism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Graves’ disease, where the whole gland is smoothly enlarged and the whole gland is overactive</a:t>
            </a:r>
          </a:p>
          <a:p>
            <a:pPr>
              <a:buClr>
                <a:srgbClr val="FF9900"/>
              </a:buClr>
              <a:buSzPct val="130000"/>
            </a:pPr>
            <a:endParaRPr lang="en-US" sz="40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Uczulk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5575"/>
            <a:ext cx="70104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19200" y="5943600"/>
            <a:ext cx="624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Thyroid scan in Graves’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age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-430213"/>
            <a:ext cx="7924800" cy="1018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Uczulk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-304800"/>
            <a:ext cx="32766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Graves’ Disease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Autoimmune 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Antibodies bind to and stimulate the TSH receptor in the thyroid</a:t>
            </a:r>
          </a:p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Cause goitre (smooth) and hyperthyroidism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age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-25400"/>
            <a:ext cx="70104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143000" y="57150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Graves’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143000" y="1295400"/>
            <a:ext cx="1447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Graves’ Disease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3600" smtClean="0"/>
              <a:t>Other antibodies bind to muscles behind the eye and cause exophthalmos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endParaRPr lang="en-US" sz="3600" smtClean="0"/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3600" smtClean="0"/>
              <a:t>Other antibodies stimulate growth of the shins and cause PRETIBIAL MYXOEDEMA (hypertrophy)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Pretibial myxoedema</a:t>
            </a:r>
          </a:p>
        </p:txBody>
      </p:sp>
      <p:pic>
        <p:nvPicPr>
          <p:cNvPr id="4915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72390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533400" cy="45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28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Pretibial myxoedema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3600" smtClean="0"/>
              <a:t>The swelling (non-pitting) that occurs on the shins of patients with Graves’ disease: growth of soft tissue.</a:t>
            </a:r>
          </a:p>
          <a:p>
            <a:pPr>
              <a:buClr>
                <a:srgbClr val="FF9900"/>
              </a:buClr>
              <a:buSzPct val="130000"/>
            </a:pPr>
            <a:endParaRPr lang="en-US" sz="3600" smtClean="0"/>
          </a:p>
          <a:p>
            <a:pPr>
              <a:buClr>
                <a:srgbClr val="FF9900"/>
              </a:buClr>
              <a:buSzPct val="130000"/>
            </a:pPr>
            <a:r>
              <a:rPr lang="en-US" sz="3600" smtClean="0"/>
              <a:t>Not to be confused with myxoedema=hypothyroidism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hyperthyroidism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r>
              <a:rPr lang="en-US" sz="4000" smtClean="0"/>
              <a:t>More complicated - will be covered in November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endParaRPr lang="en-GB" sz="4000" smtClean="0"/>
          </a:p>
        </p:txBody>
      </p:sp>
      <p:pic>
        <p:nvPicPr>
          <p:cNvPr id="6148" name="Picture 4" descr="page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7620000" cy="101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324600" cy="1143000"/>
          </a:xfrm>
        </p:spPr>
        <p:txBody>
          <a:bodyPr/>
          <a:lstStyle/>
          <a:p>
            <a:r>
              <a:rPr lang="en-GB" sz="3600" smtClean="0"/>
              <a:t>The Thyroid Gland</a:t>
            </a:r>
            <a:endParaRPr lang="en-US" sz="36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6781800" cy="3276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endParaRPr lang="en-US" sz="3600" smtClean="0"/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US" sz="3600" smtClean="0"/>
              <a:t>Tutorial</a:t>
            </a:r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endParaRPr lang="en-US" sz="3600" smtClean="0"/>
          </a:p>
          <a:p>
            <a:pPr>
              <a:lnSpc>
                <a:spcPct val="90000"/>
              </a:lnSpc>
              <a:buClr>
                <a:srgbClr val="FF9900"/>
              </a:buClr>
              <a:buSzPct val="130000"/>
            </a:pPr>
            <a:endParaRPr lang="en-US" sz="36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endParaRPr lang="en-GB" sz="4000" smtClean="0"/>
          </a:p>
        </p:txBody>
      </p:sp>
      <p:pic>
        <p:nvPicPr>
          <p:cNvPr id="7172" name="Picture 4" descr="page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-8229600"/>
            <a:ext cx="8839200" cy="147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yro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endParaRPr lang="en-GB" sz="4000" smtClean="0"/>
          </a:p>
        </p:txBody>
      </p:sp>
      <p:pic>
        <p:nvPicPr>
          <p:cNvPr id="9220" name="Picture 4" descr="page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5661025" cy="76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130000"/>
            </a:pPr>
            <a:endParaRPr lang="en-GB" sz="4000" smtClean="0"/>
          </a:p>
        </p:txBody>
      </p:sp>
      <p:pic>
        <p:nvPicPr>
          <p:cNvPr id="10244" name="Picture 4" descr="page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0"/>
            <a:ext cx="9144000" cy="148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8F8F8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4D4D4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8F8F8"/>
    </a:dk1>
    <a:lt1>
      <a:srgbClr val="FFFFFF"/>
    </a:lt1>
    <a:dk2>
      <a:srgbClr val="FFFF00"/>
    </a:dk2>
    <a:lt2>
      <a:srgbClr val="808080"/>
    </a:lt2>
    <a:accent1>
      <a:srgbClr val="F8F8F8"/>
    </a:accent1>
    <a:accent2>
      <a:srgbClr val="3333CC"/>
    </a:accent2>
    <a:accent3>
      <a:srgbClr val="FFFFFF"/>
    </a:accent3>
    <a:accent4>
      <a:srgbClr val="D4D4D4"/>
    </a:accent4>
    <a:accent5>
      <a:srgbClr val="FBFBFB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F8F8F8"/>
    </a:dk1>
    <a:lt1>
      <a:srgbClr val="FFFFFF"/>
    </a:lt1>
    <a:dk2>
      <a:srgbClr val="FFFF00"/>
    </a:dk2>
    <a:lt2>
      <a:srgbClr val="808080"/>
    </a:lt2>
    <a:accent1>
      <a:srgbClr val="FF6600"/>
    </a:accent1>
    <a:accent2>
      <a:srgbClr val="3333CC"/>
    </a:accent2>
    <a:accent3>
      <a:srgbClr val="FFFFFF"/>
    </a:accent3>
    <a:accent4>
      <a:srgbClr val="D4D4D4"/>
    </a:accent4>
    <a:accent5>
      <a:srgbClr val="FFB8A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333333"/>
    </a:dk1>
    <a:lt1>
      <a:srgbClr val="FFFFFF"/>
    </a:lt1>
    <a:dk2>
      <a:srgbClr val="FFFF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2A2A2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F8F8F8"/>
    </a:dk1>
    <a:lt1>
      <a:srgbClr val="FFFFFF"/>
    </a:lt1>
    <a:dk2>
      <a:srgbClr val="FFFF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D4D4D4"/>
    </a:accent4>
    <a:accent5>
      <a:srgbClr val="FFFFFF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876</Words>
  <Application>Microsoft Office PowerPoint</Application>
  <PresentationFormat>On-screen Show (4:3)</PresentationFormat>
  <Paragraphs>255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Thyroid disorders</vt:lpstr>
      <vt:lpstr>The Thyroid Gland - Aims of Lecture</vt:lpstr>
      <vt:lpstr>The Thyroid Gland - Aims of Lecture</vt:lpstr>
      <vt:lpstr>Anatomy of the thyroid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Embryology of the thyroid (1)</vt:lpstr>
      <vt:lpstr>Embryology of thyroid (2)</vt:lpstr>
      <vt:lpstr>Anatomy of thyroid </vt:lpstr>
      <vt:lpstr>Anatomy of thyroid </vt:lpstr>
      <vt:lpstr>Recurrent laryngeal nerve</vt:lpstr>
      <vt:lpstr>Problems with development</vt:lpstr>
      <vt:lpstr>PowerPoint Presentation</vt:lpstr>
      <vt:lpstr>Thyroxine is essential for normal brain development</vt:lpstr>
      <vt:lpstr>Cretin</vt:lpstr>
      <vt:lpstr>PowerPoint Presentation</vt:lpstr>
      <vt:lpstr>PowerPoint Presentation</vt:lpstr>
      <vt:lpstr>Prevention of cretinism</vt:lpstr>
      <vt:lpstr>Thyroid follicular cell</vt:lpstr>
      <vt:lpstr>Thyroid follicular cell</vt:lpstr>
      <vt:lpstr>PowerPoint Presentation</vt:lpstr>
      <vt:lpstr>PowerPoint Presentation</vt:lpstr>
      <vt:lpstr>BEWARE</vt:lpstr>
      <vt:lpstr>IODOTHYRONINES</vt:lpstr>
      <vt:lpstr>Thyroid gland</vt:lpstr>
      <vt:lpstr>Thyroid disease</vt:lpstr>
      <vt:lpstr> Primary Hypothyroidism (Myxoedema)</vt:lpstr>
      <vt:lpstr>Hypothalamo-pituitary-thyroid axis</vt:lpstr>
      <vt:lpstr>PowerPoint Presentation</vt:lpstr>
      <vt:lpstr>Hypothalamo-pituitary-thyroid axis</vt:lpstr>
      <vt:lpstr> Features of Primary Hypothyroidism</vt:lpstr>
      <vt:lpstr>PowerPoint Presentation</vt:lpstr>
      <vt:lpstr>Treatment of hypothyroidism  is essential</vt:lpstr>
      <vt:lpstr>Treatment of hypothyroidism  is easy</vt:lpstr>
      <vt:lpstr>Overactive thyroid gland</vt:lpstr>
      <vt:lpstr>Overactive thyroid gland</vt:lpstr>
      <vt:lpstr>List the features of hyperthyroidism (Video)</vt:lpstr>
      <vt:lpstr>List the causes of hyperthyroidism</vt:lpstr>
      <vt:lpstr>PowerPoint Presentation</vt:lpstr>
      <vt:lpstr>PowerPoint Presentation</vt:lpstr>
      <vt:lpstr>Graves’ Disease</vt:lpstr>
      <vt:lpstr>PowerPoint Presentation</vt:lpstr>
      <vt:lpstr>Graves’ Disease</vt:lpstr>
      <vt:lpstr>Pretibial myxoedema</vt:lpstr>
      <vt:lpstr>Pretibial myxoedema</vt:lpstr>
      <vt:lpstr>Treatment of hyperthyroidism</vt:lpstr>
      <vt:lpstr>The Thyroid Gland</vt:lpstr>
    </vt:vector>
  </TitlesOfParts>
  <Company>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karim</dc:creator>
  <cp:lastModifiedBy>Shiel, Nuala</cp:lastModifiedBy>
  <cp:revision>46</cp:revision>
  <dcterms:created xsi:type="dcterms:W3CDTF">1999-10-16T07:20:55Z</dcterms:created>
  <dcterms:modified xsi:type="dcterms:W3CDTF">2013-01-22T11:51:45Z</dcterms:modified>
</cp:coreProperties>
</file>