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sldIdLst>
    <p:sldId id="266" r:id="rId2"/>
    <p:sldId id="259" r:id="rId3"/>
    <p:sldId id="256" r:id="rId4"/>
    <p:sldId id="257" r:id="rId5"/>
    <p:sldId id="262" r:id="rId6"/>
    <p:sldId id="268" r:id="rId7"/>
    <p:sldId id="265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CFF"/>
    <a:srgbClr val="FFFFFF"/>
    <a:srgbClr val="FFFFCC"/>
    <a:srgbClr val="33CC33"/>
    <a:srgbClr val="008000"/>
    <a:srgbClr val="0063C6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6" autoAdjust="0"/>
    <p:restoredTop sz="94643" autoAdjust="0"/>
  </p:normalViewPr>
  <p:slideViewPr>
    <p:cSldViewPr>
      <p:cViewPr>
        <p:scale>
          <a:sx n="50" d="100"/>
          <a:sy n="50" d="100"/>
        </p:scale>
        <p:origin x="-80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14E98-8A62-4037-83B5-C83E993DDC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88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C9D7C-7392-46AA-83ED-74EAE6A12D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661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71F2C-CB63-4285-94A5-5C452857EE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528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75D31-6F85-4E18-9671-8CA54A1783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37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998C5-2277-43A6-AAEC-8C5CDDB96E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4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86484-46B3-4D7A-A7C6-9D1C7471F7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815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9A8A8-B16B-4978-A998-9F39856DCB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61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EFBCE-D767-40E5-9462-038DFE6B37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47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4F0D4-31D6-40A1-9220-5B1ADF2898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81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A3CC1-77AC-4C8C-A0E6-70083B2617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341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C655D-9483-4936-A1AE-B56EFFDED9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44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4C9717-79E0-491A-ACAA-46F573DDFD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4479925" y="310832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GB" sz="3600">
              <a:solidFill>
                <a:srgbClr val="000000"/>
              </a:solidFill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669925" y="446088"/>
            <a:ext cx="3698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800" b="1" dirty="0">
                <a:solidFill>
                  <a:schemeClr val="tx2"/>
                </a:solidFill>
              </a:rPr>
              <a:t>IMPERIAL COLLEGE</a:t>
            </a:r>
          </a:p>
          <a:p>
            <a:pPr eaLnBrk="0" hangingPunct="0">
              <a:defRPr/>
            </a:pPr>
            <a:r>
              <a:rPr lang="en-GB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LONDON</a:t>
            </a: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1880869" y="2511425"/>
            <a:ext cx="561403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sz="4400" dirty="0" smtClean="0">
                <a:solidFill>
                  <a:srgbClr val="000000"/>
                </a:solidFill>
              </a:rPr>
              <a:t>Year 1 </a:t>
            </a:r>
          </a:p>
          <a:p>
            <a:pPr algn="ctr"/>
            <a:r>
              <a:rPr lang="en-GB" sz="4400" dirty="0" smtClean="0">
                <a:solidFill>
                  <a:srgbClr val="000000"/>
                </a:solidFill>
              </a:rPr>
              <a:t>Endocrinology course</a:t>
            </a:r>
            <a:endParaRPr lang="en-GB" sz="4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15888"/>
            <a:ext cx="7010400" cy="1295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smtClean="0">
                <a:solidFill>
                  <a:schemeClr val="tx2"/>
                </a:solidFill>
              </a:rPr>
              <a:t>YEAR 1 ENDOCRINOLOGY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876800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2"/>
                </a:solidFill>
              </a:rPr>
              <a:t>Introduction; receptors, mechanisms of action, feedback control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>
                <a:solidFill>
                  <a:schemeClr val="tx2"/>
                </a:solidFill>
              </a:rPr>
              <a:t>Hypothalamo</a:t>
            </a:r>
            <a:r>
              <a:rPr lang="en-GB" dirty="0" smtClean="0">
                <a:solidFill>
                  <a:schemeClr val="tx2"/>
                </a:solidFill>
              </a:rPr>
              <a:t>-Pituitary axis</a:t>
            </a:r>
          </a:p>
          <a:p>
            <a:pPr marL="190500" lvl="1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solidFill>
                  <a:schemeClr val="tx2"/>
                </a:solidFill>
              </a:rPr>
              <a:t>	anterior lobe (</a:t>
            </a:r>
            <a:r>
              <a:rPr lang="en-GB" dirty="0" err="1" smtClean="0">
                <a:solidFill>
                  <a:schemeClr val="tx2"/>
                </a:solidFill>
              </a:rPr>
              <a:t>adenohypophysis</a:t>
            </a:r>
            <a:r>
              <a:rPr lang="en-GB" dirty="0" smtClean="0">
                <a:solidFill>
                  <a:schemeClr val="tx2"/>
                </a:solidFill>
              </a:rPr>
              <a:t>)</a:t>
            </a:r>
          </a:p>
          <a:p>
            <a:pPr marL="190500" lvl="1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solidFill>
                  <a:schemeClr val="tx2"/>
                </a:solidFill>
              </a:rPr>
              <a:t>	posterior lobe (</a:t>
            </a:r>
            <a:r>
              <a:rPr lang="en-GB" dirty="0" err="1" smtClean="0">
                <a:solidFill>
                  <a:schemeClr val="tx2"/>
                </a:solidFill>
              </a:rPr>
              <a:t>neurohypophysis</a:t>
            </a:r>
            <a:r>
              <a:rPr lang="en-GB" dirty="0" smtClean="0">
                <a:solidFill>
                  <a:schemeClr val="tx2"/>
                </a:solidFill>
              </a:rPr>
              <a:t>)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2"/>
                </a:solidFill>
              </a:rPr>
              <a:t>Islets of </a:t>
            </a:r>
            <a:r>
              <a:rPr lang="en-GB" dirty="0" err="1" smtClean="0">
                <a:solidFill>
                  <a:schemeClr val="tx2"/>
                </a:solidFill>
              </a:rPr>
              <a:t>Langerhans</a:t>
            </a:r>
            <a:endParaRPr lang="en-GB" dirty="0" smtClean="0">
              <a:solidFill>
                <a:schemeClr val="tx2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2"/>
                </a:solidFill>
              </a:rPr>
              <a:t>Thyroid	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2"/>
                </a:solidFill>
              </a:rPr>
              <a:t>Adrenals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2"/>
                </a:solidFill>
              </a:rPr>
              <a:t>Gonads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>
                <a:solidFill>
                  <a:schemeClr val="tx2"/>
                </a:solidFill>
              </a:rPr>
              <a:t>Parathyroids</a:t>
            </a:r>
            <a:r>
              <a:rPr lang="en-GB" dirty="0" smtClean="0">
                <a:solidFill>
                  <a:schemeClr val="tx2"/>
                </a:solidFill>
              </a:rPr>
              <a:t> and calcium metabolism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33375"/>
            <a:ext cx="7010400" cy="1295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i="1" smtClean="0">
                <a:solidFill>
                  <a:schemeClr val="tx2">
                    <a:lumMod val="75000"/>
                  </a:schemeClr>
                </a:solidFill>
              </a:rPr>
              <a:t>SOME DEFINITIONS</a:t>
            </a:r>
            <a:endParaRPr lang="en-GB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534400" cy="45720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ENDOCRINE GLAND: A group of cells which secrete “messenger” molecules directly into the bloodstream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ENDOCRINOLOGY: Study of endocrine glands and their secretions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HORMONE: The bioactive “messenger” molecule secreted by an endocrine gland into the blood - i.e. not simply a metabolite or energy substrate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1676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i="1" smtClean="0">
                <a:solidFill>
                  <a:schemeClr val="tx2">
                    <a:lumMod val="75000"/>
                  </a:schemeClr>
                </a:solidFill>
              </a:rPr>
              <a:t>A BRIEF HISTORY OF ENDOCRINOLOGY (1)</a:t>
            </a:r>
            <a:br>
              <a:rPr lang="en-GB" b="1" i="1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2600" smtClean="0">
                <a:solidFill>
                  <a:schemeClr val="tx2">
                    <a:lumMod val="75000"/>
                  </a:schemeClr>
                </a:solidFill>
              </a:rPr>
              <a:t>SELECTED MARKERS INCLUDE:</a:t>
            </a:r>
            <a:endParaRPr lang="en-GB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2060575"/>
            <a:ext cx="4495800" cy="4572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smtClean="0">
                <a:solidFill>
                  <a:schemeClr val="tx2">
                    <a:lumMod val="75000"/>
                  </a:schemeClr>
                </a:solidFill>
              </a:rPr>
              <a:t>WILLIAM HARVEY (1628)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smtClean="0">
                <a:solidFill>
                  <a:schemeClr val="tx2">
                    <a:lumMod val="75000"/>
                  </a:schemeClr>
                </a:solidFill>
              </a:rPr>
              <a:t>CLAUDE BERNARD (1849)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GB" sz="2400" b="1" smtClean="0">
              <a:solidFill>
                <a:schemeClr val="tx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smtClean="0">
                <a:solidFill>
                  <a:schemeClr val="tx2">
                    <a:lumMod val="75000"/>
                  </a:schemeClr>
                </a:solidFill>
              </a:rPr>
              <a:t>BERTHOLD (1849)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400" b="1" smtClean="0">
              <a:solidFill>
                <a:schemeClr val="tx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smtClean="0">
                <a:solidFill>
                  <a:schemeClr val="tx2">
                    <a:lumMod val="75000"/>
                  </a:schemeClr>
                </a:solidFill>
              </a:rPr>
              <a:t>THOMAS ADDISON (1856)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400" b="1" smtClean="0">
              <a:solidFill>
                <a:schemeClr val="tx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smtClean="0">
                <a:solidFill>
                  <a:schemeClr val="tx2">
                    <a:lumMod val="75000"/>
                  </a:schemeClr>
                </a:solidFill>
              </a:rPr>
              <a:t>BROWN-SEQUARD (1889)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2000" smtClean="0">
                <a:solidFill>
                  <a:schemeClr val="tx2">
                    <a:lumMod val="75000"/>
                  </a:schemeClr>
                </a:solidFill>
              </a:rPr>
              <a:t>	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13275" y="2060575"/>
            <a:ext cx="4495800" cy="4572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Blood is pumped around the body; discovery of circulation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Proposed concept of internal secretion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Observed loss of male characteristics in castrated cockerels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Documented clinical adrenal insufficiency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Self-injection of testicular extract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0963" y="1773238"/>
            <a:ext cx="4419600" cy="4876800"/>
          </a:xfrm>
          <a:ln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</a:rPr>
              <a:t>BAYLIS and STARLING (1905)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</a:rPr>
              <a:t>BANTING and BEST (1922)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</a:rPr>
              <a:t>GEOFFREY HARRIS (1955)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</a:rPr>
              <a:t>ROGER EKINS (1960)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GB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</a:rPr>
              <a:t>SALVADOR MONCADA (1987)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</a:rPr>
              <a:t>The GENOME PROJECT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524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i="1" smtClean="0">
                <a:solidFill>
                  <a:schemeClr val="tx2">
                    <a:lumMod val="75000"/>
                  </a:schemeClr>
                </a:solidFill>
              </a:rPr>
              <a:t>A BRIEF HISTORY OF ENDOCRINOLOGY (2)</a:t>
            </a:r>
            <a:endParaRPr lang="en-GB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13275" y="1773238"/>
            <a:ext cx="4495800" cy="4876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Coined word hormone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2060"/>
              </a:buClr>
              <a:buFont typeface="Arial" pitchFamily="34" charset="0"/>
              <a:buChar char="•"/>
              <a:defRPr/>
            </a:pPr>
            <a:endParaRPr lang="en-GB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Extracted insulin from pancreas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Established link between endocrine system (pituitary) and brain (hypothalamus)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Development of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</a:rPr>
              <a:t>radioimmunoassays</a:t>
            </a:r>
            <a:endParaRPr lang="en-GB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Identified nitric oxide as a local hormone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 Present and future developments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60350"/>
            <a:ext cx="7010400" cy="1295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i="1" smtClean="0">
                <a:solidFill>
                  <a:schemeClr val="tx2">
                    <a:lumMod val="75000"/>
                  </a:schemeClr>
                </a:solidFill>
              </a:rPr>
              <a:t>MORE DEFINITIONS</a:t>
            </a:r>
            <a:endParaRPr lang="en-GB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89138"/>
            <a:ext cx="8713788" cy="417671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mtClean="0">
                <a:solidFill>
                  <a:schemeClr val="tx2">
                    <a:lumMod val="75000"/>
                  </a:schemeClr>
                </a:solidFill>
              </a:rPr>
              <a:t>ENDOCRINE relates to hormone’s action on target cells at a distance from source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mtClean="0">
                <a:solidFill>
                  <a:schemeClr val="tx2">
                    <a:lumMod val="75000"/>
                  </a:schemeClr>
                </a:solidFill>
              </a:rPr>
              <a:t>PARACRINE relates to hormone’s action on nearby target cells e.g. within immediate area around source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mtClean="0">
                <a:solidFill>
                  <a:schemeClr val="tx2">
                    <a:lumMod val="75000"/>
                  </a:schemeClr>
                </a:solidFill>
              </a:rPr>
              <a:t>AUTOCRINE relates to hormone having an effect on its own immediate source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i="1" smtClean="0">
                <a:solidFill>
                  <a:schemeClr val="tx2">
                    <a:lumMod val="75000"/>
                  </a:schemeClr>
                </a:solidFill>
              </a:rPr>
              <a:t>[CRYPTOCRINE is a term devised to indicate that a hormone can have an effect within its own cell of production (i.e. hidden)]</a:t>
            </a:r>
            <a:endParaRPr lang="en-GB" sz="2400" i="1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4"/>
          <p:cNvSpPr>
            <a:spLocks noChangeArrowheads="1"/>
          </p:cNvSpPr>
          <p:nvPr/>
        </p:nvSpPr>
        <p:spPr bwMode="auto">
          <a:xfrm>
            <a:off x="3203575" y="2420938"/>
            <a:ext cx="2016125" cy="1873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GB" sz="2400">
                <a:solidFill>
                  <a:schemeClr val="tx2">
                    <a:lumMod val="75000"/>
                  </a:schemeClr>
                </a:solidFill>
              </a:rPr>
              <a:t>Endocrine cell</a:t>
            </a:r>
          </a:p>
        </p:txBody>
      </p:sp>
      <p:sp>
        <p:nvSpPr>
          <p:cNvPr id="8195" name="AutoShape 5"/>
          <p:cNvSpPr>
            <a:spLocks noChangeArrowheads="1"/>
          </p:cNvSpPr>
          <p:nvPr/>
        </p:nvSpPr>
        <p:spPr bwMode="auto">
          <a:xfrm>
            <a:off x="3779838" y="908050"/>
            <a:ext cx="3671887" cy="1439863"/>
          </a:xfrm>
          <a:prstGeom prst="curvedDownArrow">
            <a:avLst>
              <a:gd name="adj1" fmla="val 51003"/>
              <a:gd name="adj2" fmla="val 102007"/>
              <a:gd name="adj3" fmla="val 33333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 rot="3257652">
            <a:off x="6702425" y="2260601"/>
            <a:ext cx="649287" cy="23034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197" name="Line 7"/>
          <p:cNvSpPr>
            <a:spLocks noChangeShapeType="1"/>
          </p:cNvSpPr>
          <p:nvPr/>
        </p:nvSpPr>
        <p:spPr bwMode="auto">
          <a:xfrm flipH="1" flipV="1">
            <a:off x="6804025" y="3213100"/>
            <a:ext cx="360363" cy="5048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198" name="Line 8"/>
          <p:cNvSpPr>
            <a:spLocks noChangeShapeType="1"/>
          </p:cNvSpPr>
          <p:nvPr/>
        </p:nvSpPr>
        <p:spPr bwMode="auto">
          <a:xfrm>
            <a:off x="6372225" y="3500438"/>
            <a:ext cx="360363" cy="5048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199" name="Line 9"/>
          <p:cNvSpPr>
            <a:spLocks noChangeShapeType="1"/>
          </p:cNvSpPr>
          <p:nvPr/>
        </p:nvSpPr>
        <p:spPr bwMode="auto">
          <a:xfrm>
            <a:off x="7235825" y="2779713"/>
            <a:ext cx="433388" cy="5778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7072313" y="3735388"/>
            <a:ext cx="16732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solidFill>
                  <a:schemeClr val="tx2">
                    <a:lumMod val="75000"/>
                  </a:schemeClr>
                </a:solidFill>
              </a:rPr>
              <a:t>“distant”</a:t>
            </a:r>
          </a:p>
          <a:p>
            <a:pPr>
              <a:defRPr/>
            </a:pPr>
            <a:r>
              <a:rPr lang="en-GB" sz="2400">
                <a:solidFill>
                  <a:schemeClr val="tx2">
                    <a:lumMod val="75000"/>
                  </a:schemeClr>
                </a:solidFill>
              </a:rPr>
              <a:t>target cells</a:t>
            </a:r>
          </a:p>
        </p:txBody>
      </p:sp>
      <p:sp>
        <p:nvSpPr>
          <p:cNvPr id="8201" name="Text Box 11"/>
          <p:cNvSpPr txBox="1">
            <a:spLocks noChangeArrowheads="1"/>
          </p:cNvSpPr>
          <p:nvPr/>
        </p:nvSpPr>
        <p:spPr bwMode="auto">
          <a:xfrm>
            <a:off x="4643438" y="188913"/>
            <a:ext cx="3938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>
                <a:solidFill>
                  <a:schemeClr val="tx2">
                    <a:lumMod val="75000"/>
                  </a:schemeClr>
                </a:solidFill>
              </a:rPr>
              <a:t>BLOOD CIRCULATION</a:t>
            </a:r>
          </a:p>
        </p:txBody>
      </p:sp>
      <p:sp>
        <p:nvSpPr>
          <p:cNvPr id="8202" name="Text Box 12"/>
          <p:cNvSpPr txBox="1">
            <a:spLocks noChangeArrowheads="1"/>
          </p:cNvSpPr>
          <p:nvPr/>
        </p:nvSpPr>
        <p:spPr bwMode="auto">
          <a:xfrm>
            <a:off x="6443663" y="4579938"/>
            <a:ext cx="23177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>
                <a:solidFill>
                  <a:schemeClr val="tx2">
                    <a:lumMod val="75000"/>
                  </a:schemeClr>
                </a:solidFill>
              </a:rPr>
              <a:t>ENDOCRINE</a:t>
            </a:r>
          </a:p>
          <a:p>
            <a:pPr>
              <a:defRPr/>
            </a:pPr>
            <a:r>
              <a:rPr lang="en-GB" sz="2800">
                <a:solidFill>
                  <a:schemeClr val="tx2">
                    <a:lumMod val="75000"/>
                  </a:schemeClr>
                </a:solidFill>
              </a:rPr>
              <a:t>    EFFECT</a:t>
            </a:r>
          </a:p>
        </p:txBody>
      </p:sp>
      <p:sp>
        <p:nvSpPr>
          <p:cNvPr id="8203" name="Text Box 13"/>
          <p:cNvSpPr txBox="1">
            <a:spLocks noChangeArrowheads="1"/>
          </p:cNvSpPr>
          <p:nvPr/>
        </p:nvSpPr>
        <p:spPr bwMode="auto">
          <a:xfrm>
            <a:off x="5868988" y="2276475"/>
            <a:ext cx="1389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hormone</a:t>
            </a:r>
          </a:p>
        </p:txBody>
      </p:sp>
      <p:sp>
        <p:nvSpPr>
          <p:cNvPr id="8204" name="Line 14"/>
          <p:cNvSpPr>
            <a:spLocks noChangeShapeType="1"/>
          </p:cNvSpPr>
          <p:nvPr/>
        </p:nvSpPr>
        <p:spPr bwMode="auto">
          <a:xfrm>
            <a:off x="6804025" y="2708275"/>
            <a:ext cx="576263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205" name="Line 15"/>
          <p:cNvSpPr>
            <a:spLocks noChangeShapeType="1"/>
          </p:cNvSpPr>
          <p:nvPr/>
        </p:nvSpPr>
        <p:spPr bwMode="auto">
          <a:xfrm>
            <a:off x="6804025" y="2708275"/>
            <a:ext cx="215900" cy="2159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206" name="Line 16"/>
          <p:cNvSpPr>
            <a:spLocks noChangeShapeType="1"/>
          </p:cNvSpPr>
          <p:nvPr/>
        </p:nvSpPr>
        <p:spPr bwMode="auto">
          <a:xfrm flipH="1">
            <a:off x="6588125" y="2708275"/>
            <a:ext cx="215900" cy="57626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207" name="Line 17"/>
          <p:cNvSpPr>
            <a:spLocks noChangeShapeType="1"/>
          </p:cNvSpPr>
          <p:nvPr/>
        </p:nvSpPr>
        <p:spPr bwMode="auto">
          <a:xfrm flipH="1">
            <a:off x="6156325" y="2708275"/>
            <a:ext cx="647700" cy="9366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208" name="Line 22"/>
          <p:cNvSpPr>
            <a:spLocks noChangeShapeType="1"/>
          </p:cNvSpPr>
          <p:nvPr/>
        </p:nvSpPr>
        <p:spPr bwMode="auto">
          <a:xfrm flipV="1">
            <a:off x="4140200" y="1989138"/>
            <a:ext cx="0" cy="8636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209" name="Freeform 23"/>
          <p:cNvSpPr>
            <a:spLocks/>
          </p:cNvSpPr>
          <p:nvPr/>
        </p:nvSpPr>
        <p:spPr bwMode="auto">
          <a:xfrm>
            <a:off x="6372225" y="1412875"/>
            <a:ext cx="384175" cy="792163"/>
          </a:xfrm>
          <a:custGeom>
            <a:avLst/>
            <a:gdLst>
              <a:gd name="T0" fmla="*/ 0 w 242"/>
              <a:gd name="T1" fmla="*/ 0 h 499"/>
              <a:gd name="T2" fmla="*/ 215900 w 242"/>
              <a:gd name="T3" fmla="*/ 215900 h 499"/>
              <a:gd name="T4" fmla="*/ 360363 w 242"/>
              <a:gd name="T5" fmla="*/ 503237 h 499"/>
              <a:gd name="T6" fmla="*/ 360363 w 242"/>
              <a:gd name="T7" fmla="*/ 792162 h 499"/>
              <a:gd name="T8" fmla="*/ 0 60000 65536"/>
              <a:gd name="T9" fmla="*/ 0 60000 65536"/>
              <a:gd name="T10" fmla="*/ 0 60000 65536"/>
              <a:gd name="T11" fmla="*/ 0 60000 65536"/>
              <a:gd name="T12" fmla="*/ 0 w 242"/>
              <a:gd name="T13" fmla="*/ 0 h 499"/>
              <a:gd name="T14" fmla="*/ 242 w 242"/>
              <a:gd name="T15" fmla="*/ 499 h 4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2" h="499">
                <a:moveTo>
                  <a:pt x="0" y="0"/>
                </a:moveTo>
                <a:cubicBezTo>
                  <a:pt x="49" y="41"/>
                  <a:pt x="98" y="83"/>
                  <a:pt x="136" y="136"/>
                </a:cubicBezTo>
                <a:cubicBezTo>
                  <a:pt x="174" y="189"/>
                  <a:pt x="212" y="257"/>
                  <a:pt x="227" y="317"/>
                </a:cubicBezTo>
                <a:cubicBezTo>
                  <a:pt x="242" y="377"/>
                  <a:pt x="234" y="438"/>
                  <a:pt x="227" y="499"/>
                </a:cubicBezTo>
              </a:path>
            </a:pathLst>
          </a:custGeom>
          <a:noFill/>
          <a:ln w="9525">
            <a:noFill/>
            <a:round/>
            <a:headEnd type="none" w="med" len="med"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222" name="Oval 27"/>
          <p:cNvSpPr>
            <a:spLocks noChangeArrowheads="1"/>
          </p:cNvSpPr>
          <p:nvPr/>
        </p:nvSpPr>
        <p:spPr bwMode="auto">
          <a:xfrm>
            <a:off x="611188" y="2895600"/>
            <a:ext cx="2016125" cy="1873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GB" sz="2400">
                <a:solidFill>
                  <a:schemeClr val="tx2">
                    <a:lumMod val="75000"/>
                  </a:schemeClr>
                </a:solidFill>
              </a:rPr>
              <a:t>Endocrine</a:t>
            </a:r>
          </a:p>
          <a:p>
            <a:pPr algn="ctr">
              <a:defRPr/>
            </a:pPr>
            <a:r>
              <a:rPr lang="en-GB" sz="2400">
                <a:solidFill>
                  <a:schemeClr val="tx2">
                    <a:lumMod val="75000"/>
                  </a:schemeClr>
                </a:solidFill>
              </a:rPr>
              <a:t> (or other)</a:t>
            </a:r>
          </a:p>
          <a:p>
            <a:pPr algn="ctr">
              <a:defRPr/>
            </a:pPr>
            <a:r>
              <a:rPr lang="en-GB" sz="2400">
                <a:solidFill>
                  <a:schemeClr val="tx2">
                    <a:lumMod val="75000"/>
                  </a:schemeClr>
                </a:solidFill>
              </a:rPr>
              <a:t> cell</a:t>
            </a:r>
          </a:p>
        </p:txBody>
      </p:sp>
      <p:sp>
        <p:nvSpPr>
          <p:cNvPr id="8223" name="Oval 28"/>
          <p:cNvSpPr>
            <a:spLocks noChangeArrowheads="1"/>
          </p:cNvSpPr>
          <p:nvPr/>
        </p:nvSpPr>
        <p:spPr bwMode="auto">
          <a:xfrm>
            <a:off x="1260475" y="950913"/>
            <a:ext cx="2016125" cy="1873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GB" sz="2400">
                <a:solidFill>
                  <a:schemeClr val="tx2">
                    <a:lumMod val="75000"/>
                  </a:schemeClr>
                </a:solidFill>
              </a:rPr>
              <a:t>Endocrine</a:t>
            </a:r>
          </a:p>
          <a:p>
            <a:pPr algn="ctr">
              <a:defRPr/>
            </a:pPr>
            <a:r>
              <a:rPr lang="en-GB" sz="2400">
                <a:solidFill>
                  <a:schemeClr val="tx2">
                    <a:lumMod val="75000"/>
                  </a:schemeClr>
                </a:solidFill>
              </a:rPr>
              <a:t> (or other)</a:t>
            </a:r>
          </a:p>
          <a:p>
            <a:pPr algn="ctr">
              <a:defRPr/>
            </a:pPr>
            <a:r>
              <a:rPr lang="en-GB" sz="2400">
                <a:solidFill>
                  <a:schemeClr val="tx2">
                    <a:lumMod val="75000"/>
                  </a:schemeClr>
                </a:solidFill>
              </a:rPr>
              <a:t> cell</a:t>
            </a:r>
          </a:p>
        </p:txBody>
      </p:sp>
      <p:sp>
        <p:nvSpPr>
          <p:cNvPr id="8224" name="Oval 29"/>
          <p:cNvSpPr>
            <a:spLocks noChangeArrowheads="1"/>
          </p:cNvSpPr>
          <p:nvPr/>
        </p:nvSpPr>
        <p:spPr bwMode="auto">
          <a:xfrm>
            <a:off x="2771775" y="4840288"/>
            <a:ext cx="2016125" cy="1873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GB" sz="2400">
                <a:solidFill>
                  <a:schemeClr val="tx2">
                    <a:lumMod val="75000"/>
                  </a:schemeClr>
                </a:solidFill>
              </a:rPr>
              <a:t>Endocrine</a:t>
            </a:r>
          </a:p>
          <a:p>
            <a:pPr algn="ctr">
              <a:defRPr/>
            </a:pPr>
            <a:r>
              <a:rPr lang="en-GB" sz="2400">
                <a:solidFill>
                  <a:schemeClr val="tx2">
                    <a:lumMod val="75000"/>
                  </a:schemeClr>
                </a:solidFill>
              </a:rPr>
              <a:t> (or other)</a:t>
            </a:r>
          </a:p>
          <a:p>
            <a:pPr algn="ctr">
              <a:defRPr/>
            </a:pPr>
            <a:r>
              <a:rPr lang="en-GB" sz="2400">
                <a:solidFill>
                  <a:schemeClr val="tx2">
                    <a:lumMod val="75000"/>
                  </a:schemeClr>
                </a:solidFill>
              </a:rPr>
              <a:t> cell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539750" y="2606675"/>
            <a:ext cx="4289425" cy="3322638"/>
            <a:chOff x="539750" y="2606676"/>
            <a:chExt cx="4289426" cy="3322637"/>
          </a:xfrm>
        </p:grpSpPr>
        <p:sp>
          <p:nvSpPr>
            <p:cNvPr id="8221" name="Text Box 35"/>
            <p:cNvSpPr txBox="1">
              <a:spLocks noChangeArrowheads="1"/>
            </p:cNvSpPr>
            <p:nvPr/>
          </p:nvSpPr>
          <p:spPr bwMode="auto">
            <a:xfrm>
              <a:off x="539750" y="4983163"/>
              <a:ext cx="2257426" cy="946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800" dirty="0">
                  <a:solidFill>
                    <a:schemeClr val="tx2">
                      <a:lumMod val="75000"/>
                    </a:schemeClr>
                  </a:solidFill>
                </a:rPr>
                <a:t>PARACRINE</a:t>
              </a:r>
            </a:p>
            <a:p>
              <a:pPr>
                <a:defRPr/>
              </a:pPr>
              <a:r>
                <a:rPr lang="en-GB" sz="2800" dirty="0">
                  <a:solidFill>
                    <a:schemeClr val="tx2">
                      <a:lumMod val="75000"/>
                    </a:schemeClr>
                  </a:solidFill>
                </a:rPr>
                <a:t>   EFFECT</a:t>
              </a:r>
            </a:p>
          </p:txBody>
        </p:sp>
        <p:grpSp>
          <p:nvGrpSpPr>
            <p:cNvPr id="7197" name="Group 38"/>
            <p:cNvGrpSpPr>
              <a:grpSpLocks/>
            </p:cNvGrpSpPr>
            <p:nvPr/>
          </p:nvGrpSpPr>
          <p:grpSpPr bwMode="auto">
            <a:xfrm>
              <a:off x="2268538" y="2606676"/>
              <a:ext cx="2560638" cy="2592387"/>
              <a:chOff x="2268538" y="2606676"/>
              <a:chExt cx="2560638" cy="2592387"/>
            </a:xfrm>
          </p:grpSpPr>
          <p:sp>
            <p:nvSpPr>
              <p:cNvPr id="7198" name="WordArt 30"/>
              <p:cNvSpPr>
                <a:spLocks noChangeArrowheads="1" noChangeShapeType="1" noTextEdit="1"/>
              </p:cNvSpPr>
              <p:nvPr/>
            </p:nvSpPr>
            <p:spPr bwMode="auto">
              <a:xfrm>
                <a:off x="3419476" y="4264026"/>
                <a:ext cx="1409700" cy="555625"/>
              </a:xfrm>
              <a:prstGeom prst="rect">
                <a:avLst/>
              </a:prstGeom>
            </p:spPr>
            <p:txBody>
              <a:bodyPr wrap="none" fromWordArt="1">
                <a:prstTxWarp prst="textCanDown">
                  <a:avLst>
                    <a:gd name="adj" fmla="val 33333"/>
                  </a:avLst>
                </a:prstTxWarp>
              </a:bodyPr>
              <a:lstStyle/>
              <a:p>
                <a:pPr algn="ctr"/>
                <a:r>
                  <a:rPr lang="en-GB" sz="28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17375E"/>
                    </a:solidFill>
                    <a:latin typeface="Arial Unicode MS"/>
                    <a:ea typeface="Arial Unicode MS"/>
                    <a:cs typeface="Arial Unicode MS"/>
                  </a:rPr>
                  <a:t>  hormone</a:t>
                </a:r>
              </a:p>
            </p:txBody>
          </p:sp>
          <p:sp>
            <p:nvSpPr>
              <p:cNvPr id="7199" name="WordArt 31"/>
              <p:cNvSpPr>
                <a:spLocks noChangeArrowheads="1" noChangeShapeType="1" noTextEdit="1"/>
              </p:cNvSpPr>
              <p:nvPr/>
            </p:nvSpPr>
            <p:spPr bwMode="auto">
              <a:xfrm rot="4562613">
                <a:off x="2293938" y="3322638"/>
                <a:ext cx="1409700" cy="555625"/>
              </a:xfrm>
              <a:prstGeom prst="rect">
                <a:avLst/>
              </a:prstGeom>
            </p:spPr>
            <p:txBody>
              <a:bodyPr wrap="none" fromWordArt="1">
                <a:prstTxWarp prst="textCanDown">
                  <a:avLst>
                    <a:gd name="adj" fmla="val 33333"/>
                  </a:avLst>
                </a:prstTxWarp>
              </a:bodyPr>
              <a:lstStyle/>
              <a:p>
                <a:pPr algn="ctr"/>
                <a:r>
                  <a:rPr lang="en-GB" sz="28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17375E"/>
                    </a:solidFill>
                    <a:latin typeface="Arial Unicode MS"/>
                    <a:ea typeface="Arial Unicode MS"/>
                    <a:cs typeface="Arial Unicode MS"/>
                  </a:rPr>
                  <a:t>  hormone</a:t>
                </a:r>
              </a:p>
            </p:txBody>
          </p:sp>
          <p:sp>
            <p:nvSpPr>
              <p:cNvPr id="8227" name="Line 32"/>
              <p:cNvSpPr>
                <a:spLocks noChangeShapeType="1"/>
              </p:cNvSpPr>
              <p:nvPr/>
            </p:nvSpPr>
            <p:spPr bwMode="auto">
              <a:xfrm flipH="1" flipV="1">
                <a:off x="2268538" y="2606676"/>
                <a:ext cx="431800" cy="360363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228" name="Line 33"/>
              <p:cNvSpPr>
                <a:spLocks noChangeShapeType="1"/>
              </p:cNvSpPr>
              <p:nvPr/>
            </p:nvSpPr>
            <p:spPr bwMode="auto">
              <a:xfrm flipH="1">
                <a:off x="2411413" y="3832226"/>
                <a:ext cx="288925" cy="21590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229" name="Line 34"/>
              <p:cNvSpPr>
                <a:spLocks noChangeShapeType="1"/>
              </p:cNvSpPr>
              <p:nvPr/>
            </p:nvSpPr>
            <p:spPr bwMode="auto">
              <a:xfrm>
                <a:off x="3995739" y="4840288"/>
                <a:ext cx="73025" cy="358775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218" name="Line 36"/>
              <p:cNvSpPr>
                <a:spLocks noChangeShapeType="1"/>
              </p:cNvSpPr>
              <p:nvPr/>
            </p:nvSpPr>
            <p:spPr bwMode="auto">
              <a:xfrm flipH="1">
                <a:off x="3995739" y="4048125"/>
                <a:ext cx="73025" cy="43180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219" name="Line 37"/>
              <p:cNvSpPr>
                <a:spLocks noChangeShapeType="1"/>
              </p:cNvSpPr>
              <p:nvPr/>
            </p:nvSpPr>
            <p:spPr bwMode="auto">
              <a:xfrm flipH="1">
                <a:off x="3060700" y="3687764"/>
                <a:ext cx="431800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2771775" y="2492375"/>
            <a:ext cx="4511675" cy="3922713"/>
            <a:chOff x="2771775" y="2492376"/>
            <a:chExt cx="4511675" cy="3922712"/>
          </a:xfrm>
        </p:grpSpPr>
        <p:grpSp>
          <p:nvGrpSpPr>
            <p:cNvPr id="7191" name="Group 18"/>
            <p:cNvGrpSpPr>
              <a:grpSpLocks/>
            </p:cNvGrpSpPr>
            <p:nvPr/>
          </p:nvGrpSpPr>
          <p:grpSpPr bwMode="auto">
            <a:xfrm>
              <a:off x="4860925" y="3668713"/>
              <a:ext cx="2422525" cy="2746375"/>
              <a:chOff x="3243" y="2432"/>
              <a:chExt cx="1526" cy="1730"/>
            </a:xfrm>
          </p:grpSpPr>
          <p:sp>
            <p:nvSpPr>
              <p:cNvPr id="8214" name="Freeform 19"/>
              <p:cNvSpPr>
                <a:spLocks/>
              </p:cNvSpPr>
              <p:nvPr/>
            </p:nvSpPr>
            <p:spPr bwMode="auto">
              <a:xfrm>
                <a:off x="3243" y="2432"/>
                <a:ext cx="257" cy="499"/>
              </a:xfrm>
              <a:custGeom>
                <a:avLst/>
                <a:gdLst>
                  <a:gd name="T0" fmla="*/ 0 w 257"/>
                  <a:gd name="T1" fmla="*/ 499 h 499"/>
                  <a:gd name="T2" fmla="*/ 181 w 257"/>
                  <a:gd name="T3" fmla="*/ 363 h 499"/>
                  <a:gd name="T4" fmla="*/ 227 w 257"/>
                  <a:gd name="T5" fmla="*/ 182 h 499"/>
                  <a:gd name="T6" fmla="*/ 0 w 257"/>
                  <a:gd name="T7" fmla="*/ 0 h 49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7"/>
                  <a:gd name="T13" fmla="*/ 0 h 499"/>
                  <a:gd name="T14" fmla="*/ 257 w 257"/>
                  <a:gd name="T15" fmla="*/ 499 h 49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7" h="499">
                    <a:moveTo>
                      <a:pt x="0" y="499"/>
                    </a:moveTo>
                    <a:cubicBezTo>
                      <a:pt x="71" y="457"/>
                      <a:pt x="143" y="416"/>
                      <a:pt x="181" y="363"/>
                    </a:cubicBezTo>
                    <a:cubicBezTo>
                      <a:pt x="219" y="310"/>
                      <a:pt x="257" y="242"/>
                      <a:pt x="227" y="182"/>
                    </a:cubicBezTo>
                    <a:cubicBezTo>
                      <a:pt x="197" y="122"/>
                      <a:pt x="98" y="61"/>
                      <a:pt x="0" y="0"/>
                    </a:cubicBezTo>
                  </a:path>
                </a:pathLst>
              </a:custGeom>
              <a:noFill/>
              <a:ln w="38100" cmpd="sng">
                <a:solidFill>
                  <a:schemeClr val="tx2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8215" name="Text Box 20"/>
              <p:cNvSpPr txBox="1">
                <a:spLocks noChangeArrowheads="1"/>
              </p:cNvSpPr>
              <p:nvPr/>
            </p:nvSpPr>
            <p:spPr bwMode="auto">
              <a:xfrm>
                <a:off x="3334" y="3566"/>
                <a:ext cx="1435" cy="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2800" dirty="0">
                    <a:solidFill>
                      <a:schemeClr val="tx2">
                        <a:lumMod val="75000"/>
                      </a:schemeClr>
                    </a:solidFill>
                  </a:rPr>
                  <a:t>AUTOCRINE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schemeClr val="tx2">
                        <a:lumMod val="75000"/>
                      </a:schemeClr>
                    </a:solidFill>
                  </a:rPr>
                  <a:t>   EFFECT</a:t>
                </a:r>
              </a:p>
            </p:txBody>
          </p:sp>
          <p:sp>
            <p:nvSpPr>
              <p:cNvPr id="8216" name="Line 21"/>
              <p:cNvSpPr>
                <a:spLocks noChangeShapeType="1"/>
              </p:cNvSpPr>
              <p:nvPr/>
            </p:nvSpPr>
            <p:spPr bwMode="auto">
              <a:xfrm flipH="1" flipV="1">
                <a:off x="3515" y="2886"/>
                <a:ext cx="318" cy="68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8213" name="Freeform 38"/>
            <p:cNvSpPr>
              <a:spLocks/>
            </p:cNvSpPr>
            <p:nvPr/>
          </p:nvSpPr>
          <p:spPr bwMode="auto">
            <a:xfrm>
              <a:off x="2771775" y="2492376"/>
              <a:ext cx="936625" cy="312738"/>
            </a:xfrm>
            <a:custGeom>
              <a:avLst/>
              <a:gdLst>
                <a:gd name="T0" fmla="*/ 0 w 590"/>
                <a:gd name="T1" fmla="*/ 197 h 197"/>
                <a:gd name="T2" fmla="*/ 182 w 590"/>
                <a:gd name="T3" fmla="*/ 15 h 197"/>
                <a:gd name="T4" fmla="*/ 590 w 590"/>
                <a:gd name="T5" fmla="*/ 106 h 197"/>
                <a:gd name="T6" fmla="*/ 0 60000 65536"/>
                <a:gd name="T7" fmla="*/ 0 60000 65536"/>
                <a:gd name="T8" fmla="*/ 0 60000 65536"/>
                <a:gd name="T9" fmla="*/ 0 w 590"/>
                <a:gd name="T10" fmla="*/ 0 h 197"/>
                <a:gd name="T11" fmla="*/ 590 w 590"/>
                <a:gd name="T12" fmla="*/ 197 h 1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0" h="197">
                  <a:moveTo>
                    <a:pt x="0" y="197"/>
                  </a:moveTo>
                  <a:cubicBezTo>
                    <a:pt x="42" y="113"/>
                    <a:pt x="84" y="30"/>
                    <a:pt x="182" y="15"/>
                  </a:cubicBezTo>
                  <a:cubicBezTo>
                    <a:pt x="280" y="0"/>
                    <a:pt x="435" y="53"/>
                    <a:pt x="590" y="106"/>
                  </a:cubicBez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060450" y="530225"/>
            <a:ext cx="7272338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4400" b="1" i="1" dirty="0">
                <a:solidFill>
                  <a:schemeClr val="tx2">
                    <a:lumMod val="75000"/>
                  </a:schemeClr>
                </a:solidFill>
              </a:rPr>
              <a:t>ENDOCRINE v. NERVOUS </a:t>
            </a:r>
          </a:p>
          <a:p>
            <a:pPr algn="ctr" eaLnBrk="0" hangingPunct="0">
              <a:defRPr/>
            </a:pPr>
            <a:r>
              <a:rPr lang="en-GB" sz="4400" b="1" i="1" dirty="0">
                <a:solidFill>
                  <a:schemeClr val="tx2">
                    <a:lumMod val="75000"/>
                  </a:schemeClr>
                </a:solidFill>
              </a:rPr>
              <a:t>SYSTEMS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57200" y="2057400"/>
            <a:ext cx="845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GB" sz="2800" b="1">
                <a:solidFill>
                  <a:schemeClr val="tx2">
                    <a:lumMod val="75000"/>
                  </a:schemeClr>
                </a:solidFill>
              </a:rPr>
              <a:t>ENDOCRINE SYSTEM	 NERVOUS SYSTEM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50825" y="2492375"/>
            <a:ext cx="8458200" cy="400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 release of chemical 		release of chemical (</a:t>
            </a:r>
            <a:r>
              <a:rPr lang="en-GB" sz="2400" dirty="0" err="1">
                <a:solidFill>
                  <a:schemeClr val="tx2">
                    <a:lumMod val="75000"/>
                  </a:schemeClr>
                </a:solidFill>
              </a:rPr>
              <a:t>neuro</a:t>
            </a: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- (hormone) into bloodstream 	transmitter) across 							synapse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 effect can be on many target 	effect will be restricted to 	 cells spread throughout the 	those target cells actually body 					innervated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 effect will take place over a 	effect will be generated (relatively) long time-span 		within milliseconds  ranging from seconds to days</a:t>
            </a:r>
          </a:p>
          <a:p>
            <a:pPr eaLnBrk="0" hangingPunct="0">
              <a:spcBef>
                <a:spcPct val="20000"/>
              </a:spcBef>
              <a:buFontTx/>
              <a:buChar char="•"/>
              <a:defRPr/>
            </a:pPr>
            <a:endParaRPr lang="en-GB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3850" y="2060575"/>
            <a:ext cx="4248150" cy="441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643438" y="2060575"/>
            <a:ext cx="4249737" cy="44640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3"/>
          <p:cNvSpPr>
            <a:spLocks noChangeArrowheads="1"/>
          </p:cNvSpPr>
          <p:nvPr/>
        </p:nvSpPr>
        <p:spPr bwMode="auto">
          <a:xfrm>
            <a:off x="3886200" y="2895600"/>
            <a:ext cx="1447800" cy="2057400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chemeClr val="tx2"/>
              </a:solidFill>
            </a:endParaRP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4495800" y="2819400"/>
            <a:ext cx="152400" cy="7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chemeClr val="tx2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 rot="-801039">
            <a:off x="4876800" y="4876800"/>
            <a:ext cx="152400" cy="13716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chemeClr val="tx2"/>
              </a:solidFill>
            </a:endParaRP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 rot="562426">
            <a:off x="4191000" y="4876800"/>
            <a:ext cx="152400" cy="13716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chemeClr val="tx2"/>
              </a:solidFill>
            </a:endParaRPr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5029200" y="6248400"/>
            <a:ext cx="381000" cy="762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chemeClr val="tx2"/>
              </a:solidFill>
            </a:endParaRPr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3810000" y="6248400"/>
            <a:ext cx="457200" cy="762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chemeClr val="tx2"/>
              </a:solidFill>
            </a:endParaRPr>
          </a:p>
        </p:txBody>
      </p:sp>
      <p:sp>
        <p:nvSpPr>
          <p:cNvPr id="10248" name="Rectangle 9"/>
          <p:cNvSpPr>
            <a:spLocks noChangeArrowheads="1"/>
          </p:cNvSpPr>
          <p:nvPr/>
        </p:nvSpPr>
        <p:spPr bwMode="auto">
          <a:xfrm rot="-1587885">
            <a:off x="5181600" y="2895600"/>
            <a:ext cx="152400" cy="13716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chemeClr val="tx2"/>
              </a:solidFill>
            </a:endParaRPr>
          </a:p>
        </p:txBody>
      </p:sp>
      <p:sp>
        <p:nvSpPr>
          <p:cNvPr id="10249" name="Rectangle 10"/>
          <p:cNvSpPr>
            <a:spLocks noChangeArrowheads="1"/>
          </p:cNvSpPr>
          <p:nvPr/>
        </p:nvSpPr>
        <p:spPr bwMode="auto">
          <a:xfrm rot="2290302">
            <a:off x="4105275" y="2917825"/>
            <a:ext cx="152400" cy="6096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chemeClr val="tx2"/>
              </a:solidFill>
            </a:endParaRP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 rot="2318730" flipV="1">
            <a:off x="3276600" y="3200400"/>
            <a:ext cx="827088" cy="14287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chemeClr val="tx2"/>
              </a:solidFill>
            </a:endParaRPr>
          </a:p>
        </p:txBody>
      </p:sp>
      <p:sp>
        <p:nvSpPr>
          <p:cNvPr id="10251" name="Freeform 20"/>
          <p:cNvSpPr>
            <a:spLocks/>
          </p:cNvSpPr>
          <p:nvPr/>
        </p:nvSpPr>
        <p:spPr bwMode="auto">
          <a:xfrm>
            <a:off x="4191000" y="4191000"/>
            <a:ext cx="165100" cy="304800"/>
          </a:xfrm>
          <a:custGeom>
            <a:avLst/>
            <a:gdLst>
              <a:gd name="T0" fmla="*/ 104274 w 152"/>
              <a:gd name="T1" fmla="*/ 152400 h 224"/>
              <a:gd name="T2" fmla="*/ 156411 w 152"/>
              <a:gd name="T3" fmla="*/ 21771 h 224"/>
              <a:gd name="T4" fmla="*/ 52137 w 152"/>
              <a:gd name="T5" fmla="*/ 21771 h 224"/>
              <a:gd name="T6" fmla="*/ 0 w 152"/>
              <a:gd name="T7" fmla="*/ 152400 h 224"/>
              <a:gd name="T8" fmla="*/ 52137 w 152"/>
              <a:gd name="T9" fmla="*/ 283029 h 224"/>
              <a:gd name="T10" fmla="*/ 104274 w 152"/>
              <a:gd name="T11" fmla="*/ 283029 h 224"/>
              <a:gd name="T12" fmla="*/ 104274 w 152"/>
              <a:gd name="T13" fmla="*/ 152400 h 2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2"/>
              <a:gd name="T22" fmla="*/ 0 h 224"/>
              <a:gd name="T23" fmla="*/ 152 w 152"/>
              <a:gd name="T24" fmla="*/ 224 h 2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2" h="224">
                <a:moveTo>
                  <a:pt x="96" y="112"/>
                </a:moveTo>
                <a:cubicBezTo>
                  <a:pt x="104" y="80"/>
                  <a:pt x="152" y="32"/>
                  <a:pt x="144" y="16"/>
                </a:cubicBezTo>
                <a:cubicBezTo>
                  <a:pt x="136" y="0"/>
                  <a:pt x="72" y="0"/>
                  <a:pt x="48" y="16"/>
                </a:cubicBezTo>
                <a:cubicBezTo>
                  <a:pt x="24" y="32"/>
                  <a:pt x="0" y="80"/>
                  <a:pt x="0" y="112"/>
                </a:cubicBezTo>
                <a:cubicBezTo>
                  <a:pt x="0" y="144"/>
                  <a:pt x="32" y="192"/>
                  <a:pt x="48" y="208"/>
                </a:cubicBezTo>
                <a:cubicBezTo>
                  <a:pt x="64" y="224"/>
                  <a:pt x="88" y="224"/>
                  <a:pt x="96" y="208"/>
                </a:cubicBezTo>
                <a:cubicBezTo>
                  <a:pt x="104" y="192"/>
                  <a:pt x="88" y="144"/>
                  <a:pt x="96" y="112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chemeClr val="tx2"/>
              </a:solidFill>
            </a:endParaRPr>
          </a:p>
        </p:txBody>
      </p:sp>
      <p:sp>
        <p:nvSpPr>
          <p:cNvPr id="10252" name="Freeform 21"/>
          <p:cNvSpPr>
            <a:spLocks/>
          </p:cNvSpPr>
          <p:nvPr/>
        </p:nvSpPr>
        <p:spPr bwMode="auto">
          <a:xfrm rot="9305790">
            <a:off x="4902200" y="4032250"/>
            <a:ext cx="165100" cy="304800"/>
          </a:xfrm>
          <a:custGeom>
            <a:avLst/>
            <a:gdLst>
              <a:gd name="T0" fmla="*/ 104274 w 152"/>
              <a:gd name="T1" fmla="*/ 152400 h 224"/>
              <a:gd name="T2" fmla="*/ 156411 w 152"/>
              <a:gd name="T3" fmla="*/ 21771 h 224"/>
              <a:gd name="T4" fmla="*/ 52137 w 152"/>
              <a:gd name="T5" fmla="*/ 21771 h 224"/>
              <a:gd name="T6" fmla="*/ 0 w 152"/>
              <a:gd name="T7" fmla="*/ 152400 h 224"/>
              <a:gd name="T8" fmla="*/ 52137 w 152"/>
              <a:gd name="T9" fmla="*/ 283029 h 224"/>
              <a:gd name="T10" fmla="*/ 104274 w 152"/>
              <a:gd name="T11" fmla="*/ 283029 h 224"/>
              <a:gd name="T12" fmla="*/ 104274 w 152"/>
              <a:gd name="T13" fmla="*/ 152400 h 2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2"/>
              <a:gd name="T22" fmla="*/ 0 h 224"/>
              <a:gd name="T23" fmla="*/ 152 w 152"/>
              <a:gd name="T24" fmla="*/ 224 h 2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2" h="224">
                <a:moveTo>
                  <a:pt x="96" y="112"/>
                </a:moveTo>
                <a:cubicBezTo>
                  <a:pt x="104" y="80"/>
                  <a:pt x="152" y="32"/>
                  <a:pt x="144" y="16"/>
                </a:cubicBezTo>
                <a:cubicBezTo>
                  <a:pt x="136" y="0"/>
                  <a:pt x="72" y="0"/>
                  <a:pt x="48" y="16"/>
                </a:cubicBezTo>
                <a:cubicBezTo>
                  <a:pt x="24" y="32"/>
                  <a:pt x="0" y="80"/>
                  <a:pt x="0" y="112"/>
                </a:cubicBezTo>
                <a:cubicBezTo>
                  <a:pt x="0" y="144"/>
                  <a:pt x="32" y="192"/>
                  <a:pt x="48" y="208"/>
                </a:cubicBezTo>
                <a:cubicBezTo>
                  <a:pt x="64" y="224"/>
                  <a:pt x="88" y="224"/>
                  <a:pt x="96" y="208"/>
                </a:cubicBezTo>
                <a:cubicBezTo>
                  <a:pt x="104" y="192"/>
                  <a:pt x="88" y="144"/>
                  <a:pt x="96" y="112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chemeClr val="tx2"/>
              </a:solidFill>
            </a:endParaRPr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4495800" y="2311400"/>
            <a:ext cx="2927350" cy="736600"/>
            <a:chOff x="2832" y="1456"/>
            <a:chExt cx="1844" cy="464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0296" name="Oval 16"/>
            <p:cNvSpPr>
              <a:spLocks noChangeArrowheads="1"/>
            </p:cNvSpPr>
            <p:nvPr/>
          </p:nvSpPr>
          <p:spPr bwMode="auto">
            <a:xfrm>
              <a:off x="2832" y="1776"/>
              <a:ext cx="96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  <p:sp>
          <p:nvSpPr>
            <p:cNvPr id="10297" name="Oval 17"/>
            <p:cNvSpPr>
              <a:spLocks noChangeArrowheads="1"/>
            </p:cNvSpPr>
            <p:nvPr/>
          </p:nvSpPr>
          <p:spPr bwMode="auto">
            <a:xfrm>
              <a:off x="2928" y="1776"/>
              <a:ext cx="96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  <p:grpSp>
          <p:nvGrpSpPr>
            <p:cNvPr id="3" name="Group 64"/>
            <p:cNvGrpSpPr>
              <a:grpSpLocks/>
            </p:cNvGrpSpPr>
            <p:nvPr/>
          </p:nvGrpSpPr>
          <p:grpSpPr bwMode="auto">
            <a:xfrm>
              <a:off x="3072" y="1456"/>
              <a:ext cx="1604" cy="368"/>
              <a:chOff x="3072" y="1456"/>
              <a:chExt cx="1604" cy="368"/>
            </a:xfrm>
            <a:grpFill/>
          </p:grpSpPr>
          <p:sp>
            <p:nvSpPr>
              <p:cNvPr id="10299" name="Text Box 29"/>
              <p:cNvSpPr txBox="1">
                <a:spLocks noChangeArrowheads="1"/>
              </p:cNvSpPr>
              <p:nvPr/>
            </p:nvSpPr>
            <p:spPr bwMode="auto">
              <a:xfrm>
                <a:off x="3552" y="1456"/>
                <a:ext cx="112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GB" sz="2800">
                    <a:solidFill>
                      <a:schemeClr val="tx2"/>
                    </a:solidFill>
                  </a:rPr>
                  <a:t>THYROID</a:t>
                </a:r>
              </a:p>
            </p:txBody>
          </p:sp>
          <p:sp>
            <p:nvSpPr>
              <p:cNvPr id="10300" name="Line 34"/>
              <p:cNvSpPr>
                <a:spLocks noChangeShapeType="1"/>
              </p:cNvSpPr>
              <p:nvPr/>
            </p:nvSpPr>
            <p:spPr bwMode="auto">
              <a:xfrm flipH="1">
                <a:off x="3072" y="1680"/>
                <a:ext cx="432" cy="144"/>
              </a:xfrm>
              <a:prstGeom prst="line">
                <a:avLst/>
              </a:prstGeom>
              <a:grpFill/>
              <a:ln w="19050">
                <a:solidFill>
                  <a:schemeClr val="tx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solidFill>
                    <a:schemeClr val="tx2"/>
                  </a:solidFill>
                </a:endParaRPr>
              </a:p>
            </p:txBody>
          </p:sp>
        </p:grpSp>
      </p:grpSp>
      <p:sp>
        <p:nvSpPr>
          <p:cNvPr id="10255" name="AutoShape 40"/>
          <p:cNvSpPr>
            <a:spLocks noChangeArrowheads="1"/>
          </p:cNvSpPr>
          <p:nvPr/>
        </p:nvSpPr>
        <p:spPr bwMode="auto">
          <a:xfrm>
            <a:off x="4191000" y="1905000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chemeClr val="tx2"/>
              </a:solidFill>
            </a:endParaRPr>
          </a:p>
        </p:txBody>
      </p:sp>
      <p:sp>
        <p:nvSpPr>
          <p:cNvPr id="9231" name="Rectangle 4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sz="3600" smtClean="0">
                <a:solidFill>
                  <a:schemeClr val="tx2"/>
                </a:solidFill>
              </a:rPr>
              <a:t>“CLASSIC” ENDOCRINE GLANDS</a:t>
            </a:r>
          </a:p>
        </p:txBody>
      </p:sp>
      <p:grpSp>
        <p:nvGrpSpPr>
          <p:cNvPr id="4" name="Group 71"/>
          <p:cNvGrpSpPr>
            <a:grpSpLocks/>
          </p:cNvGrpSpPr>
          <p:nvPr/>
        </p:nvGrpSpPr>
        <p:grpSpPr bwMode="auto">
          <a:xfrm>
            <a:off x="990600" y="2311400"/>
            <a:ext cx="3810000" cy="736600"/>
            <a:chOff x="624" y="1456"/>
            <a:chExt cx="2400" cy="464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0288" name="Oval 44"/>
            <p:cNvSpPr>
              <a:spLocks noChangeArrowheads="1"/>
            </p:cNvSpPr>
            <p:nvPr/>
          </p:nvSpPr>
          <p:spPr bwMode="auto">
            <a:xfrm>
              <a:off x="2976" y="1776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  <p:sp>
          <p:nvSpPr>
            <p:cNvPr id="10289" name="Oval 45"/>
            <p:cNvSpPr>
              <a:spLocks noChangeArrowheads="1"/>
            </p:cNvSpPr>
            <p:nvPr/>
          </p:nvSpPr>
          <p:spPr bwMode="auto">
            <a:xfrm>
              <a:off x="2832" y="1776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  <p:sp>
          <p:nvSpPr>
            <p:cNvPr id="10290" name="Oval 46"/>
            <p:cNvSpPr>
              <a:spLocks noChangeArrowheads="1"/>
            </p:cNvSpPr>
            <p:nvPr/>
          </p:nvSpPr>
          <p:spPr bwMode="auto">
            <a:xfrm>
              <a:off x="2832" y="187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  <p:sp>
          <p:nvSpPr>
            <p:cNvPr id="10291" name="Oval 48"/>
            <p:cNvSpPr>
              <a:spLocks noChangeArrowheads="1"/>
            </p:cNvSpPr>
            <p:nvPr/>
          </p:nvSpPr>
          <p:spPr bwMode="auto">
            <a:xfrm>
              <a:off x="2928" y="187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  <p:grpSp>
          <p:nvGrpSpPr>
            <p:cNvPr id="5" name="Group 66"/>
            <p:cNvGrpSpPr>
              <a:grpSpLocks/>
            </p:cNvGrpSpPr>
            <p:nvPr/>
          </p:nvGrpSpPr>
          <p:grpSpPr bwMode="auto">
            <a:xfrm>
              <a:off x="624" y="1456"/>
              <a:ext cx="2208" cy="416"/>
              <a:chOff x="624" y="1456"/>
              <a:chExt cx="2208" cy="416"/>
            </a:xfrm>
            <a:grpFill/>
          </p:grpSpPr>
          <p:sp>
            <p:nvSpPr>
              <p:cNvPr id="10293" name="Line 49"/>
              <p:cNvSpPr>
                <a:spLocks noChangeShapeType="1"/>
              </p:cNvSpPr>
              <p:nvPr/>
            </p:nvSpPr>
            <p:spPr bwMode="auto">
              <a:xfrm>
                <a:off x="2472" y="1706"/>
                <a:ext cx="360" cy="70"/>
              </a:xfrm>
              <a:prstGeom prst="line">
                <a:avLst/>
              </a:prstGeom>
              <a:grpFill/>
              <a:ln w="19050">
                <a:solidFill>
                  <a:schemeClr val="tx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solidFill>
                    <a:schemeClr val="tx2"/>
                  </a:solidFill>
                </a:endParaRPr>
              </a:p>
            </p:txBody>
          </p:sp>
          <p:sp>
            <p:nvSpPr>
              <p:cNvPr id="10294" name="Line 50"/>
              <p:cNvSpPr>
                <a:spLocks noChangeShapeType="1"/>
              </p:cNvSpPr>
              <p:nvPr/>
            </p:nvSpPr>
            <p:spPr bwMode="auto">
              <a:xfrm>
                <a:off x="2381" y="1706"/>
                <a:ext cx="451" cy="166"/>
              </a:xfrm>
              <a:prstGeom prst="line">
                <a:avLst/>
              </a:prstGeom>
              <a:grpFill/>
              <a:ln w="19050">
                <a:solidFill>
                  <a:schemeClr val="tx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solidFill>
                    <a:schemeClr val="tx2"/>
                  </a:solidFill>
                </a:endParaRPr>
              </a:p>
            </p:txBody>
          </p:sp>
          <p:sp>
            <p:nvSpPr>
              <p:cNvPr id="10295" name="Text Box 51"/>
              <p:cNvSpPr txBox="1">
                <a:spLocks noChangeArrowheads="1"/>
              </p:cNvSpPr>
              <p:nvPr/>
            </p:nvSpPr>
            <p:spPr bwMode="auto">
              <a:xfrm>
                <a:off x="624" y="1456"/>
                <a:ext cx="188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GB" sz="2800">
                    <a:solidFill>
                      <a:schemeClr val="tx2"/>
                    </a:solidFill>
                  </a:rPr>
                  <a:t>PARATHYROIDS</a:t>
                </a:r>
              </a:p>
            </p:txBody>
          </p:sp>
        </p:grpSp>
      </p:grpSp>
      <p:sp>
        <p:nvSpPr>
          <p:cNvPr id="10258" name="Oval 52"/>
          <p:cNvSpPr>
            <a:spLocks noChangeArrowheads="1"/>
          </p:cNvSpPr>
          <p:nvPr/>
        </p:nvSpPr>
        <p:spPr bwMode="auto">
          <a:xfrm>
            <a:off x="4648200" y="2362200"/>
            <a:ext cx="76200" cy="152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chemeClr val="tx2"/>
              </a:solidFill>
            </a:endParaRPr>
          </a:p>
        </p:txBody>
      </p:sp>
      <p:sp>
        <p:nvSpPr>
          <p:cNvPr id="11318" name="Text Box 54"/>
          <p:cNvSpPr txBox="1">
            <a:spLocks noChangeArrowheads="1"/>
          </p:cNvSpPr>
          <p:nvPr/>
        </p:nvSpPr>
        <p:spPr bwMode="auto">
          <a:xfrm>
            <a:off x="0" y="4076700"/>
            <a:ext cx="3857625" cy="946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>
                <a:solidFill>
                  <a:schemeClr val="tx2"/>
                </a:solidFill>
              </a:rPr>
              <a:t>(GASTROINTESTINAL</a:t>
            </a:r>
          </a:p>
          <a:p>
            <a:r>
              <a:rPr lang="en-GB" sz="2800">
                <a:solidFill>
                  <a:schemeClr val="tx2"/>
                </a:solidFill>
              </a:rPr>
              <a:t>TRACT)</a:t>
            </a:r>
          </a:p>
        </p:txBody>
      </p:sp>
      <p:grpSp>
        <p:nvGrpSpPr>
          <p:cNvPr id="6" name="Group 67"/>
          <p:cNvGrpSpPr>
            <a:grpSpLocks/>
          </p:cNvGrpSpPr>
          <p:nvPr/>
        </p:nvGrpSpPr>
        <p:grpSpPr bwMode="auto">
          <a:xfrm>
            <a:off x="1908175" y="4419600"/>
            <a:ext cx="2816225" cy="1184275"/>
            <a:chOff x="1202" y="2784"/>
            <a:chExt cx="1774" cy="74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0282" name="Oval 24"/>
            <p:cNvSpPr>
              <a:spLocks noChangeArrowheads="1"/>
            </p:cNvSpPr>
            <p:nvPr/>
          </p:nvSpPr>
          <p:spPr bwMode="auto">
            <a:xfrm>
              <a:off x="2880" y="2784"/>
              <a:ext cx="96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  <p:sp>
          <p:nvSpPr>
            <p:cNvPr id="10283" name="Oval 25"/>
            <p:cNvSpPr>
              <a:spLocks noChangeArrowheads="1"/>
            </p:cNvSpPr>
            <p:nvPr/>
          </p:nvSpPr>
          <p:spPr bwMode="auto">
            <a:xfrm>
              <a:off x="2784" y="2784"/>
              <a:ext cx="96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  <p:grpSp>
          <p:nvGrpSpPr>
            <p:cNvPr id="7" name="Group 61"/>
            <p:cNvGrpSpPr>
              <a:grpSpLocks/>
            </p:cNvGrpSpPr>
            <p:nvPr/>
          </p:nvGrpSpPr>
          <p:grpSpPr bwMode="auto">
            <a:xfrm>
              <a:off x="1202" y="2880"/>
              <a:ext cx="1582" cy="650"/>
              <a:chOff x="1202" y="2880"/>
              <a:chExt cx="1582" cy="650"/>
            </a:xfrm>
            <a:grpFill/>
          </p:grpSpPr>
          <p:sp>
            <p:nvSpPr>
              <p:cNvPr id="10285" name="Text Box 26"/>
              <p:cNvSpPr txBox="1">
                <a:spLocks noChangeArrowheads="1"/>
              </p:cNvSpPr>
              <p:nvPr/>
            </p:nvSpPr>
            <p:spPr bwMode="auto">
              <a:xfrm>
                <a:off x="1202" y="3203"/>
                <a:ext cx="108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GB" sz="2800">
                    <a:solidFill>
                      <a:schemeClr val="tx2"/>
                    </a:solidFill>
                  </a:rPr>
                  <a:t>GONADS</a:t>
                </a:r>
              </a:p>
            </p:txBody>
          </p:sp>
          <p:sp>
            <p:nvSpPr>
              <p:cNvPr id="10286" name="Line 38"/>
              <p:cNvSpPr>
                <a:spLocks noChangeShapeType="1"/>
              </p:cNvSpPr>
              <p:nvPr/>
            </p:nvSpPr>
            <p:spPr bwMode="auto">
              <a:xfrm flipV="1">
                <a:off x="2608" y="2880"/>
                <a:ext cx="176" cy="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solidFill>
                    <a:schemeClr val="tx2"/>
                  </a:solidFill>
                </a:endParaRPr>
              </a:p>
            </p:txBody>
          </p:sp>
          <p:sp>
            <p:nvSpPr>
              <p:cNvPr id="10287" name="Line 56"/>
              <p:cNvSpPr>
                <a:spLocks noChangeShapeType="1"/>
              </p:cNvSpPr>
              <p:nvPr/>
            </p:nvSpPr>
            <p:spPr bwMode="auto">
              <a:xfrm flipH="1">
                <a:off x="2018" y="2976"/>
                <a:ext cx="590" cy="273"/>
              </a:xfrm>
              <a:prstGeom prst="line">
                <a:avLst/>
              </a:prstGeom>
              <a:grpFill/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chemeClr val="tx2"/>
                  </a:solidFill>
                </a:endParaRPr>
              </a:p>
            </p:txBody>
          </p:sp>
        </p:grpSp>
      </p:grpSp>
      <p:grpSp>
        <p:nvGrpSpPr>
          <p:cNvPr id="8" name="Group 69"/>
          <p:cNvGrpSpPr>
            <a:grpSpLocks/>
          </p:cNvGrpSpPr>
          <p:nvPr/>
        </p:nvGrpSpPr>
        <p:grpSpPr bwMode="auto">
          <a:xfrm>
            <a:off x="1331913" y="3357563"/>
            <a:ext cx="3603625" cy="833437"/>
            <a:chOff x="839" y="2115"/>
            <a:chExt cx="2270" cy="52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0274" name="Oval 22"/>
            <p:cNvSpPr>
              <a:spLocks noChangeArrowheads="1"/>
            </p:cNvSpPr>
            <p:nvPr/>
          </p:nvSpPr>
          <p:spPr bwMode="auto">
            <a:xfrm>
              <a:off x="2688" y="259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  <p:sp>
          <p:nvSpPr>
            <p:cNvPr id="10275" name="Oval 55"/>
            <p:cNvSpPr>
              <a:spLocks noChangeArrowheads="1"/>
            </p:cNvSpPr>
            <p:nvPr/>
          </p:nvSpPr>
          <p:spPr bwMode="auto">
            <a:xfrm>
              <a:off x="3061" y="2523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  <p:grpSp>
          <p:nvGrpSpPr>
            <p:cNvPr id="9" name="Group 63"/>
            <p:cNvGrpSpPr>
              <a:grpSpLocks/>
            </p:cNvGrpSpPr>
            <p:nvPr/>
          </p:nvGrpSpPr>
          <p:grpSpPr bwMode="auto">
            <a:xfrm>
              <a:off x="839" y="2115"/>
              <a:ext cx="2222" cy="499"/>
              <a:chOff x="839" y="2115"/>
              <a:chExt cx="2222" cy="499"/>
            </a:xfrm>
            <a:grpFill/>
          </p:grpSpPr>
          <p:sp>
            <p:nvSpPr>
              <p:cNvPr id="10277" name="Text Box 27"/>
              <p:cNvSpPr txBox="1">
                <a:spLocks noChangeArrowheads="1"/>
              </p:cNvSpPr>
              <p:nvPr/>
            </p:nvSpPr>
            <p:spPr bwMode="auto">
              <a:xfrm>
                <a:off x="839" y="2115"/>
                <a:ext cx="1323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GB" sz="2800">
                    <a:solidFill>
                      <a:schemeClr val="tx2"/>
                    </a:solidFill>
                  </a:rPr>
                  <a:t>ADRENALS</a:t>
                </a:r>
              </a:p>
            </p:txBody>
          </p:sp>
          <p:sp>
            <p:nvSpPr>
              <p:cNvPr id="10278" name="Line 35"/>
              <p:cNvSpPr>
                <a:spLocks noChangeShapeType="1"/>
              </p:cNvSpPr>
              <p:nvPr/>
            </p:nvSpPr>
            <p:spPr bwMode="auto">
              <a:xfrm>
                <a:off x="2336" y="2523"/>
                <a:ext cx="317" cy="91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solidFill>
                    <a:schemeClr val="tx2"/>
                  </a:solidFill>
                </a:endParaRPr>
              </a:p>
            </p:txBody>
          </p:sp>
          <p:sp>
            <p:nvSpPr>
              <p:cNvPr id="10279" name="Line 36"/>
              <p:cNvSpPr>
                <a:spLocks noChangeShapeType="1"/>
              </p:cNvSpPr>
              <p:nvPr/>
            </p:nvSpPr>
            <p:spPr bwMode="auto">
              <a:xfrm>
                <a:off x="2472" y="2478"/>
                <a:ext cx="589" cy="45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solidFill>
                    <a:schemeClr val="tx2"/>
                  </a:solidFill>
                </a:endParaRPr>
              </a:p>
            </p:txBody>
          </p:sp>
          <p:sp>
            <p:nvSpPr>
              <p:cNvPr id="10280" name="Line 57"/>
              <p:cNvSpPr>
                <a:spLocks noChangeShapeType="1"/>
              </p:cNvSpPr>
              <p:nvPr/>
            </p:nvSpPr>
            <p:spPr bwMode="auto">
              <a:xfrm flipH="1" flipV="1">
                <a:off x="1927" y="2432"/>
                <a:ext cx="545" cy="46"/>
              </a:xfrm>
              <a:prstGeom prst="line">
                <a:avLst/>
              </a:prstGeom>
              <a:grpFill/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chemeClr val="tx2"/>
                  </a:solidFill>
                </a:endParaRPr>
              </a:p>
            </p:txBody>
          </p:sp>
          <p:sp>
            <p:nvSpPr>
              <p:cNvPr id="10281" name="Line 58"/>
              <p:cNvSpPr>
                <a:spLocks noChangeShapeType="1"/>
              </p:cNvSpPr>
              <p:nvPr/>
            </p:nvSpPr>
            <p:spPr bwMode="auto">
              <a:xfrm flipH="1" flipV="1">
                <a:off x="1927" y="2432"/>
                <a:ext cx="545" cy="136"/>
              </a:xfrm>
              <a:prstGeom prst="line">
                <a:avLst/>
              </a:prstGeom>
              <a:grpFill/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chemeClr val="tx2"/>
                  </a:solidFill>
                </a:endParaRPr>
              </a:p>
            </p:txBody>
          </p:sp>
        </p:grpSp>
      </p:grpSp>
      <p:grpSp>
        <p:nvGrpSpPr>
          <p:cNvPr id="10" name="Group 72"/>
          <p:cNvGrpSpPr>
            <a:grpSpLocks/>
          </p:cNvGrpSpPr>
          <p:nvPr/>
        </p:nvGrpSpPr>
        <p:grpSpPr bwMode="auto">
          <a:xfrm>
            <a:off x="1676400" y="1625600"/>
            <a:ext cx="3043238" cy="519113"/>
            <a:chOff x="1056" y="1024"/>
            <a:chExt cx="1917" cy="327"/>
          </a:xfrm>
        </p:grpSpPr>
        <p:sp>
          <p:nvSpPr>
            <p:cNvPr id="9239" name="Oval 41"/>
            <p:cNvSpPr>
              <a:spLocks noChangeArrowheads="1"/>
            </p:cNvSpPr>
            <p:nvPr/>
          </p:nvSpPr>
          <p:spPr bwMode="auto">
            <a:xfrm>
              <a:off x="2925" y="1298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9240" name="Group 65"/>
            <p:cNvGrpSpPr>
              <a:grpSpLocks/>
            </p:cNvGrpSpPr>
            <p:nvPr/>
          </p:nvGrpSpPr>
          <p:grpSpPr bwMode="auto">
            <a:xfrm>
              <a:off x="1056" y="1024"/>
              <a:ext cx="1869" cy="327"/>
              <a:chOff x="1056" y="1024"/>
              <a:chExt cx="1869" cy="327"/>
            </a:xfrm>
          </p:grpSpPr>
          <p:sp>
            <p:nvSpPr>
              <p:cNvPr id="9241" name="Text Box 31"/>
              <p:cNvSpPr txBox="1">
                <a:spLocks noChangeArrowheads="1"/>
              </p:cNvSpPr>
              <p:nvPr/>
            </p:nvSpPr>
            <p:spPr bwMode="auto">
              <a:xfrm>
                <a:off x="1056" y="1024"/>
                <a:ext cx="1285" cy="3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GB" sz="2800">
                    <a:solidFill>
                      <a:schemeClr val="tx2"/>
                    </a:solidFill>
                  </a:rPr>
                  <a:t>PITUITARY</a:t>
                </a:r>
              </a:p>
            </p:txBody>
          </p:sp>
          <p:sp>
            <p:nvSpPr>
              <p:cNvPr id="9242" name="Line 42"/>
              <p:cNvSpPr>
                <a:spLocks noChangeShapeType="1"/>
              </p:cNvSpPr>
              <p:nvPr/>
            </p:nvSpPr>
            <p:spPr bwMode="auto">
              <a:xfrm>
                <a:off x="2744" y="1298"/>
                <a:ext cx="181" cy="46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243" name="Line 59"/>
              <p:cNvSpPr>
                <a:spLocks noChangeShapeType="1"/>
              </p:cNvSpPr>
              <p:nvPr/>
            </p:nvSpPr>
            <p:spPr bwMode="auto">
              <a:xfrm flipH="1" flipV="1">
                <a:off x="2290" y="1207"/>
                <a:ext cx="454" cy="91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2" name="Group 68"/>
          <p:cNvGrpSpPr>
            <a:grpSpLocks/>
          </p:cNvGrpSpPr>
          <p:nvPr/>
        </p:nvGrpSpPr>
        <p:grpSpPr bwMode="auto">
          <a:xfrm>
            <a:off x="4495800" y="3357563"/>
            <a:ext cx="3654425" cy="604837"/>
            <a:chOff x="2832" y="2115"/>
            <a:chExt cx="2302" cy="38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0264" name="Freeform 18"/>
            <p:cNvSpPr>
              <a:spLocks/>
            </p:cNvSpPr>
            <p:nvPr/>
          </p:nvSpPr>
          <p:spPr bwMode="auto">
            <a:xfrm>
              <a:off x="2832" y="2336"/>
              <a:ext cx="240" cy="160"/>
            </a:xfrm>
            <a:custGeom>
              <a:avLst/>
              <a:gdLst>
                <a:gd name="T0" fmla="*/ 192 w 240"/>
                <a:gd name="T1" fmla="*/ 16 h 160"/>
                <a:gd name="T2" fmla="*/ 144 w 240"/>
                <a:gd name="T3" fmla="*/ 16 h 160"/>
                <a:gd name="T4" fmla="*/ 48 w 240"/>
                <a:gd name="T5" fmla="*/ 16 h 160"/>
                <a:gd name="T6" fmla="*/ 0 w 240"/>
                <a:gd name="T7" fmla="*/ 112 h 160"/>
                <a:gd name="T8" fmla="*/ 48 w 240"/>
                <a:gd name="T9" fmla="*/ 160 h 160"/>
                <a:gd name="T10" fmla="*/ 48 w 240"/>
                <a:gd name="T11" fmla="*/ 112 h 160"/>
                <a:gd name="T12" fmla="*/ 96 w 240"/>
                <a:gd name="T13" fmla="*/ 64 h 160"/>
                <a:gd name="T14" fmla="*/ 192 w 240"/>
                <a:gd name="T15" fmla="*/ 64 h 160"/>
                <a:gd name="T16" fmla="*/ 240 w 240"/>
                <a:gd name="T17" fmla="*/ 16 h 160"/>
                <a:gd name="T18" fmla="*/ 192 w 240"/>
                <a:gd name="T19" fmla="*/ 16 h 1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0"/>
                <a:gd name="T31" fmla="*/ 0 h 160"/>
                <a:gd name="T32" fmla="*/ 240 w 240"/>
                <a:gd name="T33" fmla="*/ 160 h 1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0" h="160">
                  <a:moveTo>
                    <a:pt x="192" y="16"/>
                  </a:moveTo>
                  <a:cubicBezTo>
                    <a:pt x="176" y="16"/>
                    <a:pt x="168" y="16"/>
                    <a:pt x="144" y="16"/>
                  </a:cubicBezTo>
                  <a:cubicBezTo>
                    <a:pt x="120" y="16"/>
                    <a:pt x="72" y="0"/>
                    <a:pt x="48" y="16"/>
                  </a:cubicBezTo>
                  <a:cubicBezTo>
                    <a:pt x="24" y="32"/>
                    <a:pt x="0" y="88"/>
                    <a:pt x="0" y="112"/>
                  </a:cubicBezTo>
                  <a:cubicBezTo>
                    <a:pt x="0" y="136"/>
                    <a:pt x="40" y="160"/>
                    <a:pt x="48" y="160"/>
                  </a:cubicBezTo>
                  <a:cubicBezTo>
                    <a:pt x="56" y="160"/>
                    <a:pt x="40" y="128"/>
                    <a:pt x="48" y="112"/>
                  </a:cubicBezTo>
                  <a:cubicBezTo>
                    <a:pt x="56" y="96"/>
                    <a:pt x="72" y="72"/>
                    <a:pt x="96" y="64"/>
                  </a:cubicBezTo>
                  <a:cubicBezTo>
                    <a:pt x="120" y="56"/>
                    <a:pt x="168" y="72"/>
                    <a:pt x="192" y="64"/>
                  </a:cubicBezTo>
                  <a:cubicBezTo>
                    <a:pt x="216" y="56"/>
                    <a:pt x="240" y="24"/>
                    <a:pt x="240" y="16"/>
                  </a:cubicBezTo>
                  <a:cubicBezTo>
                    <a:pt x="240" y="8"/>
                    <a:pt x="208" y="16"/>
                    <a:pt x="192" y="1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  <p:grpSp>
          <p:nvGrpSpPr>
            <p:cNvPr id="13" name="Group 62"/>
            <p:cNvGrpSpPr>
              <a:grpSpLocks/>
            </p:cNvGrpSpPr>
            <p:nvPr/>
          </p:nvGrpSpPr>
          <p:grpSpPr bwMode="auto">
            <a:xfrm>
              <a:off x="2928" y="2115"/>
              <a:ext cx="2206" cy="327"/>
              <a:chOff x="2928" y="2115"/>
              <a:chExt cx="2206" cy="327"/>
            </a:xfrm>
            <a:grpFill/>
          </p:grpSpPr>
          <p:sp>
            <p:nvSpPr>
              <p:cNvPr id="10266" name="Text Box 28"/>
              <p:cNvSpPr txBox="1">
                <a:spLocks noChangeArrowheads="1"/>
              </p:cNvSpPr>
              <p:nvPr/>
            </p:nvSpPr>
            <p:spPr bwMode="auto">
              <a:xfrm>
                <a:off x="3787" y="2115"/>
                <a:ext cx="134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GB" sz="2800">
                    <a:solidFill>
                      <a:schemeClr val="tx2"/>
                    </a:solidFill>
                  </a:rPr>
                  <a:t>PANCREAS</a:t>
                </a:r>
              </a:p>
            </p:txBody>
          </p:sp>
          <p:sp>
            <p:nvSpPr>
              <p:cNvPr id="10267" name="Line 37"/>
              <p:cNvSpPr>
                <a:spLocks noChangeShapeType="1"/>
              </p:cNvSpPr>
              <p:nvPr/>
            </p:nvSpPr>
            <p:spPr bwMode="auto">
              <a:xfrm flipH="1">
                <a:off x="2928" y="2341"/>
                <a:ext cx="451" cy="59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solidFill>
                    <a:schemeClr val="tx2"/>
                  </a:solidFill>
                </a:endParaRPr>
              </a:p>
            </p:txBody>
          </p:sp>
          <p:sp>
            <p:nvSpPr>
              <p:cNvPr id="10268" name="Line 60"/>
              <p:cNvSpPr>
                <a:spLocks noChangeShapeType="1"/>
              </p:cNvSpPr>
              <p:nvPr/>
            </p:nvSpPr>
            <p:spPr bwMode="auto">
              <a:xfrm flipV="1">
                <a:off x="3379" y="2296"/>
                <a:ext cx="408" cy="45"/>
              </a:xfrm>
              <a:prstGeom prst="line">
                <a:avLst/>
              </a:prstGeom>
              <a:grpFill/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chemeClr val="tx2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1143000"/>
          </a:xfrm>
          <a:solidFill>
            <a:schemeClr val="bg1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 smtClean="0">
                <a:solidFill>
                  <a:schemeClr val="tx2"/>
                </a:solidFill>
              </a:rPr>
              <a:t>MORE RECENTLY IDENTIFIED ENDOCRINE GLANDS</a:t>
            </a: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3779838" y="2852738"/>
            <a:ext cx="1447800" cy="2057400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chemeClr val="tx2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495800" y="2819400"/>
            <a:ext cx="152400" cy="7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>
              <a:solidFill>
                <a:schemeClr val="tx2"/>
              </a:solidFill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 rot="-801039">
            <a:off x="4876800" y="4876800"/>
            <a:ext cx="152400" cy="13716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chemeClr val="tx2"/>
              </a:solidFill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 rot="562426">
            <a:off x="4191000" y="4876800"/>
            <a:ext cx="152400" cy="13716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chemeClr val="tx2"/>
              </a:solidFill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029200" y="6248400"/>
            <a:ext cx="381000" cy="762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chemeClr val="tx2"/>
              </a:solidFill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3810000" y="6248400"/>
            <a:ext cx="457200" cy="762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chemeClr val="tx2"/>
              </a:solidFill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 rot="20012115">
            <a:off x="5373688" y="3030538"/>
            <a:ext cx="152400" cy="13716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chemeClr val="tx2"/>
              </a:solidFill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 rot="2290302">
            <a:off x="3886200" y="2971800"/>
            <a:ext cx="152400" cy="6096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chemeClr val="tx2"/>
              </a:solidFill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 rot="2318730" flipV="1">
            <a:off x="3048000" y="3124200"/>
            <a:ext cx="827088" cy="14287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chemeClr val="tx2"/>
              </a:solidFill>
            </a:endParaRPr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4495800" y="2819400"/>
            <a:ext cx="1524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chemeClr val="tx2"/>
              </a:solidFill>
            </a:endParaRPr>
          </a:p>
        </p:txBody>
      </p:sp>
      <p:sp>
        <p:nvSpPr>
          <p:cNvPr id="10253" name="Freeform 14"/>
          <p:cNvSpPr>
            <a:spLocks/>
          </p:cNvSpPr>
          <p:nvPr/>
        </p:nvSpPr>
        <p:spPr bwMode="auto">
          <a:xfrm>
            <a:off x="4495800" y="3708400"/>
            <a:ext cx="381000" cy="254000"/>
          </a:xfrm>
          <a:custGeom>
            <a:avLst/>
            <a:gdLst>
              <a:gd name="T0" fmla="*/ 2147483647 w 240"/>
              <a:gd name="T1" fmla="*/ 2147483647 h 160"/>
              <a:gd name="T2" fmla="*/ 2147483647 w 240"/>
              <a:gd name="T3" fmla="*/ 2147483647 h 160"/>
              <a:gd name="T4" fmla="*/ 2147483647 w 240"/>
              <a:gd name="T5" fmla="*/ 2147483647 h 160"/>
              <a:gd name="T6" fmla="*/ 0 w 240"/>
              <a:gd name="T7" fmla="*/ 2147483647 h 160"/>
              <a:gd name="T8" fmla="*/ 2147483647 w 240"/>
              <a:gd name="T9" fmla="*/ 2147483647 h 160"/>
              <a:gd name="T10" fmla="*/ 2147483647 w 240"/>
              <a:gd name="T11" fmla="*/ 2147483647 h 160"/>
              <a:gd name="T12" fmla="*/ 2147483647 w 240"/>
              <a:gd name="T13" fmla="*/ 2147483647 h 160"/>
              <a:gd name="T14" fmla="*/ 2147483647 w 240"/>
              <a:gd name="T15" fmla="*/ 2147483647 h 160"/>
              <a:gd name="T16" fmla="*/ 2147483647 w 240"/>
              <a:gd name="T17" fmla="*/ 2147483647 h 160"/>
              <a:gd name="T18" fmla="*/ 2147483647 w 240"/>
              <a:gd name="T19" fmla="*/ 2147483647 h 1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40"/>
              <a:gd name="T31" fmla="*/ 0 h 160"/>
              <a:gd name="T32" fmla="*/ 240 w 240"/>
              <a:gd name="T33" fmla="*/ 160 h 1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40" h="160">
                <a:moveTo>
                  <a:pt x="192" y="16"/>
                </a:moveTo>
                <a:cubicBezTo>
                  <a:pt x="176" y="16"/>
                  <a:pt x="168" y="16"/>
                  <a:pt x="144" y="16"/>
                </a:cubicBezTo>
                <a:cubicBezTo>
                  <a:pt x="120" y="16"/>
                  <a:pt x="72" y="0"/>
                  <a:pt x="48" y="16"/>
                </a:cubicBezTo>
                <a:cubicBezTo>
                  <a:pt x="24" y="32"/>
                  <a:pt x="0" y="88"/>
                  <a:pt x="0" y="112"/>
                </a:cubicBezTo>
                <a:cubicBezTo>
                  <a:pt x="0" y="136"/>
                  <a:pt x="40" y="160"/>
                  <a:pt x="48" y="160"/>
                </a:cubicBezTo>
                <a:cubicBezTo>
                  <a:pt x="56" y="160"/>
                  <a:pt x="40" y="128"/>
                  <a:pt x="48" y="112"/>
                </a:cubicBezTo>
                <a:cubicBezTo>
                  <a:pt x="56" y="96"/>
                  <a:pt x="72" y="72"/>
                  <a:pt x="96" y="64"/>
                </a:cubicBezTo>
                <a:cubicBezTo>
                  <a:pt x="120" y="56"/>
                  <a:pt x="168" y="72"/>
                  <a:pt x="192" y="64"/>
                </a:cubicBezTo>
                <a:cubicBezTo>
                  <a:pt x="216" y="56"/>
                  <a:pt x="240" y="24"/>
                  <a:pt x="240" y="16"/>
                </a:cubicBezTo>
                <a:cubicBezTo>
                  <a:pt x="240" y="8"/>
                  <a:pt x="208" y="16"/>
                  <a:pt x="192" y="16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254" name="Oval 17"/>
          <p:cNvSpPr>
            <a:spLocks noChangeArrowheads="1"/>
          </p:cNvSpPr>
          <p:nvPr/>
        </p:nvSpPr>
        <p:spPr bwMode="auto">
          <a:xfrm>
            <a:off x="4267200" y="4114800"/>
            <a:ext cx="76200" cy="76200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>
              <a:solidFill>
                <a:schemeClr val="tx2"/>
              </a:solidFill>
            </a:endParaRPr>
          </a:p>
        </p:txBody>
      </p:sp>
      <p:sp>
        <p:nvSpPr>
          <p:cNvPr id="10255" name="Oval 18"/>
          <p:cNvSpPr>
            <a:spLocks noChangeArrowheads="1"/>
          </p:cNvSpPr>
          <p:nvPr/>
        </p:nvSpPr>
        <p:spPr bwMode="auto">
          <a:xfrm>
            <a:off x="4859338" y="4005263"/>
            <a:ext cx="76200" cy="76200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>
              <a:solidFill>
                <a:schemeClr val="tx2"/>
              </a:solidFill>
            </a:endParaRPr>
          </a:p>
        </p:txBody>
      </p:sp>
      <p:sp>
        <p:nvSpPr>
          <p:cNvPr id="10256" name="Oval 19"/>
          <p:cNvSpPr>
            <a:spLocks noChangeArrowheads="1"/>
          </p:cNvSpPr>
          <p:nvPr/>
        </p:nvSpPr>
        <p:spPr bwMode="auto">
          <a:xfrm>
            <a:off x="4572000" y="4419600"/>
            <a:ext cx="1524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chemeClr val="tx2"/>
              </a:solidFill>
            </a:endParaRPr>
          </a:p>
        </p:txBody>
      </p:sp>
      <p:sp>
        <p:nvSpPr>
          <p:cNvPr id="10257" name="Oval 20"/>
          <p:cNvSpPr>
            <a:spLocks noChangeArrowheads="1"/>
          </p:cNvSpPr>
          <p:nvPr/>
        </p:nvSpPr>
        <p:spPr bwMode="auto">
          <a:xfrm>
            <a:off x="4419600" y="4419600"/>
            <a:ext cx="1524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chemeClr val="tx2"/>
              </a:solidFill>
            </a:endParaRPr>
          </a:p>
        </p:txBody>
      </p:sp>
      <p:sp>
        <p:nvSpPr>
          <p:cNvPr id="10258" name="Text Box 21"/>
          <p:cNvSpPr txBox="1">
            <a:spLocks noChangeArrowheads="1"/>
          </p:cNvSpPr>
          <p:nvPr/>
        </p:nvSpPr>
        <p:spPr bwMode="auto">
          <a:xfrm>
            <a:off x="2133600" y="4800600"/>
            <a:ext cx="1295400" cy="406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000">
                <a:solidFill>
                  <a:schemeClr val="tx2"/>
                </a:solidFill>
              </a:rPr>
              <a:t>GONADS</a:t>
            </a:r>
            <a:endParaRPr lang="en-GB" sz="2400">
              <a:solidFill>
                <a:schemeClr val="tx2"/>
              </a:solidFill>
            </a:endParaRPr>
          </a:p>
        </p:txBody>
      </p:sp>
      <p:sp>
        <p:nvSpPr>
          <p:cNvPr id="10259" name="Text Box 22"/>
          <p:cNvSpPr txBox="1">
            <a:spLocks noChangeArrowheads="1"/>
          </p:cNvSpPr>
          <p:nvPr/>
        </p:nvSpPr>
        <p:spPr bwMode="auto">
          <a:xfrm>
            <a:off x="1981200" y="3657600"/>
            <a:ext cx="1566863" cy="406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000">
                <a:solidFill>
                  <a:schemeClr val="tx2"/>
                </a:solidFill>
              </a:rPr>
              <a:t>ADRENALS</a:t>
            </a:r>
            <a:endParaRPr lang="en-GB" sz="2400">
              <a:solidFill>
                <a:schemeClr val="tx2"/>
              </a:solidFill>
            </a:endParaRPr>
          </a:p>
        </p:txBody>
      </p:sp>
      <p:sp>
        <p:nvSpPr>
          <p:cNvPr id="10260" name="Text Box 23"/>
          <p:cNvSpPr txBox="1">
            <a:spLocks noChangeArrowheads="1"/>
          </p:cNvSpPr>
          <p:nvPr/>
        </p:nvSpPr>
        <p:spPr bwMode="auto">
          <a:xfrm>
            <a:off x="5580063" y="3500438"/>
            <a:ext cx="1595437" cy="406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000">
                <a:solidFill>
                  <a:schemeClr val="tx2"/>
                </a:solidFill>
              </a:rPr>
              <a:t>PANCREAS</a:t>
            </a:r>
            <a:endParaRPr lang="en-GB" sz="2400">
              <a:solidFill>
                <a:schemeClr val="tx2"/>
              </a:solidFill>
            </a:endParaRPr>
          </a:p>
        </p:txBody>
      </p:sp>
      <p:sp>
        <p:nvSpPr>
          <p:cNvPr id="10261" name="Text Box 24"/>
          <p:cNvSpPr txBox="1">
            <a:spLocks noChangeArrowheads="1"/>
          </p:cNvSpPr>
          <p:nvPr/>
        </p:nvSpPr>
        <p:spPr bwMode="auto">
          <a:xfrm>
            <a:off x="5241925" y="2297113"/>
            <a:ext cx="1338263" cy="406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000">
                <a:solidFill>
                  <a:schemeClr val="tx2"/>
                </a:solidFill>
              </a:rPr>
              <a:t>THYROID</a:t>
            </a:r>
            <a:endParaRPr lang="en-GB" sz="2400">
              <a:solidFill>
                <a:schemeClr val="tx2"/>
              </a:solidFill>
            </a:endParaRPr>
          </a:p>
        </p:txBody>
      </p:sp>
      <p:sp>
        <p:nvSpPr>
          <p:cNvPr id="10262" name="Text Box 25"/>
          <p:cNvSpPr txBox="1">
            <a:spLocks noChangeArrowheads="1"/>
          </p:cNvSpPr>
          <p:nvPr/>
        </p:nvSpPr>
        <p:spPr bwMode="auto">
          <a:xfrm>
            <a:off x="1676400" y="1646238"/>
            <a:ext cx="1522413" cy="406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000">
                <a:solidFill>
                  <a:schemeClr val="tx2"/>
                </a:solidFill>
              </a:rPr>
              <a:t>PITUITARY</a:t>
            </a:r>
          </a:p>
        </p:txBody>
      </p:sp>
      <p:sp>
        <p:nvSpPr>
          <p:cNvPr id="10263" name="Line 26"/>
          <p:cNvSpPr>
            <a:spLocks noChangeShapeType="1"/>
          </p:cNvSpPr>
          <p:nvPr/>
        </p:nvSpPr>
        <p:spPr bwMode="auto">
          <a:xfrm flipH="1">
            <a:off x="4876800" y="2667000"/>
            <a:ext cx="685800" cy="228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4" name="Line 27"/>
          <p:cNvSpPr>
            <a:spLocks noChangeShapeType="1"/>
          </p:cNvSpPr>
          <p:nvPr/>
        </p:nvSpPr>
        <p:spPr bwMode="auto">
          <a:xfrm>
            <a:off x="3924300" y="4005263"/>
            <a:ext cx="266700" cy="1095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5" name="Line 29"/>
          <p:cNvSpPr>
            <a:spLocks noChangeShapeType="1"/>
          </p:cNvSpPr>
          <p:nvPr/>
        </p:nvSpPr>
        <p:spPr bwMode="auto">
          <a:xfrm flipH="1">
            <a:off x="4572000" y="3644900"/>
            <a:ext cx="990600" cy="152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6" name="Line 30"/>
          <p:cNvSpPr>
            <a:spLocks noChangeShapeType="1"/>
          </p:cNvSpPr>
          <p:nvPr/>
        </p:nvSpPr>
        <p:spPr bwMode="auto">
          <a:xfrm flipV="1">
            <a:off x="4140200" y="4572000"/>
            <a:ext cx="279400" cy="809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93" name="AutoShape 31"/>
          <p:cNvSpPr>
            <a:spLocks noChangeArrowheads="1"/>
          </p:cNvSpPr>
          <p:nvPr/>
        </p:nvSpPr>
        <p:spPr bwMode="auto">
          <a:xfrm>
            <a:off x="4191000" y="1905000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chemeClr val="tx2"/>
              </a:solidFill>
            </a:endParaRPr>
          </a:p>
        </p:txBody>
      </p:sp>
      <p:sp>
        <p:nvSpPr>
          <p:cNvPr id="10268" name="Oval 32"/>
          <p:cNvSpPr>
            <a:spLocks noChangeArrowheads="1"/>
          </p:cNvSpPr>
          <p:nvPr/>
        </p:nvSpPr>
        <p:spPr bwMode="auto">
          <a:xfrm>
            <a:off x="4648200" y="21336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chemeClr val="tx2"/>
              </a:solidFill>
            </a:endParaRPr>
          </a:p>
        </p:txBody>
      </p:sp>
      <p:sp>
        <p:nvSpPr>
          <p:cNvPr id="10269" name="Line 33"/>
          <p:cNvSpPr>
            <a:spLocks noChangeShapeType="1"/>
          </p:cNvSpPr>
          <p:nvPr/>
        </p:nvSpPr>
        <p:spPr bwMode="auto">
          <a:xfrm>
            <a:off x="4284663" y="2133600"/>
            <a:ext cx="358775" cy="7143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70" name="Oval 34"/>
          <p:cNvSpPr>
            <a:spLocks noChangeArrowheads="1"/>
          </p:cNvSpPr>
          <p:nvPr/>
        </p:nvSpPr>
        <p:spPr bwMode="auto">
          <a:xfrm>
            <a:off x="4724400" y="28194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chemeClr val="tx2"/>
              </a:solidFill>
            </a:endParaRPr>
          </a:p>
        </p:txBody>
      </p:sp>
      <p:sp>
        <p:nvSpPr>
          <p:cNvPr id="10271" name="Oval 35"/>
          <p:cNvSpPr>
            <a:spLocks noChangeArrowheads="1"/>
          </p:cNvSpPr>
          <p:nvPr/>
        </p:nvSpPr>
        <p:spPr bwMode="auto">
          <a:xfrm>
            <a:off x="4495800" y="2819400"/>
            <a:ext cx="76200" cy="76200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>
              <a:solidFill>
                <a:schemeClr val="tx2"/>
              </a:solidFill>
            </a:endParaRPr>
          </a:p>
        </p:txBody>
      </p:sp>
      <p:sp>
        <p:nvSpPr>
          <p:cNvPr id="10272" name="Oval 36"/>
          <p:cNvSpPr>
            <a:spLocks noChangeArrowheads="1"/>
          </p:cNvSpPr>
          <p:nvPr/>
        </p:nvSpPr>
        <p:spPr bwMode="auto">
          <a:xfrm>
            <a:off x="4495800" y="29718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chemeClr val="tx2"/>
              </a:solidFill>
            </a:endParaRPr>
          </a:p>
        </p:txBody>
      </p:sp>
      <p:sp>
        <p:nvSpPr>
          <p:cNvPr id="10273" name="Oval 37"/>
          <p:cNvSpPr>
            <a:spLocks noChangeArrowheads="1"/>
          </p:cNvSpPr>
          <p:nvPr/>
        </p:nvSpPr>
        <p:spPr bwMode="auto">
          <a:xfrm>
            <a:off x="4648200" y="29718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chemeClr val="tx2"/>
              </a:solidFill>
            </a:endParaRPr>
          </a:p>
        </p:txBody>
      </p:sp>
      <p:sp>
        <p:nvSpPr>
          <p:cNvPr id="10274" name="Line 38"/>
          <p:cNvSpPr>
            <a:spLocks noChangeShapeType="1"/>
          </p:cNvSpPr>
          <p:nvPr/>
        </p:nvSpPr>
        <p:spPr bwMode="auto">
          <a:xfrm>
            <a:off x="3505200" y="2667000"/>
            <a:ext cx="990600" cy="152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75" name="Line 39"/>
          <p:cNvSpPr>
            <a:spLocks noChangeShapeType="1"/>
          </p:cNvSpPr>
          <p:nvPr/>
        </p:nvSpPr>
        <p:spPr bwMode="auto">
          <a:xfrm>
            <a:off x="3505200" y="2667000"/>
            <a:ext cx="990600" cy="304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76" name="Text Box 40"/>
          <p:cNvSpPr txBox="1">
            <a:spLocks noChangeArrowheads="1"/>
          </p:cNvSpPr>
          <p:nvPr/>
        </p:nvSpPr>
        <p:spPr bwMode="auto">
          <a:xfrm>
            <a:off x="1600200" y="2282825"/>
            <a:ext cx="2201863" cy="406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000">
                <a:solidFill>
                  <a:schemeClr val="tx2"/>
                </a:solidFill>
              </a:rPr>
              <a:t>PARATHYROIDS</a:t>
            </a:r>
          </a:p>
        </p:txBody>
      </p:sp>
      <p:sp>
        <p:nvSpPr>
          <p:cNvPr id="11303" name="Oval 41"/>
          <p:cNvSpPr>
            <a:spLocks noChangeArrowheads="1"/>
          </p:cNvSpPr>
          <p:nvPr/>
        </p:nvSpPr>
        <p:spPr bwMode="auto">
          <a:xfrm>
            <a:off x="4648200" y="2362200"/>
            <a:ext cx="76200" cy="1524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schemeClr val="tx2"/>
              </a:solidFill>
            </a:endParaRPr>
          </a:p>
        </p:txBody>
      </p:sp>
      <p:sp>
        <p:nvSpPr>
          <p:cNvPr id="13360" name="Text Box 48"/>
          <p:cNvSpPr txBox="1">
            <a:spLocks noChangeArrowheads="1"/>
          </p:cNvSpPr>
          <p:nvPr/>
        </p:nvSpPr>
        <p:spPr bwMode="auto">
          <a:xfrm>
            <a:off x="6516688" y="2946400"/>
            <a:ext cx="1477962" cy="5286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b="1">
                <a:solidFill>
                  <a:schemeClr val="tx2"/>
                </a:solidFill>
              </a:rPr>
              <a:t>BLOOD</a:t>
            </a:r>
            <a:endParaRPr lang="en-GB" sz="2800">
              <a:solidFill>
                <a:schemeClr val="tx2"/>
              </a:solidFill>
            </a:endParaRP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4724400" y="2514600"/>
            <a:ext cx="3211513" cy="1066800"/>
            <a:chOff x="2976" y="1584"/>
            <a:chExt cx="2023" cy="672"/>
          </a:xfrm>
          <a:noFill/>
        </p:grpSpPr>
        <p:sp>
          <p:nvSpPr>
            <p:cNvPr id="11333" name="AutoShape 42"/>
            <p:cNvSpPr>
              <a:spLocks noChangeArrowheads="1"/>
            </p:cNvSpPr>
            <p:nvPr/>
          </p:nvSpPr>
          <p:spPr bwMode="auto">
            <a:xfrm>
              <a:off x="2976" y="2112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1 h 21600"/>
                <a:gd name="T6" fmla="*/ 1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100 w 21600"/>
                <a:gd name="T13" fmla="*/ 2250 h 21600"/>
                <a:gd name="T14" fmla="*/ 16500 w 21600"/>
                <a:gd name="T15" fmla="*/ 136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  <p:sp>
          <p:nvSpPr>
            <p:cNvPr id="11334" name="Text Box 43"/>
            <p:cNvSpPr txBox="1">
              <a:spLocks noChangeArrowheads="1"/>
            </p:cNvSpPr>
            <p:nvPr/>
          </p:nvSpPr>
          <p:spPr bwMode="auto">
            <a:xfrm>
              <a:off x="4105" y="1584"/>
              <a:ext cx="894" cy="333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800" b="1">
                  <a:solidFill>
                    <a:schemeClr val="tx2"/>
                  </a:solidFill>
                </a:rPr>
                <a:t>HEART</a:t>
              </a:r>
              <a:endParaRPr lang="en-GB" sz="2800">
                <a:solidFill>
                  <a:schemeClr val="tx2"/>
                </a:solidFill>
              </a:endParaRPr>
            </a:p>
          </p:txBody>
        </p:sp>
        <p:sp>
          <p:nvSpPr>
            <p:cNvPr id="11335" name="Line 52"/>
            <p:cNvSpPr>
              <a:spLocks noChangeShapeType="1"/>
            </p:cNvSpPr>
            <p:nvPr/>
          </p:nvSpPr>
          <p:spPr bwMode="auto">
            <a:xfrm flipH="1">
              <a:off x="3120" y="1752"/>
              <a:ext cx="1030" cy="408"/>
            </a:xfrm>
            <a:prstGeom prst="line">
              <a:avLst/>
            </a:prstGeom>
            <a:grp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</p:grpSp>
      <p:grpSp>
        <p:nvGrpSpPr>
          <p:cNvPr id="3" name="Group 72"/>
          <p:cNvGrpSpPr>
            <a:grpSpLocks/>
          </p:cNvGrpSpPr>
          <p:nvPr/>
        </p:nvGrpSpPr>
        <p:grpSpPr bwMode="auto">
          <a:xfrm>
            <a:off x="1476375" y="3068638"/>
            <a:ext cx="3248025" cy="969962"/>
            <a:chOff x="930" y="1933"/>
            <a:chExt cx="2046" cy="611"/>
          </a:xfrm>
          <a:noFill/>
        </p:grpSpPr>
        <p:sp>
          <p:nvSpPr>
            <p:cNvPr id="11330" name="Freeform 46"/>
            <p:cNvSpPr>
              <a:spLocks/>
            </p:cNvSpPr>
            <p:nvPr/>
          </p:nvSpPr>
          <p:spPr bwMode="auto">
            <a:xfrm>
              <a:off x="2592" y="2208"/>
              <a:ext cx="384" cy="336"/>
            </a:xfrm>
            <a:custGeom>
              <a:avLst/>
              <a:gdLst>
                <a:gd name="T0" fmla="*/ 342 w 736"/>
                <a:gd name="T1" fmla="*/ 24 h 568"/>
                <a:gd name="T2" fmla="*/ 217 w 736"/>
                <a:gd name="T3" fmla="*/ 24 h 568"/>
                <a:gd name="T4" fmla="*/ 17 w 736"/>
                <a:gd name="T5" fmla="*/ 166 h 568"/>
                <a:gd name="T6" fmla="*/ 117 w 736"/>
                <a:gd name="T7" fmla="*/ 336 h 568"/>
                <a:gd name="T8" fmla="*/ 217 w 736"/>
                <a:gd name="T9" fmla="*/ 166 h 568"/>
                <a:gd name="T10" fmla="*/ 367 w 736"/>
                <a:gd name="T11" fmla="*/ 137 h 568"/>
                <a:gd name="T12" fmla="*/ 342 w 736"/>
                <a:gd name="T13" fmla="*/ 24 h 5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36"/>
                <a:gd name="T22" fmla="*/ 0 h 568"/>
                <a:gd name="T23" fmla="*/ 736 w 736"/>
                <a:gd name="T24" fmla="*/ 568 h 5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36" h="568">
                  <a:moveTo>
                    <a:pt x="656" y="40"/>
                  </a:moveTo>
                  <a:cubicBezTo>
                    <a:pt x="608" y="8"/>
                    <a:pt x="520" y="0"/>
                    <a:pt x="416" y="40"/>
                  </a:cubicBezTo>
                  <a:cubicBezTo>
                    <a:pt x="312" y="80"/>
                    <a:pt x="64" y="192"/>
                    <a:pt x="32" y="280"/>
                  </a:cubicBezTo>
                  <a:cubicBezTo>
                    <a:pt x="0" y="368"/>
                    <a:pt x="160" y="568"/>
                    <a:pt x="224" y="568"/>
                  </a:cubicBezTo>
                  <a:cubicBezTo>
                    <a:pt x="288" y="568"/>
                    <a:pt x="336" y="336"/>
                    <a:pt x="416" y="280"/>
                  </a:cubicBezTo>
                  <a:cubicBezTo>
                    <a:pt x="496" y="224"/>
                    <a:pt x="672" y="264"/>
                    <a:pt x="704" y="232"/>
                  </a:cubicBezTo>
                  <a:cubicBezTo>
                    <a:pt x="736" y="200"/>
                    <a:pt x="704" y="72"/>
                    <a:pt x="656" y="4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  <p:sp>
          <p:nvSpPr>
            <p:cNvPr id="11331" name="Text Box 47"/>
            <p:cNvSpPr txBox="1">
              <a:spLocks noChangeArrowheads="1"/>
            </p:cNvSpPr>
            <p:nvPr/>
          </p:nvSpPr>
          <p:spPr bwMode="auto">
            <a:xfrm>
              <a:off x="930" y="1933"/>
              <a:ext cx="781" cy="333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800" b="1">
                  <a:solidFill>
                    <a:schemeClr val="tx2"/>
                  </a:solidFill>
                </a:rPr>
                <a:t>LIVER</a:t>
              </a:r>
              <a:endParaRPr lang="en-GB" sz="2800">
                <a:solidFill>
                  <a:schemeClr val="tx2"/>
                </a:solidFill>
              </a:endParaRPr>
            </a:p>
          </p:txBody>
        </p:sp>
        <p:sp>
          <p:nvSpPr>
            <p:cNvPr id="11332" name="Line 53"/>
            <p:cNvSpPr>
              <a:spLocks noChangeShapeType="1"/>
            </p:cNvSpPr>
            <p:nvPr/>
          </p:nvSpPr>
          <p:spPr bwMode="auto">
            <a:xfrm>
              <a:off x="1701" y="2205"/>
              <a:ext cx="987" cy="147"/>
            </a:xfrm>
            <a:prstGeom prst="line">
              <a:avLst/>
            </a:prstGeom>
            <a:grp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</p:grp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4191000" y="4051300"/>
            <a:ext cx="3281363" cy="657225"/>
            <a:chOff x="2640" y="2552"/>
            <a:chExt cx="2067" cy="414"/>
          </a:xfrm>
          <a:noFill/>
        </p:grpSpPr>
        <p:sp>
          <p:nvSpPr>
            <p:cNvPr id="11324" name="Freeform 15"/>
            <p:cNvSpPr>
              <a:spLocks/>
            </p:cNvSpPr>
            <p:nvPr/>
          </p:nvSpPr>
          <p:spPr bwMode="auto">
            <a:xfrm>
              <a:off x="2640" y="2640"/>
              <a:ext cx="144" cy="144"/>
            </a:xfrm>
            <a:custGeom>
              <a:avLst/>
              <a:gdLst>
                <a:gd name="T0" fmla="*/ 91 w 152"/>
                <a:gd name="T1" fmla="*/ 72 h 224"/>
                <a:gd name="T2" fmla="*/ 136 w 152"/>
                <a:gd name="T3" fmla="*/ 10 h 224"/>
                <a:gd name="T4" fmla="*/ 45 w 152"/>
                <a:gd name="T5" fmla="*/ 10 h 224"/>
                <a:gd name="T6" fmla="*/ 0 w 152"/>
                <a:gd name="T7" fmla="*/ 72 h 224"/>
                <a:gd name="T8" fmla="*/ 45 w 152"/>
                <a:gd name="T9" fmla="*/ 134 h 224"/>
                <a:gd name="T10" fmla="*/ 91 w 152"/>
                <a:gd name="T11" fmla="*/ 134 h 224"/>
                <a:gd name="T12" fmla="*/ 91 w 152"/>
                <a:gd name="T13" fmla="*/ 72 h 2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2"/>
                <a:gd name="T22" fmla="*/ 0 h 224"/>
                <a:gd name="T23" fmla="*/ 152 w 152"/>
                <a:gd name="T24" fmla="*/ 224 h 2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2" h="224">
                  <a:moveTo>
                    <a:pt x="96" y="112"/>
                  </a:moveTo>
                  <a:cubicBezTo>
                    <a:pt x="104" y="80"/>
                    <a:pt x="152" y="32"/>
                    <a:pt x="144" y="16"/>
                  </a:cubicBezTo>
                  <a:cubicBezTo>
                    <a:pt x="136" y="0"/>
                    <a:pt x="72" y="0"/>
                    <a:pt x="48" y="16"/>
                  </a:cubicBezTo>
                  <a:cubicBezTo>
                    <a:pt x="24" y="32"/>
                    <a:pt x="0" y="80"/>
                    <a:pt x="0" y="112"/>
                  </a:cubicBezTo>
                  <a:cubicBezTo>
                    <a:pt x="0" y="144"/>
                    <a:pt x="32" y="192"/>
                    <a:pt x="48" y="208"/>
                  </a:cubicBezTo>
                  <a:cubicBezTo>
                    <a:pt x="64" y="224"/>
                    <a:pt x="88" y="224"/>
                    <a:pt x="96" y="208"/>
                  </a:cubicBezTo>
                  <a:cubicBezTo>
                    <a:pt x="104" y="192"/>
                    <a:pt x="88" y="144"/>
                    <a:pt x="96" y="11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  <p:sp>
          <p:nvSpPr>
            <p:cNvPr id="11325" name="Freeform 16"/>
            <p:cNvSpPr>
              <a:spLocks/>
            </p:cNvSpPr>
            <p:nvPr/>
          </p:nvSpPr>
          <p:spPr bwMode="auto">
            <a:xfrm rot="9305790">
              <a:off x="3032" y="2552"/>
              <a:ext cx="152" cy="144"/>
            </a:xfrm>
            <a:custGeom>
              <a:avLst/>
              <a:gdLst>
                <a:gd name="T0" fmla="*/ 96 w 152"/>
                <a:gd name="T1" fmla="*/ 72 h 224"/>
                <a:gd name="T2" fmla="*/ 144 w 152"/>
                <a:gd name="T3" fmla="*/ 10 h 224"/>
                <a:gd name="T4" fmla="*/ 48 w 152"/>
                <a:gd name="T5" fmla="*/ 10 h 224"/>
                <a:gd name="T6" fmla="*/ 0 w 152"/>
                <a:gd name="T7" fmla="*/ 72 h 224"/>
                <a:gd name="T8" fmla="*/ 48 w 152"/>
                <a:gd name="T9" fmla="*/ 134 h 224"/>
                <a:gd name="T10" fmla="*/ 96 w 152"/>
                <a:gd name="T11" fmla="*/ 134 h 224"/>
                <a:gd name="T12" fmla="*/ 96 w 152"/>
                <a:gd name="T13" fmla="*/ 72 h 2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2"/>
                <a:gd name="T22" fmla="*/ 0 h 224"/>
                <a:gd name="T23" fmla="*/ 152 w 152"/>
                <a:gd name="T24" fmla="*/ 224 h 2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2" h="224">
                  <a:moveTo>
                    <a:pt x="96" y="112"/>
                  </a:moveTo>
                  <a:cubicBezTo>
                    <a:pt x="104" y="80"/>
                    <a:pt x="152" y="32"/>
                    <a:pt x="144" y="16"/>
                  </a:cubicBezTo>
                  <a:cubicBezTo>
                    <a:pt x="136" y="0"/>
                    <a:pt x="72" y="0"/>
                    <a:pt x="48" y="16"/>
                  </a:cubicBezTo>
                  <a:cubicBezTo>
                    <a:pt x="24" y="32"/>
                    <a:pt x="0" y="80"/>
                    <a:pt x="0" y="112"/>
                  </a:cubicBezTo>
                  <a:cubicBezTo>
                    <a:pt x="0" y="144"/>
                    <a:pt x="32" y="192"/>
                    <a:pt x="48" y="208"/>
                  </a:cubicBezTo>
                  <a:cubicBezTo>
                    <a:pt x="64" y="224"/>
                    <a:pt x="88" y="224"/>
                    <a:pt x="96" y="208"/>
                  </a:cubicBezTo>
                  <a:cubicBezTo>
                    <a:pt x="104" y="192"/>
                    <a:pt x="88" y="144"/>
                    <a:pt x="96" y="11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  <p:grpSp>
          <p:nvGrpSpPr>
            <p:cNvPr id="5" name="Group 69"/>
            <p:cNvGrpSpPr>
              <a:grpSpLocks/>
            </p:cNvGrpSpPr>
            <p:nvPr/>
          </p:nvGrpSpPr>
          <p:grpSpPr bwMode="auto">
            <a:xfrm>
              <a:off x="2736" y="2633"/>
              <a:ext cx="1971" cy="333"/>
              <a:chOff x="2736" y="2633"/>
              <a:chExt cx="1971" cy="333"/>
            </a:xfrm>
            <a:grpFill/>
          </p:grpSpPr>
          <p:sp>
            <p:nvSpPr>
              <p:cNvPr id="11327" name="Text Box 44"/>
              <p:cNvSpPr txBox="1">
                <a:spLocks noChangeArrowheads="1"/>
              </p:cNvSpPr>
              <p:nvPr/>
            </p:nvSpPr>
            <p:spPr bwMode="auto">
              <a:xfrm>
                <a:off x="3590" y="2633"/>
                <a:ext cx="1117" cy="33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GB" sz="2800" b="1">
                    <a:solidFill>
                      <a:schemeClr val="tx2"/>
                    </a:solidFill>
                  </a:rPr>
                  <a:t>KIDNEYS</a:t>
                </a:r>
                <a:endParaRPr lang="en-GB" sz="2800">
                  <a:solidFill>
                    <a:schemeClr val="tx2"/>
                  </a:solidFill>
                </a:endParaRPr>
              </a:p>
            </p:txBody>
          </p:sp>
          <p:sp>
            <p:nvSpPr>
              <p:cNvPr id="11328" name="Line 54"/>
              <p:cNvSpPr>
                <a:spLocks noChangeShapeType="1"/>
              </p:cNvSpPr>
              <p:nvPr/>
            </p:nvSpPr>
            <p:spPr bwMode="auto">
              <a:xfrm flipH="1" flipV="1">
                <a:off x="3168" y="2640"/>
                <a:ext cx="384" cy="192"/>
              </a:xfrm>
              <a:prstGeom prst="line">
                <a:avLst/>
              </a:prstGeom>
              <a:grpFill/>
              <a:ln w="9525">
                <a:solidFill>
                  <a:schemeClr val="accent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solidFill>
                    <a:schemeClr val="tx2"/>
                  </a:solidFill>
                </a:endParaRPr>
              </a:p>
            </p:txBody>
          </p:sp>
          <p:sp>
            <p:nvSpPr>
              <p:cNvPr id="11329" name="Line 55"/>
              <p:cNvSpPr>
                <a:spLocks noChangeShapeType="1"/>
              </p:cNvSpPr>
              <p:nvPr/>
            </p:nvSpPr>
            <p:spPr bwMode="auto">
              <a:xfrm flipH="1" flipV="1">
                <a:off x="2736" y="2688"/>
                <a:ext cx="768" cy="192"/>
              </a:xfrm>
              <a:prstGeom prst="line">
                <a:avLst/>
              </a:prstGeom>
              <a:grpFill/>
              <a:ln w="9525">
                <a:solidFill>
                  <a:schemeClr val="accent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solidFill>
                    <a:schemeClr val="tx2"/>
                  </a:solidFill>
                </a:endParaRPr>
              </a:p>
            </p:txBody>
          </p:sp>
        </p:grpSp>
      </p:grpSp>
      <p:sp>
        <p:nvSpPr>
          <p:cNvPr id="10282" name="Text Box 58"/>
          <p:cNvSpPr txBox="1">
            <a:spLocks noChangeArrowheads="1"/>
          </p:cNvSpPr>
          <p:nvPr/>
        </p:nvSpPr>
        <p:spPr bwMode="auto">
          <a:xfrm>
            <a:off x="212725" y="4156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GB" sz="2400" b="1">
              <a:solidFill>
                <a:schemeClr val="tx2"/>
              </a:solidFill>
            </a:endParaRPr>
          </a:p>
        </p:txBody>
      </p:sp>
      <p:grpSp>
        <p:nvGrpSpPr>
          <p:cNvPr id="6" name="Group 74"/>
          <p:cNvGrpSpPr>
            <a:grpSpLocks/>
          </p:cNvGrpSpPr>
          <p:nvPr/>
        </p:nvGrpSpPr>
        <p:grpSpPr bwMode="auto">
          <a:xfrm>
            <a:off x="4800600" y="4495800"/>
            <a:ext cx="4233863" cy="1325563"/>
            <a:chOff x="3024" y="2832"/>
            <a:chExt cx="2667" cy="835"/>
          </a:xfrm>
          <a:noFill/>
        </p:grpSpPr>
        <p:sp>
          <p:nvSpPr>
            <p:cNvPr id="11322" name="Line 59"/>
            <p:cNvSpPr>
              <a:spLocks noChangeShapeType="1"/>
            </p:cNvSpPr>
            <p:nvPr/>
          </p:nvSpPr>
          <p:spPr bwMode="auto">
            <a:xfrm>
              <a:off x="3024" y="2832"/>
              <a:ext cx="480" cy="336"/>
            </a:xfrm>
            <a:prstGeom prst="line">
              <a:avLst/>
            </a:prstGeom>
            <a:grpFill/>
            <a:ln w="9525">
              <a:solidFill>
                <a:schemeClr val="accent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  <p:sp>
          <p:nvSpPr>
            <p:cNvPr id="11323" name="Text Box 60"/>
            <p:cNvSpPr txBox="1">
              <a:spLocks noChangeArrowheads="1"/>
            </p:cNvSpPr>
            <p:nvPr/>
          </p:nvSpPr>
          <p:spPr bwMode="auto">
            <a:xfrm>
              <a:off x="3542" y="3065"/>
              <a:ext cx="2149" cy="602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800" b="1">
                  <a:solidFill>
                    <a:schemeClr val="tx2"/>
                  </a:solidFill>
                </a:rPr>
                <a:t>FAT </a:t>
              </a:r>
            </a:p>
            <a:p>
              <a:pPr eaLnBrk="0" hangingPunct="0">
                <a:defRPr/>
              </a:pPr>
              <a:r>
                <a:rPr lang="en-GB" sz="2800" b="1">
                  <a:solidFill>
                    <a:schemeClr val="tx2"/>
                  </a:solidFill>
                </a:rPr>
                <a:t>(ADIPOSE TISSUE)</a:t>
              </a:r>
              <a:endParaRPr lang="en-GB" sz="2800">
                <a:solidFill>
                  <a:schemeClr val="tx2"/>
                </a:solidFill>
              </a:endParaRPr>
            </a:p>
          </p:txBody>
        </p:sp>
      </p:grpSp>
      <p:sp>
        <p:nvSpPr>
          <p:cNvPr id="10284" name="Text Box 61"/>
          <p:cNvSpPr txBox="1">
            <a:spLocks noChangeArrowheads="1"/>
          </p:cNvSpPr>
          <p:nvPr/>
        </p:nvSpPr>
        <p:spPr bwMode="auto">
          <a:xfrm>
            <a:off x="441325" y="4125913"/>
            <a:ext cx="2820988" cy="711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000">
                <a:solidFill>
                  <a:schemeClr val="tx2"/>
                </a:solidFill>
              </a:rPr>
              <a:t>(GASTROINTESTINAL</a:t>
            </a:r>
          </a:p>
          <a:p>
            <a:r>
              <a:rPr lang="en-GB" sz="2000">
                <a:solidFill>
                  <a:schemeClr val="tx2"/>
                </a:solidFill>
              </a:rPr>
              <a:t>TRACT)</a:t>
            </a:r>
          </a:p>
        </p:txBody>
      </p:sp>
      <p:sp>
        <p:nvSpPr>
          <p:cNvPr id="13374" name="Text Box 62"/>
          <p:cNvSpPr txBox="1">
            <a:spLocks noChangeArrowheads="1"/>
          </p:cNvSpPr>
          <p:nvPr/>
        </p:nvSpPr>
        <p:spPr bwMode="auto">
          <a:xfrm>
            <a:off x="822325" y="5551488"/>
            <a:ext cx="2368550" cy="5286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b="1">
                <a:solidFill>
                  <a:schemeClr val="tx2"/>
                </a:solidFill>
              </a:rPr>
              <a:t>(PLACENTA)</a:t>
            </a:r>
            <a:endParaRPr lang="en-GB" sz="2800">
              <a:solidFill>
                <a:schemeClr val="tx2"/>
              </a:solidFill>
            </a:endParaRPr>
          </a:p>
        </p:txBody>
      </p:sp>
      <p:sp>
        <p:nvSpPr>
          <p:cNvPr id="10286" name="Line 64"/>
          <p:cNvSpPr>
            <a:spLocks noChangeShapeType="1"/>
          </p:cNvSpPr>
          <p:nvPr/>
        </p:nvSpPr>
        <p:spPr bwMode="auto">
          <a:xfrm flipH="1" flipV="1">
            <a:off x="3059113" y="1916113"/>
            <a:ext cx="1225550" cy="2174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" name="Group 73"/>
          <p:cNvGrpSpPr>
            <a:grpSpLocks/>
          </p:cNvGrpSpPr>
          <p:nvPr/>
        </p:nvGrpSpPr>
        <p:grpSpPr bwMode="auto">
          <a:xfrm>
            <a:off x="4343400" y="1600200"/>
            <a:ext cx="2470150" cy="533400"/>
            <a:chOff x="2736" y="1008"/>
            <a:chExt cx="1556" cy="336"/>
          </a:xfrm>
          <a:noFill/>
        </p:grpSpPr>
        <p:sp>
          <p:nvSpPr>
            <p:cNvPr id="11317" name="Oval 49"/>
            <p:cNvSpPr>
              <a:spLocks noChangeArrowheads="1"/>
            </p:cNvSpPr>
            <p:nvPr/>
          </p:nvSpPr>
          <p:spPr bwMode="auto">
            <a:xfrm>
              <a:off x="2736" y="1200"/>
              <a:ext cx="38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solidFill>
                  <a:schemeClr val="tx2"/>
                </a:solidFill>
              </a:endParaRPr>
            </a:p>
          </p:txBody>
        </p:sp>
        <p:grpSp>
          <p:nvGrpSpPr>
            <p:cNvPr id="8" name="Group 66"/>
            <p:cNvGrpSpPr>
              <a:grpSpLocks/>
            </p:cNvGrpSpPr>
            <p:nvPr/>
          </p:nvGrpSpPr>
          <p:grpSpPr bwMode="auto">
            <a:xfrm>
              <a:off x="2928" y="1008"/>
              <a:ext cx="1364" cy="333"/>
              <a:chOff x="2928" y="1008"/>
              <a:chExt cx="1364" cy="333"/>
            </a:xfrm>
            <a:grpFill/>
          </p:grpSpPr>
          <p:sp>
            <p:nvSpPr>
              <p:cNvPr id="11319" name="Text Box 50"/>
              <p:cNvSpPr txBox="1">
                <a:spLocks noChangeArrowheads="1"/>
              </p:cNvSpPr>
              <p:nvPr/>
            </p:nvSpPr>
            <p:spPr bwMode="auto">
              <a:xfrm>
                <a:off x="3312" y="1008"/>
                <a:ext cx="980" cy="333"/>
              </a:xfrm>
              <a:prstGeom prst="rect">
                <a:avLst/>
              </a:prstGeom>
              <a:grp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en-GB" sz="2800" b="1">
                    <a:solidFill>
                      <a:schemeClr val="tx2"/>
                    </a:solidFill>
                  </a:rPr>
                  <a:t>BRAIN </a:t>
                </a:r>
              </a:p>
            </p:txBody>
          </p:sp>
          <p:sp>
            <p:nvSpPr>
              <p:cNvPr id="11320" name="Line 51"/>
              <p:cNvSpPr>
                <a:spLocks noChangeShapeType="1"/>
              </p:cNvSpPr>
              <p:nvPr/>
            </p:nvSpPr>
            <p:spPr bwMode="auto">
              <a:xfrm flipH="1">
                <a:off x="2928" y="1253"/>
                <a:ext cx="179" cy="43"/>
              </a:xfrm>
              <a:prstGeom prst="line">
                <a:avLst/>
              </a:prstGeom>
              <a:grp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solidFill>
                    <a:schemeClr val="tx2"/>
                  </a:solidFill>
                </a:endParaRPr>
              </a:p>
            </p:txBody>
          </p:sp>
          <p:sp>
            <p:nvSpPr>
              <p:cNvPr id="11321" name="Line 65"/>
              <p:cNvSpPr>
                <a:spLocks noChangeShapeType="1"/>
              </p:cNvSpPr>
              <p:nvPr/>
            </p:nvSpPr>
            <p:spPr bwMode="auto">
              <a:xfrm flipV="1">
                <a:off x="3107" y="1207"/>
                <a:ext cx="227" cy="4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chemeClr val="tx2"/>
                  </a:solidFill>
                </a:endParaRPr>
              </a:p>
            </p:txBody>
          </p:sp>
        </p:grpSp>
      </p:grpSp>
      <p:cxnSp>
        <p:nvCxnSpPr>
          <p:cNvPr id="73" name="Straight Arrow Connector 72"/>
          <p:cNvCxnSpPr>
            <a:endCxn id="10255" idx="2"/>
          </p:cNvCxnSpPr>
          <p:nvPr/>
        </p:nvCxnSpPr>
        <p:spPr>
          <a:xfrm>
            <a:off x="3419475" y="3933825"/>
            <a:ext cx="1439863" cy="1095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3419475" y="3933825"/>
            <a:ext cx="936625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10258" idx="3"/>
            <a:endCxn id="10257" idx="5"/>
          </p:cNvCxnSpPr>
          <p:nvPr/>
        </p:nvCxnSpPr>
        <p:spPr>
          <a:xfrm flipV="1">
            <a:off x="3429000" y="4614863"/>
            <a:ext cx="1120775" cy="388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1" name="Oval 13"/>
          <p:cNvSpPr>
            <a:spLocks noChangeArrowheads="1"/>
          </p:cNvSpPr>
          <p:nvPr/>
        </p:nvSpPr>
        <p:spPr bwMode="auto">
          <a:xfrm>
            <a:off x="4648200" y="2819400"/>
            <a:ext cx="152400" cy="228600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60" grpId="0" animBg="1" autoUpdateAnimBg="0"/>
      <p:bldP spid="13374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FFFF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</TotalTime>
  <Words>369</Words>
  <Application>Microsoft Office PowerPoint</Application>
  <PresentationFormat>On-screen Show (4:3)</PresentationFormat>
  <Paragraphs>110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Wingdings</vt:lpstr>
      <vt:lpstr>Office Theme</vt:lpstr>
      <vt:lpstr>PowerPoint Presentation</vt:lpstr>
      <vt:lpstr>SOME DEFINITIONS</vt:lpstr>
      <vt:lpstr>A BRIEF HISTORY OF ENDOCRINOLOGY (1) SELECTED MARKERS INCLUDE:</vt:lpstr>
      <vt:lpstr>A BRIEF HISTORY OF ENDOCRINOLOGY (2)</vt:lpstr>
      <vt:lpstr>MORE DEFINITIONS</vt:lpstr>
      <vt:lpstr>PowerPoint Presentation</vt:lpstr>
      <vt:lpstr>PowerPoint Presentation</vt:lpstr>
      <vt:lpstr>“CLASSIC” ENDOCRINE GLANDS</vt:lpstr>
      <vt:lpstr>MORE RECENTLY IDENTIFIED ENDOCRINE GLANDS</vt:lpstr>
      <vt:lpstr>YEAR 1 ENDOCRINOLOGY</vt:lpstr>
    </vt:vector>
  </TitlesOfParts>
  <Company>ICSM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 HISTORY OF ENDOCRINOLOGY (1) SELECTED MARKERS INCLUDE:</dc:title>
  <dc:creator>jflayc</dc:creator>
  <cp:lastModifiedBy>Shiel, Nuala</cp:lastModifiedBy>
  <cp:revision>42</cp:revision>
  <dcterms:created xsi:type="dcterms:W3CDTF">1999-02-24T09:04:04Z</dcterms:created>
  <dcterms:modified xsi:type="dcterms:W3CDTF">2013-01-08T14:42:05Z</dcterms:modified>
</cp:coreProperties>
</file>