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57" r:id="rId4"/>
    <p:sldId id="259" r:id="rId5"/>
    <p:sldId id="258" r:id="rId6"/>
    <p:sldId id="260" r:id="rId7"/>
    <p:sldId id="275" r:id="rId8"/>
    <p:sldId id="276" r:id="rId9"/>
    <p:sldId id="261" r:id="rId10"/>
    <p:sldId id="271" r:id="rId11"/>
    <p:sldId id="264" r:id="rId12"/>
    <p:sldId id="266" r:id="rId13"/>
    <p:sldId id="265" r:id="rId14"/>
    <p:sldId id="273" r:id="rId15"/>
    <p:sldId id="274" r:id="rId16"/>
    <p:sldId id="268" r:id="rId17"/>
    <p:sldId id="269" r:id="rId18"/>
    <p:sldId id="277" r:id="rId19"/>
    <p:sldId id="278" r:id="rId2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CC"/>
    <a:srgbClr val="000000"/>
    <a:srgbClr val="FFFF99"/>
    <a:srgbClr val="003399"/>
    <a:srgbClr val="0099CC"/>
    <a:srgbClr val="66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43" autoAdjust="0"/>
  </p:normalViewPr>
  <p:slideViewPr>
    <p:cSldViewPr>
      <p:cViewPr>
        <p:scale>
          <a:sx n="50" d="100"/>
          <a:sy n="50" d="100"/>
        </p:scale>
        <p:origin x="-118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DB52BA-C0E5-4CB7-A4F1-923D263F18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6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F02171-3190-40FB-BCF5-E329C38A69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979853-058A-4BEE-B1B9-950925BDB0AE}" type="slidenum">
              <a:rPr lang="en-GB" sz="1200" smtClean="0"/>
              <a:pPr/>
              <a:t>11</a:t>
            </a:fld>
            <a:endParaRPr lang="en-GB" sz="1200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8A47-0D62-4158-9857-BE8AFA8DC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B9741-D02E-4A32-9A53-B5D89EE57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B23C-9111-45F4-B3E3-2BBEF818D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3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197F-63A0-4F78-A6B0-FAAA3E81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1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C802-77BC-4AA6-BD79-FF663614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9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87C79-C636-458C-800C-757EA3EFA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AD06-E21F-4DD7-867F-353AE808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AB16-916F-4F5E-8AAB-360248830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E8E4-0992-498A-81BE-E9D3C8CBB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73D9-C9DA-4ED6-BF72-AD8F87504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4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5B2A-E936-4471-87C3-628B53816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0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A49EFC-77C2-4EAC-8A9A-206547888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8750"/>
            <a:ext cx="9144000" cy="131445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latin typeface="Arial" charset="0"/>
              </a:rPr>
              <a:t>Hypothalamo-hypophysial</a:t>
            </a:r>
            <a:r>
              <a:rPr lang="en-GB" dirty="0">
                <a:latin typeface="Arial" charset="0"/>
              </a:rPr>
              <a:t> </a:t>
            </a:r>
            <a:r>
              <a:rPr lang="en-GB" dirty="0" smtClean="0">
                <a:latin typeface="Arial" charset="0"/>
              </a:rPr>
              <a:t>axis</a:t>
            </a:r>
            <a:endParaRPr lang="en-GB" dirty="0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00500"/>
            <a:ext cx="6400800" cy="14097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CCCFF"/>
                </a:solidFill>
                <a:latin typeface="Arial" charset="0"/>
              </a:rPr>
              <a:t>2. The </a:t>
            </a:r>
            <a:r>
              <a:rPr lang="en-GB" sz="4000" dirty="0" err="1" smtClean="0">
                <a:solidFill>
                  <a:srgbClr val="CCCCFF"/>
                </a:solidFill>
                <a:latin typeface="Arial" charset="0"/>
              </a:rPr>
              <a:t>hypothalamo-neurohypophsial</a:t>
            </a:r>
            <a:r>
              <a:rPr lang="en-GB" sz="4000" dirty="0" smtClean="0">
                <a:solidFill>
                  <a:srgbClr val="CCCCFF"/>
                </a:solidFill>
                <a:latin typeface="Arial" charset="0"/>
              </a:rPr>
              <a:t> system</a:t>
            </a:r>
            <a:endParaRPr lang="en-GB" sz="4000" dirty="0" smtClean="0">
              <a:solidFill>
                <a:srgbClr val="CCCC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0825" y="341313"/>
            <a:ext cx="8713788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4400" b="1" i="1" dirty="0">
                <a:solidFill>
                  <a:schemeClr val="tx2"/>
                </a:solidFill>
                <a:latin typeface="Arial" charset="0"/>
              </a:rPr>
              <a:t>ACTIONS</a:t>
            </a:r>
            <a:r>
              <a:rPr lang="en-GB" sz="3200" b="1" i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4400" b="1" i="1" dirty="0">
                <a:solidFill>
                  <a:schemeClr val="tx2"/>
                </a:solidFill>
                <a:latin typeface="Arial" charset="0"/>
              </a:rPr>
              <a:t>OF VASOPRESSIN (1)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98563" y="1974850"/>
            <a:ext cx="244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3850" y="1827213"/>
            <a:ext cx="835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600">
                <a:latin typeface="Arial" charset="0"/>
              </a:rPr>
              <a:t> Principal physiological action is in the </a:t>
            </a:r>
            <a:r>
              <a:rPr lang="en-GB" sz="3600" b="1">
                <a:solidFill>
                  <a:schemeClr val="tx2"/>
                </a:solidFill>
                <a:latin typeface="Arial" charset="0"/>
              </a:rPr>
              <a:t>renal collecting ducts</a:t>
            </a:r>
            <a:r>
              <a:rPr lang="en-GB" sz="36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3600">
                <a:latin typeface="Arial" charset="0"/>
              </a:rPr>
              <a:t>(principal cells)</a:t>
            </a:r>
            <a:endParaRPr lang="en-GB" sz="3600" b="1">
              <a:latin typeface="Arial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50825" y="3429000"/>
            <a:ext cx="889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latin typeface="Arial" charset="0"/>
              </a:rPr>
              <a:t> </a:t>
            </a:r>
            <a:r>
              <a:rPr lang="en-GB" sz="3600">
                <a:latin typeface="Arial" charset="0"/>
              </a:rPr>
              <a:t>where it </a:t>
            </a:r>
            <a:r>
              <a:rPr lang="en-GB" sz="3600" b="1">
                <a:solidFill>
                  <a:schemeClr val="tx2"/>
                </a:solidFill>
                <a:latin typeface="Arial" charset="0"/>
              </a:rPr>
              <a:t>stimulates water reabsorption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50825" y="4724400"/>
            <a:ext cx="864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latin typeface="Arial" charset="0"/>
              </a:rPr>
              <a:t> </a:t>
            </a:r>
            <a:r>
              <a:rPr lang="en-GB" sz="3600">
                <a:latin typeface="Arial" charset="0"/>
              </a:rPr>
              <a:t>resulting in its </a:t>
            </a:r>
            <a:r>
              <a:rPr lang="en-GB" sz="3600" b="1">
                <a:solidFill>
                  <a:schemeClr val="tx2"/>
                </a:solidFill>
                <a:latin typeface="Arial" charset="0"/>
              </a:rPr>
              <a:t>ANTIDIURETIC</a:t>
            </a:r>
            <a:r>
              <a:rPr lang="en-GB" sz="3600">
                <a:solidFill>
                  <a:schemeClr val="tx2"/>
                </a:solidFill>
                <a:latin typeface="Arial" charset="0"/>
              </a:rPr>
              <a:t>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  <p:bldP spid="460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OTHER ACTIONS OF VASOPRESSIN (2)</a:t>
            </a:r>
            <a:endParaRPr lang="en-GB" sz="4000" dirty="0" smtClean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148263" y="1844675"/>
            <a:ext cx="2679700" cy="5037138"/>
            <a:chOff x="2478" y="1440"/>
            <a:chExt cx="1266" cy="4231"/>
          </a:xfrm>
        </p:grpSpPr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H="1">
              <a:off x="3120" y="1440"/>
              <a:ext cx="624" cy="3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Text Box 10"/>
            <p:cNvSpPr txBox="1">
              <a:spLocks noChangeArrowheads="1"/>
            </p:cNvSpPr>
            <p:nvPr/>
          </p:nvSpPr>
          <p:spPr bwMode="auto">
            <a:xfrm>
              <a:off x="2478" y="4876"/>
              <a:ext cx="1182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Hepatic</a:t>
              </a:r>
            </a:p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glycogenolysis</a:t>
              </a:r>
              <a:endParaRPr lang="en-GB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3850" y="1557338"/>
            <a:ext cx="4775200" cy="468312"/>
            <a:chOff x="96" y="1248"/>
            <a:chExt cx="2256" cy="394"/>
          </a:xfrm>
        </p:grpSpPr>
        <p:sp>
          <p:nvSpPr>
            <p:cNvPr id="12303" name="Line 5"/>
            <p:cNvSpPr>
              <a:spLocks noChangeShapeType="1"/>
            </p:cNvSpPr>
            <p:nvPr/>
          </p:nvSpPr>
          <p:spPr bwMode="auto">
            <a:xfrm flipH="1">
              <a:off x="1824" y="1248"/>
              <a:ext cx="52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4" name="Rectangle 12"/>
            <p:cNvSpPr>
              <a:spLocks noChangeArrowheads="1"/>
            </p:cNvSpPr>
            <p:nvPr/>
          </p:nvSpPr>
          <p:spPr bwMode="auto">
            <a:xfrm>
              <a:off x="96" y="1295"/>
              <a:ext cx="12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  <a:spcBef>
                  <a:spcPct val="20000"/>
                </a:spcBef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vasoconstriction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1773238"/>
            <a:ext cx="5486400" cy="1190625"/>
            <a:chOff x="288" y="1392"/>
            <a:chExt cx="2592" cy="1000"/>
          </a:xfrm>
        </p:grpSpPr>
        <p:sp>
          <p:nvSpPr>
            <p:cNvPr id="12301" name="Line 6"/>
            <p:cNvSpPr>
              <a:spLocks noChangeShapeType="1"/>
            </p:cNvSpPr>
            <p:nvPr/>
          </p:nvSpPr>
          <p:spPr bwMode="auto">
            <a:xfrm flipH="1">
              <a:off x="2400" y="1392"/>
              <a:ext cx="48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2" name="Rectangle 13"/>
            <p:cNvSpPr>
              <a:spLocks noChangeArrowheads="1"/>
            </p:cNvSpPr>
            <p:nvPr/>
          </p:nvSpPr>
          <p:spPr bwMode="auto">
            <a:xfrm>
              <a:off x="288" y="1776"/>
              <a:ext cx="2152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corticotrophin release </a:t>
              </a:r>
            </a:p>
            <a:p>
              <a:pPr>
                <a:lnSpc>
                  <a:spcPct val="75000"/>
                </a:lnSpc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(together with CRH)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844675"/>
            <a:ext cx="6705600" cy="2503488"/>
            <a:chOff x="0" y="1440"/>
            <a:chExt cx="3168" cy="2102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H="1">
              <a:off x="2205" y="1440"/>
              <a:ext cx="963" cy="1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0" y="2468"/>
              <a:ext cx="2969" cy="1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		CNS effects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acting as neurotransmitter (or hormone) e.g. on aspects of behaviour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763713" y="1916113"/>
            <a:ext cx="5384800" cy="3968750"/>
            <a:chOff x="912" y="1440"/>
            <a:chExt cx="2544" cy="3333"/>
          </a:xfrm>
        </p:grpSpPr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 flipH="1">
              <a:off x="2885" y="1440"/>
              <a:ext cx="571" cy="2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8" name="Rectangle 15"/>
            <p:cNvSpPr>
              <a:spLocks noChangeArrowheads="1"/>
            </p:cNvSpPr>
            <p:nvPr/>
          </p:nvSpPr>
          <p:spPr bwMode="auto">
            <a:xfrm>
              <a:off x="912" y="3888"/>
              <a:ext cx="2152" cy="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  <a:buClr>
                  <a:srgbClr val="FFFFFF"/>
                </a:buClr>
                <a:buSzPct val="80000"/>
                <a:buFont typeface="Monotype Sorts" pitchFamily="2" charset="2"/>
                <a:buNone/>
              </a:pPr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synthesis of blood clotting factors (VIII and Von Willbrandt factor) </a:t>
              </a:r>
            </a:p>
          </p:txBody>
        </p:sp>
      </p:grpSp>
      <p:sp>
        <p:nvSpPr>
          <p:cNvPr id="12296" name="Rectangle 16"/>
          <p:cNvSpPr>
            <a:spLocks noChangeArrowheads="1"/>
          </p:cNvSpPr>
          <p:nvPr/>
        </p:nvSpPr>
        <p:spPr bwMode="auto">
          <a:xfrm>
            <a:off x="5010150" y="1257300"/>
            <a:ext cx="310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i="1">
                <a:solidFill>
                  <a:schemeClr val="tx2"/>
                </a:solidFill>
                <a:latin typeface="Arial" charset="0"/>
              </a:rPr>
              <a:t>VASOPRESSIN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1055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VASOPRESSIN RECEPTORS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379913" y="4618038"/>
            <a:ext cx="4572000" cy="8572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(Factor VIII and von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Willbrandt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factor)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79388" y="5300663"/>
            <a:ext cx="5435600" cy="1268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Monotype Sorts" pitchFamily="2" charset="2"/>
              <a:buNone/>
              <a:defRPr/>
            </a:pPr>
            <a:r>
              <a:rPr lang="en-GB" sz="2800" b="1" i="1" dirty="0">
                <a:solidFill>
                  <a:schemeClr val="tx2"/>
                </a:solidFill>
                <a:latin typeface="Arial" charset="0"/>
              </a:rPr>
              <a:t>V1b (V3)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Monotype Sorts" pitchFamily="2" charset="2"/>
              <a:buNone/>
              <a:defRPr/>
            </a:pPr>
            <a:r>
              <a:rPr lang="en-GB" sz="28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adenohypophysial</a:t>
            </a:r>
            <a:r>
              <a:rPr lang="en-GB" sz="2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GB" sz="28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corticotrophs</a:t>
            </a:r>
            <a:r>
              <a:rPr lang="en-GB" sz="2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GB" sz="2800" i="1" dirty="0">
                <a:latin typeface="Arial" charset="0"/>
              </a:rPr>
              <a:t>(corticotrophin production)</a:t>
            </a:r>
            <a:endParaRPr lang="en-GB" dirty="0">
              <a:latin typeface="Arial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181100"/>
            <a:ext cx="4656138" cy="3832225"/>
            <a:chOff x="0" y="911"/>
            <a:chExt cx="2200" cy="3218"/>
          </a:xfrm>
        </p:grpSpPr>
        <p:sp>
          <p:nvSpPr>
            <p:cNvPr id="13322" name="Rectangle 5"/>
            <p:cNvSpPr>
              <a:spLocks noChangeArrowheads="1"/>
            </p:cNvSpPr>
            <p:nvPr/>
          </p:nvSpPr>
          <p:spPr bwMode="auto">
            <a:xfrm>
              <a:off x="0" y="1248"/>
              <a:ext cx="2152" cy="7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Monotype Sorts" pitchFamily="2" charset="2"/>
                <a:buChar char="w"/>
                <a:defRPr/>
              </a:pPr>
              <a:r>
                <a:rPr lang="en-GB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charset="0"/>
                </a:rPr>
                <a:t>Arterial/arteriolar smooth </a:t>
              </a:r>
              <a:r>
                <a:rPr lang="en-GB" sz="2800" dirty="0">
                  <a:solidFill>
                    <a:srgbClr val="FFFFFF"/>
                  </a:solidFill>
                  <a:latin typeface="Arial" charset="0"/>
                </a:rPr>
                <a:t>muscle </a:t>
              </a:r>
              <a:r>
                <a:rPr lang="en-GB" sz="2800" dirty="0">
                  <a:latin typeface="Arial" charset="0"/>
                </a:rPr>
                <a:t>(vasoconstriction)</a:t>
              </a:r>
            </a:p>
          </p:txBody>
        </p:sp>
        <p:sp>
          <p:nvSpPr>
            <p:cNvPr id="13323" name="Rectangle 6"/>
            <p:cNvSpPr>
              <a:spLocks noChangeArrowheads="1"/>
            </p:cNvSpPr>
            <p:nvPr/>
          </p:nvSpPr>
          <p:spPr bwMode="auto">
            <a:xfrm>
              <a:off x="48" y="2160"/>
              <a:ext cx="2152" cy="7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80000"/>
                <a:buFont typeface="Monotype Sorts" pitchFamily="2" charset="2"/>
                <a:buChar char="w"/>
                <a:defRPr/>
              </a:pPr>
              <a:r>
                <a:rPr lang="en-GB" sz="2800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charset="0"/>
                </a:rPr>
                <a:t>Hepatocytes</a:t>
              </a:r>
              <a:r>
                <a:rPr lang="en-GB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charset="0"/>
                </a:rPr>
                <a:t> </a:t>
              </a:r>
              <a:r>
                <a:rPr lang="en-GB" sz="2800" dirty="0">
                  <a:latin typeface="Arial" charset="0"/>
                </a:rPr>
                <a:t>(</a:t>
              </a:r>
              <a:r>
                <a:rPr lang="en-GB" sz="2800" dirty="0" err="1">
                  <a:latin typeface="Arial" charset="0"/>
                </a:rPr>
                <a:t>glycogenolysis</a:t>
              </a:r>
              <a:r>
                <a:rPr lang="en-GB" sz="2800" dirty="0">
                  <a:latin typeface="Arial" charset="0"/>
                </a:rPr>
                <a:t>)</a:t>
              </a:r>
            </a:p>
          </p:txBody>
        </p:sp>
        <p:sp>
          <p:nvSpPr>
            <p:cNvPr id="13324" name="Rectangle 7"/>
            <p:cNvSpPr>
              <a:spLocks noChangeArrowheads="1"/>
            </p:cNvSpPr>
            <p:nvPr/>
          </p:nvSpPr>
          <p:spPr bwMode="auto">
            <a:xfrm>
              <a:off x="48" y="2976"/>
              <a:ext cx="2152" cy="11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80000"/>
                <a:buFont typeface="Monotype Sorts" pitchFamily="2" charset="2"/>
                <a:buChar char="w"/>
                <a:defRPr/>
              </a:pPr>
              <a:r>
                <a:rPr lang="en-GB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charset="0"/>
                </a:rPr>
                <a:t>CNS neurones </a:t>
              </a:r>
              <a:r>
                <a:rPr lang="en-GB" sz="2800" dirty="0">
                  <a:latin typeface="Arial" charset="0"/>
                </a:rPr>
                <a:t>(behavioural and other effects)</a:t>
              </a:r>
            </a:p>
          </p:txBody>
        </p:sp>
        <p:sp>
          <p:nvSpPr>
            <p:cNvPr id="13325" name="Rectangle 9"/>
            <p:cNvSpPr>
              <a:spLocks noChangeArrowheads="1"/>
            </p:cNvSpPr>
            <p:nvPr/>
          </p:nvSpPr>
          <p:spPr bwMode="auto">
            <a:xfrm>
              <a:off x="192" y="911"/>
              <a:ext cx="386" cy="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Monotype Sorts" pitchFamily="2" charset="2"/>
                <a:buNone/>
              </a:pPr>
              <a:r>
                <a:rPr lang="en-GB" sz="2800" b="1" i="1">
                  <a:solidFill>
                    <a:schemeClr val="tx2"/>
                  </a:solidFill>
                  <a:latin typeface="Arial" charset="0"/>
                </a:rPr>
                <a:t>V1a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Monotype Sorts" pitchFamily="2" charset="2"/>
                <a:buNone/>
              </a:pPr>
              <a:endParaRPr lang="en-GB" sz="2800" b="1" i="1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379913" y="2673350"/>
            <a:ext cx="4764087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80000"/>
              <a:buFont typeface="Monotype Sorts" pitchFamily="2" charset="2"/>
              <a:buChar char="w"/>
              <a:defRPr/>
            </a:pP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probably other presently unidentified sites </a:t>
            </a:r>
            <a:r>
              <a:rPr lang="en-GB" sz="2800" dirty="0">
                <a:latin typeface="Arial" charset="0"/>
              </a:rPr>
              <a:t>(e.g. endothelial cells, vasodilator </a:t>
            </a:r>
          </a:p>
          <a:p>
            <a:pPr>
              <a:buClr>
                <a:schemeClr val="hlink"/>
              </a:buClr>
              <a:buSzPct val="80000"/>
              <a:buFont typeface="Monotype Sorts" pitchFamily="2" charset="2"/>
              <a:buNone/>
              <a:defRPr/>
            </a:pPr>
            <a:r>
              <a:rPr lang="en-GB" sz="2800" dirty="0">
                <a:latin typeface="Arial" charset="0"/>
              </a:rPr>
              <a:t>effect?)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56100" y="1196975"/>
            <a:ext cx="4554538" cy="1468438"/>
            <a:chOff x="2069" y="884"/>
            <a:chExt cx="2152" cy="1297"/>
          </a:xfrm>
        </p:grpSpPr>
        <p:sp>
          <p:nvSpPr>
            <p:cNvPr id="13320" name="Rectangle 12"/>
            <p:cNvSpPr>
              <a:spLocks noChangeArrowheads="1"/>
            </p:cNvSpPr>
            <p:nvPr/>
          </p:nvSpPr>
          <p:spPr bwMode="auto">
            <a:xfrm>
              <a:off x="2069" y="1338"/>
              <a:ext cx="2152" cy="8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hlink"/>
                </a:buClr>
                <a:buSzPct val="80000"/>
                <a:buFont typeface="Monotype Sorts" pitchFamily="2" charset="2"/>
                <a:buChar char="w"/>
                <a:defRPr/>
              </a:pPr>
              <a:r>
                <a:rPr lang="en-GB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charset="0"/>
                </a:rPr>
                <a:t>collecting duct cells </a:t>
              </a:r>
              <a:r>
                <a:rPr lang="en-GB" sz="2800" dirty="0">
                  <a:solidFill>
                    <a:schemeClr val="tx2"/>
                  </a:solidFill>
                  <a:latin typeface="Arial" charset="0"/>
                </a:rPr>
                <a:t>(</a:t>
              </a:r>
              <a:r>
                <a:rPr lang="en-GB" sz="2800" dirty="0">
                  <a:latin typeface="Arial" charset="0"/>
                </a:rPr>
                <a:t>water </a:t>
              </a:r>
              <a:r>
                <a:rPr lang="en-GB" sz="2800" dirty="0" err="1">
                  <a:latin typeface="Arial" charset="0"/>
                </a:rPr>
                <a:t>reabsorption</a:t>
              </a:r>
              <a:r>
                <a:rPr lang="en-GB" sz="2800" dirty="0">
                  <a:latin typeface="Arial" charset="0"/>
                </a:rPr>
                <a:t>)</a:t>
              </a:r>
            </a:p>
          </p:txBody>
        </p:sp>
        <p:sp>
          <p:nvSpPr>
            <p:cNvPr id="13321" name="Rectangle 14"/>
            <p:cNvSpPr>
              <a:spLocks noChangeArrowheads="1"/>
            </p:cNvSpPr>
            <p:nvPr/>
          </p:nvSpPr>
          <p:spPr bwMode="auto">
            <a:xfrm>
              <a:off x="2432" y="884"/>
              <a:ext cx="624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sz="2800" b="1" i="1">
                  <a:solidFill>
                    <a:schemeClr val="tx2"/>
                  </a:solidFill>
                  <a:latin typeface="Arial" charset="0"/>
                </a:rPr>
                <a:t>V2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  <p:bldP spid="25608" grpId="0" autoUpdateAnimBg="0"/>
      <p:bldP spid="256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CCFF"/>
          </a:solidFill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tx2"/>
                </a:solidFill>
                <a:latin typeface="Arial" charset="0"/>
              </a:rPr>
              <a:t>VASOPRESSIN RECEPTORS</a:t>
            </a:r>
            <a:endParaRPr lang="en-GB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25538"/>
            <a:ext cx="4572000" cy="55435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FFFF"/>
              </a:buClr>
              <a:buFont typeface="Monotype Sorts" pitchFamily="2" charset="2"/>
              <a:buNone/>
            </a:pPr>
            <a:r>
              <a:rPr lang="en-GB" smtClean="0">
                <a:solidFill>
                  <a:schemeClr val="tx2"/>
                </a:solidFill>
                <a:latin typeface="Arial" charset="0"/>
              </a:rPr>
              <a:t>V1 RECEPTORS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buFont typeface="Monotype Sorts" pitchFamily="2" charset="2"/>
              <a:buNone/>
            </a:pPr>
            <a:endParaRPr lang="en-GB" sz="240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linked via G proteins to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phospholipase C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acts on membrane phospholipids to produce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inositol triphosphate IP</a:t>
            </a:r>
            <a:r>
              <a:rPr lang="en-GB" sz="2400" b="1" i="1" baseline="-25000" smtClean="0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 (and diacyl glycerol, DAG)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increase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cytoplasmic [Ca</a:t>
            </a:r>
            <a:r>
              <a:rPr lang="en-GB" sz="2400" b="1" i="1" baseline="30000" smtClean="0">
                <a:solidFill>
                  <a:schemeClr val="tx2"/>
                </a:solidFill>
                <a:latin typeface="Arial" charset="0"/>
              </a:rPr>
              <a:t>2+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]</a:t>
            </a: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 and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other intracellular mediators (PKC)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produce cellular response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00563" y="1125538"/>
            <a:ext cx="4470400" cy="54721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smtClean="0">
                <a:solidFill>
                  <a:schemeClr val="tx2"/>
                </a:solidFill>
                <a:latin typeface="Arial" charset="0"/>
              </a:rPr>
              <a:t>V2 RECEPTORS</a:t>
            </a: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GB" smtClean="0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linked via G proteins to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adenyl cyclase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acts on ATP to form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cyclic AMP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activates protein kinase A (PKA)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in turn activates other intracellular mediators 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</a:pPr>
            <a:r>
              <a:rPr lang="en-GB" sz="2400" smtClean="0">
                <a:solidFill>
                  <a:schemeClr val="tx2"/>
                </a:solidFill>
                <a:latin typeface="Arial" charset="0"/>
              </a:rPr>
              <a:t>which produce cellular response </a:t>
            </a:r>
            <a:r>
              <a:rPr lang="en-GB" sz="2400" b="1" i="1" smtClean="0">
                <a:solidFill>
                  <a:schemeClr val="tx2"/>
                </a:solidFill>
                <a:latin typeface="Arial" charset="0"/>
              </a:rPr>
              <a:t>(aquaporins, AQP2)</a:t>
            </a:r>
            <a:endParaRPr lang="en-GB" b="1" i="1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95513" y="476250"/>
            <a:ext cx="5080000" cy="58864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916238" y="-1588"/>
            <a:ext cx="3911600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COLLECTING DUCT CELL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06400" y="457200"/>
            <a:ext cx="140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TUBULE</a:t>
            </a:r>
          </a:p>
          <a:p>
            <a:r>
              <a:rPr lang="en-GB">
                <a:solidFill>
                  <a:schemeClr val="tx2"/>
                </a:solidFill>
                <a:latin typeface="Arial" charset="0"/>
              </a:rPr>
              <a:t>LUMEN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497763" y="620713"/>
            <a:ext cx="164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PLASMA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27313" y="692150"/>
            <a:ext cx="2762250" cy="711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>
                <a:solidFill>
                  <a:srgbClr val="000000"/>
                </a:solidFill>
                <a:latin typeface="Arial" charset="0"/>
              </a:rPr>
              <a:t>OSMOTIC GRADIENT</a:t>
            </a:r>
          </a:p>
          <a:p>
            <a:r>
              <a:rPr lang="en-GB" sz="2000">
                <a:solidFill>
                  <a:srgbClr val="000000"/>
                </a:solidFill>
                <a:latin typeface="Arial" charset="0"/>
              </a:rPr>
              <a:t> ACROSS CELL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32588" y="1462088"/>
            <a:ext cx="609600" cy="514350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000000"/>
                </a:solidFill>
                <a:latin typeface="Arial" charset="0"/>
              </a:rPr>
              <a:t>V2</a:t>
            </a:r>
            <a:endParaRPr lang="en-GB">
              <a:latin typeface="Arial" charset="0"/>
            </a:endParaRPr>
          </a:p>
        </p:txBody>
      </p:sp>
      <p:sp>
        <p:nvSpPr>
          <p:cNvPr id="15368" name="Oval 10"/>
          <p:cNvSpPr>
            <a:spLocks noChangeArrowheads="1"/>
          </p:cNvSpPr>
          <p:nvPr/>
        </p:nvSpPr>
        <p:spPr bwMode="auto">
          <a:xfrm>
            <a:off x="6529388" y="1976438"/>
            <a:ext cx="609600" cy="285750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000000"/>
                </a:solidFill>
                <a:latin typeface="Arial" charset="0"/>
              </a:rPr>
              <a:t>G</a:t>
            </a:r>
            <a:endParaRPr lang="en-GB">
              <a:latin typeface="Arial" charset="0"/>
            </a:endParaRPr>
          </a:p>
        </p:txBody>
      </p:sp>
      <p:sp>
        <p:nvSpPr>
          <p:cNvPr id="15369" name="Oval 11"/>
          <p:cNvSpPr>
            <a:spLocks noChangeArrowheads="1"/>
          </p:cNvSpPr>
          <p:nvPr/>
        </p:nvSpPr>
        <p:spPr bwMode="auto">
          <a:xfrm rot="-3168655">
            <a:off x="6270625" y="1779588"/>
            <a:ext cx="338137" cy="1062038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 rot="2063968">
            <a:off x="6084888" y="2133600"/>
            <a:ext cx="81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0000"/>
                </a:solidFill>
                <a:latin typeface="Arial" charset="0"/>
              </a:rPr>
              <a:t>AC</a:t>
            </a:r>
            <a:endParaRPr lang="en-GB">
              <a:latin typeface="Arial" charset="0"/>
            </a:endParaRP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700588" y="1290638"/>
            <a:ext cx="3860800" cy="1884362"/>
            <a:chOff x="2961" y="813"/>
            <a:chExt cx="2432" cy="1187"/>
          </a:xfrm>
        </p:grpSpPr>
        <p:grpSp>
          <p:nvGrpSpPr>
            <p:cNvPr id="15441" name="Group 70"/>
            <p:cNvGrpSpPr>
              <a:grpSpLocks/>
            </p:cNvGrpSpPr>
            <p:nvPr/>
          </p:nvGrpSpPr>
          <p:grpSpPr bwMode="auto">
            <a:xfrm>
              <a:off x="4689" y="813"/>
              <a:ext cx="704" cy="336"/>
              <a:chOff x="3504" y="1414"/>
              <a:chExt cx="528" cy="448"/>
            </a:xfrm>
          </p:grpSpPr>
          <p:sp>
            <p:nvSpPr>
              <p:cNvPr id="15446" name="Rectangle 8"/>
              <p:cNvSpPr>
                <a:spLocks noChangeArrowheads="1"/>
              </p:cNvSpPr>
              <p:nvPr/>
            </p:nvSpPr>
            <p:spPr bwMode="auto">
              <a:xfrm rot="-1036187">
                <a:off x="3744" y="1414"/>
                <a:ext cx="288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>
                    <a:solidFill>
                      <a:srgbClr val="000000"/>
                    </a:solidFill>
                    <a:latin typeface="Arial" charset="0"/>
                  </a:rPr>
                  <a:t>VP</a:t>
                </a:r>
                <a:endParaRPr lang="en-GB">
                  <a:latin typeface="Arial" charset="0"/>
                </a:endParaRPr>
              </a:p>
            </p:txBody>
          </p:sp>
          <p:sp>
            <p:nvSpPr>
              <p:cNvPr id="15447" name="Freeform 9"/>
              <p:cNvSpPr>
                <a:spLocks/>
              </p:cNvSpPr>
              <p:nvPr/>
            </p:nvSpPr>
            <p:spPr bwMode="auto">
              <a:xfrm>
                <a:off x="3504" y="1702"/>
                <a:ext cx="192" cy="160"/>
              </a:xfrm>
              <a:custGeom>
                <a:avLst/>
                <a:gdLst>
                  <a:gd name="T0" fmla="*/ 192 w 192"/>
                  <a:gd name="T1" fmla="*/ 0 h 160"/>
                  <a:gd name="T2" fmla="*/ 144 w 192"/>
                  <a:gd name="T3" fmla="*/ 144 h 160"/>
                  <a:gd name="T4" fmla="*/ 0 w 192"/>
                  <a:gd name="T5" fmla="*/ 96 h 160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60"/>
                  <a:gd name="T11" fmla="*/ 192 w 192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60">
                    <a:moveTo>
                      <a:pt x="192" y="0"/>
                    </a:moveTo>
                    <a:cubicBezTo>
                      <a:pt x="184" y="64"/>
                      <a:pt x="176" y="128"/>
                      <a:pt x="144" y="144"/>
                    </a:cubicBezTo>
                    <a:cubicBezTo>
                      <a:pt x="112" y="160"/>
                      <a:pt x="24" y="104"/>
                      <a:pt x="0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5442" name="Group 71"/>
            <p:cNvGrpSpPr>
              <a:grpSpLocks/>
            </p:cNvGrpSpPr>
            <p:nvPr/>
          </p:nvGrpSpPr>
          <p:grpSpPr bwMode="auto">
            <a:xfrm>
              <a:off x="2961" y="1083"/>
              <a:ext cx="917" cy="917"/>
              <a:chOff x="2208" y="1775"/>
              <a:chExt cx="688" cy="1222"/>
            </a:xfrm>
          </p:grpSpPr>
          <p:sp>
            <p:nvSpPr>
              <p:cNvPr id="15443" name="Text Box 13"/>
              <p:cNvSpPr txBox="1">
                <a:spLocks noChangeArrowheads="1"/>
              </p:cNvSpPr>
              <p:nvPr/>
            </p:nvSpPr>
            <p:spPr bwMode="auto">
              <a:xfrm>
                <a:off x="2342" y="1775"/>
                <a:ext cx="367" cy="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0000"/>
                    </a:solidFill>
                    <a:latin typeface="Arial" charset="0"/>
                  </a:rPr>
                  <a:t>ATP</a:t>
                </a:r>
                <a:endParaRPr lang="en-GB">
                  <a:latin typeface="Arial" charset="0"/>
                </a:endParaRPr>
              </a:p>
            </p:txBody>
          </p:sp>
          <p:sp>
            <p:nvSpPr>
              <p:cNvPr id="15444" name="Freeform 14"/>
              <p:cNvSpPr>
                <a:spLocks/>
              </p:cNvSpPr>
              <p:nvPr/>
            </p:nvSpPr>
            <p:spPr bwMode="auto">
              <a:xfrm>
                <a:off x="2592" y="2038"/>
                <a:ext cx="304" cy="624"/>
              </a:xfrm>
              <a:custGeom>
                <a:avLst/>
                <a:gdLst>
                  <a:gd name="T0" fmla="*/ 0 w 304"/>
                  <a:gd name="T1" fmla="*/ 0 h 624"/>
                  <a:gd name="T2" fmla="*/ 288 w 304"/>
                  <a:gd name="T3" fmla="*/ 240 h 624"/>
                  <a:gd name="T4" fmla="*/ 96 w 304"/>
                  <a:gd name="T5" fmla="*/ 624 h 624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624"/>
                  <a:gd name="T11" fmla="*/ 304 w 304"/>
                  <a:gd name="T12" fmla="*/ 624 h 6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624">
                    <a:moveTo>
                      <a:pt x="0" y="0"/>
                    </a:moveTo>
                    <a:cubicBezTo>
                      <a:pt x="136" y="68"/>
                      <a:pt x="272" y="136"/>
                      <a:pt x="288" y="240"/>
                    </a:cubicBezTo>
                    <a:cubicBezTo>
                      <a:pt x="304" y="344"/>
                      <a:pt x="128" y="560"/>
                      <a:pt x="96" y="624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45" name="Text Box 15"/>
              <p:cNvSpPr txBox="1">
                <a:spLocks noChangeArrowheads="1"/>
              </p:cNvSpPr>
              <p:nvPr/>
            </p:nvSpPr>
            <p:spPr bwMode="auto">
              <a:xfrm>
                <a:off x="2208" y="2613"/>
                <a:ext cx="471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0000"/>
                    </a:solidFill>
                    <a:latin typeface="Arial" charset="0"/>
                  </a:rPr>
                  <a:t>cAMP</a:t>
                </a: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15372" name="Line 16"/>
          <p:cNvSpPr>
            <a:spLocks noChangeShapeType="1"/>
          </p:cNvSpPr>
          <p:nvPr/>
        </p:nvSpPr>
        <p:spPr bwMode="auto">
          <a:xfrm flipV="1">
            <a:off x="2195513" y="1143000"/>
            <a:ext cx="5018087" cy="414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2276475" y="4610100"/>
            <a:ext cx="2944813" cy="1004888"/>
            <a:chOff x="1434" y="2904"/>
            <a:chExt cx="1855" cy="633"/>
          </a:xfrm>
        </p:grpSpPr>
        <p:sp>
          <p:nvSpPr>
            <p:cNvPr id="15430" name="Oval 20"/>
            <p:cNvSpPr>
              <a:spLocks noChangeArrowheads="1"/>
            </p:cNvSpPr>
            <p:nvPr/>
          </p:nvSpPr>
          <p:spPr bwMode="auto">
            <a:xfrm>
              <a:off x="1474" y="2976"/>
              <a:ext cx="768" cy="360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Arial" charset="0"/>
              </a:endParaRPr>
            </a:p>
          </p:txBody>
        </p:sp>
        <p:sp>
          <p:nvSpPr>
            <p:cNvPr id="15431" name="Rectangle 22"/>
            <p:cNvSpPr>
              <a:spLocks noChangeArrowheads="1"/>
            </p:cNvSpPr>
            <p:nvPr/>
          </p:nvSpPr>
          <p:spPr bwMode="auto">
            <a:xfrm rot="-1137846">
              <a:off x="1730" y="3192"/>
              <a:ext cx="256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2" name="Rectangle 23"/>
            <p:cNvSpPr>
              <a:spLocks noChangeArrowheads="1"/>
            </p:cNvSpPr>
            <p:nvPr/>
          </p:nvSpPr>
          <p:spPr bwMode="auto">
            <a:xfrm rot="860580">
              <a:off x="1730" y="3048"/>
              <a:ext cx="256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3" name="Rectangle 24"/>
            <p:cNvSpPr>
              <a:spLocks noChangeArrowheads="1"/>
            </p:cNvSpPr>
            <p:nvPr/>
          </p:nvSpPr>
          <p:spPr bwMode="auto">
            <a:xfrm rot="53129">
              <a:off x="1666" y="3120"/>
              <a:ext cx="256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4" name="Text Box 45"/>
            <p:cNvSpPr txBox="1">
              <a:spLocks noChangeArrowheads="1"/>
            </p:cNvSpPr>
            <p:nvPr/>
          </p:nvSpPr>
          <p:spPr bwMode="auto">
            <a:xfrm>
              <a:off x="1882" y="3249"/>
              <a:ext cx="1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00"/>
                  </a:solidFill>
                  <a:latin typeface="Arial" charset="0"/>
                </a:rPr>
                <a:t>AQP2 insertion</a:t>
              </a:r>
              <a:endParaRPr lang="en-GB">
                <a:latin typeface="Arial" charset="0"/>
              </a:endParaRPr>
            </a:p>
          </p:txBody>
        </p:sp>
        <p:sp>
          <p:nvSpPr>
            <p:cNvPr id="15435" name="Line 46"/>
            <p:cNvSpPr>
              <a:spLocks noChangeShapeType="1"/>
            </p:cNvSpPr>
            <p:nvPr/>
          </p:nvSpPr>
          <p:spPr bwMode="auto">
            <a:xfrm flipH="1" flipV="1">
              <a:off x="1474" y="2904"/>
              <a:ext cx="192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6" name="Line 47"/>
            <p:cNvSpPr>
              <a:spLocks noChangeShapeType="1"/>
            </p:cNvSpPr>
            <p:nvPr/>
          </p:nvSpPr>
          <p:spPr bwMode="auto">
            <a:xfrm flipH="1">
              <a:off x="1474" y="3199"/>
              <a:ext cx="201" cy="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7" name="Line 48"/>
            <p:cNvSpPr>
              <a:spLocks noChangeShapeType="1"/>
            </p:cNvSpPr>
            <p:nvPr/>
          </p:nvSpPr>
          <p:spPr bwMode="auto">
            <a:xfrm flipH="1">
              <a:off x="1474" y="3301"/>
              <a:ext cx="263" cy="1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38" name="Line 69"/>
            <p:cNvSpPr>
              <a:spLocks noChangeShapeType="1"/>
            </p:cNvSpPr>
            <p:nvPr/>
          </p:nvSpPr>
          <p:spPr bwMode="auto">
            <a:xfrm flipH="1">
              <a:off x="2242" y="3067"/>
              <a:ext cx="320" cy="8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9" name="Rectangle 75"/>
            <p:cNvSpPr>
              <a:spLocks noChangeArrowheads="1"/>
            </p:cNvSpPr>
            <p:nvPr/>
          </p:nvSpPr>
          <p:spPr bwMode="auto">
            <a:xfrm rot="-1137846">
              <a:off x="1797" y="3232"/>
              <a:ext cx="255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40" name="Line 76"/>
            <p:cNvSpPr>
              <a:spLocks noChangeShapeType="1"/>
            </p:cNvSpPr>
            <p:nvPr/>
          </p:nvSpPr>
          <p:spPr bwMode="auto">
            <a:xfrm flipH="1" flipV="1">
              <a:off x="1434" y="3062"/>
              <a:ext cx="241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68313" y="5661025"/>
            <a:ext cx="3192462" cy="514350"/>
            <a:chOff x="288" y="4751"/>
            <a:chExt cx="1508" cy="432"/>
          </a:xfrm>
        </p:grpSpPr>
        <p:sp>
          <p:nvSpPr>
            <p:cNvPr id="15417" name="Rectangle 27"/>
            <p:cNvSpPr>
              <a:spLocks noChangeArrowheads="1"/>
            </p:cNvSpPr>
            <p:nvPr/>
          </p:nvSpPr>
          <p:spPr bwMode="auto">
            <a:xfrm>
              <a:off x="1056" y="4800"/>
              <a:ext cx="240" cy="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8" name="Rectangle 28"/>
            <p:cNvSpPr>
              <a:spLocks noChangeArrowheads="1"/>
            </p:cNvSpPr>
            <p:nvPr/>
          </p:nvSpPr>
          <p:spPr bwMode="auto">
            <a:xfrm>
              <a:off x="1056" y="4896"/>
              <a:ext cx="240" cy="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9" name="Rectangle 29"/>
            <p:cNvSpPr>
              <a:spLocks noChangeArrowheads="1"/>
            </p:cNvSpPr>
            <p:nvPr/>
          </p:nvSpPr>
          <p:spPr bwMode="auto">
            <a:xfrm>
              <a:off x="1056" y="4992"/>
              <a:ext cx="240" cy="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0" name="Line 30"/>
            <p:cNvSpPr>
              <a:spLocks noChangeShapeType="1"/>
            </p:cNvSpPr>
            <p:nvPr/>
          </p:nvSpPr>
          <p:spPr bwMode="auto">
            <a:xfrm flipV="1">
              <a:off x="1056" y="4800"/>
              <a:ext cx="336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1" name="Line 31"/>
            <p:cNvSpPr>
              <a:spLocks noChangeShapeType="1"/>
            </p:cNvSpPr>
            <p:nvPr/>
          </p:nvSpPr>
          <p:spPr bwMode="auto">
            <a:xfrm>
              <a:off x="1056" y="4896"/>
              <a:ext cx="384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2" name="Line 32"/>
            <p:cNvSpPr>
              <a:spLocks noChangeShapeType="1"/>
            </p:cNvSpPr>
            <p:nvPr/>
          </p:nvSpPr>
          <p:spPr bwMode="auto">
            <a:xfrm flipV="1">
              <a:off x="1056" y="4992"/>
              <a:ext cx="336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3" name="Line 33"/>
            <p:cNvSpPr>
              <a:spLocks noChangeShapeType="1"/>
            </p:cNvSpPr>
            <p:nvPr/>
          </p:nvSpPr>
          <p:spPr bwMode="auto">
            <a:xfrm flipH="1">
              <a:off x="800" y="4848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4" name="Line 34"/>
            <p:cNvSpPr>
              <a:spLocks noChangeShapeType="1"/>
            </p:cNvSpPr>
            <p:nvPr/>
          </p:nvSpPr>
          <p:spPr bwMode="auto">
            <a:xfrm flipH="1" flipV="1">
              <a:off x="800" y="4848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5" name="Line 35"/>
            <p:cNvSpPr>
              <a:spLocks noChangeShapeType="1"/>
            </p:cNvSpPr>
            <p:nvPr/>
          </p:nvSpPr>
          <p:spPr bwMode="auto">
            <a:xfrm flipH="1">
              <a:off x="800" y="504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6" name="Text Box 36"/>
            <p:cNvSpPr txBox="1">
              <a:spLocks noChangeArrowheads="1"/>
            </p:cNvSpPr>
            <p:nvPr/>
          </p:nvSpPr>
          <p:spPr bwMode="auto">
            <a:xfrm>
              <a:off x="288" y="4799"/>
              <a:ext cx="3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latin typeface="Arial" charset="0"/>
                </a:rPr>
                <a:t>H</a:t>
              </a:r>
              <a:r>
                <a:rPr lang="en-GB" baseline="-25000">
                  <a:latin typeface="Arial" charset="0"/>
                </a:rPr>
                <a:t>2</a:t>
              </a:r>
              <a:r>
                <a:rPr lang="en-GB">
                  <a:latin typeface="Arial" charset="0"/>
                </a:rPr>
                <a:t>O</a:t>
              </a:r>
            </a:p>
          </p:txBody>
        </p:sp>
        <p:sp>
          <p:nvSpPr>
            <p:cNvPr id="15427" name="Rectangle 37"/>
            <p:cNvSpPr>
              <a:spLocks noChangeArrowheads="1"/>
            </p:cNvSpPr>
            <p:nvPr/>
          </p:nvSpPr>
          <p:spPr bwMode="auto">
            <a:xfrm>
              <a:off x="1440" y="4751"/>
              <a:ext cx="3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0000"/>
                  </a:solidFill>
                  <a:latin typeface="Arial" charset="0"/>
                </a:rPr>
                <a:t>H</a:t>
              </a:r>
              <a:r>
                <a:rPr lang="en-GB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r>
                <a:rPr lang="en-GB">
                  <a:solidFill>
                    <a:srgbClr val="00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5428" name="Rectangle 77"/>
            <p:cNvSpPr>
              <a:spLocks noChangeArrowheads="1"/>
            </p:cNvSpPr>
            <p:nvPr/>
          </p:nvSpPr>
          <p:spPr bwMode="auto">
            <a:xfrm>
              <a:off x="1070" y="5114"/>
              <a:ext cx="240" cy="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9" name="Line 79"/>
            <p:cNvSpPr>
              <a:spLocks noChangeShapeType="1"/>
            </p:cNvSpPr>
            <p:nvPr/>
          </p:nvSpPr>
          <p:spPr bwMode="auto">
            <a:xfrm flipV="1">
              <a:off x="798" y="5114"/>
              <a:ext cx="612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4140200" y="5445125"/>
            <a:ext cx="4795838" cy="1003300"/>
            <a:chOff x="1952" y="4704"/>
            <a:chExt cx="2266" cy="843"/>
          </a:xfrm>
        </p:grpSpPr>
        <p:sp>
          <p:nvSpPr>
            <p:cNvPr id="15401" name="Line 38"/>
            <p:cNvSpPr>
              <a:spLocks noChangeShapeType="1"/>
            </p:cNvSpPr>
            <p:nvPr/>
          </p:nvSpPr>
          <p:spPr bwMode="auto">
            <a:xfrm>
              <a:off x="1952" y="4944"/>
              <a:ext cx="1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2" name="Line 39"/>
            <p:cNvSpPr>
              <a:spLocks noChangeShapeType="1"/>
            </p:cNvSpPr>
            <p:nvPr/>
          </p:nvSpPr>
          <p:spPr bwMode="auto">
            <a:xfrm flipV="1">
              <a:off x="3360" y="4752"/>
              <a:ext cx="3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3" name="Line 40"/>
            <p:cNvSpPr>
              <a:spLocks noChangeShapeType="1"/>
            </p:cNvSpPr>
            <p:nvPr/>
          </p:nvSpPr>
          <p:spPr bwMode="auto">
            <a:xfrm flipV="1">
              <a:off x="3312" y="4896"/>
              <a:ext cx="51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4" name="Line 41"/>
            <p:cNvSpPr>
              <a:spLocks noChangeShapeType="1"/>
            </p:cNvSpPr>
            <p:nvPr/>
          </p:nvSpPr>
          <p:spPr bwMode="auto">
            <a:xfrm>
              <a:off x="3360" y="5040"/>
              <a:ext cx="3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5" name="Rectangle 42"/>
            <p:cNvSpPr>
              <a:spLocks noChangeArrowheads="1"/>
            </p:cNvSpPr>
            <p:nvPr/>
          </p:nvSpPr>
          <p:spPr bwMode="auto">
            <a:xfrm>
              <a:off x="3264" y="4848"/>
              <a:ext cx="192" cy="4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6" name="Rectangle 43"/>
            <p:cNvSpPr>
              <a:spLocks noChangeArrowheads="1"/>
            </p:cNvSpPr>
            <p:nvPr/>
          </p:nvSpPr>
          <p:spPr bwMode="auto">
            <a:xfrm>
              <a:off x="3264" y="4752"/>
              <a:ext cx="192" cy="4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7" name="Rectangle 44"/>
            <p:cNvSpPr>
              <a:spLocks noChangeArrowheads="1"/>
            </p:cNvSpPr>
            <p:nvPr/>
          </p:nvSpPr>
          <p:spPr bwMode="auto">
            <a:xfrm>
              <a:off x="3264" y="4944"/>
              <a:ext cx="192" cy="4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8" name="Text Box 61"/>
            <p:cNvSpPr txBox="1">
              <a:spLocks noChangeArrowheads="1"/>
            </p:cNvSpPr>
            <p:nvPr/>
          </p:nvSpPr>
          <p:spPr bwMode="auto">
            <a:xfrm>
              <a:off x="3862" y="4729"/>
              <a:ext cx="3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latin typeface="Arial" charset="0"/>
                </a:rPr>
                <a:t>H</a:t>
              </a:r>
              <a:r>
                <a:rPr lang="en-GB" baseline="-25000">
                  <a:latin typeface="Arial" charset="0"/>
                </a:rPr>
                <a:t>2</a:t>
              </a:r>
              <a:r>
                <a:rPr lang="en-GB">
                  <a:latin typeface="Arial" charset="0"/>
                </a:rPr>
                <a:t>O</a:t>
              </a:r>
            </a:p>
          </p:txBody>
        </p:sp>
        <p:sp>
          <p:nvSpPr>
            <p:cNvPr id="15409" name="Text Box 62"/>
            <p:cNvSpPr txBox="1">
              <a:spLocks noChangeArrowheads="1"/>
            </p:cNvSpPr>
            <p:nvPr/>
          </p:nvSpPr>
          <p:spPr bwMode="auto">
            <a:xfrm>
              <a:off x="2400" y="5040"/>
              <a:ext cx="511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AQP 3</a:t>
              </a:r>
              <a:endParaRPr lang="en-GB">
                <a:latin typeface="Arial" charset="0"/>
              </a:endParaRPr>
            </a:p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AQP4</a:t>
              </a:r>
              <a:endParaRPr lang="en-GB">
                <a:latin typeface="Arial" charset="0"/>
              </a:endParaRPr>
            </a:p>
          </p:txBody>
        </p:sp>
        <p:sp>
          <p:nvSpPr>
            <p:cNvPr id="15410" name="Line 63"/>
            <p:cNvSpPr>
              <a:spLocks noChangeShapeType="1"/>
            </p:cNvSpPr>
            <p:nvPr/>
          </p:nvSpPr>
          <p:spPr bwMode="auto">
            <a:xfrm flipV="1">
              <a:off x="3024" y="5040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1" name="Line 64"/>
            <p:cNvSpPr>
              <a:spLocks noChangeShapeType="1"/>
            </p:cNvSpPr>
            <p:nvPr/>
          </p:nvSpPr>
          <p:spPr bwMode="auto">
            <a:xfrm flipV="1">
              <a:off x="3024" y="5136"/>
              <a:ext cx="24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2" name="Rectangle 65"/>
            <p:cNvSpPr>
              <a:spLocks noChangeArrowheads="1"/>
            </p:cNvSpPr>
            <p:nvPr/>
          </p:nvSpPr>
          <p:spPr bwMode="auto">
            <a:xfrm>
              <a:off x="3264" y="5040"/>
              <a:ext cx="192" cy="4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3" name="Line 66"/>
            <p:cNvSpPr>
              <a:spLocks noChangeShapeType="1"/>
            </p:cNvSpPr>
            <p:nvPr/>
          </p:nvSpPr>
          <p:spPr bwMode="auto">
            <a:xfrm flipV="1">
              <a:off x="3456" y="470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4" name="Line 67"/>
            <p:cNvSpPr>
              <a:spLocks noChangeShapeType="1"/>
            </p:cNvSpPr>
            <p:nvPr/>
          </p:nvSpPr>
          <p:spPr bwMode="auto">
            <a:xfrm flipV="1">
              <a:off x="2688" y="4830"/>
              <a:ext cx="425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5" name="Line 68"/>
            <p:cNvSpPr>
              <a:spLocks noChangeShapeType="1"/>
            </p:cNvSpPr>
            <p:nvPr/>
          </p:nvSpPr>
          <p:spPr bwMode="auto">
            <a:xfrm>
              <a:off x="2688" y="4944"/>
              <a:ext cx="336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6" name="Line 84"/>
            <p:cNvSpPr>
              <a:spLocks noChangeShapeType="1"/>
            </p:cNvSpPr>
            <p:nvPr/>
          </p:nvSpPr>
          <p:spPr bwMode="auto">
            <a:xfrm flipV="1">
              <a:off x="2750" y="4876"/>
              <a:ext cx="363" cy="4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3924300" y="4292600"/>
            <a:ext cx="3279775" cy="892175"/>
            <a:chOff x="2562" y="2704"/>
            <a:chExt cx="2066" cy="562"/>
          </a:xfrm>
        </p:grpSpPr>
        <p:sp>
          <p:nvSpPr>
            <p:cNvPr id="15394" name="Oval 21"/>
            <p:cNvSpPr>
              <a:spLocks noChangeArrowheads="1"/>
            </p:cNvSpPr>
            <p:nvPr/>
          </p:nvSpPr>
          <p:spPr bwMode="auto">
            <a:xfrm>
              <a:off x="2562" y="2795"/>
              <a:ext cx="768" cy="359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5" name="Line 51"/>
            <p:cNvSpPr>
              <a:spLocks noChangeShapeType="1"/>
            </p:cNvSpPr>
            <p:nvPr/>
          </p:nvSpPr>
          <p:spPr bwMode="auto">
            <a:xfrm flipH="1">
              <a:off x="3312" y="2704"/>
              <a:ext cx="248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6" name="Text Box 52"/>
            <p:cNvSpPr txBox="1">
              <a:spLocks noChangeArrowheads="1"/>
            </p:cNvSpPr>
            <p:nvPr/>
          </p:nvSpPr>
          <p:spPr bwMode="auto">
            <a:xfrm>
              <a:off x="3379" y="2886"/>
              <a:ext cx="1249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 Migration of</a:t>
              </a:r>
            </a:p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 aggraphores</a:t>
              </a:r>
              <a:endParaRPr lang="en-GB">
                <a:latin typeface="Arial" charset="0"/>
              </a:endParaRPr>
            </a:p>
          </p:txBody>
        </p:sp>
        <p:sp>
          <p:nvSpPr>
            <p:cNvPr id="15397" name="Rectangle 57"/>
            <p:cNvSpPr>
              <a:spLocks noChangeArrowheads="1"/>
            </p:cNvSpPr>
            <p:nvPr/>
          </p:nvSpPr>
          <p:spPr bwMode="auto">
            <a:xfrm>
              <a:off x="2800" y="2903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8" name="Rectangle 58"/>
            <p:cNvSpPr>
              <a:spLocks noChangeArrowheads="1"/>
            </p:cNvSpPr>
            <p:nvPr/>
          </p:nvSpPr>
          <p:spPr bwMode="auto">
            <a:xfrm rot="-1466637">
              <a:off x="2992" y="2975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9" name="Rectangle 59"/>
            <p:cNvSpPr>
              <a:spLocks noChangeArrowheads="1"/>
            </p:cNvSpPr>
            <p:nvPr/>
          </p:nvSpPr>
          <p:spPr bwMode="auto">
            <a:xfrm rot="775328">
              <a:off x="2800" y="3047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0" name="Rectangle 60"/>
            <p:cNvSpPr>
              <a:spLocks noChangeArrowheads="1"/>
            </p:cNvSpPr>
            <p:nvPr/>
          </p:nvSpPr>
          <p:spPr bwMode="auto">
            <a:xfrm rot="877252">
              <a:off x="2928" y="2831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2339975" y="2205038"/>
            <a:ext cx="2232025" cy="2047875"/>
            <a:chOff x="1474" y="1389"/>
            <a:chExt cx="1406" cy="1290"/>
          </a:xfrm>
        </p:grpSpPr>
        <p:sp>
          <p:nvSpPr>
            <p:cNvPr id="15390" name="Text Box 17"/>
            <p:cNvSpPr txBox="1">
              <a:spLocks noChangeArrowheads="1"/>
            </p:cNvSpPr>
            <p:nvPr/>
          </p:nvSpPr>
          <p:spPr bwMode="auto">
            <a:xfrm>
              <a:off x="1701" y="1389"/>
              <a:ext cx="90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00"/>
                  </a:solidFill>
                  <a:latin typeface="Arial" charset="0"/>
                </a:rPr>
                <a:t>Activated</a:t>
              </a:r>
            </a:p>
            <a:p>
              <a:r>
                <a:rPr lang="en-GB">
                  <a:solidFill>
                    <a:srgbClr val="000000"/>
                  </a:solidFill>
                  <a:latin typeface="Arial" charset="0"/>
                </a:rPr>
                <a:t>PKA</a:t>
              </a:r>
            </a:p>
          </p:txBody>
        </p:sp>
        <p:sp>
          <p:nvSpPr>
            <p:cNvPr id="15391" name="Text Box 25"/>
            <p:cNvSpPr txBox="1">
              <a:spLocks noChangeArrowheads="1"/>
            </p:cNvSpPr>
            <p:nvPr/>
          </p:nvSpPr>
          <p:spPr bwMode="auto">
            <a:xfrm>
              <a:off x="1474" y="2069"/>
              <a:ext cx="1100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00"/>
                  </a:solidFill>
                  <a:latin typeface="Arial" charset="0"/>
                </a:rPr>
                <a:t>Other </a:t>
              </a:r>
            </a:p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intracellular</a:t>
              </a:r>
            </a:p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 mediators</a:t>
              </a:r>
              <a:endParaRPr lang="en-GB">
                <a:latin typeface="Arial" charset="0"/>
              </a:endParaRPr>
            </a:p>
          </p:txBody>
        </p:sp>
        <p:sp>
          <p:nvSpPr>
            <p:cNvPr id="15392" name="Line 26"/>
            <p:cNvSpPr>
              <a:spLocks noChangeShapeType="1"/>
            </p:cNvSpPr>
            <p:nvPr/>
          </p:nvSpPr>
          <p:spPr bwMode="auto">
            <a:xfrm>
              <a:off x="1927" y="188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3" name="Line 88"/>
            <p:cNvSpPr>
              <a:spLocks noChangeShapeType="1"/>
            </p:cNvSpPr>
            <p:nvPr/>
          </p:nvSpPr>
          <p:spPr bwMode="auto">
            <a:xfrm flipH="1" flipV="1">
              <a:off x="2336" y="1706"/>
              <a:ext cx="544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4211638" y="3141663"/>
            <a:ext cx="2874962" cy="1290637"/>
            <a:chOff x="2699" y="1979"/>
            <a:chExt cx="1811" cy="813"/>
          </a:xfrm>
        </p:grpSpPr>
        <p:sp>
          <p:nvSpPr>
            <p:cNvPr id="15383" name="Oval 19"/>
            <p:cNvSpPr>
              <a:spLocks noChangeArrowheads="1"/>
            </p:cNvSpPr>
            <p:nvPr/>
          </p:nvSpPr>
          <p:spPr bwMode="auto">
            <a:xfrm>
              <a:off x="3560" y="2432"/>
              <a:ext cx="768" cy="360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4" name="Text Box 49"/>
            <p:cNvSpPr txBox="1">
              <a:spLocks noChangeArrowheads="1"/>
            </p:cNvSpPr>
            <p:nvPr/>
          </p:nvSpPr>
          <p:spPr bwMode="auto">
            <a:xfrm>
              <a:off x="3561" y="1979"/>
              <a:ext cx="949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Synthesis</a:t>
              </a:r>
            </a:p>
            <a:p>
              <a:pPr>
                <a:lnSpc>
                  <a:spcPct val="7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of AQP2</a:t>
              </a:r>
              <a:endParaRPr lang="en-GB">
                <a:latin typeface="Arial" charset="0"/>
              </a:endParaRPr>
            </a:p>
          </p:txBody>
        </p:sp>
        <p:sp>
          <p:nvSpPr>
            <p:cNvPr id="15385" name="Rectangle 53"/>
            <p:cNvSpPr>
              <a:spLocks noChangeArrowheads="1"/>
            </p:cNvSpPr>
            <p:nvPr/>
          </p:nvSpPr>
          <p:spPr bwMode="auto">
            <a:xfrm rot="1106097">
              <a:off x="3923" y="2478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6" name="Rectangle 54"/>
            <p:cNvSpPr>
              <a:spLocks noChangeArrowheads="1"/>
            </p:cNvSpPr>
            <p:nvPr/>
          </p:nvSpPr>
          <p:spPr bwMode="auto">
            <a:xfrm rot="-1078886">
              <a:off x="3742" y="2568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7" name="Rectangle 55"/>
            <p:cNvSpPr>
              <a:spLocks noChangeArrowheads="1"/>
            </p:cNvSpPr>
            <p:nvPr/>
          </p:nvSpPr>
          <p:spPr bwMode="auto">
            <a:xfrm>
              <a:off x="4014" y="2659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8" name="Line 90"/>
            <p:cNvSpPr>
              <a:spLocks noChangeShapeType="1"/>
            </p:cNvSpPr>
            <p:nvPr/>
          </p:nvSpPr>
          <p:spPr bwMode="auto">
            <a:xfrm flipV="1">
              <a:off x="2699" y="2251"/>
              <a:ext cx="861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89" name="Rectangle 91"/>
            <p:cNvSpPr>
              <a:spLocks noChangeArrowheads="1"/>
            </p:cNvSpPr>
            <p:nvPr/>
          </p:nvSpPr>
          <p:spPr bwMode="auto">
            <a:xfrm rot="-2572734">
              <a:off x="3787" y="2659"/>
              <a:ext cx="192" cy="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79" name="TextBox 83"/>
          <p:cNvSpPr txBox="1">
            <a:spLocks noChangeArrowheads="1"/>
          </p:cNvSpPr>
          <p:nvPr/>
        </p:nvSpPr>
        <p:spPr bwMode="auto">
          <a:xfrm>
            <a:off x="611188" y="2924175"/>
            <a:ext cx="1166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600" i="1">
                <a:latin typeface="Arial" charset="0"/>
                <a:cs typeface="Arial" charset="0"/>
              </a:rPr>
              <a:t>Apical</a:t>
            </a:r>
          </a:p>
          <a:p>
            <a:pPr algn="ctr"/>
            <a:r>
              <a:rPr lang="en-GB" sz="1600" i="1">
                <a:latin typeface="Arial" charset="0"/>
                <a:cs typeface="Arial" charset="0"/>
              </a:rPr>
              <a:t>membrane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835150" y="3213100"/>
            <a:ext cx="2889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86"/>
          <p:cNvSpPr txBox="1">
            <a:spLocks noChangeArrowheads="1"/>
          </p:cNvSpPr>
          <p:nvPr/>
        </p:nvSpPr>
        <p:spPr bwMode="auto">
          <a:xfrm>
            <a:off x="7667625" y="2852738"/>
            <a:ext cx="1266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600" i="1">
                <a:latin typeface="Arial" charset="0"/>
                <a:cs typeface="Arial" charset="0"/>
              </a:rPr>
              <a:t>Basolateral </a:t>
            </a:r>
          </a:p>
          <a:p>
            <a:r>
              <a:rPr lang="en-GB" sz="1600" i="1">
                <a:latin typeface="Arial" charset="0"/>
                <a:cs typeface="Arial" charset="0"/>
              </a:rPr>
              <a:t>(serosal) </a:t>
            </a:r>
          </a:p>
          <a:p>
            <a:r>
              <a:rPr lang="en-GB" sz="1600" i="1">
                <a:latin typeface="Arial" charset="0"/>
                <a:cs typeface="Arial" charset="0"/>
              </a:rPr>
              <a:t>membrane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7308850" y="3284538"/>
            <a:ext cx="431800" cy="17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GB" sz="4400" i="1" dirty="0">
                <a:solidFill>
                  <a:schemeClr val="tx2"/>
                </a:solidFill>
                <a:latin typeface="Arial" charset="0"/>
              </a:rPr>
              <a:t>CONTROL OF VASOPRESSIN </a:t>
            </a:r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2032000" y="2143125"/>
            <a:ext cx="4064000" cy="676275"/>
          </a:xfrm>
          <a:custGeom>
            <a:avLst/>
            <a:gdLst>
              <a:gd name="T0" fmla="*/ 2147483647 w 1920"/>
              <a:gd name="T1" fmla="*/ 0 h 568"/>
              <a:gd name="T2" fmla="*/ 2147483647 w 1920"/>
              <a:gd name="T3" fmla="*/ 2147483647 h 568"/>
              <a:gd name="T4" fmla="*/ 2147483647 w 1920"/>
              <a:gd name="T5" fmla="*/ 2147483647 h 568"/>
              <a:gd name="T6" fmla="*/ 2147483647 w 1920"/>
              <a:gd name="T7" fmla="*/ 2147483647 h 568"/>
              <a:gd name="T8" fmla="*/ 2147483647 w 1920"/>
              <a:gd name="T9" fmla="*/ 2147483647 h 568"/>
              <a:gd name="T10" fmla="*/ 2147483647 w 1920"/>
              <a:gd name="T11" fmla="*/ 2147483647 h 568"/>
              <a:gd name="T12" fmla="*/ 2147483647 w 1920"/>
              <a:gd name="T13" fmla="*/ 2147483647 h 568"/>
              <a:gd name="T14" fmla="*/ 2147483647 w 1920"/>
              <a:gd name="T15" fmla="*/ 2147483647 h 568"/>
              <a:gd name="T16" fmla="*/ 2147483647 w 1920"/>
              <a:gd name="T17" fmla="*/ 2147483647 h 568"/>
              <a:gd name="T18" fmla="*/ 2147483647 w 1920"/>
              <a:gd name="T19" fmla="*/ 0 h 568"/>
              <a:gd name="T20" fmla="*/ 2147483647 w 1920"/>
              <a:gd name="T21" fmla="*/ 2147483647 h 568"/>
              <a:gd name="T22" fmla="*/ 0 w 1920"/>
              <a:gd name="T23" fmla="*/ 0 h 5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20"/>
              <a:gd name="T37" fmla="*/ 0 h 568"/>
              <a:gd name="T38" fmla="*/ 1920 w 1920"/>
              <a:gd name="T39" fmla="*/ 568 h 56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20" h="568">
                <a:moveTo>
                  <a:pt x="1920" y="0"/>
                </a:moveTo>
                <a:cubicBezTo>
                  <a:pt x="1800" y="44"/>
                  <a:pt x="1680" y="88"/>
                  <a:pt x="1584" y="96"/>
                </a:cubicBezTo>
                <a:cubicBezTo>
                  <a:pt x="1488" y="104"/>
                  <a:pt x="1400" y="40"/>
                  <a:pt x="1344" y="48"/>
                </a:cubicBezTo>
                <a:cubicBezTo>
                  <a:pt x="1288" y="56"/>
                  <a:pt x="1240" y="96"/>
                  <a:pt x="1248" y="144"/>
                </a:cubicBezTo>
                <a:cubicBezTo>
                  <a:pt x="1256" y="192"/>
                  <a:pt x="1384" y="272"/>
                  <a:pt x="1392" y="336"/>
                </a:cubicBezTo>
                <a:cubicBezTo>
                  <a:pt x="1400" y="400"/>
                  <a:pt x="1400" y="496"/>
                  <a:pt x="1296" y="528"/>
                </a:cubicBezTo>
                <a:cubicBezTo>
                  <a:pt x="1192" y="560"/>
                  <a:pt x="864" y="568"/>
                  <a:pt x="768" y="528"/>
                </a:cubicBezTo>
                <a:cubicBezTo>
                  <a:pt x="672" y="488"/>
                  <a:pt x="680" y="360"/>
                  <a:pt x="720" y="288"/>
                </a:cubicBezTo>
                <a:cubicBezTo>
                  <a:pt x="760" y="216"/>
                  <a:pt x="976" y="144"/>
                  <a:pt x="1008" y="96"/>
                </a:cubicBezTo>
                <a:cubicBezTo>
                  <a:pt x="1040" y="48"/>
                  <a:pt x="1016" y="0"/>
                  <a:pt x="912" y="0"/>
                </a:cubicBezTo>
                <a:cubicBezTo>
                  <a:pt x="808" y="0"/>
                  <a:pt x="536" y="96"/>
                  <a:pt x="384" y="96"/>
                </a:cubicBezTo>
                <a:cubicBezTo>
                  <a:pt x="232" y="96"/>
                  <a:pt x="116" y="48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4165600" y="2257425"/>
            <a:ext cx="766763" cy="450850"/>
          </a:xfrm>
          <a:custGeom>
            <a:avLst/>
            <a:gdLst>
              <a:gd name="T0" fmla="*/ 0 w 384"/>
              <a:gd name="T1" fmla="*/ 0 h 384"/>
              <a:gd name="T2" fmla="*/ 2147483647 w 384"/>
              <a:gd name="T3" fmla="*/ 2147483647 h 384"/>
              <a:gd name="T4" fmla="*/ 2147483647 w 384"/>
              <a:gd name="T5" fmla="*/ 2147483647 h 384"/>
              <a:gd name="T6" fmla="*/ 0 60000 65536"/>
              <a:gd name="T7" fmla="*/ 0 60000 65536"/>
              <a:gd name="T8" fmla="*/ 0 60000 65536"/>
              <a:gd name="T9" fmla="*/ 0 w 384"/>
              <a:gd name="T10" fmla="*/ 0 h 384"/>
              <a:gd name="T11" fmla="*/ 384 w 38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384">
                <a:moveTo>
                  <a:pt x="0" y="0"/>
                </a:moveTo>
                <a:cubicBezTo>
                  <a:pt x="40" y="88"/>
                  <a:pt x="80" y="176"/>
                  <a:pt x="144" y="240"/>
                </a:cubicBezTo>
                <a:cubicBezTo>
                  <a:pt x="208" y="304"/>
                  <a:pt x="296" y="344"/>
                  <a:pt x="384" y="38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Freeform 7"/>
          <p:cNvSpPr>
            <a:spLocks/>
          </p:cNvSpPr>
          <p:nvPr/>
        </p:nvSpPr>
        <p:spPr bwMode="auto">
          <a:xfrm>
            <a:off x="3132138" y="3789363"/>
            <a:ext cx="1947862" cy="1857375"/>
          </a:xfrm>
          <a:custGeom>
            <a:avLst/>
            <a:gdLst>
              <a:gd name="T0" fmla="*/ 0 w 920"/>
              <a:gd name="T1" fmla="*/ 2147483647 h 1560"/>
              <a:gd name="T2" fmla="*/ 2147483647 w 920"/>
              <a:gd name="T3" fmla="*/ 2147483647 h 1560"/>
              <a:gd name="T4" fmla="*/ 2147483647 w 920"/>
              <a:gd name="T5" fmla="*/ 2147483647 h 1560"/>
              <a:gd name="T6" fmla="*/ 2147483647 w 920"/>
              <a:gd name="T7" fmla="*/ 2147483647 h 1560"/>
              <a:gd name="T8" fmla="*/ 2147483647 w 920"/>
              <a:gd name="T9" fmla="*/ 2147483647 h 1560"/>
              <a:gd name="T10" fmla="*/ 2147483647 w 920"/>
              <a:gd name="T11" fmla="*/ 2147483647 h 1560"/>
              <a:gd name="T12" fmla="*/ 2147483647 w 920"/>
              <a:gd name="T13" fmla="*/ 2147483647 h 15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20"/>
              <a:gd name="T22" fmla="*/ 0 h 1560"/>
              <a:gd name="T23" fmla="*/ 920 w 920"/>
              <a:gd name="T24" fmla="*/ 1560 h 15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20" h="1560">
                <a:moveTo>
                  <a:pt x="0" y="360"/>
                </a:moveTo>
                <a:cubicBezTo>
                  <a:pt x="156" y="304"/>
                  <a:pt x="312" y="248"/>
                  <a:pt x="384" y="360"/>
                </a:cubicBezTo>
                <a:cubicBezTo>
                  <a:pt x="456" y="472"/>
                  <a:pt x="408" y="904"/>
                  <a:pt x="432" y="1032"/>
                </a:cubicBezTo>
                <a:cubicBezTo>
                  <a:pt x="456" y="1160"/>
                  <a:pt x="504" y="1256"/>
                  <a:pt x="528" y="1128"/>
                </a:cubicBezTo>
                <a:cubicBezTo>
                  <a:pt x="552" y="1000"/>
                  <a:pt x="520" y="416"/>
                  <a:pt x="576" y="264"/>
                </a:cubicBezTo>
                <a:cubicBezTo>
                  <a:pt x="632" y="112"/>
                  <a:pt x="808" y="0"/>
                  <a:pt x="864" y="216"/>
                </a:cubicBezTo>
                <a:cubicBezTo>
                  <a:pt x="920" y="432"/>
                  <a:pt x="916" y="996"/>
                  <a:pt x="912" y="156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Oval 14"/>
          <p:cNvSpPr>
            <a:spLocks noChangeArrowheads="1"/>
          </p:cNvSpPr>
          <p:nvPr/>
        </p:nvSpPr>
        <p:spPr bwMode="auto">
          <a:xfrm>
            <a:off x="3860800" y="1828800"/>
            <a:ext cx="304800" cy="1714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6391" name="Freeform 15"/>
          <p:cNvSpPr>
            <a:spLocks/>
          </p:cNvSpPr>
          <p:nvPr/>
        </p:nvSpPr>
        <p:spPr bwMode="auto">
          <a:xfrm>
            <a:off x="4064000" y="1971675"/>
            <a:ext cx="508000" cy="457200"/>
          </a:xfrm>
          <a:custGeom>
            <a:avLst/>
            <a:gdLst>
              <a:gd name="T0" fmla="*/ 0 w 240"/>
              <a:gd name="T1" fmla="*/ 0 h 384"/>
              <a:gd name="T2" fmla="*/ 2147483647 w 240"/>
              <a:gd name="T3" fmla="*/ 2147483647 h 384"/>
              <a:gd name="T4" fmla="*/ 2147483647 w 240"/>
              <a:gd name="T5" fmla="*/ 2147483647 h 384"/>
              <a:gd name="T6" fmla="*/ 0 60000 65536"/>
              <a:gd name="T7" fmla="*/ 0 60000 65536"/>
              <a:gd name="T8" fmla="*/ 0 60000 65536"/>
              <a:gd name="T9" fmla="*/ 0 w 240"/>
              <a:gd name="T10" fmla="*/ 0 h 384"/>
              <a:gd name="T11" fmla="*/ 240 w 24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84">
                <a:moveTo>
                  <a:pt x="0" y="0"/>
                </a:moveTo>
                <a:cubicBezTo>
                  <a:pt x="52" y="88"/>
                  <a:pt x="104" y="176"/>
                  <a:pt x="144" y="240"/>
                </a:cubicBezTo>
                <a:cubicBezTo>
                  <a:pt x="184" y="304"/>
                  <a:pt x="212" y="344"/>
                  <a:pt x="240" y="38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Line 16"/>
          <p:cNvSpPr>
            <a:spLocks noChangeShapeType="1"/>
          </p:cNvSpPr>
          <p:nvPr/>
        </p:nvSpPr>
        <p:spPr bwMode="auto">
          <a:xfrm flipH="1">
            <a:off x="4572000" y="2428875"/>
            <a:ext cx="10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>
            <a:off x="4572000" y="2428875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Text Box 39"/>
          <p:cNvSpPr txBox="1">
            <a:spLocks noChangeArrowheads="1"/>
          </p:cNvSpPr>
          <p:nvPr/>
        </p:nvSpPr>
        <p:spPr bwMode="auto">
          <a:xfrm>
            <a:off x="2946400" y="3600450"/>
            <a:ext cx="130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nephron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47663" y="1412876"/>
            <a:ext cx="3462337" cy="2768600"/>
            <a:chOff x="219" y="890"/>
            <a:chExt cx="2181" cy="1744"/>
          </a:xfrm>
          <a:noFill/>
        </p:grpSpPr>
        <p:sp>
          <p:nvSpPr>
            <p:cNvPr id="17456" name="Text Box 18"/>
            <p:cNvSpPr txBox="1">
              <a:spLocks noChangeArrowheads="1"/>
            </p:cNvSpPr>
            <p:nvPr/>
          </p:nvSpPr>
          <p:spPr bwMode="auto">
            <a:xfrm>
              <a:off x="295" y="890"/>
              <a:ext cx="1393" cy="2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chemeClr val="tx2"/>
                  </a:solidFill>
                  <a:latin typeface="Arial" charset="0"/>
                </a:rPr>
                <a:t>osmoreceptors</a:t>
              </a:r>
            </a:p>
          </p:txBody>
        </p:sp>
        <p:sp>
          <p:nvSpPr>
            <p:cNvPr id="17457" name="Line 19"/>
            <p:cNvSpPr>
              <a:spLocks noChangeShapeType="1"/>
            </p:cNvSpPr>
            <p:nvPr/>
          </p:nvSpPr>
          <p:spPr bwMode="auto">
            <a:xfrm>
              <a:off x="1731" y="1207"/>
              <a:ext cx="605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58" name="Line 20"/>
            <p:cNvSpPr>
              <a:spLocks noChangeShapeType="1"/>
            </p:cNvSpPr>
            <p:nvPr/>
          </p:nvSpPr>
          <p:spPr bwMode="auto">
            <a:xfrm flipV="1">
              <a:off x="763" y="1207"/>
              <a:ext cx="768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59" name="Line 21"/>
            <p:cNvSpPr>
              <a:spLocks noChangeShapeType="1"/>
            </p:cNvSpPr>
            <p:nvPr/>
          </p:nvSpPr>
          <p:spPr bwMode="auto">
            <a:xfrm flipH="1">
              <a:off x="748" y="1207"/>
              <a:ext cx="15" cy="43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60" name="Text Box 22"/>
            <p:cNvSpPr txBox="1">
              <a:spLocks noChangeArrowheads="1"/>
            </p:cNvSpPr>
            <p:nvPr/>
          </p:nvSpPr>
          <p:spPr bwMode="auto">
            <a:xfrm>
              <a:off x="219" y="1650"/>
              <a:ext cx="977" cy="9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solidFill>
                    <a:schemeClr val="tx2"/>
                  </a:solidFill>
                  <a:latin typeface="Arial" charset="0"/>
                </a:rPr>
                <a:t>Stimulus:</a:t>
              </a:r>
              <a:endParaRPr lang="en-GB" dirty="0">
                <a:solidFill>
                  <a:schemeClr val="tx2"/>
                </a:solidFill>
                <a:latin typeface="Arial" charset="0"/>
              </a:endParaRP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Increased</a:t>
              </a: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plasma</a:t>
              </a:r>
            </a:p>
            <a:p>
              <a:pPr>
                <a:defRPr/>
              </a:pPr>
              <a:r>
                <a:rPr lang="en-GB" dirty="0" err="1">
                  <a:solidFill>
                    <a:schemeClr val="tx2"/>
                  </a:solidFill>
                  <a:latin typeface="Arial" charset="0"/>
                </a:rPr>
                <a:t>osmolality</a:t>
              </a:r>
              <a:endParaRPr lang="en-GB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461" name="Line 34"/>
            <p:cNvSpPr>
              <a:spLocks noChangeShapeType="1"/>
            </p:cNvSpPr>
            <p:nvPr/>
          </p:nvSpPr>
          <p:spPr bwMode="auto">
            <a:xfrm flipV="1">
              <a:off x="2336" y="1174"/>
              <a:ext cx="64" cy="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62" name="Line 35"/>
            <p:cNvSpPr>
              <a:spLocks noChangeShapeType="1"/>
            </p:cNvSpPr>
            <p:nvPr/>
          </p:nvSpPr>
          <p:spPr bwMode="auto">
            <a:xfrm>
              <a:off x="2336" y="1207"/>
              <a:ext cx="64" cy="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63" name="Oval 38"/>
            <p:cNvSpPr>
              <a:spLocks noChangeArrowheads="1"/>
            </p:cNvSpPr>
            <p:nvPr/>
          </p:nvSpPr>
          <p:spPr bwMode="auto">
            <a:xfrm>
              <a:off x="1609" y="1174"/>
              <a:ext cx="128" cy="7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64" name="Text Box 40"/>
            <p:cNvSpPr txBox="1">
              <a:spLocks noChangeArrowheads="1"/>
            </p:cNvSpPr>
            <p:nvPr/>
          </p:nvSpPr>
          <p:spPr bwMode="auto">
            <a:xfrm>
              <a:off x="2064" y="935"/>
              <a:ext cx="228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3708351" y="981299"/>
            <a:ext cx="4721225" cy="831850"/>
            <a:chOff x="2472" y="573"/>
            <a:chExt cx="2974" cy="524"/>
          </a:xfrm>
          <a:noFill/>
        </p:grpSpPr>
        <p:sp>
          <p:nvSpPr>
            <p:cNvPr id="17453" name="Freeform 36"/>
            <p:cNvSpPr>
              <a:spLocks/>
            </p:cNvSpPr>
            <p:nvPr/>
          </p:nvSpPr>
          <p:spPr bwMode="auto">
            <a:xfrm>
              <a:off x="2653" y="754"/>
              <a:ext cx="807" cy="272"/>
            </a:xfrm>
            <a:custGeom>
              <a:avLst/>
              <a:gdLst>
                <a:gd name="T0" fmla="*/ 1885 w 528"/>
                <a:gd name="T1" fmla="*/ 0 h 288"/>
                <a:gd name="T2" fmla="*/ 344 w 528"/>
                <a:gd name="T3" fmla="*/ 24 h 288"/>
                <a:gd name="T4" fmla="*/ 0 w 528"/>
                <a:gd name="T5" fmla="*/ 142 h 288"/>
                <a:gd name="T6" fmla="*/ 0 60000 65536"/>
                <a:gd name="T7" fmla="*/ 0 60000 65536"/>
                <a:gd name="T8" fmla="*/ 0 60000 65536"/>
                <a:gd name="T9" fmla="*/ 0 w 528"/>
                <a:gd name="T10" fmla="*/ 0 h 288"/>
                <a:gd name="T11" fmla="*/ 528 w 52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288">
                  <a:moveTo>
                    <a:pt x="528" y="0"/>
                  </a:moveTo>
                  <a:cubicBezTo>
                    <a:pt x="356" y="0"/>
                    <a:pt x="184" y="0"/>
                    <a:pt x="96" y="48"/>
                  </a:cubicBezTo>
                  <a:cubicBezTo>
                    <a:pt x="8" y="96"/>
                    <a:pt x="4" y="192"/>
                    <a:pt x="0" y="288"/>
                  </a:cubicBezTo>
                </a:path>
              </a:pathLst>
            </a:custGeom>
            <a:grp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54" name="Text Box 37"/>
            <p:cNvSpPr txBox="1">
              <a:spLocks noChangeArrowheads="1"/>
            </p:cNvSpPr>
            <p:nvPr/>
          </p:nvSpPr>
          <p:spPr bwMode="auto">
            <a:xfrm>
              <a:off x="3424" y="573"/>
              <a:ext cx="2022" cy="5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Influences from higher</a:t>
              </a: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 centres, e.g. stress</a:t>
              </a:r>
            </a:p>
          </p:txBody>
        </p:sp>
        <p:sp>
          <p:nvSpPr>
            <p:cNvPr id="17455" name="Text Box 42"/>
            <p:cNvSpPr txBox="1">
              <a:spLocks noChangeArrowheads="1"/>
            </p:cNvSpPr>
            <p:nvPr/>
          </p:nvSpPr>
          <p:spPr bwMode="auto">
            <a:xfrm>
              <a:off x="2472" y="709"/>
              <a:ext cx="228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4284663" y="1484313"/>
            <a:ext cx="4859337" cy="3213100"/>
            <a:chOff x="2699" y="935"/>
            <a:chExt cx="3084" cy="2024"/>
          </a:xfrm>
          <a:noFill/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2699" y="935"/>
              <a:ext cx="3084" cy="2024"/>
              <a:chOff x="2699" y="935"/>
              <a:chExt cx="3084" cy="2024"/>
            </a:xfrm>
            <a:grpFill/>
          </p:grpSpPr>
          <p:grpSp>
            <p:nvGrpSpPr>
              <p:cNvPr id="6" name="Group 78"/>
              <p:cNvGrpSpPr>
                <a:grpSpLocks/>
              </p:cNvGrpSpPr>
              <p:nvPr/>
            </p:nvGrpSpPr>
            <p:grpSpPr bwMode="auto">
              <a:xfrm>
                <a:off x="2699" y="935"/>
                <a:ext cx="3084" cy="2024"/>
                <a:chOff x="2699" y="935"/>
                <a:chExt cx="3084" cy="2024"/>
              </a:xfrm>
              <a:grpFill/>
            </p:grpSpPr>
            <p:sp>
              <p:nvSpPr>
                <p:cNvPr id="17441" name="Oval 10"/>
                <p:cNvSpPr>
                  <a:spLocks noChangeArrowheads="1"/>
                </p:cNvSpPr>
                <p:nvPr/>
              </p:nvSpPr>
              <p:spPr bwMode="auto">
                <a:xfrm>
                  <a:off x="4195" y="1525"/>
                  <a:ext cx="113" cy="72"/>
                </a:xfrm>
                <a:prstGeom prst="ellips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241" y="1162"/>
                  <a:ext cx="0" cy="36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787" y="2205"/>
                  <a:ext cx="1996" cy="75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u="sng" dirty="0">
                      <a:solidFill>
                        <a:schemeClr val="tx2"/>
                      </a:solidFill>
                      <a:latin typeface="Arial" charset="0"/>
                    </a:rPr>
                    <a:t>Stimulus: </a:t>
                  </a:r>
                  <a:r>
                    <a:rPr lang="en-GB" dirty="0">
                      <a:solidFill>
                        <a:schemeClr val="tx2"/>
                      </a:solidFill>
                      <a:latin typeface="Arial" charset="0"/>
                    </a:rPr>
                    <a:t>Decreased</a:t>
                  </a:r>
                </a:p>
                <a:p>
                  <a:pPr>
                    <a:defRPr/>
                  </a:pPr>
                  <a:r>
                    <a:rPr lang="en-GB" dirty="0">
                      <a:solidFill>
                        <a:schemeClr val="tx2"/>
                      </a:solidFill>
                      <a:latin typeface="Arial" charset="0"/>
                    </a:rPr>
                    <a:t>arterial blood pressure</a:t>
                  </a:r>
                </a:p>
              </p:txBody>
            </p:sp>
            <p:sp>
              <p:nvSpPr>
                <p:cNvPr id="1744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646" y="1636"/>
                  <a:ext cx="1596" cy="524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>
                      <a:solidFill>
                        <a:schemeClr val="tx2"/>
                      </a:solidFill>
                      <a:latin typeface="Arial" charset="0"/>
                    </a:rPr>
                    <a:t>baroreceptors/</a:t>
                  </a:r>
                </a:p>
                <a:p>
                  <a:pPr>
                    <a:defRPr/>
                  </a:pPr>
                  <a:r>
                    <a:rPr lang="en-GB">
                      <a:solidFill>
                        <a:schemeClr val="tx2"/>
                      </a:solidFill>
                      <a:latin typeface="Arial" charset="0"/>
                    </a:rPr>
                    <a:t>volume receptors</a:t>
                  </a:r>
                </a:p>
              </p:txBody>
            </p:sp>
            <p:sp>
              <p:nvSpPr>
                <p:cNvPr id="17445" name="Line 28"/>
                <p:cNvSpPr>
                  <a:spLocks noChangeShapeType="1"/>
                </p:cNvSpPr>
                <p:nvPr/>
              </p:nvSpPr>
              <p:spPr bwMode="auto">
                <a:xfrm>
                  <a:off x="3466" y="1126"/>
                  <a:ext cx="58" cy="36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6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466" y="1162"/>
                  <a:ext cx="58" cy="36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7" name="Oval 30"/>
                <p:cNvSpPr>
                  <a:spLocks noChangeArrowheads="1"/>
                </p:cNvSpPr>
                <p:nvPr/>
              </p:nvSpPr>
              <p:spPr bwMode="auto">
                <a:xfrm>
                  <a:off x="3318" y="1150"/>
                  <a:ext cx="114" cy="72"/>
                </a:xfrm>
                <a:prstGeom prst="ellips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8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744" y="1185"/>
                  <a:ext cx="596" cy="22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49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2699" y="1117"/>
                  <a:ext cx="90" cy="9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50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2699" y="1207"/>
                  <a:ext cx="57" cy="36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745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881" y="935"/>
                  <a:ext cx="228" cy="288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dirty="0">
                      <a:solidFill>
                        <a:schemeClr val="tx2"/>
                      </a:solidFill>
                      <a:latin typeface="Arial" charset="0"/>
                    </a:rPr>
                    <a:t>+</a:t>
                  </a:r>
                </a:p>
              </p:txBody>
            </p:sp>
            <p:sp>
              <p:nvSpPr>
                <p:cNvPr id="1745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513" y="1162"/>
                  <a:ext cx="884" cy="523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>
                      <a:solidFill>
                        <a:schemeClr val="tx2"/>
                      </a:solidFill>
                      <a:latin typeface="Arial" charset="0"/>
                    </a:rPr>
                    <a:t>reduced</a:t>
                  </a:r>
                </a:p>
                <a:p>
                  <a:pPr>
                    <a:defRPr/>
                  </a:pPr>
                  <a:r>
                    <a:rPr lang="en-GB">
                      <a:solidFill>
                        <a:schemeClr val="tx2"/>
                      </a:solidFill>
                      <a:latin typeface="Arial" charset="0"/>
                    </a:rPr>
                    <a:t>inhibition</a:t>
                  </a:r>
                </a:p>
              </p:txBody>
            </p:sp>
          </p:grpSp>
          <p:sp>
            <p:nvSpPr>
              <p:cNvPr id="17440" name="Line 27"/>
              <p:cNvSpPr>
                <a:spLocks noChangeShapeType="1"/>
              </p:cNvSpPr>
              <p:nvPr/>
            </p:nvSpPr>
            <p:spPr bwMode="auto">
              <a:xfrm flipV="1">
                <a:off x="4346" y="2115"/>
                <a:ext cx="0" cy="136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17438" name="Line 12"/>
            <p:cNvSpPr>
              <a:spLocks noChangeShapeType="1"/>
            </p:cNvSpPr>
            <p:nvPr/>
          </p:nvSpPr>
          <p:spPr bwMode="auto">
            <a:xfrm flipH="1" flipV="1">
              <a:off x="3524" y="1162"/>
              <a:ext cx="717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3348038" y="2565400"/>
            <a:ext cx="2509837" cy="2457450"/>
            <a:chOff x="2139" y="1713"/>
            <a:chExt cx="1581" cy="1548"/>
          </a:xfrm>
          <a:noFill/>
        </p:grpSpPr>
        <p:sp>
          <p:nvSpPr>
            <p:cNvPr id="17434" name="Line 5"/>
            <p:cNvSpPr>
              <a:spLocks noChangeShapeType="1"/>
            </p:cNvSpPr>
            <p:nvPr/>
          </p:nvSpPr>
          <p:spPr bwMode="auto">
            <a:xfrm>
              <a:off x="3035" y="1713"/>
              <a:ext cx="0" cy="36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35" name="Text Box 6"/>
            <p:cNvSpPr txBox="1">
              <a:spLocks noChangeArrowheads="1"/>
            </p:cNvSpPr>
            <p:nvPr/>
          </p:nvSpPr>
          <p:spPr bwMode="auto">
            <a:xfrm>
              <a:off x="2139" y="2107"/>
              <a:ext cx="1280" cy="2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b="1" dirty="0">
                  <a:solidFill>
                    <a:schemeClr val="tx2"/>
                  </a:solidFill>
                  <a:latin typeface="Arial" charset="0"/>
                </a:rPr>
                <a:t>VASOPRESSIN</a:t>
              </a:r>
              <a:endParaRPr lang="en-GB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436" name="Freeform 9"/>
            <p:cNvSpPr>
              <a:spLocks/>
            </p:cNvSpPr>
            <p:nvPr/>
          </p:nvSpPr>
          <p:spPr bwMode="auto">
            <a:xfrm>
              <a:off x="3243" y="2341"/>
              <a:ext cx="477" cy="920"/>
            </a:xfrm>
            <a:custGeom>
              <a:avLst/>
              <a:gdLst>
                <a:gd name="T0" fmla="*/ 0 w 568"/>
                <a:gd name="T1" fmla="*/ 0 h 1296"/>
                <a:gd name="T2" fmla="*/ 256 w 568"/>
                <a:gd name="T3" fmla="*/ 155 h 1296"/>
                <a:gd name="T4" fmla="*/ 312 w 568"/>
                <a:gd name="T5" fmla="*/ 412 h 1296"/>
                <a:gd name="T6" fmla="*/ 113 w 568"/>
                <a:gd name="T7" fmla="*/ 464 h 12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296"/>
                <a:gd name="T14" fmla="*/ 568 w 568"/>
                <a:gd name="T15" fmla="*/ 1296 h 12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296">
                  <a:moveTo>
                    <a:pt x="0" y="0"/>
                  </a:moveTo>
                  <a:cubicBezTo>
                    <a:pt x="172" y="120"/>
                    <a:pt x="344" y="240"/>
                    <a:pt x="432" y="432"/>
                  </a:cubicBezTo>
                  <a:cubicBezTo>
                    <a:pt x="520" y="624"/>
                    <a:pt x="568" y="1008"/>
                    <a:pt x="528" y="1152"/>
                  </a:cubicBezTo>
                  <a:cubicBezTo>
                    <a:pt x="488" y="1296"/>
                    <a:pt x="340" y="1296"/>
                    <a:pt x="192" y="1296"/>
                  </a:cubicBez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179388" y="4581525"/>
            <a:ext cx="5257800" cy="2276475"/>
            <a:chOff x="113" y="2886"/>
            <a:chExt cx="3312" cy="1434"/>
          </a:xfrm>
          <a:noFill/>
        </p:grpSpPr>
        <p:sp>
          <p:nvSpPr>
            <p:cNvPr id="17430" name="Text Box 24"/>
            <p:cNvSpPr txBox="1">
              <a:spLocks noChangeArrowheads="1"/>
            </p:cNvSpPr>
            <p:nvPr/>
          </p:nvSpPr>
          <p:spPr bwMode="auto">
            <a:xfrm>
              <a:off x="159" y="4026"/>
              <a:ext cx="2612" cy="2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chemeClr val="tx2"/>
                  </a:solidFill>
                  <a:latin typeface="Arial" charset="0"/>
                </a:rPr>
                <a:t>Increased water reabsorption</a:t>
              </a: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auto">
            <a:xfrm>
              <a:off x="113" y="2886"/>
              <a:ext cx="1651" cy="7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solidFill>
                    <a:schemeClr val="tx2"/>
                  </a:solidFill>
                  <a:latin typeface="Arial" charset="0"/>
                </a:rPr>
                <a:t>Response:</a:t>
              </a:r>
              <a:endParaRPr lang="en-GB" dirty="0">
                <a:solidFill>
                  <a:schemeClr val="tx2"/>
                </a:solidFill>
                <a:latin typeface="Arial" charset="0"/>
              </a:endParaRP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decreased</a:t>
              </a: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plasma </a:t>
              </a:r>
              <a:r>
                <a:rPr lang="en-GB" dirty="0" err="1">
                  <a:solidFill>
                    <a:schemeClr val="tx2"/>
                  </a:solidFill>
                  <a:latin typeface="Arial" charset="0"/>
                </a:rPr>
                <a:t>osmolality</a:t>
              </a:r>
              <a:endParaRPr lang="en-GB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432" name="Line 64"/>
            <p:cNvSpPr>
              <a:spLocks noChangeShapeType="1"/>
            </p:cNvSpPr>
            <p:nvPr/>
          </p:nvSpPr>
          <p:spPr bwMode="auto">
            <a:xfrm flipV="1">
              <a:off x="703" y="3657"/>
              <a:ext cx="0" cy="3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33" name="Freeform 71"/>
            <p:cNvSpPr>
              <a:spLocks/>
            </p:cNvSpPr>
            <p:nvPr/>
          </p:nvSpPr>
          <p:spPr bwMode="auto">
            <a:xfrm>
              <a:off x="2835" y="3430"/>
              <a:ext cx="590" cy="590"/>
            </a:xfrm>
            <a:custGeom>
              <a:avLst/>
              <a:gdLst>
                <a:gd name="T0" fmla="*/ 544 w 590"/>
                <a:gd name="T1" fmla="*/ 0 h 590"/>
                <a:gd name="T2" fmla="*/ 499 w 590"/>
                <a:gd name="T3" fmla="*/ 318 h 590"/>
                <a:gd name="T4" fmla="*/ 0 w 590"/>
                <a:gd name="T5" fmla="*/ 590 h 590"/>
                <a:gd name="T6" fmla="*/ 0 60000 65536"/>
                <a:gd name="T7" fmla="*/ 0 60000 65536"/>
                <a:gd name="T8" fmla="*/ 0 60000 65536"/>
                <a:gd name="T9" fmla="*/ 0 w 590"/>
                <a:gd name="T10" fmla="*/ 0 h 590"/>
                <a:gd name="T11" fmla="*/ 590 w 590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590">
                  <a:moveTo>
                    <a:pt x="544" y="0"/>
                  </a:moveTo>
                  <a:cubicBezTo>
                    <a:pt x="567" y="110"/>
                    <a:pt x="590" y="220"/>
                    <a:pt x="499" y="318"/>
                  </a:cubicBezTo>
                  <a:cubicBezTo>
                    <a:pt x="408" y="416"/>
                    <a:pt x="83" y="545"/>
                    <a:pt x="0" y="590"/>
                  </a:cubicBezTo>
                </a:path>
              </a:pathLst>
            </a:custGeom>
            <a:grpFill/>
            <a:ln w="38100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5435600" y="4797426"/>
            <a:ext cx="3744913" cy="2125663"/>
            <a:chOff x="3424" y="3022"/>
            <a:chExt cx="2359" cy="1339"/>
          </a:xfrm>
          <a:noFill/>
        </p:grpSpPr>
        <p:sp>
          <p:nvSpPr>
            <p:cNvPr id="17426" name="Text Box 49"/>
            <p:cNvSpPr txBox="1">
              <a:spLocks noChangeArrowheads="1"/>
            </p:cNvSpPr>
            <p:nvPr/>
          </p:nvSpPr>
          <p:spPr bwMode="auto">
            <a:xfrm>
              <a:off x="3961" y="3838"/>
              <a:ext cx="1822" cy="523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chemeClr val="tx2"/>
                  </a:solidFill>
                  <a:latin typeface="Arial" charset="0"/>
                </a:rPr>
                <a:t>  Increased vasoconstriction</a:t>
              </a:r>
            </a:p>
          </p:txBody>
        </p:sp>
        <p:sp>
          <p:nvSpPr>
            <p:cNvPr id="17427" name="Text Box 51"/>
            <p:cNvSpPr txBox="1">
              <a:spLocks noChangeArrowheads="1"/>
            </p:cNvSpPr>
            <p:nvPr/>
          </p:nvSpPr>
          <p:spPr bwMode="auto">
            <a:xfrm>
              <a:off x="3907" y="3022"/>
              <a:ext cx="1845" cy="7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u="sng" dirty="0">
                  <a:solidFill>
                    <a:schemeClr val="tx2"/>
                  </a:solidFill>
                  <a:latin typeface="Arial" charset="0"/>
                </a:rPr>
                <a:t>Response:</a:t>
              </a:r>
            </a:p>
            <a:p>
              <a:pPr>
                <a:defRPr/>
              </a:pPr>
              <a:r>
                <a:rPr lang="en-GB" dirty="0">
                  <a:solidFill>
                    <a:schemeClr val="tx2"/>
                  </a:solidFill>
                  <a:latin typeface="Arial" charset="0"/>
                </a:rPr>
                <a:t>Increased blood pressure</a:t>
              </a:r>
            </a:p>
          </p:txBody>
        </p:sp>
        <p:sp>
          <p:nvSpPr>
            <p:cNvPr id="17428" name="Line 61"/>
            <p:cNvSpPr>
              <a:spLocks noChangeShapeType="1"/>
            </p:cNvSpPr>
            <p:nvPr/>
          </p:nvSpPr>
          <p:spPr bwMode="auto">
            <a:xfrm flipH="1" flipV="1">
              <a:off x="4505" y="3741"/>
              <a:ext cx="1" cy="179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7429" name="Freeform 74"/>
            <p:cNvSpPr>
              <a:spLocks/>
            </p:cNvSpPr>
            <p:nvPr/>
          </p:nvSpPr>
          <p:spPr bwMode="auto">
            <a:xfrm>
              <a:off x="3424" y="3466"/>
              <a:ext cx="537" cy="590"/>
            </a:xfrm>
            <a:custGeom>
              <a:avLst/>
              <a:gdLst>
                <a:gd name="T0" fmla="*/ 38 w 537"/>
                <a:gd name="T1" fmla="*/ 0 h 590"/>
                <a:gd name="T2" fmla="*/ 83 w 537"/>
                <a:gd name="T3" fmla="*/ 318 h 590"/>
                <a:gd name="T4" fmla="*/ 537 w 537"/>
                <a:gd name="T5" fmla="*/ 590 h 590"/>
                <a:gd name="T6" fmla="*/ 0 60000 65536"/>
                <a:gd name="T7" fmla="*/ 0 60000 65536"/>
                <a:gd name="T8" fmla="*/ 0 60000 65536"/>
                <a:gd name="T9" fmla="*/ 0 w 537"/>
                <a:gd name="T10" fmla="*/ 0 h 590"/>
                <a:gd name="T11" fmla="*/ 537 w 537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7" h="590">
                  <a:moveTo>
                    <a:pt x="38" y="0"/>
                  </a:moveTo>
                  <a:cubicBezTo>
                    <a:pt x="19" y="110"/>
                    <a:pt x="0" y="220"/>
                    <a:pt x="83" y="318"/>
                  </a:cubicBezTo>
                  <a:cubicBezTo>
                    <a:pt x="166" y="416"/>
                    <a:pt x="351" y="503"/>
                    <a:pt x="537" y="590"/>
                  </a:cubicBezTo>
                </a:path>
              </a:pathLst>
            </a:custGeom>
            <a:grpFill/>
            <a:ln w="38100" cmpd="sng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2976563" y="4148138"/>
            <a:ext cx="171450" cy="238125"/>
          </a:xfrm>
          <a:custGeom>
            <a:avLst/>
            <a:gdLst>
              <a:gd name="T0" fmla="*/ 0 w 171449"/>
              <a:gd name="T1" fmla="*/ 0 h 238125"/>
              <a:gd name="T2" fmla="*/ 157170 w 171449"/>
              <a:gd name="T3" fmla="*/ 61912 h 238125"/>
              <a:gd name="T4" fmla="*/ 85733 w 171449"/>
              <a:gd name="T5" fmla="*/ 238125 h 238125"/>
              <a:gd name="T6" fmla="*/ 0 60000 65536"/>
              <a:gd name="T7" fmla="*/ 0 60000 65536"/>
              <a:gd name="T8" fmla="*/ 0 60000 65536"/>
              <a:gd name="T9" fmla="*/ 0 w 171449"/>
              <a:gd name="T10" fmla="*/ 0 h 238125"/>
              <a:gd name="T11" fmla="*/ 171449 w 171449"/>
              <a:gd name="T12" fmla="*/ 238125 h 238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449" h="238125">
                <a:moveTo>
                  <a:pt x="0" y="0"/>
                </a:moveTo>
                <a:cubicBezTo>
                  <a:pt x="71437" y="11112"/>
                  <a:pt x="142875" y="22225"/>
                  <a:pt x="157162" y="61912"/>
                </a:cubicBezTo>
                <a:cubicBezTo>
                  <a:pt x="171449" y="101599"/>
                  <a:pt x="128587" y="169862"/>
                  <a:pt x="85725" y="238125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ACTIONS OF OXYTOCIN</a:t>
            </a:r>
          </a:p>
        </p:txBody>
      </p:sp>
      <p:grpSp>
        <p:nvGrpSpPr>
          <p:cNvPr id="17411" name="Group 23"/>
          <p:cNvGrpSpPr>
            <a:grpSpLocks/>
          </p:cNvGrpSpPr>
          <p:nvPr/>
        </p:nvGrpSpPr>
        <p:grpSpPr bwMode="auto">
          <a:xfrm>
            <a:off x="539750" y="1484313"/>
            <a:ext cx="6624638" cy="5083175"/>
            <a:chOff x="539750" y="1341438"/>
            <a:chExt cx="8137525" cy="5226050"/>
          </a:xfrm>
        </p:grpSpPr>
        <p:sp>
          <p:nvSpPr>
            <p:cNvPr id="18440" name="Text Box 3"/>
            <p:cNvSpPr txBox="1">
              <a:spLocks noChangeArrowheads="1"/>
            </p:cNvSpPr>
            <p:nvPr/>
          </p:nvSpPr>
          <p:spPr bwMode="auto">
            <a:xfrm>
              <a:off x="2916852" y="1341438"/>
              <a:ext cx="3086916" cy="6006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200">
                  <a:solidFill>
                    <a:schemeClr val="tx2"/>
                  </a:solidFill>
                  <a:latin typeface="Arial" charset="0"/>
                </a:rPr>
                <a:t>OXYTOCIN</a:t>
              </a:r>
              <a:endParaRPr lang="en-GB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17414" name="Group 24"/>
            <p:cNvGrpSpPr>
              <a:grpSpLocks/>
            </p:cNvGrpSpPr>
            <p:nvPr/>
          </p:nvGrpSpPr>
          <p:grpSpPr bwMode="auto">
            <a:xfrm>
              <a:off x="539750" y="2060575"/>
              <a:ext cx="3890963" cy="4506913"/>
              <a:chOff x="340" y="1298"/>
              <a:chExt cx="2451" cy="2839"/>
            </a:xfrm>
          </p:grpSpPr>
          <p:sp>
            <p:nvSpPr>
              <p:cNvPr id="18451" name="Rectangle 5"/>
              <p:cNvSpPr>
                <a:spLocks noChangeArrowheads="1"/>
              </p:cNvSpPr>
              <p:nvPr/>
            </p:nvSpPr>
            <p:spPr bwMode="auto">
              <a:xfrm>
                <a:off x="431" y="2387"/>
                <a:ext cx="1975" cy="43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MYOMETRIAL</a:t>
                </a:r>
              </a:p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CELLS</a:t>
                </a:r>
              </a:p>
            </p:txBody>
          </p:sp>
          <p:sp>
            <p:nvSpPr>
              <p:cNvPr id="18452" name="Text Box 7"/>
              <p:cNvSpPr txBox="1">
                <a:spLocks noChangeArrowheads="1"/>
              </p:cNvSpPr>
              <p:nvPr/>
            </p:nvSpPr>
            <p:spPr bwMode="auto">
              <a:xfrm>
                <a:off x="340" y="1571"/>
                <a:ext cx="2115" cy="54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UTERUS</a:t>
                </a:r>
              </a:p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AT PARTURITION</a:t>
                </a:r>
              </a:p>
            </p:txBody>
          </p:sp>
          <p:sp>
            <p:nvSpPr>
              <p:cNvPr id="18453" name="Text Box 8"/>
              <p:cNvSpPr txBox="1">
                <a:spLocks noChangeArrowheads="1"/>
              </p:cNvSpPr>
              <p:nvPr/>
            </p:nvSpPr>
            <p:spPr bwMode="auto">
              <a:xfrm>
                <a:off x="451" y="3158"/>
                <a:ext cx="1919" cy="2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CONTRACTION</a:t>
                </a:r>
              </a:p>
            </p:txBody>
          </p:sp>
          <p:sp>
            <p:nvSpPr>
              <p:cNvPr id="17427" name="Text Box 9"/>
              <p:cNvSpPr txBox="1">
                <a:spLocks noChangeArrowheads="1"/>
              </p:cNvSpPr>
              <p:nvPr/>
            </p:nvSpPr>
            <p:spPr bwMode="auto">
              <a:xfrm>
                <a:off x="340" y="3838"/>
                <a:ext cx="2451" cy="299"/>
              </a:xfrm>
              <a:prstGeom prst="rect">
                <a:avLst/>
              </a:prstGeom>
              <a:solidFill>
                <a:srgbClr val="6699F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DELIVERY OF BABY</a:t>
                </a:r>
              </a:p>
            </p:txBody>
          </p:sp>
          <p:sp>
            <p:nvSpPr>
              <p:cNvPr id="17428" name="Line 14"/>
              <p:cNvSpPr>
                <a:spLocks noChangeShapeType="1"/>
              </p:cNvSpPr>
              <p:nvPr/>
            </p:nvSpPr>
            <p:spPr bwMode="auto">
              <a:xfrm flipH="1">
                <a:off x="1701" y="1298"/>
                <a:ext cx="727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9" name="Line 15"/>
              <p:cNvSpPr>
                <a:spLocks noChangeShapeType="1"/>
              </p:cNvSpPr>
              <p:nvPr/>
            </p:nvSpPr>
            <p:spPr bwMode="auto">
              <a:xfrm>
                <a:off x="1383" y="2115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0" name="Line 16"/>
              <p:cNvSpPr>
                <a:spLocks noChangeShapeType="1"/>
              </p:cNvSpPr>
              <p:nvPr/>
            </p:nvSpPr>
            <p:spPr bwMode="auto">
              <a:xfrm>
                <a:off x="1383" y="2886"/>
                <a:ext cx="0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1" name="Line 17"/>
              <p:cNvSpPr>
                <a:spLocks noChangeShapeType="1"/>
              </p:cNvSpPr>
              <p:nvPr/>
            </p:nvSpPr>
            <p:spPr bwMode="auto">
              <a:xfrm>
                <a:off x="1383" y="3521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7415" name="Group 25"/>
            <p:cNvGrpSpPr>
              <a:grpSpLocks/>
            </p:cNvGrpSpPr>
            <p:nvPr/>
          </p:nvGrpSpPr>
          <p:grpSpPr bwMode="auto">
            <a:xfrm>
              <a:off x="4519613" y="2060575"/>
              <a:ext cx="4157662" cy="4506913"/>
              <a:chOff x="2847" y="1298"/>
              <a:chExt cx="2619" cy="2839"/>
            </a:xfrm>
          </p:grpSpPr>
          <p:sp>
            <p:nvSpPr>
              <p:cNvPr id="18443" name="Text Box 10"/>
              <p:cNvSpPr txBox="1">
                <a:spLocks noChangeArrowheads="1"/>
              </p:cNvSpPr>
              <p:nvPr/>
            </p:nvSpPr>
            <p:spPr bwMode="auto">
              <a:xfrm>
                <a:off x="2847" y="1591"/>
                <a:ext cx="2619" cy="5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BREAST</a:t>
                </a:r>
              </a:p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 DURING LACTATION</a:t>
                </a:r>
              </a:p>
            </p:txBody>
          </p:sp>
          <p:sp>
            <p:nvSpPr>
              <p:cNvPr id="18444" name="Text Box 11"/>
              <p:cNvSpPr txBox="1">
                <a:spLocks noChangeArrowheads="1"/>
              </p:cNvSpPr>
              <p:nvPr/>
            </p:nvSpPr>
            <p:spPr bwMode="auto">
              <a:xfrm>
                <a:off x="2971" y="2387"/>
                <a:ext cx="2495" cy="5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MYOEPITHELIAL</a:t>
                </a:r>
              </a:p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CELLS</a:t>
                </a:r>
              </a:p>
            </p:txBody>
          </p:sp>
          <p:sp>
            <p:nvSpPr>
              <p:cNvPr id="18445" name="Text Box 12"/>
              <p:cNvSpPr txBox="1">
                <a:spLocks noChangeArrowheads="1"/>
              </p:cNvSpPr>
              <p:nvPr/>
            </p:nvSpPr>
            <p:spPr bwMode="auto">
              <a:xfrm>
                <a:off x="3237" y="3158"/>
                <a:ext cx="1926" cy="2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CONTRACTION</a:t>
                </a:r>
              </a:p>
            </p:txBody>
          </p:sp>
          <p:sp>
            <p:nvSpPr>
              <p:cNvPr id="17419" name="Text Box 13"/>
              <p:cNvSpPr txBox="1">
                <a:spLocks noChangeArrowheads="1"/>
              </p:cNvSpPr>
              <p:nvPr/>
            </p:nvSpPr>
            <p:spPr bwMode="auto">
              <a:xfrm>
                <a:off x="3152" y="3838"/>
                <a:ext cx="2076" cy="299"/>
              </a:xfrm>
              <a:prstGeom prst="rect">
                <a:avLst/>
              </a:prstGeom>
              <a:solidFill>
                <a:srgbClr val="6699F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GB">
                    <a:solidFill>
                      <a:schemeClr val="tx2"/>
                    </a:solidFill>
                    <a:latin typeface="Arial" charset="0"/>
                  </a:rPr>
                  <a:t>MILK EJECTION</a:t>
                </a:r>
              </a:p>
            </p:txBody>
          </p:sp>
          <p:sp>
            <p:nvSpPr>
              <p:cNvPr id="17420" name="Line 18"/>
              <p:cNvSpPr>
                <a:spLocks noChangeShapeType="1"/>
              </p:cNvSpPr>
              <p:nvPr/>
            </p:nvSpPr>
            <p:spPr bwMode="auto">
              <a:xfrm>
                <a:off x="3288" y="1298"/>
                <a:ext cx="77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1" name="Line 19"/>
              <p:cNvSpPr>
                <a:spLocks noChangeShapeType="1"/>
              </p:cNvSpPr>
              <p:nvPr/>
            </p:nvSpPr>
            <p:spPr bwMode="auto">
              <a:xfrm flipH="1">
                <a:off x="4195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2" name="Line 20"/>
              <p:cNvSpPr>
                <a:spLocks noChangeShapeType="1"/>
              </p:cNvSpPr>
              <p:nvPr/>
            </p:nvSpPr>
            <p:spPr bwMode="auto">
              <a:xfrm flipH="1">
                <a:off x="4195" y="297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3" name="Line 21"/>
              <p:cNvSpPr>
                <a:spLocks noChangeShapeType="1"/>
              </p:cNvSpPr>
              <p:nvPr/>
            </p:nvSpPr>
            <p:spPr bwMode="auto">
              <a:xfrm flipH="1">
                <a:off x="4195" y="3521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76825" y="1557338"/>
            <a:ext cx="4067175" cy="901700"/>
            <a:chOff x="5076056" y="1556792"/>
            <a:chExt cx="4067944" cy="903005"/>
          </a:xfrm>
          <a:noFill/>
        </p:grpSpPr>
        <p:sp>
          <p:nvSpPr>
            <p:cNvPr id="18437" name="Rectangle 29"/>
            <p:cNvSpPr>
              <a:spLocks noChangeArrowheads="1"/>
            </p:cNvSpPr>
            <p:nvPr/>
          </p:nvSpPr>
          <p:spPr bwMode="auto">
            <a:xfrm>
              <a:off x="6012160" y="1556792"/>
              <a:ext cx="3024336" cy="864096"/>
            </a:xfrm>
            <a:prstGeom prst="rect">
              <a:avLst/>
            </a:prstGeom>
            <a:grp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18438" name="Straight Arrow Connector 25"/>
            <p:cNvCxnSpPr>
              <a:cxnSpLocks noChangeShapeType="1"/>
            </p:cNvCxnSpPr>
            <p:nvPr/>
          </p:nvCxnSpPr>
          <p:spPr bwMode="auto">
            <a:xfrm>
              <a:off x="5076056" y="1844824"/>
              <a:ext cx="864096" cy="144016"/>
            </a:xfrm>
            <a:prstGeom prst="straightConnector1">
              <a:avLst/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439" name="TextBox 26"/>
            <p:cNvSpPr txBox="1">
              <a:spLocks noChangeArrowheads="1"/>
            </p:cNvSpPr>
            <p:nvPr/>
          </p:nvSpPr>
          <p:spPr bwMode="auto">
            <a:xfrm>
              <a:off x="6046870" y="1628800"/>
              <a:ext cx="3097130" cy="8309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Arial" charset="0"/>
                  <a:cs typeface="Arial" charset="0"/>
                </a:rPr>
                <a:t>CENTRAL EFFECTS</a:t>
              </a:r>
            </a:p>
            <a:p>
              <a:pPr>
                <a:defRPr/>
              </a:pPr>
              <a:r>
                <a:rPr lang="en-GB" dirty="0">
                  <a:latin typeface="Arial" charset="0"/>
                  <a:cs typeface="Arial" charset="0"/>
                </a:rPr>
                <a:t>(e.g. Behavioural)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457200"/>
            <a:ext cx="77724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NEUROENDOCRINE REFLEX ARC</a:t>
            </a:r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2133600" y="2400300"/>
            <a:ext cx="4064000" cy="923925"/>
          </a:xfrm>
          <a:custGeom>
            <a:avLst/>
            <a:gdLst>
              <a:gd name="T0" fmla="*/ 2147483647 w 1920"/>
              <a:gd name="T1" fmla="*/ 2147483647 h 696"/>
              <a:gd name="T2" fmla="*/ 2147483647 w 1920"/>
              <a:gd name="T3" fmla="*/ 2147483647 h 696"/>
              <a:gd name="T4" fmla="*/ 2147483647 w 1920"/>
              <a:gd name="T5" fmla="*/ 2147483647 h 696"/>
              <a:gd name="T6" fmla="*/ 2147483647 w 1920"/>
              <a:gd name="T7" fmla="*/ 2147483647 h 696"/>
              <a:gd name="T8" fmla="*/ 2147483647 w 1920"/>
              <a:gd name="T9" fmla="*/ 2147483647 h 696"/>
              <a:gd name="T10" fmla="*/ 2147483647 w 1920"/>
              <a:gd name="T11" fmla="*/ 2147483647 h 696"/>
              <a:gd name="T12" fmla="*/ 2147483647 w 1920"/>
              <a:gd name="T13" fmla="*/ 2147483647 h 696"/>
              <a:gd name="T14" fmla="*/ 2147483647 w 1920"/>
              <a:gd name="T15" fmla="*/ 2147483647 h 696"/>
              <a:gd name="T16" fmla="*/ 2147483647 w 1920"/>
              <a:gd name="T17" fmla="*/ 2147483647 h 696"/>
              <a:gd name="T18" fmla="*/ 2147483647 w 1920"/>
              <a:gd name="T19" fmla="*/ 2147483647 h 696"/>
              <a:gd name="T20" fmla="*/ 2147483647 w 1920"/>
              <a:gd name="T21" fmla="*/ 2147483647 h 696"/>
              <a:gd name="T22" fmla="*/ 0 w 1920"/>
              <a:gd name="T23" fmla="*/ 2147483647 h 69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20"/>
              <a:gd name="T37" fmla="*/ 0 h 696"/>
              <a:gd name="T38" fmla="*/ 1920 w 1920"/>
              <a:gd name="T39" fmla="*/ 696 h 69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20" h="696">
                <a:moveTo>
                  <a:pt x="1920" y="8"/>
                </a:moveTo>
                <a:cubicBezTo>
                  <a:pt x="1816" y="52"/>
                  <a:pt x="1712" y="96"/>
                  <a:pt x="1632" y="104"/>
                </a:cubicBezTo>
                <a:cubicBezTo>
                  <a:pt x="1552" y="112"/>
                  <a:pt x="1496" y="48"/>
                  <a:pt x="1440" y="56"/>
                </a:cubicBezTo>
                <a:cubicBezTo>
                  <a:pt x="1384" y="64"/>
                  <a:pt x="1288" y="80"/>
                  <a:pt x="1296" y="152"/>
                </a:cubicBezTo>
                <a:cubicBezTo>
                  <a:pt x="1304" y="224"/>
                  <a:pt x="1544" y="400"/>
                  <a:pt x="1488" y="488"/>
                </a:cubicBezTo>
                <a:cubicBezTo>
                  <a:pt x="1432" y="576"/>
                  <a:pt x="1120" y="696"/>
                  <a:pt x="960" y="680"/>
                </a:cubicBezTo>
                <a:cubicBezTo>
                  <a:pt x="800" y="664"/>
                  <a:pt x="552" y="464"/>
                  <a:pt x="528" y="392"/>
                </a:cubicBezTo>
                <a:cubicBezTo>
                  <a:pt x="504" y="320"/>
                  <a:pt x="760" y="304"/>
                  <a:pt x="816" y="248"/>
                </a:cubicBezTo>
                <a:cubicBezTo>
                  <a:pt x="872" y="192"/>
                  <a:pt x="912" y="96"/>
                  <a:pt x="864" y="56"/>
                </a:cubicBezTo>
                <a:cubicBezTo>
                  <a:pt x="816" y="16"/>
                  <a:pt x="640" y="0"/>
                  <a:pt x="528" y="8"/>
                </a:cubicBezTo>
                <a:cubicBezTo>
                  <a:pt x="416" y="16"/>
                  <a:pt x="280" y="104"/>
                  <a:pt x="192" y="104"/>
                </a:cubicBezTo>
                <a:cubicBezTo>
                  <a:pt x="104" y="104"/>
                  <a:pt x="52" y="56"/>
                  <a:pt x="0" y="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6" name="Freeform 5"/>
          <p:cNvSpPr>
            <a:spLocks/>
          </p:cNvSpPr>
          <p:nvPr/>
        </p:nvSpPr>
        <p:spPr bwMode="auto">
          <a:xfrm>
            <a:off x="3962400" y="2466975"/>
            <a:ext cx="1219200" cy="628650"/>
          </a:xfrm>
          <a:custGeom>
            <a:avLst/>
            <a:gdLst>
              <a:gd name="T0" fmla="*/ 0 w 624"/>
              <a:gd name="T1" fmla="*/ 0 h 480"/>
              <a:gd name="T2" fmla="*/ 2147483647 w 624"/>
              <a:gd name="T3" fmla="*/ 2147483647 h 480"/>
              <a:gd name="T4" fmla="*/ 2147483647 w 624"/>
              <a:gd name="T5" fmla="*/ 2147483647 h 480"/>
              <a:gd name="T6" fmla="*/ 0 60000 65536"/>
              <a:gd name="T7" fmla="*/ 0 60000 65536"/>
              <a:gd name="T8" fmla="*/ 0 60000 65536"/>
              <a:gd name="T9" fmla="*/ 0 w 624"/>
              <a:gd name="T10" fmla="*/ 0 h 480"/>
              <a:gd name="T11" fmla="*/ 624 w 62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480">
                <a:moveTo>
                  <a:pt x="0" y="0"/>
                </a:moveTo>
                <a:cubicBezTo>
                  <a:pt x="92" y="128"/>
                  <a:pt x="184" y="256"/>
                  <a:pt x="288" y="336"/>
                </a:cubicBezTo>
                <a:cubicBezTo>
                  <a:pt x="392" y="416"/>
                  <a:pt x="508" y="448"/>
                  <a:pt x="624" y="48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4165600" y="2124075"/>
            <a:ext cx="203200" cy="1143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8438" name="Freeform 7"/>
          <p:cNvSpPr>
            <a:spLocks/>
          </p:cNvSpPr>
          <p:nvPr/>
        </p:nvSpPr>
        <p:spPr bwMode="auto">
          <a:xfrm>
            <a:off x="4267200" y="2238375"/>
            <a:ext cx="609600" cy="628650"/>
          </a:xfrm>
          <a:custGeom>
            <a:avLst/>
            <a:gdLst>
              <a:gd name="T0" fmla="*/ 0 w 288"/>
              <a:gd name="T1" fmla="*/ 0 h 528"/>
              <a:gd name="T2" fmla="*/ 2147483647 w 288"/>
              <a:gd name="T3" fmla="*/ 2147483647 h 528"/>
              <a:gd name="T4" fmla="*/ 2147483647 w 288"/>
              <a:gd name="T5" fmla="*/ 2147483647 h 528"/>
              <a:gd name="T6" fmla="*/ 0 60000 65536"/>
              <a:gd name="T7" fmla="*/ 0 60000 65536"/>
              <a:gd name="T8" fmla="*/ 0 60000 65536"/>
              <a:gd name="T9" fmla="*/ 0 w 288"/>
              <a:gd name="T10" fmla="*/ 0 h 528"/>
              <a:gd name="T11" fmla="*/ 288 w 2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28">
                <a:moveTo>
                  <a:pt x="0" y="0"/>
                </a:moveTo>
                <a:cubicBezTo>
                  <a:pt x="0" y="100"/>
                  <a:pt x="0" y="200"/>
                  <a:pt x="48" y="288"/>
                </a:cubicBezTo>
                <a:cubicBezTo>
                  <a:pt x="96" y="376"/>
                  <a:pt x="192" y="452"/>
                  <a:pt x="288" y="52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4876800" y="2867025"/>
            <a:ext cx="10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4876800" y="2867025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Oval 18"/>
          <p:cNvSpPr>
            <a:spLocks noChangeArrowheads="1"/>
          </p:cNvSpPr>
          <p:nvPr/>
        </p:nvSpPr>
        <p:spPr bwMode="auto">
          <a:xfrm>
            <a:off x="4368800" y="4752975"/>
            <a:ext cx="1320800" cy="8001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8442" name="Oval 19"/>
          <p:cNvSpPr>
            <a:spLocks noChangeArrowheads="1"/>
          </p:cNvSpPr>
          <p:nvPr/>
        </p:nvSpPr>
        <p:spPr bwMode="auto">
          <a:xfrm>
            <a:off x="4876800" y="5095875"/>
            <a:ext cx="406400" cy="17145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4165600" y="5551488"/>
            <a:ext cx="1412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BREAST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23888" y="2124075"/>
            <a:ext cx="4252912" cy="4060825"/>
            <a:chOff x="295" y="1784"/>
            <a:chExt cx="2009" cy="3411"/>
          </a:xfrm>
        </p:grpSpPr>
        <p:sp>
          <p:nvSpPr>
            <p:cNvPr id="18455" name="Line 13"/>
            <p:cNvSpPr>
              <a:spLocks noChangeShapeType="1"/>
            </p:cNvSpPr>
            <p:nvPr/>
          </p:nvSpPr>
          <p:spPr bwMode="auto">
            <a:xfrm flipH="1">
              <a:off x="816" y="183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6" name="Line 14"/>
            <p:cNvSpPr>
              <a:spLocks noChangeShapeType="1"/>
            </p:cNvSpPr>
            <p:nvPr/>
          </p:nvSpPr>
          <p:spPr bwMode="auto">
            <a:xfrm flipH="1">
              <a:off x="1872" y="1784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7" name="Line 15"/>
            <p:cNvSpPr>
              <a:spLocks noChangeShapeType="1"/>
            </p:cNvSpPr>
            <p:nvPr/>
          </p:nvSpPr>
          <p:spPr bwMode="auto">
            <a:xfrm>
              <a:off x="1872" y="183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8" name="Oval 16"/>
            <p:cNvSpPr>
              <a:spLocks noChangeArrowheads="1"/>
            </p:cNvSpPr>
            <p:nvPr/>
          </p:nvSpPr>
          <p:spPr bwMode="auto">
            <a:xfrm>
              <a:off x="768" y="1784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8459" name="Line 17"/>
            <p:cNvSpPr>
              <a:spLocks noChangeShapeType="1"/>
            </p:cNvSpPr>
            <p:nvPr/>
          </p:nvSpPr>
          <p:spPr bwMode="auto">
            <a:xfrm>
              <a:off x="816" y="1976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Line 20"/>
            <p:cNvSpPr>
              <a:spLocks noChangeShapeType="1"/>
            </p:cNvSpPr>
            <p:nvPr/>
          </p:nvSpPr>
          <p:spPr bwMode="auto">
            <a:xfrm flipH="1">
              <a:off x="816" y="4376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1" name="Line 22"/>
            <p:cNvSpPr>
              <a:spLocks noChangeShapeType="1"/>
            </p:cNvSpPr>
            <p:nvPr/>
          </p:nvSpPr>
          <p:spPr bwMode="auto">
            <a:xfrm flipV="1">
              <a:off x="816" y="1928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2" name="Line 23"/>
            <p:cNvSpPr>
              <a:spLocks noChangeShapeType="1"/>
            </p:cNvSpPr>
            <p:nvPr/>
          </p:nvSpPr>
          <p:spPr bwMode="auto">
            <a:xfrm flipH="1" flipV="1">
              <a:off x="768" y="1928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3" name="Text Box 26"/>
            <p:cNvSpPr txBox="1">
              <a:spLocks noChangeArrowheads="1"/>
            </p:cNvSpPr>
            <p:nvPr/>
          </p:nvSpPr>
          <p:spPr bwMode="auto">
            <a:xfrm>
              <a:off x="833" y="4029"/>
              <a:ext cx="1200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Receptors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around nipple</a:t>
              </a:r>
            </a:p>
          </p:txBody>
        </p:sp>
        <p:sp>
          <p:nvSpPr>
            <p:cNvPr id="18464" name="Text Box 29"/>
            <p:cNvSpPr txBox="1">
              <a:spLocks noChangeArrowheads="1"/>
            </p:cNvSpPr>
            <p:nvPr/>
          </p:nvSpPr>
          <p:spPr bwMode="auto">
            <a:xfrm>
              <a:off x="823" y="2695"/>
              <a:ext cx="580" cy="1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Neural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afferent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limb</a:t>
              </a:r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>
              <a:off x="295" y="4807"/>
              <a:ext cx="125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Stimulus: suckling</a:t>
              </a:r>
            </a:p>
          </p:txBody>
        </p:sp>
      </p:grpSp>
      <p:sp>
        <p:nvSpPr>
          <p:cNvPr id="18445" name="Text Box 31"/>
          <p:cNvSpPr txBox="1">
            <a:spLocks noChangeArrowheads="1"/>
          </p:cNvSpPr>
          <p:nvPr/>
        </p:nvSpPr>
        <p:spPr bwMode="auto">
          <a:xfrm>
            <a:off x="5364163" y="2636838"/>
            <a:ext cx="25701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  <a:latin typeface="Arial" charset="0"/>
              </a:rPr>
              <a:t>NEURHYPOPHYSIS</a:t>
            </a:r>
            <a:endParaRPr lang="en-GB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446" name="Text Box 32"/>
          <p:cNvSpPr txBox="1">
            <a:spLocks noChangeArrowheads="1"/>
          </p:cNvSpPr>
          <p:nvPr/>
        </p:nvSpPr>
        <p:spPr bwMode="auto">
          <a:xfrm>
            <a:off x="5073650" y="1846263"/>
            <a:ext cx="23002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  <a:latin typeface="Arial" charset="0"/>
              </a:rPr>
              <a:t>HYPOTHALAMUS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995738" y="2978150"/>
            <a:ext cx="4006850" cy="3659188"/>
            <a:chOff x="1824" y="2456"/>
            <a:chExt cx="1893" cy="3073"/>
          </a:xfrm>
        </p:grpSpPr>
        <p:sp>
          <p:nvSpPr>
            <p:cNvPr id="18449" name="Text Box 27"/>
            <p:cNvSpPr txBox="1">
              <a:spLocks noChangeArrowheads="1"/>
            </p:cNvSpPr>
            <p:nvPr/>
          </p:nvSpPr>
          <p:spPr bwMode="auto">
            <a:xfrm>
              <a:off x="2976" y="3415"/>
              <a:ext cx="741" cy="1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Endocrine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efferent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limb</a:t>
              </a:r>
            </a:p>
          </p:txBody>
        </p:sp>
        <p:grpSp>
          <p:nvGrpSpPr>
            <p:cNvPr id="18450" name="Group 37"/>
            <p:cNvGrpSpPr>
              <a:grpSpLocks/>
            </p:cNvGrpSpPr>
            <p:nvPr/>
          </p:nvGrpSpPr>
          <p:grpSpPr bwMode="auto">
            <a:xfrm>
              <a:off x="1824" y="2456"/>
              <a:ext cx="1869" cy="3073"/>
              <a:chOff x="1824" y="2456"/>
              <a:chExt cx="1869" cy="3073"/>
            </a:xfrm>
          </p:grpSpPr>
          <p:sp>
            <p:nvSpPr>
              <p:cNvPr id="18451" name="Line 11"/>
              <p:cNvSpPr>
                <a:spLocks noChangeShapeType="1"/>
              </p:cNvSpPr>
              <p:nvPr/>
            </p:nvSpPr>
            <p:spPr bwMode="auto">
              <a:xfrm>
                <a:off x="2352" y="2456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5" name="Text Box 12"/>
              <p:cNvSpPr txBox="1">
                <a:spLocks noChangeArrowheads="1"/>
              </p:cNvSpPr>
              <p:nvPr/>
            </p:nvSpPr>
            <p:spPr bwMode="auto">
              <a:xfrm>
                <a:off x="1824" y="3127"/>
                <a:ext cx="843" cy="39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chemeClr val="tx2"/>
                    </a:solidFill>
                    <a:latin typeface="Arial" charset="0"/>
                  </a:rPr>
                  <a:t>OXYTOCIN</a:t>
                </a:r>
              </a:p>
            </p:txBody>
          </p:sp>
          <p:sp>
            <p:nvSpPr>
              <p:cNvPr id="18453" name="Line 24"/>
              <p:cNvSpPr>
                <a:spLocks noChangeShapeType="1"/>
              </p:cNvSpPr>
              <p:nvPr/>
            </p:nvSpPr>
            <p:spPr bwMode="auto">
              <a:xfrm>
                <a:off x="2352" y="3416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8" name="Text Box 35"/>
              <p:cNvSpPr txBox="1">
                <a:spLocks noChangeArrowheads="1"/>
              </p:cNvSpPr>
              <p:nvPr/>
            </p:nvSpPr>
            <p:spPr bwMode="auto">
              <a:xfrm>
                <a:off x="2879" y="4830"/>
                <a:ext cx="814" cy="6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b="1">
                    <a:solidFill>
                      <a:schemeClr val="tx2"/>
                    </a:solidFill>
                    <a:latin typeface="Arial" charset="0"/>
                  </a:rPr>
                  <a:t>MILK</a:t>
                </a:r>
              </a:p>
              <a:p>
                <a:pPr>
                  <a:defRPr/>
                </a:pPr>
                <a:r>
                  <a:rPr lang="en-GB" b="1">
                    <a:solidFill>
                      <a:schemeClr val="tx2"/>
                    </a:solidFill>
                    <a:latin typeface="Arial" charset="0"/>
                  </a:rPr>
                  <a:t>EJECTION</a:t>
                </a:r>
              </a:p>
            </p:txBody>
          </p:sp>
        </p:grpSp>
      </p:grpSp>
      <p:sp>
        <p:nvSpPr>
          <p:cNvPr id="34" name="Freeform 33"/>
          <p:cNvSpPr/>
          <p:nvPr/>
        </p:nvSpPr>
        <p:spPr>
          <a:xfrm>
            <a:off x="5437188" y="4991100"/>
            <a:ext cx="1109662" cy="677863"/>
          </a:xfrm>
          <a:custGeom>
            <a:avLst/>
            <a:gdLst>
              <a:gd name="connsiteX0" fmla="*/ 0 w 1109472"/>
              <a:gd name="connsiteY0" fmla="*/ 191008 h 678688"/>
              <a:gd name="connsiteX1" fmla="*/ 548640 w 1109472"/>
              <a:gd name="connsiteY1" fmla="*/ 81280 h 678688"/>
              <a:gd name="connsiteX2" fmla="*/ 1109472 w 1109472"/>
              <a:gd name="connsiteY2" fmla="*/ 678688 h 67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9472" h="678688">
                <a:moveTo>
                  <a:pt x="0" y="191008"/>
                </a:moveTo>
                <a:cubicBezTo>
                  <a:pt x="181864" y="95504"/>
                  <a:pt x="363728" y="0"/>
                  <a:pt x="548640" y="81280"/>
                </a:cubicBezTo>
                <a:cubicBezTo>
                  <a:pt x="733552" y="162560"/>
                  <a:pt x="921512" y="420624"/>
                  <a:pt x="1109472" y="678688"/>
                </a:cubicBez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609600"/>
            <a:ext cx="8556625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CLINICAL CONDITIONS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539750" y="2565400"/>
            <a:ext cx="258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>
                <a:latin typeface="Arial" charset="0"/>
                <a:cs typeface="Arial" charset="0"/>
              </a:rPr>
              <a:t>OXYTOCIN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3789363"/>
            <a:ext cx="8083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>
                <a:latin typeface="Arial" charset="0"/>
                <a:cs typeface="Arial" charset="0"/>
              </a:rPr>
              <a:t>VASOPRESSIN</a:t>
            </a:r>
          </a:p>
          <a:p>
            <a:pPr>
              <a:buFont typeface="Arial" charset="0"/>
              <a:buChar char="•"/>
            </a:pPr>
            <a:r>
              <a:rPr lang="en-GB" sz="3600">
                <a:latin typeface="Arial" charset="0"/>
                <a:cs typeface="Arial" charset="0"/>
              </a:rPr>
              <a:t>	DIABETES INSIPIDUS</a:t>
            </a:r>
          </a:p>
          <a:p>
            <a:pPr>
              <a:buFont typeface="Arial" charset="0"/>
              <a:buChar char="•"/>
            </a:pPr>
            <a:r>
              <a:rPr lang="en-GB" sz="3600">
                <a:latin typeface="Arial" charset="0"/>
                <a:cs typeface="Arial" charset="0"/>
              </a:rPr>
              <a:t>	SIADH</a:t>
            </a:r>
          </a:p>
          <a:p>
            <a:pPr>
              <a:buFont typeface="Arial" charset="0"/>
              <a:buChar char="•"/>
            </a:pPr>
            <a:r>
              <a:rPr lang="en-GB" sz="3600">
                <a:latin typeface="Arial" charset="0"/>
                <a:cs typeface="Arial" charset="0"/>
              </a:rPr>
              <a:t>	(Syndrome of Inappropriate ADH)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DIABETES INSIPIDUS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GB" sz="3600" smtClean="0">
                <a:latin typeface="Arial" charset="0"/>
                <a:cs typeface="Arial" charset="0"/>
              </a:rPr>
              <a:t>Central DI (no VP)</a:t>
            </a:r>
          </a:p>
          <a:p>
            <a:pPr eaLnBrk="1" hangingPunct="1">
              <a:buFont typeface="Monotype Sorts" pitchFamily="2" charset="2"/>
              <a:buNone/>
            </a:pPr>
            <a:endParaRPr lang="en-GB" smtClean="0">
              <a:latin typeface="Arial" charset="0"/>
              <a:cs typeface="Arial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GB" sz="3600" smtClean="0">
                <a:latin typeface="Arial" charset="0"/>
                <a:cs typeface="Arial" charset="0"/>
              </a:rPr>
              <a:t>Nephrogenic DI (tissue insensitivity)</a:t>
            </a:r>
          </a:p>
          <a:p>
            <a:pPr eaLnBrk="1" hangingPunct="1">
              <a:buFont typeface="Monotype Sorts" pitchFamily="2" charset="2"/>
              <a:buNone/>
            </a:pPr>
            <a:endParaRPr lang="en-GB" sz="3600" smtClean="0">
              <a:latin typeface="Arial" charset="0"/>
              <a:cs typeface="Arial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GB" sz="3600" smtClean="0">
                <a:latin typeface="Arial" charset="0"/>
                <a:cs typeface="Arial" charset="0"/>
              </a:rPr>
              <a:t>DI = polyuria, polydipsia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3048000" y="3314700"/>
            <a:ext cx="3219450" cy="1285875"/>
          </a:xfrm>
          <a:custGeom>
            <a:avLst/>
            <a:gdLst>
              <a:gd name="T0" fmla="*/ 2147483647 w 3792"/>
              <a:gd name="T1" fmla="*/ 0 h 2224"/>
              <a:gd name="T2" fmla="*/ 2147483647 w 3792"/>
              <a:gd name="T3" fmla="*/ 2147483647 h 2224"/>
              <a:gd name="T4" fmla="*/ 2147483647 w 3792"/>
              <a:gd name="T5" fmla="*/ 2147483647 h 2224"/>
              <a:gd name="T6" fmla="*/ 2147483647 w 3792"/>
              <a:gd name="T7" fmla="*/ 2147483647 h 2224"/>
              <a:gd name="T8" fmla="*/ 2147483647 w 3792"/>
              <a:gd name="T9" fmla="*/ 2147483647 h 2224"/>
              <a:gd name="T10" fmla="*/ 2147483647 w 3792"/>
              <a:gd name="T11" fmla="*/ 2147483647 h 2224"/>
              <a:gd name="T12" fmla="*/ 2147483647 w 3792"/>
              <a:gd name="T13" fmla="*/ 2147483647 h 2224"/>
              <a:gd name="T14" fmla="*/ 2147483647 w 3792"/>
              <a:gd name="T15" fmla="*/ 2147483647 h 2224"/>
              <a:gd name="T16" fmla="*/ 2147483647 w 3792"/>
              <a:gd name="T17" fmla="*/ 2147483647 h 2224"/>
              <a:gd name="T18" fmla="*/ 2147483647 w 3792"/>
              <a:gd name="T19" fmla="*/ 2147483647 h 2224"/>
              <a:gd name="T20" fmla="*/ 2147483647 w 3792"/>
              <a:gd name="T21" fmla="*/ 2147483647 h 2224"/>
              <a:gd name="T22" fmla="*/ 2147483647 w 3792"/>
              <a:gd name="T23" fmla="*/ 2147483647 h 2224"/>
              <a:gd name="T24" fmla="*/ 2147483647 w 3792"/>
              <a:gd name="T25" fmla="*/ 2147483647 h 2224"/>
              <a:gd name="T26" fmla="*/ 0 w 3792"/>
              <a:gd name="T27" fmla="*/ 2147483647 h 22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792"/>
              <a:gd name="T43" fmla="*/ 0 h 2224"/>
              <a:gd name="T44" fmla="*/ 3792 w 3792"/>
              <a:gd name="T45" fmla="*/ 2224 h 22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792" h="2224">
                <a:moveTo>
                  <a:pt x="3792" y="0"/>
                </a:moveTo>
                <a:cubicBezTo>
                  <a:pt x="3732" y="192"/>
                  <a:pt x="3672" y="384"/>
                  <a:pt x="3552" y="480"/>
                </a:cubicBezTo>
                <a:cubicBezTo>
                  <a:pt x="3432" y="576"/>
                  <a:pt x="3208" y="536"/>
                  <a:pt x="3072" y="576"/>
                </a:cubicBezTo>
                <a:cubicBezTo>
                  <a:pt x="2936" y="616"/>
                  <a:pt x="2776" y="640"/>
                  <a:pt x="2736" y="720"/>
                </a:cubicBezTo>
                <a:cubicBezTo>
                  <a:pt x="2696" y="800"/>
                  <a:pt x="2760" y="952"/>
                  <a:pt x="2832" y="1056"/>
                </a:cubicBezTo>
                <a:cubicBezTo>
                  <a:pt x="2904" y="1160"/>
                  <a:pt x="3160" y="1192"/>
                  <a:pt x="3168" y="1344"/>
                </a:cubicBezTo>
                <a:cubicBezTo>
                  <a:pt x="3176" y="1496"/>
                  <a:pt x="3080" y="1832"/>
                  <a:pt x="2880" y="1968"/>
                </a:cubicBezTo>
                <a:cubicBezTo>
                  <a:pt x="2680" y="2104"/>
                  <a:pt x="2320" y="2224"/>
                  <a:pt x="1968" y="2160"/>
                </a:cubicBezTo>
                <a:cubicBezTo>
                  <a:pt x="1616" y="2096"/>
                  <a:pt x="808" y="1760"/>
                  <a:pt x="768" y="1584"/>
                </a:cubicBezTo>
                <a:cubicBezTo>
                  <a:pt x="728" y="1408"/>
                  <a:pt x="1520" y="1248"/>
                  <a:pt x="1728" y="1104"/>
                </a:cubicBezTo>
                <a:cubicBezTo>
                  <a:pt x="1936" y="960"/>
                  <a:pt x="2080" y="800"/>
                  <a:pt x="2016" y="720"/>
                </a:cubicBezTo>
                <a:cubicBezTo>
                  <a:pt x="1952" y="640"/>
                  <a:pt x="1616" y="616"/>
                  <a:pt x="1344" y="624"/>
                </a:cubicBezTo>
                <a:cubicBezTo>
                  <a:pt x="1072" y="632"/>
                  <a:pt x="608" y="840"/>
                  <a:pt x="384" y="768"/>
                </a:cubicBezTo>
                <a:cubicBezTo>
                  <a:pt x="160" y="696"/>
                  <a:pt x="72" y="288"/>
                  <a:pt x="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4267200" y="1600200"/>
            <a:ext cx="285750" cy="485775"/>
          </a:xfrm>
          <a:custGeom>
            <a:avLst/>
            <a:gdLst>
              <a:gd name="T0" fmla="*/ 2147483647 w 336"/>
              <a:gd name="T1" fmla="*/ 2147483647 h 840"/>
              <a:gd name="T2" fmla="*/ 2147483647 w 336"/>
              <a:gd name="T3" fmla="*/ 2147483647 h 840"/>
              <a:gd name="T4" fmla="*/ 2147483647 w 336"/>
              <a:gd name="T5" fmla="*/ 2147483647 h 840"/>
              <a:gd name="T6" fmla="*/ 2147483647 w 336"/>
              <a:gd name="T7" fmla="*/ 2147483647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840"/>
              <a:gd name="T14" fmla="*/ 336 w 336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840">
                <a:moveTo>
                  <a:pt x="304" y="120"/>
                </a:moveTo>
                <a:cubicBezTo>
                  <a:pt x="336" y="240"/>
                  <a:pt x="256" y="840"/>
                  <a:pt x="208" y="840"/>
                </a:cubicBezTo>
                <a:cubicBezTo>
                  <a:pt x="160" y="840"/>
                  <a:pt x="0" y="240"/>
                  <a:pt x="16" y="120"/>
                </a:cubicBezTo>
                <a:cubicBezTo>
                  <a:pt x="32" y="0"/>
                  <a:pt x="272" y="0"/>
                  <a:pt x="304" y="12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3149600" y="3429000"/>
            <a:ext cx="609600" cy="3889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486400" y="3200400"/>
            <a:ext cx="774700" cy="41751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3371850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latin typeface="Arial" charset="0"/>
              </a:rPr>
              <a:t>Optic chiasma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80063" y="2857500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latin typeface="Arial" charset="0"/>
              </a:rPr>
              <a:t>Mammillary body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4876800" y="1370013"/>
            <a:ext cx="199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latin typeface="Arial" charset="0"/>
              </a:rPr>
              <a:t>3rd ventricle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946400" y="2112963"/>
            <a:ext cx="275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latin typeface="Arial" charset="0"/>
              </a:rPr>
              <a:t>HYPOTHALAMUS</a:t>
            </a:r>
            <a:endParaRPr lang="en-GB">
              <a:latin typeface="Arial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16000" y="2914650"/>
            <a:ext cx="4470400" cy="628650"/>
            <a:chOff x="480" y="2448"/>
            <a:chExt cx="2112" cy="528"/>
          </a:xfrm>
        </p:grpSpPr>
        <p:sp>
          <p:nvSpPr>
            <p:cNvPr id="3094" name="Text Box 11"/>
            <p:cNvSpPr txBox="1">
              <a:spLocks noChangeArrowheads="1"/>
            </p:cNvSpPr>
            <p:nvPr/>
          </p:nvSpPr>
          <p:spPr bwMode="auto">
            <a:xfrm>
              <a:off x="480" y="2448"/>
              <a:ext cx="211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 i="1">
                  <a:latin typeface="Arial" charset="0"/>
                </a:rPr>
                <a:t>MEDIAN EMINENCE</a:t>
              </a:r>
            </a:p>
          </p:txBody>
        </p:sp>
        <p:sp>
          <p:nvSpPr>
            <p:cNvPr id="3095" name="Line 14"/>
            <p:cNvSpPr>
              <a:spLocks noChangeShapeType="1"/>
            </p:cNvSpPr>
            <p:nvPr/>
          </p:nvSpPr>
          <p:spPr bwMode="auto">
            <a:xfrm>
              <a:off x="1920" y="2736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3" name="Freeform 15"/>
          <p:cNvSpPr>
            <a:spLocks/>
          </p:cNvSpPr>
          <p:nvPr/>
        </p:nvSpPr>
        <p:spPr bwMode="auto">
          <a:xfrm>
            <a:off x="4775200" y="3771900"/>
            <a:ext cx="812800" cy="628650"/>
          </a:xfrm>
          <a:custGeom>
            <a:avLst/>
            <a:gdLst>
              <a:gd name="T0" fmla="*/ 0 w 384"/>
              <a:gd name="T1" fmla="*/ 0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0 60000 65536"/>
              <a:gd name="T7" fmla="*/ 0 60000 65536"/>
              <a:gd name="T8" fmla="*/ 0 60000 65536"/>
              <a:gd name="T9" fmla="*/ 0 w 384"/>
              <a:gd name="T10" fmla="*/ 0 h 480"/>
              <a:gd name="T11" fmla="*/ 384 w 38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0">
                <a:moveTo>
                  <a:pt x="0" y="0"/>
                </a:moveTo>
                <a:cubicBezTo>
                  <a:pt x="40" y="104"/>
                  <a:pt x="80" y="208"/>
                  <a:pt x="144" y="288"/>
                </a:cubicBezTo>
                <a:cubicBezTo>
                  <a:pt x="208" y="368"/>
                  <a:pt x="296" y="424"/>
                  <a:pt x="384" y="480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181600" y="4000500"/>
            <a:ext cx="2989263" cy="1336675"/>
            <a:chOff x="2448" y="3360"/>
            <a:chExt cx="1412" cy="1122"/>
          </a:xfrm>
        </p:grpSpPr>
        <p:sp>
          <p:nvSpPr>
            <p:cNvPr id="3092" name="Text Box 13"/>
            <p:cNvSpPr txBox="1">
              <a:spLocks noChangeArrowheads="1"/>
            </p:cNvSpPr>
            <p:nvPr/>
          </p:nvSpPr>
          <p:spPr bwMode="auto">
            <a:xfrm>
              <a:off x="2477" y="3792"/>
              <a:ext cx="1383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 i="1">
                  <a:latin typeface="Arial" charset="0"/>
                </a:rPr>
                <a:t>Posterior lobe</a:t>
              </a:r>
            </a:p>
            <a:p>
              <a:r>
                <a:rPr lang="en-GB" b="1" i="1">
                  <a:latin typeface="Arial" charset="0"/>
                </a:rPr>
                <a:t>(neurohypophysis</a:t>
              </a:r>
              <a:r>
                <a:rPr lang="en-GB" i="1">
                  <a:latin typeface="Arial" charset="0"/>
                </a:rPr>
                <a:t>)</a:t>
              </a:r>
            </a:p>
          </p:txBody>
        </p:sp>
        <p:sp>
          <p:nvSpPr>
            <p:cNvPr id="3093" name="Line 16"/>
            <p:cNvSpPr>
              <a:spLocks noChangeShapeType="1"/>
            </p:cNvSpPr>
            <p:nvPr/>
          </p:nvSpPr>
          <p:spPr bwMode="auto">
            <a:xfrm flipH="1" flipV="1">
              <a:off x="2448" y="3360"/>
              <a:ext cx="48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5" name="Group 18"/>
          <p:cNvGrpSpPr>
            <a:grpSpLocks/>
          </p:cNvGrpSpPr>
          <p:nvPr/>
        </p:nvGrpSpPr>
        <p:grpSpPr bwMode="auto">
          <a:xfrm>
            <a:off x="0" y="4030663"/>
            <a:ext cx="4470400" cy="822325"/>
            <a:chOff x="0" y="3385"/>
            <a:chExt cx="2112" cy="692"/>
          </a:xfrm>
        </p:grpSpPr>
        <p:sp>
          <p:nvSpPr>
            <p:cNvPr id="3090" name="Text Box 12"/>
            <p:cNvSpPr txBox="1">
              <a:spLocks noChangeArrowheads="1"/>
            </p:cNvSpPr>
            <p:nvPr/>
          </p:nvSpPr>
          <p:spPr bwMode="auto">
            <a:xfrm>
              <a:off x="0" y="3385"/>
              <a:ext cx="1406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 i="1">
                  <a:latin typeface="Arial" charset="0"/>
                </a:rPr>
                <a:t>Anterior lobe</a:t>
              </a:r>
            </a:p>
            <a:p>
              <a:r>
                <a:rPr lang="en-GB" b="1" i="1">
                  <a:latin typeface="Arial" charset="0"/>
                </a:rPr>
                <a:t>(adenohypophysis)</a:t>
              </a:r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 flipV="1">
              <a:off x="1248" y="3600"/>
              <a:ext cx="86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6" name="Group 22"/>
          <p:cNvGrpSpPr>
            <a:grpSpLocks/>
          </p:cNvGrpSpPr>
          <p:nvPr/>
        </p:nvGrpSpPr>
        <p:grpSpPr bwMode="auto">
          <a:xfrm>
            <a:off x="2540000" y="5103813"/>
            <a:ext cx="2962275" cy="839787"/>
            <a:chOff x="1200" y="4286"/>
            <a:chExt cx="1399" cy="706"/>
          </a:xfrm>
        </p:grpSpPr>
        <p:sp>
          <p:nvSpPr>
            <p:cNvPr id="3088" name="Text Box 8"/>
            <p:cNvSpPr txBox="1">
              <a:spLocks noChangeArrowheads="1"/>
            </p:cNvSpPr>
            <p:nvPr/>
          </p:nvSpPr>
          <p:spPr bwMode="auto">
            <a:xfrm>
              <a:off x="1200" y="4608"/>
              <a:ext cx="139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latin typeface="Arial" charset="0"/>
                </a:rPr>
                <a:t>PITUITARY GLAND</a:t>
              </a:r>
              <a:endParaRPr lang="en-GB">
                <a:latin typeface="Arial" charset="0"/>
              </a:endParaRPr>
            </a:p>
          </p:txBody>
        </p:sp>
        <p:sp>
          <p:nvSpPr>
            <p:cNvPr id="3089" name="Line 21"/>
            <p:cNvSpPr>
              <a:spLocks noChangeShapeType="1"/>
            </p:cNvSpPr>
            <p:nvPr/>
          </p:nvSpPr>
          <p:spPr bwMode="auto">
            <a:xfrm flipV="1">
              <a:off x="2069" y="4286"/>
              <a:ext cx="0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7" name="Line 23"/>
          <p:cNvSpPr>
            <a:spLocks noChangeShapeType="1"/>
          </p:cNvSpPr>
          <p:nvPr/>
        </p:nvSpPr>
        <p:spPr bwMode="auto">
          <a:xfrm flipH="1">
            <a:off x="4427538" y="1628775"/>
            <a:ext cx="4318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86800" cy="126841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THE HYPOTHALAMO-NEUROHYPOPHYSIAL SYSTEM</a:t>
            </a:r>
          </a:p>
        </p:txBody>
      </p:sp>
      <p:sp>
        <p:nvSpPr>
          <p:cNvPr id="4099" name="Freeform 6"/>
          <p:cNvSpPr>
            <a:spLocks/>
          </p:cNvSpPr>
          <p:nvPr/>
        </p:nvSpPr>
        <p:spPr bwMode="auto">
          <a:xfrm>
            <a:off x="3276600" y="3551238"/>
            <a:ext cx="2006600" cy="1473200"/>
          </a:xfrm>
          <a:custGeom>
            <a:avLst/>
            <a:gdLst>
              <a:gd name="T0" fmla="*/ 2147483647 w 1264"/>
              <a:gd name="T1" fmla="*/ 0 h 928"/>
              <a:gd name="T2" fmla="*/ 2147483647 w 1264"/>
              <a:gd name="T3" fmla="*/ 2147483647 h 928"/>
              <a:gd name="T4" fmla="*/ 2147483647 w 1264"/>
              <a:gd name="T5" fmla="*/ 2147483647 h 928"/>
              <a:gd name="T6" fmla="*/ 2147483647 w 1264"/>
              <a:gd name="T7" fmla="*/ 2147483647 h 928"/>
              <a:gd name="T8" fmla="*/ 2147483647 w 1264"/>
              <a:gd name="T9" fmla="*/ 2147483647 h 928"/>
              <a:gd name="T10" fmla="*/ 2147483647 w 1264"/>
              <a:gd name="T11" fmla="*/ 2147483647 h 928"/>
              <a:gd name="T12" fmla="*/ 2147483647 w 1264"/>
              <a:gd name="T13" fmla="*/ 0 h 9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64"/>
              <a:gd name="T22" fmla="*/ 0 h 928"/>
              <a:gd name="T23" fmla="*/ 1264 w 1264"/>
              <a:gd name="T24" fmla="*/ 928 h 9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64" h="928">
                <a:moveTo>
                  <a:pt x="960" y="0"/>
                </a:moveTo>
                <a:cubicBezTo>
                  <a:pt x="864" y="68"/>
                  <a:pt x="768" y="136"/>
                  <a:pt x="816" y="240"/>
                </a:cubicBezTo>
                <a:cubicBezTo>
                  <a:pt x="864" y="344"/>
                  <a:pt x="1264" y="512"/>
                  <a:pt x="1248" y="624"/>
                </a:cubicBezTo>
                <a:cubicBezTo>
                  <a:pt x="1232" y="736"/>
                  <a:pt x="920" y="928"/>
                  <a:pt x="720" y="912"/>
                </a:cubicBezTo>
                <a:cubicBezTo>
                  <a:pt x="520" y="896"/>
                  <a:pt x="96" y="632"/>
                  <a:pt x="48" y="528"/>
                </a:cubicBezTo>
                <a:cubicBezTo>
                  <a:pt x="0" y="424"/>
                  <a:pt x="400" y="376"/>
                  <a:pt x="432" y="288"/>
                </a:cubicBezTo>
                <a:cubicBezTo>
                  <a:pt x="464" y="200"/>
                  <a:pt x="272" y="48"/>
                  <a:pt x="240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Freeform 12"/>
          <p:cNvSpPr>
            <a:spLocks/>
          </p:cNvSpPr>
          <p:nvPr/>
        </p:nvSpPr>
        <p:spPr bwMode="auto">
          <a:xfrm>
            <a:off x="3962400" y="3932238"/>
            <a:ext cx="1219200" cy="762000"/>
          </a:xfrm>
          <a:custGeom>
            <a:avLst/>
            <a:gdLst>
              <a:gd name="T0" fmla="*/ 0 w 720"/>
              <a:gd name="T1" fmla="*/ 0 h 512"/>
              <a:gd name="T2" fmla="*/ 2147483647 w 720"/>
              <a:gd name="T3" fmla="*/ 2147483647 h 512"/>
              <a:gd name="T4" fmla="*/ 2147483647 w 720"/>
              <a:gd name="T5" fmla="*/ 2147483647 h 512"/>
              <a:gd name="T6" fmla="*/ 0 60000 65536"/>
              <a:gd name="T7" fmla="*/ 0 60000 65536"/>
              <a:gd name="T8" fmla="*/ 0 60000 65536"/>
              <a:gd name="T9" fmla="*/ 0 w 720"/>
              <a:gd name="T10" fmla="*/ 0 h 512"/>
              <a:gd name="T11" fmla="*/ 720 w 720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512">
                <a:moveTo>
                  <a:pt x="0" y="0"/>
                </a:moveTo>
                <a:cubicBezTo>
                  <a:pt x="108" y="176"/>
                  <a:pt x="216" y="352"/>
                  <a:pt x="336" y="432"/>
                </a:cubicBezTo>
                <a:cubicBezTo>
                  <a:pt x="456" y="512"/>
                  <a:pt x="588" y="496"/>
                  <a:pt x="720" y="48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20"/>
          <p:cNvSpPr>
            <a:spLocks noChangeArrowheads="1"/>
          </p:cNvSpPr>
          <p:nvPr/>
        </p:nvSpPr>
        <p:spPr bwMode="auto">
          <a:xfrm>
            <a:off x="4673600" y="27686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  <a:latin typeface="Arial" charset="0"/>
              </a:rPr>
              <a:t>HYPOTHALAMUS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292725" y="3627438"/>
            <a:ext cx="35417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NEUROHYPOPHYSIS (posterior pituitary)</a:t>
            </a:r>
          </a:p>
        </p:txBody>
      </p:sp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0" y="4799013"/>
            <a:ext cx="3279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</a:rPr>
              <a:t>ADENOHYPOPHYSIS</a:t>
            </a:r>
          </a:p>
          <a:p>
            <a:r>
              <a:rPr lang="en-GB">
                <a:solidFill>
                  <a:schemeClr val="tx2"/>
                </a:solidFill>
                <a:latin typeface="Arial" charset="0"/>
              </a:rPr>
              <a:t>(anterior pituitary)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06400" y="2713038"/>
            <a:ext cx="4318000" cy="1828800"/>
            <a:chOff x="192" y="2112"/>
            <a:chExt cx="2040" cy="1536"/>
          </a:xfrm>
        </p:grpSpPr>
        <p:grpSp>
          <p:nvGrpSpPr>
            <p:cNvPr id="4134" name="Group 48"/>
            <p:cNvGrpSpPr>
              <a:grpSpLocks/>
            </p:cNvGrpSpPr>
            <p:nvPr/>
          </p:nvGrpSpPr>
          <p:grpSpPr bwMode="auto">
            <a:xfrm>
              <a:off x="1404" y="2432"/>
              <a:ext cx="828" cy="1216"/>
              <a:chOff x="1404" y="2432"/>
              <a:chExt cx="828" cy="1216"/>
            </a:xfrm>
          </p:grpSpPr>
          <p:sp>
            <p:nvSpPr>
              <p:cNvPr id="4136" name="Oval 8"/>
              <p:cNvSpPr>
                <a:spLocks noChangeArrowheads="1"/>
              </p:cNvSpPr>
              <p:nvPr/>
            </p:nvSpPr>
            <p:spPr bwMode="auto">
              <a:xfrm>
                <a:off x="1404" y="2432"/>
                <a:ext cx="180" cy="192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4137" name="Freeform 9"/>
              <p:cNvSpPr>
                <a:spLocks/>
              </p:cNvSpPr>
              <p:nvPr/>
            </p:nvSpPr>
            <p:spPr bwMode="auto">
              <a:xfrm>
                <a:off x="1584" y="2560"/>
                <a:ext cx="612" cy="1024"/>
              </a:xfrm>
              <a:custGeom>
                <a:avLst/>
                <a:gdLst>
                  <a:gd name="T0" fmla="*/ 0 w 912"/>
                  <a:gd name="T1" fmla="*/ 0 h 864"/>
                  <a:gd name="T2" fmla="*/ 21 w 912"/>
                  <a:gd name="T3" fmla="*/ 1310 h 864"/>
                  <a:gd name="T4" fmla="*/ 38 w 912"/>
                  <a:gd name="T5" fmla="*/ 3365 h 864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864"/>
                  <a:gd name="T11" fmla="*/ 912 w 912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864">
                    <a:moveTo>
                      <a:pt x="0" y="0"/>
                    </a:moveTo>
                    <a:cubicBezTo>
                      <a:pt x="188" y="96"/>
                      <a:pt x="376" y="192"/>
                      <a:pt x="528" y="336"/>
                    </a:cubicBezTo>
                    <a:cubicBezTo>
                      <a:pt x="680" y="480"/>
                      <a:pt x="796" y="672"/>
                      <a:pt x="912" y="864"/>
                    </a:cubicBezTo>
                  </a:path>
                </a:pathLst>
              </a:custGeom>
              <a:noFill/>
              <a:ln w="57150" cmpd="sng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8" name="Line 15"/>
              <p:cNvSpPr>
                <a:spLocks noChangeShapeType="1"/>
              </p:cNvSpPr>
              <p:nvPr/>
            </p:nvSpPr>
            <p:spPr bwMode="auto">
              <a:xfrm flipV="1">
                <a:off x="2196" y="3584"/>
                <a:ext cx="0" cy="64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9" name="Line 16"/>
              <p:cNvSpPr>
                <a:spLocks noChangeShapeType="1"/>
              </p:cNvSpPr>
              <p:nvPr/>
            </p:nvSpPr>
            <p:spPr bwMode="auto">
              <a:xfrm>
                <a:off x="2196" y="3584"/>
                <a:ext cx="36" cy="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35" name="Text Box 28"/>
            <p:cNvSpPr txBox="1">
              <a:spLocks noChangeArrowheads="1"/>
            </p:cNvSpPr>
            <p:nvPr/>
          </p:nvSpPr>
          <p:spPr bwMode="auto">
            <a:xfrm>
              <a:off x="192" y="2112"/>
              <a:ext cx="900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Supraoptic</a:t>
              </a:r>
            </a:p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 nucleus</a:t>
              </a:r>
              <a:endParaRPr lang="en-GB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331913" y="1916113"/>
            <a:ext cx="3784600" cy="2628900"/>
            <a:chOff x="624" y="1440"/>
            <a:chExt cx="1788" cy="2208"/>
          </a:xfrm>
        </p:grpSpPr>
        <p:grpSp>
          <p:nvGrpSpPr>
            <p:cNvPr id="4128" name="Group 47"/>
            <p:cNvGrpSpPr>
              <a:grpSpLocks/>
            </p:cNvGrpSpPr>
            <p:nvPr/>
          </p:nvGrpSpPr>
          <p:grpSpPr bwMode="auto">
            <a:xfrm>
              <a:off x="1692" y="2048"/>
              <a:ext cx="720" cy="1600"/>
              <a:chOff x="1692" y="2048"/>
              <a:chExt cx="720" cy="1600"/>
            </a:xfrm>
          </p:grpSpPr>
          <p:sp>
            <p:nvSpPr>
              <p:cNvPr id="4130" name="Oval 7"/>
              <p:cNvSpPr>
                <a:spLocks noChangeArrowheads="1"/>
              </p:cNvSpPr>
              <p:nvPr/>
            </p:nvSpPr>
            <p:spPr bwMode="auto">
              <a:xfrm>
                <a:off x="1692" y="2048"/>
                <a:ext cx="144" cy="192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4131" name="Freeform 11"/>
              <p:cNvSpPr>
                <a:spLocks/>
              </p:cNvSpPr>
              <p:nvPr/>
            </p:nvSpPr>
            <p:spPr bwMode="auto">
              <a:xfrm>
                <a:off x="1800" y="2240"/>
                <a:ext cx="576" cy="1344"/>
              </a:xfrm>
              <a:custGeom>
                <a:avLst/>
                <a:gdLst>
                  <a:gd name="T0" fmla="*/ 0 w 768"/>
                  <a:gd name="T1" fmla="*/ 0 h 1008"/>
                  <a:gd name="T2" fmla="*/ 48 w 768"/>
                  <a:gd name="T3" fmla="*/ 8155 h 1008"/>
                  <a:gd name="T4" fmla="*/ 77 w 768"/>
                  <a:gd name="T5" fmla="*/ 10068 h 1008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1008"/>
                  <a:gd name="T11" fmla="*/ 768 w 768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1008">
                    <a:moveTo>
                      <a:pt x="0" y="0"/>
                    </a:moveTo>
                    <a:cubicBezTo>
                      <a:pt x="176" y="324"/>
                      <a:pt x="352" y="648"/>
                      <a:pt x="480" y="816"/>
                    </a:cubicBezTo>
                    <a:cubicBezTo>
                      <a:pt x="608" y="984"/>
                      <a:pt x="688" y="996"/>
                      <a:pt x="768" y="1008"/>
                    </a:cubicBezTo>
                  </a:path>
                </a:pathLst>
              </a:custGeom>
              <a:noFill/>
              <a:ln w="57150" cmpd="sng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2" name="Line 17"/>
              <p:cNvSpPr>
                <a:spLocks noChangeShapeType="1"/>
              </p:cNvSpPr>
              <p:nvPr/>
            </p:nvSpPr>
            <p:spPr bwMode="auto">
              <a:xfrm flipH="1">
                <a:off x="2376" y="3520"/>
                <a:ext cx="36" cy="64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3" name="Line 18"/>
              <p:cNvSpPr>
                <a:spLocks noChangeShapeType="1"/>
              </p:cNvSpPr>
              <p:nvPr/>
            </p:nvSpPr>
            <p:spPr bwMode="auto">
              <a:xfrm>
                <a:off x="2376" y="3584"/>
                <a:ext cx="36" cy="64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29" name="Text Box 29"/>
            <p:cNvSpPr txBox="1">
              <a:spLocks noChangeArrowheads="1"/>
            </p:cNvSpPr>
            <p:nvPr/>
          </p:nvSpPr>
          <p:spPr bwMode="auto">
            <a:xfrm>
              <a:off x="624" y="1440"/>
              <a:ext cx="1220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Paraventricular</a:t>
              </a:r>
            </a:p>
            <a:p>
              <a:r>
                <a:rPr lang="en-GB" sz="2800">
                  <a:solidFill>
                    <a:schemeClr val="tx2"/>
                  </a:solidFill>
                  <a:latin typeface="Arial" charset="0"/>
                </a:rPr>
                <a:t> nucleus</a:t>
              </a:r>
              <a:endParaRPr lang="en-GB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763713" y="4508500"/>
            <a:ext cx="5534025" cy="2060575"/>
            <a:chOff x="821" y="3648"/>
            <a:chExt cx="2614" cy="1731"/>
          </a:xfrm>
        </p:grpSpPr>
        <p:sp>
          <p:nvSpPr>
            <p:cNvPr id="4123" name="Line 31"/>
            <p:cNvSpPr>
              <a:spLocks noChangeShapeType="1"/>
            </p:cNvSpPr>
            <p:nvPr/>
          </p:nvSpPr>
          <p:spPr bwMode="auto">
            <a:xfrm>
              <a:off x="2304" y="3648"/>
              <a:ext cx="0" cy="8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4" name="Line 32"/>
            <p:cNvSpPr>
              <a:spLocks noChangeShapeType="1"/>
            </p:cNvSpPr>
            <p:nvPr/>
          </p:nvSpPr>
          <p:spPr bwMode="auto">
            <a:xfrm flipH="1">
              <a:off x="1908" y="4480"/>
              <a:ext cx="396" cy="25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5" name="Line 33"/>
            <p:cNvSpPr>
              <a:spLocks noChangeShapeType="1"/>
            </p:cNvSpPr>
            <p:nvPr/>
          </p:nvSpPr>
          <p:spPr bwMode="auto">
            <a:xfrm>
              <a:off x="2304" y="4480"/>
              <a:ext cx="360" cy="25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6" name="Text Box 34"/>
            <p:cNvSpPr txBox="1">
              <a:spLocks noChangeArrowheads="1"/>
            </p:cNvSpPr>
            <p:nvPr/>
          </p:nvSpPr>
          <p:spPr bwMode="auto">
            <a:xfrm>
              <a:off x="821" y="4963"/>
              <a:ext cx="153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VASOPRESSIN</a:t>
              </a:r>
            </a:p>
          </p:txBody>
        </p:sp>
        <p:sp>
          <p:nvSpPr>
            <p:cNvPr id="4127" name="Text Box 35"/>
            <p:cNvSpPr txBox="1">
              <a:spLocks noChangeArrowheads="1"/>
            </p:cNvSpPr>
            <p:nvPr/>
          </p:nvSpPr>
          <p:spPr bwMode="auto">
            <a:xfrm>
              <a:off x="2592" y="4991"/>
              <a:ext cx="84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OXYTOCIN</a:t>
              </a:r>
            </a:p>
          </p:txBody>
        </p:sp>
      </p:grpSp>
      <p:sp>
        <p:nvSpPr>
          <p:cNvPr id="4107" name="Freeform 42"/>
          <p:cNvSpPr>
            <a:spLocks/>
          </p:cNvSpPr>
          <p:nvPr/>
        </p:nvSpPr>
        <p:spPr bwMode="auto">
          <a:xfrm>
            <a:off x="4800600" y="3170238"/>
            <a:ext cx="2743200" cy="406400"/>
          </a:xfrm>
          <a:custGeom>
            <a:avLst/>
            <a:gdLst>
              <a:gd name="T0" fmla="*/ 0 w 1728"/>
              <a:gd name="T1" fmla="*/ 2147483647 h 256"/>
              <a:gd name="T2" fmla="*/ 2147483647 w 1728"/>
              <a:gd name="T3" fmla="*/ 2147483647 h 256"/>
              <a:gd name="T4" fmla="*/ 2147483647 w 1728"/>
              <a:gd name="T5" fmla="*/ 2147483647 h 256"/>
              <a:gd name="T6" fmla="*/ 2147483647 w 1728"/>
              <a:gd name="T7" fmla="*/ 2147483647 h 256"/>
              <a:gd name="T8" fmla="*/ 2147483647 w 1728"/>
              <a:gd name="T9" fmla="*/ 2147483647 h 256"/>
              <a:gd name="T10" fmla="*/ 2147483647 w 1728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28"/>
              <a:gd name="T19" fmla="*/ 0 h 256"/>
              <a:gd name="T20" fmla="*/ 1728 w 1728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28" h="256">
                <a:moveTo>
                  <a:pt x="0" y="240"/>
                </a:moveTo>
                <a:cubicBezTo>
                  <a:pt x="20" y="220"/>
                  <a:pt x="40" y="200"/>
                  <a:pt x="96" y="192"/>
                </a:cubicBezTo>
                <a:cubicBezTo>
                  <a:pt x="152" y="184"/>
                  <a:pt x="240" y="184"/>
                  <a:pt x="336" y="192"/>
                </a:cubicBezTo>
                <a:cubicBezTo>
                  <a:pt x="432" y="200"/>
                  <a:pt x="472" y="256"/>
                  <a:pt x="672" y="240"/>
                </a:cubicBezTo>
                <a:cubicBezTo>
                  <a:pt x="872" y="224"/>
                  <a:pt x="1360" y="136"/>
                  <a:pt x="1536" y="96"/>
                </a:cubicBezTo>
                <a:cubicBezTo>
                  <a:pt x="1712" y="56"/>
                  <a:pt x="1720" y="28"/>
                  <a:pt x="1728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Freeform 43"/>
          <p:cNvSpPr>
            <a:spLocks/>
          </p:cNvSpPr>
          <p:nvPr/>
        </p:nvSpPr>
        <p:spPr bwMode="auto">
          <a:xfrm>
            <a:off x="1752600" y="3322638"/>
            <a:ext cx="1905000" cy="419100"/>
          </a:xfrm>
          <a:custGeom>
            <a:avLst/>
            <a:gdLst>
              <a:gd name="T0" fmla="*/ 2147483647 w 1200"/>
              <a:gd name="T1" fmla="*/ 2147483647 h 264"/>
              <a:gd name="T2" fmla="*/ 2147483647 w 1200"/>
              <a:gd name="T3" fmla="*/ 2147483647 h 264"/>
              <a:gd name="T4" fmla="*/ 2147483647 w 1200"/>
              <a:gd name="T5" fmla="*/ 2147483647 h 264"/>
              <a:gd name="T6" fmla="*/ 2147483647 w 1200"/>
              <a:gd name="T7" fmla="*/ 2147483647 h 264"/>
              <a:gd name="T8" fmla="*/ 2147483647 w 1200"/>
              <a:gd name="T9" fmla="*/ 2147483647 h 264"/>
              <a:gd name="T10" fmla="*/ 0 w 1200"/>
              <a:gd name="T11" fmla="*/ 0 h 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0"/>
              <a:gd name="T19" fmla="*/ 0 h 264"/>
              <a:gd name="T20" fmla="*/ 1200 w 1200"/>
              <a:gd name="T21" fmla="*/ 264 h 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0" h="264">
                <a:moveTo>
                  <a:pt x="1200" y="144"/>
                </a:moveTo>
                <a:cubicBezTo>
                  <a:pt x="1180" y="116"/>
                  <a:pt x="1160" y="88"/>
                  <a:pt x="1104" y="96"/>
                </a:cubicBezTo>
                <a:cubicBezTo>
                  <a:pt x="1048" y="104"/>
                  <a:pt x="968" y="168"/>
                  <a:pt x="864" y="192"/>
                </a:cubicBezTo>
                <a:cubicBezTo>
                  <a:pt x="760" y="216"/>
                  <a:pt x="608" y="264"/>
                  <a:pt x="480" y="240"/>
                </a:cubicBezTo>
                <a:cubicBezTo>
                  <a:pt x="352" y="216"/>
                  <a:pt x="176" y="88"/>
                  <a:pt x="96" y="48"/>
                </a:cubicBezTo>
                <a:cubicBezTo>
                  <a:pt x="16" y="8"/>
                  <a:pt x="16" y="8"/>
                  <a:pt x="0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886200" y="1773238"/>
            <a:ext cx="4278313" cy="1066800"/>
            <a:chOff x="1836" y="1322"/>
            <a:chExt cx="2021" cy="897"/>
          </a:xfrm>
        </p:grpSpPr>
        <p:sp>
          <p:nvSpPr>
            <p:cNvPr id="4119" name="Freeform 21"/>
            <p:cNvSpPr>
              <a:spLocks/>
            </p:cNvSpPr>
            <p:nvPr/>
          </p:nvSpPr>
          <p:spPr bwMode="auto">
            <a:xfrm>
              <a:off x="1836" y="1776"/>
              <a:ext cx="1044" cy="443"/>
            </a:xfrm>
            <a:custGeom>
              <a:avLst/>
              <a:gdLst>
                <a:gd name="T0" fmla="*/ 0 w 672"/>
                <a:gd name="T1" fmla="*/ 44986 h 224"/>
                <a:gd name="T2" fmla="*/ 11406 w 672"/>
                <a:gd name="T3" fmla="*/ 44986 h 224"/>
                <a:gd name="T4" fmla="*/ 22806 w 672"/>
                <a:gd name="T5" fmla="*/ 0 h 224"/>
                <a:gd name="T6" fmla="*/ 0 60000 65536"/>
                <a:gd name="T7" fmla="*/ 0 60000 65536"/>
                <a:gd name="T8" fmla="*/ 0 60000 65536"/>
                <a:gd name="T9" fmla="*/ 0 w 672"/>
                <a:gd name="T10" fmla="*/ 0 h 224"/>
                <a:gd name="T11" fmla="*/ 672 w 672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224">
                  <a:moveTo>
                    <a:pt x="0" y="192"/>
                  </a:moveTo>
                  <a:cubicBezTo>
                    <a:pt x="112" y="208"/>
                    <a:pt x="224" y="224"/>
                    <a:pt x="336" y="192"/>
                  </a:cubicBezTo>
                  <a:cubicBezTo>
                    <a:pt x="448" y="160"/>
                    <a:pt x="560" y="80"/>
                    <a:pt x="672" y="0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Line 23"/>
            <p:cNvSpPr>
              <a:spLocks noChangeShapeType="1"/>
            </p:cNvSpPr>
            <p:nvPr/>
          </p:nvSpPr>
          <p:spPr bwMode="auto">
            <a:xfrm>
              <a:off x="2880" y="1632"/>
              <a:ext cx="0" cy="1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1" name="Line 24"/>
            <p:cNvSpPr>
              <a:spLocks noChangeShapeType="1"/>
            </p:cNvSpPr>
            <p:nvPr/>
          </p:nvSpPr>
          <p:spPr bwMode="auto">
            <a:xfrm>
              <a:off x="2880" y="1776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2" name="Text Box 44"/>
            <p:cNvSpPr txBox="1">
              <a:spLocks noChangeArrowheads="1"/>
            </p:cNvSpPr>
            <p:nvPr/>
          </p:nvSpPr>
          <p:spPr bwMode="auto">
            <a:xfrm>
              <a:off x="2534" y="1322"/>
              <a:ext cx="132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Other parts of CNS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016000" y="2865438"/>
            <a:ext cx="3149600" cy="1762125"/>
            <a:chOff x="480" y="2240"/>
            <a:chExt cx="1488" cy="1480"/>
          </a:xfrm>
        </p:grpSpPr>
        <p:sp>
          <p:nvSpPr>
            <p:cNvPr id="4114" name="Line 37"/>
            <p:cNvSpPr>
              <a:spLocks noChangeShapeType="1"/>
            </p:cNvSpPr>
            <p:nvPr/>
          </p:nvSpPr>
          <p:spPr bwMode="auto">
            <a:xfrm>
              <a:off x="1764" y="2240"/>
              <a:ext cx="144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Line 38"/>
            <p:cNvSpPr>
              <a:spLocks noChangeShapeType="1"/>
            </p:cNvSpPr>
            <p:nvPr/>
          </p:nvSpPr>
          <p:spPr bwMode="auto">
            <a:xfrm>
              <a:off x="1908" y="2816"/>
              <a:ext cx="0" cy="6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" name="Line 39"/>
            <p:cNvSpPr>
              <a:spLocks noChangeShapeType="1"/>
            </p:cNvSpPr>
            <p:nvPr/>
          </p:nvSpPr>
          <p:spPr bwMode="auto">
            <a:xfrm>
              <a:off x="1908" y="2816"/>
              <a:ext cx="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7" name="Text Box 45"/>
            <p:cNvSpPr txBox="1">
              <a:spLocks noChangeArrowheads="1"/>
            </p:cNvSpPr>
            <p:nvPr/>
          </p:nvSpPr>
          <p:spPr bwMode="auto">
            <a:xfrm>
              <a:off x="480" y="3022"/>
              <a:ext cx="71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Median</a:t>
              </a:r>
            </a:p>
            <a:p>
              <a:r>
                <a:rPr lang="en-GB">
                  <a:solidFill>
                    <a:schemeClr val="tx2"/>
                  </a:solidFill>
                  <a:latin typeface="Arial" charset="0"/>
                </a:rPr>
                <a:t>eminence</a:t>
              </a:r>
            </a:p>
          </p:txBody>
        </p:sp>
        <p:sp>
          <p:nvSpPr>
            <p:cNvPr id="4118" name="Line 46"/>
            <p:cNvSpPr>
              <a:spLocks noChangeShapeType="1"/>
            </p:cNvSpPr>
            <p:nvPr/>
          </p:nvSpPr>
          <p:spPr bwMode="auto">
            <a:xfrm flipV="1">
              <a:off x="1152" y="2928"/>
              <a:ext cx="816" cy="3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4" name="Line 54"/>
          <p:cNvSpPr>
            <a:spLocks noChangeShapeType="1"/>
          </p:cNvSpPr>
          <p:nvPr/>
        </p:nvSpPr>
        <p:spPr bwMode="auto">
          <a:xfrm flipH="1">
            <a:off x="4787900" y="3987800"/>
            <a:ext cx="431800" cy="2159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Line 55"/>
          <p:cNvSpPr>
            <a:spLocks noChangeShapeType="1"/>
          </p:cNvSpPr>
          <p:nvPr/>
        </p:nvSpPr>
        <p:spPr bwMode="auto">
          <a:xfrm flipV="1">
            <a:off x="3203575" y="4635500"/>
            <a:ext cx="792163" cy="50482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0" y="1196975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tx2"/>
                </a:solidFill>
                <a:latin typeface="Arial" charset="0"/>
                <a:cs typeface="Arial" charset="0"/>
              </a:rPr>
              <a:t>Suprachiasmatic</a:t>
            </a:r>
          </a:p>
          <a:p>
            <a:r>
              <a:rPr lang="en-GB">
                <a:solidFill>
                  <a:schemeClr val="tx2"/>
                </a:solidFill>
                <a:latin typeface="Arial" charset="0"/>
                <a:cs typeface="Arial" charset="0"/>
              </a:rPr>
              <a:t>Nucleus (vasopressin)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/>
      <p:bldP spid="5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/>
                </a:solidFill>
                <a:latin typeface="Arial" charset="0"/>
              </a:rPr>
              <a:t>THE HYPOTHALAMO-NEUROHYPOPHYSIAL SYSTEM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48590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GB" sz="3000">
                <a:latin typeface="Arial" charset="0"/>
              </a:rPr>
              <a:t>Cell bodies in the </a:t>
            </a:r>
            <a:r>
              <a:rPr lang="en-GB" sz="3000">
                <a:solidFill>
                  <a:schemeClr val="tx2"/>
                </a:solidFill>
                <a:latin typeface="Arial" charset="0"/>
              </a:rPr>
              <a:t>SUPRAOPTIC and  PARAVENTRICULAR NUCLEI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2997200"/>
            <a:ext cx="89646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GB" sz="3000">
                <a:latin typeface="Arial" charset="0"/>
              </a:rPr>
              <a:t> </a:t>
            </a:r>
            <a:r>
              <a:rPr lang="en-GB" sz="3000">
                <a:solidFill>
                  <a:schemeClr val="tx2"/>
                </a:solidFill>
                <a:latin typeface="Arial" charset="0"/>
              </a:rPr>
              <a:t>MAGNOCELLULAR NEURONES </a:t>
            </a:r>
            <a:r>
              <a:rPr lang="en-GB" sz="3000">
                <a:latin typeface="Arial" charset="0"/>
              </a:rPr>
              <a:t>terminate in the </a:t>
            </a:r>
            <a:r>
              <a:rPr lang="en-GB" sz="3000">
                <a:solidFill>
                  <a:schemeClr val="tx2"/>
                </a:solidFill>
                <a:latin typeface="Arial" charset="0"/>
              </a:rPr>
              <a:t>NEUROHYPOPHYSIS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4581525"/>
            <a:ext cx="90852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GB" sz="3000">
                <a:solidFill>
                  <a:schemeClr val="tx2"/>
                </a:solidFill>
                <a:latin typeface="Arial" charset="0"/>
              </a:rPr>
              <a:t>also some PARVOCELLULAR NEURONES </a:t>
            </a:r>
            <a:r>
              <a:rPr lang="en-GB" sz="3000">
                <a:latin typeface="Arial" charset="0"/>
              </a:rPr>
              <a:t>which originate in the </a:t>
            </a:r>
            <a:r>
              <a:rPr lang="en-GB" sz="3000">
                <a:solidFill>
                  <a:schemeClr val="tx2"/>
                </a:solidFill>
                <a:latin typeface="Arial" charset="0"/>
              </a:rPr>
              <a:t>PARAVENTRICULAR </a:t>
            </a:r>
            <a:r>
              <a:rPr lang="en-GB" sz="3000">
                <a:latin typeface="Arial" charset="0"/>
              </a:rPr>
              <a:t>nuclei terminate either in the median eminence or in other parts of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solidFill>
            <a:srgbClr val="000066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CCCCFF"/>
                </a:solidFill>
                <a:latin typeface="Arial" charset="0"/>
              </a:rPr>
              <a:t>SUPRAOPTIC NEURONES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195513" y="1484313"/>
            <a:ext cx="42433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latin typeface="Arial" charset="0"/>
              </a:rPr>
              <a:t>1. Leave hypothalamic</a:t>
            </a:r>
          </a:p>
          <a:p>
            <a:r>
              <a:rPr lang="en-GB" sz="3200">
                <a:latin typeface="Arial" charset="0"/>
              </a:rPr>
              <a:t>supraoptic nuclei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51275" y="2781300"/>
            <a:ext cx="3386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latin typeface="Arial" charset="0"/>
              </a:rPr>
              <a:t>2. Pass through</a:t>
            </a:r>
          </a:p>
          <a:p>
            <a:r>
              <a:rPr lang="en-GB" sz="3200">
                <a:latin typeface="Arial" charset="0"/>
              </a:rPr>
              <a:t>median eminence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50825" y="4316413"/>
            <a:ext cx="325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latin typeface="Arial" charset="0"/>
              </a:rPr>
              <a:t>3. Terminate in </a:t>
            </a:r>
          </a:p>
          <a:p>
            <a:r>
              <a:rPr lang="en-GB" sz="3200">
                <a:latin typeface="Arial" charset="0"/>
              </a:rPr>
              <a:t>neurohypophysis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68313" y="5791200"/>
            <a:ext cx="84058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latin typeface="Arial" charset="0"/>
              </a:rPr>
              <a:t>4. They are either</a:t>
            </a:r>
            <a:r>
              <a:rPr lang="en-GB" sz="3200" b="1">
                <a:latin typeface="Arial" charset="0"/>
              </a:rPr>
              <a:t> </a:t>
            </a:r>
          </a:p>
          <a:p>
            <a:r>
              <a:rPr lang="en-GB" sz="3200" b="1">
                <a:latin typeface="Arial" charset="0"/>
              </a:rPr>
              <a:t>VASOPRESSINERGIC </a:t>
            </a:r>
            <a:r>
              <a:rPr lang="en-GB" sz="3200">
                <a:latin typeface="Arial" charset="0"/>
              </a:rPr>
              <a:t>or</a:t>
            </a:r>
            <a:r>
              <a:rPr lang="en-GB" sz="3200" b="1">
                <a:latin typeface="Arial" charset="0"/>
              </a:rPr>
              <a:t> OXYTOCINERGIC</a:t>
            </a:r>
            <a:endParaRPr lang="en-GB" sz="3200">
              <a:latin typeface="Arial" charset="0"/>
            </a:endParaRPr>
          </a:p>
        </p:txBody>
      </p:sp>
      <p:sp>
        <p:nvSpPr>
          <p:cNvPr id="6151" name="Oval 17"/>
          <p:cNvSpPr>
            <a:spLocks noChangeArrowheads="1"/>
          </p:cNvSpPr>
          <p:nvPr/>
        </p:nvSpPr>
        <p:spPr bwMode="auto">
          <a:xfrm>
            <a:off x="1214438" y="2562225"/>
            <a:ext cx="457200" cy="457200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52" name="Freeform 18"/>
          <p:cNvSpPr>
            <a:spLocks/>
          </p:cNvSpPr>
          <p:nvPr/>
        </p:nvSpPr>
        <p:spPr bwMode="auto">
          <a:xfrm>
            <a:off x="1595438" y="2943225"/>
            <a:ext cx="2971800" cy="2438400"/>
          </a:xfrm>
          <a:custGeom>
            <a:avLst/>
            <a:gdLst>
              <a:gd name="T0" fmla="*/ 0 w 1872"/>
              <a:gd name="T1" fmla="*/ 0 h 1536"/>
              <a:gd name="T2" fmla="*/ 2147483647 w 1872"/>
              <a:gd name="T3" fmla="*/ 2147483647 h 1536"/>
              <a:gd name="T4" fmla="*/ 2147483647 w 1872"/>
              <a:gd name="T5" fmla="*/ 2147483647 h 1536"/>
              <a:gd name="T6" fmla="*/ 0 60000 65536"/>
              <a:gd name="T7" fmla="*/ 0 60000 65536"/>
              <a:gd name="T8" fmla="*/ 0 60000 65536"/>
              <a:gd name="T9" fmla="*/ 0 w 1872"/>
              <a:gd name="T10" fmla="*/ 0 h 1536"/>
              <a:gd name="T11" fmla="*/ 1872 w 1872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536">
                <a:moveTo>
                  <a:pt x="0" y="0"/>
                </a:moveTo>
                <a:cubicBezTo>
                  <a:pt x="396" y="136"/>
                  <a:pt x="792" y="272"/>
                  <a:pt x="1104" y="528"/>
                </a:cubicBezTo>
                <a:cubicBezTo>
                  <a:pt x="1416" y="784"/>
                  <a:pt x="1644" y="1160"/>
                  <a:pt x="1872" y="1536"/>
                </a:cubicBezTo>
              </a:path>
            </a:pathLst>
          </a:custGeom>
          <a:noFill/>
          <a:ln w="762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Line 20"/>
          <p:cNvSpPr>
            <a:spLocks noChangeShapeType="1"/>
          </p:cNvSpPr>
          <p:nvPr/>
        </p:nvSpPr>
        <p:spPr bwMode="auto">
          <a:xfrm flipH="1">
            <a:off x="4491038" y="5381625"/>
            <a:ext cx="762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Line 21"/>
          <p:cNvSpPr>
            <a:spLocks noChangeShapeType="1"/>
          </p:cNvSpPr>
          <p:nvPr/>
        </p:nvSpPr>
        <p:spPr bwMode="auto">
          <a:xfrm>
            <a:off x="4567238" y="5381625"/>
            <a:ext cx="304800" cy="76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Oval 22"/>
          <p:cNvSpPr>
            <a:spLocks noChangeArrowheads="1"/>
          </p:cNvSpPr>
          <p:nvPr/>
        </p:nvSpPr>
        <p:spPr bwMode="auto">
          <a:xfrm>
            <a:off x="2128838" y="30956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Oval 23"/>
          <p:cNvSpPr>
            <a:spLocks noChangeArrowheads="1"/>
          </p:cNvSpPr>
          <p:nvPr/>
        </p:nvSpPr>
        <p:spPr bwMode="auto">
          <a:xfrm>
            <a:off x="2509838" y="32480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2814638" y="34004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3043238" y="35528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Oval 26"/>
          <p:cNvSpPr>
            <a:spLocks noChangeArrowheads="1"/>
          </p:cNvSpPr>
          <p:nvPr/>
        </p:nvSpPr>
        <p:spPr bwMode="auto">
          <a:xfrm>
            <a:off x="3348038" y="37814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60" name="Oval 27"/>
          <p:cNvSpPr>
            <a:spLocks noChangeArrowheads="1"/>
          </p:cNvSpPr>
          <p:nvPr/>
        </p:nvSpPr>
        <p:spPr bwMode="auto">
          <a:xfrm>
            <a:off x="3652838" y="40862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61" name="Oval 28"/>
          <p:cNvSpPr>
            <a:spLocks noChangeArrowheads="1"/>
          </p:cNvSpPr>
          <p:nvPr/>
        </p:nvSpPr>
        <p:spPr bwMode="auto">
          <a:xfrm>
            <a:off x="3881438" y="43910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62" name="Oval 29"/>
          <p:cNvSpPr>
            <a:spLocks noChangeArrowheads="1"/>
          </p:cNvSpPr>
          <p:nvPr/>
        </p:nvSpPr>
        <p:spPr bwMode="auto">
          <a:xfrm>
            <a:off x="4110038" y="46958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63" name="Oval 30"/>
          <p:cNvSpPr>
            <a:spLocks noChangeArrowheads="1"/>
          </p:cNvSpPr>
          <p:nvPr/>
        </p:nvSpPr>
        <p:spPr bwMode="auto">
          <a:xfrm>
            <a:off x="4338638" y="507682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924300" y="4221163"/>
            <a:ext cx="5219700" cy="949325"/>
            <a:chOff x="1842" y="3515"/>
            <a:chExt cx="2478" cy="740"/>
          </a:xfrm>
        </p:grpSpPr>
        <p:sp>
          <p:nvSpPr>
            <p:cNvPr id="6165" name="Rectangle 31"/>
            <p:cNvSpPr>
              <a:spLocks noChangeArrowheads="1"/>
            </p:cNvSpPr>
            <p:nvPr/>
          </p:nvSpPr>
          <p:spPr bwMode="auto">
            <a:xfrm>
              <a:off x="2160" y="3607"/>
              <a:ext cx="216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latin typeface="Arial" charset="0"/>
                  <a:cs typeface="Arial" charset="0"/>
                </a:rPr>
                <a:t>(Note the Herring bodies </a:t>
              </a:r>
            </a:p>
            <a:p>
              <a:r>
                <a:rPr lang="en-GB">
                  <a:latin typeface="Arial" charset="0"/>
                  <a:cs typeface="Arial" charset="0"/>
                </a:rPr>
                <a:t>  along axon)</a:t>
              </a:r>
            </a:p>
          </p:txBody>
        </p:sp>
        <p:sp>
          <p:nvSpPr>
            <p:cNvPr id="6166" name="Line 33"/>
            <p:cNvSpPr>
              <a:spLocks noChangeShapeType="1"/>
            </p:cNvSpPr>
            <p:nvPr/>
          </p:nvSpPr>
          <p:spPr bwMode="auto">
            <a:xfrm flipH="1">
              <a:off x="1933" y="3742"/>
              <a:ext cx="227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Line 34"/>
            <p:cNvSpPr>
              <a:spLocks noChangeShapeType="1"/>
            </p:cNvSpPr>
            <p:nvPr/>
          </p:nvSpPr>
          <p:spPr bwMode="auto">
            <a:xfrm flipH="1">
              <a:off x="2024" y="3742"/>
              <a:ext cx="136" cy="18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35"/>
            <p:cNvSpPr>
              <a:spLocks noChangeShapeType="1"/>
            </p:cNvSpPr>
            <p:nvPr/>
          </p:nvSpPr>
          <p:spPr bwMode="auto">
            <a:xfrm flipH="1" flipV="1">
              <a:off x="1842" y="3515"/>
              <a:ext cx="318" cy="2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utoUpdateAnimBg="0"/>
      <p:bldP spid="6157" grpId="0" autoUpdateAnimBg="0"/>
      <p:bldP spid="6158" grpId="0" autoUpdateAnimBg="0"/>
      <p:bldP spid="61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"/>
            <a:ext cx="9144000" cy="116205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PARAVENTRICULAR NEURONES</a:t>
            </a:r>
          </a:p>
        </p:txBody>
      </p:sp>
      <p:sp>
        <p:nvSpPr>
          <p:cNvPr id="7171" name="Freeform 4"/>
          <p:cNvSpPr>
            <a:spLocks/>
          </p:cNvSpPr>
          <p:nvPr/>
        </p:nvSpPr>
        <p:spPr bwMode="auto">
          <a:xfrm>
            <a:off x="1414463" y="2039938"/>
            <a:ext cx="2057400" cy="977900"/>
          </a:xfrm>
          <a:custGeom>
            <a:avLst/>
            <a:gdLst>
              <a:gd name="T0" fmla="*/ 0 w 1296"/>
              <a:gd name="T1" fmla="*/ 2147483647 h 616"/>
              <a:gd name="T2" fmla="*/ 2147483647 w 1296"/>
              <a:gd name="T3" fmla="*/ 2147483647 h 616"/>
              <a:gd name="T4" fmla="*/ 2147483647 w 1296"/>
              <a:gd name="T5" fmla="*/ 0 h 616"/>
              <a:gd name="T6" fmla="*/ 0 60000 65536"/>
              <a:gd name="T7" fmla="*/ 0 60000 65536"/>
              <a:gd name="T8" fmla="*/ 0 60000 65536"/>
              <a:gd name="T9" fmla="*/ 0 w 1296"/>
              <a:gd name="T10" fmla="*/ 0 h 616"/>
              <a:gd name="T11" fmla="*/ 1296 w 1296"/>
              <a:gd name="T12" fmla="*/ 616 h 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16">
                <a:moveTo>
                  <a:pt x="0" y="528"/>
                </a:moveTo>
                <a:cubicBezTo>
                  <a:pt x="60" y="572"/>
                  <a:pt x="120" y="616"/>
                  <a:pt x="336" y="528"/>
                </a:cubicBezTo>
                <a:cubicBezTo>
                  <a:pt x="552" y="440"/>
                  <a:pt x="924" y="220"/>
                  <a:pt x="1296" y="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1262063" y="3106738"/>
            <a:ext cx="465137" cy="950912"/>
          </a:xfrm>
          <a:custGeom>
            <a:avLst/>
            <a:gdLst>
              <a:gd name="T0" fmla="*/ 0 w 280"/>
              <a:gd name="T1" fmla="*/ 0 h 1008"/>
              <a:gd name="T2" fmla="*/ 2147483647 w 280"/>
              <a:gd name="T3" fmla="*/ 2147483647 h 1008"/>
              <a:gd name="T4" fmla="*/ 2147483647 w 280"/>
              <a:gd name="T5" fmla="*/ 2147483647 h 1008"/>
              <a:gd name="T6" fmla="*/ 0 60000 65536"/>
              <a:gd name="T7" fmla="*/ 0 60000 65536"/>
              <a:gd name="T8" fmla="*/ 0 60000 65536"/>
              <a:gd name="T9" fmla="*/ 0 w 280"/>
              <a:gd name="T10" fmla="*/ 0 h 1008"/>
              <a:gd name="T11" fmla="*/ 280 w 280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" h="1008">
                <a:moveTo>
                  <a:pt x="0" y="0"/>
                </a:moveTo>
                <a:cubicBezTo>
                  <a:pt x="100" y="252"/>
                  <a:pt x="200" y="504"/>
                  <a:pt x="240" y="672"/>
                </a:cubicBezTo>
                <a:cubicBezTo>
                  <a:pt x="280" y="840"/>
                  <a:pt x="260" y="924"/>
                  <a:pt x="240" y="1008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3471863" y="181133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3471863" y="2039938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 flipH="1">
            <a:off x="1422400" y="4057650"/>
            <a:ext cx="2286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6" name="Group 33"/>
          <p:cNvGrpSpPr>
            <a:grpSpLocks/>
          </p:cNvGrpSpPr>
          <p:nvPr/>
        </p:nvGrpSpPr>
        <p:grpSpPr bwMode="auto">
          <a:xfrm>
            <a:off x="1033463" y="2649538"/>
            <a:ext cx="3657600" cy="3124200"/>
            <a:chOff x="488" y="2225"/>
            <a:chExt cx="1728" cy="2624"/>
          </a:xfrm>
        </p:grpSpPr>
        <p:sp>
          <p:nvSpPr>
            <p:cNvPr id="7182" name="Oval 3"/>
            <p:cNvSpPr>
              <a:spLocks noChangeArrowheads="1"/>
            </p:cNvSpPr>
            <p:nvPr/>
          </p:nvSpPr>
          <p:spPr bwMode="auto">
            <a:xfrm>
              <a:off x="488" y="2225"/>
              <a:ext cx="216" cy="3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3" name="Freeform 6"/>
            <p:cNvSpPr>
              <a:spLocks/>
            </p:cNvSpPr>
            <p:nvPr/>
          </p:nvSpPr>
          <p:spPr bwMode="auto">
            <a:xfrm>
              <a:off x="668" y="2545"/>
              <a:ext cx="1404" cy="2048"/>
            </a:xfrm>
            <a:custGeom>
              <a:avLst/>
              <a:gdLst>
                <a:gd name="T0" fmla="*/ 0 w 1872"/>
                <a:gd name="T1" fmla="*/ 0 h 1536"/>
                <a:gd name="T2" fmla="*/ 111 w 1872"/>
                <a:gd name="T3" fmla="*/ 5275 h 1536"/>
                <a:gd name="T4" fmla="*/ 188 w 1872"/>
                <a:gd name="T5" fmla="*/ 15344 h 1536"/>
                <a:gd name="T6" fmla="*/ 0 60000 65536"/>
                <a:gd name="T7" fmla="*/ 0 60000 65536"/>
                <a:gd name="T8" fmla="*/ 0 60000 65536"/>
                <a:gd name="T9" fmla="*/ 0 w 1872"/>
                <a:gd name="T10" fmla="*/ 0 h 1536"/>
                <a:gd name="T11" fmla="*/ 1872 w 1872"/>
                <a:gd name="T12" fmla="*/ 1536 h 1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536">
                  <a:moveTo>
                    <a:pt x="0" y="0"/>
                  </a:moveTo>
                  <a:cubicBezTo>
                    <a:pt x="396" y="136"/>
                    <a:pt x="792" y="272"/>
                    <a:pt x="1104" y="528"/>
                  </a:cubicBezTo>
                  <a:cubicBezTo>
                    <a:pt x="1416" y="784"/>
                    <a:pt x="1644" y="1160"/>
                    <a:pt x="1872" y="1536"/>
                  </a:cubicBezTo>
                </a:path>
              </a:pathLst>
            </a:custGeom>
            <a:noFill/>
            <a:ln w="76200" cmpd="sng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>
              <a:off x="799" y="3363"/>
              <a:ext cx="72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Line 12"/>
            <p:cNvSpPr>
              <a:spLocks noChangeShapeType="1"/>
            </p:cNvSpPr>
            <p:nvPr/>
          </p:nvSpPr>
          <p:spPr bwMode="auto">
            <a:xfrm flipH="1">
              <a:off x="2036" y="4593"/>
              <a:ext cx="36" cy="256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2072" y="4593"/>
              <a:ext cx="144" cy="6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Oval 14"/>
            <p:cNvSpPr>
              <a:spLocks noChangeArrowheads="1"/>
            </p:cNvSpPr>
            <p:nvPr/>
          </p:nvSpPr>
          <p:spPr bwMode="auto">
            <a:xfrm>
              <a:off x="920" y="2673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Oval 15"/>
            <p:cNvSpPr>
              <a:spLocks noChangeArrowheads="1"/>
            </p:cNvSpPr>
            <p:nvPr/>
          </p:nvSpPr>
          <p:spPr bwMode="auto">
            <a:xfrm>
              <a:off x="1100" y="2801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Oval 16"/>
            <p:cNvSpPr>
              <a:spLocks noChangeArrowheads="1"/>
            </p:cNvSpPr>
            <p:nvPr/>
          </p:nvSpPr>
          <p:spPr bwMode="auto">
            <a:xfrm>
              <a:off x="1244" y="2929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Oval 20"/>
            <p:cNvSpPr>
              <a:spLocks noChangeArrowheads="1"/>
            </p:cNvSpPr>
            <p:nvPr/>
          </p:nvSpPr>
          <p:spPr bwMode="auto">
            <a:xfrm>
              <a:off x="1352" y="3057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Oval 21"/>
            <p:cNvSpPr>
              <a:spLocks noChangeArrowheads="1"/>
            </p:cNvSpPr>
            <p:nvPr/>
          </p:nvSpPr>
          <p:spPr bwMode="auto">
            <a:xfrm>
              <a:off x="1496" y="3249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2" name="Oval 22"/>
            <p:cNvSpPr>
              <a:spLocks noChangeArrowheads="1"/>
            </p:cNvSpPr>
            <p:nvPr/>
          </p:nvSpPr>
          <p:spPr bwMode="auto">
            <a:xfrm>
              <a:off x="1640" y="3505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Oval 23"/>
            <p:cNvSpPr>
              <a:spLocks noChangeArrowheads="1"/>
            </p:cNvSpPr>
            <p:nvPr/>
          </p:nvSpPr>
          <p:spPr bwMode="auto">
            <a:xfrm>
              <a:off x="1748" y="3761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4" name="Oval 24"/>
            <p:cNvSpPr>
              <a:spLocks noChangeArrowheads="1"/>
            </p:cNvSpPr>
            <p:nvPr/>
          </p:nvSpPr>
          <p:spPr bwMode="auto">
            <a:xfrm>
              <a:off x="1856" y="4017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5" name="Oval 25"/>
            <p:cNvSpPr>
              <a:spLocks noChangeArrowheads="1"/>
            </p:cNvSpPr>
            <p:nvPr/>
          </p:nvSpPr>
          <p:spPr bwMode="auto">
            <a:xfrm>
              <a:off x="1964" y="4337"/>
              <a:ext cx="72" cy="1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7" name="Text Box 26"/>
          <p:cNvSpPr txBox="1">
            <a:spLocks noChangeArrowheads="1"/>
          </p:cNvSpPr>
          <p:nvPr/>
        </p:nvSpPr>
        <p:spPr bwMode="auto">
          <a:xfrm>
            <a:off x="322263" y="1143000"/>
            <a:ext cx="25431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chemeClr val="tx2"/>
                </a:solidFill>
                <a:latin typeface="Arial" charset="0"/>
              </a:rPr>
              <a:t>Originate in</a:t>
            </a:r>
          </a:p>
          <a:p>
            <a:r>
              <a:rPr lang="en-GB" sz="2800">
                <a:solidFill>
                  <a:schemeClr val="tx2"/>
                </a:solidFill>
                <a:latin typeface="Arial" charset="0"/>
              </a:rPr>
              <a:t>paraventricular</a:t>
            </a:r>
          </a:p>
          <a:p>
            <a:r>
              <a:rPr lang="en-GB" sz="2800">
                <a:solidFill>
                  <a:schemeClr val="tx2"/>
                </a:solidFill>
                <a:latin typeface="Arial" charset="0"/>
              </a:rPr>
              <a:t> nuclei</a:t>
            </a:r>
            <a:endParaRPr lang="en-GB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708400" y="1274763"/>
            <a:ext cx="4025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Some </a:t>
            </a:r>
            <a:r>
              <a:rPr lang="en-GB" sz="2800" b="1">
                <a:latin typeface="Arial" charset="0"/>
              </a:rPr>
              <a:t>(</a:t>
            </a:r>
            <a:r>
              <a:rPr lang="en-GB" sz="3200" b="1">
                <a:latin typeface="Arial" charset="0"/>
              </a:rPr>
              <a:t>parvocellular</a:t>
            </a:r>
            <a:r>
              <a:rPr lang="en-GB" sz="2800" b="1">
                <a:latin typeface="Arial" charset="0"/>
              </a:rPr>
              <a:t>)</a:t>
            </a:r>
          </a:p>
          <a:p>
            <a:r>
              <a:rPr lang="en-GB" sz="2800">
                <a:latin typeface="Arial" charset="0"/>
              </a:rPr>
              <a:t> neurones pass to other </a:t>
            </a:r>
          </a:p>
          <a:p>
            <a:r>
              <a:rPr lang="en-GB" sz="2800">
                <a:latin typeface="Arial" charset="0"/>
              </a:rPr>
              <a:t>parts of brain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0" y="4221163"/>
            <a:ext cx="299878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Some</a:t>
            </a:r>
          </a:p>
          <a:p>
            <a:r>
              <a:rPr lang="en-GB" sz="2800">
                <a:latin typeface="Arial" charset="0"/>
              </a:rPr>
              <a:t> </a:t>
            </a:r>
            <a:r>
              <a:rPr lang="en-GB" sz="2800" b="1">
                <a:latin typeface="Arial" charset="0"/>
              </a:rPr>
              <a:t>(parvocellular)</a:t>
            </a:r>
          </a:p>
          <a:p>
            <a:r>
              <a:rPr lang="en-GB" sz="2800">
                <a:latin typeface="Arial" charset="0"/>
              </a:rPr>
              <a:t> VP neurones</a:t>
            </a:r>
          </a:p>
          <a:p>
            <a:r>
              <a:rPr lang="en-GB" sz="2800">
                <a:latin typeface="Arial" charset="0"/>
              </a:rPr>
              <a:t> terminate  in </a:t>
            </a:r>
          </a:p>
          <a:p>
            <a:r>
              <a:rPr lang="en-GB" sz="2800">
                <a:latin typeface="Arial" charset="0"/>
              </a:rPr>
              <a:t>median eminence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27475" y="2924175"/>
            <a:ext cx="41259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Some of neurones</a:t>
            </a:r>
          </a:p>
          <a:p>
            <a:r>
              <a:rPr lang="en-GB" sz="2800">
                <a:latin typeface="Arial" charset="0"/>
              </a:rPr>
              <a:t> are </a:t>
            </a:r>
            <a:r>
              <a:rPr lang="en-GB" sz="2800" b="1">
                <a:latin typeface="Arial" charset="0"/>
              </a:rPr>
              <a:t>magnocellular</a:t>
            </a:r>
            <a:r>
              <a:rPr lang="en-GB" sz="2800">
                <a:latin typeface="Arial" charset="0"/>
              </a:rPr>
              <a:t>, </a:t>
            </a:r>
          </a:p>
          <a:p>
            <a:r>
              <a:rPr lang="en-GB" sz="2800">
                <a:latin typeface="Arial" charset="0"/>
              </a:rPr>
              <a:t>and these pass down to</a:t>
            </a:r>
          </a:p>
          <a:p>
            <a:r>
              <a:rPr lang="en-GB" sz="2800">
                <a:latin typeface="Arial" charset="0"/>
              </a:rPr>
              <a:t> the neurohypophysis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132138" y="5911850"/>
            <a:ext cx="54530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2800">
                <a:solidFill>
                  <a:schemeClr val="tx2"/>
                </a:solidFill>
                <a:latin typeface="Arial" charset="0"/>
              </a:rPr>
              <a:t>They are either </a:t>
            </a:r>
          </a:p>
          <a:p>
            <a:pPr algn="ctr"/>
            <a:r>
              <a:rPr lang="en-GB" sz="2800">
                <a:solidFill>
                  <a:schemeClr val="tx2"/>
                </a:solidFill>
                <a:latin typeface="Arial" charset="0"/>
              </a:rPr>
              <a:t>vasopressinergic or oxytocinergic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 autoUpdateAnimBg="0"/>
      <p:bldP spid="16412" grpId="0" autoUpdateAnimBg="0"/>
      <p:bldP spid="16413" grpId="0" autoUpdateAnimBg="0"/>
      <p:bldP spid="164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731838" y="188913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</a:rPr>
              <a:t>VASOPRESSIN SYNTHESIS</a:t>
            </a:r>
          </a:p>
        </p:txBody>
      </p:sp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468313" y="1700213"/>
            <a:ext cx="4673600" cy="358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Arial" charset="0"/>
            </a:endParaRP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 flipH="1">
            <a:off x="1116013" y="1700213"/>
            <a:ext cx="0" cy="3603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17"/>
          <p:cNvSpPr>
            <a:spLocks noChangeShapeType="1"/>
          </p:cNvSpPr>
          <p:nvPr/>
        </p:nvSpPr>
        <p:spPr bwMode="auto">
          <a:xfrm>
            <a:off x="1968500" y="1701800"/>
            <a:ext cx="11113" cy="358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Line 18"/>
          <p:cNvSpPr>
            <a:spLocks noChangeShapeType="1"/>
          </p:cNvSpPr>
          <p:nvPr/>
        </p:nvSpPr>
        <p:spPr bwMode="auto">
          <a:xfrm>
            <a:off x="4140200" y="1700213"/>
            <a:ext cx="0" cy="3603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19"/>
          <p:cNvSpPr>
            <a:spLocks noChangeArrowheads="1"/>
          </p:cNvSpPr>
          <p:nvPr/>
        </p:nvSpPr>
        <p:spPr bwMode="auto">
          <a:xfrm>
            <a:off x="4102100" y="2273300"/>
            <a:ext cx="4673600" cy="363538"/>
          </a:xfrm>
          <a:prstGeom prst="rect">
            <a:avLst/>
          </a:prstGeom>
          <a:solidFill>
            <a:srgbClr val="CCE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200" name="Line 20"/>
          <p:cNvSpPr>
            <a:spLocks noChangeShapeType="1"/>
          </p:cNvSpPr>
          <p:nvPr/>
        </p:nvSpPr>
        <p:spPr bwMode="auto">
          <a:xfrm flipH="1">
            <a:off x="5508625" y="2273300"/>
            <a:ext cx="15875" cy="3635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Line 21"/>
          <p:cNvSpPr>
            <a:spLocks noChangeShapeType="1"/>
          </p:cNvSpPr>
          <p:nvPr/>
        </p:nvSpPr>
        <p:spPr bwMode="auto">
          <a:xfrm>
            <a:off x="7658100" y="2273300"/>
            <a:ext cx="9525" cy="3635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4203700" y="2216150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accent2"/>
                </a:solidFill>
                <a:latin typeface="Arial" charset="0"/>
              </a:rPr>
              <a:t>AVP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6032500" y="2214563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accent2"/>
                </a:solidFill>
                <a:latin typeface="Arial" charset="0"/>
              </a:rPr>
              <a:t>NP</a:t>
            </a:r>
          </a:p>
        </p:txBody>
      </p:sp>
      <p:sp>
        <p:nvSpPr>
          <p:cNvPr id="8204" name="Text Box 24"/>
          <p:cNvSpPr txBox="1">
            <a:spLocks noChangeArrowheads="1"/>
          </p:cNvSpPr>
          <p:nvPr/>
        </p:nvSpPr>
        <p:spPr bwMode="auto">
          <a:xfrm>
            <a:off x="7759700" y="2214563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accent2"/>
                </a:solidFill>
                <a:latin typeface="Arial" charset="0"/>
              </a:rPr>
              <a:t>GP</a:t>
            </a:r>
          </a:p>
        </p:txBody>
      </p:sp>
      <p:sp>
        <p:nvSpPr>
          <p:cNvPr id="8205" name="Text Box 25"/>
          <p:cNvSpPr txBox="1">
            <a:spLocks noChangeArrowheads="1"/>
          </p:cNvSpPr>
          <p:nvPr/>
        </p:nvSpPr>
        <p:spPr bwMode="auto">
          <a:xfrm>
            <a:off x="252413" y="2239963"/>
            <a:ext cx="2439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Pre-Prohormone</a:t>
            </a:r>
          </a:p>
        </p:txBody>
      </p:sp>
      <p:cxnSp>
        <p:nvCxnSpPr>
          <p:cNvPr id="8206" name="AutoShape 26"/>
          <p:cNvCxnSpPr>
            <a:cxnSpLocks noChangeShapeType="1"/>
            <a:endCxn id="8203" idx="0"/>
          </p:cNvCxnSpPr>
          <p:nvPr/>
        </p:nvCxnSpPr>
        <p:spPr bwMode="auto">
          <a:xfrm>
            <a:off x="5592763" y="1681163"/>
            <a:ext cx="744537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6540500" y="3130550"/>
            <a:ext cx="1016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Arial" charset="0"/>
              </a:rPr>
              <a:t>AVP</a:t>
            </a:r>
          </a:p>
        </p:txBody>
      </p:sp>
      <p:sp>
        <p:nvSpPr>
          <p:cNvPr id="8208" name="Rectangle 28"/>
          <p:cNvSpPr>
            <a:spLocks noChangeArrowheads="1"/>
          </p:cNvSpPr>
          <p:nvPr/>
        </p:nvSpPr>
        <p:spPr bwMode="auto">
          <a:xfrm>
            <a:off x="6540500" y="3473450"/>
            <a:ext cx="1930400" cy="285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Arial" charset="0"/>
              </a:rPr>
              <a:t>NP</a:t>
            </a:r>
          </a:p>
        </p:txBody>
      </p:sp>
      <p:sp>
        <p:nvSpPr>
          <p:cNvPr id="8209" name="Rectangle 29"/>
          <p:cNvSpPr>
            <a:spLocks noChangeArrowheads="1"/>
          </p:cNvSpPr>
          <p:nvPr/>
        </p:nvSpPr>
        <p:spPr bwMode="auto">
          <a:xfrm>
            <a:off x="7556500" y="3873500"/>
            <a:ext cx="914400" cy="2762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Arial" charset="0"/>
              </a:rPr>
              <a:t>GP</a:t>
            </a:r>
          </a:p>
        </p:txBody>
      </p:sp>
      <p:sp>
        <p:nvSpPr>
          <p:cNvPr id="8210" name="Line 30"/>
          <p:cNvSpPr>
            <a:spLocks noChangeShapeType="1"/>
          </p:cNvSpPr>
          <p:nvPr/>
        </p:nvSpPr>
        <p:spPr bwMode="auto">
          <a:xfrm>
            <a:off x="6946900" y="26162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Text Box 31"/>
          <p:cNvSpPr txBox="1">
            <a:spLocks noChangeArrowheads="1"/>
          </p:cNvSpPr>
          <p:nvPr/>
        </p:nvSpPr>
        <p:spPr bwMode="auto">
          <a:xfrm>
            <a:off x="349250" y="2781300"/>
            <a:ext cx="186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Prohormone</a:t>
            </a:r>
          </a:p>
        </p:txBody>
      </p:sp>
      <p:sp>
        <p:nvSpPr>
          <p:cNvPr id="8212" name="Text Box 32"/>
          <p:cNvSpPr txBox="1">
            <a:spLocks noChangeArrowheads="1"/>
          </p:cNvSpPr>
          <p:nvPr/>
        </p:nvSpPr>
        <p:spPr bwMode="auto">
          <a:xfrm>
            <a:off x="3779838" y="2924175"/>
            <a:ext cx="2144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chemeClr val="tx2"/>
                </a:solidFill>
                <a:latin typeface="Arial" charset="0"/>
              </a:rPr>
              <a:t>Vasopressin</a:t>
            </a:r>
          </a:p>
        </p:txBody>
      </p:sp>
      <p:sp>
        <p:nvSpPr>
          <p:cNvPr id="8213" name="Text Box 33"/>
          <p:cNvSpPr txBox="1">
            <a:spLocks noChangeArrowheads="1"/>
          </p:cNvSpPr>
          <p:nvPr/>
        </p:nvSpPr>
        <p:spPr bwMode="auto">
          <a:xfrm>
            <a:off x="4094163" y="2513013"/>
            <a:ext cx="2759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FFFFFF"/>
                </a:solidFill>
                <a:latin typeface="Arial" charset="0"/>
              </a:rPr>
              <a:t>Pro-vasopressin</a:t>
            </a:r>
          </a:p>
        </p:txBody>
      </p:sp>
      <p:sp>
        <p:nvSpPr>
          <p:cNvPr id="8214" name="Text Box 34"/>
          <p:cNvSpPr txBox="1">
            <a:spLocks noChangeArrowheads="1"/>
          </p:cNvSpPr>
          <p:nvPr/>
        </p:nvSpPr>
        <p:spPr bwMode="auto">
          <a:xfrm>
            <a:off x="395288" y="3357563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Hormone</a:t>
            </a:r>
          </a:p>
        </p:txBody>
      </p:sp>
      <p:sp>
        <p:nvSpPr>
          <p:cNvPr id="8215" name="Text Box 35"/>
          <p:cNvSpPr txBox="1">
            <a:spLocks noChangeArrowheads="1"/>
          </p:cNvSpPr>
          <p:nvPr/>
        </p:nvSpPr>
        <p:spPr bwMode="auto">
          <a:xfrm>
            <a:off x="3708400" y="3432175"/>
            <a:ext cx="2492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chemeClr val="tx2"/>
                </a:solidFill>
                <a:latin typeface="Arial" charset="0"/>
              </a:rPr>
              <a:t>+ Neurophysin</a:t>
            </a:r>
          </a:p>
        </p:txBody>
      </p:sp>
      <p:sp>
        <p:nvSpPr>
          <p:cNvPr id="8216" name="Text Box 36"/>
          <p:cNvSpPr txBox="1">
            <a:spLocks noChangeArrowheads="1"/>
          </p:cNvSpPr>
          <p:nvPr/>
        </p:nvSpPr>
        <p:spPr bwMode="auto">
          <a:xfrm>
            <a:off x="3713163" y="3883025"/>
            <a:ext cx="2593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2800">
                <a:solidFill>
                  <a:schemeClr val="tx2"/>
                </a:solidFill>
                <a:latin typeface="Arial" charset="0"/>
              </a:rPr>
              <a:t>+ Glycopeptide</a:t>
            </a:r>
          </a:p>
          <a:p>
            <a:pPr algn="ctr"/>
            <a:r>
              <a:rPr lang="en-GB" sz="2800">
                <a:solidFill>
                  <a:schemeClr val="tx2"/>
                </a:solidFill>
                <a:latin typeface="Arial" charset="0"/>
              </a:rPr>
              <a:t>(copeptin)</a:t>
            </a:r>
          </a:p>
        </p:txBody>
      </p:sp>
      <p:sp>
        <p:nvSpPr>
          <p:cNvPr id="8217" name="Text Box 37"/>
          <p:cNvSpPr txBox="1">
            <a:spLocks noChangeArrowheads="1"/>
          </p:cNvSpPr>
          <p:nvPr/>
        </p:nvSpPr>
        <p:spPr bwMode="auto">
          <a:xfrm>
            <a:off x="995363" y="1231900"/>
            <a:ext cx="3275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Pre-provasopressin</a:t>
            </a:r>
          </a:p>
        </p:txBody>
      </p:sp>
      <p:sp>
        <p:nvSpPr>
          <p:cNvPr id="8218" name="Text Box 38"/>
          <p:cNvSpPr txBox="1">
            <a:spLocks noChangeArrowheads="1"/>
          </p:cNvSpPr>
          <p:nvPr/>
        </p:nvSpPr>
        <p:spPr bwMode="auto">
          <a:xfrm>
            <a:off x="444500" y="1646238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chemeClr val="accent2"/>
                </a:solidFill>
                <a:latin typeface="Arial" charset="0"/>
              </a:rPr>
              <a:t>SP</a:t>
            </a:r>
          </a:p>
        </p:txBody>
      </p:sp>
      <p:sp>
        <p:nvSpPr>
          <p:cNvPr id="8219" name="Line 39"/>
          <p:cNvSpPr>
            <a:spLocks noChangeShapeType="1"/>
          </p:cNvSpPr>
          <p:nvPr/>
        </p:nvSpPr>
        <p:spPr bwMode="auto">
          <a:xfrm>
            <a:off x="1258888" y="26368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0" name="Line 40"/>
          <p:cNvSpPr>
            <a:spLocks noChangeShapeType="1"/>
          </p:cNvSpPr>
          <p:nvPr/>
        </p:nvSpPr>
        <p:spPr bwMode="auto">
          <a:xfrm>
            <a:off x="1258888" y="3213100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1" name="Text Box 41"/>
          <p:cNvSpPr txBox="1">
            <a:spLocks noChangeArrowheads="1"/>
          </p:cNvSpPr>
          <p:nvPr/>
        </p:nvSpPr>
        <p:spPr bwMode="auto">
          <a:xfrm>
            <a:off x="444500" y="5049838"/>
            <a:ext cx="8285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Same sequence for oxytocin synthesis, except that the neurophysin differs slightly and the glycopeptide is absent</a:t>
            </a:r>
          </a:p>
        </p:txBody>
      </p:sp>
      <p:sp>
        <p:nvSpPr>
          <p:cNvPr id="8222" name="Text Box 42"/>
          <p:cNvSpPr txBox="1">
            <a:spLocks noChangeArrowheads="1"/>
          </p:cNvSpPr>
          <p:nvPr/>
        </p:nvSpPr>
        <p:spPr bwMode="auto">
          <a:xfrm>
            <a:off x="808038" y="6111875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latin typeface="Arial" charset="0"/>
              </a:rPr>
              <a:t>AVP = arginine vasopressin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016000" y="919163"/>
            <a:ext cx="2646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 err="1">
                <a:latin typeface="Arial" charset="0"/>
              </a:rPr>
              <a:t>Cys</a:t>
            </a:r>
            <a:r>
              <a:rPr lang="en-GB" sz="2800" dirty="0">
                <a:latin typeface="Arial" charset="0"/>
              </a:rPr>
              <a:t>	Tyr	</a:t>
            </a:r>
            <a:r>
              <a:rPr lang="en-GB" sz="28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Phe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16000" y="2119313"/>
            <a:ext cx="2566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Cys	Asn	Gln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117600" y="2576513"/>
            <a:ext cx="83343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latin typeface="Arial" charset="0"/>
              </a:rPr>
              <a:t>Pro</a:t>
            </a: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Arg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dirty="0" err="1">
                <a:latin typeface="Arial" charset="0"/>
              </a:rPr>
              <a:t>Gly</a:t>
            </a:r>
            <a:endParaRPr lang="en-GB" sz="2800" dirty="0">
              <a:latin typeface="Arial" charset="0"/>
            </a:endParaRP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dirty="0">
                <a:latin typeface="Arial" charset="0"/>
              </a:rPr>
              <a:t>NH</a:t>
            </a:r>
            <a:r>
              <a:rPr lang="en-GB" sz="2800" baseline="-25000" dirty="0">
                <a:latin typeface="Arial" charset="0"/>
              </a:rPr>
              <a:t>2</a:t>
            </a:r>
            <a:endParaRPr lang="en-GB" sz="2800" dirty="0">
              <a:latin typeface="Arial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219200" y="13192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219200" y="17192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</a:t>
            </a:r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1422400" y="1657350"/>
            <a:ext cx="158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1422400" y="1257300"/>
            <a:ext cx="158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1422400" y="2057400"/>
            <a:ext cx="158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1422400" y="2514600"/>
            <a:ext cx="1588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1403350" y="3068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1403350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1403350" y="47974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 flipV="1">
            <a:off x="1692275" y="1196975"/>
            <a:ext cx="2873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2555875" y="11969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>
            <a:off x="3276600" y="1412875"/>
            <a:ext cx="15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 flipH="1">
            <a:off x="2700338" y="242093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 flipH="1">
            <a:off x="1692275" y="2420938"/>
            <a:ext cx="304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250825" y="333375"/>
            <a:ext cx="4910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>
                <a:latin typeface="Arial" charset="0"/>
              </a:rPr>
              <a:t>Arginine Vasopressin (AVP)</a:t>
            </a:r>
            <a:endParaRPr lang="en-GB" sz="2800">
              <a:latin typeface="Arial" charset="0"/>
            </a:endParaRPr>
          </a:p>
        </p:txBody>
      </p:sp>
      <p:sp>
        <p:nvSpPr>
          <p:cNvPr id="9236" name="Text Box 24"/>
          <p:cNvSpPr txBox="1">
            <a:spLocks noChangeArrowheads="1"/>
          </p:cNvSpPr>
          <p:nvPr/>
        </p:nvSpPr>
        <p:spPr bwMode="auto">
          <a:xfrm>
            <a:off x="5983288" y="1773238"/>
            <a:ext cx="2389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 err="1">
                <a:latin typeface="Arial" charset="0"/>
              </a:rPr>
              <a:t>Cys</a:t>
            </a:r>
            <a:r>
              <a:rPr lang="en-GB" sz="2800" dirty="0">
                <a:latin typeface="Arial" charset="0"/>
              </a:rPr>
              <a:t>	Tyr	</a:t>
            </a:r>
            <a:r>
              <a:rPr lang="en-GB" sz="2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Ile</a:t>
            </a:r>
          </a:p>
        </p:txBody>
      </p:sp>
      <p:sp>
        <p:nvSpPr>
          <p:cNvPr id="9237" name="Text Box 25"/>
          <p:cNvSpPr txBox="1">
            <a:spLocks noChangeArrowheads="1"/>
          </p:cNvSpPr>
          <p:nvPr/>
        </p:nvSpPr>
        <p:spPr bwMode="auto">
          <a:xfrm>
            <a:off x="5983288" y="2971800"/>
            <a:ext cx="2566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Cys	Asn	Gln</a:t>
            </a:r>
          </a:p>
        </p:txBody>
      </p:sp>
      <p:sp>
        <p:nvSpPr>
          <p:cNvPr id="9238" name="Text Box 26"/>
          <p:cNvSpPr txBox="1">
            <a:spLocks noChangeArrowheads="1"/>
          </p:cNvSpPr>
          <p:nvPr/>
        </p:nvSpPr>
        <p:spPr bwMode="auto">
          <a:xfrm>
            <a:off x="6084888" y="3429000"/>
            <a:ext cx="833437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>
                <a:latin typeface="Arial" charset="0"/>
              </a:rPr>
              <a:t>Pro</a:t>
            </a: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Leu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dirty="0" err="1">
                <a:latin typeface="Arial" charset="0"/>
              </a:rPr>
              <a:t>Gly</a:t>
            </a:r>
            <a:endParaRPr lang="en-GB" sz="2800" dirty="0">
              <a:latin typeface="Arial" charset="0"/>
            </a:endParaRPr>
          </a:p>
          <a:p>
            <a:pPr>
              <a:defRPr/>
            </a:pPr>
            <a:endParaRPr lang="en-GB" sz="2800" dirty="0">
              <a:latin typeface="Arial" charset="0"/>
            </a:endParaRPr>
          </a:p>
          <a:p>
            <a:pPr>
              <a:defRPr/>
            </a:pPr>
            <a:r>
              <a:rPr lang="en-GB" sz="2800" dirty="0">
                <a:latin typeface="Arial" charset="0"/>
              </a:rPr>
              <a:t>NH</a:t>
            </a:r>
            <a:r>
              <a:rPr lang="en-GB" sz="2800" baseline="-25000" dirty="0">
                <a:latin typeface="Arial" charset="0"/>
              </a:rPr>
              <a:t>2</a:t>
            </a:r>
            <a:endParaRPr lang="en-GB" sz="2800" dirty="0">
              <a:latin typeface="Arial" charset="0"/>
            </a:endParaRPr>
          </a:p>
        </p:txBody>
      </p:sp>
      <p:sp>
        <p:nvSpPr>
          <p:cNvPr id="9239" name="Text Box 27"/>
          <p:cNvSpPr txBox="1">
            <a:spLocks noChangeArrowheads="1"/>
          </p:cNvSpPr>
          <p:nvPr/>
        </p:nvSpPr>
        <p:spPr bwMode="auto">
          <a:xfrm>
            <a:off x="6186488" y="21717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</a:t>
            </a:r>
          </a:p>
        </p:txBody>
      </p:sp>
      <p:sp>
        <p:nvSpPr>
          <p:cNvPr id="9240" name="Text Box 29"/>
          <p:cNvSpPr txBox="1">
            <a:spLocks noChangeArrowheads="1"/>
          </p:cNvSpPr>
          <p:nvPr/>
        </p:nvSpPr>
        <p:spPr bwMode="auto">
          <a:xfrm>
            <a:off x="6186488" y="257175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</a:t>
            </a:r>
          </a:p>
        </p:txBody>
      </p:sp>
      <p:sp>
        <p:nvSpPr>
          <p:cNvPr id="9241" name="Line 30"/>
          <p:cNvSpPr>
            <a:spLocks noChangeShapeType="1"/>
          </p:cNvSpPr>
          <p:nvPr/>
        </p:nvSpPr>
        <p:spPr bwMode="auto">
          <a:xfrm>
            <a:off x="6389688" y="2509838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2" name="Line 31"/>
          <p:cNvSpPr>
            <a:spLocks noChangeShapeType="1"/>
          </p:cNvSpPr>
          <p:nvPr/>
        </p:nvSpPr>
        <p:spPr bwMode="auto">
          <a:xfrm>
            <a:off x="6389688" y="2109788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3" name="Line 32"/>
          <p:cNvSpPr>
            <a:spLocks noChangeShapeType="1"/>
          </p:cNvSpPr>
          <p:nvPr/>
        </p:nvSpPr>
        <p:spPr bwMode="auto">
          <a:xfrm>
            <a:off x="6389688" y="2909888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4" name="Line 33"/>
          <p:cNvSpPr>
            <a:spLocks noChangeShapeType="1"/>
          </p:cNvSpPr>
          <p:nvPr/>
        </p:nvSpPr>
        <p:spPr bwMode="auto">
          <a:xfrm>
            <a:off x="6389688" y="3367088"/>
            <a:ext cx="1587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5" name="Line 34"/>
          <p:cNvSpPr>
            <a:spLocks noChangeShapeType="1"/>
          </p:cNvSpPr>
          <p:nvPr/>
        </p:nvSpPr>
        <p:spPr bwMode="auto">
          <a:xfrm>
            <a:off x="6373813" y="39116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6" name="Line 35"/>
          <p:cNvSpPr>
            <a:spLocks noChangeShapeType="1"/>
          </p:cNvSpPr>
          <p:nvPr/>
        </p:nvSpPr>
        <p:spPr bwMode="auto">
          <a:xfrm>
            <a:off x="6372225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7" name="Line 36"/>
          <p:cNvSpPr>
            <a:spLocks noChangeShapeType="1"/>
          </p:cNvSpPr>
          <p:nvPr/>
        </p:nvSpPr>
        <p:spPr bwMode="auto">
          <a:xfrm>
            <a:off x="6372225" y="57340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8" name="Line 38"/>
          <p:cNvSpPr>
            <a:spLocks noChangeShapeType="1"/>
          </p:cNvSpPr>
          <p:nvPr/>
        </p:nvSpPr>
        <p:spPr bwMode="auto">
          <a:xfrm>
            <a:off x="6732588" y="20605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9" name="Line 39"/>
          <p:cNvSpPr>
            <a:spLocks noChangeShapeType="1"/>
          </p:cNvSpPr>
          <p:nvPr/>
        </p:nvSpPr>
        <p:spPr bwMode="auto">
          <a:xfrm>
            <a:off x="7526338" y="20383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0" name="Line 40"/>
          <p:cNvSpPr>
            <a:spLocks noChangeShapeType="1"/>
          </p:cNvSpPr>
          <p:nvPr/>
        </p:nvSpPr>
        <p:spPr bwMode="auto">
          <a:xfrm>
            <a:off x="8102600" y="2254250"/>
            <a:ext cx="15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1" name="Line 41"/>
          <p:cNvSpPr>
            <a:spLocks noChangeShapeType="1"/>
          </p:cNvSpPr>
          <p:nvPr/>
        </p:nvSpPr>
        <p:spPr bwMode="auto">
          <a:xfrm flipH="1">
            <a:off x="7596188" y="3284538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2" name="Line 42"/>
          <p:cNvSpPr>
            <a:spLocks noChangeShapeType="1"/>
          </p:cNvSpPr>
          <p:nvPr/>
        </p:nvSpPr>
        <p:spPr bwMode="auto">
          <a:xfrm flipH="1">
            <a:off x="6732588" y="3284538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53" name="Text Box 43"/>
          <p:cNvSpPr txBox="1">
            <a:spLocks noChangeArrowheads="1"/>
          </p:cNvSpPr>
          <p:nvPr/>
        </p:nvSpPr>
        <p:spPr bwMode="auto">
          <a:xfrm>
            <a:off x="3708400" y="5876925"/>
            <a:ext cx="1708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>
                <a:latin typeface="Arial" charset="0"/>
              </a:rPr>
              <a:t>Oxytocin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85750"/>
            <a:ext cx="8713788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VASOPRESSIN AND OXYTOCIN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8313" y="1700213"/>
            <a:ext cx="77898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SzPct val="80000"/>
              <a:buFont typeface="Arial" charset="0"/>
              <a:buChar char="•"/>
            </a:pPr>
            <a:r>
              <a:rPr lang="en-GB" sz="2800">
                <a:latin typeface="Arial" charset="0"/>
              </a:rPr>
              <a:t> </a:t>
            </a:r>
            <a:r>
              <a:rPr lang="en-GB" sz="3200">
                <a:latin typeface="Arial" charset="0"/>
              </a:rPr>
              <a:t>Initially synthesized as </a:t>
            </a:r>
            <a:r>
              <a:rPr lang="en-GB" sz="3200" b="1">
                <a:solidFill>
                  <a:schemeClr val="tx2"/>
                </a:solidFill>
                <a:latin typeface="Arial" charset="0"/>
              </a:rPr>
              <a:t>Prohormones </a:t>
            </a:r>
            <a:r>
              <a:rPr lang="en-GB" sz="320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>
              <a:buClr>
                <a:schemeClr val="tx2"/>
              </a:buClr>
              <a:buSzPct val="80000"/>
              <a:buFont typeface="Arial" charset="0"/>
              <a:buChar char="•"/>
            </a:pPr>
            <a:r>
              <a:rPr lang="en-GB" sz="3200">
                <a:solidFill>
                  <a:schemeClr val="tx2"/>
                </a:solidFill>
                <a:latin typeface="Arial" charset="0"/>
              </a:rPr>
              <a:t> Cleaved to form hormones  and their</a:t>
            </a:r>
          </a:p>
          <a:p>
            <a:pPr>
              <a:buClr>
                <a:schemeClr val="tx2"/>
              </a:buClr>
              <a:buSzPct val="80000"/>
              <a:buFont typeface="Arial" charset="0"/>
              <a:buChar char="•"/>
            </a:pPr>
            <a:r>
              <a:rPr lang="en-GB" sz="3200">
                <a:solidFill>
                  <a:schemeClr val="tx2"/>
                </a:solidFill>
                <a:latin typeface="Arial" charset="0"/>
              </a:rPr>
              <a:t>neurophysin proteins (</a:t>
            </a:r>
            <a:r>
              <a:rPr lang="en-GB" sz="3200">
                <a:latin typeface="Arial" charset="0"/>
              </a:rPr>
              <a:t>released  together)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8313" y="4076700"/>
            <a:ext cx="5184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80000"/>
              <a:buFont typeface="Arial" charset="0"/>
              <a:buChar char="•"/>
            </a:pPr>
            <a:r>
              <a:rPr lang="en-GB" sz="3200">
                <a:latin typeface="Arial" charset="0"/>
              </a:rPr>
              <a:t> Differ by two amino acids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8313" y="3429000"/>
            <a:ext cx="376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SzPct val="80000"/>
              <a:buFont typeface="Arial" charset="0"/>
              <a:buChar char="•"/>
            </a:pPr>
            <a:r>
              <a:rPr lang="en-GB" sz="3200">
                <a:solidFill>
                  <a:schemeClr val="tx2"/>
                </a:solidFill>
                <a:latin typeface="Arial" charset="0"/>
              </a:rPr>
              <a:t> Nonapeptides</a:t>
            </a:r>
            <a:endParaRPr lang="en-GB" sz="28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665</Words>
  <Application>Microsoft Office PowerPoint</Application>
  <PresentationFormat>On-screen Show (4:3)</PresentationFormat>
  <Paragraphs>253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Calibri</vt:lpstr>
      <vt:lpstr>Monotype Sorts</vt:lpstr>
      <vt:lpstr>Office Theme</vt:lpstr>
      <vt:lpstr>Hypothalamo-hypophysial axis</vt:lpstr>
      <vt:lpstr>PowerPoint Presentation</vt:lpstr>
      <vt:lpstr>THE HYPOTHALAMO-NEUROHYPOPHYSIAL SYSTEM</vt:lpstr>
      <vt:lpstr>THE HYPOTHALAMO-NEUROHYPOPHYSIAL SYSTEM</vt:lpstr>
      <vt:lpstr>SUPRAOPTIC NEURONES</vt:lpstr>
      <vt:lpstr>PARAVENTRICULAR NEURONES</vt:lpstr>
      <vt:lpstr>VASOPRESSIN SYNTHESIS</vt:lpstr>
      <vt:lpstr>PowerPoint Presentation</vt:lpstr>
      <vt:lpstr>VASOPRESSIN AND OXYTOCIN</vt:lpstr>
      <vt:lpstr>PowerPoint Presentation</vt:lpstr>
      <vt:lpstr>OTHER ACTIONS OF VASOPRESSIN (2)</vt:lpstr>
      <vt:lpstr>VASOPRESSIN RECEPTORS</vt:lpstr>
      <vt:lpstr>VASOPRESSIN RECEPTORS</vt:lpstr>
      <vt:lpstr>PowerPoint Presentation</vt:lpstr>
      <vt:lpstr>PowerPoint Presentation</vt:lpstr>
      <vt:lpstr>ACTIONS OF OXYTOCIN</vt:lpstr>
      <vt:lpstr>NEUROENDOCRINE REFLEX ARC</vt:lpstr>
      <vt:lpstr>CLINICAL CONDITIONS</vt:lpstr>
      <vt:lpstr>DIABETES INSIPIDUS</vt:lpstr>
    </vt:vector>
  </TitlesOfParts>
  <Company>ICSM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HYPOTHALAMO-HYPOPHYSIAL AXIS</dc:title>
  <dc:creator>jflayc</dc:creator>
  <cp:lastModifiedBy>Shiel, Nuala</cp:lastModifiedBy>
  <cp:revision>58</cp:revision>
  <cp:lastPrinted>1999-03-02T14:38:36Z</cp:lastPrinted>
  <dcterms:created xsi:type="dcterms:W3CDTF">1999-02-17T12:37:58Z</dcterms:created>
  <dcterms:modified xsi:type="dcterms:W3CDTF">2013-01-08T14:47:40Z</dcterms:modified>
</cp:coreProperties>
</file>