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3" r:id="rId2"/>
    <p:sldId id="277" r:id="rId3"/>
    <p:sldId id="283" r:id="rId4"/>
    <p:sldId id="284" r:id="rId5"/>
    <p:sldId id="276" r:id="rId6"/>
    <p:sldId id="278" r:id="rId7"/>
    <p:sldId id="257" r:id="rId8"/>
    <p:sldId id="261" r:id="rId9"/>
    <p:sldId id="280" r:id="rId10"/>
    <p:sldId id="285" r:id="rId11"/>
    <p:sldId id="258" r:id="rId12"/>
    <p:sldId id="259" r:id="rId13"/>
    <p:sldId id="281" r:id="rId14"/>
    <p:sldId id="286" r:id="rId15"/>
    <p:sldId id="287" r:id="rId16"/>
    <p:sldId id="288" r:id="rId17"/>
    <p:sldId id="267" r:id="rId18"/>
    <p:sldId id="268" r:id="rId19"/>
    <p:sldId id="269" r:id="rId20"/>
  </p:sldIdLst>
  <p:sldSz cx="9144000" cy="6858000" type="screen4x3"/>
  <p:notesSz cx="6669088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CC"/>
    <a:srgbClr val="FF9999"/>
    <a:srgbClr val="FFCC99"/>
    <a:srgbClr val="EDD5FF"/>
    <a:srgbClr val="CCECFF"/>
    <a:srgbClr val="3366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4643" autoAdjust="0"/>
  </p:normalViewPr>
  <p:slideViewPr>
    <p:cSldViewPr>
      <p:cViewPr>
        <p:scale>
          <a:sx n="50" d="100"/>
          <a:sy n="50" d="100"/>
        </p:scale>
        <p:origin x="-8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44" y="-84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87350" y="9410700"/>
            <a:ext cx="587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200775" y="9456738"/>
            <a:ext cx="401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7986A18F-3C1B-4529-BFA4-9F651B75C744}" type="slidenum">
              <a:rPr lang="en-GB" sz="1400"/>
              <a:pPr algn="r">
                <a:defRPr/>
              </a:pPr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129406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notes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746125" y="9410700"/>
            <a:ext cx="51530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7250" y="746125"/>
            <a:ext cx="4954588" cy="3717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200775" y="9456738"/>
            <a:ext cx="401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0F955954-6538-415C-AACB-3ED01FF857E7}" type="slidenum">
              <a:rPr lang="en-GB" sz="1400"/>
              <a:pPr algn="r">
                <a:defRPr/>
              </a:pPr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646181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9709-33D8-4B82-A12A-D25F6B1F901F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A103-B18B-45CD-B492-919D1BE205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71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EE29-9EE3-43FE-9DF6-40E82CD6F86D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C743-98A2-45B7-9884-E9F227D507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78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E86B8-CF71-49E2-8953-BE0D5633F0C8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B29C1-F634-4734-AD39-BD48F9E402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1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049EE-54BF-4D31-AA76-536B8C1A2428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F5E13-A7E4-401D-B90E-D9AB9BABDD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4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C272-917C-4152-940E-25DC3DC685B2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1F77-E192-4EB6-92BD-78CFDDB77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2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623B-99D8-4E04-9567-42E4D34D095F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1888-4B50-4AAC-B320-4467A5D963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6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DA371-DACD-4073-9895-9D54A595D472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8688-81EE-42B2-8F75-2E2D89B83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9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CCEB-32F3-4811-AC5B-46A5155492A9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E630-EB6D-454B-A3A5-C33A5E51A3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1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4271-F2EB-4FCA-B068-5310EA31B727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3E422-6F17-446A-B99C-3CAF75B446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22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DFB4E-BAC9-4A36-8E6A-4B062ED55372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9305-133D-4F64-8BAC-88D316A59F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1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8CD34-50B0-4E9C-B483-035D05C1CB75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F10FF-D416-41AB-A854-BDE89E1A29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27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F22B795-2A08-4D11-A45F-88E77DDC2F0F}" type="datetimeFigureOut">
              <a:rPr lang="en-GB"/>
              <a:pPr>
                <a:defRPr/>
              </a:pPr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F2E22CD-3FC9-42C9-B9CB-08E68B973D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1905000"/>
            <a:ext cx="785083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GB" sz="4400" dirty="0" err="1" smtClean="0">
                <a:solidFill>
                  <a:schemeClr val="tx2"/>
                </a:solidFill>
              </a:rPr>
              <a:t>Hypothalamo-hypophysial</a:t>
            </a:r>
            <a:r>
              <a:rPr lang="en-GB" sz="4400" dirty="0" smtClean="0">
                <a:solidFill>
                  <a:schemeClr val="tx2"/>
                </a:solidFill>
              </a:rPr>
              <a:t> axis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73732" y="3501008"/>
            <a:ext cx="810272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GB" sz="4800" dirty="0" smtClean="0">
                <a:solidFill>
                  <a:schemeClr val="tx2"/>
                </a:solidFill>
              </a:rPr>
              <a:t>1. The </a:t>
            </a:r>
            <a:r>
              <a:rPr lang="en-GB" sz="4800" dirty="0" err="1" smtClean="0">
                <a:solidFill>
                  <a:schemeClr val="tx2"/>
                </a:solidFill>
              </a:rPr>
              <a:t>hypothalamo-adenohypophysial</a:t>
            </a:r>
            <a:r>
              <a:rPr lang="en-GB" sz="4800" dirty="0" smtClean="0">
                <a:solidFill>
                  <a:schemeClr val="tx2"/>
                </a:solidFill>
              </a:rPr>
              <a:t> system</a:t>
            </a:r>
            <a:endParaRPr lang="en-GB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42875" y="609600"/>
            <a:ext cx="8715375" cy="1147763"/>
          </a:xfrm>
        </p:spPr>
        <p:txBody>
          <a:bodyPr/>
          <a:lstStyle/>
          <a:p>
            <a:pPr eaLnBrk="1" hangingPunct="1"/>
            <a:r>
              <a:rPr lang="en-GB" smtClean="0"/>
              <a:t>PRECURSOR PROHORMONES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85813" y="2214563"/>
            <a:ext cx="7072312" cy="500062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1268" name="Straight Connector 4"/>
          <p:cNvCxnSpPr>
            <a:cxnSpLocks noChangeShapeType="1"/>
          </p:cNvCxnSpPr>
          <p:nvPr/>
        </p:nvCxnSpPr>
        <p:spPr bwMode="auto">
          <a:xfrm rot="5400000">
            <a:off x="2250282" y="2464594"/>
            <a:ext cx="50006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6"/>
          <p:cNvCxnSpPr>
            <a:cxnSpLocks noChangeShapeType="1"/>
          </p:cNvCxnSpPr>
          <p:nvPr/>
        </p:nvCxnSpPr>
        <p:spPr bwMode="auto">
          <a:xfrm rot="5400000">
            <a:off x="5322094" y="2464594"/>
            <a:ext cx="50006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Arrow Connector 8"/>
          <p:cNvCxnSpPr>
            <a:cxnSpLocks noChangeShapeType="1"/>
          </p:cNvCxnSpPr>
          <p:nvPr/>
        </p:nvCxnSpPr>
        <p:spPr bwMode="auto">
          <a:xfrm rot="5400000">
            <a:off x="3641726" y="3429000"/>
            <a:ext cx="1001712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785813" y="4286250"/>
            <a:ext cx="1571625" cy="5000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2643188" y="4286250"/>
            <a:ext cx="2857500" cy="5000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5786438" y="4286250"/>
            <a:ext cx="2071687" cy="5000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TextBox 12"/>
          <p:cNvSpPr txBox="1">
            <a:spLocks noChangeArrowheads="1"/>
          </p:cNvSpPr>
          <p:nvPr/>
        </p:nvSpPr>
        <p:spPr bwMode="auto">
          <a:xfrm>
            <a:off x="714375" y="5286375"/>
            <a:ext cx="7881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Example: POMC  	   CORTICOTROPHIN + Pro-</a:t>
            </a:r>
            <a:r>
              <a:rPr lang="en-GB">
                <a:latin typeface="Symbol" pitchFamily="18" charset="2"/>
              </a:rPr>
              <a:t>g</a:t>
            </a:r>
            <a:r>
              <a:rPr lang="en-GB"/>
              <a:t>MSH + </a:t>
            </a:r>
            <a:r>
              <a:rPr lang="en-GB">
                <a:latin typeface="Symbol" pitchFamily="18" charset="2"/>
              </a:rPr>
              <a:t>b</a:t>
            </a:r>
            <a:r>
              <a:rPr lang="en-GB"/>
              <a:t>LPH</a:t>
            </a:r>
          </a:p>
        </p:txBody>
      </p:sp>
      <p:cxnSp>
        <p:nvCxnSpPr>
          <p:cNvPr id="11275" name="Straight Arrow Connector 14"/>
          <p:cNvCxnSpPr>
            <a:cxnSpLocks noChangeShapeType="1"/>
          </p:cNvCxnSpPr>
          <p:nvPr/>
        </p:nvCxnSpPr>
        <p:spPr bwMode="auto">
          <a:xfrm>
            <a:off x="3000375" y="5500688"/>
            <a:ext cx="5715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6" name="TextBox 15"/>
          <p:cNvSpPr txBox="1">
            <a:spLocks noChangeArrowheads="1"/>
          </p:cNvSpPr>
          <p:nvPr/>
        </p:nvSpPr>
        <p:spPr bwMode="auto">
          <a:xfrm>
            <a:off x="928688" y="5929313"/>
            <a:ext cx="4792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(POMC = </a:t>
            </a:r>
            <a:r>
              <a:rPr lang="en-GB">
                <a:solidFill>
                  <a:schemeClr val="tx2"/>
                </a:solidFill>
              </a:rPr>
              <a:t>P</a:t>
            </a:r>
            <a:r>
              <a:rPr lang="en-GB"/>
              <a:t>ro</a:t>
            </a:r>
            <a:r>
              <a:rPr lang="en-GB">
                <a:solidFill>
                  <a:schemeClr val="tx2"/>
                </a:solidFill>
              </a:rPr>
              <a:t>O</a:t>
            </a:r>
            <a:r>
              <a:rPr lang="en-GB"/>
              <a:t>pio</a:t>
            </a:r>
            <a:r>
              <a:rPr lang="en-GB">
                <a:solidFill>
                  <a:schemeClr val="tx2"/>
                </a:solidFill>
              </a:rPr>
              <a:t>M</a:t>
            </a:r>
            <a:r>
              <a:rPr lang="en-GB"/>
              <a:t>elano</a:t>
            </a:r>
            <a:r>
              <a:rPr lang="en-GB">
                <a:solidFill>
                  <a:schemeClr val="tx2"/>
                </a:solidFill>
              </a:rPr>
              <a:t>C</a:t>
            </a:r>
            <a:r>
              <a:rPr lang="en-GB"/>
              <a:t>orticotrophin)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7763"/>
          </a:xfrm>
          <a:noFill/>
        </p:spPr>
        <p:txBody>
          <a:bodyPr/>
          <a:lstStyle/>
          <a:p>
            <a:pPr eaLnBrk="1" hangingPunct="1"/>
            <a:r>
              <a:rPr lang="en-GB" sz="4000" b="1" i="1" smtClean="0">
                <a:solidFill>
                  <a:schemeClr val="tx2"/>
                </a:solidFill>
              </a:rPr>
              <a:t>ADENOHYPOPHYSIAL HORMONES</a:t>
            </a:r>
            <a:endParaRPr lang="en-GB" b="1" i="1" smtClean="0">
              <a:solidFill>
                <a:schemeClr val="tx2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371600"/>
            <a:ext cx="8077200" cy="517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b="1" i="1">
                <a:solidFill>
                  <a:schemeClr val="tx2"/>
                </a:solidFill>
              </a:rPr>
              <a:t>PROTEINS:</a:t>
            </a:r>
            <a:r>
              <a:rPr lang="en-GB"/>
              <a:t>				</a:t>
            </a:r>
            <a:endParaRPr lang="en-GB" sz="320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m"/>
            </a:pPr>
            <a:r>
              <a:rPr lang="en-GB" sz="2400" i="1" u="sng"/>
              <a:t> SOMATOTROPHIN</a:t>
            </a:r>
            <a:r>
              <a:rPr lang="en-GB" sz="2400" i="1"/>
              <a:t> (GROWTH HORMONE) 191 aa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m"/>
            </a:pPr>
            <a:r>
              <a:rPr lang="en-GB" sz="2400" i="1" u="sng"/>
              <a:t>PROLACTIN</a:t>
            </a:r>
            <a:r>
              <a:rPr lang="en-GB" sz="2400" i="1"/>
              <a:t> 199 aa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r>
              <a:rPr lang="en-GB" b="1" i="1">
                <a:solidFill>
                  <a:schemeClr val="tx2"/>
                </a:solidFill>
              </a:rPr>
              <a:t>GLYCOPROTEINS:</a:t>
            </a:r>
            <a:r>
              <a:rPr lang="en-GB" b="1" i="1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en-GB" b="1" i="1"/>
              <a:t>consisting of</a:t>
            </a:r>
            <a:r>
              <a:rPr lang="en-GB" b="1" i="1">
                <a:latin typeface="Symbol" pitchFamily="18" charset="2"/>
              </a:rPr>
              <a:t>  a</a:t>
            </a:r>
            <a:r>
              <a:rPr lang="en-GB" b="1" i="1"/>
              <a:t> and </a:t>
            </a:r>
            <a:r>
              <a:rPr lang="en-GB" b="1" i="1">
                <a:latin typeface="Symbol" pitchFamily="18" charset="2"/>
              </a:rPr>
              <a:t>b</a:t>
            </a:r>
            <a:r>
              <a:rPr lang="en-GB" b="1" i="1"/>
              <a:t> sub-units (92 aa </a:t>
            </a:r>
            <a:r>
              <a:rPr lang="en-GB" b="1" i="1">
                <a:latin typeface="Symbol" pitchFamily="18" charset="2"/>
              </a:rPr>
              <a:t>a</a:t>
            </a:r>
            <a:r>
              <a:rPr lang="en-GB" b="1" i="1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r>
              <a:rPr lang="en-GB" b="1" i="1"/>
              <a:t>sub-unit common to all 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m"/>
            </a:pPr>
            <a:r>
              <a:rPr lang="en-GB" sz="2400" i="1" u="sng"/>
              <a:t>THYROTROPHIN</a:t>
            </a:r>
            <a:r>
              <a:rPr lang="en-GB" sz="2400" i="1"/>
              <a:t> (THYROID STIMULATING HORMONE, TSH)</a:t>
            </a:r>
            <a:r>
              <a:rPr lang="en-GB" sz="2400" i="1">
                <a:latin typeface="Symbol" pitchFamily="18" charset="2"/>
              </a:rPr>
              <a:t> b</a:t>
            </a:r>
            <a:r>
              <a:rPr lang="en-GB" sz="2400" i="1"/>
              <a:t>-sub-unit 110 aa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m"/>
            </a:pPr>
            <a:r>
              <a:rPr lang="en-GB" sz="2400" i="1" u="sng"/>
              <a:t>2 GONADOTROPHINS </a:t>
            </a:r>
            <a:r>
              <a:rPr lang="en-GB" sz="2400" i="1"/>
              <a:t>both have 115 aa </a:t>
            </a:r>
            <a:r>
              <a:rPr lang="en-GB" sz="2400" i="1">
                <a:latin typeface="Symbol" pitchFamily="18" charset="2"/>
              </a:rPr>
              <a:t>b</a:t>
            </a:r>
            <a:r>
              <a:rPr lang="en-GB" sz="2400" i="1"/>
              <a:t>-sub-unit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r>
              <a:rPr lang="en-GB" sz="2400" i="1"/>
              <a:t>		- </a:t>
            </a:r>
            <a:r>
              <a:rPr lang="en-GB" sz="2400" i="1" u="sng"/>
              <a:t>LUTEINIZING HORMONE</a:t>
            </a:r>
            <a:r>
              <a:rPr lang="en-GB" sz="2400" i="1"/>
              <a:t> (LH)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r>
              <a:rPr lang="en-GB" sz="2400" i="1"/>
              <a:t>		- </a:t>
            </a:r>
            <a:r>
              <a:rPr lang="en-GB" sz="2400" i="1" u="sng"/>
              <a:t>FOLLICLE STIMULATING HORMONE</a:t>
            </a:r>
            <a:r>
              <a:rPr lang="en-GB" sz="2400"/>
              <a:t>	(FSH)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r>
              <a:rPr lang="en-GB" b="1" i="1">
                <a:solidFill>
                  <a:schemeClr val="tx2"/>
                </a:solidFill>
              </a:rPr>
              <a:t>POLYPEPTIDE:</a:t>
            </a:r>
            <a:endParaRPr lang="en-GB" sz="240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m"/>
            </a:pPr>
            <a:r>
              <a:rPr lang="en-GB" sz="2400" i="1" u="sng"/>
              <a:t>CORTICOTROPHIN</a:t>
            </a:r>
            <a:r>
              <a:rPr lang="en-GB" sz="2400" i="1"/>
              <a:t> (ADRENOCORTICOTROPHIC HORMONE, ACTH) 39 aa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7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i="1" dirty="0" smtClean="0">
                <a:solidFill>
                  <a:schemeClr val="tx2"/>
                </a:solidFill>
              </a:rPr>
              <a:t>HYPOTHALAMO-ADENOHYPOPHYSIAL AXIS</a:t>
            </a:r>
            <a:endParaRPr lang="en-GB" sz="4000" i="1" dirty="0" smtClean="0">
              <a:solidFill>
                <a:schemeClr val="tx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447800"/>
            <a:ext cx="4191000" cy="5410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b="1" dirty="0" smtClean="0"/>
              <a:t>HYPOTHALAMIC HORMONES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i="1" dirty="0" err="1" smtClean="0">
                <a:solidFill>
                  <a:schemeClr val="tx2"/>
                </a:solidFill>
              </a:rPr>
              <a:t>somatotrophin</a:t>
            </a:r>
            <a:r>
              <a:rPr lang="en-GB" sz="2400" b="1" i="1" dirty="0" smtClean="0">
                <a:solidFill>
                  <a:schemeClr val="tx2"/>
                </a:solidFill>
              </a:rPr>
              <a:t> releasing hormone (SRH or </a:t>
            </a:r>
            <a:r>
              <a:rPr lang="en-GB" sz="2400" b="1" i="1" u="sng" dirty="0" smtClean="0">
                <a:solidFill>
                  <a:schemeClr val="tx2"/>
                </a:solidFill>
              </a:rPr>
              <a:t>GHRH</a:t>
            </a:r>
            <a:r>
              <a:rPr lang="en-GB" sz="2400" b="1" i="1" dirty="0" smtClean="0">
                <a:solidFill>
                  <a:schemeClr val="tx2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err="1" smtClean="0"/>
              <a:t>somatostatin</a:t>
            </a:r>
            <a:r>
              <a:rPr lang="en-GB" sz="2400" dirty="0" smtClean="0"/>
              <a:t> (SS)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b="1" i="1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i="1" dirty="0" smtClean="0">
                <a:solidFill>
                  <a:schemeClr val="tx2"/>
                </a:solidFill>
              </a:rPr>
              <a:t>dopamine (DA)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err="1" smtClean="0"/>
              <a:t>thyrotrophin</a:t>
            </a:r>
            <a:r>
              <a:rPr lang="en-GB" sz="2400" dirty="0" smtClean="0"/>
              <a:t> releasing hormone (TRH)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err="1" smtClean="0"/>
              <a:t>gonadotrophin</a:t>
            </a:r>
            <a:r>
              <a:rPr lang="en-GB" sz="2400" dirty="0" smtClean="0"/>
              <a:t> releasing hormone (</a:t>
            </a:r>
            <a:r>
              <a:rPr lang="en-GB" sz="2400" dirty="0" err="1" smtClean="0"/>
              <a:t>GnRH</a:t>
            </a:r>
            <a:r>
              <a:rPr lang="en-GB" sz="24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err="1" smtClean="0"/>
              <a:t>Gonadotrophin</a:t>
            </a:r>
            <a:r>
              <a:rPr lang="en-GB" sz="2400" dirty="0" smtClean="0"/>
              <a:t> inhibitory hormone (</a:t>
            </a:r>
            <a:r>
              <a:rPr lang="en-GB" sz="2400" dirty="0" err="1" smtClean="0"/>
              <a:t>GnIH</a:t>
            </a:r>
            <a:r>
              <a:rPr lang="en-GB" sz="24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corticotrophin releasing hormone (CRH)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vasopressin (VP)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43400" y="1447800"/>
            <a:ext cx="4495800" cy="5410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b="1" dirty="0" smtClean="0"/>
              <a:t>ADENOHYPOPHYSIAL HORMONES</a:t>
            </a: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</a:t>
            </a:r>
            <a:r>
              <a:rPr lang="en-GB" sz="2400" dirty="0" err="1" smtClean="0"/>
              <a:t>somatotrophin</a:t>
            </a:r>
            <a:r>
              <a:rPr lang="en-GB" sz="2400" dirty="0" smtClean="0"/>
              <a:t> (growth hormone)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</a:t>
            </a:r>
            <a:r>
              <a:rPr lang="en-GB" sz="2400" dirty="0" err="1" smtClean="0"/>
              <a:t>prolactin</a:t>
            </a:r>
            <a:endParaRPr lang="en-GB" sz="2400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</a:t>
            </a:r>
            <a:r>
              <a:rPr lang="en-GB" sz="2400" dirty="0" err="1" smtClean="0"/>
              <a:t>thyrotrophin</a:t>
            </a: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luteinizing hormone (LH)</a:t>
            </a:r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follicle stimulating hormone (FSH)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GB" sz="2400" dirty="0" smtClean="0"/>
              <a:t>	corticotrophin (ACTH)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4211638" y="2924175"/>
            <a:ext cx="0" cy="865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3924300" y="3789363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3924300" y="2924175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3320" name="Group 23"/>
          <p:cNvGrpSpPr>
            <a:grpSpLocks/>
          </p:cNvGrpSpPr>
          <p:nvPr/>
        </p:nvGrpSpPr>
        <p:grpSpPr bwMode="auto">
          <a:xfrm>
            <a:off x="4356100" y="4508500"/>
            <a:ext cx="287338" cy="936625"/>
            <a:chOff x="4355976" y="4509120"/>
            <a:chExt cx="241300" cy="1008112"/>
          </a:xfrm>
        </p:grpSpPr>
        <p:sp>
          <p:nvSpPr>
            <p:cNvPr id="13334" name="Line 11"/>
            <p:cNvSpPr>
              <a:spLocks noChangeShapeType="1"/>
            </p:cNvSpPr>
            <p:nvPr/>
          </p:nvSpPr>
          <p:spPr bwMode="auto">
            <a:xfrm flipH="1">
              <a:off x="4355976" y="4509120"/>
              <a:ext cx="241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5" name="Line 12"/>
            <p:cNvSpPr>
              <a:spLocks noChangeShapeType="1"/>
            </p:cNvSpPr>
            <p:nvPr/>
          </p:nvSpPr>
          <p:spPr bwMode="auto">
            <a:xfrm>
              <a:off x="4355976" y="4509120"/>
              <a:ext cx="0" cy="1008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6" name="Line 13"/>
            <p:cNvSpPr>
              <a:spLocks noChangeShapeType="1"/>
            </p:cNvSpPr>
            <p:nvPr/>
          </p:nvSpPr>
          <p:spPr bwMode="auto">
            <a:xfrm>
              <a:off x="4355976" y="5517232"/>
              <a:ext cx="215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3321" name="Line 16"/>
          <p:cNvSpPr>
            <a:spLocks noChangeShapeType="1"/>
          </p:cNvSpPr>
          <p:nvPr/>
        </p:nvSpPr>
        <p:spPr bwMode="auto">
          <a:xfrm>
            <a:off x="3851275" y="4941888"/>
            <a:ext cx="487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1619250" y="3860800"/>
            <a:ext cx="3097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3323" name="Group 24"/>
          <p:cNvGrpSpPr>
            <a:grpSpLocks/>
          </p:cNvGrpSpPr>
          <p:nvPr/>
        </p:nvGrpSpPr>
        <p:grpSpPr bwMode="auto">
          <a:xfrm>
            <a:off x="3995738" y="5661025"/>
            <a:ext cx="596900" cy="990600"/>
            <a:chOff x="3962400" y="5715000"/>
            <a:chExt cx="596900" cy="990600"/>
          </a:xfrm>
        </p:grpSpPr>
        <p:sp>
          <p:nvSpPr>
            <p:cNvPr id="13330" name="Line 8"/>
            <p:cNvSpPr>
              <a:spLocks noChangeShapeType="1"/>
            </p:cNvSpPr>
            <p:nvPr/>
          </p:nvSpPr>
          <p:spPr bwMode="auto">
            <a:xfrm>
              <a:off x="3962400" y="5715000"/>
              <a:ext cx="292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1" name="Line 9"/>
            <p:cNvSpPr>
              <a:spLocks noChangeShapeType="1"/>
            </p:cNvSpPr>
            <p:nvPr/>
          </p:nvSpPr>
          <p:spPr bwMode="auto">
            <a:xfrm>
              <a:off x="4267200" y="5715000"/>
              <a:ext cx="0" cy="99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2" name="Line 10"/>
            <p:cNvSpPr>
              <a:spLocks noChangeShapeType="1"/>
            </p:cNvSpPr>
            <p:nvPr/>
          </p:nvSpPr>
          <p:spPr bwMode="auto">
            <a:xfrm flipH="1">
              <a:off x="3962400" y="6705600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3" name="Line 18"/>
            <p:cNvSpPr>
              <a:spLocks noChangeShapeType="1"/>
            </p:cNvSpPr>
            <p:nvPr/>
          </p:nvSpPr>
          <p:spPr bwMode="auto">
            <a:xfrm>
              <a:off x="4267200" y="6248400"/>
              <a:ext cx="292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24" name="Group 23"/>
          <p:cNvGrpSpPr>
            <a:grpSpLocks/>
          </p:cNvGrpSpPr>
          <p:nvPr/>
        </p:nvGrpSpPr>
        <p:grpSpPr bwMode="auto">
          <a:xfrm>
            <a:off x="3924300" y="1989138"/>
            <a:ext cx="762000" cy="863600"/>
            <a:chOff x="2496" y="1488"/>
            <a:chExt cx="480" cy="672"/>
          </a:xfrm>
        </p:grpSpPr>
        <p:sp>
          <p:nvSpPr>
            <p:cNvPr id="13326" name="Line 19"/>
            <p:cNvSpPr>
              <a:spLocks noChangeShapeType="1"/>
            </p:cNvSpPr>
            <p:nvPr/>
          </p:nvSpPr>
          <p:spPr bwMode="auto">
            <a:xfrm>
              <a:off x="2496" y="148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7" name="Line 20"/>
            <p:cNvSpPr>
              <a:spLocks noChangeShapeType="1"/>
            </p:cNvSpPr>
            <p:nvPr/>
          </p:nvSpPr>
          <p:spPr bwMode="auto">
            <a:xfrm>
              <a:off x="2688" y="1488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8" name="Line 21"/>
            <p:cNvSpPr>
              <a:spLocks noChangeShapeType="1"/>
            </p:cNvSpPr>
            <p:nvPr/>
          </p:nvSpPr>
          <p:spPr bwMode="auto">
            <a:xfrm flipH="1">
              <a:off x="2496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9" name="Line 22"/>
            <p:cNvSpPr>
              <a:spLocks noChangeShapeType="1"/>
            </p:cNvSpPr>
            <p:nvPr/>
          </p:nvSpPr>
          <p:spPr bwMode="auto">
            <a:xfrm>
              <a:off x="2688" y="172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4211638" y="3429000"/>
            <a:ext cx="50482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47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i="1" dirty="0" smtClean="0">
                <a:solidFill>
                  <a:schemeClr val="tx2"/>
                </a:solidFill>
              </a:rPr>
              <a:t>ADENOHYPOPHYSIAL HORMONES </a:t>
            </a:r>
            <a:br>
              <a:rPr lang="en-GB" sz="3600" b="1" i="1" dirty="0" smtClean="0">
                <a:solidFill>
                  <a:schemeClr val="tx2"/>
                </a:solidFill>
              </a:rPr>
            </a:br>
            <a:r>
              <a:rPr lang="en-GB" sz="3600" b="1" i="1" dirty="0" smtClean="0">
                <a:solidFill>
                  <a:schemeClr val="tx2"/>
                </a:solidFill>
              </a:rPr>
              <a:t>AND THEIR MAIN TARGET CELLS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4800" y="1471613"/>
            <a:ext cx="45720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75000"/>
              <a:buFont typeface="Arial" charset="0"/>
              <a:buChar char="•"/>
            </a:pPr>
            <a:r>
              <a:rPr lang="en-GB" sz="2400"/>
              <a:t> SOMATOTROPHIN</a:t>
            </a:r>
          </a:p>
          <a:p>
            <a:pPr>
              <a:spcBef>
                <a:spcPct val="50000"/>
              </a:spcBef>
              <a:buClr>
                <a:srgbClr val="FFFF99"/>
              </a:buClr>
              <a:buSzPct val="75000"/>
              <a:buFont typeface="Monotype Sorts" pitchFamily="2" charset="2"/>
              <a:buChar char="n"/>
            </a:pPr>
            <a:endParaRPr lang="en-GB" sz="2400"/>
          </a:p>
          <a:p>
            <a:pPr>
              <a:spcBef>
                <a:spcPct val="50000"/>
              </a:spcBef>
              <a:buSzPct val="75000"/>
              <a:buFont typeface="Arial" charset="0"/>
              <a:buChar char="•"/>
            </a:pPr>
            <a:r>
              <a:rPr lang="en-GB" sz="2400"/>
              <a:t> PROLACTIN</a:t>
            </a:r>
          </a:p>
          <a:p>
            <a:pPr>
              <a:spcBef>
                <a:spcPct val="50000"/>
              </a:spcBef>
              <a:buSzPct val="75000"/>
              <a:buFont typeface="Arial" charset="0"/>
              <a:buChar char="•"/>
            </a:pPr>
            <a:endParaRPr lang="en-GB" sz="2400"/>
          </a:p>
          <a:p>
            <a:pPr>
              <a:spcBef>
                <a:spcPct val="50000"/>
              </a:spcBef>
              <a:buSzPct val="75000"/>
              <a:buFont typeface="Arial" charset="0"/>
              <a:buChar char="•"/>
            </a:pPr>
            <a:r>
              <a:rPr lang="en-GB" sz="2400"/>
              <a:t> THYROTROPHIN</a:t>
            </a:r>
          </a:p>
          <a:p>
            <a:pPr>
              <a:spcBef>
                <a:spcPct val="50000"/>
              </a:spcBef>
              <a:buSzPct val="75000"/>
              <a:buFont typeface="Arial" charset="0"/>
              <a:buChar char="•"/>
            </a:pPr>
            <a:endParaRPr lang="en-GB" sz="2400"/>
          </a:p>
          <a:p>
            <a:pPr>
              <a:spcBef>
                <a:spcPct val="50000"/>
              </a:spcBef>
              <a:buSzPct val="75000"/>
              <a:buFont typeface="Arial" charset="0"/>
              <a:buChar char="•"/>
            </a:pPr>
            <a:r>
              <a:rPr lang="en-GB" sz="2400"/>
              <a:t> GONADOTROPHINS</a:t>
            </a:r>
          </a:p>
          <a:p>
            <a:pPr>
              <a:spcBef>
                <a:spcPct val="50000"/>
              </a:spcBef>
              <a:buSzPct val="75000"/>
            </a:pPr>
            <a:r>
              <a:rPr lang="en-GB" sz="2400"/>
              <a:t>	(LH and FSH)</a:t>
            </a:r>
          </a:p>
          <a:p>
            <a:pPr>
              <a:spcBef>
                <a:spcPct val="50000"/>
              </a:spcBef>
              <a:buSzPct val="75000"/>
              <a:buFont typeface="Arial" charset="0"/>
              <a:buChar char="•"/>
            </a:pPr>
            <a:r>
              <a:rPr lang="en-GB" sz="2400"/>
              <a:t> CORTICOTROPHIN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429000" y="1371600"/>
            <a:ext cx="5240338" cy="1212850"/>
            <a:chOff x="2160" y="864"/>
            <a:chExt cx="3301" cy="764"/>
          </a:xfrm>
        </p:grpSpPr>
        <p:sp>
          <p:nvSpPr>
            <p:cNvPr id="14354" name="Text Box 4"/>
            <p:cNvSpPr txBox="1">
              <a:spLocks noChangeArrowheads="1"/>
            </p:cNvSpPr>
            <p:nvPr/>
          </p:nvSpPr>
          <p:spPr bwMode="auto">
            <a:xfrm>
              <a:off x="2736" y="864"/>
              <a:ext cx="2725" cy="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SzPct val="75000"/>
                <a:buFont typeface="Arial" charset="0"/>
                <a:buChar char="•"/>
              </a:pPr>
              <a:r>
                <a:rPr lang="en-GB" sz="2400"/>
                <a:t> GENERAL BODY TISSUES, </a:t>
              </a:r>
            </a:p>
            <a:p>
              <a: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GB" sz="2400"/>
                <a:t>PARTICULARLY THE LIVER</a:t>
              </a:r>
            </a:p>
            <a:p>
              <a:endParaRPr lang="en-GB"/>
            </a:p>
          </p:txBody>
        </p:sp>
        <p:sp>
          <p:nvSpPr>
            <p:cNvPr id="14355" name="Line 5"/>
            <p:cNvSpPr>
              <a:spLocks noChangeShapeType="1"/>
            </p:cNvSpPr>
            <p:nvPr/>
          </p:nvSpPr>
          <p:spPr bwMode="auto">
            <a:xfrm>
              <a:off x="2160" y="110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29000" y="2438400"/>
            <a:ext cx="4652963" cy="1212850"/>
            <a:chOff x="2160" y="1536"/>
            <a:chExt cx="2931" cy="764"/>
          </a:xfrm>
        </p:grpSpPr>
        <p:sp>
          <p:nvSpPr>
            <p:cNvPr id="14352" name="Text Box 6"/>
            <p:cNvSpPr txBox="1">
              <a:spLocks noChangeArrowheads="1"/>
            </p:cNvSpPr>
            <p:nvPr/>
          </p:nvSpPr>
          <p:spPr bwMode="auto">
            <a:xfrm>
              <a:off x="2736" y="1536"/>
              <a:ext cx="2355" cy="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SzPct val="75000"/>
                <a:buFont typeface="Arial" charset="0"/>
                <a:buChar char="•"/>
              </a:pPr>
              <a:r>
                <a:rPr lang="en-GB" sz="2400"/>
                <a:t> BREASTS (LACTATING </a:t>
              </a:r>
            </a:p>
            <a:p>
              <a: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GB" sz="2400"/>
                <a:t>WOMEN)</a:t>
              </a:r>
            </a:p>
            <a:p>
              <a:endParaRPr lang="en-GB"/>
            </a:p>
          </p:txBody>
        </p:sp>
        <p:sp>
          <p:nvSpPr>
            <p:cNvPr id="14353" name="Line 7"/>
            <p:cNvSpPr>
              <a:spLocks noChangeShapeType="1"/>
            </p:cNvSpPr>
            <p:nvPr/>
          </p:nvSpPr>
          <p:spPr bwMode="auto">
            <a:xfrm>
              <a:off x="2160" y="177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348038" y="3644900"/>
            <a:ext cx="2643187" cy="769938"/>
            <a:chOff x="2160" y="2304"/>
            <a:chExt cx="1665" cy="485"/>
          </a:xfrm>
        </p:grpSpPr>
        <p:sp>
          <p:nvSpPr>
            <p:cNvPr id="14350" name="Text Box 8"/>
            <p:cNvSpPr txBox="1">
              <a:spLocks noChangeArrowheads="1"/>
            </p:cNvSpPr>
            <p:nvPr/>
          </p:nvSpPr>
          <p:spPr bwMode="auto">
            <a:xfrm>
              <a:off x="2736" y="2304"/>
              <a:ext cx="1089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SzPct val="75000"/>
                <a:buFont typeface="Arial" charset="0"/>
                <a:buChar char="•"/>
              </a:pPr>
              <a:r>
                <a:rPr lang="en-GB" sz="2400"/>
                <a:t> THYROID</a:t>
              </a:r>
            </a:p>
            <a:p>
              <a:endParaRPr lang="en-GB"/>
            </a:p>
          </p:txBody>
        </p:sp>
        <p:sp>
          <p:nvSpPr>
            <p:cNvPr id="14351" name="Line 9"/>
            <p:cNvSpPr>
              <a:spLocks noChangeShapeType="1"/>
            </p:cNvSpPr>
            <p:nvPr/>
          </p:nvSpPr>
          <p:spPr bwMode="auto">
            <a:xfrm>
              <a:off x="2160" y="244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733800" y="4343400"/>
            <a:ext cx="3806825" cy="1655763"/>
            <a:chOff x="2352" y="2736"/>
            <a:chExt cx="2398" cy="1043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2736" y="2736"/>
              <a:ext cx="2014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endParaRPr lang="en-GB" sz="2400"/>
            </a:p>
            <a:p>
              <a:pPr>
                <a:spcBef>
                  <a:spcPct val="20000"/>
                </a:spcBef>
                <a:buSzPct val="75000"/>
                <a:buFont typeface="Arial" charset="0"/>
                <a:buChar char="•"/>
              </a:pPr>
              <a:r>
                <a:rPr lang="en-GB" sz="2400"/>
                <a:t> TESTES (MEN)</a:t>
              </a:r>
            </a:p>
            <a:p>
              <a:pPr>
                <a:spcBef>
                  <a:spcPct val="20000"/>
                </a:spcBef>
                <a:buSzPct val="75000"/>
                <a:buFont typeface="Arial" charset="0"/>
                <a:buChar char="•"/>
              </a:pPr>
              <a:r>
                <a:rPr lang="en-GB" sz="2400"/>
                <a:t> OVARIES (WOMEN)</a:t>
              </a:r>
            </a:p>
            <a:p>
              <a:endParaRPr lang="en-GB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352" y="316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9" name="Line 12"/>
            <p:cNvSpPr>
              <a:spLocks noChangeShapeType="1"/>
            </p:cNvSpPr>
            <p:nvPr/>
          </p:nvSpPr>
          <p:spPr bwMode="auto">
            <a:xfrm>
              <a:off x="2352" y="316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657600" y="5830888"/>
            <a:ext cx="3884613" cy="769937"/>
            <a:chOff x="2304" y="3673"/>
            <a:chExt cx="2447" cy="485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2774" y="3673"/>
              <a:ext cx="1977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SzPct val="75000"/>
                <a:buFont typeface="Arial" charset="0"/>
                <a:buChar char="•"/>
              </a:pPr>
              <a:r>
                <a:rPr lang="en-GB" sz="2400"/>
                <a:t> ADRENAL CORTEX</a:t>
              </a:r>
            </a:p>
            <a:p>
              <a:endParaRPr lang="en-GB"/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304" y="38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838200" y="381000"/>
            <a:ext cx="38862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914400" y="582613"/>
            <a:ext cx="3756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/>
              <a:t>ADENOHYPOPHYSIS</a:t>
            </a:r>
            <a:endParaRPr lang="en-GB" sz="3200"/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3324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/>
              <a:t>SOMATOTROPHIN</a:t>
            </a:r>
          </a:p>
        </p:txBody>
      </p:sp>
      <p:sp>
        <p:nvSpPr>
          <p:cNvPr id="15365" name="Line 13"/>
          <p:cNvSpPr>
            <a:spLocks noChangeShapeType="1"/>
          </p:cNvSpPr>
          <p:nvPr/>
        </p:nvSpPr>
        <p:spPr bwMode="auto">
          <a:xfrm>
            <a:off x="2667000" y="1219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990600" y="2133600"/>
            <a:ext cx="4038600" cy="3232150"/>
            <a:chOff x="624" y="1344"/>
            <a:chExt cx="2544" cy="203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1200" y="1680"/>
              <a:ext cx="1008" cy="6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2800"/>
                <a:t>LIVER</a:t>
              </a:r>
              <a:endParaRPr lang="en-GB"/>
            </a:p>
          </p:txBody>
        </p:sp>
        <p:sp>
          <p:nvSpPr>
            <p:cNvPr id="15374" name="Text Box 9"/>
            <p:cNvSpPr txBox="1">
              <a:spLocks noChangeArrowheads="1"/>
            </p:cNvSpPr>
            <p:nvPr/>
          </p:nvSpPr>
          <p:spPr bwMode="auto">
            <a:xfrm>
              <a:off x="624" y="2784"/>
              <a:ext cx="1957" cy="59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800" dirty="0"/>
                <a:t>SOMATOMEDINS</a:t>
              </a:r>
            </a:p>
            <a:p>
              <a:pPr>
                <a:defRPr/>
              </a:pPr>
              <a:r>
                <a:rPr lang="en-GB" sz="2800" dirty="0"/>
                <a:t>(IGF I and IGF II)</a:t>
              </a:r>
              <a:endParaRPr lang="en-GB" dirty="0"/>
            </a:p>
          </p:txBody>
        </p:sp>
        <p:sp>
          <p:nvSpPr>
            <p:cNvPr id="15375" name="Line 14"/>
            <p:cNvSpPr>
              <a:spLocks noChangeShapeType="1"/>
            </p:cNvSpPr>
            <p:nvPr/>
          </p:nvSpPr>
          <p:spPr bwMode="auto">
            <a:xfrm>
              <a:off x="1680" y="1344"/>
              <a:ext cx="0" cy="33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6" name="Line 15"/>
            <p:cNvSpPr>
              <a:spLocks noChangeShapeType="1"/>
            </p:cNvSpPr>
            <p:nvPr/>
          </p:nvSpPr>
          <p:spPr bwMode="auto">
            <a:xfrm>
              <a:off x="1680" y="2304"/>
              <a:ext cx="0" cy="48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 flipV="1">
              <a:off x="2640" y="2544"/>
              <a:ext cx="528" cy="48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19200" y="1981200"/>
            <a:ext cx="6750050" cy="4464050"/>
            <a:chOff x="768" y="1248"/>
            <a:chExt cx="4252" cy="2812"/>
          </a:xfrm>
        </p:grpSpPr>
        <p:sp>
          <p:nvSpPr>
            <p:cNvPr id="15368" name="Text Box 12"/>
            <p:cNvSpPr txBox="1">
              <a:spLocks noChangeArrowheads="1"/>
            </p:cNvSpPr>
            <p:nvPr/>
          </p:nvSpPr>
          <p:spPr bwMode="auto">
            <a:xfrm>
              <a:off x="768" y="3648"/>
              <a:ext cx="4252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3600">
                  <a:solidFill>
                    <a:srgbClr val="336699"/>
                  </a:solidFill>
                </a:rPr>
                <a:t>GROWTH and DEVELOPMENT</a:t>
              </a:r>
              <a:endParaRPr lang="en-GB">
                <a:solidFill>
                  <a:srgbClr val="336699"/>
                </a:solidFill>
              </a:endParaRPr>
            </a:p>
          </p:txBody>
        </p:sp>
        <p:grpSp>
          <p:nvGrpSpPr>
            <p:cNvPr id="15369" name="Group 20"/>
            <p:cNvGrpSpPr>
              <a:grpSpLocks/>
            </p:cNvGrpSpPr>
            <p:nvPr/>
          </p:nvGrpSpPr>
          <p:grpSpPr bwMode="auto">
            <a:xfrm>
              <a:off x="2736" y="1248"/>
              <a:ext cx="2064" cy="1440"/>
              <a:chOff x="2736" y="1248"/>
              <a:chExt cx="2064" cy="1440"/>
            </a:xfrm>
          </p:grpSpPr>
          <p:sp>
            <p:nvSpPr>
              <p:cNvPr id="15371" name="Oval 10"/>
              <p:cNvSpPr>
                <a:spLocks noChangeArrowheads="1"/>
              </p:cNvSpPr>
              <p:nvPr/>
            </p:nvSpPr>
            <p:spPr bwMode="auto">
              <a:xfrm>
                <a:off x="2928" y="1344"/>
                <a:ext cx="1872" cy="1344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GB" sz="2800"/>
                  <a:t>BODY TISSUES</a:t>
                </a:r>
                <a:endParaRPr lang="en-GB"/>
              </a:p>
              <a:p>
                <a:pPr algn="ctr">
                  <a:defRPr/>
                </a:pPr>
                <a:endParaRPr lang="en-GB"/>
              </a:p>
              <a:p>
                <a:pPr algn="ctr">
                  <a:defRPr/>
                </a:pPr>
                <a:r>
                  <a:rPr lang="en-GB"/>
                  <a:t>METABOLIC ACTIONS</a:t>
                </a:r>
              </a:p>
            </p:txBody>
          </p:sp>
          <p:sp>
            <p:nvSpPr>
              <p:cNvPr id="15372" name="Line 16"/>
              <p:cNvSpPr>
                <a:spLocks noChangeShapeType="1"/>
              </p:cNvSpPr>
              <p:nvPr/>
            </p:nvSpPr>
            <p:spPr bwMode="auto">
              <a:xfrm>
                <a:off x="2736" y="1248"/>
                <a:ext cx="48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370" name="AutoShape 19"/>
            <p:cNvSpPr>
              <a:spLocks noChangeArrowheads="1"/>
            </p:cNvSpPr>
            <p:nvPr/>
          </p:nvSpPr>
          <p:spPr bwMode="auto">
            <a:xfrm>
              <a:off x="3744" y="2832"/>
              <a:ext cx="288" cy="720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1"/>
            </a:solidFill>
            <a:ln w="12700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7772400" cy="1169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dirty="0">
                <a:solidFill>
                  <a:srgbClr val="FFFF99"/>
                </a:solidFill>
              </a:rPr>
              <a:t>	</a:t>
            </a: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SOMATOTROPHIN</a:t>
            </a:r>
            <a:r>
              <a:rPr lang="en-GB" sz="2800" dirty="0">
                <a:solidFill>
                  <a:srgbClr val="FF9999"/>
                </a:solidFill>
              </a:rPr>
              <a:t> </a:t>
            </a:r>
            <a:r>
              <a:rPr lang="en-GB" sz="2800" dirty="0"/>
              <a:t> via IGFI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 dirty="0"/>
              <a:t> </a:t>
            </a:r>
            <a:r>
              <a:rPr lang="en-GB" sz="2800" dirty="0">
                <a:solidFill>
                  <a:schemeClr val="tx2"/>
                </a:solidFill>
              </a:rPr>
              <a:t>(</a:t>
            </a: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 effect</a:t>
            </a:r>
            <a:r>
              <a:rPr lang="en-GB" sz="2800" dirty="0">
                <a:solidFill>
                  <a:schemeClr val="tx2"/>
                </a:solidFill>
              </a:rPr>
              <a:t>)</a:t>
            </a:r>
            <a:r>
              <a:rPr lang="en-GB" sz="2800" dirty="0"/>
              <a:t>		     	 (indirect effect)</a:t>
            </a: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295400" y="1981200"/>
            <a:ext cx="598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/>
              <a:t>METABOLIC ACTIONS INCLUDING</a:t>
            </a:r>
            <a:endParaRPr lang="en-GB"/>
          </a:p>
        </p:txBody>
      </p:sp>
      <p:sp>
        <p:nvSpPr>
          <p:cNvPr id="16388" name="Line 9"/>
          <p:cNvSpPr>
            <a:spLocks noChangeShapeType="1"/>
          </p:cNvSpPr>
          <p:nvPr/>
        </p:nvSpPr>
        <p:spPr bwMode="auto">
          <a:xfrm>
            <a:off x="1828800" y="1447800"/>
            <a:ext cx="1752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Line 10"/>
          <p:cNvSpPr>
            <a:spLocks noChangeShapeType="1"/>
          </p:cNvSpPr>
          <p:nvPr/>
        </p:nvSpPr>
        <p:spPr bwMode="auto">
          <a:xfrm flipH="1">
            <a:off x="4267200" y="1447800"/>
            <a:ext cx="1828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 flipH="1">
            <a:off x="1524000" y="642938"/>
            <a:ext cx="619125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6143625" y="714375"/>
            <a:ext cx="57150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28600" y="2590800"/>
            <a:ext cx="8153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/>
              <a:t>Stimulation of amino acid transport into cells (e.g. muscle)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28600" y="3581400"/>
            <a:ext cx="5237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800"/>
              <a:t>Stimulation of protein synthesis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28600" y="4114800"/>
            <a:ext cx="5141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/>
              <a:t>Increased cartilaginous growth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28600" y="4572000"/>
            <a:ext cx="84089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800"/>
              <a:t>Stimulation of lipid metabolism leading to increased</a:t>
            </a:r>
          </a:p>
          <a:p>
            <a:r>
              <a:rPr lang="en-GB" sz="2800"/>
              <a:t> fatty acid production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228600" y="5484813"/>
            <a:ext cx="89154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/>
              <a:t>Decreased glucose utilization (due to increased insulin resistance) resulting in </a:t>
            </a:r>
            <a:r>
              <a:rPr lang="en-GB" sz="2800" b="1" i="1"/>
              <a:t>increased</a:t>
            </a:r>
            <a:r>
              <a:rPr lang="en-GB" sz="2800"/>
              <a:t> blood glucose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utoUpdateAnimBg="0"/>
      <p:bldP spid="15374" grpId="0" autoUpdateAnimBg="0"/>
      <p:bldP spid="15375" grpId="0" autoUpdateAnimBg="0"/>
      <p:bldP spid="15376" grpId="0" autoUpdateAnimBg="0"/>
      <p:bldP spid="1537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3"/>
          <p:cNvSpPr>
            <a:spLocks/>
          </p:cNvSpPr>
          <p:nvPr/>
        </p:nvSpPr>
        <p:spPr bwMode="auto">
          <a:xfrm>
            <a:off x="3357563" y="1714500"/>
            <a:ext cx="2143125" cy="1214438"/>
          </a:xfrm>
          <a:custGeom>
            <a:avLst/>
            <a:gdLst>
              <a:gd name="T0" fmla="*/ 0 w 528"/>
              <a:gd name="T1" fmla="*/ 0 h 672"/>
              <a:gd name="T2" fmla="*/ 2147483647 w 528"/>
              <a:gd name="T3" fmla="*/ 2147483647 h 672"/>
              <a:gd name="T4" fmla="*/ 2147483647 w 528"/>
              <a:gd name="T5" fmla="*/ 2147483647 h 672"/>
              <a:gd name="T6" fmla="*/ 0 60000 65536"/>
              <a:gd name="T7" fmla="*/ 0 60000 65536"/>
              <a:gd name="T8" fmla="*/ 0 60000 65536"/>
              <a:gd name="T9" fmla="*/ 0 w 528"/>
              <a:gd name="T10" fmla="*/ 0 h 672"/>
              <a:gd name="T11" fmla="*/ 528 w 528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672">
                <a:moveTo>
                  <a:pt x="0" y="0"/>
                </a:moveTo>
                <a:cubicBezTo>
                  <a:pt x="28" y="208"/>
                  <a:pt x="56" y="416"/>
                  <a:pt x="144" y="528"/>
                </a:cubicBezTo>
                <a:cubicBezTo>
                  <a:pt x="232" y="640"/>
                  <a:pt x="464" y="648"/>
                  <a:pt x="52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2590800" y="3200400"/>
            <a:ext cx="2428875" cy="930275"/>
            <a:chOff x="1632" y="2016"/>
            <a:chExt cx="1530" cy="586"/>
          </a:xfrm>
        </p:grpSpPr>
        <p:sp>
          <p:nvSpPr>
            <p:cNvPr id="17472" name="AutoShape 5"/>
            <p:cNvSpPr>
              <a:spLocks noChangeArrowheads="1"/>
            </p:cNvSpPr>
            <p:nvPr/>
          </p:nvSpPr>
          <p:spPr bwMode="auto">
            <a:xfrm>
              <a:off x="2448" y="2016"/>
              <a:ext cx="48" cy="336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Text Box 29"/>
            <p:cNvSpPr txBox="1">
              <a:spLocks noChangeArrowheads="1"/>
            </p:cNvSpPr>
            <p:nvPr/>
          </p:nvSpPr>
          <p:spPr bwMode="auto">
            <a:xfrm>
              <a:off x="1632" y="2352"/>
              <a:ext cx="15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SOMATOTROPHIN</a:t>
              </a:r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3505200" y="1066800"/>
            <a:ext cx="584200" cy="1905000"/>
            <a:chOff x="2208" y="672"/>
            <a:chExt cx="368" cy="1200"/>
          </a:xfrm>
        </p:grpSpPr>
        <p:sp>
          <p:nvSpPr>
            <p:cNvPr id="17464" name="Line 16"/>
            <p:cNvSpPr>
              <a:spLocks noChangeShapeType="1"/>
            </p:cNvSpPr>
            <p:nvPr/>
          </p:nvSpPr>
          <p:spPr bwMode="auto">
            <a:xfrm flipH="1" flipV="1">
              <a:off x="2352" y="1056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65" name="Line 18"/>
            <p:cNvSpPr>
              <a:spLocks noChangeShapeType="1"/>
            </p:cNvSpPr>
            <p:nvPr/>
          </p:nvSpPr>
          <p:spPr bwMode="auto">
            <a:xfrm flipV="1">
              <a:off x="2304" y="1056"/>
              <a:ext cx="51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7466" name="Group 77"/>
            <p:cNvGrpSpPr>
              <a:grpSpLocks/>
            </p:cNvGrpSpPr>
            <p:nvPr/>
          </p:nvGrpSpPr>
          <p:grpSpPr bwMode="auto">
            <a:xfrm>
              <a:off x="2208" y="672"/>
              <a:ext cx="368" cy="634"/>
              <a:chOff x="2208" y="672"/>
              <a:chExt cx="368" cy="634"/>
            </a:xfrm>
          </p:grpSpPr>
          <p:sp>
            <p:nvSpPr>
              <p:cNvPr id="17469" name="Oval 10"/>
              <p:cNvSpPr>
                <a:spLocks noChangeArrowheads="1"/>
              </p:cNvSpPr>
              <p:nvPr/>
            </p:nvSpPr>
            <p:spPr bwMode="auto">
              <a:xfrm>
                <a:off x="2256" y="672"/>
                <a:ext cx="144" cy="145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0" name="Freeform 13"/>
              <p:cNvSpPr>
                <a:spLocks/>
              </p:cNvSpPr>
              <p:nvPr/>
            </p:nvSpPr>
            <p:spPr bwMode="auto">
              <a:xfrm>
                <a:off x="2304" y="816"/>
                <a:ext cx="48" cy="240"/>
              </a:xfrm>
              <a:custGeom>
                <a:avLst/>
                <a:gdLst>
                  <a:gd name="T0" fmla="*/ 0 w 240"/>
                  <a:gd name="T1" fmla="*/ 0 h 528"/>
                  <a:gd name="T2" fmla="*/ 0 w 240"/>
                  <a:gd name="T3" fmla="*/ 0 h 528"/>
                  <a:gd name="T4" fmla="*/ 0 w 240"/>
                  <a:gd name="T5" fmla="*/ 0 h 528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528"/>
                  <a:gd name="T11" fmla="*/ 240 w 240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528">
                    <a:moveTo>
                      <a:pt x="0" y="0"/>
                    </a:moveTo>
                    <a:cubicBezTo>
                      <a:pt x="28" y="124"/>
                      <a:pt x="56" y="248"/>
                      <a:pt x="96" y="336"/>
                    </a:cubicBezTo>
                    <a:cubicBezTo>
                      <a:pt x="136" y="424"/>
                      <a:pt x="188" y="476"/>
                      <a:pt x="240" y="52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71" name="Text Box 23"/>
              <p:cNvSpPr txBox="1">
                <a:spLocks noChangeArrowheads="1"/>
              </p:cNvSpPr>
              <p:nvPr/>
            </p:nvSpPr>
            <p:spPr bwMode="auto">
              <a:xfrm>
                <a:off x="2208" y="1056"/>
                <a:ext cx="36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/>
                  <a:t>SS</a:t>
                </a:r>
              </a:p>
            </p:txBody>
          </p:sp>
        </p:grpSp>
        <p:sp>
          <p:nvSpPr>
            <p:cNvPr id="17467" name="Line 28"/>
            <p:cNvSpPr>
              <a:spLocks noChangeShapeType="1"/>
            </p:cNvSpPr>
            <p:nvPr/>
          </p:nvSpPr>
          <p:spPr bwMode="auto">
            <a:xfrm>
              <a:off x="2352" y="1248"/>
              <a:ext cx="96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68" name="Text Box 32"/>
            <p:cNvSpPr txBox="1">
              <a:spLocks noChangeArrowheads="1"/>
            </p:cNvSpPr>
            <p:nvPr/>
          </p:nvSpPr>
          <p:spPr bwMode="auto">
            <a:xfrm>
              <a:off x="2208" y="158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_</a:t>
              </a: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2362200" y="152400"/>
            <a:ext cx="477838" cy="3790950"/>
            <a:chOff x="1488" y="96"/>
            <a:chExt cx="301" cy="2388"/>
          </a:xfrm>
        </p:grpSpPr>
        <p:sp>
          <p:nvSpPr>
            <p:cNvPr id="17462" name="Text Box 42"/>
            <p:cNvSpPr txBox="1">
              <a:spLocks noChangeArrowheads="1"/>
            </p:cNvSpPr>
            <p:nvPr/>
          </p:nvSpPr>
          <p:spPr bwMode="auto">
            <a:xfrm>
              <a:off x="1488" y="9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_</a:t>
              </a:r>
            </a:p>
          </p:txBody>
        </p:sp>
        <p:cxnSp>
          <p:nvCxnSpPr>
            <p:cNvPr id="17463" name="AutoShape 38"/>
            <p:cNvCxnSpPr>
              <a:cxnSpLocks noChangeShapeType="1"/>
            </p:cNvCxnSpPr>
            <p:nvPr/>
          </p:nvCxnSpPr>
          <p:spPr bwMode="auto">
            <a:xfrm rot="10800000" flipH="1">
              <a:off x="1645" y="391"/>
              <a:ext cx="144" cy="2093"/>
            </a:xfrm>
            <a:prstGeom prst="bentConnector4">
              <a:avLst>
                <a:gd name="adj1" fmla="val -718060"/>
                <a:gd name="adj2" fmla="val 99856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4724400" y="-76200"/>
            <a:ext cx="3581400" cy="701675"/>
            <a:chOff x="2976" y="-48"/>
            <a:chExt cx="2256" cy="442"/>
          </a:xfrm>
        </p:grpSpPr>
        <p:sp>
          <p:nvSpPr>
            <p:cNvPr id="17460" name="Text Box 49"/>
            <p:cNvSpPr txBox="1">
              <a:spLocks noChangeArrowheads="1"/>
            </p:cNvSpPr>
            <p:nvPr/>
          </p:nvSpPr>
          <p:spPr bwMode="auto">
            <a:xfrm>
              <a:off x="3312" y="-48"/>
              <a:ext cx="192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GB"/>
            </a:p>
            <a:p>
              <a:r>
                <a:rPr lang="en-GB"/>
                <a:t>Sleep (stages III and IV)</a:t>
              </a:r>
            </a:p>
          </p:txBody>
        </p:sp>
        <p:sp>
          <p:nvSpPr>
            <p:cNvPr id="17461" name="Line 51"/>
            <p:cNvSpPr>
              <a:spLocks noChangeShapeType="1"/>
            </p:cNvSpPr>
            <p:nvPr/>
          </p:nvSpPr>
          <p:spPr bwMode="auto">
            <a:xfrm flipH="1">
              <a:off x="2976" y="288"/>
              <a:ext cx="33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4572000" y="990600"/>
            <a:ext cx="3033713" cy="903288"/>
            <a:chOff x="2880" y="624"/>
            <a:chExt cx="1911" cy="569"/>
          </a:xfrm>
        </p:grpSpPr>
        <p:sp>
          <p:nvSpPr>
            <p:cNvPr id="17458" name="Line 50"/>
            <p:cNvSpPr>
              <a:spLocks noChangeShapeType="1"/>
            </p:cNvSpPr>
            <p:nvPr/>
          </p:nvSpPr>
          <p:spPr bwMode="auto">
            <a:xfrm flipH="1" flipV="1">
              <a:off x="2880" y="624"/>
              <a:ext cx="115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59" name="Text Box 53"/>
            <p:cNvSpPr txBox="1">
              <a:spLocks noChangeArrowheads="1"/>
            </p:cNvSpPr>
            <p:nvPr/>
          </p:nvSpPr>
          <p:spPr bwMode="auto">
            <a:xfrm>
              <a:off x="4079" y="943"/>
              <a:ext cx="7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exercise</a:t>
              </a:r>
            </a:p>
          </p:txBody>
        </p: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4876800" y="990600"/>
            <a:ext cx="2430463" cy="396875"/>
            <a:chOff x="3072" y="624"/>
            <a:chExt cx="1531" cy="250"/>
          </a:xfrm>
        </p:grpSpPr>
        <p:sp>
          <p:nvSpPr>
            <p:cNvPr id="17456" name="Text Box 45"/>
            <p:cNvSpPr txBox="1">
              <a:spLocks noChangeArrowheads="1"/>
            </p:cNvSpPr>
            <p:nvPr/>
          </p:nvSpPr>
          <p:spPr bwMode="auto">
            <a:xfrm>
              <a:off x="3696" y="624"/>
              <a:ext cx="9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oestrogens</a:t>
              </a:r>
            </a:p>
          </p:txBody>
        </p:sp>
        <p:sp>
          <p:nvSpPr>
            <p:cNvPr id="17457" name="Line 56"/>
            <p:cNvSpPr>
              <a:spLocks noChangeShapeType="1"/>
            </p:cNvSpPr>
            <p:nvPr/>
          </p:nvSpPr>
          <p:spPr bwMode="auto">
            <a:xfrm flipH="1" flipV="1">
              <a:off x="3072" y="624"/>
              <a:ext cx="57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2514600" y="4114800"/>
            <a:ext cx="2273300" cy="2682875"/>
            <a:chOff x="1584" y="2592"/>
            <a:chExt cx="1432" cy="1690"/>
          </a:xfrm>
        </p:grpSpPr>
        <p:sp>
          <p:nvSpPr>
            <p:cNvPr id="17452" name="Oval 4"/>
            <p:cNvSpPr>
              <a:spLocks noChangeArrowheads="1"/>
            </p:cNvSpPr>
            <p:nvPr/>
          </p:nvSpPr>
          <p:spPr bwMode="auto">
            <a:xfrm>
              <a:off x="2016" y="2832"/>
              <a:ext cx="958" cy="769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LIVER</a:t>
              </a:r>
            </a:p>
          </p:txBody>
        </p:sp>
        <p:sp>
          <p:nvSpPr>
            <p:cNvPr id="17453" name="Text Box 31"/>
            <p:cNvSpPr txBox="1">
              <a:spLocks noChangeArrowheads="1"/>
            </p:cNvSpPr>
            <p:nvPr/>
          </p:nvSpPr>
          <p:spPr bwMode="auto">
            <a:xfrm>
              <a:off x="1584" y="3840"/>
              <a:ext cx="14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SOMATOMEDINS</a:t>
              </a:r>
            </a:p>
            <a:p>
              <a:r>
                <a:rPr lang="en-GB"/>
                <a:t>    (mainly IGF I)</a:t>
              </a:r>
            </a:p>
          </p:txBody>
        </p:sp>
        <p:sp>
          <p:nvSpPr>
            <p:cNvPr id="17454" name="AutoShape 58"/>
            <p:cNvSpPr>
              <a:spLocks noChangeArrowheads="1"/>
            </p:cNvSpPr>
            <p:nvPr/>
          </p:nvSpPr>
          <p:spPr bwMode="auto">
            <a:xfrm>
              <a:off x="2448" y="2592"/>
              <a:ext cx="54" cy="384"/>
            </a:xfrm>
            <a:prstGeom prst="downArrow">
              <a:avLst>
                <a:gd name="adj1" fmla="val 50000"/>
                <a:gd name="adj2" fmla="val 177778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AutoShape 59"/>
            <p:cNvSpPr>
              <a:spLocks noChangeArrowheads="1"/>
            </p:cNvSpPr>
            <p:nvPr/>
          </p:nvSpPr>
          <p:spPr bwMode="auto">
            <a:xfrm>
              <a:off x="2448" y="3456"/>
              <a:ext cx="54" cy="384"/>
            </a:xfrm>
            <a:prstGeom prst="downArrow">
              <a:avLst>
                <a:gd name="adj1" fmla="val 50000"/>
                <a:gd name="adj2" fmla="val 177778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3733800" y="1066800"/>
            <a:ext cx="933450" cy="2057400"/>
            <a:chOff x="2352" y="672"/>
            <a:chExt cx="588" cy="1296"/>
          </a:xfrm>
        </p:grpSpPr>
        <p:sp>
          <p:nvSpPr>
            <p:cNvPr id="17444" name="Text Box 33"/>
            <p:cNvSpPr txBox="1">
              <a:spLocks noChangeArrowheads="1"/>
            </p:cNvSpPr>
            <p:nvPr/>
          </p:nvSpPr>
          <p:spPr bwMode="auto">
            <a:xfrm>
              <a:off x="2544" y="1680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+</a:t>
              </a:r>
            </a:p>
          </p:txBody>
        </p:sp>
        <p:grpSp>
          <p:nvGrpSpPr>
            <p:cNvPr id="17445" name="Group 76"/>
            <p:cNvGrpSpPr>
              <a:grpSpLocks/>
            </p:cNvGrpSpPr>
            <p:nvPr/>
          </p:nvGrpSpPr>
          <p:grpSpPr bwMode="auto">
            <a:xfrm>
              <a:off x="2352" y="672"/>
              <a:ext cx="588" cy="778"/>
              <a:chOff x="2352" y="672"/>
              <a:chExt cx="588" cy="778"/>
            </a:xfrm>
          </p:grpSpPr>
          <p:sp>
            <p:nvSpPr>
              <p:cNvPr id="17447" name="Oval 9"/>
              <p:cNvSpPr>
                <a:spLocks noChangeArrowheads="1"/>
              </p:cNvSpPr>
              <p:nvPr/>
            </p:nvSpPr>
            <p:spPr bwMode="auto">
              <a:xfrm>
                <a:off x="2544" y="672"/>
                <a:ext cx="144" cy="14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8" name="Freeform 19"/>
              <p:cNvSpPr>
                <a:spLocks/>
              </p:cNvSpPr>
              <p:nvPr/>
            </p:nvSpPr>
            <p:spPr bwMode="auto">
              <a:xfrm>
                <a:off x="2592" y="816"/>
                <a:ext cx="48" cy="384"/>
              </a:xfrm>
              <a:custGeom>
                <a:avLst/>
                <a:gdLst>
                  <a:gd name="T0" fmla="*/ 0 w 192"/>
                  <a:gd name="T1" fmla="*/ 0 h 384"/>
                  <a:gd name="T2" fmla="*/ 0 w 192"/>
                  <a:gd name="T3" fmla="*/ 240 h 384"/>
                  <a:gd name="T4" fmla="*/ 0 w 192"/>
                  <a:gd name="T5" fmla="*/ 384 h 38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384"/>
                  <a:gd name="T11" fmla="*/ 192 w 19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384">
                    <a:moveTo>
                      <a:pt x="192" y="0"/>
                    </a:moveTo>
                    <a:cubicBezTo>
                      <a:pt x="184" y="88"/>
                      <a:pt x="176" y="176"/>
                      <a:pt x="144" y="240"/>
                    </a:cubicBezTo>
                    <a:cubicBezTo>
                      <a:pt x="112" y="304"/>
                      <a:pt x="24" y="360"/>
                      <a:pt x="0" y="38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49" name="Text Box 24"/>
              <p:cNvSpPr txBox="1">
                <a:spLocks noChangeArrowheads="1"/>
              </p:cNvSpPr>
              <p:nvPr/>
            </p:nvSpPr>
            <p:spPr bwMode="auto">
              <a:xfrm>
                <a:off x="2352" y="1200"/>
                <a:ext cx="5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/>
                  <a:t>GHRH</a:t>
                </a:r>
              </a:p>
            </p:txBody>
          </p:sp>
          <p:sp>
            <p:nvSpPr>
              <p:cNvPr id="17450" name="Line 61"/>
              <p:cNvSpPr>
                <a:spLocks noChangeShapeType="1"/>
              </p:cNvSpPr>
              <p:nvPr/>
            </p:nvSpPr>
            <p:spPr bwMode="auto">
              <a:xfrm flipV="1">
                <a:off x="2544" y="1200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51" name="Line 62"/>
              <p:cNvSpPr>
                <a:spLocks noChangeShapeType="1"/>
              </p:cNvSpPr>
              <p:nvPr/>
            </p:nvSpPr>
            <p:spPr bwMode="auto">
              <a:xfrm>
                <a:off x="2592" y="1200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7446" name="Line 63"/>
            <p:cNvSpPr>
              <a:spLocks noChangeShapeType="1"/>
            </p:cNvSpPr>
            <p:nvPr/>
          </p:nvSpPr>
          <p:spPr bwMode="auto">
            <a:xfrm flipH="1">
              <a:off x="2496" y="1392"/>
              <a:ext cx="9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4572000" y="1143000"/>
            <a:ext cx="3724275" cy="1616075"/>
            <a:chOff x="2880" y="720"/>
            <a:chExt cx="2346" cy="1018"/>
          </a:xfrm>
        </p:grpSpPr>
        <p:sp>
          <p:nvSpPr>
            <p:cNvPr id="17442" name="Text Box 57"/>
            <p:cNvSpPr txBox="1">
              <a:spLocks noChangeArrowheads="1"/>
            </p:cNvSpPr>
            <p:nvPr/>
          </p:nvSpPr>
          <p:spPr bwMode="auto">
            <a:xfrm>
              <a:off x="3936" y="1296"/>
              <a:ext cx="129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Fasting</a:t>
              </a:r>
            </a:p>
            <a:p>
              <a:r>
                <a:rPr lang="en-GB"/>
                <a:t>(hypoglycaemia)</a:t>
              </a:r>
            </a:p>
          </p:txBody>
        </p:sp>
        <p:sp>
          <p:nvSpPr>
            <p:cNvPr id="17443" name="Line 64"/>
            <p:cNvSpPr>
              <a:spLocks noChangeShapeType="1"/>
            </p:cNvSpPr>
            <p:nvPr/>
          </p:nvSpPr>
          <p:spPr bwMode="auto">
            <a:xfrm flipH="1" flipV="1">
              <a:off x="2880" y="720"/>
              <a:ext cx="1104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" name="Group 82"/>
          <p:cNvGrpSpPr>
            <a:grpSpLocks/>
          </p:cNvGrpSpPr>
          <p:nvPr/>
        </p:nvGrpSpPr>
        <p:grpSpPr bwMode="auto">
          <a:xfrm>
            <a:off x="4495800" y="1295400"/>
            <a:ext cx="2911475" cy="1997075"/>
            <a:chOff x="2832" y="816"/>
            <a:chExt cx="1834" cy="1258"/>
          </a:xfrm>
        </p:grpSpPr>
        <p:sp>
          <p:nvSpPr>
            <p:cNvPr id="17440" name="Text Box 46"/>
            <p:cNvSpPr txBox="1">
              <a:spLocks noChangeArrowheads="1"/>
            </p:cNvSpPr>
            <p:nvPr/>
          </p:nvSpPr>
          <p:spPr bwMode="auto">
            <a:xfrm>
              <a:off x="3696" y="1824"/>
              <a:ext cx="9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amino acids</a:t>
              </a:r>
            </a:p>
          </p:txBody>
        </p:sp>
        <p:sp>
          <p:nvSpPr>
            <p:cNvPr id="17441" name="Line 65"/>
            <p:cNvSpPr>
              <a:spLocks noChangeShapeType="1"/>
            </p:cNvSpPr>
            <p:nvPr/>
          </p:nvSpPr>
          <p:spPr bwMode="auto">
            <a:xfrm flipH="1" flipV="1">
              <a:off x="2832" y="816"/>
              <a:ext cx="864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92"/>
          <p:cNvGrpSpPr>
            <a:grpSpLocks/>
          </p:cNvGrpSpPr>
          <p:nvPr/>
        </p:nvGrpSpPr>
        <p:grpSpPr bwMode="auto">
          <a:xfrm>
            <a:off x="4191000" y="533400"/>
            <a:ext cx="4419600" cy="5197475"/>
            <a:chOff x="2640" y="336"/>
            <a:chExt cx="2784" cy="3274"/>
          </a:xfrm>
        </p:grpSpPr>
        <p:sp>
          <p:nvSpPr>
            <p:cNvPr id="17437" name="Text Box 55"/>
            <p:cNvSpPr txBox="1">
              <a:spLocks noChangeArrowheads="1"/>
            </p:cNvSpPr>
            <p:nvPr/>
          </p:nvSpPr>
          <p:spPr bwMode="auto">
            <a:xfrm>
              <a:off x="2640" y="336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800"/>
                <a:t>+</a:t>
              </a:r>
            </a:p>
          </p:txBody>
        </p:sp>
        <p:sp>
          <p:nvSpPr>
            <p:cNvPr id="17438" name="Line 69"/>
            <p:cNvSpPr>
              <a:spLocks noChangeShapeType="1"/>
            </p:cNvSpPr>
            <p:nvPr/>
          </p:nvSpPr>
          <p:spPr bwMode="auto">
            <a:xfrm flipV="1">
              <a:off x="4320" y="273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9" name="Text Box 70"/>
            <p:cNvSpPr txBox="1">
              <a:spLocks noChangeArrowheads="1"/>
            </p:cNvSpPr>
            <p:nvPr/>
          </p:nvSpPr>
          <p:spPr bwMode="auto">
            <a:xfrm>
              <a:off x="3312" y="3072"/>
              <a:ext cx="2112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/>
                <a:t>All the above STIMULATE</a:t>
              </a:r>
            </a:p>
            <a:p>
              <a:pPr algn="ctr">
                <a:spcBef>
                  <a:spcPct val="50000"/>
                </a:spcBef>
              </a:pPr>
              <a:r>
                <a:rPr lang="en-GB"/>
                <a:t>somatotrophin production</a:t>
              </a:r>
            </a:p>
          </p:txBody>
        </p:sp>
      </p:grpSp>
      <p:grpSp>
        <p:nvGrpSpPr>
          <p:cNvPr id="15" name="Group 95"/>
          <p:cNvGrpSpPr>
            <a:grpSpLocks/>
          </p:cNvGrpSpPr>
          <p:nvPr/>
        </p:nvGrpSpPr>
        <p:grpSpPr bwMode="auto">
          <a:xfrm>
            <a:off x="669925" y="506413"/>
            <a:ext cx="2835275" cy="5743575"/>
            <a:chOff x="422" y="319"/>
            <a:chExt cx="1786" cy="3618"/>
          </a:xfrm>
        </p:grpSpPr>
        <p:sp>
          <p:nvSpPr>
            <p:cNvPr id="17430" name="Text Box 39"/>
            <p:cNvSpPr txBox="1">
              <a:spLocks noChangeArrowheads="1"/>
            </p:cNvSpPr>
            <p:nvPr/>
          </p:nvSpPr>
          <p:spPr bwMode="auto">
            <a:xfrm>
              <a:off x="1449" y="319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_</a:t>
              </a:r>
            </a:p>
          </p:txBody>
        </p:sp>
        <p:sp>
          <p:nvSpPr>
            <p:cNvPr id="17431" name="Text Box 43"/>
            <p:cNvSpPr txBox="1">
              <a:spLocks noChangeArrowheads="1"/>
            </p:cNvSpPr>
            <p:nvPr/>
          </p:nvSpPr>
          <p:spPr bwMode="auto">
            <a:xfrm>
              <a:off x="1791" y="188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_</a:t>
              </a:r>
            </a:p>
          </p:txBody>
        </p:sp>
        <p:grpSp>
          <p:nvGrpSpPr>
            <p:cNvPr id="17432" name="Group 93"/>
            <p:cNvGrpSpPr>
              <a:grpSpLocks/>
            </p:cNvGrpSpPr>
            <p:nvPr/>
          </p:nvGrpSpPr>
          <p:grpSpPr bwMode="auto">
            <a:xfrm>
              <a:off x="422" y="576"/>
              <a:ext cx="1786" cy="3361"/>
              <a:chOff x="422" y="576"/>
              <a:chExt cx="1786" cy="3361"/>
            </a:xfrm>
          </p:grpSpPr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 flipV="1">
                <a:off x="432" y="2016"/>
                <a:ext cx="177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17434" name="AutoShape 41"/>
              <p:cNvCxnSpPr>
                <a:cxnSpLocks noChangeShapeType="1"/>
              </p:cNvCxnSpPr>
              <p:nvPr/>
            </p:nvCxnSpPr>
            <p:spPr bwMode="auto">
              <a:xfrm rot="-5400000">
                <a:off x="-600" y="1608"/>
                <a:ext cx="3360" cy="1296"/>
              </a:xfrm>
              <a:prstGeom prst="bentConnector3">
                <a:avLst>
                  <a:gd name="adj1" fmla="val 100356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435" name="Line 60"/>
              <p:cNvSpPr>
                <a:spLocks noChangeShapeType="1"/>
              </p:cNvSpPr>
              <p:nvPr/>
            </p:nvSpPr>
            <p:spPr bwMode="auto">
              <a:xfrm flipH="1">
                <a:off x="432" y="3936"/>
                <a:ext cx="105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36" name="Text Box 71"/>
              <p:cNvSpPr txBox="1">
                <a:spLocks noChangeArrowheads="1"/>
              </p:cNvSpPr>
              <p:nvPr/>
            </p:nvSpPr>
            <p:spPr bwMode="auto">
              <a:xfrm>
                <a:off x="422" y="2839"/>
                <a:ext cx="1192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/>
                  <a:t>Negative</a:t>
                </a:r>
              </a:p>
              <a:p>
                <a:r>
                  <a:rPr lang="en-GB"/>
                  <a:t>feedback loops</a:t>
                </a:r>
              </a:p>
            </p:txBody>
          </p:sp>
        </p:grpSp>
      </p:grpSp>
      <p:sp>
        <p:nvSpPr>
          <p:cNvPr id="17423" name="Freeform 73"/>
          <p:cNvSpPr>
            <a:spLocks/>
          </p:cNvSpPr>
          <p:nvPr/>
        </p:nvSpPr>
        <p:spPr bwMode="auto">
          <a:xfrm>
            <a:off x="1905000" y="1143000"/>
            <a:ext cx="3962400" cy="2451100"/>
          </a:xfrm>
          <a:custGeom>
            <a:avLst/>
            <a:gdLst>
              <a:gd name="T0" fmla="*/ 0 w 2496"/>
              <a:gd name="T1" fmla="*/ 0 h 1544"/>
              <a:gd name="T2" fmla="*/ 2147483647 w 2496"/>
              <a:gd name="T3" fmla="*/ 2147483647 h 1544"/>
              <a:gd name="T4" fmla="*/ 2147483647 w 2496"/>
              <a:gd name="T5" fmla="*/ 2147483647 h 1544"/>
              <a:gd name="T6" fmla="*/ 2147483647 w 2496"/>
              <a:gd name="T7" fmla="*/ 2147483647 h 1544"/>
              <a:gd name="T8" fmla="*/ 2147483647 w 2496"/>
              <a:gd name="T9" fmla="*/ 2147483647 h 1544"/>
              <a:gd name="T10" fmla="*/ 2147483647 w 2496"/>
              <a:gd name="T11" fmla="*/ 2147483647 h 1544"/>
              <a:gd name="T12" fmla="*/ 2147483647 w 2496"/>
              <a:gd name="T13" fmla="*/ 2147483647 h 1544"/>
              <a:gd name="T14" fmla="*/ 2147483647 w 2496"/>
              <a:gd name="T15" fmla="*/ 2147483647 h 1544"/>
              <a:gd name="T16" fmla="*/ 2147483647 w 2496"/>
              <a:gd name="T17" fmla="*/ 2147483647 h 1544"/>
              <a:gd name="T18" fmla="*/ 2147483647 w 2496"/>
              <a:gd name="T19" fmla="*/ 2147483647 h 1544"/>
              <a:gd name="T20" fmla="*/ 2147483647 w 2496"/>
              <a:gd name="T21" fmla="*/ 2147483647 h 1544"/>
              <a:gd name="T22" fmla="*/ 2147483647 w 2496"/>
              <a:gd name="T23" fmla="*/ 2147483647 h 1544"/>
              <a:gd name="T24" fmla="*/ 2147483647 w 2496"/>
              <a:gd name="T25" fmla="*/ 2147483647 h 1544"/>
              <a:gd name="T26" fmla="*/ 2147483647 w 2496"/>
              <a:gd name="T27" fmla="*/ 2147483647 h 1544"/>
              <a:gd name="T28" fmla="*/ 2147483647 w 2496"/>
              <a:gd name="T29" fmla="*/ 2147483647 h 1544"/>
              <a:gd name="T30" fmla="*/ 2147483647 w 2496"/>
              <a:gd name="T31" fmla="*/ 2147483647 h 1544"/>
              <a:gd name="T32" fmla="*/ 2147483647 w 2496"/>
              <a:gd name="T33" fmla="*/ 2147483647 h 15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496"/>
              <a:gd name="T52" fmla="*/ 0 h 1544"/>
              <a:gd name="T53" fmla="*/ 2496 w 2496"/>
              <a:gd name="T54" fmla="*/ 1544 h 15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496" h="1544">
                <a:moveTo>
                  <a:pt x="0" y="0"/>
                </a:moveTo>
                <a:cubicBezTo>
                  <a:pt x="64" y="68"/>
                  <a:pt x="128" y="136"/>
                  <a:pt x="240" y="144"/>
                </a:cubicBezTo>
                <a:cubicBezTo>
                  <a:pt x="352" y="152"/>
                  <a:pt x="568" y="40"/>
                  <a:pt x="672" y="48"/>
                </a:cubicBezTo>
                <a:cubicBezTo>
                  <a:pt x="776" y="56"/>
                  <a:pt x="832" y="128"/>
                  <a:pt x="864" y="192"/>
                </a:cubicBezTo>
                <a:cubicBezTo>
                  <a:pt x="896" y="256"/>
                  <a:pt x="896" y="336"/>
                  <a:pt x="864" y="432"/>
                </a:cubicBezTo>
                <a:cubicBezTo>
                  <a:pt x="832" y="528"/>
                  <a:pt x="728" y="672"/>
                  <a:pt x="672" y="768"/>
                </a:cubicBezTo>
                <a:cubicBezTo>
                  <a:pt x="616" y="864"/>
                  <a:pt x="520" y="920"/>
                  <a:pt x="528" y="1008"/>
                </a:cubicBezTo>
                <a:cubicBezTo>
                  <a:pt x="536" y="1096"/>
                  <a:pt x="640" y="1224"/>
                  <a:pt x="720" y="1296"/>
                </a:cubicBezTo>
                <a:cubicBezTo>
                  <a:pt x="800" y="1368"/>
                  <a:pt x="888" y="1400"/>
                  <a:pt x="1008" y="1440"/>
                </a:cubicBezTo>
                <a:cubicBezTo>
                  <a:pt x="1128" y="1480"/>
                  <a:pt x="1296" y="1528"/>
                  <a:pt x="1440" y="1536"/>
                </a:cubicBezTo>
                <a:cubicBezTo>
                  <a:pt x="1584" y="1544"/>
                  <a:pt x="1752" y="1520"/>
                  <a:pt x="1872" y="1488"/>
                </a:cubicBezTo>
                <a:cubicBezTo>
                  <a:pt x="1992" y="1456"/>
                  <a:pt x="2096" y="1432"/>
                  <a:pt x="2160" y="1344"/>
                </a:cubicBezTo>
                <a:cubicBezTo>
                  <a:pt x="2224" y="1256"/>
                  <a:pt x="2320" y="1096"/>
                  <a:pt x="2256" y="960"/>
                </a:cubicBezTo>
                <a:cubicBezTo>
                  <a:pt x="2192" y="824"/>
                  <a:pt x="1880" y="640"/>
                  <a:pt x="1776" y="528"/>
                </a:cubicBezTo>
                <a:cubicBezTo>
                  <a:pt x="1672" y="416"/>
                  <a:pt x="1592" y="352"/>
                  <a:pt x="1632" y="288"/>
                </a:cubicBezTo>
                <a:cubicBezTo>
                  <a:pt x="1672" y="224"/>
                  <a:pt x="1872" y="168"/>
                  <a:pt x="2016" y="144"/>
                </a:cubicBezTo>
                <a:cubicBezTo>
                  <a:pt x="2160" y="120"/>
                  <a:pt x="2416" y="144"/>
                  <a:pt x="2496" y="14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7" name="Group 91"/>
          <p:cNvGrpSpPr>
            <a:grpSpLocks/>
          </p:cNvGrpSpPr>
          <p:nvPr/>
        </p:nvGrpSpPr>
        <p:grpSpPr bwMode="auto">
          <a:xfrm>
            <a:off x="4114800" y="3200400"/>
            <a:ext cx="3259138" cy="854075"/>
            <a:chOff x="2592" y="2016"/>
            <a:chExt cx="2053" cy="538"/>
          </a:xfrm>
        </p:grpSpPr>
        <p:sp>
          <p:nvSpPr>
            <p:cNvPr id="17428" name="Text Box 74"/>
            <p:cNvSpPr txBox="1">
              <a:spLocks noChangeArrowheads="1"/>
            </p:cNvSpPr>
            <p:nvPr/>
          </p:nvSpPr>
          <p:spPr bwMode="auto">
            <a:xfrm>
              <a:off x="3456" y="2112"/>
              <a:ext cx="118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Ghrelin</a:t>
              </a:r>
            </a:p>
            <a:p>
              <a:r>
                <a:rPr lang="en-GB"/>
                <a:t>(from stomach)</a:t>
              </a:r>
            </a:p>
          </p:txBody>
        </p:sp>
        <p:sp>
          <p:nvSpPr>
            <p:cNvPr id="17429" name="Line 75"/>
            <p:cNvSpPr>
              <a:spLocks noChangeShapeType="1"/>
            </p:cNvSpPr>
            <p:nvPr/>
          </p:nvSpPr>
          <p:spPr bwMode="auto">
            <a:xfrm flipH="1" flipV="1">
              <a:off x="2592" y="2016"/>
              <a:ext cx="86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4724400" y="620713"/>
            <a:ext cx="1684338" cy="396875"/>
            <a:chOff x="2976" y="391"/>
            <a:chExt cx="1061" cy="250"/>
          </a:xfrm>
        </p:grpSpPr>
        <p:sp>
          <p:nvSpPr>
            <p:cNvPr id="17426" name="Line 52"/>
            <p:cNvSpPr>
              <a:spLocks noChangeShapeType="1"/>
            </p:cNvSpPr>
            <p:nvPr/>
          </p:nvSpPr>
          <p:spPr bwMode="auto">
            <a:xfrm flipH="1">
              <a:off x="2976" y="480"/>
              <a:ext cx="384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27" name="Rectangle 88"/>
            <p:cNvSpPr>
              <a:spLocks noChangeArrowheads="1"/>
            </p:cNvSpPr>
            <p:nvPr/>
          </p:nvSpPr>
          <p:spPr bwMode="auto">
            <a:xfrm>
              <a:off x="3424" y="391"/>
              <a:ext cx="6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 Stress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838200"/>
          </a:xfrm>
        </p:spPr>
        <p:txBody>
          <a:bodyPr/>
          <a:lstStyle/>
          <a:p>
            <a:pPr eaLnBrk="1" hangingPunct="1"/>
            <a:r>
              <a:rPr lang="en-GB" sz="4000" b="1" i="1" smtClean="0">
                <a:solidFill>
                  <a:schemeClr val="tx2"/>
                </a:solidFill>
              </a:rPr>
              <a:t>PROLACTIN’S EFFECTS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2438400"/>
            <a:ext cx="1981200" cy="9144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PROLACTIN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81000" y="3581400"/>
            <a:ext cx="3338513" cy="2647950"/>
            <a:chOff x="240" y="2256"/>
            <a:chExt cx="2103" cy="1668"/>
          </a:xfrm>
        </p:grpSpPr>
        <p:sp>
          <p:nvSpPr>
            <p:cNvPr id="18463" name="Line 12"/>
            <p:cNvSpPr>
              <a:spLocks noChangeShapeType="1"/>
            </p:cNvSpPr>
            <p:nvPr/>
          </p:nvSpPr>
          <p:spPr bwMode="auto">
            <a:xfrm flipH="1">
              <a:off x="1248" y="2256"/>
              <a:ext cx="864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4" name="Text Box 13"/>
            <p:cNvSpPr txBox="1">
              <a:spLocks noChangeArrowheads="1"/>
            </p:cNvSpPr>
            <p:nvPr/>
          </p:nvSpPr>
          <p:spPr bwMode="auto">
            <a:xfrm>
              <a:off x="240" y="3168"/>
              <a:ext cx="2103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/>
                <a:t>Effects on</a:t>
              </a:r>
            </a:p>
            <a:p>
              <a:r>
                <a:rPr lang="en-GB" sz="2400"/>
                <a:t>IMMUNE SYSTEM</a:t>
              </a:r>
            </a:p>
            <a:p>
              <a:r>
                <a:rPr lang="en-GB" sz="2400"/>
                <a:t>(e.g. stimulates T cells)</a:t>
              </a:r>
              <a:endParaRPr lang="en-GB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810000" y="3733800"/>
            <a:ext cx="3328988" cy="2416175"/>
            <a:chOff x="2400" y="2352"/>
            <a:chExt cx="2097" cy="1522"/>
          </a:xfrm>
        </p:grpSpPr>
        <p:sp>
          <p:nvSpPr>
            <p:cNvPr id="18461" name="Line 14"/>
            <p:cNvSpPr>
              <a:spLocks noChangeShapeType="1"/>
            </p:cNvSpPr>
            <p:nvPr/>
          </p:nvSpPr>
          <p:spPr bwMode="auto">
            <a:xfrm>
              <a:off x="2736" y="2352"/>
              <a:ext cx="96" cy="57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2" name="Text Box 15"/>
            <p:cNvSpPr txBox="1">
              <a:spLocks noChangeArrowheads="1"/>
            </p:cNvSpPr>
            <p:nvPr/>
          </p:nvSpPr>
          <p:spPr bwMode="auto">
            <a:xfrm>
              <a:off x="2400" y="3040"/>
              <a:ext cx="2097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800" b="1"/>
                <a:t>BREAST </a:t>
              </a:r>
            </a:p>
            <a:p>
              <a:r>
                <a:rPr lang="en-GB" sz="2800" b="1"/>
                <a:t>LACTOGENESIS</a:t>
              </a:r>
            </a:p>
            <a:p>
              <a:r>
                <a:rPr lang="en-GB" sz="2400" b="1"/>
                <a:t>(post-partum women)</a:t>
              </a:r>
              <a:endParaRPr lang="en-GB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410200" y="3581400"/>
            <a:ext cx="2643188" cy="1100138"/>
            <a:chOff x="3408" y="2256"/>
            <a:chExt cx="1665" cy="693"/>
          </a:xfrm>
        </p:grpSpPr>
        <p:sp>
          <p:nvSpPr>
            <p:cNvPr id="18459" name="Line 16"/>
            <p:cNvSpPr>
              <a:spLocks noChangeShapeType="1"/>
            </p:cNvSpPr>
            <p:nvPr/>
          </p:nvSpPr>
          <p:spPr bwMode="auto">
            <a:xfrm>
              <a:off x="3408" y="2256"/>
              <a:ext cx="33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0" name="Text Box 17"/>
            <p:cNvSpPr txBox="1">
              <a:spLocks noChangeArrowheads="1"/>
            </p:cNvSpPr>
            <p:nvPr/>
          </p:nvSpPr>
          <p:spPr bwMode="auto">
            <a:xfrm>
              <a:off x="3456" y="2658"/>
              <a:ext cx="16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/>
                <a:t>Steroidogenesis?</a:t>
              </a:r>
              <a:endParaRPr lang="en-GB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5410200" y="2782888"/>
            <a:ext cx="3098800" cy="830262"/>
            <a:chOff x="3408" y="1753"/>
            <a:chExt cx="1952" cy="523"/>
          </a:xfrm>
        </p:grpSpPr>
        <p:sp>
          <p:nvSpPr>
            <p:cNvPr id="18457" name="Line 18"/>
            <p:cNvSpPr>
              <a:spLocks noChangeShapeType="1"/>
            </p:cNvSpPr>
            <p:nvPr/>
          </p:nvSpPr>
          <p:spPr bwMode="auto">
            <a:xfrm>
              <a:off x="3408" y="1776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8" name="Text Box 19"/>
            <p:cNvSpPr txBox="1">
              <a:spLocks noChangeArrowheads="1"/>
            </p:cNvSpPr>
            <p:nvPr/>
          </p:nvSpPr>
          <p:spPr bwMode="auto">
            <a:xfrm>
              <a:off x="3830" y="1753"/>
              <a:ext cx="15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/>
                <a:t>Renal Na</a:t>
              </a:r>
              <a:r>
                <a:rPr lang="en-GB" sz="2400" baseline="30000"/>
                <a:t>+</a:t>
              </a:r>
              <a:r>
                <a:rPr lang="en-GB" sz="2400"/>
                <a:t>/water</a:t>
              </a:r>
            </a:p>
            <a:p>
              <a:r>
                <a:rPr lang="en-GB" sz="2400"/>
                <a:t>Reabsorption?</a:t>
              </a:r>
              <a:endParaRPr lang="en-GB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787900" y="1196975"/>
            <a:ext cx="2933700" cy="990600"/>
            <a:chOff x="3024" y="768"/>
            <a:chExt cx="1848" cy="624"/>
          </a:xfrm>
        </p:grpSpPr>
        <p:grpSp>
          <p:nvGrpSpPr>
            <p:cNvPr id="18453" name="Group 33"/>
            <p:cNvGrpSpPr>
              <a:grpSpLocks/>
            </p:cNvGrpSpPr>
            <p:nvPr/>
          </p:nvGrpSpPr>
          <p:grpSpPr bwMode="auto">
            <a:xfrm>
              <a:off x="3072" y="768"/>
              <a:ext cx="1800" cy="624"/>
              <a:chOff x="3072" y="768"/>
              <a:chExt cx="1800" cy="624"/>
            </a:xfrm>
          </p:grpSpPr>
          <p:sp>
            <p:nvSpPr>
              <p:cNvPr id="18455" name="Line 20"/>
              <p:cNvSpPr>
                <a:spLocks noChangeShapeType="1"/>
              </p:cNvSpPr>
              <p:nvPr/>
            </p:nvSpPr>
            <p:spPr bwMode="auto">
              <a:xfrm flipV="1">
                <a:off x="3072" y="1248"/>
                <a:ext cx="192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56" name="Text Box 21"/>
              <p:cNvSpPr txBox="1">
                <a:spLocks noChangeArrowheads="1"/>
              </p:cNvSpPr>
              <p:nvPr/>
            </p:nvSpPr>
            <p:spPr bwMode="auto">
              <a:xfrm>
                <a:off x="3072" y="768"/>
                <a:ext cx="1800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 sz="2400"/>
                  <a:t>HYPOTHALAMUS</a:t>
                </a:r>
              </a:p>
              <a:p>
                <a:r>
                  <a:rPr lang="en-GB" sz="2400"/>
                  <a:t>  sexual behaviour?</a:t>
                </a:r>
                <a:endParaRPr lang="en-GB"/>
              </a:p>
            </p:txBody>
          </p:sp>
        </p:grpSp>
        <p:sp>
          <p:nvSpPr>
            <p:cNvPr id="18454" name="AutoShape 22"/>
            <p:cNvSpPr>
              <a:spLocks noChangeArrowheads="1"/>
            </p:cNvSpPr>
            <p:nvPr/>
          </p:nvSpPr>
          <p:spPr bwMode="auto">
            <a:xfrm>
              <a:off x="3024" y="1056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304800" y="2971800"/>
            <a:ext cx="2514600" cy="1287463"/>
            <a:chOff x="192" y="1872"/>
            <a:chExt cx="1584" cy="811"/>
          </a:xfrm>
        </p:grpSpPr>
        <p:grpSp>
          <p:nvGrpSpPr>
            <p:cNvPr id="18449" name="Group 31"/>
            <p:cNvGrpSpPr>
              <a:grpSpLocks/>
            </p:cNvGrpSpPr>
            <p:nvPr/>
          </p:nvGrpSpPr>
          <p:grpSpPr bwMode="auto">
            <a:xfrm>
              <a:off x="192" y="1872"/>
              <a:ext cx="1584" cy="811"/>
              <a:chOff x="192" y="1872"/>
              <a:chExt cx="1584" cy="811"/>
            </a:xfrm>
          </p:grpSpPr>
          <p:sp>
            <p:nvSpPr>
              <p:cNvPr id="18451" name="Line 8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432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52" name="Text Box 10"/>
              <p:cNvSpPr txBox="1">
                <a:spLocks noChangeArrowheads="1"/>
              </p:cNvSpPr>
              <p:nvPr/>
            </p:nvSpPr>
            <p:spPr bwMode="auto">
              <a:xfrm>
                <a:off x="192" y="2160"/>
                <a:ext cx="1496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/>
                  <a:t>    </a:t>
                </a:r>
                <a:r>
                  <a:rPr lang="en-GB" sz="2400"/>
                  <a:t>LH receptors</a:t>
                </a:r>
              </a:p>
              <a:p>
                <a:r>
                  <a:rPr lang="en-GB" sz="2400"/>
                  <a:t>(testes, ovaries)</a:t>
                </a:r>
              </a:p>
            </p:txBody>
          </p:sp>
        </p:grpSp>
        <p:sp>
          <p:nvSpPr>
            <p:cNvPr id="18450" name="AutoShape 27"/>
            <p:cNvSpPr>
              <a:spLocks noChangeArrowheads="1"/>
            </p:cNvSpPr>
            <p:nvPr/>
          </p:nvSpPr>
          <p:spPr bwMode="auto">
            <a:xfrm rot="10717938">
              <a:off x="288" y="2158"/>
              <a:ext cx="95" cy="193"/>
            </a:xfrm>
            <a:prstGeom prst="downArrow">
              <a:avLst>
                <a:gd name="adj1" fmla="val 50000"/>
                <a:gd name="adj2" fmla="val 50789"/>
              </a:avLst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461963" y="1295400"/>
            <a:ext cx="4451350" cy="1112838"/>
            <a:chOff x="336" y="816"/>
            <a:chExt cx="2804" cy="701"/>
          </a:xfrm>
        </p:grpSpPr>
        <p:grpSp>
          <p:nvGrpSpPr>
            <p:cNvPr id="18443" name="Group 36"/>
            <p:cNvGrpSpPr>
              <a:grpSpLocks/>
            </p:cNvGrpSpPr>
            <p:nvPr/>
          </p:nvGrpSpPr>
          <p:grpSpPr bwMode="auto">
            <a:xfrm>
              <a:off x="336" y="816"/>
              <a:ext cx="1536" cy="672"/>
              <a:chOff x="336" y="816"/>
              <a:chExt cx="1536" cy="672"/>
            </a:xfrm>
          </p:grpSpPr>
          <p:grpSp>
            <p:nvGrpSpPr>
              <p:cNvPr id="18445" name="Group 32"/>
              <p:cNvGrpSpPr>
                <a:grpSpLocks/>
              </p:cNvGrpSpPr>
              <p:nvPr/>
            </p:nvGrpSpPr>
            <p:grpSpPr bwMode="auto">
              <a:xfrm>
                <a:off x="336" y="816"/>
                <a:ext cx="1536" cy="672"/>
                <a:chOff x="336" y="816"/>
                <a:chExt cx="1536" cy="672"/>
              </a:xfrm>
            </p:grpSpPr>
            <p:sp>
              <p:nvSpPr>
                <p:cNvPr id="18447" name="Line 5"/>
                <p:cNvSpPr>
                  <a:spLocks noChangeShapeType="1"/>
                </p:cNvSpPr>
                <p:nvPr/>
              </p:nvSpPr>
              <p:spPr bwMode="auto">
                <a:xfrm flipH="1" flipV="1">
                  <a:off x="1680" y="1344"/>
                  <a:ext cx="192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4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36" y="816"/>
                  <a:ext cx="1345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GB" sz="2400"/>
                    <a:t>PITUITARY</a:t>
                  </a:r>
                </a:p>
                <a:p>
                  <a:r>
                    <a:rPr lang="en-GB" sz="2400"/>
                    <a:t>(   LH release)</a:t>
                  </a:r>
                  <a:endParaRPr lang="en-GB"/>
                </a:p>
              </p:txBody>
            </p:sp>
          </p:grpSp>
          <p:sp>
            <p:nvSpPr>
              <p:cNvPr id="18446" name="AutoShape 26"/>
              <p:cNvSpPr>
                <a:spLocks noChangeArrowheads="1"/>
              </p:cNvSpPr>
              <p:nvPr/>
            </p:nvSpPr>
            <p:spPr bwMode="auto">
              <a:xfrm>
                <a:off x="480" y="1104"/>
                <a:ext cx="96" cy="192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4" name="Text Box 39"/>
            <p:cNvSpPr txBox="1">
              <a:spLocks noChangeArrowheads="1"/>
            </p:cNvSpPr>
            <p:nvPr/>
          </p:nvSpPr>
          <p:spPr bwMode="auto">
            <a:xfrm>
              <a:off x="1837" y="1071"/>
              <a:ext cx="130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>
                  <a:solidFill>
                    <a:schemeClr val="tx2"/>
                  </a:solidFill>
                </a:rPr>
                <a:t>         High</a:t>
              </a:r>
            </a:p>
            <a:p>
              <a:r>
                <a:rPr lang="en-GB">
                  <a:solidFill>
                    <a:schemeClr val="tx2"/>
                  </a:solidFill>
                </a:rPr>
                <a:t>circulating levels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>
            <a:off x="2057400" y="1905000"/>
            <a:ext cx="3429000" cy="1562100"/>
          </a:xfrm>
          <a:custGeom>
            <a:avLst/>
            <a:gdLst>
              <a:gd name="T0" fmla="*/ 2147483647 w 1632"/>
              <a:gd name="T1" fmla="*/ 0 h 840"/>
              <a:gd name="T2" fmla="*/ 2147483647 w 1632"/>
              <a:gd name="T3" fmla="*/ 2147483647 h 840"/>
              <a:gd name="T4" fmla="*/ 2147483647 w 1632"/>
              <a:gd name="T5" fmla="*/ 2147483647 h 840"/>
              <a:gd name="T6" fmla="*/ 2147483647 w 1632"/>
              <a:gd name="T7" fmla="*/ 2147483647 h 840"/>
              <a:gd name="T8" fmla="*/ 2147483647 w 1632"/>
              <a:gd name="T9" fmla="*/ 2147483647 h 840"/>
              <a:gd name="T10" fmla="*/ 2147483647 w 1632"/>
              <a:gd name="T11" fmla="*/ 2147483647 h 840"/>
              <a:gd name="T12" fmla="*/ 2147483647 w 1632"/>
              <a:gd name="T13" fmla="*/ 2147483647 h 840"/>
              <a:gd name="T14" fmla="*/ 2147483647 w 1632"/>
              <a:gd name="T15" fmla="*/ 2147483647 h 840"/>
              <a:gd name="T16" fmla="*/ 2147483647 w 1632"/>
              <a:gd name="T17" fmla="*/ 2147483647 h 840"/>
              <a:gd name="T18" fmla="*/ 2147483647 w 1632"/>
              <a:gd name="T19" fmla="*/ 2147483647 h 840"/>
              <a:gd name="T20" fmla="*/ 0 w 1632"/>
              <a:gd name="T21" fmla="*/ 0 h 8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32"/>
              <a:gd name="T34" fmla="*/ 0 h 840"/>
              <a:gd name="T35" fmla="*/ 1632 w 1632"/>
              <a:gd name="T36" fmla="*/ 840 h 8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32" h="840">
                <a:moveTo>
                  <a:pt x="1632" y="0"/>
                </a:moveTo>
                <a:cubicBezTo>
                  <a:pt x="1496" y="88"/>
                  <a:pt x="1360" y="176"/>
                  <a:pt x="1296" y="240"/>
                </a:cubicBezTo>
                <a:cubicBezTo>
                  <a:pt x="1232" y="304"/>
                  <a:pt x="1216" y="320"/>
                  <a:pt x="1248" y="384"/>
                </a:cubicBezTo>
                <a:cubicBezTo>
                  <a:pt x="1280" y="448"/>
                  <a:pt x="1496" y="552"/>
                  <a:pt x="1488" y="624"/>
                </a:cubicBezTo>
                <a:cubicBezTo>
                  <a:pt x="1480" y="696"/>
                  <a:pt x="1320" y="792"/>
                  <a:pt x="1200" y="816"/>
                </a:cubicBezTo>
                <a:cubicBezTo>
                  <a:pt x="1080" y="840"/>
                  <a:pt x="856" y="816"/>
                  <a:pt x="768" y="768"/>
                </a:cubicBezTo>
                <a:cubicBezTo>
                  <a:pt x="680" y="720"/>
                  <a:pt x="664" y="600"/>
                  <a:pt x="672" y="528"/>
                </a:cubicBezTo>
                <a:cubicBezTo>
                  <a:pt x="680" y="456"/>
                  <a:pt x="800" y="400"/>
                  <a:pt x="816" y="336"/>
                </a:cubicBezTo>
                <a:cubicBezTo>
                  <a:pt x="832" y="272"/>
                  <a:pt x="872" y="168"/>
                  <a:pt x="768" y="144"/>
                </a:cubicBezTo>
                <a:cubicBezTo>
                  <a:pt x="664" y="120"/>
                  <a:pt x="320" y="216"/>
                  <a:pt x="192" y="192"/>
                </a:cubicBezTo>
                <a:cubicBezTo>
                  <a:pt x="64" y="168"/>
                  <a:pt x="32" y="40"/>
                  <a:pt x="0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59" name="Oval 5"/>
          <p:cNvSpPr>
            <a:spLocks noChangeArrowheads="1"/>
          </p:cNvSpPr>
          <p:nvPr/>
        </p:nvSpPr>
        <p:spPr bwMode="auto">
          <a:xfrm>
            <a:off x="3657600" y="1447800"/>
            <a:ext cx="190500" cy="160338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6"/>
          <p:cNvSpPr>
            <a:spLocks noChangeArrowheads="1"/>
          </p:cNvSpPr>
          <p:nvPr/>
        </p:nvSpPr>
        <p:spPr bwMode="auto">
          <a:xfrm>
            <a:off x="4572000" y="1600200"/>
            <a:ext cx="190500" cy="160338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14"/>
          <p:cNvSpPr>
            <a:spLocks noChangeShapeType="1"/>
          </p:cNvSpPr>
          <p:nvPr/>
        </p:nvSpPr>
        <p:spPr bwMode="auto">
          <a:xfrm flipH="1">
            <a:off x="3886200" y="2438400"/>
            <a:ext cx="7620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Line 15"/>
          <p:cNvSpPr>
            <a:spLocks noChangeShapeType="1"/>
          </p:cNvSpPr>
          <p:nvPr/>
        </p:nvSpPr>
        <p:spPr bwMode="auto">
          <a:xfrm>
            <a:off x="3962400" y="2438400"/>
            <a:ext cx="9525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3" name="Line 17"/>
          <p:cNvSpPr>
            <a:spLocks noChangeShapeType="1"/>
          </p:cNvSpPr>
          <p:nvPr/>
        </p:nvSpPr>
        <p:spPr bwMode="auto">
          <a:xfrm>
            <a:off x="4495800" y="228282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4" name="Line 18"/>
          <p:cNvSpPr>
            <a:spLocks noChangeShapeType="1"/>
          </p:cNvSpPr>
          <p:nvPr/>
        </p:nvSpPr>
        <p:spPr bwMode="auto">
          <a:xfrm flipH="1">
            <a:off x="4419600" y="2286000"/>
            <a:ext cx="76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5" name="Freeform 23"/>
          <p:cNvSpPr>
            <a:spLocks/>
          </p:cNvSpPr>
          <p:nvPr/>
        </p:nvSpPr>
        <p:spPr bwMode="auto">
          <a:xfrm>
            <a:off x="3810000" y="2438400"/>
            <a:ext cx="1295400" cy="685800"/>
          </a:xfrm>
          <a:custGeom>
            <a:avLst/>
            <a:gdLst>
              <a:gd name="T0" fmla="*/ 0 w 720"/>
              <a:gd name="T1" fmla="*/ 0 h 384"/>
              <a:gd name="T2" fmla="*/ 2147483647 w 720"/>
              <a:gd name="T3" fmla="*/ 2147483647 h 384"/>
              <a:gd name="T4" fmla="*/ 2147483647 w 720"/>
              <a:gd name="T5" fmla="*/ 2147483647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0"/>
                </a:moveTo>
                <a:cubicBezTo>
                  <a:pt x="84" y="112"/>
                  <a:pt x="168" y="224"/>
                  <a:pt x="288" y="288"/>
                </a:cubicBezTo>
                <a:cubicBezTo>
                  <a:pt x="408" y="352"/>
                  <a:pt x="648" y="368"/>
                  <a:pt x="720" y="384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6" name="Freeform 30"/>
          <p:cNvSpPr>
            <a:spLocks/>
          </p:cNvSpPr>
          <p:nvPr/>
        </p:nvSpPr>
        <p:spPr bwMode="auto">
          <a:xfrm>
            <a:off x="3810000" y="1600200"/>
            <a:ext cx="254000" cy="838200"/>
          </a:xfrm>
          <a:custGeom>
            <a:avLst/>
            <a:gdLst>
              <a:gd name="T0" fmla="*/ 0 w 160"/>
              <a:gd name="T1" fmla="*/ 0 h 528"/>
              <a:gd name="T2" fmla="*/ 2147483647 w 160"/>
              <a:gd name="T3" fmla="*/ 2147483647 h 528"/>
              <a:gd name="T4" fmla="*/ 2147483647 w 160"/>
              <a:gd name="T5" fmla="*/ 2147483647 h 528"/>
              <a:gd name="T6" fmla="*/ 0 60000 65536"/>
              <a:gd name="T7" fmla="*/ 0 60000 65536"/>
              <a:gd name="T8" fmla="*/ 0 60000 65536"/>
              <a:gd name="T9" fmla="*/ 0 w 160"/>
              <a:gd name="T10" fmla="*/ 0 h 528"/>
              <a:gd name="T11" fmla="*/ 160 w 16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528">
                <a:moveTo>
                  <a:pt x="0" y="0"/>
                </a:moveTo>
                <a:cubicBezTo>
                  <a:pt x="64" y="52"/>
                  <a:pt x="128" y="104"/>
                  <a:pt x="144" y="192"/>
                </a:cubicBezTo>
                <a:cubicBezTo>
                  <a:pt x="160" y="280"/>
                  <a:pt x="104" y="472"/>
                  <a:pt x="96" y="52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7" name="Oval 31"/>
          <p:cNvSpPr>
            <a:spLocks noChangeArrowheads="1"/>
          </p:cNvSpPr>
          <p:nvPr/>
        </p:nvSpPr>
        <p:spPr bwMode="auto">
          <a:xfrm>
            <a:off x="3352800" y="5257800"/>
            <a:ext cx="1524000" cy="1066800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32"/>
          <p:cNvSpPr>
            <a:spLocks noChangeArrowheads="1"/>
          </p:cNvSpPr>
          <p:nvPr/>
        </p:nvSpPr>
        <p:spPr bwMode="auto">
          <a:xfrm>
            <a:off x="3962400" y="5715000"/>
            <a:ext cx="304800" cy="228600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40"/>
          <p:cNvSpPr>
            <a:spLocks noChangeArrowheads="1"/>
          </p:cNvSpPr>
          <p:nvPr/>
        </p:nvSpPr>
        <p:spPr bwMode="auto">
          <a:xfrm>
            <a:off x="3810000" y="457200"/>
            <a:ext cx="133350" cy="160338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42"/>
          <p:cNvSpPr>
            <a:spLocks noChangeShapeType="1"/>
          </p:cNvSpPr>
          <p:nvPr/>
        </p:nvSpPr>
        <p:spPr bwMode="auto">
          <a:xfrm>
            <a:off x="3886200" y="1295400"/>
            <a:ext cx="66675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71" name="Oval 44"/>
          <p:cNvSpPr>
            <a:spLocks noChangeArrowheads="1"/>
          </p:cNvSpPr>
          <p:nvPr/>
        </p:nvSpPr>
        <p:spPr bwMode="auto">
          <a:xfrm>
            <a:off x="4495800" y="381000"/>
            <a:ext cx="133350" cy="160338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45"/>
          <p:cNvSpPr>
            <a:spLocks noChangeShapeType="1"/>
          </p:cNvSpPr>
          <p:nvPr/>
        </p:nvSpPr>
        <p:spPr bwMode="auto">
          <a:xfrm flipH="1" flipV="1">
            <a:off x="4724400" y="14478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73" name="Freeform 47"/>
          <p:cNvSpPr>
            <a:spLocks/>
          </p:cNvSpPr>
          <p:nvPr/>
        </p:nvSpPr>
        <p:spPr bwMode="auto">
          <a:xfrm>
            <a:off x="4572000" y="533400"/>
            <a:ext cx="254000" cy="914400"/>
          </a:xfrm>
          <a:custGeom>
            <a:avLst/>
            <a:gdLst>
              <a:gd name="T0" fmla="*/ 0 w 160"/>
              <a:gd name="T1" fmla="*/ 0 h 528"/>
              <a:gd name="T2" fmla="*/ 2147483647 w 160"/>
              <a:gd name="T3" fmla="*/ 2147483647 h 528"/>
              <a:gd name="T4" fmla="*/ 2147483647 w 160"/>
              <a:gd name="T5" fmla="*/ 2147483647 h 528"/>
              <a:gd name="T6" fmla="*/ 0 60000 65536"/>
              <a:gd name="T7" fmla="*/ 0 60000 65536"/>
              <a:gd name="T8" fmla="*/ 0 60000 65536"/>
              <a:gd name="T9" fmla="*/ 0 w 160"/>
              <a:gd name="T10" fmla="*/ 0 h 528"/>
              <a:gd name="T11" fmla="*/ 160 w 16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528">
                <a:moveTo>
                  <a:pt x="0" y="0"/>
                </a:moveTo>
                <a:cubicBezTo>
                  <a:pt x="64" y="52"/>
                  <a:pt x="128" y="104"/>
                  <a:pt x="144" y="192"/>
                </a:cubicBezTo>
                <a:cubicBezTo>
                  <a:pt x="160" y="280"/>
                  <a:pt x="104" y="472"/>
                  <a:pt x="96" y="52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74" name="Freeform 48"/>
          <p:cNvSpPr>
            <a:spLocks/>
          </p:cNvSpPr>
          <p:nvPr/>
        </p:nvSpPr>
        <p:spPr bwMode="auto">
          <a:xfrm>
            <a:off x="3886200" y="609600"/>
            <a:ext cx="152400" cy="685800"/>
          </a:xfrm>
          <a:custGeom>
            <a:avLst/>
            <a:gdLst>
              <a:gd name="T0" fmla="*/ 0 w 96"/>
              <a:gd name="T1" fmla="*/ 0 h 432"/>
              <a:gd name="T2" fmla="*/ 2147483647 w 96"/>
              <a:gd name="T3" fmla="*/ 2147483647 h 432"/>
              <a:gd name="T4" fmla="*/ 0 w 96"/>
              <a:gd name="T5" fmla="*/ 2147483647 h 432"/>
              <a:gd name="T6" fmla="*/ 0 60000 65536"/>
              <a:gd name="T7" fmla="*/ 0 60000 65536"/>
              <a:gd name="T8" fmla="*/ 0 60000 65536"/>
              <a:gd name="T9" fmla="*/ 0 w 96"/>
              <a:gd name="T10" fmla="*/ 0 h 432"/>
              <a:gd name="T11" fmla="*/ 96 w 96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432">
                <a:moveTo>
                  <a:pt x="0" y="0"/>
                </a:moveTo>
                <a:cubicBezTo>
                  <a:pt x="48" y="84"/>
                  <a:pt x="96" y="168"/>
                  <a:pt x="96" y="240"/>
                </a:cubicBezTo>
                <a:cubicBezTo>
                  <a:pt x="96" y="312"/>
                  <a:pt x="16" y="400"/>
                  <a:pt x="0" y="4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75" name="Line 49"/>
          <p:cNvSpPr>
            <a:spLocks noChangeShapeType="1"/>
          </p:cNvSpPr>
          <p:nvPr/>
        </p:nvSpPr>
        <p:spPr bwMode="auto">
          <a:xfrm flipH="1">
            <a:off x="3810000" y="12954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76" name="Line 51"/>
          <p:cNvSpPr>
            <a:spLocks noChangeShapeType="1"/>
          </p:cNvSpPr>
          <p:nvPr/>
        </p:nvSpPr>
        <p:spPr bwMode="auto">
          <a:xfrm flipH="1">
            <a:off x="4648200" y="14478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77" name="Freeform 12"/>
          <p:cNvSpPr>
            <a:spLocks/>
          </p:cNvSpPr>
          <p:nvPr/>
        </p:nvSpPr>
        <p:spPr bwMode="auto">
          <a:xfrm>
            <a:off x="4495800" y="1752600"/>
            <a:ext cx="393700" cy="533400"/>
          </a:xfrm>
          <a:custGeom>
            <a:avLst/>
            <a:gdLst>
              <a:gd name="T0" fmla="*/ 2147483647 w 160"/>
              <a:gd name="T1" fmla="*/ 0 h 384"/>
              <a:gd name="T2" fmla="*/ 2147483647 w 160"/>
              <a:gd name="T3" fmla="*/ 2147483647 h 384"/>
              <a:gd name="T4" fmla="*/ 0 w 160"/>
              <a:gd name="T5" fmla="*/ 2147483647 h 384"/>
              <a:gd name="T6" fmla="*/ 0 60000 65536"/>
              <a:gd name="T7" fmla="*/ 0 60000 65536"/>
              <a:gd name="T8" fmla="*/ 0 60000 65536"/>
              <a:gd name="T9" fmla="*/ 0 w 160"/>
              <a:gd name="T10" fmla="*/ 0 h 384"/>
              <a:gd name="T11" fmla="*/ 160 w 16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384">
                <a:moveTo>
                  <a:pt x="96" y="0"/>
                </a:moveTo>
                <a:cubicBezTo>
                  <a:pt x="128" y="40"/>
                  <a:pt x="160" y="80"/>
                  <a:pt x="144" y="144"/>
                </a:cubicBezTo>
                <a:cubicBezTo>
                  <a:pt x="128" y="208"/>
                  <a:pt x="64" y="296"/>
                  <a:pt x="0" y="3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6" name="Text Box 56"/>
          <p:cNvSpPr txBox="1">
            <a:spLocks noChangeArrowheads="1"/>
          </p:cNvSpPr>
          <p:nvPr/>
        </p:nvSpPr>
        <p:spPr bwMode="auto">
          <a:xfrm>
            <a:off x="1676400" y="5305425"/>
            <a:ext cx="23590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/>
              <a:t>SUCKLING</a:t>
            </a:r>
          </a:p>
          <a:p>
            <a:endParaRPr lang="en-GB" sz="2400"/>
          </a:p>
          <a:p>
            <a:r>
              <a:rPr lang="en-GB" sz="2400"/>
              <a:t>Stimulation of</a:t>
            </a:r>
          </a:p>
          <a:p>
            <a:r>
              <a:rPr lang="en-GB" sz="2400"/>
              <a:t>tactile receptors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4632325" y="1535113"/>
            <a:ext cx="3943350" cy="1695450"/>
            <a:chOff x="2918" y="967"/>
            <a:chExt cx="2484" cy="1068"/>
          </a:xfrm>
        </p:grpSpPr>
        <p:sp>
          <p:nvSpPr>
            <p:cNvPr id="19511" name="Line 58"/>
            <p:cNvSpPr>
              <a:spLocks noChangeShapeType="1"/>
            </p:cNvSpPr>
            <p:nvPr/>
          </p:nvSpPr>
          <p:spPr bwMode="auto">
            <a:xfrm flipH="1" flipV="1">
              <a:off x="3216" y="1152"/>
              <a:ext cx="67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512" name="Line 59"/>
            <p:cNvSpPr>
              <a:spLocks noChangeShapeType="1"/>
            </p:cNvSpPr>
            <p:nvPr/>
          </p:nvSpPr>
          <p:spPr bwMode="auto">
            <a:xfrm flipH="1">
              <a:off x="2928" y="1440"/>
              <a:ext cx="96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513" name="AutoShape 60"/>
            <p:cNvSpPr>
              <a:spLocks/>
            </p:cNvSpPr>
            <p:nvPr/>
          </p:nvSpPr>
          <p:spPr bwMode="auto">
            <a:xfrm>
              <a:off x="3888" y="1104"/>
              <a:ext cx="192" cy="576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Text Box 61"/>
            <p:cNvSpPr txBox="1">
              <a:spLocks noChangeArrowheads="1"/>
            </p:cNvSpPr>
            <p:nvPr/>
          </p:nvSpPr>
          <p:spPr bwMode="auto">
            <a:xfrm>
              <a:off x="4022" y="1081"/>
              <a:ext cx="13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/>
                <a:t>oestrogens</a:t>
              </a:r>
            </a:p>
            <a:p>
              <a:r>
                <a:rPr lang="en-GB" sz="2400"/>
                <a:t>iodothyronines</a:t>
              </a:r>
              <a:endParaRPr lang="en-GB"/>
            </a:p>
          </p:txBody>
        </p:sp>
        <p:sp>
          <p:nvSpPr>
            <p:cNvPr id="19515" name="Text Box 62"/>
            <p:cNvSpPr txBox="1">
              <a:spLocks noChangeArrowheads="1"/>
            </p:cNvSpPr>
            <p:nvPr/>
          </p:nvSpPr>
          <p:spPr bwMode="auto">
            <a:xfrm>
              <a:off x="3254" y="967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+</a:t>
              </a:r>
            </a:p>
          </p:txBody>
        </p:sp>
        <p:sp>
          <p:nvSpPr>
            <p:cNvPr id="19516" name="Text Box 63"/>
            <p:cNvSpPr txBox="1">
              <a:spLocks noChangeArrowheads="1"/>
            </p:cNvSpPr>
            <p:nvPr/>
          </p:nvSpPr>
          <p:spPr bwMode="auto">
            <a:xfrm>
              <a:off x="2918" y="1783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+</a:t>
              </a: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3352800" y="990600"/>
            <a:ext cx="923925" cy="2228850"/>
            <a:chOff x="2112" y="624"/>
            <a:chExt cx="582" cy="1404"/>
          </a:xfrm>
        </p:grpSpPr>
        <p:grpSp>
          <p:nvGrpSpPr>
            <p:cNvPr id="19505" name="Group 70"/>
            <p:cNvGrpSpPr>
              <a:grpSpLocks/>
            </p:cNvGrpSpPr>
            <p:nvPr/>
          </p:nvGrpSpPr>
          <p:grpSpPr bwMode="auto">
            <a:xfrm>
              <a:off x="2112" y="624"/>
              <a:ext cx="582" cy="1212"/>
              <a:chOff x="2112" y="624"/>
              <a:chExt cx="582" cy="1212"/>
            </a:xfrm>
          </p:grpSpPr>
          <p:sp>
            <p:nvSpPr>
              <p:cNvPr id="19509" name="Text Box 19"/>
              <p:cNvSpPr txBox="1">
                <a:spLocks noChangeArrowheads="1"/>
              </p:cNvSpPr>
              <p:nvPr/>
            </p:nvSpPr>
            <p:spPr bwMode="auto">
              <a:xfrm>
                <a:off x="2352" y="1584"/>
                <a:ext cx="34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/>
                  <a:t>DA</a:t>
                </a:r>
              </a:p>
            </p:txBody>
          </p:sp>
          <p:sp>
            <p:nvSpPr>
              <p:cNvPr id="19510" name="Text Box 52"/>
              <p:cNvSpPr txBox="1">
                <a:spLocks noChangeArrowheads="1"/>
              </p:cNvSpPr>
              <p:nvPr/>
            </p:nvSpPr>
            <p:spPr bwMode="auto">
              <a:xfrm>
                <a:off x="2112" y="624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/>
                  <a:t>_</a:t>
                </a:r>
              </a:p>
            </p:txBody>
          </p:sp>
        </p:grpSp>
        <p:grpSp>
          <p:nvGrpSpPr>
            <p:cNvPr id="19506" name="Group 75"/>
            <p:cNvGrpSpPr>
              <a:grpSpLocks/>
            </p:cNvGrpSpPr>
            <p:nvPr/>
          </p:nvGrpSpPr>
          <p:grpSpPr bwMode="auto">
            <a:xfrm>
              <a:off x="2304" y="1776"/>
              <a:ext cx="252" cy="252"/>
              <a:chOff x="2304" y="1776"/>
              <a:chExt cx="252" cy="252"/>
            </a:xfrm>
          </p:grpSpPr>
          <p:sp>
            <p:nvSpPr>
              <p:cNvPr id="19507" name="Line 24"/>
              <p:cNvSpPr>
                <a:spLocks noChangeShapeType="1"/>
              </p:cNvSpPr>
              <p:nvPr/>
            </p:nvSpPr>
            <p:spPr bwMode="auto">
              <a:xfrm>
                <a:off x="2496" y="1776"/>
                <a:ext cx="60" cy="25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508" name="Text Box 64"/>
              <p:cNvSpPr txBox="1">
                <a:spLocks noChangeArrowheads="1"/>
              </p:cNvSpPr>
              <p:nvPr/>
            </p:nvSpPr>
            <p:spPr bwMode="auto">
              <a:xfrm>
                <a:off x="2304" y="1776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/>
                  <a:t>_</a:t>
                </a:r>
              </a:p>
            </p:txBody>
          </p:sp>
        </p:grp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0" y="533400"/>
            <a:ext cx="3354388" cy="5257800"/>
            <a:chOff x="0" y="336"/>
            <a:chExt cx="2113" cy="3312"/>
          </a:xfrm>
        </p:grpSpPr>
        <p:cxnSp>
          <p:nvCxnSpPr>
            <p:cNvPr id="19501" name="AutoShape 39"/>
            <p:cNvCxnSpPr>
              <a:cxnSpLocks noChangeShapeType="1"/>
              <a:stCxn id="19467" idx="2"/>
            </p:cNvCxnSpPr>
            <p:nvPr/>
          </p:nvCxnSpPr>
          <p:spPr bwMode="auto">
            <a:xfrm rot="10800000" flipH="1">
              <a:off x="2112" y="336"/>
              <a:ext cx="1" cy="3312"/>
            </a:xfrm>
            <a:prstGeom prst="bentConnector4">
              <a:avLst>
                <a:gd name="adj1" fmla="val -103200032"/>
                <a:gd name="adj2" fmla="val 9966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02" name="Text Box 54"/>
            <p:cNvSpPr txBox="1">
              <a:spLocks noChangeArrowheads="1"/>
            </p:cNvSpPr>
            <p:nvPr/>
          </p:nvSpPr>
          <p:spPr bwMode="auto">
            <a:xfrm>
              <a:off x="0" y="2112"/>
              <a:ext cx="1139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/>
                <a:t>AFFERENT</a:t>
              </a:r>
            </a:p>
            <a:p>
              <a:r>
                <a:rPr lang="en-GB" sz="2400"/>
                <a:t>NEURAL</a:t>
              </a:r>
            </a:p>
            <a:p>
              <a:r>
                <a:rPr lang="en-GB" sz="2400"/>
                <a:t>PATHWAY</a:t>
              </a:r>
              <a:endParaRPr lang="en-GB"/>
            </a:p>
          </p:txBody>
        </p:sp>
        <p:sp>
          <p:nvSpPr>
            <p:cNvPr id="19503" name="Text Box 65"/>
            <p:cNvSpPr txBox="1">
              <a:spLocks noChangeArrowheads="1"/>
            </p:cNvSpPr>
            <p:nvPr/>
          </p:nvSpPr>
          <p:spPr bwMode="auto">
            <a:xfrm>
              <a:off x="1814" y="343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+</a:t>
              </a:r>
            </a:p>
          </p:txBody>
        </p:sp>
        <p:sp>
          <p:nvSpPr>
            <p:cNvPr id="19504" name="Line 66"/>
            <p:cNvSpPr>
              <a:spLocks noChangeShapeType="1"/>
            </p:cNvSpPr>
            <p:nvPr/>
          </p:nvSpPr>
          <p:spPr bwMode="auto">
            <a:xfrm flipV="1">
              <a:off x="576" y="912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3200400" y="3276600"/>
            <a:ext cx="4886325" cy="3205163"/>
            <a:chOff x="2016" y="2064"/>
            <a:chExt cx="3078" cy="2019"/>
          </a:xfrm>
        </p:grpSpPr>
        <p:sp>
          <p:nvSpPr>
            <p:cNvPr id="19494" name="AutoShape 3"/>
            <p:cNvSpPr>
              <a:spLocks noChangeArrowheads="1"/>
            </p:cNvSpPr>
            <p:nvPr/>
          </p:nvSpPr>
          <p:spPr bwMode="auto">
            <a:xfrm>
              <a:off x="2544" y="2064"/>
              <a:ext cx="60" cy="404"/>
            </a:xfrm>
            <a:prstGeom prst="downArrow">
              <a:avLst>
                <a:gd name="adj1" fmla="val 50000"/>
                <a:gd name="adj2" fmla="val 168333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Text Box 4"/>
            <p:cNvSpPr txBox="1">
              <a:spLocks noChangeArrowheads="1"/>
            </p:cNvSpPr>
            <p:nvPr/>
          </p:nvSpPr>
          <p:spPr bwMode="auto">
            <a:xfrm>
              <a:off x="2016" y="2466"/>
              <a:ext cx="12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/>
                <a:t>PROLACTIN</a:t>
              </a:r>
              <a:endParaRPr lang="en-GB"/>
            </a:p>
          </p:txBody>
        </p:sp>
        <p:sp>
          <p:nvSpPr>
            <p:cNvPr id="19496" name="AutoShape 33"/>
            <p:cNvSpPr>
              <a:spLocks noChangeArrowheads="1"/>
            </p:cNvSpPr>
            <p:nvPr/>
          </p:nvSpPr>
          <p:spPr bwMode="auto">
            <a:xfrm>
              <a:off x="2544" y="2736"/>
              <a:ext cx="96" cy="528"/>
            </a:xfrm>
            <a:prstGeom prst="downArrow">
              <a:avLst>
                <a:gd name="adj1" fmla="val 50000"/>
                <a:gd name="adj2" fmla="val 137500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Text Box 35"/>
            <p:cNvSpPr txBox="1">
              <a:spLocks noChangeArrowheads="1"/>
            </p:cNvSpPr>
            <p:nvPr/>
          </p:nvSpPr>
          <p:spPr bwMode="auto">
            <a:xfrm>
              <a:off x="3168" y="3792"/>
              <a:ext cx="19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/>
                <a:t>MILK PRODUCTION</a:t>
              </a:r>
              <a:endParaRPr lang="en-GB"/>
            </a:p>
          </p:txBody>
        </p:sp>
        <p:sp>
          <p:nvSpPr>
            <p:cNvPr id="19498" name="Text Box 55"/>
            <p:cNvSpPr txBox="1">
              <a:spLocks noChangeArrowheads="1"/>
            </p:cNvSpPr>
            <p:nvPr/>
          </p:nvSpPr>
          <p:spPr bwMode="auto">
            <a:xfrm>
              <a:off x="3792" y="2160"/>
              <a:ext cx="1281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/>
                <a:t>EFFERENT</a:t>
              </a:r>
            </a:p>
            <a:p>
              <a:r>
                <a:rPr lang="en-GB" sz="2400"/>
                <a:t>ENDOCRINE</a:t>
              </a:r>
            </a:p>
            <a:p>
              <a:r>
                <a:rPr lang="en-GB" sz="2400"/>
                <a:t>PATHWAY</a:t>
              </a:r>
              <a:endParaRPr lang="en-GB"/>
            </a:p>
          </p:txBody>
        </p:sp>
        <p:sp>
          <p:nvSpPr>
            <p:cNvPr id="19499" name="Line 57"/>
            <p:cNvSpPr>
              <a:spLocks noChangeShapeType="1"/>
            </p:cNvSpPr>
            <p:nvPr/>
          </p:nvSpPr>
          <p:spPr bwMode="auto">
            <a:xfrm>
              <a:off x="2736" y="369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500" name="Line 67"/>
            <p:cNvSpPr>
              <a:spLocks noChangeShapeType="1"/>
            </p:cNvSpPr>
            <p:nvPr/>
          </p:nvSpPr>
          <p:spPr bwMode="auto">
            <a:xfrm>
              <a:off x="3696" y="2112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483" name="Text Box 68"/>
          <p:cNvSpPr txBox="1">
            <a:spLocks noChangeArrowheads="1"/>
          </p:cNvSpPr>
          <p:nvPr/>
        </p:nvSpPr>
        <p:spPr bwMode="auto">
          <a:xfrm>
            <a:off x="4860925" y="5373688"/>
            <a:ext cx="3027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BREAST(</a:t>
            </a:r>
            <a:r>
              <a:rPr lang="en-GB" sz="2400"/>
              <a:t>post-partum</a:t>
            </a:r>
            <a:r>
              <a:rPr lang="en-GB"/>
              <a:t>)</a:t>
            </a:r>
          </a:p>
        </p:txBody>
      </p: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1692275" y="404813"/>
            <a:ext cx="3441700" cy="2967037"/>
            <a:chOff x="1066" y="255"/>
            <a:chExt cx="2168" cy="1869"/>
          </a:xfrm>
        </p:grpSpPr>
        <p:grpSp>
          <p:nvGrpSpPr>
            <p:cNvPr id="19485" name="Group 78"/>
            <p:cNvGrpSpPr>
              <a:grpSpLocks/>
            </p:cNvGrpSpPr>
            <p:nvPr/>
          </p:nvGrpSpPr>
          <p:grpSpPr bwMode="auto">
            <a:xfrm>
              <a:off x="2496" y="816"/>
              <a:ext cx="738" cy="1308"/>
              <a:chOff x="2496" y="816"/>
              <a:chExt cx="738" cy="1308"/>
            </a:xfrm>
          </p:grpSpPr>
          <p:sp>
            <p:nvSpPr>
              <p:cNvPr id="19489" name="Text Box 20"/>
              <p:cNvSpPr txBox="1">
                <a:spLocks noChangeArrowheads="1"/>
              </p:cNvSpPr>
              <p:nvPr/>
            </p:nvSpPr>
            <p:spPr bwMode="auto">
              <a:xfrm>
                <a:off x="2496" y="1440"/>
                <a:ext cx="45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/>
                  <a:t>TRH</a:t>
                </a:r>
              </a:p>
            </p:txBody>
          </p:sp>
          <p:grpSp>
            <p:nvGrpSpPr>
              <p:cNvPr id="19490" name="Group 76"/>
              <p:cNvGrpSpPr>
                <a:grpSpLocks/>
              </p:cNvGrpSpPr>
              <p:nvPr/>
            </p:nvGrpSpPr>
            <p:grpSpPr bwMode="auto">
              <a:xfrm>
                <a:off x="2640" y="816"/>
                <a:ext cx="594" cy="1308"/>
                <a:chOff x="2640" y="816"/>
                <a:chExt cx="594" cy="1308"/>
              </a:xfrm>
            </p:grpSpPr>
            <p:sp>
              <p:nvSpPr>
                <p:cNvPr id="19491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2640" y="1680"/>
                  <a:ext cx="96" cy="33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49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640" y="1872"/>
                  <a:ext cx="21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GB"/>
                    <a:t>+</a:t>
                  </a:r>
                </a:p>
              </p:txBody>
            </p:sp>
            <p:sp>
              <p:nvSpPr>
                <p:cNvPr id="1949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024" y="816"/>
                  <a:ext cx="21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GB"/>
                    <a:t>+</a:t>
                  </a:r>
                </a:p>
              </p:txBody>
            </p:sp>
          </p:grpSp>
        </p:grpSp>
        <p:sp>
          <p:nvSpPr>
            <p:cNvPr id="19486" name="Line 79"/>
            <p:cNvSpPr>
              <a:spLocks noChangeShapeType="1"/>
            </p:cNvSpPr>
            <p:nvPr/>
          </p:nvSpPr>
          <p:spPr bwMode="auto">
            <a:xfrm>
              <a:off x="1066" y="255"/>
              <a:ext cx="17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7" name="Line 80"/>
            <p:cNvSpPr>
              <a:spLocks noChangeShapeType="1"/>
            </p:cNvSpPr>
            <p:nvPr/>
          </p:nvSpPr>
          <p:spPr bwMode="auto">
            <a:xfrm>
              <a:off x="1066" y="255"/>
              <a:ext cx="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8" name="Text Box 81"/>
            <p:cNvSpPr txBox="1">
              <a:spLocks noChangeArrowheads="1"/>
            </p:cNvSpPr>
            <p:nvPr/>
          </p:nvSpPr>
          <p:spPr bwMode="auto">
            <a:xfrm>
              <a:off x="2608" y="255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848600" cy="1147763"/>
          </a:xfrm>
        </p:spPr>
        <p:txBody>
          <a:bodyPr/>
          <a:lstStyle/>
          <a:p>
            <a:pPr eaLnBrk="1" hangingPunct="1"/>
            <a:r>
              <a:rPr lang="en-GB" b="1" i="1" smtClean="0">
                <a:solidFill>
                  <a:schemeClr val="tx2"/>
                </a:solidFill>
              </a:rPr>
              <a:t>NEUROENDOCRINE REFLEX ARC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381000" y="5410200"/>
            <a:ext cx="266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/>
              <a:t>Suckling of breast</a:t>
            </a:r>
          </a:p>
          <a:p>
            <a:r>
              <a:rPr lang="en-GB" sz="2400"/>
              <a:t>(stimulus)</a:t>
            </a:r>
            <a:endParaRPr lang="en-GB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57200" y="4114800"/>
            <a:ext cx="251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/>
              <a:t>Tactile receptors around nipple</a:t>
            </a:r>
            <a:endParaRPr lang="en-GB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2286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/>
              <a:t>Afferent nerve pathway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2438400" y="24384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/>
              <a:t>Higher centres</a:t>
            </a:r>
            <a:endParaRPr lang="en-GB"/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4114800" y="2362200"/>
            <a:ext cx="2362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/>
              <a:t>Hypothalamus</a:t>
            </a:r>
          </a:p>
          <a:p>
            <a:pPr>
              <a:spcBef>
                <a:spcPct val="50000"/>
              </a:spcBef>
            </a:pPr>
            <a:r>
              <a:rPr lang="en-GB" sz="2400"/>
              <a:t>dopamine/TRH</a:t>
            </a: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4953000" y="365760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/>
              <a:t>adenohypophysis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6019800" y="45720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/>
              <a:t>prolactin</a:t>
            </a: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3505200" y="5105400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/>
              <a:t>Milk production in post-partum breast</a:t>
            </a:r>
            <a:endParaRPr lang="en-GB"/>
          </a:p>
        </p:txBody>
      </p:sp>
      <p:sp>
        <p:nvSpPr>
          <p:cNvPr id="20491" name="Text Box 14"/>
          <p:cNvSpPr txBox="1">
            <a:spLocks noChangeArrowheads="1"/>
          </p:cNvSpPr>
          <p:nvPr/>
        </p:nvSpPr>
        <p:spPr bwMode="auto">
          <a:xfrm>
            <a:off x="228600" y="18288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20492" name="Text Box 15"/>
          <p:cNvSpPr txBox="1">
            <a:spLocks noChangeArrowheads="1"/>
          </p:cNvSpPr>
          <p:nvPr/>
        </p:nvSpPr>
        <p:spPr bwMode="auto">
          <a:xfrm>
            <a:off x="7772400" y="3657600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   </a:t>
            </a:r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6172200" y="5867400"/>
            <a:ext cx="22098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ENDOCRINE</a:t>
            </a:r>
          </a:p>
          <a:p>
            <a:pPr algn="ctr"/>
            <a:r>
              <a:rPr lang="en-GB"/>
              <a:t>EFFERENT LIMB</a:t>
            </a: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228600" y="1600200"/>
            <a:ext cx="2209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NEURAL</a:t>
            </a:r>
          </a:p>
          <a:p>
            <a:pPr algn="ctr"/>
            <a:r>
              <a:rPr lang="en-GB"/>
              <a:t>AFFERENT LIMB</a:t>
            </a:r>
          </a:p>
        </p:txBody>
      </p:sp>
      <p:sp>
        <p:nvSpPr>
          <p:cNvPr id="20495" name="Line 19"/>
          <p:cNvSpPr>
            <a:spLocks noChangeShapeType="1"/>
          </p:cNvSpPr>
          <p:nvPr/>
        </p:nvSpPr>
        <p:spPr bwMode="auto">
          <a:xfrm flipV="1">
            <a:off x="1371600" y="4953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Line 20"/>
          <p:cNvSpPr>
            <a:spLocks noChangeShapeType="1"/>
          </p:cNvSpPr>
          <p:nvPr/>
        </p:nvSpPr>
        <p:spPr bwMode="auto">
          <a:xfrm flipV="1">
            <a:off x="1371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7" name="Line 21"/>
          <p:cNvSpPr>
            <a:spLocks noChangeShapeType="1"/>
          </p:cNvSpPr>
          <p:nvPr/>
        </p:nvSpPr>
        <p:spPr bwMode="auto">
          <a:xfrm>
            <a:off x="6553200" y="4114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Line 23"/>
          <p:cNvSpPr>
            <a:spLocks noChangeShapeType="1"/>
          </p:cNvSpPr>
          <p:nvPr/>
        </p:nvSpPr>
        <p:spPr bwMode="auto">
          <a:xfrm>
            <a:off x="3505200" y="2667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9" name="Freeform 24"/>
          <p:cNvSpPr>
            <a:spLocks/>
          </p:cNvSpPr>
          <p:nvPr/>
        </p:nvSpPr>
        <p:spPr bwMode="auto">
          <a:xfrm>
            <a:off x="6400800" y="2743200"/>
            <a:ext cx="177800" cy="685800"/>
          </a:xfrm>
          <a:custGeom>
            <a:avLst/>
            <a:gdLst>
              <a:gd name="T0" fmla="*/ 0 w 112"/>
              <a:gd name="T1" fmla="*/ 0 h 432"/>
              <a:gd name="T2" fmla="*/ 2147483647 w 112"/>
              <a:gd name="T3" fmla="*/ 2147483647 h 432"/>
              <a:gd name="T4" fmla="*/ 2147483647 w 112"/>
              <a:gd name="T5" fmla="*/ 2147483647 h 432"/>
              <a:gd name="T6" fmla="*/ 0 60000 65536"/>
              <a:gd name="T7" fmla="*/ 0 60000 65536"/>
              <a:gd name="T8" fmla="*/ 0 60000 65536"/>
              <a:gd name="T9" fmla="*/ 0 w 112"/>
              <a:gd name="T10" fmla="*/ 0 h 432"/>
              <a:gd name="T11" fmla="*/ 112 w 11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432">
                <a:moveTo>
                  <a:pt x="0" y="0"/>
                </a:moveTo>
                <a:cubicBezTo>
                  <a:pt x="40" y="60"/>
                  <a:pt x="80" y="120"/>
                  <a:pt x="96" y="192"/>
                </a:cubicBezTo>
                <a:cubicBezTo>
                  <a:pt x="112" y="264"/>
                  <a:pt x="96" y="392"/>
                  <a:pt x="96" y="4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00" name="Freeform 27"/>
          <p:cNvSpPr>
            <a:spLocks/>
          </p:cNvSpPr>
          <p:nvPr/>
        </p:nvSpPr>
        <p:spPr bwMode="auto">
          <a:xfrm>
            <a:off x="6324600" y="5105400"/>
            <a:ext cx="241300" cy="558800"/>
          </a:xfrm>
          <a:custGeom>
            <a:avLst/>
            <a:gdLst>
              <a:gd name="T0" fmla="*/ 2147483647 w 152"/>
              <a:gd name="T1" fmla="*/ 0 h 352"/>
              <a:gd name="T2" fmla="*/ 2147483647 w 152"/>
              <a:gd name="T3" fmla="*/ 2147483647 h 352"/>
              <a:gd name="T4" fmla="*/ 2147483647 w 152"/>
              <a:gd name="T5" fmla="*/ 2147483647 h 352"/>
              <a:gd name="T6" fmla="*/ 0 w 152"/>
              <a:gd name="T7" fmla="*/ 2147483647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352"/>
              <a:gd name="T14" fmla="*/ 152 w 152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352">
                <a:moveTo>
                  <a:pt x="144" y="0"/>
                </a:moveTo>
                <a:cubicBezTo>
                  <a:pt x="148" y="92"/>
                  <a:pt x="152" y="184"/>
                  <a:pt x="144" y="240"/>
                </a:cubicBezTo>
                <a:cubicBezTo>
                  <a:pt x="136" y="296"/>
                  <a:pt x="120" y="320"/>
                  <a:pt x="96" y="336"/>
                </a:cubicBezTo>
                <a:cubicBezTo>
                  <a:pt x="72" y="352"/>
                  <a:pt x="36" y="344"/>
                  <a:pt x="0" y="33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01" name="Freeform 30"/>
          <p:cNvSpPr>
            <a:spLocks/>
          </p:cNvSpPr>
          <p:nvPr/>
        </p:nvSpPr>
        <p:spPr bwMode="auto">
          <a:xfrm>
            <a:off x="1447800" y="2654300"/>
            <a:ext cx="914400" cy="317500"/>
          </a:xfrm>
          <a:custGeom>
            <a:avLst/>
            <a:gdLst>
              <a:gd name="T0" fmla="*/ 0 w 576"/>
              <a:gd name="T1" fmla="*/ 2147483647 h 200"/>
              <a:gd name="T2" fmla="*/ 2147483647 w 576"/>
              <a:gd name="T3" fmla="*/ 2147483647 h 200"/>
              <a:gd name="T4" fmla="*/ 2147483647 w 576"/>
              <a:gd name="T5" fmla="*/ 2147483647 h 200"/>
              <a:gd name="T6" fmla="*/ 2147483647 w 576"/>
              <a:gd name="T7" fmla="*/ 2147483647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200"/>
              <a:gd name="T14" fmla="*/ 576 w 576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200">
                <a:moveTo>
                  <a:pt x="0" y="200"/>
                </a:moveTo>
                <a:cubicBezTo>
                  <a:pt x="12" y="144"/>
                  <a:pt x="24" y="88"/>
                  <a:pt x="48" y="56"/>
                </a:cubicBezTo>
                <a:cubicBezTo>
                  <a:pt x="72" y="24"/>
                  <a:pt x="56" y="16"/>
                  <a:pt x="144" y="8"/>
                </a:cubicBezTo>
                <a:cubicBezTo>
                  <a:pt x="232" y="0"/>
                  <a:pt x="404" y="4"/>
                  <a:pt x="576" y="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5029200" y="1371600"/>
            <a:ext cx="3071813" cy="3810000"/>
          </a:xfrm>
          <a:custGeom>
            <a:avLst/>
            <a:gdLst>
              <a:gd name="T0" fmla="*/ 2147483647 w 3112"/>
              <a:gd name="T1" fmla="*/ 2147483647 h 2976"/>
              <a:gd name="T2" fmla="*/ 2147483647 w 3112"/>
              <a:gd name="T3" fmla="*/ 2147483647 h 2976"/>
              <a:gd name="T4" fmla="*/ 2147483647 w 3112"/>
              <a:gd name="T5" fmla="*/ 2147483647 h 2976"/>
              <a:gd name="T6" fmla="*/ 2147483647 w 3112"/>
              <a:gd name="T7" fmla="*/ 2147483647 h 2976"/>
              <a:gd name="T8" fmla="*/ 2147483647 w 3112"/>
              <a:gd name="T9" fmla="*/ 2147483647 h 2976"/>
              <a:gd name="T10" fmla="*/ 2147483647 w 3112"/>
              <a:gd name="T11" fmla="*/ 2147483647 h 2976"/>
              <a:gd name="T12" fmla="*/ 2147483647 w 3112"/>
              <a:gd name="T13" fmla="*/ 2147483647 h 2976"/>
              <a:gd name="T14" fmla="*/ 2147483647 w 3112"/>
              <a:gd name="T15" fmla="*/ 2147483647 h 2976"/>
              <a:gd name="T16" fmla="*/ 2147483647 w 3112"/>
              <a:gd name="T17" fmla="*/ 2147483647 h 2976"/>
              <a:gd name="T18" fmla="*/ 2147483647 w 3112"/>
              <a:gd name="T19" fmla="*/ 2147483647 h 2976"/>
              <a:gd name="T20" fmla="*/ 2147483647 w 3112"/>
              <a:gd name="T21" fmla="*/ 2147483647 h 2976"/>
              <a:gd name="T22" fmla="*/ 2147483647 w 3112"/>
              <a:gd name="T23" fmla="*/ 2147483647 h 2976"/>
              <a:gd name="T24" fmla="*/ 2147483647 w 3112"/>
              <a:gd name="T25" fmla="*/ 2147483647 h 2976"/>
              <a:gd name="T26" fmla="*/ 2147483647 w 3112"/>
              <a:gd name="T27" fmla="*/ 2147483647 h 2976"/>
              <a:gd name="T28" fmla="*/ 2147483647 w 3112"/>
              <a:gd name="T29" fmla="*/ 2147483647 h 2976"/>
              <a:gd name="T30" fmla="*/ 2147483647 w 3112"/>
              <a:gd name="T31" fmla="*/ 0 h 2976"/>
              <a:gd name="T32" fmla="*/ 2147483647 w 3112"/>
              <a:gd name="T33" fmla="*/ 2147483647 h 2976"/>
              <a:gd name="T34" fmla="*/ 2147483647 w 3112"/>
              <a:gd name="T35" fmla="*/ 2147483647 h 2976"/>
              <a:gd name="T36" fmla="*/ 2147483647 w 3112"/>
              <a:gd name="T37" fmla="*/ 2147483647 h 2976"/>
              <a:gd name="T38" fmla="*/ 2147483647 w 3112"/>
              <a:gd name="T39" fmla="*/ 2147483647 h 2976"/>
              <a:gd name="T40" fmla="*/ 2147483647 w 3112"/>
              <a:gd name="T41" fmla="*/ 2147483647 h 2976"/>
              <a:gd name="T42" fmla="*/ 2147483647 w 3112"/>
              <a:gd name="T43" fmla="*/ 2147483647 h 2976"/>
              <a:gd name="T44" fmla="*/ 2147483647 w 3112"/>
              <a:gd name="T45" fmla="*/ 2147483647 h 2976"/>
              <a:gd name="T46" fmla="*/ 2147483647 w 3112"/>
              <a:gd name="T47" fmla="*/ 2147483647 h 2976"/>
              <a:gd name="T48" fmla="*/ 2147483647 w 3112"/>
              <a:gd name="T49" fmla="*/ 2147483647 h 2976"/>
              <a:gd name="T50" fmla="*/ 2147483647 w 3112"/>
              <a:gd name="T51" fmla="*/ 2147483647 h 2976"/>
              <a:gd name="T52" fmla="*/ 2147483647 w 3112"/>
              <a:gd name="T53" fmla="*/ 2147483647 h 2976"/>
              <a:gd name="T54" fmla="*/ 2147483647 w 3112"/>
              <a:gd name="T55" fmla="*/ 2147483647 h 2976"/>
              <a:gd name="T56" fmla="*/ 2147483647 w 3112"/>
              <a:gd name="T57" fmla="*/ 2147483647 h 2976"/>
              <a:gd name="T58" fmla="*/ 2147483647 w 3112"/>
              <a:gd name="T59" fmla="*/ 2147483647 h 2976"/>
              <a:gd name="T60" fmla="*/ 2147483647 w 3112"/>
              <a:gd name="T61" fmla="*/ 2147483647 h 2976"/>
              <a:gd name="T62" fmla="*/ 2147483647 w 3112"/>
              <a:gd name="T63" fmla="*/ 2147483647 h 2976"/>
              <a:gd name="T64" fmla="*/ 2147483647 w 3112"/>
              <a:gd name="T65" fmla="*/ 2147483647 h 2976"/>
              <a:gd name="T66" fmla="*/ 2147483647 w 3112"/>
              <a:gd name="T67" fmla="*/ 2147483647 h 2976"/>
              <a:gd name="T68" fmla="*/ 2147483647 w 3112"/>
              <a:gd name="T69" fmla="*/ 2147483647 h 29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12"/>
              <a:gd name="T106" fmla="*/ 0 h 2976"/>
              <a:gd name="T107" fmla="*/ 3112 w 3112"/>
              <a:gd name="T108" fmla="*/ 2976 h 297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12" h="2976">
                <a:moveTo>
                  <a:pt x="2096" y="2928"/>
                </a:moveTo>
                <a:cubicBezTo>
                  <a:pt x="2088" y="2788"/>
                  <a:pt x="2080" y="2648"/>
                  <a:pt x="2096" y="2496"/>
                </a:cubicBezTo>
                <a:cubicBezTo>
                  <a:pt x="2112" y="2344"/>
                  <a:pt x="2176" y="2144"/>
                  <a:pt x="2192" y="2016"/>
                </a:cubicBezTo>
                <a:cubicBezTo>
                  <a:pt x="2208" y="1888"/>
                  <a:pt x="2184" y="1808"/>
                  <a:pt x="2192" y="1728"/>
                </a:cubicBezTo>
                <a:cubicBezTo>
                  <a:pt x="2200" y="1648"/>
                  <a:pt x="2184" y="1576"/>
                  <a:pt x="2240" y="1536"/>
                </a:cubicBezTo>
                <a:cubicBezTo>
                  <a:pt x="2296" y="1496"/>
                  <a:pt x="2440" y="1472"/>
                  <a:pt x="2528" y="1488"/>
                </a:cubicBezTo>
                <a:cubicBezTo>
                  <a:pt x="2616" y="1504"/>
                  <a:pt x="2680" y="1648"/>
                  <a:pt x="2768" y="1632"/>
                </a:cubicBezTo>
                <a:cubicBezTo>
                  <a:pt x="2856" y="1616"/>
                  <a:pt x="3008" y="1480"/>
                  <a:pt x="3056" y="1392"/>
                </a:cubicBezTo>
                <a:cubicBezTo>
                  <a:pt x="3104" y="1304"/>
                  <a:pt x="3112" y="1192"/>
                  <a:pt x="3056" y="1104"/>
                </a:cubicBezTo>
                <a:cubicBezTo>
                  <a:pt x="3000" y="1016"/>
                  <a:pt x="2808" y="888"/>
                  <a:pt x="2720" y="864"/>
                </a:cubicBezTo>
                <a:cubicBezTo>
                  <a:pt x="2632" y="840"/>
                  <a:pt x="2576" y="936"/>
                  <a:pt x="2528" y="960"/>
                </a:cubicBezTo>
                <a:cubicBezTo>
                  <a:pt x="2480" y="984"/>
                  <a:pt x="2400" y="1040"/>
                  <a:pt x="2432" y="1008"/>
                </a:cubicBezTo>
                <a:cubicBezTo>
                  <a:pt x="2464" y="976"/>
                  <a:pt x="2680" y="880"/>
                  <a:pt x="2720" y="768"/>
                </a:cubicBezTo>
                <a:cubicBezTo>
                  <a:pt x="2760" y="656"/>
                  <a:pt x="2760" y="448"/>
                  <a:pt x="2672" y="336"/>
                </a:cubicBezTo>
                <a:cubicBezTo>
                  <a:pt x="2584" y="224"/>
                  <a:pt x="2376" y="152"/>
                  <a:pt x="2192" y="96"/>
                </a:cubicBezTo>
                <a:cubicBezTo>
                  <a:pt x="2008" y="40"/>
                  <a:pt x="1800" y="0"/>
                  <a:pt x="1568" y="0"/>
                </a:cubicBezTo>
                <a:cubicBezTo>
                  <a:pt x="1336" y="0"/>
                  <a:pt x="1016" y="40"/>
                  <a:pt x="800" y="96"/>
                </a:cubicBezTo>
                <a:cubicBezTo>
                  <a:pt x="584" y="152"/>
                  <a:pt x="400" y="208"/>
                  <a:pt x="272" y="336"/>
                </a:cubicBezTo>
                <a:cubicBezTo>
                  <a:pt x="144" y="464"/>
                  <a:pt x="64" y="704"/>
                  <a:pt x="32" y="864"/>
                </a:cubicBezTo>
                <a:cubicBezTo>
                  <a:pt x="0" y="1024"/>
                  <a:pt x="32" y="1168"/>
                  <a:pt x="80" y="1296"/>
                </a:cubicBezTo>
                <a:cubicBezTo>
                  <a:pt x="128" y="1424"/>
                  <a:pt x="192" y="1576"/>
                  <a:pt x="320" y="1632"/>
                </a:cubicBezTo>
                <a:cubicBezTo>
                  <a:pt x="448" y="1688"/>
                  <a:pt x="712" y="1656"/>
                  <a:pt x="848" y="1632"/>
                </a:cubicBezTo>
                <a:cubicBezTo>
                  <a:pt x="984" y="1608"/>
                  <a:pt x="1088" y="1496"/>
                  <a:pt x="1136" y="1488"/>
                </a:cubicBezTo>
                <a:cubicBezTo>
                  <a:pt x="1184" y="1480"/>
                  <a:pt x="1152" y="1552"/>
                  <a:pt x="1136" y="1584"/>
                </a:cubicBezTo>
                <a:cubicBezTo>
                  <a:pt x="1120" y="1616"/>
                  <a:pt x="1032" y="1656"/>
                  <a:pt x="1040" y="1680"/>
                </a:cubicBezTo>
                <a:cubicBezTo>
                  <a:pt x="1048" y="1704"/>
                  <a:pt x="1136" y="1728"/>
                  <a:pt x="1184" y="1728"/>
                </a:cubicBezTo>
                <a:cubicBezTo>
                  <a:pt x="1232" y="1728"/>
                  <a:pt x="1304" y="1712"/>
                  <a:pt x="1328" y="1680"/>
                </a:cubicBezTo>
                <a:cubicBezTo>
                  <a:pt x="1352" y="1648"/>
                  <a:pt x="1352" y="1568"/>
                  <a:pt x="1328" y="1536"/>
                </a:cubicBezTo>
                <a:cubicBezTo>
                  <a:pt x="1304" y="1504"/>
                  <a:pt x="1152" y="1504"/>
                  <a:pt x="1184" y="1488"/>
                </a:cubicBezTo>
                <a:cubicBezTo>
                  <a:pt x="1216" y="1472"/>
                  <a:pt x="1416" y="1472"/>
                  <a:pt x="1520" y="1440"/>
                </a:cubicBezTo>
                <a:cubicBezTo>
                  <a:pt x="1624" y="1408"/>
                  <a:pt x="1736" y="1304"/>
                  <a:pt x="1808" y="1296"/>
                </a:cubicBezTo>
                <a:cubicBezTo>
                  <a:pt x="1880" y="1288"/>
                  <a:pt x="1928" y="1280"/>
                  <a:pt x="1952" y="1392"/>
                </a:cubicBezTo>
                <a:cubicBezTo>
                  <a:pt x="1976" y="1504"/>
                  <a:pt x="1952" y="1768"/>
                  <a:pt x="1952" y="1968"/>
                </a:cubicBezTo>
                <a:cubicBezTo>
                  <a:pt x="1952" y="2168"/>
                  <a:pt x="1944" y="2424"/>
                  <a:pt x="1952" y="2592"/>
                </a:cubicBezTo>
                <a:cubicBezTo>
                  <a:pt x="1960" y="2760"/>
                  <a:pt x="1980" y="2868"/>
                  <a:pt x="2000" y="297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19800" y="2035175"/>
            <a:ext cx="1281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/>
              <a:t>BRAIN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50025" y="5157788"/>
            <a:ext cx="2605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/>
              <a:t>SPINAL CORD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051050" y="2924175"/>
            <a:ext cx="33559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/>
              <a:t>HYPOPHYSIS</a:t>
            </a:r>
          </a:p>
          <a:p>
            <a:r>
              <a:rPr lang="en-GB" sz="2800"/>
              <a:t>OR </a:t>
            </a:r>
          </a:p>
          <a:p>
            <a:r>
              <a:rPr lang="en-GB" sz="2800"/>
              <a:t>PITUITARY GLAND</a:t>
            </a:r>
          </a:p>
        </p:txBody>
      </p:sp>
      <p:sp>
        <p:nvSpPr>
          <p:cNvPr id="3078" name="Line 13"/>
          <p:cNvSpPr>
            <a:spLocks noChangeShapeType="1"/>
          </p:cNvSpPr>
          <p:nvPr/>
        </p:nvSpPr>
        <p:spPr bwMode="auto">
          <a:xfrm flipV="1">
            <a:off x="5257800" y="3505200"/>
            <a:ext cx="914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04800" y="3124200"/>
            <a:ext cx="6248400" cy="3390900"/>
            <a:chOff x="192" y="1968"/>
            <a:chExt cx="3936" cy="2136"/>
          </a:xfrm>
        </p:grpSpPr>
        <p:sp>
          <p:nvSpPr>
            <p:cNvPr id="3081" name="Line 6"/>
            <p:cNvSpPr>
              <a:spLocks noChangeShapeType="1"/>
            </p:cNvSpPr>
            <p:nvPr/>
          </p:nvSpPr>
          <p:spPr bwMode="auto">
            <a:xfrm>
              <a:off x="3744" y="196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" name="Line 7"/>
            <p:cNvSpPr>
              <a:spLocks noChangeShapeType="1"/>
            </p:cNvSpPr>
            <p:nvPr/>
          </p:nvSpPr>
          <p:spPr bwMode="auto">
            <a:xfrm>
              <a:off x="3744" y="19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" name="Line 8"/>
            <p:cNvSpPr>
              <a:spLocks noChangeShapeType="1"/>
            </p:cNvSpPr>
            <p:nvPr/>
          </p:nvSpPr>
          <p:spPr bwMode="auto">
            <a:xfrm>
              <a:off x="4128" y="19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" name="Line 9"/>
            <p:cNvSpPr>
              <a:spLocks noChangeShapeType="1"/>
            </p:cNvSpPr>
            <p:nvPr/>
          </p:nvSpPr>
          <p:spPr bwMode="auto">
            <a:xfrm flipH="1">
              <a:off x="3744" y="2352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5" name="AutoShape 10"/>
            <p:cNvSpPr>
              <a:spLocks noChangeArrowheads="1"/>
            </p:cNvSpPr>
            <p:nvPr/>
          </p:nvSpPr>
          <p:spPr bwMode="auto">
            <a:xfrm rot="-1760013">
              <a:off x="2304" y="2736"/>
              <a:ext cx="1488" cy="432"/>
            </a:xfrm>
            <a:prstGeom prst="left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Freeform 11"/>
            <p:cNvSpPr>
              <a:spLocks/>
            </p:cNvSpPr>
            <p:nvPr/>
          </p:nvSpPr>
          <p:spPr bwMode="auto">
            <a:xfrm>
              <a:off x="192" y="3120"/>
              <a:ext cx="1776" cy="864"/>
            </a:xfrm>
            <a:custGeom>
              <a:avLst/>
              <a:gdLst>
                <a:gd name="T0" fmla="*/ 1776 w 1776"/>
                <a:gd name="T1" fmla="*/ 0 h 864"/>
                <a:gd name="T2" fmla="*/ 1680 w 1776"/>
                <a:gd name="T3" fmla="*/ 96 h 864"/>
                <a:gd name="T4" fmla="*/ 1392 w 1776"/>
                <a:gd name="T5" fmla="*/ 144 h 864"/>
                <a:gd name="T6" fmla="*/ 1248 w 1776"/>
                <a:gd name="T7" fmla="*/ 96 h 864"/>
                <a:gd name="T8" fmla="*/ 1104 w 1776"/>
                <a:gd name="T9" fmla="*/ 192 h 864"/>
                <a:gd name="T10" fmla="*/ 1200 w 1776"/>
                <a:gd name="T11" fmla="*/ 336 h 864"/>
                <a:gd name="T12" fmla="*/ 1392 w 1776"/>
                <a:gd name="T13" fmla="*/ 528 h 864"/>
                <a:gd name="T14" fmla="*/ 1296 w 1776"/>
                <a:gd name="T15" fmla="*/ 768 h 864"/>
                <a:gd name="T16" fmla="*/ 864 w 1776"/>
                <a:gd name="T17" fmla="*/ 864 h 864"/>
                <a:gd name="T18" fmla="*/ 480 w 1776"/>
                <a:gd name="T19" fmla="*/ 768 h 864"/>
                <a:gd name="T20" fmla="*/ 384 w 1776"/>
                <a:gd name="T21" fmla="*/ 432 h 864"/>
                <a:gd name="T22" fmla="*/ 864 w 1776"/>
                <a:gd name="T23" fmla="*/ 288 h 864"/>
                <a:gd name="T24" fmla="*/ 816 w 1776"/>
                <a:gd name="T25" fmla="*/ 96 h 864"/>
                <a:gd name="T26" fmla="*/ 528 w 1776"/>
                <a:gd name="T27" fmla="*/ 48 h 864"/>
                <a:gd name="T28" fmla="*/ 288 w 1776"/>
                <a:gd name="T29" fmla="*/ 192 h 864"/>
                <a:gd name="T30" fmla="*/ 0 w 1776"/>
                <a:gd name="T31" fmla="*/ 96 h 86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76"/>
                <a:gd name="T49" fmla="*/ 0 h 864"/>
                <a:gd name="T50" fmla="*/ 1776 w 1776"/>
                <a:gd name="T51" fmla="*/ 864 h 86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76" h="864">
                  <a:moveTo>
                    <a:pt x="1776" y="0"/>
                  </a:moveTo>
                  <a:cubicBezTo>
                    <a:pt x="1760" y="36"/>
                    <a:pt x="1744" y="72"/>
                    <a:pt x="1680" y="96"/>
                  </a:cubicBezTo>
                  <a:cubicBezTo>
                    <a:pt x="1616" y="120"/>
                    <a:pt x="1464" y="144"/>
                    <a:pt x="1392" y="144"/>
                  </a:cubicBezTo>
                  <a:cubicBezTo>
                    <a:pt x="1320" y="144"/>
                    <a:pt x="1296" y="88"/>
                    <a:pt x="1248" y="96"/>
                  </a:cubicBezTo>
                  <a:cubicBezTo>
                    <a:pt x="1200" y="104"/>
                    <a:pt x="1112" y="152"/>
                    <a:pt x="1104" y="192"/>
                  </a:cubicBezTo>
                  <a:cubicBezTo>
                    <a:pt x="1096" y="232"/>
                    <a:pt x="1152" y="280"/>
                    <a:pt x="1200" y="336"/>
                  </a:cubicBezTo>
                  <a:cubicBezTo>
                    <a:pt x="1248" y="392"/>
                    <a:pt x="1376" y="456"/>
                    <a:pt x="1392" y="528"/>
                  </a:cubicBezTo>
                  <a:cubicBezTo>
                    <a:pt x="1408" y="600"/>
                    <a:pt x="1384" y="712"/>
                    <a:pt x="1296" y="768"/>
                  </a:cubicBezTo>
                  <a:cubicBezTo>
                    <a:pt x="1208" y="824"/>
                    <a:pt x="1000" y="864"/>
                    <a:pt x="864" y="864"/>
                  </a:cubicBezTo>
                  <a:cubicBezTo>
                    <a:pt x="728" y="864"/>
                    <a:pt x="560" y="840"/>
                    <a:pt x="480" y="768"/>
                  </a:cubicBezTo>
                  <a:cubicBezTo>
                    <a:pt x="400" y="696"/>
                    <a:pt x="320" y="512"/>
                    <a:pt x="384" y="432"/>
                  </a:cubicBezTo>
                  <a:cubicBezTo>
                    <a:pt x="448" y="352"/>
                    <a:pt x="792" y="344"/>
                    <a:pt x="864" y="288"/>
                  </a:cubicBezTo>
                  <a:cubicBezTo>
                    <a:pt x="936" y="232"/>
                    <a:pt x="872" y="136"/>
                    <a:pt x="816" y="96"/>
                  </a:cubicBezTo>
                  <a:cubicBezTo>
                    <a:pt x="760" y="56"/>
                    <a:pt x="616" y="32"/>
                    <a:pt x="528" y="48"/>
                  </a:cubicBezTo>
                  <a:cubicBezTo>
                    <a:pt x="440" y="64"/>
                    <a:pt x="376" y="184"/>
                    <a:pt x="288" y="192"/>
                  </a:cubicBezTo>
                  <a:cubicBezTo>
                    <a:pt x="200" y="200"/>
                    <a:pt x="100" y="148"/>
                    <a:pt x="0" y="9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auto">
            <a:xfrm>
              <a:off x="192" y="3216"/>
              <a:ext cx="1784" cy="888"/>
            </a:xfrm>
            <a:custGeom>
              <a:avLst/>
              <a:gdLst>
                <a:gd name="T0" fmla="*/ 1776 w 1784"/>
                <a:gd name="T1" fmla="*/ 0 h 888"/>
                <a:gd name="T2" fmla="*/ 1728 w 1784"/>
                <a:gd name="T3" fmla="*/ 96 h 888"/>
                <a:gd name="T4" fmla="*/ 1440 w 1784"/>
                <a:gd name="T5" fmla="*/ 144 h 888"/>
                <a:gd name="T6" fmla="*/ 1248 w 1784"/>
                <a:gd name="T7" fmla="*/ 96 h 888"/>
                <a:gd name="T8" fmla="*/ 1200 w 1784"/>
                <a:gd name="T9" fmla="*/ 144 h 888"/>
                <a:gd name="T10" fmla="*/ 1440 w 1784"/>
                <a:gd name="T11" fmla="*/ 384 h 888"/>
                <a:gd name="T12" fmla="*/ 1440 w 1784"/>
                <a:gd name="T13" fmla="*/ 624 h 888"/>
                <a:gd name="T14" fmla="*/ 1248 w 1784"/>
                <a:gd name="T15" fmla="*/ 816 h 888"/>
                <a:gd name="T16" fmla="*/ 720 w 1784"/>
                <a:gd name="T17" fmla="*/ 864 h 888"/>
                <a:gd name="T18" fmla="*/ 384 w 1784"/>
                <a:gd name="T19" fmla="*/ 672 h 888"/>
                <a:gd name="T20" fmla="*/ 240 w 1784"/>
                <a:gd name="T21" fmla="*/ 480 h 888"/>
                <a:gd name="T22" fmla="*/ 432 w 1784"/>
                <a:gd name="T23" fmla="*/ 240 h 888"/>
                <a:gd name="T24" fmla="*/ 768 w 1784"/>
                <a:gd name="T25" fmla="*/ 144 h 888"/>
                <a:gd name="T26" fmla="*/ 672 w 1784"/>
                <a:gd name="T27" fmla="*/ 48 h 888"/>
                <a:gd name="T28" fmla="*/ 480 w 1784"/>
                <a:gd name="T29" fmla="*/ 48 h 888"/>
                <a:gd name="T30" fmla="*/ 288 w 1784"/>
                <a:gd name="T31" fmla="*/ 192 h 888"/>
                <a:gd name="T32" fmla="*/ 0 w 1784"/>
                <a:gd name="T33" fmla="*/ 96 h 8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84"/>
                <a:gd name="T52" fmla="*/ 0 h 888"/>
                <a:gd name="T53" fmla="*/ 1784 w 1784"/>
                <a:gd name="T54" fmla="*/ 888 h 8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84" h="888">
                  <a:moveTo>
                    <a:pt x="1776" y="0"/>
                  </a:moveTo>
                  <a:cubicBezTo>
                    <a:pt x="1780" y="36"/>
                    <a:pt x="1784" y="72"/>
                    <a:pt x="1728" y="96"/>
                  </a:cubicBezTo>
                  <a:cubicBezTo>
                    <a:pt x="1672" y="120"/>
                    <a:pt x="1520" y="144"/>
                    <a:pt x="1440" y="144"/>
                  </a:cubicBezTo>
                  <a:cubicBezTo>
                    <a:pt x="1360" y="144"/>
                    <a:pt x="1288" y="96"/>
                    <a:pt x="1248" y="96"/>
                  </a:cubicBezTo>
                  <a:cubicBezTo>
                    <a:pt x="1208" y="96"/>
                    <a:pt x="1168" y="96"/>
                    <a:pt x="1200" y="144"/>
                  </a:cubicBezTo>
                  <a:cubicBezTo>
                    <a:pt x="1232" y="192"/>
                    <a:pt x="1400" y="304"/>
                    <a:pt x="1440" y="384"/>
                  </a:cubicBezTo>
                  <a:cubicBezTo>
                    <a:pt x="1480" y="464"/>
                    <a:pt x="1472" y="552"/>
                    <a:pt x="1440" y="624"/>
                  </a:cubicBezTo>
                  <a:cubicBezTo>
                    <a:pt x="1408" y="696"/>
                    <a:pt x="1368" y="776"/>
                    <a:pt x="1248" y="816"/>
                  </a:cubicBezTo>
                  <a:cubicBezTo>
                    <a:pt x="1128" y="856"/>
                    <a:pt x="864" y="888"/>
                    <a:pt x="720" y="864"/>
                  </a:cubicBezTo>
                  <a:cubicBezTo>
                    <a:pt x="576" y="840"/>
                    <a:pt x="464" y="736"/>
                    <a:pt x="384" y="672"/>
                  </a:cubicBezTo>
                  <a:cubicBezTo>
                    <a:pt x="304" y="608"/>
                    <a:pt x="232" y="552"/>
                    <a:pt x="240" y="480"/>
                  </a:cubicBezTo>
                  <a:cubicBezTo>
                    <a:pt x="248" y="408"/>
                    <a:pt x="344" y="296"/>
                    <a:pt x="432" y="240"/>
                  </a:cubicBezTo>
                  <a:cubicBezTo>
                    <a:pt x="520" y="184"/>
                    <a:pt x="728" y="176"/>
                    <a:pt x="768" y="144"/>
                  </a:cubicBezTo>
                  <a:cubicBezTo>
                    <a:pt x="808" y="112"/>
                    <a:pt x="720" y="64"/>
                    <a:pt x="672" y="48"/>
                  </a:cubicBezTo>
                  <a:cubicBezTo>
                    <a:pt x="624" y="32"/>
                    <a:pt x="544" y="24"/>
                    <a:pt x="480" y="48"/>
                  </a:cubicBezTo>
                  <a:cubicBezTo>
                    <a:pt x="416" y="72"/>
                    <a:pt x="368" y="184"/>
                    <a:pt x="288" y="192"/>
                  </a:cubicBezTo>
                  <a:cubicBezTo>
                    <a:pt x="208" y="200"/>
                    <a:pt x="104" y="148"/>
                    <a:pt x="0" y="9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4"/>
            <p:cNvSpPr>
              <a:spLocks noChangeShapeType="1"/>
            </p:cNvSpPr>
            <p:nvPr/>
          </p:nvSpPr>
          <p:spPr bwMode="auto">
            <a:xfrm flipH="1">
              <a:off x="1056" y="2736"/>
              <a:ext cx="672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Text Box 15"/>
            <p:cNvSpPr txBox="1">
              <a:spLocks noChangeArrowheads="1"/>
            </p:cNvSpPr>
            <p:nvPr/>
          </p:nvSpPr>
          <p:spPr bwMode="auto">
            <a:xfrm>
              <a:off x="2246" y="3641"/>
              <a:ext cx="187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800"/>
                <a:t>SELLA TURCICA</a:t>
              </a:r>
            </a:p>
          </p:txBody>
        </p:sp>
        <p:sp>
          <p:nvSpPr>
            <p:cNvPr id="3090" name="Line 16"/>
            <p:cNvSpPr>
              <a:spLocks noChangeShapeType="1"/>
            </p:cNvSpPr>
            <p:nvPr/>
          </p:nvSpPr>
          <p:spPr bwMode="auto">
            <a:xfrm flipH="1" flipV="1">
              <a:off x="1632" y="3792"/>
              <a:ext cx="57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0" name="Text Box 18"/>
          <p:cNvSpPr txBox="1">
            <a:spLocks noChangeArrowheads="1"/>
          </p:cNvSpPr>
          <p:nvPr/>
        </p:nvSpPr>
        <p:spPr bwMode="auto">
          <a:xfrm>
            <a:off x="5867400" y="765175"/>
            <a:ext cx="160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i="1">
                <a:solidFill>
                  <a:schemeClr val="tx2"/>
                </a:solidFill>
              </a:rPr>
              <a:t>Not to scale!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468313" y="188913"/>
            <a:ext cx="8280400" cy="4522787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4099" name="Oval 28"/>
          <p:cNvSpPr>
            <a:spLocks noChangeArrowheads="1"/>
          </p:cNvSpPr>
          <p:nvPr/>
        </p:nvSpPr>
        <p:spPr bwMode="auto">
          <a:xfrm>
            <a:off x="3419475" y="3459163"/>
            <a:ext cx="2520950" cy="1625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4016375" y="5092700"/>
            <a:ext cx="1143000" cy="914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 rot="20333083">
            <a:off x="4702175" y="4330700"/>
            <a:ext cx="3810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625975" y="3111500"/>
            <a:ext cx="152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995738" y="687388"/>
            <a:ext cx="1595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BRAIN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866900" y="2541588"/>
            <a:ext cx="1897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</a:rPr>
              <a:t>3rd Ventricle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559175" y="3035300"/>
            <a:ext cx="990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3406775" y="4330700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5387975" y="4406900"/>
            <a:ext cx="5334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159375" y="2835275"/>
            <a:ext cx="2733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</a:rPr>
              <a:t>HYPOTHALAMUS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5006975" y="3416300"/>
            <a:ext cx="685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000125" y="3357563"/>
            <a:ext cx="2135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</a:rPr>
              <a:t>Optic chiasma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571750" y="3857625"/>
            <a:ext cx="987425" cy="77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653213" y="4437063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</a:rPr>
              <a:t>Mammillary body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 flipV="1">
            <a:off x="5768975" y="4635500"/>
            <a:ext cx="914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88988" y="5548313"/>
            <a:ext cx="3074987" cy="461962"/>
            <a:chOff x="521" y="2886"/>
            <a:chExt cx="1937" cy="291"/>
          </a:xfrm>
        </p:grpSpPr>
        <p:sp>
          <p:nvSpPr>
            <p:cNvPr id="4125" name="Text Box 18"/>
            <p:cNvSpPr txBox="1">
              <a:spLocks noChangeArrowheads="1"/>
            </p:cNvSpPr>
            <p:nvPr/>
          </p:nvSpPr>
          <p:spPr bwMode="auto">
            <a:xfrm>
              <a:off x="521" y="2886"/>
              <a:ext cx="12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>
                  <a:solidFill>
                    <a:schemeClr val="tx2"/>
                  </a:solidFill>
                </a:rPr>
                <a:t>Anterior lobe</a:t>
              </a:r>
            </a:p>
          </p:txBody>
        </p:sp>
        <p:sp>
          <p:nvSpPr>
            <p:cNvPr id="4126" name="Line 20"/>
            <p:cNvSpPr>
              <a:spLocks noChangeShapeType="1"/>
            </p:cNvSpPr>
            <p:nvPr/>
          </p:nvSpPr>
          <p:spPr bwMode="auto">
            <a:xfrm flipV="1">
              <a:off x="1834" y="2983"/>
              <a:ext cx="62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3406775" y="5959475"/>
            <a:ext cx="2903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</a:rPr>
              <a:t>PITUITARY GLAND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876300" y="5894388"/>
            <a:ext cx="2584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</a:rPr>
              <a:t>adenohypophysis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6362700" y="5818188"/>
            <a:ext cx="2516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</a:rPr>
              <a:t>neurohypophysis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635375" y="6400800"/>
            <a:ext cx="2185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>
                <a:solidFill>
                  <a:schemeClr val="tx2"/>
                </a:solidFill>
              </a:rPr>
              <a:t>HYPOPHYSIS</a:t>
            </a:r>
          </a:p>
        </p:txBody>
      </p:sp>
      <p:cxnSp>
        <p:nvCxnSpPr>
          <p:cNvPr id="4119" name="Straight Arrow Connector 29"/>
          <p:cNvCxnSpPr>
            <a:cxnSpLocks noChangeShapeType="1"/>
          </p:cNvCxnSpPr>
          <p:nvPr/>
        </p:nvCxnSpPr>
        <p:spPr bwMode="auto">
          <a:xfrm rot="10800000">
            <a:off x="5003800" y="5157788"/>
            <a:ext cx="1439863" cy="503237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932363" y="5084763"/>
            <a:ext cx="3684587" cy="803275"/>
            <a:chOff x="4932042" y="5085190"/>
            <a:chExt cx="3684908" cy="802853"/>
          </a:xfrm>
        </p:grpSpPr>
        <p:grpSp>
          <p:nvGrpSpPr>
            <p:cNvPr id="4121" name="Group 27"/>
            <p:cNvGrpSpPr>
              <a:grpSpLocks/>
            </p:cNvGrpSpPr>
            <p:nvPr/>
          </p:nvGrpSpPr>
          <p:grpSpPr bwMode="auto">
            <a:xfrm>
              <a:off x="5235575" y="5397505"/>
              <a:ext cx="3381375" cy="490538"/>
              <a:chOff x="3322" y="2791"/>
              <a:chExt cx="2130" cy="309"/>
            </a:xfrm>
          </p:grpSpPr>
          <p:sp>
            <p:nvSpPr>
              <p:cNvPr id="4123" name="Text Box 19"/>
              <p:cNvSpPr txBox="1">
                <a:spLocks noChangeArrowheads="1"/>
              </p:cNvSpPr>
              <p:nvPr/>
            </p:nvSpPr>
            <p:spPr bwMode="auto">
              <a:xfrm>
                <a:off x="4138" y="2809"/>
                <a:ext cx="131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 sz="2400">
                    <a:solidFill>
                      <a:schemeClr val="tx2"/>
                    </a:solidFill>
                  </a:rPr>
                  <a:t>Posterior lobe</a:t>
                </a:r>
              </a:p>
            </p:txBody>
          </p:sp>
          <p:sp>
            <p:nvSpPr>
              <p:cNvPr id="4124" name="Line 21"/>
              <p:cNvSpPr>
                <a:spLocks noChangeShapeType="1"/>
              </p:cNvSpPr>
              <p:nvPr/>
            </p:nvSpPr>
            <p:spPr bwMode="auto">
              <a:xfrm flipH="1" flipV="1">
                <a:off x="3322" y="2791"/>
                <a:ext cx="768" cy="19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 type="triangl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cxnSp>
          <p:nvCxnSpPr>
            <p:cNvPr id="4122" name="Straight Arrow Connector 31"/>
            <p:cNvCxnSpPr>
              <a:cxnSpLocks noChangeShapeType="1"/>
              <a:stCxn id="4123" idx="1"/>
            </p:cNvCxnSpPr>
            <p:nvPr/>
          </p:nvCxnSpPr>
          <p:spPr bwMode="auto">
            <a:xfrm flipH="1" flipV="1">
              <a:off x="4932042" y="5085190"/>
              <a:ext cx="1598933" cy="57160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62" grpId="0" autoUpdateAnimBg="0"/>
      <p:bldP spid="35863" grpId="0" autoUpdateAnimBg="0"/>
      <p:bldP spid="35864" grpId="0" autoUpdateAnimBg="0"/>
      <p:bldP spid="3586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6"/>
          <p:cNvSpPr>
            <a:spLocks/>
          </p:cNvSpPr>
          <p:nvPr/>
        </p:nvSpPr>
        <p:spPr bwMode="auto">
          <a:xfrm>
            <a:off x="1692275" y="2205038"/>
            <a:ext cx="6121400" cy="3767137"/>
          </a:xfrm>
          <a:custGeom>
            <a:avLst/>
            <a:gdLst>
              <a:gd name="T0" fmla="*/ 2147483647 w 3856"/>
              <a:gd name="T1" fmla="*/ 2147483647 h 2373"/>
              <a:gd name="T2" fmla="*/ 2147483647 w 3856"/>
              <a:gd name="T3" fmla="*/ 2147483647 h 2373"/>
              <a:gd name="T4" fmla="*/ 2147483647 w 3856"/>
              <a:gd name="T5" fmla="*/ 2147483647 h 2373"/>
              <a:gd name="T6" fmla="*/ 2147483647 w 3856"/>
              <a:gd name="T7" fmla="*/ 2147483647 h 2373"/>
              <a:gd name="T8" fmla="*/ 2147483647 w 3856"/>
              <a:gd name="T9" fmla="*/ 2147483647 h 2373"/>
              <a:gd name="T10" fmla="*/ 2147483647 w 3856"/>
              <a:gd name="T11" fmla="*/ 2147483647 h 2373"/>
              <a:gd name="T12" fmla="*/ 2147483647 w 3856"/>
              <a:gd name="T13" fmla="*/ 2147483647 h 2373"/>
              <a:gd name="T14" fmla="*/ 2147483647 w 3856"/>
              <a:gd name="T15" fmla="*/ 2147483647 h 2373"/>
              <a:gd name="T16" fmla="*/ 2147483647 w 3856"/>
              <a:gd name="T17" fmla="*/ 2147483647 h 2373"/>
              <a:gd name="T18" fmla="*/ 2147483647 w 3856"/>
              <a:gd name="T19" fmla="*/ 2147483647 h 2373"/>
              <a:gd name="T20" fmla="*/ 2147483647 w 3856"/>
              <a:gd name="T21" fmla="*/ 2147483647 h 2373"/>
              <a:gd name="T22" fmla="*/ 2147483647 w 3856"/>
              <a:gd name="T23" fmla="*/ 2147483647 h 2373"/>
              <a:gd name="T24" fmla="*/ 2147483647 w 3856"/>
              <a:gd name="T25" fmla="*/ 2147483647 h 2373"/>
              <a:gd name="T26" fmla="*/ 2147483647 w 3856"/>
              <a:gd name="T27" fmla="*/ 2147483647 h 2373"/>
              <a:gd name="T28" fmla="*/ 2147483647 w 3856"/>
              <a:gd name="T29" fmla="*/ 2147483647 h 2373"/>
              <a:gd name="T30" fmla="*/ 2147483647 w 3856"/>
              <a:gd name="T31" fmla="*/ 2147483647 h 2373"/>
              <a:gd name="T32" fmla="*/ 2147483647 w 3856"/>
              <a:gd name="T33" fmla="*/ 2147483647 h 2373"/>
              <a:gd name="T34" fmla="*/ 2147483647 w 3856"/>
              <a:gd name="T35" fmla="*/ 2147483647 h 2373"/>
              <a:gd name="T36" fmla="*/ 2147483647 w 3856"/>
              <a:gd name="T37" fmla="*/ 2147483647 h 2373"/>
              <a:gd name="T38" fmla="*/ 2147483647 w 3856"/>
              <a:gd name="T39" fmla="*/ 2147483647 h 2373"/>
              <a:gd name="T40" fmla="*/ 2147483647 w 3856"/>
              <a:gd name="T41" fmla="*/ 2147483647 h 2373"/>
              <a:gd name="T42" fmla="*/ 2147483647 w 3856"/>
              <a:gd name="T43" fmla="*/ 2147483647 h 2373"/>
              <a:gd name="T44" fmla="*/ 2147483647 w 3856"/>
              <a:gd name="T45" fmla="*/ 2147483647 h 2373"/>
              <a:gd name="T46" fmla="*/ 2147483647 w 3856"/>
              <a:gd name="T47" fmla="*/ 2147483647 h 2373"/>
              <a:gd name="T48" fmla="*/ 0 w 3856"/>
              <a:gd name="T49" fmla="*/ 0 h 23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856"/>
              <a:gd name="T76" fmla="*/ 0 h 2373"/>
              <a:gd name="T77" fmla="*/ 3856 w 3856"/>
              <a:gd name="T78" fmla="*/ 2373 h 237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856" h="2373">
                <a:moveTo>
                  <a:pt x="3856" y="136"/>
                </a:moveTo>
                <a:cubicBezTo>
                  <a:pt x="3810" y="192"/>
                  <a:pt x="3765" y="249"/>
                  <a:pt x="3674" y="272"/>
                </a:cubicBezTo>
                <a:cubicBezTo>
                  <a:pt x="3583" y="295"/>
                  <a:pt x="3394" y="295"/>
                  <a:pt x="3311" y="272"/>
                </a:cubicBezTo>
                <a:cubicBezTo>
                  <a:pt x="3228" y="249"/>
                  <a:pt x="3251" y="166"/>
                  <a:pt x="3175" y="136"/>
                </a:cubicBezTo>
                <a:cubicBezTo>
                  <a:pt x="3099" y="106"/>
                  <a:pt x="2949" y="82"/>
                  <a:pt x="2858" y="90"/>
                </a:cubicBezTo>
                <a:cubicBezTo>
                  <a:pt x="2767" y="98"/>
                  <a:pt x="2699" y="113"/>
                  <a:pt x="2631" y="181"/>
                </a:cubicBezTo>
                <a:cubicBezTo>
                  <a:pt x="2563" y="249"/>
                  <a:pt x="2464" y="401"/>
                  <a:pt x="2449" y="499"/>
                </a:cubicBezTo>
                <a:cubicBezTo>
                  <a:pt x="2434" y="597"/>
                  <a:pt x="2411" y="665"/>
                  <a:pt x="2540" y="771"/>
                </a:cubicBezTo>
                <a:cubicBezTo>
                  <a:pt x="2669" y="877"/>
                  <a:pt x="3070" y="983"/>
                  <a:pt x="3221" y="1134"/>
                </a:cubicBezTo>
                <a:cubicBezTo>
                  <a:pt x="3372" y="1285"/>
                  <a:pt x="3470" y="1519"/>
                  <a:pt x="3447" y="1678"/>
                </a:cubicBezTo>
                <a:cubicBezTo>
                  <a:pt x="3424" y="1837"/>
                  <a:pt x="3303" y="1973"/>
                  <a:pt x="3084" y="2086"/>
                </a:cubicBezTo>
                <a:cubicBezTo>
                  <a:pt x="2865" y="2199"/>
                  <a:pt x="2404" y="2343"/>
                  <a:pt x="2132" y="2358"/>
                </a:cubicBezTo>
                <a:cubicBezTo>
                  <a:pt x="1860" y="2373"/>
                  <a:pt x="1678" y="2268"/>
                  <a:pt x="1451" y="2177"/>
                </a:cubicBezTo>
                <a:cubicBezTo>
                  <a:pt x="1224" y="2086"/>
                  <a:pt x="930" y="1950"/>
                  <a:pt x="771" y="1814"/>
                </a:cubicBezTo>
                <a:cubicBezTo>
                  <a:pt x="612" y="1678"/>
                  <a:pt x="484" y="1496"/>
                  <a:pt x="499" y="1360"/>
                </a:cubicBezTo>
                <a:cubicBezTo>
                  <a:pt x="514" y="1224"/>
                  <a:pt x="696" y="1081"/>
                  <a:pt x="862" y="998"/>
                </a:cubicBezTo>
                <a:cubicBezTo>
                  <a:pt x="1028" y="915"/>
                  <a:pt x="1338" y="899"/>
                  <a:pt x="1497" y="861"/>
                </a:cubicBezTo>
                <a:cubicBezTo>
                  <a:pt x="1656" y="823"/>
                  <a:pt x="1746" y="846"/>
                  <a:pt x="1814" y="771"/>
                </a:cubicBezTo>
                <a:cubicBezTo>
                  <a:pt x="1882" y="696"/>
                  <a:pt x="1905" y="521"/>
                  <a:pt x="1905" y="408"/>
                </a:cubicBezTo>
                <a:cubicBezTo>
                  <a:pt x="1905" y="295"/>
                  <a:pt x="1874" y="150"/>
                  <a:pt x="1814" y="90"/>
                </a:cubicBezTo>
                <a:cubicBezTo>
                  <a:pt x="1754" y="30"/>
                  <a:pt x="1640" y="52"/>
                  <a:pt x="1542" y="45"/>
                </a:cubicBezTo>
                <a:cubicBezTo>
                  <a:pt x="1444" y="38"/>
                  <a:pt x="1346" y="15"/>
                  <a:pt x="1225" y="45"/>
                </a:cubicBezTo>
                <a:cubicBezTo>
                  <a:pt x="1104" y="75"/>
                  <a:pt x="960" y="188"/>
                  <a:pt x="816" y="226"/>
                </a:cubicBezTo>
                <a:cubicBezTo>
                  <a:pt x="672" y="264"/>
                  <a:pt x="499" y="310"/>
                  <a:pt x="363" y="272"/>
                </a:cubicBezTo>
                <a:cubicBezTo>
                  <a:pt x="227" y="234"/>
                  <a:pt x="113" y="117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Oval 17"/>
          <p:cNvSpPr>
            <a:spLocks noChangeArrowheads="1"/>
          </p:cNvSpPr>
          <p:nvPr/>
        </p:nvSpPr>
        <p:spPr bwMode="auto">
          <a:xfrm>
            <a:off x="4140200" y="549275"/>
            <a:ext cx="792163" cy="647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Freeform 23"/>
          <p:cNvSpPr>
            <a:spLocks/>
          </p:cNvSpPr>
          <p:nvPr/>
        </p:nvSpPr>
        <p:spPr bwMode="auto">
          <a:xfrm>
            <a:off x="4572000" y="2357438"/>
            <a:ext cx="2286000" cy="3008312"/>
          </a:xfrm>
          <a:custGeom>
            <a:avLst/>
            <a:gdLst>
              <a:gd name="T0" fmla="*/ 0 w 10242"/>
              <a:gd name="T1" fmla="*/ 0 h 9948"/>
              <a:gd name="T2" fmla="*/ 2147483647 w 10242"/>
              <a:gd name="T3" fmla="*/ 2147483647 h 9948"/>
              <a:gd name="T4" fmla="*/ 2147483647 w 10242"/>
              <a:gd name="T5" fmla="*/ 2147483647 h 9948"/>
              <a:gd name="T6" fmla="*/ 2147483647 w 10242"/>
              <a:gd name="T7" fmla="*/ 2147483647 h 9948"/>
              <a:gd name="T8" fmla="*/ 2147483647 w 10242"/>
              <a:gd name="T9" fmla="*/ 2147483647 h 9948"/>
              <a:gd name="T10" fmla="*/ 2147483647 w 10242"/>
              <a:gd name="T11" fmla="*/ 2147483647 h 9948"/>
              <a:gd name="T12" fmla="*/ 2147483647 w 10242"/>
              <a:gd name="T13" fmla="*/ 2147483647 h 99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42"/>
              <a:gd name="T22" fmla="*/ 0 h 9948"/>
              <a:gd name="T23" fmla="*/ 10242 w 10242"/>
              <a:gd name="T24" fmla="*/ 9948 h 99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242" h="9948">
                <a:moveTo>
                  <a:pt x="0" y="0"/>
                </a:moveTo>
                <a:cubicBezTo>
                  <a:pt x="365" y="436"/>
                  <a:pt x="730" y="871"/>
                  <a:pt x="937" y="1428"/>
                </a:cubicBezTo>
                <a:cubicBezTo>
                  <a:pt x="1143" y="1984"/>
                  <a:pt x="1088" y="2661"/>
                  <a:pt x="1247" y="3333"/>
                </a:cubicBezTo>
                <a:cubicBezTo>
                  <a:pt x="1405" y="4005"/>
                  <a:pt x="1350" y="4761"/>
                  <a:pt x="1873" y="5475"/>
                </a:cubicBezTo>
                <a:cubicBezTo>
                  <a:pt x="2397" y="6189"/>
                  <a:pt x="3333" y="6945"/>
                  <a:pt x="4373" y="7617"/>
                </a:cubicBezTo>
                <a:cubicBezTo>
                  <a:pt x="5413" y="8289"/>
                  <a:pt x="7142" y="9134"/>
                  <a:pt x="8120" y="9522"/>
                </a:cubicBezTo>
                <a:cubicBezTo>
                  <a:pt x="9098" y="9910"/>
                  <a:pt x="9767" y="9906"/>
                  <a:pt x="10242" y="994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Oval 24"/>
          <p:cNvSpPr>
            <a:spLocks noChangeArrowheads="1"/>
          </p:cNvSpPr>
          <p:nvPr/>
        </p:nvSpPr>
        <p:spPr bwMode="auto">
          <a:xfrm>
            <a:off x="3276600" y="1268413"/>
            <a:ext cx="790575" cy="7207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28"/>
          <p:cNvSpPr txBox="1">
            <a:spLocks noChangeArrowheads="1"/>
          </p:cNvSpPr>
          <p:nvPr/>
        </p:nvSpPr>
        <p:spPr bwMode="auto">
          <a:xfrm>
            <a:off x="879475" y="350838"/>
            <a:ext cx="2943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/>
              <a:t>Hypothalamic nuclei</a:t>
            </a:r>
          </a:p>
        </p:txBody>
      </p:sp>
      <p:sp>
        <p:nvSpPr>
          <p:cNvPr id="5127" name="Line 29"/>
          <p:cNvSpPr>
            <a:spLocks noChangeShapeType="1"/>
          </p:cNvSpPr>
          <p:nvPr/>
        </p:nvSpPr>
        <p:spPr bwMode="auto">
          <a:xfrm>
            <a:off x="2916238" y="908050"/>
            <a:ext cx="5762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Line 30"/>
          <p:cNvSpPr>
            <a:spLocks noChangeShapeType="1"/>
          </p:cNvSpPr>
          <p:nvPr/>
        </p:nvSpPr>
        <p:spPr bwMode="auto">
          <a:xfrm>
            <a:off x="2916238" y="908050"/>
            <a:ext cx="1368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708400" y="1557338"/>
            <a:ext cx="1800225" cy="1150937"/>
            <a:chOff x="2336" y="981"/>
            <a:chExt cx="1134" cy="725"/>
          </a:xfrm>
        </p:grpSpPr>
        <p:sp>
          <p:nvSpPr>
            <p:cNvPr id="5146" name="Oval 25"/>
            <p:cNvSpPr>
              <a:spLocks noChangeArrowheads="1"/>
            </p:cNvSpPr>
            <p:nvPr/>
          </p:nvSpPr>
          <p:spPr bwMode="auto">
            <a:xfrm>
              <a:off x="2336" y="1071"/>
              <a:ext cx="90" cy="9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Freeform 26"/>
            <p:cNvSpPr>
              <a:spLocks/>
            </p:cNvSpPr>
            <p:nvPr/>
          </p:nvSpPr>
          <p:spPr bwMode="auto">
            <a:xfrm>
              <a:off x="2381" y="1117"/>
              <a:ext cx="687" cy="589"/>
            </a:xfrm>
            <a:custGeom>
              <a:avLst/>
              <a:gdLst>
                <a:gd name="T0" fmla="*/ 0 w 687"/>
                <a:gd name="T1" fmla="*/ 0 h 589"/>
                <a:gd name="T2" fmla="*/ 363 w 687"/>
                <a:gd name="T3" fmla="*/ 136 h 589"/>
                <a:gd name="T4" fmla="*/ 590 w 687"/>
                <a:gd name="T5" fmla="*/ 317 h 589"/>
                <a:gd name="T6" fmla="*/ 680 w 687"/>
                <a:gd name="T7" fmla="*/ 544 h 589"/>
                <a:gd name="T8" fmla="*/ 635 w 687"/>
                <a:gd name="T9" fmla="*/ 589 h 5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7"/>
                <a:gd name="T16" fmla="*/ 0 h 589"/>
                <a:gd name="T17" fmla="*/ 687 w 687"/>
                <a:gd name="T18" fmla="*/ 589 h 5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7" h="589">
                  <a:moveTo>
                    <a:pt x="0" y="0"/>
                  </a:moveTo>
                  <a:cubicBezTo>
                    <a:pt x="132" y="41"/>
                    <a:pt x="265" y="83"/>
                    <a:pt x="363" y="136"/>
                  </a:cubicBezTo>
                  <a:cubicBezTo>
                    <a:pt x="461" y="189"/>
                    <a:pt x="537" y="249"/>
                    <a:pt x="590" y="317"/>
                  </a:cubicBezTo>
                  <a:cubicBezTo>
                    <a:pt x="643" y="385"/>
                    <a:pt x="673" y="499"/>
                    <a:pt x="680" y="544"/>
                  </a:cubicBezTo>
                  <a:cubicBezTo>
                    <a:pt x="687" y="589"/>
                    <a:pt x="661" y="589"/>
                    <a:pt x="635" y="58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Line 27"/>
            <p:cNvSpPr>
              <a:spLocks noChangeShapeType="1"/>
            </p:cNvSpPr>
            <p:nvPr/>
          </p:nvSpPr>
          <p:spPr bwMode="auto">
            <a:xfrm>
              <a:off x="3061" y="1661"/>
              <a:ext cx="46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Line 33"/>
            <p:cNvSpPr>
              <a:spLocks noChangeShapeType="1"/>
            </p:cNvSpPr>
            <p:nvPr/>
          </p:nvSpPr>
          <p:spPr bwMode="auto">
            <a:xfrm flipH="1">
              <a:off x="2925" y="981"/>
              <a:ext cx="545" cy="3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0" name="Freeform 34"/>
          <p:cNvSpPr>
            <a:spLocks/>
          </p:cNvSpPr>
          <p:nvPr/>
        </p:nvSpPr>
        <p:spPr bwMode="auto">
          <a:xfrm>
            <a:off x="4643438" y="2420938"/>
            <a:ext cx="1296987" cy="539750"/>
          </a:xfrm>
          <a:custGeom>
            <a:avLst/>
            <a:gdLst>
              <a:gd name="T0" fmla="*/ 2147483647 w 817"/>
              <a:gd name="T1" fmla="*/ 0 h 340"/>
              <a:gd name="T2" fmla="*/ 2147483647 w 817"/>
              <a:gd name="T3" fmla="*/ 2147483647 h 340"/>
              <a:gd name="T4" fmla="*/ 2147483647 w 817"/>
              <a:gd name="T5" fmla="*/ 2147483647 h 340"/>
              <a:gd name="T6" fmla="*/ 2147483647 w 817"/>
              <a:gd name="T7" fmla="*/ 2147483647 h 340"/>
              <a:gd name="T8" fmla="*/ 0 w 817"/>
              <a:gd name="T9" fmla="*/ 2147483647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7"/>
              <a:gd name="T16" fmla="*/ 0 h 340"/>
              <a:gd name="T17" fmla="*/ 817 w 817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7" h="340">
                <a:moveTo>
                  <a:pt x="817" y="0"/>
                </a:moveTo>
                <a:cubicBezTo>
                  <a:pt x="760" y="41"/>
                  <a:pt x="703" y="83"/>
                  <a:pt x="635" y="136"/>
                </a:cubicBezTo>
                <a:cubicBezTo>
                  <a:pt x="567" y="189"/>
                  <a:pt x="484" y="294"/>
                  <a:pt x="409" y="317"/>
                </a:cubicBezTo>
                <a:cubicBezTo>
                  <a:pt x="334" y="340"/>
                  <a:pt x="250" y="317"/>
                  <a:pt x="182" y="272"/>
                </a:cubicBezTo>
                <a:cubicBezTo>
                  <a:pt x="114" y="227"/>
                  <a:pt x="57" y="136"/>
                  <a:pt x="0" y="4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Text Box 35"/>
          <p:cNvSpPr txBox="1">
            <a:spLocks noChangeArrowheads="1"/>
          </p:cNvSpPr>
          <p:nvPr/>
        </p:nvSpPr>
        <p:spPr bwMode="auto">
          <a:xfrm>
            <a:off x="6156325" y="2852738"/>
            <a:ext cx="26177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/>
              <a:t>Region of </a:t>
            </a:r>
          </a:p>
          <a:p>
            <a:r>
              <a:rPr lang="en-GB" sz="2400"/>
              <a:t>median eminence</a:t>
            </a:r>
          </a:p>
        </p:txBody>
      </p:sp>
      <p:sp>
        <p:nvSpPr>
          <p:cNvPr id="5132" name="Line 36"/>
          <p:cNvSpPr>
            <a:spLocks noChangeShapeType="1"/>
          </p:cNvSpPr>
          <p:nvPr/>
        </p:nvSpPr>
        <p:spPr bwMode="auto">
          <a:xfrm flipH="1" flipV="1">
            <a:off x="5292725" y="2708275"/>
            <a:ext cx="86360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500563" y="836613"/>
            <a:ext cx="4462462" cy="5830887"/>
            <a:chOff x="2835" y="527"/>
            <a:chExt cx="2811" cy="3673"/>
          </a:xfrm>
        </p:grpSpPr>
        <p:sp>
          <p:nvSpPr>
            <p:cNvPr id="5137" name="Oval 18"/>
            <p:cNvSpPr>
              <a:spLocks noChangeArrowheads="1"/>
            </p:cNvSpPr>
            <p:nvPr/>
          </p:nvSpPr>
          <p:spPr bwMode="auto">
            <a:xfrm>
              <a:off x="2835" y="527"/>
              <a:ext cx="136" cy="9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8" name="Group 43"/>
            <p:cNvGrpSpPr>
              <a:grpSpLocks/>
            </p:cNvGrpSpPr>
            <p:nvPr/>
          </p:nvGrpSpPr>
          <p:grpSpPr bwMode="auto">
            <a:xfrm>
              <a:off x="2880" y="572"/>
              <a:ext cx="2766" cy="3628"/>
              <a:chOff x="2880" y="572"/>
              <a:chExt cx="2766" cy="3628"/>
            </a:xfrm>
          </p:grpSpPr>
          <p:grpSp>
            <p:nvGrpSpPr>
              <p:cNvPr id="5139" name="Group 42"/>
              <p:cNvGrpSpPr>
                <a:grpSpLocks/>
              </p:cNvGrpSpPr>
              <p:nvPr/>
            </p:nvGrpSpPr>
            <p:grpSpPr bwMode="auto">
              <a:xfrm>
                <a:off x="2880" y="572"/>
                <a:ext cx="1870" cy="2631"/>
                <a:chOff x="2880" y="572"/>
                <a:chExt cx="1870" cy="2631"/>
              </a:xfrm>
            </p:grpSpPr>
            <p:sp>
              <p:nvSpPr>
                <p:cNvPr id="514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4014" y="3112"/>
                  <a:ext cx="46" cy="9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3" name="Freeform 21"/>
                <p:cNvSpPr>
                  <a:spLocks/>
                </p:cNvSpPr>
                <p:nvPr/>
              </p:nvSpPr>
              <p:spPr bwMode="auto">
                <a:xfrm>
                  <a:off x="2880" y="572"/>
                  <a:ext cx="1270" cy="2586"/>
                </a:xfrm>
                <a:custGeom>
                  <a:avLst/>
                  <a:gdLst>
                    <a:gd name="T0" fmla="*/ 0 w 1225"/>
                    <a:gd name="T1" fmla="*/ 0 h 2495"/>
                    <a:gd name="T2" fmla="*/ 390 w 1225"/>
                    <a:gd name="T3" fmla="*/ 1554 h 2495"/>
                    <a:gd name="T4" fmla="*/ 1170 w 1225"/>
                    <a:gd name="T5" fmla="*/ 3493 h 2495"/>
                    <a:gd name="T6" fmla="*/ 2105 w 1225"/>
                    <a:gd name="T7" fmla="*/ 4270 h 24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25"/>
                    <a:gd name="T13" fmla="*/ 0 h 2495"/>
                    <a:gd name="T14" fmla="*/ 1225 w 1225"/>
                    <a:gd name="T15" fmla="*/ 2495 h 24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25" h="2495">
                      <a:moveTo>
                        <a:pt x="0" y="0"/>
                      </a:moveTo>
                      <a:cubicBezTo>
                        <a:pt x="57" y="283"/>
                        <a:pt x="114" y="567"/>
                        <a:pt x="227" y="907"/>
                      </a:cubicBezTo>
                      <a:cubicBezTo>
                        <a:pt x="340" y="1247"/>
                        <a:pt x="515" y="1776"/>
                        <a:pt x="681" y="2041"/>
                      </a:cubicBezTo>
                      <a:cubicBezTo>
                        <a:pt x="847" y="2306"/>
                        <a:pt x="1036" y="2400"/>
                        <a:pt x="1225" y="2495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457" y="720"/>
                  <a:ext cx="1293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GB" sz="2400"/>
                    <a:t>Hypothalamic</a:t>
                  </a:r>
                </a:p>
                <a:p>
                  <a:r>
                    <a:rPr lang="en-GB" sz="2400"/>
                    <a:t>neurones</a:t>
                  </a:r>
                </a:p>
              </p:txBody>
            </p:sp>
            <p:sp>
              <p:nvSpPr>
                <p:cNvPr id="5145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3016" y="981"/>
                  <a:ext cx="454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40" name="Text Box 38"/>
              <p:cNvSpPr txBox="1">
                <a:spLocks noChangeArrowheads="1"/>
              </p:cNvSpPr>
              <p:nvPr/>
            </p:nvSpPr>
            <p:spPr bwMode="auto">
              <a:xfrm>
                <a:off x="4014" y="3521"/>
                <a:ext cx="1632" cy="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GB" sz="2400">
                    <a:solidFill>
                      <a:schemeClr val="tx2"/>
                    </a:solidFill>
                  </a:rPr>
                  <a:t>Neurohypophysis</a:t>
                </a:r>
              </a:p>
              <a:p>
                <a:r>
                  <a:rPr lang="en-GB"/>
                  <a:t>(mainly nerve axons</a:t>
                </a:r>
              </a:p>
              <a:p>
                <a:r>
                  <a:rPr lang="en-GB"/>
                  <a:t> and nerve terminals)</a:t>
                </a:r>
              </a:p>
            </p:txBody>
          </p:sp>
          <p:sp>
            <p:nvSpPr>
              <p:cNvPr id="5141" name="Line 39"/>
              <p:cNvSpPr>
                <a:spLocks noChangeShapeType="1"/>
              </p:cNvSpPr>
              <p:nvPr/>
            </p:nvSpPr>
            <p:spPr bwMode="auto">
              <a:xfrm flipH="1" flipV="1">
                <a:off x="4286" y="3203"/>
                <a:ext cx="590" cy="3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68313" y="4941888"/>
            <a:ext cx="3527425" cy="1057275"/>
            <a:chOff x="295" y="3113"/>
            <a:chExt cx="2222" cy="666"/>
          </a:xfrm>
        </p:grpSpPr>
        <p:sp>
          <p:nvSpPr>
            <p:cNvPr id="5135" name="Text Box 40"/>
            <p:cNvSpPr txBox="1">
              <a:spLocks noChangeArrowheads="1"/>
            </p:cNvSpPr>
            <p:nvPr/>
          </p:nvSpPr>
          <p:spPr bwMode="auto">
            <a:xfrm>
              <a:off x="295" y="3294"/>
              <a:ext cx="1649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>
                  <a:solidFill>
                    <a:schemeClr val="tx2"/>
                  </a:solidFill>
                </a:rPr>
                <a:t>Adenohypophysis</a:t>
              </a:r>
            </a:p>
            <a:p>
              <a:r>
                <a:rPr lang="en-GB"/>
                <a:t>(secretory cells)</a:t>
              </a:r>
            </a:p>
          </p:txBody>
        </p:sp>
        <p:sp>
          <p:nvSpPr>
            <p:cNvPr id="5136" name="Line 41"/>
            <p:cNvSpPr>
              <a:spLocks noChangeShapeType="1"/>
            </p:cNvSpPr>
            <p:nvPr/>
          </p:nvSpPr>
          <p:spPr bwMode="auto">
            <a:xfrm flipV="1">
              <a:off x="1882" y="3113"/>
              <a:ext cx="635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356100" y="2420938"/>
            <a:ext cx="2087563" cy="7207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47" name="Freeform 2"/>
          <p:cNvSpPr>
            <a:spLocks/>
          </p:cNvSpPr>
          <p:nvPr/>
        </p:nvSpPr>
        <p:spPr bwMode="auto">
          <a:xfrm>
            <a:off x="862013" y="1676400"/>
            <a:ext cx="7391400" cy="4191000"/>
          </a:xfrm>
          <a:custGeom>
            <a:avLst/>
            <a:gdLst>
              <a:gd name="T0" fmla="*/ 2147483647 w 3792"/>
              <a:gd name="T1" fmla="*/ 0 h 2224"/>
              <a:gd name="T2" fmla="*/ 2147483647 w 3792"/>
              <a:gd name="T3" fmla="*/ 2147483647 h 2224"/>
              <a:gd name="T4" fmla="*/ 2147483647 w 3792"/>
              <a:gd name="T5" fmla="*/ 2147483647 h 2224"/>
              <a:gd name="T6" fmla="*/ 2147483647 w 3792"/>
              <a:gd name="T7" fmla="*/ 2147483647 h 2224"/>
              <a:gd name="T8" fmla="*/ 2147483647 w 3792"/>
              <a:gd name="T9" fmla="*/ 2147483647 h 2224"/>
              <a:gd name="T10" fmla="*/ 2147483647 w 3792"/>
              <a:gd name="T11" fmla="*/ 2147483647 h 2224"/>
              <a:gd name="T12" fmla="*/ 2147483647 w 3792"/>
              <a:gd name="T13" fmla="*/ 2147483647 h 2224"/>
              <a:gd name="T14" fmla="*/ 2147483647 w 3792"/>
              <a:gd name="T15" fmla="*/ 2147483647 h 2224"/>
              <a:gd name="T16" fmla="*/ 2147483647 w 3792"/>
              <a:gd name="T17" fmla="*/ 2147483647 h 2224"/>
              <a:gd name="T18" fmla="*/ 2147483647 w 3792"/>
              <a:gd name="T19" fmla="*/ 2147483647 h 2224"/>
              <a:gd name="T20" fmla="*/ 2147483647 w 3792"/>
              <a:gd name="T21" fmla="*/ 2147483647 h 2224"/>
              <a:gd name="T22" fmla="*/ 2147483647 w 3792"/>
              <a:gd name="T23" fmla="*/ 2147483647 h 2224"/>
              <a:gd name="T24" fmla="*/ 2147483647 w 3792"/>
              <a:gd name="T25" fmla="*/ 2147483647 h 2224"/>
              <a:gd name="T26" fmla="*/ 0 w 3792"/>
              <a:gd name="T27" fmla="*/ 2147483647 h 22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792"/>
              <a:gd name="T43" fmla="*/ 0 h 2224"/>
              <a:gd name="T44" fmla="*/ 3792 w 3792"/>
              <a:gd name="T45" fmla="*/ 2224 h 222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792" h="2224">
                <a:moveTo>
                  <a:pt x="3792" y="0"/>
                </a:moveTo>
                <a:cubicBezTo>
                  <a:pt x="3732" y="192"/>
                  <a:pt x="3672" y="384"/>
                  <a:pt x="3552" y="480"/>
                </a:cubicBezTo>
                <a:cubicBezTo>
                  <a:pt x="3432" y="576"/>
                  <a:pt x="3208" y="536"/>
                  <a:pt x="3072" y="576"/>
                </a:cubicBezTo>
                <a:cubicBezTo>
                  <a:pt x="2936" y="616"/>
                  <a:pt x="2776" y="640"/>
                  <a:pt x="2736" y="720"/>
                </a:cubicBezTo>
                <a:cubicBezTo>
                  <a:pt x="2696" y="800"/>
                  <a:pt x="2760" y="952"/>
                  <a:pt x="2832" y="1056"/>
                </a:cubicBezTo>
                <a:cubicBezTo>
                  <a:pt x="2904" y="1160"/>
                  <a:pt x="3160" y="1192"/>
                  <a:pt x="3168" y="1344"/>
                </a:cubicBezTo>
                <a:cubicBezTo>
                  <a:pt x="3176" y="1496"/>
                  <a:pt x="3080" y="1832"/>
                  <a:pt x="2880" y="1968"/>
                </a:cubicBezTo>
                <a:cubicBezTo>
                  <a:pt x="2680" y="2104"/>
                  <a:pt x="2320" y="2224"/>
                  <a:pt x="1968" y="2160"/>
                </a:cubicBezTo>
                <a:cubicBezTo>
                  <a:pt x="1616" y="2096"/>
                  <a:pt x="808" y="1760"/>
                  <a:pt x="768" y="1584"/>
                </a:cubicBezTo>
                <a:cubicBezTo>
                  <a:pt x="728" y="1408"/>
                  <a:pt x="1520" y="1248"/>
                  <a:pt x="1728" y="1104"/>
                </a:cubicBezTo>
                <a:cubicBezTo>
                  <a:pt x="1936" y="960"/>
                  <a:pt x="2080" y="800"/>
                  <a:pt x="2016" y="720"/>
                </a:cubicBezTo>
                <a:cubicBezTo>
                  <a:pt x="1952" y="640"/>
                  <a:pt x="1616" y="616"/>
                  <a:pt x="1344" y="624"/>
                </a:cubicBezTo>
                <a:cubicBezTo>
                  <a:pt x="1072" y="632"/>
                  <a:pt x="608" y="840"/>
                  <a:pt x="384" y="768"/>
                </a:cubicBezTo>
                <a:cubicBezTo>
                  <a:pt x="160" y="696"/>
                  <a:pt x="72" y="288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Oval 3"/>
          <p:cNvSpPr>
            <a:spLocks noChangeArrowheads="1"/>
          </p:cNvSpPr>
          <p:nvPr/>
        </p:nvSpPr>
        <p:spPr bwMode="auto">
          <a:xfrm>
            <a:off x="1166813" y="1981200"/>
            <a:ext cx="12954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Oval 4"/>
          <p:cNvSpPr>
            <a:spLocks noChangeArrowheads="1"/>
          </p:cNvSpPr>
          <p:nvPr/>
        </p:nvSpPr>
        <p:spPr bwMode="auto">
          <a:xfrm>
            <a:off x="6958013" y="1447800"/>
            <a:ext cx="11430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Freeform 5"/>
          <p:cNvSpPr>
            <a:spLocks/>
          </p:cNvSpPr>
          <p:nvPr/>
        </p:nvSpPr>
        <p:spPr bwMode="auto">
          <a:xfrm>
            <a:off x="4976813" y="228600"/>
            <a:ext cx="533400" cy="1333500"/>
          </a:xfrm>
          <a:custGeom>
            <a:avLst/>
            <a:gdLst>
              <a:gd name="T0" fmla="*/ 2147483647 w 336"/>
              <a:gd name="T1" fmla="*/ 2147483647 h 840"/>
              <a:gd name="T2" fmla="*/ 2147483647 w 336"/>
              <a:gd name="T3" fmla="*/ 2147483647 h 840"/>
              <a:gd name="T4" fmla="*/ 2147483647 w 336"/>
              <a:gd name="T5" fmla="*/ 2147483647 h 840"/>
              <a:gd name="T6" fmla="*/ 2147483647 w 336"/>
              <a:gd name="T7" fmla="*/ 2147483647 h 840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840"/>
              <a:gd name="T14" fmla="*/ 336 w 336"/>
              <a:gd name="T15" fmla="*/ 840 h 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840">
                <a:moveTo>
                  <a:pt x="304" y="120"/>
                </a:moveTo>
                <a:cubicBezTo>
                  <a:pt x="336" y="240"/>
                  <a:pt x="256" y="840"/>
                  <a:pt x="208" y="840"/>
                </a:cubicBezTo>
                <a:cubicBezTo>
                  <a:pt x="160" y="840"/>
                  <a:pt x="0" y="240"/>
                  <a:pt x="16" y="120"/>
                </a:cubicBezTo>
                <a:cubicBezTo>
                  <a:pt x="32" y="0"/>
                  <a:pt x="272" y="0"/>
                  <a:pt x="304" y="120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1700213" y="2235200"/>
            <a:ext cx="4381500" cy="3124200"/>
          </a:xfrm>
          <a:custGeom>
            <a:avLst/>
            <a:gdLst>
              <a:gd name="T0" fmla="*/ 0 w 2760"/>
              <a:gd name="T1" fmla="*/ 2147483647 h 1968"/>
              <a:gd name="T2" fmla="*/ 2147483647 w 2760"/>
              <a:gd name="T3" fmla="*/ 2147483647 h 1968"/>
              <a:gd name="T4" fmla="*/ 2147483647 w 2760"/>
              <a:gd name="T5" fmla="*/ 2147483647 h 1968"/>
              <a:gd name="T6" fmla="*/ 2147483647 w 2760"/>
              <a:gd name="T7" fmla="*/ 2147483647 h 1968"/>
              <a:gd name="T8" fmla="*/ 2147483647 w 2760"/>
              <a:gd name="T9" fmla="*/ 2147483647 h 1968"/>
              <a:gd name="T10" fmla="*/ 2147483647 w 2760"/>
              <a:gd name="T11" fmla="*/ 2147483647 h 1968"/>
              <a:gd name="T12" fmla="*/ 2147483647 w 2760"/>
              <a:gd name="T13" fmla="*/ 2147483647 h 1968"/>
              <a:gd name="T14" fmla="*/ 2147483647 w 2760"/>
              <a:gd name="T15" fmla="*/ 2147483647 h 1968"/>
              <a:gd name="T16" fmla="*/ 2147483647 w 2760"/>
              <a:gd name="T17" fmla="*/ 2147483647 h 1968"/>
              <a:gd name="T18" fmla="*/ 2147483647 w 2760"/>
              <a:gd name="T19" fmla="*/ 2147483647 h 1968"/>
              <a:gd name="T20" fmla="*/ 2147483647 w 2760"/>
              <a:gd name="T21" fmla="*/ 2147483647 h 1968"/>
              <a:gd name="T22" fmla="*/ 2147483647 w 2760"/>
              <a:gd name="T23" fmla="*/ 2147483647 h 1968"/>
              <a:gd name="T24" fmla="*/ 2147483647 w 2760"/>
              <a:gd name="T25" fmla="*/ 2147483647 h 1968"/>
              <a:gd name="T26" fmla="*/ 2147483647 w 2760"/>
              <a:gd name="T27" fmla="*/ 2147483647 h 1968"/>
              <a:gd name="T28" fmla="*/ 2147483647 w 2760"/>
              <a:gd name="T29" fmla="*/ 2147483647 h 1968"/>
              <a:gd name="T30" fmla="*/ 2147483647 w 2760"/>
              <a:gd name="T31" fmla="*/ 2147483647 h 1968"/>
              <a:gd name="T32" fmla="*/ 2147483647 w 2760"/>
              <a:gd name="T33" fmla="*/ 2147483647 h 1968"/>
              <a:gd name="T34" fmla="*/ 2147483647 w 2760"/>
              <a:gd name="T35" fmla="*/ 2147483647 h 1968"/>
              <a:gd name="T36" fmla="*/ 2147483647 w 2760"/>
              <a:gd name="T37" fmla="*/ 2147483647 h 1968"/>
              <a:gd name="T38" fmla="*/ 2147483647 w 2760"/>
              <a:gd name="T39" fmla="*/ 2147483647 h 1968"/>
              <a:gd name="T40" fmla="*/ 2147483647 w 2760"/>
              <a:gd name="T41" fmla="*/ 2147483647 h 1968"/>
              <a:gd name="T42" fmla="*/ 2147483647 w 2760"/>
              <a:gd name="T43" fmla="*/ 2147483647 h 1968"/>
              <a:gd name="T44" fmla="*/ 2147483647 w 2760"/>
              <a:gd name="T45" fmla="*/ 2147483647 h 1968"/>
              <a:gd name="T46" fmla="*/ 2147483647 w 2760"/>
              <a:gd name="T47" fmla="*/ 2147483647 h 1968"/>
              <a:gd name="T48" fmla="*/ 2147483647 w 2760"/>
              <a:gd name="T49" fmla="*/ 2147483647 h 1968"/>
              <a:gd name="T50" fmla="*/ 2147483647 w 2760"/>
              <a:gd name="T51" fmla="*/ 2147483647 h 1968"/>
              <a:gd name="T52" fmla="*/ 2147483647 w 2760"/>
              <a:gd name="T53" fmla="*/ 2147483647 h 1968"/>
              <a:gd name="T54" fmla="*/ 2147483647 w 2760"/>
              <a:gd name="T55" fmla="*/ 2147483647 h 1968"/>
              <a:gd name="T56" fmla="*/ 2147483647 w 2760"/>
              <a:gd name="T57" fmla="*/ 2147483647 h 1968"/>
              <a:gd name="T58" fmla="*/ 2147483647 w 2760"/>
              <a:gd name="T59" fmla="*/ 2147483647 h 1968"/>
              <a:gd name="T60" fmla="*/ 2147483647 w 2760"/>
              <a:gd name="T61" fmla="*/ 2147483647 h 1968"/>
              <a:gd name="T62" fmla="*/ 2147483647 w 2760"/>
              <a:gd name="T63" fmla="*/ 2147483647 h 1968"/>
              <a:gd name="T64" fmla="*/ 2147483647 w 2760"/>
              <a:gd name="T65" fmla="*/ 2147483647 h 1968"/>
              <a:gd name="T66" fmla="*/ 2147483647 w 2760"/>
              <a:gd name="T67" fmla="*/ 2147483647 h 1968"/>
              <a:gd name="T68" fmla="*/ 2147483647 w 2760"/>
              <a:gd name="T69" fmla="*/ 2147483647 h 1968"/>
              <a:gd name="T70" fmla="*/ 2147483647 w 2760"/>
              <a:gd name="T71" fmla="*/ 2147483647 h 1968"/>
              <a:gd name="T72" fmla="*/ 2147483647 w 2760"/>
              <a:gd name="T73" fmla="*/ 2147483647 h 1968"/>
              <a:gd name="T74" fmla="*/ 2147483647 w 2760"/>
              <a:gd name="T75" fmla="*/ 2147483647 h 1968"/>
              <a:gd name="T76" fmla="*/ 2147483647 w 2760"/>
              <a:gd name="T77" fmla="*/ 2147483647 h 1968"/>
              <a:gd name="T78" fmla="*/ 2147483647 w 2760"/>
              <a:gd name="T79" fmla="*/ 2147483647 h 1968"/>
              <a:gd name="T80" fmla="*/ 2147483647 w 2760"/>
              <a:gd name="T81" fmla="*/ 2147483647 h 1968"/>
              <a:gd name="T82" fmla="*/ 2147483647 w 2760"/>
              <a:gd name="T83" fmla="*/ 2147483647 h 1968"/>
              <a:gd name="T84" fmla="*/ 2147483647 w 2760"/>
              <a:gd name="T85" fmla="*/ 2147483647 h 1968"/>
              <a:gd name="T86" fmla="*/ 2147483647 w 2760"/>
              <a:gd name="T87" fmla="*/ 2147483647 h 1968"/>
              <a:gd name="T88" fmla="*/ 2147483647 w 2760"/>
              <a:gd name="T89" fmla="*/ 2147483647 h 1968"/>
              <a:gd name="T90" fmla="*/ 2147483647 w 2760"/>
              <a:gd name="T91" fmla="*/ 2147483647 h 1968"/>
              <a:gd name="T92" fmla="*/ 2147483647 w 2760"/>
              <a:gd name="T93" fmla="*/ 2147483647 h 1968"/>
              <a:gd name="T94" fmla="*/ 2147483647 w 2760"/>
              <a:gd name="T95" fmla="*/ 2147483647 h 1968"/>
              <a:gd name="T96" fmla="*/ 2147483647 w 2760"/>
              <a:gd name="T97" fmla="*/ 2147483647 h 1968"/>
              <a:gd name="T98" fmla="*/ 2147483647 w 2760"/>
              <a:gd name="T99" fmla="*/ 2147483647 h 1968"/>
              <a:gd name="T100" fmla="*/ 2147483647 w 2760"/>
              <a:gd name="T101" fmla="*/ 2147483647 h 1968"/>
              <a:gd name="T102" fmla="*/ 2147483647 w 2760"/>
              <a:gd name="T103" fmla="*/ 2147483647 h 1968"/>
              <a:gd name="T104" fmla="*/ 2147483647 w 2760"/>
              <a:gd name="T105" fmla="*/ 2147483647 h 1968"/>
              <a:gd name="T106" fmla="*/ 2147483647 w 2760"/>
              <a:gd name="T107" fmla="*/ 2147483647 h 1968"/>
              <a:gd name="T108" fmla="*/ 2147483647 w 2760"/>
              <a:gd name="T109" fmla="*/ 2147483647 h 1968"/>
              <a:gd name="T110" fmla="*/ 2147483647 w 2760"/>
              <a:gd name="T111" fmla="*/ 2147483647 h 1968"/>
              <a:gd name="T112" fmla="*/ 2147483647 w 2760"/>
              <a:gd name="T113" fmla="*/ 2147483647 h 1968"/>
              <a:gd name="T114" fmla="*/ 2147483647 w 2760"/>
              <a:gd name="T115" fmla="*/ 2147483647 h 1968"/>
              <a:gd name="T116" fmla="*/ 2147483647 w 2760"/>
              <a:gd name="T117" fmla="*/ 2147483647 h 1968"/>
              <a:gd name="T118" fmla="*/ 2147483647 w 2760"/>
              <a:gd name="T119" fmla="*/ 2147483647 h 1968"/>
              <a:gd name="T120" fmla="*/ 2147483647 w 2760"/>
              <a:gd name="T121" fmla="*/ 2147483647 h 196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760"/>
              <a:gd name="T184" fmla="*/ 0 h 1968"/>
              <a:gd name="T185" fmla="*/ 2760 w 2760"/>
              <a:gd name="T186" fmla="*/ 1968 h 196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760" h="1968">
                <a:moveTo>
                  <a:pt x="0" y="944"/>
                </a:moveTo>
                <a:cubicBezTo>
                  <a:pt x="352" y="896"/>
                  <a:pt x="704" y="848"/>
                  <a:pt x="912" y="704"/>
                </a:cubicBezTo>
                <a:cubicBezTo>
                  <a:pt x="1120" y="560"/>
                  <a:pt x="1096" y="160"/>
                  <a:pt x="1248" y="80"/>
                </a:cubicBezTo>
                <a:cubicBezTo>
                  <a:pt x="1400" y="0"/>
                  <a:pt x="1712" y="168"/>
                  <a:pt x="1824" y="224"/>
                </a:cubicBezTo>
                <a:cubicBezTo>
                  <a:pt x="1936" y="280"/>
                  <a:pt x="1920" y="408"/>
                  <a:pt x="1920" y="416"/>
                </a:cubicBezTo>
                <a:cubicBezTo>
                  <a:pt x="1920" y="424"/>
                  <a:pt x="1816" y="312"/>
                  <a:pt x="1824" y="272"/>
                </a:cubicBezTo>
                <a:cubicBezTo>
                  <a:pt x="1832" y="232"/>
                  <a:pt x="1928" y="152"/>
                  <a:pt x="1968" y="176"/>
                </a:cubicBezTo>
                <a:cubicBezTo>
                  <a:pt x="2008" y="200"/>
                  <a:pt x="2048" y="392"/>
                  <a:pt x="2064" y="416"/>
                </a:cubicBezTo>
                <a:cubicBezTo>
                  <a:pt x="2080" y="440"/>
                  <a:pt x="2096" y="328"/>
                  <a:pt x="2064" y="320"/>
                </a:cubicBezTo>
                <a:cubicBezTo>
                  <a:pt x="2032" y="312"/>
                  <a:pt x="1872" y="344"/>
                  <a:pt x="1872" y="368"/>
                </a:cubicBezTo>
                <a:cubicBezTo>
                  <a:pt x="1872" y="392"/>
                  <a:pt x="2016" y="488"/>
                  <a:pt x="2064" y="464"/>
                </a:cubicBezTo>
                <a:cubicBezTo>
                  <a:pt x="2112" y="440"/>
                  <a:pt x="2168" y="264"/>
                  <a:pt x="2160" y="224"/>
                </a:cubicBezTo>
                <a:cubicBezTo>
                  <a:pt x="2152" y="184"/>
                  <a:pt x="2016" y="200"/>
                  <a:pt x="2016" y="224"/>
                </a:cubicBezTo>
                <a:cubicBezTo>
                  <a:pt x="2016" y="248"/>
                  <a:pt x="2080" y="336"/>
                  <a:pt x="2160" y="368"/>
                </a:cubicBezTo>
                <a:cubicBezTo>
                  <a:pt x="2240" y="400"/>
                  <a:pt x="2464" y="432"/>
                  <a:pt x="2496" y="416"/>
                </a:cubicBezTo>
                <a:cubicBezTo>
                  <a:pt x="2528" y="400"/>
                  <a:pt x="2392" y="272"/>
                  <a:pt x="2352" y="272"/>
                </a:cubicBezTo>
                <a:cubicBezTo>
                  <a:pt x="2312" y="272"/>
                  <a:pt x="2256" y="376"/>
                  <a:pt x="2256" y="416"/>
                </a:cubicBezTo>
                <a:cubicBezTo>
                  <a:pt x="2256" y="456"/>
                  <a:pt x="2296" y="496"/>
                  <a:pt x="2352" y="512"/>
                </a:cubicBezTo>
                <a:cubicBezTo>
                  <a:pt x="2408" y="528"/>
                  <a:pt x="2552" y="552"/>
                  <a:pt x="2592" y="512"/>
                </a:cubicBezTo>
                <a:cubicBezTo>
                  <a:pt x="2632" y="472"/>
                  <a:pt x="2568" y="304"/>
                  <a:pt x="2592" y="272"/>
                </a:cubicBezTo>
                <a:cubicBezTo>
                  <a:pt x="2616" y="240"/>
                  <a:pt x="2712" y="288"/>
                  <a:pt x="2736" y="320"/>
                </a:cubicBezTo>
                <a:cubicBezTo>
                  <a:pt x="2760" y="352"/>
                  <a:pt x="2760" y="424"/>
                  <a:pt x="2736" y="464"/>
                </a:cubicBezTo>
                <a:cubicBezTo>
                  <a:pt x="2712" y="504"/>
                  <a:pt x="2632" y="568"/>
                  <a:pt x="2592" y="560"/>
                </a:cubicBezTo>
                <a:cubicBezTo>
                  <a:pt x="2552" y="552"/>
                  <a:pt x="2512" y="472"/>
                  <a:pt x="2496" y="416"/>
                </a:cubicBezTo>
                <a:cubicBezTo>
                  <a:pt x="2480" y="360"/>
                  <a:pt x="2504" y="264"/>
                  <a:pt x="2496" y="224"/>
                </a:cubicBezTo>
                <a:cubicBezTo>
                  <a:pt x="2488" y="184"/>
                  <a:pt x="2472" y="176"/>
                  <a:pt x="2448" y="176"/>
                </a:cubicBezTo>
                <a:cubicBezTo>
                  <a:pt x="2424" y="176"/>
                  <a:pt x="2360" y="160"/>
                  <a:pt x="2352" y="224"/>
                </a:cubicBezTo>
                <a:cubicBezTo>
                  <a:pt x="2344" y="288"/>
                  <a:pt x="2424" y="488"/>
                  <a:pt x="2400" y="560"/>
                </a:cubicBezTo>
                <a:cubicBezTo>
                  <a:pt x="2376" y="632"/>
                  <a:pt x="2240" y="704"/>
                  <a:pt x="2208" y="656"/>
                </a:cubicBezTo>
                <a:cubicBezTo>
                  <a:pt x="2176" y="608"/>
                  <a:pt x="2232" y="344"/>
                  <a:pt x="2208" y="272"/>
                </a:cubicBezTo>
                <a:cubicBezTo>
                  <a:pt x="2184" y="200"/>
                  <a:pt x="2072" y="184"/>
                  <a:pt x="2064" y="224"/>
                </a:cubicBezTo>
                <a:cubicBezTo>
                  <a:pt x="2056" y="264"/>
                  <a:pt x="2152" y="432"/>
                  <a:pt x="2160" y="512"/>
                </a:cubicBezTo>
                <a:cubicBezTo>
                  <a:pt x="2168" y="592"/>
                  <a:pt x="2136" y="536"/>
                  <a:pt x="2112" y="704"/>
                </a:cubicBezTo>
                <a:cubicBezTo>
                  <a:pt x="2088" y="872"/>
                  <a:pt x="2096" y="1376"/>
                  <a:pt x="2016" y="1520"/>
                </a:cubicBezTo>
                <a:cubicBezTo>
                  <a:pt x="1936" y="1664"/>
                  <a:pt x="1784" y="1560"/>
                  <a:pt x="1632" y="1568"/>
                </a:cubicBezTo>
                <a:cubicBezTo>
                  <a:pt x="1480" y="1576"/>
                  <a:pt x="1176" y="1544"/>
                  <a:pt x="1104" y="1568"/>
                </a:cubicBezTo>
                <a:cubicBezTo>
                  <a:pt x="1032" y="1592"/>
                  <a:pt x="1168" y="1704"/>
                  <a:pt x="1200" y="1712"/>
                </a:cubicBezTo>
                <a:cubicBezTo>
                  <a:pt x="1232" y="1720"/>
                  <a:pt x="1264" y="1664"/>
                  <a:pt x="1296" y="1616"/>
                </a:cubicBezTo>
                <a:cubicBezTo>
                  <a:pt x="1328" y="1568"/>
                  <a:pt x="1352" y="1400"/>
                  <a:pt x="1392" y="1424"/>
                </a:cubicBezTo>
                <a:cubicBezTo>
                  <a:pt x="1432" y="1448"/>
                  <a:pt x="1496" y="1752"/>
                  <a:pt x="1536" y="1760"/>
                </a:cubicBezTo>
                <a:cubicBezTo>
                  <a:pt x="1576" y="1768"/>
                  <a:pt x="1600" y="1496"/>
                  <a:pt x="1632" y="1472"/>
                </a:cubicBezTo>
                <a:cubicBezTo>
                  <a:pt x="1664" y="1448"/>
                  <a:pt x="1760" y="1632"/>
                  <a:pt x="1728" y="1616"/>
                </a:cubicBezTo>
                <a:cubicBezTo>
                  <a:pt x="1696" y="1600"/>
                  <a:pt x="1528" y="1392"/>
                  <a:pt x="1440" y="1376"/>
                </a:cubicBezTo>
                <a:cubicBezTo>
                  <a:pt x="1352" y="1360"/>
                  <a:pt x="1200" y="1464"/>
                  <a:pt x="1200" y="1520"/>
                </a:cubicBezTo>
                <a:cubicBezTo>
                  <a:pt x="1200" y="1576"/>
                  <a:pt x="1352" y="1680"/>
                  <a:pt x="1440" y="1712"/>
                </a:cubicBezTo>
                <a:cubicBezTo>
                  <a:pt x="1528" y="1744"/>
                  <a:pt x="1656" y="1752"/>
                  <a:pt x="1728" y="1712"/>
                </a:cubicBezTo>
                <a:cubicBezTo>
                  <a:pt x="1800" y="1672"/>
                  <a:pt x="1808" y="1456"/>
                  <a:pt x="1872" y="1472"/>
                </a:cubicBezTo>
                <a:cubicBezTo>
                  <a:pt x="1936" y="1488"/>
                  <a:pt x="2104" y="1728"/>
                  <a:pt x="2112" y="1808"/>
                </a:cubicBezTo>
                <a:cubicBezTo>
                  <a:pt x="2120" y="1888"/>
                  <a:pt x="1960" y="1968"/>
                  <a:pt x="1920" y="1952"/>
                </a:cubicBezTo>
                <a:cubicBezTo>
                  <a:pt x="1880" y="1936"/>
                  <a:pt x="1816" y="1776"/>
                  <a:pt x="1872" y="1712"/>
                </a:cubicBezTo>
                <a:cubicBezTo>
                  <a:pt x="1928" y="1648"/>
                  <a:pt x="2224" y="1608"/>
                  <a:pt x="2256" y="1568"/>
                </a:cubicBezTo>
                <a:cubicBezTo>
                  <a:pt x="2288" y="1528"/>
                  <a:pt x="2080" y="1448"/>
                  <a:pt x="2064" y="1472"/>
                </a:cubicBezTo>
                <a:cubicBezTo>
                  <a:pt x="2048" y="1496"/>
                  <a:pt x="2112" y="1672"/>
                  <a:pt x="2160" y="1712"/>
                </a:cubicBezTo>
                <a:cubicBezTo>
                  <a:pt x="2208" y="1752"/>
                  <a:pt x="2320" y="1776"/>
                  <a:pt x="2352" y="1712"/>
                </a:cubicBezTo>
                <a:cubicBezTo>
                  <a:pt x="2384" y="1648"/>
                  <a:pt x="2400" y="1392"/>
                  <a:pt x="2352" y="1328"/>
                </a:cubicBezTo>
                <a:cubicBezTo>
                  <a:pt x="2304" y="1264"/>
                  <a:pt x="2160" y="1320"/>
                  <a:pt x="2064" y="1328"/>
                </a:cubicBezTo>
                <a:cubicBezTo>
                  <a:pt x="1968" y="1336"/>
                  <a:pt x="1784" y="1400"/>
                  <a:pt x="1776" y="1376"/>
                </a:cubicBezTo>
                <a:cubicBezTo>
                  <a:pt x="1768" y="1352"/>
                  <a:pt x="1944" y="1256"/>
                  <a:pt x="2016" y="1184"/>
                </a:cubicBezTo>
                <a:cubicBezTo>
                  <a:pt x="2088" y="1112"/>
                  <a:pt x="2120" y="1056"/>
                  <a:pt x="2208" y="944"/>
                </a:cubicBezTo>
                <a:cubicBezTo>
                  <a:pt x="2296" y="832"/>
                  <a:pt x="2664" y="424"/>
                  <a:pt x="2544" y="512"/>
                </a:cubicBezTo>
                <a:cubicBezTo>
                  <a:pt x="2424" y="600"/>
                  <a:pt x="1656" y="1312"/>
                  <a:pt x="1488" y="1472"/>
                </a:cubicBezTo>
              </a:path>
            </a:pathLst>
          </a:custGeom>
          <a:noFill/>
          <a:ln w="57150" cmpd="sng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851275" y="1916113"/>
            <a:ext cx="3065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>
                <a:solidFill>
                  <a:srgbClr val="C00000"/>
                </a:solidFill>
                <a:cs typeface="Arial" charset="0"/>
              </a:rPr>
              <a:t>Median Eminence</a:t>
            </a:r>
            <a:endParaRPr lang="en-GB" sz="240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962400" y="5740400"/>
            <a:ext cx="2843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>
                <a:solidFill>
                  <a:srgbClr val="C00000"/>
                </a:solidFill>
                <a:cs typeface="Arial" charset="0"/>
              </a:rPr>
              <a:t>Anterior Pituitary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52413" y="3657600"/>
            <a:ext cx="365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 i="1">
                <a:latin typeface="Times New Roman" pitchFamily="18" charset="0"/>
              </a:rPr>
              <a:t>Superior hypophysial artery</a:t>
            </a:r>
            <a:endParaRPr lang="en-GB" sz="2400">
              <a:latin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586413" y="2743200"/>
            <a:ext cx="3587750" cy="1211263"/>
            <a:chOff x="3519" y="1728"/>
            <a:chExt cx="2260" cy="763"/>
          </a:xfrm>
        </p:grpSpPr>
        <p:sp>
          <p:nvSpPr>
            <p:cNvPr id="6165" name="Text Box 11"/>
            <p:cNvSpPr txBox="1">
              <a:spLocks noChangeArrowheads="1"/>
            </p:cNvSpPr>
            <p:nvPr/>
          </p:nvSpPr>
          <p:spPr bwMode="auto">
            <a:xfrm>
              <a:off x="3726" y="1968"/>
              <a:ext cx="205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 i="1">
                  <a:latin typeface="Times New Roman" pitchFamily="18" charset="0"/>
                </a:rPr>
                <a:t>Primary capillary plexus</a:t>
              </a:r>
            </a:p>
            <a:p>
              <a:r>
                <a:rPr lang="en-GB" sz="2400" i="1">
                  <a:latin typeface="Times New Roman" pitchFamily="18" charset="0"/>
                </a:rPr>
                <a:t>(fenestrated)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6166" name="Line 14"/>
            <p:cNvSpPr>
              <a:spLocks noChangeShapeType="1"/>
            </p:cNvSpPr>
            <p:nvPr/>
          </p:nvSpPr>
          <p:spPr bwMode="auto">
            <a:xfrm flipH="1" flipV="1">
              <a:off x="3519" y="1728"/>
              <a:ext cx="7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129213" y="3733800"/>
            <a:ext cx="2636837" cy="614363"/>
            <a:chOff x="3231" y="2352"/>
            <a:chExt cx="1661" cy="387"/>
          </a:xfrm>
        </p:grpSpPr>
        <p:sp>
          <p:nvSpPr>
            <p:cNvPr id="6163" name="Text Box 12"/>
            <p:cNvSpPr txBox="1">
              <a:spLocks noChangeArrowheads="1"/>
            </p:cNvSpPr>
            <p:nvPr/>
          </p:nvSpPr>
          <p:spPr bwMode="auto">
            <a:xfrm>
              <a:off x="3408" y="2448"/>
              <a:ext cx="14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 i="1">
                  <a:latin typeface="Times New Roman" pitchFamily="18" charset="0"/>
                </a:rPr>
                <a:t>Long portal veins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6164" name="Line 15"/>
            <p:cNvSpPr>
              <a:spLocks noChangeShapeType="1"/>
            </p:cNvSpPr>
            <p:nvPr/>
          </p:nvSpPr>
          <p:spPr bwMode="auto">
            <a:xfrm flipH="1" flipV="1">
              <a:off x="3231" y="2352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595813" y="4572000"/>
            <a:ext cx="4529137" cy="461963"/>
            <a:chOff x="2895" y="2880"/>
            <a:chExt cx="2853" cy="291"/>
          </a:xfrm>
        </p:grpSpPr>
        <p:sp>
          <p:nvSpPr>
            <p:cNvPr id="6161" name="Text Box 13"/>
            <p:cNvSpPr txBox="1">
              <a:spLocks noChangeArrowheads="1"/>
            </p:cNvSpPr>
            <p:nvPr/>
          </p:nvSpPr>
          <p:spPr bwMode="auto">
            <a:xfrm>
              <a:off x="3523" y="2880"/>
              <a:ext cx="22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 i="1">
                  <a:latin typeface="Times New Roman" pitchFamily="18" charset="0"/>
                </a:rPr>
                <a:t>Secondary capillary plexus</a:t>
              </a:r>
            </a:p>
          </p:txBody>
        </p:sp>
        <p:sp>
          <p:nvSpPr>
            <p:cNvPr id="6162" name="Line 16"/>
            <p:cNvSpPr>
              <a:spLocks noChangeShapeType="1"/>
            </p:cNvSpPr>
            <p:nvPr/>
          </p:nvSpPr>
          <p:spPr bwMode="auto">
            <a:xfrm flipH="1" flipV="1">
              <a:off x="2895" y="2928"/>
              <a:ext cx="62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84213" y="4581525"/>
            <a:ext cx="3368675" cy="2014538"/>
            <a:chOff x="437" y="2880"/>
            <a:chExt cx="2122" cy="1269"/>
          </a:xfrm>
        </p:grpSpPr>
        <p:sp>
          <p:nvSpPr>
            <p:cNvPr id="6159" name="Line 7"/>
            <p:cNvSpPr>
              <a:spLocks noChangeShapeType="1"/>
            </p:cNvSpPr>
            <p:nvPr/>
          </p:nvSpPr>
          <p:spPr bwMode="auto">
            <a:xfrm flipH="1">
              <a:off x="1695" y="2880"/>
              <a:ext cx="864" cy="72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0" name="Text Box 17"/>
            <p:cNvSpPr txBox="1">
              <a:spLocks noChangeArrowheads="1"/>
            </p:cNvSpPr>
            <p:nvPr/>
          </p:nvSpPr>
          <p:spPr bwMode="auto">
            <a:xfrm>
              <a:off x="437" y="3626"/>
              <a:ext cx="209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 i="1">
                  <a:latin typeface="Times New Roman" pitchFamily="18" charset="0"/>
                </a:rPr>
                <a:t>Cavernous sinus </a:t>
              </a:r>
            </a:p>
            <a:p>
              <a:r>
                <a:rPr lang="en-GB" sz="2400" i="1">
                  <a:latin typeface="Times New Roman" pitchFamily="18" charset="0"/>
                </a:rPr>
                <a:t>then out via jugular veins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-36513" y="1844675"/>
            <a:ext cx="7140576" cy="3840163"/>
          </a:xfrm>
          <a:custGeom>
            <a:avLst/>
            <a:gdLst>
              <a:gd name="T0" fmla="*/ 2147483647 w 3792"/>
              <a:gd name="T1" fmla="*/ 0 h 2224"/>
              <a:gd name="T2" fmla="*/ 2147483647 w 3792"/>
              <a:gd name="T3" fmla="*/ 2147483647 h 2224"/>
              <a:gd name="T4" fmla="*/ 2147483647 w 3792"/>
              <a:gd name="T5" fmla="*/ 2147483647 h 2224"/>
              <a:gd name="T6" fmla="*/ 2147483647 w 3792"/>
              <a:gd name="T7" fmla="*/ 2147483647 h 2224"/>
              <a:gd name="T8" fmla="*/ 2147483647 w 3792"/>
              <a:gd name="T9" fmla="*/ 2147483647 h 2224"/>
              <a:gd name="T10" fmla="*/ 2147483647 w 3792"/>
              <a:gd name="T11" fmla="*/ 2147483647 h 2224"/>
              <a:gd name="T12" fmla="*/ 2147483647 w 3792"/>
              <a:gd name="T13" fmla="*/ 2147483647 h 2224"/>
              <a:gd name="T14" fmla="*/ 2147483647 w 3792"/>
              <a:gd name="T15" fmla="*/ 2147483647 h 2224"/>
              <a:gd name="T16" fmla="*/ 2147483647 w 3792"/>
              <a:gd name="T17" fmla="*/ 2147483647 h 2224"/>
              <a:gd name="T18" fmla="*/ 2147483647 w 3792"/>
              <a:gd name="T19" fmla="*/ 2147483647 h 2224"/>
              <a:gd name="T20" fmla="*/ 2147483647 w 3792"/>
              <a:gd name="T21" fmla="*/ 2147483647 h 2224"/>
              <a:gd name="T22" fmla="*/ 2147483647 w 3792"/>
              <a:gd name="T23" fmla="*/ 2147483647 h 2224"/>
              <a:gd name="T24" fmla="*/ 2147483647 w 3792"/>
              <a:gd name="T25" fmla="*/ 2147483647 h 2224"/>
              <a:gd name="T26" fmla="*/ 0 w 3792"/>
              <a:gd name="T27" fmla="*/ 2147483647 h 22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792"/>
              <a:gd name="T43" fmla="*/ 0 h 2224"/>
              <a:gd name="T44" fmla="*/ 3792 w 3792"/>
              <a:gd name="T45" fmla="*/ 2224 h 222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792" h="2224">
                <a:moveTo>
                  <a:pt x="3792" y="0"/>
                </a:moveTo>
                <a:cubicBezTo>
                  <a:pt x="3732" y="192"/>
                  <a:pt x="3672" y="384"/>
                  <a:pt x="3552" y="480"/>
                </a:cubicBezTo>
                <a:cubicBezTo>
                  <a:pt x="3432" y="576"/>
                  <a:pt x="3208" y="536"/>
                  <a:pt x="3072" y="576"/>
                </a:cubicBezTo>
                <a:cubicBezTo>
                  <a:pt x="2936" y="616"/>
                  <a:pt x="2776" y="640"/>
                  <a:pt x="2736" y="720"/>
                </a:cubicBezTo>
                <a:cubicBezTo>
                  <a:pt x="2696" y="800"/>
                  <a:pt x="2760" y="952"/>
                  <a:pt x="2832" y="1056"/>
                </a:cubicBezTo>
                <a:cubicBezTo>
                  <a:pt x="2904" y="1160"/>
                  <a:pt x="3160" y="1192"/>
                  <a:pt x="3168" y="1344"/>
                </a:cubicBezTo>
                <a:cubicBezTo>
                  <a:pt x="3176" y="1496"/>
                  <a:pt x="3080" y="1832"/>
                  <a:pt x="2880" y="1968"/>
                </a:cubicBezTo>
                <a:cubicBezTo>
                  <a:pt x="2680" y="2104"/>
                  <a:pt x="2320" y="2224"/>
                  <a:pt x="1968" y="2160"/>
                </a:cubicBezTo>
                <a:cubicBezTo>
                  <a:pt x="1616" y="2096"/>
                  <a:pt x="808" y="1760"/>
                  <a:pt x="768" y="1584"/>
                </a:cubicBezTo>
                <a:cubicBezTo>
                  <a:pt x="728" y="1408"/>
                  <a:pt x="1520" y="1248"/>
                  <a:pt x="1728" y="1104"/>
                </a:cubicBezTo>
                <a:cubicBezTo>
                  <a:pt x="1936" y="960"/>
                  <a:pt x="2080" y="800"/>
                  <a:pt x="2016" y="720"/>
                </a:cubicBezTo>
                <a:cubicBezTo>
                  <a:pt x="1952" y="640"/>
                  <a:pt x="1616" y="616"/>
                  <a:pt x="1344" y="624"/>
                </a:cubicBezTo>
                <a:cubicBezTo>
                  <a:pt x="1072" y="632"/>
                  <a:pt x="608" y="840"/>
                  <a:pt x="384" y="768"/>
                </a:cubicBezTo>
                <a:cubicBezTo>
                  <a:pt x="160" y="696"/>
                  <a:pt x="72" y="288"/>
                  <a:pt x="0" y="192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231775" y="2105025"/>
            <a:ext cx="1250950" cy="1047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011863" y="1196975"/>
            <a:ext cx="1104900" cy="111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4078288" y="233363"/>
            <a:ext cx="515937" cy="1222375"/>
          </a:xfrm>
          <a:custGeom>
            <a:avLst/>
            <a:gdLst>
              <a:gd name="T0" fmla="*/ 2147483647 w 336"/>
              <a:gd name="T1" fmla="*/ 2147483647 h 840"/>
              <a:gd name="T2" fmla="*/ 2147483647 w 336"/>
              <a:gd name="T3" fmla="*/ 2147483647 h 840"/>
              <a:gd name="T4" fmla="*/ 2147483647 w 336"/>
              <a:gd name="T5" fmla="*/ 2147483647 h 840"/>
              <a:gd name="T6" fmla="*/ 2147483647 w 336"/>
              <a:gd name="T7" fmla="*/ 2147483647 h 840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840"/>
              <a:gd name="T14" fmla="*/ 336 w 336"/>
              <a:gd name="T15" fmla="*/ 840 h 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840">
                <a:moveTo>
                  <a:pt x="304" y="120"/>
                </a:moveTo>
                <a:cubicBezTo>
                  <a:pt x="336" y="240"/>
                  <a:pt x="256" y="840"/>
                  <a:pt x="208" y="840"/>
                </a:cubicBezTo>
                <a:cubicBezTo>
                  <a:pt x="160" y="840"/>
                  <a:pt x="0" y="240"/>
                  <a:pt x="16" y="120"/>
                </a:cubicBezTo>
                <a:cubicBezTo>
                  <a:pt x="32" y="0"/>
                  <a:pt x="272" y="0"/>
                  <a:pt x="304" y="120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801688" y="2341563"/>
            <a:ext cx="4232275" cy="2863850"/>
          </a:xfrm>
          <a:custGeom>
            <a:avLst/>
            <a:gdLst>
              <a:gd name="T0" fmla="*/ 0 w 2760"/>
              <a:gd name="T1" fmla="*/ 2147483647 h 1968"/>
              <a:gd name="T2" fmla="*/ 2147483647 w 2760"/>
              <a:gd name="T3" fmla="*/ 2147483647 h 1968"/>
              <a:gd name="T4" fmla="*/ 2147483647 w 2760"/>
              <a:gd name="T5" fmla="*/ 2147483647 h 1968"/>
              <a:gd name="T6" fmla="*/ 2147483647 w 2760"/>
              <a:gd name="T7" fmla="*/ 2147483647 h 1968"/>
              <a:gd name="T8" fmla="*/ 2147483647 w 2760"/>
              <a:gd name="T9" fmla="*/ 2147483647 h 1968"/>
              <a:gd name="T10" fmla="*/ 2147483647 w 2760"/>
              <a:gd name="T11" fmla="*/ 2147483647 h 1968"/>
              <a:gd name="T12" fmla="*/ 2147483647 w 2760"/>
              <a:gd name="T13" fmla="*/ 2147483647 h 1968"/>
              <a:gd name="T14" fmla="*/ 2147483647 w 2760"/>
              <a:gd name="T15" fmla="*/ 2147483647 h 1968"/>
              <a:gd name="T16" fmla="*/ 2147483647 w 2760"/>
              <a:gd name="T17" fmla="*/ 2147483647 h 1968"/>
              <a:gd name="T18" fmla="*/ 2147483647 w 2760"/>
              <a:gd name="T19" fmla="*/ 2147483647 h 1968"/>
              <a:gd name="T20" fmla="*/ 2147483647 w 2760"/>
              <a:gd name="T21" fmla="*/ 2147483647 h 1968"/>
              <a:gd name="T22" fmla="*/ 2147483647 w 2760"/>
              <a:gd name="T23" fmla="*/ 2147483647 h 1968"/>
              <a:gd name="T24" fmla="*/ 2147483647 w 2760"/>
              <a:gd name="T25" fmla="*/ 2147483647 h 1968"/>
              <a:gd name="T26" fmla="*/ 2147483647 w 2760"/>
              <a:gd name="T27" fmla="*/ 2147483647 h 1968"/>
              <a:gd name="T28" fmla="*/ 2147483647 w 2760"/>
              <a:gd name="T29" fmla="*/ 2147483647 h 1968"/>
              <a:gd name="T30" fmla="*/ 2147483647 w 2760"/>
              <a:gd name="T31" fmla="*/ 2147483647 h 1968"/>
              <a:gd name="T32" fmla="*/ 2147483647 w 2760"/>
              <a:gd name="T33" fmla="*/ 2147483647 h 1968"/>
              <a:gd name="T34" fmla="*/ 2147483647 w 2760"/>
              <a:gd name="T35" fmla="*/ 2147483647 h 1968"/>
              <a:gd name="T36" fmla="*/ 2147483647 w 2760"/>
              <a:gd name="T37" fmla="*/ 2147483647 h 1968"/>
              <a:gd name="T38" fmla="*/ 2147483647 w 2760"/>
              <a:gd name="T39" fmla="*/ 2147483647 h 1968"/>
              <a:gd name="T40" fmla="*/ 2147483647 w 2760"/>
              <a:gd name="T41" fmla="*/ 2147483647 h 1968"/>
              <a:gd name="T42" fmla="*/ 2147483647 w 2760"/>
              <a:gd name="T43" fmla="*/ 2147483647 h 1968"/>
              <a:gd name="T44" fmla="*/ 2147483647 w 2760"/>
              <a:gd name="T45" fmla="*/ 2147483647 h 1968"/>
              <a:gd name="T46" fmla="*/ 2147483647 w 2760"/>
              <a:gd name="T47" fmla="*/ 2147483647 h 1968"/>
              <a:gd name="T48" fmla="*/ 2147483647 w 2760"/>
              <a:gd name="T49" fmla="*/ 2147483647 h 1968"/>
              <a:gd name="T50" fmla="*/ 2147483647 w 2760"/>
              <a:gd name="T51" fmla="*/ 2147483647 h 1968"/>
              <a:gd name="T52" fmla="*/ 2147483647 w 2760"/>
              <a:gd name="T53" fmla="*/ 2147483647 h 1968"/>
              <a:gd name="T54" fmla="*/ 2147483647 w 2760"/>
              <a:gd name="T55" fmla="*/ 2147483647 h 1968"/>
              <a:gd name="T56" fmla="*/ 2147483647 w 2760"/>
              <a:gd name="T57" fmla="*/ 2147483647 h 1968"/>
              <a:gd name="T58" fmla="*/ 2147483647 w 2760"/>
              <a:gd name="T59" fmla="*/ 2147483647 h 1968"/>
              <a:gd name="T60" fmla="*/ 2147483647 w 2760"/>
              <a:gd name="T61" fmla="*/ 2147483647 h 1968"/>
              <a:gd name="T62" fmla="*/ 2147483647 w 2760"/>
              <a:gd name="T63" fmla="*/ 2147483647 h 1968"/>
              <a:gd name="T64" fmla="*/ 2147483647 w 2760"/>
              <a:gd name="T65" fmla="*/ 2147483647 h 1968"/>
              <a:gd name="T66" fmla="*/ 2147483647 w 2760"/>
              <a:gd name="T67" fmla="*/ 2147483647 h 1968"/>
              <a:gd name="T68" fmla="*/ 2147483647 w 2760"/>
              <a:gd name="T69" fmla="*/ 2147483647 h 1968"/>
              <a:gd name="T70" fmla="*/ 2147483647 w 2760"/>
              <a:gd name="T71" fmla="*/ 2147483647 h 1968"/>
              <a:gd name="T72" fmla="*/ 2147483647 w 2760"/>
              <a:gd name="T73" fmla="*/ 2147483647 h 1968"/>
              <a:gd name="T74" fmla="*/ 2147483647 w 2760"/>
              <a:gd name="T75" fmla="*/ 2147483647 h 1968"/>
              <a:gd name="T76" fmla="*/ 2147483647 w 2760"/>
              <a:gd name="T77" fmla="*/ 2147483647 h 1968"/>
              <a:gd name="T78" fmla="*/ 2147483647 w 2760"/>
              <a:gd name="T79" fmla="*/ 2147483647 h 1968"/>
              <a:gd name="T80" fmla="*/ 2147483647 w 2760"/>
              <a:gd name="T81" fmla="*/ 2147483647 h 1968"/>
              <a:gd name="T82" fmla="*/ 2147483647 w 2760"/>
              <a:gd name="T83" fmla="*/ 2147483647 h 1968"/>
              <a:gd name="T84" fmla="*/ 2147483647 w 2760"/>
              <a:gd name="T85" fmla="*/ 2147483647 h 1968"/>
              <a:gd name="T86" fmla="*/ 2147483647 w 2760"/>
              <a:gd name="T87" fmla="*/ 2147483647 h 1968"/>
              <a:gd name="T88" fmla="*/ 2147483647 w 2760"/>
              <a:gd name="T89" fmla="*/ 2147483647 h 1968"/>
              <a:gd name="T90" fmla="*/ 2147483647 w 2760"/>
              <a:gd name="T91" fmla="*/ 2147483647 h 1968"/>
              <a:gd name="T92" fmla="*/ 2147483647 w 2760"/>
              <a:gd name="T93" fmla="*/ 2147483647 h 1968"/>
              <a:gd name="T94" fmla="*/ 2147483647 w 2760"/>
              <a:gd name="T95" fmla="*/ 2147483647 h 1968"/>
              <a:gd name="T96" fmla="*/ 2147483647 w 2760"/>
              <a:gd name="T97" fmla="*/ 2147483647 h 1968"/>
              <a:gd name="T98" fmla="*/ 2147483647 w 2760"/>
              <a:gd name="T99" fmla="*/ 2147483647 h 1968"/>
              <a:gd name="T100" fmla="*/ 2147483647 w 2760"/>
              <a:gd name="T101" fmla="*/ 2147483647 h 1968"/>
              <a:gd name="T102" fmla="*/ 2147483647 w 2760"/>
              <a:gd name="T103" fmla="*/ 2147483647 h 1968"/>
              <a:gd name="T104" fmla="*/ 2147483647 w 2760"/>
              <a:gd name="T105" fmla="*/ 2147483647 h 1968"/>
              <a:gd name="T106" fmla="*/ 2147483647 w 2760"/>
              <a:gd name="T107" fmla="*/ 2147483647 h 1968"/>
              <a:gd name="T108" fmla="*/ 2147483647 w 2760"/>
              <a:gd name="T109" fmla="*/ 2147483647 h 1968"/>
              <a:gd name="T110" fmla="*/ 2147483647 w 2760"/>
              <a:gd name="T111" fmla="*/ 2147483647 h 1968"/>
              <a:gd name="T112" fmla="*/ 2147483647 w 2760"/>
              <a:gd name="T113" fmla="*/ 2147483647 h 1968"/>
              <a:gd name="T114" fmla="*/ 2147483647 w 2760"/>
              <a:gd name="T115" fmla="*/ 2147483647 h 1968"/>
              <a:gd name="T116" fmla="*/ 2147483647 w 2760"/>
              <a:gd name="T117" fmla="*/ 2147483647 h 1968"/>
              <a:gd name="T118" fmla="*/ 2147483647 w 2760"/>
              <a:gd name="T119" fmla="*/ 2147483647 h 1968"/>
              <a:gd name="T120" fmla="*/ 2147483647 w 2760"/>
              <a:gd name="T121" fmla="*/ 2147483647 h 196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760"/>
              <a:gd name="T184" fmla="*/ 0 h 1968"/>
              <a:gd name="T185" fmla="*/ 2760 w 2760"/>
              <a:gd name="T186" fmla="*/ 1968 h 196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760" h="1968">
                <a:moveTo>
                  <a:pt x="0" y="944"/>
                </a:moveTo>
                <a:cubicBezTo>
                  <a:pt x="352" y="896"/>
                  <a:pt x="704" y="848"/>
                  <a:pt x="912" y="704"/>
                </a:cubicBezTo>
                <a:cubicBezTo>
                  <a:pt x="1120" y="560"/>
                  <a:pt x="1096" y="160"/>
                  <a:pt x="1248" y="80"/>
                </a:cubicBezTo>
                <a:cubicBezTo>
                  <a:pt x="1400" y="0"/>
                  <a:pt x="1712" y="168"/>
                  <a:pt x="1824" y="224"/>
                </a:cubicBezTo>
                <a:cubicBezTo>
                  <a:pt x="1936" y="280"/>
                  <a:pt x="1920" y="408"/>
                  <a:pt x="1920" y="416"/>
                </a:cubicBezTo>
                <a:cubicBezTo>
                  <a:pt x="1920" y="424"/>
                  <a:pt x="1816" y="312"/>
                  <a:pt x="1824" y="272"/>
                </a:cubicBezTo>
                <a:cubicBezTo>
                  <a:pt x="1832" y="232"/>
                  <a:pt x="1928" y="152"/>
                  <a:pt x="1968" y="176"/>
                </a:cubicBezTo>
                <a:cubicBezTo>
                  <a:pt x="2008" y="200"/>
                  <a:pt x="2048" y="392"/>
                  <a:pt x="2064" y="416"/>
                </a:cubicBezTo>
                <a:cubicBezTo>
                  <a:pt x="2080" y="440"/>
                  <a:pt x="2096" y="328"/>
                  <a:pt x="2064" y="320"/>
                </a:cubicBezTo>
                <a:cubicBezTo>
                  <a:pt x="2032" y="312"/>
                  <a:pt x="1872" y="344"/>
                  <a:pt x="1872" y="368"/>
                </a:cubicBezTo>
                <a:cubicBezTo>
                  <a:pt x="1872" y="392"/>
                  <a:pt x="2016" y="488"/>
                  <a:pt x="2064" y="464"/>
                </a:cubicBezTo>
                <a:cubicBezTo>
                  <a:pt x="2112" y="440"/>
                  <a:pt x="2168" y="264"/>
                  <a:pt x="2160" y="224"/>
                </a:cubicBezTo>
                <a:cubicBezTo>
                  <a:pt x="2152" y="184"/>
                  <a:pt x="2016" y="200"/>
                  <a:pt x="2016" y="224"/>
                </a:cubicBezTo>
                <a:cubicBezTo>
                  <a:pt x="2016" y="248"/>
                  <a:pt x="2080" y="336"/>
                  <a:pt x="2160" y="368"/>
                </a:cubicBezTo>
                <a:cubicBezTo>
                  <a:pt x="2240" y="400"/>
                  <a:pt x="2464" y="432"/>
                  <a:pt x="2496" y="416"/>
                </a:cubicBezTo>
                <a:cubicBezTo>
                  <a:pt x="2528" y="400"/>
                  <a:pt x="2392" y="272"/>
                  <a:pt x="2352" y="272"/>
                </a:cubicBezTo>
                <a:cubicBezTo>
                  <a:pt x="2312" y="272"/>
                  <a:pt x="2256" y="376"/>
                  <a:pt x="2256" y="416"/>
                </a:cubicBezTo>
                <a:cubicBezTo>
                  <a:pt x="2256" y="456"/>
                  <a:pt x="2296" y="496"/>
                  <a:pt x="2352" y="512"/>
                </a:cubicBezTo>
                <a:cubicBezTo>
                  <a:pt x="2408" y="528"/>
                  <a:pt x="2552" y="552"/>
                  <a:pt x="2592" y="512"/>
                </a:cubicBezTo>
                <a:cubicBezTo>
                  <a:pt x="2632" y="472"/>
                  <a:pt x="2568" y="304"/>
                  <a:pt x="2592" y="272"/>
                </a:cubicBezTo>
                <a:cubicBezTo>
                  <a:pt x="2616" y="240"/>
                  <a:pt x="2712" y="288"/>
                  <a:pt x="2736" y="320"/>
                </a:cubicBezTo>
                <a:cubicBezTo>
                  <a:pt x="2760" y="352"/>
                  <a:pt x="2760" y="424"/>
                  <a:pt x="2736" y="464"/>
                </a:cubicBezTo>
                <a:cubicBezTo>
                  <a:pt x="2712" y="504"/>
                  <a:pt x="2632" y="568"/>
                  <a:pt x="2592" y="560"/>
                </a:cubicBezTo>
                <a:cubicBezTo>
                  <a:pt x="2552" y="552"/>
                  <a:pt x="2512" y="472"/>
                  <a:pt x="2496" y="416"/>
                </a:cubicBezTo>
                <a:cubicBezTo>
                  <a:pt x="2480" y="360"/>
                  <a:pt x="2504" y="264"/>
                  <a:pt x="2496" y="224"/>
                </a:cubicBezTo>
                <a:cubicBezTo>
                  <a:pt x="2488" y="184"/>
                  <a:pt x="2472" y="176"/>
                  <a:pt x="2448" y="176"/>
                </a:cubicBezTo>
                <a:cubicBezTo>
                  <a:pt x="2424" y="176"/>
                  <a:pt x="2360" y="160"/>
                  <a:pt x="2352" y="224"/>
                </a:cubicBezTo>
                <a:cubicBezTo>
                  <a:pt x="2344" y="288"/>
                  <a:pt x="2424" y="488"/>
                  <a:pt x="2400" y="560"/>
                </a:cubicBezTo>
                <a:cubicBezTo>
                  <a:pt x="2376" y="632"/>
                  <a:pt x="2240" y="704"/>
                  <a:pt x="2208" y="656"/>
                </a:cubicBezTo>
                <a:cubicBezTo>
                  <a:pt x="2176" y="608"/>
                  <a:pt x="2232" y="344"/>
                  <a:pt x="2208" y="272"/>
                </a:cubicBezTo>
                <a:cubicBezTo>
                  <a:pt x="2184" y="200"/>
                  <a:pt x="2072" y="184"/>
                  <a:pt x="2064" y="224"/>
                </a:cubicBezTo>
                <a:cubicBezTo>
                  <a:pt x="2056" y="264"/>
                  <a:pt x="2152" y="432"/>
                  <a:pt x="2160" y="512"/>
                </a:cubicBezTo>
                <a:cubicBezTo>
                  <a:pt x="2168" y="592"/>
                  <a:pt x="2136" y="536"/>
                  <a:pt x="2112" y="704"/>
                </a:cubicBezTo>
                <a:cubicBezTo>
                  <a:pt x="2088" y="872"/>
                  <a:pt x="2096" y="1376"/>
                  <a:pt x="2016" y="1520"/>
                </a:cubicBezTo>
                <a:cubicBezTo>
                  <a:pt x="1936" y="1664"/>
                  <a:pt x="1784" y="1560"/>
                  <a:pt x="1632" y="1568"/>
                </a:cubicBezTo>
                <a:cubicBezTo>
                  <a:pt x="1480" y="1576"/>
                  <a:pt x="1176" y="1544"/>
                  <a:pt x="1104" y="1568"/>
                </a:cubicBezTo>
                <a:cubicBezTo>
                  <a:pt x="1032" y="1592"/>
                  <a:pt x="1168" y="1704"/>
                  <a:pt x="1200" y="1712"/>
                </a:cubicBezTo>
                <a:cubicBezTo>
                  <a:pt x="1232" y="1720"/>
                  <a:pt x="1264" y="1664"/>
                  <a:pt x="1296" y="1616"/>
                </a:cubicBezTo>
                <a:cubicBezTo>
                  <a:pt x="1328" y="1568"/>
                  <a:pt x="1352" y="1400"/>
                  <a:pt x="1392" y="1424"/>
                </a:cubicBezTo>
                <a:cubicBezTo>
                  <a:pt x="1432" y="1448"/>
                  <a:pt x="1496" y="1752"/>
                  <a:pt x="1536" y="1760"/>
                </a:cubicBezTo>
                <a:cubicBezTo>
                  <a:pt x="1576" y="1768"/>
                  <a:pt x="1600" y="1496"/>
                  <a:pt x="1632" y="1472"/>
                </a:cubicBezTo>
                <a:cubicBezTo>
                  <a:pt x="1664" y="1448"/>
                  <a:pt x="1760" y="1632"/>
                  <a:pt x="1728" y="1616"/>
                </a:cubicBezTo>
                <a:cubicBezTo>
                  <a:pt x="1696" y="1600"/>
                  <a:pt x="1528" y="1392"/>
                  <a:pt x="1440" y="1376"/>
                </a:cubicBezTo>
                <a:cubicBezTo>
                  <a:pt x="1352" y="1360"/>
                  <a:pt x="1200" y="1464"/>
                  <a:pt x="1200" y="1520"/>
                </a:cubicBezTo>
                <a:cubicBezTo>
                  <a:pt x="1200" y="1576"/>
                  <a:pt x="1352" y="1680"/>
                  <a:pt x="1440" y="1712"/>
                </a:cubicBezTo>
                <a:cubicBezTo>
                  <a:pt x="1528" y="1744"/>
                  <a:pt x="1656" y="1752"/>
                  <a:pt x="1728" y="1712"/>
                </a:cubicBezTo>
                <a:cubicBezTo>
                  <a:pt x="1800" y="1672"/>
                  <a:pt x="1808" y="1456"/>
                  <a:pt x="1872" y="1472"/>
                </a:cubicBezTo>
                <a:cubicBezTo>
                  <a:pt x="1936" y="1488"/>
                  <a:pt x="2104" y="1728"/>
                  <a:pt x="2112" y="1808"/>
                </a:cubicBezTo>
                <a:cubicBezTo>
                  <a:pt x="2120" y="1888"/>
                  <a:pt x="1960" y="1968"/>
                  <a:pt x="1920" y="1952"/>
                </a:cubicBezTo>
                <a:cubicBezTo>
                  <a:pt x="1880" y="1936"/>
                  <a:pt x="1816" y="1776"/>
                  <a:pt x="1872" y="1712"/>
                </a:cubicBezTo>
                <a:cubicBezTo>
                  <a:pt x="1928" y="1648"/>
                  <a:pt x="2224" y="1608"/>
                  <a:pt x="2256" y="1568"/>
                </a:cubicBezTo>
                <a:cubicBezTo>
                  <a:pt x="2288" y="1528"/>
                  <a:pt x="2080" y="1448"/>
                  <a:pt x="2064" y="1472"/>
                </a:cubicBezTo>
                <a:cubicBezTo>
                  <a:pt x="2048" y="1496"/>
                  <a:pt x="2112" y="1672"/>
                  <a:pt x="2160" y="1712"/>
                </a:cubicBezTo>
                <a:cubicBezTo>
                  <a:pt x="2208" y="1752"/>
                  <a:pt x="2320" y="1776"/>
                  <a:pt x="2352" y="1712"/>
                </a:cubicBezTo>
                <a:cubicBezTo>
                  <a:pt x="2384" y="1648"/>
                  <a:pt x="2400" y="1392"/>
                  <a:pt x="2352" y="1328"/>
                </a:cubicBezTo>
                <a:cubicBezTo>
                  <a:pt x="2304" y="1264"/>
                  <a:pt x="2160" y="1320"/>
                  <a:pt x="2064" y="1328"/>
                </a:cubicBezTo>
                <a:cubicBezTo>
                  <a:pt x="1968" y="1336"/>
                  <a:pt x="1784" y="1400"/>
                  <a:pt x="1776" y="1376"/>
                </a:cubicBezTo>
                <a:cubicBezTo>
                  <a:pt x="1768" y="1352"/>
                  <a:pt x="1944" y="1256"/>
                  <a:pt x="2016" y="1184"/>
                </a:cubicBezTo>
                <a:cubicBezTo>
                  <a:pt x="2088" y="1112"/>
                  <a:pt x="2120" y="1056"/>
                  <a:pt x="2208" y="944"/>
                </a:cubicBezTo>
                <a:cubicBezTo>
                  <a:pt x="2296" y="832"/>
                  <a:pt x="2664" y="424"/>
                  <a:pt x="2544" y="512"/>
                </a:cubicBezTo>
                <a:cubicBezTo>
                  <a:pt x="2424" y="600"/>
                  <a:pt x="1656" y="1312"/>
                  <a:pt x="1488" y="1472"/>
                </a:cubicBezTo>
              </a:path>
            </a:pathLst>
          </a:custGeom>
          <a:noFill/>
          <a:ln w="57150" cmpd="sng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1774825" y="4471988"/>
            <a:ext cx="1325563" cy="10477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176" name="Group 21"/>
          <p:cNvGrpSpPr>
            <a:grpSpLocks/>
          </p:cNvGrpSpPr>
          <p:nvPr/>
        </p:nvGrpSpPr>
        <p:grpSpPr bwMode="auto">
          <a:xfrm>
            <a:off x="98425" y="127000"/>
            <a:ext cx="3028950" cy="1133475"/>
            <a:chOff x="528" y="143"/>
            <a:chExt cx="1908" cy="714"/>
          </a:xfrm>
        </p:grpSpPr>
        <p:sp>
          <p:nvSpPr>
            <p:cNvPr id="7325" name="Oval 10"/>
            <p:cNvSpPr>
              <a:spLocks noChangeArrowheads="1"/>
            </p:cNvSpPr>
            <p:nvPr/>
          </p:nvSpPr>
          <p:spPr bwMode="auto">
            <a:xfrm rot="-3470638">
              <a:off x="1755" y="312"/>
              <a:ext cx="303" cy="788"/>
            </a:xfrm>
            <a:prstGeom prst="ellipse">
              <a:avLst/>
            </a:prstGeom>
            <a:solidFill>
              <a:srgbClr val="00CBE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6" name="Text Box 14"/>
            <p:cNvSpPr txBox="1">
              <a:spLocks noChangeArrowheads="1"/>
            </p:cNvSpPr>
            <p:nvPr/>
          </p:nvSpPr>
          <p:spPr bwMode="auto">
            <a:xfrm>
              <a:off x="528" y="143"/>
              <a:ext cx="19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/>
                <a:t>Hypothalmic nucleus</a:t>
              </a:r>
            </a:p>
          </p:txBody>
        </p:sp>
      </p:grpSp>
      <p:sp>
        <p:nvSpPr>
          <p:cNvPr id="7177" name="Oval 11"/>
          <p:cNvSpPr>
            <a:spLocks noChangeArrowheads="1"/>
          </p:cNvSpPr>
          <p:nvPr/>
        </p:nvSpPr>
        <p:spPr bwMode="auto">
          <a:xfrm>
            <a:off x="2444750" y="1052513"/>
            <a:ext cx="147638" cy="2095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H="1" flipV="1">
            <a:off x="4067175" y="2492375"/>
            <a:ext cx="107950" cy="166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1619250" y="1412875"/>
            <a:ext cx="20526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/>
              <a:t>Hypothalamic</a:t>
            </a:r>
          </a:p>
          <a:p>
            <a:r>
              <a:rPr lang="en-GB" sz="2400"/>
              <a:t>neurone</a:t>
            </a:r>
          </a:p>
        </p:txBody>
      </p:sp>
      <p:sp>
        <p:nvSpPr>
          <p:cNvPr id="7180" name="Freeform 25"/>
          <p:cNvSpPr>
            <a:spLocks/>
          </p:cNvSpPr>
          <p:nvPr/>
        </p:nvSpPr>
        <p:spPr bwMode="auto">
          <a:xfrm>
            <a:off x="2484438" y="1196975"/>
            <a:ext cx="1787525" cy="1439863"/>
          </a:xfrm>
          <a:custGeom>
            <a:avLst/>
            <a:gdLst>
              <a:gd name="T0" fmla="*/ 0 w 1126"/>
              <a:gd name="T1" fmla="*/ 0 h 771"/>
              <a:gd name="T2" fmla="*/ 2147483647 w 1126"/>
              <a:gd name="T3" fmla="*/ 2147483647 h 771"/>
              <a:gd name="T4" fmla="*/ 2147483647 w 1126"/>
              <a:gd name="T5" fmla="*/ 2147483647 h 771"/>
              <a:gd name="T6" fmla="*/ 2147483647 w 1126"/>
              <a:gd name="T7" fmla="*/ 2147483647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1126"/>
              <a:gd name="T13" fmla="*/ 0 h 771"/>
              <a:gd name="T14" fmla="*/ 1126 w 1126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6" h="771">
                <a:moveTo>
                  <a:pt x="0" y="0"/>
                </a:moveTo>
                <a:cubicBezTo>
                  <a:pt x="272" y="30"/>
                  <a:pt x="544" y="60"/>
                  <a:pt x="725" y="136"/>
                </a:cubicBezTo>
                <a:cubicBezTo>
                  <a:pt x="906" y="212"/>
                  <a:pt x="1050" y="347"/>
                  <a:pt x="1088" y="453"/>
                </a:cubicBezTo>
                <a:cubicBezTo>
                  <a:pt x="1126" y="559"/>
                  <a:pt x="1039" y="665"/>
                  <a:pt x="952" y="77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Oval 27"/>
          <p:cNvSpPr>
            <a:spLocks noChangeArrowheads="1"/>
          </p:cNvSpPr>
          <p:nvPr/>
        </p:nvSpPr>
        <p:spPr bwMode="auto">
          <a:xfrm>
            <a:off x="2268538" y="42211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Oval 28"/>
          <p:cNvSpPr>
            <a:spLocks noChangeArrowheads="1"/>
          </p:cNvSpPr>
          <p:nvPr/>
        </p:nvSpPr>
        <p:spPr bwMode="auto">
          <a:xfrm>
            <a:off x="2555875" y="4292600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29"/>
          <p:cNvSpPr>
            <a:spLocks noChangeArrowheads="1"/>
          </p:cNvSpPr>
          <p:nvPr/>
        </p:nvSpPr>
        <p:spPr bwMode="auto">
          <a:xfrm>
            <a:off x="3635375" y="4868863"/>
            <a:ext cx="217488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Oval 30"/>
          <p:cNvSpPr>
            <a:spLocks noChangeArrowheads="1"/>
          </p:cNvSpPr>
          <p:nvPr/>
        </p:nvSpPr>
        <p:spPr bwMode="auto">
          <a:xfrm>
            <a:off x="3059113" y="40767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31"/>
          <p:cNvSpPr>
            <a:spLocks noChangeArrowheads="1"/>
          </p:cNvSpPr>
          <p:nvPr/>
        </p:nvSpPr>
        <p:spPr bwMode="auto">
          <a:xfrm>
            <a:off x="2411413" y="4365625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067175" y="1695450"/>
            <a:ext cx="4465638" cy="3609975"/>
            <a:chOff x="2562" y="1068"/>
            <a:chExt cx="2813" cy="2274"/>
          </a:xfrm>
        </p:grpSpPr>
        <p:sp>
          <p:nvSpPr>
            <p:cNvPr id="7322" name="Text Box 16"/>
            <p:cNvSpPr txBox="1">
              <a:spLocks noChangeArrowheads="1"/>
            </p:cNvSpPr>
            <p:nvPr/>
          </p:nvSpPr>
          <p:spPr bwMode="auto">
            <a:xfrm>
              <a:off x="3742" y="1888"/>
              <a:ext cx="1633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 b="1" i="1">
                  <a:solidFill>
                    <a:schemeClr val="tx2"/>
                  </a:solidFill>
                </a:rPr>
                <a:t>1. Hypothalamic neurosecretion</a:t>
              </a:r>
              <a:endParaRPr lang="en-GB" sz="2400">
                <a:solidFill>
                  <a:schemeClr val="tx2"/>
                </a:solidFill>
              </a:endParaRPr>
            </a:p>
            <a:p>
              <a:r>
                <a:rPr lang="en-GB" sz="2400" i="1"/>
                <a:t>released into </a:t>
              </a:r>
            </a:p>
            <a:p>
              <a:r>
                <a:rPr lang="en-GB" sz="2400" i="1"/>
                <a:t>hypothalamo-</a:t>
              </a:r>
            </a:p>
            <a:p>
              <a:r>
                <a:rPr lang="en-GB" sz="2400" i="1"/>
                <a:t>hypophysial</a:t>
              </a:r>
            </a:p>
            <a:p>
              <a:r>
                <a:rPr lang="en-GB" sz="2400" i="1"/>
                <a:t>portal system</a:t>
              </a:r>
              <a:endParaRPr lang="en-GB" sz="2400"/>
            </a:p>
          </p:txBody>
        </p:sp>
        <p:sp>
          <p:nvSpPr>
            <p:cNvPr id="7323" name="Line 36"/>
            <p:cNvSpPr>
              <a:spLocks noChangeShapeType="1"/>
            </p:cNvSpPr>
            <p:nvPr/>
          </p:nvSpPr>
          <p:spPr bwMode="auto">
            <a:xfrm flipH="1" flipV="1">
              <a:off x="2562" y="1661"/>
              <a:ext cx="1180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4" name="Text Box 37"/>
            <p:cNvSpPr txBox="1">
              <a:spLocks noChangeArrowheads="1"/>
            </p:cNvSpPr>
            <p:nvPr/>
          </p:nvSpPr>
          <p:spPr bwMode="auto">
            <a:xfrm>
              <a:off x="2686" y="1068"/>
              <a:ext cx="76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/>
                <a:t>activated</a:t>
              </a:r>
            </a:p>
          </p:txBody>
        </p:sp>
      </p:grpSp>
      <p:sp>
        <p:nvSpPr>
          <p:cNvPr id="7187" name="Oval 39"/>
          <p:cNvSpPr>
            <a:spLocks noChangeArrowheads="1"/>
          </p:cNvSpPr>
          <p:nvPr/>
        </p:nvSpPr>
        <p:spPr bwMode="auto">
          <a:xfrm>
            <a:off x="2987675" y="4941888"/>
            <a:ext cx="144463" cy="14287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Oval 40"/>
          <p:cNvSpPr>
            <a:spLocks noChangeArrowheads="1"/>
          </p:cNvSpPr>
          <p:nvPr/>
        </p:nvSpPr>
        <p:spPr bwMode="auto">
          <a:xfrm>
            <a:off x="3348038" y="4868863"/>
            <a:ext cx="144462" cy="14287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Oval 41"/>
          <p:cNvSpPr>
            <a:spLocks noChangeArrowheads="1"/>
          </p:cNvSpPr>
          <p:nvPr/>
        </p:nvSpPr>
        <p:spPr bwMode="auto">
          <a:xfrm>
            <a:off x="3203575" y="5013325"/>
            <a:ext cx="144463" cy="14287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Oval 42"/>
          <p:cNvSpPr>
            <a:spLocks noChangeArrowheads="1"/>
          </p:cNvSpPr>
          <p:nvPr/>
        </p:nvSpPr>
        <p:spPr bwMode="auto">
          <a:xfrm>
            <a:off x="2339975" y="4652963"/>
            <a:ext cx="144463" cy="14287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Oval 43"/>
          <p:cNvSpPr>
            <a:spLocks noChangeArrowheads="1"/>
          </p:cNvSpPr>
          <p:nvPr/>
        </p:nvSpPr>
        <p:spPr bwMode="auto">
          <a:xfrm>
            <a:off x="3708400" y="5013325"/>
            <a:ext cx="144463" cy="14287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Oval 44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Oval 45"/>
          <p:cNvSpPr>
            <a:spLocks noChangeArrowheads="1"/>
          </p:cNvSpPr>
          <p:nvPr/>
        </p:nvSpPr>
        <p:spPr bwMode="auto">
          <a:xfrm>
            <a:off x="2916238" y="4868863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Oval 46"/>
          <p:cNvSpPr>
            <a:spLocks noChangeArrowheads="1"/>
          </p:cNvSpPr>
          <p:nvPr/>
        </p:nvSpPr>
        <p:spPr bwMode="auto">
          <a:xfrm>
            <a:off x="2771775" y="4941888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Oval 47"/>
          <p:cNvSpPr>
            <a:spLocks noChangeArrowheads="1"/>
          </p:cNvSpPr>
          <p:nvPr/>
        </p:nvSpPr>
        <p:spPr bwMode="auto">
          <a:xfrm>
            <a:off x="3492500" y="4941888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48"/>
          <p:cNvSpPr>
            <a:spLocks noChangeArrowheads="1"/>
          </p:cNvSpPr>
          <p:nvPr/>
        </p:nvSpPr>
        <p:spPr bwMode="auto">
          <a:xfrm>
            <a:off x="2916238" y="40767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Oval 49"/>
          <p:cNvSpPr>
            <a:spLocks noChangeArrowheads="1"/>
          </p:cNvSpPr>
          <p:nvPr/>
        </p:nvSpPr>
        <p:spPr bwMode="auto">
          <a:xfrm>
            <a:off x="3132138" y="42926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Oval 50"/>
          <p:cNvSpPr>
            <a:spLocks noChangeArrowheads="1"/>
          </p:cNvSpPr>
          <p:nvPr/>
        </p:nvSpPr>
        <p:spPr bwMode="auto">
          <a:xfrm>
            <a:off x="3348038" y="45085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Oval 51"/>
          <p:cNvSpPr>
            <a:spLocks noChangeArrowheads="1"/>
          </p:cNvSpPr>
          <p:nvPr/>
        </p:nvSpPr>
        <p:spPr bwMode="auto">
          <a:xfrm>
            <a:off x="3563938" y="47244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52"/>
          <p:cNvSpPr>
            <a:spLocks noChangeArrowheads="1"/>
          </p:cNvSpPr>
          <p:nvPr/>
        </p:nvSpPr>
        <p:spPr bwMode="auto">
          <a:xfrm>
            <a:off x="3779838" y="49403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Oval 53"/>
          <p:cNvSpPr>
            <a:spLocks noChangeArrowheads="1"/>
          </p:cNvSpPr>
          <p:nvPr/>
        </p:nvSpPr>
        <p:spPr bwMode="auto">
          <a:xfrm>
            <a:off x="3995738" y="5084763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Oval 54"/>
          <p:cNvSpPr>
            <a:spLocks noChangeArrowheads="1"/>
          </p:cNvSpPr>
          <p:nvPr/>
        </p:nvSpPr>
        <p:spPr bwMode="auto">
          <a:xfrm>
            <a:off x="3492500" y="5229225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Oval 55"/>
          <p:cNvSpPr>
            <a:spLocks noChangeArrowheads="1"/>
          </p:cNvSpPr>
          <p:nvPr/>
        </p:nvSpPr>
        <p:spPr bwMode="auto">
          <a:xfrm>
            <a:off x="3995738" y="45085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Oval 56"/>
          <p:cNvSpPr>
            <a:spLocks noChangeArrowheads="1"/>
          </p:cNvSpPr>
          <p:nvPr/>
        </p:nvSpPr>
        <p:spPr bwMode="auto">
          <a:xfrm>
            <a:off x="4140200" y="5013325"/>
            <a:ext cx="142875" cy="144463"/>
          </a:xfrm>
          <a:prstGeom prst="ellipse">
            <a:avLst/>
          </a:prstGeom>
          <a:solidFill>
            <a:srgbClr val="FF7C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Oval 57"/>
          <p:cNvSpPr>
            <a:spLocks noChangeArrowheads="1"/>
          </p:cNvSpPr>
          <p:nvPr/>
        </p:nvSpPr>
        <p:spPr bwMode="auto">
          <a:xfrm>
            <a:off x="4211638" y="4652963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Oval 58"/>
          <p:cNvSpPr>
            <a:spLocks noChangeArrowheads="1"/>
          </p:cNvSpPr>
          <p:nvPr/>
        </p:nvSpPr>
        <p:spPr bwMode="auto">
          <a:xfrm>
            <a:off x="4140200" y="42926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Oval 59"/>
          <p:cNvSpPr>
            <a:spLocks noChangeArrowheads="1"/>
          </p:cNvSpPr>
          <p:nvPr/>
        </p:nvSpPr>
        <p:spPr bwMode="auto">
          <a:xfrm>
            <a:off x="3995738" y="5229225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Oval 60"/>
          <p:cNvSpPr>
            <a:spLocks noChangeArrowheads="1"/>
          </p:cNvSpPr>
          <p:nvPr/>
        </p:nvSpPr>
        <p:spPr bwMode="auto">
          <a:xfrm>
            <a:off x="3492500" y="4076700"/>
            <a:ext cx="142875" cy="144463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Oval 61"/>
          <p:cNvSpPr>
            <a:spLocks noChangeArrowheads="1"/>
          </p:cNvSpPr>
          <p:nvPr/>
        </p:nvSpPr>
        <p:spPr bwMode="auto">
          <a:xfrm>
            <a:off x="3203575" y="4652963"/>
            <a:ext cx="142875" cy="144462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Oval 62"/>
          <p:cNvSpPr>
            <a:spLocks noChangeArrowheads="1"/>
          </p:cNvSpPr>
          <p:nvPr/>
        </p:nvSpPr>
        <p:spPr bwMode="auto">
          <a:xfrm>
            <a:off x="4067175" y="4797425"/>
            <a:ext cx="142875" cy="144463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Oval 63"/>
          <p:cNvSpPr>
            <a:spLocks noChangeArrowheads="1"/>
          </p:cNvSpPr>
          <p:nvPr/>
        </p:nvSpPr>
        <p:spPr bwMode="auto">
          <a:xfrm>
            <a:off x="2484438" y="44370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Oval 64"/>
          <p:cNvSpPr>
            <a:spLocks noChangeArrowheads="1"/>
          </p:cNvSpPr>
          <p:nvPr/>
        </p:nvSpPr>
        <p:spPr bwMode="auto">
          <a:xfrm>
            <a:off x="2700338" y="46529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Oval 65"/>
          <p:cNvSpPr>
            <a:spLocks noChangeArrowheads="1"/>
          </p:cNvSpPr>
          <p:nvPr/>
        </p:nvSpPr>
        <p:spPr bwMode="auto">
          <a:xfrm>
            <a:off x="2916238" y="48688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Oval 66"/>
          <p:cNvSpPr>
            <a:spLocks noChangeArrowheads="1"/>
          </p:cNvSpPr>
          <p:nvPr/>
        </p:nvSpPr>
        <p:spPr bwMode="auto">
          <a:xfrm>
            <a:off x="3132138" y="50847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Oval 67"/>
          <p:cNvSpPr>
            <a:spLocks noChangeArrowheads="1"/>
          </p:cNvSpPr>
          <p:nvPr/>
        </p:nvSpPr>
        <p:spPr bwMode="auto">
          <a:xfrm>
            <a:off x="3348038" y="50847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Oval 68"/>
          <p:cNvSpPr>
            <a:spLocks noChangeArrowheads="1"/>
          </p:cNvSpPr>
          <p:nvPr/>
        </p:nvSpPr>
        <p:spPr bwMode="auto">
          <a:xfrm>
            <a:off x="3348038" y="4365625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Oval 69"/>
          <p:cNvSpPr>
            <a:spLocks noChangeArrowheads="1"/>
          </p:cNvSpPr>
          <p:nvPr/>
        </p:nvSpPr>
        <p:spPr bwMode="auto">
          <a:xfrm>
            <a:off x="3708400" y="5229225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Oval 70"/>
          <p:cNvSpPr>
            <a:spLocks noChangeArrowheads="1"/>
          </p:cNvSpPr>
          <p:nvPr/>
        </p:nvSpPr>
        <p:spPr bwMode="auto">
          <a:xfrm>
            <a:off x="3203575" y="3860800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Oval 71"/>
          <p:cNvSpPr>
            <a:spLocks noChangeArrowheads="1"/>
          </p:cNvSpPr>
          <p:nvPr/>
        </p:nvSpPr>
        <p:spPr bwMode="auto">
          <a:xfrm>
            <a:off x="3348038" y="5300663"/>
            <a:ext cx="217487" cy="144462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Oval 72"/>
          <p:cNvSpPr>
            <a:spLocks noChangeArrowheads="1"/>
          </p:cNvSpPr>
          <p:nvPr/>
        </p:nvSpPr>
        <p:spPr bwMode="auto">
          <a:xfrm>
            <a:off x="4211638" y="4868863"/>
            <a:ext cx="217487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Oval 73"/>
          <p:cNvSpPr>
            <a:spLocks noChangeArrowheads="1"/>
          </p:cNvSpPr>
          <p:nvPr/>
        </p:nvSpPr>
        <p:spPr bwMode="auto">
          <a:xfrm>
            <a:off x="3492500" y="3789363"/>
            <a:ext cx="217488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74"/>
          <p:cNvSpPr>
            <a:spLocks noChangeArrowheads="1"/>
          </p:cNvSpPr>
          <p:nvPr/>
        </p:nvSpPr>
        <p:spPr bwMode="auto">
          <a:xfrm>
            <a:off x="4067175" y="4076700"/>
            <a:ext cx="217488" cy="14446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75"/>
          <p:cNvSpPr>
            <a:spLocks noChangeArrowheads="1"/>
          </p:cNvSpPr>
          <p:nvPr/>
        </p:nvSpPr>
        <p:spPr bwMode="auto">
          <a:xfrm>
            <a:off x="3563938" y="4508500"/>
            <a:ext cx="217487" cy="14446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76"/>
          <p:cNvSpPr>
            <a:spLocks noChangeArrowheads="1"/>
          </p:cNvSpPr>
          <p:nvPr/>
        </p:nvSpPr>
        <p:spPr bwMode="auto">
          <a:xfrm>
            <a:off x="3132138" y="4868863"/>
            <a:ext cx="217487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5" name="Oval 77"/>
          <p:cNvSpPr>
            <a:spLocks noChangeArrowheads="1"/>
          </p:cNvSpPr>
          <p:nvPr/>
        </p:nvSpPr>
        <p:spPr bwMode="auto">
          <a:xfrm>
            <a:off x="3635375" y="4005263"/>
            <a:ext cx="217488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6" name="Oval 78"/>
          <p:cNvSpPr>
            <a:spLocks noChangeArrowheads="1"/>
          </p:cNvSpPr>
          <p:nvPr/>
        </p:nvSpPr>
        <p:spPr bwMode="auto">
          <a:xfrm>
            <a:off x="4284663" y="50847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79"/>
          <p:cNvSpPr>
            <a:spLocks noChangeArrowheads="1"/>
          </p:cNvSpPr>
          <p:nvPr/>
        </p:nvSpPr>
        <p:spPr bwMode="auto">
          <a:xfrm>
            <a:off x="4427538" y="46529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80"/>
          <p:cNvSpPr>
            <a:spLocks noChangeArrowheads="1"/>
          </p:cNvSpPr>
          <p:nvPr/>
        </p:nvSpPr>
        <p:spPr bwMode="auto">
          <a:xfrm>
            <a:off x="3635375" y="4365625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81"/>
          <p:cNvSpPr>
            <a:spLocks noChangeArrowheads="1"/>
          </p:cNvSpPr>
          <p:nvPr/>
        </p:nvSpPr>
        <p:spPr bwMode="auto">
          <a:xfrm>
            <a:off x="2916238" y="50847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82"/>
          <p:cNvSpPr>
            <a:spLocks noChangeArrowheads="1"/>
          </p:cNvSpPr>
          <p:nvPr/>
        </p:nvSpPr>
        <p:spPr bwMode="auto">
          <a:xfrm>
            <a:off x="2484438" y="5013325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Oval 83"/>
          <p:cNvSpPr>
            <a:spLocks noChangeArrowheads="1"/>
          </p:cNvSpPr>
          <p:nvPr/>
        </p:nvSpPr>
        <p:spPr bwMode="auto">
          <a:xfrm>
            <a:off x="1979613" y="4797425"/>
            <a:ext cx="217487" cy="144463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2" name="Oval 84"/>
          <p:cNvSpPr>
            <a:spLocks noChangeArrowheads="1"/>
          </p:cNvSpPr>
          <p:nvPr/>
        </p:nvSpPr>
        <p:spPr bwMode="auto">
          <a:xfrm>
            <a:off x="3995738" y="3933825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3" name="Oval 85"/>
          <p:cNvSpPr>
            <a:spLocks noChangeArrowheads="1"/>
          </p:cNvSpPr>
          <p:nvPr/>
        </p:nvSpPr>
        <p:spPr bwMode="auto">
          <a:xfrm>
            <a:off x="2195513" y="45085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Oval 86"/>
          <p:cNvSpPr>
            <a:spLocks noChangeArrowheads="1"/>
          </p:cNvSpPr>
          <p:nvPr/>
        </p:nvSpPr>
        <p:spPr bwMode="auto">
          <a:xfrm>
            <a:off x="4356100" y="4221163"/>
            <a:ext cx="217488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Oval 87"/>
          <p:cNvSpPr>
            <a:spLocks noChangeArrowheads="1"/>
          </p:cNvSpPr>
          <p:nvPr/>
        </p:nvSpPr>
        <p:spPr bwMode="auto">
          <a:xfrm>
            <a:off x="4284663" y="40767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Oval 88"/>
          <p:cNvSpPr>
            <a:spLocks noChangeArrowheads="1"/>
          </p:cNvSpPr>
          <p:nvPr/>
        </p:nvSpPr>
        <p:spPr bwMode="auto">
          <a:xfrm>
            <a:off x="4284663" y="44370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Oval 89"/>
          <p:cNvSpPr>
            <a:spLocks noChangeArrowheads="1"/>
          </p:cNvSpPr>
          <p:nvPr/>
        </p:nvSpPr>
        <p:spPr bwMode="auto">
          <a:xfrm>
            <a:off x="3708400" y="4149725"/>
            <a:ext cx="217488" cy="144463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Oval 90"/>
          <p:cNvSpPr>
            <a:spLocks noChangeArrowheads="1"/>
          </p:cNvSpPr>
          <p:nvPr/>
        </p:nvSpPr>
        <p:spPr bwMode="auto">
          <a:xfrm>
            <a:off x="3995738" y="5373688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9" name="Oval 91"/>
          <p:cNvSpPr>
            <a:spLocks noChangeArrowheads="1"/>
          </p:cNvSpPr>
          <p:nvPr/>
        </p:nvSpPr>
        <p:spPr bwMode="auto">
          <a:xfrm>
            <a:off x="2339975" y="4797425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Oval 92"/>
          <p:cNvSpPr>
            <a:spLocks noChangeArrowheads="1"/>
          </p:cNvSpPr>
          <p:nvPr/>
        </p:nvSpPr>
        <p:spPr bwMode="auto">
          <a:xfrm>
            <a:off x="2124075" y="4652963"/>
            <a:ext cx="217488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1" name="Oval 93"/>
          <p:cNvSpPr>
            <a:spLocks noChangeArrowheads="1"/>
          </p:cNvSpPr>
          <p:nvPr/>
        </p:nvSpPr>
        <p:spPr bwMode="auto">
          <a:xfrm>
            <a:off x="4427538" y="5300663"/>
            <a:ext cx="217487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2" name="Oval 94"/>
          <p:cNvSpPr>
            <a:spLocks noChangeArrowheads="1"/>
          </p:cNvSpPr>
          <p:nvPr/>
        </p:nvSpPr>
        <p:spPr bwMode="auto">
          <a:xfrm>
            <a:off x="4211638" y="5229225"/>
            <a:ext cx="217487" cy="14446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3" name="Oval 95"/>
          <p:cNvSpPr>
            <a:spLocks noChangeArrowheads="1"/>
          </p:cNvSpPr>
          <p:nvPr/>
        </p:nvSpPr>
        <p:spPr bwMode="auto">
          <a:xfrm>
            <a:off x="4500563" y="5084763"/>
            <a:ext cx="217487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4" name="Oval 96"/>
          <p:cNvSpPr>
            <a:spLocks noChangeArrowheads="1"/>
          </p:cNvSpPr>
          <p:nvPr/>
        </p:nvSpPr>
        <p:spPr bwMode="auto">
          <a:xfrm>
            <a:off x="4356100" y="4868863"/>
            <a:ext cx="217488" cy="144462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5" name="Oval 97"/>
          <p:cNvSpPr>
            <a:spLocks noChangeArrowheads="1"/>
          </p:cNvSpPr>
          <p:nvPr/>
        </p:nvSpPr>
        <p:spPr bwMode="auto">
          <a:xfrm>
            <a:off x="3059113" y="5229225"/>
            <a:ext cx="217487" cy="144463"/>
          </a:xfrm>
          <a:prstGeom prst="ellipse">
            <a:avLst/>
          </a:prstGeom>
          <a:solidFill>
            <a:srgbClr val="FF7C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6" name="Oval 98"/>
          <p:cNvSpPr>
            <a:spLocks noChangeArrowheads="1"/>
          </p:cNvSpPr>
          <p:nvPr/>
        </p:nvSpPr>
        <p:spPr bwMode="auto">
          <a:xfrm>
            <a:off x="1763713" y="4652963"/>
            <a:ext cx="217487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7" name="Oval 99"/>
          <p:cNvSpPr>
            <a:spLocks noChangeArrowheads="1"/>
          </p:cNvSpPr>
          <p:nvPr/>
        </p:nvSpPr>
        <p:spPr bwMode="auto">
          <a:xfrm>
            <a:off x="4214813" y="542925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8" name="Oval 100"/>
          <p:cNvSpPr>
            <a:spLocks noChangeArrowheads="1"/>
          </p:cNvSpPr>
          <p:nvPr/>
        </p:nvSpPr>
        <p:spPr bwMode="auto">
          <a:xfrm>
            <a:off x="4857750" y="4643438"/>
            <a:ext cx="217488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9" name="Oval 101"/>
          <p:cNvSpPr>
            <a:spLocks noChangeArrowheads="1"/>
          </p:cNvSpPr>
          <p:nvPr/>
        </p:nvSpPr>
        <p:spPr bwMode="auto">
          <a:xfrm>
            <a:off x="3276600" y="4005263"/>
            <a:ext cx="217488" cy="144462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0" name="Oval 102"/>
          <p:cNvSpPr>
            <a:spLocks noChangeArrowheads="1"/>
          </p:cNvSpPr>
          <p:nvPr/>
        </p:nvSpPr>
        <p:spPr bwMode="auto">
          <a:xfrm>
            <a:off x="3779838" y="5445125"/>
            <a:ext cx="217487" cy="14446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1" name="Oval 103"/>
          <p:cNvSpPr>
            <a:spLocks noChangeArrowheads="1"/>
          </p:cNvSpPr>
          <p:nvPr/>
        </p:nvSpPr>
        <p:spPr bwMode="auto">
          <a:xfrm>
            <a:off x="1908175" y="4508500"/>
            <a:ext cx="217488" cy="144463"/>
          </a:xfrm>
          <a:prstGeom prst="ellipse">
            <a:avLst/>
          </a:prstGeom>
          <a:solidFill>
            <a:srgbClr val="FF7C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2" name="Oval 104"/>
          <p:cNvSpPr>
            <a:spLocks noChangeArrowheads="1"/>
          </p:cNvSpPr>
          <p:nvPr/>
        </p:nvSpPr>
        <p:spPr bwMode="auto">
          <a:xfrm>
            <a:off x="3708400" y="3789363"/>
            <a:ext cx="217488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3" name="Oval 105"/>
          <p:cNvSpPr>
            <a:spLocks noChangeArrowheads="1"/>
          </p:cNvSpPr>
          <p:nvPr/>
        </p:nvSpPr>
        <p:spPr bwMode="auto">
          <a:xfrm>
            <a:off x="3995738" y="36449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4" name="Oval 106"/>
          <p:cNvSpPr>
            <a:spLocks noChangeArrowheads="1"/>
          </p:cNvSpPr>
          <p:nvPr/>
        </p:nvSpPr>
        <p:spPr bwMode="auto">
          <a:xfrm>
            <a:off x="4140200" y="3860800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5" name="Oval 107"/>
          <p:cNvSpPr>
            <a:spLocks noChangeArrowheads="1"/>
          </p:cNvSpPr>
          <p:nvPr/>
        </p:nvSpPr>
        <p:spPr bwMode="auto">
          <a:xfrm>
            <a:off x="3348038" y="36449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6" name="Oval 108"/>
          <p:cNvSpPr>
            <a:spLocks noChangeArrowheads="1"/>
          </p:cNvSpPr>
          <p:nvPr/>
        </p:nvSpPr>
        <p:spPr bwMode="auto">
          <a:xfrm>
            <a:off x="4500563" y="4437063"/>
            <a:ext cx="217487" cy="144462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7" name="Oval 109"/>
          <p:cNvSpPr>
            <a:spLocks noChangeArrowheads="1"/>
          </p:cNvSpPr>
          <p:nvPr/>
        </p:nvSpPr>
        <p:spPr bwMode="auto">
          <a:xfrm>
            <a:off x="3563938" y="3573463"/>
            <a:ext cx="217487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8" name="Oval 110"/>
          <p:cNvSpPr>
            <a:spLocks noChangeArrowheads="1"/>
          </p:cNvSpPr>
          <p:nvPr/>
        </p:nvSpPr>
        <p:spPr bwMode="auto">
          <a:xfrm>
            <a:off x="2051050" y="4365625"/>
            <a:ext cx="217488" cy="14446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59" name="Oval 111"/>
          <p:cNvSpPr>
            <a:spLocks noChangeArrowheads="1"/>
          </p:cNvSpPr>
          <p:nvPr/>
        </p:nvSpPr>
        <p:spPr bwMode="auto">
          <a:xfrm>
            <a:off x="2700338" y="4149725"/>
            <a:ext cx="217487" cy="144463"/>
          </a:xfrm>
          <a:prstGeom prst="ellipse">
            <a:avLst/>
          </a:prstGeom>
          <a:solidFill>
            <a:srgbClr val="FF7C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60" name="Oval 112"/>
          <p:cNvSpPr>
            <a:spLocks noChangeArrowheads="1"/>
          </p:cNvSpPr>
          <p:nvPr/>
        </p:nvSpPr>
        <p:spPr bwMode="auto">
          <a:xfrm>
            <a:off x="4572000" y="4868863"/>
            <a:ext cx="217488" cy="144462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61" name="Oval 113"/>
          <p:cNvSpPr>
            <a:spLocks noChangeArrowheads="1"/>
          </p:cNvSpPr>
          <p:nvPr/>
        </p:nvSpPr>
        <p:spPr bwMode="auto">
          <a:xfrm>
            <a:off x="3276600" y="4149725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62" name="Oval 114"/>
          <p:cNvSpPr>
            <a:spLocks noChangeArrowheads="1"/>
          </p:cNvSpPr>
          <p:nvPr/>
        </p:nvSpPr>
        <p:spPr bwMode="auto">
          <a:xfrm>
            <a:off x="2484438" y="40767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63" name="Oval 115"/>
          <p:cNvSpPr>
            <a:spLocks noChangeArrowheads="1"/>
          </p:cNvSpPr>
          <p:nvPr/>
        </p:nvSpPr>
        <p:spPr bwMode="auto">
          <a:xfrm>
            <a:off x="2916238" y="3933825"/>
            <a:ext cx="217487" cy="144463"/>
          </a:xfrm>
          <a:prstGeom prst="ellipse">
            <a:avLst/>
          </a:prstGeom>
          <a:solidFill>
            <a:srgbClr val="FF7C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64" name="Oval 116"/>
          <p:cNvSpPr>
            <a:spLocks noChangeArrowheads="1"/>
          </p:cNvSpPr>
          <p:nvPr/>
        </p:nvSpPr>
        <p:spPr bwMode="auto">
          <a:xfrm>
            <a:off x="1835150" y="4365625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65" name="Oval 117"/>
          <p:cNvSpPr>
            <a:spLocks noChangeArrowheads="1"/>
          </p:cNvSpPr>
          <p:nvPr/>
        </p:nvSpPr>
        <p:spPr bwMode="auto">
          <a:xfrm>
            <a:off x="1619250" y="4508500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66" name="Oval 118"/>
          <p:cNvSpPr>
            <a:spLocks noChangeArrowheads="1"/>
          </p:cNvSpPr>
          <p:nvPr/>
        </p:nvSpPr>
        <p:spPr bwMode="auto">
          <a:xfrm>
            <a:off x="2627313" y="5084763"/>
            <a:ext cx="217487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51"/>
          <p:cNvGrpSpPr>
            <a:grpSpLocks/>
          </p:cNvGrpSpPr>
          <p:nvPr/>
        </p:nvGrpSpPr>
        <p:grpSpPr bwMode="auto">
          <a:xfrm>
            <a:off x="0" y="4437063"/>
            <a:ext cx="4284663" cy="2279650"/>
            <a:chOff x="0" y="2795"/>
            <a:chExt cx="2699" cy="1436"/>
          </a:xfrm>
        </p:grpSpPr>
        <p:sp>
          <p:nvSpPr>
            <p:cNvPr id="7320" name="Freeform 32"/>
            <p:cNvSpPr>
              <a:spLocks/>
            </p:cNvSpPr>
            <p:nvPr/>
          </p:nvSpPr>
          <p:spPr bwMode="auto">
            <a:xfrm>
              <a:off x="930" y="2795"/>
              <a:ext cx="786" cy="817"/>
            </a:xfrm>
            <a:custGeom>
              <a:avLst/>
              <a:gdLst>
                <a:gd name="T0" fmla="*/ 9414 w 650"/>
                <a:gd name="T1" fmla="*/ 0 h 726"/>
                <a:gd name="T2" fmla="*/ 9414 w 650"/>
                <a:gd name="T3" fmla="*/ 531 h 726"/>
                <a:gd name="T4" fmla="*/ 10985 w 650"/>
                <a:gd name="T5" fmla="*/ 800 h 726"/>
                <a:gd name="T6" fmla="*/ 9414 w 650"/>
                <a:gd name="T7" fmla="*/ 1600 h 726"/>
                <a:gd name="T8" fmla="*/ 0 w 650"/>
                <a:gd name="T9" fmla="*/ 4265 h 7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0"/>
                <a:gd name="T16" fmla="*/ 0 h 726"/>
                <a:gd name="T17" fmla="*/ 650 w 650"/>
                <a:gd name="T18" fmla="*/ 726 h 7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0" h="726">
                  <a:moveTo>
                    <a:pt x="544" y="0"/>
                  </a:moveTo>
                  <a:cubicBezTo>
                    <a:pt x="536" y="34"/>
                    <a:pt x="529" y="68"/>
                    <a:pt x="544" y="91"/>
                  </a:cubicBezTo>
                  <a:cubicBezTo>
                    <a:pt x="559" y="114"/>
                    <a:pt x="635" y="106"/>
                    <a:pt x="635" y="136"/>
                  </a:cubicBezTo>
                  <a:cubicBezTo>
                    <a:pt x="635" y="166"/>
                    <a:pt x="650" y="174"/>
                    <a:pt x="544" y="272"/>
                  </a:cubicBezTo>
                  <a:cubicBezTo>
                    <a:pt x="438" y="370"/>
                    <a:pt x="91" y="650"/>
                    <a:pt x="0" y="726"/>
                  </a:cubicBezTo>
                </a:path>
              </a:pathLst>
            </a:custGeom>
            <a:noFill/>
            <a:ln w="28575" cap="flat" cmpd="sng">
              <a:solidFill>
                <a:srgbClr val="FFFF99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1" name="Text Box 34"/>
            <p:cNvSpPr txBox="1">
              <a:spLocks noChangeArrowheads="1"/>
            </p:cNvSpPr>
            <p:nvPr/>
          </p:nvSpPr>
          <p:spPr bwMode="auto">
            <a:xfrm>
              <a:off x="0" y="3475"/>
              <a:ext cx="2699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 b="1" i="1">
                  <a:solidFill>
                    <a:schemeClr val="tx2"/>
                  </a:solidFill>
                </a:rPr>
                <a:t>3. Release of</a:t>
              </a:r>
            </a:p>
            <a:p>
              <a:r>
                <a:rPr lang="en-GB" sz="2400" b="1" i="1">
                  <a:solidFill>
                    <a:schemeClr val="tx2"/>
                  </a:solidFill>
                </a:rPr>
                <a:t>adenohypophysial hormone</a:t>
              </a:r>
            </a:p>
            <a:p>
              <a:r>
                <a:rPr lang="en-GB" sz="2400" b="1" i="1">
                  <a:solidFill>
                    <a:schemeClr val="tx2"/>
                  </a:solidFill>
                </a:rPr>
                <a:t>into general circulation</a:t>
              </a:r>
            </a:p>
          </p:txBody>
        </p: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2484438" y="2636838"/>
            <a:ext cx="1871662" cy="2484437"/>
            <a:chOff x="1565" y="1661"/>
            <a:chExt cx="1179" cy="1565"/>
          </a:xfrm>
        </p:grpSpPr>
        <p:sp>
          <p:nvSpPr>
            <p:cNvPr id="7316" name="Freeform 26"/>
            <p:cNvSpPr>
              <a:spLocks/>
            </p:cNvSpPr>
            <p:nvPr/>
          </p:nvSpPr>
          <p:spPr bwMode="auto">
            <a:xfrm>
              <a:off x="1565" y="1661"/>
              <a:ext cx="1103" cy="1293"/>
            </a:xfrm>
            <a:custGeom>
              <a:avLst/>
              <a:gdLst>
                <a:gd name="T0" fmla="*/ 997 w 1103"/>
                <a:gd name="T1" fmla="*/ 0 h 1293"/>
                <a:gd name="T2" fmla="*/ 952 w 1103"/>
                <a:gd name="T3" fmla="*/ 136 h 1293"/>
                <a:gd name="T4" fmla="*/ 1088 w 1103"/>
                <a:gd name="T5" fmla="*/ 136 h 1293"/>
                <a:gd name="T6" fmla="*/ 1043 w 1103"/>
                <a:gd name="T7" fmla="*/ 318 h 1293"/>
                <a:gd name="T8" fmla="*/ 997 w 1103"/>
                <a:gd name="T9" fmla="*/ 408 h 1293"/>
                <a:gd name="T10" fmla="*/ 952 w 1103"/>
                <a:gd name="T11" fmla="*/ 726 h 1293"/>
                <a:gd name="T12" fmla="*/ 952 w 1103"/>
                <a:gd name="T13" fmla="*/ 998 h 1293"/>
                <a:gd name="T14" fmla="*/ 861 w 1103"/>
                <a:gd name="T15" fmla="*/ 1225 h 1293"/>
                <a:gd name="T16" fmla="*/ 680 w 1103"/>
                <a:gd name="T17" fmla="*/ 1270 h 1293"/>
                <a:gd name="T18" fmla="*/ 544 w 1103"/>
                <a:gd name="T19" fmla="*/ 1270 h 1293"/>
                <a:gd name="T20" fmla="*/ 453 w 1103"/>
                <a:gd name="T21" fmla="*/ 1134 h 1293"/>
                <a:gd name="T22" fmla="*/ 272 w 1103"/>
                <a:gd name="T23" fmla="*/ 1043 h 1293"/>
                <a:gd name="T24" fmla="*/ 0 w 1103"/>
                <a:gd name="T25" fmla="*/ 1043 h 12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03"/>
                <a:gd name="T40" fmla="*/ 0 h 1293"/>
                <a:gd name="T41" fmla="*/ 1103 w 1103"/>
                <a:gd name="T42" fmla="*/ 1293 h 12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03" h="1293">
                  <a:moveTo>
                    <a:pt x="997" y="0"/>
                  </a:moveTo>
                  <a:cubicBezTo>
                    <a:pt x="967" y="56"/>
                    <a:pt x="937" y="113"/>
                    <a:pt x="952" y="136"/>
                  </a:cubicBezTo>
                  <a:cubicBezTo>
                    <a:pt x="967" y="159"/>
                    <a:pt x="1073" y="106"/>
                    <a:pt x="1088" y="136"/>
                  </a:cubicBezTo>
                  <a:cubicBezTo>
                    <a:pt x="1103" y="166"/>
                    <a:pt x="1058" y="273"/>
                    <a:pt x="1043" y="318"/>
                  </a:cubicBezTo>
                  <a:cubicBezTo>
                    <a:pt x="1028" y="363"/>
                    <a:pt x="1012" y="340"/>
                    <a:pt x="997" y="408"/>
                  </a:cubicBezTo>
                  <a:cubicBezTo>
                    <a:pt x="982" y="476"/>
                    <a:pt x="959" y="628"/>
                    <a:pt x="952" y="726"/>
                  </a:cubicBezTo>
                  <a:cubicBezTo>
                    <a:pt x="945" y="824"/>
                    <a:pt x="967" y="915"/>
                    <a:pt x="952" y="998"/>
                  </a:cubicBezTo>
                  <a:cubicBezTo>
                    <a:pt x="937" y="1081"/>
                    <a:pt x="906" y="1180"/>
                    <a:pt x="861" y="1225"/>
                  </a:cubicBezTo>
                  <a:cubicBezTo>
                    <a:pt x="816" y="1270"/>
                    <a:pt x="733" y="1263"/>
                    <a:pt x="680" y="1270"/>
                  </a:cubicBezTo>
                  <a:cubicBezTo>
                    <a:pt x="627" y="1277"/>
                    <a:pt x="582" y="1293"/>
                    <a:pt x="544" y="1270"/>
                  </a:cubicBezTo>
                  <a:cubicBezTo>
                    <a:pt x="506" y="1247"/>
                    <a:pt x="498" y="1172"/>
                    <a:pt x="453" y="1134"/>
                  </a:cubicBezTo>
                  <a:cubicBezTo>
                    <a:pt x="408" y="1096"/>
                    <a:pt x="347" y="1058"/>
                    <a:pt x="272" y="1043"/>
                  </a:cubicBezTo>
                  <a:cubicBezTo>
                    <a:pt x="197" y="1028"/>
                    <a:pt x="98" y="1035"/>
                    <a:pt x="0" y="104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7" name="Freeform 33"/>
            <p:cNvSpPr>
              <a:spLocks/>
            </p:cNvSpPr>
            <p:nvPr/>
          </p:nvSpPr>
          <p:spPr bwMode="auto">
            <a:xfrm>
              <a:off x="1610" y="2704"/>
              <a:ext cx="272" cy="143"/>
            </a:xfrm>
            <a:custGeom>
              <a:avLst/>
              <a:gdLst>
                <a:gd name="T0" fmla="*/ 272 w 272"/>
                <a:gd name="T1" fmla="*/ 585 h 112"/>
                <a:gd name="T2" fmla="*/ 136 w 272"/>
                <a:gd name="T3" fmla="*/ 585 h 112"/>
                <a:gd name="T4" fmla="*/ 91 w 272"/>
                <a:gd name="T5" fmla="*/ 4082 h 112"/>
                <a:gd name="T6" fmla="*/ 0 w 272"/>
                <a:gd name="T7" fmla="*/ 2344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112"/>
                <a:gd name="T14" fmla="*/ 272 w 272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112">
                  <a:moveTo>
                    <a:pt x="272" y="15"/>
                  </a:moveTo>
                  <a:cubicBezTo>
                    <a:pt x="219" y="7"/>
                    <a:pt x="166" y="0"/>
                    <a:pt x="136" y="15"/>
                  </a:cubicBezTo>
                  <a:cubicBezTo>
                    <a:pt x="106" y="30"/>
                    <a:pt x="114" y="98"/>
                    <a:pt x="91" y="105"/>
                  </a:cubicBezTo>
                  <a:cubicBezTo>
                    <a:pt x="68" y="112"/>
                    <a:pt x="34" y="86"/>
                    <a:pt x="0" y="6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8" name="Freeform 119"/>
            <p:cNvSpPr>
              <a:spLocks/>
            </p:cNvSpPr>
            <p:nvPr/>
          </p:nvSpPr>
          <p:spPr bwMode="auto">
            <a:xfrm>
              <a:off x="2018" y="2931"/>
              <a:ext cx="227" cy="295"/>
            </a:xfrm>
            <a:custGeom>
              <a:avLst/>
              <a:gdLst>
                <a:gd name="T0" fmla="*/ 227 w 227"/>
                <a:gd name="T1" fmla="*/ 0 h 295"/>
                <a:gd name="T2" fmla="*/ 136 w 227"/>
                <a:gd name="T3" fmla="*/ 136 h 295"/>
                <a:gd name="T4" fmla="*/ 46 w 227"/>
                <a:gd name="T5" fmla="*/ 272 h 295"/>
                <a:gd name="T6" fmla="*/ 0 w 227"/>
                <a:gd name="T7" fmla="*/ 272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295"/>
                <a:gd name="T14" fmla="*/ 227 w 227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295">
                  <a:moveTo>
                    <a:pt x="227" y="0"/>
                  </a:moveTo>
                  <a:cubicBezTo>
                    <a:pt x="196" y="45"/>
                    <a:pt x="166" y="91"/>
                    <a:pt x="136" y="136"/>
                  </a:cubicBezTo>
                  <a:cubicBezTo>
                    <a:pt x="106" y="181"/>
                    <a:pt x="69" y="249"/>
                    <a:pt x="46" y="272"/>
                  </a:cubicBezTo>
                  <a:cubicBezTo>
                    <a:pt x="23" y="295"/>
                    <a:pt x="11" y="283"/>
                    <a:pt x="0" y="27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9" name="Freeform 120"/>
            <p:cNvSpPr>
              <a:spLocks/>
            </p:cNvSpPr>
            <p:nvPr/>
          </p:nvSpPr>
          <p:spPr bwMode="auto">
            <a:xfrm>
              <a:off x="2426" y="2795"/>
              <a:ext cx="318" cy="408"/>
            </a:xfrm>
            <a:custGeom>
              <a:avLst/>
              <a:gdLst>
                <a:gd name="T0" fmla="*/ 46 w 318"/>
                <a:gd name="T1" fmla="*/ 0 h 408"/>
                <a:gd name="T2" fmla="*/ 0 w 318"/>
                <a:gd name="T3" fmla="*/ 136 h 408"/>
                <a:gd name="T4" fmla="*/ 46 w 318"/>
                <a:gd name="T5" fmla="*/ 181 h 408"/>
                <a:gd name="T6" fmla="*/ 91 w 318"/>
                <a:gd name="T7" fmla="*/ 272 h 408"/>
                <a:gd name="T8" fmla="*/ 318 w 318"/>
                <a:gd name="T9" fmla="*/ 408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408"/>
                <a:gd name="T17" fmla="*/ 318 w 318"/>
                <a:gd name="T18" fmla="*/ 408 h 4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408">
                  <a:moveTo>
                    <a:pt x="46" y="0"/>
                  </a:moveTo>
                  <a:cubicBezTo>
                    <a:pt x="23" y="53"/>
                    <a:pt x="0" y="106"/>
                    <a:pt x="0" y="136"/>
                  </a:cubicBezTo>
                  <a:cubicBezTo>
                    <a:pt x="0" y="166"/>
                    <a:pt x="31" y="158"/>
                    <a:pt x="46" y="181"/>
                  </a:cubicBezTo>
                  <a:cubicBezTo>
                    <a:pt x="61" y="204"/>
                    <a:pt x="46" y="234"/>
                    <a:pt x="91" y="272"/>
                  </a:cubicBezTo>
                  <a:cubicBezTo>
                    <a:pt x="136" y="310"/>
                    <a:pt x="227" y="359"/>
                    <a:pt x="318" y="40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69" name="Oval 121"/>
          <p:cNvSpPr>
            <a:spLocks noChangeArrowheads="1"/>
          </p:cNvSpPr>
          <p:nvPr/>
        </p:nvSpPr>
        <p:spPr bwMode="auto">
          <a:xfrm>
            <a:off x="3348038" y="4652963"/>
            <a:ext cx="142875" cy="144462"/>
          </a:xfrm>
          <a:prstGeom prst="ellipse">
            <a:avLst/>
          </a:prstGeom>
          <a:solidFill>
            <a:srgbClr val="FF7C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" name="Oval 122"/>
          <p:cNvSpPr>
            <a:spLocks noChangeArrowheads="1"/>
          </p:cNvSpPr>
          <p:nvPr/>
        </p:nvSpPr>
        <p:spPr bwMode="auto">
          <a:xfrm>
            <a:off x="4572000" y="47244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" name="Oval 123"/>
          <p:cNvSpPr>
            <a:spLocks noChangeArrowheads="1"/>
          </p:cNvSpPr>
          <p:nvPr/>
        </p:nvSpPr>
        <p:spPr bwMode="auto">
          <a:xfrm>
            <a:off x="4643438" y="5157788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" name="Oval 124"/>
          <p:cNvSpPr>
            <a:spLocks noChangeArrowheads="1"/>
          </p:cNvSpPr>
          <p:nvPr/>
        </p:nvSpPr>
        <p:spPr bwMode="auto">
          <a:xfrm>
            <a:off x="3779838" y="3573463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3" name="Oval 125"/>
          <p:cNvSpPr>
            <a:spLocks noChangeArrowheads="1"/>
          </p:cNvSpPr>
          <p:nvPr/>
        </p:nvSpPr>
        <p:spPr bwMode="auto">
          <a:xfrm>
            <a:off x="4211638" y="3716338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4" name="Oval 126"/>
          <p:cNvSpPr>
            <a:spLocks noChangeArrowheads="1"/>
          </p:cNvSpPr>
          <p:nvPr/>
        </p:nvSpPr>
        <p:spPr bwMode="auto">
          <a:xfrm>
            <a:off x="5148263" y="4868863"/>
            <a:ext cx="142875" cy="144462"/>
          </a:xfrm>
          <a:prstGeom prst="ellipse">
            <a:avLst/>
          </a:prstGeom>
          <a:solidFill>
            <a:srgbClr val="FF7C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" name="Oval 127"/>
          <p:cNvSpPr>
            <a:spLocks noChangeArrowheads="1"/>
          </p:cNvSpPr>
          <p:nvPr/>
        </p:nvSpPr>
        <p:spPr bwMode="auto">
          <a:xfrm>
            <a:off x="4787900" y="49403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6" name="Oval 128"/>
          <p:cNvSpPr>
            <a:spLocks noChangeArrowheads="1"/>
          </p:cNvSpPr>
          <p:nvPr/>
        </p:nvSpPr>
        <p:spPr bwMode="auto">
          <a:xfrm>
            <a:off x="1619250" y="4365625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7" name="Oval 129"/>
          <p:cNvSpPr>
            <a:spLocks noChangeArrowheads="1"/>
          </p:cNvSpPr>
          <p:nvPr/>
        </p:nvSpPr>
        <p:spPr bwMode="auto">
          <a:xfrm>
            <a:off x="2051050" y="4221163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8" name="Oval 130"/>
          <p:cNvSpPr>
            <a:spLocks noChangeArrowheads="1"/>
          </p:cNvSpPr>
          <p:nvPr/>
        </p:nvSpPr>
        <p:spPr bwMode="auto">
          <a:xfrm>
            <a:off x="2195513" y="4868863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9" name="Oval 131"/>
          <p:cNvSpPr>
            <a:spLocks noChangeArrowheads="1"/>
          </p:cNvSpPr>
          <p:nvPr/>
        </p:nvSpPr>
        <p:spPr bwMode="auto">
          <a:xfrm>
            <a:off x="3132138" y="3860800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0" name="Oval 132"/>
          <p:cNvSpPr>
            <a:spLocks noChangeArrowheads="1"/>
          </p:cNvSpPr>
          <p:nvPr/>
        </p:nvSpPr>
        <p:spPr bwMode="auto">
          <a:xfrm>
            <a:off x="4787900" y="5229225"/>
            <a:ext cx="217488" cy="14446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1" name="Oval 133"/>
          <p:cNvSpPr>
            <a:spLocks noChangeArrowheads="1"/>
          </p:cNvSpPr>
          <p:nvPr/>
        </p:nvSpPr>
        <p:spPr bwMode="auto">
          <a:xfrm>
            <a:off x="4787900" y="4797425"/>
            <a:ext cx="217488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2" name="Oval 134"/>
          <p:cNvSpPr>
            <a:spLocks noChangeArrowheads="1"/>
          </p:cNvSpPr>
          <p:nvPr/>
        </p:nvSpPr>
        <p:spPr bwMode="auto">
          <a:xfrm>
            <a:off x="4643438" y="4581525"/>
            <a:ext cx="217487" cy="14446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3" name="Oval 135"/>
          <p:cNvSpPr>
            <a:spLocks noChangeArrowheads="1"/>
          </p:cNvSpPr>
          <p:nvPr/>
        </p:nvSpPr>
        <p:spPr bwMode="auto">
          <a:xfrm>
            <a:off x="2700338" y="3933825"/>
            <a:ext cx="217487" cy="14446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4" name="Oval 136"/>
          <p:cNvSpPr>
            <a:spLocks noChangeArrowheads="1"/>
          </p:cNvSpPr>
          <p:nvPr/>
        </p:nvSpPr>
        <p:spPr bwMode="auto">
          <a:xfrm>
            <a:off x="3924300" y="3500438"/>
            <a:ext cx="217488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5" name="Oval 137"/>
          <p:cNvSpPr>
            <a:spLocks noChangeArrowheads="1"/>
          </p:cNvSpPr>
          <p:nvPr/>
        </p:nvSpPr>
        <p:spPr bwMode="auto">
          <a:xfrm>
            <a:off x="3708400" y="3429000"/>
            <a:ext cx="217488" cy="14446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6" name="Oval 138"/>
          <p:cNvSpPr>
            <a:spLocks noChangeArrowheads="1"/>
          </p:cNvSpPr>
          <p:nvPr/>
        </p:nvSpPr>
        <p:spPr bwMode="auto">
          <a:xfrm>
            <a:off x="3563938" y="5300663"/>
            <a:ext cx="217487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7" name="Oval 139"/>
          <p:cNvSpPr>
            <a:spLocks noChangeArrowheads="1"/>
          </p:cNvSpPr>
          <p:nvPr/>
        </p:nvSpPr>
        <p:spPr bwMode="auto">
          <a:xfrm>
            <a:off x="4787900" y="5084763"/>
            <a:ext cx="217488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8" name="Text Box 140"/>
          <p:cNvSpPr txBox="1">
            <a:spLocks noChangeArrowheads="1"/>
          </p:cNvSpPr>
          <p:nvPr/>
        </p:nvSpPr>
        <p:spPr bwMode="auto">
          <a:xfrm>
            <a:off x="0" y="3789363"/>
            <a:ext cx="1501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/>
              <a:t>Secretory</a:t>
            </a:r>
          </a:p>
          <a:p>
            <a:r>
              <a:rPr lang="en-GB" sz="2400"/>
              <a:t>cells</a:t>
            </a:r>
          </a:p>
        </p:txBody>
      </p:sp>
      <p:sp>
        <p:nvSpPr>
          <p:cNvPr id="7289" name="Line 141"/>
          <p:cNvSpPr>
            <a:spLocks noChangeShapeType="1"/>
          </p:cNvSpPr>
          <p:nvPr/>
        </p:nvSpPr>
        <p:spPr bwMode="auto">
          <a:xfrm>
            <a:off x="1476375" y="4221163"/>
            <a:ext cx="647700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90" name="Line 142"/>
          <p:cNvSpPr>
            <a:spLocks noChangeShapeType="1"/>
          </p:cNvSpPr>
          <p:nvPr/>
        </p:nvSpPr>
        <p:spPr bwMode="auto">
          <a:xfrm flipV="1">
            <a:off x="1403350" y="4005263"/>
            <a:ext cx="136842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91" name="Line 143"/>
          <p:cNvSpPr>
            <a:spLocks noChangeShapeType="1"/>
          </p:cNvSpPr>
          <p:nvPr/>
        </p:nvSpPr>
        <p:spPr bwMode="auto">
          <a:xfrm>
            <a:off x="1403350" y="4221163"/>
            <a:ext cx="504825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92" name="Line 144"/>
          <p:cNvSpPr>
            <a:spLocks noChangeShapeType="1"/>
          </p:cNvSpPr>
          <p:nvPr/>
        </p:nvSpPr>
        <p:spPr bwMode="auto">
          <a:xfrm flipV="1">
            <a:off x="1403350" y="4149725"/>
            <a:ext cx="1152525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93" name="Oval 146"/>
          <p:cNvSpPr>
            <a:spLocks noChangeArrowheads="1"/>
          </p:cNvSpPr>
          <p:nvPr/>
        </p:nvSpPr>
        <p:spPr bwMode="auto">
          <a:xfrm>
            <a:off x="4500563" y="4149725"/>
            <a:ext cx="217487" cy="144463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4" name="Oval 147"/>
          <p:cNvSpPr>
            <a:spLocks noChangeArrowheads="1"/>
          </p:cNvSpPr>
          <p:nvPr/>
        </p:nvSpPr>
        <p:spPr bwMode="auto">
          <a:xfrm>
            <a:off x="4932363" y="4941888"/>
            <a:ext cx="217487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5" name="Oval 148"/>
          <p:cNvSpPr>
            <a:spLocks noChangeArrowheads="1"/>
          </p:cNvSpPr>
          <p:nvPr/>
        </p:nvSpPr>
        <p:spPr bwMode="auto">
          <a:xfrm>
            <a:off x="3779838" y="4652963"/>
            <a:ext cx="217487" cy="14446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6" name="Oval 149"/>
          <p:cNvSpPr>
            <a:spLocks noChangeArrowheads="1"/>
          </p:cNvSpPr>
          <p:nvPr/>
        </p:nvSpPr>
        <p:spPr bwMode="auto">
          <a:xfrm>
            <a:off x="5076825" y="5157788"/>
            <a:ext cx="217488" cy="144462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7" name="Oval 152"/>
          <p:cNvSpPr>
            <a:spLocks noChangeArrowheads="1"/>
          </p:cNvSpPr>
          <p:nvPr/>
        </p:nvSpPr>
        <p:spPr bwMode="auto">
          <a:xfrm>
            <a:off x="3563938" y="38608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8" name="Oval 153"/>
          <p:cNvSpPr>
            <a:spLocks noChangeArrowheads="1"/>
          </p:cNvSpPr>
          <p:nvPr/>
        </p:nvSpPr>
        <p:spPr bwMode="auto">
          <a:xfrm>
            <a:off x="3779838" y="40767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9" name="Oval 154"/>
          <p:cNvSpPr>
            <a:spLocks noChangeArrowheads="1"/>
          </p:cNvSpPr>
          <p:nvPr/>
        </p:nvSpPr>
        <p:spPr bwMode="auto">
          <a:xfrm>
            <a:off x="3995738" y="42926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0" name="Oval 155"/>
          <p:cNvSpPr>
            <a:spLocks noChangeArrowheads="1"/>
          </p:cNvSpPr>
          <p:nvPr/>
        </p:nvSpPr>
        <p:spPr bwMode="auto">
          <a:xfrm>
            <a:off x="2700338" y="42926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1" name="Oval 156"/>
          <p:cNvSpPr>
            <a:spLocks noChangeArrowheads="1"/>
          </p:cNvSpPr>
          <p:nvPr/>
        </p:nvSpPr>
        <p:spPr bwMode="auto">
          <a:xfrm>
            <a:off x="2700338" y="4437063"/>
            <a:ext cx="217487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2" name="Oval 157"/>
          <p:cNvSpPr>
            <a:spLocks noChangeArrowheads="1"/>
          </p:cNvSpPr>
          <p:nvPr/>
        </p:nvSpPr>
        <p:spPr bwMode="auto">
          <a:xfrm>
            <a:off x="2916238" y="42926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3" name="Oval 158"/>
          <p:cNvSpPr>
            <a:spLocks noChangeArrowheads="1"/>
          </p:cNvSpPr>
          <p:nvPr/>
        </p:nvSpPr>
        <p:spPr bwMode="auto">
          <a:xfrm>
            <a:off x="4859338" y="5156200"/>
            <a:ext cx="217487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4" name="Oval 159"/>
          <p:cNvSpPr>
            <a:spLocks noChangeArrowheads="1"/>
          </p:cNvSpPr>
          <p:nvPr/>
        </p:nvSpPr>
        <p:spPr bwMode="auto">
          <a:xfrm>
            <a:off x="2987675" y="4508500"/>
            <a:ext cx="217488" cy="144463"/>
          </a:xfrm>
          <a:prstGeom prst="ellipse">
            <a:avLst/>
          </a:prstGeom>
          <a:solidFill>
            <a:srgbClr val="6C008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5" name="Freeform 161"/>
          <p:cNvSpPr>
            <a:spLocks/>
          </p:cNvSpPr>
          <p:nvPr/>
        </p:nvSpPr>
        <p:spPr bwMode="auto">
          <a:xfrm>
            <a:off x="3779838" y="3141663"/>
            <a:ext cx="1871662" cy="1871662"/>
          </a:xfrm>
          <a:custGeom>
            <a:avLst/>
            <a:gdLst>
              <a:gd name="T0" fmla="*/ 0 w 1179"/>
              <a:gd name="T1" fmla="*/ 0 h 1179"/>
              <a:gd name="T2" fmla="*/ 2147483647 w 1179"/>
              <a:gd name="T3" fmla="*/ 2147483647 h 1179"/>
              <a:gd name="T4" fmla="*/ 2147483647 w 1179"/>
              <a:gd name="T5" fmla="*/ 2147483647 h 1179"/>
              <a:gd name="T6" fmla="*/ 2147483647 w 1179"/>
              <a:gd name="T7" fmla="*/ 2147483647 h 1179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1179"/>
              <a:gd name="T14" fmla="*/ 1179 w 1179"/>
              <a:gd name="T15" fmla="*/ 1179 h 11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1179">
                <a:moveTo>
                  <a:pt x="0" y="0"/>
                </a:moveTo>
                <a:cubicBezTo>
                  <a:pt x="192" y="230"/>
                  <a:pt x="385" y="461"/>
                  <a:pt x="544" y="635"/>
                </a:cubicBezTo>
                <a:cubicBezTo>
                  <a:pt x="703" y="809"/>
                  <a:pt x="847" y="952"/>
                  <a:pt x="953" y="1043"/>
                </a:cubicBezTo>
                <a:cubicBezTo>
                  <a:pt x="1059" y="1134"/>
                  <a:pt x="1119" y="1156"/>
                  <a:pt x="1179" y="1179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06" name="Oval 162"/>
          <p:cNvSpPr>
            <a:spLocks noChangeArrowheads="1"/>
          </p:cNvSpPr>
          <p:nvPr/>
        </p:nvSpPr>
        <p:spPr bwMode="auto">
          <a:xfrm>
            <a:off x="4643438" y="4365625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7" name="Oval 163"/>
          <p:cNvSpPr>
            <a:spLocks noChangeArrowheads="1"/>
          </p:cNvSpPr>
          <p:nvPr/>
        </p:nvSpPr>
        <p:spPr bwMode="auto">
          <a:xfrm>
            <a:off x="5003800" y="4797425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8" name="Oval 164"/>
          <p:cNvSpPr>
            <a:spLocks noChangeArrowheads="1"/>
          </p:cNvSpPr>
          <p:nvPr/>
        </p:nvSpPr>
        <p:spPr bwMode="auto">
          <a:xfrm>
            <a:off x="4787900" y="4437063"/>
            <a:ext cx="142875" cy="144462"/>
          </a:xfrm>
          <a:prstGeom prst="ellipse">
            <a:avLst/>
          </a:prstGeom>
          <a:solidFill>
            <a:srgbClr val="FF7C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9" name="Oval 165"/>
          <p:cNvSpPr>
            <a:spLocks noChangeArrowheads="1"/>
          </p:cNvSpPr>
          <p:nvPr/>
        </p:nvSpPr>
        <p:spPr bwMode="auto">
          <a:xfrm>
            <a:off x="3708400" y="3284538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10" name="Oval 166"/>
          <p:cNvSpPr>
            <a:spLocks noChangeArrowheads="1"/>
          </p:cNvSpPr>
          <p:nvPr/>
        </p:nvSpPr>
        <p:spPr bwMode="auto">
          <a:xfrm>
            <a:off x="5003800" y="4652963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11" name="Oval 167"/>
          <p:cNvSpPr>
            <a:spLocks noChangeArrowheads="1"/>
          </p:cNvSpPr>
          <p:nvPr/>
        </p:nvSpPr>
        <p:spPr bwMode="auto">
          <a:xfrm>
            <a:off x="5076825" y="5013325"/>
            <a:ext cx="142875" cy="144463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12" name="Oval 168"/>
          <p:cNvSpPr>
            <a:spLocks noChangeArrowheads="1"/>
          </p:cNvSpPr>
          <p:nvPr/>
        </p:nvSpPr>
        <p:spPr bwMode="auto">
          <a:xfrm>
            <a:off x="5364163" y="4941888"/>
            <a:ext cx="142875" cy="144462"/>
          </a:xfrm>
          <a:prstGeom prst="ellipse">
            <a:avLst/>
          </a:prstGeom>
          <a:solidFill>
            <a:srgbClr val="33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59"/>
          <p:cNvGrpSpPr>
            <a:grpSpLocks/>
          </p:cNvGrpSpPr>
          <p:nvPr/>
        </p:nvGrpSpPr>
        <p:grpSpPr bwMode="auto">
          <a:xfrm>
            <a:off x="3419475" y="4797425"/>
            <a:ext cx="5789613" cy="2060575"/>
            <a:chOff x="3419476" y="4797426"/>
            <a:chExt cx="5788255" cy="2060975"/>
          </a:xfrm>
        </p:grpSpPr>
        <p:sp>
          <p:nvSpPr>
            <p:cNvPr id="7314" name="TextBox 156"/>
            <p:cNvSpPr txBox="1">
              <a:spLocks noChangeArrowheads="1"/>
            </p:cNvSpPr>
            <p:nvPr/>
          </p:nvSpPr>
          <p:spPr bwMode="auto">
            <a:xfrm>
              <a:off x="4355907" y="5657880"/>
              <a:ext cx="4851824" cy="1200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2400" b="1" i="1">
                  <a:solidFill>
                    <a:schemeClr val="tx2"/>
                  </a:solidFill>
                </a:rPr>
                <a:t>2. Hypothalamic neurosecretion</a:t>
              </a:r>
            </a:p>
            <a:p>
              <a:r>
                <a:rPr lang="en-GB" sz="2400" i="1"/>
                <a:t>acts on anterior pituitary</a:t>
              </a:r>
            </a:p>
            <a:p>
              <a:r>
                <a:rPr lang="en-GB" sz="2400" i="1"/>
                <a:t>target cells</a:t>
              </a:r>
            </a:p>
          </p:txBody>
        </p:sp>
        <p:cxnSp>
          <p:nvCxnSpPr>
            <p:cNvPr id="7315" name="Straight Arrow Connector 158"/>
            <p:cNvCxnSpPr>
              <a:cxnSpLocks noChangeShapeType="1"/>
              <a:endCxn id="7269" idx="4"/>
            </p:cNvCxnSpPr>
            <p:nvPr/>
          </p:nvCxnSpPr>
          <p:spPr bwMode="auto">
            <a:xfrm rot="10800000">
              <a:off x="3419476" y="4797426"/>
              <a:ext cx="1509714" cy="91759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7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i="1" smtClean="0">
                <a:solidFill>
                  <a:schemeClr val="tx2"/>
                </a:solidFill>
              </a:rPr>
              <a:t>HYPOTHALAMO-ADENOHYPOPHYSIAL AXIS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514600" y="1606550"/>
            <a:ext cx="28956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743200" y="1676400"/>
            <a:ext cx="25860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HYPOTHALAMIC</a:t>
            </a:r>
          </a:p>
          <a:p>
            <a:r>
              <a:rPr lang="en-GB">
                <a:solidFill>
                  <a:schemeClr val="tx2"/>
                </a:solidFill>
              </a:rPr>
              <a:t>      NUCLEI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606550" y="2749550"/>
            <a:ext cx="44831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85913" y="2851150"/>
            <a:ext cx="455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NEURONES TO MEDIAN EMINENCE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42938" y="3587750"/>
            <a:ext cx="7072312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4375" y="3714750"/>
            <a:ext cx="693896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>
                <a:solidFill>
                  <a:schemeClr val="tx2"/>
                </a:solidFill>
              </a:rPr>
              <a:t>NEUROSECRETIONS</a:t>
            </a:r>
          </a:p>
          <a:p>
            <a:pPr algn="ctr"/>
            <a:r>
              <a:rPr lang="en-GB">
                <a:solidFill>
                  <a:schemeClr val="tx2"/>
                </a:solidFill>
              </a:rPr>
              <a:t>(HYPOTHALAMIC RELEASING/INHIBITING HORMONES)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1911350" y="5035550"/>
            <a:ext cx="3721100" cy="596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339975" y="5157788"/>
            <a:ext cx="2767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ADENOHYPOPHYSIS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449388" y="6021388"/>
            <a:ext cx="4645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ADENOHYPOPHYSIAL HORMONES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886200" y="23685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886200" y="32829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203700" y="4508500"/>
            <a:ext cx="20320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886200" y="45847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416300" y="4584700"/>
            <a:ext cx="177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813300" y="5651500"/>
            <a:ext cx="27940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4279900" y="5651500"/>
            <a:ext cx="12700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886200" y="56515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3340100" y="5651500"/>
            <a:ext cx="17780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2730500" y="5651500"/>
            <a:ext cx="25400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914400"/>
          </a:xfrm>
        </p:spPr>
        <p:txBody>
          <a:bodyPr/>
          <a:lstStyle/>
          <a:p>
            <a:pPr eaLnBrk="1" hangingPunct="1"/>
            <a:r>
              <a:rPr lang="en-GB" sz="4000" b="1" i="1" smtClean="0">
                <a:solidFill>
                  <a:schemeClr val="tx2"/>
                </a:solidFill>
              </a:rPr>
              <a:t>ADENOHYPOPHYSIAL CELLS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713788" cy="51117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Arial" pitchFamily="34" charset="0"/>
              <a:buChar char="•"/>
              <a:defRPr/>
            </a:pPr>
            <a:r>
              <a:rPr lang="en-GB" sz="2600" dirty="0" smtClean="0"/>
              <a:t>SOMATOTROPHS produce 	</a:t>
            </a:r>
            <a:r>
              <a:rPr lang="en-GB" sz="2600" b="1" dirty="0" smtClean="0">
                <a:solidFill>
                  <a:schemeClr val="tx2"/>
                </a:solidFill>
              </a:rPr>
              <a:t>SOMATOTROPHIN</a:t>
            </a:r>
          </a:p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Monotype Sorts" pitchFamily="2" charset="2"/>
              <a:buNone/>
              <a:defRPr/>
            </a:pPr>
            <a:r>
              <a:rPr lang="en-GB" sz="2600" b="1" dirty="0" smtClean="0">
                <a:solidFill>
                  <a:schemeClr val="tx2"/>
                </a:solidFill>
              </a:rPr>
              <a:t>						(Growth Hormone)</a:t>
            </a:r>
          </a:p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Arial" pitchFamily="34" charset="0"/>
              <a:buChar char="•"/>
              <a:defRPr/>
            </a:pPr>
            <a:r>
              <a:rPr lang="en-GB" sz="2600" dirty="0" smtClean="0"/>
              <a:t>LACTOTROPHS produce		</a:t>
            </a:r>
            <a:r>
              <a:rPr lang="en-GB" sz="2600" b="1" dirty="0" smtClean="0">
                <a:solidFill>
                  <a:schemeClr val="tx2"/>
                </a:solidFill>
              </a:rPr>
              <a:t>PROLACTIN</a:t>
            </a:r>
          </a:p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Arial" pitchFamily="34" charset="0"/>
              <a:buChar char="•"/>
              <a:defRPr/>
            </a:pPr>
            <a:r>
              <a:rPr lang="en-GB" sz="2600" dirty="0" smtClean="0"/>
              <a:t>THYROTROPHS produce	 	</a:t>
            </a:r>
            <a:r>
              <a:rPr lang="en-GB" sz="2600" b="1" dirty="0" smtClean="0">
                <a:solidFill>
                  <a:schemeClr val="tx2"/>
                </a:solidFill>
              </a:rPr>
              <a:t>THYROTROPHIN	</a:t>
            </a:r>
            <a:r>
              <a:rPr lang="en-GB" sz="2600" b="1" dirty="0" smtClean="0">
                <a:solidFill>
                  <a:srgbClr val="CCECFF"/>
                </a:solidFill>
              </a:rPr>
              <a:t>					</a:t>
            </a:r>
            <a:r>
              <a:rPr lang="en-GB" sz="2600" b="1" dirty="0" smtClean="0">
                <a:solidFill>
                  <a:schemeClr val="tx2"/>
                </a:solidFill>
              </a:rPr>
              <a:t>(Thyroid Stimulating Hormone TSH)</a:t>
            </a:r>
          </a:p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Arial" pitchFamily="34" charset="0"/>
              <a:buChar char="•"/>
              <a:defRPr/>
            </a:pPr>
            <a:r>
              <a:rPr lang="en-GB" sz="2600" dirty="0" smtClean="0"/>
              <a:t>GONADOTROPHS produce 	</a:t>
            </a:r>
            <a:r>
              <a:rPr lang="en-GB" sz="2600" b="1" dirty="0" smtClean="0">
                <a:solidFill>
                  <a:schemeClr val="tx2"/>
                </a:solidFill>
              </a:rPr>
              <a:t>LH and FSH</a:t>
            </a:r>
          </a:p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Monotype Sorts" pitchFamily="2" charset="2"/>
              <a:buNone/>
              <a:defRPr/>
            </a:pPr>
            <a:r>
              <a:rPr lang="en-GB" sz="2600" b="1" dirty="0" smtClean="0">
                <a:solidFill>
                  <a:srgbClr val="CCECFF"/>
                </a:solidFill>
              </a:rPr>
              <a:t>		</a:t>
            </a:r>
            <a:r>
              <a:rPr lang="en-GB" sz="2600" b="1" dirty="0" smtClean="0">
                <a:solidFill>
                  <a:schemeClr val="tx2"/>
                </a:solidFill>
              </a:rPr>
              <a:t>(Luteinizing Hormone, Follicle Stimulating Hormone)</a:t>
            </a:r>
          </a:p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Arial" pitchFamily="34" charset="0"/>
              <a:buChar char="•"/>
              <a:defRPr/>
            </a:pPr>
            <a:r>
              <a:rPr lang="en-GB" sz="2600" smtClean="0"/>
              <a:t>CORTICOTROPHS </a:t>
            </a:r>
            <a:r>
              <a:rPr lang="en-GB" sz="2600" dirty="0" smtClean="0"/>
              <a:t>produce 	</a:t>
            </a:r>
            <a:r>
              <a:rPr lang="en-GB" sz="2600" b="1" dirty="0" smtClean="0">
                <a:solidFill>
                  <a:schemeClr val="tx2"/>
                </a:solidFill>
              </a:rPr>
              <a:t>CORTICOTROPHIN</a:t>
            </a:r>
          </a:p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Monotype Sorts" pitchFamily="2" charset="2"/>
              <a:buNone/>
              <a:defRPr/>
            </a:pPr>
            <a:r>
              <a:rPr lang="en-GB" sz="2600" b="1" dirty="0" smtClean="0">
                <a:solidFill>
                  <a:schemeClr val="tx2"/>
                </a:solidFill>
              </a:rPr>
              <a:t>				(</a:t>
            </a:r>
            <a:r>
              <a:rPr lang="en-GB" sz="2600" b="1" dirty="0" err="1" smtClean="0">
                <a:solidFill>
                  <a:schemeClr val="tx2"/>
                </a:solidFill>
              </a:rPr>
              <a:t>AdrenoCorticoTrophic</a:t>
            </a:r>
            <a:r>
              <a:rPr lang="en-GB" sz="2600" b="1" dirty="0" smtClean="0">
                <a:solidFill>
                  <a:schemeClr val="tx2"/>
                </a:solidFill>
              </a:rPr>
              <a:t> Hormone, ACTH)</a:t>
            </a:r>
          </a:p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Monotype Sorts" pitchFamily="2" charset="2"/>
              <a:buNone/>
              <a:defRPr/>
            </a:pPr>
            <a:endParaRPr lang="en-GB" sz="2600" b="1" dirty="0" smtClean="0">
              <a:solidFill>
                <a:srgbClr val="CCECFF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CCECFF"/>
              </a:buClr>
              <a:buFont typeface="Arial" pitchFamily="34" charset="0"/>
              <a:buChar char="•"/>
              <a:defRPr/>
            </a:pPr>
            <a:r>
              <a:rPr lang="en-GB" sz="2400" dirty="0" smtClean="0"/>
              <a:t>OTHER CELLS of undefined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147763"/>
          </a:xfrm>
        </p:spPr>
        <p:txBody>
          <a:bodyPr/>
          <a:lstStyle/>
          <a:p>
            <a:pPr eaLnBrk="1" hangingPunct="1"/>
            <a:r>
              <a:rPr lang="en-GB" sz="4000" b="1" i="1" smtClean="0">
                <a:solidFill>
                  <a:schemeClr val="tx2"/>
                </a:solidFill>
              </a:rPr>
              <a:t>ADENOHYPOPHYSIAL HORMONES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33363" y="1557338"/>
            <a:ext cx="8896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sz="3200"/>
              <a:t> Precursor  molecules called PROHORMONES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2534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sz="3200"/>
              <a:t> Enzymatic cleavage of prohormone  yields </a:t>
            </a:r>
          </a:p>
          <a:p>
            <a:pPr>
              <a:buClr>
                <a:srgbClr val="FFFF99"/>
              </a:buClr>
              <a:buFont typeface="Wingdings" pitchFamily="2" charset="2"/>
              <a:buNone/>
            </a:pPr>
            <a:r>
              <a:rPr lang="en-GB" sz="3200"/>
              <a:t>the bioactive HORMONE molecule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50825" y="3500438"/>
            <a:ext cx="78565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sz="3200"/>
              <a:t> The adenohypophysial hormones stored </a:t>
            </a:r>
          </a:p>
          <a:p>
            <a:pPr>
              <a:buClr>
                <a:srgbClr val="FFFF99"/>
              </a:buClr>
            </a:pPr>
            <a:r>
              <a:rPr lang="en-GB" sz="3200"/>
              <a:t>in secretory granules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50825" y="4724400"/>
            <a:ext cx="5332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GB" sz="3200"/>
              <a:t> Are released by exocytosis</a:t>
            </a:r>
            <a:endParaRPr lang="en-GB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79388" y="5445125"/>
            <a:ext cx="9045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/>
              <a:t>NOTE: adenohypophysial cells can also produce (and release) </a:t>
            </a:r>
          </a:p>
          <a:p>
            <a:r>
              <a:rPr lang="en-GB" sz="2400"/>
              <a:t>other molecules that may have paracrine and/or autocrine effects</a:t>
            </a:r>
          </a:p>
          <a:p>
            <a:r>
              <a:rPr lang="en-GB" sz="2400"/>
              <a:t> locally, or more distant endocrine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  <p:bldP spid="32773" grpId="0" autoUpdateAnimBg="0"/>
      <p:bldP spid="3277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Pages>5</Pages>
  <Words>532</Words>
  <Application>Microsoft Office PowerPoint</Application>
  <PresentationFormat>On-screen Show (4:3)</PresentationFormat>
  <Paragraphs>247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Monotype Sorts</vt:lpstr>
      <vt:lpstr>Times New Roman</vt:lpstr>
      <vt:lpstr>Wingdings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HYPOTHALAMO-ADENOHYPOPHYSIAL AXIS</vt:lpstr>
      <vt:lpstr>ADENOHYPOPHYSIAL CELLS</vt:lpstr>
      <vt:lpstr>ADENOHYPOPHYSIAL HORMONES</vt:lpstr>
      <vt:lpstr>PRECURSOR PROHORMONES</vt:lpstr>
      <vt:lpstr>ADENOHYPOPHYSIAL HORMONES</vt:lpstr>
      <vt:lpstr>HYPOTHALAMO-ADENOHYPOPHYSIAL AXIS</vt:lpstr>
      <vt:lpstr>ADENOHYPOPHYSIAL HORMONES  AND THEIR MAIN TARGET CELLS</vt:lpstr>
      <vt:lpstr>PowerPoint Presentation</vt:lpstr>
      <vt:lpstr>PowerPoint Presentation</vt:lpstr>
      <vt:lpstr>PowerPoint Presentation</vt:lpstr>
      <vt:lpstr>PROLACTIN’S EFFECTS</vt:lpstr>
      <vt:lpstr>PowerPoint Presentation</vt:lpstr>
      <vt:lpstr>NEUROENDOCRINE REFLEX ARC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HYPOTHALAMO-PITUITARY AXIS</dc:title>
  <dc:creator>Dept Physiol</dc:creator>
  <cp:lastModifiedBy>Shiel, Nuala</cp:lastModifiedBy>
  <cp:revision>81</cp:revision>
  <cp:lastPrinted>1601-01-01T00:00:00Z</cp:lastPrinted>
  <dcterms:created xsi:type="dcterms:W3CDTF">1999-01-22T23:37:54Z</dcterms:created>
  <dcterms:modified xsi:type="dcterms:W3CDTF">2013-01-08T14:50:28Z</dcterms:modified>
</cp:coreProperties>
</file>