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69" r:id="rId2"/>
    <p:sldId id="270" r:id="rId3"/>
    <p:sldId id="256" r:id="rId4"/>
    <p:sldId id="258" r:id="rId5"/>
    <p:sldId id="260" r:id="rId6"/>
    <p:sldId id="271" r:id="rId7"/>
    <p:sldId id="315" r:id="rId8"/>
    <p:sldId id="324" r:id="rId9"/>
    <p:sldId id="316" r:id="rId10"/>
    <p:sldId id="317" r:id="rId11"/>
    <p:sldId id="318" r:id="rId12"/>
    <p:sldId id="319" r:id="rId13"/>
    <p:sldId id="320" r:id="rId14"/>
    <p:sldId id="325" r:id="rId15"/>
    <p:sldId id="326" r:id="rId16"/>
    <p:sldId id="327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8" r:id="rId25"/>
    <p:sldId id="339" r:id="rId26"/>
    <p:sldId id="340" r:id="rId27"/>
    <p:sldId id="341" r:id="rId28"/>
    <p:sldId id="342" r:id="rId29"/>
    <p:sldId id="349" r:id="rId30"/>
    <p:sldId id="343" r:id="rId31"/>
    <p:sldId id="344" r:id="rId32"/>
    <p:sldId id="345" r:id="rId33"/>
    <p:sldId id="346" r:id="rId34"/>
    <p:sldId id="347" r:id="rId35"/>
    <p:sldId id="348" r:id="rId36"/>
    <p:sldId id="321" r:id="rId37"/>
    <p:sldId id="322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CC"/>
    <a:srgbClr val="FFFFFF"/>
    <a:srgbClr val="FFCC00"/>
    <a:srgbClr val="FFFF66"/>
    <a:srgbClr val="CCECFF"/>
    <a:srgbClr val="BA8CDC"/>
    <a:srgbClr val="B4C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43" autoAdjust="0"/>
  </p:normalViewPr>
  <p:slideViewPr>
    <p:cSldViewPr>
      <p:cViewPr>
        <p:scale>
          <a:sx n="50" d="100"/>
          <a:sy n="50" d="100"/>
        </p:scale>
        <p:origin x="-107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4C1983-6F2D-4BF0-8AF8-60B989AEA47D}" type="datetimeFigureOut">
              <a:rPr lang="en-US"/>
              <a:pPr>
                <a:defRPr/>
              </a:pPr>
              <a:t>1/21/2013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27C287-5B27-4052-8BE6-F0F8C72B4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913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90E812-FE2D-4A76-9B20-6F1BC0F0CFC8}" type="datetimeFigureOut">
              <a:rPr lang="en-US"/>
              <a:pPr>
                <a:defRPr/>
              </a:pPr>
              <a:t>1/21/2013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8F7AFA-EAD3-4C3E-8444-87108DAD2C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37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764E791-37D9-4AC7-ACDA-783F2FA923CB}" type="slidenum">
              <a:rPr lang="en-GB" sz="1200" smtClean="0"/>
              <a:pPr/>
              <a:t>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D27F-3214-4C4D-A474-FD9665667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4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40D4B-09D5-4EBC-AC5E-A11397C21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850E-6C07-432B-A363-1D69AF627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8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C46D-DD90-4034-8128-DC233C508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9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47B79-35F4-4F1D-901A-C8B641942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4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D8CE6-A48D-4FCB-8ADC-C5FBD3382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D868C-3A4E-4CC9-80DB-048C1ADD9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9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45E5-F11F-4F20-841B-83EB35BC4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6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CBF96-8044-4919-9391-9072C0E1C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50BC7-C6EE-4384-B22E-8BB11DD80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0ACE1-D99A-4450-B64C-FC2B7B429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8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40DF30-4418-4F8F-93DB-3677537D4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1314450"/>
            <a:ext cx="7721600" cy="11430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000099"/>
                </a:solidFill>
                <a:latin typeface="Arial" charset="0"/>
              </a:rPr>
              <a:t>YEAR 1 ENDOCRINOLOGY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3143250"/>
            <a:ext cx="6400800" cy="1771650"/>
          </a:xfrm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rgbClr val="000099"/>
                </a:solidFill>
                <a:latin typeface="Arial" charset="0"/>
              </a:rPr>
              <a:t>The Gonads 2</a:t>
            </a:r>
          </a:p>
          <a:p>
            <a:pPr eaLnBrk="1" hangingPunct="1"/>
            <a:r>
              <a:rPr lang="en-GB" sz="5400" dirty="0" smtClean="0">
                <a:solidFill>
                  <a:srgbClr val="000099"/>
                </a:solidFill>
                <a:latin typeface="Arial" charset="0"/>
              </a:rPr>
              <a:t>Gonadal Hormones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85750"/>
            <a:ext cx="8051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99"/>
                </a:solidFill>
                <a:latin typeface="Arial" charset="0"/>
              </a:rPr>
              <a:t>PRINCIPAL ACTIONS OF OESTROGENS (2)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04800" y="14859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Increases salt (and water) reabsorption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04800" y="2133600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Increases plasma protein synthesis (hepatic effect)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28600" y="32004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Metabolic actions (e.g. on lipids)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228600" y="37719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stimulates osteoblasts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228600" y="4286250"/>
            <a:ext cx="8593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Influences the release of other hormones (e.g. prolactin, thyrotrophin)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50825" y="5876925"/>
            <a:ext cx="868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Feedback regulation (negative </a:t>
            </a:r>
            <a:r>
              <a:rPr lang="en-GB" sz="3200" b="1" i="1">
                <a:solidFill>
                  <a:srgbClr val="0070C0"/>
                </a:solidFill>
                <a:latin typeface="Arial" charset="0"/>
              </a:rPr>
              <a:t>and positive)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50825" y="5300663"/>
            <a:ext cx="3890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Behavioural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  <p:bldP spid="62468" grpId="0" autoUpdateAnimBg="0"/>
      <p:bldP spid="62469" grpId="0" autoUpdateAnimBg="0"/>
      <p:bldP spid="62470" grpId="0" autoUpdateAnimBg="0"/>
      <p:bldP spid="62471" grpId="0" autoUpdateAnimBg="0"/>
      <p:bldP spid="62472" grpId="0" autoUpdateAnimBg="0"/>
      <p:bldP spid="624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0099"/>
                </a:solidFill>
                <a:latin typeface="Arial" charset="0"/>
              </a:rPr>
              <a:t>PROGESTOGENS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08000" y="1771650"/>
            <a:ext cx="8026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solidFill>
                  <a:srgbClr val="0070C0"/>
                </a:solidFill>
                <a:latin typeface="Arial" charset="0"/>
              </a:rPr>
              <a:t>Definition: </a:t>
            </a:r>
          </a:p>
          <a:p>
            <a:r>
              <a:rPr lang="en-GB" sz="3200">
                <a:solidFill>
                  <a:srgbClr val="0070C0"/>
                </a:solidFill>
                <a:latin typeface="Arial" charset="0"/>
              </a:rPr>
              <a:t>any substance (natural or synthetic) which induces secretory changes in the endometrium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711200" y="3905250"/>
            <a:ext cx="55054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0070C0"/>
                </a:solidFill>
                <a:latin typeface="Arial" charset="0"/>
              </a:rPr>
              <a:t>Examples:</a:t>
            </a:r>
          </a:p>
          <a:p>
            <a:pPr>
              <a:buFontTx/>
              <a:buChar char="•"/>
            </a:pPr>
            <a:r>
              <a:rPr lang="en-GB" sz="3200" b="1" i="1">
                <a:solidFill>
                  <a:srgbClr val="0070C0"/>
                </a:solidFill>
                <a:latin typeface="Arial" charset="0"/>
              </a:rPr>
              <a:t> progesterone</a:t>
            </a:r>
          </a:p>
          <a:p>
            <a:pPr>
              <a:buFontTx/>
              <a:buChar char="•"/>
            </a:pPr>
            <a:r>
              <a:rPr lang="en-GB" sz="3200" b="1" i="1">
                <a:solidFill>
                  <a:srgbClr val="0070C0"/>
                </a:solidFill>
                <a:latin typeface="Arial" charset="0"/>
              </a:rPr>
              <a:t> 17</a:t>
            </a:r>
            <a:r>
              <a:rPr lang="en-GB" sz="3200" b="1" i="1">
                <a:solidFill>
                  <a:srgbClr val="0070C0"/>
                </a:solidFill>
                <a:latin typeface="Symbol" pitchFamily="18" charset="2"/>
              </a:rPr>
              <a:t>a</a:t>
            </a:r>
            <a:r>
              <a:rPr lang="en-GB" sz="3200" b="1" i="1">
                <a:solidFill>
                  <a:srgbClr val="0070C0"/>
                </a:solidFill>
                <a:latin typeface="Arial" charset="0"/>
              </a:rPr>
              <a:t>-hydroxyprogesterone</a:t>
            </a:r>
            <a:endParaRPr lang="en-GB" sz="320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8153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99"/>
                </a:solidFill>
                <a:latin typeface="Arial" charset="0"/>
              </a:rPr>
              <a:t>PRINCIPAL ACTIONS OF PROGESTOGENS 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23838" y="1712913"/>
            <a:ext cx="88122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Stimulates secretory activity in endometrium and cervix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23838" y="2800350"/>
            <a:ext cx="8920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Stimulates growth of alveolar system in breast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23838" y="3500438"/>
            <a:ext cx="89201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Decreases renal NaCl re-absorption (competitive inhibition of aldosterone) 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50825" y="4724400"/>
            <a:ext cx="8402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Associated with increase in basal body temperature</a:t>
            </a:r>
          </a:p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Negative feedback regulation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utoUpdateAnimBg="0"/>
      <p:bldP spid="64516" grpId="0" autoUpdateAnimBg="0"/>
      <p:bldP spid="64517" grpId="0" autoUpdateAnimBg="0"/>
      <p:bldP spid="6451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3"/>
          <p:cNvSpPr>
            <a:spLocks noChangeArrowheads="1"/>
          </p:cNvSpPr>
          <p:nvPr/>
        </p:nvSpPr>
        <p:spPr bwMode="auto">
          <a:xfrm>
            <a:off x="812800" y="3314700"/>
            <a:ext cx="7823200" cy="33147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latin typeface="Arial" charset="0"/>
            </a:endParaRPr>
          </a:p>
        </p:txBody>
      </p:sp>
      <p:sp>
        <p:nvSpPr>
          <p:cNvPr id="14339" name="Oval 4"/>
          <p:cNvSpPr>
            <a:spLocks noChangeArrowheads="1"/>
          </p:cNvSpPr>
          <p:nvPr/>
        </p:nvSpPr>
        <p:spPr bwMode="auto">
          <a:xfrm>
            <a:off x="3048000" y="3943350"/>
            <a:ext cx="3149600" cy="17145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latin typeface="Arial" charset="0"/>
            </a:endParaRPr>
          </a:p>
        </p:txBody>
      </p:sp>
      <p:sp>
        <p:nvSpPr>
          <p:cNvPr id="14340" name="Freeform 5"/>
          <p:cNvSpPr>
            <a:spLocks/>
          </p:cNvSpPr>
          <p:nvPr/>
        </p:nvSpPr>
        <p:spPr bwMode="auto">
          <a:xfrm>
            <a:off x="3454400" y="4914900"/>
            <a:ext cx="2032000" cy="352425"/>
          </a:xfrm>
          <a:custGeom>
            <a:avLst/>
            <a:gdLst>
              <a:gd name="T0" fmla="*/ 0 w 1968"/>
              <a:gd name="T1" fmla="*/ 665692 h 432"/>
              <a:gd name="T2" fmla="*/ 1066593 w 1968"/>
              <a:gd name="T3" fmla="*/ 665692 h 432"/>
              <a:gd name="T4" fmla="*/ 1066593 w 1968"/>
              <a:gd name="T5" fmla="*/ 665692 h 432"/>
              <a:gd name="T6" fmla="*/ 1066593 w 1968"/>
              <a:gd name="T7" fmla="*/ 665692 h 432"/>
              <a:gd name="T8" fmla="*/ 1066593 w 1968"/>
              <a:gd name="T9" fmla="*/ 665692 h 432"/>
              <a:gd name="T10" fmla="*/ 1066593 w 1968"/>
              <a:gd name="T11" fmla="*/ 665692 h 432"/>
              <a:gd name="T12" fmla="*/ 1066593 w 1968"/>
              <a:gd name="T13" fmla="*/ 665692 h 432"/>
              <a:gd name="T14" fmla="*/ 1066593 w 1968"/>
              <a:gd name="T15" fmla="*/ 665692 h 432"/>
              <a:gd name="T16" fmla="*/ 1066593 w 1968"/>
              <a:gd name="T17" fmla="*/ 665692 h 432"/>
              <a:gd name="T18" fmla="*/ 1066593 w 1968"/>
              <a:gd name="T19" fmla="*/ 665692 h 432"/>
              <a:gd name="T20" fmla="*/ 1066593 w 1968"/>
              <a:gd name="T21" fmla="*/ 665692 h 432"/>
              <a:gd name="T22" fmla="*/ 2132154 w 1968"/>
              <a:gd name="T23" fmla="*/ 665692 h 432"/>
              <a:gd name="T24" fmla="*/ 2132154 w 1968"/>
              <a:gd name="T25" fmla="*/ 665692 h 432"/>
              <a:gd name="T26" fmla="*/ 2132154 w 1968"/>
              <a:gd name="T27" fmla="*/ 665692 h 432"/>
              <a:gd name="T28" fmla="*/ 2132154 w 1968"/>
              <a:gd name="T29" fmla="*/ 665692 h 432"/>
              <a:gd name="T30" fmla="*/ 2132154 w 1968"/>
              <a:gd name="T31" fmla="*/ 665692 h 432"/>
              <a:gd name="T32" fmla="*/ 2132154 w 1968"/>
              <a:gd name="T33" fmla="*/ 665692 h 432"/>
              <a:gd name="T34" fmla="*/ 3198748 w 1968"/>
              <a:gd name="T35" fmla="*/ 665692 h 432"/>
              <a:gd name="T36" fmla="*/ 3198748 w 1968"/>
              <a:gd name="T37" fmla="*/ 665692 h 432"/>
              <a:gd name="T38" fmla="*/ 3198748 w 1968"/>
              <a:gd name="T39" fmla="*/ 665692 h 432"/>
              <a:gd name="T40" fmla="*/ 3198748 w 1968"/>
              <a:gd name="T41" fmla="*/ 665692 h 4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968"/>
              <a:gd name="T64" fmla="*/ 0 h 432"/>
              <a:gd name="T65" fmla="*/ 1968 w 1968"/>
              <a:gd name="T66" fmla="*/ 432 h 4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968" h="432">
                <a:moveTo>
                  <a:pt x="0" y="344"/>
                </a:moveTo>
                <a:cubicBezTo>
                  <a:pt x="12" y="268"/>
                  <a:pt x="24" y="192"/>
                  <a:pt x="48" y="152"/>
                </a:cubicBezTo>
                <a:cubicBezTo>
                  <a:pt x="72" y="112"/>
                  <a:pt x="120" y="80"/>
                  <a:pt x="144" y="104"/>
                </a:cubicBezTo>
                <a:cubicBezTo>
                  <a:pt x="168" y="128"/>
                  <a:pt x="168" y="256"/>
                  <a:pt x="192" y="296"/>
                </a:cubicBezTo>
                <a:cubicBezTo>
                  <a:pt x="216" y="336"/>
                  <a:pt x="264" y="368"/>
                  <a:pt x="288" y="344"/>
                </a:cubicBezTo>
                <a:cubicBezTo>
                  <a:pt x="312" y="320"/>
                  <a:pt x="304" y="192"/>
                  <a:pt x="336" y="152"/>
                </a:cubicBezTo>
                <a:cubicBezTo>
                  <a:pt x="368" y="112"/>
                  <a:pt x="440" y="72"/>
                  <a:pt x="480" y="104"/>
                </a:cubicBezTo>
                <a:cubicBezTo>
                  <a:pt x="520" y="136"/>
                  <a:pt x="544" y="304"/>
                  <a:pt x="576" y="344"/>
                </a:cubicBezTo>
                <a:cubicBezTo>
                  <a:pt x="608" y="384"/>
                  <a:pt x="640" y="384"/>
                  <a:pt x="672" y="344"/>
                </a:cubicBezTo>
                <a:cubicBezTo>
                  <a:pt x="704" y="304"/>
                  <a:pt x="736" y="144"/>
                  <a:pt x="768" y="104"/>
                </a:cubicBezTo>
                <a:cubicBezTo>
                  <a:pt x="800" y="64"/>
                  <a:pt x="824" y="56"/>
                  <a:pt x="864" y="104"/>
                </a:cubicBezTo>
                <a:cubicBezTo>
                  <a:pt x="904" y="152"/>
                  <a:pt x="968" y="352"/>
                  <a:pt x="1008" y="392"/>
                </a:cubicBezTo>
                <a:cubicBezTo>
                  <a:pt x="1048" y="432"/>
                  <a:pt x="1080" y="392"/>
                  <a:pt x="1104" y="344"/>
                </a:cubicBezTo>
                <a:cubicBezTo>
                  <a:pt x="1128" y="296"/>
                  <a:pt x="1120" y="152"/>
                  <a:pt x="1152" y="104"/>
                </a:cubicBezTo>
                <a:cubicBezTo>
                  <a:pt x="1184" y="56"/>
                  <a:pt x="1264" y="24"/>
                  <a:pt x="1296" y="56"/>
                </a:cubicBezTo>
                <a:cubicBezTo>
                  <a:pt x="1328" y="88"/>
                  <a:pt x="1312" y="256"/>
                  <a:pt x="1344" y="296"/>
                </a:cubicBezTo>
                <a:cubicBezTo>
                  <a:pt x="1376" y="336"/>
                  <a:pt x="1448" y="336"/>
                  <a:pt x="1488" y="296"/>
                </a:cubicBezTo>
                <a:cubicBezTo>
                  <a:pt x="1528" y="256"/>
                  <a:pt x="1552" y="96"/>
                  <a:pt x="1584" y="56"/>
                </a:cubicBezTo>
                <a:cubicBezTo>
                  <a:pt x="1616" y="16"/>
                  <a:pt x="1640" y="0"/>
                  <a:pt x="1680" y="56"/>
                </a:cubicBezTo>
                <a:cubicBezTo>
                  <a:pt x="1720" y="112"/>
                  <a:pt x="1776" y="368"/>
                  <a:pt x="1824" y="392"/>
                </a:cubicBezTo>
                <a:cubicBezTo>
                  <a:pt x="1872" y="416"/>
                  <a:pt x="1920" y="308"/>
                  <a:pt x="1968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Freeform 6"/>
          <p:cNvSpPr>
            <a:spLocks/>
          </p:cNvSpPr>
          <p:nvPr/>
        </p:nvSpPr>
        <p:spPr bwMode="auto">
          <a:xfrm>
            <a:off x="3251200" y="4914900"/>
            <a:ext cx="2032000" cy="352425"/>
          </a:xfrm>
          <a:custGeom>
            <a:avLst/>
            <a:gdLst>
              <a:gd name="T0" fmla="*/ 0 w 1968"/>
              <a:gd name="T1" fmla="*/ 665692 h 432"/>
              <a:gd name="T2" fmla="*/ 1066593 w 1968"/>
              <a:gd name="T3" fmla="*/ 665692 h 432"/>
              <a:gd name="T4" fmla="*/ 1066593 w 1968"/>
              <a:gd name="T5" fmla="*/ 665692 h 432"/>
              <a:gd name="T6" fmla="*/ 1066593 w 1968"/>
              <a:gd name="T7" fmla="*/ 665692 h 432"/>
              <a:gd name="T8" fmla="*/ 1066593 w 1968"/>
              <a:gd name="T9" fmla="*/ 665692 h 432"/>
              <a:gd name="T10" fmla="*/ 1066593 w 1968"/>
              <a:gd name="T11" fmla="*/ 665692 h 432"/>
              <a:gd name="T12" fmla="*/ 1066593 w 1968"/>
              <a:gd name="T13" fmla="*/ 665692 h 432"/>
              <a:gd name="T14" fmla="*/ 1066593 w 1968"/>
              <a:gd name="T15" fmla="*/ 665692 h 432"/>
              <a:gd name="T16" fmla="*/ 1066593 w 1968"/>
              <a:gd name="T17" fmla="*/ 665692 h 432"/>
              <a:gd name="T18" fmla="*/ 1066593 w 1968"/>
              <a:gd name="T19" fmla="*/ 665692 h 432"/>
              <a:gd name="T20" fmla="*/ 1066593 w 1968"/>
              <a:gd name="T21" fmla="*/ 665692 h 432"/>
              <a:gd name="T22" fmla="*/ 2132154 w 1968"/>
              <a:gd name="T23" fmla="*/ 665692 h 432"/>
              <a:gd name="T24" fmla="*/ 2132154 w 1968"/>
              <a:gd name="T25" fmla="*/ 665692 h 432"/>
              <a:gd name="T26" fmla="*/ 2132154 w 1968"/>
              <a:gd name="T27" fmla="*/ 665692 h 432"/>
              <a:gd name="T28" fmla="*/ 2132154 w 1968"/>
              <a:gd name="T29" fmla="*/ 665692 h 432"/>
              <a:gd name="T30" fmla="*/ 2132154 w 1968"/>
              <a:gd name="T31" fmla="*/ 665692 h 432"/>
              <a:gd name="T32" fmla="*/ 2132154 w 1968"/>
              <a:gd name="T33" fmla="*/ 665692 h 432"/>
              <a:gd name="T34" fmla="*/ 3198748 w 1968"/>
              <a:gd name="T35" fmla="*/ 665692 h 432"/>
              <a:gd name="T36" fmla="*/ 3198748 w 1968"/>
              <a:gd name="T37" fmla="*/ 665692 h 432"/>
              <a:gd name="T38" fmla="*/ 3198748 w 1968"/>
              <a:gd name="T39" fmla="*/ 665692 h 432"/>
              <a:gd name="T40" fmla="*/ 3198748 w 1968"/>
              <a:gd name="T41" fmla="*/ 665692 h 4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968"/>
              <a:gd name="T64" fmla="*/ 0 h 432"/>
              <a:gd name="T65" fmla="*/ 1968 w 1968"/>
              <a:gd name="T66" fmla="*/ 432 h 43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968" h="432">
                <a:moveTo>
                  <a:pt x="0" y="344"/>
                </a:moveTo>
                <a:cubicBezTo>
                  <a:pt x="12" y="268"/>
                  <a:pt x="24" y="192"/>
                  <a:pt x="48" y="152"/>
                </a:cubicBezTo>
                <a:cubicBezTo>
                  <a:pt x="72" y="112"/>
                  <a:pt x="120" y="80"/>
                  <a:pt x="144" y="104"/>
                </a:cubicBezTo>
                <a:cubicBezTo>
                  <a:pt x="168" y="128"/>
                  <a:pt x="168" y="256"/>
                  <a:pt x="192" y="296"/>
                </a:cubicBezTo>
                <a:cubicBezTo>
                  <a:pt x="216" y="336"/>
                  <a:pt x="264" y="368"/>
                  <a:pt x="288" y="344"/>
                </a:cubicBezTo>
                <a:cubicBezTo>
                  <a:pt x="312" y="320"/>
                  <a:pt x="304" y="192"/>
                  <a:pt x="336" y="152"/>
                </a:cubicBezTo>
                <a:cubicBezTo>
                  <a:pt x="368" y="112"/>
                  <a:pt x="440" y="72"/>
                  <a:pt x="480" y="104"/>
                </a:cubicBezTo>
                <a:cubicBezTo>
                  <a:pt x="520" y="136"/>
                  <a:pt x="544" y="304"/>
                  <a:pt x="576" y="344"/>
                </a:cubicBezTo>
                <a:cubicBezTo>
                  <a:pt x="608" y="384"/>
                  <a:pt x="640" y="384"/>
                  <a:pt x="672" y="344"/>
                </a:cubicBezTo>
                <a:cubicBezTo>
                  <a:pt x="704" y="304"/>
                  <a:pt x="736" y="144"/>
                  <a:pt x="768" y="104"/>
                </a:cubicBezTo>
                <a:cubicBezTo>
                  <a:pt x="800" y="64"/>
                  <a:pt x="824" y="56"/>
                  <a:pt x="864" y="104"/>
                </a:cubicBezTo>
                <a:cubicBezTo>
                  <a:pt x="904" y="152"/>
                  <a:pt x="968" y="352"/>
                  <a:pt x="1008" y="392"/>
                </a:cubicBezTo>
                <a:cubicBezTo>
                  <a:pt x="1048" y="432"/>
                  <a:pt x="1080" y="392"/>
                  <a:pt x="1104" y="344"/>
                </a:cubicBezTo>
                <a:cubicBezTo>
                  <a:pt x="1128" y="296"/>
                  <a:pt x="1120" y="152"/>
                  <a:pt x="1152" y="104"/>
                </a:cubicBezTo>
                <a:cubicBezTo>
                  <a:pt x="1184" y="56"/>
                  <a:pt x="1264" y="24"/>
                  <a:pt x="1296" y="56"/>
                </a:cubicBezTo>
                <a:cubicBezTo>
                  <a:pt x="1328" y="88"/>
                  <a:pt x="1312" y="256"/>
                  <a:pt x="1344" y="296"/>
                </a:cubicBezTo>
                <a:cubicBezTo>
                  <a:pt x="1376" y="336"/>
                  <a:pt x="1448" y="336"/>
                  <a:pt x="1488" y="296"/>
                </a:cubicBezTo>
                <a:cubicBezTo>
                  <a:pt x="1528" y="256"/>
                  <a:pt x="1552" y="96"/>
                  <a:pt x="1584" y="56"/>
                </a:cubicBezTo>
                <a:cubicBezTo>
                  <a:pt x="1616" y="16"/>
                  <a:pt x="1640" y="0"/>
                  <a:pt x="1680" y="56"/>
                </a:cubicBezTo>
                <a:cubicBezTo>
                  <a:pt x="1720" y="112"/>
                  <a:pt x="1776" y="368"/>
                  <a:pt x="1824" y="392"/>
                </a:cubicBezTo>
                <a:cubicBezTo>
                  <a:pt x="1872" y="416"/>
                  <a:pt x="1920" y="308"/>
                  <a:pt x="1968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 rot="87217">
            <a:off x="3149600" y="4914900"/>
            <a:ext cx="914400" cy="1143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 rot="-5321477">
            <a:off x="4102100" y="47625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44" name="Freeform 10"/>
          <p:cNvSpPr>
            <a:spLocks/>
          </p:cNvSpPr>
          <p:nvPr/>
        </p:nvSpPr>
        <p:spPr bwMode="auto">
          <a:xfrm>
            <a:off x="5080000" y="4800600"/>
            <a:ext cx="914400" cy="695325"/>
          </a:xfrm>
          <a:custGeom>
            <a:avLst/>
            <a:gdLst>
              <a:gd name="T0" fmla="*/ 0 w 432"/>
              <a:gd name="T1" fmla="*/ 7087791 h 584"/>
              <a:gd name="T2" fmla="*/ 2147483647 w 432"/>
              <a:gd name="T3" fmla="*/ 9922669 h 584"/>
              <a:gd name="T4" fmla="*/ 2147483647 w 432"/>
              <a:gd name="T5" fmla="*/ 7087791 h 584"/>
              <a:gd name="T6" fmla="*/ 2147483647 w 432"/>
              <a:gd name="T7" fmla="*/ 0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584"/>
              <a:gd name="T14" fmla="*/ 432 w 432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584">
                <a:moveTo>
                  <a:pt x="0" y="432"/>
                </a:moveTo>
                <a:cubicBezTo>
                  <a:pt x="20" y="508"/>
                  <a:pt x="40" y="584"/>
                  <a:pt x="96" y="576"/>
                </a:cubicBezTo>
                <a:cubicBezTo>
                  <a:pt x="152" y="568"/>
                  <a:pt x="280" y="480"/>
                  <a:pt x="336" y="384"/>
                </a:cubicBezTo>
                <a:cubicBezTo>
                  <a:pt x="392" y="288"/>
                  <a:pt x="412" y="144"/>
                  <a:pt x="432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4953000" y="4343400"/>
            <a:ext cx="1231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rgbClr val="000099"/>
                </a:solidFill>
                <a:latin typeface="Arial" charset="0"/>
              </a:rPr>
              <a:t>mRNA</a:t>
            </a:r>
          </a:p>
        </p:txBody>
      </p:sp>
      <p:sp>
        <p:nvSpPr>
          <p:cNvPr id="14346" name="Freeform 12"/>
          <p:cNvSpPr>
            <a:spLocks/>
          </p:cNvSpPr>
          <p:nvPr/>
        </p:nvSpPr>
        <p:spPr bwMode="auto">
          <a:xfrm>
            <a:off x="5316538" y="3771900"/>
            <a:ext cx="982662" cy="628650"/>
          </a:xfrm>
          <a:custGeom>
            <a:avLst/>
            <a:gdLst>
              <a:gd name="T0" fmla="*/ 2147483647 w 464"/>
              <a:gd name="T1" fmla="*/ 9922669 h 528"/>
              <a:gd name="T2" fmla="*/ 2147483647 w 464"/>
              <a:gd name="T3" fmla="*/ 5670947 h 528"/>
              <a:gd name="T4" fmla="*/ 2147483647 w 464"/>
              <a:gd name="T5" fmla="*/ 2834878 h 528"/>
              <a:gd name="T6" fmla="*/ 2147483647 w 46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64"/>
              <a:gd name="T13" fmla="*/ 0 h 528"/>
              <a:gd name="T14" fmla="*/ 464 w 46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" h="528">
                <a:moveTo>
                  <a:pt x="32" y="528"/>
                </a:moveTo>
                <a:cubicBezTo>
                  <a:pt x="16" y="448"/>
                  <a:pt x="0" y="368"/>
                  <a:pt x="32" y="288"/>
                </a:cubicBezTo>
                <a:cubicBezTo>
                  <a:pt x="64" y="208"/>
                  <a:pt x="152" y="96"/>
                  <a:pt x="224" y="48"/>
                </a:cubicBezTo>
                <a:cubicBezTo>
                  <a:pt x="296" y="0"/>
                  <a:pt x="380" y="0"/>
                  <a:pt x="464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6299200" y="3598863"/>
            <a:ext cx="14525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>
                <a:solidFill>
                  <a:srgbClr val="000099"/>
                </a:solidFill>
                <a:latin typeface="Arial" charset="0"/>
              </a:rPr>
              <a:t>New</a:t>
            </a:r>
          </a:p>
          <a:p>
            <a:r>
              <a:rPr lang="en-GB" sz="2800">
                <a:solidFill>
                  <a:srgbClr val="000099"/>
                </a:solidFill>
                <a:latin typeface="Arial" charset="0"/>
              </a:rPr>
              <a:t>proteins</a:t>
            </a:r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6324600" y="4800600"/>
            <a:ext cx="254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99"/>
                </a:solidFill>
                <a:latin typeface="Arial" charset="0"/>
              </a:rPr>
              <a:t>ACTIONS</a:t>
            </a:r>
            <a:endParaRPr lang="en-GB">
              <a:latin typeface="Arial" charset="0"/>
            </a:endParaRPr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 flipH="1">
            <a:off x="70866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0" name="Freeform 16"/>
          <p:cNvSpPr>
            <a:spLocks/>
          </p:cNvSpPr>
          <p:nvPr/>
        </p:nvSpPr>
        <p:spPr bwMode="auto">
          <a:xfrm>
            <a:off x="3335338" y="4572000"/>
            <a:ext cx="220662" cy="228600"/>
          </a:xfrm>
          <a:custGeom>
            <a:avLst/>
            <a:gdLst>
              <a:gd name="T0" fmla="*/ 2147483647 w 104"/>
              <a:gd name="T1" fmla="*/ 0 h 192"/>
              <a:gd name="T2" fmla="*/ 2147483647 w 104"/>
              <a:gd name="T3" fmla="*/ 2834878 h 192"/>
              <a:gd name="T4" fmla="*/ 2147483647 w 104"/>
              <a:gd name="T5" fmla="*/ 4252913 h 192"/>
              <a:gd name="T6" fmla="*/ 0 60000 65536"/>
              <a:gd name="T7" fmla="*/ 0 60000 65536"/>
              <a:gd name="T8" fmla="*/ 0 60000 65536"/>
              <a:gd name="T9" fmla="*/ 0 w 104"/>
              <a:gd name="T10" fmla="*/ 0 h 192"/>
              <a:gd name="T11" fmla="*/ 104 w 10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192">
                <a:moveTo>
                  <a:pt x="104" y="0"/>
                </a:moveTo>
                <a:cubicBezTo>
                  <a:pt x="60" y="32"/>
                  <a:pt x="16" y="64"/>
                  <a:pt x="8" y="96"/>
                </a:cubicBezTo>
                <a:cubicBezTo>
                  <a:pt x="0" y="128"/>
                  <a:pt x="28" y="160"/>
                  <a:pt x="56" y="192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250825" y="260350"/>
            <a:ext cx="8550275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3600">
                <a:solidFill>
                  <a:srgbClr val="000099"/>
                </a:solidFill>
                <a:latin typeface="Arial" charset="0"/>
              </a:rPr>
              <a:t>STEROID MECHANISM OF ACTION</a:t>
            </a:r>
          </a:p>
          <a:p>
            <a:endParaRPr lang="en-GB" sz="3600">
              <a:solidFill>
                <a:srgbClr val="0070C0"/>
              </a:solidFill>
              <a:latin typeface="Arial" charset="0"/>
            </a:endParaRPr>
          </a:p>
          <a:p>
            <a:r>
              <a:rPr lang="en-GB" sz="3200">
                <a:solidFill>
                  <a:srgbClr val="0070C0"/>
                </a:solidFill>
                <a:latin typeface="Arial" charset="0"/>
              </a:rPr>
              <a:t>Steroid hormones have important genomic effects (and non-genomic effects are also possible)</a:t>
            </a:r>
          </a:p>
        </p:txBody>
      </p:sp>
      <p:sp>
        <p:nvSpPr>
          <p:cNvPr id="14352" name="Rectangle 19"/>
          <p:cNvSpPr>
            <a:spLocks noChangeArrowheads="1"/>
          </p:cNvSpPr>
          <p:nvPr/>
        </p:nvSpPr>
        <p:spPr bwMode="auto">
          <a:xfrm>
            <a:off x="4216400" y="4067175"/>
            <a:ext cx="406400" cy="17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4353" name="Group 20"/>
          <p:cNvGrpSpPr>
            <a:grpSpLocks/>
          </p:cNvGrpSpPr>
          <p:nvPr/>
        </p:nvGrpSpPr>
        <p:grpSpPr bwMode="auto">
          <a:xfrm>
            <a:off x="411163" y="2903538"/>
            <a:ext cx="4311650" cy="1735137"/>
            <a:chOff x="384" y="1872"/>
            <a:chExt cx="2716" cy="1093"/>
          </a:xfrm>
        </p:grpSpPr>
        <p:sp>
          <p:nvSpPr>
            <p:cNvPr id="14355" name="Rectangle 21"/>
            <p:cNvSpPr>
              <a:spLocks noChangeArrowheads="1"/>
            </p:cNvSpPr>
            <p:nvPr/>
          </p:nvSpPr>
          <p:spPr bwMode="auto">
            <a:xfrm>
              <a:off x="384" y="1968"/>
              <a:ext cx="576" cy="72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6" name="Line 22"/>
            <p:cNvSpPr>
              <a:spLocks noChangeShapeType="1"/>
            </p:cNvSpPr>
            <p:nvPr/>
          </p:nvSpPr>
          <p:spPr bwMode="auto">
            <a:xfrm>
              <a:off x="624" y="2064"/>
              <a:ext cx="192" cy="10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4357" name="Group 23"/>
            <p:cNvGrpSpPr>
              <a:grpSpLocks/>
            </p:cNvGrpSpPr>
            <p:nvPr/>
          </p:nvGrpSpPr>
          <p:grpSpPr bwMode="auto">
            <a:xfrm>
              <a:off x="816" y="1872"/>
              <a:ext cx="2284" cy="1093"/>
              <a:chOff x="768" y="1835"/>
              <a:chExt cx="2284" cy="1093"/>
            </a:xfrm>
          </p:grpSpPr>
          <p:sp>
            <p:nvSpPr>
              <p:cNvPr id="14358" name="Rectangle 24"/>
              <p:cNvSpPr>
                <a:spLocks noChangeArrowheads="1"/>
              </p:cNvSpPr>
              <p:nvPr/>
            </p:nvSpPr>
            <p:spPr bwMode="auto">
              <a:xfrm rot="2068436">
                <a:off x="1872" y="2640"/>
                <a:ext cx="576" cy="72"/>
              </a:xfrm>
              <a:prstGeom prst="rect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359" name="Rectangle 25"/>
              <p:cNvSpPr>
                <a:spLocks noChangeArrowheads="1"/>
              </p:cNvSpPr>
              <p:nvPr/>
            </p:nvSpPr>
            <p:spPr bwMode="auto">
              <a:xfrm rot="-3303273">
                <a:off x="2424" y="2760"/>
                <a:ext cx="14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4360" name="Group 26"/>
              <p:cNvGrpSpPr>
                <a:grpSpLocks/>
              </p:cNvGrpSpPr>
              <p:nvPr/>
            </p:nvGrpSpPr>
            <p:grpSpPr bwMode="auto">
              <a:xfrm>
                <a:off x="768" y="1835"/>
                <a:ext cx="2284" cy="865"/>
                <a:chOff x="768" y="1835"/>
                <a:chExt cx="2284" cy="865"/>
              </a:xfrm>
            </p:grpSpPr>
            <p:sp>
              <p:nvSpPr>
                <p:cNvPr id="1436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960" y="1835"/>
                  <a:ext cx="1003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GB" sz="2800">
                      <a:solidFill>
                        <a:srgbClr val="000099"/>
                      </a:solidFill>
                      <a:latin typeface="Arial" charset="0"/>
                    </a:rPr>
                    <a:t>hormone</a:t>
                  </a:r>
                </a:p>
              </p:txBody>
            </p:sp>
            <p:sp>
              <p:nvSpPr>
                <p:cNvPr id="1436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12" y="2123"/>
                  <a:ext cx="940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GB" sz="2800">
                      <a:solidFill>
                        <a:srgbClr val="000099"/>
                      </a:solidFill>
                      <a:latin typeface="Arial" charset="0"/>
                    </a:rPr>
                    <a:t>receptor</a:t>
                  </a:r>
                </a:p>
              </p:txBody>
            </p:sp>
            <p:sp>
              <p:nvSpPr>
                <p:cNvPr id="14363" name="Freeform 29"/>
                <p:cNvSpPr>
                  <a:spLocks/>
                </p:cNvSpPr>
                <p:nvPr/>
              </p:nvSpPr>
              <p:spPr bwMode="auto">
                <a:xfrm>
                  <a:off x="1408" y="2436"/>
                  <a:ext cx="960" cy="264"/>
                </a:xfrm>
                <a:custGeom>
                  <a:avLst/>
                  <a:gdLst>
                    <a:gd name="T0" fmla="*/ 0 w 720"/>
                    <a:gd name="T1" fmla="*/ 2 h 352"/>
                    <a:gd name="T2" fmla="*/ 38359 w 720"/>
                    <a:gd name="T3" fmla="*/ 2 h 352"/>
                    <a:gd name="T4" fmla="*/ 70251 w 720"/>
                    <a:gd name="T5" fmla="*/ 2 h 352"/>
                    <a:gd name="T6" fmla="*/ 95828 w 720"/>
                    <a:gd name="T7" fmla="*/ 2 h 3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20"/>
                    <a:gd name="T13" fmla="*/ 0 h 352"/>
                    <a:gd name="T14" fmla="*/ 720 w 720"/>
                    <a:gd name="T15" fmla="*/ 352 h 3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20" h="352">
                      <a:moveTo>
                        <a:pt x="0" y="16"/>
                      </a:moveTo>
                      <a:cubicBezTo>
                        <a:pt x="100" y="8"/>
                        <a:pt x="200" y="0"/>
                        <a:pt x="288" y="16"/>
                      </a:cubicBezTo>
                      <a:cubicBezTo>
                        <a:pt x="376" y="32"/>
                        <a:pt x="456" y="56"/>
                        <a:pt x="528" y="112"/>
                      </a:cubicBezTo>
                      <a:cubicBezTo>
                        <a:pt x="600" y="168"/>
                        <a:pt x="660" y="260"/>
                        <a:pt x="720" y="352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364" name="Rectangle 31"/>
                <p:cNvSpPr>
                  <a:spLocks noChangeArrowheads="1"/>
                </p:cNvSpPr>
                <p:nvPr/>
              </p:nvSpPr>
              <p:spPr bwMode="auto">
                <a:xfrm rot="2068436">
                  <a:off x="768" y="2268"/>
                  <a:ext cx="576" cy="72"/>
                </a:xfrm>
                <a:prstGeom prst="rect">
                  <a:avLst/>
                </a:prstGeom>
                <a:solidFill>
                  <a:srgbClr val="008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5" name="Freeform 4"/>
          <p:cNvSpPr/>
          <p:nvPr/>
        </p:nvSpPr>
        <p:spPr>
          <a:xfrm>
            <a:off x="3867150" y="4164013"/>
            <a:ext cx="222250" cy="160337"/>
          </a:xfrm>
          <a:custGeom>
            <a:avLst/>
            <a:gdLst>
              <a:gd name="connsiteX0" fmla="*/ 222421 w 222421"/>
              <a:gd name="connsiteY0" fmla="*/ 396 h 161034"/>
              <a:gd name="connsiteX1" fmla="*/ 37070 w 222421"/>
              <a:gd name="connsiteY1" fmla="*/ 25110 h 161034"/>
              <a:gd name="connsiteX2" fmla="*/ 0 w 222421"/>
              <a:gd name="connsiteY2" fmla="*/ 161034 h 16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421" h="161034">
                <a:moveTo>
                  <a:pt x="222421" y="396"/>
                </a:moveTo>
                <a:cubicBezTo>
                  <a:pt x="148280" y="-634"/>
                  <a:pt x="74140" y="-1663"/>
                  <a:pt x="37070" y="25110"/>
                </a:cubicBezTo>
                <a:cubicBezTo>
                  <a:pt x="0" y="51883"/>
                  <a:pt x="0" y="106458"/>
                  <a:pt x="0" y="161034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solidFill>
                  <a:srgbClr val="000099"/>
                </a:solidFill>
                <a:latin typeface="Arial" charset="0"/>
                <a:cs typeface="Arial" charset="0"/>
              </a:rPr>
              <a:t>HYPOTHALAMO-PITUITARY-GONADAL FEEDBACK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28775"/>
            <a:ext cx="7772400" cy="2447925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000099"/>
                </a:solidFill>
                <a:latin typeface="Arial" charset="0"/>
                <a:cs typeface="Arial" charset="0"/>
              </a:rPr>
              <a:t>HYPOTHALAMO-PITUITARY-TESTICULAR 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2303463" y="4964113"/>
            <a:ext cx="4699000" cy="13747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Oval 13"/>
          <p:cNvSpPr>
            <a:spLocks noChangeArrowheads="1"/>
          </p:cNvSpPr>
          <p:nvPr/>
        </p:nvSpPr>
        <p:spPr bwMode="auto">
          <a:xfrm>
            <a:off x="2844800" y="5383213"/>
            <a:ext cx="1303338" cy="6381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Arial" charset="0"/>
                <a:cs typeface="Arial" charset="0"/>
              </a:rPr>
              <a:t>Leydig 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Arial" charset="0"/>
                <a:cs typeface="Arial" charset="0"/>
              </a:rPr>
              <a:t>cell</a:t>
            </a:r>
            <a:endParaRPr lang="en-US" sz="180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17412" name="Oval 14"/>
          <p:cNvSpPr>
            <a:spLocks noChangeArrowheads="1"/>
          </p:cNvSpPr>
          <p:nvPr/>
        </p:nvSpPr>
        <p:spPr bwMode="auto">
          <a:xfrm>
            <a:off x="5054600" y="5383213"/>
            <a:ext cx="1684338" cy="6000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Arial" charset="0"/>
                <a:cs typeface="Arial" charset="0"/>
              </a:rPr>
              <a:t>Sertoli </a:t>
            </a:r>
          </a:p>
          <a:p>
            <a:pPr algn="ctr"/>
            <a:r>
              <a:rPr lang="en-US" sz="2000">
                <a:solidFill>
                  <a:srgbClr val="000099"/>
                </a:solidFill>
                <a:latin typeface="Arial" charset="0"/>
                <a:cs typeface="Arial" charset="0"/>
              </a:rPr>
              <a:t>cell</a:t>
            </a:r>
            <a:endParaRPr lang="en-US" sz="180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17413" name="Line 17"/>
          <p:cNvSpPr>
            <a:spLocks noChangeShapeType="1"/>
          </p:cNvSpPr>
          <p:nvPr/>
        </p:nvSpPr>
        <p:spPr bwMode="auto">
          <a:xfrm flipH="1" flipV="1">
            <a:off x="4275138" y="5619750"/>
            <a:ext cx="677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4" name="Rectangle 20"/>
          <p:cNvSpPr>
            <a:spLocks noChangeArrowheads="1"/>
          </p:cNvSpPr>
          <p:nvPr/>
        </p:nvSpPr>
        <p:spPr bwMode="auto">
          <a:xfrm>
            <a:off x="4030663" y="5067300"/>
            <a:ext cx="1252537" cy="4587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000099"/>
                </a:solidFill>
                <a:latin typeface="Arial" charset="0"/>
                <a:cs typeface="Arial" charset="0"/>
              </a:rPr>
              <a:t>TESTIS</a:t>
            </a:r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2768600" y="428625"/>
            <a:ext cx="3605213" cy="17668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HYPOTHALAMUS</a:t>
            </a:r>
          </a:p>
          <a:p>
            <a:pPr algn="ctr">
              <a:defRPr/>
            </a:pP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pulse generator</a:t>
            </a:r>
          </a:p>
          <a:p>
            <a:pPr algn="ctr">
              <a:defRPr/>
            </a:pPr>
            <a:endParaRPr lang="en-US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32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GnRH</a:t>
            </a:r>
            <a:endParaRPr lang="en-US" sz="3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2794000" y="2724150"/>
            <a:ext cx="3503613" cy="1592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ANTERIOR</a:t>
            </a:r>
          </a:p>
          <a:p>
            <a:pPr algn="ctr">
              <a:defRPr/>
            </a:pPr>
            <a:r>
              <a:rPr lang="en-US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PITUITARY</a:t>
            </a:r>
          </a:p>
          <a:p>
            <a:pPr>
              <a:defRPr/>
            </a:pPr>
            <a:endParaRPr lang="en-US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Line 71"/>
          <p:cNvSpPr>
            <a:spLocks noChangeShapeType="1"/>
          </p:cNvSpPr>
          <p:nvPr/>
        </p:nvSpPr>
        <p:spPr bwMode="auto">
          <a:xfrm flipH="1">
            <a:off x="3335338" y="4191000"/>
            <a:ext cx="474662" cy="1200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Line 72"/>
          <p:cNvSpPr>
            <a:spLocks noChangeShapeType="1"/>
          </p:cNvSpPr>
          <p:nvPr/>
        </p:nvSpPr>
        <p:spPr bwMode="auto">
          <a:xfrm>
            <a:off x="5570538" y="4210050"/>
            <a:ext cx="508000" cy="1162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Line 74"/>
          <p:cNvSpPr>
            <a:spLocks noChangeShapeType="1"/>
          </p:cNvSpPr>
          <p:nvPr/>
        </p:nvSpPr>
        <p:spPr bwMode="auto">
          <a:xfrm>
            <a:off x="4572000" y="2214563"/>
            <a:ext cx="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7420" name="Straight Arrow Connector 28"/>
          <p:cNvCxnSpPr>
            <a:cxnSpLocks noChangeShapeType="1"/>
          </p:cNvCxnSpPr>
          <p:nvPr/>
        </p:nvCxnSpPr>
        <p:spPr bwMode="auto">
          <a:xfrm rot="10800000">
            <a:off x="2268538" y="5229225"/>
            <a:ext cx="492125" cy="4095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1" name="TextBox 29"/>
          <p:cNvSpPr txBox="1">
            <a:spLocks noChangeArrowheads="1"/>
          </p:cNvSpPr>
          <p:nvPr/>
        </p:nvSpPr>
        <p:spPr bwMode="auto">
          <a:xfrm>
            <a:off x="254000" y="4705350"/>
            <a:ext cx="2528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000099"/>
                </a:solidFill>
                <a:latin typeface="Arial" charset="0"/>
                <a:cs typeface="Arial" charset="0"/>
              </a:rPr>
              <a:t>Testosterone</a:t>
            </a:r>
          </a:p>
        </p:txBody>
      </p:sp>
      <p:cxnSp>
        <p:nvCxnSpPr>
          <p:cNvPr id="17422" name="Straight Arrow Connector 32"/>
          <p:cNvCxnSpPr>
            <a:cxnSpLocks noChangeShapeType="1"/>
          </p:cNvCxnSpPr>
          <p:nvPr/>
        </p:nvCxnSpPr>
        <p:spPr bwMode="auto">
          <a:xfrm rot="5400000">
            <a:off x="554038" y="5575300"/>
            <a:ext cx="8382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3" name="TextBox 33"/>
          <p:cNvSpPr txBox="1">
            <a:spLocks noChangeArrowheads="1"/>
          </p:cNvSpPr>
          <p:nvPr/>
        </p:nvSpPr>
        <p:spPr bwMode="auto">
          <a:xfrm>
            <a:off x="406400" y="6115050"/>
            <a:ext cx="1530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0099"/>
                </a:solidFill>
                <a:latin typeface="Arial" charset="0"/>
                <a:cs typeface="Arial" charset="0"/>
              </a:rPr>
              <a:t>virilisation</a:t>
            </a:r>
          </a:p>
        </p:txBody>
      </p:sp>
      <p:cxnSp>
        <p:nvCxnSpPr>
          <p:cNvPr id="17424" name="Straight Arrow Connector 35"/>
          <p:cNvCxnSpPr>
            <a:cxnSpLocks noChangeShapeType="1"/>
          </p:cNvCxnSpPr>
          <p:nvPr/>
        </p:nvCxnSpPr>
        <p:spPr bwMode="auto">
          <a:xfrm rot="5400000" flipH="1" flipV="1">
            <a:off x="6731000" y="5038725"/>
            <a:ext cx="530225" cy="4794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5" name="TextBox 38"/>
          <p:cNvSpPr txBox="1">
            <a:spLocks noChangeArrowheads="1"/>
          </p:cNvSpPr>
          <p:nvPr/>
        </p:nvSpPr>
        <p:spPr bwMode="auto">
          <a:xfrm>
            <a:off x="5881688" y="6027738"/>
            <a:ext cx="33512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>
                <a:solidFill>
                  <a:srgbClr val="000099"/>
                </a:solidFill>
                <a:latin typeface="Arial" charset="0"/>
                <a:cs typeface="Arial" charset="0"/>
              </a:rPr>
              <a:t>Germ cell development</a:t>
            </a:r>
          </a:p>
          <a:p>
            <a:pPr algn="ctr"/>
            <a:r>
              <a:rPr lang="en-GB">
                <a:solidFill>
                  <a:srgbClr val="000099"/>
                </a:solidFill>
                <a:latin typeface="Arial" charset="0"/>
                <a:cs typeface="Arial" charset="0"/>
              </a:rPr>
              <a:t>(spermatogenesis)</a:t>
            </a:r>
          </a:p>
        </p:txBody>
      </p:sp>
      <p:cxnSp>
        <p:nvCxnSpPr>
          <p:cNvPr id="17426" name="Straight Arrow Connector 40"/>
          <p:cNvCxnSpPr>
            <a:cxnSpLocks noChangeShapeType="1"/>
          </p:cNvCxnSpPr>
          <p:nvPr/>
        </p:nvCxnSpPr>
        <p:spPr bwMode="auto">
          <a:xfrm>
            <a:off x="6738938" y="5867400"/>
            <a:ext cx="627062" cy="2476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7" name="TextBox 41"/>
          <p:cNvSpPr txBox="1">
            <a:spLocks noChangeArrowheads="1"/>
          </p:cNvSpPr>
          <p:nvPr/>
        </p:nvSpPr>
        <p:spPr bwMode="auto">
          <a:xfrm>
            <a:off x="7180263" y="4552950"/>
            <a:ext cx="136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000099"/>
                </a:solidFill>
                <a:latin typeface="Arial" charset="0"/>
                <a:cs typeface="Arial" charset="0"/>
              </a:rPr>
              <a:t>inhibin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684213" y="549275"/>
            <a:ext cx="2109787" cy="4248150"/>
            <a:chOff x="1532074" y="200025"/>
            <a:chExt cx="2373514" cy="4248640"/>
          </a:xfrm>
        </p:grpSpPr>
        <p:cxnSp>
          <p:nvCxnSpPr>
            <p:cNvPr id="17440" name="Elbow Connector 43"/>
            <p:cNvCxnSpPr>
              <a:cxnSpLocks noChangeShapeType="1"/>
            </p:cNvCxnSpPr>
            <p:nvPr/>
          </p:nvCxnSpPr>
          <p:spPr bwMode="auto">
            <a:xfrm rot="5400000" flipH="1" flipV="1">
              <a:off x="1097193" y="1749854"/>
              <a:ext cx="3457004" cy="1940617"/>
            </a:xfrm>
            <a:prstGeom prst="bentConnector3">
              <a:avLst>
                <a:gd name="adj1" fmla="val 100028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41" name="Straight Arrow Connector 47"/>
            <p:cNvCxnSpPr>
              <a:cxnSpLocks noChangeShapeType="1"/>
            </p:cNvCxnSpPr>
            <p:nvPr/>
          </p:nvCxnSpPr>
          <p:spPr bwMode="auto">
            <a:xfrm>
              <a:off x="1853545" y="3557612"/>
              <a:ext cx="2052043" cy="1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42" name="TextBox 48"/>
            <p:cNvSpPr txBox="1">
              <a:spLocks noChangeArrowheads="1"/>
            </p:cNvSpPr>
            <p:nvPr/>
          </p:nvSpPr>
          <p:spPr bwMode="auto">
            <a:xfrm>
              <a:off x="1532074" y="200025"/>
              <a:ext cx="2115724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>
                  <a:solidFill>
                    <a:srgbClr val="000099"/>
                  </a:solidFill>
                  <a:latin typeface="Arial" charset="0"/>
                  <a:cs typeface="Arial" charset="0"/>
                </a:rPr>
                <a:t>Indirect –ve</a:t>
              </a:r>
            </a:p>
            <a:p>
              <a:pPr algn="ctr"/>
              <a:r>
                <a:rPr lang="en-GB">
                  <a:solidFill>
                    <a:srgbClr val="000099"/>
                  </a:solidFill>
                  <a:latin typeface="Arial" charset="0"/>
                  <a:cs typeface="Arial" charset="0"/>
                </a:rPr>
                <a:t>(slows pulse</a:t>
              </a:r>
            </a:p>
            <a:p>
              <a:pPr algn="ctr"/>
              <a:r>
                <a:rPr lang="en-GB">
                  <a:solidFill>
                    <a:srgbClr val="000099"/>
                  </a:solidFill>
                  <a:latin typeface="Arial" charset="0"/>
                  <a:cs typeface="Arial" charset="0"/>
                </a:rPr>
                <a:t>  generator)</a:t>
              </a:r>
            </a:p>
          </p:txBody>
        </p:sp>
        <p:sp>
          <p:nvSpPr>
            <p:cNvPr id="17443" name="TextBox 50"/>
            <p:cNvSpPr txBox="1">
              <a:spLocks noChangeArrowheads="1"/>
            </p:cNvSpPr>
            <p:nvPr/>
          </p:nvSpPr>
          <p:spPr bwMode="auto">
            <a:xfrm>
              <a:off x="2175015" y="3057546"/>
              <a:ext cx="16901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0099"/>
                  </a:solidFill>
                  <a:latin typeface="Arial" charset="0"/>
                  <a:cs typeface="Arial" charset="0"/>
                </a:rPr>
                <a:t>Direct -ve</a:t>
              </a:r>
            </a:p>
          </p:txBody>
        </p:sp>
        <p:sp>
          <p:nvSpPr>
            <p:cNvPr id="17444" name="Freeform 51"/>
            <p:cNvSpPr>
              <a:spLocks/>
            </p:cNvSpPr>
            <p:nvPr/>
          </p:nvSpPr>
          <p:spPr bwMode="auto">
            <a:xfrm>
              <a:off x="2199785" y="1843394"/>
              <a:ext cx="1295399" cy="441325"/>
            </a:xfrm>
            <a:custGeom>
              <a:avLst/>
              <a:gdLst>
                <a:gd name="T0" fmla="*/ 0 w 1295400"/>
                <a:gd name="T1" fmla="*/ 434975 h 441325"/>
                <a:gd name="T2" fmla="*/ 104775 w 1295400"/>
                <a:gd name="T3" fmla="*/ 282575 h 441325"/>
                <a:gd name="T4" fmla="*/ 228600 w 1295400"/>
                <a:gd name="T5" fmla="*/ 15875 h 441325"/>
                <a:gd name="T6" fmla="*/ 352425 w 1295400"/>
                <a:gd name="T7" fmla="*/ 187325 h 441325"/>
                <a:gd name="T8" fmla="*/ 476250 w 1295400"/>
                <a:gd name="T9" fmla="*/ 415925 h 441325"/>
                <a:gd name="T10" fmla="*/ 723883 w 1295400"/>
                <a:gd name="T11" fmla="*/ 339725 h 441325"/>
                <a:gd name="T12" fmla="*/ 838183 w 1295400"/>
                <a:gd name="T13" fmla="*/ 53975 h 441325"/>
                <a:gd name="T14" fmla="*/ 1019158 w 1295400"/>
                <a:gd name="T15" fmla="*/ 196850 h 441325"/>
                <a:gd name="T16" fmla="*/ 1142983 w 1295400"/>
                <a:gd name="T17" fmla="*/ 406400 h 441325"/>
                <a:gd name="T18" fmla="*/ 1295383 w 1295400"/>
                <a:gd name="T19" fmla="*/ 358775 h 4413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95400"/>
                <a:gd name="T31" fmla="*/ 0 h 441325"/>
                <a:gd name="T32" fmla="*/ 1295400 w 1295400"/>
                <a:gd name="T33" fmla="*/ 441325 h 4413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95400" h="441325">
                  <a:moveTo>
                    <a:pt x="0" y="434975"/>
                  </a:moveTo>
                  <a:cubicBezTo>
                    <a:pt x="33337" y="393700"/>
                    <a:pt x="66675" y="352425"/>
                    <a:pt x="104775" y="282575"/>
                  </a:cubicBezTo>
                  <a:cubicBezTo>
                    <a:pt x="142875" y="212725"/>
                    <a:pt x="187325" y="31750"/>
                    <a:pt x="228600" y="15875"/>
                  </a:cubicBezTo>
                  <a:cubicBezTo>
                    <a:pt x="269875" y="0"/>
                    <a:pt x="311150" y="120650"/>
                    <a:pt x="352425" y="187325"/>
                  </a:cubicBezTo>
                  <a:cubicBezTo>
                    <a:pt x="393700" y="254000"/>
                    <a:pt x="414338" y="390525"/>
                    <a:pt x="476250" y="415925"/>
                  </a:cubicBezTo>
                  <a:cubicBezTo>
                    <a:pt x="538162" y="441325"/>
                    <a:pt x="663575" y="400050"/>
                    <a:pt x="723900" y="339725"/>
                  </a:cubicBezTo>
                  <a:cubicBezTo>
                    <a:pt x="784225" y="279400"/>
                    <a:pt x="788988" y="77788"/>
                    <a:pt x="838200" y="53975"/>
                  </a:cubicBezTo>
                  <a:cubicBezTo>
                    <a:pt x="887413" y="30163"/>
                    <a:pt x="968375" y="138113"/>
                    <a:pt x="1019175" y="196850"/>
                  </a:cubicBezTo>
                  <a:cubicBezTo>
                    <a:pt x="1069975" y="255587"/>
                    <a:pt x="1096962" y="379412"/>
                    <a:pt x="1143000" y="406400"/>
                  </a:cubicBezTo>
                  <a:cubicBezTo>
                    <a:pt x="1189038" y="433388"/>
                    <a:pt x="1242219" y="396081"/>
                    <a:pt x="1295400" y="35877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3" name="Freeform 52"/>
          <p:cNvSpPr>
            <a:spLocks/>
          </p:cNvSpPr>
          <p:nvPr/>
        </p:nvSpPr>
        <p:spPr bwMode="auto">
          <a:xfrm>
            <a:off x="1331913" y="1700213"/>
            <a:ext cx="1117600" cy="465137"/>
          </a:xfrm>
          <a:custGeom>
            <a:avLst/>
            <a:gdLst>
              <a:gd name="T0" fmla="*/ 0 w 1257300"/>
              <a:gd name="T1" fmla="*/ 423862 h 465137"/>
              <a:gd name="T2" fmla="*/ 10289 w 1257300"/>
              <a:gd name="T3" fmla="*/ 357187 h 465137"/>
              <a:gd name="T4" fmla="*/ 25150 w 1257300"/>
              <a:gd name="T5" fmla="*/ 42862 h 465137"/>
              <a:gd name="T6" fmla="*/ 36583 w 1257300"/>
              <a:gd name="T7" fmla="*/ 100012 h 465137"/>
              <a:gd name="T8" fmla="*/ 45728 w 1257300"/>
              <a:gd name="T9" fmla="*/ 423862 h 465137"/>
              <a:gd name="T10" fmla="*/ 65163 w 1257300"/>
              <a:gd name="T11" fmla="*/ 347662 h 465137"/>
              <a:gd name="T12" fmla="*/ 75451 w 1257300"/>
              <a:gd name="T13" fmla="*/ 52387 h 465137"/>
              <a:gd name="T14" fmla="*/ 88026 w 1257300"/>
              <a:gd name="T15" fmla="*/ 185737 h 465137"/>
              <a:gd name="T16" fmla="*/ 97172 w 1257300"/>
              <a:gd name="T17" fmla="*/ 385762 h 465137"/>
              <a:gd name="T18" fmla="*/ 109747 w 1257300"/>
              <a:gd name="T19" fmla="*/ 376237 h 465137"/>
              <a:gd name="T20" fmla="*/ 122322 w 1257300"/>
              <a:gd name="T21" fmla="*/ 71437 h 465137"/>
              <a:gd name="T22" fmla="*/ 141756 w 1257300"/>
              <a:gd name="T23" fmla="*/ 100012 h 465137"/>
              <a:gd name="T24" fmla="*/ 150901 w 1257300"/>
              <a:gd name="T25" fmla="*/ 395287 h 46513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57300"/>
              <a:gd name="T40" fmla="*/ 0 h 465137"/>
              <a:gd name="T41" fmla="*/ 1257300 w 1257300"/>
              <a:gd name="T42" fmla="*/ 465137 h 46513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57300" h="465137">
                <a:moveTo>
                  <a:pt x="0" y="423862"/>
                </a:moveTo>
                <a:cubicBezTo>
                  <a:pt x="25400" y="422274"/>
                  <a:pt x="50800" y="420687"/>
                  <a:pt x="85725" y="357187"/>
                </a:cubicBezTo>
                <a:cubicBezTo>
                  <a:pt x="120650" y="293687"/>
                  <a:pt x="173038" y="85725"/>
                  <a:pt x="209550" y="42862"/>
                </a:cubicBezTo>
                <a:cubicBezTo>
                  <a:pt x="246063" y="0"/>
                  <a:pt x="276225" y="36512"/>
                  <a:pt x="304800" y="100012"/>
                </a:cubicBezTo>
                <a:cubicBezTo>
                  <a:pt x="333375" y="163512"/>
                  <a:pt x="341313" y="382587"/>
                  <a:pt x="381000" y="423862"/>
                </a:cubicBezTo>
                <a:cubicBezTo>
                  <a:pt x="420687" y="465137"/>
                  <a:pt x="501650" y="409574"/>
                  <a:pt x="542925" y="347662"/>
                </a:cubicBezTo>
                <a:cubicBezTo>
                  <a:pt x="584200" y="285750"/>
                  <a:pt x="596900" y="79374"/>
                  <a:pt x="628650" y="52387"/>
                </a:cubicBezTo>
                <a:cubicBezTo>
                  <a:pt x="660400" y="25400"/>
                  <a:pt x="703263" y="130175"/>
                  <a:pt x="733425" y="185737"/>
                </a:cubicBezTo>
                <a:cubicBezTo>
                  <a:pt x="763587" y="241299"/>
                  <a:pt x="779463" y="354012"/>
                  <a:pt x="809625" y="385762"/>
                </a:cubicBezTo>
                <a:cubicBezTo>
                  <a:pt x="839787" y="417512"/>
                  <a:pt x="879475" y="428625"/>
                  <a:pt x="914400" y="376237"/>
                </a:cubicBezTo>
                <a:cubicBezTo>
                  <a:pt x="949325" y="323850"/>
                  <a:pt x="974725" y="117474"/>
                  <a:pt x="1019175" y="71437"/>
                </a:cubicBezTo>
                <a:cubicBezTo>
                  <a:pt x="1063625" y="25400"/>
                  <a:pt x="1141413" y="46037"/>
                  <a:pt x="1181100" y="100012"/>
                </a:cubicBezTo>
                <a:cubicBezTo>
                  <a:pt x="1220788" y="153987"/>
                  <a:pt x="1239044" y="274637"/>
                  <a:pt x="1257300" y="39528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3563938" y="3714750"/>
            <a:ext cx="709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000099"/>
                </a:solidFill>
                <a:latin typeface="Arial" charset="0"/>
                <a:cs typeface="Arial" charset="0"/>
              </a:rPr>
              <a:t>LH</a:t>
            </a:r>
          </a:p>
        </p:txBody>
      </p:sp>
      <p:sp>
        <p:nvSpPr>
          <p:cNvPr id="17431" name="TextBox 70"/>
          <p:cNvSpPr txBox="1">
            <a:spLocks noChangeArrowheads="1"/>
          </p:cNvSpPr>
          <p:nvPr/>
        </p:nvSpPr>
        <p:spPr bwMode="auto">
          <a:xfrm>
            <a:off x="5240338" y="3771900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000099"/>
                </a:solidFill>
                <a:latin typeface="Arial" charset="0"/>
                <a:cs typeface="Arial" charset="0"/>
              </a:rPr>
              <a:t>FSH</a:t>
            </a:r>
          </a:p>
        </p:txBody>
      </p:sp>
      <p:cxnSp>
        <p:nvCxnSpPr>
          <p:cNvPr id="30" name="Straight Arrow Connector 29"/>
          <p:cNvCxnSpPr>
            <a:cxnSpLocks noChangeShapeType="1"/>
          </p:cNvCxnSpPr>
          <p:nvPr/>
        </p:nvCxnSpPr>
        <p:spPr bwMode="auto">
          <a:xfrm rot="5400000">
            <a:off x="3143251" y="4572000"/>
            <a:ext cx="1143000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3" name="Elbow Connector 33"/>
          <p:cNvCxnSpPr>
            <a:cxnSpLocks noChangeShapeType="1"/>
          </p:cNvCxnSpPr>
          <p:nvPr/>
        </p:nvCxnSpPr>
        <p:spPr bwMode="auto">
          <a:xfrm>
            <a:off x="971550" y="5445125"/>
            <a:ext cx="5113338" cy="1152525"/>
          </a:xfrm>
          <a:prstGeom prst="bentConnector3">
            <a:avLst>
              <a:gd name="adj1" fmla="val 21671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372225" y="765175"/>
            <a:ext cx="1924050" cy="3787775"/>
            <a:chOff x="6372225" y="764704"/>
            <a:chExt cx="1923472" cy="3788246"/>
          </a:xfrm>
        </p:grpSpPr>
        <p:cxnSp>
          <p:nvCxnSpPr>
            <p:cNvPr id="17436" name="Shape 41"/>
            <p:cNvCxnSpPr>
              <a:cxnSpLocks noChangeShapeType="1"/>
              <a:stCxn id="17427" idx="0"/>
              <a:endCxn id="7236" idx="3"/>
            </p:cNvCxnSpPr>
            <p:nvPr/>
          </p:nvCxnSpPr>
          <p:spPr bwMode="auto">
            <a:xfrm rot="16200000" flipV="1">
              <a:off x="5499106" y="2187595"/>
              <a:ext cx="3240087" cy="1490623"/>
            </a:xfrm>
            <a:prstGeom prst="bentConnector2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37" name="Straight Arrow Connector 45"/>
            <p:cNvCxnSpPr>
              <a:cxnSpLocks noChangeShapeType="1"/>
            </p:cNvCxnSpPr>
            <p:nvPr/>
          </p:nvCxnSpPr>
          <p:spPr bwMode="auto">
            <a:xfrm rot="10800000">
              <a:off x="6372225" y="4118006"/>
              <a:ext cx="1512079" cy="1361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38" name="TextBox 47"/>
            <p:cNvSpPr txBox="1">
              <a:spLocks noChangeArrowheads="1"/>
            </p:cNvSpPr>
            <p:nvPr/>
          </p:nvSpPr>
          <p:spPr bwMode="auto">
            <a:xfrm>
              <a:off x="6588224" y="764704"/>
              <a:ext cx="1707473" cy="461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0099"/>
                  </a:solidFill>
                  <a:latin typeface="Arial" charset="0"/>
                  <a:cs typeface="Arial" charset="0"/>
                </a:rPr>
                <a:t>Indirect -ve</a:t>
              </a:r>
            </a:p>
          </p:txBody>
        </p:sp>
        <p:sp>
          <p:nvSpPr>
            <p:cNvPr id="17439" name="TextBox 48"/>
            <p:cNvSpPr txBox="1">
              <a:spLocks noChangeArrowheads="1"/>
            </p:cNvSpPr>
            <p:nvPr/>
          </p:nvSpPr>
          <p:spPr bwMode="auto">
            <a:xfrm>
              <a:off x="6444229" y="3562716"/>
              <a:ext cx="1502293" cy="461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0099"/>
                  </a:solidFill>
                  <a:latin typeface="Arial" charset="0"/>
                  <a:cs typeface="Arial" charset="0"/>
                </a:rPr>
                <a:t>Direct -ve</a:t>
              </a:r>
            </a:p>
          </p:txBody>
        </p:sp>
      </p:grpSp>
      <p:cxnSp>
        <p:nvCxnSpPr>
          <p:cNvPr id="52" name="Straight Arrow Connector 51"/>
          <p:cNvCxnSpPr>
            <a:cxnSpLocks noChangeShapeType="1"/>
            <a:stCxn id="17431" idx="2"/>
          </p:cNvCxnSpPr>
          <p:nvPr/>
        </p:nvCxnSpPr>
        <p:spPr bwMode="auto">
          <a:xfrm rot="16200000" flipH="1">
            <a:off x="5477668" y="4622007"/>
            <a:ext cx="944563" cy="412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7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743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  <p:bldP spid="17418" grpId="0" animBg="1"/>
      <p:bldP spid="53" grpId="0" animBg="1"/>
      <p:bldP spid="174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44000" cy="74930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000099"/>
                </a:solidFill>
                <a:latin typeface="Arial" charset="0"/>
              </a:rPr>
              <a:t>Summary: Endocrine control of testicular function</a:t>
            </a:r>
            <a:endParaRPr lang="en-US" smtClean="0">
              <a:solidFill>
                <a:srgbClr val="000099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965200"/>
            <a:ext cx="9001125" cy="572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70C0"/>
                </a:solidFill>
                <a:latin typeface="Arial" charset="0"/>
              </a:rPr>
              <a:t>1. Androgen production (Leydig cells)</a:t>
            </a:r>
          </a:p>
          <a:p>
            <a:pPr eaLnBrk="1" hangingPunct="1"/>
            <a:r>
              <a:rPr lang="en-US" sz="2400" smtClean="0">
                <a:solidFill>
                  <a:srgbClr val="0070C0"/>
                </a:solidFill>
                <a:latin typeface="Arial" charset="0"/>
              </a:rPr>
              <a:t>stimulated by GnRH/</a:t>
            </a:r>
            <a:r>
              <a:rPr lang="en-US" sz="2400" b="1" smtClean="0">
                <a:solidFill>
                  <a:srgbClr val="0070C0"/>
                </a:solidFill>
                <a:latin typeface="Arial" charset="0"/>
              </a:rPr>
              <a:t>LH </a:t>
            </a:r>
            <a:r>
              <a:rPr lang="en-US" sz="2400" smtClean="0">
                <a:solidFill>
                  <a:srgbClr val="0070C0"/>
                </a:solidFill>
                <a:latin typeface="Arial" charset="0"/>
              </a:rPr>
              <a:t>system</a:t>
            </a:r>
          </a:p>
          <a:p>
            <a:pPr eaLnBrk="1" hangingPunct="1"/>
            <a:r>
              <a:rPr lang="en-US" sz="2400" smtClean="0">
                <a:solidFill>
                  <a:srgbClr val="0070C0"/>
                </a:solidFill>
                <a:latin typeface="Arial" charset="0"/>
              </a:rPr>
              <a:t>reduced by testosterone </a:t>
            </a:r>
          </a:p>
          <a:p>
            <a:pPr lvl="1" eaLnBrk="1" hangingPunct="1"/>
            <a:r>
              <a:rPr lang="en-US" sz="2400" smtClean="0">
                <a:solidFill>
                  <a:srgbClr val="0070C0"/>
                </a:solidFill>
                <a:latin typeface="Arial" charset="0"/>
              </a:rPr>
              <a:t>direct negative feedback to reduce LH release from anterior pituitary gland</a:t>
            </a:r>
          </a:p>
          <a:p>
            <a:pPr lvl="1" eaLnBrk="1" hangingPunct="1"/>
            <a:r>
              <a:rPr lang="en-US" sz="2400" smtClean="0">
                <a:solidFill>
                  <a:srgbClr val="0070C0"/>
                </a:solidFill>
                <a:latin typeface="Arial" charset="0"/>
              </a:rPr>
              <a:t>indirect negative feedback to slow hypothalamic GnRH pulse generator</a:t>
            </a:r>
          </a:p>
          <a:p>
            <a:pPr lvl="1" eaLnBrk="1" hangingPunct="1">
              <a:buFont typeface="Arial" charset="0"/>
              <a:buNone/>
            </a:pPr>
            <a:endParaRPr lang="en-US" sz="2400" smtClean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70C0"/>
                </a:solidFill>
                <a:latin typeface="Arial" charset="0"/>
              </a:rPr>
              <a:t>2. Spermatogenesis (Sertoli cells)</a:t>
            </a:r>
          </a:p>
          <a:p>
            <a:pPr eaLnBrk="1" hangingPunct="1"/>
            <a:r>
              <a:rPr lang="en-US" sz="2400" smtClean="0">
                <a:solidFill>
                  <a:srgbClr val="0070C0"/>
                </a:solidFill>
                <a:latin typeface="Arial" charset="0"/>
              </a:rPr>
              <a:t>stimulated by GnRH/</a:t>
            </a:r>
            <a:r>
              <a:rPr lang="en-US" sz="2400" b="1" smtClean="0">
                <a:solidFill>
                  <a:srgbClr val="0070C0"/>
                </a:solidFill>
                <a:latin typeface="Arial" charset="0"/>
              </a:rPr>
              <a:t>FSH </a:t>
            </a:r>
            <a:r>
              <a:rPr lang="en-US" sz="2400" smtClean="0">
                <a:solidFill>
                  <a:srgbClr val="0070C0"/>
                </a:solidFill>
                <a:latin typeface="Arial" charset="0"/>
              </a:rPr>
              <a:t>system</a:t>
            </a:r>
          </a:p>
          <a:p>
            <a:pPr eaLnBrk="1" hangingPunct="1"/>
            <a:r>
              <a:rPr lang="en-US" sz="2400" smtClean="0">
                <a:solidFill>
                  <a:srgbClr val="0070C0"/>
                </a:solidFill>
                <a:latin typeface="Arial" charset="0"/>
              </a:rPr>
              <a:t>also requires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b="1" smtClean="0">
                <a:solidFill>
                  <a:srgbClr val="0070C0"/>
                </a:solidFill>
                <a:latin typeface="Arial" charset="0"/>
              </a:rPr>
              <a:t>GnRH/LH/testosterone</a:t>
            </a:r>
            <a:r>
              <a:rPr lang="en-US" sz="2400" smtClean="0">
                <a:solidFill>
                  <a:srgbClr val="0070C0"/>
                </a:solidFill>
                <a:latin typeface="Arial" charset="0"/>
              </a:rPr>
              <a:t> system for complete spermatogenesis</a:t>
            </a:r>
          </a:p>
          <a:p>
            <a:pPr eaLnBrk="1" hangingPunct="1"/>
            <a:r>
              <a:rPr lang="en-US" sz="2400" smtClean="0">
                <a:solidFill>
                  <a:srgbClr val="0070C0"/>
                </a:solidFill>
                <a:latin typeface="Arial" charset="0"/>
              </a:rPr>
              <a:t>limited by inhibin negative feedback (direct and indirect</a:t>
            </a:r>
            <a:r>
              <a:rPr lang="en-US" sz="2400" smtClean="0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25019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HYPOTHALAMO-PITUITARY-OVARIAN 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93738" y="209550"/>
            <a:ext cx="79597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GB" sz="2800">
                <a:solidFill>
                  <a:srgbClr val="000099"/>
                </a:solidFill>
                <a:latin typeface="Arial" charset="0"/>
                <a:cs typeface="Arial" charset="0"/>
              </a:rPr>
              <a:t>HYPOTHALAMO-PITUITARY-OVARIAN  AXIS</a:t>
            </a:r>
            <a:endParaRPr lang="en-GB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Oval 8"/>
          <p:cNvSpPr>
            <a:spLocks noChangeArrowheads="1"/>
          </p:cNvSpPr>
          <p:nvPr/>
        </p:nvSpPr>
        <p:spPr bwMode="auto">
          <a:xfrm>
            <a:off x="2065338" y="4849813"/>
            <a:ext cx="4699000" cy="1374775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3843338" y="5268913"/>
            <a:ext cx="1300162" cy="458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OVARY</a:t>
            </a:r>
          </a:p>
        </p:txBody>
      </p:sp>
      <p:sp>
        <p:nvSpPr>
          <p:cNvPr id="20485" name="Rectangle 12"/>
          <p:cNvSpPr>
            <a:spLocks noChangeArrowheads="1"/>
          </p:cNvSpPr>
          <p:nvPr/>
        </p:nvSpPr>
        <p:spPr bwMode="auto">
          <a:xfrm>
            <a:off x="2760663" y="885825"/>
            <a:ext cx="3605212" cy="1190625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HYPOTHALAMUS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pulse generator</a:t>
            </a:r>
          </a:p>
          <a:p>
            <a:pPr algn="ctr"/>
            <a:endParaRPr lang="en-US" sz="200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GnRH</a:t>
            </a:r>
            <a:endParaRPr lang="en-US" sz="18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0486" name="Rectangle 13"/>
          <p:cNvSpPr>
            <a:spLocks noChangeArrowheads="1"/>
          </p:cNvSpPr>
          <p:nvPr/>
        </p:nvSpPr>
        <p:spPr bwMode="auto">
          <a:xfrm>
            <a:off x="2794000" y="2501900"/>
            <a:ext cx="3503613" cy="1489075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ANTERIOR</a:t>
            </a:r>
          </a:p>
          <a:p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PITUITARY </a:t>
            </a:r>
          </a:p>
          <a:p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GLAND</a:t>
            </a:r>
          </a:p>
          <a:p>
            <a:endParaRPr lang="en-US" sz="18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0487" name="Line 21"/>
          <p:cNvSpPr>
            <a:spLocks noChangeShapeType="1"/>
          </p:cNvSpPr>
          <p:nvPr/>
        </p:nvSpPr>
        <p:spPr bwMode="auto">
          <a:xfrm>
            <a:off x="4521200" y="21209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8" name="Line 22"/>
          <p:cNvSpPr>
            <a:spLocks noChangeShapeType="1"/>
          </p:cNvSpPr>
          <p:nvPr/>
        </p:nvSpPr>
        <p:spPr bwMode="auto">
          <a:xfrm>
            <a:off x="3208338" y="4076700"/>
            <a:ext cx="296862" cy="6953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9" name="Line 23"/>
          <p:cNvSpPr>
            <a:spLocks noChangeShapeType="1"/>
          </p:cNvSpPr>
          <p:nvPr/>
        </p:nvSpPr>
        <p:spPr bwMode="auto">
          <a:xfrm flipH="1">
            <a:off x="5376863" y="4124325"/>
            <a:ext cx="371475" cy="6762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0490" name="Group 24"/>
          <p:cNvGrpSpPr>
            <a:grpSpLocks/>
          </p:cNvGrpSpPr>
          <p:nvPr/>
        </p:nvGrpSpPr>
        <p:grpSpPr bwMode="auto">
          <a:xfrm>
            <a:off x="1519238" y="1589088"/>
            <a:ext cx="963612" cy="276225"/>
            <a:chOff x="1395" y="2429"/>
            <a:chExt cx="395" cy="249"/>
          </a:xfrm>
        </p:grpSpPr>
        <p:grpSp>
          <p:nvGrpSpPr>
            <p:cNvPr id="20493" name="Group 25"/>
            <p:cNvGrpSpPr>
              <a:grpSpLocks/>
            </p:cNvGrpSpPr>
            <p:nvPr/>
          </p:nvGrpSpPr>
          <p:grpSpPr bwMode="auto">
            <a:xfrm>
              <a:off x="1395" y="2433"/>
              <a:ext cx="133" cy="245"/>
              <a:chOff x="1395" y="2433"/>
              <a:chExt cx="133" cy="245"/>
            </a:xfrm>
          </p:grpSpPr>
          <p:sp>
            <p:nvSpPr>
              <p:cNvPr id="20504" name="Arc 26"/>
              <p:cNvSpPr>
                <a:spLocks/>
              </p:cNvSpPr>
              <p:nvPr/>
            </p:nvSpPr>
            <p:spPr bwMode="auto">
              <a:xfrm>
                <a:off x="1395" y="2620"/>
                <a:ext cx="36" cy="5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05" name="Arc 27"/>
              <p:cNvSpPr>
                <a:spLocks/>
              </p:cNvSpPr>
              <p:nvPr/>
            </p:nvSpPr>
            <p:spPr bwMode="auto">
              <a:xfrm rot="10800000">
                <a:off x="1433" y="2433"/>
                <a:ext cx="25" cy="184"/>
              </a:xfrm>
              <a:custGeom>
                <a:avLst/>
                <a:gdLst>
                  <a:gd name="T0" fmla="*/ 0 w 22521"/>
                  <a:gd name="T1" fmla="*/ 0 h 21721"/>
                  <a:gd name="T2" fmla="*/ 0 w 22521"/>
                  <a:gd name="T3" fmla="*/ 0 h 21721"/>
                  <a:gd name="T4" fmla="*/ 0 w 22521"/>
                  <a:gd name="T5" fmla="*/ 0 h 21721"/>
                  <a:gd name="T6" fmla="*/ 0 60000 65536"/>
                  <a:gd name="T7" fmla="*/ 0 60000 65536"/>
                  <a:gd name="T8" fmla="*/ 0 60000 65536"/>
                  <a:gd name="T9" fmla="*/ 0 w 22521"/>
                  <a:gd name="T10" fmla="*/ 0 h 21721"/>
                  <a:gd name="T11" fmla="*/ 22521 w 22521"/>
                  <a:gd name="T12" fmla="*/ 21721 h 217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21" h="21721" fill="none" extrusionOk="0">
                    <a:moveTo>
                      <a:pt x="22520" y="0"/>
                    </a:moveTo>
                    <a:cubicBezTo>
                      <a:pt x="22520" y="40"/>
                      <a:pt x="22521" y="80"/>
                      <a:pt x="22521" y="121"/>
                    </a:cubicBezTo>
                    <a:cubicBezTo>
                      <a:pt x="22521" y="12050"/>
                      <a:pt x="12850" y="21721"/>
                      <a:pt x="921" y="21721"/>
                    </a:cubicBezTo>
                    <a:cubicBezTo>
                      <a:pt x="613" y="21721"/>
                      <a:pt x="306" y="21714"/>
                      <a:pt x="-1" y="21701"/>
                    </a:cubicBezTo>
                  </a:path>
                  <a:path w="22521" h="21721" stroke="0" extrusionOk="0">
                    <a:moveTo>
                      <a:pt x="22520" y="0"/>
                    </a:moveTo>
                    <a:cubicBezTo>
                      <a:pt x="22520" y="40"/>
                      <a:pt x="22521" y="80"/>
                      <a:pt x="22521" y="121"/>
                    </a:cubicBezTo>
                    <a:cubicBezTo>
                      <a:pt x="22521" y="12050"/>
                      <a:pt x="12850" y="21721"/>
                      <a:pt x="921" y="21721"/>
                    </a:cubicBezTo>
                    <a:cubicBezTo>
                      <a:pt x="613" y="21721"/>
                      <a:pt x="306" y="21714"/>
                      <a:pt x="-1" y="21701"/>
                    </a:cubicBezTo>
                    <a:lnTo>
                      <a:pt x="921" y="121"/>
                    </a:lnTo>
                    <a:lnTo>
                      <a:pt x="22520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06" name="Arc 28"/>
              <p:cNvSpPr>
                <a:spLocks/>
              </p:cNvSpPr>
              <p:nvPr/>
            </p:nvSpPr>
            <p:spPr bwMode="auto">
              <a:xfrm>
                <a:off x="1492" y="2618"/>
                <a:ext cx="36" cy="5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07" name="Arc 29"/>
              <p:cNvSpPr>
                <a:spLocks/>
              </p:cNvSpPr>
              <p:nvPr/>
            </p:nvSpPr>
            <p:spPr bwMode="auto">
              <a:xfrm rot="10800000">
                <a:off x="1466" y="2434"/>
                <a:ext cx="24" cy="183"/>
              </a:xfrm>
              <a:custGeom>
                <a:avLst/>
                <a:gdLst>
                  <a:gd name="T0" fmla="*/ 0 w 21600"/>
                  <a:gd name="T1" fmla="*/ 0 h 21696"/>
                  <a:gd name="T2" fmla="*/ 0 w 21600"/>
                  <a:gd name="T3" fmla="*/ 0 h 21696"/>
                  <a:gd name="T4" fmla="*/ 0 w 21600"/>
                  <a:gd name="T5" fmla="*/ 0 h 2169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96"/>
                  <a:gd name="T11" fmla="*/ 21600 w 21600"/>
                  <a:gd name="T12" fmla="*/ 21696 h 216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96" fill="none" extrusionOk="0">
                    <a:moveTo>
                      <a:pt x="20678" y="21696"/>
                    </a:moveTo>
                    <a:cubicBezTo>
                      <a:pt x="9118" y="21202"/>
                      <a:pt x="0" y="11687"/>
                      <a:pt x="0" y="116"/>
                    </a:cubicBezTo>
                    <a:cubicBezTo>
                      <a:pt x="-1" y="77"/>
                      <a:pt x="0" y="38"/>
                      <a:pt x="0" y="0"/>
                    </a:cubicBezTo>
                  </a:path>
                  <a:path w="21600" h="21696" stroke="0" extrusionOk="0">
                    <a:moveTo>
                      <a:pt x="20678" y="21696"/>
                    </a:moveTo>
                    <a:cubicBezTo>
                      <a:pt x="9118" y="21202"/>
                      <a:pt x="0" y="11687"/>
                      <a:pt x="0" y="116"/>
                    </a:cubicBezTo>
                    <a:cubicBezTo>
                      <a:pt x="-1" y="77"/>
                      <a:pt x="0" y="38"/>
                      <a:pt x="0" y="0"/>
                    </a:cubicBezTo>
                    <a:lnTo>
                      <a:pt x="21600" y="116"/>
                    </a:lnTo>
                    <a:lnTo>
                      <a:pt x="20678" y="21696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0494" name="Group 30"/>
            <p:cNvGrpSpPr>
              <a:grpSpLocks/>
            </p:cNvGrpSpPr>
            <p:nvPr/>
          </p:nvGrpSpPr>
          <p:grpSpPr bwMode="auto">
            <a:xfrm>
              <a:off x="1526" y="2431"/>
              <a:ext cx="134" cy="245"/>
              <a:chOff x="1526" y="2431"/>
              <a:chExt cx="134" cy="245"/>
            </a:xfrm>
          </p:grpSpPr>
          <p:sp>
            <p:nvSpPr>
              <p:cNvPr id="20500" name="Arc 31"/>
              <p:cNvSpPr>
                <a:spLocks/>
              </p:cNvSpPr>
              <p:nvPr/>
            </p:nvSpPr>
            <p:spPr bwMode="auto">
              <a:xfrm>
                <a:off x="1526" y="2618"/>
                <a:ext cx="36" cy="5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01" name="Arc 32"/>
              <p:cNvSpPr>
                <a:spLocks/>
              </p:cNvSpPr>
              <p:nvPr/>
            </p:nvSpPr>
            <p:spPr bwMode="auto">
              <a:xfrm rot="10800000">
                <a:off x="1564" y="2431"/>
                <a:ext cx="25" cy="184"/>
              </a:xfrm>
              <a:custGeom>
                <a:avLst/>
                <a:gdLst>
                  <a:gd name="T0" fmla="*/ 0 w 22521"/>
                  <a:gd name="T1" fmla="*/ 0 h 21721"/>
                  <a:gd name="T2" fmla="*/ 0 w 22521"/>
                  <a:gd name="T3" fmla="*/ 0 h 21721"/>
                  <a:gd name="T4" fmla="*/ 0 w 22521"/>
                  <a:gd name="T5" fmla="*/ 0 h 21721"/>
                  <a:gd name="T6" fmla="*/ 0 60000 65536"/>
                  <a:gd name="T7" fmla="*/ 0 60000 65536"/>
                  <a:gd name="T8" fmla="*/ 0 60000 65536"/>
                  <a:gd name="T9" fmla="*/ 0 w 22521"/>
                  <a:gd name="T10" fmla="*/ 0 h 21721"/>
                  <a:gd name="T11" fmla="*/ 22521 w 22521"/>
                  <a:gd name="T12" fmla="*/ 21721 h 217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21" h="21721" fill="none" extrusionOk="0">
                    <a:moveTo>
                      <a:pt x="22520" y="0"/>
                    </a:moveTo>
                    <a:cubicBezTo>
                      <a:pt x="22520" y="40"/>
                      <a:pt x="22521" y="80"/>
                      <a:pt x="22521" y="121"/>
                    </a:cubicBezTo>
                    <a:cubicBezTo>
                      <a:pt x="22521" y="12050"/>
                      <a:pt x="12850" y="21721"/>
                      <a:pt x="921" y="21721"/>
                    </a:cubicBezTo>
                    <a:cubicBezTo>
                      <a:pt x="613" y="21721"/>
                      <a:pt x="306" y="21714"/>
                      <a:pt x="-1" y="21701"/>
                    </a:cubicBezTo>
                  </a:path>
                  <a:path w="22521" h="21721" stroke="0" extrusionOk="0">
                    <a:moveTo>
                      <a:pt x="22520" y="0"/>
                    </a:moveTo>
                    <a:cubicBezTo>
                      <a:pt x="22520" y="40"/>
                      <a:pt x="22521" y="80"/>
                      <a:pt x="22521" y="121"/>
                    </a:cubicBezTo>
                    <a:cubicBezTo>
                      <a:pt x="22521" y="12050"/>
                      <a:pt x="12850" y="21721"/>
                      <a:pt x="921" y="21721"/>
                    </a:cubicBezTo>
                    <a:cubicBezTo>
                      <a:pt x="613" y="21721"/>
                      <a:pt x="306" y="21714"/>
                      <a:pt x="-1" y="21701"/>
                    </a:cubicBezTo>
                    <a:lnTo>
                      <a:pt x="921" y="121"/>
                    </a:lnTo>
                    <a:lnTo>
                      <a:pt x="22520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02" name="Arc 33"/>
              <p:cNvSpPr>
                <a:spLocks/>
              </p:cNvSpPr>
              <p:nvPr/>
            </p:nvSpPr>
            <p:spPr bwMode="auto">
              <a:xfrm>
                <a:off x="1624" y="2616"/>
                <a:ext cx="36" cy="59"/>
              </a:xfrm>
              <a:custGeom>
                <a:avLst/>
                <a:gdLst>
                  <a:gd name="T0" fmla="*/ 0 w 21600"/>
                  <a:gd name="T1" fmla="*/ 0 h 21955"/>
                  <a:gd name="T2" fmla="*/ 0 w 21600"/>
                  <a:gd name="T3" fmla="*/ 0 h 21955"/>
                  <a:gd name="T4" fmla="*/ 0 w 21600"/>
                  <a:gd name="T5" fmla="*/ 0 h 2195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955"/>
                  <a:gd name="T11" fmla="*/ 21600 w 21600"/>
                  <a:gd name="T12" fmla="*/ 21955 h 219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955" fill="none" extrusionOk="0">
                    <a:moveTo>
                      <a:pt x="20986" y="21955"/>
                    </a:moveTo>
                    <a:cubicBezTo>
                      <a:pt x="9301" y="21623"/>
                      <a:pt x="0" y="12054"/>
                      <a:pt x="0" y="364"/>
                    </a:cubicBezTo>
                    <a:cubicBezTo>
                      <a:pt x="-1" y="242"/>
                      <a:pt x="1" y="121"/>
                      <a:pt x="3" y="0"/>
                    </a:cubicBezTo>
                  </a:path>
                  <a:path w="21600" h="21955" stroke="0" extrusionOk="0">
                    <a:moveTo>
                      <a:pt x="20986" y="21955"/>
                    </a:moveTo>
                    <a:cubicBezTo>
                      <a:pt x="9301" y="21623"/>
                      <a:pt x="0" y="12054"/>
                      <a:pt x="0" y="364"/>
                    </a:cubicBezTo>
                    <a:cubicBezTo>
                      <a:pt x="-1" y="242"/>
                      <a:pt x="1" y="121"/>
                      <a:pt x="3" y="0"/>
                    </a:cubicBezTo>
                    <a:lnTo>
                      <a:pt x="21600" y="364"/>
                    </a:lnTo>
                    <a:lnTo>
                      <a:pt x="20986" y="21955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03" name="Arc 34"/>
              <p:cNvSpPr>
                <a:spLocks/>
              </p:cNvSpPr>
              <p:nvPr/>
            </p:nvSpPr>
            <p:spPr bwMode="auto">
              <a:xfrm rot="10800000">
                <a:off x="1597" y="2432"/>
                <a:ext cx="24" cy="183"/>
              </a:xfrm>
              <a:custGeom>
                <a:avLst/>
                <a:gdLst>
                  <a:gd name="T0" fmla="*/ 0 w 21600"/>
                  <a:gd name="T1" fmla="*/ 0 h 21696"/>
                  <a:gd name="T2" fmla="*/ 0 w 21600"/>
                  <a:gd name="T3" fmla="*/ 0 h 21696"/>
                  <a:gd name="T4" fmla="*/ 0 w 21600"/>
                  <a:gd name="T5" fmla="*/ 0 h 2169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96"/>
                  <a:gd name="T11" fmla="*/ 21600 w 21600"/>
                  <a:gd name="T12" fmla="*/ 21696 h 216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96" fill="none" extrusionOk="0">
                    <a:moveTo>
                      <a:pt x="20678" y="21696"/>
                    </a:moveTo>
                    <a:cubicBezTo>
                      <a:pt x="9118" y="21202"/>
                      <a:pt x="0" y="11687"/>
                      <a:pt x="0" y="116"/>
                    </a:cubicBezTo>
                    <a:cubicBezTo>
                      <a:pt x="-1" y="77"/>
                      <a:pt x="0" y="38"/>
                      <a:pt x="0" y="0"/>
                    </a:cubicBezTo>
                  </a:path>
                  <a:path w="21600" h="21696" stroke="0" extrusionOk="0">
                    <a:moveTo>
                      <a:pt x="20678" y="21696"/>
                    </a:moveTo>
                    <a:cubicBezTo>
                      <a:pt x="9118" y="21202"/>
                      <a:pt x="0" y="11687"/>
                      <a:pt x="0" y="116"/>
                    </a:cubicBezTo>
                    <a:cubicBezTo>
                      <a:pt x="-1" y="77"/>
                      <a:pt x="0" y="38"/>
                      <a:pt x="0" y="0"/>
                    </a:cubicBezTo>
                    <a:lnTo>
                      <a:pt x="21600" y="116"/>
                    </a:lnTo>
                    <a:lnTo>
                      <a:pt x="20678" y="21696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0495" name="Group 35"/>
            <p:cNvGrpSpPr>
              <a:grpSpLocks/>
            </p:cNvGrpSpPr>
            <p:nvPr/>
          </p:nvGrpSpPr>
          <p:grpSpPr bwMode="auto">
            <a:xfrm>
              <a:off x="1657" y="2429"/>
              <a:ext cx="133" cy="246"/>
              <a:chOff x="1657" y="2429"/>
              <a:chExt cx="133" cy="246"/>
            </a:xfrm>
          </p:grpSpPr>
          <p:sp>
            <p:nvSpPr>
              <p:cNvPr id="20496" name="Arc 36"/>
              <p:cNvSpPr>
                <a:spLocks/>
              </p:cNvSpPr>
              <p:nvPr/>
            </p:nvSpPr>
            <p:spPr bwMode="auto">
              <a:xfrm>
                <a:off x="1657" y="2616"/>
                <a:ext cx="36" cy="59"/>
              </a:xfrm>
              <a:custGeom>
                <a:avLst/>
                <a:gdLst>
                  <a:gd name="T0" fmla="*/ 0 w 21600"/>
                  <a:gd name="T1" fmla="*/ 0 h 21969"/>
                  <a:gd name="T2" fmla="*/ 0 w 21600"/>
                  <a:gd name="T3" fmla="*/ 0 h 21969"/>
                  <a:gd name="T4" fmla="*/ 0 w 21600"/>
                  <a:gd name="T5" fmla="*/ 0 h 2196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969"/>
                  <a:gd name="T11" fmla="*/ 21600 w 21600"/>
                  <a:gd name="T12" fmla="*/ 21969 h 219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969" fill="none" extrusionOk="0">
                    <a:moveTo>
                      <a:pt x="21596" y="0"/>
                    </a:moveTo>
                    <a:cubicBezTo>
                      <a:pt x="21598" y="122"/>
                      <a:pt x="21600" y="245"/>
                      <a:pt x="21600" y="369"/>
                    </a:cubicBezTo>
                    <a:cubicBezTo>
                      <a:pt x="21600" y="12298"/>
                      <a:pt x="11929" y="21968"/>
                      <a:pt x="0" y="21969"/>
                    </a:cubicBezTo>
                  </a:path>
                  <a:path w="21600" h="21969" stroke="0" extrusionOk="0">
                    <a:moveTo>
                      <a:pt x="21596" y="0"/>
                    </a:moveTo>
                    <a:cubicBezTo>
                      <a:pt x="21598" y="122"/>
                      <a:pt x="21600" y="245"/>
                      <a:pt x="21600" y="369"/>
                    </a:cubicBezTo>
                    <a:cubicBezTo>
                      <a:pt x="21600" y="12298"/>
                      <a:pt x="11929" y="21968"/>
                      <a:pt x="0" y="21969"/>
                    </a:cubicBezTo>
                    <a:lnTo>
                      <a:pt x="0" y="369"/>
                    </a:lnTo>
                    <a:lnTo>
                      <a:pt x="21596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497" name="Arc 37"/>
              <p:cNvSpPr>
                <a:spLocks/>
              </p:cNvSpPr>
              <p:nvPr/>
            </p:nvSpPr>
            <p:spPr bwMode="auto">
              <a:xfrm rot="10800000">
                <a:off x="1696" y="2429"/>
                <a:ext cx="24" cy="182"/>
              </a:xfrm>
              <a:custGeom>
                <a:avLst/>
                <a:gdLst>
                  <a:gd name="T0" fmla="*/ 0 w 22518"/>
                  <a:gd name="T1" fmla="*/ 0 h 21600"/>
                  <a:gd name="T2" fmla="*/ 0 w 22518"/>
                  <a:gd name="T3" fmla="*/ 0 h 21600"/>
                  <a:gd name="T4" fmla="*/ 0 w 2251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518"/>
                  <a:gd name="T10" fmla="*/ 0 h 21600"/>
                  <a:gd name="T11" fmla="*/ 22518 w 2251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18" h="21600" fill="none" extrusionOk="0">
                    <a:moveTo>
                      <a:pt x="22518" y="0"/>
                    </a:moveTo>
                    <a:cubicBezTo>
                      <a:pt x="22518" y="11929"/>
                      <a:pt x="12847" y="21600"/>
                      <a:pt x="918" y="21600"/>
                    </a:cubicBezTo>
                    <a:cubicBezTo>
                      <a:pt x="611" y="21600"/>
                      <a:pt x="305" y="21593"/>
                      <a:pt x="-1" y="21580"/>
                    </a:cubicBezTo>
                  </a:path>
                  <a:path w="22518" h="21600" stroke="0" extrusionOk="0">
                    <a:moveTo>
                      <a:pt x="22518" y="0"/>
                    </a:moveTo>
                    <a:cubicBezTo>
                      <a:pt x="22518" y="11929"/>
                      <a:pt x="12847" y="21600"/>
                      <a:pt x="918" y="21600"/>
                    </a:cubicBezTo>
                    <a:cubicBezTo>
                      <a:pt x="611" y="21600"/>
                      <a:pt x="305" y="21593"/>
                      <a:pt x="-1" y="21580"/>
                    </a:cubicBezTo>
                    <a:lnTo>
                      <a:pt x="918" y="0"/>
                    </a:lnTo>
                    <a:lnTo>
                      <a:pt x="22518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498" name="Arc 38"/>
              <p:cNvSpPr>
                <a:spLocks/>
              </p:cNvSpPr>
              <p:nvPr/>
            </p:nvSpPr>
            <p:spPr bwMode="auto">
              <a:xfrm>
                <a:off x="1754" y="2613"/>
                <a:ext cx="36" cy="5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499" name="Arc 39"/>
              <p:cNvSpPr>
                <a:spLocks/>
              </p:cNvSpPr>
              <p:nvPr/>
            </p:nvSpPr>
            <p:spPr bwMode="auto">
              <a:xfrm rot="10800000">
                <a:off x="1728" y="2429"/>
                <a:ext cx="24" cy="182"/>
              </a:xfrm>
              <a:custGeom>
                <a:avLst/>
                <a:gdLst>
                  <a:gd name="T0" fmla="*/ 0 w 21600"/>
                  <a:gd name="T1" fmla="*/ 0 h 21580"/>
                  <a:gd name="T2" fmla="*/ 0 w 21600"/>
                  <a:gd name="T3" fmla="*/ 0 h 21580"/>
                  <a:gd name="T4" fmla="*/ 0 w 21600"/>
                  <a:gd name="T5" fmla="*/ 0 h 2158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80"/>
                  <a:gd name="T11" fmla="*/ 21600 w 21600"/>
                  <a:gd name="T12" fmla="*/ 21580 h 215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80" fill="none" extrusionOk="0">
                    <a:moveTo>
                      <a:pt x="20681" y="21580"/>
                    </a:moveTo>
                    <a:cubicBezTo>
                      <a:pt x="9120" y="21088"/>
                      <a:pt x="0" y="11572"/>
                      <a:pt x="0" y="0"/>
                    </a:cubicBezTo>
                  </a:path>
                  <a:path w="21600" h="21580" stroke="0" extrusionOk="0">
                    <a:moveTo>
                      <a:pt x="20681" y="21580"/>
                    </a:moveTo>
                    <a:cubicBezTo>
                      <a:pt x="9120" y="21088"/>
                      <a:pt x="0" y="11572"/>
                      <a:pt x="0" y="0"/>
                    </a:cubicBezTo>
                    <a:lnTo>
                      <a:pt x="21600" y="0"/>
                    </a:lnTo>
                    <a:lnTo>
                      <a:pt x="20681" y="2158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0491" name="TextBox 26"/>
          <p:cNvSpPr txBox="1">
            <a:spLocks noChangeArrowheads="1"/>
          </p:cNvSpPr>
          <p:nvPr/>
        </p:nvSpPr>
        <p:spPr bwMode="auto">
          <a:xfrm>
            <a:off x="2819400" y="3505200"/>
            <a:ext cx="579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LH</a:t>
            </a:r>
          </a:p>
        </p:txBody>
      </p:sp>
      <p:sp>
        <p:nvSpPr>
          <p:cNvPr id="20492" name="TextBox 27"/>
          <p:cNvSpPr txBox="1">
            <a:spLocks noChangeArrowheads="1"/>
          </p:cNvSpPr>
          <p:nvPr/>
        </p:nvSpPr>
        <p:spPr bwMode="auto">
          <a:xfrm>
            <a:off x="5554663" y="3495675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FSH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560388" y="4530725"/>
            <a:ext cx="6219825" cy="1939925"/>
          </a:xfrm>
          <a:prstGeom prst="roundRect">
            <a:avLst>
              <a:gd name="adj" fmla="val 12495"/>
            </a:avLst>
          </a:prstGeom>
          <a:solidFill>
            <a:srgbClr val="33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GB" sz="2000">
                <a:latin typeface="Arial" charset="0"/>
              </a:rPr>
              <a:t>		</a:t>
            </a:r>
          </a:p>
          <a:p>
            <a:pPr algn="ctr"/>
            <a:r>
              <a:rPr lang="en-GB" sz="2000" b="1" i="1">
                <a:latin typeface="Arial" charset="0"/>
              </a:rPr>
              <a:t>	</a:t>
            </a:r>
          </a:p>
          <a:p>
            <a:pPr algn="ctr" eaLnBrk="1"/>
            <a:endParaRPr lang="en-GB" sz="2000" b="1" i="1">
              <a:latin typeface="Arial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560388" y="765175"/>
            <a:ext cx="4471987" cy="3752850"/>
          </a:xfrm>
          <a:prstGeom prst="roundRect">
            <a:avLst>
              <a:gd name="adj" fmla="val 12495"/>
            </a:avLst>
          </a:prstGeom>
          <a:solidFill>
            <a:srgbClr val="33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188" y="1484313"/>
            <a:ext cx="32639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000">
                <a:latin typeface="Arial" charset="0"/>
              </a:rPr>
              <a:t>CHOLESTEROL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>
                <a:latin typeface="Arial" charset="0"/>
              </a:rPr>
              <a:t>PREGNENOLONE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 b="1" i="1">
                <a:latin typeface="Arial" charset="0"/>
              </a:rPr>
              <a:t>PROGESTERONE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>
                <a:latin typeface="Arial" charset="0"/>
              </a:rPr>
              <a:t>17-OH PROGESTERONE</a:t>
            </a:r>
          </a:p>
          <a:p>
            <a:endParaRPr lang="en-GB" sz="2000">
              <a:latin typeface="Arial" charset="0"/>
            </a:endParaRPr>
          </a:p>
          <a:p>
            <a:r>
              <a:rPr lang="en-GB">
                <a:solidFill>
                  <a:schemeClr val="bg1"/>
                </a:solidFill>
                <a:latin typeface="Arial" charset="0"/>
              </a:rPr>
              <a:t>ANDROSTENEDIONE</a:t>
            </a:r>
          </a:p>
          <a:p>
            <a:endParaRPr lang="en-GB" sz="2000">
              <a:latin typeface="Arial" charset="0"/>
            </a:endParaRPr>
          </a:p>
          <a:p>
            <a:pPr eaLnBrk="1"/>
            <a:endParaRPr lang="en-GB" sz="2000">
              <a:latin typeface="Arial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5045075" y="835025"/>
            <a:ext cx="4016375" cy="3683000"/>
          </a:xfrm>
          <a:prstGeom prst="roundRect">
            <a:avLst>
              <a:gd name="adj" fmla="val 12495"/>
            </a:avLst>
          </a:prstGeom>
          <a:solidFill>
            <a:srgbClr val="33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539750" y="982663"/>
            <a:ext cx="45847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800" u="sng">
                <a:latin typeface="Arial" charset="0"/>
              </a:rPr>
              <a:t>ADRENALS AND GONADS</a:t>
            </a:r>
          </a:p>
        </p:txBody>
      </p:sp>
      <p:sp>
        <p:nvSpPr>
          <p:cNvPr id="3079" name="Line 14"/>
          <p:cNvSpPr>
            <a:spLocks noChangeShapeType="1"/>
          </p:cNvSpPr>
          <p:nvPr/>
        </p:nvSpPr>
        <p:spPr bwMode="auto">
          <a:xfrm>
            <a:off x="1619250" y="1844675"/>
            <a:ext cx="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0" name="Line 15"/>
          <p:cNvSpPr>
            <a:spLocks noChangeShapeType="1"/>
          </p:cNvSpPr>
          <p:nvPr/>
        </p:nvSpPr>
        <p:spPr bwMode="auto">
          <a:xfrm>
            <a:off x="1619250" y="2492375"/>
            <a:ext cx="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1" name="Line 16"/>
          <p:cNvSpPr>
            <a:spLocks noChangeShapeType="1"/>
          </p:cNvSpPr>
          <p:nvPr/>
        </p:nvSpPr>
        <p:spPr bwMode="auto">
          <a:xfrm>
            <a:off x="1619250" y="3068638"/>
            <a:ext cx="0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2" name="Line 17"/>
          <p:cNvSpPr>
            <a:spLocks noChangeShapeType="1"/>
          </p:cNvSpPr>
          <p:nvPr/>
        </p:nvSpPr>
        <p:spPr bwMode="auto">
          <a:xfrm>
            <a:off x="1617663" y="3694113"/>
            <a:ext cx="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83" name="Group 36"/>
          <p:cNvGrpSpPr>
            <a:grpSpLocks/>
          </p:cNvGrpSpPr>
          <p:nvPr/>
        </p:nvGrpSpPr>
        <p:grpSpPr bwMode="auto">
          <a:xfrm>
            <a:off x="2992438" y="982663"/>
            <a:ext cx="5581650" cy="2220912"/>
            <a:chOff x="1876" y="298"/>
            <a:chExt cx="3524" cy="1529"/>
          </a:xfrm>
        </p:grpSpPr>
        <p:sp>
          <p:nvSpPr>
            <p:cNvPr id="3097" name="Rectangle 12"/>
            <p:cNvSpPr>
              <a:spLocks noChangeArrowheads="1"/>
            </p:cNvSpPr>
            <p:nvPr/>
          </p:nvSpPr>
          <p:spPr bwMode="auto">
            <a:xfrm>
              <a:off x="3351" y="298"/>
              <a:ext cx="199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800" u="sng">
                  <a:latin typeface="Arial" charset="0"/>
                </a:rPr>
                <a:t>ADRENALS ONLY</a:t>
              </a:r>
            </a:p>
          </p:txBody>
        </p:sp>
        <p:grpSp>
          <p:nvGrpSpPr>
            <p:cNvPr id="3098" name="Group 32"/>
            <p:cNvGrpSpPr>
              <a:grpSpLocks/>
            </p:cNvGrpSpPr>
            <p:nvPr/>
          </p:nvGrpSpPr>
          <p:grpSpPr bwMode="auto">
            <a:xfrm>
              <a:off x="1876" y="672"/>
              <a:ext cx="3524" cy="1155"/>
              <a:chOff x="1876" y="672"/>
              <a:chExt cx="3524" cy="1155"/>
            </a:xfrm>
          </p:grpSpPr>
          <p:sp>
            <p:nvSpPr>
              <p:cNvPr id="3099" name="Rectangle 6"/>
              <p:cNvSpPr>
                <a:spLocks noChangeArrowheads="1"/>
              </p:cNvSpPr>
              <p:nvPr/>
            </p:nvSpPr>
            <p:spPr bwMode="auto">
              <a:xfrm>
                <a:off x="3207" y="1556"/>
                <a:ext cx="2193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2000">
                    <a:latin typeface="Arial" charset="0"/>
                  </a:rPr>
                  <a:t>DEOXYCORTICOSTERONE</a:t>
                </a:r>
              </a:p>
            </p:txBody>
          </p:sp>
          <p:sp>
            <p:nvSpPr>
              <p:cNvPr id="3100" name="Rectangle 7"/>
              <p:cNvSpPr>
                <a:spLocks noChangeArrowheads="1"/>
              </p:cNvSpPr>
              <p:nvPr/>
            </p:nvSpPr>
            <p:spPr bwMode="auto">
              <a:xfrm>
                <a:off x="3687" y="1124"/>
                <a:ext cx="1631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2000">
                    <a:latin typeface="Arial" charset="0"/>
                  </a:rPr>
                  <a:t>CORTICOSTERONE</a:t>
                </a:r>
              </a:p>
            </p:txBody>
          </p:sp>
          <p:sp>
            <p:nvSpPr>
              <p:cNvPr id="3101" name="Rectangle 10"/>
              <p:cNvSpPr>
                <a:spLocks noChangeArrowheads="1"/>
              </p:cNvSpPr>
              <p:nvPr/>
            </p:nvSpPr>
            <p:spPr bwMode="auto">
              <a:xfrm>
                <a:off x="3984" y="672"/>
                <a:ext cx="1346" cy="271"/>
              </a:xfrm>
              <a:prstGeom prst="rect">
                <a:avLst/>
              </a:prstGeom>
              <a:solidFill>
                <a:srgbClr val="33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2000" b="1" i="1">
                    <a:latin typeface="Arial" charset="0"/>
                  </a:rPr>
                  <a:t>ALDOSTERONE</a:t>
                </a:r>
              </a:p>
            </p:txBody>
          </p:sp>
          <p:sp>
            <p:nvSpPr>
              <p:cNvPr id="3102" name="Line 18"/>
              <p:cNvSpPr>
                <a:spLocks noChangeShapeType="1"/>
              </p:cNvSpPr>
              <p:nvPr/>
            </p:nvSpPr>
            <p:spPr bwMode="auto">
              <a:xfrm>
                <a:off x="1876" y="1680"/>
                <a:ext cx="1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3" name="Line 19"/>
              <p:cNvSpPr>
                <a:spLocks noChangeShapeType="1"/>
              </p:cNvSpPr>
              <p:nvPr/>
            </p:nvSpPr>
            <p:spPr bwMode="auto">
              <a:xfrm flipV="1">
                <a:off x="4084" y="1340"/>
                <a:ext cx="232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4" name="Line 20"/>
              <p:cNvSpPr>
                <a:spLocks noChangeShapeType="1"/>
              </p:cNvSpPr>
              <p:nvPr/>
            </p:nvSpPr>
            <p:spPr bwMode="auto">
              <a:xfrm flipV="1">
                <a:off x="4612" y="908"/>
                <a:ext cx="232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3084" name="Group 33"/>
          <p:cNvGrpSpPr>
            <a:grpSpLocks/>
          </p:cNvGrpSpPr>
          <p:nvPr/>
        </p:nvGrpSpPr>
        <p:grpSpPr bwMode="auto">
          <a:xfrm>
            <a:off x="3600450" y="3368675"/>
            <a:ext cx="4679950" cy="992188"/>
            <a:chOff x="2260" y="1940"/>
            <a:chExt cx="2955" cy="683"/>
          </a:xfrm>
        </p:grpSpPr>
        <p:sp>
          <p:nvSpPr>
            <p:cNvPr id="3093" name="Rectangle 8"/>
            <p:cNvSpPr>
              <a:spLocks noChangeArrowheads="1"/>
            </p:cNvSpPr>
            <p:nvPr/>
          </p:nvSpPr>
          <p:spPr bwMode="auto">
            <a:xfrm>
              <a:off x="4272" y="2352"/>
              <a:ext cx="94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000" b="1" i="1">
                  <a:latin typeface="Arial" charset="0"/>
                </a:rPr>
                <a:t>CORTISOL</a:t>
              </a:r>
            </a:p>
          </p:txBody>
        </p:sp>
        <p:sp>
          <p:nvSpPr>
            <p:cNvPr id="3094" name="Rectangle 9"/>
            <p:cNvSpPr>
              <a:spLocks noChangeArrowheads="1"/>
            </p:cNvSpPr>
            <p:nvPr/>
          </p:nvSpPr>
          <p:spPr bwMode="auto">
            <a:xfrm>
              <a:off x="3207" y="1940"/>
              <a:ext cx="172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000">
                  <a:latin typeface="Arial" charset="0"/>
                </a:rPr>
                <a:t>11-DEOXYCORTISOL</a:t>
              </a:r>
            </a:p>
          </p:txBody>
        </p:sp>
        <p:sp>
          <p:nvSpPr>
            <p:cNvPr id="3095" name="Line 21"/>
            <p:cNvSpPr>
              <a:spLocks noChangeShapeType="1"/>
            </p:cNvSpPr>
            <p:nvPr/>
          </p:nvSpPr>
          <p:spPr bwMode="auto">
            <a:xfrm>
              <a:off x="2260" y="2064"/>
              <a:ext cx="9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2"/>
            <p:cNvSpPr>
              <a:spLocks noChangeShapeType="1"/>
            </p:cNvSpPr>
            <p:nvPr/>
          </p:nvSpPr>
          <p:spPr bwMode="auto">
            <a:xfrm>
              <a:off x="4084" y="2164"/>
              <a:ext cx="52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85" name="Group 37"/>
          <p:cNvGrpSpPr>
            <a:grpSpLocks/>
          </p:cNvGrpSpPr>
          <p:nvPr/>
        </p:nvGrpSpPr>
        <p:grpSpPr bwMode="auto">
          <a:xfrm>
            <a:off x="539750" y="4437063"/>
            <a:ext cx="5608638" cy="2128837"/>
            <a:chOff x="356" y="2596"/>
            <a:chExt cx="3542" cy="1466"/>
          </a:xfrm>
        </p:grpSpPr>
        <p:sp>
          <p:nvSpPr>
            <p:cNvPr id="3087" name="Rectangle 13"/>
            <p:cNvSpPr>
              <a:spLocks noChangeArrowheads="1"/>
            </p:cNvSpPr>
            <p:nvPr/>
          </p:nvSpPr>
          <p:spPr bwMode="auto">
            <a:xfrm>
              <a:off x="615" y="3706"/>
              <a:ext cx="328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800">
                  <a:latin typeface="Arial" charset="0"/>
                </a:rPr>
                <a:t>MAINLY GONADS NORMALLY</a:t>
              </a:r>
            </a:p>
          </p:txBody>
        </p:sp>
        <p:grpSp>
          <p:nvGrpSpPr>
            <p:cNvPr id="3088" name="Group 34"/>
            <p:cNvGrpSpPr>
              <a:grpSpLocks/>
            </p:cNvGrpSpPr>
            <p:nvPr/>
          </p:nvGrpSpPr>
          <p:grpSpPr bwMode="auto">
            <a:xfrm>
              <a:off x="356" y="2596"/>
              <a:ext cx="2575" cy="1146"/>
              <a:chOff x="356" y="2596"/>
              <a:chExt cx="2575" cy="1146"/>
            </a:xfrm>
          </p:grpSpPr>
          <p:sp>
            <p:nvSpPr>
              <p:cNvPr id="3089" name="Line 23"/>
              <p:cNvSpPr>
                <a:spLocks noChangeShapeType="1"/>
              </p:cNvSpPr>
              <p:nvPr/>
            </p:nvSpPr>
            <p:spPr bwMode="auto">
              <a:xfrm>
                <a:off x="1008" y="2596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" name="Line 24"/>
              <p:cNvSpPr>
                <a:spLocks noChangeShapeType="1"/>
              </p:cNvSpPr>
              <p:nvPr/>
            </p:nvSpPr>
            <p:spPr bwMode="auto">
              <a:xfrm>
                <a:off x="1008" y="3220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1" name="Rectangle 28"/>
              <p:cNvSpPr>
                <a:spLocks noChangeArrowheads="1"/>
              </p:cNvSpPr>
              <p:nvPr/>
            </p:nvSpPr>
            <p:spPr bwMode="auto">
              <a:xfrm>
                <a:off x="576" y="2989"/>
                <a:ext cx="1686" cy="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b="1" i="1">
                    <a:solidFill>
                      <a:schemeClr val="bg1"/>
                    </a:solidFill>
                    <a:latin typeface="Arial" charset="0"/>
                  </a:rPr>
                  <a:t>TESTOSTERONE</a:t>
                </a:r>
              </a:p>
            </p:txBody>
          </p:sp>
          <p:sp>
            <p:nvSpPr>
              <p:cNvPr id="3092" name="Rectangle 29"/>
              <p:cNvSpPr>
                <a:spLocks noChangeArrowheads="1"/>
              </p:cNvSpPr>
              <p:nvPr/>
            </p:nvSpPr>
            <p:spPr bwMode="auto">
              <a:xfrm>
                <a:off x="356" y="3427"/>
                <a:ext cx="2575" cy="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b="1" i="1">
                    <a:solidFill>
                      <a:schemeClr val="bg1"/>
                    </a:solidFill>
                    <a:latin typeface="Arial" charset="0"/>
                  </a:rPr>
                  <a:t>DIHYDROTESTOSTERONE</a:t>
                </a:r>
              </a:p>
            </p:txBody>
          </p:sp>
        </p:grpSp>
      </p:grpSp>
      <p:sp>
        <p:nvSpPr>
          <p:cNvPr id="3086" name="Text Box 39"/>
          <p:cNvSpPr txBox="1">
            <a:spLocks noChangeArrowheads="1"/>
          </p:cNvSpPr>
          <p:nvPr/>
        </p:nvSpPr>
        <p:spPr bwMode="auto">
          <a:xfrm>
            <a:off x="2484438" y="0"/>
            <a:ext cx="417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600">
                <a:solidFill>
                  <a:srgbClr val="000099"/>
                </a:solidFill>
                <a:latin typeface="Arial" charset="0"/>
              </a:rPr>
              <a:t>THE ANDROGENS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16113"/>
            <a:ext cx="7874000" cy="20177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99"/>
                </a:solidFill>
              </a:rPr>
              <a:t/>
            </a:r>
            <a:br>
              <a:rPr lang="en-GB" b="1" dirty="0" smtClean="0">
                <a:solidFill>
                  <a:srgbClr val="000099"/>
                </a:solidFill>
              </a:rPr>
            </a:br>
            <a:r>
              <a:rPr lang="en-GB" b="1" dirty="0" smtClean="0">
                <a:solidFill>
                  <a:srgbClr val="000099"/>
                </a:solidFill>
              </a:rPr>
              <a:t/>
            </a:r>
            <a:br>
              <a:rPr lang="en-GB" b="1" dirty="0" smtClean="0">
                <a:solidFill>
                  <a:srgbClr val="000099"/>
                </a:solidFill>
              </a:rPr>
            </a:br>
            <a:r>
              <a:rPr lang="en-GB" sz="4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1. EARLY FOLLICULAR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8"/>
          <p:cNvSpPr>
            <a:spLocks noChangeArrowheads="1"/>
          </p:cNvSpPr>
          <p:nvPr/>
        </p:nvSpPr>
        <p:spPr bwMode="auto">
          <a:xfrm>
            <a:off x="2484438" y="4797425"/>
            <a:ext cx="4699000" cy="1374775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10"/>
          <p:cNvSpPr>
            <a:spLocks noChangeArrowheads="1"/>
          </p:cNvSpPr>
          <p:nvPr/>
        </p:nvSpPr>
        <p:spPr bwMode="auto">
          <a:xfrm>
            <a:off x="4140200" y="4941888"/>
            <a:ext cx="1223963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000099"/>
                </a:solidFill>
                <a:latin typeface="Arial" charset="0"/>
                <a:cs typeface="Arial" charset="0"/>
              </a:rPr>
              <a:t>OVARY</a:t>
            </a:r>
          </a:p>
        </p:txBody>
      </p:sp>
      <p:sp>
        <p:nvSpPr>
          <p:cNvPr id="22532" name="Line 11"/>
          <p:cNvSpPr>
            <a:spLocks noChangeShapeType="1"/>
          </p:cNvSpPr>
          <p:nvPr/>
        </p:nvSpPr>
        <p:spPr bwMode="auto">
          <a:xfrm flipH="1" flipV="1">
            <a:off x="2339975" y="5300663"/>
            <a:ext cx="792163" cy="144462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Rectangle 12"/>
          <p:cNvSpPr>
            <a:spLocks noChangeArrowheads="1"/>
          </p:cNvSpPr>
          <p:nvPr/>
        </p:nvSpPr>
        <p:spPr bwMode="auto">
          <a:xfrm>
            <a:off x="3132138" y="476250"/>
            <a:ext cx="3605212" cy="1719263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2534" name="Rectangle 13"/>
          <p:cNvSpPr>
            <a:spLocks noChangeArrowheads="1"/>
          </p:cNvSpPr>
          <p:nvPr/>
        </p:nvSpPr>
        <p:spPr bwMode="auto">
          <a:xfrm>
            <a:off x="3203575" y="2636838"/>
            <a:ext cx="3503613" cy="140017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20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2535" name="Oval 14"/>
          <p:cNvSpPr>
            <a:spLocks noChangeArrowheads="1"/>
          </p:cNvSpPr>
          <p:nvPr/>
        </p:nvSpPr>
        <p:spPr bwMode="auto">
          <a:xfrm>
            <a:off x="3203575" y="5445125"/>
            <a:ext cx="355600" cy="165100"/>
          </a:xfrm>
          <a:prstGeom prst="ellipse">
            <a:avLst/>
          </a:prstGeom>
          <a:solidFill>
            <a:srgbClr val="CCECFF"/>
          </a:solidFill>
          <a:ln w="127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2536" name="Oval 15"/>
          <p:cNvSpPr>
            <a:spLocks noChangeArrowheads="1"/>
          </p:cNvSpPr>
          <p:nvPr/>
        </p:nvSpPr>
        <p:spPr bwMode="auto">
          <a:xfrm>
            <a:off x="3635375" y="5732463"/>
            <a:ext cx="660400" cy="215900"/>
          </a:xfrm>
          <a:prstGeom prst="ellipse">
            <a:avLst/>
          </a:prstGeom>
          <a:solidFill>
            <a:srgbClr val="CCECFF"/>
          </a:solidFill>
          <a:ln w="127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2537" name="Oval 16"/>
          <p:cNvSpPr>
            <a:spLocks noChangeArrowheads="1"/>
          </p:cNvSpPr>
          <p:nvPr/>
        </p:nvSpPr>
        <p:spPr bwMode="auto">
          <a:xfrm>
            <a:off x="4360863" y="5638800"/>
            <a:ext cx="355600" cy="165100"/>
          </a:xfrm>
          <a:prstGeom prst="ellipse">
            <a:avLst/>
          </a:prstGeom>
          <a:solidFill>
            <a:srgbClr val="CCECFF"/>
          </a:solidFill>
          <a:ln w="127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2538" name="Oval 17"/>
          <p:cNvSpPr>
            <a:spLocks noChangeArrowheads="1"/>
          </p:cNvSpPr>
          <p:nvPr/>
        </p:nvSpPr>
        <p:spPr bwMode="auto">
          <a:xfrm>
            <a:off x="5275263" y="5473700"/>
            <a:ext cx="203200" cy="88900"/>
          </a:xfrm>
          <a:prstGeom prst="ellipse">
            <a:avLst/>
          </a:prstGeom>
          <a:solidFill>
            <a:srgbClr val="CCECFF"/>
          </a:solidFill>
          <a:ln w="127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2539" name="Line 18"/>
          <p:cNvSpPr>
            <a:spLocks noChangeShapeType="1"/>
          </p:cNvSpPr>
          <p:nvPr/>
        </p:nvSpPr>
        <p:spPr bwMode="auto">
          <a:xfrm>
            <a:off x="4640263" y="5867400"/>
            <a:ext cx="889000" cy="46990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0" name="Line 19"/>
          <p:cNvSpPr>
            <a:spLocks noChangeShapeType="1"/>
          </p:cNvSpPr>
          <p:nvPr/>
        </p:nvSpPr>
        <p:spPr bwMode="auto">
          <a:xfrm>
            <a:off x="5402263" y="5626100"/>
            <a:ext cx="228600" cy="68580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1" name="Rectangle 20"/>
          <p:cNvSpPr>
            <a:spLocks noChangeArrowheads="1"/>
          </p:cNvSpPr>
          <p:nvPr/>
        </p:nvSpPr>
        <p:spPr bwMode="auto">
          <a:xfrm>
            <a:off x="4030663" y="6248400"/>
            <a:ext cx="386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70C0"/>
                </a:solidFill>
                <a:latin typeface="Arial" charset="0"/>
                <a:cs typeface="Arial" charset="0"/>
              </a:rPr>
              <a:t>developing follicles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3708400" y="1700213"/>
            <a:ext cx="2527300" cy="2492375"/>
            <a:chOff x="3563888" y="1772791"/>
            <a:chExt cx="2528292" cy="2492474"/>
          </a:xfrm>
        </p:grpSpPr>
        <p:sp>
          <p:nvSpPr>
            <p:cNvPr id="22579" name="Line 21"/>
            <p:cNvSpPr>
              <a:spLocks noChangeShapeType="1"/>
            </p:cNvSpPr>
            <p:nvPr/>
          </p:nvSpPr>
          <p:spPr bwMode="auto">
            <a:xfrm>
              <a:off x="3923928" y="3789015"/>
              <a:ext cx="320675" cy="47625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80" name="Line 22"/>
            <p:cNvSpPr>
              <a:spLocks noChangeShapeType="1"/>
            </p:cNvSpPr>
            <p:nvPr/>
          </p:nvSpPr>
          <p:spPr bwMode="auto">
            <a:xfrm flipH="1">
              <a:off x="5364088" y="3789015"/>
              <a:ext cx="347663" cy="441325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81" name="Line 41"/>
            <p:cNvSpPr>
              <a:spLocks noChangeShapeType="1"/>
            </p:cNvSpPr>
            <p:nvPr/>
          </p:nvSpPr>
          <p:spPr bwMode="auto">
            <a:xfrm>
              <a:off x="4788024" y="2420863"/>
              <a:ext cx="0" cy="371475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82" name="TextBox 34"/>
            <p:cNvSpPr txBox="1">
              <a:spLocks noChangeArrowheads="1"/>
            </p:cNvSpPr>
            <p:nvPr/>
          </p:nvSpPr>
          <p:spPr bwMode="auto">
            <a:xfrm>
              <a:off x="5292080" y="3068935"/>
              <a:ext cx="8001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70C0"/>
                  </a:solidFill>
                  <a:latin typeface="Arial" charset="0"/>
                  <a:cs typeface="Arial" charset="0"/>
                </a:rPr>
                <a:t>FSH</a:t>
              </a:r>
            </a:p>
          </p:txBody>
        </p:sp>
        <p:sp>
          <p:nvSpPr>
            <p:cNvPr id="22583" name="TextBox 35"/>
            <p:cNvSpPr txBox="1">
              <a:spLocks noChangeArrowheads="1"/>
            </p:cNvSpPr>
            <p:nvPr/>
          </p:nvSpPr>
          <p:spPr bwMode="auto">
            <a:xfrm>
              <a:off x="3563888" y="3068935"/>
              <a:ext cx="57943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70C0"/>
                  </a:solidFill>
                  <a:latin typeface="Arial" charset="0"/>
                  <a:cs typeface="Arial" charset="0"/>
                </a:rPr>
                <a:t>LH</a:t>
              </a:r>
            </a:p>
          </p:txBody>
        </p:sp>
        <p:sp>
          <p:nvSpPr>
            <p:cNvPr id="22584" name="Rectangle 53"/>
            <p:cNvSpPr>
              <a:spLocks noChangeArrowheads="1"/>
            </p:cNvSpPr>
            <p:nvPr/>
          </p:nvSpPr>
          <p:spPr bwMode="auto">
            <a:xfrm>
              <a:off x="4283968" y="1772791"/>
              <a:ext cx="1041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70C0"/>
                  </a:solidFill>
                  <a:latin typeface="Arial" charset="0"/>
                  <a:cs typeface="Arial" charset="0"/>
                </a:rPr>
                <a:t>GnRH</a:t>
              </a: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0" y="836613"/>
            <a:ext cx="2555875" cy="5281612"/>
            <a:chOff x="0" y="836712"/>
            <a:chExt cx="2555875" cy="5281315"/>
          </a:xfrm>
        </p:grpSpPr>
        <p:sp>
          <p:nvSpPr>
            <p:cNvPr id="22571" name="Freeform 55"/>
            <p:cNvSpPr>
              <a:spLocks/>
            </p:cNvSpPr>
            <p:nvPr/>
          </p:nvSpPr>
          <p:spPr bwMode="auto">
            <a:xfrm>
              <a:off x="1403648" y="1628800"/>
              <a:ext cx="787400" cy="220662"/>
            </a:xfrm>
            <a:custGeom>
              <a:avLst/>
              <a:gdLst>
                <a:gd name="T0" fmla="*/ 0 w 885825"/>
                <a:gd name="T1" fmla="*/ 220662 h 220662"/>
                <a:gd name="T2" fmla="*/ 89100 w 885825"/>
                <a:gd name="T3" fmla="*/ 1587 h 220662"/>
                <a:gd name="T4" fmla="*/ 163351 w 885825"/>
                <a:gd name="T5" fmla="*/ 211137 h 220662"/>
                <a:gd name="T6" fmla="*/ 259877 w 885825"/>
                <a:gd name="T7" fmla="*/ 39687 h 220662"/>
                <a:gd name="T8" fmla="*/ 345264 w 885825"/>
                <a:gd name="T9" fmla="*/ 220662 h 2206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5825"/>
                <a:gd name="T16" fmla="*/ 0 h 220662"/>
                <a:gd name="T17" fmla="*/ 885825 w 885825"/>
                <a:gd name="T18" fmla="*/ 220662 h 2206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5825" h="220662">
                  <a:moveTo>
                    <a:pt x="0" y="220662"/>
                  </a:moveTo>
                  <a:cubicBezTo>
                    <a:pt x="79375" y="111918"/>
                    <a:pt x="158750" y="3175"/>
                    <a:pt x="228600" y="1587"/>
                  </a:cubicBezTo>
                  <a:cubicBezTo>
                    <a:pt x="298450" y="0"/>
                    <a:pt x="346075" y="204787"/>
                    <a:pt x="419100" y="211137"/>
                  </a:cubicBezTo>
                  <a:cubicBezTo>
                    <a:pt x="492125" y="217487"/>
                    <a:pt x="588963" y="38100"/>
                    <a:pt x="666750" y="39687"/>
                  </a:cubicBezTo>
                  <a:cubicBezTo>
                    <a:pt x="744537" y="41274"/>
                    <a:pt x="815181" y="130968"/>
                    <a:pt x="885825" y="220662"/>
                  </a:cubicBez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2572" name="Group 62"/>
            <p:cNvGrpSpPr>
              <a:grpSpLocks/>
            </p:cNvGrpSpPr>
            <p:nvPr/>
          </p:nvGrpSpPr>
          <p:grpSpPr bwMode="auto">
            <a:xfrm>
              <a:off x="0" y="836712"/>
              <a:ext cx="2555875" cy="5281315"/>
              <a:chOff x="0" y="836712"/>
              <a:chExt cx="2555875" cy="5281315"/>
            </a:xfrm>
          </p:grpSpPr>
          <p:grpSp>
            <p:nvGrpSpPr>
              <p:cNvPr id="22573" name="Group 52"/>
              <p:cNvGrpSpPr>
                <a:grpSpLocks/>
              </p:cNvGrpSpPr>
              <p:nvPr/>
            </p:nvGrpSpPr>
            <p:grpSpPr bwMode="auto">
              <a:xfrm>
                <a:off x="0" y="1484767"/>
                <a:ext cx="2555875" cy="4633260"/>
                <a:chOff x="6408843" y="1556794"/>
                <a:chExt cx="2555776" cy="4633392"/>
              </a:xfrm>
            </p:grpSpPr>
            <p:sp>
              <p:nvSpPr>
                <p:cNvPr id="22576" name="Rectangle 9"/>
                <p:cNvSpPr>
                  <a:spLocks noChangeArrowheads="1"/>
                </p:cNvSpPr>
                <p:nvPr/>
              </p:nvSpPr>
              <p:spPr bwMode="auto">
                <a:xfrm>
                  <a:off x="6408843" y="4869274"/>
                  <a:ext cx="2555776" cy="13209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r>
                    <a:rPr lang="en-GB" sz="2800" b="1" i="1">
                      <a:solidFill>
                        <a:srgbClr val="0070C0"/>
                      </a:solidFill>
                      <a:latin typeface="Arial" charset="0"/>
                      <a:cs typeface="Arial" charset="0"/>
                    </a:rPr>
                    <a:t>Oestradiol</a:t>
                  </a:r>
                </a:p>
                <a:p>
                  <a:r>
                    <a:rPr lang="en-GB" sz="2800" b="1" i="1">
                      <a:solidFill>
                        <a:srgbClr val="0070C0"/>
                      </a:solidFill>
                      <a:latin typeface="Arial" charset="0"/>
                      <a:cs typeface="Arial" charset="0"/>
                    </a:rPr>
                    <a:t>Progesterone</a:t>
                  </a:r>
                </a:p>
                <a:p>
                  <a:r>
                    <a:rPr lang="en-GB" i="1">
                      <a:solidFill>
                        <a:srgbClr val="0070C0"/>
                      </a:solidFill>
                    </a:rPr>
                    <a:t> </a:t>
                  </a:r>
                  <a:endParaRPr lang="en-GB" sz="1600" i="1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22577" name="Elbow Connector 37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6269750" y="2379430"/>
                  <a:ext cx="3456503" cy="1811231"/>
                </a:xfrm>
                <a:prstGeom prst="bentConnector3">
                  <a:avLst>
                    <a:gd name="adj1" fmla="val 100028"/>
                  </a:avLst>
                </a:prstGeom>
                <a:noFill/>
                <a:ln w="57150" algn="ctr">
                  <a:solidFill>
                    <a:srgbClr val="0070C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578" name="Straight Arrow Connector 4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092280" y="3861048"/>
                  <a:ext cx="1795032" cy="1"/>
                </a:xfrm>
                <a:prstGeom prst="straightConnector1">
                  <a:avLst/>
                </a:prstGeom>
                <a:noFill/>
                <a:ln w="57150" algn="ctr">
                  <a:solidFill>
                    <a:srgbClr val="0070C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59" name="TextBox 58"/>
              <p:cNvSpPr txBox="1"/>
              <p:nvPr/>
            </p:nvSpPr>
            <p:spPr>
              <a:xfrm>
                <a:off x="827088" y="836712"/>
                <a:ext cx="1708150" cy="4619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Indirect -</a:t>
                </a:r>
                <a:r>
                  <a:rPr lang="en-GB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ve</a:t>
                </a:r>
                <a:endParaRPr lang="en-GB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827088" y="3141632"/>
                <a:ext cx="1503362" cy="46034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Direct -</a:t>
                </a:r>
                <a:r>
                  <a:rPr lang="en-GB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ve</a:t>
                </a:r>
                <a:endParaRPr lang="en-GB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62" name="Straight Arrow Connector 61"/>
          <p:cNvCxnSpPr/>
          <p:nvPr/>
        </p:nvCxnSpPr>
        <p:spPr>
          <a:xfrm flipH="1" flipV="1">
            <a:off x="4211638" y="5949950"/>
            <a:ext cx="1223962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0" y="836613"/>
            <a:ext cx="2555875" cy="5281612"/>
            <a:chOff x="6444208" y="764704"/>
            <a:chExt cx="2555875" cy="5281315"/>
          </a:xfrm>
        </p:grpSpPr>
        <p:grpSp>
          <p:nvGrpSpPr>
            <p:cNvPr id="22548" name="Group 23"/>
            <p:cNvGrpSpPr>
              <a:grpSpLocks/>
            </p:cNvGrpSpPr>
            <p:nvPr/>
          </p:nvGrpSpPr>
          <p:grpSpPr bwMode="auto">
            <a:xfrm>
              <a:off x="7668344" y="1628800"/>
              <a:ext cx="963612" cy="276225"/>
              <a:chOff x="1395" y="2429"/>
              <a:chExt cx="395" cy="249"/>
            </a:xfrm>
          </p:grpSpPr>
          <p:grpSp>
            <p:nvGrpSpPr>
              <p:cNvPr id="22556" name="Group 24"/>
              <p:cNvGrpSpPr>
                <a:grpSpLocks/>
              </p:cNvGrpSpPr>
              <p:nvPr/>
            </p:nvGrpSpPr>
            <p:grpSpPr bwMode="auto">
              <a:xfrm>
                <a:off x="1395" y="2433"/>
                <a:ext cx="133" cy="245"/>
                <a:chOff x="1395" y="2433"/>
                <a:chExt cx="133" cy="245"/>
              </a:xfrm>
            </p:grpSpPr>
            <p:sp>
              <p:nvSpPr>
                <p:cNvPr id="22567" name="Arc 25"/>
                <p:cNvSpPr>
                  <a:spLocks/>
                </p:cNvSpPr>
                <p:nvPr/>
              </p:nvSpPr>
              <p:spPr bwMode="auto">
                <a:xfrm>
                  <a:off x="1395" y="2620"/>
                  <a:ext cx="36" cy="5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68" name="Arc 26"/>
                <p:cNvSpPr>
                  <a:spLocks/>
                </p:cNvSpPr>
                <p:nvPr/>
              </p:nvSpPr>
              <p:spPr bwMode="auto">
                <a:xfrm rot="10800000">
                  <a:off x="1433" y="2433"/>
                  <a:ext cx="25" cy="184"/>
                </a:xfrm>
                <a:custGeom>
                  <a:avLst/>
                  <a:gdLst>
                    <a:gd name="T0" fmla="*/ 0 w 22521"/>
                    <a:gd name="T1" fmla="*/ 0 h 21721"/>
                    <a:gd name="T2" fmla="*/ 0 w 22521"/>
                    <a:gd name="T3" fmla="*/ 0 h 21721"/>
                    <a:gd name="T4" fmla="*/ 0 w 22521"/>
                    <a:gd name="T5" fmla="*/ 0 h 21721"/>
                    <a:gd name="T6" fmla="*/ 0 60000 65536"/>
                    <a:gd name="T7" fmla="*/ 0 60000 65536"/>
                    <a:gd name="T8" fmla="*/ 0 60000 65536"/>
                    <a:gd name="T9" fmla="*/ 0 w 22521"/>
                    <a:gd name="T10" fmla="*/ 0 h 21721"/>
                    <a:gd name="T11" fmla="*/ 22521 w 22521"/>
                    <a:gd name="T12" fmla="*/ 21721 h 217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521" h="21721" fill="none" extrusionOk="0">
                      <a:moveTo>
                        <a:pt x="22520" y="0"/>
                      </a:moveTo>
                      <a:cubicBezTo>
                        <a:pt x="22520" y="40"/>
                        <a:pt x="22521" y="80"/>
                        <a:pt x="22521" y="121"/>
                      </a:cubicBezTo>
                      <a:cubicBezTo>
                        <a:pt x="22521" y="12050"/>
                        <a:pt x="12850" y="21721"/>
                        <a:pt x="921" y="21721"/>
                      </a:cubicBezTo>
                      <a:cubicBezTo>
                        <a:pt x="613" y="21721"/>
                        <a:pt x="306" y="21714"/>
                        <a:pt x="-1" y="21701"/>
                      </a:cubicBezTo>
                    </a:path>
                    <a:path w="22521" h="21721" stroke="0" extrusionOk="0">
                      <a:moveTo>
                        <a:pt x="22520" y="0"/>
                      </a:moveTo>
                      <a:cubicBezTo>
                        <a:pt x="22520" y="40"/>
                        <a:pt x="22521" y="80"/>
                        <a:pt x="22521" y="121"/>
                      </a:cubicBezTo>
                      <a:cubicBezTo>
                        <a:pt x="22521" y="12050"/>
                        <a:pt x="12850" y="21721"/>
                        <a:pt x="921" y="21721"/>
                      </a:cubicBezTo>
                      <a:cubicBezTo>
                        <a:pt x="613" y="21721"/>
                        <a:pt x="306" y="21714"/>
                        <a:pt x="-1" y="21701"/>
                      </a:cubicBezTo>
                      <a:lnTo>
                        <a:pt x="921" y="121"/>
                      </a:lnTo>
                      <a:lnTo>
                        <a:pt x="22520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69" name="Arc 27"/>
                <p:cNvSpPr>
                  <a:spLocks/>
                </p:cNvSpPr>
                <p:nvPr/>
              </p:nvSpPr>
              <p:spPr bwMode="auto">
                <a:xfrm>
                  <a:off x="1492" y="2618"/>
                  <a:ext cx="36" cy="5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70" name="Arc 28"/>
                <p:cNvSpPr>
                  <a:spLocks/>
                </p:cNvSpPr>
                <p:nvPr/>
              </p:nvSpPr>
              <p:spPr bwMode="auto">
                <a:xfrm rot="10800000">
                  <a:off x="1466" y="2434"/>
                  <a:ext cx="24" cy="183"/>
                </a:xfrm>
                <a:custGeom>
                  <a:avLst/>
                  <a:gdLst>
                    <a:gd name="T0" fmla="*/ 0 w 21600"/>
                    <a:gd name="T1" fmla="*/ 0 h 21696"/>
                    <a:gd name="T2" fmla="*/ 0 w 21600"/>
                    <a:gd name="T3" fmla="*/ 0 h 21696"/>
                    <a:gd name="T4" fmla="*/ 0 w 21600"/>
                    <a:gd name="T5" fmla="*/ 0 h 2169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96"/>
                    <a:gd name="T11" fmla="*/ 21600 w 21600"/>
                    <a:gd name="T12" fmla="*/ 21696 h 216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96" fill="none" extrusionOk="0">
                      <a:moveTo>
                        <a:pt x="20678" y="21696"/>
                      </a:moveTo>
                      <a:cubicBezTo>
                        <a:pt x="9118" y="21202"/>
                        <a:pt x="0" y="11687"/>
                        <a:pt x="0" y="116"/>
                      </a:cubicBezTo>
                      <a:cubicBezTo>
                        <a:pt x="-1" y="77"/>
                        <a:pt x="0" y="38"/>
                        <a:pt x="0" y="0"/>
                      </a:cubicBezTo>
                    </a:path>
                    <a:path w="21600" h="21696" stroke="0" extrusionOk="0">
                      <a:moveTo>
                        <a:pt x="20678" y="21696"/>
                      </a:moveTo>
                      <a:cubicBezTo>
                        <a:pt x="9118" y="21202"/>
                        <a:pt x="0" y="11687"/>
                        <a:pt x="0" y="116"/>
                      </a:cubicBezTo>
                      <a:cubicBezTo>
                        <a:pt x="-1" y="77"/>
                        <a:pt x="0" y="38"/>
                        <a:pt x="0" y="0"/>
                      </a:cubicBezTo>
                      <a:lnTo>
                        <a:pt x="21600" y="116"/>
                      </a:lnTo>
                      <a:lnTo>
                        <a:pt x="20678" y="21696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2557" name="Group 29"/>
              <p:cNvGrpSpPr>
                <a:grpSpLocks/>
              </p:cNvGrpSpPr>
              <p:nvPr/>
            </p:nvGrpSpPr>
            <p:grpSpPr bwMode="auto">
              <a:xfrm>
                <a:off x="1526" y="2431"/>
                <a:ext cx="134" cy="245"/>
                <a:chOff x="1526" y="2431"/>
                <a:chExt cx="134" cy="245"/>
              </a:xfrm>
            </p:grpSpPr>
            <p:sp>
              <p:nvSpPr>
                <p:cNvPr id="22563" name="Arc 30"/>
                <p:cNvSpPr>
                  <a:spLocks/>
                </p:cNvSpPr>
                <p:nvPr/>
              </p:nvSpPr>
              <p:spPr bwMode="auto">
                <a:xfrm>
                  <a:off x="1526" y="2618"/>
                  <a:ext cx="36" cy="5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64" name="Arc 31"/>
                <p:cNvSpPr>
                  <a:spLocks/>
                </p:cNvSpPr>
                <p:nvPr/>
              </p:nvSpPr>
              <p:spPr bwMode="auto">
                <a:xfrm rot="10800000">
                  <a:off x="1564" y="2431"/>
                  <a:ext cx="25" cy="184"/>
                </a:xfrm>
                <a:custGeom>
                  <a:avLst/>
                  <a:gdLst>
                    <a:gd name="T0" fmla="*/ 0 w 22521"/>
                    <a:gd name="T1" fmla="*/ 0 h 21721"/>
                    <a:gd name="T2" fmla="*/ 0 w 22521"/>
                    <a:gd name="T3" fmla="*/ 0 h 21721"/>
                    <a:gd name="T4" fmla="*/ 0 w 22521"/>
                    <a:gd name="T5" fmla="*/ 0 h 21721"/>
                    <a:gd name="T6" fmla="*/ 0 60000 65536"/>
                    <a:gd name="T7" fmla="*/ 0 60000 65536"/>
                    <a:gd name="T8" fmla="*/ 0 60000 65536"/>
                    <a:gd name="T9" fmla="*/ 0 w 22521"/>
                    <a:gd name="T10" fmla="*/ 0 h 21721"/>
                    <a:gd name="T11" fmla="*/ 22521 w 22521"/>
                    <a:gd name="T12" fmla="*/ 21721 h 217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521" h="21721" fill="none" extrusionOk="0">
                      <a:moveTo>
                        <a:pt x="22520" y="0"/>
                      </a:moveTo>
                      <a:cubicBezTo>
                        <a:pt x="22520" y="40"/>
                        <a:pt x="22521" y="80"/>
                        <a:pt x="22521" y="121"/>
                      </a:cubicBezTo>
                      <a:cubicBezTo>
                        <a:pt x="22521" y="12050"/>
                        <a:pt x="12850" y="21721"/>
                        <a:pt x="921" y="21721"/>
                      </a:cubicBezTo>
                      <a:cubicBezTo>
                        <a:pt x="613" y="21721"/>
                        <a:pt x="306" y="21714"/>
                        <a:pt x="-1" y="21701"/>
                      </a:cubicBezTo>
                    </a:path>
                    <a:path w="22521" h="21721" stroke="0" extrusionOk="0">
                      <a:moveTo>
                        <a:pt x="22520" y="0"/>
                      </a:moveTo>
                      <a:cubicBezTo>
                        <a:pt x="22520" y="40"/>
                        <a:pt x="22521" y="80"/>
                        <a:pt x="22521" y="121"/>
                      </a:cubicBezTo>
                      <a:cubicBezTo>
                        <a:pt x="22521" y="12050"/>
                        <a:pt x="12850" y="21721"/>
                        <a:pt x="921" y="21721"/>
                      </a:cubicBezTo>
                      <a:cubicBezTo>
                        <a:pt x="613" y="21721"/>
                        <a:pt x="306" y="21714"/>
                        <a:pt x="-1" y="21701"/>
                      </a:cubicBezTo>
                      <a:lnTo>
                        <a:pt x="921" y="121"/>
                      </a:lnTo>
                      <a:lnTo>
                        <a:pt x="22520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65" name="Arc 32"/>
                <p:cNvSpPr>
                  <a:spLocks/>
                </p:cNvSpPr>
                <p:nvPr/>
              </p:nvSpPr>
              <p:spPr bwMode="auto">
                <a:xfrm>
                  <a:off x="1624" y="2616"/>
                  <a:ext cx="36" cy="59"/>
                </a:xfrm>
                <a:custGeom>
                  <a:avLst/>
                  <a:gdLst>
                    <a:gd name="T0" fmla="*/ 0 w 21600"/>
                    <a:gd name="T1" fmla="*/ 0 h 21955"/>
                    <a:gd name="T2" fmla="*/ 0 w 21600"/>
                    <a:gd name="T3" fmla="*/ 0 h 21955"/>
                    <a:gd name="T4" fmla="*/ 0 w 21600"/>
                    <a:gd name="T5" fmla="*/ 0 h 21955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55"/>
                    <a:gd name="T11" fmla="*/ 21600 w 21600"/>
                    <a:gd name="T12" fmla="*/ 21955 h 2195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55" fill="none" extrusionOk="0">
                      <a:moveTo>
                        <a:pt x="20986" y="21955"/>
                      </a:moveTo>
                      <a:cubicBezTo>
                        <a:pt x="9301" y="21623"/>
                        <a:pt x="0" y="12054"/>
                        <a:pt x="0" y="364"/>
                      </a:cubicBezTo>
                      <a:cubicBezTo>
                        <a:pt x="-1" y="242"/>
                        <a:pt x="1" y="121"/>
                        <a:pt x="3" y="0"/>
                      </a:cubicBezTo>
                    </a:path>
                    <a:path w="21600" h="21955" stroke="0" extrusionOk="0">
                      <a:moveTo>
                        <a:pt x="20986" y="21955"/>
                      </a:moveTo>
                      <a:cubicBezTo>
                        <a:pt x="9301" y="21623"/>
                        <a:pt x="0" y="12054"/>
                        <a:pt x="0" y="364"/>
                      </a:cubicBezTo>
                      <a:cubicBezTo>
                        <a:pt x="-1" y="242"/>
                        <a:pt x="1" y="121"/>
                        <a:pt x="3" y="0"/>
                      </a:cubicBezTo>
                      <a:lnTo>
                        <a:pt x="21600" y="364"/>
                      </a:lnTo>
                      <a:lnTo>
                        <a:pt x="20986" y="21955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66" name="Arc 33"/>
                <p:cNvSpPr>
                  <a:spLocks/>
                </p:cNvSpPr>
                <p:nvPr/>
              </p:nvSpPr>
              <p:spPr bwMode="auto">
                <a:xfrm rot="10800000">
                  <a:off x="1597" y="2432"/>
                  <a:ext cx="24" cy="183"/>
                </a:xfrm>
                <a:custGeom>
                  <a:avLst/>
                  <a:gdLst>
                    <a:gd name="T0" fmla="*/ 0 w 21600"/>
                    <a:gd name="T1" fmla="*/ 0 h 21696"/>
                    <a:gd name="T2" fmla="*/ 0 w 21600"/>
                    <a:gd name="T3" fmla="*/ 0 h 21696"/>
                    <a:gd name="T4" fmla="*/ 0 w 21600"/>
                    <a:gd name="T5" fmla="*/ 0 h 2169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96"/>
                    <a:gd name="T11" fmla="*/ 21600 w 21600"/>
                    <a:gd name="T12" fmla="*/ 21696 h 216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96" fill="none" extrusionOk="0">
                      <a:moveTo>
                        <a:pt x="20678" y="21696"/>
                      </a:moveTo>
                      <a:cubicBezTo>
                        <a:pt x="9118" y="21202"/>
                        <a:pt x="0" y="11687"/>
                        <a:pt x="0" y="116"/>
                      </a:cubicBezTo>
                      <a:cubicBezTo>
                        <a:pt x="-1" y="77"/>
                        <a:pt x="0" y="38"/>
                        <a:pt x="0" y="0"/>
                      </a:cubicBezTo>
                    </a:path>
                    <a:path w="21600" h="21696" stroke="0" extrusionOk="0">
                      <a:moveTo>
                        <a:pt x="20678" y="21696"/>
                      </a:moveTo>
                      <a:cubicBezTo>
                        <a:pt x="9118" y="21202"/>
                        <a:pt x="0" y="11687"/>
                        <a:pt x="0" y="116"/>
                      </a:cubicBezTo>
                      <a:cubicBezTo>
                        <a:pt x="-1" y="77"/>
                        <a:pt x="0" y="38"/>
                        <a:pt x="0" y="0"/>
                      </a:cubicBezTo>
                      <a:lnTo>
                        <a:pt x="21600" y="116"/>
                      </a:lnTo>
                      <a:lnTo>
                        <a:pt x="20678" y="21696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2558" name="Group 34"/>
              <p:cNvGrpSpPr>
                <a:grpSpLocks/>
              </p:cNvGrpSpPr>
              <p:nvPr/>
            </p:nvGrpSpPr>
            <p:grpSpPr bwMode="auto">
              <a:xfrm>
                <a:off x="1657" y="2429"/>
                <a:ext cx="133" cy="246"/>
                <a:chOff x="1657" y="2429"/>
                <a:chExt cx="133" cy="246"/>
              </a:xfrm>
            </p:grpSpPr>
            <p:sp>
              <p:nvSpPr>
                <p:cNvPr id="22559" name="Arc 35"/>
                <p:cNvSpPr>
                  <a:spLocks/>
                </p:cNvSpPr>
                <p:nvPr/>
              </p:nvSpPr>
              <p:spPr bwMode="auto">
                <a:xfrm>
                  <a:off x="1657" y="2616"/>
                  <a:ext cx="36" cy="59"/>
                </a:xfrm>
                <a:custGeom>
                  <a:avLst/>
                  <a:gdLst>
                    <a:gd name="T0" fmla="*/ 0 w 21600"/>
                    <a:gd name="T1" fmla="*/ 0 h 21969"/>
                    <a:gd name="T2" fmla="*/ 0 w 21600"/>
                    <a:gd name="T3" fmla="*/ 0 h 21969"/>
                    <a:gd name="T4" fmla="*/ 0 w 21600"/>
                    <a:gd name="T5" fmla="*/ 0 h 2196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69"/>
                    <a:gd name="T11" fmla="*/ 21600 w 21600"/>
                    <a:gd name="T12" fmla="*/ 21969 h 2196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69" fill="none" extrusionOk="0">
                      <a:moveTo>
                        <a:pt x="21596" y="0"/>
                      </a:moveTo>
                      <a:cubicBezTo>
                        <a:pt x="21598" y="122"/>
                        <a:pt x="21600" y="245"/>
                        <a:pt x="21600" y="369"/>
                      </a:cubicBezTo>
                      <a:cubicBezTo>
                        <a:pt x="21600" y="12298"/>
                        <a:pt x="11929" y="21968"/>
                        <a:pt x="0" y="21969"/>
                      </a:cubicBezTo>
                    </a:path>
                    <a:path w="21600" h="21969" stroke="0" extrusionOk="0">
                      <a:moveTo>
                        <a:pt x="21596" y="0"/>
                      </a:moveTo>
                      <a:cubicBezTo>
                        <a:pt x="21598" y="122"/>
                        <a:pt x="21600" y="245"/>
                        <a:pt x="21600" y="369"/>
                      </a:cubicBezTo>
                      <a:cubicBezTo>
                        <a:pt x="21600" y="12298"/>
                        <a:pt x="11929" y="21968"/>
                        <a:pt x="0" y="21969"/>
                      </a:cubicBezTo>
                      <a:lnTo>
                        <a:pt x="0" y="369"/>
                      </a:lnTo>
                      <a:lnTo>
                        <a:pt x="21596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60" name="Arc 36"/>
                <p:cNvSpPr>
                  <a:spLocks/>
                </p:cNvSpPr>
                <p:nvPr/>
              </p:nvSpPr>
              <p:spPr bwMode="auto">
                <a:xfrm rot="10800000">
                  <a:off x="1696" y="2429"/>
                  <a:ext cx="24" cy="182"/>
                </a:xfrm>
                <a:custGeom>
                  <a:avLst/>
                  <a:gdLst>
                    <a:gd name="T0" fmla="*/ 0 w 22518"/>
                    <a:gd name="T1" fmla="*/ 0 h 21600"/>
                    <a:gd name="T2" fmla="*/ 0 w 22518"/>
                    <a:gd name="T3" fmla="*/ 0 h 21600"/>
                    <a:gd name="T4" fmla="*/ 0 w 22518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2518"/>
                    <a:gd name="T10" fmla="*/ 0 h 21600"/>
                    <a:gd name="T11" fmla="*/ 22518 w 2251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518" h="21600" fill="none" extrusionOk="0">
                      <a:moveTo>
                        <a:pt x="22518" y="0"/>
                      </a:moveTo>
                      <a:cubicBezTo>
                        <a:pt x="22518" y="11929"/>
                        <a:pt x="12847" y="21600"/>
                        <a:pt x="918" y="21600"/>
                      </a:cubicBezTo>
                      <a:cubicBezTo>
                        <a:pt x="611" y="21600"/>
                        <a:pt x="305" y="21593"/>
                        <a:pt x="-1" y="21580"/>
                      </a:cubicBezTo>
                    </a:path>
                    <a:path w="22518" h="21600" stroke="0" extrusionOk="0">
                      <a:moveTo>
                        <a:pt x="22518" y="0"/>
                      </a:moveTo>
                      <a:cubicBezTo>
                        <a:pt x="22518" y="11929"/>
                        <a:pt x="12847" y="21600"/>
                        <a:pt x="918" y="21600"/>
                      </a:cubicBezTo>
                      <a:cubicBezTo>
                        <a:pt x="611" y="21600"/>
                        <a:pt x="305" y="21593"/>
                        <a:pt x="-1" y="21580"/>
                      </a:cubicBezTo>
                      <a:lnTo>
                        <a:pt x="918" y="0"/>
                      </a:lnTo>
                      <a:lnTo>
                        <a:pt x="22518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61" name="Arc 37"/>
                <p:cNvSpPr>
                  <a:spLocks/>
                </p:cNvSpPr>
                <p:nvPr/>
              </p:nvSpPr>
              <p:spPr bwMode="auto">
                <a:xfrm>
                  <a:off x="1754" y="2613"/>
                  <a:ext cx="36" cy="5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62" name="Arc 38"/>
                <p:cNvSpPr>
                  <a:spLocks/>
                </p:cNvSpPr>
                <p:nvPr/>
              </p:nvSpPr>
              <p:spPr bwMode="auto">
                <a:xfrm rot="10800000">
                  <a:off x="1728" y="2429"/>
                  <a:ext cx="24" cy="182"/>
                </a:xfrm>
                <a:custGeom>
                  <a:avLst/>
                  <a:gdLst>
                    <a:gd name="T0" fmla="*/ 0 w 21600"/>
                    <a:gd name="T1" fmla="*/ 0 h 21580"/>
                    <a:gd name="T2" fmla="*/ 0 w 21600"/>
                    <a:gd name="T3" fmla="*/ 0 h 21580"/>
                    <a:gd name="T4" fmla="*/ 0 w 21600"/>
                    <a:gd name="T5" fmla="*/ 0 h 2158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580"/>
                    <a:gd name="T11" fmla="*/ 21600 w 21600"/>
                    <a:gd name="T12" fmla="*/ 21580 h 2158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580" fill="none" extrusionOk="0">
                      <a:moveTo>
                        <a:pt x="20681" y="21580"/>
                      </a:moveTo>
                      <a:cubicBezTo>
                        <a:pt x="9120" y="21088"/>
                        <a:pt x="0" y="11572"/>
                        <a:pt x="0" y="0"/>
                      </a:cubicBezTo>
                    </a:path>
                    <a:path w="21600" h="21580" stroke="0" extrusionOk="0">
                      <a:moveTo>
                        <a:pt x="20681" y="21580"/>
                      </a:moveTo>
                      <a:cubicBezTo>
                        <a:pt x="9120" y="21088"/>
                        <a:pt x="0" y="11572"/>
                        <a:pt x="0" y="0"/>
                      </a:cubicBezTo>
                      <a:lnTo>
                        <a:pt x="21600" y="0"/>
                      </a:lnTo>
                      <a:lnTo>
                        <a:pt x="20681" y="2158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22549" name="Group 62"/>
            <p:cNvGrpSpPr>
              <a:grpSpLocks/>
            </p:cNvGrpSpPr>
            <p:nvPr/>
          </p:nvGrpSpPr>
          <p:grpSpPr bwMode="auto">
            <a:xfrm>
              <a:off x="6444208" y="764704"/>
              <a:ext cx="2555875" cy="5281315"/>
              <a:chOff x="0" y="836712"/>
              <a:chExt cx="2555875" cy="5281315"/>
            </a:xfrm>
          </p:grpSpPr>
          <p:grpSp>
            <p:nvGrpSpPr>
              <p:cNvPr id="22550" name="Group 52"/>
              <p:cNvGrpSpPr>
                <a:grpSpLocks/>
              </p:cNvGrpSpPr>
              <p:nvPr/>
            </p:nvGrpSpPr>
            <p:grpSpPr bwMode="auto">
              <a:xfrm>
                <a:off x="0" y="1484767"/>
                <a:ext cx="2555875" cy="4633260"/>
                <a:chOff x="6408843" y="1556794"/>
                <a:chExt cx="2555776" cy="4633392"/>
              </a:xfrm>
            </p:grpSpPr>
            <p:sp>
              <p:nvSpPr>
                <p:cNvPr id="22553" name="Rectangle 9"/>
                <p:cNvSpPr>
                  <a:spLocks noChangeArrowheads="1"/>
                </p:cNvSpPr>
                <p:nvPr/>
              </p:nvSpPr>
              <p:spPr bwMode="auto">
                <a:xfrm>
                  <a:off x="6408843" y="4869274"/>
                  <a:ext cx="2555776" cy="13209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r>
                    <a:rPr lang="en-GB" sz="2800" i="1">
                      <a:solidFill>
                        <a:srgbClr val="0070C0"/>
                      </a:solidFill>
                      <a:latin typeface="Arial" charset="0"/>
                      <a:cs typeface="Arial" charset="0"/>
                    </a:rPr>
                    <a:t>Oestradiol</a:t>
                  </a:r>
                </a:p>
                <a:p>
                  <a:r>
                    <a:rPr lang="en-GB" sz="2800" i="1">
                      <a:solidFill>
                        <a:srgbClr val="0070C0"/>
                      </a:solidFill>
                      <a:latin typeface="Arial" charset="0"/>
                      <a:cs typeface="Arial" charset="0"/>
                    </a:rPr>
                    <a:t>Progesterone</a:t>
                  </a:r>
                </a:p>
                <a:p>
                  <a:r>
                    <a:rPr lang="en-GB" i="1">
                      <a:solidFill>
                        <a:srgbClr val="0070C0"/>
                      </a:solidFill>
                    </a:rPr>
                    <a:t> </a:t>
                  </a:r>
                  <a:endParaRPr lang="en-GB" sz="1600" i="1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22554" name="Elbow Connector 37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6269750" y="2379430"/>
                  <a:ext cx="3456503" cy="1811231"/>
                </a:xfrm>
                <a:prstGeom prst="bentConnector3">
                  <a:avLst>
                    <a:gd name="adj1" fmla="val 100028"/>
                  </a:avLst>
                </a:prstGeom>
                <a:noFill/>
                <a:ln w="19050" algn="ctr">
                  <a:solidFill>
                    <a:srgbClr val="0070C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555" name="Straight Arrow Connector 4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092280" y="3861048"/>
                  <a:ext cx="1795032" cy="1"/>
                </a:xfrm>
                <a:prstGeom prst="straightConnector1">
                  <a:avLst/>
                </a:prstGeom>
                <a:noFill/>
                <a:ln w="19050" algn="ctr">
                  <a:solidFill>
                    <a:srgbClr val="0070C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69" name="TextBox 68"/>
              <p:cNvSpPr txBox="1"/>
              <p:nvPr/>
            </p:nvSpPr>
            <p:spPr>
              <a:xfrm>
                <a:off x="827088" y="836712"/>
                <a:ext cx="1708150" cy="4619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Indirect -</a:t>
                </a:r>
                <a:r>
                  <a:rPr lang="en-GB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ve</a:t>
                </a:r>
                <a:endParaRPr lang="en-GB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827088" y="3141632"/>
                <a:ext cx="1503362" cy="46034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Direct -</a:t>
                </a:r>
                <a:r>
                  <a:rPr lang="en-GB" dirty="0" err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ve</a:t>
                </a:r>
                <a:endParaRPr lang="en-GB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2546" name="TextBox 76"/>
          <p:cNvSpPr txBox="1">
            <a:spLocks noChangeArrowheads="1"/>
          </p:cNvSpPr>
          <p:nvPr/>
        </p:nvSpPr>
        <p:spPr bwMode="auto">
          <a:xfrm>
            <a:off x="3563938" y="476250"/>
            <a:ext cx="2733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>
                <a:solidFill>
                  <a:srgbClr val="000099"/>
                </a:solidFill>
                <a:latin typeface="Arial" charset="0"/>
                <a:cs typeface="Arial" charset="0"/>
              </a:rPr>
              <a:t>HYPOTHALAMUS</a:t>
            </a:r>
          </a:p>
          <a:p>
            <a:pPr algn="ctr"/>
            <a:r>
              <a:rPr lang="en-GB">
                <a:solidFill>
                  <a:srgbClr val="000099"/>
                </a:solidFill>
                <a:latin typeface="Arial" charset="0"/>
                <a:cs typeface="Arial" charset="0"/>
              </a:rPr>
              <a:t>pulse generator</a:t>
            </a:r>
          </a:p>
        </p:txBody>
      </p:sp>
      <p:sp>
        <p:nvSpPr>
          <p:cNvPr id="22547" name="TextBox 77"/>
          <p:cNvSpPr txBox="1">
            <a:spLocks noChangeArrowheads="1"/>
          </p:cNvSpPr>
          <p:nvPr/>
        </p:nvSpPr>
        <p:spPr bwMode="auto">
          <a:xfrm>
            <a:off x="3348038" y="2636838"/>
            <a:ext cx="3267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0099"/>
                </a:solidFill>
                <a:latin typeface="Arial" charset="0"/>
                <a:cs typeface="Arial" charset="0"/>
              </a:rPr>
              <a:t>Anterior pituitary gland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72400" cy="24638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000099"/>
                </a:solidFill>
                <a:latin typeface="Arial" charset="0"/>
                <a:cs typeface="Arial" charset="0"/>
              </a:rPr>
              <a:t>2. EARLY-MID FOLLICULAR PHASE</a:t>
            </a:r>
            <a:r>
              <a:rPr lang="en-GB" b="1" smtClean="0">
                <a:solidFill>
                  <a:srgbClr val="000099"/>
                </a:solidFill>
                <a:latin typeface="Comic Sans MS" pitchFamily="66" charset="0"/>
              </a:rPr>
              <a:t/>
            </a:r>
            <a:br>
              <a:rPr lang="en-GB" b="1" smtClean="0">
                <a:solidFill>
                  <a:srgbClr val="000099"/>
                </a:solidFill>
                <a:latin typeface="Comic Sans MS" pitchFamily="66" charset="0"/>
              </a:rPr>
            </a:br>
            <a:endParaRPr lang="en-GB" b="1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6"/>
          <p:cNvSpPr>
            <a:spLocks noChangeArrowheads="1"/>
          </p:cNvSpPr>
          <p:nvPr/>
        </p:nvSpPr>
        <p:spPr bwMode="auto">
          <a:xfrm>
            <a:off x="3276600" y="731838"/>
            <a:ext cx="441325" cy="4791075"/>
          </a:xfrm>
          <a:prstGeom prst="rect">
            <a:avLst/>
          </a:prstGeom>
          <a:solidFill>
            <a:srgbClr val="B4C9FE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b="1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2590800" y="646113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2590800" y="5497513"/>
            <a:ext cx="4114800" cy="254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>
            <a:off x="6705600" y="646113"/>
            <a:ext cx="0" cy="226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6705600" y="3363913"/>
            <a:ext cx="0" cy="21336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>
            <a:off x="4648200" y="696913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4648200" y="3363913"/>
            <a:ext cx="0" cy="21336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2590800" y="541972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3276600" y="541972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4419600" y="5419725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14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6477000" y="5446713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28</a:t>
            </a:r>
          </a:p>
        </p:txBody>
      </p:sp>
      <p:sp>
        <p:nvSpPr>
          <p:cNvPr id="24589" name="Line 24"/>
          <p:cNvSpPr>
            <a:spLocks noChangeShapeType="1"/>
          </p:cNvSpPr>
          <p:nvPr/>
        </p:nvSpPr>
        <p:spPr bwMode="auto">
          <a:xfrm flipV="1">
            <a:off x="3429000" y="3363913"/>
            <a:ext cx="0" cy="2133600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0" name="Line 25"/>
          <p:cNvSpPr>
            <a:spLocks noChangeShapeType="1"/>
          </p:cNvSpPr>
          <p:nvPr/>
        </p:nvSpPr>
        <p:spPr bwMode="auto">
          <a:xfrm flipV="1">
            <a:off x="3429000" y="722313"/>
            <a:ext cx="0" cy="2794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1" name="Text Box 26"/>
          <p:cNvSpPr txBox="1">
            <a:spLocks noChangeArrowheads="1"/>
          </p:cNvSpPr>
          <p:nvPr/>
        </p:nvSpPr>
        <p:spPr bwMode="auto">
          <a:xfrm>
            <a:off x="2362200" y="265113"/>
            <a:ext cx="13747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200">
                <a:solidFill>
                  <a:srgbClr val="0070C0"/>
                </a:solidFill>
                <a:latin typeface="Arial" charset="0"/>
                <a:cs typeface="Arial" charset="0"/>
              </a:rPr>
              <a:t>MENSES</a:t>
            </a:r>
          </a:p>
        </p:txBody>
      </p:sp>
      <p:sp>
        <p:nvSpPr>
          <p:cNvPr id="24592" name="Text Box 38"/>
          <p:cNvSpPr txBox="1">
            <a:spLocks noChangeArrowheads="1"/>
          </p:cNvSpPr>
          <p:nvPr/>
        </p:nvSpPr>
        <p:spPr bwMode="auto">
          <a:xfrm>
            <a:off x="6781800" y="5446713"/>
            <a:ext cx="1085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 DAYS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2667000" y="3109976"/>
            <a:ext cx="6656390" cy="2311400"/>
            <a:chOff x="1680" y="1744"/>
            <a:chExt cx="4193" cy="1456"/>
          </a:xfrm>
          <a:noFill/>
        </p:grpSpPr>
        <p:sp>
          <p:nvSpPr>
            <p:cNvPr id="20531" name="Line 35"/>
            <p:cNvSpPr>
              <a:spLocks noChangeShapeType="1"/>
            </p:cNvSpPr>
            <p:nvPr/>
          </p:nvSpPr>
          <p:spPr bwMode="auto">
            <a:xfrm>
              <a:off x="4800" y="2990"/>
              <a:ext cx="24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66"/>
            <p:cNvGrpSpPr>
              <a:grpSpLocks/>
            </p:cNvGrpSpPr>
            <p:nvPr/>
          </p:nvGrpSpPr>
          <p:grpSpPr bwMode="auto">
            <a:xfrm>
              <a:off x="1680" y="1744"/>
              <a:ext cx="4193" cy="1456"/>
              <a:chOff x="1680" y="1744"/>
              <a:chExt cx="4193" cy="1456"/>
            </a:xfrm>
            <a:grpFill/>
          </p:grpSpPr>
          <p:sp>
            <p:nvSpPr>
              <p:cNvPr id="20533" name="Text Box 15"/>
              <p:cNvSpPr txBox="1">
                <a:spLocks noChangeArrowheads="1"/>
              </p:cNvSpPr>
              <p:nvPr/>
            </p:nvSpPr>
            <p:spPr bwMode="auto">
              <a:xfrm>
                <a:off x="4195" y="2262"/>
                <a:ext cx="1678" cy="27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200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PROGESTERONE</a:t>
                </a:r>
              </a:p>
            </p:txBody>
          </p:sp>
          <p:sp>
            <p:nvSpPr>
              <p:cNvPr id="20534" name="Freeform 32"/>
              <p:cNvSpPr>
                <a:spLocks/>
              </p:cNvSpPr>
              <p:nvPr/>
            </p:nvSpPr>
            <p:spPr bwMode="auto">
              <a:xfrm>
                <a:off x="1680" y="1744"/>
                <a:ext cx="2544" cy="1456"/>
              </a:xfrm>
              <a:custGeom>
                <a:avLst/>
                <a:gdLst>
                  <a:gd name="T0" fmla="*/ 0 w 2592"/>
                  <a:gd name="T1" fmla="*/ 1366 h 1552"/>
                  <a:gd name="T2" fmla="*/ 989 w 2592"/>
                  <a:gd name="T3" fmla="*/ 1366 h 1552"/>
                  <a:gd name="T4" fmla="*/ 1178 w 2592"/>
                  <a:gd name="T5" fmla="*/ 1231 h 1552"/>
                  <a:gd name="T6" fmla="*/ 1225 w 2592"/>
                  <a:gd name="T7" fmla="*/ 1276 h 1552"/>
                  <a:gd name="T8" fmla="*/ 1460 w 2592"/>
                  <a:gd name="T9" fmla="*/ 1276 h 1552"/>
                  <a:gd name="T10" fmla="*/ 1743 w 2592"/>
                  <a:gd name="T11" fmla="*/ 195 h 1552"/>
                  <a:gd name="T12" fmla="*/ 2026 w 2592"/>
                  <a:gd name="T13" fmla="*/ 195 h 1552"/>
                  <a:gd name="T14" fmla="*/ 2544 w 2592"/>
                  <a:gd name="T15" fmla="*/ 1366 h 15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2"/>
                  <a:gd name="T25" fmla="*/ 0 h 1552"/>
                  <a:gd name="T26" fmla="*/ 2592 w 2592"/>
                  <a:gd name="T27" fmla="*/ 1552 h 15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2" h="1552">
                    <a:moveTo>
                      <a:pt x="0" y="1456"/>
                    </a:moveTo>
                    <a:cubicBezTo>
                      <a:pt x="404" y="1468"/>
                      <a:pt x="808" y="1480"/>
                      <a:pt x="1008" y="1456"/>
                    </a:cubicBezTo>
                    <a:cubicBezTo>
                      <a:pt x="1208" y="1432"/>
                      <a:pt x="1160" y="1328"/>
                      <a:pt x="1200" y="1312"/>
                    </a:cubicBezTo>
                    <a:cubicBezTo>
                      <a:pt x="1240" y="1296"/>
                      <a:pt x="1200" y="1352"/>
                      <a:pt x="1248" y="1360"/>
                    </a:cubicBezTo>
                    <a:cubicBezTo>
                      <a:pt x="1296" y="1368"/>
                      <a:pt x="1400" y="1552"/>
                      <a:pt x="1488" y="1360"/>
                    </a:cubicBezTo>
                    <a:cubicBezTo>
                      <a:pt x="1576" y="1168"/>
                      <a:pt x="1680" y="400"/>
                      <a:pt x="1776" y="208"/>
                    </a:cubicBezTo>
                    <a:cubicBezTo>
                      <a:pt x="1872" y="16"/>
                      <a:pt x="1928" y="0"/>
                      <a:pt x="2064" y="208"/>
                    </a:cubicBezTo>
                    <a:cubicBezTo>
                      <a:pt x="2200" y="416"/>
                      <a:pt x="2396" y="936"/>
                      <a:pt x="2592" y="1456"/>
                    </a:cubicBezTo>
                  </a:path>
                </a:pathLst>
              </a:custGeom>
              <a:grpFill/>
              <a:ln w="1270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35" name="Text Box 36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38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    </a:t>
                </a:r>
              </a:p>
            </p:txBody>
          </p:sp>
          <p:sp>
            <p:nvSpPr>
              <p:cNvPr id="20536" name="Text Box 37"/>
              <p:cNvSpPr txBox="1">
                <a:spLocks noChangeArrowheads="1"/>
              </p:cNvSpPr>
              <p:nvPr/>
            </p:nvSpPr>
            <p:spPr bwMode="auto">
              <a:xfrm>
                <a:off x="4608" y="2544"/>
                <a:ext cx="63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nmol/l</a:t>
                </a:r>
              </a:p>
            </p:txBody>
          </p:sp>
        </p:grp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2590801" y="1055753"/>
            <a:ext cx="5616576" cy="1901825"/>
            <a:chOff x="1632" y="450"/>
            <a:chExt cx="3538" cy="1198"/>
          </a:xfrm>
          <a:noFill/>
        </p:grpSpPr>
        <p:sp>
          <p:nvSpPr>
            <p:cNvPr id="20523" name="Line 22"/>
            <p:cNvSpPr>
              <a:spLocks noChangeShapeType="1"/>
            </p:cNvSpPr>
            <p:nvPr/>
          </p:nvSpPr>
          <p:spPr bwMode="auto">
            <a:xfrm flipH="1">
              <a:off x="4752" y="1200"/>
              <a:ext cx="19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73"/>
            <p:cNvGrpSpPr>
              <a:grpSpLocks/>
            </p:cNvGrpSpPr>
            <p:nvPr/>
          </p:nvGrpSpPr>
          <p:grpSpPr bwMode="auto">
            <a:xfrm>
              <a:off x="1632" y="450"/>
              <a:ext cx="3538" cy="1198"/>
              <a:chOff x="1632" y="450"/>
              <a:chExt cx="3538" cy="1198"/>
            </a:xfrm>
            <a:grpFill/>
          </p:grpSpPr>
          <p:sp>
            <p:nvSpPr>
              <p:cNvPr id="20525" name="Text Box 21"/>
              <p:cNvSpPr txBox="1">
                <a:spLocks noChangeArrowheads="1"/>
              </p:cNvSpPr>
              <p:nvPr/>
            </p:nvSpPr>
            <p:spPr bwMode="auto">
              <a:xfrm>
                <a:off x="4656" y="450"/>
                <a:ext cx="50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FSH</a:t>
                </a:r>
              </a:p>
            </p:txBody>
          </p:sp>
          <p:sp>
            <p:nvSpPr>
              <p:cNvPr id="20526" name="Text Box 44"/>
              <p:cNvSpPr txBox="1">
                <a:spLocks noChangeArrowheads="1"/>
              </p:cNvSpPr>
              <p:nvPr/>
            </p:nvSpPr>
            <p:spPr bwMode="auto">
              <a:xfrm>
                <a:off x="4656" y="754"/>
                <a:ext cx="51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mU/l</a:t>
                </a:r>
              </a:p>
            </p:txBody>
          </p:sp>
          <p:sp>
            <p:nvSpPr>
              <p:cNvPr id="20527" name="Line 46"/>
              <p:cNvSpPr>
                <a:spLocks noChangeShapeType="1"/>
              </p:cNvSpPr>
              <p:nvPr/>
            </p:nvSpPr>
            <p:spPr bwMode="auto">
              <a:xfrm>
                <a:off x="4752" y="1200"/>
                <a:ext cx="24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30" name="Freeform 55"/>
              <p:cNvSpPr>
                <a:spLocks/>
              </p:cNvSpPr>
              <p:nvPr/>
            </p:nvSpPr>
            <p:spPr bwMode="auto">
              <a:xfrm>
                <a:off x="1632" y="1088"/>
                <a:ext cx="2592" cy="560"/>
              </a:xfrm>
              <a:custGeom>
                <a:avLst/>
                <a:gdLst>
                  <a:gd name="T0" fmla="*/ 0 w 2544"/>
                  <a:gd name="T1" fmla="*/ 256 h 560"/>
                  <a:gd name="T2" fmla="*/ 147 w 2544"/>
                  <a:gd name="T3" fmla="*/ 208 h 560"/>
                  <a:gd name="T4" fmla="*/ 293 w 2544"/>
                  <a:gd name="T5" fmla="*/ 208 h 560"/>
                  <a:gd name="T6" fmla="*/ 440 w 2544"/>
                  <a:gd name="T7" fmla="*/ 208 h 560"/>
                  <a:gd name="T8" fmla="*/ 538 w 2544"/>
                  <a:gd name="T9" fmla="*/ 208 h 560"/>
                  <a:gd name="T10" fmla="*/ 782 w 2544"/>
                  <a:gd name="T11" fmla="*/ 208 h 560"/>
                  <a:gd name="T12" fmla="*/ 929 w 2544"/>
                  <a:gd name="T13" fmla="*/ 304 h 560"/>
                  <a:gd name="T14" fmla="*/ 1027 w 2544"/>
                  <a:gd name="T15" fmla="*/ 400 h 560"/>
                  <a:gd name="T16" fmla="*/ 1125 w 2544"/>
                  <a:gd name="T17" fmla="*/ 352 h 560"/>
                  <a:gd name="T18" fmla="*/ 1223 w 2544"/>
                  <a:gd name="T19" fmla="*/ 112 h 560"/>
                  <a:gd name="T20" fmla="*/ 1272 w 2544"/>
                  <a:gd name="T21" fmla="*/ 16 h 560"/>
                  <a:gd name="T22" fmla="*/ 1272 w 2544"/>
                  <a:gd name="T23" fmla="*/ 208 h 560"/>
                  <a:gd name="T24" fmla="*/ 1369 w 2544"/>
                  <a:gd name="T25" fmla="*/ 400 h 560"/>
                  <a:gd name="T26" fmla="*/ 1712 w 2544"/>
                  <a:gd name="T27" fmla="*/ 544 h 560"/>
                  <a:gd name="T28" fmla="*/ 1956 w 2544"/>
                  <a:gd name="T29" fmla="*/ 496 h 560"/>
                  <a:gd name="T30" fmla="*/ 2592 w 2544"/>
                  <a:gd name="T31" fmla="*/ 304 h 56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544"/>
                  <a:gd name="T49" fmla="*/ 0 h 560"/>
                  <a:gd name="T50" fmla="*/ 2544 w 2544"/>
                  <a:gd name="T51" fmla="*/ 560 h 56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544" h="560">
                    <a:moveTo>
                      <a:pt x="0" y="256"/>
                    </a:moveTo>
                    <a:cubicBezTo>
                      <a:pt x="48" y="236"/>
                      <a:pt x="96" y="216"/>
                      <a:pt x="144" y="208"/>
                    </a:cubicBezTo>
                    <a:cubicBezTo>
                      <a:pt x="192" y="200"/>
                      <a:pt x="240" y="208"/>
                      <a:pt x="288" y="208"/>
                    </a:cubicBezTo>
                    <a:cubicBezTo>
                      <a:pt x="336" y="208"/>
                      <a:pt x="392" y="208"/>
                      <a:pt x="432" y="208"/>
                    </a:cubicBezTo>
                    <a:cubicBezTo>
                      <a:pt x="472" y="208"/>
                      <a:pt x="472" y="208"/>
                      <a:pt x="528" y="208"/>
                    </a:cubicBezTo>
                    <a:cubicBezTo>
                      <a:pt x="584" y="208"/>
                      <a:pt x="704" y="192"/>
                      <a:pt x="768" y="208"/>
                    </a:cubicBezTo>
                    <a:cubicBezTo>
                      <a:pt x="832" y="224"/>
                      <a:pt x="872" y="272"/>
                      <a:pt x="912" y="304"/>
                    </a:cubicBezTo>
                    <a:cubicBezTo>
                      <a:pt x="952" y="336"/>
                      <a:pt x="976" y="392"/>
                      <a:pt x="1008" y="400"/>
                    </a:cubicBezTo>
                    <a:cubicBezTo>
                      <a:pt x="1040" y="408"/>
                      <a:pt x="1072" y="400"/>
                      <a:pt x="1104" y="352"/>
                    </a:cubicBezTo>
                    <a:cubicBezTo>
                      <a:pt x="1136" y="304"/>
                      <a:pt x="1176" y="168"/>
                      <a:pt x="1200" y="112"/>
                    </a:cubicBezTo>
                    <a:cubicBezTo>
                      <a:pt x="1224" y="56"/>
                      <a:pt x="1240" y="0"/>
                      <a:pt x="1248" y="16"/>
                    </a:cubicBezTo>
                    <a:cubicBezTo>
                      <a:pt x="1256" y="32"/>
                      <a:pt x="1232" y="144"/>
                      <a:pt x="1248" y="208"/>
                    </a:cubicBezTo>
                    <a:cubicBezTo>
                      <a:pt x="1264" y="272"/>
                      <a:pt x="1272" y="344"/>
                      <a:pt x="1344" y="400"/>
                    </a:cubicBezTo>
                    <a:cubicBezTo>
                      <a:pt x="1416" y="456"/>
                      <a:pt x="1584" y="528"/>
                      <a:pt x="1680" y="544"/>
                    </a:cubicBezTo>
                    <a:cubicBezTo>
                      <a:pt x="1776" y="560"/>
                      <a:pt x="1776" y="536"/>
                      <a:pt x="1920" y="496"/>
                    </a:cubicBezTo>
                    <a:cubicBezTo>
                      <a:pt x="2064" y="456"/>
                      <a:pt x="2304" y="380"/>
                      <a:pt x="2544" y="304"/>
                    </a:cubicBezTo>
                  </a:path>
                </a:pathLst>
              </a:custGeom>
              <a:grpFill/>
              <a:ln w="28575" cap="flat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4595" name="Line 56"/>
          <p:cNvSpPr>
            <a:spLocks noChangeShapeType="1"/>
          </p:cNvSpPr>
          <p:nvPr/>
        </p:nvSpPr>
        <p:spPr bwMode="auto">
          <a:xfrm>
            <a:off x="2590800" y="3236913"/>
            <a:ext cx="0" cy="2286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279525" y="658876"/>
            <a:ext cx="5426075" cy="2247900"/>
            <a:chOff x="806" y="200"/>
            <a:chExt cx="3418" cy="1416"/>
          </a:xfrm>
          <a:noFill/>
        </p:grpSpPr>
        <p:sp>
          <p:nvSpPr>
            <p:cNvPr id="20518" name="Text Box 18"/>
            <p:cNvSpPr txBox="1">
              <a:spLocks noChangeArrowheads="1"/>
            </p:cNvSpPr>
            <p:nvPr/>
          </p:nvSpPr>
          <p:spPr bwMode="auto">
            <a:xfrm>
              <a:off x="854" y="489"/>
              <a:ext cx="375" cy="52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LH</a:t>
              </a:r>
            </a:p>
            <a:p>
              <a:pPr>
                <a:defRPr/>
              </a:pPr>
              <a:endParaRPr lang="en-GB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9" name="Text Box 43"/>
            <p:cNvSpPr txBox="1">
              <a:spLocks noChangeArrowheads="1"/>
            </p:cNvSpPr>
            <p:nvPr/>
          </p:nvSpPr>
          <p:spPr bwMode="auto">
            <a:xfrm>
              <a:off x="806" y="745"/>
              <a:ext cx="514" cy="29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mU</a:t>
              </a:r>
              <a:r>
                <a:rPr lang="en-GB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/l</a:t>
              </a:r>
            </a:p>
          </p:txBody>
        </p:sp>
        <p:sp>
          <p:nvSpPr>
            <p:cNvPr id="20520" name="Freeform 53"/>
            <p:cNvSpPr>
              <a:spLocks/>
            </p:cNvSpPr>
            <p:nvPr/>
          </p:nvSpPr>
          <p:spPr bwMode="auto">
            <a:xfrm>
              <a:off x="1632" y="200"/>
              <a:ext cx="2592" cy="1416"/>
            </a:xfrm>
            <a:custGeom>
              <a:avLst/>
              <a:gdLst>
                <a:gd name="T0" fmla="*/ 0 w 2544"/>
                <a:gd name="T1" fmla="*/ 1096 h 1416"/>
                <a:gd name="T2" fmla="*/ 245 w 2544"/>
                <a:gd name="T3" fmla="*/ 1048 h 1416"/>
                <a:gd name="T4" fmla="*/ 391 w 2544"/>
                <a:gd name="T5" fmla="*/ 1048 h 1416"/>
                <a:gd name="T6" fmla="*/ 538 w 2544"/>
                <a:gd name="T7" fmla="*/ 1048 h 1416"/>
                <a:gd name="T8" fmla="*/ 831 w 2544"/>
                <a:gd name="T9" fmla="*/ 1048 h 1416"/>
                <a:gd name="T10" fmla="*/ 978 w 2544"/>
                <a:gd name="T11" fmla="*/ 1096 h 1416"/>
                <a:gd name="T12" fmla="*/ 1174 w 2544"/>
                <a:gd name="T13" fmla="*/ 1048 h 1416"/>
                <a:gd name="T14" fmla="*/ 1223 w 2544"/>
                <a:gd name="T15" fmla="*/ 664 h 1416"/>
                <a:gd name="T16" fmla="*/ 1272 w 2544"/>
                <a:gd name="T17" fmla="*/ 88 h 1416"/>
                <a:gd name="T18" fmla="*/ 1272 w 2544"/>
                <a:gd name="T19" fmla="*/ 136 h 1416"/>
                <a:gd name="T20" fmla="*/ 1272 w 2544"/>
                <a:gd name="T21" fmla="*/ 808 h 1416"/>
                <a:gd name="T22" fmla="*/ 1320 w 2544"/>
                <a:gd name="T23" fmla="*/ 1192 h 1416"/>
                <a:gd name="T24" fmla="*/ 1565 w 2544"/>
                <a:gd name="T25" fmla="*/ 1336 h 1416"/>
                <a:gd name="T26" fmla="*/ 1810 w 2544"/>
                <a:gd name="T27" fmla="*/ 1384 h 1416"/>
                <a:gd name="T28" fmla="*/ 2592 w 2544"/>
                <a:gd name="T29" fmla="*/ 1144 h 14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44"/>
                <a:gd name="T46" fmla="*/ 0 h 1416"/>
                <a:gd name="T47" fmla="*/ 2544 w 2544"/>
                <a:gd name="T48" fmla="*/ 1416 h 14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44" h="1416">
                  <a:moveTo>
                    <a:pt x="0" y="1096"/>
                  </a:moveTo>
                  <a:cubicBezTo>
                    <a:pt x="88" y="1076"/>
                    <a:pt x="176" y="1056"/>
                    <a:pt x="240" y="1048"/>
                  </a:cubicBezTo>
                  <a:cubicBezTo>
                    <a:pt x="304" y="1040"/>
                    <a:pt x="336" y="1048"/>
                    <a:pt x="384" y="1048"/>
                  </a:cubicBezTo>
                  <a:cubicBezTo>
                    <a:pt x="432" y="1048"/>
                    <a:pt x="456" y="1048"/>
                    <a:pt x="528" y="1048"/>
                  </a:cubicBezTo>
                  <a:cubicBezTo>
                    <a:pt x="600" y="1048"/>
                    <a:pt x="744" y="1040"/>
                    <a:pt x="816" y="1048"/>
                  </a:cubicBezTo>
                  <a:cubicBezTo>
                    <a:pt x="888" y="1056"/>
                    <a:pt x="904" y="1096"/>
                    <a:pt x="960" y="1096"/>
                  </a:cubicBezTo>
                  <a:cubicBezTo>
                    <a:pt x="1016" y="1096"/>
                    <a:pt x="1112" y="1120"/>
                    <a:pt x="1152" y="1048"/>
                  </a:cubicBezTo>
                  <a:cubicBezTo>
                    <a:pt x="1192" y="976"/>
                    <a:pt x="1184" y="824"/>
                    <a:pt x="1200" y="664"/>
                  </a:cubicBezTo>
                  <a:cubicBezTo>
                    <a:pt x="1216" y="504"/>
                    <a:pt x="1240" y="176"/>
                    <a:pt x="1248" y="88"/>
                  </a:cubicBezTo>
                  <a:cubicBezTo>
                    <a:pt x="1256" y="0"/>
                    <a:pt x="1248" y="16"/>
                    <a:pt x="1248" y="136"/>
                  </a:cubicBezTo>
                  <a:cubicBezTo>
                    <a:pt x="1248" y="256"/>
                    <a:pt x="1240" y="632"/>
                    <a:pt x="1248" y="808"/>
                  </a:cubicBezTo>
                  <a:cubicBezTo>
                    <a:pt x="1256" y="984"/>
                    <a:pt x="1248" y="1104"/>
                    <a:pt x="1296" y="1192"/>
                  </a:cubicBezTo>
                  <a:cubicBezTo>
                    <a:pt x="1344" y="1280"/>
                    <a:pt x="1456" y="1304"/>
                    <a:pt x="1536" y="1336"/>
                  </a:cubicBezTo>
                  <a:cubicBezTo>
                    <a:pt x="1616" y="1368"/>
                    <a:pt x="1608" y="1416"/>
                    <a:pt x="1776" y="1384"/>
                  </a:cubicBezTo>
                  <a:cubicBezTo>
                    <a:pt x="1944" y="1352"/>
                    <a:pt x="2244" y="1248"/>
                    <a:pt x="2544" y="1144"/>
                  </a:cubicBezTo>
                </a:path>
              </a:pathLst>
            </a:custGeom>
            <a:grp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0" y="3389376"/>
            <a:ext cx="6705600" cy="1905000"/>
            <a:chOff x="0" y="1920"/>
            <a:chExt cx="4224" cy="1200"/>
          </a:xfrm>
          <a:noFill/>
        </p:grpSpPr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816" y="3120"/>
              <a:ext cx="192" cy="0"/>
            </a:xfrm>
            <a:prstGeom prst="line">
              <a:avLst/>
            </a:prstGeom>
            <a:grpFill/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1" name="Text Box 14"/>
            <p:cNvSpPr txBox="1">
              <a:spLocks noChangeArrowheads="1"/>
            </p:cNvSpPr>
            <p:nvPr/>
          </p:nvSpPr>
          <p:spPr bwMode="auto">
            <a:xfrm>
              <a:off x="0" y="2160"/>
              <a:ext cx="1696" cy="26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2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17</a:t>
              </a:r>
              <a:r>
                <a:rPr lang="en-GB" sz="2200" dirty="0">
                  <a:solidFill>
                    <a:srgbClr val="0070C0"/>
                  </a:solidFill>
                  <a:latin typeface="Symbol" pitchFamily="18" charset="2"/>
                  <a:cs typeface="Arial" pitchFamily="34" charset="0"/>
                </a:rPr>
                <a:t>b</a:t>
              </a:r>
              <a:r>
                <a:rPr lang="en-GB" sz="22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-OESTRADIOL</a:t>
              </a:r>
            </a:p>
          </p:txBody>
        </p:sp>
        <p:sp>
          <p:nvSpPr>
            <p:cNvPr id="20512" name="Freeform 28"/>
            <p:cNvSpPr>
              <a:spLocks/>
            </p:cNvSpPr>
            <p:nvPr/>
          </p:nvSpPr>
          <p:spPr bwMode="auto">
            <a:xfrm>
              <a:off x="1680" y="1920"/>
              <a:ext cx="2544" cy="1184"/>
            </a:xfrm>
            <a:custGeom>
              <a:avLst/>
              <a:gdLst>
                <a:gd name="T0" fmla="*/ 0 w 2544"/>
                <a:gd name="T1" fmla="*/ 1184 h 1280"/>
                <a:gd name="T2" fmla="*/ 528 w 2544"/>
                <a:gd name="T3" fmla="*/ 1095 h 1280"/>
                <a:gd name="T4" fmla="*/ 960 w 2544"/>
                <a:gd name="T5" fmla="*/ 784 h 1280"/>
                <a:gd name="T6" fmla="*/ 1104 w 2544"/>
                <a:gd name="T7" fmla="*/ 30 h 1280"/>
                <a:gd name="T8" fmla="*/ 1344 w 2544"/>
                <a:gd name="T9" fmla="*/ 962 h 1280"/>
                <a:gd name="T10" fmla="*/ 1872 w 2544"/>
                <a:gd name="T11" fmla="*/ 429 h 1280"/>
                <a:gd name="T12" fmla="*/ 2544 w 2544"/>
                <a:gd name="T13" fmla="*/ 1184 h 1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44"/>
                <a:gd name="T22" fmla="*/ 0 h 1280"/>
                <a:gd name="T23" fmla="*/ 2544 w 2544"/>
                <a:gd name="T24" fmla="*/ 1280 h 1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44" h="1280">
                  <a:moveTo>
                    <a:pt x="0" y="1280"/>
                  </a:moveTo>
                  <a:cubicBezTo>
                    <a:pt x="184" y="1268"/>
                    <a:pt x="368" y="1256"/>
                    <a:pt x="528" y="1184"/>
                  </a:cubicBezTo>
                  <a:cubicBezTo>
                    <a:pt x="688" y="1112"/>
                    <a:pt x="864" y="1040"/>
                    <a:pt x="960" y="848"/>
                  </a:cubicBezTo>
                  <a:cubicBezTo>
                    <a:pt x="1056" y="656"/>
                    <a:pt x="1040" y="0"/>
                    <a:pt x="1104" y="32"/>
                  </a:cubicBezTo>
                  <a:cubicBezTo>
                    <a:pt x="1168" y="64"/>
                    <a:pt x="1216" y="968"/>
                    <a:pt x="1344" y="1040"/>
                  </a:cubicBezTo>
                  <a:cubicBezTo>
                    <a:pt x="1472" y="1112"/>
                    <a:pt x="1672" y="424"/>
                    <a:pt x="1872" y="464"/>
                  </a:cubicBezTo>
                  <a:cubicBezTo>
                    <a:pt x="2072" y="504"/>
                    <a:pt x="2308" y="892"/>
                    <a:pt x="2544" y="1280"/>
                  </a:cubicBezTo>
                </a:path>
              </a:pathLst>
            </a:custGeom>
            <a:grpFill/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3" name="Text Box 31"/>
            <p:cNvSpPr txBox="1">
              <a:spLocks noChangeArrowheads="1"/>
            </p:cNvSpPr>
            <p:nvPr/>
          </p:nvSpPr>
          <p:spPr bwMode="auto">
            <a:xfrm>
              <a:off x="567" y="2489"/>
              <a:ext cx="634" cy="29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pmol</a:t>
              </a:r>
              <a:r>
                <a:rPr lang="en-GB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/l</a:t>
              </a:r>
            </a:p>
          </p:txBody>
        </p:sp>
      </p:grpSp>
      <p:cxnSp>
        <p:nvCxnSpPr>
          <p:cNvPr id="24598" name="Straight Connector 63"/>
          <p:cNvCxnSpPr>
            <a:cxnSpLocks noChangeShapeType="1"/>
          </p:cNvCxnSpPr>
          <p:nvPr/>
        </p:nvCxnSpPr>
        <p:spPr bwMode="auto">
          <a:xfrm>
            <a:off x="1439863" y="2208213"/>
            <a:ext cx="2286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4495803" y="5192717"/>
            <a:ext cx="1674810" cy="1065208"/>
            <a:chOff x="2832" y="3056"/>
            <a:chExt cx="1055" cy="671"/>
          </a:xfrm>
          <a:noFill/>
        </p:grpSpPr>
        <p:sp>
          <p:nvSpPr>
            <p:cNvPr id="20507" name="Line 33"/>
            <p:cNvSpPr>
              <a:spLocks noChangeShapeType="1"/>
            </p:cNvSpPr>
            <p:nvPr/>
          </p:nvSpPr>
          <p:spPr bwMode="auto">
            <a:xfrm flipH="1" flipV="1">
              <a:off x="2832" y="3056"/>
              <a:ext cx="576" cy="432"/>
            </a:xfrm>
            <a:prstGeom prst="line">
              <a:avLst/>
            </a:prstGeom>
            <a:grpFill/>
            <a:ln w="12700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8" name="Text Box 34"/>
            <p:cNvSpPr txBox="1">
              <a:spLocks noChangeArrowheads="1"/>
            </p:cNvSpPr>
            <p:nvPr/>
          </p:nvSpPr>
          <p:spPr bwMode="auto">
            <a:xfrm>
              <a:off x="3070" y="3436"/>
              <a:ext cx="817" cy="29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17OH-P</a:t>
              </a:r>
            </a:p>
          </p:txBody>
        </p:sp>
      </p:grpSp>
      <p:sp>
        <p:nvSpPr>
          <p:cNvPr id="49" name="Freeform 28"/>
          <p:cNvSpPr>
            <a:spLocks/>
          </p:cNvSpPr>
          <p:nvPr/>
        </p:nvSpPr>
        <p:spPr bwMode="auto">
          <a:xfrm>
            <a:off x="2700338" y="3429000"/>
            <a:ext cx="4038600" cy="1879600"/>
          </a:xfrm>
          <a:custGeom>
            <a:avLst/>
            <a:gdLst>
              <a:gd name="T0" fmla="*/ 0 w 2544"/>
              <a:gd name="T1" fmla="*/ 2147483647 h 1280"/>
              <a:gd name="T2" fmla="*/ 2147483647 w 2544"/>
              <a:gd name="T3" fmla="*/ 2147483647 h 1280"/>
              <a:gd name="T4" fmla="*/ 2147483647 w 2544"/>
              <a:gd name="T5" fmla="*/ 2147483647 h 1280"/>
              <a:gd name="T6" fmla="*/ 2147483647 w 2544"/>
              <a:gd name="T7" fmla="*/ 2147483647 h 1280"/>
              <a:gd name="T8" fmla="*/ 2147483647 w 2544"/>
              <a:gd name="T9" fmla="*/ 2147483647 h 1280"/>
              <a:gd name="T10" fmla="*/ 2147483647 w 2544"/>
              <a:gd name="T11" fmla="*/ 2147483647 h 1280"/>
              <a:gd name="T12" fmla="*/ 2147483647 w 2544"/>
              <a:gd name="T13" fmla="*/ 2147483647 h 12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44"/>
              <a:gd name="T22" fmla="*/ 0 h 1280"/>
              <a:gd name="T23" fmla="*/ 2544 w 2544"/>
              <a:gd name="T24" fmla="*/ 1280 h 12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44" h="1280">
                <a:moveTo>
                  <a:pt x="0" y="1280"/>
                </a:moveTo>
                <a:cubicBezTo>
                  <a:pt x="184" y="1268"/>
                  <a:pt x="368" y="1256"/>
                  <a:pt x="528" y="1184"/>
                </a:cubicBezTo>
                <a:cubicBezTo>
                  <a:pt x="688" y="1112"/>
                  <a:pt x="864" y="1040"/>
                  <a:pt x="960" y="848"/>
                </a:cubicBezTo>
                <a:cubicBezTo>
                  <a:pt x="1056" y="656"/>
                  <a:pt x="1040" y="0"/>
                  <a:pt x="1104" y="32"/>
                </a:cubicBezTo>
                <a:cubicBezTo>
                  <a:pt x="1168" y="64"/>
                  <a:pt x="1216" y="968"/>
                  <a:pt x="1344" y="1040"/>
                </a:cubicBezTo>
                <a:cubicBezTo>
                  <a:pt x="1472" y="1112"/>
                  <a:pt x="1672" y="424"/>
                  <a:pt x="1872" y="464"/>
                </a:cubicBezTo>
                <a:cubicBezTo>
                  <a:pt x="2072" y="504"/>
                  <a:pt x="2308" y="892"/>
                  <a:pt x="2544" y="128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1" name="Straight Connector 50"/>
          <p:cNvCxnSpPr/>
          <p:nvPr/>
        </p:nvCxnSpPr>
        <p:spPr>
          <a:xfrm>
            <a:off x="1258888" y="5084763"/>
            <a:ext cx="360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3"/>
          <p:cNvSpPr>
            <a:spLocks noChangeArrowheads="1"/>
          </p:cNvSpPr>
          <p:nvPr/>
        </p:nvSpPr>
        <p:spPr bwMode="auto">
          <a:xfrm>
            <a:off x="711200" y="3986213"/>
            <a:ext cx="7975600" cy="26289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470400" y="2078038"/>
            <a:ext cx="32512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i="1">
                <a:solidFill>
                  <a:srgbClr val="0070C0"/>
                </a:solidFill>
                <a:latin typeface="Arial" charset="0"/>
                <a:cs typeface="Arial" charset="0"/>
              </a:rPr>
              <a:t>THECAL CELL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59113" y="6092825"/>
            <a:ext cx="32289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GB" i="1">
                <a:solidFill>
                  <a:srgbClr val="0070C0"/>
                </a:solidFill>
                <a:latin typeface="Arial" charset="0"/>
                <a:cs typeface="Arial" charset="0"/>
              </a:rPr>
              <a:t>GRANULOSA CELL</a:t>
            </a:r>
          </a:p>
        </p:txBody>
      </p:sp>
      <p:sp>
        <p:nvSpPr>
          <p:cNvPr id="25605" name="Oval 19"/>
          <p:cNvSpPr>
            <a:spLocks noChangeArrowheads="1"/>
          </p:cNvSpPr>
          <p:nvPr/>
        </p:nvSpPr>
        <p:spPr bwMode="auto">
          <a:xfrm>
            <a:off x="1187450" y="1739900"/>
            <a:ext cx="7600950" cy="17272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5606" name="AutoShape 20"/>
          <p:cNvSpPr>
            <a:spLocks noChangeArrowheads="1"/>
          </p:cNvSpPr>
          <p:nvPr/>
        </p:nvSpPr>
        <p:spPr bwMode="auto">
          <a:xfrm>
            <a:off x="2514600" y="1739900"/>
            <a:ext cx="1295400" cy="504825"/>
          </a:xfrm>
          <a:prstGeom prst="plaque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LH</a:t>
            </a:r>
          </a:p>
          <a:p>
            <a:pPr algn="ctr">
              <a:defRPr/>
            </a:pPr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receptor</a:t>
            </a:r>
            <a:endParaRPr lang="en-US" sz="18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258888" y="1052513"/>
            <a:ext cx="6889750" cy="2090737"/>
            <a:chOff x="1258888" y="1052513"/>
            <a:chExt cx="6889750" cy="2090737"/>
          </a:xfrm>
        </p:grpSpPr>
        <p:sp>
          <p:nvSpPr>
            <p:cNvPr id="25626" name="Line 21"/>
            <p:cNvSpPr>
              <a:spLocks noChangeShapeType="1"/>
            </p:cNvSpPr>
            <p:nvPr/>
          </p:nvSpPr>
          <p:spPr bwMode="auto">
            <a:xfrm>
              <a:off x="1865313" y="1524000"/>
              <a:ext cx="649287" cy="29210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5627" name="Group 30"/>
            <p:cNvGrpSpPr>
              <a:grpSpLocks/>
            </p:cNvGrpSpPr>
            <p:nvPr/>
          </p:nvGrpSpPr>
          <p:grpSpPr bwMode="auto">
            <a:xfrm>
              <a:off x="1258888" y="1052513"/>
              <a:ext cx="6889750" cy="2090737"/>
              <a:chOff x="1258888" y="1052513"/>
              <a:chExt cx="6889750" cy="2090614"/>
            </a:xfrm>
          </p:grpSpPr>
          <p:sp>
            <p:nvSpPr>
              <p:cNvPr id="25628" name="Rectangle 6"/>
              <p:cNvSpPr>
                <a:spLocks noChangeArrowheads="1"/>
              </p:cNvSpPr>
              <p:nvPr/>
            </p:nvSpPr>
            <p:spPr bwMode="auto">
              <a:xfrm>
                <a:off x="1258888" y="1052513"/>
                <a:ext cx="642875" cy="5206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2800">
                    <a:solidFill>
                      <a:srgbClr val="0070C0"/>
                    </a:solidFill>
                    <a:latin typeface="Arial" charset="0"/>
                    <a:cs typeface="Arial" charset="0"/>
                  </a:rPr>
                  <a:t>LH</a:t>
                </a:r>
              </a:p>
            </p:txBody>
          </p:sp>
          <p:sp>
            <p:nvSpPr>
              <p:cNvPr id="25629" name="Line 7"/>
              <p:cNvSpPr>
                <a:spLocks noChangeShapeType="1"/>
              </p:cNvSpPr>
              <p:nvPr/>
            </p:nvSpPr>
            <p:spPr bwMode="auto">
              <a:xfrm>
                <a:off x="3733323" y="2331876"/>
                <a:ext cx="1092318" cy="53025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30" name="Rectangle 8"/>
              <p:cNvSpPr>
                <a:spLocks noChangeArrowheads="1"/>
              </p:cNvSpPr>
              <p:nvPr/>
            </p:nvSpPr>
            <p:spPr bwMode="auto">
              <a:xfrm>
                <a:off x="5005049" y="2684318"/>
                <a:ext cx="3143589" cy="4588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GB">
                    <a:solidFill>
                      <a:srgbClr val="0070C0"/>
                    </a:solidFill>
                    <a:latin typeface="Arial" charset="0"/>
                    <a:cs typeface="Arial" charset="0"/>
                  </a:rPr>
                  <a:t>androgen synthesis</a:t>
                </a:r>
                <a:r>
                  <a:rPr lang="en-GB" sz="1600">
                    <a:solidFill>
                      <a:srgbClr val="0070C0"/>
                    </a:solidFill>
                    <a:latin typeface="Arial" charset="0"/>
                    <a:cs typeface="Arial" charset="0"/>
                  </a:rPr>
                  <a:t> </a:t>
                </a:r>
              </a:p>
            </p:txBody>
          </p:sp>
          <p:sp>
            <p:nvSpPr>
              <p:cNvPr id="28685" name="Oval 22"/>
              <p:cNvSpPr>
                <a:spLocks noChangeArrowheads="1"/>
              </p:cNvSpPr>
              <p:nvPr/>
            </p:nvSpPr>
            <p:spPr bwMode="auto">
              <a:xfrm>
                <a:off x="3606800" y="2566899"/>
                <a:ext cx="558800" cy="25874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25608" name="AutoShape 24"/>
          <p:cNvSpPr>
            <a:spLocks noChangeArrowheads="1"/>
          </p:cNvSpPr>
          <p:nvPr/>
        </p:nvSpPr>
        <p:spPr bwMode="auto">
          <a:xfrm>
            <a:off x="1346200" y="4146550"/>
            <a:ext cx="1295400" cy="506413"/>
          </a:xfrm>
          <a:prstGeom prst="plaque">
            <a:avLst>
              <a:gd name="adj" fmla="val 16667"/>
            </a:avLst>
          </a:prstGeom>
          <a:solidFill>
            <a:srgbClr val="67F4F7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FSH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receptor</a:t>
            </a:r>
            <a:endParaRPr lang="en-US" sz="18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95288" y="2924175"/>
            <a:ext cx="7754937" cy="3219450"/>
            <a:chOff x="373063" y="2917825"/>
            <a:chExt cx="7754937" cy="3219342"/>
          </a:xfrm>
        </p:grpSpPr>
        <p:sp>
          <p:nvSpPr>
            <p:cNvPr id="25619" name="Line 9"/>
            <p:cNvSpPr>
              <a:spLocks noChangeShapeType="1"/>
            </p:cNvSpPr>
            <p:nvPr/>
          </p:nvSpPr>
          <p:spPr bwMode="auto">
            <a:xfrm flipH="1">
              <a:off x="6853783" y="3133849"/>
              <a:ext cx="987" cy="2558926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0" name="Rectangle 5"/>
            <p:cNvSpPr>
              <a:spLocks noChangeArrowheads="1"/>
            </p:cNvSpPr>
            <p:nvPr/>
          </p:nvSpPr>
          <p:spPr bwMode="auto">
            <a:xfrm>
              <a:off x="373063" y="2917825"/>
              <a:ext cx="900889" cy="520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800">
                  <a:solidFill>
                    <a:srgbClr val="0070C0"/>
                  </a:solidFill>
                  <a:latin typeface="Arial" charset="0"/>
                  <a:cs typeface="Arial" charset="0"/>
                </a:rPr>
                <a:t>FSH</a:t>
              </a:r>
            </a:p>
          </p:txBody>
        </p:sp>
        <p:sp>
          <p:nvSpPr>
            <p:cNvPr id="25621" name="Line 18"/>
            <p:cNvSpPr>
              <a:spLocks noChangeShapeType="1"/>
            </p:cNvSpPr>
            <p:nvPr/>
          </p:nvSpPr>
          <p:spPr bwMode="auto">
            <a:xfrm>
              <a:off x="855663" y="3402127"/>
              <a:ext cx="922337" cy="64626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2" name="Line 10"/>
            <p:cNvSpPr>
              <a:spLocks noChangeShapeType="1"/>
            </p:cNvSpPr>
            <p:nvPr/>
          </p:nvSpPr>
          <p:spPr bwMode="auto">
            <a:xfrm>
              <a:off x="2876551" y="4365004"/>
              <a:ext cx="2889250" cy="439403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23" name="Rectangle 11"/>
            <p:cNvSpPr>
              <a:spLocks noChangeArrowheads="1"/>
            </p:cNvSpPr>
            <p:nvPr/>
          </p:nvSpPr>
          <p:spPr bwMode="auto">
            <a:xfrm>
              <a:off x="5791200" y="4670631"/>
              <a:ext cx="2336800" cy="458954"/>
            </a:xfrm>
            <a:prstGeom prst="rect">
              <a:avLst/>
            </a:prstGeom>
            <a:solidFill>
              <a:srgbClr val="000099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marL="236538" indent="-236538" algn="ctr"/>
              <a:r>
                <a:rPr lang="en-GB">
                  <a:latin typeface="Arial" charset="0"/>
                  <a:cs typeface="Arial" charset="0"/>
                </a:rPr>
                <a:t> </a:t>
              </a:r>
              <a:r>
                <a:rPr lang="en-GB">
                  <a:solidFill>
                    <a:schemeClr val="bg1"/>
                  </a:solidFill>
                  <a:latin typeface="Arial" charset="0"/>
                  <a:cs typeface="Arial" charset="0"/>
                </a:rPr>
                <a:t>Aromatase</a:t>
              </a:r>
            </a:p>
          </p:txBody>
        </p:sp>
        <p:sp>
          <p:nvSpPr>
            <p:cNvPr id="25624" name="Rectangle 12"/>
            <p:cNvSpPr>
              <a:spLocks noChangeArrowheads="1"/>
            </p:cNvSpPr>
            <p:nvPr/>
          </p:nvSpPr>
          <p:spPr bwMode="auto">
            <a:xfrm>
              <a:off x="5765800" y="5678067"/>
              <a:ext cx="2135201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>
                  <a:solidFill>
                    <a:srgbClr val="0070C0"/>
                  </a:solidFill>
                  <a:latin typeface="Arial" charset="0"/>
                  <a:cs typeface="Arial" charset="0"/>
                </a:rPr>
                <a:t>17ß oestradiol</a:t>
              </a:r>
            </a:p>
          </p:txBody>
        </p:sp>
        <p:sp>
          <p:nvSpPr>
            <p:cNvPr id="17436" name="Oval 26"/>
            <p:cNvSpPr>
              <a:spLocks noChangeArrowheads="1"/>
            </p:cNvSpPr>
            <p:nvPr/>
          </p:nvSpPr>
          <p:spPr bwMode="auto">
            <a:xfrm>
              <a:off x="4241800" y="4146509"/>
              <a:ext cx="558800" cy="26034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357313" y="4776788"/>
            <a:ext cx="4378325" cy="1409700"/>
            <a:chOff x="1526951" y="4776183"/>
            <a:chExt cx="4925951" cy="1410075"/>
          </a:xfrm>
        </p:grpSpPr>
        <p:sp>
          <p:nvSpPr>
            <p:cNvPr id="3" name="Rectangle 13"/>
            <p:cNvSpPr>
              <a:spLocks noChangeArrowheads="1"/>
            </p:cNvSpPr>
            <p:nvPr/>
          </p:nvSpPr>
          <p:spPr bwMode="auto">
            <a:xfrm>
              <a:off x="1526951" y="5357826"/>
              <a:ext cx="2602706" cy="828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GB">
                  <a:solidFill>
                    <a:srgbClr val="0070C0"/>
                  </a:solidFill>
                  <a:latin typeface="Arial" charset="0"/>
                  <a:cs typeface="Arial" charset="0"/>
                </a:rPr>
                <a:t>Cell proliferation</a:t>
              </a:r>
            </a:p>
          </p:txBody>
        </p:sp>
        <p:sp>
          <p:nvSpPr>
            <p:cNvPr id="25613" name="Line 14"/>
            <p:cNvSpPr>
              <a:spLocks noChangeShapeType="1"/>
            </p:cNvSpPr>
            <p:nvPr/>
          </p:nvSpPr>
          <p:spPr bwMode="auto">
            <a:xfrm flipV="1">
              <a:off x="5355431" y="5009722"/>
              <a:ext cx="1002506" cy="9876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5" name="Oval 16"/>
            <p:cNvSpPr>
              <a:spLocks noChangeArrowheads="1"/>
            </p:cNvSpPr>
            <p:nvPr/>
          </p:nvSpPr>
          <p:spPr bwMode="auto">
            <a:xfrm>
              <a:off x="2514641" y="5122350"/>
              <a:ext cx="628693" cy="25883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28696" name="Oval 17"/>
            <p:cNvSpPr>
              <a:spLocks noChangeArrowheads="1"/>
            </p:cNvSpPr>
            <p:nvPr/>
          </p:nvSpPr>
          <p:spPr bwMode="auto">
            <a:xfrm>
              <a:off x="5172297" y="4776183"/>
              <a:ext cx="628693" cy="25883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25616" name="AutoShape 25"/>
            <p:cNvSpPr>
              <a:spLocks noChangeArrowheads="1"/>
            </p:cNvSpPr>
            <p:nvPr/>
          </p:nvSpPr>
          <p:spPr bwMode="auto">
            <a:xfrm>
              <a:off x="3673983" y="4986059"/>
              <a:ext cx="1343025" cy="456789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70C0"/>
                  </a:solidFill>
                  <a:latin typeface="Arial" charset="0"/>
                  <a:cs typeface="Arial" charset="0"/>
                </a:rPr>
                <a:t>ERs</a:t>
              </a:r>
              <a:endParaRPr lang="en-US" sz="180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17" name="Line 27"/>
            <p:cNvSpPr>
              <a:spLocks noChangeShapeType="1"/>
            </p:cNvSpPr>
            <p:nvPr/>
          </p:nvSpPr>
          <p:spPr bwMode="auto">
            <a:xfrm flipH="1">
              <a:off x="2714625" y="5405811"/>
              <a:ext cx="885825" cy="19753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8" name="Line 28"/>
            <p:cNvSpPr>
              <a:spLocks noChangeShapeType="1"/>
            </p:cNvSpPr>
            <p:nvPr/>
          </p:nvSpPr>
          <p:spPr bwMode="auto">
            <a:xfrm flipH="1" flipV="1">
              <a:off x="5219414" y="5441819"/>
              <a:ext cx="1233488" cy="3271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5612" name="Rectangle 34"/>
          <p:cNvSpPr>
            <a:spLocks noChangeArrowheads="1"/>
          </p:cNvSpPr>
          <p:nvPr/>
        </p:nvSpPr>
        <p:spPr bwMode="auto">
          <a:xfrm>
            <a:off x="214313" y="50800"/>
            <a:ext cx="8929687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GB" sz="2800">
                <a:solidFill>
                  <a:srgbClr val="000099"/>
                </a:solidFill>
                <a:latin typeface="Arial" charset="0"/>
                <a:cs typeface="Arial" charset="0"/>
              </a:rPr>
              <a:t>OVARY: Local positive feedback loop in developing follicles enhances oestradiol production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23850" y="404813"/>
            <a:ext cx="8493125" cy="64912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rgbClr val="0070C0"/>
                </a:solidFill>
                <a:latin typeface="Arial" charset="0"/>
                <a:cs typeface="Arial" charset="0"/>
              </a:rPr>
              <a:t>More </a:t>
            </a:r>
            <a:r>
              <a:rPr lang="en-GB" sz="3200" dirty="0" err="1">
                <a:solidFill>
                  <a:srgbClr val="0070C0"/>
                </a:solidFill>
                <a:latin typeface="Arial" charset="0"/>
                <a:cs typeface="Arial" charset="0"/>
              </a:rPr>
              <a:t>granulosa</a:t>
            </a:r>
            <a:r>
              <a:rPr lang="en-GB" sz="3200" dirty="0">
                <a:solidFill>
                  <a:srgbClr val="0070C0"/>
                </a:solidFill>
                <a:latin typeface="Arial" charset="0"/>
                <a:cs typeface="Arial" charset="0"/>
              </a:rPr>
              <a:t> cells </a:t>
            </a:r>
          </a:p>
          <a:p>
            <a:pPr algn="ctr">
              <a:defRPr/>
            </a:pPr>
            <a:endParaRPr lang="en-GB" sz="32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en-GB" sz="32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en-GB" sz="32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en-GB" sz="32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en-GB" sz="32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GB" sz="3200" dirty="0">
                <a:solidFill>
                  <a:srgbClr val="0070C0"/>
                </a:solidFill>
                <a:latin typeface="Arial" charset="0"/>
                <a:cs typeface="Arial" charset="0"/>
              </a:rPr>
              <a:t> more oestrogen </a:t>
            </a:r>
          </a:p>
          <a:p>
            <a:pPr>
              <a:defRPr/>
            </a:pPr>
            <a:endParaRPr lang="en-GB" sz="32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GB" sz="32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GB" sz="3200" dirty="0">
                <a:solidFill>
                  <a:srgbClr val="0070C0"/>
                </a:solidFill>
                <a:latin typeface="Arial" charset="0"/>
                <a:cs typeface="Arial" charset="0"/>
              </a:rPr>
              <a:t>= </a:t>
            </a:r>
            <a:r>
              <a:rPr lang="en-GB" sz="3200" u="sng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local +</a:t>
            </a:r>
            <a:r>
              <a:rPr lang="en-GB" sz="3200" u="sng" dirty="0" err="1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ve</a:t>
            </a:r>
            <a:r>
              <a:rPr lang="en-GB" sz="3200" u="sng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 feedback loop</a:t>
            </a:r>
            <a:r>
              <a:rPr lang="en-GB" sz="32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dirty="0">
                <a:solidFill>
                  <a:srgbClr val="0070C0"/>
                </a:solidFill>
                <a:latin typeface="Arial" charset="0"/>
                <a:cs typeface="Arial" charset="0"/>
              </a:rPr>
              <a:t>(</a:t>
            </a:r>
            <a:r>
              <a:rPr lang="en-GB" sz="3200" dirty="0" err="1">
                <a:solidFill>
                  <a:srgbClr val="0070C0"/>
                </a:solidFill>
                <a:latin typeface="Arial" charset="0"/>
                <a:cs typeface="Arial" charset="0"/>
              </a:rPr>
              <a:t>autocrine</a:t>
            </a:r>
            <a:r>
              <a:rPr lang="en-GB" sz="3200" dirty="0">
                <a:solidFill>
                  <a:srgbClr val="0070C0"/>
                </a:solidFill>
                <a:latin typeface="Arial" charset="0"/>
                <a:cs typeface="Arial" charset="0"/>
              </a:rPr>
              <a:t>, ‘</a:t>
            </a:r>
            <a:r>
              <a:rPr lang="en-GB" sz="3200" dirty="0" err="1">
                <a:solidFill>
                  <a:srgbClr val="0070C0"/>
                </a:solidFill>
                <a:latin typeface="Arial" charset="0"/>
                <a:cs typeface="Arial" charset="0"/>
              </a:rPr>
              <a:t>cryptocrine</a:t>
            </a:r>
            <a:r>
              <a:rPr lang="en-GB" sz="3200" dirty="0">
                <a:solidFill>
                  <a:srgbClr val="0070C0"/>
                </a:solidFill>
                <a:latin typeface="Arial" charset="0"/>
                <a:cs typeface="Arial" charset="0"/>
              </a:rPr>
              <a:t>’) resulting in rising levels of plasma 17ß-oestradiol during early-mid follicular phase</a:t>
            </a: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4659313" y="1122363"/>
            <a:ext cx="11112" cy="21082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6156325" y="1196975"/>
            <a:ext cx="706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4000">
                <a:solidFill>
                  <a:srgbClr val="0070C0"/>
                </a:solidFill>
                <a:latin typeface="Arial Black" pitchFamily="34" charset="0"/>
              </a:rPr>
              <a:t>+</a:t>
            </a:r>
            <a:endParaRPr lang="en-GB" sz="3200">
              <a:solidFill>
                <a:srgbClr val="0070C0"/>
              </a:solidFill>
            </a:endParaRPr>
          </a:p>
        </p:txBody>
      </p:sp>
      <p:sp>
        <p:nvSpPr>
          <p:cNvPr id="26629" name="Curved Right Arrow 5"/>
          <p:cNvSpPr>
            <a:spLocks noChangeArrowheads="1"/>
          </p:cNvSpPr>
          <p:nvPr/>
        </p:nvSpPr>
        <p:spPr bwMode="auto">
          <a:xfrm>
            <a:off x="1187450" y="836613"/>
            <a:ext cx="1081088" cy="3168650"/>
          </a:xfrm>
          <a:prstGeom prst="curvedRightArrow">
            <a:avLst>
              <a:gd name="adj1" fmla="val 24968"/>
              <a:gd name="adj2" fmla="val 49962"/>
              <a:gd name="adj3" fmla="val 25000"/>
            </a:avLst>
          </a:prstGeom>
          <a:solidFill>
            <a:srgbClr val="B4C9FE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0070C0"/>
              </a:solidFill>
            </a:endParaRPr>
          </a:p>
        </p:txBody>
      </p:sp>
      <p:sp>
        <p:nvSpPr>
          <p:cNvPr id="26630" name="Curved Left Arrow 6"/>
          <p:cNvSpPr>
            <a:spLocks noChangeArrowheads="1"/>
          </p:cNvSpPr>
          <p:nvPr/>
        </p:nvSpPr>
        <p:spPr bwMode="auto">
          <a:xfrm flipV="1">
            <a:off x="6732588" y="836613"/>
            <a:ext cx="1152525" cy="3024187"/>
          </a:xfrm>
          <a:prstGeom prst="curvedLeftArrow">
            <a:avLst>
              <a:gd name="adj1" fmla="val 25001"/>
              <a:gd name="adj2" fmla="val 49977"/>
              <a:gd name="adj3" fmla="val 25000"/>
            </a:avLst>
          </a:prstGeom>
          <a:solidFill>
            <a:srgbClr val="CCECFF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0070C0"/>
              </a:solidFill>
            </a:endParaRP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2411413" y="2708275"/>
            <a:ext cx="7064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4000">
                <a:solidFill>
                  <a:srgbClr val="0070C0"/>
                </a:solidFill>
                <a:latin typeface="Arial Black" pitchFamily="34" charset="0"/>
              </a:rPr>
              <a:t>+</a:t>
            </a:r>
            <a:endParaRPr lang="en-GB" sz="32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2636838"/>
            <a:ext cx="8255000" cy="21510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3. MID-FOLLICULAR PHASE</a:t>
            </a:r>
            <a:endParaRPr lang="en-GB" sz="400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44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55"/>
          <p:cNvGrpSpPr>
            <a:grpSpLocks/>
          </p:cNvGrpSpPr>
          <p:nvPr/>
        </p:nvGrpSpPr>
        <p:grpSpPr bwMode="auto">
          <a:xfrm>
            <a:off x="0" y="0"/>
            <a:ext cx="9271000" cy="6635750"/>
            <a:chOff x="0" y="0"/>
            <a:chExt cx="10429877" cy="6635946"/>
          </a:xfrm>
        </p:grpSpPr>
        <p:grpSp>
          <p:nvGrpSpPr>
            <p:cNvPr id="28675" name="Group 50"/>
            <p:cNvGrpSpPr>
              <a:grpSpLocks/>
            </p:cNvGrpSpPr>
            <p:nvPr/>
          </p:nvGrpSpPr>
          <p:grpSpPr bwMode="auto">
            <a:xfrm>
              <a:off x="0" y="643128"/>
              <a:ext cx="10429877" cy="5992818"/>
              <a:chOff x="0" y="265176"/>
              <a:chExt cx="10429877" cy="5992818"/>
            </a:xfrm>
          </p:grpSpPr>
          <p:sp>
            <p:nvSpPr>
              <p:cNvPr id="28678" name="Rectangle 3"/>
              <p:cNvSpPr>
                <a:spLocks noChangeArrowheads="1"/>
              </p:cNvSpPr>
              <p:nvPr/>
            </p:nvSpPr>
            <p:spPr bwMode="auto">
              <a:xfrm>
                <a:off x="3998976" y="719328"/>
                <a:ext cx="670560" cy="4791456"/>
              </a:xfrm>
              <a:prstGeom prst="rect">
                <a:avLst/>
              </a:prstGeom>
              <a:solidFill>
                <a:srgbClr val="B4C9FE"/>
              </a:solidFill>
              <a:ln w="12700" algn="ctr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b="1">
                  <a:solidFill>
                    <a:srgbClr val="0070C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8679" name="Line 2"/>
              <p:cNvSpPr>
                <a:spLocks noChangeShapeType="1"/>
              </p:cNvSpPr>
              <p:nvPr/>
            </p:nvSpPr>
            <p:spPr bwMode="auto">
              <a:xfrm>
                <a:off x="2914650" y="646176"/>
                <a:ext cx="0" cy="228600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680" name="Line 4"/>
              <p:cNvSpPr>
                <a:spLocks noChangeShapeType="1"/>
              </p:cNvSpPr>
              <p:nvPr/>
            </p:nvSpPr>
            <p:spPr bwMode="auto">
              <a:xfrm flipV="1">
                <a:off x="2914650" y="5497576"/>
                <a:ext cx="4629150" cy="2540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681" name="Line 6"/>
              <p:cNvSpPr>
                <a:spLocks noChangeShapeType="1"/>
              </p:cNvSpPr>
              <p:nvPr/>
            </p:nvSpPr>
            <p:spPr bwMode="auto">
              <a:xfrm>
                <a:off x="7543800" y="646176"/>
                <a:ext cx="0" cy="22606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682" name="Line 7"/>
              <p:cNvSpPr>
                <a:spLocks noChangeShapeType="1"/>
              </p:cNvSpPr>
              <p:nvPr/>
            </p:nvSpPr>
            <p:spPr bwMode="auto">
              <a:xfrm>
                <a:off x="7543800" y="3363976"/>
                <a:ext cx="0" cy="21336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683" name="Line 8"/>
              <p:cNvSpPr>
                <a:spLocks noChangeShapeType="1"/>
              </p:cNvSpPr>
              <p:nvPr/>
            </p:nvSpPr>
            <p:spPr bwMode="auto">
              <a:xfrm flipH="1">
                <a:off x="5229225" y="696976"/>
                <a:ext cx="0" cy="22098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684" name="Line 9"/>
              <p:cNvSpPr>
                <a:spLocks noChangeShapeType="1"/>
              </p:cNvSpPr>
              <p:nvPr/>
            </p:nvSpPr>
            <p:spPr bwMode="auto">
              <a:xfrm>
                <a:off x="5229225" y="3363976"/>
                <a:ext cx="0" cy="213360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685" name="Text Box 10"/>
              <p:cNvSpPr txBox="1">
                <a:spLocks noChangeArrowheads="1"/>
              </p:cNvSpPr>
              <p:nvPr/>
            </p:nvSpPr>
            <p:spPr bwMode="auto">
              <a:xfrm>
                <a:off x="2914650" y="5419789"/>
                <a:ext cx="400712" cy="461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0070C0"/>
                    </a:solidFill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28686" name="Text Box 11"/>
              <p:cNvSpPr txBox="1">
                <a:spLocks noChangeArrowheads="1"/>
              </p:cNvSpPr>
              <p:nvPr/>
            </p:nvSpPr>
            <p:spPr bwMode="auto">
              <a:xfrm>
                <a:off x="3686175" y="5419789"/>
                <a:ext cx="400712" cy="461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0070C0"/>
                    </a:solidFill>
                    <a:latin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28687" name="Text Box 12"/>
              <p:cNvSpPr txBox="1">
                <a:spLocks noChangeArrowheads="1"/>
              </p:cNvSpPr>
              <p:nvPr/>
            </p:nvSpPr>
            <p:spPr bwMode="auto">
              <a:xfrm>
                <a:off x="4972051" y="5419789"/>
                <a:ext cx="593673" cy="461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0070C0"/>
                    </a:solidFill>
                    <a:latin typeface="Arial" charset="0"/>
                    <a:cs typeface="Arial" charset="0"/>
                  </a:rPr>
                  <a:t>14</a:t>
                </a:r>
              </a:p>
            </p:txBody>
          </p:sp>
          <p:sp>
            <p:nvSpPr>
              <p:cNvPr id="28688" name="Text Box 13"/>
              <p:cNvSpPr txBox="1">
                <a:spLocks noChangeArrowheads="1"/>
              </p:cNvSpPr>
              <p:nvPr/>
            </p:nvSpPr>
            <p:spPr bwMode="auto">
              <a:xfrm>
                <a:off x="7286626" y="5446776"/>
                <a:ext cx="593673" cy="461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0070C0"/>
                    </a:solidFill>
                    <a:latin typeface="Arial" charset="0"/>
                    <a:cs typeface="Arial" charset="0"/>
                  </a:rPr>
                  <a:t>28</a:t>
                </a:r>
              </a:p>
            </p:txBody>
          </p:sp>
          <p:sp>
            <p:nvSpPr>
              <p:cNvPr id="28689" name="Line 24"/>
              <p:cNvSpPr>
                <a:spLocks noChangeShapeType="1"/>
              </p:cNvSpPr>
              <p:nvPr/>
            </p:nvSpPr>
            <p:spPr bwMode="auto">
              <a:xfrm flipV="1">
                <a:off x="3857625" y="3363976"/>
                <a:ext cx="0" cy="2133600"/>
              </a:xfrm>
              <a:prstGeom prst="line">
                <a:avLst/>
              </a:prstGeom>
              <a:noFill/>
              <a:ln w="12700" cap="rnd">
                <a:solidFill>
                  <a:srgbClr val="000099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690" name="Line 25"/>
              <p:cNvSpPr>
                <a:spLocks noChangeShapeType="1"/>
              </p:cNvSpPr>
              <p:nvPr/>
            </p:nvSpPr>
            <p:spPr bwMode="auto">
              <a:xfrm flipV="1">
                <a:off x="3857625" y="722376"/>
                <a:ext cx="0" cy="2794000"/>
              </a:xfrm>
              <a:prstGeom prst="line">
                <a:avLst/>
              </a:prstGeom>
              <a:noFill/>
              <a:ln w="12700" cap="rnd">
                <a:solidFill>
                  <a:srgbClr val="000099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691" name="Text Box 26"/>
              <p:cNvSpPr txBox="1">
                <a:spLocks noChangeArrowheads="1"/>
              </p:cNvSpPr>
              <p:nvPr/>
            </p:nvSpPr>
            <p:spPr bwMode="auto">
              <a:xfrm>
                <a:off x="2657475" y="265176"/>
                <a:ext cx="1545856" cy="430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 sz="2200">
                    <a:solidFill>
                      <a:srgbClr val="0070C0"/>
                    </a:solidFill>
                    <a:latin typeface="Arial" charset="0"/>
                    <a:cs typeface="Arial" charset="0"/>
                  </a:rPr>
                  <a:t>MENSES</a:t>
                </a:r>
              </a:p>
            </p:txBody>
          </p:sp>
          <p:sp>
            <p:nvSpPr>
              <p:cNvPr id="28692" name="Text Box 38"/>
              <p:cNvSpPr txBox="1">
                <a:spLocks noChangeArrowheads="1"/>
              </p:cNvSpPr>
              <p:nvPr/>
            </p:nvSpPr>
            <p:spPr bwMode="auto">
              <a:xfrm>
                <a:off x="7629525" y="5446776"/>
                <a:ext cx="1220815" cy="461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GB">
                    <a:solidFill>
                      <a:srgbClr val="0070C0"/>
                    </a:solidFill>
                    <a:latin typeface="Arial" charset="0"/>
                    <a:cs typeface="Arial" charset="0"/>
                  </a:rPr>
                  <a:t> DAYS</a:t>
                </a:r>
              </a:p>
            </p:txBody>
          </p:sp>
          <p:grpSp>
            <p:nvGrpSpPr>
              <p:cNvPr id="4" name="Group 75"/>
              <p:cNvGrpSpPr>
                <a:grpSpLocks/>
              </p:cNvGrpSpPr>
              <p:nvPr/>
            </p:nvGrpSpPr>
            <p:grpSpPr bwMode="auto">
              <a:xfrm>
                <a:off x="3000375" y="3109976"/>
                <a:ext cx="7429502" cy="2311400"/>
                <a:chOff x="1680" y="1744"/>
                <a:chExt cx="4160" cy="1456"/>
              </a:xfrm>
              <a:noFill/>
            </p:grpSpPr>
            <p:sp>
              <p:nvSpPr>
                <p:cNvPr id="20" name="Line 35"/>
                <p:cNvSpPr>
                  <a:spLocks noChangeShapeType="1"/>
                </p:cNvSpPr>
                <p:nvPr/>
              </p:nvSpPr>
              <p:spPr bwMode="auto">
                <a:xfrm>
                  <a:off x="4800" y="2990"/>
                  <a:ext cx="240" cy="0"/>
                </a:xfrm>
                <a:prstGeom prst="line">
                  <a:avLst/>
                </a:prstGeom>
                <a:grpFill/>
                <a:ln w="12700">
                  <a:solidFill>
                    <a:srgbClr val="000099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5" name="Group 66"/>
                <p:cNvGrpSpPr>
                  <a:grpSpLocks/>
                </p:cNvGrpSpPr>
                <p:nvPr/>
              </p:nvGrpSpPr>
              <p:grpSpPr bwMode="auto">
                <a:xfrm>
                  <a:off x="1680" y="1744"/>
                  <a:ext cx="4160" cy="1456"/>
                  <a:chOff x="1680" y="1744"/>
                  <a:chExt cx="4160" cy="1456"/>
                </a:xfrm>
                <a:grpFill/>
              </p:grpSpPr>
              <p:sp>
                <p:nvSpPr>
                  <p:cNvPr id="22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24" y="2271"/>
                    <a:ext cx="1616" cy="271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2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rPr>
                      <a:t>PROGESTERONE</a:t>
                    </a:r>
                  </a:p>
                </p:txBody>
              </p:sp>
              <p:sp>
                <p:nvSpPr>
                  <p:cNvPr id="23" name="Freeform 32"/>
                  <p:cNvSpPr>
                    <a:spLocks/>
                  </p:cNvSpPr>
                  <p:nvPr/>
                </p:nvSpPr>
                <p:spPr bwMode="auto">
                  <a:xfrm>
                    <a:off x="1680" y="1744"/>
                    <a:ext cx="2544" cy="1456"/>
                  </a:xfrm>
                  <a:custGeom>
                    <a:avLst/>
                    <a:gdLst>
                      <a:gd name="T0" fmla="*/ 0 w 2592"/>
                      <a:gd name="T1" fmla="*/ 1366 h 1552"/>
                      <a:gd name="T2" fmla="*/ 989 w 2592"/>
                      <a:gd name="T3" fmla="*/ 1366 h 1552"/>
                      <a:gd name="T4" fmla="*/ 1178 w 2592"/>
                      <a:gd name="T5" fmla="*/ 1231 h 1552"/>
                      <a:gd name="T6" fmla="*/ 1225 w 2592"/>
                      <a:gd name="T7" fmla="*/ 1276 h 1552"/>
                      <a:gd name="T8" fmla="*/ 1460 w 2592"/>
                      <a:gd name="T9" fmla="*/ 1276 h 1552"/>
                      <a:gd name="T10" fmla="*/ 1743 w 2592"/>
                      <a:gd name="T11" fmla="*/ 195 h 1552"/>
                      <a:gd name="T12" fmla="*/ 2026 w 2592"/>
                      <a:gd name="T13" fmla="*/ 195 h 1552"/>
                      <a:gd name="T14" fmla="*/ 2544 w 2592"/>
                      <a:gd name="T15" fmla="*/ 1366 h 155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592"/>
                      <a:gd name="T25" fmla="*/ 0 h 1552"/>
                      <a:gd name="T26" fmla="*/ 2592 w 2592"/>
                      <a:gd name="T27" fmla="*/ 1552 h 1552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592" h="1552">
                        <a:moveTo>
                          <a:pt x="0" y="1456"/>
                        </a:moveTo>
                        <a:cubicBezTo>
                          <a:pt x="404" y="1468"/>
                          <a:pt x="808" y="1480"/>
                          <a:pt x="1008" y="1456"/>
                        </a:cubicBezTo>
                        <a:cubicBezTo>
                          <a:pt x="1208" y="1432"/>
                          <a:pt x="1160" y="1328"/>
                          <a:pt x="1200" y="1312"/>
                        </a:cubicBezTo>
                        <a:cubicBezTo>
                          <a:pt x="1240" y="1296"/>
                          <a:pt x="1200" y="1352"/>
                          <a:pt x="1248" y="1360"/>
                        </a:cubicBezTo>
                        <a:cubicBezTo>
                          <a:pt x="1296" y="1368"/>
                          <a:pt x="1400" y="1552"/>
                          <a:pt x="1488" y="1360"/>
                        </a:cubicBezTo>
                        <a:cubicBezTo>
                          <a:pt x="1576" y="1168"/>
                          <a:pt x="1680" y="400"/>
                          <a:pt x="1776" y="208"/>
                        </a:cubicBezTo>
                        <a:cubicBezTo>
                          <a:pt x="1872" y="16"/>
                          <a:pt x="1928" y="0"/>
                          <a:pt x="2064" y="208"/>
                        </a:cubicBezTo>
                        <a:cubicBezTo>
                          <a:pt x="2200" y="416"/>
                          <a:pt x="2396" y="936"/>
                          <a:pt x="2592" y="1456"/>
                        </a:cubicBezTo>
                      </a:path>
                    </a:pathLst>
                  </a:custGeom>
                  <a:grpFill/>
                  <a:ln w="12700" cap="flat" cmpd="sng">
                    <a:solidFill>
                      <a:srgbClr val="000099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GB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2832"/>
                    <a:ext cx="384" cy="291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rPr>
                      <a:t>     </a:t>
                    </a:r>
                  </a:p>
                </p:txBody>
              </p:sp>
              <p:sp>
                <p:nvSpPr>
                  <p:cNvPr id="2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8" y="2544"/>
                    <a:ext cx="634" cy="291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rPr>
                      <a:t>nmol/l</a:t>
                    </a:r>
                  </a:p>
                </p:txBody>
              </p:sp>
            </p:grpSp>
          </p:grpSp>
          <p:grpSp>
            <p:nvGrpSpPr>
              <p:cNvPr id="6" name="Group 74"/>
              <p:cNvGrpSpPr>
                <a:grpSpLocks/>
              </p:cNvGrpSpPr>
              <p:nvPr/>
            </p:nvGrpSpPr>
            <p:grpSpPr bwMode="auto">
              <a:xfrm>
                <a:off x="2914651" y="1055752"/>
                <a:ext cx="6318647" cy="1901825"/>
                <a:chOff x="1632" y="450"/>
                <a:chExt cx="3538" cy="1198"/>
              </a:xfrm>
              <a:noFill/>
            </p:grpSpPr>
            <p:sp>
              <p:nvSpPr>
                <p:cNvPr id="27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4752" y="1200"/>
                  <a:ext cx="192" cy="0"/>
                </a:xfrm>
                <a:prstGeom prst="line">
                  <a:avLst/>
                </a:prstGeom>
                <a:grpFill/>
                <a:ln w="12700">
                  <a:solidFill>
                    <a:srgbClr val="000099"/>
                  </a:solidFill>
                  <a:prstDash val="dash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" name="Group 73"/>
                <p:cNvGrpSpPr>
                  <a:grpSpLocks/>
                </p:cNvGrpSpPr>
                <p:nvPr/>
              </p:nvGrpSpPr>
              <p:grpSpPr bwMode="auto">
                <a:xfrm>
                  <a:off x="1632" y="450"/>
                  <a:ext cx="3538" cy="1198"/>
                  <a:chOff x="1632" y="450"/>
                  <a:chExt cx="3538" cy="1198"/>
                </a:xfrm>
                <a:grpFill/>
              </p:grpSpPr>
              <p:sp>
                <p:nvSpPr>
                  <p:cNvPr id="29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450"/>
                    <a:ext cx="504" cy="291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rPr>
                      <a:t>FSH</a:t>
                    </a:r>
                  </a:p>
                </p:txBody>
              </p:sp>
              <p:sp>
                <p:nvSpPr>
                  <p:cNvPr id="30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754"/>
                    <a:ext cx="514" cy="291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rPr>
                      <a:t>mU/l</a:t>
                    </a:r>
                  </a:p>
                </p:txBody>
              </p:sp>
              <p:sp>
                <p:nvSpPr>
                  <p:cNvPr id="31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200"/>
                    <a:ext cx="240" cy="0"/>
                  </a:xfrm>
                  <a:prstGeom prst="line">
                    <a:avLst/>
                  </a:prstGeom>
                  <a:grpFill/>
                  <a:ln w="9525">
                    <a:solidFill>
                      <a:srgbClr val="000099"/>
                    </a:solidFill>
                    <a:prstDash val="dash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" name="Freeform 55"/>
                  <p:cNvSpPr>
                    <a:spLocks/>
                  </p:cNvSpPr>
                  <p:nvPr/>
                </p:nvSpPr>
                <p:spPr bwMode="auto">
                  <a:xfrm>
                    <a:off x="1632" y="1088"/>
                    <a:ext cx="2592" cy="560"/>
                  </a:xfrm>
                  <a:custGeom>
                    <a:avLst/>
                    <a:gdLst>
                      <a:gd name="T0" fmla="*/ 0 w 2544"/>
                      <a:gd name="T1" fmla="*/ 256 h 560"/>
                      <a:gd name="T2" fmla="*/ 147 w 2544"/>
                      <a:gd name="T3" fmla="*/ 208 h 560"/>
                      <a:gd name="T4" fmla="*/ 293 w 2544"/>
                      <a:gd name="T5" fmla="*/ 208 h 560"/>
                      <a:gd name="T6" fmla="*/ 440 w 2544"/>
                      <a:gd name="T7" fmla="*/ 208 h 560"/>
                      <a:gd name="T8" fmla="*/ 538 w 2544"/>
                      <a:gd name="T9" fmla="*/ 208 h 560"/>
                      <a:gd name="T10" fmla="*/ 782 w 2544"/>
                      <a:gd name="T11" fmla="*/ 208 h 560"/>
                      <a:gd name="T12" fmla="*/ 929 w 2544"/>
                      <a:gd name="T13" fmla="*/ 304 h 560"/>
                      <a:gd name="T14" fmla="*/ 1027 w 2544"/>
                      <a:gd name="T15" fmla="*/ 400 h 560"/>
                      <a:gd name="T16" fmla="*/ 1125 w 2544"/>
                      <a:gd name="T17" fmla="*/ 352 h 560"/>
                      <a:gd name="T18" fmla="*/ 1223 w 2544"/>
                      <a:gd name="T19" fmla="*/ 112 h 560"/>
                      <a:gd name="T20" fmla="*/ 1272 w 2544"/>
                      <a:gd name="T21" fmla="*/ 16 h 560"/>
                      <a:gd name="T22" fmla="*/ 1272 w 2544"/>
                      <a:gd name="T23" fmla="*/ 208 h 560"/>
                      <a:gd name="T24" fmla="*/ 1369 w 2544"/>
                      <a:gd name="T25" fmla="*/ 400 h 560"/>
                      <a:gd name="T26" fmla="*/ 1712 w 2544"/>
                      <a:gd name="T27" fmla="*/ 544 h 560"/>
                      <a:gd name="T28" fmla="*/ 1956 w 2544"/>
                      <a:gd name="T29" fmla="*/ 496 h 560"/>
                      <a:gd name="T30" fmla="*/ 2592 w 2544"/>
                      <a:gd name="T31" fmla="*/ 304 h 560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2544"/>
                      <a:gd name="T49" fmla="*/ 0 h 560"/>
                      <a:gd name="T50" fmla="*/ 2544 w 2544"/>
                      <a:gd name="T51" fmla="*/ 560 h 560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2544" h="560">
                        <a:moveTo>
                          <a:pt x="0" y="256"/>
                        </a:moveTo>
                        <a:cubicBezTo>
                          <a:pt x="48" y="236"/>
                          <a:pt x="96" y="216"/>
                          <a:pt x="144" y="208"/>
                        </a:cubicBezTo>
                        <a:cubicBezTo>
                          <a:pt x="192" y="200"/>
                          <a:pt x="240" y="208"/>
                          <a:pt x="288" y="208"/>
                        </a:cubicBezTo>
                        <a:cubicBezTo>
                          <a:pt x="336" y="208"/>
                          <a:pt x="392" y="208"/>
                          <a:pt x="432" y="208"/>
                        </a:cubicBezTo>
                        <a:cubicBezTo>
                          <a:pt x="472" y="208"/>
                          <a:pt x="472" y="208"/>
                          <a:pt x="528" y="208"/>
                        </a:cubicBezTo>
                        <a:cubicBezTo>
                          <a:pt x="584" y="208"/>
                          <a:pt x="704" y="192"/>
                          <a:pt x="768" y="208"/>
                        </a:cubicBezTo>
                        <a:cubicBezTo>
                          <a:pt x="832" y="224"/>
                          <a:pt x="872" y="272"/>
                          <a:pt x="912" y="304"/>
                        </a:cubicBezTo>
                        <a:cubicBezTo>
                          <a:pt x="952" y="336"/>
                          <a:pt x="976" y="392"/>
                          <a:pt x="1008" y="400"/>
                        </a:cubicBezTo>
                        <a:cubicBezTo>
                          <a:pt x="1040" y="408"/>
                          <a:pt x="1072" y="400"/>
                          <a:pt x="1104" y="352"/>
                        </a:cubicBezTo>
                        <a:cubicBezTo>
                          <a:pt x="1136" y="304"/>
                          <a:pt x="1176" y="168"/>
                          <a:pt x="1200" y="112"/>
                        </a:cubicBezTo>
                        <a:cubicBezTo>
                          <a:pt x="1224" y="56"/>
                          <a:pt x="1240" y="0"/>
                          <a:pt x="1248" y="16"/>
                        </a:cubicBezTo>
                        <a:cubicBezTo>
                          <a:pt x="1256" y="32"/>
                          <a:pt x="1232" y="144"/>
                          <a:pt x="1248" y="208"/>
                        </a:cubicBezTo>
                        <a:cubicBezTo>
                          <a:pt x="1264" y="272"/>
                          <a:pt x="1272" y="344"/>
                          <a:pt x="1344" y="400"/>
                        </a:cubicBezTo>
                        <a:cubicBezTo>
                          <a:pt x="1416" y="456"/>
                          <a:pt x="1584" y="528"/>
                          <a:pt x="1680" y="544"/>
                        </a:cubicBezTo>
                        <a:cubicBezTo>
                          <a:pt x="1776" y="560"/>
                          <a:pt x="1776" y="536"/>
                          <a:pt x="1920" y="496"/>
                        </a:cubicBezTo>
                        <a:cubicBezTo>
                          <a:pt x="2064" y="456"/>
                          <a:pt x="2304" y="380"/>
                          <a:pt x="2544" y="304"/>
                        </a:cubicBezTo>
                      </a:path>
                    </a:pathLst>
                  </a:custGeom>
                  <a:grpFill/>
                  <a:ln w="28575" cap="flat" cmpd="sng">
                    <a:solidFill>
                      <a:srgbClr val="000099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28695" name="Line 56"/>
              <p:cNvSpPr>
                <a:spLocks noChangeShapeType="1"/>
              </p:cNvSpPr>
              <p:nvPr/>
            </p:nvSpPr>
            <p:spPr bwMode="auto">
              <a:xfrm>
                <a:off x="2914650" y="3236976"/>
                <a:ext cx="0" cy="228600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8" name="Group 71"/>
              <p:cNvGrpSpPr>
                <a:grpSpLocks/>
              </p:cNvGrpSpPr>
              <p:nvPr/>
            </p:nvGrpSpPr>
            <p:grpSpPr bwMode="auto">
              <a:xfrm>
                <a:off x="1439466" y="658876"/>
                <a:ext cx="6104334" cy="2247900"/>
                <a:chOff x="806" y="200"/>
                <a:chExt cx="3418" cy="1416"/>
              </a:xfrm>
              <a:noFill/>
            </p:grpSpPr>
            <p:sp>
              <p:nvSpPr>
                <p:cNvPr id="3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854" y="489"/>
                  <a:ext cx="375" cy="523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LH</a:t>
                  </a:r>
                </a:p>
                <a:p>
                  <a:pPr>
                    <a:defRPr/>
                  </a:pPr>
                  <a:endPara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806" y="745"/>
                  <a:ext cx="514" cy="291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dirty="0" err="1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mU</a:t>
                  </a:r>
                  <a:r>
                    <a:rPr lang="en-GB" dirty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/l</a:t>
                  </a:r>
                </a:p>
              </p:txBody>
            </p:sp>
            <p:sp>
              <p:nvSpPr>
                <p:cNvPr id="37" name="Freeform 53"/>
                <p:cNvSpPr>
                  <a:spLocks/>
                </p:cNvSpPr>
                <p:nvPr/>
              </p:nvSpPr>
              <p:spPr bwMode="auto">
                <a:xfrm>
                  <a:off x="1632" y="200"/>
                  <a:ext cx="2592" cy="1416"/>
                </a:xfrm>
                <a:custGeom>
                  <a:avLst/>
                  <a:gdLst>
                    <a:gd name="T0" fmla="*/ 0 w 2544"/>
                    <a:gd name="T1" fmla="*/ 1096 h 1416"/>
                    <a:gd name="T2" fmla="*/ 245 w 2544"/>
                    <a:gd name="T3" fmla="*/ 1048 h 1416"/>
                    <a:gd name="T4" fmla="*/ 391 w 2544"/>
                    <a:gd name="T5" fmla="*/ 1048 h 1416"/>
                    <a:gd name="T6" fmla="*/ 538 w 2544"/>
                    <a:gd name="T7" fmla="*/ 1048 h 1416"/>
                    <a:gd name="T8" fmla="*/ 831 w 2544"/>
                    <a:gd name="T9" fmla="*/ 1048 h 1416"/>
                    <a:gd name="T10" fmla="*/ 978 w 2544"/>
                    <a:gd name="T11" fmla="*/ 1096 h 1416"/>
                    <a:gd name="T12" fmla="*/ 1174 w 2544"/>
                    <a:gd name="T13" fmla="*/ 1048 h 1416"/>
                    <a:gd name="T14" fmla="*/ 1223 w 2544"/>
                    <a:gd name="T15" fmla="*/ 664 h 1416"/>
                    <a:gd name="T16" fmla="*/ 1272 w 2544"/>
                    <a:gd name="T17" fmla="*/ 88 h 1416"/>
                    <a:gd name="T18" fmla="*/ 1272 w 2544"/>
                    <a:gd name="T19" fmla="*/ 136 h 1416"/>
                    <a:gd name="T20" fmla="*/ 1272 w 2544"/>
                    <a:gd name="T21" fmla="*/ 808 h 1416"/>
                    <a:gd name="T22" fmla="*/ 1320 w 2544"/>
                    <a:gd name="T23" fmla="*/ 1192 h 1416"/>
                    <a:gd name="T24" fmla="*/ 1565 w 2544"/>
                    <a:gd name="T25" fmla="*/ 1336 h 1416"/>
                    <a:gd name="T26" fmla="*/ 1810 w 2544"/>
                    <a:gd name="T27" fmla="*/ 1384 h 1416"/>
                    <a:gd name="T28" fmla="*/ 2592 w 2544"/>
                    <a:gd name="T29" fmla="*/ 1144 h 141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544"/>
                    <a:gd name="T46" fmla="*/ 0 h 1416"/>
                    <a:gd name="T47" fmla="*/ 2544 w 2544"/>
                    <a:gd name="T48" fmla="*/ 1416 h 141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544" h="1416">
                      <a:moveTo>
                        <a:pt x="0" y="1096"/>
                      </a:moveTo>
                      <a:cubicBezTo>
                        <a:pt x="88" y="1076"/>
                        <a:pt x="176" y="1056"/>
                        <a:pt x="240" y="1048"/>
                      </a:cubicBezTo>
                      <a:cubicBezTo>
                        <a:pt x="304" y="1040"/>
                        <a:pt x="336" y="1048"/>
                        <a:pt x="384" y="1048"/>
                      </a:cubicBezTo>
                      <a:cubicBezTo>
                        <a:pt x="432" y="1048"/>
                        <a:pt x="456" y="1048"/>
                        <a:pt x="528" y="1048"/>
                      </a:cubicBezTo>
                      <a:cubicBezTo>
                        <a:pt x="600" y="1048"/>
                        <a:pt x="744" y="1040"/>
                        <a:pt x="816" y="1048"/>
                      </a:cubicBezTo>
                      <a:cubicBezTo>
                        <a:pt x="888" y="1056"/>
                        <a:pt x="904" y="1096"/>
                        <a:pt x="960" y="1096"/>
                      </a:cubicBezTo>
                      <a:cubicBezTo>
                        <a:pt x="1016" y="1096"/>
                        <a:pt x="1112" y="1120"/>
                        <a:pt x="1152" y="1048"/>
                      </a:cubicBezTo>
                      <a:cubicBezTo>
                        <a:pt x="1192" y="976"/>
                        <a:pt x="1184" y="824"/>
                        <a:pt x="1200" y="664"/>
                      </a:cubicBezTo>
                      <a:cubicBezTo>
                        <a:pt x="1216" y="504"/>
                        <a:pt x="1240" y="176"/>
                        <a:pt x="1248" y="88"/>
                      </a:cubicBezTo>
                      <a:cubicBezTo>
                        <a:pt x="1256" y="0"/>
                        <a:pt x="1248" y="16"/>
                        <a:pt x="1248" y="136"/>
                      </a:cubicBezTo>
                      <a:cubicBezTo>
                        <a:pt x="1248" y="256"/>
                        <a:pt x="1240" y="632"/>
                        <a:pt x="1248" y="808"/>
                      </a:cubicBezTo>
                      <a:cubicBezTo>
                        <a:pt x="1256" y="984"/>
                        <a:pt x="1248" y="1104"/>
                        <a:pt x="1296" y="1192"/>
                      </a:cubicBezTo>
                      <a:cubicBezTo>
                        <a:pt x="1344" y="1280"/>
                        <a:pt x="1456" y="1304"/>
                        <a:pt x="1536" y="1336"/>
                      </a:cubicBezTo>
                      <a:cubicBezTo>
                        <a:pt x="1616" y="1368"/>
                        <a:pt x="1608" y="1416"/>
                        <a:pt x="1776" y="1384"/>
                      </a:cubicBezTo>
                      <a:cubicBezTo>
                        <a:pt x="1944" y="1352"/>
                        <a:pt x="2244" y="1248"/>
                        <a:pt x="2544" y="1144"/>
                      </a:cubicBezTo>
                    </a:path>
                  </a:pathLst>
                </a:custGeom>
                <a:grpFill/>
                <a:ln w="28575" cmpd="sng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" name="Group 70"/>
              <p:cNvGrpSpPr>
                <a:grpSpLocks/>
              </p:cNvGrpSpPr>
              <p:nvPr/>
            </p:nvGrpSpPr>
            <p:grpSpPr bwMode="auto">
              <a:xfrm>
                <a:off x="0" y="3401568"/>
                <a:ext cx="7543800" cy="1905000"/>
                <a:chOff x="0" y="1920"/>
                <a:chExt cx="4224" cy="1200"/>
              </a:xfrm>
              <a:noFill/>
            </p:grpSpPr>
            <p:sp>
              <p:nvSpPr>
                <p:cNvPr id="39" name="Line 29"/>
                <p:cNvSpPr>
                  <a:spLocks noChangeShapeType="1"/>
                </p:cNvSpPr>
                <p:nvPr/>
              </p:nvSpPr>
              <p:spPr bwMode="auto">
                <a:xfrm>
                  <a:off x="816" y="3120"/>
                  <a:ext cx="192" cy="0"/>
                </a:xfrm>
                <a:prstGeom prst="line">
                  <a:avLst/>
                </a:prstGeom>
                <a:grp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0" y="2160"/>
                  <a:ext cx="1696" cy="269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GB" sz="220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17b-OESTRADIOL</a:t>
                  </a:r>
                </a:p>
              </p:txBody>
            </p:sp>
            <p:sp>
              <p:nvSpPr>
                <p:cNvPr id="41" name="Freeform 28"/>
                <p:cNvSpPr>
                  <a:spLocks/>
                </p:cNvSpPr>
                <p:nvPr/>
              </p:nvSpPr>
              <p:spPr bwMode="auto">
                <a:xfrm>
                  <a:off x="1680" y="1920"/>
                  <a:ext cx="2544" cy="1184"/>
                </a:xfrm>
                <a:custGeom>
                  <a:avLst/>
                  <a:gdLst>
                    <a:gd name="T0" fmla="*/ 0 w 2544"/>
                    <a:gd name="T1" fmla="*/ 1184 h 1280"/>
                    <a:gd name="T2" fmla="*/ 528 w 2544"/>
                    <a:gd name="T3" fmla="*/ 1095 h 1280"/>
                    <a:gd name="T4" fmla="*/ 960 w 2544"/>
                    <a:gd name="T5" fmla="*/ 784 h 1280"/>
                    <a:gd name="T6" fmla="*/ 1104 w 2544"/>
                    <a:gd name="T7" fmla="*/ 30 h 1280"/>
                    <a:gd name="T8" fmla="*/ 1344 w 2544"/>
                    <a:gd name="T9" fmla="*/ 962 h 1280"/>
                    <a:gd name="T10" fmla="*/ 1872 w 2544"/>
                    <a:gd name="T11" fmla="*/ 429 h 1280"/>
                    <a:gd name="T12" fmla="*/ 2544 w 2544"/>
                    <a:gd name="T13" fmla="*/ 1184 h 12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544"/>
                    <a:gd name="T22" fmla="*/ 0 h 1280"/>
                    <a:gd name="T23" fmla="*/ 2544 w 2544"/>
                    <a:gd name="T24" fmla="*/ 1280 h 128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544" h="1280">
                      <a:moveTo>
                        <a:pt x="0" y="1280"/>
                      </a:moveTo>
                      <a:cubicBezTo>
                        <a:pt x="184" y="1268"/>
                        <a:pt x="368" y="1256"/>
                        <a:pt x="528" y="1184"/>
                      </a:cubicBezTo>
                      <a:cubicBezTo>
                        <a:pt x="688" y="1112"/>
                        <a:pt x="864" y="1040"/>
                        <a:pt x="960" y="848"/>
                      </a:cubicBezTo>
                      <a:cubicBezTo>
                        <a:pt x="1056" y="656"/>
                        <a:pt x="1040" y="0"/>
                        <a:pt x="1104" y="32"/>
                      </a:cubicBezTo>
                      <a:cubicBezTo>
                        <a:pt x="1168" y="64"/>
                        <a:pt x="1216" y="968"/>
                        <a:pt x="1344" y="1040"/>
                      </a:cubicBezTo>
                      <a:cubicBezTo>
                        <a:pt x="1472" y="1112"/>
                        <a:pt x="1672" y="424"/>
                        <a:pt x="1872" y="464"/>
                      </a:cubicBezTo>
                      <a:cubicBezTo>
                        <a:pt x="2072" y="504"/>
                        <a:pt x="2308" y="892"/>
                        <a:pt x="2544" y="1280"/>
                      </a:cubicBezTo>
                    </a:path>
                  </a:pathLst>
                </a:custGeom>
                <a:grpFill/>
                <a:ln w="12700" cap="flat" cmpd="sng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672" y="2688"/>
                  <a:ext cx="634" cy="291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pmol/l</a:t>
                  </a:r>
                </a:p>
              </p:txBody>
            </p:sp>
          </p:grpSp>
          <p:grpSp>
            <p:nvGrpSpPr>
              <p:cNvPr id="10" name="Group 68"/>
              <p:cNvGrpSpPr>
                <a:grpSpLocks/>
              </p:cNvGrpSpPr>
              <p:nvPr/>
            </p:nvGrpSpPr>
            <p:grpSpPr bwMode="auto">
              <a:xfrm>
                <a:off x="5057775" y="5192780"/>
                <a:ext cx="1884165" cy="1065214"/>
                <a:chOff x="2832" y="3056"/>
                <a:chExt cx="1055" cy="671"/>
              </a:xfrm>
              <a:noFill/>
            </p:grpSpPr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auto">
                <a:xfrm flipH="1" flipV="1">
                  <a:off x="2832" y="3056"/>
                  <a:ext cx="576" cy="432"/>
                </a:xfrm>
                <a:prstGeom prst="line">
                  <a:avLst/>
                </a:prstGeom>
                <a:grpFill/>
                <a:ln w="12700">
                  <a:solidFill>
                    <a:srgbClr val="000099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070" y="3436"/>
                  <a:ext cx="817" cy="291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dirty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17OH-P</a:t>
                  </a:r>
                </a:p>
              </p:txBody>
            </p:sp>
          </p:grpSp>
          <p:cxnSp>
            <p:nvCxnSpPr>
              <p:cNvPr id="28699" name="Straight Connector 47"/>
              <p:cNvCxnSpPr>
                <a:cxnSpLocks noChangeShapeType="1"/>
              </p:cNvCxnSpPr>
              <p:nvPr/>
            </p:nvCxnSpPr>
            <p:spPr bwMode="auto">
              <a:xfrm>
                <a:off x="1619250" y="2208276"/>
                <a:ext cx="257175" cy="0"/>
              </a:xfrm>
              <a:prstGeom prst="line">
                <a:avLst/>
              </a:prstGeom>
              <a:noFill/>
              <a:ln w="28575" algn="ctr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8676" name="TextBox 49"/>
            <p:cNvSpPr txBox="1">
              <a:spLocks noChangeArrowheads="1"/>
            </p:cNvSpPr>
            <p:nvPr/>
          </p:nvSpPr>
          <p:spPr bwMode="auto">
            <a:xfrm>
              <a:off x="3385695" y="0"/>
              <a:ext cx="2404266" cy="831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>
                  <a:solidFill>
                    <a:srgbClr val="0070C0"/>
                  </a:solidFill>
                  <a:latin typeface="Arial" charset="0"/>
                  <a:cs typeface="Arial" charset="0"/>
                </a:rPr>
                <a:t>Grafian follicle</a:t>
              </a:r>
            </a:p>
            <a:p>
              <a:pPr algn="ctr"/>
              <a:r>
                <a:rPr lang="en-GB">
                  <a:solidFill>
                    <a:srgbClr val="0070C0"/>
                  </a:solidFill>
                  <a:latin typeface="Arial" charset="0"/>
                  <a:cs typeface="Arial" charset="0"/>
                </a:rPr>
                <a:t>developing</a:t>
              </a:r>
            </a:p>
          </p:txBody>
        </p:sp>
        <p:cxnSp>
          <p:nvCxnSpPr>
            <p:cNvPr id="28677" name="Straight Arrow Connector 52"/>
            <p:cNvCxnSpPr>
              <a:cxnSpLocks noChangeShapeType="1"/>
              <a:endCxn id="28678" idx="0"/>
            </p:cNvCxnSpPr>
            <p:nvPr/>
          </p:nvCxnSpPr>
          <p:spPr bwMode="auto">
            <a:xfrm rot="16200000" flipH="1">
              <a:off x="4178808" y="941832"/>
              <a:ext cx="304800" cy="6096"/>
            </a:xfrm>
            <a:prstGeom prst="straightConnector1">
              <a:avLst/>
            </a:prstGeom>
            <a:noFill/>
            <a:ln w="12700" algn="ctr">
              <a:solidFill>
                <a:srgbClr val="000099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90513" y="0"/>
            <a:ext cx="8853487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800" i="1">
                <a:solidFill>
                  <a:srgbClr val="000099"/>
                </a:solidFill>
                <a:latin typeface="Arial Narrow" pitchFamily="34" charset="0"/>
              </a:rPr>
              <a:t>Selective</a:t>
            </a:r>
            <a:r>
              <a:rPr lang="en-US" sz="2800">
                <a:solidFill>
                  <a:srgbClr val="000099"/>
                </a:solidFill>
                <a:latin typeface="Arial Narrow" pitchFamily="34" charset="0"/>
              </a:rPr>
              <a:t> negative feeedback loop by oestrogen and inhibin on the GnRH-FSH system results in atresia (regression) of all follicles that are still FSH dependent: Graafian follicle survives</a:t>
            </a:r>
          </a:p>
          <a:p>
            <a:endParaRPr lang="en-GB" sz="28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9699" name="Rectangle 20"/>
          <p:cNvSpPr>
            <a:spLocks noChangeArrowheads="1"/>
          </p:cNvSpPr>
          <p:nvPr/>
        </p:nvSpPr>
        <p:spPr bwMode="auto">
          <a:xfrm>
            <a:off x="6275388" y="6310313"/>
            <a:ext cx="23193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Graafian follicle</a:t>
            </a:r>
            <a:endParaRPr lang="en-US" sz="18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9700" name="Oval 8"/>
          <p:cNvSpPr>
            <a:spLocks noChangeArrowheads="1"/>
          </p:cNvSpPr>
          <p:nvPr/>
        </p:nvSpPr>
        <p:spPr bwMode="auto">
          <a:xfrm>
            <a:off x="2794000" y="5084763"/>
            <a:ext cx="4699000" cy="1374775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9701" name="Rectangle 9"/>
          <p:cNvSpPr>
            <a:spLocks noChangeArrowheads="1"/>
          </p:cNvSpPr>
          <p:nvPr/>
        </p:nvSpPr>
        <p:spPr bwMode="auto">
          <a:xfrm>
            <a:off x="566738" y="5181600"/>
            <a:ext cx="21844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i="1">
                <a:solidFill>
                  <a:srgbClr val="0070C0"/>
                </a:solidFill>
                <a:latin typeface="Arial" charset="0"/>
                <a:cs typeface="Arial" charset="0"/>
              </a:rPr>
              <a:t>oestradiol </a:t>
            </a:r>
            <a:endParaRPr lang="en-GB" sz="1600" i="1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9702" name="Rectangle 10"/>
          <p:cNvSpPr>
            <a:spLocks noChangeArrowheads="1"/>
          </p:cNvSpPr>
          <p:nvPr/>
        </p:nvSpPr>
        <p:spPr bwMode="auto">
          <a:xfrm>
            <a:off x="4216400" y="5199063"/>
            <a:ext cx="1828800" cy="46037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OVARY</a:t>
            </a:r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 flipH="1" flipV="1">
            <a:off x="2058988" y="5462588"/>
            <a:ext cx="2157412" cy="40481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4" name="Rectangle 12"/>
          <p:cNvSpPr>
            <a:spLocks noChangeArrowheads="1"/>
          </p:cNvSpPr>
          <p:nvPr/>
        </p:nvSpPr>
        <p:spPr bwMode="auto">
          <a:xfrm>
            <a:off x="3124200" y="1646238"/>
            <a:ext cx="3605213" cy="1260475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HYPOTHALAMUS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pulse generator</a:t>
            </a:r>
          </a:p>
          <a:p>
            <a:pPr algn="ctr"/>
            <a:endParaRPr lang="en-US" sz="200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GnRH</a:t>
            </a:r>
            <a:endParaRPr lang="en-US" sz="18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9705" name="Rectangle 13"/>
          <p:cNvSpPr>
            <a:spLocks noChangeArrowheads="1"/>
          </p:cNvSpPr>
          <p:nvPr/>
        </p:nvSpPr>
        <p:spPr bwMode="auto">
          <a:xfrm>
            <a:off x="3149600" y="3213100"/>
            <a:ext cx="3503613" cy="1395413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ANTERIOR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PITUITARY 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GLAND</a:t>
            </a:r>
          </a:p>
          <a:p>
            <a:pPr algn="ctr"/>
            <a:endParaRPr lang="en-US" sz="20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9706" name="Oval 17"/>
          <p:cNvSpPr>
            <a:spLocks noChangeArrowheads="1"/>
          </p:cNvSpPr>
          <p:nvPr/>
        </p:nvSpPr>
        <p:spPr bwMode="auto">
          <a:xfrm>
            <a:off x="5105400" y="5969000"/>
            <a:ext cx="203200" cy="889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9707" name="Line 18"/>
          <p:cNvSpPr>
            <a:spLocks noChangeShapeType="1"/>
          </p:cNvSpPr>
          <p:nvPr/>
        </p:nvSpPr>
        <p:spPr bwMode="auto">
          <a:xfrm>
            <a:off x="5486400" y="6248400"/>
            <a:ext cx="1016000" cy="2286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8" name="Oval 21"/>
          <p:cNvSpPr>
            <a:spLocks noChangeArrowheads="1"/>
          </p:cNvSpPr>
          <p:nvPr/>
        </p:nvSpPr>
        <p:spPr bwMode="auto">
          <a:xfrm>
            <a:off x="4529138" y="5859463"/>
            <a:ext cx="1000125" cy="396875"/>
          </a:xfrm>
          <a:prstGeom prst="ellips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9709" name="Line 22"/>
          <p:cNvSpPr>
            <a:spLocks noChangeShapeType="1"/>
          </p:cNvSpPr>
          <p:nvPr/>
        </p:nvSpPr>
        <p:spPr bwMode="auto">
          <a:xfrm flipV="1">
            <a:off x="5624513" y="5445125"/>
            <a:ext cx="1971675" cy="4794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0" name="Rectangle 23"/>
          <p:cNvSpPr>
            <a:spLocks noChangeArrowheads="1"/>
          </p:cNvSpPr>
          <p:nvPr/>
        </p:nvSpPr>
        <p:spPr bwMode="auto">
          <a:xfrm>
            <a:off x="7596188" y="5157788"/>
            <a:ext cx="13303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i="1">
                <a:solidFill>
                  <a:srgbClr val="0070C0"/>
                </a:solidFill>
                <a:latin typeface="Arial" charset="0"/>
                <a:cs typeface="Arial" charset="0"/>
              </a:rPr>
              <a:t>inhibin </a:t>
            </a:r>
            <a:endParaRPr lang="en-GB" sz="1600" i="1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9711" name="Line 25"/>
          <p:cNvSpPr>
            <a:spLocks noChangeShapeType="1"/>
          </p:cNvSpPr>
          <p:nvPr/>
        </p:nvSpPr>
        <p:spPr bwMode="auto">
          <a:xfrm>
            <a:off x="4902200" y="2857500"/>
            <a:ext cx="0" cy="3302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2" name="Line 26"/>
          <p:cNvSpPr>
            <a:spLocks noChangeShapeType="1"/>
          </p:cNvSpPr>
          <p:nvPr/>
        </p:nvSpPr>
        <p:spPr bwMode="auto">
          <a:xfrm>
            <a:off x="3652838" y="4657725"/>
            <a:ext cx="292100" cy="4746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6" name="Line 27"/>
          <p:cNvSpPr>
            <a:spLocks noChangeShapeType="1"/>
          </p:cNvSpPr>
          <p:nvPr/>
        </p:nvSpPr>
        <p:spPr bwMode="auto">
          <a:xfrm flipH="1">
            <a:off x="6080125" y="4657725"/>
            <a:ext cx="173038" cy="438150"/>
          </a:xfrm>
          <a:prstGeom prst="line">
            <a:avLst/>
          </a:prstGeom>
          <a:noFill/>
          <a:ln w="28575">
            <a:solidFill>
              <a:srgbClr val="0000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14" name="TextBox 22"/>
          <p:cNvSpPr txBox="1">
            <a:spLocks noChangeArrowheads="1"/>
          </p:cNvSpPr>
          <p:nvPr/>
        </p:nvSpPr>
        <p:spPr bwMode="auto">
          <a:xfrm>
            <a:off x="3186113" y="4133850"/>
            <a:ext cx="709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0070C0"/>
                </a:solidFill>
                <a:latin typeface="Arial" charset="0"/>
                <a:cs typeface="Arial" charset="0"/>
              </a:rPr>
              <a:t>LH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24525" y="4076700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0070C0"/>
                </a:solidFill>
                <a:latin typeface="Arial" charset="0"/>
                <a:cs typeface="Arial" charset="0"/>
              </a:rPr>
              <a:t>FSH</a:t>
            </a:r>
          </a:p>
        </p:txBody>
      </p:sp>
      <p:cxnSp>
        <p:nvCxnSpPr>
          <p:cNvPr id="26" name="Elbow Connector 25"/>
          <p:cNvCxnSpPr>
            <a:cxnSpLocks noChangeShapeType="1"/>
            <a:endCxn id="29704" idx="3"/>
          </p:cNvCxnSpPr>
          <p:nvPr/>
        </p:nvCxnSpPr>
        <p:spPr bwMode="auto">
          <a:xfrm rot="16200000" flipV="1">
            <a:off x="5974557" y="3031331"/>
            <a:ext cx="2808288" cy="1298575"/>
          </a:xfrm>
          <a:prstGeom prst="bentConnector2">
            <a:avLst/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 rot="10800000">
            <a:off x="6729413" y="4425950"/>
            <a:ext cx="1301750" cy="1588"/>
          </a:xfrm>
          <a:prstGeom prst="straightConnector1">
            <a:avLst/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Elbow Connector 34"/>
          <p:cNvCxnSpPr>
            <a:cxnSpLocks noChangeShapeType="1"/>
          </p:cNvCxnSpPr>
          <p:nvPr/>
        </p:nvCxnSpPr>
        <p:spPr bwMode="auto">
          <a:xfrm rot="5400000" flipH="1" flipV="1">
            <a:off x="710407" y="2824956"/>
            <a:ext cx="2844800" cy="1747837"/>
          </a:xfrm>
          <a:prstGeom prst="bentConnector2">
            <a:avLst/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7"/>
          <p:cNvCxnSpPr>
            <a:cxnSpLocks noChangeShapeType="1"/>
            <a:endCxn id="24" idx="1"/>
          </p:cNvCxnSpPr>
          <p:nvPr/>
        </p:nvCxnSpPr>
        <p:spPr bwMode="auto">
          <a:xfrm>
            <a:off x="1249363" y="3905250"/>
            <a:ext cx="4475162" cy="463550"/>
          </a:xfrm>
          <a:prstGeom prst="straightConnector1">
            <a:avLst/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354138" y="1743075"/>
            <a:ext cx="1708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Indirect -ve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848475" y="1779588"/>
            <a:ext cx="1708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Indirect -ve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452563" y="3486150"/>
            <a:ext cx="1501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Direct -ve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664325" y="3962400"/>
            <a:ext cx="1503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Direct -ve</a:t>
            </a:r>
          </a:p>
        </p:txBody>
      </p: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rot="5400000">
            <a:off x="5758656" y="4720432"/>
            <a:ext cx="512763" cy="215900"/>
          </a:xfrm>
          <a:prstGeom prst="straightConnector1">
            <a:avLst/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21526" grpId="0" animBg="1"/>
      <p:bldP spid="40" grpId="0"/>
      <p:bldP spid="41" grpId="0"/>
      <p:bldP spid="42" grpId="0"/>
      <p:bldP spid="4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87675" y="3500438"/>
            <a:ext cx="2736850" cy="5762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23" name="Title 2"/>
          <p:cNvSpPr>
            <a:spLocks noGrp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000099"/>
                </a:solidFill>
                <a:latin typeface="Arial" charset="0"/>
                <a:cs typeface="Arial" charset="0"/>
              </a:rPr>
              <a:t>THE GRAFIAN FOLLICLE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557338"/>
            <a:ext cx="8856663" cy="49672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The largest follicle no longer requires FSH to develop and proliferate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It keeps growing and producing large amounts of 17</a:t>
            </a:r>
            <a:r>
              <a:rPr lang="en-GB" dirty="0" smtClean="0">
                <a:solidFill>
                  <a:srgbClr val="0070C0"/>
                </a:solidFill>
                <a:latin typeface="Symbol" pitchFamily="18" charset="2"/>
                <a:cs typeface="Arial" charset="0"/>
              </a:rPr>
              <a:t>b</a:t>
            </a: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-oestradiol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It is called the </a:t>
            </a:r>
            <a:r>
              <a:rPr lang="en-GB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Grafian</a:t>
            </a: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follicle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This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rising concentration of 17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  <a:cs typeface="Arial" charset="0"/>
              </a:rPr>
              <a:t>b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-oestradiol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in the absence of progesterone</a:t>
            </a: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, for a minimum of 36h and at a certain level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results in the positive feedback </a:t>
            </a: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switch on the </a:t>
            </a:r>
            <a:r>
              <a:rPr lang="en-GB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hypothalamo-adenohypophysial</a:t>
            </a: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191000" y="1447800"/>
          <a:ext cx="38719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Document" r:id="rId3" imgW="5486400" imgH="3529584" progId="Word.Document.8">
                  <p:embed/>
                </p:oleObj>
              </mc:Choice>
              <mc:Fallback>
                <p:oleObj name="Document" r:id="rId3" imgW="5486400" imgH="352958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447800"/>
                        <a:ext cx="387191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627313" y="260350"/>
            <a:ext cx="3503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 b="1">
                <a:solidFill>
                  <a:srgbClr val="000099"/>
                </a:solidFill>
                <a:latin typeface="Arial" charset="0"/>
              </a:rPr>
              <a:t>TESTOSTERONE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0" y="765175"/>
            <a:ext cx="5124450" cy="3001963"/>
            <a:chOff x="0" y="527"/>
            <a:chExt cx="3228" cy="1891"/>
          </a:xfrm>
        </p:grpSpPr>
        <p:sp>
          <p:nvSpPr>
            <p:cNvPr id="4115" name="Text Box 4"/>
            <p:cNvSpPr txBox="1">
              <a:spLocks noChangeArrowheads="1"/>
            </p:cNvSpPr>
            <p:nvPr/>
          </p:nvSpPr>
          <p:spPr bwMode="auto">
            <a:xfrm>
              <a:off x="854" y="706"/>
              <a:ext cx="144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b="1">
                  <a:solidFill>
                    <a:schemeClr val="hlink"/>
                  </a:solidFill>
                  <a:latin typeface="Arial" charset="0"/>
                </a:rPr>
                <a:t>Reduction</a:t>
              </a:r>
            </a:p>
            <a:p>
              <a:r>
                <a:rPr lang="en-GB" b="1" i="1">
                  <a:solidFill>
                    <a:schemeClr val="hlink"/>
                  </a:solidFill>
                  <a:latin typeface="Arial" charset="0"/>
                </a:rPr>
                <a:t>(5</a:t>
              </a:r>
              <a:r>
                <a:rPr lang="en-GB" b="1" i="1">
                  <a:solidFill>
                    <a:schemeClr val="hlink"/>
                  </a:solidFill>
                  <a:latin typeface="Symbol" pitchFamily="18" charset="2"/>
                </a:rPr>
                <a:t>a</a:t>
              </a:r>
              <a:r>
                <a:rPr lang="en-GB" b="1" i="1">
                  <a:solidFill>
                    <a:schemeClr val="hlink"/>
                  </a:solidFill>
                  <a:latin typeface="Arial" charset="0"/>
                </a:rPr>
                <a:t>-reductase)</a:t>
              </a:r>
              <a:endParaRPr lang="en-GB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16" name="Text Box 6"/>
            <p:cNvSpPr txBox="1">
              <a:spLocks noChangeArrowheads="1"/>
            </p:cNvSpPr>
            <p:nvPr/>
          </p:nvSpPr>
          <p:spPr bwMode="auto">
            <a:xfrm>
              <a:off x="0" y="1434"/>
              <a:ext cx="29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GB">
                  <a:solidFill>
                    <a:schemeClr val="hlink"/>
                  </a:solidFill>
                  <a:latin typeface="Arial" charset="0"/>
                </a:rPr>
                <a:t>To the more potent androgen</a:t>
              </a:r>
            </a:p>
          </p:txBody>
        </p:sp>
        <p:sp>
          <p:nvSpPr>
            <p:cNvPr id="4117" name="Text Box 8"/>
            <p:cNvSpPr txBox="1">
              <a:spLocks noChangeArrowheads="1"/>
            </p:cNvSpPr>
            <p:nvPr/>
          </p:nvSpPr>
          <p:spPr bwMode="auto">
            <a:xfrm>
              <a:off x="158" y="2130"/>
              <a:ext cx="30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b="1">
                  <a:solidFill>
                    <a:srgbClr val="000099"/>
                  </a:solidFill>
                  <a:latin typeface="Arial" charset="0"/>
                </a:rPr>
                <a:t>DIHYDROTESTOSTERONE, DHT</a:t>
              </a:r>
              <a:endParaRPr lang="en-GB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4118" name="Line 14"/>
            <p:cNvSpPr>
              <a:spLocks noChangeShapeType="1"/>
            </p:cNvSpPr>
            <p:nvPr/>
          </p:nvSpPr>
          <p:spPr bwMode="auto">
            <a:xfrm flipH="1">
              <a:off x="1922" y="527"/>
              <a:ext cx="819" cy="18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9" name="Line 16"/>
            <p:cNvSpPr>
              <a:spLocks noChangeShapeType="1"/>
            </p:cNvSpPr>
            <p:nvPr/>
          </p:nvSpPr>
          <p:spPr bwMode="auto">
            <a:xfrm>
              <a:off x="1292" y="1207"/>
              <a:ext cx="0" cy="2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0" name="Line 18"/>
            <p:cNvSpPr>
              <a:spLocks noChangeShapeType="1"/>
            </p:cNvSpPr>
            <p:nvPr/>
          </p:nvSpPr>
          <p:spPr bwMode="auto">
            <a:xfrm flipH="1">
              <a:off x="1292" y="1706"/>
              <a:ext cx="0" cy="40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580063" y="3789363"/>
            <a:ext cx="1947862" cy="2743200"/>
            <a:chOff x="3543" y="2376"/>
            <a:chExt cx="1227" cy="1728"/>
          </a:xfrm>
        </p:grpSpPr>
        <p:sp>
          <p:nvSpPr>
            <p:cNvPr id="4113" name="Text Box 13"/>
            <p:cNvSpPr txBox="1">
              <a:spLocks noChangeArrowheads="1"/>
            </p:cNvSpPr>
            <p:nvPr/>
          </p:nvSpPr>
          <p:spPr bwMode="auto">
            <a:xfrm>
              <a:off x="3543" y="2666"/>
              <a:ext cx="1227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Adrenals</a:t>
              </a:r>
            </a:p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testes </a:t>
              </a:r>
            </a:p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(Sertoli cells)</a:t>
              </a:r>
            </a:p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liver</a:t>
              </a:r>
            </a:p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skin</a:t>
              </a:r>
            </a:p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brain</a:t>
              </a:r>
            </a:p>
          </p:txBody>
        </p:sp>
        <p:sp>
          <p:nvSpPr>
            <p:cNvPr id="4114" name="Line 20"/>
            <p:cNvSpPr>
              <a:spLocks noChangeShapeType="1"/>
            </p:cNvSpPr>
            <p:nvPr/>
          </p:nvSpPr>
          <p:spPr bwMode="auto">
            <a:xfrm>
              <a:off x="4096" y="2376"/>
              <a:ext cx="0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971550" y="3738563"/>
            <a:ext cx="4198938" cy="3119437"/>
            <a:chOff x="480" y="2376"/>
            <a:chExt cx="2645" cy="2060"/>
          </a:xfrm>
        </p:grpSpPr>
        <p:sp>
          <p:nvSpPr>
            <p:cNvPr id="4110" name="Text Box 10"/>
            <p:cNvSpPr txBox="1">
              <a:spLocks noChangeArrowheads="1"/>
            </p:cNvSpPr>
            <p:nvPr/>
          </p:nvSpPr>
          <p:spPr bwMode="auto">
            <a:xfrm>
              <a:off x="1920" y="2447"/>
              <a:ext cx="1205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Occurring in:</a:t>
              </a:r>
            </a:p>
          </p:txBody>
        </p:sp>
        <p:sp>
          <p:nvSpPr>
            <p:cNvPr id="4111" name="Text Box 12"/>
            <p:cNvSpPr txBox="1">
              <a:spLocks noChangeArrowheads="1"/>
            </p:cNvSpPr>
            <p:nvPr/>
          </p:nvSpPr>
          <p:spPr bwMode="auto">
            <a:xfrm>
              <a:off x="480" y="2687"/>
              <a:ext cx="2007" cy="1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Prostate</a:t>
              </a:r>
            </a:p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testes </a:t>
              </a:r>
            </a:p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(seminiferous tubules)</a:t>
              </a:r>
            </a:p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seminal vesicles</a:t>
              </a:r>
            </a:p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skin</a:t>
              </a:r>
            </a:p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brain</a:t>
              </a:r>
            </a:p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adenohypophysis</a:t>
              </a:r>
            </a:p>
          </p:txBody>
        </p:sp>
        <p:sp>
          <p:nvSpPr>
            <p:cNvPr id="4112" name="Line 21"/>
            <p:cNvSpPr>
              <a:spLocks noChangeShapeType="1"/>
            </p:cNvSpPr>
            <p:nvPr/>
          </p:nvSpPr>
          <p:spPr bwMode="auto">
            <a:xfrm>
              <a:off x="1152" y="2376"/>
              <a:ext cx="0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932363" y="765175"/>
            <a:ext cx="4125912" cy="2978150"/>
            <a:chOff x="3136" y="540"/>
            <a:chExt cx="2599" cy="1876"/>
          </a:xfrm>
        </p:grpSpPr>
        <p:sp>
          <p:nvSpPr>
            <p:cNvPr id="4104" name="Text Box 5"/>
            <p:cNvSpPr txBox="1">
              <a:spLocks noChangeArrowheads="1"/>
            </p:cNvSpPr>
            <p:nvPr/>
          </p:nvSpPr>
          <p:spPr bwMode="auto">
            <a:xfrm>
              <a:off x="3456" y="720"/>
              <a:ext cx="185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b="1">
                  <a:solidFill>
                    <a:schemeClr val="hlink"/>
                  </a:solidFill>
                  <a:latin typeface="Arial" charset="0"/>
                </a:rPr>
                <a:t>Aromatisation </a:t>
              </a:r>
              <a:r>
                <a:rPr lang="en-GB" b="1" i="1">
                  <a:solidFill>
                    <a:schemeClr val="hlink"/>
                  </a:solidFill>
                  <a:latin typeface="Arial" charset="0"/>
                </a:rPr>
                <a:t>(aromatase)</a:t>
              </a:r>
              <a:endParaRPr lang="en-GB" b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05" name="Text Box 7"/>
            <p:cNvSpPr txBox="1">
              <a:spLocks noChangeArrowheads="1"/>
            </p:cNvSpPr>
            <p:nvPr/>
          </p:nvSpPr>
          <p:spPr bwMode="auto">
            <a:xfrm>
              <a:off x="3600" y="1392"/>
              <a:ext cx="10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chemeClr val="hlink"/>
                  </a:solidFill>
                  <a:latin typeface="Arial" charset="0"/>
                </a:rPr>
                <a:t>oestrogens</a:t>
              </a:r>
            </a:p>
          </p:txBody>
        </p:sp>
        <p:sp>
          <p:nvSpPr>
            <p:cNvPr id="4106" name="Text Box 9"/>
            <p:cNvSpPr txBox="1">
              <a:spLocks noChangeArrowheads="1"/>
            </p:cNvSpPr>
            <p:nvPr/>
          </p:nvSpPr>
          <p:spPr bwMode="auto">
            <a:xfrm>
              <a:off x="3264" y="2128"/>
              <a:ext cx="24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0099"/>
                  </a:solidFill>
                  <a:latin typeface="Arial" charset="0"/>
                </a:rPr>
                <a:t>e.g. </a:t>
              </a:r>
              <a:r>
                <a:rPr lang="en-GB" b="1">
                  <a:solidFill>
                    <a:srgbClr val="000099"/>
                  </a:solidFill>
                  <a:latin typeface="Arial" charset="0"/>
                </a:rPr>
                <a:t>17</a:t>
              </a:r>
              <a:r>
                <a:rPr lang="en-GB" b="1">
                  <a:solidFill>
                    <a:srgbClr val="000099"/>
                  </a:solidFill>
                  <a:latin typeface="Symbol" pitchFamily="18" charset="2"/>
                </a:rPr>
                <a:t>b</a:t>
              </a:r>
              <a:r>
                <a:rPr lang="en-GB" b="1">
                  <a:solidFill>
                    <a:srgbClr val="000099"/>
                  </a:solidFill>
                  <a:latin typeface="Arial" charset="0"/>
                </a:rPr>
                <a:t>-OESTRADIOL, E2</a:t>
              </a:r>
              <a:endParaRPr lang="en-GB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4107" name="Line 15"/>
            <p:cNvSpPr>
              <a:spLocks noChangeShapeType="1"/>
            </p:cNvSpPr>
            <p:nvPr/>
          </p:nvSpPr>
          <p:spPr bwMode="auto">
            <a:xfrm>
              <a:off x="3136" y="540"/>
              <a:ext cx="832" cy="21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8" name="Line 19"/>
            <p:cNvSpPr>
              <a:spLocks noChangeShapeType="1"/>
            </p:cNvSpPr>
            <p:nvPr/>
          </p:nvSpPr>
          <p:spPr bwMode="auto">
            <a:xfrm>
              <a:off x="4080" y="1680"/>
              <a:ext cx="16" cy="4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9" name="Line 22"/>
            <p:cNvSpPr>
              <a:spLocks noChangeShapeType="1"/>
            </p:cNvSpPr>
            <p:nvPr/>
          </p:nvSpPr>
          <p:spPr bwMode="auto">
            <a:xfrm>
              <a:off x="4080" y="1248"/>
              <a:ext cx="0" cy="2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28775"/>
            <a:ext cx="7645400" cy="2994025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000099"/>
                </a:solidFill>
                <a:latin typeface="Arial" charset="0"/>
                <a:cs typeface="Arial" charset="0"/>
              </a:rPr>
              <a:t>4. LATE FOLLICULAR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3975100" y="1027113"/>
            <a:ext cx="595313" cy="4791075"/>
          </a:xfrm>
          <a:prstGeom prst="rect">
            <a:avLst/>
          </a:prstGeom>
          <a:solidFill>
            <a:srgbClr val="B4C9FE"/>
          </a:solidFill>
          <a:ln w="12700" algn="ctr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b="1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32771" name="Line 2"/>
          <p:cNvSpPr>
            <a:spLocks noChangeShapeType="1"/>
          </p:cNvSpPr>
          <p:nvPr/>
        </p:nvSpPr>
        <p:spPr bwMode="auto">
          <a:xfrm>
            <a:off x="2590800" y="973138"/>
            <a:ext cx="0" cy="2286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2590800" y="5824538"/>
            <a:ext cx="4114800" cy="254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6705600" y="973138"/>
            <a:ext cx="0" cy="22606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6705600" y="3690938"/>
            <a:ext cx="0" cy="21336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 flipH="1">
            <a:off x="4648200" y="1023938"/>
            <a:ext cx="0" cy="22098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4648200" y="3690938"/>
            <a:ext cx="0" cy="21336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2590800" y="574675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3276600" y="574675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4419600" y="574675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14</a:t>
            </a:r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6477000" y="57737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28</a:t>
            </a:r>
          </a:p>
        </p:txBody>
      </p:sp>
      <p:sp>
        <p:nvSpPr>
          <p:cNvPr id="32781" name="Line 24"/>
          <p:cNvSpPr>
            <a:spLocks noChangeShapeType="1"/>
          </p:cNvSpPr>
          <p:nvPr/>
        </p:nvSpPr>
        <p:spPr bwMode="auto">
          <a:xfrm flipV="1">
            <a:off x="3429000" y="3690938"/>
            <a:ext cx="0" cy="2133600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2" name="Line 25"/>
          <p:cNvSpPr>
            <a:spLocks noChangeShapeType="1"/>
          </p:cNvSpPr>
          <p:nvPr/>
        </p:nvSpPr>
        <p:spPr bwMode="auto">
          <a:xfrm flipV="1">
            <a:off x="3429000" y="1049338"/>
            <a:ext cx="0" cy="2794000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3" name="Text Box 26"/>
          <p:cNvSpPr txBox="1">
            <a:spLocks noChangeArrowheads="1"/>
          </p:cNvSpPr>
          <p:nvPr/>
        </p:nvSpPr>
        <p:spPr bwMode="auto">
          <a:xfrm>
            <a:off x="2362200" y="620713"/>
            <a:ext cx="13747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200">
                <a:solidFill>
                  <a:srgbClr val="0070C0"/>
                </a:solidFill>
                <a:latin typeface="Arial" charset="0"/>
                <a:cs typeface="Arial" charset="0"/>
              </a:rPr>
              <a:t>MENSES</a:t>
            </a:r>
          </a:p>
        </p:txBody>
      </p:sp>
      <p:sp>
        <p:nvSpPr>
          <p:cNvPr id="32784" name="Text Box 38"/>
          <p:cNvSpPr txBox="1">
            <a:spLocks noChangeArrowheads="1"/>
          </p:cNvSpPr>
          <p:nvPr/>
        </p:nvSpPr>
        <p:spPr bwMode="auto">
          <a:xfrm>
            <a:off x="6781800" y="5773738"/>
            <a:ext cx="1085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 DAYS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2667000" y="3437687"/>
            <a:ext cx="6604002" cy="2311400"/>
            <a:chOff x="1680" y="1744"/>
            <a:chExt cx="4160" cy="1456"/>
          </a:xfrm>
          <a:noFill/>
        </p:grpSpPr>
        <p:sp>
          <p:nvSpPr>
            <p:cNvPr id="20" name="Line 35"/>
            <p:cNvSpPr>
              <a:spLocks noChangeShapeType="1"/>
            </p:cNvSpPr>
            <p:nvPr/>
          </p:nvSpPr>
          <p:spPr bwMode="auto">
            <a:xfrm>
              <a:off x="4800" y="2990"/>
              <a:ext cx="240" cy="0"/>
            </a:xfrm>
            <a:prstGeom prst="line">
              <a:avLst/>
            </a:prstGeom>
            <a:grpFill/>
            <a:ln w="12700">
              <a:solidFill>
                <a:srgbClr val="000099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66"/>
            <p:cNvGrpSpPr>
              <a:grpSpLocks/>
            </p:cNvGrpSpPr>
            <p:nvPr/>
          </p:nvGrpSpPr>
          <p:grpSpPr bwMode="auto">
            <a:xfrm>
              <a:off x="1680" y="1744"/>
              <a:ext cx="4160" cy="1456"/>
              <a:chOff x="1680" y="1744"/>
              <a:chExt cx="4160" cy="1456"/>
            </a:xfrm>
            <a:grpFill/>
          </p:grpSpPr>
          <p:sp>
            <p:nvSpPr>
              <p:cNvPr id="22" name="Text Box 15"/>
              <p:cNvSpPr txBox="1">
                <a:spLocks noChangeArrowheads="1"/>
              </p:cNvSpPr>
              <p:nvPr/>
            </p:nvSpPr>
            <p:spPr bwMode="auto">
              <a:xfrm>
                <a:off x="4224" y="2271"/>
                <a:ext cx="1616" cy="27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200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PROGESTERONE</a:t>
                </a:r>
              </a:p>
            </p:txBody>
          </p:sp>
          <p:sp>
            <p:nvSpPr>
              <p:cNvPr id="23" name="Freeform 32"/>
              <p:cNvSpPr>
                <a:spLocks/>
              </p:cNvSpPr>
              <p:nvPr/>
            </p:nvSpPr>
            <p:spPr bwMode="auto">
              <a:xfrm>
                <a:off x="1680" y="1744"/>
                <a:ext cx="2544" cy="1456"/>
              </a:xfrm>
              <a:custGeom>
                <a:avLst/>
                <a:gdLst>
                  <a:gd name="T0" fmla="*/ 0 w 2592"/>
                  <a:gd name="T1" fmla="*/ 1366 h 1552"/>
                  <a:gd name="T2" fmla="*/ 989 w 2592"/>
                  <a:gd name="T3" fmla="*/ 1366 h 1552"/>
                  <a:gd name="T4" fmla="*/ 1178 w 2592"/>
                  <a:gd name="T5" fmla="*/ 1231 h 1552"/>
                  <a:gd name="T6" fmla="*/ 1225 w 2592"/>
                  <a:gd name="T7" fmla="*/ 1276 h 1552"/>
                  <a:gd name="T8" fmla="*/ 1460 w 2592"/>
                  <a:gd name="T9" fmla="*/ 1276 h 1552"/>
                  <a:gd name="T10" fmla="*/ 1743 w 2592"/>
                  <a:gd name="T11" fmla="*/ 195 h 1552"/>
                  <a:gd name="T12" fmla="*/ 2026 w 2592"/>
                  <a:gd name="T13" fmla="*/ 195 h 1552"/>
                  <a:gd name="T14" fmla="*/ 2544 w 2592"/>
                  <a:gd name="T15" fmla="*/ 1366 h 15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2"/>
                  <a:gd name="T25" fmla="*/ 0 h 1552"/>
                  <a:gd name="T26" fmla="*/ 2592 w 2592"/>
                  <a:gd name="T27" fmla="*/ 1552 h 15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2" h="1552">
                    <a:moveTo>
                      <a:pt x="0" y="1456"/>
                    </a:moveTo>
                    <a:cubicBezTo>
                      <a:pt x="404" y="1468"/>
                      <a:pt x="808" y="1480"/>
                      <a:pt x="1008" y="1456"/>
                    </a:cubicBezTo>
                    <a:cubicBezTo>
                      <a:pt x="1208" y="1432"/>
                      <a:pt x="1160" y="1328"/>
                      <a:pt x="1200" y="1312"/>
                    </a:cubicBezTo>
                    <a:cubicBezTo>
                      <a:pt x="1240" y="1296"/>
                      <a:pt x="1200" y="1352"/>
                      <a:pt x="1248" y="1360"/>
                    </a:cubicBezTo>
                    <a:cubicBezTo>
                      <a:pt x="1296" y="1368"/>
                      <a:pt x="1400" y="1552"/>
                      <a:pt x="1488" y="1360"/>
                    </a:cubicBezTo>
                    <a:cubicBezTo>
                      <a:pt x="1576" y="1168"/>
                      <a:pt x="1680" y="400"/>
                      <a:pt x="1776" y="208"/>
                    </a:cubicBezTo>
                    <a:cubicBezTo>
                      <a:pt x="1872" y="16"/>
                      <a:pt x="1928" y="0"/>
                      <a:pt x="2064" y="208"/>
                    </a:cubicBezTo>
                    <a:cubicBezTo>
                      <a:pt x="2200" y="416"/>
                      <a:pt x="2396" y="936"/>
                      <a:pt x="2592" y="1456"/>
                    </a:cubicBezTo>
                  </a:path>
                </a:pathLst>
              </a:custGeom>
              <a:grpFill/>
              <a:ln w="12700" cap="flat" cmpd="sng">
                <a:solidFill>
                  <a:srgbClr val="000099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36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38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    </a:t>
                </a:r>
              </a:p>
            </p:txBody>
          </p:sp>
          <p:sp>
            <p:nvSpPr>
              <p:cNvPr id="25" name="Text Box 37"/>
              <p:cNvSpPr txBox="1">
                <a:spLocks noChangeArrowheads="1"/>
              </p:cNvSpPr>
              <p:nvPr/>
            </p:nvSpPr>
            <p:spPr bwMode="auto">
              <a:xfrm>
                <a:off x="4608" y="2544"/>
                <a:ext cx="63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nmol/l</a:t>
                </a:r>
              </a:p>
            </p:txBody>
          </p:sp>
        </p:grp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2590801" y="1383464"/>
            <a:ext cx="5616576" cy="1901825"/>
            <a:chOff x="1632" y="450"/>
            <a:chExt cx="3538" cy="1198"/>
          </a:xfrm>
          <a:noFill/>
        </p:grpSpPr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H="1">
              <a:off x="4752" y="1200"/>
              <a:ext cx="192" cy="0"/>
            </a:xfrm>
            <a:prstGeom prst="line">
              <a:avLst/>
            </a:prstGeom>
            <a:grpFill/>
            <a:ln w="12700">
              <a:solidFill>
                <a:srgbClr val="000099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73"/>
            <p:cNvGrpSpPr>
              <a:grpSpLocks/>
            </p:cNvGrpSpPr>
            <p:nvPr/>
          </p:nvGrpSpPr>
          <p:grpSpPr bwMode="auto">
            <a:xfrm>
              <a:off x="1632" y="450"/>
              <a:ext cx="3538" cy="1198"/>
              <a:chOff x="1632" y="450"/>
              <a:chExt cx="3538" cy="1198"/>
            </a:xfrm>
            <a:grpFill/>
          </p:grpSpPr>
          <p:sp>
            <p:nvSpPr>
              <p:cNvPr id="29" name="Text Box 21"/>
              <p:cNvSpPr txBox="1">
                <a:spLocks noChangeArrowheads="1"/>
              </p:cNvSpPr>
              <p:nvPr/>
            </p:nvSpPr>
            <p:spPr bwMode="auto">
              <a:xfrm>
                <a:off x="4656" y="450"/>
                <a:ext cx="50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FSH</a:t>
                </a:r>
              </a:p>
            </p:txBody>
          </p:sp>
          <p:sp>
            <p:nvSpPr>
              <p:cNvPr id="30" name="Text Box 44"/>
              <p:cNvSpPr txBox="1">
                <a:spLocks noChangeArrowheads="1"/>
              </p:cNvSpPr>
              <p:nvPr/>
            </p:nvSpPr>
            <p:spPr bwMode="auto">
              <a:xfrm>
                <a:off x="4656" y="754"/>
                <a:ext cx="51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mU/l</a:t>
                </a:r>
              </a:p>
            </p:txBody>
          </p:sp>
          <p:sp>
            <p:nvSpPr>
              <p:cNvPr id="31" name="Line 46"/>
              <p:cNvSpPr>
                <a:spLocks noChangeShapeType="1"/>
              </p:cNvSpPr>
              <p:nvPr/>
            </p:nvSpPr>
            <p:spPr bwMode="auto">
              <a:xfrm>
                <a:off x="4752" y="1200"/>
                <a:ext cx="240" cy="0"/>
              </a:xfrm>
              <a:prstGeom prst="line">
                <a:avLst/>
              </a:prstGeom>
              <a:grpFill/>
              <a:ln w="9525">
                <a:solidFill>
                  <a:srgbClr val="000099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Freeform 55"/>
              <p:cNvSpPr>
                <a:spLocks/>
              </p:cNvSpPr>
              <p:nvPr/>
            </p:nvSpPr>
            <p:spPr bwMode="auto">
              <a:xfrm>
                <a:off x="1632" y="1088"/>
                <a:ext cx="2592" cy="560"/>
              </a:xfrm>
              <a:custGeom>
                <a:avLst/>
                <a:gdLst>
                  <a:gd name="T0" fmla="*/ 0 w 2544"/>
                  <a:gd name="T1" fmla="*/ 256 h 560"/>
                  <a:gd name="T2" fmla="*/ 147 w 2544"/>
                  <a:gd name="T3" fmla="*/ 208 h 560"/>
                  <a:gd name="T4" fmla="*/ 293 w 2544"/>
                  <a:gd name="T5" fmla="*/ 208 h 560"/>
                  <a:gd name="T6" fmla="*/ 440 w 2544"/>
                  <a:gd name="T7" fmla="*/ 208 h 560"/>
                  <a:gd name="T8" fmla="*/ 538 w 2544"/>
                  <a:gd name="T9" fmla="*/ 208 h 560"/>
                  <a:gd name="T10" fmla="*/ 782 w 2544"/>
                  <a:gd name="T11" fmla="*/ 208 h 560"/>
                  <a:gd name="T12" fmla="*/ 929 w 2544"/>
                  <a:gd name="T13" fmla="*/ 304 h 560"/>
                  <a:gd name="T14" fmla="*/ 1027 w 2544"/>
                  <a:gd name="T15" fmla="*/ 400 h 560"/>
                  <a:gd name="T16" fmla="*/ 1125 w 2544"/>
                  <a:gd name="T17" fmla="*/ 352 h 560"/>
                  <a:gd name="T18" fmla="*/ 1223 w 2544"/>
                  <a:gd name="T19" fmla="*/ 112 h 560"/>
                  <a:gd name="T20" fmla="*/ 1272 w 2544"/>
                  <a:gd name="T21" fmla="*/ 16 h 560"/>
                  <a:gd name="T22" fmla="*/ 1272 w 2544"/>
                  <a:gd name="T23" fmla="*/ 208 h 560"/>
                  <a:gd name="T24" fmla="*/ 1369 w 2544"/>
                  <a:gd name="T25" fmla="*/ 400 h 560"/>
                  <a:gd name="T26" fmla="*/ 1712 w 2544"/>
                  <a:gd name="T27" fmla="*/ 544 h 560"/>
                  <a:gd name="T28" fmla="*/ 1956 w 2544"/>
                  <a:gd name="T29" fmla="*/ 496 h 560"/>
                  <a:gd name="T30" fmla="*/ 2592 w 2544"/>
                  <a:gd name="T31" fmla="*/ 304 h 56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544"/>
                  <a:gd name="T49" fmla="*/ 0 h 560"/>
                  <a:gd name="T50" fmla="*/ 2544 w 2544"/>
                  <a:gd name="T51" fmla="*/ 560 h 56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544" h="560">
                    <a:moveTo>
                      <a:pt x="0" y="256"/>
                    </a:moveTo>
                    <a:cubicBezTo>
                      <a:pt x="48" y="236"/>
                      <a:pt x="96" y="216"/>
                      <a:pt x="144" y="208"/>
                    </a:cubicBezTo>
                    <a:cubicBezTo>
                      <a:pt x="192" y="200"/>
                      <a:pt x="240" y="208"/>
                      <a:pt x="288" y="208"/>
                    </a:cubicBezTo>
                    <a:cubicBezTo>
                      <a:pt x="336" y="208"/>
                      <a:pt x="392" y="208"/>
                      <a:pt x="432" y="208"/>
                    </a:cubicBezTo>
                    <a:cubicBezTo>
                      <a:pt x="472" y="208"/>
                      <a:pt x="472" y="208"/>
                      <a:pt x="528" y="208"/>
                    </a:cubicBezTo>
                    <a:cubicBezTo>
                      <a:pt x="584" y="208"/>
                      <a:pt x="704" y="192"/>
                      <a:pt x="768" y="208"/>
                    </a:cubicBezTo>
                    <a:cubicBezTo>
                      <a:pt x="832" y="224"/>
                      <a:pt x="872" y="272"/>
                      <a:pt x="912" y="304"/>
                    </a:cubicBezTo>
                    <a:cubicBezTo>
                      <a:pt x="952" y="336"/>
                      <a:pt x="976" y="392"/>
                      <a:pt x="1008" y="400"/>
                    </a:cubicBezTo>
                    <a:cubicBezTo>
                      <a:pt x="1040" y="408"/>
                      <a:pt x="1072" y="400"/>
                      <a:pt x="1104" y="352"/>
                    </a:cubicBezTo>
                    <a:cubicBezTo>
                      <a:pt x="1136" y="304"/>
                      <a:pt x="1176" y="168"/>
                      <a:pt x="1200" y="112"/>
                    </a:cubicBezTo>
                    <a:cubicBezTo>
                      <a:pt x="1224" y="56"/>
                      <a:pt x="1240" y="0"/>
                      <a:pt x="1248" y="16"/>
                    </a:cubicBezTo>
                    <a:cubicBezTo>
                      <a:pt x="1256" y="32"/>
                      <a:pt x="1232" y="144"/>
                      <a:pt x="1248" y="208"/>
                    </a:cubicBezTo>
                    <a:cubicBezTo>
                      <a:pt x="1264" y="272"/>
                      <a:pt x="1272" y="344"/>
                      <a:pt x="1344" y="400"/>
                    </a:cubicBezTo>
                    <a:cubicBezTo>
                      <a:pt x="1416" y="456"/>
                      <a:pt x="1584" y="528"/>
                      <a:pt x="1680" y="544"/>
                    </a:cubicBezTo>
                    <a:cubicBezTo>
                      <a:pt x="1776" y="560"/>
                      <a:pt x="1776" y="536"/>
                      <a:pt x="1920" y="496"/>
                    </a:cubicBezTo>
                    <a:cubicBezTo>
                      <a:pt x="2064" y="456"/>
                      <a:pt x="2304" y="380"/>
                      <a:pt x="2544" y="304"/>
                    </a:cubicBezTo>
                  </a:path>
                </a:pathLst>
              </a:custGeom>
              <a:grpFill/>
              <a:ln w="28575" cap="flat" cmpd="sng">
                <a:solidFill>
                  <a:srgbClr val="000099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2787" name="Line 56"/>
          <p:cNvSpPr>
            <a:spLocks noChangeShapeType="1"/>
          </p:cNvSpPr>
          <p:nvPr/>
        </p:nvSpPr>
        <p:spPr bwMode="auto">
          <a:xfrm>
            <a:off x="2590800" y="3563938"/>
            <a:ext cx="0" cy="2286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279525" y="986587"/>
            <a:ext cx="5426075" cy="2247900"/>
            <a:chOff x="806" y="200"/>
            <a:chExt cx="3418" cy="1416"/>
          </a:xfrm>
          <a:noFill/>
        </p:grpSpPr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854" y="489"/>
              <a:ext cx="375" cy="52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LH</a:t>
              </a:r>
            </a:p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43"/>
            <p:cNvSpPr txBox="1">
              <a:spLocks noChangeArrowheads="1"/>
            </p:cNvSpPr>
            <p:nvPr/>
          </p:nvSpPr>
          <p:spPr bwMode="auto">
            <a:xfrm>
              <a:off x="806" y="745"/>
              <a:ext cx="514" cy="29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mU</a:t>
              </a:r>
              <a:r>
                <a:rPr lang="en-GB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/l</a:t>
              </a:r>
            </a:p>
          </p:txBody>
        </p:sp>
        <p:sp>
          <p:nvSpPr>
            <p:cNvPr id="37" name="Freeform 53"/>
            <p:cNvSpPr>
              <a:spLocks/>
            </p:cNvSpPr>
            <p:nvPr/>
          </p:nvSpPr>
          <p:spPr bwMode="auto">
            <a:xfrm>
              <a:off x="1632" y="200"/>
              <a:ext cx="2592" cy="1416"/>
            </a:xfrm>
            <a:custGeom>
              <a:avLst/>
              <a:gdLst>
                <a:gd name="T0" fmla="*/ 0 w 2544"/>
                <a:gd name="T1" fmla="*/ 1096 h 1416"/>
                <a:gd name="T2" fmla="*/ 245 w 2544"/>
                <a:gd name="T3" fmla="*/ 1048 h 1416"/>
                <a:gd name="T4" fmla="*/ 391 w 2544"/>
                <a:gd name="T5" fmla="*/ 1048 h 1416"/>
                <a:gd name="T6" fmla="*/ 538 w 2544"/>
                <a:gd name="T7" fmla="*/ 1048 h 1416"/>
                <a:gd name="T8" fmla="*/ 831 w 2544"/>
                <a:gd name="T9" fmla="*/ 1048 h 1416"/>
                <a:gd name="T10" fmla="*/ 978 w 2544"/>
                <a:gd name="T11" fmla="*/ 1096 h 1416"/>
                <a:gd name="T12" fmla="*/ 1174 w 2544"/>
                <a:gd name="T13" fmla="*/ 1048 h 1416"/>
                <a:gd name="T14" fmla="*/ 1223 w 2544"/>
                <a:gd name="T15" fmla="*/ 664 h 1416"/>
                <a:gd name="T16" fmla="*/ 1272 w 2544"/>
                <a:gd name="T17" fmla="*/ 88 h 1416"/>
                <a:gd name="T18" fmla="*/ 1272 w 2544"/>
                <a:gd name="T19" fmla="*/ 136 h 1416"/>
                <a:gd name="T20" fmla="*/ 1272 w 2544"/>
                <a:gd name="T21" fmla="*/ 808 h 1416"/>
                <a:gd name="T22" fmla="*/ 1320 w 2544"/>
                <a:gd name="T23" fmla="*/ 1192 h 1416"/>
                <a:gd name="T24" fmla="*/ 1565 w 2544"/>
                <a:gd name="T25" fmla="*/ 1336 h 1416"/>
                <a:gd name="T26" fmla="*/ 1810 w 2544"/>
                <a:gd name="T27" fmla="*/ 1384 h 1416"/>
                <a:gd name="T28" fmla="*/ 2592 w 2544"/>
                <a:gd name="T29" fmla="*/ 1144 h 14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44"/>
                <a:gd name="T46" fmla="*/ 0 h 1416"/>
                <a:gd name="T47" fmla="*/ 2544 w 2544"/>
                <a:gd name="T48" fmla="*/ 1416 h 141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44" h="1416">
                  <a:moveTo>
                    <a:pt x="0" y="1096"/>
                  </a:moveTo>
                  <a:cubicBezTo>
                    <a:pt x="88" y="1076"/>
                    <a:pt x="176" y="1056"/>
                    <a:pt x="240" y="1048"/>
                  </a:cubicBezTo>
                  <a:cubicBezTo>
                    <a:pt x="304" y="1040"/>
                    <a:pt x="336" y="1048"/>
                    <a:pt x="384" y="1048"/>
                  </a:cubicBezTo>
                  <a:cubicBezTo>
                    <a:pt x="432" y="1048"/>
                    <a:pt x="456" y="1048"/>
                    <a:pt x="528" y="1048"/>
                  </a:cubicBezTo>
                  <a:cubicBezTo>
                    <a:pt x="600" y="1048"/>
                    <a:pt x="744" y="1040"/>
                    <a:pt x="816" y="1048"/>
                  </a:cubicBezTo>
                  <a:cubicBezTo>
                    <a:pt x="888" y="1056"/>
                    <a:pt x="904" y="1096"/>
                    <a:pt x="960" y="1096"/>
                  </a:cubicBezTo>
                  <a:cubicBezTo>
                    <a:pt x="1016" y="1096"/>
                    <a:pt x="1112" y="1120"/>
                    <a:pt x="1152" y="1048"/>
                  </a:cubicBezTo>
                  <a:cubicBezTo>
                    <a:pt x="1192" y="976"/>
                    <a:pt x="1184" y="824"/>
                    <a:pt x="1200" y="664"/>
                  </a:cubicBezTo>
                  <a:cubicBezTo>
                    <a:pt x="1216" y="504"/>
                    <a:pt x="1240" y="176"/>
                    <a:pt x="1248" y="88"/>
                  </a:cubicBezTo>
                  <a:cubicBezTo>
                    <a:pt x="1256" y="0"/>
                    <a:pt x="1248" y="16"/>
                    <a:pt x="1248" y="136"/>
                  </a:cubicBezTo>
                  <a:cubicBezTo>
                    <a:pt x="1248" y="256"/>
                    <a:pt x="1240" y="632"/>
                    <a:pt x="1248" y="808"/>
                  </a:cubicBezTo>
                  <a:cubicBezTo>
                    <a:pt x="1256" y="984"/>
                    <a:pt x="1248" y="1104"/>
                    <a:pt x="1296" y="1192"/>
                  </a:cubicBezTo>
                  <a:cubicBezTo>
                    <a:pt x="1344" y="1280"/>
                    <a:pt x="1456" y="1304"/>
                    <a:pt x="1536" y="1336"/>
                  </a:cubicBezTo>
                  <a:cubicBezTo>
                    <a:pt x="1616" y="1368"/>
                    <a:pt x="1608" y="1416"/>
                    <a:pt x="1776" y="1384"/>
                  </a:cubicBezTo>
                  <a:cubicBezTo>
                    <a:pt x="1944" y="1352"/>
                    <a:pt x="2244" y="1248"/>
                    <a:pt x="2544" y="1144"/>
                  </a:cubicBezTo>
                </a:path>
              </a:pathLst>
            </a:custGeom>
            <a:grpFill/>
            <a:ln w="28575" cmpd="sng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0" y="3757829"/>
            <a:ext cx="6705600" cy="1879600"/>
            <a:chOff x="0" y="1920"/>
            <a:chExt cx="4224" cy="1184"/>
          </a:xfrm>
          <a:noFill/>
        </p:grpSpPr>
        <p:sp>
          <p:nvSpPr>
            <p:cNvPr id="39" name="Line 29"/>
            <p:cNvSpPr>
              <a:spLocks noChangeShapeType="1"/>
            </p:cNvSpPr>
            <p:nvPr/>
          </p:nvSpPr>
          <p:spPr bwMode="auto">
            <a:xfrm>
              <a:off x="793" y="2892"/>
              <a:ext cx="192" cy="0"/>
            </a:xfrm>
            <a:prstGeom prst="line">
              <a:avLst/>
            </a:prstGeom>
            <a:grp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0" y="2160"/>
              <a:ext cx="1696" cy="26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20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17b-OESTRADIOL</a:t>
              </a:r>
            </a:p>
          </p:txBody>
        </p:sp>
        <p:sp>
          <p:nvSpPr>
            <p:cNvPr id="41" name="Freeform 28"/>
            <p:cNvSpPr>
              <a:spLocks/>
            </p:cNvSpPr>
            <p:nvPr/>
          </p:nvSpPr>
          <p:spPr bwMode="auto">
            <a:xfrm>
              <a:off x="1680" y="1920"/>
              <a:ext cx="2544" cy="1184"/>
            </a:xfrm>
            <a:custGeom>
              <a:avLst/>
              <a:gdLst>
                <a:gd name="T0" fmla="*/ 0 w 2544"/>
                <a:gd name="T1" fmla="*/ 1184 h 1280"/>
                <a:gd name="T2" fmla="*/ 528 w 2544"/>
                <a:gd name="T3" fmla="*/ 1095 h 1280"/>
                <a:gd name="T4" fmla="*/ 960 w 2544"/>
                <a:gd name="T5" fmla="*/ 784 h 1280"/>
                <a:gd name="T6" fmla="*/ 1104 w 2544"/>
                <a:gd name="T7" fmla="*/ 30 h 1280"/>
                <a:gd name="T8" fmla="*/ 1344 w 2544"/>
                <a:gd name="T9" fmla="*/ 962 h 1280"/>
                <a:gd name="T10" fmla="*/ 1872 w 2544"/>
                <a:gd name="T11" fmla="*/ 429 h 1280"/>
                <a:gd name="T12" fmla="*/ 2544 w 2544"/>
                <a:gd name="T13" fmla="*/ 1184 h 1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44"/>
                <a:gd name="T22" fmla="*/ 0 h 1280"/>
                <a:gd name="T23" fmla="*/ 2544 w 2544"/>
                <a:gd name="T24" fmla="*/ 1280 h 1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44" h="1280">
                  <a:moveTo>
                    <a:pt x="0" y="1280"/>
                  </a:moveTo>
                  <a:cubicBezTo>
                    <a:pt x="184" y="1268"/>
                    <a:pt x="368" y="1256"/>
                    <a:pt x="528" y="1184"/>
                  </a:cubicBezTo>
                  <a:cubicBezTo>
                    <a:pt x="688" y="1112"/>
                    <a:pt x="864" y="1040"/>
                    <a:pt x="960" y="848"/>
                  </a:cubicBezTo>
                  <a:cubicBezTo>
                    <a:pt x="1056" y="656"/>
                    <a:pt x="1040" y="0"/>
                    <a:pt x="1104" y="32"/>
                  </a:cubicBezTo>
                  <a:cubicBezTo>
                    <a:pt x="1168" y="64"/>
                    <a:pt x="1216" y="968"/>
                    <a:pt x="1344" y="1040"/>
                  </a:cubicBezTo>
                  <a:cubicBezTo>
                    <a:pt x="1472" y="1112"/>
                    <a:pt x="1672" y="424"/>
                    <a:pt x="1872" y="464"/>
                  </a:cubicBezTo>
                  <a:cubicBezTo>
                    <a:pt x="2072" y="504"/>
                    <a:pt x="2308" y="892"/>
                    <a:pt x="2544" y="1280"/>
                  </a:cubicBezTo>
                </a:path>
              </a:pathLst>
            </a:custGeom>
            <a:grpFill/>
            <a:ln w="12700" cap="flat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612" y="2393"/>
              <a:ext cx="634" cy="29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pmol</a:t>
              </a:r>
              <a:r>
                <a:rPr lang="en-GB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/l</a:t>
              </a:r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4495799" y="5520487"/>
            <a:ext cx="1674817" cy="1065218"/>
            <a:chOff x="4495800" y="4851400"/>
            <a:chExt cx="1674817" cy="1065218"/>
          </a:xfrm>
          <a:noFill/>
        </p:grpSpPr>
        <p:grpSp>
          <p:nvGrpSpPr>
            <p:cNvPr id="9" name="Group 68"/>
            <p:cNvGrpSpPr>
              <a:grpSpLocks/>
            </p:cNvGrpSpPr>
            <p:nvPr/>
          </p:nvGrpSpPr>
          <p:grpSpPr bwMode="auto">
            <a:xfrm>
              <a:off x="4495803" y="4851404"/>
              <a:ext cx="1674814" cy="1065214"/>
              <a:chOff x="2832" y="3056"/>
              <a:chExt cx="1055" cy="671"/>
            </a:xfrm>
            <a:grpFill/>
          </p:grpSpPr>
          <p:sp>
            <p:nvSpPr>
              <p:cNvPr id="46" name="Line 33"/>
              <p:cNvSpPr>
                <a:spLocks noChangeShapeType="1"/>
              </p:cNvSpPr>
              <p:nvPr/>
            </p:nvSpPr>
            <p:spPr bwMode="auto">
              <a:xfrm flipH="1" flipV="1">
                <a:off x="2832" y="3056"/>
                <a:ext cx="576" cy="432"/>
              </a:xfrm>
              <a:prstGeom prst="line">
                <a:avLst/>
              </a:prstGeom>
              <a:grpFill/>
              <a:ln w="12700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34"/>
              <p:cNvSpPr txBox="1">
                <a:spLocks noChangeArrowheads="1"/>
              </p:cNvSpPr>
              <p:nvPr/>
            </p:nvSpPr>
            <p:spPr bwMode="auto">
              <a:xfrm>
                <a:off x="3070" y="3436"/>
                <a:ext cx="817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17OH-P</a:t>
                </a:r>
              </a:p>
            </p:txBody>
          </p:sp>
        </p:grpSp>
        <p:cxnSp>
          <p:nvCxnSpPr>
            <p:cNvPr id="45" name="Straight Arrow Connector 63"/>
            <p:cNvCxnSpPr>
              <a:cxnSpLocks noChangeShapeType="1"/>
              <a:endCxn id="46" idx="1"/>
            </p:cNvCxnSpPr>
            <p:nvPr/>
          </p:nvCxnSpPr>
          <p:spPr bwMode="auto">
            <a:xfrm rot="10800000">
              <a:off x="4495800" y="4851400"/>
              <a:ext cx="933456" cy="577864"/>
            </a:xfrm>
            <a:prstGeom prst="straightConnector1">
              <a:avLst/>
            </a:prstGeom>
            <a:grpFill/>
            <a:ln w="9525" algn="ctr">
              <a:noFill/>
              <a:round/>
              <a:headEnd/>
              <a:tailEnd type="arrow" w="med" len="med"/>
            </a:ln>
          </p:spPr>
        </p:cxnSp>
      </p:grpSp>
      <p:cxnSp>
        <p:nvCxnSpPr>
          <p:cNvPr id="32791" name="Straight Connector 47"/>
          <p:cNvCxnSpPr>
            <a:cxnSpLocks noChangeShapeType="1"/>
          </p:cNvCxnSpPr>
          <p:nvPr/>
        </p:nvCxnSpPr>
        <p:spPr bwMode="auto">
          <a:xfrm>
            <a:off x="1439863" y="2535238"/>
            <a:ext cx="228600" cy="0"/>
          </a:xfrm>
          <a:prstGeom prst="line">
            <a:avLst/>
          </a:prstGeom>
          <a:noFill/>
          <a:ln w="2857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2" name="Straight Arrow Connector 48"/>
          <p:cNvCxnSpPr>
            <a:cxnSpLocks noChangeShapeType="1"/>
          </p:cNvCxnSpPr>
          <p:nvPr/>
        </p:nvCxnSpPr>
        <p:spPr bwMode="auto">
          <a:xfrm rot="10800000">
            <a:off x="4584700" y="5619750"/>
            <a:ext cx="617538" cy="511175"/>
          </a:xfrm>
          <a:prstGeom prst="straightConnector1">
            <a:avLst/>
          </a:prstGeom>
          <a:noFill/>
          <a:ln w="127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93738" y="165100"/>
            <a:ext cx="84502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sz="2800">
                <a:solidFill>
                  <a:srgbClr val="000099"/>
                </a:solidFill>
                <a:latin typeface="Arial Narrow" pitchFamily="34" charset="0"/>
              </a:rPr>
              <a:t>Positive feedback loop by oestradiol triggers LH surge</a:t>
            </a:r>
            <a:endParaRPr lang="en-GB">
              <a:solidFill>
                <a:srgbClr val="000099"/>
              </a:solidFill>
            </a:endParaRPr>
          </a:p>
        </p:txBody>
      </p:sp>
      <p:sp>
        <p:nvSpPr>
          <p:cNvPr id="33795" name="Oval 8"/>
          <p:cNvSpPr>
            <a:spLocks noChangeArrowheads="1"/>
          </p:cNvSpPr>
          <p:nvPr/>
        </p:nvSpPr>
        <p:spPr bwMode="auto">
          <a:xfrm>
            <a:off x="2197100" y="4956175"/>
            <a:ext cx="4699000" cy="1374775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33796" name="Rectangle 10"/>
          <p:cNvSpPr>
            <a:spLocks noChangeArrowheads="1"/>
          </p:cNvSpPr>
          <p:nvPr/>
        </p:nvSpPr>
        <p:spPr bwMode="auto">
          <a:xfrm>
            <a:off x="4111625" y="5060950"/>
            <a:ext cx="1389063" cy="458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OVARY</a:t>
            </a:r>
          </a:p>
        </p:txBody>
      </p:sp>
      <p:sp>
        <p:nvSpPr>
          <p:cNvPr id="33797" name="Rectangle 12"/>
          <p:cNvSpPr>
            <a:spLocks noChangeArrowheads="1"/>
          </p:cNvSpPr>
          <p:nvPr/>
        </p:nvSpPr>
        <p:spPr bwMode="auto">
          <a:xfrm>
            <a:off x="2768600" y="893763"/>
            <a:ext cx="3605213" cy="130175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HYPOTHALAMUS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pulse generator</a:t>
            </a:r>
          </a:p>
          <a:p>
            <a:pPr algn="ctr"/>
            <a:endParaRPr lang="en-US" sz="200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GnRH</a:t>
            </a:r>
            <a:endParaRPr lang="en-US" sz="18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33798" name="Rectangle 13"/>
          <p:cNvSpPr>
            <a:spLocks noChangeArrowheads="1"/>
          </p:cNvSpPr>
          <p:nvPr/>
        </p:nvSpPr>
        <p:spPr bwMode="auto">
          <a:xfrm>
            <a:off x="2794000" y="2733675"/>
            <a:ext cx="3503613" cy="127635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ANTERIOR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PITUITARY 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GLAND</a:t>
            </a:r>
          </a:p>
          <a:p>
            <a:pPr algn="ctr"/>
            <a:endParaRPr lang="en-US" sz="20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4589" name="Oval 15"/>
          <p:cNvSpPr>
            <a:spLocks noChangeArrowheads="1"/>
          </p:cNvSpPr>
          <p:nvPr/>
        </p:nvSpPr>
        <p:spPr bwMode="auto">
          <a:xfrm>
            <a:off x="684213" y="3716338"/>
            <a:ext cx="2024062" cy="6492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600" i="1" dirty="0">
                <a:solidFill>
                  <a:srgbClr val="0070C0"/>
                </a:solidFill>
                <a:latin typeface="Arial" charset="0"/>
                <a:cs typeface="Arial" charset="0"/>
              </a:rPr>
              <a:t>LH surge</a:t>
            </a:r>
            <a:endParaRPr lang="en-US" sz="36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33800" name="Oval 16"/>
          <p:cNvSpPr>
            <a:spLocks noChangeArrowheads="1"/>
          </p:cNvSpPr>
          <p:nvPr/>
        </p:nvSpPr>
        <p:spPr bwMode="auto">
          <a:xfrm>
            <a:off x="3322638" y="5880100"/>
            <a:ext cx="1473200" cy="419100"/>
          </a:xfrm>
          <a:prstGeom prst="ellips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4595" name="Line 23"/>
          <p:cNvSpPr>
            <a:spLocks noChangeShapeType="1"/>
          </p:cNvSpPr>
          <p:nvPr/>
        </p:nvSpPr>
        <p:spPr bwMode="auto">
          <a:xfrm>
            <a:off x="3273425" y="4194175"/>
            <a:ext cx="344488" cy="688975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2" name="Line 24"/>
          <p:cNvSpPr>
            <a:spLocks noChangeShapeType="1"/>
          </p:cNvSpPr>
          <p:nvPr/>
        </p:nvSpPr>
        <p:spPr bwMode="auto">
          <a:xfrm flipH="1">
            <a:off x="5502275" y="4089400"/>
            <a:ext cx="392113" cy="7842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3803" name="Group 41"/>
          <p:cNvGrpSpPr>
            <a:grpSpLocks/>
          </p:cNvGrpSpPr>
          <p:nvPr/>
        </p:nvGrpSpPr>
        <p:grpSpPr bwMode="auto">
          <a:xfrm>
            <a:off x="6418263" y="1624013"/>
            <a:ext cx="1212850" cy="276225"/>
            <a:chOff x="1395" y="2429"/>
            <a:chExt cx="395" cy="249"/>
          </a:xfrm>
        </p:grpSpPr>
        <p:grpSp>
          <p:nvGrpSpPr>
            <p:cNvPr id="33842" name="Group 42"/>
            <p:cNvGrpSpPr>
              <a:grpSpLocks/>
            </p:cNvGrpSpPr>
            <p:nvPr/>
          </p:nvGrpSpPr>
          <p:grpSpPr bwMode="auto">
            <a:xfrm>
              <a:off x="1395" y="2433"/>
              <a:ext cx="133" cy="245"/>
              <a:chOff x="1395" y="2433"/>
              <a:chExt cx="133" cy="245"/>
            </a:xfrm>
          </p:grpSpPr>
          <p:sp>
            <p:nvSpPr>
              <p:cNvPr id="33853" name="Arc 43"/>
              <p:cNvSpPr>
                <a:spLocks/>
              </p:cNvSpPr>
              <p:nvPr/>
            </p:nvSpPr>
            <p:spPr bwMode="auto">
              <a:xfrm>
                <a:off x="1395" y="2620"/>
                <a:ext cx="36" cy="5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54" name="Arc 44"/>
              <p:cNvSpPr>
                <a:spLocks/>
              </p:cNvSpPr>
              <p:nvPr/>
            </p:nvSpPr>
            <p:spPr bwMode="auto">
              <a:xfrm rot="10800000">
                <a:off x="1433" y="2433"/>
                <a:ext cx="25" cy="184"/>
              </a:xfrm>
              <a:custGeom>
                <a:avLst/>
                <a:gdLst>
                  <a:gd name="T0" fmla="*/ 0 w 22521"/>
                  <a:gd name="T1" fmla="*/ 0 h 21721"/>
                  <a:gd name="T2" fmla="*/ 0 w 22521"/>
                  <a:gd name="T3" fmla="*/ 0 h 21721"/>
                  <a:gd name="T4" fmla="*/ 0 w 22521"/>
                  <a:gd name="T5" fmla="*/ 0 h 21721"/>
                  <a:gd name="T6" fmla="*/ 0 60000 65536"/>
                  <a:gd name="T7" fmla="*/ 0 60000 65536"/>
                  <a:gd name="T8" fmla="*/ 0 60000 65536"/>
                  <a:gd name="T9" fmla="*/ 0 w 22521"/>
                  <a:gd name="T10" fmla="*/ 0 h 21721"/>
                  <a:gd name="T11" fmla="*/ 22521 w 22521"/>
                  <a:gd name="T12" fmla="*/ 21721 h 217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21" h="21721" fill="none" extrusionOk="0">
                    <a:moveTo>
                      <a:pt x="22520" y="0"/>
                    </a:moveTo>
                    <a:cubicBezTo>
                      <a:pt x="22520" y="40"/>
                      <a:pt x="22521" y="80"/>
                      <a:pt x="22521" y="121"/>
                    </a:cubicBezTo>
                    <a:cubicBezTo>
                      <a:pt x="22521" y="12050"/>
                      <a:pt x="12850" y="21721"/>
                      <a:pt x="921" y="21721"/>
                    </a:cubicBezTo>
                    <a:cubicBezTo>
                      <a:pt x="613" y="21721"/>
                      <a:pt x="306" y="21714"/>
                      <a:pt x="-1" y="21701"/>
                    </a:cubicBezTo>
                  </a:path>
                  <a:path w="22521" h="21721" stroke="0" extrusionOk="0">
                    <a:moveTo>
                      <a:pt x="22520" y="0"/>
                    </a:moveTo>
                    <a:cubicBezTo>
                      <a:pt x="22520" y="40"/>
                      <a:pt x="22521" y="80"/>
                      <a:pt x="22521" y="121"/>
                    </a:cubicBezTo>
                    <a:cubicBezTo>
                      <a:pt x="22521" y="12050"/>
                      <a:pt x="12850" y="21721"/>
                      <a:pt x="921" y="21721"/>
                    </a:cubicBezTo>
                    <a:cubicBezTo>
                      <a:pt x="613" y="21721"/>
                      <a:pt x="306" y="21714"/>
                      <a:pt x="-1" y="21701"/>
                    </a:cubicBezTo>
                    <a:lnTo>
                      <a:pt x="921" y="121"/>
                    </a:lnTo>
                    <a:lnTo>
                      <a:pt x="22520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55" name="Arc 45"/>
              <p:cNvSpPr>
                <a:spLocks/>
              </p:cNvSpPr>
              <p:nvPr/>
            </p:nvSpPr>
            <p:spPr bwMode="auto">
              <a:xfrm>
                <a:off x="1492" y="2618"/>
                <a:ext cx="36" cy="5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56" name="Arc 46"/>
              <p:cNvSpPr>
                <a:spLocks/>
              </p:cNvSpPr>
              <p:nvPr/>
            </p:nvSpPr>
            <p:spPr bwMode="auto">
              <a:xfrm rot="10800000">
                <a:off x="1466" y="2434"/>
                <a:ext cx="24" cy="183"/>
              </a:xfrm>
              <a:custGeom>
                <a:avLst/>
                <a:gdLst>
                  <a:gd name="T0" fmla="*/ 0 w 21600"/>
                  <a:gd name="T1" fmla="*/ 0 h 21696"/>
                  <a:gd name="T2" fmla="*/ 0 w 21600"/>
                  <a:gd name="T3" fmla="*/ 0 h 21696"/>
                  <a:gd name="T4" fmla="*/ 0 w 21600"/>
                  <a:gd name="T5" fmla="*/ 0 h 2169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96"/>
                  <a:gd name="T11" fmla="*/ 21600 w 21600"/>
                  <a:gd name="T12" fmla="*/ 21696 h 216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96" fill="none" extrusionOk="0">
                    <a:moveTo>
                      <a:pt x="20678" y="21696"/>
                    </a:moveTo>
                    <a:cubicBezTo>
                      <a:pt x="9118" y="21202"/>
                      <a:pt x="0" y="11687"/>
                      <a:pt x="0" y="116"/>
                    </a:cubicBezTo>
                    <a:cubicBezTo>
                      <a:pt x="-1" y="77"/>
                      <a:pt x="0" y="38"/>
                      <a:pt x="0" y="0"/>
                    </a:cubicBezTo>
                  </a:path>
                  <a:path w="21600" h="21696" stroke="0" extrusionOk="0">
                    <a:moveTo>
                      <a:pt x="20678" y="21696"/>
                    </a:moveTo>
                    <a:cubicBezTo>
                      <a:pt x="9118" y="21202"/>
                      <a:pt x="0" y="11687"/>
                      <a:pt x="0" y="116"/>
                    </a:cubicBezTo>
                    <a:cubicBezTo>
                      <a:pt x="-1" y="77"/>
                      <a:pt x="0" y="38"/>
                      <a:pt x="0" y="0"/>
                    </a:cubicBezTo>
                    <a:lnTo>
                      <a:pt x="21600" y="116"/>
                    </a:lnTo>
                    <a:lnTo>
                      <a:pt x="20678" y="21696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3843" name="Group 47"/>
            <p:cNvGrpSpPr>
              <a:grpSpLocks/>
            </p:cNvGrpSpPr>
            <p:nvPr/>
          </p:nvGrpSpPr>
          <p:grpSpPr bwMode="auto">
            <a:xfrm>
              <a:off x="1526" y="2431"/>
              <a:ext cx="134" cy="245"/>
              <a:chOff x="1526" y="2431"/>
              <a:chExt cx="134" cy="245"/>
            </a:xfrm>
          </p:grpSpPr>
          <p:sp>
            <p:nvSpPr>
              <p:cNvPr id="33849" name="Arc 48"/>
              <p:cNvSpPr>
                <a:spLocks/>
              </p:cNvSpPr>
              <p:nvPr/>
            </p:nvSpPr>
            <p:spPr bwMode="auto">
              <a:xfrm>
                <a:off x="1526" y="2618"/>
                <a:ext cx="36" cy="5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50" name="Arc 49"/>
              <p:cNvSpPr>
                <a:spLocks/>
              </p:cNvSpPr>
              <p:nvPr/>
            </p:nvSpPr>
            <p:spPr bwMode="auto">
              <a:xfrm rot="10800000">
                <a:off x="1564" y="2431"/>
                <a:ext cx="25" cy="184"/>
              </a:xfrm>
              <a:custGeom>
                <a:avLst/>
                <a:gdLst>
                  <a:gd name="T0" fmla="*/ 0 w 22521"/>
                  <a:gd name="T1" fmla="*/ 0 h 21721"/>
                  <a:gd name="T2" fmla="*/ 0 w 22521"/>
                  <a:gd name="T3" fmla="*/ 0 h 21721"/>
                  <a:gd name="T4" fmla="*/ 0 w 22521"/>
                  <a:gd name="T5" fmla="*/ 0 h 21721"/>
                  <a:gd name="T6" fmla="*/ 0 60000 65536"/>
                  <a:gd name="T7" fmla="*/ 0 60000 65536"/>
                  <a:gd name="T8" fmla="*/ 0 60000 65536"/>
                  <a:gd name="T9" fmla="*/ 0 w 22521"/>
                  <a:gd name="T10" fmla="*/ 0 h 21721"/>
                  <a:gd name="T11" fmla="*/ 22521 w 22521"/>
                  <a:gd name="T12" fmla="*/ 21721 h 217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21" h="21721" fill="none" extrusionOk="0">
                    <a:moveTo>
                      <a:pt x="22520" y="0"/>
                    </a:moveTo>
                    <a:cubicBezTo>
                      <a:pt x="22520" y="40"/>
                      <a:pt x="22521" y="80"/>
                      <a:pt x="22521" y="121"/>
                    </a:cubicBezTo>
                    <a:cubicBezTo>
                      <a:pt x="22521" y="12050"/>
                      <a:pt x="12850" y="21721"/>
                      <a:pt x="921" y="21721"/>
                    </a:cubicBezTo>
                    <a:cubicBezTo>
                      <a:pt x="613" y="21721"/>
                      <a:pt x="306" y="21714"/>
                      <a:pt x="-1" y="21701"/>
                    </a:cubicBezTo>
                  </a:path>
                  <a:path w="22521" h="21721" stroke="0" extrusionOk="0">
                    <a:moveTo>
                      <a:pt x="22520" y="0"/>
                    </a:moveTo>
                    <a:cubicBezTo>
                      <a:pt x="22520" y="40"/>
                      <a:pt x="22521" y="80"/>
                      <a:pt x="22521" y="121"/>
                    </a:cubicBezTo>
                    <a:cubicBezTo>
                      <a:pt x="22521" y="12050"/>
                      <a:pt x="12850" y="21721"/>
                      <a:pt x="921" y="21721"/>
                    </a:cubicBezTo>
                    <a:cubicBezTo>
                      <a:pt x="613" y="21721"/>
                      <a:pt x="306" y="21714"/>
                      <a:pt x="-1" y="21701"/>
                    </a:cubicBezTo>
                    <a:lnTo>
                      <a:pt x="921" y="121"/>
                    </a:lnTo>
                    <a:lnTo>
                      <a:pt x="22520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51" name="Arc 50"/>
              <p:cNvSpPr>
                <a:spLocks/>
              </p:cNvSpPr>
              <p:nvPr/>
            </p:nvSpPr>
            <p:spPr bwMode="auto">
              <a:xfrm>
                <a:off x="1624" y="2616"/>
                <a:ext cx="36" cy="59"/>
              </a:xfrm>
              <a:custGeom>
                <a:avLst/>
                <a:gdLst>
                  <a:gd name="T0" fmla="*/ 0 w 21600"/>
                  <a:gd name="T1" fmla="*/ 0 h 21955"/>
                  <a:gd name="T2" fmla="*/ 0 w 21600"/>
                  <a:gd name="T3" fmla="*/ 0 h 21955"/>
                  <a:gd name="T4" fmla="*/ 0 w 21600"/>
                  <a:gd name="T5" fmla="*/ 0 h 2195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955"/>
                  <a:gd name="T11" fmla="*/ 21600 w 21600"/>
                  <a:gd name="T12" fmla="*/ 21955 h 219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955" fill="none" extrusionOk="0">
                    <a:moveTo>
                      <a:pt x="20986" y="21955"/>
                    </a:moveTo>
                    <a:cubicBezTo>
                      <a:pt x="9301" y="21623"/>
                      <a:pt x="0" y="12054"/>
                      <a:pt x="0" y="364"/>
                    </a:cubicBezTo>
                    <a:cubicBezTo>
                      <a:pt x="-1" y="242"/>
                      <a:pt x="1" y="121"/>
                      <a:pt x="3" y="0"/>
                    </a:cubicBezTo>
                  </a:path>
                  <a:path w="21600" h="21955" stroke="0" extrusionOk="0">
                    <a:moveTo>
                      <a:pt x="20986" y="21955"/>
                    </a:moveTo>
                    <a:cubicBezTo>
                      <a:pt x="9301" y="21623"/>
                      <a:pt x="0" y="12054"/>
                      <a:pt x="0" y="364"/>
                    </a:cubicBezTo>
                    <a:cubicBezTo>
                      <a:pt x="-1" y="242"/>
                      <a:pt x="1" y="121"/>
                      <a:pt x="3" y="0"/>
                    </a:cubicBezTo>
                    <a:lnTo>
                      <a:pt x="21600" y="364"/>
                    </a:lnTo>
                    <a:lnTo>
                      <a:pt x="20986" y="21955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52" name="Arc 51"/>
              <p:cNvSpPr>
                <a:spLocks/>
              </p:cNvSpPr>
              <p:nvPr/>
            </p:nvSpPr>
            <p:spPr bwMode="auto">
              <a:xfrm rot="10800000">
                <a:off x="1597" y="2432"/>
                <a:ext cx="24" cy="183"/>
              </a:xfrm>
              <a:custGeom>
                <a:avLst/>
                <a:gdLst>
                  <a:gd name="T0" fmla="*/ 0 w 21600"/>
                  <a:gd name="T1" fmla="*/ 0 h 21696"/>
                  <a:gd name="T2" fmla="*/ 0 w 21600"/>
                  <a:gd name="T3" fmla="*/ 0 h 21696"/>
                  <a:gd name="T4" fmla="*/ 0 w 21600"/>
                  <a:gd name="T5" fmla="*/ 0 h 2169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96"/>
                  <a:gd name="T11" fmla="*/ 21600 w 21600"/>
                  <a:gd name="T12" fmla="*/ 21696 h 216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96" fill="none" extrusionOk="0">
                    <a:moveTo>
                      <a:pt x="20678" y="21696"/>
                    </a:moveTo>
                    <a:cubicBezTo>
                      <a:pt x="9118" y="21202"/>
                      <a:pt x="0" y="11687"/>
                      <a:pt x="0" y="116"/>
                    </a:cubicBezTo>
                    <a:cubicBezTo>
                      <a:pt x="-1" y="77"/>
                      <a:pt x="0" y="38"/>
                      <a:pt x="0" y="0"/>
                    </a:cubicBezTo>
                  </a:path>
                  <a:path w="21600" h="21696" stroke="0" extrusionOk="0">
                    <a:moveTo>
                      <a:pt x="20678" y="21696"/>
                    </a:moveTo>
                    <a:cubicBezTo>
                      <a:pt x="9118" y="21202"/>
                      <a:pt x="0" y="11687"/>
                      <a:pt x="0" y="116"/>
                    </a:cubicBezTo>
                    <a:cubicBezTo>
                      <a:pt x="-1" y="77"/>
                      <a:pt x="0" y="38"/>
                      <a:pt x="0" y="0"/>
                    </a:cubicBezTo>
                    <a:lnTo>
                      <a:pt x="21600" y="116"/>
                    </a:lnTo>
                    <a:lnTo>
                      <a:pt x="20678" y="21696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3844" name="Group 52"/>
            <p:cNvGrpSpPr>
              <a:grpSpLocks/>
            </p:cNvGrpSpPr>
            <p:nvPr/>
          </p:nvGrpSpPr>
          <p:grpSpPr bwMode="auto">
            <a:xfrm>
              <a:off x="1657" y="2429"/>
              <a:ext cx="133" cy="246"/>
              <a:chOff x="1657" y="2429"/>
              <a:chExt cx="133" cy="246"/>
            </a:xfrm>
          </p:grpSpPr>
          <p:sp>
            <p:nvSpPr>
              <p:cNvPr id="33845" name="Arc 53"/>
              <p:cNvSpPr>
                <a:spLocks/>
              </p:cNvSpPr>
              <p:nvPr/>
            </p:nvSpPr>
            <p:spPr bwMode="auto">
              <a:xfrm>
                <a:off x="1657" y="2616"/>
                <a:ext cx="36" cy="59"/>
              </a:xfrm>
              <a:custGeom>
                <a:avLst/>
                <a:gdLst>
                  <a:gd name="T0" fmla="*/ 0 w 21600"/>
                  <a:gd name="T1" fmla="*/ 0 h 21969"/>
                  <a:gd name="T2" fmla="*/ 0 w 21600"/>
                  <a:gd name="T3" fmla="*/ 0 h 21969"/>
                  <a:gd name="T4" fmla="*/ 0 w 21600"/>
                  <a:gd name="T5" fmla="*/ 0 h 2196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969"/>
                  <a:gd name="T11" fmla="*/ 21600 w 21600"/>
                  <a:gd name="T12" fmla="*/ 21969 h 219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969" fill="none" extrusionOk="0">
                    <a:moveTo>
                      <a:pt x="21596" y="0"/>
                    </a:moveTo>
                    <a:cubicBezTo>
                      <a:pt x="21598" y="122"/>
                      <a:pt x="21600" y="245"/>
                      <a:pt x="21600" y="369"/>
                    </a:cubicBezTo>
                    <a:cubicBezTo>
                      <a:pt x="21600" y="12298"/>
                      <a:pt x="11929" y="21968"/>
                      <a:pt x="0" y="21969"/>
                    </a:cubicBezTo>
                  </a:path>
                  <a:path w="21600" h="21969" stroke="0" extrusionOk="0">
                    <a:moveTo>
                      <a:pt x="21596" y="0"/>
                    </a:moveTo>
                    <a:cubicBezTo>
                      <a:pt x="21598" y="122"/>
                      <a:pt x="21600" y="245"/>
                      <a:pt x="21600" y="369"/>
                    </a:cubicBezTo>
                    <a:cubicBezTo>
                      <a:pt x="21600" y="12298"/>
                      <a:pt x="11929" y="21968"/>
                      <a:pt x="0" y="21969"/>
                    </a:cubicBezTo>
                    <a:lnTo>
                      <a:pt x="0" y="369"/>
                    </a:lnTo>
                    <a:lnTo>
                      <a:pt x="21596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46" name="Arc 54"/>
              <p:cNvSpPr>
                <a:spLocks/>
              </p:cNvSpPr>
              <p:nvPr/>
            </p:nvSpPr>
            <p:spPr bwMode="auto">
              <a:xfrm rot="10800000">
                <a:off x="1696" y="2429"/>
                <a:ext cx="24" cy="182"/>
              </a:xfrm>
              <a:custGeom>
                <a:avLst/>
                <a:gdLst>
                  <a:gd name="T0" fmla="*/ 0 w 22518"/>
                  <a:gd name="T1" fmla="*/ 0 h 21600"/>
                  <a:gd name="T2" fmla="*/ 0 w 22518"/>
                  <a:gd name="T3" fmla="*/ 0 h 21600"/>
                  <a:gd name="T4" fmla="*/ 0 w 2251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518"/>
                  <a:gd name="T10" fmla="*/ 0 h 21600"/>
                  <a:gd name="T11" fmla="*/ 22518 w 2251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18" h="21600" fill="none" extrusionOk="0">
                    <a:moveTo>
                      <a:pt x="22518" y="0"/>
                    </a:moveTo>
                    <a:cubicBezTo>
                      <a:pt x="22518" y="11929"/>
                      <a:pt x="12847" y="21600"/>
                      <a:pt x="918" y="21600"/>
                    </a:cubicBezTo>
                    <a:cubicBezTo>
                      <a:pt x="611" y="21600"/>
                      <a:pt x="305" y="21593"/>
                      <a:pt x="-1" y="21580"/>
                    </a:cubicBezTo>
                  </a:path>
                  <a:path w="22518" h="21600" stroke="0" extrusionOk="0">
                    <a:moveTo>
                      <a:pt x="22518" y="0"/>
                    </a:moveTo>
                    <a:cubicBezTo>
                      <a:pt x="22518" y="11929"/>
                      <a:pt x="12847" y="21600"/>
                      <a:pt x="918" y="21600"/>
                    </a:cubicBezTo>
                    <a:cubicBezTo>
                      <a:pt x="611" y="21600"/>
                      <a:pt x="305" y="21593"/>
                      <a:pt x="-1" y="21580"/>
                    </a:cubicBezTo>
                    <a:lnTo>
                      <a:pt x="918" y="0"/>
                    </a:lnTo>
                    <a:lnTo>
                      <a:pt x="22518" y="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47" name="Arc 55"/>
              <p:cNvSpPr>
                <a:spLocks/>
              </p:cNvSpPr>
              <p:nvPr/>
            </p:nvSpPr>
            <p:spPr bwMode="auto">
              <a:xfrm>
                <a:off x="1754" y="2613"/>
                <a:ext cx="36" cy="5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48" name="Arc 56"/>
              <p:cNvSpPr>
                <a:spLocks/>
              </p:cNvSpPr>
              <p:nvPr/>
            </p:nvSpPr>
            <p:spPr bwMode="auto">
              <a:xfrm rot="10800000">
                <a:off x="1728" y="2429"/>
                <a:ext cx="24" cy="182"/>
              </a:xfrm>
              <a:custGeom>
                <a:avLst/>
                <a:gdLst>
                  <a:gd name="T0" fmla="*/ 0 w 21600"/>
                  <a:gd name="T1" fmla="*/ 0 h 21580"/>
                  <a:gd name="T2" fmla="*/ 0 w 21600"/>
                  <a:gd name="T3" fmla="*/ 0 h 21580"/>
                  <a:gd name="T4" fmla="*/ 0 w 21600"/>
                  <a:gd name="T5" fmla="*/ 0 h 2158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80"/>
                  <a:gd name="T11" fmla="*/ 21600 w 21600"/>
                  <a:gd name="T12" fmla="*/ 21580 h 215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80" fill="none" extrusionOk="0">
                    <a:moveTo>
                      <a:pt x="20681" y="21580"/>
                    </a:moveTo>
                    <a:cubicBezTo>
                      <a:pt x="9120" y="21088"/>
                      <a:pt x="0" y="11572"/>
                      <a:pt x="0" y="0"/>
                    </a:cubicBezTo>
                  </a:path>
                  <a:path w="21600" h="21580" stroke="0" extrusionOk="0">
                    <a:moveTo>
                      <a:pt x="20681" y="21580"/>
                    </a:moveTo>
                    <a:cubicBezTo>
                      <a:pt x="9120" y="21088"/>
                      <a:pt x="0" y="11572"/>
                      <a:pt x="0" y="0"/>
                    </a:cubicBezTo>
                    <a:lnTo>
                      <a:pt x="21600" y="0"/>
                    </a:lnTo>
                    <a:lnTo>
                      <a:pt x="20681" y="2158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33804" name="Line 58"/>
          <p:cNvSpPr>
            <a:spLocks noChangeShapeType="1"/>
          </p:cNvSpPr>
          <p:nvPr/>
        </p:nvSpPr>
        <p:spPr bwMode="auto">
          <a:xfrm>
            <a:off x="4521200" y="2247900"/>
            <a:ext cx="7938" cy="4254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795588" y="3516313"/>
            <a:ext cx="579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LH</a:t>
            </a:r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0" y="1285875"/>
            <a:ext cx="8799513" cy="5343525"/>
            <a:chOff x="0" y="1285860"/>
            <a:chExt cx="9899650" cy="5343733"/>
          </a:xfrm>
        </p:grpSpPr>
        <p:sp>
          <p:nvSpPr>
            <p:cNvPr id="33816" name="Line 3"/>
            <p:cNvSpPr>
              <a:spLocks noChangeShapeType="1"/>
            </p:cNvSpPr>
            <p:nvPr/>
          </p:nvSpPr>
          <p:spPr bwMode="auto">
            <a:xfrm flipH="1">
              <a:off x="612949" y="1816100"/>
              <a:ext cx="3539951" cy="1270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17" name="Line 4"/>
            <p:cNvSpPr>
              <a:spLocks noChangeShapeType="1"/>
            </p:cNvSpPr>
            <p:nvPr/>
          </p:nvSpPr>
          <p:spPr bwMode="auto">
            <a:xfrm flipH="1">
              <a:off x="628650" y="1820863"/>
              <a:ext cx="0" cy="2568575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18" name="Line 5"/>
            <p:cNvSpPr>
              <a:spLocks noChangeShapeType="1"/>
            </p:cNvSpPr>
            <p:nvPr/>
          </p:nvSpPr>
          <p:spPr bwMode="auto">
            <a:xfrm flipH="1">
              <a:off x="590550" y="3213036"/>
              <a:ext cx="3661936" cy="25464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" name="Rectangle 6"/>
            <p:cNvSpPr>
              <a:spLocks noChangeArrowheads="1"/>
            </p:cNvSpPr>
            <p:nvPr/>
          </p:nvSpPr>
          <p:spPr bwMode="auto">
            <a:xfrm>
              <a:off x="1125163" y="2786106"/>
              <a:ext cx="1869915" cy="45880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i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direct +</a:t>
              </a:r>
              <a:r>
                <a:rPr lang="en-GB" i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ve</a:t>
              </a:r>
              <a:endParaRPr lang="en-GB" i="1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3819" name="Rectangle 7"/>
            <p:cNvSpPr>
              <a:spLocks noChangeArrowheads="1"/>
            </p:cNvSpPr>
            <p:nvPr/>
          </p:nvSpPr>
          <p:spPr bwMode="auto">
            <a:xfrm>
              <a:off x="884057" y="1285860"/>
              <a:ext cx="2169957" cy="4588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i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indirect +</a:t>
              </a:r>
              <a:r>
                <a:rPr lang="en-GB" i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ve</a:t>
              </a:r>
              <a:endParaRPr lang="en-GB" i="1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3821" name="Rectangle 9"/>
            <p:cNvSpPr>
              <a:spLocks noChangeArrowheads="1"/>
            </p:cNvSpPr>
            <p:nvPr/>
          </p:nvSpPr>
          <p:spPr bwMode="auto">
            <a:xfrm>
              <a:off x="0" y="4358752"/>
              <a:ext cx="3617407" cy="582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GB" sz="3200" i="1">
                  <a:solidFill>
                    <a:srgbClr val="0070C0"/>
                  </a:solidFill>
                  <a:latin typeface="Arial" charset="0"/>
                  <a:cs typeface="Arial" charset="0"/>
                </a:rPr>
                <a:t>oestradiol</a:t>
              </a:r>
            </a:p>
          </p:txBody>
        </p:sp>
        <p:sp>
          <p:nvSpPr>
            <p:cNvPr id="33822" name="Line 21"/>
            <p:cNvSpPr>
              <a:spLocks noChangeShapeType="1"/>
            </p:cNvSpPr>
            <p:nvPr/>
          </p:nvSpPr>
          <p:spPr bwMode="auto">
            <a:xfrm flipH="1" flipV="1">
              <a:off x="2250260" y="5786453"/>
              <a:ext cx="1437483" cy="282748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3823" name="Group 25"/>
            <p:cNvGrpSpPr>
              <a:grpSpLocks/>
            </p:cNvGrpSpPr>
            <p:nvPr/>
          </p:nvGrpSpPr>
          <p:grpSpPr bwMode="auto">
            <a:xfrm>
              <a:off x="8815388" y="1316038"/>
              <a:ext cx="1084262" cy="728662"/>
              <a:chOff x="1395" y="2429"/>
              <a:chExt cx="395" cy="249"/>
            </a:xfrm>
          </p:grpSpPr>
          <p:grpSp>
            <p:nvGrpSpPr>
              <p:cNvPr id="33827" name="Group 26"/>
              <p:cNvGrpSpPr>
                <a:grpSpLocks/>
              </p:cNvGrpSpPr>
              <p:nvPr/>
            </p:nvGrpSpPr>
            <p:grpSpPr bwMode="auto">
              <a:xfrm>
                <a:off x="1395" y="2433"/>
                <a:ext cx="133" cy="245"/>
                <a:chOff x="1395" y="2433"/>
                <a:chExt cx="133" cy="245"/>
              </a:xfrm>
            </p:grpSpPr>
            <p:sp>
              <p:nvSpPr>
                <p:cNvPr id="33838" name="Arc 27"/>
                <p:cNvSpPr>
                  <a:spLocks/>
                </p:cNvSpPr>
                <p:nvPr/>
              </p:nvSpPr>
              <p:spPr bwMode="auto">
                <a:xfrm>
                  <a:off x="1395" y="2620"/>
                  <a:ext cx="36" cy="5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39" name="Arc 28"/>
                <p:cNvSpPr>
                  <a:spLocks/>
                </p:cNvSpPr>
                <p:nvPr/>
              </p:nvSpPr>
              <p:spPr bwMode="auto">
                <a:xfrm rot="10800000">
                  <a:off x="1433" y="2433"/>
                  <a:ext cx="25" cy="184"/>
                </a:xfrm>
                <a:custGeom>
                  <a:avLst/>
                  <a:gdLst>
                    <a:gd name="T0" fmla="*/ 0 w 22521"/>
                    <a:gd name="T1" fmla="*/ 0 h 21721"/>
                    <a:gd name="T2" fmla="*/ 0 w 22521"/>
                    <a:gd name="T3" fmla="*/ 0 h 21721"/>
                    <a:gd name="T4" fmla="*/ 0 w 22521"/>
                    <a:gd name="T5" fmla="*/ 0 h 21721"/>
                    <a:gd name="T6" fmla="*/ 0 60000 65536"/>
                    <a:gd name="T7" fmla="*/ 0 60000 65536"/>
                    <a:gd name="T8" fmla="*/ 0 60000 65536"/>
                    <a:gd name="T9" fmla="*/ 0 w 22521"/>
                    <a:gd name="T10" fmla="*/ 0 h 21721"/>
                    <a:gd name="T11" fmla="*/ 22521 w 22521"/>
                    <a:gd name="T12" fmla="*/ 21721 h 217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521" h="21721" fill="none" extrusionOk="0">
                      <a:moveTo>
                        <a:pt x="22520" y="0"/>
                      </a:moveTo>
                      <a:cubicBezTo>
                        <a:pt x="22520" y="40"/>
                        <a:pt x="22521" y="80"/>
                        <a:pt x="22521" y="121"/>
                      </a:cubicBezTo>
                      <a:cubicBezTo>
                        <a:pt x="22521" y="12050"/>
                        <a:pt x="12850" y="21721"/>
                        <a:pt x="921" y="21721"/>
                      </a:cubicBezTo>
                      <a:cubicBezTo>
                        <a:pt x="613" y="21721"/>
                        <a:pt x="306" y="21714"/>
                        <a:pt x="-1" y="21701"/>
                      </a:cubicBezTo>
                    </a:path>
                    <a:path w="22521" h="21721" stroke="0" extrusionOk="0">
                      <a:moveTo>
                        <a:pt x="22520" y="0"/>
                      </a:moveTo>
                      <a:cubicBezTo>
                        <a:pt x="22520" y="40"/>
                        <a:pt x="22521" y="80"/>
                        <a:pt x="22521" y="121"/>
                      </a:cubicBezTo>
                      <a:cubicBezTo>
                        <a:pt x="22521" y="12050"/>
                        <a:pt x="12850" y="21721"/>
                        <a:pt x="921" y="21721"/>
                      </a:cubicBezTo>
                      <a:cubicBezTo>
                        <a:pt x="613" y="21721"/>
                        <a:pt x="306" y="21714"/>
                        <a:pt x="-1" y="21701"/>
                      </a:cubicBezTo>
                      <a:lnTo>
                        <a:pt x="921" y="121"/>
                      </a:lnTo>
                      <a:lnTo>
                        <a:pt x="22520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40" name="Arc 29"/>
                <p:cNvSpPr>
                  <a:spLocks/>
                </p:cNvSpPr>
                <p:nvPr/>
              </p:nvSpPr>
              <p:spPr bwMode="auto">
                <a:xfrm>
                  <a:off x="1492" y="2618"/>
                  <a:ext cx="36" cy="5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41" name="Arc 30"/>
                <p:cNvSpPr>
                  <a:spLocks/>
                </p:cNvSpPr>
                <p:nvPr/>
              </p:nvSpPr>
              <p:spPr bwMode="auto">
                <a:xfrm rot="10800000">
                  <a:off x="1466" y="2434"/>
                  <a:ext cx="24" cy="183"/>
                </a:xfrm>
                <a:custGeom>
                  <a:avLst/>
                  <a:gdLst>
                    <a:gd name="T0" fmla="*/ 0 w 21600"/>
                    <a:gd name="T1" fmla="*/ 0 h 21696"/>
                    <a:gd name="T2" fmla="*/ 0 w 21600"/>
                    <a:gd name="T3" fmla="*/ 0 h 21696"/>
                    <a:gd name="T4" fmla="*/ 0 w 21600"/>
                    <a:gd name="T5" fmla="*/ 0 h 2169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96"/>
                    <a:gd name="T11" fmla="*/ 21600 w 21600"/>
                    <a:gd name="T12" fmla="*/ 21696 h 216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96" fill="none" extrusionOk="0">
                      <a:moveTo>
                        <a:pt x="20678" y="21696"/>
                      </a:moveTo>
                      <a:cubicBezTo>
                        <a:pt x="9118" y="21202"/>
                        <a:pt x="0" y="11687"/>
                        <a:pt x="0" y="116"/>
                      </a:cubicBezTo>
                      <a:cubicBezTo>
                        <a:pt x="-1" y="77"/>
                        <a:pt x="0" y="38"/>
                        <a:pt x="0" y="0"/>
                      </a:cubicBezTo>
                    </a:path>
                    <a:path w="21600" h="21696" stroke="0" extrusionOk="0">
                      <a:moveTo>
                        <a:pt x="20678" y="21696"/>
                      </a:moveTo>
                      <a:cubicBezTo>
                        <a:pt x="9118" y="21202"/>
                        <a:pt x="0" y="11687"/>
                        <a:pt x="0" y="116"/>
                      </a:cubicBezTo>
                      <a:cubicBezTo>
                        <a:pt x="-1" y="77"/>
                        <a:pt x="0" y="38"/>
                        <a:pt x="0" y="0"/>
                      </a:cubicBezTo>
                      <a:lnTo>
                        <a:pt x="21600" y="116"/>
                      </a:lnTo>
                      <a:lnTo>
                        <a:pt x="20678" y="21696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3828" name="Group 31"/>
              <p:cNvGrpSpPr>
                <a:grpSpLocks/>
              </p:cNvGrpSpPr>
              <p:nvPr/>
            </p:nvGrpSpPr>
            <p:grpSpPr bwMode="auto">
              <a:xfrm>
                <a:off x="1526" y="2431"/>
                <a:ext cx="134" cy="245"/>
                <a:chOff x="1526" y="2431"/>
                <a:chExt cx="134" cy="245"/>
              </a:xfrm>
            </p:grpSpPr>
            <p:sp>
              <p:nvSpPr>
                <p:cNvPr id="33834" name="Arc 32"/>
                <p:cNvSpPr>
                  <a:spLocks/>
                </p:cNvSpPr>
                <p:nvPr/>
              </p:nvSpPr>
              <p:spPr bwMode="auto">
                <a:xfrm>
                  <a:off x="1526" y="2618"/>
                  <a:ext cx="36" cy="5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35" name="Arc 33"/>
                <p:cNvSpPr>
                  <a:spLocks/>
                </p:cNvSpPr>
                <p:nvPr/>
              </p:nvSpPr>
              <p:spPr bwMode="auto">
                <a:xfrm rot="10800000">
                  <a:off x="1564" y="2431"/>
                  <a:ext cx="25" cy="184"/>
                </a:xfrm>
                <a:custGeom>
                  <a:avLst/>
                  <a:gdLst>
                    <a:gd name="T0" fmla="*/ 0 w 22521"/>
                    <a:gd name="T1" fmla="*/ 0 h 21721"/>
                    <a:gd name="T2" fmla="*/ 0 w 22521"/>
                    <a:gd name="T3" fmla="*/ 0 h 21721"/>
                    <a:gd name="T4" fmla="*/ 0 w 22521"/>
                    <a:gd name="T5" fmla="*/ 0 h 21721"/>
                    <a:gd name="T6" fmla="*/ 0 60000 65536"/>
                    <a:gd name="T7" fmla="*/ 0 60000 65536"/>
                    <a:gd name="T8" fmla="*/ 0 60000 65536"/>
                    <a:gd name="T9" fmla="*/ 0 w 22521"/>
                    <a:gd name="T10" fmla="*/ 0 h 21721"/>
                    <a:gd name="T11" fmla="*/ 22521 w 22521"/>
                    <a:gd name="T12" fmla="*/ 21721 h 217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521" h="21721" fill="none" extrusionOk="0">
                      <a:moveTo>
                        <a:pt x="22520" y="0"/>
                      </a:moveTo>
                      <a:cubicBezTo>
                        <a:pt x="22520" y="40"/>
                        <a:pt x="22521" y="80"/>
                        <a:pt x="22521" y="121"/>
                      </a:cubicBezTo>
                      <a:cubicBezTo>
                        <a:pt x="22521" y="12050"/>
                        <a:pt x="12850" y="21721"/>
                        <a:pt x="921" y="21721"/>
                      </a:cubicBezTo>
                      <a:cubicBezTo>
                        <a:pt x="613" y="21721"/>
                        <a:pt x="306" y="21714"/>
                        <a:pt x="-1" y="21701"/>
                      </a:cubicBezTo>
                    </a:path>
                    <a:path w="22521" h="21721" stroke="0" extrusionOk="0">
                      <a:moveTo>
                        <a:pt x="22520" y="0"/>
                      </a:moveTo>
                      <a:cubicBezTo>
                        <a:pt x="22520" y="40"/>
                        <a:pt x="22521" y="80"/>
                        <a:pt x="22521" y="121"/>
                      </a:cubicBezTo>
                      <a:cubicBezTo>
                        <a:pt x="22521" y="12050"/>
                        <a:pt x="12850" y="21721"/>
                        <a:pt x="921" y="21721"/>
                      </a:cubicBezTo>
                      <a:cubicBezTo>
                        <a:pt x="613" y="21721"/>
                        <a:pt x="306" y="21714"/>
                        <a:pt x="-1" y="21701"/>
                      </a:cubicBezTo>
                      <a:lnTo>
                        <a:pt x="921" y="121"/>
                      </a:lnTo>
                      <a:lnTo>
                        <a:pt x="22520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36" name="Arc 34"/>
                <p:cNvSpPr>
                  <a:spLocks/>
                </p:cNvSpPr>
                <p:nvPr/>
              </p:nvSpPr>
              <p:spPr bwMode="auto">
                <a:xfrm>
                  <a:off x="1624" y="2616"/>
                  <a:ext cx="36" cy="59"/>
                </a:xfrm>
                <a:custGeom>
                  <a:avLst/>
                  <a:gdLst>
                    <a:gd name="T0" fmla="*/ 0 w 21600"/>
                    <a:gd name="T1" fmla="*/ 0 h 21955"/>
                    <a:gd name="T2" fmla="*/ 0 w 21600"/>
                    <a:gd name="T3" fmla="*/ 0 h 21955"/>
                    <a:gd name="T4" fmla="*/ 0 w 21600"/>
                    <a:gd name="T5" fmla="*/ 0 h 21955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55"/>
                    <a:gd name="T11" fmla="*/ 21600 w 21600"/>
                    <a:gd name="T12" fmla="*/ 21955 h 2195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55" fill="none" extrusionOk="0">
                      <a:moveTo>
                        <a:pt x="20986" y="21955"/>
                      </a:moveTo>
                      <a:cubicBezTo>
                        <a:pt x="9301" y="21623"/>
                        <a:pt x="0" y="12054"/>
                        <a:pt x="0" y="364"/>
                      </a:cubicBezTo>
                      <a:cubicBezTo>
                        <a:pt x="-1" y="242"/>
                        <a:pt x="1" y="121"/>
                        <a:pt x="3" y="0"/>
                      </a:cubicBezTo>
                    </a:path>
                    <a:path w="21600" h="21955" stroke="0" extrusionOk="0">
                      <a:moveTo>
                        <a:pt x="20986" y="21955"/>
                      </a:moveTo>
                      <a:cubicBezTo>
                        <a:pt x="9301" y="21623"/>
                        <a:pt x="0" y="12054"/>
                        <a:pt x="0" y="364"/>
                      </a:cubicBezTo>
                      <a:cubicBezTo>
                        <a:pt x="-1" y="242"/>
                        <a:pt x="1" y="121"/>
                        <a:pt x="3" y="0"/>
                      </a:cubicBezTo>
                      <a:lnTo>
                        <a:pt x="21600" y="364"/>
                      </a:lnTo>
                      <a:lnTo>
                        <a:pt x="20986" y="21955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37" name="Arc 35"/>
                <p:cNvSpPr>
                  <a:spLocks/>
                </p:cNvSpPr>
                <p:nvPr/>
              </p:nvSpPr>
              <p:spPr bwMode="auto">
                <a:xfrm rot="10800000">
                  <a:off x="1597" y="2432"/>
                  <a:ext cx="24" cy="183"/>
                </a:xfrm>
                <a:custGeom>
                  <a:avLst/>
                  <a:gdLst>
                    <a:gd name="T0" fmla="*/ 0 w 21600"/>
                    <a:gd name="T1" fmla="*/ 0 h 21696"/>
                    <a:gd name="T2" fmla="*/ 0 w 21600"/>
                    <a:gd name="T3" fmla="*/ 0 h 21696"/>
                    <a:gd name="T4" fmla="*/ 0 w 21600"/>
                    <a:gd name="T5" fmla="*/ 0 h 2169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96"/>
                    <a:gd name="T11" fmla="*/ 21600 w 21600"/>
                    <a:gd name="T12" fmla="*/ 21696 h 2169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96" fill="none" extrusionOk="0">
                      <a:moveTo>
                        <a:pt x="20678" y="21696"/>
                      </a:moveTo>
                      <a:cubicBezTo>
                        <a:pt x="9118" y="21202"/>
                        <a:pt x="0" y="11687"/>
                        <a:pt x="0" y="116"/>
                      </a:cubicBezTo>
                      <a:cubicBezTo>
                        <a:pt x="-1" y="77"/>
                        <a:pt x="0" y="38"/>
                        <a:pt x="0" y="0"/>
                      </a:cubicBezTo>
                    </a:path>
                    <a:path w="21600" h="21696" stroke="0" extrusionOk="0">
                      <a:moveTo>
                        <a:pt x="20678" y="21696"/>
                      </a:moveTo>
                      <a:cubicBezTo>
                        <a:pt x="9118" y="21202"/>
                        <a:pt x="0" y="11687"/>
                        <a:pt x="0" y="116"/>
                      </a:cubicBezTo>
                      <a:cubicBezTo>
                        <a:pt x="-1" y="77"/>
                        <a:pt x="0" y="38"/>
                        <a:pt x="0" y="0"/>
                      </a:cubicBezTo>
                      <a:lnTo>
                        <a:pt x="21600" y="116"/>
                      </a:lnTo>
                      <a:lnTo>
                        <a:pt x="20678" y="21696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3829" name="Group 36"/>
              <p:cNvGrpSpPr>
                <a:grpSpLocks/>
              </p:cNvGrpSpPr>
              <p:nvPr/>
            </p:nvGrpSpPr>
            <p:grpSpPr bwMode="auto">
              <a:xfrm>
                <a:off x="1657" y="2429"/>
                <a:ext cx="133" cy="246"/>
                <a:chOff x="1657" y="2429"/>
                <a:chExt cx="133" cy="246"/>
              </a:xfrm>
            </p:grpSpPr>
            <p:sp>
              <p:nvSpPr>
                <p:cNvPr id="33830" name="Arc 37"/>
                <p:cNvSpPr>
                  <a:spLocks/>
                </p:cNvSpPr>
                <p:nvPr/>
              </p:nvSpPr>
              <p:spPr bwMode="auto">
                <a:xfrm>
                  <a:off x="1657" y="2616"/>
                  <a:ext cx="36" cy="59"/>
                </a:xfrm>
                <a:custGeom>
                  <a:avLst/>
                  <a:gdLst>
                    <a:gd name="T0" fmla="*/ 0 w 21600"/>
                    <a:gd name="T1" fmla="*/ 0 h 21969"/>
                    <a:gd name="T2" fmla="*/ 0 w 21600"/>
                    <a:gd name="T3" fmla="*/ 0 h 21969"/>
                    <a:gd name="T4" fmla="*/ 0 w 21600"/>
                    <a:gd name="T5" fmla="*/ 0 h 2196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969"/>
                    <a:gd name="T11" fmla="*/ 21600 w 21600"/>
                    <a:gd name="T12" fmla="*/ 21969 h 2196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969" fill="none" extrusionOk="0">
                      <a:moveTo>
                        <a:pt x="21596" y="0"/>
                      </a:moveTo>
                      <a:cubicBezTo>
                        <a:pt x="21598" y="122"/>
                        <a:pt x="21600" y="245"/>
                        <a:pt x="21600" y="369"/>
                      </a:cubicBezTo>
                      <a:cubicBezTo>
                        <a:pt x="21600" y="12298"/>
                        <a:pt x="11929" y="21968"/>
                        <a:pt x="0" y="21969"/>
                      </a:cubicBezTo>
                    </a:path>
                    <a:path w="21600" h="21969" stroke="0" extrusionOk="0">
                      <a:moveTo>
                        <a:pt x="21596" y="0"/>
                      </a:moveTo>
                      <a:cubicBezTo>
                        <a:pt x="21598" y="122"/>
                        <a:pt x="21600" y="245"/>
                        <a:pt x="21600" y="369"/>
                      </a:cubicBezTo>
                      <a:cubicBezTo>
                        <a:pt x="21600" y="12298"/>
                        <a:pt x="11929" y="21968"/>
                        <a:pt x="0" y="21969"/>
                      </a:cubicBezTo>
                      <a:lnTo>
                        <a:pt x="0" y="369"/>
                      </a:lnTo>
                      <a:lnTo>
                        <a:pt x="21596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31" name="Arc 38"/>
                <p:cNvSpPr>
                  <a:spLocks/>
                </p:cNvSpPr>
                <p:nvPr/>
              </p:nvSpPr>
              <p:spPr bwMode="auto">
                <a:xfrm rot="10800000">
                  <a:off x="1696" y="2429"/>
                  <a:ext cx="24" cy="182"/>
                </a:xfrm>
                <a:custGeom>
                  <a:avLst/>
                  <a:gdLst>
                    <a:gd name="T0" fmla="*/ 0 w 22518"/>
                    <a:gd name="T1" fmla="*/ 0 h 21600"/>
                    <a:gd name="T2" fmla="*/ 0 w 22518"/>
                    <a:gd name="T3" fmla="*/ 0 h 21600"/>
                    <a:gd name="T4" fmla="*/ 0 w 22518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2518"/>
                    <a:gd name="T10" fmla="*/ 0 h 21600"/>
                    <a:gd name="T11" fmla="*/ 22518 w 2251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518" h="21600" fill="none" extrusionOk="0">
                      <a:moveTo>
                        <a:pt x="22518" y="0"/>
                      </a:moveTo>
                      <a:cubicBezTo>
                        <a:pt x="22518" y="11929"/>
                        <a:pt x="12847" y="21600"/>
                        <a:pt x="918" y="21600"/>
                      </a:cubicBezTo>
                      <a:cubicBezTo>
                        <a:pt x="611" y="21600"/>
                        <a:pt x="305" y="21593"/>
                        <a:pt x="-1" y="21580"/>
                      </a:cubicBezTo>
                    </a:path>
                    <a:path w="22518" h="21600" stroke="0" extrusionOk="0">
                      <a:moveTo>
                        <a:pt x="22518" y="0"/>
                      </a:moveTo>
                      <a:cubicBezTo>
                        <a:pt x="22518" y="11929"/>
                        <a:pt x="12847" y="21600"/>
                        <a:pt x="918" y="21600"/>
                      </a:cubicBezTo>
                      <a:cubicBezTo>
                        <a:pt x="611" y="21600"/>
                        <a:pt x="305" y="21593"/>
                        <a:pt x="-1" y="21580"/>
                      </a:cubicBezTo>
                      <a:lnTo>
                        <a:pt x="918" y="0"/>
                      </a:lnTo>
                      <a:lnTo>
                        <a:pt x="22518" y="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32" name="Arc 39"/>
                <p:cNvSpPr>
                  <a:spLocks/>
                </p:cNvSpPr>
                <p:nvPr/>
              </p:nvSpPr>
              <p:spPr bwMode="auto">
                <a:xfrm>
                  <a:off x="1754" y="2613"/>
                  <a:ext cx="36" cy="5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33" name="Arc 40"/>
                <p:cNvSpPr>
                  <a:spLocks/>
                </p:cNvSpPr>
                <p:nvPr/>
              </p:nvSpPr>
              <p:spPr bwMode="auto">
                <a:xfrm rot="10800000">
                  <a:off x="1728" y="2429"/>
                  <a:ext cx="24" cy="182"/>
                </a:xfrm>
                <a:custGeom>
                  <a:avLst/>
                  <a:gdLst>
                    <a:gd name="T0" fmla="*/ 0 w 21600"/>
                    <a:gd name="T1" fmla="*/ 0 h 21580"/>
                    <a:gd name="T2" fmla="*/ 0 w 21600"/>
                    <a:gd name="T3" fmla="*/ 0 h 21580"/>
                    <a:gd name="T4" fmla="*/ 0 w 21600"/>
                    <a:gd name="T5" fmla="*/ 0 h 2158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580"/>
                    <a:gd name="T11" fmla="*/ 21600 w 21600"/>
                    <a:gd name="T12" fmla="*/ 21580 h 2158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580" fill="none" extrusionOk="0">
                      <a:moveTo>
                        <a:pt x="20681" y="21580"/>
                      </a:moveTo>
                      <a:cubicBezTo>
                        <a:pt x="9120" y="21088"/>
                        <a:pt x="0" y="11572"/>
                        <a:pt x="0" y="0"/>
                      </a:cubicBezTo>
                    </a:path>
                    <a:path w="21600" h="21580" stroke="0" extrusionOk="0">
                      <a:moveTo>
                        <a:pt x="20681" y="21580"/>
                      </a:moveTo>
                      <a:cubicBezTo>
                        <a:pt x="9120" y="21088"/>
                        <a:pt x="0" y="11572"/>
                        <a:pt x="0" y="0"/>
                      </a:cubicBezTo>
                      <a:lnTo>
                        <a:pt x="21600" y="0"/>
                      </a:lnTo>
                      <a:lnTo>
                        <a:pt x="20681" y="21580"/>
                      </a:lnTo>
                      <a:close/>
                    </a:path>
                  </a:pathLst>
                </a:custGeom>
                <a:noFill/>
                <a:ln w="38100" cap="rnd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33824" name="Line 57"/>
            <p:cNvSpPr>
              <a:spLocks noChangeShapeType="1"/>
            </p:cNvSpPr>
            <p:nvPr/>
          </p:nvSpPr>
          <p:spPr bwMode="auto">
            <a:xfrm>
              <a:off x="8529638" y="1741488"/>
              <a:ext cx="327025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25" name="TextBox 56"/>
            <p:cNvSpPr txBox="1">
              <a:spLocks noChangeArrowheads="1"/>
            </p:cNvSpPr>
            <p:nvPr/>
          </p:nvSpPr>
          <p:spPr bwMode="auto">
            <a:xfrm>
              <a:off x="0" y="5429264"/>
              <a:ext cx="330250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i="1">
                  <a:solidFill>
                    <a:srgbClr val="0070C0"/>
                  </a:solidFill>
                  <a:latin typeface="Arial" charset="0"/>
                  <a:cs typeface="Arial" charset="0"/>
                </a:rPr>
                <a:t>(17</a:t>
              </a:r>
              <a:r>
                <a:rPr lang="en-GB" i="1">
                  <a:solidFill>
                    <a:srgbClr val="0070C0"/>
                  </a:solidFill>
                  <a:latin typeface="Symbol" pitchFamily="18" charset="2"/>
                  <a:cs typeface="Arial" charset="0"/>
                </a:rPr>
                <a:t>a</a:t>
              </a:r>
              <a:r>
                <a:rPr lang="en-GB" i="1">
                  <a:solidFill>
                    <a:srgbClr val="0070C0"/>
                  </a:solidFill>
                  <a:latin typeface="Arial" charset="0"/>
                  <a:cs typeface="Arial" charset="0"/>
                </a:rPr>
                <a:t>OH progesterone?) </a:t>
              </a:r>
              <a:endParaRPr lang="en-GB" sz="1600" i="1">
                <a:solidFill>
                  <a:srgbClr val="0070C0"/>
                </a:solidFill>
                <a:latin typeface="Arial" charset="0"/>
                <a:cs typeface="Arial" charset="0"/>
              </a:endParaRPr>
            </a:p>
            <a:p>
              <a:endParaRPr lang="en-GB">
                <a:solidFill>
                  <a:srgbClr val="0070C0"/>
                </a:solidFill>
              </a:endParaRPr>
            </a:p>
          </p:txBody>
        </p:sp>
        <p:cxnSp>
          <p:nvCxnSpPr>
            <p:cNvPr id="33826" name="Straight Arrow Connector 58"/>
            <p:cNvCxnSpPr>
              <a:cxnSpLocks noChangeShapeType="1"/>
              <a:endCxn id="33821" idx="2"/>
            </p:cNvCxnSpPr>
            <p:nvPr/>
          </p:nvCxnSpPr>
          <p:spPr bwMode="auto">
            <a:xfrm rot="10800000">
              <a:off x="1808705" y="4940963"/>
              <a:ext cx="2542236" cy="917232"/>
            </a:xfrm>
            <a:prstGeom prst="straightConnector1">
              <a:avLst/>
            </a:prstGeom>
            <a:noFill/>
            <a:ln w="76200" algn="ctr">
              <a:solidFill>
                <a:srgbClr val="000099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3" name="Group 62"/>
          <p:cNvGrpSpPr>
            <a:grpSpLocks/>
          </p:cNvGrpSpPr>
          <p:nvPr/>
        </p:nvGrpSpPr>
        <p:grpSpPr bwMode="auto">
          <a:xfrm>
            <a:off x="5364163" y="5445125"/>
            <a:ext cx="3779837" cy="1250950"/>
            <a:chOff x="5838092" y="5388707"/>
            <a:chExt cx="4253050" cy="1250183"/>
          </a:xfrm>
        </p:grpSpPr>
        <p:sp>
          <p:nvSpPr>
            <p:cNvPr id="33812" name="Oval 17"/>
            <p:cNvSpPr>
              <a:spLocks noChangeArrowheads="1"/>
            </p:cNvSpPr>
            <p:nvPr/>
          </p:nvSpPr>
          <p:spPr bwMode="auto">
            <a:xfrm>
              <a:off x="6973241" y="6352093"/>
              <a:ext cx="228600" cy="88900"/>
            </a:xfrm>
            <a:prstGeom prst="ellipse">
              <a:avLst/>
            </a:prstGeom>
            <a:solidFill>
              <a:srgbClr val="B4C9FE"/>
            </a:solidFill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3813" name="Rectangle 20"/>
            <p:cNvSpPr>
              <a:spLocks noChangeArrowheads="1"/>
            </p:cNvSpPr>
            <p:nvPr/>
          </p:nvSpPr>
          <p:spPr bwMode="auto">
            <a:xfrm>
              <a:off x="7254909" y="6029290"/>
              <a:ext cx="1215849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70C0"/>
                  </a:solidFill>
                  <a:latin typeface="Arial" charset="0"/>
                  <a:cs typeface="Arial" charset="0"/>
                </a:rPr>
                <a:t>ovum</a:t>
              </a:r>
              <a:endParaRPr lang="en-US" sz="180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" name="Oval 22"/>
            <p:cNvSpPr>
              <a:spLocks noChangeArrowheads="1"/>
            </p:cNvSpPr>
            <p:nvPr/>
          </p:nvSpPr>
          <p:spPr bwMode="auto">
            <a:xfrm>
              <a:off x="7458216" y="5388707"/>
              <a:ext cx="2632926" cy="86307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400" i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ovulation</a:t>
              </a:r>
              <a:endParaRPr lang="en-US" sz="4400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3815" name="Curved Down Arrow 60"/>
            <p:cNvSpPr>
              <a:spLocks noChangeArrowheads="1"/>
            </p:cNvSpPr>
            <p:nvPr/>
          </p:nvSpPr>
          <p:spPr bwMode="auto">
            <a:xfrm>
              <a:off x="5838092" y="5677319"/>
              <a:ext cx="1266092" cy="542611"/>
            </a:xfrm>
            <a:prstGeom prst="curvedDownArrow">
              <a:avLst>
                <a:gd name="adj1" fmla="val 25008"/>
                <a:gd name="adj2" fmla="val 50005"/>
                <a:gd name="adj3" fmla="val 25000"/>
              </a:avLst>
            </a:prstGeom>
            <a:solidFill>
              <a:srgbClr val="B4C9FE"/>
            </a:solidFill>
            <a:ln w="12700" algn="ctr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b="1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5854" name="TextBox 55"/>
          <p:cNvSpPr txBox="1">
            <a:spLocks noChangeArrowheads="1"/>
          </p:cNvSpPr>
          <p:nvPr/>
        </p:nvSpPr>
        <p:spPr bwMode="auto">
          <a:xfrm>
            <a:off x="5364163" y="3500438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FSH</a:t>
            </a:r>
          </a:p>
        </p:txBody>
      </p: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6300788" y="3357563"/>
            <a:ext cx="2665412" cy="935037"/>
            <a:chOff x="6300788" y="3357563"/>
            <a:chExt cx="2665412" cy="935037"/>
          </a:xfrm>
        </p:grpSpPr>
        <p:sp>
          <p:nvSpPr>
            <p:cNvPr id="64" name="Oval 63"/>
            <p:cNvSpPr/>
            <p:nvPr/>
          </p:nvSpPr>
          <p:spPr>
            <a:xfrm>
              <a:off x="6300788" y="3357563"/>
              <a:ext cx="2592387" cy="9350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811" name="TextBox 62"/>
            <p:cNvSpPr txBox="1">
              <a:spLocks noChangeArrowheads="1"/>
            </p:cNvSpPr>
            <p:nvPr/>
          </p:nvSpPr>
          <p:spPr bwMode="auto">
            <a:xfrm>
              <a:off x="6300788" y="3573463"/>
              <a:ext cx="266541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>
                  <a:solidFill>
                    <a:srgbClr val="0070C0"/>
                  </a:solidFill>
                  <a:latin typeface="Arial" charset="0"/>
                  <a:cs typeface="Arial" charset="0"/>
                </a:rPr>
                <a:t>Lesser FSH surge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45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5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 animBg="1"/>
      <p:bldP spid="2459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84313"/>
            <a:ext cx="7772400" cy="2427287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000099"/>
                </a:solidFill>
                <a:latin typeface="Arial" charset="0"/>
                <a:cs typeface="Arial" charset="0"/>
              </a:rPr>
              <a:t>5. LUTEAL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4887913" y="987425"/>
            <a:ext cx="1462087" cy="4791075"/>
          </a:xfrm>
          <a:prstGeom prst="rect">
            <a:avLst/>
          </a:prstGeom>
          <a:solidFill>
            <a:srgbClr val="B4C9FE"/>
          </a:solidFill>
          <a:ln w="12700" algn="ctr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b="1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>
            <a:off x="2590800" y="950913"/>
            <a:ext cx="0" cy="2286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V="1">
            <a:off x="2590800" y="5802313"/>
            <a:ext cx="4114800" cy="254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6705600" y="950913"/>
            <a:ext cx="0" cy="22606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6" name="Line 7"/>
          <p:cNvSpPr>
            <a:spLocks noChangeShapeType="1"/>
          </p:cNvSpPr>
          <p:nvPr/>
        </p:nvSpPr>
        <p:spPr bwMode="auto">
          <a:xfrm>
            <a:off x="6705600" y="3668713"/>
            <a:ext cx="0" cy="21336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Line 8"/>
          <p:cNvSpPr>
            <a:spLocks noChangeShapeType="1"/>
          </p:cNvSpPr>
          <p:nvPr/>
        </p:nvSpPr>
        <p:spPr bwMode="auto">
          <a:xfrm flipH="1">
            <a:off x="4648200" y="1001713"/>
            <a:ext cx="0" cy="22098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8" name="Line 9"/>
          <p:cNvSpPr>
            <a:spLocks noChangeShapeType="1"/>
          </p:cNvSpPr>
          <p:nvPr/>
        </p:nvSpPr>
        <p:spPr bwMode="auto">
          <a:xfrm>
            <a:off x="4648200" y="3668713"/>
            <a:ext cx="0" cy="213360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2590800" y="572452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3276600" y="5724525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4419600" y="5724525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14</a:t>
            </a: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6477000" y="5751513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28</a:t>
            </a:r>
          </a:p>
        </p:txBody>
      </p:sp>
      <p:sp>
        <p:nvSpPr>
          <p:cNvPr id="35853" name="Line 24"/>
          <p:cNvSpPr>
            <a:spLocks noChangeShapeType="1"/>
          </p:cNvSpPr>
          <p:nvPr/>
        </p:nvSpPr>
        <p:spPr bwMode="auto">
          <a:xfrm flipV="1">
            <a:off x="3429000" y="3668713"/>
            <a:ext cx="0" cy="2133600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54" name="Line 25"/>
          <p:cNvSpPr>
            <a:spLocks noChangeShapeType="1"/>
          </p:cNvSpPr>
          <p:nvPr/>
        </p:nvSpPr>
        <p:spPr bwMode="auto">
          <a:xfrm flipV="1">
            <a:off x="3429000" y="1027113"/>
            <a:ext cx="0" cy="2794000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55" name="Text Box 26"/>
          <p:cNvSpPr txBox="1">
            <a:spLocks noChangeArrowheads="1"/>
          </p:cNvSpPr>
          <p:nvPr/>
        </p:nvSpPr>
        <p:spPr bwMode="auto">
          <a:xfrm>
            <a:off x="2362200" y="569913"/>
            <a:ext cx="13747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200">
                <a:solidFill>
                  <a:srgbClr val="0070C0"/>
                </a:solidFill>
                <a:latin typeface="Arial" charset="0"/>
                <a:cs typeface="Arial" charset="0"/>
              </a:rPr>
              <a:t>MENSES</a:t>
            </a:r>
          </a:p>
        </p:txBody>
      </p:sp>
      <p:sp>
        <p:nvSpPr>
          <p:cNvPr id="35856" name="Text Box 38"/>
          <p:cNvSpPr txBox="1">
            <a:spLocks noChangeArrowheads="1"/>
          </p:cNvSpPr>
          <p:nvPr/>
        </p:nvSpPr>
        <p:spPr bwMode="auto">
          <a:xfrm>
            <a:off x="6781800" y="5751513"/>
            <a:ext cx="1085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 DAYS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2667000" y="3414776"/>
            <a:ext cx="6604002" cy="2311400"/>
            <a:chOff x="1680" y="1744"/>
            <a:chExt cx="4160" cy="1456"/>
          </a:xfrm>
          <a:noFill/>
        </p:grpSpPr>
        <p:sp>
          <p:nvSpPr>
            <p:cNvPr id="20" name="Line 35"/>
            <p:cNvSpPr>
              <a:spLocks noChangeShapeType="1"/>
            </p:cNvSpPr>
            <p:nvPr/>
          </p:nvSpPr>
          <p:spPr bwMode="auto">
            <a:xfrm>
              <a:off x="4800" y="2990"/>
              <a:ext cx="240" cy="0"/>
            </a:xfrm>
            <a:prstGeom prst="line">
              <a:avLst/>
            </a:prstGeom>
            <a:grpFill/>
            <a:ln w="12700">
              <a:solidFill>
                <a:srgbClr val="000099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66"/>
            <p:cNvGrpSpPr>
              <a:grpSpLocks/>
            </p:cNvGrpSpPr>
            <p:nvPr/>
          </p:nvGrpSpPr>
          <p:grpSpPr bwMode="auto">
            <a:xfrm>
              <a:off x="1680" y="1744"/>
              <a:ext cx="4160" cy="1456"/>
              <a:chOff x="1680" y="1744"/>
              <a:chExt cx="4160" cy="1456"/>
            </a:xfrm>
            <a:grpFill/>
          </p:grpSpPr>
          <p:sp>
            <p:nvSpPr>
              <p:cNvPr id="22" name="Text Box 15"/>
              <p:cNvSpPr txBox="1">
                <a:spLocks noChangeArrowheads="1"/>
              </p:cNvSpPr>
              <p:nvPr/>
            </p:nvSpPr>
            <p:spPr bwMode="auto">
              <a:xfrm>
                <a:off x="4224" y="2271"/>
                <a:ext cx="1616" cy="27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200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PROGESTERONE</a:t>
                </a:r>
              </a:p>
            </p:txBody>
          </p:sp>
          <p:sp>
            <p:nvSpPr>
              <p:cNvPr id="23" name="Freeform 32"/>
              <p:cNvSpPr>
                <a:spLocks/>
              </p:cNvSpPr>
              <p:nvPr/>
            </p:nvSpPr>
            <p:spPr bwMode="auto">
              <a:xfrm>
                <a:off x="1680" y="1744"/>
                <a:ext cx="2544" cy="1456"/>
              </a:xfrm>
              <a:custGeom>
                <a:avLst/>
                <a:gdLst>
                  <a:gd name="T0" fmla="*/ 0 w 2592"/>
                  <a:gd name="T1" fmla="*/ 1366 h 1552"/>
                  <a:gd name="T2" fmla="*/ 989 w 2592"/>
                  <a:gd name="T3" fmla="*/ 1366 h 1552"/>
                  <a:gd name="T4" fmla="*/ 1178 w 2592"/>
                  <a:gd name="T5" fmla="*/ 1231 h 1552"/>
                  <a:gd name="T6" fmla="*/ 1225 w 2592"/>
                  <a:gd name="T7" fmla="*/ 1276 h 1552"/>
                  <a:gd name="T8" fmla="*/ 1460 w 2592"/>
                  <a:gd name="T9" fmla="*/ 1276 h 1552"/>
                  <a:gd name="T10" fmla="*/ 1743 w 2592"/>
                  <a:gd name="T11" fmla="*/ 195 h 1552"/>
                  <a:gd name="T12" fmla="*/ 2026 w 2592"/>
                  <a:gd name="T13" fmla="*/ 195 h 1552"/>
                  <a:gd name="T14" fmla="*/ 2544 w 2592"/>
                  <a:gd name="T15" fmla="*/ 1366 h 15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2"/>
                  <a:gd name="T25" fmla="*/ 0 h 1552"/>
                  <a:gd name="T26" fmla="*/ 2592 w 2592"/>
                  <a:gd name="T27" fmla="*/ 1552 h 15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2" h="1552">
                    <a:moveTo>
                      <a:pt x="0" y="1456"/>
                    </a:moveTo>
                    <a:cubicBezTo>
                      <a:pt x="404" y="1468"/>
                      <a:pt x="808" y="1480"/>
                      <a:pt x="1008" y="1456"/>
                    </a:cubicBezTo>
                    <a:cubicBezTo>
                      <a:pt x="1208" y="1432"/>
                      <a:pt x="1160" y="1328"/>
                      <a:pt x="1200" y="1312"/>
                    </a:cubicBezTo>
                    <a:cubicBezTo>
                      <a:pt x="1240" y="1296"/>
                      <a:pt x="1200" y="1352"/>
                      <a:pt x="1248" y="1360"/>
                    </a:cubicBezTo>
                    <a:cubicBezTo>
                      <a:pt x="1296" y="1368"/>
                      <a:pt x="1400" y="1552"/>
                      <a:pt x="1488" y="1360"/>
                    </a:cubicBezTo>
                    <a:cubicBezTo>
                      <a:pt x="1576" y="1168"/>
                      <a:pt x="1680" y="400"/>
                      <a:pt x="1776" y="208"/>
                    </a:cubicBezTo>
                    <a:cubicBezTo>
                      <a:pt x="1872" y="16"/>
                      <a:pt x="1928" y="0"/>
                      <a:pt x="2064" y="208"/>
                    </a:cubicBezTo>
                    <a:cubicBezTo>
                      <a:pt x="2200" y="416"/>
                      <a:pt x="2396" y="936"/>
                      <a:pt x="2592" y="1456"/>
                    </a:cubicBezTo>
                  </a:path>
                </a:pathLst>
              </a:custGeom>
              <a:grpFill/>
              <a:ln w="12700" cap="flat" cmpd="sng">
                <a:solidFill>
                  <a:srgbClr val="000099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36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38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    </a:t>
                </a:r>
              </a:p>
            </p:txBody>
          </p:sp>
          <p:sp>
            <p:nvSpPr>
              <p:cNvPr id="25" name="Text Box 37"/>
              <p:cNvSpPr txBox="1">
                <a:spLocks noChangeArrowheads="1"/>
              </p:cNvSpPr>
              <p:nvPr/>
            </p:nvSpPr>
            <p:spPr bwMode="auto">
              <a:xfrm>
                <a:off x="4608" y="2544"/>
                <a:ext cx="63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nmol/l</a:t>
                </a:r>
              </a:p>
            </p:txBody>
          </p:sp>
        </p:grp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2590801" y="1360553"/>
            <a:ext cx="5616576" cy="1673225"/>
            <a:chOff x="1632" y="450"/>
            <a:chExt cx="3538" cy="1054"/>
          </a:xfrm>
          <a:noFill/>
        </p:grpSpPr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H="1">
              <a:off x="4752" y="1200"/>
              <a:ext cx="192" cy="0"/>
            </a:xfrm>
            <a:prstGeom prst="line">
              <a:avLst/>
            </a:prstGeom>
            <a:grpFill/>
            <a:ln w="12700">
              <a:solidFill>
                <a:srgbClr val="000099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73"/>
            <p:cNvGrpSpPr>
              <a:grpSpLocks/>
            </p:cNvGrpSpPr>
            <p:nvPr/>
          </p:nvGrpSpPr>
          <p:grpSpPr bwMode="auto">
            <a:xfrm>
              <a:off x="1632" y="450"/>
              <a:ext cx="3538" cy="1054"/>
              <a:chOff x="1632" y="450"/>
              <a:chExt cx="3538" cy="1054"/>
            </a:xfrm>
            <a:grpFill/>
          </p:grpSpPr>
          <p:sp>
            <p:nvSpPr>
              <p:cNvPr id="29" name="Text Box 21"/>
              <p:cNvSpPr txBox="1">
                <a:spLocks noChangeArrowheads="1"/>
              </p:cNvSpPr>
              <p:nvPr/>
            </p:nvSpPr>
            <p:spPr bwMode="auto">
              <a:xfrm>
                <a:off x="4656" y="450"/>
                <a:ext cx="50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FSH</a:t>
                </a:r>
              </a:p>
            </p:txBody>
          </p:sp>
          <p:sp>
            <p:nvSpPr>
              <p:cNvPr id="30" name="Text Box 44"/>
              <p:cNvSpPr txBox="1">
                <a:spLocks noChangeArrowheads="1"/>
              </p:cNvSpPr>
              <p:nvPr/>
            </p:nvSpPr>
            <p:spPr bwMode="auto">
              <a:xfrm>
                <a:off x="4656" y="754"/>
                <a:ext cx="514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mU/l</a:t>
                </a:r>
              </a:p>
            </p:txBody>
          </p:sp>
          <p:sp>
            <p:nvSpPr>
              <p:cNvPr id="31" name="Line 46"/>
              <p:cNvSpPr>
                <a:spLocks noChangeShapeType="1"/>
              </p:cNvSpPr>
              <p:nvPr/>
            </p:nvSpPr>
            <p:spPr bwMode="auto">
              <a:xfrm>
                <a:off x="4752" y="1200"/>
                <a:ext cx="240" cy="0"/>
              </a:xfrm>
              <a:prstGeom prst="line">
                <a:avLst/>
              </a:prstGeom>
              <a:grpFill/>
              <a:ln w="9525">
                <a:solidFill>
                  <a:srgbClr val="000099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Freeform 55"/>
              <p:cNvSpPr>
                <a:spLocks/>
              </p:cNvSpPr>
              <p:nvPr/>
            </p:nvSpPr>
            <p:spPr bwMode="auto">
              <a:xfrm>
                <a:off x="1632" y="1088"/>
                <a:ext cx="2609" cy="416"/>
              </a:xfrm>
              <a:custGeom>
                <a:avLst/>
                <a:gdLst>
                  <a:gd name="T0" fmla="*/ 0 w 2544"/>
                  <a:gd name="T1" fmla="*/ 256 h 560"/>
                  <a:gd name="T2" fmla="*/ 147 w 2544"/>
                  <a:gd name="T3" fmla="*/ 208 h 560"/>
                  <a:gd name="T4" fmla="*/ 293 w 2544"/>
                  <a:gd name="T5" fmla="*/ 208 h 560"/>
                  <a:gd name="T6" fmla="*/ 440 w 2544"/>
                  <a:gd name="T7" fmla="*/ 208 h 560"/>
                  <a:gd name="T8" fmla="*/ 538 w 2544"/>
                  <a:gd name="T9" fmla="*/ 208 h 560"/>
                  <a:gd name="T10" fmla="*/ 782 w 2544"/>
                  <a:gd name="T11" fmla="*/ 208 h 560"/>
                  <a:gd name="T12" fmla="*/ 929 w 2544"/>
                  <a:gd name="T13" fmla="*/ 304 h 560"/>
                  <a:gd name="T14" fmla="*/ 1027 w 2544"/>
                  <a:gd name="T15" fmla="*/ 400 h 560"/>
                  <a:gd name="T16" fmla="*/ 1125 w 2544"/>
                  <a:gd name="T17" fmla="*/ 352 h 560"/>
                  <a:gd name="T18" fmla="*/ 1223 w 2544"/>
                  <a:gd name="T19" fmla="*/ 112 h 560"/>
                  <a:gd name="T20" fmla="*/ 1272 w 2544"/>
                  <a:gd name="T21" fmla="*/ 16 h 560"/>
                  <a:gd name="T22" fmla="*/ 1272 w 2544"/>
                  <a:gd name="T23" fmla="*/ 208 h 560"/>
                  <a:gd name="T24" fmla="*/ 1369 w 2544"/>
                  <a:gd name="T25" fmla="*/ 400 h 560"/>
                  <a:gd name="T26" fmla="*/ 1712 w 2544"/>
                  <a:gd name="T27" fmla="*/ 544 h 560"/>
                  <a:gd name="T28" fmla="*/ 1956 w 2544"/>
                  <a:gd name="T29" fmla="*/ 496 h 560"/>
                  <a:gd name="T30" fmla="*/ 2592 w 2544"/>
                  <a:gd name="T31" fmla="*/ 304 h 56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544"/>
                  <a:gd name="T49" fmla="*/ 0 h 560"/>
                  <a:gd name="T50" fmla="*/ 2544 w 2544"/>
                  <a:gd name="T51" fmla="*/ 560 h 560"/>
                  <a:gd name="connsiteX0" fmla="*/ 0 w 10000"/>
                  <a:gd name="connsiteY0" fmla="*/ 4571 h 10000"/>
                  <a:gd name="connsiteX1" fmla="*/ 566 w 10000"/>
                  <a:gd name="connsiteY1" fmla="*/ 3714 h 10000"/>
                  <a:gd name="connsiteX2" fmla="*/ 1132 w 10000"/>
                  <a:gd name="connsiteY2" fmla="*/ 3714 h 10000"/>
                  <a:gd name="connsiteX3" fmla="*/ 1698 w 10000"/>
                  <a:gd name="connsiteY3" fmla="*/ 3714 h 10000"/>
                  <a:gd name="connsiteX4" fmla="*/ 2075 w 10000"/>
                  <a:gd name="connsiteY4" fmla="*/ 3714 h 10000"/>
                  <a:gd name="connsiteX5" fmla="*/ 3019 w 10000"/>
                  <a:gd name="connsiteY5" fmla="*/ 3714 h 10000"/>
                  <a:gd name="connsiteX6" fmla="*/ 3585 w 10000"/>
                  <a:gd name="connsiteY6" fmla="*/ 5429 h 10000"/>
                  <a:gd name="connsiteX7" fmla="*/ 3962 w 10000"/>
                  <a:gd name="connsiteY7" fmla="*/ 7143 h 10000"/>
                  <a:gd name="connsiteX8" fmla="*/ 4340 w 10000"/>
                  <a:gd name="connsiteY8" fmla="*/ 6286 h 10000"/>
                  <a:gd name="connsiteX9" fmla="*/ 4717 w 10000"/>
                  <a:gd name="connsiteY9" fmla="*/ 2000 h 10000"/>
                  <a:gd name="connsiteX10" fmla="*/ 4906 w 10000"/>
                  <a:gd name="connsiteY10" fmla="*/ 286 h 10000"/>
                  <a:gd name="connsiteX11" fmla="*/ 4990 w 10000"/>
                  <a:gd name="connsiteY11" fmla="*/ 2964 h 10000"/>
                  <a:gd name="connsiteX12" fmla="*/ 5283 w 10000"/>
                  <a:gd name="connsiteY12" fmla="*/ 7143 h 10000"/>
                  <a:gd name="connsiteX13" fmla="*/ 6604 w 10000"/>
                  <a:gd name="connsiteY13" fmla="*/ 9714 h 10000"/>
                  <a:gd name="connsiteX14" fmla="*/ 7547 w 10000"/>
                  <a:gd name="connsiteY14" fmla="*/ 8857 h 10000"/>
                  <a:gd name="connsiteX15" fmla="*/ 10000 w 10000"/>
                  <a:gd name="connsiteY15" fmla="*/ 5429 h 10000"/>
                  <a:gd name="connsiteX0" fmla="*/ 0 w 10000"/>
                  <a:gd name="connsiteY0" fmla="*/ 4571 h 10291"/>
                  <a:gd name="connsiteX1" fmla="*/ 566 w 10000"/>
                  <a:gd name="connsiteY1" fmla="*/ 3714 h 10291"/>
                  <a:gd name="connsiteX2" fmla="*/ 1132 w 10000"/>
                  <a:gd name="connsiteY2" fmla="*/ 3714 h 10291"/>
                  <a:gd name="connsiteX3" fmla="*/ 1698 w 10000"/>
                  <a:gd name="connsiteY3" fmla="*/ 3714 h 10291"/>
                  <a:gd name="connsiteX4" fmla="*/ 2075 w 10000"/>
                  <a:gd name="connsiteY4" fmla="*/ 3714 h 10291"/>
                  <a:gd name="connsiteX5" fmla="*/ 3019 w 10000"/>
                  <a:gd name="connsiteY5" fmla="*/ 3714 h 10291"/>
                  <a:gd name="connsiteX6" fmla="*/ 3585 w 10000"/>
                  <a:gd name="connsiteY6" fmla="*/ 5429 h 10291"/>
                  <a:gd name="connsiteX7" fmla="*/ 3962 w 10000"/>
                  <a:gd name="connsiteY7" fmla="*/ 7143 h 10291"/>
                  <a:gd name="connsiteX8" fmla="*/ 4340 w 10000"/>
                  <a:gd name="connsiteY8" fmla="*/ 6286 h 10291"/>
                  <a:gd name="connsiteX9" fmla="*/ 4717 w 10000"/>
                  <a:gd name="connsiteY9" fmla="*/ 2000 h 10291"/>
                  <a:gd name="connsiteX10" fmla="*/ 4906 w 10000"/>
                  <a:gd name="connsiteY10" fmla="*/ 286 h 10291"/>
                  <a:gd name="connsiteX11" fmla="*/ 4990 w 10000"/>
                  <a:gd name="connsiteY11" fmla="*/ 2964 h 10291"/>
                  <a:gd name="connsiteX12" fmla="*/ 5690 w 10000"/>
                  <a:gd name="connsiteY12" fmla="*/ 5394 h 10291"/>
                  <a:gd name="connsiteX13" fmla="*/ 6604 w 10000"/>
                  <a:gd name="connsiteY13" fmla="*/ 9714 h 10291"/>
                  <a:gd name="connsiteX14" fmla="*/ 7547 w 10000"/>
                  <a:gd name="connsiteY14" fmla="*/ 8857 h 10291"/>
                  <a:gd name="connsiteX15" fmla="*/ 10000 w 10000"/>
                  <a:gd name="connsiteY15" fmla="*/ 5429 h 10291"/>
                  <a:gd name="connsiteX0" fmla="*/ 0 w 10000"/>
                  <a:gd name="connsiteY0" fmla="*/ 4571 h 9256"/>
                  <a:gd name="connsiteX1" fmla="*/ 566 w 10000"/>
                  <a:gd name="connsiteY1" fmla="*/ 3714 h 9256"/>
                  <a:gd name="connsiteX2" fmla="*/ 1132 w 10000"/>
                  <a:gd name="connsiteY2" fmla="*/ 3714 h 9256"/>
                  <a:gd name="connsiteX3" fmla="*/ 1698 w 10000"/>
                  <a:gd name="connsiteY3" fmla="*/ 3714 h 9256"/>
                  <a:gd name="connsiteX4" fmla="*/ 2075 w 10000"/>
                  <a:gd name="connsiteY4" fmla="*/ 3714 h 9256"/>
                  <a:gd name="connsiteX5" fmla="*/ 3019 w 10000"/>
                  <a:gd name="connsiteY5" fmla="*/ 3714 h 9256"/>
                  <a:gd name="connsiteX6" fmla="*/ 3585 w 10000"/>
                  <a:gd name="connsiteY6" fmla="*/ 5429 h 9256"/>
                  <a:gd name="connsiteX7" fmla="*/ 3962 w 10000"/>
                  <a:gd name="connsiteY7" fmla="*/ 7143 h 9256"/>
                  <a:gd name="connsiteX8" fmla="*/ 4340 w 10000"/>
                  <a:gd name="connsiteY8" fmla="*/ 6286 h 9256"/>
                  <a:gd name="connsiteX9" fmla="*/ 4717 w 10000"/>
                  <a:gd name="connsiteY9" fmla="*/ 2000 h 9256"/>
                  <a:gd name="connsiteX10" fmla="*/ 4906 w 10000"/>
                  <a:gd name="connsiteY10" fmla="*/ 286 h 9256"/>
                  <a:gd name="connsiteX11" fmla="*/ 4990 w 10000"/>
                  <a:gd name="connsiteY11" fmla="*/ 2964 h 9256"/>
                  <a:gd name="connsiteX12" fmla="*/ 5690 w 10000"/>
                  <a:gd name="connsiteY12" fmla="*/ 5394 h 9256"/>
                  <a:gd name="connsiteX13" fmla="*/ 6740 w 10000"/>
                  <a:gd name="connsiteY13" fmla="*/ 7824 h 9256"/>
                  <a:gd name="connsiteX14" fmla="*/ 7547 w 10000"/>
                  <a:gd name="connsiteY14" fmla="*/ 8857 h 9256"/>
                  <a:gd name="connsiteX15" fmla="*/ 10000 w 10000"/>
                  <a:gd name="connsiteY15" fmla="*/ 5429 h 9256"/>
                  <a:gd name="connsiteX0" fmla="*/ 0 w 10000"/>
                  <a:gd name="connsiteY0" fmla="*/ 4938 h 8891"/>
                  <a:gd name="connsiteX1" fmla="*/ 566 w 10000"/>
                  <a:gd name="connsiteY1" fmla="*/ 4013 h 8891"/>
                  <a:gd name="connsiteX2" fmla="*/ 1132 w 10000"/>
                  <a:gd name="connsiteY2" fmla="*/ 4013 h 8891"/>
                  <a:gd name="connsiteX3" fmla="*/ 1698 w 10000"/>
                  <a:gd name="connsiteY3" fmla="*/ 4013 h 8891"/>
                  <a:gd name="connsiteX4" fmla="*/ 2075 w 10000"/>
                  <a:gd name="connsiteY4" fmla="*/ 4013 h 8891"/>
                  <a:gd name="connsiteX5" fmla="*/ 3019 w 10000"/>
                  <a:gd name="connsiteY5" fmla="*/ 4013 h 8891"/>
                  <a:gd name="connsiteX6" fmla="*/ 3585 w 10000"/>
                  <a:gd name="connsiteY6" fmla="*/ 5865 h 8891"/>
                  <a:gd name="connsiteX7" fmla="*/ 3962 w 10000"/>
                  <a:gd name="connsiteY7" fmla="*/ 7717 h 8891"/>
                  <a:gd name="connsiteX8" fmla="*/ 4340 w 10000"/>
                  <a:gd name="connsiteY8" fmla="*/ 6791 h 8891"/>
                  <a:gd name="connsiteX9" fmla="*/ 4717 w 10000"/>
                  <a:gd name="connsiteY9" fmla="*/ 2161 h 8891"/>
                  <a:gd name="connsiteX10" fmla="*/ 4906 w 10000"/>
                  <a:gd name="connsiteY10" fmla="*/ 309 h 8891"/>
                  <a:gd name="connsiteX11" fmla="*/ 4990 w 10000"/>
                  <a:gd name="connsiteY11" fmla="*/ 3202 h 8891"/>
                  <a:gd name="connsiteX12" fmla="*/ 5690 w 10000"/>
                  <a:gd name="connsiteY12" fmla="*/ 5828 h 8891"/>
                  <a:gd name="connsiteX13" fmla="*/ 6740 w 10000"/>
                  <a:gd name="connsiteY13" fmla="*/ 8453 h 8891"/>
                  <a:gd name="connsiteX14" fmla="*/ 7965 w 10000"/>
                  <a:gd name="connsiteY14" fmla="*/ 8453 h 8891"/>
                  <a:gd name="connsiteX15" fmla="*/ 10000 w 10000"/>
                  <a:gd name="connsiteY15" fmla="*/ 5865 h 8891"/>
                  <a:gd name="connsiteX0" fmla="*/ 0 w 10000"/>
                  <a:gd name="connsiteY0" fmla="*/ 5554 h 10000"/>
                  <a:gd name="connsiteX1" fmla="*/ 566 w 10000"/>
                  <a:gd name="connsiteY1" fmla="*/ 4514 h 10000"/>
                  <a:gd name="connsiteX2" fmla="*/ 1132 w 10000"/>
                  <a:gd name="connsiteY2" fmla="*/ 4514 h 10000"/>
                  <a:gd name="connsiteX3" fmla="*/ 1698 w 10000"/>
                  <a:gd name="connsiteY3" fmla="*/ 4514 h 10000"/>
                  <a:gd name="connsiteX4" fmla="*/ 2075 w 10000"/>
                  <a:gd name="connsiteY4" fmla="*/ 4514 h 10000"/>
                  <a:gd name="connsiteX5" fmla="*/ 3019 w 10000"/>
                  <a:gd name="connsiteY5" fmla="*/ 4514 h 10000"/>
                  <a:gd name="connsiteX6" fmla="*/ 3585 w 10000"/>
                  <a:gd name="connsiteY6" fmla="*/ 6597 h 10000"/>
                  <a:gd name="connsiteX7" fmla="*/ 3962 w 10000"/>
                  <a:gd name="connsiteY7" fmla="*/ 8680 h 10000"/>
                  <a:gd name="connsiteX8" fmla="*/ 4340 w 10000"/>
                  <a:gd name="connsiteY8" fmla="*/ 7638 h 10000"/>
                  <a:gd name="connsiteX9" fmla="*/ 4717 w 10000"/>
                  <a:gd name="connsiteY9" fmla="*/ 2431 h 10000"/>
                  <a:gd name="connsiteX10" fmla="*/ 4906 w 10000"/>
                  <a:gd name="connsiteY10" fmla="*/ 348 h 10000"/>
                  <a:gd name="connsiteX11" fmla="*/ 5165 w 10000"/>
                  <a:gd name="connsiteY11" fmla="*/ 3602 h 10000"/>
                  <a:gd name="connsiteX12" fmla="*/ 5690 w 10000"/>
                  <a:gd name="connsiteY12" fmla="*/ 6555 h 10000"/>
                  <a:gd name="connsiteX13" fmla="*/ 6740 w 10000"/>
                  <a:gd name="connsiteY13" fmla="*/ 9507 h 10000"/>
                  <a:gd name="connsiteX14" fmla="*/ 7965 w 10000"/>
                  <a:gd name="connsiteY14" fmla="*/ 9507 h 10000"/>
                  <a:gd name="connsiteX15" fmla="*/ 10000 w 10000"/>
                  <a:gd name="connsiteY15" fmla="*/ 6597 h 10000"/>
                  <a:gd name="connsiteX0" fmla="*/ 0 w 10000"/>
                  <a:gd name="connsiteY0" fmla="*/ 5554 h 9828"/>
                  <a:gd name="connsiteX1" fmla="*/ 566 w 10000"/>
                  <a:gd name="connsiteY1" fmla="*/ 4514 h 9828"/>
                  <a:gd name="connsiteX2" fmla="*/ 1132 w 10000"/>
                  <a:gd name="connsiteY2" fmla="*/ 4514 h 9828"/>
                  <a:gd name="connsiteX3" fmla="*/ 1698 w 10000"/>
                  <a:gd name="connsiteY3" fmla="*/ 4514 h 9828"/>
                  <a:gd name="connsiteX4" fmla="*/ 2075 w 10000"/>
                  <a:gd name="connsiteY4" fmla="*/ 4514 h 9828"/>
                  <a:gd name="connsiteX5" fmla="*/ 3019 w 10000"/>
                  <a:gd name="connsiteY5" fmla="*/ 4514 h 9828"/>
                  <a:gd name="connsiteX6" fmla="*/ 3585 w 10000"/>
                  <a:gd name="connsiteY6" fmla="*/ 6597 h 9828"/>
                  <a:gd name="connsiteX7" fmla="*/ 3962 w 10000"/>
                  <a:gd name="connsiteY7" fmla="*/ 8680 h 9828"/>
                  <a:gd name="connsiteX8" fmla="*/ 4340 w 10000"/>
                  <a:gd name="connsiteY8" fmla="*/ 7638 h 9828"/>
                  <a:gd name="connsiteX9" fmla="*/ 4717 w 10000"/>
                  <a:gd name="connsiteY9" fmla="*/ 2431 h 9828"/>
                  <a:gd name="connsiteX10" fmla="*/ 4906 w 10000"/>
                  <a:gd name="connsiteY10" fmla="*/ 348 h 9828"/>
                  <a:gd name="connsiteX11" fmla="*/ 5165 w 10000"/>
                  <a:gd name="connsiteY11" fmla="*/ 3602 h 9828"/>
                  <a:gd name="connsiteX12" fmla="*/ 5690 w 10000"/>
                  <a:gd name="connsiteY12" fmla="*/ 6555 h 9828"/>
                  <a:gd name="connsiteX13" fmla="*/ 6740 w 10000"/>
                  <a:gd name="connsiteY13" fmla="*/ 8523 h 9828"/>
                  <a:gd name="connsiteX14" fmla="*/ 7965 w 10000"/>
                  <a:gd name="connsiteY14" fmla="*/ 9507 h 9828"/>
                  <a:gd name="connsiteX15" fmla="*/ 10000 w 10000"/>
                  <a:gd name="connsiteY15" fmla="*/ 6597 h 9828"/>
                  <a:gd name="connsiteX0" fmla="*/ 0 w 10000"/>
                  <a:gd name="connsiteY0" fmla="*/ 5651 h 9009"/>
                  <a:gd name="connsiteX1" fmla="*/ 566 w 10000"/>
                  <a:gd name="connsiteY1" fmla="*/ 4593 h 9009"/>
                  <a:gd name="connsiteX2" fmla="*/ 1132 w 10000"/>
                  <a:gd name="connsiteY2" fmla="*/ 4593 h 9009"/>
                  <a:gd name="connsiteX3" fmla="*/ 1698 w 10000"/>
                  <a:gd name="connsiteY3" fmla="*/ 4593 h 9009"/>
                  <a:gd name="connsiteX4" fmla="*/ 2075 w 10000"/>
                  <a:gd name="connsiteY4" fmla="*/ 4593 h 9009"/>
                  <a:gd name="connsiteX5" fmla="*/ 3019 w 10000"/>
                  <a:gd name="connsiteY5" fmla="*/ 4593 h 9009"/>
                  <a:gd name="connsiteX6" fmla="*/ 3585 w 10000"/>
                  <a:gd name="connsiteY6" fmla="*/ 6712 h 9009"/>
                  <a:gd name="connsiteX7" fmla="*/ 3962 w 10000"/>
                  <a:gd name="connsiteY7" fmla="*/ 8832 h 9009"/>
                  <a:gd name="connsiteX8" fmla="*/ 4340 w 10000"/>
                  <a:gd name="connsiteY8" fmla="*/ 7772 h 9009"/>
                  <a:gd name="connsiteX9" fmla="*/ 4717 w 10000"/>
                  <a:gd name="connsiteY9" fmla="*/ 2474 h 9009"/>
                  <a:gd name="connsiteX10" fmla="*/ 4906 w 10000"/>
                  <a:gd name="connsiteY10" fmla="*/ 354 h 9009"/>
                  <a:gd name="connsiteX11" fmla="*/ 5165 w 10000"/>
                  <a:gd name="connsiteY11" fmla="*/ 3665 h 9009"/>
                  <a:gd name="connsiteX12" fmla="*/ 5690 w 10000"/>
                  <a:gd name="connsiteY12" fmla="*/ 6670 h 9009"/>
                  <a:gd name="connsiteX13" fmla="*/ 6740 w 10000"/>
                  <a:gd name="connsiteY13" fmla="*/ 8672 h 9009"/>
                  <a:gd name="connsiteX14" fmla="*/ 7615 w 10000"/>
                  <a:gd name="connsiteY14" fmla="*/ 8673 h 9009"/>
                  <a:gd name="connsiteX15" fmla="*/ 10000 w 10000"/>
                  <a:gd name="connsiteY15" fmla="*/ 6712 h 9009"/>
                  <a:gd name="connsiteX0" fmla="*/ 0 w 10065"/>
                  <a:gd name="connsiteY0" fmla="*/ 6273 h 10183"/>
                  <a:gd name="connsiteX1" fmla="*/ 566 w 10065"/>
                  <a:gd name="connsiteY1" fmla="*/ 5098 h 10183"/>
                  <a:gd name="connsiteX2" fmla="*/ 1132 w 10065"/>
                  <a:gd name="connsiteY2" fmla="*/ 5098 h 10183"/>
                  <a:gd name="connsiteX3" fmla="*/ 1698 w 10065"/>
                  <a:gd name="connsiteY3" fmla="*/ 5098 h 10183"/>
                  <a:gd name="connsiteX4" fmla="*/ 2075 w 10065"/>
                  <a:gd name="connsiteY4" fmla="*/ 5098 h 10183"/>
                  <a:gd name="connsiteX5" fmla="*/ 3019 w 10065"/>
                  <a:gd name="connsiteY5" fmla="*/ 5098 h 10183"/>
                  <a:gd name="connsiteX6" fmla="*/ 3585 w 10065"/>
                  <a:gd name="connsiteY6" fmla="*/ 7450 h 10183"/>
                  <a:gd name="connsiteX7" fmla="*/ 3962 w 10065"/>
                  <a:gd name="connsiteY7" fmla="*/ 9804 h 10183"/>
                  <a:gd name="connsiteX8" fmla="*/ 4340 w 10065"/>
                  <a:gd name="connsiteY8" fmla="*/ 8627 h 10183"/>
                  <a:gd name="connsiteX9" fmla="*/ 4717 w 10065"/>
                  <a:gd name="connsiteY9" fmla="*/ 2746 h 10183"/>
                  <a:gd name="connsiteX10" fmla="*/ 4906 w 10065"/>
                  <a:gd name="connsiteY10" fmla="*/ 393 h 10183"/>
                  <a:gd name="connsiteX11" fmla="*/ 5165 w 10065"/>
                  <a:gd name="connsiteY11" fmla="*/ 4068 h 10183"/>
                  <a:gd name="connsiteX12" fmla="*/ 5690 w 10065"/>
                  <a:gd name="connsiteY12" fmla="*/ 7404 h 10183"/>
                  <a:gd name="connsiteX13" fmla="*/ 6740 w 10065"/>
                  <a:gd name="connsiteY13" fmla="*/ 9626 h 10183"/>
                  <a:gd name="connsiteX14" fmla="*/ 7615 w 10065"/>
                  <a:gd name="connsiteY14" fmla="*/ 9627 h 10183"/>
                  <a:gd name="connsiteX15" fmla="*/ 10065 w 10065"/>
                  <a:gd name="connsiteY15" fmla="*/ 6292 h 10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065" h="10183">
                    <a:moveTo>
                      <a:pt x="0" y="6273"/>
                    </a:moveTo>
                    <a:cubicBezTo>
                      <a:pt x="189" y="5784"/>
                      <a:pt x="377" y="5294"/>
                      <a:pt x="566" y="5098"/>
                    </a:cubicBezTo>
                    <a:cubicBezTo>
                      <a:pt x="755" y="4901"/>
                      <a:pt x="943" y="5098"/>
                      <a:pt x="1132" y="5098"/>
                    </a:cubicBezTo>
                    <a:lnTo>
                      <a:pt x="1698" y="5098"/>
                    </a:lnTo>
                    <a:lnTo>
                      <a:pt x="2075" y="5098"/>
                    </a:lnTo>
                    <a:cubicBezTo>
                      <a:pt x="2296" y="5098"/>
                      <a:pt x="2767" y="4706"/>
                      <a:pt x="3019" y="5098"/>
                    </a:cubicBezTo>
                    <a:cubicBezTo>
                      <a:pt x="3270" y="5490"/>
                      <a:pt x="3428" y="6664"/>
                      <a:pt x="3585" y="7450"/>
                    </a:cubicBezTo>
                    <a:cubicBezTo>
                      <a:pt x="3742" y="8235"/>
                      <a:pt x="3836" y="9607"/>
                      <a:pt x="3962" y="9804"/>
                    </a:cubicBezTo>
                    <a:cubicBezTo>
                      <a:pt x="4088" y="10000"/>
                      <a:pt x="4214" y="9804"/>
                      <a:pt x="4340" y="8627"/>
                    </a:cubicBezTo>
                    <a:cubicBezTo>
                      <a:pt x="4465" y="7450"/>
                      <a:pt x="4623" y="4117"/>
                      <a:pt x="4717" y="2746"/>
                    </a:cubicBezTo>
                    <a:cubicBezTo>
                      <a:pt x="4811" y="1372"/>
                      <a:pt x="4874" y="0"/>
                      <a:pt x="4906" y="393"/>
                    </a:cubicBezTo>
                    <a:cubicBezTo>
                      <a:pt x="4937" y="784"/>
                      <a:pt x="5034" y="2902"/>
                      <a:pt x="5165" y="4068"/>
                    </a:cubicBezTo>
                    <a:cubicBezTo>
                      <a:pt x="5296" y="5237"/>
                      <a:pt x="5427" y="6477"/>
                      <a:pt x="5690" y="7404"/>
                    </a:cubicBezTo>
                    <a:cubicBezTo>
                      <a:pt x="5953" y="8329"/>
                      <a:pt x="6419" y="9255"/>
                      <a:pt x="6740" y="9626"/>
                    </a:cubicBezTo>
                    <a:cubicBezTo>
                      <a:pt x="7061" y="9997"/>
                      <a:pt x="7061" y="10183"/>
                      <a:pt x="7615" y="9627"/>
                    </a:cubicBezTo>
                    <a:cubicBezTo>
                      <a:pt x="8169" y="9071"/>
                      <a:pt x="9122" y="8154"/>
                      <a:pt x="10065" y="6292"/>
                    </a:cubicBezTo>
                  </a:path>
                </a:pathLst>
              </a:custGeom>
              <a:grpFill/>
              <a:ln w="28575" cap="flat" cmpd="sng">
                <a:solidFill>
                  <a:srgbClr val="000099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5859" name="Line 56"/>
          <p:cNvSpPr>
            <a:spLocks noChangeShapeType="1"/>
          </p:cNvSpPr>
          <p:nvPr/>
        </p:nvSpPr>
        <p:spPr bwMode="auto">
          <a:xfrm>
            <a:off x="2590800" y="3541713"/>
            <a:ext cx="0" cy="2286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279525" y="963676"/>
            <a:ext cx="5453063" cy="1960563"/>
            <a:chOff x="806" y="200"/>
            <a:chExt cx="3435" cy="1235"/>
          </a:xfrm>
          <a:noFill/>
        </p:grpSpPr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854" y="489"/>
              <a:ext cx="375" cy="52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LH</a:t>
              </a:r>
            </a:p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43"/>
            <p:cNvSpPr txBox="1">
              <a:spLocks noChangeArrowheads="1"/>
            </p:cNvSpPr>
            <p:nvPr/>
          </p:nvSpPr>
          <p:spPr bwMode="auto">
            <a:xfrm>
              <a:off x="806" y="745"/>
              <a:ext cx="514" cy="29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mU</a:t>
              </a:r>
              <a:r>
                <a:rPr lang="en-GB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/l</a:t>
              </a:r>
            </a:p>
          </p:txBody>
        </p:sp>
        <p:sp>
          <p:nvSpPr>
            <p:cNvPr id="37" name="Freeform 53"/>
            <p:cNvSpPr>
              <a:spLocks/>
            </p:cNvSpPr>
            <p:nvPr/>
          </p:nvSpPr>
          <p:spPr bwMode="auto">
            <a:xfrm>
              <a:off x="1632" y="200"/>
              <a:ext cx="2609" cy="1235"/>
            </a:xfrm>
            <a:custGeom>
              <a:avLst/>
              <a:gdLst>
                <a:gd name="T0" fmla="*/ 0 w 2544"/>
                <a:gd name="T1" fmla="*/ 1096 h 1416"/>
                <a:gd name="T2" fmla="*/ 245 w 2544"/>
                <a:gd name="T3" fmla="*/ 1048 h 1416"/>
                <a:gd name="T4" fmla="*/ 391 w 2544"/>
                <a:gd name="T5" fmla="*/ 1048 h 1416"/>
                <a:gd name="T6" fmla="*/ 538 w 2544"/>
                <a:gd name="T7" fmla="*/ 1048 h 1416"/>
                <a:gd name="T8" fmla="*/ 831 w 2544"/>
                <a:gd name="T9" fmla="*/ 1048 h 1416"/>
                <a:gd name="T10" fmla="*/ 978 w 2544"/>
                <a:gd name="T11" fmla="*/ 1096 h 1416"/>
                <a:gd name="T12" fmla="*/ 1174 w 2544"/>
                <a:gd name="T13" fmla="*/ 1048 h 1416"/>
                <a:gd name="T14" fmla="*/ 1223 w 2544"/>
                <a:gd name="T15" fmla="*/ 664 h 1416"/>
                <a:gd name="T16" fmla="*/ 1272 w 2544"/>
                <a:gd name="T17" fmla="*/ 88 h 1416"/>
                <a:gd name="T18" fmla="*/ 1272 w 2544"/>
                <a:gd name="T19" fmla="*/ 136 h 1416"/>
                <a:gd name="T20" fmla="*/ 1272 w 2544"/>
                <a:gd name="T21" fmla="*/ 808 h 1416"/>
                <a:gd name="T22" fmla="*/ 1320 w 2544"/>
                <a:gd name="T23" fmla="*/ 1192 h 1416"/>
                <a:gd name="T24" fmla="*/ 1565 w 2544"/>
                <a:gd name="T25" fmla="*/ 1336 h 1416"/>
                <a:gd name="T26" fmla="*/ 1810 w 2544"/>
                <a:gd name="T27" fmla="*/ 1384 h 1416"/>
                <a:gd name="T28" fmla="*/ 2592 w 2544"/>
                <a:gd name="T29" fmla="*/ 1144 h 141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44"/>
                <a:gd name="T46" fmla="*/ 0 h 1416"/>
                <a:gd name="T47" fmla="*/ 2544 w 2544"/>
                <a:gd name="T48" fmla="*/ 1416 h 1416"/>
                <a:gd name="connsiteX0" fmla="*/ 0 w 10000"/>
                <a:gd name="connsiteY0" fmla="*/ 7740 h 10000"/>
                <a:gd name="connsiteX1" fmla="*/ 943 w 10000"/>
                <a:gd name="connsiteY1" fmla="*/ 7401 h 10000"/>
                <a:gd name="connsiteX2" fmla="*/ 1509 w 10000"/>
                <a:gd name="connsiteY2" fmla="*/ 7401 h 10000"/>
                <a:gd name="connsiteX3" fmla="*/ 2075 w 10000"/>
                <a:gd name="connsiteY3" fmla="*/ 7401 h 10000"/>
                <a:gd name="connsiteX4" fmla="*/ 3208 w 10000"/>
                <a:gd name="connsiteY4" fmla="*/ 7401 h 10000"/>
                <a:gd name="connsiteX5" fmla="*/ 3774 w 10000"/>
                <a:gd name="connsiteY5" fmla="*/ 7740 h 10000"/>
                <a:gd name="connsiteX6" fmla="*/ 4528 w 10000"/>
                <a:gd name="connsiteY6" fmla="*/ 7401 h 10000"/>
                <a:gd name="connsiteX7" fmla="*/ 4717 w 10000"/>
                <a:gd name="connsiteY7" fmla="*/ 4689 h 10000"/>
                <a:gd name="connsiteX8" fmla="*/ 4906 w 10000"/>
                <a:gd name="connsiteY8" fmla="*/ 621 h 10000"/>
                <a:gd name="connsiteX9" fmla="*/ 4906 w 10000"/>
                <a:gd name="connsiteY9" fmla="*/ 960 h 10000"/>
                <a:gd name="connsiteX10" fmla="*/ 4906 w 10000"/>
                <a:gd name="connsiteY10" fmla="*/ 5706 h 10000"/>
                <a:gd name="connsiteX11" fmla="*/ 5165 w 10000"/>
                <a:gd name="connsiteY11" fmla="*/ 7123 h 10000"/>
                <a:gd name="connsiteX12" fmla="*/ 6038 w 10000"/>
                <a:gd name="connsiteY12" fmla="*/ 9435 h 10000"/>
                <a:gd name="connsiteX13" fmla="*/ 6981 w 10000"/>
                <a:gd name="connsiteY13" fmla="*/ 9774 h 10000"/>
                <a:gd name="connsiteX14" fmla="*/ 10000 w 10000"/>
                <a:gd name="connsiteY14" fmla="*/ 8079 h 10000"/>
                <a:gd name="connsiteX0" fmla="*/ 0 w 10000"/>
                <a:gd name="connsiteY0" fmla="*/ 7740 h 10000"/>
                <a:gd name="connsiteX1" fmla="*/ 943 w 10000"/>
                <a:gd name="connsiteY1" fmla="*/ 7401 h 10000"/>
                <a:gd name="connsiteX2" fmla="*/ 1509 w 10000"/>
                <a:gd name="connsiteY2" fmla="*/ 7401 h 10000"/>
                <a:gd name="connsiteX3" fmla="*/ 2075 w 10000"/>
                <a:gd name="connsiteY3" fmla="*/ 7401 h 10000"/>
                <a:gd name="connsiteX4" fmla="*/ 3208 w 10000"/>
                <a:gd name="connsiteY4" fmla="*/ 7401 h 10000"/>
                <a:gd name="connsiteX5" fmla="*/ 3774 w 10000"/>
                <a:gd name="connsiteY5" fmla="*/ 7740 h 10000"/>
                <a:gd name="connsiteX6" fmla="*/ 4528 w 10000"/>
                <a:gd name="connsiteY6" fmla="*/ 7401 h 10000"/>
                <a:gd name="connsiteX7" fmla="*/ 4717 w 10000"/>
                <a:gd name="connsiteY7" fmla="*/ 4689 h 10000"/>
                <a:gd name="connsiteX8" fmla="*/ 4906 w 10000"/>
                <a:gd name="connsiteY8" fmla="*/ 621 h 10000"/>
                <a:gd name="connsiteX9" fmla="*/ 4906 w 10000"/>
                <a:gd name="connsiteY9" fmla="*/ 960 h 10000"/>
                <a:gd name="connsiteX10" fmla="*/ 4990 w 10000"/>
                <a:gd name="connsiteY10" fmla="*/ 5201 h 10000"/>
                <a:gd name="connsiteX11" fmla="*/ 5165 w 10000"/>
                <a:gd name="connsiteY11" fmla="*/ 7123 h 10000"/>
                <a:gd name="connsiteX12" fmla="*/ 6038 w 10000"/>
                <a:gd name="connsiteY12" fmla="*/ 9435 h 10000"/>
                <a:gd name="connsiteX13" fmla="*/ 6981 w 10000"/>
                <a:gd name="connsiteY13" fmla="*/ 9774 h 10000"/>
                <a:gd name="connsiteX14" fmla="*/ 10000 w 10000"/>
                <a:gd name="connsiteY14" fmla="*/ 8079 h 10000"/>
                <a:gd name="connsiteX0" fmla="*/ 0 w 10000"/>
                <a:gd name="connsiteY0" fmla="*/ 7740 h 9775"/>
                <a:gd name="connsiteX1" fmla="*/ 943 w 10000"/>
                <a:gd name="connsiteY1" fmla="*/ 7401 h 9775"/>
                <a:gd name="connsiteX2" fmla="*/ 1509 w 10000"/>
                <a:gd name="connsiteY2" fmla="*/ 7401 h 9775"/>
                <a:gd name="connsiteX3" fmla="*/ 2075 w 10000"/>
                <a:gd name="connsiteY3" fmla="*/ 7401 h 9775"/>
                <a:gd name="connsiteX4" fmla="*/ 3208 w 10000"/>
                <a:gd name="connsiteY4" fmla="*/ 7401 h 9775"/>
                <a:gd name="connsiteX5" fmla="*/ 3774 w 10000"/>
                <a:gd name="connsiteY5" fmla="*/ 7740 h 9775"/>
                <a:gd name="connsiteX6" fmla="*/ 4528 w 10000"/>
                <a:gd name="connsiteY6" fmla="*/ 7401 h 9775"/>
                <a:gd name="connsiteX7" fmla="*/ 4717 w 10000"/>
                <a:gd name="connsiteY7" fmla="*/ 4689 h 9775"/>
                <a:gd name="connsiteX8" fmla="*/ 4906 w 10000"/>
                <a:gd name="connsiteY8" fmla="*/ 621 h 9775"/>
                <a:gd name="connsiteX9" fmla="*/ 4906 w 10000"/>
                <a:gd name="connsiteY9" fmla="*/ 960 h 9775"/>
                <a:gd name="connsiteX10" fmla="*/ 4990 w 10000"/>
                <a:gd name="connsiteY10" fmla="*/ 5201 h 9775"/>
                <a:gd name="connsiteX11" fmla="*/ 5165 w 10000"/>
                <a:gd name="connsiteY11" fmla="*/ 7123 h 9775"/>
                <a:gd name="connsiteX12" fmla="*/ 6040 w 10000"/>
                <a:gd name="connsiteY12" fmla="*/ 8084 h 9775"/>
                <a:gd name="connsiteX13" fmla="*/ 6981 w 10000"/>
                <a:gd name="connsiteY13" fmla="*/ 9774 h 9775"/>
                <a:gd name="connsiteX14" fmla="*/ 10000 w 10000"/>
                <a:gd name="connsiteY14" fmla="*/ 8079 h 9775"/>
                <a:gd name="connsiteX0" fmla="*/ 0 w 10000"/>
                <a:gd name="connsiteY0" fmla="*/ 7918 h 9017"/>
                <a:gd name="connsiteX1" fmla="*/ 943 w 10000"/>
                <a:gd name="connsiteY1" fmla="*/ 7571 h 9017"/>
                <a:gd name="connsiteX2" fmla="*/ 1509 w 10000"/>
                <a:gd name="connsiteY2" fmla="*/ 7571 h 9017"/>
                <a:gd name="connsiteX3" fmla="*/ 2075 w 10000"/>
                <a:gd name="connsiteY3" fmla="*/ 7571 h 9017"/>
                <a:gd name="connsiteX4" fmla="*/ 3208 w 10000"/>
                <a:gd name="connsiteY4" fmla="*/ 7571 h 9017"/>
                <a:gd name="connsiteX5" fmla="*/ 3774 w 10000"/>
                <a:gd name="connsiteY5" fmla="*/ 7918 h 9017"/>
                <a:gd name="connsiteX6" fmla="*/ 4528 w 10000"/>
                <a:gd name="connsiteY6" fmla="*/ 7571 h 9017"/>
                <a:gd name="connsiteX7" fmla="*/ 4717 w 10000"/>
                <a:gd name="connsiteY7" fmla="*/ 4797 h 9017"/>
                <a:gd name="connsiteX8" fmla="*/ 4906 w 10000"/>
                <a:gd name="connsiteY8" fmla="*/ 635 h 9017"/>
                <a:gd name="connsiteX9" fmla="*/ 4906 w 10000"/>
                <a:gd name="connsiteY9" fmla="*/ 982 h 9017"/>
                <a:gd name="connsiteX10" fmla="*/ 4990 w 10000"/>
                <a:gd name="connsiteY10" fmla="*/ 5321 h 9017"/>
                <a:gd name="connsiteX11" fmla="*/ 5165 w 10000"/>
                <a:gd name="connsiteY11" fmla="*/ 7287 h 9017"/>
                <a:gd name="connsiteX12" fmla="*/ 6040 w 10000"/>
                <a:gd name="connsiteY12" fmla="*/ 8270 h 9017"/>
                <a:gd name="connsiteX13" fmla="*/ 7090 w 10000"/>
                <a:gd name="connsiteY13" fmla="*/ 8926 h 9017"/>
                <a:gd name="connsiteX14" fmla="*/ 10000 w 10000"/>
                <a:gd name="connsiteY14" fmla="*/ 8265 h 9017"/>
                <a:gd name="connsiteX0" fmla="*/ 0 w 10000"/>
                <a:gd name="connsiteY0" fmla="*/ 8781 h 10000"/>
                <a:gd name="connsiteX1" fmla="*/ 943 w 10000"/>
                <a:gd name="connsiteY1" fmla="*/ 8396 h 10000"/>
                <a:gd name="connsiteX2" fmla="*/ 1509 w 10000"/>
                <a:gd name="connsiteY2" fmla="*/ 8396 h 10000"/>
                <a:gd name="connsiteX3" fmla="*/ 2075 w 10000"/>
                <a:gd name="connsiteY3" fmla="*/ 8396 h 10000"/>
                <a:gd name="connsiteX4" fmla="*/ 3208 w 10000"/>
                <a:gd name="connsiteY4" fmla="*/ 8396 h 10000"/>
                <a:gd name="connsiteX5" fmla="*/ 3774 w 10000"/>
                <a:gd name="connsiteY5" fmla="*/ 8781 h 10000"/>
                <a:gd name="connsiteX6" fmla="*/ 4528 w 10000"/>
                <a:gd name="connsiteY6" fmla="*/ 8396 h 10000"/>
                <a:gd name="connsiteX7" fmla="*/ 4717 w 10000"/>
                <a:gd name="connsiteY7" fmla="*/ 5320 h 10000"/>
                <a:gd name="connsiteX8" fmla="*/ 4906 w 10000"/>
                <a:gd name="connsiteY8" fmla="*/ 704 h 10000"/>
                <a:gd name="connsiteX9" fmla="*/ 4906 w 10000"/>
                <a:gd name="connsiteY9" fmla="*/ 1089 h 10000"/>
                <a:gd name="connsiteX10" fmla="*/ 4990 w 10000"/>
                <a:gd name="connsiteY10" fmla="*/ 5901 h 10000"/>
                <a:gd name="connsiteX11" fmla="*/ 5165 w 10000"/>
                <a:gd name="connsiteY11" fmla="*/ 8081 h 10000"/>
                <a:gd name="connsiteX12" fmla="*/ 6040 w 10000"/>
                <a:gd name="connsiteY12" fmla="*/ 9172 h 10000"/>
                <a:gd name="connsiteX13" fmla="*/ 7265 w 10000"/>
                <a:gd name="connsiteY13" fmla="*/ 9535 h 10000"/>
                <a:gd name="connsiteX14" fmla="*/ 10000 w 10000"/>
                <a:gd name="connsiteY14" fmla="*/ 9166 h 10000"/>
                <a:gd name="connsiteX0" fmla="*/ 0 w 10065"/>
                <a:gd name="connsiteY0" fmla="*/ 8781 h 9642"/>
                <a:gd name="connsiteX1" fmla="*/ 943 w 10065"/>
                <a:gd name="connsiteY1" fmla="*/ 8396 h 9642"/>
                <a:gd name="connsiteX2" fmla="*/ 1509 w 10065"/>
                <a:gd name="connsiteY2" fmla="*/ 8396 h 9642"/>
                <a:gd name="connsiteX3" fmla="*/ 2075 w 10065"/>
                <a:gd name="connsiteY3" fmla="*/ 8396 h 9642"/>
                <a:gd name="connsiteX4" fmla="*/ 3208 w 10065"/>
                <a:gd name="connsiteY4" fmla="*/ 8396 h 9642"/>
                <a:gd name="connsiteX5" fmla="*/ 3774 w 10065"/>
                <a:gd name="connsiteY5" fmla="*/ 8781 h 9642"/>
                <a:gd name="connsiteX6" fmla="*/ 4528 w 10065"/>
                <a:gd name="connsiteY6" fmla="*/ 8396 h 9642"/>
                <a:gd name="connsiteX7" fmla="*/ 4717 w 10065"/>
                <a:gd name="connsiteY7" fmla="*/ 5320 h 9642"/>
                <a:gd name="connsiteX8" fmla="*/ 4906 w 10065"/>
                <a:gd name="connsiteY8" fmla="*/ 704 h 9642"/>
                <a:gd name="connsiteX9" fmla="*/ 4906 w 10065"/>
                <a:gd name="connsiteY9" fmla="*/ 1089 h 9642"/>
                <a:gd name="connsiteX10" fmla="*/ 4990 w 10065"/>
                <a:gd name="connsiteY10" fmla="*/ 5901 h 9642"/>
                <a:gd name="connsiteX11" fmla="*/ 5165 w 10065"/>
                <a:gd name="connsiteY11" fmla="*/ 8081 h 9642"/>
                <a:gd name="connsiteX12" fmla="*/ 6040 w 10065"/>
                <a:gd name="connsiteY12" fmla="*/ 9172 h 9642"/>
                <a:gd name="connsiteX13" fmla="*/ 7265 w 10065"/>
                <a:gd name="connsiteY13" fmla="*/ 9535 h 9642"/>
                <a:gd name="connsiteX14" fmla="*/ 10065 w 10065"/>
                <a:gd name="connsiteY14" fmla="*/ 8808 h 9642"/>
                <a:gd name="connsiteX0" fmla="*/ 0 w 10000"/>
                <a:gd name="connsiteY0" fmla="*/ 9107 h 10000"/>
                <a:gd name="connsiteX1" fmla="*/ 937 w 10000"/>
                <a:gd name="connsiteY1" fmla="*/ 8708 h 10000"/>
                <a:gd name="connsiteX2" fmla="*/ 1499 w 10000"/>
                <a:gd name="connsiteY2" fmla="*/ 8708 h 10000"/>
                <a:gd name="connsiteX3" fmla="*/ 2062 w 10000"/>
                <a:gd name="connsiteY3" fmla="*/ 8708 h 10000"/>
                <a:gd name="connsiteX4" fmla="*/ 3187 w 10000"/>
                <a:gd name="connsiteY4" fmla="*/ 8708 h 10000"/>
                <a:gd name="connsiteX5" fmla="*/ 3750 w 10000"/>
                <a:gd name="connsiteY5" fmla="*/ 9107 h 10000"/>
                <a:gd name="connsiteX6" fmla="*/ 4499 w 10000"/>
                <a:gd name="connsiteY6" fmla="*/ 8708 h 10000"/>
                <a:gd name="connsiteX7" fmla="*/ 4687 w 10000"/>
                <a:gd name="connsiteY7" fmla="*/ 5518 h 10000"/>
                <a:gd name="connsiteX8" fmla="*/ 4874 w 10000"/>
                <a:gd name="connsiteY8" fmla="*/ 730 h 10000"/>
                <a:gd name="connsiteX9" fmla="*/ 4874 w 10000"/>
                <a:gd name="connsiteY9" fmla="*/ 1129 h 10000"/>
                <a:gd name="connsiteX10" fmla="*/ 4958 w 10000"/>
                <a:gd name="connsiteY10" fmla="*/ 6120 h 10000"/>
                <a:gd name="connsiteX11" fmla="*/ 5132 w 10000"/>
                <a:gd name="connsiteY11" fmla="*/ 8381 h 10000"/>
                <a:gd name="connsiteX12" fmla="*/ 6349 w 10000"/>
                <a:gd name="connsiteY12" fmla="*/ 9512 h 10000"/>
                <a:gd name="connsiteX13" fmla="*/ 7218 w 10000"/>
                <a:gd name="connsiteY13" fmla="*/ 9889 h 10000"/>
                <a:gd name="connsiteX14" fmla="*/ 10000 w 10000"/>
                <a:gd name="connsiteY14" fmla="*/ 9135 h 10000"/>
                <a:gd name="connsiteX0" fmla="*/ 0 w 10000"/>
                <a:gd name="connsiteY0" fmla="*/ 9107 h 10000"/>
                <a:gd name="connsiteX1" fmla="*/ 937 w 10000"/>
                <a:gd name="connsiteY1" fmla="*/ 8708 h 10000"/>
                <a:gd name="connsiteX2" fmla="*/ 1499 w 10000"/>
                <a:gd name="connsiteY2" fmla="*/ 8708 h 10000"/>
                <a:gd name="connsiteX3" fmla="*/ 2062 w 10000"/>
                <a:gd name="connsiteY3" fmla="*/ 8708 h 10000"/>
                <a:gd name="connsiteX4" fmla="*/ 3187 w 10000"/>
                <a:gd name="connsiteY4" fmla="*/ 8708 h 10000"/>
                <a:gd name="connsiteX5" fmla="*/ 3750 w 10000"/>
                <a:gd name="connsiteY5" fmla="*/ 9107 h 10000"/>
                <a:gd name="connsiteX6" fmla="*/ 4499 w 10000"/>
                <a:gd name="connsiteY6" fmla="*/ 8708 h 10000"/>
                <a:gd name="connsiteX7" fmla="*/ 4687 w 10000"/>
                <a:gd name="connsiteY7" fmla="*/ 5518 h 10000"/>
                <a:gd name="connsiteX8" fmla="*/ 4874 w 10000"/>
                <a:gd name="connsiteY8" fmla="*/ 730 h 10000"/>
                <a:gd name="connsiteX9" fmla="*/ 4874 w 10000"/>
                <a:gd name="connsiteY9" fmla="*/ 1129 h 10000"/>
                <a:gd name="connsiteX10" fmla="*/ 4958 w 10000"/>
                <a:gd name="connsiteY10" fmla="*/ 6120 h 10000"/>
                <a:gd name="connsiteX11" fmla="*/ 5132 w 10000"/>
                <a:gd name="connsiteY11" fmla="*/ 8381 h 10000"/>
                <a:gd name="connsiteX12" fmla="*/ 6349 w 10000"/>
                <a:gd name="connsiteY12" fmla="*/ 9512 h 10000"/>
                <a:gd name="connsiteX13" fmla="*/ 7218 w 10000"/>
                <a:gd name="connsiteY13" fmla="*/ 9889 h 10000"/>
                <a:gd name="connsiteX14" fmla="*/ 10000 w 10000"/>
                <a:gd name="connsiteY14" fmla="*/ 9135 h 10000"/>
                <a:gd name="connsiteX0" fmla="*/ 0 w 10000"/>
                <a:gd name="connsiteY0" fmla="*/ 9107 h 10000"/>
                <a:gd name="connsiteX1" fmla="*/ 937 w 10000"/>
                <a:gd name="connsiteY1" fmla="*/ 8708 h 10000"/>
                <a:gd name="connsiteX2" fmla="*/ 1499 w 10000"/>
                <a:gd name="connsiteY2" fmla="*/ 8708 h 10000"/>
                <a:gd name="connsiteX3" fmla="*/ 2062 w 10000"/>
                <a:gd name="connsiteY3" fmla="*/ 8708 h 10000"/>
                <a:gd name="connsiteX4" fmla="*/ 3187 w 10000"/>
                <a:gd name="connsiteY4" fmla="*/ 8708 h 10000"/>
                <a:gd name="connsiteX5" fmla="*/ 3750 w 10000"/>
                <a:gd name="connsiteY5" fmla="*/ 9107 h 10000"/>
                <a:gd name="connsiteX6" fmla="*/ 4499 w 10000"/>
                <a:gd name="connsiteY6" fmla="*/ 8708 h 10000"/>
                <a:gd name="connsiteX7" fmla="*/ 4687 w 10000"/>
                <a:gd name="connsiteY7" fmla="*/ 5518 h 10000"/>
                <a:gd name="connsiteX8" fmla="*/ 4874 w 10000"/>
                <a:gd name="connsiteY8" fmla="*/ 730 h 10000"/>
                <a:gd name="connsiteX9" fmla="*/ 4874 w 10000"/>
                <a:gd name="connsiteY9" fmla="*/ 1129 h 10000"/>
                <a:gd name="connsiteX10" fmla="*/ 4958 w 10000"/>
                <a:gd name="connsiteY10" fmla="*/ 6120 h 10000"/>
                <a:gd name="connsiteX11" fmla="*/ 5132 w 10000"/>
                <a:gd name="connsiteY11" fmla="*/ 8381 h 10000"/>
                <a:gd name="connsiteX12" fmla="*/ 5827 w 10000"/>
                <a:gd name="connsiteY12" fmla="*/ 9136 h 10000"/>
                <a:gd name="connsiteX13" fmla="*/ 7218 w 10000"/>
                <a:gd name="connsiteY13" fmla="*/ 9889 h 10000"/>
                <a:gd name="connsiteX14" fmla="*/ 10000 w 10000"/>
                <a:gd name="connsiteY14" fmla="*/ 9135 h 10000"/>
                <a:gd name="connsiteX0" fmla="*/ 0 w 10000"/>
                <a:gd name="connsiteY0" fmla="*/ 9107 h 10000"/>
                <a:gd name="connsiteX1" fmla="*/ 937 w 10000"/>
                <a:gd name="connsiteY1" fmla="*/ 8708 h 10000"/>
                <a:gd name="connsiteX2" fmla="*/ 1499 w 10000"/>
                <a:gd name="connsiteY2" fmla="*/ 8708 h 10000"/>
                <a:gd name="connsiteX3" fmla="*/ 2062 w 10000"/>
                <a:gd name="connsiteY3" fmla="*/ 8708 h 10000"/>
                <a:gd name="connsiteX4" fmla="*/ 3187 w 10000"/>
                <a:gd name="connsiteY4" fmla="*/ 8708 h 10000"/>
                <a:gd name="connsiteX5" fmla="*/ 3750 w 10000"/>
                <a:gd name="connsiteY5" fmla="*/ 9107 h 10000"/>
                <a:gd name="connsiteX6" fmla="*/ 4499 w 10000"/>
                <a:gd name="connsiteY6" fmla="*/ 8708 h 10000"/>
                <a:gd name="connsiteX7" fmla="*/ 4687 w 10000"/>
                <a:gd name="connsiteY7" fmla="*/ 5518 h 10000"/>
                <a:gd name="connsiteX8" fmla="*/ 4874 w 10000"/>
                <a:gd name="connsiteY8" fmla="*/ 730 h 10000"/>
                <a:gd name="connsiteX9" fmla="*/ 4874 w 10000"/>
                <a:gd name="connsiteY9" fmla="*/ 1129 h 10000"/>
                <a:gd name="connsiteX10" fmla="*/ 4958 w 10000"/>
                <a:gd name="connsiteY10" fmla="*/ 6120 h 10000"/>
                <a:gd name="connsiteX11" fmla="*/ 5305 w 10000"/>
                <a:gd name="connsiteY11" fmla="*/ 8382 h 10000"/>
                <a:gd name="connsiteX12" fmla="*/ 5827 w 10000"/>
                <a:gd name="connsiteY12" fmla="*/ 9136 h 10000"/>
                <a:gd name="connsiteX13" fmla="*/ 7218 w 10000"/>
                <a:gd name="connsiteY13" fmla="*/ 9889 h 10000"/>
                <a:gd name="connsiteX14" fmla="*/ 10000 w 10000"/>
                <a:gd name="connsiteY14" fmla="*/ 9135 h 10000"/>
                <a:gd name="connsiteX0" fmla="*/ 0 w 10000"/>
                <a:gd name="connsiteY0" fmla="*/ 9107 h 10000"/>
                <a:gd name="connsiteX1" fmla="*/ 937 w 10000"/>
                <a:gd name="connsiteY1" fmla="*/ 8708 h 10000"/>
                <a:gd name="connsiteX2" fmla="*/ 1499 w 10000"/>
                <a:gd name="connsiteY2" fmla="*/ 8708 h 10000"/>
                <a:gd name="connsiteX3" fmla="*/ 2062 w 10000"/>
                <a:gd name="connsiteY3" fmla="*/ 8708 h 10000"/>
                <a:gd name="connsiteX4" fmla="*/ 3187 w 10000"/>
                <a:gd name="connsiteY4" fmla="*/ 8708 h 10000"/>
                <a:gd name="connsiteX5" fmla="*/ 3750 w 10000"/>
                <a:gd name="connsiteY5" fmla="*/ 9107 h 10000"/>
                <a:gd name="connsiteX6" fmla="*/ 4499 w 10000"/>
                <a:gd name="connsiteY6" fmla="*/ 8708 h 10000"/>
                <a:gd name="connsiteX7" fmla="*/ 4687 w 10000"/>
                <a:gd name="connsiteY7" fmla="*/ 5518 h 10000"/>
                <a:gd name="connsiteX8" fmla="*/ 4874 w 10000"/>
                <a:gd name="connsiteY8" fmla="*/ 730 h 10000"/>
                <a:gd name="connsiteX9" fmla="*/ 4874 w 10000"/>
                <a:gd name="connsiteY9" fmla="*/ 1129 h 10000"/>
                <a:gd name="connsiteX10" fmla="*/ 4958 w 10000"/>
                <a:gd name="connsiteY10" fmla="*/ 6120 h 10000"/>
                <a:gd name="connsiteX11" fmla="*/ 5305 w 10000"/>
                <a:gd name="connsiteY11" fmla="*/ 8382 h 10000"/>
                <a:gd name="connsiteX12" fmla="*/ 6001 w 10000"/>
                <a:gd name="connsiteY12" fmla="*/ 9512 h 10000"/>
                <a:gd name="connsiteX13" fmla="*/ 7218 w 10000"/>
                <a:gd name="connsiteY13" fmla="*/ 9889 h 10000"/>
                <a:gd name="connsiteX14" fmla="*/ 10000 w 10000"/>
                <a:gd name="connsiteY14" fmla="*/ 9135 h 10000"/>
                <a:gd name="connsiteX0" fmla="*/ 0 w 10000"/>
                <a:gd name="connsiteY0" fmla="*/ 9107 h 10266"/>
                <a:gd name="connsiteX1" fmla="*/ 937 w 10000"/>
                <a:gd name="connsiteY1" fmla="*/ 8708 h 10266"/>
                <a:gd name="connsiteX2" fmla="*/ 1499 w 10000"/>
                <a:gd name="connsiteY2" fmla="*/ 8708 h 10266"/>
                <a:gd name="connsiteX3" fmla="*/ 2062 w 10000"/>
                <a:gd name="connsiteY3" fmla="*/ 8708 h 10266"/>
                <a:gd name="connsiteX4" fmla="*/ 3187 w 10000"/>
                <a:gd name="connsiteY4" fmla="*/ 8708 h 10266"/>
                <a:gd name="connsiteX5" fmla="*/ 3750 w 10000"/>
                <a:gd name="connsiteY5" fmla="*/ 9107 h 10266"/>
                <a:gd name="connsiteX6" fmla="*/ 4499 w 10000"/>
                <a:gd name="connsiteY6" fmla="*/ 8708 h 10266"/>
                <a:gd name="connsiteX7" fmla="*/ 4687 w 10000"/>
                <a:gd name="connsiteY7" fmla="*/ 5518 h 10266"/>
                <a:gd name="connsiteX8" fmla="*/ 4874 w 10000"/>
                <a:gd name="connsiteY8" fmla="*/ 730 h 10266"/>
                <a:gd name="connsiteX9" fmla="*/ 4874 w 10000"/>
                <a:gd name="connsiteY9" fmla="*/ 1129 h 10266"/>
                <a:gd name="connsiteX10" fmla="*/ 4958 w 10000"/>
                <a:gd name="connsiteY10" fmla="*/ 6120 h 10266"/>
                <a:gd name="connsiteX11" fmla="*/ 5305 w 10000"/>
                <a:gd name="connsiteY11" fmla="*/ 8382 h 10266"/>
                <a:gd name="connsiteX12" fmla="*/ 6001 w 10000"/>
                <a:gd name="connsiteY12" fmla="*/ 9512 h 10266"/>
                <a:gd name="connsiteX13" fmla="*/ 7218 w 10000"/>
                <a:gd name="connsiteY13" fmla="*/ 10266 h 10266"/>
                <a:gd name="connsiteX14" fmla="*/ 10000 w 10000"/>
                <a:gd name="connsiteY14" fmla="*/ 9135 h 1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266">
                  <a:moveTo>
                    <a:pt x="0" y="9107"/>
                  </a:moveTo>
                  <a:cubicBezTo>
                    <a:pt x="344" y="8941"/>
                    <a:pt x="688" y="8776"/>
                    <a:pt x="937" y="8708"/>
                  </a:cubicBezTo>
                  <a:cubicBezTo>
                    <a:pt x="1187" y="8642"/>
                    <a:pt x="1312" y="8708"/>
                    <a:pt x="1499" y="8708"/>
                  </a:cubicBezTo>
                  <a:lnTo>
                    <a:pt x="2062" y="8708"/>
                  </a:lnTo>
                  <a:cubicBezTo>
                    <a:pt x="2343" y="8708"/>
                    <a:pt x="2906" y="8642"/>
                    <a:pt x="3187" y="8708"/>
                  </a:cubicBezTo>
                  <a:cubicBezTo>
                    <a:pt x="3468" y="8776"/>
                    <a:pt x="3530" y="9107"/>
                    <a:pt x="3750" y="9107"/>
                  </a:cubicBezTo>
                  <a:cubicBezTo>
                    <a:pt x="3968" y="9107"/>
                    <a:pt x="4343" y="9307"/>
                    <a:pt x="4499" y="8708"/>
                  </a:cubicBezTo>
                  <a:cubicBezTo>
                    <a:pt x="4656" y="8111"/>
                    <a:pt x="4624" y="6847"/>
                    <a:pt x="4687" y="5518"/>
                  </a:cubicBezTo>
                  <a:cubicBezTo>
                    <a:pt x="4749" y="4188"/>
                    <a:pt x="4843" y="1463"/>
                    <a:pt x="4874" y="730"/>
                  </a:cubicBezTo>
                  <a:cubicBezTo>
                    <a:pt x="4905" y="0"/>
                    <a:pt x="4860" y="232"/>
                    <a:pt x="4874" y="1129"/>
                  </a:cubicBezTo>
                  <a:cubicBezTo>
                    <a:pt x="4888" y="2028"/>
                    <a:pt x="4926" y="4657"/>
                    <a:pt x="4958" y="6120"/>
                  </a:cubicBezTo>
                  <a:cubicBezTo>
                    <a:pt x="4989" y="7582"/>
                    <a:pt x="5131" y="7817"/>
                    <a:pt x="5305" y="8382"/>
                  </a:cubicBezTo>
                  <a:cubicBezTo>
                    <a:pt x="5479" y="8947"/>
                    <a:pt x="5682" y="9198"/>
                    <a:pt x="6001" y="9512"/>
                  </a:cubicBezTo>
                  <a:cubicBezTo>
                    <a:pt x="6320" y="9826"/>
                    <a:pt x="6403" y="10181"/>
                    <a:pt x="7218" y="10266"/>
                  </a:cubicBezTo>
                  <a:cubicBezTo>
                    <a:pt x="7826" y="10203"/>
                    <a:pt x="8829" y="10000"/>
                    <a:pt x="10000" y="9135"/>
                  </a:cubicBezTo>
                </a:path>
              </a:pathLst>
            </a:custGeom>
            <a:grpFill/>
            <a:ln w="28575" cmpd="sng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0" y="3706368"/>
            <a:ext cx="6705600" cy="1879600"/>
            <a:chOff x="0" y="1920"/>
            <a:chExt cx="4224" cy="1184"/>
          </a:xfrm>
          <a:noFill/>
        </p:grpSpPr>
        <p:sp>
          <p:nvSpPr>
            <p:cNvPr id="39" name="Line 29"/>
            <p:cNvSpPr>
              <a:spLocks noChangeShapeType="1"/>
            </p:cNvSpPr>
            <p:nvPr/>
          </p:nvSpPr>
          <p:spPr bwMode="auto">
            <a:xfrm>
              <a:off x="793" y="2925"/>
              <a:ext cx="192" cy="0"/>
            </a:xfrm>
            <a:prstGeom prst="line">
              <a:avLst/>
            </a:prstGeom>
            <a:grpFill/>
            <a:ln w="1270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0" y="2160"/>
              <a:ext cx="1696" cy="26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20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17b-OESTRADIOL</a:t>
              </a:r>
            </a:p>
          </p:txBody>
        </p:sp>
        <p:sp>
          <p:nvSpPr>
            <p:cNvPr id="41" name="Freeform 28"/>
            <p:cNvSpPr>
              <a:spLocks/>
            </p:cNvSpPr>
            <p:nvPr/>
          </p:nvSpPr>
          <p:spPr bwMode="auto">
            <a:xfrm>
              <a:off x="1680" y="1920"/>
              <a:ext cx="2544" cy="1184"/>
            </a:xfrm>
            <a:custGeom>
              <a:avLst/>
              <a:gdLst>
                <a:gd name="T0" fmla="*/ 0 w 2544"/>
                <a:gd name="T1" fmla="*/ 1184 h 1280"/>
                <a:gd name="T2" fmla="*/ 528 w 2544"/>
                <a:gd name="T3" fmla="*/ 1095 h 1280"/>
                <a:gd name="T4" fmla="*/ 960 w 2544"/>
                <a:gd name="T5" fmla="*/ 784 h 1280"/>
                <a:gd name="T6" fmla="*/ 1104 w 2544"/>
                <a:gd name="T7" fmla="*/ 30 h 1280"/>
                <a:gd name="T8" fmla="*/ 1344 w 2544"/>
                <a:gd name="T9" fmla="*/ 962 h 1280"/>
                <a:gd name="T10" fmla="*/ 1872 w 2544"/>
                <a:gd name="T11" fmla="*/ 429 h 1280"/>
                <a:gd name="T12" fmla="*/ 2544 w 2544"/>
                <a:gd name="T13" fmla="*/ 1184 h 1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44"/>
                <a:gd name="T22" fmla="*/ 0 h 1280"/>
                <a:gd name="T23" fmla="*/ 2544 w 2544"/>
                <a:gd name="T24" fmla="*/ 1280 h 1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44" h="1280">
                  <a:moveTo>
                    <a:pt x="0" y="1280"/>
                  </a:moveTo>
                  <a:cubicBezTo>
                    <a:pt x="184" y="1268"/>
                    <a:pt x="368" y="1256"/>
                    <a:pt x="528" y="1184"/>
                  </a:cubicBezTo>
                  <a:cubicBezTo>
                    <a:pt x="688" y="1112"/>
                    <a:pt x="864" y="1040"/>
                    <a:pt x="960" y="848"/>
                  </a:cubicBezTo>
                  <a:cubicBezTo>
                    <a:pt x="1056" y="656"/>
                    <a:pt x="1040" y="0"/>
                    <a:pt x="1104" y="32"/>
                  </a:cubicBezTo>
                  <a:cubicBezTo>
                    <a:pt x="1168" y="64"/>
                    <a:pt x="1216" y="968"/>
                    <a:pt x="1344" y="1040"/>
                  </a:cubicBezTo>
                  <a:cubicBezTo>
                    <a:pt x="1472" y="1112"/>
                    <a:pt x="1672" y="424"/>
                    <a:pt x="1872" y="464"/>
                  </a:cubicBezTo>
                  <a:cubicBezTo>
                    <a:pt x="2072" y="504"/>
                    <a:pt x="2308" y="892"/>
                    <a:pt x="2544" y="1280"/>
                  </a:cubicBezTo>
                </a:path>
              </a:pathLst>
            </a:custGeom>
            <a:grpFill/>
            <a:ln w="12700" cap="flat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567" y="2471"/>
              <a:ext cx="634" cy="291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pmol</a:t>
              </a:r>
              <a:r>
                <a:rPr lang="en-GB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/l</a:t>
              </a:r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4495799" y="5497576"/>
            <a:ext cx="1674817" cy="1065218"/>
            <a:chOff x="4495800" y="4851400"/>
            <a:chExt cx="1674817" cy="1065218"/>
          </a:xfrm>
          <a:noFill/>
        </p:grpSpPr>
        <p:grpSp>
          <p:nvGrpSpPr>
            <p:cNvPr id="9" name="Group 68"/>
            <p:cNvGrpSpPr>
              <a:grpSpLocks/>
            </p:cNvGrpSpPr>
            <p:nvPr/>
          </p:nvGrpSpPr>
          <p:grpSpPr bwMode="auto">
            <a:xfrm>
              <a:off x="4495803" y="4851404"/>
              <a:ext cx="1674814" cy="1065214"/>
              <a:chOff x="2832" y="3056"/>
              <a:chExt cx="1055" cy="671"/>
            </a:xfrm>
            <a:grpFill/>
          </p:grpSpPr>
          <p:sp>
            <p:nvSpPr>
              <p:cNvPr id="46" name="Line 33"/>
              <p:cNvSpPr>
                <a:spLocks noChangeShapeType="1"/>
              </p:cNvSpPr>
              <p:nvPr/>
            </p:nvSpPr>
            <p:spPr bwMode="auto">
              <a:xfrm flipH="1" flipV="1">
                <a:off x="2832" y="3056"/>
                <a:ext cx="576" cy="432"/>
              </a:xfrm>
              <a:prstGeom prst="line">
                <a:avLst/>
              </a:prstGeom>
              <a:grpFill/>
              <a:ln w="12700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34"/>
              <p:cNvSpPr txBox="1">
                <a:spLocks noChangeArrowheads="1"/>
              </p:cNvSpPr>
              <p:nvPr/>
            </p:nvSpPr>
            <p:spPr bwMode="auto">
              <a:xfrm>
                <a:off x="3070" y="3436"/>
                <a:ext cx="817" cy="291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17OH-P</a:t>
                </a:r>
              </a:p>
            </p:txBody>
          </p:sp>
        </p:grpSp>
        <p:cxnSp>
          <p:nvCxnSpPr>
            <p:cNvPr id="45" name="Straight Arrow Connector 63"/>
            <p:cNvCxnSpPr>
              <a:cxnSpLocks noChangeShapeType="1"/>
              <a:endCxn id="46" idx="1"/>
            </p:cNvCxnSpPr>
            <p:nvPr/>
          </p:nvCxnSpPr>
          <p:spPr bwMode="auto">
            <a:xfrm rot="10800000">
              <a:off x="4495800" y="4851400"/>
              <a:ext cx="933456" cy="577864"/>
            </a:xfrm>
            <a:prstGeom prst="straightConnector1">
              <a:avLst/>
            </a:prstGeom>
            <a:grpFill/>
            <a:ln w="9525" algn="ctr">
              <a:noFill/>
              <a:round/>
              <a:headEnd/>
              <a:tailEnd type="arrow" w="med" len="med"/>
            </a:ln>
          </p:spPr>
        </p:cxnSp>
      </p:grpSp>
      <p:cxnSp>
        <p:nvCxnSpPr>
          <p:cNvPr id="35863" name="Straight Connector 47"/>
          <p:cNvCxnSpPr>
            <a:cxnSpLocks noChangeShapeType="1"/>
          </p:cNvCxnSpPr>
          <p:nvPr/>
        </p:nvCxnSpPr>
        <p:spPr bwMode="auto">
          <a:xfrm>
            <a:off x="1439863" y="2513013"/>
            <a:ext cx="228600" cy="0"/>
          </a:xfrm>
          <a:prstGeom prst="line">
            <a:avLst/>
          </a:prstGeom>
          <a:noFill/>
          <a:ln w="2857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4" name="Straight Arrow Connector 48"/>
          <p:cNvCxnSpPr>
            <a:cxnSpLocks noChangeShapeType="1"/>
          </p:cNvCxnSpPr>
          <p:nvPr/>
        </p:nvCxnSpPr>
        <p:spPr bwMode="auto">
          <a:xfrm rot="10800000">
            <a:off x="4584700" y="5595938"/>
            <a:ext cx="617538" cy="512762"/>
          </a:xfrm>
          <a:prstGeom prst="straightConnector1">
            <a:avLst/>
          </a:prstGeom>
          <a:noFill/>
          <a:ln w="127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42875" y="69850"/>
            <a:ext cx="8715375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sz="2800">
                <a:solidFill>
                  <a:srgbClr val="000099"/>
                </a:solidFill>
                <a:latin typeface="Arial" charset="0"/>
                <a:cs typeface="Arial" charset="0"/>
              </a:rPr>
              <a:t>If fertilization does not occur, progesterone, estradiol and inhibin exert a negative feedback on LH and FSH release, leading to luteolysis and menstruation</a:t>
            </a:r>
            <a:endParaRPr lang="en-GB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084263" y="2066925"/>
            <a:ext cx="3368675" cy="3211513"/>
            <a:chOff x="1084263" y="2067455"/>
            <a:chExt cx="3369463" cy="3210983"/>
          </a:xfrm>
        </p:grpSpPr>
        <p:sp>
          <p:nvSpPr>
            <p:cNvPr id="36883" name="Line 3"/>
            <p:cNvSpPr>
              <a:spLocks noChangeShapeType="1"/>
            </p:cNvSpPr>
            <p:nvPr/>
          </p:nvSpPr>
          <p:spPr bwMode="auto">
            <a:xfrm flipH="1" flipV="1">
              <a:off x="1115623" y="2565352"/>
              <a:ext cx="3134919" cy="12219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4" name="Line 4"/>
            <p:cNvSpPr>
              <a:spLocks noChangeShapeType="1"/>
            </p:cNvSpPr>
            <p:nvPr/>
          </p:nvSpPr>
          <p:spPr bwMode="auto">
            <a:xfrm flipH="1">
              <a:off x="1092729" y="2582863"/>
              <a:ext cx="25398" cy="2695575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5" name="Line 7"/>
            <p:cNvSpPr>
              <a:spLocks noChangeShapeType="1"/>
            </p:cNvSpPr>
            <p:nvPr/>
          </p:nvSpPr>
          <p:spPr bwMode="auto">
            <a:xfrm flipH="1">
              <a:off x="1084263" y="3999971"/>
              <a:ext cx="3369463" cy="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1495521" y="3462638"/>
              <a:ext cx="1783180" cy="45871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i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direct -</a:t>
              </a:r>
              <a:r>
                <a:rPr lang="en-GB" i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ve</a:t>
              </a:r>
              <a:endParaRPr lang="en-GB" i="1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86" name="Rectangle 10"/>
            <p:cNvSpPr>
              <a:spLocks noChangeArrowheads="1"/>
            </p:cNvSpPr>
            <p:nvPr/>
          </p:nvSpPr>
          <p:spPr bwMode="auto">
            <a:xfrm>
              <a:off x="1230347" y="2067455"/>
              <a:ext cx="2122983" cy="4587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i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indirect -</a:t>
              </a:r>
              <a:r>
                <a:rPr lang="en-GB" i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ve</a:t>
              </a:r>
              <a:endParaRPr lang="en-GB" i="1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6868" name="Oval 13"/>
          <p:cNvSpPr>
            <a:spLocks noChangeArrowheads="1"/>
          </p:cNvSpPr>
          <p:nvPr/>
        </p:nvSpPr>
        <p:spPr bwMode="auto">
          <a:xfrm>
            <a:off x="2997200" y="5135563"/>
            <a:ext cx="4699000" cy="1374775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36869" name="Rectangle 19"/>
          <p:cNvSpPr>
            <a:spLocks noChangeArrowheads="1"/>
          </p:cNvSpPr>
          <p:nvPr/>
        </p:nvSpPr>
        <p:spPr bwMode="auto">
          <a:xfrm>
            <a:off x="4419600" y="5249863"/>
            <a:ext cx="1828800" cy="458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GB">
                <a:solidFill>
                  <a:srgbClr val="0070C0"/>
                </a:solidFill>
                <a:latin typeface="Arial" charset="0"/>
                <a:cs typeface="Arial" charset="0"/>
              </a:rPr>
              <a:t>OVARY</a:t>
            </a:r>
          </a:p>
        </p:txBody>
      </p:sp>
      <p:sp>
        <p:nvSpPr>
          <p:cNvPr id="36870" name="Rectangle 24"/>
          <p:cNvSpPr>
            <a:spLocks noChangeArrowheads="1"/>
          </p:cNvSpPr>
          <p:nvPr/>
        </p:nvSpPr>
        <p:spPr bwMode="auto">
          <a:xfrm>
            <a:off x="3322638" y="1570038"/>
            <a:ext cx="3603625" cy="140970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HYPOTHALAMUS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pulse generator</a:t>
            </a:r>
          </a:p>
          <a:p>
            <a:pPr algn="ctr"/>
            <a:endParaRPr lang="en-US" sz="20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36871" name="Oval 27"/>
          <p:cNvSpPr>
            <a:spLocks noChangeArrowheads="1"/>
          </p:cNvSpPr>
          <p:nvPr/>
        </p:nvSpPr>
        <p:spPr bwMode="auto">
          <a:xfrm>
            <a:off x="3924300" y="5756275"/>
            <a:ext cx="2819400" cy="711200"/>
          </a:xfrm>
          <a:prstGeom prst="ellips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70C0"/>
                </a:solidFill>
                <a:latin typeface="Arial" charset="0"/>
                <a:cs typeface="Arial" charset="0"/>
              </a:rPr>
              <a:t>Corpus luteum</a:t>
            </a:r>
            <a:endParaRPr lang="en-US" sz="18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55650" y="5013325"/>
            <a:ext cx="3416300" cy="1198563"/>
            <a:chOff x="755576" y="5013176"/>
            <a:chExt cx="3416374" cy="1198562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755576" y="5013176"/>
              <a:ext cx="2514654" cy="11985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en-GB" i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progesterone </a:t>
              </a:r>
              <a:r>
                <a:rPr lang="en-GB" i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oestradiol</a:t>
              </a:r>
              <a:endParaRPr lang="en-GB" i="1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  <a:p>
              <a:pPr>
                <a:defRPr/>
              </a:pPr>
              <a:r>
                <a:rPr lang="en-GB" i="1" dirty="0" err="1">
                  <a:solidFill>
                    <a:srgbClr val="0070C0"/>
                  </a:solidFill>
                  <a:latin typeface="Arial" charset="0"/>
                  <a:cs typeface="Arial" charset="0"/>
                </a:rPr>
                <a:t>inhibin</a:t>
              </a:r>
              <a:r>
                <a:rPr lang="en-GB" i="1" dirty="0">
                  <a:solidFill>
                    <a:srgbClr val="0070C0"/>
                  </a:solidFill>
                  <a:latin typeface="Arial" charset="0"/>
                  <a:cs typeface="Arial" charset="0"/>
                </a:rPr>
                <a:t> </a:t>
              </a:r>
              <a:endParaRPr lang="en-GB" sz="1600" i="1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880" name="Line 20"/>
            <p:cNvSpPr>
              <a:spLocks noChangeShapeType="1"/>
            </p:cNvSpPr>
            <p:nvPr/>
          </p:nvSpPr>
          <p:spPr bwMode="auto">
            <a:xfrm flipH="1" flipV="1">
              <a:off x="2768600" y="5575300"/>
              <a:ext cx="1403350" cy="276225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36881" name="Straight Arrow Connector 16"/>
            <p:cNvCxnSpPr>
              <a:cxnSpLocks noChangeShapeType="1"/>
              <a:stCxn id="36880" idx="0"/>
            </p:cNvCxnSpPr>
            <p:nvPr/>
          </p:nvCxnSpPr>
          <p:spPr bwMode="auto">
            <a:xfrm rot="16200000" flipV="1">
              <a:off x="3446463" y="5126038"/>
              <a:ext cx="487362" cy="963612"/>
            </a:xfrm>
            <a:prstGeom prst="straightConnector1">
              <a:avLst/>
            </a:prstGeom>
            <a:noFill/>
            <a:ln w="57150" algn="ctr">
              <a:solidFill>
                <a:srgbClr val="000099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82" name="Straight Arrow Connector 18"/>
            <p:cNvCxnSpPr>
              <a:cxnSpLocks noChangeShapeType="1"/>
              <a:stCxn id="36880" idx="0"/>
            </p:cNvCxnSpPr>
            <p:nvPr/>
          </p:nvCxnSpPr>
          <p:spPr bwMode="auto">
            <a:xfrm rot="-5400000" flipH="1" flipV="1">
              <a:off x="3138488" y="4989512"/>
              <a:ext cx="171450" cy="1895475"/>
            </a:xfrm>
            <a:prstGeom prst="straightConnector1">
              <a:avLst/>
            </a:prstGeom>
            <a:noFill/>
            <a:ln w="12700" algn="ctr">
              <a:solidFill>
                <a:srgbClr val="000099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6873" name="Straight Arrow Connector 19"/>
          <p:cNvCxnSpPr>
            <a:cxnSpLocks noChangeShapeType="1"/>
            <a:stCxn id="36870" idx="2"/>
          </p:cNvCxnSpPr>
          <p:nvPr/>
        </p:nvCxnSpPr>
        <p:spPr bwMode="auto">
          <a:xfrm rot="16200000" flipH="1">
            <a:off x="5003006" y="3101182"/>
            <a:ext cx="257175" cy="14288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4" name="Straight Arrow Connector 22"/>
          <p:cNvCxnSpPr>
            <a:cxnSpLocks noChangeShapeType="1"/>
          </p:cNvCxnSpPr>
          <p:nvPr/>
        </p:nvCxnSpPr>
        <p:spPr bwMode="auto">
          <a:xfrm rot="16200000" flipH="1">
            <a:off x="4250531" y="4893469"/>
            <a:ext cx="357188" cy="285750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5" name="Straight Arrow Connector 24"/>
          <p:cNvCxnSpPr>
            <a:cxnSpLocks noChangeShapeType="1"/>
          </p:cNvCxnSpPr>
          <p:nvPr/>
        </p:nvCxnSpPr>
        <p:spPr bwMode="auto">
          <a:xfrm rot="5400000">
            <a:off x="5750719" y="4893469"/>
            <a:ext cx="285750" cy="214312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6" name="Rectangle 25"/>
          <p:cNvSpPr>
            <a:spLocks noChangeArrowheads="1"/>
          </p:cNvSpPr>
          <p:nvPr/>
        </p:nvSpPr>
        <p:spPr bwMode="auto">
          <a:xfrm>
            <a:off x="3419475" y="3284538"/>
            <a:ext cx="3503613" cy="162560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ANTERIOR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PITUITARY </a:t>
            </a:r>
          </a:p>
          <a:p>
            <a:pPr algn="ctr"/>
            <a:r>
              <a:rPr lang="en-US" sz="2000">
                <a:solidFill>
                  <a:srgbClr val="0070C0"/>
                </a:solidFill>
                <a:latin typeface="Arial" charset="0"/>
                <a:cs typeface="Arial" charset="0"/>
              </a:rPr>
              <a:t>GLAND</a:t>
            </a:r>
          </a:p>
          <a:p>
            <a:pPr algn="ctr"/>
            <a:endParaRPr lang="en-US" sz="200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00563" y="2420938"/>
            <a:ext cx="1323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0070C0"/>
                </a:solidFill>
                <a:latin typeface="Arial" charset="0"/>
                <a:cs typeface="Arial" charset="0"/>
              </a:rPr>
              <a:t>GnRH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851275" y="4292600"/>
            <a:ext cx="28527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0070C0"/>
                </a:solidFill>
                <a:latin typeface="Arial" charset="0"/>
                <a:cs typeface="Arial" charset="0"/>
              </a:rPr>
              <a:t>LH		FSH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114300"/>
            <a:ext cx="7772400" cy="11430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000099"/>
                </a:solidFill>
                <a:latin typeface="Arial" charset="0"/>
              </a:rPr>
              <a:t>AMENORRHOEA</a:t>
            </a:r>
            <a:endParaRPr lang="en-GB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01600" y="1255713"/>
            <a:ext cx="9042400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600">
                <a:solidFill>
                  <a:srgbClr val="0070C0"/>
                </a:solidFill>
                <a:latin typeface="Arial" charset="0"/>
              </a:rPr>
              <a:t>Definition of </a:t>
            </a:r>
            <a:r>
              <a:rPr lang="en-GB" sz="3600" b="1">
                <a:solidFill>
                  <a:srgbClr val="0070C0"/>
                </a:solidFill>
                <a:latin typeface="Arial" charset="0"/>
              </a:rPr>
              <a:t>amenorrhoea:</a:t>
            </a:r>
            <a:endParaRPr lang="en-GB" sz="3600">
              <a:solidFill>
                <a:srgbClr val="0070C0"/>
              </a:solidFill>
              <a:latin typeface="Arial" charset="0"/>
            </a:endParaRPr>
          </a:p>
          <a:p>
            <a:r>
              <a:rPr lang="en-GB" sz="3600" b="1" i="1">
                <a:solidFill>
                  <a:srgbClr val="0070C0"/>
                </a:solidFill>
                <a:latin typeface="Arial" charset="0"/>
              </a:rPr>
              <a:t>absence of menstrual cycles</a:t>
            </a:r>
          </a:p>
          <a:p>
            <a:pPr>
              <a:buFontTx/>
              <a:buChar char="•"/>
            </a:pPr>
            <a:r>
              <a:rPr lang="en-GB" sz="3200" b="1">
                <a:solidFill>
                  <a:srgbClr val="0070C0"/>
                </a:solidFill>
                <a:latin typeface="Arial" charset="0"/>
              </a:rPr>
              <a:t> primary </a:t>
            </a:r>
            <a:r>
              <a:rPr lang="en-GB" sz="3200">
                <a:solidFill>
                  <a:srgbClr val="0070C0"/>
                </a:solidFill>
                <a:latin typeface="Arial" charset="0"/>
              </a:rPr>
              <a:t>if they have never happened 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28575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  <a:buFontTx/>
              <a:buChar char="•"/>
            </a:pPr>
            <a:r>
              <a:rPr lang="en-GB" sz="3200" b="1">
                <a:solidFill>
                  <a:srgbClr val="0070C0"/>
                </a:solidFill>
                <a:latin typeface="Arial" charset="0"/>
              </a:rPr>
              <a:t> secondary</a:t>
            </a:r>
            <a:r>
              <a:rPr lang="en-GB" sz="3200">
                <a:solidFill>
                  <a:srgbClr val="0070C0"/>
                </a:solidFill>
                <a:latin typeface="Arial" charset="0"/>
              </a:rPr>
              <a:t> if they did happen but have stopped (can be physiological, e.g. pregnancy).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03200" y="4171950"/>
            <a:ext cx="8534400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solidFill>
                  <a:srgbClr val="0070C0"/>
                </a:solidFill>
                <a:latin typeface="Arial" charset="0"/>
              </a:rPr>
              <a:t>Oligomenorrhoea: </a:t>
            </a:r>
            <a:r>
              <a:rPr lang="en-GB" sz="3600" b="1" i="1">
                <a:solidFill>
                  <a:srgbClr val="0070C0"/>
                </a:solidFill>
                <a:latin typeface="Arial" charset="0"/>
              </a:rPr>
              <a:t>infrequent cycles</a:t>
            </a:r>
            <a:r>
              <a:rPr lang="en-GB" sz="3600">
                <a:solidFill>
                  <a:srgbClr val="0070C0"/>
                </a:solidFill>
                <a:latin typeface="Arial" charset="0"/>
              </a:rPr>
              <a:t>.</a:t>
            </a:r>
            <a:r>
              <a:rPr lang="en-GB" sz="3200">
                <a:solidFill>
                  <a:srgbClr val="0070C0"/>
                </a:solidFill>
                <a:latin typeface="Arial" charset="0"/>
              </a:rPr>
              <a:t> </a:t>
            </a:r>
          </a:p>
          <a:p>
            <a:pPr>
              <a:spcBef>
                <a:spcPct val="15000"/>
              </a:spcBef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Causes: various, but can be due to absence of LH surge (e.g. due to insufficient oestrogenic effect at end of follicular phase),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utoUpdateAnimBg="0"/>
      <p:bldP spid="66564" grpId="0" autoUpdateAnimBg="0"/>
      <p:bldP spid="66565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0099"/>
                </a:solidFill>
                <a:latin typeface="Arial" charset="0"/>
              </a:rPr>
              <a:t>INFERTILITY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304800" y="1908175"/>
            <a:ext cx="8534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0070C0"/>
                </a:solidFill>
                <a:latin typeface="Arial" charset="0"/>
              </a:rPr>
              <a:t>Infertility means unable to get pregnant (or, for men, to impregnate); various causes, e.g. physical, psychological, emotional and </a:t>
            </a:r>
          </a:p>
          <a:p>
            <a:r>
              <a:rPr lang="en-GB" sz="3200">
                <a:solidFill>
                  <a:srgbClr val="0070C0"/>
                </a:solidFill>
                <a:latin typeface="Arial" charset="0"/>
              </a:rPr>
              <a:t>endocrine problems.</a:t>
            </a:r>
          </a:p>
          <a:p>
            <a:endParaRPr lang="en-GB" sz="3200">
              <a:solidFill>
                <a:srgbClr val="CCECFF"/>
              </a:solidFill>
              <a:latin typeface="Arial" charset="0"/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06400" y="4514850"/>
            <a:ext cx="853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solidFill>
                  <a:srgbClr val="0070C0"/>
                </a:solidFill>
                <a:latin typeface="Arial" charset="0"/>
              </a:rPr>
              <a:t>Excess prolactin (e.g. from prolactinoma) can be a cause of infertility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/>
      <p:bldP spid="675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95288" y="31750"/>
            <a:ext cx="84978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4400" b="1">
                <a:solidFill>
                  <a:srgbClr val="000099"/>
                </a:solidFill>
                <a:latin typeface="Arial" charset="0"/>
              </a:rPr>
              <a:t>TESTOSTERONE and DHT</a:t>
            </a:r>
          </a:p>
          <a:p>
            <a:pPr algn="ctr"/>
            <a:r>
              <a:rPr lang="en-GB" sz="4400" b="1">
                <a:solidFill>
                  <a:srgbClr val="000099"/>
                </a:solidFill>
                <a:latin typeface="Arial" charset="0"/>
              </a:rPr>
              <a:t>TRANSPORT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95288" y="1557338"/>
            <a:ext cx="6400800" cy="5091112"/>
            <a:chOff x="288" y="768"/>
            <a:chExt cx="4032" cy="3207"/>
          </a:xfrm>
        </p:grpSpPr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3168" y="3648"/>
              <a:ext cx="11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>
                  <a:solidFill>
                    <a:schemeClr val="hlink"/>
                  </a:solidFill>
                  <a:latin typeface="Arial" charset="0"/>
                </a:rPr>
                <a:t>“bioactive”</a:t>
              </a:r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H="1">
              <a:off x="2400" y="3792"/>
              <a:ext cx="6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1" name="Text Box 4"/>
            <p:cNvSpPr txBox="1">
              <a:spLocks noChangeArrowheads="1"/>
            </p:cNvSpPr>
            <p:nvPr/>
          </p:nvSpPr>
          <p:spPr bwMode="auto">
            <a:xfrm>
              <a:off x="1232" y="1023"/>
              <a:ext cx="9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>
                  <a:solidFill>
                    <a:schemeClr val="hlink"/>
                  </a:solidFill>
                  <a:latin typeface="Arial" charset="0"/>
                </a:rPr>
                <a:t>In blood</a:t>
              </a:r>
            </a:p>
          </p:txBody>
        </p:sp>
        <p:sp>
          <p:nvSpPr>
            <p:cNvPr id="5132" name="Text Box 6"/>
            <p:cNvSpPr txBox="1">
              <a:spLocks noChangeArrowheads="1"/>
            </p:cNvSpPr>
            <p:nvPr/>
          </p:nvSpPr>
          <p:spPr bwMode="auto">
            <a:xfrm>
              <a:off x="288" y="1767"/>
              <a:ext cx="2294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>
                  <a:solidFill>
                    <a:schemeClr val="hlink"/>
                  </a:solidFill>
                  <a:latin typeface="Arial" charset="0"/>
                </a:rPr>
                <a:t>   </a:t>
              </a:r>
              <a:r>
                <a:rPr lang="en-GB" sz="2800" b="1">
                  <a:solidFill>
                    <a:schemeClr val="hlink"/>
                  </a:solidFill>
                  <a:latin typeface="Arial" charset="0"/>
                </a:rPr>
                <a:t>SEX HORMONE </a:t>
              </a:r>
            </a:p>
            <a:p>
              <a:r>
                <a:rPr lang="en-GB" sz="2800" b="1">
                  <a:solidFill>
                    <a:schemeClr val="hlink"/>
                  </a:solidFill>
                  <a:latin typeface="Arial" charset="0"/>
                </a:rPr>
                <a:t>BINDING GLOBULIN</a:t>
              </a:r>
            </a:p>
            <a:p>
              <a:r>
                <a:rPr lang="en-GB" sz="2800" b="1">
                  <a:solidFill>
                    <a:schemeClr val="hlink"/>
                  </a:solidFill>
                  <a:latin typeface="Arial" charset="0"/>
                </a:rPr>
                <a:t>	(SHBG)</a:t>
              </a:r>
              <a:endParaRPr lang="en-GB" sz="2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133" name="Text Box 8"/>
            <p:cNvSpPr txBox="1">
              <a:spLocks noChangeArrowheads="1"/>
            </p:cNvSpPr>
            <p:nvPr/>
          </p:nvSpPr>
          <p:spPr bwMode="auto">
            <a:xfrm>
              <a:off x="647" y="2826"/>
              <a:ext cx="1717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>
                  <a:solidFill>
                    <a:schemeClr val="hlink"/>
                  </a:solidFill>
                  <a:latin typeface="Arial" charset="0"/>
                </a:rPr>
                <a:t>SHBG	60%</a:t>
              </a:r>
            </a:p>
            <a:p>
              <a:r>
                <a:rPr lang="en-GB" sz="2800">
                  <a:solidFill>
                    <a:schemeClr val="hlink"/>
                  </a:solidFill>
                  <a:latin typeface="Arial" charset="0"/>
                </a:rPr>
                <a:t>and</a:t>
              </a:r>
            </a:p>
            <a:p>
              <a:r>
                <a:rPr lang="en-GB" sz="2800">
                  <a:solidFill>
                    <a:schemeClr val="hlink"/>
                  </a:solidFill>
                  <a:latin typeface="Arial" charset="0"/>
                </a:rPr>
                <a:t>ALBUMIN	38%</a:t>
              </a:r>
            </a:p>
            <a:p>
              <a:r>
                <a:rPr lang="en-GB" sz="2800" b="1">
                  <a:solidFill>
                    <a:schemeClr val="hlink"/>
                  </a:solidFill>
                  <a:latin typeface="Arial" charset="0"/>
                </a:rPr>
                <a:t>FREE	 2%</a:t>
              </a:r>
              <a:endParaRPr lang="en-GB" sz="2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134" name="Line 11"/>
            <p:cNvSpPr>
              <a:spLocks noChangeShapeType="1"/>
            </p:cNvSpPr>
            <p:nvPr/>
          </p:nvSpPr>
          <p:spPr bwMode="auto">
            <a:xfrm flipH="1">
              <a:off x="2112" y="768"/>
              <a:ext cx="27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5" name="Line 12"/>
            <p:cNvSpPr>
              <a:spLocks noChangeShapeType="1"/>
            </p:cNvSpPr>
            <p:nvPr/>
          </p:nvSpPr>
          <p:spPr bwMode="auto">
            <a:xfrm flipH="1">
              <a:off x="1424" y="1344"/>
              <a:ext cx="384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92725" y="1557338"/>
            <a:ext cx="3641725" cy="2895600"/>
            <a:chOff x="3072" y="768"/>
            <a:chExt cx="2294" cy="1824"/>
          </a:xfrm>
        </p:grpSpPr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3120" y="975"/>
              <a:ext cx="21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>
                  <a:solidFill>
                    <a:schemeClr val="hlink"/>
                  </a:solidFill>
                  <a:latin typeface="Arial" charset="0"/>
                </a:rPr>
                <a:t>In seminiferous fluid</a:t>
              </a:r>
            </a:p>
          </p:txBody>
        </p:sp>
        <p:sp>
          <p:nvSpPr>
            <p:cNvPr id="5126" name="Text Box 7"/>
            <p:cNvSpPr txBox="1">
              <a:spLocks noChangeArrowheads="1"/>
            </p:cNvSpPr>
            <p:nvPr/>
          </p:nvSpPr>
          <p:spPr bwMode="auto">
            <a:xfrm>
              <a:off x="3072" y="1727"/>
              <a:ext cx="2294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sz="2800" b="1">
                  <a:solidFill>
                    <a:schemeClr val="hlink"/>
                  </a:solidFill>
                  <a:latin typeface="Arial" charset="0"/>
                </a:rPr>
                <a:t>     ANDROGEN </a:t>
              </a:r>
            </a:p>
            <a:p>
              <a:r>
                <a:rPr lang="en-GB" sz="2800" b="1">
                  <a:solidFill>
                    <a:schemeClr val="hlink"/>
                  </a:solidFill>
                  <a:latin typeface="Arial" charset="0"/>
                </a:rPr>
                <a:t>BINDING GLOBULIN</a:t>
              </a:r>
            </a:p>
            <a:p>
              <a:r>
                <a:rPr lang="en-GB" sz="2800" b="1">
                  <a:solidFill>
                    <a:schemeClr val="hlink"/>
                  </a:solidFill>
                  <a:latin typeface="Arial" charset="0"/>
                </a:rPr>
                <a:t>	(ABG)</a:t>
              </a:r>
            </a:p>
          </p:txBody>
        </p:sp>
        <p:sp>
          <p:nvSpPr>
            <p:cNvPr id="5127" name="Line 13"/>
            <p:cNvSpPr>
              <a:spLocks noChangeShapeType="1"/>
            </p:cNvSpPr>
            <p:nvPr/>
          </p:nvSpPr>
          <p:spPr bwMode="auto">
            <a:xfrm>
              <a:off x="3072" y="768"/>
              <a:ext cx="336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8" name="Line 14"/>
            <p:cNvSpPr>
              <a:spLocks noChangeShapeType="1"/>
            </p:cNvSpPr>
            <p:nvPr/>
          </p:nvSpPr>
          <p:spPr bwMode="auto">
            <a:xfrm>
              <a:off x="3744" y="1344"/>
              <a:ext cx="432" cy="3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0" y="33337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3600" b="1">
                <a:solidFill>
                  <a:srgbClr val="000099"/>
                </a:solidFill>
                <a:latin typeface="Arial" charset="0"/>
              </a:rPr>
              <a:t>PRINCIPAL ACTIONS OF ANDROGENS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388" y="3429000"/>
            <a:ext cx="698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0070C0"/>
              </a:buClr>
              <a:buFontTx/>
              <a:buChar char="•"/>
            </a:pPr>
            <a:r>
              <a:rPr lang="en-GB" sz="2800">
                <a:solidFill>
                  <a:srgbClr val="CCECFF"/>
                </a:solidFill>
                <a:latin typeface="Arial" charset="0"/>
              </a:rPr>
              <a:t> </a:t>
            </a:r>
            <a:r>
              <a:rPr lang="en-GB" sz="2800">
                <a:solidFill>
                  <a:srgbClr val="0070C0"/>
                </a:solidFill>
                <a:latin typeface="Arial" charset="0"/>
              </a:rPr>
              <a:t>Behavioural effects (development)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2781300"/>
            <a:ext cx="868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90500" lvl="1">
              <a:buFontTx/>
              <a:buChar char="•"/>
            </a:pPr>
            <a:r>
              <a:rPr lang="en-GB" sz="2800">
                <a:solidFill>
                  <a:srgbClr val="0070C0"/>
                </a:solidFill>
                <a:latin typeface="Arial" charset="0"/>
              </a:rPr>
              <a:t> General growth (acting with other hormones)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28600" y="2133600"/>
            <a:ext cx="891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Tx/>
              <a:buChar char="•"/>
            </a:pPr>
            <a:r>
              <a:rPr lang="en-GB" sz="2800">
                <a:solidFill>
                  <a:srgbClr val="CCECFF"/>
                </a:solidFill>
                <a:latin typeface="Arial" charset="0"/>
              </a:rPr>
              <a:t> </a:t>
            </a:r>
            <a:r>
              <a:rPr lang="en-GB" sz="2800">
                <a:solidFill>
                  <a:srgbClr val="0070C0"/>
                </a:solidFill>
                <a:latin typeface="Arial" charset="0"/>
              </a:rPr>
              <a:t>Development of male internal and external genitalia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468313" y="1363663"/>
            <a:ext cx="188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600">
                <a:solidFill>
                  <a:srgbClr val="000099"/>
                </a:solidFill>
                <a:latin typeface="Arial" charset="0"/>
              </a:rPr>
              <a:t>A. Fetus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  <p:bldP spid="6151" grpId="0" autoUpdateAnimBg="0"/>
      <p:bldP spid="61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33337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3600" b="1">
                <a:solidFill>
                  <a:srgbClr val="000099"/>
                </a:solidFill>
                <a:latin typeface="Arial" charset="0"/>
              </a:rPr>
              <a:t>PRINCIPAL ACTIONS OF ANDROGENS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11150" y="5138738"/>
            <a:ext cx="5413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2800">
                <a:solidFill>
                  <a:srgbClr val="0070C0"/>
                </a:solidFill>
                <a:latin typeface="Arial" charset="0"/>
              </a:rPr>
              <a:t>Behavioural (CNS) effects</a:t>
            </a:r>
          </a:p>
          <a:p>
            <a:pPr>
              <a:buFontTx/>
              <a:buChar char="•"/>
            </a:pPr>
            <a:r>
              <a:rPr lang="en-GB" sz="2800">
                <a:solidFill>
                  <a:srgbClr val="0070C0"/>
                </a:solidFill>
                <a:latin typeface="Arial" charset="0"/>
              </a:rPr>
              <a:t>Feedback regulation</a:t>
            </a:r>
          </a:p>
          <a:p>
            <a:pPr>
              <a:buFontTx/>
              <a:buChar char="•"/>
            </a:pPr>
            <a:endParaRPr lang="en-GB" sz="2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39750" y="1557338"/>
            <a:ext cx="433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GB" sz="2800">
              <a:solidFill>
                <a:srgbClr val="CCECFF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n-GB" sz="2800">
                <a:solidFill>
                  <a:srgbClr val="0070C0"/>
                </a:solidFill>
                <a:latin typeface="Arial" charset="0"/>
              </a:rPr>
              <a:t>Spermatogenesis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539750" y="2471738"/>
            <a:ext cx="7086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800">
                <a:solidFill>
                  <a:srgbClr val="0070C0"/>
                </a:solidFill>
                <a:latin typeface="Arial" charset="0"/>
              </a:rPr>
              <a:t>Growth and development of:</a:t>
            </a:r>
          </a:p>
          <a:p>
            <a:r>
              <a:rPr lang="en-GB" sz="2800">
                <a:solidFill>
                  <a:srgbClr val="0070C0"/>
                </a:solidFill>
                <a:latin typeface="Arial" charset="0"/>
              </a:rPr>
              <a:t>	</a:t>
            </a:r>
            <a:r>
              <a:rPr lang="en-GB">
                <a:solidFill>
                  <a:srgbClr val="0070C0"/>
                </a:solidFill>
                <a:latin typeface="Arial" charset="0"/>
              </a:rPr>
              <a:t>male genitalia</a:t>
            </a:r>
          </a:p>
          <a:p>
            <a:r>
              <a:rPr lang="en-GB">
                <a:solidFill>
                  <a:srgbClr val="0070C0"/>
                </a:solidFill>
                <a:latin typeface="Arial" charset="0"/>
              </a:rPr>
              <a:t>	secondary (accessory) sex glands</a:t>
            </a:r>
          </a:p>
          <a:p>
            <a:r>
              <a:rPr lang="en-GB">
                <a:solidFill>
                  <a:srgbClr val="0070C0"/>
                </a:solidFill>
                <a:latin typeface="Arial" charset="0"/>
              </a:rPr>
              <a:t>	secondary sex characteristics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11150" y="4224338"/>
            <a:ext cx="441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800">
                <a:solidFill>
                  <a:srgbClr val="0070C0"/>
                </a:solidFill>
                <a:latin typeface="Arial" charset="0"/>
              </a:rPr>
              <a:t>Protein anabolism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11150" y="4681538"/>
            <a:ext cx="5295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800">
                <a:solidFill>
                  <a:srgbClr val="0070C0"/>
                </a:solidFill>
                <a:latin typeface="Arial" charset="0"/>
              </a:rPr>
              <a:t>Pubertal growth spurt (with GH)</a:t>
            </a:r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1042988" y="1219200"/>
            <a:ext cx="178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000099"/>
                </a:solidFill>
                <a:latin typeface="Arial" charset="0"/>
              </a:rPr>
              <a:t>B. Adult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75" y="6215063"/>
            <a:ext cx="9020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Some ‘androgenic’ effects mediated by conversion to oestrogen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 autoUpdateAnimBg="0"/>
      <p:bldP spid="19465" grpId="0" autoUpdateAnimBg="0"/>
      <p:bldP spid="19466" grpId="0" autoUpdateAnimBg="0"/>
      <p:bldP spid="19467" grpId="0" autoUpdateAnimBg="0"/>
      <p:bldP spid="194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000099"/>
                </a:solidFill>
                <a:latin typeface="Arial" charset="0"/>
              </a:rPr>
              <a:t>OESTROGENS</a:t>
            </a:r>
            <a:endParaRPr lang="en-GB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295400"/>
            <a:ext cx="8737600" cy="190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>
                <a:solidFill>
                  <a:srgbClr val="0070C0"/>
                </a:solidFill>
                <a:latin typeface="Arial" charset="0"/>
              </a:rPr>
              <a:t>Definition: </a:t>
            </a:r>
          </a:p>
          <a:p>
            <a:pPr eaLnBrk="1" hangingPunct="1">
              <a:buFontTx/>
              <a:buNone/>
            </a:pPr>
            <a:r>
              <a:rPr lang="en-GB" smtClean="0">
                <a:solidFill>
                  <a:srgbClr val="0070C0"/>
                </a:solidFill>
                <a:latin typeface="Arial" charset="0"/>
              </a:rPr>
              <a:t>	any substance (natural or synthetic) which induces mitosis in the endometrium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533400" y="3354388"/>
            <a:ext cx="82296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>
                <a:solidFill>
                  <a:srgbClr val="0070C0"/>
                </a:solidFill>
                <a:latin typeface="Arial" charset="0"/>
              </a:rPr>
              <a:t>Examples:</a:t>
            </a:r>
          </a:p>
          <a:p>
            <a:r>
              <a:rPr lang="en-GB" sz="3200" b="1" i="1">
                <a:solidFill>
                  <a:srgbClr val="0070C0"/>
                </a:solidFill>
                <a:latin typeface="Arial" charset="0"/>
              </a:rPr>
              <a:t>17</a:t>
            </a:r>
            <a:r>
              <a:rPr lang="en-GB" sz="3200" b="1" i="1">
                <a:solidFill>
                  <a:srgbClr val="0070C0"/>
                </a:solidFill>
                <a:latin typeface="Symbol" pitchFamily="18" charset="2"/>
              </a:rPr>
              <a:t>b</a:t>
            </a:r>
            <a:r>
              <a:rPr lang="en-GB" sz="3200" b="1" i="1">
                <a:solidFill>
                  <a:srgbClr val="0070C0"/>
                </a:solidFill>
                <a:latin typeface="Arial" charset="0"/>
              </a:rPr>
              <a:t>-oestradiol</a:t>
            </a:r>
            <a:r>
              <a:rPr lang="en-GB" sz="3200">
                <a:solidFill>
                  <a:srgbClr val="0070C0"/>
                </a:solidFill>
                <a:latin typeface="Arial" charset="0"/>
              </a:rPr>
              <a:t> (main one during menstrual cycle; most potent)</a:t>
            </a:r>
          </a:p>
          <a:p>
            <a:r>
              <a:rPr lang="en-GB" sz="3200" b="1" i="1">
                <a:solidFill>
                  <a:srgbClr val="0070C0"/>
                </a:solidFill>
                <a:latin typeface="Arial" charset="0"/>
              </a:rPr>
              <a:t>Oestrone </a:t>
            </a:r>
            <a:r>
              <a:rPr lang="en-GB" sz="3200">
                <a:solidFill>
                  <a:srgbClr val="0070C0"/>
                </a:solidFill>
                <a:latin typeface="Arial" charset="0"/>
              </a:rPr>
              <a:t>(precursor)</a:t>
            </a:r>
          </a:p>
          <a:p>
            <a:r>
              <a:rPr lang="en-GB" sz="3200" b="1" i="1">
                <a:solidFill>
                  <a:srgbClr val="0070C0"/>
                </a:solidFill>
                <a:latin typeface="Arial" charset="0"/>
              </a:rPr>
              <a:t>oestriol </a:t>
            </a:r>
            <a:r>
              <a:rPr lang="en-GB" sz="3200">
                <a:solidFill>
                  <a:srgbClr val="0070C0"/>
                </a:solidFill>
                <a:latin typeface="Arial" charset="0"/>
              </a:rPr>
              <a:t>(main oestrogen produced in pregnancy)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9750" y="4349750"/>
            <a:ext cx="6337300" cy="2120900"/>
          </a:xfrm>
          <a:prstGeom prst="roundRect">
            <a:avLst>
              <a:gd name="adj" fmla="val 12495"/>
            </a:avLst>
          </a:prstGeom>
          <a:solidFill>
            <a:srgbClr val="33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GB" sz="2000">
                <a:latin typeface="Arial" charset="0"/>
              </a:rPr>
              <a:t>		</a:t>
            </a:r>
          </a:p>
          <a:p>
            <a:pPr algn="ctr"/>
            <a:r>
              <a:rPr lang="en-GB" sz="2000" b="1" i="1">
                <a:latin typeface="Arial" charset="0"/>
              </a:rPr>
              <a:t>	</a:t>
            </a:r>
          </a:p>
          <a:p>
            <a:pPr algn="ctr" eaLnBrk="1"/>
            <a:endParaRPr lang="en-GB" sz="2000" b="1" i="1">
              <a:latin typeface="Arial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9750" y="234950"/>
            <a:ext cx="4483100" cy="4102100"/>
          </a:xfrm>
          <a:prstGeom prst="roundRect">
            <a:avLst>
              <a:gd name="adj" fmla="val 12495"/>
            </a:avLst>
          </a:prstGeom>
          <a:solidFill>
            <a:srgbClr val="33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71513" y="1250950"/>
            <a:ext cx="3146425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000">
                <a:latin typeface="Arial" charset="0"/>
              </a:rPr>
              <a:t>CHOLESTEROL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>
                <a:latin typeface="Arial" charset="0"/>
              </a:rPr>
              <a:t>PREGNENOLONE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 b="1" i="1">
                <a:latin typeface="Arial" charset="0"/>
              </a:rPr>
              <a:t>PROGESTERONE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>
                <a:latin typeface="Arial" charset="0"/>
              </a:rPr>
              <a:t>17-OH PROGESTERONE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 b="1">
                <a:solidFill>
                  <a:schemeClr val="bg1"/>
                </a:solidFill>
                <a:latin typeface="Arial" charset="0"/>
              </a:rPr>
              <a:t>ANDROSTENEDIONE</a:t>
            </a:r>
          </a:p>
          <a:p>
            <a:endParaRPr lang="en-GB" sz="2000" b="1">
              <a:latin typeface="Arial" charset="0"/>
            </a:endParaRPr>
          </a:p>
          <a:p>
            <a:pPr eaLnBrk="1"/>
            <a:endParaRPr lang="en-GB" sz="2000">
              <a:latin typeface="Arial" charset="0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035550" y="311150"/>
            <a:ext cx="4025900" cy="4025900"/>
          </a:xfrm>
          <a:prstGeom prst="roundRect">
            <a:avLst>
              <a:gd name="adj" fmla="val 12495"/>
            </a:avLst>
          </a:prstGeom>
          <a:solidFill>
            <a:srgbClr val="33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19113" y="473075"/>
            <a:ext cx="45847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800" u="sng">
                <a:latin typeface="Arial" charset="0"/>
              </a:rPr>
              <a:t>ADRENALS AND GONADS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600200" y="16065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600200" y="22161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600200" y="28257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600200" y="34353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2978150" y="473075"/>
            <a:ext cx="5586413" cy="2390775"/>
            <a:chOff x="1876" y="298"/>
            <a:chExt cx="3519" cy="1506"/>
          </a:xfrm>
        </p:grpSpPr>
        <p:sp>
          <p:nvSpPr>
            <p:cNvPr id="9247" name="Rectangle 12"/>
            <p:cNvSpPr>
              <a:spLocks noChangeArrowheads="1"/>
            </p:cNvSpPr>
            <p:nvPr/>
          </p:nvSpPr>
          <p:spPr bwMode="auto">
            <a:xfrm>
              <a:off x="3351" y="298"/>
              <a:ext cx="1993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800" u="sng">
                  <a:latin typeface="Arial" charset="0"/>
                </a:rPr>
                <a:t>ADRENALS ONLY</a:t>
              </a:r>
            </a:p>
          </p:txBody>
        </p:sp>
        <p:grpSp>
          <p:nvGrpSpPr>
            <p:cNvPr id="9248" name="Group 13"/>
            <p:cNvGrpSpPr>
              <a:grpSpLocks/>
            </p:cNvGrpSpPr>
            <p:nvPr/>
          </p:nvGrpSpPr>
          <p:grpSpPr bwMode="auto">
            <a:xfrm>
              <a:off x="1876" y="672"/>
              <a:ext cx="3519" cy="1132"/>
              <a:chOff x="1876" y="672"/>
              <a:chExt cx="3519" cy="1132"/>
            </a:xfrm>
          </p:grpSpPr>
          <p:sp>
            <p:nvSpPr>
              <p:cNvPr id="9249" name="Rectangle 14"/>
              <p:cNvSpPr>
                <a:spLocks noChangeArrowheads="1"/>
              </p:cNvSpPr>
              <p:nvPr/>
            </p:nvSpPr>
            <p:spPr bwMode="auto">
              <a:xfrm>
                <a:off x="3207" y="1556"/>
                <a:ext cx="2188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2000">
                    <a:latin typeface="Arial" charset="0"/>
                  </a:rPr>
                  <a:t>DEOXYCORTICOSTERONE</a:t>
                </a:r>
              </a:p>
            </p:txBody>
          </p:sp>
          <p:sp>
            <p:nvSpPr>
              <p:cNvPr id="9250" name="Rectangle 15"/>
              <p:cNvSpPr>
                <a:spLocks noChangeArrowheads="1"/>
              </p:cNvSpPr>
              <p:nvPr/>
            </p:nvSpPr>
            <p:spPr bwMode="auto">
              <a:xfrm>
                <a:off x="3687" y="1124"/>
                <a:ext cx="1627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2000">
                    <a:latin typeface="Arial" charset="0"/>
                  </a:rPr>
                  <a:t>CORTICOSTERONE</a:t>
                </a:r>
              </a:p>
            </p:txBody>
          </p:sp>
          <p:sp>
            <p:nvSpPr>
              <p:cNvPr id="9251" name="Rectangle 16"/>
              <p:cNvSpPr>
                <a:spLocks noChangeArrowheads="1"/>
              </p:cNvSpPr>
              <p:nvPr/>
            </p:nvSpPr>
            <p:spPr bwMode="auto">
              <a:xfrm>
                <a:off x="3984" y="672"/>
                <a:ext cx="1343" cy="248"/>
              </a:xfrm>
              <a:prstGeom prst="rect">
                <a:avLst/>
              </a:prstGeom>
              <a:solidFill>
                <a:srgbClr val="33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2000" b="1" i="1">
                    <a:latin typeface="Arial" charset="0"/>
                  </a:rPr>
                  <a:t>ALDOSTERONE</a:t>
                </a:r>
              </a:p>
            </p:txBody>
          </p:sp>
          <p:sp>
            <p:nvSpPr>
              <p:cNvPr id="9252" name="Line 17"/>
              <p:cNvSpPr>
                <a:spLocks noChangeShapeType="1"/>
              </p:cNvSpPr>
              <p:nvPr/>
            </p:nvSpPr>
            <p:spPr bwMode="auto">
              <a:xfrm>
                <a:off x="1876" y="1680"/>
                <a:ext cx="1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3" name="Line 18"/>
              <p:cNvSpPr>
                <a:spLocks noChangeShapeType="1"/>
              </p:cNvSpPr>
              <p:nvPr/>
            </p:nvSpPr>
            <p:spPr bwMode="auto">
              <a:xfrm flipV="1">
                <a:off x="4084" y="1340"/>
                <a:ext cx="232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54" name="Line 19"/>
              <p:cNvSpPr>
                <a:spLocks noChangeShapeType="1"/>
              </p:cNvSpPr>
              <p:nvPr/>
            </p:nvSpPr>
            <p:spPr bwMode="auto">
              <a:xfrm flipV="1">
                <a:off x="4612" y="908"/>
                <a:ext cx="232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9228" name="Group 20"/>
          <p:cNvGrpSpPr>
            <a:grpSpLocks/>
          </p:cNvGrpSpPr>
          <p:nvPr/>
        </p:nvGrpSpPr>
        <p:grpSpPr bwMode="auto">
          <a:xfrm>
            <a:off x="3587750" y="3079750"/>
            <a:ext cx="4687888" cy="1047750"/>
            <a:chOff x="2260" y="1940"/>
            <a:chExt cx="2953" cy="660"/>
          </a:xfrm>
        </p:grpSpPr>
        <p:sp>
          <p:nvSpPr>
            <p:cNvPr id="9243" name="Rectangle 21"/>
            <p:cNvSpPr>
              <a:spLocks noChangeArrowheads="1"/>
            </p:cNvSpPr>
            <p:nvPr/>
          </p:nvSpPr>
          <p:spPr bwMode="auto">
            <a:xfrm>
              <a:off x="4272" y="2352"/>
              <a:ext cx="94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000" b="1" i="1">
                  <a:latin typeface="Arial" charset="0"/>
                </a:rPr>
                <a:t>CORTISOL</a:t>
              </a:r>
            </a:p>
          </p:txBody>
        </p:sp>
        <p:sp>
          <p:nvSpPr>
            <p:cNvPr id="9244" name="Rectangle 22"/>
            <p:cNvSpPr>
              <a:spLocks noChangeArrowheads="1"/>
            </p:cNvSpPr>
            <p:nvPr/>
          </p:nvSpPr>
          <p:spPr bwMode="auto">
            <a:xfrm>
              <a:off x="3207" y="1940"/>
              <a:ext cx="172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000">
                  <a:latin typeface="Arial" charset="0"/>
                </a:rPr>
                <a:t>11-DEOXYCORTISOL</a:t>
              </a:r>
            </a:p>
          </p:txBody>
        </p:sp>
        <p:sp>
          <p:nvSpPr>
            <p:cNvPr id="9245" name="Line 23"/>
            <p:cNvSpPr>
              <a:spLocks noChangeShapeType="1"/>
            </p:cNvSpPr>
            <p:nvPr/>
          </p:nvSpPr>
          <p:spPr bwMode="auto">
            <a:xfrm>
              <a:off x="2260" y="2064"/>
              <a:ext cx="9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46" name="Line 24"/>
            <p:cNvSpPr>
              <a:spLocks noChangeShapeType="1"/>
            </p:cNvSpPr>
            <p:nvPr/>
          </p:nvSpPr>
          <p:spPr bwMode="auto">
            <a:xfrm>
              <a:off x="4084" y="2164"/>
              <a:ext cx="52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229" name="Group 25"/>
          <p:cNvGrpSpPr>
            <a:grpSpLocks/>
          </p:cNvGrpSpPr>
          <p:nvPr/>
        </p:nvGrpSpPr>
        <p:grpSpPr bwMode="auto">
          <a:xfrm>
            <a:off x="533400" y="4121150"/>
            <a:ext cx="5641975" cy="2278063"/>
            <a:chOff x="336" y="2596"/>
            <a:chExt cx="3554" cy="1435"/>
          </a:xfrm>
        </p:grpSpPr>
        <p:sp>
          <p:nvSpPr>
            <p:cNvPr id="9237" name="Rectangle 26"/>
            <p:cNvSpPr>
              <a:spLocks noChangeArrowheads="1"/>
            </p:cNvSpPr>
            <p:nvPr/>
          </p:nvSpPr>
          <p:spPr bwMode="auto">
            <a:xfrm>
              <a:off x="615" y="3706"/>
              <a:ext cx="3275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800">
                  <a:latin typeface="Arial" charset="0"/>
                </a:rPr>
                <a:t>MAINLY GONADS NORMALLY</a:t>
              </a:r>
            </a:p>
          </p:txBody>
        </p:sp>
        <p:grpSp>
          <p:nvGrpSpPr>
            <p:cNvPr id="9238" name="Group 27"/>
            <p:cNvGrpSpPr>
              <a:grpSpLocks/>
            </p:cNvGrpSpPr>
            <p:nvPr/>
          </p:nvGrpSpPr>
          <p:grpSpPr bwMode="auto">
            <a:xfrm>
              <a:off x="336" y="2596"/>
              <a:ext cx="2164" cy="1108"/>
              <a:chOff x="336" y="2596"/>
              <a:chExt cx="2164" cy="1108"/>
            </a:xfrm>
          </p:grpSpPr>
          <p:sp>
            <p:nvSpPr>
              <p:cNvPr id="9239" name="Line 28"/>
              <p:cNvSpPr>
                <a:spLocks noChangeShapeType="1"/>
              </p:cNvSpPr>
              <p:nvPr/>
            </p:nvSpPr>
            <p:spPr bwMode="auto">
              <a:xfrm>
                <a:off x="1008" y="2596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0" name="Line 29"/>
              <p:cNvSpPr>
                <a:spLocks noChangeShapeType="1"/>
              </p:cNvSpPr>
              <p:nvPr/>
            </p:nvSpPr>
            <p:spPr bwMode="auto">
              <a:xfrm>
                <a:off x="1008" y="3220"/>
                <a:ext cx="0" cy="1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1" name="Rectangle 30"/>
              <p:cNvSpPr>
                <a:spLocks noChangeArrowheads="1"/>
              </p:cNvSpPr>
              <p:nvPr/>
            </p:nvSpPr>
            <p:spPr bwMode="auto">
              <a:xfrm>
                <a:off x="576" y="3022"/>
                <a:ext cx="142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 b="1" i="1">
                    <a:solidFill>
                      <a:schemeClr val="bg1"/>
                    </a:solidFill>
                    <a:latin typeface="Arial" charset="0"/>
                  </a:rPr>
                  <a:t>TESTOSTERONE</a:t>
                </a:r>
              </a:p>
            </p:txBody>
          </p:sp>
          <p:sp>
            <p:nvSpPr>
              <p:cNvPr id="9242" name="Rectangle 31"/>
              <p:cNvSpPr>
                <a:spLocks noChangeArrowheads="1"/>
              </p:cNvSpPr>
              <p:nvPr/>
            </p:nvSpPr>
            <p:spPr bwMode="auto">
              <a:xfrm>
                <a:off x="336" y="3454"/>
                <a:ext cx="216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 b="1" i="1">
                    <a:latin typeface="Arial" charset="0"/>
                  </a:rPr>
                  <a:t>DIHYDROTESTOSTERONE</a:t>
                </a:r>
              </a:p>
            </p:txBody>
          </p:sp>
        </p:grpSp>
      </p:grpSp>
      <p:grpSp>
        <p:nvGrpSpPr>
          <p:cNvPr id="9230" name="Group 32"/>
          <p:cNvGrpSpPr>
            <a:grpSpLocks/>
          </p:cNvGrpSpPr>
          <p:nvPr/>
        </p:nvGrpSpPr>
        <p:grpSpPr bwMode="auto">
          <a:xfrm>
            <a:off x="2195513" y="4221163"/>
            <a:ext cx="4703762" cy="1697037"/>
            <a:chOff x="1492" y="2644"/>
            <a:chExt cx="2963" cy="1069"/>
          </a:xfrm>
        </p:grpSpPr>
        <p:sp>
          <p:nvSpPr>
            <p:cNvPr id="9232" name="Line 33"/>
            <p:cNvSpPr>
              <a:spLocks noChangeShapeType="1"/>
            </p:cNvSpPr>
            <p:nvPr/>
          </p:nvSpPr>
          <p:spPr bwMode="auto">
            <a:xfrm>
              <a:off x="3360" y="3220"/>
              <a:ext cx="0" cy="18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3" name="Line 34"/>
            <p:cNvSpPr>
              <a:spLocks noChangeShapeType="1"/>
            </p:cNvSpPr>
            <p:nvPr/>
          </p:nvSpPr>
          <p:spPr bwMode="auto">
            <a:xfrm>
              <a:off x="1492" y="2644"/>
              <a:ext cx="1768" cy="32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4" name="Line 35"/>
            <p:cNvSpPr>
              <a:spLocks noChangeShapeType="1"/>
            </p:cNvSpPr>
            <p:nvPr/>
          </p:nvSpPr>
          <p:spPr bwMode="auto">
            <a:xfrm>
              <a:off x="2068" y="3120"/>
              <a:ext cx="90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5" name="Rectangle 36"/>
            <p:cNvSpPr>
              <a:spLocks noChangeArrowheads="1"/>
            </p:cNvSpPr>
            <p:nvPr/>
          </p:nvSpPr>
          <p:spPr bwMode="auto">
            <a:xfrm>
              <a:off x="3072" y="2944"/>
              <a:ext cx="11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bg1"/>
                  </a:solidFill>
                  <a:latin typeface="Arial" charset="0"/>
                </a:rPr>
                <a:t>OESTRONE</a:t>
              </a:r>
            </a:p>
          </p:txBody>
        </p:sp>
        <p:sp>
          <p:nvSpPr>
            <p:cNvPr id="9236" name="Rectangle 37"/>
            <p:cNvSpPr>
              <a:spLocks noChangeArrowheads="1"/>
            </p:cNvSpPr>
            <p:nvPr/>
          </p:nvSpPr>
          <p:spPr bwMode="auto">
            <a:xfrm>
              <a:off x="2592" y="3425"/>
              <a:ext cx="18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b="1" i="1">
                  <a:solidFill>
                    <a:schemeClr val="bg1"/>
                  </a:solidFill>
                  <a:latin typeface="Arial" charset="0"/>
                </a:rPr>
                <a:t>17</a:t>
              </a:r>
              <a:r>
                <a:rPr lang="en-GB" b="1" i="1">
                  <a:solidFill>
                    <a:schemeClr val="bg1"/>
                  </a:solidFill>
                  <a:latin typeface="Symbol" pitchFamily="18" charset="2"/>
                </a:rPr>
                <a:t>b</a:t>
              </a:r>
              <a:r>
                <a:rPr lang="en-GB" b="1" i="1">
                  <a:solidFill>
                    <a:schemeClr val="bg1"/>
                  </a:solidFill>
                  <a:latin typeface="Arial" charset="0"/>
                </a:rPr>
                <a:t> - OESTRADIOL</a:t>
              </a:r>
            </a:p>
          </p:txBody>
        </p:sp>
      </p:grpSp>
      <p:cxnSp>
        <p:nvCxnSpPr>
          <p:cNvPr id="39" name="Straight Arrow Connector 38"/>
          <p:cNvCxnSpPr>
            <a:stCxn id="9234" idx="0"/>
          </p:cNvCxnSpPr>
          <p:nvPr/>
        </p:nvCxnSpPr>
        <p:spPr>
          <a:xfrm>
            <a:off x="3109913" y="4976813"/>
            <a:ext cx="1893887" cy="468312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83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99"/>
                </a:solidFill>
                <a:latin typeface="Arial" charset="0"/>
              </a:rPr>
              <a:t>PRINCIPAL ACTIONS OF OESTROGENS (1)</a:t>
            </a:r>
            <a:endParaRPr lang="en-GB" dirty="0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28600" y="2636838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Final maturation of follicle during follicular phase of menstrual cycle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50825" y="3789363"/>
            <a:ext cx="868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Induction of LH surge resulting in ovulation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28600" y="1557338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125000"/>
              <a:buFontTx/>
              <a:buChar char="•"/>
            </a:pPr>
            <a:r>
              <a:rPr lang="en-GB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sz="3200">
                <a:solidFill>
                  <a:srgbClr val="0070C0"/>
                </a:solidFill>
                <a:latin typeface="Arial" charset="0"/>
              </a:rPr>
              <a:t>Stimulate proliferation (mitosis) of the endometrium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28600" y="4343400"/>
            <a:ext cx="708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Effects on vagina, cervix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28600" y="5029200"/>
            <a:ext cx="891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Stimulates growth of ductile system of breast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28600" y="5791200"/>
            <a:ext cx="840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200">
                <a:solidFill>
                  <a:srgbClr val="0070C0"/>
                </a:solidFill>
                <a:latin typeface="Arial" charset="0"/>
              </a:rPr>
              <a:t> Decreases sebaceous gland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61444" grpId="0" autoUpdateAnimBg="0"/>
      <p:bldP spid="61445" grpId="0" autoUpdateAnimBg="0"/>
      <p:bldP spid="61446" grpId="0" autoUpdateAnimBg="0"/>
      <p:bldP spid="61447" grpId="0" autoUpdateAnimBg="0"/>
      <p:bldP spid="6144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</TotalTime>
  <Words>1051</Words>
  <Application>Microsoft Office PowerPoint</Application>
  <PresentationFormat>On-screen Show (4:3)</PresentationFormat>
  <Paragraphs>382</Paragraphs>
  <Slides>37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Times New Roman</vt:lpstr>
      <vt:lpstr>Arial</vt:lpstr>
      <vt:lpstr>Calibri</vt:lpstr>
      <vt:lpstr>Symbol</vt:lpstr>
      <vt:lpstr>Comic Sans MS</vt:lpstr>
      <vt:lpstr>Arial Black</vt:lpstr>
      <vt:lpstr>Arial Narrow</vt:lpstr>
      <vt:lpstr>Office Theme</vt:lpstr>
      <vt:lpstr>Microsoft Word Document</vt:lpstr>
      <vt:lpstr>YEAR 1 ENDOCRINOLOGY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OESTROGENS</vt:lpstr>
      <vt:lpstr>PowerPoint Presentation</vt:lpstr>
      <vt:lpstr>PRINCIPAL ACTIONS OF OESTROGENS (1)</vt:lpstr>
      <vt:lpstr>PRINCIPAL ACTIONS OF OESTROGENS (2)</vt:lpstr>
      <vt:lpstr>PROGESTOGENS</vt:lpstr>
      <vt:lpstr>PRINCIPAL ACTIONS OF PROGESTOGENS </vt:lpstr>
      <vt:lpstr>PowerPoint Presentation</vt:lpstr>
      <vt:lpstr>HYPOTHALAMO-PITUITARY-GONADAL FEEDBACK LOOPS</vt:lpstr>
      <vt:lpstr>HYPOTHALAMO-PITUITARY-TESTICULAR AXIS</vt:lpstr>
      <vt:lpstr>PowerPoint Presentation</vt:lpstr>
      <vt:lpstr>Summary: Endocrine control of testicular function</vt:lpstr>
      <vt:lpstr>HYPOTHALAMO-PITUITARY-OVARIAN AXIS</vt:lpstr>
      <vt:lpstr>PowerPoint Presentation</vt:lpstr>
      <vt:lpstr>  1. EARLY FOLLICULAR PHASE</vt:lpstr>
      <vt:lpstr>PowerPoint Presentation</vt:lpstr>
      <vt:lpstr>2. EARLY-MID FOLLICULAR PHASE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GRAFIAN FOLLICLE</vt:lpstr>
      <vt:lpstr>4. LATE FOLLICULAR PHASE</vt:lpstr>
      <vt:lpstr>PowerPoint Presentation</vt:lpstr>
      <vt:lpstr>PowerPoint Presentation</vt:lpstr>
      <vt:lpstr>5. LUTEAL PHASE</vt:lpstr>
      <vt:lpstr>PowerPoint Presentation</vt:lpstr>
      <vt:lpstr>PowerPoint Presentation</vt:lpstr>
      <vt:lpstr>AMENORRHOEA</vt:lpstr>
      <vt:lpstr>INFERTILITY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Imperial College</dc:creator>
  <cp:lastModifiedBy>Shiel, Nuala</cp:lastModifiedBy>
  <cp:revision>72</cp:revision>
  <dcterms:created xsi:type="dcterms:W3CDTF">2001-10-17T08:43:20Z</dcterms:created>
  <dcterms:modified xsi:type="dcterms:W3CDTF">2013-01-21T11:26:55Z</dcterms:modified>
</cp:coreProperties>
</file>