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74" r:id="rId2"/>
    <p:sldId id="276" r:id="rId3"/>
    <p:sldId id="256" r:id="rId4"/>
    <p:sldId id="275" r:id="rId5"/>
    <p:sldId id="257" r:id="rId6"/>
    <p:sldId id="258" r:id="rId7"/>
    <p:sldId id="268" r:id="rId8"/>
    <p:sldId id="269" r:id="rId9"/>
    <p:sldId id="281" r:id="rId10"/>
    <p:sldId id="265" r:id="rId11"/>
    <p:sldId id="271" r:id="rId12"/>
    <p:sldId id="259" r:id="rId13"/>
    <p:sldId id="263" r:id="rId14"/>
    <p:sldId id="285" r:id="rId15"/>
    <p:sldId id="279" r:id="rId16"/>
    <p:sldId id="261" r:id="rId17"/>
    <p:sldId id="260" r:id="rId18"/>
    <p:sldId id="264" r:id="rId19"/>
    <p:sldId id="273" r:id="rId20"/>
    <p:sldId id="267" r:id="rId21"/>
    <p:sldId id="280" r:id="rId22"/>
    <p:sldId id="262" r:id="rId23"/>
    <p:sldId id="270" r:id="rId24"/>
    <p:sldId id="278" r:id="rId25"/>
  </p:sldIdLst>
  <p:sldSz cx="9144000" cy="6858000" type="screen4x3"/>
  <p:notesSz cx="97536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99"/>
    <a:srgbClr val="C2E7FA"/>
    <a:srgbClr val="90D4F6"/>
    <a:srgbClr val="FFFF99"/>
    <a:srgbClr val="0000FF"/>
    <a:srgbClr val="9966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43" autoAdjust="0"/>
  </p:normalViewPr>
  <p:slideViewPr>
    <p:cSldViewPr>
      <p:cViewPr>
        <p:scale>
          <a:sx n="50" d="100"/>
          <a:sy n="50" d="100"/>
        </p:scale>
        <p:origin x="-105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403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5400" y="3276600"/>
            <a:ext cx="71628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68650" y="539750"/>
            <a:ext cx="3416300" cy="2559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68036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3170238" y="539750"/>
            <a:ext cx="3413125" cy="255905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3170238" y="539750"/>
            <a:ext cx="3413125" cy="255905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96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3159125" y="530225"/>
            <a:ext cx="3425825" cy="256857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E2DA5-91E7-4BE6-9129-E1B5CD968755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7EF6F-581C-4971-93C3-B93CBABB0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6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79D70-BD38-46B5-837F-023415A330C4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DAD45-96E0-4E90-854F-330EE6C7EB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1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13C9-A1C8-4777-B5F9-A525B413CA94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9C1A-1BC5-4524-B6E9-636AEE07C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87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8F1C6-7ECC-4C74-B4C4-8A99882AECCD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5927E-370F-49CE-BCBB-DEAA84666A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0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3B4D-9767-4D24-B2C8-991368C30DA8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CB15A-B612-4CEB-81D8-A355C9808C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89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A456-6D1A-4E2A-9222-4B3B4C147B6A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C5780-A8FE-443F-B4DC-9ACCEEAE5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8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243D-6B9B-4905-8485-5F0507D2551F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D602-FA56-4BD7-854A-E81CF440E3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1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3267-DAD5-4711-91E2-32266268D348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CFAF-532F-4B30-8A56-D2C42EE02D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8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7DC5-C8E3-4241-B8BC-1B9E80BB2275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DC86-9EF0-4105-91D3-65F744F0B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1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620E5-9671-45D9-ABF8-034E4B86D6D7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F419-D5AB-4716-AEB5-9127ACC2FE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8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3DDB-751B-4D53-B979-31DADCD693BA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7AC7-6BE8-4B71-AD9E-08B006A842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0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1F2415-8040-4EE2-BE4F-7E3E5AF04795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FDA04D-4BD2-4832-ACE2-267D11E9C0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333399"/>
                </a:solidFill>
                <a:latin typeface="Arial" charset="0"/>
              </a:rPr>
              <a:t>LCRS</a:t>
            </a:r>
            <a:br>
              <a:rPr lang="en-GB" dirty="0" smtClean="0">
                <a:solidFill>
                  <a:srgbClr val="333399"/>
                </a:solidFill>
                <a:latin typeface="Arial" charset="0"/>
              </a:rPr>
            </a:br>
            <a:r>
              <a:rPr lang="en-GB" dirty="0" smtClean="0">
                <a:solidFill>
                  <a:srgbClr val="333399"/>
                </a:solidFill>
                <a:latin typeface="Arial" charset="0"/>
              </a:rPr>
              <a:t>YEAR 1 ENDOCRINOLOGY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886200"/>
            <a:ext cx="8064896" cy="17526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0000CC"/>
                </a:solidFill>
                <a:latin typeface="Arial" charset="0"/>
              </a:rPr>
              <a:t>The Adrenals and their hormones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09600"/>
            <a:ext cx="84963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smtClean="0">
                <a:solidFill>
                  <a:srgbClr val="0070C0"/>
                </a:solidFill>
                <a:latin typeface="Arial" charset="0"/>
              </a:rPr>
              <a:t>CORTICOSTEROID TRANSPORT IN THE BLOOD</a:t>
            </a:r>
            <a:endParaRPr lang="en-GB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49500"/>
            <a:ext cx="8001000" cy="4175125"/>
          </a:xfrm>
        </p:spPr>
        <p:txBody>
          <a:bodyPr/>
          <a:lstStyle/>
          <a:p>
            <a:pPr eaLnBrk="1" hangingPunct="1"/>
            <a:r>
              <a:rPr lang="en-GB" sz="2800" b="1" smtClean="0">
                <a:solidFill>
                  <a:srgbClr val="0070C0"/>
                </a:solidFill>
                <a:latin typeface="Arial" charset="0"/>
              </a:rPr>
              <a:t>CORTISOL</a:t>
            </a:r>
            <a:endParaRPr lang="en-GB" sz="2800" smtClean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sz="2800" smtClean="0">
                <a:solidFill>
                  <a:srgbClr val="0070C0"/>
                </a:solidFill>
                <a:latin typeface="Arial" charset="0"/>
              </a:rPr>
              <a:t>	75% bound to corticosteroid binding globulin (CBG, also known as TRANSCORTIN)</a:t>
            </a:r>
          </a:p>
          <a:p>
            <a:pPr eaLnBrk="1" hangingPunct="1">
              <a:buFontTx/>
              <a:buNone/>
            </a:pPr>
            <a:r>
              <a:rPr lang="en-GB" sz="2800" smtClean="0">
                <a:solidFill>
                  <a:srgbClr val="0070C0"/>
                </a:solidFill>
                <a:latin typeface="Arial" charset="0"/>
              </a:rPr>
              <a:t>	15% bound to albumin</a:t>
            </a:r>
          </a:p>
          <a:p>
            <a:pPr eaLnBrk="1" hangingPunct="1">
              <a:buFontTx/>
              <a:buNone/>
            </a:pPr>
            <a:r>
              <a:rPr lang="en-GB" sz="2800" smtClean="0">
                <a:solidFill>
                  <a:srgbClr val="0070C0"/>
                </a:solidFill>
                <a:latin typeface="Arial" charset="0"/>
              </a:rPr>
              <a:t>	10% free (unbound)		bioactive</a:t>
            </a:r>
          </a:p>
          <a:p>
            <a:pPr eaLnBrk="1" hangingPunct="1"/>
            <a:r>
              <a:rPr lang="en-GB" sz="2800" b="1" smtClean="0">
                <a:solidFill>
                  <a:srgbClr val="0070C0"/>
                </a:solidFill>
                <a:latin typeface="Arial" charset="0"/>
              </a:rPr>
              <a:t>ALDOSTERONE</a:t>
            </a:r>
            <a:endParaRPr lang="en-GB" sz="2800" smtClean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sz="2800" smtClean="0">
                <a:solidFill>
                  <a:srgbClr val="0070C0"/>
                </a:solidFill>
                <a:latin typeface="Arial" charset="0"/>
              </a:rPr>
              <a:t>	~60% bound to CBG </a:t>
            </a:r>
          </a:p>
          <a:p>
            <a:pPr eaLnBrk="1" hangingPunct="1">
              <a:buFontTx/>
              <a:buNone/>
            </a:pPr>
            <a:r>
              <a:rPr lang="en-GB" sz="2800" smtClean="0">
                <a:solidFill>
                  <a:srgbClr val="0070C0"/>
                </a:solidFill>
                <a:latin typeface="Arial" charset="0"/>
              </a:rPr>
              <a:t>	~40% free (unbound)	bioactive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284663" y="4581525"/>
            <a:ext cx="6096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4427538" y="6165850"/>
            <a:ext cx="4572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smtClean="0">
                <a:solidFill>
                  <a:srgbClr val="0070C0"/>
                </a:solidFill>
                <a:latin typeface="Arial" charset="0"/>
              </a:rPr>
              <a:t>CORTICOSTEROIDS IN CIRCULATION</a:t>
            </a:r>
            <a:endParaRPr lang="en-US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2362200"/>
            <a:ext cx="8858250" cy="4114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70C0"/>
                </a:solidFill>
                <a:latin typeface="Arial" charset="0"/>
              </a:rPr>
              <a:t>CORTISOL:	</a:t>
            </a:r>
            <a:endParaRPr lang="en-US" sz="2800" smtClean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70C0"/>
                </a:solidFill>
                <a:latin typeface="Arial" charset="0"/>
              </a:rPr>
              <a:t>				8am		140-690 nmol/l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70C0"/>
                </a:solidFill>
                <a:latin typeface="Arial" charset="0"/>
              </a:rPr>
              <a:t>                    	4pm		  80-330 nmol/l</a:t>
            </a:r>
          </a:p>
          <a:p>
            <a:pPr eaLnBrk="1" hangingPunct="1"/>
            <a:r>
              <a:rPr lang="en-US" sz="2800" b="1" smtClean="0">
                <a:solidFill>
                  <a:srgbClr val="0070C0"/>
                </a:solidFill>
                <a:latin typeface="Arial" charset="0"/>
              </a:rPr>
              <a:t>ALDOSTERONE:</a:t>
            </a:r>
            <a:r>
              <a:rPr lang="en-US" sz="280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70C0"/>
                </a:solidFill>
                <a:latin typeface="Arial" charset="0"/>
              </a:rPr>
              <a:t>				upright	140-560 pmol/l</a:t>
            </a:r>
          </a:p>
          <a:p>
            <a:pPr eaLnBrk="1" hangingPunct="1">
              <a:buFontTx/>
              <a:buNone/>
            </a:pPr>
            <a:endParaRPr lang="en-US" sz="2800" b="1" i="1" smtClean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i="1" smtClean="0">
                <a:solidFill>
                  <a:srgbClr val="0070C0"/>
                </a:solidFill>
                <a:latin typeface="Arial" charset="0"/>
              </a:rPr>
              <a:t>NOTE 1000-fold difference in concentrations</a:t>
            </a:r>
            <a:r>
              <a:rPr lang="en-US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smtClean="0">
                <a:solidFill>
                  <a:srgbClr val="0070C0"/>
                </a:solidFill>
                <a:latin typeface="Arial" charset="0"/>
              </a:rPr>
              <a:t>                           </a:t>
            </a:r>
          </a:p>
          <a:p>
            <a:pPr lvl="4" eaLnBrk="1" hangingPunct="1"/>
            <a:endParaRPr lang="en-US" sz="1800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autoRev="1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b="1" i="1" smtClean="0">
                <a:solidFill>
                  <a:srgbClr val="0070C0"/>
                </a:solidFill>
                <a:latin typeface="Arial" charset="0"/>
              </a:rPr>
              <a:t>ALDOSTERONE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0070C0"/>
                </a:solidFill>
                <a:latin typeface="Arial" charset="0"/>
              </a:rPr>
              <a:t>stimulates </a:t>
            </a:r>
            <a:r>
              <a:rPr lang="en-GB" b="1" smtClean="0">
                <a:solidFill>
                  <a:srgbClr val="0070C0"/>
                </a:solidFill>
                <a:latin typeface="Arial" charset="0"/>
              </a:rPr>
              <a:t>Na</a:t>
            </a:r>
            <a:r>
              <a:rPr lang="en-GB" b="1" baseline="30000" smtClean="0">
                <a:solidFill>
                  <a:srgbClr val="0070C0"/>
                </a:solidFill>
                <a:latin typeface="Arial" charset="0"/>
              </a:rPr>
              <a:t>+</a:t>
            </a:r>
            <a:r>
              <a:rPr lang="en-GB" b="1" smtClean="0">
                <a:solidFill>
                  <a:srgbClr val="0070C0"/>
                </a:solidFill>
                <a:latin typeface="Arial" charset="0"/>
              </a:rPr>
              <a:t> reabsorption </a:t>
            </a:r>
            <a:r>
              <a:rPr lang="en-GB" smtClean="0">
                <a:solidFill>
                  <a:srgbClr val="0070C0"/>
                </a:solidFill>
                <a:latin typeface="Arial" charset="0"/>
              </a:rPr>
              <a:t>in distal convoluted tubule and cortical collecting duct (and in sweat glands, gastric glands, colon)</a:t>
            </a:r>
          </a:p>
          <a:p>
            <a:pPr eaLnBrk="1" hangingPunct="1"/>
            <a:r>
              <a:rPr lang="en-GB" smtClean="0">
                <a:solidFill>
                  <a:srgbClr val="0070C0"/>
                </a:solidFill>
                <a:latin typeface="Arial" charset="0"/>
              </a:rPr>
              <a:t>stimulates </a:t>
            </a:r>
            <a:r>
              <a:rPr lang="en-GB" b="1" smtClean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GB" b="1" baseline="30000" smtClean="0">
                <a:solidFill>
                  <a:srgbClr val="0070C0"/>
                </a:solidFill>
                <a:latin typeface="Arial" charset="0"/>
              </a:rPr>
              <a:t>+</a:t>
            </a:r>
            <a:r>
              <a:rPr lang="en-GB" b="1" smtClean="0">
                <a:solidFill>
                  <a:srgbClr val="0070C0"/>
                </a:solidFill>
                <a:latin typeface="Arial" charset="0"/>
              </a:rPr>
              <a:t> and H</a:t>
            </a:r>
            <a:r>
              <a:rPr lang="en-GB" b="1" baseline="30000" smtClean="0">
                <a:solidFill>
                  <a:srgbClr val="0070C0"/>
                </a:solidFill>
                <a:latin typeface="Arial" charset="0"/>
              </a:rPr>
              <a:t>+</a:t>
            </a:r>
            <a:r>
              <a:rPr lang="en-GB" b="1" smtClean="0">
                <a:solidFill>
                  <a:srgbClr val="0070C0"/>
                </a:solidFill>
                <a:latin typeface="Arial" charset="0"/>
              </a:rPr>
              <a:t> secretion</a:t>
            </a:r>
            <a:r>
              <a:rPr lang="en-GB" smtClean="0">
                <a:solidFill>
                  <a:srgbClr val="0070C0"/>
                </a:solidFill>
                <a:latin typeface="Arial" charset="0"/>
              </a:rPr>
              <a:t>, also in distal convoluted tubule and cortical collecting 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dirty="0" smtClean="0">
                <a:solidFill>
                  <a:srgbClr val="0070C0"/>
                </a:solidFill>
                <a:latin typeface="Arial" charset="0"/>
              </a:rPr>
              <a:t>ALDOSTERONE:</a:t>
            </a:r>
            <a:br>
              <a:rPr lang="en-GB" b="1" i="1" dirty="0" smtClean="0">
                <a:solidFill>
                  <a:srgbClr val="0070C0"/>
                </a:solidFill>
                <a:latin typeface="Arial" charset="0"/>
              </a:rPr>
            </a:br>
            <a:r>
              <a:rPr lang="en-GB" b="1" i="1" dirty="0" smtClean="0">
                <a:solidFill>
                  <a:srgbClr val="0070C0"/>
                </a:solidFill>
                <a:latin typeface="Arial" charset="0"/>
              </a:rPr>
              <a:t>MECHANISM OF ACTION</a:t>
            </a:r>
            <a:endParaRPr lang="en-GB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819400" y="1981200"/>
            <a:ext cx="3505200" cy="4343400"/>
          </a:xfrm>
          <a:prstGeom prst="rect">
            <a:avLst/>
          </a:prstGeom>
          <a:solidFill>
            <a:srgbClr val="CEE6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30000">
              <a:latin typeface="Arial" charset="0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5943600" y="2286000"/>
            <a:ext cx="457200" cy="4572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Arial" charset="0"/>
              </a:rPr>
              <a:t>P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828800" y="2055813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</a:rPr>
              <a:t>Na</a:t>
            </a:r>
            <a:r>
              <a:rPr lang="en-GB" baseline="30000">
                <a:solidFill>
                  <a:srgbClr val="0070C0"/>
                </a:solidFill>
                <a:latin typeface="Arial" charset="0"/>
              </a:rPr>
              <a:t>+</a:t>
            </a:r>
            <a:endParaRPr lang="en-GB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4342" name="Text Box 16"/>
          <p:cNvSpPr txBox="1">
            <a:spLocks noChangeArrowheads="1"/>
          </p:cNvSpPr>
          <p:nvPr/>
        </p:nvSpPr>
        <p:spPr bwMode="auto">
          <a:xfrm>
            <a:off x="3124200" y="4113213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K</a:t>
            </a:r>
            <a:r>
              <a:rPr lang="en-GB" baseline="30000">
                <a:latin typeface="Arial" charset="0"/>
              </a:rPr>
              <a:t>+</a:t>
            </a:r>
            <a:endParaRPr lang="en-GB">
              <a:latin typeface="Arial" charset="0"/>
            </a:endParaRP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108325" y="461168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H</a:t>
            </a:r>
            <a:r>
              <a:rPr lang="en-GB" baseline="30000">
                <a:latin typeface="Arial" charset="0"/>
              </a:rPr>
              <a:t>+</a:t>
            </a:r>
            <a:endParaRPr lang="en-GB">
              <a:latin typeface="Arial" charset="0"/>
            </a:endParaRPr>
          </a:p>
        </p:txBody>
      </p:sp>
      <p:sp>
        <p:nvSpPr>
          <p:cNvPr id="14344" name="Oval 22"/>
          <p:cNvSpPr>
            <a:spLocks noChangeArrowheads="1"/>
          </p:cNvSpPr>
          <p:nvPr/>
        </p:nvSpPr>
        <p:spPr bwMode="auto">
          <a:xfrm>
            <a:off x="3581400" y="4572000"/>
            <a:ext cx="1752600" cy="1600200"/>
          </a:xfrm>
          <a:prstGeom prst="ellipse">
            <a:avLst/>
          </a:prstGeom>
          <a:solidFill>
            <a:srgbClr val="9ED3E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4345" name="Rectangle 24"/>
          <p:cNvSpPr>
            <a:spLocks noChangeArrowheads="1"/>
          </p:cNvSpPr>
          <p:nvPr/>
        </p:nvSpPr>
        <p:spPr bwMode="auto">
          <a:xfrm rot="-2818257">
            <a:off x="5295900" y="4381500"/>
            <a:ext cx="1524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Freeform 34"/>
          <p:cNvSpPr>
            <a:spLocks/>
          </p:cNvSpPr>
          <p:nvPr/>
        </p:nvSpPr>
        <p:spPr bwMode="auto">
          <a:xfrm>
            <a:off x="3733800" y="5410200"/>
            <a:ext cx="1270000" cy="469900"/>
          </a:xfrm>
          <a:custGeom>
            <a:avLst/>
            <a:gdLst>
              <a:gd name="T0" fmla="*/ 2147483647 w 800"/>
              <a:gd name="T1" fmla="*/ 2147483647 h 296"/>
              <a:gd name="T2" fmla="*/ 2147483647 w 800"/>
              <a:gd name="T3" fmla="*/ 2147483647 h 296"/>
              <a:gd name="T4" fmla="*/ 2147483647 w 800"/>
              <a:gd name="T5" fmla="*/ 2147483647 h 296"/>
              <a:gd name="T6" fmla="*/ 2147483647 w 800"/>
              <a:gd name="T7" fmla="*/ 2147483647 h 296"/>
              <a:gd name="T8" fmla="*/ 2147483647 w 800"/>
              <a:gd name="T9" fmla="*/ 2147483647 h 296"/>
              <a:gd name="T10" fmla="*/ 2147483647 w 800"/>
              <a:gd name="T11" fmla="*/ 2147483647 h 296"/>
              <a:gd name="T12" fmla="*/ 2147483647 w 800"/>
              <a:gd name="T13" fmla="*/ 2147483647 h 296"/>
              <a:gd name="T14" fmla="*/ 2147483647 w 800"/>
              <a:gd name="T15" fmla="*/ 2147483647 h 296"/>
              <a:gd name="T16" fmla="*/ 2147483647 w 800"/>
              <a:gd name="T17" fmla="*/ 2147483647 h 296"/>
              <a:gd name="T18" fmla="*/ 2147483647 w 800"/>
              <a:gd name="T19" fmla="*/ 2147483647 h 296"/>
              <a:gd name="T20" fmla="*/ 2147483647 w 800"/>
              <a:gd name="T21" fmla="*/ 2147483647 h 296"/>
              <a:gd name="T22" fmla="*/ 2147483647 w 800"/>
              <a:gd name="T23" fmla="*/ 2147483647 h 296"/>
              <a:gd name="T24" fmla="*/ 2147483647 w 800"/>
              <a:gd name="T25" fmla="*/ 2147483647 h 296"/>
              <a:gd name="T26" fmla="*/ 2147483647 w 800"/>
              <a:gd name="T27" fmla="*/ 2147483647 h 296"/>
              <a:gd name="T28" fmla="*/ 2147483647 w 800"/>
              <a:gd name="T29" fmla="*/ 2147483647 h 296"/>
              <a:gd name="T30" fmla="*/ 2147483647 w 800"/>
              <a:gd name="T31" fmla="*/ 2147483647 h 296"/>
              <a:gd name="T32" fmla="*/ 2147483647 w 800"/>
              <a:gd name="T33" fmla="*/ 2147483647 h 29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0"/>
              <a:gd name="T52" fmla="*/ 0 h 296"/>
              <a:gd name="T53" fmla="*/ 800 w 800"/>
              <a:gd name="T54" fmla="*/ 296 h 29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0" h="296">
                <a:moveTo>
                  <a:pt x="16" y="152"/>
                </a:moveTo>
                <a:cubicBezTo>
                  <a:pt x="8" y="132"/>
                  <a:pt x="0" y="112"/>
                  <a:pt x="16" y="104"/>
                </a:cubicBezTo>
                <a:cubicBezTo>
                  <a:pt x="32" y="96"/>
                  <a:pt x="96" y="112"/>
                  <a:pt x="112" y="104"/>
                </a:cubicBezTo>
                <a:cubicBezTo>
                  <a:pt x="128" y="96"/>
                  <a:pt x="96" y="64"/>
                  <a:pt x="112" y="56"/>
                </a:cubicBezTo>
                <a:cubicBezTo>
                  <a:pt x="128" y="48"/>
                  <a:pt x="184" y="64"/>
                  <a:pt x="208" y="56"/>
                </a:cubicBezTo>
                <a:cubicBezTo>
                  <a:pt x="232" y="48"/>
                  <a:pt x="240" y="0"/>
                  <a:pt x="256" y="8"/>
                </a:cubicBezTo>
                <a:cubicBezTo>
                  <a:pt x="272" y="16"/>
                  <a:pt x="288" y="104"/>
                  <a:pt x="304" y="104"/>
                </a:cubicBezTo>
                <a:cubicBezTo>
                  <a:pt x="320" y="104"/>
                  <a:pt x="336" y="8"/>
                  <a:pt x="352" y="8"/>
                </a:cubicBezTo>
                <a:cubicBezTo>
                  <a:pt x="368" y="8"/>
                  <a:pt x="384" y="96"/>
                  <a:pt x="400" y="104"/>
                </a:cubicBezTo>
                <a:cubicBezTo>
                  <a:pt x="416" y="112"/>
                  <a:pt x="432" y="48"/>
                  <a:pt x="448" y="56"/>
                </a:cubicBezTo>
                <a:cubicBezTo>
                  <a:pt x="464" y="64"/>
                  <a:pt x="480" y="144"/>
                  <a:pt x="496" y="152"/>
                </a:cubicBezTo>
                <a:cubicBezTo>
                  <a:pt x="512" y="160"/>
                  <a:pt x="528" y="96"/>
                  <a:pt x="544" y="104"/>
                </a:cubicBezTo>
                <a:cubicBezTo>
                  <a:pt x="560" y="112"/>
                  <a:pt x="568" y="192"/>
                  <a:pt x="592" y="200"/>
                </a:cubicBezTo>
                <a:cubicBezTo>
                  <a:pt x="616" y="208"/>
                  <a:pt x="672" y="144"/>
                  <a:pt x="688" y="152"/>
                </a:cubicBezTo>
                <a:cubicBezTo>
                  <a:pt x="704" y="160"/>
                  <a:pt x="672" y="232"/>
                  <a:pt x="688" y="248"/>
                </a:cubicBezTo>
                <a:cubicBezTo>
                  <a:pt x="704" y="264"/>
                  <a:pt x="768" y="240"/>
                  <a:pt x="784" y="248"/>
                </a:cubicBezTo>
                <a:cubicBezTo>
                  <a:pt x="800" y="256"/>
                  <a:pt x="784" y="288"/>
                  <a:pt x="784" y="2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7" name="Freeform 37"/>
          <p:cNvSpPr>
            <a:spLocks/>
          </p:cNvSpPr>
          <p:nvPr/>
        </p:nvSpPr>
        <p:spPr bwMode="auto">
          <a:xfrm>
            <a:off x="3810000" y="5410200"/>
            <a:ext cx="1270000" cy="469900"/>
          </a:xfrm>
          <a:custGeom>
            <a:avLst/>
            <a:gdLst>
              <a:gd name="T0" fmla="*/ 2147483647 w 800"/>
              <a:gd name="T1" fmla="*/ 2147483647 h 296"/>
              <a:gd name="T2" fmla="*/ 2147483647 w 800"/>
              <a:gd name="T3" fmla="*/ 2147483647 h 296"/>
              <a:gd name="T4" fmla="*/ 2147483647 w 800"/>
              <a:gd name="T5" fmla="*/ 2147483647 h 296"/>
              <a:gd name="T6" fmla="*/ 2147483647 w 800"/>
              <a:gd name="T7" fmla="*/ 2147483647 h 296"/>
              <a:gd name="T8" fmla="*/ 2147483647 w 800"/>
              <a:gd name="T9" fmla="*/ 2147483647 h 296"/>
              <a:gd name="T10" fmla="*/ 2147483647 w 800"/>
              <a:gd name="T11" fmla="*/ 2147483647 h 296"/>
              <a:gd name="T12" fmla="*/ 2147483647 w 800"/>
              <a:gd name="T13" fmla="*/ 2147483647 h 296"/>
              <a:gd name="T14" fmla="*/ 2147483647 w 800"/>
              <a:gd name="T15" fmla="*/ 2147483647 h 296"/>
              <a:gd name="T16" fmla="*/ 2147483647 w 800"/>
              <a:gd name="T17" fmla="*/ 2147483647 h 296"/>
              <a:gd name="T18" fmla="*/ 2147483647 w 800"/>
              <a:gd name="T19" fmla="*/ 2147483647 h 296"/>
              <a:gd name="T20" fmla="*/ 2147483647 w 800"/>
              <a:gd name="T21" fmla="*/ 2147483647 h 296"/>
              <a:gd name="T22" fmla="*/ 2147483647 w 800"/>
              <a:gd name="T23" fmla="*/ 2147483647 h 296"/>
              <a:gd name="T24" fmla="*/ 2147483647 w 800"/>
              <a:gd name="T25" fmla="*/ 2147483647 h 296"/>
              <a:gd name="T26" fmla="*/ 2147483647 w 800"/>
              <a:gd name="T27" fmla="*/ 2147483647 h 296"/>
              <a:gd name="T28" fmla="*/ 2147483647 w 800"/>
              <a:gd name="T29" fmla="*/ 2147483647 h 296"/>
              <a:gd name="T30" fmla="*/ 2147483647 w 800"/>
              <a:gd name="T31" fmla="*/ 2147483647 h 296"/>
              <a:gd name="T32" fmla="*/ 2147483647 w 800"/>
              <a:gd name="T33" fmla="*/ 2147483647 h 29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0"/>
              <a:gd name="T52" fmla="*/ 0 h 296"/>
              <a:gd name="T53" fmla="*/ 800 w 800"/>
              <a:gd name="T54" fmla="*/ 296 h 29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0" h="296">
                <a:moveTo>
                  <a:pt x="16" y="152"/>
                </a:moveTo>
                <a:cubicBezTo>
                  <a:pt x="8" y="132"/>
                  <a:pt x="0" y="112"/>
                  <a:pt x="16" y="104"/>
                </a:cubicBezTo>
                <a:cubicBezTo>
                  <a:pt x="32" y="96"/>
                  <a:pt x="96" y="112"/>
                  <a:pt x="112" y="104"/>
                </a:cubicBezTo>
                <a:cubicBezTo>
                  <a:pt x="128" y="96"/>
                  <a:pt x="96" y="64"/>
                  <a:pt x="112" y="56"/>
                </a:cubicBezTo>
                <a:cubicBezTo>
                  <a:pt x="128" y="48"/>
                  <a:pt x="184" y="64"/>
                  <a:pt x="208" y="56"/>
                </a:cubicBezTo>
                <a:cubicBezTo>
                  <a:pt x="232" y="48"/>
                  <a:pt x="240" y="0"/>
                  <a:pt x="256" y="8"/>
                </a:cubicBezTo>
                <a:cubicBezTo>
                  <a:pt x="272" y="16"/>
                  <a:pt x="288" y="104"/>
                  <a:pt x="304" y="104"/>
                </a:cubicBezTo>
                <a:cubicBezTo>
                  <a:pt x="320" y="104"/>
                  <a:pt x="336" y="8"/>
                  <a:pt x="352" y="8"/>
                </a:cubicBezTo>
                <a:cubicBezTo>
                  <a:pt x="368" y="8"/>
                  <a:pt x="384" y="96"/>
                  <a:pt x="400" y="104"/>
                </a:cubicBezTo>
                <a:cubicBezTo>
                  <a:pt x="416" y="112"/>
                  <a:pt x="432" y="48"/>
                  <a:pt x="448" y="56"/>
                </a:cubicBezTo>
                <a:cubicBezTo>
                  <a:pt x="464" y="64"/>
                  <a:pt x="480" y="144"/>
                  <a:pt x="496" y="152"/>
                </a:cubicBezTo>
                <a:cubicBezTo>
                  <a:pt x="512" y="160"/>
                  <a:pt x="528" y="96"/>
                  <a:pt x="544" y="104"/>
                </a:cubicBezTo>
                <a:cubicBezTo>
                  <a:pt x="560" y="112"/>
                  <a:pt x="568" y="192"/>
                  <a:pt x="592" y="200"/>
                </a:cubicBezTo>
                <a:cubicBezTo>
                  <a:pt x="616" y="208"/>
                  <a:pt x="672" y="144"/>
                  <a:pt x="688" y="152"/>
                </a:cubicBezTo>
                <a:cubicBezTo>
                  <a:pt x="704" y="160"/>
                  <a:pt x="672" y="232"/>
                  <a:pt x="688" y="248"/>
                </a:cubicBezTo>
                <a:cubicBezTo>
                  <a:pt x="704" y="264"/>
                  <a:pt x="768" y="240"/>
                  <a:pt x="784" y="248"/>
                </a:cubicBezTo>
                <a:cubicBezTo>
                  <a:pt x="800" y="256"/>
                  <a:pt x="784" y="288"/>
                  <a:pt x="784" y="2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8" name="Text Box 40"/>
          <p:cNvSpPr txBox="1">
            <a:spLocks noChangeArrowheads="1"/>
          </p:cNvSpPr>
          <p:nvPr/>
        </p:nvSpPr>
        <p:spPr bwMode="auto">
          <a:xfrm>
            <a:off x="5105400" y="4570413"/>
            <a:ext cx="130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receptor</a:t>
            </a:r>
          </a:p>
        </p:txBody>
      </p:sp>
      <p:sp>
        <p:nvSpPr>
          <p:cNvPr id="14349" name="Text Box 43"/>
          <p:cNvSpPr txBox="1">
            <a:spLocks noChangeArrowheads="1"/>
          </p:cNvSpPr>
          <p:nvPr/>
        </p:nvSpPr>
        <p:spPr bwMode="auto">
          <a:xfrm>
            <a:off x="3962400" y="5637213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DNA</a:t>
            </a:r>
          </a:p>
        </p:txBody>
      </p:sp>
      <p:sp>
        <p:nvSpPr>
          <p:cNvPr id="14350" name="Text Box 46"/>
          <p:cNvSpPr txBox="1">
            <a:spLocks noChangeArrowheads="1"/>
          </p:cNvSpPr>
          <p:nvPr/>
        </p:nvSpPr>
        <p:spPr bwMode="auto">
          <a:xfrm>
            <a:off x="2803525" y="5830888"/>
            <a:ext cx="1236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nucleus</a:t>
            </a:r>
          </a:p>
        </p:txBody>
      </p:sp>
      <p:sp>
        <p:nvSpPr>
          <p:cNvPr id="14351" name="Line 47"/>
          <p:cNvSpPr>
            <a:spLocks noChangeShapeType="1"/>
          </p:cNvSpPr>
          <p:nvPr/>
        </p:nvSpPr>
        <p:spPr bwMode="auto">
          <a:xfrm flipV="1">
            <a:off x="3276600" y="5715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2" name="Text Box 52"/>
          <p:cNvSpPr txBox="1">
            <a:spLocks noChangeArrowheads="1"/>
          </p:cNvSpPr>
          <p:nvPr/>
        </p:nvSpPr>
        <p:spPr bwMode="auto">
          <a:xfrm>
            <a:off x="2971800" y="1598613"/>
            <a:ext cx="342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bg1"/>
                </a:solidFill>
                <a:latin typeface="Arial" charset="0"/>
              </a:rPr>
              <a:t>Distal convoluted tubule</a:t>
            </a:r>
          </a:p>
        </p:txBody>
      </p:sp>
      <p:sp>
        <p:nvSpPr>
          <p:cNvPr id="14353" name="Text Box 53"/>
          <p:cNvSpPr txBox="1">
            <a:spLocks noChangeArrowheads="1"/>
          </p:cNvSpPr>
          <p:nvPr/>
        </p:nvSpPr>
        <p:spPr bwMode="auto">
          <a:xfrm>
            <a:off x="395288" y="1557338"/>
            <a:ext cx="2146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chemeClr val="bg1"/>
                </a:solidFill>
                <a:latin typeface="Arial" charset="0"/>
              </a:rPr>
              <a:t>Tubular fluid</a:t>
            </a:r>
          </a:p>
        </p:txBody>
      </p:sp>
      <p:sp>
        <p:nvSpPr>
          <p:cNvPr id="14354" name="Text Box 55"/>
          <p:cNvSpPr txBox="1">
            <a:spLocks noChangeArrowheads="1"/>
          </p:cNvSpPr>
          <p:nvPr/>
        </p:nvSpPr>
        <p:spPr bwMode="auto">
          <a:xfrm>
            <a:off x="6588125" y="1649413"/>
            <a:ext cx="2105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chemeClr val="bg1"/>
                </a:solidFill>
                <a:latin typeface="Arial" charset="0"/>
              </a:rPr>
              <a:t>ECF (blood)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3717925" y="3316288"/>
            <a:ext cx="5459413" cy="2093912"/>
            <a:chOff x="2342" y="2089"/>
            <a:chExt cx="3439" cy="1319"/>
          </a:xfrm>
        </p:grpSpPr>
        <p:sp>
          <p:nvSpPr>
            <p:cNvPr id="14387" name="Rectangle 27"/>
            <p:cNvSpPr>
              <a:spLocks noChangeArrowheads="1"/>
            </p:cNvSpPr>
            <p:nvPr/>
          </p:nvSpPr>
          <p:spPr bwMode="auto">
            <a:xfrm rot="-2818257">
              <a:off x="3048" y="3144"/>
              <a:ext cx="96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88" name="Group 61"/>
            <p:cNvGrpSpPr>
              <a:grpSpLocks/>
            </p:cNvGrpSpPr>
            <p:nvPr/>
          </p:nvGrpSpPr>
          <p:grpSpPr bwMode="auto">
            <a:xfrm>
              <a:off x="2342" y="2089"/>
              <a:ext cx="3439" cy="1319"/>
              <a:chOff x="2342" y="2089"/>
              <a:chExt cx="3439" cy="1319"/>
            </a:xfrm>
          </p:grpSpPr>
          <p:sp>
            <p:nvSpPr>
              <p:cNvPr id="14389" name="Oval 23"/>
              <p:cNvSpPr>
                <a:spLocks noChangeArrowheads="1"/>
              </p:cNvSpPr>
              <p:nvPr/>
            </p:nvSpPr>
            <p:spPr bwMode="auto">
              <a:xfrm>
                <a:off x="4272" y="2976"/>
                <a:ext cx="288" cy="96"/>
              </a:xfrm>
              <a:prstGeom prst="ellipse">
                <a:avLst/>
              </a:prstGeom>
              <a:solidFill>
                <a:srgbClr val="66CCFF"/>
              </a:solidFill>
              <a:ln w="12700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Oval 25"/>
              <p:cNvSpPr>
                <a:spLocks noChangeArrowheads="1"/>
              </p:cNvSpPr>
              <p:nvPr/>
            </p:nvSpPr>
            <p:spPr bwMode="auto">
              <a:xfrm>
                <a:off x="3504" y="2688"/>
                <a:ext cx="288" cy="96"/>
              </a:xfrm>
              <a:prstGeom prst="ellipse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Line 29"/>
              <p:cNvSpPr>
                <a:spLocks noChangeShapeType="1"/>
              </p:cNvSpPr>
              <p:nvPr/>
            </p:nvSpPr>
            <p:spPr bwMode="auto">
              <a:xfrm flipV="1">
                <a:off x="2640" y="2736"/>
                <a:ext cx="96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92" name="Text Box 30"/>
              <p:cNvSpPr txBox="1">
                <a:spLocks noChangeArrowheads="1"/>
              </p:cNvSpPr>
              <p:nvPr/>
            </p:nvSpPr>
            <p:spPr bwMode="auto">
              <a:xfrm>
                <a:off x="2496" y="2495"/>
                <a:ext cx="6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latin typeface="Arial" charset="0"/>
                  </a:rPr>
                  <a:t>mRNA</a:t>
                </a:r>
              </a:p>
            </p:txBody>
          </p:sp>
          <p:sp>
            <p:nvSpPr>
              <p:cNvPr id="14393" name="Line 31"/>
              <p:cNvSpPr>
                <a:spLocks noChangeShapeType="1"/>
              </p:cNvSpPr>
              <p:nvPr/>
            </p:nvSpPr>
            <p:spPr bwMode="auto">
              <a:xfrm flipV="1">
                <a:off x="2736" y="230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94" name="Text Box 32"/>
              <p:cNvSpPr txBox="1">
                <a:spLocks noChangeArrowheads="1"/>
              </p:cNvSpPr>
              <p:nvPr/>
            </p:nvSpPr>
            <p:spPr bwMode="auto">
              <a:xfrm>
                <a:off x="2342" y="2089"/>
                <a:ext cx="123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latin typeface="Arial" charset="0"/>
                  </a:rPr>
                  <a:t>New proteins</a:t>
                </a:r>
              </a:p>
            </p:txBody>
          </p:sp>
          <p:sp>
            <p:nvSpPr>
              <p:cNvPr id="14395" name="Oval 33"/>
              <p:cNvSpPr>
                <a:spLocks noChangeArrowheads="1"/>
              </p:cNvSpPr>
              <p:nvPr/>
            </p:nvSpPr>
            <p:spPr bwMode="auto">
              <a:xfrm rot="2322957">
                <a:off x="3024" y="3168"/>
                <a:ext cx="288" cy="96"/>
              </a:xfrm>
              <a:prstGeom prst="ellipse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Freeform 39"/>
              <p:cNvSpPr>
                <a:spLocks/>
              </p:cNvSpPr>
              <p:nvPr/>
            </p:nvSpPr>
            <p:spPr bwMode="auto">
              <a:xfrm>
                <a:off x="2784" y="3240"/>
                <a:ext cx="192" cy="168"/>
              </a:xfrm>
              <a:custGeom>
                <a:avLst/>
                <a:gdLst>
                  <a:gd name="T0" fmla="*/ 192 w 192"/>
                  <a:gd name="T1" fmla="*/ 24 h 168"/>
                  <a:gd name="T2" fmla="*/ 48 w 192"/>
                  <a:gd name="T3" fmla="*/ 24 h 168"/>
                  <a:gd name="T4" fmla="*/ 0 w 192"/>
                  <a:gd name="T5" fmla="*/ 168 h 16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68"/>
                  <a:gd name="T11" fmla="*/ 192 w 192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68">
                    <a:moveTo>
                      <a:pt x="192" y="24"/>
                    </a:moveTo>
                    <a:cubicBezTo>
                      <a:pt x="136" y="12"/>
                      <a:pt x="80" y="0"/>
                      <a:pt x="48" y="24"/>
                    </a:cubicBezTo>
                    <a:cubicBezTo>
                      <a:pt x="16" y="48"/>
                      <a:pt x="8" y="108"/>
                      <a:pt x="0" y="16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97" name="Freeform 44"/>
              <p:cNvSpPr>
                <a:spLocks/>
              </p:cNvSpPr>
              <p:nvPr/>
            </p:nvSpPr>
            <p:spPr bwMode="auto">
              <a:xfrm>
                <a:off x="3840" y="2712"/>
                <a:ext cx="432" cy="168"/>
              </a:xfrm>
              <a:custGeom>
                <a:avLst/>
                <a:gdLst>
                  <a:gd name="T0" fmla="*/ 432 w 432"/>
                  <a:gd name="T1" fmla="*/ 168 h 168"/>
                  <a:gd name="T2" fmla="*/ 240 w 432"/>
                  <a:gd name="T3" fmla="*/ 24 h 168"/>
                  <a:gd name="T4" fmla="*/ 0 w 432"/>
                  <a:gd name="T5" fmla="*/ 24 h 1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168"/>
                  <a:gd name="T11" fmla="*/ 432 w 432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168">
                    <a:moveTo>
                      <a:pt x="432" y="168"/>
                    </a:moveTo>
                    <a:cubicBezTo>
                      <a:pt x="372" y="108"/>
                      <a:pt x="312" y="48"/>
                      <a:pt x="240" y="24"/>
                    </a:cubicBezTo>
                    <a:cubicBezTo>
                      <a:pt x="168" y="0"/>
                      <a:pt x="84" y="12"/>
                      <a:pt x="0" y="24"/>
                    </a:cubicBezTo>
                  </a:path>
                </a:pathLst>
              </a:custGeom>
              <a:noFill/>
              <a:ln w="12700" cap="flat" cmpd="sng">
                <a:solidFill>
                  <a:srgbClr val="129FE6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98" name="Text Box 45"/>
              <p:cNvSpPr txBox="1">
                <a:spLocks noChangeArrowheads="1"/>
              </p:cNvSpPr>
              <p:nvPr/>
            </p:nvSpPr>
            <p:spPr bwMode="auto">
              <a:xfrm>
                <a:off x="4214" y="3049"/>
                <a:ext cx="15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70C0"/>
                    </a:solidFill>
                    <a:latin typeface="Arial" charset="0"/>
                  </a:rPr>
                  <a:t>ALDOSTERONE</a:t>
                </a:r>
              </a:p>
            </p:txBody>
          </p:sp>
          <p:sp>
            <p:nvSpPr>
              <p:cNvPr id="14399" name="Freeform 60"/>
              <p:cNvSpPr>
                <a:spLocks/>
              </p:cNvSpPr>
              <p:nvPr/>
            </p:nvSpPr>
            <p:spPr bwMode="auto">
              <a:xfrm>
                <a:off x="3000" y="2928"/>
                <a:ext cx="216" cy="144"/>
              </a:xfrm>
              <a:custGeom>
                <a:avLst/>
                <a:gdLst>
                  <a:gd name="T0" fmla="*/ 216 w 216"/>
                  <a:gd name="T1" fmla="*/ 0 h 144"/>
                  <a:gd name="T2" fmla="*/ 24 w 216"/>
                  <a:gd name="T3" fmla="*/ 48 h 144"/>
                  <a:gd name="T4" fmla="*/ 72 w 216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216"/>
                  <a:gd name="T10" fmla="*/ 0 h 144"/>
                  <a:gd name="T11" fmla="*/ 216 w 21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" h="144">
                    <a:moveTo>
                      <a:pt x="216" y="0"/>
                    </a:moveTo>
                    <a:cubicBezTo>
                      <a:pt x="132" y="12"/>
                      <a:pt x="48" y="24"/>
                      <a:pt x="24" y="48"/>
                    </a:cubicBezTo>
                    <a:cubicBezTo>
                      <a:pt x="0" y="72"/>
                      <a:pt x="36" y="108"/>
                      <a:pt x="72" y="14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1584325" y="2055813"/>
            <a:ext cx="5891213" cy="3622675"/>
            <a:chOff x="998" y="1295"/>
            <a:chExt cx="3711" cy="2282"/>
          </a:xfrm>
        </p:grpSpPr>
        <p:grpSp>
          <p:nvGrpSpPr>
            <p:cNvPr id="14364" name="Group 66"/>
            <p:cNvGrpSpPr>
              <a:grpSpLocks/>
            </p:cNvGrpSpPr>
            <p:nvPr/>
          </p:nvGrpSpPr>
          <p:grpSpPr bwMode="auto">
            <a:xfrm>
              <a:off x="998" y="1295"/>
              <a:ext cx="3711" cy="2282"/>
              <a:chOff x="998" y="1295"/>
              <a:chExt cx="3711" cy="2282"/>
            </a:xfrm>
          </p:grpSpPr>
          <p:sp>
            <p:nvSpPr>
              <p:cNvPr id="14374" name="Line 9"/>
              <p:cNvSpPr>
                <a:spLocks noChangeShapeType="1"/>
              </p:cNvSpPr>
              <p:nvPr/>
            </p:nvSpPr>
            <p:spPr bwMode="auto">
              <a:xfrm>
                <a:off x="3840" y="144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75" name="Line 11"/>
              <p:cNvSpPr>
                <a:spLocks noChangeShapeType="1"/>
              </p:cNvSpPr>
              <p:nvPr/>
            </p:nvSpPr>
            <p:spPr bwMode="auto">
              <a:xfrm>
                <a:off x="3456" y="172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76" name="Text Box 15"/>
              <p:cNvSpPr txBox="1">
                <a:spLocks noChangeArrowheads="1"/>
              </p:cNvSpPr>
              <p:nvPr/>
            </p:nvSpPr>
            <p:spPr bwMode="auto">
              <a:xfrm>
                <a:off x="4272" y="1295"/>
                <a:ext cx="4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70C0"/>
                    </a:solidFill>
                    <a:latin typeface="Arial" charset="0"/>
                  </a:rPr>
                  <a:t>Na</a:t>
                </a:r>
                <a:r>
                  <a:rPr lang="en-GB" baseline="30000">
                    <a:solidFill>
                      <a:srgbClr val="0070C0"/>
                    </a:solidFill>
                    <a:latin typeface="Arial" charset="0"/>
                  </a:rPr>
                  <a:t>+</a:t>
                </a:r>
              </a:p>
            </p:txBody>
          </p:sp>
          <p:grpSp>
            <p:nvGrpSpPr>
              <p:cNvPr id="14377" name="Group 65"/>
              <p:cNvGrpSpPr>
                <a:grpSpLocks/>
              </p:cNvGrpSpPr>
              <p:nvPr/>
            </p:nvGrpSpPr>
            <p:grpSpPr bwMode="auto">
              <a:xfrm>
                <a:off x="998" y="1488"/>
                <a:ext cx="2463" cy="2089"/>
                <a:chOff x="998" y="1488"/>
                <a:chExt cx="2463" cy="2089"/>
              </a:xfrm>
            </p:grpSpPr>
            <p:grpSp>
              <p:nvGrpSpPr>
                <p:cNvPr id="14378" name="Group 64"/>
                <p:cNvGrpSpPr>
                  <a:grpSpLocks/>
                </p:cNvGrpSpPr>
                <p:nvPr/>
              </p:nvGrpSpPr>
              <p:grpSpPr bwMode="auto">
                <a:xfrm>
                  <a:off x="1536" y="1488"/>
                  <a:ext cx="1925" cy="336"/>
                  <a:chOff x="1536" y="1488"/>
                  <a:chExt cx="1925" cy="336"/>
                </a:xfrm>
              </p:grpSpPr>
              <p:sp>
                <p:nvSpPr>
                  <p:cNvPr id="1438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488"/>
                    <a:ext cx="768" cy="240"/>
                  </a:xfrm>
                  <a:prstGeom prst="line">
                    <a:avLst/>
                  </a:prstGeom>
                  <a:noFill/>
                  <a:ln w="12700">
                    <a:solidFill>
                      <a:srgbClr val="129FE6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8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535"/>
                    <a:ext cx="43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Arial" charset="0"/>
                      </a:rPr>
                      <a:t>Na</a:t>
                    </a:r>
                    <a:r>
                      <a:rPr lang="en-GB" baseline="30000">
                        <a:latin typeface="Arial" charset="0"/>
                      </a:rPr>
                      <a:t>+</a:t>
                    </a:r>
                  </a:p>
                </p:txBody>
              </p:sp>
              <p:sp>
                <p:nvSpPr>
                  <p:cNvPr id="1438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24" y="1536"/>
                    <a:ext cx="43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GB">
                        <a:latin typeface="Arial" charset="0"/>
                      </a:rPr>
                      <a:t>Na</a:t>
                    </a:r>
                    <a:r>
                      <a:rPr lang="en-GB" baseline="30000">
                        <a:latin typeface="Arial" charset="0"/>
                      </a:rPr>
                      <a:t>+</a:t>
                    </a:r>
                  </a:p>
                </p:txBody>
              </p:sp>
              <p:sp>
                <p:nvSpPr>
                  <p:cNvPr id="1438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728"/>
                    <a:ext cx="28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4379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392" y="2736"/>
                  <a:ext cx="528" cy="240"/>
                </a:xfrm>
                <a:prstGeom prst="line">
                  <a:avLst/>
                </a:prstGeom>
                <a:noFill/>
                <a:ln w="12700">
                  <a:solidFill>
                    <a:srgbClr val="0070C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8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98" y="2905"/>
                  <a:ext cx="31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GB">
                      <a:solidFill>
                        <a:srgbClr val="0070C0"/>
                      </a:solidFill>
                      <a:latin typeface="Arial" charset="0"/>
                    </a:rPr>
                    <a:t>K</a:t>
                  </a:r>
                  <a:r>
                    <a:rPr lang="en-GB" baseline="30000">
                      <a:solidFill>
                        <a:srgbClr val="0070C0"/>
                      </a:solidFill>
                      <a:latin typeface="Arial" charset="0"/>
                    </a:rPr>
                    <a:t>+</a:t>
                  </a:r>
                </a:p>
              </p:txBody>
            </p:sp>
            <p:sp>
              <p:nvSpPr>
                <p:cNvPr id="1438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98" y="3289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GB">
                      <a:solidFill>
                        <a:srgbClr val="0070C0"/>
                      </a:solidFill>
                      <a:latin typeface="Arial" charset="0"/>
                    </a:rPr>
                    <a:t>H</a:t>
                  </a:r>
                  <a:r>
                    <a:rPr lang="en-GB" baseline="30000">
                      <a:solidFill>
                        <a:srgbClr val="0070C0"/>
                      </a:solidFill>
                      <a:latin typeface="Arial" charset="0"/>
                    </a:rPr>
                    <a:t>+</a:t>
                  </a:r>
                </a:p>
              </p:txBody>
            </p:sp>
            <p:sp>
              <p:nvSpPr>
                <p:cNvPr id="14382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440" y="3120"/>
                  <a:ext cx="432" cy="192"/>
                </a:xfrm>
                <a:prstGeom prst="line">
                  <a:avLst/>
                </a:prstGeom>
                <a:noFill/>
                <a:ln w="12700">
                  <a:solidFill>
                    <a:srgbClr val="0070C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14365" name="Group 62"/>
            <p:cNvGrpSpPr>
              <a:grpSpLocks/>
            </p:cNvGrpSpPr>
            <p:nvPr/>
          </p:nvGrpSpPr>
          <p:grpSpPr bwMode="auto">
            <a:xfrm>
              <a:off x="3024" y="1871"/>
              <a:ext cx="914" cy="385"/>
              <a:chOff x="3024" y="1871"/>
              <a:chExt cx="914" cy="385"/>
            </a:xfrm>
          </p:grpSpPr>
          <p:sp>
            <p:nvSpPr>
              <p:cNvPr id="14372" name="Text Box 49"/>
              <p:cNvSpPr txBox="1">
                <a:spLocks noChangeArrowheads="1"/>
              </p:cNvSpPr>
              <p:nvPr/>
            </p:nvSpPr>
            <p:spPr bwMode="auto">
              <a:xfrm>
                <a:off x="3024" y="1871"/>
                <a:ext cx="91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latin typeface="Arial" charset="0"/>
                  </a:rPr>
                  <a:t>Enzymes</a:t>
                </a:r>
              </a:p>
            </p:txBody>
          </p:sp>
          <p:sp>
            <p:nvSpPr>
              <p:cNvPr id="14373" name="Line 51"/>
              <p:cNvSpPr>
                <a:spLocks noChangeShapeType="1"/>
              </p:cNvSpPr>
              <p:nvPr/>
            </p:nvSpPr>
            <p:spPr bwMode="auto">
              <a:xfrm flipV="1">
                <a:off x="3552" y="211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4366" name="Group 63"/>
            <p:cNvGrpSpPr>
              <a:grpSpLocks/>
            </p:cNvGrpSpPr>
            <p:nvPr/>
          </p:nvGrpSpPr>
          <p:grpSpPr bwMode="auto">
            <a:xfrm>
              <a:off x="1776" y="1632"/>
              <a:ext cx="1255" cy="1056"/>
              <a:chOff x="1776" y="1632"/>
              <a:chExt cx="1255" cy="1056"/>
            </a:xfrm>
          </p:grpSpPr>
          <p:sp>
            <p:nvSpPr>
              <p:cNvPr id="14368" name="Text Box 48"/>
              <p:cNvSpPr txBox="1">
                <a:spLocks noChangeArrowheads="1"/>
              </p:cNvSpPr>
              <p:nvPr/>
            </p:nvSpPr>
            <p:spPr bwMode="auto">
              <a:xfrm>
                <a:off x="1814" y="1849"/>
                <a:ext cx="121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latin typeface="Arial" charset="0"/>
                  </a:rPr>
                  <a:t>Ion channels</a:t>
                </a:r>
              </a:p>
            </p:txBody>
          </p:sp>
          <p:sp>
            <p:nvSpPr>
              <p:cNvPr id="14369" name="Line 50"/>
              <p:cNvSpPr>
                <a:spLocks noChangeShapeType="1"/>
              </p:cNvSpPr>
              <p:nvPr/>
            </p:nvSpPr>
            <p:spPr bwMode="auto">
              <a:xfrm flipH="1" flipV="1">
                <a:off x="2160" y="211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70" name="Line 58"/>
              <p:cNvSpPr>
                <a:spLocks noChangeShapeType="1"/>
              </p:cNvSpPr>
              <p:nvPr/>
            </p:nvSpPr>
            <p:spPr bwMode="auto">
              <a:xfrm flipH="1" flipV="1">
                <a:off x="1776" y="1632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" name="Line 59"/>
              <p:cNvSpPr>
                <a:spLocks noChangeShapeType="1"/>
              </p:cNvSpPr>
              <p:nvPr/>
            </p:nvSpPr>
            <p:spPr bwMode="auto">
              <a:xfrm flipH="1">
                <a:off x="1824" y="2160"/>
                <a:ext cx="192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67" name="Line 67"/>
            <p:cNvSpPr>
              <a:spLocks noChangeShapeType="1"/>
            </p:cNvSpPr>
            <p:nvPr/>
          </p:nvSpPr>
          <p:spPr bwMode="auto">
            <a:xfrm flipV="1">
              <a:off x="3648" y="1776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57" name="TextBox 56"/>
          <p:cNvSpPr txBox="1">
            <a:spLocks noChangeArrowheads="1"/>
          </p:cNvSpPr>
          <p:nvPr/>
        </p:nvSpPr>
        <p:spPr bwMode="auto">
          <a:xfrm>
            <a:off x="539750" y="3068638"/>
            <a:ext cx="203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  <a:cs typeface="Arial" charset="0"/>
              </a:rPr>
              <a:t>Tubule lumen</a:t>
            </a:r>
          </a:p>
        </p:txBody>
      </p:sp>
      <p:sp>
        <p:nvSpPr>
          <p:cNvPr id="14358" name="TextBox 57"/>
          <p:cNvSpPr txBox="1">
            <a:spLocks noChangeArrowheads="1"/>
          </p:cNvSpPr>
          <p:nvPr/>
        </p:nvSpPr>
        <p:spPr bwMode="auto">
          <a:xfrm>
            <a:off x="250825" y="5876925"/>
            <a:ext cx="195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i="1">
                <a:latin typeface="Arial" charset="0"/>
                <a:cs typeface="Arial" charset="0"/>
              </a:rPr>
              <a:t>apical membrane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268538" y="6092825"/>
            <a:ext cx="5032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extBox 60"/>
          <p:cNvSpPr txBox="1">
            <a:spLocks noChangeArrowheads="1"/>
          </p:cNvSpPr>
          <p:nvPr/>
        </p:nvSpPr>
        <p:spPr bwMode="auto">
          <a:xfrm>
            <a:off x="7524750" y="2997200"/>
            <a:ext cx="973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  <a:cs typeface="Arial" charset="0"/>
              </a:rPr>
              <a:t>Blood</a:t>
            </a:r>
          </a:p>
        </p:txBody>
      </p:sp>
      <p:sp>
        <p:nvSpPr>
          <p:cNvPr id="14361" name="TextBox 61"/>
          <p:cNvSpPr txBox="1">
            <a:spLocks noChangeArrowheads="1"/>
          </p:cNvSpPr>
          <p:nvPr/>
        </p:nvSpPr>
        <p:spPr bwMode="auto">
          <a:xfrm flipH="1">
            <a:off x="6705600" y="6021388"/>
            <a:ext cx="2187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i="1">
                <a:latin typeface="Arial" charset="0"/>
                <a:cs typeface="Arial" charset="0"/>
              </a:rPr>
              <a:t>basolateral (serosal) membranes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372225" y="5949950"/>
            <a:ext cx="3603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011863" y="6381750"/>
            <a:ext cx="720725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43"/>
          <p:cNvSpPr>
            <a:spLocks noChangeArrowheads="1"/>
          </p:cNvSpPr>
          <p:nvPr/>
        </p:nvSpPr>
        <p:spPr bwMode="auto">
          <a:xfrm>
            <a:off x="8001000" y="762000"/>
            <a:ext cx="304800" cy="228600"/>
          </a:xfrm>
          <a:prstGeom prst="ellipse">
            <a:avLst/>
          </a:prstGeom>
          <a:solidFill>
            <a:srgbClr val="90D4F6"/>
          </a:solidFill>
          <a:ln w="63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772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0070C0"/>
                </a:solidFill>
                <a:latin typeface="Arial" charset="0"/>
              </a:rPr>
              <a:t>THE JUXTAGLOMERULAR APPARATUS</a:t>
            </a:r>
          </a:p>
        </p:txBody>
      </p:sp>
      <p:sp>
        <p:nvSpPr>
          <p:cNvPr id="15364" name="Freeform 3"/>
          <p:cNvSpPr>
            <a:spLocks/>
          </p:cNvSpPr>
          <p:nvPr/>
        </p:nvSpPr>
        <p:spPr bwMode="auto">
          <a:xfrm>
            <a:off x="5651500" y="3086100"/>
            <a:ext cx="2222500" cy="2070100"/>
          </a:xfrm>
          <a:custGeom>
            <a:avLst/>
            <a:gdLst>
              <a:gd name="T0" fmla="*/ 2147483647 w 1400"/>
              <a:gd name="T1" fmla="*/ 2147483647 h 1304"/>
              <a:gd name="T2" fmla="*/ 2147483647 w 1400"/>
              <a:gd name="T3" fmla="*/ 2147483647 h 1304"/>
              <a:gd name="T4" fmla="*/ 2147483647 w 1400"/>
              <a:gd name="T5" fmla="*/ 2147483647 h 1304"/>
              <a:gd name="T6" fmla="*/ 2147483647 w 1400"/>
              <a:gd name="T7" fmla="*/ 2147483647 h 1304"/>
              <a:gd name="T8" fmla="*/ 2147483647 w 1400"/>
              <a:gd name="T9" fmla="*/ 2147483647 h 1304"/>
              <a:gd name="T10" fmla="*/ 2147483647 w 1400"/>
              <a:gd name="T11" fmla="*/ 2147483647 h 1304"/>
              <a:gd name="T12" fmla="*/ 2147483647 w 1400"/>
              <a:gd name="T13" fmla="*/ 2147483647 h 1304"/>
              <a:gd name="T14" fmla="*/ 2147483647 w 1400"/>
              <a:gd name="T15" fmla="*/ 2147483647 h 1304"/>
              <a:gd name="T16" fmla="*/ 2147483647 w 1400"/>
              <a:gd name="T17" fmla="*/ 2147483647 h 1304"/>
              <a:gd name="T18" fmla="*/ 2147483647 w 1400"/>
              <a:gd name="T19" fmla="*/ 2147483647 h 1304"/>
              <a:gd name="T20" fmla="*/ 2147483647 w 1400"/>
              <a:gd name="T21" fmla="*/ 2147483647 h 1304"/>
              <a:gd name="T22" fmla="*/ 2147483647 w 1400"/>
              <a:gd name="T23" fmla="*/ 2147483647 h 1304"/>
              <a:gd name="T24" fmla="*/ 2147483647 w 1400"/>
              <a:gd name="T25" fmla="*/ 2147483647 h 1304"/>
              <a:gd name="T26" fmla="*/ 2147483647 w 1400"/>
              <a:gd name="T27" fmla="*/ 2147483647 h 1304"/>
              <a:gd name="T28" fmla="*/ 2147483647 w 1400"/>
              <a:gd name="T29" fmla="*/ 2147483647 h 1304"/>
              <a:gd name="T30" fmla="*/ 2147483647 w 1400"/>
              <a:gd name="T31" fmla="*/ 2147483647 h 1304"/>
              <a:gd name="T32" fmla="*/ 2147483647 w 1400"/>
              <a:gd name="T33" fmla="*/ 2147483647 h 13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400"/>
              <a:gd name="T52" fmla="*/ 0 h 1304"/>
              <a:gd name="T53" fmla="*/ 1400 w 1400"/>
              <a:gd name="T54" fmla="*/ 1304 h 130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400" h="1304">
                <a:moveTo>
                  <a:pt x="1400" y="1064"/>
                </a:moveTo>
                <a:cubicBezTo>
                  <a:pt x="1176" y="912"/>
                  <a:pt x="952" y="760"/>
                  <a:pt x="824" y="680"/>
                </a:cubicBezTo>
                <a:cubicBezTo>
                  <a:pt x="696" y="600"/>
                  <a:pt x="688" y="616"/>
                  <a:pt x="632" y="584"/>
                </a:cubicBezTo>
                <a:cubicBezTo>
                  <a:pt x="576" y="552"/>
                  <a:pt x="504" y="528"/>
                  <a:pt x="488" y="488"/>
                </a:cubicBezTo>
                <a:cubicBezTo>
                  <a:pt x="472" y="448"/>
                  <a:pt x="512" y="368"/>
                  <a:pt x="536" y="344"/>
                </a:cubicBezTo>
                <a:cubicBezTo>
                  <a:pt x="560" y="320"/>
                  <a:pt x="616" y="360"/>
                  <a:pt x="632" y="344"/>
                </a:cubicBezTo>
                <a:cubicBezTo>
                  <a:pt x="648" y="328"/>
                  <a:pt x="648" y="288"/>
                  <a:pt x="632" y="248"/>
                </a:cubicBezTo>
                <a:cubicBezTo>
                  <a:pt x="616" y="208"/>
                  <a:pt x="584" y="144"/>
                  <a:pt x="536" y="104"/>
                </a:cubicBezTo>
                <a:cubicBezTo>
                  <a:pt x="488" y="64"/>
                  <a:pt x="392" y="0"/>
                  <a:pt x="344" y="8"/>
                </a:cubicBezTo>
                <a:cubicBezTo>
                  <a:pt x="296" y="16"/>
                  <a:pt x="248" y="104"/>
                  <a:pt x="248" y="152"/>
                </a:cubicBezTo>
                <a:cubicBezTo>
                  <a:pt x="248" y="200"/>
                  <a:pt x="344" y="256"/>
                  <a:pt x="344" y="296"/>
                </a:cubicBezTo>
                <a:cubicBezTo>
                  <a:pt x="344" y="336"/>
                  <a:pt x="288" y="408"/>
                  <a:pt x="248" y="392"/>
                </a:cubicBezTo>
                <a:cubicBezTo>
                  <a:pt x="208" y="376"/>
                  <a:pt x="144" y="200"/>
                  <a:pt x="104" y="200"/>
                </a:cubicBezTo>
                <a:cubicBezTo>
                  <a:pt x="64" y="200"/>
                  <a:pt x="0" y="328"/>
                  <a:pt x="8" y="392"/>
                </a:cubicBezTo>
                <a:cubicBezTo>
                  <a:pt x="16" y="456"/>
                  <a:pt x="72" y="520"/>
                  <a:pt x="152" y="584"/>
                </a:cubicBezTo>
                <a:cubicBezTo>
                  <a:pt x="232" y="648"/>
                  <a:pt x="296" y="656"/>
                  <a:pt x="488" y="776"/>
                </a:cubicBezTo>
                <a:cubicBezTo>
                  <a:pt x="680" y="896"/>
                  <a:pt x="992" y="1100"/>
                  <a:pt x="1304" y="1304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Freeform 4"/>
          <p:cNvSpPr>
            <a:spLocks/>
          </p:cNvSpPr>
          <p:nvPr/>
        </p:nvSpPr>
        <p:spPr bwMode="auto">
          <a:xfrm>
            <a:off x="5702300" y="2476500"/>
            <a:ext cx="558800" cy="749300"/>
          </a:xfrm>
          <a:custGeom>
            <a:avLst/>
            <a:gdLst>
              <a:gd name="T0" fmla="*/ 2147483647 w 352"/>
              <a:gd name="T1" fmla="*/ 2147483647 h 472"/>
              <a:gd name="T2" fmla="*/ 2147483647 w 352"/>
              <a:gd name="T3" fmla="*/ 2147483647 h 472"/>
              <a:gd name="T4" fmla="*/ 2147483647 w 352"/>
              <a:gd name="T5" fmla="*/ 2147483647 h 472"/>
              <a:gd name="T6" fmla="*/ 2147483647 w 352"/>
              <a:gd name="T7" fmla="*/ 2147483647 h 472"/>
              <a:gd name="T8" fmla="*/ 2147483647 w 352"/>
              <a:gd name="T9" fmla="*/ 0 h 472"/>
              <a:gd name="T10" fmla="*/ 2147483647 w 352"/>
              <a:gd name="T11" fmla="*/ 2147483647 h 472"/>
              <a:gd name="T12" fmla="*/ 2147483647 w 352"/>
              <a:gd name="T13" fmla="*/ 2147483647 h 472"/>
              <a:gd name="T14" fmla="*/ 2147483647 w 352"/>
              <a:gd name="T15" fmla="*/ 2147483647 h 472"/>
              <a:gd name="T16" fmla="*/ 2147483647 w 352"/>
              <a:gd name="T17" fmla="*/ 2147483647 h 4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2"/>
              <a:gd name="T28" fmla="*/ 0 h 472"/>
              <a:gd name="T29" fmla="*/ 352 w 352"/>
              <a:gd name="T30" fmla="*/ 472 h 4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2" h="472">
                <a:moveTo>
                  <a:pt x="160" y="432"/>
                </a:moveTo>
                <a:cubicBezTo>
                  <a:pt x="208" y="400"/>
                  <a:pt x="272" y="264"/>
                  <a:pt x="304" y="240"/>
                </a:cubicBezTo>
                <a:cubicBezTo>
                  <a:pt x="336" y="216"/>
                  <a:pt x="352" y="320"/>
                  <a:pt x="352" y="288"/>
                </a:cubicBezTo>
                <a:cubicBezTo>
                  <a:pt x="352" y="256"/>
                  <a:pt x="344" y="96"/>
                  <a:pt x="304" y="48"/>
                </a:cubicBezTo>
                <a:cubicBezTo>
                  <a:pt x="264" y="0"/>
                  <a:pt x="160" y="0"/>
                  <a:pt x="112" y="0"/>
                </a:cubicBezTo>
                <a:cubicBezTo>
                  <a:pt x="64" y="0"/>
                  <a:pt x="24" y="16"/>
                  <a:pt x="16" y="48"/>
                </a:cubicBezTo>
                <a:cubicBezTo>
                  <a:pt x="8" y="80"/>
                  <a:pt x="64" y="128"/>
                  <a:pt x="64" y="192"/>
                </a:cubicBezTo>
                <a:cubicBezTo>
                  <a:pt x="64" y="256"/>
                  <a:pt x="0" y="392"/>
                  <a:pt x="16" y="432"/>
                </a:cubicBezTo>
                <a:cubicBezTo>
                  <a:pt x="32" y="472"/>
                  <a:pt x="112" y="464"/>
                  <a:pt x="160" y="432"/>
                </a:cubicBezTo>
                <a:close/>
              </a:path>
            </a:pathLst>
          </a:custGeom>
          <a:solidFill>
            <a:srgbClr val="FFC5CF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" name="Freeform 5"/>
          <p:cNvSpPr>
            <a:spLocks/>
          </p:cNvSpPr>
          <p:nvPr/>
        </p:nvSpPr>
        <p:spPr bwMode="auto">
          <a:xfrm>
            <a:off x="4876800" y="2616200"/>
            <a:ext cx="800100" cy="1016000"/>
          </a:xfrm>
          <a:custGeom>
            <a:avLst/>
            <a:gdLst>
              <a:gd name="T0" fmla="*/ 2147483647 w 504"/>
              <a:gd name="T1" fmla="*/ 2147483647 h 640"/>
              <a:gd name="T2" fmla="*/ 2147483647 w 504"/>
              <a:gd name="T3" fmla="*/ 2147483647 h 640"/>
              <a:gd name="T4" fmla="*/ 2147483647 w 504"/>
              <a:gd name="T5" fmla="*/ 2147483647 h 640"/>
              <a:gd name="T6" fmla="*/ 2147483647 w 504"/>
              <a:gd name="T7" fmla="*/ 2147483647 h 640"/>
              <a:gd name="T8" fmla="*/ 2147483647 w 504"/>
              <a:gd name="T9" fmla="*/ 2147483647 h 640"/>
              <a:gd name="T10" fmla="*/ 2147483647 w 504"/>
              <a:gd name="T11" fmla="*/ 2147483647 h 640"/>
              <a:gd name="T12" fmla="*/ 2147483647 w 504"/>
              <a:gd name="T13" fmla="*/ 2147483647 h 640"/>
              <a:gd name="T14" fmla="*/ 2147483647 w 504"/>
              <a:gd name="T15" fmla="*/ 2147483647 h 640"/>
              <a:gd name="T16" fmla="*/ 2147483647 w 504"/>
              <a:gd name="T17" fmla="*/ 2147483647 h 640"/>
              <a:gd name="T18" fmla="*/ 2147483647 w 504"/>
              <a:gd name="T19" fmla="*/ 2147483647 h 640"/>
              <a:gd name="T20" fmla="*/ 2147483647 w 504"/>
              <a:gd name="T21" fmla="*/ 2147483647 h 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640"/>
              <a:gd name="T35" fmla="*/ 504 w 504"/>
              <a:gd name="T36" fmla="*/ 640 h 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640">
                <a:moveTo>
                  <a:pt x="392" y="152"/>
                </a:moveTo>
                <a:cubicBezTo>
                  <a:pt x="424" y="168"/>
                  <a:pt x="424" y="232"/>
                  <a:pt x="440" y="296"/>
                </a:cubicBezTo>
                <a:cubicBezTo>
                  <a:pt x="456" y="360"/>
                  <a:pt x="504" y="480"/>
                  <a:pt x="488" y="536"/>
                </a:cubicBezTo>
                <a:cubicBezTo>
                  <a:pt x="472" y="592"/>
                  <a:pt x="400" y="624"/>
                  <a:pt x="344" y="632"/>
                </a:cubicBezTo>
                <a:cubicBezTo>
                  <a:pt x="288" y="640"/>
                  <a:pt x="192" y="608"/>
                  <a:pt x="152" y="584"/>
                </a:cubicBezTo>
                <a:cubicBezTo>
                  <a:pt x="112" y="560"/>
                  <a:pt x="104" y="512"/>
                  <a:pt x="104" y="488"/>
                </a:cubicBezTo>
                <a:cubicBezTo>
                  <a:pt x="104" y="464"/>
                  <a:pt x="168" y="480"/>
                  <a:pt x="152" y="440"/>
                </a:cubicBezTo>
                <a:cubicBezTo>
                  <a:pt x="136" y="400"/>
                  <a:pt x="16" y="320"/>
                  <a:pt x="8" y="248"/>
                </a:cubicBezTo>
                <a:cubicBezTo>
                  <a:pt x="0" y="176"/>
                  <a:pt x="64" y="16"/>
                  <a:pt x="104" y="8"/>
                </a:cubicBezTo>
                <a:cubicBezTo>
                  <a:pt x="144" y="0"/>
                  <a:pt x="200" y="176"/>
                  <a:pt x="248" y="200"/>
                </a:cubicBezTo>
                <a:cubicBezTo>
                  <a:pt x="296" y="224"/>
                  <a:pt x="360" y="136"/>
                  <a:pt x="392" y="152"/>
                </a:cubicBezTo>
                <a:close/>
              </a:path>
            </a:pathLst>
          </a:custGeom>
          <a:solidFill>
            <a:srgbClr val="FFC5CF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" name="Freeform 6"/>
          <p:cNvSpPr>
            <a:spLocks/>
          </p:cNvSpPr>
          <p:nvPr/>
        </p:nvSpPr>
        <p:spPr bwMode="auto">
          <a:xfrm>
            <a:off x="5003800" y="2006600"/>
            <a:ext cx="647700" cy="723900"/>
          </a:xfrm>
          <a:custGeom>
            <a:avLst/>
            <a:gdLst>
              <a:gd name="T0" fmla="*/ 2147483647 w 408"/>
              <a:gd name="T1" fmla="*/ 2147483647 h 456"/>
              <a:gd name="T2" fmla="*/ 2147483647 w 408"/>
              <a:gd name="T3" fmla="*/ 2147483647 h 456"/>
              <a:gd name="T4" fmla="*/ 2147483647 w 408"/>
              <a:gd name="T5" fmla="*/ 2147483647 h 456"/>
              <a:gd name="T6" fmla="*/ 2147483647 w 408"/>
              <a:gd name="T7" fmla="*/ 2147483647 h 456"/>
              <a:gd name="T8" fmla="*/ 2147483647 w 408"/>
              <a:gd name="T9" fmla="*/ 2147483647 h 456"/>
              <a:gd name="T10" fmla="*/ 2147483647 w 408"/>
              <a:gd name="T11" fmla="*/ 2147483647 h 456"/>
              <a:gd name="T12" fmla="*/ 2147483647 w 408"/>
              <a:gd name="T13" fmla="*/ 2147483647 h 456"/>
              <a:gd name="T14" fmla="*/ 2147483647 w 408"/>
              <a:gd name="T15" fmla="*/ 2147483647 h 4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8"/>
              <a:gd name="T25" fmla="*/ 0 h 456"/>
              <a:gd name="T26" fmla="*/ 408 w 408"/>
              <a:gd name="T27" fmla="*/ 456 h 4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8" h="456">
                <a:moveTo>
                  <a:pt x="312" y="392"/>
                </a:moveTo>
                <a:cubicBezTo>
                  <a:pt x="280" y="432"/>
                  <a:pt x="264" y="456"/>
                  <a:pt x="216" y="440"/>
                </a:cubicBezTo>
                <a:cubicBezTo>
                  <a:pt x="168" y="424"/>
                  <a:pt x="48" y="352"/>
                  <a:pt x="24" y="296"/>
                </a:cubicBezTo>
                <a:cubicBezTo>
                  <a:pt x="0" y="240"/>
                  <a:pt x="32" y="152"/>
                  <a:pt x="72" y="104"/>
                </a:cubicBezTo>
                <a:cubicBezTo>
                  <a:pt x="112" y="56"/>
                  <a:pt x="216" y="16"/>
                  <a:pt x="264" y="8"/>
                </a:cubicBezTo>
                <a:cubicBezTo>
                  <a:pt x="312" y="0"/>
                  <a:pt x="336" y="24"/>
                  <a:pt x="360" y="56"/>
                </a:cubicBezTo>
                <a:cubicBezTo>
                  <a:pt x="384" y="88"/>
                  <a:pt x="408" y="144"/>
                  <a:pt x="408" y="200"/>
                </a:cubicBezTo>
                <a:cubicBezTo>
                  <a:pt x="408" y="256"/>
                  <a:pt x="344" y="352"/>
                  <a:pt x="312" y="392"/>
                </a:cubicBezTo>
                <a:close/>
              </a:path>
            </a:pathLst>
          </a:custGeom>
          <a:solidFill>
            <a:srgbClr val="FFC5CF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8" name="Freeform 7"/>
          <p:cNvSpPr>
            <a:spLocks/>
          </p:cNvSpPr>
          <p:nvPr/>
        </p:nvSpPr>
        <p:spPr bwMode="auto">
          <a:xfrm>
            <a:off x="1270000" y="2692400"/>
            <a:ext cx="3543300" cy="2527300"/>
          </a:xfrm>
          <a:custGeom>
            <a:avLst/>
            <a:gdLst>
              <a:gd name="T0" fmla="*/ 2147483647 w 2232"/>
              <a:gd name="T1" fmla="*/ 2147483647 h 1592"/>
              <a:gd name="T2" fmla="*/ 2147483647 w 2232"/>
              <a:gd name="T3" fmla="*/ 2147483647 h 1592"/>
              <a:gd name="T4" fmla="*/ 2147483647 w 2232"/>
              <a:gd name="T5" fmla="*/ 2147483647 h 1592"/>
              <a:gd name="T6" fmla="*/ 2147483647 w 2232"/>
              <a:gd name="T7" fmla="*/ 2147483647 h 1592"/>
              <a:gd name="T8" fmla="*/ 2147483647 w 2232"/>
              <a:gd name="T9" fmla="*/ 2147483647 h 1592"/>
              <a:gd name="T10" fmla="*/ 2147483647 w 2232"/>
              <a:gd name="T11" fmla="*/ 2147483647 h 1592"/>
              <a:gd name="T12" fmla="*/ 2147483647 w 2232"/>
              <a:gd name="T13" fmla="*/ 2147483647 h 1592"/>
              <a:gd name="T14" fmla="*/ 2147483647 w 2232"/>
              <a:gd name="T15" fmla="*/ 2147483647 h 1592"/>
              <a:gd name="T16" fmla="*/ 2147483647 w 2232"/>
              <a:gd name="T17" fmla="*/ 2147483647 h 1592"/>
              <a:gd name="T18" fmla="*/ 2147483647 w 2232"/>
              <a:gd name="T19" fmla="*/ 2147483647 h 1592"/>
              <a:gd name="T20" fmla="*/ 2147483647 w 2232"/>
              <a:gd name="T21" fmla="*/ 2147483647 h 1592"/>
              <a:gd name="T22" fmla="*/ 2147483647 w 2232"/>
              <a:gd name="T23" fmla="*/ 2147483647 h 1592"/>
              <a:gd name="T24" fmla="*/ 2147483647 w 2232"/>
              <a:gd name="T25" fmla="*/ 2147483647 h 1592"/>
              <a:gd name="T26" fmla="*/ 2147483647 w 2232"/>
              <a:gd name="T27" fmla="*/ 2147483647 h 15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232"/>
              <a:gd name="T43" fmla="*/ 0 h 1592"/>
              <a:gd name="T44" fmla="*/ 2232 w 2232"/>
              <a:gd name="T45" fmla="*/ 1592 h 15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232" h="1592">
                <a:moveTo>
                  <a:pt x="168" y="1304"/>
                </a:moveTo>
                <a:cubicBezTo>
                  <a:pt x="84" y="1332"/>
                  <a:pt x="0" y="1360"/>
                  <a:pt x="216" y="1256"/>
                </a:cubicBezTo>
                <a:cubicBezTo>
                  <a:pt x="432" y="1152"/>
                  <a:pt x="1248" y="816"/>
                  <a:pt x="1464" y="680"/>
                </a:cubicBezTo>
                <a:cubicBezTo>
                  <a:pt x="1680" y="544"/>
                  <a:pt x="1536" y="528"/>
                  <a:pt x="1512" y="440"/>
                </a:cubicBezTo>
                <a:cubicBezTo>
                  <a:pt x="1488" y="352"/>
                  <a:pt x="1328" y="224"/>
                  <a:pt x="1320" y="152"/>
                </a:cubicBezTo>
                <a:cubicBezTo>
                  <a:pt x="1312" y="80"/>
                  <a:pt x="1400" y="16"/>
                  <a:pt x="1464" y="8"/>
                </a:cubicBezTo>
                <a:cubicBezTo>
                  <a:pt x="1528" y="0"/>
                  <a:pt x="1656" y="56"/>
                  <a:pt x="1704" y="104"/>
                </a:cubicBezTo>
                <a:cubicBezTo>
                  <a:pt x="1752" y="152"/>
                  <a:pt x="1712" y="248"/>
                  <a:pt x="1752" y="296"/>
                </a:cubicBezTo>
                <a:cubicBezTo>
                  <a:pt x="1792" y="344"/>
                  <a:pt x="1880" y="360"/>
                  <a:pt x="1944" y="392"/>
                </a:cubicBezTo>
                <a:cubicBezTo>
                  <a:pt x="2008" y="424"/>
                  <a:pt x="2088" y="440"/>
                  <a:pt x="2136" y="488"/>
                </a:cubicBezTo>
                <a:cubicBezTo>
                  <a:pt x="2184" y="536"/>
                  <a:pt x="2232" y="632"/>
                  <a:pt x="2232" y="680"/>
                </a:cubicBezTo>
                <a:cubicBezTo>
                  <a:pt x="2232" y="728"/>
                  <a:pt x="2232" y="736"/>
                  <a:pt x="2136" y="776"/>
                </a:cubicBezTo>
                <a:cubicBezTo>
                  <a:pt x="2040" y="816"/>
                  <a:pt x="1976" y="784"/>
                  <a:pt x="1656" y="920"/>
                </a:cubicBezTo>
                <a:cubicBezTo>
                  <a:pt x="1336" y="1056"/>
                  <a:pt x="776" y="1324"/>
                  <a:pt x="216" y="1592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0"/>
          <p:cNvSpPr>
            <a:spLocks/>
          </p:cNvSpPr>
          <p:nvPr/>
        </p:nvSpPr>
        <p:spPr bwMode="auto">
          <a:xfrm>
            <a:off x="4038600" y="2286000"/>
            <a:ext cx="889000" cy="1193800"/>
          </a:xfrm>
          <a:custGeom>
            <a:avLst/>
            <a:gdLst>
              <a:gd name="T0" fmla="*/ 2147483647 w 560"/>
              <a:gd name="T1" fmla="*/ 2147483647 h 752"/>
              <a:gd name="T2" fmla="*/ 2147483647 w 560"/>
              <a:gd name="T3" fmla="*/ 2147483647 h 752"/>
              <a:gd name="T4" fmla="*/ 2147483647 w 560"/>
              <a:gd name="T5" fmla="*/ 2147483647 h 752"/>
              <a:gd name="T6" fmla="*/ 2147483647 w 560"/>
              <a:gd name="T7" fmla="*/ 2147483647 h 752"/>
              <a:gd name="T8" fmla="*/ 2147483647 w 560"/>
              <a:gd name="T9" fmla="*/ 2147483647 h 752"/>
              <a:gd name="T10" fmla="*/ 2147483647 w 560"/>
              <a:gd name="T11" fmla="*/ 2147483647 h 752"/>
              <a:gd name="T12" fmla="*/ 2147483647 w 560"/>
              <a:gd name="T13" fmla="*/ 2147483647 h 752"/>
              <a:gd name="T14" fmla="*/ 2147483647 w 560"/>
              <a:gd name="T15" fmla="*/ 2147483647 h 752"/>
              <a:gd name="T16" fmla="*/ 2147483647 w 560"/>
              <a:gd name="T17" fmla="*/ 2147483647 h 752"/>
              <a:gd name="T18" fmla="*/ 2147483647 w 560"/>
              <a:gd name="T19" fmla="*/ 2147483647 h 752"/>
              <a:gd name="T20" fmla="*/ 2147483647 w 560"/>
              <a:gd name="T21" fmla="*/ 2147483647 h 752"/>
              <a:gd name="T22" fmla="*/ 2147483647 w 560"/>
              <a:gd name="T23" fmla="*/ 2147483647 h 752"/>
              <a:gd name="T24" fmla="*/ 2147483647 w 560"/>
              <a:gd name="T25" fmla="*/ 2147483647 h 7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60"/>
              <a:gd name="T40" fmla="*/ 0 h 752"/>
              <a:gd name="T41" fmla="*/ 560 w 560"/>
              <a:gd name="T42" fmla="*/ 752 h 7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60" h="752">
                <a:moveTo>
                  <a:pt x="488" y="312"/>
                </a:moveTo>
                <a:cubicBezTo>
                  <a:pt x="480" y="376"/>
                  <a:pt x="480" y="504"/>
                  <a:pt x="488" y="552"/>
                </a:cubicBezTo>
                <a:cubicBezTo>
                  <a:pt x="496" y="600"/>
                  <a:pt x="528" y="568"/>
                  <a:pt x="536" y="600"/>
                </a:cubicBezTo>
                <a:cubicBezTo>
                  <a:pt x="544" y="632"/>
                  <a:pt x="560" y="736"/>
                  <a:pt x="536" y="744"/>
                </a:cubicBezTo>
                <a:cubicBezTo>
                  <a:pt x="512" y="752"/>
                  <a:pt x="456" y="680"/>
                  <a:pt x="392" y="648"/>
                </a:cubicBezTo>
                <a:cubicBezTo>
                  <a:pt x="328" y="616"/>
                  <a:pt x="200" y="584"/>
                  <a:pt x="152" y="552"/>
                </a:cubicBezTo>
                <a:cubicBezTo>
                  <a:pt x="104" y="520"/>
                  <a:pt x="112" y="496"/>
                  <a:pt x="104" y="456"/>
                </a:cubicBezTo>
                <a:cubicBezTo>
                  <a:pt x="96" y="416"/>
                  <a:pt x="120" y="360"/>
                  <a:pt x="104" y="312"/>
                </a:cubicBezTo>
                <a:cubicBezTo>
                  <a:pt x="88" y="264"/>
                  <a:pt x="0" y="216"/>
                  <a:pt x="8" y="168"/>
                </a:cubicBezTo>
                <a:cubicBezTo>
                  <a:pt x="16" y="120"/>
                  <a:pt x="72" y="48"/>
                  <a:pt x="152" y="24"/>
                </a:cubicBezTo>
                <a:cubicBezTo>
                  <a:pt x="232" y="0"/>
                  <a:pt x="424" y="0"/>
                  <a:pt x="488" y="24"/>
                </a:cubicBezTo>
                <a:cubicBezTo>
                  <a:pt x="552" y="48"/>
                  <a:pt x="536" y="120"/>
                  <a:pt x="536" y="168"/>
                </a:cubicBezTo>
                <a:cubicBezTo>
                  <a:pt x="536" y="216"/>
                  <a:pt x="496" y="248"/>
                  <a:pt x="488" y="312"/>
                </a:cubicBezTo>
                <a:close/>
              </a:path>
            </a:pathLst>
          </a:custGeom>
          <a:solidFill>
            <a:srgbClr val="FFC5CF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0" name="Freeform 11"/>
          <p:cNvSpPr>
            <a:spLocks/>
          </p:cNvSpPr>
          <p:nvPr/>
        </p:nvSpPr>
        <p:spPr bwMode="auto">
          <a:xfrm>
            <a:off x="1384300" y="1790700"/>
            <a:ext cx="6572250" cy="2862263"/>
          </a:xfrm>
          <a:custGeom>
            <a:avLst/>
            <a:gdLst>
              <a:gd name="T0" fmla="*/ 2147483647 w 4128"/>
              <a:gd name="T1" fmla="*/ 2147483647 h 1880"/>
              <a:gd name="T2" fmla="*/ 2147483647 w 4128"/>
              <a:gd name="T3" fmla="*/ 2147483647 h 1880"/>
              <a:gd name="T4" fmla="*/ 2147483647 w 4128"/>
              <a:gd name="T5" fmla="*/ 2147483647 h 1880"/>
              <a:gd name="T6" fmla="*/ 2147483647 w 4128"/>
              <a:gd name="T7" fmla="*/ 2147483647 h 1880"/>
              <a:gd name="T8" fmla="*/ 2147483647 w 4128"/>
              <a:gd name="T9" fmla="*/ 2147483647 h 1880"/>
              <a:gd name="T10" fmla="*/ 2147483647 w 4128"/>
              <a:gd name="T11" fmla="*/ 2147483647 h 1880"/>
              <a:gd name="T12" fmla="*/ 2147483647 w 4128"/>
              <a:gd name="T13" fmla="*/ 2147483647 h 1880"/>
              <a:gd name="T14" fmla="*/ 2147483647 w 4128"/>
              <a:gd name="T15" fmla="*/ 2147483647 h 1880"/>
              <a:gd name="T16" fmla="*/ 2147483647 w 4128"/>
              <a:gd name="T17" fmla="*/ 2147483647 h 1880"/>
              <a:gd name="T18" fmla="*/ 2147483647 w 4128"/>
              <a:gd name="T19" fmla="*/ 2147483647 h 1880"/>
              <a:gd name="T20" fmla="*/ 2147483647 w 4128"/>
              <a:gd name="T21" fmla="*/ 2147483647 h 1880"/>
              <a:gd name="T22" fmla="*/ 2147483647 w 4128"/>
              <a:gd name="T23" fmla="*/ 2147483647 h 1880"/>
              <a:gd name="T24" fmla="*/ 2147483647 w 4128"/>
              <a:gd name="T25" fmla="*/ 2147483647 h 1880"/>
              <a:gd name="T26" fmla="*/ 2147483647 w 4128"/>
              <a:gd name="T27" fmla="*/ 2147483647 h 1880"/>
              <a:gd name="T28" fmla="*/ 2147483647 w 4128"/>
              <a:gd name="T29" fmla="*/ 2147483647 h 1880"/>
              <a:gd name="T30" fmla="*/ 2147483647 w 4128"/>
              <a:gd name="T31" fmla="*/ 2147483647 h 1880"/>
              <a:gd name="T32" fmla="*/ 2147483647 w 4128"/>
              <a:gd name="T33" fmla="*/ 2147483647 h 1880"/>
              <a:gd name="T34" fmla="*/ 2147483647 w 4128"/>
              <a:gd name="T35" fmla="*/ 2147483647 h 1880"/>
              <a:gd name="T36" fmla="*/ 2147483647 w 4128"/>
              <a:gd name="T37" fmla="*/ 2147483647 h 1880"/>
              <a:gd name="T38" fmla="*/ 2147483647 w 4128"/>
              <a:gd name="T39" fmla="*/ 2147483647 h 1880"/>
              <a:gd name="T40" fmla="*/ 0 w 4128"/>
              <a:gd name="T41" fmla="*/ 2147483647 h 18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28"/>
              <a:gd name="T64" fmla="*/ 0 h 1880"/>
              <a:gd name="T65" fmla="*/ 4128 w 4128"/>
              <a:gd name="T66" fmla="*/ 1880 h 188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28" h="1880">
                <a:moveTo>
                  <a:pt x="4128" y="1880"/>
                </a:moveTo>
                <a:cubicBezTo>
                  <a:pt x="4004" y="1812"/>
                  <a:pt x="3880" y="1744"/>
                  <a:pt x="3792" y="1688"/>
                </a:cubicBezTo>
                <a:cubicBezTo>
                  <a:pt x="3704" y="1632"/>
                  <a:pt x="3656" y="1584"/>
                  <a:pt x="3600" y="1544"/>
                </a:cubicBezTo>
                <a:cubicBezTo>
                  <a:pt x="3544" y="1504"/>
                  <a:pt x="3504" y="1480"/>
                  <a:pt x="3456" y="1448"/>
                </a:cubicBezTo>
                <a:cubicBezTo>
                  <a:pt x="3408" y="1416"/>
                  <a:pt x="3336" y="1384"/>
                  <a:pt x="3312" y="1352"/>
                </a:cubicBezTo>
                <a:cubicBezTo>
                  <a:pt x="3288" y="1320"/>
                  <a:pt x="3280" y="1296"/>
                  <a:pt x="3312" y="1256"/>
                </a:cubicBezTo>
                <a:cubicBezTo>
                  <a:pt x="3344" y="1216"/>
                  <a:pt x="3480" y="1184"/>
                  <a:pt x="3504" y="1112"/>
                </a:cubicBezTo>
                <a:cubicBezTo>
                  <a:pt x="3528" y="1040"/>
                  <a:pt x="3488" y="944"/>
                  <a:pt x="3456" y="824"/>
                </a:cubicBezTo>
                <a:cubicBezTo>
                  <a:pt x="3424" y="704"/>
                  <a:pt x="3408" y="496"/>
                  <a:pt x="3312" y="392"/>
                </a:cubicBezTo>
                <a:cubicBezTo>
                  <a:pt x="3216" y="288"/>
                  <a:pt x="3000" y="264"/>
                  <a:pt x="2880" y="200"/>
                </a:cubicBezTo>
                <a:cubicBezTo>
                  <a:pt x="2760" y="136"/>
                  <a:pt x="2704" y="16"/>
                  <a:pt x="2592" y="8"/>
                </a:cubicBezTo>
                <a:cubicBezTo>
                  <a:pt x="2480" y="0"/>
                  <a:pt x="2336" y="120"/>
                  <a:pt x="2208" y="152"/>
                </a:cubicBezTo>
                <a:cubicBezTo>
                  <a:pt x="2080" y="184"/>
                  <a:pt x="1936" y="160"/>
                  <a:pt x="1824" y="200"/>
                </a:cubicBezTo>
                <a:cubicBezTo>
                  <a:pt x="1712" y="240"/>
                  <a:pt x="1616" y="336"/>
                  <a:pt x="1536" y="392"/>
                </a:cubicBezTo>
                <a:cubicBezTo>
                  <a:pt x="1456" y="448"/>
                  <a:pt x="1416" y="480"/>
                  <a:pt x="1344" y="536"/>
                </a:cubicBezTo>
                <a:cubicBezTo>
                  <a:pt x="1272" y="592"/>
                  <a:pt x="1088" y="624"/>
                  <a:pt x="1104" y="728"/>
                </a:cubicBezTo>
                <a:cubicBezTo>
                  <a:pt x="1120" y="832"/>
                  <a:pt x="1464" y="1064"/>
                  <a:pt x="1440" y="1160"/>
                </a:cubicBezTo>
                <a:cubicBezTo>
                  <a:pt x="1416" y="1256"/>
                  <a:pt x="1056" y="1256"/>
                  <a:pt x="960" y="1304"/>
                </a:cubicBezTo>
                <a:cubicBezTo>
                  <a:pt x="864" y="1352"/>
                  <a:pt x="952" y="1408"/>
                  <a:pt x="864" y="1448"/>
                </a:cubicBezTo>
                <a:cubicBezTo>
                  <a:pt x="776" y="1488"/>
                  <a:pt x="576" y="1480"/>
                  <a:pt x="432" y="1544"/>
                </a:cubicBezTo>
                <a:cubicBezTo>
                  <a:pt x="288" y="1608"/>
                  <a:pt x="72" y="1792"/>
                  <a:pt x="0" y="1832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2"/>
          <p:cNvSpPr>
            <a:spLocks/>
          </p:cNvSpPr>
          <p:nvPr/>
        </p:nvSpPr>
        <p:spPr bwMode="auto">
          <a:xfrm>
            <a:off x="1612900" y="3733800"/>
            <a:ext cx="5943600" cy="1638300"/>
          </a:xfrm>
          <a:custGeom>
            <a:avLst/>
            <a:gdLst>
              <a:gd name="T0" fmla="*/ 2147483647 w 3744"/>
              <a:gd name="T1" fmla="*/ 2147483647 h 1032"/>
              <a:gd name="T2" fmla="*/ 2147483647 w 3744"/>
              <a:gd name="T3" fmla="*/ 2147483647 h 1032"/>
              <a:gd name="T4" fmla="*/ 2147483647 w 3744"/>
              <a:gd name="T5" fmla="*/ 2147483647 h 1032"/>
              <a:gd name="T6" fmla="*/ 2147483647 w 3744"/>
              <a:gd name="T7" fmla="*/ 2147483647 h 1032"/>
              <a:gd name="T8" fmla="*/ 2147483647 w 3744"/>
              <a:gd name="T9" fmla="*/ 2147483647 h 1032"/>
              <a:gd name="T10" fmla="*/ 2147483647 w 3744"/>
              <a:gd name="T11" fmla="*/ 2147483647 h 1032"/>
              <a:gd name="T12" fmla="*/ 2147483647 w 3744"/>
              <a:gd name="T13" fmla="*/ 2147483647 h 1032"/>
              <a:gd name="T14" fmla="*/ 2147483647 w 3744"/>
              <a:gd name="T15" fmla="*/ 2147483647 h 1032"/>
              <a:gd name="T16" fmla="*/ 2147483647 w 3744"/>
              <a:gd name="T17" fmla="*/ 2147483647 h 1032"/>
              <a:gd name="T18" fmla="*/ 2147483647 w 3744"/>
              <a:gd name="T19" fmla="*/ 2147483647 h 1032"/>
              <a:gd name="T20" fmla="*/ 2147483647 w 3744"/>
              <a:gd name="T21" fmla="*/ 2147483647 h 1032"/>
              <a:gd name="T22" fmla="*/ 2147483647 w 3744"/>
              <a:gd name="T23" fmla="*/ 2147483647 h 1032"/>
              <a:gd name="T24" fmla="*/ 0 w 3744"/>
              <a:gd name="T25" fmla="*/ 2147483647 h 1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744"/>
              <a:gd name="T40" fmla="*/ 0 h 1032"/>
              <a:gd name="T41" fmla="*/ 3744 w 3744"/>
              <a:gd name="T42" fmla="*/ 1032 h 1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744" h="1032">
                <a:moveTo>
                  <a:pt x="3744" y="984"/>
                </a:moveTo>
                <a:cubicBezTo>
                  <a:pt x="3636" y="900"/>
                  <a:pt x="3528" y="816"/>
                  <a:pt x="3408" y="744"/>
                </a:cubicBezTo>
                <a:cubicBezTo>
                  <a:pt x="3288" y="672"/>
                  <a:pt x="3144" y="600"/>
                  <a:pt x="3024" y="552"/>
                </a:cubicBezTo>
                <a:cubicBezTo>
                  <a:pt x="2904" y="504"/>
                  <a:pt x="2792" y="504"/>
                  <a:pt x="2688" y="456"/>
                </a:cubicBezTo>
                <a:cubicBezTo>
                  <a:pt x="2584" y="408"/>
                  <a:pt x="2464" y="336"/>
                  <a:pt x="2400" y="264"/>
                </a:cubicBezTo>
                <a:cubicBezTo>
                  <a:pt x="2336" y="192"/>
                  <a:pt x="2344" y="48"/>
                  <a:pt x="2304" y="24"/>
                </a:cubicBezTo>
                <a:cubicBezTo>
                  <a:pt x="2264" y="0"/>
                  <a:pt x="2208" y="88"/>
                  <a:pt x="2160" y="120"/>
                </a:cubicBezTo>
                <a:cubicBezTo>
                  <a:pt x="2112" y="152"/>
                  <a:pt x="2088" y="160"/>
                  <a:pt x="2016" y="216"/>
                </a:cubicBezTo>
                <a:cubicBezTo>
                  <a:pt x="1944" y="272"/>
                  <a:pt x="1848" y="424"/>
                  <a:pt x="1728" y="456"/>
                </a:cubicBezTo>
                <a:cubicBezTo>
                  <a:pt x="1608" y="488"/>
                  <a:pt x="1432" y="376"/>
                  <a:pt x="1296" y="408"/>
                </a:cubicBezTo>
                <a:cubicBezTo>
                  <a:pt x="1160" y="440"/>
                  <a:pt x="1040" y="600"/>
                  <a:pt x="912" y="648"/>
                </a:cubicBezTo>
                <a:cubicBezTo>
                  <a:pt x="784" y="696"/>
                  <a:pt x="680" y="632"/>
                  <a:pt x="528" y="696"/>
                </a:cubicBezTo>
                <a:cubicBezTo>
                  <a:pt x="376" y="760"/>
                  <a:pt x="96" y="976"/>
                  <a:pt x="0" y="1032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Oval 13"/>
          <p:cNvSpPr>
            <a:spLocks noChangeArrowheads="1"/>
          </p:cNvSpPr>
          <p:nvPr/>
        </p:nvSpPr>
        <p:spPr bwMode="auto">
          <a:xfrm>
            <a:off x="3060700" y="4229100"/>
            <a:ext cx="3810000" cy="1828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73" name="Oval 14"/>
          <p:cNvSpPr>
            <a:spLocks noChangeArrowheads="1"/>
          </p:cNvSpPr>
          <p:nvPr/>
        </p:nvSpPr>
        <p:spPr bwMode="auto">
          <a:xfrm>
            <a:off x="3517900" y="4686300"/>
            <a:ext cx="2819400" cy="1066800"/>
          </a:xfrm>
          <a:prstGeom prst="ellipse">
            <a:avLst/>
          </a:prstGeom>
          <a:solidFill>
            <a:srgbClr val="CEE6F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 rot="1237412">
            <a:off x="5727700" y="4000500"/>
            <a:ext cx="2286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 rot="1386273">
            <a:off x="5956300" y="4152900"/>
            <a:ext cx="228600" cy="304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76" name="Rectangle 17"/>
          <p:cNvSpPr>
            <a:spLocks noChangeArrowheads="1"/>
          </p:cNvSpPr>
          <p:nvPr/>
        </p:nvSpPr>
        <p:spPr bwMode="auto">
          <a:xfrm rot="1900941">
            <a:off x="6350000" y="4398963"/>
            <a:ext cx="28575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77" name="Rectangle 18"/>
          <p:cNvSpPr>
            <a:spLocks noChangeArrowheads="1"/>
          </p:cNvSpPr>
          <p:nvPr/>
        </p:nvSpPr>
        <p:spPr bwMode="auto">
          <a:xfrm rot="1718072">
            <a:off x="6181725" y="4232275"/>
            <a:ext cx="228600" cy="2984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78" name="Rectangle 23"/>
          <p:cNvSpPr>
            <a:spLocks noChangeArrowheads="1"/>
          </p:cNvSpPr>
          <p:nvPr/>
        </p:nvSpPr>
        <p:spPr bwMode="auto">
          <a:xfrm rot="2085171">
            <a:off x="6565900" y="4508500"/>
            <a:ext cx="228600" cy="2508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79" name="Oval 24"/>
          <p:cNvSpPr>
            <a:spLocks noChangeArrowheads="1"/>
          </p:cNvSpPr>
          <p:nvPr/>
        </p:nvSpPr>
        <p:spPr bwMode="auto">
          <a:xfrm>
            <a:off x="5803900" y="41529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80" name="Oval 25"/>
          <p:cNvSpPr>
            <a:spLocks noChangeArrowheads="1"/>
          </p:cNvSpPr>
          <p:nvPr/>
        </p:nvSpPr>
        <p:spPr bwMode="auto">
          <a:xfrm>
            <a:off x="6032500" y="43053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81" name="Oval 26"/>
          <p:cNvSpPr>
            <a:spLocks noChangeArrowheads="1"/>
          </p:cNvSpPr>
          <p:nvPr/>
        </p:nvSpPr>
        <p:spPr bwMode="auto">
          <a:xfrm>
            <a:off x="6261100" y="43815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82" name="Oval 27"/>
          <p:cNvSpPr>
            <a:spLocks noChangeArrowheads="1"/>
          </p:cNvSpPr>
          <p:nvPr/>
        </p:nvSpPr>
        <p:spPr bwMode="auto">
          <a:xfrm>
            <a:off x="6413500" y="44577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83" name="Oval 28"/>
          <p:cNvSpPr>
            <a:spLocks noChangeArrowheads="1"/>
          </p:cNvSpPr>
          <p:nvPr/>
        </p:nvSpPr>
        <p:spPr bwMode="auto">
          <a:xfrm>
            <a:off x="6642100" y="46101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384" name="Line 33"/>
          <p:cNvSpPr>
            <a:spLocks noChangeShapeType="1"/>
          </p:cNvSpPr>
          <p:nvPr/>
        </p:nvSpPr>
        <p:spPr bwMode="auto">
          <a:xfrm>
            <a:off x="5118100" y="4305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5" name="Line 46"/>
          <p:cNvSpPr>
            <a:spLocks noChangeShapeType="1"/>
          </p:cNvSpPr>
          <p:nvPr/>
        </p:nvSpPr>
        <p:spPr bwMode="auto">
          <a:xfrm>
            <a:off x="6337300" y="52959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6" name="Line 47"/>
          <p:cNvSpPr>
            <a:spLocks noChangeShapeType="1"/>
          </p:cNvSpPr>
          <p:nvPr/>
        </p:nvSpPr>
        <p:spPr bwMode="auto">
          <a:xfrm>
            <a:off x="6184900" y="54483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7" name="Line 49"/>
          <p:cNvSpPr>
            <a:spLocks noChangeShapeType="1"/>
          </p:cNvSpPr>
          <p:nvPr/>
        </p:nvSpPr>
        <p:spPr bwMode="auto">
          <a:xfrm>
            <a:off x="5880100" y="56007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Line 50"/>
          <p:cNvSpPr>
            <a:spLocks noChangeShapeType="1"/>
          </p:cNvSpPr>
          <p:nvPr/>
        </p:nvSpPr>
        <p:spPr bwMode="auto">
          <a:xfrm>
            <a:off x="5575300" y="56769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Line 51"/>
          <p:cNvSpPr>
            <a:spLocks noChangeShapeType="1"/>
          </p:cNvSpPr>
          <p:nvPr/>
        </p:nvSpPr>
        <p:spPr bwMode="auto">
          <a:xfrm>
            <a:off x="5270500" y="5753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Line 52"/>
          <p:cNvSpPr>
            <a:spLocks noChangeShapeType="1"/>
          </p:cNvSpPr>
          <p:nvPr/>
        </p:nvSpPr>
        <p:spPr bwMode="auto">
          <a:xfrm>
            <a:off x="4965700" y="5753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1" name="Line 53"/>
          <p:cNvSpPr>
            <a:spLocks noChangeShapeType="1"/>
          </p:cNvSpPr>
          <p:nvPr/>
        </p:nvSpPr>
        <p:spPr bwMode="auto">
          <a:xfrm>
            <a:off x="4660900" y="5753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2" name="Line 54"/>
          <p:cNvSpPr>
            <a:spLocks noChangeShapeType="1"/>
          </p:cNvSpPr>
          <p:nvPr/>
        </p:nvSpPr>
        <p:spPr bwMode="auto">
          <a:xfrm flipH="1">
            <a:off x="4279900" y="56769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3" name="Line 55"/>
          <p:cNvSpPr>
            <a:spLocks noChangeShapeType="1"/>
          </p:cNvSpPr>
          <p:nvPr/>
        </p:nvSpPr>
        <p:spPr bwMode="auto">
          <a:xfrm flipH="1">
            <a:off x="3898900" y="56769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4" name="Line 56"/>
          <p:cNvSpPr>
            <a:spLocks noChangeShapeType="1"/>
          </p:cNvSpPr>
          <p:nvPr/>
        </p:nvSpPr>
        <p:spPr bwMode="auto">
          <a:xfrm flipH="1">
            <a:off x="3594100" y="55245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5" name="Line 57"/>
          <p:cNvSpPr>
            <a:spLocks noChangeShapeType="1"/>
          </p:cNvSpPr>
          <p:nvPr/>
        </p:nvSpPr>
        <p:spPr bwMode="auto">
          <a:xfrm flipH="1">
            <a:off x="3289300" y="53721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6" name="Line 58"/>
          <p:cNvSpPr>
            <a:spLocks noChangeShapeType="1"/>
          </p:cNvSpPr>
          <p:nvPr/>
        </p:nvSpPr>
        <p:spPr bwMode="auto">
          <a:xfrm flipH="1">
            <a:off x="3060700" y="51435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7" name="Line 59"/>
          <p:cNvSpPr>
            <a:spLocks noChangeShapeType="1"/>
          </p:cNvSpPr>
          <p:nvPr/>
        </p:nvSpPr>
        <p:spPr bwMode="auto">
          <a:xfrm flipH="1" flipV="1">
            <a:off x="3289300" y="47625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8" name="Line 61"/>
          <p:cNvSpPr>
            <a:spLocks noChangeShapeType="1"/>
          </p:cNvSpPr>
          <p:nvPr/>
        </p:nvSpPr>
        <p:spPr bwMode="auto">
          <a:xfrm flipH="1" flipV="1">
            <a:off x="7327900" y="4686300"/>
            <a:ext cx="762000" cy="45720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9" name="Line 62"/>
          <p:cNvSpPr>
            <a:spLocks noChangeShapeType="1"/>
          </p:cNvSpPr>
          <p:nvPr/>
        </p:nvSpPr>
        <p:spPr bwMode="auto">
          <a:xfrm flipH="1">
            <a:off x="1079500" y="4686300"/>
            <a:ext cx="990600" cy="53340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Oval 70"/>
          <p:cNvSpPr>
            <a:spLocks noChangeArrowheads="1"/>
          </p:cNvSpPr>
          <p:nvPr/>
        </p:nvSpPr>
        <p:spPr bwMode="auto">
          <a:xfrm>
            <a:off x="6337300" y="43053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1" name="Oval 71"/>
          <p:cNvSpPr>
            <a:spLocks noChangeArrowheads="1"/>
          </p:cNvSpPr>
          <p:nvPr/>
        </p:nvSpPr>
        <p:spPr bwMode="auto">
          <a:xfrm>
            <a:off x="6642100" y="45339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2" name="Oval 73"/>
          <p:cNvSpPr>
            <a:spLocks noChangeArrowheads="1"/>
          </p:cNvSpPr>
          <p:nvPr/>
        </p:nvSpPr>
        <p:spPr bwMode="auto">
          <a:xfrm>
            <a:off x="5803900" y="42291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3" name="Oval 74"/>
          <p:cNvSpPr>
            <a:spLocks noChangeArrowheads="1"/>
          </p:cNvSpPr>
          <p:nvPr/>
        </p:nvSpPr>
        <p:spPr bwMode="auto">
          <a:xfrm>
            <a:off x="6261100" y="42291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4" name="Oval 80"/>
          <p:cNvSpPr>
            <a:spLocks noChangeArrowheads="1"/>
          </p:cNvSpPr>
          <p:nvPr/>
        </p:nvSpPr>
        <p:spPr bwMode="auto">
          <a:xfrm>
            <a:off x="6108700" y="42291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5" name="Oval 81"/>
          <p:cNvSpPr>
            <a:spLocks noChangeArrowheads="1"/>
          </p:cNvSpPr>
          <p:nvPr/>
        </p:nvSpPr>
        <p:spPr bwMode="auto">
          <a:xfrm>
            <a:off x="6032500" y="42291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6" name="Oval 82"/>
          <p:cNvSpPr>
            <a:spLocks noChangeArrowheads="1"/>
          </p:cNvSpPr>
          <p:nvPr/>
        </p:nvSpPr>
        <p:spPr bwMode="auto">
          <a:xfrm>
            <a:off x="5803900" y="40767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7" name="Oval 83"/>
          <p:cNvSpPr>
            <a:spLocks noChangeArrowheads="1"/>
          </p:cNvSpPr>
          <p:nvPr/>
        </p:nvSpPr>
        <p:spPr bwMode="auto">
          <a:xfrm>
            <a:off x="5880100" y="40767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8" name="Rectangle 94"/>
          <p:cNvSpPr>
            <a:spLocks noChangeArrowheads="1"/>
          </p:cNvSpPr>
          <p:nvPr/>
        </p:nvSpPr>
        <p:spPr bwMode="auto">
          <a:xfrm rot="-4909955">
            <a:off x="5351463" y="4381500"/>
            <a:ext cx="457200" cy="304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09" name="Rectangle 95"/>
          <p:cNvSpPr>
            <a:spLocks noChangeArrowheads="1"/>
          </p:cNvSpPr>
          <p:nvPr/>
        </p:nvSpPr>
        <p:spPr bwMode="auto">
          <a:xfrm rot="-3654771">
            <a:off x="5959476" y="4575175"/>
            <a:ext cx="455612" cy="32543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10" name="Rectangle 96"/>
          <p:cNvSpPr>
            <a:spLocks noChangeArrowheads="1"/>
          </p:cNvSpPr>
          <p:nvPr/>
        </p:nvSpPr>
        <p:spPr bwMode="auto">
          <a:xfrm rot="-2744150">
            <a:off x="6192838" y="4772025"/>
            <a:ext cx="457200" cy="2952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11" name="Rectangle 97"/>
          <p:cNvSpPr>
            <a:spLocks noChangeArrowheads="1"/>
          </p:cNvSpPr>
          <p:nvPr/>
        </p:nvSpPr>
        <p:spPr bwMode="auto">
          <a:xfrm rot="-4497555">
            <a:off x="5653882" y="4460081"/>
            <a:ext cx="458788" cy="2952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12" name="Text Box 98"/>
          <p:cNvSpPr txBox="1">
            <a:spLocks noChangeArrowheads="1"/>
          </p:cNvSpPr>
          <p:nvPr/>
        </p:nvSpPr>
        <p:spPr bwMode="auto">
          <a:xfrm>
            <a:off x="990600" y="5942013"/>
            <a:ext cx="253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</a:rPr>
              <a:t>DISTAL TUBULE</a:t>
            </a:r>
          </a:p>
        </p:txBody>
      </p:sp>
      <p:sp>
        <p:nvSpPr>
          <p:cNvPr id="15413" name="Text Box 107"/>
          <p:cNvSpPr txBox="1">
            <a:spLocks noChangeArrowheads="1"/>
          </p:cNvSpPr>
          <p:nvPr/>
        </p:nvSpPr>
        <p:spPr bwMode="auto">
          <a:xfrm>
            <a:off x="530225" y="2973388"/>
            <a:ext cx="1298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</a:rPr>
              <a:t>Efferent</a:t>
            </a:r>
          </a:p>
          <a:p>
            <a:r>
              <a:rPr lang="en-GB">
                <a:solidFill>
                  <a:srgbClr val="0070C0"/>
                </a:solidFill>
                <a:latin typeface="Arial" charset="0"/>
              </a:rPr>
              <a:t>arteriole</a:t>
            </a:r>
          </a:p>
        </p:txBody>
      </p:sp>
      <p:sp>
        <p:nvSpPr>
          <p:cNvPr id="15414" name="Text Box 108"/>
          <p:cNvSpPr txBox="1">
            <a:spLocks noChangeArrowheads="1"/>
          </p:cNvSpPr>
          <p:nvPr/>
        </p:nvSpPr>
        <p:spPr bwMode="auto">
          <a:xfrm>
            <a:off x="7312025" y="3049588"/>
            <a:ext cx="1298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</a:rPr>
              <a:t>Afferent</a:t>
            </a:r>
          </a:p>
          <a:p>
            <a:r>
              <a:rPr lang="en-GB">
                <a:solidFill>
                  <a:srgbClr val="0070C0"/>
                </a:solidFill>
                <a:latin typeface="Arial" charset="0"/>
              </a:rPr>
              <a:t>arteriole</a:t>
            </a:r>
          </a:p>
        </p:txBody>
      </p:sp>
      <p:sp>
        <p:nvSpPr>
          <p:cNvPr id="15415" name="Text Box 109"/>
          <p:cNvSpPr txBox="1">
            <a:spLocks noChangeArrowheads="1"/>
          </p:cNvSpPr>
          <p:nvPr/>
        </p:nvSpPr>
        <p:spPr bwMode="auto">
          <a:xfrm>
            <a:off x="1597025" y="1677988"/>
            <a:ext cx="231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</a:rPr>
              <a:t>GLOMERULUS</a:t>
            </a:r>
          </a:p>
        </p:txBody>
      </p:sp>
      <p:sp>
        <p:nvSpPr>
          <p:cNvPr id="15416" name="Line 110"/>
          <p:cNvSpPr>
            <a:spLocks noChangeShapeType="1"/>
          </p:cNvSpPr>
          <p:nvPr/>
        </p:nvSpPr>
        <p:spPr bwMode="auto">
          <a:xfrm flipH="1">
            <a:off x="7632700" y="3924300"/>
            <a:ext cx="152400" cy="3810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7" name="Line 111"/>
          <p:cNvSpPr>
            <a:spLocks noChangeShapeType="1"/>
          </p:cNvSpPr>
          <p:nvPr/>
        </p:nvSpPr>
        <p:spPr bwMode="auto">
          <a:xfrm>
            <a:off x="1384300" y="3848100"/>
            <a:ext cx="228600" cy="3810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6477000" y="4495800"/>
            <a:ext cx="2538413" cy="2052638"/>
            <a:chOff x="4080" y="2832"/>
            <a:chExt cx="1599" cy="1293"/>
          </a:xfrm>
          <a:solidFill>
            <a:schemeClr val="bg2"/>
          </a:solidFill>
        </p:grpSpPr>
        <p:sp>
          <p:nvSpPr>
            <p:cNvPr id="15446" name="Text Box 112"/>
            <p:cNvSpPr txBox="1">
              <a:spLocks noChangeArrowheads="1"/>
            </p:cNvSpPr>
            <p:nvPr/>
          </p:nvSpPr>
          <p:spPr bwMode="auto">
            <a:xfrm>
              <a:off x="4176" y="3599"/>
              <a:ext cx="1503" cy="526"/>
            </a:xfrm>
            <a:prstGeom prst="rect">
              <a:avLst/>
            </a:prstGeom>
            <a:grp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rgbClr val="0070C0"/>
                  </a:solidFill>
                  <a:latin typeface="Arial" charset="0"/>
                </a:rPr>
                <a:t>juxta-glomerular</a:t>
              </a:r>
            </a:p>
            <a:p>
              <a:pPr>
                <a:defRPr/>
              </a:pPr>
              <a:r>
                <a:rPr lang="en-GB">
                  <a:solidFill>
                    <a:srgbClr val="0070C0"/>
                  </a:solidFill>
                  <a:latin typeface="Arial" charset="0"/>
                </a:rPr>
                <a:t>cells</a:t>
              </a:r>
            </a:p>
          </p:txBody>
        </p:sp>
        <p:sp>
          <p:nvSpPr>
            <p:cNvPr id="15447" name="Line 113"/>
            <p:cNvSpPr>
              <a:spLocks noChangeShapeType="1"/>
            </p:cNvSpPr>
            <p:nvPr/>
          </p:nvSpPr>
          <p:spPr bwMode="auto">
            <a:xfrm flipH="1" flipV="1">
              <a:off x="4272" y="2976"/>
              <a:ext cx="422" cy="590"/>
            </a:xfrm>
            <a:prstGeom prst="line">
              <a:avLst/>
            </a:prstGeom>
            <a:grpFill/>
            <a:ln w="127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15448" name="Line 114"/>
            <p:cNvSpPr>
              <a:spLocks noChangeShapeType="1"/>
            </p:cNvSpPr>
            <p:nvPr/>
          </p:nvSpPr>
          <p:spPr bwMode="auto">
            <a:xfrm flipH="1" flipV="1">
              <a:off x="4080" y="2832"/>
              <a:ext cx="480" cy="624"/>
            </a:xfrm>
            <a:prstGeom prst="line">
              <a:avLst/>
            </a:prstGeom>
            <a:grp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</a:endParaRPr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5580063" y="3357563"/>
            <a:ext cx="1196975" cy="1066800"/>
            <a:chOff x="3515" y="2205"/>
            <a:chExt cx="754" cy="672"/>
          </a:xfrm>
        </p:grpSpPr>
        <p:sp>
          <p:nvSpPr>
            <p:cNvPr id="15461" name="Freeform 84"/>
            <p:cNvSpPr>
              <a:spLocks/>
            </p:cNvSpPr>
            <p:nvPr/>
          </p:nvSpPr>
          <p:spPr bwMode="auto">
            <a:xfrm>
              <a:off x="4157" y="2637"/>
              <a:ext cx="112" cy="240"/>
            </a:xfrm>
            <a:custGeom>
              <a:avLst/>
              <a:gdLst>
                <a:gd name="T0" fmla="*/ 96 w 112"/>
                <a:gd name="T1" fmla="*/ 240 h 240"/>
                <a:gd name="T2" fmla="*/ 96 w 112"/>
                <a:gd name="T3" fmla="*/ 192 h 240"/>
                <a:gd name="T4" fmla="*/ 96 w 112"/>
                <a:gd name="T5" fmla="*/ 96 h 240"/>
                <a:gd name="T6" fmla="*/ 0 w 11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"/>
                <a:gd name="T13" fmla="*/ 0 h 240"/>
                <a:gd name="T14" fmla="*/ 112 w 11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" h="240">
                  <a:moveTo>
                    <a:pt x="96" y="240"/>
                  </a:moveTo>
                  <a:cubicBezTo>
                    <a:pt x="96" y="228"/>
                    <a:pt x="96" y="216"/>
                    <a:pt x="96" y="192"/>
                  </a:cubicBezTo>
                  <a:cubicBezTo>
                    <a:pt x="96" y="168"/>
                    <a:pt x="112" y="128"/>
                    <a:pt x="96" y="96"/>
                  </a:cubicBezTo>
                  <a:cubicBezTo>
                    <a:pt x="80" y="64"/>
                    <a:pt x="40" y="3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333399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2" name="Freeform 85"/>
            <p:cNvSpPr>
              <a:spLocks/>
            </p:cNvSpPr>
            <p:nvPr/>
          </p:nvSpPr>
          <p:spPr bwMode="auto">
            <a:xfrm>
              <a:off x="3965" y="2541"/>
              <a:ext cx="56" cy="192"/>
            </a:xfrm>
            <a:custGeom>
              <a:avLst/>
              <a:gdLst>
                <a:gd name="T0" fmla="*/ 48 w 56"/>
                <a:gd name="T1" fmla="*/ 192 h 192"/>
                <a:gd name="T2" fmla="*/ 48 w 56"/>
                <a:gd name="T3" fmla="*/ 96 h 192"/>
                <a:gd name="T4" fmla="*/ 0 w 56"/>
                <a:gd name="T5" fmla="*/ 0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48" y="192"/>
                  </a:moveTo>
                  <a:cubicBezTo>
                    <a:pt x="52" y="160"/>
                    <a:pt x="56" y="128"/>
                    <a:pt x="48" y="96"/>
                  </a:cubicBezTo>
                  <a:cubicBezTo>
                    <a:pt x="40" y="64"/>
                    <a:pt x="20" y="3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333399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3" name="Freeform 86"/>
            <p:cNvSpPr>
              <a:spLocks/>
            </p:cNvSpPr>
            <p:nvPr/>
          </p:nvSpPr>
          <p:spPr bwMode="auto">
            <a:xfrm>
              <a:off x="4013" y="2541"/>
              <a:ext cx="56" cy="192"/>
            </a:xfrm>
            <a:custGeom>
              <a:avLst/>
              <a:gdLst>
                <a:gd name="T0" fmla="*/ 0 w 56"/>
                <a:gd name="T1" fmla="*/ 192 h 192"/>
                <a:gd name="T2" fmla="*/ 48 w 56"/>
                <a:gd name="T3" fmla="*/ 96 h 192"/>
                <a:gd name="T4" fmla="*/ 48 w 56"/>
                <a:gd name="T5" fmla="*/ 0 h 192"/>
                <a:gd name="T6" fmla="*/ 0 60000 65536"/>
                <a:gd name="T7" fmla="*/ 0 60000 65536"/>
                <a:gd name="T8" fmla="*/ 0 60000 65536"/>
                <a:gd name="T9" fmla="*/ 0 w 56"/>
                <a:gd name="T10" fmla="*/ 0 h 192"/>
                <a:gd name="T11" fmla="*/ 56 w 5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92">
                  <a:moveTo>
                    <a:pt x="0" y="192"/>
                  </a:moveTo>
                  <a:cubicBezTo>
                    <a:pt x="20" y="160"/>
                    <a:pt x="40" y="128"/>
                    <a:pt x="48" y="96"/>
                  </a:cubicBezTo>
                  <a:cubicBezTo>
                    <a:pt x="56" y="64"/>
                    <a:pt x="52" y="32"/>
                    <a:pt x="48" y="0"/>
                  </a:cubicBezTo>
                </a:path>
              </a:pathLst>
            </a:custGeom>
            <a:noFill/>
            <a:ln w="28575" cap="flat" cmpd="sng">
              <a:solidFill>
                <a:srgbClr val="333399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4" name="Freeform 87"/>
            <p:cNvSpPr>
              <a:spLocks/>
            </p:cNvSpPr>
            <p:nvPr/>
          </p:nvSpPr>
          <p:spPr bwMode="auto">
            <a:xfrm>
              <a:off x="3742" y="2477"/>
              <a:ext cx="48" cy="240"/>
            </a:xfrm>
            <a:custGeom>
              <a:avLst/>
              <a:gdLst>
                <a:gd name="T0" fmla="*/ 0 w 48"/>
                <a:gd name="T1" fmla="*/ 240 h 240"/>
                <a:gd name="T2" fmla="*/ 48 w 48"/>
                <a:gd name="T3" fmla="*/ 96 h 240"/>
                <a:gd name="T4" fmla="*/ 0 w 48"/>
                <a:gd name="T5" fmla="*/ 0 h 240"/>
                <a:gd name="T6" fmla="*/ 0 60000 65536"/>
                <a:gd name="T7" fmla="*/ 0 60000 65536"/>
                <a:gd name="T8" fmla="*/ 0 60000 65536"/>
                <a:gd name="T9" fmla="*/ 0 w 48"/>
                <a:gd name="T10" fmla="*/ 0 h 240"/>
                <a:gd name="T11" fmla="*/ 48 w 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333399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 Box 115"/>
            <p:cNvSpPr txBox="1">
              <a:spLocks noChangeArrowheads="1"/>
            </p:cNvSpPr>
            <p:nvPr/>
          </p:nvSpPr>
          <p:spPr bwMode="auto">
            <a:xfrm>
              <a:off x="3515" y="2205"/>
              <a:ext cx="714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b="1" dirty="0">
                  <a:solidFill>
                    <a:srgbClr val="FFFF00"/>
                  </a:solidFill>
                  <a:latin typeface="Arial" charset="0"/>
                </a:rPr>
                <a:t>RENIN</a:t>
              </a:r>
            </a:p>
          </p:txBody>
        </p:sp>
      </p:grpSp>
      <p:sp>
        <p:nvSpPr>
          <p:cNvPr id="15420" name="Line 117"/>
          <p:cNvSpPr>
            <a:spLocks noChangeShapeType="1"/>
          </p:cNvSpPr>
          <p:nvPr/>
        </p:nvSpPr>
        <p:spPr bwMode="auto">
          <a:xfrm>
            <a:off x="2667000" y="2133600"/>
            <a:ext cx="533400" cy="3048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1" name="Line 118"/>
          <p:cNvSpPr>
            <a:spLocks noChangeShapeType="1"/>
          </p:cNvSpPr>
          <p:nvPr/>
        </p:nvSpPr>
        <p:spPr bwMode="auto">
          <a:xfrm flipV="1">
            <a:off x="3657600" y="6019800"/>
            <a:ext cx="304800" cy="152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" name="Group 120"/>
          <p:cNvGrpSpPr>
            <a:grpSpLocks/>
          </p:cNvGrpSpPr>
          <p:nvPr/>
        </p:nvGrpSpPr>
        <p:grpSpPr bwMode="auto">
          <a:xfrm>
            <a:off x="3962400" y="4838700"/>
            <a:ext cx="2146300" cy="798513"/>
            <a:chOff x="2496" y="3048"/>
            <a:chExt cx="1352" cy="503"/>
          </a:xfrm>
        </p:grpSpPr>
        <p:sp>
          <p:nvSpPr>
            <p:cNvPr id="15458" name="Line 102"/>
            <p:cNvSpPr>
              <a:spLocks noChangeShapeType="1"/>
            </p:cNvSpPr>
            <p:nvPr/>
          </p:nvSpPr>
          <p:spPr bwMode="auto">
            <a:xfrm flipV="1">
              <a:off x="3656" y="3240"/>
              <a:ext cx="19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9" name="Line 104"/>
            <p:cNvSpPr>
              <a:spLocks noChangeShapeType="1"/>
            </p:cNvSpPr>
            <p:nvPr/>
          </p:nvSpPr>
          <p:spPr bwMode="auto">
            <a:xfrm flipV="1">
              <a:off x="3416" y="3048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0" name="Rectangle 119"/>
            <p:cNvSpPr>
              <a:spLocks noChangeArrowheads="1"/>
            </p:cNvSpPr>
            <p:nvPr/>
          </p:nvSpPr>
          <p:spPr bwMode="auto">
            <a:xfrm>
              <a:off x="2496" y="3263"/>
              <a:ext cx="13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70C0"/>
                  </a:solidFill>
                  <a:latin typeface="Arial" charset="0"/>
                </a:rPr>
                <a:t>Macula densa</a:t>
              </a:r>
            </a:p>
          </p:txBody>
        </p:sp>
      </p:grpSp>
      <p:grpSp>
        <p:nvGrpSpPr>
          <p:cNvPr id="15423" name="Group 146"/>
          <p:cNvGrpSpPr>
            <a:grpSpLocks/>
          </p:cNvGrpSpPr>
          <p:nvPr/>
        </p:nvGrpSpPr>
        <p:grpSpPr bwMode="auto">
          <a:xfrm>
            <a:off x="7696200" y="609600"/>
            <a:ext cx="927100" cy="2260600"/>
            <a:chOff x="4848" y="384"/>
            <a:chExt cx="584" cy="1424"/>
          </a:xfrm>
        </p:grpSpPr>
        <p:sp>
          <p:nvSpPr>
            <p:cNvPr id="15455" name="AutoShape 127"/>
            <p:cNvSpPr>
              <a:spLocks noChangeArrowheads="1"/>
            </p:cNvSpPr>
            <p:nvPr/>
          </p:nvSpPr>
          <p:spPr bwMode="auto">
            <a:xfrm rot="5169697">
              <a:off x="4872" y="600"/>
              <a:ext cx="1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EB0CA"/>
            </a:solidFill>
            <a:ln w="12700">
              <a:solidFill>
                <a:srgbClr val="CEE6FE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56" name="Freeform 141"/>
            <p:cNvSpPr>
              <a:spLocks/>
            </p:cNvSpPr>
            <p:nvPr/>
          </p:nvSpPr>
          <p:spPr bwMode="auto">
            <a:xfrm>
              <a:off x="4992" y="384"/>
              <a:ext cx="440" cy="1424"/>
            </a:xfrm>
            <a:custGeom>
              <a:avLst/>
              <a:gdLst>
                <a:gd name="T0" fmla="*/ 2407 w 344"/>
                <a:gd name="T1" fmla="*/ 1032 h 1464"/>
                <a:gd name="T2" fmla="*/ 2407 w 344"/>
                <a:gd name="T3" fmla="*/ 993 h 1464"/>
                <a:gd name="T4" fmla="*/ 2407 w 344"/>
                <a:gd name="T5" fmla="*/ 148 h 1464"/>
                <a:gd name="T6" fmla="*/ 2062 w 344"/>
                <a:gd name="T7" fmla="*/ 110 h 1464"/>
                <a:gd name="T8" fmla="*/ 2062 w 344"/>
                <a:gd name="T9" fmla="*/ 186 h 1464"/>
                <a:gd name="T10" fmla="*/ 1719 w 344"/>
                <a:gd name="T11" fmla="*/ 110 h 1464"/>
                <a:gd name="T12" fmla="*/ 1379 w 344"/>
                <a:gd name="T13" fmla="*/ 186 h 1464"/>
                <a:gd name="T14" fmla="*/ 1030 w 344"/>
                <a:gd name="T15" fmla="*/ 148 h 1464"/>
                <a:gd name="T16" fmla="*/ 688 w 344"/>
                <a:gd name="T17" fmla="*/ 186 h 1464"/>
                <a:gd name="T18" fmla="*/ 688 w 344"/>
                <a:gd name="T19" fmla="*/ 339 h 1464"/>
                <a:gd name="T20" fmla="*/ 688 w 344"/>
                <a:gd name="T21" fmla="*/ 1069 h 1464"/>
                <a:gd name="T22" fmla="*/ 1379 w 344"/>
                <a:gd name="T23" fmla="*/ 954 h 1464"/>
                <a:gd name="T24" fmla="*/ 1379 w 344"/>
                <a:gd name="T25" fmla="*/ 455 h 1464"/>
                <a:gd name="T26" fmla="*/ 1379 w 344"/>
                <a:gd name="T27" fmla="*/ 263 h 1464"/>
                <a:gd name="T28" fmla="*/ 1030 w 344"/>
                <a:gd name="T29" fmla="*/ 263 h 1464"/>
                <a:gd name="T30" fmla="*/ 688 w 344"/>
                <a:gd name="T31" fmla="*/ 225 h 1464"/>
                <a:gd name="T32" fmla="*/ 344 w 344"/>
                <a:gd name="T33" fmla="*/ 263 h 1464"/>
                <a:gd name="T34" fmla="*/ 0 w 344"/>
                <a:gd name="T35" fmla="*/ 225 h 14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4"/>
                <a:gd name="T55" fmla="*/ 0 h 1464"/>
                <a:gd name="T56" fmla="*/ 344 w 344"/>
                <a:gd name="T57" fmla="*/ 1464 h 14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4" h="1464">
                  <a:moveTo>
                    <a:pt x="336" y="1288"/>
                  </a:moveTo>
                  <a:cubicBezTo>
                    <a:pt x="336" y="1356"/>
                    <a:pt x="336" y="1424"/>
                    <a:pt x="336" y="1240"/>
                  </a:cubicBezTo>
                  <a:cubicBezTo>
                    <a:pt x="336" y="1056"/>
                    <a:pt x="344" y="368"/>
                    <a:pt x="336" y="184"/>
                  </a:cubicBezTo>
                  <a:cubicBezTo>
                    <a:pt x="328" y="0"/>
                    <a:pt x="296" y="128"/>
                    <a:pt x="288" y="136"/>
                  </a:cubicBezTo>
                  <a:cubicBezTo>
                    <a:pt x="280" y="144"/>
                    <a:pt x="296" y="232"/>
                    <a:pt x="288" y="232"/>
                  </a:cubicBezTo>
                  <a:cubicBezTo>
                    <a:pt x="280" y="232"/>
                    <a:pt x="256" y="136"/>
                    <a:pt x="240" y="136"/>
                  </a:cubicBezTo>
                  <a:cubicBezTo>
                    <a:pt x="224" y="136"/>
                    <a:pt x="208" y="224"/>
                    <a:pt x="192" y="232"/>
                  </a:cubicBezTo>
                  <a:cubicBezTo>
                    <a:pt x="176" y="240"/>
                    <a:pt x="160" y="184"/>
                    <a:pt x="144" y="184"/>
                  </a:cubicBezTo>
                  <a:cubicBezTo>
                    <a:pt x="128" y="184"/>
                    <a:pt x="104" y="192"/>
                    <a:pt x="96" y="232"/>
                  </a:cubicBezTo>
                  <a:cubicBezTo>
                    <a:pt x="88" y="272"/>
                    <a:pt x="96" y="240"/>
                    <a:pt x="96" y="424"/>
                  </a:cubicBezTo>
                  <a:cubicBezTo>
                    <a:pt x="96" y="608"/>
                    <a:pt x="80" y="1208"/>
                    <a:pt x="96" y="1336"/>
                  </a:cubicBezTo>
                  <a:cubicBezTo>
                    <a:pt x="112" y="1464"/>
                    <a:pt x="176" y="1320"/>
                    <a:pt x="192" y="1192"/>
                  </a:cubicBezTo>
                  <a:cubicBezTo>
                    <a:pt x="208" y="1064"/>
                    <a:pt x="192" y="712"/>
                    <a:pt x="192" y="568"/>
                  </a:cubicBezTo>
                  <a:cubicBezTo>
                    <a:pt x="192" y="424"/>
                    <a:pt x="200" y="368"/>
                    <a:pt x="192" y="328"/>
                  </a:cubicBezTo>
                  <a:cubicBezTo>
                    <a:pt x="184" y="288"/>
                    <a:pt x="160" y="336"/>
                    <a:pt x="144" y="328"/>
                  </a:cubicBezTo>
                  <a:cubicBezTo>
                    <a:pt x="128" y="320"/>
                    <a:pt x="112" y="280"/>
                    <a:pt x="96" y="280"/>
                  </a:cubicBezTo>
                  <a:cubicBezTo>
                    <a:pt x="80" y="280"/>
                    <a:pt x="64" y="328"/>
                    <a:pt x="48" y="328"/>
                  </a:cubicBezTo>
                  <a:cubicBezTo>
                    <a:pt x="32" y="328"/>
                    <a:pt x="8" y="288"/>
                    <a:pt x="0" y="28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7" name="Freeform 142"/>
            <p:cNvSpPr>
              <a:spLocks/>
            </p:cNvSpPr>
            <p:nvPr/>
          </p:nvSpPr>
          <p:spPr bwMode="auto">
            <a:xfrm>
              <a:off x="4848" y="528"/>
              <a:ext cx="336" cy="240"/>
            </a:xfrm>
            <a:custGeom>
              <a:avLst/>
              <a:gdLst>
                <a:gd name="T0" fmla="*/ 336 w 336"/>
                <a:gd name="T1" fmla="*/ 0 h 240"/>
                <a:gd name="T2" fmla="*/ 288 w 336"/>
                <a:gd name="T3" fmla="*/ 48 h 240"/>
                <a:gd name="T4" fmla="*/ 96 w 336"/>
                <a:gd name="T5" fmla="*/ 0 h 240"/>
                <a:gd name="T6" fmla="*/ 0 w 336"/>
                <a:gd name="T7" fmla="*/ 48 h 240"/>
                <a:gd name="T8" fmla="*/ 96 w 336"/>
                <a:gd name="T9" fmla="*/ 96 h 240"/>
                <a:gd name="T10" fmla="*/ 96 w 336"/>
                <a:gd name="T11" fmla="*/ 144 h 240"/>
                <a:gd name="T12" fmla="*/ 48 w 336"/>
                <a:gd name="T13" fmla="*/ 192 h 240"/>
                <a:gd name="T14" fmla="*/ 144 w 336"/>
                <a:gd name="T15" fmla="*/ 24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6"/>
                <a:gd name="T25" fmla="*/ 0 h 240"/>
                <a:gd name="T26" fmla="*/ 336 w 336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6" h="240">
                  <a:moveTo>
                    <a:pt x="336" y="0"/>
                  </a:moveTo>
                  <a:cubicBezTo>
                    <a:pt x="332" y="24"/>
                    <a:pt x="328" y="48"/>
                    <a:pt x="288" y="48"/>
                  </a:cubicBezTo>
                  <a:cubicBezTo>
                    <a:pt x="248" y="48"/>
                    <a:pt x="144" y="0"/>
                    <a:pt x="96" y="0"/>
                  </a:cubicBezTo>
                  <a:cubicBezTo>
                    <a:pt x="48" y="0"/>
                    <a:pt x="0" y="32"/>
                    <a:pt x="0" y="48"/>
                  </a:cubicBezTo>
                  <a:cubicBezTo>
                    <a:pt x="0" y="64"/>
                    <a:pt x="80" y="80"/>
                    <a:pt x="96" y="96"/>
                  </a:cubicBezTo>
                  <a:cubicBezTo>
                    <a:pt x="112" y="112"/>
                    <a:pt x="104" y="128"/>
                    <a:pt x="96" y="144"/>
                  </a:cubicBezTo>
                  <a:cubicBezTo>
                    <a:pt x="88" y="160"/>
                    <a:pt x="40" y="176"/>
                    <a:pt x="48" y="192"/>
                  </a:cubicBezTo>
                  <a:cubicBezTo>
                    <a:pt x="56" y="208"/>
                    <a:pt x="100" y="224"/>
                    <a:pt x="144" y="24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424" name="Line 144"/>
          <p:cNvSpPr>
            <a:spLocks noChangeShapeType="1"/>
          </p:cNvSpPr>
          <p:nvPr/>
        </p:nvSpPr>
        <p:spPr bwMode="auto">
          <a:xfrm flipH="1">
            <a:off x="5638800" y="762000"/>
            <a:ext cx="24384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5425" name="Straight Connector 89"/>
          <p:cNvCxnSpPr>
            <a:cxnSpLocks noChangeShapeType="1"/>
            <a:stCxn id="15456" idx="16"/>
          </p:cNvCxnSpPr>
          <p:nvPr/>
        </p:nvCxnSpPr>
        <p:spPr bwMode="auto">
          <a:xfrm flipH="1">
            <a:off x="8101013" y="1076325"/>
            <a:ext cx="26987" cy="1344613"/>
          </a:xfrm>
          <a:prstGeom prst="line">
            <a:avLst/>
          </a:prstGeom>
          <a:noFill/>
          <a:ln w="762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6" name="Oval 93"/>
          <p:cNvSpPr>
            <a:spLocks noChangeArrowheads="1"/>
          </p:cNvSpPr>
          <p:nvPr/>
        </p:nvSpPr>
        <p:spPr bwMode="auto">
          <a:xfrm>
            <a:off x="6372225" y="4941888"/>
            <a:ext cx="144463" cy="14287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27" name="Oval 94"/>
          <p:cNvSpPr>
            <a:spLocks noChangeArrowheads="1"/>
          </p:cNvSpPr>
          <p:nvPr/>
        </p:nvSpPr>
        <p:spPr bwMode="auto">
          <a:xfrm>
            <a:off x="6156325" y="4652963"/>
            <a:ext cx="144463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28" name="Oval 95"/>
          <p:cNvSpPr>
            <a:spLocks noChangeArrowheads="1"/>
          </p:cNvSpPr>
          <p:nvPr/>
        </p:nvSpPr>
        <p:spPr bwMode="auto">
          <a:xfrm>
            <a:off x="5795963" y="4581525"/>
            <a:ext cx="144462" cy="14287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29" name="Oval 96"/>
          <p:cNvSpPr>
            <a:spLocks noChangeArrowheads="1"/>
          </p:cNvSpPr>
          <p:nvPr/>
        </p:nvSpPr>
        <p:spPr bwMode="auto">
          <a:xfrm>
            <a:off x="5508625" y="4508500"/>
            <a:ext cx="142875" cy="144463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30" name="Oval 97"/>
          <p:cNvSpPr>
            <a:spLocks noChangeArrowheads="1"/>
          </p:cNvSpPr>
          <p:nvPr/>
        </p:nvSpPr>
        <p:spPr bwMode="auto">
          <a:xfrm>
            <a:off x="5219700" y="4437063"/>
            <a:ext cx="144463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31" name="Oval 72"/>
          <p:cNvSpPr>
            <a:spLocks noChangeArrowheads="1"/>
          </p:cNvSpPr>
          <p:nvPr/>
        </p:nvSpPr>
        <p:spPr bwMode="auto">
          <a:xfrm>
            <a:off x="6489700" y="4457700"/>
            <a:ext cx="762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15432" name="Straight Connector 99"/>
          <p:cNvCxnSpPr>
            <a:cxnSpLocks noChangeShapeType="1"/>
          </p:cNvCxnSpPr>
          <p:nvPr/>
        </p:nvCxnSpPr>
        <p:spPr bwMode="auto">
          <a:xfrm rot="5400000">
            <a:off x="4536281" y="4472782"/>
            <a:ext cx="5032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3" name="Straight Connector 101"/>
          <p:cNvCxnSpPr>
            <a:cxnSpLocks noChangeShapeType="1"/>
          </p:cNvCxnSpPr>
          <p:nvPr/>
        </p:nvCxnSpPr>
        <p:spPr bwMode="auto">
          <a:xfrm rot="16200000" flipH="1">
            <a:off x="4248151" y="4471987"/>
            <a:ext cx="431800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4" name="Straight Connector 103"/>
          <p:cNvCxnSpPr>
            <a:cxnSpLocks noChangeShapeType="1"/>
          </p:cNvCxnSpPr>
          <p:nvPr/>
        </p:nvCxnSpPr>
        <p:spPr bwMode="auto">
          <a:xfrm rot="16200000" flipH="1">
            <a:off x="3852069" y="4509294"/>
            <a:ext cx="431800" cy="144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5" name="Straight Connector 105"/>
          <p:cNvCxnSpPr>
            <a:cxnSpLocks noChangeShapeType="1"/>
            <a:stCxn id="15372" idx="1"/>
          </p:cNvCxnSpPr>
          <p:nvPr/>
        </p:nvCxnSpPr>
        <p:spPr bwMode="auto">
          <a:xfrm rot="16200000" flipH="1">
            <a:off x="3513138" y="4602163"/>
            <a:ext cx="371475" cy="161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36" name="Oval 106"/>
          <p:cNvSpPr>
            <a:spLocks noChangeArrowheads="1"/>
          </p:cNvSpPr>
          <p:nvPr/>
        </p:nvSpPr>
        <p:spPr bwMode="auto">
          <a:xfrm>
            <a:off x="4716463" y="5876925"/>
            <a:ext cx="142875" cy="144463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37" name="Oval 107"/>
          <p:cNvSpPr>
            <a:spLocks noChangeArrowheads="1"/>
          </p:cNvSpPr>
          <p:nvPr/>
        </p:nvSpPr>
        <p:spPr bwMode="auto">
          <a:xfrm>
            <a:off x="5076825" y="5876925"/>
            <a:ext cx="142875" cy="144463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38" name="Oval 108"/>
          <p:cNvSpPr>
            <a:spLocks noChangeArrowheads="1"/>
          </p:cNvSpPr>
          <p:nvPr/>
        </p:nvSpPr>
        <p:spPr bwMode="auto">
          <a:xfrm>
            <a:off x="5364163" y="5805488"/>
            <a:ext cx="144462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39" name="Oval 109"/>
          <p:cNvSpPr>
            <a:spLocks noChangeArrowheads="1"/>
          </p:cNvSpPr>
          <p:nvPr/>
        </p:nvSpPr>
        <p:spPr bwMode="auto">
          <a:xfrm>
            <a:off x="5651500" y="5732463"/>
            <a:ext cx="144463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40" name="Oval 110"/>
          <p:cNvSpPr>
            <a:spLocks noChangeArrowheads="1"/>
          </p:cNvSpPr>
          <p:nvPr/>
        </p:nvSpPr>
        <p:spPr bwMode="auto">
          <a:xfrm>
            <a:off x="6011863" y="5589588"/>
            <a:ext cx="144462" cy="14287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41" name="Oval 111"/>
          <p:cNvSpPr>
            <a:spLocks noChangeArrowheads="1"/>
          </p:cNvSpPr>
          <p:nvPr/>
        </p:nvSpPr>
        <p:spPr bwMode="auto">
          <a:xfrm>
            <a:off x="6372225" y="5445125"/>
            <a:ext cx="144463" cy="144463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42" name="Oval 112"/>
          <p:cNvSpPr>
            <a:spLocks noChangeArrowheads="1"/>
          </p:cNvSpPr>
          <p:nvPr/>
        </p:nvSpPr>
        <p:spPr bwMode="auto">
          <a:xfrm>
            <a:off x="3203575" y="5300663"/>
            <a:ext cx="144463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43" name="Oval 113"/>
          <p:cNvSpPr>
            <a:spLocks noChangeArrowheads="1"/>
          </p:cNvSpPr>
          <p:nvPr/>
        </p:nvSpPr>
        <p:spPr bwMode="auto">
          <a:xfrm>
            <a:off x="3203575" y="4941888"/>
            <a:ext cx="144463" cy="14287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44" name="Oval 114"/>
          <p:cNvSpPr>
            <a:spLocks noChangeArrowheads="1"/>
          </p:cNvSpPr>
          <p:nvPr/>
        </p:nvSpPr>
        <p:spPr bwMode="auto">
          <a:xfrm>
            <a:off x="3492500" y="4724400"/>
            <a:ext cx="142875" cy="144463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45" name="Oval 115"/>
          <p:cNvSpPr>
            <a:spLocks noChangeArrowheads="1"/>
          </p:cNvSpPr>
          <p:nvPr/>
        </p:nvSpPr>
        <p:spPr bwMode="auto">
          <a:xfrm>
            <a:off x="3851275" y="4581525"/>
            <a:ext cx="144463" cy="14287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Oval 116"/>
          <p:cNvSpPr>
            <a:spLocks noChangeArrowheads="1"/>
          </p:cNvSpPr>
          <p:nvPr/>
        </p:nvSpPr>
        <p:spPr bwMode="auto">
          <a:xfrm>
            <a:off x="4211638" y="4508500"/>
            <a:ext cx="144462" cy="144463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7" name="Oval 117"/>
          <p:cNvSpPr>
            <a:spLocks noChangeArrowheads="1"/>
          </p:cNvSpPr>
          <p:nvPr/>
        </p:nvSpPr>
        <p:spPr bwMode="auto">
          <a:xfrm>
            <a:off x="4572000" y="4437063"/>
            <a:ext cx="144463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Oval 118"/>
          <p:cNvSpPr>
            <a:spLocks noChangeArrowheads="1"/>
          </p:cNvSpPr>
          <p:nvPr/>
        </p:nvSpPr>
        <p:spPr bwMode="auto">
          <a:xfrm>
            <a:off x="6588125" y="5157788"/>
            <a:ext cx="144463" cy="14287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49" name="Oval 119"/>
          <p:cNvSpPr>
            <a:spLocks noChangeArrowheads="1"/>
          </p:cNvSpPr>
          <p:nvPr/>
        </p:nvSpPr>
        <p:spPr bwMode="auto">
          <a:xfrm>
            <a:off x="4859338" y="4437063"/>
            <a:ext cx="144462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50" name="Oval 120"/>
          <p:cNvSpPr>
            <a:spLocks noChangeArrowheads="1"/>
          </p:cNvSpPr>
          <p:nvPr/>
        </p:nvSpPr>
        <p:spPr bwMode="auto">
          <a:xfrm>
            <a:off x="4427538" y="5805488"/>
            <a:ext cx="144462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51" name="Oval 121"/>
          <p:cNvSpPr>
            <a:spLocks noChangeArrowheads="1"/>
          </p:cNvSpPr>
          <p:nvPr/>
        </p:nvSpPr>
        <p:spPr bwMode="auto">
          <a:xfrm>
            <a:off x="4140200" y="5732463"/>
            <a:ext cx="144463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52" name="Oval 122"/>
          <p:cNvSpPr>
            <a:spLocks noChangeArrowheads="1"/>
          </p:cNvSpPr>
          <p:nvPr/>
        </p:nvSpPr>
        <p:spPr bwMode="auto">
          <a:xfrm>
            <a:off x="3779838" y="5661025"/>
            <a:ext cx="144462" cy="144463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53" name="Oval 123"/>
          <p:cNvSpPr>
            <a:spLocks noChangeArrowheads="1"/>
          </p:cNvSpPr>
          <p:nvPr/>
        </p:nvSpPr>
        <p:spPr bwMode="auto">
          <a:xfrm>
            <a:off x="3492500" y="5516563"/>
            <a:ext cx="142875" cy="144462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454" name="Line 145"/>
          <p:cNvSpPr>
            <a:spLocks noChangeShapeType="1"/>
          </p:cNvSpPr>
          <p:nvPr/>
        </p:nvSpPr>
        <p:spPr bwMode="auto">
          <a:xfrm flipH="1">
            <a:off x="7391400" y="990600"/>
            <a:ext cx="838200" cy="1676400"/>
          </a:xfrm>
          <a:prstGeom prst="line">
            <a:avLst/>
          </a:prstGeom>
          <a:noFill/>
          <a:ln w="63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333399"/>
                </a:solidFill>
                <a:latin typeface="Arial" charset="0"/>
              </a:rPr>
              <a:t>RENIN RELEASE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333399"/>
                </a:solidFill>
                <a:latin typeface="Arial" charset="0"/>
              </a:rPr>
              <a:t>Decreased renal perfusion pressure (normally associated with decreased ABP)</a:t>
            </a: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333399"/>
                </a:solidFill>
                <a:latin typeface="Arial" charset="0"/>
              </a:rPr>
              <a:t>Increased renal sympathetic activity (direct to JGA cells)</a:t>
            </a: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333399"/>
                </a:solidFill>
                <a:latin typeface="Arial" charset="0"/>
              </a:rPr>
              <a:t>Decreased Na</a:t>
            </a:r>
            <a:r>
              <a:rPr lang="en-GB" baseline="30000" smtClean="0">
                <a:solidFill>
                  <a:srgbClr val="333399"/>
                </a:solidFill>
                <a:latin typeface="Arial" charset="0"/>
              </a:rPr>
              <a:t>+</a:t>
            </a:r>
            <a:r>
              <a:rPr lang="en-GB" smtClean="0">
                <a:solidFill>
                  <a:srgbClr val="333399"/>
                </a:solidFill>
                <a:latin typeface="Arial" charset="0"/>
              </a:rPr>
              <a:t> load to top of loop of Henle (macula densa cells) </a:t>
            </a: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3333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1026"/>
          <p:cNvSpPr>
            <a:spLocks noChangeArrowheads="1"/>
          </p:cNvSpPr>
          <p:nvPr/>
        </p:nvSpPr>
        <p:spPr bwMode="auto">
          <a:xfrm>
            <a:off x="5416550" y="2063750"/>
            <a:ext cx="1739900" cy="1968500"/>
          </a:xfrm>
          <a:prstGeom prst="ellipse">
            <a:avLst/>
          </a:prstGeom>
          <a:solidFill>
            <a:srgbClr val="0FBDFB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11" name="Oval 1027"/>
          <p:cNvSpPr>
            <a:spLocks noChangeArrowheads="1"/>
          </p:cNvSpPr>
          <p:nvPr/>
        </p:nvSpPr>
        <p:spPr bwMode="auto">
          <a:xfrm>
            <a:off x="5645150" y="2292350"/>
            <a:ext cx="1282700" cy="1511300"/>
          </a:xfrm>
          <a:prstGeom prst="ellipse">
            <a:avLst/>
          </a:prstGeom>
          <a:solidFill>
            <a:srgbClr val="0000CC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12" name="Oval 1028"/>
          <p:cNvSpPr>
            <a:spLocks noChangeArrowheads="1"/>
          </p:cNvSpPr>
          <p:nvPr/>
        </p:nvSpPr>
        <p:spPr bwMode="auto">
          <a:xfrm>
            <a:off x="5797550" y="2520950"/>
            <a:ext cx="977900" cy="1130300"/>
          </a:xfrm>
          <a:prstGeom prst="ellipse">
            <a:avLst/>
          </a:prstGeom>
          <a:solidFill>
            <a:srgbClr val="CEE6FE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13" name="Oval 1029"/>
          <p:cNvSpPr>
            <a:spLocks noChangeArrowheads="1"/>
          </p:cNvSpPr>
          <p:nvPr/>
        </p:nvSpPr>
        <p:spPr bwMode="auto">
          <a:xfrm>
            <a:off x="6102350" y="2901950"/>
            <a:ext cx="368300" cy="444500"/>
          </a:xfrm>
          <a:prstGeom prst="ellipse">
            <a:avLst/>
          </a:prstGeom>
          <a:solidFill>
            <a:srgbClr val="00279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grpSp>
        <p:nvGrpSpPr>
          <p:cNvPr id="2" name="Group 1074"/>
          <p:cNvGrpSpPr>
            <a:grpSpLocks/>
          </p:cNvGrpSpPr>
          <p:nvPr/>
        </p:nvGrpSpPr>
        <p:grpSpPr bwMode="auto">
          <a:xfrm>
            <a:off x="5292725" y="1052513"/>
            <a:ext cx="2686050" cy="1028700"/>
            <a:chOff x="3255" y="692"/>
            <a:chExt cx="1692" cy="648"/>
          </a:xfrm>
        </p:grpSpPr>
        <p:sp>
          <p:nvSpPr>
            <p:cNvPr id="17465" name="Line 1034"/>
            <p:cNvSpPr>
              <a:spLocks noChangeShapeType="1"/>
            </p:cNvSpPr>
            <p:nvPr/>
          </p:nvSpPr>
          <p:spPr bwMode="auto">
            <a:xfrm>
              <a:off x="3984" y="916"/>
              <a:ext cx="0" cy="42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66" name="Rectangle 1035"/>
            <p:cNvSpPr>
              <a:spLocks noChangeArrowheads="1"/>
            </p:cNvSpPr>
            <p:nvPr/>
          </p:nvSpPr>
          <p:spPr bwMode="auto">
            <a:xfrm>
              <a:off x="3255" y="692"/>
              <a:ext cx="1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000">
                  <a:solidFill>
                    <a:srgbClr val="333399"/>
                  </a:solidFill>
                  <a:latin typeface="Arial" charset="0"/>
                </a:rPr>
                <a:t>(CORTICOTROPHIN)</a:t>
              </a:r>
            </a:p>
          </p:txBody>
        </p:sp>
      </p:grpSp>
      <p:sp>
        <p:nvSpPr>
          <p:cNvPr id="17415" name="Rectangle 1038"/>
          <p:cNvSpPr>
            <a:spLocks noChangeArrowheads="1"/>
          </p:cNvSpPr>
          <p:nvPr/>
        </p:nvSpPr>
        <p:spPr bwMode="auto">
          <a:xfrm>
            <a:off x="7148513" y="3254375"/>
            <a:ext cx="2011362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GB" b="1">
                <a:solidFill>
                  <a:srgbClr val="333399"/>
                </a:solidFill>
                <a:latin typeface="Arial" charset="0"/>
              </a:rPr>
              <a:t>zona</a:t>
            </a:r>
          </a:p>
          <a:p>
            <a:pPr>
              <a:lnSpc>
                <a:spcPct val="75000"/>
              </a:lnSpc>
            </a:pPr>
            <a:r>
              <a:rPr lang="en-GB" b="1">
                <a:solidFill>
                  <a:srgbClr val="333399"/>
                </a:solidFill>
                <a:latin typeface="Arial" charset="0"/>
              </a:rPr>
              <a:t>glomerulosa</a:t>
            </a:r>
            <a:endParaRPr lang="en-GB">
              <a:solidFill>
                <a:srgbClr val="333399"/>
              </a:solidFill>
              <a:latin typeface="Arial" charset="0"/>
            </a:endParaRPr>
          </a:p>
          <a:p>
            <a:pPr>
              <a:lnSpc>
                <a:spcPct val="75000"/>
              </a:lnSpc>
            </a:pPr>
            <a:r>
              <a:rPr lang="en-GB">
                <a:solidFill>
                  <a:srgbClr val="333399"/>
                </a:solidFill>
                <a:latin typeface="Arial" charset="0"/>
              </a:rPr>
              <a:t>of adrenal</a:t>
            </a:r>
          </a:p>
          <a:p>
            <a:pPr>
              <a:lnSpc>
                <a:spcPct val="75000"/>
              </a:lnSpc>
            </a:pPr>
            <a:r>
              <a:rPr lang="en-GB">
                <a:solidFill>
                  <a:srgbClr val="333399"/>
                </a:solidFill>
                <a:latin typeface="Arial" charset="0"/>
              </a:rPr>
              <a:t>cortex</a:t>
            </a:r>
          </a:p>
        </p:txBody>
      </p:sp>
      <p:grpSp>
        <p:nvGrpSpPr>
          <p:cNvPr id="3" name="Group 1076"/>
          <p:cNvGrpSpPr>
            <a:grpSpLocks/>
          </p:cNvGrpSpPr>
          <p:nvPr/>
        </p:nvGrpSpPr>
        <p:grpSpPr bwMode="auto">
          <a:xfrm>
            <a:off x="6851650" y="1814513"/>
            <a:ext cx="1374775" cy="693737"/>
            <a:chOff x="4316" y="1143"/>
            <a:chExt cx="866" cy="437"/>
          </a:xfrm>
        </p:grpSpPr>
        <p:sp>
          <p:nvSpPr>
            <p:cNvPr id="17462" name="Line 1036"/>
            <p:cNvSpPr>
              <a:spLocks noChangeShapeType="1"/>
            </p:cNvSpPr>
            <p:nvPr/>
          </p:nvSpPr>
          <p:spPr bwMode="auto">
            <a:xfrm flipH="1">
              <a:off x="4316" y="1348"/>
              <a:ext cx="344" cy="23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63" name="Rectangle 1039"/>
            <p:cNvSpPr>
              <a:spLocks noChangeArrowheads="1"/>
            </p:cNvSpPr>
            <p:nvPr/>
          </p:nvSpPr>
          <p:spPr bwMode="auto">
            <a:xfrm>
              <a:off x="4743" y="1143"/>
              <a:ext cx="43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Na</a:t>
              </a:r>
              <a:r>
                <a:rPr lang="en-GB" baseline="30000">
                  <a:solidFill>
                    <a:srgbClr val="333399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7464" name="Line 1040"/>
            <p:cNvSpPr>
              <a:spLocks noChangeShapeType="1"/>
            </p:cNvSpPr>
            <p:nvPr/>
          </p:nvSpPr>
          <p:spPr bwMode="auto">
            <a:xfrm>
              <a:off x="4752" y="1156"/>
              <a:ext cx="0" cy="18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075"/>
          <p:cNvGrpSpPr>
            <a:grpSpLocks/>
          </p:cNvGrpSpPr>
          <p:nvPr/>
        </p:nvGrpSpPr>
        <p:grpSpPr bwMode="auto">
          <a:xfrm>
            <a:off x="4938713" y="1814513"/>
            <a:ext cx="769937" cy="693737"/>
            <a:chOff x="3111" y="1143"/>
            <a:chExt cx="485" cy="437"/>
          </a:xfrm>
        </p:grpSpPr>
        <p:sp>
          <p:nvSpPr>
            <p:cNvPr id="17459" name="Line 1037"/>
            <p:cNvSpPr>
              <a:spLocks noChangeShapeType="1"/>
            </p:cNvSpPr>
            <p:nvPr/>
          </p:nvSpPr>
          <p:spPr bwMode="auto">
            <a:xfrm>
              <a:off x="3316" y="1396"/>
              <a:ext cx="280" cy="18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60" name="Rectangle 1041"/>
            <p:cNvSpPr>
              <a:spLocks noChangeArrowheads="1"/>
            </p:cNvSpPr>
            <p:nvPr/>
          </p:nvSpPr>
          <p:spPr bwMode="auto">
            <a:xfrm>
              <a:off x="3111" y="1143"/>
              <a:ext cx="32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K</a:t>
              </a:r>
              <a:r>
                <a:rPr lang="en-GB" baseline="30000">
                  <a:solidFill>
                    <a:srgbClr val="333399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7461" name="Line 1042"/>
            <p:cNvSpPr>
              <a:spLocks noChangeShapeType="1"/>
            </p:cNvSpPr>
            <p:nvPr/>
          </p:nvSpPr>
          <p:spPr bwMode="auto">
            <a:xfrm flipV="1">
              <a:off x="3120" y="1148"/>
              <a:ext cx="0" cy="2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418" name="Rectangle 1044"/>
          <p:cNvSpPr>
            <a:spLocks noChangeArrowheads="1"/>
          </p:cNvSpPr>
          <p:nvPr/>
        </p:nvSpPr>
        <p:spPr bwMode="auto">
          <a:xfrm>
            <a:off x="768350" y="1073150"/>
            <a:ext cx="1587500" cy="977900"/>
          </a:xfrm>
          <a:prstGeom prst="rect">
            <a:avLst/>
          </a:prstGeom>
          <a:solidFill>
            <a:srgbClr val="90D4F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19" name="Rectangle 1045"/>
          <p:cNvSpPr>
            <a:spLocks noChangeArrowheads="1"/>
          </p:cNvSpPr>
          <p:nvPr/>
        </p:nvSpPr>
        <p:spPr bwMode="auto">
          <a:xfrm>
            <a:off x="1128713" y="1403350"/>
            <a:ext cx="925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000">
                <a:solidFill>
                  <a:srgbClr val="333399"/>
                </a:solidFill>
                <a:latin typeface="Arial" charset="0"/>
              </a:rPr>
              <a:t>LIVER</a:t>
            </a:r>
          </a:p>
        </p:txBody>
      </p:sp>
      <p:grpSp>
        <p:nvGrpSpPr>
          <p:cNvPr id="5" name="Group 1080"/>
          <p:cNvGrpSpPr>
            <a:grpSpLocks/>
          </p:cNvGrpSpPr>
          <p:nvPr/>
        </p:nvGrpSpPr>
        <p:grpSpPr bwMode="auto">
          <a:xfrm>
            <a:off x="468313" y="2133600"/>
            <a:ext cx="2705100" cy="2460625"/>
            <a:chOff x="279" y="1312"/>
            <a:chExt cx="1704" cy="1550"/>
          </a:xfrm>
        </p:grpSpPr>
        <p:sp>
          <p:nvSpPr>
            <p:cNvPr id="17457" name="Line 1049"/>
            <p:cNvSpPr>
              <a:spLocks noChangeShapeType="1"/>
            </p:cNvSpPr>
            <p:nvPr/>
          </p:nvSpPr>
          <p:spPr bwMode="auto">
            <a:xfrm>
              <a:off x="960" y="1312"/>
              <a:ext cx="0" cy="1216"/>
            </a:xfrm>
            <a:prstGeom prst="line">
              <a:avLst/>
            </a:prstGeom>
            <a:noFill/>
            <a:ln w="508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58" name="Rectangle 1046"/>
            <p:cNvSpPr>
              <a:spLocks noChangeArrowheads="1"/>
            </p:cNvSpPr>
            <p:nvPr/>
          </p:nvSpPr>
          <p:spPr bwMode="auto">
            <a:xfrm>
              <a:off x="279" y="2612"/>
              <a:ext cx="17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000">
                  <a:solidFill>
                    <a:srgbClr val="333399"/>
                  </a:solidFill>
                  <a:latin typeface="Arial" charset="0"/>
                </a:rPr>
                <a:t>ANGIOTENSINOGEN</a:t>
              </a:r>
            </a:p>
          </p:txBody>
        </p:sp>
      </p:grpSp>
      <p:grpSp>
        <p:nvGrpSpPr>
          <p:cNvPr id="6" name="Group 1072"/>
          <p:cNvGrpSpPr>
            <a:grpSpLocks/>
          </p:cNvGrpSpPr>
          <p:nvPr/>
        </p:nvGrpSpPr>
        <p:grpSpPr bwMode="auto">
          <a:xfrm>
            <a:off x="2057400" y="2209800"/>
            <a:ext cx="2952750" cy="1054100"/>
            <a:chOff x="1296" y="1392"/>
            <a:chExt cx="1860" cy="664"/>
          </a:xfrm>
        </p:grpSpPr>
        <p:sp>
          <p:nvSpPr>
            <p:cNvPr id="17453" name="Rectangle 1033"/>
            <p:cNvSpPr>
              <a:spLocks noChangeArrowheads="1"/>
            </p:cNvSpPr>
            <p:nvPr/>
          </p:nvSpPr>
          <p:spPr bwMode="auto">
            <a:xfrm>
              <a:off x="1296" y="1392"/>
              <a:ext cx="162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b="1">
                  <a:solidFill>
                    <a:srgbClr val="333399"/>
                  </a:solidFill>
                  <a:latin typeface="Arial" charset="0"/>
                </a:rPr>
                <a:t>ANGIOTENSIN II</a:t>
              </a:r>
            </a:p>
          </p:txBody>
        </p:sp>
        <p:sp>
          <p:nvSpPr>
            <p:cNvPr id="17454" name="Line 1048"/>
            <p:cNvSpPr>
              <a:spLocks noChangeShapeType="1"/>
            </p:cNvSpPr>
            <p:nvPr/>
          </p:nvSpPr>
          <p:spPr bwMode="auto">
            <a:xfrm flipV="1">
              <a:off x="1936" y="1664"/>
              <a:ext cx="304" cy="368"/>
            </a:xfrm>
            <a:prstGeom prst="line">
              <a:avLst/>
            </a:prstGeom>
            <a:noFill/>
            <a:ln w="508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55" name="Line 1053"/>
            <p:cNvSpPr>
              <a:spLocks noChangeShapeType="1"/>
            </p:cNvSpPr>
            <p:nvPr/>
          </p:nvSpPr>
          <p:spPr bwMode="auto">
            <a:xfrm flipH="1">
              <a:off x="2204" y="1872"/>
              <a:ext cx="44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56" name="Rectangle 1054"/>
            <p:cNvSpPr>
              <a:spLocks noChangeArrowheads="1"/>
            </p:cNvSpPr>
            <p:nvPr/>
          </p:nvSpPr>
          <p:spPr bwMode="auto">
            <a:xfrm>
              <a:off x="2631" y="1767"/>
              <a:ext cx="52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b="1" i="1">
                  <a:solidFill>
                    <a:srgbClr val="333399"/>
                  </a:solidFill>
                  <a:latin typeface="Arial" charset="0"/>
                </a:rPr>
                <a:t>ACE</a:t>
              </a:r>
            </a:p>
          </p:txBody>
        </p:sp>
      </p:grpSp>
      <p:sp>
        <p:nvSpPr>
          <p:cNvPr id="17422" name="Line 1055"/>
          <p:cNvSpPr>
            <a:spLocks noChangeShapeType="1"/>
          </p:cNvSpPr>
          <p:nvPr/>
        </p:nvSpPr>
        <p:spPr bwMode="auto">
          <a:xfrm flipH="1">
            <a:off x="1212850" y="5486400"/>
            <a:ext cx="17653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Line 1056"/>
          <p:cNvSpPr>
            <a:spLocks noChangeShapeType="1"/>
          </p:cNvSpPr>
          <p:nvPr/>
        </p:nvSpPr>
        <p:spPr bwMode="auto">
          <a:xfrm flipH="1">
            <a:off x="1212850" y="6018213"/>
            <a:ext cx="1765300" cy="1587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Line 1057"/>
          <p:cNvSpPr>
            <a:spLocks noChangeShapeType="1"/>
          </p:cNvSpPr>
          <p:nvPr/>
        </p:nvSpPr>
        <p:spPr bwMode="auto">
          <a:xfrm>
            <a:off x="2819400" y="5492750"/>
            <a:ext cx="0" cy="5207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Line 1058"/>
          <p:cNvSpPr>
            <a:spLocks noChangeShapeType="1"/>
          </p:cNvSpPr>
          <p:nvPr/>
        </p:nvSpPr>
        <p:spPr bwMode="auto">
          <a:xfrm>
            <a:off x="2438400" y="5492750"/>
            <a:ext cx="0" cy="5207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Line 1059"/>
          <p:cNvSpPr>
            <a:spLocks noChangeShapeType="1"/>
          </p:cNvSpPr>
          <p:nvPr/>
        </p:nvSpPr>
        <p:spPr bwMode="auto">
          <a:xfrm>
            <a:off x="2057400" y="5492750"/>
            <a:ext cx="0" cy="5207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7" name="Line 1060"/>
          <p:cNvSpPr>
            <a:spLocks noChangeShapeType="1"/>
          </p:cNvSpPr>
          <p:nvPr/>
        </p:nvSpPr>
        <p:spPr bwMode="auto">
          <a:xfrm>
            <a:off x="1676400" y="5492750"/>
            <a:ext cx="0" cy="5207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8" name="Line 1061"/>
          <p:cNvSpPr>
            <a:spLocks noChangeShapeType="1"/>
          </p:cNvSpPr>
          <p:nvPr/>
        </p:nvSpPr>
        <p:spPr bwMode="auto">
          <a:xfrm>
            <a:off x="1295400" y="5492750"/>
            <a:ext cx="0" cy="5207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1082"/>
          <p:cNvGrpSpPr>
            <a:grpSpLocks/>
          </p:cNvGrpSpPr>
          <p:nvPr/>
        </p:nvGrpSpPr>
        <p:grpSpPr bwMode="auto">
          <a:xfrm>
            <a:off x="1890713" y="3308350"/>
            <a:ext cx="2989262" cy="2419350"/>
            <a:chOff x="1191" y="2084"/>
            <a:chExt cx="1883" cy="1524"/>
          </a:xfrm>
        </p:grpSpPr>
        <p:grpSp>
          <p:nvGrpSpPr>
            <p:cNvPr id="17444" name="Group 1081"/>
            <p:cNvGrpSpPr>
              <a:grpSpLocks/>
            </p:cNvGrpSpPr>
            <p:nvPr/>
          </p:nvGrpSpPr>
          <p:grpSpPr bwMode="auto">
            <a:xfrm>
              <a:off x="1191" y="2084"/>
              <a:ext cx="1453" cy="1040"/>
              <a:chOff x="1191" y="2084"/>
              <a:chExt cx="1453" cy="1040"/>
            </a:xfrm>
          </p:grpSpPr>
          <p:sp>
            <p:nvSpPr>
              <p:cNvPr id="17449" name="Rectangle 1043"/>
              <p:cNvSpPr>
                <a:spLocks noChangeArrowheads="1"/>
              </p:cNvSpPr>
              <p:nvPr/>
            </p:nvSpPr>
            <p:spPr bwMode="auto">
              <a:xfrm>
                <a:off x="1191" y="2084"/>
                <a:ext cx="13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000">
                    <a:solidFill>
                      <a:srgbClr val="333399"/>
                    </a:solidFill>
                    <a:latin typeface="Arial" charset="0"/>
                  </a:rPr>
                  <a:t>ANGIOTENSIN I</a:t>
                </a:r>
              </a:p>
            </p:txBody>
          </p:sp>
          <p:sp>
            <p:nvSpPr>
              <p:cNvPr id="17450" name="Line 1047"/>
              <p:cNvSpPr>
                <a:spLocks noChangeShapeType="1"/>
              </p:cNvSpPr>
              <p:nvPr/>
            </p:nvSpPr>
            <p:spPr bwMode="auto">
              <a:xfrm flipV="1">
                <a:off x="1408" y="2288"/>
                <a:ext cx="256" cy="320"/>
              </a:xfrm>
              <a:prstGeom prst="line">
                <a:avLst/>
              </a:prstGeom>
              <a:noFill/>
              <a:ln w="508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51" name="Line 1050"/>
              <p:cNvSpPr>
                <a:spLocks noChangeShapeType="1"/>
              </p:cNvSpPr>
              <p:nvPr/>
            </p:nvSpPr>
            <p:spPr bwMode="auto">
              <a:xfrm flipV="1">
                <a:off x="2640" y="2444"/>
                <a:ext cx="0" cy="68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52" name="Line 1051"/>
              <p:cNvSpPr>
                <a:spLocks noChangeShapeType="1"/>
              </p:cNvSpPr>
              <p:nvPr/>
            </p:nvSpPr>
            <p:spPr bwMode="auto">
              <a:xfrm flipH="1">
                <a:off x="1724" y="2448"/>
                <a:ext cx="920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7445" name="Group 1070"/>
            <p:cNvGrpSpPr>
              <a:grpSpLocks/>
            </p:cNvGrpSpPr>
            <p:nvPr/>
          </p:nvGrpSpPr>
          <p:grpSpPr bwMode="auto">
            <a:xfrm>
              <a:off x="1392" y="3202"/>
              <a:ext cx="1682" cy="406"/>
              <a:chOff x="1392" y="3202"/>
              <a:chExt cx="1682" cy="406"/>
            </a:xfrm>
          </p:grpSpPr>
          <p:sp>
            <p:nvSpPr>
              <p:cNvPr id="17446" name="Rectangle 1052"/>
              <p:cNvSpPr>
                <a:spLocks noChangeArrowheads="1"/>
              </p:cNvSpPr>
              <p:nvPr/>
            </p:nvSpPr>
            <p:spPr bwMode="auto">
              <a:xfrm>
                <a:off x="2247" y="3202"/>
                <a:ext cx="827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b="1" i="1">
                    <a:solidFill>
                      <a:srgbClr val="333399"/>
                    </a:solidFill>
                    <a:latin typeface="Arial" charset="0"/>
                  </a:rPr>
                  <a:t>RENIN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b="1" i="1">
                    <a:solidFill>
                      <a:srgbClr val="333399"/>
                    </a:solidFill>
                    <a:latin typeface="Arial" charset="0"/>
                  </a:rPr>
                  <a:t>enzyme</a:t>
                </a:r>
              </a:p>
            </p:txBody>
          </p:sp>
          <p:sp>
            <p:nvSpPr>
              <p:cNvPr id="17447" name="Line 1062"/>
              <p:cNvSpPr>
                <a:spLocks noChangeShapeType="1"/>
              </p:cNvSpPr>
              <p:nvPr/>
            </p:nvSpPr>
            <p:spPr bwMode="auto">
              <a:xfrm flipV="1">
                <a:off x="1392" y="3260"/>
                <a:ext cx="0" cy="248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48" name="Line 1063"/>
              <p:cNvSpPr>
                <a:spLocks noChangeShapeType="1"/>
              </p:cNvSpPr>
              <p:nvPr/>
            </p:nvSpPr>
            <p:spPr bwMode="auto">
              <a:xfrm>
                <a:off x="1396" y="3264"/>
                <a:ext cx="760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7430" name="Rectangle 1064"/>
          <p:cNvSpPr>
            <a:spLocks noChangeArrowheads="1"/>
          </p:cNvSpPr>
          <p:nvPr/>
        </p:nvSpPr>
        <p:spPr bwMode="auto">
          <a:xfrm>
            <a:off x="3033713" y="5845175"/>
            <a:ext cx="35321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GB" b="1">
                <a:solidFill>
                  <a:srgbClr val="333399"/>
                </a:solidFill>
                <a:latin typeface="Arial" charset="0"/>
              </a:rPr>
              <a:t>juxtaglomerular cells</a:t>
            </a:r>
            <a:endParaRPr lang="en-GB">
              <a:solidFill>
                <a:srgbClr val="333399"/>
              </a:solidFill>
              <a:latin typeface="Arial" charset="0"/>
            </a:endParaRPr>
          </a:p>
          <a:p>
            <a:pPr>
              <a:lnSpc>
                <a:spcPct val="75000"/>
              </a:lnSpc>
            </a:pPr>
            <a:r>
              <a:rPr lang="en-GB">
                <a:solidFill>
                  <a:srgbClr val="333399"/>
                </a:solidFill>
                <a:latin typeface="Arial" charset="0"/>
              </a:rPr>
              <a:t>of renal afferent arteriole</a:t>
            </a:r>
          </a:p>
        </p:txBody>
      </p:sp>
      <p:sp>
        <p:nvSpPr>
          <p:cNvPr id="17431" name="Oval 1065"/>
          <p:cNvSpPr>
            <a:spLocks noChangeArrowheads="1"/>
          </p:cNvSpPr>
          <p:nvPr/>
        </p:nvSpPr>
        <p:spPr bwMode="auto">
          <a:xfrm>
            <a:off x="2597150" y="5797550"/>
            <a:ext cx="139700" cy="1397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32" name="Oval 1066"/>
          <p:cNvSpPr>
            <a:spLocks noChangeArrowheads="1"/>
          </p:cNvSpPr>
          <p:nvPr/>
        </p:nvSpPr>
        <p:spPr bwMode="auto">
          <a:xfrm>
            <a:off x="1835150" y="5797550"/>
            <a:ext cx="139700" cy="1397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33" name="Oval 1067"/>
          <p:cNvSpPr>
            <a:spLocks noChangeArrowheads="1"/>
          </p:cNvSpPr>
          <p:nvPr/>
        </p:nvSpPr>
        <p:spPr bwMode="auto">
          <a:xfrm>
            <a:off x="1454150" y="5797550"/>
            <a:ext cx="139700" cy="1397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34" name="Oval 1068"/>
          <p:cNvSpPr>
            <a:spLocks noChangeArrowheads="1"/>
          </p:cNvSpPr>
          <p:nvPr/>
        </p:nvSpPr>
        <p:spPr bwMode="auto">
          <a:xfrm>
            <a:off x="2216150" y="5797550"/>
            <a:ext cx="139700" cy="1397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17435" name="Rectangle 1069"/>
          <p:cNvSpPr>
            <a:spLocks noChangeArrowheads="1"/>
          </p:cNvSpPr>
          <p:nvPr/>
        </p:nvSpPr>
        <p:spPr bwMode="auto">
          <a:xfrm>
            <a:off x="442913" y="244475"/>
            <a:ext cx="83597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800" b="1" i="1">
                <a:solidFill>
                  <a:srgbClr val="333399"/>
                </a:solidFill>
                <a:latin typeface="Arial" charset="0"/>
              </a:rPr>
              <a:t>RENIN-ANGIOTENSIN-ALDOSTERONE SYSTEM</a:t>
            </a:r>
          </a:p>
        </p:txBody>
      </p:sp>
      <p:grpSp>
        <p:nvGrpSpPr>
          <p:cNvPr id="10" name="Group 1083"/>
          <p:cNvGrpSpPr>
            <a:grpSpLocks/>
          </p:cNvGrpSpPr>
          <p:nvPr/>
        </p:nvGrpSpPr>
        <p:grpSpPr bwMode="auto">
          <a:xfrm>
            <a:off x="2484438" y="836613"/>
            <a:ext cx="5041900" cy="4560887"/>
            <a:chOff x="1632" y="527"/>
            <a:chExt cx="3176" cy="2873"/>
          </a:xfrm>
        </p:grpSpPr>
        <p:grpSp>
          <p:nvGrpSpPr>
            <p:cNvPr id="17437" name="Group 1073"/>
            <p:cNvGrpSpPr>
              <a:grpSpLocks/>
            </p:cNvGrpSpPr>
            <p:nvPr/>
          </p:nvGrpSpPr>
          <p:grpSpPr bwMode="auto">
            <a:xfrm>
              <a:off x="2960" y="1616"/>
              <a:ext cx="1848" cy="1784"/>
              <a:chOff x="2960" y="1616"/>
              <a:chExt cx="1848" cy="1784"/>
            </a:xfrm>
          </p:grpSpPr>
          <p:sp>
            <p:nvSpPr>
              <p:cNvPr id="17441" name="Line 1030"/>
              <p:cNvSpPr>
                <a:spLocks noChangeShapeType="1"/>
              </p:cNvSpPr>
              <p:nvPr/>
            </p:nvSpPr>
            <p:spPr bwMode="auto">
              <a:xfrm>
                <a:off x="3984" y="2504"/>
                <a:ext cx="0" cy="464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42" name="Rectangle 1031"/>
              <p:cNvSpPr>
                <a:spLocks noChangeArrowheads="1"/>
              </p:cNvSpPr>
              <p:nvPr/>
            </p:nvSpPr>
            <p:spPr bwMode="auto">
              <a:xfrm>
                <a:off x="3207" y="3111"/>
                <a:ext cx="1601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b="1">
                    <a:solidFill>
                      <a:srgbClr val="333399"/>
                    </a:solidFill>
                    <a:latin typeface="Arial" charset="0"/>
                  </a:rPr>
                  <a:t>ALDOSTERONE</a:t>
                </a:r>
              </a:p>
            </p:txBody>
          </p:sp>
          <p:sp>
            <p:nvSpPr>
              <p:cNvPr id="17443" name="Line 1032"/>
              <p:cNvSpPr>
                <a:spLocks noChangeShapeType="1"/>
              </p:cNvSpPr>
              <p:nvPr/>
            </p:nvSpPr>
            <p:spPr bwMode="auto">
              <a:xfrm flipH="1" flipV="1">
                <a:off x="2960" y="1616"/>
                <a:ext cx="560" cy="368"/>
              </a:xfrm>
              <a:prstGeom prst="line">
                <a:avLst/>
              </a:prstGeom>
              <a:noFill/>
              <a:ln w="50800">
                <a:solidFill>
                  <a:srgbClr val="3333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7438" name="Group 1079"/>
            <p:cNvGrpSpPr>
              <a:grpSpLocks/>
            </p:cNvGrpSpPr>
            <p:nvPr/>
          </p:nvGrpSpPr>
          <p:grpSpPr bwMode="auto">
            <a:xfrm>
              <a:off x="1632" y="527"/>
              <a:ext cx="1884" cy="817"/>
              <a:chOff x="1632" y="527"/>
              <a:chExt cx="1884" cy="817"/>
            </a:xfrm>
          </p:grpSpPr>
          <p:sp>
            <p:nvSpPr>
              <p:cNvPr id="17439" name="Line 1077"/>
              <p:cNvSpPr>
                <a:spLocks noChangeShapeType="1"/>
              </p:cNvSpPr>
              <p:nvPr/>
            </p:nvSpPr>
            <p:spPr bwMode="auto">
              <a:xfrm flipV="1">
                <a:off x="2208" y="100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40" name="Text Box 1078"/>
              <p:cNvSpPr txBox="1">
                <a:spLocks noChangeArrowheads="1"/>
              </p:cNvSpPr>
              <p:nvPr/>
            </p:nvSpPr>
            <p:spPr bwMode="auto">
              <a:xfrm>
                <a:off x="1632" y="527"/>
                <a:ext cx="1884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Other effects</a:t>
                </a:r>
              </a:p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e.g. vasoconstriction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305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dirty="0" smtClean="0">
                <a:solidFill>
                  <a:srgbClr val="333399"/>
                </a:solidFill>
                <a:latin typeface="Arial" charset="0"/>
              </a:rPr>
              <a:t>CORTISOL’S PHYSIOLOGICAL ACTIONS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714375" y="1285875"/>
            <a:ext cx="7929563" cy="1320800"/>
          </a:xfrm>
          <a:prstGeom prst="rect">
            <a:avLst/>
          </a:prstGeom>
          <a:solidFill>
            <a:srgbClr val="CEE6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endParaRPr lang="en-GB">
              <a:solidFill>
                <a:srgbClr val="000066"/>
              </a:solidFill>
              <a:latin typeface="Arial" charset="0"/>
            </a:endParaRPr>
          </a:p>
          <a:p>
            <a:pPr algn="ctr"/>
            <a:r>
              <a:rPr lang="en-GB" sz="3200">
                <a:solidFill>
                  <a:srgbClr val="0000CC"/>
                </a:solidFill>
                <a:latin typeface="Arial" charset="0"/>
              </a:rPr>
              <a:t>NORMAL STRESS RESPONSE</a:t>
            </a:r>
          </a:p>
          <a:p>
            <a:endParaRPr lang="en-GB">
              <a:solidFill>
                <a:srgbClr val="000066"/>
              </a:solidFill>
              <a:latin typeface="Arial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41288" y="4578350"/>
            <a:ext cx="6230937" cy="596900"/>
            <a:chOff x="89" y="2884"/>
            <a:chExt cx="3925" cy="376"/>
          </a:xfrm>
        </p:grpSpPr>
        <p:sp>
          <p:nvSpPr>
            <p:cNvPr id="18447" name="Rectangle 7"/>
            <p:cNvSpPr>
              <a:spLocks noChangeArrowheads="1"/>
            </p:cNvSpPr>
            <p:nvPr/>
          </p:nvSpPr>
          <p:spPr bwMode="auto">
            <a:xfrm>
              <a:off x="125" y="2884"/>
              <a:ext cx="3889" cy="376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8"/>
            <p:cNvSpPr>
              <a:spLocks noChangeArrowheads="1"/>
            </p:cNvSpPr>
            <p:nvPr/>
          </p:nvSpPr>
          <p:spPr bwMode="auto">
            <a:xfrm>
              <a:off x="89" y="2967"/>
              <a:ext cx="3739" cy="286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SOME MINERALOCORTICOID EFFECTS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44463" y="2428875"/>
            <a:ext cx="8999537" cy="1968500"/>
            <a:chOff x="91" y="1492"/>
            <a:chExt cx="5669" cy="1240"/>
          </a:xfrm>
        </p:grpSpPr>
        <p:sp>
          <p:nvSpPr>
            <p:cNvPr id="18444" name="Rectangle 5"/>
            <p:cNvSpPr>
              <a:spLocks noChangeArrowheads="1"/>
            </p:cNvSpPr>
            <p:nvPr/>
          </p:nvSpPr>
          <p:spPr bwMode="auto">
            <a:xfrm>
              <a:off x="91" y="1492"/>
              <a:ext cx="5669" cy="1240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80" y="1620"/>
              <a:ext cx="2810" cy="987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i="1">
                  <a:solidFill>
                    <a:srgbClr val="000066"/>
                  </a:solidFill>
                  <a:latin typeface="Arial" charset="0"/>
                </a:rPr>
                <a:t>METABOLIC EFFECTS: </a:t>
              </a:r>
              <a:endParaRPr lang="en-GB">
                <a:solidFill>
                  <a:srgbClr val="000066"/>
                </a:solidFill>
                <a:latin typeface="Arial" charset="0"/>
              </a:endParaRPr>
            </a:p>
            <a:p>
              <a:pPr>
                <a:buFontTx/>
                <a:buChar char="•"/>
              </a:pPr>
              <a:r>
                <a:rPr lang="en-GB">
                  <a:solidFill>
                    <a:srgbClr val="000066"/>
                  </a:solidFill>
                  <a:latin typeface="Arial" charset="0"/>
                </a:rPr>
                <a:t> peripheral protein catabolism</a:t>
              </a:r>
            </a:p>
            <a:p>
              <a:pPr>
                <a:buFontTx/>
                <a:buChar char="•"/>
              </a:pPr>
              <a:r>
                <a:rPr lang="en-GB">
                  <a:solidFill>
                    <a:srgbClr val="000066"/>
                  </a:solidFill>
                  <a:latin typeface="Arial" charset="0"/>
                </a:rPr>
                <a:t>hepatic gluconeogenesis</a:t>
              </a:r>
            </a:p>
            <a:p>
              <a:pPr>
                <a:buFontTx/>
                <a:buChar char="•"/>
              </a:pPr>
              <a:r>
                <a:rPr lang="en-GB">
                  <a:solidFill>
                    <a:srgbClr val="000066"/>
                  </a:solidFill>
                  <a:latin typeface="Arial" charset="0"/>
                </a:rPr>
                <a:t>increased blood [glucose]</a:t>
              </a:r>
            </a:p>
          </p:txBody>
        </p:sp>
        <p:sp>
          <p:nvSpPr>
            <p:cNvPr id="18446" name="Rectangle 10"/>
            <p:cNvSpPr>
              <a:spLocks noChangeArrowheads="1"/>
            </p:cNvSpPr>
            <p:nvPr/>
          </p:nvSpPr>
          <p:spPr bwMode="auto">
            <a:xfrm>
              <a:off x="2935" y="1680"/>
              <a:ext cx="2825" cy="976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buFontTx/>
                <a:buChar char="•"/>
              </a:pPr>
              <a:r>
                <a:rPr lang="en-GB">
                  <a:solidFill>
                    <a:srgbClr val="000066"/>
                  </a:solidFill>
                  <a:latin typeface="Arial" charset="0"/>
                </a:rPr>
                <a:t> fat metabolism</a:t>
              </a:r>
            </a:p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(lipolysis in adipose tissue)</a:t>
              </a:r>
            </a:p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• enhanced effects of glucagon and catecholamines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14300" y="5214938"/>
            <a:ext cx="6581775" cy="1408112"/>
            <a:chOff x="72" y="3285"/>
            <a:chExt cx="4146" cy="887"/>
          </a:xfrm>
        </p:grpSpPr>
        <p:sp>
          <p:nvSpPr>
            <p:cNvPr id="18442" name="Rectangle 9"/>
            <p:cNvSpPr>
              <a:spLocks noChangeArrowheads="1"/>
            </p:cNvSpPr>
            <p:nvPr/>
          </p:nvSpPr>
          <p:spPr bwMode="auto">
            <a:xfrm>
              <a:off x="72" y="3285"/>
              <a:ext cx="4146" cy="887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83" y="3399"/>
              <a:ext cx="3977" cy="746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RENAL AND CARDIOVASCULAR EFFECTS</a:t>
              </a:r>
            </a:p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e.g.	excretion of water load</a:t>
              </a:r>
            </a:p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	 increased vascular permeability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872288" y="4648200"/>
            <a:ext cx="2271712" cy="1663700"/>
            <a:chOff x="4329" y="2928"/>
            <a:chExt cx="1431" cy="1048"/>
          </a:xfrm>
        </p:grpSpPr>
        <p:sp>
          <p:nvSpPr>
            <p:cNvPr id="18440" name="Rectangle 12"/>
            <p:cNvSpPr>
              <a:spLocks noChangeArrowheads="1"/>
            </p:cNvSpPr>
            <p:nvPr/>
          </p:nvSpPr>
          <p:spPr bwMode="auto">
            <a:xfrm>
              <a:off x="4329" y="2928"/>
              <a:ext cx="1431" cy="1048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13"/>
            <p:cNvSpPr>
              <a:spLocks noChangeArrowheads="1"/>
            </p:cNvSpPr>
            <p:nvPr/>
          </p:nvSpPr>
          <p:spPr bwMode="auto">
            <a:xfrm>
              <a:off x="4368" y="2976"/>
              <a:ext cx="1296" cy="976"/>
            </a:xfrm>
            <a:prstGeom prst="rect">
              <a:avLst/>
            </a:prstGeom>
            <a:solidFill>
              <a:srgbClr val="CEE6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other effects</a:t>
              </a:r>
            </a:p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e.g. on bone,</a:t>
              </a:r>
            </a:p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CNS, growth,</a:t>
              </a:r>
            </a:p>
            <a:p>
              <a:r>
                <a:rPr lang="en-GB">
                  <a:solidFill>
                    <a:srgbClr val="000066"/>
                  </a:solidFill>
                  <a:latin typeface="Arial" charset="0"/>
                </a:rPr>
                <a:t>etc.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i="1" smtClean="0">
                <a:solidFill>
                  <a:srgbClr val="333399"/>
                </a:solidFill>
                <a:latin typeface="Arial" charset="0"/>
              </a:rPr>
              <a:t>EFFECTS OF LARGE (PHARMACOLOGICAL)AMOUNTS OF CORTISOL</a:t>
            </a:r>
            <a:endParaRPr lang="en-GB" sz="4000" smtClean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333399"/>
                </a:solidFill>
                <a:latin typeface="Arial" charset="0"/>
              </a:rPr>
              <a:t>ANTI-INFLAMMATORY ACTION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333399"/>
                </a:solidFill>
                <a:latin typeface="Arial" charset="0"/>
              </a:rPr>
              <a:t>IMMUNOSUPPRESSIVE ACTION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333399"/>
                </a:solidFill>
                <a:latin typeface="Arial" charset="0"/>
              </a:rPr>
              <a:t>ANTI-ALLERGIC ACTION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rgbClr val="333399"/>
                </a:solidFill>
                <a:latin typeface="Arial" charset="0"/>
              </a:rPr>
              <a:t>All associated with decreased production of molecules such as prostaglandins, leukotrienes, histamine, etc. as well as on the movement and function of leukocytes and the production of interleukins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11588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GB" sz="4400" b="1" i="1">
                <a:solidFill>
                  <a:srgbClr val="333399"/>
                </a:solidFill>
                <a:latin typeface="Arial" charset="0"/>
              </a:rPr>
              <a:t>CORTICOSTEROID RECEPTORS</a:t>
            </a:r>
            <a:endParaRPr lang="en-GB" sz="440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143000" y="1423988"/>
            <a:ext cx="226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333399"/>
                </a:solidFill>
                <a:latin typeface="Arial" charset="0"/>
              </a:rPr>
              <a:t>CORTISOL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3987800"/>
            <a:ext cx="3444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333399"/>
                </a:solidFill>
                <a:latin typeface="Arial" charset="0"/>
              </a:rPr>
              <a:t>GLUCOCORTICOID</a:t>
            </a:r>
          </a:p>
          <a:p>
            <a:r>
              <a:rPr lang="en-GB" sz="2800">
                <a:solidFill>
                  <a:srgbClr val="333399"/>
                </a:solidFill>
                <a:latin typeface="Arial" charset="0"/>
              </a:rPr>
              <a:t> RECEPTORS (GR)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651500" y="1341438"/>
            <a:ext cx="3255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333399"/>
                </a:solidFill>
                <a:latin typeface="Arial" charset="0"/>
              </a:rPr>
              <a:t>ALDOSTERONE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867400" y="4062413"/>
            <a:ext cx="32861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333399"/>
                </a:solidFill>
                <a:latin typeface="Arial" charset="0"/>
              </a:rPr>
              <a:t>ALDOSTERONE</a:t>
            </a:r>
          </a:p>
          <a:p>
            <a:r>
              <a:rPr lang="en-GB" sz="2800">
                <a:solidFill>
                  <a:srgbClr val="333399"/>
                </a:solidFill>
                <a:latin typeface="Arial" charset="0"/>
              </a:rPr>
              <a:t>RECEPTORS (MR)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239000" y="2057400"/>
            <a:ext cx="0" cy="19812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1905000" y="2133600"/>
            <a:ext cx="0" cy="17526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555875" y="2492375"/>
            <a:ext cx="3529013" cy="158432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276600" y="1916113"/>
            <a:ext cx="3716338" cy="4876800"/>
            <a:chOff x="2064" y="1207"/>
            <a:chExt cx="2341" cy="3072"/>
          </a:xfrm>
        </p:grpSpPr>
        <p:sp>
          <p:nvSpPr>
            <p:cNvPr id="20491" name="Freeform 10"/>
            <p:cNvSpPr>
              <a:spLocks/>
            </p:cNvSpPr>
            <p:nvPr/>
          </p:nvSpPr>
          <p:spPr bwMode="auto">
            <a:xfrm>
              <a:off x="2064" y="2013"/>
              <a:ext cx="1200" cy="1536"/>
            </a:xfrm>
            <a:custGeom>
              <a:avLst/>
              <a:gdLst>
                <a:gd name="T0" fmla="*/ 0 w 1200"/>
                <a:gd name="T1" fmla="*/ 0 h 1536"/>
                <a:gd name="T2" fmla="*/ 1056 w 1200"/>
                <a:gd name="T3" fmla="*/ 480 h 1536"/>
                <a:gd name="T4" fmla="*/ 864 w 1200"/>
                <a:gd name="T5" fmla="*/ 1536 h 1536"/>
                <a:gd name="T6" fmla="*/ 0 60000 65536"/>
                <a:gd name="T7" fmla="*/ 0 60000 65536"/>
                <a:gd name="T8" fmla="*/ 0 60000 65536"/>
                <a:gd name="T9" fmla="*/ 0 w 1200"/>
                <a:gd name="T10" fmla="*/ 0 h 1536"/>
                <a:gd name="T11" fmla="*/ 1200 w 1200"/>
                <a:gd name="T12" fmla="*/ 1536 h 1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1536">
                  <a:moveTo>
                    <a:pt x="0" y="0"/>
                  </a:moveTo>
                  <a:cubicBezTo>
                    <a:pt x="456" y="112"/>
                    <a:pt x="912" y="224"/>
                    <a:pt x="1056" y="480"/>
                  </a:cubicBezTo>
                  <a:cubicBezTo>
                    <a:pt x="1200" y="736"/>
                    <a:pt x="1032" y="1136"/>
                    <a:pt x="864" y="1536"/>
                  </a:cubicBezTo>
                </a:path>
              </a:pathLst>
            </a:custGeom>
            <a:noFill/>
            <a:ln w="76200" cap="flat" cmpd="sng">
              <a:solidFill>
                <a:srgbClr val="333399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2" name="Text Box 11"/>
            <p:cNvSpPr txBox="1">
              <a:spLocks noChangeArrowheads="1"/>
            </p:cNvSpPr>
            <p:nvPr/>
          </p:nvSpPr>
          <p:spPr bwMode="auto">
            <a:xfrm>
              <a:off x="2200" y="3600"/>
              <a:ext cx="1649" cy="679"/>
            </a:xfrm>
            <a:prstGeom prst="rect">
              <a:avLst/>
            </a:prstGeom>
            <a:solidFill>
              <a:srgbClr val="C2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3200">
                  <a:solidFill>
                    <a:srgbClr val="333399"/>
                  </a:solidFill>
                  <a:latin typeface="Arial" charset="0"/>
                </a:rPr>
                <a:t>CORTISONE</a:t>
              </a:r>
            </a:p>
            <a:p>
              <a:r>
                <a:rPr lang="en-GB" sz="3200">
                  <a:solidFill>
                    <a:srgbClr val="333399"/>
                  </a:solidFill>
                  <a:latin typeface="Arial" charset="0"/>
                </a:rPr>
                <a:t>(INACTIVE)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2381" y="1207"/>
              <a:ext cx="2024" cy="596"/>
            </a:xfrm>
            <a:prstGeom prst="rect">
              <a:avLst/>
            </a:prstGeom>
            <a:solidFill>
              <a:srgbClr val="C2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i="1">
                  <a:solidFill>
                    <a:srgbClr val="333399"/>
                  </a:solidFill>
                  <a:latin typeface="Arial" charset="0"/>
                </a:rPr>
                <a:t>11</a:t>
              </a:r>
              <a:r>
                <a:rPr lang="en-GB" sz="2800" i="1">
                  <a:solidFill>
                    <a:srgbClr val="333399"/>
                  </a:solidFill>
                  <a:latin typeface="Symbol" pitchFamily="18" charset="2"/>
                </a:rPr>
                <a:t>b</a:t>
              </a:r>
              <a:r>
                <a:rPr lang="en-GB" sz="2800" i="1">
                  <a:solidFill>
                    <a:srgbClr val="333399"/>
                  </a:solidFill>
                  <a:latin typeface="Arial" charset="0"/>
                </a:rPr>
                <a:t>-hydroxysteroid</a:t>
              </a:r>
            </a:p>
            <a:p>
              <a:r>
                <a:rPr lang="en-GB" sz="2800" i="1">
                  <a:solidFill>
                    <a:srgbClr val="333399"/>
                  </a:solidFill>
                  <a:latin typeface="Arial" charset="0"/>
                </a:rPr>
                <a:t> dehydrogenase 2</a:t>
              </a:r>
            </a:p>
          </p:txBody>
        </p:sp>
        <p:sp>
          <p:nvSpPr>
            <p:cNvPr id="20494" name="Line 12"/>
            <p:cNvSpPr>
              <a:spLocks noChangeShapeType="1"/>
            </p:cNvSpPr>
            <p:nvPr/>
          </p:nvSpPr>
          <p:spPr bwMode="auto">
            <a:xfrm flipH="1">
              <a:off x="2835" y="1888"/>
              <a:ext cx="227" cy="363"/>
            </a:xfrm>
            <a:prstGeom prst="line">
              <a:avLst/>
            </a:prstGeom>
            <a:noFill/>
            <a:ln w="762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4"/>
          <p:cNvSpPr>
            <a:spLocks/>
          </p:cNvSpPr>
          <p:nvPr/>
        </p:nvSpPr>
        <p:spPr bwMode="auto">
          <a:xfrm>
            <a:off x="2339975" y="2420938"/>
            <a:ext cx="2411413" cy="3478212"/>
          </a:xfrm>
          <a:custGeom>
            <a:avLst/>
            <a:gdLst>
              <a:gd name="T0" fmla="*/ 2147483647 w 1519"/>
              <a:gd name="T1" fmla="*/ 2147483647 h 2191"/>
              <a:gd name="T2" fmla="*/ 2147483647 w 1519"/>
              <a:gd name="T3" fmla="*/ 2147483647 h 2191"/>
              <a:gd name="T4" fmla="*/ 2147483647 w 1519"/>
              <a:gd name="T5" fmla="*/ 2147483647 h 2191"/>
              <a:gd name="T6" fmla="*/ 2147483647 w 1519"/>
              <a:gd name="T7" fmla="*/ 2147483647 h 2191"/>
              <a:gd name="T8" fmla="*/ 2147483647 w 1519"/>
              <a:gd name="T9" fmla="*/ 0 h 2191"/>
              <a:gd name="T10" fmla="*/ 2147483647 w 1519"/>
              <a:gd name="T11" fmla="*/ 2147483647 h 2191"/>
              <a:gd name="T12" fmla="*/ 2147483647 w 1519"/>
              <a:gd name="T13" fmla="*/ 2147483647 h 2191"/>
              <a:gd name="T14" fmla="*/ 2147483647 w 1519"/>
              <a:gd name="T15" fmla="*/ 2147483647 h 2191"/>
              <a:gd name="T16" fmla="*/ 2147483647 w 1519"/>
              <a:gd name="T17" fmla="*/ 2147483647 h 2191"/>
              <a:gd name="T18" fmla="*/ 2147483647 w 1519"/>
              <a:gd name="T19" fmla="*/ 2147483647 h 2191"/>
              <a:gd name="T20" fmla="*/ 2147483647 w 1519"/>
              <a:gd name="T21" fmla="*/ 2147483647 h 2191"/>
              <a:gd name="T22" fmla="*/ 2147483647 w 1519"/>
              <a:gd name="T23" fmla="*/ 2147483647 h 2191"/>
              <a:gd name="T24" fmla="*/ 2147483647 w 1519"/>
              <a:gd name="T25" fmla="*/ 2147483647 h 21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19"/>
              <a:gd name="T40" fmla="*/ 0 h 2191"/>
              <a:gd name="T41" fmla="*/ 1519 w 1519"/>
              <a:gd name="T42" fmla="*/ 2191 h 219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19" h="2191">
                <a:moveTo>
                  <a:pt x="1172" y="816"/>
                </a:moveTo>
                <a:cubicBezTo>
                  <a:pt x="1164" y="732"/>
                  <a:pt x="1157" y="649"/>
                  <a:pt x="1172" y="589"/>
                </a:cubicBezTo>
                <a:cubicBezTo>
                  <a:pt x="1187" y="529"/>
                  <a:pt x="1232" y="521"/>
                  <a:pt x="1262" y="453"/>
                </a:cubicBezTo>
                <a:cubicBezTo>
                  <a:pt x="1292" y="385"/>
                  <a:pt x="1383" y="256"/>
                  <a:pt x="1353" y="181"/>
                </a:cubicBezTo>
                <a:cubicBezTo>
                  <a:pt x="1323" y="106"/>
                  <a:pt x="1240" y="0"/>
                  <a:pt x="1081" y="0"/>
                </a:cubicBezTo>
                <a:cubicBezTo>
                  <a:pt x="922" y="0"/>
                  <a:pt x="574" y="22"/>
                  <a:pt x="400" y="181"/>
                </a:cubicBezTo>
                <a:cubicBezTo>
                  <a:pt x="226" y="340"/>
                  <a:pt x="76" y="710"/>
                  <a:pt x="38" y="952"/>
                </a:cubicBezTo>
                <a:cubicBezTo>
                  <a:pt x="0" y="1194"/>
                  <a:pt x="61" y="1436"/>
                  <a:pt x="174" y="1632"/>
                </a:cubicBezTo>
                <a:cubicBezTo>
                  <a:pt x="287" y="1828"/>
                  <a:pt x="529" y="2071"/>
                  <a:pt x="718" y="2131"/>
                </a:cubicBezTo>
                <a:cubicBezTo>
                  <a:pt x="907" y="2191"/>
                  <a:pt x="1179" y="2108"/>
                  <a:pt x="1308" y="1995"/>
                </a:cubicBezTo>
                <a:cubicBezTo>
                  <a:pt x="1437" y="1882"/>
                  <a:pt x="1519" y="1594"/>
                  <a:pt x="1489" y="1451"/>
                </a:cubicBezTo>
                <a:cubicBezTo>
                  <a:pt x="1459" y="1308"/>
                  <a:pt x="1179" y="1255"/>
                  <a:pt x="1126" y="1134"/>
                </a:cubicBezTo>
                <a:cubicBezTo>
                  <a:pt x="1073" y="1013"/>
                  <a:pt x="1122" y="869"/>
                  <a:pt x="1172" y="725"/>
                </a:cubicBezTo>
              </a:path>
            </a:pathLst>
          </a:custGeom>
          <a:solidFill>
            <a:srgbClr val="996633"/>
          </a:solidFill>
          <a:ln w="38100" cap="flat" cmpd="sng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5" name="Freeform 5"/>
          <p:cNvSpPr>
            <a:spLocks/>
          </p:cNvSpPr>
          <p:nvPr/>
        </p:nvSpPr>
        <p:spPr bwMode="auto">
          <a:xfrm>
            <a:off x="4211638" y="3716338"/>
            <a:ext cx="2736850" cy="1584325"/>
          </a:xfrm>
          <a:custGeom>
            <a:avLst/>
            <a:gdLst>
              <a:gd name="T0" fmla="*/ 0 w 1724"/>
              <a:gd name="T1" fmla="*/ 0 h 998"/>
              <a:gd name="T2" fmla="*/ 2147483647 w 1724"/>
              <a:gd name="T3" fmla="*/ 2147483647 h 998"/>
              <a:gd name="T4" fmla="*/ 2147483647 w 1724"/>
              <a:gd name="T5" fmla="*/ 2147483647 h 998"/>
              <a:gd name="T6" fmla="*/ 2147483647 w 1724"/>
              <a:gd name="T7" fmla="*/ 2147483647 h 998"/>
              <a:gd name="T8" fmla="*/ 2147483647 w 1724"/>
              <a:gd name="T9" fmla="*/ 2147483647 h 998"/>
              <a:gd name="T10" fmla="*/ 2147483647 w 1724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24"/>
              <a:gd name="T19" fmla="*/ 0 h 998"/>
              <a:gd name="T20" fmla="*/ 1724 w 1724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24" h="998">
                <a:moveTo>
                  <a:pt x="0" y="0"/>
                </a:moveTo>
                <a:cubicBezTo>
                  <a:pt x="38" y="64"/>
                  <a:pt x="76" y="129"/>
                  <a:pt x="182" y="137"/>
                </a:cubicBezTo>
                <a:cubicBezTo>
                  <a:pt x="288" y="145"/>
                  <a:pt x="476" y="46"/>
                  <a:pt x="635" y="46"/>
                </a:cubicBezTo>
                <a:cubicBezTo>
                  <a:pt x="794" y="46"/>
                  <a:pt x="990" y="69"/>
                  <a:pt x="1134" y="137"/>
                </a:cubicBezTo>
                <a:cubicBezTo>
                  <a:pt x="1278" y="205"/>
                  <a:pt x="1399" y="310"/>
                  <a:pt x="1497" y="454"/>
                </a:cubicBezTo>
                <a:cubicBezTo>
                  <a:pt x="1595" y="598"/>
                  <a:pt x="1659" y="798"/>
                  <a:pt x="1724" y="998"/>
                </a:cubicBezTo>
              </a:path>
            </a:pathLst>
          </a:custGeom>
          <a:noFill/>
          <a:ln w="57150" cap="flat" cmpd="sng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6"/>
          <p:cNvSpPr>
            <a:spLocks/>
          </p:cNvSpPr>
          <p:nvPr/>
        </p:nvSpPr>
        <p:spPr bwMode="auto">
          <a:xfrm>
            <a:off x="4487863" y="4052888"/>
            <a:ext cx="2389187" cy="1320800"/>
          </a:xfrm>
          <a:custGeom>
            <a:avLst/>
            <a:gdLst>
              <a:gd name="T0" fmla="*/ 2147483647 w 1505"/>
              <a:gd name="T1" fmla="*/ 2147483647 h 832"/>
              <a:gd name="T2" fmla="*/ 2147483647 w 1505"/>
              <a:gd name="T3" fmla="*/ 2147483647 h 832"/>
              <a:gd name="T4" fmla="*/ 2147483647 w 1505"/>
              <a:gd name="T5" fmla="*/ 2147483647 h 832"/>
              <a:gd name="T6" fmla="*/ 2147483647 w 1505"/>
              <a:gd name="T7" fmla="*/ 2147483647 h 832"/>
              <a:gd name="T8" fmla="*/ 2147483647 w 1505"/>
              <a:gd name="T9" fmla="*/ 2147483647 h 832"/>
              <a:gd name="T10" fmla="*/ 2147483647 w 1505"/>
              <a:gd name="T11" fmla="*/ 2147483647 h 832"/>
              <a:gd name="T12" fmla="*/ 2147483647 w 1505"/>
              <a:gd name="T13" fmla="*/ 2147483647 h 8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5"/>
              <a:gd name="T22" fmla="*/ 0 h 832"/>
              <a:gd name="T23" fmla="*/ 1505 w 1505"/>
              <a:gd name="T24" fmla="*/ 832 h 8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5" h="832">
                <a:moveTo>
                  <a:pt x="98" y="378"/>
                </a:moveTo>
                <a:cubicBezTo>
                  <a:pt x="49" y="310"/>
                  <a:pt x="0" y="242"/>
                  <a:pt x="8" y="197"/>
                </a:cubicBezTo>
                <a:cubicBezTo>
                  <a:pt x="16" y="152"/>
                  <a:pt x="46" y="136"/>
                  <a:pt x="144" y="106"/>
                </a:cubicBezTo>
                <a:cubicBezTo>
                  <a:pt x="242" y="76"/>
                  <a:pt x="423" y="0"/>
                  <a:pt x="597" y="15"/>
                </a:cubicBezTo>
                <a:cubicBezTo>
                  <a:pt x="771" y="30"/>
                  <a:pt x="1059" y="121"/>
                  <a:pt x="1187" y="197"/>
                </a:cubicBezTo>
                <a:cubicBezTo>
                  <a:pt x="1315" y="273"/>
                  <a:pt x="1315" y="363"/>
                  <a:pt x="1368" y="469"/>
                </a:cubicBezTo>
                <a:cubicBezTo>
                  <a:pt x="1421" y="575"/>
                  <a:pt x="1463" y="703"/>
                  <a:pt x="1505" y="832"/>
                </a:cubicBezTo>
              </a:path>
            </a:pathLst>
          </a:custGeom>
          <a:noFill/>
          <a:ln w="57150" cap="flat" cmpd="sng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Oval 7"/>
          <p:cNvSpPr>
            <a:spLocks noChangeArrowheads="1"/>
          </p:cNvSpPr>
          <p:nvPr/>
        </p:nvSpPr>
        <p:spPr bwMode="auto">
          <a:xfrm rot="-726441">
            <a:off x="3276600" y="2276475"/>
            <a:ext cx="792163" cy="36036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519113" y="3879850"/>
            <a:ext cx="1319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KIDNEY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6732588" y="4003675"/>
            <a:ext cx="143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URETER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2247900" y="1381125"/>
            <a:ext cx="318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333399"/>
                </a:solidFill>
                <a:latin typeface="Arial" charset="0"/>
              </a:rPr>
              <a:t>ADRENAL GLAND</a:t>
            </a:r>
          </a:p>
        </p:txBody>
      </p:sp>
      <p:sp>
        <p:nvSpPr>
          <p:cNvPr id="3081" name="Line 11"/>
          <p:cNvSpPr>
            <a:spLocks noChangeShapeType="1"/>
          </p:cNvSpPr>
          <p:nvPr/>
        </p:nvSpPr>
        <p:spPr bwMode="auto">
          <a:xfrm>
            <a:off x="1835150" y="4149725"/>
            <a:ext cx="1081088" cy="71438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Line 12"/>
          <p:cNvSpPr>
            <a:spLocks noChangeShapeType="1"/>
          </p:cNvSpPr>
          <p:nvPr/>
        </p:nvSpPr>
        <p:spPr bwMode="auto">
          <a:xfrm flipH="1">
            <a:off x="6372225" y="4221163"/>
            <a:ext cx="360363" cy="71437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>
            <a:off x="3419475" y="1844675"/>
            <a:ext cx="144463" cy="4318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14"/>
          <p:cNvSpPr>
            <a:spLocks noChangeShapeType="1"/>
          </p:cNvSpPr>
          <p:nvPr/>
        </p:nvSpPr>
        <p:spPr bwMode="auto">
          <a:xfrm flipH="1">
            <a:off x="6877050" y="5300663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085" name="AutoShape 15"/>
          <p:cNvCxnSpPr>
            <a:cxnSpLocks noChangeShapeType="1"/>
            <a:stCxn id="3074" idx="0"/>
            <a:endCxn id="3074" idx="0"/>
          </p:cNvCxnSpPr>
          <p:nvPr/>
        </p:nvCxnSpPr>
        <p:spPr bwMode="auto">
          <a:xfrm>
            <a:off x="4219575" y="3716338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6" name="Line 16"/>
          <p:cNvSpPr>
            <a:spLocks noChangeShapeType="1"/>
          </p:cNvSpPr>
          <p:nvPr/>
        </p:nvSpPr>
        <p:spPr bwMode="auto">
          <a:xfrm>
            <a:off x="4211638" y="371633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smtClean="0">
                <a:solidFill>
                  <a:srgbClr val="333399"/>
                </a:solidFill>
                <a:latin typeface="Arial" charset="0"/>
              </a:rPr>
              <a:t>CORTISOL:</a:t>
            </a:r>
            <a:br>
              <a:rPr lang="en-GB" b="1" i="1" smtClean="0">
                <a:solidFill>
                  <a:srgbClr val="333399"/>
                </a:solidFill>
                <a:latin typeface="Arial" charset="0"/>
              </a:rPr>
            </a:br>
            <a:r>
              <a:rPr lang="en-GB" b="1" i="1" smtClean="0">
                <a:solidFill>
                  <a:srgbClr val="333399"/>
                </a:solidFill>
                <a:latin typeface="Arial" charset="0"/>
              </a:rPr>
              <a:t>MECHANISM OF ACTION</a:t>
            </a:r>
            <a:endParaRPr lang="en-GB" smtClean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21507" name="Oval 20"/>
          <p:cNvSpPr>
            <a:spLocks noChangeArrowheads="1"/>
          </p:cNvSpPr>
          <p:nvPr/>
        </p:nvSpPr>
        <p:spPr bwMode="auto">
          <a:xfrm>
            <a:off x="3978275" y="4530725"/>
            <a:ext cx="1752600" cy="1600200"/>
          </a:xfrm>
          <a:prstGeom prst="ellipse">
            <a:avLst/>
          </a:prstGeom>
          <a:solidFill>
            <a:srgbClr val="CEE6F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21508" name="Rectangle 22"/>
          <p:cNvSpPr>
            <a:spLocks noChangeArrowheads="1"/>
          </p:cNvSpPr>
          <p:nvPr/>
        </p:nvSpPr>
        <p:spPr bwMode="auto">
          <a:xfrm rot="-2818257">
            <a:off x="5692775" y="4340225"/>
            <a:ext cx="1524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21509" name="Freeform 30"/>
          <p:cNvSpPr>
            <a:spLocks/>
          </p:cNvSpPr>
          <p:nvPr/>
        </p:nvSpPr>
        <p:spPr bwMode="auto">
          <a:xfrm>
            <a:off x="4130675" y="5368925"/>
            <a:ext cx="1270000" cy="469900"/>
          </a:xfrm>
          <a:custGeom>
            <a:avLst/>
            <a:gdLst>
              <a:gd name="T0" fmla="*/ 2147483647 w 800"/>
              <a:gd name="T1" fmla="*/ 2147483647 h 296"/>
              <a:gd name="T2" fmla="*/ 2147483647 w 800"/>
              <a:gd name="T3" fmla="*/ 2147483647 h 296"/>
              <a:gd name="T4" fmla="*/ 2147483647 w 800"/>
              <a:gd name="T5" fmla="*/ 2147483647 h 296"/>
              <a:gd name="T6" fmla="*/ 2147483647 w 800"/>
              <a:gd name="T7" fmla="*/ 2147483647 h 296"/>
              <a:gd name="T8" fmla="*/ 2147483647 w 800"/>
              <a:gd name="T9" fmla="*/ 2147483647 h 296"/>
              <a:gd name="T10" fmla="*/ 2147483647 w 800"/>
              <a:gd name="T11" fmla="*/ 2147483647 h 296"/>
              <a:gd name="T12" fmla="*/ 2147483647 w 800"/>
              <a:gd name="T13" fmla="*/ 2147483647 h 296"/>
              <a:gd name="T14" fmla="*/ 2147483647 w 800"/>
              <a:gd name="T15" fmla="*/ 2147483647 h 296"/>
              <a:gd name="T16" fmla="*/ 2147483647 w 800"/>
              <a:gd name="T17" fmla="*/ 2147483647 h 296"/>
              <a:gd name="T18" fmla="*/ 2147483647 w 800"/>
              <a:gd name="T19" fmla="*/ 2147483647 h 296"/>
              <a:gd name="T20" fmla="*/ 2147483647 w 800"/>
              <a:gd name="T21" fmla="*/ 2147483647 h 296"/>
              <a:gd name="T22" fmla="*/ 2147483647 w 800"/>
              <a:gd name="T23" fmla="*/ 2147483647 h 296"/>
              <a:gd name="T24" fmla="*/ 2147483647 w 800"/>
              <a:gd name="T25" fmla="*/ 2147483647 h 296"/>
              <a:gd name="T26" fmla="*/ 2147483647 w 800"/>
              <a:gd name="T27" fmla="*/ 2147483647 h 296"/>
              <a:gd name="T28" fmla="*/ 2147483647 w 800"/>
              <a:gd name="T29" fmla="*/ 2147483647 h 296"/>
              <a:gd name="T30" fmla="*/ 2147483647 w 800"/>
              <a:gd name="T31" fmla="*/ 2147483647 h 296"/>
              <a:gd name="T32" fmla="*/ 2147483647 w 800"/>
              <a:gd name="T33" fmla="*/ 2147483647 h 29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0"/>
              <a:gd name="T52" fmla="*/ 0 h 296"/>
              <a:gd name="T53" fmla="*/ 800 w 800"/>
              <a:gd name="T54" fmla="*/ 296 h 29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0" h="296">
                <a:moveTo>
                  <a:pt x="16" y="152"/>
                </a:moveTo>
                <a:cubicBezTo>
                  <a:pt x="8" y="132"/>
                  <a:pt x="0" y="112"/>
                  <a:pt x="16" y="104"/>
                </a:cubicBezTo>
                <a:cubicBezTo>
                  <a:pt x="32" y="96"/>
                  <a:pt x="96" y="112"/>
                  <a:pt x="112" y="104"/>
                </a:cubicBezTo>
                <a:cubicBezTo>
                  <a:pt x="128" y="96"/>
                  <a:pt x="96" y="64"/>
                  <a:pt x="112" y="56"/>
                </a:cubicBezTo>
                <a:cubicBezTo>
                  <a:pt x="128" y="48"/>
                  <a:pt x="184" y="64"/>
                  <a:pt x="208" y="56"/>
                </a:cubicBezTo>
                <a:cubicBezTo>
                  <a:pt x="232" y="48"/>
                  <a:pt x="240" y="0"/>
                  <a:pt x="256" y="8"/>
                </a:cubicBezTo>
                <a:cubicBezTo>
                  <a:pt x="272" y="16"/>
                  <a:pt x="288" y="104"/>
                  <a:pt x="304" y="104"/>
                </a:cubicBezTo>
                <a:cubicBezTo>
                  <a:pt x="320" y="104"/>
                  <a:pt x="336" y="8"/>
                  <a:pt x="352" y="8"/>
                </a:cubicBezTo>
                <a:cubicBezTo>
                  <a:pt x="368" y="8"/>
                  <a:pt x="384" y="96"/>
                  <a:pt x="400" y="104"/>
                </a:cubicBezTo>
                <a:cubicBezTo>
                  <a:pt x="416" y="112"/>
                  <a:pt x="432" y="48"/>
                  <a:pt x="448" y="56"/>
                </a:cubicBezTo>
                <a:cubicBezTo>
                  <a:pt x="464" y="64"/>
                  <a:pt x="480" y="144"/>
                  <a:pt x="496" y="152"/>
                </a:cubicBezTo>
                <a:cubicBezTo>
                  <a:pt x="512" y="160"/>
                  <a:pt x="528" y="96"/>
                  <a:pt x="544" y="104"/>
                </a:cubicBezTo>
                <a:cubicBezTo>
                  <a:pt x="560" y="112"/>
                  <a:pt x="568" y="192"/>
                  <a:pt x="592" y="200"/>
                </a:cubicBezTo>
                <a:cubicBezTo>
                  <a:pt x="616" y="208"/>
                  <a:pt x="672" y="144"/>
                  <a:pt x="688" y="152"/>
                </a:cubicBezTo>
                <a:cubicBezTo>
                  <a:pt x="704" y="160"/>
                  <a:pt x="672" y="232"/>
                  <a:pt x="688" y="248"/>
                </a:cubicBezTo>
                <a:cubicBezTo>
                  <a:pt x="704" y="264"/>
                  <a:pt x="768" y="240"/>
                  <a:pt x="784" y="248"/>
                </a:cubicBezTo>
                <a:cubicBezTo>
                  <a:pt x="800" y="256"/>
                  <a:pt x="784" y="288"/>
                  <a:pt x="784" y="2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0" name="Freeform 31"/>
          <p:cNvSpPr>
            <a:spLocks/>
          </p:cNvSpPr>
          <p:nvPr/>
        </p:nvSpPr>
        <p:spPr bwMode="auto">
          <a:xfrm>
            <a:off x="4206875" y="5368925"/>
            <a:ext cx="1270000" cy="469900"/>
          </a:xfrm>
          <a:custGeom>
            <a:avLst/>
            <a:gdLst>
              <a:gd name="T0" fmla="*/ 2147483647 w 800"/>
              <a:gd name="T1" fmla="*/ 2147483647 h 296"/>
              <a:gd name="T2" fmla="*/ 2147483647 w 800"/>
              <a:gd name="T3" fmla="*/ 2147483647 h 296"/>
              <a:gd name="T4" fmla="*/ 2147483647 w 800"/>
              <a:gd name="T5" fmla="*/ 2147483647 h 296"/>
              <a:gd name="T6" fmla="*/ 2147483647 w 800"/>
              <a:gd name="T7" fmla="*/ 2147483647 h 296"/>
              <a:gd name="T8" fmla="*/ 2147483647 w 800"/>
              <a:gd name="T9" fmla="*/ 2147483647 h 296"/>
              <a:gd name="T10" fmla="*/ 2147483647 w 800"/>
              <a:gd name="T11" fmla="*/ 2147483647 h 296"/>
              <a:gd name="T12" fmla="*/ 2147483647 w 800"/>
              <a:gd name="T13" fmla="*/ 2147483647 h 296"/>
              <a:gd name="T14" fmla="*/ 2147483647 w 800"/>
              <a:gd name="T15" fmla="*/ 2147483647 h 296"/>
              <a:gd name="T16" fmla="*/ 2147483647 w 800"/>
              <a:gd name="T17" fmla="*/ 2147483647 h 296"/>
              <a:gd name="T18" fmla="*/ 2147483647 w 800"/>
              <a:gd name="T19" fmla="*/ 2147483647 h 296"/>
              <a:gd name="T20" fmla="*/ 2147483647 w 800"/>
              <a:gd name="T21" fmla="*/ 2147483647 h 296"/>
              <a:gd name="T22" fmla="*/ 2147483647 w 800"/>
              <a:gd name="T23" fmla="*/ 2147483647 h 296"/>
              <a:gd name="T24" fmla="*/ 2147483647 w 800"/>
              <a:gd name="T25" fmla="*/ 2147483647 h 296"/>
              <a:gd name="T26" fmla="*/ 2147483647 w 800"/>
              <a:gd name="T27" fmla="*/ 2147483647 h 296"/>
              <a:gd name="T28" fmla="*/ 2147483647 w 800"/>
              <a:gd name="T29" fmla="*/ 2147483647 h 296"/>
              <a:gd name="T30" fmla="*/ 2147483647 w 800"/>
              <a:gd name="T31" fmla="*/ 2147483647 h 296"/>
              <a:gd name="T32" fmla="*/ 2147483647 w 800"/>
              <a:gd name="T33" fmla="*/ 2147483647 h 29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0"/>
              <a:gd name="T52" fmla="*/ 0 h 296"/>
              <a:gd name="T53" fmla="*/ 800 w 800"/>
              <a:gd name="T54" fmla="*/ 296 h 29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0" h="296">
                <a:moveTo>
                  <a:pt x="16" y="152"/>
                </a:moveTo>
                <a:cubicBezTo>
                  <a:pt x="8" y="132"/>
                  <a:pt x="0" y="112"/>
                  <a:pt x="16" y="104"/>
                </a:cubicBezTo>
                <a:cubicBezTo>
                  <a:pt x="32" y="96"/>
                  <a:pt x="96" y="112"/>
                  <a:pt x="112" y="104"/>
                </a:cubicBezTo>
                <a:cubicBezTo>
                  <a:pt x="128" y="96"/>
                  <a:pt x="96" y="64"/>
                  <a:pt x="112" y="56"/>
                </a:cubicBezTo>
                <a:cubicBezTo>
                  <a:pt x="128" y="48"/>
                  <a:pt x="184" y="64"/>
                  <a:pt x="208" y="56"/>
                </a:cubicBezTo>
                <a:cubicBezTo>
                  <a:pt x="232" y="48"/>
                  <a:pt x="240" y="0"/>
                  <a:pt x="256" y="8"/>
                </a:cubicBezTo>
                <a:cubicBezTo>
                  <a:pt x="272" y="16"/>
                  <a:pt x="288" y="104"/>
                  <a:pt x="304" y="104"/>
                </a:cubicBezTo>
                <a:cubicBezTo>
                  <a:pt x="320" y="104"/>
                  <a:pt x="336" y="8"/>
                  <a:pt x="352" y="8"/>
                </a:cubicBezTo>
                <a:cubicBezTo>
                  <a:pt x="368" y="8"/>
                  <a:pt x="384" y="96"/>
                  <a:pt x="400" y="104"/>
                </a:cubicBezTo>
                <a:cubicBezTo>
                  <a:pt x="416" y="112"/>
                  <a:pt x="432" y="48"/>
                  <a:pt x="448" y="56"/>
                </a:cubicBezTo>
                <a:cubicBezTo>
                  <a:pt x="464" y="64"/>
                  <a:pt x="480" y="144"/>
                  <a:pt x="496" y="152"/>
                </a:cubicBezTo>
                <a:cubicBezTo>
                  <a:pt x="512" y="160"/>
                  <a:pt x="528" y="96"/>
                  <a:pt x="544" y="104"/>
                </a:cubicBezTo>
                <a:cubicBezTo>
                  <a:pt x="560" y="112"/>
                  <a:pt x="568" y="192"/>
                  <a:pt x="592" y="200"/>
                </a:cubicBezTo>
                <a:cubicBezTo>
                  <a:pt x="616" y="208"/>
                  <a:pt x="672" y="144"/>
                  <a:pt x="688" y="152"/>
                </a:cubicBezTo>
                <a:cubicBezTo>
                  <a:pt x="704" y="160"/>
                  <a:pt x="672" y="232"/>
                  <a:pt x="688" y="248"/>
                </a:cubicBezTo>
                <a:cubicBezTo>
                  <a:pt x="704" y="264"/>
                  <a:pt x="768" y="240"/>
                  <a:pt x="784" y="248"/>
                </a:cubicBezTo>
                <a:cubicBezTo>
                  <a:pt x="800" y="256"/>
                  <a:pt x="784" y="288"/>
                  <a:pt x="784" y="2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1" name="Text Box 33"/>
          <p:cNvSpPr txBox="1">
            <a:spLocks noChangeArrowheads="1"/>
          </p:cNvSpPr>
          <p:nvPr/>
        </p:nvSpPr>
        <p:spPr bwMode="auto">
          <a:xfrm>
            <a:off x="5562600" y="4572000"/>
            <a:ext cx="130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receptor</a:t>
            </a:r>
          </a:p>
        </p:txBody>
      </p:sp>
      <p:sp>
        <p:nvSpPr>
          <p:cNvPr id="21512" name="Text Box 34"/>
          <p:cNvSpPr txBox="1">
            <a:spLocks noChangeArrowheads="1"/>
          </p:cNvSpPr>
          <p:nvPr/>
        </p:nvSpPr>
        <p:spPr bwMode="auto">
          <a:xfrm>
            <a:off x="4359275" y="5595938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DNA</a:t>
            </a:r>
          </a:p>
        </p:txBody>
      </p:sp>
      <p:sp>
        <p:nvSpPr>
          <p:cNvPr id="21513" name="Text Box 37"/>
          <p:cNvSpPr txBox="1">
            <a:spLocks noChangeArrowheads="1"/>
          </p:cNvSpPr>
          <p:nvPr/>
        </p:nvSpPr>
        <p:spPr bwMode="auto">
          <a:xfrm>
            <a:off x="3200400" y="5789613"/>
            <a:ext cx="1236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nucleus</a:t>
            </a:r>
          </a:p>
        </p:txBody>
      </p:sp>
      <p:sp>
        <p:nvSpPr>
          <p:cNvPr id="21514" name="Line 38"/>
          <p:cNvSpPr>
            <a:spLocks noChangeShapeType="1"/>
          </p:cNvSpPr>
          <p:nvPr/>
        </p:nvSpPr>
        <p:spPr bwMode="auto">
          <a:xfrm flipV="1">
            <a:off x="3673475" y="5673725"/>
            <a:ext cx="304800" cy="1524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44"/>
          <p:cNvSpPr>
            <a:spLocks noChangeShapeType="1"/>
          </p:cNvSpPr>
          <p:nvPr/>
        </p:nvSpPr>
        <p:spPr bwMode="auto">
          <a:xfrm>
            <a:off x="2484438" y="1700213"/>
            <a:ext cx="480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Line 45"/>
          <p:cNvSpPr>
            <a:spLocks noChangeShapeType="1"/>
          </p:cNvSpPr>
          <p:nvPr/>
        </p:nvSpPr>
        <p:spPr bwMode="auto">
          <a:xfrm>
            <a:off x="7235825" y="1700213"/>
            <a:ext cx="3175" cy="4700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Line 46"/>
          <p:cNvSpPr>
            <a:spLocks noChangeShapeType="1"/>
          </p:cNvSpPr>
          <p:nvPr/>
        </p:nvSpPr>
        <p:spPr bwMode="auto">
          <a:xfrm flipH="1">
            <a:off x="2454275" y="6400800"/>
            <a:ext cx="4784725" cy="349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8" name="Line 47"/>
          <p:cNvSpPr>
            <a:spLocks noChangeShapeType="1"/>
          </p:cNvSpPr>
          <p:nvPr/>
        </p:nvSpPr>
        <p:spPr bwMode="auto">
          <a:xfrm flipV="1">
            <a:off x="2454275" y="1700213"/>
            <a:ext cx="30163" cy="47355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971800" y="2894013"/>
            <a:ext cx="2803525" cy="2398712"/>
            <a:chOff x="1872" y="1823"/>
            <a:chExt cx="1766" cy="1511"/>
          </a:xfrm>
        </p:grpSpPr>
        <p:sp>
          <p:nvSpPr>
            <p:cNvPr id="21543" name="Line 25"/>
            <p:cNvSpPr>
              <a:spLocks noChangeShapeType="1"/>
            </p:cNvSpPr>
            <p:nvPr/>
          </p:nvSpPr>
          <p:spPr bwMode="auto">
            <a:xfrm flipV="1">
              <a:off x="2890" y="2710"/>
              <a:ext cx="96" cy="624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44" name="Text Box 26"/>
            <p:cNvSpPr txBox="1">
              <a:spLocks noChangeArrowheads="1"/>
            </p:cNvSpPr>
            <p:nvPr/>
          </p:nvSpPr>
          <p:spPr bwMode="auto">
            <a:xfrm>
              <a:off x="2746" y="2469"/>
              <a:ext cx="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mRNA</a:t>
              </a:r>
            </a:p>
          </p:txBody>
        </p:sp>
        <p:sp>
          <p:nvSpPr>
            <p:cNvPr id="21545" name="Line 27"/>
            <p:cNvSpPr>
              <a:spLocks noChangeShapeType="1"/>
            </p:cNvSpPr>
            <p:nvPr/>
          </p:nvSpPr>
          <p:spPr bwMode="auto">
            <a:xfrm flipH="1" flipV="1">
              <a:off x="2976" y="2352"/>
              <a:ext cx="0" cy="144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46" name="Text Box 28"/>
            <p:cNvSpPr txBox="1">
              <a:spLocks noChangeArrowheads="1"/>
            </p:cNvSpPr>
            <p:nvPr/>
          </p:nvSpPr>
          <p:spPr bwMode="auto">
            <a:xfrm>
              <a:off x="2400" y="2111"/>
              <a:ext cx="1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New proteins</a:t>
              </a:r>
            </a:p>
          </p:txBody>
        </p:sp>
        <p:sp>
          <p:nvSpPr>
            <p:cNvPr id="21547" name="Line 41"/>
            <p:cNvSpPr>
              <a:spLocks noChangeShapeType="1"/>
            </p:cNvSpPr>
            <p:nvPr/>
          </p:nvSpPr>
          <p:spPr bwMode="auto">
            <a:xfrm flipH="1" flipV="1">
              <a:off x="2256" y="2064"/>
              <a:ext cx="144" cy="144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48" name="Text Box 48"/>
            <p:cNvSpPr txBox="1">
              <a:spLocks noChangeArrowheads="1"/>
            </p:cNvSpPr>
            <p:nvPr/>
          </p:nvSpPr>
          <p:spPr bwMode="auto">
            <a:xfrm>
              <a:off x="1872" y="1823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e.g. Annexin 1</a:t>
              </a:r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304800" y="1639888"/>
            <a:ext cx="7016750" cy="4206875"/>
            <a:chOff x="192" y="1033"/>
            <a:chExt cx="4420" cy="2650"/>
          </a:xfrm>
        </p:grpSpPr>
        <p:sp>
          <p:nvSpPr>
            <p:cNvPr id="21530" name="Text Box 49"/>
            <p:cNvSpPr txBox="1">
              <a:spLocks noChangeArrowheads="1"/>
            </p:cNvSpPr>
            <p:nvPr/>
          </p:nvSpPr>
          <p:spPr bwMode="auto">
            <a:xfrm>
              <a:off x="1584" y="1199"/>
              <a:ext cx="153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Arachidonic acid</a:t>
              </a:r>
            </a:p>
          </p:txBody>
        </p:sp>
        <p:sp>
          <p:nvSpPr>
            <p:cNvPr id="21531" name="Text Box 50"/>
            <p:cNvSpPr txBox="1">
              <a:spLocks noChangeArrowheads="1"/>
            </p:cNvSpPr>
            <p:nvPr/>
          </p:nvSpPr>
          <p:spPr bwMode="auto">
            <a:xfrm>
              <a:off x="2458" y="1557"/>
              <a:ext cx="215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Prostaglandin synthesis</a:t>
              </a:r>
            </a:p>
          </p:txBody>
        </p:sp>
        <p:sp>
          <p:nvSpPr>
            <p:cNvPr id="21532" name="Line 55"/>
            <p:cNvSpPr>
              <a:spLocks noChangeShapeType="1"/>
            </p:cNvSpPr>
            <p:nvPr/>
          </p:nvSpPr>
          <p:spPr bwMode="auto">
            <a:xfrm>
              <a:off x="2688" y="1488"/>
              <a:ext cx="336" cy="1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533" name="Group 64"/>
            <p:cNvGrpSpPr>
              <a:grpSpLocks/>
            </p:cNvGrpSpPr>
            <p:nvPr/>
          </p:nvGrpSpPr>
          <p:grpSpPr bwMode="auto">
            <a:xfrm>
              <a:off x="192" y="1033"/>
              <a:ext cx="2688" cy="2650"/>
              <a:chOff x="192" y="1033"/>
              <a:chExt cx="2688" cy="2650"/>
            </a:xfrm>
          </p:grpSpPr>
          <p:sp>
            <p:nvSpPr>
              <p:cNvPr id="21534" name="Rectangle 51"/>
              <p:cNvSpPr>
                <a:spLocks noChangeArrowheads="1"/>
              </p:cNvSpPr>
              <p:nvPr/>
            </p:nvSpPr>
            <p:spPr bwMode="auto">
              <a:xfrm>
                <a:off x="1450" y="1558"/>
                <a:ext cx="192" cy="9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333399"/>
                  </a:solidFill>
                </a:endParaRPr>
              </a:p>
            </p:txBody>
          </p:sp>
          <p:sp>
            <p:nvSpPr>
              <p:cNvPr id="21535" name="Freeform 52"/>
              <p:cNvSpPr>
                <a:spLocks/>
              </p:cNvSpPr>
              <p:nvPr/>
            </p:nvSpPr>
            <p:spPr bwMode="auto">
              <a:xfrm>
                <a:off x="576" y="1488"/>
                <a:ext cx="1296" cy="664"/>
              </a:xfrm>
              <a:custGeom>
                <a:avLst/>
                <a:gdLst>
                  <a:gd name="T0" fmla="*/ 1296 w 1296"/>
                  <a:gd name="T1" fmla="*/ 1481 h 568"/>
                  <a:gd name="T2" fmla="*/ 240 w 1296"/>
                  <a:gd name="T3" fmla="*/ 1481 h 568"/>
                  <a:gd name="T4" fmla="*/ 96 w 1296"/>
                  <a:gd name="T5" fmla="*/ 192 h 568"/>
                  <a:gd name="T6" fmla="*/ 816 w 1296"/>
                  <a:gd name="T7" fmla="*/ 333 h 5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6"/>
                  <a:gd name="T13" fmla="*/ 0 h 568"/>
                  <a:gd name="T14" fmla="*/ 1296 w 1296"/>
                  <a:gd name="T15" fmla="*/ 568 h 5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6" h="568">
                    <a:moveTo>
                      <a:pt x="1296" y="496"/>
                    </a:moveTo>
                    <a:cubicBezTo>
                      <a:pt x="868" y="532"/>
                      <a:pt x="440" y="568"/>
                      <a:pt x="240" y="496"/>
                    </a:cubicBezTo>
                    <a:cubicBezTo>
                      <a:pt x="40" y="424"/>
                      <a:pt x="0" y="128"/>
                      <a:pt x="96" y="64"/>
                    </a:cubicBezTo>
                    <a:cubicBezTo>
                      <a:pt x="192" y="0"/>
                      <a:pt x="504" y="56"/>
                      <a:pt x="816" y="112"/>
                    </a:cubicBezTo>
                  </a:path>
                </a:pathLst>
              </a:custGeom>
              <a:noFill/>
              <a:ln w="127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36" name="Text Box 53"/>
              <p:cNvSpPr txBox="1">
                <a:spLocks noChangeArrowheads="1"/>
              </p:cNvSpPr>
              <p:nvPr/>
            </p:nvSpPr>
            <p:spPr bwMode="auto">
              <a:xfrm>
                <a:off x="470" y="1033"/>
                <a:ext cx="979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Annexin 1</a:t>
                </a:r>
              </a:p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receptor</a:t>
                </a:r>
              </a:p>
            </p:txBody>
          </p:sp>
          <p:sp>
            <p:nvSpPr>
              <p:cNvPr id="21537" name="Line 54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144" cy="24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38" name="Line 56"/>
              <p:cNvSpPr>
                <a:spLocks noChangeShapeType="1"/>
              </p:cNvSpPr>
              <p:nvPr/>
            </p:nvSpPr>
            <p:spPr bwMode="auto">
              <a:xfrm flipV="1">
                <a:off x="1728" y="1584"/>
                <a:ext cx="91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39" name="Line 57"/>
              <p:cNvSpPr>
                <a:spLocks noChangeShapeType="1"/>
              </p:cNvSpPr>
              <p:nvPr/>
            </p:nvSpPr>
            <p:spPr bwMode="auto">
              <a:xfrm flipH="1">
                <a:off x="2784" y="1488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40" name="Line 58"/>
              <p:cNvSpPr>
                <a:spLocks noChangeShapeType="1"/>
              </p:cNvSpPr>
              <p:nvPr/>
            </p:nvSpPr>
            <p:spPr bwMode="auto">
              <a:xfrm flipH="1">
                <a:off x="2832" y="1488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41" name="Freeform 59"/>
              <p:cNvSpPr>
                <a:spLocks/>
              </p:cNvSpPr>
              <p:nvPr/>
            </p:nvSpPr>
            <p:spPr bwMode="auto">
              <a:xfrm>
                <a:off x="720" y="2064"/>
                <a:ext cx="1104" cy="912"/>
              </a:xfrm>
              <a:custGeom>
                <a:avLst/>
                <a:gdLst>
                  <a:gd name="T0" fmla="*/ 1104 w 1104"/>
                  <a:gd name="T1" fmla="*/ 0 h 912"/>
                  <a:gd name="T2" fmla="*/ 528 w 1104"/>
                  <a:gd name="T3" fmla="*/ 96 h 912"/>
                  <a:gd name="T4" fmla="*/ 288 w 1104"/>
                  <a:gd name="T5" fmla="*/ 336 h 912"/>
                  <a:gd name="T6" fmla="*/ 144 w 1104"/>
                  <a:gd name="T7" fmla="*/ 576 h 912"/>
                  <a:gd name="T8" fmla="*/ 0 w 1104"/>
                  <a:gd name="T9" fmla="*/ 912 h 9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4"/>
                  <a:gd name="T16" fmla="*/ 0 h 912"/>
                  <a:gd name="T17" fmla="*/ 1104 w 1104"/>
                  <a:gd name="T18" fmla="*/ 912 h 9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4" h="912">
                    <a:moveTo>
                      <a:pt x="1104" y="0"/>
                    </a:moveTo>
                    <a:cubicBezTo>
                      <a:pt x="884" y="20"/>
                      <a:pt x="664" y="40"/>
                      <a:pt x="528" y="96"/>
                    </a:cubicBezTo>
                    <a:cubicBezTo>
                      <a:pt x="392" y="152"/>
                      <a:pt x="352" y="256"/>
                      <a:pt x="288" y="336"/>
                    </a:cubicBezTo>
                    <a:cubicBezTo>
                      <a:pt x="224" y="416"/>
                      <a:pt x="192" y="480"/>
                      <a:pt x="144" y="576"/>
                    </a:cubicBezTo>
                    <a:cubicBezTo>
                      <a:pt x="96" y="672"/>
                      <a:pt x="48" y="792"/>
                      <a:pt x="0" y="912"/>
                    </a:cubicBezTo>
                  </a:path>
                </a:pathLst>
              </a:custGeom>
              <a:noFill/>
              <a:ln w="127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42" name="Text Box 60"/>
              <p:cNvSpPr txBox="1">
                <a:spLocks noChangeArrowheads="1"/>
              </p:cNvSpPr>
              <p:nvPr/>
            </p:nvSpPr>
            <p:spPr bwMode="auto">
              <a:xfrm>
                <a:off x="192" y="2927"/>
                <a:ext cx="1269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On</a:t>
                </a:r>
              </a:p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Neighbouring</a:t>
                </a:r>
              </a:p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Cells?</a:t>
                </a:r>
              </a:p>
            </p:txBody>
          </p:sp>
        </p:grp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816475" y="4225925"/>
            <a:ext cx="4327525" cy="1143000"/>
            <a:chOff x="3034" y="2662"/>
            <a:chExt cx="2726" cy="720"/>
          </a:xfrm>
        </p:grpSpPr>
        <p:sp>
          <p:nvSpPr>
            <p:cNvPr id="21522" name="Oval 21"/>
            <p:cNvSpPr>
              <a:spLocks noChangeArrowheads="1"/>
            </p:cNvSpPr>
            <p:nvPr/>
          </p:nvSpPr>
          <p:spPr bwMode="auto">
            <a:xfrm>
              <a:off x="4944" y="2928"/>
              <a:ext cx="288" cy="96"/>
            </a:xfrm>
            <a:prstGeom prst="ellipse">
              <a:avLst/>
            </a:prstGeom>
            <a:solidFill>
              <a:srgbClr val="D9319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21523" name="Oval 23"/>
            <p:cNvSpPr>
              <a:spLocks noChangeArrowheads="1"/>
            </p:cNvSpPr>
            <p:nvPr/>
          </p:nvSpPr>
          <p:spPr bwMode="auto">
            <a:xfrm>
              <a:off x="3754" y="2662"/>
              <a:ext cx="288" cy="96"/>
            </a:xfrm>
            <a:prstGeom prst="ellipse">
              <a:avLst/>
            </a:prstGeom>
            <a:solidFill>
              <a:srgbClr val="D9319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21524" name="Rectangle 24"/>
            <p:cNvSpPr>
              <a:spLocks noChangeArrowheads="1"/>
            </p:cNvSpPr>
            <p:nvPr/>
          </p:nvSpPr>
          <p:spPr bwMode="auto">
            <a:xfrm rot="-2818257">
              <a:off x="3298" y="3118"/>
              <a:ext cx="96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21525" name="Oval 29"/>
            <p:cNvSpPr>
              <a:spLocks noChangeArrowheads="1"/>
            </p:cNvSpPr>
            <p:nvPr/>
          </p:nvSpPr>
          <p:spPr bwMode="auto">
            <a:xfrm rot="2322957">
              <a:off x="3274" y="3142"/>
              <a:ext cx="288" cy="96"/>
            </a:xfrm>
            <a:prstGeom prst="ellipse">
              <a:avLst/>
            </a:prstGeom>
            <a:solidFill>
              <a:srgbClr val="D9319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21526" name="Freeform 32"/>
            <p:cNvSpPr>
              <a:spLocks/>
            </p:cNvSpPr>
            <p:nvPr/>
          </p:nvSpPr>
          <p:spPr bwMode="auto">
            <a:xfrm>
              <a:off x="3034" y="3214"/>
              <a:ext cx="192" cy="168"/>
            </a:xfrm>
            <a:custGeom>
              <a:avLst/>
              <a:gdLst>
                <a:gd name="T0" fmla="*/ 192 w 192"/>
                <a:gd name="T1" fmla="*/ 24 h 168"/>
                <a:gd name="T2" fmla="*/ 48 w 192"/>
                <a:gd name="T3" fmla="*/ 24 h 168"/>
                <a:gd name="T4" fmla="*/ 0 w 192"/>
                <a:gd name="T5" fmla="*/ 168 h 168"/>
                <a:gd name="T6" fmla="*/ 0 60000 65536"/>
                <a:gd name="T7" fmla="*/ 0 60000 65536"/>
                <a:gd name="T8" fmla="*/ 0 60000 65536"/>
                <a:gd name="T9" fmla="*/ 0 w 192"/>
                <a:gd name="T10" fmla="*/ 0 h 168"/>
                <a:gd name="T11" fmla="*/ 192 w 192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68">
                  <a:moveTo>
                    <a:pt x="192" y="24"/>
                  </a:moveTo>
                  <a:cubicBezTo>
                    <a:pt x="136" y="12"/>
                    <a:pt x="80" y="0"/>
                    <a:pt x="48" y="24"/>
                  </a:cubicBezTo>
                  <a:cubicBezTo>
                    <a:pt x="16" y="48"/>
                    <a:pt x="8" y="108"/>
                    <a:pt x="0" y="16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7" name="Freeform 35"/>
            <p:cNvSpPr>
              <a:spLocks/>
            </p:cNvSpPr>
            <p:nvPr/>
          </p:nvSpPr>
          <p:spPr bwMode="auto">
            <a:xfrm>
              <a:off x="4090" y="2686"/>
              <a:ext cx="806" cy="98"/>
            </a:xfrm>
            <a:custGeom>
              <a:avLst/>
              <a:gdLst>
                <a:gd name="T0" fmla="*/ 33999 w 432"/>
                <a:gd name="T1" fmla="*/ 3 h 168"/>
                <a:gd name="T2" fmla="*/ 18906 w 432"/>
                <a:gd name="T3" fmla="*/ 1 h 168"/>
                <a:gd name="T4" fmla="*/ 0 w 432"/>
                <a:gd name="T5" fmla="*/ 1 h 168"/>
                <a:gd name="T6" fmla="*/ 0 60000 65536"/>
                <a:gd name="T7" fmla="*/ 0 60000 65536"/>
                <a:gd name="T8" fmla="*/ 0 60000 65536"/>
                <a:gd name="T9" fmla="*/ 0 w 432"/>
                <a:gd name="T10" fmla="*/ 0 h 168"/>
                <a:gd name="T11" fmla="*/ 432 w 432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68">
                  <a:moveTo>
                    <a:pt x="432" y="168"/>
                  </a:moveTo>
                  <a:cubicBezTo>
                    <a:pt x="372" y="108"/>
                    <a:pt x="312" y="48"/>
                    <a:pt x="240" y="24"/>
                  </a:cubicBezTo>
                  <a:cubicBezTo>
                    <a:pt x="168" y="0"/>
                    <a:pt x="84" y="12"/>
                    <a:pt x="0" y="24"/>
                  </a:cubicBezTo>
                </a:path>
              </a:pathLst>
            </a:custGeom>
            <a:noFill/>
            <a:ln w="12700" cap="flat" cmpd="sng">
              <a:solidFill>
                <a:srgbClr val="333399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8" name="Text Box 36"/>
            <p:cNvSpPr txBox="1">
              <a:spLocks noChangeArrowheads="1"/>
            </p:cNvSpPr>
            <p:nvPr/>
          </p:nvSpPr>
          <p:spPr bwMode="auto">
            <a:xfrm>
              <a:off x="4663" y="3072"/>
              <a:ext cx="10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CORTISOL</a:t>
              </a:r>
            </a:p>
          </p:txBody>
        </p:sp>
        <p:sp>
          <p:nvSpPr>
            <p:cNvPr id="21529" name="Freeform 61"/>
            <p:cNvSpPr>
              <a:spLocks/>
            </p:cNvSpPr>
            <p:nvPr/>
          </p:nvSpPr>
          <p:spPr bwMode="auto">
            <a:xfrm>
              <a:off x="3288" y="2832"/>
              <a:ext cx="168" cy="192"/>
            </a:xfrm>
            <a:custGeom>
              <a:avLst/>
              <a:gdLst>
                <a:gd name="T0" fmla="*/ 168 w 168"/>
                <a:gd name="T1" fmla="*/ 0 h 192"/>
                <a:gd name="T2" fmla="*/ 24 w 168"/>
                <a:gd name="T3" fmla="*/ 48 h 192"/>
                <a:gd name="T4" fmla="*/ 24 w 168"/>
                <a:gd name="T5" fmla="*/ 192 h 192"/>
                <a:gd name="T6" fmla="*/ 0 60000 65536"/>
                <a:gd name="T7" fmla="*/ 0 60000 65536"/>
                <a:gd name="T8" fmla="*/ 0 60000 65536"/>
                <a:gd name="T9" fmla="*/ 0 w 168"/>
                <a:gd name="T10" fmla="*/ 0 h 192"/>
                <a:gd name="T11" fmla="*/ 168 w 16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" h="192">
                  <a:moveTo>
                    <a:pt x="168" y="0"/>
                  </a:moveTo>
                  <a:cubicBezTo>
                    <a:pt x="108" y="8"/>
                    <a:pt x="48" y="16"/>
                    <a:pt x="24" y="48"/>
                  </a:cubicBezTo>
                  <a:cubicBezTo>
                    <a:pt x="0" y="80"/>
                    <a:pt x="12" y="136"/>
                    <a:pt x="24" y="192"/>
                  </a:cubicBezTo>
                </a:path>
              </a:pathLst>
            </a:custGeom>
            <a:noFill/>
            <a:ln w="12700" cap="flat" cmpd="sng">
              <a:solidFill>
                <a:srgbClr val="333399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B0F0"/>
                </a:solidFill>
                <a:latin typeface="Arial" charset="0"/>
                <a:cs typeface="Arial" charset="0"/>
              </a:rPr>
              <a:t>P</a:t>
            </a:r>
            <a:r>
              <a:rPr lang="en-GB" smtClean="0">
                <a:solidFill>
                  <a:srgbClr val="333399"/>
                </a:solidFill>
                <a:latin typeface="Arial" charset="0"/>
                <a:cs typeface="Arial" charset="0"/>
              </a:rPr>
              <a:t>ro</a:t>
            </a:r>
            <a:r>
              <a:rPr lang="en-GB" smtClean="0">
                <a:solidFill>
                  <a:srgbClr val="00B0F0"/>
                </a:solidFill>
                <a:latin typeface="Arial" charset="0"/>
                <a:cs typeface="Arial" charset="0"/>
              </a:rPr>
              <a:t>O</a:t>
            </a:r>
            <a:r>
              <a:rPr lang="en-GB" smtClean="0">
                <a:solidFill>
                  <a:srgbClr val="333399"/>
                </a:solidFill>
                <a:latin typeface="Arial" charset="0"/>
                <a:cs typeface="Arial" charset="0"/>
              </a:rPr>
              <a:t>pio</a:t>
            </a:r>
            <a:r>
              <a:rPr lang="en-GB" smtClean="0">
                <a:solidFill>
                  <a:srgbClr val="00B0F0"/>
                </a:solidFill>
                <a:latin typeface="Arial" charset="0"/>
                <a:cs typeface="Arial" charset="0"/>
              </a:rPr>
              <a:t>M</a:t>
            </a:r>
            <a:r>
              <a:rPr lang="en-GB" smtClean="0">
                <a:solidFill>
                  <a:srgbClr val="333399"/>
                </a:solidFill>
                <a:latin typeface="Arial" charset="0"/>
                <a:cs typeface="Arial" charset="0"/>
              </a:rPr>
              <a:t>elano</a:t>
            </a:r>
            <a:r>
              <a:rPr lang="en-GB" smtClean="0">
                <a:solidFill>
                  <a:srgbClr val="00B0F0"/>
                </a:solidFill>
                <a:latin typeface="Arial" charset="0"/>
                <a:cs typeface="Arial" charset="0"/>
              </a:rPr>
              <a:t>C</a:t>
            </a:r>
            <a:r>
              <a:rPr lang="en-GB" smtClean="0">
                <a:solidFill>
                  <a:srgbClr val="333399"/>
                </a:solidFill>
                <a:latin typeface="Arial" charset="0"/>
                <a:cs typeface="Arial" charset="0"/>
              </a:rPr>
              <a:t>orticotrophin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000125" y="2071688"/>
            <a:ext cx="7286625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3600" dirty="0">
                <a:solidFill>
                  <a:srgbClr val="333399"/>
                </a:solidFill>
                <a:latin typeface="Arial" charset="0"/>
                <a:cs typeface="Arial" charset="0"/>
              </a:rPr>
              <a:t>POMC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000125" y="3429000"/>
            <a:ext cx="4429125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dirty="0">
                <a:solidFill>
                  <a:srgbClr val="333399"/>
                </a:solidFill>
                <a:latin typeface="Arial" charset="0"/>
                <a:cs typeface="Arial" charset="0"/>
              </a:rPr>
              <a:t>Pro-ACTH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5715000" y="3429000"/>
            <a:ext cx="2643188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dirty="0">
                <a:solidFill>
                  <a:srgbClr val="333399"/>
                </a:solidFill>
                <a:latin typeface="Symbol" pitchFamily="18" charset="2"/>
                <a:cs typeface="Arial" charset="0"/>
              </a:rPr>
              <a:t>b</a:t>
            </a:r>
            <a:r>
              <a:rPr lang="en-GB" dirty="0">
                <a:solidFill>
                  <a:srgbClr val="333399"/>
                </a:solidFill>
                <a:latin typeface="Arial" charset="0"/>
                <a:cs typeface="Arial" charset="0"/>
              </a:rPr>
              <a:t>-LPH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000125" y="4500563"/>
            <a:ext cx="2786063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dirty="0">
                <a:solidFill>
                  <a:srgbClr val="333399"/>
                </a:solidFill>
                <a:latin typeface="Arial" charset="0"/>
                <a:cs typeface="Arial" charset="0"/>
              </a:rPr>
              <a:t>Pro-</a:t>
            </a:r>
            <a:r>
              <a:rPr lang="en-GB" dirty="0">
                <a:solidFill>
                  <a:srgbClr val="333399"/>
                </a:solidFill>
                <a:latin typeface="Symbol" pitchFamily="18" charset="2"/>
                <a:cs typeface="Arial" charset="0"/>
              </a:rPr>
              <a:t>g</a:t>
            </a:r>
            <a:r>
              <a:rPr lang="en-GB" dirty="0">
                <a:solidFill>
                  <a:srgbClr val="333399"/>
                </a:solidFill>
                <a:latin typeface="Arial" charset="0"/>
                <a:cs typeface="Arial" charset="0"/>
              </a:rPr>
              <a:t>-MSH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071938" y="4500563"/>
            <a:ext cx="1357312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b="1" dirty="0">
                <a:solidFill>
                  <a:srgbClr val="0000CC"/>
                </a:solidFill>
                <a:latin typeface="Arial" charset="0"/>
                <a:cs typeface="Arial" charset="0"/>
              </a:rPr>
              <a:t>ACTH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643563" y="4500563"/>
            <a:ext cx="1428750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>
                <a:solidFill>
                  <a:srgbClr val="333399"/>
                </a:solidFill>
                <a:latin typeface="Symbol" pitchFamily="18" charset="2"/>
                <a:cs typeface="Arial" charset="0"/>
              </a:rPr>
              <a:t>g</a:t>
            </a:r>
            <a:r>
              <a:rPr lang="en-GB">
                <a:solidFill>
                  <a:srgbClr val="333399"/>
                </a:solidFill>
                <a:latin typeface="Arial" charset="0"/>
                <a:cs typeface="Arial" charset="0"/>
              </a:rPr>
              <a:t>-LPH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7143750" y="4500563"/>
            <a:ext cx="1714500" cy="500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7072313" y="4500563"/>
            <a:ext cx="185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333399"/>
                </a:solidFill>
                <a:latin typeface="Arial" charset="0"/>
                <a:cs typeface="Arial" charset="0"/>
              </a:rPr>
              <a:t>b-endorphin</a:t>
            </a:r>
          </a:p>
        </p:txBody>
      </p:sp>
      <p:cxnSp>
        <p:nvCxnSpPr>
          <p:cNvPr id="22539" name="Straight Arrow Connector 11"/>
          <p:cNvCxnSpPr>
            <a:cxnSpLocks noChangeShapeType="1"/>
          </p:cNvCxnSpPr>
          <p:nvPr/>
        </p:nvCxnSpPr>
        <p:spPr bwMode="auto">
          <a:xfrm rot="5400000">
            <a:off x="4501356" y="2999582"/>
            <a:ext cx="428625" cy="1588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Straight Arrow Connector 13"/>
          <p:cNvCxnSpPr>
            <a:cxnSpLocks noChangeShapeType="1"/>
          </p:cNvCxnSpPr>
          <p:nvPr/>
        </p:nvCxnSpPr>
        <p:spPr bwMode="auto">
          <a:xfrm rot="5400000">
            <a:off x="3285332" y="4215606"/>
            <a:ext cx="285750" cy="1587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Straight Arrow Connector 15"/>
          <p:cNvCxnSpPr>
            <a:cxnSpLocks noChangeShapeType="1"/>
          </p:cNvCxnSpPr>
          <p:nvPr/>
        </p:nvCxnSpPr>
        <p:spPr bwMode="auto">
          <a:xfrm rot="5400000">
            <a:off x="6859588" y="4286250"/>
            <a:ext cx="284162" cy="1588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3892550" y="4959350"/>
            <a:ext cx="977900" cy="1206500"/>
          </a:xfrm>
          <a:prstGeom prst="ellipse">
            <a:avLst/>
          </a:prstGeom>
          <a:solidFill>
            <a:srgbClr val="90D4F6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4044950" y="5111750"/>
            <a:ext cx="673100" cy="901700"/>
          </a:xfrm>
          <a:prstGeom prst="ellipse">
            <a:avLst/>
          </a:prstGeom>
          <a:solidFill>
            <a:srgbClr val="0FBDFB"/>
          </a:solidFill>
          <a:ln w="127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4197350" y="5264150"/>
            <a:ext cx="368300" cy="596900"/>
          </a:xfrm>
          <a:prstGeom prst="ellipse">
            <a:avLst/>
          </a:prstGeom>
          <a:solidFill>
            <a:srgbClr val="CEE6FE"/>
          </a:solidFill>
          <a:ln w="127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273550" y="5492750"/>
            <a:ext cx="215900" cy="215900"/>
          </a:xfrm>
          <a:prstGeom prst="ellipse">
            <a:avLst/>
          </a:prstGeom>
          <a:solidFill>
            <a:srgbClr val="00279F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23558" name="Oval 12"/>
          <p:cNvSpPr>
            <a:spLocks noChangeArrowheads="1"/>
          </p:cNvSpPr>
          <p:nvPr/>
        </p:nvSpPr>
        <p:spPr bwMode="auto">
          <a:xfrm>
            <a:off x="3892550" y="15303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23559" name="Oval 13"/>
          <p:cNvSpPr>
            <a:spLocks noChangeArrowheads="1"/>
          </p:cNvSpPr>
          <p:nvPr/>
        </p:nvSpPr>
        <p:spPr bwMode="auto">
          <a:xfrm>
            <a:off x="4349750" y="14541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23560" name="Arc 14"/>
          <p:cNvSpPr>
            <a:spLocks/>
          </p:cNvSpPr>
          <p:nvPr/>
        </p:nvSpPr>
        <p:spPr bwMode="auto">
          <a:xfrm rot="-9060000">
            <a:off x="3886200" y="1676400"/>
            <a:ext cx="374650" cy="4508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1" name="Arc 15"/>
          <p:cNvSpPr>
            <a:spLocks/>
          </p:cNvSpPr>
          <p:nvPr/>
        </p:nvSpPr>
        <p:spPr bwMode="auto">
          <a:xfrm>
            <a:off x="4419600" y="1531938"/>
            <a:ext cx="69850" cy="450850"/>
          </a:xfrm>
          <a:custGeom>
            <a:avLst/>
            <a:gdLst>
              <a:gd name="T0" fmla="*/ 0 w 21600"/>
              <a:gd name="T1" fmla="*/ 0 h 21600"/>
              <a:gd name="T2" fmla="*/ 258318142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Line 16"/>
          <p:cNvSpPr>
            <a:spLocks noChangeShapeType="1"/>
          </p:cNvSpPr>
          <p:nvPr/>
        </p:nvSpPr>
        <p:spPr bwMode="auto">
          <a:xfrm>
            <a:off x="4502150" y="1987550"/>
            <a:ext cx="63500" cy="635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3" name="Line 17"/>
          <p:cNvSpPr>
            <a:spLocks noChangeShapeType="1"/>
          </p:cNvSpPr>
          <p:nvPr/>
        </p:nvSpPr>
        <p:spPr bwMode="auto">
          <a:xfrm flipH="1">
            <a:off x="4413250" y="1987550"/>
            <a:ext cx="88900" cy="635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 flipH="1">
            <a:off x="3962400" y="2133600"/>
            <a:ext cx="76200" cy="6985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5" name="Rectangle 21"/>
          <p:cNvSpPr>
            <a:spLocks noChangeArrowheads="1"/>
          </p:cNvSpPr>
          <p:nvPr/>
        </p:nvSpPr>
        <p:spPr bwMode="auto">
          <a:xfrm>
            <a:off x="5776913" y="1555750"/>
            <a:ext cx="23002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000" i="1">
                <a:solidFill>
                  <a:srgbClr val="333399"/>
                </a:solidFill>
                <a:latin typeface="Arial" charset="0"/>
              </a:rPr>
              <a:t>HYPOTHALAMUS</a:t>
            </a:r>
          </a:p>
        </p:txBody>
      </p:sp>
      <p:sp>
        <p:nvSpPr>
          <p:cNvPr id="23566" name="Rectangle 22"/>
          <p:cNvSpPr>
            <a:spLocks noChangeArrowheads="1"/>
          </p:cNvSpPr>
          <p:nvPr/>
        </p:nvSpPr>
        <p:spPr bwMode="auto">
          <a:xfrm>
            <a:off x="5562600" y="2438400"/>
            <a:ext cx="307498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000" i="1">
                <a:solidFill>
                  <a:srgbClr val="333399"/>
                </a:solidFill>
                <a:latin typeface="Arial" charset="0"/>
              </a:rPr>
              <a:t>ADENOHYPOPHYSIS</a:t>
            </a:r>
          </a:p>
          <a:p>
            <a:r>
              <a:rPr lang="en-GB" sz="2000" i="1">
                <a:solidFill>
                  <a:srgbClr val="333399"/>
                </a:solidFill>
                <a:latin typeface="Arial" charset="0"/>
              </a:rPr>
              <a:t>(ANTERIOR PITUITARY)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47713" y="473075"/>
            <a:ext cx="3100387" cy="784225"/>
            <a:chOff x="471" y="298"/>
            <a:chExt cx="1953" cy="494"/>
          </a:xfrm>
        </p:grpSpPr>
        <p:sp>
          <p:nvSpPr>
            <p:cNvPr id="23596" name="Rectangle 23"/>
            <p:cNvSpPr>
              <a:spLocks noChangeArrowheads="1"/>
            </p:cNvSpPr>
            <p:nvPr/>
          </p:nvSpPr>
          <p:spPr bwMode="auto">
            <a:xfrm>
              <a:off x="471" y="298"/>
              <a:ext cx="1502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 b="1">
                  <a:solidFill>
                    <a:srgbClr val="333399"/>
                  </a:solidFill>
                  <a:latin typeface="Arial" charset="0"/>
                </a:rPr>
                <a:t>STRESSORS</a:t>
              </a:r>
            </a:p>
          </p:txBody>
        </p:sp>
        <p:sp>
          <p:nvSpPr>
            <p:cNvPr id="23597" name="Line 24"/>
            <p:cNvSpPr>
              <a:spLocks noChangeShapeType="1"/>
            </p:cNvSpPr>
            <p:nvPr/>
          </p:nvSpPr>
          <p:spPr bwMode="auto">
            <a:xfrm>
              <a:off x="1704" y="648"/>
              <a:ext cx="720" cy="144"/>
            </a:xfrm>
            <a:prstGeom prst="line">
              <a:avLst/>
            </a:prstGeom>
            <a:noFill/>
            <a:ln w="762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330700" y="739775"/>
            <a:ext cx="4467225" cy="650875"/>
            <a:chOff x="2728" y="466"/>
            <a:chExt cx="2814" cy="410"/>
          </a:xfrm>
        </p:grpSpPr>
        <p:sp>
          <p:nvSpPr>
            <p:cNvPr id="23594" name="Line 25"/>
            <p:cNvSpPr>
              <a:spLocks noChangeShapeType="1"/>
            </p:cNvSpPr>
            <p:nvPr/>
          </p:nvSpPr>
          <p:spPr bwMode="auto">
            <a:xfrm flipH="1">
              <a:off x="2728" y="632"/>
              <a:ext cx="688" cy="17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5" name="Rectangle 26"/>
            <p:cNvSpPr>
              <a:spLocks noChangeArrowheads="1"/>
            </p:cNvSpPr>
            <p:nvPr/>
          </p:nvSpPr>
          <p:spPr bwMode="auto">
            <a:xfrm>
              <a:off x="3543" y="466"/>
              <a:ext cx="1999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GB">
                  <a:solidFill>
                    <a:srgbClr val="333399"/>
                  </a:solidFill>
                  <a:latin typeface="Arial" charset="0"/>
                </a:rPr>
                <a:t>BIOLOGICAL CLOCK</a:t>
              </a:r>
            </a:p>
            <a:p>
              <a:pPr>
                <a:lnSpc>
                  <a:spcPct val="75000"/>
                </a:lnSpc>
              </a:pPr>
              <a:r>
                <a:rPr lang="en-GB">
                  <a:solidFill>
                    <a:srgbClr val="333399"/>
                  </a:solidFill>
                  <a:latin typeface="Arial" charset="0"/>
                </a:rPr>
                <a:t>(circadian rhythm)</a:t>
              </a:r>
            </a:p>
          </p:txBody>
        </p:sp>
      </p:grpSp>
      <p:sp>
        <p:nvSpPr>
          <p:cNvPr id="23569" name="Rectangle 32"/>
          <p:cNvSpPr>
            <a:spLocks noChangeArrowheads="1"/>
          </p:cNvSpPr>
          <p:nvPr/>
        </p:nvSpPr>
        <p:spPr bwMode="auto">
          <a:xfrm>
            <a:off x="5624513" y="4908550"/>
            <a:ext cx="223996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000" i="1">
                <a:solidFill>
                  <a:srgbClr val="333399"/>
                </a:solidFill>
                <a:latin typeface="Arial" charset="0"/>
              </a:rPr>
              <a:t>ADRENAL</a:t>
            </a:r>
          </a:p>
          <a:p>
            <a:r>
              <a:rPr lang="en-GB" sz="2000" i="1">
                <a:solidFill>
                  <a:srgbClr val="333399"/>
                </a:solidFill>
                <a:latin typeface="Arial" charset="0"/>
              </a:rPr>
              <a:t>CORTEX</a:t>
            </a:r>
          </a:p>
          <a:p>
            <a:r>
              <a:rPr lang="en-GB" sz="2000" i="1">
                <a:solidFill>
                  <a:srgbClr val="333399"/>
                </a:solidFill>
                <a:latin typeface="Arial" charset="0"/>
              </a:rPr>
              <a:t>(zonae fasciculata</a:t>
            </a:r>
          </a:p>
          <a:p>
            <a:r>
              <a:rPr lang="en-GB" sz="2000" i="1">
                <a:solidFill>
                  <a:srgbClr val="333399"/>
                </a:solidFill>
                <a:latin typeface="Arial" charset="0"/>
              </a:rPr>
              <a:t>and reticularis)</a:t>
            </a: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1281113" y="1281113"/>
            <a:ext cx="1906587" cy="3983037"/>
            <a:chOff x="807" y="807"/>
            <a:chExt cx="1201" cy="2509"/>
          </a:xfrm>
        </p:grpSpPr>
        <p:sp>
          <p:nvSpPr>
            <p:cNvPr id="23586" name="Line 11"/>
            <p:cNvSpPr>
              <a:spLocks noChangeShapeType="1"/>
            </p:cNvSpPr>
            <p:nvPr/>
          </p:nvSpPr>
          <p:spPr bwMode="auto">
            <a:xfrm flipV="1">
              <a:off x="864" y="2112"/>
              <a:ext cx="0" cy="1204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587" name="Group 40"/>
            <p:cNvGrpSpPr>
              <a:grpSpLocks/>
            </p:cNvGrpSpPr>
            <p:nvPr/>
          </p:nvGrpSpPr>
          <p:grpSpPr bwMode="auto">
            <a:xfrm>
              <a:off x="807" y="807"/>
              <a:ext cx="1201" cy="2229"/>
              <a:chOff x="807" y="807"/>
              <a:chExt cx="1201" cy="2229"/>
            </a:xfrm>
          </p:grpSpPr>
          <p:sp>
            <p:nvSpPr>
              <p:cNvPr id="23588" name="Line 27"/>
              <p:cNvSpPr>
                <a:spLocks noChangeShapeType="1"/>
              </p:cNvSpPr>
              <p:nvPr/>
            </p:nvSpPr>
            <p:spPr bwMode="auto">
              <a:xfrm>
                <a:off x="872" y="2112"/>
                <a:ext cx="992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89" name="Line 28"/>
              <p:cNvSpPr>
                <a:spLocks noChangeShapeType="1"/>
              </p:cNvSpPr>
              <p:nvPr/>
            </p:nvSpPr>
            <p:spPr bwMode="auto">
              <a:xfrm>
                <a:off x="872" y="1056"/>
                <a:ext cx="1136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0" name="Rectangle 29"/>
              <p:cNvSpPr>
                <a:spLocks noChangeArrowheads="1"/>
              </p:cNvSpPr>
              <p:nvPr/>
            </p:nvSpPr>
            <p:spPr bwMode="auto">
              <a:xfrm>
                <a:off x="951" y="2626"/>
                <a:ext cx="902" cy="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feedback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loops</a:t>
                </a:r>
              </a:p>
            </p:txBody>
          </p:sp>
          <p:sp>
            <p:nvSpPr>
              <p:cNvPr id="23591" name="Rectangle 30"/>
              <p:cNvSpPr>
                <a:spLocks noChangeArrowheads="1"/>
              </p:cNvSpPr>
              <p:nvPr/>
            </p:nvSpPr>
            <p:spPr bwMode="auto">
              <a:xfrm>
                <a:off x="855" y="1863"/>
                <a:ext cx="913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direct -ve</a:t>
                </a:r>
              </a:p>
            </p:txBody>
          </p:sp>
          <p:sp>
            <p:nvSpPr>
              <p:cNvPr id="23592" name="Rectangle 31"/>
              <p:cNvSpPr>
                <a:spLocks noChangeArrowheads="1"/>
              </p:cNvSpPr>
              <p:nvPr/>
            </p:nvSpPr>
            <p:spPr bwMode="auto">
              <a:xfrm>
                <a:off x="807" y="807"/>
                <a:ext cx="1064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indirect -ve</a:t>
                </a:r>
              </a:p>
            </p:txBody>
          </p:sp>
          <p:sp>
            <p:nvSpPr>
              <p:cNvPr id="23593" name="Line 37"/>
              <p:cNvSpPr>
                <a:spLocks noChangeShapeType="1"/>
              </p:cNvSpPr>
              <p:nvPr/>
            </p:nvSpPr>
            <p:spPr bwMode="auto">
              <a:xfrm flipV="1">
                <a:off x="864" y="1056"/>
                <a:ext cx="0" cy="1056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3571" name="Freeform 36"/>
          <p:cNvSpPr>
            <a:spLocks/>
          </p:cNvSpPr>
          <p:nvPr/>
        </p:nvSpPr>
        <p:spPr bwMode="auto">
          <a:xfrm>
            <a:off x="1905000" y="1676400"/>
            <a:ext cx="4572000" cy="1625600"/>
          </a:xfrm>
          <a:custGeom>
            <a:avLst/>
            <a:gdLst>
              <a:gd name="T0" fmla="*/ 2147483647 w 2880"/>
              <a:gd name="T1" fmla="*/ 2147483647 h 1024"/>
              <a:gd name="T2" fmla="*/ 2147483647 w 2880"/>
              <a:gd name="T3" fmla="*/ 2147483647 h 1024"/>
              <a:gd name="T4" fmla="*/ 2147483647 w 2880"/>
              <a:gd name="T5" fmla="*/ 2147483647 h 1024"/>
              <a:gd name="T6" fmla="*/ 2147483647 w 2880"/>
              <a:gd name="T7" fmla="*/ 2147483647 h 1024"/>
              <a:gd name="T8" fmla="*/ 2147483647 w 2880"/>
              <a:gd name="T9" fmla="*/ 2147483647 h 1024"/>
              <a:gd name="T10" fmla="*/ 2147483647 w 2880"/>
              <a:gd name="T11" fmla="*/ 2147483647 h 1024"/>
              <a:gd name="T12" fmla="*/ 2147483647 w 2880"/>
              <a:gd name="T13" fmla="*/ 2147483647 h 1024"/>
              <a:gd name="T14" fmla="*/ 2147483647 w 2880"/>
              <a:gd name="T15" fmla="*/ 2147483647 h 1024"/>
              <a:gd name="T16" fmla="*/ 2147483647 w 2880"/>
              <a:gd name="T17" fmla="*/ 2147483647 h 1024"/>
              <a:gd name="T18" fmla="*/ 2147483647 w 2880"/>
              <a:gd name="T19" fmla="*/ 2147483647 h 1024"/>
              <a:gd name="T20" fmla="*/ 2147483647 w 2880"/>
              <a:gd name="T21" fmla="*/ 2147483647 h 1024"/>
              <a:gd name="T22" fmla="*/ 0 w 2880"/>
              <a:gd name="T23" fmla="*/ 0 h 10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80"/>
              <a:gd name="T37" fmla="*/ 0 h 1024"/>
              <a:gd name="T38" fmla="*/ 2880 w 2880"/>
              <a:gd name="T39" fmla="*/ 1024 h 10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80" h="1024">
                <a:moveTo>
                  <a:pt x="2880" y="144"/>
                </a:moveTo>
                <a:cubicBezTo>
                  <a:pt x="2696" y="212"/>
                  <a:pt x="2512" y="280"/>
                  <a:pt x="2352" y="288"/>
                </a:cubicBezTo>
                <a:cubicBezTo>
                  <a:pt x="2192" y="296"/>
                  <a:pt x="2008" y="176"/>
                  <a:pt x="1920" y="192"/>
                </a:cubicBezTo>
                <a:cubicBezTo>
                  <a:pt x="1832" y="208"/>
                  <a:pt x="1808" y="296"/>
                  <a:pt x="1824" y="384"/>
                </a:cubicBezTo>
                <a:cubicBezTo>
                  <a:pt x="1840" y="472"/>
                  <a:pt x="2008" y="632"/>
                  <a:pt x="2016" y="720"/>
                </a:cubicBezTo>
                <a:cubicBezTo>
                  <a:pt x="2024" y="808"/>
                  <a:pt x="1968" y="872"/>
                  <a:pt x="1872" y="912"/>
                </a:cubicBezTo>
                <a:cubicBezTo>
                  <a:pt x="1776" y="952"/>
                  <a:pt x="1632" y="1024"/>
                  <a:pt x="1440" y="960"/>
                </a:cubicBezTo>
                <a:cubicBezTo>
                  <a:pt x="1248" y="896"/>
                  <a:pt x="760" y="648"/>
                  <a:pt x="720" y="528"/>
                </a:cubicBezTo>
                <a:cubicBezTo>
                  <a:pt x="680" y="408"/>
                  <a:pt x="1136" y="312"/>
                  <a:pt x="1200" y="240"/>
                </a:cubicBezTo>
                <a:cubicBezTo>
                  <a:pt x="1264" y="168"/>
                  <a:pt x="1240" y="88"/>
                  <a:pt x="1104" y="96"/>
                </a:cubicBezTo>
                <a:cubicBezTo>
                  <a:pt x="968" y="104"/>
                  <a:pt x="568" y="304"/>
                  <a:pt x="384" y="288"/>
                </a:cubicBezTo>
                <a:cubicBezTo>
                  <a:pt x="200" y="272"/>
                  <a:pt x="100" y="136"/>
                  <a:pt x="0" y="0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048000" y="2057400"/>
            <a:ext cx="2970213" cy="2432050"/>
            <a:chOff x="1911" y="1287"/>
            <a:chExt cx="1871" cy="1532"/>
          </a:xfrm>
        </p:grpSpPr>
        <p:grpSp>
          <p:nvGrpSpPr>
            <p:cNvPr id="23579" name="Group 38"/>
            <p:cNvGrpSpPr>
              <a:grpSpLocks/>
            </p:cNvGrpSpPr>
            <p:nvPr/>
          </p:nvGrpSpPr>
          <p:grpSpPr bwMode="auto">
            <a:xfrm>
              <a:off x="1911" y="1287"/>
              <a:ext cx="1871" cy="1532"/>
              <a:chOff x="1911" y="1287"/>
              <a:chExt cx="1871" cy="1532"/>
            </a:xfrm>
          </p:grpSpPr>
          <p:sp>
            <p:nvSpPr>
              <p:cNvPr id="23582" name="Rectangle 7"/>
              <p:cNvSpPr>
                <a:spLocks noChangeArrowheads="1"/>
              </p:cNvSpPr>
              <p:nvPr/>
            </p:nvSpPr>
            <p:spPr bwMode="auto">
              <a:xfrm>
                <a:off x="1911" y="2295"/>
                <a:ext cx="1871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CORTICOTROPHIN</a:t>
                </a:r>
              </a:p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	(ACTH)</a:t>
                </a:r>
              </a:p>
            </p:txBody>
          </p:sp>
          <p:sp>
            <p:nvSpPr>
              <p:cNvPr id="23583" name="Line 8"/>
              <p:cNvSpPr>
                <a:spLocks noChangeShapeType="1"/>
              </p:cNvSpPr>
              <p:nvPr/>
            </p:nvSpPr>
            <p:spPr bwMode="auto">
              <a:xfrm>
                <a:off x="2784" y="1976"/>
                <a:ext cx="0" cy="32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84" name="Rectangle 19"/>
              <p:cNvSpPr>
                <a:spLocks noChangeArrowheads="1"/>
              </p:cNvSpPr>
              <p:nvPr/>
            </p:nvSpPr>
            <p:spPr bwMode="auto">
              <a:xfrm>
                <a:off x="2247" y="1431"/>
                <a:ext cx="539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CRH</a:t>
                </a:r>
              </a:p>
            </p:txBody>
          </p:sp>
          <p:sp>
            <p:nvSpPr>
              <p:cNvPr id="23585" name="Rectangle 20"/>
              <p:cNvSpPr>
                <a:spLocks noChangeArrowheads="1"/>
              </p:cNvSpPr>
              <p:nvPr/>
            </p:nvSpPr>
            <p:spPr bwMode="auto">
              <a:xfrm>
                <a:off x="2679" y="1287"/>
                <a:ext cx="374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VP</a:t>
                </a:r>
              </a:p>
            </p:txBody>
          </p:sp>
        </p:grpSp>
        <p:sp>
          <p:nvSpPr>
            <p:cNvPr id="23580" name="Line 44"/>
            <p:cNvSpPr>
              <a:spLocks noChangeShapeType="1"/>
            </p:cNvSpPr>
            <p:nvPr/>
          </p:nvSpPr>
          <p:spPr bwMode="auto">
            <a:xfrm>
              <a:off x="2592" y="1680"/>
              <a:ext cx="144" cy="192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1" name="Line 45"/>
            <p:cNvSpPr>
              <a:spLocks noChangeShapeType="1"/>
            </p:cNvSpPr>
            <p:nvPr/>
          </p:nvSpPr>
          <p:spPr bwMode="auto">
            <a:xfrm flipH="1">
              <a:off x="2832" y="1536"/>
              <a:ext cx="48" cy="288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684213" y="4365625"/>
            <a:ext cx="3756025" cy="1881188"/>
            <a:chOff x="423" y="2792"/>
            <a:chExt cx="2366" cy="1185"/>
          </a:xfrm>
        </p:grpSpPr>
        <p:sp>
          <p:nvSpPr>
            <p:cNvPr id="23574" name="Line 48"/>
            <p:cNvSpPr>
              <a:spLocks noChangeShapeType="1"/>
            </p:cNvSpPr>
            <p:nvPr/>
          </p:nvSpPr>
          <p:spPr bwMode="auto">
            <a:xfrm>
              <a:off x="2789" y="2840"/>
              <a:ext cx="0" cy="27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3575" name="Group 39"/>
            <p:cNvGrpSpPr>
              <a:grpSpLocks/>
            </p:cNvGrpSpPr>
            <p:nvPr/>
          </p:nvGrpSpPr>
          <p:grpSpPr bwMode="auto">
            <a:xfrm>
              <a:off x="423" y="2792"/>
              <a:ext cx="2361" cy="1185"/>
              <a:chOff x="423" y="2792"/>
              <a:chExt cx="2361" cy="1185"/>
            </a:xfrm>
          </p:grpSpPr>
          <p:sp>
            <p:nvSpPr>
              <p:cNvPr id="23576" name="Line 6"/>
              <p:cNvSpPr>
                <a:spLocks noChangeShapeType="1"/>
              </p:cNvSpPr>
              <p:nvPr/>
            </p:nvSpPr>
            <p:spPr bwMode="auto">
              <a:xfrm>
                <a:off x="2784" y="2792"/>
                <a:ext cx="0" cy="56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77" name="Line 9"/>
              <p:cNvSpPr>
                <a:spLocks noChangeShapeType="1"/>
              </p:cNvSpPr>
              <p:nvPr/>
            </p:nvSpPr>
            <p:spPr bwMode="auto">
              <a:xfrm flipH="1">
                <a:off x="1768" y="3552"/>
                <a:ext cx="88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78" name="Rectangle 10"/>
              <p:cNvSpPr>
                <a:spLocks noChangeArrowheads="1"/>
              </p:cNvSpPr>
              <p:nvPr/>
            </p:nvSpPr>
            <p:spPr bwMode="auto">
              <a:xfrm>
                <a:off x="423" y="3394"/>
                <a:ext cx="1852" cy="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CORTISOL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(and small amounts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>
                    <a:solidFill>
                      <a:srgbClr val="333399"/>
                    </a:solidFill>
                    <a:latin typeface="Arial" charset="0"/>
                  </a:rPr>
                  <a:t>of androgens)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dirty="0" smtClean="0">
                <a:solidFill>
                  <a:srgbClr val="333399"/>
                </a:solidFill>
                <a:latin typeface="Arial" charset="0"/>
              </a:rPr>
              <a:t>CORTISOL:</a:t>
            </a:r>
            <a:br>
              <a:rPr lang="en-GB" b="1" i="1" dirty="0" smtClean="0">
                <a:solidFill>
                  <a:srgbClr val="333399"/>
                </a:solidFill>
                <a:latin typeface="Arial" charset="0"/>
              </a:rPr>
            </a:br>
            <a:r>
              <a:rPr lang="en-GB" b="1" i="1" dirty="0" smtClean="0">
                <a:solidFill>
                  <a:srgbClr val="333399"/>
                </a:solidFill>
                <a:latin typeface="Arial" charset="0"/>
              </a:rPr>
              <a:t>CIRCADIAN RHYTHM</a:t>
            </a:r>
            <a:endParaRPr lang="en-GB" dirty="0" smtClean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048000" y="1981200"/>
            <a:ext cx="0" cy="1752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0" y="4038600"/>
            <a:ext cx="0" cy="19812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048000" y="3733800"/>
            <a:ext cx="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048000" y="6019800"/>
            <a:ext cx="4343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1431925" y="2632075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ACTH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1050925" y="4687888"/>
            <a:ext cx="174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CORTISOL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3733800" y="6019800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08.00</a:t>
            </a:r>
          </a:p>
        </p:txBody>
      </p:sp>
      <p:sp>
        <p:nvSpPr>
          <p:cNvPr id="24586" name="Freeform 13"/>
          <p:cNvSpPr>
            <a:spLocks/>
          </p:cNvSpPr>
          <p:nvPr/>
        </p:nvSpPr>
        <p:spPr bwMode="auto">
          <a:xfrm>
            <a:off x="3505200" y="1879600"/>
            <a:ext cx="3352800" cy="1612900"/>
          </a:xfrm>
          <a:custGeom>
            <a:avLst/>
            <a:gdLst>
              <a:gd name="T0" fmla="*/ 0 w 2112"/>
              <a:gd name="T1" fmla="*/ 2147483647 h 1016"/>
              <a:gd name="T2" fmla="*/ 2147483647 w 2112"/>
              <a:gd name="T3" fmla="*/ 2147483647 h 1016"/>
              <a:gd name="T4" fmla="*/ 2147483647 w 2112"/>
              <a:gd name="T5" fmla="*/ 2147483647 h 1016"/>
              <a:gd name="T6" fmla="*/ 2147483647 w 2112"/>
              <a:gd name="T7" fmla="*/ 2147483647 h 1016"/>
              <a:gd name="T8" fmla="*/ 2147483647 w 2112"/>
              <a:gd name="T9" fmla="*/ 2147483647 h 1016"/>
              <a:gd name="T10" fmla="*/ 2147483647 w 2112"/>
              <a:gd name="T11" fmla="*/ 2147483647 h 1016"/>
              <a:gd name="T12" fmla="*/ 2147483647 w 2112"/>
              <a:gd name="T13" fmla="*/ 2147483647 h 1016"/>
              <a:gd name="T14" fmla="*/ 2147483647 w 2112"/>
              <a:gd name="T15" fmla="*/ 2147483647 h 1016"/>
              <a:gd name="T16" fmla="*/ 2147483647 w 2112"/>
              <a:gd name="T17" fmla="*/ 2147483647 h 1016"/>
              <a:gd name="T18" fmla="*/ 2147483647 w 2112"/>
              <a:gd name="T19" fmla="*/ 2147483647 h 1016"/>
              <a:gd name="T20" fmla="*/ 2147483647 w 2112"/>
              <a:gd name="T21" fmla="*/ 2147483647 h 1016"/>
              <a:gd name="T22" fmla="*/ 2147483647 w 2112"/>
              <a:gd name="T23" fmla="*/ 2147483647 h 1016"/>
              <a:gd name="T24" fmla="*/ 2147483647 w 2112"/>
              <a:gd name="T25" fmla="*/ 2147483647 h 1016"/>
              <a:gd name="T26" fmla="*/ 2147483647 w 2112"/>
              <a:gd name="T27" fmla="*/ 2147483647 h 1016"/>
              <a:gd name="T28" fmla="*/ 2147483647 w 2112"/>
              <a:gd name="T29" fmla="*/ 2147483647 h 1016"/>
              <a:gd name="T30" fmla="*/ 2147483647 w 2112"/>
              <a:gd name="T31" fmla="*/ 2147483647 h 1016"/>
              <a:gd name="T32" fmla="*/ 2147483647 w 2112"/>
              <a:gd name="T33" fmla="*/ 2147483647 h 1016"/>
              <a:gd name="T34" fmla="*/ 2147483647 w 2112"/>
              <a:gd name="T35" fmla="*/ 2147483647 h 1016"/>
              <a:gd name="T36" fmla="*/ 2147483647 w 2112"/>
              <a:gd name="T37" fmla="*/ 2147483647 h 1016"/>
              <a:gd name="T38" fmla="*/ 2147483647 w 2112"/>
              <a:gd name="T39" fmla="*/ 2147483647 h 1016"/>
              <a:gd name="T40" fmla="*/ 2147483647 w 2112"/>
              <a:gd name="T41" fmla="*/ 2147483647 h 1016"/>
              <a:gd name="T42" fmla="*/ 2147483647 w 2112"/>
              <a:gd name="T43" fmla="*/ 2147483647 h 1016"/>
              <a:gd name="T44" fmla="*/ 2147483647 w 2112"/>
              <a:gd name="T45" fmla="*/ 2147483647 h 1016"/>
              <a:gd name="T46" fmla="*/ 2147483647 w 2112"/>
              <a:gd name="T47" fmla="*/ 2147483647 h 1016"/>
              <a:gd name="T48" fmla="*/ 2147483647 w 2112"/>
              <a:gd name="T49" fmla="*/ 2147483647 h 1016"/>
              <a:gd name="T50" fmla="*/ 2147483647 w 2112"/>
              <a:gd name="T51" fmla="*/ 2147483647 h 1016"/>
              <a:gd name="T52" fmla="*/ 2147483647 w 2112"/>
              <a:gd name="T53" fmla="*/ 2147483647 h 101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112"/>
              <a:gd name="T82" fmla="*/ 0 h 1016"/>
              <a:gd name="T83" fmla="*/ 2112 w 2112"/>
              <a:gd name="T84" fmla="*/ 1016 h 101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112" h="1016">
                <a:moveTo>
                  <a:pt x="0" y="496"/>
                </a:moveTo>
                <a:cubicBezTo>
                  <a:pt x="16" y="404"/>
                  <a:pt x="32" y="312"/>
                  <a:pt x="48" y="304"/>
                </a:cubicBezTo>
                <a:cubicBezTo>
                  <a:pt x="64" y="296"/>
                  <a:pt x="80" y="472"/>
                  <a:pt x="96" y="448"/>
                </a:cubicBezTo>
                <a:cubicBezTo>
                  <a:pt x="112" y="424"/>
                  <a:pt x="128" y="176"/>
                  <a:pt x="144" y="160"/>
                </a:cubicBezTo>
                <a:cubicBezTo>
                  <a:pt x="160" y="144"/>
                  <a:pt x="176" y="376"/>
                  <a:pt x="192" y="352"/>
                </a:cubicBezTo>
                <a:cubicBezTo>
                  <a:pt x="208" y="328"/>
                  <a:pt x="224" y="0"/>
                  <a:pt x="240" y="16"/>
                </a:cubicBezTo>
                <a:cubicBezTo>
                  <a:pt x="256" y="32"/>
                  <a:pt x="272" y="432"/>
                  <a:pt x="288" y="448"/>
                </a:cubicBezTo>
                <a:cubicBezTo>
                  <a:pt x="304" y="464"/>
                  <a:pt x="320" y="136"/>
                  <a:pt x="336" y="112"/>
                </a:cubicBezTo>
                <a:cubicBezTo>
                  <a:pt x="352" y="88"/>
                  <a:pt x="360" y="168"/>
                  <a:pt x="384" y="304"/>
                </a:cubicBezTo>
                <a:cubicBezTo>
                  <a:pt x="408" y="440"/>
                  <a:pt x="440" y="880"/>
                  <a:pt x="480" y="928"/>
                </a:cubicBezTo>
                <a:cubicBezTo>
                  <a:pt x="520" y="976"/>
                  <a:pt x="576" y="584"/>
                  <a:pt x="624" y="592"/>
                </a:cubicBezTo>
                <a:cubicBezTo>
                  <a:pt x="672" y="600"/>
                  <a:pt x="736" y="936"/>
                  <a:pt x="768" y="976"/>
                </a:cubicBezTo>
                <a:cubicBezTo>
                  <a:pt x="800" y="1016"/>
                  <a:pt x="792" y="832"/>
                  <a:pt x="816" y="832"/>
                </a:cubicBezTo>
                <a:cubicBezTo>
                  <a:pt x="840" y="832"/>
                  <a:pt x="888" y="968"/>
                  <a:pt x="912" y="976"/>
                </a:cubicBezTo>
                <a:cubicBezTo>
                  <a:pt x="936" y="984"/>
                  <a:pt x="944" y="880"/>
                  <a:pt x="960" y="880"/>
                </a:cubicBezTo>
                <a:cubicBezTo>
                  <a:pt x="976" y="880"/>
                  <a:pt x="968" y="984"/>
                  <a:pt x="1008" y="976"/>
                </a:cubicBezTo>
                <a:cubicBezTo>
                  <a:pt x="1048" y="968"/>
                  <a:pt x="1152" y="832"/>
                  <a:pt x="1200" y="832"/>
                </a:cubicBezTo>
                <a:cubicBezTo>
                  <a:pt x="1248" y="832"/>
                  <a:pt x="1264" y="992"/>
                  <a:pt x="1296" y="976"/>
                </a:cubicBezTo>
                <a:cubicBezTo>
                  <a:pt x="1328" y="960"/>
                  <a:pt x="1344" y="736"/>
                  <a:pt x="1392" y="736"/>
                </a:cubicBezTo>
                <a:cubicBezTo>
                  <a:pt x="1440" y="736"/>
                  <a:pt x="1544" y="952"/>
                  <a:pt x="1584" y="976"/>
                </a:cubicBezTo>
                <a:cubicBezTo>
                  <a:pt x="1624" y="1000"/>
                  <a:pt x="1608" y="880"/>
                  <a:pt x="1632" y="880"/>
                </a:cubicBezTo>
                <a:cubicBezTo>
                  <a:pt x="1656" y="880"/>
                  <a:pt x="1696" y="1000"/>
                  <a:pt x="1728" y="976"/>
                </a:cubicBezTo>
                <a:cubicBezTo>
                  <a:pt x="1760" y="952"/>
                  <a:pt x="1808" y="744"/>
                  <a:pt x="1824" y="736"/>
                </a:cubicBezTo>
                <a:cubicBezTo>
                  <a:pt x="1840" y="728"/>
                  <a:pt x="1808" y="968"/>
                  <a:pt x="1824" y="928"/>
                </a:cubicBezTo>
                <a:cubicBezTo>
                  <a:pt x="1840" y="888"/>
                  <a:pt x="1896" y="496"/>
                  <a:pt x="1920" y="496"/>
                </a:cubicBezTo>
                <a:cubicBezTo>
                  <a:pt x="1944" y="496"/>
                  <a:pt x="1936" y="960"/>
                  <a:pt x="1968" y="928"/>
                </a:cubicBezTo>
                <a:cubicBezTo>
                  <a:pt x="2000" y="896"/>
                  <a:pt x="2096" y="408"/>
                  <a:pt x="2112" y="304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Freeform 14"/>
          <p:cNvSpPr>
            <a:spLocks/>
          </p:cNvSpPr>
          <p:nvPr/>
        </p:nvSpPr>
        <p:spPr bwMode="auto">
          <a:xfrm>
            <a:off x="3733800" y="4038600"/>
            <a:ext cx="3352800" cy="1765300"/>
          </a:xfrm>
          <a:custGeom>
            <a:avLst/>
            <a:gdLst>
              <a:gd name="T0" fmla="*/ 0 w 2112"/>
              <a:gd name="T1" fmla="*/ 2147483647 h 1016"/>
              <a:gd name="T2" fmla="*/ 2147483647 w 2112"/>
              <a:gd name="T3" fmla="*/ 2147483647 h 1016"/>
              <a:gd name="T4" fmla="*/ 2147483647 w 2112"/>
              <a:gd name="T5" fmla="*/ 2147483647 h 1016"/>
              <a:gd name="T6" fmla="*/ 2147483647 w 2112"/>
              <a:gd name="T7" fmla="*/ 2147483647 h 1016"/>
              <a:gd name="T8" fmla="*/ 2147483647 w 2112"/>
              <a:gd name="T9" fmla="*/ 2147483647 h 1016"/>
              <a:gd name="T10" fmla="*/ 2147483647 w 2112"/>
              <a:gd name="T11" fmla="*/ 2147483647 h 1016"/>
              <a:gd name="T12" fmla="*/ 2147483647 w 2112"/>
              <a:gd name="T13" fmla="*/ 2147483647 h 1016"/>
              <a:gd name="T14" fmla="*/ 2147483647 w 2112"/>
              <a:gd name="T15" fmla="*/ 2147483647 h 1016"/>
              <a:gd name="T16" fmla="*/ 2147483647 w 2112"/>
              <a:gd name="T17" fmla="*/ 2147483647 h 1016"/>
              <a:gd name="T18" fmla="*/ 2147483647 w 2112"/>
              <a:gd name="T19" fmla="*/ 2147483647 h 1016"/>
              <a:gd name="T20" fmla="*/ 2147483647 w 2112"/>
              <a:gd name="T21" fmla="*/ 2147483647 h 1016"/>
              <a:gd name="T22" fmla="*/ 2147483647 w 2112"/>
              <a:gd name="T23" fmla="*/ 2147483647 h 1016"/>
              <a:gd name="T24" fmla="*/ 2147483647 w 2112"/>
              <a:gd name="T25" fmla="*/ 2147483647 h 1016"/>
              <a:gd name="T26" fmla="*/ 2147483647 w 2112"/>
              <a:gd name="T27" fmla="*/ 2147483647 h 1016"/>
              <a:gd name="T28" fmla="*/ 2147483647 w 2112"/>
              <a:gd name="T29" fmla="*/ 2147483647 h 1016"/>
              <a:gd name="T30" fmla="*/ 2147483647 w 2112"/>
              <a:gd name="T31" fmla="*/ 2147483647 h 1016"/>
              <a:gd name="T32" fmla="*/ 2147483647 w 2112"/>
              <a:gd name="T33" fmla="*/ 2147483647 h 1016"/>
              <a:gd name="T34" fmla="*/ 2147483647 w 2112"/>
              <a:gd name="T35" fmla="*/ 2147483647 h 1016"/>
              <a:gd name="T36" fmla="*/ 2147483647 w 2112"/>
              <a:gd name="T37" fmla="*/ 2147483647 h 1016"/>
              <a:gd name="T38" fmla="*/ 2147483647 w 2112"/>
              <a:gd name="T39" fmla="*/ 2147483647 h 1016"/>
              <a:gd name="T40" fmla="*/ 2147483647 w 2112"/>
              <a:gd name="T41" fmla="*/ 2147483647 h 1016"/>
              <a:gd name="T42" fmla="*/ 2147483647 w 2112"/>
              <a:gd name="T43" fmla="*/ 2147483647 h 1016"/>
              <a:gd name="T44" fmla="*/ 2147483647 w 2112"/>
              <a:gd name="T45" fmla="*/ 2147483647 h 1016"/>
              <a:gd name="T46" fmla="*/ 2147483647 w 2112"/>
              <a:gd name="T47" fmla="*/ 2147483647 h 1016"/>
              <a:gd name="T48" fmla="*/ 2147483647 w 2112"/>
              <a:gd name="T49" fmla="*/ 2147483647 h 1016"/>
              <a:gd name="T50" fmla="*/ 2147483647 w 2112"/>
              <a:gd name="T51" fmla="*/ 2147483647 h 1016"/>
              <a:gd name="T52" fmla="*/ 2147483647 w 2112"/>
              <a:gd name="T53" fmla="*/ 2147483647 h 101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112"/>
              <a:gd name="T82" fmla="*/ 0 h 1016"/>
              <a:gd name="T83" fmla="*/ 2112 w 2112"/>
              <a:gd name="T84" fmla="*/ 1016 h 101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112" h="1016">
                <a:moveTo>
                  <a:pt x="0" y="496"/>
                </a:moveTo>
                <a:cubicBezTo>
                  <a:pt x="16" y="404"/>
                  <a:pt x="32" y="312"/>
                  <a:pt x="48" y="304"/>
                </a:cubicBezTo>
                <a:cubicBezTo>
                  <a:pt x="64" y="296"/>
                  <a:pt x="80" y="472"/>
                  <a:pt x="96" y="448"/>
                </a:cubicBezTo>
                <a:cubicBezTo>
                  <a:pt x="112" y="424"/>
                  <a:pt x="128" y="176"/>
                  <a:pt x="144" y="160"/>
                </a:cubicBezTo>
                <a:cubicBezTo>
                  <a:pt x="160" y="144"/>
                  <a:pt x="176" y="376"/>
                  <a:pt x="192" y="352"/>
                </a:cubicBezTo>
                <a:cubicBezTo>
                  <a:pt x="208" y="328"/>
                  <a:pt x="224" y="0"/>
                  <a:pt x="240" y="16"/>
                </a:cubicBezTo>
                <a:cubicBezTo>
                  <a:pt x="256" y="32"/>
                  <a:pt x="272" y="432"/>
                  <a:pt x="288" y="448"/>
                </a:cubicBezTo>
                <a:cubicBezTo>
                  <a:pt x="304" y="464"/>
                  <a:pt x="320" y="136"/>
                  <a:pt x="336" y="112"/>
                </a:cubicBezTo>
                <a:cubicBezTo>
                  <a:pt x="352" y="88"/>
                  <a:pt x="360" y="168"/>
                  <a:pt x="384" y="304"/>
                </a:cubicBezTo>
                <a:cubicBezTo>
                  <a:pt x="408" y="440"/>
                  <a:pt x="440" y="880"/>
                  <a:pt x="480" y="928"/>
                </a:cubicBezTo>
                <a:cubicBezTo>
                  <a:pt x="520" y="976"/>
                  <a:pt x="576" y="584"/>
                  <a:pt x="624" y="592"/>
                </a:cubicBezTo>
                <a:cubicBezTo>
                  <a:pt x="672" y="600"/>
                  <a:pt x="736" y="936"/>
                  <a:pt x="768" y="976"/>
                </a:cubicBezTo>
                <a:cubicBezTo>
                  <a:pt x="800" y="1016"/>
                  <a:pt x="792" y="832"/>
                  <a:pt x="816" y="832"/>
                </a:cubicBezTo>
                <a:cubicBezTo>
                  <a:pt x="840" y="832"/>
                  <a:pt x="888" y="968"/>
                  <a:pt x="912" y="976"/>
                </a:cubicBezTo>
                <a:cubicBezTo>
                  <a:pt x="936" y="984"/>
                  <a:pt x="944" y="880"/>
                  <a:pt x="960" y="880"/>
                </a:cubicBezTo>
                <a:cubicBezTo>
                  <a:pt x="976" y="880"/>
                  <a:pt x="968" y="984"/>
                  <a:pt x="1008" y="976"/>
                </a:cubicBezTo>
                <a:cubicBezTo>
                  <a:pt x="1048" y="968"/>
                  <a:pt x="1152" y="832"/>
                  <a:pt x="1200" y="832"/>
                </a:cubicBezTo>
                <a:cubicBezTo>
                  <a:pt x="1248" y="832"/>
                  <a:pt x="1264" y="992"/>
                  <a:pt x="1296" y="976"/>
                </a:cubicBezTo>
                <a:cubicBezTo>
                  <a:pt x="1328" y="960"/>
                  <a:pt x="1344" y="736"/>
                  <a:pt x="1392" y="736"/>
                </a:cubicBezTo>
                <a:cubicBezTo>
                  <a:pt x="1440" y="736"/>
                  <a:pt x="1544" y="952"/>
                  <a:pt x="1584" y="976"/>
                </a:cubicBezTo>
                <a:cubicBezTo>
                  <a:pt x="1624" y="1000"/>
                  <a:pt x="1608" y="880"/>
                  <a:pt x="1632" y="880"/>
                </a:cubicBezTo>
                <a:cubicBezTo>
                  <a:pt x="1656" y="880"/>
                  <a:pt x="1696" y="1000"/>
                  <a:pt x="1728" y="976"/>
                </a:cubicBezTo>
                <a:cubicBezTo>
                  <a:pt x="1760" y="952"/>
                  <a:pt x="1808" y="744"/>
                  <a:pt x="1824" y="736"/>
                </a:cubicBezTo>
                <a:cubicBezTo>
                  <a:pt x="1840" y="728"/>
                  <a:pt x="1808" y="968"/>
                  <a:pt x="1824" y="928"/>
                </a:cubicBezTo>
                <a:cubicBezTo>
                  <a:pt x="1840" y="888"/>
                  <a:pt x="1896" y="496"/>
                  <a:pt x="1920" y="496"/>
                </a:cubicBezTo>
                <a:cubicBezTo>
                  <a:pt x="1944" y="496"/>
                  <a:pt x="1936" y="960"/>
                  <a:pt x="1968" y="928"/>
                </a:cubicBezTo>
                <a:cubicBezTo>
                  <a:pt x="2000" y="896"/>
                  <a:pt x="2096" y="408"/>
                  <a:pt x="2112" y="304"/>
                </a:cubicBezTo>
              </a:path>
            </a:pathLst>
          </a:custGeom>
          <a:noFill/>
          <a:ln w="38100" cap="flat" cmpd="sng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6172200" y="6019800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20.00</a:t>
            </a: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7375525" y="5983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h</a:t>
            </a:r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>
            <a:off x="4191000" y="1981200"/>
            <a:ext cx="0" cy="4038600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 flipV="1">
            <a:off x="6400800" y="2057400"/>
            <a:ext cx="0" cy="3962400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89888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333399"/>
                </a:solidFill>
                <a:latin typeface="Arial" charset="0"/>
              </a:rPr>
              <a:t>DEHYDROEPIANDROSTERONE (DHEA)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133600"/>
            <a:ext cx="7772400" cy="4471988"/>
          </a:xfrm>
        </p:spPr>
        <p:txBody>
          <a:bodyPr/>
          <a:lstStyle/>
          <a:p>
            <a:pPr eaLnBrk="1" hangingPunct="1"/>
            <a:r>
              <a:rPr lang="en-GB" sz="2800" smtClean="0">
                <a:solidFill>
                  <a:srgbClr val="333399"/>
                </a:solidFill>
                <a:latin typeface="Arial" charset="0"/>
              </a:rPr>
              <a:t>Precursor for androgens and oestrogens</a:t>
            </a:r>
          </a:p>
          <a:p>
            <a:pPr eaLnBrk="1" hangingPunct="1"/>
            <a:r>
              <a:rPr lang="en-GB" sz="2800" smtClean="0">
                <a:solidFill>
                  <a:srgbClr val="333399"/>
                </a:solidFill>
                <a:latin typeface="Arial" charset="0"/>
              </a:rPr>
              <a:t>Converted to active hormones within target cells (which have the appropriate enzymes)</a:t>
            </a:r>
          </a:p>
          <a:p>
            <a:pPr eaLnBrk="1" hangingPunct="1"/>
            <a:r>
              <a:rPr lang="en-GB" sz="2800" smtClean="0">
                <a:solidFill>
                  <a:srgbClr val="333399"/>
                </a:solidFill>
                <a:latin typeface="Arial" charset="0"/>
              </a:rPr>
              <a:t>Peak serum levels at 20-30 years, then decrease steadily with increasing age</a:t>
            </a:r>
          </a:p>
          <a:p>
            <a:pPr eaLnBrk="1" hangingPunct="1"/>
            <a:r>
              <a:rPr lang="en-GB" sz="2800" smtClean="0">
                <a:solidFill>
                  <a:srgbClr val="333399"/>
                </a:solidFill>
                <a:latin typeface="Arial" charset="0"/>
              </a:rPr>
              <a:t>Particularly important in postmenopausal women as precursor for oestrogen (and androgen) synthesis by target tissues in the absence of ovarian steroids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GB" b="1" i="1" smtClean="0">
                <a:solidFill>
                  <a:srgbClr val="333399"/>
                </a:solidFill>
                <a:latin typeface="Arial" charset="0"/>
              </a:rPr>
              <a:t>THE ADRENAL GLAND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758950" y="2063750"/>
            <a:ext cx="3035300" cy="4330700"/>
          </a:xfrm>
          <a:prstGeom prst="ellipse">
            <a:avLst/>
          </a:prstGeom>
          <a:solidFill>
            <a:srgbClr val="9ED3E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216150" y="2520950"/>
            <a:ext cx="2120900" cy="3416300"/>
          </a:xfrm>
          <a:prstGeom prst="ellipse">
            <a:avLst/>
          </a:prstGeom>
          <a:solidFill>
            <a:srgbClr val="3399FF"/>
          </a:solidFill>
          <a:ln w="12700">
            <a:solidFill>
              <a:srgbClr val="0000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597150" y="3054350"/>
            <a:ext cx="1282700" cy="2349500"/>
          </a:xfrm>
          <a:prstGeom prst="ellipse">
            <a:avLst/>
          </a:prstGeom>
          <a:solidFill>
            <a:srgbClr val="9FBEE7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054350" y="3892550"/>
            <a:ext cx="444500" cy="825500"/>
          </a:xfrm>
          <a:prstGeom prst="ellipse">
            <a:avLst/>
          </a:prstGeom>
          <a:solidFill>
            <a:srgbClr val="00279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99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12763" y="1503363"/>
            <a:ext cx="3273425" cy="2909887"/>
            <a:chOff x="323" y="947"/>
            <a:chExt cx="2062" cy="1833"/>
          </a:xfrm>
        </p:grpSpPr>
        <p:sp>
          <p:nvSpPr>
            <p:cNvPr id="4118" name="Rectangle 7"/>
            <p:cNvSpPr>
              <a:spLocks noChangeArrowheads="1"/>
            </p:cNvSpPr>
            <p:nvPr/>
          </p:nvSpPr>
          <p:spPr bwMode="auto">
            <a:xfrm>
              <a:off x="323" y="947"/>
              <a:ext cx="206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b="1">
                  <a:solidFill>
                    <a:srgbClr val="333399"/>
                  </a:solidFill>
                  <a:latin typeface="Arial" charset="0"/>
                </a:rPr>
                <a:t>ADRENAL MEDULLA</a:t>
              </a:r>
            </a:p>
          </p:txBody>
        </p:sp>
        <p:sp>
          <p:nvSpPr>
            <p:cNvPr id="4119" name="Line 9"/>
            <p:cNvSpPr>
              <a:spLocks noChangeShapeType="1"/>
            </p:cNvSpPr>
            <p:nvPr/>
          </p:nvSpPr>
          <p:spPr bwMode="auto">
            <a:xfrm>
              <a:off x="1204" y="1300"/>
              <a:ext cx="856" cy="148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575050" y="2341563"/>
            <a:ext cx="5035550" cy="4116387"/>
            <a:chOff x="2252" y="1475"/>
            <a:chExt cx="3172" cy="2593"/>
          </a:xfrm>
        </p:grpSpPr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3203" y="3779"/>
              <a:ext cx="192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b="1">
                  <a:solidFill>
                    <a:srgbClr val="333399"/>
                  </a:solidFill>
                  <a:latin typeface="Arial" charset="0"/>
                </a:rPr>
                <a:t>ADRENAL CORTEX</a:t>
              </a: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2915" y="1475"/>
              <a:ext cx="198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Zona Glomerulosa</a:t>
              </a: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3203" y="2291"/>
              <a:ext cx="18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Zona Fasciculata</a:t>
              </a:r>
              <a:r>
                <a:rPr lang="en-GB">
                  <a:solidFill>
                    <a:srgbClr val="3333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059" y="3203"/>
              <a:ext cx="175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Zona Reticularis</a:t>
              </a:r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5044" y="1632"/>
              <a:ext cx="232" cy="0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4996" y="3312"/>
              <a:ext cx="280" cy="0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5280" y="1636"/>
              <a:ext cx="0" cy="1672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5280" y="2448"/>
              <a:ext cx="140" cy="0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5424" y="2452"/>
              <a:ext cx="0" cy="1432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5092" y="3888"/>
              <a:ext cx="328" cy="0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H="1">
              <a:off x="2684" y="1684"/>
              <a:ext cx="200" cy="13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H="1">
              <a:off x="2540" y="2404"/>
              <a:ext cx="680" cy="4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flipH="1" flipV="1">
              <a:off x="2252" y="3020"/>
              <a:ext cx="776" cy="34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47"/>
          <p:cNvSpPr>
            <a:spLocks/>
          </p:cNvSpPr>
          <p:nvPr/>
        </p:nvSpPr>
        <p:spPr bwMode="auto">
          <a:xfrm>
            <a:off x="838200" y="2209800"/>
            <a:ext cx="7810500" cy="4648200"/>
          </a:xfrm>
          <a:custGeom>
            <a:avLst/>
            <a:gdLst>
              <a:gd name="T0" fmla="*/ 2147483647 w 4680"/>
              <a:gd name="T1" fmla="*/ 2147483647 h 2592"/>
              <a:gd name="T2" fmla="*/ 2147483647 w 4680"/>
              <a:gd name="T3" fmla="*/ 2147483647 h 2592"/>
              <a:gd name="T4" fmla="*/ 2147483647 w 4680"/>
              <a:gd name="T5" fmla="*/ 2147483647 h 2592"/>
              <a:gd name="T6" fmla="*/ 2147483647 w 4680"/>
              <a:gd name="T7" fmla="*/ 2147483647 h 2592"/>
              <a:gd name="T8" fmla="*/ 2147483647 w 4680"/>
              <a:gd name="T9" fmla="*/ 2147483647 h 2592"/>
              <a:gd name="T10" fmla="*/ 2147483647 w 4680"/>
              <a:gd name="T11" fmla="*/ 2147483647 h 2592"/>
              <a:gd name="T12" fmla="*/ 2147483647 w 4680"/>
              <a:gd name="T13" fmla="*/ 2147483647 h 2592"/>
              <a:gd name="T14" fmla="*/ 2147483647 w 4680"/>
              <a:gd name="T15" fmla="*/ 2147483647 h 2592"/>
              <a:gd name="T16" fmla="*/ 2147483647 w 4680"/>
              <a:gd name="T17" fmla="*/ 2147483647 h 2592"/>
              <a:gd name="T18" fmla="*/ 2147483647 w 4680"/>
              <a:gd name="T19" fmla="*/ 2147483647 h 2592"/>
              <a:gd name="T20" fmla="*/ 2147483647 w 4680"/>
              <a:gd name="T21" fmla="*/ 2147483647 h 2592"/>
              <a:gd name="T22" fmla="*/ 2147483647 w 4680"/>
              <a:gd name="T23" fmla="*/ 2147483647 h 2592"/>
              <a:gd name="T24" fmla="*/ 2147483647 w 4680"/>
              <a:gd name="T25" fmla="*/ 2147483647 h 2592"/>
              <a:gd name="T26" fmla="*/ 2147483647 w 4680"/>
              <a:gd name="T27" fmla="*/ 2147483647 h 2592"/>
              <a:gd name="T28" fmla="*/ 2147483647 w 4680"/>
              <a:gd name="T29" fmla="*/ 2147483647 h 2592"/>
              <a:gd name="T30" fmla="*/ 2147483647 w 4680"/>
              <a:gd name="T31" fmla="*/ 2147483647 h 2592"/>
              <a:gd name="T32" fmla="*/ 2147483647 w 4680"/>
              <a:gd name="T33" fmla="*/ 2147483647 h 2592"/>
              <a:gd name="T34" fmla="*/ 2147483647 w 4680"/>
              <a:gd name="T35" fmla="*/ 2147483647 h 2592"/>
              <a:gd name="T36" fmla="*/ 2147483647 w 4680"/>
              <a:gd name="T37" fmla="*/ 2147483647 h 2592"/>
              <a:gd name="T38" fmla="*/ 2147483647 w 4680"/>
              <a:gd name="T39" fmla="*/ 2147483647 h 2592"/>
              <a:gd name="T40" fmla="*/ 2147483647 w 4680"/>
              <a:gd name="T41" fmla="*/ 2147483647 h 2592"/>
              <a:gd name="T42" fmla="*/ 2147483647 w 4680"/>
              <a:gd name="T43" fmla="*/ 2147483647 h 2592"/>
              <a:gd name="T44" fmla="*/ 2147483647 w 4680"/>
              <a:gd name="T45" fmla="*/ 2147483647 h 25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80"/>
              <a:gd name="T70" fmla="*/ 0 h 2592"/>
              <a:gd name="T71" fmla="*/ 4680 w 4680"/>
              <a:gd name="T72" fmla="*/ 2592 h 259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80" h="2592">
                <a:moveTo>
                  <a:pt x="2800" y="1736"/>
                </a:moveTo>
                <a:cubicBezTo>
                  <a:pt x="2680" y="1792"/>
                  <a:pt x="2648" y="1808"/>
                  <a:pt x="2464" y="1832"/>
                </a:cubicBezTo>
                <a:cubicBezTo>
                  <a:pt x="2280" y="1856"/>
                  <a:pt x="1904" y="1912"/>
                  <a:pt x="1696" y="1880"/>
                </a:cubicBezTo>
                <a:cubicBezTo>
                  <a:pt x="1488" y="1848"/>
                  <a:pt x="1336" y="1688"/>
                  <a:pt x="1216" y="1640"/>
                </a:cubicBezTo>
                <a:cubicBezTo>
                  <a:pt x="1096" y="1592"/>
                  <a:pt x="992" y="1568"/>
                  <a:pt x="976" y="1592"/>
                </a:cubicBezTo>
                <a:cubicBezTo>
                  <a:pt x="960" y="1616"/>
                  <a:pt x="1104" y="1720"/>
                  <a:pt x="1120" y="1784"/>
                </a:cubicBezTo>
                <a:cubicBezTo>
                  <a:pt x="1136" y="1848"/>
                  <a:pt x="1168" y="1944"/>
                  <a:pt x="1072" y="1976"/>
                </a:cubicBezTo>
                <a:cubicBezTo>
                  <a:pt x="976" y="2008"/>
                  <a:pt x="712" y="2024"/>
                  <a:pt x="544" y="1976"/>
                </a:cubicBezTo>
                <a:cubicBezTo>
                  <a:pt x="376" y="1928"/>
                  <a:pt x="128" y="1856"/>
                  <a:pt x="64" y="1688"/>
                </a:cubicBezTo>
                <a:cubicBezTo>
                  <a:pt x="0" y="1520"/>
                  <a:pt x="48" y="1168"/>
                  <a:pt x="160" y="968"/>
                </a:cubicBezTo>
                <a:cubicBezTo>
                  <a:pt x="272" y="768"/>
                  <a:pt x="520" y="632"/>
                  <a:pt x="736" y="488"/>
                </a:cubicBezTo>
                <a:cubicBezTo>
                  <a:pt x="952" y="344"/>
                  <a:pt x="1128" y="184"/>
                  <a:pt x="1456" y="104"/>
                </a:cubicBezTo>
                <a:cubicBezTo>
                  <a:pt x="1784" y="24"/>
                  <a:pt x="2352" y="0"/>
                  <a:pt x="2704" y="8"/>
                </a:cubicBezTo>
                <a:cubicBezTo>
                  <a:pt x="3056" y="16"/>
                  <a:pt x="3320" y="128"/>
                  <a:pt x="3568" y="152"/>
                </a:cubicBezTo>
                <a:cubicBezTo>
                  <a:pt x="3816" y="176"/>
                  <a:pt x="4024" y="88"/>
                  <a:pt x="4192" y="152"/>
                </a:cubicBezTo>
                <a:cubicBezTo>
                  <a:pt x="4360" y="216"/>
                  <a:pt x="4496" y="360"/>
                  <a:pt x="4576" y="536"/>
                </a:cubicBezTo>
                <a:cubicBezTo>
                  <a:pt x="4656" y="712"/>
                  <a:pt x="4680" y="944"/>
                  <a:pt x="4672" y="1208"/>
                </a:cubicBezTo>
                <a:cubicBezTo>
                  <a:pt x="4664" y="1472"/>
                  <a:pt x="4640" y="1896"/>
                  <a:pt x="4528" y="2120"/>
                </a:cubicBezTo>
                <a:cubicBezTo>
                  <a:pt x="4416" y="2344"/>
                  <a:pt x="4168" y="2512"/>
                  <a:pt x="4000" y="2552"/>
                </a:cubicBezTo>
                <a:cubicBezTo>
                  <a:pt x="3832" y="2592"/>
                  <a:pt x="3648" y="2504"/>
                  <a:pt x="3520" y="2360"/>
                </a:cubicBezTo>
                <a:cubicBezTo>
                  <a:pt x="3392" y="2216"/>
                  <a:pt x="3288" y="1832"/>
                  <a:pt x="3232" y="1688"/>
                </a:cubicBezTo>
                <a:cubicBezTo>
                  <a:pt x="3176" y="1544"/>
                  <a:pt x="3256" y="1488"/>
                  <a:pt x="3184" y="1496"/>
                </a:cubicBezTo>
                <a:cubicBezTo>
                  <a:pt x="3112" y="1504"/>
                  <a:pt x="2920" y="1680"/>
                  <a:pt x="2800" y="1736"/>
                </a:cubicBez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i="1" dirty="0" smtClean="0">
                <a:solidFill>
                  <a:srgbClr val="333399"/>
                </a:solidFill>
                <a:latin typeface="Arial" charset="0"/>
              </a:rPr>
              <a:t>ADRENAL CORTICAL ZONES</a:t>
            </a:r>
          </a:p>
        </p:txBody>
      </p:sp>
      <p:sp>
        <p:nvSpPr>
          <p:cNvPr id="5124" name="Freeform 7"/>
          <p:cNvSpPr>
            <a:spLocks/>
          </p:cNvSpPr>
          <p:nvPr/>
        </p:nvSpPr>
        <p:spPr bwMode="auto">
          <a:xfrm>
            <a:off x="1066800" y="2362200"/>
            <a:ext cx="7429500" cy="4114800"/>
          </a:xfrm>
          <a:custGeom>
            <a:avLst/>
            <a:gdLst>
              <a:gd name="T0" fmla="*/ 2147483647 w 4680"/>
              <a:gd name="T1" fmla="*/ 2147483647 h 2592"/>
              <a:gd name="T2" fmla="*/ 2147483647 w 4680"/>
              <a:gd name="T3" fmla="*/ 2147483647 h 2592"/>
              <a:gd name="T4" fmla="*/ 2147483647 w 4680"/>
              <a:gd name="T5" fmla="*/ 2147483647 h 2592"/>
              <a:gd name="T6" fmla="*/ 2147483647 w 4680"/>
              <a:gd name="T7" fmla="*/ 2147483647 h 2592"/>
              <a:gd name="T8" fmla="*/ 2147483647 w 4680"/>
              <a:gd name="T9" fmla="*/ 2147483647 h 2592"/>
              <a:gd name="T10" fmla="*/ 2147483647 w 4680"/>
              <a:gd name="T11" fmla="*/ 2147483647 h 2592"/>
              <a:gd name="T12" fmla="*/ 2147483647 w 4680"/>
              <a:gd name="T13" fmla="*/ 2147483647 h 2592"/>
              <a:gd name="T14" fmla="*/ 2147483647 w 4680"/>
              <a:gd name="T15" fmla="*/ 2147483647 h 2592"/>
              <a:gd name="T16" fmla="*/ 2147483647 w 4680"/>
              <a:gd name="T17" fmla="*/ 2147483647 h 2592"/>
              <a:gd name="T18" fmla="*/ 2147483647 w 4680"/>
              <a:gd name="T19" fmla="*/ 2147483647 h 2592"/>
              <a:gd name="T20" fmla="*/ 2147483647 w 4680"/>
              <a:gd name="T21" fmla="*/ 2147483647 h 2592"/>
              <a:gd name="T22" fmla="*/ 2147483647 w 4680"/>
              <a:gd name="T23" fmla="*/ 2147483647 h 2592"/>
              <a:gd name="T24" fmla="*/ 2147483647 w 4680"/>
              <a:gd name="T25" fmla="*/ 2147483647 h 2592"/>
              <a:gd name="T26" fmla="*/ 2147483647 w 4680"/>
              <a:gd name="T27" fmla="*/ 2147483647 h 2592"/>
              <a:gd name="T28" fmla="*/ 2147483647 w 4680"/>
              <a:gd name="T29" fmla="*/ 2147483647 h 2592"/>
              <a:gd name="T30" fmla="*/ 2147483647 w 4680"/>
              <a:gd name="T31" fmla="*/ 2147483647 h 2592"/>
              <a:gd name="T32" fmla="*/ 2147483647 w 4680"/>
              <a:gd name="T33" fmla="*/ 2147483647 h 2592"/>
              <a:gd name="T34" fmla="*/ 2147483647 w 4680"/>
              <a:gd name="T35" fmla="*/ 2147483647 h 2592"/>
              <a:gd name="T36" fmla="*/ 2147483647 w 4680"/>
              <a:gd name="T37" fmla="*/ 2147483647 h 2592"/>
              <a:gd name="T38" fmla="*/ 2147483647 w 4680"/>
              <a:gd name="T39" fmla="*/ 2147483647 h 2592"/>
              <a:gd name="T40" fmla="*/ 2147483647 w 4680"/>
              <a:gd name="T41" fmla="*/ 2147483647 h 2592"/>
              <a:gd name="T42" fmla="*/ 2147483647 w 4680"/>
              <a:gd name="T43" fmla="*/ 2147483647 h 2592"/>
              <a:gd name="T44" fmla="*/ 2147483647 w 4680"/>
              <a:gd name="T45" fmla="*/ 2147483647 h 25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80"/>
              <a:gd name="T70" fmla="*/ 0 h 2592"/>
              <a:gd name="T71" fmla="*/ 4680 w 4680"/>
              <a:gd name="T72" fmla="*/ 2592 h 259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80" h="2592">
                <a:moveTo>
                  <a:pt x="2800" y="1736"/>
                </a:moveTo>
                <a:cubicBezTo>
                  <a:pt x="2680" y="1792"/>
                  <a:pt x="2648" y="1808"/>
                  <a:pt x="2464" y="1832"/>
                </a:cubicBezTo>
                <a:cubicBezTo>
                  <a:pt x="2280" y="1856"/>
                  <a:pt x="1904" y="1912"/>
                  <a:pt x="1696" y="1880"/>
                </a:cubicBezTo>
                <a:cubicBezTo>
                  <a:pt x="1488" y="1848"/>
                  <a:pt x="1336" y="1688"/>
                  <a:pt x="1216" y="1640"/>
                </a:cubicBezTo>
                <a:cubicBezTo>
                  <a:pt x="1096" y="1592"/>
                  <a:pt x="992" y="1568"/>
                  <a:pt x="976" y="1592"/>
                </a:cubicBezTo>
                <a:cubicBezTo>
                  <a:pt x="960" y="1616"/>
                  <a:pt x="1104" y="1720"/>
                  <a:pt x="1120" y="1784"/>
                </a:cubicBezTo>
                <a:cubicBezTo>
                  <a:pt x="1136" y="1848"/>
                  <a:pt x="1168" y="1944"/>
                  <a:pt x="1072" y="1976"/>
                </a:cubicBezTo>
                <a:cubicBezTo>
                  <a:pt x="976" y="2008"/>
                  <a:pt x="712" y="2024"/>
                  <a:pt x="544" y="1976"/>
                </a:cubicBezTo>
                <a:cubicBezTo>
                  <a:pt x="376" y="1928"/>
                  <a:pt x="128" y="1856"/>
                  <a:pt x="64" y="1688"/>
                </a:cubicBezTo>
                <a:cubicBezTo>
                  <a:pt x="0" y="1520"/>
                  <a:pt x="48" y="1168"/>
                  <a:pt x="160" y="968"/>
                </a:cubicBezTo>
                <a:cubicBezTo>
                  <a:pt x="272" y="768"/>
                  <a:pt x="520" y="632"/>
                  <a:pt x="736" y="488"/>
                </a:cubicBezTo>
                <a:cubicBezTo>
                  <a:pt x="952" y="344"/>
                  <a:pt x="1128" y="184"/>
                  <a:pt x="1456" y="104"/>
                </a:cubicBezTo>
                <a:cubicBezTo>
                  <a:pt x="1784" y="24"/>
                  <a:pt x="2352" y="0"/>
                  <a:pt x="2704" y="8"/>
                </a:cubicBezTo>
                <a:cubicBezTo>
                  <a:pt x="3056" y="16"/>
                  <a:pt x="3320" y="128"/>
                  <a:pt x="3568" y="152"/>
                </a:cubicBezTo>
                <a:cubicBezTo>
                  <a:pt x="3816" y="176"/>
                  <a:pt x="4024" y="88"/>
                  <a:pt x="4192" y="152"/>
                </a:cubicBezTo>
                <a:cubicBezTo>
                  <a:pt x="4360" y="216"/>
                  <a:pt x="4496" y="360"/>
                  <a:pt x="4576" y="536"/>
                </a:cubicBezTo>
                <a:cubicBezTo>
                  <a:pt x="4656" y="712"/>
                  <a:pt x="4680" y="944"/>
                  <a:pt x="4672" y="1208"/>
                </a:cubicBezTo>
                <a:cubicBezTo>
                  <a:pt x="4664" y="1472"/>
                  <a:pt x="4640" y="1896"/>
                  <a:pt x="4528" y="2120"/>
                </a:cubicBezTo>
                <a:cubicBezTo>
                  <a:pt x="4416" y="2344"/>
                  <a:pt x="4168" y="2512"/>
                  <a:pt x="4000" y="2552"/>
                </a:cubicBezTo>
                <a:cubicBezTo>
                  <a:pt x="3832" y="2592"/>
                  <a:pt x="3648" y="2504"/>
                  <a:pt x="3520" y="2360"/>
                </a:cubicBezTo>
                <a:cubicBezTo>
                  <a:pt x="3392" y="2216"/>
                  <a:pt x="3288" y="1832"/>
                  <a:pt x="3232" y="1688"/>
                </a:cubicBezTo>
                <a:cubicBezTo>
                  <a:pt x="3176" y="1544"/>
                  <a:pt x="3256" y="1488"/>
                  <a:pt x="3184" y="1496"/>
                </a:cubicBezTo>
                <a:cubicBezTo>
                  <a:pt x="3112" y="1504"/>
                  <a:pt x="2920" y="1680"/>
                  <a:pt x="2800" y="173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5" name="Freeform 9"/>
          <p:cNvSpPr>
            <a:spLocks/>
          </p:cNvSpPr>
          <p:nvPr/>
        </p:nvSpPr>
        <p:spPr bwMode="auto">
          <a:xfrm>
            <a:off x="1295400" y="2590800"/>
            <a:ext cx="7010400" cy="3733800"/>
          </a:xfrm>
          <a:custGeom>
            <a:avLst/>
            <a:gdLst>
              <a:gd name="T0" fmla="*/ 2147483647 w 4416"/>
              <a:gd name="T1" fmla="*/ 2147483647 h 2352"/>
              <a:gd name="T2" fmla="*/ 2147483647 w 4416"/>
              <a:gd name="T3" fmla="*/ 2147483647 h 2352"/>
              <a:gd name="T4" fmla="*/ 2147483647 w 4416"/>
              <a:gd name="T5" fmla="*/ 2147483647 h 2352"/>
              <a:gd name="T6" fmla="*/ 2147483647 w 4416"/>
              <a:gd name="T7" fmla="*/ 2147483647 h 2352"/>
              <a:gd name="T8" fmla="*/ 2147483647 w 4416"/>
              <a:gd name="T9" fmla="*/ 2147483647 h 2352"/>
              <a:gd name="T10" fmla="*/ 2147483647 w 4416"/>
              <a:gd name="T11" fmla="*/ 2147483647 h 2352"/>
              <a:gd name="T12" fmla="*/ 2147483647 w 4416"/>
              <a:gd name="T13" fmla="*/ 2147483647 h 2352"/>
              <a:gd name="T14" fmla="*/ 2147483647 w 4416"/>
              <a:gd name="T15" fmla="*/ 2147483647 h 2352"/>
              <a:gd name="T16" fmla="*/ 2147483647 w 4416"/>
              <a:gd name="T17" fmla="*/ 2147483647 h 2352"/>
              <a:gd name="T18" fmla="*/ 2147483647 w 4416"/>
              <a:gd name="T19" fmla="*/ 2147483647 h 2352"/>
              <a:gd name="T20" fmla="*/ 2147483647 w 4416"/>
              <a:gd name="T21" fmla="*/ 2147483647 h 2352"/>
              <a:gd name="T22" fmla="*/ 2147483647 w 4416"/>
              <a:gd name="T23" fmla="*/ 2147483647 h 2352"/>
              <a:gd name="T24" fmla="*/ 2147483647 w 4416"/>
              <a:gd name="T25" fmla="*/ 2147483647 h 2352"/>
              <a:gd name="T26" fmla="*/ 2147483647 w 4416"/>
              <a:gd name="T27" fmla="*/ 2147483647 h 2352"/>
              <a:gd name="T28" fmla="*/ 2147483647 w 4416"/>
              <a:gd name="T29" fmla="*/ 2147483647 h 2352"/>
              <a:gd name="T30" fmla="*/ 2147483647 w 4416"/>
              <a:gd name="T31" fmla="*/ 2147483647 h 2352"/>
              <a:gd name="T32" fmla="*/ 2147483647 w 4416"/>
              <a:gd name="T33" fmla="*/ 2147483647 h 2352"/>
              <a:gd name="T34" fmla="*/ 2147483647 w 4416"/>
              <a:gd name="T35" fmla="*/ 2147483647 h 2352"/>
              <a:gd name="T36" fmla="*/ 2147483647 w 4416"/>
              <a:gd name="T37" fmla="*/ 2147483647 h 2352"/>
              <a:gd name="T38" fmla="*/ 2147483647 w 4416"/>
              <a:gd name="T39" fmla="*/ 2147483647 h 2352"/>
              <a:gd name="T40" fmla="*/ 2147483647 w 4416"/>
              <a:gd name="T41" fmla="*/ 2147483647 h 2352"/>
              <a:gd name="T42" fmla="*/ 2147483647 w 4416"/>
              <a:gd name="T43" fmla="*/ 2147483647 h 2352"/>
              <a:gd name="T44" fmla="*/ 2147483647 w 4416"/>
              <a:gd name="T45" fmla="*/ 2147483647 h 2352"/>
              <a:gd name="T46" fmla="*/ 2147483647 w 4416"/>
              <a:gd name="T47" fmla="*/ 2147483647 h 2352"/>
              <a:gd name="T48" fmla="*/ 2147483647 w 4416"/>
              <a:gd name="T49" fmla="*/ 2147483647 h 2352"/>
              <a:gd name="T50" fmla="*/ 2147483647 w 4416"/>
              <a:gd name="T51" fmla="*/ 2147483647 h 2352"/>
              <a:gd name="T52" fmla="*/ 2147483647 w 4416"/>
              <a:gd name="T53" fmla="*/ 2147483647 h 2352"/>
              <a:gd name="T54" fmla="*/ 2147483647 w 4416"/>
              <a:gd name="T55" fmla="*/ 2147483647 h 23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416"/>
              <a:gd name="T85" fmla="*/ 0 h 2352"/>
              <a:gd name="T86" fmla="*/ 4416 w 4416"/>
              <a:gd name="T87" fmla="*/ 2352 h 23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416" h="2352">
                <a:moveTo>
                  <a:pt x="848" y="1472"/>
                </a:moveTo>
                <a:cubicBezTo>
                  <a:pt x="864" y="1432"/>
                  <a:pt x="888" y="1432"/>
                  <a:pt x="944" y="1424"/>
                </a:cubicBezTo>
                <a:cubicBezTo>
                  <a:pt x="1000" y="1416"/>
                  <a:pt x="1080" y="1384"/>
                  <a:pt x="1184" y="1424"/>
                </a:cubicBezTo>
                <a:cubicBezTo>
                  <a:pt x="1288" y="1464"/>
                  <a:pt x="1424" y="1624"/>
                  <a:pt x="1568" y="1664"/>
                </a:cubicBezTo>
                <a:cubicBezTo>
                  <a:pt x="1712" y="1704"/>
                  <a:pt x="1880" y="1680"/>
                  <a:pt x="2048" y="1664"/>
                </a:cubicBezTo>
                <a:cubicBezTo>
                  <a:pt x="2216" y="1648"/>
                  <a:pt x="2440" y="1608"/>
                  <a:pt x="2576" y="1568"/>
                </a:cubicBezTo>
                <a:cubicBezTo>
                  <a:pt x="2712" y="1528"/>
                  <a:pt x="2776" y="1472"/>
                  <a:pt x="2864" y="1424"/>
                </a:cubicBezTo>
                <a:cubicBezTo>
                  <a:pt x="2952" y="1376"/>
                  <a:pt x="3048" y="1296"/>
                  <a:pt x="3104" y="1280"/>
                </a:cubicBezTo>
                <a:cubicBezTo>
                  <a:pt x="3160" y="1264"/>
                  <a:pt x="3184" y="1264"/>
                  <a:pt x="3200" y="1328"/>
                </a:cubicBezTo>
                <a:cubicBezTo>
                  <a:pt x="3216" y="1392"/>
                  <a:pt x="3168" y="1536"/>
                  <a:pt x="3200" y="1664"/>
                </a:cubicBezTo>
                <a:cubicBezTo>
                  <a:pt x="3232" y="1792"/>
                  <a:pt x="3320" y="1992"/>
                  <a:pt x="3392" y="2096"/>
                </a:cubicBezTo>
                <a:cubicBezTo>
                  <a:pt x="3464" y="2200"/>
                  <a:pt x="3536" y="2256"/>
                  <a:pt x="3632" y="2288"/>
                </a:cubicBezTo>
                <a:cubicBezTo>
                  <a:pt x="3728" y="2320"/>
                  <a:pt x="3856" y="2352"/>
                  <a:pt x="3968" y="2288"/>
                </a:cubicBezTo>
                <a:cubicBezTo>
                  <a:pt x="4080" y="2224"/>
                  <a:pt x="4232" y="2144"/>
                  <a:pt x="4304" y="1904"/>
                </a:cubicBezTo>
                <a:cubicBezTo>
                  <a:pt x="4376" y="1664"/>
                  <a:pt x="4416" y="1112"/>
                  <a:pt x="4400" y="848"/>
                </a:cubicBezTo>
                <a:cubicBezTo>
                  <a:pt x="4384" y="584"/>
                  <a:pt x="4296" y="432"/>
                  <a:pt x="4208" y="320"/>
                </a:cubicBezTo>
                <a:cubicBezTo>
                  <a:pt x="4120" y="208"/>
                  <a:pt x="3992" y="200"/>
                  <a:pt x="3872" y="176"/>
                </a:cubicBezTo>
                <a:cubicBezTo>
                  <a:pt x="3752" y="152"/>
                  <a:pt x="3664" y="200"/>
                  <a:pt x="3488" y="176"/>
                </a:cubicBezTo>
                <a:cubicBezTo>
                  <a:pt x="3312" y="152"/>
                  <a:pt x="3120" y="56"/>
                  <a:pt x="2816" y="32"/>
                </a:cubicBezTo>
                <a:cubicBezTo>
                  <a:pt x="2512" y="8"/>
                  <a:pt x="1960" y="0"/>
                  <a:pt x="1664" y="32"/>
                </a:cubicBezTo>
                <a:cubicBezTo>
                  <a:pt x="1368" y="64"/>
                  <a:pt x="1272" y="104"/>
                  <a:pt x="1040" y="224"/>
                </a:cubicBezTo>
                <a:cubicBezTo>
                  <a:pt x="808" y="344"/>
                  <a:pt x="440" y="560"/>
                  <a:pt x="272" y="752"/>
                </a:cubicBezTo>
                <a:cubicBezTo>
                  <a:pt x="104" y="944"/>
                  <a:pt x="64" y="1240"/>
                  <a:pt x="32" y="1376"/>
                </a:cubicBezTo>
                <a:cubicBezTo>
                  <a:pt x="0" y="1512"/>
                  <a:pt x="16" y="1496"/>
                  <a:pt x="80" y="1568"/>
                </a:cubicBezTo>
                <a:cubicBezTo>
                  <a:pt x="144" y="1640"/>
                  <a:pt x="296" y="1768"/>
                  <a:pt x="416" y="1808"/>
                </a:cubicBezTo>
                <a:cubicBezTo>
                  <a:pt x="536" y="1848"/>
                  <a:pt x="728" y="1832"/>
                  <a:pt x="800" y="1808"/>
                </a:cubicBezTo>
                <a:cubicBezTo>
                  <a:pt x="872" y="1784"/>
                  <a:pt x="840" y="1720"/>
                  <a:pt x="848" y="1664"/>
                </a:cubicBezTo>
                <a:cubicBezTo>
                  <a:pt x="856" y="1608"/>
                  <a:pt x="832" y="1512"/>
                  <a:pt x="848" y="1472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Freeform 10"/>
          <p:cNvSpPr>
            <a:spLocks/>
          </p:cNvSpPr>
          <p:nvPr/>
        </p:nvSpPr>
        <p:spPr bwMode="auto">
          <a:xfrm>
            <a:off x="1676400" y="3048000"/>
            <a:ext cx="6261100" cy="2832100"/>
          </a:xfrm>
          <a:custGeom>
            <a:avLst/>
            <a:gdLst>
              <a:gd name="T0" fmla="*/ 2147483647 w 3944"/>
              <a:gd name="T1" fmla="*/ 2147483647 h 1784"/>
              <a:gd name="T2" fmla="*/ 2147483647 w 3944"/>
              <a:gd name="T3" fmla="*/ 2147483647 h 1784"/>
              <a:gd name="T4" fmla="*/ 2147483647 w 3944"/>
              <a:gd name="T5" fmla="*/ 2147483647 h 1784"/>
              <a:gd name="T6" fmla="*/ 2147483647 w 3944"/>
              <a:gd name="T7" fmla="*/ 2147483647 h 1784"/>
              <a:gd name="T8" fmla="*/ 2147483647 w 3944"/>
              <a:gd name="T9" fmla="*/ 2147483647 h 1784"/>
              <a:gd name="T10" fmla="*/ 2147483647 w 3944"/>
              <a:gd name="T11" fmla="*/ 2147483647 h 1784"/>
              <a:gd name="T12" fmla="*/ 2147483647 w 3944"/>
              <a:gd name="T13" fmla="*/ 2147483647 h 1784"/>
              <a:gd name="T14" fmla="*/ 2147483647 w 3944"/>
              <a:gd name="T15" fmla="*/ 2147483647 h 1784"/>
              <a:gd name="T16" fmla="*/ 2147483647 w 3944"/>
              <a:gd name="T17" fmla="*/ 2147483647 h 1784"/>
              <a:gd name="T18" fmla="*/ 2147483647 w 3944"/>
              <a:gd name="T19" fmla="*/ 2147483647 h 1784"/>
              <a:gd name="T20" fmla="*/ 2147483647 w 3944"/>
              <a:gd name="T21" fmla="*/ 2147483647 h 1784"/>
              <a:gd name="T22" fmla="*/ 2147483647 w 3944"/>
              <a:gd name="T23" fmla="*/ 2147483647 h 1784"/>
              <a:gd name="T24" fmla="*/ 2147483647 w 3944"/>
              <a:gd name="T25" fmla="*/ 2147483647 h 1784"/>
              <a:gd name="T26" fmla="*/ 2147483647 w 3944"/>
              <a:gd name="T27" fmla="*/ 2147483647 h 1784"/>
              <a:gd name="T28" fmla="*/ 2147483647 w 3944"/>
              <a:gd name="T29" fmla="*/ 2147483647 h 1784"/>
              <a:gd name="T30" fmla="*/ 2147483647 w 3944"/>
              <a:gd name="T31" fmla="*/ 0 h 1784"/>
              <a:gd name="T32" fmla="*/ 2147483647 w 3944"/>
              <a:gd name="T33" fmla="*/ 2147483647 h 1784"/>
              <a:gd name="T34" fmla="*/ 2147483647 w 3944"/>
              <a:gd name="T35" fmla="*/ 2147483647 h 1784"/>
              <a:gd name="T36" fmla="*/ 2147483647 w 3944"/>
              <a:gd name="T37" fmla="*/ 2147483647 h 1784"/>
              <a:gd name="T38" fmla="*/ 2147483647 w 3944"/>
              <a:gd name="T39" fmla="*/ 2147483647 h 1784"/>
              <a:gd name="T40" fmla="*/ 2147483647 w 3944"/>
              <a:gd name="T41" fmla="*/ 2147483647 h 1784"/>
              <a:gd name="T42" fmla="*/ 2147483647 w 3944"/>
              <a:gd name="T43" fmla="*/ 2147483647 h 1784"/>
              <a:gd name="T44" fmla="*/ 2147483647 w 3944"/>
              <a:gd name="T45" fmla="*/ 2147483647 h 1784"/>
              <a:gd name="T46" fmla="*/ 2147483647 w 3944"/>
              <a:gd name="T47" fmla="*/ 2147483647 h 1784"/>
              <a:gd name="T48" fmla="*/ 2147483647 w 3944"/>
              <a:gd name="T49" fmla="*/ 2147483647 h 1784"/>
              <a:gd name="T50" fmla="*/ 2147483647 w 3944"/>
              <a:gd name="T51" fmla="*/ 2147483647 h 1784"/>
              <a:gd name="T52" fmla="*/ 2147483647 w 3944"/>
              <a:gd name="T53" fmla="*/ 2147483647 h 1784"/>
              <a:gd name="T54" fmla="*/ 2147483647 w 3944"/>
              <a:gd name="T55" fmla="*/ 2147483647 h 1784"/>
              <a:gd name="T56" fmla="*/ 2147483647 w 3944"/>
              <a:gd name="T57" fmla="*/ 2147483647 h 1784"/>
              <a:gd name="T58" fmla="*/ 2147483647 w 3944"/>
              <a:gd name="T59" fmla="*/ 2147483647 h 1784"/>
              <a:gd name="T60" fmla="*/ 2147483647 w 3944"/>
              <a:gd name="T61" fmla="*/ 2147483647 h 1784"/>
              <a:gd name="T62" fmla="*/ 2147483647 w 3944"/>
              <a:gd name="T63" fmla="*/ 2147483647 h 1784"/>
              <a:gd name="T64" fmla="*/ 2147483647 w 3944"/>
              <a:gd name="T65" fmla="*/ 2147483647 h 1784"/>
              <a:gd name="T66" fmla="*/ 2147483647 w 3944"/>
              <a:gd name="T67" fmla="*/ 2147483647 h 1784"/>
              <a:gd name="T68" fmla="*/ 2147483647 w 3944"/>
              <a:gd name="T69" fmla="*/ 2147483647 h 1784"/>
              <a:gd name="T70" fmla="*/ 2147483647 w 3944"/>
              <a:gd name="T71" fmla="*/ 2147483647 h 1784"/>
              <a:gd name="T72" fmla="*/ 2147483647 w 3944"/>
              <a:gd name="T73" fmla="*/ 2147483647 h 1784"/>
              <a:gd name="T74" fmla="*/ 2147483647 w 3944"/>
              <a:gd name="T75" fmla="*/ 2147483647 h 1784"/>
              <a:gd name="T76" fmla="*/ 2147483647 w 3944"/>
              <a:gd name="T77" fmla="*/ 2147483647 h 1784"/>
              <a:gd name="T78" fmla="*/ 2147483647 w 3944"/>
              <a:gd name="T79" fmla="*/ 2147483647 h 1784"/>
              <a:gd name="T80" fmla="*/ 2147483647 w 3944"/>
              <a:gd name="T81" fmla="*/ 2147483647 h 1784"/>
              <a:gd name="T82" fmla="*/ 2147483647 w 3944"/>
              <a:gd name="T83" fmla="*/ 2147483647 h 1784"/>
              <a:gd name="T84" fmla="*/ 2147483647 w 3944"/>
              <a:gd name="T85" fmla="*/ 2147483647 h 1784"/>
              <a:gd name="T86" fmla="*/ 2147483647 w 3944"/>
              <a:gd name="T87" fmla="*/ 2147483647 h 1784"/>
              <a:gd name="T88" fmla="*/ 2147483647 w 3944"/>
              <a:gd name="T89" fmla="*/ 2147483647 h 1784"/>
              <a:gd name="T90" fmla="*/ 2147483647 w 3944"/>
              <a:gd name="T91" fmla="*/ 2147483647 h 178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944"/>
              <a:gd name="T139" fmla="*/ 0 h 1784"/>
              <a:gd name="T140" fmla="*/ 3944 w 3944"/>
              <a:gd name="T141" fmla="*/ 1784 h 178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944" h="1784">
                <a:moveTo>
                  <a:pt x="584" y="1200"/>
                </a:moveTo>
                <a:cubicBezTo>
                  <a:pt x="584" y="1216"/>
                  <a:pt x="704" y="1016"/>
                  <a:pt x="776" y="960"/>
                </a:cubicBezTo>
                <a:cubicBezTo>
                  <a:pt x="848" y="904"/>
                  <a:pt x="928" y="872"/>
                  <a:pt x="1016" y="864"/>
                </a:cubicBezTo>
                <a:cubicBezTo>
                  <a:pt x="1104" y="856"/>
                  <a:pt x="1192" y="896"/>
                  <a:pt x="1304" y="912"/>
                </a:cubicBezTo>
                <a:cubicBezTo>
                  <a:pt x="1416" y="928"/>
                  <a:pt x="1504" y="968"/>
                  <a:pt x="1688" y="960"/>
                </a:cubicBezTo>
                <a:cubicBezTo>
                  <a:pt x="1872" y="952"/>
                  <a:pt x="2256" y="904"/>
                  <a:pt x="2408" y="864"/>
                </a:cubicBezTo>
                <a:cubicBezTo>
                  <a:pt x="2560" y="824"/>
                  <a:pt x="2504" y="728"/>
                  <a:pt x="2600" y="720"/>
                </a:cubicBezTo>
                <a:cubicBezTo>
                  <a:pt x="2696" y="712"/>
                  <a:pt x="2896" y="768"/>
                  <a:pt x="2984" y="816"/>
                </a:cubicBezTo>
                <a:cubicBezTo>
                  <a:pt x="3072" y="864"/>
                  <a:pt x="3048" y="856"/>
                  <a:pt x="3128" y="1008"/>
                </a:cubicBezTo>
                <a:cubicBezTo>
                  <a:pt x="3208" y="1160"/>
                  <a:pt x="3352" y="1672"/>
                  <a:pt x="3464" y="1728"/>
                </a:cubicBezTo>
                <a:cubicBezTo>
                  <a:pt x="3576" y="1784"/>
                  <a:pt x="3744" y="1504"/>
                  <a:pt x="3800" y="1344"/>
                </a:cubicBezTo>
                <a:cubicBezTo>
                  <a:pt x="3856" y="1184"/>
                  <a:pt x="3784" y="944"/>
                  <a:pt x="3800" y="768"/>
                </a:cubicBezTo>
                <a:cubicBezTo>
                  <a:pt x="3816" y="592"/>
                  <a:pt x="3944" y="384"/>
                  <a:pt x="3896" y="288"/>
                </a:cubicBezTo>
                <a:cubicBezTo>
                  <a:pt x="3848" y="192"/>
                  <a:pt x="3664" y="224"/>
                  <a:pt x="3512" y="192"/>
                </a:cubicBezTo>
                <a:cubicBezTo>
                  <a:pt x="3360" y="160"/>
                  <a:pt x="3256" y="128"/>
                  <a:pt x="2984" y="96"/>
                </a:cubicBezTo>
                <a:cubicBezTo>
                  <a:pt x="2712" y="64"/>
                  <a:pt x="2152" y="0"/>
                  <a:pt x="1880" y="0"/>
                </a:cubicBezTo>
                <a:cubicBezTo>
                  <a:pt x="1608" y="0"/>
                  <a:pt x="1512" y="72"/>
                  <a:pt x="1352" y="96"/>
                </a:cubicBezTo>
                <a:cubicBezTo>
                  <a:pt x="1192" y="120"/>
                  <a:pt x="1080" y="88"/>
                  <a:pt x="920" y="144"/>
                </a:cubicBezTo>
                <a:cubicBezTo>
                  <a:pt x="760" y="200"/>
                  <a:pt x="536" y="304"/>
                  <a:pt x="392" y="432"/>
                </a:cubicBezTo>
                <a:cubicBezTo>
                  <a:pt x="248" y="560"/>
                  <a:pt x="112" y="784"/>
                  <a:pt x="56" y="912"/>
                </a:cubicBezTo>
                <a:cubicBezTo>
                  <a:pt x="0" y="1040"/>
                  <a:pt x="32" y="1136"/>
                  <a:pt x="56" y="1200"/>
                </a:cubicBezTo>
                <a:cubicBezTo>
                  <a:pt x="80" y="1264"/>
                  <a:pt x="144" y="1280"/>
                  <a:pt x="200" y="1296"/>
                </a:cubicBezTo>
                <a:cubicBezTo>
                  <a:pt x="256" y="1312"/>
                  <a:pt x="328" y="1288"/>
                  <a:pt x="392" y="1296"/>
                </a:cubicBezTo>
                <a:cubicBezTo>
                  <a:pt x="456" y="1304"/>
                  <a:pt x="560" y="1352"/>
                  <a:pt x="584" y="1344"/>
                </a:cubicBezTo>
                <a:cubicBezTo>
                  <a:pt x="608" y="1336"/>
                  <a:pt x="576" y="1272"/>
                  <a:pt x="536" y="1248"/>
                </a:cubicBezTo>
                <a:cubicBezTo>
                  <a:pt x="496" y="1224"/>
                  <a:pt x="400" y="1240"/>
                  <a:pt x="344" y="1200"/>
                </a:cubicBezTo>
                <a:cubicBezTo>
                  <a:pt x="288" y="1160"/>
                  <a:pt x="192" y="1112"/>
                  <a:pt x="200" y="1008"/>
                </a:cubicBezTo>
                <a:cubicBezTo>
                  <a:pt x="208" y="904"/>
                  <a:pt x="280" y="688"/>
                  <a:pt x="392" y="576"/>
                </a:cubicBezTo>
                <a:cubicBezTo>
                  <a:pt x="504" y="464"/>
                  <a:pt x="704" y="392"/>
                  <a:pt x="872" y="336"/>
                </a:cubicBezTo>
                <a:cubicBezTo>
                  <a:pt x="1040" y="280"/>
                  <a:pt x="1248" y="272"/>
                  <a:pt x="1400" y="240"/>
                </a:cubicBezTo>
                <a:cubicBezTo>
                  <a:pt x="1552" y="208"/>
                  <a:pt x="1624" y="160"/>
                  <a:pt x="1784" y="144"/>
                </a:cubicBezTo>
                <a:cubicBezTo>
                  <a:pt x="1944" y="128"/>
                  <a:pt x="2120" y="128"/>
                  <a:pt x="2360" y="144"/>
                </a:cubicBezTo>
                <a:cubicBezTo>
                  <a:pt x="2600" y="160"/>
                  <a:pt x="3024" y="208"/>
                  <a:pt x="3224" y="240"/>
                </a:cubicBezTo>
                <a:cubicBezTo>
                  <a:pt x="3424" y="272"/>
                  <a:pt x="3480" y="264"/>
                  <a:pt x="3560" y="336"/>
                </a:cubicBezTo>
                <a:cubicBezTo>
                  <a:pt x="3640" y="408"/>
                  <a:pt x="3680" y="560"/>
                  <a:pt x="3704" y="672"/>
                </a:cubicBezTo>
                <a:cubicBezTo>
                  <a:pt x="3728" y="784"/>
                  <a:pt x="3736" y="904"/>
                  <a:pt x="3704" y="1008"/>
                </a:cubicBezTo>
                <a:cubicBezTo>
                  <a:pt x="3672" y="1112"/>
                  <a:pt x="3584" y="1304"/>
                  <a:pt x="3512" y="1296"/>
                </a:cubicBezTo>
                <a:cubicBezTo>
                  <a:pt x="3440" y="1288"/>
                  <a:pt x="3360" y="1056"/>
                  <a:pt x="3272" y="960"/>
                </a:cubicBezTo>
                <a:cubicBezTo>
                  <a:pt x="3184" y="864"/>
                  <a:pt x="3104" y="776"/>
                  <a:pt x="2984" y="720"/>
                </a:cubicBezTo>
                <a:cubicBezTo>
                  <a:pt x="2864" y="664"/>
                  <a:pt x="2664" y="608"/>
                  <a:pt x="2552" y="624"/>
                </a:cubicBezTo>
                <a:cubicBezTo>
                  <a:pt x="2440" y="640"/>
                  <a:pt x="2440" y="768"/>
                  <a:pt x="2312" y="816"/>
                </a:cubicBezTo>
                <a:cubicBezTo>
                  <a:pt x="2184" y="864"/>
                  <a:pt x="1944" y="912"/>
                  <a:pt x="1784" y="912"/>
                </a:cubicBezTo>
                <a:cubicBezTo>
                  <a:pt x="1624" y="912"/>
                  <a:pt x="1464" y="848"/>
                  <a:pt x="1352" y="816"/>
                </a:cubicBezTo>
                <a:cubicBezTo>
                  <a:pt x="1240" y="784"/>
                  <a:pt x="1208" y="712"/>
                  <a:pt x="1112" y="720"/>
                </a:cubicBezTo>
                <a:cubicBezTo>
                  <a:pt x="1016" y="728"/>
                  <a:pt x="864" y="784"/>
                  <a:pt x="776" y="864"/>
                </a:cubicBezTo>
                <a:cubicBezTo>
                  <a:pt x="688" y="944"/>
                  <a:pt x="584" y="1184"/>
                  <a:pt x="584" y="120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876800" y="3733800"/>
            <a:ext cx="3810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1981200" y="3581400"/>
            <a:ext cx="228600" cy="228600"/>
          </a:xfrm>
          <a:custGeom>
            <a:avLst/>
            <a:gdLst>
              <a:gd name="T0" fmla="*/ 0 w 144"/>
              <a:gd name="T1" fmla="*/ 0 h 144"/>
              <a:gd name="T2" fmla="*/ 2147483647 w 144"/>
              <a:gd name="T3" fmla="*/ 2147483647 h 144"/>
              <a:gd name="T4" fmla="*/ 0 60000 65536"/>
              <a:gd name="T5" fmla="*/ 0 60000 65536"/>
              <a:gd name="T6" fmla="*/ 0 w 144"/>
              <a:gd name="T7" fmla="*/ 0 h 144"/>
              <a:gd name="T8" fmla="*/ 144 w 144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44">
                <a:moveTo>
                  <a:pt x="0" y="0"/>
                </a:moveTo>
                <a:cubicBezTo>
                  <a:pt x="0" y="0"/>
                  <a:pt x="72" y="72"/>
                  <a:pt x="144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Line 17"/>
          <p:cNvSpPr>
            <a:spLocks noChangeShapeType="1"/>
          </p:cNvSpPr>
          <p:nvPr/>
        </p:nvSpPr>
        <p:spPr bwMode="auto">
          <a:xfrm>
            <a:off x="3962400" y="2667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Line 18"/>
          <p:cNvSpPr>
            <a:spLocks noChangeShapeType="1"/>
          </p:cNvSpPr>
          <p:nvPr/>
        </p:nvSpPr>
        <p:spPr bwMode="auto">
          <a:xfrm>
            <a:off x="4114800" y="25908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Line 19"/>
          <p:cNvSpPr>
            <a:spLocks noChangeShapeType="1"/>
          </p:cNvSpPr>
          <p:nvPr/>
        </p:nvSpPr>
        <p:spPr bwMode="auto">
          <a:xfrm>
            <a:off x="41910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>
            <a:off x="42672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>
            <a:off x="43434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Line 23"/>
          <p:cNvSpPr>
            <a:spLocks noChangeShapeType="1"/>
          </p:cNvSpPr>
          <p:nvPr/>
        </p:nvSpPr>
        <p:spPr bwMode="auto">
          <a:xfrm>
            <a:off x="4038600" y="25908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Line 24"/>
          <p:cNvSpPr>
            <a:spLocks noChangeShapeType="1"/>
          </p:cNvSpPr>
          <p:nvPr/>
        </p:nvSpPr>
        <p:spPr bwMode="auto">
          <a:xfrm>
            <a:off x="3886200" y="2667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Line 25"/>
          <p:cNvSpPr>
            <a:spLocks noChangeShapeType="1"/>
          </p:cNvSpPr>
          <p:nvPr/>
        </p:nvSpPr>
        <p:spPr bwMode="auto">
          <a:xfrm>
            <a:off x="3810000" y="2667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Line 26"/>
          <p:cNvSpPr>
            <a:spLocks noChangeShapeType="1"/>
          </p:cNvSpPr>
          <p:nvPr/>
        </p:nvSpPr>
        <p:spPr bwMode="auto">
          <a:xfrm>
            <a:off x="3733800" y="2667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Line 27"/>
          <p:cNvSpPr>
            <a:spLocks noChangeShapeType="1"/>
          </p:cNvSpPr>
          <p:nvPr/>
        </p:nvSpPr>
        <p:spPr bwMode="auto">
          <a:xfrm>
            <a:off x="3505200" y="2667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Line 28"/>
          <p:cNvSpPr>
            <a:spLocks noChangeShapeType="1"/>
          </p:cNvSpPr>
          <p:nvPr/>
        </p:nvSpPr>
        <p:spPr bwMode="auto">
          <a:xfrm>
            <a:off x="3657600" y="2667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Line 29"/>
          <p:cNvSpPr>
            <a:spLocks noChangeShapeType="1"/>
          </p:cNvSpPr>
          <p:nvPr/>
        </p:nvSpPr>
        <p:spPr bwMode="auto">
          <a:xfrm>
            <a:off x="3581400" y="26670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1" name="Line 30"/>
          <p:cNvSpPr>
            <a:spLocks noChangeShapeType="1"/>
          </p:cNvSpPr>
          <p:nvPr/>
        </p:nvSpPr>
        <p:spPr bwMode="auto">
          <a:xfrm>
            <a:off x="3429000" y="2743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Line 31"/>
          <p:cNvSpPr>
            <a:spLocks noChangeShapeType="1"/>
          </p:cNvSpPr>
          <p:nvPr/>
        </p:nvSpPr>
        <p:spPr bwMode="auto">
          <a:xfrm>
            <a:off x="3352800" y="2743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3" name="Line 32"/>
          <p:cNvSpPr>
            <a:spLocks noChangeShapeType="1"/>
          </p:cNvSpPr>
          <p:nvPr/>
        </p:nvSpPr>
        <p:spPr bwMode="auto">
          <a:xfrm>
            <a:off x="44196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4" name="Line 33"/>
          <p:cNvSpPr>
            <a:spLocks noChangeShapeType="1"/>
          </p:cNvSpPr>
          <p:nvPr/>
        </p:nvSpPr>
        <p:spPr bwMode="auto">
          <a:xfrm>
            <a:off x="44958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5" name="Line 34"/>
          <p:cNvSpPr>
            <a:spLocks noChangeShapeType="1"/>
          </p:cNvSpPr>
          <p:nvPr/>
        </p:nvSpPr>
        <p:spPr bwMode="auto">
          <a:xfrm>
            <a:off x="46482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Line 35"/>
          <p:cNvSpPr>
            <a:spLocks noChangeShapeType="1"/>
          </p:cNvSpPr>
          <p:nvPr/>
        </p:nvSpPr>
        <p:spPr bwMode="auto">
          <a:xfrm>
            <a:off x="47244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Line 36"/>
          <p:cNvSpPr>
            <a:spLocks noChangeShapeType="1"/>
          </p:cNvSpPr>
          <p:nvPr/>
        </p:nvSpPr>
        <p:spPr bwMode="auto">
          <a:xfrm>
            <a:off x="45720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8" name="Line 37"/>
          <p:cNvSpPr>
            <a:spLocks noChangeShapeType="1"/>
          </p:cNvSpPr>
          <p:nvPr/>
        </p:nvSpPr>
        <p:spPr bwMode="auto">
          <a:xfrm>
            <a:off x="3276600" y="2819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Line 38"/>
          <p:cNvSpPr>
            <a:spLocks noChangeShapeType="1"/>
          </p:cNvSpPr>
          <p:nvPr/>
        </p:nvSpPr>
        <p:spPr bwMode="auto">
          <a:xfrm>
            <a:off x="3200400" y="2819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0" name="Line 39"/>
          <p:cNvSpPr>
            <a:spLocks noChangeShapeType="1"/>
          </p:cNvSpPr>
          <p:nvPr/>
        </p:nvSpPr>
        <p:spPr bwMode="auto">
          <a:xfrm>
            <a:off x="3048000" y="28956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1" name="Line 40"/>
          <p:cNvSpPr>
            <a:spLocks noChangeShapeType="1"/>
          </p:cNvSpPr>
          <p:nvPr/>
        </p:nvSpPr>
        <p:spPr bwMode="auto">
          <a:xfrm>
            <a:off x="3124200" y="28194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2" name="Line 41"/>
          <p:cNvSpPr>
            <a:spLocks noChangeShapeType="1"/>
          </p:cNvSpPr>
          <p:nvPr/>
        </p:nvSpPr>
        <p:spPr bwMode="auto">
          <a:xfrm>
            <a:off x="2971800" y="28956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3" name="Line 42"/>
          <p:cNvSpPr>
            <a:spLocks noChangeShapeType="1"/>
          </p:cNvSpPr>
          <p:nvPr/>
        </p:nvSpPr>
        <p:spPr bwMode="auto">
          <a:xfrm>
            <a:off x="48006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4" name="Line 43"/>
          <p:cNvSpPr>
            <a:spLocks noChangeShapeType="1"/>
          </p:cNvSpPr>
          <p:nvPr/>
        </p:nvSpPr>
        <p:spPr bwMode="auto">
          <a:xfrm flipH="1" flipV="1">
            <a:off x="48768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5" name="Line 44"/>
          <p:cNvSpPr>
            <a:spLocks noChangeShapeType="1"/>
          </p:cNvSpPr>
          <p:nvPr/>
        </p:nvSpPr>
        <p:spPr bwMode="auto">
          <a:xfrm flipH="1" flipV="1">
            <a:off x="4953000" y="2590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6" name="Line 45"/>
          <p:cNvSpPr>
            <a:spLocks noChangeShapeType="1"/>
          </p:cNvSpPr>
          <p:nvPr/>
        </p:nvSpPr>
        <p:spPr bwMode="auto">
          <a:xfrm flipV="1">
            <a:off x="51054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7" name="Line 46"/>
          <p:cNvSpPr>
            <a:spLocks noChangeShapeType="1"/>
          </p:cNvSpPr>
          <p:nvPr/>
        </p:nvSpPr>
        <p:spPr bwMode="auto">
          <a:xfrm flipV="1">
            <a:off x="51816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8" name="Line 47"/>
          <p:cNvSpPr>
            <a:spLocks noChangeShapeType="1"/>
          </p:cNvSpPr>
          <p:nvPr/>
        </p:nvSpPr>
        <p:spPr bwMode="auto">
          <a:xfrm>
            <a:off x="52578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9" name="Line 48"/>
          <p:cNvSpPr>
            <a:spLocks noChangeShapeType="1"/>
          </p:cNvSpPr>
          <p:nvPr/>
        </p:nvSpPr>
        <p:spPr bwMode="auto">
          <a:xfrm>
            <a:off x="53340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0" name="Line 49"/>
          <p:cNvSpPr>
            <a:spLocks noChangeShapeType="1"/>
          </p:cNvSpPr>
          <p:nvPr/>
        </p:nvSpPr>
        <p:spPr bwMode="auto">
          <a:xfrm>
            <a:off x="5410200" y="2590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1" name="Line 50"/>
          <p:cNvSpPr>
            <a:spLocks noChangeShapeType="1"/>
          </p:cNvSpPr>
          <p:nvPr/>
        </p:nvSpPr>
        <p:spPr bwMode="auto">
          <a:xfrm>
            <a:off x="5486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2" name="Line 51"/>
          <p:cNvSpPr>
            <a:spLocks noChangeShapeType="1"/>
          </p:cNvSpPr>
          <p:nvPr/>
        </p:nvSpPr>
        <p:spPr bwMode="auto">
          <a:xfrm flipH="1">
            <a:off x="5562600" y="2590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3" name="Line 52"/>
          <p:cNvSpPr>
            <a:spLocks noChangeShapeType="1"/>
          </p:cNvSpPr>
          <p:nvPr/>
        </p:nvSpPr>
        <p:spPr bwMode="auto">
          <a:xfrm flipH="1">
            <a:off x="57150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4" name="Line 53"/>
          <p:cNvSpPr>
            <a:spLocks noChangeShapeType="1"/>
          </p:cNvSpPr>
          <p:nvPr/>
        </p:nvSpPr>
        <p:spPr bwMode="auto">
          <a:xfrm>
            <a:off x="5410200" y="44196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5" name="Line 54"/>
          <p:cNvSpPr>
            <a:spLocks noChangeShapeType="1"/>
          </p:cNvSpPr>
          <p:nvPr/>
        </p:nvSpPr>
        <p:spPr bwMode="auto">
          <a:xfrm>
            <a:off x="5334000" y="44196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6" name="Line 55"/>
          <p:cNvSpPr>
            <a:spLocks noChangeShapeType="1"/>
          </p:cNvSpPr>
          <p:nvPr/>
        </p:nvSpPr>
        <p:spPr bwMode="auto">
          <a:xfrm>
            <a:off x="2895600" y="2971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7" name="Line 56"/>
          <p:cNvSpPr>
            <a:spLocks noChangeShapeType="1"/>
          </p:cNvSpPr>
          <p:nvPr/>
        </p:nvSpPr>
        <p:spPr bwMode="auto">
          <a:xfrm>
            <a:off x="28194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8" name="Line 57"/>
          <p:cNvSpPr>
            <a:spLocks noChangeShapeType="1"/>
          </p:cNvSpPr>
          <p:nvPr/>
        </p:nvSpPr>
        <p:spPr bwMode="auto">
          <a:xfrm>
            <a:off x="2743200" y="30480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9" name="Line 58"/>
          <p:cNvSpPr>
            <a:spLocks noChangeShapeType="1"/>
          </p:cNvSpPr>
          <p:nvPr/>
        </p:nvSpPr>
        <p:spPr bwMode="auto">
          <a:xfrm>
            <a:off x="2667000" y="30480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0" name="Line 59"/>
          <p:cNvSpPr>
            <a:spLocks noChangeShapeType="1"/>
          </p:cNvSpPr>
          <p:nvPr/>
        </p:nvSpPr>
        <p:spPr bwMode="auto">
          <a:xfrm>
            <a:off x="25908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1" name="Line 60"/>
          <p:cNvSpPr>
            <a:spLocks noChangeShapeType="1"/>
          </p:cNvSpPr>
          <p:nvPr/>
        </p:nvSpPr>
        <p:spPr bwMode="auto">
          <a:xfrm>
            <a:off x="2514600" y="3200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2" name="Line 61"/>
          <p:cNvSpPr>
            <a:spLocks noChangeShapeType="1"/>
          </p:cNvSpPr>
          <p:nvPr/>
        </p:nvSpPr>
        <p:spPr bwMode="auto">
          <a:xfrm>
            <a:off x="2438400" y="3200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3" name="Line 62"/>
          <p:cNvSpPr>
            <a:spLocks noChangeShapeType="1"/>
          </p:cNvSpPr>
          <p:nvPr/>
        </p:nvSpPr>
        <p:spPr bwMode="auto">
          <a:xfrm>
            <a:off x="2362200" y="3276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4" name="Line 63"/>
          <p:cNvSpPr>
            <a:spLocks noChangeShapeType="1"/>
          </p:cNvSpPr>
          <p:nvPr/>
        </p:nvSpPr>
        <p:spPr bwMode="auto">
          <a:xfrm>
            <a:off x="2286000" y="3276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5" name="Line 64"/>
          <p:cNvSpPr>
            <a:spLocks noChangeShapeType="1"/>
          </p:cNvSpPr>
          <p:nvPr/>
        </p:nvSpPr>
        <p:spPr bwMode="auto">
          <a:xfrm>
            <a:off x="2209800" y="33528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6" name="Line 65"/>
          <p:cNvSpPr>
            <a:spLocks noChangeShapeType="1"/>
          </p:cNvSpPr>
          <p:nvPr/>
        </p:nvSpPr>
        <p:spPr bwMode="auto">
          <a:xfrm>
            <a:off x="2133600" y="34290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7" name="Line 66"/>
          <p:cNvSpPr>
            <a:spLocks noChangeShapeType="1"/>
          </p:cNvSpPr>
          <p:nvPr/>
        </p:nvSpPr>
        <p:spPr bwMode="auto">
          <a:xfrm>
            <a:off x="2057400" y="35052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8" name="Line 67"/>
          <p:cNvSpPr>
            <a:spLocks noChangeShapeType="1"/>
          </p:cNvSpPr>
          <p:nvPr/>
        </p:nvSpPr>
        <p:spPr bwMode="auto">
          <a:xfrm>
            <a:off x="1905000" y="3657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9" name="Line 68"/>
          <p:cNvSpPr>
            <a:spLocks noChangeShapeType="1"/>
          </p:cNvSpPr>
          <p:nvPr/>
        </p:nvSpPr>
        <p:spPr bwMode="auto">
          <a:xfrm>
            <a:off x="5791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0" name="Line 69"/>
          <p:cNvSpPr>
            <a:spLocks noChangeShapeType="1"/>
          </p:cNvSpPr>
          <p:nvPr/>
        </p:nvSpPr>
        <p:spPr bwMode="auto">
          <a:xfrm>
            <a:off x="5867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1" name="Line 70"/>
          <p:cNvSpPr>
            <a:spLocks noChangeShapeType="1"/>
          </p:cNvSpPr>
          <p:nvPr/>
        </p:nvSpPr>
        <p:spPr bwMode="auto">
          <a:xfrm flipH="1">
            <a:off x="5943600" y="2667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2" name="Line 71"/>
          <p:cNvSpPr>
            <a:spLocks noChangeShapeType="1"/>
          </p:cNvSpPr>
          <p:nvPr/>
        </p:nvSpPr>
        <p:spPr bwMode="auto">
          <a:xfrm flipH="1">
            <a:off x="6096000" y="2667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3" name="Line 72"/>
          <p:cNvSpPr>
            <a:spLocks noChangeShapeType="1"/>
          </p:cNvSpPr>
          <p:nvPr/>
        </p:nvSpPr>
        <p:spPr bwMode="auto">
          <a:xfrm flipH="1">
            <a:off x="6019800" y="2667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4" name="Line 73"/>
          <p:cNvSpPr>
            <a:spLocks noChangeShapeType="1"/>
          </p:cNvSpPr>
          <p:nvPr/>
        </p:nvSpPr>
        <p:spPr bwMode="auto">
          <a:xfrm flipH="1">
            <a:off x="6172200" y="2743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5" name="Line 74"/>
          <p:cNvSpPr>
            <a:spLocks noChangeShapeType="1"/>
          </p:cNvSpPr>
          <p:nvPr/>
        </p:nvSpPr>
        <p:spPr bwMode="auto">
          <a:xfrm flipH="1">
            <a:off x="6324600" y="2743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6" name="Line 75"/>
          <p:cNvSpPr>
            <a:spLocks noChangeShapeType="1"/>
          </p:cNvSpPr>
          <p:nvPr/>
        </p:nvSpPr>
        <p:spPr bwMode="auto">
          <a:xfrm flipH="1">
            <a:off x="6248400" y="2743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7" name="Line 76"/>
          <p:cNvSpPr>
            <a:spLocks noChangeShapeType="1"/>
          </p:cNvSpPr>
          <p:nvPr/>
        </p:nvSpPr>
        <p:spPr bwMode="auto">
          <a:xfrm flipH="1">
            <a:off x="6400800" y="2819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8" name="Line 77"/>
          <p:cNvSpPr>
            <a:spLocks noChangeShapeType="1"/>
          </p:cNvSpPr>
          <p:nvPr/>
        </p:nvSpPr>
        <p:spPr bwMode="auto">
          <a:xfrm flipH="1">
            <a:off x="6477000" y="2819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9" name="Line 78"/>
          <p:cNvSpPr>
            <a:spLocks noChangeShapeType="1"/>
          </p:cNvSpPr>
          <p:nvPr/>
        </p:nvSpPr>
        <p:spPr bwMode="auto">
          <a:xfrm flipH="1">
            <a:off x="6553200" y="2819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0" name="Line 79"/>
          <p:cNvSpPr>
            <a:spLocks noChangeShapeType="1"/>
          </p:cNvSpPr>
          <p:nvPr/>
        </p:nvSpPr>
        <p:spPr bwMode="auto">
          <a:xfrm flipH="1">
            <a:off x="6629400" y="2819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1" name="Line 80"/>
          <p:cNvSpPr>
            <a:spLocks noChangeShapeType="1"/>
          </p:cNvSpPr>
          <p:nvPr/>
        </p:nvSpPr>
        <p:spPr bwMode="auto">
          <a:xfrm flipH="1">
            <a:off x="6705600" y="2819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2" name="Line 81"/>
          <p:cNvSpPr>
            <a:spLocks noChangeShapeType="1"/>
          </p:cNvSpPr>
          <p:nvPr/>
        </p:nvSpPr>
        <p:spPr bwMode="auto">
          <a:xfrm flipH="1">
            <a:off x="6781800" y="28956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3" name="Line 82"/>
          <p:cNvSpPr>
            <a:spLocks noChangeShapeType="1"/>
          </p:cNvSpPr>
          <p:nvPr/>
        </p:nvSpPr>
        <p:spPr bwMode="auto">
          <a:xfrm>
            <a:off x="6934200" y="2895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4" name="Line 83"/>
          <p:cNvSpPr>
            <a:spLocks noChangeShapeType="1"/>
          </p:cNvSpPr>
          <p:nvPr/>
        </p:nvSpPr>
        <p:spPr bwMode="auto">
          <a:xfrm>
            <a:off x="7010400" y="2895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5" name="Line 84"/>
          <p:cNvSpPr>
            <a:spLocks noChangeShapeType="1"/>
          </p:cNvSpPr>
          <p:nvPr/>
        </p:nvSpPr>
        <p:spPr bwMode="auto">
          <a:xfrm>
            <a:off x="7086600" y="289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6" name="Line 85"/>
          <p:cNvSpPr>
            <a:spLocks noChangeShapeType="1"/>
          </p:cNvSpPr>
          <p:nvPr/>
        </p:nvSpPr>
        <p:spPr bwMode="auto">
          <a:xfrm flipH="1">
            <a:off x="7162800" y="2895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7" name="Line 86"/>
          <p:cNvSpPr>
            <a:spLocks noChangeShapeType="1"/>
          </p:cNvSpPr>
          <p:nvPr/>
        </p:nvSpPr>
        <p:spPr bwMode="auto">
          <a:xfrm flipH="1">
            <a:off x="7239000" y="28194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8" name="Line 87"/>
          <p:cNvSpPr>
            <a:spLocks noChangeShapeType="1"/>
          </p:cNvSpPr>
          <p:nvPr/>
        </p:nvSpPr>
        <p:spPr bwMode="auto">
          <a:xfrm flipH="1">
            <a:off x="7315200" y="28194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99" name="Line 88"/>
          <p:cNvSpPr>
            <a:spLocks noChangeShapeType="1"/>
          </p:cNvSpPr>
          <p:nvPr/>
        </p:nvSpPr>
        <p:spPr bwMode="auto">
          <a:xfrm flipH="1">
            <a:off x="7391400" y="2895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0" name="Line 89"/>
          <p:cNvSpPr>
            <a:spLocks noChangeShapeType="1"/>
          </p:cNvSpPr>
          <p:nvPr/>
        </p:nvSpPr>
        <p:spPr bwMode="auto">
          <a:xfrm flipH="1">
            <a:off x="7467600" y="2895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1" name="Line 90"/>
          <p:cNvSpPr>
            <a:spLocks noChangeShapeType="1"/>
          </p:cNvSpPr>
          <p:nvPr/>
        </p:nvSpPr>
        <p:spPr bwMode="auto">
          <a:xfrm flipH="1">
            <a:off x="7543800" y="2895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2" name="Line 91"/>
          <p:cNvSpPr>
            <a:spLocks noChangeShapeType="1"/>
          </p:cNvSpPr>
          <p:nvPr/>
        </p:nvSpPr>
        <p:spPr bwMode="auto">
          <a:xfrm flipH="1">
            <a:off x="7620000" y="2895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3" name="Line 92"/>
          <p:cNvSpPr>
            <a:spLocks noChangeShapeType="1"/>
          </p:cNvSpPr>
          <p:nvPr/>
        </p:nvSpPr>
        <p:spPr bwMode="auto">
          <a:xfrm flipH="1">
            <a:off x="7620000" y="2971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4" name="Line 93"/>
          <p:cNvSpPr>
            <a:spLocks noChangeShapeType="1"/>
          </p:cNvSpPr>
          <p:nvPr/>
        </p:nvSpPr>
        <p:spPr bwMode="auto">
          <a:xfrm flipH="1">
            <a:off x="7696200" y="2971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5" name="Line 94"/>
          <p:cNvSpPr>
            <a:spLocks noChangeShapeType="1"/>
          </p:cNvSpPr>
          <p:nvPr/>
        </p:nvSpPr>
        <p:spPr bwMode="auto">
          <a:xfrm flipH="1">
            <a:off x="7772400" y="30480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6" name="Line 95"/>
          <p:cNvSpPr>
            <a:spLocks noChangeShapeType="1"/>
          </p:cNvSpPr>
          <p:nvPr/>
        </p:nvSpPr>
        <p:spPr bwMode="auto">
          <a:xfrm flipH="1">
            <a:off x="7772400" y="3124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7" name="Line 96"/>
          <p:cNvSpPr>
            <a:spLocks noChangeShapeType="1"/>
          </p:cNvSpPr>
          <p:nvPr/>
        </p:nvSpPr>
        <p:spPr bwMode="auto">
          <a:xfrm flipH="1">
            <a:off x="7848600" y="32004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8" name="Line 97"/>
          <p:cNvSpPr>
            <a:spLocks noChangeShapeType="1"/>
          </p:cNvSpPr>
          <p:nvPr/>
        </p:nvSpPr>
        <p:spPr bwMode="auto">
          <a:xfrm flipH="1">
            <a:off x="7848600" y="3276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9" name="Line 98"/>
          <p:cNvSpPr>
            <a:spLocks noChangeShapeType="1"/>
          </p:cNvSpPr>
          <p:nvPr/>
        </p:nvSpPr>
        <p:spPr bwMode="auto">
          <a:xfrm flipH="1">
            <a:off x="7848600" y="33528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0" name="Line 99"/>
          <p:cNvSpPr>
            <a:spLocks noChangeShapeType="1"/>
          </p:cNvSpPr>
          <p:nvPr/>
        </p:nvSpPr>
        <p:spPr bwMode="auto">
          <a:xfrm flipH="1">
            <a:off x="7848600" y="3429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1" name="Line 100"/>
          <p:cNvSpPr>
            <a:spLocks noChangeShapeType="1"/>
          </p:cNvSpPr>
          <p:nvPr/>
        </p:nvSpPr>
        <p:spPr bwMode="auto">
          <a:xfrm flipH="1">
            <a:off x="7848600" y="35052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2" name="Line 101"/>
          <p:cNvSpPr>
            <a:spLocks noChangeShapeType="1"/>
          </p:cNvSpPr>
          <p:nvPr/>
        </p:nvSpPr>
        <p:spPr bwMode="auto">
          <a:xfrm flipH="1">
            <a:off x="7848600" y="3581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3" name="Line 102"/>
          <p:cNvSpPr>
            <a:spLocks noChangeShapeType="1"/>
          </p:cNvSpPr>
          <p:nvPr/>
        </p:nvSpPr>
        <p:spPr bwMode="auto">
          <a:xfrm flipH="1">
            <a:off x="7848600" y="3657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4" name="Line 103"/>
          <p:cNvSpPr>
            <a:spLocks noChangeShapeType="1"/>
          </p:cNvSpPr>
          <p:nvPr/>
        </p:nvSpPr>
        <p:spPr bwMode="auto">
          <a:xfrm flipH="1">
            <a:off x="7772400" y="37338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5" name="Line 104"/>
          <p:cNvSpPr>
            <a:spLocks noChangeShapeType="1"/>
          </p:cNvSpPr>
          <p:nvPr/>
        </p:nvSpPr>
        <p:spPr bwMode="auto">
          <a:xfrm flipH="1">
            <a:off x="7772400" y="3810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6" name="Line 105"/>
          <p:cNvSpPr>
            <a:spLocks noChangeShapeType="1"/>
          </p:cNvSpPr>
          <p:nvPr/>
        </p:nvSpPr>
        <p:spPr bwMode="auto">
          <a:xfrm flipH="1">
            <a:off x="7772400" y="3962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7" name="Line 106"/>
          <p:cNvSpPr>
            <a:spLocks noChangeShapeType="1"/>
          </p:cNvSpPr>
          <p:nvPr/>
        </p:nvSpPr>
        <p:spPr bwMode="auto">
          <a:xfrm flipH="1">
            <a:off x="7772400" y="3886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8" name="Line 107"/>
          <p:cNvSpPr>
            <a:spLocks noChangeShapeType="1"/>
          </p:cNvSpPr>
          <p:nvPr/>
        </p:nvSpPr>
        <p:spPr bwMode="auto">
          <a:xfrm flipH="1">
            <a:off x="7772400" y="4038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19" name="Line 108"/>
          <p:cNvSpPr>
            <a:spLocks noChangeShapeType="1"/>
          </p:cNvSpPr>
          <p:nvPr/>
        </p:nvSpPr>
        <p:spPr bwMode="auto">
          <a:xfrm flipH="1">
            <a:off x="7696200" y="4114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0" name="Line 109"/>
          <p:cNvSpPr>
            <a:spLocks noChangeShapeType="1"/>
          </p:cNvSpPr>
          <p:nvPr/>
        </p:nvSpPr>
        <p:spPr bwMode="auto">
          <a:xfrm flipH="1">
            <a:off x="7696200" y="4191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1" name="Line 110"/>
          <p:cNvSpPr>
            <a:spLocks noChangeShapeType="1"/>
          </p:cNvSpPr>
          <p:nvPr/>
        </p:nvSpPr>
        <p:spPr bwMode="auto">
          <a:xfrm flipH="1">
            <a:off x="7696200" y="4267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2" name="Line 111"/>
          <p:cNvSpPr>
            <a:spLocks noChangeShapeType="1"/>
          </p:cNvSpPr>
          <p:nvPr/>
        </p:nvSpPr>
        <p:spPr bwMode="auto">
          <a:xfrm flipH="1">
            <a:off x="7696200" y="4343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" name="Line 112"/>
          <p:cNvSpPr>
            <a:spLocks noChangeShapeType="1"/>
          </p:cNvSpPr>
          <p:nvPr/>
        </p:nvSpPr>
        <p:spPr bwMode="auto">
          <a:xfrm flipH="1">
            <a:off x="7696200" y="4419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" name="Line 113"/>
          <p:cNvSpPr>
            <a:spLocks noChangeShapeType="1"/>
          </p:cNvSpPr>
          <p:nvPr/>
        </p:nvSpPr>
        <p:spPr bwMode="auto">
          <a:xfrm flipH="1">
            <a:off x="7696200" y="4495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5" name="Line 114"/>
          <p:cNvSpPr>
            <a:spLocks noChangeShapeType="1"/>
          </p:cNvSpPr>
          <p:nvPr/>
        </p:nvSpPr>
        <p:spPr bwMode="auto">
          <a:xfrm flipH="1">
            <a:off x="7696200" y="4572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6" name="Line 115"/>
          <p:cNvSpPr>
            <a:spLocks noChangeShapeType="1"/>
          </p:cNvSpPr>
          <p:nvPr/>
        </p:nvSpPr>
        <p:spPr bwMode="auto">
          <a:xfrm flipH="1">
            <a:off x="7696200" y="4648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7" name="Line 116"/>
          <p:cNvSpPr>
            <a:spLocks noChangeShapeType="1"/>
          </p:cNvSpPr>
          <p:nvPr/>
        </p:nvSpPr>
        <p:spPr bwMode="auto">
          <a:xfrm flipH="1" flipV="1">
            <a:off x="7696200" y="47244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8" name="Line 117"/>
          <p:cNvSpPr>
            <a:spLocks noChangeShapeType="1"/>
          </p:cNvSpPr>
          <p:nvPr/>
        </p:nvSpPr>
        <p:spPr bwMode="auto">
          <a:xfrm flipH="1" flipV="1">
            <a:off x="7696200" y="48006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9" name="Line 118"/>
          <p:cNvSpPr>
            <a:spLocks noChangeShapeType="1"/>
          </p:cNvSpPr>
          <p:nvPr/>
        </p:nvSpPr>
        <p:spPr bwMode="auto">
          <a:xfrm>
            <a:off x="5638800" y="2590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0" name="Line 119"/>
          <p:cNvSpPr>
            <a:spLocks noChangeShapeType="1"/>
          </p:cNvSpPr>
          <p:nvPr/>
        </p:nvSpPr>
        <p:spPr bwMode="auto">
          <a:xfrm flipH="1">
            <a:off x="7086600" y="2895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1" name="Line 120"/>
          <p:cNvSpPr>
            <a:spLocks noChangeShapeType="1"/>
          </p:cNvSpPr>
          <p:nvPr/>
        </p:nvSpPr>
        <p:spPr bwMode="auto">
          <a:xfrm flipH="1">
            <a:off x="6324600" y="43434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2" name="Line 121"/>
          <p:cNvSpPr>
            <a:spLocks noChangeShapeType="1"/>
          </p:cNvSpPr>
          <p:nvPr/>
        </p:nvSpPr>
        <p:spPr bwMode="auto">
          <a:xfrm flipH="1">
            <a:off x="6248400" y="4343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3" name="Line 122"/>
          <p:cNvSpPr>
            <a:spLocks noChangeShapeType="1"/>
          </p:cNvSpPr>
          <p:nvPr/>
        </p:nvSpPr>
        <p:spPr bwMode="auto">
          <a:xfrm>
            <a:off x="5791200" y="41910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4" name="Line 123"/>
          <p:cNvSpPr>
            <a:spLocks noChangeShapeType="1"/>
          </p:cNvSpPr>
          <p:nvPr/>
        </p:nvSpPr>
        <p:spPr bwMode="auto">
          <a:xfrm>
            <a:off x="5867400" y="4191000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5" name="Line 124"/>
          <p:cNvSpPr>
            <a:spLocks noChangeShapeType="1"/>
          </p:cNvSpPr>
          <p:nvPr/>
        </p:nvSpPr>
        <p:spPr bwMode="auto">
          <a:xfrm>
            <a:off x="6019800" y="4191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6" name="Line 125"/>
          <p:cNvSpPr>
            <a:spLocks noChangeShapeType="1"/>
          </p:cNvSpPr>
          <p:nvPr/>
        </p:nvSpPr>
        <p:spPr bwMode="auto">
          <a:xfrm>
            <a:off x="60960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7" name="Line 126"/>
          <p:cNvSpPr>
            <a:spLocks noChangeShapeType="1"/>
          </p:cNvSpPr>
          <p:nvPr/>
        </p:nvSpPr>
        <p:spPr bwMode="auto">
          <a:xfrm>
            <a:off x="61722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8" name="Line 127"/>
          <p:cNvSpPr>
            <a:spLocks noChangeShapeType="1"/>
          </p:cNvSpPr>
          <p:nvPr/>
        </p:nvSpPr>
        <p:spPr bwMode="auto">
          <a:xfrm>
            <a:off x="62484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39" name="Line 128"/>
          <p:cNvSpPr>
            <a:spLocks noChangeShapeType="1"/>
          </p:cNvSpPr>
          <p:nvPr/>
        </p:nvSpPr>
        <p:spPr bwMode="auto">
          <a:xfrm>
            <a:off x="5715000" y="41910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0" name="Line 129"/>
          <p:cNvSpPr>
            <a:spLocks noChangeShapeType="1"/>
          </p:cNvSpPr>
          <p:nvPr/>
        </p:nvSpPr>
        <p:spPr bwMode="auto">
          <a:xfrm>
            <a:off x="5638800" y="42672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1" name="Line 130"/>
          <p:cNvSpPr>
            <a:spLocks noChangeShapeType="1"/>
          </p:cNvSpPr>
          <p:nvPr/>
        </p:nvSpPr>
        <p:spPr bwMode="auto">
          <a:xfrm>
            <a:off x="5562600" y="4419600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2" name="Line 131"/>
          <p:cNvSpPr>
            <a:spLocks noChangeShapeType="1"/>
          </p:cNvSpPr>
          <p:nvPr/>
        </p:nvSpPr>
        <p:spPr bwMode="auto">
          <a:xfrm>
            <a:off x="5486400" y="4419600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3" name="Line 132"/>
          <p:cNvSpPr>
            <a:spLocks noChangeShapeType="1"/>
          </p:cNvSpPr>
          <p:nvPr/>
        </p:nvSpPr>
        <p:spPr bwMode="auto">
          <a:xfrm flipH="1">
            <a:off x="6324600" y="4419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4" name="Line 133"/>
          <p:cNvSpPr>
            <a:spLocks noChangeShapeType="1"/>
          </p:cNvSpPr>
          <p:nvPr/>
        </p:nvSpPr>
        <p:spPr bwMode="auto">
          <a:xfrm flipH="1">
            <a:off x="6324600" y="44958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5" name="Line 134"/>
          <p:cNvSpPr>
            <a:spLocks noChangeShapeType="1"/>
          </p:cNvSpPr>
          <p:nvPr/>
        </p:nvSpPr>
        <p:spPr bwMode="auto">
          <a:xfrm>
            <a:off x="7239000" y="5791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6" name="Line 135"/>
          <p:cNvSpPr>
            <a:spLocks noChangeShapeType="1"/>
          </p:cNvSpPr>
          <p:nvPr/>
        </p:nvSpPr>
        <p:spPr bwMode="auto">
          <a:xfrm flipH="1">
            <a:off x="6781800" y="5715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7" name="Line 136"/>
          <p:cNvSpPr>
            <a:spLocks noChangeShapeType="1"/>
          </p:cNvSpPr>
          <p:nvPr/>
        </p:nvSpPr>
        <p:spPr bwMode="auto">
          <a:xfrm>
            <a:off x="7162800" y="579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8" name="Line 137"/>
          <p:cNvSpPr>
            <a:spLocks noChangeShapeType="1"/>
          </p:cNvSpPr>
          <p:nvPr/>
        </p:nvSpPr>
        <p:spPr bwMode="auto">
          <a:xfrm flipV="1">
            <a:off x="7010400" y="57912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9" name="Line 138"/>
          <p:cNvSpPr>
            <a:spLocks noChangeShapeType="1"/>
          </p:cNvSpPr>
          <p:nvPr/>
        </p:nvSpPr>
        <p:spPr bwMode="auto">
          <a:xfrm flipH="1">
            <a:off x="6934200" y="5791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0" name="Line 139"/>
          <p:cNvSpPr>
            <a:spLocks noChangeShapeType="1"/>
          </p:cNvSpPr>
          <p:nvPr/>
        </p:nvSpPr>
        <p:spPr bwMode="auto">
          <a:xfrm flipH="1">
            <a:off x="6400800" y="45720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1" name="Line 140"/>
          <p:cNvSpPr>
            <a:spLocks noChangeShapeType="1"/>
          </p:cNvSpPr>
          <p:nvPr/>
        </p:nvSpPr>
        <p:spPr bwMode="auto">
          <a:xfrm flipH="1">
            <a:off x="6400800" y="46482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2" name="Line 141"/>
          <p:cNvSpPr>
            <a:spLocks noChangeShapeType="1"/>
          </p:cNvSpPr>
          <p:nvPr/>
        </p:nvSpPr>
        <p:spPr bwMode="auto">
          <a:xfrm flipH="1">
            <a:off x="6324600" y="4724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3" name="Line 142"/>
          <p:cNvSpPr>
            <a:spLocks noChangeShapeType="1"/>
          </p:cNvSpPr>
          <p:nvPr/>
        </p:nvSpPr>
        <p:spPr bwMode="auto">
          <a:xfrm flipH="1">
            <a:off x="6324600" y="4876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4" name="Line 143"/>
          <p:cNvSpPr>
            <a:spLocks noChangeShapeType="1"/>
          </p:cNvSpPr>
          <p:nvPr/>
        </p:nvSpPr>
        <p:spPr bwMode="auto">
          <a:xfrm flipH="1">
            <a:off x="6324600" y="48006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5" name="Line 144"/>
          <p:cNvSpPr>
            <a:spLocks noChangeShapeType="1"/>
          </p:cNvSpPr>
          <p:nvPr/>
        </p:nvSpPr>
        <p:spPr bwMode="auto">
          <a:xfrm flipH="1">
            <a:off x="6324600" y="49530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6" name="Line 145"/>
          <p:cNvSpPr>
            <a:spLocks noChangeShapeType="1"/>
          </p:cNvSpPr>
          <p:nvPr/>
        </p:nvSpPr>
        <p:spPr bwMode="auto">
          <a:xfrm flipH="1">
            <a:off x="6400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7" name="Line 146"/>
          <p:cNvSpPr>
            <a:spLocks noChangeShapeType="1"/>
          </p:cNvSpPr>
          <p:nvPr/>
        </p:nvSpPr>
        <p:spPr bwMode="auto">
          <a:xfrm flipH="1">
            <a:off x="6400800" y="5105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8" name="Line 147"/>
          <p:cNvSpPr>
            <a:spLocks noChangeShapeType="1"/>
          </p:cNvSpPr>
          <p:nvPr/>
        </p:nvSpPr>
        <p:spPr bwMode="auto">
          <a:xfrm flipH="1">
            <a:off x="6400800" y="5181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59" name="Line 148"/>
          <p:cNvSpPr>
            <a:spLocks noChangeShapeType="1"/>
          </p:cNvSpPr>
          <p:nvPr/>
        </p:nvSpPr>
        <p:spPr bwMode="auto">
          <a:xfrm flipH="1">
            <a:off x="6477000" y="5257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0" name="Line 149"/>
          <p:cNvSpPr>
            <a:spLocks noChangeShapeType="1"/>
          </p:cNvSpPr>
          <p:nvPr/>
        </p:nvSpPr>
        <p:spPr bwMode="auto">
          <a:xfrm flipH="1">
            <a:off x="6477000" y="5334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1" name="Line 150"/>
          <p:cNvSpPr>
            <a:spLocks noChangeShapeType="1"/>
          </p:cNvSpPr>
          <p:nvPr/>
        </p:nvSpPr>
        <p:spPr bwMode="auto">
          <a:xfrm flipH="1">
            <a:off x="6553200" y="54102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2" name="Line 151"/>
          <p:cNvSpPr>
            <a:spLocks noChangeShapeType="1"/>
          </p:cNvSpPr>
          <p:nvPr/>
        </p:nvSpPr>
        <p:spPr bwMode="auto">
          <a:xfrm flipH="1">
            <a:off x="6553200" y="5486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3" name="Line 152"/>
          <p:cNvSpPr>
            <a:spLocks noChangeShapeType="1"/>
          </p:cNvSpPr>
          <p:nvPr/>
        </p:nvSpPr>
        <p:spPr bwMode="auto">
          <a:xfrm flipH="1">
            <a:off x="6629400" y="5562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4" name="Line 153"/>
          <p:cNvSpPr>
            <a:spLocks noChangeShapeType="1"/>
          </p:cNvSpPr>
          <p:nvPr/>
        </p:nvSpPr>
        <p:spPr bwMode="auto">
          <a:xfrm flipH="1">
            <a:off x="6705600" y="56388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5" name="Line 154"/>
          <p:cNvSpPr>
            <a:spLocks noChangeShapeType="1"/>
          </p:cNvSpPr>
          <p:nvPr/>
        </p:nvSpPr>
        <p:spPr bwMode="auto">
          <a:xfrm flipH="1">
            <a:off x="6781800" y="57150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6" name="Line 155"/>
          <p:cNvSpPr>
            <a:spLocks noChangeShapeType="1"/>
          </p:cNvSpPr>
          <p:nvPr/>
        </p:nvSpPr>
        <p:spPr bwMode="auto">
          <a:xfrm>
            <a:off x="7315200" y="57912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7" name="Line 156"/>
          <p:cNvSpPr>
            <a:spLocks noChangeShapeType="1"/>
          </p:cNvSpPr>
          <p:nvPr/>
        </p:nvSpPr>
        <p:spPr bwMode="auto">
          <a:xfrm>
            <a:off x="7772400" y="48768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8" name="Line 157"/>
          <p:cNvSpPr>
            <a:spLocks noChangeShapeType="1"/>
          </p:cNvSpPr>
          <p:nvPr/>
        </p:nvSpPr>
        <p:spPr bwMode="auto">
          <a:xfrm>
            <a:off x="7772400" y="49530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69" name="Line 158"/>
          <p:cNvSpPr>
            <a:spLocks noChangeShapeType="1"/>
          </p:cNvSpPr>
          <p:nvPr/>
        </p:nvSpPr>
        <p:spPr bwMode="auto">
          <a:xfrm>
            <a:off x="7696200" y="50292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0" name="Line 159"/>
          <p:cNvSpPr>
            <a:spLocks noChangeShapeType="1"/>
          </p:cNvSpPr>
          <p:nvPr/>
        </p:nvSpPr>
        <p:spPr bwMode="auto">
          <a:xfrm>
            <a:off x="7696200" y="51054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1" name="Line 160"/>
          <p:cNvSpPr>
            <a:spLocks noChangeShapeType="1"/>
          </p:cNvSpPr>
          <p:nvPr/>
        </p:nvSpPr>
        <p:spPr bwMode="auto">
          <a:xfrm>
            <a:off x="7696200" y="51816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2" name="Line 161"/>
          <p:cNvSpPr>
            <a:spLocks noChangeShapeType="1"/>
          </p:cNvSpPr>
          <p:nvPr/>
        </p:nvSpPr>
        <p:spPr bwMode="auto">
          <a:xfrm>
            <a:off x="7696200" y="52578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3" name="Line 162"/>
          <p:cNvSpPr>
            <a:spLocks noChangeShapeType="1"/>
          </p:cNvSpPr>
          <p:nvPr/>
        </p:nvSpPr>
        <p:spPr bwMode="auto">
          <a:xfrm>
            <a:off x="7696200" y="53340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4" name="Line 163"/>
          <p:cNvSpPr>
            <a:spLocks noChangeShapeType="1"/>
          </p:cNvSpPr>
          <p:nvPr/>
        </p:nvSpPr>
        <p:spPr bwMode="auto">
          <a:xfrm>
            <a:off x="7620000" y="54102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5" name="Line 164"/>
          <p:cNvSpPr>
            <a:spLocks noChangeShapeType="1"/>
          </p:cNvSpPr>
          <p:nvPr/>
        </p:nvSpPr>
        <p:spPr bwMode="auto">
          <a:xfrm>
            <a:off x="7620000" y="5486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6" name="Line 165"/>
          <p:cNvSpPr>
            <a:spLocks noChangeShapeType="1"/>
          </p:cNvSpPr>
          <p:nvPr/>
        </p:nvSpPr>
        <p:spPr bwMode="auto">
          <a:xfrm>
            <a:off x="75438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7" name="Line 166"/>
          <p:cNvSpPr>
            <a:spLocks noChangeShapeType="1"/>
          </p:cNvSpPr>
          <p:nvPr/>
        </p:nvSpPr>
        <p:spPr bwMode="auto">
          <a:xfrm>
            <a:off x="7543800" y="5562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8" name="Line 167"/>
          <p:cNvSpPr>
            <a:spLocks noChangeShapeType="1"/>
          </p:cNvSpPr>
          <p:nvPr/>
        </p:nvSpPr>
        <p:spPr bwMode="auto">
          <a:xfrm>
            <a:off x="7467600" y="5638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79" name="Line 168"/>
          <p:cNvSpPr>
            <a:spLocks noChangeShapeType="1"/>
          </p:cNvSpPr>
          <p:nvPr/>
        </p:nvSpPr>
        <p:spPr bwMode="auto">
          <a:xfrm>
            <a:off x="7391400" y="5638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0" name="Line 169"/>
          <p:cNvSpPr>
            <a:spLocks noChangeShapeType="1"/>
          </p:cNvSpPr>
          <p:nvPr/>
        </p:nvSpPr>
        <p:spPr bwMode="auto">
          <a:xfrm>
            <a:off x="7391400" y="5715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1" name="Line 170"/>
          <p:cNvSpPr>
            <a:spLocks noChangeShapeType="1"/>
          </p:cNvSpPr>
          <p:nvPr/>
        </p:nvSpPr>
        <p:spPr bwMode="auto">
          <a:xfrm>
            <a:off x="7391400" y="5791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2" name="Line 171"/>
          <p:cNvSpPr>
            <a:spLocks noChangeShapeType="1"/>
          </p:cNvSpPr>
          <p:nvPr/>
        </p:nvSpPr>
        <p:spPr bwMode="auto">
          <a:xfrm>
            <a:off x="7315200" y="5715000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3" name="Line 172"/>
          <p:cNvSpPr>
            <a:spLocks noChangeShapeType="1"/>
          </p:cNvSpPr>
          <p:nvPr/>
        </p:nvSpPr>
        <p:spPr bwMode="auto">
          <a:xfrm>
            <a:off x="2743200" y="4724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4" name="Line 173"/>
          <p:cNvSpPr>
            <a:spLocks noChangeShapeType="1"/>
          </p:cNvSpPr>
          <p:nvPr/>
        </p:nvSpPr>
        <p:spPr bwMode="auto">
          <a:xfrm>
            <a:off x="2819400" y="4724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5" name="Line 174"/>
          <p:cNvSpPr>
            <a:spLocks noChangeShapeType="1"/>
          </p:cNvSpPr>
          <p:nvPr/>
        </p:nvSpPr>
        <p:spPr bwMode="auto">
          <a:xfrm>
            <a:off x="2819400" y="46482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6" name="Line 175"/>
          <p:cNvSpPr>
            <a:spLocks noChangeShapeType="1"/>
          </p:cNvSpPr>
          <p:nvPr/>
        </p:nvSpPr>
        <p:spPr bwMode="auto">
          <a:xfrm>
            <a:off x="2895600" y="45720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7" name="Line 176"/>
          <p:cNvSpPr>
            <a:spLocks noChangeShapeType="1"/>
          </p:cNvSpPr>
          <p:nvPr/>
        </p:nvSpPr>
        <p:spPr bwMode="auto">
          <a:xfrm>
            <a:off x="2971800" y="4495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8" name="Line 177"/>
          <p:cNvSpPr>
            <a:spLocks noChangeShapeType="1"/>
          </p:cNvSpPr>
          <p:nvPr/>
        </p:nvSpPr>
        <p:spPr bwMode="auto">
          <a:xfrm>
            <a:off x="3048000" y="4495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89" name="Line 178"/>
          <p:cNvSpPr>
            <a:spLocks noChangeShapeType="1"/>
          </p:cNvSpPr>
          <p:nvPr/>
        </p:nvSpPr>
        <p:spPr bwMode="auto">
          <a:xfrm>
            <a:off x="31242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0" name="Line 179"/>
          <p:cNvSpPr>
            <a:spLocks noChangeShapeType="1"/>
          </p:cNvSpPr>
          <p:nvPr/>
        </p:nvSpPr>
        <p:spPr bwMode="auto">
          <a:xfrm>
            <a:off x="3276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1" name="Line 180"/>
          <p:cNvSpPr>
            <a:spLocks noChangeShapeType="1"/>
          </p:cNvSpPr>
          <p:nvPr/>
        </p:nvSpPr>
        <p:spPr bwMode="auto">
          <a:xfrm>
            <a:off x="3352800" y="4419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2" name="Line 181"/>
          <p:cNvSpPr>
            <a:spLocks noChangeShapeType="1"/>
          </p:cNvSpPr>
          <p:nvPr/>
        </p:nvSpPr>
        <p:spPr bwMode="auto">
          <a:xfrm>
            <a:off x="34290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3" name="Line 182"/>
          <p:cNvSpPr>
            <a:spLocks noChangeShapeType="1"/>
          </p:cNvSpPr>
          <p:nvPr/>
        </p:nvSpPr>
        <p:spPr bwMode="auto">
          <a:xfrm>
            <a:off x="4343400" y="45720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4" name="Line 183"/>
          <p:cNvSpPr>
            <a:spLocks noChangeShapeType="1"/>
          </p:cNvSpPr>
          <p:nvPr/>
        </p:nvSpPr>
        <p:spPr bwMode="auto">
          <a:xfrm flipH="1">
            <a:off x="3810000" y="44958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5" name="Line 184"/>
          <p:cNvSpPr>
            <a:spLocks noChangeShapeType="1"/>
          </p:cNvSpPr>
          <p:nvPr/>
        </p:nvSpPr>
        <p:spPr bwMode="auto">
          <a:xfrm>
            <a:off x="3505200" y="4419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6" name="Line 185"/>
          <p:cNvSpPr>
            <a:spLocks noChangeShapeType="1"/>
          </p:cNvSpPr>
          <p:nvPr/>
        </p:nvSpPr>
        <p:spPr bwMode="auto">
          <a:xfrm flipH="1">
            <a:off x="3581400" y="4495800"/>
            <a:ext cx="76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7" name="Line 186"/>
          <p:cNvSpPr>
            <a:spLocks noChangeShapeType="1"/>
          </p:cNvSpPr>
          <p:nvPr/>
        </p:nvSpPr>
        <p:spPr bwMode="auto">
          <a:xfrm flipH="1">
            <a:off x="3657600" y="4495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8" name="Line 187"/>
          <p:cNvSpPr>
            <a:spLocks noChangeShapeType="1"/>
          </p:cNvSpPr>
          <p:nvPr/>
        </p:nvSpPr>
        <p:spPr bwMode="auto">
          <a:xfrm flipH="1">
            <a:off x="3733800" y="4495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99" name="Line 188"/>
          <p:cNvSpPr>
            <a:spLocks noChangeShapeType="1"/>
          </p:cNvSpPr>
          <p:nvPr/>
        </p:nvSpPr>
        <p:spPr bwMode="auto">
          <a:xfrm>
            <a:off x="4267200" y="45720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0" name="Line 189"/>
          <p:cNvSpPr>
            <a:spLocks noChangeShapeType="1"/>
          </p:cNvSpPr>
          <p:nvPr/>
        </p:nvSpPr>
        <p:spPr bwMode="auto">
          <a:xfrm>
            <a:off x="41910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1" name="Line 190"/>
          <p:cNvSpPr>
            <a:spLocks noChangeShapeType="1"/>
          </p:cNvSpPr>
          <p:nvPr/>
        </p:nvSpPr>
        <p:spPr bwMode="auto">
          <a:xfrm>
            <a:off x="41148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2" name="Line 191"/>
          <p:cNvSpPr>
            <a:spLocks noChangeShapeType="1"/>
          </p:cNvSpPr>
          <p:nvPr/>
        </p:nvSpPr>
        <p:spPr bwMode="auto">
          <a:xfrm>
            <a:off x="40386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3" name="Line 192"/>
          <p:cNvSpPr>
            <a:spLocks noChangeShapeType="1"/>
          </p:cNvSpPr>
          <p:nvPr/>
        </p:nvSpPr>
        <p:spPr bwMode="auto">
          <a:xfrm flipH="1">
            <a:off x="3886200" y="45720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4" name="Line 193"/>
          <p:cNvSpPr>
            <a:spLocks noChangeShapeType="1"/>
          </p:cNvSpPr>
          <p:nvPr/>
        </p:nvSpPr>
        <p:spPr bwMode="auto">
          <a:xfrm>
            <a:off x="4800600" y="44958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5" name="Line 194"/>
          <p:cNvSpPr>
            <a:spLocks noChangeShapeType="1"/>
          </p:cNvSpPr>
          <p:nvPr/>
        </p:nvSpPr>
        <p:spPr bwMode="auto">
          <a:xfrm>
            <a:off x="4724400" y="45720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6" name="Line 195"/>
          <p:cNvSpPr>
            <a:spLocks noChangeShapeType="1"/>
          </p:cNvSpPr>
          <p:nvPr/>
        </p:nvSpPr>
        <p:spPr bwMode="auto">
          <a:xfrm>
            <a:off x="4648200" y="45720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7" name="Line 196"/>
          <p:cNvSpPr>
            <a:spLocks noChangeShapeType="1"/>
          </p:cNvSpPr>
          <p:nvPr/>
        </p:nvSpPr>
        <p:spPr bwMode="auto">
          <a:xfrm>
            <a:off x="4572000" y="4572000"/>
            <a:ext cx="76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8" name="Line 197"/>
          <p:cNvSpPr>
            <a:spLocks noChangeShapeType="1"/>
          </p:cNvSpPr>
          <p:nvPr/>
        </p:nvSpPr>
        <p:spPr bwMode="auto">
          <a:xfrm>
            <a:off x="4495800" y="45720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09" name="Line 198"/>
          <p:cNvSpPr>
            <a:spLocks noChangeShapeType="1"/>
          </p:cNvSpPr>
          <p:nvPr/>
        </p:nvSpPr>
        <p:spPr bwMode="auto">
          <a:xfrm>
            <a:off x="4419600" y="45720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0" name="Line 199"/>
          <p:cNvSpPr>
            <a:spLocks noChangeShapeType="1"/>
          </p:cNvSpPr>
          <p:nvPr/>
        </p:nvSpPr>
        <p:spPr bwMode="auto">
          <a:xfrm>
            <a:off x="4876800" y="44958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1" name="Line 200"/>
          <p:cNvSpPr>
            <a:spLocks noChangeShapeType="1"/>
          </p:cNvSpPr>
          <p:nvPr/>
        </p:nvSpPr>
        <p:spPr bwMode="auto">
          <a:xfrm>
            <a:off x="5257800" y="4495800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2" name="Line 201"/>
          <p:cNvSpPr>
            <a:spLocks noChangeShapeType="1"/>
          </p:cNvSpPr>
          <p:nvPr/>
        </p:nvSpPr>
        <p:spPr bwMode="auto">
          <a:xfrm>
            <a:off x="5181600" y="44958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3" name="Line 202"/>
          <p:cNvSpPr>
            <a:spLocks noChangeShapeType="1"/>
          </p:cNvSpPr>
          <p:nvPr/>
        </p:nvSpPr>
        <p:spPr bwMode="auto">
          <a:xfrm>
            <a:off x="5105400" y="44958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4" name="Line 203"/>
          <p:cNvSpPr>
            <a:spLocks noChangeShapeType="1"/>
          </p:cNvSpPr>
          <p:nvPr/>
        </p:nvSpPr>
        <p:spPr bwMode="auto">
          <a:xfrm>
            <a:off x="4953000" y="44958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5" name="Line 204"/>
          <p:cNvSpPr>
            <a:spLocks noChangeShapeType="1"/>
          </p:cNvSpPr>
          <p:nvPr/>
        </p:nvSpPr>
        <p:spPr bwMode="auto">
          <a:xfrm>
            <a:off x="5029200" y="44958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6" name="Line 205"/>
          <p:cNvSpPr>
            <a:spLocks noChangeShapeType="1"/>
          </p:cNvSpPr>
          <p:nvPr/>
        </p:nvSpPr>
        <p:spPr bwMode="auto">
          <a:xfrm>
            <a:off x="2514600" y="51816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7" name="Line 206"/>
          <p:cNvSpPr>
            <a:spLocks noChangeShapeType="1"/>
          </p:cNvSpPr>
          <p:nvPr/>
        </p:nvSpPr>
        <p:spPr bwMode="auto">
          <a:xfrm>
            <a:off x="2286000" y="5105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8" name="Line 207"/>
          <p:cNvSpPr>
            <a:spLocks noChangeShapeType="1"/>
          </p:cNvSpPr>
          <p:nvPr/>
        </p:nvSpPr>
        <p:spPr bwMode="auto">
          <a:xfrm>
            <a:off x="2362200" y="5105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9" name="Line 208"/>
          <p:cNvSpPr>
            <a:spLocks noChangeShapeType="1"/>
          </p:cNvSpPr>
          <p:nvPr/>
        </p:nvSpPr>
        <p:spPr bwMode="auto">
          <a:xfrm>
            <a:off x="2514600" y="5181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0" name="Line 209"/>
          <p:cNvSpPr>
            <a:spLocks noChangeShapeType="1"/>
          </p:cNvSpPr>
          <p:nvPr/>
        </p:nvSpPr>
        <p:spPr bwMode="auto">
          <a:xfrm>
            <a:off x="2438400" y="5105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1" name="Line 210"/>
          <p:cNvSpPr>
            <a:spLocks noChangeShapeType="1"/>
          </p:cNvSpPr>
          <p:nvPr/>
        </p:nvSpPr>
        <p:spPr bwMode="auto">
          <a:xfrm>
            <a:off x="2209800" y="5105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2" name="Line 211"/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3" name="Line 212"/>
          <p:cNvSpPr>
            <a:spLocks noChangeShapeType="1"/>
          </p:cNvSpPr>
          <p:nvPr/>
        </p:nvSpPr>
        <p:spPr bwMode="auto">
          <a:xfrm flipH="1">
            <a:off x="1295400" y="48006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4" name="Line 213"/>
          <p:cNvSpPr>
            <a:spLocks noChangeShapeType="1"/>
          </p:cNvSpPr>
          <p:nvPr/>
        </p:nvSpPr>
        <p:spPr bwMode="auto">
          <a:xfrm flipH="1">
            <a:off x="1371600" y="4876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" name="Line 214"/>
          <p:cNvSpPr>
            <a:spLocks noChangeShapeType="1"/>
          </p:cNvSpPr>
          <p:nvPr/>
        </p:nvSpPr>
        <p:spPr bwMode="auto">
          <a:xfrm flipH="1">
            <a:off x="1447800" y="4953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" name="Line 215"/>
          <p:cNvSpPr>
            <a:spLocks noChangeShapeType="1"/>
          </p:cNvSpPr>
          <p:nvPr/>
        </p:nvSpPr>
        <p:spPr bwMode="auto">
          <a:xfrm flipH="1">
            <a:off x="1524000" y="50292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7" name="Line 216"/>
          <p:cNvSpPr>
            <a:spLocks noChangeShapeType="1"/>
          </p:cNvSpPr>
          <p:nvPr/>
        </p:nvSpPr>
        <p:spPr bwMode="auto">
          <a:xfrm flipH="1">
            <a:off x="1600200" y="50292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8" name="Line 217"/>
          <p:cNvSpPr>
            <a:spLocks noChangeShapeType="1"/>
          </p:cNvSpPr>
          <p:nvPr/>
        </p:nvSpPr>
        <p:spPr bwMode="auto">
          <a:xfrm flipH="1">
            <a:off x="1676400" y="5029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9" name="Line 218"/>
          <p:cNvSpPr>
            <a:spLocks noChangeShapeType="1"/>
          </p:cNvSpPr>
          <p:nvPr/>
        </p:nvSpPr>
        <p:spPr bwMode="auto">
          <a:xfrm>
            <a:off x="20574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0" name="Line 219"/>
          <p:cNvSpPr>
            <a:spLocks noChangeShapeType="1"/>
          </p:cNvSpPr>
          <p:nvPr/>
        </p:nvSpPr>
        <p:spPr bwMode="auto">
          <a:xfrm flipH="1">
            <a:off x="1752600" y="51054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1" name="Line 220"/>
          <p:cNvSpPr>
            <a:spLocks noChangeShapeType="1"/>
          </p:cNvSpPr>
          <p:nvPr/>
        </p:nvSpPr>
        <p:spPr bwMode="auto">
          <a:xfrm>
            <a:off x="19812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2" name="Line 221"/>
          <p:cNvSpPr>
            <a:spLocks noChangeShapeType="1"/>
          </p:cNvSpPr>
          <p:nvPr/>
        </p:nvSpPr>
        <p:spPr bwMode="auto">
          <a:xfrm flipH="1">
            <a:off x="1828800" y="5105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3" name="Line 222"/>
          <p:cNvSpPr>
            <a:spLocks noChangeShapeType="1"/>
          </p:cNvSpPr>
          <p:nvPr/>
        </p:nvSpPr>
        <p:spPr bwMode="auto">
          <a:xfrm flipH="1">
            <a:off x="1295400" y="4800600"/>
            <a:ext cx="457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4" name="Line 223"/>
          <p:cNvSpPr>
            <a:spLocks noChangeShapeType="1"/>
          </p:cNvSpPr>
          <p:nvPr/>
        </p:nvSpPr>
        <p:spPr bwMode="auto">
          <a:xfrm flipH="1">
            <a:off x="1295400" y="472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5" name="Line 224"/>
          <p:cNvSpPr>
            <a:spLocks noChangeShapeType="1"/>
          </p:cNvSpPr>
          <p:nvPr/>
        </p:nvSpPr>
        <p:spPr bwMode="auto">
          <a:xfrm flipH="1" flipV="1">
            <a:off x="1371600" y="45720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6" name="Line 225"/>
          <p:cNvSpPr>
            <a:spLocks noChangeShapeType="1"/>
          </p:cNvSpPr>
          <p:nvPr/>
        </p:nvSpPr>
        <p:spPr bwMode="auto">
          <a:xfrm flipH="1" flipV="1">
            <a:off x="1828800" y="37338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7" name="Line 226"/>
          <p:cNvSpPr>
            <a:spLocks noChangeShapeType="1"/>
          </p:cNvSpPr>
          <p:nvPr/>
        </p:nvSpPr>
        <p:spPr bwMode="auto">
          <a:xfrm flipH="1" flipV="1">
            <a:off x="1676400" y="38100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8" name="Line 227"/>
          <p:cNvSpPr>
            <a:spLocks noChangeShapeType="1"/>
          </p:cNvSpPr>
          <p:nvPr/>
        </p:nvSpPr>
        <p:spPr bwMode="auto">
          <a:xfrm flipH="1" flipV="1">
            <a:off x="1371600" y="4495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39" name="Line 228"/>
          <p:cNvSpPr>
            <a:spLocks noChangeShapeType="1"/>
          </p:cNvSpPr>
          <p:nvPr/>
        </p:nvSpPr>
        <p:spPr bwMode="auto">
          <a:xfrm flipH="1" flipV="1">
            <a:off x="1447800" y="44196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40" name="Line 229"/>
          <p:cNvSpPr>
            <a:spLocks noChangeShapeType="1"/>
          </p:cNvSpPr>
          <p:nvPr/>
        </p:nvSpPr>
        <p:spPr bwMode="auto">
          <a:xfrm flipH="1" flipV="1">
            <a:off x="1447800" y="43434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41" name="Line 230"/>
          <p:cNvSpPr>
            <a:spLocks noChangeShapeType="1"/>
          </p:cNvSpPr>
          <p:nvPr/>
        </p:nvSpPr>
        <p:spPr bwMode="auto">
          <a:xfrm flipH="1" flipV="1">
            <a:off x="1447800" y="41910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42" name="Line 231"/>
          <p:cNvSpPr>
            <a:spLocks noChangeShapeType="1"/>
          </p:cNvSpPr>
          <p:nvPr/>
        </p:nvSpPr>
        <p:spPr bwMode="auto">
          <a:xfrm flipH="1" flipV="1">
            <a:off x="1524000" y="41148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43" name="Line 232"/>
          <p:cNvSpPr>
            <a:spLocks noChangeShapeType="1"/>
          </p:cNvSpPr>
          <p:nvPr/>
        </p:nvSpPr>
        <p:spPr bwMode="auto">
          <a:xfrm>
            <a:off x="1524000" y="40386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44" name="Line 233"/>
          <p:cNvSpPr>
            <a:spLocks noChangeShapeType="1"/>
          </p:cNvSpPr>
          <p:nvPr/>
        </p:nvSpPr>
        <p:spPr bwMode="auto">
          <a:xfrm>
            <a:off x="1600200" y="3962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45" name="Line 234"/>
          <p:cNvSpPr>
            <a:spLocks noChangeShapeType="1"/>
          </p:cNvSpPr>
          <p:nvPr/>
        </p:nvSpPr>
        <p:spPr bwMode="auto">
          <a:xfrm>
            <a:off x="1600200" y="3886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46" name="Text Box 235"/>
          <p:cNvSpPr txBox="1">
            <a:spLocks noChangeArrowheads="1"/>
          </p:cNvSpPr>
          <p:nvPr/>
        </p:nvSpPr>
        <p:spPr bwMode="auto">
          <a:xfrm>
            <a:off x="4724400" y="1295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zona glomerulosa</a:t>
            </a:r>
          </a:p>
        </p:txBody>
      </p:sp>
      <p:sp>
        <p:nvSpPr>
          <p:cNvPr id="5347" name="Text Box 236"/>
          <p:cNvSpPr txBox="1">
            <a:spLocks noChangeArrowheads="1"/>
          </p:cNvSpPr>
          <p:nvPr/>
        </p:nvSpPr>
        <p:spPr bwMode="auto">
          <a:xfrm>
            <a:off x="2590800" y="1598613"/>
            <a:ext cx="237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zona fasciculata</a:t>
            </a:r>
          </a:p>
        </p:txBody>
      </p:sp>
      <p:sp>
        <p:nvSpPr>
          <p:cNvPr id="5348" name="Text Box 237"/>
          <p:cNvSpPr txBox="1">
            <a:spLocks noChangeArrowheads="1"/>
          </p:cNvSpPr>
          <p:nvPr/>
        </p:nvSpPr>
        <p:spPr bwMode="auto">
          <a:xfrm>
            <a:off x="1066800" y="2057400"/>
            <a:ext cx="223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zona reticularis</a:t>
            </a:r>
          </a:p>
        </p:txBody>
      </p:sp>
      <p:sp>
        <p:nvSpPr>
          <p:cNvPr id="5349" name="Line 238"/>
          <p:cNvSpPr>
            <a:spLocks noChangeShapeType="1"/>
          </p:cNvSpPr>
          <p:nvPr/>
        </p:nvSpPr>
        <p:spPr bwMode="auto">
          <a:xfrm>
            <a:off x="2209800" y="2590800"/>
            <a:ext cx="228600" cy="12192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0" name="Line 239"/>
          <p:cNvSpPr>
            <a:spLocks noChangeShapeType="1"/>
          </p:cNvSpPr>
          <p:nvPr/>
        </p:nvSpPr>
        <p:spPr bwMode="auto">
          <a:xfrm>
            <a:off x="3657600" y="2057400"/>
            <a:ext cx="152400" cy="8382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1" name="Line 240"/>
          <p:cNvSpPr>
            <a:spLocks noChangeShapeType="1"/>
          </p:cNvSpPr>
          <p:nvPr/>
        </p:nvSpPr>
        <p:spPr bwMode="auto">
          <a:xfrm>
            <a:off x="5715000" y="1752600"/>
            <a:ext cx="0" cy="8382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2" name="Line 242"/>
          <p:cNvSpPr>
            <a:spLocks noChangeShapeType="1"/>
          </p:cNvSpPr>
          <p:nvPr/>
        </p:nvSpPr>
        <p:spPr bwMode="auto">
          <a:xfrm flipH="1">
            <a:off x="2133600" y="1219200"/>
            <a:ext cx="3581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3" name="Line 243"/>
          <p:cNvSpPr>
            <a:spLocks noChangeShapeType="1"/>
          </p:cNvSpPr>
          <p:nvPr/>
        </p:nvSpPr>
        <p:spPr bwMode="auto">
          <a:xfrm>
            <a:off x="2133600" y="1219200"/>
            <a:ext cx="0" cy="838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4" name="Line 244"/>
          <p:cNvSpPr>
            <a:spLocks noChangeShapeType="1"/>
          </p:cNvSpPr>
          <p:nvPr/>
        </p:nvSpPr>
        <p:spPr bwMode="auto">
          <a:xfrm>
            <a:off x="3581400" y="1219200"/>
            <a:ext cx="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5" name="Line 245"/>
          <p:cNvSpPr>
            <a:spLocks noChangeShapeType="1"/>
          </p:cNvSpPr>
          <p:nvPr/>
        </p:nvSpPr>
        <p:spPr bwMode="auto">
          <a:xfrm>
            <a:off x="5715000" y="1219200"/>
            <a:ext cx="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6" name="Text Box 246"/>
          <p:cNvSpPr txBox="1">
            <a:spLocks noChangeArrowheads="1"/>
          </p:cNvSpPr>
          <p:nvPr/>
        </p:nvSpPr>
        <p:spPr bwMode="auto">
          <a:xfrm>
            <a:off x="2895600" y="633413"/>
            <a:ext cx="2455863" cy="531812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FFFFCC"/>
                </a:solidFill>
                <a:latin typeface="Arial" charset="0"/>
              </a:rPr>
              <a:t>adrenal cortex</a:t>
            </a:r>
          </a:p>
        </p:txBody>
      </p:sp>
      <p:sp>
        <p:nvSpPr>
          <p:cNvPr id="5357" name="Text Box 248"/>
          <p:cNvSpPr txBox="1">
            <a:spLocks noChangeArrowheads="1"/>
          </p:cNvSpPr>
          <p:nvPr/>
        </p:nvSpPr>
        <p:spPr bwMode="auto">
          <a:xfrm>
            <a:off x="1279525" y="5907088"/>
            <a:ext cx="1236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capsule</a:t>
            </a:r>
          </a:p>
        </p:txBody>
      </p:sp>
      <p:sp>
        <p:nvSpPr>
          <p:cNvPr id="5358" name="Line 249"/>
          <p:cNvSpPr>
            <a:spLocks noChangeShapeType="1"/>
          </p:cNvSpPr>
          <p:nvPr/>
        </p:nvSpPr>
        <p:spPr bwMode="auto">
          <a:xfrm flipV="1">
            <a:off x="1828800" y="5638800"/>
            <a:ext cx="152400" cy="3810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59" name="Text Box 250"/>
          <p:cNvSpPr txBox="1">
            <a:spLocks noChangeArrowheads="1"/>
          </p:cNvSpPr>
          <p:nvPr/>
        </p:nvSpPr>
        <p:spPr bwMode="auto">
          <a:xfrm>
            <a:off x="3048000" y="5865813"/>
            <a:ext cx="2101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333399"/>
                </a:solidFill>
                <a:latin typeface="Arial" charset="0"/>
              </a:rPr>
              <a:t>Tributary </a:t>
            </a:r>
          </a:p>
          <a:p>
            <a:r>
              <a:rPr lang="en-GB">
                <a:solidFill>
                  <a:srgbClr val="333399"/>
                </a:solidFill>
                <a:latin typeface="Arial" charset="0"/>
              </a:rPr>
              <a:t>of central vein</a:t>
            </a:r>
          </a:p>
        </p:txBody>
      </p:sp>
      <p:sp>
        <p:nvSpPr>
          <p:cNvPr id="5360" name="Line 251"/>
          <p:cNvSpPr>
            <a:spLocks noChangeShapeType="1"/>
          </p:cNvSpPr>
          <p:nvPr/>
        </p:nvSpPr>
        <p:spPr bwMode="auto">
          <a:xfrm flipV="1">
            <a:off x="4267200" y="3810000"/>
            <a:ext cx="838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61" name="Text Box 252"/>
          <p:cNvSpPr txBox="1">
            <a:spLocks noChangeArrowheads="1"/>
          </p:cNvSpPr>
          <p:nvPr/>
        </p:nvSpPr>
        <p:spPr bwMode="auto">
          <a:xfrm>
            <a:off x="7223125" y="1817688"/>
            <a:ext cx="1446213" cy="531812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FFFF99"/>
                </a:solidFill>
                <a:latin typeface="Arial" charset="0"/>
              </a:rPr>
              <a:t>medulla</a:t>
            </a:r>
          </a:p>
        </p:txBody>
      </p:sp>
      <p:sp>
        <p:nvSpPr>
          <p:cNvPr id="5362" name="Line 253"/>
          <p:cNvSpPr>
            <a:spLocks noChangeShapeType="1"/>
          </p:cNvSpPr>
          <p:nvPr/>
        </p:nvSpPr>
        <p:spPr bwMode="auto">
          <a:xfrm flipH="1">
            <a:off x="6705600" y="2362200"/>
            <a:ext cx="533400" cy="15240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363" name="AutoShape 255"/>
          <p:cNvCxnSpPr>
            <a:cxnSpLocks noChangeShapeType="1"/>
            <a:stCxn id="5126" idx="45"/>
            <a:endCxn id="5126" idx="23"/>
          </p:cNvCxnSpPr>
          <p:nvPr/>
        </p:nvCxnSpPr>
        <p:spPr bwMode="auto">
          <a:xfrm>
            <a:off x="2603500" y="4953000"/>
            <a:ext cx="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endParaRPr lang="en-US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382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GB" sz="4400" b="1" i="1">
                <a:solidFill>
                  <a:srgbClr val="0000CC"/>
                </a:solidFill>
                <a:latin typeface="Arial" charset="0"/>
              </a:rPr>
              <a:t>THE ADRENAL GLAND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377950" y="2139950"/>
            <a:ext cx="3035300" cy="3416300"/>
          </a:xfrm>
          <a:prstGeom prst="ellipse">
            <a:avLst/>
          </a:prstGeom>
          <a:solidFill>
            <a:srgbClr val="9ED3E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835150" y="2517775"/>
            <a:ext cx="2120900" cy="2693988"/>
          </a:xfrm>
          <a:prstGeom prst="ellipse">
            <a:avLst/>
          </a:prstGeom>
          <a:solidFill>
            <a:srgbClr val="3399FF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216150" y="2957513"/>
            <a:ext cx="1282700" cy="1851025"/>
          </a:xfrm>
          <a:prstGeom prst="ellipse">
            <a:avLst/>
          </a:prstGeom>
          <a:solidFill>
            <a:srgbClr val="9FBEE7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2673350" y="3660775"/>
            <a:ext cx="444500" cy="649288"/>
          </a:xfrm>
          <a:prstGeom prst="ellipse">
            <a:avLst/>
          </a:prstGeom>
          <a:solidFill>
            <a:srgbClr val="00279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84163" y="1579563"/>
            <a:ext cx="32734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>
                <a:solidFill>
                  <a:srgbClr val="0000CC"/>
                </a:solidFill>
                <a:latin typeface="Arial" charset="0"/>
              </a:rPr>
              <a:t>ADRENAL MEDULLA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703763" y="5237163"/>
            <a:ext cx="30511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>
                <a:solidFill>
                  <a:srgbClr val="0000CC"/>
                </a:solidFill>
                <a:latin typeface="Arial" charset="0"/>
              </a:rPr>
              <a:t>ADRENAL CORTEX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530350" y="1966913"/>
            <a:ext cx="1358900" cy="18510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170363" y="2036763"/>
            <a:ext cx="2717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>
                <a:solidFill>
                  <a:srgbClr val="0000CC"/>
                </a:solidFill>
                <a:latin typeface="Arial" charset="0"/>
              </a:rPr>
              <a:t>Zona Glomerulosa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779963" y="3255963"/>
            <a:ext cx="25273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>
                <a:solidFill>
                  <a:srgbClr val="0000CC"/>
                </a:solidFill>
                <a:latin typeface="Arial" charset="0"/>
              </a:rPr>
              <a:t>Zona Fasciculata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475163" y="4322763"/>
            <a:ext cx="2409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>
                <a:solidFill>
                  <a:srgbClr val="0000CC"/>
                </a:solidFill>
                <a:latin typeface="Arial" charset="0"/>
              </a:rPr>
              <a:t>Zona Reticularis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7696200" y="2133600"/>
            <a:ext cx="4508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7702550" y="4800600"/>
            <a:ext cx="4445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8153400" y="2139950"/>
            <a:ext cx="0" cy="26543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8229600" y="3429000"/>
            <a:ext cx="14605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8382000" y="3435350"/>
            <a:ext cx="0" cy="20447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3" name="Line 20"/>
          <p:cNvSpPr>
            <a:spLocks noChangeShapeType="1"/>
          </p:cNvSpPr>
          <p:nvPr/>
        </p:nvSpPr>
        <p:spPr bwMode="auto">
          <a:xfrm flipH="1">
            <a:off x="3727450" y="2389188"/>
            <a:ext cx="469900" cy="34766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 flipH="1">
            <a:off x="3651250" y="3517900"/>
            <a:ext cx="1079500" cy="476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5" name="Line 22"/>
          <p:cNvSpPr>
            <a:spLocks noChangeShapeType="1"/>
          </p:cNvSpPr>
          <p:nvPr/>
        </p:nvSpPr>
        <p:spPr bwMode="auto">
          <a:xfrm flipH="1" flipV="1">
            <a:off x="3194050" y="4108450"/>
            <a:ext cx="1231900" cy="469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68313" y="2060575"/>
            <a:ext cx="3346450" cy="4464050"/>
            <a:chOff x="295" y="1298"/>
            <a:chExt cx="2108" cy="2812"/>
          </a:xfrm>
        </p:grpSpPr>
        <p:sp>
          <p:nvSpPr>
            <p:cNvPr id="6172" name="Rectangle 23"/>
            <p:cNvSpPr>
              <a:spLocks noChangeArrowheads="1"/>
            </p:cNvSpPr>
            <p:nvPr/>
          </p:nvSpPr>
          <p:spPr bwMode="auto">
            <a:xfrm>
              <a:off x="295" y="3782"/>
              <a:ext cx="2108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solidFill>
                    <a:srgbClr val="FFFF99"/>
                  </a:solidFill>
                  <a:latin typeface="Arial" charset="0"/>
                </a:rPr>
                <a:t>CATECHOLAMINES</a:t>
              </a:r>
            </a:p>
          </p:txBody>
        </p:sp>
        <p:sp>
          <p:nvSpPr>
            <p:cNvPr id="6173" name="Line 27"/>
            <p:cNvSpPr>
              <a:spLocks noChangeShapeType="1"/>
            </p:cNvSpPr>
            <p:nvPr/>
          </p:nvSpPr>
          <p:spPr bwMode="auto">
            <a:xfrm flipH="1">
              <a:off x="567" y="1298"/>
              <a:ext cx="0" cy="240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806950" y="5638800"/>
            <a:ext cx="3422650" cy="908050"/>
            <a:chOff x="3028" y="3552"/>
            <a:chExt cx="2156" cy="572"/>
          </a:xfrm>
        </p:grpSpPr>
        <p:sp>
          <p:nvSpPr>
            <p:cNvPr id="6169" name="Rectangle 24"/>
            <p:cNvSpPr>
              <a:spLocks noChangeArrowheads="1"/>
            </p:cNvSpPr>
            <p:nvPr/>
          </p:nvSpPr>
          <p:spPr bwMode="auto">
            <a:xfrm>
              <a:off x="3028" y="3796"/>
              <a:ext cx="2156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107" y="3827"/>
              <a:ext cx="199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b="1">
                  <a:solidFill>
                    <a:srgbClr val="FFFF99"/>
                  </a:solidFill>
                  <a:latin typeface="Arial" charset="0"/>
                </a:rPr>
                <a:t>CORTICOSTEROIDS</a:t>
              </a:r>
              <a:endParaRPr lang="en-GB">
                <a:solidFill>
                  <a:srgbClr val="FFFF99"/>
                </a:solidFill>
                <a:latin typeface="Arial" charset="0"/>
              </a:endParaRPr>
            </a:p>
          </p:txBody>
        </p:sp>
        <p:sp>
          <p:nvSpPr>
            <p:cNvPr id="6171" name="Line 28"/>
            <p:cNvSpPr>
              <a:spLocks noChangeShapeType="1"/>
            </p:cNvSpPr>
            <p:nvPr/>
          </p:nvSpPr>
          <p:spPr bwMode="auto">
            <a:xfrm>
              <a:off x="3888" y="3552"/>
              <a:ext cx="0" cy="23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68" name="Line 29"/>
          <p:cNvSpPr>
            <a:spLocks noChangeShapeType="1"/>
          </p:cNvSpPr>
          <p:nvPr/>
        </p:nvSpPr>
        <p:spPr bwMode="auto">
          <a:xfrm flipH="1">
            <a:off x="7772400" y="5486400"/>
            <a:ext cx="6096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7772400" cy="1143000"/>
          </a:xfrm>
        </p:spPr>
        <p:txBody>
          <a:bodyPr/>
          <a:lstStyle/>
          <a:p>
            <a:pPr eaLnBrk="1" hangingPunct="1"/>
            <a:r>
              <a:rPr lang="en-GB" b="1" i="1" smtClean="0">
                <a:solidFill>
                  <a:srgbClr val="333399"/>
                </a:solidFill>
                <a:latin typeface="Arial" charset="0"/>
              </a:rPr>
              <a:t>ADRENAL HORMONES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4114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rgbClr val="129FE6"/>
                </a:solidFill>
                <a:latin typeface="Arial" charset="0"/>
              </a:rPr>
              <a:t>ADRENAL MEDULLA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rgbClr val="129FE6"/>
                </a:solidFill>
                <a:latin typeface="Arial" charset="0"/>
              </a:rPr>
              <a:t>(chromaffin cells)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b="1" smtClean="0">
              <a:solidFill>
                <a:srgbClr val="129FE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rgbClr val="3399FF"/>
                </a:solidFill>
                <a:latin typeface="Arial" charset="0"/>
              </a:rPr>
              <a:t>CATECHOLAMINES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chemeClr val="folHlink"/>
                </a:solidFill>
                <a:latin typeface="Arial" charset="0"/>
              </a:rPr>
              <a:t>ADRENALINE (80%)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chemeClr val="folHlink"/>
                </a:solidFill>
                <a:latin typeface="Arial" charset="0"/>
              </a:rPr>
              <a:t>(epinephrine)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chemeClr val="folHlink"/>
                </a:solidFill>
                <a:latin typeface="Arial" charset="0"/>
              </a:rPr>
              <a:t>NORADRENALINE (20%)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chemeClr val="folHlink"/>
                </a:solidFill>
                <a:latin typeface="Arial" charset="0"/>
              </a:rPr>
              <a:t>(norepinephrine)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solidFill>
                  <a:schemeClr val="folHlink"/>
                </a:solidFill>
                <a:latin typeface="Arial" charset="0"/>
              </a:rPr>
              <a:t>(DOPAMINE)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19600" y="1981200"/>
            <a:ext cx="43434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rgbClr val="333399"/>
                </a:solidFill>
                <a:latin typeface="Arial" charset="0"/>
              </a:rPr>
              <a:t>ADRENAL CORTEX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b="1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rgbClr val="333399"/>
                </a:solidFill>
                <a:latin typeface="Arial" charset="0"/>
              </a:rPr>
              <a:t>CORTICOSTEROIDS</a:t>
            </a:r>
            <a:endParaRPr lang="en-GB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b="1" smtClean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051050" y="2852738"/>
            <a:ext cx="0" cy="388937"/>
          </a:xfrm>
          <a:prstGeom prst="line">
            <a:avLst/>
          </a:prstGeom>
          <a:noFill/>
          <a:ln w="38100">
            <a:solidFill>
              <a:srgbClr val="129FE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6156325" y="2420938"/>
            <a:ext cx="0" cy="360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67200" y="3657600"/>
            <a:ext cx="4876800" cy="1006475"/>
          </a:xfrm>
          <a:prstGeom prst="rect">
            <a:avLst/>
          </a:prstGeom>
          <a:solidFill>
            <a:srgbClr val="C2E7F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en-GB" sz="2800">
                <a:latin typeface="Arial" charset="0"/>
              </a:rPr>
              <a:t>MINERALOCORTICOIDS	</a:t>
            </a:r>
            <a:r>
              <a:rPr lang="en-GB" sz="3200" b="1">
                <a:solidFill>
                  <a:srgbClr val="333399"/>
                </a:solidFill>
                <a:latin typeface="Arial" charset="0"/>
              </a:rPr>
              <a:t>Aldosterone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67200" y="4648200"/>
            <a:ext cx="4876800" cy="914400"/>
          </a:xfrm>
          <a:prstGeom prst="rect">
            <a:avLst/>
          </a:prstGeom>
          <a:solidFill>
            <a:srgbClr val="C2E7F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•"/>
            </a:pPr>
            <a:r>
              <a:rPr lang="en-GB" sz="2800">
                <a:latin typeface="Arial" charset="0"/>
              </a:rPr>
              <a:t>GLUCOCORTICOIDS</a:t>
            </a:r>
            <a:r>
              <a:rPr lang="en-GB" sz="3200">
                <a:latin typeface="Arial" charset="0"/>
              </a:rPr>
              <a:t>	</a:t>
            </a:r>
            <a:r>
              <a:rPr lang="en-GB" sz="3200" b="1">
                <a:solidFill>
                  <a:srgbClr val="333399"/>
                </a:solidFill>
                <a:latin typeface="Arial" charset="0"/>
              </a:rPr>
              <a:t>Cortisol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267200" y="5562600"/>
            <a:ext cx="4857750" cy="1262063"/>
          </a:xfrm>
          <a:prstGeom prst="rect">
            <a:avLst/>
          </a:prstGeom>
          <a:solidFill>
            <a:srgbClr val="C2E7F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SzPct val="100000"/>
              <a:buFontTx/>
              <a:buChar char="•"/>
            </a:pPr>
            <a:r>
              <a:rPr lang="en-GB" sz="2800">
                <a:latin typeface="Arial" charset="0"/>
              </a:rPr>
              <a:t>SEX STEROIDS</a:t>
            </a:r>
          </a:p>
          <a:p>
            <a:pPr>
              <a:spcBef>
                <a:spcPct val="50000"/>
              </a:spcBef>
              <a:buSzPct val="100000"/>
            </a:pPr>
            <a:r>
              <a:rPr lang="en-GB" sz="3200" b="1">
                <a:solidFill>
                  <a:srgbClr val="333399"/>
                </a:solidFill>
                <a:latin typeface="Arial" charset="0"/>
              </a:rPr>
              <a:t>Androgens, Oestrogens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/>
      <p:bldP spid="7174" grpId="0" animBg="1"/>
      <p:bldP spid="7175" grpId="0" animBg="1"/>
      <p:bldP spid="7176" grpId="0" animBg="1" autoUpdateAnimBg="0"/>
      <p:bldP spid="7177" grpId="0" animBg="1" autoUpdateAnimBg="0"/>
      <p:bldP spid="717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GB" sz="4400" b="1" i="1">
                <a:solidFill>
                  <a:srgbClr val="000066"/>
                </a:solidFill>
                <a:latin typeface="Arial" charset="0"/>
              </a:rPr>
              <a:t>THE ADRENAL CORTEX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381000" y="1752600"/>
            <a:ext cx="3035300" cy="4330700"/>
          </a:xfrm>
          <a:prstGeom prst="ellipse">
            <a:avLst/>
          </a:prstGeom>
          <a:solidFill>
            <a:srgbClr val="9ED3E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838200" y="2209800"/>
            <a:ext cx="2120900" cy="3416300"/>
          </a:xfrm>
          <a:prstGeom prst="ellipse">
            <a:avLst/>
          </a:prstGeom>
          <a:solidFill>
            <a:srgbClr val="0000CC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1219200" y="2743200"/>
            <a:ext cx="1282700" cy="2349500"/>
          </a:xfrm>
          <a:prstGeom prst="ellipse">
            <a:avLst/>
          </a:prstGeom>
          <a:solidFill>
            <a:srgbClr val="9FBEE7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676400" y="3581400"/>
            <a:ext cx="444500" cy="825500"/>
          </a:xfrm>
          <a:prstGeom prst="ellipse">
            <a:avLst/>
          </a:prstGeom>
          <a:solidFill>
            <a:srgbClr val="00279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843213" y="2030413"/>
            <a:ext cx="4957762" cy="1052512"/>
            <a:chOff x="1816" y="1279"/>
            <a:chExt cx="3097" cy="663"/>
          </a:xfrm>
        </p:grpSpPr>
        <p:sp>
          <p:nvSpPr>
            <p:cNvPr id="8212" name="Rectangle 10"/>
            <p:cNvSpPr>
              <a:spLocks noChangeArrowheads="1"/>
            </p:cNvSpPr>
            <p:nvPr/>
          </p:nvSpPr>
          <p:spPr bwMode="auto">
            <a:xfrm>
              <a:off x="2047" y="1279"/>
              <a:ext cx="217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ZONA GLOMERULOSA</a:t>
              </a:r>
            </a:p>
          </p:txBody>
        </p:sp>
        <p:sp>
          <p:nvSpPr>
            <p:cNvPr id="8213" name="Line 19"/>
            <p:cNvSpPr>
              <a:spLocks noChangeShapeType="1"/>
            </p:cNvSpPr>
            <p:nvPr/>
          </p:nvSpPr>
          <p:spPr bwMode="auto">
            <a:xfrm flipH="1">
              <a:off x="1816" y="1488"/>
              <a:ext cx="200" cy="13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2880" y="1536"/>
              <a:ext cx="0" cy="240"/>
            </a:xfrm>
            <a:prstGeom prst="line">
              <a:avLst/>
            </a:prstGeom>
            <a:noFill/>
            <a:ln w="38100">
              <a:solidFill>
                <a:srgbClr val="90D4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2880" y="1776"/>
              <a:ext cx="384" cy="0"/>
            </a:xfrm>
            <a:prstGeom prst="line">
              <a:avLst/>
            </a:prstGeom>
            <a:noFill/>
            <a:ln w="38100">
              <a:solidFill>
                <a:srgbClr val="90D4F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3311" y="1569"/>
              <a:ext cx="1602" cy="3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90D4F6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3200" b="1">
                  <a:solidFill>
                    <a:srgbClr val="0000CC"/>
                  </a:solidFill>
                  <a:latin typeface="Arial" charset="0"/>
                </a:rPr>
                <a:t>Aldosterone</a:t>
              </a:r>
              <a:endParaRPr lang="en-GB" sz="3200">
                <a:solidFill>
                  <a:srgbClr val="0000CC"/>
                </a:solidFill>
                <a:latin typeface="Arial" charset="0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197100" y="3092450"/>
            <a:ext cx="6946900" cy="3348038"/>
            <a:chOff x="1384" y="2103"/>
            <a:chExt cx="4376" cy="2109"/>
          </a:xfrm>
        </p:grpSpPr>
        <p:sp>
          <p:nvSpPr>
            <p:cNvPr id="8201" name="Rectangle 11"/>
            <p:cNvSpPr>
              <a:spLocks noChangeArrowheads="1"/>
            </p:cNvSpPr>
            <p:nvPr/>
          </p:nvSpPr>
          <p:spPr bwMode="auto">
            <a:xfrm>
              <a:off x="2135" y="2103"/>
              <a:ext cx="199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ZONA FASCICULATA</a:t>
              </a:r>
            </a:p>
          </p:txBody>
        </p:sp>
        <p:sp>
          <p:nvSpPr>
            <p:cNvPr id="8202" name="Rectangle 12"/>
            <p:cNvSpPr>
              <a:spLocks noChangeArrowheads="1"/>
            </p:cNvSpPr>
            <p:nvPr/>
          </p:nvSpPr>
          <p:spPr bwMode="auto">
            <a:xfrm>
              <a:off x="2021" y="3023"/>
              <a:ext cx="197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333399"/>
                  </a:solidFill>
                  <a:latin typeface="Arial" charset="0"/>
                </a:rPr>
                <a:t>ZONA RETICULARIS</a:t>
              </a:r>
            </a:p>
          </p:txBody>
        </p:sp>
        <p:sp>
          <p:nvSpPr>
            <p:cNvPr id="8203" name="Line 20"/>
            <p:cNvSpPr>
              <a:spLocks noChangeShapeType="1"/>
            </p:cNvSpPr>
            <p:nvPr/>
          </p:nvSpPr>
          <p:spPr bwMode="auto">
            <a:xfrm flipH="1">
              <a:off x="1611" y="2217"/>
              <a:ext cx="537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4" name="Line 21"/>
            <p:cNvSpPr>
              <a:spLocks noChangeShapeType="1"/>
            </p:cNvSpPr>
            <p:nvPr/>
          </p:nvSpPr>
          <p:spPr bwMode="auto">
            <a:xfrm flipH="1" flipV="1">
              <a:off x="1384" y="2839"/>
              <a:ext cx="613" cy="3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8205" name="Group 31"/>
            <p:cNvGrpSpPr>
              <a:grpSpLocks/>
            </p:cNvGrpSpPr>
            <p:nvPr/>
          </p:nvGrpSpPr>
          <p:grpSpPr bwMode="auto">
            <a:xfrm>
              <a:off x="3107" y="2205"/>
              <a:ext cx="2653" cy="2007"/>
              <a:chOff x="3107" y="2205"/>
              <a:chExt cx="2653" cy="2007"/>
            </a:xfrm>
          </p:grpSpPr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>
                <a:off x="4195" y="3158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7" name="Line 16"/>
              <p:cNvSpPr>
                <a:spLocks noChangeShapeType="1"/>
              </p:cNvSpPr>
              <p:nvPr/>
            </p:nvSpPr>
            <p:spPr bwMode="auto">
              <a:xfrm>
                <a:off x="4422" y="2205"/>
                <a:ext cx="0" cy="969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8" name="Line 25"/>
              <p:cNvSpPr>
                <a:spLocks noChangeShapeType="1"/>
              </p:cNvSpPr>
              <p:nvPr/>
            </p:nvSpPr>
            <p:spPr bwMode="auto">
              <a:xfrm flipH="1">
                <a:off x="4195" y="2205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9" name="Line 26"/>
              <p:cNvSpPr>
                <a:spLocks noChangeShapeType="1"/>
              </p:cNvSpPr>
              <p:nvPr/>
            </p:nvSpPr>
            <p:spPr bwMode="auto">
              <a:xfrm>
                <a:off x="4558" y="2659"/>
                <a:ext cx="0" cy="872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0" name="Line 27"/>
              <p:cNvSpPr>
                <a:spLocks noChangeShapeType="1"/>
              </p:cNvSpPr>
              <p:nvPr/>
            </p:nvSpPr>
            <p:spPr bwMode="auto">
              <a:xfrm flipH="1">
                <a:off x="4422" y="2659"/>
                <a:ext cx="152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1" name="Text Box 28"/>
              <p:cNvSpPr txBox="1">
                <a:spLocks noChangeArrowheads="1"/>
              </p:cNvSpPr>
              <p:nvPr/>
            </p:nvSpPr>
            <p:spPr bwMode="auto">
              <a:xfrm>
                <a:off x="3107" y="3572"/>
                <a:ext cx="2653" cy="64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3200" b="1">
                    <a:solidFill>
                      <a:srgbClr val="0000CC"/>
                    </a:solidFill>
                    <a:latin typeface="Arial" charset="0"/>
                  </a:rPr>
                  <a:t>Cortisol</a:t>
                </a:r>
              </a:p>
              <a:p>
                <a:r>
                  <a:rPr lang="en-GB" sz="2800">
                    <a:solidFill>
                      <a:srgbClr val="0000CC"/>
                    </a:solidFill>
                    <a:latin typeface="Arial" charset="0"/>
                  </a:rPr>
                  <a:t>(Androgens, oestrogens)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33"/>
          <p:cNvSpPr>
            <a:spLocks noChangeShapeType="1"/>
          </p:cNvSpPr>
          <p:nvPr/>
        </p:nvSpPr>
        <p:spPr bwMode="auto">
          <a:xfrm flipH="1">
            <a:off x="1311275" y="22240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Line 1034"/>
          <p:cNvSpPr>
            <a:spLocks noChangeShapeType="1"/>
          </p:cNvSpPr>
          <p:nvPr/>
        </p:nvSpPr>
        <p:spPr bwMode="auto">
          <a:xfrm>
            <a:off x="1539875" y="22240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Line 1035"/>
          <p:cNvSpPr>
            <a:spLocks noChangeShapeType="1"/>
          </p:cNvSpPr>
          <p:nvPr/>
        </p:nvSpPr>
        <p:spPr bwMode="auto">
          <a:xfrm>
            <a:off x="1768475" y="2452688"/>
            <a:ext cx="0" cy="3048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Line 1036"/>
          <p:cNvSpPr>
            <a:spLocks noChangeShapeType="1"/>
          </p:cNvSpPr>
          <p:nvPr/>
        </p:nvSpPr>
        <p:spPr bwMode="auto">
          <a:xfrm>
            <a:off x="1311275" y="2452688"/>
            <a:ext cx="0" cy="3048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Line 1037"/>
          <p:cNvSpPr>
            <a:spLocks noChangeShapeType="1"/>
          </p:cNvSpPr>
          <p:nvPr/>
        </p:nvSpPr>
        <p:spPr bwMode="auto">
          <a:xfrm>
            <a:off x="1311275" y="27574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Line 1038"/>
          <p:cNvSpPr>
            <a:spLocks noChangeShapeType="1"/>
          </p:cNvSpPr>
          <p:nvPr/>
        </p:nvSpPr>
        <p:spPr bwMode="auto">
          <a:xfrm flipH="1">
            <a:off x="1539875" y="27574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4" name="Line 1039"/>
          <p:cNvSpPr>
            <a:spLocks noChangeShapeType="1"/>
          </p:cNvSpPr>
          <p:nvPr/>
        </p:nvSpPr>
        <p:spPr bwMode="auto">
          <a:xfrm flipH="1">
            <a:off x="1768475" y="22240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5" name="Line 1040"/>
          <p:cNvSpPr>
            <a:spLocks noChangeShapeType="1"/>
          </p:cNvSpPr>
          <p:nvPr/>
        </p:nvSpPr>
        <p:spPr bwMode="auto">
          <a:xfrm>
            <a:off x="1997075" y="22240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41"/>
          <p:cNvSpPr>
            <a:spLocks noChangeShapeType="1"/>
          </p:cNvSpPr>
          <p:nvPr/>
        </p:nvSpPr>
        <p:spPr bwMode="auto">
          <a:xfrm>
            <a:off x="1997075" y="1919288"/>
            <a:ext cx="0" cy="3048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042"/>
          <p:cNvSpPr>
            <a:spLocks noChangeShapeType="1"/>
          </p:cNvSpPr>
          <p:nvPr/>
        </p:nvSpPr>
        <p:spPr bwMode="auto">
          <a:xfrm>
            <a:off x="2225675" y="2452688"/>
            <a:ext cx="0" cy="3048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043"/>
          <p:cNvSpPr>
            <a:spLocks noChangeShapeType="1"/>
          </p:cNvSpPr>
          <p:nvPr/>
        </p:nvSpPr>
        <p:spPr bwMode="auto">
          <a:xfrm>
            <a:off x="1768475" y="27574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044"/>
          <p:cNvSpPr>
            <a:spLocks noChangeShapeType="1"/>
          </p:cNvSpPr>
          <p:nvPr/>
        </p:nvSpPr>
        <p:spPr bwMode="auto">
          <a:xfrm flipH="1">
            <a:off x="1997075" y="27574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045"/>
          <p:cNvSpPr>
            <a:spLocks noChangeShapeType="1"/>
          </p:cNvSpPr>
          <p:nvPr/>
        </p:nvSpPr>
        <p:spPr bwMode="auto">
          <a:xfrm flipV="1">
            <a:off x="2225675" y="22240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046"/>
          <p:cNvSpPr>
            <a:spLocks noChangeShapeType="1"/>
          </p:cNvSpPr>
          <p:nvPr/>
        </p:nvSpPr>
        <p:spPr bwMode="auto">
          <a:xfrm flipV="1">
            <a:off x="2454275" y="1919288"/>
            <a:ext cx="0" cy="3048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047"/>
          <p:cNvSpPr>
            <a:spLocks noChangeShapeType="1"/>
          </p:cNvSpPr>
          <p:nvPr/>
        </p:nvSpPr>
        <p:spPr bwMode="auto">
          <a:xfrm flipV="1">
            <a:off x="1997075" y="16906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048"/>
          <p:cNvSpPr>
            <a:spLocks noChangeShapeType="1"/>
          </p:cNvSpPr>
          <p:nvPr/>
        </p:nvSpPr>
        <p:spPr bwMode="auto">
          <a:xfrm flipH="1" flipV="1">
            <a:off x="2225675" y="16906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049"/>
          <p:cNvSpPr>
            <a:spLocks noChangeShapeType="1"/>
          </p:cNvSpPr>
          <p:nvPr/>
        </p:nvSpPr>
        <p:spPr bwMode="auto">
          <a:xfrm flipV="1">
            <a:off x="2454275" y="16906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5" name="Line 1050"/>
          <p:cNvSpPr>
            <a:spLocks noChangeShapeType="1"/>
          </p:cNvSpPr>
          <p:nvPr/>
        </p:nvSpPr>
        <p:spPr bwMode="auto">
          <a:xfrm>
            <a:off x="2682875" y="1690688"/>
            <a:ext cx="228600" cy="228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6" name="Line 1051"/>
          <p:cNvSpPr>
            <a:spLocks noChangeShapeType="1"/>
          </p:cNvSpPr>
          <p:nvPr/>
        </p:nvSpPr>
        <p:spPr bwMode="auto">
          <a:xfrm>
            <a:off x="2911475" y="1919288"/>
            <a:ext cx="0" cy="3048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7" name="Line 1052"/>
          <p:cNvSpPr>
            <a:spLocks noChangeShapeType="1"/>
          </p:cNvSpPr>
          <p:nvPr/>
        </p:nvSpPr>
        <p:spPr bwMode="auto">
          <a:xfrm flipH="1">
            <a:off x="2454275" y="2224088"/>
            <a:ext cx="4572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8" name="Line 1053"/>
          <p:cNvSpPr>
            <a:spLocks noChangeShapeType="1"/>
          </p:cNvSpPr>
          <p:nvPr/>
        </p:nvSpPr>
        <p:spPr bwMode="auto">
          <a:xfrm flipH="1">
            <a:off x="1235075" y="2757488"/>
            <a:ext cx="76200" cy="762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9" name="Line 1054"/>
          <p:cNvSpPr>
            <a:spLocks noChangeShapeType="1"/>
          </p:cNvSpPr>
          <p:nvPr/>
        </p:nvSpPr>
        <p:spPr bwMode="auto">
          <a:xfrm>
            <a:off x="1844675" y="2757488"/>
            <a:ext cx="152400" cy="1524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0" name="Line 1055"/>
          <p:cNvSpPr>
            <a:spLocks noChangeShapeType="1"/>
          </p:cNvSpPr>
          <p:nvPr/>
        </p:nvSpPr>
        <p:spPr bwMode="auto">
          <a:xfrm flipV="1">
            <a:off x="1768475" y="2224088"/>
            <a:ext cx="0" cy="2286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1" name="Line 1056"/>
          <p:cNvSpPr>
            <a:spLocks noChangeShapeType="1"/>
          </p:cNvSpPr>
          <p:nvPr/>
        </p:nvSpPr>
        <p:spPr bwMode="auto">
          <a:xfrm flipV="1">
            <a:off x="2454275" y="1766888"/>
            <a:ext cx="0" cy="1524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2" name="Line 1057"/>
          <p:cNvSpPr>
            <a:spLocks noChangeShapeType="1"/>
          </p:cNvSpPr>
          <p:nvPr/>
        </p:nvSpPr>
        <p:spPr bwMode="auto">
          <a:xfrm flipV="1">
            <a:off x="2682875" y="1385888"/>
            <a:ext cx="0" cy="3048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3" name="Text Box 1058"/>
          <p:cNvSpPr txBox="1">
            <a:spLocks noChangeArrowheads="1"/>
          </p:cNvSpPr>
          <p:nvPr/>
        </p:nvSpPr>
        <p:spPr bwMode="auto">
          <a:xfrm>
            <a:off x="854075" y="27559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HO</a:t>
            </a:r>
            <a:endParaRPr lang="en-GB" b="1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9244" name="Text Box 1059"/>
          <p:cNvSpPr txBox="1">
            <a:spLocks noChangeArrowheads="1"/>
          </p:cNvSpPr>
          <p:nvPr/>
        </p:nvSpPr>
        <p:spPr bwMode="auto">
          <a:xfrm>
            <a:off x="1476375" y="1917700"/>
            <a:ext cx="554038" cy="336550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3</a:t>
            </a:r>
          </a:p>
        </p:txBody>
      </p:sp>
      <p:sp>
        <p:nvSpPr>
          <p:cNvPr id="9245" name="Text Box 1062"/>
          <p:cNvSpPr txBox="1">
            <a:spLocks noChangeArrowheads="1"/>
          </p:cNvSpPr>
          <p:nvPr/>
        </p:nvSpPr>
        <p:spPr bwMode="auto">
          <a:xfrm>
            <a:off x="2195513" y="1412875"/>
            <a:ext cx="554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3</a:t>
            </a:r>
          </a:p>
        </p:txBody>
      </p:sp>
      <p:sp>
        <p:nvSpPr>
          <p:cNvPr id="9246" name="Text Box 1063"/>
          <p:cNvSpPr txBox="1">
            <a:spLocks noChangeArrowheads="1"/>
          </p:cNvSpPr>
          <p:nvPr/>
        </p:nvSpPr>
        <p:spPr bwMode="auto">
          <a:xfrm>
            <a:off x="2454275" y="622300"/>
            <a:ext cx="566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3</a:t>
            </a:r>
          </a:p>
        </p:txBody>
      </p:sp>
      <p:sp>
        <p:nvSpPr>
          <p:cNvPr id="9247" name="Text Box 1064"/>
          <p:cNvSpPr txBox="1">
            <a:spLocks noChangeArrowheads="1"/>
          </p:cNvSpPr>
          <p:nvPr/>
        </p:nvSpPr>
        <p:spPr bwMode="auto">
          <a:xfrm>
            <a:off x="2530475" y="1079500"/>
            <a:ext cx="342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</a:t>
            </a:r>
          </a:p>
        </p:txBody>
      </p:sp>
      <p:sp>
        <p:nvSpPr>
          <p:cNvPr id="9248" name="Line 1065"/>
          <p:cNvSpPr>
            <a:spLocks noChangeShapeType="1"/>
          </p:cNvSpPr>
          <p:nvPr/>
        </p:nvSpPr>
        <p:spPr bwMode="auto">
          <a:xfrm flipV="1">
            <a:off x="2682875" y="928688"/>
            <a:ext cx="0" cy="1524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9" name="Line 1066"/>
          <p:cNvSpPr>
            <a:spLocks noChangeShapeType="1"/>
          </p:cNvSpPr>
          <p:nvPr/>
        </p:nvSpPr>
        <p:spPr bwMode="auto">
          <a:xfrm flipH="1">
            <a:off x="2454275" y="1233488"/>
            <a:ext cx="1524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0" name="Text Box 1067"/>
          <p:cNvSpPr txBox="1">
            <a:spLocks noChangeArrowheads="1"/>
          </p:cNvSpPr>
          <p:nvPr/>
        </p:nvSpPr>
        <p:spPr bwMode="auto">
          <a:xfrm>
            <a:off x="2149475" y="1081088"/>
            <a:ext cx="342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H</a:t>
            </a:r>
          </a:p>
        </p:txBody>
      </p:sp>
      <p:sp>
        <p:nvSpPr>
          <p:cNvPr id="9251" name="Line 1068"/>
          <p:cNvSpPr>
            <a:spLocks noChangeShapeType="1"/>
          </p:cNvSpPr>
          <p:nvPr/>
        </p:nvSpPr>
        <p:spPr bwMode="auto">
          <a:xfrm>
            <a:off x="2759075" y="1233488"/>
            <a:ext cx="1524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2" name="Text Box 1070"/>
          <p:cNvSpPr txBox="1">
            <a:spLocks noChangeArrowheads="1"/>
          </p:cNvSpPr>
          <p:nvPr/>
        </p:nvSpPr>
        <p:spPr bwMode="auto">
          <a:xfrm>
            <a:off x="2835275" y="1079500"/>
            <a:ext cx="566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2</a:t>
            </a:r>
            <a:endParaRPr lang="en-GB" sz="1600" b="1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9253" name="Text Box 1071"/>
          <p:cNvSpPr txBox="1">
            <a:spLocks noChangeArrowheads="1"/>
          </p:cNvSpPr>
          <p:nvPr/>
        </p:nvSpPr>
        <p:spPr bwMode="auto">
          <a:xfrm>
            <a:off x="3368675" y="1079500"/>
            <a:ext cx="566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2</a:t>
            </a:r>
            <a:endParaRPr lang="en-GB" sz="1600" b="1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9254" name="Text Box 1072"/>
          <p:cNvSpPr txBox="1">
            <a:spLocks noChangeArrowheads="1"/>
          </p:cNvSpPr>
          <p:nvPr/>
        </p:nvSpPr>
        <p:spPr bwMode="auto">
          <a:xfrm>
            <a:off x="3902075" y="1079500"/>
            <a:ext cx="566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2</a:t>
            </a:r>
            <a:endParaRPr lang="en-GB" sz="1600" b="1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9255" name="Line 1074"/>
          <p:cNvSpPr>
            <a:spLocks noChangeShapeType="1"/>
          </p:cNvSpPr>
          <p:nvPr/>
        </p:nvSpPr>
        <p:spPr bwMode="auto">
          <a:xfrm flipH="1">
            <a:off x="3292475" y="1233488"/>
            <a:ext cx="1524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6" name="Line 1075"/>
          <p:cNvSpPr>
            <a:spLocks noChangeShapeType="1"/>
          </p:cNvSpPr>
          <p:nvPr/>
        </p:nvSpPr>
        <p:spPr bwMode="auto">
          <a:xfrm flipH="1">
            <a:off x="3825875" y="1233488"/>
            <a:ext cx="1524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7" name="Line 1076"/>
          <p:cNvSpPr>
            <a:spLocks noChangeShapeType="1"/>
          </p:cNvSpPr>
          <p:nvPr/>
        </p:nvSpPr>
        <p:spPr bwMode="auto">
          <a:xfrm>
            <a:off x="4359275" y="1233488"/>
            <a:ext cx="1524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8" name="Text Box 1077"/>
          <p:cNvSpPr txBox="1">
            <a:spLocks noChangeArrowheads="1"/>
          </p:cNvSpPr>
          <p:nvPr/>
        </p:nvSpPr>
        <p:spPr bwMode="auto">
          <a:xfrm>
            <a:off x="4435475" y="1079500"/>
            <a:ext cx="342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</a:t>
            </a:r>
          </a:p>
        </p:txBody>
      </p:sp>
      <p:sp>
        <p:nvSpPr>
          <p:cNvPr id="9259" name="Line 1078"/>
          <p:cNvSpPr>
            <a:spLocks noChangeShapeType="1"/>
          </p:cNvSpPr>
          <p:nvPr/>
        </p:nvSpPr>
        <p:spPr bwMode="auto">
          <a:xfrm>
            <a:off x="4587875" y="1385888"/>
            <a:ext cx="0" cy="1524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60" name="Line 1079"/>
          <p:cNvSpPr>
            <a:spLocks noChangeShapeType="1"/>
          </p:cNvSpPr>
          <p:nvPr/>
        </p:nvSpPr>
        <p:spPr bwMode="auto">
          <a:xfrm>
            <a:off x="4740275" y="1233488"/>
            <a:ext cx="152400" cy="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61" name="Line 1080"/>
          <p:cNvSpPr>
            <a:spLocks noChangeShapeType="1"/>
          </p:cNvSpPr>
          <p:nvPr/>
        </p:nvSpPr>
        <p:spPr bwMode="auto">
          <a:xfrm flipV="1">
            <a:off x="4587875" y="1004888"/>
            <a:ext cx="0" cy="152400"/>
          </a:xfrm>
          <a:prstGeom prst="line">
            <a:avLst/>
          </a:prstGeom>
          <a:noFill/>
          <a:ln w="127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62" name="Text Box 1081"/>
          <p:cNvSpPr txBox="1">
            <a:spLocks noChangeArrowheads="1"/>
          </p:cNvSpPr>
          <p:nvPr/>
        </p:nvSpPr>
        <p:spPr bwMode="auto">
          <a:xfrm>
            <a:off x="4343400" y="1522413"/>
            <a:ext cx="566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3</a:t>
            </a:r>
          </a:p>
        </p:txBody>
      </p:sp>
      <p:sp>
        <p:nvSpPr>
          <p:cNvPr id="9263" name="Text Box 1082"/>
          <p:cNvSpPr txBox="1">
            <a:spLocks noChangeArrowheads="1"/>
          </p:cNvSpPr>
          <p:nvPr/>
        </p:nvSpPr>
        <p:spPr bwMode="auto">
          <a:xfrm>
            <a:off x="4800600" y="1065213"/>
            <a:ext cx="566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CH</a:t>
            </a:r>
            <a:r>
              <a:rPr lang="en-GB" sz="1600" b="1" baseline="-25000">
                <a:solidFill>
                  <a:srgbClr val="333399"/>
                </a:solidFill>
                <a:latin typeface="Arial" charset="0"/>
              </a:rPr>
              <a:t>3</a:t>
            </a:r>
          </a:p>
        </p:txBody>
      </p:sp>
      <p:sp>
        <p:nvSpPr>
          <p:cNvPr id="9264" name="Text Box 1084"/>
          <p:cNvSpPr txBox="1">
            <a:spLocks noChangeArrowheads="1"/>
          </p:cNvSpPr>
          <p:nvPr/>
        </p:nvSpPr>
        <p:spPr bwMode="auto">
          <a:xfrm>
            <a:off x="4419600" y="685800"/>
            <a:ext cx="342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333399"/>
                </a:solidFill>
                <a:latin typeface="Arial" charset="0"/>
              </a:rPr>
              <a:t>H</a:t>
            </a:r>
          </a:p>
        </p:txBody>
      </p:sp>
      <p:sp>
        <p:nvSpPr>
          <p:cNvPr id="9265" name="Text Box 1085"/>
          <p:cNvSpPr txBox="1">
            <a:spLocks noChangeArrowheads="1"/>
          </p:cNvSpPr>
          <p:nvPr/>
        </p:nvSpPr>
        <p:spPr bwMode="auto">
          <a:xfrm>
            <a:off x="5562600" y="912813"/>
            <a:ext cx="2498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 i="1">
                <a:solidFill>
                  <a:srgbClr val="333399"/>
                </a:solidFill>
                <a:latin typeface="Arial" charset="0"/>
              </a:rPr>
              <a:t>CHOLESTEROL</a:t>
            </a:r>
            <a:endParaRPr lang="en-GB" b="1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9266" name="Text Box 1089"/>
          <p:cNvSpPr txBox="1">
            <a:spLocks noChangeArrowheads="1"/>
          </p:cNvSpPr>
          <p:nvPr/>
        </p:nvSpPr>
        <p:spPr bwMode="auto">
          <a:xfrm>
            <a:off x="5394325" y="4460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>
              <a:solidFill>
                <a:srgbClr val="333399"/>
              </a:solidFill>
              <a:latin typeface="Arial" charset="0"/>
            </a:endParaRPr>
          </a:p>
        </p:txBody>
      </p:sp>
      <p:grpSp>
        <p:nvGrpSpPr>
          <p:cNvPr id="2" name="Group 1100"/>
          <p:cNvGrpSpPr>
            <a:grpSpLocks/>
          </p:cNvGrpSpPr>
          <p:nvPr/>
        </p:nvGrpSpPr>
        <p:grpSpPr bwMode="auto">
          <a:xfrm>
            <a:off x="4191000" y="2286000"/>
            <a:ext cx="4572000" cy="3276600"/>
            <a:chOff x="2640" y="1440"/>
            <a:chExt cx="2880" cy="2064"/>
          </a:xfrm>
        </p:grpSpPr>
        <p:sp>
          <p:nvSpPr>
            <p:cNvPr id="9273" name="AutoShape 1086"/>
            <p:cNvSpPr>
              <a:spLocks noChangeArrowheads="1"/>
            </p:cNvSpPr>
            <p:nvPr/>
          </p:nvSpPr>
          <p:spPr bwMode="auto">
            <a:xfrm rot="1953516">
              <a:off x="2640" y="1440"/>
              <a:ext cx="720" cy="24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9ED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9274" name="Text Box 1087"/>
            <p:cNvSpPr txBox="1">
              <a:spLocks noChangeArrowheads="1"/>
            </p:cNvSpPr>
            <p:nvPr/>
          </p:nvSpPr>
          <p:spPr bwMode="auto">
            <a:xfrm>
              <a:off x="3168" y="1823"/>
              <a:ext cx="959" cy="288"/>
            </a:xfrm>
            <a:prstGeom prst="rect">
              <a:avLst/>
            </a:prstGeom>
            <a:solidFill>
              <a:srgbClr val="C2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>
                  <a:solidFill>
                    <a:srgbClr val="333399"/>
                  </a:solidFill>
                  <a:latin typeface="Arial" charset="0"/>
                </a:rPr>
                <a:t>GONADS</a:t>
              </a:r>
              <a:endParaRPr lang="en-GB">
                <a:solidFill>
                  <a:srgbClr val="333399"/>
                </a:solidFill>
                <a:latin typeface="Arial" charset="0"/>
              </a:endParaRPr>
            </a:p>
          </p:txBody>
        </p:sp>
        <p:sp>
          <p:nvSpPr>
            <p:cNvPr id="9275" name="Line 1088"/>
            <p:cNvSpPr>
              <a:spLocks noChangeShapeType="1"/>
            </p:cNvSpPr>
            <p:nvPr/>
          </p:nvSpPr>
          <p:spPr bwMode="auto">
            <a:xfrm>
              <a:off x="3744" y="2160"/>
              <a:ext cx="384" cy="240"/>
            </a:xfrm>
            <a:prstGeom prst="line">
              <a:avLst/>
            </a:prstGeom>
            <a:noFill/>
            <a:ln w="38100">
              <a:solidFill>
                <a:srgbClr val="A2DBF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76" name="Rectangle 1090"/>
            <p:cNvSpPr>
              <a:spLocks noChangeArrowheads="1"/>
            </p:cNvSpPr>
            <p:nvPr/>
          </p:nvSpPr>
          <p:spPr bwMode="auto">
            <a:xfrm>
              <a:off x="3216" y="2544"/>
              <a:ext cx="2304" cy="960"/>
            </a:xfrm>
            <a:prstGeom prst="rect">
              <a:avLst/>
            </a:prstGeom>
            <a:solidFill>
              <a:srgbClr val="C2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Progestogens</a:t>
              </a:r>
              <a:r>
                <a:rPr lang="en-GB">
                  <a:solidFill>
                    <a:srgbClr val="333399"/>
                  </a:solidFill>
                  <a:latin typeface="Arial" charset="0"/>
                </a:rPr>
                <a:t> (C21)</a:t>
              </a:r>
            </a:p>
            <a:p>
              <a:pPr algn="ctr"/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Androgens</a:t>
              </a:r>
              <a:r>
                <a:rPr lang="en-GB">
                  <a:solidFill>
                    <a:srgbClr val="333399"/>
                  </a:solidFill>
                  <a:latin typeface="Arial" charset="0"/>
                </a:rPr>
                <a:t> (C19)</a:t>
              </a:r>
            </a:p>
            <a:p>
              <a:pPr algn="ctr"/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Oestrogens</a:t>
              </a:r>
              <a:r>
                <a:rPr lang="en-GB">
                  <a:solidFill>
                    <a:srgbClr val="333399"/>
                  </a:solidFill>
                  <a:latin typeface="Arial" charset="0"/>
                </a:rPr>
                <a:t> (C18)</a:t>
              </a:r>
            </a:p>
          </p:txBody>
        </p:sp>
      </p:grpSp>
      <p:grpSp>
        <p:nvGrpSpPr>
          <p:cNvPr id="3" name="Group 1098"/>
          <p:cNvGrpSpPr>
            <a:grpSpLocks/>
          </p:cNvGrpSpPr>
          <p:nvPr/>
        </p:nvGrpSpPr>
        <p:grpSpPr bwMode="auto">
          <a:xfrm>
            <a:off x="323850" y="3141663"/>
            <a:ext cx="4419600" cy="3352800"/>
            <a:chOff x="192" y="1968"/>
            <a:chExt cx="2784" cy="2112"/>
          </a:xfrm>
        </p:grpSpPr>
        <p:sp>
          <p:nvSpPr>
            <p:cNvPr id="9269" name="Rectangle 1093"/>
            <p:cNvSpPr>
              <a:spLocks noChangeArrowheads="1"/>
            </p:cNvSpPr>
            <p:nvPr/>
          </p:nvSpPr>
          <p:spPr bwMode="auto">
            <a:xfrm>
              <a:off x="192" y="3168"/>
              <a:ext cx="2784" cy="912"/>
            </a:xfrm>
            <a:prstGeom prst="rect">
              <a:avLst/>
            </a:prstGeom>
            <a:solidFill>
              <a:srgbClr val="C2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Mineralocorticoids</a:t>
              </a:r>
              <a:r>
                <a:rPr lang="en-GB">
                  <a:solidFill>
                    <a:srgbClr val="333399"/>
                  </a:solidFill>
                  <a:latin typeface="Arial" charset="0"/>
                </a:rPr>
                <a:t> (C21)</a:t>
              </a:r>
            </a:p>
            <a:p>
              <a:pPr algn="ctr"/>
              <a:r>
                <a:rPr lang="en-GB" sz="2800">
                  <a:solidFill>
                    <a:srgbClr val="333399"/>
                  </a:solidFill>
                  <a:latin typeface="Arial" charset="0"/>
                </a:rPr>
                <a:t>Glucocorticoids</a:t>
              </a:r>
              <a:r>
                <a:rPr lang="en-GB">
                  <a:solidFill>
                    <a:srgbClr val="333399"/>
                  </a:solidFill>
                  <a:latin typeface="Arial" charset="0"/>
                </a:rPr>
                <a:t> (C21)</a:t>
              </a:r>
            </a:p>
            <a:p>
              <a:pPr algn="ctr"/>
              <a:r>
                <a:rPr lang="en-GB">
                  <a:solidFill>
                    <a:srgbClr val="333399"/>
                  </a:solidFill>
                  <a:latin typeface="Arial" charset="0"/>
                </a:rPr>
                <a:t>(Androgens)</a:t>
              </a:r>
            </a:p>
          </p:txBody>
        </p:sp>
        <p:sp>
          <p:nvSpPr>
            <p:cNvPr id="9270" name="AutoShape 1094"/>
            <p:cNvSpPr>
              <a:spLocks noChangeArrowheads="1"/>
            </p:cNvSpPr>
            <p:nvPr/>
          </p:nvSpPr>
          <p:spPr bwMode="auto">
            <a:xfrm>
              <a:off x="1296" y="1968"/>
              <a:ext cx="240" cy="624"/>
            </a:xfrm>
            <a:prstGeom prst="downArrow">
              <a:avLst>
                <a:gd name="adj1" fmla="val 50000"/>
                <a:gd name="adj2" fmla="val 65000"/>
              </a:avLst>
            </a:prstGeom>
            <a:solidFill>
              <a:srgbClr val="9ED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9271" name="Text Box 1095"/>
            <p:cNvSpPr txBox="1">
              <a:spLocks noChangeArrowheads="1"/>
            </p:cNvSpPr>
            <p:nvPr/>
          </p:nvSpPr>
          <p:spPr bwMode="auto">
            <a:xfrm>
              <a:off x="864" y="2591"/>
              <a:ext cx="1195" cy="291"/>
            </a:xfrm>
            <a:prstGeom prst="rect">
              <a:avLst/>
            </a:prstGeom>
            <a:solidFill>
              <a:srgbClr val="C2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>
                  <a:solidFill>
                    <a:srgbClr val="333399"/>
                  </a:solidFill>
                  <a:latin typeface="Arial" charset="0"/>
                </a:rPr>
                <a:t>ADRENALS</a:t>
              </a:r>
              <a:endParaRPr lang="en-GB">
                <a:solidFill>
                  <a:srgbClr val="333399"/>
                </a:solidFill>
                <a:latin typeface="Arial" charset="0"/>
              </a:endParaRPr>
            </a:p>
          </p:txBody>
        </p:sp>
        <p:sp>
          <p:nvSpPr>
            <p:cNvPr id="9272" name="Line 1096"/>
            <p:cNvSpPr>
              <a:spLocks noChangeShapeType="1"/>
            </p:cNvSpPr>
            <p:nvPr/>
          </p:nvSpPr>
          <p:spPr bwMode="auto">
            <a:xfrm>
              <a:off x="1392" y="2880"/>
              <a:ext cx="0" cy="240"/>
            </a:xfrm>
            <a:prstGeom prst="line">
              <a:avLst/>
            </a:prstGeom>
            <a:noFill/>
            <a:ln w="38100">
              <a:solidFill>
                <a:srgbClr val="A2DBF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ounded Rectangle 162"/>
          <p:cNvSpPr/>
          <p:nvPr/>
        </p:nvSpPr>
        <p:spPr>
          <a:xfrm>
            <a:off x="3563938" y="188913"/>
            <a:ext cx="5256212" cy="21605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43" name="Group 161"/>
          <p:cNvGrpSpPr>
            <a:grpSpLocks/>
          </p:cNvGrpSpPr>
          <p:nvPr/>
        </p:nvGrpSpPr>
        <p:grpSpPr bwMode="auto">
          <a:xfrm>
            <a:off x="3924300" y="188913"/>
            <a:ext cx="4729163" cy="2005012"/>
            <a:chOff x="3491880" y="188640"/>
            <a:chExt cx="5187099" cy="1921787"/>
          </a:xfrm>
        </p:grpSpPr>
        <p:grpSp>
          <p:nvGrpSpPr>
            <p:cNvPr id="10287" name="Group 124"/>
            <p:cNvGrpSpPr>
              <a:grpSpLocks/>
            </p:cNvGrpSpPr>
            <p:nvPr/>
          </p:nvGrpSpPr>
          <p:grpSpPr bwMode="auto">
            <a:xfrm>
              <a:off x="3491880" y="188640"/>
              <a:ext cx="2117136" cy="1921787"/>
              <a:chOff x="3491880" y="188640"/>
              <a:chExt cx="2117136" cy="1921787"/>
            </a:xfrm>
          </p:grpSpPr>
          <p:grpSp>
            <p:nvGrpSpPr>
              <p:cNvPr id="10289" name="Group 102"/>
              <p:cNvGrpSpPr>
                <a:grpSpLocks/>
              </p:cNvGrpSpPr>
              <p:nvPr/>
            </p:nvGrpSpPr>
            <p:grpSpPr bwMode="auto">
              <a:xfrm>
                <a:off x="3491880" y="332656"/>
                <a:ext cx="2016224" cy="1728192"/>
                <a:chOff x="3491880" y="332656"/>
                <a:chExt cx="2016224" cy="1728192"/>
              </a:xfrm>
            </p:grpSpPr>
            <p:grpSp>
              <p:nvGrpSpPr>
                <p:cNvPr id="10311" name="Group 93"/>
                <p:cNvGrpSpPr>
                  <a:grpSpLocks/>
                </p:cNvGrpSpPr>
                <p:nvPr/>
              </p:nvGrpSpPr>
              <p:grpSpPr bwMode="auto">
                <a:xfrm>
                  <a:off x="3491880" y="548680"/>
                  <a:ext cx="2016224" cy="1512168"/>
                  <a:chOff x="2195736" y="476672"/>
                  <a:chExt cx="2016224" cy="1512168"/>
                </a:xfrm>
              </p:grpSpPr>
              <p:grpSp>
                <p:nvGrpSpPr>
                  <p:cNvPr id="1031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195736" y="1124744"/>
                    <a:ext cx="576064" cy="864096"/>
                    <a:chOff x="2195736" y="1124744"/>
                    <a:chExt cx="576064" cy="864096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rot="16200000" flipH="1">
                      <a:off x="2486159" y="1130162"/>
                      <a:ext cx="284541" cy="28730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rot="5400000">
                      <a:off x="2016947" y="1593350"/>
                      <a:ext cx="35757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rot="5400000" flipH="1" flipV="1">
                      <a:off x="2593291" y="1593350"/>
                      <a:ext cx="35757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>
                      <a:off x="2195736" y="1772139"/>
                      <a:ext cx="289043" cy="21606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rot="5400000" flipH="1" flipV="1">
                      <a:off x="2198748" y="1128530"/>
                      <a:ext cx="283018" cy="289043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2484779" y="1772139"/>
                      <a:ext cx="287302" cy="21606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771800" y="1124744"/>
                    <a:ext cx="576064" cy="864096"/>
                    <a:chOff x="2195736" y="1124744"/>
                    <a:chExt cx="576064" cy="864096"/>
                  </a:xfrm>
                </p:grpSpPr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 rot="16200000" flipH="1">
                      <a:off x="2487201" y="1129401"/>
                      <a:ext cx="283018" cy="28730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rot="5400000">
                      <a:off x="2017227" y="1593350"/>
                      <a:ext cx="35757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rot="5400000" flipH="1" flipV="1">
                      <a:off x="2593571" y="1593350"/>
                      <a:ext cx="35757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>
                      <a:off x="2196017" y="1772139"/>
                      <a:ext cx="289043" cy="21606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rot="5400000" flipH="1" flipV="1">
                      <a:off x="2199029" y="1128530"/>
                      <a:ext cx="283018" cy="289043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flipV="1">
                      <a:off x="2485060" y="1772139"/>
                      <a:ext cx="287301" cy="21606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3348283" y="477393"/>
                    <a:ext cx="287584" cy="28730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>
                    <a:off x="2879071" y="945146"/>
                    <a:ext cx="36062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3455416" y="945146"/>
                    <a:ext cx="36062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3060111" y="476522"/>
                    <a:ext cx="287584" cy="28904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 flipH="1" flipV="1">
                    <a:off x="3348283" y="1125597"/>
                    <a:ext cx="287584" cy="28730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323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3635896" y="476672"/>
                    <a:ext cx="576064" cy="648072"/>
                    <a:chOff x="5148064" y="1124744"/>
                    <a:chExt cx="576064" cy="648072"/>
                  </a:xfrm>
                </p:grpSpPr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 rot="16200000" flipH="1">
                      <a:off x="5433753" y="1128508"/>
                      <a:ext cx="293670" cy="28730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rot="5400000">
                      <a:off x="4967583" y="1599305"/>
                      <a:ext cx="36062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rot="5400000" flipH="1" flipV="1">
                      <a:off x="5543927" y="1599305"/>
                      <a:ext cx="36062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>
                      <a:off x="5147894" y="1779615"/>
                      <a:ext cx="57634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rot="5400000" flipH="1" flipV="1">
                      <a:off x="5145581" y="1127637"/>
                      <a:ext cx="293670" cy="289043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3995948" y="1412772"/>
                  <a:ext cx="14455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 flipH="1" flipV="1">
                  <a:off x="4859593" y="764568"/>
                  <a:ext cx="14455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5148637" y="476984"/>
                  <a:ext cx="14455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5220850" y="333255"/>
                  <a:ext cx="71516" cy="713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90" name="TextBox 103"/>
              <p:cNvSpPr txBox="1">
                <a:spLocks noChangeArrowheads="1"/>
              </p:cNvSpPr>
              <p:nvPr/>
            </p:nvSpPr>
            <p:spPr bwMode="auto">
              <a:xfrm>
                <a:off x="3635896" y="1196752"/>
                <a:ext cx="295752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0291" name="TextBox 104"/>
              <p:cNvSpPr txBox="1">
                <a:spLocks noChangeArrowheads="1"/>
              </p:cNvSpPr>
              <p:nvPr/>
            </p:nvSpPr>
            <p:spPr bwMode="auto">
              <a:xfrm>
                <a:off x="3491880" y="1412776"/>
                <a:ext cx="269626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10292" name="TextBox 105"/>
              <p:cNvSpPr txBox="1">
                <a:spLocks noChangeArrowheads="1"/>
              </p:cNvSpPr>
              <p:nvPr/>
            </p:nvSpPr>
            <p:spPr bwMode="auto">
              <a:xfrm>
                <a:off x="3491880" y="1700808"/>
                <a:ext cx="269626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10293" name="TextBox 106"/>
              <p:cNvSpPr txBox="1">
                <a:spLocks noChangeArrowheads="1"/>
              </p:cNvSpPr>
              <p:nvPr/>
            </p:nvSpPr>
            <p:spPr bwMode="auto">
              <a:xfrm>
                <a:off x="3635896" y="1844824"/>
                <a:ext cx="295752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10294" name="TextBox 107"/>
              <p:cNvSpPr txBox="1">
                <a:spLocks noChangeArrowheads="1"/>
              </p:cNvSpPr>
              <p:nvPr/>
            </p:nvSpPr>
            <p:spPr bwMode="auto">
              <a:xfrm>
                <a:off x="3851919" y="1700808"/>
                <a:ext cx="295752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10295" name="TextBox 108"/>
              <p:cNvSpPr txBox="1">
                <a:spLocks noChangeArrowheads="1"/>
              </p:cNvSpPr>
              <p:nvPr/>
            </p:nvSpPr>
            <p:spPr bwMode="auto">
              <a:xfrm>
                <a:off x="4211960" y="1844824"/>
                <a:ext cx="295752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6</a:t>
                </a:r>
              </a:p>
            </p:txBody>
          </p:sp>
          <p:sp>
            <p:nvSpPr>
              <p:cNvPr id="10296" name="TextBox 109"/>
              <p:cNvSpPr txBox="1">
                <a:spLocks noChangeArrowheads="1"/>
              </p:cNvSpPr>
              <p:nvPr/>
            </p:nvSpPr>
            <p:spPr bwMode="auto">
              <a:xfrm>
                <a:off x="4427984" y="1700808"/>
                <a:ext cx="295752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7</a:t>
                </a:r>
              </a:p>
            </p:txBody>
          </p:sp>
          <p:sp>
            <p:nvSpPr>
              <p:cNvPr id="10297" name="TextBox 110"/>
              <p:cNvSpPr txBox="1">
                <a:spLocks noChangeArrowheads="1"/>
              </p:cNvSpPr>
              <p:nvPr/>
            </p:nvSpPr>
            <p:spPr bwMode="auto">
              <a:xfrm>
                <a:off x="4427984" y="1412776"/>
                <a:ext cx="295752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8</a:t>
                </a:r>
              </a:p>
            </p:txBody>
          </p:sp>
          <p:sp>
            <p:nvSpPr>
              <p:cNvPr id="10298" name="TextBox 111"/>
              <p:cNvSpPr txBox="1">
                <a:spLocks noChangeArrowheads="1"/>
              </p:cNvSpPr>
              <p:nvPr/>
            </p:nvSpPr>
            <p:spPr bwMode="auto">
              <a:xfrm>
                <a:off x="4211960" y="1196752"/>
                <a:ext cx="295752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9</a:t>
                </a:r>
              </a:p>
            </p:txBody>
          </p:sp>
          <p:sp>
            <p:nvSpPr>
              <p:cNvPr id="10299" name="TextBox 112"/>
              <p:cNvSpPr txBox="1">
                <a:spLocks noChangeArrowheads="1"/>
              </p:cNvSpPr>
              <p:nvPr/>
            </p:nvSpPr>
            <p:spPr bwMode="auto">
              <a:xfrm>
                <a:off x="3995936" y="1412776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10</a:t>
                </a:r>
              </a:p>
            </p:txBody>
          </p:sp>
          <p:sp>
            <p:nvSpPr>
              <p:cNvPr id="10300" name="TextBox 113"/>
              <p:cNvSpPr txBox="1">
                <a:spLocks noChangeArrowheads="1"/>
              </p:cNvSpPr>
              <p:nvPr/>
            </p:nvSpPr>
            <p:spPr bwMode="auto">
              <a:xfrm>
                <a:off x="4283968" y="764704"/>
                <a:ext cx="376424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11</a:t>
                </a:r>
              </a:p>
            </p:txBody>
          </p:sp>
          <p:sp>
            <p:nvSpPr>
              <p:cNvPr id="10301" name="TextBox 114"/>
              <p:cNvSpPr txBox="1">
                <a:spLocks noChangeArrowheads="1"/>
              </p:cNvSpPr>
              <p:nvPr/>
            </p:nvSpPr>
            <p:spPr bwMode="auto">
              <a:xfrm>
                <a:off x="4427984" y="548680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12</a:t>
                </a:r>
              </a:p>
            </p:txBody>
          </p:sp>
          <p:sp>
            <p:nvSpPr>
              <p:cNvPr id="10302" name="TextBox 115"/>
              <p:cNvSpPr txBox="1">
                <a:spLocks noChangeArrowheads="1"/>
              </p:cNvSpPr>
              <p:nvPr/>
            </p:nvSpPr>
            <p:spPr bwMode="auto">
              <a:xfrm>
                <a:off x="4644008" y="764704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13</a:t>
                </a:r>
              </a:p>
            </p:txBody>
          </p:sp>
          <p:sp>
            <p:nvSpPr>
              <p:cNvPr id="10303" name="TextBox 116"/>
              <p:cNvSpPr txBox="1">
                <a:spLocks noChangeArrowheads="1"/>
              </p:cNvSpPr>
              <p:nvPr/>
            </p:nvSpPr>
            <p:spPr bwMode="auto">
              <a:xfrm>
                <a:off x="4644008" y="980728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14</a:t>
                </a:r>
              </a:p>
            </p:txBody>
          </p:sp>
          <p:sp>
            <p:nvSpPr>
              <p:cNvPr id="10304" name="TextBox 117"/>
              <p:cNvSpPr txBox="1">
                <a:spLocks noChangeArrowheads="1"/>
              </p:cNvSpPr>
              <p:nvPr/>
            </p:nvSpPr>
            <p:spPr bwMode="auto">
              <a:xfrm>
                <a:off x="5220073" y="980728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15</a:t>
                </a:r>
              </a:p>
            </p:txBody>
          </p:sp>
          <p:sp>
            <p:nvSpPr>
              <p:cNvPr id="10305" name="TextBox 118"/>
              <p:cNvSpPr txBox="1">
                <a:spLocks noChangeArrowheads="1"/>
              </p:cNvSpPr>
              <p:nvPr/>
            </p:nvSpPr>
            <p:spPr bwMode="auto">
              <a:xfrm>
                <a:off x="5220072" y="764704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16</a:t>
                </a:r>
              </a:p>
            </p:txBody>
          </p:sp>
          <p:sp>
            <p:nvSpPr>
              <p:cNvPr id="10306" name="TextBox 119"/>
              <p:cNvSpPr txBox="1">
                <a:spLocks noChangeArrowheads="1"/>
              </p:cNvSpPr>
              <p:nvPr/>
            </p:nvSpPr>
            <p:spPr bwMode="auto">
              <a:xfrm>
                <a:off x="5004048" y="548680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17</a:t>
                </a:r>
              </a:p>
            </p:txBody>
          </p:sp>
          <p:sp>
            <p:nvSpPr>
              <p:cNvPr id="10307" name="TextBox 120"/>
              <p:cNvSpPr txBox="1">
                <a:spLocks noChangeArrowheads="1"/>
              </p:cNvSpPr>
              <p:nvPr/>
            </p:nvSpPr>
            <p:spPr bwMode="auto">
              <a:xfrm>
                <a:off x="4716016" y="476672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18</a:t>
                </a:r>
              </a:p>
            </p:txBody>
          </p:sp>
          <p:sp>
            <p:nvSpPr>
              <p:cNvPr id="10308" name="TextBox 121"/>
              <p:cNvSpPr txBox="1">
                <a:spLocks noChangeArrowheads="1"/>
              </p:cNvSpPr>
              <p:nvPr/>
            </p:nvSpPr>
            <p:spPr bwMode="auto">
              <a:xfrm>
                <a:off x="3851919" y="1124744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19</a:t>
                </a:r>
              </a:p>
            </p:txBody>
          </p:sp>
          <p:sp>
            <p:nvSpPr>
              <p:cNvPr id="10309" name="TextBox 122"/>
              <p:cNvSpPr txBox="1">
                <a:spLocks noChangeArrowheads="1"/>
              </p:cNvSpPr>
              <p:nvPr/>
            </p:nvSpPr>
            <p:spPr bwMode="auto">
              <a:xfrm>
                <a:off x="4932040" y="260648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20</a:t>
                </a:r>
              </a:p>
            </p:txBody>
          </p:sp>
          <p:sp>
            <p:nvSpPr>
              <p:cNvPr id="10310" name="TextBox 123"/>
              <p:cNvSpPr txBox="1">
                <a:spLocks noChangeArrowheads="1"/>
              </p:cNvSpPr>
              <p:nvPr/>
            </p:nvSpPr>
            <p:spPr bwMode="auto">
              <a:xfrm>
                <a:off x="5220072" y="188640"/>
                <a:ext cx="388943" cy="265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1200">
                    <a:solidFill>
                      <a:srgbClr val="333399"/>
                    </a:solidFill>
                    <a:latin typeface="Arial" charset="0"/>
                    <a:cs typeface="Arial" charset="0"/>
                  </a:rPr>
                  <a:t>21</a:t>
                </a:r>
              </a:p>
            </p:txBody>
          </p:sp>
        </p:grpSp>
        <p:sp>
          <p:nvSpPr>
            <p:cNvPr id="10288" name="TextBox 125"/>
            <p:cNvSpPr txBox="1">
              <a:spLocks noChangeArrowheads="1"/>
            </p:cNvSpPr>
            <p:nvPr/>
          </p:nvSpPr>
          <p:spPr bwMode="auto">
            <a:xfrm>
              <a:off x="5292079" y="1412776"/>
              <a:ext cx="3386900" cy="295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1400">
                  <a:solidFill>
                    <a:srgbClr val="333399"/>
                  </a:solidFill>
                  <a:latin typeface="Arial" charset="0"/>
                  <a:cs typeface="Arial" charset="0"/>
                </a:rPr>
                <a:t>Cyclopentanoperhydrophenanthrene</a:t>
              </a:r>
            </a:p>
          </p:txBody>
        </p:sp>
      </p:grpSp>
      <p:sp>
        <p:nvSpPr>
          <p:cNvPr id="10244" name="TextBox 126"/>
          <p:cNvSpPr txBox="1">
            <a:spLocks noChangeArrowheads="1"/>
          </p:cNvSpPr>
          <p:nvPr/>
        </p:nvSpPr>
        <p:spPr bwMode="auto">
          <a:xfrm>
            <a:off x="971550" y="1700213"/>
            <a:ext cx="1701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cholesterol (c21)</a:t>
            </a:r>
          </a:p>
        </p:txBody>
      </p:sp>
      <p:cxnSp>
        <p:nvCxnSpPr>
          <p:cNvPr id="141" name="Straight Arrow Connector 140"/>
          <p:cNvCxnSpPr/>
          <p:nvPr/>
        </p:nvCxnSpPr>
        <p:spPr>
          <a:xfrm rot="5400000">
            <a:off x="1412875" y="2339975"/>
            <a:ext cx="566738" cy="793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127"/>
          <p:cNvSpPr txBox="1">
            <a:spLocks noChangeArrowheads="1"/>
          </p:cNvSpPr>
          <p:nvPr/>
        </p:nvSpPr>
        <p:spPr bwMode="auto">
          <a:xfrm>
            <a:off x="969963" y="3525838"/>
            <a:ext cx="1393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progesterone</a:t>
            </a:r>
          </a:p>
        </p:txBody>
      </p:sp>
      <p:sp>
        <p:nvSpPr>
          <p:cNvPr id="4103" name="TextBox 128"/>
          <p:cNvSpPr txBox="1">
            <a:spLocks noChangeArrowheads="1"/>
          </p:cNvSpPr>
          <p:nvPr/>
        </p:nvSpPr>
        <p:spPr bwMode="auto">
          <a:xfrm>
            <a:off x="3122613" y="3525838"/>
            <a:ext cx="252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17a-hydroxyprogesterone</a:t>
            </a:r>
          </a:p>
        </p:txBody>
      </p:sp>
      <p:sp>
        <p:nvSpPr>
          <p:cNvPr id="10248" name="TextBox 129"/>
          <p:cNvSpPr txBox="1">
            <a:spLocks noChangeArrowheads="1"/>
          </p:cNvSpPr>
          <p:nvPr/>
        </p:nvSpPr>
        <p:spPr bwMode="auto">
          <a:xfrm>
            <a:off x="969963" y="2636838"/>
            <a:ext cx="14366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pregnenolone</a:t>
            </a:r>
          </a:p>
        </p:txBody>
      </p:sp>
      <p:sp>
        <p:nvSpPr>
          <p:cNvPr id="4105" name="TextBox 130"/>
          <p:cNvSpPr txBox="1">
            <a:spLocks noChangeArrowheads="1"/>
          </p:cNvSpPr>
          <p:nvPr/>
        </p:nvSpPr>
        <p:spPr bwMode="auto">
          <a:xfrm>
            <a:off x="3122613" y="2636838"/>
            <a:ext cx="2565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17a-hydroxypregnenolone</a:t>
            </a:r>
          </a:p>
        </p:txBody>
      </p:sp>
      <p:sp>
        <p:nvSpPr>
          <p:cNvPr id="10250" name="TextBox 131"/>
          <p:cNvSpPr txBox="1">
            <a:spLocks noChangeArrowheads="1"/>
          </p:cNvSpPr>
          <p:nvPr/>
        </p:nvSpPr>
        <p:spPr bwMode="auto">
          <a:xfrm>
            <a:off x="684213" y="4346575"/>
            <a:ext cx="2020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deoxycorticosterone</a:t>
            </a:r>
          </a:p>
        </p:txBody>
      </p:sp>
      <p:sp>
        <p:nvSpPr>
          <p:cNvPr id="10251" name="TextBox 132"/>
          <p:cNvSpPr txBox="1">
            <a:spLocks noChangeArrowheads="1"/>
          </p:cNvSpPr>
          <p:nvPr/>
        </p:nvSpPr>
        <p:spPr bwMode="auto">
          <a:xfrm>
            <a:off x="969963" y="5167313"/>
            <a:ext cx="1473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corticosterone</a:t>
            </a:r>
          </a:p>
        </p:txBody>
      </p:sp>
      <p:sp>
        <p:nvSpPr>
          <p:cNvPr id="10252" name="TextBox 133"/>
          <p:cNvSpPr txBox="1">
            <a:spLocks noChangeArrowheads="1"/>
          </p:cNvSpPr>
          <p:nvPr/>
        </p:nvSpPr>
        <p:spPr bwMode="auto">
          <a:xfrm>
            <a:off x="755650" y="5949950"/>
            <a:ext cx="1928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solidFill>
                  <a:srgbClr val="C00000"/>
                </a:solidFill>
                <a:latin typeface="Arial" charset="0"/>
                <a:cs typeface="Arial" charset="0"/>
              </a:rPr>
              <a:t>aldosterone</a:t>
            </a:r>
          </a:p>
        </p:txBody>
      </p:sp>
      <p:sp>
        <p:nvSpPr>
          <p:cNvPr id="4109" name="TextBox 134"/>
          <p:cNvSpPr txBox="1">
            <a:spLocks noChangeArrowheads="1"/>
          </p:cNvSpPr>
          <p:nvPr/>
        </p:nvSpPr>
        <p:spPr bwMode="auto">
          <a:xfrm>
            <a:off x="3481388" y="4346575"/>
            <a:ext cx="1774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11b-deoxycortisol</a:t>
            </a:r>
          </a:p>
        </p:txBody>
      </p:sp>
      <p:sp>
        <p:nvSpPr>
          <p:cNvPr id="4110" name="TextBox 135"/>
          <p:cNvSpPr txBox="1">
            <a:spLocks noChangeArrowheads="1"/>
          </p:cNvSpPr>
          <p:nvPr/>
        </p:nvSpPr>
        <p:spPr bwMode="auto">
          <a:xfrm>
            <a:off x="3779838" y="5157788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solidFill>
                  <a:srgbClr val="C00000"/>
                </a:solidFill>
                <a:latin typeface="Arial" charset="0"/>
                <a:cs typeface="Arial" charset="0"/>
              </a:rPr>
              <a:t>cortisol</a:t>
            </a:r>
          </a:p>
        </p:txBody>
      </p:sp>
      <p:sp>
        <p:nvSpPr>
          <p:cNvPr id="4111" name="TextBox 136"/>
          <p:cNvSpPr txBox="1">
            <a:spLocks noChangeArrowheads="1"/>
          </p:cNvSpPr>
          <p:nvPr/>
        </p:nvSpPr>
        <p:spPr bwMode="auto">
          <a:xfrm>
            <a:off x="6278563" y="2636838"/>
            <a:ext cx="2406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>
                <a:solidFill>
                  <a:srgbClr val="333399"/>
                </a:solidFill>
                <a:latin typeface="Arial" charset="0"/>
                <a:cs typeface="Arial" charset="0"/>
              </a:rPr>
              <a:t>dehydroepiandrosterone</a:t>
            </a:r>
          </a:p>
        </p:txBody>
      </p:sp>
      <p:sp>
        <p:nvSpPr>
          <p:cNvPr id="4112" name="TextBox 137"/>
          <p:cNvSpPr txBox="1">
            <a:spLocks noChangeArrowheads="1"/>
          </p:cNvSpPr>
          <p:nvPr/>
        </p:nvSpPr>
        <p:spPr bwMode="auto">
          <a:xfrm>
            <a:off x="6351588" y="3525838"/>
            <a:ext cx="1835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b="1">
                <a:solidFill>
                  <a:srgbClr val="C00000"/>
                </a:solidFill>
                <a:latin typeface="Arial" charset="0"/>
                <a:cs typeface="Arial" charset="0"/>
              </a:rPr>
              <a:t>androstenedione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rot="5400000">
            <a:off x="1414463" y="3251200"/>
            <a:ext cx="547688" cy="15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rot="5400000">
            <a:off x="1418432" y="4136231"/>
            <a:ext cx="539750" cy="15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5400000">
            <a:off x="1415257" y="4961731"/>
            <a:ext cx="546100" cy="15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rot="5400000">
            <a:off x="1414463" y="5781675"/>
            <a:ext cx="547688" cy="15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0248" idx="3"/>
            <a:endCxn id="4105" idx="1"/>
          </p:cNvCxnSpPr>
          <p:nvPr/>
        </p:nvCxnSpPr>
        <p:spPr>
          <a:xfrm>
            <a:off x="2406650" y="2806700"/>
            <a:ext cx="715963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4105" idx="3"/>
            <a:endCxn id="4111" idx="1"/>
          </p:cNvCxnSpPr>
          <p:nvPr/>
        </p:nvCxnSpPr>
        <p:spPr>
          <a:xfrm>
            <a:off x="5688013" y="2806700"/>
            <a:ext cx="59055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0246" idx="3"/>
            <a:endCxn id="4103" idx="1"/>
          </p:cNvCxnSpPr>
          <p:nvPr/>
        </p:nvCxnSpPr>
        <p:spPr>
          <a:xfrm>
            <a:off x="2363788" y="3695700"/>
            <a:ext cx="758825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5705475" y="3730625"/>
            <a:ext cx="646113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16200000" flipH="1">
            <a:off x="4033838" y="3286125"/>
            <a:ext cx="61595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endCxn id="4109" idx="0"/>
          </p:cNvCxnSpPr>
          <p:nvPr/>
        </p:nvCxnSpPr>
        <p:spPr>
          <a:xfrm rot="16200000" flipH="1">
            <a:off x="4126706" y="4104482"/>
            <a:ext cx="479425" cy="476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rot="5400000">
            <a:off x="4092576" y="4937125"/>
            <a:ext cx="500062" cy="15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186"/>
          <p:cNvSpPr/>
          <p:nvPr/>
        </p:nvSpPr>
        <p:spPr>
          <a:xfrm>
            <a:off x="323850" y="6308725"/>
            <a:ext cx="2663825" cy="433388"/>
          </a:xfrm>
          <a:prstGeom prst="roundRect">
            <a:avLst/>
          </a:prstGeom>
          <a:solidFill>
            <a:srgbClr val="90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MINERALOCORTICOID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3203575" y="5661025"/>
            <a:ext cx="2592388" cy="431800"/>
          </a:xfrm>
          <a:prstGeom prst="roundRect">
            <a:avLst/>
          </a:prstGeom>
          <a:solidFill>
            <a:srgbClr val="90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GLUCOCORTICOID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6156325" y="4797425"/>
            <a:ext cx="2376488" cy="503238"/>
          </a:xfrm>
          <a:prstGeom prst="roundRect">
            <a:avLst/>
          </a:prstGeom>
          <a:solidFill>
            <a:srgbClr val="90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ANDROGENS</a:t>
            </a:r>
          </a:p>
          <a:p>
            <a:pPr algn="ctr">
              <a:defRPr/>
            </a:pPr>
            <a:r>
              <a:rPr lang="en-GB" sz="1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(OESTROGENS)</a:t>
            </a:r>
          </a:p>
        </p:txBody>
      </p:sp>
      <p:sp>
        <p:nvSpPr>
          <p:cNvPr id="10271" name="TextBox 190"/>
          <p:cNvSpPr txBox="1">
            <a:spLocks noChangeArrowheads="1"/>
          </p:cNvSpPr>
          <p:nvPr/>
        </p:nvSpPr>
        <p:spPr bwMode="auto">
          <a:xfrm>
            <a:off x="900113" y="2133600"/>
            <a:ext cx="773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P450scc</a:t>
            </a:r>
          </a:p>
        </p:txBody>
      </p:sp>
      <p:sp>
        <p:nvSpPr>
          <p:cNvPr id="4128" name="TextBox 191"/>
          <p:cNvSpPr txBox="1">
            <a:spLocks noChangeArrowheads="1"/>
          </p:cNvSpPr>
          <p:nvPr/>
        </p:nvSpPr>
        <p:spPr bwMode="auto">
          <a:xfrm>
            <a:off x="2124075" y="2420938"/>
            <a:ext cx="1308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17a-hydroxylase</a:t>
            </a:r>
          </a:p>
        </p:txBody>
      </p:sp>
      <p:sp>
        <p:nvSpPr>
          <p:cNvPr id="4129" name="TextBox 192"/>
          <p:cNvSpPr txBox="1">
            <a:spLocks noChangeArrowheads="1"/>
          </p:cNvSpPr>
          <p:nvPr/>
        </p:nvSpPr>
        <p:spPr bwMode="auto">
          <a:xfrm>
            <a:off x="5435600" y="2420938"/>
            <a:ext cx="1322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17a-hydroxylase</a:t>
            </a:r>
            <a:endParaRPr lang="en-GB" i="1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10274" name="TextBox 193"/>
          <p:cNvSpPr txBox="1">
            <a:spLocks noChangeArrowheads="1"/>
          </p:cNvSpPr>
          <p:nvPr/>
        </p:nvSpPr>
        <p:spPr bwMode="auto">
          <a:xfrm>
            <a:off x="323850" y="2997200"/>
            <a:ext cx="140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3b-hydroxysteroid</a:t>
            </a:r>
          </a:p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 dehydrogenase</a:t>
            </a:r>
          </a:p>
        </p:txBody>
      </p:sp>
      <p:sp>
        <p:nvSpPr>
          <p:cNvPr id="4131" name="TextBox 194"/>
          <p:cNvSpPr txBox="1">
            <a:spLocks noChangeArrowheads="1"/>
          </p:cNvSpPr>
          <p:nvPr/>
        </p:nvSpPr>
        <p:spPr bwMode="auto">
          <a:xfrm>
            <a:off x="2987675" y="2997200"/>
            <a:ext cx="140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3b-hydroxysteroid</a:t>
            </a:r>
          </a:p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 dehydrogenase</a:t>
            </a:r>
          </a:p>
        </p:txBody>
      </p:sp>
      <p:sp>
        <p:nvSpPr>
          <p:cNvPr id="10276" name="TextBox 195"/>
          <p:cNvSpPr txBox="1">
            <a:spLocks noChangeArrowheads="1"/>
          </p:cNvSpPr>
          <p:nvPr/>
        </p:nvSpPr>
        <p:spPr bwMode="auto">
          <a:xfrm>
            <a:off x="468313" y="4005263"/>
            <a:ext cx="1216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21 hydroxylase</a:t>
            </a:r>
          </a:p>
        </p:txBody>
      </p:sp>
      <p:sp>
        <p:nvSpPr>
          <p:cNvPr id="4133" name="TextBox 197"/>
          <p:cNvSpPr txBox="1">
            <a:spLocks noChangeArrowheads="1"/>
          </p:cNvSpPr>
          <p:nvPr/>
        </p:nvSpPr>
        <p:spPr bwMode="auto">
          <a:xfrm>
            <a:off x="3059113" y="4005263"/>
            <a:ext cx="1216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21 hydroxylase</a:t>
            </a:r>
          </a:p>
        </p:txBody>
      </p:sp>
      <p:sp>
        <p:nvSpPr>
          <p:cNvPr id="10278" name="TextBox 198"/>
          <p:cNvSpPr txBox="1">
            <a:spLocks noChangeArrowheads="1"/>
          </p:cNvSpPr>
          <p:nvPr/>
        </p:nvSpPr>
        <p:spPr bwMode="auto">
          <a:xfrm>
            <a:off x="395288" y="4797425"/>
            <a:ext cx="12969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11b-hydroxylase</a:t>
            </a:r>
          </a:p>
        </p:txBody>
      </p:sp>
      <p:sp>
        <p:nvSpPr>
          <p:cNvPr id="4135" name="TextBox 199"/>
          <p:cNvSpPr txBox="1">
            <a:spLocks noChangeArrowheads="1"/>
          </p:cNvSpPr>
          <p:nvPr/>
        </p:nvSpPr>
        <p:spPr bwMode="auto">
          <a:xfrm>
            <a:off x="2987675" y="4797425"/>
            <a:ext cx="12969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11b-hydroxylase</a:t>
            </a:r>
            <a:endParaRPr lang="en-GB" sz="12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10280" name="TextBox 200"/>
          <p:cNvSpPr txBox="1">
            <a:spLocks noChangeArrowheads="1"/>
          </p:cNvSpPr>
          <p:nvPr/>
        </p:nvSpPr>
        <p:spPr bwMode="auto">
          <a:xfrm>
            <a:off x="468313" y="5589588"/>
            <a:ext cx="984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aldosterone</a:t>
            </a:r>
          </a:p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synthase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rot="5400000">
            <a:off x="7045325" y="3260725"/>
            <a:ext cx="528638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8" name="TextBox 206"/>
          <p:cNvSpPr txBox="1">
            <a:spLocks noChangeArrowheads="1"/>
          </p:cNvSpPr>
          <p:nvPr/>
        </p:nvSpPr>
        <p:spPr bwMode="auto">
          <a:xfrm>
            <a:off x="5940425" y="2997200"/>
            <a:ext cx="140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3b-hydroxysteroid</a:t>
            </a:r>
          </a:p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 dehydrogenase</a:t>
            </a:r>
            <a:endParaRPr lang="en-GB" sz="12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cxnSp>
        <p:nvCxnSpPr>
          <p:cNvPr id="209" name="Straight Arrow Connector 208"/>
          <p:cNvCxnSpPr/>
          <p:nvPr/>
        </p:nvCxnSpPr>
        <p:spPr>
          <a:xfrm rot="5400000">
            <a:off x="6877844" y="4293394"/>
            <a:ext cx="862012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0" name="TextBox 209"/>
          <p:cNvSpPr txBox="1">
            <a:spLocks noChangeArrowheads="1"/>
          </p:cNvSpPr>
          <p:nvPr/>
        </p:nvSpPr>
        <p:spPr bwMode="auto">
          <a:xfrm>
            <a:off x="7380288" y="3789363"/>
            <a:ext cx="1590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sz="1200" i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aromatase, </a:t>
            </a:r>
          </a:p>
          <a:p>
            <a:r>
              <a:rPr lang="en-GB" sz="1200" i="1">
                <a:solidFill>
                  <a:srgbClr val="0000FF"/>
                </a:solidFill>
                <a:latin typeface="Arial" charset="0"/>
                <a:cs typeface="Arial" charset="0"/>
              </a:rPr>
              <a:t>in peripheral tissues </a:t>
            </a:r>
          </a:p>
        </p:txBody>
      </p:sp>
      <p:sp>
        <p:nvSpPr>
          <p:cNvPr id="4141" name="TextBox 211"/>
          <p:cNvSpPr txBox="1">
            <a:spLocks noChangeArrowheads="1"/>
          </p:cNvSpPr>
          <p:nvPr/>
        </p:nvSpPr>
        <p:spPr bwMode="auto">
          <a:xfrm>
            <a:off x="2051050" y="3429000"/>
            <a:ext cx="1308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17a-hydroxylase</a:t>
            </a:r>
            <a:endParaRPr lang="en-GB" sz="12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4142" name="TextBox 212"/>
          <p:cNvSpPr txBox="1">
            <a:spLocks noChangeArrowheads="1"/>
          </p:cNvSpPr>
          <p:nvPr/>
        </p:nvSpPr>
        <p:spPr bwMode="auto">
          <a:xfrm>
            <a:off x="5435600" y="3429000"/>
            <a:ext cx="1308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200" i="1">
                <a:solidFill>
                  <a:srgbClr val="333399"/>
                </a:solidFill>
                <a:latin typeface="Arial" charset="0"/>
                <a:cs typeface="Arial" charset="0"/>
              </a:rPr>
              <a:t>17a-hydroxylase</a:t>
            </a:r>
            <a:endParaRPr lang="en-GB" sz="12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5" grpId="0"/>
      <p:bldP spid="4109" grpId="0"/>
      <p:bldP spid="4110" grpId="0"/>
      <p:bldP spid="4111" grpId="0"/>
      <p:bldP spid="4112" grpId="0"/>
      <p:bldP spid="188" grpId="0" animBg="1"/>
      <p:bldP spid="189" grpId="0" animBg="1"/>
      <p:bldP spid="4128" grpId="0"/>
      <p:bldP spid="4129" grpId="0"/>
      <p:bldP spid="4131" grpId="0"/>
      <p:bldP spid="4133" grpId="0"/>
      <p:bldP spid="4135" grpId="0"/>
      <p:bldP spid="4138" grpId="0"/>
      <p:bldP spid="4140" grpId="0"/>
      <p:bldP spid="4141" grpId="0"/>
      <p:bldP spid="41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11146760</TotalTime>
  <Pages>7</Pages>
  <Words>668</Words>
  <Application>Microsoft Office PowerPoint</Application>
  <PresentationFormat>On-screen Show (4:3)</PresentationFormat>
  <Paragraphs>303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 New Roman</vt:lpstr>
      <vt:lpstr>Arial</vt:lpstr>
      <vt:lpstr>Calibri</vt:lpstr>
      <vt:lpstr>Symbol</vt:lpstr>
      <vt:lpstr>Office Theme</vt:lpstr>
      <vt:lpstr>LCRS YEAR 1 ENDOCRINOLOGY</vt:lpstr>
      <vt:lpstr>PowerPoint Presentation</vt:lpstr>
      <vt:lpstr>THE ADRENAL GLAND</vt:lpstr>
      <vt:lpstr>ADRENAL CORTICAL ZONES</vt:lpstr>
      <vt:lpstr>PowerPoint Presentation</vt:lpstr>
      <vt:lpstr>ADRENAL HORMONES</vt:lpstr>
      <vt:lpstr>PowerPoint Presentation</vt:lpstr>
      <vt:lpstr>PowerPoint Presentation</vt:lpstr>
      <vt:lpstr>PowerPoint Presentation</vt:lpstr>
      <vt:lpstr>CORTICOSTEROID TRANSPORT IN THE BLOOD</vt:lpstr>
      <vt:lpstr>CORTICOSTEROIDS IN CIRCULATION</vt:lpstr>
      <vt:lpstr>ALDOSTERONE</vt:lpstr>
      <vt:lpstr>ALDOSTERONE: MECHANISM OF ACTION</vt:lpstr>
      <vt:lpstr>THE JUXTAGLOMERULAR APPARATUS</vt:lpstr>
      <vt:lpstr>RENIN RELEASE</vt:lpstr>
      <vt:lpstr>PowerPoint Presentation</vt:lpstr>
      <vt:lpstr>CORTISOL’S PHYSIOLOGICAL ACTIONS</vt:lpstr>
      <vt:lpstr>EFFECTS OF LARGE (PHARMACOLOGICAL)AMOUNTS OF CORTISOL</vt:lpstr>
      <vt:lpstr>PowerPoint Presentation</vt:lpstr>
      <vt:lpstr>CORTISOL: MECHANISM OF ACTION</vt:lpstr>
      <vt:lpstr>ProOpioMelanoCorticotrophin</vt:lpstr>
      <vt:lpstr>PowerPoint Presentation</vt:lpstr>
      <vt:lpstr>CORTISOL: CIRCADIAN RHYTHM</vt:lpstr>
      <vt:lpstr>DEHYDROEPIANDROSTERONE (DHEA)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ADRENAL GLAND</dc:title>
  <dc:creator>Dept Physiol</dc:creator>
  <cp:lastModifiedBy>Shiel, Nuala</cp:lastModifiedBy>
  <cp:revision>79</cp:revision>
  <cp:lastPrinted>1999-03-18T12:34:31Z</cp:lastPrinted>
  <dcterms:created xsi:type="dcterms:W3CDTF">1999-02-28T05:08:30Z</dcterms:created>
  <dcterms:modified xsi:type="dcterms:W3CDTF">2013-01-15T11:15:00Z</dcterms:modified>
</cp:coreProperties>
</file>