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74" r:id="rId2"/>
    <p:sldId id="459" r:id="rId3"/>
    <p:sldId id="269" r:id="rId4"/>
    <p:sldId id="275" r:id="rId5"/>
    <p:sldId id="270" r:id="rId6"/>
    <p:sldId id="277" r:id="rId7"/>
    <p:sldId id="460" r:id="rId8"/>
    <p:sldId id="461" r:id="rId9"/>
    <p:sldId id="462" r:id="rId10"/>
    <p:sldId id="276" r:id="rId11"/>
    <p:sldId id="463" r:id="rId12"/>
    <p:sldId id="271" r:id="rId13"/>
    <p:sldId id="278" r:id="rId14"/>
    <p:sldId id="438" r:id="rId15"/>
    <p:sldId id="279" r:id="rId16"/>
    <p:sldId id="281" r:id="rId17"/>
    <p:sldId id="282" r:id="rId18"/>
    <p:sldId id="283" r:id="rId19"/>
    <p:sldId id="348" r:id="rId20"/>
    <p:sldId id="285" r:id="rId21"/>
    <p:sldId id="286" r:id="rId22"/>
    <p:sldId id="439" r:id="rId23"/>
    <p:sldId id="464" r:id="rId24"/>
    <p:sldId id="351" r:id="rId25"/>
    <p:sldId id="432" r:id="rId26"/>
    <p:sldId id="444" r:id="rId27"/>
    <p:sldId id="445" r:id="rId28"/>
    <p:sldId id="447" r:id="rId29"/>
    <p:sldId id="451" r:id="rId30"/>
    <p:sldId id="456" r:id="rId31"/>
    <p:sldId id="457" r:id="rId32"/>
    <p:sldId id="297" r:id="rId33"/>
    <p:sldId id="303" r:id="rId34"/>
    <p:sldId id="292" r:id="rId35"/>
    <p:sldId id="310" r:id="rId36"/>
    <p:sldId id="358" r:id="rId37"/>
    <p:sldId id="362" r:id="rId38"/>
    <p:sldId id="315" r:id="rId39"/>
    <p:sldId id="390" r:id="rId40"/>
    <p:sldId id="342" r:id="rId41"/>
    <p:sldId id="338" r:id="rId42"/>
    <p:sldId id="343" r:id="rId43"/>
    <p:sldId id="420" r:id="rId44"/>
    <p:sldId id="426" r:id="rId45"/>
    <p:sldId id="430" r:id="rId46"/>
    <p:sldId id="465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60"/>
  </p:normalViewPr>
  <p:slideViewPr>
    <p:cSldViewPr>
      <p:cViewPr>
        <p:scale>
          <a:sx n="50" d="100"/>
          <a:sy n="50" d="100"/>
        </p:scale>
        <p:origin x="-6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29FD51-CAB8-40E9-90C7-F0124BF1ED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33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4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84319F-7CBC-4769-942A-E3F4CBFCF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56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64393F-76FF-4963-BD6F-13DA5F53DF62}" type="slidenum">
              <a:rPr lang="en-US"/>
              <a:pPr/>
              <a:t>1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FC453-3AF4-46C7-BD55-18E2438EA842}" type="slidenum">
              <a:rPr lang="en-US"/>
              <a:pPr/>
              <a:t>10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5B93F-ACDA-4475-8EDD-E98FD49ABF12}" type="slidenum">
              <a:rPr lang="en-US"/>
              <a:pPr/>
              <a:t>11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6F0603-375F-4126-BF42-413016E7A7A5}" type="slidenum">
              <a:rPr lang="en-US"/>
              <a:pPr/>
              <a:t>12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FF9F2-94B6-4E10-92DF-612E5DD03093}" type="slidenum">
              <a:rPr lang="en-US"/>
              <a:pPr/>
              <a:t>13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863708-C78B-498B-A803-1FFEAC98454A}" type="slidenum">
              <a:rPr lang="en-US"/>
              <a:pPr/>
              <a:t>14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900BE2-8524-4300-B8FD-E59C49920862}" type="slidenum">
              <a:rPr lang="en-US"/>
              <a:pPr/>
              <a:t>15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84C51F-D3BD-4405-B4E8-F23D20672456}" type="slidenum">
              <a:rPr lang="en-US"/>
              <a:pPr/>
              <a:t>16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F6A1D-937E-4C76-B421-5EE4DAABAE7F}" type="slidenum">
              <a:rPr lang="en-US"/>
              <a:pPr/>
              <a:t>17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7ED522-6737-40C6-B7C9-83CCE0248B1E}" type="slidenum">
              <a:rPr lang="en-US"/>
              <a:pPr/>
              <a:t>18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82EF5-D2B6-4365-AA36-CF03B7606BA1}" type="slidenum">
              <a:rPr lang="en-US"/>
              <a:pPr/>
              <a:t>19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06589-C05D-4D47-A878-16E7CF8D865B}" type="slidenum">
              <a:rPr lang="en-US"/>
              <a:pPr/>
              <a:t>2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FDD123-D0D0-4D59-B13B-5B6389BD44E9}" type="slidenum">
              <a:rPr lang="en-US"/>
              <a:pPr/>
              <a:t>20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E1EE6-1680-490C-83BE-9F2793EF379C}" type="slidenum">
              <a:rPr lang="en-US"/>
              <a:pPr/>
              <a:t>21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4F14B-62F8-4BB5-8A1C-B335E17111CC}" type="slidenum">
              <a:rPr lang="en-US"/>
              <a:pPr/>
              <a:t>22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507762-3E47-467B-8108-3CDF95BED2A2}" type="slidenum">
              <a:rPr lang="en-US"/>
              <a:pPr/>
              <a:t>23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67515-3E1E-43A2-A091-ED3B76276B80}" type="slidenum">
              <a:rPr lang="en-US"/>
              <a:pPr/>
              <a:t>24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FFC5B-A54B-424D-B46C-83339BA40990}" type="slidenum">
              <a:rPr lang="en-US"/>
              <a:pPr/>
              <a:t>25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18DB3-A1FB-4BA6-9808-13B66944E422}" type="slidenum">
              <a:rPr lang="en-US"/>
              <a:pPr/>
              <a:t>26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D1B543-288C-4553-B317-7841F726A0FE}" type="slidenum">
              <a:rPr lang="en-US"/>
              <a:pPr/>
              <a:t>27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14D8A7-79DC-4595-A416-2FC8DD56C6DF}" type="slidenum">
              <a:rPr lang="en-US"/>
              <a:pPr/>
              <a:t>28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3DD25E-C977-4653-BECE-6D917C94854E}" type="slidenum">
              <a:rPr lang="en-US"/>
              <a:pPr/>
              <a:t>29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119595-8DF4-46CB-8F8E-746234D6F991}" type="slidenum">
              <a:rPr lang="en-US"/>
              <a:pPr/>
              <a:t>3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9655EF-D72F-468B-B948-47D473F45C78}" type="slidenum">
              <a:rPr lang="en-US"/>
              <a:pPr/>
              <a:t>30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24C07-060E-4581-8D21-6BD2FADF0D0B}" type="slidenum">
              <a:rPr lang="en-US"/>
              <a:pPr/>
              <a:t>31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73E6D7-5E8F-491B-B1F1-1F51FE588A39}" type="slidenum">
              <a:rPr lang="en-US"/>
              <a:pPr/>
              <a:t>32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674664-FE09-4124-8FA5-EA2B11230125}" type="slidenum">
              <a:rPr lang="en-US"/>
              <a:pPr/>
              <a:t>33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054C16-E62D-4483-9BD4-C5C5581975D5}" type="slidenum">
              <a:rPr lang="en-US"/>
              <a:pPr/>
              <a:t>34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D1CC95-AACB-4141-BF36-DD86599DB5E3}" type="slidenum">
              <a:rPr lang="en-US"/>
              <a:pPr/>
              <a:t>35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6DF3FB-628E-4F91-B7C5-075421365706}" type="slidenum">
              <a:rPr lang="en-US"/>
              <a:pPr/>
              <a:t>36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CF8B6-008E-4E69-BEE5-640EB219A0DF}" type="slidenum">
              <a:rPr lang="en-US"/>
              <a:pPr/>
              <a:t>37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12CC80-9B03-4E43-88BB-6712C61FC53E}" type="slidenum">
              <a:rPr lang="en-US"/>
              <a:pPr/>
              <a:t>38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B62867-AC33-4F86-BB28-1829C493E82A}" type="slidenum">
              <a:rPr lang="en-US"/>
              <a:pPr/>
              <a:t>39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76D9A4-4F3A-481E-9F89-BA6EAE0A12AD}" type="slidenum">
              <a:rPr lang="en-US"/>
              <a:pPr/>
              <a:t>4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6B4B17-9C85-41F3-BCA8-F6C00B632732}" type="slidenum">
              <a:rPr lang="en-US"/>
              <a:pPr/>
              <a:t>40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4C311-9D9A-4CF0-9DE3-F66E6D08C0E9}" type="slidenum">
              <a:rPr lang="en-US"/>
              <a:pPr/>
              <a:t>41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1F00A-F5D6-47B3-B670-58F6F4F6567B}" type="slidenum">
              <a:rPr lang="en-US"/>
              <a:pPr/>
              <a:t>42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0606B4-F7AA-4A7F-9B9A-F91DAA2850FC}" type="slidenum">
              <a:rPr lang="en-US"/>
              <a:pPr/>
              <a:t>43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2EC11-8F9A-46BB-A310-F5B0EF5DE438}" type="slidenum">
              <a:rPr lang="en-US"/>
              <a:pPr/>
              <a:t>44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AE1827-4B90-4D78-BF59-84D92CC2C771}" type="slidenum">
              <a:rPr lang="en-US"/>
              <a:pPr/>
              <a:t>45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E2EAA-C463-4B89-BAA3-587CA95ECFC0}" type="slidenum">
              <a:rPr lang="en-US"/>
              <a:pPr/>
              <a:t>5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08AFA5-8A59-43EC-8612-D9CFFFB4FA9B}" type="slidenum">
              <a:rPr lang="en-US"/>
              <a:pPr/>
              <a:t>6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63469-C01F-4A42-8F5A-2F7CC906301C}" type="slidenum">
              <a:rPr lang="en-US"/>
              <a:pPr/>
              <a:t>7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5F44D-88FC-4CFC-A969-B885DEA2D52E}" type="slidenum">
              <a:rPr lang="en-US"/>
              <a:pPr/>
              <a:t>8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6D0E70-D8FE-4955-9EA8-FF97945E9319}" type="slidenum">
              <a:rPr lang="en-US"/>
              <a:pPr/>
              <a:t>9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29EF4-3934-42DF-AB66-1869E0D894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E437F-A7A6-4F27-8100-1FAC014E4C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4FB6B-1EC9-4E06-87D2-43D80A0D1B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A052A-1EF9-4D1C-88D4-5549324F1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52104-2191-48DB-9B84-A96E8F9160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581CB-AC2A-48D4-AC33-0559497074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85A9D-2982-4F7E-9BB9-FA76CCDD18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5DDB7-15EC-4AF2-A51F-43FD7C44B3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49CC8-E0FB-41AC-8240-F5BF32B7F6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11B96-CC61-4462-A7D0-C19CE641D9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30FB9-65BB-45EB-807D-9822497C3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33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11E1F0-FB41-4E87-9575-7BB68D720F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wmf"/><Relationship Id="rId4" Type="http://schemas.openxmlformats.org/officeDocument/2006/relationships/image" Target="../media/image13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412776"/>
            <a:ext cx="7772400" cy="2232248"/>
          </a:xfrm>
        </p:spPr>
        <p:txBody>
          <a:bodyPr/>
          <a:lstStyle/>
          <a:p>
            <a:r>
              <a:rPr lang="en-US" sz="6000" dirty="0">
                <a:latin typeface="Arial" pitchFamily="34" charset="0"/>
                <a:cs typeface="Arial" pitchFamily="34" charset="0"/>
              </a:rPr>
              <a:t>Adrenal disorders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First </a:t>
            </a:r>
            <a:r>
              <a:rPr lang="en-US" dirty="0">
                <a:latin typeface="Arial" pitchFamily="34" charset="0"/>
                <a:cs typeface="Arial" pitchFamily="34" charset="0"/>
              </a:rPr>
              <a:t>Year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Karim Meeran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Tuesday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22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January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2013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Internet version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page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200" y="-430213"/>
            <a:ext cx="5688013" cy="7718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adrenana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7838" y="0"/>
            <a:ext cx="56467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Adrenal gland secretions: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Cortisol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aldosterone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sex steroids</a:t>
            </a:r>
          </a:p>
          <a:p>
            <a:pPr>
              <a:buClr>
                <a:srgbClr val="FF9900"/>
              </a:buClr>
              <a:buSzPct val="130000"/>
            </a:pPr>
            <a:endParaRPr lang="en-US" sz="4000"/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Precursor : cholesterol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Hormone: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Blood borne (circulating) messenger</a:t>
            </a:r>
          </a:p>
          <a:p>
            <a:pPr>
              <a:buClr>
                <a:srgbClr val="FF9900"/>
              </a:buClr>
              <a:buSzPct val="130000"/>
            </a:pPr>
            <a:endParaRPr lang="en-US" sz="4000"/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Peptides (prolactin, GH, ACTH)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steroids (testosterone, cortisol)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amines (adrenaline)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Androgen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105400" y="1295400"/>
            <a:ext cx="16535400" cy="27584400"/>
          </a:xfrm>
          <a:prstGeom prst="rect">
            <a:avLst/>
          </a:prstGeom>
          <a:noFill/>
        </p:spPr>
      </p:pic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4953000" y="5486400"/>
            <a:ext cx="4648200" cy="2209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2590800" y="541020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C 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Enzyme (do not copy)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Protein that catalyses a specific reaction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various enzymes present in cells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specific enzymes catalyse the synthesis of particular alterations to the molecule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ndrogen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5100" y="-265113"/>
            <a:ext cx="6273800" cy="7389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Freelance Presentation" r:id="rId4" imgW="2012400" imgH="1551600" progId="FLWPresentation">
                  <p:embed/>
                </p:oleObj>
              </mc:Choice>
              <mc:Fallback>
                <p:oleObj name="Freelance Presentation" r:id="rId4" imgW="2012400" imgH="1551600" progId="FLWPresentation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cholesterol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1190625"/>
            <a:ext cx="254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progesterone</a:t>
            </a:r>
            <a:endParaRPr 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733800" y="1219200"/>
            <a:ext cx="236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17 OH prog</a:t>
            </a:r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7377113" y="1066800"/>
            <a:ext cx="17668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 Sex </a:t>
            </a:r>
          </a:p>
          <a:p>
            <a:r>
              <a:rPr lang="en-US"/>
              <a:t>steroids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2438400"/>
            <a:ext cx="37338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   </a:t>
            </a:r>
            <a:r>
              <a:rPr lang="en-US" sz="3600"/>
              <a:t>11 deoxy corticosterone</a:t>
            </a:r>
            <a:endParaRPr lang="en-US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276600" y="2714625"/>
            <a:ext cx="3244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11 deoxycortisol</a:t>
            </a:r>
            <a:endParaRPr lang="en-U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4772025"/>
            <a:ext cx="2774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corticosterone</a:t>
            </a:r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4267200" y="4724400"/>
            <a:ext cx="1709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cortisol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6156325"/>
            <a:ext cx="2527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aldosterone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4876800" y="1828800"/>
            <a:ext cx="99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21</a:t>
            </a:r>
            <a:endParaRPr lang="en-US"/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1219200" y="1752600"/>
            <a:ext cx="692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21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4800600" y="3733800"/>
            <a:ext cx="692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11</a:t>
            </a:r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1219200" y="3733800"/>
            <a:ext cx="692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11</a:t>
            </a: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1219200" y="5410200"/>
            <a:ext cx="692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18</a:t>
            </a:r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2819400" y="990600"/>
            <a:ext cx="692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17</a:t>
            </a:r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>
            <a:off x="2590800" y="1600200"/>
            <a:ext cx="1219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>
            <a:off x="6248400" y="1600200"/>
            <a:ext cx="1219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6530975" y="3581400"/>
            <a:ext cx="2613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(androgens)</a:t>
            </a:r>
          </a:p>
        </p:txBody>
      </p:sp>
      <p:sp>
        <p:nvSpPr>
          <p:cNvPr id="34841" name="Rectangle 25"/>
          <p:cNvSpPr>
            <a:spLocks noChangeArrowheads="1"/>
          </p:cNvSpPr>
          <p:nvPr/>
        </p:nvSpPr>
        <p:spPr bwMode="auto">
          <a:xfrm>
            <a:off x="6629400" y="5181600"/>
            <a:ext cx="251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(oestrogen)</a:t>
            </a:r>
          </a:p>
        </p:txBody>
      </p:sp>
      <p:pic>
        <p:nvPicPr>
          <p:cNvPr id="34842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2438400"/>
            <a:ext cx="230188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43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4267200"/>
            <a:ext cx="230188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44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0"/>
            <a:ext cx="230188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45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657600"/>
            <a:ext cx="230188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46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828800"/>
            <a:ext cx="158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47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657600"/>
            <a:ext cx="230188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48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5486400"/>
            <a:ext cx="158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Messengers must be regulated by other messengers:</a:t>
            </a:r>
            <a:br>
              <a:rPr lang="en-US"/>
            </a:br>
            <a:r>
              <a:rPr lang="en-US"/>
              <a:t>hormones regulate hormones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4114800"/>
          </a:xfrm>
        </p:spPr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Cortisol controlled by ACTH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Endocrine diseases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4000"/>
              <a:t>Abnormal amounts of messenger cause cells to misbehave all over the body: syndromes of excess and deficiency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4000"/>
              <a:t>Thyroid earlier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4000"/>
              <a:t>Adrenal failure = Addison’s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4000"/>
              <a:t>Excess cortisol = Cushing’s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age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4188" y="0"/>
            <a:ext cx="57483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ag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0"/>
            <a:ext cx="57610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Draw HPA 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H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5275" y="0"/>
            <a:ext cx="60134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POMC = 				       </a:t>
            </a:r>
            <a:br>
              <a:rPr lang="en-US"/>
            </a:br>
            <a:r>
              <a:rPr lang="en-US"/>
              <a:t>pro-opio-melanocortin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4000"/>
              <a:t>POMC is a large precursor protein that is cleaved to form a number of smaller peptides, including ACTH, MSH and endorphins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4000"/>
              <a:t>Thus people who have pathologically high levels of ACTH may become tanned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POMC</a:t>
            </a:r>
          </a:p>
        </p:txBody>
      </p:sp>
      <p:grpSp>
        <p:nvGrpSpPr>
          <p:cNvPr id="188419" name="Group 3"/>
          <p:cNvGrpSpPr>
            <a:grpSpLocks/>
          </p:cNvGrpSpPr>
          <p:nvPr/>
        </p:nvGrpSpPr>
        <p:grpSpPr bwMode="auto">
          <a:xfrm>
            <a:off x="1066800" y="2286000"/>
            <a:ext cx="6629400" cy="533400"/>
            <a:chOff x="480" y="2160"/>
            <a:chExt cx="4176" cy="336"/>
          </a:xfrm>
        </p:grpSpPr>
        <p:sp>
          <p:nvSpPr>
            <p:cNvPr id="188420" name="Rectangle 4"/>
            <p:cNvSpPr>
              <a:spLocks noChangeArrowheads="1"/>
            </p:cNvSpPr>
            <p:nvPr/>
          </p:nvSpPr>
          <p:spPr bwMode="auto">
            <a:xfrm>
              <a:off x="3792" y="2160"/>
              <a:ext cx="864" cy="3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21" name="Rectangle 5"/>
            <p:cNvSpPr>
              <a:spLocks noChangeArrowheads="1"/>
            </p:cNvSpPr>
            <p:nvPr/>
          </p:nvSpPr>
          <p:spPr bwMode="auto">
            <a:xfrm>
              <a:off x="480" y="2160"/>
              <a:ext cx="331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8422" name="Rectangle 6"/>
          <p:cNvSpPr>
            <a:spLocks noChangeArrowheads="1"/>
          </p:cNvSpPr>
          <p:nvPr/>
        </p:nvSpPr>
        <p:spPr bwMode="auto">
          <a:xfrm>
            <a:off x="0" y="4343400"/>
            <a:ext cx="5257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23" name="Rectangle 7"/>
          <p:cNvSpPr>
            <a:spLocks noChangeArrowheads="1"/>
          </p:cNvSpPr>
          <p:nvPr/>
        </p:nvSpPr>
        <p:spPr bwMode="auto">
          <a:xfrm>
            <a:off x="7239000" y="4343400"/>
            <a:ext cx="13716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1752600" y="51816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ACTH</a:t>
            </a:r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7467600" y="51816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MSH</a:t>
            </a:r>
          </a:p>
        </p:txBody>
      </p:sp>
      <p:pic>
        <p:nvPicPr>
          <p:cNvPr id="18842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200400"/>
            <a:ext cx="6508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842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971800"/>
            <a:ext cx="908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/>
              <a:t>Addison’s disease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4000"/>
              <a:t>Thomas Addison (18th century)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4000"/>
              <a:t>Primary adrenal failure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4000"/>
              <a:t>autoimmune disease where the immune system decides to wipe out the adrenal cortex (UK)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4000"/>
              <a:t>tuberculosis of the adrenal glands (commonest cause worldwide)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page1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716588" cy="7800975"/>
          </a:xfrm>
          <a:prstGeom prst="rect">
            <a:avLst/>
          </a:prstGeom>
          <a:noFill/>
        </p:spPr>
      </p:pic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6096000" y="1219200"/>
            <a:ext cx="25908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Pituitary starts secreting lots of ACTH and hence MSH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POMC</a:t>
            </a:r>
          </a:p>
        </p:txBody>
      </p:sp>
      <p:grpSp>
        <p:nvGrpSpPr>
          <p:cNvPr id="203779" name="Group 3"/>
          <p:cNvGrpSpPr>
            <a:grpSpLocks/>
          </p:cNvGrpSpPr>
          <p:nvPr/>
        </p:nvGrpSpPr>
        <p:grpSpPr bwMode="auto">
          <a:xfrm>
            <a:off x="1066800" y="1752600"/>
            <a:ext cx="6629400" cy="533400"/>
            <a:chOff x="480" y="2160"/>
            <a:chExt cx="4176" cy="336"/>
          </a:xfrm>
        </p:grpSpPr>
        <p:sp>
          <p:nvSpPr>
            <p:cNvPr id="203780" name="Rectangle 4"/>
            <p:cNvSpPr>
              <a:spLocks noChangeArrowheads="1"/>
            </p:cNvSpPr>
            <p:nvPr/>
          </p:nvSpPr>
          <p:spPr bwMode="auto">
            <a:xfrm>
              <a:off x="3792" y="2160"/>
              <a:ext cx="864" cy="3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81" name="Rectangle 5"/>
            <p:cNvSpPr>
              <a:spLocks noChangeArrowheads="1"/>
            </p:cNvSpPr>
            <p:nvPr/>
          </p:nvSpPr>
          <p:spPr bwMode="auto">
            <a:xfrm>
              <a:off x="480" y="2160"/>
              <a:ext cx="331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3782" name="Rectangle 6"/>
          <p:cNvSpPr>
            <a:spLocks noChangeArrowheads="1"/>
          </p:cNvSpPr>
          <p:nvPr/>
        </p:nvSpPr>
        <p:spPr bwMode="auto">
          <a:xfrm>
            <a:off x="0" y="3429000"/>
            <a:ext cx="5257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7315200" y="3733800"/>
            <a:ext cx="13716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1752600" y="28956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ACTH</a:t>
            </a:r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7772400" y="30480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MSH</a:t>
            </a:r>
          </a:p>
        </p:txBody>
      </p:sp>
      <p:pic>
        <p:nvPicPr>
          <p:cNvPr id="20378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362200"/>
            <a:ext cx="6508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378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438400"/>
            <a:ext cx="908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3788" name="Text Box 12"/>
          <p:cNvSpPr txBox="1">
            <a:spLocks noChangeArrowheads="1"/>
          </p:cNvSpPr>
          <p:nvPr/>
        </p:nvSpPr>
        <p:spPr bwMode="auto">
          <a:xfrm>
            <a:off x="609600" y="45720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03789" name="Text Box 13"/>
          <p:cNvSpPr txBox="1">
            <a:spLocks noChangeArrowheads="1"/>
          </p:cNvSpPr>
          <p:nvPr/>
        </p:nvSpPr>
        <p:spPr bwMode="auto">
          <a:xfrm>
            <a:off x="838200" y="4648200"/>
            <a:ext cx="7315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Pituitary starts secreting lots of ACTH and hence MSH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03790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4267200"/>
            <a:ext cx="22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3791" name="Text Box 15"/>
          <p:cNvSpPr txBox="1">
            <a:spLocks noChangeArrowheads="1"/>
          </p:cNvSpPr>
          <p:nvPr/>
        </p:nvSpPr>
        <p:spPr bwMode="auto">
          <a:xfrm>
            <a:off x="7620000" y="5638800"/>
            <a:ext cx="106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Addison’s disease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Increased pigmentation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autoimmune vitiligo may coexist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no cortisol or aldosterone, so low blood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/>
              <a:t>Aims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5181600"/>
          </a:xfrm>
        </p:spPr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Anatomy and Biochemistry of the adrenal</a:t>
            </a:r>
          </a:p>
          <a:p>
            <a:pPr>
              <a:buClr>
                <a:srgbClr val="FF9900"/>
              </a:buClr>
              <a:buSzPct val="130000"/>
            </a:pPr>
            <a:endParaRPr lang="en-US" sz="4000"/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Recap on hormones and enzymes</a:t>
            </a:r>
          </a:p>
          <a:p>
            <a:pPr>
              <a:buClr>
                <a:srgbClr val="FF9900"/>
              </a:buClr>
              <a:buSzPct val="130000"/>
            </a:pPr>
            <a:endParaRPr lang="en-US" sz="4000"/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Syndromes of excess and deficiency of adrenal hormones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Urgent treatment of Addisonian crisis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Rehydrate with normal saline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Give dextrose to prevent hypoglycaemia which could be due to the glucocorticoid deficiency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give hydrocortisone or another glucocorticoid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Addison’s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Cortisol deficiency</a:t>
            </a:r>
          </a:p>
          <a:p>
            <a:pPr>
              <a:buClr>
                <a:srgbClr val="FF9900"/>
              </a:buClr>
              <a:buSzPct val="130000"/>
            </a:pPr>
            <a:endParaRPr lang="en-US" sz="4000"/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Salt loss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Low blood pressure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Eventual 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/>
              <a:t>Biological actions of excess cortisol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763000" cy="4114800"/>
          </a:xfrm>
        </p:spPr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Impaired glucose tolerance (diabetes)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weight gain (increase fat, lose protein)</a:t>
            </a:r>
          </a:p>
          <a:p>
            <a:pPr>
              <a:buClr>
                <a:srgbClr val="FF9900"/>
              </a:buClr>
              <a:buSzPct val="130000"/>
            </a:pPr>
            <a:endParaRPr lang="en-US" sz="4000"/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thin skin and easy bruising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striae (stretch marks)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proximal myopathy (muscle weakness)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mental changes (depression)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Biological actions of excess cortisol (2)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8001000" cy="3733800"/>
          </a:xfrm>
        </p:spPr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Hypertension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fat redistribution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moon face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buffalo hump (interscapular fat pad)</a:t>
            </a:r>
          </a:p>
          <a:p>
            <a:pPr>
              <a:buClr>
                <a:srgbClr val="FF9900"/>
              </a:buClr>
              <a:buSzPct val="130000"/>
            </a:pP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/>
              <a:t>Cushings video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763000" cy="4114800"/>
          </a:xfrm>
        </p:spPr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GB" sz="4000"/>
              <a:t>Page 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/>
              <a:t>Cushings video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763000" cy="4114800"/>
          </a:xfrm>
        </p:spPr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Impaired glucose tolerance (diabetes)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weight gain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hirsutism (facial hair) and acne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thin skin and easy bruising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striae (stretch marks)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proximal myopathy (muscle weakness)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mental changes (depression)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Cushing’s syndrome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Occurs due to an excess of cortisol or other glucocorticoid</a:t>
            </a:r>
          </a:p>
          <a:p>
            <a:pPr>
              <a:buClr>
                <a:srgbClr val="FF9900"/>
              </a:buClr>
              <a:buSzPct val="130000"/>
            </a:pPr>
            <a:endParaRPr lang="en-US" sz="4000"/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List four possible causes of Cushing’s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of Cushing’s syndrome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Taking steroids by mouth (common)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pituitary dependent Cushing’s disease (pituitary adenoma)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Ectopic ACTH (lung cancer)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adrenal adenoma or carcinoma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page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0"/>
            <a:ext cx="6335713" cy="771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signs of Cushing’s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Thin skin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proximal myopathy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centripetal obesity (lemon on sticks)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diabetes, hypertension and osteoporosis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immunosuppression (reactivation of TB)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moon 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age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1488" y="0"/>
            <a:ext cx="56610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Anatomy of the adrenals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Left adrenal vein drains into renal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Right adrenal vein drains into IVC</a:t>
            </a:r>
          </a:p>
          <a:p>
            <a:pPr>
              <a:buClr>
                <a:srgbClr val="FF9900"/>
              </a:buClr>
              <a:buSzPct val="130000"/>
            </a:pPr>
            <a:endParaRPr lang="en-US" sz="4000"/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Left adrenalectomy can result in accidental loss of spleen, so it is important to vaccinate these people with HIB and pneumovax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Cushing’s syndrome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Moon face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Striae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hypertension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thin skin etc.</a:t>
            </a:r>
          </a:p>
          <a:p>
            <a:pPr>
              <a:buClr>
                <a:srgbClr val="FF9900"/>
              </a:buClr>
              <a:buSzPct val="130000"/>
            </a:pPr>
            <a:endParaRPr lang="en-US" sz="4000"/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ANY CAUSE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Cushing’s disease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Where the cause is known to be a pituitary adenoma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of Cushing’s syndrome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Taking steroids by mouth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3600"/>
              <a:t>Pituitary dependent Cushing’s </a:t>
            </a:r>
            <a:r>
              <a:rPr lang="en-US" sz="3600" b="1" i="1" u="sng"/>
              <a:t>disease</a:t>
            </a:r>
            <a:endParaRPr lang="en-US" sz="3600"/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ectopic ACTH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adrenal adenoma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Side effects of “steroids”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Hypertension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Diabetes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Osteoporosis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reactivation of infection (immunosuppression)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easy bruising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poor wound healing, thin skin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Aldosterone producing adenoma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Conn’s syndrome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Hypertension (difficult to treat)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oedema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low potassium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a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19125"/>
            <a:ext cx="9144000" cy="54768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Anatomy of the adrenal glands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305800" cy="4114800"/>
          </a:xfrm>
        </p:spPr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Left adrenal vein drains into renal vein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Right adrenal vein drains into IVC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Both adrenals have many arteries but only one vein</a:t>
            </a:r>
          </a:p>
          <a:p>
            <a:pPr>
              <a:buClr>
                <a:srgbClr val="FF9900"/>
              </a:buClr>
              <a:buSzPct val="130000"/>
            </a:pP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Anatomy of the adrenal glands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/>
              <a:t>Spleen at risk with left adrenalectomy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/>
              <a:t>therefore immunise with HIB (haemophilus influenzae (B)) and pneumovax before elective left adrenalectomy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Draw adrenal anatomy</a:t>
            </a: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1447800" y="2514600"/>
            <a:ext cx="662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(On one quarter of blank page)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OB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8788" y="0"/>
            <a:ext cx="5686425" cy="6948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 descr="adrenan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2950" y="0"/>
            <a:ext cx="51181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F8F8F8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4D4D4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730</Words>
  <Application>Microsoft Office PowerPoint</Application>
  <PresentationFormat>On-screen Show (4:3)</PresentationFormat>
  <Paragraphs>208</Paragraphs>
  <Slides>46</Slides>
  <Notes>45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Default Design</vt:lpstr>
      <vt:lpstr>Freelance Presentation</vt:lpstr>
      <vt:lpstr>Adrenal disorders  First Year</vt:lpstr>
      <vt:lpstr>Endocrine diseases</vt:lpstr>
      <vt:lpstr>Aims</vt:lpstr>
      <vt:lpstr>PowerPoint Presentation</vt:lpstr>
      <vt:lpstr>Anatomy of the adrenal glands</vt:lpstr>
      <vt:lpstr>Anatomy of the adrenal glands</vt:lpstr>
      <vt:lpstr>Draw adrenal anatomy</vt:lpstr>
      <vt:lpstr>PowerPoint Presentation</vt:lpstr>
      <vt:lpstr>PowerPoint Presentation</vt:lpstr>
      <vt:lpstr>PowerPoint Presentation</vt:lpstr>
      <vt:lpstr>PowerPoint Presentation</vt:lpstr>
      <vt:lpstr>Adrenal gland secretions:</vt:lpstr>
      <vt:lpstr>Hormone:</vt:lpstr>
      <vt:lpstr>PowerPoint Presentation</vt:lpstr>
      <vt:lpstr>Enzyme (do not copy)</vt:lpstr>
      <vt:lpstr>PowerPoint Presentation</vt:lpstr>
      <vt:lpstr>PowerPoint Presentation</vt:lpstr>
      <vt:lpstr>PowerPoint Presentation</vt:lpstr>
      <vt:lpstr>Messengers must be regulated by other messengers: hormones regulate hormones</vt:lpstr>
      <vt:lpstr>PowerPoint Presentation</vt:lpstr>
      <vt:lpstr>PowerPoint Presentation</vt:lpstr>
      <vt:lpstr>Draw HPA axis</vt:lpstr>
      <vt:lpstr>PowerPoint Presentation</vt:lpstr>
      <vt:lpstr>POMC =             pro-opio-melanocortin</vt:lpstr>
      <vt:lpstr>POMC</vt:lpstr>
      <vt:lpstr>Addison’s disease</vt:lpstr>
      <vt:lpstr>PowerPoint Presentation</vt:lpstr>
      <vt:lpstr>POMC</vt:lpstr>
      <vt:lpstr>Addison’s disease</vt:lpstr>
      <vt:lpstr>Urgent treatment of Addisonian crisis</vt:lpstr>
      <vt:lpstr>Summary: Addison’s</vt:lpstr>
      <vt:lpstr>Biological actions of excess cortisol</vt:lpstr>
      <vt:lpstr>Biological actions of excess cortisol (2)</vt:lpstr>
      <vt:lpstr>Cushings video</vt:lpstr>
      <vt:lpstr>Cushings video</vt:lpstr>
      <vt:lpstr>Cushing’s syndrome</vt:lpstr>
      <vt:lpstr>Causes of Cushing’s syndrome</vt:lpstr>
      <vt:lpstr>PowerPoint Presentation</vt:lpstr>
      <vt:lpstr>Clinical signs of Cushing’s</vt:lpstr>
      <vt:lpstr>Anatomy of the adrenals</vt:lpstr>
      <vt:lpstr>Cushing’s syndrome</vt:lpstr>
      <vt:lpstr>Cushing’s disease</vt:lpstr>
      <vt:lpstr>Causes of Cushing’s syndrome</vt:lpstr>
      <vt:lpstr>Side effects of “steroids”</vt:lpstr>
      <vt:lpstr>Aldosterone producing adenoma</vt:lpstr>
      <vt:lpstr>PowerPoint Presentation</vt:lpstr>
    </vt:vector>
  </TitlesOfParts>
  <Company>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karim</dc:creator>
  <cp:lastModifiedBy>Shiel, Nuala</cp:lastModifiedBy>
  <cp:revision>40</cp:revision>
  <cp:lastPrinted>2000-03-21T22:12:48Z</cp:lastPrinted>
  <dcterms:created xsi:type="dcterms:W3CDTF">1999-10-16T07:20:55Z</dcterms:created>
  <dcterms:modified xsi:type="dcterms:W3CDTF">2013-01-22T11:54:21Z</dcterms:modified>
</cp:coreProperties>
</file>