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50"/>
  </p:notesMasterIdLst>
  <p:handoutMasterIdLst>
    <p:handoutMasterId r:id="rId51"/>
  </p:handoutMasterIdLst>
  <p:sldIdLst>
    <p:sldId id="283" r:id="rId2"/>
    <p:sldId id="315" r:id="rId3"/>
    <p:sldId id="305" r:id="rId4"/>
    <p:sldId id="312" r:id="rId5"/>
    <p:sldId id="310" r:id="rId6"/>
    <p:sldId id="314" r:id="rId7"/>
    <p:sldId id="301" r:id="rId8"/>
    <p:sldId id="308" r:id="rId9"/>
    <p:sldId id="302" r:id="rId10"/>
    <p:sldId id="274" r:id="rId11"/>
    <p:sldId id="275" r:id="rId12"/>
    <p:sldId id="304" r:id="rId13"/>
    <p:sldId id="277" r:id="rId14"/>
    <p:sldId id="316" r:id="rId15"/>
    <p:sldId id="322" r:id="rId16"/>
    <p:sldId id="278" r:id="rId17"/>
    <p:sldId id="317" r:id="rId18"/>
    <p:sldId id="319" r:id="rId19"/>
    <p:sldId id="280" r:id="rId20"/>
    <p:sldId id="262" r:id="rId21"/>
    <p:sldId id="256" r:id="rId22"/>
    <p:sldId id="321" r:id="rId23"/>
    <p:sldId id="270" r:id="rId24"/>
    <p:sldId id="259" r:id="rId25"/>
    <p:sldId id="263" r:id="rId26"/>
    <p:sldId id="285" r:id="rId27"/>
    <p:sldId id="323" r:id="rId28"/>
    <p:sldId id="289" r:id="rId29"/>
    <p:sldId id="324" r:id="rId30"/>
    <p:sldId id="286" r:id="rId31"/>
    <p:sldId id="260" r:id="rId32"/>
    <p:sldId id="271" r:id="rId33"/>
    <p:sldId id="303" r:id="rId34"/>
    <p:sldId id="299" r:id="rId35"/>
    <p:sldId id="272" r:id="rId36"/>
    <p:sldId id="265" r:id="rId37"/>
    <p:sldId id="287" r:id="rId38"/>
    <p:sldId id="300" r:id="rId39"/>
    <p:sldId id="288" r:id="rId40"/>
    <p:sldId id="290" r:id="rId41"/>
    <p:sldId id="291" r:id="rId42"/>
    <p:sldId id="292" r:id="rId43"/>
    <p:sldId id="295" r:id="rId44"/>
    <p:sldId id="293" r:id="rId45"/>
    <p:sldId id="294" r:id="rId46"/>
    <p:sldId id="296" r:id="rId47"/>
    <p:sldId id="297" r:id="rId48"/>
    <p:sldId id="298" r:id="rId49"/>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rgbClr val="FFFF99"/>
        </a:solidFill>
        <a:latin typeface="Arial" charset="0"/>
        <a:ea typeface="+mn-ea"/>
        <a:cs typeface="+mn-cs"/>
      </a:defRPr>
    </a:lvl1pPr>
    <a:lvl2pPr marL="457200" algn="l" rtl="0" eaLnBrk="0" fontAlgn="base" hangingPunct="0">
      <a:spcBef>
        <a:spcPct val="0"/>
      </a:spcBef>
      <a:spcAft>
        <a:spcPct val="0"/>
      </a:spcAft>
      <a:defRPr sz="3200" b="1" kern="1200">
        <a:solidFill>
          <a:srgbClr val="FFFF99"/>
        </a:solidFill>
        <a:latin typeface="Arial" charset="0"/>
        <a:ea typeface="+mn-ea"/>
        <a:cs typeface="+mn-cs"/>
      </a:defRPr>
    </a:lvl2pPr>
    <a:lvl3pPr marL="914400" algn="l" rtl="0" eaLnBrk="0" fontAlgn="base" hangingPunct="0">
      <a:spcBef>
        <a:spcPct val="0"/>
      </a:spcBef>
      <a:spcAft>
        <a:spcPct val="0"/>
      </a:spcAft>
      <a:defRPr sz="3200" b="1" kern="1200">
        <a:solidFill>
          <a:srgbClr val="FFFF99"/>
        </a:solidFill>
        <a:latin typeface="Arial" charset="0"/>
        <a:ea typeface="+mn-ea"/>
        <a:cs typeface="+mn-cs"/>
      </a:defRPr>
    </a:lvl3pPr>
    <a:lvl4pPr marL="1371600" algn="l" rtl="0" eaLnBrk="0" fontAlgn="base" hangingPunct="0">
      <a:spcBef>
        <a:spcPct val="0"/>
      </a:spcBef>
      <a:spcAft>
        <a:spcPct val="0"/>
      </a:spcAft>
      <a:defRPr sz="3200" b="1" kern="1200">
        <a:solidFill>
          <a:srgbClr val="FFFF99"/>
        </a:solidFill>
        <a:latin typeface="Arial" charset="0"/>
        <a:ea typeface="+mn-ea"/>
        <a:cs typeface="+mn-cs"/>
      </a:defRPr>
    </a:lvl4pPr>
    <a:lvl5pPr marL="1828800" algn="l" rtl="0" eaLnBrk="0" fontAlgn="base" hangingPunct="0">
      <a:spcBef>
        <a:spcPct val="0"/>
      </a:spcBef>
      <a:spcAft>
        <a:spcPct val="0"/>
      </a:spcAft>
      <a:defRPr sz="3200" b="1" kern="1200">
        <a:solidFill>
          <a:srgbClr val="FFFF99"/>
        </a:solidFill>
        <a:latin typeface="Arial" charset="0"/>
        <a:ea typeface="+mn-ea"/>
        <a:cs typeface="+mn-cs"/>
      </a:defRPr>
    </a:lvl5pPr>
    <a:lvl6pPr marL="2286000" algn="l" defTabSz="914400" rtl="0" eaLnBrk="1" latinLnBrk="0" hangingPunct="1">
      <a:defRPr sz="3200" b="1" kern="1200">
        <a:solidFill>
          <a:srgbClr val="FFFF99"/>
        </a:solidFill>
        <a:latin typeface="Arial" charset="0"/>
        <a:ea typeface="+mn-ea"/>
        <a:cs typeface="+mn-cs"/>
      </a:defRPr>
    </a:lvl6pPr>
    <a:lvl7pPr marL="2743200" algn="l" defTabSz="914400" rtl="0" eaLnBrk="1" latinLnBrk="0" hangingPunct="1">
      <a:defRPr sz="3200" b="1" kern="1200">
        <a:solidFill>
          <a:srgbClr val="FFFF99"/>
        </a:solidFill>
        <a:latin typeface="Arial" charset="0"/>
        <a:ea typeface="+mn-ea"/>
        <a:cs typeface="+mn-cs"/>
      </a:defRPr>
    </a:lvl7pPr>
    <a:lvl8pPr marL="3200400" algn="l" defTabSz="914400" rtl="0" eaLnBrk="1" latinLnBrk="0" hangingPunct="1">
      <a:defRPr sz="3200" b="1" kern="1200">
        <a:solidFill>
          <a:srgbClr val="FFFF99"/>
        </a:solidFill>
        <a:latin typeface="Arial" charset="0"/>
        <a:ea typeface="+mn-ea"/>
        <a:cs typeface="+mn-cs"/>
      </a:defRPr>
    </a:lvl8pPr>
    <a:lvl9pPr marL="3657600" algn="l" defTabSz="914400" rtl="0" eaLnBrk="1" latinLnBrk="0" hangingPunct="1">
      <a:defRPr sz="3200" b="1" kern="1200">
        <a:solidFill>
          <a:srgbClr val="FFFF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B70996"/>
    <a:srgbClr val="3333FF"/>
    <a:srgbClr val="00003C"/>
    <a:srgbClr val="00003A"/>
    <a:srgbClr val="000058"/>
    <a:srgbClr val="CCFFFF"/>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p:scale>
          <a:sx n="50" d="100"/>
          <a:sy n="50" d="100"/>
        </p:scale>
        <p:origin x="-1074" y="-186"/>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8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slide" Target="slides/slide39.xml"/><Relationship Id="rId1" Type="http://schemas.openxmlformats.org/officeDocument/2006/relationships/slide" Target="slides/slide26.xml"/><Relationship Id="rId6" Type="http://schemas.openxmlformats.org/officeDocument/2006/relationships/slide" Target="slides/slide44.xml"/><Relationship Id="rId5" Type="http://schemas.openxmlformats.org/officeDocument/2006/relationships/slide" Target="slides/slide42.xml"/><Relationship Id="rId4" Type="http://schemas.openxmlformats.org/officeDocument/2006/relationships/slide" Target="slides/slide4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81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81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81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CED29BF-5194-4949-8AC0-E031B7A08131}" type="slidenum">
              <a:rPr lang="en-GB"/>
              <a:pPr>
                <a:defRPr/>
              </a:pPr>
              <a:t>‹#›</a:t>
            </a:fld>
            <a:endParaRPr lang="en-GB"/>
          </a:p>
        </p:txBody>
      </p:sp>
    </p:spTree>
    <p:extLst>
      <p:ext uri="{BB962C8B-B14F-4D97-AF65-F5344CB8AC3E}">
        <p14:creationId xmlns:p14="http://schemas.microsoft.com/office/powerpoint/2010/main" val="3333217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242F93-1870-4865-8F06-88D1E84207FD}" type="datetimeFigureOut">
              <a:rPr lang="en-GB" smtClean="0"/>
              <a:t>23/01/2013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17DA9-930D-41C1-B0F8-49351ECAEFA6}" type="slidenum">
              <a:rPr lang="en-GB" smtClean="0"/>
              <a:t>‹#›</a:t>
            </a:fld>
            <a:endParaRPr lang="en-GB"/>
          </a:p>
        </p:txBody>
      </p:sp>
    </p:spTree>
    <p:extLst>
      <p:ext uri="{BB962C8B-B14F-4D97-AF65-F5344CB8AC3E}">
        <p14:creationId xmlns:p14="http://schemas.microsoft.com/office/powerpoint/2010/main" val="2400651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But I diverge from sex differences. This summarizes why sex differences in hypothalamic circuitry are important for reproduction and reproductive behaviours.</a:t>
            </a:r>
          </a:p>
          <a:p>
            <a:endParaRPr lang="en-GB" smtClean="0"/>
          </a:p>
          <a:p>
            <a:r>
              <a:rPr lang="en-GB" smtClean="0"/>
              <a:t>The hypothalamic neurones governing the hypothalamo pituitary gonadal axis produce gonadotrophin releasing hormone that stimulates release of the gonadotrophins, LH and FSH and, consequently, oestrogens and progesterone from the ovaries or testosterone from the testes. As E2 levels rise over the menstrual cycle, this stimulates the gonadotrophin releasing hormone neurones, which generated an LH surge that is the trigger for ovulation and, in rats, the trigger for sexual receptivity. If you give E2 to males, they cannot mount an LH surge and this is one example that suggests that  the hypothalamic hard-wiring is different between the sexes.</a:t>
            </a:r>
          </a:p>
          <a:p>
            <a:endParaRPr lang="en-GB" smtClean="0"/>
          </a:p>
        </p:txBody>
      </p:sp>
      <p:sp>
        <p:nvSpPr>
          <p:cNvPr id="1146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69D26E-06EE-4E67-B746-9E6FE48FE996}" type="slidenum">
              <a:rPr lang="en-GB" sz="1200" smtClean="0"/>
              <a:pPr/>
              <a:t>2</a:t>
            </a:fld>
            <a:endParaRPr lang="en-GB"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4" name="Slide Number Placeholder 3"/>
          <p:cNvSpPr>
            <a:spLocks noGrp="1"/>
          </p:cNvSpPr>
          <p:nvPr>
            <p:ph type="sldNum" sz="quarter" idx="5"/>
          </p:nvPr>
        </p:nvSpPr>
        <p:spPr/>
        <p:txBody>
          <a:bodyPr/>
          <a:lstStyle/>
          <a:p>
            <a:pPr>
              <a:defRPr/>
            </a:pPr>
            <a:fld id="{F3A3D0B9-BFE6-4407-A52E-B5A7826B2197}" type="slidenum">
              <a:rPr lang="en-GB" smtClean="0"/>
              <a:pPr>
                <a:defRPr/>
              </a:pPr>
              <a:t>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But I diverge from sex differences. This summarizes why sex differences in hypothalamic circuitry are important for reproduction and reproductive behaviours.</a:t>
            </a:r>
          </a:p>
          <a:p>
            <a:endParaRPr lang="en-GB" smtClean="0"/>
          </a:p>
          <a:p>
            <a:r>
              <a:rPr lang="en-GB" smtClean="0"/>
              <a:t>The hypothalamic neurones governing the hypothalamo pituitary gonadal axis produce gonadotrophin releasing hormone that stimulates release of the gonadotrophins, LH and FSH and, consequently, oestrogens and progesterone from the ovaries or testosterone from the testes. As E2 levels rise over the menstrual cycle, this stimulates the gonadotrophin releasing hormone neurones, which generated an LH surge that is the trigger for ovulation and, in rats, the trigger for sexual receptivity. If you give E2 to males, they cannot mount an LH surge and this is one example that suggests that  the hypothalamic hard-wiring is different between the sexes.</a:t>
            </a:r>
          </a:p>
          <a:p>
            <a:endParaRPr lang="en-GB" smtClean="0"/>
          </a:p>
        </p:txBody>
      </p:sp>
      <p:sp>
        <p:nvSpPr>
          <p:cNvPr id="1146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69D26E-06EE-4E67-B746-9E6FE48FE996}" type="slidenum">
              <a:rPr lang="en-GB" sz="1200" smtClean="0"/>
              <a:pPr/>
              <a:t>17</a:t>
            </a:fld>
            <a:endParaRPr lang="en-GB"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But I diverge from sex differences. This summarizes why sex differences in hypothalamic circuitry are important for reproduction and reproductive behaviours.</a:t>
            </a:r>
          </a:p>
          <a:p>
            <a:endParaRPr lang="en-GB" smtClean="0"/>
          </a:p>
          <a:p>
            <a:r>
              <a:rPr lang="en-GB" smtClean="0"/>
              <a:t>The hypothalamic neurones governing the hypothalamo pituitary gonadal axis produce gonadotrophin releasing hormone that stimulates release of the gonadotrophins, LH and FSH and, consequently, oestrogens and progesterone from the ovaries or testosterone from the testes. As E2 levels rise over the menstrual cycle, this stimulates the gonadotrophin releasing hormone neurones, which generated an LH surge that is the trigger for ovulation and, in rats, the trigger for sexual receptivity. If you give E2 to males, they cannot mount an LH surge and this is one example that suggests that  the hypothalamic hard-wiring is different between the sexes.</a:t>
            </a:r>
          </a:p>
          <a:p>
            <a:endParaRPr lang="en-GB" smtClean="0"/>
          </a:p>
        </p:txBody>
      </p:sp>
      <p:sp>
        <p:nvSpPr>
          <p:cNvPr id="1146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69D26E-06EE-4E67-B746-9E6FE48FE996}" type="slidenum">
              <a:rPr lang="en-GB" sz="1200" smtClean="0"/>
              <a:pPr/>
              <a:t>27</a:t>
            </a:fld>
            <a:endParaRPr lang="en-GB"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t>But I diverge from sex differences. This summarizes why sex differences in hypothalamic circuitry are important for reproduction and reproductive behaviours.</a:t>
            </a:r>
          </a:p>
          <a:p>
            <a:endParaRPr lang="en-GB" smtClean="0"/>
          </a:p>
          <a:p>
            <a:r>
              <a:rPr lang="en-GB" smtClean="0"/>
              <a:t>The hypothalamic neurones governing the hypothalamo pituitary gonadal axis produce gonadotrophin releasing hormone that stimulates release of the gonadotrophins, LH and FSH and, consequently, oestrogens and progesterone from the ovaries or testosterone from the testes. As E2 levels rise over the menstrual cycle, this stimulates the gonadotrophin releasing hormone neurones, which generated an LH surge that is the trigger for ovulation and, in rats, the trigger for sexual receptivity. If you give E2 to males, they cannot mount an LH surge and this is one example that suggests that  the hypothalamic hard-wiring is different between the sexes.</a:t>
            </a:r>
          </a:p>
          <a:p>
            <a:endParaRPr lang="en-GB" smtClean="0"/>
          </a:p>
        </p:txBody>
      </p:sp>
      <p:sp>
        <p:nvSpPr>
          <p:cNvPr id="114692" name="Slide Number Placeholder 3"/>
          <p:cNvSpPr>
            <a:spLocks noGrp="1"/>
          </p:cNvSpPr>
          <p:nvPr>
            <p:ph type="sldNum" sz="quarter" idx="5"/>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C69D26E-06EE-4E67-B746-9E6FE48FE996}" type="slidenum">
              <a:rPr lang="en-GB" sz="1200" smtClean="0"/>
              <a:pPr/>
              <a:t>29</a:t>
            </a:fld>
            <a:endParaRPr lang="en-GB"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320F4B-7EC1-4BDA-A7B3-791D1C38E2D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EFD62F5-5E4F-4F08-9E0D-438A224FEDA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B875A1-BFC3-4EAB-8BA2-D38F2F0FB0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2B83CCA-F106-4FD8-B650-ADAD1024F7B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8A7FE0-0BDE-4881-87BD-0B936B556F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9EFE24F-865C-4265-B9B5-73AE6DC5B2C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9B80D2-F385-433E-9475-CDAD74440D5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4627EC3-3EFE-4D17-8307-5AFA2CFF344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4D8C96-0ED3-40A8-BCAD-6F51B9B393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3B4D0-7F20-43F0-95C3-B4DFFD6ED2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A5AB8F-15A7-44C3-918D-B47299B4BC5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24167B-1DB4-49B1-9447-0335C53BB1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upload.wikimedia.org/wikipedia/commons/d/d1/Male_anatomy_en.sv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2998" y="2204864"/>
            <a:ext cx="8355780" cy="1143000"/>
          </a:xfrm>
        </p:spPr>
        <p:txBody>
          <a:bodyPr rtlCol="0">
            <a:normAutofit/>
          </a:bodyPr>
          <a:lstStyle/>
          <a:p>
            <a:pPr eaLnBrk="1" fontAlgn="auto" hangingPunct="1">
              <a:spcAft>
                <a:spcPts val="0"/>
              </a:spcAft>
              <a:defRPr/>
            </a:pPr>
            <a:r>
              <a:rPr lang="en-GB" sz="2800" dirty="0" smtClean="0">
                <a:solidFill>
                  <a:schemeClr val="tx2"/>
                </a:solidFill>
                <a:latin typeface="Arial" pitchFamily="34" charset="0"/>
                <a:cs typeface="Arial" pitchFamily="34" charset="0"/>
              </a:rPr>
              <a:t>LCRS</a:t>
            </a:r>
            <a:r>
              <a:rPr lang="en-GB" sz="2800" dirty="0" smtClean="0">
                <a:solidFill>
                  <a:schemeClr val="tx2"/>
                </a:solidFill>
                <a:latin typeface="Arial" pitchFamily="34" charset="0"/>
                <a:cs typeface="Arial" pitchFamily="34" charset="0"/>
              </a:rPr>
              <a:t/>
            </a:r>
            <a:br>
              <a:rPr lang="en-GB" sz="2800" dirty="0" smtClean="0">
                <a:solidFill>
                  <a:schemeClr val="tx2"/>
                </a:solidFill>
                <a:latin typeface="Arial" pitchFamily="34" charset="0"/>
                <a:cs typeface="Arial" pitchFamily="34" charset="0"/>
              </a:rPr>
            </a:br>
            <a:r>
              <a:rPr lang="en-GB" sz="2800" dirty="0" smtClean="0">
                <a:solidFill>
                  <a:schemeClr val="tx2"/>
                </a:solidFill>
                <a:latin typeface="Arial" pitchFamily="34" charset="0"/>
                <a:cs typeface="Arial" pitchFamily="34" charset="0"/>
              </a:rPr>
              <a:t>HUMAN LIFE CYCLE</a:t>
            </a:r>
          </a:p>
        </p:txBody>
      </p:sp>
      <p:sp>
        <p:nvSpPr>
          <p:cNvPr id="3075" name="Rectangle 3"/>
          <p:cNvSpPr>
            <a:spLocks noGrp="1" noChangeArrowheads="1"/>
          </p:cNvSpPr>
          <p:nvPr>
            <p:ph idx="1"/>
          </p:nvPr>
        </p:nvSpPr>
        <p:spPr>
          <a:xfrm>
            <a:off x="685800" y="3645024"/>
            <a:ext cx="7846640" cy="1008112"/>
          </a:xfrm>
        </p:spPr>
        <p:txBody>
          <a:bodyPr/>
          <a:lstStyle/>
          <a:p>
            <a:pPr algn="ctr" eaLnBrk="1" hangingPunct="1">
              <a:buFontTx/>
              <a:buNone/>
            </a:pPr>
            <a:r>
              <a:rPr lang="en-GB" sz="5400" dirty="0" smtClean="0">
                <a:solidFill>
                  <a:schemeClr val="tx2"/>
                </a:solidFill>
                <a:latin typeface="Arial" pitchFamily="34" charset="0"/>
                <a:cs typeface="Arial" pitchFamily="34" charset="0"/>
              </a:rPr>
              <a:t>Is </a:t>
            </a:r>
            <a:r>
              <a:rPr lang="en-GB" sz="5400" dirty="0" smtClean="0">
                <a:solidFill>
                  <a:schemeClr val="tx2"/>
                </a:solidFill>
                <a:latin typeface="Arial" pitchFamily="34" charset="0"/>
                <a:cs typeface="Arial" pitchFamily="34" charset="0"/>
              </a:rPr>
              <a:t>sex necessary?</a:t>
            </a:r>
          </a:p>
        </p:txBody>
      </p:sp>
      <p:sp>
        <p:nvSpPr>
          <p:cNvPr id="5" name="Text Box 6"/>
          <p:cNvSpPr txBox="1">
            <a:spLocks noChangeArrowheads="1"/>
          </p:cNvSpPr>
          <p:nvPr/>
        </p:nvSpPr>
        <p:spPr bwMode="auto">
          <a:xfrm>
            <a:off x="242888" y="142875"/>
            <a:ext cx="37592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20000"/>
              </a:spcBef>
              <a:buSzPct val="100000"/>
            </a:pPr>
            <a:r>
              <a:rPr lang="en-GB" sz="3200" b="1">
                <a:solidFill>
                  <a:srgbClr val="000099"/>
                </a:solidFill>
                <a:latin typeface="Arial" charset="0"/>
                <a:cs typeface="Arial" charset="0"/>
              </a:rPr>
              <a:t>Imperial College </a:t>
            </a:r>
            <a:r>
              <a:rPr lang="en-GB" sz="3200" b="1">
                <a:solidFill>
                  <a:srgbClr val="33CCFF"/>
                </a:solidFill>
                <a:latin typeface="Arial" charset="0"/>
                <a:cs typeface="Arial" charset="0"/>
              </a:rPr>
              <a:t>London</a:t>
            </a:r>
          </a:p>
          <a:p>
            <a:endParaRPr lang="en-GB">
              <a:solidFill>
                <a:srgbClr val="33CCFF"/>
              </a:solidFill>
              <a:cs typeface="Arial" charset="0"/>
            </a:endParaRPr>
          </a:p>
        </p:txBody>
      </p:sp>
      <p:pic>
        <p:nvPicPr>
          <p:cNvPr id="6" name="Picture 5" descr="tower + libra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1613" y="0"/>
            <a:ext cx="2592387"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txBox="1">
            <a:spLocks noChangeArrowheads="1"/>
          </p:cNvSpPr>
          <p:nvPr/>
        </p:nvSpPr>
        <p:spPr bwMode="auto">
          <a:xfrm>
            <a:off x="827088" y="5425777"/>
            <a:ext cx="7467600" cy="1171575"/>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defRPr/>
            </a:pPr>
            <a:r>
              <a:rPr lang="en-GB" b="0" dirty="0" smtClean="0">
                <a:solidFill>
                  <a:srgbClr val="00B0F0"/>
                </a:solidFill>
                <a:latin typeface="Arial" charset="0"/>
              </a:rPr>
              <a:t>Glenda Gillies</a:t>
            </a:r>
          </a:p>
          <a:p>
            <a:pPr marL="0" indent="0" algn="ctr">
              <a:buNone/>
              <a:defRPr/>
            </a:pPr>
            <a:r>
              <a:rPr lang="en-GB" sz="2800" b="0" dirty="0" smtClean="0">
                <a:solidFill>
                  <a:srgbClr val="00B0F0"/>
                </a:solidFill>
                <a:latin typeface="Arial" charset="0"/>
              </a:rPr>
              <a:t>Jan 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1752600" y="914400"/>
            <a:ext cx="5818188" cy="771525"/>
          </a:xfrm>
          <a:prstGeom prst="rect">
            <a:avLst/>
          </a:prstGeom>
          <a:noFill/>
          <a:ln w="9525">
            <a:noFill/>
            <a:miter lim="800000"/>
            <a:headEnd/>
            <a:tailEnd/>
          </a:ln>
        </p:spPr>
        <p:txBody>
          <a:bodyPr wrap="none">
            <a:spAutoFit/>
          </a:bodyPr>
          <a:lstStyle/>
          <a:p>
            <a:r>
              <a:rPr lang="en-US" sz="4400" b="0"/>
              <a:t> </a:t>
            </a:r>
            <a:r>
              <a:rPr lang="en-US" sz="4400">
                <a:solidFill>
                  <a:srgbClr val="000058"/>
                </a:solidFill>
              </a:rPr>
              <a:t>reproductive system</a:t>
            </a:r>
          </a:p>
        </p:txBody>
      </p:sp>
      <p:sp>
        <p:nvSpPr>
          <p:cNvPr id="7171" name="Text Box 4"/>
          <p:cNvSpPr txBox="1">
            <a:spLocks noChangeArrowheads="1"/>
          </p:cNvSpPr>
          <p:nvPr/>
        </p:nvSpPr>
        <p:spPr bwMode="auto">
          <a:xfrm>
            <a:off x="1371600" y="2895600"/>
            <a:ext cx="6937375" cy="2062163"/>
          </a:xfrm>
          <a:prstGeom prst="rect">
            <a:avLst/>
          </a:prstGeom>
          <a:noFill/>
          <a:ln w="9525">
            <a:noFill/>
            <a:miter lim="800000"/>
            <a:headEnd/>
            <a:tailEnd/>
          </a:ln>
        </p:spPr>
        <p:txBody>
          <a:bodyPr wrap="none">
            <a:spAutoFit/>
          </a:bodyPr>
          <a:lstStyle/>
          <a:p>
            <a:r>
              <a:rPr lang="en-US">
                <a:solidFill>
                  <a:srgbClr val="0070C0"/>
                </a:solidFill>
              </a:rPr>
              <a:t>either sex   :   	gonads </a:t>
            </a:r>
          </a:p>
          <a:p>
            <a:r>
              <a:rPr lang="en-US">
                <a:solidFill>
                  <a:srgbClr val="0070C0"/>
                </a:solidFill>
              </a:rPr>
              <a:t>			internal duct system</a:t>
            </a:r>
          </a:p>
          <a:p>
            <a:r>
              <a:rPr lang="en-US">
                <a:solidFill>
                  <a:srgbClr val="0070C0"/>
                </a:solidFill>
              </a:rPr>
              <a:t>			external genitalia</a:t>
            </a:r>
          </a:p>
          <a:p>
            <a:endParaRPr lang="en-US">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990600" y="236538"/>
            <a:ext cx="6006773" cy="646331"/>
          </a:xfrm>
          <a:prstGeom prst="rect">
            <a:avLst/>
          </a:prstGeom>
          <a:noFill/>
          <a:ln w="9525">
            <a:noFill/>
            <a:miter lim="800000"/>
            <a:headEnd/>
            <a:tailEnd/>
          </a:ln>
        </p:spPr>
        <p:txBody>
          <a:bodyPr wrap="none">
            <a:spAutoFit/>
          </a:bodyPr>
          <a:lstStyle/>
          <a:p>
            <a:pPr algn="ctr"/>
            <a:r>
              <a:rPr lang="en-US" sz="3600" dirty="0">
                <a:solidFill>
                  <a:srgbClr val="000058"/>
                </a:solidFill>
              </a:rPr>
              <a:t>male reproductive system</a:t>
            </a:r>
            <a:r>
              <a:rPr lang="en-US" sz="3600" b="0" dirty="0"/>
              <a:t> </a:t>
            </a:r>
          </a:p>
        </p:txBody>
      </p:sp>
      <p:sp>
        <p:nvSpPr>
          <p:cNvPr id="8195" name="Text Box 4"/>
          <p:cNvSpPr txBox="1">
            <a:spLocks noChangeArrowheads="1"/>
          </p:cNvSpPr>
          <p:nvPr/>
        </p:nvSpPr>
        <p:spPr bwMode="auto">
          <a:xfrm>
            <a:off x="1042988" y="1124744"/>
            <a:ext cx="7561460" cy="6001643"/>
          </a:xfrm>
          <a:prstGeom prst="rect">
            <a:avLst/>
          </a:prstGeom>
          <a:noFill/>
          <a:ln w="9525">
            <a:noFill/>
            <a:miter lim="800000"/>
            <a:headEnd/>
            <a:tailEnd/>
          </a:ln>
        </p:spPr>
        <p:txBody>
          <a:bodyPr wrap="square">
            <a:spAutoFit/>
          </a:bodyPr>
          <a:lstStyle/>
          <a:p>
            <a:r>
              <a:rPr lang="en-US" dirty="0">
                <a:solidFill>
                  <a:schemeClr val="tx1"/>
                </a:solidFill>
              </a:rPr>
              <a:t>gonads 	:</a:t>
            </a:r>
            <a:r>
              <a:rPr lang="en-US" dirty="0">
                <a:solidFill>
                  <a:srgbClr val="0070C0"/>
                </a:solidFill>
              </a:rPr>
              <a:t> 	testes</a:t>
            </a:r>
          </a:p>
          <a:p>
            <a:endParaRPr lang="en-US" dirty="0">
              <a:solidFill>
                <a:srgbClr val="0070C0"/>
              </a:solidFill>
            </a:endParaRPr>
          </a:p>
          <a:p>
            <a:r>
              <a:rPr lang="en-US" dirty="0">
                <a:solidFill>
                  <a:schemeClr val="tx1"/>
                </a:solidFill>
              </a:rPr>
              <a:t>Internal duct system:</a:t>
            </a:r>
          </a:p>
          <a:p>
            <a:r>
              <a:rPr lang="en-US" dirty="0">
                <a:solidFill>
                  <a:srgbClr val="0070C0"/>
                </a:solidFill>
              </a:rPr>
              <a:t>	</a:t>
            </a:r>
            <a:r>
              <a:rPr lang="en-US" sz="2800" dirty="0" smtClean="0">
                <a:solidFill>
                  <a:srgbClr val="0070C0"/>
                </a:solidFill>
              </a:rPr>
              <a:t>seminiferous tubules </a:t>
            </a:r>
          </a:p>
          <a:p>
            <a:r>
              <a:rPr lang="en-US" sz="2400" b="0" dirty="0">
                <a:solidFill>
                  <a:srgbClr val="0070C0"/>
                </a:solidFill>
              </a:rPr>
              <a:t>	</a:t>
            </a:r>
            <a:r>
              <a:rPr lang="en-US" sz="2400" b="0" dirty="0" smtClean="0">
                <a:solidFill>
                  <a:srgbClr val="0070C0"/>
                </a:solidFill>
              </a:rPr>
              <a:t>		90% of testicular volume</a:t>
            </a:r>
            <a:endParaRPr lang="en-US" dirty="0">
              <a:solidFill>
                <a:srgbClr val="0070C0"/>
              </a:solidFill>
            </a:endParaRPr>
          </a:p>
          <a:p>
            <a:r>
              <a:rPr lang="en-US" dirty="0" smtClean="0">
                <a:solidFill>
                  <a:srgbClr val="0070C0"/>
                </a:solidFill>
              </a:rPr>
              <a:t>	</a:t>
            </a:r>
            <a:r>
              <a:rPr lang="en-US" sz="2800" dirty="0" smtClean="0">
                <a:solidFill>
                  <a:srgbClr val="0070C0"/>
                </a:solidFill>
              </a:rPr>
              <a:t>efferent </a:t>
            </a:r>
            <a:r>
              <a:rPr lang="en-US" sz="2800" dirty="0">
                <a:solidFill>
                  <a:srgbClr val="0070C0"/>
                </a:solidFill>
              </a:rPr>
              <a:t>ducts (testis)</a:t>
            </a:r>
          </a:p>
          <a:p>
            <a:r>
              <a:rPr lang="en-US" sz="2800" dirty="0">
                <a:solidFill>
                  <a:srgbClr val="0070C0"/>
                </a:solidFill>
              </a:rPr>
              <a:t>			epididymis</a:t>
            </a:r>
          </a:p>
          <a:p>
            <a:r>
              <a:rPr lang="en-US" sz="2800" dirty="0">
                <a:solidFill>
                  <a:srgbClr val="0070C0"/>
                </a:solidFill>
              </a:rPr>
              <a:t>			vas deferens</a:t>
            </a:r>
          </a:p>
          <a:p>
            <a:r>
              <a:rPr lang="en-US" sz="2800" dirty="0">
                <a:solidFill>
                  <a:srgbClr val="0070C0"/>
                </a:solidFill>
              </a:rPr>
              <a:t>			urethra</a:t>
            </a:r>
          </a:p>
          <a:p>
            <a:r>
              <a:rPr lang="en-US" dirty="0">
                <a:solidFill>
                  <a:schemeClr val="tx1"/>
                </a:solidFill>
              </a:rPr>
              <a:t>external genitalia:	</a:t>
            </a:r>
          </a:p>
          <a:p>
            <a:r>
              <a:rPr lang="en-US" dirty="0">
                <a:solidFill>
                  <a:srgbClr val="0070C0"/>
                </a:solidFill>
              </a:rPr>
              <a:t>			</a:t>
            </a:r>
            <a:r>
              <a:rPr lang="en-US" sz="2800" dirty="0">
                <a:solidFill>
                  <a:srgbClr val="0070C0"/>
                </a:solidFill>
              </a:rPr>
              <a:t>penis </a:t>
            </a:r>
          </a:p>
          <a:p>
            <a:r>
              <a:rPr lang="en-US" sz="2800" dirty="0">
                <a:solidFill>
                  <a:srgbClr val="0070C0"/>
                </a:solidFill>
              </a:rPr>
              <a:t>			scrotum </a:t>
            </a:r>
            <a:r>
              <a:rPr lang="en-US" sz="2400" b="0" dirty="0" smtClean="0">
                <a:solidFill>
                  <a:srgbClr val="0070C0"/>
                </a:solidFill>
              </a:rPr>
              <a:t>(sac containing testis) </a:t>
            </a:r>
            <a:endParaRPr lang="en-US" sz="2400" b="0" dirty="0">
              <a:solidFill>
                <a:srgbClr val="0070C0"/>
              </a:solidFill>
            </a:endParaRPr>
          </a:p>
          <a:p>
            <a:endParaRPr lang="en-US" sz="2400" b="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le:Male anatomy en.svg">
            <a:hlinkClick r:id="rId2"/>
          </p:cNvPr>
          <p:cNvPicPr>
            <a:picLocks noChangeAspect="1" noChangeArrowheads="1"/>
          </p:cNvPicPr>
          <p:nvPr/>
        </p:nvPicPr>
        <p:blipFill>
          <a:blip r:embed="rId3" cstate="print"/>
          <a:srcRect/>
          <a:stretch>
            <a:fillRect/>
          </a:stretch>
        </p:blipFill>
        <p:spPr bwMode="auto">
          <a:xfrm>
            <a:off x="87313" y="1052513"/>
            <a:ext cx="8836025" cy="4248150"/>
          </a:xfrm>
          <a:prstGeom prst="rect">
            <a:avLst/>
          </a:prstGeom>
          <a:noFill/>
          <a:ln w="9525">
            <a:noFill/>
            <a:miter lim="800000"/>
            <a:headEnd/>
            <a:tailEnd/>
          </a:ln>
        </p:spPr>
      </p:pic>
      <p:sp>
        <p:nvSpPr>
          <p:cNvPr id="2" name="TextBox 1"/>
          <p:cNvSpPr txBox="1"/>
          <p:nvPr/>
        </p:nvSpPr>
        <p:spPr>
          <a:xfrm>
            <a:off x="5796136" y="5718191"/>
            <a:ext cx="3168352" cy="923330"/>
          </a:xfrm>
          <a:prstGeom prst="rect">
            <a:avLst/>
          </a:prstGeom>
          <a:noFill/>
        </p:spPr>
        <p:txBody>
          <a:bodyPr wrap="square" rtlCol="0">
            <a:spAutoFit/>
          </a:bodyPr>
          <a:lstStyle/>
          <a:p>
            <a:r>
              <a:rPr lang="en-GB" sz="1800" b="0" dirty="0" smtClean="0">
                <a:solidFill>
                  <a:srgbClr val="00003A"/>
                </a:solidFill>
              </a:rPr>
              <a:t>90% of testicular volume comprises</a:t>
            </a:r>
          </a:p>
          <a:p>
            <a:r>
              <a:rPr lang="en-GB" sz="1800" b="0" dirty="0" smtClean="0">
                <a:solidFill>
                  <a:srgbClr val="00003A"/>
                </a:solidFill>
              </a:rPr>
              <a:t>Seminiferous tubules </a:t>
            </a:r>
            <a:endParaRPr lang="en-GB" sz="1800" b="0" dirty="0">
              <a:solidFill>
                <a:srgbClr val="00003A"/>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304800" y="228600"/>
            <a:ext cx="1965325" cy="771525"/>
          </a:xfrm>
          <a:prstGeom prst="rect">
            <a:avLst/>
          </a:prstGeom>
          <a:noFill/>
          <a:ln w="9525">
            <a:noFill/>
            <a:miter lim="800000"/>
            <a:headEnd/>
            <a:tailEnd/>
          </a:ln>
        </p:spPr>
        <p:txBody>
          <a:bodyPr wrap="none">
            <a:spAutoFit/>
          </a:bodyPr>
          <a:lstStyle/>
          <a:p>
            <a:r>
              <a:rPr lang="en-US" sz="4400" dirty="0">
                <a:solidFill>
                  <a:srgbClr val="000058"/>
                </a:solidFill>
              </a:rPr>
              <a:t>testes</a:t>
            </a:r>
            <a:r>
              <a:rPr lang="en-US" sz="4400" dirty="0"/>
              <a:t> </a:t>
            </a:r>
            <a:endParaRPr lang="en-US" sz="4400" b="0" dirty="0"/>
          </a:p>
        </p:txBody>
      </p:sp>
      <p:sp>
        <p:nvSpPr>
          <p:cNvPr id="10243" name="Text Box 4"/>
          <p:cNvSpPr txBox="1">
            <a:spLocks noChangeArrowheads="1"/>
          </p:cNvSpPr>
          <p:nvPr/>
        </p:nvSpPr>
        <p:spPr bwMode="auto">
          <a:xfrm>
            <a:off x="285750" y="1143000"/>
            <a:ext cx="8512175" cy="4893647"/>
          </a:xfrm>
          <a:prstGeom prst="rect">
            <a:avLst/>
          </a:prstGeom>
          <a:noFill/>
          <a:ln w="9525">
            <a:noFill/>
            <a:miter lim="800000"/>
            <a:headEnd/>
            <a:tailEnd/>
          </a:ln>
        </p:spPr>
        <p:txBody>
          <a:bodyPr>
            <a:spAutoFit/>
          </a:bodyPr>
          <a:lstStyle/>
          <a:p>
            <a:pPr>
              <a:buFontTx/>
              <a:buChar char="•"/>
            </a:pPr>
            <a:r>
              <a:rPr lang="en-US" sz="2400" b="0" dirty="0">
                <a:solidFill>
                  <a:srgbClr val="0070C0"/>
                </a:solidFill>
              </a:rPr>
              <a:t> </a:t>
            </a:r>
            <a:r>
              <a:rPr lang="en-US" dirty="0">
                <a:solidFill>
                  <a:srgbClr val="0070C0"/>
                </a:solidFill>
              </a:rPr>
              <a:t> located in the scrotum </a:t>
            </a:r>
          </a:p>
          <a:p>
            <a:endParaRPr lang="en-US" sz="2400" b="0" dirty="0">
              <a:solidFill>
                <a:srgbClr val="0070C0"/>
              </a:solidFill>
            </a:endParaRPr>
          </a:p>
          <a:p>
            <a:pPr>
              <a:buFontTx/>
              <a:buChar char="•"/>
            </a:pPr>
            <a:r>
              <a:rPr lang="en-US" dirty="0">
                <a:solidFill>
                  <a:srgbClr val="0070C0"/>
                </a:solidFill>
              </a:rPr>
              <a:t> </a:t>
            </a:r>
            <a:r>
              <a:rPr lang="en-US" dirty="0">
                <a:solidFill>
                  <a:srgbClr val="B70996"/>
                </a:solidFill>
              </a:rPr>
              <a:t>spermatic cord </a:t>
            </a:r>
            <a:r>
              <a:rPr lang="en-US" dirty="0">
                <a:solidFill>
                  <a:srgbClr val="0070C0"/>
                </a:solidFill>
              </a:rPr>
              <a:t>(vas deferens and associated structures</a:t>
            </a:r>
            <a:r>
              <a:rPr lang="en-US" dirty="0" smtClean="0">
                <a:solidFill>
                  <a:srgbClr val="0070C0"/>
                </a:solidFill>
              </a:rPr>
              <a:t>)</a:t>
            </a:r>
          </a:p>
          <a:p>
            <a:pPr>
              <a:buFontTx/>
              <a:buChar char="•"/>
            </a:pPr>
            <a:endParaRPr lang="en-US" dirty="0">
              <a:solidFill>
                <a:srgbClr val="0070C0"/>
              </a:solidFill>
            </a:endParaRPr>
          </a:p>
          <a:p>
            <a:pPr>
              <a:buFontTx/>
              <a:buChar char="•"/>
            </a:pPr>
            <a:r>
              <a:rPr lang="en-US" dirty="0">
                <a:solidFill>
                  <a:srgbClr val="0070C0"/>
                </a:solidFill>
              </a:rPr>
              <a:t> joins with seminal vesicle - ejaculatory duct</a:t>
            </a:r>
          </a:p>
          <a:p>
            <a:endParaRPr lang="en-US" dirty="0">
              <a:solidFill>
                <a:srgbClr val="0070C0"/>
              </a:solidFill>
            </a:endParaRPr>
          </a:p>
          <a:p>
            <a:r>
              <a:rPr lang="en-US" dirty="0">
                <a:solidFill>
                  <a:srgbClr val="0070C0"/>
                </a:solidFill>
              </a:rPr>
              <a:t>Opens into urethra  </a:t>
            </a:r>
          </a:p>
          <a:p>
            <a:r>
              <a:rPr lang="en-US" dirty="0">
                <a:solidFill>
                  <a:srgbClr val="0070C0"/>
                </a:solidFill>
              </a:rPr>
              <a:t>(prostatic, membranous, penile sections)</a:t>
            </a:r>
            <a:endParaRPr lang="en-US" sz="2400" b="0" dirty="0">
              <a:solidFill>
                <a:srgbClr val="0070C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304800" y="228600"/>
            <a:ext cx="4371710" cy="584775"/>
          </a:xfrm>
          <a:prstGeom prst="rect">
            <a:avLst/>
          </a:prstGeom>
          <a:noFill/>
          <a:ln w="9525">
            <a:noFill/>
            <a:miter lim="800000"/>
            <a:headEnd/>
            <a:tailEnd/>
          </a:ln>
        </p:spPr>
        <p:txBody>
          <a:bodyPr wrap="none">
            <a:spAutoFit/>
          </a:bodyPr>
          <a:lstStyle/>
          <a:p>
            <a:r>
              <a:rPr lang="en-US" dirty="0" smtClean="0">
                <a:solidFill>
                  <a:srgbClr val="000058"/>
                </a:solidFill>
              </a:rPr>
              <a:t>Composition of testis</a:t>
            </a:r>
            <a:endParaRPr lang="en-US" sz="4400" b="0" dirty="0"/>
          </a:p>
        </p:txBody>
      </p:sp>
      <p:grpSp>
        <p:nvGrpSpPr>
          <p:cNvPr id="6" name="Group 5"/>
          <p:cNvGrpSpPr/>
          <p:nvPr/>
        </p:nvGrpSpPr>
        <p:grpSpPr>
          <a:xfrm>
            <a:off x="1691680" y="1196752"/>
            <a:ext cx="1944216" cy="1872208"/>
            <a:chOff x="1691680" y="1196752"/>
            <a:chExt cx="1944216" cy="1872208"/>
          </a:xfrm>
        </p:grpSpPr>
        <p:sp>
          <p:nvSpPr>
            <p:cNvPr id="3" name="Oval 2"/>
            <p:cNvSpPr/>
            <p:nvPr/>
          </p:nvSpPr>
          <p:spPr>
            <a:xfrm>
              <a:off x="1691680" y="1196752"/>
              <a:ext cx="194421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2123728" y="1700808"/>
              <a:ext cx="92772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p:cNvSpPr txBox="1"/>
          <p:nvPr/>
        </p:nvSpPr>
        <p:spPr>
          <a:xfrm>
            <a:off x="2216332" y="1963579"/>
            <a:ext cx="742511" cy="338554"/>
          </a:xfrm>
          <a:prstGeom prst="rect">
            <a:avLst/>
          </a:prstGeom>
          <a:noFill/>
        </p:spPr>
        <p:txBody>
          <a:bodyPr wrap="none" rtlCol="0">
            <a:spAutoFit/>
          </a:bodyPr>
          <a:lstStyle/>
          <a:p>
            <a:r>
              <a:rPr lang="en-GB" sz="1600" b="0" dirty="0" smtClean="0">
                <a:solidFill>
                  <a:srgbClr val="0070C0"/>
                </a:solidFill>
              </a:rPr>
              <a:t>lumen</a:t>
            </a:r>
            <a:endParaRPr lang="en-GB" sz="1600" b="0" dirty="0">
              <a:solidFill>
                <a:srgbClr val="0070C0"/>
              </a:solidFill>
            </a:endParaRPr>
          </a:p>
        </p:txBody>
      </p:sp>
      <p:grpSp>
        <p:nvGrpSpPr>
          <p:cNvPr id="7" name="Group 6"/>
          <p:cNvGrpSpPr/>
          <p:nvPr/>
        </p:nvGrpSpPr>
        <p:grpSpPr>
          <a:xfrm>
            <a:off x="3704402" y="851638"/>
            <a:ext cx="1944216" cy="1872208"/>
            <a:chOff x="1691680" y="1196752"/>
            <a:chExt cx="1944216" cy="1872208"/>
          </a:xfrm>
        </p:grpSpPr>
        <p:sp>
          <p:nvSpPr>
            <p:cNvPr id="8" name="Oval 7"/>
            <p:cNvSpPr/>
            <p:nvPr/>
          </p:nvSpPr>
          <p:spPr>
            <a:xfrm>
              <a:off x="1691680" y="1196752"/>
              <a:ext cx="194421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23728" y="1700808"/>
              <a:ext cx="92772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p:cNvGrpSpPr/>
          <p:nvPr/>
        </p:nvGrpSpPr>
        <p:grpSpPr>
          <a:xfrm>
            <a:off x="3347864" y="2996952"/>
            <a:ext cx="1944216" cy="1872208"/>
            <a:chOff x="1691680" y="1196752"/>
            <a:chExt cx="1944216" cy="1872208"/>
          </a:xfrm>
        </p:grpSpPr>
        <p:sp>
          <p:nvSpPr>
            <p:cNvPr id="11" name="Oval 10"/>
            <p:cNvSpPr/>
            <p:nvPr/>
          </p:nvSpPr>
          <p:spPr>
            <a:xfrm>
              <a:off x="1691680" y="1196752"/>
              <a:ext cx="1944216"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123728" y="1700808"/>
              <a:ext cx="927720" cy="8640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 name="Straight Arrow Connector 13"/>
          <p:cNvCxnSpPr/>
          <p:nvPr/>
        </p:nvCxnSpPr>
        <p:spPr>
          <a:xfrm flipH="1">
            <a:off x="5648618" y="1124744"/>
            <a:ext cx="723582" cy="2309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12160" y="682361"/>
            <a:ext cx="2719014" cy="707886"/>
          </a:xfrm>
          <a:prstGeom prst="rect">
            <a:avLst/>
          </a:prstGeom>
          <a:noFill/>
        </p:spPr>
        <p:txBody>
          <a:bodyPr wrap="none" rtlCol="0">
            <a:spAutoFit/>
          </a:bodyPr>
          <a:lstStyle/>
          <a:p>
            <a:pPr algn="ctr"/>
            <a:r>
              <a:rPr lang="en-GB" sz="2000" dirty="0" smtClean="0">
                <a:solidFill>
                  <a:srgbClr val="0070C0"/>
                </a:solidFill>
              </a:rPr>
              <a:t>Seminiferous tubule </a:t>
            </a:r>
          </a:p>
          <a:p>
            <a:pPr algn="ctr"/>
            <a:r>
              <a:rPr lang="en-GB" sz="2000" b="0" dirty="0" smtClean="0">
                <a:solidFill>
                  <a:srgbClr val="0070C0"/>
                </a:solidFill>
              </a:rPr>
              <a:t>(coiled 60cm)</a:t>
            </a:r>
            <a:endParaRPr lang="en-GB" sz="2000" b="0" dirty="0">
              <a:solidFill>
                <a:srgbClr val="0070C0"/>
              </a:solidFill>
            </a:endParaRPr>
          </a:p>
        </p:txBody>
      </p:sp>
      <p:sp>
        <p:nvSpPr>
          <p:cNvPr id="16" name="Oval 15"/>
          <p:cNvSpPr/>
          <p:nvPr/>
        </p:nvSpPr>
        <p:spPr>
          <a:xfrm>
            <a:off x="5148064" y="2716367"/>
            <a:ext cx="457200" cy="273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4606970" y="2795854"/>
            <a:ext cx="457200" cy="273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635896" y="2564904"/>
            <a:ext cx="457200" cy="2731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flipH="1">
            <a:off x="5580112" y="2593445"/>
            <a:ext cx="411983" cy="1154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3128338" y="2888940"/>
            <a:ext cx="576064" cy="360040"/>
            <a:chOff x="6660232" y="2636912"/>
            <a:chExt cx="576064" cy="360040"/>
          </a:xfrm>
        </p:grpSpPr>
        <p:sp>
          <p:nvSpPr>
            <p:cNvPr id="19" name="Oval 18"/>
            <p:cNvSpPr/>
            <p:nvPr/>
          </p:nvSpPr>
          <p:spPr>
            <a:xfrm>
              <a:off x="6660232" y="2701457"/>
              <a:ext cx="576064" cy="2954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804248" y="2636912"/>
              <a:ext cx="423514" cy="338554"/>
            </a:xfrm>
            <a:prstGeom prst="rect">
              <a:avLst/>
            </a:prstGeom>
            <a:noFill/>
          </p:spPr>
          <p:txBody>
            <a:bodyPr wrap="none" rtlCol="0">
              <a:spAutoFit/>
            </a:bodyPr>
            <a:lstStyle/>
            <a:p>
              <a:r>
                <a:rPr lang="en-GB" sz="1600" dirty="0" err="1" smtClean="0">
                  <a:solidFill>
                    <a:srgbClr val="0070C0"/>
                  </a:solidFill>
                </a:rPr>
                <a:t>bv</a:t>
              </a:r>
              <a:endParaRPr lang="en-GB" sz="1600" dirty="0">
                <a:solidFill>
                  <a:srgbClr val="0070C0"/>
                </a:solidFill>
              </a:endParaRPr>
            </a:p>
          </p:txBody>
        </p:sp>
      </p:grpSp>
      <p:sp>
        <p:nvSpPr>
          <p:cNvPr id="23" name="TextBox 22"/>
          <p:cNvSpPr txBox="1"/>
          <p:nvPr/>
        </p:nvSpPr>
        <p:spPr>
          <a:xfrm>
            <a:off x="5910192" y="2308810"/>
            <a:ext cx="3198312" cy="400110"/>
          </a:xfrm>
          <a:prstGeom prst="rect">
            <a:avLst/>
          </a:prstGeom>
          <a:noFill/>
        </p:spPr>
        <p:txBody>
          <a:bodyPr wrap="none" rtlCol="0">
            <a:spAutoFit/>
          </a:bodyPr>
          <a:lstStyle/>
          <a:p>
            <a:pPr algn="ctr"/>
            <a:r>
              <a:rPr lang="en-GB" sz="2000" dirty="0" err="1" smtClean="0">
                <a:solidFill>
                  <a:srgbClr val="0070C0"/>
                </a:solidFill>
              </a:rPr>
              <a:t>Leydig</a:t>
            </a:r>
            <a:r>
              <a:rPr lang="en-GB" sz="2000" dirty="0" smtClean="0">
                <a:solidFill>
                  <a:srgbClr val="0070C0"/>
                </a:solidFill>
              </a:rPr>
              <a:t> (interstitial) cells</a:t>
            </a:r>
            <a:endParaRPr lang="en-GB" sz="2000" dirty="0">
              <a:solidFill>
                <a:srgbClr val="0070C0"/>
              </a:solidFill>
            </a:endParaRPr>
          </a:p>
        </p:txBody>
      </p:sp>
      <p:sp>
        <p:nvSpPr>
          <p:cNvPr id="24" name="TextBox 23"/>
          <p:cNvSpPr txBox="1"/>
          <p:nvPr/>
        </p:nvSpPr>
        <p:spPr>
          <a:xfrm>
            <a:off x="5786103" y="1280954"/>
            <a:ext cx="3322401" cy="707886"/>
          </a:xfrm>
          <a:prstGeom prst="rect">
            <a:avLst/>
          </a:prstGeom>
          <a:noFill/>
        </p:spPr>
        <p:txBody>
          <a:bodyPr wrap="square" rtlCol="0">
            <a:spAutoFit/>
          </a:bodyPr>
          <a:lstStyle/>
          <a:p>
            <a:pPr algn="ctr"/>
            <a:r>
              <a:rPr lang="en-GB" sz="2000" b="0" dirty="0" smtClean="0">
                <a:solidFill>
                  <a:srgbClr val="B70996"/>
                </a:solidFill>
              </a:rPr>
              <a:t>Composed of </a:t>
            </a:r>
          </a:p>
          <a:p>
            <a:pPr algn="ctr"/>
            <a:r>
              <a:rPr lang="en-GB" sz="2000" dirty="0" smtClean="0">
                <a:solidFill>
                  <a:srgbClr val="B70996"/>
                </a:solidFill>
              </a:rPr>
              <a:t>germ cells </a:t>
            </a:r>
            <a:r>
              <a:rPr lang="en-GB" sz="2000" b="0" dirty="0" smtClean="0">
                <a:solidFill>
                  <a:srgbClr val="B70996"/>
                </a:solidFill>
              </a:rPr>
              <a:t>&amp; </a:t>
            </a:r>
            <a:r>
              <a:rPr lang="en-GB" sz="2000" dirty="0" err="1" smtClean="0">
                <a:solidFill>
                  <a:srgbClr val="B70996"/>
                </a:solidFill>
              </a:rPr>
              <a:t>sertoli</a:t>
            </a:r>
            <a:r>
              <a:rPr lang="en-GB" sz="2000" dirty="0" smtClean="0">
                <a:solidFill>
                  <a:srgbClr val="B70996"/>
                </a:solidFill>
              </a:rPr>
              <a:t> cells</a:t>
            </a:r>
            <a:endParaRPr lang="en-GB" sz="2000" dirty="0">
              <a:solidFill>
                <a:srgbClr val="B70996"/>
              </a:solidFill>
            </a:endParaRPr>
          </a:p>
        </p:txBody>
      </p:sp>
      <p:sp>
        <p:nvSpPr>
          <p:cNvPr id="26" name="TextBox 25"/>
          <p:cNvSpPr txBox="1"/>
          <p:nvPr/>
        </p:nvSpPr>
        <p:spPr>
          <a:xfrm>
            <a:off x="5910192" y="2747289"/>
            <a:ext cx="2972393" cy="707886"/>
          </a:xfrm>
          <a:prstGeom prst="rect">
            <a:avLst/>
          </a:prstGeom>
          <a:noFill/>
        </p:spPr>
        <p:txBody>
          <a:bodyPr wrap="square" rtlCol="0">
            <a:spAutoFit/>
          </a:bodyPr>
          <a:lstStyle/>
          <a:p>
            <a:pPr algn="ctr"/>
            <a:r>
              <a:rPr lang="en-GB" sz="2000" b="0" dirty="0" smtClean="0">
                <a:solidFill>
                  <a:srgbClr val="B70996"/>
                </a:solidFill>
              </a:rPr>
              <a:t>Synthesize androgens, principally testosterone</a:t>
            </a:r>
            <a:endParaRPr lang="en-GB" sz="2000" b="0" dirty="0">
              <a:solidFill>
                <a:srgbClr val="B70996"/>
              </a:solidFill>
            </a:endParaRPr>
          </a:p>
        </p:txBody>
      </p:sp>
    </p:spTree>
    <p:extLst>
      <p:ext uri="{BB962C8B-B14F-4D97-AF65-F5344CB8AC3E}">
        <p14:creationId xmlns:p14="http://schemas.microsoft.com/office/powerpoint/2010/main" val="1589846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453102"/>
            <a:ext cx="4209256" cy="3609436"/>
          </a:xfrm>
          <a:prstGeom prst="rect">
            <a:avLst/>
          </a:prstGeom>
        </p:spPr>
      </p:pic>
      <p:grpSp>
        <p:nvGrpSpPr>
          <p:cNvPr id="3" name="Group 2"/>
          <p:cNvGrpSpPr/>
          <p:nvPr/>
        </p:nvGrpSpPr>
        <p:grpSpPr>
          <a:xfrm>
            <a:off x="415064" y="4509120"/>
            <a:ext cx="8496416" cy="2239799"/>
            <a:chOff x="415064" y="4499828"/>
            <a:chExt cx="8496416" cy="2239799"/>
          </a:xfrm>
        </p:grpSpPr>
        <p:sp>
          <p:nvSpPr>
            <p:cNvPr id="4" name="TextBox 3"/>
            <p:cNvSpPr txBox="1"/>
            <p:nvPr/>
          </p:nvSpPr>
          <p:spPr>
            <a:xfrm>
              <a:off x="415064" y="4871252"/>
              <a:ext cx="2972393" cy="369332"/>
            </a:xfrm>
            <a:prstGeom prst="rect">
              <a:avLst/>
            </a:prstGeom>
            <a:noFill/>
          </p:spPr>
          <p:txBody>
            <a:bodyPr wrap="square" rtlCol="0">
              <a:spAutoFit/>
            </a:bodyPr>
            <a:lstStyle/>
            <a:p>
              <a:pPr algn="ctr"/>
              <a:r>
                <a:rPr lang="en-GB" sz="1800" b="0" dirty="0" smtClean="0">
                  <a:solidFill>
                    <a:srgbClr val="00B050"/>
                  </a:solidFill>
                </a:rPr>
                <a:t>Primary spermatocyte</a:t>
              </a:r>
              <a:endParaRPr lang="en-GB" sz="1800" b="0" dirty="0">
                <a:solidFill>
                  <a:srgbClr val="00B050"/>
                </a:solidFill>
              </a:endParaRPr>
            </a:p>
          </p:txBody>
        </p:sp>
        <p:sp>
          <p:nvSpPr>
            <p:cNvPr id="5" name="TextBox 4"/>
            <p:cNvSpPr txBox="1"/>
            <p:nvPr/>
          </p:nvSpPr>
          <p:spPr>
            <a:xfrm>
              <a:off x="1386097" y="5723964"/>
              <a:ext cx="2972393" cy="369332"/>
            </a:xfrm>
            <a:prstGeom prst="rect">
              <a:avLst/>
            </a:prstGeom>
            <a:noFill/>
          </p:spPr>
          <p:txBody>
            <a:bodyPr wrap="square" rtlCol="0">
              <a:spAutoFit/>
            </a:bodyPr>
            <a:lstStyle/>
            <a:p>
              <a:pPr algn="ctr"/>
              <a:r>
                <a:rPr lang="en-GB" sz="1800" b="0" dirty="0" smtClean="0">
                  <a:solidFill>
                    <a:srgbClr val="00B050"/>
                  </a:solidFill>
                </a:rPr>
                <a:t>Early spermatids</a:t>
              </a:r>
              <a:endParaRPr lang="en-GB" sz="1800" b="0" dirty="0">
                <a:solidFill>
                  <a:srgbClr val="00B050"/>
                </a:solidFill>
              </a:endParaRPr>
            </a:p>
          </p:txBody>
        </p:sp>
        <p:sp>
          <p:nvSpPr>
            <p:cNvPr id="6" name="TextBox 5"/>
            <p:cNvSpPr txBox="1"/>
            <p:nvPr/>
          </p:nvSpPr>
          <p:spPr>
            <a:xfrm>
              <a:off x="2842720" y="6156012"/>
              <a:ext cx="2524737" cy="369332"/>
            </a:xfrm>
            <a:prstGeom prst="rect">
              <a:avLst/>
            </a:prstGeom>
            <a:noFill/>
          </p:spPr>
          <p:txBody>
            <a:bodyPr wrap="square" rtlCol="0">
              <a:spAutoFit/>
            </a:bodyPr>
            <a:lstStyle/>
            <a:p>
              <a:pPr algn="ctr"/>
              <a:r>
                <a:rPr lang="en-GB" sz="1800" b="0" dirty="0" smtClean="0">
                  <a:solidFill>
                    <a:srgbClr val="00B050"/>
                  </a:solidFill>
                </a:rPr>
                <a:t>late spermatids</a:t>
              </a:r>
              <a:endParaRPr lang="en-GB" sz="1800" b="0" dirty="0">
                <a:solidFill>
                  <a:srgbClr val="00B050"/>
                </a:solidFill>
              </a:endParaRPr>
            </a:p>
          </p:txBody>
        </p:sp>
        <p:sp>
          <p:nvSpPr>
            <p:cNvPr id="7" name="TextBox 6"/>
            <p:cNvSpPr txBox="1"/>
            <p:nvPr/>
          </p:nvSpPr>
          <p:spPr>
            <a:xfrm>
              <a:off x="1288973" y="5373216"/>
              <a:ext cx="982140" cy="369332"/>
            </a:xfrm>
            <a:prstGeom prst="rect">
              <a:avLst/>
            </a:prstGeom>
            <a:solidFill>
              <a:srgbClr val="92D050"/>
            </a:solidFill>
          </p:spPr>
          <p:txBody>
            <a:bodyPr wrap="square" rtlCol="0">
              <a:spAutoFit/>
            </a:bodyPr>
            <a:lstStyle/>
            <a:p>
              <a:pPr algn="ctr"/>
              <a:r>
                <a:rPr lang="en-GB" sz="1800" b="0" dirty="0" smtClean="0">
                  <a:solidFill>
                    <a:schemeClr val="bg1"/>
                  </a:solidFill>
                </a:rPr>
                <a:t>meiosis</a:t>
              </a:r>
              <a:endParaRPr lang="en-GB" sz="1800" b="0" dirty="0">
                <a:solidFill>
                  <a:schemeClr val="bg1"/>
                </a:solidFill>
              </a:endParaRPr>
            </a:p>
          </p:txBody>
        </p:sp>
        <p:cxnSp>
          <p:nvCxnSpPr>
            <p:cNvPr id="8" name="Straight Arrow Connector 7"/>
            <p:cNvCxnSpPr>
              <a:endCxn id="4" idx="0"/>
            </p:cNvCxnSpPr>
            <p:nvPr/>
          </p:nvCxnSpPr>
          <p:spPr>
            <a:xfrm>
              <a:off x="1649012" y="4659391"/>
              <a:ext cx="252249" cy="211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endCxn id="5" idx="0"/>
            </p:cNvCxnSpPr>
            <p:nvPr/>
          </p:nvCxnSpPr>
          <p:spPr>
            <a:xfrm>
              <a:off x="2322741" y="5267285"/>
              <a:ext cx="549553" cy="4566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73555" y="6050081"/>
              <a:ext cx="252249" cy="21186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3847" y="6093296"/>
              <a:ext cx="2524737" cy="646331"/>
            </a:xfrm>
            <a:prstGeom prst="rect">
              <a:avLst/>
            </a:prstGeom>
            <a:noFill/>
          </p:spPr>
          <p:txBody>
            <a:bodyPr wrap="square" rtlCol="0">
              <a:spAutoFit/>
            </a:bodyPr>
            <a:lstStyle/>
            <a:p>
              <a:pPr algn="ctr"/>
              <a:r>
                <a:rPr lang="en-GB" sz="1800" b="0" dirty="0" smtClean="0">
                  <a:solidFill>
                    <a:srgbClr val="00B050"/>
                  </a:solidFill>
                </a:rPr>
                <a:t>Released into lumen of seminiferous tubule</a:t>
              </a:r>
              <a:endParaRPr lang="en-GB" sz="1800" b="0" dirty="0">
                <a:solidFill>
                  <a:srgbClr val="00B050"/>
                </a:solidFill>
              </a:endParaRPr>
            </a:p>
          </p:txBody>
        </p:sp>
        <p:sp>
          <p:nvSpPr>
            <p:cNvPr id="12" name="TextBox 11"/>
            <p:cNvSpPr txBox="1"/>
            <p:nvPr/>
          </p:nvSpPr>
          <p:spPr>
            <a:xfrm>
              <a:off x="5592687" y="5354632"/>
              <a:ext cx="1499593" cy="369332"/>
            </a:xfrm>
            <a:prstGeom prst="rect">
              <a:avLst/>
            </a:prstGeom>
            <a:noFill/>
          </p:spPr>
          <p:txBody>
            <a:bodyPr wrap="square" rtlCol="0">
              <a:spAutoFit/>
            </a:bodyPr>
            <a:lstStyle/>
            <a:p>
              <a:pPr algn="ctr"/>
              <a:r>
                <a:rPr lang="en-GB" sz="1800" b="0" dirty="0" err="1" smtClean="0">
                  <a:solidFill>
                    <a:srgbClr val="00B050"/>
                  </a:solidFill>
                </a:rPr>
                <a:t>epidiymis</a:t>
              </a:r>
              <a:endParaRPr lang="en-GB" sz="1800" b="0" dirty="0">
                <a:solidFill>
                  <a:srgbClr val="00B050"/>
                </a:solidFill>
              </a:endParaRPr>
            </a:p>
          </p:txBody>
        </p:sp>
        <p:sp>
          <p:nvSpPr>
            <p:cNvPr id="13" name="TextBox 12"/>
            <p:cNvSpPr txBox="1"/>
            <p:nvPr/>
          </p:nvSpPr>
          <p:spPr>
            <a:xfrm>
              <a:off x="5829912" y="4859868"/>
              <a:ext cx="1720388" cy="369332"/>
            </a:xfrm>
            <a:prstGeom prst="rect">
              <a:avLst/>
            </a:prstGeom>
            <a:noFill/>
          </p:spPr>
          <p:txBody>
            <a:bodyPr wrap="square" rtlCol="0">
              <a:spAutoFit/>
            </a:bodyPr>
            <a:lstStyle/>
            <a:p>
              <a:pPr algn="ctr"/>
              <a:r>
                <a:rPr lang="en-GB" sz="1800" b="0" dirty="0" smtClean="0">
                  <a:solidFill>
                    <a:srgbClr val="00B050"/>
                  </a:solidFill>
                </a:rPr>
                <a:t>Vas deferens</a:t>
              </a:r>
              <a:endParaRPr lang="en-GB" sz="1800" b="0" dirty="0">
                <a:solidFill>
                  <a:srgbClr val="00B050"/>
                </a:solidFill>
              </a:endParaRPr>
            </a:p>
          </p:txBody>
        </p:sp>
        <p:sp>
          <p:nvSpPr>
            <p:cNvPr id="14" name="TextBox 13"/>
            <p:cNvSpPr txBox="1"/>
            <p:nvPr/>
          </p:nvSpPr>
          <p:spPr>
            <a:xfrm>
              <a:off x="7703207" y="4499828"/>
              <a:ext cx="1208273" cy="369332"/>
            </a:xfrm>
            <a:prstGeom prst="rect">
              <a:avLst/>
            </a:prstGeom>
            <a:noFill/>
          </p:spPr>
          <p:txBody>
            <a:bodyPr wrap="square" rtlCol="0">
              <a:spAutoFit/>
            </a:bodyPr>
            <a:lstStyle/>
            <a:p>
              <a:pPr algn="ctr"/>
              <a:r>
                <a:rPr lang="en-GB" sz="1800" b="0" dirty="0" smtClean="0">
                  <a:solidFill>
                    <a:srgbClr val="00B050"/>
                  </a:solidFill>
                </a:rPr>
                <a:t>urethra</a:t>
              </a:r>
              <a:endParaRPr lang="en-GB" sz="1800" b="0" dirty="0">
                <a:solidFill>
                  <a:srgbClr val="00B050"/>
                </a:solidFill>
              </a:endParaRPr>
            </a:p>
          </p:txBody>
        </p:sp>
        <p:cxnSp>
          <p:nvCxnSpPr>
            <p:cNvPr id="15" name="Straight Arrow Connector 14"/>
            <p:cNvCxnSpPr/>
            <p:nvPr/>
          </p:nvCxnSpPr>
          <p:spPr>
            <a:xfrm flipV="1">
              <a:off x="4976058" y="6261942"/>
              <a:ext cx="277789" cy="787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0"/>
            </p:cNvCxnSpPr>
            <p:nvPr/>
          </p:nvCxnSpPr>
          <p:spPr>
            <a:xfrm flipH="1" flipV="1">
              <a:off x="6516215" y="5742548"/>
              <a:ext cx="1" cy="3507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0"/>
            </p:cNvCxnSpPr>
            <p:nvPr/>
          </p:nvCxnSpPr>
          <p:spPr>
            <a:xfrm flipV="1">
              <a:off x="6342484" y="5229200"/>
              <a:ext cx="173732" cy="1254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554202" y="4797152"/>
              <a:ext cx="258158" cy="21419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862342" y="548680"/>
            <a:ext cx="3225563" cy="461665"/>
          </a:xfrm>
          <a:prstGeom prst="rect">
            <a:avLst/>
          </a:prstGeom>
          <a:noFill/>
        </p:spPr>
        <p:txBody>
          <a:bodyPr wrap="none" rtlCol="0">
            <a:spAutoFit/>
          </a:bodyPr>
          <a:lstStyle/>
          <a:p>
            <a:pPr algn="ctr"/>
            <a:r>
              <a:rPr lang="en-GB" sz="2400" dirty="0" smtClean="0">
                <a:solidFill>
                  <a:srgbClr val="0070C0"/>
                </a:solidFill>
              </a:rPr>
              <a:t>Seminiferous tubule </a:t>
            </a:r>
          </a:p>
        </p:txBody>
      </p:sp>
      <p:sp>
        <p:nvSpPr>
          <p:cNvPr id="20" name="TextBox 19"/>
          <p:cNvSpPr txBox="1"/>
          <p:nvPr/>
        </p:nvSpPr>
        <p:spPr>
          <a:xfrm>
            <a:off x="539552" y="3626503"/>
            <a:ext cx="2016224" cy="400110"/>
          </a:xfrm>
          <a:prstGeom prst="rect">
            <a:avLst/>
          </a:prstGeom>
          <a:solidFill>
            <a:srgbClr val="92D050"/>
          </a:solidFill>
        </p:spPr>
        <p:txBody>
          <a:bodyPr wrap="square" rtlCol="0">
            <a:spAutoFit/>
          </a:bodyPr>
          <a:lstStyle/>
          <a:p>
            <a:pPr algn="ctr"/>
            <a:r>
              <a:rPr lang="en-GB" sz="2000" b="0" dirty="0" smtClean="0">
                <a:solidFill>
                  <a:schemeClr val="tx1"/>
                </a:solidFill>
              </a:rPr>
              <a:t>Germ cells </a:t>
            </a:r>
            <a:endParaRPr lang="en-GB" sz="2000" b="0" dirty="0">
              <a:solidFill>
                <a:schemeClr val="tx1"/>
              </a:solidFill>
            </a:endParaRPr>
          </a:p>
        </p:txBody>
      </p:sp>
      <p:sp>
        <p:nvSpPr>
          <p:cNvPr id="21" name="TextBox 20"/>
          <p:cNvSpPr txBox="1"/>
          <p:nvPr/>
        </p:nvSpPr>
        <p:spPr>
          <a:xfrm>
            <a:off x="249940" y="4075576"/>
            <a:ext cx="2972393" cy="646331"/>
          </a:xfrm>
          <a:prstGeom prst="rect">
            <a:avLst/>
          </a:prstGeom>
          <a:noFill/>
        </p:spPr>
        <p:txBody>
          <a:bodyPr wrap="square" rtlCol="0">
            <a:spAutoFit/>
          </a:bodyPr>
          <a:lstStyle/>
          <a:p>
            <a:pPr algn="ctr"/>
            <a:r>
              <a:rPr lang="en-GB" sz="1800" b="0" dirty="0" err="1" smtClean="0">
                <a:solidFill>
                  <a:srgbClr val="00B050"/>
                </a:solidFill>
              </a:rPr>
              <a:t>Spermatogonium</a:t>
            </a:r>
            <a:endParaRPr lang="en-GB" sz="1800" b="0" dirty="0" smtClean="0">
              <a:solidFill>
                <a:srgbClr val="00B050"/>
              </a:solidFill>
            </a:endParaRPr>
          </a:p>
          <a:p>
            <a:pPr algn="ctr"/>
            <a:r>
              <a:rPr lang="en-GB" sz="1800" b="0" dirty="0">
                <a:solidFill>
                  <a:srgbClr val="00B050"/>
                </a:solidFill>
              </a:rPr>
              <a:t>n</a:t>
            </a:r>
            <a:r>
              <a:rPr lang="en-GB" sz="1800" b="0" dirty="0" smtClean="0">
                <a:solidFill>
                  <a:srgbClr val="00B050"/>
                </a:solidFill>
              </a:rPr>
              <a:t>ear basement membrane</a:t>
            </a:r>
            <a:endParaRPr lang="en-GB" sz="1800" b="0" dirty="0">
              <a:solidFill>
                <a:srgbClr val="00B050"/>
              </a:solidFill>
            </a:endParaRPr>
          </a:p>
        </p:txBody>
      </p:sp>
      <p:sp>
        <p:nvSpPr>
          <p:cNvPr id="22" name="TextBox 21"/>
          <p:cNvSpPr txBox="1"/>
          <p:nvPr/>
        </p:nvSpPr>
        <p:spPr>
          <a:xfrm>
            <a:off x="5375389" y="517903"/>
            <a:ext cx="3001733" cy="861774"/>
          </a:xfrm>
          <a:prstGeom prst="rect">
            <a:avLst/>
          </a:prstGeom>
          <a:solidFill>
            <a:srgbClr val="FFFF00"/>
          </a:solidFill>
          <a:ln w="19050">
            <a:noFill/>
          </a:ln>
        </p:spPr>
        <p:txBody>
          <a:bodyPr wrap="square" rtlCol="0">
            <a:spAutoFit/>
          </a:bodyPr>
          <a:lstStyle/>
          <a:p>
            <a:pPr algn="ctr"/>
            <a:r>
              <a:rPr lang="en-GB" sz="1800" b="0" dirty="0" err="1" smtClean="0">
                <a:solidFill>
                  <a:schemeClr val="tx1"/>
                </a:solidFill>
              </a:rPr>
              <a:t>Sertoli</a:t>
            </a:r>
            <a:r>
              <a:rPr lang="en-GB" sz="1800" b="0" dirty="0" smtClean="0">
                <a:solidFill>
                  <a:schemeClr val="tx1"/>
                </a:solidFill>
              </a:rPr>
              <a:t> cells  </a:t>
            </a:r>
          </a:p>
          <a:p>
            <a:pPr algn="ctr"/>
            <a:r>
              <a:rPr lang="en-GB" sz="1600" b="0" dirty="0" smtClean="0">
                <a:solidFill>
                  <a:schemeClr val="tx1"/>
                </a:solidFill>
              </a:rPr>
              <a:t>Nutritional &amp; hormonal support for spermatogenesis</a:t>
            </a:r>
            <a:endParaRPr lang="en-GB" sz="1600" b="0" dirty="0">
              <a:solidFill>
                <a:schemeClr val="tx1"/>
              </a:solidFill>
            </a:endParaRPr>
          </a:p>
        </p:txBody>
      </p:sp>
    </p:spTree>
    <p:extLst>
      <p:ext uri="{BB962C8B-B14F-4D97-AF65-F5344CB8AC3E}">
        <p14:creationId xmlns:p14="http://schemas.microsoft.com/office/powerpoint/2010/main" val="393805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381000" y="381000"/>
            <a:ext cx="3146425" cy="771525"/>
          </a:xfrm>
          <a:prstGeom prst="rect">
            <a:avLst/>
          </a:prstGeom>
          <a:noFill/>
          <a:ln w="9525">
            <a:noFill/>
            <a:miter lim="800000"/>
            <a:headEnd/>
            <a:tailEnd/>
          </a:ln>
        </p:spPr>
        <p:txBody>
          <a:bodyPr wrap="none">
            <a:spAutoFit/>
          </a:bodyPr>
          <a:lstStyle/>
          <a:p>
            <a:r>
              <a:rPr lang="en-US" sz="4400">
                <a:solidFill>
                  <a:srgbClr val="000058"/>
                </a:solidFill>
              </a:rPr>
              <a:t>Each testis</a:t>
            </a:r>
          </a:p>
        </p:txBody>
      </p:sp>
      <p:sp>
        <p:nvSpPr>
          <p:cNvPr id="11267" name="Text Box 4"/>
          <p:cNvSpPr txBox="1">
            <a:spLocks noChangeArrowheads="1"/>
          </p:cNvSpPr>
          <p:nvPr/>
        </p:nvSpPr>
        <p:spPr bwMode="auto">
          <a:xfrm>
            <a:off x="304800" y="1357313"/>
            <a:ext cx="8839200" cy="5016758"/>
          </a:xfrm>
          <a:prstGeom prst="rect">
            <a:avLst/>
          </a:prstGeom>
          <a:noFill/>
          <a:ln w="9525">
            <a:noFill/>
            <a:miter lim="800000"/>
            <a:headEnd/>
            <a:tailEnd/>
          </a:ln>
        </p:spPr>
        <p:txBody>
          <a:bodyPr>
            <a:spAutoFit/>
          </a:bodyPr>
          <a:lstStyle/>
          <a:p>
            <a:r>
              <a:rPr lang="en-US" dirty="0" smtClean="0">
                <a:solidFill>
                  <a:srgbClr val="0070C0"/>
                </a:solidFill>
              </a:rPr>
              <a:t>Consists </a:t>
            </a:r>
            <a:r>
              <a:rPr lang="en-US" dirty="0">
                <a:solidFill>
                  <a:srgbClr val="0070C0"/>
                </a:solidFill>
              </a:rPr>
              <a:t>of</a:t>
            </a:r>
          </a:p>
          <a:p>
            <a:pPr marL="571500" indent="-571500">
              <a:buFont typeface="+mj-lt"/>
              <a:buAutoNum type="romanUcPeriod"/>
            </a:pPr>
            <a:r>
              <a:rPr lang="en-US" dirty="0">
                <a:solidFill>
                  <a:srgbClr val="0070C0"/>
                </a:solidFill>
              </a:rPr>
              <a:t> </a:t>
            </a:r>
            <a:r>
              <a:rPr lang="en-US" dirty="0">
                <a:solidFill>
                  <a:srgbClr val="B70996"/>
                </a:solidFill>
              </a:rPr>
              <a:t>seminiferous tubules </a:t>
            </a:r>
            <a:endParaRPr lang="en-US" dirty="0">
              <a:solidFill>
                <a:srgbClr val="0070C0"/>
              </a:solidFill>
            </a:endParaRPr>
          </a:p>
          <a:p>
            <a:pPr marL="1028700" lvl="1" indent="-571500">
              <a:buFont typeface="+mj-lt"/>
              <a:buAutoNum type="romanLcPeriod"/>
            </a:pPr>
            <a:r>
              <a:rPr lang="en-US" dirty="0" smtClean="0">
                <a:solidFill>
                  <a:srgbClr val="0070C0"/>
                </a:solidFill>
              </a:rPr>
              <a:t>made </a:t>
            </a:r>
            <a:r>
              <a:rPr lang="en-US" dirty="0">
                <a:solidFill>
                  <a:srgbClr val="0070C0"/>
                </a:solidFill>
              </a:rPr>
              <a:t>up of </a:t>
            </a:r>
            <a:r>
              <a:rPr lang="en-US" dirty="0" err="1">
                <a:solidFill>
                  <a:srgbClr val="B70996"/>
                </a:solidFill>
              </a:rPr>
              <a:t>Sertoli</a:t>
            </a:r>
            <a:r>
              <a:rPr lang="en-US" dirty="0">
                <a:solidFill>
                  <a:srgbClr val="B70996"/>
                </a:solidFill>
              </a:rPr>
              <a:t> </a:t>
            </a:r>
            <a:r>
              <a:rPr lang="en-US" dirty="0" smtClean="0">
                <a:solidFill>
                  <a:srgbClr val="B70996"/>
                </a:solidFill>
              </a:rPr>
              <a:t>cells </a:t>
            </a:r>
            <a:r>
              <a:rPr lang="en-US" dirty="0" smtClean="0">
                <a:solidFill>
                  <a:srgbClr val="0070C0"/>
                </a:solidFill>
              </a:rPr>
              <a:t>that aid maturation of the </a:t>
            </a:r>
          </a:p>
          <a:p>
            <a:pPr marL="1028700" lvl="1" indent="-571500">
              <a:buFont typeface="+mj-lt"/>
              <a:buAutoNum type="romanLcPeriod"/>
            </a:pPr>
            <a:r>
              <a:rPr lang="en-US" dirty="0" smtClean="0">
                <a:solidFill>
                  <a:srgbClr val="B70996"/>
                </a:solidFill>
              </a:rPr>
              <a:t>germ cells </a:t>
            </a:r>
            <a:r>
              <a:rPr lang="en-US" dirty="0" smtClean="0">
                <a:solidFill>
                  <a:srgbClr val="0070C0"/>
                </a:solidFill>
              </a:rPr>
              <a:t>into spermatocytes</a:t>
            </a:r>
            <a:r>
              <a:rPr lang="en-US" dirty="0">
                <a:solidFill>
                  <a:srgbClr val="0070C0"/>
                </a:solidFill>
              </a:rPr>
              <a:t>; spermatids; </a:t>
            </a:r>
            <a:r>
              <a:rPr lang="en-US" dirty="0" smtClean="0">
                <a:solidFill>
                  <a:srgbClr val="0070C0"/>
                </a:solidFill>
              </a:rPr>
              <a:t>spermatozoa, i.e. sperm </a:t>
            </a:r>
            <a:r>
              <a:rPr lang="en-US" dirty="0">
                <a:solidFill>
                  <a:srgbClr val="0070C0"/>
                </a:solidFill>
              </a:rPr>
              <a:t>production:</a:t>
            </a:r>
          </a:p>
          <a:p>
            <a:endParaRPr lang="en-US" dirty="0">
              <a:solidFill>
                <a:srgbClr val="0070C0"/>
              </a:solidFill>
            </a:endParaRPr>
          </a:p>
          <a:p>
            <a:pPr marL="571500" indent="-571500">
              <a:buFont typeface="+mj-lt"/>
              <a:buAutoNum type="romanUcPeriod"/>
            </a:pPr>
            <a:r>
              <a:rPr lang="en-US" dirty="0">
                <a:solidFill>
                  <a:srgbClr val="0070C0"/>
                </a:solidFill>
              </a:rPr>
              <a:t> (Interstitial) </a:t>
            </a:r>
            <a:r>
              <a:rPr lang="en-US" dirty="0" err="1">
                <a:solidFill>
                  <a:srgbClr val="B70996"/>
                </a:solidFill>
              </a:rPr>
              <a:t>Leydig</a:t>
            </a:r>
            <a:r>
              <a:rPr lang="en-US" dirty="0">
                <a:solidFill>
                  <a:srgbClr val="B70996"/>
                </a:solidFill>
              </a:rPr>
              <a:t> cells </a:t>
            </a:r>
            <a:r>
              <a:rPr lang="en-US" dirty="0">
                <a:solidFill>
                  <a:srgbClr val="0070C0"/>
                </a:solidFill>
              </a:rPr>
              <a:t>- production of testosterone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6149" name="Content Placeholder 3" descr="endocrine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00125"/>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571750"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2928938"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571625"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6159"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6160" name="TextBox 37"/>
          <p:cNvSpPr txBox="1">
            <a:spLocks noChangeArrowheads="1"/>
          </p:cNvSpPr>
          <p:nvPr/>
        </p:nvSpPr>
        <p:spPr bwMode="auto">
          <a:xfrm>
            <a:off x="5214938" y="2937123"/>
            <a:ext cx="2000250" cy="923925"/>
          </a:xfrm>
          <a:prstGeom prst="rect">
            <a:avLst/>
          </a:prstGeom>
          <a:solidFill>
            <a:srgbClr val="FFFFC1"/>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dirty="0">
                <a:solidFill>
                  <a:srgbClr val="3333FF"/>
                </a:solidFill>
                <a:latin typeface="Arial" charset="0"/>
                <a:cs typeface="Arial" charset="0"/>
              </a:rPr>
              <a:t>Pituitary</a:t>
            </a:r>
          </a:p>
          <a:p>
            <a:pPr algn="ctr"/>
            <a:r>
              <a:rPr lang="en-GB" sz="1800" dirty="0" err="1">
                <a:solidFill>
                  <a:srgbClr val="3333FF"/>
                </a:solidFill>
                <a:latin typeface="Arial" charset="0"/>
                <a:cs typeface="Arial" charset="0"/>
              </a:rPr>
              <a:t>Gonadotrophins</a:t>
            </a:r>
            <a:endParaRPr lang="en-GB" sz="1800" dirty="0">
              <a:solidFill>
                <a:srgbClr val="3333FF"/>
              </a:solidFill>
              <a:latin typeface="Arial" charset="0"/>
              <a:cs typeface="Arial" charset="0"/>
            </a:endParaRPr>
          </a:p>
          <a:p>
            <a:pPr algn="ctr"/>
            <a:r>
              <a:rPr lang="en-GB" sz="1800" dirty="0">
                <a:solidFill>
                  <a:srgbClr val="3333FF"/>
                </a:solidFill>
                <a:latin typeface="Arial" charset="0"/>
                <a:cs typeface="Arial" charset="0"/>
              </a:rPr>
              <a:t>LH/FSH</a:t>
            </a:r>
          </a:p>
        </p:txBody>
      </p:sp>
      <p:sp>
        <p:nvSpPr>
          <p:cNvPr id="6161" name="Title 44"/>
          <p:cNvSpPr>
            <a:spLocks noGrp="1"/>
          </p:cNvSpPr>
          <p:nvPr>
            <p:ph type="title"/>
          </p:nvPr>
        </p:nvSpPr>
        <p:spPr>
          <a:xfrm>
            <a:off x="142875" y="71438"/>
            <a:ext cx="8786813" cy="1000125"/>
          </a:xfrm>
        </p:spPr>
        <p:txBody>
          <a:bodyPr/>
          <a:lstStyle/>
          <a:p>
            <a:pPr algn="ctr"/>
            <a:r>
              <a:rPr lang="en-GB" sz="2400" b="0" dirty="0" smtClean="0">
                <a:latin typeface="Arial" charset="0"/>
                <a:cs typeface="Arial" charset="0"/>
              </a:rPr>
              <a:t>The </a:t>
            </a:r>
            <a:r>
              <a:rPr lang="en-GB" sz="2400" b="0" dirty="0" err="1" smtClean="0">
                <a:latin typeface="Arial" charset="0"/>
                <a:cs typeface="Arial" charset="0"/>
              </a:rPr>
              <a:t>Hypothalamo</a:t>
            </a:r>
            <a:r>
              <a:rPr lang="en-GB" sz="2400" b="0" dirty="0" smtClean="0">
                <a:latin typeface="Arial" charset="0"/>
                <a:cs typeface="Arial" charset="0"/>
              </a:rPr>
              <a:t>-pituitary gonadal axis – controller of sexual reproduction</a:t>
            </a:r>
          </a:p>
        </p:txBody>
      </p:sp>
      <p:sp>
        <p:nvSpPr>
          <p:cNvPr id="47" name="TextBox 46"/>
          <p:cNvSpPr txBox="1"/>
          <p:nvPr/>
        </p:nvSpPr>
        <p:spPr>
          <a:xfrm>
            <a:off x="4357688" y="1500188"/>
            <a:ext cx="3856037" cy="954107"/>
          </a:xfrm>
          <a:prstGeom prst="rect">
            <a:avLst/>
          </a:prstGeom>
          <a:solidFill>
            <a:srgbClr val="FFFFCC"/>
          </a:solidFill>
          <a:ln>
            <a:solidFill>
              <a:srgbClr val="1C11AF"/>
            </a:solidFill>
          </a:ln>
        </p:spPr>
        <p:txBody>
          <a:bodyPr wrap="square">
            <a:spAutoFit/>
          </a:bodyPr>
          <a:lstStyle/>
          <a:p>
            <a:pPr algn="ctr">
              <a:defRPr/>
            </a:pPr>
            <a:r>
              <a:rPr lang="en-GB" sz="2000" b="1" dirty="0">
                <a:solidFill>
                  <a:srgbClr val="3333FF"/>
                </a:solidFill>
                <a:latin typeface="Arial" pitchFamily="34" charset="0"/>
              </a:rPr>
              <a:t>Hypothalamus</a:t>
            </a:r>
          </a:p>
          <a:p>
            <a:pPr algn="ctr">
              <a:defRPr/>
            </a:pPr>
            <a:r>
              <a:rPr lang="en-GB" sz="1800" dirty="0" err="1">
                <a:solidFill>
                  <a:srgbClr val="3333FF"/>
                </a:solidFill>
                <a:latin typeface="Arial" pitchFamily="34" charset="0"/>
              </a:rPr>
              <a:t>Gonadotrophin</a:t>
            </a:r>
            <a:r>
              <a:rPr lang="en-GB" sz="1800" dirty="0">
                <a:solidFill>
                  <a:srgbClr val="3333FF"/>
                </a:solidFill>
                <a:latin typeface="Arial" pitchFamily="34" charset="0"/>
              </a:rPr>
              <a:t> releasing </a:t>
            </a:r>
            <a:r>
              <a:rPr lang="en-GB" sz="1800" dirty="0" smtClean="0">
                <a:solidFill>
                  <a:srgbClr val="3333FF"/>
                </a:solidFill>
                <a:latin typeface="Arial" pitchFamily="34" charset="0"/>
              </a:rPr>
              <a:t>hormone (</a:t>
            </a:r>
            <a:r>
              <a:rPr lang="en-GB" sz="1800" dirty="0" err="1" smtClean="0">
                <a:solidFill>
                  <a:srgbClr val="3333FF"/>
                </a:solidFill>
                <a:latin typeface="Arial" pitchFamily="34" charset="0"/>
              </a:rPr>
              <a:t>GnRH</a:t>
            </a:r>
            <a:r>
              <a:rPr lang="en-GB" sz="1800" dirty="0" smtClean="0">
                <a:solidFill>
                  <a:srgbClr val="3333FF"/>
                </a:solidFill>
                <a:latin typeface="Arial" pitchFamily="34" charset="0"/>
              </a:rPr>
              <a:t>)</a:t>
            </a:r>
            <a:endParaRPr lang="en-GB" sz="1800" dirty="0">
              <a:solidFill>
                <a:srgbClr val="3333FF"/>
              </a:solidFill>
              <a:latin typeface="Arial" pitchFamily="34" charset="0"/>
            </a:endParaRPr>
          </a:p>
        </p:txBody>
      </p:sp>
      <p:sp>
        <p:nvSpPr>
          <p:cNvPr id="6164" name="TextBox 49"/>
          <p:cNvSpPr txBox="1">
            <a:spLocks noChangeArrowheads="1"/>
          </p:cNvSpPr>
          <p:nvPr/>
        </p:nvSpPr>
        <p:spPr bwMode="auto">
          <a:xfrm>
            <a:off x="4716016" y="5229200"/>
            <a:ext cx="1857375" cy="369887"/>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smtClean="0">
                <a:solidFill>
                  <a:srgbClr val="3333FF"/>
                </a:solidFill>
                <a:latin typeface="Arial" charset="0"/>
                <a:cs typeface="Arial" charset="0"/>
              </a:rPr>
              <a:t>Testosterone</a:t>
            </a:r>
            <a:endParaRPr lang="en-GB" sz="1800" dirty="0">
              <a:solidFill>
                <a:srgbClr val="3333FF"/>
              </a:solidFill>
              <a:latin typeface="Arial" charset="0"/>
              <a:cs typeface="Arial" charset="0"/>
            </a:endParaRPr>
          </a:p>
        </p:txBody>
      </p:sp>
      <p:cxnSp>
        <p:nvCxnSpPr>
          <p:cNvPr id="6165" name="Straight Arrow Connector 53"/>
          <p:cNvCxnSpPr>
            <a:cxnSpLocks noChangeShapeType="1"/>
          </p:cNvCxnSpPr>
          <p:nvPr/>
        </p:nvCxnSpPr>
        <p:spPr bwMode="auto">
          <a:xfrm>
            <a:off x="4429125" y="1758950"/>
            <a:ext cx="914400" cy="8699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58" name="Straight Arrow Connector 57"/>
          <p:cNvCxnSpPr>
            <a:cxnSpLocks noChangeShapeType="1"/>
          </p:cNvCxnSpPr>
          <p:nvPr/>
        </p:nvCxnSpPr>
        <p:spPr bwMode="auto">
          <a:xfrm flipH="1">
            <a:off x="6215063" y="2479366"/>
            <a:ext cx="1" cy="4286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4" name="TextBox 49"/>
          <p:cNvSpPr txBox="1">
            <a:spLocks noChangeArrowheads="1"/>
          </p:cNvSpPr>
          <p:nvPr/>
        </p:nvSpPr>
        <p:spPr bwMode="auto">
          <a:xfrm>
            <a:off x="6747073" y="5157192"/>
            <a:ext cx="1857375" cy="923330"/>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smtClean="0">
                <a:solidFill>
                  <a:srgbClr val="3333FF"/>
                </a:solidFill>
                <a:latin typeface="Arial" charset="0"/>
                <a:cs typeface="Arial" charset="0"/>
              </a:rPr>
              <a:t>Sperm</a:t>
            </a:r>
          </a:p>
          <a:p>
            <a:pPr algn="ctr"/>
            <a:r>
              <a:rPr lang="en-GB" sz="1800" dirty="0" smtClean="0">
                <a:solidFill>
                  <a:srgbClr val="3333FF"/>
                </a:solidFill>
                <a:latin typeface="Arial" charset="0"/>
                <a:cs typeface="Arial" charset="0"/>
              </a:rPr>
              <a:t>200 million per day</a:t>
            </a:r>
            <a:endParaRPr lang="en-GB" sz="1800" dirty="0">
              <a:solidFill>
                <a:srgbClr val="3333FF"/>
              </a:solidFill>
              <a:latin typeface="Arial" charset="0"/>
              <a:cs typeface="Arial" charset="0"/>
            </a:endParaRPr>
          </a:p>
        </p:txBody>
      </p:sp>
      <p:cxnSp>
        <p:nvCxnSpPr>
          <p:cNvPr id="3" name="Straight Arrow Connector 2"/>
          <p:cNvCxnSpPr/>
          <p:nvPr/>
        </p:nvCxnSpPr>
        <p:spPr>
          <a:xfrm flipH="1">
            <a:off x="5644703" y="4077072"/>
            <a:ext cx="570360" cy="436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444208" y="4077072"/>
            <a:ext cx="576064" cy="394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5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3618887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900113" y="260350"/>
            <a:ext cx="7029450" cy="771525"/>
          </a:xfrm>
          <a:prstGeom prst="rect">
            <a:avLst/>
          </a:prstGeom>
          <a:noFill/>
          <a:ln w="9525">
            <a:noFill/>
            <a:miter lim="800000"/>
            <a:headEnd/>
            <a:tailEnd/>
          </a:ln>
        </p:spPr>
        <p:txBody>
          <a:bodyPr wrap="none">
            <a:spAutoFit/>
          </a:bodyPr>
          <a:lstStyle/>
          <a:p>
            <a:r>
              <a:rPr lang="en-US" sz="4400" b="0">
                <a:solidFill>
                  <a:srgbClr val="000058"/>
                </a:solidFill>
              </a:rPr>
              <a:t>female reproductive system</a:t>
            </a:r>
          </a:p>
        </p:txBody>
      </p:sp>
      <p:sp>
        <p:nvSpPr>
          <p:cNvPr id="12291" name="Rectangle 4"/>
          <p:cNvSpPr>
            <a:spLocks noChangeArrowheads="1"/>
          </p:cNvSpPr>
          <p:nvPr/>
        </p:nvSpPr>
        <p:spPr bwMode="auto">
          <a:xfrm>
            <a:off x="395288" y="1412875"/>
            <a:ext cx="8424862" cy="5016500"/>
          </a:xfrm>
          <a:prstGeom prst="rect">
            <a:avLst/>
          </a:prstGeom>
          <a:noFill/>
          <a:ln w="9525">
            <a:noFill/>
            <a:miter lim="800000"/>
            <a:headEnd/>
            <a:tailEnd/>
          </a:ln>
        </p:spPr>
        <p:txBody>
          <a:bodyPr>
            <a:spAutoFit/>
          </a:bodyPr>
          <a:lstStyle/>
          <a:p>
            <a:r>
              <a:rPr lang="en-US">
                <a:solidFill>
                  <a:srgbClr val="0070C0"/>
                </a:solidFill>
              </a:rPr>
              <a:t>gonads 	: 	ovaries</a:t>
            </a:r>
          </a:p>
          <a:p>
            <a:endParaRPr lang="en-US">
              <a:solidFill>
                <a:srgbClr val="0070C0"/>
              </a:solidFill>
            </a:endParaRPr>
          </a:p>
          <a:p>
            <a:r>
              <a:rPr lang="en-US">
                <a:solidFill>
                  <a:srgbClr val="0070C0"/>
                </a:solidFill>
              </a:rPr>
              <a:t>Internal duct system:</a:t>
            </a:r>
          </a:p>
          <a:p>
            <a:r>
              <a:rPr lang="en-US">
                <a:solidFill>
                  <a:srgbClr val="0070C0"/>
                </a:solidFill>
              </a:rPr>
              <a:t>		 	uterine (Fallopian) tubes</a:t>
            </a:r>
          </a:p>
          <a:p>
            <a:r>
              <a:rPr lang="en-US">
                <a:solidFill>
                  <a:srgbClr val="0070C0"/>
                </a:solidFill>
              </a:rPr>
              <a:t>			(also known as the oviduct)</a:t>
            </a:r>
          </a:p>
          <a:p>
            <a:r>
              <a:rPr lang="en-US">
                <a:solidFill>
                  <a:srgbClr val="0070C0"/>
                </a:solidFill>
              </a:rPr>
              <a:t>			uterus</a:t>
            </a:r>
          </a:p>
          <a:p>
            <a:r>
              <a:rPr lang="en-US">
                <a:solidFill>
                  <a:srgbClr val="0070C0"/>
                </a:solidFill>
              </a:rPr>
              <a:t>			vagina</a:t>
            </a:r>
          </a:p>
          <a:p>
            <a:r>
              <a:rPr lang="en-US">
                <a:solidFill>
                  <a:srgbClr val="0070C0"/>
                </a:solidFill>
              </a:rPr>
              <a:t>			</a:t>
            </a:r>
          </a:p>
          <a:p>
            <a:r>
              <a:rPr lang="en-US">
                <a:solidFill>
                  <a:srgbClr val="0070C0"/>
                </a:solidFill>
              </a:rPr>
              <a:t>external genitalia:	</a:t>
            </a:r>
          </a:p>
          <a:p>
            <a:r>
              <a:rPr lang="en-US">
                <a:solidFill>
                  <a:srgbClr val="0070C0"/>
                </a:solidFill>
              </a:rPr>
              <a:t>			vulva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6149" name="Content Placeholder 3" descr="endocrine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00125"/>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571750"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2928938"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571625"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6159"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6160" name="TextBox 37"/>
          <p:cNvSpPr txBox="1">
            <a:spLocks noChangeArrowheads="1"/>
          </p:cNvSpPr>
          <p:nvPr/>
        </p:nvSpPr>
        <p:spPr bwMode="auto">
          <a:xfrm>
            <a:off x="5214938" y="2714625"/>
            <a:ext cx="2000250" cy="923925"/>
          </a:xfrm>
          <a:prstGeom prst="rect">
            <a:avLst/>
          </a:prstGeom>
          <a:solidFill>
            <a:srgbClr val="FFFFC1"/>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a:solidFill>
                  <a:srgbClr val="2F3DC3"/>
                </a:solidFill>
                <a:latin typeface="Arial" charset="0"/>
                <a:cs typeface="Arial" charset="0"/>
              </a:rPr>
              <a:t>Pituitary</a:t>
            </a:r>
          </a:p>
          <a:p>
            <a:pPr algn="ctr"/>
            <a:r>
              <a:rPr lang="en-GB" sz="1800">
                <a:solidFill>
                  <a:srgbClr val="2F3DC3"/>
                </a:solidFill>
                <a:latin typeface="Arial" charset="0"/>
                <a:cs typeface="Arial" charset="0"/>
              </a:rPr>
              <a:t>Gonadotrophins</a:t>
            </a:r>
          </a:p>
          <a:p>
            <a:pPr algn="ctr"/>
            <a:r>
              <a:rPr lang="en-GB" sz="1800">
                <a:solidFill>
                  <a:srgbClr val="2F3DC3"/>
                </a:solidFill>
                <a:latin typeface="Arial" charset="0"/>
                <a:cs typeface="Arial" charset="0"/>
              </a:rPr>
              <a:t>LH/FSH</a:t>
            </a:r>
          </a:p>
        </p:txBody>
      </p:sp>
      <p:sp>
        <p:nvSpPr>
          <p:cNvPr id="6161" name="Title 44"/>
          <p:cNvSpPr>
            <a:spLocks noGrp="1"/>
          </p:cNvSpPr>
          <p:nvPr>
            <p:ph type="title"/>
          </p:nvPr>
        </p:nvSpPr>
        <p:spPr>
          <a:xfrm>
            <a:off x="142875" y="71438"/>
            <a:ext cx="8786813" cy="1000125"/>
          </a:xfrm>
        </p:spPr>
        <p:txBody>
          <a:bodyPr/>
          <a:lstStyle/>
          <a:p>
            <a:pPr algn="ctr"/>
            <a:r>
              <a:rPr lang="en-GB" sz="2400" b="0" dirty="0" smtClean="0">
                <a:latin typeface="Arial" charset="0"/>
                <a:cs typeface="Arial" charset="0"/>
              </a:rPr>
              <a:t>The </a:t>
            </a:r>
            <a:r>
              <a:rPr lang="en-GB" sz="2400" b="0" dirty="0" err="1" smtClean="0">
                <a:latin typeface="Arial" charset="0"/>
                <a:cs typeface="Arial" charset="0"/>
              </a:rPr>
              <a:t>Hypothalamo</a:t>
            </a:r>
            <a:r>
              <a:rPr lang="en-GB" sz="2400" b="0" dirty="0" smtClean="0">
                <a:latin typeface="Arial" charset="0"/>
                <a:cs typeface="Arial" charset="0"/>
              </a:rPr>
              <a:t>-pituitary gonadal axis – controller of sexual reproduction</a:t>
            </a:r>
          </a:p>
        </p:txBody>
      </p:sp>
      <p:sp>
        <p:nvSpPr>
          <p:cNvPr id="47" name="TextBox 46"/>
          <p:cNvSpPr txBox="1"/>
          <p:nvPr/>
        </p:nvSpPr>
        <p:spPr>
          <a:xfrm>
            <a:off x="4357688" y="1500188"/>
            <a:ext cx="3856037" cy="954107"/>
          </a:xfrm>
          <a:prstGeom prst="rect">
            <a:avLst/>
          </a:prstGeom>
          <a:solidFill>
            <a:srgbClr val="FFFFCC"/>
          </a:solidFill>
          <a:ln>
            <a:solidFill>
              <a:srgbClr val="1C11AF"/>
            </a:solidFill>
          </a:ln>
        </p:spPr>
        <p:txBody>
          <a:bodyPr wrap="square">
            <a:spAutoFit/>
          </a:bodyPr>
          <a:lstStyle/>
          <a:p>
            <a:pPr algn="ctr">
              <a:defRPr/>
            </a:pPr>
            <a:r>
              <a:rPr lang="en-GB" sz="2000" b="1" dirty="0">
                <a:solidFill>
                  <a:schemeClr val="accent2">
                    <a:lumMod val="75000"/>
                  </a:schemeClr>
                </a:solidFill>
                <a:latin typeface="Arial" pitchFamily="34" charset="0"/>
              </a:rPr>
              <a:t>Hypothalamus</a:t>
            </a:r>
          </a:p>
          <a:p>
            <a:pPr algn="ctr">
              <a:defRPr/>
            </a:pPr>
            <a:r>
              <a:rPr lang="en-GB" sz="1800" dirty="0" err="1">
                <a:solidFill>
                  <a:schemeClr val="accent2">
                    <a:lumMod val="75000"/>
                  </a:schemeClr>
                </a:solidFill>
                <a:latin typeface="Arial" pitchFamily="34" charset="0"/>
              </a:rPr>
              <a:t>Gonadotrophin</a:t>
            </a:r>
            <a:r>
              <a:rPr lang="en-GB" sz="1800" dirty="0">
                <a:solidFill>
                  <a:schemeClr val="accent2">
                    <a:lumMod val="75000"/>
                  </a:schemeClr>
                </a:solidFill>
                <a:latin typeface="Arial" pitchFamily="34" charset="0"/>
              </a:rPr>
              <a:t> releasing hormone</a:t>
            </a:r>
          </a:p>
        </p:txBody>
      </p:sp>
      <p:sp>
        <p:nvSpPr>
          <p:cNvPr id="6163" name="TextBox 48"/>
          <p:cNvSpPr txBox="1">
            <a:spLocks noChangeArrowheads="1"/>
          </p:cNvSpPr>
          <p:nvPr/>
        </p:nvSpPr>
        <p:spPr bwMode="auto">
          <a:xfrm>
            <a:off x="5286375" y="4799111"/>
            <a:ext cx="1857375" cy="646113"/>
          </a:xfrm>
          <a:prstGeom prst="rect">
            <a:avLst/>
          </a:prstGeom>
          <a:solidFill>
            <a:srgbClr val="FFFFC1"/>
          </a:solidFill>
          <a:ln w="57150">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F3DC3"/>
                </a:solidFill>
                <a:latin typeface="Arial" charset="0"/>
                <a:cs typeface="Arial" charset="0"/>
              </a:rPr>
              <a:t>Oestrogens</a:t>
            </a:r>
          </a:p>
          <a:p>
            <a:pPr algn="ctr"/>
            <a:r>
              <a:rPr lang="en-GB" sz="1800">
                <a:solidFill>
                  <a:srgbClr val="2F3DC3"/>
                </a:solidFill>
                <a:latin typeface="Arial" charset="0"/>
                <a:cs typeface="Arial" charset="0"/>
              </a:rPr>
              <a:t>Progesterone</a:t>
            </a:r>
          </a:p>
        </p:txBody>
      </p:sp>
      <p:sp>
        <p:nvSpPr>
          <p:cNvPr id="6164" name="TextBox 49"/>
          <p:cNvSpPr txBox="1">
            <a:spLocks noChangeArrowheads="1"/>
          </p:cNvSpPr>
          <p:nvPr/>
        </p:nvSpPr>
        <p:spPr bwMode="auto">
          <a:xfrm>
            <a:off x="5286375" y="5651401"/>
            <a:ext cx="1857375" cy="369887"/>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a:solidFill>
                  <a:srgbClr val="2F3DC3"/>
                </a:solidFill>
                <a:latin typeface="Arial" charset="0"/>
                <a:cs typeface="Arial" charset="0"/>
              </a:rPr>
              <a:t>Testerone</a:t>
            </a:r>
          </a:p>
        </p:txBody>
      </p:sp>
      <p:cxnSp>
        <p:nvCxnSpPr>
          <p:cNvPr id="6165" name="Straight Arrow Connector 53"/>
          <p:cNvCxnSpPr>
            <a:cxnSpLocks noChangeShapeType="1"/>
          </p:cNvCxnSpPr>
          <p:nvPr/>
        </p:nvCxnSpPr>
        <p:spPr bwMode="auto">
          <a:xfrm>
            <a:off x="4429125" y="1758950"/>
            <a:ext cx="914400" cy="8699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58" name="Straight Arrow Connector 57"/>
          <p:cNvCxnSpPr>
            <a:cxnSpLocks noChangeShapeType="1"/>
          </p:cNvCxnSpPr>
          <p:nvPr/>
        </p:nvCxnSpPr>
        <p:spPr bwMode="auto">
          <a:xfrm flipH="1">
            <a:off x="5930900" y="2286000"/>
            <a:ext cx="1" cy="428625"/>
          </a:xfrm>
          <a:prstGeom prst="straightConnector1">
            <a:avLst/>
          </a:prstGeom>
          <a:noFill/>
          <a:ln w="76200" algn="ctr">
            <a:solidFill>
              <a:srgbClr val="00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628986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whole uterus"/>
          <p:cNvPicPr>
            <a:picLocks noChangeAspect="1" noChangeArrowheads="1"/>
          </p:cNvPicPr>
          <p:nvPr/>
        </p:nvPicPr>
        <p:blipFill>
          <a:blip r:embed="rId2" cstate="print"/>
          <a:srcRect/>
          <a:stretch>
            <a:fillRect/>
          </a:stretch>
        </p:blipFill>
        <p:spPr bwMode="auto">
          <a:xfrm>
            <a:off x="395288" y="404813"/>
            <a:ext cx="8424862" cy="555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3"/>
          <p:cNvSpPr txBox="1">
            <a:spLocks noChangeArrowheads="1"/>
          </p:cNvSpPr>
          <p:nvPr/>
        </p:nvSpPr>
        <p:spPr bwMode="auto">
          <a:xfrm>
            <a:off x="639763" y="80963"/>
            <a:ext cx="2152650" cy="771525"/>
          </a:xfrm>
          <a:prstGeom prst="rect">
            <a:avLst/>
          </a:prstGeom>
          <a:noFill/>
          <a:ln w="9525">
            <a:noFill/>
            <a:miter lim="800000"/>
            <a:headEnd/>
            <a:tailEnd/>
          </a:ln>
        </p:spPr>
        <p:txBody>
          <a:bodyPr wrap="none">
            <a:spAutoFit/>
          </a:bodyPr>
          <a:lstStyle/>
          <a:p>
            <a:r>
              <a:rPr lang="en-US" sz="4400" dirty="0">
                <a:solidFill>
                  <a:srgbClr val="000058"/>
                </a:solidFill>
              </a:rPr>
              <a:t>ovaries</a:t>
            </a:r>
          </a:p>
        </p:txBody>
      </p:sp>
      <p:sp>
        <p:nvSpPr>
          <p:cNvPr id="14339" name="Text Box 4"/>
          <p:cNvSpPr txBox="1">
            <a:spLocks noChangeArrowheads="1"/>
          </p:cNvSpPr>
          <p:nvPr/>
        </p:nvSpPr>
        <p:spPr bwMode="auto">
          <a:xfrm>
            <a:off x="228600" y="1066800"/>
            <a:ext cx="8686800" cy="4832092"/>
          </a:xfrm>
          <a:prstGeom prst="rect">
            <a:avLst/>
          </a:prstGeom>
          <a:noFill/>
          <a:ln w="9525">
            <a:noFill/>
            <a:miter lim="800000"/>
            <a:headEnd/>
            <a:tailEnd/>
          </a:ln>
        </p:spPr>
        <p:txBody>
          <a:bodyPr>
            <a:spAutoFit/>
          </a:bodyPr>
          <a:lstStyle/>
          <a:p>
            <a:pPr>
              <a:buFontTx/>
              <a:buChar char="•"/>
              <a:defRPr/>
            </a:pPr>
            <a:r>
              <a:rPr lang="en-US" sz="2800" dirty="0">
                <a:solidFill>
                  <a:srgbClr val="0070C0"/>
                </a:solidFill>
              </a:rPr>
              <a:t> cortex - contains </a:t>
            </a:r>
            <a:r>
              <a:rPr lang="en-US" sz="2800" dirty="0" smtClean="0">
                <a:solidFill>
                  <a:srgbClr val="0070C0"/>
                </a:solidFill>
              </a:rPr>
              <a:t>follicles (</a:t>
            </a:r>
            <a:r>
              <a:rPr lang="en-US" sz="2800" dirty="0" smtClean="0">
                <a:solidFill>
                  <a:srgbClr val="C00000"/>
                </a:solidFill>
              </a:rPr>
              <a:t>primordial follicles</a:t>
            </a:r>
            <a:r>
              <a:rPr lang="en-US" sz="2800" dirty="0" smtClean="0">
                <a:solidFill>
                  <a:srgbClr val="0070C0"/>
                </a:solidFill>
              </a:rPr>
              <a:t>) </a:t>
            </a:r>
            <a:r>
              <a:rPr lang="en-US" sz="2800" dirty="0">
                <a:solidFill>
                  <a:srgbClr val="0070C0"/>
                </a:solidFill>
              </a:rPr>
              <a:t>with </a:t>
            </a:r>
            <a:r>
              <a:rPr lang="en-US" sz="2800" dirty="0" smtClean="0">
                <a:solidFill>
                  <a:srgbClr val="0070C0"/>
                </a:solidFill>
              </a:rPr>
              <a:t>oocytes (</a:t>
            </a:r>
            <a:r>
              <a:rPr lang="en-US" sz="2800" dirty="0" smtClean="0">
                <a:solidFill>
                  <a:srgbClr val="C00000"/>
                </a:solidFill>
              </a:rPr>
              <a:t>primary oocytes</a:t>
            </a:r>
            <a:r>
              <a:rPr lang="en-US" sz="2800" dirty="0" smtClean="0">
                <a:solidFill>
                  <a:srgbClr val="0070C0"/>
                </a:solidFill>
              </a:rPr>
              <a:t>); </a:t>
            </a:r>
            <a:r>
              <a:rPr lang="en-US" sz="2400" b="0" dirty="0" smtClean="0">
                <a:solidFill>
                  <a:srgbClr val="0070C0"/>
                </a:solidFill>
              </a:rPr>
              <a:t>~400,000 at puberty</a:t>
            </a:r>
            <a:endParaRPr lang="en-US" sz="2400" b="0" dirty="0">
              <a:solidFill>
                <a:srgbClr val="0070C0"/>
              </a:solidFill>
            </a:endParaRPr>
          </a:p>
          <a:p>
            <a:pPr>
              <a:buFontTx/>
              <a:buChar char="•"/>
              <a:defRPr/>
            </a:pPr>
            <a:r>
              <a:rPr lang="en-US" sz="2800" dirty="0">
                <a:solidFill>
                  <a:srgbClr val="0070C0"/>
                </a:solidFill>
              </a:rPr>
              <a:t> medulla - vascular area</a:t>
            </a:r>
          </a:p>
          <a:p>
            <a:pPr>
              <a:buFontTx/>
              <a:buChar char="•"/>
              <a:defRPr/>
            </a:pPr>
            <a:r>
              <a:rPr lang="en-US" sz="2800" dirty="0">
                <a:solidFill>
                  <a:srgbClr val="0070C0"/>
                </a:solidFill>
              </a:rPr>
              <a:t> no duct system </a:t>
            </a:r>
          </a:p>
          <a:p>
            <a:pPr>
              <a:defRPr/>
            </a:pPr>
            <a:endParaRPr lang="en-US" sz="2800" dirty="0">
              <a:solidFill>
                <a:srgbClr val="0070C0"/>
              </a:solidFill>
            </a:endParaRPr>
          </a:p>
          <a:p>
            <a:pPr>
              <a:buFontTx/>
              <a:buChar char="•"/>
              <a:defRPr/>
            </a:pPr>
            <a:r>
              <a:rPr lang="en-US" sz="2800" dirty="0">
                <a:solidFill>
                  <a:srgbClr val="0070C0"/>
                </a:solidFill>
              </a:rPr>
              <a:t> at ovulation - developing ‘</a:t>
            </a:r>
            <a:r>
              <a:rPr lang="en-US" sz="2800" dirty="0">
                <a:solidFill>
                  <a:schemeClr val="accent2">
                    <a:lumMod val="75000"/>
                  </a:schemeClr>
                </a:solidFill>
              </a:rPr>
              <a:t>ovum</a:t>
            </a:r>
            <a:r>
              <a:rPr lang="en-US" sz="2800" dirty="0">
                <a:solidFill>
                  <a:srgbClr val="0070C0"/>
                </a:solidFill>
              </a:rPr>
              <a:t>’ ruptures   through ovarian wall (</a:t>
            </a:r>
            <a:r>
              <a:rPr lang="en-US" sz="2800" dirty="0">
                <a:solidFill>
                  <a:schemeClr val="accent2">
                    <a:lumMod val="75000"/>
                  </a:schemeClr>
                </a:solidFill>
              </a:rPr>
              <a:t>secondary oocyte</a:t>
            </a:r>
            <a:r>
              <a:rPr lang="en-US" sz="2800" dirty="0" smtClean="0">
                <a:solidFill>
                  <a:srgbClr val="0070C0"/>
                </a:solidFill>
              </a:rPr>
              <a:t>) into peritoneal cavity</a:t>
            </a:r>
            <a:endParaRPr lang="en-US" sz="2800" dirty="0">
              <a:solidFill>
                <a:srgbClr val="0070C0"/>
              </a:solidFill>
            </a:endParaRPr>
          </a:p>
          <a:p>
            <a:pPr>
              <a:buFontTx/>
              <a:buChar char="•"/>
              <a:defRPr/>
            </a:pPr>
            <a:endParaRPr lang="en-US" sz="2800" dirty="0">
              <a:solidFill>
                <a:srgbClr val="0070C0"/>
              </a:solidFill>
            </a:endParaRPr>
          </a:p>
          <a:p>
            <a:pPr>
              <a:buFontTx/>
              <a:buChar char="•"/>
              <a:defRPr/>
            </a:pPr>
            <a:r>
              <a:rPr lang="en-US" sz="2800" dirty="0" smtClean="0">
                <a:solidFill>
                  <a:srgbClr val="0070C0"/>
                </a:solidFill>
              </a:rPr>
              <a:t>Ovum </a:t>
            </a:r>
            <a:r>
              <a:rPr lang="en-US" sz="2800" dirty="0">
                <a:solidFill>
                  <a:srgbClr val="0070C0"/>
                </a:solidFill>
              </a:rPr>
              <a:t>picked up by end of fallopian tube</a:t>
            </a:r>
          </a:p>
          <a:p>
            <a:pPr>
              <a:defRPr/>
            </a:pPr>
            <a:r>
              <a:rPr lang="en-US" sz="2800" dirty="0">
                <a:solidFill>
                  <a:srgbClr val="0070C0"/>
                </a:solidFill>
              </a:rPr>
              <a:t>transported to uterus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132856"/>
            <a:ext cx="7200799" cy="4392488"/>
          </a:xfrm>
          <a:prstGeom prst="rect">
            <a:avLst/>
          </a:prstGeom>
        </p:spPr>
      </p:pic>
      <p:sp>
        <p:nvSpPr>
          <p:cNvPr id="3" name="Text Box 3"/>
          <p:cNvSpPr txBox="1">
            <a:spLocks noChangeArrowheads="1"/>
          </p:cNvSpPr>
          <p:nvPr/>
        </p:nvSpPr>
        <p:spPr bwMode="auto">
          <a:xfrm>
            <a:off x="639763" y="80963"/>
            <a:ext cx="3203121" cy="523220"/>
          </a:xfrm>
          <a:prstGeom prst="rect">
            <a:avLst/>
          </a:prstGeom>
          <a:noFill/>
          <a:ln w="9525">
            <a:noFill/>
            <a:miter lim="800000"/>
            <a:headEnd/>
            <a:tailEnd/>
          </a:ln>
        </p:spPr>
        <p:txBody>
          <a:bodyPr wrap="none">
            <a:spAutoFit/>
          </a:bodyPr>
          <a:lstStyle/>
          <a:p>
            <a:r>
              <a:rPr lang="en-US" sz="2800" dirty="0" smtClean="0">
                <a:solidFill>
                  <a:srgbClr val="3333FF"/>
                </a:solidFill>
              </a:rPr>
              <a:t>The ovarian cycle</a:t>
            </a:r>
            <a:endParaRPr lang="en-US" sz="2800" dirty="0">
              <a:solidFill>
                <a:srgbClr val="3333FF"/>
              </a:solidFill>
            </a:endParaRPr>
          </a:p>
        </p:txBody>
      </p:sp>
      <p:sp>
        <p:nvSpPr>
          <p:cNvPr id="4" name="Text Box 3"/>
          <p:cNvSpPr txBox="1">
            <a:spLocks noChangeArrowheads="1"/>
          </p:cNvSpPr>
          <p:nvPr/>
        </p:nvSpPr>
        <p:spPr bwMode="auto">
          <a:xfrm>
            <a:off x="251520" y="755780"/>
            <a:ext cx="8456161" cy="923330"/>
          </a:xfrm>
          <a:prstGeom prst="rect">
            <a:avLst/>
          </a:prstGeom>
          <a:noFill/>
          <a:ln w="9525">
            <a:noFill/>
            <a:miter lim="800000"/>
            <a:headEnd/>
            <a:tailEnd/>
          </a:ln>
        </p:spPr>
        <p:txBody>
          <a:bodyPr wrap="none">
            <a:spAutoFit/>
          </a:bodyPr>
          <a:lstStyle/>
          <a:p>
            <a:r>
              <a:rPr lang="en-US" sz="1800" dirty="0" smtClean="0">
                <a:solidFill>
                  <a:srgbClr val="3333FF"/>
                </a:solidFill>
              </a:rPr>
              <a:t>~ 400,000 primordial follicles (primary oocyte) are present </a:t>
            </a:r>
            <a:r>
              <a:rPr lang="en-US" sz="1800" dirty="0">
                <a:solidFill>
                  <a:srgbClr val="3333FF"/>
                </a:solidFill>
              </a:rPr>
              <a:t>a</a:t>
            </a:r>
            <a:r>
              <a:rPr lang="en-US" sz="1800" dirty="0" smtClean="0">
                <a:solidFill>
                  <a:srgbClr val="3333FF"/>
                </a:solidFill>
              </a:rPr>
              <a:t>t puberty</a:t>
            </a:r>
          </a:p>
          <a:p>
            <a:r>
              <a:rPr lang="en-US" sz="1800" dirty="0" smtClean="0">
                <a:solidFill>
                  <a:srgbClr val="3333FF"/>
                </a:solidFill>
              </a:rPr>
              <a:t>~20 begin to mature at each cycle</a:t>
            </a:r>
          </a:p>
          <a:p>
            <a:r>
              <a:rPr lang="en-US" sz="1800" dirty="0" smtClean="0">
                <a:solidFill>
                  <a:srgbClr val="3333FF"/>
                </a:solidFill>
              </a:rPr>
              <a:t>Normally 1 reaches full maturity (</a:t>
            </a:r>
            <a:r>
              <a:rPr lang="en-US" sz="1800" dirty="0" err="1" smtClean="0">
                <a:solidFill>
                  <a:srgbClr val="3333FF"/>
                </a:solidFill>
              </a:rPr>
              <a:t>Graafian</a:t>
            </a:r>
            <a:r>
              <a:rPr lang="en-US" sz="1800" dirty="0" smtClean="0">
                <a:solidFill>
                  <a:srgbClr val="3333FF"/>
                </a:solidFill>
              </a:rPr>
              <a:t> follicle); the rest regress (atresia) </a:t>
            </a:r>
            <a:endParaRPr lang="en-US" sz="1800" dirty="0">
              <a:solidFill>
                <a:srgbClr val="3333FF"/>
              </a:solidFill>
            </a:endParaRPr>
          </a:p>
        </p:txBody>
      </p:sp>
      <p:grpSp>
        <p:nvGrpSpPr>
          <p:cNvPr id="19" name="Group 18"/>
          <p:cNvGrpSpPr/>
          <p:nvPr/>
        </p:nvGrpSpPr>
        <p:grpSpPr>
          <a:xfrm>
            <a:off x="264355" y="2852936"/>
            <a:ext cx="1787366" cy="1152128"/>
            <a:chOff x="264355" y="2852936"/>
            <a:chExt cx="1787366" cy="1152128"/>
          </a:xfrm>
        </p:grpSpPr>
        <p:sp>
          <p:nvSpPr>
            <p:cNvPr id="5" name="TextBox 4"/>
            <p:cNvSpPr txBox="1"/>
            <p:nvPr/>
          </p:nvSpPr>
          <p:spPr>
            <a:xfrm>
              <a:off x="264355" y="2852936"/>
              <a:ext cx="1787366" cy="830997"/>
            </a:xfrm>
            <a:prstGeom prst="rect">
              <a:avLst/>
            </a:prstGeom>
            <a:noFill/>
          </p:spPr>
          <p:txBody>
            <a:bodyPr wrap="square" rtlCol="0">
              <a:spAutoFit/>
            </a:bodyPr>
            <a:lstStyle/>
            <a:p>
              <a:pPr algn="ctr"/>
              <a:r>
                <a:rPr lang="en-GB" sz="1600" dirty="0" smtClean="0">
                  <a:solidFill>
                    <a:schemeClr val="tx1"/>
                  </a:solidFill>
                  <a:latin typeface="Arial Narrow" pitchFamily="34" charset="0"/>
                </a:rPr>
                <a:t>Primordial follicle</a:t>
              </a:r>
            </a:p>
            <a:p>
              <a:pPr algn="ctr"/>
              <a:r>
                <a:rPr lang="en-GB" sz="1600" b="0" dirty="0">
                  <a:solidFill>
                    <a:schemeClr val="tx1"/>
                  </a:solidFill>
                  <a:latin typeface="Arial Narrow" pitchFamily="34" charset="0"/>
                </a:rPr>
                <a:t>Single cell layer surrounds oocyte</a:t>
              </a:r>
            </a:p>
          </p:txBody>
        </p:sp>
        <p:cxnSp>
          <p:nvCxnSpPr>
            <p:cNvPr id="7" name="Straight Arrow Connector 6"/>
            <p:cNvCxnSpPr/>
            <p:nvPr/>
          </p:nvCxnSpPr>
          <p:spPr>
            <a:xfrm>
              <a:off x="971600" y="3683933"/>
              <a:ext cx="792088" cy="32113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6300192" y="3306470"/>
            <a:ext cx="2909908" cy="338554"/>
          </a:xfrm>
          <a:prstGeom prst="rect">
            <a:avLst/>
          </a:prstGeom>
          <a:noFill/>
        </p:spPr>
        <p:txBody>
          <a:bodyPr wrap="square" rtlCol="0">
            <a:spAutoFit/>
          </a:bodyPr>
          <a:lstStyle/>
          <a:p>
            <a:pPr algn="ctr"/>
            <a:r>
              <a:rPr lang="en-GB" sz="1600" b="0" dirty="0">
                <a:solidFill>
                  <a:schemeClr val="tx1"/>
                </a:solidFill>
                <a:latin typeface="Arial Narrow" pitchFamily="34" charset="0"/>
              </a:rPr>
              <a:t>s</a:t>
            </a:r>
            <a:r>
              <a:rPr lang="en-GB" sz="1600" b="0" dirty="0" smtClean="0">
                <a:solidFill>
                  <a:schemeClr val="tx1"/>
                </a:solidFill>
                <a:latin typeface="Arial Narrow" pitchFamily="34" charset="0"/>
              </a:rPr>
              <a:t>eparates oocyte &amp; </a:t>
            </a:r>
            <a:r>
              <a:rPr lang="en-GB" sz="1600" b="0" dirty="0" err="1" smtClean="0">
                <a:solidFill>
                  <a:schemeClr val="tx1"/>
                </a:solidFill>
                <a:latin typeface="Arial Narrow" pitchFamily="34" charset="0"/>
              </a:rPr>
              <a:t>granulosa</a:t>
            </a:r>
            <a:r>
              <a:rPr lang="en-GB" sz="1600" b="0" dirty="0" smtClean="0">
                <a:solidFill>
                  <a:schemeClr val="tx1"/>
                </a:solidFill>
                <a:latin typeface="Arial Narrow" pitchFamily="34" charset="0"/>
              </a:rPr>
              <a:t> cells</a:t>
            </a:r>
            <a:endParaRPr lang="en-GB" sz="1600" b="0" dirty="0">
              <a:solidFill>
                <a:schemeClr val="tx1"/>
              </a:solidFill>
              <a:latin typeface="Arial Narrow" pitchFamily="34" charset="0"/>
            </a:endParaRPr>
          </a:p>
        </p:txBody>
      </p:sp>
      <p:sp>
        <p:nvSpPr>
          <p:cNvPr id="9" name="TextBox 8"/>
          <p:cNvSpPr txBox="1"/>
          <p:nvPr/>
        </p:nvSpPr>
        <p:spPr>
          <a:xfrm>
            <a:off x="7704855" y="3594502"/>
            <a:ext cx="755577" cy="338554"/>
          </a:xfrm>
          <a:prstGeom prst="rect">
            <a:avLst/>
          </a:prstGeom>
          <a:noFill/>
        </p:spPr>
        <p:txBody>
          <a:bodyPr wrap="square" rtlCol="0">
            <a:spAutoFit/>
          </a:bodyPr>
          <a:lstStyle/>
          <a:p>
            <a:pPr algn="ctr"/>
            <a:r>
              <a:rPr lang="en-GB" sz="1600" b="0" dirty="0" smtClean="0">
                <a:solidFill>
                  <a:schemeClr val="tx1"/>
                </a:solidFill>
                <a:latin typeface="Arial Narrow" pitchFamily="34" charset="0"/>
              </a:rPr>
              <a:t>cavity</a:t>
            </a:r>
            <a:endParaRPr lang="en-GB" sz="1600" b="0" dirty="0">
              <a:solidFill>
                <a:schemeClr val="tx1"/>
              </a:solidFill>
              <a:latin typeface="Arial Narrow" pitchFamily="34" charset="0"/>
            </a:endParaRPr>
          </a:p>
        </p:txBody>
      </p:sp>
      <p:sp>
        <p:nvSpPr>
          <p:cNvPr id="11" name="TextBox 10"/>
          <p:cNvSpPr txBox="1"/>
          <p:nvPr/>
        </p:nvSpPr>
        <p:spPr>
          <a:xfrm>
            <a:off x="6839956" y="4437112"/>
            <a:ext cx="2052524" cy="338554"/>
          </a:xfrm>
          <a:prstGeom prst="rect">
            <a:avLst/>
          </a:prstGeom>
          <a:noFill/>
        </p:spPr>
        <p:txBody>
          <a:bodyPr wrap="square" rtlCol="0">
            <a:spAutoFit/>
          </a:bodyPr>
          <a:lstStyle/>
          <a:p>
            <a:pPr algn="ctr"/>
            <a:r>
              <a:rPr lang="en-GB" sz="1600" b="0" dirty="0">
                <a:solidFill>
                  <a:schemeClr val="tx1"/>
                </a:solidFill>
                <a:latin typeface="Arial Narrow" pitchFamily="34" charset="0"/>
              </a:rPr>
              <a:t>a</a:t>
            </a:r>
            <a:r>
              <a:rPr lang="en-GB" sz="1600" b="0" dirty="0" smtClean="0">
                <a:solidFill>
                  <a:schemeClr val="tx1"/>
                </a:solidFill>
                <a:latin typeface="Arial Narrow" pitchFamily="34" charset="0"/>
              </a:rPr>
              <a:t>fter 1</a:t>
            </a:r>
            <a:r>
              <a:rPr lang="en-GB" sz="1600" b="0" baseline="30000" dirty="0" smtClean="0">
                <a:solidFill>
                  <a:schemeClr val="tx1"/>
                </a:solidFill>
                <a:latin typeface="Arial Narrow" pitchFamily="34" charset="0"/>
              </a:rPr>
              <a:t>st</a:t>
            </a:r>
            <a:r>
              <a:rPr lang="en-GB" sz="1600" b="0" dirty="0" smtClean="0">
                <a:solidFill>
                  <a:schemeClr val="tx1"/>
                </a:solidFill>
                <a:latin typeface="Arial Narrow" pitchFamily="34" charset="0"/>
              </a:rPr>
              <a:t> meiotic division</a:t>
            </a:r>
            <a:endParaRPr lang="en-GB" sz="1600" b="0" dirty="0">
              <a:solidFill>
                <a:schemeClr val="tx1"/>
              </a:solidFill>
              <a:latin typeface="Arial Narrow" pitchFamily="34" charset="0"/>
            </a:endParaRPr>
          </a:p>
        </p:txBody>
      </p:sp>
      <p:sp>
        <p:nvSpPr>
          <p:cNvPr id="12" name="TextBox 11"/>
          <p:cNvSpPr txBox="1"/>
          <p:nvPr/>
        </p:nvSpPr>
        <p:spPr>
          <a:xfrm>
            <a:off x="6012160" y="5661248"/>
            <a:ext cx="2592288" cy="338554"/>
          </a:xfrm>
          <a:prstGeom prst="rect">
            <a:avLst/>
          </a:prstGeom>
          <a:solidFill>
            <a:schemeClr val="bg1"/>
          </a:solidFill>
        </p:spPr>
        <p:txBody>
          <a:bodyPr wrap="square" rtlCol="0">
            <a:spAutoFit/>
          </a:bodyPr>
          <a:lstStyle/>
          <a:p>
            <a:pPr algn="ctr"/>
            <a:r>
              <a:rPr lang="en-GB" sz="1600" b="0" dirty="0">
                <a:solidFill>
                  <a:schemeClr val="tx1"/>
                </a:solidFill>
                <a:latin typeface="Arial Narrow" pitchFamily="34" charset="0"/>
              </a:rPr>
              <a:t>e</a:t>
            </a:r>
            <a:r>
              <a:rPr lang="en-GB" sz="1600" b="0" dirty="0" smtClean="0">
                <a:solidFill>
                  <a:schemeClr val="tx1"/>
                </a:solidFill>
                <a:latin typeface="Arial Narrow" pitchFamily="34" charset="0"/>
              </a:rPr>
              <a:t>xpelled into peritoneal cavity</a:t>
            </a:r>
            <a:endParaRPr lang="en-GB" sz="1600" b="0" dirty="0">
              <a:solidFill>
                <a:schemeClr val="tx1"/>
              </a:solidFill>
              <a:latin typeface="Arial Narrow" pitchFamily="34" charset="0"/>
            </a:endParaRPr>
          </a:p>
        </p:txBody>
      </p:sp>
      <p:grpSp>
        <p:nvGrpSpPr>
          <p:cNvPr id="20" name="Group 19"/>
          <p:cNvGrpSpPr/>
          <p:nvPr/>
        </p:nvGrpSpPr>
        <p:grpSpPr>
          <a:xfrm>
            <a:off x="4644008" y="1794302"/>
            <a:ext cx="2452324" cy="698594"/>
            <a:chOff x="4644008" y="1794302"/>
            <a:chExt cx="2452324" cy="698594"/>
          </a:xfrm>
        </p:grpSpPr>
        <p:sp>
          <p:nvSpPr>
            <p:cNvPr id="10" name="TextBox 9"/>
            <p:cNvSpPr txBox="1"/>
            <p:nvPr/>
          </p:nvSpPr>
          <p:spPr>
            <a:xfrm>
              <a:off x="5184068" y="1794302"/>
              <a:ext cx="1912264" cy="338554"/>
            </a:xfrm>
            <a:prstGeom prst="rect">
              <a:avLst/>
            </a:prstGeom>
            <a:noFill/>
          </p:spPr>
          <p:txBody>
            <a:bodyPr wrap="square" rtlCol="0">
              <a:spAutoFit/>
            </a:bodyPr>
            <a:lstStyle/>
            <a:p>
              <a:pPr algn="ctr"/>
              <a:r>
                <a:rPr lang="en-GB" sz="1600" b="0" dirty="0" smtClean="0">
                  <a:solidFill>
                    <a:schemeClr val="tx1"/>
                  </a:solidFill>
                  <a:latin typeface="Arial Narrow" pitchFamily="34" charset="0"/>
                </a:rPr>
                <a:t>Oestrogen synthesis</a:t>
              </a:r>
              <a:endParaRPr lang="en-GB" sz="1600" b="0" dirty="0">
                <a:solidFill>
                  <a:schemeClr val="tx1"/>
                </a:solidFill>
                <a:latin typeface="Arial Narrow" pitchFamily="34" charset="0"/>
              </a:endParaRPr>
            </a:p>
          </p:txBody>
        </p:sp>
        <p:cxnSp>
          <p:nvCxnSpPr>
            <p:cNvPr id="14" name="Straight Arrow Connector 13"/>
            <p:cNvCxnSpPr/>
            <p:nvPr/>
          </p:nvCxnSpPr>
          <p:spPr>
            <a:xfrm flipH="1">
              <a:off x="4644008" y="2132856"/>
              <a:ext cx="1224136" cy="21602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012160" y="2132856"/>
              <a:ext cx="936104"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323528" y="5724545"/>
            <a:ext cx="2592288" cy="584775"/>
          </a:xfrm>
          <a:prstGeom prst="rect">
            <a:avLst/>
          </a:prstGeom>
          <a:solidFill>
            <a:schemeClr val="bg1"/>
          </a:solidFill>
        </p:spPr>
        <p:txBody>
          <a:bodyPr wrap="square" rtlCol="0">
            <a:spAutoFit/>
          </a:bodyPr>
          <a:lstStyle/>
          <a:p>
            <a:pPr algn="ctr"/>
            <a:r>
              <a:rPr lang="en-GB" sz="1600" b="0" dirty="0" err="1" smtClean="0">
                <a:solidFill>
                  <a:schemeClr val="tx1"/>
                </a:solidFill>
                <a:latin typeface="Arial Narrow" pitchFamily="34" charset="0"/>
              </a:rPr>
              <a:t>Granulosa</a:t>
            </a:r>
            <a:r>
              <a:rPr lang="en-GB" sz="1600" b="0" dirty="0" smtClean="0">
                <a:solidFill>
                  <a:schemeClr val="tx1"/>
                </a:solidFill>
                <a:latin typeface="Arial Narrow" pitchFamily="34" charset="0"/>
              </a:rPr>
              <a:t> cells forms corpus </a:t>
            </a:r>
            <a:r>
              <a:rPr lang="en-GB" sz="1600" b="0" dirty="0" err="1" smtClean="0">
                <a:solidFill>
                  <a:schemeClr val="tx1"/>
                </a:solidFill>
                <a:latin typeface="Arial Narrow" pitchFamily="34" charset="0"/>
              </a:rPr>
              <a:t>luteum</a:t>
            </a:r>
            <a:r>
              <a:rPr lang="en-GB" sz="1600" b="0" dirty="0" smtClean="0">
                <a:solidFill>
                  <a:schemeClr val="tx1"/>
                </a:solidFill>
                <a:latin typeface="Arial Narrow" pitchFamily="34" charset="0"/>
              </a:rPr>
              <a:t>; secretes E2 &amp; P</a:t>
            </a:r>
            <a:endParaRPr lang="en-GB" sz="1600" b="0" dirty="0">
              <a:solidFill>
                <a:schemeClr val="tx1"/>
              </a:solidFill>
              <a:latin typeface="Arial Narrow" pitchFamily="34" charset="0"/>
            </a:endParaRPr>
          </a:p>
        </p:txBody>
      </p:sp>
    </p:spTree>
    <p:extLst>
      <p:ext uri="{BB962C8B-B14F-4D97-AF65-F5344CB8AC3E}">
        <p14:creationId xmlns:p14="http://schemas.microsoft.com/office/powerpoint/2010/main" val="286755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26" descr="ovulation"/>
          <p:cNvPicPr>
            <a:picLocks noChangeAspect="1" noChangeArrowheads="1"/>
          </p:cNvPicPr>
          <p:nvPr/>
        </p:nvPicPr>
        <p:blipFill>
          <a:blip r:embed="rId2" cstate="print"/>
          <a:srcRect/>
          <a:stretch>
            <a:fillRect/>
          </a:stretch>
        </p:blipFill>
        <p:spPr bwMode="auto">
          <a:xfrm>
            <a:off x="2514600" y="228600"/>
            <a:ext cx="4114800" cy="6629400"/>
          </a:xfrm>
          <a:prstGeom prst="rect">
            <a:avLst/>
          </a:prstGeom>
          <a:noFill/>
          <a:ln w="9525">
            <a:noFill/>
            <a:miter lim="800000"/>
            <a:headEnd/>
            <a:tailEnd/>
          </a:ln>
        </p:spPr>
      </p:pic>
      <p:sp>
        <p:nvSpPr>
          <p:cNvPr id="3" name="TextBox 2"/>
          <p:cNvSpPr txBox="1"/>
          <p:nvPr/>
        </p:nvSpPr>
        <p:spPr>
          <a:xfrm>
            <a:off x="107505" y="2132856"/>
            <a:ext cx="2407096" cy="1754326"/>
          </a:xfrm>
          <a:prstGeom prst="rect">
            <a:avLst/>
          </a:prstGeom>
          <a:solidFill>
            <a:srgbClr val="FFFF00"/>
          </a:solidFill>
          <a:ln w="19050">
            <a:noFill/>
          </a:ln>
        </p:spPr>
        <p:txBody>
          <a:bodyPr wrap="square" rtlCol="0">
            <a:spAutoFit/>
          </a:bodyPr>
          <a:lstStyle/>
          <a:p>
            <a:r>
              <a:rPr lang="en-GB" sz="1800" dirty="0">
                <a:solidFill>
                  <a:srgbClr val="0070C0"/>
                </a:solidFill>
              </a:rPr>
              <a:t>secondary oocyte </a:t>
            </a:r>
            <a:r>
              <a:rPr lang="en-GB" sz="1800" b="0" dirty="0">
                <a:solidFill>
                  <a:srgbClr val="0070C0"/>
                </a:solidFill>
              </a:rPr>
              <a:t>formed </a:t>
            </a:r>
            <a:r>
              <a:rPr lang="en-GB" sz="1800" b="0" dirty="0" smtClean="0">
                <a:solidFill>
                  <a:srgbClr val="0070C0"/>
                </a:solidFill>
              </a:rPr>
              <a:t>just prior to </a:t>
            </a:r>
            <a:r>
              <a:rPr lang="en-GB" sz="1800" b="0" dirty="0">
                <a:solidFill>
                  <a:srgbClr val="0070C0"/>
                </a:solidFill>
              </a:rPr>
              <a:t>ovulation (plus first polar body, </a:t>
            </a:r>
            <a:r>
              <a:rPr lang="en-GB" sz="1800" b="0" dirty="0" smtClean="0">
                <a:solidFill>
                  <a:srgbClr val="0070C0"/>
                </a:solidFill>
              </a:rPr>
              <a:t>ejected) i.e</a:t>
            </a:r>
            <a:r>
              <a:rPr lang="en-GB" sz="1800" b="0" dirty="0">
                <a:solidFill>
                  <a:srgbClr val="0070C0"/>
                </a:solidFill>
              </a:rPr>
              <a:t>. first meiotic division occurred</a:t>
            </a:r>
          </a:p>
        </p:txBody>
      </p:sp>
      <p:sp>
        <p:nvSpPr>
          <p:cNvPr id="4" name="TextBox 3"/>
          <p:cNvSpPr txBox="1"/>
          <p:nvPr/>
        </p:nvSpPr>
        <p:spPr>
          <a:xfrm>
            <a:off x="6721561" y="3162419"/>
            <a:ext cx="2407096" cy="1754326"/>
          </a:xfrm>
          <a:prstGeom prst="rect">
            <a:avLst/>
          </a:prstGeom>
          <a:solidFill>
            <a:srgbClr val="FFFF00"/>
          </a:solidFill>
          <a:ln w="19050">
            <a:noFill/>
          </a:ln>
        </p:spPr>
        <p:txBody>
          <a:bodyPr wrap="square" rtlCol="0">
            <a:spAutoFit/>
          </a:bodyPr>
          <a:lstStyle/>
          <a:p>
            <a:r>
              <a:rPr lang="en-GB" sz="1800" dirty="0">
                <a:solidFill>
                  <a:srgbClr val="0070C0"/>
                </a:solidFill>
              </a:rPr>
              <a:t>secondary oocyte </a:t>
            </a:r>
            <a:r>
              <a:rPr lang="en-GB" sz="1800" b="0" dirty="0">
                <a:solidFill>
                  <a:srgbClr val="0070C0"/>
                </a:solidFill>
              </a:rPr>
              <a:t>second meiotic division stops in </a:t>
            </a:r>
            <a:r>
              <a:rPr lang="en-GB" sz="1800" b="0" dirty="0" smtClean="0">
                <a:solidFill>
                  <a:srgbClr val="0070C0"/>
                </a:solidFill>
              </a:rPr>
              <a:t>metaphase; not completed until penetration of sperm</a:t>
            </a:r>
            <a:endParaRPr lang="en-GB" sz="1800" b="0" dirty="0">
              <a:solidFill>
                <a:srgbClr val="0070C0"/>
              </a:solidFill>
            </a:endParaRPr>
          </a:p>
        </p:txBody>
      </p:sp>
      <p:sp>
        <p:nvSpPr>
          <p:cNvPr id="5" name="TextBox 4"/>
          <p:cNvSpPr txBox="1"/>
          <p:nvPr/>
        </p:nvSpPr>
        <p:spPr>
          <a:xfrm>
            <a:off x="83310" y="4653136"/>
            <a:ext cx="2407096" cy="1477328"/>
          </a:xfrm>
          <a:prstGeom prst="rect">
            <a:avLst/>
          </a:prstGeom>
          <a:solidFill>
            <a:srgbClr val="FFFF00"/>
          </a:solidFill>
          <a:ln w="19050">
            <a:noFill/>
          </a:ln>
        </p:spPr>
        <p:txBody>
          <a:bodyPr wrap="square" rtlCol="0">
            <a:spAutoFit/>
          </a:bodyPr>
          <a:lstStyle/>
          <a:p>
            <a:r>
              <a:rPr lang="en-GB" sz="1800" b="0" dirty="0">
                <a:solidFill>
                  <a:srgbClr val="0070C0"/>
                </a:solidFill>
              </a:rPr>
              <a:t>ovulated into pelvic </a:t>
            </a:r>
            <a:r>
              <a:rPr lang="en-GB" sz="1800" b="0" dirty="0" smtClean="0">
                <a:solidFill>
                  <a:srgbClr val="0070C0"/>
                </a:solidFill>
              </a:rPr>
              <a:t>cavity</a:t>
            </a:r>
          </a:p>
          <a:p>
            <a:endParaRPr lang="en-GB" sz="1800" b="0" dirty="0">
              <a:solidFill>
                <a:srgbClr val="0070C0"/>
              </a:solidFill>
            </a:endParaRPr>
          </a:p>
          <a:p>
            <a:r>
              <a:rPr lang="en-GB" sz="1800" b="0" dirty="0" smtClean="0">
                <a:solidFill>
                  <a:srgbClr val="0070C0"/>
                </a:solidFill>
              </a:rPr>
              <a:t>caught </a:t>
            </a:r>
            <a:r>
              <a:rPr lang="en-GB" sz="1800" b="0" dirty="0">
                <a:solidFill>
                  <a:srgbClr val="0070C0"/>
                </a:solidFill>
              </a:rPr>
              <a:t>by fimbriae of Fallopian tube</a:t>
            </a:r>
          </a:p>
        </p:txBody>
      </p:sp>
      <p:sp>
        <p:nvSpPr>
          <p:cNvPr id="7" name="Text Box 3"/>
          <p:cNvSpPr txBox="1">
            <a:spLocks noChangeArrowheads="1"/>
          </p:cNvSpPr>
          <p:nvPr/>
        </p:nvSpPr>
        <p:spPr bwMode="auto">
          <a:xfrm>
            <a:off x="467544" y="169476"/>
            <a:ext cx="1782860" cy="523220"/>
          </a:xfrm>
          <a:prstGeom prst="rect">
            <a:avLst/>
          </a:prstGeom>
          <a:noFill/>
          <a:ln w="9525">
            <a:noFill/>
            <a:miter lim="800000"/>
            <a:headEnd/>
            <a:tailEnd/>
          </a:ln>
        </p:spPr>
        <p:txBody>
          <a:bodyPr wrap="none">
            <a:spAutoFit/>
          </a:bodyPr>
          <a:lstStyle/>
          <a:p>
            <a:r>
              <a:rPr lang="en-US" sz="2800" dirty="0" smtClean="0">
                <a:solidFill>
                  <a:srgbClr val="3333FF"/>
                </a:solidFill>
              </a:rPr>
              <a:t>ovulation</a:t>
            </a:r>
            <a:endParaRPr lang="en-US" sz="2800" dirty="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517525" y="400050"/>
            <a:ext cx="8016875" cy="1503363"/>
          </a:xfrm>
          <a:prstGeom prst="rect">
            <a:avLst/>
          </a:prstGeom>
          <a:noFill/>
          <a:ln w="9525">
            <a:noFill/>
            <a:miter lim="800000"/>
            <a:headEnd/>
            <a:tailEnd/>
          </a:ln>
        </p:spPr>
        <p:txBody>
          <a:bodyPr>
            <a:spAutoFit/>
          </a:bodyPr>
          <a:lstStyle/>
          <a:p>
            <a:r>
              <a:rPr lang="en-GB" sz="4800">
                <a:solidFill>
                  <a:srgbClr val="000058"/>
                </a:solidFill>
              </a:rPr>
              <a:t>menstrual cycle</a:t>
            </a:r>
            <a:r>
              <a:rPr lang="en-GB" sz="4400">
                <a:solidFill>
                  <a:srgbClr val="000058"/>
                </a:solidFill>
              </a:rPr>
              <a:t> (endometrial/uterine)</a:t>
            </a:r>
            <a:r>
              <a:rPr lang="en-GB" sz="4400"/>
              <a:t> </a:t>
            </a:r>
          </a:p>
        </p:txBody>
      </p:sp>
      <p:sp>
        <p:nvSpPr>
          <p:cNvPr id="17411" name="Text Box 3"/>
          <p:cNvSpPr txBox="1">
            <a:spLocks noChangeArrowheads="1"/>
          </p:cNvSpPr>
          <p:nvPr/>
        </p:nvSpPr>
        <p:spPr bwMode="auto">
          <a:xfrm>
            <a:off x="685800" y="2133600"/>
            <a:ext cx="7918450" cy="4524375"/>
          </a:xfrm>
          <a:prstGeom prst="rect">
            <a:avLst/>
          </a:prstGeom>
          <a:noFill/>
          <a:ln w="9525">
            <a:noFill/>
            <a:miter lim="800000"/>
            <a:headEnd/>
            <a:tailEnd/>
          </a:ln>
        </p:spPr>
        <p:txBody>
          <a:bodyPr>
            <a:spAutoFit/>
          </a:bodyPr>
          <a:lstStyle/>
          <a:p>
            <a:r>
              <a:rPr lang="en-GB">
                <a:solidFill>
                  <a:srgbClr val="0070C0"/>
                </a:solidFill>
              </a:rPr>
              <a:t>endometrium - 3 layers</a:t>
            </a:r>
          </a:p>
          <a:p>
            <a:r>
              <a:rPr lang="en-GB">
                <a:solidFill>
                  <a:srgbClr val="0070C0"/>
                </a:solidFill>
              </a:rPr>
              <a:t>stratum compactum</a:t>
            </a:r>
          </a:p>
          <a:p>
            <a:r>
              <a:rPr lang="en-GB">
                <a:solidFill>
                  <a:srgbClr val="0070C0"/>
                </a:solidFill>
              </a:rPr>
              <a:t>stratum spongiosum </a:t>
            </a:r>
          </a:p>
          <a:p>
            <a:r>
              <a:rPr lang="en-GB">
                <a:solidFill>
                  <a:srgbClr val="0070C0"/>
                </a:solidFill>
              </a:rPr>
              <a:t>stratum basale (basal layer)</a:t>
            </a:r>
          </a:p>
          <a:p>
            <a:endParaRPr lang="en-GB">
              <a:solidFill>
                <a:srgbClr val="0070C0"/>
              </a:solidFill>
            </a:endParaRPr>
          </a:p>
          <a:p>
            <a:r>
              <a:rPr lang="en-GB">
                <a:solidFill>
                  <a:srgbClr val="0070C0"/>
                </a:solidFill>
              </a:rPr>
              <a:t>cyclical events (~28 days)</a:t>
            </a:r>
          </a:p>
          <a:p>
            <a:r>
              <a:rPr lang="en-GB">
                <a:solidFill>
                  <a:srgbClr val="0070C0"/>
                </a:solidFill>
              </a:rPr>
              <a:t>menstruation, ovulation</a:t>
            </a:r>
          </a:p>
          <a:p>
            <a:r>
              <a:rPr lang="en-GB">
                <a:solidFill>
                  <a:srgbClr val="0070C0"/>
                </a:solidFill>
              </a:rPr>
              <a:t>pregnancy</a:t>
            </a:r>
          </a:p>
          <a:p>
            <a:endParaRPr lang="en-GB"/>
          </a:p>
        </p:txBody>
      </p:sp>
      <p:sp>
        <p:nvSpPr>
          <p:cNvPr id="17412" name="AutoShape 4"/>
          <p:cNvSpPr>
            <a:spLocks/>
          </p:cNvSpPr>
          <p:nvPr/>
        </p:nvSpPr>
        <p:spPr bwMode="auto">
          <a:xfrm>
            <a:off x="5076825" y="2781300"/>
            <a:ext cx="152400" cy="914400"/>
          </a:xfrm>
          <a:prstGeom prst="rightBrace">
            <a:avLst>
              <a:gd name="adj1" fmla="val 50000"/>
              <a:gd name="adj2" fmla="val 50000"/>
            </a:avLst>
          </a:prstGeom>
          <a:noFill/>
          <a:ln w="38100">
            <a:solidFill>
              <a:schemeClr val="tx1"/>
            </a:solidFill>
            <a:round/>
            <a:headEnd/>
            <a:tailEnd/>
          </a:ln>
        </p:spPr>
        <p:txBody>
          <a:bodyPr wrap="none" anchor="ctr"/>
          <a:lstStyle/>
          <a:p>
            <a:endParaRPr lang="en-GB"/>
          </a:p>
        </p:txBody>
      </p:sp>
      <p:sp>
        <p:nvSpPr>
          <p:cNvPr id="17413" name="Text Box 5"/>
          <p:cNvSpPr txBox="1">
            <a:spLocks noChangeArrowheads="1"/>
          </p:cNvSpPr>
          <p:nvPr/>
        </p:nvSpPr>
        <p:spPr bwMode="auto">
          <a:xfrm>
            <a:off x="5487988" y="2708275"/>
            <a:ext cx="3656012" cy="1066800"/>
          </a:xfrm>
          <a:prstGeom prst="rect">
            <a:avLst/>
          </a:prstGeom>
          <a:noFill/>
          <a:ln w="9525">
            <a:noFill/>
            <a:miter lim="800000"/>
            <a:headEnd/>
            <a:tailEnd/>
          </a:ln>
        </p:spPr>
        <p:txBody>
          <a:bodyPr>
            <a:spAutoFit/>
          </a:bodyPr>
          <a:lstStyle/>
          <a:p>
            <a:r>
              <a:rPr lang="en-GB">
                <a:solidFill>
                  <a:srgbClr val="0070C0"/>
                </a:solidFill>
              </a:rPr>
              <a:t>functional zone (or layer)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uterin01"/>
          <p:cNvPicPr>
            <a:picLocks noChangeAspect="1" noChangeArrowheads="1"/>
          </p:cNvPicPr>
          <p:nvPr/>
        </p:nvPicPr>
        <p:blipFill>
          <a:blip r:embed="rId2" cstate="print">
            <a:lum contrast="18000"/>
          </a:blip>
          <a:srcRect l="6862" t="3709" r="6882" b="15115"/>
          <a:stretch>
            <a:fillRect/>
          </a:stretch>
        </p:blipFill>
        <p:spPr bwMode="auto">
          <a:xfrm>
            <a:off x="755576" y="-27384"/>
            <a:ext cx="7056438" cy="6810375"/>
          </a:xfrm>
          <a:prstGeom prst="rect">
            <a:avLst/>
          </a:prstGeom>
          <a:noFill/>
          <a:ln w="9525">
            <a:noFill/>
            <a:miter lim="800000"/>
            <a:headEnd/>
            <a:tailEnd/>
          </a:ln>
        </p:spPr>
      </p:pic>
      <p:sp>
        <p:nvSpPr>
          <p:cNvPr id="3" name="Text Box 3"/>
          <p:cNvSpPr txBox="1">
            <a:spLocks noChangeArrowheads="1"/>
          </p:cNvSpPr>
          <p:nvPr/>
        </p:nvSpPr>
        <p:spPr bwMode="auto">
          <a:xfrm>
            <a:off x="7236296" y="5373216"/>
            <a:ext cx="1776448" cy="461665"/>
          </a:xfrm>
          <a:prstGeom prst="rect">
            <a:avLst/>
          </a:prstGeom>
          <a:solidFill>
            <a:schemeClr val="bg1"/>
          </a:solidFill>
          <a:ln w="9525">
            <a:noFill/>
            <a:miter lim="800000"/>
            <a:headEnd/>
            <a:tailEnd/>
          </a:ln>
        </p:spPr>
        <p:txBody>
          <a:bodyPr wrap="none">
            <a:spAutoFit/>
          </a:bodyPr>
          <a:lstStyle/>
          <a:p>
            <a:r>
              <a:rPr lang="en-US" sz="2400" dirty="0" smtClean="0">
                <a:solidFill>
                  <a:srgbClr val="3333FF"/>
                </a:solidFill>
              </a:rPr>
              <a:t>basal layer</a:t>
            </a:r>
            <a:endParaRPr lang="en-US" sz="2400" dirty="0">
              <a:solidFill>
                <a:srgbClr val="3333FF"/>
              </a:solidFill>
            </a:endParaRPr>
          </a:p>
        </p:txBody>
      </p:sp>
      <p:cxnSp>
        <p:nvCxnSpPr>
          <p:cNvPr id="4" name="Straight Connector 3"/>
          <p:cNvCxnSpPr/>
          <p:nvPr/>
        </p:nvCxnSpPr>
        <p:spPr>
          <a:xfrm>
            <a:off x="7236296" y="5085184"/>
            <a:ext cx="1512168" cy="0"/>
          </a:xfrm>
          <a:prstGeom prst="line">
            <a:avLst/>
          </a:prstGeom>
          <a:ln w="28575">
            <a:solidFill>
              <a:srgbClr val="3333FF"/>
            </a:solidFill>
            <a:prstDash val="sysDot"/>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380312" y="3212976"/>
            <a:ext cx="1512168" cy="0"/>
          </a:xfrm>
          <a:prstGeom prst="line">
            <a:avLst/>
          </a:prstGeom>
          <a:ln w="28575">
            <a:solidFill>
              <a:srgbClr val="3333FF"/>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7308304" y="5949280"/>
            <a:ext cx="1512168" cy="0"/>
          </a:xfrm>
          <a:prstGeom prst="line">
            <a:avLst/>
          </a:prstGeom>
          <a:ln w="28575">
            <a:solidFill>
              <a:srgbClr val="3333FF"/>
            </a:solidFill>
            <a:prstDash val="sysDot"/>
          </a:ln>
        </p:spPr>
        <p:style>
          <a:lnRef idx="1">
            <a:schemeClr val="accent1"/>
          </a:lnRef>
          <a:fillRef idx="0">
            <a:schemeClr val="accent1"/>
          </a:fillRef>
          <a:effectRef idx="0">
            <a:schemeClr val="accent1"/>
          </a:effectRef>
          <a:fontRef idx="minor">
            <a:schemeClr val="tx1"/>
          </a:fontRef>
        </p:style>
      </p:cxnSp>
      <p:sp>
        <p:nvSpPr>
          <p:cNvPr id="8" name="Text Box 3"/>
          <p:cNvSpPr txBox="1">
            <a:spLocks noChangeArrowheads="1"/>
          </p:cNvSpPr>
          <p:nvPr/>
        </p:nvSpPr>
        <p:spPr bwMode="auto">
          <a:xfrm>
            <a:off x="7308304" y="3717032"/>
            <a:ext cx="1653017" cy="830997"/>
          </a:xfrm>
          <a:prstGeom prst="rect">
            <a:avLst/>
          </a:prstGeom>
          <a:solidFill>
            <a:schemeClr val="bg1"/>
          </a:solidFill>
          <a:ln w="9525">
            <a:noFill/>
            <a:miter lim="800000"/>
            <a:headEnd/>
            <a:tailEnd/>
          </a:ln>
        </p:spPr>
        <p:txBody>
          <a:bodyPr wrap="none">
            <a:spAutoFit/>
          </a:bodyPr>
          <a:lstStyle/>
          <a:p>
            <a:pPr algn="ctr"/>
            <a:r>
              <a:rPr lang="en-US" sz="2400" dirty="0">
                <a:solidFill>
                  <a:srgbClr val="3333FF"/>
                </a:solidFill>
              </a:rPr>
              <a:t>f</a:t>
            </a:r>
            <a:r>
              <a:rPr lang="en-US" sz="2400" dirty="0" smtClean="0">
                <a:solidFill>
                  <a:srgbClr val="3333FF"/>
                </a:solidFill>
              </a:rPr>
              <a:t>unctional</a:t>
            </a:r>
          </a:p>
          <a:p>
            <a:pPr algn="ctr"/>
            <a:r>
              <a:rPr lang="en-US" sz="2400" dirty="0" smtClean="0">
                <a:solidFill>
                  <a:srgbClr val="3333FF"/>
                </a:solidFill>
              </a:rPr>
              <a:t> layer</a:t>
            </a:r>
            <a:endParaRPr lang="en-US" sz="2400" dirty="0">
              <a:solidFill>
                <a:srgbClr val="3333FF"/>
              </a:solidFill>
            </a:endParaRPr>
          </a:p>
        </p:txBody>
      </p:sp>
      <p:sp>
        <p:nvSpPr>
          <p:cNvPr id="9" name="Text Box 3"/>
          <p:cNvSpPr txBox="1">
            <a:spLocks noChangeArrowheads="1"/>
          </p:cNvSpPr>
          <p:nvPr/>
        </p:nvSpPr>
        <p:spPr bwMode="auto">
          <a:xfrm>
            <a:off x="5508104" y="476672"/>
            <a:ext cx="2765501" cy="461665"/>
          </a:xfrm>
          <a:prstGeom prst="rect">
            <a:avLst/>
          </a:prstGeom>
          <a:noFill/>
          <a:ln w="9525">
            <a:noFill/>
            <a:miter lim="800000"/>
            <a:headEnd/>
            <a:tailEnd/>
          </a:ln>
        </p:spPr>
        <p:txBody>
          <a:bodyPr wrap="none">
            <a:spAutoFit/>
          </a:bodyPr>
          <a:lstStyle/>
          <a:p>
            <a:r>
              <a:rPr lang="en-US" sz="2400" dirty="0" smtClean="0">
                <a:solidFill>
                  <a:srgbClr val="3333FF"/>
                </a:solidFill>
              </a:rPr>
              <a:t>The endometrium</a:t>
            </a:r>
            <a:endParaRPr lang="en-US" sz="2400" dirty="0">
              <a:solidFill>
                <a:srgbClr val="3333FF"/>
              </a:solidFill>
            </a:endParaRPr>
          </a:p>
        </p:txBody>
      </p:sp>
      <p:sp>
        <p:nvSpPr>
          <p:cNvPr id="5" name="Rectangle 4"/>
          <p:cNvSpPr/>
          <p:nvPr/>
        </p:nvSpPr>
        <p:spPr>
          <a:xfrm>
            <a:off x="971550" y="44624"/>
            <a:ext cx="2952378" cy="15022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23528" y="1215704"/>
            <a:ext cx="2736304" cy="55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115616" y="3591968"/>
            <a:ext cx="1512168" cy="55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685800" y="228600"/>
            <a:ext cx="7772400" cy="762000"/>
          </a:xfrm>
          <a:prstGeom prst="rect">
            <a:avLst/>
          </a:prstGeom>
          <a:solidFill>
            <a:srgbClr val="FFFFCC"/>
          </a:solidFill>
          <a:ln w="12700">
            <a:noFill/>
            <a:miter lim="800000"/>
            <a:headEnd/>
            <a:tailEnd/>
          </a:ln>
        </p:spPr>
        <p:txBody>
          <a:bodyPr lIns="90488" tIns="44450" rIns="90488" bIns="44450" anchor="ctr"/>
          <a:lstStyle/>
          <a:p>
            <a:pPr algn="ctr">
              <a:defRPr/>
            </a:pPr>
            <a:r>
              <a:rPr lang="en-GB" sz="4400" i="1" dirty="0">
                <a:solidFill>
                  <a:schemeClr val="tx2">
                    <a:lumMod val="75000"/>
                  </a:schemeClr>
                </a:solidFill>
              </a:rPr>
              <a:t>THE MENSTRUAL CYCLE</a:t>
            </a:r>
          </a:p>
        </p:txBody>
      </p:sp>
      <p:grpSp>
        <p:nvGrpSpPr>
          <p:cNvPr id="2" name="Group 19"/>
          <p:cNvGrpSpPr>
            <a:grpSpLocks/>
          </p:cNvGrpSpPr>
          <p:nvPr/>
        </p:nvGrpSpPr>
        <p:grpSpPr bwMode="auto">
          <a:xfrm>
            <a:off x="457200" y="1844824"/>
            <a:ext cx="8442325" cy="1992313"/>
            <a:chOff x="288" y="1200"/>
            <a:chExt cx="5318" cy="1255"/>
          </a:xfrm>
          <a:solidFill>
            <a:srgbClr val="FFFFCC"/>
          </a:solidFill>
        </p:grpSpPr>
        <p:sp>
          <p:nvSpPr>
            <p:cNvPr id="19472" name="Text Box 3"/>
            <p:cNvSpPr txBox="1">
              <a:spLocks noChangeArrowheads="1"/>
            </p:cNvSpPr>
            <p:nvPr/>
          </p:nvSpPr>
          <p:spPr bwMode="auto">
            <a:xfrm>
              <a:off x="288" y="1200"/>
              <a:ext cx="2013" cy="296"/>
            </a:xfrm>
            <a:prstGeom prst="rect">
              <a:avLst/>
            </a:prstGeom>
            <a:grpFill/>
            <a:ln w="12700">
              <a:noFill/>
              <a:miter lim="800000"/>
              <a:headEnd/>
              <a:tailEnd/>
            </a:ln>
          </p:spPr>
          <p:txBody>
            <a:bodyPr wrap="none">
              <a:spAutoFit/>
            </a:bodyPr>
            <a:lstStyle/>
            <a:p>
              <a:pPr>
                <a:defRPr/>
              </a:pPr>
              <a:r>
                <a:rPr lang="en-GB" sz="2400" b="0">
                  <a:solidFill>
                    <a:schemeClr val="tx2">
                      <a:lumMod val="75000"/>
                    </a:schemeClr>
                  </a:solidFill>
                </a:rPr>
                <a:t>FOLLICULAR PHASE</a:t>
              </a:r>
            </a:p>
          </p:txBody>
        </p:sp>
        <p:sp>
          <p:nvSpPr>
            <p:cNvPr id="19473" name="Text Box 4"/>
            <p:cNvSpPr txBox="1">
              <a:spLocks noChangeArrowheads="1"/>
            </p:cNvSpPr>
            <p:nvPr/>
          </p:nvSpPr>
          <p:spPr bwMode="auto">
            <a:xfrm>
              <a:off x="3264" y="2159"/>
              <a:ext cx="2342" cy="296"/>
            </a:xfrm>
            <a:prstGeom prst="rect">
              <a:avLst/>
            </a:prstGeom>
            <a:solidFill>
              <a:srgbClr val="FFCCFF"/>
            </a:solidFill>
            <a:ln w="12700">
              <a:noFill/>
              <a:miter lim="800000"/>
              <a:headEnd/>
              <a:tailEnd/>
            </a:ln>
          </p:spPr>
          <p:txBody>
            <a:bodyPr wrap="none">
              <a:spAutoFit/>
            </a:bodyPr>
            <a:lstStyle/>
            <a:p>
              <a:pPr>
                <a:defRPr/>
              </a:pPr>
              <a:r>
                <a:rPr lang="en-GB" sz="2400" b="0">
                  <a:solidFill>
                    <a:schemeClr val="tx2">
                      <a:lumMod val="75000"/>
                    </a:schemeClr>
                  </a:solidFill>
                </a:rPr>
                <a:t>PROLIFERATIVE PHASE</a:t>
              </a:r>
            </a:p>
          </p:txBody>
        </p:sp>
        <p:sp>
          <p:nvSpPr>
            <p:cNvPr id="19474" name="Rectangle 8"/>
            <p:cNvSpPr>
              <a:spLocks noChangeArrowheads="1"/>
            </p:cNvSpPr>
            <p:nvPr/>
          </p:nvSpPr>
          <p:spPr bwMode="auto">
            <a:xfrm>
              <a:off x="1872" y="1536"/>
              <a:ext cx="1920" cy="528"/>
            </a:xfrm>
            <a:prstGeom prst="rect">
              <a:avLst/>
            </a:prstGeom>
            <a:grpFill/>
            <a:ln w="12700">
              <a:noFill/>
              <a:miter lim="800000"/>
              <a:headEnd/>
              <a:tailEnd/>
            </a:ln>
          </p:spPr>
          <p:txBody>
            <a:bodyPr wrap="none" anchor="ctr"/>
            <a:lstStyle/>
            <a:p>
              <a:pPr algn="ctr">
                <a:defRPr/>
              </a:pPr>
              <a:r>
                <a:rPr lang="en-GB" sz="2400" b="0">
                  <a:solidFill>
                    <a:schemeClr val="tx2">
                      <a:lumMod val="75000"/>
                    </a:schemeClr>
                  </a:solidFill>
                </a:rPr>
                <a:t>OESTROGEN</a:t>
              </a:r>
            </a:p>
            <a:p>
              <a:pPr algn="ctr">
                <a:defRPr/>
              </a:pPr>
              <a:r>
                <a:rPr lang="en-GB" sz="2400" b="0">
                  <a:solidFill>
                    <a:schemeClr val="tx2">
                      <a:lumMod val="75000"/>
                    </a:schemeClr>
                  </a:solidFill>
                </a:rPr>
                <a:t>(17</a:t>
              </a:r>
              <a:r>
                <a:rPr lang="en-GB" sz="2400" b="0">
                  <a:solidFill>
                    <a:schemeClr val="tx2">
                      <a:lumMod val="75000"/>
                    </a:schemeClr>
                  </a:solidFill>
                  <a:latin typeface="Symbol" pitchFamily="18" charset="2"/>
                </a:rPr>
                <a:t>b</a:t>
              </a:r>
              <a:r>
                <a:rPr lang="en-GB" sz="2400" b="0">
                  <a:solidFill>
                    <a:schemeClr val="tx2">
                      <a:lumMod val="75000"/>
                    </a:schemeClr>
                  </a:solidFill>
                </a:rPr>
                <a:t>-OESTRADIOL)</a:t>
              </a:r>
            </a:p>
          </p:txBody>
        </p:sp>
        <p:cxnSp>
          <p:nvCxnSpPr>
            <p:cNvPr id="19475" name="AutoShape 13"/>
            <p:cNvCxnSpPr>
              <a:cxnSpLocks noChangeShapeType="1"/>
              <a:stCxn id="19474" idx="1"/>
              <a:endCxn id="19472" idx="2"/>
            </p:cNvCxnSpPr>
            <p:nvPr/>
          </p:nvCxnSpPr>
          <p:spPr bwMode="auto">
            <a:xfrm rot="10800000">
              <a:off x="1295" y="1496"/>
              <a:ext cx="577" cy="304"/>
            </a:xfrm>
            <a:prstGeom prst="bentConnector2">
              <a:avLst/>
            </a:prstGeom>
            <a:grpFill/>
            <a:ln w="57150">
              <a:solidFill>
                <a:schemeClr val="tx1"/>
              </a:solidFill>
              <a:miter lim="800000"/>
              <a:headEnd type="triangle" w="med" len="med"/>
              <a:tailEnd/>
            </a:ln>
          </p:spPr>
        </p:cxnSp>
        <p:cxnSp>
          <p:nvCxnSpPr>
            <p:cNvPr id="19476" name="AutoShape 14"/>
            <p:cNvCxnSpPr>
              <a:cxnSpLocks noChangeShapeType="1"/>
              <a:stCxn id="19474" idx="3"/>
            </p:cNvCxnSpPr>
            <p:nvPr/>
          </p:nvCxnSpPr>
          <p:spPr bwMode="auto">
            <a:xfrm>
              <a:off x="3792" y="1800"/>
              <a:ext cx="787" cy="383"/>
            </a:xfrm>
            <a:prstGeom prst="bentConnector3">
              <a:avLst>
                <a:gd name="adj1" fmla="val 98731"/>
              </a:avLst>
            </a:prstGeom>
            <a:grpFill/>
            <a:ln w="57150">
              <a:solidFill>
                <a:schemeClr val="tx1"/>
              </a:solidFill>
              <a:miter lim="800000"/>
              <a:headEnd/>
              <a:tailEnd type="triangle" w="med" len="med"/>
            </a:ln>
          </p:spPr>
        </p:cxnSp>
      </p:grpSp>
      <p:sp>
        <p:nvSpPr>
          <p:cNvPr id="19461" name="Text Box 17"/>
          <p:cNvSpPr txBox="1">
            <a:spLocks noChangeArrowheads="1"/>
          </p:cNvSpPr>
          <p:nvPr/>
        </p:nvSpPr>
        <p:spPr bwMode="auto">
          <a:xfrm>
            <a:off x="457200" y="1143000"/>
            <a:ext cx="3562350" cy="592138"/>
          </a:xfrm>
          <a:prstGeom prst="rect">
            <a:avLst/>
          </a:prstGeom>
          <a:solidFill>
            <a:srgbClr val="FFFFCC"/>
          </a:solidFill>
          <a:ln w="12700">
            <a:noFill/>
            <a:miter lim="800000"/>
            <a:headEnd/>
            <a:tailEnd/>
          </a:ln>
        </p:spPr>
        <p:txBody>
          <a:bodyPr wrap="none">
            <a:spAutoFit/>
          </a:bodyPr>
          <a:lstStyle/>
          <a:p>
            <a:pPr>
              <a:defRPr/>
            </a:pPr>
            <a:r>
              <a:rPr lang="en-GB" i="1">
                <a:solidFill>
                  <a:schemeClr val="tx2">
                    <a:lumMod val="75000"/>
                  </a:schemeClr>
                </a:solidFill>
              </a:rPr>
              <a:t>OVARIAN CYCLE</a:t>
            </a:r>
            <a:endParaRPr lang="en-GB" b="0">
              <a:solidFill>
                <a:schemeClr val="tx2">
                  <a:lumMod val="75000"/>
                </a:schemeClr>
              </a:solidFill>
            </a:endParaRPr>
          </a:p>
        </p:txBody>
      </p:sp>
      <p:sp>
        <p:nvSpPr>
          <p:cNvPr id="19462" name="Text Box 18"/>
          <p:cNvSpPr txBox="1">
            <a:spLocks noChangeArrowheads="1"/>
          </p:cNvSpPr>
          <p:nvPr/>
        </p:nvSpPr>
        <p:spPr bwMode="auto">
          <a:xfrm>
            <a:off x="4284663" y="1125538"/>
            <a:ext cx="4667250" cy="592137"/>
          </a:xfrm>
          <a:prstGeom prst="rect">
            <a:avLst/>
          </a:prstGeom>
          <a:solidFill>
            <a:srgbClr val="FFCCFF"/>
          </a:solidFill>
          <a:ln w="12700">
            <a:noFill/>
            <a:miter lim="800000"/>
            <a:headEnd/>
            <a:tailEnd/>
          </a:ln>
        </p:spPr>
        <p:txBody>
          <a:bodyPr wrap="none">
            <a:spAutoFit/>
          </a:bodyPr>
          <a:lstStyle/>
          <a:p>
            <a:pPr>
              <a:defRPr/>
            </a:pPr>
            <a:r>
              <a:rPr lang="en-GB" i="1" dirty="0">
                <a:solidFill>
                  <a:schemeClr val="tx2">
                    <a:lumMod val="75000"/>
                  </a:schemeClr>
                </a:solidFill>
              </a:rPr>
              <a:t>ENDOMETRIAL CYCLE</a:t>
            </a:r>
          </a:p>
        </p:txBody>
      </p:sp>
      <p:grpSp>
        <p:nvGrpSpPr>
          <p:cNvPr id="3" name="Group 20"/>
          <p:cNvGrpSpPr>
            <a:grpSpLocks/>
          </p:cNvGrpSpPr>
          <p:nvPr/>
        </p:nvGrpSpPr>
        <p:grpSpPr bwMode="auto">
          <a:xfrm>
            <a:off x="755650" y="2439988"/>
            <a:ext cx="8107363" cy="4178300"/>
            <a:chOff x="755576" y="2439987"/>
            <a:chExt cx="8107363" cy="4178300"/>
          </a:xfrm>
        </p:grpSpPr>
        <p:grpSp>
          <p:nvGrpSpPr>
            <p:cNvPr id="4" name="Group 20"/>
            <p:cNvGrpSpPr>
              <a:grpSpLocks/>
            </p:cNvGrpSpPr>
            <p:nvPr/>
          </p:nvGrpSpPr>
          <p:grpSpPr bwMode="auto">
            <a:xfrm>
              <a:off x="755576" y="2439987"/>
              <a:ext cx="8107363" cy="4178300"/>
              <a:chOff x="480" y="1536"/>
              <a:chExt cx="5107" cy="2632"/>
            </a:xfrm>
            <a:solidFill>
              <a:srgbClr val="000058"/>
            </a:solidFill>
          </p:grpSpPr>
          <p:sp>
            <p:nvSpPr>
              <p:cNvPr id="19463" name="Text Box 5"/>
              <p:cNvSpPr txBox="1">
                <a:spLocks noChangeArrowheads="1"/>
              </p:cNvSpPr>
              <p:nvPr/>
            </p:nvSpPr>
            <p:spPr bwMode="auto">
              <a:xfrm>
                <a:off x="528" y="2111"/>
                <a:ext cx="1233" cy="296"/>
              </a:xfrm>
              <a:prstGeom prst="rect">
                <a:avLst/>
              </a:prstGeom>
              <a:solidFill>
                <a:srgbClr val="FFFFCC"/>
              </a:solidFill>
              <a:ln w="12700">
                <a:noFill/>
                <a:miter lim="800000"/>
                <a:headEnd/>
                <a:tailEnd/>
              </a:ln>
            </p:spPr>
            <p:txBody>
              <a:bodyPr wrap="none">
                <a:spAutoFit/>
              </a:bodyPr>
              <a:lstStyle/>
              <a:p>
                <a:pPr>
                  <a:defRPr/>
                </a:pPr>
                <a:r>
                  <a:rPr lang="en-GB" sz="2400" b="0">
                    <a:solidFill>
                      <a:schemeClr val="tx2">
                        <a:lumMod val="75000"/>
                      </a:schemeClr>
                    </a:solidFill>
                  </a:rPr>
                  <a:t>OVULATION</a:t>
                </a:r>
              </a:p>
            </p:txBody>
          </p:sp>
          <p:sp>
            <p:nvSpPr>
              <p:cNvPr id="19464" name="Text Box 6"/>
              <p:cNvSpPr txBox="1">
                <a:spLocks noChangeArrowheads="1"/>
              </p:cNvSpPr>
              <p:nvPr/>
            </p:nvSpPr>
            <p:spPr bwMode="auto">
              <a:xfrm>
                <a:off x="480" y="2783"/>
                <a:ext cx="1554" cy="296"/>
              </a:xfrm>
              <a:prstGeom prst="rect">
                <a:avLst/>
              </a:prstGeom>
              <a:solidFill>
                <a:srgbClr val="FFFFCC"/>
              </a:solidFill>
              <a:ln w="12700">
                <a:noFill/>
                <a:miter lim="800000"/>
                <a:headEnd/>
                <a:tailEnd/>
              </a:ln>
            </p:spPr>
            <p:txBody>
              <a:bodyPr wrap="none">
                <a:spAutoFit/>
              </a:bodyPr>
              <a:lstStyle/>
              <a:p>
                <a:pPr>
                  <a:defRPr/>
                </a:pPr>
                <a:r>
                  <a:rPr lang="en-GB" sz="2400" b="0">
                    <a:solidFill>
                      <a:schemeClr val="tx2">
                        <a:lumMod val="75000"/>
                      </a:schemeClr>
                    </a:solidFill>
                  </a:rPr>
                  <a:t>LUTEAL PHASE</a:t>
                </a:r>
              </a:p>
            </p:txBody>
          </p:sp>
          <p:sp>
            <p:nvSpPr>
              <p:cNvPr id="19465" name="Text Box 7"/>
              <p:cNvSpPr txBox="1">
                <a:spLocks noChangeArrowheads="1"/>
              </p:cNvSpPr>
              <p:nvPr/>
            </p:nvSpPr>
            <p:spPr bwMode="auto">
              <a:xfrm>
                <a:off x="3564" y="3872"/>
                <a:ext cx="2023" cy="296"/>
              </a:xfrm>
              <a:prstGeom prst="rect">
                <a:avLst/>
              </a:prstGeom>
              <a:solidFill>
                <a:srgbClr val="FFCCFF"/>
              </a:solidFill>
              <a:ln w="12700">
                <a:noFill/>
                <a:miter lim="800000"/>
                <a:headEnd/>
                <a:tailEnd/>
              </a:ln>
            </p:spPr>
            <p:txBody>
              <a:bodyPr wrap="none">
                <a:spAutoFit/>
              </a:bodyPr>
              <a:lstStyle/>
              <a:p>
                <a:pPr>
                  <a:defRPr/>
                </a:pPr>
                <a:r>
                  <a:rPr lang="en-GB" sz="2400" b="0" dirty="0">
                    <a:solidFill>
                      <a:schemeClr val="tx2">
                        <a:lumMod val="75000"/>
                      </a:schemeClr>
                    </a:solidFill>
                  </a:rPr>
                  <a:t>SECRETORY PHASE</a:t>
                </a:r>
              </a:p>
            </p:txBody>
          </p:sp>
          <p:sp>
            <p:nvSpPr>
              <p:cNvPr id="19466" name="Rectangle 9"/>
              <p:cNvSpPr>
                <a:spLocks noChangeArrowheads="1"/>
              </p:cNvSpPr>
              <p:nvPr/>
            </p:nvSpPr>
            <p:spPr bwMode="auto">
              <a:xfrm>
                <a:off x="1632" y="3112"/>
                <a:ext cx="2160" cy="720"/>
              </a:xfrm>
              <a:prstGeom prst="rect">
                <a:avLst/>
              </a:prstGeom>
              <a:solidFill>
                <a:srgbClr val="FFFFCC"/>
              </a:solidFill>
              <a:ln w="12700">
                <a:noFill/>
                <a:miter lim="800000"/>
                <a:headEnd/>
                <a:tailEnd/>
              </a:ln>
            </p:spPr>
            <p:txBody>
              <a:bodyPr wrap="none" anchor="ctr"/>
              <a:lstStyle/>
              <a:p>
                <a:pPr algn="ctr">
                  <a:defRPr/>
                </a:pPr>
                <a:r>
                  <a:rPr lang="en-GB" sz="2400" b="0">
                    <a:solidFill>
                      <a:schemeClr val="tx2">
                        <a:lumMod val="75000"/>
                      </a:schemeClr>
                    </a:solidFill>
                  </a:rPr>
                  <a:t>PROGESTERONE</a:t>
                </a:r>
              </a:p>
              <a:p>
                <a:pPr algn="ctr">
                  <a:defRPr/>
                </a:pPr>
                <a:r>
                  <a:rPr lang="en-GB" sz="2400" b="0">
                    <a:solidFill>
                      <a:schemeClr val="tx2">
                        <a:lumMod val="75000"/>
                      </a:schemeClr>
                    </a:solidFill>
                  </a:rPr>
                  <a:t> and </a:t>
                </a:r>
              </a:p>
              <a:p>
                <a:pPr algn="ctr">
                  <a:defRPr/>
                </a:pPr>
                <a:r>
                  <a:rPr lang="en-GB" sz="2400" b="0">
                    <a:solidFill>
                      <a:schemeClr val="tx2">
                        <a:lumMod val="75000"/>
                      </a:schemeClr>
                    </a:solidFill>
                  </a:rPr>
                  <a:t>17</a:t>
                </a:r>
                <a:r>
                  <a:rPr lang="en-GB" sz="2400" b="0">
                    <a:solidFill>
                      <a:schemeClr val="tx2">
                        <a:lumMod val="75000"/>
                      </a:schemeClr>
                    </a:solidFill>
                    <a:latin typeface="Symbol" pitchFamily="18" charset="2"/>
                  </a:rPr>
                  <a:t>b</a:t>
                </a:r>
                <a:r>
                  <a:rPr lang="en-GB" sz="2400" b="0">
                    <a:solidFill>
                      <a:schemeClr val="tx2">
                        <a:lumMod val="75000"/>
                      </a:schemeClr>
                    </a:solidFill>
                  </a:rPr>
                  <a:t>-OESTRADIOL</a:t>
                </a:r>
              </a:p>
            </p:txBody>
          </p:sp>
          <p:sp>
            <p:nvSpPr>
              <p:cNvPr id="19467" name="Line 10"/>
              <p:cNvSpPr>
                <a:spLocks noChangeShapeType="1"/>
              </p:cNvSpPr>
              <p:nvPr/>
            </p:nvSpPr>
            <p:spPr bwMode="auto">
              <a:xfrm>
                <a:off x="1152" y="1536"/>
                <a:ext cx="0" cy="576"/>
              </a:xfrm>
              <a:prstGeom prst="line">
                <a:avLst/>
              </a:prstGeom>
              <a:grpFill/>
              <a:ln w="57150">
                <a:solidFill>
                  <a:schemeClr val="tx1"/>
                </a:solidFill>
                <a:round/>
                <a:headEnd/>
                <a:tailEnd type="triangle" w="med" len="med"/>
              </a:ln>
            </p:spPr>
            <p:txBody>
              <a:bodyPr wrap="none" anchor="ctr"/>
              <a:lstStyle/>
              <a:p>
                <a:pPr>
                  <a:defRPr/>
                </a:pPr>
                <a:endParaRPr lang="en-GB">
                  <a:solidFill>
                    <a:schemeClr val="tx2">
                      <a:lumMod val="75000"/>
                    </a:schemeClr>
                  </a:solidFill>
                </a:endParaRPr>
              </a:p>
            </p:txBody>
          </p:sp>
          <p:sp>
            <p:nvSpPr>
              <p:cNvPr id="19468" name="Line 11"/>
              <p:cNvSpPr>
                <a:spLocks noChangeShapeType="1"/>
              </p:cNvSpPr>
              <p:nvPr/>
            </p:nvSpPr>
            <p:spPr bwMode="auto">
              <a:xfrm>
                <a:off x="1152" y="2448"/>
                <a:ext cx="0" cy="296"/>
              </a:xfrm>
              <a:prstGeom prst="line">
                <a:avLst/>
              </a:prstGeom>
              <a:grpFill/>
              <a:ln w="57150">
                <a:solidFill>
                  <a:schemeClr val="tx1"/>
                </a:solidFill>
                <a:round/>
                <a:headEnd/>
                <a:tailEnd type="triangle" w="med" len="med"/>
              </a:ln>
            </p:spPr>
            <p:txBody>
              <a:bodyPr wrap="none" anchor="ctr"/>
              <a:lstStyle/>
              <a:p>
                <a:pPr>
                  <a:defRPr/>
                </a:pPr>
                <a:endParaRPr lang="en-GB">
                  <a:solidFill>
                    <a:schemeClr val="tx2">
                      <a:lumMod val="75000"/>
                    </a:schemeClr>
                  </a:solidFill>
                </a:endParaRPr>
              </a:p>
            </p:txBody>
          </p:sp>
          <p:sp>
            <p:nvSpPr>
              <p:cNvPr id="19469" name="Line 12"/>
              <p:cNvSpPr>
                <a:spLocks noChangeShapeType="1"/>
              </p:cNvSpPr>
              <p:nvPr/>
            </p:nvSpPr>
            <p:spPr bwMode="auto">
              <a:xfrm flipH="1">
                <a:off x="4608" y="2496"/>
                <a:ext cx="0" cy="1432"/>
              </a:xfrm>
              <a:prstGeom prst="line">
                <a:avLst/>
              </a:prstGeom>
              <a:grpFill/>
              <a:ln w="57150">
                <a:solidFill>
                  <a:schemeClr val="tx1"/>
                </a:solidFill>
                <a:round/>
                <a:headEnd/>
                <a:tailEnd type="triangle" w="med" len="med"/>
              </a:ln>
            </p:spPr>
            <p:txBody>
              <a:bodyPr wrap="none" anchor="ctr"/>
              <a:lstStyle/>
              <a:p>
                <a:pPr>
                  <a:defRPr/>
                </a:pPr>
                <a:endParaRPr lang="en-GB">
                  <a:solidFill>
                    <a:schemeClr val="tx2">
                      <a:lumMod val="75000"/>
                    </a:schemeClr>
                  </a:solidFill>
                </a:endParaRPr>
              </a:p>
            </p:txBody>
          </p:sp>
          <p:cxnSp>
            <p:nvCxnSpPr>
              <p:cNvPr id="19470" name="AutoShape 15"/>
              <p:cNvCxnSpPr>
                <a:cxnSpLocks noChangeShapeType="1"/>
                <a:endCxn id="19466" idx="1"/>
              </p:cNvCxnSpPr>
              <p:nvPr/>
            </p:nvCxnSpPr>
            <p:spPr bwMode="auto">
              <a:xfrm>
                <a:off x="1156" y="3057"/>
                <a:ext cx="476" cy="415"/>
              </a:xfrm>
              <a:prstGeom prst="bentConnector3">
                <a:avLst>
                  <a:gd name="adj1" fmla="val -457"/>
                </a:avLst>
              </a:prstGeom>
              <a:grpFill/>
              <a:ln w="57150">
                <a:solidFill>
                  <a:schemeClr val="tx1"/>
                </a:solidFill>
                <a:miter lim="800000"/>
                <a:headEnd/>
                <a:tailEnd type="triangle" w="med" len="med"/>
              </a:ln>
            </p:spPr>
          </p:cxnSp>
        </p:grpSp>
        <p:cxnSp>
          <p:nvCxnSpPr>
            <p:cNvPr id="27" name="Straight Arrow Connector 26"/>
            <p:cNvCxnSpPr>
              <a:stCxn id="19466" idx="3"/>
            </p:cNvCxnSpPr>
            <p:nvPr/>
          </p:nvCxnSpPr>
          <p:spPr>
            <a:xfrm flipV="1">
              <a:off x="6013376" y="5502274"/>
              <a:ext cx="1216025" cy="11113"/>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6149" name="Content Placeholder 3" descr="endocrine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000125"/>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571750"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2928938"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571625"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6159"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6160" name="TextBox 37"/>
          <p:cNvSpPr txBox="1">
            <a:spLocks noChangeArrowheads="1"/>
          </p:cNvSpPr>
          <p:nvPr/>
        </p:nvSpPr>
        <p:spPr bwMode="auto">
          <a:xfrm>
            <a:off x="5214938" y="2937123"/>
            <a:ext cx="2000250" cy="923925"/>
          </a:xfrm>
          <a:prstGeom prst="rect">
            <a:avLst/>
          </a:prstGeom>
          <a:solidFill>
            <a:srgbClr val="FFFFC1"/>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dirty="0">
                <a:solidFill>
                  <a:srgbClr val="3333FF"/>
                </a:solidFill>
                <a:latin typeface="Arial" charset="0"/>
                <a:cs typeface="Arial" charset="0"/>
              </a:rPr>
              <a:t>Pituitary</a:t>
            </a:r>
          </a:p>
          <a:p>
            <a:pPr algn="ctr"/>
            <a:r>
              <a:rPr lang="en-GB" sz="1800" dirty="0" err="1">
                <a:solidFill>
                  <a:srgbClr val="3333FF"/>
                </a:solidFill>
                <a:latin typeface="Arial" charset="0"/>
                <a:cs typeface="Arial" charset="0"/>
              </a:rPr>
              <a:t>Gonadotrophins</a:t>
            </a:r>
            <a:endParaRPr lang="en-GB" sz="1800" dirty="0">
              <a:solidFill>
                <a:srgbClr val="3333FF"/>
              </a:solidFill>
              <a:latin typeface="Arial" charset="0"/>
              <a:cs typeface="Arial" charset="0"/>
            </a:endParaRPr>
          </a:p>
          <a:p>
            <a:pPr algn="ctr"/>
            <a:r>
              <a:rPr lang="en-GB" sz="1800" dirty="0">
                <a:solidFill>
                  <a:srgbClr val="3333FF"/>
                </a:solidFill>
                <a:latin typeface="Arial" charset="0"/>
                <a:cs typeface="Arial" charset="0"/>
              </a:rPr>
              <a:t>LH/FSH</a:t>
            </a:r>
          </a:p>
        </p:txBody>
      </p:sp>
      <p:sp>
        <p:nvSpPr>
          <p:cNvPr id="6161" name="Title 44"/>
          <p:cNvSpPr>
            <a:spLocks noGrp="1"/>
          </p:cNvSpPr>
          <p:nvPr>
            <p:ph type="title"/>
          </p:nvPr>
        </p:nvSpPr>
        <p:spPr>
          <a:xfrm>
            <a:off x="142875" y="71438"/>
            <a:ext cx="8786813" cy="1000125"/>
          </a:xfrm>
        </p:spPr>
        <p:txBody>
          <a:bodyPr/>
          <a:lstStyle/>
          <a:p>
            <a:pPr algn="ctr"/>
            <a:r>
              <a:rPr lang="en-GB" sz="2400" b="0" dirty="0" smtClean="0">
                <a:latin typeface="Arial" charset="0"/>
                <a:cs typeface="Arial" charset="0"/>
              </a:rPr>
              <a:t>The </a:t>
            </a:r>
            <a:r>
              <a:rPr lang="en-GB" sz="2400" b="0" dirty="0" err="1" smtClean="0">
                <a:latin typeface="Arial" charset="0"/>
                <a:cs typeface="Arial" charset="0"/>
              </a:rPr>
              <a:t>Hypothalamo</a:t>
            </a:r>
            <a:r>
              <a:rPr lang="en-GB" sz="2400" b="0" dirty="0" smtClean="0">
                <a:latin typeface="Arial" charset="0"/>
                <a:cs typeface="Arial" charset="0"/>
              </a:rPr>
              <a:t>-pituitary gonadal axis – controller of sexual reproduction</a:t>
            </a:r>
          </a:p>
        </p:txBody>
      </p:sp>
      <p:sp>
        <p:nvSpPr>
          <p:cNvPr id="47" name="TextBox 46"/>
          <p:cNvSpPr txBox="1"/>
          <p:nvPr/>
        </p:nvSpPr>
        <p:spPr>
          <a:xfrm>
            <a:off x="4357688" y="1500188"/>
            <a:ext cx="3856037" cy="954107"/>
          </a:xfrm>
          <a:prstGeom prst="rect">
            <a:avLst/>
          </a:prstGeom>
          <a:solidFill>
            <a:srgbClr val="FFFFCC"/>
          </a:solidFill>
          <a:ln>
            <a:solidFill>
              <a:srgbClr val="1C11AF"/>
            </a:solidFill>
          </a:ln>
        </p:spPr>
        <p:txBody>
          <a:bodyPr wrap="square">
            <a:spAutoFit/>
          </a:bodyPr>
          <a:lstStyle/>
          <a:p>
            <a:pPr algn="ctr">
              <a:defRPr/>
            </a:pPr>
            <a:r>
              <a:rPr lang="en-GB" sz="2000" b="1" dirty="0">
                <a:solidFill>
                  <a:srgbClr val="3333FF"/>
                </a:solidFill>
                <a:latin typeface="Arial" pitchFamily="34" charset="0"/>
              </a:rPr>
              <a:t>Hypothalamus</a:t>
            </a:r>
          </a:p>
          <a:p>
            <a:pPr algn="ctr">
              <a:defRPr/>
            </a:pPr>
            <a:r>
              <a:rPr lang="en-GB" sz="1800" dirty="0" err="1">
                <a:solidFill>
                  <a:srgbClr val="3333FF"/>
                </a:solidFill>
                <a:latin typeface="Arial" pitchFamily="34" charset="0"/>
              </a:rPr>
              <a:t>Gonadotrophin</a:t>
            </a:r>
            <a:r>
              <a:rPr lang="en-GB" sz="1800" dirty="0">
                <a:solidFill>
                  <a:srgbClr val="3333FF"/>
                </a:solidFill>
                <a:latin typeface="Arial" pitchFamily="34" charset="0"/>
              </a:rPr>
              <a:t> releasing </a:t>
            </a:r>
            <a:r>
              <a:rPr lang="en-GB" sz="1800" dirty="0" smtClean="0">
                <a:solidFill>
                  <a:srgbClr val="3333FF"/>
                </a:solidFill>
                <a:latin typeface="Arial" pitchFamily="34" charset="0"/>
              </a:rPr>
              <a:t>hormone (</a:t>
            </a:r>
            <a:r>
              <a:rPr lang="en-GB" sz="1800" dirty="0" err="1" smtClean="0">
                <a:solidFill>
                  <a:srgbClr val="3333FF"/>
                </a:solidFill>
                <a:latin typeface="Arial" pitchFamily="34" charset="0"/>
              </a:rPr>
              <a:t>GnRH</a:t>
            </a:r>
            <a:r>
              <a:rPr lang="en-GB" sz="1800" dirty="0" smtClean="0">
                <a:solidFill>
                  <a:srgbClr val="3333FF"/>
                </a:solidFill>
                <a:latin typeface="Arial" pitchFamily="34" charset="0"/>
              </a:rPr>
              <a:t>)</a:t>
            </a:r>
            <a:endParaRPr lang="en-GB" sz="1800" dirty="0">
              <a:solidFill>
                <a:srgbClr val="3333FF"/>
              </a:solidFill>
              <a:latin typeface="Arial" pitchFamily="34" charset="0"/>
            </a:endParaRPr>
          </a:p>
        </p:txBody>
      </p:sp>
      <p:sp>
        <p:nvSpPr>
          <p:cNvPr id="6163" name="TextBox 48"/>
          <p:cNvSpPr txBox="1">
            <a:spLocks noChangeArrowheads="1"/>
          </p:cNvSpPr>
          <p:nvPr/>
        </p:nvSpPr>
        <p:spPr bwMode="auto">
          <a:xfrm>
            <a:off x="4716016" y="4799111"/>
            <a:ext cx="1857375" cy="646113"/>
          </a:xfrm>
          <a:prstGeom prst="rect">
            <a:avLst/>
          </a:prstGeom>
          <a:solidFill>
            <a:srgbClr val="FFFFC1"/>
          </a:solidFill>
          <a:ln w="57150">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a:solidFill>
                  <a:srgbClr val="3333FF"/>
                </a:solidFill>
                <a:latin typeface="Arial" charset="0"/>
                <a:cs typeface="Arial" charset="0"/>
              </a:rPr>
              <a:t>Oestrogens</a:t>
            </a:r>
          </a:p>
          <a:p>
            <a:pPr algn="ctr"/>
            <a:r>
              <a:rPr lang="en-GB" sz="1800" dirty="0">
                <a:solidFill>
                  <a:srgbClr val="3333FF"/>
                </a:solidFill>
                <a:latin typeface="Arial" charset="0"/>
                <a:cs typeface="Arial" charset="0"/>
              </a:rPr>
              <a:t>Progesterone</a:t>
            </a:r>
          </a:p>
        </p:txBody>
      </p:sp>
      <p:sp>
        <p:nvSpPr>
          <p:cNvPr id="6164" name="TextBox 49"/>
          <p:cNvSpPr txBox="1">
            <a:spLocks noChangeArrowheads="1"/>
          </p:cNvSpPr>
          <p:nvPr/>
        </p:nvSpPr>
        <p:spPr bwMode="auto">
          <a:xfrm>
            <a:off x="4716016" y="5651401"/>
            <a:ext cx="1857375" cy="369887"/>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smtClean="0">
                <a:solidFill>
                  <a:srgbClr val="3333FF"/>
                </a:solidFill>
                <a:latin typeface="Arial" charset="0"/>
                <a:cs typeface="Arial" charset="0"/>
              </a:rPr>
              <a:t>Testosterone</a:t>
            </a:r>
            <a:endParaRPr lang="en-GB" sz="1800" dirty="0">
              <a:solidFill>
                <a:srgbClr val="3333FF"/>
              </a:solidFill>
              <a:latin typeface="Arial" charset="0"/>
              <a:cs typeface="Arial" charset="0"/>
            </a:endParaRPr>
          </a:p>
        </p:txBody>
      </p:sp>
      <p:cxnSp>
        <p:nvCxnSpPr>
          <p:cNvPr id="6165" name="Straight Arrow Connector 53"/>
          <p:cNvCxnSpPr>
            <a:cxnSpLocks noChangeShapeType="1"/>
          </p:cNvCxnSpPr>
          <p:nvPr/>
        </p:nvCxnSpPr>
        <p:spPr bwMode="auto">
          <a:xfrm>
            <a:off x="4429125" y="1758950"/>
            <a:ext cx="914400" cy="8699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58" name="Straight Arrow Connector 57"/>
          <p:cNvCxnSpPr>
            <a:cxnSpLocks noChangeShapeType="1"/>
          </p:cNvCxnSpPr>
          <p:nvPr/>
        </p:nvCxnSpPr>
        <p:spPr bwMode="auto">
          <a:xfrm flipH="1">
            <a:off x="6215063" y="2479366"/>
            <a:ext cx="1" cy="4286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3" name="TextBox 48"/>
          <p:cNvSpPr txBox="1">
            <a:spLocks noChangeArrowheads="1"/>
          </p:cNvSpPr>
          <p:nvPr/>
        </p:nvSpPr>
        <p:spPr bwMode="auto">
          <a:xfrm>
            <a:off x="6747073" y="4797152"/>
            <a:ext cx="1857375" cy="646331"/>
          </a:xfrm>
          <a:prstGeom prst="rect">
            <a:avLst/>
          </a:prstGeom>
          <a:solidFill>
            <a:srgbClr val="FFFFC1"/>
          </a:solidFill>
          <a:ln w="57150">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smtClean="0">
                <a:solidFill>
                  <a:srgbClr val="3333FF"/>
                </a:solidFill>
                <a:latin typeface="Arial" charset="0"/>
                <a:cs typeface="Arial" charset="0"/>
              </a:rPr>
              <a:t>Ovum</a:t>
            </a:r>
          </a:p>
          <a:p>
            <a:pPr algn="ctr"/>
            <a:r>
              <a:rPr lang="en-GB" sz="1800" dirty="0" smtClean="0">
                <a:solidFill>
                  <a:srgbClr val="3333FF"/>
                </a:solidFill>
                <a:latin typeface="Arial" charset="0"/>
                <a:cs typeface="Arial" charset="0"/>
              </a:rPr>
              <a:t>1per cycle</a:t>
            </a:r>
            <a:endParaRPr lang="en-GB" sz="1800" dirty="0">
              <a:solidFill>
                <a:srgbClr val="3333FF"/>
              </a:solidFill>
              <a:latin typeface="Arial" charset="0"/>
              <a:cs typeface="Arial" charset="0"/>
            </a:endParaRPr>
          </a:p>
        </p:txBody>
      </p:sp>
      <p:sp>
        <p:nvSpPr>
          <p:cNvPr id="24" name="TextBox 49"/>
          <p:cNvSpPr txBox="1">
            <a:spLocks noChangeArrowheads="1"/>
          </p:cNvSpPr>
          <p:nvPr/>
        </p:nvSpPr>
        <p:spPr bwMode="auto">
          <a:xfrm>
            <a:off x="6747073" y="5661248"/>
            <a:ext cx="1857375" cy="923330"/>
          </a:xfrm>
          <a:prstGeom prst="rect">
            <a:avLst/>
          </a:prstGeom>
          <a:solidFill>
            <a:srgbClr val="FFFFC1"/>
          </a:solidFill>
          <a:ln w="57150">
            <a:solidFill>
              <a:srgbClr val="00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smtClean="0">
                <a:solidFill>
                  <a:srgbClr val="3333FF"/>
                </a:solidFill>
                <a:latin typeface="Arial" charset="0"/>
                <a:cs typeface="Arial" charset="0"/>
              </a:rPr>
              <a:t>Sperm</a:t>
            </a:r>
          </a:p>
          <a:p>
            <a:pPr algn="ctr"/>
            <a:r>
              <a:rPr lang="en-GB" sz="1800" dirty="0" smtClean="0">
                <a:solidFill>
                  <a:srgbClr val="3333FF"/>
                </a:solidFill>
                <a:latin typeface="Arial" charset="0"/>
                <a:cs typeface="Arial" charset="0"/>
              </a:rPr>
              <a:t>200 million per day</a:t>
            </a:r>
            <a:endParaRPr lang="en-GB" sz="1800" dirty="0">
              <a:solidFill>
                <a:srgbClr val="3333FF"/>
              </a:solidFill>
              <a:latin typeface="Arial" charset="0"/>
              <a:cs typeface="Arial" charset="0"/>
            </a:endParaRPr>
          </a:p>
        </p:txBody>
      </p:sp>
      <p:cxnSp>
        <p:nvCxnSpPr>
          <p:cNvPr id="3" name="Straight Arrow Connector 2"/>
          <p:cNvCxnSpPr/>
          <p:nvPr/>
        </p:nvCxnSpPr>
        <p:spPr>
          <a:xfrm flipH="1">
            <a:off x="5644703" y="4077072"/>
            <a:ext cx="570360" cy="4361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444208" y="4077072"/>
            <a:ext cx="576064" cy="39412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081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2590800" y="304800"/>
            <a:ext cx="0" cy="2286000"/>
          </a:xfrm>
          <a:prstGeom prst="line">
            <a:avLst/>
          </a:prstGeom>
          <a:noFill/>
          <a:ln w="28575">
            <a:solidFill>
              <a:schemeClr val="tx1"/>
            </a:solidFill>
            <a:round/>
            <a:headEnd/>
            <a:tailEnd/>
          </a:ln>
        </p:spPr>
        <p:txBody>
          <a:bodyPr wrap="none" anchor="ctr"/>
          <a:lstStyle/>
          <a:p>
            <a:endParaRPr lang="en-GB"/>
          </a:p>
        </p:txBody>
      </p:sp>
      <p:sp>
        <p:nvSpPr>
          <p:cNvPr id="20483" name="Line 3"/>
          <p:cNvSpPr>
            <a:spLocks noChangeShapeType="1"/>
          </p:cNvSpPr>
          <p:nvPr/>
        </p:nvSpPr>
        <p:spPr bwMode="auto">
          <a:xfrm>
            <a:off x="2667000" y="5461000"/>
            <a:ext cx="0" cy="990600"/>
          </a:xfrm>
          <a:prstGeom prst="line">
            <a:avLst/>
          </a:prstGeom>
          <a:noFill/>
          <a:ln w="12700">
            <a:solidFill>
              <a:schemeClr val="tx1"/>
            </a:solidFill>
            <a:round/>
            <a:headEnd/>
            <a:tailEnd/>
          </a:ln>
        </p:spPr>
        <p:txBody>
          <a:bodyPr wrap="none" anchor="ctr"/>
          <a:lstStyle/>
          <a:p>
            <a:endParaRPr lang="en-GB"/>
          </a:p>
        </p:txBody>
      </p:sp>
      <p:sp>
        <p:nvSpPr>
          <p:cNvPr id="20484" name="Line 4"/>
          <p:cNvSpPr>
            <a:spLocks noChangeShapeType="1"/>
          </p:cNvSpPr>
          <p:nvPr/>
        </p:nvSpPr>
        <p:spPr bwMode="auto">
          <a:xfrm flipV="1">
            <a:off x="2590800" y="5156200"/>
            <a:ext cx="4114800" cy="25400"/>
          </a:xfrm>
          <a:prstGeom prst="line">
            <a:avLst/>
          </a:prstGeom>
          <a:noFill/>
          <a:ln w="28575">
            <a:solidFill>
              <a:schemeClr val="tx1"/>
            </a:solidFill>
            <a:round/>
            <a:headEnd/>
            <a:tailEnd/>
          </a:ln>
        </p:spPr>
        <p:txBody>
          <a:bodyPr wrap="none" anchor="ctr"/>
          <a:lstStyle/>
          <a:p>
            <a:endParaRPr lang="en-GB"/>
          </a:p>
        </p:txBody>
      </p:sp>
      <p:sp>
        <p:nvSpPr>
          <p:cNvPr id="20485" name="Line 5"/>
          <p:cNvSpPr>
            <a:spLocks noChangeShapeType="1"/>
          </p:cNvSpPr>
          <p:nvPr/>
        </p:nvSpPr>
        <p:spPr bwMode="auto">
          <a:xfrm>
            <a:off x="2667000" y="6070600"/>
            <a:ext cx="4191000" cy="0"/>
          </a:xfrm>
          <a:prstGeom prst="line">
            <a:avLst/>
          </a:prstGeom>
          <a:noFill/>
          <a:ln w="12700">
            <a:solidFill>
              <a:schemeClr val="tx1"/>
            </a:solidFill>
            <a:round/>
            <a:headEnd/>
            <a:tailEnd/>
          </a:ln>
        </p:spPr>
        <p:txBody>
          <a:bodyPr wrap="none" anchor="ctr"/>
          <a:lstStyle/>
          <a:p>
            <a:endParaRPr lang="en-GB"/>
          </a:p>
        </p:txBody>
      </p:sp>
      <p:sp>
        <p:nvSpPr>
          <p:cNvPr id="20486" name="Line 6"/>
          <p:cNvSpPr>
            <a:spLocks noChangeShapeType="1"/>
          </p:cNvSpPr>
          <p:nvPr/>
        </p:nvSpPr>
        <p:spPr bwMode="auto">
          <a:xfrm>
            <a:off x="6705600" y="304800"/>
            <a:ext cx="0" cy="2260600"/>
          </a:xfrm>
          <a:prstGeom prst="line">
            <a:avLst/>
          </a:prstGeom>
          <a:noFill/>
          <a:ln w="12700">
            <a:solidFill>
              <a:schemeClr val="tx1"/>
            </a:solidFill>
            <a:round/>
            <a:headEnd/>
            <a:tailEnd/>
          </a:ln>
        </p:spPr>
        <p:txBody>
          <a:bodyPr wrap="none" anchor="ctr"/>
          <a:lstStyle/>
          <a:p>
            <a:endParaRPr lang="en-GB"/>
          </a:p>
        </p:txBody>
      </p:sp>
      <p:sp>
        <p:nvSpPr>
          <p:cNvPr id="20487" name="Line 7"/>
          <p:cNvSpPr>
            <a:spLocks noChangeShapeType="1"/>
          </p:cNvSpPr>
          <p:nvPr/>
        </p:nvSpPr>
        <p:spPr bwMode="auto">
          <a:xfrm>
            <a:off x="6705600" y="3022600"/>
            <a:ext cx="0" cy="2133600"/>
          </a:xfrm>
          <a:prstGeom prst="line">
            <a:avLst/>
          </a:prstGeom>
          <a:noFill/>
          <a:ln w="12700">
            <a:solidFill>
              <a:schemeClr val="tx1"/>
            </a:solidFill>
            <a:round/>
            <a:headEnd/>
            <a:tailEnd/>
          </a:ln>
        </p:spPr>
        <p:txBody>
          <a:bodyPr wrap="none" anchor="ctr"/>
          <a:lstStyle/>
          <a:p>
            <a:endParaRPr lang="en-GB"/>
          </a:p>
        </p:txBody>
      </p:sp>
      <p:sp>
        <p:nvSpPr>
          <p:cNvPr id="20488" name="Line 8"/>
          <p:cNvSpPr>
            <a:spLocks noChangeShapeType="1"/>
          </p:cNvSpPr>
          <p:nvPr/>
        </p:nvSpPr>
        <p:spPr bwMode="auto">
          <a:xfrm flipH="1">
            <a:off x="4648200" y="355600"/>
            <a:ext cx="0" cy="2209800"/>
          </a:xfrm>
          <a:prstGeom prst="line">
            <a:avLst/>
          </a:prstGeom>
          <a:noFill/>
          <a:ln w="12700">
            <a:solidFill>
              <a:schemeClr val="tx1"/>
            </a:solidFill>
            <a:round/>
            <a:headEnd/>
            <a:tailEnd/>
          </a:ln>
        </p:spPr>
        <p:txBody>
          <a:bodyPr wrap="none" anchor="ctr"/>
          <a:lstStyle/>
          <a:p>
            <a:endParaRPr lang="en-GB"/>
          </a:p>
        </p:txBody>
      </p:sp>
      <p:sp>
        <p:nvSpPr>
          <p:cNvPr id="20489" name="Line 9"/>
          <p:cNvSpPr>
            <a:spLocks noChangeShapeType="1"/>
          </p:cNvSpPr>
          <p:nvPr/>
        </p:nvSpPr>
        <p:spPr bwMode="auto">
          <a:xfrm>
            <a:off x="4648200" y="3022600"/>
            <a:ext cx="0" cy="2133600"/>
          </a:xfrm>
          <a:prstGeom prst="line">
            <a:avLst/>
          </a:prstGeom>
          <a:noFill/>
          <a:ln w="12700">
            <a:solidFill>
              <a:schemeClr val="tx1"/>
            </a:solidFill>
            <a:round/>
            <a:headEnd/>
            <a:tailEnd/>
          </a:ln>
        </p:spPr>
        <p:txBody>
          <a:bodyPr wrap="none" anchor="ctr"/>
          <a:lstStyle/>
          <a:p>
            <a:endParaRPr lang="en-GB"/>
          </a:p>
        </p:txBody>
      </p:sp>
      <p:sp>
        <p:nvSpPr>
          <p:cNvPr id="20490" name="Text Box 10"/>
          <p:cNvSpPr txBox="1">
            <a:spLocks noChangeArrowheads="1"/>
          </p:cNvSpPr>
          <p:nvPr/>
        </p:nvSpPr>
        <p:spPr bwMode="auto">
          <a:xfrm>
            <a:off x="2590800" y="5078413"/>
            <a:ext cx="354013" cy="457200"/>
          </a:xfrm>
          <a:prstGeom prst="rect">
            <a:avLst/>
          </a:prstGeom>
          <a:noFill/>
          <a:ln w="12700">
            <a:noFill/>
            <a:miter lim="800000"/>
            <a:headEnd/>
            <a:tailEnd/>
          </a:ln>
        </p:spPr>
        <p:txBody>
          <a:bodyPr wrap="none">
            <a:spAutoFit/>
          </a:bodyPr>
          <a:lstStyle/>
          <a:p>
            <a:r>
              <a:rPr lang="en-GB" sz="2400" b="0">
                <a:solidFill>
                  <a:srgbClr val="0070C0"/>
                </a:solidFill>
              </a:rPr>
              <a:t>0</a:t>
            </a:r>
          </a:p>
        </p:txBody>
      </p:sp>
      <p:sp>
        <p:nvSpPr>
          <p:cNvPr id="20491" name="Text Box 11"/>
          <p:cNvSpPr txBox="1">
            <a:spLocks noChangeArrowheads="1"/>
          </p:cNvSpPr>
          <p:nvPr/>
        </p:nvSpPr>
        <p:spPr bwMode="auto">
          <a:xfrm>
            <a:off x="3276600" y="5078413"/>
            <a:ext cx="354013" cy="457200"/>
          </a:xfrm>
          <a:prstGeom prst="rect">
            <a:avLst/>
          </a:prstGeom>
          <a:noFill/>
          <a:ln w="12700">
            <a:noFill/>
            <a:miter lim="800000"/>
            <a:headEnd/>
            <a:tailEnd/>
          </a:ln>
        </p:spPr>
        <p:txBody>
          <a:bodyPr wrap="none">
            <a:spAutoFit/>
          </a:bodyPr>
          <a:lstStyle/>
          <a:p>
            <a:r>
              <a:rPr lang="en-GB" sz="2400" b="0">
                <a:solidFill>
                  <a:srgbClr val="0070C0"/>
                </a:solidFill>
              </a:rPr>
              <a:t>5</a:t>
            </a:r>
          </a:p>
        </p:txBody>
      </p:sp>
      <p:sp>
        <p:nvSpPr>
          <p:cNvPr id="20492" name="Text Box 12"/>
          <p:cNvSpPr txBox="1">
            <a:spLocks noChangeArrowheads="1"/>
          </p:cNvSpPr>
          <p:nvPr/>
        </p:nvSpPr>
        <p:spPr bwMode="auto">
          <a:xfrm>
            <a:off x="4419600" y="5078413"/>
            <a:ext cx="523875" cy="457200"/>
          </a:xfrm>
          <a:prstGeom prst="rect">
            <a:avLst/>
          </a:prstGeom>
          <a:noFill/>
          <a:ln w="12700">
            <a:noFill/>
            <a:miter lim="800000"/>
            <a:headEnd/>
            <a:tailEnd/>
          </a:ln>
        </p:spPr>
        <p:txBody>
          <a:bodyPr wrap="none">
            <a:spAutoFit/>
          </a:bodyPr>
          <a:lstStyle/>
          <a:p>
            <a:r>
              <a:rPr lang="en-GB" sz="2400" b="0">
                <a:solidFill>
                  <a:srgbClr val="0070C0"/>
                </a:solidFill>
              </a:rPr>
              <a:t>14</a:t>
            </a:r>
          </a:p>
        </p:txBody>
      </p:sp>
      <p:sp>
        <p:nvSpPr>
          <p:cNvPr id="20493" name="Text Box 13"/>
          <p:cNvSpPr txBox="1">
            <a:spLocks noChangeArrowheads="1"/>
          </p:cNvSpPr>
          <p:nvPr/>
        </p:nvSpPr>
        <p:spPr bwMode="auto">
          <a:xfrm>
            <a:off x="6477000" y="5105400"/>
            <a:ext cx="523875" cy="457200"/>
          </a:xfrm>
          <a:prstGeom prst="rect">
            <a:avLst/>
          </a:prstGeom>
          <a:noFill/>
          <a:ln w="12700">
            <a:noFill/>
            <a:miter lim="800000"/>
            <a:headEnd/>
            <a:tailEnd/>
          </a:ln>
        </p:spPr>
        <p:txBody>
          <a:bodyPr wrap="none">
            <a:spAutoFit/>
          </a:bodyPr>
          <a:lstStyle/>
          <a:p>
            <a:r>
              <a:rPr lang="en-GB" sz="2400" b="0">
                <a:solidFill>
                  <a:srgbClr val="0070C0"/>
                </a:solidFill>
              </a:rPr>
              <a:t>28</a:t>
            </a:r>
          </a:p>
        </p:txBody>
      </p:sp>
      <p:sp>
        <p:nvSpPr>
          <p:cNvPr id="20494" name="Line 24"/>
          <p:cNvSpPr>
            <a:spLocks noChangeShapeType="1"/>
          </p:cNvSpPr>
          <p:nvPr/>
        </p:nvSpPr>
        <p:spPr bwMode="auto">
          <a:xfrm flipV="1">
            <a:off x="3429000" y="3022600"/>
            <a:ext cx="0" cy="2133600"/>
          </a:xfrm>
          <a:prstGeom prst="line">
            <a:avLst/>
          </a:prstGeom>
          <a:noFill/>
          <a:ln w="12700" cap="rnd">
            <a:solidFill>
              <a:schemeClr val="tx1"/>
            </a:solidFill>
            <a:prstDash val="sysDot"/>
            <a:round/>
            <a:headEnd/>
            <a:tailEnd/>
          </a:ln>
        </p:spPr>
        <p:txBody>
          <a:bodyPr wrap="none" anchor="ctr"/>
          <a:lstStyle/>
          <a:p>
            <a:endParaRPr lang="en-GB"/>
          </a:p>
        </p:txBody>
      </p:sp>
      <p:sp>
        <p:nvSpPr>
          <p:cNvPr id="20495" name="Line 25"/>
          <p:cNvSpPr>
            <a:spLocks noChangeShapeType="1"/>
          </p:cNvSpPr>
          <p:nvPr/>
        </p:nvSpPr>
        <p:spPr bwMode="auto">
          <a:xfrm flipV="1">
            <a:off x="3429000" y="381000"/>
            <a:ext cx="0" cy="2794000"/>
          </a:xfrm>
          <a:prstGeom prst="line">
            <a:avLst/>
          </a:prstGeom>
          <a:noFill/>
          <a:ln w="12700" cap="rnd">
            <a:solidFill>
              <a:schemeClr val="tx1"/>
            </a:solidFill>
            <a:prstDash val="sysDot"/>
            <a:round/>
            <a:headEnd/>
            <a:tailEnd/>
          </a:ln>
        </p:spPr>
        <p:txBody>
          <a:bodyPr wrap="none" anchor="ctr"/>
          <a:lstStyle/>
          <a:p>
            <a:endParaRPr lang="en-GB"/>
          </a:p>
        </p:txBody>
      </p:sp>
      <p:sp>
        <p:nvSpPr>
          <p:cNvPr id="20497" name="Text Box 38"/>
          <p:cNvSpPr txBox="1">
            <a:spLocks noChangeArrowheads="1"/>
          </p:cNvSpPr>
          <p:nvPr/>
        </p:nvSpPr>
        <p:spPr bwMode="auto">
          <a:xfrm>
            <a:off x="6781800" y="5105400"/>
            <a:ext cx="1098550" cy="457200"/>
          </a:xfrm>
          <a:prstGeom prst="rect">
            <a:avLst/>
          </a:prstGeom>
          <a:noFill/>
          <a:ln w="12700">
            <a:noFill/>
            <a:miter lim="800000"/>
            <a:headEnd/>
            <a:tailEnd/>
          </a:ln>
        </p:spPr>
        <p:txBody>
          <a:bodyPr wrap="none">
            <a:spAutoFit/>
          </a:bodyPr>
          <a:lstStyle/>
          <a:p>
            <a:r>
              <a:rPr lang="en-GB" sz="2400" b="0">
                <a:solidFill>
                  <a:srgbClr val="0070C0"/>
                </a:solidFill>
              </a:rPr>
              <a:t> DAYS</a:t>
            </a:r>
          </a:p>
        </p:txBody>
      </p:sp>
      <p:grpSp>
        <p:nvGrpSpPr>
          <p:cNvPr id="2" name="Group 69"/>
          <p:cNvGrpSpPr>
            <a:grpSpLocks/>
          </p:cNvGrpSpPr>
          <p:nvPr/>
        </p:nvGrpSpPr>
        <p:grpSpPr bwMode="auto">
          <a:xfrm>
            <a:off x="0" y="5257800"/>
            <a:ext cx="6858000" cy="1371600"/>
            <a:chOff x="0" y="3312"/>
            <a:chExt cx="4320" cy="864"/>
          </a:xfrm>
        </p:grpSpPr>
        <p:grpSp>
          <p:nvGrpSpPr>
            <p:cNvPr id="20535" name="Group 67"/>
            <p:cNvGrpSpPr>
              <a:grpSpLocks/>
            </p:cNvGrpSpPr>
            <p:nvPr/>
          </p:nvGrpSpPr>
          <p:grpSpPr bwMode="auto">
            <a:xfrm>
              <a:off x="0" y="3360"/>
              <a:ext cx="4320" cy="756"/>
              <a:chOff x="0" y="3360"/>
              <a:chExt cx="4320" cy="756"/>
            </a:xfrm>
          </p:grpSpPr>
          <p:sp>
            <p:nvSpPr>
              <p:cNvPr id="20538" name="Freeform 39"/>
              <p:cNvSpPr>
                <a:spLocks/>
              </p:cNvSpPr>
              <p:nvPr/>
            </p:nvSpPr>
            <p:spPr bwMode="auto">
              <a:xfrm>
                <a:off x="1680" y="3632"/>
                <a:ext cx="2640" cy="288"/>
              </a:xfrm>
              <a:custGeom>
                <a:avLst/>
                <a:gdLst>
                  <a:gd name="T0" fmla="*/ 0 w 2832"/>
                  <a:gd name="T1" fmla="*/ 138 h 320"/>
                  <a:gd name="T2" fmla="*/ 83 w 2832"/>
                  <a:gd name="T3" fmla="*/ 76 h 320"/>
                  <a:gd name="T4" fmla="*/ 328 w 2832"/>
                  <a:gd name="T5" fmla="*/ 117 h 320"/>
                  <a:gd name="T6" fmla="*/ 493 w 2832"/>
                  <a:gd name="T7" fmla="*/ 76 h 320"/>
                  <a:gd name="T8" fmla="*/ 657 w 2832"/>
                  <a:gd name="T9" fmla="*/ 117 h 320"/>
                  <a:gd name="T10" fmla="*/ 820 w 2832"/>
                  <a:gd name="T11" fmla="*/ 13 h 320"/>
                  <a:gd name="T12" fmla="*/ 985 w 2832"/>
                  <a:gd name="T13" fmla="*/ 35 h 320"/>
                  <a:gd name="T14" fmla="*/ 1176 w 2832"/>
                  <a:gd name="T15" fmla="*/ 13 h 320"/>
                  <a:gd name="T16" fmla="*/ 1313 w 2832"/>
                  <a:gd name="T17" fmla="*/ 35 h 320"/>
                  <a:gd name="T18" fmla="*/ 1506 w 2832"/>
                  <a:gd name="T19" fmla="*/ 55 h 320"/>
                  <a:gd name="T20" fmla="*/ 1561 w 2832"/>
                  <a:gd name="T21" fmla="*/ 97 h 320"/>
                  <a:gd name="T22" fmla="*/ 1615 w 2832"/>
                  <a:gd name="T23" fmla="*/ 97 h 3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2"/>
                  <a:gd name="T37" fmla="*/ 0 h 320"/>
                  <a:gd name="T38" fmla="*/ 2832 w 2832"/>
                  <a:gd name="T39" fmla="*/ 320 h 32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2" h="320">
                    <a:moveTo>
                      <a:pt x="0" y="320"/>
                    </a:moveTo>
                    <a:cubicBezTo>
                      <a:pt x="24" y="252"/>
                      <a:pt x="48" y="184"/>
                      <a:pt x="144" y="176"/>
                    </a:cubicBezTo>
                    <a:cubicBezTo>
                      <a:pt x="240" y="168"/>
                      <a:pt x="456" y="272"/>
                      <a:pt x="576" y="272"/>
                    </a:cubicBezTo>
                    <a:cubicBezTo>
                      <a:pt x="696" y="272"/>
                      <a:pt x="768" y="176"/>
                      <a:pt x="864" y="176"/>
                    </a:cubicBezTo>
                    <a:cubicBezTo>
                      <a:pt x="960" y="176"/>
                      <a:pt x="1056" y="296"/>
                      <a:pt x="1152" y="272"/>
                    </a:cubicBezTo>
                    <a:cubicBezTo>
                      <a:pt x="1248" y="248"/>
                      <a:pt x="1344" y="64"/>
                      <a:pt x="1440" y="32"/>
                    </a:cubicBezTo>
                    <a:cubicBezTo>
                      <a:pt x="1536" y="0"/>
                      <a:pt x="1624" y="80"/>
                      <a:pt x="1728" y="80"/>
                    </a:cubicBezTo>
                    <a:cubicBezTo>
                      <a:pt x="1832" y="80"/>
                      <a:pt x="1968" y="32"/>
                      <a:pt x="2064" y="32"/>
                    </a:cubicBezTo>
                    <a:cubicBezTo>
                      <a:pt x="2160" y="32"/>
                      <a:pt x="2208" y="64"/>
                      <a:pt x="2304" y="80"/>
                    </a:cubicBezTo>
                    <a:cubicBezTo>
                      <a:pt x="2400" y="96"/>
                      <a:pt x="2568" y="104"/>
                      <a:pt x="2640" y="128"/>
                    </a:cubicBezTo>
                    <a:cubicBezTo>
                      <a:pt x="2712" y="152"/>
                      <a:pt x="2704" y="208"/>
                      <a:pt x="2736" y="224"/>
                    </a:cubicBezTo>
                    <a:cubicBezTo>
                      <a:pt x="2768" y="240"/>
                      <a:pt x="2800" y="232"/>
                      <a:pt x="2832" y="224"/>
                    </a:cubicBezTo>
                  </a:path>
                </a:pathLst>
              </a:custGeom>
              <a:noFill/>
              <a:ln w="12700" cap="flat" cmpd="sng">
                <a:solidFill>
                  <a:schemeClr val="tx1"/>
                </a:solidFill>
                <a:prstDash val="solid"/>
                <a:round/>
                <a:headEnd type="none" w="med" len="med"/>
                <a:tailEnd type="none" w="med" len="med"/>
              </a:ln>
            </p:spPr>
            <p:txBody>
              <a:bodyPr wrap="none" anchor="ctr"/>
              <a:lstStyle/>
              <a:p>
                <a:endParaRPr lang="en-GB"/>
              </a:p>
            </p:txBody>
          </p:sp>
          <p:sp>
            <p:nvSpPr>
              <p:cNvPr id="20539" name="Text Box 40"/>
              <p:cNvSpPr txBox="1">
                <a:spLocks noChangeArrowheads="1"/>
              </p:cNvSpPr>
              <p:nvPr/>
            </p:nvSpPr>
            <p:spPr bwMode="auto">
              <a:xfrm>
                <a:off x="0" y="3360"/>
                <a:ext cx="1250" cy="756"/>
              </a:xfrm>
              <a:prstGeom prst="rect">
                <a:avLst/>
              </a:prstGeom>
              <a:noFill/>
              <a:ln w="12700">
                <a:noFill/>
                <a:miter lim="800000"/>
                <a:headEnd/>
                <a:tailEnd/>
              </a:ln>
            </p:spPr>
            <p:txBody>
              <a:bodyPr wrap="none">
                <a:spAutoFit/>
              </a:bodyPr>
              <a:lstStyle/>
              <a:p>
                <a:r>
                  <a:rPr lang="en-GB" sz="2400" b="0">
                    <a:solidFill>
                      <a:srgbClr val="0070C0"/>
                    </a:solidFill>
                  </a:rPr>
                  <a:t>BASAL</a:t>
                </a:r>
              </a:p>
              <a:p>
                <a:r>
                  <a:rPr lang="en-GB" sz="2400" b="0">
                    <a:solidFill>
                      <a:srgbClr val="0070C0"/>
                    </a:solidFill>
                  </a:rPr>
                  <a:t>BODY TEMP</a:t>
                </a:r>
              </a:p>
              <a:p>
                <a:r>
                  <a:rPr lang="en-GB" sz="2400" b="0" baseline="30000">
                    <a:solidFill>
                      <a:srgbClr val="0070C0"/>
                    </a:solidFill>
                  </a:rPr>
                  <a:t> o</a:t>
                </a:r>
                <a:r>
                  <a:rPr lang="en-GB" sz="2400" b="0">
                    <a:solidFill>
                      <a:srgbClr val="0070C0"/>
                    </a:solidFill>
                  </a:rPr>
                  <a:t>C</a:t>
                </a:r>
              </a:p>
            </p:txBody>
          </p:sp>
        </p:grpSp>
        <p:sp>
          <p:nvSpPr>
            <p:cNvPr id="20536" name="Text Box 41"/>
            <p:cNvSpPr txBox="1">
              <a:spLocks noChangeArrowheads="1"/>
            </p:cNvSpPr>
            <p:nvPr/>
          </p:nvSpPr>
          <p:spPr bwMode="auto">
            <a:xfrm>
              <a:off x="1200" y="3888"/>
              <a:ext cx="490" cy="288"/>
            </a:xfrm>
            <a:prstGeom prst="rect">
              <a:avLst/>
            </a:prstGeom>
            <a:noFill/>
            <a:ln w="12700">
              <a:noFill/>
              <a:miter lim="800000"/>
              <a:headEnd/>
              <a:tailEnd/>
            </a:ln>
          </p:spPr>
          <p:txBody>
            <a:bodyPr wrap="none">
              <a:spAutoFit/>
            </a:bodyPr>
            <a:lstStyle/>
            <a:p>
              <a:r>
                <a:rPr lang="en-GB" sz="2400" b="0">
                  <a:solidFill>
                    <a:srgbClr val="0070C0"/>
                  </a:solidFill>
                </a:rPr>
                <a:t>37.0</a:t>
              </a:r>
            </a:p>
          </p:txBody>
        </p:sp>
        <p:sp>
          <p:nvSpPr>
            <p:cNvPr id="20537" name="Text Box 42"/>
            <p:cNvSpPr txBox="1">
              <a:spLocks noChangeArrowheads="1"/>
            </p:cNvSpPr>
            <p:nvPr/>
          </p:nvSpPr>
          <p:spPr bwMode="auto">
            <a:xfrm>
              <a:off x="1200" y="3312"/>
              <a:ext cx="490" cy="288"/>
            </a:xfrm>
            <a:prstGeom prst="rect">
              <a:avLst/>
            </a:prstGeom>
            <a:noFill/>
            <a:ln w="12700">
              <a:noFill/>
              <a:miter lim="800000"/>
              <a:headEnd/>
              <a:tailEnd/>
            </a:ln>
          </p:spPr>
          <p:txBody>
            <a:bodyPr wrap="none">
              <a:spAutoFit/>
            </a:bodyPr>
            <a:lstStyle/>
            <a:p>
              <a:r>
                <a:rPr lang="en-GB" sz="2400" b="0">
                  <a:solidFill>
                    <a:srgbClr val="0070C0"/>
                  </a:solidFill>
                </a:rPr>
                <a:t>38.0</a:t>
              </a:r>
            </a:p>
          </p:txBody>
        </p:sp>
      </p:grpSp>
      <p:grpSp>
        <p:nvGrpSpPr>
          <p:cNvPr id="4" name="Group 75"/>
          <p:cNvGrpSpPr>
            <a:grpSpLocks/>
          </p:cNvGrpSpPr>
          <p:nvPr/>
        </p:nvGrpSpPr>
        <p:grpSpPr bwMode="auto">
          <a:xfrm>
            <a:off x="2667000" y="2768600"/>
            <a:ext cx="6503988" cy="2311400"/>
            <a:chOff x="1680" y="1744"/>
            <a:chExt cx="4097" cy="1456"/>
          </a:xfrm>
        </p:grpSpPr>
        <p:sp>
          <p:nvSpPr>
            <p:cNvPr id="20529" name="Line 35"/>
            <p:cNvSpPr>
              <a:spLocks noChangeShapeType="1"/>
            </p:cNvSpPr>
            <p:nvPr/>
          </p:nvSpPr>
          <p:spPr bwMode="auto">
            <a:xfrm>
              <a:off x="4800" y="2990"/>
              <a:ext cx="240" cy="0"/>
            </a:xfrm>
            <a:prstGeom prst="line">
              <a:avLst/>
            </a:prstGeom>
            <a:noFill/>
            <a:ln w="12700">
              <a:solidFill>
                <a:schemeClr val="tx1"/>
              </a:solidFill>
              <a:prstDash val="dash"/>
              <a:round/>
              <a:headEnd/>
              <a:tailEnd/>
            </a:ln>
          </p:spPr>
          <p:txBody>
            <a:bodyPr wrap="none" anchor="ctr"/>
            <a:lstStyle/>
            <a:p>
              <a:endParaRPr lang="en-GB"/>
            </a:p>
          </p:txBody>
        </p:sp>
        <p:grpSp>
          <p:nvGrpSpPr>
            <p:cNvPr id="20530" name="Group 66"/>
            <p:cNvGrpSpPr>
              <a:grpSpLocks/>
            </p:cNvGrpSpPr>
            <p:nvPr/>
          </p:nvGrpSpPr>
          <p:grpSpPr bwMode="auto">
            <a:xfrm>
              <a:off x="1680" y="1744"/>
              <a:ext cx="4097" cy="1456"/>
              <a:chOff x="1680" y="1744"/>
              <a:chExt cx="4097" cy="1456"/>
            </a:xfrm>
          </p:grpSpPr>
          <p:sp>
            <p:nvSpPr>
              <p:cNvPr id="20531" name="Text Box 15"/>
              <p:cNvSpPr txBox="1">
                <a:spLocks noChangeArrowheads="1"/>
              </p:cNvSpPr>
              <p:nvPr/>
            </p:nvSpPr>
            <p:spPr bwMode="auto">
              <a:xfrm>
                <a:off x="4176" y="2271"/>
                <a:ext cx="1601" cy="269"/>
              </a:xfrm>
              <a:prstGeom prst="rect">
                <a:avLst/>
              </a:prstGeom>
              <a:noFill/>
              <a:ln w="12700">
                <a:noFill/>
                <a:miter lim="800000"/>
                <a:headEnd/>
                <a:tailEnd/>
              </a:ln>
            </p:spPr>
            <p:txBody>
              <a:bodyPr wrap="none">
                <a:spAutoFit/>
              </a:bodyPr>
              <a:lstStyle/>
              <a:p>
                <a:r>
                  <a:rPr lang="en-GB" sz="2200" b="0">
                    <a:solidFill>
                      <a:srgbClr val="0070C0"/>
                    </a:solidFill>
                  </a:rPr>
                  <a:t>PROGESTERONE</a:t>
                </a:r>
              </a:p>
            </p:txBody>
          </p:sp>
          <p:sp>
            <p:nvSpPr>
              <p:cNvPr id="20532" name="Freeform 32"/>
              <p:cNvSpPr>
                <a:spLocks/>
              </p:cNvSpPr>
              <p:nvPr/>
            </p:nvSpPr>
            <p:spPr bwMode="auto">
              <a:xfrm>
                <a:off x="1680" y="1744"/>
                <a:ext cx="2544" cy="1456"/>
              </a:xfrm>
              <a:custGeom>
                <a:avLst/>
                <a:gdLst>
                  <a:gd name="T0" fmla="*/ 0 w 2592"/>
                  <a:gd name="T1" fmla="*/ 874 h 1552"/>
                  <a:gd name="T2" fmla="*/ 868 w 2592"/>
                  <a:gd name="T3" fmla="*/ 874 h 1552"/>
                  <a:gd name="T4" fmla="*/ 1034 w 2592"/>
                  <a:gd name="T5" fmla="*/ 788 h 1552"/>
                  <a:gd name="T6" fmla="*/ 1075 w 2592"/>
                  <a:gd name="T7" fmla="*/ 817 h 1552"/>
                  <a:gd name="T8" fmla="*/ 1280 w 2592"/>
                  <a:gd name="T9" fmla="*/ 817 h 1552"/>
                  <a:gd name="T10" fmla="*/ 1529 w 2592"/>
                  <a:gd name="T11" fmla="*/ 125 h 1552"/>
                  <a:gd name="T12" fmla="*/ 1777 w 2592"/>
                  <a:gd name="T13" fmla="*/ 125 h 1552"/>
                  <a:gd name="T14" fmla="*/ 2232 w 2592"/>
                  <a:gd name="T15" fmla="*/ 874 h 1552"/>
                  <a:gd name="T16" fmla="*/ 0 60000 65536"/>
                  <a:gd name="T17" fmla="*/ 0 60000 65536"/>
                  <a:gd name="T18" fmla="*/ 0 60000 65536"/>
                  <a:gd name="T19" fmla="*/ 0 60000 65536"/>
                  <a:gd name="T20" fmla="*/ 0 60000 65536"/>
                  <a:gd name="T21" fmla="*/ 0 60000 65536"/>
                  <a:gd name="T22" fmla="*/ 0 60000 65536"/>
                  <a:gd name="T23" fmla="*/ 0 60000 65536"/>
                  <a:gd name="T24" fmla="*/ 0 w 2592"/>
                  <a:gd name="T25" fmla="*/ 0 h 1552"/>
                  <a:gd name="T26" fmla="*/ 2592 w 2592"/>
                  <a:gd name="T27" fmla="*/ 1552 h 15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2" h="1552">
                    <a:moveTo>
                      <a:pt x="0" y="1456"/>
                    </a:moveTo>
                    <a:cubicBezTo>
                      <a:pt x="404" y="1468"/>
                      <a:pt x="808" y="1480"/>
                      <a:pt x="1008" y="1456"/>
                    </a:cubicBezTo>
                    <a:cubicBezTo>
                      <a:pt x="1208" y="1432"/>
                      <a:pt x="1160" y="1328"/>
                      <a:pt x="1200" y="1312"/>
                    </a:cubicBezTo>
                    <a:cubicBezTo>
                      <a:pt x="1240" y="1296"/>
                      <a:pt x="1200" y="1352"/>
                      <a:pt x="1248" y="1360"/>
                    </a:cubicBezTo>
                    <a:cubicBezTo>
                      <a:pt x="1296" y="1368"/>
                      <a:pt x="1400" y="1552"/>
                      <a:pt x="1488" y="1360"/>
                    </a:cubicBezTo>
                    <a:cubicBezTo>
                      <a:pt x="1576" y="1168"/>
                      <a:pt x="1680" y="400"/>
                      <a:pt x="1776" y="208"/>
                    </a:cubicBezTo>
                    <a:cubicBezTo>
                      <a:pt x="1872" y="16"/>
                      <a:pt x="1928" y="0"/>
                      <a:pt x="2064" y="208"/>
                    </a:cubicBezTo>
                    <a:cubicBezTo>
                      <a:pt x="2200" y="416"/>
                      <a:pt x="2396" y="936"/>
                      <a:pt x="2592" y="1456"/>
                    </a:cubicBezTo>
                  </a:path>
                </a:pathLst>
              </a:custGeom>
              <a:noFill/>
              <a:ln w="12700" cap="flat" cmpd="sng">
                <a:solidFill>
                  <a:schemeClr val="tx1"/>
                </a:solidFill>
                <a:prstDash val="dash"/>
                <a:round/>
                <a:headEnd type="none" w="med" len="med"/>
                <a:tailEnd type="none" w="med" len="med"/>
              </a:ln>
            </p:spPr>
            <p:txBody>
              <a:bodyPr wrap="none" anchor="ctr"/>
              <a:lstStyle/>
              <a:p>
                <a:endParaRPr lang="en-GB"/>
              </a:p>
            </p:txBody>
          </p:sp>
          <p:sp>
            <p:nvSpPr>
              <p:cNvPr id="20533" name="Text Box 36"/>
              <p:cNvSpPr txBox="1">
                <a:spLocks noChangeArrowheads="1"/>
              </p:cNvSpPr>
              <p:nvPr/>
            </p:nvSpPr>
            <p:spPr bwMode="auto">
              <a:xfrm>
                <a:off x="4656" y="2832"/>
                <a:ext cx="517" cy="296"/>
              </a:xfrm>
              <a:prstGeom prst="rect">
                <a:avLst/>
              </a:prstGeom>
              <a:noFill/>
              <a:ln w="12700">
                <a:noFill/>
                <a:miter lim="800000"/>
                <a:headEnd/>
                <a:tailEnd/>
              </a:ln>
            </p:spPr>
            <p:txBody>
              <a:bodyPr wrap="none">
                <a:spAutoFit/>
              </a:bodyPr>
              <a:lstStyle/>
              <a:p>
                <a:r>
                  <a:rPr lang="en-GB" sz="2400" b="0">
                    <a:solidFill>
                      <a:srgbClr val="0070C0"/>
                    </a:solidFill>
                  </a:rPr>
                  <a:t>(     )</a:t>
                </a:r>
              </a:p>
            </p:txBody>
          </p:sp>
          <p:sp>
            <p:nvSpPr>
              <p:cNvPr id="20534" name="Text Box 37"/>
              <p:cNvSpPr txBox="1">
                <a:spLocks noChangeArrowheads="1"/>
              </p:cNvSpPr>
              <p:nvPr/>
            </p:nvSpPr>
            <p:spPr bwMode="auto">
              <a:xfrm>
                <a:off x="4608" y="2544"/>
                <a:ext cx="637" cy="296"/>
              </a:xfrm>
              <a:prstGeom prst="rect">
                <a:avLst/>
              </a:prstGeom>
              <a:noFill/>
              <a:ln w="12700">
                <a:noFill/>
                <a:miter lim="800000"/>
                <a:headEnd/>
                <a:tailEnd/>
              </a:ln>
            </p:spPr>
            <p:txBody>
              <a:bodyPr wrap="none">
                <a:spAutoFit/>
              </a:bodyPr>
              <a:lstStyle/>
              <a:p>
                <a:r>
                  <a:rPr lang="en-GB" sz="2400" b="0">
                    <a:solidFill>
                      <a:srgbClr val="0070C0"/>
                    </a:solidFill>
                  </a:rPr>
                  <a:t>nmol/l</a:t>
                </a:r>
              </a:p>
            </p:txBody>
          </p:sp>
        </p:grpSp>
      </p:grpSp>
      <p:grpSp>
        <p:nvGrpSpPr>
          <p:cNvPr id="6" name="Group 74"/>
          <p:cNvGrpSpPr>
            <a:grpSpLocks/>
          </p:cNvGrpSpPr>
          <p:nvPr/>
        </p:nvGrpSpPr>
        <p:grpSpPr bwMode="auto">
          <a:xfrm>
            <a:off x="2590800" y="714375"/>
            <a:ext cx="5624513" cy="1660525"/>
            <a:chOff x="1632" y="450"/>
            <a:chExt cx="3543" cy="1046"/>
          </a:xfrm>
        </p:grpSpPr>
        <p:sp>
          <p:nvSpPr>
            <p:cNvPr id="20521" name="Line 22"/>
            <p:cNvSpPr>
              <a:spLocks noChangeShapeType="1"/>
            </p:cNvSpPr>
            <p:nvPr/>
          </p:nvSpPr>
          <p:spPr bwMode="auto">
            <a:xfrm flipH="1">
              <a:off x="4752" y="1200"/>
              <a:ext cx="192" cy="0"/>
            </a:xfrm>
            <a:prstGeom prst="line">
              <a:avLst/>
            </a:prstGeom>
            <a:noFill/>
            <a:ln w="12700">
              <a:solidFill>
                <a:schemeClr val="tx1"/>
              </a:solidFill>
              <a:prstDash val="dashDot"/>
              <a:round/>
              <a:headEnd/>
              <a:tailEnd/>
            </a:ln>
          </p:spPr>
          <p:txBody>
            <a:bodyPr wrap="none" anchor="ctr"/>
            <a:lstStyle/>
            <a:p>
              <a:endParaRPr lang="en-GB"/>
            </a:p>
          </p:txBody>
        </p:sp>
        <p:grpSp>
          <p:nvGrpSpPr>
            <p:cNvPr id="20522" name="Group 73"/>
            <p:cNvGrpSpPr>
              <a:grpSpLocks/>
            </p:cNvGrpSpPr>
            <p:nvPr/>
          </p:nvGrpSpPr>
          <p:grpSpPr bwMode="auto">
            <a:xfrm>
              <a:off x="1632" y="450"/>
              <a:ext cx="3543" cy="1046"/>
              <a:chOff x="1632" y="450"/>
              <a:chExt cx="3543" cy="1046"/>
            </a:xfrm>
          </p:grpSpPr>
          <p:sp>
            <p:nvSpPr>
              <p:cNvPr id="20523" name="Text Box 21"/>
              <p:cNvSpPr txBox="1">
                <a:spLocks noChangeArrowheads="1"/>
              </p:cNvSpPr>
              <p:nvPr/>
            </p:nvSpPr>
            <p:spPr bwMode="auto">
              <a:xfrm>
                <a:off x="4656" y="450"/>
                <a:ext cx="508" cy="296"/>
              </a:xfrm>
              <a:prstGeom prst="rect">
                <a:avLst/>
              </a:prstGeom>
              <a:noFill/>
              <a:ln w="12700">
                <a:noFill/>
                <a:miter lim="800000"/>
                <a:headEnd/>
                <a:tailEnd/>
              </a:ln>
            </p:spPr>
            <p:txBody>
              <a:bodyPr wrap="none">
                <a:spAutoFit/>
              </a:bodyPr>
              <a:lstStyle/>
              <a:p>
                <a:r>
                  <a:rPr lang="en-GB" sz="2400" b="0">
                    <a:solidFill>
                      <a:srgbClr val="0070C0"/>
                    </a:solidFill>
                  </a:rPr>
                  <a:t>FSH</a:t>
                </a:r>
              </a:p>
            </p:txBody>
          </p:sp>
          <p:sp>
            <p:nvSpPr>
              <p:cNvPr id="20524" name="Text Box 44"/>
              <p:cNvSpPr txBox="1">
                <a:spLocks noChangeArrowheads="1"/>
              </p:cNvSpPr>
              <p:nvPr/>
            </p:nvSpPr>
            <p:spPr bwMode="auto">
              <a:xfrm>
                <a:off x="4656" y="754"/>
                <a:ext cx="519" cy="296"/>
              </a:xfrm>
              <a:prstGeom prst="rect">
                <a:avLst/>
              </a:prstGeom>
              <a:noFill/>
              <a:ln w="12700">
                <a:noFill/>
                <a:miter lim="800000"/>
                <a:headEnd/>
                <a:tailEnd/>
              </a:ln>
            </p:spPr>
            <p:txBody>
              <a:bodyPr wrap="none">
                <a:spAutoFit/>
              </a:bodyPr>
              <a:lstStyle/>
              <a:p>
                <a:r>
                  <a:rPr lang="en-GB" sz="2400" b="0">
                    <a:solidFill>
                      <a:srgbClr val="0070C0"/>
                    </a:solidFill>
                  </a:rPr>
                  <a:t>mU/l</a:t>
                </a:r>
              </a:p>
            </p:txBody>
          </p:sp>
          <p:sp>
            <p:nvSpPr>
              <p:cNvPr id="20525" name="Line 46"/>
              <p:cNvSpPr>
                <a:spLocks noChangeShapeType="1"/>
              </p:cNvSpPr>
              <p:nvPr/>
            </p:nvSpPr>
            <p:spPr bwMode="auto">
              <a:xfrm>
                <a:off x="4752" y="1200"/>
                <a:ext cx="240" cy="0"/>
              </a:xfrm>
              <a:prstGeom prst="line">
                <a:avLst/>
              </a:prstGeom>
              <a:noFill/>
              <a:ln w="9525">
                <a:solidFill>
                  <a:schemeClr val="tx1"/>
                </a:solidFill>
                <a:prstDash val="dashDot"/>
                <a:round/>
                <a:headEnd/>
                <a:tailEnd/>
              </a:ln>
            </p:spPr>
            <p:txBody>
              <a:bodyPr/>
              <a:lstStyle/>
              <a:p>
                <a:endParaRPr lang="en-GB"/>
              </a:p>
            </p:txBody>
          </p:sp>
          <p:sp>
            <p:nvSpPr>
              <p:cNvPr id="20526" name="Text Box 48"/>
              <p:cNvSpPr txBox="1">
                <a:spLocks noChangeArrowheads="1"/>
              </p:cNvSpPr>
              <p:nvPr/>
            </p:nvSpPr>
            <p:spPr bwMode="auto">
              <a:xfrm>
                <a:off x="4646" y="1033"/>
                <a:ext cx="180" cy="288"/>
              </a:xfrm>
              <a:prstGeom prst="rect">
                <a:avLst/>
              </a:prstGeom>
              <a:noFill/>
              <a:ln w="9525">
                <a:noFill/>
                <a:miter lim="800000"/>
                <a:headEnd/>
                <a:tailEnd/>
              </a:ln>
            </p:spPr>
            <p:txBody>
              <a:bodyPr wrap="none">
                <a:spAutoFit/>
              </a:bodyPr>
              <a:lstStyle/>
              <a:p>
                <a:r>
                  <a:rPr lang="en-GB" sz="2400">
                    <a:solidFill>
                      <a:srgbClr val="0070C0"/>
                    </a:solidFill>
                  </a:rPr>
                  <a:t>(</a:t>
                </a:r>
              </a:p>
            </p:txBody>
          </p:sp>
          <p:sp>
            <p:nvSpPr>
              <p:cNvPr id="20527" name="Text Box 49"/>
              <p:cNvSpPr txBox="1">
                <a:spLocks noChangeArrowheads="1"/>
              </p:cNvSpPr>
              <p:nvPr/>
            </p:nvSpPr>
            <p:spPr bwMode="auto">
              <a:xfrm>
                <a:off x="4982" y="1033"/>
                <a:ext cx="180" cy="288"/>
              </a:xfrm>
              <a:prstGeom prst="rect">
                <a:avLst/>
              </a:prstGeom>
              <a:noFill/>
              <a:ln w="9525">
                <a:noFill/>
                <a:miter lim="800000"/>
                <a:headEnd/>
                <a:tailEnd/>
              </a:ln>
            </p:spPr>
            <p:txBody>
              <a:bodyPr wrap="none">
                <a:spAutoFit/>
              </a:bodyPr>
              <a:lstStyle/>
              <a:p>
                <a:r>
                  <a:rPr lang="en-GB" sz="2400">
                    <a:solidFill>
                      <a:srgbClr val="0070C0"/>
                    </a:solidFill>
                  </a:rPr>
                  <a:t>)</a:t>
                </a:r>
              </a:p>
            </p:txBody>
          </p:sp>
          <p:sp>
            <p:nvSpPr>
              <p:cNvPr id="20528" name="Freeform 55"/>
              <p:cNvSpPr>
                <a:spLocks/>
              </p:cNvSpPr>
              <p:nvPr/>
            </p:nvSpPr>
            <p:spPr bwMode="auto">
              <a:xfrm>
                <a:off x="1632" y="1088"/>
                <a:ext cx="2609" cy="408"/>
              </a:xfrm>
              <a:custGeom>
                <a:avLst/>
                <a:gdLst>
                  <a:gd name="T0" fmla="*/ 0 w 10065"/>
                  <a:gd name="T1" fmla="*/ 256 h 10000"/>
                  <a:gd name="T2" fmla="*/ 147 w 10065"/>
                  <a:gd name="T3" fmla="*/ 208 h 10000"/>
                  <a:gd name="T4" fmla="*/ 293 w 10065"/>
                  <a:gd name="T5" fmla="*/ 208 h 10000"/>
                  <a:gd name="T6" fmla="*/ 440 w 10065"/>
                  <a:gd name="T7" fmla="*/ 208 h 10000"/>
                  <a:gd name="T8" fmla="*/ 538 w 10065"/>
                  <a:gd name="T9" fmla="*/ 208 h 10000"/>
                  <a:gd name="T10" fmla="*/ 783 w 10065"/>
                  <a:gd name="T11" fmla="*/ 208 h 10000"/>
                  <a:gd name="T12" fmla="*/ 929 w 10065"/>
                  <a:gd name="T13" fmla="*/ 304 h 10000"/>
                  <a:gd name="T14" fmla="*/ 1027 w 10065"/>
                  <a:gd name="T15" fmla="*/ 400 h 10000"/>
                  <a:gd name="T16" fmla="*/ 1125 w 10065"/>
                  <a:gd name="T17" fmla="*/ 352 h 10000"/>
                  <a:gd name="T18" fmla="*/ 1223 w 10065"/>
                  <a:gd name="T19" fmla="*/ 112 h 10000"/>
                  <a:gd name="T20" fmla="*/ 1272 w 10065"/>
                  <a:gd name="T21" fmla="*/ 16 h 10000"/>
                  <a:gd name="T22" fmla="*/ 1339 w 10065"/>
                  <a:gd name="T23" fmla="*/ 210 h 10000"/>
                  <a:gd name="T24" fmla="*/ 1566 w 10065"/>
                  <a:gd name="T25" fmla="*/ 301 h 10000"/>
                  <a:gd name="T26" fmla="*/ 1929 w 10065"/>
                  <a:gd name="T27" fmla="*/ 392 h 10000"/>
                  <a:gd name="T28" fmla="*/ 2473 w 10065"/>
                  <a:gd name="T29" fmla="*/ 301 h 10000"/>
                  <a:gd name="T30" fmla="*/ 2609 w 10065"/>
                  <a:gd name="T31" fmla="*/ 256 h 100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065" h="10000">
                    <a:moveTo>
                      <a:pt x="0" y="6274"/>
                    </a:moveTo>
                    <a:cubicBezTo>
                      <a:pt x="189" y="5783"/>
                      <a:pt x="377" y="5292"/>
                      <a:pt x="566" y="5097"/>
                    </a:cubicBezTo>
                    <a:cubicBezTo>
                      <a:pt x="755" y="4900"/>
                      <a:pt x="943" y="5097"/>
                      <a:pt x="1132" y="5097"/>
                    </a:cubicBezTo>
                    <a:lnTo>
                      <a:pt x="1698" y="5097"/>
                    </a:lnTo>
                    <a:lnTo>
                      <a:pt x="2075" y="5097"/>
                    </a:lnTo>
                    <a:cubicBezTo>
                      <a:pt x="2296" y="5097"/>
                      <a:pt x="2767" y="4706"/>
                      <a:pt x="3019" y="5097"/>
                    </a:cubicBezTo>
                    <a:cubicBezTo>
                      <a:pt x="3270" y="5490"/>
                      <a:pt x="3428" y="6666"/>
                      <a:pt x="3585" y="7451"/>
                    </a:cubicBezTo>
                    <a:cubicBezTo>
                      <a:pt x="3742" y="8235"/>
                      <a:pt x="3836" y="9607"/>
                      <a:pt x="3962" y="9804"/>
                    </a:cubicBezTo>
                    <a:cubicBezTo>
                      <a:pt x="4088" y="10000"/>
                      <a:pt x="4214" y="9804"/>
                      <a:pt x="4340" y="8627"/>
                    </a:cubicBezTo>
                    <a:cubicBezTo>
                      <a:pt x="4465" y="7451"/>
                      <a:pt x="4623" y="4117"/>
                      <a:pt x="4717" y="2744"/>
                    </a:cubicBezTo>
                    <a:cubicBezTo>
                      <a:pt x="4811" y="1373"/>
                      <a:pt x="4874" y="0"/>
                      <a:pt x="4906" y="392"/>
                    </a:cubicBezTo>
                    <a:cubicBezTo>
                      <a:pt x="4937" y="783"/>
                      <a:pt x="4976" y="3987"/>
                      <a:pt x="5165" y="5151"/>
                    </a:cubicBezTo>
                    <a:cubicBezTo>
                      <a:pt x="5354" y="6315"/>
                      <a:pt x="5661" y="6633"/>
                      <a:pt x="6040" y="7374"/>
                    </a:cubicBezTo>
                    <a:cubicBezTo>
                      <a:pt x="6419" y="8115"/>
                      <a:pt x="6857" y="9598"/>
                      <a:pt x="7440" y="9598"/>
                    </a:cubicBezTo>
                    <a:cubicBezTo>
                      <a:pt x="8023" y="9598"/>
                      <a:pt x="9103" y="7930"/>
                      <a:pt x="9540" y="7374"/>
                    </a:cubicBezTo>
                    <a:cubicBezTo>
                      <a:pt x="9977" y="6818"/>
                      <a:pt x="9122" y="8126"/>
                      <a:pt x="10065" y="6263"/>
                    </a:cubicBezTo>
                  </a:path>
                </a:pathLst>
              </a:custGeom>
              <a:noFill/>
              <a:ln w="28575" cap="flat" cmpd="sng">
                <a:solidFill>
                  <a:schemeClr val="tx1"/>
                </a:solidFill>
                <a:prstDash val="sysDot"/>
                <a:round/>
                <a:headEnd/>
                <a:tailEnd/>
              </a:ln>
            </p:spPr>
            <p:txBody>
              <a:bodyPr/>
              <a:lstStyle/>
              <a:p>
                <a:endParaRPr lang="en-GB"/>
              </a:p>
            </p:txBody>
          </p:sp>
        </p:grpSp>
      </p:grpSp>
      <p:sp>
        <p:nvSpPr>
          <p:cNvPr id="20501" name="Line 56"/>
          <p:cNvSpPr>
            <a:spLocks noChangeShapeType="1"/>
          </p:cNvSpPr>
          <p:nvPr/>
        </p:nvSpPr>
        <p:spPr bwMode="auto">
          <a:xfrm>
            <a:off x="2590800" y="2895600"/>
            <a:ext cx="0" cy="2286000"/>
          </a:xfrm>
          <a:prstGeom prst="line">
            <a:avLst/>
          </a:prstGeom>
          <a:noFill/>
          <a:ln w="28575">
            <a:solidFill>
              <a:schemeClr val="tx1"/>
            </a:solidFill>
            <a:round/>
            <a:headEnd/>
            <a:tailEnd/>
          </a:ln>
        </p:spPr>
        <p:txBody>
          <a:bodyPr/>
          <a:lstStyle/>
          <a:p>
            <a:endParaRPr lang="en-GB"/>
          </a:p>
        </p:txBody>
      </p:sp>
      <p:grpSp>
        <p:nvGrpSpPr>
          <p:cNvPr id="20502" name="Group 71"/>
          <p:cNvGrpSpPr>
            <a:grpSpLocks/>
          </p:cNvGrpSpPr>
          <p:nvPr/>
        </p:nvGrpSpPr>
        <p:grpSpPr bwMode="auto">
          <a:xfrm>
            <a:off x="1203325" y="317500"/>
            <a:ext cx="5529263" cy="1908175"/>
            <a:chOff x="758" y="200"/>
            <a:chExt cx="3483" cy="1202"/>
          </a:xfrm>
        </p:grpSpPr>
        <p:sp>
          <p:nvSpPr>
            <p:cNvPr id="20515" name="Line 19"/>
            <p:cNvSpPr>
              <a:spLocks noChangeShapeType="1"/>
            </p:cNvSpPr>
            <p:nvPr/>
          </p:nvSpPr>
          <p:spPr bwMode="auto">
            <a:xfrm>
              <a:off x="922" y="1209"/>
              <a:ext cx="144" cy="0"/>
            </a:xfrm>
            <a:prstGeom prst="line">
              <a:avLst/>
            </a:prstGeom>
            <a:noFill/>
            <a:ln w="12700">
              <a:solidFill>
                <a:schemeClr val="tx1"/>
              </a:solidFill>
              <a:round/>
              <a:headEnd/>
              <a:tailEnd/>
            </a:ln>
          </p:spPr>
          <p:txBody>
            <a:bodyPr wrap="none" anchor="ctr"/>
            <a:lstStyle/>
            <a:p>
              <a:endParaRPr lang="en-GB"/>
            </a:p>
          </p:txBody>
        </p:sp>
        <p:sp>
          <p:nvSpPr>
            <p:cNvPr id="20516" name="Text Box 18"/>
            <p:cNvSpPr txBox="1">
              <a:spLocks noChangeArrowheads="1"/>
            </p:cNvSpPr>
            <p:nvPr/>
          </p:nvSpPr>
          <p:spPr bwMode="auto">
            <a:xfrm>
              <a:off x="854" y="489"/>
              <a:ext cx="370" cy="526"/>
            </a:xfrm>
            <a:prstGeom prst="rect">
              <a:avLst/>
            </a:prstGeom>
            <a:noFill/>
            <a:ln w="12700">
              <a:noFill/>
              <a:miter lim="800000"/>
              <a:headEnd/>
              <a:tailEnd/>
            </a:ln>
          </p:spPr>
          <p:txBody>
            <a:bodyPr wrap="none">
              <a:spAutoFit/>
            </a:bodyPr>
            <a:lstStyle/>
            <a:p>
              <a:r>
                <a:rPr lang="en-GB" sz="2400" b="0">
                  <a:solidFill>
                    <a:srgbClr val="0070C0"/>
                  </a:solidFill>
                </a:rPr>
                <a:t>LH</a:t>
              </a:r>
            </a:p>
            <a:p>
              <a:endParaRPr lang="en-GB" sz="2400" b="0">
                <a:solidFill>
                  <a:srgbClr val="0070C0"/>
                </a:solidFill>
              </a:endParaRPr>
            </a:p>
          </p:txBody>
        </p:sp>
        <p:sp>
          <p:nvSpPr>
            <p:cNvPr id="20517" name="Text Box 43"/>
            <p:cNvSpPr txBox="1">
              <a:spLocks noChangeArrowheads="1"/>
            </p:cNvSpPr>
            <p:nvPr/>
          </p:nvSpPr>
          <p:spPr bwMode="auto">
            <a:xfrm>
              <a:off x="806" y="745"/>
              <a:ext cx="511" cy="288"/>
            </a:xfrm>
            <a:prstGeom prst="rect">
              <a:avLst/>
            </a:prstGeom>
            <a:noFill/>
            <a:ln w="12700">
              <a:noFill/>
              <a:miter lim="800000"/>
              <a:headEnd/>
              <a:tailEnd/>
            </a:ln>
          </p:spPr>
          <p:txBody>
            <a:bodyPr wrap="none">
              <a:spAutoFit/>
            </a:bodyPr>
            <a:lstStyle/>
            <a:p>
              <a:r>
                <a:rPr lang="en-GB" sz="2400" b="0">
                  <a:solidFill>
                    <a:srgbClr val="0070C0"/>
                  </a:solidFill>
                </a:rPr>
                <a:t>mU/l</a:t>
              </a:r>
            </a:p>
          </p:txBody>
        </p:sp>
        <p:sp>
          <p:nvSpPr>
            <p:cNvPr id="20518" name="Freeform 53"/>
            <p:cNvSpPr>
              <a:spLocks/>
            </p:cNvSpPr>
            <p:nvPr/>
          </p:nvSpPr>
          <p:spPr bwMode="auto">
            <a:xfrm>
              <a:off x="1632" y="200"/>
              <a:ext cx="2609" cy="1202"/>
            </a:xfrm>
            <a:custGeom>
              <a:avLst/>
              <a:gdLst>
                <a:gd name="T0" fmla="*/ 0 w 10065"/>
                <a:gd name="T1" fmla="*/ 1096 h 9633"/>
                <a:gd name="T2" fmla="*/ 244 w 10065"/>
                <a:gd name="T3" fmla="*/ 1048 h 9633"/>
                <a:gd name="T4" fmla="*/ 391 w 10065"/>
                <a:gd name="T5" fmla="*/ 1048 h 9633"/>
                <a:gd name="T6" fmla="*/ 538 w 10065"/>
                <a:gd name="T7" fmla="*/ 1048 h 9633"/>
                <a:gd name="T8" fmla="*/ 832 w 10065"/>
                <a:gd name="T9" fmla="*/ 1048 h 9633"/>
                <a:gd name="T10" fmla="*/ 978 w 10065"/>
                <a:gd name="T11" fmla="*/ 1096 h 9633"/>
                <a:gd name="T12" fmla="*/ 1174 w 10065"/>
                <a:gd name="T13" fmla="*/ 1048 h 9633"/>
                <a:gd name="T14" fmla="*/ 1223 w 10065"/>
                <a:gd name="T15" fmla="*/ 664 h 9633"/>
                <a:gd name="T16" fmla="*/ 1272 w 10065"/>
                <a:gd name="T17" fmla="*/ 88 h 9633"/>
                <a:gd name="T18" fmla="*/ 1272 w 10065"/>
                <a:gd name="T19" fmla="*/ 136 h 9633"/>
                <a:gd name="T20" fmla="*/ 1293 w 10065"/>
                <a:gd name="T21" fmla="*/ 871 h 9633"/>
                <a:gd name="T22" fmla="*/ 1384 w 10065"/>
                <a:gd name="T23" fmla="*/ 1053 h 9633"/>
                <a:gd name="T24" fmla="*/ 1611 w 10065"/>
                <a:gd name="T25" fmla="*/ 1143 h 9633"/>
                <a:gd name="T26" fmla="*/ 1929 w 10065"/>
                <a:gd name="T27" fmla="*/ 1189 h 9633"/>
                <a:gd name="T28" fmla="*/ 2609 w 10065"/>
                <a:gd name="T29" fmla="*/ 1098 h 96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065" h="9633">
                  <a:moveTo>
                    <a:pt x="0" y="8782"/>
                  </a:moveTo>
                  <a:cubicBezTo>
                    <a:pt x="346" y="8622"/>
                    <a:pt x="692" y="8463"/>
                    <a:pt x="943" y="8397"/>
                  </a:cubicBezTo>
                  <a:cubicBezTo>
                    <a:pt x="1195" y="8333"/>
                    <a:pt x="1321" y="8397"/>
                    <a:pt x="1509" y="8397"/>
                  </a:cubicBezTo>
                  <a:lnTo>
                    <a:pt x="2075" y="8397"/>
                  </a:lnTo>
                  <a:cubicBezTo>
                    <a:pt x="2358" y="8397"/>
                    <a:pt x="2925" y="8333"/>
                    <a:pt x="3208" y="8397"/>
                  </a:cubicBezTo>
                  <a:cubicBezTo>
                    <a:pt x="3491" y="8463"/>
                    <a:pt x="3553" y="8782"/>
                    <a:pt x="3774" y="8782"/>
                  </a:cubicBezTo>
                  <a:cubicBezTo>
                    <a:pt x="3994" y="8782"/>
                    <a:pt x="4371" y="8975"/>
                    <a:pt x="4528" y="8397"/>
                  </a:cubicBezTo>
                  <a:cubicBezTo>
                    <a:pt x="4686" y="7820"/>
                    <a:pt x="4654" y="6603"/>
                    <a:pt x="4717" y="5320"/>
                  </a:cubicBezTo>
                  <a:cubicBezTo>
                    <a:pt x="4780" y="4038"/>
                    <a:pt x="4874" y="1410"/>
                    <a:pt x="4906" y="705"/>
                  </a:cubicBezTo>
                  <a:cubicBezTo>
                    <a:pt x="4937" y="0"/>
                    <a:pt x="4892" y="103"/>
                    <a:pt x="4906" y="1089"/>
                  </a:cubicBezTo>
                  <a:cubicBezTo>
                    <a:pt x="4920" y="2074"/>
                    <a:pt x="4958" y="5573"/>
                    <a:pt x="4990" y="6982"/>
                  </a:cubicBezTo>
                  <a:cubicBezTo>
                    <a:pt x="5021" y="8392"/>
                    <a:pt x="5136" y="8072"/>
                    <a:pt x="5340" y="8435"/>
                  </a:cubicBezTo>
                  <a:cubicBezTo>
                    <a:pt x="5544" y="8799"/>
                    <a:pt x="5865" y="8982"/>
                    <a:pt x="6215" y="9163"/>
                  </a:cubicBezTo>
                  <a:cubicBezTo>
                    <a:pt x="6565" y="9345"/>
                    <a:pt x="6798" y="9587"/>
                    <a:pt x="7440" y="9526"/>
                  </a:cubicBezTo>
                  <a:cubicBezTo>
                    <a:pt x="8082" y="9465"/>
                    <a:pt x="8886" y="9633"/>
                    <a:pt x="10065" y="8799"/>
                  </a:cubicBezTo>
                </a:path>
              </a:pathLst>
            </a:custGeom>
            <a:noFill/>
            <a:ln w="28575" cmpd="sng">
              <a:solidFill>
                <a:schemeClr val="tx1"/>
              </a:solidFill>
              <a:round/>
              <a:headEnd/>
              <a:tailEnd/>
            </a:ln>
          </p:spPr>
          <p:txBody>
            <a:bodyPr/>
            <a:lstStyle/>
            <a:p>
              <a:endParaRPr lang="en-GB"/>
            </a:p>
          </p:txBody>
        </p:sp>
        <p:sp>
          <p:nvSpPr>
            <p:cNvPr id="20519" name="Text Box 59"/>
            <p:cNvSpPr txBox="1">
              <a:spLocks noChangeArrowheads="1"/>
            </p:cNvSpPr>
            <p:nvPr/>
          </p:nvSpPr>
          <p:spPr bwMode="auto">
            <a:xfrm>
              <a:off x="758" y="1033"/>
              <a:ext cx="180" cy="288"/>
            </a:xfrm>
            <a:prstGeom prst="rect">
              <a:avLst/>
            </a:prstGeom>
            <a:noFill/>
            <a:ln w="9525">
              <a:noFill/>
              <a:miter lim="800000"/>
              <a:headEnd/>
              <a:tailEnd/>
            </a:ln>
          </p:spPr>
          <p:txBody>
            <a:bodyPr wrap="none">
              <a:spAutoFit/>
            </a:bodyPr>
            <a:lstStyle/>
            <a:p>
              <a:r>
                <a:rPr lang="en-GB" sz="2400">
                  <a:solidFill>
                    <a:srgbClr val="0070C0"/>
                  </a:solidFill>
                </a:rPr>
                <a:t>(</a:t>
              </a:r>
            </a:p>
          </p:txBody>
        </p:sp>
        <p:sp>
          <p:nvSpPr>
            <p:cNvPr id="20520" name="Text Box 60"/>
            <p:cNvSpPr txBox="1">
              <a:spLocks noChangeArrowheads="1"/>
            </p:cNvSpPr>
            <p:nvPr/>
          </p:nvSpPr>
          <p:spPr bwMode="auto">
            <a:xfrm>
              <a:off x="1094" y="1033"/>
              <a:ext cx="180" cy="288"/>
            </a:xfrm>
            <a:prstGeom prst="rect">
              <a:avLst/>
            </a:prstGeom>
            <a:noFill/>
            <a:ln w="9525">
              <a:noFill/>
              <a:miter lim="800000"/>
              <a:headEnd/>
              <a:tailEnd/>
            </a:ln>
          </p:spPr>
          <p:txBody>
            <a:bodyPr wrap="none">
              <a:spAutoFit/>
            </a:bodyPr>
            <a:lstStyle/>
            <a:p>
              <a:r>
                <a:rPr lang="en-GB" sz="2400">
                  <a:solidFill>
                    <a:srgbClr val="0070C0"/>
                  </a:solidFill>
                </a:rPr>
                <a:t>)</a:t>
              </a:r>
            </a:p>
          </p:txBody>
        </p:sp>
      </p:grpSp>
      <p:grpSp>
        <p:nvGrpSpPr>
          <p:cNvPr id="9" name="Group 70"/>
          <p:cNvGrpSpPr>
            <a:grpSpLocks/>
          </p:cNvGrpSpPr>
          <p:nvPr/>
        </p:nvGrpSpPr>
        <p:grpSpPr bwMode="auto">
          <a:xfrm>
            <a:off x="0" y="3048000"/>
            <a:ext cx="6705600" cy="2138363"/>
            <a:chOff x="0" y="1920"/>
            <a:chExt cx="4224" cy="1347"/>
          </a:xfrm>
        </p:grpSpPr>
        <p:sp>
          <p:nvSpPr>
            <p:cNvPr id="20509" name="Line 29"/>
            <p:cNvSpPr>
              <a:spLocks noChangeShapeType="1"/>
            </p:cNvSpPr>
            <p:nvPr/>
          </p:nvSpPr>
          <p:spPr bwMode="auto">
            <a:xfrm>
              <a:off x="816" y="3120"/>
              <a:ext cx="192" cy="0"/>
            </a:xfrm>
            <a:prstGeom prst="line">
              <a:avLst/>
            </a:prstGeom>
            <a:noFill/>
            <a:ln w="12700">
              <a:solidFill>
                <a:schemeClr val="tx1"/>
              </a:solidFill>
              <a:round/>
              <a:headEnd/>
              <a:tailEnd/>
            </a:ln>
          </p:spPr>
          <p:txBody>
            <a:bodyPr wrap="none" anchor="ctr"/>
            <a:lstStyle/>
            <a:p>
              <a:endParaRPr lang="en-GB"/>
            </a:p>
          </p:txBody>
        </p:sp>
        <p:sp>
          <p:nvSpPr>
            <p:cNvPr id="20510" name="Text Box 62"/>
            <p:cNvSpPr txBox="1">
              <a:spLocks noChangeArrowheads="1"/>
            </p:cNvSpPr>
            <p:nvPr/>
          </p:nvSpPr>
          <p:spPr bwMode="auto">
            <a:xfrm>
              <a:off x="624" y="2976"/>
              <a:ext cx="181" cy="291"/>
            </a:xfrm>
            <a:prstGeom prst="rect">
              <a:avLst/>
            </a:prstGeom>
            <a:noFill/>
            <a:ln w="38100">
              <a:noFill/>
              <a:miter lim="800000"/>
              <a:headEnd/>
              <a:tailEnd/>
            </a:ln>
          </p:spPr>
          <p:txBody>
            <a:bodyPr wrap="none">
              <a:spAutoFit/>
            </a:bodyPr>
            <a:lstStyle/>
            <a:p>
              <a:r>
                <a:rPr lang="en-GB" sz="2400">
                  <a:solidFill>
                    <a:srgbClr val="0070C0"/>
                  </a:solidFill>
                </a:rPr>
                <a:t>(</a:t>
              </a:r>
            </a:p>
          </p:txBody>
        </p:sp>
        <p:sp>
          <p:nvSpPr>
            <p:cNvPr id="20511" name="Text Box 14"/>
            <p:cNvSpPr txBox="1">
              <a:spLocks noChangeArrowheads="1"/>
            </p:cNvSpPr>
            <p:nvPr/>
          </p:nvSpPr>
          <p:spPr bwMode="auto">
            <a:xfrm>
              <a:off x="0" y="2160"/>
              <a:ext cx="1696" cy="269"/>
            </a:xfrm>
            <a:prstGeom prst="rect">
              <a:avLst/>
            </a:prstGeom>
            <a:noFill/>
            <a:ln w="12700">
              <a:noFill/>
              <a:miter lim="800000"/>
              <a:headEnd/>
              <a:tailEnd/>
            </a:ln>
          </p:spPr>
          <p:txBody>
            <a:bodyPr>
              <a:spAutoFit/>
            </a:bodyPr>
            <a:lstStyle/>
            <a:p>
              <a:r>
                <a:rPr lang="en-GB" sz="2200" b="0">
                  <a:solidFill>
                    <a:srgbClr val="0070C0"/>
                  </a:solidFill>
                </a:rPr>
                <a:t>17</a:t>
              </a:r>
              <a:r>
                <a:rPr lang="en-GB" sz="2200" b="0">
                  <a:solidFill>
                    <a:srgbClr val="0070C0"/>
                  </a:solidFill>
                  <a:latin typeface="Symbol" pitchFamily="18" charset="2"/>
                </a:rPr>
                <a:t>b</a:t>
              </a:r>
              <a:r>
                <a:rPr lang="en-GB" sz="2200" b="0">
                  <a:solidFill>
                    <a:srgbClr val="0070C0"/>
                  </a:solidFill>
                </a:rPr>
                <a:t>-OESTRADIOL</a:t>
              </a:r>
            </a:p>
          </p:txBody>
        </p:sp>
        <p:sp>
          <p:nvSpPr>
            <p:cNvPr id="20512" name="Freeform 28"/>
            <p:cNvSpPr>
              <a:spLocks/>
            </p:cNvSpPr>
            <p:nvPr/>
          </p:nvSpPr>
          <p:spPr bwMode="auto">
            <a:xfrm>
              <a:off x="1680" y="1920"/>
              <a:ext cx="2544" cy="1184"/>
            </a:xfrm>
            <a:custGeom>
              <a:avLst/>
              <a:gdLst>
                <a:gd name="T0" fmla="*/ 0 w 2544"/>
                <a:gd name="T1" fmla="*/ 686 h 1280"/>
                <a:gd name="T2" fmla="*/ 528 w 2544"/>
                <a:gd name="T3" fmla="*/ 635 h 1280"/>
                <a:gd name="T4" fmla="*/ 960 w 2544"/>
                <a:gd name="T5" fmla="*/ 454 h 1280"/>
                <a:gd name="T6" fmla="*/ 1104 w 2544"/>
                <a:gd name="T7" fmla="*/ 18 h 1280"/>
                <a:gd name="T8" fmla="*/ 1344 w 2544"/>
                <a:gd name="T9" fmla="*/ 557 h 1280"/>
                <a:gd name="T10" fmla="*/ 1872 w 2544"/>
                <a:gd name="T11" fmla="*/ 248 h 1280"/>
                <a:gd name="T12" fmla="*/ 2544 w 2544"/>
                <a:gd name="T13" fmla="*/ 686 h 1280"/>
                <a:gd name="T14" fmla="*/ 0 60000 65536"/>
                <a:gd name="T15" fmla="*/ 0 60000 65536"/>
                <a:gd name="T16" fmla="*/ 0 60000 65536"/>
                <a:gd name="T17" fmla="*/ 0 60000 65536"/>
                <a:gd name="T18" fmla="*/ 0 60000 65536"/>
                <a:gd name="T19" fmla="*/ 0 60000 65536"/>
                <a:gd name="T20" fmla="*/ 0 60000 65536"/>
                <a:gd name="T21" fmla="*/ 0 w 2544"/>
                <a:gd name="T22" fmla="*/ 0 h 1280"/>
                <a:gd name="T23" fmla="*/ 2544 w 2544"/>
                <a:gd name="T24" fmla="*/ 1280 h 12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4" h="1280">
                  <a:moveTo>
                    <a:pt x="0" y="1280"/>
                  </a:moveTo>
                  <a:cubicBezTo>
                    <a:pt x="184" y="1268"/>
                    <a:pt x="368" y="1256"/>
                    <a:pt x="528" y="1184"/>
                  </a:cubicBezTo>
                  <a:cubicBezTo>
                    <a:pt x="688" y="1112"/>
                    <a:pt x="864" y="1040"/>
                    <a:pt x="960" y="848"/>
                  </a:cubicBezTo>
                  <a:cubicBezTo>
                    <a:pt x="1056" y="656"/>
                    <a:pt x="1040" y="0"/>
                    <a:pt x="1104" y="32"/>
                  </a:cubicBezTo>
                  <a:cubicBezTo>
                    <a:pt x="1168" y="64"/>
                    <a:pt x="1216" y="968"/>
                    <a:pt x="1344" y="1040"/>
                  </a:cubicBezTo>
                  <a:cubicBezTo>
                    <a:pt x="1472" y="1112"/>
                    <a:pt x="1672" y="424"/>
                    <a:pt x="1872" y="464"/>
                  </a:cubicBezTo>
                  <a:cubicBezTo>
                    <a:pt x="2072" y="504"/>
                    <a:pt x="2308" y="892"/>
                    <a:pt x="2544" y="1280"/>
                  </a:cubicBezTo>
                </a:path>
              </a:pathLst>
            </a:custGeom>
            <a:noFill/>
            <a:ln w="12700" cap="flat" cmpd="sng">
              <a:solidFill>
                <a:schemeClr val="tx1"/>
              </a:solidFill>
              <a:prstDash val="solid"/>
              <a:round/>
              <a:headEnd type="none" w="med" len="med"/>
              <a:tailEnd type="none" w="med" len="med"/>
            </a:ln>
          </p:spPr>
          <p:txBody>
            <a:bodyPr wrap="none" anchor="ctr"/>
            <a:lstStyle/>
            <a:p>
              <a:endParaRPr lang="en-GB"/>
            </a:p>
          </p:txBody>
        </p:sp>
        <p:sp>
          <p:nvSpPr>
            <p:cNvPr id="20513" name="Text Box 31"/>
            <p:cNvSpPr txBox="1">
              <a:spLocks noChangeArrowheads="1"/>
            </p:cNvSpPr>
            <p:nvPr/>
          </p:nvSpPr>
          <p:spPr bwMode="auto">
            <a:xfrm>
              <a:off x="672" y="2688"/>
              <a:ext cx="629" cy="288"/>
            </a:xfrm>
            <a:prstGeom prst="rect">
              <a:avLst/>
            </a:prstGeom>
            <a:noFill/>
            <a:ln w="12700">
              <a:noFill/>
              <a:miter lim="800000"/>
              <a:headEnd/>
              <a:tailEnd/>
            </a:ln>
          </p:spPr>
          <p:txBody>
            <a:bodyPr wrap="none">
              <a:spAutoFit/>
            </a:bodyPr>
            <a:lstStyle/>
            <a:p>
              <a:r>
                <a:rPr lang="en-GB" sz="2400" b="0">
                  <a:solidFill>
                    <a:srgbClr val="0070C0"/>
                  </a:solidFill>
                </a:rPr>
                <a:t>pmol/l</a:t>
              </a:r>
            </a:p>
          </p:txBody>
        </p:sp>
        <p:sp>
          <p:nvSpPr>
            <p:cNvPr id="20514" name="Text Box 63"/>
            <p:cNvSpPr txBox="1">
              <a:spLocks noChangeArrowheads="1"/>
            </p:cNvSpPr>
            <p:nvPr/>
          </p:nvSpPr>
          <p:spPr bwMode="auto">
            <a:xfrm>
              <a:off x="1056" y="2976"/>
              <a:ext cx="180" cy="288"/>
            </a:xfrm>
            <a:prstGeom prst="rect">
              <a:avLst/>
            </a:prstGeom>
            <a:noFill/>
            <a:ln w="9525">
              <a:noFill/>
              <a:miter lim="800000"/>
              <a:headEnd/>
              <a:tailEnd/>
            </a:ln>
          </p:spPr>
          <p:txBody>
            <a:bodyPr wrap="none">
              <a:spAutoFit/>
            </a:bodyPr>
            <a:lstStyle/>
            <a:p>
              <a:r>
                <a:rPr lang="en-GB" sz="2400">
                  <a:solidFill>
                    <a:srgbClr val="0070C0"/>
                  </a:solidFill>
                </a:rPr>
                <a:t>)</a:t>
              </a:r>
            </a:p>
          </p:txBody>
        </p:sp>
      </p:grpSp>
      <p:grpSp>
        <p:nvGrpSpPr>
          <p:cNvPr id="10" name="Group 65"/>
          <p:cNvGrpSpPr>
            <a:grpSpLocks/>
          </p:cNvGrpSpPr>
          <p:nvPr/>
        </p:nvGrpSpPr>
        <p:grpSpPr bwMode="auto">
          <a:xfrm>
            <a:off x="4427538" y="4868863"/>
            <a:ext cx="2108200" cy="877887"/>
            <a:chOff x="4495800" y="4851400"/>
            <a:chExt cx="2108200" cy="877888"/>
          </a:xfrm>
        </p:grpSpPr>
        <p:grpSp>
          <p:nvGrpSpPr>
            <p:cNvPr id="20505" name="Group 68"/>
            <p:cNvGrpSpPr>
              <a:grpSpLocks/>
            </p:cNvGrpSpPr>
            <p:nvPr/>
          </p:nvGrpSpPr>
          <p:grpSpPr bwMode="auto">
            <a:xfrm>
              <a:off x="4495800" y="4851400"/>
              <a:ext cx="2108200" cy="877888"/>
              <a:chOff x="2832" y="3056"/>
              <a:chExt cx="1328" cy="553"/>
            </a:xfrm>
          </p:grpSpPr>
          <p:sp>
            <p:nvSpPr>
              <p:cNvPr id="20507" name="Line 33"/>
              <p:cNvSpPr>
                <a:spLocks noChangeShapeType="1"/>
              </p:cNvSpPr>
              <p:nvPr/>
            </p:nvSpPr>
            <p:spPr bwMode="auto">
              <a:xfrm flipH="1" flipV="1">
                <a:off x="2832" y="3056"/>
                <a:ext cx="576" cy="432"/>
              </a:xfrm>
              <a:prstGeom prst="line">
                <a:avLst/>
              </a:prstGeom>
              <a:noFill/>
              <a:ln w="12700">
                <a:noFill/>
                <a:round/>
                <a:headEnd/>
                <a:tailEnd type="triangle" w="med" len="med"/>
              </a:ln>
            </p:spPr>
            <p:txBody>
              <a:bodyPr wrap="none" anchor="ctr"/>
              <a:lstStyle/>
              <a:p>
                <a:endParaRPr lang="en-GB"/>
              </a:p>
            </p:txBody>
          </p:sp>
          <p:sp>
            <p:nvSpPr>
              <p:cNvPr id="20508" name="Text Box 34"/>
              <p:cNvSpPr txBox="1">
                <a:spLocks noChangeArrowheads="1"/>
              </p:cNvSpPr>
              <p:nvPr/>
            </p:nvSpPr>
            <p:spPr bwMode="auto">
              <a:xfrm>
                <a:off x="3350" y="3321"/>
                <a:ext cx="810" cy="288"/>
              </a:xfrm>
              <a:prstGeom prst="rect">
                <a:avLst/>
              </a:prstGeom>
              <a:noFill/>
              <a:ln w="12700">
                <a:noFill/>
                <a:miter lim="800000"/>
                <a:headEnd/>
                <a:tailEnd/>
              </a:ln>
            </p:spPr>
            <p:txBody>
              <a:bodyPr wrap="none">
                <a:spAutoFit/>
              </a:bodyPr>
              <a:lstStyle/>
              <a:p>
                <a:r>
                  <a:rPr lang="en-GB" sz="2400" b="0">
                    <a:solidFill>
                      <a:srgbClr val="0070C0"/>
                    </a:solidFill>
                  </a:rPr>
                  <a:t>17OH-P</a:t>
                </a:r>
              </a:p>
            </p:txBody>
          </p:sp>
        </p:grpSp>
        <p:cxnSp>
          <p:nvCxnSpPr>
            <p:cNvPr id="19482" name="Straight Arrow Connector 63"/>
            <p:cNvCxnSpPr>
              <a:cxnSpLocks noChangeShapeType="1"/>
            </p:cNvCxnSpPr>
            <p:nvPr/>
          </p:nvCxnSpPr>
          <p:spPr bwMode="auto">
            <a:xfrm flipH="1" flipV="1">
              <a:off x="4567237" y="4851400"/>
              <a:ext cx="792163" cy="504826"/>
            </a:xfrm>
            <a:prstGeom prst="straightConnector1">
              <a:avLst/>
            </a:prstGeom>
            <a:noFill/>
            <a:ln w="19050" algn="ctr">
              <a:solidFill>
                <a:schemeClr val="tx2">
                  <a:lumMod val="60000"/>
                  <a:lumOff val="40000"/>
                </a:schemeClr>
              </a:solidFill>
              <a:round/>
              <a:headEnd/>
              <a:tailEnd type="arrow" w="med" len="med"/>
            </a:ln>
          </p:spPr>
        </p:cxnSp>
      </p:grpSp>
      <p:sp>
        <p:nvSpPr>
          <p:cNvPr id="60" name="Text Box 26"/>
          <p:cNvSpPr txBox="1">
            <a:spLocks noChangeArrowheads="1"/>
          </p:cNvSpPr>
          <p:nvPr/>
        </p:nvSpPr>
        <p:spPr bwMode="auto">
          <a:xfrm>
            <a:off x="4043020" y="2464713"/>
            <a:ext cx="1249060" cy="369332"/>
          </a:xfrm>
          <a:prstGeom prst="rect">
            <a:avLst/>
          </a:prstGeom>
          <a:solidFill>
            <a:srgbClr val="FFFFCC"/>
          </a:solidFill>
          <a:ln w="12700">
            <a:solidFill>
              <a:schemeClr val="tx2"/>
            </a:solidFill>
            <a:miter lim="800000"/>
            <a:headEnd/>
            <a:tailEnd/>
          </a:ln>
        </p:spPr>
        <p:txBody>
          <a:bodyPr wrap="none">
            <a:spAutoFit/>
          </a:bodyPr>
          <a:lstStyle/>
          <a:p>
            <a:r>
              <a:rPr lang="en-GB" sz="1800" dirty="0" smtClean="0">
                <a:solidFill>
                  <a:schemeClr val="tx2"/>
                </a:solidFill>
              </a:rPr>
              <a:t>Ovulation</a:t>
            </a:r>
            <a:endParaRPr lang="en-GB" sz="1800" dirty="0">
              <a:solidFill>
                <a:schemeClr val="tx2"/>
              </a:solidFill>
            </a:endParaRPr>
          </a:p>
        </p:txBody>
      </p:sp>
      <p:sp>
        <p:nvSpPr>
          <p:cNvPr id="5" name="TextBox 4"/>
          <p:cNvSpPr txBox="1"/>
          <p:nvPr/>
        </p:nvSpPr>
        <p:spPr>
          <a:xfrm>
            <a:off x="2590800" y="44624"/>
            <a:ext cx="2020415" cy="369332"/>
          </a:xfrm>
          <a:prstGeom prst="rect">
            <a:avLst/>
          </a:prstGeom>
          <a:solidFill>
            <a:schemeClr val="tx2"/>
          </a:solidFill>
        </p:spPr>
        <p:txBody>
          <a:bodyPr wrap="square" rtlCol="0">
            <a:spAutoFit/>
          </a:bodyPr>
          <a:lstStyle/>
          <a:p>
            <a:pPr algn="ctr"/>
            <a:r>
              <a:rPr lang="en-GB" sz="1800" b="0" dirty="0" smtClean="0"/>
              <a:t>Follicular phase</a:t>
            </a:r>
            <a:endParaRPr lang="en-GB" sz="1800" b="0" dirty="0"/>
          </a:p>
        </p:txBody>
      </p:sp>
      <p:sp>
        <p:nvSpPr>
          <p:cNvPr id="63" name="TextBox 62"/>
          <p:cNvSpPr txBox="1"/>
          <p:nvPr/>
        </p:nvSpPr>
        <p:spPr>
          <a:xfrm>
            <a:off x="4716016" y="44624"/>
            <a:ext cx="2020415" cy="369332"/>
          </a:xfrm>
          <a:prstGeom prst="rect">
            <a:avLst/>
          </a:prstGeom>
          <a:solidFill>
            <a:schemeClr val="tx2"/>
          </a:solidFill>
        </p:spPr>
        <p:txBody>
          <a:bodyPr wrap="square" rtlCol="0">
            <a:spAutoFit/>
          </a:bodyPr>
          <a:lstStyle/>
          <a:p>
            <a:pPr algn="ctr"/>
            <a:r>
              <a:rPr lang="en-GB" sz="1800" b="0" dirty="0" smtClean="0"/>
              <a:t>Luteal phase</a:t>
            </a:r>
            <a:endParaRPr lang="en-GB" sz="1800" b="0" dirty="0"/>
          </a:p>
        </p:txBody>
      </p:sp>
      <p:sp>
        <p:nvSpPr>
          <p:cNvPr id="64" name="TextBox 63"/>
          <p:cNvSpPr txBox="1"/>
          <p:nvPr/>
        </p:nvSpPr>
        <p:spPr>
          <a:xfrm>
            <a:off x="2441181" y="426150"/>
            <a:ext cx="1050699" cy="338554"/>
          </a:xfrm>
          <a:prstGeom prst="rect">
            <a:avLst/>
          </a:prstGeom>
          <a:noFill/>
        </p:spPr>
        <p:txBody>
          <a:bodyPr wrap="square" rtlCol="0">
            <a:spAutoFit/>
          </a:bodyPr>
          <a:lstStyle/>
          <a:p>
            <a:pPr algn="ctr"/>
            <a:r>
              <a:rPr lang="en-GB" sz="1600" dirty="0" smtClean="0">
                <a:solidFill>
                  <a:srgbClr val="FF0000"/>
                </a:solidFill>
              </a:rPr>
              <a:t>menses</a:t>
            </a:r>
            <a:endParaRPr lang="en-GB"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146" name="Straight Arrow Connector 18"/>
          <p:cNvCxnSpPr>
            <a:cxnSpLocks noChangeShapeType="1"/>
          </p:cNvCxnSpPr>
          <p:nvPr/>
        </p:nvCxnSpPr>
        <p:spPr bwMode="auto">
          <a:xfrm>
            <a:off x="6715125" y="214313"/>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7" name="TextBox 16"/>
          <p:cNvSpPr txBox="1"/>
          <p:nvPr/>
        </p:nvSpPr>
        <p:spPr>
          <a:xfrm>
            <a:off x="1500188" y="1916113"/>
            <a:ext cx="1643062"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2" name="TextBox 31"/>
          <p:cNvSpPr txBox="1"/>
          <p:nvPr/>
        </p:nvSpPr>
        <p:spPr>
          <a:xfrm>
            <a:off x="2781300"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pic>
        <p:nvPicPr>
          <p:cNvPr id="6149" name="Content Placeholder 3" descr="endocrine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6698" y="980728"/>
            <a:ext cx="4429125"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428625" y="2571750"/>
            <a:ext cx="150018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Pituitary gland</a:t>
            </a:r>
          </a:p>
        </p:txBody>
      </p:sp>
      <p:sp>
        <p:nvSpPr>
          <p:cNvPr id="29" name="TextBox 28"/>
          <p:cNvSpPr txBox="1"/>
          <p:nvPr/>
        </p:nvSpPr>
        <p:spPr>
          <a:xfrm>
            <a:off x="452438" y="3000375"/>
            <a:ext cx="1436687"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Thyroid gland</a:t>
            </a:r>
          </a:p>
        </p:txBody>
      </p:sp>
      <p:sp>
        <p:nvSpPr>
          <p:cNvPr id="30" name="TextBox 29"/>
          <p:cNvSpPr txBox="1"/>
          <p:nvPr/>
        </p:nvSpPr>
        <p:spPr>
          <a:xfrm>
            <a:off x="409575" y="4143375"/>
            <a:ext cx="1447800"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Adrenal gland</a:t>
            </a:r>
          </a:p>
        </p:txBody>
      </p:sp>
      <p:sp>
        <p:nvSpPr>
          <p:cNvPr id="31" name="TextBox 30"/>
          <p:cNvSpPr txBox="1"/>
          <p:nvPr/>
        </p:nvSpPr>
        <p:spPr>
          <a:xfrm>
            <a:off x="1025525" y="5286375"/>
            <a:ext cx="719138" cy="369888"/>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Testis</a:t>
            </a:r>
          </a:p>
        </p:txBody>
      </p:sp>
      <p:sp>
        <p:nvSpPr>
          <p:cNvPr id="33" name="TextBox 32"/>
          <p:cNvSpPr txBox="1"/>
          <p:nvPr/>
        </p:nvSpPr>
        <p:spPr>
          <a:xfrm>
            <a:off x="2843808" y="2428875"/>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4" name="TextBox 33"/>
          <p:cNvSpPr txBox="1"/>
          <p:nvPr/>
        </p:nvSpPr>
        <p:spPr>
          <a:xfrm>
            <a:off x="3139257" y="3429000"/>
            <a:ext cx="928687"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5" name="TextBox 34"/>
          <p:cNvSpPr txBox="1"/>
          <p:nvPr/>
        </p:nvSpPr>
        <p:spPr>
          <a:xfrm>
            <a:off x="2857500" y="4286250"/>
            <a:ext cx="928688" cy="369888"/>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39" name="TextBox 38"/>
          <p:cNvSpPr txBox="1"/>
          <p:nvPr/>
        </p:nvSpPr>
        <p:spPr>
          <a:xfrm>
            <a:off x="1847676" y="1916113"/>
            <a:ext cx="1500188" cy="369887"/>
          </a:xfrm>
          <a:prstGeom prst="rect">
            <a:avLst/>
          </a:prstGeom>
          <a:solidFill>
            <a:schemeClr val="bg1"/>
          </a:solidFill>
        </p:spPr>
        <p:txBody>
          <a:bodyPr>
            <a:spAutoFit/>
          </a:bodyPr>
          <a:lstStyle/>
          <a:p>
            <a:pPr algn="ctr">
              <a:defRPr/>
            </a:pPr>
            <a:endParaRPr lang="en-GB" sz="1800" b="1" dirty="0">
              <a:solidFill>
                <a:schemeClr val="tx2">
                  <a:lumMod val="50000"/>
                </a:schemeClr>
              </a:solidFill>
              <a:latin typeface="Arial Narrow" pitchFamily="34" charset="0"/>
            </a:endParaRPr>
          </a:p>
        </p:txBody>
      </p:sp>
      <p:sp>
        <p:nvSpPr>
          <p:cNvPr id="42" name="TextBox 41"/>
          <p:cNvSpPr txBox="1"/>
          <p:nvPr/>
        </p:nvSpPr>
        <p:spPr>
          <a:xfrm>
            <a:off x="3000375" y="4916488"/>
            <a:ext cx="723900" cy="369887"/>
          </a:xfrm>
          <a:prstGeom prst="rect">
            <a:avLst/>
          </a:prstGeom>
          <a:solidFill>
            <a:schemeClr val="bg1"/>
          </a:solidFill>
        </p:spPr>
        <p:txBody>
          <a:bodyPr wrap="none">
            <a:spAutoFit/>
          </a:bodyPr>
          <a:lstStyle/>
          <a:p>
            <a:pPr algn="ctr">
              <a:defRPr/>
            </a:pPr>
            <a:r>
              <a:rPr lang="en-GB" sz="1800" b="1" dirty="0">
                <a:solidFill>
                  <a:schemeClr val="tx2">
                    <a:lumMod val="50000"/>
                  </a:schemeClr>
                </a:solidFill>
                <a:latin typeface="Arial Narrow" pitchFamily="34" charset="0"/>
              </a:rPr>
              <a:t>Ovary</a:t>
            </a:r>
          </a:p>
        </p:txBody>
      </p:sp>
      <p:sp>
        <p:nvSpPr>
          <p:cNvPr id="6159" name="Oval 45"/>
          <p:cNvSpPr>
            <a:spLocks noChangeArrowheads="1"/>
          </p:cNvSpPr>
          <p:nvPr/>
        </p:nvSpPr>
        <p:spPr bwMode="auto">
          <a:xfrm>
            <a:off x="4357688" y="121443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p>
            <a:pPr algn="ctr"/>
            <a:endParaRPr lang="en-GB"/>
          </a:p>
        </p:txBody>
      </p:sp>
      <p:sp>
        <p:nvSpPr>
          <p:cNvPr id="6160" name="TextBox 37"/>
          <p:cNvSpPr txBox="1">
            <a:spLocks noChangeArrowheads="1"/>
          </p:cNvSpPr>
          <p:nvPr/>
        </p:nvSpPr>
        <p:spPr bwMode="auto">
          <a:xfrm>
            <a:off x="5214938" y="2937123"/>
            <a:ext cx="2000250" cy="923925"/>
          </a:xfrm>
          <a:prstGeom prst="rect">
            <a:avLst/>
          </a:prstGeom>
          <a:solidFill>
            <a:srgbClr val="FFFFC1"/>
          </a:solidFill>
          <a:ln w="9525">
            <a:solidFill>
              <a:srgbClr val="1C11A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dirty="0">
                <a:solidFill>
                  <a:srgbClr val="3333FF"/>
                </a:solidFill>
                <a:latin typeface="Arial" charset="0"/>
                <a:cs typeface="Arial" charset="0"/>
              </a:rPr>
              <a:t>Pituitary</a:t>
            </a:r>
          </a:p>
          <a:p>
            <a:pPr algn="ctr"/>
            <a:r>
              <a:rPr lang="en-GB" sz="1800" dirty="0" err="1">
                <a:solidFill>
                  <a:srgbClr val="3333FF"/>
                </a:solidFill>
                <a:latin typeface="Arial" charset="0"/>
                <a:cs typeface="Arial" charset="0"/>
              </a:rPr>
              <a:t>Gonadotrophins</a:t>
            </a:r>
            <a:endParaRPr lang="en-GB" sz="1800" dirty="0">
              <a:solidFill>
                <a:srgbClr val="3333FF"/>
              </a:solidFill>
              <a:latin typeface="Arial" charset="0"/>
              <a:cs typeface="Arial" charset="0"/>
            </a:endParaRPr>
          </a:p>
          <a:p>
            <a:pPr algn="ctr"/>
            <a:r>
              <a:rPr lang="en-GB" sz="1800" dirty="0">
                <a:solidFill>
                  <a:srgbClr val="3333FF"/>
                </a:solidFill>
                <a:latin typeface="Arial" charset="0"/>
                <a:cs typeface="Arial" charset="0"/>
              </a:rPr>
              <a:t>LH/FSH</a:t>
            </a:r>
          </a:p>
        </p:txBody>
      </p:sp>
      <p:sp>
        <p:nvSpPr>
          <p:cNvPr id="6161" name="Title 44"/>
          <p:cNvSpPr>
            <a:spLocks noGrp="1"/>
          </p:cNvSpPr>
          <p:nvPr>
            <p:ph type="title"/>
          </p:nvPr>
        </p:nvSpPr>
        <p:spPr>
          <a:xfrm>
            <a:off x="142875" y="71438"/>
            <a:ext cx="8786813" cy="1000125"/>
          </a:xfrm>
        </p:spPr>
        <p:txBody>
          <a:bodyPr/>
          <a:lstStyle/>
          <a:p>
            <a:pPr algn="ctr"/>
            <a:r>
              <a:rPr lang="en-GB" sz="2400" b="0" dirty="0" smtClean="0">
                <a:latin typeface="Arial" charset="0"/>
                <a:cs typeface="Arial" charset="0"/>
              </a:rPr>
              <a:t>The </a:t>
            </a:r>
            <a:r>
              <a:rPr lang="en-GB" sz="2400" b="0" dirty="0" err="1" smtClean="0">
                <a:latin typeface="Arial" charset="0"/>
                <a:cs typeface="Arial" charset="0"/>
              </a:rPr>
              <a:t>Hypothalamo</a:t>
            </a:r>
            <a:r>
              <a:rPr lang="en-GB" sz="2400" b="0" dirty="0" smtClean="0">
                <a:latin typeface="Arial" charset="0"/>
                <a:cs typeface="Arial" charset="0"/>
              </a:rPr>
              <a:t>-pituitary gonadal axis – controller of sexual reproduction</a:t>
            </a:r>
          </a:p>
        </p:txBody>
      </p:sp>
      <p:sp>
        <p:nvSpPr>
          <p:cNvPr id="47" name="TextBox 46"/>
          <p:cNvSpPr txBox="1"/>
          <p:nvPr/>
        </p:nvSpPr>
        <p:spPr>
          <a:xfrm>
            <a:off x="4357688" y="1500188"/>
            <a:ext cx="3856037" cy="954107"/>
          </a:xfrm>
          <a:prstGeom prst="rect">
            <a:avLst/>
          </a:prstGeom>
          <a:solidFill>
            <a:srgbClr val="FFFFCC"/>
          </a:solidFill>
          <a:ln>
            <a:solidFill>
              <a:srgbClr val="1C11AF"/>
            </a:solidFill>
          </a:ln>
        </p:spPr>
        <p:txBody>
          <a:bodyPr wrap="square">
            <a:spAutoFit/>
          </a:bodyPr>
          <a:lstStyle/>
          <a:p>
            <a:pPr algn="ctr">
              <a:defRPr/>
            </a:pPr>
            <a:r>
              <a:rPr lang="en-GB" sz="2000" b="1" dirty="0">
                <a:solidFill>
                  <a:srgbClr val="3333FF"/>
                </a:solidFill>
                <a:latin typeface="Arial" pitchFamily="34" charset="0"/>
              </a:rPr>
              <a:t>Hypothalamus</a:t>
            </a:r>
          </a:p>
          <a:p>
            <a:pPr algn="ctr">
              <a:defRPr/>
            </a:pPr>
            <a:r>
              <a:rPr lang="en-GB" sz="1800" dirty="0" err="1">
                <a:solidFill>
                  <a:srgbClr val="3333FF"/>
                </a:solidFill>
                <a:latin typeface="Arial" pitchFamily="34" charset="0"/>
              </a:rPr>
              <a:t>Gonadotrophin</a:t>
            </a:r>
            <a:r>
              <a:rPr lang="en-GB" sz="1800" dirty="0">
                <a:solidFill>
                  <a:srgbClr val="3333FF"/>
                </a:solidFill>
                <a:latin typeface="Arial" pitchFamily="34" charset="0"/>
              </a:rPr>
              <a:t> releasing </a:t>
            </a:r>
            <a:r>
              <a:rPr lang="en-GB" sz="1800" dirty="0" smtClean="0">
                <a:solidFill>
                  <a:srgbClr val="3333FF"/>
                </a:solidFill>
                <a:latin typeface="Arial" pitchFamily="34" charset="0"/>
              </a:rPr>
              <a:t>hormone (</a:t>
            </a:r>
            <a:r>
              <a:rPr lang="en-GB" sz="1800" dirty="0" err="1" smtClean="0">
                <a:solidFill>
                  <a:srgbClr val="3333FF"/>
                </a:solidFill>
                <a:latin typeface="Arial" pitchFamily="34" charset="0"/>
              </a:rPr>
              <a:t>GnRH</a:t>
            </a:r>
            <a:r>
              <a:rPr lang="en-GB" sz="1800" dirty="0" smtClean="0">
                <a:solidFill>
                  <a:srgbClr val="3333FF"/>
                </a:solidFill>
                <a:latin typeface="Arial" pitchFamily="34" charset="0"/>
              </a:rPr>
              <a:t>)</a:t>
            </a:r>
            <a:endParaRPr lang="en-GB" sz="1800" dirty="0">
              <a:solidFill>
                <a:srgbClr val="3333FF"/>
              </a:solidFill>
              <a:latin typeface="Arial" pitchFamily="34" charset="0"/>
            </a:endParaRPr>
          </a:p>
        </p:txBody>
      </p:sp>
      <p:sp>
        <p:nvSpPr>
          <p:cNvPr id="6163" name="TextBox 48"/>
          <p:cNvSpPr txBox="1">
            <a:spLocks noChangeArrowheads="1"/>
          </p:cNvSpPr>
          <p:nvPr/>
        </p:nvSpPr>
        <p:spPr bwMode="auto">
          <a:xfrm>
            <a:off x="5306913" y="4799111"/>
            <a:ext cx="1857375" cy="646113"/>
          </a:xfrm>
          <a:prstGeom prst="rect">
            <a:avLst/>
          </a:prstGeom>
          <a:solidFill>
            <a:srgbClr val="FFFFC1"/>
          </a:solidFill>
          <a:ln w="57150">
            <a:solidFill>
              <a:srgbClr val="FF00FF"/>
            </a:solidFill>
            <a:miter lim="800000"/>
            <a:headEnd/>
            <a:tailEnd/>
          </a:ln>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dirty="0">
                <a:solidFill>
                  <a:srgbClr val="3333FF"/>
                </a:solidFill>
                <a:latin typeface="Arial" charset="0"/>
                <a:cs typeface="Arial" charset="0"/>
              </a:rPr>
              <a:t>Oestrogens</a:t>
            </a:r>
          </a:p>
          <a:p>
            <a:pPr algn="ctr"/>
            <a:r>
              <a:rPr lang="en-GB" sz="1800" dirty="0">
                <a:solidFill>
                  <a:srgbClr val="3333FF"/>
                </a:solidFill>
                <a:latin typeface="Arial" charset="0"/>
                <a:cs typeface="Arial" charset="0"/>
              </a:rPr>
              <a:t>Progesterone</a:t>
            </a:r>
          </a:p>
        </p:txBody>
      </p:sp>
      <p:cxnSp>
        <p:nvCxnSpPr>
          <p:cNvPr id="6165" name="Straight Arrow Connector 53"/>
          <p:cNvCxnSpPr>
            <a:cxnSpLocks noChangeShapeType="1"/>
          </p:cNvCxnSpPr>
          <p:nvPr/>
        </p:nvCxnSpPr>
        <p:spPr bwMode="auto">
          <a:xfrm>
            <a:off x="4429125" y="1758950"/>
            <a:ext cx="914400" cy="86995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cxnSp>
        <p:nvCxnSpPr>
          <p:cNvPr id="58" name="Straight Arrow Connector 57"/>
          <p:cNvCxnSpPr>
            <a:cxnSpLocks noChangeShapeType="1"/>
          </p:cNvCxnSpPr>
          <p:nvPr/>
        </p:nvCxnSpPr>
        <p:spPr bwMode="auto">
          <a:xfrm flipH="1">
            <a:off x="6215063" y="2479366"/>
            <a:ext cx="1" cy="428625"/>
          </a:xfrm>
          <a:prstGeom prst="straightConnector1">
            <a:avLst/>
          </a:prstGeom>
          <a:noFill/>
          <a:ln w="7620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3" name="Straight Arrow Connector 2"/>
          <p:cNvCxnSpPr/>
          <p:nvPr/>
        </p:nvCxnSpPr>
        <p:spPr>
          <a:xfrm>
            <a:off x="6215063" y="4077072"/>
            <a:ext cx="1" cy="579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39952" y="1977241"/>
            <a:ext cx="0" cy="312419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163" idx="1"/>
          </p:cNvCxnSpPr>
          <p:nvPr/>
        </p:nvCxnSpPr>
        <p:spPr>
          <a:xfrm flipH="1" flipV="1">
            <a:off x="4139953" y="5101432"/>
            <a:ext cx="1166960" cy="20736"/>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139952" y="3429000"/>
            <a:ext cx="746373" cy="0"/>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139952" y="1977241"/>
            <a:ext cx="373186" cy="0"/>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7" name="TextBox 37"/>
          <p:cNvSpPr txBox="1">
            <a:spLocks noChangeArrowheads="1"/>
          </p:cNvSpPr>
          <p:nvPr/>
        </p:nvSpPr>
        <p:spPr bwMode="auto">
          <a:xfrm>
            <a:off x="3000375" y="5517232"/>
            <a:ext cx="2419747" cy="1200329"/>
          </a:xfrm>
          <a:prstGeom prst="rect">
            <a:avLst/>
          </a:prstGeom>
          <a:solidFill>
            <a:srgbClr val="FFFFC1"/>
          </a:solidFill>
          <a:ln w="9525">
            <a:solidFill>
              <a:srgbClr val="1C11AF"/>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dirty="0" smtClean="0">
                <a:solidFill>
                  <a:srgbClr val="C00000"/>
                </a:solidFill>
                <a:latin typeface="Arial Narrow" pitchFamily="34" charset="0"/>
                <a:cs typeface="Arial" charset="0"/>
              </a:rPr>
              <a:t>Negative</a:t>
            </a:r>
            <a:r>
              <a:rPr lang="en-GB" sz="1800" b="1" dirty="0" smtClean="0">
                <a:solidFill>
                  <a:srgbClr val="3333FF"/>
                </a:solidFill>
                <a:latin typeface="Arial Narrow" pitchFamily="34" charset="0"/>
                <a:cs typeface="Arial" charset="0"/>
              </a:rPr>
              <a:t> feedback during early &amp; mid-follicular </a:t>
            </a:r>
            <a:r>
              <a:rPr lang="en-GB" sz="1800" dirty="0" smtClean="0">
                <a:solidFill>
                  <a:srgbClr val="3333FF"/>
                </a:solidFill>
                <a:latin typeface="Arial Narrow" pitchFamily="34" charset="0"/>
                <a:cs typeface="Arial" charset="0"/>
              </a:rPr>
              <a:t>p</a:t>
            </a:r>
            <a:r>
              <a:rPr lang="en-GB" sz="1800" b="1" dirty="0" smtClean="0">
                <a:solidFill>
                  <a:srgbClr val="3333FF"/>
                </a:solidFill>
                <a:latin typeface="Arial Narrow" pitchFamily="34" charset="0"/>
                <a:cs typeface="Arial" charset="0"/>
              </a:rPr>
              <a:t>hase (E2) and luteal phase (E2 &amp; P)</a:t>
            </a:r>
            <a:endParaRPr lang="en-GB" sz="1800" dirty="0">
              <a:solidFill>
                <a:srgbClr val="3333FF"/>
              </a:solidFill>
              <a:latin typeface="Arial Narrow" pitchFamily="34" charset="0"/>
              <a:cs typeface="Arial" charset="0"/>
            </a:endParaRPr>
          </a:p>
        </p:txBody>
      </p:sp>
      <p:sp>
        <p:nvSpPr>
          <p:cNvPr id="38" name="TextBox 37"/>
          <p:cNvSpPr txBox="1">
            <a:spLocks noChangeArrowheads="1"/>
          </p:cNvSpPr>
          <p:nvPr/>
        </p:nvSpPr>
        <p:spPr bwMode="auto">
          <a:xfrm>
            <a:off x="6276825" y="5734997"/>
            <a:ext cx="2419747" cy="646331"/>
          </a:xfrm>
          <a:prstGeom prst="rect">
            <a:avLst/>
          </a:prstGeom>
          <a:solidFill>
            <a:srgbClr val="FFFFC1"/>
          </a:solidFill>
          <a:ln w="9525">
            <a:solidFill>
              <a:srgbClr val="1C11AF"/>
            </a:solidFill>
            <a:miter lim="800000"/>
            <a:headEnd/>
            <a:tailEnd/>
          </a:ln>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r>
              <a:rPr lang="en-GB" sz="1800" b="1" dirty="0" smtClean="0">
                <a:solidFill>
                  <a:srgbClr val="00B050"/>
                </a:solidFill>
                <a:latin typeface="Arial Narrow" pitchFamily="34" charset="0"/>
                <a:cs typeface="Arial" charset="0"/>
              </a:rPr>
              <a:t>Positive</a:t>
            </a:r>
            <a:r>
              <a:rPr lang="en-GB" sz="1800" b="1" dirty="0" smtClean="0">
                <a:solidFill>
                  <a:srgbClr val="3333FF"/>
                </a:solidFill>
                <a:latin typeface="Arial Narrow" pitchFamily="34" charset="0"/>
                <a:cs typeface="Arial" charset="0"/>
              </a:rPr>
              <a:t> feedback during late-follicular </a:t>
            </a:r>
            <a:r>
              <a:rPr lang="en-GB" sz="1800" dirty="0" smtClean="0">
                <a:solidFill>
                  <a:srgbClr val="3333FF"/>
                </a:solidFill>
                <a:latin typeface="Arial Narrow" pitchFamily="34" charset="0"/>
                <a:cs typeface="Arial" charset="0"/>
              </a:rPr>
              <a:t>p</a:t>
            </a:r>
            <a:r>
              <a:rPr lang="en-GB" sz="1800" b="1" dirty="0" smtClean="0">
                <a:solidFill>
                  <a:srgbClr val="3333FF"/>
                </a:solidFill>
                <a:latin typeface="Arial Narrow" pitchFamily="34" charset="0"/>
                <a:cs typeface="Arial" charset="0"/>
              </a:rPr>
              <a:t>hase (E2)</a:t>
            </a:r>
            <a:endParaRPr lang="en-GB" sz="1800" dirty="0">
              <a:solidFill>
                <a:srgbClr val="3333FF"/>
              </a:solidFill>
              <a:latin typeface="Arial Narrow" pitchFamily="34" charset="0"/>
              <a:cs typeface="Arial" charset="0"/>
            </a:endParaRPr>
          </a:p>
        </p:txBody>
      </p:sp>
      <p:cxnSp>
        <p:nvCxnSpPr>
          <p:cNvPr id="40" name="Straight Connector 39"/>
          <p:cNvCxnSpPr/>
          <p:nvPr/>
        </p:nvCxnSpPr>
        <p:spPr>
          <a:xfrm>
            <a:off x="8460432" y="2129641"/>
            <a:ext cx="0" cy="3124190"/>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236296" y="5229200"/>
            <a:ext cx="1224136" cy="20736"/>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8028384" y="2128838"/>
            <a:ext cx="432048" cy="803"/>
          </a:xfrm>
          <a:prstGeom prst="straightConnector1">
            <a:avLst/>
          </a:prstGeom>
          <a:ln w="28575">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486698" y="3429000"/>
            <a:ext cx="973734" cy="0"/>
          </a:xfrm>
          <a:prstGeom prst="straightConnector1">
            <a:avLst/>
          </a:prstGeom>
          <a:ln w="28575">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3556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539749" y="2276872"/>
            <a:ext cx="7920683" cy="4392488"/>
          </a:xfrm>
        </p:spPr>
        <p:txBody>
          <a:bodyPr/>
          <a:lstStyle/>
          <a:p>
            <a:pPr>
              <a:buFont typeface="Symbol" pitchFamily="18" charset="2"/>
              <a:buNone/>
            </a:pPr>
            <a:r>
              <a:rPr lang="en-GB" b="1" dirty="0"/>
              <a:t>Sex</a:t>
            </a:r>
          </a:p>
          <a:p>
            <a:r>
              <a:rPr lang="en-GB" sz="2400" b="1" i="1" dirty="0" smtClean="0"/>
              <a:t>Biological sex </a:t>
            </a:r>
            <a:r>
              <a:rPr lang="en-GB" sz="2400" dirty="0" smtClean="0"/>
              <a:t>Distinguishes </a:t>
            </a:r>
            <a:r>
              <a:rPr lang="en-GB" sz="2400" dirty="0"/>
              <a:t>male or female subjects according to the reproductive organs and functions that derive from the chromosomal complement (male XY or female XX sex chromosomes); </a:t>
            </a:r>
            <a:r>
              <a:rPr lang="en-GB" sz="2400" dirty="0" smtClean="0"/>
              <a:t>production of male </a:t>
            </a:r>
            <a:r>
              <a:rPr lang="en-GB" sz="2400" dirty="0"/>
              <a:t>gametes (</a:t>
            </a:r>
            <a:r>
              <a:rPr lang="en-GB" sz="2400" dirty="0" smtClean="0"/>
              <a:t>spermatozoa/sperm) or female gametes (ova/egg </a:t>
            </a:r>
            <a:r>
              <a:rPr lang="en-GB" sz="2400" dirty="0"/>
              <a:t>cells</a:t>
            </a:r>
            <a:r>
              <a:rPr lang="en-GB" sz="2400" dirty="0" smtClean="0"/>
              <a:t>)</a:t>
            </a:r>
          </a:p>
          <a:p>
            <a:endParaRPr lang="en-GB" sz="2400" dirty="0" smtClean="0"/>
          </a:p>
          <a:p>
            <a:r>
              <a:rPr lang="en-GB" sz="2400" b="1" i="1" dirty="0"/>
              <a:t>Sexual reproduction </a:t>
            </a:r>
            <a:r>
              <a:rPr lang="en-GB" sz="2400" dirty="0"/>
              <a:t>involves combining </a:t>
            </a:r>
            <a:r>
              <a:rPr lang="en-GB" sz="2400" dirty="0" smtClean="0"/>
              <a:t>male and female gametes to </a:t>
            </a:r>
            <a:r>
              <a:rPr lang="en-GB" sz="2400" dirty="0"/>
              <a:t>form offspring that inherit traits from both parents</a:t>
            </a:r>
            <a:r>
              <a:rPr lang="en-GB" sz="2400" dirty="0" smtClean="0"/>
              <a:t>.</a:t>
            </a:r>
          </a:p>
          <a:p>
            <a:endParaRPr lang="en-GB" dirty="0"/>
          </a:p>
        </p:txBody>
      </p:sp>
      <p:sp>
        <p:nvSpPr>
          <p:cNvPr id="240644" name="Rectangle 4"/>
          <p:cNvSpPr>
            <a:spLocks noChangeArrowheads="1"/>
          </p:cNvSpPr>
          <p:nvPr/>
        </p:nvSpPr>
        <p:spPr bwMode="auto">
          <a:xfrm>
            <a:off x="1475656" y="765175"/>
            <a:ext cx="612068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dirty="0" smtClean="0">
                <a:solidFill>
                  <a:srgbClr val="000000"/>
                </a:solidFill>
              </a:rPr>
              <a:t>What do we mean by ‘sex’</a:t>
            </a:r>
            <a:endParaRPr lang="en-GB" sz="4000" b="1" dirty="0">
              <a:solidFill>
                <a:srgbClr val="000000"/>
              </a:solidFill>
            </a:endParaRPr>
          </a:p>
        </p:txBody>
      </p:sp>
    </p:spTree>
    <p:extLst>
      <p:ext uri="{BB962C8B-B14F-4D97-AF65-F5344CB8AC3E}">
        <p14:creationId xmlns:p14="http://schemas.microsoft.com/office/powerpoint/2010/main" val="830603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285750" y="2000250"/>
            <a:ext cx="8643938" cy="3539430"/>
          </a:xfrm>
          <a:prstGeom prst="rect">
            <a:avLst/>
          </a:prstGeom>
          <a:noFill/>
          <a:ln w="9525">
            <a:noFill/>
            <a:miter lim="800000"/>
            <a:headEnd/>
            <a:tailEnd/>
          </a:ln>
        </p:spPr>
        <p:txBody>
          <a:bodyPr>
            <a:spAutoFit/>
          </a:bodyPr>
          <a:lstStyle/>
          <a:p>
            <a:pPr marL="514350" indent="-514350">
              <a:buAutoNum type="arabicPeriod"/>
            </a:pPr>
            <a:r>
              <a:rPr lang="en-GB" dirty="0" smtClean="0">
                <a:solidFill>
                  <a:srgbClr val="B70996"/>
                </a:solidFill>
              </a:rPr>
              <a:t>menstrual phase</a:t>
            </a:r>
          </a:p>
          <a:p>
            <a:endParaRPr lang="en-GB" dirty="0">
              <a:solidFill>
                <a:schemeClr val="accent1"/>
              </a:solidFill>
            </a:endParaRPr>
          </a:p>
          <a:p>
            <a:pPr>
              <a:buFont typeface="Arial" charset="0"/>
              <a:buChar char="•"/>
            </a:pPr>
            <a:r>
              <a:rPr lang="en-GB" b="0" dirty="0">
                <a:solidFill>
                  <a:schemeClr val="accent1"/>
                </a:solidFill>
              </a:rPr>
              <a:t> first day </a:t>
            </a:r>
            <a:r>
              <a:rPr lang="en-GB" b="0" dirty="0" smtClean="0">
                <a:solidFill>
                  <a:schemeClr val="accent1"/>
                </a:solidFill>
              </a:rPr>
              <a:t>of menstruation day 1 of cycle</a:t>
            </a:r>
          </a:p>
          <a:p>
            <a:pPr>
              <a:buFont typeface="Arial" charset="0"/>
              <a:buChar char="•"/>
            </a:pPr>
            <a:r>
              <a:rPr lang="en-GB" b="0" dirty="0" smtClean="0">
                <a:solidFill>
                  <a:schemeClr val="accent1"/>
                </a:solidFill>
              </a:rPr>
              <a:t> </a:t>
            </a:r>
            <a:r>
              <a:rPr lang="en-GB" b="0" dirty="0">
                <a:solidFill>
                  <a:schemeClr val="accent1"/>
                </a:solidFill>
              </a:rPr>
              <a:t>shed blood (</a:t>
            </a:r>
            <a:r>
              <a:rPr lang="en-GB" b="0" dirty="0" smtClean="0">
                <a:solidFill>
                  <a:schemeClr val="accent1"/>
                </a:solidFill>
              </a:rPr>
              <a:t>20-80mls over ~5 days) </a:t>
            </a:r>
            <a:r>
              <a:rPr lang="en-GB" b="0" dirty="0">
                <a:solidFill>
                  <a:schemeClr val="accent1"/>
                </a:solidFill>
              </a:rPr>
              <a:t>and </a:t>
            </a:r>
            <a:r>
              <a:rPr lang="en-GB" b="0" dirty="0" smtClean="0">
                <a:solidFill>
                  <a:schemeClr val="accent1"/>
                </a:solidFill>
              </a:rPr>
              <a:t>    endometrial lining (functional </a:t>
            </a:r>
            <a:r>
              <a:rPr lang="en-GB" b="0" dirty="0">
                <a:solidFill>
                  <a:schemeClr val="accent1"/>
                </a:solidFill>
              </a:rPr>
              <a:t>zone)</a:t>
            </a:r>
          </a:p>
          <a:p>
            <a:pPr>
              <a:buFont typeface="Arial" charset="0"/>
              <a:buChar char="•"/>
            </a:pPr>
            <a:r>
              <a:rPr lang="en-GB" b="0" dirty="0">
                <a:solidFill>
                  <a:schemeClr val="accent1"/>
                </a:solidFill>
              </a:rPr>
              <a:t> remaining basal </a:t>
            </a:r>
            <a:r>
              <a:rPr lang="en-GB" b="0" dirty="0" smtClean="0">
                <a:solidFill>
                  <a:schemeClr val="accent1"/>
                </a:solidFill>
              </a:rPr>
              <a:t>endometrium is very </a:t>
            </a:r>
            <a:r>
              <a:rPr lang="en-GB" b="0" dirty="0">
                <a:solidFill>
                  <a:schemeClr val="accent1"/>
                </a:solidFill>
              </a:rPr>
              <a:t>thin </a:t>
            </a:r>
          </a:p>
          <a:p>
            <a:endParaRPr lang="en-GB" b="0" dirty="0">
              <a:solidFill>
                <a:schemeClr val="accent1"/>
              </a:solidFill>
            </a:endParaRPr>
          </a:p>
        </p:txBody>
      </p:sp>
      <p:grpSp>
        <p:nvGrpSpPr>
          <p:cNvPr id="21507" name="Group 3"/>
          <p:cNvGrpSpPr>
            <a:grpSpLocks/>
          </p:cNvGrpSpPr>
          <p:nvPr/>
        </p:nvGrpSpPr>
        <p:grpSpPr bwMode="auto">
          <a:xfrm>
            <a:off x="0" y="188913"/>
            <a:ext cx="9144000" cy="801687"/>
            <a:chOff x="0" y="119"/>
            <a:chExt cx="5760" cy="505"/>
          </a:xfrm>
        </p:grpSpPr>
        <p:sp>
          <p:nvSpPr>
            <p:cNvPr id="21508" name="Rectangle 4"/>
            <p:cNvSpPr>
              <a:spLocks noChangeArrowheads="1"/>
            </p:cNvSpPr>
            <p:nvPr/>
          </p:nvSpPr>
          <p:spPr bwMode="auto">
            <a:xfrm>
              <a:off x="1156" y="119"/>
              <a:ext cx="3092" cy="480"/>
            </a:xfrm>
            <a:prstGeom prst="rect">
              <a:avLst/>
            </a:prstGeom>
            <a:noFill/>
            <a:ln w="9525">
              <a:noFill/>
              <a:miter lim="800000"/>
              <a:headEnd/>
              <a:tailEnd/>
            </a:ln>
          </p:spPr>
          <p:txBody>
            <a:bodyPr wrap="none">
              <a:spAutoFit/>
            </a:bodyPr>
            <a:lstStyle/>
            <a:p>
              <a:pPr>
                <a:defRPr/>
              </a:pPr>
              <a:r>
                <a:rPr lang="en-GB" sz="4400" dirty="0">
                  <a:solidFill>
                    <a:schemeClr val="tx2">
                      <a:lumMod val="75000"/>
                    </a:schemeClr>
                  </a:solidFill>
                </a:rPr>
                <a:t>endometrial cycle</a:t>
              </a:r>
            </a:p>
          </p:txBody>
        </p:sp>
        <p:sp>
          <p:nvSpPr>
            <p:cNvPr id="21509" name="Line 5"/>
            <p:cNvSpPr>
              <a:spLocks noChangeShapeType="1"/>
            </p:cNvSpPr>
            <p:nvPr/>
          </p:nvSpPr>
          <p:spPr bwMode="auto">
            <a:xfrm>
              <a:off x="0" y="624"/>
              <a:ext cx="5760" cy="0"/>
            </a:xfrm>
            <a:prstGeom prst="line">
              <a:avLst/>
            </a:prstGeom>
            <a:noFill/>
            <a:ln w="19050">
              <a:solidFill>
                <a:schemeClr val="hlink"/>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250825" y="333375"/>
            <a:ext cx="8523288" cy="771525"/>
          </a:xfrm>
          <a:prstGeom prst="rect">
            <a:avLst/>
          </a:prstGeom>
          <a:solidFill>
            <a:srgbClr val="FFFFCC"/>
          </a:solidFill>
          <a:ln w="9525">
            <a:noFill/>
            <a:miter lim="800000"/>
            <a:headEnd/>
            <a:tailEnd/>
          </a:ln>
        </p:spPr>
        <p:txBody>
          <a:bodyPr wrap="none">
            <a:spAutoFit/>
          </a:bodyPr>
          <a:lstStyle/>
          <a:p>
            <a:r>
              <a:rPr lang="en-GB" sz="4400">
                <a:solidFill>
                  <a:srgbClr val="000058"/>
                </a:solidFill>
              </a:rPr>
              <a:t>endometrial and ovarian cycles</a:t>
            </a:r>
          </a:p>
        </p:txBody>
      </p:sp>
      <p:sp>
        <p:nvSpPr>
          <p:cNvPr id="22531" name="Text Box 4"/>
          <p:cNvSpPr txBox="1">
            <a:spLocks noChangeArrowheads="1"/>
          </p:cNvSpPr>
          <p:nvPr/>
        </p:nvSpPr>
        <p:spPr bwMode="auto">
          <a:xfrm>
            <a:off x="381000" y="1404938"/>
            <a:ext cx="8534400" cy="4893647"/>
          </a:xfrm>
          <a:prstGeom prst="rect">
            <a:avLst/>
          </a:prstGeom>
          <a:noFill/>
          <a:ln w="9525">
            <a:noFill/>
            <a:miter lim="800000"/>
            <a:headEnd/>
            <a:tailEnd/>
          </a:ln>
        </p:spPr>
        <p:txBody>
          <a:bodyPr>
            <a:spAutoFit/>
          </a:bodyPr>
          <a:lstStyle/>
          <a:p>
            <a:r>
              <a:rPr lang="en-GB" sz="2800" dirty="0">
                <a:solidFill>
                  <a:srgbClr val="C00000"/>
                </a:solidFill>
              </a:rPr>
              <a:t>2. </a:t>
            </a:r>
            <a:r>
              <a:rPr lang="en-GB" sz="2800" dirty="0" smtClean="0">
                <a:solidFill>
                  <a:srgbClr val="B70996"/>
                </a:solidFill>
              </a:rPr>
              <a:t>Proliferative phase (9 days) - </a:t>
            </a:r>
            <a:r>
              <a:rPr lang="en-GB" sz="2800" b="0" dirty="0" smtClean="0">
                <a:solidFill>
                  <a:schemeClr val="accent1"/>
                </a:solidFill>
              </a:rPr>
              <a:t>post-menstruation </a:t>
            </a:r>
            <a:r>
              <a:rPr lang="en-GB" sz="2800" b="0" dirty="0">
                <a:solidFill>
                  <a:schemeClr val="accent1"/>
                </a:solidFill>
              </a:rPr>
              <a:t>build up of </a:t>
            </a:r>
            <a:r>
              <a:rPr lang="en-GB" sz="2800" b="0" dirty="0" smtClean="0">
                <a:solidFill>
                  <a:schemeClr val="accent1"/>
                </a:solidFill>
              </a:rPr>
              <a:t>endometrium</a:t>
            </a:r>
            <a:endParaRPr lang="en-GB" sz="2800" b="0" dirty="0">
              <a:solidFill>
                <a:srgbClr val="FFFF66"/>
              </a:solidFill>
            </a:endParaRPr>
          </a:p>
          <a:p>
            <a:pPr algn="ctr"/>
            <a:r>
              <a:rPr lang="en-GB" sz="2800" b="0" dirty="0">
                <a:solidFill>
                  <a:srgbClr val="0070C0"/>
                </a:solidFill>
              </a:rPr>
              <a:t>a</a:t>
            </a:r>
            <a:r>
              <a:rPr lang="en-GB" sz="2800" b="0" dirty="0" smtClean="0">
                <a:solidFill>
                  <a:srgbClr val="0070C0"/>
                </a:solidFill>
              </a:rPr>
              <a:t>nd </a:t>
            </a:r>
            <a:endParaRPr lang="en-GB" sz="2800" b="0" dirty="0" smtClean="0">
              <a:solidFill>
                <a:srgbClr val="B70996"/>
              </a:solidFill>
            </a:endParaRPr>
          </a:p>
          <a:p>
            <a:r>
              <a:rPr lang="en-GB" sz="2800" dirty="0" smtClean="0">
                <a:solidFill>
                  <a:srgbClr val="B70996"/>
                </a:solidFill>
              </a:rPr>
              <a:t>follicular phase- </a:t>
            </a:r>
            <a:r>
              <a:rPr lang="en-GB" sz="2800" b="0" dirty="0" smtClean="0">
                <a:solidFill>
                  <a:schemeClr val="accent1"/>
                </a:solidFill>
              </a:rPr>
              <a:t>growth </a:t>
            </a:r>
            <a:r>
              <a:rPr lang="en-GB" sz="2800" b="0" dirty="0">
                <a:solidFill>
                  <a:schemeClr val="accent1"/>
                </a:solidFill>
              </a:rPr>
              <a:t>of </a:t>
            </a:r>
            <a:r>
              <a:rPr lang="en-GB" sz="2800" b="0" dirty="0" smtClean="0">
                <a:solidFill>
                  <a:schemeClr val="accent1"/>
                </a:solidFill>
              </a:rPr>
              <a:t>ovarian follicle</a:t>
            </a:r>
            <a:endParaRPr lang="en-GB" sz="2800" b="0" dirty="0">
              <a:solidFill>
                <a:schemeClr val="accent1"/>
              </a:solidFill>
            </a:endParaRPr>
          </a:p>
          <a:p>
            <a:endParaRPr lang="en-GB" sz="2800" b="0" dirty="0">
              <a:solidFill>
                <a:srgbClr val="FF66CC"/>
              </a:solidFill>
            </a:endParaRPr>
          </a:p>
          <a:p>
            <a:r>
              <a:rPr lang="en-GB" sz="2800" b="0" dirty="0">
                <a:solidFill>
                  <a:srgbClr val="0070C0"/>
                </a:solidFill>
              </a:rPr>
              <a:t>a</a:t>
            </a:r>
            <a:r>
              <a:rPr lang="en-GB" sz="2800" b="0" dirty="0" smtClean="0">
                <a:solidFill>
                  <a:srgbClr val="0070C0"/>
                </a:solidFill>
              </a:rPr>
              <a:t>re under </a:t>
            </a:r>
            <a:r>
              <a:rPr lang="en-GB" sz="2800" b="0" dirty="0" smtClean="0">
                <a:solidFill>
                  <a:srgbClr val="B70996"/>
                </a:solidFill>
              </a:rPr>
              <a:t>hormonal control</a:t>
            </a:r>
            <a:endParaRPr lang="en-GB" sz="2800" b="0" dirty="0">
              <a:solidFill>
                <a:srgbClr val="B70996"/>
              </a:solidFill>
            </a:endParaRPr>
          </a:p>
          <a:p>
            <a:pPr marL="342900" indent="-342900">
              <a:buFont typeface="Arial" pitchFamily="34" charset="0"/>
              <a:buChar char="•"/>
            </a:pPr>
            <a:r>
              <a:rPr lang="en-GB" sz="2400" b="0" dirty="0" smtClean="0">
                <a:solidFill>
                  <a:schemeClr val="accent1"/>
                </a:solidFill>
              </a:rPr>
              <a:t>pituitary LH and FSH </a:t>
            </a:r>
            <a:r>
              <a:rPr lang="en-GB" sz="2400" b="0" dirty="0">
                <a:solidFill>
                  <a:schemeClr val="accent1"/>
                </a:solidFill>
              </a:rPr>
              <a:t>stimulate </a:t>
            </a:r>
            <a:r>
              <a:rPr lang="en-GB" sz="2400" b="0" dirty="0" smtClean="0">
                <a:solidFill>
                  <a:schemeClr val="accent1"/>
                </a:solidFill>
              </a:rPr>
              <a:t>17</a:t>
            </a:r>
            <a:r>
              <a:rPr lang="en-GB" sz="2400" b="0" dirty="0" smtClean="0">
                <a:solidFill>
                  <a:schemeClr val="accent1"/>
                </a:solidFill>
                <a:latin typeface="Symbol" pitchFamily="18" charset="2"/>
              </a:rPr>
              <a:t>b</a:t>
            </a:r>
            <a:r>
              <a:rPr lang="en-GB" sz="2400" b="0" dirty="0" smtClean="0">
                <a:solidFill>
                  <a:schemeClr val="accent1"/>
                </a:solidFill>
              </a:rPr>
              <a:t>-oestradiol synthesis by </a:t>
            </a:r>
            <a:r>
              <a:rPr lang="en-GB" sz="2400" b="0" dirty="0" err="1" smtClean="0">
                <a:solidFill>
                  <a:schemeClr val="accent1"/>
                </a:solidFill>
              </a:rPr>
              <a:t>thecal</a:t>
            </a:r>
            <a:r>
              <a:rPr lang="en-GB" sz="2400" b="0" dirty="0" smtClean="0">
                <a:solidFill>
                  <a:schemeClr val="accent1"/>
                </a:solidFill>
              </a:rPr>
              <a:t> and </a:t>
            </a:r>
            <a:r>
              <a:rPr lang="en-GB" sz="2400" b="0" dirty="0" err="1" smtClean="0">
                <a:solidFill>
                  <a:schemeClr val="accent1"/>
                </a:solidFill>
              </a:rPr>
              <a:t>granulosa</a:t>
            </a:r>
            <a:r>
              <a:rPr lang="en-GB" sz="2400" b="0" dirty="0" smtClean="0">
                <a:solidFill>
                  <a:schemeClr val="accent1"/>
                </a:solidFill>
              </a:rPr>
              <a:t> cells, which stimulates endometrial cell proliferation</a:t>
            </a:r>
          </a:p>
          <a:p>
            <a:pPr marL="342900" indent="-342900">
              <a:buFont typeface="Arial" pitchFamily="34" charset="0"/>
              <a:buChar char="•"/>
            </a:pPr>
            <a:endParaRPr lang="en-GB" sz="2400" b="0" dirty="0" smtClean="0">
              <a:solidFill>
                <a:schemeClr val="accent1"/>
              </a:solidFill>
            </a:endParaRPr>
          </a:p>
          <a:p>
            <a:pPr marL="342900" indent="-342900">
              <a:buFont typeface="Arial" pitchFamily="34" charset="0"/>
              <a:buChar char="•"/>
            </a:pPr>
            <a:r>
              <a:rPr lang="en-GB" sz="2400" b="0" dirty="0" smtClean="0">
                <a:solidFill>
                  <a:schemeClr val="accent1"/>
                </a:solidFill>
              </a:rPr>
              <a:t>pituitary </a:t>
            </a:r>
            <a:r>
              <a:rPr lang="en-GB" sz="2400" b="0" dirty="0">
                <a:solidFill>
                  <a:schemeClr val="accent1"/>
                </a:solidFill>
              </a:rPr>
              <a:t>FSH stimulates follicular growth</a:t>
            </a:r>
          </a:p>
          <a:p>
            <a:endParaRPr lang="en-GB" sz="2400" b="0" dirty="0">
              <a:solidFill>
                <a:schemeClr val="accent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57188" y="1214438"/>
            <a:ext cx="8472487" cy="5816977"/>
          </a:xfrm>
          <a:prstGeom prst="rect">
            <a:avLst/>
          </a:prstGeom>
          <a:noFill/>
          <a:ln w="9525">
            <a:noFill/>
            <a:miter lim="800000"/>
            <a:headEnd/>
            <a:tailEnd/>
          </a:ln>
        </p:spPr>
        <p:txBody>
          <a:bodyPr>
            <a:spAutoFit/>
          </a:bodyPr>
          <a:lstStyle/>
          <a:p>
            <a:r>
              <a:rPr lang="en-GB" sz="2800" dirty="0">
                <a:solidFill>
                  <a:srgbClr val="B70996"/>
                </a:solidFill>
              </a:rPr>
              <a:t>proliferative phase </a:t>
            </a:r>
            <a:r>
              <a:rPr lang="en-GB" sz="2800" b="0" dirty="0">
                <a:solidFill>
                  <a:srgbClr val="0070C0"/>
                </a:solidFill>
              </a:rPr>
              <a:t>			9 days</a:t>
            </a:r>
          </a:p>
          <a:p>
            <a:endParaRPr lang="en-GB" sz="2800" b="0" dirty="0">
              <a:solidFill>
                <a:srgbClr val="0070C0"/>
              </a:solidFill>
            </a:endParaRPr>
          </a:p>
          <a:p>
            <a:pPr>
              <a:buFont typeface="Arial" charset="0"/>
              <a:buChar char="•"/>
            </a:pPr>
            <a:r>
              <a:rPr lang="en-GB" sz="2800" b="0" dirty="0" smtClean="0">
                <a:solidFill>
                  <a:srgbClr val="0070C0"/>
                </a:solidFill>
              </a:rPr>
              <a:t>controlled </a:t>
            </a:r>
            <a:r>
              <a:rPr lang="en-GB" sz="2800" b="0" dirty="0">
                <a:solidFill>
                  <a:srgbClr val="0070C0"/>
                </a:solidFill>
              </a:rPr>
              <a:t>by </a:t>
            </a:r>
            <a:r>
              <a:rPr lang="en-GB" sz="2800" b="0" dirty="0">
                <a:solidFill>
                  <a:srgbClr val="B70996"/>
                </a:solidFill>
              </a:rPr>
              <a:t>oestrogen</a:t>
            </a:r>
            <a:r>
              <a:rPr lang="en-GB" sz="2800" b="0" dirty="0">
                <a:solidFill>
                  <a:srgbClr val="0070C0"/>
                </a:solidFill>
              </a:rPr>
              <a:t> from </a:t>
            </a:r>
            <a:r>
              <a:rPr lang="en-GB" sz="2800" b="0" dirty="0" smtClean="0">
                <a:solidFill>
                  <a:srgbClr val="0070C0"/>
                </a:solidFill>
              </a:rPr>
              <a:t>follicles</a:t>
            </a:r>
          </a:p>
          <a:p>
            <a:pPr>
              <a:buFont typeface="Arial" charset="0"/>
              <a:buChar char="•"/>
            </a:pPr>
            <a:endParaRPr lang="en-GB" sz="2800" b="0" dirty="0" smtClean="0">
              <a:solidFill>
                <a:srgbClr val="0070C0"/>
              </a:solidFill>
            </a:endParaRPr>
          </a:p>
          <a:p>
            <a:pPr>
              <a:buFont typeface="Arial" charset="0"/>
              <a:buChar char="•"/>
            </a:pPr>
            <a:r>
              <a:rPr lang="en-GB" sz="2800" b="0" dirty="0">
                <a:solidFill>
                  <a:srgbClr val="0070C0"/>
                </a:solidFill>
              </a:rPr>
              <a:t> 2-3 fold increase in endometrial thickness</a:t>
            </a:r>
          </a:p>
          <a:p>
            <a:r>
              <a:rPr lang="en-GB" sz="2800" b="0" dirty="0">
                <a:solidFill>
                  <a:srgbClr val="0070C0"/>
                </a:solidFill>
              </a:rPr>
              <a:t>  (phase of repair and proliferation) </a:t>
            </a:r>
          </a:p>
          <a:p>
            <a:r>
              <a:rPr lang="en-GB" sz="2800" b="0" dirty="0">
                <a:solidFill>
                  <a:srgbClr val="0070C0"/>
                </a:solidFill>
              </a:rPr>
              <a:t>   epithelium repairs, glands increase</a:t>
            </a:r>
          </a:p>
          <a:p>
            <a:r>
              <a:rPr lang="en-GB" sz="2800" b="0" dirty="0">
                <a:solidFill>
                  <a:srgbClr val="0070C0"/>
                </a:solidFill>
              </a:rPr>
              <a:t>  (number and length), spiral arteries  lengthen</a:t>
            </a:r>
          </a:p>
          <a:p>
            <a:endParaRPr lang="en-GB" sz="2800" b="0" dirty="0" smtClean="0">
              <a:solidFill>
                <a:srgbClr val="0070C0"/>
              </a:solidFill>
            </a:endParaRPr>
          </a:p>
          <a:p>
            <a:pPr>
              <a:buFont typeface="Arial" charset="0"/>
              <a:buChar char="•"/>
            </a:pPr>
            <a:r>
              <a:rPr lang="en-GB" sz="2800" b="0" dirty="0">
                <a:solidFill>
                  <a:srgbClr val="0070C0"/>
                </a:solidFill>
              </a:rPr>
              <a:t> </a:t>
            </a:r>
            <a:r>
              <a:rPr lang="en-GB" sz="2800" b="0" dirty="0" smtClean="0">
                <a:solidFill>
                  <a:srgbClr val="0070C0"/>
                </a:solidFill>
              </a:rPr>
              <a:t>at the same time follicles </a:t>
            </a:r>
            <a:r>
              <a:rPr lang="en-GB" sz="2800" b="0" dirty="0">
                <a:solidFill>
                  <a:srgbClr val="0070C0"/>
                </a:solidFill>
              </a:rPr>
              <a:t>in </a:t>
            </a:r>
            <a:r>
              <a:rPr lang="en-GB" sz="2800" b="0" dirty="0" smtClean="0">
                <a:solidFill>
                  <a:srgbClr val="0070C0"/>
                </a:solidFill>
              </a:rPr>
              <a:t>ovaries are growing and produce more and more oestrogen</a:t>
            </a:r>
            <a:endParaRPr lang="en-GB" sz="2800" b="0" dirty="0">
              <a:solidFill>
                <a:srgbClr val="0070C0"/>
              </a:solidFill>
            </a:endParaRPr>
          </a:p>
          <a:p>
            <a:pPr>
              <a:buFont typeface="Arial" charset="0"/>
              <a:buChar char="•"/>
            </a:pPr>
            <a:endParaRPr lang="en-GB" b="0" dirty="0">
              <a:solidFill>
                <a:srgbClr val="0070C0"/>
              </a:solidFill>
            </a:endParaRPr>
          </a:p>
          <a:p>
            <a:endParaRPr lang="en-GB" b="0" dirty="0">
              <a:solidFill>
                <a:srgbClr val="0070C0"/>
              </a:solidFill>
            </a:endParaRPr>
          </a:p>
        </p:txBody>
      </p:sp>
      <p:grpSp>
        <p:nvGrpSpPr>
          <p:cNvPr id="23555" name="Group 5"/>
          <p:cNvGrpSpPr>
            <a:grpSpLocks/>
          </p:cNvGrpSpPr>
          <p:nvPr/>
        </p:nvGrpSpPr>
        <p:grpSpPr bwMode="auto">
          <a:xfrm>
            <a:off x="0" y="188913"/>
            <a:ext cx="9144000" cy="801687"/>
            <a:chOff x="0" y="119"/>
            <a:chExt cx="5760" cy="505"/>
          </a:xfrm>
        </p:grpSpPr>
        <p:sp>
          <p:nvSpPr>
            <p:cNvPr id="23556" name="Rectangle 3"/>
            <p:cNvSpPr>
              <a:spLocks noChangeArrowheads="1"/>
            </p:cNvSpPr>
            <p:nvPr/>
          </p:nvSpPr>
          <p:spPr bwMode="auto">
            <a:xfrm>
              <a:off x="1111" y="119"/>
              <a:ext cx="3092" cy="480"/>
            </a:xfrm>
            <a:prstGeom prst="rect">
              <a:avLst/>
            </a:prstGeom>
            <a:solidFill>
              <a:srgbClr val="FFFFCC"/>
            </a:solidFill>
            <a:ln w="9525">
              <a:noFill/>
              <a:miter lim="800000"/>
              <a:headEnd/>
              <a:tailEnd/>
            </a:ln>
          </p:spPr>
          <p:txBody>
            <a:bodyPr wrap="none">
              <a:spAutoFit/>
            </a:bodyPr>
            <a:lstStyle/>
            <a:p>
              <a:r>
                <a:rPr lang="en-GB" sz="4400">
                  <a:solidFill>
                    <a:srgbClr val="002060"/>
                  </a:solidFill>
                </a:rPr>
                <a:t>endometrial cycle</a:t>
              </a:r>
            </a:p>
          </p:txBody>
        </p:sp>
        <p:sp>
          <p:nvSpPr>
            <p:cNvPr id="23557" name="Line 4"/>
            <p:cNvSpPr>
              <a:spLocks noChangeShapeType="1"/>
            </p:cNvSpPr>
            <p:nvPr/>
          </p:nvSpPr>
          <p:spPr bwMode="auto">
            <a:xfrm>
              <a:off x="0" y="624"/>
              <a:ext cx="5760" cy="0"/>
            </a:xfrm>
            <a:prstGeom prst="line">
              <a:avLst/>
            </a:prstGeom>
            <a:noFill/>
            <a:ln w="19050">
              <a:solidFill>
                <a:schemeClr val="hlink"/>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55650" y="620713"/>
            <a:ext cx="8229600" cy="1143000"/>
          </a:xfrm>
          <a:solidFill>
            <a:srgbClr val="FFFFCC"/>
          </a:solidFill>
        </p:spPr>
        <p:txBody>
          <a:bodyPr/>
          <a:lstStyle/>
          <a:p>
            <a:pPr eaLnBrk="1" hangingPunct="1"/>
            <a:r>
              <a:rPr lang="en-GB" smtClean="0">
                <a:solidFill>
                  <a:srgbClr val="00003A"/>
                </a:solidFill>
                <a:latin typeface="Arial" charset="0"/>
                <a:cs typeface="Arial" charset="0"/>
              </a:rPr>
              <a:t>Ovarian mid-cycle event</a:t>
            </a:r>
          </a:p>
        </p:txBody>
      </p:sp>
      <p:sp>
        <p:nvSpPr>
          <p:cNvPr id="24579" name="Content Placeholder 2"/>
          <p:cNvSpPr>
            <a:spLocks noGrp="1"/>
          </p:cNvSpPr>
          <p:nvPr>
            <p:ph idx="1"/>
          </p:nvPr>
        </p:nvSpPr>
        <p:spPr>
          <a:xfrm>
            <a:off x="685800" y="2786063"/>
            <a:ext cx="7772400" cy="3309937"/>
          </a:xfrm>
        </p:spPr>
        <p:txBody>
          <a:bodyPr/>
          <a:lstStyle/>
          <a:p>
            <a:pPr algn="ctr" eaLnBrk="1" hangingPunct="1">
              <a:buFontTx/>
              <a:buNone/>
            </a:pPr>
            <a:r>
              <a:rPr lang="en-GB" sz="4400" smtClean="0">
                <a:solidFill>
                  <a:srgbClr val="0070C0"/>
                </a:solidFill>
                <a:latin typeface="Arial" charset="0"/>
                <a:cs typeface="Arial" charset="0"/>
              </a:rPr>
              <a:t>OVULATION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213" y="188913"/>
            <a:ext cx="7772400" cy="1143000"/>
          </a:xfrm>
          <a:solidFill>
            <a:srgbClr val="FFFFCC"/>
          </a:solidFill>
        </p:spPr>
        <p:txBody>
          <a:bodyPr/>
          <a:lstStyle/>
          <a:p>
            <a:pPr eaLnBrk="1" hangingPunct="1"/>
            <a:r>
              <a:rPr lang="en-GB" smtClean="0">
                <a:solidFill>
                  <a:srgbClr val="000058"/>
                </a:solidFill>
              </a:rPr>
              <a:t>Endometrial cycle</a:t>
            </a:r>
          </a:p>
        </p:txBody>
      </p:sp>
      <p:sp>
        <p:nvSpPr>
          <p:cNvPr id="25603" name="Rectangle 3"/>
          <p:cNvSpPr>
            <a:spLocks noGrp="1" noChangeArrowheads="1"/>
          </p:cNvSpPr>
          <p:nvPr>
            <p:ph idx="1"/>
          </p:nvPr>
        </p:nvSpPr>
        <p:spPr>
          <a:xfrm>
            <a:off x="357188" y="1557338"/>
            <a:ext cx="8286750" cy="4824412"/>
          </a:xfrm>
        </p:spPr>
        <p:txBody>
          <a:bodyPr/>
          <a:lstStyle/>
          <a:p>
            <a:pPr eaLnBrk="1" hangingPunct="1">
              <a:buFontTx/>
              <a:buNone/>
            </a:pPr>
            <a:r>
              <a:rPr lang="en-GB" sz="4000" b="1" dirty="0" smtClean="0">
                <a:solidFill>
                  <a:srgbClr val="B70996"/>
                </a:solidFill>
              </a:rPr>
              <a:t>3. Secretory phase</a:t>
            </a:r>
          </a:p>
          <a:p>
            <a:pPr eaLnBrk="1" hangingPunct="1">
              <a:buFontTx/>
              <a:buNone/>
            </a:pPr>
            <a:r>
              <a:rPr lang="en-GB" dirty="0" smtClean="0">
                <a:solidFill>
                  <a:srgbClr val="0070C0"/>
                </a:solidFill>
              </a:rPr>
              <a:t>	Production of nutrients, and other secretory products</a:t>
            </a:r>
          </a:p>
          <a:p>
            <a:pPr eaLnBrk="1" hangingPunct="1">
              <a:buFontTx/>
              <a:buNone/>
            </a:pPr>
            <a:r>
              <a:rPr lang="en-GB" sz="3600" dirty="0" smtClean="0">
                <a:solidFill>
                  <a:srgbClr val="B70996"/>
                </a:solidFill>
              </a:rPr>
              <a:t>Link with ovarian cycle</a:t>
            </a:r>
          </a:p>
          <a:p>
            <a:pPr eaLnBrk="1" hangingPunct="1">
              <a:buFontTx/>
              <a:buNone/>
            </a:pPr>
            <a:r>
              <a:rPr lang="en-GB" dirty="0" smtClean="0">
                <a:solidFill>
                  <a:srgbClr val="0070C0"/>
                </a:solidFill>
              </a:rPr>
              <a:t>	occurs in response to 17</a:t>
            </a:r>
            <a:r>
              <a:rPr lang="en-GB" dirty="0" smtClean="0">
                <a:solidFill>
                  <a:srgbClr val="0070C0"/>
                </a:solidFill>
                <a:latin typeface="Symbol" pitchFamily="18" charset="2"/>
              </a:rPr>
              <a:t>b</a:t>
            </a:r>
            <a:r>
              <a:rPr lang="en-GB" dirty="0" smtClean="0">
                <a:solidFill>
                  <a:srgbClr val="0070C0"/>
                </a:solidFill>
              </a:rPr>
              <a:t>-oestradiol </a:t>
            </a:r>
            <a:r>
              <a:rPr lang="en-GB" dirty="0" smtClean="0">
                <a:solidFill>
                  <a:srgbClr val="B70996"/>
                </a:solidFill>
              </a:rPr>
              <a:t>AND progesterone</a:t>
            </a:r>
          </a:p>
          <a:p>
            <a:pPr eaLnBrk="1" hangingPunct="1">
              <a:buFontTx/>
              <a:buNone/>
            </a:pPr>
            <a:r>
              <a:rPr lang="en-GB" dirty="0" smtClean="0">
                <a:solidFill>
                  <a:srgbClr val="0070C0"/>
                </a:solidFill>
              </a:rPr>
              <a:t>	produced from corpus </a:t>
            </a:r>
            <a:r>
              <a:rPr lang="en-GB" dirty="0" err="1" smtClean="0">
                <a:solidFill>
                  <a:srgbClr val="0070C0"/>
                </a:solidFill>
              </a:rPr>
              <a:t>luteum</a:t>
            </a:r>
            <a:r>
              <a:rPr lang="en-GB" dirty="0" smtClean="0">
                <a:solidFill>
                  <a:srgbClr val="0070C0"/>
                </a:solidFill>
              </a:rPr>
              <a:t> during ovarian </a:t>
            </a:r>
            <a:r>
              <a:rPr lang="en-GB" sz="4000" dirty="0" smtClean="0">
                <a:solidFill>
                  <a:srgbClr val="0070C0"/>
                </a:solidFill>
              </a:rPr>
              <a:t>luteal phase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ChangeArrowheads="1"/>
          </p:cNvSpPr>
          <p:nvPr/>
        </p:nvSpPr>
        <p:spPr bwMode="auto">
          <a:xfrm>
            <a:off x="762000" y="992188"/>
            <a:ext cx="7939088" cy="5878532"/>
          </a:xfrm>
          <a:prstGeom prst="rect">
            <a:avLst/>
          </a:prstGeom>
          <a:noFill/>
          <a:ln w="9525">
            <a:noFill/>
            <a:miter lim="800000"/>
            <a:headEnd/>
            <a:tailEnd/>
          </a:ln>
        </p:spPr>
        <p:txBody>
          <a:bodyPr>
            <a:spAutoFit/>
          </a:bodyPr>
          <a:lstStyle/>
          <a:p>
            <a:r>
              <a:rPr lang="en-GB" sz="3600" b="0" dirty="0">
                <a:solidFill>
                  <a:srgbClr val="B70996"/>
                </a:solidFill>
              </a:rPr>
              <a:t>secretory phase</a:t>
            </a:r>
            <a:r>
              <a:rPr lang="en-GB" sz="3000" b="0" dirty="0">
                <a:solidFill>
                  <a:srgbClr val="B70996"/>
                </a:solidFill>
              </a:rPr>
              <a:t> </a:t>
            </a:r>
            <a:r>
              <a:rPr lang="en-GB" sz="3000" b="0" dirty="0">
                <a:solidFill>
                  <a:srgbClr val="0070C0"/>
                </a:solidFill>
              </a:rPr>
              <a:t>			13 days</a:t>
            </a:r>
          </a:p>
          <a:p>
            <a:endParaRPr lang="en-GB" sz="3000" b="0" dirty="0">
              <a:solidFill>
                <a:srgbClr val="0070C0"/>
              </a:solidFill>
            </a:endParaRPr>
          </a:p>
          <a:p>
            <a:pPr marL="457200" indent="-457200">
              <a:buFont typeface="Arial" pitchFamily="34" charset="0"/>
              <a:buChar char="•"/>
            </a:pPr>
            <a:r>
              <a:rPr lang="en-GB" sz="2800" b="0" dirty="0">
                <a:solidFill>
                  <a:srgbClr val="0070C0"/>
                </a:solidFill>
              </a:rPr>
              <a:t>Progesterone (+ </a:t>
            </a:r>
            <a:r>
              <a:rPr lang="en-GB" sz="2800" b="0" dirty="0" smtClean="0">
                <a:solidFill>
                  <a:srgbClr val="0070C0"/>
                </a:solidFill>
              </a:rPr>
              <a:t>oestrogen) secretion from corpus </a:t>
            </a:r>
            <a:r>
              <a:rPr lang="en-GB" sz="2800" b="0" dirty="0" err="1" smtClean="0">
                <a:solidFill>
                  <a:srgbClr val="0070C0"/>
                </a:solidFill>
              </a:rPr>
              <a:t>luteum</a:t>
            </a:r>
            <a:endParaRPr lang="en-GB" sz="2800" b="0" dirty="0" smtClean="0">
              <a:solidFill>
                <a:srgbClr val="0070C0"/>
              </a:solidFill>
            </a:endParaRPr>
          </a:p>
          <a:p>
            <a:pPr marL="457200" indent="-457200">
              <a:buFont typeface="Arial" pitchFamily="34" charset="0"/>
              <a:buChar char="•"/>
            </a:pPr>
            <a:endParaRPr lang="en-GB" sz="2800" b="0" dirty="0" smtClean="0">
              <a:solidFill>
                <a:srgbClr val="0070C0"/>
              </a:solidFill>
            </a:endParaRPr>
          </a:p>
          <a:p>
            <a:pPr marL="457200" indent="-457200">
              <a:buFont typeface="Arial" pitchFamily="34" charset="0"/>
              <a:buChar char="•"/>
            </a:pPr>
            <a:r>
              <a:rPr lang="en-GB" sz="2800" b="0" dirty="0" smtClean="0">
                <a:solidFill>
                  <a:srgbClr val="0070C0"/>
                </a:solidFill>
              </a:rPr>
              <a:t>Progesterone stimulates glandular epithelium(glands widen, become more tortuous)</a:t>
            </a:r>
            <a:r>
              <a:rPr lang="en-GB" sz="2800" b="0" dirty="0">
                <a:solidFill>
                  <a:srgbClr val="0070C0"/>
                </a:solidFill>
              </a:rPr>
              <a:t>	</a:t>
            </a:r>
            <a:endParaRPr lang="en-GB" sz="2800" b="0" dirty="0" smtClean="0">
              <a:solidFill>
                <a:srgbClr val="0070C0"/>
              </a:solidFill>
            </a:endParaRPr>
          </a:p>
          <a:p>
            <a:r>
              <a:rPr lang="en-GB" sz="2800" b="0" dirty="0">
                <a:solidFill>
                  <a:srgbClr val="0070C0"/>
                </a:solidFill>
              </a:rPr>
              <a:t>		</a:t>
            </a:r>
          </a:p>
          <a:p>
            <a:pPr marL="457200" indent="-457200">
              <a:buFont typeface="Arial" pitchFamily="34" charset="0"/>
              <a:buChar char="•"/>
            </a:pPr>
            <a:r>
              <a:rPr lang="en-GB" sz="2800" b="0" dirty="0">
                <a:solidFill>
                  <a:srgbClr val="0070C0"/>
                </a:solidFill>
              </a:rPr>
              <a:t>E</a:t>
            </a:r>
            <a:r>
              <a:rPr lang="en-GB" sz="2800" b="0" dirty="0" smtClean="0">
                <a:solidFill>
                  <a:srgbClr val="0070C0"/>
                </a:solidFill>
              </a:rPr>
              <a:t>ndometrium thickens</a:t>
            </a:r>
          </a:p>
          <a:p>
            <a:r>
              <a:rPr lang="en-GB" sz="2800" b="0" dirty="0">
                <a:solidFill>
                  <a:srgbClr val="0070C0"/>
                </a:solidFill>
              </a:rPr>
              <a:t>	</a:t>
            </a:r>
            <a:endParaRPr lang="en-GB" sz="2800" b="0" dirty="0" smtClean="0">
              <a:solidFill>
                <a:srgbClr val="0070C0"/>
              </a:solidFill>
            </a:endParaRPr>
          </a:p>
          <a:p>
            <a:pPr marL="457200" indent="-457200">
              <a:buFont typeface="Arial" pitchFamily="34" charset="0"/>
              <a:buChar char="•"/>
            </a:pPr>
            <a:r>
              <a:rPr lang="en-GB" sz="2800" b="0" dirty="0">
                <a:solidFill>
                  <a:srgbClr val="0070C0"/>
                </a:solidFill>
              </a:rPr>
              <a:t>S</a:t>
            </a:r>
            <a:r>
              <a:rPr lang="en-GB" sz="2800" b="0" dirty="0" smtClean="0">
                <a:solidFill>
                  <a:srgbClr val="0070C0"/>
                </a:solidFill>
              </a:rPr>
              <a:t>piral arteries</a:t>
            </a:r>
            <a:r>
              <a:rPr lang="en-GB" sz="2800" b="0" dirty="0">
                <a:solidFill>
                  <a:srgbClr val="0070C0"/>
                </a:solidFill>
              </a:rPr>
              <a:t> </a:t>
            </a:r>
            <a:r>
              <a:rPr lang="en-GB" sz="2800" b="0" dirty="0" smtClean="0">
                <a:solidFill>
                  <a:srgbClr val="0070C0"/>
                </a:solidFill>
              </a:rPr>
              <a:t>become more coiled</a:t>
            </a:r>
            <a:endParaRPr lang="en-GB" sz="2800" b="0" dirty="0">
              <a:solidFill>
                <a:srgbClr val="0070C0"/>
              </a:solidFill>
            </a:endParaRPr>
          </a:p>
          <a:p>
            <a:r>
              <a:rPr lang="en-GB" sz="3000" b="0" dirty="0">
                <a:solidFill>
                  <a:srgbClr val="0070C0"/>
                </a:solidFill>
              </a:rPr>
              <a:t>					</a:t>
            </a:r>
          </a:p>
        </p:txBody>
      </p:sp>
      <p:grpSp>
        <p:nvGrpSpPr>
          <p:cNvPr id="26627" name="Group 1027"/>
          <p:cNvGrpSpPr>
            <a:grpSpLocks/>
          </p:cNvGrpSpPr>
          <p:nvPr/>
        </p:nvGrpSpPr>
        <p:grpSpPr bwMode="auto">
          <a:xfrm>
            <a:off x="0" y="260350"/>
            <a:ext cx="9144000" cy="730250"/>
            <a:chOff x="0" y="164"/>
            <a:chExt cx="5760" cy="460"/>
          </a:xfrm>
        </p:grpSpPr>
        <p:sp>
          <p:nvSpPr>
            <p:cNvPr id="26628" name="Rectangle 1028"/>
            <p:cNvSpPr>
              <a:spLocks noChangeArrowheads="1"/>
            </p:cNvSpPr>
            <p:nvPr/>
          </p:nvSpPr>
          <p:spPr bwMode="auto">
            <a:xfrm>
              <a:off x="1655" y="164"/>
              <a:ext cx="2667" cy="446"/>
            </a:xfrm>
            <a:prstGeom prst="rect">
              <a:avLst/>
            </a:prstGeom>
            <a:solidFill>
              <a:srgbClr val="FFFFCC"/>
            </a:solidFill>
            <a:ln w="9525">
              <a:noFill/>
              <a:miter lim="800000"/>
              <a:headEnd/>
              <a:tailEnd/>
            </a:ln>
          </p:spPr>
          <p:txBody>
            <a:bodyPr wrap="none">
              <a:spAutoFit/>
            </a:bodyPr>
            <a:lstStyle/>
            <a:p>
              <a:r>
                <a:rPr lang="en-GB" sz="4000" b="0">
                  <a:solidFill>
                    <a:srgbClr val="00003C"/>
                  </a:solidFill>
                </a:rPr>
                <a:t>Endometrial cycle</a:t>
              </a:r>
            </a:p>
          </p:txBody>
        </p:sp>
        <p:sp>
          <p:nvSpPr>
            <p:cNvPr id="26629" name="Line 1029"/>
            <p:cNvSpPr>
              <a:spLocks noChangeShapeType="1"/>
            </p:cNvSpPr>
            <p:nvPr/>
          </p:nvSpPr>
          <p:spPr bwMode="auto">
            <a:xfrm>
              <a:off x="0" y="624"/>
              <a:ext cx="5760" cy="0"/>
            </a:xfrm>
            <a:prstGeom prst="line">
              <a:avLst/>
            </a:prstGeom>
            <a:noFill/>
            <a:ln w="19050">
              <a:solidFill>
                <a:schemeClr val="hlink"/>
              </a:solidFill>
              <a:round/>
              <a:headEnd/>
              <a:tailEn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uterine cycle"/>
          <p:cNvPicPr>
            <a:picLocks noChangeAspect="1" noChangeArrowheads="1"/>
          </p:cNvPicPr>
          <p:nvPr/>
        </p:nvPicPr>
        <p:blipFill>
          <a:blip r:embed="rId2" cstate="print"/>
          <a:srcRect/>
          <a:stretch>
            <a:fillRect/>
          </a:stretch>
        </p:blipFill>
        <p:spPr bwMode="auto">
          <a:xfrm>
            <a:off x="1349375" y="0"/>
            <a:ext cx="57451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solidFill>
            <a:srgbClr val="FFFFCC"/>
          </a:solidFill>
        </p:spPr>
        <p:txBody>
          <a:bodyPr/>
          <a:lstStyle/>
          <a:p>
            <a:pPr eaLnBrk="1" hangingPunct="1"/>
            <a:r>
              <a:rPr lang="en-GB" smtClean="0">
                <a:solidFill>
                  <a:srgbClr val="00003A"/>
                </a:solidFill>
                <a:latin typeface="Arial" charset="0"/>
                <a:cs typeface="Arial" charset="0"/>
              </a:rPr>
              <a:t>FERTILIZATION</a:t>
            </a:r>
          </a:p>
        </p:txBody>
      </p:sp>
      <p:sp>
        <p:nvSpPr>
          <p:cNvPr id="28675" name="Rectangle 3"/>
          <p:cNvSpPr>
            <a:spLocks noGrp="1" noChangeArrowheads="1"/>
          </p:cNvSpPr>
          <p:nvPr>
            <p:ph idx="1"/>
          </p:nvPr>
        </p:nvSpPr>
        <p:spPr>
          <a:xfrm>
            <a:off x="714375" y="2071688"/>
            <a:ext cx="7772400" cy="3952875"/>
          </a:xfrm>
        </p:spPr>
        <p:txBody>
          <a:bodyPr/>
          <a:lstStyle/>
          <a:p>
            <a:pPr eaLnBrk="1" hangingPunct="1">
              <a:lnSpc>
                <a:spcPct val="90000"/>
              </a:lnSpc>
            </a:pPr>
            <a:r>
              <a:rPr lang="en-GB" smtClean="0">
                <a:solidFill>
                  <a:srgbClr val="0070C0"/>
                </a:solidFill>
                <a:latin typeface="Arial" charset="0"/>
                <a:cs typeface="Arial" charset="0"/>
              </a:rPr>
              <a:t>Menstrual cycles continue throughout a woman’s reproductive life </a:t>
            </a:r>
          </a:p>
          <a:p>
            <a:pPr eaLnBrk="1" hangingPunct="1">
              <a:lnSpc>
                <a:spcPct val="90000"/>
              </a:lnSpc>
            </a:pPr>
            <a:endParaRPr lang="en-GB" smtClean="0">
              <a:solidFill>
                <a:srgbClr val="0070C0"/>
              </a:solidFill>
              <a:latin typeface="Arial" charset="0"/>
              <a:cs typeface="Arial" charset="0"/>
            </a:endParaRPr>
          </a:p>
          <a:p>
            <a:pPr eaLnBrk="1" hangingPunct="1">
              <a:lnSpc>
                <a:spcPct val="90000"/>
              </a:lnSpc>
            </a:pPr>
            <a:r>
              <a:rPr lang="en-GB" smtClean="0">
                <a:solidFill>
                  <a:srgbClr val="0070C0"/>
                </a:solidFill>
                <a:latin typeface="Arial" charset="0"/>
                <a:cs typeface="Arial" charset="0"/>
              </a:rPr>
              <a:t>UNLESS fertilization of a released ovum by a mature spermatozoon occurs</a:t>
            </a:r>
          </a:p>
          <a:p>
            <a:pPr eaLnBrk="1" hangingPunct="1">
              <a:lnSpc>
                <a:spcPct val="90000"/>
              </a:lnSpc>
            </a:pPr>
            <a:endParaRPr lang="en-GB" smtClean="0">
              <a:solidFill>
                <a:srgbClr val="0070C0"/>
              </a:solidFill>
              <a:latin typeface="Arial" charset="0"/>
              <a:cs typeface="Arial" charset="0"/>
            </a:endParaRPr>
          </a:p>
          <a:p>
            <a:pPr algn="ctr" eaLnBrk="1" hangingPunct="1">
              <a:lnSpc>
                <a:spcPct val="90000"/>
              </a:lnSpc>
              <a:buFontTx/>
              <a:buNone/>
            </a:pPr>
            <a:r>
              <a:rPr lang="en-GB" smtClean="0">
                <a:solidFill>
                  <a:srgbClr val="B70996"/>
                </a:solidFill>
                <a:latin typeface="Arial" charset="0"/>
                <a:cs typeface="Arial" charset="0"/>
              </a:rPr>
              <a:t>PREGNANCY</a:t>
            </a:r>
          </a:p>
          <a:p>
            <a:pPr eaLnBrk="1" hangingPunct="1">
              <a:lnSpc>
                <a:spcPct val="90000"/>
              </a:lnSpc>
              <a:buFontTx/>
              <a:buNone/>
            </a:pPr>
            <a:endParaRPr lang="en-GB" smtClean="0">
              <a:solidFill>
                <a:srgbClr val="0070C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solidFill>
            <a:srgbClr val="FFFFCC"/>
          </a:solidFill>
        </p:spPr>
        <p:txBody>
          <a:bodyPr/>
          <a:lstStyle/>
          <a:p>
            <a:pPr eaLnBrk="1" hangingPunct="1"/>
            <a:r>
              <a:rPr lang="en-GB" smtClean="0">
                <a:solidFill>
                  <a:srgbClr val="000058"/>
                </a:solidFill>
              </a:rPr>
              <a:t>FERTILISATION</a:t>
            </a:r>
          </a:p>
        </p:txBody>
      </p:sp>
      <p:sp>
        <p:nvSpPr>
          <p:cNvPr id="50179" name="Rectangle 3"/>
          <p:cNvSpPr>
            <a:spLocks noGrp="1" noChangeArrowheads="1"/>
          </p:cNvSpPr>
          <p:nvPr>
            <p:ph idx="1"/>
          </p:nvPr>
        </p:nvSpPr>
        <p:spPr>
          <a:xfrm>
            <a:off x="714375" y="1643063"/>
            <a:ext cx="7772400" cy="5214937"/>
          </a:xfrm>
        </p:spPr>
        <p:txBody>
          <a:bodyPr/>
          <a:lstStyle/>
          <a:p>
            <a:pPr eaLnBrk="1" hangingPunct="1"/>
            <a:r>
              <a:rPr lang="en-GB" sz="3600" smtClean="0">
                <a:solidFill>
                  <a:srgbClr val="0070C0"/>
                </a:solidFill>
              </a:rPr>
              <a:t>Requires sperm and egg</a:t>
            </a:r>
          </a:p>
          <a:p>
            <a:pPr eaLnBrk="1" hangingPunct="1">
              <a:lnSpc>
                <a:spcPct val="90000"/>
              </a:lnSpc>
              <a:buFont typeface="Arial" charset="0"/>
              <a:buNone/>
            </a:pPr>
            <a:endParaRPr lang="en-GB" sz="3600" smtClean="0">
              <a:solidFill>
                <a:srgbClr val="0070C0"/>
              </a:solidFill>
            </a:endParaRPr>
          </a:p>
          <a:p>
            <a:pPr eaLnBrk="1" hangingPunct="1">
              <a:lnSpc>
                <a:spcPct val="90000"/>
              </a:lnSpc>
            </a:pPr>
            <a:r>
              <a:rPr lang="en-GB" sz="3600" smtClean="0">
                <a:solidFill>
                  <a:srgbClr val="0070C0"/>
                </a:solidFill>
              </a:rPr>
              <a:t>USUALLY, this occurs following copulation (coitus) between man and woman</a:t>
            </a:r>
          </a:p>
          <a:p>
            <a:pPr eaLnBrk="1" hangingPunct="1">
              <a:lnSpc>
                <a:spcPct val="90000"/>
              </a:lnSpc>
            </a:pPr>
            <a:endParaRPr lang="en-GB" sz="3600" smtClean="0">
              <a:solidFill>
                <a:srgbClr val="0070C0"/>
              </a:solidFill>
            </a:endParaRPr>
          </a:p>
          <a:p>
            <a:pPr eaLnBrk="1" hangingPunct="1">
              <a:lnSpc>
                <a:spcPct val="90000"/>
              </a:lnSpc>
            </a:pPr>
            <a:r>
              <a:rPr lang="en-GB" sz="3600" smtClean="0">
                <a:solidFill>
                  <a:srgbClr val="0070C0"/>
                </a:solidFill>
              </a:rPr>
              <a:t>BUT In vitro fertilization a reality</a:t>
            </a:r>
          </a:p>
          <a:p>
            <a:pPr eaLnBrk="1" hangingPunct="1">
              <a:lnSpc>
                <a:spcPct val="90000"/>
              </a:lnSpc>
              <a:buFontTx/>
              <a:buNone/>
            </a:pPr>
            <a:r>
              <a:rPr lang="en-GB" sz="3600" smtClean="0">
                <a:solidFill>
                  <a:srgbClr val="0070C0"/>
                </a:solidFill>
              </a:rPr>
              <a:t>	Requires male and female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225550" y="6248400"/>
            <a:ext cx="1905000" cy="457200"/>
          </a:xfrm>
          <a:prstGeom prst="rect">
            <a:avLst/>
          </a:prstGeom>
          <a:noFill/>
          <a:ln w="12700">
            <a:noFill/>
            <a:miter lim="800000"/>
            <a:headEnd/>
            <a:tailEnd/>
          </a:ln>
        </p:spPr>
        <p:txBody>
          <a:bodyPr wrap="none" anchor="ctr"/>
          <a:lstStyle/>
          <a:p>
            <a:endParaRPr lang="en-GB"/>
          </a:p>
        </p:txBody>
      </p:sp>
      <p:sp>
        <p:nvSpPr>
          <p:cNvPr id="30723" name="Rectangle 3"/>
          <p:cNvSpPr>
            <a:spLocks noChangeArrowheads="1"/>
          </p:cNvSpPr>
          <p:nvPr/>
        </p:nvSpPr>
        <p:spPr bwMode="auto">
          <a:xfrm>
            <a:off x="3663950" y="6248400"/>
            <a:ext cx="2895600" cy="457200"/>
          </a:xfrm>
          <a:prstGeom prst="rect">
            <a:avLst/>
          </a:prstGeom>
          <a:noFill/>
          <a:ln w="12700">
            <a:noFill/>
            <a:miter lim="800000"/>
            <a:headEnd/>
            <a:tailEnd/>
          </a:ln>
        </p:spPr>
        <p:txBody>
          <a:bodyPr wrap="none" anchor="ctr"/>
          <a:lstStyle/>
          <a:p>
            <a:endParaRPr lang="en-GB"/>
          </a:p>
        </p:txBody>
      </p:sp>
      <p:sp>
        <p:nvSpPr>
          <p:cNvPr id="30724" name="Rectangle 4"/>
          <p:cNvSpPr>
            <a:spLocks noChangeArrowheads="1"/>
          </p:cNvSpPr>
          <p:nvPr/>
        </p:nvSpPr>
        <p:spPr bwMode="auto">
          <a:xfrm>
            <a:off x="539750" y="188913"/>
            <a:ext cx="8135938" cy="1258887"/>
          </a:xfrm>
          <a:prstGeom prst="rect">
            <a:avLst/>
          </a:prstGeom>
          <a:solidFill>
            <a:srgbClr val="FFFFCC"/>
          </a:solidFill>
          <a:ln w="12700">
            <a:noFill/>
            <a:miter lim="800000"/>
            <a:headEnd/>
            <a:tailEnd/>
          </a:ln>
        </p:spPr>
        <p:txBody>
          <a:bodyPr lIns="90488" tIns="44450" rIns="90488" bIns="44450" anchor="b"/>
          <a:lstStyle/>
          <a:p>
            <a:pPr algn="ctr"/>
            <a:r>
              <a:rPr lang="en-GB" sz="4000" b="0">
                <a:solidFill>
                  <a:srgbClr val="00003C"/>
                </a:solidFill>
              </a:rPr>
              <a:t>AFFERENT PATHWAY</a:t>
            </a:r>
            <a:br>
              <a:rPr lang="en-GB" sz="4000" b="0">
                <a:solidFill>
                  <a:srgbClr val="00003C"/>
                </a:solidFill>
              </a:rPr>
            </a:br>
            <a:r>
              <a:rPr lang="en-GB" sz="4000" b="0">
                <a:solidFill>
                  <a:srgbClr val="00003C"/>
                </a:solidFill>
              </a:rPr>
              <a:t> FROM PENIS</a:t>
            </a:r>
          </a:p>
        </p:txBody>
      </p:sp>
      <p:sp>
        <p:nvSpPr>
          <p:cNvPr id="30725" name="Rectangle 5"/>
          <p:cNvSpPr>
            <a:spLocks noChangeArrowheads="1"/>
          </p:cNvSpPr>
          <p:nvPr/>
        </p:nvSpPr>
        <p:spPr bwMode="auto">
          <a:xfrm>
            <a:off x="2143125" y="2357438"/>
            <a:ext cx="4140200" cy="582612"/>
          </a:xfrm>
          <a:prstGeom prst="rect">
            <a:avLst/>
          </a:prstGeom>
          <a:noFill/>
          <a:ln w="12700">
            <a:noFill/>
            <a:miter lim="800000"/>
            <a:headEnd/>
            <a:tailEnd/>
          </a:ln>
        </p:spPr>
        <p:txBody>
          <a:bodyPr wrap="none" lIns="90488" tIns="44450" rIns="90488" bIns="44450">
            <a:spAutoFit/>
          </a:bodyPr>
          <a:lstStyle/>
          <a:p>
            <a:r>
              <a:rPr lang="en-GB" b="0">
                <a:solidFill>
                  <a:srgbClr val="0070C0"/>
                </a:solidFill>
              </a:rPr>
              <a:t>TACTILE STIMULUS </a:t>
            </a:r>
          </a:p>
        </p:txBody>
      </p:sp>
      <p:sp>
        <p:nvSpPr>
          <p:cNvPr id="30726" name="Line 6"/>
          <p:cNvSpPr>
            <a:spLocks noChangeShapeType="1"/>
          </p:cNvSpPr>
          <p:nvPr/>
        </p:nvSpPr>
        <p:spPr bwMode="auto">
          <a:xfrm>
            <a:off x="4071938" y="2928938"/>
            <a:ext cx="0" cy="671512"/>
          </a:xfrm>
          <a:prstGeom prst="line">
            <a:avLst/>
          </a:prstGeom>
          <a:noFill/>
          <a:ln w="38100">
            <a:solidFill>
              <a:srgbClr val="0070C0"/>
            </a:solidFill>
            <a:round/>
            <a:headEnd/>
            <a:tailEnd type="triangle" w="med" len="med"/>
          </a:ln>
        </p:spPr>
        <p:txBody>
          <a:bodyPr wrap="none" anchor="ctr"/>
          <a:lstStyle/>
          <a:p>
            <a:endParaRPr lang="en-GB"/>
          </a:p>
        </p:txBody>
      </p:sp>
      <p:sp>
        <p:nvSpPr>
          <p:cNvPr id="30727" name="Rectangle 7"/>
          <p:cNvSpPr>
            <a:spLocks noChangeArrowheads="1"/>
          </p:cNvSpPr>
          <p:nvPr/>
        </p:nvSpPr>
        <p:spPr bwMode="auto">
          <a:xfrm>
            <a:off x="466725" y="3652838"/>
            <a:ext cx="8318500" cy="582612"/>
          </a:xfrm>
          <a:prstGeom prst="rect">
            <a:avLst/>
          </a:prstGeom>
          <a:noFill/>
          <a:ln w="12700">
            <a:noFill/>
            <a:miter lim="800000"/>
            <a:headEnd/>
            <a:tailEnd/>
          </a:ln>
        </p:spPr>
        <p:txBody>
          <a:bodyPr wrap="none" lIns="90488" tIns="44450" rIns="90488" bIns="44450">
            <a:spAutoFit/>
          </a:bodyPr>
          <a:lstStyle/>
          <a:p>
            <a:r>
              <a:rPr lang="en-GB" b="0">
                <a:solidFill>
                  <a:srgbClr val="0070C0"/>
                </a:solidFill>
              </a:rPr>
              <a:t>AFFERENT FIBRES IN PUDENDAL NERVE</a:t>
            </a:r>
          </a:p>
        </p:txBody>
      </p:sp>
      <p:sp>
        <p:nvSpPr>
          <p:cNvPr id="30728" name="Line 8"/>
          <p:cNvSpPr>
            <a:spLocks noChangeShapeType="1"/>
          </p:cNvSpPr>
          <p:nvPr/>
        </p:nvSpPr>
        <p:spPr bwMode="auto">
          <a:xfrm>
            <a:off x="4071938" y="4214813"/>
            <a:ext cx="0" cy="595312"/>
          </a:xfrm>
          <a:prstGeom prst="line">
            <a:avLst/>
          </a:prstGeom>
          <a:noFill/>
          <a:ln w="38100">
            <a:solidFill>
              <a:srgbClr val="0070C0"/>
            </a:solidFill>
            <a:round/>
            <a:headEnd/>
            <a:tailEnd type="triangle" w="med" len="med"/>
          </a:ln>
        </p:spPr>
        <p:txBody>
          <a:bodyPr wrap="none" anchor="ctr"/>
          <a:lstStyle/>
          <a:p>
            <a:endParaRPr lang="en-GB"/>
          </a:p>
        </p:txBody>
      </p:sp>
      <p:sp>
        <p:nvSpPr>
          <p:cNvPr id="30729" name="Rectangle 9"/>
          <p:cNvSpPr>
            <a:spLocks noChangeArrowheads="1"/>
          </p:cNvSpPr>
          <p:nvPr/>
        </p:nvSpPr>
        <p:spPr bwMode="auto">
          <a:xfrm>
            <a:off x="2143125" y="5024438"/>
            <a:ext cx="4143375" cy="582612"/>
          </a:xfrm>
          <a:prstGeom prst="rect">
            <a:avLst/>
          </a:prstGeom>
          <a:noFill/>
          <a:ln w="12700">
            <a:noFill/>
            <a:miter lim="800000"/>
            <a:headEnd/>
            <a:tailEnd/>
          </a:ln>
        </p:spPr>
        <p:txBody>
          <a:bodyPr lIns="90488" tIns="44450" rIns="90488" bIns="44450">
            <a:spAutoFit/>
          </a:bodyPr>
          <a:lstStyle/>
          <a:p>
            <a:pPr>
              <a:spcBef>
                <a:spcPct val="50000"/>
              </a:spcBef>
            </a:pPr>
            <a:r>
              <a:rPr lang="en-GB" b="0">
                <a:solidFill>
                  <a:srgbClr val="0070C0"/>
                </a:solidFill>
              </a:rPr>
              <a:t>  TO SPINAL CORD</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body" idx="1"/>
          </p:nvPr>
        </p:nvSpPr>
        <p:spPr>
          <a:xfrm>
            <a:off x="539749" y="1627188"/>
            <a:ext cx="8297863" cy="5042172"/>
          </a:xfrm>
        </p:spPr>
        <p:txBody>
          <a:bodyPr/>
          <a:lstStyle/>
          <a:p>
            <a:pPr>
              <a:buFont typeface="Symbol" pitchFamily="18" charset="2"/>
              <a:buNone/>
            </a:pPr>
            <a:r>
              <a:rPr lang="en-GB" b="1" dirty="0"/>
              <a:t>Sex</a:t>
            </a:r>
          </a:p>
          <a:p>
            <a:r>
              <a:rPr lang="en-GB" sz="2400" b="1" i="1" dirty="0" smtClean="0"/>
              <a:t>Sexual </a:t>
            </a:r>
            <a:r>
              <a:rPr lang="en-GB" sz="2400" b="1" i="1" dirty="0"/>
              <a:t>intercourse </a:t>
            </a:r>
            <a:r>
              <a:rPr lang="en-GB" sz="2400" dirty="0" smtClean="0"/>
              <a:t>sexual activity; acts </a:t>
            </a:r>
            <a:r>
              <a:rPr lang="en-GB" sz="2400" dirty="0"/>
              <a:t>for the purposes of sexual pleasure; often plays a strong role in </a:t>
            </a:r>
            <a:r>
              <a:rPr lang="en-GB" sz="2400" dirty="0" smtClean="0"/>
              <a:t>human bonding</a:t>
            </a:r>
            <a:endParaRPr lang="en-GB" sz="2400" dirty="0"/>
          </a:p>
          <a:p>
            <a:endParaRPr lang="en-GB" dirty="0"/>
          </a:p>
        </p:txBody>
      </p:sp>
      <p:sp>
        <p:nvSpPr>
          <p:cNvPr id="240644" name="Rectangle 4"/>
          <p:cNvSpPr>
            <a:spLocks noChangeArrowheads="1"/>
          </p:cNvSpPr>
          <p:nvPr/>
        </p:nvSpPr>
        <p:spPr bwMode="auto">
          <a:xfrm>
            <a:off x="2627313" y="765175"/>
            <a:ext cx="374491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a:solidFill>
                  <a:srgbClr val="000000"/>
                </a:solidFill>
              </a:rPr>
              <a:t>Definitions</a:t>
            </a:r>
          </a:p>
        </p:txBody>
      </p:sp>
    </p:spTree>
    <p:extLst>
      <p:ext uri="{BB962C8B-B14F-4D97-AF65-F5344CB8AC3E}">
        <p14:creationId xmlns:p14="http://schemas.microsoft.com/office/powerpoint/2010/main" val="21372666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838200" y="0"/>
            <a:ext cx="7772400" cy="1370013"/>
          </a:xfrm>
          <a:prstGeom prst="rect">
            <a:avLst/>
          </a:prstGeom>
          <a:solidFill>
            <a:srgbClr val="FFFFCC"/>
          </a:solidFill>
          <a:ln w="12700">
            <a:noFill/>
            <a:miter lim="800000"/>
            <a:headEnd/>
            <a:tailEnd/>
          </a:ln>
        </p:spPr>
        <p:txBody>
          <a:bodyPr lIns="90488" tIns="44450" rIns="90488" bIns="44450" anchor="b"/>
          <a:lstStyle/>
          <a:p>
            <a:pPr algn="ctr"/>
            <a:r>
              <a:rPr lang="en-GB" sz="4000" b="0">
                <a:solidFill>
                  <a:srgbClr val="00003A"/>
                </a:solidFill>
              </a:rPr>
              <a:t>CONTROL OVER PENILE ERECTION</a:t>
            </a:r>
          </a:p>
        </p:txBody>
      </p:sp>
      <p:grpSp>
        <p:nvGrpSpPr>
          <p:cNvPr id="31747" name="Group 17"/>
          <p:cNvGrpSpPr>
            <a:grpSpLocks/>
          </p:cNvGrpSpPr>
          <p:nvPr/>
        </p:nvGrpSpPr>
        <p:grpSpPr bwMode="auto">
          <a:xfrm>
            <a:off x="357188" y="1500188"/>
            <a:ext cx="8572500" cy="5046662"/>
            <a:chOff x="1219200" y="2049463"/>
            <a:chExt cx="6629400" cy="4117973"/>
          </a:xfrm>
        </p:grpSpPr>
        <p:sp>
          <p:nvSpPr>
            <p:cNvPr id="31748" name="Rectangle 3"/>
            <p:cNvSpPr>
              <a:spLocks noChangeArrowheads="1"/>
            </p:cNvSpPr>
            <p:nvPr/>
          </p:nvSpPr>
          <p:spPr bwMode="auto">
            <a:xfrm>
              <a:off x="1219200" y="3200400"/>
              <a:ext cx="2895600" cy="990600"/>
            </a:xfrm>
            <a:prstGeom prst="rect">
              <a:avLst/>
            </a:prstGeom>
            <a:solidFill>
              <a:schemeClr val="bg1"/>
            </a:solidFill>
            <a:ln w="76200">
              <a:solidFill>
                <a:srgbClr val="0070C0"/>
              </a:solidFill>
              <a:miter lim="800000"/>
              <a:headEnd/>
              <a:tailEnd/>
            </a:ln>
          </p:spPr>
          <p:txBody>
            <a:bodyPr wrap="none" lIns="90488" tIns="44450" rIns="90488" bIns="44450" anchor="ctr"/>
            <a:lstStyle/>
            <a:p>
              <a:pPr algn="ctr"/>
              <a:r>
                <a:rPr lang="en-GB" sz="2400" b="0">
                  <a:solidFill>
                    <a:srgbClr val="0070C0"/>
                  </a:solidFill>
                </a:rPr>
                <a:t>BRAIN</a:t>
              </a:r>
            </a:p>
            <a:p>
              <a:pPr algn="ctr"/>
              <a:r>
                <a:rPr lang="en-GB" sz="2400" b="0">
                  <a:solidFill>
                    <a:srgbClr val="0070C0"/>
                  </a:solidFill>
                </a:rPr>
                <a:t>(LIMBIC SYSTEM)</a:t>
              </a:r>
            </a:p>
          </p:txBody>
        </p:sp>
        <p:sp>
          <p:nvSpPr>
            <p:cNvPr id="31749" name="Rectangle 4"/>
            <p:cNvSpPr>
              <a:spLocks noChangeArrowheads="1"/>
            </p:cNvSpPr>
            <p:nvPr/>
          </p:nvSpPr>
          <p:spPr bwMode="auto">
            <a:xfrm>
              <a:off x="1447800" y="5105400"/>
              <a:ext cx="2514600" cy="914400"/>
            </a:xfrm>
            <a:prstGeom prst="rect">
              <a:avLst/>
            </a:prstGeom>
            <a:solidFill>
              <a:schemeClr val="bg1"/>
            </a:solidFill>
            <a:ln w="76200">
              <a:solidFill>
                <a:srgbClr val="0070C0"/>
              </a:solidFill>
              <a:miter lim="800000"/>
              <a:headEnd/>
              <a:tailEnd/>
            </a:ln>
          </p:spPr>
          <p:txBody>
            <a:bodyPr wrap="none" lIns="90488" tIns="44450" rIns="90488" bIns="44450" anchor="ctr"/>
            <a:lstStyle/>
            <a:p>
              <a:pPr algn="ctr"/>
              <a:r>
                <a:rPr lang="en-GB" sz="2400" b="0">
                  <a:solidFill>
                    <a:srgbClr val="0070C0"/>
                  </a:solidFill>
                </a:rPr>
                <a:t>SPINAL CORD</a:t>
              </a:r>
            </a:p>
          </p:txBody>
        </p:sp>
        <p:sp>
          <p:nvSpPr>
            <p:cNvPr id="31750" name="Rectangle 5"/>
            <p:cNvSpPr>
              <a:spLocks noChangeArrowheads="1"/>
            </p:cNvSpPr>
            <p:nvPr/>
          </p:nvSpPr>
          <p:spPr bwMode="auto">
            <a:xfrm>
              <a:off x="5867400" y="5181600"/>
              <a:ext cx="1981200" cy="838200"/>
            </a:xfrm>
            <a:prstGeom prst="rect">
              <a:avLst/>
            </a:prstGeom>
            <a:solidFill>
              <a:schemeClr val="bg1"/>
            </a:solidFill>
            <a:ln w="76200">
              <a:solidFill>
                <a:srgbClr val="0070C0"/>
              </a:solidFill>
              <a:miter lim="800000"/>
              <a:headEnd/>
              <a:tailEnd/>
            </a:ln>
          </p:spPr>
          <p:txBody>
            <a:bodyPr wrap="none" lIns="90488" tIns="44450" rIns="90488" bIns="44450" anchor="ctr"/>
            <a:lstStyle/>
            <a:p>
              <a:pPr algn="ctr"/>
              <a:r>
                <a:rPr lang="en-GB" sz="2400" b="0">
                  <a:solidFill>
                    <a:srgbClr val="0070C0"/>
                  </a:solidFill>
                </a:rPr>
                <a:t>PENIS</a:t>
              </a:r>
            </a:p>
          </p:txBody>
        </p:sp>
        <p:sp>
          <p:nvSpPr>
            <p:cNvPr id="31751" name="Rectangle 6"/>
            <p:cNvSpPr>
              <a:spLocks noChangeArrowheads="1"/>
            </p:cNvSpPr>
            <p:nvPr/>
          </p:nvSpPr>
          <p:spPr bwMode="auto">
            <a:xfrm>
              <a:off x="6184900" y="2819400"/>
              <a:ext cx="203200" cy="457200"/>
            </a:xfrm>
            <a:prstGeom prst="rect">
              <a:avLst/>
            </a:prstGeom>
            <a:noFill/>
            <a:ln w="12700">
              <a:noFill/>
              <a:miter lim="800000"/>
              <a:headEnd/>
              <a:tailEnd/>
            </a:ln>
          </p:spPr>
          <p:txBody>
            <a:bodyPr wrap="none" anchor="ctr"/>
            <a:lstStyle/>
            <a:p>
              <a:endParaRPr lang="en-GB"/>
            </a:p>
          </p:txBody>
        </p:sp>
        <p:grpSp>
          <p:nvGrpSpPr>
            <p:cNvPr id="31752" name="Group 7"/>
            <p:cNvGrpSpPr>
              <a:grpSpLocks/>
            </p:cNvGrpSpPr>
            <p:nvPr/>
          </p:nvGrpSpPr>
          <p:grpSpPr bwMode="auto">
            <a:xfrm>
              <a:off x="4183063" y="2049463"/>
              <a:ext cx="2089150" cy="1909762"/>
              <a:chOff x="2635" y="1291"/>
              <a:chExt cx="1316" cy="1203"/>
            </a:xfrm>
          </p:grpSpPr>
          <p:pic>
            <p:nvPicPr>
              <p:cNvPr id="31759" name="Picture 8"/>
              <p:cNvPicPr>
                <a:picLocks noChangeArrowheads="1"/>
              </p:cNvPicPr>
              <p:nvPr/>
            </p:nvPicPr>
            <p:blipFill>
              <a:blip r:embed="rId2" cstate="print"/>
              <a:srcRect/>
              <a:stretch>
                <a:fillRect/>
              </a:stretch>
            </p:blipFill>
            <p:spPr bwMode="auto">
              <a:xfrm>
                <a:off x="2635" y="1291"/>
                <a:ext cx="1316" cy="1203"/>
              </a:xfrm>
              <a:prstGeom prst="rect">
                <a:avLst/>
              </a:prstGeom>
              <a:noFill/>
              <a:ln w="12700">
                <a:noFill/>
                <a:miter lim="800000"/>
                <a:headEnd/>
                <a:tailEnd/>
              </a:ln>
            </p:spPr>
          </p:pic>
          <p:sp>
            <p:nvSpPr>
              <p:cNvPr id="31760" name="Rectangle 9"/>
              <p:cNvSpPr>
                <a:spLocks noChangeArrowheads="1"/>
              </p:cNvSpPr>
              <p:nvPr/>
            </p:nvSpPr>
            <p:spPr bwMode="auto">
              <a:xfrm>
                <a:off x="2864" y="1436"/>
                <a:ext cx="765" cy="456"/>
              </a:xfrm>
              <a:prstGeom prst="rect">
                <a:avLst/>
              </a:prstGeom>
              <a:noFill/>
              <a:ln w="12700">
                <a:noFill/>
                <a:miter lim="800000"/>
                <a:headEnd/>
                <a:tailEnd/>
              </a:ln>
            </p:spPr>
            <p:txBody>
              <a:bodyPr wrap="none" lIns="90488" tIns="44450" rIns="90488" bIns="44450" anchor="ctr"/>
              <a:lstStyle/>
              <a:p>
                <a:pPr algn="ctr"/>
                <a:r>
                  <a:rPr lang="en-GB" sz="2400" b="0">
                    <a:solidFill>
                      <a:srgbClr val="FFCCFF"/>
                    </a:solidFill>
                  </a:rPr>
                  <a:t>SEXY</a:t>
                </a:r>
              </a:p>
              <a:p>
                <a:pPr algn="ctr"/>
                <a:r>
                  <a:rPr lang="en-GB" sz="2400" b="0">
                    <a:solidFill>
                      <a:srgbClr val="FFCCFF"/>
                    </a:solidFill>
                  </a:rPr>
                  <a:t>THOUGHTS</a:t>
                </a:r>
              </a:p>
            </p:txBody>
          </p:sp>
        </p:grpSp>
        <p:sp>
          <p:nvSpPr>
            <p:cNvPr id="31753" name="Line 10"/>
            <p:cNvSpPr>
              <a:spLocks noChangeShapeType="1"/>
            </p:cNvSpPr>
            <p:nvPr/>
          </p:nvSpPr>
          <p:spPr bwMode="auto">
            <a:xfrm>
              <a:off x="2667000" y="4427538"/>
              <a:ext cx="0" cy="519112"/>
            </a:xfrm>
            <a:prstGeom prst="line">
              <a:avLst/>
            </a:prstGeom>
            <a:noFill/>
            <a:ln w="38100">
              <a:solidFill>
                <a:srgbClr val="0070C0"/>
              </a:solidFill>
              <a:round/>
              <a:headEnd/>
              <a:tailEnd type="triangle" w="med" len="med"/>
            </a:ln>
          </p:spPr>
          <p:txBody>
            <a:bodyPr wrap="none" anchor="ctr"/>
            <a:lstStyle/>
            <a:p>
              <a:endParaRPr lang="en-GB"/>
            </a:p>
          </p:txBody>
        </p:sp>
        <p:sp>
          <p:nvSpPr>
            <p:cNvPr id="31754" name="Line 11"/>
            <p:cNvSpPr>
              <a:spLocks noChangeShapeType="1"/>
            </p:cNvSpPr>
            <p:nvPr/>
          </p:nvSpPr>
          <p:spPr bwMode="auto">
            <a:xfrm>
              <a:off x="4122738" y="5562600"/>
              <a:ext cx="1509712" cy="0"/>
            </a:xfrm>
            <a:prstGeom prst="line">
              <a:avLst/>
            </a:prstGeom>
            <a:noFill/>
            <a:ln w="38100">
              <a:solidFill>
                <a:srgbClr val="0070C0"/>
              </a:solidFill>
              <a:round/>
              <a:headEnd/>
              <a:tailEnd type="triangle" w="med" len="med"/>
            </a:ln>
          </p:spPr>
          <p:txBody>
            <a:bodyPr wrap="none" anchor="ctr"/>
            <a:lstStyle/>
            <a:p>
              <a:endParaRPr lang="en-GB"/>
            </a:p>
          </p:txBody>
        </p:sp>
        <p:sp>
          <p:nvSpPr>
            <p:cNvPr id="31755" name="Rectangle 12"/>
            <p:cNvSpPr>
              <a:spLocks noChangeArrowheads="1"/>
            </p:cNvSpPr>
            <p:nvPr/>
          </p:nvSpPr>
          <p:spPr bwMode="auto">
            <a:xfrm>
              <a:off x="4116388" y="5183188"/>
              <a:ext cx="1520825" cy="374648"/>
            </a:xfrm>
            <a:prstGeom prst="rect">
              <a:avLst/>
            </a:prstGeom>
            <a:noFill/>
            <a:ln w="12700">
              <a:noFill/>
              <a:miter lim="800000"/>
              <a:headEnd/>
              <a:tailEnd/>
            </a:ln>
          </p:spPr>
          <p:txBody>
            <a:bodyPr lIns="90488" tIns="44450" rIns="90488" bIns="44450">
              <a:spAutoFit/>
            </a:bodyPr>
            <a:lstStyle/>
            <a:p>
              <a:pPr>
                <a:spcBef>
                  <a:spcPct val="50000"/>
                </a:spcBef>
              </a:pPr>
              <a:r>
                <a:rPr lang="en-GB" sz="2400" b="0">
                  <a:solidFill>
                    <a:srgbClr val="B70996"/>
                  </a:solidFill>
                </a:rPr>
                <a:t>efferent</a:t>
              </a:r>
            </a:p>
          </p:txBody>
        </p:sp>
        <p:sp>
          <p:nvSpPr>
            <p:cNvPr id="31756" name="Line 13"/>
            <p:cNvSpPr>
              <a:spLocks noChangeShapeType="1"/>
            </p:cNvSpPr>
            <p:nvPr/>
          </p:nvSpPr>
          <p:spPr bwMode="auto">
            <a:xfrm flipH="1">
              <a:off x="4110038" y="5867400"/>
              <a:ext cx="1535112" cy="0"/>
            </a:xfrm>
            <a:prstGeom prst="line">
              <a:avLst/>
            </a:prstGeom>
            <a:noFill/>
            <a:ln w="38100">
              <a:solidFill>
                <a:srgbClr val="0070C0"/>
              </a:solidFill>
              <a:round/>
              <a:headEnd/>
              <a:tailEnd type="triangle" w="med" len="med"/>
            </a:ln>
          </p:spPr>
          <p:txBody>
            <a:bodyPr wrap="none" anchor="ctr"/>
            <a:lstStyle/>
            <a:p>
              <a:endParaRPr lang="en-GB"/>
            </a:p>
          </p:txBody>
        </p:sp>
        <p:sp>
          <p:nvSpPr>
            <p:cNvPr id="31757" name="Rectangle 14"/>
            <p:cNvSpPr>
              <a:spLocks noChangeArrowheads="1"/>
            </p:cNvSpPr>
            <p:nvPr/>
          </p:nvSpPr>
          <p:spPr bwMode="auto">
            <a:xfrm>
              <a:off x="4192588" y="5792788"/>
              <a:ext cx="1216025" cy="374648"/>
            </a:xfrm>
            <a:prstGeom prst="rect">
              <a:avLst/>
            </a:prstGeom>
            <a:noFill/>
            <a:ln w="12700">
              <a:noFill/>
              <a:miter lim="800000"/>
              <a:headEnd/>
              <a:tailEnd/>
            </a:ln>
          </p:spPr>
          <p:txBody>
            <a:bodyPr lIns="90488" tIns="44450" rIns="90488" bIns="44450">
              <a:spAutoFit/>
            </a:bodyPr>
            <a:lstStyle/>
            <a:p>
              <a:pPr>
                <a:spcBef>
                  <a:spcPct val="50000"/>
                </a:spcBef>
              </a:pPr>
              <a:r>
                <a:rPr lang="en-GB" sz="2400" b="0">
                  <a:solidFill>
                    <a:srgbClr val="B70996"/>
                  </a:solidFill>
                </a:rPr>
                <a:t>afferent</a:t>
              </a:r>
            </a:p>
          </p:txBody>
        </p:sp>
        <p:sp>
          <p:nvSpPr>
            <p:cNvPr id="31758" name="Line 15"/>
            <p:cNvSpPr>
              <a:spLocks noChangeShapeType="1"/>
            </p:cNvSpPr>
            <p:nvPr/>
          </p:nvSpPr>
          <p:spPr bwMode="auto">
            <a:xfrm flipH="1">
              <a:off x="4186238" y="3886200"/>
              <a:ext cx="392112" cy="0"/>
            </a:xfrm>
            <a:prstGeom prst="line">
              <a:avLst/>
            </a:prstGeom>
            <a:noFill/>
            <a:ln w="38100">
              <a:solidFill>
                <a:srgbClr val="0070C0"/>
              </a:solidFill>
              <a:round/>
              <a:headEnd/>
              <a:tailEnd type="triangle" w="med" len="med"/>
            </a:ln>
          </p:spPr>
          <p:txBody>
            <a:bodyPr wrap="none" anchor="ctr"/>
            <a:lstStyle/>
            <a:p>
              <a:endParaRPr lang="en-GB"/>
            </a:p>
          </p:txBody>
        </p:sp>
      </p:gr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85800" y="381000"/>
            <a:ext cx="7772400" cy="1143000"/>
          </a:xfrm>
          <a:prstGeom prst="rect">
            <a:avLst/>
          </a:prstGeom>
          <a:solidFill>
            <a:srgbClr val="FFFFCC"/>
          </a:solidFill>
          <a:ln w="12700">
            <a:noFill/>
            <a:miter lim="800000"/>
            <a:headEnd/>
            <a:tailEnd/>
          </a:ln>
        </p:spPr>
        <p:txBody>
          <a:bodyPr lIns="90488" tIns="44450" rIns="90488" bIns="44450" anchor="b"/>
          <a:lstStyle/>
          <a:p>
            <a:pPr algn="ctr"/>
            <a:r>
              <a:rPr lang="en-GB" sz="3600" b="0">
                <a:solidFill>
                  <a:srgbClr val="000058"/>
                </a:solidFill>
              </a:rPr>
              <a:t>EFFERENT PATHWAYS INVOLVED IN PENILE ERECTION</a:t>
            </a:r>
          </a:p>
        </p:txBody>
      </p:sp>
      <p:grpSp>
        <p:nvGrpSpPr>
          <p:cNvPr id="32771" name="Group 34"/>
          <p:cNvGrpSpPr>
            <a:grpSpLocks/>
          </p:cNvGrpSpPr>
          <p:nvPr/>
        </p:nvGrpSpPr>
        <p:grpSpPr bwMode="auto">
          <a:xfrm>
            <a:off x="395288" y="2276475"/>
            <a:ext cx="8488362" cy="4090988"/>
            <a:chOff x="323528" y="1844824"/>
            <a:chExt cx="8487923" cy="4089734"/>
          </a:xfrm>
        </p:grpSpPr>
        <p:sp>
          <p:nvSpPr>
            <p:cNvPr id="8" name="TextBox 7"/>
            <p:cNvSpPr txBox="1"/>
            <p:nvPr/>
          </p:nvSpPr>
          <p:spPr>
            <a:xfrm>
              <a:off x="323528" y="2420910"/>
              <a:ext cx="2649400" cy="1199782"/>
            </a:xfrm>
            <a:prstGeom prst="rect">
              <a:avLst/>
            </a:prstGeom>
            <a:solidFill>
              <a:schemeClr val="accent1">
                <a:lumMod val="20000"/>
                <a:lumOff val="80000"/>
              </a:schemeClr>
            </a:solidFill>
          </p:spPr>
          <p:txBody>
            <a:bodyPr wrap="none">
              <a:spAutoFit/>
            </a:bodyPr>
            <a:lstStyle/>
            <a:p>
              <a:pPr algn="ctr">
                <a:defRPr/>
              </a:pPr>
              <a:r>
                <a:rPr lang="en-GB" sz="2400" dirty="0">
                  <a:solidFill>
                    <a:srgbClr val="0070C0"/>
                  </a:solidFill>
                </a:rPr>
                <a:t>Parasympathetic</a:t>
              </a:r>
            </a:p>
            <a:p>
              <a:pPr algn="ctr">
                <a:defRPr/>
              </a:pPr>
              <a:r>
                <a:rPr lang="en-GB" sz="2400" dirty="0">
                  <a:solidFill>
                    <a:srgbClr val="0070C0"/>
                  </a:solidFill>
                </a:rPr>
                <a:t>via</a:t>
              </a:r>
            </a:p>
            <a:p>
              <a:pPr algn="ctr">
                <a:defRPr/>
              </a:pPr>
              <a:r>
                <a:rPr lang="en-GB" sz="2400" dirty="0">
                  <a:solidFill>
                    <a:srgbClr val="0070C0"/>
                  </a:solidFill>
                </a:rPr>
                <a:t>pelvic nerve</a:t>
              </a:r>
            </a:p>
          </p:txBody>
        </p:sp>
        <p:sp>
          <p:nvSpPr>
            <p:cNvPr id="9" name="TextBox 8"/>
            <p:cNvSpPr txBox="1"/>
            <p:nvPr/>
          </p:nvSpPr>
          <p:spPr>
            <a:xfrm>
              <a:off x="3203104" y="2420910"/>
              <a:ext cx="2458910" cy="1199782"/>
            </a:xfrm>
            <a:prstGeom prst="rect">
              <a:avLst/>
            </a:prstGeom>
            <a:solidFill>
              <a:schemeClr val="accent1">
                <a:lumMod val="20000"/>
                <a:lumOff val="80000"/>
              </a:schemeClr>
            </a:solidFill>
          </p:spPr>
          <p:txBody>
            <a:bodyPr wrap="none">
              <a:spAutoFit/>
            </a:bodyPr>
            <a:lstStyle/>
            <a:p>
              <a:pPr algn="ctr">
                <a:defRPr/>
              </a:pPr>
              <a:r>
                <a:rPr lang="en-GB" sz="2400" dirty="0">
                  <a:solidFill>
                    <a:srgbClr val="0070C0"/>
                  </a:solidFill>
                </a:rPr>
                <a:t>Somatic</a:t>
              </a:r>
            </a:p>
            <a:p>
              <a:pPr algn="ctr">
                <a:defRPr/>
              </a:pPr>
              <a:r>
                <a:rPr lang="en-GB" sz="2400" dirty="0">
                  <a:solidFill>
                    <a:srgbClr val="0070C0"/>
                  </a:solidFill>
                </a:rPr>
                <a:t>via</a:t>
              </a:r>
            </a:p>
            <a:p>
              <a:pPr algn="ctr">
                <a:defRPr/>
              </a:pPr>
              <a:r>
                <a:rPr lang="en-GB" sz="2400" dirty="0" err="1">
                  <a:solidFill>
                    <a:srgbClr val="0070C0"/>
                  </a:solidFill>
                </a:rPr>
                <a:t>pudendal</a:t>
              </a:r>
              <a:r>
                <a:rPr lang="en-GB" sz="2400" dirty="0">
                  <a:solidFill>
                    <a:srgbClr val="0070C0"/>
                  </a:solidFill>
                </a:rPr>
                <a:t> nerve</a:t>
              </a:r>
            </a:p>
          </p:txBody>
        </p:sp>
        <p:sp>
          <p:nvSpPr>
            <p:cNvPr id="10" name="TextBox 9"/>
            <p:cNvSpPr txBox="1"/>
            <p:nvPr/>
          </p:nvSpPr>
          <p:spPr>
            <a:xfrm>
              <a:off x="5939813" y="2420910"/>
              <a:ext cx="2871638" cy="1199782"/>
            </a:xfrm>
            <a:prstGeom prst="rect">
              <a:avLst/>
            </a:prstGeom>
            <a:solidFill>
              <a:schemeClr val="accent1">
                <a:lumMod val="20000"/>
                <a:lumOff val="80000"/>
              </a:schemeClr>
            </a:solidFill>
          </p:spPr>
          <p:txBody>
            <a:bodyPr wrap="none">
              <a:spAutoFit/>
            </a:bodyPr>
            <a:lstStyle/>
            <a:p>
              <a:pPr algn="ctr">
                <a:defRPr/>
              </a:pPr>
              <a:r>
                <a:rPr lang="en-GB" sz="2400" dirty="0">
                  <a:solidFill>
                    <a:srgbClr val="0070C0"/>
                  </a:solidFill>
                </a:rPr>
                <a:t>Sympathetic</a:t>
              </a:r>
            </a:p>
            <a:p>
              <a:pPr algn="ctr">
                <a:defRPr/>
              </a:pPr>
              <a:r>
                <a:rPr lang="en-GB" sz="2400" dirty="0">
                  <a:solidFill>
                    <a:srgbClr val="0070C0"/>
                  </a:solidFill>
                </a:rPr>
                <a:t>via</a:t>
              </a:r>
            </a:p>
            <a:p>
              <a:pPr algn="ctr">
                <a:defRPr/>
              </a:pPr>
              <a:r>
                <a:rPr lang="en-GB" sz="2400" dirty="0" err="1">
                  <a:solidFill>
                    <a:srgbClr val="0070C0"/>
                  </a:solidFill>
                </a:rPr>
                <a:t>Hypogastric</a:t>
              </a:r>
              <a:r>
                <a:rPr lang="en-GB" sz="2400" dirty="0">
                  <a:solidFill>
                    <a:srgbClr val="0070C0"/>
                  </a:solidFill>
                </a:rPr>
                <a:t> nerve</a:t>
              </a:r>
            </a:p>
          </p:txBody>
        </p:sp>
        <p:sp>
          <p:nvSpPr>
            <p:cNvPr id="32775" name="TextBox 10"/>
            <p:cNvSpPr txBox="1">
              <a:spLocks noChangeArrowheads="1"/>
            </p:cNvSpPr>
            <p:nvPr/>
          </p:nvSpPr>
          <p:spPr bwMode="auto">
            <a:xfrm>
              <a:off x="827584" y="4293096"/>
              <a:ext cx="1587294" cy="1200329"/>
            </a:xfrm>
            <a:prstGeom prst="rect">
              <a:avLst/>
            </a:prstGeom>
            <a:solidFill>
              <a:srgbClr val="CCFFFF"/>
            </a:solidFill>
            <a:ln w="9525">
              <a:noFill/>
              <a:miter lim="800000"/>
              <a:headEnd/>
              <a:tailEnd/>
            </a:ln>
          </p:spPr>
          <p:txBody>
            <a:bodyPr wrap="none">
              <a:spAutoFit/>
            </a:bodyPr>
            <a:lstStyle/>
            <a:p>
              <a:pPr algn="ctr"/>
              <a:endParaRPr lang="en-GB" sz="2400">
                <a:solidFill>
                  <a:srgbClr val="0070C0"/>
                </a:solidFill>
              </a:endParaRPr>
            </a:p>
            <a:p>
              <a:pPr algn="ctr"/>
              <a:r>
                <a:rPr lang="en-GB" sz="2400">
                  <a:solidFill>
                    <a:srgbClr val="0070C0"/>
                  </a:solidFill>
                </a:rPr>
                <a:t>promotes</a:t>
              </a:r>
            </a:p>
            <a:p>
              <a:pPr algn="ctr"/>
              <a:r>
                <a:rPr lang="en-GB" sz="2400">
                  <a:solidFill>
                    <a:srgbClr val="0070C0"/>
                  </a:solidFill>
                </a:rPr>
                <a:t>erection</a:t>
              </a:r>
            </a:p>
          </p:txBody>
        </p:sp>
        <p:sp>
          <p:nvSpPr>
            <p:cNvPr id="32776" name="TextBox 11"/>
            <p:cNvSpPr txBox="1">
              <a:spLocks noChangeArrowheads="1"/>
            </p:cNvSpPr>
            <p:nvPr/>
          </p:nvSpPr>
          <p:spPr bwMode="auto">
            <a:xfrm>
              <a:off x="3635896" y="4293096"/>
              <a:ext cx="1587294" cy="1200329"/>
            </a:xfrm>
            <a:prstGeom prst="rect">
              <a:avLst/>
            </a:prstGeom>
            <a:solidFill>
              <a:srgbClr val="CCFFFF"/>
            </a:solidFill>
            <a:ln w="9525">
              <a:noFill/>
              <a:miter lim="800000"/>
              <a:headEnd/>
              <a:tailEnd/>
            </a:ln>
          </p:spPr>
          <p:txBody>
            <a:bodyPr>
              <a:spAutoFit/>
            </a:bodyPr>
            <a:lstStyle/>
            <a:p>
              <a:pPr algn="ctr"/>
              <a:endParaRPr lang="en-GB" sz="2400">
                <a:solidFill>
                  <a:srgbClr val="0070C0"/>
                </a:solidFill>
              </a:endParaRPr>
            </a:p>
            <a:p>
              <a:pPr algn="ctr"/>
              <a:r>
                <a:rPr lang="en-GB" sz="2400">
                  <a:solidFill>
                    <a:srgbClr val="0070C0"/>
                  </a:solidFill>
                </a:rPr>
                <a:t>promotes</a:t>
              </a:r>
            </a:p>
            <a:p>
              <a:pPr algn="ctr"/>
              <a:r>
                <a:rPr lang="en-GB" sz="2400">
                  <a:solidFill>
                    <a:srgbClr val="0070C0"/>
                  </a:solidFill>
                </a:rPr>
                <a:t>erection</a:t>
              </a:r>
            </a:p>
          </p:txBody>
        </p:sp>
        <p:sp>
          <p:nvSpPr>
            <p:cNvPr id="32777" name="TextBox 12"/>
            <p:cNvSpPr txBox="1">
              <a:spLocks noChangeArrowheads="1"/>
            </p:cNvSpPr>
            <p:nvPr/>
          </p:nvSpPr>
          <p:spPr bwMode="auto">
            <a:xfrm flipH="1">
              <a:off x="6444208" y="4365105"/>
              <a:ext cx="1898497" cy="1569453"/>
            </a:xfrm>
            <a:prstGeom prst="rect">
              <a:avLst/>
            </a:prstGeom>
            <a:solidFill>
              <a:srgbClr val="CCFFFF"/>
            </a:solidFill>
            <a:ln w="9525">
              <a:noFill/>
              <a:miter lim="800000"/>
              <a:headEnd/>
              <a:tailEnd/>
            </a:ln>
          </p:spPr>
          <p:txBody>
            <a:bodyPr>
              <a:spAutoFit/>
            </a:bodyPr>
            <a:lstStyle/>
            <a:p>
              <a:pPr algn="ctr"/>
              <a:r>
                <a:rPr lang="en-GB" sz="2400">
                  <a:solidFill>
                    <a:srgbClr val="0070C0"/>
                  </a:solidFill>
                </a:rPr>
                <a:t>Depresses</a:t>
              </a:r>
            </a:p>
            <a:p>
              <a:pPr algn="ctr"/>
              <a:r>
                <a:rPr lang="en-GB" sz="2400">
                  <a:solidFill>
                    <a:srgbClr val="0070C0"/>
                  </a:solidFill>
                </a:rPr>
                <a:t>erection</a:t>
              </a:r>
            </a:p>
            <a:p>
              <a:pPr algn="ctr"/>
              <a:r>
                <a:rPr lang="en-GB" sz="2400">
                  <a:solidFill>
                    <a:srgbClr val="0070C0"/>
                  </a:solidFill>
                </a:rPr>
                <a:t>(stimulates ejaculation)</a:t>
              </a:r>
            </a:p>
          </p:txBody>
        </p:sp>
        <p:cxnSp>
          <p:nvCxnSpPr>
            <p:cNvPr id="15" name="Straight Arrow Connector 14"/>
            <p:cNvCxnSpPr>
              <a:stCxn id="8" idx="2"/>
              <a:endCxn id="32775" idx="0"/>
            </p:cNvCxnSpPr>
            <p:nvPr/>
          </p:nvCxnSpPr>
          <p:spPr>
            <a:xfrm flipH="1">
              <a:off x="1620448" y="3620692"/>
              <a:ext cx="28574" cy="67130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9" idx="2"/>
              <a:endCxn id="32776" idx="0"/>
            </p:cNvCxnSpPr>
            <p:nvPr/>
          </p:nvCxnSpPr>
          <p:spPr>
            <a:xfrm flipH="1">
              <a:off x="4430178" y="3620692"/>
              <a:ext cx="3175" cy="671306"/>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2"/>
              <a:endCxn id="32777" idx="0"/>
            </p:cNvCxnSpPr>
            <p:nvPr/>
          </p:nvCxnSpPr>
          <p:spPr>
            <a:xfrm>
              <a:off x="7376425" y="3620692"/>
              <a:ext cx="17462" cy="74430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endCxn id="9" idx="0"/>
            </p:cNvCxnSpPr>
            <p:nvPr/>
          </p:nvCxnSpPr>
          <p:spPr>
            <a:xfrm>
              <a:off x="4428591" y="1844824"/>
              <a:ext cx="4762" cy="5760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8" idx="0"/>
            </p:cNvCxnSpPr>
            <p:nvPr/>
          </p:nvCxnSpPr>
          <p:spPr>
            <a:xfrm flipH="1">
              <a:off x="1649021" y="1844824"/>
              <a:ext cx="2346204" cy="5760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0"/>
            </p:cNvCxnSpPr>
            <p:nvPr/>
          </p:nvCxnSpPr>
          <p:spPr>
            <a:xfrm>
              <a:off x="4860368" y="1844824"/>
              <a:ext cx="2516057" cy="57608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685800" y="0"/>
            <a:ext cx="7848600" cy="1524000"/>
          </a:xfrm>
          <a:prstGeom prst="rect">
            <a:avLst/>
          </a:prstGeom>
          <a:solidFill>
            <a:srgbClr val="FFFFCC"/>
          </a:solidFill>
          <a:ln w="12700">
            <a:noFill/>
            <a:miter lim="800000"/>
            <a:headEnd/>
            <a:tailEnd/>
          </a:ln>
        </p:spPr>
        <p:txBody>
          <a:bodyPr lIns="90488" tIns="44450" rIns="90488" bIns="44450" anchor="b"/>
          <a:lstStyle/>
          <a:p>
            <a:pPr algn="ctr"/>
            <a:r>
              <a:rPr lang="en-GB" sz="4400" b="0">
                <a:solidFill>
                  <a:srgbClr val="FFCCFF"/>
                </a:solidFill>
              </a:rPr>
              <a:t> </a:t>
            </a:r>
            <a:r>
              <a:rPr lang="en-GB" sz="4000" b="0">
                <a:solidFill>
                  <a:srgbClr val="00003C"/>
                </a:solidFill>
              </a:rPr>
              <a:t>THE PENILE ERECTION PROCESS</a:t>
            </a:r>
          </a:p>
        </p:txBody>
      </p:sp>
      <p:sp>
        <p:nvSpPr>
          <p:cNvPr id="33795" name="Rectangle 5"/>
          <p:cNvSpPr>
            <a:spLocks noChangeArrowheads="1"/>
          </p:cNvSpPr>
          <p:nvPr/>
        </p:nvSpPr>
        <p:spPr bwMode="auto">
          <a:xfrm>
            <a:off x="1296988" y="2287588"/>
            <a:ext cx="7159625" cy="466725"/>
          </a:xfrm>
          <a:prstGeom prst="rect">
            <a:avLst/>
          </a:prstGeom>
          <a:noFill/>
          <a:ln w="12700">
            <a:noFill/>
            <a:miter lim="800000"/>
            <a:headEnd/>
            <a:tailEnd/>
          </a:ln>
        </p:spPr>
        <p:txBody>
          <a:bodyPr lIns="90488" tIns="44450" rIns="90488" bIns="44450">
            <a:spAutoFit/>
          </a:bodyPr>
          <a:lstStyle/>
          <a:p>
            <a:pPr>
              <a:spcBef>
                <a:spcPct val="50000"/>
              </a:spcBef>
            </a:pPr>
            <a:r>
              <a:rPr lang="en-GB" sz="2400" b="0">
                <a:solidFill>
                  <a:srgbClr val="0070C0"/>
                </a:solidFill>
              </a:rPr>
              <a:t>INVOLVES CHANGE FROM:</a:t>
            </a:r>
          </a:p>
        </p:txBody>
      </p:sp>
      <p:sp>
        <p:nvSpPr>
          <p:cNvPr id="33796" name="Rectangle 6"/>
          <p:cNvSpPr>
            <a:spLocks noChangeArrowheads="1"/>
          </p:cNvSpPr>
          <p:nvPr/>
        </p:nvSpPr>
        <p:spPr bwMode="auto">
          <a:xfrm>
            <a:off x="1677988" y="2973388"/>
            <a:ext cx="3502025" cy="650875"/>
          </a:xfrm>
          <a:prstGeom prst="rect">
            <a:avLst/>
          </a:prstGeom>
          <a:noFill/>
          <a:ln w="12700">
            <a:noFill/>
            <a:miter lim="800000"/>
            <a:headEnd/>
            <a:tailEnd/>
          </a:ln>
        </p:spPr>
        <p:txBody>
          <a:bodyPr lIns="90488" tIns="44450" rIns="90488" bIns="44450">
            <a:spAutoFit/>
          </a:bodyPr>
          <a:lstStyle/>
          <a:p>
            <a:pPr>
              <a:spcBef>
                <a:spcPct val="50000"/>
              </a:spcBef>
            </a:pPr>
            <a:r>
              <a:rPr lang="en-GB" sz="3600" b="0">
                <a:solidFill>
                  <a:srgbClr val="0070C0"/>
                </a:solidFill>
              </a:rPr>
              <a:t>FLACCIDITY</a:t>
            </a:r>
          </a:p>
        </p:txBody>
      </p:sp>
      <p:sp>
        <p:nvSpPr>
          <p:cNvPr id="33797" name="Rectangle 7"/>
          <p:cNvSpPr>
            <a:spLocks noChangeArrowheads="1"/>
          </p:cNvSpPr>
          <p:nvPr/>
        </p:nvSpPr>
        <p:spPr bwMode="auto">
          <a:xfrm>
            <a:off x="2439988" y="4192588"/>
            <a:ext cx="4568825" cy="650875"/>
          </a:xfrm>
          <a:prstGeom prst="rect">
            <a:avLst/>
          </a:prstGeom>
          <a:noFill/>
          <a:ln w="12700">
            <a:noFill/>
            <a:miter lim="800000"/>
            <a:headEnd/>
            <a:tailEnd/>
          </a:ln>
        </p:spPr>
        <p:txBody>
          <a:bodyPr lIns="90488" tIns="44450" rIns="90488" bIns="44450">
            <a:spAutoFit/>
          </a:bodyPr>
          <a:lstStyle/>
          <a:p>
            <a:pPr>
              <a:spcBef>
                <a:spcPct val="50000"/>
              </a:spcBef>
            </a:pPr>
            <a:r>
              <a:rPr lang="en-GB" sz="3600" b="0">
                <a:solidFill>
                  <a:srgbClr val="0070C0"/>
                </a:solidFill>
              </a:rPr>
              <a:t>TUMESCENCE</a:t>
            </a:r>
          </a:p>
        </p:txBody>
      </p:sp>
      <p:sp>
        <p:nvSpPr>
          <p:cNvPr id="33798" name="Rectangle 8"/>
          <p:cNvSpPr>
            <a:spLocks noChangeArrowheads="1"/>
          </p:cNvSpPr>
          <p:nvPr/>
        </p:nvSpPr>
        <p:spPr bwMode="auto">
          <a:xfrm>
            <a:off x="3887788" y="5259388"/>
            <a:ext cx="4264025" cy="650875"/>
          </a:xfrm>
          <a:prstGeom prst="rect">
            <a:avLst/>
          </a:prstGeom>
          <a:noFill/>
          <a:ln w="12700">
            <a:noFill/>
            <a:miter lim="800000"/>
            <a:headEnd/>
            <a:tailEnd/>
          </a:ln>
        </p:spPr>
        <p:txBody>
          <a:bodyPr lIns="90488" tIns="44450" rIns="90488" bIns="44450">
            <a:spAutoFit/>
          </a:bodyPr>
          <a:lstStyle/>
          <a:p>
            <a:pPr>
              <a:spcBef>
                <a:spcPct val="50000"/>
              </a:spcBef>
            </a:pPr>
            <a:r>
              <a:rPr lang="en-GB" sz="3600" b="0">
                <a:solidFill>
                  <a:srgbClr val="0070C0"/>
                </a:solidFill>
              </a:rPr>
              <a:t>ERECTION</a:t>
            </a:r>
          </a:p>
        </p:txBody>
      </p:sp>
      <p:sp>
        <p:nvSpPr>
          <p:cNvPr id="33799" name="Line 9"/>
          <p:cNvSpPr>
            <a:spLocks noChangeShapeType="1"/>
          </p:cNvSpPr>
          <p:nvPr/>
        </p:nvSpPr>
        <p:spPr bwMode="auto">
          <a:xfrm>
            <a:off x="3316288" y="3697288"/>
            <a:ext cx="455612" cy="379412"/>
          </a:xfrm>
          <a:prstGeom prst="line">
            <a:avLst/>
          </a:prstGeom>
          <a:noFill/>
          <a:ln w="76200">
            <a:solidFill>
              <a:srgbClr val="0070C0"/>
            </a:solidFill>
            <a:round/>
            <a:headEnd/>
            <a:tailEnd type="triangle" w="med" len="med"/>
          </a:ln>
        </p:spPr>
        <p:txBody>
          <a:bodyPr wrap="none" anchor="ctr"/>
          <a:lstStyle/>
          <a:p>
            <a:endParaRPr lang="en-GB"/>
          </a:p>
        </p:txBody>
      </p:sp>
      <p:sp>
        <p:nvSpPr>
          <p:cNvPr id="33800" name="Line 10"/>
          <p:cNvSpPr>
            <a:spLocks noChangeShapeType="1"/>
          </p:cNvSpPr>
          <p:nvPr/>
        </p:nvSpPr>
        <p:spPr bwMode="auto">
          <a:xfrm>
            <a:off x="4535488" y="4840288"/>
            <a:ext cx="531812" cy="379412"/>
          </a:xfrm>
          <a:prstGeom prst="line">
            <a:avLst/>
          </a:prstGeom>
          <a:noFill/>
          <a:ln w="76200">
            <a:solidFill>
              <a:srgbClr val="0070C0"/>
            </a:solidFill>
            <a:round/>
            <a:headEnd/>
            <a:tailEnd type="triangle" w="med" len="med"/>
          </a:ln>
        </p:spPr>
        <p:txBody>
          <a:bodyPr wrap="none" anchor="ctr"/>
          <a:lstStyle/>
          <a:p>
            <a:endParaRPr lang="en-GB"/>
          </a:p>
        </p:txBody>
      </p:sp>
      <p:sp>
        <p:nvSpPr>
          <p:cNvPr id="33801" name="Rectangle 11"/>
          <p:cNvSpPr>
            <a:spLocks noChangeArrowheads="1"/>
          </p:cNvSpPr>
          <p:nvPr/>
        </p:nvSpPr>
        <p:spPr bwMode="auto">
          <a:xfrm>
            <a:off x="5327650" y="3041650"/>
            <a:ext cx="88900" cy="469900"/>
          </a:xfrm>
          <a:prstGeom prst="rect">
            <a:avLst/>
          </a:prstGeom>
          <a:noFill/>
          <a:ln w="25400">
            <a:solidFill>
              <a:srgbClr val="0070C0"/>
            </a:solidFill>
            <a:miter lim="800000"/>
            <a:headEnd/>
            <a:tailEnd/>
          </a:ln>
        </p:spPr>
        <p:txBody>
          <a:bodyPr wrap="none" anchor="ctr"/>
          <a:lstStyle/>
          <a:p>
            <a:endParaRPr lang="en-GB"/>
          </a:p>
        </p:txBody>
      </p:sp>
      <p:sp>
        <p:nvSpPr>
          <p:cNvPr id="33802" name="Rectangle 12"/>
          <p:cNvSpPr>
            <a:spLocks noChangeArrowheads="1"/>
          </p:cNvSpPr>
          <p:nvPr/>
        </p:nvSpPr>
        <p:spPr bwMode="auto">
          <a:xfrm rot="-2340000">
            <a:off x="6224588" y="4211638"/>
            <a:ext cx="317500" cy="698500"/>
          </a:xfrm>
          <a:prstGeom prst="rect">
            <a:avLst/>
          </a:prstGeom>
          <a:noFill/>
          <a:ln w="25400">
            <a:solidFill>
              <a:srgbClr val="0070C0"/>
            </a:solidFill>
            <a:miter lim="800000"/>
            <a:headEnd/>
            <a:tailEnd/>
          </a:ln>
        </p:spPr>
        <p:txBody>
          <a:bodyPr wrap="none" anchor="ctr"/>
          <a:lstStyle/>
          <a:p>
            <a:endParaRPr lang="en-GB"/>
          </a:p>
        </p:txBody>
      </p:sp>
      <p:sp>
        <p:nvSpPr>
          <p:cNvPr id="33803" name="Rectangle 13"/>
          <p:cNvSpPr>
            <a:spLocks noChangeArrowheads="1"/>
          </p:cNvSpPr>
          <p:nvPr/>
        </p:nvSpPr>
        <p:spPr bwMode="auto">
          <a:xfrm rot="-2340000">
            <a:off x="6927850" y="5251450"/>
            <a:ext cx="1079500" cy="317500"/>
          </a:xfrm>
          <a:prstGeom prst="rect">
            <a:avLst/>
          </a:prstGeom>
          <a:noFill/>
          <a:ln w="25400">
            <a:solidFill>
              <a:srgbClr val="0070C0"/>
            </a:solidFill>
            <a:miter lim="800000"/>
            <a:headEnd/>
            <a:tailEnd/>
          </a:ln>
        </p:spPr>
        <p:txBody>
          <a:bodyPr wrap="none" anchor="ctr"/>
          <a:lstStyle/>
          <a:p>
            <a:endParaRPr lang="en-GB"/>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p:cNvGraphicFramePr>
          <p:nvPr/>
        </p:nvGraphicFramePr>
        <p:xfrm>
          <a:off x="1524000" y="2209800"/>
          <a:ext cx="6934200" cy="4114800"/>
        </p:xfrm>
        <a:graphic>
          <a:graphicData uri="http://schemas.openxmlformats.org/presentationml/2006/ole">
            <mc:AlternateContent xmlns:mc="http://schemas.openxmlformats.org/markup-compatibility/2006">
              <mc:Choice xmlns:v="urn:schemas-microsoft-com:vml" Requires="v">
                <p:oleObj spid="_x0000_s1043" name="CorelDRAW! Graphic" r:id="rId3" imgW="8961120" imgH="5502240" progId="CDraw">
                  <p:embed/>
                </p:oleObj>
              </mc:Choice>
              <mc:Fallback>
                <p:oleObj name="CorelDRAW! Graphic" r:id="rId3" imgW="8961120" imgH="5502240" progId="CDraw">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209800"/>
                        <a:ext cx="6934200" cy="4114800"/>
                      </a:xfrm>
                      <a:prstGeom prst="rect">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ChangeArrowheads="1"/>
          </p:cNvSpPr>
          <p:nvPr/>
        </p:nvSpPr>
        <p:spPr bwMode="auto">
          <a:xfrm>
            <a:off x="468313" y="381000"/>
            <a:ext cx="8424862" cy="1320800"/>
          </a:xfrm>
          <a:prstGeom prst="rect">
            <a:avLst/>
          </a:prstGeom>
          <a:solidFill>
            <a:srgbClr val="FFFFCC"/>
          </a:solidFill>
          <a:ln w="12700">
            <a:noFill/>
            <a:miter lim="800000"/>
            <a:headEnd/>
            <a:tailEnd/>
          </a:ln>
        </p:spPr>
        <p:txBody>
          <a:bodyPr lIns="90488" tIns="44450" rIns="90488" bIns="44450">
            <a:spAutoFit/>
          </a:bodyPr>
          <a:lstStyle/>
          <a:p>
            <a:pPr algn="ctr"/>
            <a:r>
              <a:rPr lang="en-GB" sz="4000" b="0">
                <a:solidFill>
                  <a:srgbClr val="00003A"/>
                </a:solidFill>
              </a:rPr>
              <a:t>PENILE ERECTION: </a:t>
            </a:r>
          </a:p>
          <a:p>
            <a:pPr algn="ctr"/>
            <a:r>
              <a:rPr lang="en-GB" sz="4000" b="0">
                <a:solidFill>
                  <a:srgbClr val="00003A"/>
                </a:solidFill>
              </a:rPr>
              <a:t>BLOOD FLOW TO PENIS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39775" y="6094413"/>
            <a:ext cx="2008188" cy="457200"/>
          </a:xfrm>
          <a:prstGeom prst="rect">
            <a:avLst/>
          </a:prstGeom>
          <a:noFill/>
          <a:ln w="12700">
            <a:noFill/>
            <a:miter lim="800000"/>
            <a:headEnd/>
            <a:tailEnd/>
          </a:ln>
        </p:spPr>
        <p:txBody>
          <a:bodyPr wrap="none" anchor="ctr"/>
          <a:lstStyle/>
          <a:p>
            <a:endParaRPr lang="en-GB">
              <a:solidFill>
                <a:srgbClr val="0070C0"/>
              </a:solidFill>
            </a:endParaRPr>
          </a:p>
        </p:txBody>
      </p:sp>
      <p:sp>
        <p:nvSpPr>
          <p:cNvPr id="34819" name="Rectangle 3"/>
          <p:cNvSpPr>
            <a:spLocks noChangeArrowheads="1"/>
          </p:cNvSpPr>
          <p:nvPr/>
        </p:nvSpPr>
        <p:spPr bwMode="auto">
          <a:xfrm>
            <a:off x="3125788" y="6094413"/>
            <a:ext cx="3051175" cy="457200"/>
          </a:xfrm>
          <a:prstGeom prst="rect">
            <a:avLst/>
          </a:prstGeom>
          <a:noFill/>
          <a:ln w="12700">
            <a:noFill/>
            <a:miter lim="800000"/>
            <a:headEnd/>
            <a:tailEnd/>
          </a:ln>
        </p:spPr>
        <p:txBody>
          <a:bodyPr wrap="none" anchor="ctr"/>
          <a:lstStyle/>
          <a:p>
            <a:endParaRPr lang="en-GB">
              <a:solidFill>
                <a:srgbClr val="0070C0"/>
              </a:solidFill>
            </a:endParaRPr>
          </a:p>
        </p:txBody>
      </p:sp>
      <p:sp>
        <p:nvSpPr>
          <p:cNvPr id="34820" name="Rectangle 4"/>
          <p:cNvSpPr>
            <a:spLocks noChangeArrowheads="1"/>
          </p:cNvSpPr>
          <p:nvPr/>
        </p:nvSpPr>
        <p:spPr bwMode="auto">
          <a:xfrm>
            <a:off x="684213" y="188913"/>
            <a:ext cx="7772400" cy="815975"/>
          </a:xfrm>
          <a:prstGeom prst="rect">
            <a:avLst/>
          </a:prstGeom>
          <a:solidFill>
            <a:srgbClr val="FFFFCC"/>
          </a:solidFill>
          <a:ln w="12700">
            <a:noFill/>
            <a:miter lim="800000"/>
            <a:headEnd/>
            <a:tailEnd/>
          </a:ln>
        </p:spPr>
        <p:txBody>
          <a:bodyPr lIns="90488" tIns="44450" rIns="90488" bIns="44450" anchor="b"/>
          <a:lstStyle/>
          <a:p>
            <a:pPr algn="ctr"/>
            <a:r>
              <a:rPr lang="en-GB" sz="4000" b="0">
                <a:solidFill>
                  <a:srgbClr val="00003A"/>
                </a:solidFill>
              </a:rPr>
              <a:t>PENILE ERECTION</a:t>
            </a:r>
          </a:p>
        </p:txBody>
      </p:sp>
      <p:sp>
        <p:nvSpPr>
          <p:cNvPr id="34821" name="Rectangle 5"/>
          <p:cNvSpPr>
            <a:spLocks noChangeArrowheads="1"/>
          </p:cNvSpPr>
          <p:nvPr/>
        </p:nvSpPr>
        <p:spPr bwMode="auto">
          <a:xfrm>
            <a:off x="2411413" y="1125538"/>
            <a:ext cx="3690937" cy="515937"/>
          </a:xfrm>
          <a:prstGeom prst="rect">
            <a:avLst/>
          </a:prstGeom>
          <a:noFill/>
          <a:ln w="12700">
            <a:noFill/>
            <a:miter lim="800000"/>
            <a:headEnd/>
            <a:tailEnd/>
          </a:ln>
        </p:spPr>
        <p:txBody>
          <a:bodyPr lIns="90488" tIns="44450" rIns="90488" bIns="44450">
            <a:spAutoFit/>
          </a:bodyPr>
          <a:lstStyle/>
          <a:p>
            <a:pPr algn="ctr">
              <a:spcBef>
                <a:spcPct val="50000"/>
              </a:spcBef>
            </a:pPr>
            <a:r>
              <a:rPr lang="en-GB" sz="2800" b="0">
                <a:solidFill>
                  <a:srgbClr val="0070C0"/>
                </a:solidFill>
              </a:rPr>
              <a:t>IS INITIATED BY</a:t>
            </a:r>
          </a:p>
        </p:txBody>
      </p:sp>
      <p:sp>
        <p:nvSpPr>
          <p:cNvPr id="43014" name="Rectangle 6"/>
          <p:cNvSpPr>
            <a:spLocks noChangeArrowheads="1"/>
          </p:cNvSpPr>
          <p:nvPr/>
        </p:nvSpPr>
        <p:spPr bwMode="auto">
          <a:xfrm>
            <a:off x="250825" y="1916113"/>
            <a:ext cx="8509000" cy="950912"/>
          </a:xfrm>
          <a:prstGeom prst="rect">
            <a:avLst/>
          </a:prstGeom>
          <a:noFill/>
          <a:ln w="12700">
            <a:noFill/>
            <a:miter lim="800000"/>
            <a:headEnd/>
            <a:tailEnd/>
          </a:ln>
        </p:spPr>
        <p:txBody>
          <a:bodyPr lIns="90488" tIns="44450" rIns="90488" bIns="44450">
            <a:spAutoFit/>
          </a:bodyPr>
          <a:lstStyle/>
          <a:p>
            <a:pPr lvl="1">
              <a:spcBef>
                <a:spcPct val="50000"/>
              </a:spcBef>
              <a:buFontTx/>
              <a:buChar char="•"/>
            </a:pPr>
            <a:r>
              <a:rPr lang="en-GB" sz="2800" b="0">
                <a:solidFill>
                  <a:srgbClr val="0070C0"/>
                </a:solidFill>
              </a:rPr>
              <a:t> INCREASED </a:t>
            </a:r>
            <a:r>
              <a:rPr lang="en-GB" sz="2800">
                <a:solidFill>
                  <a:srgbClr val="0070C0"/>
                </a:solidFill>
              </a:rPr>
              <a:t>PARASYMPATHETIC </a:t>
            </a:r>
            <a:r>
              <a:rPr lang="en-GB" sz="2800" b="0">
                <a:solidFill>
                  <a:srgbClr val="0070C0"/>
                </a:solidFill>
              </a:rPr>
              <a:t>ACTIVITY TO SMOOTH MUSCLE OF PUDENDAL ARTERY</a:t>
            </a:r>
          </a:p>
        </p:txBody>
      </p:sp>
      <p:sp>
        <p:nvSpPr>
          <p:cNvPr id="43015" name="Rectangle 7"/>
          <p:cNvSpPr>
            <a:spLocks noChangeArrowheads="1"/>
          </p:cNvSpPr>
          <p:nvPr/>
        </p:nvSpPr>
        <p:spPr bwMode="auto">
          <a:xfrm>
            <a:off x="684213" y="3860800"/>
            <a:ext cx="8208962" cy="942975"/>
          </a:xfrm>
          <a:prstGeom prst="rect">
            <a:avLst/>
          </a:prstGeom>
          <a:noFill/>
          <a:ln w="12700">
            <a:noFill/>
            <a:miter lim="800000"/>
            <a:headEnd/>
            <a:tailEnd/>
          </a:ln>
        </p:spPr>
        <p:txBody>
          <a:bodyPr lIns="90488" tIns="44450" rIns="90488" bIns="44450">
            <a:spAutoFit/>
          </a:bodyPr>
          <a:lstStyle/>
          <a:p>
            <a:pPr>
              <a:buFontTx/>
              <a:buChar char="•"/>
            </a:pPr>
            <a:r>
              <a:rPr lang="en-GB" sz="2800" b="0">
                <a:solidFill>
                  <a:srgbClr val="0070C0"/>
                </a:solidFill>
              </a:rPr>
              <a:t> COUNTERACTS SYMPATHETIC-MAINTAINED MYOGENIC TONE</a:t>
            </a:r>
          </a:p>
        </p:txBody>
      </p:sp>
      <p:sp>
        <p:nvSpPr>
          <p:cNvPr id="43016" name="Rectangle 8"/>
          <p:cNvSpPr>
            <a:spLocks noChangeArrowheads="1"/>
          </p:cNvSpPr>
          <p:nvPr/>
        </p:nvSpPr>
        <p:spPr bwMode="auto">
          <a:xfrm>
            <a:off x="684213" y="3068638"/>
            <a:ext cx="7062787" cy="582612"/>
          </a:xfrm>
          <a:prstGeom prst="rect">
            <a:avLst/>
          </a:prstGeom>
          <a:noFill/>
          <a:ln w="12700">
            <a:noFill/>
            <a:miter lim="800000"/>
            <a:headEnd/>
            <a:tailEnd/>
          </a:ln>
        </p:spPr>
        <p:txBody>
          <a:bodyPr lIns="90488" tIns="44450" rIns="90488" bIns="44450">
            <a:spAutoFit/>
          </a:bodyPr>
          <a:lstStyle/>
          <a:p>
            <a:pPr>
              <a:spcBef>
                <a:spcPct val="50000"/>
              </a:spcBef>
              <a:buFontTx/>
              <a:buChar char="•"/>
            </a:pPr>
            <a:r>
              <a:rPr lang="en-GB" sz="2800" b="0">
                <a:solidFill>
                  <a:srgbClr val="0070C0"/>
                </a:solidFill>
              </a:rPr>
              <a:t> </a:t>
            </a:r>
            <a:r>
              <a:rPr lang="en-GB">
                <a:solidFill>
                  <a:srgbClr val="0070C0"/>
                </a:solidFill>
              </a:rPr>
              <a:t>INDUCES DILATATION</a:t>
            </a:r>
          </a:p>
        </p:txBody>
      </p:sp>
      <p:sp>
        <p:nvSpPr>
          <p:cNvPr id="43017" name="Rectangle 9"/>
          <p:cNvSpPr>
            <a:spLocks noChangeArrowheads="1"/>
          </p:cNvSpPr>
          <p:nvPr/>
        </p:nvSpPr>
        <p:spPr bwMode="auto">
          <a:xfrm>
            <a:off x="684213" y="5084763"/>
            <a:ext cx="8151812" cy="942975"/>
          </a:xfrm>
          <a:prstGeom prst="rect">
            <a:avLst/>
          </a:prstGeom>
          <a:noFill/>
          <a:ln w="12700">
            <a:noFill/>
            <a:miter lim="800000"/>
            <a:headEnd/>
            <a:tailEnd/>
          </a:ln>
        </p:spPr>
        <p:txBody>
          <a:bodyPr lIns="90488" tIns="44450" rIns="90488" bIns="44450">
            <a:spAutoFit/>
          </a:bodyPr>
          <a:lstStyle/>
          <a:p>
            <a:pPr algn="ctr">
              <a:spcBef>
                <a:spcPct val="50000"/>
              </a:spcBef>
              <a:buFontTx/>
              <a:buChar char="•"/>
            </a:pPr>
            <a:r>
              <a:rPr lang="en-GB" sz="2800" b="0">
                <a:solidFill>
                  <a:srgbClr val="B70996"/>
                </a:solidFill>
              </a:rPr>
              <a:t> INCREASED BLOOD FLOW INTO CORPUS CAVERNOSUM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15" grpId="0"/>
      <p:bldP spid="43016" grpId="0"/>
      <p:bldP spid="430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179388" y="115888"/>
            <a:ext cx="8837612" cy="865187"/>
          </a:xfrm>
          <a:prstGeom prst="rect">
            <a:avLst/>
          </a:prstGeom>
          <a:solidFill>
            <a:srgbClr val="FFFFCC"/>
          </a:solidFill>
          <a:ln w="12700">
            <a:noFill/>
            <a:miter lim="800000"/>
            <a:headEnd/>
            <a:tailEnd/>
          </a:ln>
        </p:spPr>
        <p:txBody>
          <a:bodyPr lIns="90488" tIns="44450" rIns="90488" bIns="44450" anchor="b"/>
          <a:lstStyle/>
          <a:p>
            <a:pPr algn="ctr"/>
            <a:r>
              <a:rPr lang="en-GB" sz="4000" b="0">
                <a:solidFill>
                  <a:srgbClr val="000058"/>
                </a:solidFill>
              </a:rPr>
              <a:t>PENILE ERECTION</a:t>
            </a:r>
          </a:p>
        </p:txBody>
      </p:sp>
      <p:sp>
        <p:nvSpPr>
          <p:cNvPr id="44037" name="Rectangle 5"/>
          <p:cNvSpPr>
            <a:spLocks noChangeArrowheads="1"/>
          </p:cNvSpPr>
          <p:nvPr/>
        </p:nvSpPr>
        <p:spPr bwMode="auto">
          <a:xfrm>
            <a:off x="323850" y="1484313"/>
            <a:ext cx="8497888" cy="2306637"/>
          </a:xfrm>
          <a:prstGeom prst="rect">
            <a:avLst/>
          </a:prstGeom>
          <a:noFill/>
          <a:ln w="12700">
            <a:noFill/>
            <a:miter lim="800000"/>
            <a:headEnd/>
            <a:tailEnd/>
          </a:ln>
        </p:spPr>
        <p:txBody>
          <a:bodyPr lIns="90488" tIns="44450" rIns="90488" bIns="44450">
            <a:spAutoFit/>
          </a:bodyPr>
          <a:lstStyle/>
          <a:p>
            <a:pPr>
              <a:spcBef>
                <a:spcPct val="50000"/>
              </a:spcBef>
              <a:buFontTx/>
              <a:buChar char="•"/>
            </a:pPr>
            <a:r>
              <a:rPr lang="en-GB" sz="2800" b="0">
                <a:solidFill>
                  <a:srgbClr val="FFCCFF"/>
                </a:solidFill>
              </a:rPr>
              <a:t> </a:t>
            </a:r>
            <a:r>
              <a:rPr lang="en-GB" b="0">
                <a:solidFill>
                  <a:srgbClr val="0070C0"/>
                </a:solidFill>
              </a:rPr>
              <a:t>The outflow of blood reduced by compression of dorsal vein following increase in corpus cavernosum pressure</a:t>
            </a:r>
          </a:p>
          <a:p>
            <a:pPr>
              <a:spcBef>
                <a:spcPct val="50000"/>
              </a:spcBef>
            </a:pPr>
            <a:endParaRPr lang="en-GB" b="0">
              <a:solidFill>
                <a:srgbClr val="FFCCFF"/>
              </a:solidFill>
            </a:endParaRPr>
          </a:p>
        </p:txBody>
      </p:sp>
      <p:sp>
        <p:nvSpPr>
          <p:cNvPr id="44038" name="Rectangle 6"/>
          <p:cNvSpPr>
            <a:spLocks noChangeArrowheads="1"/>
          </p:cNvSpPr>
          <p:nvPr/>
        </p:nvSpPr>
        <p:spPr bwMode="auto">
          <a:xfrm>
            <a:off x="395288" y="3860800"/>
            <a:ext cx="8313737" cy="1566863"/>
          </a:xfrm>
          <a:prstGeom prst="rect">
            <a:avLst/>
          </a:prstGeom>
          <a:noFill/>
          <a:ln w="12700">
            <a:noFill/>
            <a:miter lim="800000"/>
            <a:headEnd/>
            <a:tailEnd/>
          </a:ln>
        </p:spPr>
        <p:txBody>
          <a:bodyPr lIns="90488" tIns="44450" rIns="90488" bIns="44450">
            <a:spAutoFit/>
          </a:bodyPr>
          <a:lstStyle/>
          <a:p>
            <a:pPr>
              <a:spcBef>
                <a:spcPct val="50000"/>
              </a:spcBef>
              <a:buFontTx/>
              <a:buChar char="•"/>
            </a:pPr>
            <a:r>
              <a:rPr lang="en-GB" sz="2800" b="0">
                <a:solidFill>
                  <a:srgbClr val="FFCCFF"/>
                </a:solidFill>
              </a:rPr>
              <a:t> </a:t>
            </a:r>
            <a:r>
              <a:rPr lang="en-GB" b="0">
                <a:solidFill>
                  <a:srgbClr val="0070C0"/>
                </a:solidFill>
              </a:rPr>
              <a:t>Urethra protected from increased pressure by surrounding corpus spongiosum (less turgid)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4"/>
          <p:cNvSpPr>
            <a:spLocks noChangeShapeType="1"/>
          </p:cNvSpPr>
          <p:nvPr/>
        </p:nvSpPr>
        <p:spPr bwMode="auto">
          <a:xfrm flipH="1">
            <a:off x="533400" y="1981200"/>
            <a:ext cx="5486400" cy="4114800"/>
          </a:xfrm>
          <a:prstGeom prst="line">
            <a:avLst/>
          </a:prstGeom>
          <a:noFill/>
          <a:ln w="25400">
            <a:solidFill>
              <a:srgbClr val="000058"/>
            </a:solidFill>
            <a:round/>
            <a:headEnd/>
            <a:tailEnd/>
          </a:ln>
        </p:spPr>
        <p:txBody>
          <a:bodyPr wrap="none" anchor="ctr"/>
          <a:lstStyle/>
          <a:p>
            <a:endParaRPr lang="en-GB"/>
          </a:p>
        </p:txBody>
      </p:sp>
      <p:sp>
        <p:nvSpPr>
          <p:cNvPr id="36867" name="Rectangle 5"/>
          <p:cNvSpPr>
            <a:spLocks noChangeArrowheads="1"/>
          </p:cNvSpPr>
          <p:nvPr/>
        </p:nvSpPr>
        <p:spPr bwMode="auto">
          <a:xfrm>
            <a:off x="250825" y="3657600"/>
            <a:ext cx="3178175" cy="528638"/>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Acetylcholine/VIP</a:t>
            </a:r>
          </a:p>
        </p:txBody>
      </p:sp>
      <p:sp>
        <p:nvSpPr>
          <p:cNvPr id="36868" name="Rectangle 9"/>
          <p:cNvSpPr>
            <a:spLocks noChangeArrowheads="1"/>
          </p:cNvSpPr>
          <p:nvPr/>
        </p:nvSpPr>
        <p:spPr bwMode="auto">
          <a:xfrm>
            <a:off x="179388" y="1628775"/>
            <a:ext cx="4959350" cy="955675"/>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Parasympathetic post-ganglionic fibres</a:t>
            </a:r>
          </a:p>
        </p:txBody>
      </p:sp>
      <p:sp>
        <p:nvSpPr>
          <p:cNvPr id="36869" name="Oval 10"/>
          <p:cNvSpPr>
            <a:spLocks noChangeArrowheads="1"/>
          </p:cNvSpPr>
          <p:nvPr/>
        </p:nvSpPr>
        <p:spPr bwMode="auto">
          <a:xfrm>
            <a:off x="2362200" y="2667000"/>
            <a:ext cx="304800" cy="228600"/>
          </a:xfrm>
          <a:prstGeom prst="ellipse">
            <a:avLst/>
          </a:prstGeom>
          <a:solidFill>
            <a:schemeClr val="tx1"/>
          </a:solidFill>
          <a:ln w="12700">
            <a:solidFill>
              <a:srgbClr val="000058"/>
            </a:solidFill>
            <a:round/>
            <a:headEnd/>
            <a:tailEnd/>
          </a:ln>
        </p:spPr>
        <p:txBody>
          <a:bodyPr wrap="none" anchor="ctr"/>
          <a:lstStyle/>
          <a:p>
            <a:endParaRPr lang="en-GB">
              <a:solidFill>
                <a:srgbClr val="0070C0"/>
              </a:solidFill>
            </a:endParaRPr>
          </a:p>
        </p:txBody>
      </p:sp>
      <p:sp>
        <p:nvSpPr>
          <p:cNvPr id="36870" name="Line 11"/>
          <p:cNvSpPr>
            <a:spLocks noChangeShapeType="1"/>
          </p:cNvSpPr>
          <p:nvPr/>
        </p:nvSpPr>
        <p:spPr bwMode="auto">
          <a:xfrm>
            <a:off x="2514600" y="2895600"/>
            <a:ext cx="1588" cy="658813"/>
          </a:xfrm>
          <a:prstGeom prst="line">
            <a:avLst/>
          </a:prstGeom>
          <a:noFill/>
          <a:ln w="25400">
            <a:solidFill>
              <a:srgbClr val="000058"/>
            </a:solidFill>
            <a:round/>
            <a:headEnd/>
            <a:tailEnd type="triangle" w="med" len="med"/>
          </a:ln>
        </p:spPr>
        <p:txBody>
          <a:bodyPr wrap="none" anchor="ctr"/>
          <a:lstStyle/>
          <a:p>
            <a:endParaRPr lang="en-GB"/>
          </a:p>
        </p:txBody>
      </p:sp>
      <p:sp>
        <p:nvSpPr>
          <p:cNvPr id="36871" name="Line 6"/>
          <p:cNvSpPr>
            <a:spLocks noChangeShapeType="1"/>
          </p:cNvSpPr>
          <p:nvPr/>
        </p:nvSpPr>
        <p:spPr bwMode="auto">
          <a:xfrm>
            <a:off x="2514600" y="4205288"/>
            <a:ext cx="1588" cy="1268412"/>
          </a:xfrm>
          <a:prstGeom prst="line">
            <a:avLst/>
          </a:prstGeom>
          <a:noFill/>
          <a:ln w="25400">
            <a:solidFill>
              <a:srgbClr val="000058"/>
            </a:solidFill>
            <a:round/>
            <a:headEnd/>
            <a:tailEnd type="triangle" w="med" len="med"/>
          </a:ln>
        </p:spPr>
        <p:txBody>
          <a:bodyPr wrap="none" anchor="ctr"/>
          <a:lstStyle/>
          <a:p>
            <a:endParaRPr lang="en-GB"/>
          </a:p>
        </p:txBody>
      </p:sp>
      <p:sp>
        <p:nvSpPr>
          <p:cNvPr id="36872" name="Rectangle 7"/>
          <p:cNvSpPr>
            <a:spLocks noChangeArrowheads="1"/>
          </p:cNvSpPr>
          <p:nvPr/>
        </p:nvSpPr>
        <p:spPr bwMode="auto">
          <a:xfrm>
            <a:off x="1296988" y="5487988"/>
            <a:ext cx="3284537" cy="528637"/>
          </a:xfrm>
          <a:prstGeom prst="rect">
            <a:avLst/>
          </a:prstGeom>
          <a:noFill/>
          <a:ln w="12700">
            <a:noFill/>
            <a:miter lim="800000"/>
            <a:headEnd/>
            <a:tailEnd/>
          </a:ln>
        </p:spPr>
        <p:txBody>
          <a:bodyPr lIns="90488" tIns="44450" rIns="90488" bIns="44450">
            <a:spAutoFit/>
          </a:bodyPr>
          <a:lstStyle/>
          <a:p>
            <a:pPr>
              <a:spcBef>
                <a:spcPct val="50000"/>
              </a:spcBef>
            </a:pPr>
            <a:r>
              <a:rPr lang="en-GB" sz="2800" b="0" i="1">
                <a:solidFill>
                  <a:srgbClr val="0070C0"/>
                </a:solidFill>
              </a:rPr>
              <a:t>NO SYNTHASE</a:t>
            </a:r>
          </a:p>
        </p:txBody>
      </p:sp>
      <p:sp>
        <p:nvSpPr>
          <p:cNvPr id="36873" name="Rectangle 8"/>
          <p:cNvSpPr>
            <a:spLocks noChangeArrowheads="1"/>
          </p:cNvSpPr>
          <p:nvPr/>
        </p:nvSpPr>
        <p:spPr bwMode="auto">
          <a:xfrm>
            <a:off x="2058988" y="5106988"/>
            <a:ext cx="684212" cy="528637"/>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a:t>
            </a:r>
          </a:p>
        </p:txBody>
      </p:sp>
      <p:grpSp>
        <p:nvGrpSpPr>
          <p:cNvPr id="2" name="Group 32"/>
          <p:cNvGrpSpPr>
            <a:grpSpLocks/>
          </p:cNvGrpSpPr>
          <p:nvPr/>
        </p:nvGrpSpPr>
        <p:grpSpPr bwMode="auto">
          <a:xfrm>
            <a:off x="2916238" y="4221163"/>
            <a:ext cx="3743325" cy="1717675"/>
            <a:chOff x="1873" y="2708"/>
            <a:chExt cx="2358" cy="1082"/>
          </a:xfrm>
        </p:grpSpPr>
        <p:sp>
          <p:nvSpPr>
            <p:cNvPr id="36890" name="Rectangle 12"/>
            <p:cNvSpPr>
              <a:spLocks noChangeArrowheads="1"/>
            </p:cNvSpPr>
            <p:nvPr/>
          </p:nvSpPr>
          <p:spPr bwMode="auto">
            <a:xfrm>
              <a:off x="1873" y="2708"/>
              <a:ext cx="1630" cy="333"/>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L-arginine</a:t>
              </a:r>
            </a:p>
          </p:txBody>
        </p:sp>
        <p:sp>
          <p:nvSpPr>
            <p:cNvPr id="36891" name="Rectangle 13"/>
            <p:cNvSpPr>
              <a:spLocks noChangeArrowheads="1"/>
            </p:cNvSpPr>
            <p:nvPr/>
          </p:nvSpPr>
          <p:spPr bwMode="auto">
            <a:xfrm>
              <a:off x="2785" y="3457"/>
              <a:ext cx="1446" cy="333"/>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citrulline</a:t>
              </a:r>
            </a:p>
          </p:txBody>
        </p:sp>
        <p:sp>
          <p:nvSpPr>
            <p:cNvPr id="36892" name="Freeform 14"/>
            <p:cNvSpPr>
              <a:spLocks/>
            </p:cNvSpPr>
            <p:nvPr/>
          </p:nvSpPr>
          <p:spPr bwMode="auto">
            <a:xfrm>
              <a:off x="2236" y="3071"/>
              <a:ext cx="587" cy="484"/>
            </a:xfrm>
            <a:custGeom>
              <a:avLst/>
              <a:gdLst>
                <a:gd name="T0" fmla="*/ 250 w 587"/>
                <a:gd name="T1" fmla="*/ 0 h 484"/>
                <a:gd name="T2" fmla="*/ 195 w 587"/>
                <a:gd name="T3" fmla="*/ 57 h 484"/>
                <a:gd name="T4" fmla="*/ 141 w 587"/>
                <a:gd name="T5" fmla="*/ 113 h 484"/>
                <a:gd name="T6" fmla="*/ 95 w 587"/>
                <a:gd name="T7" fmla="*/ 165 h 484"/>
                <a:gd name="T8" fmla="*/ 54 w 587"/>
                <a:gd name="T9" fmla="*/ 216 h 484"/>
                <a:gd name="T10" fmla="*/ 22 w 587"/>
                <a:gd name="T11" fmla="*/ 267 h 484"/>
                <a:gd name="T12" fmla="*/ 4 w 587"/>
                <a:gd name="T13" fmla="*/ 307 h 484"/>
                <a:gd name="T14" fmla="*/ 0 w 587"/>
                <a:gd name="T15" fmla="*/ 347 h 484"/>
                <a:gd name="T16" fmla="*/ 0 w 587"/>
                <a:gd name="T17" fmla="*/ 364 h 484"/>
                <a:gd name="T18" fmla="*/ 9 w 587"/>
                <a:gd name="T19" fmla="*/ 381 h 484"/>
                <a:gd name="T20" fmla="*/ 22 w 587"/>
                <a:gd name="T21" fmla="*/ 398 h 484"/>
                <a:gd name="T22" fmla="*/ 45 w 587"/>
                <a:gd name="T23" fmla="*/ 409 h 484"/>
                <a:gd name="T24" fmla="*/ 72 w 587"/>
                <a:gd name="T25" fmla="*/ 420 h 484"/>
                <a:gd name="T26" fmla="*/ 109 w 587"/>
                <a:gd name="T27" fmla="*/ 426 h 484"/>
                <a:gd name="T28" fmla="*/ 150 w 587"/>
                <a:gd name="T29" fmla="*/ 438 h 484"/>
                <a:gd name="T30" fmla="*/ 191 w 587"/>
                <a:gd name="T31" fmla="*/ 443 h 484"/>
                <a:gd name="T32" fmla="*/ 286 w 587"/>
                <a:gd name="T33" fmla="*/ 455 h 484"/>
                <a:gd name="T34" fmla="*/ 377 w 587"/>
                <a:gd name="T35" fmla="*/ 466 h 484"/>
                <a:gd name="T36" fmla="*/ 463 w 587"/>
                <a:gd name="T37" fmla="*/ 472 h 484"/>
                <a:gd name="T38" fmla="*/ 504 w 587"/>
                <a:gd name="T39" fmla="*/ 472 h 484"/>
                <a:gd name="T40" fmla="*/ 536 w 587"/>
                <a:gd name="T41" fmla="*/ 477 h 484"/>
                <a:gd name="T42" fmla="*/ 563 w 587"/>
                <a:gd name="T43" fmla="*/ 477 h 484"/>
                <a:gd name="T44" fmla="*/ 586 w 587"/>
                <a:gd name="T45" fmla="*/ 483 h 4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87"/>
                <a:gd name="T70" fmla="*/ 0 h 484"/>
                <a:gd name="T71" fmla="*/ 587 w 587"/>
                <a:gd name="T72" fmla="*/ 484 h 4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87" h="484">
                  <a:moveTo>
                    <a:pt x="250" y="0"/>
                  </a:moveTo>
                  <a:lnTo>
                    <a:pt x="195" y="57"/>
                  </a:lnTo>
                  <a:lnTo>
                    <a:pt x="141" y="113"/>
                  </a:lnTo>
                  <a:lnTo>
                    <a:pt x="95" y="165"/>
                  </a:lnTo>
                  <a:lnTo>
                    <a:pt x="54" y="216"/>
                  </a:lnTo>
                  <a:lnTo>
                    <a:pt x="22" y="267"/>
                  </a:lnTo>
                  <a:lnTo>
                    <a:pt x="4" y="307"/>
                  </a:lnTo>
                  <a:lnTo>
                    <a:pt x="0" y="347"/>
                  </a:lnTo>
                  <a:lnTo>
                    <a:pt x="0" y="364"/>
                  </a:lnTo>
                  <a:lnTo>
                    <a:pt x="9" y="381"/>
                  </a:lnTo>
                  <a:lnTo>
                    <a:pt x="22" y="398"/>
                  </a:lnTo>
                  <a:lnTo>
                    <a:pt x="45" y="409"/>
                  </a:lnTo>
                  <a:lnTo>
                    <a:pt x="72" y="420"/>
                  </a:lnTo>
                  <a:lnTo>
                    <a:pt x="109" y="426"/>
                  </a:lnTo>
                  <a:lnTo>
                    <a:pt x="150" y="438"/>
                  </a:lnTo>
                  <a:lnTo>
                    <a:pt x="191" y="443"/>
                  </a:lnTo>
                  <a:lnTo>
                    <a:pt x="286" y="455"/>
                  </a:lnTo>
                  <a:lnTo>
                    <a:pt x="377" y="466"/>
                  </a:lnTo>
                  <a:lnTo>
                    <a:pt x="463" y="472"/>
                  </a:lnTo>
                  <a:lnTo>
                    <a:pt x="504" y="472"/>
                  </a:lnTo>
                  <a:lnTo>
                    <a:pt x="536" y="477"/>
                  </a:lnTo>
                  <a:lnTo>
                    <a:pt x="563" y="477"/>
                  </a:lnTo>
                  <a:lnTo>
                    <a:pt x="586" y="483"/>
                  </a:lnTo>
                </a:path>
              </a:pathLst>
            </a:custGeom>
            <a:noFill/>
            <a:ln w="25400" cap="rnd" cmpd="sng">
              <a:solidFill>
                <a:srgbClr val="000058"/>
              </a:solidFill>
              <a:prstDash val="solid"/>
              <a:round/>
              <a:headEnd type="none" w="med" len="med"/>
              <a:tailEnd type="triangle" w="med" len="med"/>
            </a:ln>
          </p:spPr>
          <p:txBody>
            <a:bodyPr/>
            <a:lstStyle/>
            <a:p>
              <a:endParaRPr lang="en-GB"/>
            </a:p>
          </p:txBody>
        </p:sp>
        <p:sp>
          <p:nvSpPr>
            <p:cNvPr id="36893" name="Freeform 15"/>
            <p:cNvSpPr>
              <a:spLocks/>
            </p:cNvSpPr>
            <p:nvPr/>
          </p:nvSpPr>
          <p:spPr bwMode="auto">
            <a:xfrm>
              <a:off x="2236" y="3162"/>
              <a:ext cx="866" cy="310"/>
            </a:xfrm>
            <a:custGeom>
              <a:avLst/>
              <a:gdLst>
                <a:gd name="T0" fmla="*/ 0 w 865"/>
                <a:gd name="T1" fmla="*/ 243 h 310"/>
                <a:gd name="T2" fmla="*/ 160 w 865"/>
                <a:gd name="T3" fmla="*/ 276 h 310"/>
                <a:gd name="T4" fmla="*/ 315 w 865"/>
                <a:gd name="T5" fmla="*/ 298 h 310"/>
                <a:gd name="T6" fmla="*/ 385 w 865"/>
                <a:gd name="T7" fmla="*/ 303 h 310"/>
                <a:gd name="T8" fmla="*/ 463 w 865"/>
                <a:gd name="T9" fmla="*/ 309 h 310"/>
                <a:gd name="T10" fmla="*/ 527 w 865"/>
                <a:gd name="T11" fmla="*/ 303 h 310"/>
                <a:gd name="T12" fmla="*/ 582 w 865"/>
                <a:gd name="T13" fmla="*/ 292 h 310"/>
                <a:gd name="T14" fmla="*/ 632 w 865"/>
                <a:gd name="T15" fmla="*/ 270 h 310"/>
                <a:gd name="T16" fmla="*/ 682 w 865"/>
                <a:gd name="T17" fmla="*/ 237 h 310"/>
                <a:gd name="T18" fmla="*/ 722 w 865"/>
                <a:gd name="T19" fmla="*/ 199 h 310"/>
                <a:gd name="T20" fmla="*/ 762 w 865"/>
                <a:gd name="T21" fmla="*/ 154 h 310"/>
                <a:gd name="T22" fmla="*/ 797 w 865"/>
                <a:gd name="T23" fmla="*/ 110 h 310"/>
                <a:gd name="T24" fmla="*/ 827 w 865"/>
                <a:gd name="T25" fmla="*/ 66 h 310"/>
                <a:gd name="T26" fmla="*/ 852 w 865"/>
                <a:gd name="T27" fmla="*/ 27 h 310"/>
                <a:gd name="T28" fmla="*/ 872 w 865"/>
                <a:gd name="T29" fmla="*/ 0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5"/>
                <a:gd name="T46" fmla="*/ 0 h 310"/>
                <a:gd name="T47" fmla="*/ 865 w 865"/>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5" h="310">
                  <a:moveTo>
                    <a:pt x="0" y="243"/>
                  </a:moveTo>
                  <a:lnTo>
                    <a:pt x="160" y="276"/>
                  </a:lnTo>
                  <a:lnTo>
                    <a:pt x="315" y="298"/>
                  </a:lnTo>
                  <a:lnTo>
                    <a:pt x="385" y="303"/>
                  </a:lnTo>
                  <a:lnTo>
                    <a:pt x="455" y="309"/>
                  </a:lnTo>
                  <a:lnTo>
                    <a:pt x="519" y="303"/>
                  </a:lnTo>
                  <a:lnTo>
                    <a:pt x="574" y="292"/>
                  </a:lnTo>
                  <a:lnTo>
                    <a:pt x="624" y="270"/>
                  </a:lnTo>
                  <a:lnTo>
                    <a:pt x="674" y="237"/>
                  </a:lnTo>
                  <a:lnTo>
                    <a:pt x="714" y="199"/>
                  </a:lnTo>
                  <a:lnTo>
                    <a:pt x="754" y="154"/>
                  </a:lnTo>
                  <a:lnTo>
                    <a:pt x="789" y="110"/>
                  </a:lnTo>
                  <a:lnTo>
                    <a:pt x="819" y="66"/>
                  </a:lnTo>
                  <a:lnTo>
                    <a:pt x="844" y="27"/>
                  </a:lnTo>
                  <a:lnTo>
                    <a:pt x="864" y="0"/>
                  </a:lnTo>
                </a:path>
              </a:pathLst>
            </a:custGeom>
            <a:noFill/>
            <a:ln w="25400" cap="rnd" cmpd="sng">
              <a:solidFill>
                <a:srgbClr val="000058"/>
              </a:solidFill>
              <a:prstDash val="solid"/>
              <a:round/>
              <a:headEnd type="none" w="med" len="med"/>
              <a:tailEnd type="triangle" w="med" len="med"/>
            </a:ln>
          </p:spPr>
          <p:txBody>
            <a:bodyPr/>
            <a:lstStyle/>
            <a:p>
              <a:endParaRPr lang="en-GB"/>
            </a:p>
          </p:txBody>
        </p:sp>
        <p:sp>
          <p:nvSpPr>
            <p:cNvPr id="36894" name="Rectangle 16"/>
            <p:cNvSpPr>
              <a:spLocks noChangeArrowheads="1"/>
            </p:cNvSpPr>
            <p:nvPr/>
          </p:nvSpPr>
          <p:spPr bwMode="auto">
            <a:xfrm>
              <a:off x="3073" y="2881"/>
              <a:ext cx="623" cy="410"/>
            </a:xfrm>
            <a:prstGeom prst="rect">
              <a:avLst/>
            </a:prstGeom>
            <a:noFill/>
            <a:ln w="12700">
              <a:noFill/>
              <a:miter lim="800000"/>
              <a:headEnd/>
              <a:tailEnd/>
            </a:ln>
          </p:spPr>
          <p:txBody>
            <a:bodyPr lIns="90488" tIns="44450" rIns="90488" bIns="44450">
              <a:spAutoFit/>
            </a:bodyPr>
            <a:lstStyle/>
            <a:p>
              <a:pPr>
                <a:spcBef>
                  <a:spcPct val="50000"/>
                </a:spcBef>
              </a:pPr>
              <a:r>
                <a:rPr lang="en-GB" sz="3600" b="0">
                  <a:solidFill>
                    <a:srgbClr val="B70996"/>
                  </a:solidFill>
                </a:rPr>
                <a:t>NO</a:t>
              </a:r>
            </a:p>
          </p:txBody>
        </p:sp>
      </p:grpSp>
      <p:grpSp>
        <p:nvGrpSpPr>
          <p:cNvPr id="3" name="Group 30"/>
          <p:cNvGrpSpPr>
            <a:grpSpLocks/>
          </p:cNvGrpSpPr>
          <p:nvPr/>
        </p:nvGrpSpPr>
        <p:grpSpPr bwMode="auto">
          <a:xfrm>
            <a:off x="5508625" y="1196975"/>
            <a:ext cx="3729038" cy="3382963"/>
            <a:chOff x="3411" y="799"/>
            <a:chExt cx="2349" cy="2131"/>
          </a:xfrm>
        </p:grpSpPr>
        <p:sp>
          <p:nvSpPr>
            <p:cNvPr id="36886" name="Freeform 17"/>
            <p:cNvSpPr>
              <a:spLocks/>
            </p:cNvSpPr>
            <p:nvPr/>
          </p:nvSpPr>
          <p:spPr bwMode="auto">
            <a:xfrm>
              <a:off x="3411" y="2446"/>
              <a:ext cx="326" cy="484"/>
            </a:xfrm>
            <a:custGeom>
              <a:avLst/>
              <a:gdLst>
                <a:gd name="T0" fmla="*/ 0 w 431"/>
                <a:gd name="T1" fmla="*/ 483 h 484"/>
                <a:gd name="T2" fmla="*/ 4 w 431"/>
                <a:gd name="T3" fmla="*/ 385 h 484"/>
                <a:gd name="T4" fmla="*/ 8 w 431"/>
                <a:gd name="T5" fmla="*/ 291 h 484"/>
                <a:gd name="T6" fmla="*/ 11 w 431"/>
                <a:gd name="T7" fmla="*/ 211 h 484"/>
                <a:gd name="T8" fmla="*/ 14 w 431"/>
                <a:gd name="T9" fmla="*/ 174 h 484"/>
                <a:gd name="T10" fmla="*/ 17 w 431"/>
                <a:gd name="T11" fmla="*/ 141 h 484"/>
                <a:gd name="T12" fmla="*/ 20 w 431"/>
                <a:gd name="T13" fmla="*/ 113 h 484"/>
                <a:gd name="T14" fmla="*/ 24 w 431"/>
                <a:gd name="T15" fmla="*/ 89 h 484"/>
                <a:gd name="T16" fmla="*/ 33 w 431"/>
                <a:gd name="T17" fmla="*/ 52 h 484"/>
                <a:gd name="T18" fmla="*/ 41 w 431"/>
                <a:gd name="T19" fmla="*/ 19 h 484"/>
                <a:gd name="T20" fmla="*/ 44 w 431"/>
                <a:gd name="T21" fmla="*/ 10 h 484"/>
                <a:gd name="T22" fmla="*/ 46 w 431"/>
                <a:gd name="T23" fmla="*/ 0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1"/>
                <a:gd name="T37" fmla="*/ 0 h 484"/>
                <a:gd name="T38" fmla="*/ 431 w 431"/>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1" h="484">
                  <a:moveTo>
                    <a:pt x="0" y="483"/>
                  </a:moveTo>
                  <a:lnTo>
                    <a:pt x="31" y="385"/>
                  </a:lnTo>
                  <a:lnTo>
                    <a:pt x="67" y="291"/>
                  </a:lnTo>
                  <a:lnTo>
                    <a:pt x="110" y="211"/>
                  </a:lnTo>
                  <a:lnTo>
                    <a:pt x="135" y="174"/>
                  </a:lnTo>
                  <a:lnTo>
                    <a:pt x="160" y="141"/>
                  </a:lnTo>
                  <a:lnTo>
                    <a:pt x="190" y="113"/>
                  </a:lnTo>
                  <a:lnTo>
                    <a:pt x="227" y="89"/>
                  </a:lnTo>
                  <a:lnTo>
                    <a:pt x="307" y="52"/>
                  </a:lnTo>
                  <a:lnTo>
                    <a:pt x="381" y="19"/>
                  </a:lnTo>
                  <a:lnTo>
                    <a:pt x="412" y="10"/>
                  </a:lnTo>
                  <a:lnTo>
                    <a:pt x="430" y="0"/>
                  </a:lnTo>
                </a:path>
              </a:pathLst>
            </a:custGeom>
            <a:noFill/>
            <a:ln w="25400" cap="rnd" cmpd="sng">
              <a:solidFill>
                <a:srgbClr val="000058"/>
              </a:solidFill>
              <a:prstDash val="solid"/>
              <a:round/>
              <a:headEnd type="none" w="med" len="med"/>
              <a:tailEnd type="triangle" w="med" len="med"/>
            </a:ln>
          </p:spPr>
          <p:txBody>
            <a:bodyPr/>
            <a:lstStyle/>
            <a:p>
              <a:endParaRPr lang="en-GB"/>
            </a:p>
          </p:txBody>
        </p:sp>
        <p:sp>
          <p:nvSpPr>
            <p:cNvPr id="36887" name="Rectangle 18"/>
            <p:cNvSpPr>
              <a:spLocks noChangeArrowheads="1"/>
            </p:cNvSpPr>
            <p:nvPr/>
          </p:nvSpPr>
          <p:spPr bwMode="auto">
            <a:xfrm>
              <a:off x="3841" y="2257"/>
              <a:ext cx="989" cy="333"/>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cGMP</a:t>
              </a:r>
            </a:p>
          </p:txBody>
        </p:sp>
        <p:sp>
          <p:nvSpPr>
            <p:cNvPr id="36888" name="Freeform 19"/>
            <p:cNvSpPr>
              <a:spLocks/>
            </p:cNvSpPr>
            <p:nvPr/>
          </p:nvSpPr>
          <p:spPr bwMode="auto">
            <a:xfrm>
              <a:off x="4464" y="1874"/>
              <a:ext cx="189" cy="432"/>
            </a:xfrm>
            <a:custGeom>
              <a:avLst/>
              <a:gdLst>
                <a:gd name="T0" fmla="*/ 0 w 250"/>
                <a:gd name="T1" fmla="*/ 431 h 432"/>
                <a:gd name="T2" fmla="*/ 5 w 250"/>
                <a:gd name="T3" fmla="*/ 427 h 432"/>
                <a:gd name="T4" fmla="*/ 8 w 250"/>
                <a:gd name="T5" fmla="*/ 420 h 432"/>
                <a:gd name="T6" fmla="*/ 11 w 250"/>
                <a:gd name="T7" fmla="*/ 409 h 432"/>
                <a:gd name="T8" fmla="*/ 15 w 250"/>
                <a:gd name="T9" fmla="*/ 383 h 432"/>
                <a:gd name="T10" fmla="*/ 17 w 250"/>
                <a:gd name="T11" fmla="*/ 365 h 432"/>
                <a:gd name="T12" fmla="*/ 19 w 250"/>
                <a:gd name="T13" fmla="*/ 346 h 432"/>
                <a:gd name="T14" fmla="*/ 22 w 250"/>
                <a:gd name="T15" fmla="*/ 295 h 432"/>
                <a:gd name="T16" fmla="*/ 24 w 250"/>
                <a:gd name="T17" fmla="*/ 243 h 432"/>
                <a:gd name="T18" fmla="*/ 26 w 250"/>
                <a:gd name="T19" fmla="*/ 191 h 432"/>
                <a:gd name="T20" fmla="*/ 26 w 250"/>
                <a:gd name="T21" fmla="*/ 136 h 432"/>
                <a:gd name="T22" fmla="*/ 26 w 250"/>
                <a:gd name="T23" fmla="*/ 81 h 432"/>
                <a:gd name="T24" fmla="*/ 26 w 250"/>
                <a:gd name="T25" fmla="*/ 55 h 432"/>
                <a:gd name="T26" fmla="*/ 26 w 250"/>
                <a:gd name="T27" fmla="*/ 33 h 432"/>
                <a:gd name="T28" fmla="*/ 26 w 250"/>
                <a:gd name="T29" fmla="*/ 14 h 432"/>
                <a:gd name="T30" fmla="*/ 26 w 250"/>
                <a:gd name="T31" fmla="*/ 0 h 43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0"/>
                <a:gd name="T49" fmla="*/ 0 h 432"/>
                <a:gd name="T50" fmla="*/ 250 w 250"/>
                <a:gd name="T51" fmla="*/ 432 h 43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0" h="432">
                  <a:moveTo>
                    <a:pt x="0" y="431"/>
                  </a:moveTo>
                  <a:lnTo>
                    <a:pt x="38" y="427"/>
                  </a:lnTo>
                  <a:lnTo>
                    <a:pt x="76" y="420"/>
                  </a:lnTo>
                  <a:lnTo>
                    <a:pt x="113" y="409"/>
                  </a:lnTo>
                  <a:lnTo>
                    <a:pt x="144" y="383"/>
                  </a:lnTo>
                  <a:lnTo>
                    <a:pt x="159" y="365"/>
                  </a:lnTo>
                  <a:lnTo>
                    <a:pt x="174" y="346"/>
                  </a:lnTo>
                  <a:lnTo>
                    <a:pt x="204" y="295"/>
                  </a:lnTo>
                  <a:lnTo>
                    <a:pt x="227" y="243"/>
                  </a:lnTo>
                  <a:lnTo>
                    <a:pt x="242" y="191"/>
                  </a:lnTo>
                  <a:lnTo>
                    <a:pt x="249" y="136"/>
                  </a:lnTo>
                  <a:lnTo>
                    <a:pt x="242" y="81"/>
                  </a:lnTo>
                  <a:lnTo>
                    <a:pt x="242" y="55"/>
                  </a:lnTo>
                  <a:lnTo>
                    <a:pt x="242" y="33"/>
                  </a:lnTo>
                  <a:lnTo>
                    <a:pt x="242" y="14"/>
                  </a:lnTo>
                  <a:lnTo>
                    <a:pt x="242" y="0"/>
                  </a:lnTo>
                </a:path>
              </a:pathLst>
            </a:custGeom>
            <a:noFill/>
            <a:ln w="25400" cap="rnd" cmpd="sng">
              <a:solidFill>
                <a:srgbClr val="000058"/>
              </a:solidFill>
              <a:prstDash val="solid"/>
              <a:round/>
              <a:headEnd type="none" w="med" len="med"/>
              <a:tailEnd type="triangle" w="med" len="med"/>
            </a:ln>
          </p:spPr>
          <p:txBody>
            <a:bodyPr/>
            <a:lstStyle/>
            <a:p>
              <a:endParaRPr lang="en-GB"/>
            </a:p>
          </p:txBody>
        </p:sp>
        <p:sp>
          <p:nvSpPr>
            <p:cNvPr id="36889" name="Rectangle 20"/>
            <p:cNvSpPr>
              <a:spLocks noChangeArrowheads="1"/>
            </p:cNvSpPr>
            <p:nvPr/>
          </p:nvSpPr>
          <p:spPr bwMode="auto">
            <a:xfrm>
              <a:off x="4059" y="799"/>
              <a:ext cx="1701" cy="871"/>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Dilatation of arterial smooth muscle</a:t>
              </a:r>
            </a:p>
          </p:txBody>
        </p:sp>
      </p:grpSp>
      <p:grpSp>
        <p:nvGrpSpPr>
          <p:cNvPr id="4" name="Group 31"/>
          <p:cNvGrpSpPr>
            <a:grpSpLocks/>
          </p:cNvGrpSpPr>
          <p:nvPr/>
        </p:nvGrpSpPr>
        <p:grpSpPr bwMode="auto">
          <a:xfrm>
            <a:off x="6754813" y="4038600"/>
            <a:ext cx="2138362" cy="1063625"/>
            <a:chOff x="4255" y="2544"/>
            <a:chExt cx="1347" cy="670"/>
          </a:xfrm>
        </p:grpSpPr>
        <p:sp>
          <p:nvSpPr>
            <p:cNvPr id="36883" name="Freeform 21"/>
            <p:cNvSpPr>
              <a:spLocks/>
            </p:cNvSpPr>
            <p:nvPr/>
          </p:nvSpPr>
          <p:spPr bwMode="auto">
            <a:xfrm>
              <a:off x="4255" y="2640"/>
              <a:ext cx="269" cy="365"/>
            </a:xfrm>
            <a:custGeom>
              <a:avLst/>
              <a:gdLst>
                <a:gd name="T0" fmla="*/ 8 w 355"/>
                <a:gd name="T1" fmla="*/ 0 h 365"/>
                <a:gd name="T2" fmla="*/ 4 w 355"/>
                <a:gd name="T3" fmla="*/ 107 h 365"/>
                <a:gd name="T4" fmla="*/ 2 w 355"/>
                <a:gd name="T5" fmla="*/ 199 h 365"/>
                <a:gd name="T6" fmla="*/ 0 w 355"/>
                <a:gd name="T7" fmla="*/ 243 h 365"/>
                <a:gd name="T8" fmla="*/ 0 w 355"/>
                <a:gd name="T9" fmla="*/ 281 h 365"/>
                <a:gd name="T10" fmla="*/ 0 w 355"/>
                <a:gd name="T11" fmla="*/ 311 h 365"/>
                <a:gd name="T12" fmla="*/ 2 w 355"/>
                <a:gd name="T13" fmla="*/ 335 h 365"/>
                <a:gd name="T14" fmla="*/ 5 w 355"/>
                <a:gd name="T15" fmla="*/ 354 h 365"/>
                <a:gd name="T16" fmla="*/ 8 w 355"/>
                <a:gd name="T17" fmla="*/ 359 h 365"/>
                <a:gd name="T18" fmla="*/ 14 w 355"/>
                <a:gd name="T19" fmla="*/ 364 h 365"/>
                <a:gd name="T20" fmla="*/ 20 w 355"/>
                <a:gd name="T21" fmla="*/ 359 h 365"/>
                <a:gd name="T22" fmla="*/ 26 w 355"/>
                <a:gd name="T23" fmla="*/ 354 h 365"/>
                <a:gd name="T24" fmla="*/ 30 w 355"/>
                <a:gd name="T25" fmla="*/ 349 h 365"/>
                <a:gd name="T26" fmla="*/ 35 w 355"/>
                <a:gd name="T27" fmla="*/ 340 h 365"/>
                <a:gd name="T28" fmla="*/ 39 w 355"/>
                <a:gd name="T29" fmla="*/ 335 h 36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365"/>
                <a:gd name="T47" fmla="*/ 355 w 355"/>
                <a:gd name="T48" fmla="*/ 365 h 36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365">
                  <a:moveTo>
                    <a:pt x="66" y="0"/>
                  </a:moveTo>
                  <a:lnTo>
                    <a:pt x="30" y="107"/>
                  </a:lnTo>
                  <a:lnTo>
                    <a:pt x="7" y="199"/>
                  </a:lnTo>
                  <a:lnTo>
                    <a:pt x="0" y="243"/>
                  </a:lnTo>
                  <a:lnTo>
                    <a:pt x="0" y="281"/>
                  </a:lnTo>
                  <a:lnTo>
                    <a:pt x="0" y="311"/>
                  </a:lnTo>
                  <a:lnTo>
                    <a:pt x="15" y="335"/>
                  </a:lnTo>
                  <a:lnTo>
                    <a:pt x="44" y="354"/>
                  </a:lnTo>
                  <a:lnTo>
                    <a:pt x="81" y="359"/>
                  </a:lnTo>
                  <a:lnTo>
                    <a:pt x="133" y="364"/>
                  </a:lnTo>
                  <a:lnTo>
                    <a:pt x="184" y="359"/>
                  </a:lnTo>
                  <a:lnTo>
                    <a:pt x="236" y="354"/>
                  </a:lnTo>
                  <a:lnTo>
                    <a:pt x="280" y="349"/>
                  </a:lnTo>
                  <a:lnTo>
                    <a:pt x="325" y="340"/>
                  </a:lnTo>
                  <a:lnTo>
                    <a:pt x="354" y="335"/>
                  </a:lnTo>
                </a:path>
              </a:pathLst>
            </a:custGeom>
            <a:noFill/>
            <a:ln w="25400" cap="rnd" cmpd="sng">
              <a:solidFill>
                <a:srgbClr val="000058"/>
              </a:solidFill>
              <a:prstDash val="sysDot"/>
              <a:round/>
              <a:headEnd type="none" w="med" len="med"/>
              <a:tailEnd type="triangle" w="med" len="med"/>
            </a:ln>
          </p:spPr>
          <p:txBody>
            <a:bodyPr/>
            <a:lstStyle/>
            <a:p>
              <a:endParaRPr lang="en-GB"/>
            </a:p>
          </p:txBody>
        </p:sp>
        <p:sp>
          <p:nvSpPr>
            <p:cNvPr id="36884" name="Rectangle 22"/>
            <p:cNvSpPr>
              <a:spLocks noChangeArrowheads="1"/>
            </p:cNvSpPr>
            <p:nvPr/>
          </p:nvSpPr>
          <p:spPr bwMode="auto">
            <a:xfrm>
              <a:off x="4609" y="2881"/>
              <a:ext cx="993" cy="333"/>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5’GMP</a:t>
              </a:r>
            </a:p>
          </p:txBody>
        </p:sp>
        <p:sp>
          <p:nvSpPr>
            <p:cNvPr id="36885" name="Rectangle 23"/>
            <p:cNvSpPr>
              <a:spLocks noChangeArrowheads="1"/>
            </p:cNvSpPr>
            <p:nvPr/>
          </p:nvSpPr>
          <p:spPr bwMode="auto">
            <a:xfrm>
              <a:off x="4416" y="2544"/>
              <a:ext cx="777" cy="333"/>
            </a:xfrm>
            <a:prstGeom prst="rect">
              <a:avLst/>
            </a:prstGeom>
            <a:noFill/>
            <a:ln w="12700">
              <a:noFill/>
              <a:miter lim="800000"/>
              <a:headEnd/>
              <a:tailEnd/>
            </a:ln>
          </p:spPr>
          <p:txBody>
            <a:bodyPr lIns="90488" tIns="44450" rIns="90488" bIns="44450">
              <a:spAutoFit/>
            </a:bodyPr>
            <a:lstStyle/>
            <a:p>
              <a:pPr>
                <a:spcBef>
                  <a:spcPct val="50000"/>
                </a:spcBef>
              </a:pPr>
              <a:r>
                <a:rPr lang="en-GB" sz="2800" b="0" i="1">
                  <a:solidFill>
                    <a:srgbClr val="0070C0"/>
                  </a:solidFill>
                </a:rPr>
                <a:t>PDE</a:t>
              </a:r>
            </a:p>
          </p:txBody>
        </p:sp>
      </p:grpSp>
      <p:grpSp>
        <p:nvGrpSpPr>
          <p:cNvPr id="5" name="Group 33"/>
          <p:cNvGrpSpPr>
            <a:grpSpLocks/>
          </p:cNvGrpSpPr>
          <p:nvPr/>
        </p:nvGrpSpPr>
        <p:grpSpPr bwMode="auto">
          <a:xfrm>
            <a:off x="6875463" y="3789363"/>
            <a:ext cx="2016125" cy="2328862"/>
            <a:chOff x="4331" y="2387"/>
            <a:chExt cx="1270" cy="1467"/>
          </a:xfrm>
        </p:grpSpPr>
        <p:grpSp>
          <p:nvGrpSpPr>
            <p:cNvPr id="36879" name="Group 28"/>
            <p:cNvGrpSpPr>
              <a:grpSpLocks/>
            </p:cNvGrpSpPr>
            <p:nvPr/>
          </p:nvGrpSpPr>
          <p:grpSpPr bwMode="auto">
            <a:xfrm>
              <a:off x="4331" y="2750"/>
              <a:ext cx="1264" cy="1104"/>
              <a:chOff x="4331" y="2750"/>
              <a:chExt cx="1264" cy="1104"/>
            </a:xfrm>
          </p:grpSpPr>
          <p:sp>
            <p:nvSpPr>
              <p:cNvPr id="36881" name="Rectangle 24"/>
              <p:cNvSpPr>
                <a:spLocks noChangeArrowheads="1"/>
              </p:cNvSpPr>
              <p:nvPr/>
            </p:nvSpPr>
            <p:spPr bwMode="auto">
              <a:xfrm>
                <a:off x="4331" y="3521"/>
                <a:ext cx="980" cy="333"/>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VIAGRA</a:t>
                </a:r>
              </a:p>
            </p:txBody>
          </p:sp>
          <p:sp>
            <p:nvSpPr>
              <p:cNvPr id="36882" name="Freeform 25"/>
              <p:cNvSpPr>
                <a:spLocks/>
              </p:cNvSpPr>
              <p:nvPr/>
            </p:nvSpPr>
            <p:spPr bwMode="auto">
              <a:xfrm>
                <a:off x="5012" y="2750"/>
                <a:ext cx="583" cy="816"/>
              </a:xfrm>
              <a:custGeom>
                <a:avLst/>
                <a:gdLst>
                  <a:gd name="T0" fmla="*/ 906 w 459"/>
                  <a:gd name="T1" fmla="*/ 377 h 911"/>
                  <a:gd name="T2" fmla="*/ 1760 w 459"/>
                  <a:gd name="T3" fmla="*/ 288 h 911"/>
                  <a:gd name="T4" fmla="*/ 2190 w 459"/>
                  <a:gd name="T5" fmla="*/ 245 h 911"/>
                  <a:gd name="T6" fmla="*/ 2488 w 459"/>
                  <a:gd name="T7" fmla="*/ 205 h 911"/>
                  <a:gd name="T8" fmla="*/ 2801 w 459"/>
                  <a:gd name="T9" fmla="*/ 167 h 911"/>
                  <a:gd name="T10" fmla="*/ 2984 w 459"/>
                  <a:gd name="T11" fmla="*/ 132 h 911"/>
                  <a:gd name="T12" fmla="*/ 3104 w 459"/>
                  <a:gd name="T13" fmla="*/ 100 h 911"/>
                  <a:gd name="T14" fmla="*/ 3104 w 459"/>
                  <a:gd name="T15" fmla="*/ 73 h 911"/>
                  <a:gd name="T16" fmla="*/ 2984 w 459"/>
                  <a:gd name="T17" fmla="*/ 52 h 911"/>
                  <a:gd name="T18" fmla="*/ 2610 w 459"/>
                  <a:gd name="T19" fmla="*/ 38 h 911"/>
                  <a:gd name="T20" fmla="*/ 2190 w 459"/>
                  <a:gd name="T21" fmla="*/ 26 h 911"/>
                  <a:gd name="T22" fmla="*/ 1698 w 459"/>
                  <a:gd name="T23" fmla="*/ 19 h 911"/>
                  <a:gd name="T24" fmla="*/ 1151 w 459"/>
                  <a:gd name="T25" fmla="*/ 12 h 911"/>
                  <a:gd name="T26" fmla="*/ 673 w 459"/>
                  <a:gd name="T27" fmla="*/ 7 h 911"/>
                  <a:gd name="T28" fmla="*/ 244 w 459"/>
                  <a:gd name="T29" fmla="*/ 4 h 911"/>
                  <a:gd name="T30" fmla="*/ 0 w 459"/>
                  <a:gd name="T31" fmla="*/ 0 h 9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9"/>
                  <a:gd name="T49" fmla="*/ 0 h 911"/>
                  <a:gd name="T50" fmla="*/ 459 w 459"/>
                  <a:gd name="T51" fmla="*/ 911 h 9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9" h="911">
                    <a:moveTo>
                      <a:pt x="134" y="910"/>
                    </a:moveTo>
                    <a:lnTo>
                      <a:pt x="260" y="697"/>
                    </a:lnTo>
                    <a:lnTo>
                      <a:pt x="323" y="593"/>
                    </a:lnTo>
                    <a:lnTo>
                      <a:pt x="368" y="495"/>
                    </a:lnTo>
                    <a:lnTo>
                      <a:pt x="413" y="403"/>
                    </a:lnTo>
                    <a:lnTo>
                      <a:pt x="440" y="317"/>
                    </a:lnTo>
                    <a:lnTo>
                      <a:pt x="458" y="242"/>
                    </a:lnTo>
                    <a:lnTo>
                      <a:pt x="458" y="178"/>
                    </a:lnTo>
                    <a:lnTo>
                      <a:pt x="440" y="126"/>
                    </a:lnTo>
                    <a:lnTo>
                      <a:pt x="386" y="92"/>
                    </a:lnTo>
                    <a:lnTo>
                      <a:pt x="323" y="63"/>
                    </a:lnTo>
                    <a:lnTo>
                      <a:pt x="251" y="46"/>
                    </a:lnTo>
                    <a:lnTo>
                      <a:pt x="170" y="28"/>
                    </a:lnTo>
                    <a:lnTo>
                      <a:pt x="99" y="17"/>
                    </a:lnTo>
                    <a:lnTo>
                      <a:pt x="36" y="11"/>
                    </a:lnTo>
                    <a:lnTo>
                      <a:pt x="0" y="0"/>
                    </a:lnTo>
                  </a:path>
                </a:pathLst>
              </a:custGeom>
              <a:noFill/>
              <a:ln w="25400" cap="rnd" cmpd="sng">
                <a:solidFill>
                  <a:srgbClr val="000058"/>
                </a:solidFill>
                <a:prstDash val="solid"/>
                <a:round/>
                <a:headEnd type="none" w="med" len="med"/>
                <a:tailEnd type="triangle" w="med" len="med"/>
              </a:ln>
            </p:spPr>
            <p:txBody>
              <a:bodyPr/>
              <a:lstStyle/>
              <a:p>
                <a:endParaRPr lang="en-GB"/>
              </a:p>
            </p:txBody>
          </p:sp>
        </p:grpSp>
        <p:sp>
          <p:nvSpPr>
            <p:cNvPr id="36880" name="Rectangle 26"/>
            <p:cNvSpPr>
              <a:spLocks noChangeArrowheads="1"/>
            </p:cNvSpPr>
            <p:nvPr/>
          </p:nvSpPr>
          <p:spPr bwMode="auto">
            <a:xfrm>
              <a:off x="5239" y="2387"/>
              <a:ext cx="362" cy="333"/>
            </a:xfrm>
            <a:prstGeom prst="rect">
              <a:avLst/>
            </a:prstGeom>
            <a:noFill/>
            <a:ln w="12700">
              <a:noFill/>
              <a:miter lim="800000"/>
              <a:headEnd/>
              <a:tailEnd/>
            </a:ln>
          </p:spPr>
          <p:txBody>
            <a:bodyPr lIns="90488" tIns="44450" rIns="90488" bIns="44450">
              <a:spAutoFit/>
            </a:bodyPr>
            <a:lstStyle/>
            <a:p>
              <a:pPr>
                <a:spcBef>
                  <a:spcPct val="50000"/>
                </a:spcBef>
              </a:pPr>
              <a:r>
                <a:rPr lang="en-GB" sz="2800" b="0">
                  <a:solidFill>
                    <a:srgbClr val="0070C0"/>
                  </a:solidFill>
                </a:rPr>
                <a:t>_</a:t>
              </a:r>
            </a:p>
          </p:txBody>
        </p:sp>
      </p:grpSp>
      <p:sp>
        <p:nvSpPr>
          <p:cNvPr id="36878" name="Rectangle 27"/>
          <p:cNvSpPr>
            <a:spLocks noChangeArrowheads="1"/>
          </p:cNvSpPr>
          <p:nvPr/>
        </p:nvSpPr>
        <p:spPr bwMode="auto">
          <a:xfrm>
            <a:off x="827088" y="0"/>
            <a:ext cx="7477125" cy="1320800"/>
          </a:xfrm>
          <a:prstGeom prst="rect">
            <a:avLst/>
          </a:prstGeom>
          <a:solidFill>
            <a:srgbClr val="FFFFCC"/>
          </a:solidFill>
          <a:ln w="25400">
            <a:noFill/>
            <a:miter lim="800000"/>
            <a:headEnd/>
            <a:tailEnd/>
          </a:ln>
        </p:spPr>
        <p:txBody>
          <a:bodyPr lIns="90488" tIns="44450" rIns="90488" bIns="44450">
            <a:spAutoFit/>
          </a:bodyPr>
          <a:lstStyle/>
          <a:p>
            <a:pPr algn="ctr">
              <a:spcBef>
                <a:spcPct val="50000"/>
              </a:spcBef>
            </a:pPr>
            <a:r>
              <a:rPr lang="en-GB" sz="4000" b="0">
                <a:solidFill>
                  <a:srgbClr val="00003C"/>
                </a:solidFill>
              </a:rPr>
              <a:t>MECHANISM OF SMOOTH MUSCLE DILATATION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88913"/>
            <a:ext cx="7772400" cy="863600"/>
          </a:xfrm>
          <a:prstGeom prst="rect">
            <a:avLst/>
          </a:prstGeom>
          <a:solidFill>
            <a:srgbClr val="FFFFCC"/>
          </a:solidFill>
          <a:ln w="9525">
            <a:noFill/>
            <a:miter lim="800000"/>
            <a:headEnd/>
            <a:tailEnd/>
          </a:ln>
        </p:spPr>
        <p:txBody>
          <a:bodyPr lIns="92075" tIns="46038" rIns="92075" bIns="46038" anchor="b"/>
          <a:lstStyle/>
          <a:p>
            <a:pPr algn="ctr"/>
            <a:r>
              <a:rPr lang="en-GB" sz="4000" b="0">
                <a:solidFill>
                  <a:srgbClr val="00003A"/>
                </a:solidFill>
              </a:rPr>
              <a:t>ERECTILE TISSUE IN WOMEN</a:t>
            </a:r>
          </a:p>
        </p:txBody>
      </p:sp>
      <p:sp>
        <p:nvSpPr>
          <p:cNvPr id="47107" name="Rectangle 3"/>
          <p:cNvSpPr>
            <a:spLocks noChangeArrowheads="1"/>
          </p:cNvSpPr>
          <p:nvPr/>
        </p:nvSpPr>
        <p:spPr bwMode="auto">
          <a:xfrm>
            <a:off x="685800" y="2057400"/>
            <a:ext cx="7772400" cy="4114800"/>
          </a:xfrm>
          <a:prstGeom prst="rect">
            <a:avLst/>
          </a:prstGeom>
          <a:noFill/>
          <a:ln w="9525">
            <a:noFill/>
            <a:miter lim="800000"/>
            <a:headEnd/>
            <a:tailEnd/>
          </a:ln>
        </p:spPr>
        <p:txBody>
          <a:bodyPr lIns="92075" tIns="46038" rIns="92075" bIns="46038"/>
          <a:lstStyle/>
          <a:p>
            <a:pPr marL="342900" indent="-342900">
              <a:spcBef>
                <a:spcPct val="20000"/>
              </a:spcBef>
              <a:buFontTx/>
              <a:buChar char="•"/>
            </a:pPr>
            <a:r>
              <a:rPr lang="en-GB" b="0">
                <a:solidFill>
                  <a:srgbClr val="0070C0"/>
                </a:solidFill>
              </a:rPr>
              <a:t>The female equivalent of the penis is the clitoris</a:t>
            </a:r>
          </a:p>
          <a:p>
            <a:pPr marL="342900" indent="-342900">
              <a:spcBef>
                <a:spcPct val="20000"/>
              </a:spcBef>
              <a:buFontTx/>
              <a:buChar char="•"/>
            </a:pPr>
            <a:r>
              <a:rPr lang="en-GB" b="0">
                <a:solidFill>
                  <a:srgbClr val="0070C0"/>
                </a:solidFill>
              </a:rPr>
              <a:t> The clitoris, like the penis, increases in size as a result of an increased blood flow into the tissue</a:t>
            </a:r>
          </a:p>
          <a:p>
            <a:pPr marL="342900" indent="-342900">
              <a:spcBef>
                <a:spcPct val="20000"/>
              </a:spcBef>
              <a:buFontTx/>
              <a:buChar char="•"/>
            </a:pPr>
            <a:r>
              <a:rPr lang="en-GB" b="0">
                <a:solidFill>
                  <a:srgbClr val="0070C0"/>
                </a:solidFill>
              </a:rPr>
              <a:t> The mechanism is the same (i.e. release of 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rgbClr val="FFFFCC"/>
          </a:solidFill>
        </p:spPr>
        <p:txBody>
          <a:bodyPr/>
          <a:lstStyle/>
          <a:p>
            <a:pPr eaLnBrk="1" hangingPunct="1"/>
            <a:r>
              <a:rPr lang="en-GB" sz="4000" smtClean="0">
                <a:solidFill>
                  <a:srgbClr val="00003C"/>
                </a:solidFill>
                <a:latin typeface="Arial" charset="0"/>
                <a:cs typeface="Arial" charset="0"/>
              </a:rPr>
              <a:t>FERTILIZATION</a:t>
            </a:r>
          </a:p>
        </p:txBody>
      </p:sp>
      <p:sp>
        <p:nvSpPr>
          <p:cNvPr id="38915" name="Rectangle 3"/>
          <p:cNvSpPr>
            <a:spLocks noGrp="1" noChangeArrowheads="1"/>
          </p:cNvSpPr>
          <p:nvPr>
            <p:ph idx="1"/>
          </p:nvPr>
        </p:nvSpPr>
        <p:spPr>
          <a:xfrm>
            <a:off x="2051050" y="2420938"/>
            <a:ext cx="6189663" cy="2520950"/>
          </a:xfrm>
        </p:spPr>
        <p:txBody>
          <a:bodyPr/>
          <a:lstStyle/>
          <a:p>
            <a:pPr eaLnBrk="1" hangingPunct="1"/>
            <a:r>
              <a:rPr lang="en-GB" sz="3600" smtClean="0">
                <a:solidFill>
                  <a:srgbClr val="0070C0"/>
                </a:solidFill>
              </a:rPr>
              <a:t>Sexual intercourse</a:t>
            </a:r>
          </a:p>
          <a:p>
            <a:pPr eaLnBrk="1" hangingPunct="1"/>
            <a:endParaRPr lang="en-GB" sz="3600" smtClean="0">
              <a:solidFill>
                <a:srgbClr val="0070C0"/>
              </a:solidFill>
            </a:endParaRPr>
          </a:p>
          <a:p>
            <a:pPr eaLnBrk="1" hangingPunct="1"/>
            <a:r>
              <a:rPr lang="en-GB" sz="3600" smtClean="0">
                <a:solidFill>
                  <a:srgbClr val="0070C0"/>
                </a:solidFill>
              </a:rPr>
              <a:t>In-vitro fertilization</a:t>
            </a:r>
          </a:p>
        </p:txBody>
      </p:sp>
      <p:sp>
        <p:nvSpPr>
          <p:cNvPr id="38916" name="Text Box 4"/>
          <p:cNvSpPr txBox="1">
            <a:spLocks noChangeArrowheads="1"/>
          </p:cNvSpPr>
          <p:nvPr/>
        </p:nvSpPr>
        <p:spPr bwMode="auto">
          <a:xfrm>
            <a:off x="2124075" y="4941888"/>
            <a:ext cx="4400550" cy="579437"/>
          </a:xfrm>
          <a:prstGeom prst="rect">
            <a:avLst/>
          </a:prstGeom>
          <a:noFill/>
          <a:ln w="9525">
            <a:noFill/>
            <a:miter lim="800000"/>
            <a:headEnd/>
            <a:tailEnd/>
          </a:ln>
        </p:spPr>
        <p:txBody>
          <a:bodyPr wrap="none">
            <a:spAutoFit/>
          </a:bodyPr>
          <a:lstStyle/>
          <a:p>
            <a:r>
              <a:rPr lang="en-GB">
                <a:solidFill>
                  <a:srgbClr val="B70996"/>
                </a:solidFill>
              </a:rPr>
              <a:t>So, is sex necessary?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3" name="Rectangle 3"/>
          <p:cNvSpPr>
            <a:spLocks noChangeArrowheads="1"/>
          </p:cNvSpPr>
          <p:nvPr/>
        </p:nvSpPr>
        <p:spPr bwMode="auto">
          <a:xfrm>
            <a:off x="755575" y="1918121"/>
            <a:ext cx="7560841" cy="1654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spcBef>
                <a:spcPct val="20000"/>
              </a:spcBef>
              <a:buFont typeface="Symbol" pitchFamily="18" charset="2"/>
              <a:buNone/>
            </a:pPr>
            <a:r>
              <a:rPr lang="en-GB" sz="2400" b="1" dirty="0" smtClean="0">
                <a:solidFill>
                  <a:srgbClr val="000000"/>
                </a:solidFill>
              </a:rPr>
              <a:t>Gender</a:t>
            </a:r>
          </a:p>
          <a:p>
            <a:pPr marL="234950" indent="-234950">
              <a:spcBef>
                <a:spcPct val="20000"/>
              </a:spcBef>
              <a:buFont typeface="Symbol" pitchFamily="18" charset="2"/>
              <a:buNone/>
            </a:pPr>
            <a:endParaRPr lang="en-GB" sz="2400" b="1" dirty="0">
              <a:solidFill>
                <a:srgbClr val="000000"/>
              </a:solidFill>
            </a:endParaRPr>
          </a:p>
          <a:p>
            <a:pPr marL="234950" indent="-234950">
              <a:spcBef>
                <a:spcPct val="20000"/>
              </a:spcBef>
              <a:buFont typeface="Symbol" pitchFamily="18" charset="2"/>
              <a:buChar char="·"/>
            </a:pPr>
            <a:r>
              <a:rPr lang="en-GB" sz="2400" b="0" dirty="0">
                <a:solidFill>
                  <a:srgbClr val="000000"/>
                </a:solidFill>
              </a:rPr>
              <a:t>A [human] subject’s self-representation as male or </a:t>
            </a:r>
            <a:r>
              <a:rPr lang="en-GB" sz="2400" b="0" dirty="0" smtClean="0">
                <a:solidFill>
                  <a:srgbClr val="000000"/>
                </a:solidFill>
              </a:rPr>
              <a:t>female</a:t>
            </a:r>
          </a:p>
          <a:p>
            <a:pPr marL="234950" indent="-234950">
              <a:spcBef>
                <a:spcPct val="20000"/>
              </a:spcBef>
              <a:buFont typeface="Symbol" pitchFamily="18" charset="2"/>
              <a:buChar char="·"/>
            </a:pPr>
            <a:endParaRPr lang="en-GB" sz="2400" b="0" dirty="0">
              <a:solidFill>
                <a:srgbClr val="000000"/>
              </a:solidFill>
            </a:endParaRPr>
          </a:p>
        </p:txBody>
      </p:sp>
      <p:sp>
        <p:nvSpPr>
          <p:cNvPr id="240644" name="Rectangle 4"/>
          <p:cNvSpPr>
            <a:spLocks noChangeArrowheads="1"/>
          </p:cNvSpPr>
          <p:nvPr/>
        </p:nvSpPr>
        <p:spPr bwMode="auto">
          <a:xfrm>
            <a:off x="2627313" y="765175"/>
            <a:ext cx="3744912"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34950" indent="-234950" algn="ctr">
              <a:spcBef>
                <a:spcPct val="20000"/>
              </a:spcBef>
              <a:buFont typeface="Symbol" pitchFamily="18" charset="2"/>
              <a:buNone/>
            </a:pPr>
            <a:r>
              <a:rPr lang="en-GB" sz="4000" b="1">
                <a:solidFill>
                  <a:srgbClr val="000000"/>
                </a:solidFill>
              </a:rPr>
              <a:t>Definitions</a:t>
            </a:r>
          </a:p>
        </p:txBody>
      </p:sp>
    </p:spTree>
    <p:extLst>
      <p:ext uri="{BB962C8B-B14F-4D97-AF65-F5344CB8AC3E}">
        <p14:creationId xmlns:p14="http://schemas.microsoft.com/office/powerpoint/2010/main" val="1135512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0643"/>
                                        </p:tgtEl>
                                        <p:attrNameLst>
                                          <p:attrName>style.visibility</p:attrName>
                                        </p:attrNameLst>
                                      </p:cBhvr>
                                      <p:to>
                                        <p:strVal val="visible"/>
                                      </p:to>
                                    </p:set>
                                    <p:animEffect transition="in" filter="box(in)">
                                      <p:cBhvr>
                                        <p:cTn id="7" dur="500"/>
                                        <p:tgtEl>
                                          <p:spTgt spid="240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29816"/>
            <a:ext cx="8229600" cy="1143000"/>
          </a:xfrm>
        </p:spPr>
        <p:txBody>
          <a:bodyPr/>
          <a:lstStyle/>
          <a:p>
            <a:pPr eaLnBrk="1" hangingPunct="1"/>
            <a:r>
              <a:rPr lang="en-GB" dirty="0" smtClean="0">
                <a:solidFill>
                  <a:schemeClr val="tx2"/>
                </a:solidFill>
              </a:rPr>
              <a:t>IS SEX NECESSARY?</a:t>
            </a:r>
          </a:p>
        </p:txBody>
      </p:sp>
      <p:sp>
        <p:nvSpPr>
          <p:cNvPr id="4099" name="Rectangle 3"/>
          <p:cNvSpPr>
            <a:spLocks noGrp="1" noChangeArrowheads="1"/>
          </p:cNvSpPr>
          <p:nvPr>
            <p:ph idx="1"/>
          </p:nvPr>
        </p:nvSpPr>
        <p:spPr>
          <a:xfrm>
            <a:off x="762000" y="2571750"/>
            <a:ext cx="7772400" cy="2838450"/>
          </a:xfrm>
        </p:spPr>
        <p:txBody>
          <a:bodyPr/>
          <a:lstStyle/>
          <a:p>
            <a:pPr eaLnBrk="1" hangingPunct="1">
              <a:lnSpc>
                <a:spcPct val="90000"/>
              </a:lnSpc>
              <a:buFontTx/>
              <a:buNone/>
            </a:pPr>
            <a:r>
              <a:rPr lang="en-GB" dirty="0" smtClean="0">
                <a:solidFill>
                  <a:schemeClr val="hlink"/>
                </a:solidFill>
              </a:rPr>
              <a:t>	The key reason for sex is for the human species to procreate – i.e. to reproduce.</a:t>
            </a:r>
          </a:p>
          <a:p>
            <a:pPr eaLnBrk="1" hangingPunct="1">
              <a:lnSpc>
                <a:spcPct val="90000"/>
              </a:lnSpc>
              <a:buFontTx/>
              <a:buNone/>
            </a:pPr>
            <a:endParaRPr lang="en-GB" dirty="0">
              <a:solidFill>
                <a:schemeClr val="hlink"/>
              </a:solidFill>
            </a:endParaRPr>
          </a:p>
          <a:p>
            <a:pPr eaLnBrk="1" hangingPunct="1">
              <a:lnSpc>
                <a:spcPct val="90000"/>
              </a:lnSpc>
              <a:buFontTx/>
              <a:buNone/>
            </a:pPr>
            <a:r>
              <a:rPr lang="en-GB" dirty="0" smtClean="0">
                <a:solidFill>
                  <a:schemeClr val="hlink"/>
                </a:solidFill>
              </a:rPr>
              <a:t>Focus: cells and tissues involved </a:t>
            </a:r>
            <a:r>
              <a:rPr lang="en-GB" dirty="0" err="1" smtClean="0">
                <a:solidFill>
                  <a:schemeClr val="hlink"/>
                </a:solidFill>
              </a:rPr>
              <a:t>insexual</a:t>
            </a:r>
            <a:r>
              <a:rPr lang="en-GB" dirty="0" smtClean="0">
                <a:solidFill>
                  <a:schemeClr val="hlink"/>
                </a:solidFill>
              </a:rPr>
              <a:t> reproduction</a:t>
            </a:r>
          </a:p>
          <a:p>
            <a:pPr eaLnBrk="1" hangingPunct="1">
              <a:lnSpc>
                <a:spcPct val="90000"/>
              </a:lnSpc>
              <a:buFontTx/>
              <a:buNone/>
            </a:pPr>
            <a:endParaRPr lang="en-GB" dirty="0" smtClean="0">
              <a:solidFill>
                <a:schemeClr val="hlink"/>
              </a:solidFill>
            </a:endParaRPr>
          </a:p>
          <a:p>
            <a:pPr eaLnBrk="1" hangingPunct="1">
              <a:lnSpc>
                <a:spcPct val="90000"/>
              </a:lnSpc>
              <a:buFontTx/>
              <a:buNone/>
            </a:pPr>
            <a:r>
              <a:rPr lang="en-GB" dirty="0" smtClean="0">
                <a:solidFill>
                  <a:schemeClr val="hlink"/>
                </a:solidFill>
              </a:rPr>
              <a:t>	</a:t>
            </a:r>
          </a:p>
        </p:txBody>
      </p:sp>
    </p:spTree>
    <p:extLst>
      <p:ext uri="{BB962C8B-B14F-4D97-AF65-F5344CB8AC3E}">
        <p14:creationId xmlns:p14="http://schemas.microsoft.com/office/powerpoint/2010/main" val="2680503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14375" y="285750"/>
            <a:ext cx="7772400" cy="1143000"/>
          </a:xfrm>
        </p:spPr>
        <p:txBody>
          <a:bodyPr/>
          <a:lstStyle/>
          <a:p>
            <a:pPr eaLnBrk="1" hangingPunct="1"/>
            <a:r>
              <a:rPr lang="en-GB" smtClean="0">
                <a:solidFill>
                  <a:schemeClr val="tx2"/>
                </a:solidFill>
              </a:rPr>
              <a:t>Is sex necessary?</a:t>
            </a:r>
          </a:p>
        </p:txBody>
      </p:sp>
      <p:sp>
        <p:nvSpPr>
          <p:cNvPr id="3" name="Content Placeholder 2"/>
          <p:cNvSpPr>
            <a:spLocks noGrp="1"/>
          </p:cNvSpPr>
          <p:nvPr>
            <p:ph idx="1"/>
          </p:nvPr>
        </p:nvSpPr>
        <p:spPr>
          <a:xfrm>
            <a:off x="428625" y="1500188"/>
            <a:ext cx="8143875" cy="4714875"/>
          </a:xfrm>
        </p:spPr>
        <p:txBody>
          <a:bodyPr/>
          <a:lstStyle/>
          <a:p>
            <a:pPr eaLnBrk="1" hangingPunct="1"/>
            <a:r>
              <a:rPr lang="en-GB" smtClean="0"/>
              <a:t>Procreation is the purpose,  and an important driver to copulation is the pleasure associated with it</a:t>
            </a:r>
          </a:p>
          <a:p>
            <a:pPr eaLnBrk="1" hangingPunct="1"/>
            <a:r>
              <a:rPr lang="en-GB" smtClean="0"/>
              <a:t>Likely to involve specific neural pathways in the brain.</a:t>
            </a:r>
          </a:p>
          <a:p>
            <a:pPr eaLnBrk="1" hangingPunct="1"/>
            <a:r>
              <a:rPr lang="en-GB" smtClean="0"/>
              <a:t>Responsibilities and behaviours associated with parenthood are at least partly linked to the activation of specific neuroendocrine pathways.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15"/>
          <p:cNvGrpSpPr>
            <a:grpSpLocks/>
          </p:cNvGrpSpPr>
          <p:nvPr/>
        </p:nvGrpSpPr>
        <p:grpSpPr bwMode="auto">
          <a:xfrm>
            <a:off x="1047750" y="836712"/>
            <a:ext cx="7124650" cy="5528496"/>
            <a:chOff x="1047750" y="1166157"/>
            <a:chExt cx="7086600" cy="5715001"/>
          </a:xfrm>
        </p:grpSpPr>
        <p:pic>
          <p:nvPicPr>
            <p:cNvPr id="9233" name="Picture 2" descr="DA pathwa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66157"/>
              <a:ext cx="7086600" cy="571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34" name="Rectangle 21"/>
            <p:cNvSpPr>
              <a:spLocks noChangeArrowheads="1"/>
            </p:cNvSpPr>
            <p:nvPr/>
          </p:nvSpPr>
          <p:spPr bwMode="auto">
            <a:xfrm>
              <a:off x="3286116" y="5786454"/>
              <a:ext cx="2997200" cy="903287"/>
            </a:xfrm>
            <a:prstGeom prst="rect">
              <a:avLst/>
            </a:prstGeom>
            <a:solidFill>
              <a:srgbClr val="FFFFC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495300" indent="-495300" algn="ctr" eaLnBrk="0" hangingPunct="0"/>
              <a:endParaRPr lang="en-GB" sz="2000">
                <a:solidFill>
                  <a:srgbClr val="000000"/>
                </a:solidFill>
                <a:latin typeface="Comic Sans MS" pitchFamily="66" charset="0"/>
              </a:endParaRPr>
            </a:p>
          </p:txBody>
        </p:sp>
      </p:grpSp>
      <p:sp>
        <p:nvSpPr>
          <p:cNvPr id="9219" name="Line 6"/>
          <p:cNvSpPr>
            <a:spLocks noChangeShapeType="1"/>
          </p:cNvSpPr>
          <p:nvPr/>
        </p:nvSpPr>
        <p:spPr bwMode="auto">
          <a:xfrm>
            <a:off x="3643313" y="3284538"/>
            <a:ext cx="228600" cy="838200"/>
          </a:xfrm>
          <a:prstGeom prst="line">
            <a:avLst/>
          </a:prstGeom>
          <a:noFill/>
          <a:ln w="5715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9226" name="Rectangle 21"/>
          <p:cNvSpPr>
            <a:spLocks noChangeArrowheads="1"/>
          </p:cNvSpPr>
          <p:nvPr/>
        </p:nvSpPr>
        <p:spPr bwMode="auto">
          <a:xfrm>
            <a:off x="214313" y="2420888"/>
            <a:ext cx="4424742"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GB" sz="2000" dirty="0" smtClean="0">
                <a:solidFill>
                  <a:srgbClr val="3333FF"/>
                </a:solidFill>
                <a:latin typeface="Arial" pitchFamily="34" charset="0"/>
                <a:cs typeface="Arial" pitchFamily="34" charset="0"/>
              </a:rPr>
              <a:t>Pathways for reward and pleasure</a:t>
            </a:r>
          </a:p>
          <a:p>
            <a:pPr algn="ctr" eaLnBrk="0" hangingPunct="0"/>
            <a:r>
              <a:rPr lang="en-GB" sz="1800" dirty="0" smtClean="0">
                <a:solidFill>
                  <a:srgbClr val="000000"/>
                </a:solidFill>
                <a:latin typeface="Arial" pitchFamily="34" charset="0"/>
                <a:cs typeface="Arial" pitchFamily="34" charset="0"/>
              </a:rPr>
              <a:t>mesolimbic dopaminergic system </a:t>
            </a:r>
            <a:endParaRPr lang="en-GB" sz="1800" dirty="0">
              <a:solidFill>
                <a:srgbClr val="000000"/>
              </a:solidFill>
              <a:latin typeface="Arial" pitchFamily="34" charset="0"/>
              <a:cs typeface="Arial" pitchFamily="34" charset="0"/>
            </a:endParaRPr>
          </a:p>
        </p:txBody>
      </p:sp>
      <p:sp>
        <p:nvSpPr>
          <p:cNvPr id="20" name="Rectangle 21"/>
          <p:cNvSpPr>
            <a:spLocks noChangeArrowheads="1"/>
          </p:cNvSpPr>
          <p:nvPr/>
        </p:nvSpPr>
        <p:spPr bwMode="auto">
          <a:xfrm>
            <a:off x="3964838" y="5157192"/>
            <a:ext cx="4639610" cy="838200"/>
          </a:xfrm>
          <a:prstGeom prst="rect">
            <a:avLst/>
          </a:prstGeom>
          <a:solidFill>
            <a:schemeClr val="bg1"/>
          </a:solidFill>
          <a:ln w="9525">
            <a:solidFill>
              <a:schemeClr val="tx1"/>
            </a:solidFill>
            <a:miter lim="800000"/>
            <a:headEnd/>
            <a:tailEnd/>
          </a:ln>
        </p:spPr>
        <p:txBody>
          <a:bodyPr wrap="none" anchor="ctr"/>
          <a:lstStyle/>
          <a:p>
            <a:pPr algn="ctr" eaLnBrk="0" hangingPunct="0"/>
            <a:r>
              <a:rPr lang="en-GB" sz="2000" dirty="0" smtClean="0">
                <a:solidFill>
                  <a:srgbClr val="3333FF"/>
                </a:solidFill>
                <a:latin typeface="Arial" pitchFamily="34" charset="0"/>
                <a:cs typeface="Arial" pitchFamily="34" charset="0"/>
              </a:rPr>
              <a:t>Neuroendocrine pathways regulating</a:t>
            </a:r>
          </a:p>
          <a:p>
            <a:pPr algn="ctr" eaLnBrk="0" hangingPunct="0"/>
            <a:r>
              <a:rPr lang="en-GB" sz="2000" dirty="0" smtClean="0">
                <a:solidFill>
                  <a:srgbClr val="3333FF"/>
                </a:solidFill>
                <a:latin typeface="Arial" pitchFamily="34" charset="0"/>
                <a:cs typeface="Arial" pitchFamily="34" charset="0"/>
              </a:rPr>
              <a:t> fertility and parenting</a:t>
            </a:r>
            <a:endParaRPr lang="en-GB" sz="1800" dirty="0">
              <a:solidFill>
                <a:srgbClr val="000000"/>
              </a:solidFill>
              <a:latin typeface="Arial" pitchFamily="34" charset="0"/>
              <a:cs typeface="Arial" pitchFamily="34" charset="0"/>
            </a:endParaRPr>
          </a:p>
        </p:txBody>
      </p:sp>
      <p:sp>
        <p:nvSpPr>
          <p:cNvPr id="23" name="Rectangle 21"/>
          <p:cNvSpPr>
            <a:spLocks noChangeArrowheads="1"/>
          </p:cNvSpPr>
          <p:nvPr/>
        </p:nvSpPr>
        <p:spPr bwMode="auto">
          <a:xfrm>
            <a:off x="2307498" y="188640"/>
            <a:ext cx="4424742" cy="838200"/>
          </a:xfrm>
          <a:prstGeom prst="rect">
            <a:avLst/>
          </a:prstGeom>
          <a:solidFill>
            <a:schemeClr val="bg1"/>
          </a:solidFill>
          <a:ln w="9525">
            <a:noFill/>
            <a:miter lim="800000"/>
            <a:headEnd/>
            <a:tailEnd/>
          </a:ln>
        </p:spPr>
        <p:txBody>
          <a:bodyPr wrap="none" anchor="ctr"/>
          <a:lstStyle/>
          <a:p>
            <a:pPr algn="ctr" eaLnBrk="0" hangingPunct="0"/>
            <a:r>
              <a:rPr lang="en-GB" sz="2800" dirty="0" smtClean="0">
                <a:solidFill>
                  <a:srgbClr val="3333FF"/>
                </a:solidFill>
                <a:latin typeface="Arial" pitchFamily="34" charset="0"/>
                <a:cs typeface="Arial" pitchFamily="34" charset="0"/>
              </a:rPr>
              <a:t>Sex and the brain</a:t>
            </a:r>
          </a:p>
        </p:txBody>
      </p:sp>
    </p:spTree>
    <p:extLst>
      <p:ext uri="{BB962C8B-B14F-4D97-AF65-F5344CB8AC3E}">
        <p14:creationId xmlns:p14="http://schemas.microsoft.com/office/powerpoint/2010/main" val="1949484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GB" smtClean="0"/>
              <a:t>Is sex necessary?</a:t>
            </a:r>
          </a:p>
        </p:txBody>
      </p:sp>
      <p:sp>
        <p:nvSpPr>
          <p:cNvPr id="6147" name="Content Placeholder 2"/>
          <p:cNvSpPr>
            <a:spLocks noGrp="1"/>
          </p:cNvSpPr>
          <p:nvPr>
            <p:ph idx="1"/>
          </p:nvPr>
        </p:nvSpPr>
        <p:spPr/>
        <p:txBody>
          <a:bodyPr/>
          <a:lstStyle/>
          <a:p>
            <a:pPr eaLnBrk="1" hangingPunct="1"/>
            <a:r>
              <a:rPr lang="en-GB" smtClean="0">
                <a:solidFill>
                  <a:schemeClr val="hlink"/>
                </a:solidFill>
              </a:rPr>
              <a:t>Before we can attempt to discuss this further, it is necessary to know exactly what human reproduction involves.</a:t>
            </a:r>
          </a:p>
          <a:p>
            <a:pPr eaLnBrk="1" hangingPunct="1">
              <a:buFont typeface="Arial" charset="0"/>
              <a:buNone/>
            </a:pPr>
            <a:endParaRPr lang="en-GB"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TotalTime>
  <Words>1713</Words>
  <Application>Microsoft Office PowerPoint</Application>
  <PresentationFormat>On-screen Show (4:3)</PresentationFormat>
  <Paragraphs>398</Paragraphs>
  <Slides>48</Slides>
  <Notes>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CorelDRAW! Graphic</vt:lpstr>
      <vt:lpstr>LCRS HUMAN LIFE CYCLE</vt:lpstr>
      <vt:lpstr>The Hypothalamo-pituitary gonadal axis – controller of sexual reproduction</vt:lpstr>
      <vt:lpstr>PowerPoint Presentation</vt:lpstr>
      <vt:lpstr>PowerPoint Presentation</vt:lpstr>
      <vt:lpstr>PowerPoint Presentation</vt:lpstr>
      <vt:lpstr>IS SEX NECESSARY?</vt:lpstr>
      <vt:lpstr>Is sex necessary?</vt:lpstr>
      <vt:lpstr>PowerPoint Presentation</vt:lpstr>
      <vt:lpstr>Is sex necessary?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Hypothalamo-pituitary gonadal axis – controller of sexual reproduction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Hypothalamo-pituitary gonadal axis – controller of sexual reproduction</vt:lpstr>
      <vt:lpstr>PowerPoint Presentation</vt:lpstr>
      <vt:lpstr>The Hypothalamo-pituitary gonadal axis – controller of sexual reproduction</vt:lpstr>
      <vt:lpstr>PowerPoint Presentation</vt:lpstr>
      <vt:lpstr>PowerPoint Presentation</vt:lpstr>
      <vt:lpstr>PowerPoint Presentation</vt:lpstr>
      <vt:lpstr>Ovarian mid-cycle event</vt:lpstr>
      <vt:lpstr>Endometrial cycle</vt:lpstr>
      <vt:lpstr>PowerPoint Presentation</vt:lpstr>
      <vt:lpstr>PowerPoint Presentation</vt:lpstr>
      <vt:lpstr>FERTILIZATION</vt:lpstr>
      <vt:lpstr>FERTILISATION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FERTILIZATION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Peter</dc:creator>
  <cp:lastModifiedBy>Shiel, Nuala</cp:lastModifiedBy>
  <cp:revision>106</cp:revision>
  <cp:lastPrinted>1999-12-14T04:57:38Z</cp:lastPrinted>
  <dcterms:created xsi:type="dcterms:W3CDTF">1999-12-13T22:53:13Z</dcterms:created>
  <dcterms:modified xsi:type="dcterms:W3CDTF">2013-01-23T10:16:14Z</dcterms:modified>
</cp:coreProperties>
</file>