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pict" ContentType="image/pi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92" r:id="rId3"/>
    <p:sldId id="286" r:id="rId4"/>
    <p:sldId id="288" r:id="rId5"/>
    <p:sldId id="287" r:id="rId6"/>
    <p:sldId id="289" r:id="rId7"/>
    <p:sldId id="258" r:id="rId8"/>
    <p:sldId id="256" r:id="rId9"/>
    <p:sldId id="28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9" r:id="rId19"/>
    <p:sldId id="270" r:id="rId20"/>
    <p:sldId id="271" r:id="rId21"/>
    <p:sldId id="276" r:id="rId22"/>
    <p:sldId id="273" r:id="rId23"/>
    <p:sldId id="290" r:id="rId24"/>
    <p:sldId id="274" r:id="rId25"/>
    <p:sldId id="275" r:id="rId26"/>
    <p:sldId id="291" r:id="rId27"/>
    <p:sldId id="272" r:id="rId28"/>
    <p:sldId id="280" r:id="rId29"/>
    <p:sldId id="285" r:id="rId30"/>
    <p:sldId id="278" r:id="rId31"/>
    <p:sldId id="283" r:id="rId32"/>
    <p:sldId id="284" r:id="rId33"/>
    <p:sldId id="277" r:id="rId34"/>
    <p:sldId id="293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5666-5A34-294D-9EA8-4C0C6C649FFE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7832-1249-1548-82B0-06B7E7F4A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B3398-CB42-5F47-94A6-7E83A7DE8465}" type="slidenum">
              <a:rPr lang="en-US"/>
              <a:pPr/>
              <a:t>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37D1-03BE-CA4F-B3E4-98A0104A67C3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4542-F961-F840-8E4D-2EA2E4C3D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1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ict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ict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2.doc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Human </a:t>
            </a:r>
            <a:r>
              <a:rPr lang="en-US" sz="5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(birth)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0075" y="1324418"/>
            <a:ext cx="2630175" cy="5782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 Sullivan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2889" y="6176704"/>
            <a:ext cx="63232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</a:rPr>
              <a:t>http://www.politicsdaily.com/2010/01/02/preemies-health-care-reform-and-the-cost-benefit-conundrum/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10" y="2003755"/>
            <a:ext cx="5776590" cy="405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Cervical ripening and effacement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Co-</a:t>
            </a:r>
            <a:r>
              <a:rPr lang="en-US" dirty="0" err="1" smtClean="0">
                <a:solidFill>
                  <a:srgbClr val="C3C375"/>
                </a:solidFill>
              </a:rPr>
              <a:t>ordinated</a:t>
            </a:r>
            <a:r>
              <a:rPr lang="en-US" dirty="0" smtClean="0">
                <a:solidFill>
                  <a:srgbClr val="C3C375"/>
                </a:solidFill>
              </a:rPr>
              <a:t> </a:t>
            </a:r>
            <a:r>
              <a:rPr lang="en-US" dirty="0" err="1" smtClean="0">
                <a:solidFill>
                  <a:srgbClr val="C3C375"/>
                </a:solidFill>
              </a:rPr>
              <a:t>myometrial</a:t>
            </a:r>
            <a:r>
              <a:rPr lang="en-US" dirty="0" smtClean="0">
                <a:solidFill>
                  <a:srgbClr val="C3C375"/>
                </a:solidFill>
              </a:rPr>
              <a:t> contractions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Rupture of fetal membranes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infant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placenta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Contraction of uterus</a:t>
            </a:r>
            <a:endParaRPr lang="en-US" dirty="0">
              <a:solidFill>
                <a:srgbClr val="C3C3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Cervical ripening and effacement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Change from rigid to flexible structure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Remodelling</a:t>
            </a:r>
            <a:r>
              <a:rPr lang="en-US" dirty="0" smtClean="0">
                <a:solidFill>
                  <a:srgbClr val="FFFFFF"/>
                </a:solidFill>
              </a:rPr>
              <a:t> (loss) of extracellular matrix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Recruitment of leukocytes (</a:t>
            </a:r>
            <a:r>
              <a:rPr lang="en-US" dirty="0" err="1" smtClean="0">
                <a:solidFill>
                  <a:srgbClr val="FFFFFF"/>
                </a:solidFill>
              </a:rPr>
              <a:t>neutrophils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Inflammatory process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Prostaglandin E2, interleukin-8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Local (</a:t>
            </a:r>
            <a:r>
              <a:rPr lang="en-US" dirty="0" err="1" smtClean="0">
                <a:solidFill>
                  <a:srgbClr val="FFFFFF"/>
                </a:solidFill>
              </a:rPr>
              <a:t>paracrine</a:t>
            </a:r>
            <a:r>
              <a:rPr lang="en-US" dirty="0" smtClean="0">
                <a:solidFill>
                  <a:srgbClr val="FFFFFF"/>
                </a:solidFill>
              </a:rPr>
              <a:t>) change in IL-8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C375"/>
                </a:solidFill>
              </a:rPr>
              <a:t>Cervical ripening and effacement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Co-</a:t>
            </a:r>
            <a:r>
              <a:rPr lang="en-US" dirty="0" err="1" smtClean="0">
                <a:solidFill>
                  <a:srgbClr val="FFFFFF"/>
                </a:solidFill>
              </a:rPr>
              <a:t>ordinated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myometrial</a:t>
            </a:r>
            <a:r>
              <a:rPr lang="en-US" dirty="0" smtClean="0">
                <a:solidFill>
                  <a:srgbClr val="FFFFFF"/>
                </a:solidFill>
              </a:rPr>
              <a:t> contractions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Rupture of fetal membranes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infant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placenta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Contraction of uterus</a:t>
            </a:r>
            <a:endParaRPr lang="en-US" dirty="0">
              <a:solidFill>
                <a:srgbClr val="C3C3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Co-</a:t>
            </a:r>
            <a:r>
              <a:rPr lang="en-US" dirty="0" err="1" smtClean="0">
                <a:solidFill>
                  <a:srgbClr val="FFFFFF"/>
                </a:solidFill>
              </a:rPr>
              <a:t>ordinated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myometrial</a:t>
            </a:r>
            <a:r>
              <a:rPr lang="en-US" dirty="0" smtClean="0">
                <a:solidFill>
                  <a:srgbClr val="FFFFFF"/>
                </a:solidFill>
              </a:rPr>
              <a:t> contractions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Fundal</a:t>
            </a:r>
            <a:r>
              <a:rPr lang="en-US" dirty="0" smtClean="0">
                <a:solidFill>
                  <a:srgbClr val="FFFFFF"/>
                </a:solidFill>
              </a:rPr>
              <a:t> dominance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Increased co-ordination of contractions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Increased power of contractions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Key mediators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Prostaglandin F2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 (E2) levels increased from fetal membranes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Oxytocin</a:t>
            </a:r>
            <a:r>
              <a:rPr lang="en-US" dirty="0" smtClean="0">
                <a:solidFill>
                  <a:srgbClr val="FFFFFF"/>
                </a:solidFill>
              </a:rPr>
              <a:t> receptor increased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Contraction associated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C375"/>
                </a:solidFill>
              </a:rPr>
              <a:t>Cervical ripening and effacement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Co-</a:t>
            </a:r>
            <a:r>
              <a:rPr lang="en-US" dirty="0" err="1" smtClean="0">
                <a:solidFill>
                  <a:srgbClr val="C3C375"/>
                </a:solidFill>
              </a:rPr>
              <a:t>ordinated</a:t>
            </a:r>
            <a:r>
              <a:rPr lang="en-US" dirty="0" smtClean="0">
                <a:solidFill>
                  <a:srgbClr val="C3C375"/>
                </a:solidFill>
              </a:rPr>
              <a:t> </a:t>
            </a:r>
            <a:r>
              <a:rPr lang="en-US" dirty="0" err="1" smtClean="0">
                <a:solidFill>
                  <a:srgbClr val="C3C375"/>
                </a:solidFill>
              </a:rPr>
              <a:t>myometrial</a:t>
            </a:r>
            <a:r>
              <a:rPr lang="en-US" dirty="0" smtClean="0">
                <a:solidFill>
                  <a:srgbClr val="C3C375"/>
                </a:solidFill>
              </a:rPr>
              <a:t> contractions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Rupture of fetal membranes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infant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Delivery of placenta</a:t>
            </a:r>
          </a:p>
          <a:p>
            <a:r>
              <a:rPr lang="en-US" dirty="0" smtClean="0">
                <a:solidFill>
                  <a:srgbClr val="C3C375"/>
                </a:solidFill>
              </a:rPr>
              <a:t>Contraction of uterus</a:t>
            </a:r>
            <a:endParaRPr lang="en-US" dirty="0">
              <a:solidFill>
                <a:srgbClr val="C3C3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Rupture of fetal membranes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Loss of strength due to changes in amnion basement component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Inflammatory changes, leukocyte recruitment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Modest in normal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r>
              <a:rPr lang="en-US" dirty="0" smtClean="0">
                <a:solidFill>
                  <a:srgbClr val="FFFFFF"/>
                </a:solidFill>
              </a:rPr>
              <a:t>, exacerbated in preterm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Increased levels and activity of </a:t>
            </a:r>
            <a:r>
              <a:rPr lang="en-US" dirty="0" err="1" smtClean="0">
                <a:solidFill>
                  <a:srgbClr val="FFFFFF"/>
                </a:solidFill>
              </a:rPr>
              <a:t>MMPs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Inflammatory process in fetal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6038"/>
            <a:ext cx="8229600" cy="51312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Cervix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Prostaglandin E2, interleukin-8, </a:t>
            </a:r>
            <a:r>
              <a:rPr lang="en-US" dirty="0" err="1" smtClean="0">
                <a:solidFill>
                  <a:srgbClr val="FFFFFF"/>
                </a:solidFill>
              </a:rPr>
              <a:t>MMPs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Myometrium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Prostaglandin F2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 (E2) levels increased from fetal membranes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Oxytocin</a:t>
            </a:r>
            <a:r>
              <a:rPr lang="en-US" dirty="0" smtClean="0">
                <a:solidFill>
                  <a:srgbClr val="FFFFFF"/>
                </a:solidFill>
              </a:rPr>
              <a:t> receptor increased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Contraction associated proteins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Fetal membranes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Inflammatory process in fetal membranes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PGs, interleukins, </a:t>
            </a:r>
            <a:r>
              <a:rPr lang="en-US" dirty="0" err="1" smtClean="0">
                <a:solidFill>
                  <a:srgbClr val="FFFFFF"/>
                </a:solidFill>
              </a:rPr>
              <a:t>MMPs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29000" y="6489700"/>
            <a:ext cx="5300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http://bioweb.wku.edu/courses/biol566/Images/ad026.jpg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60400"/>
            <a:ext cx="499427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44600" y="152400"/>
            <a:ext cx="642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NF-</a:t>
            </a:r>
            <a:r>
              <a:rPr lang="en-US" sz="2400" dirty="0">
                <a:solidFill>
                  <a:srgbClr val="FFFFFF"/>
                </a:solidFill>
                <a:latin typeface="Symbol" charset="2"/>
                <a:sym typeface="Symbol" charset="2"/>
              </a:rPr>
              <a:t></a:t>
            </a:r>
            <a:r>
              <a:rPr lang="en-US" sz="2400" dirty="0" smtClean="0">
                <a:solidFill>
                  <a:srgbClr val="FFFFFF"/>
                </a:solidFill>
              </a:rPr>
              <a:t>B: a pro-inflammatory transcription factor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5943600" y="2260600"/>
            <a:ext cx="609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 flipV="1">
            <a:off x="5562600" y="2336800"/>
            <a:ext cx="762000" cy="228600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4724400" y="2413000"/>
            <a:ext cx="838200" cy="15240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029200" y="5232400"/>
            <a:ext cx="762000" cy="1524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029200" y="5384800"/>
            <a:ext cx="762000" cy="1524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867400" y="5080000"/>
            <a:ext cx="762000" cy="1524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867400" y="5232400"/>
            <a:ext cx="762000" cy="1524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791200" y="6223000"/>
            <a:ext cx="762000" cy="152400"/>
          </a:xfrm>
          <a:prstGeom prst="ellipse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PGE2 output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0465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0449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27825" y="6181725"/>
            <a:ext cx="183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Brown et al,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Supporting evidence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 all pro-</a:t>
            </a:r>
            <a:r>
              <a:rPr lang="en-US" sz="32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labour</a:t>
            </a: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genes have </a:t>
            </a:r>
            <a:r>
              <a:rPr lang="en-US" sz="32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NF</a:t>
            </a:r>
            <a:r>
              <a:rPr lang="en-US" sz="3200" kern="0" dirty="0" err="1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sz="32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B</a:t>
            </a: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binding domains in their promoters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Modification of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NF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charset="2"/>
                <a:ea typeface="Symbol" charset="2"/>
                <a:cs typeface="Symbol" charset="2"/>
              </a:rPr>
              <a:t>k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sites in promoter sequences leads to loss of expression in cells or in expression vectors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Identify when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r>
              <a:rPr lang="en-US" dirty="0" smtClean="0">
                <a:solidFill>
                  <a:srgbClr val="FFFFFF"/>
                </a:solidFill>
              </a:rPr>
              <a:t> happens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List the key tissues involved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Define the main biochemical pathways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Identify the main causes of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Explain our knowledge of progesterone and human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Possible causes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Inflammatory changes are strongly linked with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labour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Activators of inflammation are readily linked with preterm </a:t>
            </a:r>
            <a:r>
              <a:rPr lang="en-US" sz="32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labour</a:t>
            </a: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(</a:t>
            </a:r>
            <a:r>
              <a:rPr lang="en-US" sz="32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eg</a:t>
            </a:r>
            <a:r>
              <a:rPr lang="en-US" sz="32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intrauterine infection)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about term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labour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90600" y="1727200"/>
            <a:ext cx="6934200" cy="4038600"/>
          </a:xfrm>
          <a:prstGeom prst="rect">
            <a:avLst/>
          </a:prstGeom>
          <a:solidFill>
            <a:srgbClr val="AFF5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990600" y="3810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Arial" charset="0"/>
              </a:rPr>
              <a:t>Control of term labour?</a:t>
            </a:r>
            <a:endParaRPr lang="en-GB" sz="3600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24000" y="2260348"/>
          <a:ext cx="613568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4" imgW="6134100" imgH="3124200" progId="Word.Document.8">
                  <p:embed/>
                </p:oleObj>
              </mc:Choice>
              <mc:Fallback>
                <p:oleObj name="Document" r:id="rId4" imgW="6134100" imgH="3124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60348"/>
                        <a:ext cx="613568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2362200" y="3479800"/>
            <a:ext cx="83820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61595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57400" y="271463"/>
            <a:ext cx="2438400" cy="2479675"/>
          </a:xfrm>
          <a:prstGeom prst="rect">
            <a:avLst/>
          </a:prstGeom>
          <a:solidFill>
            <a:srgbClr val="F95A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400050"/>
            <a:ext cx="2362200" cy="225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362200"/>
            <a:ext cx="2035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McLean et al, 1995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953000" y="263525"/>
            <a:ext cx="2514600" cy="2479675"/>
            <a:chOff x="3091" y="166"/>
            <a:chExt cx="1469" cy="1562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168" y="166"/>
              <a:ext cx="1392" cy="1562"/>
            </a:xfrm>
            <a:prstGeom prst="rect">
              <a:avLst/>
            </a:prstGeom>
            <a:solidFill>
              <a:srgbClr val="F95AB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rrowheads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91" y="247"/>
              <a:ext cx="1421" cy="14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175" y="3020476"/>
            <a:ext cx="182911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800" dirty="0" err="1" smtClean="0">
                <a:solidFill>
                  <a:srgbClr val="FFFFFF"/>
                </a:solidFill>
              </a:rPr>
              <a:t>Allport</a:t>
            </a:r>
            <a:r>
              <a:rPr lang="en-GB" sz="1800" dirty="0" smtClean="0">
                <a:solidFill>
                  <a:srgbClr val="FFFFFF"/>
                </a:solidFill>
              </a:rPr>
              <a:t> &amp; Bennett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673100"/>
            <a:ext cx="881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CRH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 dirty="0">
                <a:solidFill>
                  <a:srgbClr val="FFFF00"/>
                </a:solidFill>
              </a:rPr>
              <a:t>Platelet-activating factor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Part of lung surfactant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Surfactant proteins and complexes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Produced by maturing lung, before birth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Levels in AF increase near term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Fetal signal of maturity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6893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60550"/>
            <a:ext cx="42926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02225" y="6156325"/>
            <a:ext cx="125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Brown et al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1200" y="533400"/>
            <a:ext cx="5018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charset="0"/>
              </a:rPr>
              <a:t>Prostaglandin E2 &amp; COX-2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05600" y="3505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CRH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2860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CRH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95600" y="2057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PAF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772400" y="243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1013"/>
            <a:ext cx="43434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95438"/>
            <a:ext cx="39624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81000"/>
            <a:ext cx="3211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charset="0"/>
              </a:rPr>
              <a:t>Interleukin-1beta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CRH and PAF can up-regulate inflammatory pathways in fetal membranes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Candidate initiators of term human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8350" y="692150"/>
            <a:ext cx="7607300" cy="5626100"/>
          </a:xfrm>
          <a:prstGeom prst="rect">
            <a:avLst/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1890713" y="123825"/>
            <a:ext cx="474448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Helvetica" charset="0"/>
              </a:rPr>
              <a:t>Hypothesis for parturition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371600" y="838200"/>
            <a:ext cx="6578600" cy="5295900"/>
            <a:chOff x="1803400" y="838200"/>
            <a:chExt cx="6578600" cy="529590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702550" y="3587750"/>
              <a:ext cx="63500" cy="292100"/>
            </a:xfrm>
            <a:prstGeom prst="rect">
              <a:avLst/>
            </a:prstGeom>
            <a:solidFill>
              <a:srgbClr val="8CF4EA"/>
            </a:solidFill>
            <a:ln w="12700">
              <a:solidFill>
                <a:srgbClr val="8CF4E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245350" y="4578350"/>
              <a:ext cx="368300" cy="596900"/>
            </a:xfrm>
            <a:prstGeom prst="ellipse">
              <a:avLst/>
            </a:prstGeom>
            <a:solidFill>
              <a:srgbClr val="8CF4EA"/>
            </a:solidFill>
            <a:ln w="12700">
              <a:solidFill>
                <a:srgbClr val="8CF4EA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6286500" y="4152900"/>
              <a:ext cx="1430338" cy="1925638"/>
            </a:xfrm>
            <a:custGeom>
              <a:avLst/>
              <a:gdLst>
                <a:gd name="T0" fmla="*/ 0 w 901"/>
                <a:gd name="T1" fmla="*/ 1771650 h 1213"/>
                <a:gd name="T2" fmla="*/ 57150 w 901"/>
                <a:gd name="T3" fmla="*/ 1733550 h 1213"/>
                <a:gd name="T4" fmla="*/ 133350 w 901"/>
                <a:gd name="T5" fmla="*/ 1657350 h 1213"/>
                <a:gd name="T6" fmla="*/ 209550 w 901"/>
                <a:gd name="T7" fmla="*/ 1619250 h 1213"/>
                <a:gd name="T8" fmla="*/ 266700 w 901"/>
                <a:gd name="T9" fmla="*/ 1562100 h 1213"/>
                <a:gd name="T10" fmla="*/ 342900 w 901"/>
                <a:gd name="T11" fmla="*/ 1524000 h 1213"/>
                <a:gd name="T12" fmla="*/ 419100 w 901"/>
                <a:gd name="T13" fmla="*/ 1466850 h 1213"/>
                <a:gd name="T14" fmla="*/ 495300 w 901"/>
                <a:gd name="T15" fmla="*/ 1409700 h 1213"/>
                <a:gd name="T16" fmla="*/ 552450 w 901"/>
                <a:gd name="T17" fmla="*/ 1352550 h 1213"/>
                <a:gd name="T18" fmla="*/ 628650 w 901"/>
                <a:gd name="T19" fmla="*/ 1276350 h 1213"/>
                <a:gd name="T20" fmla="*/ 666750 w 901"/>
                <a:gd name="T21" fmla="*/ 1181100 h 1213"/>
                <a:gd name="T22" fmla="*/ 742950 w 901"/>
                <a:gd name="T23" fmla="*/ 1085850 h 1213"/>
                <a:gd name="T24" fmla="*/ 800100 w 901"/>
                <a:gd name="T25" fmla="*/ 1009650 h 1213"/>
                <a:gd name="T26" fmla="*/ 857250 w 901"/>
                <a:gd name="T27" fmla="*/ 914400 h 1213"/>
                <a:gd name="T28" fmla="*/ 895350 w 901"/>
                <a:gd name="T29" fmla="*/ 819150 h 1213"/>
                <a:gd name="T30" fmla="*/ 933450 w 901"/>
                <a:gd name="T31" fmla="*/ 723900 h 1213"/>
                <a:gd name="T32" fmla="*/ 990600 w 901"/>
                <a:gd name="T33" fmla="*/ 609600 h 1213"/>
                <a:gd name="T34" fmla="*/ 1028700 w 901"/>
                <a:gd name="T35" fmla="*/ 514350 h 1213"/>
                <a:gd name="T36" fmla="*/ 1047750 w 901"/>
                <a:gd name="T37" fmla="*/ 400050 h 1213"/>
                <a:gd name="T38" fmla="*/ 1085850 w 901"/>
                <a:gd name="T39" fmla="*/ 323850 h 1213"/>
                <a:gd name="T40" fmla="*/ 1104900 w 901"/>
                <a:gd name="T41" fmla="*/ 247650 h 1213"/>
                <a:gd name="T42" fmla="*/ 1123950 w 901"/>
                <a:gd name="T43" fmla="*/ 171450 h 1213"/>
                <a:gd name="T44" fmla="*/ 1181100 w 901"/>
                <a:gd name="T45" fmla="*/ 114300 h 1213"/>
                <a:gd name="T46" fmla="*/ 1219200 w 901"/>
                <a:gd name="T47" fmla="*/ 57150 h 1213"/>
                <a:gd name="T48" fmla="*/ 1276350 w 901"/>
                <a:gd name="T49" fmla="*/ 0 h 1213"/>
                <a:gd name="T50" fmla="*/ 1352550 w 901"/>
                <a:gd name="T51" fmla="*/ 19050 h 1213"/>
                <a:gd name="T52" fmla="*/ 1409700 w 901"/>
                <a:gd name="T53" fmla="*/ 57150 h 1213"/>
                <a:gd name="T54" fmla="*/ 1428750 w 901"/>
                <a:gd name="T55" fmla="*/ 133350 h 1213"/>
                <a:gd name="T56" fmla="*/ 1428750 w 901"/>
                <a:gd name="T57" fmla="*/ 228600 h 1213"/>
                <a:gd name="T58" fmla="*/ 1428750 w 901"/>
                <a:gd name="T59" fmla="*/ 323850 h 1213"/>
                <a:gd name="T60" fmla="*/ 1428750 w 901"/>
                <a:gd name="T61" fmla="*/ 400050 h 1213"/>
                <a:gd name="T62" fmla="*/ 1409700 w 901"/>
                <a:gd name="T63" fmla="*/ 514350 h 1213"/>
                <a:gd name="T64" fmla="*/ 1409700 w 901"/>
                <a:gd name="T65" fmla="*/ 590550 h 1213"/>
                <a:gd name="T66" fmla="*/ 1390650 w 901"/>
                <a:gd name="T67" fmla="*/ 685800 h 1213"/>
                <a:gd name="T68" fmla="*/ 1390650 w 901"/>
                <a:gd name="T69" fmla="*/ 762000 h 1213"/>
                <a:gd name="T70" fmla="*/ 1390650 w 901"/>
                <a:gd name="T71" fmla="*/ 838200 h 1213"/>
                <a:gd name="T72" fmla="*/ 1390650 w 901"/>
                <a:gd name="T73" fmla="*/ 914400 h 1213"/>
                <a:gd name="T74" fmla="*/ 1390650 w 901"/>
                <a:gd name="T75" fmla="*/ 990600 h 1213"/>
                <a:gd name="T76" fmla="*/ 1390650 w 901"/>
                <a:gd name="T77" fmla="*/ 1085850 h 1213"/>
                <a:gd name="T78" fmla="*/ 1390650 w 901"/>
                <a:gd name="T79" fmla="*/ 1162050 h 1213"/>
                <a:gd name="T80" fmla="*/ 1390650 w 901"/>
                <a:gd name="T81" fmla="*/ 1238250 h 1213"/>
                <a:gd name="T82" fmla="*/ 1371600 w 901"/>
                <a:gd name="T83" fmla="*/ 1333500 h 1213"/>
                <a:gd name="T84" fmla="*/ 1371600 w 901"/>
                <a:gd name="T85" fmla="*/ 1409700 h 1213"/>
                <a:gd name="T86" fmla="*/ 1333500 w 901"/>
                <a:gd name="T87" fmla="*/ 1485900 h 1213"/>
                <a:gd name="T88" fmla="*/ 1295400 w 901"/>
                <a:gd name="T89" fmla="*/ 1581150 h 1213"/>
                <a:gd name="T90" fmla="*/ 1181100 w 901"/>
                <a:gd name="T91" fmla="*/ 1695450 h 1213"/>
                <a:gd name="T92" fmla="*/ 1104900 w 901"/>
                <a:gd name="T93" fmla="*/ 1771650 h 1213"/>
                <a:gd name="T94" fmla="*/ 1028700 w 901"/>
                <a:gd name="T95" fmla="*/ 1809750 h 1213"/>
                <a:gd name="T96" fmla="*/ 952500 w 901"/>
                <a:gd name="T97" fmla="*/ 1847850 h 1213"/>
                <a:gd name="T98" fmla="*/ 876300 w 901"/>
                <a:gd name="T99" fmla="*/ 1885950 h 1213"/>
                <a:gd name="T100" fmla="*/ 800100 w 901"/>
                <a:gd name="T101" fmla="*/ 1905000 h 1213"/>
                <a:gd name="T102" fmla="*/ 666750 w 901"/>
                <a:gd name="T103" fmla="*/ 1924050 h 1213"/>
                <a:gd name="T104" fmla="*/ 590550 w 901"/>
                <a:gd name="T105" fmla="*/ 1924050 h 1213"/>
                <a:gd name="T106" fmla="*/ 495300 w 901"/>
                <a:gd name="T107" fmla="*/ 1924050 h 1213"/>
                <a:gd name="T108" fmla="*/ 400050 w 901"/>
                <a:gd name="T109" fmla="*/ 1905000 h 1213"/>
                <a:gd name="T110" fmla="*/ 323850 w 901"/>
                <a:gd name="T111" fmla="*/ 1885950 h 1213"/>
                <a:gd name="T112" fmla="*/ 228600 w 901"/>
                <a:gd name="T113" fmla="*/ 1885950 h 1213"/>
                <a:gd name="T114" fmla="*/ 152400 w 901"/>
                <a:gd name="T115" fmla="*/ 1847850 h 1213"/>
                <a:gd name="T116" fmla="*/ 76200 w 901"/>
                <a:gd name="T117" fmla="*/ 180975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1213"/>
                <a:gd name="T179" fmla="*/ 901 w 901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1213">
                  <a:moveTo>
                    <a:pt x="24" y="1128"/>
                  </a:moveTo>
                  <a:lnTo>
                    <a:pt x="0" y="1116"/>
                  </a:lnTo>
                  <a:lnTo>
                    <a:pt x="12" y="1092"/>
                  </a:lnTo>
                  <a:lnTo>
                    <a:pt x="36" y="1092"/>
                  </a:lnTo>
                  <a:lnTo>
                    <a:pt x="60" y="1068"/>
                  </a:lnTo>
                  <a:lnTo>
                    <a:pt x="84" y="1044"/>
                  </a:lnTo>
                  <a:lnTo>
                    <a:pt x="108" y="1032"/>
                  </a:lnTo>
                  <a:lnTo>
                    <a:pt x="132" y="1020"/>
                  </a:lnTo>
                  <a:lnTo>
                    <a:pt x="156" y="1008"/>
                  </a:lnTo>
                  <a:lnTo>
                    <a:pt x="168" y="984"/>
                  </a:lnTo>
                  <a:lnTo>
                    <a:pt x="192" y="972"/>
                  </a:lnTo>
                  <a:lnTo>
                    <a:pt x="216" y="960"/>
                  </a:lnTo>
                  <a:lnTo>
                    <a:pt x="240" y="936"/>
                  </a:lnTo>
                  <a:lnTo>
                    <a:pt x="264" y="924"/>
                  </a:lnTo>
                  <a:lnTo>
                    <a:pt x="288" y="900"/>
                  </a:lnTo>
                  <a:lnTo>
                    <a:pt x="312" y="888"/>
                  </a:lnTo>
                  <a:lnTo>
                    <a:pt x="336" y="876"/>
                  </a:lnTo>
                  <a:lnTo>
                    <a:pt x="348" y="852"/>
                  </a:lnTo>
                  <a:lnTo>
                    <a:pt x="372" y="828"/>
                  </a:lnTo>
                  <a:lnTo>
                    <a:pt x="396" y="804"/>
                  </a:lnTo>
                  <a:lnTo>
                    <a:pt x="408" y="780"/>
                  </a:lnTo>
                  <a:lnTo>
                    <a:pt x="420" y="744"/>
                  </a:lnTo>
                  <a:lnTo>
                    <a:pt x="444" y="720"/>
                  </a:lnTo>
                  <a:lnTo>
                    <a:pt x="468" y="684"/>
                  </a:lnTo>
                  <a:lnTo>
                    <a:pt x="480" y="660"/>
                  </a:lnTo>
                  <a:lnTo>
                    <a:pt x="504" y="636"/>
                  </a:lnTo>
                  <a:lnTo>
                    <a:pt x="516" y="600"/>
                  </a:lnTo>
                  <a:lnTo>
                    <a:pt x="540" y="576"/>
                  </a:lnTo>
                  <a:lnTo>
                    <a:pt x="552" y="540"/>
                  </a:lnTo>
                  <a:lnTo>
                    <a:pt x="564" y="516"/>
                  </a:lnTo>
                  <a:lnTo>
                    <a:pt x="576" y="492"/>
                  </a:lnTo>
                  <a:lnTo>
                    <a:pt x="588" y="456"/>
                  </a:lnTo>
                  <a:lnTo>
                    <a:pt x="612" y="408"/>
                  </a:lnTo>
                  <a:lnTo>
                    <a:pt x="624" y="384"/>
                  </a:lnTo>
                  <a:lnTo>
                    <a:pt x="636" y="360"/>
                  </a:lnTo>
                  <a:lnTo>
                    <a:pt x="648" y="324"/>
                  </a:lnTo>
                  <a:lnTo>
                    <a:pt x="648" y="288"/>
                  </a:lnTo>
                  <a:lnTo>
                    <a:pt x="660" y="252"/>
                  </a:lnTo>
                  <a:lnTo>
                    <a:pt x="672" y="228"/>
                  </a:lnTo>
                  <a:lnTo>
                    <a:pt x="684" y="204"/>
                  </a:lnTo>
                  <a:lnTo>
                    <a:pt x="684" y="180"/>
                  </a:lnTo>
                  <a:lnTo>
                    <a:pt x="696" y="156"/>
                  </a:lnTo>
                  <a:lnTo>
                    <a:pt x="696" y="132"/>
                  </a:lnTo>
                  <a:lnTo>
                    <a:pt x="708" y="108"/>
                  </a:lnTo>
                  <a:lnTo>
                    <a:pt x="720" y="84"/>
                  </a:lnTo>
                  <a:lnTo>
                    <a:pt x="744" y="72"/>
                  </a:lnTo>
                  <a:lnTo>
                    <a:pt x="744" y="48"/>
                  </a:lnTo>
                  <a:lnTo>
                    <a:pt x="768" y="36"/>
                  </a:lnTo>
                  <a:lnTo>
                    <a:pt x="780" y="12"/>
                  </a:lnTo>
                  <a:lnTo>
                    <a:pt x="804" y="0"/>
                  </a:lnTo>
                  <a:lnTo>
                    <a:pt x="828" y="0"/>
                  </a:lnTo>
                  <a:lnTo>
                    <a:pt x="852" y="12"/>
                  </a:lnTo>
                  <a:lnTo>
                    <a:pt x="876" y="12"/>
                  </a:lnTo>
                  <a:lnTo>
                    <a:pt x="888" y="36"/>
                  </a:lnTo>
                  <a:lnTo>
                    <a:pt x="900" y="60"/>
                  </a:lnTo>
                  <a:lnTo>
                    <a:pt x="900" y="84"/>
                  </a:lnTo>
                  <a:lnTo>
                    <a:pt x="900" y="120"/>
                  </a:lnTo>
                  <a:lnTo>
                    <a:pt x="900" y="144"/>
                  </a:lnTo>
                  <a:lnTo>
                    <a:pt x="900" y="180"/>
                  </a:lnTo>
                  <a:lnTo>
                    <a:pt x="900" y="204"/>
                  </a:lnTo>
                  <a:lnTo>
                    <a:pt x="900" y="228"/>
                  </a:lnTo>
                  <a:lnTo>
                    <a:pt x="900" y="252"/>
                  </a:lnTo>
                  <a:lnTo>
                    <a:pt x="888" y="288"/>
                  </a:lnTo>
                  <a:lnTo>
                    <a:pt x="888" y="324"/>
                  </a:lnTo>
                  <a:lnTo>
                    <a:pt x="888" y="348"/>
                  </a:lnTo>
                  <a:lnTo>
                    <a:pt x="888" y="372"/>
                  </a:lnTo>
                  <a:lnTo>
                    <a:pt x="888" y="396"/>
                  </a:lnTo>
                  <a:lnTo>
                    <a:pt x="876" y="432"/>
                  </a:lnTo>
                  <a:lnTo>
                    <a:pt x="876" y="456"/>
                  </a:lnTo>
                  <a:lnTo>
                    <a:pt x="876" y="480"/>
                  </a:lnTo>
                  <a:lnTo>
                    <a:pt x="876" y="504"/>
                  </a:lnTo>
                  <a:lnTo>
                    <a:pt x="876" y="528"/>
                  </a:lnTo>
                  <a:lnTo>
                    <a:pt x="876" y="552"/>
                  </a:lnTo>
                  <a:lnTo>
                    <a:pt x="876" y="576"/>
                  </a:lnTo>
                  <a:lnTo>
                    <a:pt x="876" y="600"/>
                  </a:lnTo>
                  <a:lnTo>
                    <a:pt x="876" y="624"/>
                  </a:lnTo>
                  <a:lnTo>
                    <a:pt x="876" y="648"/>
                  </a:lnTo>
                  <a:lnTo>
                    <a:pt x="876" y="684"/>
                  </a:lnTo>
                  <a:lnTo>
                    <a:pt x="876" y="708"/>
                  </a:lnTo>
                  <a:lnTo>
                    <a:pt x="876" y="732"/>
                  </a:lnTo>
                  <a:lnTo>
                    <a:pt x="876" y="756"/>
                  </a:lnTo>
                  <a:lnTo>
                    <a:pt x="876" y="780"/>
                  </a:lnTo>
                  <a:lnTo>
                    <a:pt x="864" y="816"/>
                  </a:lnTo>
                  <a:lnTo>
                    <a:pt x="864" y="840"/>
                  </a:lnTo>
                  <a:lnTo>
                    <a:pt x="864" y="864"/>
                  </a:lnTo>
                  <a:lnTo>
                    <a:pt x="864" y="888"/>
                  </a:lnTo>
                  <a:lnTo>
                    <a:pt x="840" y="912"/>
                  </a:lnTo>
                  <a:lnTo>
                    <a:pt x="840" y="936"/>
                  </a:lnTo>
                  <a:lnTo>
                    <a:pt x="840" y="960"/>
                  </a:lnTo>
                  <a:lnTo>
                    <a:pt x="816" y="996"/>
                  </a:lnTo>
                  <a:lnTo>
                    <a:pt x="780" y="1032"/>
                  </a:lnTo>
                  <a:lnTo>
                    <a:pt x="744" y="1068"/>
                  </a:lnTo>
                  <a:lnTo>
                    <a:pt x="720" y="1092"/>
                  </a:lnTo>
                  <a:lnTo>
                    <a:pt x="696" y="1116"/>
                  </a:lnTo>
                  <a:lnTo>
                    <a:pt x="672" y="1128"/>
                  </a:lnTo>
                  <a:lnTo>
                    <a:pt x="648" y="1140"/>
                  </a:lnTo>
                  <a:lnTo>
                    <a:pt x="624" y="1152"/>
                  </a:lnTo>
                  <a:lnTo>
                    <a:pt x="600" y="1164"/>
                  </a:lnTo>
                  <a:lnTo>
                    <a:pt x="576" y="1176"/>
                  </a:lnTo>
                  <a:lnTo>
                    <a:pt x="552" y="1188"/>
                  </a:lnTo>
                  <a:lnTo>
                    <a:pt x="528" y="1200"/>
                  </a:lnTo>
                  <a:lnTo>
                    <a:pt x="504" y="1200"/>
                  </a:lnTo>
                  <a:lnTo>
                    <a:pt x="480" y="1212"/>
                  </a:lnTo>
                  <a:lnTo>
                    <a:pt x="420" y="1212"/>
                  </a:lnTo>
                  <a:lnTo>
                    <a:pt x="396" y="1212"/>
                  </a:lnTo>
                  <a:lnTo>
                    <a:pt x="372" y="1212"/>
                  </a:lnTo>
                  <a:lnTo>
                    <a:pt x="336" y="1212"/>
                  </a:lnTo>
                  <a:lnTo>
                    <a:pt x="312" y="1212"/>
                  </a:lnTo>
                  <a:lnTo>
                    <a:pt x="288" y="1212"/>
                  </a:lnTo>
                  <a:lnTo>
                    <a:pt x="252" y="1200"/>
                  </a:lnTo>
                  <a:lnTo>
                    <a:pt x="228" y="1200"/>
                  </a:lnTo>
                  <a:lnTo>
                    <a:pt x="204" y="1188"/>
                  </a:lnTo>
                  <a:lnTo>
                    <a:pt x="168" y="1188"/>
                  </a:lnTo>
                  <a:lnTo>
                    <a:pt x="144" y="1188"/>
                  </a:lnTo>
                  <a:lnTo>
                    <a:pt x="120" y="1176"/>
                  </a:lnTo>
                  <a:lnTo>
                    <a:pt x="96" y="1164"/>
                  </a:lnTo>
                  <a:lnTo>
                    <a:pt x="72" y="1152"/>
                  </a:lnTo>
                  <a:lnTo>
                    <a:pt x="48" y="1140"/>
                  </a:lnTo>
                  <a:lnTo>
                    <a:pt x="24" y="1128"/>
                  </a:lnTo>
                </a:path>
              </a:pathLst>
            </a:custGeom>
            <a:solidFill>
              <a:srgbClr val="8CF4EA"/>
            </a:solidFill>
            <a:ln w="12700" cap="rnd">
              <a:solidFill>
                <a:srgbClr val="8CF4E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3400" y="838200"/>
              <a:ext cx="6578600" cy="529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 flipV="1">
              <a:off x="4870450" y="1981200"/>
              <a:ext cx="1905000" cy="1828800"/>
            </a:xfrm>
            <a:prstGeom prst="line">
              <a:avLst/>
            </a:prstGeom>
            <a:noFill/>
            <a:ln w="50800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627563" y="1654175"/>
              <a:ext cx="6381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800" b="1" dirty="0">
                  <a:solidFill>
                    <a:schemeClr val="accent4">
                      <a:lumMod val="10000"/>
                    </a:schemeClr>
                  </a:solidFill>
                  <a:latin typeface="Helvetica" charset="0"/>
                </a:rPr>
                <a:t>PAF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18769142" flipH="1" flipV="1">
              <a:off x="3956050" y="1447800"/>
              <a:ext cx="533400" cy="685800"/>
            </a:xfrm>
            <a:prstGeom prst="line">
              <a:avLst/>
            </a:prstGeom>
            <a:noFill/>
            <a:ln w="508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179763" y="1555750"/>
              <a:ext cx="554037" cy="396875"/>
            </a:xfrm>
            <a:prstGeom prst="rect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latin typeface="Helvetica" charset="0"/>
                </a:rPr>
                <a:t>PG</a:t>
              </a: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 flipV="1">
              <a:off x="3041650" y="2514600"/>
              <a:ext cx="457200" cy="304800"/>
            </a:xfrm>
            <a:prstGeom prst="line">
              <a:avLst/>
            </a:prstGeom>
            <a:noFill/>
            <a:ln w="508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865563" y="1174750"/>
              <a:ext cx="406400" cy="393700"/>
            </a:xfrm>
            <a:prstGeom prst="rect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500093"/>
                  </a:solidFill>
                  <a:latin typeface="Helvetica" charset="0"/>
                </a:rPr>
                <a:t>IL</a:t>
              </a: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V="1">
              <a:off x="3054350" y="1905000"/>
              <a:ext cx="203200" cy="228600"/>
            </a:xfrm>
            <a:prstGeom prst="line">
              <a:avLst/>
            </a:prstGeom>
            <a:noFill/>
            <a:ln w="254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3651250" y="1460500"/>
              <a:ext cx="228600" cy="127000"/>
            </a:xfrm>
            <a:prstGeom prst="line">
              <a:avLst/>
            </a:prstGeom>
            <a:noFill/>
            <a:ln w="254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rot="20202231" flipH="1" flipV="1">
              <a:off x="4260850" y="1295400"/>
              <a:ext cx="381000" cy="533400"/>
            </a:xfrm>
            <a:prstGeom prst="line">
              <a:avLst/>
            </a:prstGeom>
            <a:noFill/>
            <a:ln w="508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rot="2552921" flipH="1" flipV="1">
              <a:off x="3319463" y="2136775"/>
              <a:ext cx="609600" cy="381000"/>
            </a:xfrm>
            <a:prstGeom prst="line">
              <a:avLst/>
            </a:prstGeom>
            <a:noFill/>
            <a:ln w="508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2813050" y="2041525"/>
              <a:ext cx="406400" cy="396875"/>
            </a:xfrm>
            <a:prstGeom prst="rect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500093"/>
                  </a:solidFill>
                  <a:latin typeface="Helvetica" charset="0"/>
                </a:rPr>
                <a:t>IL</a:t>
              </a:r>
            </a:p>
          </p:txBody>
        </p:sp>
      </p:grp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00113" y="5967413"/>
            <a:ext cx="15541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rgbClr val="000000"/>
                </a:solidFill>
              </a:rPr>
              <a:t>Karalis et al,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99461"/>
            <a:ext cx="7772400" cy="9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Corollaries of the above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030639"/>
            <a:ext cx="7772400" cy="48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Anything that increases CRH may predispose to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labour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(stress, 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multiple infants)</a:t>
            </a:r>
          </a:p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Anything that increases muscle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contraction may predispose to </a:t>
            </a:r>
            <a:r>
              <a:rPr lang="en-US" sz="28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labour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(excess stretch of uterus)</a:t>
            </a:r>
          </a:p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Anything that activates inflammatory cascades may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predispose to </a:t>
            </a:r>
            <a:r>
              <a:rPr lang="en-US" sz="28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labour</a:t>
            </a:r>
            <a:endParaRPr lang="en-US" sz="2800" kern="0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marL="514350" lvl="0" indent="-514350" defTabSz="91440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/>
            </a:pP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The above apply to preterm </a:t>
            </a:r>
            <a:r>
              <a:rPr lang="en-US" sz="2800" kern="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labour</a:t>
            </a:r>
            <a:r>
              <a:rPr lang="en-US" sz="2800" kern="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(intrauterine infection, bleeding, twins)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495078"/>
            <a:ext cx="7772400" cy="14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Progesterone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human pregnancy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Progesterone is NEEDED to sustain pregnancy</a:t>
            </a:r>
          </a:p>
          <a:p>
            <a:pPr marL="8001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Progesterone receptor blockade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Progesterone levels remain very high until after delivery of the placenta (unlike sheep)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Effect of progesterone lost in normal term </a:t>
            </a:r>
            <a:r>
              <a:rPr lang="en-US" sz="3200" dirty="0" err="1" smtClean="0">
                <a:solidFill>
                  <a:srgbClr val="FFFFFF"/>
                </a:solidFill>
              </a:rPr>
              <a:t>labour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418"/>
            <a:ext cx="8229600" cy="828899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Labour</a:t>
            </a:r>
            <a:r>
              <a:rPr lang="en-US" dirty="0" smtClean="0">
                <a:solidFill>
                  <a:srgbClr val="FFFF00"/>
                </a:solidFill>
              </a:rPr>
              <a:t> - numbers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95317"/>
            <a:ext cx="8153400" cy="565788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Miscarriage (&lt;23 weeks of gestation)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~350,000 p.a., within 13 weeks, ~7,000 late miscarriages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Preterm </a:t>
            </a:r>
            <a:r>
              <a:rPr lang="en-US" sz="2800" dirty="0" err="1" smtClean="0">
                <a:solidFill>
                  <a:srgbClr val="FFFFFF"/>
                </a:solidFill>
              </a:rPr>
              <a:t>labour</a:t>
            </a:r>
            <a:r>
              <a:rPr lang="en-US" sz="2800" dirty="0" smtClean="0">
                <a:solidFill>
                  <a:srgbClr val="FFFFFF"/>
                </a:solidFill>
              </a:rPr>
              <a:t> (23-37 weeks of gestation)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~45,000 infants p.a.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Very </a:t>
            </a:r>
            <a:r>
              <a:rPr lang="en-US" dirty="0">
                <a:solidFill>
                  <a:srgbClr val="FFFFFF"/>
                </a:solidFill>
              </a:rPr>
              <a:t>preterm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r>
              <a:rPr lang="en-US" dirty="0" smtClean="0">
                <a:solidFill>
                  <a:srgbClr val="FFFFFF"/>
                </a:solidFill>
              </a:rPr>
              <a:t> (23-30 weeks of gestation)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~4,500 infants </a:t>
            </a:r>
            <a:r>
              <a:rPr lang="en-US" sz="2400" dirty="0" err="1" smtClean="0">
                <a:solidFill>
                  <a:srgbClr val="FFFFFF"/>
                </a:solidFill>
              </a:rPr>
              <a:t>p.a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Term</a:t>
            </a:r>
            <a:r>
              <a:rPr lang="en-US" sz="2800" dirty="0">
                <a:solidFill>
                  <a:srgbClr val="FFFFFF"/>
                </a:solidFill>
              </a:rPr>
              <a:t>: 37-41 weeks of </a:t>
            </a:r>
            <a:r>
              <a:rPr lang="en-US" sz="2800" dirty="0" smtClean="0">
                <a:solidFill>
                  <a:srgbClr val="FFFFFF"/>
                </a:solidFill>
              </a:rPr>
              <a:t>gestation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~700,000 infants p.a.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NB: Preterm deliveries ~90,000 infants p.a.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124200" y="0"/>
            <a:ext cx="56689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</a:rPr>
              <a:t>Mutually negative interaction between </a:t>
            </a:r>
            <a:r>
              <a:rPr lang="en-GB" dirty="0" err="1">
                <a:solidFill>
                  <a:srgbClr val="FFFFFF"/>
                </a:solidFill>
              </a:rPr>
              <a:t>NF</a:t>
            </a:r>
            <a:r>
              <a:rPr lang="en-GB" dirty="0" err="1">
                <a:solidFill>
                  <a:srgbClr val="FFFFFF"/>
                </a:solidFill>
                <a:latin typeface="Symbol" charset="2"/>
              </a:rPr>
              <a:t>k</a:t>
            </a:r>
            <a:r>
              <a:rPr lang="en-GB" dirty="0" err="1">
                <a:solidFill>
                  <a:srgbClr val="FFFFFF"/>
                </a:solidFill>
              </a:rPr>
              <a:t>B</a:t>
            </a:r>
            <a:r>
              <a:rPr lang="en-GB" dirty="0">
                <a:solidFill>
                  <a:srgbClr val="FFFFFF"/>
                </a:solidFill>
              </a:rPr>
              <a:t> and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058863" y="1289050"/>
            <a:ext cx="7024687" cy="42799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00"/>
                </a:solidFill>
              </a:rPr>
              <a:t>Over-expression </a:t>
            </a:r>
            <a:r>
              <a:rPr lang="en-GB" dirty="0">
                <a:solidFill>
                  <a:srgbClr val="FFFF00"/>
                </a:solidFill>
              </a:rPr>
              <a:t>of PR inhibits </a:t>
            </a:r>
            <a:r>
              <a:rPr lang="en-GB" dirty="0" err="1">
                <a:solidFill>
                  <a:srgbClr val="FFFF00"/>
                </a:solidFill>
              </a:rPr>
              <a:t>NF</a:t>
            </a:r>
            <a:r>
              <a:rPr lang="en-GB" dirty="0" err="1">
                <a:solidFill>
                  <a:srgbClr val="FFFF00"/>
                </a:solidFill>
                <a:latin typeface="Symbol" charset="2"/>
              </a:rPr>
              <a:t>k</a:t>
            </a:r>
            <a:r>
              <a:rPr lang="en-GB" dirty="0" err="1">
                <a:solidFill>
                  <a:srgbClr val="FFFF00"/>
                </a:solidFill>
              </a:rPr>
              <a:t>B</a:t>
            </a:r>
            <a:r>
              <a:rPr lang="en-GB" dirty="0">
                <a:solidFill>
                  <a:srgbClr val="FFFF00"/>
                </a:solidFill>
              </a:rPr>
              <a:t>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Progesterone receptor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PR-B mediates the main effects of progesterone via gene expression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PR-A is less able to mediate these effects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Ratio of PR-A : PR-B increases at term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Loss or change in PR may lead to ‘functional progesterone withdrawal’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90600" y="1574800"/>
            <a:ext cx="6934200" cy="4038600"/>
          </a:xfrm>
          <a:prstGeom prst="rect">
            <a:avLst/>
          </a:prstGeom>
          <a:solidFill>
            <a:srgbClr val="AFF5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962400" y="2184400"/>
            <a:ext cx="457200" cy="381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990600" y="3810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  <a:latin typeface="Arial" charset="0"/>
              </a:rPr>
              <a:t>Labour biochemistry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24000" y="2108200"/>
          <a:ext cx="613568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Document" r:id="rId4" imgW="6134100" imgH="3124200" progId="Word.Document.8">
                  <p:embed/>
                </p:oleObj>
              </mc:Choice>
              <mc:Fallback>
                <p:oleObj name="Document" r:id="rId4" imgW="6134100" imgH="3124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08200"/>
                        <a:ext cx="613568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98725" y="2266950"/>
            <a:ext cx="322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  <a:endParaRPr lang="en-GB" sz="2000" b="1">
              <a:solidFill>
                <a:srgbClr val="FF0603"/>
              </a:solidFill>
              <a:latin typeface="Helvetic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2800" y="3327400"/>
            <a:ext cx="322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9000" y="4318000"/>
            <a:ext cx="322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35538" y="3341688"/>
            <a:ext cx="3222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  <a:endParaRPr lang="en-GB" sz="2800" b="1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11738" y="4546600"/>
            <a:ext cx="3222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  <a:endParaRPr lang="en-GB" sz="2800" b="1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90800" y="3098800"/>
            <a:ext cx="3222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30938" y="4103688"/>
            <a:ext cx="32226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FF0603"/>
                </a:solidFill>
                <a:latin typeface="Helvetica" charset="0"/>
              </a:rPr>
              <a:t>*</a:t>
            </a:r>
            <a:endParaRPr lang="en-GB" sz="2800" b="1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4114800" y="24892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343400" y="2108200"/>
            <a:ext cx="1162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Helvetica" charset="0"/>
              </a:rPr>
              <a:t>Metabolites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038600" y="2184400"/>
            <a:ext cx="342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00FC00"/>
                </a:solidFill>
                <a:latin typeface="Helvetica" charset="0"/>
              </a:rPr>
              <a:t>*</a:t>
            </a:r>
            <a:endParaRPr lang="en-GB" sz="3200" b="1">
              <a:latin typeface="Helvetica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2362200" y="3327400"/>
            <a:ext cx="83820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27200" y="5969000"/>
            <a:ext cx="307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*: Affected by progesterone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Labour</a:t>
            </a:r>
            <a:r>
              <a:rPr lang="en-US" dirty="0" smtClean="0">
                <a:solidFill>
                  <a:srgbClr val="FFFF00"/>
                </a:solidFill>
              </a:rPr>
              <a:t> 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65300" y="1417638"/>
            <a:ext cx="5892800" cy="118586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48100" y="2971800"/>
            <a:ext cx="1473200" cy="952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4356100"/>
            <a:ext cx="7581900" cy="21971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6600" y="1778000"/>
            <a:ext cx="54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initiators: CRH?, PAF?, infection, bleeding, stress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2900" y="3238500"/>
            <a:ext cx="92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NF</a:t>
            </a:r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dirty="0" err="1" smtClean="0"/>
              <a:t>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48387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genes, mostly ‘inflammatory’: COX-2 (prostaglandins - PGs), IL-8, IL-1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, </a:t>
            </a:r>
            <a:r>
              <a:rPr lang="en-US" dirty="0" err="1" smtClean="0"/>
              <a:t>MMPs</a:t>
            </a:r>
            <a:r>
              <a:rPr lang="en-US" dirty="0" smtClean="0"/>
              <a:t>, </a:t>
            </a:r>
            <a:r>
              <a:rPr lang="en-US" dirty="0" err="1" smtClean="0"/>
              <a:t>Oxytocin</a:t>
            </a:r>
            <a:r>
              <a:rPr lang="en-US" dirty="0" smtClean="0"/>
              <a:t> receptor, PG receptors; contraction-associated proteins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185469" y="2366318"/>
            <a:ext cx="944265" cy="8001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629971" y="2461567"/>
            <a:ext cx="944263" cy="6096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50672" y="2766366"/>
            <a:ext cx="9442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75724" y="2492923"/>
            <a:ext cx="944262" cy="5468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975774" y="2372273"/>
            <a:ext cx="944262" cy="915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099872" y="4303066"/>
            <a:ext cx="9442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442771" y="4164955"/>
            <a:ext cx="906166" cy="265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817816" y="3993110"/>
            <a:ext cx="906166" cy="5580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709742" y="4192338"/>
            <a:ext cx="931566" cy="23574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</p:cNvCxnSpPr>
          <p:nvPr/>
        </p:nvCxnSpPr>
        <p:spPr>
          <a:xfrm rot="5400000">
            <a:off x="3390530" y="3988381"/>
            <a:ext cx="876887" cy="4697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33413" y="10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Summary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774700"/>
            <a:ext cx="77724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err="1" smtClean="0">
                <a:solidFill>
                  <a:srgbClr val="FFFFFF"/>
                </a:solidFill>
              </a:rPr>
              <a:t>Labour</a:t>
            </a:r>
            <a:r>
              <a:rPr lang="en-US" sz="3200" dirty="0" smtClean="0">
                <a:solidFill>
                  <a:srgbClr val="FFFFFF"/>
                </a:solidFill>
              </a:rPr>
              <a:t> strongly resembles an inflammatory response in fetal membranes and cervix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The main active tissues are </a:t>
            </a:r>
            <a:r>
              <a:rPr lang="en-US" sz="3200" dirty="0" err="1" smtClean="0">
                <a:solidFill>
                  <a:srgbClr val="FFFFFF"/>
                </a:solidFill>
              </a:rPr>
              <a:t>myometrium</a:t>
            </a:r>
            <a:r>
              <a:rPr lang="en-US" sz="3200" dirty="0" smtClean="0">
                <a:solidFill>
                  <a:srgbClr val="FFFFFF"/>
                </a:solidFill>
              </a:rPr>
              <a:t> and cervix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The key regulator seems to be </a:t>
            </a:r>
            <a:r>
              <a:rPr lang="en-US" sz="3200" dirty="0" err="1" smtClean="0">
                <a:solidFill>
                  <a:srgbClr val="FFFFFF"/>
                </a:solidFill>
              </a:rPr>
              <a:t>NF</a:t>
            </a:r>
            <a:r>
              <a:rPr lang="en-US" sz="32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k</a:t>
            </a:r>
            <a:r>
              <a:rPr lang="en-US" sz="3200" dirty="0" err="1" smtClean="0">
                <a:solidFill>
                  <a:srgbClr val="FFFFFF"/>
                </a:solidFill>
              </a:rPr>
              <a:t>B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Term and preterm </a:t>
            </a:r>
            <a:r>
              <a:rPr lang="en-US" sz="3200" dirty="0" err="1" smtClean="0">
                <a:solidFill>
                  <a:srgbClr val="FFFFFF"/>
                </a:solidFill>
              </a:rPr>
              <a:t>labour</a:t>
            </a:r>
            <a:r>
              <a:rPr lang="en-US" sz="3200" dirty="0" smtClean="0">
                <a:solidFill>
                  <a:srgbClr val="FFFFFF"/>
                </a:solidFill>
              </a:rPr>
              <a:t> differ mainly in the initiating factors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Maternal progesterone levels remain high during </a:t>
            </a:r>
            <a:r>
              <a:rPr lang="en-US" sz="3200" dirty="0" err="1" smtClean="0">
                <a:solidFill>
                  <a:srgbClr val="FFFFFF"/>
                </a:solidFill>
              </a:rPr>
              <a:t>labour</a:t>
            </a:r>
            <a:r>
              <a:rPr lang="en-US" sz="3200" dirty="0" smtClean="0">
                <a:solidFill>
                  <a:srgbClr val="FFFFFF"/>
                </a:solidFill>
              </a:rPr>
              <a:t> – ‘functional progesterone withdrawal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8" y="593405"/>
            <a:ext cx="7523412" cy="5642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8547" y="6392120"/>
            <a:ext cx="717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http://article.wn.com/view/2009/05/16/Natural_childbirth_tip_have_a_birth_plan/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889" y="6341803"/>
            <a:ext cx="7963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http://www.politicsdaily.com/2010/01/02/preemies-health-care-reform-and-the-cost-benefit-conundrum/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10" y="936955"/>
            <a:ext cx="7275212" cy="510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Initiation of </a:t>
            </a:r>
            <a:r>
              <a:rPr lang="en-US" dirty="0" err="1" smtClean="0">
                <a:solidFill>
                  <a:srgbClr val="FFFF00"/>
                </a:solidFill>
              </a:rPr>
              <a:t>labour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Term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Not really sure!!!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Estrogens; low progesterone?; CRH?; </a:t>
            </a:r>
            <a:r>
              <a:rPr lang="en-US" dirty="0" err="1" smtClean="0">
                <a:solidFill>
                  <a:srgbClr val="FFFFFF"/>
                </a:solidFill>
              </a:rPr>
              <a:t>oxytocin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Preterm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Intrauterine infection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Intrauterine bleeding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Multiple pregnancy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Stress (maternal)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Others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process of </a:t>
            </a:r>
            <a:r>
              <a:rPr lang="en-US" dirty="0" err="1" smtClean="0">
                <a:solidFill>
                  <a:srgbClr val="FFFF00"/>
                </a:solidFill>
              </a:rPr>
              <a:t>labour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Independent of the time that </a:t>
            </a:r>
            <a:r>
              <a:rPr lang="en-US" dirty="0" err="1" smtClean="0">
                <a:solidFill>
                  <a:srgbClr val="FFFFFF"/>
                </a:solidFill>
              </a:rPr>
              <a:t>labour</a:t>
            </a:r>
            <a:r>
              <a:rPr lang="en-US" dirty="0" smtClean="0">
                <a:solidFill>
                  <a:srgbClr val="FFFFFF"/>
                </a:solidFill>
              </a:rPr>
              <a:t> starts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Cervical ripening and effacement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Co-</a:t>
            </a:r>
            <a:r>
              <a:rPr lang="en-US" dirty="0" err="1" smtClean="0">
                <a:solidFill>
                  <a:srgbClr val="FFFFFF"/>
                </a:solidFill>
              </a:rPr>
              <a:t>ordinated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myometrial</a:t>
            </a:r>
            <a:r>
              <a:rPr lang="en-US" dirty="0" smtClean="0">
                <a:solidFill>
                  <a:srgbClr val="FFFFFF"/>
                </a:solidFill>
              </a:rPr>
              <a:t> contractions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Rupture of fetal membranes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Delivery of infant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Delivery of placenta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Contraction of uterus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0" y="5943600"/>
            <a:ext cx="400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http://www.babycentre.co.uk/i/devel/diagram9.gif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03300"/>
            <a:ext cx="4445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7900" y="533400"/>
            <a:ext cx="301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Fundally</a:t>
            </a:r>
            <a:r>
              <a:rPr lang="en-US" sz="1600" dirty="0">
                <a:solidFill>
                  <a:srgbClr val="FFFFFF"/>
                </a:solidFill>
              </a:rPr>
              <a:t> dominant contractions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0800" y="3962400"/>
            <a:ext cx="20682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Lower segment relaxation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0" y="4267200"/>
            <a:ext cx="1400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Cervical ripening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00800" y="3657600"/>
            <a:ext cx="22920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Fetal membrane remodelling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 dirty="0" err="1">
                <a:solidFill>
                  <a:srgbClr val="FFFF00"/>
                </a:solidFill>
              </a:rPr>
              <a:t>Labour</a:t>
            </a:r>
            <a:r>
              <a:rPr lang="en-US" sz="4400" dirty="0">
                <a:solidFill>
                  <a:srgbClr val="FFFF00"/>
                </a:solidFill>
              </a:rPr>
              <a:t> stages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4063" y="3733800"/>
            <a:ext cx="6657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First trimester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  Second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trimester 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          Third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trimester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39963" y="3348038"/>
            <a:ext cx="5121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13w     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 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26w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                    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39w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1676400"/>
            <a:ext cx="6477000" cy="3810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1676400"/>
            <a:ext cx="279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Not in labour (~39 weeks)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67400" y="2362200"/>
            <a:ext cx="1524000" cy="3810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362200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Latent stage (~8 weeks)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05400" y="2895600"/>
            <a:ext cx="233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Labour (12-48 hours)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62600" y="518160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Baby delivered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620000" y="5791200"/>
            <a:ext cx="1316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Placenta delivered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581400" y="45720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Contractions, cervical changes</a:t>
            </a:r>
            <a:endParaRPr lang="en-US" sz="18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914400" y="3276600"/>
            <a:ext cx="6791325" cy="2895600"/>
            <a:chOff x="576" y="2064"/>
            <a:chExt cx="4278" cy="1824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76" y="2880"/>
              <a:ext cx="1632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9" y="3264"/>
              <a:ext cx="1189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456" y="3648"/>
              <a:ext cx="12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Phase 3 (30 min)</a:t>
              </a: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582" y="2064"/>
              <a:ext cx="4272" cy="1824"/>
              <a:chOff x="582" y="2064"/>
              <a:chExt cx="4272" cy="1824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630" y="2880"/>
                <a:ext cx="16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Phase 1 (many hours)</a:t>
                </a: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273" y="3264"/>
                <a:ext cx="11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rPr>
                  <a:t>Phase 2 (hours)</a:t>
                </a: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1296" cy="24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582" y="2064"/>
                <a:ext cx="4080" cy="8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4710" y="2064"/>
                <a:ext cx="144" cy="1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D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874</Words>
  <Application>Microsoft Office PowerPoint</Application>
  <PresentationFormat>On-screen Show (4:3)</PresentationFormat>
  <Paragraphs>194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Document</vt:lpstr>
      <vt:lpstr>Human labour (birth)</vt:lpstr>
      <vt:lpstr>Learning objectives</vt:lpstr>
      <vt:lpstr>Labour - numbers</vt:lpstr>
      <vt:lpstr>PowerPoint Presentation</vt:lpstr>
      <vt:lpstr>PowerPoint Presentation</vt:lpstr>
      <vt:lpstr>Initiation of labour</vt:lpstr>
      <vt:lpstr>The process of labour</vt:lpstr>
      <vt:lpstr>PowerPoint Presentation</vt:lpstr>
      <vt:lpstr>PowerPoint Presentation</vt:lpstr>
      <vt:lpstr>The process</vt:lpstr>
      <vt:lpstr>The process</vt:lpstr>
      <vt:lpstr>The process</vt:lpstr>
      <vt:lpstr>The process</vt:lpstr>
      <vt:lpstr>The process</vt:lpstr>
      <vt:lpstr>The process</vt:lpstr>
      <vt:lpstr>Summary</vt:lpstr>
      <vt:lpstr>PowerPoint Presentation</vt:lpstr>
      <vt:lpstr>PGE2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Labour overview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(reprise)</dc:title>
  <dc:creator>Mark Sullivan</dc:creator>
  <cp:lastModifiedBy>Shiel, Nuala</cp:lastModifiedBy>
  <cp:revision>69</cp:revision>
  <dcterms:created xsi:type="dcterms:W3CDTF">2013-01-30T12:30:32Z</dcterms:created>
  <dcterms:modified xsi:type="dcterms:W3CDTF">2013-02-01T10:27:30Z</dcterms:modified>
</cp:coreProperties>
</file>