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 id="2147483758" r:id="rId2"/>
  </p:sldMasterIdLst>
  <p:notesMasterIdLst>
    <p:notesMasterId r:id="rId55"/>
  </p:notesMasterIdLst>
  <p:handoutMasterIdLst>
    <p:handoutMasterId r:id="rId56"/>
  </p:handoutMasterIdLst>
  <p:sldIdLst>
    <p:sldId id="459" r:id="rId3"/>
    <p:sldId id="503" r:id="rId4"/>
    <p:sldId id="522" r:id="rId5"/>
    <p:sldId id="523" r:id="rId6"/>
    <p:sldId id="688" r:id="rId7"/>
    <p:sldId id="611" r:id="rId8"/>
    <p:sldId id="646" r:id="rId9"/>
    <p:sldId id="644" r:id="rId10"/>
    <p:sldId id="680" r:id="rId11"/>
    <p:sldId id="645" r:id="rId12"/>
    <p:sldId id="689" r:id="rId13"/>
    <p:sldId id="690" r:id="rId14"/>
    <p:sldId id="650" r:id="rId15"/>
    <p:sldId id="651" r:id="rId16"/>
    <p:sldId id="652" r:id="rId17"/>
    <p:sldId id="653" r:id="rId18"/>
    <p:sldId id="654" r:id="rId19"/>
    <p:sldId id="655" r:id="rId20"/>
    <p:sldId id="656" r:id="rId21"/>
    <p:sldId id="657" r:id="rId22"/>
    <p:sldId id="686" r:id="rId23"/>
    <p:sldId id="685" r:id="rId24"/>
    <p:sldId id="659" r:id="rId25"/>
    <p:sldId id="694" r:id="rId26"/>
    <p:sldId id="695" r:id="rId27"/>
    <p:sldId id="691" r:id="rId28"/>
    <p:sldId id="670" r:id="rId29"/>
    <p:sldId id="692" r:id="rId30"/>
    <p:sldId id="662" r:id="rId31"/>
    <p:sldId id="663" r:id="rId32"/>
    <p:sldId id="693" r:id="rId33"/>
    <p:sldId id="702" r:id="rId34"/>
    <p:sldId id="703" r:id="rId35"/>
    <p:sldId id="706" r:id="rId36"/>
    <p:sldId id="669" r:id="rId37"/>
    <p:sldId id="674" r:id="rId38"/>
    <p:sldId id="675" r:id="rId39"/>
    <p:sldId id="676" r:id="rId40"/>
    <p:sldId id="705" r:id="rId41"/>
    <p:sldId id="700" r:id="rId42"/>
    <p:sldId id="704" r:id="rId43"/>
    <p:sldId id="696" r:id="rId44"/>
    <p:sldId id="681" r:id="rId45"/>
    <p:sldId id="598" r:id="rId46"/>
    <p:sldId id="707" r:id="rId47"/>
    <p:sldId id="710" r:id="rId48"/>
    <p:sldId id="711" r:id="rId49"/>
    <p:sldId id="713" r:id="rId50"/>
    <p:sldId id="600" r:id="rId51"/>
    <p:sldId id="601" r:id="rId52"/>
    <p:sldId id="603" r:id="rId53"/>
    <p:sldId id="71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FFFF"/>
    <a:srgbClr val="FFFF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amquigley:Downloads:lehleanddfle20070_tcm77-235019.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093020276658598E-2"/>
          <c:y val="4.8840727098698397E-2"/>
          <c:w val="0.80458449628045903"/>
          <c:h val="0.86424115269243595"/>
        </c:manualLayout>
      </c:layout>
      <c:barChart>
        <c:barDir val="col"/>
        <c:grouping val="clustered"/>
        <c:varyColors val="0"/>
        <c:ser>
          <c:idx val="0"/>
          <c:order val="0"/>
          <c:tx>
            <c:strRef>
              <c:f>Sheet1!$B$7</c:f>
              <c:strCache>
                <c:ptCount val="1"/>
                <c:pt idx="0">
                  <c:v>At birth</c:v>
                </c:pt>
              </c:strCache>
            </c:strRef>
          </c:tx>
          <c:invertIfNegative val="0"/>
          <c:dPt>
            <c:idx val="0"/>
            <c:invertIfNegative val="0"/>
            <c:bubble3D val="0"/>
            <c:spPr>
              <a:solidFill>
                <a:srgbClr val="0000FF"/>
              </a:solidFill>
            </c:spPr>
          </c:dPt>
          <c:dPt>
            <c:idx val="1"/>
            <c:invertIfNegative val="0"/>
            <c:bubble3D val="0"/>
            <c:spPr>
              <a:solidFill>
                <a:srgbClr val="0000FF"/>
              </a:solidFill>
            </c:spPr>
          </c:dPt>
          <c:dPt>
            <c:idx val="2"/>
            <c:invertIfNegative val="0"/>
            <c:bubble3D val="0"/>
            <c:spPr>
              <a:solidFill>
                <a:srgbClr val="0000FF"/>
              </a:solidFill>
            </c:spPr>
          </c:dPt>
          <c:dPt>
            <c:idx val="3"/>
            <c:invertIfNegative val="0"/>
            <c:bubble3D val="0"/>
            <c:spPr>
              <a:solidFill>
                <a:schemeClr val="tx2"/>
              </a:solidFill>
            </c:spPr>
          </c:dPt>
          <c:dPt>
            <c:idx val="4"/>
            <c:invertIfNegative val="0"/>
            <c:bubble3D val="0"/>
            <c:spPr>
              <a:solidFill>
                <a:schemeClr val="tx2"/>
              </a:solidFill>
              <a:ln>
                <a:solidFill>
                  <a:schemeClr val="tx2"/>
                </a:solidFill>
              </a:ln>
            </c:spPr>
          </c:dPt>
          <c:dPt>
            <c:idx val="5"/>
            <c:invertIfNegative val="0"/>
            <c:bubble3D val="0"/>
            <c:spPr>
              <a:solidFill>
                <a:schemeClr val="tx2"/>
              </a:solidFill>
            </c:spPr>
          </c:dPt>
          <c:dLbls>
            <c:showLegendKey val="0"/>
            <c:showVal val="1"/>
            <c:showCatName val="0"/>
            <c:showSerName val="0"/>
            <c:showPercent val="0"/>
            <c:showBubbleSize val="0"/>
            <c:showLeaderLines val="0"/>
          </c:dLbls>
          <c:cat>
            <c:strRef>
              <c:f>Sheet1!$C$5:$H$6</c:f>
              <c:strCache>
                <c:ptCount val="6"/>
                <c:pt idx="0">
                  <c:v>Life expectancy</c:v>
                </c:pt>
                <c:pt idx="1">
                  <c:v>Health life expectancy</c:v>
                </c:pt>
                <c:pt idx="2">
                  <c:v>Disability-free life expectancy</c:v>
                </c:pt>
                <c:pt idx="3">
                  <c:v>Life expectancy</c:v>
                </c:pt>
                <c:pt idx="4">
                  <c:v>Health life expectancy</c:v>
                </c:pt>
                <c:pt idx="5">
                  <c:v>Disability-free life expectancy</c:v>
                </c:pt>
              </c:strCache>
            </c:strRef>
          </c:cat>
          <c:val>
            <c:numRef>
              <c:f>Sheet1!$C$7:$H$7</c:f>
              <c:numCache>
                <c:formatCode>0.0</c:formatCode>
                <c:ptCount val="6"/>
                <c:pt idx="0" formatCode="General">
                  <c:v>77.7</c:v>
                </c:pt>
                <c:pt idx="1">
                  <c:v>63</c:v>
                </c:pt>
                <c:pt idx="2" formatCode="General">
                  <c:v>63.4</c:v>
                </c:pt>
                <c:pt idx="3" formatCode="General">
                  <c:v>81.900000000000006</c:v>
                </c:pt>
                <c:pt idx="4">
                  <c:v>65</c:v>
                </c:pt>
                <c:pt idx="5" formatCode="General">
                  <c:v>65.099999999999994</c:v>
                </c:pt>
              </c:numCache>
            </c:numRef>
          </c:val>
        </c:ser>
        <c:ser>
          <c:idx val="2"/>
          <c:order val="1"/>
          <c:tx>
            <c:strRef>
              <c:f>Sheet1!$B$9</c:f>
              <c:strCache>
                <c:ptCount val="1"/>
                <c:pt idx="0">
                  <c:v>At age 65</c:v>
                </c:pt>
              </c:strCache>
            </c:strRef>
          </c:tx>
          <c:spPr>
            <a:solidFill>
              <a:srgbClr val="008000"/>
            </a:solidFill>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showLegendKey val="0"/>
            <c:showVal val="0"/>
            <c:showCatName val="0"/>
            <c:showSerName val="0"/>
            <c:showPercent val="0"/>
            <c:showBubbleSize val="0"/>
          </c:dLbls>
          <c:cat>
            <c:strRef>
              <c:f>Sheet1!$C$5:$H$6</c:f>
              <c:strCache>
                <c:ptCount val="6"/>
                <c:pt idx="0">
                  <c:v>Life expectancy</c:v>
                </c:pt>
                <c:pt idx="1">
                  <c:v>Health life expectancy</c:v>
                </c:pt>
                <c:pt idx="2">
                  <c:v>Disability-free life expectancy</c:v>
                </c:pt>
                <c:pt idx="3">
                  <c:v>Life expectancy</c:v>
                </c:pt>
                <c:pt idx="4">
                  <c:v>Health life expectancy</c:v>
                </c:pt>
                <c:pt idx="5">
                  <c:v>Disability-free life expectancy</c:v>
                </c:pt>
              </c:strCache>
            </c:strRef>
          </c:cat>
          <c:val>
            <c:numRef>
              <c:f>Sheet1!$C$9:$H$9</c:f>
              <c:numCache>
                <c:formatCode>General</c:formatCode>
                <c:ptCount val="6"/>
                <c:pt idx="0">
                  <c:v>17.600000000000001</c:v>
                </c:pt>
                <c:pt idx="1">
                  <c:v>9.9</c:v>
                </c:pt>
                <c:pt idx="2">
                  <c:v>10.199999999999999</c:v>
                </c:pt>
                <c:pt idx="3">
                  <c:v>20.2</c:v>
                </c:pt>
                <c:pt idx="4">
                  <c:v>11.5</c:v>
                </c:pt>
                <c:pt idx="5">
                  <c:v>11.2</c:v>
                </c:pt>
              </c:numCache>
            </c:numRef>
          </c:val>
        </c:ser>
        <c:dLbls>
          <c:showLegendKey val="0"/>
          <c:showVal val="0"/>
          <c:showCatName val="0"/>
          <c:showSerName val="0"/>
          <c:showPercent val="0"/>
          <c:showBubbleSize val="0"/>
        </c:dLbls>
        <c:gapWidth val="150"/>
        <c:axId val="200957312"/>
        <c:axId val="206185600"/>
      </c:barChart>
      <c:catAx>
        <c:axId val="200957312"/>
        <c:scaling>
          <c:orientation val="minMax"/>
        </c:scaling>
        <c:delete val="0"/>
        <c:axPos val="b"/>
        <c:majorTickMark val="out"/>
        <c:minorTickMark val="none"/>
        <c:tickLblPos val="nextTo"/>
        <c:crossAx val="206185600"/>
        <c:crosses val="autoZero"/>
        <c:auto val="1"/>
        <c:lblAlgn val="ctr"/>
        <c:lblOffset val="100"/>
        <c:noMultiLvlLbl val="0"/>
      </c:catAx>
      <c:valAx>
        <c:axId val="206185600"/>
        <c:scaling>
          <c:orientation val="minMax"/>
        </c:scaling>
        <c:delete val="0"/>
        <c:axPos val="l"/>
        <c:majorGridlines/>
        <c:numFmt formatCode="General" sourceLinked="1"/>
        <c:majorTickMark val="out"/>
        <c:minorTickMark val="none"/>
        <c:tickLblPos val="nextTo"/>
        <c:crossAx val="200957312"/>
        <c:crosses val="autoZero"/>
        <c:crossBetween val="between"/>
      </c:valAx>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GB"/>
          </a:p>
        </p:txBody>
      </p:sp>
      <p:sp>
        <p:nvSpPr>
          <p:cNvPr id="228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Arial" charset="0"/>
              </a:defRPr>
            </a:lvl1pPr>
          </a:lstStyle>
          <a:p>
            <a:pPr>
              <a:defRPr/>
            </a:pPr>
            <a:endParaRPr lang="en-GB"/>
          </a:p>
        </p:txBody>
      </p:sp>
      <p:sp>
        <p:nvSpPr>
          <p:cNvPr id="228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GB"/>
          </a:p>
        </p:txBody>
      </p:sp>
      <p:sp>
        <p:nvSpPr>
          <p:cNvPr id="228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Arial" pitchFamily="34" charset="0"/>
              </a:defRPr>
            </a:lvl1pPr>
          </a:lstStyle>
          <a:p>
            <a:fld id="{68B99C37-5D1F-4B42-8891-6C895A93198C}" type="slidenum">
              <a:rPr lang="en-GB"/>
              <a:pPr/>
              <a:t>‹#›</a:t>
            </a:fld>
            <a:endParaRPr lang="en-GB"/>
          </a:p>
        </p:txBody>
      </p:sp>
    </p:spTree>
    <p:extLst>
      <p:ext uri="{BB962C8B-B14F-4D97-AF65-F5344CB8AC3E}">
        <p14:creationId xmlns:p14="http://schemas.microsoft.com/office/powerpoint/2010/main" val="123692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Arial" pitchFamily="34" charset="0"/>
              </a:defRPr>
            </a:lvl1pPr>
          </a:lstStyle>
          <a:p>
            <a:fld id="{37F7B010-2007-4387-8626-BAEC5F294C91}" type="slidenum">
              <a:rPr lang="en-US"/>
              <a:pPr/>
              <a:t>‹#›</a:t>
            </a:fld>
            <a:endParaRPr lang="en-US"/>
          </a:p>
        </p:txBody>
      </p:sp>
    </p:spTree>
    <p:extLst>
      <p:ext uri="{BB962C8B-B14F-4D97-AF65-F5344CB8AC3E}">
        <p14:creationId xmlns:p14="http://schemas.microsoft.com/office/powerpoint/2010/main" val="113364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endParaRPr lang="en-GB">
              <a:latin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63E8330-AEE3-4DC4-8191-B560A20D1341}" type="slidenum">
              <a:rPr lang="en-US" sz="1200">
                <a:latin typeface="Times New Roman" pitchFamily="18" charset="0"/>
              </a:rPr>
              <a:pPr/>
              <a:t>24</a:t>
            </a:fld>
            <a:endParaRPr lang="en-US" sz="1200">
              <a:latin typeface="Times New Roman" pitchFamily="18" charset="0"/>
            </a:endParaRPr>
          </a:p>
        </p:txBody>
      </p:sp>
      <p:sp>
        <p:nvSpPr>
          <p:cNvPr id="59394"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2CDCF11-0BC4-4E18-A15D-14428F2C946C}" type="slidenum">
              <a:rPr lang="en-US" sz="1200"/>
              <a:pPr algn="r" eaLnBrk="1" hangingPunct="1"/>
              <a:t>24</a:t>
            </a:fld>
            <a:endParaRPr lang="en-US" sz="1200"/>
          </a:p>
        </p:txBody>
      </p:sp>
      <p:sp>
        <p:nvSpPr>
          <p:cNvPr id="26627" name="Rectangle 2"/>
          <p:cNvSpPr>
            <a:spLocks noGrp="1" noRot="1" noChangeAspect="1" noChangeArrowheads="1" noTextEdit="1"/>
          </p:cNvSpPr>
          <p:nvPr>
            <p:ph type="sldImg"/>
          </p:nvPr>
        </p:nvSpPr>
        <p:spPr>
          <a:xfrm>
            <a:off x="1144588" y="684213"/>
            <a:ext cx="4573587" cy="3430587"/>
          </a:xfrm>
          <a:ln/>
          <a:extLst>
            <a:ext uri="{FAA26D3D-D897-4be2-8F04-BA451C77F1D7}">
              <ma14:placeholderFlag xmlns:ma14="http://schemas.microsoft.com/office/mac/drawingml/2011/main" xmlns="" val="1"/>
            </a:ext>
          </a:extLst>
        </p:spPr>
      </p:sp>
      <p:sp>
        <p:nvSpPr>
          <p:cNvPr id="26628" name="Rectangle 3"/>
          <p:cNvSpPr>
            <a:spLocks noGrp="1" noChangeArrowheads="1"/>
          </p:cNvSpPr>
          <p:nvPr>
            <p:ph type="body" idx="1"/>
          </p:nvPr>
        </p:nvSpPr>
        <p:spPr>
          <a:xfrm>
            <a:off x="685800" y="4343400"/>
            <a:ext cx="5486400" cy="4116388"/>
          </a:xfrm>
        </p:spPr>
        <p:txBody>
          <a:bodyPr lIns="91366" tIns="45683" rIns="91366" bIns="45683"/>
          <a:lstStyle/>
          <a:p>
            <a:pPr>
              <a:defRPr/>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63661D-41DF-4F23-9F34-C6206BA1945A}" type="slidenum">
              <a:rPr lang="en-US" sz="1200">
                <a:latin typeface="Times New Roman" pitchFamily="18" charset="0"/>
              </a:rPr>
              <a:pPr/>
              <a:t>25</a:t>
            </a:fld>
            <a:endParaRPr lang="en-US" sz="1200">
              <a:latin typeface="Times New Roman" pitchFamily="18" charset="0"/>
            </a:endParaRPr>
          </a:p>
        </p:txBody>
      </p:sp>
      <p:sp>
        <p:nvSpPr>
          <p:cNvPr id="61442"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645F9A40-97BB-4FC5-BE5D-F3ED9C6CBB79}" type="slidenum">
              <a:rPr lang="en-US" sz="1200"/>
              <a:pPr algn="r" eaLnBrk="1" hangingPunct="1"/>
              <a:t>25</a:t>
            </a:fld>
            <a:endParaRPr lang="en-US" sz="1200"/>
          </a:p>
        </p:txBody>
      </p:sp>
      <p:sp>
        <p:nvSpPr>
          <p:cNvPr id="28675" name="Rectangle 2"/>
          <p:cNvSpPr>
            <a:spLocks noGrp="1" noRot="1" noChangeAspect="1" noChangeArrowheads="1" noTextEdit="1"/>
          </p:cNvSpPr>
          <p:nvPr>
            <p:ph type="sldImg"/>
          </p:nvPr>
        </p:nvSpPr>
        <p:spPr>
          <a:xfrm>
            <a:off x="1144588" y="684213"/>
            <a:ext cx="4573587" cy="3430587"/>
          </a:xfrm>
          <a:ln/>
          <a:extLst>
            <a:ext uri="{FAA26D3D-D897-4be2-8F04-BA451C77F1D7}">
              <ma14:placeholderFlag xmlns:ma14="http://schemas.microsoft.com/office/mac/drawingml/2011/main" xmlns="" val="1"/>
            </a:ext>
          </a:extLst>
        </p:spPr>
      </p:sp>
      <p:sp>
        <p:nvSpPr>
          <p:cNvPr id="28676" name="Rectangle 3"/>
          <p:cNvSpPr>
            <a:spLocks noGrp="1" noChangeArrowheads="1"/>
          </p:cNvSpPr>
          <p:nvPr>
            <p:ph type="body" idx="1"/>
          </p:nvPr>
        </p:nvSpPr>
        <p:spPr>
          <a:xfrm>
            <a:off x="685800" y="4343400"/>
            <a:ext cx="5486400" cy="4116388"/>
          </a:xfrm>
        </p:spPr>
        <p:txBody>
          <a:bodyPr lIns="91366" tIns="45683" rIns="91366" bIns="45683"/>
          <a:lstStyle/>
          <a:p>
            <a:pPr>
              <a:lnSpc>
                <a:spcPct val="80000"/>
              </a:lnSpc>
              <a:defRPr/>
            </a:pPr>
            <a:endParaRPr lang="en-GB"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8FD7C3-1619-411F-9E2B-E69DC52BBB6B}" type="slidenum">
              <a:rPr lang="en-US" sz="1200">
                <a:latin typeface="Times New Roman" pitchFamily="18" charset="0"/>
              </a:rPr>
              <a:pPr/>
              <a:t>26</a:t>
            </a:fld>
            <a:endParaRPr lang="en-US" sz="1200">
              <a:latin typeface="Times New Roman" pitchFamily="18" charset="0"/>
            </a:endParaRPr>
          </a:p>
        </p:txBody>
      </p:sp>
      <p:sp>
        <p:nvSpPr>
          <p:cNvPr id="63490"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E624151-3774-4D7E-9224-3155D95D1095}" type="slidenum">
              <a:rPr lang="en-US" sz="1200"/>
              <a:pPr algn="r" eaLnBrk="1" hangingPunct="1"/>
              <a:t>26</a:t>
            </a:fld>
            <a:endParaRPr lang="en-US" sz="1200"/>
          </a:p>
        </p:txBody>
      </p:sp>
      <p:sp>
        <p:nvSpPr>
          <p:cNvPr id="17411" name="Rectangle 2"/>
          <p:cNvSpPr>
            <a:spLocks noGrp="1" noRot="1" noChangeAspect="1" noChangeArrowheads="1" noTextEdit="1"/>
          </p:cNvSpPr>
          <p:nvPr>
            <p:ph type="sldImg"/>
          </p:nvPr>
        </p:nvSpPr>
        <p:spPr>
          <a:xfrm>
            <a:off x="1144588" y="684213"/>
            <a:ext cx="4573587" cy="3430587"/>
          </a:xfrm>
          <a:ln/>
          <a:extLs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a:xfrm>
            <a:off x="685800" y="4343400"/>
            <a:ext cx="5486400" cy="4116388"/>
          </a:xfrm>
        </p:spPr>
        <p:txBody>
          <a:bodyPr lIns="91366" tIns="45683" rIns="91366" bIns="45683"/>
          <a:lstStyle/>
          <a:p>
            <a:pPr>
              <a:defRPr/>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4FC520-00EF-4C9D-AD26-9046A3A95077}" type="slidenum">
              <a:rPr lang="en-US" sz="1200">
                <a:latin typeface="Times New Roman" pitchFamily="18" charset="0"/>
              </a:rPr>
              <a:pPr/>
              <a:t>28</a:t>
            </a:fld>
            <a:endParaRPr lang="en-US" sz="1200">
              <a:latin typeface="Times New Roman" pitchFamily="18" charset="0"/>
            </a:endParaRPr>
          </a:p>
        </p:txBody>
      </p:sp>
      <p:sp>
        <p:nvSpPr>
          <p:cNvPr id="66562"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7CFE292-D426-4274-A0B9-2B4648F00D53}" type="slidenum">
              <a:rPr lang="en-US" sz="1200"/>
              <a:pPr algn="r" eaLnBrk="1" hangingPunct="1"/>
              <a:t>28</a:t>
            </a:fld>
            <a:endParaRPr lang="en-US" sz="1200"/>
          </a:p>
        </p:txBody>
      </p:sp>
      <p:sp>
        <p:nvSpPr>
          <p:cNvPr id="19459" name="Rectangle 2"/>
          <p:cNvSpPr>
            <a:spLocks noGrp="1" noRot="1" noChangeAspect="1" noChangeArrowheads="1" noTextEdit="1"/>
          </p:cNvSpPr>
          <p:nvPr>
            <p:ph type="sldImg"/>
          </p:nvPr>
        </p:nvSpPr>
        <p:spPr>
          <a:xfrm>
            <a:off x="1231900" y="714375"/>
            <a:ext cx="3224213" cy="2417763"/>
          </a:xfrm>
          <a:ln/>
          <a:extLs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a:xfrm>
            <a:off x="692150" y="3419475"/>
            <a:ext cx="5032375" cy="5113338"/>
          </a:xfrm>
        </p:spPr>
        <p:txBody>
          <a:bodyPr lIns="91366" tIns="45683" rIns="91366" bIns="45683"/>
          <a:lstStyle/>
          <a:p>
            <a:pPr marL="228600" indent="-228600">
              <a:defRPr/>
            </a:pP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0E29B07-D45B-44D8-A8DB-0A6DB0E68B19}" type="slidenum">
              <a:rPr lang="en-US" sz="1200">
                <a:latin typeface="Times New Roman" pitchFamily="18" charset="0"/>
              </a:rPr>
              <a:pPr/>
              <a:t>31</a:t>
            </a:fld>
            <a:endParaRPr lang="en-US" sz="1200">
              <a:latin typeface="Times New Roman" pitchFamily="18" charset="0"/>
            </a:endParaRPr>
          </a:p>
        </p:txBody>
      </p:sp>
      <p:sp>
        <p:nvSpPr>
          <p:cNvPr id="70658"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ED8319A-CAC7-44EC-AD82-6B105F1C5FA6}" type="slidenum">
              <a:rPr lang="en-US" sz="1200"/>
              <a:pPr algn="r" eaLnBrk="1" hangingPunct="1"/>
              <a:t>31</a:t>
            </a:fld>
            <a:endParaRPr lang="en-US" sz="1200"/>
          </a:p>
        </p:txBody>
      </p:sp>
      <p:sp>
        <p:nvSpPr>
          <p:cNvPr id="21507" name="Rectangle 2"/>
          <p:cNvSpPr>
            <a:spLocks noGrp="1" noRot="1" noChangeAspect="1" noChangeArrowheads="1" noTextEdit="1"/>
          </p:cNvSpPr>
          <p:nvPr>
            <p:ph type="sldImg"/>
          </p:nvPr>
        </p:nvSpPr>
        <p:spPr>
          <a:xfrm>
            <a:off x="571500" y="179388"/>
            <a:ext cx="962025" cy="720725"/>
          </a:xfrm>
          <a:ln w="12700" cap="flat">
            <a:solidFill>
              <a:schemeClr val="tx1"/>
            </a:solidFill>
          </a:ln>
          <a:extLst>
            <a:ext uri="{FAA26D3D-D897-4be2-8F04-BA451C77F1D7}">
              <ma14:placeholderFlag xmlns:ma14="http://schemas.microsoft.com/office/mac/drawingml/2011/main" xmlns="" val="1"/>
            </a:ext>
          </a:extLst>
        </p:spPr>
      </p:sp>
      <p:sp>
        <p:nvSpPr>
          <p:cNvPr id="21508" name="Rectangle 3"/>
          <p:cNvSpPr>
            <a:spLocks noGrp="1" noChangeArrowheads="1"/>
          </p:cNvSpPr>
          <p:nvPr>
            <p:ph type="body" idx="1"/>
          </p:nvPr>
        </p:nvSpPr>
        <p:spPr>
          <a:xfrm>
            <a:off x="260350" y="1187450"/>
            <a:ext cx="6408738" cy="7488238"/>
          </a:xfrm>
        </p:spPr>
        <p:txBody>
          <a:bodyPr lIns="90925" tIns="45463" rIns="90925" bIns="45463"/>
          <a:lstStyle/>
          <a:p>
            <a:pPr>
              <a:defRPr/>
            </a:pPr>
            <a:endParaRPr lang="en-GB"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CCF4325-7B23-4CFF-A5F5-0E120027B932}" type="slidenum">
              <a:rPr lang="en-US" sz="1200">
                <a:latin typeface="Times New Roman" pitchFamily="18" charset="0"/>
              </a:rPr>
              <a:pPr/>
              <a:t>32</a:t>
            </a:fld>
            <a:endParaRPr lang="en-US" sz="1200">
              <a:latin typeface="Times New Roman" pitchFamily="18" charset="0"/>
            </a:endParaRPr>
          </a:p>
        </p:txBody>
      </p:sp>
      <p:sp>
        <p:nvSpPr>
          <p:cNvPr id="72706"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B6B2AACE-00D8-4C90-8880-40C61EE670F4}" type="slidenum">
              <a:rPr lang="en-US" sz="1200"/>
              <a:pPr algn="r" eaLnBrk="1" hangingPunct="1"/>
              <a:t>32</a:t>
            </a:fld>
            <a:endParaRPr lang="en-US" sz="1200"/>
          </a:p>
        </p:txBody>
      </p:sp>
      <p:sp>
        <p:nvSpPr>
          <p:cNvPr id="47107" name="Rectangle 2"/>
          <p:cNvSpPr>
            <a:spLocks noGrp="1" noRot="1" noChangeAspect="1" noChangeArrowheads="1" noTextEdit="1"/>
          </p:cNvSpPr>
          <p:nvPr>
            <p:ph type="sldImg"/>
          </p:nvPr>
        </p:nvSpPr>
        <p:spPr>
          <a:xfrm>
            <a:off x="1144588" y="684213"/>
            <a:ext cx="4573587" cy="3430587"/>
          </a:xfrm>
          <a:ln/>
          <a:extLst>
            <a:ext uri="{FAA26D3D-D897-4be2-8F04-BA451C77F1D7}">
              <ma14:placeholderFlag xmlns:ma14="http://schemas.microsoft.com/office/mac/drawingml/2011/main" xmlns="" val="1"/>
            </a:ext>
          </a:extLst>
        </p:spPr>
      </p:sp>
      <p:sp>
        <p:nvSpPr>
          <p:cNvPr id="47108" name="Rectangle 3"/>
          <p:cNvSpPr>
            <a:spLocks noGrp="1" noChangeArrowheads="1"/>
          </p:cNvSpPr>
          <p:nvPr>
            <p:ph type="body" idx="1"/>
          </p:nvPr>
        </p:nvSpPr>
        <p:spPr>
          <a:xfrm>
            <a:off x="685800" y="4343400"/>
            <a:ext cx="5486400" cy="4116388"/>
          </a:xfrm>
        </p:spPr>
        <p:txBody>
          <a:bodyPr lIns="91366" tIns="45683" rIns="91366" bIns="45683"/>
          <a:lstStyle/>
          <a:p>
            <a:pPr>
              <a:lnSpc>
                <a:spcPct val="90000"/>
              </a:lnSpc>
              <a:defRPr/>
            </a:pPr>
            <a:endParaRPr lang="en-GB"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84C6FD-07CC-499A-A933-2A8C075405B3}" type="slidenum">
              <a:rPr lang="en-US" sz="1200">
                <a:latin typeface="Times New Roman" pitchFamily="18" charset="0"/>
              </a:rPr>
              <a:pPr/>
              <a:t>33</a:t>
            </a:fld>
            <a:endParaRPr lang="en-US" sz="1200">
              <a:latin typeface="Times New Roman" pitchFamily="18" charset="0"/>
            </a:endParaRPr>
          </a:p>
        </p:txBody>
      </p:sp>
      <p:sp>
        <p:nvSpPr>
          <p:cNvPr id="74754"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AD3CB26-73B8-4C8E-B5FE-A61E76100077}" type="slidenum">
              <a:rPr lang="en-US" sz="1200"/>
              <a:pPr algn="r" eaLnBrk="1" hangingPunct="1"/>
              <a:t>33</a:t>
            </a:fld>
            <a:endParaRPr lang="en-US" sz="1200"/>
          </a:p>
        </p:txBody>
      </p:sp>
      <p:sp>
        <p:nvSpPr>
          <p:cNvPr id="49155" name="Rectangle 2"/>
          <p:cNvSpPr>
            <a:spLocks noGrp="1" noRot="1" noChangeAspect="1" noChangeArrowheads="1" noTextEdit="1"/>
          </p:cNvSpPr>
          <p:nvPr>
            <p:ph type="sldImg"/>
          </p:nvPr>
        </p:nvSpPr>
        <p:spPr>
          <a:xfrm>
            <a:off x="938213" y="693738"/>
            <a:ext cx="2233612" cy="1674812"/>
          </a:xfrm>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a:xfrm>
            <a:off x="912813" y="2770188"/>
            <a:ext cx="5032375" cy="6049962"/>
          </a:xfrm>
        </p:spPr>
        <p:txBody>
          <a:bodyPr lIns="91366" tIns="45683" rIns="91366" bIns="45683"/>
          <a:lstStyle/>
          <a:p>
            <a:pPr>
              <a:defRPr/>
            </a:pP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130709A-2DC1-4271-91C1-CF9CA286217D}" type="slidenum">
              <a:rPr lang="en-US" sz="1200">
                <a:latin typeface="Times New Roman" pitchFamily="18" charset="0"/>
              </a:rPr>
              <a:pPr/>
              <a:t>34</a:t>
            </a:fld>
            <a:endParaRPr lang="en-US" sz="1200">
              <a:latin typeface="Times New Roman" pitchFamily="18" charset="0"/>
            </a:endParaRPr>
          </a:p>
        </p:txBody>
      </p:sp>
      <p:sp>
        <p:nvSpPr>
          <p:cNvPr id="76802"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3C7EC223-BB67-413E-AD33-502298C753B0}" type="slidenum">
              <a:rPr lang="en-US" sz="1200"/>
              <a:pPr algn="r" eaLnBrk="1" hangingPunct="1"/>
              <a:t>34</a:t>
            </a:fld>
            <a:endParaRPr lang="en-US" sz="1200"/>
          </a:p>
        </p:txBody>
      </p:sp>
      <p:sp>
        <p:nvSpPr>
          <p:cNvPr id="51203" name="Rectangle 2"/>
          <p:cNvSpPr>
            <a:spLocks noGrp="1" noRot="1" noChangeAspect="1" noChangeArrowheads="1" noTextEdit="1"/>
          </p:cNvSpPr>
          <p:nvPr>
            <p:ph type="sldImg"/>
          </p:nvPr>
        </p:nvSpPr>
        <p:spPr>
          <a:xfrm>
            <a:off x="938213" y="693738"/>
            <a:ext cx="2233612" cy="1674812"/>
          </a:xfrm>
          <a:ln/>
          <a:extLst>
            <a:ext uri="{FAA26D3D-D897-4be2-8F04-BA451C77F1D7}">
              <ma14:placeholderFlag xmlns:ma14="http://schemas.microsoft.com/office/mac/drawingml/2011/main" xmlns="" val="1"/>
            </a:ext>
          </a:extLst>
        </p:spPr>
      </p:sp>
      <p:sp>
        <p:nvSpPr>
          <p:cNvPr id="51204" name="Rectangle 3"/>
          <p:cNvSpPr>
            <a:spLocks noGrp="1" noChangeArrowheads="1"/>
          </p:cNvSpPr>
          <p:nvPr>
            <p:ph type="body" idx="1"/>
          </p:nvPr>
        </p:nvSpPr>
        <p:spPr>
          <a:xfrm>
            <a:off x="908050" y="2771775"/>
            <a:ext cx="5032375" cy="5689600"/>
          </a:xfrm>
        </p:spPr>
        <p:txBody>
          <a:bodyPr lIns="91366" tIns="45683" rIns="91366" bIns="45683"/>
          <a:lstStyle/>
          <a:p>
            <a:pPr>
              <a:defRPr/>
            </a:pPr>
            <a:endParaRPr lang="en-GB"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smtClean="0">
              <a:latin typeface="Times New Roman" pitchFamily="18" charset="0"/>
              <a:ea typeface="ＭＳ Ｐゴシック" pitchFamily="34" charset="-128"/>
              <a:cs typeface="ＭＳ Ｐゴシック" pitchFamily="34" charset="-128"/>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E4AC763-90E7-4C13-8A17-B496C4428608}" type="slidenum">
              <a:rPr lang="en-US" sz="1200">
                <a:latin typeface="Times New Roman" pitchFamily="18" charset="0"/>
              </a:rPr>
              <a:pPr/>
              <a:t>40</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6C297EA-C255-490B-8763-A9127379E2F8}" type="slidenum">
              <a:rPr lang="en-GB" sz="1200">
                <a:latin typeface="Times New Roman" pitchFamily="18" charset="0"/>
              </a:rPr>
              <a:pPr/>
              <a:t>41</a:t>
            </a:fld>
            <a:endParaRPr lang="en-GB" sz="1200">
              <a:latin typeface="Times New Roman" pitchFamily="18" charset="0"/>
            </a:endParaRPr>
          </a:p>
        </p:txBody>
      </p:sp>
      <p:sp>
        <p:nvSpPr>
          <p:cNvPr id="860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3F01FB9-7728-472C-BBB4-4471F07D8C45}" type="slidenum">
              <a:rPr lang="en-GB" sz="1200">
                <a:latin typeface="Times New Roman" pitchFamily="18" charset="0"/>
              </a:rPr>
              <a:pPr algn="r" eaLnBrk="1" hangingPunct="1"/>
              <a:t>41</a:t>
            </a:fld>
            <a:endParaRPr lang="en-GB" sz="1200">
              <a:latin typeface="Times New Roman" pitchFamily="18" charset="0"/>
            </a:endParaRPr>
          </a:p>
        </p:txBody>
      </p:sp>
      <p:sp>
        <p:nvSpPr>
          <p:cNvPr id="31949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9492"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90000"/>
              </a:lnSpc>
            </a:pPr>
            <a:endParaRPr lang="en-GB"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F77E6D0-FA4D-4BE3-BF4D-54303D3CA358}" type="slidenum">
              <a:rPr lang="en-US" sz="1200">
                <a:latin typeface="Times New Roman" pitchFamily="18" charset="0"/>
              </a:rPr>
              <a:pPr eaLnBrk="1" hangingPunct="1"/>
              <a:t>7</a:t>
            </a:fld>
            <a:endParaRPr lang="en-US" sz="1200">
              <a:latin typeface="Times New Roman" pitchFamily="18" charset="0"/>
            </a:endParaRPr>
          </a:p>
        </p:txBody>
      </p:sp>
      <p:sp>
        <p:nvSpPr>
          <p:cNvPr id="70659"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FDFFDCA-4AA2-4FB9-A4D2-3A2E00987ADF}" type="slidenum">
              <a:rPr lang="en-US" sz="1200">
                <a:latin typeface="Times New Roman" pitchFamily="18" charset="0"/>
              </a:rPr>
              <a:pPr/>
              <a:t>42</a:t>
            </a:fld>
            <a:endParaRPr lang="en-US" sz="1200">
              <a:latin typeface="Times New Roman" pitchFamily="18" charset="0"/>
            </a:endParaRPr>
          </a:p>
        </p:txBody>
      </p:sp>
      <p:sp>
        <p:nvSpPr>
          <p:cNvPr id="88066"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4AB36D32-D97F-41F1-92CC-1ED11EE890E3}" type="slidenum">
              <a:rPr lang="en-US" sz="1200"/>
              <a:pPr algn="r" eaLnBrk="1" hangingPunct="1"/>
              <a:t>42</a:t>
            </a:fld>
            <a:endParaRPr lang="en-US" sz="1200"/>
          </a:p>
        </p:txBody>
      </p:sp>
      <p:sp>
        <p:nvSpPr>
          <p:cNvPr id="37891" name="Rectangle 2"/>
          <p:cNvSpPr>
            <a:spLocks noGrp="1" noRot="1" noChangeAspect="1" noChangeArrowheads="1" noTextEdit="1"/>
          </p:cNvSpPr>
          <p:nvPr>
            <p:ph type="sldImg"/>
          </p:nvPr>
        </p:nvSpPr>
        <p:spPr>
          <a:xfrm>
            <a:off x="938213" y="693738"/>
            <a:ext cx="2233612" cy="1674812"/>
          </a:xfrm>
          <a:ln/>
          <a:extLst>
            <a:ext uri="{FAA26D3D-D897-4be2-8F04-BA451C77F1D7}">
              <ma14:placeholderFlag xmlns:ma14="http://schemas.microsoft.com/office/mac/drawingml/2011/main" xmlns="" val="1"/>
            </a:ext>
          </a:extLst>
        </p:spPr>
      </p:sp>
      <p:sp>
        <p:nvSpPr>
          <p:cNvPr id="37892" name="Rectangle 3"/>
          <p:cNvSpPr>
            <a:spLocks noGrp="1" noChangeArrowheads="1"/>
          </p:cNvSpPr>
          <p:nvPr>
            <p:ph type="body" idx="1"/>
          </p:nvPr>
        </p:nvSpPr>
        <p:spPr>
          <a:xfrm>
            <a:off x="912813" y="2770188"/>
            <a:ext cx="5032375" cy="5689600"/>
          </a:xfrm>
        </p:spPr>
        <p:txBody>
          <a:bodyPr lIns="91366" tIns="45683" rIns="91366" bIns="45683"/>
          <a:lstStyle/>
          <a:p>
            <a:pPr>
              <a:defRPr/>
            </a:pPr>
            <a:endParaRPr lang="en-GB"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D761595-F74B-4C71-ABD4-F7B310CC199A}" type="slidenum">
              <a:rPr lang="en-US" sz="1200">
                <a:latin typeface="Times New Roman" pitchFamily="18" charset="0"/>
              </a:rPr>
              <a:pPr/>
              <a:t>45</a:t>
            </a:fld>
            <a:endParaRPr lang="en-US" sz="1200">
              <a:latin typeface="Times New Roman" pitchFamily="18" charset="0"/>
            </a:endParaRPr>
          </a:p>
        </p:txBody>
      </p:sp>
      <p:sp>
        <p:nvSpPr>
          <p:cNvPr id="57346" name="Rectangle 2"/>
          <p:cNvSpPr>
            <a:spLocks noGrp="1" noRot="1" noChangeAspect="1" noChangeArrowheads="1" noTextEdit="1"/>
          </p:cNvSpPr>
          <p:nvPr>
            <p:ph type="sldImg"/>
          </p:nvPr>
        </p:nvSpPr>
        <p:spPr>
          <a:xfrm>
            <a:off x="1085850" y="211138"/>
            <a:ext cx="3797300" cy="284797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a:xfrm>
            <a:off x="188913" y="3132138"/>
            <a:ext cx="6477000" cy="5845175"/>
          </a:xfrm>
          <a:ln/>
        </p:spPr>
        <p:txBody>
          <a:bodyPr lIns="90998" tIns="45499" rIns="90998" bIns="45499"/>
          <a:lstStyle/>
          <a:p>
            <a:pPr marL="228600" indent="-228600">
              <a:defRPr/>
            </a:pPr>
            <a:endParaRPr lang="en-GB"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5B6150-EAAD-4F7B-8F03-C96343AE5844}" type="slidenum">
              <a:rPr lang="en-US" sz="1200">
                <a:latin typeface="Times New Roman" pitchFamily="18" charset="0"/>
              </a:rPr>
              <a:pPr/>
              <a:t>46</a:t>
            </a:fld>
            <a:endParaRPr lang="en-US" sz="1200">
              <a:latin typeface="Times New Roman" pitchFamily="18" charset="0"/>
            </a:endParaRPr>
          </a:p>
        </p:txBody>
      </p:sp>
      <p:sp>
        <p:nvSpPr>
          <p:cNvPr id="59394" name="Rectangle 2"/>
          <p:cNvSpPr>
            <a:spLocks noGrp="1" noRot="1" noChangeAspect="1" noChangeArrowheads="1" noTextEdit="1"/>
          </p:cNvSpPr>
          <p:nvPr>
            <p:ph type="sldImg"/>
          </p:nvPr>
        </p:nvSpPr>
        <p:spPr>
          <a:xfrm>
            <a:off x="1152525" y="695325"/>
            <a:ext cx="4552950" cy="341471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a:xfrm>
            <a:off x="846138" y="4211638"/>
            <a:ext cx="5457825" cy="4246562"/>
          </a:xfrm>
          <a:ln/>
        </p:spPr>
        <p:txBody>
          <a:bodyPr lIns="90998" tIns="45499" rIns="90998" bIns="45499"/>
          <a:lstStyle/>
          <a:p>
            <a:pPr>
              <a:lnSpc>
                <a:spcPct val="90000"/>
              </a:lnSpc>
              <a:defRPr/>
            </a:pPr>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672A64E-EC07-4E08-B3B7-11D260C8C05D}" type="slidenum">
              <a:rPr lang="en-US" sz="1200">
                <a:latin typeface="Times New Roman" pitchFamily="18" charset="0"/>
              </a:rPr>
              <a:pPr/>
              <a:t>47</a:t>
            </a:fld>
            <a:endParaRPr lang="en-US" sz="1200">
              <a:latin typeface="Times New Roman" pitchFamily="18" charset="0"/>
            </a:endParaRPr>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p:txBody>
          <a:bodyPr/>
          <a:lstStyle/>
          <a:p>
            <a:pPr>
              <a:defRPr/>
            </a:pPr>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2DDBC95-1AF8-4182-A749-7F67BABE188A}" type="slidenum">
              <a:rPr lang="en-GB" sz="1200"/>
              <a:pPr algn="r" eaLnBrk="1" hangingPunct="1"/>
              <a:t>52</a:t>
            </a:fld>
            <a:endParaRPr lang="en-GB" sz="1200"/>
          </a:p>
        </p:txBody>
      </p:sp>
      <p:sp>
        <p:nvSpPr>
          <p:cNvPr id="12390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23908" name="Rectangle 3"/>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defTabSz="457200">
              <a:spcBef>
                <a:spcPct val="0"/>
              </a:spcBef>
            </a:pPr>
            <a:endParaRPr lang="en-GB" smtClean="0">
              <a:latin typeface="Times New Roman" pitchFamily="18"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endParaRPr lang="en-GB">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B048A4F-390E-473F-974D-67FE8B3565EB}" type="slidenum">
              <a:rPr lang="en-GB" sz="1200">
                <a:latin typeface="Times New Roman" pitchFamily="18" charset="0"/>
              </a:rPr>
              <a:pPr/>
              <a:t>14</a:t>
            </a:fld>
            <a:endParaRPr lang="en-GB" sz="1200">
              <a:latin typeface="Times New Roman" pitchFamily="18" charset="0"/>
            </a:endParaRP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GB" smtClean="0">
              <a:latin typeface="Times New Roman" pitchFamily="18" charset="0"/>
              <a:ea typeface="ＭＳ Ｐゴシック"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9C1B130-5310-4A8C-91BE-0C2B6F937C45}" type="slidenum">
              <a:rPr lang="en-GB" sz="1200">
                <a:latin typeface="Times New Roman" pitchFamily="18" charset="0"/>
              </a:rPr>
              <a:pPr/>
              <a:t>15</a:t>
            </a:fld>
            <a:endParaRPr lang="en-GB" sz="1200">
              <a:latin typeface="Times New Roman" pitchFamily="18" charset="0"/>
            </a:endParaRPr>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GB" smtClean="0">
              <a:latin typeface="Times New Roman" pitchFamily="18" charset="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31A1DF0-27F8-4979-BE31-8121A9B2E3D5}" type="slidenum">
              <a:rPr lang="en-GB" sz="1200">
                <a:latin typeface="Times New Roman" pitchFamily="18" charset="0"/>
              </a:rPr>
              <a:pPr/>
              <a:t>16</a:t>
            </a:fld>
            <a:endParaRPr lang="en-GB" sz="1200">
              <a:latin typeface="Times New Roman" pitchFamily="18" charset="0"/>
            </a:endParaRP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GB" smtClean="0">
              <a:latin typeface="Times New Roman" pitchFamily="18" charset="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3B88933-EEC6-47D1-B69E-5BFE0E671D29}" type="slidenum">
              <a:rPr lang="en-GB" sz="1200">
                <a:latin typeface="Times New Roman" pitchFamily="18" charset="0"/>
              </a:rPr>
              <a:pPr/>
              <a:t>17</a:t>
            </a:fld>
            <a:endParaRPr lang="en-GB" sz="1200">
              <a:latin typeface="Times New Roman" pitchFamily="18" charset="0"/>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GB" smtClean="0">
              <a:latin typeface="Times New Roman" pitchFamily="18" charset="0"/>
              <a:ea typeface="ＭＳ Ｐゴシック"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5BADF69-D1A6-4839-AE06-3870114873D3}" type="slidenum">
              <a:rPr lang="en-GB" sz="1200">
                <a:latin typeface="Times New Roman" pitchFamily="18" charset="0"/>
              </a:rPr>
              <a:pPr/>
              <a:t>18</a:t>
            </a:fld>
            <a:endParaRPr lang="en-GB" sz="1200">
              <a:latin typeface="Times New Roman" pitchFamily="18" charset="0"/>
            </a:endParaRPr>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GB" smtClean="0">
              <a:latin typeface="Times New Roman" pitchFamily="18" charset="0"/>
              <a:ea typeface="ＭＳ Ｐゴシック"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BBA1726-6BFC-4B3A-ADCC-3B99583F8526}" type="slidenum">
              <a:rPr lang="en-GB" sz="1200">
                <a:latin typeface="Times New Roman" pitchFamily="18" charset="0"/>
              </a:rPr>
              <a:pPr/>
              <a:t>19</a:t>
            </a:fld>
            <a:endParaRPr lang="en-GB" sz="1200">
              <a:latin typeface="Times New Roman" pitchFamily="18" charset="0"/>
            </a:endParaRPr>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GB" smtClean="0">
              <a:latin typeface="Times New Roman" pitchFamily="18" charset="0"/>
              <a:ea typeface="ＭＳ Ｐゴシック"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0bdh_logo.eps%20%20%20%20%20%20%20%20%20%20%20%20%20%20%20%20%20%20%20%20%20%20%20%20%20%20%20%20%20%20%20%20%20%20%20%20%20%20%20%20%20%20%20%20%20%20%20%20%20%20%20%20000457D9%0cMacintosh%20HD%20%20%20%20%20%20%20%20%20%20%20%20%20%20%20%20%20%20%20ABA78158"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Front_Top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MP_Logo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857250" y="3429000"/>
            <a:ext cx="75247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en-US">
              <a:latin typeface="Arial" charset="0"/>
              <a:ea typeface="ＭＳ Ｐゴシック" charset="0"/>
            </a:endParaRPr>
          </a:p>
        </p:txBody>
      </p:sp>
      <p:sp>
        <p:nvSpPr>
          <p:cNvPr id="134147" name="Rectangle 3"/>
          <p:cNvSpPr>
            <a:spLocks noGrp="1" noChangeArrowheads="1"/>
          </p:cNvSpPr>
          <p:nvPr>
            <p:ph type="ctrTitle"/>
          </p:nvPr>
        </p:nvSpPr>
        <p:spPr>
          <a:xfrm>
            <a:off x="838200" y="2438400"/>
            <a:ext cx="7543800" cy="533400"/>
          </a:xfrm>
        </p:spPr>
        <p:txBody>
          <a:bodyPr anchor="t"/>
          <a:lstStyle>
            <a:lvl1pPr>
              <a:defRPr sz="3900"/>
            </a:lvl1pPr>
          </a:lstStyle>
          <a:p>
            <a:pPr lvl="0"/>
            <a:r>
              <a:rPr lang="da-DK" noProof="0" smtClean="0"/>
              <a:t>Click to edit Master title style</a:t>
            </a:r>
          </a:p>
        </p:txBody>
      </p:sp>
      <p:sp>
        <p:nvSpPr>
          <p:cNvPr id="134149" name="Rectangle 5"/>
          <p:cNvSpPr>
            <a:spLocks noGrp="1" noChangeArrowheads="1"/>
          </p:cNvSpPr>
          <p:nvPr>
            <p:ph type="subTitle" sz="quarter" idx="1"/>
          </p:nvPr>
        </p:nvSpPr>
        <p:spPr>
          <a:xfrm>
            <a:off x="838200" y="5562600"/>
            <a:ext cx="7543800" cy="228600"/>
          </a:xfrm>
        </p:spPr>
        <p:txBody>
          <a:bodyPr/>
          <a:lstStyle>
            <a:lvl1pPr>
              <a:defRPr sz="1600"/>
            </a:lvl1pPr>
          </a:lstStyle>
          <a:p>
            <a:pPr lvl="0"/>
            <a:r>
              <a:rPr lang="da-DK" noProof="0" smtClean="0"/>
              <a:t>Name of speaker</a:t>
            </a:r>
          </a:p>
        </p:txBody>
      </p:sp>
      <p:sp>
        <p:nvSpPr>
          <p:cNvPr id="7" name="Rectangle 4"/>
          <p:cNvSpPr>
            <a:spLocks noGrp="1" noChangeArrowheads="1"/>
          </p:cNvSpPr>
          <p:nvPr>
            <p:ph type="ftr" sz="quarter" idx="10"/>
          </p:nvPr>
        </p:nvSpPr>
        <p:spPr bwMode="auto">
          <a:xfrm>
            <a:off x="838200" y="6553200"/>
            <a:ext cx="75438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600">
                <a:solidFill>
                  <a:srgbClr val="6A6F77"/>
                </a:solidFill>
                <a:latin typeface="Verdana" charset="0"/>
                <a:ea typeface="ＭＳ Ｐゴシック" charset="0"/>
                <a:cs typeface="+mn-cs"/>
              </a:defRPr>
            </a:lvl1pPr>
          </a:lstStyle>
          <a:p>
            <a:pPr>
              <a:defRPr/>
            </a:pPr>
            <a:endParaRPr lang="da-DK"/>
          </a:p>
        </p:txBody>
      </p:sp>
      <p:sp>
        <p:nvSpPr>
          <p:cNvPr id="8" name="Rectangle 6"/>
          <p:cNvSpPr>
            <a:spLocks noGrp="1" noChangeArrowheads="1"/>
          </p:cNvSpPr>
          <p:nvPr>
            <p:ph type="sldNum" sz="quarter" idx="11"/>
          </p:nvPr>
        </p:nvSpPr>
        <p:spPr bwMode="auto">
          <a:xfrm>
            <a:off x="8610600" y="6648450"/>
            <a:ext cx="419100" cy="152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600">
                <a:latin typeface="Verdana" pitchFamily="34" charset="0"/>
              </a:defRPr>
            </a:lvl1pPr>
          </a:lstStyle>
          <a:p>
            <a:fld id="{DEE3C3BB-CDBC-4A9F-AA1D-7AD9EB9EE19C}" type="slidenum">
              <a:rPr lang="da-DK"/>
              <a:pPr/>
              <a:t>‹#›</a:t>
            </a:fld>
            <a:endParaRPr lang="da-DK"/>
          </a:p>
        </p:txBody>
      </p:sp>
    </p:spTree>
    <p:extLst>
      <p:ext uri="{BB962C8B-B14F-4D97-AF65-F5344CB8AC3E}">
        <p14:creationId xmlns:p14="http://schemas.microsoft.com/office/powerpoint/2010/main" val="250683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3470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4966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838200" y="1943100"/>
            <a:ext cx="7543800" cy="4457700"/>
          </a:xfrm>
        </p:spPr>
        <p:txBody>
          <a:bodyPr/>
          <a:lstStyle/>
          <a:p>
            <a:pPr lvl="0"/>
            <a:endParaRPr lang="en-US" noProof="0" smtClean="0"/>
          </a:p>
        </p:txBody>
      </p:sp>
    </p:spTree>
    <p:extLst>
      <p:ext uri="{BB962C8B-B14F-4D97-AF65-F5344CB8AC3E}">
        <p14:creationId xmlns:p14="http://schemas.microsoft.com/office/powerpoint/2010/main" val="97214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838200" y="1943100"/>
            <a:ext cx="7543800" cy="4457700"/>
          </a:xfrm>
        </p:spPr>
        <p:txBody>
          <a:bodyPr/>
          <a:lstStyle/>
          <a:p>
            <a:pPr lvl="0"/>
            <a:endParaRPr lang="en-US" noProof="0" smtClean="0"/>
          </a:p>
        </p:txBody>
      </p:sp>
    </p:spTree>
    <p:extLst>
      <p:ext uri="{BB962C8B-B14F-4D97-AF65-F5344CB8AC3E}">
        <p14:creationId xmlns:p14="http://schemas.microsoft.com/office/powerpoint/2010/main" val="203081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Arial" charset="0"/>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D74EB21-8BC8-4AEB-9CD4-4F0CD10AA9AC}" type="slidenum">
              <a:rPr lang="en-GB"/>
              <a:pPr/>
              <a:t>‹#›</a:t>
            </a:fld>
            <a:endParaRPr lang="en-GB"/>
          </a:p>
        </p:txBody>
      </p:sp>
    </p:spTree>
    <p:extLst>
      <p:ext uri="{BB962C8B-B14F-4D97-AF65-F5344CB8AC3E}">
        <p14:creationId xmlns:p14="http://schemas.microsoft.com/office/powerpoint/2010/main" val="4694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3" y="93663"/>
            <a:ext cx="8853487" cy="889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315913" y="1373188"/>
            <a:ext cx="3951287" cy="47402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419600" y="1373188"/>
            <a:ext cx="3952875" cy="229393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419600" y="3819525"/>
            <a:ext cx="3952875" cy="22939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10"/>
          </p:nvPr>
        </p:nvSpPr>
        <p:spPr>
          <a:xfrm>
            <a:off x="258763" y="6400800"/>
            <a:ext cx="4441825" cy="457200"/>
          </a:xfrm>
          <a:prstGeom prst="rect">
            <a:avLst/>
          </a:prstGeom>
        </p:spPr>
        <p:txBody>
          <a:bodyPr/>
          <a:lstStyle>
            <a:lvl1pPr>
              <a:defRPr>
                <a:latin typeface="Arial" charset="0"/>
                <a:ea typeface="ＭＳ Ｐゴシック" charset="0"/>
                <a:cs typeface="ＭＳ Ｐゴシック" charset="0"/>
              </a:defRPr>
            </a:lvl1pPr>
          </a:lstStyle>
          <a:p>
            <a:pPr>
              <a:defRPr/>
            </a:pPr>
            <a:r>
              <a:rPr lang="en-US"/>
              <a:t> </a:t>
            </a:r>
            <a:r>
              <a:rPr lang="en-US">
                <a:solidFill>
                  <a:srgbClr val="1D9F36"/>
                </a:solidFill>
              </a:rPr>
              <a:t>Older Peoples Team, DH Social Care Directorate</a:t>
            </a:r>
          </a:p>
        </p:txBody>
      </p:sp>
    </p:spTree>
    <p:extLst>
      <p:ext uri="{BB962C8B-B14F-4D97-AF65-F5344CB8AC3E}">
        <p14:creationId xmlns:p14="http://schemas.microsoft.com/office/powerpoint/2010/main" val="2081510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descr="dh_logo.eps                                                    000457D9Macintosh HD                   ABA78158:"/>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6797675" y="130175"/>
            <a:ext cx="19923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abinetOffice_new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09950" y="285750"/>
            <a:ext cx="3078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wp_logo_web_larg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50" y="87313"/>
            <a:ext cx="3381375"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9293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90513" y="93663"/>
            <a:ext cx="8853487" cy="889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315913" y="1373188"/>
            <a:ext cx="8056562" cy="4740275"/>
          </a:xfrm>
        </p:spPr>
        <p:txBody>
          <a:bodyPr/>
          <a:lstStyle/>
          <a:p>
            <a:pPr lvl="0"/>
            <a:endParaRPr lang="en-US" noProof="0"/>
          </a:p>
        </p:txBody>
      </p:sp>
      <p:sp>
        <p:nvSpPr>
          <p:cNvPr id="4" name="Footer Placeholder 3"/>
          <p:cNvSpPr>
            <a:spLocks noGrp="1"/>
          </p:cNvSpPr>
          <p:nvPr>
            <p:ph type="ftr" sz="quarter" idx="10"/>
          </p:nvPr>
        </p:nvSpPr>
        <p:spPr>
          <a:xfrm>
            <a:off x="258763" y="6400800"/>
            <a:ext cx="4441825" cy="457200"/>
          </a:xfrm>
          <a:prstGeom prst="rect">
            <a:avLst/>
          </a:prstGeom>
        </p:spPr>
        <p:txBody>
          <a:bodyPr/>
          <a:lstStyle>
            <a:lvl1pPr>
              <a:defRPr>
                <a:latin typeface="Arial" charset="0"/>
                <a:ea typeface="ＭＳ Ｐゴシック" charset="0"/>
                <a:cs typeface="ＭＳ Ｐゴシック" charset="0"/>
              </a:defRPr>
            </a:lvl1pPr>
          </a:lstStyle>
          <a:p>
            <a:pPr>
              <a:defRPr/>
            </a:pPr>
            <a:r>
              <a:rPr lang="en-US"/>
              <a:t> </a:t>
            </a:r>
            <a:r>
              <a:rPr lang="en-US">
                <a:solidFill>
                  <a:srgbClr val="1D9F36"/>
                </a:solidFill>
              </a:rPr>
              <a:t>Older Peoples Team, DH Social Care Directorate</a:t>
            </a:r>
          </a:p>
        </p:txBody>
      </p:sp>
    </p:spTree>
    <p:extLst>
      <p:ext uri="{BB962C8B-B14F-4D97-AF65-F5344CB8AC3E}">
        <p14:creationId xmlns:p14="http://schemas.microsoft.com/office/powerpoint/2010/main" val="73308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94808472-F2AB-4532-8489-A5C950424F27}" type="datetime2">
              <a:rPr lang="en-US"/>
              <a:pPr/>
              <a:t>Thursday, February 14, 2013</a:t>
            </a:fld>
            <a:endParaRPr lang="en-US"/>
          </a:p>
        </p:txBody>
      </p:sp>
      <p:sp>
        <p:nvSpPr>
          <p:cNvPr id="6" name="Footer Placeholder 4"/>
          <p:cNvSpPr>
            <a:spLocks noGrp="1"/>
          </p:cNvSpPr>
          <p:nvPr>
            <p:ph type="ftr" sz="quarter" idx="11"/>
          </p:nvPr>
        </p:nvSpPr>
        <p:spPr/>
        <p:txBody>
          <a:bodyPr/>
          <a:lstStyle>
            <a:lvl1pPr algn="ctr">
              <a:defRPr/>
            </a:lvl1pPr>
          </a:lstStyle>
          <a:p>
            <a:pPr>
              <a:defRPr/>
            </a:pPr>
            <a:endParaRPr lang="da-DK"/>
          </a:p>
        </p:txBody>
      </p:sp>
      <p:sp>
        <p:nvSpPr>
          <p:cNvPr id="7" name="Slide Number Placeholder 5"/>
          <p:cNvSpPr>
            <a:spLocks noGrp="1"/>
          </p:cNvSpPr>
          <p:nvPr>
            <p:ph type="sldNum" sz="quarter" idx="12"/>
          </p:nvPr>
        </p:nvSpPr>
        <p:spPr/>
        <p:txBody>
          <a:bodyPr/>
          <a:lstStyle>
            <a:lvl1pPr>
              <a:defRPr/>
            </a:lvl1pPr>
          </a:lstStyle>
          <a:p>
            <a:fld id="{72D1707B-B099-4AA3-B713-ED8C8295CD59}" type="slidenum">
              <a:rPr lang="da-DK"/>
              <a:pPr/>
              <a:t>‹#›</a:t>
            </a:fld>
            <a:endParaRPr lang="da-DK"/>
          </a:p>
        </p:txBody>
      </p:sp>
    </p:spTree>
    <p:extLst>
      <p:ext uri="{BB962C8B-B14F-4D97-AF65-F5344CB8AC3E}">
        <p14:creationId xmlns:p14="http://schemas.microsoft.com/office/powerpoint/2010/main" val="903517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03892BF-8040-4B7A-B397-4E76C9A1B263}" type="datetime2">
              <a:rPr lang="en-US"/>
              <a:pPr/>
              <a:t>Thursday, February 14,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7D16E3-79B6-455A-82A7-8F3CB5E12FD4}" type="slidenum">
              <a:rPr lang="en-US"/>
              <a:pPr/>
              <a:t>‹#›</a:t>
            </a:fld>
            <a:endParaRPr lang="en-US"/>
          </a:p>
        </p:txBody>
      </p:sp>
    </p:spTree>
    <p:extLst>
      <p:ext uri="{BB962C8B-B14F-4D97-AF65-F5344CB8AC3E}">
        <p14:creationId xmlns:p14="http://schemas.microsoft.com/office/powerpoint/2010/main" val="68674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3714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3565CCD-6743-41B2-8FEC-3CA3AE7F0C18}" type="datetime2">
              <a:rPr lang="en-US"/>
              <a:pPr/>
              <a:t>Thursday, February 14, 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6C91D2-2A6C-4081-814B-AAF1CC56D9AE}" type="slidenum">
              <a:rPr lang="en-US"/>
              <a:pPr/>
              <a:t>‹#›</a:t>
            </a:fld>
            <a:endParaRPr lang="en-US"/>
          </a:p>
        </p:txBody>
      </p:sp>
    </p:spTree>
    <p:extLst>
      <p:ext uri="{BB962C8B-B14F-4D97-AF65-F5344CB8AC3E}">
        <p14:creationId xmlns:p14="http://schemas.microsoft.com/office/powerpoint/2010/main" val="190167056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3"/>
          <p:cNvSpPr>
            <a:spLocks noGrp="1"/>
          </p:cNvSpPr>
          <p:nvPr>
            <p:ph type="dt" sz="half" idx="10"/>
          </p:nvPr>
        </p:nvSpPr>
        <p:spPr/>
        <p:txBody>
          <a:bodyPr/>
          <a:lstStyle>
            <a:lvl1pPr>
              <a:defRPr/>
            </a:lvl1pPr>
          </a:lstStyle>
          <a:p>
            <a:fld id="{82ADFAFA-CB6F-4115-9297-FAB2862F6833}" type="datetime2">
              <a:rPr lang="en-US"/>
              <a:pPr/>
              <a:t>Thursday, February 14, 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F54F68C-829D-4412-AF54-073F3FAD110D}" type="slidenum">
              <a:rPr lang="en-US"/>
              <a:pPr/>
              <a:t>‹#›</a:t>
            </a:fld>
            <a:endParaRPr lang="en-US"/>
          </a:p>
        </p:txBody>
      </p:sp>
    </p:spTree>
    <p:extLst>
      <p:ext uri="{BB962C8B-B14F-4D97-AF65-F5344CB8AC3E}">
        <p14:creationId xmlns:p14="http://schemas.microsoft.com/office/powerpoint/2010/main" val="99356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8" name="Date Placeholder 6"/>
          <p:cNvSpPr>
            <a:spLocks noGrp="1"/>
          </p:cNvSpPr>
          <p:nvPr>
            <p:ph type="dt" sz="half" idx="10"/>
          </p:nvPr>
        </p:nvSpPr>
        <p:spPr/>
        <p:txBody>
          <a:bodyPr/>
          <a:lstStyle>
            <a:lvl1pPr>
              <a:defRPr/>
            </a:lvl1pPr>
          </a:lstStyle>
          <a:p>
            <a:fld id="{9AF64558-FE55-403B-8D61-106D760DCD7F}" type="datetime2">
              <a:rPr lang="en-US"/>
              <a:pPr/>
              <a:t>Thursday, February 14, 2013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6708E54F-7323-4D4A-BFD5-541E86A1DFCA}" type="slidenum">
              <a:rPr lang="en-US"/>
              <a:pPr/>
              <a:t>‹#›</a:t>
            </a:fld>
            <a:endParaRPr lang="en-US"/>
          </a:p>
        </p:txBody>
      </p:sp>
    </p:spTree>
    <p:extLst>
      <p:ext uri="{BB962C8B-B14F-4D97-AF65-F5344CB8AC3E}">
        <p14:creationId xmlns:p14="http://schemas.microsoft.com/office/powerpoint/2010/main" val="58178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80F9EF6-85DF-41A9-BDE4-7220CACD3421}" type="datetime2">
              <a:rPr lang="en-US"/>
              <a:pPr/>
              <a:t>Thursday, February 14, 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BAEEBC2-A870-444D-AD86-ED2FAA347314}" type="slidenum">
              <a:rPr lang="en-US"/>
              <a:pPr/>
              <a:t>‹#›</a:t>
            </a:fld>
            <a:endParaRPr lang="en-US"/>
          </a:p>
        </p:txBody>
      </p:sp>
    </p:spTree>
    <p:extLst>
      <p:ext uri="{BB962C8B-B14F-4D97-AF65-F5344CB8AC3E}">
        <p14:creationId xmlns:p14="http://schemas.microsoft.com/office/powerpoint/2010/main" val="993415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BBE5FE3-10DC-42F5-91EF-3BD4C81E00D0}" type="datetime2">
              <a:rPr lang="en-US"/>
              <a:pPr/>
              <a:t>Thursday, February 14, 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72DC4D6-29C0-4B4B-852D-EA0014526C82}" type="slidenum">
              <a:rPr lang="en-US"/>
              <a:pPr/>
              <a:t>‹#›</a:t>
            </a:fld>
            <a:endParaRPr lang="en-US"/>
          </a:p>
        </p:txBody>
      </p:sp>
    </p:spTree>
    <p:extLst>
      <p:ext uri="{BB962C8B-B14F-4D97-AF65-F5344CB8AC3E}">
        <p14:creationId xmlns:p14="http://schemas.microsoft.com/office/powerpoint/2010/main" val="2252042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Date Placeholder 4"/>
          <p:cNvSpPr>
            <a:spLocks noGrp="1"/>
          </p:cNvSpPr>
          <p:nvPr>
            <p:ph type="dt" sz="half" idx="10"/>
          </p:nvPr>
        </p:nvSpPr>
        <p:spPr/>
        <p:txBody>
          <a:bodyPr/>
          <a:lstStyle>
            <a:lvl1pPr>
              <a:defRPr/>
            </a:lvl1pPr>
          </a:lstStyle>
          <a:p>
            <a:fld id="{14D31AA4-7789-4A33-A10E-B7D9780AA686}" type="datetime2">
              <a:rPr lang="en-US"/>
              <a:pPr/>
              <a:t>Thursday, February 14, 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F16E2791-3C3A-4FBA-AF34-C1B312F4C3C5}" type="slidenum">
              <a:rPr lang="en-US"/>
              <a:pPr/>
              <a:t>‹#›</a:t>
            </a:fld>
            <a:endParaRPr lang="en-US"/>
          </a:p>
        </p:txBody>
      </p:sp>
    </p:spTree>
    <p:extLst>
      <p:ext uri="{BB962C8B-B14F-4D97-AF65-F5344CB8AC3E}">
        <p14:creationId xmlns:p14="http://schemas.microsoft.com/office/powerpoint/2010/main" val="1634301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83DAAB06-C6F1-4416-AD71-0CF75CB285E0}" type="datetime2">
              <a:rPr lang="en-US"/>
              <a:pPr/>
              <a:t>Thursday, February 14, 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3223A7-C1DB-4D9D-A543-128FB206872A}" type="slidenum">
              <a:rPr lang="en-US"/>
              <a:pPr/>
              <a:t>‹#›</a:t>
            </a:fld>
            <a:endParaRPr lang="en-US"/>
          </a:p>
        </p:txBody>
      </p:sp>
    </p:spTree>
    <p:extLst>
      <p:ext uri="{BB962C8B-B14F-4D97-AF65-F5344CB8AC3E}">
        <p14:creationId xmlns:p14="http://schemas.microsoft.com/office/powerpoint/2010/main" val="2647399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4172881B-CD94-4386-91B4-E83DE4A66DCF}" type="datetime2">
              <a:rPr lang="en-US"/>
              <a:pPr/>
              <a:t>Thursday, February 14,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C1BA5C-9182-4D4C-814F-A152FBE3CF62}" type="slidenum">
              <a:rPr lang="en-US"/>
              <a:pPr/>
              <a:t>‹#›</a:t>
            </a:fld>
            <a:endParaRPr lang="en-US"/>
          </a:p>
        </p:txBody>
      </p:sp>
    </p:spTree>
    <p:extLst>
      <p:ext uri="{BB962C8B-B14F-4D97-AF65-F5344CB8AC3E}">
        <p14:creationId xmlns:p14="http://schemas.microsoft.com/office/powerpoint/2010/main" val="2982929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fld id="{A10CB957-1423-411C-9646-68A2DA26897F}" type="datetime2">
              <a:rPr lang="en-US"/>
              <a:pPr/>
              <a:t>Thursday, February 14, 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26216F-A1DD-47DD-839E-C35453B0DEE0}" type="slidenum">
              <a:rPr lang="en-US"/>
              <a:pPr/>
              <a:t>‹#›</a:t>
            </a:fld>
            <a:endParaRPr lang="en-US"/>
          </a:p>
        </p:txBody>
      </p:sp>
    </p:spTree>
    <p:extLst>
      <p:ext uri="{BB962C8B-B14F-4D97-AF65-F5344CB8AC3E}">
        <p14:creationId xmlns:p14="http://schemas.microsoft.com/office/powerpoint/2010/main" val="1407393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90513" y="93663"/>
            <a:ext cx="8853487" cy="889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315913" y="1373188"/>
            <a:ext cx="8056562" cy="4740275"/>
          </a:xfrm>
        </p:spPr>
        <p:txBody>
          <a:bodyPr rtlCol="0">
            <a:normAutofit/>
          </a:bodyPr>
          <a:lstStyle/>
          <a:p>
            <a:pPr lvl="0"/>
            <a:endParaRPr lang="en-US" noProof="0"/>
          </a:p>
        </p:txBody>
      </p:sp>
      <p:sp>
        <p:nvSpPr>
          <p:cNvPr id="4" name="Footer Placeholder 3"/>
          <p:cNvSpPr>
            <a:spLocks noGrp="1"/>
          </p:cNvSpPr>
          <p:nvPr>
            <p:ph type="ftr" sz="quarter" idx="10"/>
          </p:nvPr>
        </p:nvSpPr>
        <p:spPr>
          <a:xfrm>
            <a:off x="258763" y="6400800"/>
            <a:ext cx="4441825" cy="457200"/>
          </a:xfrm>
        </p:spPr>
        <p:txBody>
          <a:bodyPr/>
          <a:lstStyle>
            <a:lvl1pPr algn="ctr">
              <a:defRPr/>
            </a:lvl1pPr>
          </a:lstStyle>
          <a:p>
            <a:pPr>
              <a:defRPr/>
            </a:pPr>
            <a:r>
              <a:rPr lang="en-US"/>
              <a:t> </a:t>
            </a:r>
            <a:r>
              <a:rPr lang="en-US">
                <a:solidFill>
                  <a:srgbClr val="1D9F36"/>
                </a:solidFill>
              </a:rPr>
              <a:t>Older Peoples Team, DH Social Care Directorate</a:t>
            </a:r>
          </a:p>
        </p:txBody>
      </p:sp>
    </p:spTree>
    <p:extLst>
      <p:ext uri="{BB962C8B-B14F-4D97-AF65-F5344CB8AC3E}">
        <p14:creationId xmlns:p14="http://schemas.microsoft.com/office/powerpoint/2010/main" val="370850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628840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3" y="93663"/>
            <a:ext cx="8853487" cy="889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315913" y="1373188"/>
            <a:ext cx="3951287" cy="47402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419600" y="1373188"/>
            <a:ext cx="3952875" cy="229393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419600" y="3819525"/>
            <a:ext cx="3952875" cy="22939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10"/>
          </p:nvPr>
        </p:nvSpPr>
        <p:spPr>
          <a:xfrm>
            <a:off x="258763" y="6400800"/>
            <a:ext cx="4441825" cy="457200"/>
          </a:xfrm>
        </p:spPr>
        <p:txBody>
          <a:bodyPr/>
          <a:lstStyle>
            <a:lvl1pPr algn="ctr">
              <a:defRPr/>
            </a:lvl1pPr>
          </a:lstStyle>
          <a:p>
            <a:pPr>
              <a:defRPr/>
            </a:pPr>
            <a:r>
              <a:rPr lang="en-US"/>
              <a:t> </a:t>
            </a:r>
            <a:r>
              <a:rPr lang="en-US">
                <a:solidFill>
                  <a:srgbClr val="1D9F36"/>
                </a:solidFill>
              </a:rPr>
              <a:t>Older Peoples Team, DH Social Care Directorate</a:t>
            </a:r>
          </a:p>
        </p:txBody>
      </p:sp>
    </p:spTree>
    <p:extLst>
      <p:ext uri="{BB962C8B-B14F-4D97-AF65-F5344CB8AC3E}">
        <p14:creationId xmlns:p14="http://schemas.microsoft.com/office/powerpoint/2010/main" val="45718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rtlCol="0"/>
          <a:lstStyle>
            <a:lvl1pPr>
              <a:defRPr>
                <a:latin typeface="Arial" charset="0"/>
                <a:ea typeface="ＭＳ Ｐゴシック" charset="0"/>
                <a:cs typeface="Arial" charset="0"/>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lgn="ctr">
              <a:defRPr>
                <a:cs typeface="Arial" charset="0"/>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cs typeface="Arial" pitchFamily="34" charset="0"/>
              </a:defRPr>
            </a:lvl1pPr>
          </a:lstStyle>
          <a:p>
            <a:fld id="{EC6CE4DB-1DCF-47F4-9E4B-71B3C76602A4}" type="slidenum">
              <a:rPr lang="en-GB"/>
              <a:pPr/>
              <a:t>‹#›</a:t>
            </a:fld>
            <a:endParaRPr lang="en-GB"/>
          </a:p>
        </p:txBody>
      </p:sp>
    </p:spTree>
    <p:extLst>
      <p:ext uri="{BB962C8B-B14F-4D97-AF65-F5344CB8AC3E}">
        <p14:creationId xmlns:p14="http://schemas.microsoft.com/office/powerpoint/2010/main" val="342870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4968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5496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4044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89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7690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4975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econd_To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Grp="1" noChangeArrowheads="1"/>
          </p:cNvSpPr>
          <p:nvPr>
            <p:ph type="title"/>
          </p:nvPr>
        </p:nvSpPr>
        <p:spPr bwMode="auto">
          <a:xfrm>
            <a:off x="838200" y="609600"/>
            <a:ext cx="75438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da-DK"/>
              <a:t>Click to edit Master title style</a:t>
            </a:r>
          </a:p>
        </p:txBody>
      </p:sp>
      <p:sp>
        <p:nvSpPr>
          <p:cNvPr id="133124" name="Rectangle 4"/>
          <p:cNvSpPr>
            <a:spLocks noGrp="1" noChangeArrowheads="1"/>
          </p:cNvSpPr>
          <p:nvPr>
            <p:ph type="body" idx="1"/>
          </p:nvPr>
        </p:nvSpPr>
        <p:spPr bwMode="auto">
          <a:xfrm>
            <a:off x="838200" y="1943100"/>
            <a:ext cx="7543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pic>
        <p:nvPicPr>
          <p:cNvPr id="1029" name="Picture 5" descr="IMP_Logo_2Colou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45" r:id="rId2"/>
    <p:sldLayoutId id="2147483844" r:id="rId3"/>
    <p:sldLayoutId id="2147483843" r:id="rId4"/>
    <p:sldLayoutId id="2147483842" r:id="rId5"/>
    <p:sldLayoutId id="2147483841" r:id="rId6"/>
    <p:sldLayoutId id="2147483840" r:id="rId7"/>
    <p:sldLayoutId id="2147483839" r:id="rId8"/>
    <p:sldLayoutId id="2147483838" r:id="rId9"/>
    <p:sldLayoutId id="2147483837" r:id="rId10"/>
    <p:sldLayoutId id="2147483836" r:id="rId11"/>
    <p:sldLayoutId id="2147483835" r:id="rId12"/>
    <p:sldLayoutId id="2147483834" r:id="rId13"/>
    <p:sldLayoutId id="2147483854" r:id="rId14"/>
    <p:sldLayoutId id="2147483855" r:id="rId15"/>
    <p:sldLayoutId id="2147483856" r:id="rId16"/>
    <p:sldLayoutId id="2147483857" r:id="rId17"/>
  </p:sldLayoutIdLst>
  <p:txStyles>
    <p:titleStyle>
      <a:lvl1pPr algn="l" rtl="0" eaLnBrk="0" fontAlgn="base" hangingPunct="0">
        <a:spcBef>
          <a:spcPct val="0"/>
        </a:spcBef>
        <a:spcAft>
          <a:spcPct val="0"/>
        </a:spcAft>
        <a:defRPr sz="2600">
          <a:solidFill>
            <a:srgbClr val="C51538"/>
          </a:solidFill>
          <a:latin typeface="+mj-lt"/>
          <a:ea typeface="+mj-ea"/>
          <a:cs typeface="ＭＳ Ｐゴシック" charset="0"/>
        </a:defRPr>
      </a:lvl1pPr>
      <a:lvl2pPr algn="l" rtl="0" eaLnBrk="0" fontAlgn="base" hangingPunct="0">
        <a:spcBef>
          <a:spcPct val="0"/>
        </a:spcBef>
        <a:spcAft>
          <a:spcPct val="0"/>
        </a:spcAft>
        <a:defRPr sz="2600">
          <a:solidFill>
            <a:srgbClr val="C51538"/>
          </a:solidFill>
          <a:latin typeface="Impact" charset="0"/>
          <a:ea typeface="ＭＳ Ｐゴシック" charset="0"/>
          <a:cs typeface="ＭＳ Ｐゴシック" charset="0"/>
        </a:defRPr>
      </a:lvl2pPr>
      <a:lvl3pPr algn="l" rtl="0" eaLnBrk="0" fontAlgn="base" hangingPunct="0">
        <a:spcBef>
          <a:spcPct val="0"/>
        </a:spcBef>
        <a:spcAft>
          <a:spcPct val="0"/>
        </a:spcAft>
        <a:defRPr sz="2600">
          <a:solidFill>
            <a:srgbClr val="C51538"/>
          </a:solidFill>
          <a:latin typeface="Impact" charset="0"/>
          <a:ea typeface="ＭＳ Ｐゴシック" charset="0"/>
          <a:cs typeface="ＭＳ Ｐゴシック" charset="0"/>
        </a:defRPr>
      </a:lvl3pPr>
      <a:lvl4pPr algn="l" rtl="0" eaLnBrk="0" fontAlgn="base" hangingPunct="0">
        <a:spcBef>
          <a:spcPct val="0"/>
        </a:spcBef>
        <a:spcAft>
          <a:spcPct val="0"/>
        </a:spcAft>
        <a:defRPr sz="2600">
          <a:solidFill>
            <a:srgbClr val="C51538"/>
          </a:solidFill>
          <a:latin typeface="Impact" charset="0"/>
          <a:ea typeface="ＭＳ Ｐゴシック" charset="0"/>
          <a:cs typeface="ＭＳ Ｐゴシック" charset="0"/>
        </a:defRPr>
      </a:lvl4pPr>
      <a:lvl5pPr algn="l" rtl="0" eaLnBrk="0" fontAlgn="base" hangingPunct="0">
        <a:spcBef>
          <a:spcPct val="0"/>
        </a:spcBef>
        <a:spcAft>
          <a:spcPct val="0"/>
        </a:spcAft>
        <a:defRPr sz="2600">
          <a:solidFill>
            <a:srgbClr val="C51538"/>
          </a:solidFill>
          <a:latin typeface="Impact" charset="0"/>
          <a:ea typeface="ＭＳ Ｐゴシック" charset="0"/>
          <a:cs typeface="ＭＳ Ｐゴシック" charset="0"/>
        </a:defRPr>
      </a:lvl5pPr>
      <a:lvl6pPr marL="457200" algn="l" rtl="0" fontAlgn="base">
        <a:spcBef>
          <a:spcPct val="0"/>
        </a:spcBef>
        <a:spcAft>
          <a:spcPct val="0"/>
        </a:spcAft>
        <a:defRPr sz="2600">
          <a:solidFill>
            <a:srgbClr val="C51538"/>
          </a:solidFill>
          <a:latin typeface="Impact" charset="0"/>
          <a:ea typeface="ＭＳ Ｐゴシック" charset="0"/>
          <a:cs typeface="Arial" charset="0"/>
        </a:defRPr>
      </a:lvl6pPr>
      <a:lvl7pPr marL="914400" algn="l" rtl="0" fontAlgn="base">
        <a:spcBef>
          <a:spcPct val="0"/>
        </a:spcBef>
        <a:spcAft>
          <a:spcPct val="0"/>
        </a:spcAft>
        <a:defRPr sz="2600">
          <a:solidFill>
            <a:srgbClr val="C51538"/>
          </a:solidFill>
          <a:latin typeface="Impact" charset="0"/>
          <a:ea typeface="ＭＳ Ｐゴシック" charset="0"/>
          <a:cs typeface="Arial" charset="0"/>
        </a:defRPr>
      </a:lvl7pPr>
      <a:lvl8pPr marL="1371600" algn="l" rtl="0" fontAlgn="base">
        <a:spcBef>
          <a:spcPct val="0"/>
        </a:spcBef>
        <a:spcAft>
          <a:spcPct val="0"/>
        </a:spcAft>
        <a:defRPr sz="2600">
          <a:solidFill>
            <a:srgbClr val="C51538"/>
          </a:solidFill>
          <a:latin typeface="Impact" charset="0"/>
          <a:ea typeface="ＭＳ Ｐゴシック" charset="0"/>
          <a:cs typeface="Arial" charset="0"/>
        </a:defRPr>
      </a:lvl8pPr>
      <a:lvl9pPr marL="1828800" algn="l" rtl="0" fontAlgn="base">
        <a:spcBef>
          <a:spcPct val="0"/>
        </a:spcBef>
        <a:spcAft>
          <a:spcPct val="0"/>
        </a:spcAft>
        <a:defRPr sz="2600">
          <a:solidFill>
            <a:srgbClr val="C51538"/>
          </a:solidFill>
          <a:latin typeface="Impact" charset="0"/>
          <a:ea typeface="ＭＳ Ｐゴシック" charset="0"/>
          <a:cs typeface="Arial"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ＭＳ Ｐゴシック" charset="0"/>
        </a:defRPr>
      </a:lvl1pPr>
      <a:lvl2pPr marL="571500" indent="-190500" algn="l" rtl="0" eaLnBrk="0" fontAlgn="base" hangingPunct="0">
        <a:spcBef>
          <a:spcPct val="20000"/>
        </a:spcBef>
        <a:spcAft>
          <a:spcPct val="0"/>
        </a:spcAft>
        <a:buChar char="•"/>
        <a:defRPr sz="1600">
          <a:solidFill>
            <a:srgbClr val="4B4F55"/>
          </a:solidFill>
          <a:latin typeface="+mn-lt"/>
          <a:ea typeface="ＭＳ Ｐゴシック" charset="0"/>
          <a:cs typeface="+mn-cs"/>
        </a:defRPr>
      </a:lvl2pPr>
      <a:lvl3pPr marL="952500" indent="-190500" algn="l" rtl="0" eaLnBrk="0" fontAlgn="base" hangingPunct="0">
        <a:spcBef>
          <a:spcPct val="20000"/>
        </a:spcBef>
        <a:spcAft>
          <a:spcPct val="0"/>
        </a:spcAft>
        <a:buChar char="»"/>
        <a:defRPr sz="1600">
          <a:solidFill>
            <a:srgbClr val="4B4F55"/>
          </a:solidFill>
          <a:latin typeface="+mn-lt"/>
          <a:ea typeface="ＭＳ Ｐゴシック" charset="0"/>
          <a:cs typeface="+mn-cs"/>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ea typeface="ＭＳ Ｐゴシック" charset="0"/>
          <a:cs typeface="+mn-cs"/>
        </a:defRPr>
      </a:lvl4pPr>
      <a:lvl5pPr marL="1727200" indent="-203200" algn="l" rtl="0" eaLnBrk="0" fontAlgn="base" hangingPunct="0">
        <a:spcBef>
          <a:spcPct val="20000"/>
        </a:spcBef>
        <a:spcAft>
          <a:spcPct val="0"/>
        </a:spcAft>
        <a:buChar char="°"/>
        <a:defRPr sz="1400">
          <a:solidFill>
            <a:srgbClr val="4B4F55"/>
          </a:solidFill>
          <a:latin typeface="+mn-lt"/>
          <a:ea typeface="ＭＳ Ｐゴシック" charset="0"/>
          <a:cs typeface="+mn-cs"/>
        </a:defRPr>
      </a:lvl5pPr>
      <a:lvl6pPr marL="2184400" indent="-203200" algn="l" rtl="0" fontAlgn="base">
        <a:spcBef>
          <a:spcPct val="20000"/>
        </a:spcBef>
        <a:spcAft>
          <a:spcPct val="0"/>
        </a:spcAft>
        <a:buChar char="°"/>
        <a:defRPr sz="1400">
          <a:solidFill>
            <a:srgbClr val="4B4F55"/>
          </a:solidFill>
          <a:latin typeface="+mn-lt"/>
          <a:ea typeface="Arial" charset="0"/>
          <a:cs typeface="+mn-cs"/>
        </a:defRPr>
      </a:lvl6pPr>
      <a:lvl7pPr marL="2641600" indent="-203200" algn="l" rtl="0" fontAlgn="base">
        <a:spcBef>
          <a:spcPct val="20000"/>
        </a:spcBef>
        <a:spcAft>
          <a:spcPct val="0"/>
        </a:spcAft>
        <a:buChar char="°"/>
        <a:defRPr sz="1400">
          <a:solidFill>
            <a:srgbClr val="4B4F55"/>
          </a:solidFill>
          <a:latin typeface="+mn-lt"/>
          <a:ea typeface="Arial" charset="0"/>
          <a:cs typeface="+mn-cs"/>
        </a:defRPr>
      </a:lvl7pPr>
      <a:lvl8pPr marL="3098800" indent="-203200" algn="l" rtl="0" fontAlgn="base">
        <a:spcBef>
          <a:spcPct val="20000"/>
        </a:spcBef>
        <a:spcAft>
          <a:spcPct val="0"/>
        </a:spcAft>
        <a:buChar char="°"/>
        <a:defRPr sz="1400">
          <a:solidFill>
            <a:srgbClr val="4B4F55"/>
          </a:solidFill>
          <a:latin typeface="+mn-lt"/>
          <a:ea typeface="Arial" charset="0"/>
          <a:cs typeface="+mn-cs"/>
        </a:defRPr>
      </a:lvl8pPr>
      <a:lvl9pPr marL="3556000" indent="-203200" algn="l" rtl="0" fontAlgn="base">
        <a:spcBef>
          <a:spcPct val="20000"/>
        </a:spcBef>
        <a:spcAft>
          <a:spcPct val="0"/>
        </a:spcAft>
        <a:buChar char="°"/>
        <a:defRPr sz="1400">
          <a:solidFill>
            <a:srgbClr val="4B4F55"/>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717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84A0745-6127-4A64-9AEC-17D674EF419C}" type="datetime2">
              <a:rPr lang="en-US"/>
              <a:pPr/>
              <a:t>Thursday, February 14, 2013</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a:defRPr sz="1200">
                <a:solidFill>
                  <a:srgbClr val="FFFFFF"/>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FFBB8E22-431A-4335-B437-C6B9E549D6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2" r:id="rId2"/>
    <p:sldLayoutId id="2147483859" r:id="rId3"/>
    <p:sldLayoutId id="2147483851" r:id="rId4"/>
    <p:sldLayoutId id="2147483860" r:id="rId5"/>
    <p:sldLayoutId id="2147483850" r:id="rId6"/>
    <p:sldLayoutId id="2147483849" r:id="rId7"/>
    <p:sldLayoutId id="2147483861" r:id="rId8"/>
    <p:sldLayoutId id="2147483848" r:id="rId9"/>
    <p:sldLayoutId id="2147483847" r:id="rId10"/>
    <p:sldLayoutId id="2147483846" r:id="rId11"/>
    <p:sldLayoutId id="2147483862" r:id="rId12"/>
    <p:sldLayoutId id="2147483863" r:id="rId13"/>
    <p:sldLayoutId id="2147483864" r:id="rId14"/>
  </p:sldLayoutIdLst>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hyperlink" Target="http://upload.wikimedia.org/wikipedia/commons/2/2b/Harry_Patch.jpg" TargetMode="Externa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Microsoft_Excel_Chart1.xls"/><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41.e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2.e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Microsoft_Excel_Chart2.xls"/><Relationship Id="rId5" Type="http://schemas.openxmlformats.org/officeDocument/2006/relationships/oleObject" Target="../embeddings/oleObject5.bin"/><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vmlDrawing" Target="../drawings/vmlDrawing6.vml"/><Relationship Id="rId5" Type="http://schemas.openxmlformats.org/officeDocument/2006/relationships/image" Target="../media/image44.emf"/><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image" Target="../media/image45.emf"/><Relationship Id="rId5" Type="http://schemas.openxmlformats.org/officeDocument/2006/relationships/oleObject" Target="../embeddings/Microsoft_Excel_Chart3.xls"/><Relationship Id="rId4"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4.xml"/><Relationship Id="rId4" Type="http://schemas.openxmlformats.org/officeDocument/2006/relationships/image" Target="../media/image4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467544" y="1340768"/>
            <a:ext cx="8170044" cy="1727597"/>
          </a:xfrm>
        </p:spPr>
        <p:txBody>
          <a:bodyPr wrap="square" numCol="1" anchorCtr="0" compatLnSpc="1">
            <a:prstTxWarp prst="textNoShape">
              <a:avLst/>
            </a:prstTxWarp>
          </a:bodyPr>
          <a:lstStyle/>
          <a:p>
            <a:pPr algn="ctr" eaLnBrk="1" hangingPunct="1"/>
            <a:r>
              <a:rPr lang="en-GB" sz="6000" cap="none" dirty="0" smtClean="0">
                <a:solidFill>
                  <a:srgbClr val="C51638"/>
                </a:solidFill>
                <a:latin typeface="+mn-lt"/>
                <a:ea typeface="ＭＳ Ｐゴシック" pitchFamily="34" charset="-128"/>
              </a:rPr>
              <a:t>Introduction </a:t>
            </a:r>
            <a:r>
              <a:rPr lang="en-GB" sz="6000" cap="none" dirty="0" smtClean="0">
                <a:solidFill>
                  <a:srgbClr val="C51638"/>
                </a:solidFill>
                <a:latin typeface="+mn-lt"/>
                <a:ea typeface="ＭＳ Ｐゴシック" pitchFamily="34" charset="-128"/>
              </a:rPr>
              <a:t>to </a:t>
            </a:r>
            <a:r>
              <a:rPr lang="en-GB" sz="6000" cap="none" dirty="0" smtClean="0">
                <a:solidFill>
                  <a:srgbClr val="C51638"/>
                </a:solidFill>
                <a:latin typeface="+mn-lt"/>
                <a:ea typeface="ＭＳ Ｐゴシック" pitchFamily="34" charset="-128"/>
              </a:rPr>
              <a:t>Ageing</a:t>
            </a:r>
            <a:endParaRPr lang="en-GB" sz="6000" cap="none" dirty="0" smtClean="0">
              <a:solidFill>
                <a:srgbClr val="C51638"/>
              </a:solidFill>
              <a:latin typeface="+mn-lt"/>
              <a:ea typeface="ＭＳ Ｐゴシック" pitchFamily="34" charset="-128"/>
            </a:endParaRPr>
          </a:p>
        </p:txBody>
      </p:sp>
      <p:sp>
        <p:nvSpPr>
          <p:cNvPr id="351235" name="Rectangle 3"/>
          <p:cNvSpPr>
            <a:spLocks noGrp="1" noChangeArrowheads="1"/>
          </p:cNvSpPr>
          <p:nvPr>
            <p:ph type="subTitle" idx="1"/>
          </p:nvPr>
        </p:nvSpPr>
        <p:spPr>
          <a:xfrm>
            <a:off x="1115616" y="5805488"/>
            <a:ext cx="6984776" cy="359816"/>
          </a:xfrm>
        </p:spPr>
        <p:txBody>
          <a:bodyPr>
            <a:normAutofit fontScale="47500" lnSpcReduction="20000"/>
          </a:bodyPr>
          <a:lstStyle/>
          <a:p>
            <a:pPr algn="ctr" eaLnBrk="1" hangingPunct="1"/>
            <a:r>
              <a:rPr lang="en-GB" sz="4500" dirty="0" smtClean="0">
                <a:solidFill>
                  <a:srgbClr val="57576E"/>
                </a:solidFill>
                <a:ea typeface="ＭＳ Ｐゴシック" pitchFamily="34" charset="-128"/>
              </a:rPr>
              <a:t>Dr Nigel </a:t>
            </a:r>
            <a:r>
              <a:rPr lang="en-GB" sz="4500" dirty="0" smtClean="0">
                <a:solidFill>
                  <a:srgbClr val="57576E"/>
                </a:solidFill>
                <a:ea typeface="ＭＳ Ｐゴシック" pitchFamily="34" charset="-128"/>
              </a:rPr>
              <a:t>Beckett (Hon Senior Lecturer ICL)</a:t>
            </a:r>
          </a:p>
          <a:p>
            <a:pPr algn="ctr" eaLnBrk="1" hangingPunct="1"/>
            <a:endParaRPr lang="en-GB" sz="2000" dirty="0" smtClean="0">
              <a:solidFill>
                <a:srgbClr val="57576E"/>
              </a:solidFill>
              <a:ea typeface="ＭＳ Ｐゴシック" pitchFamily="34" charset="-128"/>
            </a:endParaRPr>
          </a:p>
        </p:txBody>
      </p:sp>
      <p:sp>
        <p:nvSpPr>
          <p:cNvPr id="4" name="Rectangle 3"/>
          <p:cNvSpPr txBox="1">
            <a:spLocks noChangeArrowheads="1"/>
          </p:cNvSpPr>
          <p:nvPr/>
        </p:nvSpPr>
        <p:spPr bwMode="auto">
          <a:xfrm>
            <a:off x="611188" y="3789363"/>
            <a:ext cx="77724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Font typeface="Wingdings" pitchFamily="2" charset="2"/>
              <a:buNone/>
            </a:pPr>
            <a:r>
              <a:rPr lang="ja-JP" altLang="en-US" sz="1600" dirty="0">
                <a:solidFill>
                  <a:srgbClr val="4B4F55"/>
                </a:solidFill>
              </a:rPr>
              <a:t>“</a:t>
            </a:r>
            <a:r>
              <a:rPr lang="en-US" altLang="ja-JP" sz="1600" dirty="0">
                <a:solidFill>
                  <a:srgbClr val="4B4F55"/>
                </a:solidFill>
              </a:rPr>
              <a:t>We are all amateurs; we don</a:t>
            </a:r>
            <a:r>
              <a:rPr lang="ja-JP" altLang="en-US" sz="1600" dirty="0">
                <a:solidFill>
                  <a:srgbClr val="4B4F55"/>
                </a:solidFill>
              </a:rPr>
              <a:t>’</a:t>
            </a:r>
            <a:r>
              <a:rPr lang="en-US" altLang="ja-JP" sz="1600" dirty="0">
                <a:solidFill>
                  <a:srgbClr val="4B4F55"/>
                </a:solidFill>
              </a:rPr>
              <a:t>t live long enough to become anything else.</a:t>
            </a:r>
            <a:r>
              <a:rPr lang="ja-JP" altLang="en-US" sz="1600" dirty="0">
                <a:solidFill>
                  <a:srgbClr val="4B4F55"/>
                </a:solidFill>
              </a:rPr>
              <a:t>”</a:t>
            </a:r>
            <a:r>
              <a:rPr lang="en-US" altLang="ja-JP" sz="1600" dirty="0">
                <a:solidFill>
                  <a:srgbClr val="4B4F55"/>
                </a:solidFill>
              </a:rPr>
              <a:t> </a:t>
            </a:r>
          </a:p>
          <a:p>
            <a:pPr algn="ctr">
              <a:spcBef>
                <a:spcPct val="20000"/>
              </a:spcBef>
              <a:buFont typeface="Wingdings" pitchFamily="2" charset="2"/>
              <a:buNone/>
            </a:pPr>
            <a:r>
              <a:rPr lang="en-US" altLang="ja-JP" sz="1600" dirty="0">
                <a:solidFill>
                  <a:srgbClr val="4B4F55"/>
                </a:solidFill>
              </a:rPr>
              <a:t>(</a:t>
            </a:r>
            <a:r>
              <a:rPr lang="en-US" sz="1600" dirty="0">
                <a:solidFill>
                  <a:srgbClr val="4B4F55"/>
                </a:solidFill>
              </a:rPr>
              <a:t>Charlie Chaplin)</a:t>
            </a:r>
          </a:p>
          <a:p>
            <a:pPr algn="ctr">
              <a:spcBef>
                <a:spcPct val="20000"/>
              </a:spcBef>
              <a:buFont typeface="Wingdings" pitchFamily="2" charset="2"/>
              <a:buNone/>
            </a:pPr>
            <a:endParaRPr lang="en-US" sz="1600" dirty="0">
              <a:solidFill>
                <a:srgbClr val="4B4F55"/>
              </a:solidFill>
            </a:endParaRPr>
          </a:p>
          <a:p>
            <a:pPr algn="ctr">
              <a:spcBef>
                <a:spcPct val="20000"/>
              </a:spcBef>
              <a:buFont typeface="Wingdings" pitchFamily="2" charset="2"/>
              <a:buNone/>
            </a:pPr>
            <a:r>
              <a:rPr lang="en-US" sz="1600" dirty="0">
                <a:solidFill>
                  <a:srgbClr val="4B4F55"/>
                </a:solidFill>
              </a:rPr>
              <a:t>Will you still need me, will you still feed me, when I'm sixty four? </a:t>
            </a:r>
          </a:p>
          <a:p>
            <a:pPr algn="ctr">
              <a:spcBef>
                <a:spcPct val="20000"/>
              </a:spcBef>
              <a:buFont typeface="Wingdings" pitchFamily="2" charset="2"/>
              <a:buNone/>
            </a:pPr>
            <a:r>
              <a:rPr lang="en-US" sz="1600" dirty="0">
                <a:solidFill>
                  <a:srgbClr val="4B4F55"/>
                </a:solidFill>
              </a:rPr>
              <a:t>(John Lennon/ Paul McCartney)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457200" y="533400"/>
            <a:ext cx="8229600" cy="735013"/>
          </a:xfrm>
        </p:spPr>
        <p:txBody>
          <a:bodyPr/>
          <a:lstStyle/>
          <a:p>
            <a:pPr algn="ctr" eaLnBrk="1" fontAlgn="auto" hangingPunct="1">
              <a:spcAft>
                <a:spcPts val="0"/>
              </a:spcAft>
              <a:defRPr/>
            </a:pPr>
            <a:r>
              <a:rPr lang="en-GB" sz="3600" dirty="0" smtClean="0">
                <a:ea typeface="+mj-ea"/>
                <a:cs typeface="+mj-cs"/>
              </a:rPr>
              <a:t>Ageing </a:t>
            </a:r>
          </a:p>
        </p:txBody>
      </p:sp>
      <p:sp>
        <p:nvSpPr>
          <p:cNvPr id="464899" name="Rectangle 3"/>
          <p:cNvSpPr>
            <a:spLocks noGrp="1" noChangeArrowheads="1"/>
          </p:cNvSpPr>
          <p:nvPr>
            <p:ph idx="1"/>
          </p:nvPr>
        </p:nvSpPr>
        <p:spPr>
          <a:xfrm>
            <a:off x="827088" y="1341438"/>
            <a:ext cx="7543800" cy="5111750"/>
          </a:xfrm>
        </p:spPr>
        <p:txBody>
          <a:bodyPr>
            <a:normAutofit/>
          </a:bodyPr>
          <a:lstStyle/>
          <a:p>
            <a:pPr marL="0" indent="0" eaLnBrk="1" hangingPunct="1">
              <a:lnSpc>
                <a:spcPct val="80000"/>
              </a:lnSpc>
            </a:pPr>
            <a:r>
              <a:rPr lang="en-GB" sz="2800" smtClean="0">
                <a:ea typeface="ＭＳ Ｐゴシック" pitchFamily="34" charset="-128"/>
              </a:rPr>
              <a:t> Characterised by increasing age-specific mortality</a:t>
            </a:r>
          </a:p>
          <a:p>
            <a:pPr marL="0" indent="0" eaLnBrk="1" hangingPunct="1">
              <a:lnSpc>
                <a:spcPct val="80000"/>
              </a:lnSpc>
            </a:pPr>
            <a:endParaRPr lang="en-GB" sz="2800" smtClean="0">
              <a:ea typeface="ＭＳ Ｐゴシック" pitchFamily="34" charset="-128"/>
            </a:endParaRPr>
          </a:p>
          <a:p>
            <a:pPr marL="0" indent="0" eaLnBrk="1" hangingPunct="1">
              <a:lnSpc>
                <a:spcPct val="80000"/>
              </a:lnSpc>
            </a:pPr>
            <a:r>
              <a:rPr lang="en-US" sz="2800" smtClean="0">
                <a:ea typeface="ＭＳ Ｐゴシック" pitchFamily="34" charset="-128"/>
              </a:rPr>
              <a:t> Progressive, generalized impairment of function resulting in a loss of adaptative response to a stress and in a growing risk of age-associated disease (Kirkwood, 1996). </a:t>
            </a:r>
          </a:p>
          <a:p>
            <a:pPr marL="0" indent="0" eaLnBrk="1" hangingPunct="1">
              <a:lnSpc>
                <a:spcPct val="80000"/>
              </a:lnSpc>
            </a:pPr>
            <a:endParaRPr lang="en-GB" sz="2800" smtClean="0">
              <a:ea typeface="ＭＳ Ｐゴシック" pitchFamily="34" charset="-128"/>
            </a:endParaRPr>
          </a:p>
          <a:p>
            <a:pPr marL="0" indent="0" eaLnBrk="1" hangingPunct="1">
              <a:lnSpc>
                <a:spcPct val="80000"/>
              </a:lnSpc>
            </a:pPr>
            <a:r>
              <a:rPr lang="en-GB" sz="2800" smtClean="0">
                <a:ea typeface="ＭＳ Ｐゴシック" pitchFamily="34" charset="-128"/>
              </a:rPr>
              <a:t> General characteristic of mammals, birds, reptiles and many invertebrates –i.e. seems to predate humans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2"/>
          </p:nvPr>
        </p:nvSpPr>
        <p:spPr bwMode="auto">
          <a:xfrm>
            <a:off x="3429000" y="19050"/>
            <a:ext cx="4114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034E16DC-EDC8-4FEA-B760-1FDBF4A2638B}" type="slidenum">
              <a:rPr lang="en-US" sz="1400" b="0"/>
              <a:pPr algn="r" eaLnBrk="1" hangingPunct="1"/>
              <a:t>11</a:t>
            </a:fld>
            <a:endParaRPr lang="en-US" sz="1400" b="0"/>
          </a:p>
        </p:txBody>
      </p:sp>
      <p:sp>
        <p:nvSpPr>
          <p:cNvPr id="29699" name="Rectangle 2"/>
          <p:cNvSpPr>
            <a:spLocks noGrp="1" noChangeArrowheads="1"/>
          </p:cNvSpPr>
          <p:nvPr>
            <p:ph type="title"/>
          </p:nvPr>
        </p:nvSpPr>
        <p:spPr/>
        <p:txBody>
          <a:bodyPr wrap="square" numCol="1" anchorCtr="0" compatLnSpc="1">
            <a:prstTxWarp prst="textNoShape">
              <a:avLst/>
            </a:prstTxWarp>
          </a:bodyPr>
          <a:lstStyle/>
          <a:p>
            <a:pPr algn="ctr" eaLnBrk="1" hangingPunct="1"/>
            <a:r>
              <a:rPr lang="en-US" smtClean="0">
                <a:latin typeface="Helvetica" charset="0"/>
                <a:ea typeface="ＭＳ Ｐゴシック" pitchFamily="34" charset="-128"/>
              </a:rPr>
              <a:t>Characteristics of Mammalian Ageing</a:t>
            </a:r>
          </a:p>
        </p:txBody>
      </p:sp>
      <p:sp>
        <p:nvSpPr>
          <p:cNvPr id="37891" name="Rectangle 3"/>
          <p:cNvSpPr>
            <a:spLocks noGrp="1" noChangeArrowheads="1"/>
          </p:cNvSpPr>
          <p:nvPr>
            <p:ph type="body" idx="1"/>
          </p:nvPr>
        </p:nvSpPr>
        <p:spPr>
          <a:xfrm>
            <a:off x="684213" y="1844675"/>
            <a:ext cx="8135937" cy="4321175"/>
          </a:xfrm>
        </p:spPr>
        <p:txBody>
          <a:bodyPr/>
          <a:lstStyle/>
          <a:p>
            <a:pPr eaLnBrk="1" hangingPunct="1">
              <a:lnSpc>
                <a:spcPct val="150000"/>
              </a:lnSpc>
            </a:pPr>
            <a:r>
              <a:rPr lang="en-US" sz="2800" smtClean="0">
                <a:solidFill>
                  <a:srgbClr val="4C5A6A"/>
                </a:solidFill>
                <a:latin typeface="Helvetica" charset="0"/>
                <a:ea typeface="ＭＳ Ｐゴシック" pitchFamily="34" charset="-128"/>
              </a:rPr>
              <a:t>cellular and physiologic deterioration</a:t>
            </a:r>
          </a:p>
          <a:p>
            <a:pPr eaLnBrk="1" hangingPunct="1">
              <a:lnSpc>
                <a:spcPct val="150000"/>
              </a:lnSpc>
            </a:pPr>
            <a:r>
              <a:rPr lang="en-US" sz="2800" smtClean="0">
                <a:solidFill>
                  <a:srgbClr val="4C5A6A"/>
                </a:solidFill>
                <a:latin typeface="Helvetica" charset="0"/>
                <a:ea typeface="ＭＳ Ｐゴシック" pitchFamily="34" charset="-128"/>
              </a:rPr>
              <a:t>increased mortality with age following maturation</a:t>
            </a:r>
          </a:p>
          <a:p>
            <a:pPr eaLnBrk="1" hangingPunct="1">
              <a:lnSpc>
                <a:spcPct val="150000"/>
              </a:lnSpc>
            </a:pPr>
            <a:r>
              <a:rPr lang="en-US" sz="2800" smtClean="0">
                <a:solidFill>
                  <a:srgbClr val="4C5A6A"/>
                </a:solidFill>
                <a:latin typeface="Helvetica" charset="0"/>
                <a:ea typeface="ＭＳ Ｐゴシック" pitchFamily="34" charset="-128"/>
              </a:rPr>
              <a:t>increased vulnerability to disease</a:t>
            </a:r>
          </a:p>
          <a:p>
            <a:pPr eaLnBrk="1" hangingPunct="1">
              <a:lnSpc>
                <a:spcPct val="150000"/>
              </a:lnSpc>
            </a:pPr>
            <a:r>
              <a:rPr lang="en-US" sz="2800" smtClean="0">
                <a:solidFill>
                  <a:srgbClr val="4C5A6A"/>
                </a:solidFill>
                <a:latin typeface="Helvetica" charset="0"/>
                <a:ea typeface="ＭＳ Ｐゴシック" pitchFamily="34" charset="-128"/>
              </a:rPr>
              <a:t>decreased ability to adapt to stress</a:t>
            </a:r>
          </a:p>
          <a:p>
            <a:pPr marL="174625" lvl="1" indent="-174625" eaLnBrk="1" hangingPunct="1">
              <a:lnSpc>
                <a:spcPct val="150000"/>
              </a:lnSpc>
            </a:pPr>
            <a:r>
              <a:rPr lang="en-US" sz="2800" smtClean="0">
                <a:solidFill>
                  <a:srgbClr val="4C5A6A"/>
                </a:solidFill>
                <a:latin typeface="Helvetica" charset="0"/>
                <a:ea typeface="ＭＳ Ｐゴシック" pitchFamily="34" charset="-128"/>
              </a:rPr>
              <a:t> impaired homeostasis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5" y="1052513"/>
            <a:ext cx="4979988" cy="990600"/>
          </a:xfrm>
        </p:spPr>
        <p:txBody>
          <a:bodyPr/>
          <a:lstStyle/>
          <a:p>
            <a:pPr algn="ctr" eaLnBrk="1" hangingPunct="1">
              <a:defRPr/>
            </a:pPr>
            <a:r>
              <a:rPr lang="en-US" dirty="0" smtClean="0"/>
              <a:t>Frailty</a:t>
            </a:r>
            <a:endParaRPr lang="en-US" dirty="0"/>
          </a:p>
        </p:txBody>
      </p:sp>
      <p:pic>
        <p:nvPicPr>
          <p:cNvPr id="399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316865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p:cNvSpPr txBox="1">
            <a:spLocks noChangeArrowheads="1"/>
          </p:cNvSpPr>
          <p:nvPr/>
        </p:nvSpPr>
        <p:spPr bwMode="auto">
          <a:xfrm>
            <a:off x="684213" y="3357563"/>
            <a:ext cx="7704137" cy="3311525"/>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82563" indent="-18256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chemeClr val="accent1"/>
              </a:buClr>
              <a:buSzPct val="85000"/>
            </a:pPr>
            <a:r>
              <a:rPr lang="en-US" b="1"/>
              <a:t>Frail Older Adult:</a:t>
            </a:r>
          </a:p>
          <a:p>
            <a:pPr eaLnBrk="1" hangingPunct="1">
              <a:spcBef>
                <a:spcPct val="20000"/>
              </a:spcBef>
              <a:buClr>
                <a:schemeClr val="accent1"/>
              </a:buClr>
              <a:buSzPct val="85000"/>
              <a:buFont typeface="Arial" pitchFamily="34" charset="0"/>
              <a:buChar char="•"/>
            </a:pPr>
            <a:r>
              <a:rPr lang="en-US" b="1"/>
              <a:t>Poor mental and physical health</a:t>
            </a:r>
          </a:p>
          <a:p>
            <a:pPr eaLnBrk="1" hangingPunct="1">
              <a:spcBef>
                <a:spcPct val="20000"/>
              </a:spcBef>
              <a:buClr>
                <a:schemeClr val="accent1"/>
              </a:buClr>
              <a:buSzPct val="85000"/>
              <a:buFont typeface="Arial" pitchFamily="34" charset="0"/>
              <a:buChar char="•"/>
            </a:pPr>
            <a:r>
              <a:rPr lang="en-US" b="1"/>
              <a:t>Low socioeconomic status</a:t>
            </a:r>
          </a:p>
          <a:p>
            <a:pPr eaLnBrk="1" hangingPunct="1">
              <a:spcBef>
                <a:spcPct val="20000"/>
              </a:spcBef>
              <a:buClr>
                <a:schemeClr val="accent1"/>
              </a:buClr>
              <a:buSzPct val="85000"/>
              <a:buFont typeface="Arial" pitchFamily="34" charset="0"/>
              <a:buChar char="•"/>
            </a:pPr>
            <a:r>
              <a:rPr lang="en-US" b="1"/>
              <a:t>Predominantly female</a:t>
            </a:r>
          </a:p>
          <a:p>
            <a:pPr eaLnBrk="1" hangingPunct="1">
              <a:spcBef>
                <a:spcPct val="20000"/>
              </a:spcBef>
              <a:buClr>
                <a:schemeClr val="accent1"/>
              </a:buClr>
              <a:buSzPct val="85000"/>
              <a:buFont typeface="Arial" pitchFamily="34" charset="0"/>
              <a:buChar char="•"/>
            </a:pPr>
            <a:r>
              <a:rPr lang="en-US" b="1"/>
              <a:t>Possibly isolated living conditions</a:t>
            </a:r>
          </a:p>
          <a:p>
            <a:pPr eaLnBrk="1" hangingPunct="1">
              <a:spcBef>
                <a:spcPct val="20000"/>
              </a:spcBef>
              <a:buClr>
                <a:schemeClr val="accent1"/>
              </a:buClr>
              <a:buSzPct val="85000"/>
              <a:buFont typeface="Arial" pitchFamily="34" charset="0"/>
              <a:buChar char="•"/>
            </a:pPr>
            <a:r>
              <a:rPr lang="en-US" b="1"/>
              <a:t>More and longer hospital stays</a:t>
            </a:r>
          </a:p>
          <a:p>
            <a:pPr eaLnBrk="1" hangingPunct="1">
              <a:spcBef>
                <a:spcPct val="20000"/>
              </a:spcBef>
              <a:buClr>
                <a:schemeClr val="accent1"/>
              </a:buClr>
              <a:buSzPct val="85000"/>
              <a:buFont typeface="Arial" pitchFamily="34" charset="0"/>
              <a:buChar char="•"/>
            </a:pPr>
            <a:r>
              <a:rPr lang="en-US" b="1"/>
              <a:t>More money spent on health care and drugs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755650" y="2133600"/>
            <a:ext cx="748982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spcBef>
                <a:spcPct val="50000"/>
              </a:spcBef>
              <a:buFontTx/>
              <a:buChar char="•"/>
            </a:pPr>
            <a:r>
              <a:rPr lang="en-GB" sz="2800">
                <a:solidFill>
                  <a:srgbClr val="79463D"/>
                </a:solidFill>
                <a:cs typeface="Arial" pitchFamily="34" charset="0"/>
              </a:rPr>
              <a:t>  Programmed theories – ageing is caused by genes switching on and off, in the same way that development is regulated.</a:t>
            </a:r>
          </a:p>
          <a:p>
            <a:pPr lvl="1">
              <a:spcBef>
                <a:spcPct val="50000"/>
              </a:spcBef>
            </a:pPr>
            <a:endParaRPr lang="en-GB" sz="2800">
              <a:solidFill>
                <a:srgbClr val="79463D"/>
              </a:solidFill>
              <a:cs typeface="Arial" pitchFamily="34" charset="0"/>
            </a:endParaRPr>
          </a:p>
          <a:p>
            <a:pPr lvl="1">
              <a:spcBef>
                <a:spcPct val="50000"/>
              </a:spcBef>
              <a:buFontTx/>
              <a:buChar char="•"/>
            </a:pPr>
            <a:r>
              <a:rPr lang="en-GB" sz="2800">
                <a:solidFill>
                  <a:srgbClr val="79463D"/>
                </a:solidFill>
                <a:cs typeface="Arial" pitchFamily="34" charset="0"/>
              </a:rPr>
              <a:t> Random damage / stochastic damage theories – ageing is caused by wear &amp; tear and accumulation of damage</a:t>
            </a:r>
          </a:p>
        </p:txBody>
      </p:sp>
      <p:sp>
        <p:nvSpPr>
          <p:cNvPr id="83971" name="Text Box 3"/>
          <p:cNvSpPr txBox="1">
            <a:spLocks noChangeArrowheads="1"/>
          </p:cNvSpPr>
          <p:nvPr/>
        </p:nvSpPr>
        <p:spPr bwMode="auto">
          <a:xfrm>
            <a:off x="130175" y="692150"/>
            <a:ext cx="8258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3600" dirty="0">
                <a:solidFill>
                  <a:srgbClr val="C51638"/>
                </a:solidFill>
                <a:latin typeface="+mj-lt"/>
                <a:ea typeface="ＭＳ Ｐゴシック" charset="0"/>
                <a:cs typeface="Arial" charset="0"/>
              </a:rPr>
              <a:t>Theories of ageing traditionally been split into: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457200" y="361950"/>
            <a:ext cx="7848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3600">
                <a:solidFill>
                  <a:schemeClr val="tx2"/>
                </a:solidFill>
                <a:cs typeface="Arial" pitchFamily="34" charset="0"/>
              </a:rPr>
              <a:t>THEORIES OF AGEING:</a:t>
            </a:r>
          </a:p>
          <a:p>
            <a:pPr algn="ctr" eaLnBrk="1" hangingPunct="1"/>
            <a:r>
              <a:rPr lang="ja-JP" altLang="en-GB" sz="3600">
                <a:solidFill>
                  <a:schemeClr val="tx2"/>
                </a:solidFill>
                <a:cs typeface="Arial" pitchFamily="34" charset="0"/>
              </a:rPr>
              <a:t>‘</a:t>
            </a:r>
            <a:r>
              <a:rPr lang="en-GB" altLang="ja-JP" sz="3600">
                <a:solidFill>
                  <a:schemeClr val="tx2"/>
                </a:solidFill>
                <a:cs typeface="Arial" pitchFamily="34" charset="0"/>
              </a:rPr>
              <a:t>Programmed</a:t>
            </a:r>
            <a:r>
              <a:rPr lang="ja-JP" altLang="en-GB" sz="3600">
                <a:solidFill>
                  <a:schemeClr val="tx2"/>
                </a:solidFill>
                <a:cs typeface="Arial" pitchFamily="34" charset="0"/>
              </a:rPr>
              <a:t>’</a:t>
            </a:r>
            <a:r>
              <a:rPr lang="en-GB" altLang="ja-JP" sz="3600">
                <a:solidFill>
                  <a:schemeClr val="tx2"/>
                </a:solidFill>
                <a:cs typeface="Arial" pitchFamily="34" charset="0"/>
              </a:rPr>
              <a:t> ageing - evidence</a:t>
            </a:r>
            <a:endParaRPr lang="en-GB" sz="3600">
              <a:solidFill>
                <a:schemeClr val="tx2"/>
              </a:solidFill>
              <a:cs typeface="Arial" pitchFamily="34" charset="0"/>
            </a:endParaRPr>
          </a:p>
        </p:txBody>
      </p:sp>
      <p:sp>
        <p:nvSpPr>
          <p:cNvPr id="34822" name="Text Box 6"/>
          <p:cNvSpPr txBox="1">
            <a:spLocks noChangeArrowheads="1"/>
          </p:cNvSpPr>
          <p:nvPr/>
        </p:nvSpPr>
        <p:spPr bwMode="auto">
          <a:xfrm>
            <a:off x="107950" y="1809750"/>
            <a:ext cx="276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000" dirty="0">
                <a:solidFill>
                  <a:schemeClr val="accent4"/>
                </a:solidFill>
                <a:latin typeface="Arial" charset="0"/>
                <a:ea typeface="ＭＳ Ｐゴシック" charset="0"/>
                <a:cs typeface="Arial" charset="0"/>
              </a:rPr>
              <a:t>1. Species specific max lifespan</a:t>
            </a:r>
          </a:p>
        </p:txBody>
      </p:sp>
      <p:grpSp>
        <p:nvGrpSpPr>
          <p:cNvPr id="41987" name="Group 23"/>
          <p:cNvGrpSpPr>
            <a:grpSpLocks/>
          </p:cNvGrpSpPr>
          <p:nvPr/>
        </p:nvGrpSpPr>
        <p:grpSpPr bwMode="auto">
          <a:xfrm>
            <a:off x="4643438" y="1773238"/>
            <a:ext cx="2133600" cy="1098550"/>
            <a:chOff x="912" y="2124"/>
            <a:chExt cx="1344" cy="692"/>
          </a:xfrm>
        </p:grpSpPr>
        <p:pic>
          <p:nvPicPr>
            <p:cNvPr id="41996" name="Picture 2" descr="Bowhead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2124"/>
              <a:ext cx="134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p:cNvSpPr txBox="1">
              <a:spLocks noChangeArrowheads="1"/>
            </p:cNvSpPr>
            <p:nvPr/>
          </p:nvSpPr>
          <p:spPr bwMode="auto">
            <a:xfrm>
              <a:off x="1152" y="2604"/>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Arial" charset="0"/>
                  <a:ea typeface="ＭＳ Ｐゴシック" charset="0"/>
                  <a:cs typeface="Arial" charset="0"/>
                </a:rPr>
                <a:t>150 years</a:t>
              </a:r>
            </a:p>
          </p:txBody>
        </p:sp>
      </p:grpSp>
      <p:grpSp>
        <p:nvGrpSpPr>
          <p:cNvPr id="41988" name="Group 22"/>
          <p:cNvGrpSpPr>
            <a:grpSpLocks/>
          </p:cNvGrpSpPr>
          <p:nvPr/>
        </p:nvGrpSpPr>
        <p:grpSpPr bwMode="auto">
          <a:xfrm>
            <a:off x="3105150" y="1657350"/>
            <a:ext cx="1155700" cy="1231900"/>
            <a:chOff x="192" y="1512"/>
            <a:chExt cx="728" cy="776"/>
          </a:xfrm>
        </p:grpSpPr>
        <p:pic>
          <p:nvPicPr>
            <p:cNvPr id="41994" name="Picture 9" descr="pe0262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512"/>
              <a:ext cx="72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
            <p:cNvSpPr txBox="1">
              <a:spLocks noChangeArrowheads="1"/>
            </p:cNvSpPr>
            <p:nvPr/>
          </p:nvSpPr>
          <p:spPr bwMode="auto">
            <a:xfrm>
              <a:off x="288" y="2076"/>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Arial" charset="0"/>
                  <a:ea typeface="ＭＳ Ｐゴシック" charset="0"/>
                  <a:cs typeface="Arial" charset="0"/>
                </a:rPr>
                <a:t>120 years</a:t>
              </a:r>
            </a:p>
          </p:txBody>
        </p:sp>
      </p:grpSp>
      <p:grpSp>
        <p:nvGrpSpPr>
          <p:cNvPr id="41989" name="Group 24"/>
          <p:cNvGrpSpPr>
            <a:grpSpLocks/>
          </p:cNvGrpSpPr>
          <p:nvPr/>
        </p:nvGrpSpPr>
        <p:grpSpPr bwMode="auto">
          <a:xfrm>
            <a:off x="7308850" y="1484313"/>
            <a:ext cx="1295400" cy="1555750"/>
            <a:chOff x="288" y="2748"/>
            <a:chExt cx="816" cy="980"/>
          </a:xfrm>
        </p:grpSpPr>
        <p:sp>
          <p:nvSpPr>
            <p:cNvPr id="34824" name="Text Box 8"/>
            <p:cNvSpPr txBox="1">
              <a:spLocks noChangeArrowheads="1"/>
            </p:cNvSpPr>
            <p:nvPr/>
          </p:nvSpPr>
          <p:spPr bwMode="auto">
            <a:xfrm>
              <a:off x="336" y="3516"/>
              <a:ext cx="7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a:latin typeface="Arial" charset="0"/>
                  <a:ea typeface="ＭＳ Ｐゴシック" charset="0"/>
                  <a:cs typeface="Arial" charset="0"/>
                </a:rPr>
                <a:t>5,000  years</a:t>
              </a:r>
            </a:p>
          </p:txBody>
        </p:sp>
        <p:pic>
          <p:nvPicPr>
            <p:cNvPr id="41993" name="Picture 11" descr="P_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748"/>
              <a:ext cx="816"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4" name="Text Box 28"/>
          <p:cNvSpPr txBox="1">
            <a:spLocks noChangeArrowheads="1"/>
          </p:cNvSpPr>
          <p:nvPr/>
        </p:nvSpPr>
        <p:spPr bwMode="auto">
          <a:xfrm>
            <a:off x="304800" y="3086100"/>
            <a:ext cx="82105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3F1E61"/>
                </a:solidFill>
                <a:cs typeface="Arial" pitchFamily="34" charset="0"/>
              </a:rPr>
              <a:t>2. Disease associated genes</a:t>
            </a:r>
          </a:p>
          <a:p>
            <a:pPr eaLnBrk="1" hangingPunct="1"/>
            <a:r>
              <a:rPr lang="en-GB" sz="2000">
                <a:solidFill>
                  <a:srgbClr val="3F1E61"/>
                </a:solidFill>
                <a:cs typeface="Arial" pitchFamily="34" charset="0"/>
              </a:rPr>
              <a:t>      e.g. ApoE 4 and AD</a:t>
            </a:r>
          </a:p>
          <a:p>
            <a:pPr eaLnBrk="1" hangingPunct="1"/>
            <a:r>
              <a:rPr lang="en-GB" sz="2000">
                <a:solidFill>
                  <a:srgbClr val="3F1E61"/>
                </a:solidFill>
                <a:cs typeface="Arial" pitchFamily="34" charset="0"/>
              </a:rPr>
              <a:t> 	ApoE 2 and longevity</a:t>
            </a:r>
          </a:p>
          <a:p>
            <a:pPr eaLnBrk="1" hangingPunct="1"/>
            <a:r>
              <a:rPr lang="en-GB" sz="2000">
                <a:solidFill>
                  <a:srgbClr val="3F1E61"/>
                </a:solidFill>
                <a:cs typeface="Arial" pitchFamily="34" charset="0"/>
              </a:rPr>
              <a:t>	ACE and cardiovascular disease</a:t>
            </a:r>
          </a:p>
          <a:p>
            <a:pPr eaLnBrk="1" hangingPunct="1"/>
            <a:endParaRPr lang="en-GB" sz="2000">
              <a:solidFill>
                <a:srgbClr val="3F1E61"/>
              </a:solidFill>
              <a:cs typeface="Arial" pitchFamily="34" charset="0"/>
            </a:endParaRPr>
          </a:p>
          <a:p>
            <a:pPr eaLnBrk="1" hangingPunct="1"/>
            <a:r>
              <a:rPr lang="en-GB" sz="2000">
                <a:solidFill>
                  <a:srgbClr val="3F1E61"/>
                </a:solidFill>
                <a:cs typeface="Arial" pitchFamily="34" charset="0"/>
              </a:rPr>
              <a:t>3. Animal longevity </a:t>
            </a:r>
            <a:r>
              <a:rPr lang="ja-JP" altLang="en-GB" sz="2000">
                <a:solidFill>
                  <a:srgbClr val="3F1E61"/>
                </a:solidFill>
                <a:cs typeface="Arial" pitchFamily="34" charset="0"/>
              </a:rPr>
              <a:t>‘</a:t>
            </a:r>
            <a:r>
              <a:rPr lang="en-GB" altLang="ja-JP" sz="2000">
                <a:solidFill>
                  <a:srgbClr val="3F1E61"/>
                </a:solidFill>
                <a:cs typeface="Arial" pitchFamily="34" charset="0"/>
              </a:rPr>
              <a:t>gerontogenes</a:t>
            </a:r>
            <a:r>
              <a:rPr lang="ja-JP" altLang="en-GB" sz="2000">
                <a:solidFill>
                  <a:srgbClr val="3F1E61"/>
                </a:solidFill>
                <a:cs typeface="Arial" pitchFamily="34" charset="0"/>
              </a:rPr>
              <a:t>’</a:t>
            </a:r>
            <a:endParaRPr lang="en-GB" altLang="ja-JP" sz="2000">
              <a:solidFill>
                <a:srgbClr val="3F1E61"/>
              </a:solidFill>
              <a:cs typeface="Arial" pitchFamily="34" charset="0"/>
            </a:endParaRPr>
          </a:p>
          <a:p>
            <a:pPr eaLnBrk="1" hangingPunct="1"/>
            <a:r>
              <a:rPr lang="en-GB" sz="2000">
                <a:solidFill>
                  <a:srgbClr val="3F1E61"/>
                </a:solidFill>
                <a:cs typeface="Arial" pitchFamily="34" charset="0"/>
              </a:rPr>
              <a:t>      e.g. c.elegans and d.melanogaster</a:t>
            </a:r>
          </a:p>
          <a:p>
            <a:pPr eaLnBrk="1" hangingPunct="1"/>
            <a:r>
              <a:rPr lang="en-GB" sz="2000">
                <a:solidFill>
                  <a:srgbClr val="3F1E61"/>
                </a:solidFill>
                <a:cs typeface="Arial" pitchFamily="34" charset="0"/>
              </a:rPr>
              <a:t>	Several mutations increase longevity</a:t>
            </a:r>
          </a:p>
        </p:txBody>
      </p:sp>
      <p:pic>
        <p:nvPicPr>
          <p:cNvPr id="41991" name="Picture 29" descr="jnematod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863" y="4467225"/>
            <a:ext cx="27559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jhayfl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3314700"/>
            <a:ext cx="31623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4"/>
          <p:cNvSpPr txBox="1">
            <a:spLocks noChangeArrowheads="1"/>
          </p:cNvSpPr>
          <p:nvPr/>
        </p:nvSpPr>
        <p:spPr bwMode="auto">
          <a:xfrm>
            <a:off x="6589713" y="3390900"/>
            <a:ext cx="1335087" cy="3365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600">
                <a:solidFill>
                  <a:srgbClr val="FFFFFF"/>
                </a:solidFill>
              </a:rPr>
              <a:t>Hayflick limit</a:t>
            </a:r>
          </a:p>
        </p:txBody>
      </p:sp>
      <p:sp>
        <p:nvSpPr>
          <p:cNvPr id="57353" name="Text Box 9"/>
          <p:cNvSpPr txBox="1">
            <a:spLocks noChangeArrowheads="1"/>
          </p:cNvSpPr>
          <p:nvPr/>
        </p:nvSpPr>
        <p:spPr bwMode="auto">
          <a:xfrm>
            <a:off x="152400" y="3848100"/>
            <a:ext cx="5403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a:solidFill>
                  <a:srgbClr val="79463D"/>
                </a:solidFill>
                <a:cs typeface="Arial" pitchFamily="34" charset="0"/>
              </a:rPr>
              <a:t>5. Cells in culture can divide only a set</a:t>
            </a:r>
          </a:p>
          <a:p>
            <a:pPr eaLnBrk="1" hangingPunct="1"/>
            <a:r>
              <a:rPr lang="en-GB" sz="2000">
                <a:solidFill>
                  <a:srgbClr val="79463D"/>
                </a:solidFill>
                <a:cs typeface="Arial" pitchFamily="34" charset="0"/>
              </a:rPr>
              <a:t>	number of times </a:t>
            </a:r>
          </a:p>
          <a:p>
            <a:pPr eaLnBrk="1" hangingPunct="1"/>
            <a:r>
              <a:rPr lang="en-GB" sz="2000">
                <a:solidFill>
                  <a:srgbClr val="79463D"/>
                </a:solidFill>
                <a:cs typeface="Arial" pitchFamily="34" charset="0"/>
              </a:rPr>
              <a:t>	- </a:t>
            </a:r>
            <a:r>
              <a:rPr lang="ja-JP" altLang="en-GB" sz="2000">
                <a:solidFill>
                  <a:srgbClr val="79463D"/>
                </a:solidFill>
                <a:cs typeface="Arial" pitchFamily="34" charset="0"/>
              </a:rPr>
              <a:t>‘</a:t>
            </a:r>
            <a:r>
              <a:rPr lang="en-GB" altLang="ja-JP" sz="2000">
                <a:solidFill>
                  <a:srgbClr val="79463D"/>
                </a:solidFill>
                <a:cs typeface="Arial" pitchFamily="34" charset="0"/>
              </a:rPr>
              <a:t>cellular clock</a:t>
            </a:r>
            <a:r>
              <a:rPr lang="ja-JP" altLang="en-GB" sz="2000">
                <a:solidFill>
                  <a:srgbClr val="79463D"/>
                </a:solidFill>
                <a:cs typeface="Arial" pitchFamily="34" charset="0"/>
              </a:rPr>
              <a:t>’</a:t>
            </a:r>
            <a:r>
              <a:rPr lang="en-GB" altLang="ja-JP" sz="2000">
                <a:solidFill>
                  <a:srgbClr val="79463D"/>
                </a:solidFill>
                <a:cs typeface="Arial" pitchFamily="34" charset="0"/>
              </a:rPr>
              <a:t> or Hayflick limit</a:t>
            </a:r>
            <a:endParaRPr lang="en-GB" sz="2000">
              <a:solidFill>
                <a:srgbClr val="79463D"/>
              </a:solidFill>
              <a:cs typeface="Arial" pitchFamily="34" charset="0"/>
            </a:endParaRPr>
          </a:p>
        </p:txBody>
      </p:sp>
      <p:grpSp>
        <p:nvGrpSpPr>
          <p:cNvPr id="44036" name="Group 10"/>
          <p:cNvGrpSpPr>
            <a:grpSpLocks/>
          </p:cNvGrpSpPr>
          <p:nvPr/>
        </p:nvGrpSpPr>
        <p:grpSpPr bwMode="auto">
          <a:xfrm>
            <a:off x="4859338" y="836613"/>
            <a:ext cx="2689225" cy="1870075"/>
            <a:chOff x="3816" y="1032"/>
            <a:chExt cx="1694" cy="1178"/>
          </a:xfrm>
        </p:grpSpPr>
        <p:pic>
          <p:nvPicPr>
            <p:cNvPr id="44038" name="Picture 11" descr="jprog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 y="1032"/>
              <a:ext cx="1694"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 Box 12"/>
            <p:cNvSpPr txBox="1">
              <a:spLocks noChangeArrowheads="1"/>
            </p:cNvSpPr>
            <p:nvPr/>
          </p:nvSpPr>
          <p:spPr bwMode="auto">
            <a:xfrm>
              <a:off x="3816" y="1992"/>
              <a:ext cx="1680" cy="19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400" dirty="0">
                  <a:solidFill>
                    <a:srgbClr val="FFFFFF"/>
                  </a:solidFill>
                  <a:latin typeface="Arial" charset="0"/>
                  <a:ea typeface="ＭＳ Ｐゴシック" charset="0"/>
                  <a:cs typeface="Arial" charset="0"/>
                </a:rPr>
                <a:t>  17 years                    42 years</a:t>
              </a:r>
            </a:p>
          </p:txBody>
        </p:sp>
      </p:grpSp>
      <p:sp>
        <p:nvSpPr>
          <p:cNvPr id="57357" name="Text Box 13"/>
          <p:cNvSpPr txBox="1">
            <a:spLocks noChangeArrowheads="1"/>
          </p:cNvSpPr>
          <p:nvPr/>
        </p:nvSpPr>
        <p:spPr bwMode="auto">
          <a:xfrm>
            <a:off x="250825" y="1196975"/>
            <a:ext cx="40576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2000" dirty="0">
                <a:solidFill>
                  <a:schemeClr val="accent6"/>
                </a:solidFill>
                <a:latin typeface="Arial" charset="0"/>
                <a:ea typeface="ＭＳ Ｐゴシック" charset="0"/>
                <a:cs typeface="Arial" charset="0"/>
              </a:rPr>
              <a:t>4. Genetic mutations producing </a:t>
            </a:r>
          </a:p>
          <a:p>
            <a:pPr>
              <a:defRPr/>
            </a:pPr>
            <a:r>
              <a:rPr lang="en-GB" sz="2000" dirty="0">
                <a:solidFill>
                  <a:schemeClr val="accent6"/>
                </a:solidFill>
                <a:latin typeface="Arial" charset="0"/>
                <a:ea typeface="ＭＳ Ｐゴシック" charset="0"/>
                <a:cs typeface="Arial" charset="0"/>
              </a:rPr>
              <a:t>fast ageing syndromes: 	</a:t>
            </a:r>
            <a:r>
              <a:rPr lang="en-GB" sz="2000" dirty="0" err="1">
                <a:solidFill>
                  <a:schemeClr val="accent6"/>
                </a:solidFill>
                <a:latin typeface="Arial" charset="0"/>
                <a:ea typeface="ＭＳ Ｐゴシック" charset="0"/>
                <a:cs typeface="Arial" charset="0"/>
              </a:rPr>
              <a:t>progeria</a:t>
            </a:r>
            <a:endParaRPr lang="en-GB" sz="2000" dirty="0">
              <a:solidFill>
                <a:schemeClr val="accent6"/>
              </a:solidFill>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nvSpPr>
        <p:spPr bwMode="auto">
          <a:xfrm>
            <a:off x="2620963" y="374650"/>
            <a:ext cx="354488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4400" dirty="0">
                <a:solidFill>
                  <a:schemeClr val="tx2"/>
                </a:solidFill>
                <a:latin typeface="+mj-lt"/>
                <a:ea typeface="ＭＳ Ｐゴシック" charset="0"/>
                <a:cs typeface="ＭＳ Ｐゴシック" charset="0"/>
              </a:rPr>
              <a:t>Cellular clock</a:t>
            </a:r>
          </a:p>
        </p:txBody>
      </p:sp>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57338"/>
            <a:ext cx="8712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11"/>
          <p:cNvSpPr>
            <a:spLocks noChangeArrowheads="1"/>
          </p:cNvSpPr>
          <p:nvPr/>
        </p:nvSpPr>
        <p:spPr bwMode="auto">
          <a:xfrm>
            <a:off x="5241925" y="3141663"/>
            <a:ext cx="3651250" cy="1476375"/>
          </a:xfrm>
          <a:prstGeom prst="rect">
            <a:avLst/>
          </a:prstGeom>
          <a:solidFill>
            <a:schemeClr val="bg1"/>
          </a:solidFill>
          <a:ln>
            <a:solidFill>
              <a:schemeClr val="accent6"/>
            </a:solidFill>
          </a:ln>
          <a:effectLst/>
        </p:spPr>
        <p:txBody>
          <a:bodyPr>
            <a:spAutoFit/>
          </a:bodyPr>
          <a:lstStyle/>
          <a:p>
            <a:r>
              <a:rPr lang="en-GB" b="1"/>
              <a:t>End regions of chromosomes (telomeres) are lost with each cell division – (DNA polymerase cannot make new DNA at the very end of chromosomes)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11188" y="1052513"/>
            <a:ext cx="77438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b="1">
                <a:solidFill>
                  <a:srgbClr val="4C5A6A"/>
                </a:solidFill>
                <a:cs typeface="Arial" pitchFamily="34" charset="0"/>
              </a:rPr>
              <a:t>Despite these studies no </a:t>
            </a:r>
            <a:r>
              <a:rPr lang="ja-JP" altLang="en-GB" b="1">
                <a:solidFill>
                  <a:srgbClr val="4C5A6A"/>
                </a:solidFill>
                <a:cs typeface="Arial" pitchFamily="34" charset="0"/>
              </a:rPr>
              <a:t>‘</a:t>
            </a:r>
            <a:r>
              <a:rPr lang="en-GB" altLang="ja-JP" b="1">
                <a:solidFill>
                  <a:srgbClr val="4C5A6A"/>
                </a:solidFill>
                <a:cs typeface="Arial" pitchFamily="34" charset="0"/>
              </a:rPr>
              <a:t>programme</a:t>
            </a:r>
            <a:r>
              <a:rPr lang="ja-JP" altLang="en-GB" b="1">
                <a:solidFill>
                  <a:srgbClr val="4C5A6A"/>
                </a:solidFill>
                <a:cs typeface="Arial" pitchFamily="34" charset="0"/>
              </a:rPr>
              <a:t>’</a:t>
            </a:r>
            <a:r>
              <a:rPr lang="en-GB" altLang="ja-JP" b="1">
                <a:solidFill>
                  <a:srgbClr val="4C5A6A"/>
                </a:solidFill>
                <a:cs typeface="Arial" pitchFamily="34" charset="0"/>
              </a:rPr>
              <a:t> for ageing has been found</a:t>
            </a:r>
          </a:p>
          <a:p>
            <a:pPr eaLnBrk="1" hangingPunct="1"/>
            <a:endParaRPr lang="en-GB" b="1">
              <a:solidFill>
                <a:srgbClr val="4C5A6A"/>
              </a:solidFill>
              <a:cs typeface="Arial" pitchFamily="34" charset="0"/>
            </a:endParaRPr>
          </a:p>
          <a:p>
            <a:pPr eaLnBrk="1" hangingPunct="1"/>
            <a:r>
              <a:rPr lang="en-GB" b="1">
                <a:solidFill>
                  <a:srgbClr val="4C5A6A"/>
                </a:solidFill>
                <a:cs typeface="Arial" pitchFamily="34" charset="0"/>
              </a:rPr>
              <a:t>The genes identified with a role in ageing are involved in</a:t>
            </a:r>
          </a:p>
        </p:txBody>
      </p:sp>
      <p:sp>
        <p:nvSpPr>
          <p:cNvPr id="58371" name="Text Box 3"/>
          <p:cNvSpPr txBox="1">
            <a:spLocks noChangeArrowheads="1"/>
          </p:cNvSpPr>
          <p:nvPr/>
        </p:nvSpPr>
        <p:spPr bwMode="auto">
          <a:xfrm>
            <a:off x="1331913" y="3429000"/>
            <a:ext cx="6624637" cy="5857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3200" b="1" dirty="0">
                <a:solidFill>
                  <a:schemeClr val="tx2"/>
                </a:solidFill>
                <a:latin typeface="Arial" charset="0"/>
                <a:ea typeface="ＭＳ Ｐゴシック" charset="0"/>
                <a:cs typeface="Arial" charset="0"/>
              </a:rPr>
              <a:t>Cell maintenance and repair</a:t>
            </a:r>
          </a:p>
        </p:txBody>
      </p:sp>
      <p:sp>
        <p:nvSpPr>
          <p:cNvPr id="58376" name="Rectangle 8"/>
          <p:cNvSpPr>
            <a:spLocks noChangeArrowheads="1"/>
          </p:cNvSpPr>
          <p:nvPr/>
        </p:nvSpPr>
        <p:spPr bwMode="auto">
          <a:xfrm>
            <a:off x="179388" y="4437063"/>
            <a:ext cx="883761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defRPr/>
            </a:pPr>
            <a:r>
              <a:rPr lang="en-GB" sz="2400" b="1" dirty="0">
                <a:solidFill>
                  <a:srgbClr val="4C5A6A"/>
                </a:solidFill>
                <a:latin typeface="Arial" charset="0"/>
                <a:ea typeface="ＭＳ Ｐゴシック" charset="0"/>
                <a:cs typeface="Arial" charset="0"/>
              </a:rPr>
              <a:t>e.g.</a:t>
            </a:r>
          </a:p>
          <a:p>
            <a:pPr lvl="1">
              <a:buFontTx/>
              <a:buChar char="•"/>
              <a:defRPr/>
            </a:pPr>
            <a:r>
              <a:rPr lang="en-GB" sz="2400" b="1" dirty="0" err="1">
                <a:solidFill>
                  <a:srgbClr val="4C5A6A"/>
                </a:solidFill>
                <a:latin typeface="Arial" charset="0"/>
                <a:ea typeface="ＭＳ Ｐゴシック" charset="0"/>
                <a:cs typeface="Arial" charset="0"/>
              </a:rPr>
              <a:t>ApoE</a:t>
            </a:r>
            <a:r>
              <a:rPr lang="en-GB" sz="2400" dirty="0">
                <a:solidFill>
                  <a:srgbClr val="4C5A6A"/>
                </a:solidFill>
                <a:latin typeface="Arial" charset="0"/>
                <a:ea typeface="ＭＳ Ｐゴシック" charset="0"/>
                <a:cs typeface="Arial" charset="0"/>
              </a:rPr>
              <a:t> cell membrane repair</a:t>
            </a:r>
          </a:p>
          <a:p>
            <a:pPr lvl="1">
              <a:buFontTx/>
              <a:buChar char="•"/>
              <a:defRPr/>
            </a:pPr>
            <a:r>
              <a:rPr lang="en-GB" sz="2400" b="1" dirty="0" err="1">
                <a:solidFill>
                  <a:srgbClr val="4C5A6A"/>
                </a:solidFill>
                <a:latin typeface="Arial" charset="0"/>
                <a:ea typeface="ＭＳ Ｐゴシック" charset="0"/>
                <a:cs typeface="Arial" charset="0"/>
              </a:rPr>
              <a:t>Gerontogenes</a:t>
            </a:r>
            <a:r>
              <a:rPr lang="en-GB" sz="2400" b="1" dirty="0">
                <a:solidFill>
                  <a:srgbClr val="4C5A6A"/>
                </a:solidFill>
                <a:latin typeface="Arial" charset="0"/>
                <a:ea typeface="ＭＳ Ｐゴシック" charset="0"/>
                <a:cs typeface="Arial" charset="0"/>
              </a:rPr>
              <a:t>:</a:t>
            </a:r>
            <a:r>
              <a:rPr lang="en-GB" sz="2400" dirty="0">
                <a:solidFill>
                  <a:srgbClr val="4C5A6A"/>
                </a:solidFill>
                <a:latin typeface="Arial" charset="0"/>
                <a:ea typeface="ＭＳ Ｐゴシック" charset="0"/>
                <a:cs typeface="Arial" charset="0"/>
              </a:rPr>
              <a:t> antioxidant and metabolic enzymes</a:t>
            </a:r>
          </a:p>
          <a:p>
            <a:pPr lvl="1">
              <a:buFontTx/>
              <a:buChar char="•"/>
              <a:defRPr/>
            </a:pPr>
            <a:r>
              <a:rPr lang="en-GB" sz="2400" b="1" dirty="0" err="1">
                <a:solidFill>
                  <a:srgbClr val="4C5A6A"/>
                </a:solidFill>
                <a:latin typeface="Arial" charset="0"/>
                <a:ea typeface="ＭＳ Ｐゴシック" charset="0"/>
                <a:cs typeface="Arial" charset="0"/>
              </a:rPr>
              <a:t>Progeria</a:t>
            </a:r>
            <a:r>
              <a:rPr lang="en-GB" sz="2400" b="1" dirty="0">
                <a:solidFill>
                  <a:srgbClr val="4C5A6A"/>
                </a:solidFill>
                <a:latin typeface="Arial" charset="0"/>
                <a:ea typeface="ＭＳ Ｐゴシック" charset="0"/>
                <a:cs typeface="Arial" charset="0"/>
              </a:rPr>
              <a:t>:</a:t>
            </a:r>
            <a:r>
              <a:rPr lang="en-GB" sz="2400" dirty="0">
                <a:solidFill>
                  <a:srgbClr val="4C5A6A"/>
                </a:solidFill>
                <a:latin typeface="Arial" charset="0"/>
                <a:ea typeface="ＭＳ Ｐゴシック" charset="0"/>
                <a:cs typeface="Arial" charset="0"/>
              </a:rPr>
              <a:t> helicase, involved in DNA maintenance, repair</a:t>
            </a:r>
          </a:p>
          <a:p>
            <a:pPr lvl="1">
              <a:defRPr/>
            </a:pPr>
            <a:r>
              <a:rPr lang="en-GB" sz="2400" dirty="0">
                <a:solidFill>
                  <a:srgbClr val="4C5A6A"/>
                </a:solidFill>
                <a:latin typeface="Arial" charset="0"/>
                <a:ea typeface="ＭＳ Ｐゴシック" charset="0"/>
                <a:cs typeface="Arial" charset="0"/>
              </a:rPr>
              <a:t>		and protein synthesis</a:t>
            </a:r>
          </a:p>
          <a:p>
            <a:pPr lvl="1">
              <a:buFontTx/>
              <a:buChar char="•"/>
              <a:defRPr/>
            </a:pPr>
            <a:r>
              <a:rPr lang="en-GB" sz="2400" b="1" dirty="0" err="1">
                <a:solidFill>
                  <a:srgbClr val="4C5A6A"/>
                </a:solidFill>
                <a:latin typeface="Arial" charset="0"/>
                <a:ea typeface="ＭＳ Ｐゴシック" charset="0"/>
                <a:cs typeface="Arial" charset="0"/>
              </a:rPr>
              <a:t>Hayflick</a:t>
            </a:r>
            <a:r>
              <a:rPr lang="en-GB" sz="2400" b="1" dirty="0">
                <a:solidFill>
                  <a:srgbClr val="4C5A6A"/>
                </a:solidFill>
                <a:latin typeface="Arial" charset="0"/>
                <a:ea typeface="ＭＳ Ｐゴシック" charset="0"/>
                <a:cs typeface="Arial" charset="0"/>
              </a:rPr>
              <a:t> limit:</a:t>
            </a:r>
            <a:r>
              <a:rPr lang="en-GB" sz="2400" dirty="0">
                <a:solidFill>
                  <a:srgbClr val="4C5A6A"/>
                </a:solidFill>
                <a:latin typeface="Arial" charset="0"/>
                <a:ea typeface="ＭＳ Ｐゴシック" charset="0"/>
                <a:cs typeface="Arial" charset="0"/>
              </a:rPr>
              <a:t> DNA protection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79388" y="404813"/>
            <a:ext cx="88423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3200" dirty="0">
                <a:solidFill>
                  <a:srgbClr val="D2533C"/>
                </a:solidFill>
                <a:latin typeface="Arial" charset="0"/>
                <a:ea typeface="ＭＳ Ｐゴシック" charset="0"/>
                <a:cs typeface="Arial" charset="0"/>
              </a:rPr>
              <a:t>THEORIES OF AGEING: Random, stochastic damage - evidence</a:t>
            </a:r>
          </a:p>
        </p:txBody>
      </p:sp>
      <p:sp>
        <p:nvSpPr>
          <p:cNvPr id="67587" name="Text Box 3"/>
          <p:cNvSpPr txBox="1">
            <a:spLocks noChangeArrowheads="1"/>
          </p:cNvSpPr>
          <p:nvPr/>
        </p:nvSpPr>
        <p:spPr bwMode="auto">
          <a:xfrm>
            <a:off x="323850" y="1844675"/>
            <a:ext cx="856615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3200">
                <a:solidFill>
                  <a:srgbClr val="79463D"/>
                </a:solidFill>
                <a:cs typeface="Arial" pitchFamily="34" charset="0"/>
              </a:rPr>
              <a:t>Two major sources of damage to molecules and cells are:</a:t>
            </a:r>
          </a:p>
          <a:p>
            <a:pPr eaLnBrk="1" hangingPunct="1"/>
            <a:endParaRPr lang="en-GB" sz="3200">
              <a:solidFill>
                <a:srgbClr val="79463D"/>
              </a:solidFill>
              <a:cs typeface="Arial" pitchFamily="34" charset="0"/>
            </a:endParaRPr>
          </a:p>
          <a:p>
            <a:pPr eaLnBrk="1" hangingPunct="1"/>
            <a:r>
              <a:rPr lang="en-GB" sz="3200">
                <a:solidFill>
                  <a:srgbClr val="79463D"/>
                </a:solidFill>
                <a:cs typeface="Arial" pitchFamily="34" charset="0"/>
              </a:rPr>
              <a:t>OXYGEN - Oxidative stress – oxygen free radicals</a:t>
            </a:r>
          </a:p>
          <a:p>
            <a:pPr eaLnBrk="1" hangingPunct="1"/>
            <a:endParaRPr lang="en-GB" sz="3200">
              <a:solidFill>
                <a:srgbClr val="79463D"/>
              </a:solidFill>
              <a:cs typeface="Arial" pitchFamily="34" charset="0"/>
            </a:endParaRPr>
          </a:p>
          <a:p>
            <a:pPr eaLnBrk="1" hangingPunct="1"/>
            <a:r>
              <a:rPr lang="en-GB" sz="3200">
                <a:solidFill>
                  <a:srgbClr val="79463D"/>
                </a:solidFill>
                <a:cs typeface="Arial" pitchFamily="34" charset="0"/>
              </a:rPr>
              <a:t>GLUCOSE - Protein damage by reducing sugars- glycosylation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jDNA w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844675"/>
            <a:ext cx="6015037"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 Box 4"/>
          <p:cNvSpPr txBox="1">
            <a:spLocks noChangeArrowheads="1"/>
          </p:cNvSpPr>
          <p:nvPr/>
        </p:nvSpPr>
        <p:spPr bwMode="auto">
          <a:xfrm>
            <a:off x="3708400" y="3429000"/>
            <a:ext cx="1316038" cy="317500"/>
          </a:xfrm>
          <a:prstGeom prst="rect">
            <a:avLst/>
          </a:prstGeom>
          <a:solidFill>
            <a:schemeClr val="bg1"/>
          </a:solidFill>
          <a:ln w="12700">
            <a:solidFill>
              <a:schemeClr val="hlink"/>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b="1">
                <a:solidFill>
                  <a:schemeClr val="hlink"/>
                </a:solidFill>
              </a:rPr>
              <a:t>DNA damage</a:t>
            </a:r>
          </a:p>
        </p:txBody>
      </p:sp>
      <p:sp>
        <p:nvSpPr>
          <p:cNvPr id="35846" name="Text Box 6"/>
          <p:cNvSpPr txBox="1">
            <a:spLocks noChangeArrowheads="1"/>
          </p:cNvSpPr>
          <p:nvPr/>
        </p:nvSpPr>
        <p:spPr bwMode="auto">
          <a:xfrm>
            <a:off x="107950" y="1484313"/>
            <a:ext cx="25368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000" b="1" dirty="0">
                <a:solidFill>
                  <a:srgbClr val="3F1E61"/>
                </a:solidFill>
                <a:latin typeface="Arial" charset="0"/>
                <a:ea typeface="ＭＳ Ｐゴシック" charset="0"/>
                <a:cs typeface="Arial" charset="0"/>
              </a:rPr>
              <a:t>Cell metabolism</a:t>
            </a:r>
          </a:p>
        </p:txBody>
      </p:sp>
      <p:sp>
        <p:nvSpPr>
          <p:cNvPr id="35847" name="Text Box 7"/>
          <p:cNvSpPr txBox="1">
            <a:spLocks noChangeArrowheads="1"/>
          </p:cNvSpPr>
          <p:nvPr/>
        </p:nvSpPr>
        <p:spPr bwMode="auto">
          <a:xfrm>
            <a:off x="0" y="4410075"/>
            <a:ext cx="13319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000" b="1" dirty="0">
                <a:solidFill>
                  <a:srgbClr val="3F1E61"/>
                </a:solidFill>
                <a:latin typeface="Arial" charset="0"/>
                <a:ea typeface="ＭＳ Ｐゴシック" charset="0"/>
                <a:cs typeface="Arial" charset="0"/>
              </a:rPr>
              <a:t>Infection</a:t>
            </a:r>
          </a:p>
        </p:txBody>
      </p:sp>
      <p:sp>
        <p:nvSpPr>
          <p:cNvPr id="35848" name="Text Box 8"/>
          <p:cNvSpPr txBox="1">
            <a:spLocks noChangeArrowheads="1"/>
          </p:cNvSpPr>
          <p:nvPr/>
        </p:nvSpPr>
        <p:spPr bwMode="auto">
          <a:xfrm>
            <a:off x="5076825" y="1412875"/>
            <a:ext cx="18827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000" b="1" dirty="0">
                <a:solidFill>
                  <a:srgbClr val="3F1E61"/>
                </a:solidFill>
                <a:latin typeface="Arial" charset="0"/>
                <a:ea typeface="ＭＳ Ｐゴシック" charset="0"/>
                <a:cs typeface="Arial" charset="0"/>
              </a:rPr>
              <a:t>environment</a:t>
            </a:r>
          </a:p>
        </p:txBody>
      </p:sp>
      <p:sp>
        <p:nvSpPr>
          <p:cNvPr id="35849" name="Text Box 9"/>
          <p:cNvSpPr txBox="1">
            <a:spLocks noChangeArrowheads="1"/>
          </p:cNvSpPr>
          <p:nvPr/>
        </p:nvSpPr>
        <p:spPr bwMode="auto">
          <a:xfrm>
            <a:off x="7596188" y="2133600"/>
            <a:ext cx="12684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2000" b="1" dirty="0">
                <a:solidFill>
                  <a:srgbClr val="3F1E61"/>
                </a:solidFill>
                <a:latin typeface="Arial" charset="0"/>
                <a:ea typeface="ＭＳ Ｐゴシック" charset="0"/>
                <a:cs typeface="Arial" charset="0"/>
              </a:rPr>
              <a:t>lifestyle</a:t>
            </a:r>
          </a:p>
        </p:txBody>
      </p:sp>
      <p:sp>
        <p:nvSpPr>
          <p:cNvPr id="35850" name="Text Box 10"/>
          <p:cNvSpPr txBox="1">
            <a:spLocks noChangeArrowheads="1"/>
          </p:cNvSpPr>
          <p:nvPr/>
        </p:nvSpPr>
        <p:spPr bwMode="auto">
          <a:xfrm>
            <a:off x="7596188" y="5229225"/>
            <a:ext cx="12684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000" b="1" dirty="0">
                <a:solidFill>
                  <a:srgbClr val="3F1E61"/>
                </a:solidFill>
                <a:latin typeface="Arial" charset="0"/>
                <a:ea typeface="ＭＳ Ｐゴシック" charset="0"/>
                <a:cs typeface="Arial" charset="0"/>
              </a:rPr>
              <a:t>pollution</a:t>
            </a:r>
          </a:p>
        </p:txBody>
      </p:sp>
      <p:sp>
        <p:nvSpPr>
          <p:cNvPr id="35851" name="Text Box 11"/>
          <p:cNvSpPr txBox="1">
            <a:spLocks noChangeArrowheads="1"/>
          </p:cNvSpPr>
          <p:nvPr/>
        </p:nvSpPr>
        <p:spPr bwMode="auto">
          <a:xfrm>
            <a:off x="4067175" y="6381750"/>
            <a:ext cx="111601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000" b="1" dirty="0">
                <a:solidFill>
                  <a:srgbClr val="3F1E61"/>
                </a:solidFill>
                <a:latin typeface="Arial" charset="0"/>
                <a:ea typeface="ＭＳ Ｐゴシック" charset="0"/>
                <a:cs typeface="Arial" charset="0"/>
              </a:rPr>
              <a:t>diet</a:t>
            </a:r>
          </a:p>
        </p:txBody>
      </p:sp>
      <p:sp>
        <p:nvSpPr>
          <p:cNvPr id="35852" name="Text Box 12"/>
          <p:cNvSpPr txBox="1">
            <a:spLocks noChangeArrowheads="1"/>
          </p:cNvSpPr>
          <p:nvPr/>
        </p:nvSpPr>
        <p:spPr bwMode="auto">
          <a:xfrm>
            <a:off x="250825" y="549275"/>
            <a:ext cx="8604250" cy="954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2800" dirty="0">
                <a:solidFill>
                  <a:srgbClr val="D2533C"/>
                </a:solidFill>
                <a:latin typeface="+mj-lt"/>
                <a:ea typeface="ＭＳ Ｐゴシック" charset="0"/>
                <a:cs typeface="Arial" charset="0"/>
              </a:rPr>
              <a:t>OXYGEN - free radicals (FR) and reactive oxygen species (ROS)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utoUpdateAnimBg="0"/>
      <p:bldP spid="35848" grpId="0" autoUpdateAnimBg="0"/>
      <p:bldP spid="35849" grpId="0" autoUpdateAnimBg="0"/>
      <p:bldP spid="35850" grpId="0" autoUpdateAnimBg="0"/>
      <p:bldP spid="358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457200" y="274638"/>
            <a:ext cx="8229600" cy="1038225"/>
          </a:xfrm>
        </p:spPr>
        <p:txBody>
          <a:bodyPr/>
          <a:lstStyle/>
          <a:p>
            <a:pPr algn="ctr" eaLnBrk="1" fontAlgn="auto" hangingPunct="1">
              <a:spcAft>
                <a:spcPts val="0"/>
              </a:spcAft>
              <a:defRPr/>
            </a:pPr>
            <a:r>
              <a:rPr lang="en-GB" sz="3600" dirty="0" smtClean="0">
                <a:solidFill>
                  <a:srgbClr val="C51638"/>
                </a:solidFill>
                <a:ea typeface="+mj-ea"/>
                <a:cs typeface="+mj-cs"/>
              </a:rPr>
              <a:t>OBJECTIVES</a:t>
            </a:r>
          </a:p>
        </p:txBody>
      </p:sp>
      <p:sp>
        <p:nvSpPr>
          <p:cNvPr id="413699" name="Rectangle 3"/>
          <p:cNvSpPr>
            <a:spLocks noGrp="1" noChangeArrowheads="1"/>
          </p:cNvSpPr>
          <p:nvPr>
            <p:ph idx="1"/>
          </p:nvPr>
        </p:nvSpPr>
        <p:spPr>
          <a:xfrm>
            <a:off x="468313" y="1268413"/>
            <a:ext cx="8362950" cy="5040312"/>
          </a:xfrm>
        </p:spPr>
        <p:txBody>
          <a:bodyPr>
            <a:normAutofit lnSpcReduction="10000"/>
          </a:bodyPr>
          <a:lstStyle/>
          <a:p>
            <a:pPr marL="357188" indent="-357188" eaLnBrk="1" hangingPunct="1">
              <a:lnSpc>
                <a:spcPct val="80000"/>
              </a:lnSpc>
              <a:buFont typeface="Arial" pitchFamily="34" charset="0"/>
              <a:buNone/>
            </a:pPr>
            <a:r>
              <a:rPr lang="en-GB" b="1" smtClean="0">
                <a:ea typeface="ＭＳ Ｐゴシック" pitchFamily="34" charset="-128"/>
              </a:rPr>
              <a:t> Gain an understanding of</a:t>
            </a:r>
            <a:r>
              <a:rPr lang="en-GB" smtClean="0">
                <a:ea typeface="ＭＳ Ｐゴシック" pitchFamily="34" charset="-128"/>
              </a:rPr>
              <a:t>…….</a:t>
            </a:r>
          </a:p>
          <a:p>
            <a:pPr marL="357188" indent="-357188" eaLnBrk="1" hangingPunct="1">
              <a:lnSpc>
                <a:spcPct val="80000"/>
              </a:lnSpc>
            </a:pPr>
            <a:endParaRPr lang="en-GB" smtClean="0">
              <a:ea typeface="ＭＳ Ｐゴシック" pitchFamily="34" charset="-128"/>
            </a:endParaRPr>
          </a:p>
          <a:p>
            <a:pPr marL="357188" indent="-357188" eaLnBrk="1" hangingPunct="1">
              <a:lnSpc>
                <a:spcPct val="80000"/>
              </a:lnSpc>
            </a:pPr>
            <a:r>
              <a:rPr lang="en-GB" smtClean="0">
                <a:ea typeface="ＭＳ Ｐゴシック" pitchFamily="34" charset="-128"/>
              </a:rPr>
              <a:t>W</a:t>
            </a:r>
            <a:r>
              <a:rPr lang="en-US" smtClean="0">
                <a:ea typeface="ＭＳ Ｐゴシック" pitchFamily="34" charset="-128"/>
              </a:rPr>
              <a:t>h</a:t>
            </a:r>
            <a:r>
              <a:rPr lang="en-GB" smtClean="0">
                <a:ea typeface="ＭＳ Ｐゴシック" pitchFamily="34" charset="-128"/>
              </a:rPr>
              <a:t>at is ageing?</a:t>
            </a:r>
          </a:p>
          <a:p>
            <a:pPr marL="357188" indent="-357188" eaLnBrk="1" hangingPunct="1">
              <a:lnSpc>
                <a:spcPct val="80000"/>
              </a:lnSpc>
            </a:pPr>
            <a:endParaRPr lang="en-GB" smtClean="0">
              <a:ea typeface="ＭＳ Ｐゴシック" pitchFamily="34" charset="-128"/>
            </a:endParaRPr>
          </a:p>
          <a:p>
            <a:pPr marL="357188" indent="-357188" eaLnBrk="1" hangingPunct="1">
              <a:lnSpc>
                <a:spcPct val="80000"/>
              </a:lnSpc>
            </a:pPr>
            <a:r>
              <a:rPr lang="en-GB" smtClean="0">
                <a:ea typeface="ＭＳ Ｐゴシック" pitchFamily="34" charset="-128"/>
              </a:rPr>
              <a:t>What causes ageing?</a:t>
            </a:r>
          </a:p>
          <a:p>
            <a:pPr marL="357188" indent="-357188" eaLnBrk="1" hangingPunct="1">
              <a:lnSpc>
                <a:spcPct val="80000"/>
              </a:lnSpc>
            </a:pPr>
            <a:endParaRPr lang="en-GB" smtClean="0">
              <a:ea typeface="ＭＳ Ｐゴシック" pitchFamily="34" charset="-128"/>
            </a:endParaRPr>
          </a:p>
          <a:p>
            <a:pPr marL="357188" indent="-357188" eaLnBrk="1" hangingPunct="1">
              <a:lnSpc>
                <a:spcPct val="80000"/>
              </a:lnSpc>
            </a:pPr>
            <a:r>
              <a:rPr lang="en-GB" smtClean="0">
                <a:ea typeface="ＭＳ Ｐゴシック" pitchFamily="34" charset="-128"/>
              </a:rPr>
              <a:t>Life Expectancy, Health and Disability</a:t>
            </a:r>
          </a:p>
          <a:p>
            <a:pPr marL="357188" indent="-357188" eaLnBrk="1" hangingPunct="1">
              <a:lnSpc>
                <a:spcPct val="80000"/>
              </a:lnSpc>
            </a:pPr>
            <a:endParaRPr lang="en-GB" smtClean="0">
              <a:ea typeface="ＭＳ Ｐゴシック" pitchFamily="34" charset="-128"/>
            </a:endParaRPr>
          </a:p>
          <a:p>
            <a:pPr marL="357188" indent="-357188" eaLnBrk="1" hangingPunct="1">
              <a:lnSpc>
                <a:spcPct val="80000"/>
              </a:lnSpc>
            </a:pPr>
            <a:r>
              <a:rPr lang="en-GB" smtClean="0">
                <a:ea typeface="ＭＳ Ｐゴシック" pitchFamily="34" charset="-128"/>
              </a:rPr>
              <a:t>Changing nature of the older population</a:t>
            </a:r>
          </a:p>
          <a:p>
            <a:pPr marL="357188" indent="-357188" eaLnBrk="1" hangingPunct="1">
              <a:lnSpc>
                <a:spcPct val="80000"/>
              </a:lnSpc>
            </a:pPr>
            <a:endParaRPr lang="en-GB" smtClean="0">
              <a:ea typeface="ＭＳ Ｐゴシック" pitchFamily="34" charset="-128"/>
            </a:endParaRPr>
          </a:p>
          <a:p>
            <a:pPr marL="357188" indent="-357188" eaLnBrk="1" hangingPunct="1">
              <a:lnSpc>
                <a:spcPct val="80000"/>
              </a:lnSpc>
            </a:pPr>
            <a:r>
              <a:rPr lang="en-GB" smtClean="0">
                <a:ea typeface="ＭＳ Ｐゴシック" pitchFamily="34" charset="-128"/>
              </a:rPr>
              <a:t>Challenges affecting society.</a:t>
            </a:r>
          </a:p>
          <a:p>
            <a:pPr marL="357188" indent="-357188" eaLnBrk="1" hangingPunct="1">
              <a:lnSpc>
                <a:spcPct val="80000"/>
              </a:lnSpc>
              <a:buFont typeface="Arial" pitchFamily="34" charset="0"/>
              <a:buNone/>
            </a:pPr>
            <a:endParaRPr lang="en-GB" smtClean="0">
              <a:ea typeface="ＭＳ Ｐゴシック" pitchFamily="34" charset="-128"/>
            </a:endParaRPr>
          </a:p>
          <a:p>
            <a:pPr marL="357188" indent="-357188" eaLnBrk="1" hangingPunct="1">
              <a:lnSpc>
                <a:spcPct val="80000"/>
              </a:lnSpc>
            </a:pPr>
            <a:r>
              <a:rPr lang="en-GB" smtClean="0">
                <a:solidFill>
                  <a:schemeClr val="accent1"/>
                </a:solidFill>
                <a:ea typeface="ＭＳ Ｐゴシック" pitchFamily="34" charset="-128"/>
              </a:rPr>
              <a:t>In HLC2: Gain an understanding of general age-associated physiological changes.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68313" y="2060575"/>
            <a:ext cx="2538412"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800">
                <a:solidFill>
                  <a:srgbClr val="79463D"/>
                </a:solidFill>
                <a:cs typeface="Arial" pitchFamily="34" charset="0"/>
              </a:rPr>
              <a:t>CVD</a:t>
            </a:r>
          </a:p>
          <a:p>
            <a:r>
              <a:rPr lang="en-GB" sz="2800">
                <a:solidFill>
                  <a:srgbClr val="79463D"/>
                </a:solidFill>
                <a:cs typeface="Arial" pitchFamily="34" charset="0"/>
              </a:rPr>
              <a:t>Dementia</a:t>
            </a:r>
          </a:p>
          <a:p>
            <a:r>
              <a:rPr lang="en-GB" sz="2800">
                <a:solidFill>
                  <a:srgbClr val="79463D"/>
                </a:solidFill>
                <a:cs typeface="Arial" pitchFamily="34" charset="0"/>
              </a:rPr>
              <a:t>Osteoporosis</a:t>
            </a:r>
          </a:p>
          <a:p>
            <a:r>
              <a:rPr lang="en-GB" sz="2800">
                <a:solidFill>
                  <a:srgbClr val="79463D"/>
                </a:solidFill>
                <a:cs typeface="Arial" pitchFamily="34" charset="0"/>
              </a:rPr>
              <a:t>Sarcopenia</a:t>
            </a:r>
          </a:p>
          <a:p>
            <a:r>
              <a:rPr lang="en-GB" sz="2800">
                <a:solidFill>
                  <a:srgbClr val="79463D"/>
                </a:solidFill>
                <a:cs typeface="Arial" pitchFamily="34" charset="0"/>
              </a:rPr>
              <a:t>Hearing loss…</a:t>
            </a:r>
          </a:p>
        </p:txBody>
      </p:sp>
      <p:sp>
        <p:nvSpPr>
          <p:cNvPr id="38915" name="Text Box 3"/>
          <p:cNvSpPr txBox="1">
            <a:spLocks noChangeArrowheads="1"/>
          </p:cNvSpPr>
          <p:nvPr/>
        </p:nvSpPr>
        <p:spPr bwMode="auto">
          <a:xfrm>
            <a:off x="323850" y="530225"/>
            <a:ext cx="8443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2800" dirty="0">
                <a:solidFill>
                  <a:srgbClr val="D2533C"/>
                </a:solidFill>
                <a:latin typeface="+mj-lt"/>
                <a:ea typeface="ＭＳ Ｐゴシック" charset="0"/>
                <a:cs typeface="Arial" charset="0"/>
              </a:rPr>
              <a:t>Links between theories of ageing and many common age-related disorders have been made, </a:t>
            </a:r>
            <a:r>
              <a:rPr lang="en-GB" sz="2800" dirty="0" err="1">
                <a:solidFill>
                  <a:srgbClr val="D2533C"/>
                </a:solidFill>
                <a:latin typeface="+mj-lt"/>
                <a:ea typeface="ＭＳ Ｐゴシック" charset="0"/>
                <a:cs typeface="Arial" charset="0"/>
              </a:rPr>
              <a:t>e.g</a:t>
            </a:r>
            <a:r>
              <a:rPr lang="en-GB" sz="2800" dirty="0">
                <a:solidFill>
                  <a:srgbClr val="D2533C"/>
                </a:solidFill>
                <a:latin typeface="+mj-lt"/>
                <a:ea typeface="ＭＳ Ｐゴシック" charset="0"/>
                <a:cs typeface="Arial" charset="0"/>
              </a:rPr>
              <a:t>:</a:t>
            </a:r>
          </a:p>
        </p:txBody>
      </p:sp>
      <p:sp>
        <p:nvSpPr>
          <p:cNvPr id="38916" name="Text Box 4"/>
          <p:cNvSpPr txBox="1">
            <a:spLocks noChangeArrowheads="1"/>
          </p:cNvSpPr>
          <p:nvPr/>
        </p:nvSpPr>
        <p:spPr bwMode="auto">
          <a:xfrm>
            <a:off x="539750" y="4797425"/>
            <a:ext cx="7848600" cy="1200150"/>
          </a:xfrm>
          <a:prstGeom prst="rect">
            <a:avLst/>
          </a:prstGeom>
          <a:noFill/>
          <a:ln w="38100" cmpd="sng">
            <a:solidFill>
              <a:srgbClr val="C5163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b="1" dirty="0">
                <a:solidFill>
                  <a:schemeClr val="accent6"/>
                </a:solidFill>
                <a:latin typeface="Arial" charset="0"/>
                <a:ea typeface="ＭＳ Ｐゴシック" charset="0"/>
                <a:cs typeface="Arial" charset="0"/>
              </a:rPr>
              <a:t>Conclusion:</a:t>
            </a:r>
          </a:p>
          <a:p>
            <a:pPr algn="ctr">
              <a:defRPr/>
            </a:pPr>
            <a:r>
              <a:rPr lang="en-GB" b="1" dirty="0">
                <a:solidFill>
                  <a:schemeClr val="accent6"/>
                </a:solidFill>
                <a:latin typeface="Arial" charset="0"/>
                <a:ea typeface="ＭＳ Ｐゴシック" charset="0"/>
                <a:cs typeface="Arial" charset="0"/>
              </a:rPr>
              <a:t>Understanding cellular and molecular bases of ageing may impact on treatments for multiple aspects of ageing physiology and associated 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title"/>
          </p:nvPr>
        </p:nvSpPr>
        <p:spPr/>
        <p:txBody>
          <a:bodyPr/>
          <a:lstStyle/>
          <a:p>
            <a:pPr algn="ctr" eaLnBrk="1" fontAlgn="auto" hangingPunct="1">
              <a:spcAft>
                <a:spcPts val="0"/>
              </a:spcAft>
              <a:defRPr/>
            </a:pPr>
            <a:r>
              <a:rPr lang="en-GB" sz="3600" dirty="0" smtClean="0">
                <a:ea typeface="+mj-ea"/>
                <a:cs typeface="+mj-cs"/>
              </a:rPr>
              <a:t>Human Ageing is Malleable</a:t>
            </a:r>
          </a:p>
        </p:txBody>
      </p:sp>
      <p:sp>
        <p:nvSpPr>
          <p:cNvPr id="55298" name="Rectangle 2"/>
          <p:cNvSpPr>
            <a:spLocks noGrp="1" noChangeArrowheads="1"/>
          </p:cNvSpPr>
          <p:nvPr>
            <p:ph sz="half" idx="1"/>
          </p:nvPr>
        </p:nvSpPr>
        <p:spPr>
          <a:xfrm>
            <a:off x="457200" y="1600200"/>
            <a:ext cx="4035425" cy="4525963"/>
          </a:xfrm>
        </p:spPr>
        <p:txBody>
          <a:bodyPr/>
          <a:lstStyle/>
          <a:p>
            <a:pPr marL="563563" indent="-563563" eaLnBrk="1" hangingPunct="1"/>
            <a:endParaRPr lang="en-GB" sz="2000" smtClean="0">
              <a:solidFill>
                <a:schemeClr val="bg1"/>
              </a:solidFill>
              <a:ea typeface="ＭＳ Ｐゴシック" pitchFamily="34" charset="-128"/>
            </a:endParaRPr>
          </a:p>
          <a:p>
            <a:pPr marL="563563" indent="-563563" eaLnBrk="1" hangingPunct="1"/>
            <a:endParaRPr lang="en-GB" sz="2000" smtClean="0">
              <a:ea typeface="ＭＳ Ｐゴシック" pitchFamily="34" charset="-128"/>
            </a:endParaRPr>
          </a:p>
          <a:p>
            <a:pPr marL="563563" indent="-563563" eaLnBrk="1" hangingPunct="1"/>
            <a:endParaRPr lang="en-GB" smtClean="0">
              <a:ea typeface="ＭＳ Ｐゴシック" pitchFamily="34" charset="-128"/>
            </a:endParaRPr>
          </a:p>
        </p:txBody>
      </p:sp>
      <p:sp>
        <p:nvSpPr>
          <p:cNvPr id="55299" name="Rectangle 4"/>
          <p:cNvSpPr>
            <a:spLocks noGrp="1" noChangeArrowheads="1"/>
          </p:cNvSpPr>
          <p:nvPr>
            <p:ph sz="half" idx="2"/>
          </p:nvPr>
        </p:nvSpPr>
        <p:spPr>
          <a:xfrm>
            <a:off x="457200" y="1600200"/>
            <a:ext cx="8229600" cy="4525963"/>
          </a:xfrm>
        </p:spPr>
        <p:txBody>
          <a:bodyPr/>
          <a:lstStyle/>
          <a:p>
            <a:pPr marL="0" indent="0" eaLnBrk="1" hangingPunct="1">
              <a:buClr>
                <a:srgbClr val="990000"/>
              </a:buClr>
              <a:buFont typeface="Monotype Sorts" charset="2"/>
              <a:buChar char="n"/>
            </a:pPr>
            <a:r>
              <a:rPr lang="en-GB" smtClean="0">
                <a:ea typeface="ＭＳ Ｐゴシック" pitchFamily="34" charset="-128"/>
              </a:rPr>
              <a:t>  By decreasing exposure to damage</a:t>
            </a:r>
          </a:p>
          <a:p>
            <a:pPr lvl="1" eaLnBrk="1" hangingPunct="1"/>
            <a:r>
              <a:rPr lang="en-GB" smtClean="0">
                <a:ea typeface="ＭＳ Ｐゴシック" pitchFamily="34" charset="-128"/>
                <a:cs typeface="Arial" pitchFamily="34" charset="0"/>
              </a:rPr>
              <a:t>Improved nutrition</a:t>
            </a:r>
          </a:p>
          <a:p>
            <a:pPr lvl="1" eaLnBrk="1" hangingPunct="1"/>
            <a:r>
              <a:rPr lang="en-GB" smtClean="0">
                <a:ea typeface="ＭＳ Ｐゴシック" pitchFamily="34" charset="-128"/>
                <a:cs typeface="Arial" pitchFamily="34" charset="0"/>
              </a:rPr>
              <a:t>Improved lifestyle</a:t>
            </a:r>
          </a:p>
          <a:p>
            <a:pPr lvl="1" eaLnBrk="1" hangingPunct="1"/>
            <a:r>
              <a:rPr lang="en-GB" smtClean="0">
                <a:ea typeface="ＭＳ Ｐゴシック" pitchFamily="34" charset="-128"/>
                <a:cs typeface="Arial" pitchFamily="34" charset="0"/>
              </a:rPr>
              <a:t>Improved environment</a:t>
            </a:r>
          </a:p>
          <a:p>
            <a:pPr marL="0" indent="0" eaLnBrk="1" hangingPunct="1">
              <a:buClr>
                <a:srgbClr val="990000"/>
              </a:buClr>
              <a:buFont typeface="Monotype Sorts" charset="2"/>
              <a:buChar char="n"/>
            </a:pPr>
            <a:endParaRPr lang="en-GB" smtClean="0">
              <a:ea typeface="ＭＳ Ｐゴシック" pitchFamily="34" charset="-128"/>
            </a:endParaRPr>
          </a:p>
          <a:p>
            <a:pPr marL="0" indent="0" eaLnBrk="1" hangingPunct="1">
              <a:buClr>
                <a:srgbClr val="990000"/>
              </a:buClr>
              <a:buFont typeface="Monotype Sorts" charset="2"/>
              <a:buChar char="n"/>
            </a:pPr>
            <a:r>
              <a:rPr lang="en-GB" smtClean="0">
                <a:ea typeface="ＭＳ Ｐゴシック" pitchFamily="34" charset="-128"/>
              </a:rPr>
              <a:t>  By enhancing natural mechanisms for protection and repair</a:t>
            </a:r>
          </a:p>
          <a:p>
            <a:pPr lvl="1" eaLnBrk="1" hangingPunct="1"/>
            <a:r>
              <a:rPr lang="en-GB" smtClean="0">
                <a:ea typeface="ＭＳ Ｐゴシック" pitchFamily="34" charset="-128"/>
                <a:cs typeface="Arial" pitchFamily="34" charset="0"/>
              </a:rPr>
              <a:t>Improved nutrition</a:t>
            </a:r>
          </a:p>
          <a:p>
            <a:pPr lvl="1" eaLnBrk="1" hangingPunct="1"/>
            <a:r>
              <a:rPr lang="en-GB" smtClean="0">
                <a:ea typeface="ＭＳ Ｐゴシック" pitchFamily="34" charset="-128"/>
                <a:cs typeface="Arial" pitchFamily="34" charset="0"/>
              </a:rPr>
              <a:t>Novel drugs, etc</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468313" y="620713"/>
            <a:ext cx="8229600" cy="684212"/>
          </a:xfrm>
        </p:spPr>
        <p:txBody>
          <a:bodyPr/>
          <a:lstStyle/>
          <a:p>
            <a:pPr algn="ctr" eaLnBrk="1" fontAlgn="auto" hangingPunct="1">
              <a:spcAft>
                <a:spcPts val="0"/>
              </a:spcAft>
              <a:defRPr/>
            </a:pPr>
            <a:r>
              <a:rPr lang="en-US" sz="3600" dirty="0" smtClean="0">
                <a:ea typeface="+mj-ea"/>
                <a:cs typeface="+mj-cs"/>
              </a:rPr>
              <a:t>Survival of Calorie Restricted Rats</a:t>
            </a:r>
          </a:p>
        </p:txBody>
      </p:sp>
      <p:sp>
        <p:nvSpPr>
          <p:cNvPr id="56322" name="Rectangle 3"/>
          <p:cNvSpPr>
            <a:spLocks noGrp="1" noChangeArrowheads="1"/>
          </p:cNvSpPr>
          <p:nvPr>
            <p:ph type="body" sz="half" idx="2"/>
          </p:nvPr>
        </p:nvSpPr>
        <p:spPr>
          <a:xfrm>
            <a:off x="5256213" y="6354763"/>
            <a:ext cx="3887787" cy="503237"/>
          </a:xfrm>
        </p:spPr>
        <p:txBody>
          <a:bodyPr/>
          <a:lstStyle/>
          <a:p>
            <a:pPr marL="0" indent="0" eaLnBrk="1" hangingPunct="1"/>
            <a:r>
              <a:rPr lang="en-US" sz="1000" smtClean="0">
                <a:ea typeface="ＭＳ Ｐゴシック" pitchFamily="34" charset="-128"/>
              </a:rPr>
              <a:t>Eakin F &amp; Witten M. McCay CM et al</a:t>
            </a:r>
            <a:r>
              <a:rPr lang="en-US" sz="1000" b="1" smtClean="0">
                <a:ea typeface="ＭＳ Ｐゴシック" pitchFamily="34" charset="-128"/>
              </a:rPr>
              <a:t>. </a:t>
            </a:r>
            <a:r>
              <a:rPr lang="en-US" sz="1000" smtClean="0">
                <a:ea typeface="ＭＳ Ｐゴシック" pitchFamily="34" charset="-128"/>
              </a:rPr>
              <a:t>Experimental Gerontology  1995, 30: 33-64</a:t>
            </a:r>
          </a:p>
        </p:txBody>
      </p:sp>
      <p:pic>
        <p:nvPicPr>
          <p:cNvPr id="412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8135937"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algn="ctr" eaLnBrk="1" fontAlgn="auto" hangingPunct="1">
              <a:spcAft>
                <a:spcPts val="0"/>
              </a:spcAft>
              <a:defRPr/>
            </a:pPr>
            <a:r>
              <a:rPr lang="en-GB" sz="3600" dirty="0" smtClean="0">
                <a:ea typeface="+mj-ea"/>
                <a:cs typeface="+mj-cs"/>
              </a:rPr>
              <a:t>Living Longer</a:t>
            </a:r>
          </a:p>
        </p:txBody>
      </p:sp>
      <p:sp>
        <p:nvSpPr>
          <p:cNvPr id="356355" name="Rectangle 3"/>
          <p:cNvSpPr>
            <a:spLocks noGrp="1" noChangeArrowheads="1"/>
          </p:cNvSpPr>
          <p:nvPr>
            <p:ph idx="1"/>
          </p:nvPr>
        </p:nvSpPr>
        <p:spPr>
          <a:xfrm>
            <a:off x="457200" y="1600200"/>
            <a:ext cx="4330700" cy="4781550"/>
          </a:xfrm>
        </p:spPr>
        <p:txBody>
          <a:bodyPr rtlCol="0">
            <a:normAutofit fontScale="85000" lnSpcReduction="10000"/>
          </a:bodyPr>
          <a:lstStyle/>
          <a:p>
            <a:pPr marL="0" indent="0" eaLnBrk="1" fontAlgn="auto" hangingPunct="1">
              <a:spcAft>
                <a:spcPts val="0"/>
              </a:spcAft>
              <a:buClr>
                <a:schemeClr val="tx1"/>
              </a:buClr>
              <a:buFont typeface="Wingdings" charset="0"/>
              <a:buChar char="§"/>
              <a:defRPr/>
            </a:pPr>
            <a:r>
              <a:rPr lang="en-GB" sz="3200" dirty="0" smtClean="0">
                <a:solidFill>
                  <a:srgbClr val="3F1E61"/>
                </a:solidFill>
                <a:ea typeface="+mn-ea"/>
                <a:cs typeface="+mn-cs"/>
              </a:rPr>
              <a:t> We live, on average, about twice as long as we did 200 years ago.</a:t>
            </a:r>
          </a:p>
          <a:p>
            <a:pPr marL="0" indent="0" eaLnBrk="1" fontAlgn="auto" hangingPunct="1">
              <a:spcAft>
                <a:spcPts val="0"/>
              </a:spcAft>
              <a:buClr>
                <a:schemeClr val="tx1"/>
              </a:buClr>
              <a:buFont typeface="Wingdings" charset="0"/>
              <a:buChar char="§"/>
              <a:defRPr/>
            </a:pPr>
            <a:endParaRPr lang="en-GB" sz="3200" dirty="0" smtClean="0">
              <a:solidFill>
                <a:srgbClr val="3F1E61"/>
              </a:solidFill>
              <a:ea typeface="+mn-ea"/>
              <a:cs typeface="+mn-cs"/>
            </a:endParaRPr>
          </a:p>
          <a:p>
            <a:pPr marL="0" indent="0" eaLnBrk="1" fontAlgn="auto" hangingPunct="1">
              <a:spcAft>
                <a:spcPts val="0"/>
              </a:spcAft>
              <a:buClr>
                <a:schemeClr val="tx1"/>
              </a:buClr>
              <a:buFont typeface="Wingdings" charset="0"/>
              <a:buChar char="§"/>
              <a:defRPr/>
            </a:pPr>
            <a:r>
              <a:rPr lang="en-GB" sz="3200" dirty="0" smtClean="0">
                <a:solidFill>
                  <a:srgbClr val="3F1E61"/>
                </a:solidFill>
                <a:ea typeface="+mn-ea"/>
                <a:cs typeface="+mn-cs"/>
              </a:rPr>
              <a:t> Life expectancy has increased by about 10 years in the last 50 years.</a:t>
            </a:r>
          </a:p>
          <a:p>
            <a:pPr marL="0" indent="0" eaLnBrk="1" fontAlgn="auto" hangingPunct="1">
              <a:spcAft>
                <a:spcPts val="0"/>
              </a:spcAft>
              <a:buClr>
                <a:schemeClr val="tx1"/>
              </a:buClr>
              <a:buFont typeface="Wingdings" charset="0"/>
              <a:buChar char="§"/>
              <a:defRPr/>
            </a:pPr>
            <a:endParaRPr lang="en-GB" sz="3200" dirty="0" smtClean="0">
              <a:solidFill>
                <a:srgbClr val="3F1E61"/>
              </a:solidFill>
              <a:ea typeface="+mn-ea"/>
              <a:cs typeface="+mn-cs"/>
            </a:endParaRPr>
          </a:p>
          <a:p>
            <a:pPr marL="0" indent="0" eaLnBrk="1" fontAlgn="auto" hangingPunct="1">
              <a:spcAft>
                <a:spcPts val="0"/>
              </a:spcAft>
              <a:buClr>
                <a:schemeClr val="tx1"/>
              </a:buClr>
              <a:buFont typeface="Wingdings" charset="0"/>
              <a:buChar char="§"/>
              <a:defRPr/>
            </a:pPr>
            <a:r>
              <a:rPr lang="en-GB" sz="3200" dirty="0" smtClean="0">
                <a:solidFill>
                  <a:srgbClr val="3F1E61"/>
                </a:solidFill>
                <a:ea typeface="+mn-ea"/>
                <a:cs typeface="+mn-cs"/>
              </a:rPr>
              <a:t> 85% children born today can expect to reach their 65th birthday</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989138"/>
            <a:ext cx="4103687"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7488237"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3"/>
          <p:cNvSpPr txBox="1">
            <a:spLocks noChangeArrowheads="1"/>
          </p:cNvSpPr>
          <p:nvPr/>
        </p:nvSpPr>
        <p:spPr bwMode="auto">
          <a:xfrm>
            <a:off x="719138" y="6581775"/>
            <a:ext cx="8424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200" i="1">
                <a:latin typeface="Times New Roman" pitchFamily="18" charset="0"/>
              </a:rPr>
              <a:t>Source</a:t>
            </a:r>
            <a:r>
              <a:rPr lang="en-GB" sz="1200">
                <a:latin typeface="Times New Roman" pitchFamily="18" charset="0"/>
              </a:rPr>
              <a:t>: Grant J </a:t>
            </a:r>
            <a:r>
              <a:rPr lang="en-GB" sz="1200" i="1">
                <a:latin typeface="Times New Roman" pitchFamily="18" charset="0"/>
              </a:rPr>
              <a:t>et al </a:t>
            </a:r>
            <a:r>
              <a:rPr lang="en-GB" sz="1200">
                <a:latin typeface="Times New Roman" pitchFamily="18" charset="0"/>
              </a:rPr>
              <a:t>(2004) Low Fertility and Population Ageing. Causes, Consequences and Policy Options. RAND Europe</a:t>
            </a:r>
          </a:p>
        </p:txBody>
      </p:sp>
      <p:sp>
        <p:nvSpPr>
          <p:cNvPr id="58371" name="Text Box 4"/>
          <p:cNvSpPr txBox="1">
            <a:spLocks noChangeArrowheads="1"/>
          </p:cNvSpPr>
          <p:nvPr/>
        </p:nvSpPr>
        <p:spPr bwMode="auto">
          <a:xfrm>
            <a:off x="0" y="260350"/>
            <a:ext cx="9144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GB" sz="4000">
                <a:solidFill>
                  <a:srgbClr val="4C2600"/>
                </a:solidFill>
              </a:rPr>
              <a:t>Total fertility rate</a:t>
            </a:r>
          </a:p>
          <a:p>
            <a:pPr algn="ctr" eaLnBrk="1" hangingPunct="1">
              <a:spcBef>
                <a:spcPct val="50000"/>
              </a:spcBef>
            </a:pPr>
            <a:r>
              <a:rPr lang="en-GB"/>
              <a:t>EU Member States, 1970-2001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Total Fertility Rate,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14450"/>
            <a:ext cx="56165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3"/>
          <p:cNvSpPr txBox="1">
            <a:spLocks noChangeArrowheads="1"/>
          </p:cNvSpPr>
          <p:nvPr/>
        </p:nvSpPr>
        <p:spPr bwMode="auto">
          <a:xfrm>
            <a:off x="3059113" y="5445125"/>
            <a:ext cx="3529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GB" sz="1400">
                <a:solidFill>
                  <a:schemeClr val="accent2"/>
                </a:solidFill>
                <a:latin typeface="Comic Sans MS" pitchFamily="66" charset="0"/>
              </a:rPr>
              <a:t>Total fertility rate, UK</a:t>
            </a:r>
          </a:p>
        </p:txBody>
      </p:sp>
      <p:sp>
        <p:nvSpPr>
          <p:cNvPr id="27652" name="Rectangle 4"/>
          <p:cNvSpPr>
            <a:spLocks noGrp="1" noChangeArrowheads="1"/>
          </p:cNvSpPr>
          <p:nvPr>
            <p:ph type="title" idx="4294967295"/>
          </p:nvPr>
        </p:nvSpPr>
        <p:spPr>
          <a:xfrm>
            <a:off x="457200" y="549275"/>
            <a:ext cx="8229600" cy="935038"/>
          </a:xfrm>
        </p:spPr>
        <p:txBody>
          <a:bodyPr wrap="square" numCol="1" anchorCtr="0" compatLnSpc="1">
            <a:prstTxWarp prst="textNoShape">
              <a:avLst/>
            </a:prstTxWarp>
          </a:bodyPr>
          <a:lstStyle/>
          <a:p>
            <a:pPr algn="ctr" eaLnBrk="1" hangingPunct="1"/>
            <a:r>
              <a:rPr lang="en-GB" sz="3600" smtClean="0">
                <a:ea typeface="ＭＳ Ｐゴシック" pitchFamily="34" charset="-128"/>
              </a:rPr>
              <a:t>Recent rise in total fertility rate, UK</a:t>
            </a:r>
            <a:br>
              <a:rPr lang="en-GB" sz="3600" smtClean="0">
                <a:ea typeface="ＭＳ Ｐゴシック" pitchFamily="34" charset="-128"/>
              </a:rPr>
            </a:br>
            <a:endParaRPr lang="en-GB" sz="3600" smtClean="0">
              <a:ea typeface="ＭＳ Ｐゴシック" pitchFamily="34" charset="-128"/>
            </a:endParaRPr>
          </a:p>
        </p:txBody>
      </p:sp>
      <p:sp>
        <p:nvSpPr>
          <p:cNvPr id="60420" name="Text Box 6"/>
          <p:cNvSpPr txBox="1">
            <a:spLocks noChangeArrowheads="1"/>
          </p:cNvSpPr>
          <p:nvPr/>
        </p:nvSpPr>
        <p:spPr bwMode="auto">
          <a:xfrm>
            <a:off x="863600" y="639445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1200" i="1">
                <a:latin typeface="Tahoma" pitchFamily="34" charset="0"/>
              </a:rPr>
              <a:t>Source</a:t>
            </a:r>
            <a:r>
              <a:rPr lang="en-GB" sz="1200">
                <a:latin typeface="Tahoma" pitchFamily="34" charset="0"/>
              </a:rPr>
              <a:t>: Office for National Statistics, General Register Office for Scotland and Northern Ireland Statistics &amp; Research Agency.</a:t>
            </a:r>
            <a:r>
              <a:rPr lang="en-GB" sz="1200">
                <a:latin typeface="Times New Roman" pitchFamily="18" charset="0"/>
              </a:rPr>
              <a:t> </a:t>
            </a:r>
          </a:p>
        </p:txBody>
      </p:sp>
      <p:sp>
        <p:nvSpPr>
          <p:cNvPr id="60421" name="Oval 7"/>
          <p:cNvSpPr>
            <a:spLocks noChangeArrowheads="1"/>
          </p:cNvSpPr>
          <p:nvPr/>
        </p:nvSpPr>
        <p:spPr bwMode="auto">
          <a:xfrm>
            <a:off x="6516688" y="2708275"/>
            <a:ext cx="935037" cy="13684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716338"/>
            <a:ext cx="66643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60350"/>
            <a:ext cx="6804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AutoShape 4"/>
          <p:cNvSpPr>
            <a:spLocks noChangeArrowheads="1"/>
          </p:cNvSpPr>
          <p:nvPr/>
        </p:nvSpPr>
        <p:spPr bwMode="auto">
          <a:xfrm rot="10800000">
            <a:off x="4356100" y="3933825"/>
            <a:ext cx="860425" cy="2665413"/>
          </a:xfrm>
          <a:prstGeom prst="triangle">
            <a:avLst>
              <a:gd name="adj" fmla="val 58056"/>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49" name="AutoShape 5"/>
          <p:cNvSpPr>
            <a:spLocks/>
          </p:cNvSpPr>
          <p:nvPr/>
        </p:nvSpPr>
        <p:spPr bwMode="auto">
          <a:xfrm rot="9594636" flipH="1">
            <a:off x="7019925" y="3716338"/>
            <a:ext cx="639763" cy="2087562"/>
          </a:xfrm>
          <a:prstGeom prst="rightBrace">
            <a:avLst>
              <a:gd name="adj1" fmla="val 72089"/>
              <a:gd name="adj2" fmla="val 51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50" name="Text Box 6"/>
          <p:cNvSpPr txBox="1">
            <a:spLocks noChangeArrowheads="1"/>
          </p:cNvSpPr>
          <p:nvPr/>
        </p:nvSpPr>
        <p:spPr bwMode="auto">
          <a:xfrm>
            <a:off x="7740650" y="4365625"/>
            <a:ext cx="1008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800" b="1">
                <a:latin typeface="Times New Roman" pitchFamily="18" charset="0"/>
              </a:rPr>
              <a:t>Losing</a:t>
            </a:r>
          </a:p>
          <a:p>
            <a:pPr eaLnBrk="1" hangingPunct="1"/>
            <a:r>
              <a:rPr lang="en-GB" sz="1800" b="1">
                <a:latin typeface="Times New Roman" pitchFamily="18" charset="0"/>
              </a:rPr>
              <a:t>shape</a:t>
            </a:r>
          </a:p>
        </p:txBody>
      </p:sp>
      <p:sp>
        <p:nvSpPr>
          <p:cNvPr id="57351" name="AutoShape 7"/>
          <p:cNvSpPr>
            <a:spLocks noChangeArrowheads="1"/>
          </p:cNvSpPr>
          <p:nvPr/>
        </p:nvSpPr>
        <p:spPr bwMode="auto">
          <a:xfrm>
            <a:off x="4356100" y="1268413"/>
            <a:ext cx="863600" cy="2160587"/>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52" name="AutoShape 8"/>
          <p:cNvSpPr>
            <a:spLocks noChangeArrowheads="1"/>
          </p:cNvSpPr>
          <p:nvPr/>
        </p:nvSpPr>
        <p:spPr bwMode="auto">
          <a:xfrm>
            <a:off x="3708400" y="908050"/>
            <a:ext cx="2159000" cy="266541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animBg="1"/>
      <p:bldP spid="57350" grpId="0"/>
      <p:bldP spid="57351" grpId="0" animBg="1"/>
      <p:bldP spid="573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04800" y="277813"/>
            <a:ext cx="8624888" cy="1063625"/>
          </a:xfrm>
        </p:spPr>
        <p:txBody>
          <a:bodyPr wrap="square" numCol="1" anchorCtr="0" compatLnSpc="1">
            <a:prstTxWarp prst="textNoShape">
              <a:avLst/>
            </a:prstTxWarp>
          </a:bodyPr>
          <a:lstStyle/>
          <a:p>
            <a:pPr algn="ctr" eaLnBrk="1" hangingPunct="1"/>
            <a:r>
              <a:rPr lang="en-GB" sz="2900" smtClean="0">
                <a:latin typeface="Comic Sans MS" pitchFamily="66" charset="0"/>
                <a:ea typeface="ＭＳ Ｐゴシック" pitchFamily="34" charset="-128"/>
              </a:rPr>
              <a:t>The UK demography and changing life expectations</a:t>
            </a:r>
          </a:p>
        </p:txBody>
      </p:sp>
      <p:pic>
        <p:nvPicPr>
          <p:cNvPr id="64514"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03800" y="1844675"/>
            <a:ext cx="3951288" cy="3473450"/>
          </a:xfrm>
          <a:noFill/>
          <a:extLst>
            <a:ext uri="{91240B29-F687-4F45-9708-019B960494DF}">
              <a14:hiddenLine xmlns:a14="http://schemas.microsoft.com/office/drawing/2010/main" w="12700">
                <a:solidFill>
                  <a:schemeClr val="tx1"/>
                </a:solidFill>
                <a:miter lim="800000"/>
                <a:headEnd/>
                <a:tailEnd/>
              </a14:hiddenLine>
            </a:ext>
          </a:extLst>
        </p:spPr>
      </p:pic>
      <p:graphicFrame>
        <p:nvGraphicFramePr>
          <p:cNvPr id="64515" name="Object 4"/>
          <p:cNvGraphicFramePr>
            <a:graphicFrameLocks noGrp="1" noChangeAspect="1"/>
          </p:cNvGraphicFramePr>
          <p:nvPr>
            <p:ph sz="quarter" idx="2"/>
          </p:nvPr>
        </p:nvGraphicFramePr>
        <p:xfrm>
          <a:off x="223838" y="2220913"/>
          <a:ext cx="3951287" cy="1536700"/>
        </p:xfrm>
        <a:graphic>
          <a:graphicData uri="http://schemas.openxmlformats.org/presentationml/2006/ole">
            <mc:AlternateContent xmlns:mc="http://schemas.openxmlformats.org/markup-compatibility/2006">
              <mc:Choice xmlns:v="urn:schemas-microsoft-com:vml" Requires="v">
                <p:oleObj spid="_x0000_s64522" name="Chart" r:id="rId4" imgW="4127500" imgH="1612900" progId="Excel.Chart.8">
                  <p:embed/>
                </p:oleObj>
              </mc:Choice>
              <mc:Fallback>
                <p:oleObj name="Chart" r:id="rId4" imgW="4127500" imgH="1612900" progId="Excel.Char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838" y="2220913"/>
                        <a:ext cx="3951287" cy="1536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4982" name="Text Box 6"/>
          <p:cNvSpPr txBox="1">
            <a:spLocks noChangeArrowheads="1"/>
          </p:cNvSpPr>
          <p:nvPr/>
        </p:nvSpPr>
        <p:spPr bwMode="auto">
          <a:xfrm>
            <a:off x="5295900" y="5497513"/>
            <a:ext cx="33543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371600" indent="-457200" eaLnBrk="0" hangingPunct="0">
              <a:defRPr sz="2400">
                <a:solidFill>
                  <a:schemeClr val="tx1"/>
                </a:solidFill>
                <a:latin typeface="Arial" charset="0"/>
                <a:ea typeface="ＭＳ Ｐゴシック" charset="0"/>
              </a:defRPr>
            </a:lvl3pPr>
            <a:lvl4pPr marL="1828800" indent="-457200" eaLnBrk="0" hangingPunct="0">
              <a:defRPr sz="2400">
                <a:solidFill>
                  <a:schemeClr val="tx1"/>
                </a:solidFill>
                <a:latin typeface="Arial" charset="0"/>
                <a:ea typeface="ＭＳ Ｐゴシック" charset="0"/>
              </a:defRPr>
            </a:lvl4pPr>
            <a:lvl5pPr marL="2286000" indent="-457200" eaLnBrk="0" hangingPunct="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40000"/>
              </a:spcBef>
              <a:buClr>
                <a:srgbClr val="3366FF"/>
              </a:buClr>
              <a:buFont typeface="Wingdings" charset="0"/>
              <a:buAutoNum type="arabicParenR"/>
              <a:defRPr/>
            </a:pPr>
            <a:r>
              <a:rPr lang="en-GB" sz="1000" smtClean="0"/>
              <a:t>Latest ONS/ GAD projections; </a:t>
            </a:r>
          </a:p>
          <a:p>
            <a:pPr eaLnBrk="1" hangingPunct="1">
              <a:spcBef>
                <a:spcPct val="40000"/>
              </a:spcBef>
              <a:buClr>
                <a:srgbClr val="3366FF"/>
              </a:buClr>
              <a:buFont typeface="Wingdings" charset="0"/>
              <a:buAutoNum type="arabicParenR"/>
              <a:defRPr/>
            </a:pPr>
            <a:r>
              <a:rPr lang="en-GB" sz="1000" smtClean="0"/>
              <a:t>DWP, Security in Retirement: Towards a New Pension System (2006)  </a:t>
            </a:r>
            <a:endParaRPr lang="en-GB" sz="1400" smtClean="0"/>
          </a:p>
        </p:txBody>
      </p:sp>
      <p:sp>
        <p:nvSpPr>
          <p:cNvPr id="254983" name="Text Box 7"/>
          <p:cNvSpPr txBox="1">
            <a:spLocks noChangeArrowheads="1"/>
          </p:cNvSpPr>
          <p:nvPr/>
        </p:nvSpPr>
        <p:spPr bwMode="auto">
          <a:xfrm>
            <a:off x="4770438" y="1350963"/>
            <a:ext cx="4302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40000"/>
              </a:spcBef>
              <a:buClr>
                <a:srgbClr val="3366FF"/>
              </a:buClr>
              <a:buFont typeface="Wingdings" charset="0"/>
              <a:buNone/>
              <a:defRPr/>
            </a:pPr>
            <a:r>
              <a:rPr lang="en-GB" sz="1400" b="1">
                <a:latin typeface="Arial" charset="0"/>
                <a:ea typeface="ＭＳ Ｐゴシック" charset="0"/>
                <a:cs typeface="ＭＳ Ｐゴシック" charset="0"/>
              </a:rPr>
              <a:t>The age composition of the UK population is shifting as the over 50s cohort expands</a:t>
            </a:r>
            <a:r>
              <a:rPr lang="en-GB" sz="1400" baseline="30000">
                <a:latin typeface="Arial" charset="0"/>
                <a:ea typeface="ＭＳ Ｐゴシック" charset="0"/>
                <a:cs typeface="ＭＳ Ｐゴシック" charset="0"/>
              </a:rPr>
              <a:t>1</a:t>
            </a:r>
          </a:p>
        </p:txBody>
      </p:sp>
      <p:sp>
        <p:nvSpPr>
          <p:cNvPr id="254984" name="Text Box 8"/>
          <p:cNvSpPr txBox="1">
            <a:spLocks noChangeArrowheads="1"/>
          </p:cNvSpPr>
          <p:nvPr/>
        </p:nvSpPr>
        <p:spPr bwMode="auto">
          <a:xfrm>
            <a:off x="604838" y="1350963"/>
            <a:ext cx="3392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40000"/>
              </a:spcBef>
              <a:buClr>
                <a:srgbClr val="3366FF"/>
              </a:buClr>
              <a:buFont typeface="Wingdings" charset="0"/>
              <a:buNone/>
              <a:defRPr/>
            </a:pPr>
            <a:r>
              <a:rPr lang="en-GB" sz="1400" b="1">
                <a:latin typeface="Arial" charset="0"/>
                <a:ea typeface="ＭＳ Ｐゴシック" charset="0"/>
                <a:cs typeface="ＭＳ Ｐゴシック" charset="0"/>
              </a:rPr>
              <a:t>Life expectancy is projected to continue to rise substantially</a:t>
            </a:r>
            <a:r>
              <a:rPr lang="en-GB" sz="1400" b="1" baseline="30000">
                <a:latin typeface="Arial" charset="0"/>
                <a:ea typeface="ＭＳ Ｐゴシック" charset="0"/>
                <a:cs typeface="ＭＳ Ｐゴシック" charset="0"/>
              </a:rPr>
              <a:t>1</a:t>
            </a:r>
          </a:p>
        </p:txBody>
      </p:sp>
      <p:sp>
        <p:nvSpPr>
          <p:cNvPr id="254985" name="AutoShape 9"/>
          <p:cNvSpPr>
            <a:spLocks noChangeArrowheads="1"/>
          </p:cNvSpPr>
          <p:nvPr/>
        </p:nvSpPr>
        <p:spPr bwMode="auto">
          <a:xfrm>
            <a:off x="4238625" y="2381250"/>
            <a:ext cx="611188" cy="884238"/>
          </a:xfrm>
          <a:prstGeom prst="rightArrow">
            <a:avLst>
              <a:gd name="adj1" fmla="val 50000"/>
              <a:gd name="adj2"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54987" name="Text Box 11"/>
          <p:cNvSpPr txBox="1">
            <a:spLocks noChangeArrowheads="1"/>
          </p:cNvSpPr>
          <p:nvPr/>
        </p:nvSpPr>
        <p:spPr bwMode="auto">
          <a:xfrm>
            <a:off x="179388" y="4076700"/>
            <a:ext cx="4373562" cy="24622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87313" indent="-873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buClr>
                <a:schemeClr val="tx1"/>
              </a:buClr>
              <a:buFont typeface="Wingdings" pitchFamily="2" charset="2"/>
              <a:buChar char="§"/>
            </a:pPr>
            <a:r>
              <a:rPr lang="en-GB" sz="1400"/>
              <a:t> Projected that by 2020, the number of people aged over 65 will increase by over 30% and the 50+ population will account for 40% of UK population by 2029</a:t>
            </a:r>
            <a:r>
              <a:rPr lang="en-GB" sz="1400" baseline="30000"/>
              <a:t>1</a:t>
            </a:r>
            <a:r>
              <a:rPr lang="en-GB" sz="1400"/>
              <a:t>…</a:t>
            </a:r>
          </a:p>
          <a:p>
            <a:pPr>
              <a:spcBef>
                <a:spcPct val="50000"/>
              </a:spcBef>
              <a:buClr>
                <a:schemeClr val="tx1"/>
              </a:buClr>
              <a:buFont typeface="Wingdings" pitchFamily="2" charset="2"/>
              <a:buChar char="§"/>
            </a:pPr>
            <a:r>
              <a:rPr lang="en-GB" sz="1400"/>
              <a:t>..but it is not simply the size of the 50+ population that is significant but the longevity of later life – whilst an average 65 year old man could expect to live till 76 in 1950, he can now expect to live </a:t>
            </a:r>
            <a:r>
              <a:rPr lang="en-GB" altLang="en-US" sz="1400"/>
              <a:t>‘</a:t>
            </a:r>
            <a:r>
              <a:rPr lang="en-GB" altLang="ja-JP" sz="1400"/>
              <a:t>till 85</a:t>
            </a:r>
            <a:r>
              <a:rPr lang="en-GB" altLang="ja-JP" sz="1400" baseline="30000"/>
              <a:t>2</a:t>
            </a:r>
          </a:p>
          <a:p>
            <a:pPr>
              <a:spcBef>
                <a:spcPct val="50000"/>
              </a:spcBef>
              <a:buClr>
                <a:srgbClr val="003399"/>
              </a:buClr>
            </a:pPr>
            <a:endParaRPr lang="en-GB" sz="1400"/>
          </a:p>
          <a:p>
            <a:pPr eaLnBrk="1" hangingPunct="1"/>
            <a:endParaRPr lang="en-GB"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95288" y="333375"/>
            <a:ext cx="8077200" cy="533400"/>
          </a:xfrm>
        </p:spPr>
        <p:txBody>
          <a:bodyPr wrap="square" numCol="1" anchorCtr="0" compatLnSpc="1">
            <a:prstTxWarp prst="textNoShape">
              <a:avLst/>
            </a:prstTxWarp>
          </a:bodyPr>
          <a:lstStyle/>
          <a:p>
            <a:pPr algn="ctr" eaLnBrk="1" hangingPunct="1"/>
            <a:r>
              <a:rPr lang="en-GB" sz="3600" smtClean="0">
                <a:ea typeface="ＭＳ Ｐゴシック" pitchFamily="34" charset="-128"/>
              </a:rPr>
              <a:t>Trends in Population Ageing</a:t>
            </a:r>
          </a:p>
        </p:txBody>
      </p:sp>
      <p:graphicFrame>
        <p:nvGraphicFramePr>
          <p:cNvPr id="65538" name="Object 3"/>
          <p:cNvGraphicFramePr>
            <a:graphicFrameLocks noChangeAspect="1"/>
          </p:cNvGraphicFramePr>
          <p:nvPr>
            <p:ph type="chart" idx="4294967295"/>
          </p:nvPr>
        </p:nvGraphicFramePr>
        <p:xfrm>
          <a:off x="611188" y="1125538"/>
          <a:ext cx="7767637" cy="4981575"/>
        </p:xfrm>
        <a:graphic>
          <a:graphicData uri="http://schemas.openxmlformats.org/presentationml/2006/ole">
            <mc:AlternateContent xmlns:mc="http://schemas.openxmlformats.org/markup-compatibility/2006">
              <mc:Choice xmlns:v="urn:schemas-microsoft-com:vml" Requires="v">
                <p:oleObj spid="_x0000_s65541" name="Chart" r:id="rId4" imgW="7772400" imgH="4457700" progId="MSGraph.Chart.8">
                  <p:embed followColorScheme="full"/>
                </p:oleObj>
              </mc:Choice>
              <mc:Fallback>
                <p:oleObj name="Chart" r:id="rId4" imgW="7772400" imgH="4457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125538"/>
                        <a:ext cx="7767637"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39" name="Rectangle 4"/>
          <p:cNvSpPr>
            <a:spLocks noChangeArrowheads="1"/>
          </p:cNvSpPr>
          <p:nvPr/>
        </p:nvSpPr>
        <p:spPr bwMode="auto">
          <a:xfrm>
            <a:off x="468313" y="6443663"/>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spcBef>
                <a:spcPct val="50000"/>
              </a:spcBef>
            </a:pPr>
            <a:r>
              <a:rPr lang="en-GB" sz="1000">
                <a:latin typeface="Albertus Medium" pitchFamily="34" charset="0"/>
              </a:rPr>
              <a:t>Source:  1901-1961  Table in House Magazine, June 24, 1991, p. 19;   1971-1991  Table 1.5 in Population Trends 100, 2000,  p.53;  2001-2031  GAD.  2003-based national population projections (http://www.gad.gov.uk/).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p:txBody>
          <a:bodyPr wrap="square" numCol="1" anchorCtr="0" compatLnSpc="1">
            <a:prstTxWarp prst="textNoShape">
              <a:avLst/>
            </a:prstTxWarp>
          </a:bodyPr>
          <a:lstStyle/>
          <a:p>
            <a:pPr algn="ctr" eaLnBrk="1" hangingPunct="1"/>
            <a:r>
              <a:rPr lang="en-GB" smtClean="0">
                <a:ea typeface="ＭＳ Ｐゴシック" pitchFamily="34" charset="-128"/>
              </a:rPr>
              <a:t>Ageing of the Population</a:t>
            </a:r>
          </a:p>
        </p:txBody>
      </p:sp>
      <p:pic>
        <p:nvPicPr>
          <p:cNvPr id="476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628775"/>
            <a:ext cx="8448675"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95288" y="274638"/>
            <a:ext cx="8291512" cy="922337"/>
          </a:xfrm>
        </p:spPr>
        <p:txBody>
          <a:bodyPr/>
          <a:lstStyle/>
          <a:p>
            <a:pPr algn="ctr" eaLnBrk="1" fontAlgn="auto" hangingPunct="1">
              <a:spcAft>
                <a:spcPts val="0"/>
              </a:spcAft>
              <a:defRPr/>
            </a:pPr>
            <a:r>
              <a:rPr lang="en-GB" dirty="0" smtClean="0">
                <a:ea typeface="+mj-ea"/>
                <a:cs typeface="+mj-cs"/>
              </a:rPr>
              <a:t>WHO/ WHAT IS OLD</a:t>
            </a:r>
          </a:p>
        </p:txBody>
      </p:sp>
      <p:pic>
        <p:nvPicPr>
          <p:cNvPr id="480259" name="Picture 3" descr="jeanne-cal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916113"/>
            <a:ext cx="244951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0261" name="Rectangle 5"/>
          <p:cNvSpPr>
            <a:spLocks noChangeArrowheads="1"/>
          </p:cNvSpPr>
          <p:nvPr/>
        </p:nvSpPr>
        <p:spPr bwMode="auto">
          <a:xfrm>
            <a:off x="3708400" y="5516563"/>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GB">
                <a:latin typeface="Arial" charset="0"/>
                <a:ea typeface="ＭＳ Ｐゴシック" charset="0"/>
                <a:cs typeface="Arial" charset="0"/>
              </a:rPr>
              <a:t>Jeanne Calment </a:t>
            </a:r>
          </a:p>
          <a:p>
            <a:pPr algn="ctr" eaLnBrk="0" hangingPunct="0">
              <a:defRPr/>
            </a:pPr>
            <a:r>
              <a:rPr lang="en-US">
                <a:latin typeface="Arial" charset="0"/>
                <a:ea typeface="ＭＳ Ｐゴシック" charset="0"/>
                <a:cs typeface="Arial" charset="0"/>
              </a:rPr>
              <a:t>122 years 164 days </a:t>
            </a:r>
          </a:p>
        </p:txBody>
      </p:sp>
      <p:sp>
        <p:nvSpPr>
          <p:cNvPr id="480262" name="Rectangle 6"/>
          <p:cNvSpPr>
            <a:spLocks noChangeArrowheads="1"/>
          </p:cNvSpPr>
          <p:nvPr/>
        </p:nvSpPr>
        <p:spPr bwMode="auto">
          <a:xfrm>
            <a:off x="179388" y="5516563"/>
            <a:ext cx="286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defRPr/>
            </a:pPr>
            <a:r>
              <a:rPr lang="en-US">
                <a:latin typeface="Arial" charset="0"/>
                <a:ea typeface="ＭＳ Ｐゴシック" charset="0"/>
                <a:cs typeface="Arial" charset="0"/>
              </a:rPr>
              <a:t>Methuselah 969 years old </a:t>
            </a:r>
          </a:p>
        </p:txBody>
      </p:sp>
      <p:pic>
        <p:nvPicPr>
          <p:cNvPr id="27653" name="Picture 7" descr="methuse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2381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0264" name="Rectangle 8"/>
          <p:cNvSpPr>
            <a:spLocks noChangeArrowheads="1"/>
          </p:cNvSpPr>
          <p:nvPr/>
        </p:nvSpPr>
        <p:spPr bwMode="auto">
          <a:xfrm>
            <a:off x="7148513" y="5513388"/>
            <a:ext cx="15589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GB" dirty="0">
                <a:latin typeface="Arial" charset="0"/>
                <a:ea typeface="ＭＳ Ｐゴシック" charset="0"/>
                <a:cs typeface="Arial" charset="0"/>
              </a:rPr>
              <a:t>Sophia Loren  </a:t>
            </a:r>
          </a:p>
          <a:p>
            <a:pPr algn="ctr" eaLnBrk="0" hangingPunct="0">
              <a:defRPr/>
            </a:pPr>
            <a:r>
              <a:rPr lang="en-US" dirty="0">
                <a:latin typeface="Arial" charset="0"/>
                <a:ea typeface="ＭＳ Ｐゴシック" charset="0"/>
                <a:cs typeface="Arial" charset="0"/>
              </a:rPr>
              <a:t>78 years</a:t>
            </a:r>
          </a:p>
        </p:txBody>
      </p:sp>
      <p:pic>
        <p:nvPicPr>
          <p:cNvPr id="112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916113"/>
            <a:ext cx="220821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0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02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02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p:bldP spid="4802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052513"/>
            <a:ext cx="77041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09600" y="285750"/>
            <a:ext cx="7772400" cy="1143000"/>
          </a:xfrm>
        </p:spPr>
        <p:txBody>
          <a:bodyPr lIns="92075" tIns="46038" rIns="92075" bIns="46038">
            <a:normAutofit fontScale="90000"/>
          </a:bodyPr>
          <a:lstStyle/>
          <a:p>
            <a:pPr eaLnBrk="1" hangingPunct="1">
              <a:defRPr/>
            </a:pPr>
            <a:r>
              <a:rPr lang="en-GB"/>
              <a:t>Consequences of Ageing Population</a:t>
            </a:r>
          </a:p>
        </p:txBody>
      </p:sp>
      <p:sp>
        <p:nvSpPr>
          <p:cNvPr id="69634" name="Rectangle 3"/>
          <p:cNvSpPr>
            <a:spLocks noGrp="1" noChangeArrowheads="1"/>
          </p:cNvSpPr>
          <p:nvPr>
            <p:ph type="body" idx="4294967295"/>
          </p:nvPr>
        </p:nvSpPr>
        <p:spPr>
          <a:xfrm>
            <a:off x="685800" y="1543050"/>
            <a:ext cx="7772400" cy="4495800"/>
          </a:xfrm>
          <a:noFill/>
        </p:spPr>
        <p:txBody>
          <a:bodyPr lIns="92075" tIns="46038" rIns="92075" bIns="46038"/>
          <a:lstStyle/>
          <a:p>
            <a:pPr eaLnBrk="1" hangingPunct="1">
              <a:lnSpc>
                <a:spcPct val="90000"/>
              </a:lnSpc>
              <a:buFontTx/>
              <a:buNone/>
            </a:pPr>
            <a:endParaRPr lang="en-GB" sz="2800" smtClean="0">
              <a:ea typeface="ＭＳ Ｐゴシック" pitchFamily="34" charset="-128"/>
            </a:endParaRPr>
          </a:p>
          <a:p>
            <a:pPr eaLnBrk="1" hangingPunct="1">
              <a:lnSpc>
                <a:spcPct val="90000"/>
              </a:lnSpc>
            </a:pPr>
            <a:r>
              <a:rPr lang="en-GB" sz="2800" smtClean="0">
                <a:ea typeface="ＭＳ Ｐゴシック" pitchFamily="34" charset="-128"/>
              </a:rPr>
              <a:t>Health care costs</a:t>
            </a:r>
          </a:p>
          <a:p>
            <a:pPr eaLnBrk="1" hangingPunct="1">
              <a:lnSpc>
                <a:spcPct val="90000"/>
              </a:lnSpc>
              <a:buFontTx/>
              <a:buNone/>
            </a:pPr>
            <a:endParaRPr lang="en-GB" sz="2800" smtClean="0">
              <a:ea typeface="ＭＳ Ｐゴシック" pitchFamily="34" charset="-128"/>
            </a:endParaRPr>
          </a:p>
          <a:p>
            <a:pPr eaLnBrk="1" hangingPunct="1">
              <a:lnSpc>
                <a:spcPct val="90000"/>
              </a:lnSpc>
            </a:pPr>
            <a:r>
              <a:rPr lang="en-GB" sz="2800" smtClean="0">
                <a:ea typeface="ＭＳ Ｐゴシック" pitchFamily="34" charset="-128"/>
              </a:rPr>
              <a:t>Personal social services</a:t>
            </a:r>
          </a:p>
          <a:p>
            <a:pPr eaLnBrk="1" hangingPunct="1">
              <a:lnSpc>
                <a:spcPct val="90000"/>
              </a:lnSpc>
              <a:buFontTx/>
              <a:buNone/>
            </a:pPr>
            <a:endParaRPr lang="en-GB" sz="2800" smtClean="0">
              <a:ea typeface="ＭＳ Ｐゴシック" pitchFamily="34" charset="-128"/>
            </a:endParaRPr>
          </a:p>
          <a:p>
            <a:pPr eaLnBrk="1" hangingPunct="1">
              <a:lnSpc>
                <a:spcPct val="90000"/>
              </a:lnSpc>
            </a:pPr>
            <a:r>
              <a:rPr lang="en-GB" sz="2800" smtClean="0">
                <a:ea typeface="ＭＳ Ｐゴシック" pitchFamily="34" charset="-128"/>
              </a:rPr>
              <a:t>Pensions</a:t>
            </a:r>
          </a:p>
          <a:p>
            <a:pPr eaLnBrk="1" hangingPunct="1">
              <a:lnSpc>
                <a:spcPct val="90000"/>
              </a:lnSpc>
              <a:buFontTx/>
              <a:buNone/>
            </a:pPr>
            <a:endParaRPr lang="en-GB" sz="2800" smtClean="0">
              <a:ea typeface="ＭＳ Ｐゴシック" pitchFamily="34" charset="-128"/>
            </a:endParaRPr>
          </a:p>
          <a:p>
            <a:pPr eaLnBrk="1" hangingPunct="1">
              <a:lnSpc>
                <a:spcPct val="90000"/>
              </a:lnSpc>
            </a:pPr>
            <a:r>
              <a:rPr lang="en-GB" sz="2800" smtClean="0">
                <a:ea typeface="ＭＳ Ｐゴシック" pitchFamily="34" charset="-128"/>
              </a:rPr>
              <a:t>Affordability of the welfare state</a:t>
            </a:r>
          </a:p>
          <a:p>
            <a:pPr eaLnBrk="1" hangingPunct="1">
              <a:lnSpc>
                <a:spcPct val="90000"/>
              </a:lnSpc>
              <a:buFontTx/>
              <a:buNone/>
            </a:pPr>
            <a:endParaRPr lang="en-GB"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74638"/>
            <a:ext cx="9144000" cy="1143000"/>
          </a:xfrm>
        </p:spPr>
        <p:txBody>
          <a:bodyPr>
            <a:normAutofit fontScale="90000"/>
          </a:bodyPr>
          <a:lstStyle/>
          <a:p>
            <a:pPr eaLnBrk="1" hangingPunct="1">
              <a:defRPr/>
            </a:pPr>
            <a:r>
              <a:rPr lang="en-GB"/>
              <a:t>International migration: </a:t>
            </a:r>
            <a:br>
              <a:rPr lang="en-GB"/>
            </a:br>
            <a:r>
              <a:rPr lang="en-GB" sz="3600"/>
              <a:t>in and outflow, UK</a:t>
            </a:r>
          </a:p>
        </p:txBody>
      </p:sp>
      <p:pic>
        <p:nvPicPr>
          <p:cNvPr id="71682" name="Picture 5" descr="This is a graph showing Total International Migration (TIM) to/from the UK 1997-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00213"/>
            <a:ext cx="6192837"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normAutofit fontScale="90000"/>
          </a:bodyPr>
          <a:lstStyle/>
          <a:p>
            <a:pPr eaLnBrk="1" hangingPunct="1">
              <a:defRPr/>
            </a:pPr>
            <a:r>
              <a:rPr lang="en-GB"/>
              <a:t>Ethnicity and Ageing</a:t>
            </a:r>
            <a:br>
              <a:rPr lang="en-GB"/>
            </a:br>
            <a:r>
              <a:rPr lang="en-GB" sz="2800"/>
              <a:t>UK Age distribution by ethnic group (2001)</a:t>
            </a:r>
            <a:r>
              <a:rPr lang="en-GB"/>
              <a:t> </a:t>
            </a:r>
            <a:endParaRPr lang="en-US"/>
          </a:p>
        </p:txBody>
      </p:sp>
      <p:pic>
        <p:nvPicPr>
          <p:cNvPr id="737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844675"/>
            <a:ext cx="61912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defRPr/>
            </a:pPr>
            <a:r>
              <a:rPr lang="en-GB"/>
              <a:t>Ethnicity and Ageing</a:t>
            </a:r>
            <a:endParaRPr lang="en-US"/>
          </a:p>
        </p:txBody>
      </p:sp>
      <p:sp>
        <p:nvSpPr>
          <p:cNvPr id="75778" name="Rectangle 3"/>
          <p:cNvSpPr>
            <a:spLocks noGrp="1" noChangeArrowheads="1"/>
          </p:cNvSpPr>
          <p:nvPr>
            <p:ph type="body" idx="4294967295"/>
          </p:nvPr>
        </p:nvSpPr>
        <p:spPr/>
        <p:txBody>
          <a:bodyPr/>
          <a:lstStyle/>
          <a:p>
            <a:pPr eaLnBrk="1" hangingPunct="1"/>
            <a:r>
              <a:rPr lang="en-GB" sz="2800" smtClean="0">
                <a:ea typeface="ＭＳ Ｐゴシック" pitchFamily="34" charset="-128"/>
              </a:rPr>
              <a:t>But, the ethnic minority population is also about to undergo rapid ageing </a:t>
            </a:r>
          </a:p>
          <a:p>
            <a:pPr eaLnBrk="1" hangingPunct="1"/>
            <a:endParaRPr lang="en-GB" sz="2800" smtClean="0">
              <a:ea typeface="ＭＳ Ｐゴシック" pitchFamily="34" charset="-128"/>
            </a:endParaRPr>
          </a:p>
          <a:p>
            <a:pPr eaLnBrk="1" hangingPunct="1"/>
            <a:r>
              <a:rPr lang="en-GB" sz="2800" smtClean="0">
                <a:ea typeface="ＭＳ Ｐゴシック" pitchFamily="34" charset="-128"/>
              </a:rPr>
              <a:t>This is partly due to the timing of migration</a:t>
            </a:r>
          </a:p>
          <a:p>
            <a:pPr eaLnBrk="1" hangingPunct="1"/>
            <a:endParaRPr lang="en-GB" sz="2800" smtClean="0">
              <a:ea typeface="ＭＳ Ｐゴシック" pitchFamily="34" charset="-128"/>
            </a:endParaRPr>
          </a:p>
          <a:p>
            <a:pPr eaLnBrk="1" hangingPunct="1"/>
            <a:r>
              <a:rPr lang="en-GB" sz="2800" smtClean="0">
                <a:ea typeface="ＭＳ Ｐゴシック" pitchFamily="34" charset="-128"/>
              </a:rPr>
              <a:t>The problems: </a:t>
            </a:r>
          </a:p>
          <a:p>
            <a:pPr lvl="1" eaLnBrk="1" hangingPunct="1"/>
            <a:r>
              <a:rPr lang="en-GB" sz="2400" smtClean="0">
                <a:ea typeface="ＭＳ Ｐゴシック" pitchFamily="34" charset="-128"/>
              </a:rPr>
              <a:t> Rates of illness are higher in some ethnic groups</a:t>
            </a:r>
          </a:p>
          <a:p>
            <a:pPr lvl="1" eaLnBrk="1" hangingPunct="1"/>
            <a:r>
              <a:rPr lang="en-GB" sz="2400" smtClean="0">
                <a:ea typeface="ＭＳ Ｐゴシック" pitchFamily="34" charset="-128"/>
              </a:rPr>
              <a:t> Social disadvantage in some ethnic groups</a:t>
            </a:r>
          </a:p>
          <a:p>
            <a:pPr lvl="2" eaLnBrk="1" hangingPunct="1"/>
            <a:r>
              <a:rPr lang="en-GB" altLang="en-US" sz="2000" smtClean="0">
                <a:ea typeface="ＭＳ Ｐゴシック" pitchFamily="34" charset="-128"/>
              </a:rPr>
              <a:t>“</a:t>
            </a:r>
            <a:r>
              <a:rPr lang="en-GB" sz="2000" smtClean="0">
                <a:ea typeface="ＭＳ Ｐゴシック" pitchFamily="34" charset="-128"/>
              </a:rPr>
              <a:t>Double Jeopardy</a:t>
            </a:r>
            <a:r>
              <a:rPr lang="en-GB" altLang="en-US" sz="2000" smtClean="0">
                <a:ea typeface="ＭＳ Ｐゴシック" pitchFamily="34" charset="-128"/>
              </a:rPr>
              <a:t>”</a:t>
            </a:r>
            <a:endParaRPr lang="en-GB"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17538" y="381000"/>
            <a:ext cx="7772400" cy="693738"/>
          </a:xfrm>
        </p:spPr>
        <p:txBody>
          <a:bodyPr lIns="92075" tIns="46038" rIns="92075" bIns="46038"/>
          <a:lstStyle/>
          <a:p>
            <a:pPr eaLnBrk="1" fontAlgn="auto" hangingPunct="1">
              <a:spcAft>
                <a:spcPts val="0"/>
              </a:spcAft>
              <a:defRPr/>
            </a:pPr>
            <a:r>
              <a:rPr lang="en-GB" sz="3200">
                <a:latin typeface="Comic Sans MS" charset="0"/>
                <a:ea typeface="+mj-ea"/>
                <a:cs typeface="+mj-cs"/>
              </a:rPr>
              <a:t>Longer lives, healthier lives?</a:t>
            </a:r>
            <a:endParaRPr lang="en-GB" sz="3200" i="1">
              <a:solidFill>
                <a:schemeClr val="tx1"/>
              </a:solidFill>
              <a:latin typeface="Comic Sans MS" charset="0"/>
              <a:ea typeface="+mj-ea"/>
              <a:cs typeface="+mj-cs"/>
            </a:endParaRPr>
          </a:p>
        </p:txBody>
      </p:sp>
      <p:sp>
        <p:nvSpPr>
          <p:cNvPr id="321539" name="Line 3"/>
          <p:cNvSpPr>
            <a:spLocks noChangeShapeType="1"/>
          </p:cNvSpPr>
          <p:nvPr/>
        </p:nvSpPr>
        <p:spPr bwMode="auto">
          <a:xfrm>
            <a:off x="1930400" y="4648200"/>
            <a:ext cx="5892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1540" name="Rectangle 4"/>
          <p:cNvSpPr>
            <a:spLocks noChangeArrowheads="1"/>
          </p:cNvSpPr>
          <p:nvPr/>
        </p:nvSpPr>
        <p:spPr bwMode="auto">
          <a:xfrm>
            <a:off x="2003425" y="2216150"/>
            <a:ext cx="11113" cy="2273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1541" name="Rectangle 5"/>
          <p:cNvSpPr>
            <a:spLocks noChangeArrowheads="1"/>
          </p:cNvSpPr>
          <p:nvPr/>
        </p:nvSpPr>
        <p:spPr bwMode="auto">
          <a:xfrm>
            <a:off x="2017713" y="4738688"/>
            <a:ext cx="2301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800">
                <a:latin typeface="Arial" charset="0"/>
                <a:ea typeface="ＭＳ Ｐゴシック" charset="0"/>
                <a:cs typeface="ＭＳ Ｐゴシック" charset="0"/>
              </a:rPr>
              <a:t>Age of cohort</a:t>
            </a:r>
          </a:p>
        </p:txBody>
      </p:sp>
      <p:sp>
        <p:nvSpPr>
          <p:cNvPr id="321542" name="AutoShape 6"/>
          <p:cNvSpPr>
            <a:spLocks noChangeArrowheads="1"/>
          </p:cNvSpPr>
          <p:nvPr/>
        </p:nvSpPr>
        <p:spPr bwMode="auto">
          <a:xfrm>
            <a:off x="5322888" y="3282950"/>
            <a:ext cx="192087" cy="673100"/>
          </a:xfrm>
          <a:prstGeom prst="downArrow">
            <a:avLst>
              <a:gd name="adj1" fmla="val 50000"/>
              <a:gd name="adj2" fmla="val 175223"/>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1543" name="AutoShape 7"/>
          <p:cNvSpPr>
            <a:spLocks noChangeArrowheads="1"/>
          </p:cNvSpPr>
          <p:nvPr/>
        </p:nvSpPr>
        <p:spPr bwMode="auto">
          <a:xfrm>
            <a:off x="7423150" y="2444750"/>
            <a:ext cx="258763" cy="444500"/>
          </a:xfrm>
          <a:prstGeom prst="downArrow">
            <a:avLst>
              <a:gd name="adj1" fmla="val 50000"/>
              <a:gd name="adj2" fmla="val 85897"/>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1544" name="Rectangle 8"/>
          <p:cNvSpPr>
            <a:spLocks noChangeArrowheads="1"/>
          </p:cNvSpPr>
          <p:nvPr/>
        </p:nvSpPr>
        <p:spPr bwMode="auto">
          <a:xfrm>
            <a:off x="6942138" y="1600200"/>
            <a:ext cx="108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400">
                <a:latin typeface="Arial" charset="0"/>
                <a:ea typeface="ＭＳ Ｐゴシック" charset="0"/>
                <a:cs typeface="ＭＳ Ｐゴシック" charset="0"/>
              </a:rPr>
              <a:t>Death</a:t>
            </a:r>
          </a:p>
        </p:txBody>
      </p:sp>
      <p:sp>
        <p:nvSpPr>
          <p:cNvPr id="321545" name="Rectangle 9"/>
          <p:cNvSpPr>
            <a:spLocks noChangeArrowheads="1"/>
          </p:cNvSpPr>
          <p:nvPr/>
        </p:nvSpPr>
        <p:spPr bwMode="auto">
          <a:xfrm>
            <a:off x="4843463" y="2133600"/>
            <a:ext cx="142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400">
                <a:latin typeface="Arial" charset="0"/>
                <a:ea typeface="ＭＳ Ｐゴシック" charset="0"/>
                <a:cs typeface="ＭＳ Ｐゴシック" charset="0"/>
              </a:rPr>
              <a:t>Onset of morbidity</a:t>
            </a:r>
          </a:p>
        </p:txBody>
      </p:sp>
      <p:sp>
        <p:nvSpPr>
          <p:cNvPr id="321546" name="Rectangle 10"/>
          <p:cNvSpPr>
            <a:spLocks noChangeArrowheads="1"/>
          </p:cNvSpPr>
          <p:nvPr/>
        </p:nvSpPr>
        <p:spPr bwMode="auto">
          <a:xfrm>
            <a:off x="304800" y="2133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800">
                <a:latin typeface="Arial" charset="0"/>
                <a:ea typeface="ＭＳ Ｐゴシック" charset="0"/>
                <a:cs typeface="ＭＳ Ｐゴシック" charset="0"/>
              </a:rPr>
              <a:t>Disability</a:t>
            </a:r>
          </a:p>
        </p:txBody>
      </p:sp>
      <p:sp>
        <p:nvSpPr>
          <p:cNvPr id="321547" name="Rectangle 11"/>
          <p:cNvSpPr>
            <a:spLocks noChangeArrowheads="1"/>
          </p:cNvSpPr>
          <p:nvPr/>
        </p:nvSpPr>
        <p:spPr bwMode="auto">
          <a:xfrm>
            <a:off x="5235575" y="4708525"/>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400">
                <a:latin typeface="Times New Roman" charset="0"/>
                <a:ea typeface="ＭＳ Ｐゴシック" charset="0"/>
                <a:cs typeface="ＭＳ Ｐゴシック" charset="0"/>
              </a:rPr>
              <a:t>55</a:t>
            </a:r>
          </a:p>
        </p:txBody>
      </p:sp>
      <p:sp>
        <p:nvSpPr>
          <p:cNvPr id="321548" name="Rectangle 12"/>
          <p:cNvSpPr>
            <a:spLocks noChangeArrowheads="1"/>
          </p:cNvSpPr>
          <p:nvPr/>
        </p:nvSpPr>
        <p:spPr bwMode="auto">
          <a:xfrm>
            <a:off x="6657975" y="4708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400">
                <a:latin typeface="Times New Roman" charset="0"/>
                <a:ea typeface="ＭＳ Ｐゴシック" charset="0"/>
                <a:cs typeface="ＭＳ Ｐゴシック" charset="0"/>
              </a:rPr>
              <a:t>80</a:t>
            </a:r>
          </a:p>
        </p:txBody>
      </p:sp>
      <p:sp>
        <p:nvSpPr>
          <p:cNvPr id="321549" name="AutoShape 13"/>
          <p:cNvSpPr>
            <a:spLocks noChangeArrowheads="1"/>
          </p:cNvSpPr>
          <p:nvPr/>
        </p:nvSpPr>
        <p:spPr bwMode="auto">
          <a:xfrm rot="16200000">
            <a:off x="5584032" y="3364706"/>
            <a:ext cx="1060450" cy="1506537"/>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1550" name="Rectangle 14"/>
          <p:cNvSpPr>
            <a:spLocks noChangeArrowheads="1"/>
          </p:cNvSpPr>
          <p:nvPr/>
        </p:nvSpPr>
        <p:spPr bwMode="auto">
          <a:xfrm>
            <a:off x="7267575" y="4708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400">
                <a:latin typeface="Times New Roman" charset="0"/>
                <a:ea typeface="ＭＳ Ｐゴシック" charset="0"/>
                <a:cs typeface="ＭＳ Ｐゴシック" charset="0"/>
              </a:rPr>
              <a:t>90</a:t>
            </a:r>
          </a:p>
        </p:txBody>
      </p:sp>
      <p:sp>
        <p:nvSpPr>
          <p:cNvPr id="321551" name="Freeform 15"/>
          <p:cNvSpPr>
            <a:spLocks/>
          </p:cNvSpPr>
          <p:nvPr/>
        </p:nvSpPr>
        <p:spPr bwMode="auto">
          <a:xfrm>
            <a:off x="6875463" y="3200400"/>
            <a:ext cx="677862" cy="1449388"/>
          </a:xfrm>
          <a:custGeom>
            <a:avLst/>
            <a:gdLst>
              <a:gd name="T0" fmla="*/ 0 w 481"/>
              <a:gd name="T1" fmla="*/ 381000 h 913"/>
              <a:gd name="T2" fmla="*/ 676453 w 481"/>
              <a:gd name="T3" fmla="*/ 0 h 913"/>
              <a:gd name="T4" fmla="*/ 676453 w 481"/>
              <a:gd name="T5" fmla="*/ 1447800 h 913"/>
              <a:gd name="T6" fmla="*/ 0 w 481"/>
              <a:gd name="T7" fmla="*/ 1447800 h 913"/>
              <a:gd name="T8" fmla="*/ 0 w 481"/>
              <a:gd name="T9" fmla="*/ 38100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 h="913">
                <a:moveTo>
                  <a:pt x="0" y="240"/>
                </a:moveTo>
                <a:lnTo>
                  <a:pt x="480" y="0"/>
                </a:lnTo>
                <a:lnTo>
                  <a:pt x="480" y="912"/>
                </a:lnTo>
                <a:lnTo>
                  <a:pt x="0" y="912"/>
                </a:lnTo>
                <a:lnTo>
                  <a:pt x="0" y="240"/>
                </a:lnTo>
              </a:path>
            </a:pathLst>
          </a:custGeom>
          <a:solidFill>
            <a:schemeClr val="bg2"/>
          </a:solidFill>
          <a:ln w="9525" cap="rnd">
            <a:solidFill>
              <a:srgbClr val="00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GB"/>
          </a:p>
        </p:txBody>
      </p:sp>
      <p:sp>
        <p:nvSpPr>
          <p:cNvPr id="321552" name="Text Box 16"/>
          <p:cNvSpPr txBox="1">
            <a:spLocks noChangeArrowheads="1"/>
          </p:cNvSpPr>
          <p:nvPr/>
        </p:nvSpPr>
        <p:spPr bwMode="auto">
          <a:xfrm>
            <a:off x="4586288" y="5500688"/>
            <a:ext cx="3629025" cy="406400"/>
          </a:xfrm>
          <a:prstGeom prst="rect">
            <a:avLst/>
          </a:prstGeom>
          <a:noFill/>
          <a:ln w="9525">
            <a:solidFill>
              <a:srgbClr val="1D9F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GB" sz="2000">
                <a:solidFill>
                  <a:srgbClr val="2C3437"/>
                </a:solidFill>
              </a:rPr>
              <a:t>Oh dear – it just gets worse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17538" y="381000"/>
            <a:ext cx="7772400" cy="795338"/>
          </a:xfrm>
        </p:spPr>
        <p:txBody>
          <a:bodyPr lIns="92075" tIns="46038" rIns="92075" bIns="46038"/>
          <a:lstStyle/>
          <a:p>
            <a:pPr eaLnBrk="1" fontAlgn="auto" hangingPunct="1">
              <a:spcAft>
                <a:spcPts val="0"/>
              </a:spcAft>
              <a:defRPr/>
            </a:pPr>
            <a:r>
              <a:rPr lang="en-GB" sz="3200">
                <a:latin typeface="Comic Sans MS" charset="0"/>
                <a:ea typeface="+mj-ea"/>
                <a:cs typeface="+mj-cs"/>
              </a:rPr>
              <a:t>Longer lives, healthier lives?</a:t>
            </a:r>
          </a:p>
        </p:txBody>
      </p:sp>
      <p:sp>
        <p:nvSpPr>
          <p:cNvPr id="322563" name="Line 3"/>
          <p:cNvSpPr>
            <a:spLocks noChangeShapeType="1"/>
          </p:cNvSpPr>
          <p:nvPr/>
        </p:nvSpPr>
        <p:spPr bwMode="auto">
          <a:xfrm>
            <a:off x="1981200" y="4648200"/>
            <a:ext cx="5892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2564" name="Rectangle 4"/>
          <p:cNvSpPr>
            <a:spLocks noChangeArrowheads="1"/>
          </p:cNvSpPr>
          <p:nvPr/>
        </p:nvSpPr>
        <p:spPr bwMode="auto">
          <a:xfrm>
            <a:off x="1981200" y="2362200"/>
            <a:ext cx="11113" cy="2273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2565" name="Rectangle 5"/>
          <p:cNvSpPr>
            <a:spLocks noChangeArrowheads="1"/>
          </p:cNvSpPr>
          <p:nvPr/>
        </p:nvSpPr>
        <p:spPr bwMode="auto">
          <a:xfrm>
            <a:off x="1973263" y="4781550"/>
            <a:ext cx="2301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800">
                <a:latin typeface="Arial" charset="0"/>
                <a:ea typeface="ＭＳ Ｐゴシック" charset="0"/>
                <a:cs typeface="ＭＳ Ｐゴシック" charset="0"/>
              </a:rPr>
              <a:t>Age of cohort</a:t>
            </a:r>
          </a:p>
        </p:txBody>
      </p:sp>
      <p:sp>
        <p:nvSpPr>
          <p:cNvPr id="322566" name="AutoShape 6"/>
          <p:cNvSpPr>
            <a:spLocks noChangeArrowheads="1"/>
          </p:cNvSpPr>
          <p:nvPr/>
        </p:nvSpPr>
        <p:spPr bwMode="auto">
          <a:xfrm>
            <a:off x="7423150" y="2444750"/>
            <a:ext cx="258763" cy="444500"/>
          </a:xfrm>
          <a:prstGeom prst="downArrow">
            <a:avLst>
              <a:gd name="adj1" fmla="val 50000"/>
              <a:gd name="adj2" fmla="val 85897"/>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2567" name="Rectangle 7"/>
          <p:cNvSpPr>
            <a:spLocks noChangeArrowheads="1"/>
          </p:cNvSpPr>
          <p:nvPr/>
        </p:nvSpPr>
        <p:spPr bwMode="auto">
          <a:xfrm>
            <a:off x="7078663" y="1752600"/>
            <a:ext cx="1082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400">
                <a:latin typeface="Arial" charset="0"/>
                <a:ea typeface="ＭＳ Ｐゴシック" charset="0"/>
                <a:cs typeface="ＭＳ Ｐゴシック" charset="0"/>
              </a:rPr>
              <a:t>Death</a:t>
            </a:r>
          </a:p>
        </p:txBody>
      </p:sp>
      <p:sp>
        <p:nvSpPr>
          <p:cNvPr id="322568" name="Rectangle 8"/>
          <p:cNvSpPr>
            <a:spLocks noChangeArrowheads="1"/>
          </p:cNvSpPr>
          <p:nvPr/>
        </p:nvSpPr>
        <p:spPr bwMode="auto">
          <a:xfrm>
            <a:off x="5316538" y="2057400"/>
            <a:ext cx="142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400">
                <a:latin typeface="Arial" charset="0"/>
                <a:ea typeface="ＭＳ Ｐゴシック" charset="0"/>
                <a:cs typeface="ＭＳ Ｐゴシック" charset="0"/>
              </a:rPr>
              <a:t>Onset of morbidity</a:t>
            </a:r>
          </a:p>
        </p:txBody>
      </p:sp>
      <p:sp>
        <p:nvSpPr>
          <p:cNvPr id="322569" name="Rectangle 9"/>
          <p:cNvSpPr>
            <a:spLocks noChangeArrowheads="1"/>
          </p:cNvSpPr>
          <p:nvPr/>
        </p:nvSpPr>
        <p:spPr bwMode="auto">
          <a:xfrm>
            <a:off x="381000" y="2286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800">
                <a:latin typeface="Arial" charset="0"/>
                <a:ea typeface="ＭＳ Ｐゴシック" charset="0"/>
                <a:cs typeface="ＭＳ Ｐゴシック" charset="0"/>
              </a:rPr>
              <a:t>Disability</a:t>
            </a:r>
          </a:p>
        </p:txBody>
      </p:sp>
      <p:sp>
        <p:nvSpPr>
          <p:cNvPr id="322570" name="Rectangle 10"/>
          <p:cNvSpPr>
            <a:spLocks noChangeArrowheads="1"/>
          </p:cNvSpPr>
          <p:nvPr/>
        </p:nvSpPr>
        <p:spPr bwMode="auto">
          <a:xfrm>
            <a:off x="5235575" y="4784725"/>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400">
                <a:latin typeface="Times New Roman" charset="0"/>
                <a:ea typeface="ＭＳ Ｐゴシック" charset="0"/>
                <a:cs typeface="ＭＳ Ｐゴシック" charset="0"/>
              </a:rPr>
              <a:t>55</a:t>
            </a:r>
          </a:p>
        </p:txBody>
      </p:sp>
      <p:sp>
        <p:nvSpPr>
          <p:cNvPr id="322571" name="Rectangle 11"/>
          <p:cNvSpPr>
            <a:spLocks noChangeArrowheads="1"/>
          </p:cNvSpPr>
          <p:nvPr/>
        </p:nvSpPr>
        <p:spPr bwMode="auto">
          <a:xfrm>
            <a:off x="6657975" y="4708525"/>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defRPr/>
            </a:pPr>
            <a:r>
              <a:rPr lang="en-GB" sz="2400">
                <a:latin typeface="Times New Roman" charset="0"/>
                <a:ea typeface="ＭＳ Ｐゴシック" charset="0"/>
                <a:cs typeface="ＭＳ Ｐゴシック" charset="0"/>
              </a:rPr>
              <a:t>80    90</a:t>
            </a:r>
          </a:p>
        </p:txBody>
      </p:sp>
      <p:sp>
        <p:nvSpPr>
          <p:cNvPr id="322572" name="AutoShape 12"/>
          <p:cNvSpPr>
            <a:spLocks noChangeArrowheads="1"/>
          </p:cNvSpPr>
          <p:nvPr/>
        </p:nvSpPr>
        <p:spPr bwMode="auto">
          <a:xfrm rot="16200000">
            <a:off x="6269832" y="3331368"/>
            <a:ext cx="1130300" cy="1477963"/>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2573" name="Rectangle 13"/>
          <p:cNvSpPr>
            <a:spLocks noChangeArrowheads="1"/>
          </p:cNvSpPr>
          <p:nvPr/>
        </p:nvSpPr>
        <p:spPr bwMode="auto">
          <a:xfrm>
            <a:off x="6183313" y="3184525"/>
            <a:ext cx="163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endParaRPr lang="en-US" sz="2400">
              <a:latin typeface="Times New Roman" charset="0"/>
              <a:ea typeface="ＭＳ Ｐゴシック" charset="0"/>
              <a:cs typeface="ＭＳ Ｐゴシック" charset="0"/>
            </a:endParaRPr>
          </a:p>
        </p:txBody>
      </p:sp>
      <p:sp>
        <p:nvSpPr>
          <p:cNvPr id="322574" name="AutoShape 14"/>
          <p:cNvSpPr>
            <a:spLocks noChangeArrowheads="1"/>
          </p:cNvSpPr>
          <p:nvPr/>
        </p:nvSpPr>
        <p:spPr bwMode="auto">
          <a:xfrm>
            <a:off x="6067425" y="3282950"/>
            <a:ext cx="192088" cy="673100"/>
          </a:xfrm>
          <a:prstGeom prst="downArrow">
            <a:avLst>
              <a:gd name="adj1" fmla="val 50000"/>
              <a:gd name="adj2" fmla="val 175222"/>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2575" name="Text Box 15"/>
          <p:cNvSpPr txBox="1">
            <a:spLocks noChangeArrowheads="1"/>
          </p:cNvSpPr>
          <p:nvPr/>
        </p:nvSpPr>
        <p:spPr bwMode="auto">
          <a:xfrm>
            <a:off x="3497263" y="5457825"/>
            <a:ext cx="4340225" cy="406400"/>
          </a:xfrm>
          <a:prstGeom prst="rect">
            <a:avLst/>
          </a:prstGeom>
          <a:noFill/>
          <a:ln w="9525">
            <a:solidFill>
              <a:srgbClr val="1D9F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GB" sz="2000" b="1" smtClean="0">
                <a:solidFill>
                  <a:srgbClr val="2C3437"/>
                </a:solidFill>
              </a:rPr>
              <a:t>Excellent - everything is delayed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617538" y="381000"/>
            <a:ext cx="7772400" cy="1143000"/>
          </a:xfrm>
        </p:spPr>
        <p:txBody>
          <a:bodyPr lIns="92075" tIns="46038" rIns="92075" bIns="46038"/>
          <a:lstStyle/>
          <a:p>
            <a:pPr eaLnBrk="1" fontAlgn="auto" hangingPunct="1">
              <a:spcAft>
                <a:spcPts val="0"/>
              </a:spcAft>
              <a:defRPr/>
            </a:pPr>
            <a:r>
              <a:rPr lang="en-GB">
                <a:ea typeface="+mj-ea"/>
                <a:cs typeface="+mj-cs"/>
              </a:rPr>
              <a:t>Ageing, Disability and Lifespan</a:t>
            </a:r>
            <a:r>
              <a:rPr lang="en-GB">
                <a:solidFill>
                  <a:schemeClr val="tx1"/>
                </a:solidFill>
                <a:ea typeface="+mj-ea"/>
                <a:cs typeface="+mj-cs"/>
              </a:rPr>
              <a:t/>
            </a:r>
            <a:br>
              <a:rPr lang="en-GB">
                <a:solidFill>
                  <a:schemeClr val="tx1"/>
                </a:solidFill>
                <a:ea typeface="+mj-ea"/>
                <a:cs typeface="+mj-cs"/>
              </a:rPr>
            </a:br>
            <a:r>
              <a:rPr lang="en-GB" sz="1600" i="1">
                <a:solidFill>
                  <a:schemeClr val="tx1"/>
                </a:solidFill>
                <a:ea typeface="+mj-ea"/>
                <a:cs typeface="+mj-cs"/>
              </a:rPr>
              <a:t>compression of morbidity</a:t>
            </a:r>
          </a:p>
        </p:txBody>
      </p:sp>
      <p:sp>
        <p:nvSpPr>
          <p:cNvPr id="323587" name="Line 3"/>
          <p:cNvSpPr>
            <a:spLocks noChangeShapeType="1"/>
          </p:cNvSpPr>
          <p:nvPr/>
        </p:nvSpPr>
        <p:spPr bwMode="auto">
          <a:xfrm>
            <a:off x="1998663" y="4572000"/>
            <a:ext cx="5892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3588" name="Rectangle 4"/>
          <p:cNvSpPr>
            <a:spLocks noChangeArrowheads="1"/>
          </p:cNvSpPr>
          <p:nvPr/>
        </p:nvSpPr>
        <p:spPr bwMode="auto">
          <a:xfrm>
            <a:off x="2003425" y="2216150"/>
            <a:ext cx="11113" cy="2273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3589" name="Rectangle 5"/>
          <p:cNvSpPr>
            <a:spLocks noChangeArrowheads="1"/>
          </p:cNvSpPr>
          <p:nvPr/>
        </p:nvSpPr>
        <p:spPr bwMode="auto">
          <a:xfrm>
            <a:off x="2103438" y="4724400"/>
            <a:ext cx="2301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800">
                <a:latin typeface="Arial" charset="0"/>
                <a:ea typeface="ＭＳ Ｐゴシック" charset="0"/>
                <a:cs typeface="ＭＳ Ｐゴシック" charset="0"/>
              </a:rPr>
              <a:t>Age of cohort</a:t>
            </a:r>
          </a:p>
        </p:txBody>
      </p:sp>
      <p:sp>
        <p:nvSpPr>
          <p:cNvPr id="323590" name="AutoShape 6"/>
          <p:cNvSpPr>
            <a:spLocks noChangeArrowheads="1"/>
          </p:cNvSpPr>
          <p:nvPr/>
        </p:nvSpPr>
        <p:spPr bwMode="auto">
          <a:xfrm>
            <a:off x="6135688" y="3130550"/>
            <a:ext cx="192087" cy="825500"/>
          </a:xfrm>
          <a:prstGeom prst="downArrow">
            <a:avLst>
              <a:gd name="adj1" fmla="val 50000"/>
              <a:gd name="adj2" fmla="val 214896"/>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3591" name="AutoShape 7"/>
          <p:cNvSpPr>
            <a:spLocks noChangeArrowheads="1"/>
          </p:cNvSpPr>
          <p:nvPr/>
        </p:nvSpPr>
        <p:spPr bwMode="auto">
          <a:xfrm>
            <a:off x="7162800" y="2438400"/>
            <a:ext cx="327025" cy="673100"/>
          </a:xfrm>
          <a:prstGeom prst="downArrow">
            <a:avLst>
              <a:gd name="adj1" fmla="val 50000"/>
              <a:gd name="adj2" fmla="val 102922"/>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3592" name="Rectangle 8"/>
          <p:cNvSpPr>
            <a:spLocks noChangeArrowheads="1"/>
          </p:cNvSpPr>
          <p:nvPr/>
        </p:nvSpPr>
        <p:spPr bwMode="auto">
          <a:xfrm>
            <a:off x="6738938" y="1828800"/>
            <a:ext cx="108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400">
                <a:latin typeface="Arial" charset="0"/>
                <a:ea typeface="ＭＳ Ｐゴシック" charset="0"/>
                <a:cs typeface="ＭＳ Ｐゴシック" charset="0"/>
              </a:rPr>
              <a:t>Death</a:t>
            </a:r>
          </a:p>
        </p:txBody>
      </p:sp>
      <p:sp>
        <p:nvSpPr>
          <p:cNvPr id="323593" name="Rectangle 9"/>
          <p:cNvSpPr>
            <a:spLocks noChangeArrowheads="1"/>
          </p:cNvSpPr>
          <p:nvPr/>
        </p:nvSpPr>
        <p:spPr bwMode="auto">
          <a:xfrm>
            <a:off x="5249863" y="1828800"/>
            <a:ext cx="142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400">
                <a:latin typeface="Arial" charset="0"/>
                <a:ea typeface="ＭＳ Ｐゴシック" charset="0"/>
                <a:cs typeface="ＭＳ Ｐゴシック" charset="0"/>
              </a:rPr>
              <a:t>Onset of morbidity</a:t>
            </a:r>
          </a:p>
        </p:txBody>
      </p:sp>
      <p:sp>
        <p:nvSpPr>
          <p:cNvPr id="323594" name="Rectangle 10"/>
          <p:cNvSpPr>
            <a:spLocks noChangeArrowheads="1"/>
          </p:cNvSpPr>
          <p:nvPr/>
        </p:nvSpPr>
        <p:spPr bwMode="auto">
          <a:xfrm>
            <a:off x="457200" y="22098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GB" sz="2800">
                <a:latin typeface="Arial" charset="0"/>
                <a:ea typeface="ＭＳ Ｐゴシック" charset="0"/>
                <a:cs typeface="ＭＳ Ｐゴシック" charset="0"/>
              </a:rPr>
              <a:t>Disability</a:t>
            </a:r>
          </a:p>
        </p:txBody>
      </p:sp>
      <p:sp>
        <p:nvSpPr>
          <p:cNvPr id="323595" name="Rectangle 11"/>
          <p:cNvSpPr>
            <a:spLocks noChangeArrowheads="1"/>
          </p:cNvSpPr>
          <p:nvPr/>
        </p:nvSpPr>
        <p:spPr bwMode="auto">
          <a:xfrm>
            <a:off x="5235575" y="4784725"/>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400">
                <a:latin typeface="Times New Roman" charset="0"/>
                <a:ea typeface="ＭＳ Ｐゴシック" charset="0"/>
                <a:cs typeface="ＭＳ Ｐゴシック" charset="0"/>
              </a:rPr>
              <a:t>55</a:t>
            </a:r>
          </a:p>
        </p:txBody>
      </p:sp>
      <p:sp>
        <p:nvSpPr>
          <p:cNvPr id="323596" name="Rectangle 12"/>
          <p:cNvSpPr>
            <a:spLocks noChangeArrowheads="1"/>
          </p:cNvSpPr>
          <p:nvPr/>
        </p:nvSpPr>
        <p:spPr bwMode="auto">
          <a:xfrm>
            <a:off x="6553200" y="4724400"/>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2400">
                <a:latin typeface="Times New Roman" charset="0"/>
                <a:ea typeface="ＭＳ Ｐゴシック" charset="0"/>
                <a:cs typeface="ＭＳ Ｐゴシック" charset="0"/>
              </a:rPr>
              <a:t>80     90</a:t>
            </a:r>
          </a:p>
        </p:txBody>
      </p:sp>
      <p:sp>
        <p:nvSpPr>
          <p:cNvPr id="323597" name="AutoShape 13"/>
          <p:cNvSpPr>
            <a:spLocks noChangeArrowheads="1"/>
          </p:cNvSpPr>
          <p:nvPr/>
        </p:nvSpPr>
        <p:spPr bwMode="auto">
          <a:xfrm rot="16200000">
            <a:off x="6485732" y="3496468"/>
            <a:ext cx="1054100" cy="1071563"/>
          </a:xfrm>
          <a:prstGeom prst="rtTriangle">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3598" name="Text Box 14"/>
          <p:cNvSpPr txBox="1">
            <a:spLocks noChangeArrowheads="1"/>
          </p:cNvSpPr>
          <p:nvPr/>
        </p:nvSpPr>
        <p:spPr bwMode="auto">
          <a:xfrm>
            <a:off x="4149725" y="5573713"/>
            <a:ext cx="3963988" cy="406400"/>
          </a:xfrm>
          <a:prstGeom prst="rect">
            <a:avLst/>
          </a:prstGeom>
          <a:noFill/>
          <a:ln w="9525">
            <a:solidFill>
              <a:srgbClr val="1D9F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GB" sz="2000" smtClean="0">
                <a:solidFill>
                  <a:srgbClr val="2C3437"/>
                </a:solidFill>
              </a:rPr>
              <a:t>Even better, it all happens later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fontAlgn="auto" hangingPunct="1">
              <a:spcAft>
                <a:spcPts val="0"/>
              </a:spcAft>
              <a:defRPr/>
            </a:pPr>
            <a:r>
              <a:rPr lang="en-GB" sz="3200">
                <a:ea typeface="+mj-ea"/>
                <a:cs typeface="+mj-cs"/>
              </a:rPr>
              <a:t>The truth is variable and probably changing</a:t>
            </a:r>
          </a:p>
        </p:txBody>
      </p:sp>
      <p:sp>
        <p:nvSpPr>
          <p:cNvPr id="81922" name="Rectangle 3"/>
          <p:cNvSpPr>
            <a:spLocks noGrp="1" noChangeArrowheads="1"/>
          </p:cNvSpPr>
          <p:nvPr>
            <p:ph idx="1"/>
          </p:nvPr>
        </p:nvSpPr>
        <p:spPr>
          <a:xfrm>
            <a:off x="301625" y="1677988"/>
            <a:ext cx="8056563" cy="4846637"/>
          </a:xfrm>
        </p:spPr>
        <p:txBody>
          <a:bodyPr/>
          <a:lstStyle/>
          <a:p>
            <a:pPr eaLnBrk="1" hangingPunct="1">
              <a:buFontTx/>
              <a:buNone/>
            </a:pPr>
            <a:r>
              <a:rPr lang="en-US" smtClean="0">
                <a:solidFill>
                  <a:srgbClr val="0000FF"/>
                </a:solidFill>
                <a:ea typeface="ＭＳ Ｐゴシック" pitchFamily="34" charset="-128"/>
              </a:rPr>
              <a:t>Cross national evidence suggests </a:t>
            </a:r>
          </a:p>
          <a:p>
            <a:pPr eaLnBrk="1" hangingPunct="1"/>
            <a:r>
              <a:rPr lang="en-US" sz="2000" smtClean="0">
                <a:ea typeface="ＭＳ Ｐゴシック" pitchFamily="34" charset="-128"/>
              </a:rPr>
              <a:t>decreases in severe levels of disability</a:t>
            </a:r>
          </a:p>
          <a:p>
            <a:pPr eaLnBrk="1" hangingPunct="1"/>
            <a:r>
              <a:rPr lang="en-US" sz="2000" b="1" smtClean="0">
                <a:ea typeface="ＭＳ Ｐゴシック" pitchFamily="34" charset="-128"/>
              </a:rPr>
              <a:t>but </a:t>
            </a:r>
            <a:r>
              <a:rPr lang="en-US" sz="2000" smtClean="0">
                <a:ea typeface="ＭＳ Ｐゴシック" pitchFamily="34" charset="-128"/>
              </a:rPr>
              <a:t>increases in mild-moderate disability.</a:t>
            </a:r>
          </a:p>
          <a:p>
            <a:pPr lvl="1" eaLnBrk="1" hangingPunct="1"/>
            <a:r>
              <a:rPr lang="en-US" smtClean="0">
                <a:ea typeface="ＭＳ Ｐゴシック" pitchFamily="34" charset="-128"/>
              </a:rPr>
              <a:t>UK, US, Japan, France and Canada life free of severe disability has been increasing over time.</a:t>
            </a:r>
          </a:p>
          <a:p>
            <a:pPr lvl="1" eaLnBrk="1" hangingPunct="1"/>
            <a:endParaRPr lang="en-US" sz="800" smtClean="0">
              <a:ea typeface="ＭＳ Ｐゴシック" pitchFamily="34" charset="-128"/>
            </a:endParaRPr>
          </a:p>
          <a:p>
            <a:pPr lvl="1" eaLnBrk="1" hangingPunct="1"/>
            <a:r>
              <a:rPr lang="en-US" b="1" u="sng" smtClean="0">
                <a:ea typeface="ＭＳ Ｐゴシック" pitchFamily="34" charset="-128"/>
              </a:rPr>
              <a:t>BUT</a:t>
            </a:r>
            <a:r>
              <a:rPr lang="en-US" smtClean="0">
                <a:ea typeface="ＭＳ Ｐゴシック" pitchFamily="34" charset="-128"/>
              </a:rPr>
              <a:t> overall amount of disability free life has been stable or declining.</a:t>
            </a:r>
          </a:p>
          <a:p>
            <a:pPr lvl="1" eaLnBrk="1" hangingPunct="1"/>
            <a:endParaRPr lang="en-US" sz="800" smtClean="0">
              <a:ea typeface="ＭＳ Ｐゴシック" pitchFamily="34" charset="-128"/>
            </a:endParaRPr>
          </a:p>
          <a:p>
            <a:pPr lvl="1" eaLnBrk="1" hangingPunct="1"/>
            <a:r>
              <a:rPr lang="en-US" smtClean="0">
                <a:ea typeface="ＭＳ Ｐゴシック" pitchFamily="34" charset="-128"/>
              </a:rPr>
              <a:t>overall burden of disability being reduced but that more moderate disabilities may be increasing.  </a:t>
            </a:r>
          </a:p>
          <a:p>
            <a:pPr lvl="1" eaLnBrk="1" hangingPunct="1"/>
            <a:endParaRPr lang="en-US" smtClean="0">
              <a:ea typeface="ＭＳ Ｐゴシック" pitchFamily="34" charset="-128"/>
            </a:endParaRPr>
          </a:p>
          <a:p>
            <a:pPr eaLnBrk="1" hangingPunct="1"/>
            <a:r>
              <a:rPr lang="en-US" sz="2000" smtClean="0">
                <a:ea typeface="ＭＳ Ｐゴシック" pitchFamily="34" charset="-128"/>
              </a:rPr>
              <a:t>Implications are that we will need strategies to deal with more prevalent moderate disabilities.</a:t>
            </a:r>
            <a:endParaRPr lang="en-GB"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descr="queen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34559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83" name="Picture 3" descr="bb_king_narrowweb__200x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700213"/>
            <a:ext cx="3600450" cy="2233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284" name="Picture 4" descr="_41144555_dorothyevans203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76700"/>
            <a:ext cx="34591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85" name="Text Box 5"/>
          <p:cNvSpPr txBox="1">
            <a:spLocks noChangeArrowheads="1"/>
          </p:cNvSpPr>
          <p:nvPr/>
        </p:nvSpPr>
        <p:spPr bwMode="auto">
          <a:xfrm>
            <a:off x="1331913" y="620713"/>
            <a:ext cx="69135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3600" dirty="0">
                <a:solidFill>
                  <a:srgbClr val="FF0000"/>
                </a:solidFill>
                <a:latin typeface="+mj-lt"/>
                <a:ea typeface="ＭＳ Ｐゴシック" charset="0"/>
                <a:cs typeface="Arial" charset="0"/>
              </a:rPr>
              <a:t>Successful Ageing</a:t>
            </a:r>
          </a:p>
        </p:txBody>
      </p:sp>
      <p:pic>
        <p:nvPicPr>
          <p:cNvPr id="481286" name="Picture 6" descr="File:Harry Patch.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076700"/>
            <a:ext cx="3600450" cy="252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12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481283"/>
                                        </p:tgtEl>
                                        <p:attrNameLst>
                                          <p:attrName>style.visibility</p:attrName>
                                        </p:attrNameLst>
                                      </p:cBhvr>
                                      <p:to>
                                        <p:strVal val="visible"/>
                                      </p:to>
                                    </p:set>
                                    <p:animEffect transition="in" filter="checkerboard(across)">
                                      <p:cBhvr>
                                        <p:cTn id="11" dur="500"/>
                                        <p:tgtEl>
                                          <p:spTgt spid="4812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8128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81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Life Expectancy/ Healthy Life Expectancy</a:t>
            </a:r>
            <a:endParaRPr lang="en-US" dirty="0">
              <a:ea typeface="+mj-ea"/>
              <a:cs typeface="+mj-cs"/>
            </a:endParaRPr>
          </a:p>
        </p:txBody>
      </p:sp>
      <p:graphicFrame>
        <p:nvGraphicFramePr>
          <p:cNvPr id="4" name="Chart 3"/>
          <p:cNvGraphicFramePr>
            <a:graphicFrameLocks/>
          </p:cNvGraphicFramePr>
          <p:nvPr/>
        </p:nvGraphicFramePr>
        <p:xfrm>
          <a:off x="467544" y="1484784"/>
          <a:ext cx="8136904"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323850" y="476250"/>
            <a:ext cx="86423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3200">
                <a:solidFill>
                  <a:srgbClr val="FF0000"/>
                </a:solidFill>
                <a:latin typeface="Comic Sans MS" pitchFamily="66" charset="0"/>
              </a:rPr>
              <a:t>Compression of mortality:  </a:t>
            </a:r>
            <a:r>
              <a:rPr lang="fr-FR" sz="3200">
                <a:solidFill>
                  <a:srgbClr val="FF0000"/>
                </a:solidFill>
                <a:latin typeface="Comic Sans MS" pitchFamily="66" charset="0"/>
              </a:rPr>
              <a:t>Rectangularization of the survival curve </a:t>
            </a:r>
            <a:r>
              <a:rPr lang="fr-FR">
                <a:solidFill>
                  <a:srgbClr val="FF0000"/>
                </a:solidFill>
                <a:latin typeface="Comic Sans MS" pitchFamily="66" charset="0"/>
              </a:rPr>
              <a:t>(France, Robine 2002)</a:t>
            </a:r>
          </a:p>
        </p:txBody>
      </p:sp>
      <p:graphicFrame>
        <p:nvGraphicFramePr>
          <p:cNvPr id="84994" name="Object 3"/>
          <p:cNvGraphicFramePr>
            <a:graphicFrameLocks noChangeAspect="1"/>
          </p:cNvGraphicFramePr>
          <p:nvPr/>
        </p:nvGraphicFramePr>
        <p:xfrm>
          <a:off x="611188" y="1773238"/>
          <a:ext cx="7993062" cy="4248150"/>
        </p:xfrm>
        <a:graphic>
          <a:graphicData uri="http://schemas.openxmlformats.org/presentationml/2006/ole">
            <mc:AlternateContent xmlns:mc="http://schemas.openxmlformats.org/markup-compatibility/2006">
              <mc:Choice xmlns:v="urn:schemas-microsoft-com:vml" Requires="v">
                <p:oleObj spid="_x0000_s84997" name="Chart" r:id="rId5" imgW="4864100" imgH="3340100" progId="Excel.Chart.8">
                  <p:embed/>
                </p:oleObj>
              </mc:Choice>
              <mc:Fallback>
                <p:oleObj name="Chart" r:id="rId5" imgW="4864100" imgH="3340100"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773238"/>
                        <a:ext cx="7993062"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4995" name="Rectangle 4"/>
          <p:cNvSpPr>
            <a:spLocks noChangeArrowheads="1"/>
          </p:cNvSpPr>
          <p:nvPr/>
        </p:nvSpPr>
        <p:spPr bwMode="auto">
          <a:xfrm>
            <a:off x="6705600" y="22860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GB" sz="400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9388" y="404813"/>
            <a:ext cx="8893175" cy="908050"/>
          </a:xfrm>
        </p:spPr>
        <p:txBody>
          <a:bodyPr/>
          <a:lstStyle/>
          <a:p>
            <a:pPr algn="ctr" eaLnBrk="1" hangingPunct="1">
              <a:defRPr/>
            </a:pPr>
            <a:r>
              <a:rPr lang="en-GB" dirty="0"/>
              <a:t>Mortality</a:t>
            </a:r>
            <a:endParaRPr lang="en-US" dirty="0"/>
          </a:p>
        </p:txBody>
      </p:sp>
      <p:graphicFrame>
        <p:nvGraphicFramePr>
          <p:cNvPr id="87042" name="Object 3"/>
          <p:cNvGraphicFramePr>
            <a:graphicFrameLocks noChangeAspect="1"/>
          </p:cNvGraphicFramePr>
          <p:nvPr>
            <p:ph idx="4294967295"/>
          </p:nvPr>
        </p:nvGraphicFramePr>
        <p:xfrm>
          <a:off x="258763" y="1125538"/>
          <a:ext cx="8607425" cy="4967287"/>
        </p:xfrm>
        <a:graphic>
          <a:graphicData uri="http://schemas.openxmlformats.org/presentationml/2006/ole">
            <mc:AlternateContent xmlns:mc="http://schemas.openxmlformats.org/markup-compatibility/2006">
              <mc:Choice xmlns:v="urn:schemas-microsoft-com:vml" Requires="v">
                <p:oleObj spid="_x0000_s87044" name="Chart" r:id="rId4" imgW="7988300" imgH="4610100" progId="MSGraph.Chart.8">
                  <p:embed followColorScheme="full"/>
                </p:oleObj>
              </mc:Choice>
              <mc:Fallback>
                <p:oleObj name="Chart" r:id="rId4" imgW="7988300" imgH="46101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3" y="1125538"/>
                        <a:ext cx="8607425"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GB" smtClean="0">
                <a:ea typeface="ＭＳ Ｐゴシック" pitchFamily="34" charset="-128"/>
              </a:rPr>
              <a:t>Long Term Conditions</a:t>
            </a:r>
          </a:p>
        </p:txBody>
      </p:sp>
      <p:sp>
        <p:nvSpPr>
          <p:cNvPr id="89090" name="Rectangle 3"/>
          <p:cNvSpPr>
            <a:spLocks noGrp="1" noChangeArrowheads="1"/>
          </p:cNvSpPr>
          <p:nvPr>
            <p:ph type="body" idx="1"/>
          </p:nvPr>
        </p:nvSpPr>
        <p:spPr/>
        <p:txBody>
          <a:bodyPr/>
          <a:lstStyle/>
          <a:p>
            <a:pPr eaLnBrk="1" hangingPunct="1"/>
            <a:r>
              <a:rPr lang="en-GB" sz="2800" smtClean="0">
                <a:ea typeface="ＭＳ Ｐゴシック" pitchFamily="34" charset="-128"/>
              </a:rPr>
              <a:t>Defined as….Non curable but managed.</a:t>
            </a:r>
          </a:p>
          <a:p>
            <a:pPr eaLnBrk="1" hangingPunct="1"/>
            <a:endParaRPr lang="en-GB" sz="2800" smtClean="0">
              <a:ea typeface="ＭＳ Ｐゴシック" pitchFamily="34" charset="-128"/>
            </a:endParaRPr>
          </a:p>
          <a:p>
            <a:pPr eaLnBrk="1" hangingPunct="1"/>
            <a:r>
              <a:rPr lang="en-GB" sz="2800" smtClean="0">
                <a:ea typeface="ＭＳ Ｐゴシック" pitchFamily="34" charset="-128"/>
              </a:rPr>
              <a:t>15.4M people at least 1 Long Term Condition.</a:t>
            </a:r>
          </a:p>
          <a:p>
            <a:pPr eaLnBrk="1" hangingPunct="1"/>
            <a:r>
              <a:rPr lang="en-GB" sz="2800" smtClean="0">
                <a:ea typeface="ＭＳ Ｐゴシック" pitchFamily="34" charset="-128"/>
              </a:rPr>
              <a:t>77% inpatient bed days due to LTC</a:t>
            </a:r>
          </a:p>
          <a:p>
            <a:pPr eaLnBrk="1" hangingPunct="1"/>
            <a:r>
              <a:rPr lang="en-GB" sz="2800" smtClean="0">
                <a:ea typeface="ＭＳ Ｐゴシック" pitchFamily="34" charset="-128"/>
              </a:rPr>
              <a:t>68% of outpatient + A&amp;E attendances due to LTC</a:t>
            </a:r>
          </a:p>
          <a:p>
            <a:pPr eaLnBrk="1" hangingPunct="1"/>
            <a:endParaRPr lang="en-GB" sz="2800" smtClean="0">
              <a:ea typeface="ＭＳ Ｐゴシック" pitchFamily="34" charset="-128"/>
            </a:endParaRPr>
          </a:p>
          <a:p>
            <a:pPr eaLnBrk="1" hangingPunct="1"/>
            <a:r>
              <a:rPr lang="en-GB" sz="2800" smtClean="0">
                <a:ea typeface="ＭＳ Ｐゴシック" pitchFamily="34" charset="-128"/>
              </a:rPr>
              <a:t>amounts to £7.00 out of every £10.00 of the healthcare spend!</a:t>
            </a:r>
          </a:p>
          <a:p>
            <a:pPr eaLnBrk="1" hangingPunct="1"/>
            <a:endParaRPr lang="en-GB"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80975" y="274638"/>
            <a:ext cx="8726488" cy="993775"/>
          </a:xfrm>
        </p:spPr>
        <p:txBody>
          <a:bodyPr/>
          <a:lstStyle/>
          <a:p>
            <a:pPr eaLnBrk="1" fontAlgn="auto" hangingPunct="1">
              <a:spcAft>
                <a:spcPts val="0"/>
              </a:spcAft>
              <a:defRPr/>
            </a:pPr>
            <a:r>
              <a:rPr lang="en-GB" sz="3200">
                <a:latin typeface="Comic Sans MS" charset="0"/>
                <a:ea typeface="+mj-ea"/>
                <a:cs typeface="+mj-cs"/>
              </a:rPr>
              <a:t>English Longitudinal Study of Ageing (ELSA).</a:t>
            </a:r>
          </a:p>
        </p:txBody>
      </p:sp>
      <p:sp>
        <p:nvSpPr>
          <p:cNvPr id="325635" name="Rectangle 3"/>
          <p:cNvSpPr>
            <a:spLocks noGrp="1" noChangeArrowheads="1"/>
          </p:cNvSpPr>
          <p:nvPr>
            <p:ph idx="1"/>
          </p:nvPr>
        </p:nvSpPr>
        <p:spPr>
          <a:xfrm>
            <a:off x="468313" y="1412875"/>
            <a:ext cx="8229600" cy="4525963"/>
          </a:xfrm>
        </p:spPr>
        <p:txBody>
          <a:bodyPr>
            <a:normAutofit/>
          </a:bodyPr>
          <a:lstStyle/>
          <a:p>
            <a:pPr eaLnBrk="1" hangingPunct="1">
              <a:lnSpc>
                <a:spcPct val="90000"/>
              </a:lnSpc>
              <a:buFontTx/>
              <a:buNone/>
            </a:pPr>
            <a:r>
              <a:rPr lang="en-GB" sz="2000" smtClean="0">
                <a:ea typeface="ＭＳ Ｐゴシック" pitchFamily="34" charset="-128"/>
              </a:rPr>
              <a:t>Participants</a:t>
            </a:r>
          </a:p>
          <a:p>
            <a:pPr eaLnBrk="1" hangingPunct="1">
              <a:lnSpc>
                <a:spcPct val="90000"/>
              </a:lnSpc>
            </a:pPr>
            <a:r>
              <a:rPr lang="en-GB" sz="2000" smtClean="0">
                <a:ea typeface="ＭＳ Ｐゴシック" pitchFamily="34" charset="-128"/>
              </a:rPr>
              <a:t>About 4000 representative sample aged 65+</a:t>
            </a:r>
          </a:p>
          <a:p>
            <a:pPr eaLnBrk="1" hangingPunct="1">
              <a:lnSpc>
                <a:spcPct val="90000"/>
              </a:lnSpc>
            </a:pPr>
            <a:r>
              <a:rPr lang="en-GB" sz="2000" smtClean="0">
                <a:ea typeface="ＭＳ Ｐゴシック" pitchFamily="34" charset="-128"/>
              </a:rPr>
              <a:t>followed up for 5 years</a:t>
            </a:r>
          </a:p>
          <a:p>
            <a:pPr eaLnBrk="1" hangingPunct="1">
              <a:lnSpc>
                <a:spcPct val="90000"/>
              </a:lnSpc>
              <a:buFontTx/>
              <a:buNone/>
            </a:pPr>
            <a:endParaRPr lang="en-GB" sz="2000" smtClean="0">
              <a:ea typeface="ＭＳ Ｐゴシック" pitchFamily="34" charset="-128"/>
            </a:endParaRPr>
          </a:p>
          <a:p>
            <a:pPr eaLnBrk="1" hangingPunct="1">
              <a:lnSpc>
                <a:spcPct val="90000"/>
              </a:lnSpc>
              <a:buFontTx/>
              <a:buNone/>
            </a:pPr>
            <a:r>
              <a:rPr lang="en-GB" sz="2000" smtClean="0">
                <a:ea typeface="ＭＳ Ｐゴシック" pitchFamily="34" charset="-128"/>
              </a:rPr>
              <a:t>Measurement: </a:t>
            </a:r>
          </a:p>
          <a:p>
            <a:pPr eaLnBrk="1" hangingPunct="1">
              <a:lnSpc>
                <a:spcPct val="90000"/>
              </a:lnSpc>
            </a:pPr>
            <a:r>
              <a:rPr lang="en-GB" sz="2000" smtClean="0">
                <a:ea typeface="ＭＳ Ｐゴシック" pitchFamily="34" charset="-128"/>
              </a:rPr>
              <a:t>Analyses compared the risks of impaired physical function, depression, confusion and mortality associated with various baseline variables</a:t>
            </a:r>
          </a:p>
          <a:p>
            <a:pPr eaLnBrk="1" hangingPunct="1">
              <a:lnSpc>
                <a:spcPct val="90000"/>
              </a:lnSpc>
              <a:buFontTx/>
              <a:buNone/>
            </a:pPr>
            <a:endParaRPr lang="en-GB" sz="2000" smtClean="0">
              <a:ea typeface="ＭＳ Ｐゴシック" pitchFamily="34" charset="-128"/>
            </a:endParaRPr>
          </a:p>
          <a:p>
            <a:pPr eaLnBrk="1" hangingPunct="1">
              <a:lnSpc>
                <a:spcPct val="90000"/>
              </a:lnSpc>
              <a:buFontTx/>
              <a:buNone/>
            </a:pPr>
            <a:r>
              <a:rPr lang="en-GB" sz="2000" smtClean="0">
                <a:ea typeface="ＭＳ Ｐゴシック" pitchFamily="34" charset="-128"/>
              </a:rPr>
              <a:t>Selected results (associations):</a:t>
            </a:r>
          </a:p>
          <a:p>
            <a:pPr eaLnBrk="1" hangingPunct="1">
              <a:lnSpc>
                <a:spcPct val="90000"/>
              </a:lnSpc>
            </a:pPr>
            <a:r>
              <a:rPr lang="en-GB" sz="2000" smtClean="0">
                <a:ea typeface="ＭＳ Ｐゴシック" pitchFamily="34" charset="-128"/>
                <a:sym typeface="Symbol" pitchFamily="18" charset="2"/>
              </a:rPr>
              <a:t>living in deprived neighbourhoods 1.7 x new mobility difficulties</a:t>
            </a:r>
          </a:p>
          <a:p>
            <a:pPr eaLnBrk="1" hangingPunct="1">
              <a:lnSpc>
                <a:spcPct val="90000"/>
              </a:lnSpc>
            </a:pPr>
            <a:r>
              <a:rPr lang="en-GB" sz="2000" smtClean="0">
                <a:ea typeface="ＭＳ Ｐゴシック" pitchFamily="34" charset="-128"/>
                <a:sym typeface="Symbol" pitchFamily="18" charset="2"/>
              </a:rPr>
              <a:t>living in deprived neighbourhoods incident cognitive decline</a:t>
            </a:r>
          </a:p>
          <a:p>
            <a:pPr eaLnBrk="1" hangingPunct="1">
              <a:lnSpc>
                <a:spcPct val="90000"/>
              </a:lnSpc>
            </a:pPr>
            <a:r>
              <a:rPr lang="en-GB" sz="2000" smtClean="0">
                <a:ea typeface="ＭＳ Ｐゴシック" pitchFamily="34" charset="-128"/>
                <a:sym typeface="Symbol" pitchFamily="18" charset="2"/>
              </a:rPr>
              <a:t>Low social contacts and poor health is more disabling over time </a:t>
            </a:r>
          </a:p>
          <a:p>
            <a:pPr eaLnBrk="1" hangingPunct="1">
              <a:lnSpc>
                <a:spcPct val="90000"/>
              </a:lnSpc>
            </a:pPr>
            <a:r>
              <a:rPr lang="en-GB" sz="2000" smtClean="0">
                <a:ea typeface="ＭＳ Ｐゴシック" pitchFamily="34" charset="-128"/>
                <a:sym typeface="Symbol" pitchFamily="18" charset="2"/>
              </a:rPr>
              <a:t>Habitual physical activity age 50-60 with  physical disability</a:t>
            </a:r>
          </a:p>
          <a:p>
            <a:pPr eaLnBrk="1" hangingPunct="1">
              <a:lnSpc>
                <a:spcPct val="90000"/>
              </a:lnSpc>
            </a:pPr>
            <a:endParaRPr lang="en-GB" sz="800" smtClean="0">
              <a:ea typeface="ＭＳ Ｐゴシック" pitchFamily="34" charset="-128"/>
              <a:sym typeface="Symbol" pitchFamily="18" charset="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descr="Canvas"/>
          <p:cNvSpPr>
            <a:spLocks noGrp="1" noChangeArrowheads="1"/>
          </p:cNvSpPr>
          <p:nvPr>
            <p:ph type="title"/>
          </p:nvPr>
        </p:nvSpPr>
        <p:spPr>
          <a:xfrm>
            <a:off x="457200" y="228600"/>
            <a:ext cx="8280400" cy="93345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lIns="92075" tIns="46038" rIns="92075" bIns="46038"/>
          <a:lstStyle/>
          <a:p>
            <a:pPr eaLnBrk="1" hangingPunct="1">
              <a:defRPr/>
            </a:pPr>
            <a:r>
              <a:rPr lang="en-GB"/>
              <a:t>Living Arrangements</a:t>
            </a:r>
          </a:p>
        </p:txBody>
      </p:sp>
      <p:sp>
        <p:nvSpPr>
          <p:cNvPr id="91138" name="Rectangle 3"/>
          <p:cNvSpPr>
            <a:spLocks noGrp="1" noChangeArrowheads="1"/>
          </p:cNvSpPr>
          <p:nvPr>
            <p:ph type="body" idx="1"/>
          </p:nvPr>
        </p:nvSpPr>
        <p:spPr>
          <a:xfrm>
            <a:off x="685800" y="1143000"/>
            <a:ext cx="7772400" cy="4953000"/>
          </a:xfrm>
          <a:noFill/>
        </p:spPr>
        <p:txBody>
          <a:bodyPr lIns="92075" tIns="46038" rIns="92075" bIns="46038"/>
          <a:lstStyle/>
          <a:p>
            <a:pPr marL="0" indent="0" eaLnBrk="1" hangingPunct="1">
              <a:lnSpc>
                <a:spcPct val="90000"/>
              </a:lnSpc>
              <a:buFontTx/>
              <a:buNone/>
            </a:pPr>
            <a:endParaRPr lang="en-GB" sz="2000" b="1" smtClean="0">
              <a:ea typeface="ＭＳ Ｐゴシック" pitchFamily="34" charset="-128"/>
              <a:cs typeface="Times New Roman" pitchFamily="18" charset="0"/>
            </a:endParaRPr>
          </a:p>
          <a:p>
            <a:pPr marL="0" indent="0" eaLnBrk="1" hangingPunct="1">
              <a:lnSpc>
                <a:spcPct val="90000"/>
              </a:lnSpc>
              <a:buFontTx/>
              <a:buNone/>
            </a:pPr>
            <a:r>
              <a:rPr lang="en-GB" sz="2000" b="1" smtClean="0">
                <a:ea typeface="ＭＳ Ｐゴシック" pitchFamily="34" charset="-128"/>
                <a:cs typeface="Times New Roman" pitchFamily="18" charset="0"/>
              </a:rPr>
              <a:t>Proportion of women aged 65 and over living alone in private households:  1970-2000</a:t>
            </a:r>
          </a:p>
        </p:txBody>
      </p:sp>
      <p:sp>
        <p:nvSpPr>
          <p:cNvPr id="56324" name="Rectangle 4"/>
          <p:cNvSpPr>
            <a:spLocks noChangeArrowheads="1"/>
          </p:cNvSpPr>
          <p:nvPr/>
        </p:nvSpPr>
        <p:spPr bwMode="auto">
          <a:xfrm>
            <a:off x="304800" y="6324600"/>
            <a:ext cx="833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a:latin typeface="Albertus Medium" charset="0"/>
                <a:ea typeface="ＭＳ Ｐゴシック" charset="0"/>
                <a:cs typeface="ＭＳ Ｐゴシック" charset="0"/>
              </a:rPr>
              <a:t>Source:  	Tomassini et al. (2004), Population Trends, 115, Figure 1, pp.24-34.</a:t>
            </a:r>
          </a:p>
        </p:txBody>
      </p:sp>
      <p:graphicFrame>
        <p:nvGraphicFramePr>
          <p:cNvPr id="91140" name="Object 5"/>
          <p:cNvGraphicFramePr>
            <a:graphicFrameLocks noChangeAspect="1"/>
          </p:cNvGraphicFramePr>
          <p:nvPr/>
        </p:nvGraphicFramePr>
        <p:xfrm>
          <a:off x="887413" y="2455863"/>
          <a:ext cx="7064375" cy="3394075"/>
        </p:xfrm>
        <a:graphic>
          <a:graphicData uri="http://schemas.openxmlformats.org/presentationml/2006/ole">
            <mc:AlternateContent xmlns:mc="http://schemas.openxmlformats.org/markup-compatibility/2006">
              <mc:Choice xmlns:v="urn:schemas-microsoft-com:vml" Requires="v">
                <p:oleObj spid="_x0000_s91142" name="Chart" r:id="rId6" imgW="7277100" imgH="3149600" progId="Excel.Chart.8">
                  <p:embed/>
                </p:oleObj>
              </mc:Choice>
              <mc:Fallback>
                <p:oleObj name="Chart" r:id="rId6" imgW="7277100" imgH="3149600" progId="Excel.Char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413" y="2455863"/>
                        <a:ext cx="7064375"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228600"/>
            <a:ext cx="8610600" cy="1524000"/>
          </a:xfrm>
        </p:spPr>
        <p:txBody>
          <a:bodyPr lIns="92075" tIns="46038" rIns="92075" bIns="46038"/>
          <a:lstStyle/>
          <a:p>
            <a:pPr eaLnBrk="1" hangingPunct="1">
              <a:defRPr/>
            </a:pPr>
            <a:r>
              <a:rPr lang="en-GB"/>
              <a:t>Number of children</a:t>
            </a:r>
          </a:p>
        </p:txBody>
      </p:sp>
      <p:graphicFrame>
        <p:nvGraphicFramePr>
          <p:cNvPr id="93186" name="Object 4"/>
          <p:cNvGraphicFramePr>
            <a:graphicFrameLocks/>
          </p:cNvGraphicFramePr>
          <p:nvPr/>
        </p:nvGraphicFramePr>
        <p:xfrm>
          <a:off x="684213" y="1989138"/>
          <a:ext cx="8064500" cy="4032250"/>
        </p:xfrm>
        <a:graphic>
          <a:graphicData uri="http://schemas.openxmlformats.org/presentationml/2006/ole">
            <mc:AlternateContent xmlns:mc="http://schemas.openxmlformats.org/markup-compatibility/2006">
              <mc:Choice xmlns:v="urn:schemas-microsoft-com:vml" Requires="v">
                <p:oleObj spid="_x0000_s93189" name="Chart" r:id="rId4" imgW="6096000" imgH="4076700" progId="MSGraph.Chart.8">
                  <p:embed followColorScheme="full"/>
                </p:oleObj>
              </mc:Choice>
              <mc:Fallback>
                <p:oleObj name="Chart" r:id="rId4" imgW="6096000" imgH="4076700" progId="MSGraph.Chart.8">
                  <p:embed followColorScheme="full"/>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89138"/>
                        <a:ext cx="8064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Rectangle 6"/>
          <p:cNvSpPr>
            <a:spLocks noChangeArrowheads="1"/>
          </p:cNvSpPr>
          <p:nvPr/>
        </p:nvSpPr>
        <p:spPr bwMode="auto">
          <a:xfrm>
            <a:off x="762000" y="6248400"/>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sz="1600">
                <a:latin typeface="Times New Roman" charset="0"/>
                <a:ea typeface="ＭＳ Ｐゴシック" charset="0"/>
                <a:cs typeface="ＭＳ Ｐゴシック" charset="0"/>
              </a:rPr>
              <a:t>Source: Evandrou and Falkingham (2000) </a:t>
            </a:r>
            <a:r>
              <a:rPr lang="en-GB" sz="1600" i="1">
                <a:latin typeface="Times New Roman" charset="0"/>
                <a:ea typeface="ＭＳ Ｐゴシック" charset="0"/>
                <a:cs typeface="ＭＳ Ｐゴシック" charset="0"/>
              </a:rPr>
              <a:t>Population Trends</a:t>
            </a:r>
            <a:endParaRPr lang="en-GB" sz="1600">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wrap="square" numCol="1" anchorCtr="0" compatLnSpc="1">
            <a:prstTxWarp prst="textNoShape">
              <a:avLst/>
            </a:prstTxWarp>
          </a:bodyPr>
          <a:lstStyle/>
          <a:p>
            <a:pPr algn="ctr" eaLnBrk="1" hangingPunct="1"/>
            <a:r>
              <a:rPr lang="en-GB" smtClean="0">
                <a:ea typeface="ＭＳ Ｐゴシック" pitchFamily="34" charset="-128"/>
              </a:rPr>
              <a:t>Volunteering</a:t>
            </a:r>
          </a:p>
        </p:txBody>
      </p:sp>
      <p:graphicFrame>
        <p:nvGraphicFramePr>
          <p:cNvPr id="95234" name="Object 3"/>
          <p:cNvGraphicFramePr>
            <a:graphicFrameLocks noChangeAspect="1"/>
          </p:cNvGraphicFramePr>
          <p:nvPr/>
        </p:nvGraphicFramePr>
        <p:xfrm>
          <a:off x="468313" y="1412875"/>
          <a:ext cx="8280400" cy="4608513"/>
        </p:xfrm>
        <a:graphic>
          <a:graphicData uri="http://schemas.openxmlformats.org/presentationml/2006/ole">
            <mc:AlternateContent xmlns:mc="http://schemas.openxmlformats.org/markup-compatibility/2006">
              <mc:Choice xmlns:v="urn:schemas-microsoft-com:vml" Requires="v">
                <p:oleObj spid="_x0000_s95237" name="Chart" r:id="rId5" imgW="5575300" imgH="2552700" progId="Excel.Chart.8">
                  <p:embed/>
                </p:oleObj>
              </mc:Choice>
              <mc:Fallback>
                <p:oleObj name="Chart" r:id="rId5" imgW="5575300" imgH="2552700"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412875"/>
                        <a:ext cx="82804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0660" name="Text Box 4"/>
          <p:cNvSpPr txBox="1">
            <a:spLocks noChangeArrowheads="1"/>
          </p:cNvSpPr>
          <p:nvPr/>
        </p:nvSpPr>
        <p:spPr bwMode="auto">
          <a:xfrm>
            <a:off x="5257800" y="6583363"/>
            <a:ext cx="388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Times New Roman" charset="0"/>
                <a:ea typeface="ＭＳ Ｐゴシック" charset="0"/>
                <a:cs typeface="ＭＳ Ｐゴシック" charset="0"/>
              </a:rPr>
              <a:t>		Source: Baines et.al (2006)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6480175" cy="406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00213"/>
            <a:ext cx="6977063" cy="4935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765175"/>
            <a:ext cx="8135937" cy="547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250825" y="333375"/>
            <a:ext cx="8380413" cy="889000"/>
          </a:xfrm>
        </p:spPr>
        <p:txBody>
          <a:bodyPr wrap="square" numCol="1" anchorCtr="0" compatLnSpc="1">
            <a:prstTxWarp prst="textNoShape">
              <a:avLst/>
            </a:prstTxWarp>
          </a:bodyPr>
          <a:lstStyle/>
          <a:p>
            <a:pPr eaLnBrk="1" hangingPunct="1"/>
            <a:r>
              <a:rPr lang="en-GB" sz="2200" smtClean="0">
                <a:ea typeface="ＭＳ Ｐゴシック" pitchFamily="34" charset="-128"/>
              </a:rPr>
              <a:t>Demographic change represents a huge opportunity – but failure to adjust may present difficult challenges</a:t>
            </a:r>
          </a:p>
        </p:txBody>
      </p:sp>
      <p:sp>
        <p:nvSpPr>
          <p:cNvPr id="256003" name="Rectangle 3"/>
          <p:cNvSpPr>
            <a:spLocks noChangeArrowheads="1"/>
          </p:cNvSpPr>
          <p:nvPr/>
        </p:nvSpPr>
        <p:spPr bwMode="auto">
          <a:xfrm>
            <a:off x="930275" y="3146425"/>
            <a:ext cx="2105025" cy="12049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40000"/>
              </a:spcBef>
              <a:buClr>
                <a:srgbClr val="3366FF"/>
              </a:buClr>
              <a:buFont typeface="Wingdings" charset="0"/>
              <a:buNone/>
              <a:defRPr/>
            </a:pPr>
            <a:r>
              <a:rPr lang="en-GB" sz="1400" b="1">
                <a:solidFill>
                  <a:schemeClr val="bg1"/>
                </a:solidFill>
                <a:latin typeface="Arial" charset="0"/>
                <a:ea typeface="ＭＳ Ｐゴシック" charset="0"/>
                <a:cs typeface="ＭＳ Ｐゴシック" charset="0"/>
              </a:rPr>
              <a:t>Risk </a:t>
            </a:r>
          </a:p>
        </p:txBody>
      </p:sp>
      <p:sp>
        <p:nvSpPr>
          <p:cNvPr id="256004" name="Rectangle 4"/>
          <p:cNvSpPr>
            <a:spLocks noChangeArrowheads="1"/>
          </p:cNvSpPr>
          <p:nvPr/>
        </p:nvSpPr>
        <p:spPr bwMode="auto">
          <a:xfrm>
            <a:off x="3355975" y="3011488"/>
            <a:ext cx="5253038" cy="1612900"/>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40000"/>
              </a:spcBef>
              <a:buClr>
                <a:srgbClr val="3366FF"/>
              </a:buClr>
              <a:buFont typeface="Wingdings" charset="0"/>
              <a:buNone/>
              <a:defRPr/>
            </a:pPr>
            <a:r>
              <a:rPr lang="en-GB">
                <a:latin typeface="Arial" charset="0"/>
                <a:ea typeface="ＭＳ Ｐゴシック" charset="0"/>
                <a:cs typeface="ＭＳ Ｐゴシック" charset="0"/>
              </a:rPr>
              <a:t>Longer years lived in ill health, financial insecurity or poverty and a failure to build on the human and social capital of older people will have significant costs for the individual, society and the economy </a:t>
            </a:r>
          </a:p>
        </p:txBody>
      </p:sp>
      <p:sp>
        <p:nvSpPr>
          <p:cNvPr id="256005" name="Rectangle 5"/>
          <p:cNvSpPr>
            <a:spLocks noChangeArrowheads="1"/>
          </p:cNvSpPr>
          <p:nvPr/>
        </p:nvSpPr>
        <p:spPr bwMode="auto">
          <a:xfrm>
            <a:off x="3435350" y="1316038"/>
            <a:ext cx="5160963" cy="1514475"/>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10000"/>
              </a:lnSpc>
              <a:spcBef>
                <a:spcPct val="40000"/>
              </a:spcBef>
              <a:buClr>
                <a:srgbClr val="3366FF"/>
              </a:buClr>
              <a:buFont typeface="Wingdings" charset="0"/>
              <a:buNone/>
              <a:defRPr/>
            </a:pPr>
            <a:r>
              <a:rPr lang="en-GB">
                <a:latin typeface="Arial" charset="0"/>
                <a:ea typeface="ＭＳ Ｐゴシック" charset="0"/>
                <a:cs typeface="ＭＳ Ｐゴシック" charset="0"/>
              </a:rPr>
              <a:t>Increased longevity with healthier, wealthier, active and fulfilling later lives will have profound implications for individuals, economic productivity and social progress </a:t>
            </a:r>
          </a:p>
        </p:txBody>
      </p:sp>
      <p:sp>
        <p:nvSpPr>
          <p:cNvPr id="256006" name="Rectangle 6"/>
          <p:cNvSpPr>
            <a:spLocks noChangeArrowheads="1"/>
          </p:cNvSpPr>
          <p:nvPr/>
        </p:nvSpPr>
        <p:spPr bwMode="auto">
          <a:xfrm>
            <a:off x="866775" y="1347788"/>
            <a:ext cx="2147888" cy="1189037"/>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40000"/>
              </a:spcBef>
              <a:buClr>
                <a:srgbClr val="3366FF"/>
              </a:buClr>
              <a:buFont typeface="Wingdings" charset="0"/>
              <a:buNone/>
              <a:defRPr/>
            </a:pPr>
            <a:r>
              <a:rPr lang="en-GB" sz="1400" b="1">
                <a:solidFill>
                  <a:schemeClr val="bg1"/>
                </a:solidFill>
                <a:latin typeface="Arial" charset="0"/>
                <a:ea typeface="ＭＳ Ｐゴシック" charset="0"/>
                <a:cs typeface="ＭＳ Ｐゴシック" charset="0"/>
              </a:rPr>
              <a:t>Opportunity</a:t>
            </a:r>
            <a:r>
              <a:rPr lang="en-GB" sz="1400">
                <a:latin typeface="Arial" charset="0"/>
                <a:ea typeface="ＭＳ Ｐゴシック" charset="0"/>
                <a:cs typeface="ＭＳ Ｐゴシック" charset="0"/>
              </a:rPr>
              <a:t> </a:t>
            </a:r>
          </a:p>
        </p:txBody>
      </p:sp>
      <p:sp>
        <p:nvSpPr>
          <p:cNvPr id="256007" name="Rectangle 7"/>
          <p:cNvSpPr>
            <a:spLocks noChangeArrowheads="1"/>
          </p:cNvSpPr>
          <p:nvPr/>
        </p:nvSpPr>
        <p:spPr bwMode="auto">
          <a:xfrm>
            <a:off x="955675" y="5018088"/>
            <a:ext cx="2176463" cy="117316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40000"/>
              </a:spcBef>
              <a:buClr>
                <a:srgbClr val="3366FF"/>
              </a:buClr>
              <a:buFont typeface="Wingdings" charset="0"/>
              <a:buNone/>
              <a:defRPr/>
            </a:pPr>
            <a:endParaRPr lang="en-US" sz="1400">
              <a:latin typeface="Arial" charset="0"/>
              <a:ea typeface="ＭＳ Ｐゴシック" charset="0"/>
              <a:cs typeface="ＭＳ Ｐゴシック" charset="0"/>
            </a:endParaRPr>
          </a:p>
        </p:txBody>
      </p:sp>
      <p:sp>
        <p:nvSpPr>
          <p:cNvPr id="256008" name="Rectangle 8"/>
          <p:cNvSpPr>
            <a:spLocks noChangeArrowheads="1"/>
          </p:cNvSpPr>
          <p:nvPr/>
        </p:nvSpPr>
        <p:spPr bwMode="auto">
          <a:xfrm>
            <a:off x="3422650" y="4930775"/>
            <a:ext cx="5119688" cy="1211263"/>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40000"/>
              </a:spcBef>
              <a:buClr>
                <a:srgbClr val="3366FF"/>
              </a:buClr>
              <a:buFont typeface="Wingdings" charset="0"/>
              <a:buNone/>
              <a:defRPr/>
            </a:pPr>
            <a:r>
              <a:rPr lang="en-GB" b="1">
                <a:latin typeface="Arial" charset="0"/>
                <a:ea typeface="ＭＳ Ｐゴシック" charset="0"/>
                <a:cs typeface="ＭＳ Ｐゴシック" charset="0"/>
              </a:rPr>
              <a:t>Cross government approach is to s</a:t>
            </a:r>
            <a:r>
              <a:rPr lang="en-US" b="1">
                <a:latin typeface="Arial" charset="0"/>
                <a:ea typeface="ＭＳ Ｐゴシック" charset="0"/>
                <a:cs typeface="ＭＳ Ｐゴシック" charset="0"/>
              </a:rPr>
              <a:t>et out </a:t>
            </a:r>
            <a:r>
              <a:rPr lang="en-GB" b="1">
                <a:latin typeface="Arial" charset="0"/>
                <a:ea typeface="ＭＳ Ｐゴシック" charset="0"/>
                <a:cs typeface="ＭＳ Ｐゴシック" charset="0"/>
              </a:rPr>
              <a:t>how society can make the most of the opportunities and minimise the risks</a:t>
            </a:r>
            <a:endParaRPr lang="en-GB">
              <a:latin typeface="Arial" charset="0"/>
              <a:ea typeface="ＭＳ Ｐゴシック" charset="0"/>
              <a:cs typeface="ＭＳ Ｐゴシック" charset="0"/>
            </a:endParaRPr>
          </a:p>
        </p:txBody>
      </p:sp>
      <p:cxnSp>
        <p:nvCxnSpPr>
          <p:cNvPr id="256009" name="AutoShape 9"/>
          <p:cNvCxnSpPr>
            <a:cxnSpLocks noChangeShapeType="1"/>
            <a:stCxn id="256007" idx="1"/>
            <a:endCxn id="256006" idx="3"/>
          </p:cNvCxnSpPr>
          <p:nvPr/>
        </p:nvCxnSpPr>
        <p:spPr bwMode="auto">
          <a:xfrm flipV="1">
            <a:off x="955675" y="1943100"/>
            <a:ext cx="2058988" cy="3662363"/>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010" name="AutoShape 10"/>
          <p:cNvCxnSpPr>
            <a:cxnSpLocks noChangeShapeType="1"/>
            <a:stCxn id="256007" idx="3"/>
            <a:endCxn id="256003" idx="1"/>
          </p:cNvCxnSpPr>
          <p:nvPr/>
        </p:nvCxnSpPr>
        <p:spPr bwMode="auto">
          <a:xfrm flipH="1" flipV="1">
            <a:off x="930275" y="3749675"/>
            <a:ext cx="2201863" cy="18557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6015" name="Rectangle 15"/>
          <p:cNvSpPr>
            <a:spLocks noChangeArrowheads="1"/>
          </p:cNvSpPr>
          <p:nvPr/>
        </p:nvSpPr>
        <p:spPr bwMode="auto">
          <a:xfrm>
            <a:off x="1038225" y="5167313"/>
            <a:ext cx="1862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marL="342900" indent="-342900" algn="ctr">
              <a:defRPr/>
            </a:pPr>
            <a:r>
              <a:rPr lang="en-GB" b="1">
                <a:solidFill>
                  <a:schemeClr val="bg1"/>
                </a:solidFill>
                <a:latin typeface="Arial" charset="0"/>
                <a:ea typeface="ＭＳ Ｐゴシック" charset="0"/>
                <a:cs typeface="ＭＳ Ｐゴシック" charset="0"/>
              </a:rPr>
              <a:t>AGEING</a:t>
            </a:r>
          </a:p>
          <a:p>
            <a:pPr marL="342900" indent="-342900" algn="ctr">
              <a:defRPr/>
            </a:pPr>
            <a:r>
              <a:rPr lang="en-GB" b="1">
                <a:solidFill>
                  <a:schemeClr val="bg1"/>
                </a:solidFill>
                <a:latin typeface="Arial" charset="0"/>
                <a:ea typeface="ＭＳ Ｐゴシック" charset="0"/>
                <a:cs typeface="ＭＳ Ｐゴシック" charset="0"/>
              </a:rPr>
              <a:t>STRATEGY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2"/>
          <p:cNvSpPr>
            <a:spLocks noGrp="1"/>
          </p:cNvSpPr>
          <p:nvPr>
            <p:ph type="sldNum" sz="quarter" idx="12"/>
          </p:nvPr>
        </p:nvSpPr>
        <p:spPr bwMode="auto">
          <a:xfrm>
            <a:off x="457200" y="19050"/>
            <a:ext cx="28956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ADA7A4-034E-4581-A919-F28DD9A33B97}" type="slidenum">
              <a:rPr lang="en-US" sz="1400" b="0"/>
              <a:pPr eaLnBrk="1" hangingPunct="1"/>
              <a:t>5</a:t>
            </a:fld>
            <a:endParaRPr lang="en-US" sz="1400" b="0"/>
          </a:p>
        </p:txBody>
      </p:sp>
      <p:sp>
        <p:nvSpPr>
          <p:cNvPr id="29698" name="Text Box 3"/>
          <p:cNvSpPr txBox="1">
            <a:spLocks noChangeArrowheads="1"/>
          </p:cNvSpPr>
          <p:nvPr/>
        </p:nvSpPr>
        <p:spPr bwMode="auto">
          <a:xfrm>
            <a:off x="468313" y="1341438"/>
            <a:ext cx="42687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4400" b="1">
                <a:solidFill>
                  <a:schemeClr val="tx2"/>
                </a:solidFill>
                <a:latin typeface="Helvetica" charset="0"/>
              </a:rPr>
              <a:t>What is Aging?</a:t>
            </a:r>
          </a:p>
        </p:txBody>
      </p:sp>
      <p:pic>
        <p:nvPicPr>
          <p:cNvPr id="29699" name="Picture 7" descr="grandma with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620713"/>
            <a:ext cx="2735263"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468313" y="2420938"/>
            <a:ext cx="8496300" cy="4267200"/>
          </a:xfrm>
          <a:prstGeom prst="rect">
            <a:avLst/>
          </a:prstGeom>
        </p:spPr>
        <p:txBody>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sz="4000" smtClean="0">
                <a:solidFill>
                  <a:schemeClr val="accent4"/>
                </a:solidFill>
                <a:latin typeface="Helvetica" charset="0"/>
              </a:rPr>
              <a:t>is not a disease</a:t>
            </a:r>
          </a:p>
          <a:p>
            <a:pPr>
              <a:defRPr/>
            </a:pPr>
            <a:r>
              <a:rPr lang="en-US" sz="4000" smtClean="0">
                <a:solidFill>
                  <a:schemeClr val="accent4"/>
                </a:solidFill>
                <a:latin typeface="Helvetica" charset="0"/>
              </a:rPr>
              <a:t>occurs at different rates</a:t>
            </a:r>
          </a:p>
          <a:p>
            <a:pPr lvl="1">
              <a:defRPr/>
            </a:pPr>
            <a:r>
              <a:rPr lang="en-US" sz="3600" smtClean="0">
                <a:solidFill>
                  <a:schemeClr val="accent4"/>
                </a:solidFill>
                <a:latin typeface="Helvetica" charset="0"/>
              </a:rPr>
              <a:t>among individuals</a:t>
            </a:r>
          </a:p>
          <a:p>
            <a:pPr lvl="1">
              <a:defRPr/>
            </a:pPr>
            <a:r>
              <a:rPr lang="en-US" sz="3600" smtClean="0">
                <a:solidFill>
                  <a:schemeClr val="accent4"/>
                </a:solidFill>
                <a:latin typeface="Helvetica" charset="0"/>
              </a:rPr>
              <a:t>within individuals</a:t>
            </a:r>
          </a:p>
          <a:p>
            <a:pPr>
              <a:defRPr/>
            </a:pPr>
            <a:r>
              <a:rPr lang="en-US" sz="4000" smtClean="0">
                <a:solidFill>
                  <a:schemeClr val="accent4"/>
                </a:solidFill>
                <a:latin typeface="Helvetica" charset="0"/>
              </a:rPr>
              <a:t>does not generally cause symptoms</a:t>
            </a:r>
            <a:endParaRPr lang="en-US" sz="4000" dirty="0">
              <a:solidFill>
                <a:schemeClr val="accent4"/>
              </a:solidFill>
              <a:latin typeface="Helvetica"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95288" y="476250"/>
            <a:ext cx="8016875" cy="889000"/>
          </a:xfrm>
        </p:spPr>
        <p:txBody>
          <a:bodyPr/>
          <a:lstStyle/>
          <a:p>
            <a:pPr eaLnBrk="1" fontAlgn="auto" hangingPunct="1">
              <a:spcAft>
                <a:spcPts val="0"/>
              </a:spcAft>
              <a:defRPr/>
            </a:pPr>
            <a:r>
              <a:rPr lang="en-GB" sz="2200" dirty="0">
                <a:ea typeface="+mj-ea"/>
                <a:cs typeface="+mj-cs"/>
              </a:rPr>
              <a:t>Society is currently not set up to exploit the opportunities and mitigate the risks that an ageing society presents</a:t>
            </a:r>
          </a:p>
        </p:txBody>
      </p:sp>
      <p:sp>
        <p:nvSpPr>
          <p:cNvPr id="257027" name="Rectangle 3"/>
          <p:cNvSpPr>
            <a:spLocks noChangeArrowheads="1"/>
          </p:cNvSpPr>
          <p:nvPr/>
        </p:nvSpPr>
        <p:spPr bwMode="auto">
          <a:xfrm>
            <a:off x="227013" y="2749550"/>
            <a:ext cx="2052637" cy="14890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20000"/>
              </a:lnSpc>
              <a:spcBef>
                <a:spcPct val="20000"/>
              </a:spcBef>
              <a:spcAft>
                <a:spcPct val="20000"/>
              </a:spcAft>
              <a:buClr>
                <a:schemeClr val="bg1"/>
              </a:buClr>
              <a:defRPr/>
            </a:pPr>
            <a:r>
              <a:rPr lang="en-GB" b="1">
                <a:solidFill>
                  <a:schemeClr val="bg1"/>
                </a:solidFill>
                <a:latin typeface="Arial" charset="0"/>
                <a:ea typeface="ＭＳ Ｐゴシック" charset="0"/>
                <a:cs typeface="ＭＳ Ｐゴシック" charset="0"/>
              </a:rPr>
              <a:t>What needs </a:t>
            </a:r>
          </a:p>
          <a:p>
            <a:pPr algn="ctr">
              <a:lnSpc>
                <a:spcPct val="120000"/>
              </a:lnSpc>
              <a:spcBef>
                <a:spcPct val="20000"/>
              </a:spcBef>
              <a:spcAft>
                <a:spcPct val="20000"/>
              </a:spcAft>
              <a:buClr>
                <a:schemeClr val="bg1"/>
              </a:buClr>
              <a:defRPr/>
            </a:pPr>
            <a:r>
              <a:rPr lang="en-GB" b="1">
                <a:solidFill>
                  <a:schemeClr val="bg1"/>
                </a:solidFill>
                <a:latin typeface="Arial" charset="0"/>
                <a:ea typeface="ＭＳ Ｐゴシック" charset="0"/>
                <a:cs typeface="ＭＳ Ｐゴシック" charset="0"/>
              </a:rPr>
              <a:t>to be done</a:t>
            </a:r>
          </a:p>
        </p:txBody>
      </p:sp>
      <p:grpSp>
        <p:nvGrpSpPr>
          <p:cNvPr id="99331" name="Group 31"/>
          <p:cNvGrpSpPr>
            <a:grpSpLocks/>
          </p:cNvGrpSpPr>
          <p:nvPr/>
        </p:nvGrpSpPr>
        <p:grpSpPr bwMode="auto">
          <a:xfrm>
            <a:off x="2787650" y="2063750"/>
            <a:ext cx="2687638" cy="3414713"/>
            <a:chOff x="1756" y="1460"/>
            <a:chExt cx="1693" cy="2151"/>
          </a:xfrm>
        </p:grpSpPr>
        <p:sp>
          <p:nvSpPr>
            <p:cNvPr id="257030" name="Rectangle 6"/>
            <p:cNvSpPr>
              <a:spLocks noChangeArrowheads="1"/>
            </p:cNvSpPr>
            <p:nvPr/>
          </p:nvSpPr>
          <p:spPr bwMode="auto">
            <a:xfrm>
              <a:off x="1756" y="1460"/>
              <a:ext cx="1693" cy="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latin typeface="Arial" charset="0"/>
                  <a:ea typeface="ＭＳ Ｐゴシック" charset="0"/>
                  <a:cs typeface="ＭＳ Ｐゴシック" charset="0"/>
                </a:rPr>
                <a:t>Increase participation</a:t>
              </a:r>
            </a:p>
          </p:txBody>
        </p:sp>
        <p:sp>
          <p:nvSpPr>
            <p:cNvPr id="257031" name="Rectangle 7"/>
            <p:cNvSpPr>
              <a:spLocks noChangeArrowheads="1"/>
            </p:cNvSpPr>
            <p:nvPr/>
          </p:nvSpPr>
          <p:spPr bwMode="auto">
            <a:xfrm>
              <a:off x="1756" y="1834"/>
              <a:ext cx="1693" cy="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latin typeface="Arial" charset="0"/>
                  <a:ea typeface="ＭＳ Ｐゴシック" charset="0"/>
                  <a:cs typeface="ＭＳ Ｐゴシック" charset="0"/>
                </a:rPr>
                <a:t>Material well-being</a:t>
              </a:r>
              <a:endParaRPr lang="en-GB" sz="1400">
                <a:latin typeface="Arial" charset="0"/>
                <a:ea typeface="ＭＳ Ｐゴシック" charset="0"/>
                <a:cs typeface="ＭＳ Ｐゴシック" charset="0"/>
              </a:endParaRPr>
            </a:p>
          </p:txBody>
        </p:sp>
        <p:sp>
          <p:nvSpPr>
            <p:cNvPr id="257032" name="Rectangle 8"/>
            <p:cNvSpPr>
              <a:spLocks noChangeArrowheads="1"/>
            </p:cNvSpPr>
            <p:nvPr/>
          </p:nvSpPr>
          <p:spPr bwMode="auto">
            <a:xfrm>
              <a:off x="1756" y="2207"/>
              <a:ext cx="1693" cy="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latin typeface="Arial" charset="0"/>
                  <a:ea typeface="ＭＳ Ｐゴシック" charset="0"/>
                  <a:cs typeface="ＭＳ Ｐゴシック" charset="0"/>
                </a:rPr>
                <a:t>Active healthy ageing</a:t>
              </a:r>
              <a:endParaRPr lang="en-GB" sz="1400">
                <a:latin typeface="Arial" charset="0"/>
                <a:ea typeface="ＭＳ Ｐゴシック" charset="0"/>
                <a:cs typeface="ＭＳ Ｐゴシック" charset="0"/>
              </a:endParaRPr>
            </a:p>
          </p:txBody>
        </p:sp>
        <p:sp>
          <p:nvSpPr>
            <p:cNvPr id="257033" name="Rectangle 9"/>
            <p:cNvSpPr>
              <a:spLocks noChangeArrowheads="1"/>
            </p:cNvSpPr>
            <p:nvPr/>
          </p:nvSpPr>
          <p:spPr bwMode="auto">
            <a:xfrm>
              <a:off x="1756" y="2954"/>
              <a:ext cx="1693" cy="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latin typeface="Arial" charset="0"/>
                  <a:ea typeface="ＭＳ Ｐゴシック" charset="0"/>
                  <a:cs typeface="ＭＳ Ｐゴシック" charset="0"/>
                </a:rPr>
                <a:t>Age inclusive services </a:t>
              </a:r>
              <a:endParaRPr lang="en-GB" sz="1400">
                <a:latin typeface="Arial" charset="0"/>
                <a:ea typeface="ＭＳ Ｐゴシック" charset="0"/>
                <a:cs typeface="ＭＳ Ｐゴシック" charset="0"/>
              </a:endParaRPr>
            </a:p>
          </p:txBody>
        </p:sp>
        <p:sp>
          <p:nvSpPr>
            <p:cNvPr id="257034" name="Rectangle 10"/>
            <p:cNvSpPr>
              <a:spLocks noChangeArrowheads="1"/>
            </p:cNvSpPr>
            <p:nvPr/>
          </p:nvSpPr>
          <p:spPr bwMode="auto">
            <a:xfrm>
              <a:off x="1756" y="3328"/>
              <a:ext cx="1693" cy="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latin typeface="Arial" charset="0"/>
                  <a:ea typeface="ＭＳ Ｐゴシック" charset="0"/>
                  <a:cs typeface="ＭＳ Ｐゴシック" charset="0"/>
                </a:rPr>
                <a:t>Change culture and attitudes</a:t>
              </a:r>
              <a:endParaRPr lang="en-GB" sz="1400">
                <a:latin typeface="Arial" charset="0"/>
                <a:ea typeface="ＭＳ Ｐゴシック" charset="0"/>
                <a:cs typeface="ＭＳ Ｐゴシック" charset="0"/>
              </a:endParaRPr>
            </a:p>
          </p:txBody>
        </p:sp>
        <p:sp>
          <p:nvSpPr>
            <p:cNvPr id="257035" name="Rectangle 11"/>
            <p:cNvSpPr>
              <a:spLocks noChangeArrowheads="1"/>
            </p:cNvSpPr>
            <p:nvPr/>
          </p:nvSpPr>
          <p:spPr bwMode="auto">
            <a:xfrm>
              <a:off x="1756" y="2581"/>
              <a:ext cx="1693" cy="28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latin typeface="Arial" charset="0"/>
                  <a:ea typeface="ＭＳ Ｐゴシック" charset="0"/>
                  <a:cs typeface="ＭＳ Ｐゴシック" charset="0"/>
                </a:rPr>
                <a:t>Social care provision</a:t>
              </a:r>
              <a:endParaRPr lang="en-GB" sz="1400">
                <a:latin typeface="Arial" charset="0"/>
                <a:ea typeface="ＭＳ Ｐゴシック" charset="0"/>
                <a:cs typeface="ＭＳ Ｐゴシック" charset="0"/>
              </a:endParaRPr>
            </a:p>
          </p:txBody>
        </p:sp>
      </p:grpSp>
      <p:sp>
        <p:nvSpPr>
          <p:cNvPr id="257036" name="Rectangle 12"/>
          <p:cNvSpPr>
            <a:spLocks noChangeArrowheads="1"/>
          </p:cNvSpPr>
          <p:nvPr/>
        </p:nvSpPr>
        <p:spPr bwMode="auto">
          <a:xfrm rot="-5400000">
            <a:off x="6201569" y="2342356"/>
            <a:ext cx="2878138" cy="2390775"/>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ctr"/>
          <a:lstStyle/>
          <a:p>
            <a:pPr>
              <a:lnSpc>
                <a:spcPct val="130000"/>
              </a:lnSpc>
              <a:spcBef>
                <a:spcPct val="40000"/>
              </a:spcBef>
              <a:buClr>
                <a:srgbClr val="3366FF"/>
              </a:buClr>
              <a:buFont typeface="Wingdings" charset="0"/>
              <a:buNone/>
              <a:defRPr/>
            </a:pPr>
            <a:r>
              <a:rPr lang="en-GB" dirty="0">
                <a:latin typeface="Arial" charset="0"/>
                <a:ea typeface="ＭＳ Ｐゴシック" charset="0"/>
                <a:cs typeface="ＭＳ Ｐゴシック" charset="0"/>
              </a:rPr>
              <a:t>Adjustments by society is needed for </a:t>
            </a:r>
          </a:p>
          <a:p>
            <a:pPr>
              <a:lnSpc>
                <a:spcPct val="130000"/>
              </a:lnSpc>
              <a:spcBef>
                <a:spcPct val="40000"/>
              </a:spcBef>
              <a:buClr>
                <a:srgbClr val="3366FF"/>
              </a:buClr>
              <a:buFont typeface="Wingdings" charset="0"/>
              <a:buNone/>
              <a:defRPr/>
            </a:pPr>
            <a:r>
              <a:rPr lang="en-GB" sz="1600" b="1" dirty="0">
                <a:solidFill>
                  <a:schemeClr val="bg1"/>
                </a:solidFill>
                <a:latin typeface="Arial" charset="0"/>
                <a:ea typeface="ＭＳ Ｐゴシック" charset="0"/>
                <a:cs typeface="ＭＳ Ｐゴシック" charset="0"/>
              </a:rPr>
              <a:t>individual well-being service provision economic prosperity and social progress</a:t>
            </a:r>
            <a:r>
              <a:rPr lang="en-GB" sz="1400" b="1" dirty="0">
                <a:solidFill>
                  <a:schemeClr val="bg1"/>
                </a:solidFill>
                <a:latin typeface="Arial" charset="0"/>
                <a:ea typeface="ＭＳ Ｐゴシック" charset="0"/>
                <a:cs typeface="ＭＳ Ｐゴシック" charset="0"/>
              </a:rPr>
              <a:t>   </a:t>
            </a:r>
          </a:p>
        </p:txBody>
      </p:sp>
      <p:cxnSp>
        <p:nvCxnSpPr>
          <p:cNvPr id="257039" name="AutoShape 15"/>
          <p:cNvCxnSpPr>
            <a:cxnSpLocks noChangeShapeType="1"/>
            <a:stCxn id="257027" idx="3"/>
            <a:endCxn id="257030" idx="1"/>
          </p:cNvCxnSpPr>
          <p:nvPr/>
        </p:nvCxnSpPr>
        <p:spPr bwMode="auto">
          <a:xfrm flipV="1">
            <a:off x="2279650" y="2289175"/>
            <a:ext cx="508000" cy="1204913"/>
          </a:xfrm>
          <a:prstGeom prst="bentConnector3">
            <a:avLst>
              <a:gd name="adj1" fmla="val 4969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0" name="AutoShape 16"/>
          <p:cNvCxnSpPr>
            <a:cxnSpLocks noChangeShapeType="1"/>
            <a:stCxn id="257027" idx="3"/>
            <a:endCxn id="257031" idx="1"/>
          </p:cNvCxnSpPr>
          <p:nvPr/>
        </p:nvCxnSpPr>
        <p:spPr bwMode="auto">
          <a:xfrm flipV="1">
            <a:off x="2279650" y="2882900"/>
            <a:ext cx="508000" cy="611188"/>
          </a:xfrm>
          <a:prstGeom prst="bentConnector3">
            <a:avLst>
              <a:gd name="adj1" fmla="val 4969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1" name="AutoShape 17"/>
          <p:cNvCxnSpPr>
            <a:cxnSpLocks noChangeShapeType="1"/>
            <a:stCxn id="257027" idx="3"/>
            <a:endCxn id="257035" idx="1"/>
          </p:cNvCxnSpPr>
          <p:nvPr/>
        </p:nvCxnSpPr>
        <p:spPr bwMode="auto">
          <a:xfrm>
            <a:off x="2279650" y="3494088"/>
            <a:ext cx="508000" cy="574675"/>
          </a:xfrm>
          <a:prstGeom prst="bentConnector3">
            <a:avLst>
              <a:gd name="adj1" fmla="val 4969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2" name="AutoShape 18"/>
          <p:cNvCxnSpPr>
            <a:cxnSpLocks noChangeShapeType="1"/>
            <a:stCxn id="257027" idx="3"/>
            <a:endCxn id="257033" idx="1"/>
          </p:cNvCxnSpPr>
          <p:nvPr/>
        </p:nvCxnSpPr>
        <p:spPr bwMode="auto">
          <a:xfrm>
            <a:off x="2279650" y="3494088"/>
            <a:ext cx="508000" cy="1166812"/>
          </a:xfrm>
          <a:prstGeom prst="bentConnector3">
            <a:avLst>
              <a:gd name="adj1" fmla="val 4969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3" name="AutoShape 19"/>
          <p:cNvCxnSpPr>
            <a:cxnSpLocks noChangeShapeType="1"/>
            <a:stCxn id="257027" idx="3"/>
            <a:endCxn id="257034" idx="1"/>
          </p:cNvCxnSpPr>
          <p:nvPr/>
        </p:nvCxnSpPr>
        <p:spPr bwMode="auto">
          <a:xfrm>
            <a:off x="2279650" y="3494088"/>
            <a:ext cx="508000" cy="1760537"/>
          </a:xfrm>
          <a:prstGeom prst="bentConnector3">
            <a:avLst>
              <a:gd name="adj1" fmla="val 4969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5" name="AutoShape 21"/>
          <p:cNvCxnSpPr>
            <a:cxnSpLocks noChangeShapeType="1"/>
            <a:stCxn id="257030" idx="3"/>
            <a:endCxn id="257036" idx="0"/>
          </p:cNvCxnSpPr>
          <p:nvPr/>
        </p:nvCxnSpPr>
        <p:spPr bwMode="auto">
          <a:xfrm>
            <a:off x="5475288" y="2289175"/>
            <a:ext cx="971550" cy="1249363"/>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6" name="AutoShape 22"/>
          <p:cNvCxnSpPr>
            <a:cxnSpLocks noChangeShapeType="1"/>
            <a:stCxn id="257031" idx="3"/>
            <a:endCxn id="257036" idx="0"/>
          </p:cNvCxnSpPr>
          <p:nvPr/>
        </p:nvCxnSpPr>
        <p:spPr bwMode="auto">
          <a:xfrm>
            <a:off x="5475288" y="2882900"/>
            <a:ext cx="971550" cy="655638"/>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7" name="AutoShape 23"/>
          <p:cNvCxnSpPr>
            <a:cxnSpLocks noChangeShapeType="1"/>
            <a:stCxn id="257031" idx="3"/>
            <a:endCxn id="257036" idx="0"/>
          </p:cNvCxnSpPr>
          <p:nvPr/>
        </p:nvCxnSpPr>
        <p:spPr bwMode="auto">
          <a:xfrm>
            <a:off x="5475288" y="2882900"/>
            <a:ext cx="971550" cy="655638"/>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8" name="AutoShape 24"/>
          <p:cNvCxnSpPr>
            <a:cxnSpLocks noChangeShapeType="1"/>
            <a:stCxn id="257032" idx="3"/>
            <a:endCxn id="257036" idx="0"/>
          </p:cNvCxnSpPr>
          <p:nvPr/>
        </p:nvCxnSpPr>
        <p:spPr bwMode="auto">
          <a:xfrm>
            <a:off x="5475288" y="3475038"/>
            <a:ext cx="971550" cy="63500"/>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49" name="AutoShape 25"/>
          <p:cNvCxnSpPr>
            <a:cxnSpLocks noChangeShapeType="1"/>
            <a:stCxn id="257035" idx="3"/>
            <a:endCxn id="257036" idx="0"/>
          </p:cNvCxnSpPr>
          <p:nvPr/>
        </p:nvCxnSpPr>
        <p:spPr bwMode="auto">
          <a:xfrm flipV="1">
            <a:off x="5475288" y="3538538"/>
            <a:ext cx="971550" cy="530225"/>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50" name="AutoShape 26"/>
          <p:cNvCxnSpPr>
            <a:cxnSpLocks noChangeShapeType="1"/>
            <a:stCxn id="257033" idx="3"/>
            <a:endCxn id="257036" idx="0"/>
          </p:cNvCxnSpPr>
          <p:nvPr/>
        </p:nvCxnSpPr>
        <p:spPr bwMode="auto">
          <a:xfrm flipV="1">
            <a:off x="5475288" y="3538538"/>
            <a:ext cx="971550" cy="1122362"/>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7053" name="AutoShape 29"/>
          <p:cNvCxnSpPr>
            <a:cxnSpLocks noChangeShapeType="1"/>
            <a:stCxn id="257027" idx="3"/>
            <a:endCxn id="257032" idx="1"/>
          </p:cNvCxnSpPr>
          <p:nvPr/>
        </p:nvCxnSpPr>
        <p:spPr bwMode="auto">
          <a:xfrm flipV="1">
            <a:off x="2279650" y="3475038"/>
            <a:ext cx="508000" cy="19050"/>
          </a:xfrm>
          <a:prstGeom prst="bentConnector3">
            <a:avLst>
              <a:gd name="adj1" fmla="val 4969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fontAlgn="auto" hangingPunct="1">
              <a:spcAft>
                <a:spcPts val="0"/>
              </a:spcAft>
              <a:defRPr/>
            </a:pPr>
            <a:r>
              <a:rPr lang="en-US" sz="2800" dirty="0">
                <a:ea typeface="+mj-ea"/>
                <a:cs typeface="+mj-cs"/>
              </a:rPr>
              <a:t>There are four broad challenges to ensuring later life is active and spent in the best possibly health</a:t>
            </a:r>
            <a:endParaRPr lang="en-GB" sz="2800" dirty="0">
              <a:ea typeface="+mj-ea"/>
              <a:cs typeface="+mj-cs"/>
            </a:endParaRPr>
          </a:p>
        </p:txBody>
      </p:sp>
      <p:sp>
        <p:nvSpPr>
          <p:cNvPr id="280579" name="Rectangle 3"/>
          <p:cNvSpPr>
            <a:spLocks noChangeArrowheads="1"/>
          </p:cNvSpPr>
          <p:nvPr/>
        </p:nvSpPr>
        <p:spPr bwMode="auto">
          <a:xfrm>
            <a:off x="315913" y="1730375"/>
            <a:ext cx="4265612" cy="889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solidFill>
                  <a:schemeClr val="bg1"/>
                </a:solidFill>
                <a:latin typeface="Arial" charset="0"/>
                <a:ea typeface="ＭＳ Ｐゴシック" charset="0"/>
                <a:cs typeface="ＭＳ Ｐゴシック" charset="0"/>
              </a:rPr>
              <a:t>Maintaining good health</a:t>
            </a:r>
          </a:p>
        </p:txBody>
      </p:sp>
      <p:sp>
        <p:nvSpPr>
          <p:cNvPr id="280580" name="Rectangle 4"/>
          <p:cNvSpPr>
            <a:spLocks noChangeArrowheads="1"/>
          </p:cNvSpPr>
          <p:nvPr/>
        </p:nvSpPr>
        <p:spPr bwMode="auto">
          <a:xfrm>
            <a:off x="4718050" y="1730375"/>
            <a:ext cx="1973263" cy="8890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solidFill>
                  <a:schemeClr val="bg1"/>
                </a:solidFill>
                <a:latin typeface="Arial" charset="0"/>
                <a:ea typeface="ＭＳ Ｐゴシック" charset="0"/>
                <a:cs typeface="ＭＳ Ｐゴシック" charset="0"/>
              </a:rPr>
              <a:t>Restoring </a:t>
            </a:r>
          </a:p>
          <a:p>
            <a:pPr algn="ctr">
              <a:defRPr/>
            </a:pPr>
            <a:r>
              <a:rPr lang="en-GB" sz="1400" b="1">
                <a:solidFill>
                  <a:schemeClr val="bg1"/>
                </a:solidFill>
                <a:latin typeface="Arial" charset="0"/>
                <a:ea typeface="ＭＳ Ｐゴシック" charset="0"/>
                <a:cs typeface="ＭＳ Ｐゴシック" charset="0"/>
              </a:rPr>
              <a:t>good health</a:t>
            </a:r>
          </a:p>
        </p:txBody>
      </p:sp>
      <p:sp>
        <p:nvSpPr>
          <p:cNvPr id="280581" name="Rectangle 5"/>
          <p:cNvSpPr>
            <a:spLocks noChangeArrowheads="1"/>
          </p:cNvSpPr>
          <p:nvPr/>
        </p:nvSpPr>
        <p:spPr bwMode="auto">
          <a:xfrm>
            <a:off x="6842125" y="1730375"/>
            <a:ext cx="2008188" cy="889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1400" b="1">
                <a:solidFill>
                  <a:schemeClr val="bg1"/>
                </a:solidFill>
                <a:latin typeface="Arial" charset="0"/>
                <a:ea typeface="ＭＳ Ｐゴシック" charset="0"/>
                <a:cs typeface="ＭＳ Ｐゴシック" charset="0"/>
              </a:rPr>
              <a:t>Managing ill health</a:t>
            </a:r>
          </a:p>
        </p:txBody>
      </p:sp>
      <p:sp>
        <p:nvSpPr>
          <p:cNvPr id="280582" name="Rectangle 6"/>
          <p:cNvSpPr>
            <a:spLocks noChangeArrowheads="1"/>
          </p:cNvSpPr>
          <p:nvPr/>
        </p:nvSpPr>
        <p:spPr bwMode="auto">
          <a:xfrm>
            <a:off x="323850" y="2692400"/>
            <a:ext cx="1973263" cy="3319463"/>
          </a:xfrm>
          <a:prstGeom prst="rect">
            <a:avLst/>
          </a:prstGeom>
          <a:solidFill>
            <a:schemeClr val="folHlink">
              <a:alpha val="56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40000"/>
              </a:spcBef>
              <a:defRPr/>
            </a:pPr>
            <a:r>
              <a:rPr lang="en-GB" b="1">
                <a:latin typeface="Arial" charset="0"/>
                <a:ea typeface="ＭＳ Ｐゴシック" charset="0"/>
                <a:cs typeface="ＭＳ Ｐゴシック" charset="0"/>
              </a:rPr>
              <a:t>Maintain good health and well-being by activity prior to later life</a:t>
            </a:r>
          </a:p>
        </p:txBody>
      </p:sp>
      <p:sp>
        <p:nvSpPr>
          <p:cNvPr id="280583" name="Rectangle 7"/>
          <p:cNvSpPr>
            <a:spLocks noChangeArrowheads="1"/>
          </p:cNvSpPr>
          <p:nvPr/>
        </p:nvSpPr>
        <p:spPr bwMode="auto">
          <a:xfrm>
            <a:off x="2427288" y="2692400"/>
            <a:ext cx="2154237" cy="3319463"/>
          </a:xfrm>
          <a:prstGeom prst="rect">
            <a:avLst/>
          </a:prstGeom>
          <a:solidFill>
            <a:schemeClr val="folHlink">
              <a:alpha val="56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40000"/>
              </a:spcBef>
              <a:defRPr/>
            </a:pPr>
            <a:r>
              <a:rPr lang="en-GB" b="1">
                <a:latin typeface="Arial" charset="0"/>
                <a:ea typeface="ＭＳ Ｐゴシック" charset="0"/>
                <a:cs typeface="ＭＳ Ｐゴシック" charset="0"/>
              </a:rPr>
              <a:t>Maintain good health and well-being by activity </a:t>
            </a:r>
            <a:r>
              <a:rPr lang="en-GB" b="1" u="sng">
                <a:latin typeface="Arial" charset="0"/>
                <a:ea typeface="ＭＳ Ｐゴシック" charset="0"/>
                <a:cs typeface="ＭＳ Ｐゴシック" charset="0"/>
              </a:rPr>
              <a:t>in</a:t>
            </a:r>
            <a:r>
              <a:rPr lang="en-GB" b="1">
                <a:latin typeface="Arial" charset="0"/>
                <a:ea typeface="ＭＳ Ｐゴシック" charset="0"/>
                <a:cs typeface="ＭＳ Ｐゴシック" charset="0"/>
              </a:rPr>
              <a:t> later life</a:t>
            </a:r>
          </a:p>
        </p:txBody>
      </p:sp>
      <p:sp>
        <p:nvSpPr>
          <p:cNvPr id="280584" name="Rectangle 8"/>
          <p:cNvSpPr>
            <a:spLocks noChangeArrowheads="1"/>
          </p:cNvSpPr>
          <p:nvPr/>
        </p:nvSpPr>
        <p:spPr bwMode="auto">
          <a:xfrm>
            <a:off x="4718050" y="2692400"/>
            <a:ext cx="1973263" cy="3319463"/>
          </a:xfrm>
          <a:prstGeom prst="rect">
            <a:avLst/>
          </a:prstGeom>
          <a:solidFill>
            <a:srgbClr val="FF9900">
              <a:alpha val="56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40000"/>
              </a:spcBef>
              <a:defRPr/>
            </a:pPr>
            <a:r>
              <a:rPr lang="en-GB" b="1">
                <a:latin typeface="Arial" charset="0"/>
                <a:ea typeface="ＭＳ Ｐゴシック" charset="0"/>
                <a:cs typeface="ＭＳ Ｐゴシック" charset="0"/>
              </a:rPr>
              <a:t>Restore good health and well-being through self-care and services</a:t>
            </a:r>
          </a:p>
        </p:txBody>
      </p:sp>
      <p:sp>
        <p:nvSpPr>
          <p:cNvPr id="280585" name="Rectangle 9"/>
          <p:cNvSpPr>
            <a:spLocks noChangeArrowheads="1"/>
          </p:cNvSpPr>
          <p:nvPr/>
        </p:nvSpPr>
        <p:spPr bwMode="auto">
          <a:xfrm>
            <a:off x="6842125" y="2692400"/>
            <a:ext cx="2008188" cy="3319463"/>
          </a:xfrm>
          <a:prstGeom prst="rect">
            <a:avLst/>
          </a:prstGeom>
          <a:solidFill>
            <a:srgbClr val="FF0000">
              <a:alpha val="56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40000"/>
              </a:spcBef>
              <a:defRPr/>
            </a:pPr>
            <a:r>
              <a:rPr lang="en-GB" b="1">
                <a:latin typeface="Arial" charset="0"/>
                <a:ea typeface="ＭＳ Ｐゴシック" charset="0"/>
                <a:cs typeface="ＭＳ Ｐゴシック" charset="0"/>
              </a:rPr>
              <a:t>Manage long term conditions and improving quality of care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539750" y="333375"/>
            <a:ext cx="7543800" cy="692150"/>
          </a:xfrm>
        </p:spPr>
        <p:txBody>
          <a:bodyPr wrap="square" numCol="1" anchorCtr="1" compatLnSpc="1">
            <a:prstTxWarp prst="textNoShape">
              <a:avLst/>
            </a:prstTxWarp>
          </a:bodyPr>
          <a:lstStyle/>
          <a:p>
            <a:pPr eaLnBrk="1" hangingPunct="1"/>
            <a:r>
              <a:rPr lang="en-GB" smtClean="0">
                <a:effectLst>
                  <a:outerShdw blurRad="38100" dist="38100" dir="2700000" algn="tl">
                    <a:srgbClr val="C0C0C0"/>
                  </a:outerShdw>
                </a:effectLst>
                <a:ea typeface="ＭＳ Ｐゴシック" pitchFamily="34" charset="-128"/>
              </a:rPr>
              <a:t> </a:t>
            </a:r>
            <a:r>
              <a:rPr lang="en-GB" sz="2900" smtClean="0">
                <a:effectLst>
                  <a:outerShdw blurRad="38100" dist="38100" dir="2700000" algn="tl">
                    <a:srgbClr val="C0C0C0"/>
                  </a:outerShdw>
                </a:effectLst>
                <a:ea typeface="ＭＳ Ｐゴシック" pitchFamily="34" charset="-128"/>
              </a:rPr>
              <a:t>THE NHS TODAY!</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3117850" cy="4533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1" name="Rectangle 3"/>
          <p:cNvSpPr>
            <a:spLocks noGrp="1" noChangeArrowheads="1"/>
          </p:cNvSpPr>
          <p:nvPr>
            <p:ph type="body" idx="4294967295"/>
          </p:nvPr>
        </p:nvSpPr>
        <p:spPr>
          <a:xfrm>
            <a:off x="323850" y="5084763"/>
            <a:ext cx="2663825" cy="1584325"/>
          </a:xfrm>
          <a:solidFill>
            <a:schemeClr val="bg2"/>
          </a:solidFill>
          <a:ln>
            <a:solidFill>
              <a:srgbClr val="000000"/>
            </a:solidFill>
            <a:miter lim="800000"/>
            <a:headEnd/>
            <a:tailEnd/>
          </a:ln>
        </p:spPr>
        <p:txBody>
          <a:bodyPr/>
          <a:lstStyle/>
          <a:p>
            <a:pPr marL="0" indent="0" algn="ctr" eaLnBrk="1" hangingPunct="1">
              <a:lnSpc>
                <a:spcPct val="80000"/>
              </a:lnSpc>
              <a:buFont typeface="Arial" pitchFamily="34" charset="0"/>
              <a:buNone/>
            </a:pPr>
            <a:r>
              <a:rPr lang="ja-JP" altLang="en-GB" sz="1600" smtClean="0">
                <a:solidFill>
                  <a:srgbClr val="000000"/>
                </a:solidFill>
                <a:ea typeface="ＭＳ Ｐゴシック" pitchFamily="34" charset="-128"/>
              </a:rPr>
              <a:t>‘</a:t>
            </a:r>
            <a:r>
              <a:rPr lang="en-GB" altLang="ja-JP" sz="1600" smtClean="0">
                <a:solidFill>
                  <a:srgbClr val="000000"/>
                </a:solidFill>
                <a:ea typeface="ＭＳ Ｐゴシック" pitchFamily="34" charset="-128"/>
              </a:rPr>
              <a:t>Older people</a:t>
            </a:r>
            <a:r>
              <a:rPr lang="ja-JP" altLang="en-GB" sz="1600" smtClean="0">
                <a:solidFill>
                  <a:srgbClr val="000000"/>
                </a:solidFill>
                <a:ea typeface="ＭＳ Ｐゴシック" pitchFamily="34" charset="-128"/>
              </a:rPr>
              <a:t>’</a:t>
            </a:r>
            <a:r>
              <a:rPr lang="en-GB" altLang="ja-JP" sz="1600" smtClean="0">
                <a:solidFill>
                  <a:srgbClr val="000000"/>
                </a:solidFill>
                <a:ea typeface="ＭＳ Ｐゴシック" pitchFamily="34" charset="-128"/>
              </a:rPr>
              <a:t>s care in hospital is delivered through appropriate specialist services and by hospital staff who have the right set of skills to meet their needs.</a:t>
            </a:r>
            <a:r>
              <a:rPr lang="ja-JP" altLang="en-GB" sz="1600" smtClean="0">
                <a:solidFill>
                  <a:srgbClr val="000000"/>
                </a:solidFill>
                <a:ea typeface="ＭＳ Ｐゴシック" pitchFamily="34" charset="-128"/>
              </a:rPr>
              <a:t>’</a:t>
            </a:r>
            <a:r>
              <a:rPr lang="en-GB" altLang="ja-JP" sz="1600" smtClean="0">
                <a:solidFill>
                  <a:srgbClr val="000000"/>
                </a:solidFill>
                <a:ea typeface="ＭＳ Ｐゴシック" pitchFamily="34" charset="-128"/>
              </a:rPr>
              <a:t> (Standard 4)</a:t>
            </a:r>
            <a:endParaRPr lang="en-US" sz="1600" smtClean="0">
              <a:solidFill>
                <a:srgbClr val="000000"/>
              </a:solidFill>
              <a:ea typeface="ＭＳ Ｐゴシック" pitchFamily="34" charset="-128"/>
            </a:endParaRPr>
          </a:p>
        </p:txBody>
      </p:sp>
      <p:pic>
        <p:nvPicPr>
          <p:cNvPr id="2539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125538"/>
            <a:ext cx="3816350" cy="4606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39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084763"/>
            <a:ext cx="3311525" cy="1493837"/>
          </a:xfrm>
          <a:prstGeom prst="rect">
            <a:avLst/>
          </a:prstGeom>
          <a:noFill/>
          <a:ln w="25400">
            <a:solidFill>
              <a:schemeClr val="tx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8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981075"/>
            <a:ext cx="3989388" cy="5384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9" name="Rectangle 9"/>
          <p:cNvSpPr>
            <a:spLocks noChangeArrowheads="1"/>
          </p:cNvSpPr>
          <p:nvPr/>
        </p:nvSpPr>
        <p:spPr bwMode="auto">
          <a:xfrm>
            <a:off x="2124075" y="4797425"/>
            <a:ext cx="3816350" cy="1165225"/>
          </a:xfrm>
          <a:prstGeom prst="rect">
            <a:avLst/>
          </a:prstGeom>
          <a:solidFill>
            <a:schemeClr val="bg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solidFill>
                  <a:srgbClr val="000000"/>
                </a:solidFill>
              </a:rPr>
              <a:t>failure to meet the challenge of the care of the elderly through provision of an adequate professional resource. …. treatment of elderly patients could properly be characterised as abuse of vulnerable persons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395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39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8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P spid="1228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323850" y="404813"/>
            <a:ext cx="8286750" cy="1036637"/>
          </a:xfrm>
        </p:spPr>
        <p:txBody>
          <a:bodyPr wrap="square" numCol="1" anchorCtr="0" compatLnSpc="1">
            <a:prstTxWarp prst="textNoShape">
              <a:avLst/>
            </a:prstTxWarp>
          </a:bodyPr>
          <a:lstStyle/>
          <a:p>
            <a:pPr algn="ctr" eaLnBrk="1" hangingPunct="1"/>
            <a:r>
              <a:rPr lang="en-GB" sz="3600" smtClean="0">
                <a:solidFill>
                  <a:srgbClr val="FF0000"/>
                </a:solidFill>
                <a:ea typeface="ＭＳ Ｐゴシック" pitchFamily="34" charset="-128"/>
              </a:rPr>
              <a:t>Ageing – a challenge of our time</a:t>
            </a:r>
          </a:p>
        </p:txBody>
      </p:sp>
      <p:sp>
        <p:nvSpPr>
          <p:cNvPr id="31746" name="Rectangle 3"/>
          <p:cNvSpPr>
            <a:spLocks noGrp="1" noChangeArrowheads="1"/>
          </p:cNvSpPr>
          <p:nvPr>
            <p:ph idx="1"/>
          </p:nvPr>
        </p:nvSpPr>
        <p:spPr>
          <a:xfrm>
            <a:off x="539750" y="1943100"/>
            <a:ext cx="8135938" cy="4457700"/>
          </a:xfrm>
        </p:spPr>
        <p:txBody>
          <a:bodyPr/>
          <a:lstStyle/>
          <a:p>
            <a:pPr marL="0" indent="0" eaLnBrk="1" hangingPunct="1">
              <a:lnSpc>
                <a:spcPct val="90000"/>
              </a:lnSpc>
              <a:buClr>
                <a:srgbClr val="000000"/>
              </a:buClr>
              <a:buFont typeface="Wingdings" pitchFamily="2" charset="2"/>
              <a:buChar char="§"/>
            </a:pPr>
            <a:r>
              <a:rPr lang="en-GB" sz="3200" smtClean="0">
                <a:solidFill>
                  <a:srgbClr val="3F1E61"/>
                </a:solidFill>
                <a:ea typeface="ＭＳ Ｐゴシック" pitchFamily="34" charset="-128"/>
              </a:rPr>
              <a:t>  </a:t>
            </a:r>
            <a:r>
              <a:rPr lang="en-GB" sz="3200" u="sng" smtClean="0">
                <a:solidFill>
                  <a:srgbClr val="3F1E61"/>
                </a:solidFill>
                <a:ea typeface="ＭＳ Ｐゴシック" pitchFamily="34" charset="-128"/>
              </a:rPr>
              <a:t>Biomedical </a:t>
            </a:r>
            <a:r>
              <a:rPr lang="en-US" sz="3200" u="sng" smtClean="0">
                <a:solidFill>
                  <a:srgbClr val="3F1E61"/>
                </a:solidFill>
                <a:ea typeface="ＭＳ Ｐゴシック" pitchFamily="34" charset="-128"/>
              </a:rPr>
              <a:t>science</a:t>
            </a:r>
            <a:r>
              <a:rPr lang="en-US" sz="3200" smtClean="0">
                <a:solidFill>
                  <a:srgbClr val="3F1E61"/>
                </a:solidFill>
                <a:ea typeface="ＭＳ Ｐゴシック" pitchFamily="34" charset="-128"/>
              </a:rPr>
              <a:t>: why is the aged cell (or organ) more vulnerable to pathology?</a:t>
            </a:r>
            <a:endParaRPr lang="en-GB" sz="3200" smtClean="0">
              <a:solidFill>
                <a:srgbClr val="3F1E61"/>
              </a:solidFill>
              <a:ea typeface="ＭＳ Ｐゴシック" pitchFamily="34" charset="-128"/>
            </a:endParaRPr>
          </a:p>
          <a:p>
            <a:pPr marL="0" indent="0" eaLnBrk="1" hangingPunct="1">
              <a:lnSpc>
                <a:spcPct val="90000"/>
              </a:lnSpc>
              <a:buClr>
                <a:srgbClr val="000000"/>
              </a:buClr>
              <a:buFont typeface="Wingdings" pitchFamily="2" charset="2"/>
              <a:buChar char="§"/>
            </a:pPr>
            <a:endParaRPr lang="en-GB" sz="3200" smtClean="0">
              <a:solidFill>
                <a:srgbClr val="3F1E61"/>
              </a:solidFill>
              <a:ea typeface="ＭＳ Ｐゴシック" pitchFamily="34" charset="-128"/>
            </a:endParaRPr>
          </a:p>
          <a:p>
            <a:pPr marL="0" indent="0" eaLnBrk="1" hangingPunct="1">
              <a:lnSpc>
                <a:spcPct val="90000"/>
              </a:lnSpc>
              <a:buClr>
                <a:srgbClr val="000000"/>
              </a:buClr>
              <a:buFont typeface="Wingdings" pitchFamily="2" charset="2"/>
              <a:buChar char="§"/>
            </a:pPr>
            <a:r>
              <a:rPr lang="en-GB" sz="3200" smtClean="0">
                <a:solidFill>
                  <a:srgbClr val="3F1E61"/>
                </a:solidFill>
                <a:ea typeface="ＭＳ Ｐゴシック" pitchFamily="34" charset="-128"/>
              </a:rPr>
              <a:t>  </a:t>
            </a:r>
            <a:r>
              <a:rPr lang="en-GB" sz="3200" u="sng" smtClean="0">
                <a:solidFill>
                  <a:srgbClr val="3F1E61"/>
                </a:solidFill>
                <a:ea typeface="ＭＳ Ｐゴシック" pitchFamily="34" charset="-128"/>
              </a:rPr>
              <a:t>Clinical</a:t>
            </a:r>
            <a:r>
              <a:rPr lang="en-US" sz="3200" smtClean="0">
                <a:solidFill>
                  <a:srgbClr val="3F1E61"/>
                </a:solidFill>
                <a:ea typeface="ＭＳ Ｐゴシック" pitchFamily="34" charset="-128"/>
              </a:rPr>
              <a:t>: age is the single largest risk factor for a very wide range of diseases of current public health importance.</a:t>
            </a:r>
            <a:endParaRPr lang="en-GB" sz="3200" u="sng" smtClean="0">
              <a:solidFill>
                <a:srgbClr val="3F1E61"/>
              </a:solidFill>
              <a:ea typeface="ＭＳ Ｐゴシック" pitchFamily="34" charset="-128"/>
            </a:endParaRPr>
          </a:p>
          <a:p>
            <a:pPr marL="0" indent="0" eaLnBrk="1" hangingPunct="1">
              <a:lnSpc>
                <a:spcPct val="90000"/>
              </a:lnSpc>
            </a:pPr>
            <a:endParaRPr lang="en-US" sz="3200" smtClean="0">
              <a:solidFill>
                <a:srgbClr val="3F1E61"/>
              </a:solidFill>
              <a:ea typeface="ＭＳ Ｐゴシック" pitchFamily="34" charset="-128"/>
            </a:endParaRPr>
          </a:p>
          <a:p>
            <a:pPr marL="0" indent="0" eaLnBrk="1" hangingPunct="1">
              <a:lnSpc>
                <a:spcPct val="90000"/>
              </a:lnSpc>
              <a:buFont typeface="Wingdings" pitchFamily="2" charset="2"/>
              <a:buChar char="§"/>
            </a:pPr>
            <a:r>
              <a:rPr lang="en-US" sz="3200" u="sng" smtClean="0">
                <a:solidFill>
                  <a:srgbClr val="3F1E61"/>
                </a:solidFill>
                <a:ea typeface="ＭＳ Ｐゴシック" pitchFamily="34" charset="-128"/>
              </a:rPr>
              <a:t>Public Health</a:t>
            </a:r>
            <a:r>
              <a:rPr lang="en-US" sz="3200" smtClean="0">
                <a:solidFill>
                  <a:srgbClr val="3F1E61"/>
                </a:solidFill>
                <a:ea typeface="ＭＳ Ｐゴシック" pitchFamily="34" charset="-128"/>
              </a:rPr>
              <a:t>: delivery of high quality and appropriate health care to the population</a:t>
            </a:r>
            <a:endParaRPr lang="en-GB" sz="3200" smtClean="0">
              <a:solidFill>
                <a:srgbClr val="3F1E61"/>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ea typeface="+mj-ea"/>
                <a:cs typeface="+mj-cs"/>
              </a:rPr>
              <a:t>Life Expectancy and Life Span</a:t>
            </a:r>
            <a:endParaRPr lang="en-US" dirty="0">
              <a:ea typeface="+mj-ea"/>
              <a:cs typeface="+mj-cs"/>
            </a:endParaRPr>
          </a:p>
        </p:txBody>
      </p:sp>
      <p:sp>
        <p:nvSpPr>
          <p:cNvPr id="17410" name="Rectangle 2"/>
          <p:cNvSpPr>
            <a:spLocks noGrp="1" noChangeArrowheads="1"/>
          </p:cNvSpPr>
          <p:nvPr>
            <p:ph idx="1"/>
          </p:nvPr>
        </p:nvSpPr>
        <p:spPr/>
        <p:txBody>
          <a:bodyPr>
            <a:normAutofit/>
          </a:bodyPr>
          <a:lstStyle/>
          <a:p>
            <a:pPr eaLnBrk="1" hangingPunct="1">
              <a:lnSpc>
                <a:spcPct val="80000"/>
              </a:lnSpc>
            </a:pPr>
            <a:r>
              <a:rPr lang="en-US" sz="2000" b="1" smtClean="0">
                <a:solidFill>
                  <a:srgbClr val="4C5A6A"/>
                </a:solidFill>
                <a:latin typeface="Times New Roman" pitchFamily="18" charset="0"/>
                <a:ea typeface="ＭＳ Ｐゴシック" pitchFamily="34" charset="-128"/>
                <a:cs typeface="Times New Roman" pitchFamily="18" charset="0"/>
              </a:rPr>
              <a:t>Life Span:</a:t>
            </a:r>
            <a:r>
              <a:rPr lang="en-US" sz="2000" smtClean="0">
                <a:solidFill>
                  <a:srgbClr val="4C5A6A"/>
                </a:solidFill>
                <a:latin typeface="Times New Roman" pitchFamily="18" charset="0"/>
                <a:ea typeface="ＭＳ Ｐゴシック" pitchFamily="34" charset="-128"/>
                <a:cs typeface="Times New Roman" pitchFamily="18" charset="0"/>
              </a:rPr>
              <a:t> the maximum number of years an individual can live; has remained between 120–125 years</a:t>
            </a:r>
          </a:p>
          <a:p>
            <a:pPr eaLnBrk="1" hangingPunct="1">
              <a:lnSpc>
                <a:spcPct val="80000"/>
              </a:lnSpc>
              <a:buFont typeface="Arial" pitchFamily="34" charset="0"/>
              <a:buNone/>
            </a:pPr>
            <a:endParaRPr lang="en-US" sz="2000" smtClean="0">
              <a:solidFill>
                <a:srgbClr val="4C5A6A"/>
              </a:solidFill>
              <a:latin typeface="Times New Roman" pitchFamily="18" charset="0"/>
              <a:ea typeface="ＭＳ Ｐゴシック" pitchFamily="34" charset="-128"/>
              <a:cs typeface="Times New Roman" pitchFamily="18" charset="0"/>
            </a:endParaRPr>
          </a:p>
          <a:p>
            <a:pPr eaLnBrk="1" hangingPunct="1">
              <a:lnSpc>
                <a:spcPct val="80000"/>
              </a:lnSpc>
            </a:pPr>
            <a:r>
              <a:rPr lang="en-US" sz="2000" b="1" smtClean="0">
                <a:solidFill>
                  <a:srgbClr val="4C5A6A"/>
                </a:solidFill>
                <a:latin typeface="Times New Roman" pitchFamily="18" charset="0"/>
                <a:ea typeface="ＭＳ Ｐゴシック" pitchFamily="34" charset="-128"/>
                <a:cs typeface="Times New Roman" pitchFamily="18" charset="0"/>
              </a:rPr>
              <a:t>Life Expectancy:</a:t>
            </a:r>
            <a:r>
              <a:rPr lang="en-US" sz="2000" smtClean="0">
                <a:solidFill>
                  <a:srgbClr val="4C5A6A"/>
                </a:solidFill>
                <a:latin typeface="Times New Roman" pitchFamily="18" charset="0"/>
                <a:ea typeface="ＭＳ Ｐゴシック" pitchFamily="34" charset="-128"/>
                <a:cs typeface="Times New Roman" pitchFamily="18" charset="0"/>
              </a:rPr>
              <a:t> the number of years that the average person born in a particular year will probably live</a:t>
            </a:r>
          </a:p>
          <a:p>
            <a:pPr lvl="1" eaLnBrk="1" hangingPunct="1">
              <a:lnSpc>
                <a:spcPct val="80000"/>
              </a:lnSpc>
            </a:pPr>
            <a:r>
              <a:rPr lang="en-US" sz="1700" smtClean="0">
                <a:solidFill>
                  <a:srgbClr val="4C5A6A"/>
                </a:solidFill>
                <a:latin typeface="Times New Roman" pitchFamily="18" charset="0"/>
                <a:ea typeface="ＭＳ Ｐゴシック" pitchFamily="34" charset="-128"/>
                <a:cs typeface="Times New Roman" pitchFamily="18" charset="0"/>
              </a:rPr>
              <a:t>Has increased an average of 30 years since 1900</a:t>
            </a:r>
          </a:p>
          <a:p>
            <a:pPr lvl="1" eaLnBrk="1" hangingPunct="1">
              <a:lnSpc>
                <a:spcPct val="80000"/>
              </a:lnSpc>
            </a:pPr>
            <a:endParaRPr lang="en-US" sz="1700" smtClean="0">
              <a:solidFill>
                <a:srgbClr val="4C5A6A"/>
              </a:solidFill>
              <a:latin typeface="Times New Roman" pitchFamily="18" charset="0"/>
              <a:ea typeface="ＭＳ Ｐゴシック" pitchFamily="34" charset="-128"/>
              <a:cs typeface="Times New Roman" pitchFamily="18" charset="0"/>
            </a:endParaRPr>
          </a:p>
          <a:p>
            <a:pPr eaLnBrk="1" hangingPunct="1">
              <a:lnSpc>
                <a:spcPct val="90000"/>
              </a:lnSpc>
            </a:pPr>
            <a:r>
              <a:rPr lang="en-US" sz="2100" u="sng" smtClean="0">
                <a:solidFill>
                  <a:srgbClr val="4C5A6A"/>
                </a:solidFill>
                <a:latin typeface="Times New Roman" pitchFamily="18" charset="0"/>
                <a:ea typeface="ＭＳ Ｐゴシック" pitchFamily="34" charset="-128"/>
                <a:cs typeface="Times New Roman" pitchFamily="18" charset="0"/>
              </a:rPr>
              <a:t>Cross-Cultural Differences:</a:t>
            </a:r>
          </a:p>
          <a:p>
            <a:pPr lvl="1" eaLnBrk="1" hangingPunct="1">
              <a:lnSpc>
                <a:spcPct val="90000"/>
              </a:lnSpc>
            </a:pPr>
            <a:r>
              <a:rPr lang="en-US" sz="1700" smtClean="0">
                <a:solidFill>
                  <a:srgbClr val="4C5A6A"/>
                </a:solidFill>
                <a:latin typeface="Times New Roman" pitchFamily="18" charset="0"/>
                <a:ea typeface="ＭＳ Ｐゴシック" pitchFamily="34" charset="-128"/>
                <a:cs typeface="Times New Roman" pitchFamily="18" charset="0"/>
              </a:rPr>
              <a:t>Japan has highest life expectancy (81 years)</a:t>
            </a:r>
          </a:p>
          <a:p>
            <a:pPr lvl="1" eaLnBrk="1" hangingPunct="1">
              <a:lnSpc>
                <a:spcPct val="90000"/>
              </a:lnSpc>
            </a:pPr>
            <a:r>
              <a:rPr lang="en-US" sz="1700" smtClean="0">
                <a:solidFill>
                  <a:srgbClr val="4C5A6A"/>
                </a:solidFill>
                <a:latin typeface="Times New Roman" pitchFamily="18" charset="0"/>
                <a:ea typeface="ＭＳ Ｐゴシック" pitchFamily="34" charset="-128"/>
                <a:cs typeface="Times New Roman" pitchFamily="18" charset="0"/>
              </a:rPr>
              <a:t>Differences in health conditions and medical care</a:t>
            </a:r>
          </a:p>
          <a:p>
            <a:pPr eaLnBrk="1" hangingPunct="1">
              <a:lnSpc>
                <a:spcPct val="90000"/>
              </a:lnSpc>
            </a:pPr>
            <a:r>
              <a:rPr lang="en-US" sz="2100" u="sng" smtClean="0">
                <a:solidFill>
                  <a:srgbClr val="4C5A6A"/>
                </a:solidFill>
                <a:latin typeface="Times New Roman" pitchFamily="18" charset="0"/>
                <a:ea typeface="ＭＳ Ｐゴシック" pitchFamily="34" charset="-128"/>
                <a:cs typeface="Times New Roman" pitchFamily="18" charset="0"/>
              </a:rPr>
              <a:t>Ethnic Differences:</a:t>
            </a:r>
          </a:p>
          <a:p>
            <a:pPr lvl="1" eaLnBrk="1" hangingPunct="1">
              <a:lnSpc>
                <a:spcPct val="90000"/>
              </a:lnSpc>
            </a:pPr>
            <a:r>
              <a:rPr lang="en-US" sz="1700" smtClean="0">
                <a:solidFill>
                  <a:srgbClr val="4C5A6A"/>
                </a:solidFill>
                <a:latin typeface="Times New Roman" pitchFamily="18" charset="0"/>
                <a:ea typeface="ＭＳ Ｐゴシック" pitchFamily="34" charset="-128"/>
                <a:cs typeface="Times New Roman" pitchFamily="18" charset="0"/>
              </a:rPr>
              <a:t>Life expectancy for African Americans is 7 years lower than that of non-Latino Whites</a:t>
            </a:r>
          </a:p>
          <a:p>
            <a:pPr eaLnBrk="1" hangingPunct="1">
              <a:lnSpc>
                <a:spcPct val="90000"/>
              </a:lnSpc>
            </a:pPr>
            <a:r>
              <a:rPr lang="en-US" sz="2100" u="sng" smtClean="0">
                <a:solidFill>
                  <a:srgbClr val="4C5A6A"/>
                </a:solidFill>
                <a:latin typeface="Times New Roman" pitchFamily="18" charset="0"/>
                <a:ea typeface="ＭＳ Ｐゴシック" pitchFamily="34" charset="-128"/>
                <a:cs typeface="Times New Roman" pitchFamily="18" charset="0"/>
              </a:rPr>
              <a:t>Gender Differences</a:t>
            </a:r>
            <a:r>
              <a:rPr lang="en-US" sz="2100" smtClean="0">
                <a:solidFill>
                  <a:srgbClr val="4C5A6A"/>
                </a:solidFill>
                <a:latin typeface="Times New Roman" pitchFamily="18" charset="0"/>
                <a:ea typeface="ＭＳ Ｐゴシック" pitchFamily="34" charset="-128"/>
                <a:cs typeface="Times New Roman" pitchFamily="18" charset="0"/>
              </a:rPr>
              <a:t>: Females</a:t>
            </a:r>
            <a:r>
              <a:rPr lang="ja-JP" altLang="en-US" sz="2100" smtClean="0">
                <a:solidFill>
                  <a:srgbClr val="4C5A6A"/>
                </a:solidFill>
                <a:latin typeface="Times New Roman" pitchFamily="18" charset="0"/>
                <a:ea typeface="ＭＳ Ｐゴシック" pitchFamily="34" charset="-128"/>
                <a:cs typeface="Times New Roman" pitchFamily="18" charset="0"/>
              </a:rPr>
              <a:t>’</a:t>
            </a:r>
            <a:r>
              <a:rPr lang="en-US" altLang="ja-JP" sz="2100" smtClean="0">
                <a:solidFill>
                  <a:srgbClr val="4C5A6A"/>
                </a:solidFill>
                <a:latin typeface="Times New Roman" pitchFamily="18" charset="0"/>
                <a:ea typeface="ＭＳ Ｐゴシック" pitchFamily="34" charset="-128"/>
                <a:cs typeface="Times New Roman" pitchFamily="18" charset="0"/>
              </a:rPr>
              <a:t> ability to outlive males widens beginning in the mid-thirties</a:t>
            </a:r>
          </a:p>
          <a:p>
            <a:pPr lvl="1" eaLnBrk="1" hangingPunct="1">
              <a:lnSpc>
                <a:spcPct val="90000"/>
              </a:lnSpc>
            </a:pPr>
            <a:r>
              <a:rPr lang="en-US" sz="1700" smtClean="0">
                <a:solidFill>
                  <a:srgbClr val="4C5A6A"/>
                </a:solidFill>
                <a:latin typeface="Times New Roman" pitchFamily="18" charset="0"/>
                <a:ea typeface="ＭＳ Ｐゴシック" pitchFamily="34" charset="-128"/>
                <a:cs typeface="Times New Roman" pitchFamily="18" charset="0"/>
              </a:rPr>
              <a:t>Social factors (health, attitudes, habits, lifestyles, occupation)</a:t>
            </a:r>
          </a:p>
          <a:p>
            <a:pPr lvl="1" eaLnBrk="1" hangingPunct="1">
              <a:lnSpc>
                <a:spcPct val="90000"/>
              </a:lnSpc>
            </a:pPr>
            <a:r>
              <a:rPr lang="en-US" sz="1700" smtClean="0">
                <a:solidFill>
                  <a:srgbClr val="4C5A6A"/>
                </a:solidFill>
                <a:latin typeface="Times New Roman" pitchFamily="18" charset="0"/>
                <a:ea typeface="ＭＳ Ｐゴシック" pitchFamily="34" charset="-128"/>
                <a:cs typeface="Times New Roman" pitchFamily="18" charset="0"/>
              </a:rPr>
              <a:t>Biological factors</a:t>
            </a:r>
          </a:p>
          <a:p>
            <a:pPr lvl="1" eaLnBrk="1" hangingPunct="1">
              <a:lnSpc>
                <a:spcPct val="80000"/>
              </a:lnSpc>
            </a:pPr>
            <a:endParaRPr lang="en-US" sz="1700" smtClean="0">
              <a:solidFill>
                <a:srgbClr val="4C5A6A"/>
              </a:solidFill>
              <a:latin typeface="Times New Roman" pitchFamily="18" charset="0"/>
              <a:ea typeface="ＭＳ Ｐゴシック" pitchFamily="34" charset="-128"/>
              <a:cs typeface="Times New Roman" pitchFamily="18" charset="0"/>
            </a:endParaRPr>
          </a:p>
          <a:p>
            <a:pPr lvl="1" eaLnBrk="1" hangingPunct="1">
              <a:lnSpc>
                <a:spcPct val="80000"/>
              </a:lnSpc>
            </a:pPr>
            <a:endParaRPr lang="en-US" sz="1700" smtClean="0">
              <a:solidFill>
                <a:srgbClr val="4C5A6A"/>
              </a:solidFill>
              <a:latin typeface="Times New Roman" pitchFamily="18"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fontAlgn="auto" hangingPunct="1">
              <a:spcAft>
                <a:spcPts val="0"/>
              </a:spcAft>
              <a:defRPr/>
            </a:pPr>
            <a:r>
              <a:rPr lang="en-US" b="1" u="sng" dirty="0">
                <a:ea typeface="+mj-ea"/>
                <a:cs typeface="+mj-cs"/>
              </a:rPr>
              <a:t>DEFINITION OF AGING</a:t>
            </a:r>
          </a:p>
        </p:txBody>
      </p:sp>
      <p:sp>
        <p:nvSpPr>
          <p:cNvPr id="5123" name="Rectangle 3"/>
          <p:cNvSpPr>
            <a:spLocks noGrp="1" noChangeArrowheads="1"/>
          </p:cNvSpPr>
          <p:nvPr>
            <p:ph type="body" idx="1"/>
          </p:nvPr>
        </p:nvSpPr>
        <p:spPr/>
        <p:txBody>
          <a:bodyPr>
            <a:normAutofit/>
          </a:bodyPr>
          <a:lstStyle/>
          <a:p>
            <a:pPr eaLnBrk="1" hangingPunct="1"/>
            <a:r>
              <a:rPr lang="en-US" sz="3000" b="1" smtClean="0">
                <a:ea typeface="ＭＳ Ｐゴシック" pitchFamily="34" charset="-128"/>
              </a:rPr>
              <a:t>Old and aging depends on the age and experience of the speaker!</a:t>
            </a:r>
          </a:p>
          <a:p>
            <a:pPr eaLnBrk="1" hangingPunct="1"/>
            <a:endParaRPr lang="en-US" sz="3000" b="1" smtClean="0">
              <a:ea typeface="ＭＳ Ｐゴシック" pitchFamily="34" charset="-128"/>
            </a:endParaRPr>
          </a:p>
          <a:p>
            <a:pPr eaLnBrk="1" hangingPunct="1"/>
            <a:r>
              <a:rPr lang="en-US" sz="3000" b="1" smtClean="0">
                <a:ea typeface="ＭＳ Ｐゴシック" pitchFamily="34" charset="-128"/>
              </a:rPr>
              <a:t>Chronological age - number of years lived</a:t>
            </a:r>
          </a:p>
          <a:p>
            <a:pPr eaLnBrk="1" hangingPunct="1"/>
            <a:endParaRPr lang="en-US" sz="3000" b="1" smtClean="0">
              <a:ea typeface="ＭＳ Ｐゴシック" pitchFamily="34" charset="-128"/>
            </a:endParaRPr>
          </a:p>
          <a:p>
            <a:pPr eaLnBrk="1" hangingPunct="1"/>
            <a:r>
              <a:rPr lang="en-US" sz="3000" b="1" smtClean="0">
                <a:ea typeface="ＭＳ Ｐゴシック" pitchFamily="34" charset="-128"/>
              </a:rPr>
              <a:t>Physiologic age - age by body function</a:t>
            </a:r>
          </a:p>
          <a:p>
            <a:pPr eaLnBrk="1" hangingPunct="1"/>
            <a:endParaRPr lang="en-US" sz="3000" b="1" smtClean="0">
              <a:ea typeface="ＭＳ Ｐゴシック" pitchFamily="34" charset="-128"/>
            </a:endParaRPr>
          </a:p>
          <a:p>
            <a:pPr eaLnBrk="1" hangingPunct="1"/>
            <a:r>
              <a:rPr lang="en-US" sz="3000" b="1" smtClean="0">
                <a:ea typeface="ＭＳ Ｐゴシック" pitchFamily="34" charset="-128"/>
              </a:rPr>
              <a:t>Functional age - ability to contribute to society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GB" sz="3800" smtClean="0">
                <a:ea typeface="ＭＳ Ｐゴシック" pitchFamily="34" charset="-128"/>
              </a:rPr>
              <a:t>When does Ageing become </a:t>
            </a:r>
            <a:r>
              <a:rPr lang="ja-JP" altLang="en-GB" sz="3800" smtClean="0">
                <a:ea typeface="ＭＳ Ｐゴシック" pitchFamily="34" charset="-128"/>
              </a:rPr>
              <a:t>“</a:t>
            </a:r>
            <a:r>
              <a:rPr lang="en-GB" altLang="ja-JP" sz="3800" smtClean="0">
                <a:ea typeface="ＭＳ Ｐゴシック" pitchFamily="34" charset="-128"/>
              </a:rPr>
              <a:t>Old</a:t>
            </a:r>
            <a:r>
              <a:rPr lang="ja-JP" altLang="en-GB" sz="3800" smtClean="0">
                <a:ea typeface="ＭＳ Ｐゴシック" pitchFamily="34" charset="-128"/>
              </a:rPr>
              <a:t>”</a:t>
            </a:r>
            <a:endParaRPr lang="en-GB" sz="3800" smtClean="0">
              <a:ea typeface="ＭＳ Ｐゴシック" pitchFamily="34" charset="-128"/>
            </a:endParaRPr>
          </a:p>
        </p:txBody>
      </p:sp>
      <p:sp>
        <p:nvSpPr>
          <p:cNvPr id="35842" name="Rectangle 3"/>
          <p:cNvSpPr>
            <a:spLocks noGrp="1" noChangeArrowheads="1"/>
          </p:cNvSpPr>
          <p:nvPr>
            <p:ph type="body" idx="1"/>
          </p:nvPr>
        </p:nvSpPr>
        <p:spPr>
          <a:xfrm>
            <a:off x="395288" y="1557338"/>
            <a:ext cx="8229600" cy="4876800"/>
          </a:xfrm>
        </p:spPr>
        <p:txBody>
          <a:bodyPr/>
          <a:lstStyle/>
          <a:p>
            <a:pPr marL="609600" indent="-609600" eaLnBrk="1" hangingPunct="1">
              <a:lnSpc>
                <a:spcPct val="90000"/>
              </a:lnSpc>
            </a:pPr>
            <a:r>
              <a:rPr lang="en-GB" sz="2800" smtClean="0">
                <a:ea typeface="ＭＳ Ｐゴシック" pitchFamily="34" charset="-128"/>
              </a:rPr>
              <a:t>Retirement Age</a:t>
            </a:r>
          </a:p>
          <a:p>
            <a:pPr marL="609600" indent="-609600" eaLnBrk="1" hangingPunct="1">
              <a:lnSpc>
                <a:spcPct val="90000"/>
              </a:lnSpc>
            </a:pPr>
            <a:endParaRPr lang="en-GB" sz="2800" smtClean="0">
              <a:ea typeface="ＭＳ Ｐゴシック" pitchFamily="34" charset="-128"/>
            </a:endParaRPr>
          </a:p>
          <a:p>
            <a:pPr marL="609600" indent="-609600" eaLnBrk="1" hangingPunct="1">
              <a:lnSpc>
                <a:spcPct val="90000"/>
              </a:lnSpc>
              <a:buFont typeface="Wingdings" pitchFamily="2" charset="2"/>
              <a:buNone/>
            </a:pPr>
            <a:r>
              <a:rPr lang="en-GB" sz="2800" smtClean="0">
                <a:ea typeface="ＭＳ Ｐゴシック" pitchFamily="34" charset="-128"/>
              </a:rPr>
              <a:t>              Men             Women</a:t>
            </a:r>
          </a:p>
          <a:p>
            <a:pPr marL="609600" indent="-609600" eaLnBrk="1" hangingPunct="1">
              <a:lnSpc>
                <a:spcPct val="90000"/>
              </a:lnSpc>
              <a:buFont typeface="Wingdings" pitchFamily="2" charset="2"/>
              <a:buAutoNum type="arabicPlain" startAt="2010"/>
            </a:pPr>
            <a:r>
              <a:rPr lang="en-GB" sz="2800" smtClean="0">
                <a:ea typeface="ＭＳ Ｐゴシック" pitchFamily="34" charset="-128"/>
              </a:rPr>
              <a:t>        65 yrs          60 yrs</a:t>
            </a:r>
          </a:p>
          <a:p>
            <a:pPr marL="609600" indent="-609600" eaLnBrk="1" hangingPunct="1">
              <a:lnSpc>
                <a:spcPct val="90000"/>
              </a:lnSpc>
              <a:buFont typeface="Wingdings" pitchFamily="2" charset="2"/>
              <a:buAutoNum type="arabicPlain" startAt="2020"/>
            </a:pPr>
            <a:r>
              <a:rPr lang="en-GB" sz="2800" smtClean="0">
                <a:ea typeface="ＭＳ Ｐゴシック" pitchFamily="34" charset="-128"/>
              </a:rPr>
              <a:t>        65                65 (not if born before 1950)</a:t>
            </a:r>
          </a:p>
          <a:p>
            <a:pPr marL="609600" indent="-609600" eaLnBrk="1" hangingPunct="1">
              <a:lnSpc>
                <a:spcPct val="90000"/>
              </a:lnSpc>
              <a:buFont typeface="Wingdings" pitchFamily="2" charset="2"/>
              <a:buNone/>
            </a:pPr>
            <a:endParaRPr lang="en-GB" sz="2800" smtClean="0">
              <a:solidFill>
                <a:schemeClr val="hlink"/>
              </a:solidFill>
              <a:ea typeface="ＭＳ Ｐゴシック" pitchFamily="34" charset="-128"/>
            </a:endParaRPr>
          </a:p>
          <a:p>
            <a:pPr marL="609600" indent="-609600" eaLnBrk="1" hangingPunct="1">
              <a:lnSpc>
                <a:spcPct val="90000"/>
              </a:lnSpc>
              <a:buFont typeface="Wingdings" pitchFamily="2" charset="2"/>
              <a:buNone/>
            </a:pPr>
            <a:endParaRPr lang="en-GB" sz="2800" smtClean="0">
              <a:solidFill>
                <a:schemeClr val="hlink"/>
              </a:solidFill>
              <a:ea typeface="ＭＳ Ｐゴシック" pitchFamily="34" charset="-128"/>
            </a:endParaRPr>
          </a:p>
          <a:p>
            <a:pPr marL="609600" indent="-609600" eaLnBrk="1" hangingPunct="1">
              <a:lnSpc>
                <a:spcPct val="90000"/>
              </a:lnSpc>
              <a:buFont typeface="Wingdings" pitchFamily="2" charset="2"/>
              <a:buNone/>
            </a:pPr>
            <a:r>
              <a:rPr lang="en-GB" sz="2800" smtClean="0">
                <a:solidFill>
                  <a:schemeClr val="hlink"/>
                </a:solidFill>
                <a:ea typeface="ＭＳ Ｐゴシック" pitchFamily="34" charset="-128"/>
              </a:rPr>
              <a:t>2024- 2046 </a:t>
            </a:r>
            <a:r>
              <a:rPr lang="en-GB" sz="2800" smtClean="0">
                <a:ea typeface="ＭＳ Ｐゴシック" pitchFamily="34" charset="-128"/>
              </a:rPr>
              <a:t>to increase to 68 yrs for both sexes </a:t>
            </a:r>
          </a:p>
          <a:p>
            <a:pPr marL="609600" indent="-609600" eaLnBrk="1" hangingPunct="1">
              <a:lnSpc>
                <a:spcPct val="90000"/>
              </a:lnSpc>
              <a:buFont typeface="Wingdings" pitchFamily="2" charset="2"/>
              <a:buNone/>
            </a:pPr>
            <a:r>
              <a:rPr lang="en-GB" sz="2800" smtClean="0">
                <a:ea typeface="ＭＳ Ｐゴシック" pitchFamily="34" charset="-128"/>
              </a:rPr>
              <a:t>Average life expectancy (man 78, woman 82)</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2736</TotalTime>
  <Words>1917</Words>
  <Application>Microsoft Office PowerPoint</Application>
  <PresentationFormat>On-screen Show (4:3)</PresentationFormat>
  <Paragraphs>340</Paragraphs>
  <Slides>52</Slides>
  <Notes>24</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52</vt:i4>
      </vt:variant>
    </vt:vector>
  </HeadingPairs>
  <TitlesOfParts>
    <vt:vector size="68" baseType="lpstr">
      <vt:lpstr>Arial</vt:lpstr>
      <vt:lpstr>ＭＳ Ｐゴシック</vt:lpstr>
      <vt:lpstr>Impact</vt:lpstr>
      <vt:lpstr>Wingdings</vt:lpstr>
      <vt:lpstr>Times New Roman</vt:lpstr>
      <vt:lpstr>Verdana</vt:lpstr>
      <vt:lpstr>Helvetica</vt:lpstr>
      <vt:lpstr>Monotype Sorts</vt:lpstr>
      <vt:lpstr>Comic Sans MS</vt:lpstr>
      <vt:lpstr>Tahoma</vt:lpstr>
      <vt:lpstr>Albertus Medium</vt:lpstr>
      <vt:lpstr>Symbol</vt:lpstr>
      <vt:lpstr>Standarddesign</vt:lpstr>
      <vt:lpstr>Clarity</vt:lpstr>
      <vt:lpstr>Microsoft Excel Chart</vt:lpstr>
      <vt:lpstr>Microsoft Graph Chart</vt:lpstr>
      <vt:lpstr>Introduction to Ageing</vt:lpstr>
      <vt:lpstr>OBJECTIVES</vt:lpstr>
      <vt:lpstr>WHO/ WHAT IS OLD</vt:lpstr>
      <vt:lpstr>PowerPoint Presentation</vt:lpstr>
      <vt:lpstr>PowerPoint Presentation</vt:lpstr>
      <vt:lpstr>Ageing – a challenge of our time</vt:lpstr>
      <vt:lpstr>Life Expectancy and Life Span</vt:lpstr>
      <vt:lpstr>DEFINITION OF AGING</vt:lpstr>
      <vt:lpstr>When does Ageing become “Old”</vt:lpstr>
      <vt:lpstr>Ageing </vt:lpstr>
      <vt:lpstr>Characteristics of Mammalian Ageing</vt:lpstr>
      <vt:lpstr>Frailty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Ageing is Malleable</vt:lpstr>
      <vt:lpstr>Survival of Calorie Restricted Rats</vt:lpstr>
      <vt:lpstr>Living Longer</vt:lpstr>
      <vt:lpstr>PowerPoint Presentation</vt:lpstr>
      <vt:lpstr>Recent rise in total fertility rate, UK </vt:lpstr>
      <vt:lpstr>PowerPoint Presentation</vt:lpstr>
      <vt:lpstr>The UK demography and changing life expectations</vt:lpstr>
      <vt:lpstr>Trends in Population Ageing</vt:lpstr>
      <vt:lpstr>Ageing of the Population</vt:lpstr>
      <vt:lpstr>PowerPoint Presentation</vt:lpstr>
      <vt:lpstr>Consequences of Ageing Population</vt:lpstr>
      <vt:lpstr>International migration:  in and outflow, UK</vt:lpstr>
      <vt:lpstr>Ethnicity and Ageing UK Age distribution by ethnic group (2001) </vt:lpstr>
      <vt:lpstr>Ethnicity and Ageing</vt:lpstr>
      <vt:lpstr>PowerPoint Presentation</vt:lpstr>
      <vt:lpstr>Longer lives, healthier lives?</vt:lpstr>
      <vt:lpstr>Longer lives, healthier lives?</vt:lpstr>
      <vt:lpstr>Ageing, Disability and Lifespan compression of morbidity</vt:lpstr>
      <vt:lpstr>The truth is variable and probably changing</vt:lpstr>
      <vt:lpstr>Life Expectancy/ Healthy Life Expectancy</vt:lpstr>
      <vt:lpstr>PowerPoint Presentation</vt:lpstr>
      <vt:lpstr>Mortality</vt:lpstr>
      <vt:lpstr>Long Term Conditions</vt:lpstr>
      <vt:lpstr>English Longitudinal Study of Ageing (ELSA).</vt:lpstr>
      <vt:lpstr>Living Arrangements</vt:lpstr>
      <vt:lpstr>Number of children</vt:lpstr>
      <vt:lpstr>Volunteering</vt:lpstr>
      <vt:lpstr>PowerPoint Presentation</vt:lpstr>
      <vt:lpstr>Demographic change represents a huge opportunity – but failure to adjust may present difficult challenges</vt:lpstr>
      <vt:lpstr>Society is currently not set up to exploit the opportunities and mitigate the risks that an ageing society presents</vt:lpstr>
      <vt:lpstr>There are four broad challenges to ensuring later life is active and spent in the best possibly health</vt:lpstr>
      <vt:lpstr> THE NHS TODAY!</vt:lpstr>
    </vt:vector>
  </TitlesOfParts>
  <Company>Gerontology, Newcastle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EQUAL, Then Others?  Tom Kirkwood Institute for Ageing and Health University of Newcastle</dc:title>
  <dc:creator>Tom Kirkwood</dc:creator>
  <cp:lastModifiedBy>Shiel, Nuala</cp:lastModifiedBy>
  <cp:revision>101</cp:revision>
  <dcterms:created xsi:type="dcterms:W3CDTF">2001-11-11T17:26:25Z</dcterms:created>
  <dcterms:modified xsi:type="dcterms:W3CDTF">2013-02-14T14:48:11Z</dcterms:modified>
</cp:coreProperties>
</file>