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50"/>
  </p:notesMasterIdLst>
  <p:sldIdLst>
    <p:sldId id="294" r:id="rId2"/>
    <p:sldId id="257" r:id="rId3"/>
    <p:sldId id="295" r:id="rId4"/>
    <p:sldId id="296" r:id="rId5"/>
    <p:sldId id="297" r:id="rId6"/>
    <p:sldId id="258" r:id="rId7"/>
    <p:sldId id="260" r:id="rId8"/>
    <p:sldId id="259" r:id="rId9"/>
    <p:sldId id="261" r:id="rId10"/>
    <p:sldId id="272" r:id="rId11"/>
    <p:sldId id="262" r:id="rId12"/>
    <p:sldId id="263" r:id="rId13"/>
    <p:sldId id="266" r:id="rId14"/>
    <p:sldId id="265" r:id="rId15"/>
    <p:sldId id="268" r:id="rId16"/>
    <p:sldId id="286" r:id="rId17"/>
    <p:sldId id="287" r:id="rId18"/>
    <p:sldId id="288" r:id="rId19"/>
    <p:sldId id="289" r:id="rId20"/>
    <p:sldId id="290" r:id="rId21"/>
    <p:sldId id="267" r:id="rId22"/>
    <p:sldId id="270" r:id="rId23"/>
    <p:sldId id="273" r:id="rId24"/>
    <p:sldId id="274" r:id="rId25"/>
    <p:sldId id="275" r:id="rId26"/>
    <p:sldId id="277" r:id="rId27"/>
    <p:sldId id="278" r:id="rId28"/>
    <p:sldId id="279" r:id="rId29"/>
    <p:sldId id="280" r:id="rId30"/>
    <p:sldId id="282" r:id="rId31"/>
    <p:sldId id="283" r:id="rId32"/>
    <p:sldId id="284" r:id="rId33"/>
    <p:sldId id="285" r:id="rId34"/>
    <p:sldId id="291" r:id="rId35"/>
    <p:sldId id="292" r:id="rId36"/>
    <p:sldId id="293" r:id="rId37"/>
    <p:sldId id="308" r:id="rId38"/>
    <p:sldId id="298" r:id="rId39"/>
    <p:sldId id="309" r:id="rId40"/>
    <p:sldId id="300" r:id="rId41"/>
    <p:sldId id="301" r:id="rId42"/>
    <p:sldId id="302" r:id="rId43"/>
    <p:sldId id="303" r:id="rId44"/>
    <p:sldId id="304" r:id="rId45"/>
    <p:sldId id="305" r:id="rId46"/>
    <p:sldId id="306" r:id="rId47"/>
    <p:sldId id="307" r:id="rId48"/>
    <p:sldId id="31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snapToGrid="0" snapToObjects="1">
      <p:cViewPr>
        <p:scale>
          <a:sx n="50" d="100"/>
          <a:sy n="50" d="100"/>
        </p:scale>
        <p:origin x="-804" y="-24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22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522DA-2AF0-FE43-943B-CC08C7BBDE53}" type="doc">
      <dgm:prSet loTypeId="urn:microsoft.com/office/officeart/2005/8/layout/pyramid2" loCatId="" qsTypeId="urn:microsoft.com/office/officeart/2005/8/quickstyle/simple4" qsCatId="simple" csTypeId="urn:microsoft.com/office/officeart/2005/8/colors/accent1_2" csCatId="accent1" phldr="1"/>
      <dgm:spPr/>
    </dgm:pt>
    <dgm:pt modelId="{B61A18C4-1F4F-D945-81AF-1443546BC665}">
      <dgm:prSet phldrT="[Text]" custT="1"/>
      <dgm:spPr/>
      <dgm:t>
        <a:bodyPr/>
        <a:lstStyle/>
        <a:p>
          <a:r>
            <a:rPr lang="en-US" sz="2800" dirty="0" smtClean="0"/>
            <a:t>Really must know - higher up</a:t>
          </a:r>
          <a:endParaRPr lang="en-US" sz="2800" dirty="0"/>
        </a:p>
      </dgm:t>
    </dgm:pt>
    <dgm:pt modelId="{DC35128E-D690-F840-AC80-406DE1BA6774}" type="parTrans" cxnId="{803D2EA2-7644-E740-B91C-B0036E35BCF1}">
      <dgm:prSet/>
      <dgm:spPr/>
      <dgm:t>
        <a:bodyPr/>
        <a:lstStyle/>
        <a:p>
          <a:endParaRPr lang="en-US" sz="2400"/>
        </a:p>
      </dgm:t>
    </dgm:pt>
    <dgm:pt modelId="{0AC33699-1478-4A41-806D-A676E340006D}" type="sibTrans" cxnId="{803D2EA2-7644-E740-B91C-B0036E35BCF1}">
      <dgm:prSet/>
      <dgm:spPr/>
      <dgm:t>
        <a:bodyPr/>
        <a:lstStyle/>
        <a:p>
          <a:endParaRPr lang="en-US" sz="2400"/>
        </a:p>
      </dgm:t>
    </dgm:pt>
    <dgm:pt modelId="{1CCE638D-BF2A-F84D-A5FC-B7A186A09277}">
      <dgm:prSet phldrT="[Text]" custT="1"/>
      <dgm:spPr/>
      <dgm:t>
        <a:bodyPr/>
        <a:lstStyle/>
        <a:p>
          <a:r>
            <a:rPr lang="en-US" sz="2800" dirty="0" smtClean="0"/>
            <a:t>Probably should know - in the middle</a:t>
          </a:r>
          <a:endParaRPr lang="en-US" sz="2800" dirty="0"/>
        </a:p>
      </dgm:t>
    </dgm:pt>
    <dgm:pt modelId="{4B099C63-B341-184F-A2BE-862F2D948346}" type="parTrans" cxnId="{4BCD2316-F61F-6F4D-8AA4-320B09CFE5BC}">
      <dgm:prSet/>
      <dgm:spPr/>
      <dgm:t>
        <a:bodyPr/>
        <a:lstStyle/>
        <a:p>
          <a:endParaRPr lang="en-US" sz="2400"/>
        </a:p>
      </dgm:t>
    </dgm:pt>
    <dgm:pt modelId="{6FD88739-D133-6642-A039-9A34A9559633}" type="sibTrans" cxnId="{4BCD2316-F61F-6F4D-8AA4-320B09CFE5BC}">
      <dgm:prSet/>
      <dgm:spPr/>
      <dgm:t>
        <a:bodyPr/>
        <a:lstStyle/>
        <a:p>
          <a:endParaRPr lang="en-US" sz="2400"/>
        </a:p>
      </dgm:t>
    </dgm:pt>
    <dgm:pt modelId="{FE730294-5CFB-CB49-BFC2-4B475655CAAB}">
      <dgm:prSet phldrT="[Text]" custT="1"/>
      <dgm:spPr/>
      <dgm:t>
        <a:bodyPr/>
        <a:lstStyle/>
        <a:p>
          <a:r>
            <a:rPr lang="en-US" sz="2800" dirty="0" smtClean="0"/>
            <a:t>Interesting to know – lower/ reading</a:t>
          </a:r>
          <a:endParaRPr lang="en-US" sz="2800" dirty="0"/>
        </a:p>
      </dgm:t>
    </dgm:pt>
    <dgm:pt modelId="{66AD5A80-E312-684B-907D-AAC7BD15A769}" type="parTrans" cxnId="{BAEEDAB1-424A-8147-87F4-2736EFB4FAF4}">
      <dgm:prSet/>
      <dgm:spPr/>
      <dgm:t>
        <a:bodyPr/>
        <a:lstStyle/>
        <a:p>
          <a:endParaRPr lang="en-US" sz="2400"/>
        </a:p>
      </dgm:t>
    </dgm:pt>
    <dgm:pt modelId="{7843E7DC-5CD8-B34F-847F-DFB098E85844}" type="sibTrans" cxnId="{BAEEDAB1-424A-8147-87F4-2736EFB4FAF4}">
      <dgm:prSet/>
      <dgm:spPr/>
      <dgm:t>
        <a:bodyPr/>
        <a:lstStyle/>
        <a:p>
          <a:endParaRPr lang="en-US" sz="2400"/>
        </a:p>
      </dgm:t>
    </dgm:pt>
    <dgm:pt modelId="{8B9A75EF-92FF-9C47-A24C-986CB0461448}" type="pres">
      <dgm:prSet presAssocID="{BBE522DA-2AF0-FE43-943B-CC08C7BBDE53}" presName="compositeShape" presStyleCnt="0">
        <dgm:presLayoutVars>
          <dgm:dir/>
          <dgm:resizeHandles/>
        </dgm:presLayoutVars>
      </dgm:prSet>
      <dgm:spPr/>
    </dgm:pt>
    <dgm:pt modelId="{8236933D-AADD-B143-86D2-276EBA51C9EB}" type="pres">
      <dgm:prSet presAssocID="{BBE522DA-2AF0-FE43-943B-CC08C7BBDE53}" presName="pyramid" presStyleLbl="node1" presStyleIdx="0" presStyleCnt="1"/>
      <dgm:spPr/>
    </dgm:pt>
    <dgm:pt modelId="{4C7BD7B7-F0AB-9E46-AFB0-BD173F988849}" type="pres">
      <dgm:prSet presAssocID="{BBE522DA-2AF0-FE43-943B-CC08C7BBDE53}" presName="theList" presStyleCnt="0"/>
      <dgm:spPr/>
    </dgm:pt>
    <dgm:pt modelId="{22E92DD7-994B-CD49-972A-479A99C2620D}" type="pres">
      <dgm:prSet presAssocID="{B61A18C4-1F4F-D945-81AF-1443546BC665}" presName="aNode" presStyleLbl="fgAcc1" presStyleIdx="0" presStyleCnt="3" custScaleX="189780" custLinFactY="-4264" custLinFactNeighborX="38347" custLinFactNeighborY="-100000">
        <dgm:presLayoutVars>
          <dgm:bulletEnabled val="1"/>
        </dgm:presLayoutVars>
      </dgm:prSet>
      <dgm:spPr/>
      <dgm:t>
        <a:bodyPr/>
        <a:lstStyle/>
        <a:p>
          <a:endParaRPr lang="en-US"/>
        </a:p>
      </dgm:t>
    </dgm:pt>
    <dgm:pt modelId="{442A51C9-743C-A944-8502-8879D1E11BFA}" type="pres">
      <dgm:prSet presAssocID="{B61A18C4-1F4F-D945-81AF-1443546BC665}" presName="aSpace" presStyleCnt="0"/>
      <dgm:spPr/>
    </dgm:pt>
    <dgm:pt modelId="{097B780F-DA2C-BA44-8B34-6E38E14592AB}" type="pres">
      <dgm:prSet presAssocID="{1CCE638D-BF2A-F84D-A5FC-B7A186A09277}" presName="aNode" presStyleLbl="fgAcc1" presStyleIdx="1" presStyleCnt="3" custScaleX="239900" custLinFactNeighborX="39542" custLinFactNeighborY="-26822">
        <dgm:presLayoutVars>
          <dgm:bulletEnabled val="1"/>
        </dgm:presLayoutVars>
      </dgm:prSet>
      <dgm:spPr/>
      <dgm:t>
        <a:bodyPr/>
        <a:lstStyle/>
        <a:p>
          <a:endParaRPr lang="en-US"/>
        </a:p>
      </dgm:t>
    </dgm:pt>
    <dgm:pt modelId="{58868A70-A5A9-F245-9ABB-13C134C28822}" type="pres">
      <dgm:prSet presAssocID="{1CCE638D-BF2A-F84D-A5FC-B7A186A09277}" presName="aSpace" presStyleCnt="0"/>
      <dgm:spPr/>
    </dgm:pt>
    <dgm:pt modelId="{0BBD40AA-97FE-7D4D-9001-B95DCBA76E4F}" type="pres">
      <dgm:prSet presAssocID="{FE730294-5CFB-CB49-BFC2-4B475655CAAB}" presName="aNode" presStyleLbl="fgAcc1" presStyleIdx="2" presStyleCnt="3" custScaleX="231622" custLinFactNeighborX="41008" custLinFactNeighborY="40233">
        <dgm:presLayoutVars>
          <dgm:bulletEnabled val="1"/>
        </dgm:presLayoutVars>
      </dgm:prSet>
      <dgm:spPr/>
      <dgm:t>
        <a:bodyPr/>
        <a:lstStyle/>
        <a:p>
          <a:endParaRPr lang="en-US"/>
        </a:p>
      </dgm:t>
    </dgm:pt>
    <dgm:pt modelId="{A2548045-F240-DA44-8D20-34870A844841}" type="pres">
      <dgm:prSet presAssocID="{FE730294-5CFB-CB49-BFC2-4B475655CAAB}" presName="aSpace" presStyleCnt="0"/>
      <dgm:spPr/>
    </dgm:pt>
  </dgm:ptLst>
  <dgm:cxnLst>
    <dgm:cxn modelId="{474D672A-F8BF-A34A-8182-1BBA8DEB00E6}" type="presOf" srcId="{BBE522DA-2AF0-FE43-943B-CC08C7BBDE53}" destId="{8B9A75EF-92FF-9C47-A24C-986CB0461448}" srcOrd="0" destOrd="0" presId="urn:microsoft.com/office/officeart/2005/8/layout/pyramid2"/>
    <dgm:cxn modelId="{4BCD2316-F61F-6F4D-8AA4-320B09CFE5BC}" srcId="{BBE522DA-2AF0-FE43-943B-CC08C7BBDE53}" destId="{1CCE638D-BF2A-F84D-A5FC-B7A186A09277}" srcOrd="1" destOrd="0" parTransId="{4B099C63-B341-184F-A2BE-862F2D948346}" sibTransId="{6FD88739-D133-6642-A039-9A34A9559633}"/>
    <dgm:cxn modelId="{293D179A-FAE2-0E46-8D09-40087B81B625}" type="presOf" srcId="{1CCE638D-BF2A-F84D-A5FC-B7A186A09277}" destId="{097B780F-DA2C-BA44-8B34-6E38E14592AB}" srcOrd="0" destOrd="0" presId="urn:microsoft.com/office/officeart/2005/8/layout/pyramid2"/>
    <dgm:cxn modelId="{B4BF7E9B-3648-754C-94DD-8A68BBFEA8BE}" type="presOf" srcId="{B61A18C4-1F4F-D945-81AF-1443546BC665}" destId="{22E92DD7-994B-CD49-972A-479A99C2620D}" srcOrd="0" destOrd="0" presId="urn:microsoft.com/office/officeart/2005/8/layout/pyramid2"/>
    <dgm:cxn modelId="{14BF3E4E-ADD1-264E-A648-2A5AC2FB2A43}" type="presOf" srcId="{FE730294-5CFB-CB49-BFC2-4B475655CAAB}" destId="{0BBD40AA-97FE-7D4D-9001-B95DCBA76E4F}" srcOrd="0" destOrd="0" presId="urn:microsoft.com/office/officeart/2005/8/layout/pyramid2"/>
    <dgm:cxn modelId="{803D2EA2-7644-E740-B91C-B0036E35BCF1}" srcId="{BBE522DA-2AF0-FE43-943B-CC08C7BBDE53}" destId="{B61A18C4-1F4F-D945-81AF-1443546BC665}" srcOrd="0" destOrd="0" parTransId="{DC35128E-D690-F840-AC80-406DE1BA6774}" sibTransId="{0AC33699-1478-4A41-806D-A676E340006D}"/>
    <dgm:cxn modelId="{BAEEDAB1-424A-8147-87F4-2736EFB4FAF4}" srcId="{BBE522DA-2AF0-FE43-943B-CC08C7BBDE53}" destId="{FE730294-5CFB-CB49-BFC2-4B475655CAAB}" srcOrd="2" destOrd="0" parTransId="{66AD5A80-E312-684B-907D-AAC7BD15A769}" sibTransId="{7843E7DC-5CD8-B34F-847F-DFB098E85844}"/>
    <dgm:cxn modelId="{847952CB-F8A7-3543-BCEF-358D9E45AFD9}" type="presParOf" srcId="{8B9A75EF-92FF-9C47-A24C-986CB0461448}" destId="{8236933D-AADD-B143-86D2-276EBA51C9EB}" srcOrd="0" destOrd="0" presId="urn:microsoft.com/office/officeart/2005/8/layout/pyramid2"/>
    <dgm:cxn modelId="{0F5661D7-3C43-A24E-B798-15921A546406}" type="presParOf" srcId="{8B9A75EF-92FF-9C47-A24C-986CB0461448}" destId="{4C7BD7B7-F0AB-9E46-AFB0-BD173F988849}" srcOrd="1" destOrd="0" presId="urn:microsoft.com/office/officeart/2005/8/layout/pyramid2"/>
    <dgm:cxn modelId="{6507C8F7-7CDB-5A4E-8E04-5084B5AF1ACD}" type="presParOf" srcId="{4C7BD7B7-F0AB-9E46-AFB0-BD173F988849}" destId="{22E92DD7-994B-CD49-972A-479A99C2620D}" srcOrd="0" destOrd="0" presId="urn:microsoft.com/office/officeart/2005/8/layout/pyramid2"/>
    <dgm:cxn modelId="{1553194C-ED26-7643-82F4-DE2EF5DCC541}" type="presParOf" srcId="{4C7BD7B7-F0AB-9E46-AFB0-BD173F988849}" destId="{442A51C9-743C-A944-8502-8879D1E11BFA}" srcOrd="1" destOrd="0" presId="urn:microsoft.com/office/officeart/2005/8/layout/pyramid2"/>
    <dgm:cxn modelId="{7701A1F1-EAFB-044F-96AF-B363FF8CEB27}" type="presParOf" srcId="{4C7BD7B7-F0AB-9E46-AFB0-BD173F988849}" destId="{097B780F-DA2C-BA44-8B34-6E38E14592AB}" srcOrd="2" destOrd="0" presId="urn:microsoft.com/office/officeart/2005/8/layout/pyramid2"/>
    <dgm:cxn modelId="{DCF907BE-6B73-BB4F-B2F3-224DBF2930F9}" type="presParOf" srcId="{4C7BD7B7-F0AB-9E46-AFB0-BD173F988849}" destId="{58868A70-A5A9-F245-9ABB-13C134C28822}" srcOrd="3" destOrd="0" presId="urn:microsoft.com/office/officeart/2005/8/layout/pyramid2"/>
    <dgm:cxn modelId="{2CA7B7AB-4E34-EE41-AD5E-91B2BCE0A45A}" type="presParOf" srcId="{4C7BD7B7-F0AB-9E46-AFB0-BD173F988849}" destId="{0BBD40AA-97FE-7D4D-9001-B95DCBA76E4F}" srcOrd="4" destOrd="0" presId="urn:microsoft.com/office/officeart/2005/8/layout/pyramid2"/>
    <dgm:cxn modelId="{8497D7D0-30A2-A148-AE5B-0B5B6D7191D9}" type="presParOf" srcId="{4C7BD7B7-F0AB-9E46-AFB0-BD173F988849}" destId="{A2548045-F240-DA44-8D20-34870A84484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3EB2E-B846-9246-B304-BDC0EFC2AFA7}"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5594E7BC-1FEC-4A40-BB43-97717BD5AF9A}">
      <dgm:prSet phldrT="[Text]"/>
      <dgm:spPr/>
      <dgm:t>
        <a:bodyPr/>
        <a:lstStyle/>
        <a:p>
          <a:r>
            <a:rPr lang="en-US" dirty="0" smtClean="0"/>
            <a:t>Densely populated, rapidly growing, young, unequal, diverse, mobile</a:t>
          </a:r>
          <a:endParaRPr lang="en-US" dirty="0"/>
        </a:p>
      </dgm:t>
    </dgm:pt>
    <dgm:pt modelId="{B5CB2650-54F0-3F45-92B0-9D4A72564AC3}" type="parTrans" cxnId="{CC3EC4F5-CFEC-814E-AFFA-EFA0A9011DB4}">
      <dgm:prSet/>
      <dgm:spPr/>
      <dgm:t>
        <a:bodyPr/>
        <a:lstStyle/>
        <a:p>
          <a:endParaRPr lang="en-US"/>
        </a:p>
      </dgm:t>
    </dgm:pt>
    <dgm:pt modelId="{F9BC3DA6-AC3B-A74E-8786-6D6D68EE2CF2}" type="sibTrans" cxnId="{CC3EC4F5-CFEC-814E-AFFA-EFA0A9011DB4}">
      <dgm:prSet/>
      <dgm:spPr/>
      <dgm:t>
        <a:bodyPr/>
        <a:lstStyle/>
        <a:p>
          <a:endParaRPr lang="en-US"/>
        </a:p>
      </dgm:t>
    </dgm:pt>
    <dgm:pt modelId="{EE5B8A6D-723C-BA43-B0AC-8A04F4497848}">
      <dgm:prSet phldrT="[Text]"/>
      <dgm:spPr/>
      <dgm:t>
        <a:bodyPr/>
        <a:lstStyle/>
        <a:p>
          <a:r>
            <a:rPr lang="en-US" dirty="0" smtClean="0"/>
            <a:t>Higher proportion of working age people (45% of population aged 20 – 39)</a:t>
          </a:r>
          <a:endParaRPr lang="en-US" dirty="0"/>
        </a:p>
      </dgm:t>
    </dgm:pt>
    <dgm:pt modelId="{83109F92-9052-BE41-ABE6-AFF54114CF7B}" type="parTrans" cxnId="{15BCBF4A-349F-C04A-9EEF-8CFE30F66200}">
      <dgm:prSet/>
      <dgm:spPr/>
      <dgm:t>
        <a:bodyPr/>
        <a:lstStyle/>
        <a:p>
          <a:endParaRPr lang="en-US"/>
        </a:p>
      </dgm:t>
    </dgm:pt>
    <dgm:pt modelId="{B2B8FA28-062A-D848-AD5B-BF3F91E310FF}" type="sibTrans" cxnId="{15BCBF4A-349F-C04A-9EEF-8CFE30F66200}">
      <dgm:prSet/>
      <dgm:spPr/>
      <dgm:t>
        <a:bodyPr/>
        <a:lstStyle/>
        <a:p>
          <a:endParaRPr lang="en-US"/>
        </a:p>
      </dgm:t>
    </dgm:pt>
    <dgm:pt modelId="{AA7389CC-E3ED-C84A-8E29-6DB97A090381}">
      <dgm:prSet phldrT="[Text]"/>
      <dgm:spPr/>
      <dgm:t>
        <a:bodyPr/>
        <a:lstStyle/>
        <a:p>
          <a:r>
            <a:rPr lang="en-US" dirty="0" smtClean="0"/>
            <a:t>Rich and very poor: 48% of children living in poverty (&lt;60% median income)</a:t>
          </a:r>
          <a:endParaRPr lang="en-US" dirty="0"/>
        </a:p>
      </dgm:t>
    </dgm:pt>
    <dgm:pt modelId="{770A9066-F48C-7A48-88E3-34BA3595683E}" type="parTrans" cxnId="{B0DF6B7E-5A36-1142-962B-43A7C16CA3E6}">
      <dgm:prSet/>
      <dgm:spPr/>
      <dgm:t>
        <a:bodyPr/>
        <a:lstStyle/>
        <a:p>
          <a:endParaRPr lang="en-US"/>
        </a:p>
      </dgm:t>
    </dgm:pt>
    <dgm:pt modelId="{60845B89-3737-C544-92D2-50BFF5FDC6BB}" type="sibTrans" cxnId="{B0DF6B7E-5A36-1142-962B-43A7C16CA3E6}">
      <dgm:prSet/>
      <dgm:spPr/>
      <dgm:t>
        <a:bodyPr/>
        <a:lstStyle/>
        <a:p>
          <a:endParaRPr lang="en-US"/>
        </a:p>
      </dgm:t>
    </dgm:pt>
    <dgm:pt modelId="{8B2FDC18-FF1B-D944-82F4-BBA07154EDE8}">
      <dgm:prSet phldrT="[Text]"/>
      <dgm:spPr/>
      <dgm:t>
        <a:bodyPr/>
        <a:lstStyle/>
        <a:p>
          <a:r>
            <a:rPr lang="en-US" dirty="0" smtClean="0"/>
            <a:t>&gt;50% born outside UK (Westminster)</a:t>
          </a:r>
          <a:endParaRPr lang="en-US" dirty="0"/>
        </a:p>
      </dgm:t>
    </dgm:pt>
    <dgm:pt modelId="{60F7668F-EF5D-554A-A592-4592D0133B59}" type="parTrans" cxnId="{A03A8332-EEA5-C74E-A62A-5D666BE63289}">
      <dgm:prSet/>
      <dgm:spPr/>
      <dgm:t>
        <a:bodyPr/>
        <a:lstStyle/>
        <a:p>
          <a:endParaRPr lang="en-US"/>
        </a:p>
      </dgm:t>
    </dgm:pt>
    <dgm:pt modelId="{9259AF65-D3E9-0C42-BB89-DA18117698C6}" type="sibTrans" cxnId="{A03A8332-EEA5-C74E-A62A-5D666BE63289}">
      <dgm:prSet/>
      <dgm:spPr/>
      <dgm:t>
        <a:bodyPr/>
        <a:lstStyle/>
        <a:p>
          <a:endParaRPr lang="en-US"/>
        </a:p>
      </dgm:t>
    </dgm:pt>
    <dgm:pt modelId="{495751C5-7BE9-9B4A-96AF-024B40AE9C21}">
      <dgm:prSet phldrT="[Text]"/>
      <dgm:spPr/>
      <dgm:t>
        <a:bodyPr/>
        <a:lstStyle/>
        <a:p>
          <a:r>
            <a:rPr lang="en-US" dirty="0" smtClean="0"/>
            <a:t>High proportion live alone (42% of households single adults)</a:t>
          </a:r>
          <a:endParaRPr lang="en-US" dirty="0"/>
        </a:p>
      </dgm:t>
    </dgm:pt>
    <dgm:pt modelId="{274E9C55-54F3-704E-B9C6-2FF6756DB69F}" type="parTrans" cxnId="{52A4DA2D-8664-3144-99EF-0E344E2119D0}">
      <dgm:prSet/>
      <dgm:spPr/>
      <dgm:t>
        <a:bodyPr/>
        <a:lstStyle/>
        <a:p>
          <a:endParaRPr lang="en-US"/>
        </a:p>
      </dgm:t>
    </dgm:pt>
    <dgm:pt modelId="{D7D05DD5-4A73-A64F-BBA7-8E3D44B16DCC}" type="sibTrans" cxnId="{52A4DA2D-8664-3144-99EF-0E344E2119D0}">
      <dgm:prSet/>
      <dgm:spPr/>
      <dgm:t>
        <a:bodyPr/>
        <a:lstStyle/>
        <a:p>
          <a:endParaRPr lang="en-US"/>
        </a:p>
      </dgm:t>
    </dgm:pt>
    <dgm:pt modelId="{DF929D0A-F10F-0A43-9383-3556BC98C3C9}" type="pres">
      <dgm:prSet presAssocID="{0CF3EB2E-B846-9246-B304-BDC0EFC2AFA7}" presName="vert0" presStyleCnt="0">
        <dgm:presLayoutVars>
          <dgm:dir/>
          <dgm:animOne val="branch"/>
          <dgm:animLvl val="lvl"/>
        </dgm:presLayoutVars>
      </dgm:prSet>
      <dgm:spPr/>
      <dgm:t>
        <a:bodyPr/>
        <a:lstStyle/>
        <a:p>
          <a:endParaRPr lang="en-US"/>
        </a:p>
      </dgm:t>
    </dgm:pt>
    <dgm:pt modelId="{1EBA1201-D754-614D-935B-BEC0C5B6F010}" type="pres">
      <dgm:prSet presAssocID="{5594E7BC-1FEC-4A40-BB43-97717BD5AF9A}" presName="thickLine" presStyleLbl="alignNode1" presStyleIdx="0" presStyleCnt="5"/>
      <dgm:spPr/>
    </dgm:pt>
    <dgm:pt modelId="{F180C0E0-FF2D-774D-95D5-DDDDCC8FD8EC}" type="pres">
      <dgm:prSet presAssocID="{5594E7BC-1FEC-4A40-BB43-97717BD5AF9A}" presName="horz1" presStyleCnt="0"/>
      <dgm:spPr/>
    </dgm:pt>
    <dgm:pt modelId="{7362CB1C-82BB-154A-A0C6-B3BF7C5BA182}" type="pres">
      <dgm:prSet presAssocID="{5594E7BC-1FEC-4A40-BB43-97717BD5AF9A}" presName="tx1" presStyleLbl="revTx" presStyleIdx="0" presStyleCnt="5"/>
      <dgm:spPr/>
      <dgm:t>
        <a:bodyPr/>
        <a:lstStyle/>
        <a:p>
          <a:endParaRPr lang="en-US"/>
        </a:p>
      </dgm:t>
    </dgm:pt>
    <dgm:pt modelId="{E4628CD8-F4D3-D148-9FDE-95EA15C87AD2}" type="pres">
      <dgm:prSet presAssocID="{5594E7BC-1FEC-4A40-BB43-97717BD5AF9A}" presName="vert1" presStyleCnt="0"/>
      <dgm:spPr/>
    </dgm:pt>
    <dgm:pt modelId="{D8DFED3E-C749-084D-ADCA-7E904523C9E6}" type="pres">
      <dgm:prSet presAssocID="{EE5B8A6D-723C-BA43-B0AC-8A04F4497848}" presName="thickLine" presStyleLbl="alignNode1" presStyleIdx="1" presStyleCnt="5"/>
      <dgm:spPr/>
    </dgm:pt>
    <dgm:pt modelId="{BBEEB69A-D80D-B244-857B-7A6278792AED}" type="pres">
      <dgm:prSet presAssocID="{EE5B8A6D-723C-BA43-B0AC-8A04F4497848}" presName="horz1" presStyleCnt="0"/>
      <dgm:spPr/>
    </dgm:pt>
    <dgm:pt modelId="{32D45175-32C4-334C-BCDE-60E233821642}" type="pres">
      <dgm:prSet presAssocID="{EE5B8A6D-723C-BA43-B0AC-8A04F4497848}" presName="tx1" presStyleLbl="revTx" presStyleIdx="1" presStyleCnt="5"/>
      <dgm:spPr/>
      <dgm:t>
        <a:bodyPr/>
        <a:lstStyle/>
        <a:p>
          <a:endParaRPr lang="en-US"/>
        </a:p>
      </dgm:t>
    </dgm:pt>
    <dgm:pt modelId="{4CA230AB-F3A8-D44A-9112-8C359E117C05}" type="pres">
      <dgm:prSet presAssocID="{EE5B8A6D-723C-BA43-B0AC-8A04F4497848}" presName="vert1" presStyleCnt="0"/>
      <dgm:spPr/>
    </dgm:pt>
    <dgm:pt modelId="{95F936AD-6DFD-9D45-9216-73E293209185}" type="pres">
      <dgm:prSet presAssocID="{AA7389CC-E3ED-C84A-8E29-6DB97A090381}" presName="thickLine" presStyleLbl="alignNode1" presStyleIdx="2" presStyleCnt="5"/>
      <dgm:spPr/>
    </dgm:pt>
    <dgm:pt modelId="{84878B0B-BB4C-984E-B8B1-ED0192E5506F}" type="pres">
      <dgm:prSet presAssocID="{AA7389CC-E3ED-C84A-8E29-6DB97A090381}" presName="horz1" presStyleCnt="0"/>
      <dgm:spPr/>
    </dgm:pt>
    <dgm:pt modelId="{56B139D5-B59C-F94C-8B25-0ECF7D7318A5}" type="pres">
      <dgm:prSet presAssocID="{AA7389CC-E3ED-C84A-8E29-6DB97A090381}" presName="tx1" presStyleLbl="revTx" presStyleIdx="2" presStyleCnt="5"/>
      <dgm:spPr/>
      <dgm:t>
        <a:bodyPr/>
        <a:lstStyle/>
        <a:p>
          <a:endParaRPr lang="en-US"/>
        </a:p>
      </dgm:t>
    </dgm:pt>
    <dgm:pt modelId="{5888CFFE-CB4E-284D-9D4F-3BAE0B55A2E0}" type="pres">
      <dgm:prSet presAssocID="{AA7389CC-E3ED-C84A-8E29-6DB97A090381}" presName="vert1" presStyleCnt="0"/>
      <dgm:spPr/>
    </dgm:pt>
    <dgm:pt modelId="{F1D545D0-1AD8-7C40-8EC1-205B5E4DCE69}" type="pres">
      <dgm:prSet presAssocID="{8B2FDC18-FF1B-D944-82F4-BBA07154EDE8}" presName="thickLine" presStyleLbl="alignNode1" presStyleIdx="3" presStyleCnt="5"/>
      <dgm:spPr/>
    </dgm:pt>
    <dgm:pt modelId="{02A041DD-7F22-4E49-83FF-A25B7111F822}" type="pres">
      <dgm:prSet presAssocID="{8B2FDC18-FF1B-D944-82F4-BBA07154EDE8}" presName="horz1" presStyleCnt="0"/>
      <dgm:spPr/>
    </dgm:pt>
    <dgm:pt modelId="{D8D3FF62-50F0-B741-B63F-1AF0F59548C4}" type="pres">
      <dgm:prSet presAssocID="{8B2FDC18-FF1B-D944-82F4-BBA07154EDE8}" presName="tx1" presStyleLbl="revTx" presStyleIdx="3" presStyleCnt="5"/>
      <dgm:spPr/>
      <dgm:t>
        <a:bodyPr/>
        <a:lstStyle/>
        <a:p>
          <a:endParaRPr lang="en-US"/>
        </a:p>
      </dgm:t>
    </dgm:pt>
    <dgm:pt modelId="{FCE8250B-4595-AA40-8E23-675C2CE0670E}" type="pres">
      <dgm:prSet presAssocID="{8B2FDC18-FF1B-D944-82F4-BBA07154EDE8}" presName="vert1" presStyleCnt="0"/>
      <dgm:spPr/>
    </dgm:pt>
    <dgm:pt modelId="{D06BE1FC-A28C-2A43-95E0-D81635BA2B3B}" type="pres">
      <dgm:prSet presAssocID="{495751C5-7BE9-9B4A-96AF-024B40AE9C21}" presName="thickLine" presStyleLbl="alignNode1" presStyleIdx="4" presStyleCnt="5"/>
      <dgm:spPr/>
    </dgm:pt>
    <dgm:pt modelId="{3DEAD6AB-9C8A-5E4A-AB7E-F86369F2A100}" type="pres">
      <dgm:prSet presAssocID="{495751C5-7BE9-9B4A-96AF-024B40AE9C21}" presName="horz1" presStyleCnt="0"/>
      <dgm:spPr/>
    </dgm:pt>
    <dgm:pt modelId="{5E9EB418-1293-F14B-8958-273F8891CC5A}" type="pres">
      <dgm:prSet presAssocID="{495751C5-7BE9-9B4A-96AF-024B40AE9C21}" presName="tx1" presStyleLbl="revTx" presStyleIdx="4" presStyleCnt="5"/>
      <dgm:spPr/>
      <dgm:t>
        <a:bodyPr/>
        <a:lstStyle/>
        <a:p>
          <a:endParaRPr lang="en-US"/>
        </a:p>
      </dgm:t>
    </dgm:pt>
    <dgm:pt modelId="{C6FB2165-02D1-AA46-9D41-040F64D91C95}" type="pres">
      <dgm:prSet presAssocID="{495751C5-7BE9-9B4A-96AF-024B40AE9C21}" presName="vert1" presStyleCnt="0"/>
      <dgm:spPr/>
    </dgm:pt>
  </dgm:ptLst>
  <dgm:cxnLst>
    <dgm:cxn modelId="{730F04E6-E259-1647-A27D-982D28E4C16D}" type="presOf" srcId="{0CF3EB2E-B846-9246-B304-BDC0EFC2AFA7}" destId="{DF929D0A-F10F-0A43-9383-3556BC98C3C9}" srcOrd="0" destOrd="0" presId="urn:microsoft.com/office/officeart/2008/layout/LinedList"/>
    <dgm:cxn modelId="{FD0CE986-B8A0-2F40-9AFC-97D914041367}" type="presOf" srcId="{5594E7BC-1FEC-4A40-BB43-97717BD5AF9A}" destId="{7362CB1C-82BB-154A-A0C6-B3BF7C5BA182}" srcOrd="0" destOrd="0" presId="urn:microsoft.com/office/officeart/2008/layout/LinedList"/>
    <dgm:cxn modelId="{CC3EC4F5-CFEC-814E-AFFA-EFA0A9011DB4}" srcId="{0CF3EB2E-B846-9246-B304-BDC0EFC2AFA7}" destId="{5594E7BC-1FEC-4A40-BB43-97717BD5AF9A}" srcOrd="0" destOrd="0" parTransId="{B5CB2650-54F0-3F45-92B0-9D4A72564AC3}" sibTransId="{F9BC3DA6-AC3B-A74E-8786-6D6D68EE2CF2}"/>
    <dgm:cxn modelId="{15BCBF4A-349F-C04A-9EEF-8CFE30F66200}" srcId="{0CF3EB2E-B846-9246-B304-BDC0EFC2AFA7}" destId="{EE5B8A6D-723C-BA43-B0AC-8A04F4497848}" srcOrd="1" destOrd="0" parTransId="{83109F92-9052-BE41-ABE6-AFF54114CF7B}" sibTransId="{B2B8FA28-062A-D848-AD5B-BF3F91E310FF}"/>
    <dgm:cxn modelId="{708C17E5-509F-C54D-95FF-7E728C7D64C6}" type="presOf" srcId="{8B2FDC18-FF1B-D944-82F4-BBA07154EDE8}" destId="{D8D3FF62-50F0-B741-B63F-1AF0F59548C4}" srcOrd="0" destOrd="0" presId="urn:microsoft.com/office/officeart/2008/layout/LinedList"/>
    <dgm:cxn modelId="{0A0CEE37-1C9A-4541-9AD8-0DBBBB7BAF52}" type="presOf" srcId="{495751C5-7BE9-9B4A-96AF-024B40AE9C21}" destId="{5E9EB418-1293-F14B-8958-273F8891CC5A}" srcOrd="0" destOrd="0" presId="urn:microsoft.com/office/officeart/2008/layout/LinedList"/>
    <dgm:cxn modelId="{A03A8332-EEA5-C74E-A62A-5D666BE63289}" srcId="{0CF3EB2E-B846-9246-B304-BDC0EFC2AFA7}" destId="{8B2FDC18-FF1B-D944-82F4-BBA07154EDE8}" srcOrd="3" destOrd="0" parTransId="{60F7668F-EF5D-554A-A592-4592D0133B59}" sibTransId="{9259AF65-D3E9-0C42-BB89-DA18117698C6}"/>
    <dgm:cxn modelId="{F7327E53-FE52-8B45-87B6-D8B8A367CF04}" type="presOf" srcId="{AA7389CC-E3ED-C84A-8E29-6DB97A090381}" destId="{56B139D5-B59C-F94C-8B25-0ECF7D7318A5}" srcOrd="0" destOrd="0" presId="urn:microsoft.com/office/officeart/2008/layout/LinedList"/>
    <dgm:cxn modelId="{39C4A4D1-79A5-0841-8475-CDC0ED638A6A}" type="presOf" srcId="{EE5B8A6D-723C-BA43-B0AC-8A04F4497848}" destId="{32D45175-32C4-334C-BCDE-60E233821642}" srcOrd="0" destOrd="0" presId="urn:microsoft.com/office/officeart/2008/layout/LinedList"/>
    <dgm:cxn modelId="{52A4DA2D-8664-3144-99EF-0E344E2119D0}" srcId="{0CF3EB2E-B846-9246-B304-BDC0EFC2AFA7}" destId="{495751C5-7BE9-9B4A-96AF-024B40AE9C21}" srcOrd="4" destOrd="0" parTransId="{274E9C55-54F3-704E-B9C6-2FF6756DB69F}" sibTransId="{D7D05DD5-4A73-A64F-BBA7-8E3D44B16DCC}"/>
    <dgm:cxn modelId="{B0DF6B7E-5A36-1142-962B-43A7C16CA3E6}" srcId="{0CF3EB2E-B846-9246-B304-BDC0EFC2AFA7}" destId="{AA7389CC-E3ED-C84A-8E29-6DB97A090381}" srcOrd="2" destOrd="0" parTransId="{770A9066-F48C-7A48-88E3-34BA3595683E}" sibTransId="{60845B89-3737-C544-92D2-50BFF5FDC6BB}"/>
    <dgm:cxn modelId="{85EC8F8F-E7FC-DB43-84DD-4745A6542240}" type="presParOf" srcId="{DF929D0A-F10F-0A43-9383-3556BC98C3C9}" destId="{1EBA1201-D754-614D-935B-BEC0C5B6F010}" srcOrd="0" destOrd="0" presId="urn:microsoft.com/office/officeart/2008/layout/LinedList"/>
    <dgm:cxn modelId="{F07B53CE-10F0-BF42-910D-72EB2106EB73}" type="presParOf" srcId="{DF929D0A-F10F-0A43-9383-3556BC98C3C9}" destId="{F180C0E0-FF2D-774D-95D5-DDDDCC8FD8EC}" srcOrd="1" destOrd="0" presId="urn:microsoft.com/office/officeart/2008/layout/LinedList"/>
    <dgm:cxn modelId="{309A7E90-8D9E-594F-B2CE-414030A17F4C}" type="presParOf" srcId="{F180C0E0-FF2D-774D-95D5-DDDDCC8FD8EC}" destId="{7362CB1C-82BB-154A-A0C6-B3BF7C5BA182}" srcOrd="0" destOrd="0" presId="urn:microsoft.com/office/officeart/2008/layout/LinedList"/>
    <dgm:cxn modelId="{B9C5BB3F-6343-DF4C-B051-F70895439934}" type="presParOf" srcId="{F180C0E0-FF2D-774D-95D5-DDDDCC8FD8EC}" destId="{E4628CD8-F4D3-D148-9FDE-95EA15C87AD2}" srcOrd="1" destOrd="0" presId="urn:microsoft.com/office/officeart/2008/layout/LinedList"/>
    <dgm:cxn modelId="{83301FB8-113A-C146-9D3A-CF2BC32727AB}" type="presParOf" srcId="{DF929D0A-F10F-0A43-9383-3556BC98C3C9}" destId="{D8DFED3E-C749-084D-ADCA-7E904523C9E6}" srcOrd="2" destOrd="0" presId="urn:microsoft.com/office/officeart/2008/layout/LinedList"/>
    <dgm:cxn modelId="{505A2862-9268-2447-B241-66BBC4BB7A6B}" type="presParOf" srcId="{DF929D0A-F10F-0A43-9383-3556BC98C3C9}" destId="{BBEEB69A-D80D-B244-857B-7A6278792AED}" srcOrd="3" destOrd="0" presId="urn:microsoft.com/office/officeart/2008/layout/LinedList"/>
    <dgm:cxn modelId="{75395A18-BEE7-5648-BFD1-F9B2019E2A46}" type="presParOf" srcId="{BBEEB69A-D80D-B244-857B-7A6278792AED}" destId="{32D45175-32C4-334C-BCDE-60E233821642}" srcOrd="0" destOrd="0" presId="urn:microsoft.com/office/officeart/2008/layout/LinedList"/>
    <dgm:cxn modelId="{DD2A3CAF-C987-374C-9F0B-4662EC18C365}" type="presParOf" srcId="{BBEEB69A-D80D-B244-857B-7A6278792AED}" destId="{4CA230AB-F3A8-D44A-9112-8C359E117C05}" srcOrd="1" destOrd="0" presId="urn:microsoft.com/office/officeart/2008/layout/LinedList"/>
    <dgm:cxn modelId="{531CBD8D-900E-6D43-AA55-ED406CA180FA}" type="presParOf" srcId="{DF929D0A-F10F-0A43-9383-3556BC98C3C9}" destId="{95F936AD-6DFD-9D45-9216-73E293209185}" srcOrd="4" destOrd="0" presId="urn:microsoft.com/office/officeart/2008/layout/LinedList"/>
    <dgm:cxn modelId="{217BCD6F-D01C-9C46-B49D-8D3A6C1F8CBE}" type="presParOf" srcId="{DF929D0A-F10F-0A43-9383-3556BC98C3C9}" destId="{84878B0B-BB4C-984E-B8B1-ED0192E5506F}" srcOrd="5" destOrd="0" presId="urn:microsoft.com/office/officeart/2008/layout/LinedList"/>
    <dgm:cxn modelId="{60D64238-4580-FF4B-8FF3-CA2FAA8939BE}" type="presParOf" srcId="{84878B0B-BB4C-984E-B8B1-ED0192E5506F}" destId="{56B139D5-B59C-F94C-8B25-0ECF7D7318A5}" srcOrd="0" destOrd="0" presId="urn:microsoft.com/office/officeart/2008/layout/LinedList"/>
    <dgm:cxn modelId="{A38D5318-393A-8945-8EB6-7C0ECD4E9B22}" type="presParOf" srcId="{84878B0B-BB4C-984E-B8B1-ED0192E5506F}" destId="{5888CFFE-CB4E-284D-9D4F-3BAE0B55A2E0}" srcOrd="1" destOrd="0" presId="urn:microsoft.com/office/officeart/2008/layout/LinedList"/>
    <dgm:cxn modelId="{9885D6B2-2417-E94B-A509-62916410A839}" type="presParOf" srcId="{DF929D0A-F10F-0A43-9383-3556BC98C3C9}" destId="{F1D545D0-1AD8-7C40-8EC1-205B5E4DCE69}" srcOrd="6" destOrd="0" presId="urn:microsoft.com/office/officeart/2008/layout/LinedList"/>
    <dgm:cxn modelId="{E941719B-7B1B-1144-B074-C4789670F76C}" type="presParOf" srcId="{DF929D0A-F10F-0A43-9383-3556BC98C3C9}" destId="{02A041DD-7F22-4E49-83FF-A25B7111F822}" srcOrd="7" destOrd="0" presId="urn:microsoft.com/office/officeart/2008/layout/LinedList"/>
    <dgm:cxn modelId="{9BA8BA43-302E-D240-842D-DBCE5E47F523}" type="presParOf" srcId="{02A041DD-7F22-4E49-83FF-A25B7111F822}" destId="{D8D3FF62-50F0-B741-B63F-1AF0F59548C4}" srcOrd="0" destOrd="0" presId="urn:microsoft.com/office/officeart/2008/layout/LinedList"/>
    <dgm:cxn modelId="{BE0B3370-9D19-3E43-9213-2DD65C7B97DC}" type="presParOf" srcId="{02A041DD-7F22-4E49-83FF-A25B7111F822}" destId="{FCE8250B-4595-AA40-8E23-675C2CE0670E}" srcOrd="1" destOrd="0" presId="urn:microsoft.com/office/officeart/2008/layout/LinedList"/>
    <dgm:cxn modelId="{638081A9-1B87-4741-8587-F6411F293D9D}" type="presParOf" srcId="{DF929D0A-F10F-0A43-9383-3556BC98C3C9}" destId="{D06BE1FC-A28C-2A43-95E0-D81635BA2B3B}" srcOrd="8" destOrd="0" presId="urn:microsoft.com/office/officeart/2008/layout/LinedList"/>
    <dgm:cxn modelId="{D34FE59B-28FC-3446-B73D-123D4726A684}" type="presParOf" srcId="{DF929D0A-F10F-0A43-9383-3556BC98C3C9}" destId="{3DEAD6AB-9C8A-5E4A-AB7E-F86369F2A100}" srcOrd="9" destOrd="0" presId="urn:microsoft.com/office/officeart/2008/layout/LinedList"/>
    <dgm:cxn modelId="{54B2BB49-056C-5B4A-AB7A-B142A74EE597}" type="presParOf" srcId="{3DEAD6AB-9C8A-5E4A-AB7E-F86369F2A100}" destId="{5E9EB418-1293-F14B-8958-273F8891CC5A}" srcOrd="0" destOrd="0" presId="urn:microsoft.com/office/officeart/2008/layout/LinedList"/>
    <dgm:cxn modelId="{00F7BFC8-B3FA-3744-8091-33F06122130D}" type="presParOf" srcId="{3DEAD6AB-9C8A-5E4A-AB7E-F86369F2A100}" destId="{C6FB2165-02D1-AA46-9D41-040F64D91C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CE8C0D-3D90-CB4A-8C7F-7CB95073C718}"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1ABDCD58-EB71-AE48-9E35-83F3A2434203}">
      <dgm:prSet/>
      <dgm:spPr/>
      <dgm:t>
        <a:bodyPr/>
        <a:lstStyle/>
        <a:p>
          <a:pPr rtl="0"/>
          <a:r>
            <a:rPr lang="en-GB" dirty="0" smtClean="0"/>
            <a:t>Impact on diseases</a:t>
          </a:r>
          <a:endParaRPr lang="en-GB" dirty="0"/>
        </a:p>
      </dgm:t>
    </dgm:pt>
    <dgm:pt modelId="{49EA5C40-C3C7-6949-96A1-6DE151001064}" type="parTrans" cxnId="{AF634BE8-B900-4743-B261-3CBC97C20099}">
      <dgm:prSet/>
      <dgm:spPr/>
      <dgm:t>
        <a:bodyPr/>
        <a:lstStyle/>
        <a:p>
          <a:endParaRPr lang="en-US"/>
        </a:p>
      </dgm:t>
    </dgm:pt>
    <dgm:pt modelId="{2BECC565-82E4-FF4E-A37E-DCD48999258D}" type="sibTrans" cxnId="{AF634BE8-B900-4743-B261-3CBC97C20099}">
      <dgm:prSet/>
      <dgm:spPr/>
      <dgm:t>
        <a:bodyPr/>
        <a:lstStyle/>
        <a:p>
          <a:endParaRPr lang="en-US"/>
        </a:p>
      </dgm:t>
    </dgm:pt>
    <dgm:pt modelId="{4FECBF7D-73D5-764E-8618-2F154C1DBD22}">
      <dgm:prSet/>
      <dgm:spPr/>
      <dgm:t>
        <a:bodyPr/>
        <a:lstStyle/>
        <a:p>
          <a:pPr rtl="0"/>
          <a:r>
            <a:rPr lang="en-US" dirty="0" smtClean="0"/>
            <a:t>Impact on access to care</a:t>
          </a:r>
          <a:endParaRPr lang="en-US" dirty="0"/>
        </a:p>
      </dgm:t>
    </dgm:pt>
    <dgm:pt modelId="{56A66A80-E7AF-634A-8AC1-05F56A88DB8C}" type="parTrans" cxnId="{169054F7-64FF-6745-942E-E2F67FB3B26B}">
      <dgm:prSet/>
      <dgm:spPr/>
      <dgm:t>
        <a:bodyPr/>
        <a:lstStyle/>
        <a:p>
          <a:endParaRPr lang="en-US"/>
        </a:p>
      </dgm:t>
    </dgm:pt>
    <dgm:pt modelId="{38723A4C-FCBE-0C4E-956E-78F3B6479B37}" type="sibTrans" cxnId="{169054F7-64FF-6745-942E-E2F67FB3B26B}">
      <dgm:prSet/>
      <dgm:spPr/>
      <dgm:t>
        <a:bodyPr/>
        <a:lstStyle/>
        <a:p>
          <a:endParaRPr lang="en-US"/>
        </a:p>
      </dgm:t>
    </dgm:pt>
    <dgm:pt modelId="{E08DBD19-435C-F64A-9F9F-6F4F8E3D8777}">
      <dgm:prSet/>
      <dgm:spPr/>
      <dgm:t>
        <a:bodyPr/>
        <a:lstStyle/>
        <a:p>
          <a:pPr rtl="0"/>
          <a:r>
            <a:rPr lang="en-US" dirty="0" smtClean="0"/>
            <a:t>Less registration with GP</a:t>
          </a:r>
          <a:endParaRPr lang="en-US" dirty="0"/>
        </a:p>
      </dgm:t>
    </dgm:pt>
    <dgm:pt modelId="{85FD2F90-1D38-7F4D-9477-26978EC12C03}" type="parTrans" cxnId="{47746D74-CAFB-5642-906C-E8A49B701AED}">
      <dgm:prSet/>
      <dgm:spPr/>
      <dgm:t>
        <a:bodyPr/>
        <a:lstStyle/>
        <a:p>
          <a:endParaRPr lang="en-US"/>
        </a:p>
      </dgm:t>
    </dgm:pt>
    <dgm:pt modelId="{08732AFE-DD76-3C42-A2F0-1A8A4EAD5C8B}" type="sibTrans" cxnId="{47746D74-CAFB-5642-906C-E8A49B701AED}">
      <dgm:prSet/>
      <dgm:spPr/>
      <dgm:t>
        <a:bodyPr/>
        <a:lstStyle/>
        <a:p>
          <a:endParaRPr lang="en-US"/>
        </a:p>
      </dgm:t>
    </dgm:pt>
    <dgm:pt modelId="{B5ADAD2D-3105-4E4D-8437-F8094571C3DA}">
      <dgm:prSet/>
      <dgm:spPr/>
      <dgm:t>
        <a:bodyPr/>
        <a:lstStyle/>
        <a:p>
          <a:pPr rtl="0"/>
          <a:r>
            <a:rPr lang="en-US" smtClean="0"/>
            <a:t>Poor knowledge of systems</a:t>
          </a:r>
          <a:endParaRPr lang="en-US"/>
        </a:p>
      </dgm:t>
    </dgm:pt>
    <dgm:pt modelId="{50ACFC19-90EC-0A48-9EC0-7A1BEEA02402}" type="parTrans" cxnId="{D3A94ACE-621D-7347-BF84-2C5E701C20EB}">
      <dgm:prSet/>
      <dgm:spPr/>
      <dgm:t>
        <a:bodyPr/>
        <a:lstStyle/>
        <a:p>
          <a:endParaRPr lang="en-US"/>
        </a:p>
      </dgm:t>
    </dgm:pt>
    <dgm:pt modelId="{A88498C1-235A-1E4E-A6AE-DCA88E39F7BD}" type="sibTrans" cxnId="{D3A94ACE-621D-7347-BF84-2C5E701C20EB}">
      <dgm:prSet/>
      <dgm:spPr/>
      <dgm:t>
        <a:bodyPr/>
        <a:lstStyle/>
        <a:p>
          <a:endParaRPr lang="en-US"/>
        </a:p>
      </dgm:t>
    </dgm:pt>
    <dgm:pt modelId="{30F32874-F765-1841-A8FE-AA9EC59EFEE1}">
      <dgm:prSet/>
      <dgm:spPr/>
      <dgm:t>
        <a:bodyPr/>
        <a:lstStyle/>
        <a:p>
          <a:pPr rtl="0"/>
          <a:r>
            <a:rPr lang="en-US" dirty="0" smtClean="0"/>
            <a:t>Challenges for language and communication</a:t>
          </a:r>
          <a:endParaRPr lang="en-US" dirty="0"/>
        </a:p>
      </dgm:t>
    </dgm:pt>
    <dgm:pt modelId="{0021F510-0BDF-BE4A-A9ED-36739E8F232C}" type="parTrans" cxnId="{D45974AF-DB54-9E4C-ADA1-4B66897EFBFE}">
      <dgm:prSet/>
      <dgm:spPr/>
      <dgm:t>
        <a:bodyPr/>
        <a:lstStyle/>
        <a:p>
          <a:endParaRPr lang="en-US"/>
        </a:p>
      </dgm:t>
    </dgm:pt>
    <dgm:pt modelId="{8EAF9AED-8F36-624A-BCF8-5751A05BA5F0}" type="sibTrans" cxnId="{D45974AF-DB54-9E4C-ADA1-4B66897EFBFE}">
      <dgm:prSet/>
      <dgm:spPr/>
      <dgm:t>
        <a:bodyPr/>
        <a:lstStyle/>
        <a:p>
          <a:endParaRPr lang="en-US"/>
        </a:p>
      </dgm:t>
    </dgm:pt>
    <dgm:pt modelId="{1066508D-57DF-D44D-BDDB-241A22920F59}">
      <dgm:prSet/>
      <dgm:spPr/>
      <dgm:t>
        <a:bodyPr/>
        <a:lstStyle/>
        <a:p>
          <a:pPr rtl="0"/>
          <a:r>
            <a:rPr lang="en-US" dirty="0" smtClean="0"/>
            <a:t>Rights to care vary by migration and employment status</a:t>
          </a:r>
          <a:endParaRPr lang="en-US" dirty="0"/>
        </a:p>
      </dgm:t>
    </dgm:pt>
    <dgm:pt modelId="{0F612F58-58C9-F941-9D2A-616F03974708}" type="parTrans" cxnId="{05192B97-30ED-CB4B-A5D4-1E4B558F3393}">
      <dgm:prSet/>
      <dgm:spPr/>
      <dgm:t>
        <a:bodyPr/>
        <a:lstStyle/>
        <a:p>
          <a:endParaRPr lang="en-US"/>
        </a:p>
      </dgm:t>
    </dgm:pt>
    <dgm:pt modelId="{F66BE828-A9D4-1242-A2BA-383FA9E404E3}" type="sibTrans" cxnId="{05192B97-30ED-CB4B-A5D4-1E4B558F3393}">
      <dgm:prSet/>
      <dgm:spPr/>
      <dgm:t>
        <a:bodyPr/>
        <a:lstStyle/>
        <a:p>
          <a:endParaRPr lang="en-US"/>
        </a:p>
      </dgm:t>
    </dgm:pt>
    <dgm:pt modelId="{74F84A01-732B-DE41-AAC2-0742CEEB02CF}">
      <dgm:prSet/>
      <dgm:spPr/>
      <dgm:t>
        <a:bodyPr/>
        <a:lstStyle/>
        <a:p>
          <a:pPr rtl="0"/>
          <a:r>
            <a:rPr lang="en-US" dirty="0" smtClean="0"/>
            <a:t>Impact on informal care</a:t>
          </a:r>
          <a:endParaRPr lang="en-US" dirty="0"/>
        </a:p>
      </dgm:t>
    </dgm:pt>
    <dgm:pt modelId="{BD320518-5A7C-3147-AD7D-F59C2D082623}" type="parTrans" cxnId="{8208F45E-12E3-8348-B5DE-15CA800E1A11}">
      <dgm:prSet/>
      <dgm:spPr/>
      <dgm:t>
        <a:bodyPr/>
        <a:lstStyle/>
        <a:p>
          <a:endParaRPr lang="en-US"/>
        </a:p>
      </dgm:t>
    </dgm:pt>
    <dgm:pt modelId="{56B88843-3C00-354A-97D6-36ECA722261F}" type="sibTrans" cxnId="{8208F45E-12E3-8348-B5DE-15CA800E1A11}">
      <dgm:prSet/>
      <dgm:spPr/>
      <dgm:t>
        <a:bodyPr/>
        <a:lstStyle/>
        <a:p>
          <a:endParaRPr lang="en-US"/>
        </a:p>
      </dgm:t>
    </dgm:pt>
    <dgm:pt modelId="{951EA844-2733-C44F-AC09-ACD3E3B8F17D}">
      <dgm:prSet/>
      <dgm:spPr/>
      <dgm:t>
        <a:bodyPr/>
        <a:lstStyle/>
        <a:p>
          <a:pPr rtl="0"/>
          <a:r>
            <a:rPr lang="en-GB" dirty="0" smtClean="0"/>
            <a:t>Linked to poverty, migration, age, for example</a:t>
          </a:r>
          <a:endParaRPr lang="en-GB" dirty="0"/>
        </a:p>
      </dgm:t>
    </dgm:pt>
    <dgm:pt modelId="{C3D2A784-231B-FC44-8ED5-4E0747C5CC4F}" type="parTrans" cxnId="{90323766-3253-A547-995B-B16FD6F7FCED}">
      <dgm:prSet/>
      <dgm:spPr/>
      <dgm:t>
        <a:bodyPr/>
        <a:lstStyle/>
        <a:p>
          <a:endParaRPr lang="en-US"/>
        </a:p>
      </dgm:t>
    </dgm:pt>
    <dgm:pt modelId="{BC68C9E9-6EFB-CD4D-82C4-3F920EC1BF48}" type="sibTrans" cxnId="{90323766-3253-A547-995B-B16FD6F7FCED}">
      <dgm:prSet/>
      <dgm:spPr/>
      <dgm:t>
        <a:bodyPr/>
        <a:lstStyle/>
        <a:p>
          <a:endParaRPr lang="en-US"/>
        </a:p>
      </dgm:t>
    </dgm:pt>
    <dgm:pt modelId="{E39278D1-9C9C-A742-8F5C-A92259898955}">
      <dgm:prSet/>
      <dgm:spPr/>
      <dgm:t>
        <a:bodyPr/>
        <a:lstStyle/>
        <a:p>
          <a:pPr rtl="0"/>
          <a:r>
            <a:rPr lang="en-US" dirty="0" smtClean="0"/>
            <a:t>People isolated/ living alone</a:t>
          </a:r>
        </a:p>
      </dgm:t>
    </dgm:pt>
    <dgm:pt modelId="{E72D8725-7955-0941-9DFB-691341183696}" type="parTrans" cxnId="{0B3D80FE-FECE-A941-A231-9119FB6A896C}">
      <dgm:prSet/>
      <dgm:spPr/>
      <dgm:t>
        <a:bodyPr/>
        <a:lstStyle/>
        <a:p>
          <a:endParaRPr lang="en-US"/>
        </a:p>
      </dgm:t>
    </dgm:pt>
    <dgm:pt modelId="{58F271C2-19CD-6F49-BCB4-71CF3B4CF93A}" type="sibTrans" cxnId="{0B3D80FE-FECE-A941-A231-9119FB6A896C}">
      <dgm:prSet/>
      <dgm:spPr/>
      <dgm:t>
        <a:bodyPr/>
        <a:lstStyle/>
        <a:p>
          <a:endParaRPr lang="en-US"/>
        </a:p>
      </dgm:t>
    </dgm:pt>
    <dgm:pt modelId="{8CC4CD4A-0EC7-AD4A-8E7B-421C9E68C2C6}">
      <dgm:prSet/>
      <dgm:spPr/>
      <dgm:t>
        <a:bodyPr/>
        <a:lstStyle/>
        <a:p>
          <a:pPr rtl="0"/>
          <a:r>
            <a:rPr lang="en-US" dirty="0" smtClean="0"/>
            <a:t>Less access to informal care</a:t>
          </a:r>
        </a:p>
      </dgm:t>
    </dgm:pt>
    <dgm:pt modelId="{D66EEB03-8757-D547-8CEC-ED219B1FBCAC}" type="parTrans" cxnId="{CCAC3CC3-56BA-9540-B81E-AB5C19010B73}">
      <dgm:prSet/>
      <dgm:spPr/>
      <dgm:t>
        <a:bodyPr/>
        <a:lstStyle/>
        <a:p>
          <a:endParaRPr lang="en-US"/>
        </a:p>
      </dgm:t>
    </dgm:pt>
    <dgm:pt modelId="{BEC23C78-EC01-F649-A1C3-F23A923ABA14}" type="sibTrans" cxnId="{CCAC3CC3-56BA-9540-B81E-AB5C19010B73}">
      <dgm:prSet/>
      <dgm:spPr/>
      <dgm:t>
        <a:bodyPr/>
        <a:lstStyle/>
        <a:p>
          <a:endParaRPr lang="en-US"/>
        </a:p>
      </dgm:t>
    </dgm:pt>
    <dgm:pt modelId="{4CE8BDC0-03B6-0E4A-A3CF-736CFC3AF220}">
      <dgm:prSet/>
      <dgm:spPr/>
      <dgm:t>
        <a:bodyPr/>
        <a:lstStyle/>
        <a:p>
          <a:pPr rtl="0"/>
          <a:r>
            <a:rPr lang="en-US" dirty="0" smtClean="0"/>
            <a:t>Weaker lay referral networks</a:t>
          </a:r>
        </a:p>
      </dgm:t>
    </dgm:pt>
    <dgm:pt modelId="{3AA20CEE-1E00-CC4C-ADB1-4F046BD11C3D}" type="parTrans" cxnId="{08D27208-5474-8B40-9C8E-7835271F44CF}">
      <dgm:prSet/>
      <dgm:spPr/>
      <dgm:t>
        <a:bodyPr/>
        <a:lstStyle/>
        <a:p>
          <a:endParaRPr lang="en-US"/>
        </a:p>
      </dgm:t>
    </dgm:pt>
    <dgm:pt modelId="{A3612B84-B6E8-9445-B684-9BC7A847CFCC}" type="sibTrans" cxnId="{08D27208-5474-8B40-9C8E-7835271F44CF}">
      <dgm:prSet/>
      <dgm:spPr/>
      <dgm:t>
        <a:bodyPr/>
        <a:lstStyle/>
        <a:p>
          <a:endParaRPr lang="en-US"/>
        </a:p>
      </dgm:t>
    </dgm:pt>
    <dgm:pt modelId="{53387086-0E10-5E43-A02F-CFA72556309F}">
      <dgm:prSet/>
      <dgm:spPr/>
      <dgm:t>
        <a:bodyPr/>
        <a:lstStyle/>
        <a:p>
          <a:pPr rtl="0"/>
          <a:r>
            <a:rPr lang="en-US" dirty="0" smtClean="0"/>
            <a:t>Greater use of A&amp;E</a:t>
          </a:r>
          <a:endParaRPr lang="en-US" dirty="0"/>
        </a:p>
      </dgm:t>
    </dgm:pt>
    <dgm:pt modelId="{69356424-DBCC-2D40-9EAD-324A7F91573D}" type="parTrans" cxnId="{C14AC9C1-67A7-1149-AA65-8F391E48D7DE}">
      <dgm:prSet/>
      <dgm:spPr/>
      <dgm:t>
        <a:bodyPr/>
        <a:lstStyle/>
        <a:p>
          <a:endParaRPr lang="en-US"/>
        </a:p>
      </dgm:t>
    </dgm:pt>
    <dgm:pt modelId="{EFFEFAAF-05D0-5149-A95F-FBA1A1DCB097}" type="sibTrans" cxnId="{C14AC9C1-67A7-1149-AA65-8F391E48D7DE}">
      <dgm:prSet/>
      <dgm:spPr/>
      <dgm:t>
        <a:bodyPr/>
        <a:lstStyle/>
        <a:p>
          <a:endParaRPr lang="en-US"/>
        </a:p>
      </dgm:t>
    </dgm:pt>
    <dgm:pt modelId="{17A83666-7C0C-434A-995D-4DBE8AFF286E}">
      <dgm:prSet/>
      <dgm:spPr/>
      <dgm:t>
        <a:bodyPr/>
        <a:lstStyle/>
        <a:p>
          <a:pPr rtl="0"/>
          <a:r>
            <a:rPr lang="en-GB" dirty="0" smtClean="0"/>
            <a:t>Addiction &amp; mental health problems</a:t>
          </a:r>
          <a:endParaRPr lang="en-GB" dirty="0"/>
        </a:p>
      </dgm:t>
    </dgm:pt>
    <dgm:pt modelId="{A8276D67-5C36-B847-871F-3E628CCBE304}" type="parTrans" cxnId="{55F3A240-DBC8-1845-BA67-CE9B34CD7F98}">
      <dgm:prSet/>
      <dgm:spPr/>
      <dgm:t>
        <a:bodyPr/>
        <a:lstStyle/>
        <a:p>
          <a:endParaRPr lang="en-US"/>
        </a:p>
      </dgm:t>
    </dgm:pt>
    <dgm:pt modelId="{78283220-AAC8-3E40-9A07-E8F56102B932}" type="sibTrans" cxnId="{55F3A240-DBC8-1845-BA67-CE9B34CD7F98}">
      <dgm:prSet/>
      <dgm:spPr/>
      <dgm:t>
        <a:bodyPr/>
        <a:lstStyle/>
        <a:p>
          <a:endParaRPr lang="en-US"/>
        </a:p>
      </dgm:t>
    </dgm:pt>
    <dgm:pt modelId="{C5FD4829-4530-0E4C-9023-813309E53E24}">
      <dgm:prSet/>
      <dgm:spPr/>
      <dgm:t>
        <a:bodyPr/>
        <a:lstStyle/>
        <a:p>
          <a:pPr rtl="0"/>
          <a:r>
            <a:rPr lang="en-GB" dirty="0" smtClean="0"/>
            <a:t>HIV and TB</a:t>
          </a:r>
        </a:p>
        <a:p>
          <a:pPr rtl="0"/>
          <a:r>
            <a:rPr lang="en-GB" dirty="0" smtClean="0"/>
            <a:t>Liver disease</a:t>
          </a:r>
          <a:endParaRPr lang="en-GB" dirty="0"/>
        </a:p>
      </dgm:t>
    </dgm:pt>
    <dgm:pt modelId="{5B45BE0E-3E7B-A647-9AD2-C47AEA451011}" type="parTrans" cxnId="{248F8AD1-384A-124F-9E55-F1304BA31C16}">
      <dgm:prSet/>
      <dgm:spPr/>
      <dgm:t>
        <a:bodyPr/>
        <a:lstStyle/>
        <a:p>
          <a:endParaRPr lang="en-US"/>
        </a:p>
      </dgm:t>
    </dgm:pt>
    <dgm:pt modelId="{0DE871EF-0486-A444-846A-5B54B6140CEF}" type="sibTrans" cxnId="{248F8AD1-384A-124F-9E55-F1304BA31C16}">
      <dgm:prSet/>
      <dgm:spPr/>
      <dgm:t>
        <a:bodyPr/>
        <a:lstStyle/>
        <a:p>
          <a:endParaRPr lang="en-US"/>
        </a:p>
      </dgm:t>
    </dgm:pt>
    <dgm:pt modelId="{6BC71A75-B1B9-9349-9A7B-7373D3A5A2E9}" type="pres">
      <dgm:prSet presAssocID="{E9CE8C0D-3D90-CB4A-8C7F-7CB95073C718}" presName="Name0" presStyleCnt="0">
        <dgm:presLayoutVars>
          <dgm:chMax val="5"/>
          <dgm:chPref val="5"/>
          <dgm:dir/>
          <dgm:animLvl val="lvl"/>
        </dgm:presLayoutVars>
      </dgm:prSet>
      <dgm:spPr/>
      <dgm:t>
        <a:bodyPr/>
        <a:lstStyle/>
        <a:p>
          <a:endParaRPr lang="en-US"/>
        </a:p>
      </dgm:t>
    </dgm:pt>
    <dgm:pt modelId="{47548654-9AC7-604F-98CE-7225F38C8024}" type="pres">
      <dgm:prSet presAssocID="{1ABDCD58-EB71-AE48-9E35-83F3A2434203}" presName="parentText1" presStyleLbl="node1" presStyleIdx="0" presStyleCnt="3">
        <dgm:presLayoutVars>
          <dgm:chMax/>
          <dgm:chPref val="3"/>
          <dgm:bulletEnabled val="1"/>
        </dgm:presLayoutVars>
      </dgm:prSet>
      <dgm:spPr/>
      <dgm:t>
        <a:bodyPr/>
        <a:lstStyle/>
        <a:p>
          <a:endParaRPr lang="en-US"/>
        </a:p>
      </dgm:t>
    </dgm:pt>
    <dgm:pt modelId="{99128A02-ABAA-FF44-8C7A-D9F3B2D0DB8C}" type="pres">
      <dgm:prSet presAssocID="{1ABDCD58-EB71-AE48-9E35-83F3A2434203}" presName="childText1" presStyleLbl="solidAlignAcc1" presStyleIdx="0" presStyleCnt="3">
        <dgm:presLayoutVars>
          <dgm:chMax val="0"/>
          <dgm:chPref val="0"/>
          <dgm:bulletEnabled val="1"/>
        </dgm:presLayoutVars>
      </dgm:prSet>
      <dgm:spPr/>
      <dgm:t>
        <a:bodyPr/>
        <a:lstStyle/>
        <a:p>
          <a:endParaRPr lang="en-US"/>
        </a:p>
      </dgm:t>
    </dgm:pt>
    <dgm:pt modelId="{0BF67A9A-9CD8-5A4F-8043-AFC14B5DA32C}" type="pres">
      <dgm:prSet presAssocID="{4FECBF7D-73D5-764E-8618-2F154C1DBD22}" presName="parentText2" presStyleLbl="node1" presStyleIdx="1" presStyleCnt="3">
        <dgm:presLayoutVars>
          <dgm:chMax/>
          <dgm:chPref val="3"/>
          <dgm:bulletEnabled val="1"/>
        </dgm:presLayoutVars>
      </dgm:prSet>
      <dgm:spPr/>
      <dgm:t>
        <a:bodyPr/>
        <a:lstStyle/>
        <a:p>
          <a:endParaRPr lang="en-US"/>
        </a:p>
      </dgm:t>
    </dgm:pt>
    <dgm:pt modelId="{C4F11CE4-18C3-AF43-A752-79C9A529F13F}" type="pres">
      <dgm:prSet presAssocID="{4FECBF7D-73D5-764E-8618-2F154C1DBD22}" presName="childText2" presStyleLbl="solidAlignAcc1" presStyleIdx="1" presStyleCnt="3">
        <dgm:presLayoutVars>
          <dgm:chMax val="0"/>
          <dgm:chPref val="0"/>
          <dgm:bulletEnabled val="1"/>
        </dgm:presLayoutVars>
      </dgm:prSet>
      <dgm:spPr/>
      <dgm:t>
        <a:bodyPr/>
        <a:lstStyle/>
        <a:p>
          <a:endParaRPr lang="en-US"/>
        </a:p>
      </dgm:t>
    </dgm:pt>
    <dgm:pt modelId="{4226535F-0D1D-0842-8296-BC09E057FBB8}" type="pres">
      <dgm:prSet presAssocID="{74F84A01-732B-DE41-AAC2-0742CEEB02CF}" presName="parentText3" presStyleLbl="node1" presStyleIdx="2" presStyleCnt="3">
        <dgm:presLayoutVars>
          <dgm:chMax/>
          <dgm:chPref val="3"/>
          <dgm:bulletEnabled val="1"/>
        </dgm:presLayoutVars>
      </dgm:prSet>
      <dgm:spPr/>
      <dgm:t>
        <a:bodyPr/>
        <a:lstStyle/>
        <a:p>
          <a:endParaRPr lang="en-US"/>
        </a:p>
      </dgm:t>
    </dgm:pt>
    <dgm:pt modelId="{14E06A14-CBD9-FE4D-A958-E09DD273B7CF}" type="pres">
      <dgm:prSet presAssocID="{74F84A01-732B-DE41-AAC2-0742CEEB02CF}" presName="childText3" presStyleLbl="solidAlignAcc1" presStyleIdx="2" presStyleCnt="3">
        <dgm:presLayoutVars>
          <dgm:chMax val="0"/>
          <dgm:chPref val="0"/>
          <dgm:bulletEnabled val="1"/>
        </dgm:presLayoutVars>
      </dgm:prSet>
      <dgm:spPr/>
      <dgm:t>
        <a:bodyPr/>
        <a:lstStyle/>
        <a:p>
          <a:endParaRPr lang="en-US"/>
        </a:p>
      </dgm:t>
    </dgm:pt>
  </dgm:ptLst>
  <dgm:cxnLst>
    <dgm:cxn modelId="{6EE45F48-462F-EF4F-B2EA-801F5E7B9DEE}" type="presOf" srcId="{E9CE8C0D-3D90-CB4A-8C7F-7CB95073C718}" destId="{6BC71A75-B1B9-9349-9A7B-7373D3A5A2E9}" srcOrd="0" destOrd="0" presId="urn:microsoft.com/office/officeart/2009/3/layout/IncreasingArrowsProcess"/>
    <dgm:cxn modelId="{EA2E3C59-9205-3348-A661-C5B0CDB2AC4C}" type="presOf" srcId="{951EA844-2733-C44F-AC09-ACD3E3B8F17D}" destId="{99128A02-ABAA-FF44-8C7A-D9F3B2D0DB8C}" srcOrd="0" destOrd="0" presId="urn:microsoft.com/office/officeart/2009/3/layout/IncreasingArrowsProcess"/>
    <dgm:cxn modelId="{248F8AD1-384A-124F-9E55-F1304BA31C16}" srcId="{1ABDCD58-EB71-AE48-9E35-83F3A2434203}" destId="{C5FD4829-4530-0E4C-9023-813309E53E24}" srcOrd="2" destOrd="0" parTransId="{5B45BE0E-3E7B-A647-9AD2-C47AEA451011}" sibTransId="{0DE871EF-0486-A444-846A-5B54B6140CEF}"/>
    <dgm:cxn modelId="{C14AC9C1-67A7-1149-AA65-8F391E48D7DE}" srcId="{4FECBF7D-73D5-764E-8618-2F154C1DBD22}" destId="{53387086-0E10-5E43-A02F-CFA72556309F}" srcOrd="1" destOrd="0" parTransId="{69356424-DBCC-2D40-9EAD-324A7F91573D}" sibTransId="{EFFEFAAF-05D0-5149-A95F-FBA1A1DCB097}"/>
    <dgm:cxn modelId="{169054F7-64FF-6745-942E-E2F67FB3B26B}" srcId="{E9CE8C0D-3D90-CB4A-8C7F-7CB95073C718}" destId="{4FECBF7D-73D5-764E-8618-2F154C1DBD22}" srcOrd="1" destOrd="0" parTransId="{56A66A80-E7AF-634A-8AC1-05F56A88DB8C}" sibTransId="{38723A4C-FCBE-0C4E-956E-78F3B6479B37}"/>
    <dgm:cxn modelId="{4B4EB057-E618-2744-9EEC-7CE7F2676C94}" type="presOf" srcId="{4CE8BDC0-03B6-0E4A-A3CF-736CFC3AF220}" destId="{14E06A14-CBD9-FE4D-A958-E09DD273B7CF}" srcOrd="0" destOrd="2" presId="urn:microsoft.com/office/officeart/2009/3/layout/IncreasingArrowsProcess"/>
    <dgm:cxn modelId="{47746D74-CAFB-5642-906C-E8A49B701AED}" srcId="{4FECBF7D-73D5-764E-8618-2F154C1DBD22}" destId="{E08DBD19-435C-F64A-9F9F-6F4F8E3D8777}" srcOrd="0" destOrd="0" parTransId="{85FD2F90-1D38-7F4D-9477-26978EC12C03}" sibTransId="{08732AFE-DD76-3C42-A2F0-1A8A4EAD5C8B}"/>
    <dgm:cxn modelId="{CE76AC4A-A236-8E43-9237-62891787FD63}" type="presOf" srcId="{74F84A01-732B-DE41-AAC2-0742CEEB02CF}" destId="{4226535F-0D1D-0842-8296-BC09E057FBB8}" srcOrd="0" destOrd="0" presId="urn:microsoft.com/office/officeart/2009/3/layout/IncreasingArrowsProcess"/>
    <dgm:cxn modelId="{8208F45E-12E3-8348-B5DE-15CA800E1A11}" srcId="{E9CE8C0D-3D90-CB4A-8C7F-7CB95073C718}" destId="{74F84A01-732B-DE41-AAC2-0742CEEB02CF}" srcOrd="2" destOrd="0" parTransId="{BD320518-5A7C-3147-AD7D-F59C2D082623}" sibTransId="{56B88843-3C00-354A-97D6-36ECA722261F}"/>
    <dgm:cxn modelId="{CCA8DE59-40F1-8B46-8D19-EC5EC1B86CFE}" type="presOf" srcId="{E39278D1-9C9C-A742-8F5C-A92259898955}" destId="{14E06A14-CBD9-FE4D-A958-E09DD273B7CF}" srcOrd="0" destOrd="0" presId="urn:microsoft.com/office/officeart/2009/3/layout/IncreasingArrowsProcess"/>
    <dgm:cxn modelId="{C75F457A-20B3-F54D-A98C-CBCD268E11E4}" type="presOf" srcId="{B5ADAD2D-3105-4E4D-8437-F8094571C3DA}" destId="{C4F11CE4-18C3-AF43-A752-79C9A529F13F}" srcOrd="0" destOrd="2" presId="urn:microsoft.com/office/officeart/2009/3/layout/IncreasingArrowsProcess"/>
    <dgm:cxn modelId="{24F24552-7439-1845-B455-8510B21D96DC}" type="presOf" srcId="{30F32874-F765-1841-A8FE-AA9EC59EFEE1}" destId="{C4F11CE4-18C3-AF43-A752-79C9A529F13F}" srcOrd="0" destOrd="3" presId="urn:microsoft.com/office/officeart/2009/3/layout/IncreasingArrowsProcess"/>
    <dgm:cxn modelId="{D45974AF-DB54-9E4C-ADA1-4B66897EFBFE}" srcId="{4FECBF7D-73D5-764E-8618-2F154C1DBD22}" destId="{30F32874-F765-1841-A8FE-AA9EC59EFEE1}" srcOrd="3" destOrd="0" parTransId="{0021F510-0BDF-BE4A-A9ED-36739E8F232C}" sibTransId="{8EAF9AED-8F36-624A-BCF8-5751A05BA5F0}"/>
    <dgm:cxn modelId="{FA04A0B1-DA9C-B941-89FE-4C6FF430DA8E}" type="presOf" srcId="{53387086-0E10-5E43-A02F-CFA72556309F}" destId="{C4F11CE4-18C3-AF43-A752-79C9A529F13F}" srcOrd="0" destOrd="1" presId="urn:microsoft.com/office/officeart/2009/3/layout/IncreasingArrowsProcess"/>
    <dgm:cxn modelId="{AF634BE8-B900-4743-B261-3CBC97C20099}" srcId="{E9CE8C0D-3D90-CB4A-8C7F-7CB95073C718}" destId="{1ABDCD58-EB71-AE48-9E35-83F3A2434203}" srcOrd="0" destOrd="0" parTransId="{49EA5C40-C3C7-6949-96A1-6DE151001064}" sibTransId="{2BECC565-82E4-FF4E-A37E-DCD48999258D}"/>
    <dgm:cxn modelId="{0B3D80FE-FECE-A941-A231-9119FB6A896C}" srcId="{74F84A01-732B-DE41-AAC2-0742CEEB02CF}" destId="{E39278D1-9C9C-A742-8F5C-A92259898955}" srcOrd="0" destOrd="0" parTransId="{E72D8725-7955-0941-9DFB-691341183696}" sibTransId="{58F271C2-19CD-6F49-BCB4-71CF3B4CF93A}"/>
    <dgm:cxn modelId="{31C94EF2-BE10-724B-A20E-F6A4D2E2455B}" type="presOf" srcId="{4FECBF7D-73D5-764E-8618-2F154C1DBD22}" destId="{0BF67A9A-9CD8-5A4F-8043-AFC14B5DA32C}" srcOrd="0" destOrd="0" presId="urn:microsoft.com/office/officeart/2009/3/layout/IncreasingArrowsProcess"/>
    <dgm:cxn modelId="{8C4532F0-E8D7-3F4A-A782-F3937DA615D2}" type="presOf" srcId="{1ABDCD58-EB71-AE48-9E35-83F3A2434203}" destId="{47548654-9AC7-604F-98CE-7225F38C8024}" srcOrd="0" destOrd="0" presId="urn:microsoft.com/office/officeart/2009/3/layout/IncreasingArrowsProcess"/>
    <dgm:cxn modelId="{246FC5DE-5128-B244-9C49-6CC3E53366FE}" type="presOf" srcId="{E08DBD19-435C-F64A-9F9F-6F4F8E3D8777}" destId="{C4F11CE4-18C3-AF43-A752-79C9A529F13F}" srcOrd="0" destOrd="0" presId="urn:microsoft.com/office/officeart/2009/3/layout/IncreasingArrowsProcess"/>
    <dgm:cxn modelId="{FF5E0AA4-35F6-D94D-A664-886943F614E2}" type="presOf" srcId="{8CC4CD4A-0EC7-AD4A-8E7B-421C9E68C2C6}" destId="{14E06A14-CBD9-FE4D-A958-E09DD273B7CF}" srcOrd="0" destOrd="1" presId="urn:microsoft.com/office/officeart/2009/3/layout/IncreasingArrowsProcess"/>
    <dgm:cxn modelId="{90323766-3253-A547-995B-B16FD6F7FCED}" srcId="{1ABDCD58-EB71-AE48-9E35-83F3A2434203}" destId="{951EA844-2733-C44F-AC09-ACD3E3B8F17D}" srcOrd="0" destOrd="0" parTransId="{C3D2A784-231B-FC44-8ED5-4E0747C5CC4F}" sibTransId="{BC68C9E9-6EFB-CD4D-82C4-3F920EC1BF48}"/>
    <dgm:cxn modelId="{E21C16B2-3F9C-4342-BCAB-72AA7C40F7ED}" type="presOf" srcId="{1066508D-57DF-D44D-BDDB-241A22920F59}" destId="{C4F11CE4-18C3-AF43-A752-79C9A529F13F}" srcOrd="0" destOrd="4" presId="urn:microsoft.com/office/officeart/2009/3/layout/IncreasingArrowsProcess"/>
    <dgm:cxn modelId="{063C3C58-6B90-5549-BC33-DD0816B59086}" type="presOf" srcId="{17A83666-7C0C-434A-995D-4DBE8AFF286E}" destId="{99128A02-ABAA-FF44-8C7A-D9F3B2D0DB8C}" srcOrd="0" destOrd="1" presId="urn:microsoft.com/office/officeart/2009/3/layout/IncreasingArrowsProcess"/>
    <dgm:cxn modelId="{D978F05A-9216-1441-B878-076B74EA53F7}" type="presOf" srcId="{C5FD4829-4530-0E4C-9023-813309E53E24}" destId="{99128A02-ABAA-FF44-8C7A-D9F3B2D0DB8C}" srcOrd="0" destOrd="2" presId="urn:microsoft.com/office/officeart/2009/3/layout/IncreasingArrowsProcess"/>
    <dgm:cxn modelId="{55F3A240-DBC8-1845-BA67-CE9B34CD7F98}" srcId="{1ABDCD58-EB71-AE48-9E35-83F3A2434203}" destId="{17A83666-7C0C-434A-995D-4DBE8AFF286E}" srcOrd="1" destOrd="0" parTransId="{A8276D67-5C36-B847-871F-3E628CCBE304}" sibTransId="{78283220-AAC8-3E40-9A07-E8F56102B932}"/>
    <dgm:cxn modelId="{CCAC3CC3-56BA-9540-B81E-AB5C19010B73}" srcId="{74F84A01-732B-DE41-AAC2-0742CEEB02CF}" destId="{8CC4CD4A-0EC7-AD4A-8E7B-421C9E68C2C6}" srcOrd="1" destOrd="0" parTransId="{D66EEB03-8757-D547-8CEC-ED219B1FBCAC}" sibTransId="{BEC23C78-EC01-F649-A1C3-F23A923ABA14}"/>
    <dgm:cxn modelId="{D3A94ACE-621D-7347-BF84-2C5E701C20EB}" srcId="{4FECBF7D-73D5-764E-8618-2F154C1DBD22}" destId="{B5ADAD2D-3105-4E4D-8437-F8094571C3DA}" srcOrd="2" destOrd="0" parTransId="{50ACFC19-90EC-0A48-9EC0-7A1BEEA02402}" sibTransId="{A88498C1-235A-1E4E-A6AE-DCA88E39F7BD}"/>
    <dgm:cxn modelId="{05192B97-30ED-CB4B-A5D4-1E4B558F3393}" srcId="{4FECBF7D-73D5-764E-8618-2F154C1DBD22}" destId="{1066508D-57DF-D44D-BDDB-241A22920F59}" srcOrd="4" destOrd="0" parTransId="{0F612F58-58C9-F941-9D2A-616F03974708}" sibTransId="{F66BE828-A9D4-1242-A2BA-383FA9E404E3}"/>
    <dgm:cxn modelId="{08D27208-5474-8B40-9C8E-7835271F44CF}" srcId="{74F84A01-732B-DE41-AAC2-0742CEEB02CF}" destId="{4CE8BDC0-03B6-0E4A-A3CF-736CFC3AF220}" srcOrd="2" destOrd="0" parTransId="{3AA20CEE-1E00-CC4C-ADB1-4F046BD11C3D}" sibTransId="{A3612B84-B6E8-9445-B684-9BC7A847CFCC}"/>
    <dgm:cxn modelId="{F6B74F26-C63D-B14E-ADCF-AC2DD160157D}" type="presParOf" srcId="{6BC71A75-B1B9-9349-9A7B-7373D3A5A2E9}" destId="{47548654-9AC7-604F-98CE-7225F38C8024}" srcOrd="0" destOrd="0" presId="urn:microsoft.com/office/officeart/2009/3/layout/IncreasingArrowsProcess"/>
    <dgm:cxn modelId="{6B8F627B-BCE5-C046-BA5C-2744F7E32754}" type="presParOf" srcId="{6BC71A75-B1B9-9349-9A7B-7373D3A5A2E9}" destId="{99128A02-ABAA-FF44-8C7A-D9F3B2D0DB8C}" srcOrd="1" destOrd="0" presId="urn:microsoft.com/office/officeart/2009/3/layout/IncreasingArrowsProcess"/>
    <dgm:cxn modelId="{F9800743-87F0-D349-B627-C89419EADF2A}" type="presParOf" srcId="{6BC71A75-B1B9-9349-9A7B-7373D3A5A2E9}" destId="{0BF67A9A-9CD8-5A4F-8043-AFC14B5DA32C}" srcOrd="2" destOrd="0" presId="urn:microsoft.com/office/officeart/2009/3/layout/IncreasingArrowsProcess"/>
    <dgm:cxn modelId="{ACD76A36-F712-0C47-96D5-7D7254067F0C}" type="presParOf" srcId="{6BC71A75-B1B9-9349-9A7B-7373D3A5A2E9}" destId="{C4F11CE4-18C3-AF43-A752-79C9A529F13F}" srcOrd="3" destOrd="0" presId="urn:microsoft.com/office/officeart/2009/3/layout/IncreasingArrowsProcess"/>
    <dgm:cxn modelId="{60811651-E4FE-F74A-B45B-D5545AF5E973}" type="presParOf" srcId="{6BC71A75-B1B9-9349-9A7B-7373D3A5A2E9}" destId="{4226535F-0D1D-0842-8296-BC09E057FBB8}" srcOrd="4" destOrd="0" presId="urn:microsoft.com/office/officeart/2009/3/layout/IncreasingArrowsProcess"/>
    <dgm:cxn modelId="{8684AB3F-8C20-7243-AD46-C04FF8366E1B}" type="presParOf" srcId="{6BC71A75-B1B9-9349-9A7B-7373D3A5A2E9}" destId="{14E06A14-CBD9-FE4D-A958-E09DD273B7C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E4B0BE-D5D2-FD4F-9CCE-9996434217BA}"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474F6C94-3FA5-7047-8505-6734801F84F3}">
      <dgm:prSet phldrT="[Text]" custT="1"/>
      <dgm:spPr/>
      <dgm:t>
        <a:bodyPr/>
        <a:lstStyle/>
        <a:p>
          <a:r>
            <a:rPr lang="en-US" sz="2000" dirty="0" smtClean="0"/>
            <a:t>Indicators for poverty, social class, deprivation, education</a:t>
          </a:r>
        </a:p>
      </dgm:t>
    </dgm:pt>
    <dgm:pt modelId="{D2113A50-3FE6-D944-90C1-54C66C170197}" type="parTrans" cxnId="{2877B222-2D1D-F743-8580-8C964E52CB9A}">
      <dgm:prSet/>
      <dgm:spPr/>
      <dgm:t>
        <a:bodyPr/>
        <a:lstStyle/>
        <a:p>
          <a:endParaRPr lang="en-US"/>
        </a:p>
      </dgm:t>
    </dgm:pt>
    <dgm:pt modelId="{9345850B-5130-C540-9E8D-523A308F3501}" type="sibTrans" cxnId="{2877B222-2D1D-F743-8580-8C964E52CB9A}">
      <dgm:prSet/>
      <dgm:spPr/>
      <dgm:t>
        <a:bodyPr/>
        <a:lstStyle/>
        <a:p>
          <a:endParaRPr lang="en-US"/>
        </a:p>
      </dgm:t>
    </dgm:pt>
    <dgm:pt modelId="{9054A6DD-87DD-3545-8D6B-EB5E874520A0}">
      <dgm:prSet/>
      <dgm:spPr/>
      <dgm:t>
        <a:bodyPr/>
        <a:lstStyle/>
        <a:p>
          <a:r>
            <a:rPr lang="en-US" dirty="0" smtClean="0"/>
            <a:t>Social class</a:t>
          </a:r>
          <a:endParaRPr lang="en-GB" dirty="0"/>
        </a:p>
      </dgm:t>
    </dgm:pt>
    <dgm:pt modelId="{12439FF8-D8B8-CC4C-9E3E-2CCD4FE5C5EC}" type="parTrans" cxnId="{C2DF36D3-F1D4-8848-B5C3-52CA078C75B6}">
      <dgm:prSet/>
      <dgm:spPr/>
      <dgm:t>
        <a:bodyPr/>
        <a:lstStyle/>
        <a:p>
          <a:endParaRPr lang="en-US"/>
        </a:p>
      </dgm:t>
    </dgm:pt>
    <dgm:pt modelId="{DAE72693-4E37-8646-BC03-42E663E8E7FF}" type="sibTrans" cxnId="{C2DF36D3-F1D4-8848-B5C3-52CA078C75B6}">
      <dgm:prSet/>
      <dgm:spPr/>
      <dgm:t>
        <a:bodyPr/>
        <a:lstStyle/>
        <a:p>
          <a:endParaRPr lang="en-US"/>
        </a:p>
      </dgm:t>
    </dgm:pt>
    <dgm:pt modelId="{F43CF78E-71ED-5440-8C4C-803EA94635D2}">
      <dgm:prSet/>
      <dgm:spPr/>
      <dgm:t>
        <a:bodyPr/>
        <a:lstStyle/>
        <a:p>
          <a:r>
            <a:rPr lang="en-US" dirty="0" smtClean="0"/>
            <a:t>Areas classified by Index of multiple deprivation (s</a:t>
          </a:r>
          <a:r>
            <a:rPr lang="it-IT" dirty="0" err="1" smtClean="0"/>
            <a:t>even</a:t>
          </a:r>
          <a:r>
            <a:rPr lang="it-IT" dirty="0" smtClean="0"/>
            <a:t> </a:t>
          </a:r>
          <a:r>
            <a:rPr lang="it-IT" dirty="0" err="1" smtClean="0"/>
            <a:t>domains</a:t>
          </a:r>
          <a:r>
            <a:rPr lang="it-IT" dirty="0" smtClean="0"/>
            <a:t>)</a:t>
          </a:r>
          <a:endParaRPr lang="en-GB" dirty="0"/>
        </a:p>
      </dgm:t>
    </dgm:pt>
    <dgm:pt modelId="{41A0EC78-29CC-994F-8E6C-DE27C82F8793}" type="parTrans" cxnId="{2D4997F7-6BD5-FC49-A3FB-BD7FFE977035}">
      <dgm:prSet/>
      <dgm:spPr/>
      <dgm:t>
        <a:bodyPr/>
        <a:lstStyle/>
        <a:p>
          <a:endParaRPr lang="en-US"/>
        </a:p>
      </dgm:t>
    </dgm:pt>
    <dgm:pt modelId="{0BF3E5F7-A478-0E45-9440-8CCCC6D98335}" type="sibTrans" cxnId="{2D4997F7-6BD5-FC49-A3FB-BD7FFE977035}">
      <dgm:prSet/>
      <dgm:spPr/>
      <dgm:t>
        <a:bodyPr/>
        <a:lstStyle/>
        <a:p>
          <a:endParaRPr lang="en-US"/>
        </a:p>
      </dgm:t>
    </dgm:pt>
    <dgm:pt modelId="{FDA38440-8EA8-5145-92D1-F2668E8EB34E}">
      <dgm:prSet/>
      <dgm:spPr/>
      <dgm:t>
        <a:bodyPr/>
        <a:lstStyle/>
        <a:p>
          <a:r>
            <a:rPr lang="it-IT" dirty="0" err="1" smtClean="0"/>
            <a:t>Income</a:t>
          </a:r>
          <a:r>
            <a:rPr lang="it-IT" dirty="0" smtClean="0"/>
            <a:t>, </a:t>
          </a:r>
          <a:r>
            <a:rPr lang="en-US" dirty="0" smtClean="0"/>
            <a:t>Employment, Health, Education, Housing and services, Living environment, Crime</a:t>
          </a:r>
          <a:endParaRPr lang="en-GB" dirty="0"/>
        </a:p>
      </dgm:t>
    </dgm:pt>
    <dgm:pt modelId="{701C9BA8-60F3-5449-B006-B618796C5931}" type="parTrans" cxnId="{8394BFDD-9697-D243-80D0-5A689289CCD6}">
      <dgm:prSet/>
      <dgm:spPr/>
      <dgm:t>
        <a:bodyPr/>
        <a:lstStyle/>
        <a:p>
          <a:endParaRPr lang="en-US"/>
        </a:p>
      </dgm:t>
    </dgm:pt>
    <dgm:pt modelId="{E701BF30-C9E8-DD4E-9B1F-3460D6CCAD76}" type="sibTrans" cxnId="{8394BFDD-9697-D243-80D0-5A689289CCD6}">
      <dgm:prSet/>
      <dgm:spPr/>
      <dgm:t>
        <a:bodyPr/>
        <a:lstStyle/>
        <a:p>
          <a:endParaRPr lang="en-US"/>
        </a:p>
      </dgm:t>
    </dgm:pt>
    <dgm:pt modelId="{CCCFD4F2-339B-904F-BEC2-03FD97F4C8E4}">
      <dgm:prSet/>
      <dgm:spPr/>
      <dgm:t>
        <a:bodyPr/>
        <a:lstStyle/>
        <a:p>
          <a:r>
            <a:rPr lang="en-US" dirty="0" smtClean="0"/>
            <a:t>Poverty</a:t>
          </a:r>
          <a:endParaRPr lang="en-US" dirty="0"/>
        </a:p>
      </dgm:t>
    </dgm:pt>
    <dgm:pt modelId="{4C7BDB93-FC55-EF4C-B1B9-E0980E7F7F0F}" type="parTrans" cxnId="{8E691745-CDA3-8D40-88CA-CF3A7A0A0CF1}">
      <dgm:prSet/>
      <dgm:spPr/>
      <dgm:t>
        <a:bodyPr/>
        <a:lstStyle/>
        <a:p>
          <a:endParaRPr lang="en-US"/>
        </a:p>
      </dgm:t>
    </dgm:pt>
    <dgm:pt modelId="{AF679225-566F-5B45-8BAF-D8D425022593}" type="sibTrans" cxnId="{8E691745-CDA3-8D40-88CA-CF3A7A0A0CF1}">
      <dgm:prSet/>
      <dgm:spPr/>
      <dgm:t>
        <a:bodyPr/>
        <a:lstStyle/>
        <a:p>
          <a:endParaRPr lang="en-US"/>
        </a:p>
      </dgm:t>
    </dgm:pt>
    <dgm:pt modelId="{5FCA21DF-DDD3-C546-A42A-743DB83471CD}">
      <dgm:prSet/>
      <dgm:spPr/>
      <dgm:t>
        <a:bodyPr/>
        <a:lstStyle/>
        <a:p>
          <a:r>
            <a:rPr lang="en-GB" dirty="0" smtClean="0"/>
            <a:t>Based on occupation (used to be Registrar General’s classification I to VI)</a:t>
          </a:r>
          <a:endParaRPr lang="en-GB" dirty="0"/>
        </a:p>
      </dgm:t>
    </dgm:pt>
    <dgm:pt modelId="{BD713529-4BE5-3D4B-B6AE-4C314DF889B5}" type="parTrans" cxnId="{A846BFEB-21E3-864B-A7BD-490E66C0C0D8}">
      <dgm:prSet/>
      <dgm:spPr/>
      <dgm:t>
        <a:bodyPr/>
        <a:lstStyle/>
        <a:p>
          <a:endParaRPr lang="en-US"/>
        </a:p>
      </dgm:t>
    </dgm:pt>
    <dgm:pt modelId="{82380211-6A78-B64A-A26D-507E1FB7B012}" type="sibTrans" cxnId="{A846BFEB-21E3-864B-A7BD-490E66C0C0D8}">
      <dgm:prSet/>
      <dgm:spPr/>
      <dgm:t>
        <a:bodyPr/>
        <a:lstStyle/>
        <a:p>
          <a:endParaRPr lang="en-US"/>
        </a:p>
      </dgm:t>
    </dgm:pt>
    <dgm:pt modelId="{5B17F446-6A06-1248-8BE9-429EA69B9147}">
      <dgm:prSet/>
      <dgm:spPr/>
      <dgm:t>
        <a:bodyPr/>
        <a:lstStyle/>
        <a:p>
          <a:r>
            <a:rPr lang="en-GB" dirty="0" smtClean="0"/>
            <a:t>Now use 2001 National Statistics Socioeconomic Classification (8 classes)</a:t>
          </a:r>
          <a:endParaRPr lang="en-GB" dirty="0"/>
        </a:p>
      </dgm:t>
    </dgm:pt>
    <dgm:pt modelId="{41ABF865-1871-994E-AA6B-C5D940655812}" type="parTrans" cxnId="{CD260C63-C54C-9C44-9001-EEFFE7B78B17}">
      <dgm:prSet/>
      <dgm:spPr/>
      <dgm:t>
        <a:bodyPr/>
        <a:lstStyle/>
        <a:p>
          <a:endParaRPr lang="en-US"/>
        </a:p>
      </dgm:t>
    </dgm:pt>
    <dgm:pt modelId="{EAB7475D-DF74-6C48-B235-94714F538726}" type="sibTrans" cxnId="{CD260C63-C54C-9C44-9001-EEFFE7B78B17}">
      <dgm:prSet/>
      <dgm:spPr/>
      <dgm:t>
        <a:bodyPr/>
        <a:lstStyle/>
        <a:p>
          <a:endParaRPr lang="en-US"/>
        </a:p>
      </dgm:t>
    </dgm:pt>
    <dgm:pt modelId="{4D4D983C-7FCA-C64B-B814-C6FF2F7AD63A}">
      <dgm:prSet/>
      <dgm:spPr/>
      <dgm:t>
        <a:bodyPr/>
        <a:lstStyle/>
        <a:p>
          <a:r>
            <a:rPr lang="en-US" smtClean="0"/>
            <a:t>absolute or relative measures</a:t>
          </a:r>
          <a:endParaRPr lang="en-US" dirty="0"/>
        </a:p>
      </dgm:t>
    </dgm:pt>
    <dgm:pt modelId="{A0267047-E8D5-874B-B4DF-AEA0654C8C01}" type="parTrans" cxnId="{127B9518-2680-8043-8E68-D3E9EF53DCE0}">
      <dgm:prSet/>
      <dgm:spPr/>
      <dgm:t>
        <a:bodyPr/>
        <a:lstStyle/>
        <a:p>
          <a:endParaRPr lang="en-US"/>
        </a:p>
      </dgm:t>
    </dgm:pt>
    <dgm:pt modelId="{EF5614AE-F638-3D4B-8BEB-7A839C148E21}" type="sibTrans" cxnId="{127B9518-2680-8043-8E68-D3E9EF53DCE0}">
      <dgm:prSet/>
      <dgm:spPr/>
      <dgm:t>
        <a:bodyPr/>
        <a:lstStyle/>
        <a:p>
          <a:endParaRPr lang="en-US"/>
        </a:p>
      </dgm:t>
    </dgm:pt>
    <dgm:pt modelId="{3845B9A1-573B-9E4A-97B8-BAAB701B8FF0}">
      <dgm:prSet/>
      <dgm:spPr/>
      <dgm:t>
        <a:bodyPr/>
        <a:lstStyle/>
        <a:p>
          <a:r>
            <a:rPr lang="en-GB" dirty="0" smtClean="0"/>
            <a:t>Education</a:t>
          </a:r>
          <a:endParaRPr lang="en-GB" dirty="0"/>
        </a:p>
      </dgm:t>
    </dgm:pt>
    <dgm:pt modelId="{B9319539-04FC-6E48-9748-9A75379D24F2}" type="parTrans" cxnId="{A569E2B4-E29C-9E40-951C-6F56EB81D05E}">
      <dgm:prSet/>
      <dgm:spPr/>
      <dgm:t>
        <a:bodyPr/>
        <a:lstStyle/>
        <a:p>
          <a:endParaRPr lang="en-US"/>
        </a:p>
      </dgm:t>
    </dgm:pt>
    <dgm:pt modelId="{29040E01-8BF1-904A-9F11-F7259E983BF6}" type="sibTrans" cxnId="{A569E2B4-E29C-9E40-951C-6F56EB81D05E}">
      <dgm:prSet/>
      <dgm:spPr/>
      <dgm:t>
        <a:bodyPr/>
        <a:lstStyle/>
        <a:p>
          <a:endParaRPr lang="en-US"/>
        </a:p>
      </dgm:t>
    </dgm:pt>
    <dgm:pt modelId="{05202206-66A9-A74C-A637-BB72DF2AD2E2}">
      <dgm:prSet/>
      <dgm:spPr/>
      <dgm:t>
        <a:bodyPr/>
        <a:lstStyle/>
        <a:p>
          <a:r>
            <a:rPr lang="en-GB" dirty="0" smtClean="0"/>
            <a:t>Proportion completed different levels of schooling</a:t>
          </a:r>
          <a:endParaRPr lang="en-GB" dirty="0"/>
        </a:p>
      </dgm:t>
    </dgm:pt>
    <dgm:pt modelId="{76156D29-5102-7C4F-96BC-7B07BC43640B}" type="parTrans" cxnId="{0AF95786-27AC-164F-958F-84979D73E835}">
      <dgm:prSet/>
      <dgm:spPr/>
      <dgm:t>
        <a:bodyPr/>
        <a:lstStyle/>
        <a:p>
          <a:endParaRPr lang="en-US"/>
        </a:p>
      </dgm:t>
    </dgm:pt>
    <dgm:pt modelId="{19A8D59F-5722-1741-8D7A-44CC35BDBD00}" type="sibTrans" cxnId="{0AF95786-27AC-164F-958F-84979D73E835}">
      <dgm:prSet/>
      <dgm:spPr/>
      <dgm:t>
        <a:bodyPr/>
        <a:lstStyle/>
        <a:p>
          <a:endParaRPr lang="en-US"/>
        </a:p>
      </dgm:t>
    </dgm:pt>
    <dgm:pt modelId="{5D13AEF2-8551-F041-B737-315C4E15571E}" type="pres">
      <dgm:prSet presAssocID="{BEE4B0BE-D5D2-FD4F-9CCE-9996434217BA}" presName="linear" presStyleCnt="0">
        <dgm:presLayoutVars>
          <dgm:animLvl val="lvl"/>
          <dgm:resizeHandles val="exact"/>
        </dgm:presLayoutVars>
      </dgm:prSet>
      <dgm:spPr/>
      <dgm:t>
        <a:bodyPr/>
        <a:lstStyle/>
        <a:p>
          <a:endParaRPr lang="en-US"/>
        </a:p>
      </dgm:t>
    </dgm:pt>
    <dgm:pt modelId="{23FA9EFF-A48B-AD4C-A2A9-933B1926F6FC}" type="pres">
      <dgm:prSet presAssocID="{474F6C94-3FA5-7047-8505-6734801F84F3}" presName="parentText" presStyleLbl="node1" presStyleIdx="0" presStyleCnt="5">
        <dgm:presLayoutVars>
          <dgm:chMax val="0"/>
          <dgm:bulletEnabled val="1"/>
        </dgm:presLayoutVars>
      </dgm:prSet>
      <dgm:spPr/>
      <dgm:t>
        <a:bodyPr/>
        <a:lstStyle/>
        <a:p>
          <a:endParaRPr lang="en-US"/>
        </a:p>
      </dgm:t>
    </dgm:pt>
    <dgm:pt modelId="{DC27584B-FD0B-254A-A0C7-7C9DF891C3C1}" type="pres">
      <dgm:prSet presAssocID="{9345850B-5130-C540-9E8D-523A308F3501}" presName="spacer" presStyleCnt="0"/>
      <dgm:spPr/>
    </dgm:pt>
    <dgm:pt modelId="{9B7B5C16-34FA-B844-AF26-70548EAED619}" type="pres">
      <dgm:prSet presAssocID="{CCCFD4F2-339B-904F-BEC2-03FD97F4C8E4}" presName="parentText" presStyleLbl="node1" presStyleIdx="1" presStyleCnt="5">
        <dgm:presLayoutVars>
          <dgm:chMax val="0"/>
          <dgm:bulletEnabled val="1"/>
        </dgm:presLayoutVars>
      </dgm:prSet>
      <dgm:spPr/>
      <dgm:t>
        <a:bodyPr/>
        <a:lstStyle/>
        <a:p>
          <a:endParaRPr lang="en-US"/>
        </a:p>
      </dgm:t>
    </dgm:pt>
    <dgm:pt modelId="{2831AC1B-7F17-B445-8B89-DF19BF3EADAB}" type="pres">
      <dgm:prSet presAssocID="{CCCFD4F2-339B-904F-BEC2-03FD97F4C8E4}" presName="childText" presStyleLbl="revTx" presStyleIdx="0" presStyleCnt="4">
        <dgm:presLayoutVars>
          <dgm:bulletEnabled val="1"/>
        </dgm:presLayoutVars>
      </dgm:prSet>
      <dgm:spPr/>
      <dgm:t>
        <a:bodyPr/>
        <a:lstStyle/>
        <a:p>
          <a:endParaRPr lang="en-US"/>
        </a:p>
      </dgm:t>
    </dgm:pt>
    <dgm:pt modelId="{01A86F02-26D7-2E46-A703-27CB06C482E8}" type="pres">
      <dgm:prSet presAssocID="{9054A6DD-87DD-3545-8D6B-EB5E874520A0}" presName="parentText" presStyleLbl="node1" presStyleIdx="2" presStyleCnt="5">
        <dgm:presLayoutVars>
          <dgm:chMax val="0"/>
          <dgm:bulletEnabled val="1"/>
        </dgm:presLayoutVars>
      </dgm:prSet>
      <dgm:spPr/>
      <dgm:t>
        <a:bodyPr/>
        <a:lstStyle/>
        <a:p>
          <a:endParaRPr lang="en-US"/>
        </a:p>
      </dgm:t>
    </dgm:pt>
    <dgm:pt modelId="{866EFF16-D0C1-BF4E-A22F-C69D862FB7C5}" type="pres">
      <dgm:prSet presAssocID="{9054A6DD-87DD-3545-8D6B-EB5E874520A0}" presName="childText" presStyleLbl="revTx" presStyleIdx="1" presStyleCnt="4">
        <dgm:presLayoutVars>
          <dgm:bulletEnabled val="1"/>
        </dgm:presLayoutVars>
      </dgm:prSet>
      <dgm:spPr/>
      <dgm:t>
        <a:bodyPr/>
        <a:lstStyle/>
        <a:p>
          <a:endParaRPr lang="en-US"/>
        </a:p>
      </dgm:t>
    </dgm:pt>
    <dgm:pt modelId="{89B123A8-CA8D-CB46-9F7D-ADE94FF03333}" type="pres">
      <dgm:prSet presAssocID="{F43CF78E-71ED-5440-8C4C-803EA94635D2}" presName="parentText" presStyleLbl="node1" presStyleIdx="3" presStyleCnt="5">
        <dgm:presLayoutVars>
          <dgm:chMax val="0"/>
          <dgm:bulletEnabled val="1"/>
        </dgm:presLayoutVars>
      </dgm:prSet>
      <dgm:spPr/>
      <dgm:t>
        <a:bodyPr/>
        <a:lstStyle/>
        <a:p>
          <a:endParaRPr lang="en-US"/>
        </a:p>
      </dgm:t>
    </dgm:pt>
    <dgm:pt modelId="{DA8E0747-FA39-2F4F-B94C-E50ED88543B2}" type="pres">
      <dgm:prSet presAssocID="{F43CF78E-71ED-5440-8C4C-803EA94635D2}" presName="childText" presStyleLbl="revTx" presStyleIdx="2" presStyleCnt="4">
        <dgm:presLayoutVars>
          <dgm:bulletEnabled val="1"/>
        </dgm:presLayoutVars>
      </dgm:prSet>
      <dgm:spPr/>
      <dgm:t>
        <a:bodyPr/>
        <a:lstStyle/>
        <a:p>
          <a:endParaRPr lang="en-US"/>
        </a:p>
      </dgm:t>
    </dgm:pt>
    <dgm:pt modelId="{E71A5387-CD50-0C41-A780-1342F2A62B44}" type="pres">
      <dgm:prSet presAssocID="{3845B9A1-573B-9E4A-97B8-BAAB701B8FF0}" presName="parentText" presStyleLbl="node1" presStyleIdx="4" presStyleCnt="5">
        <dgm:presLayoutVars>
          <dgm:chMax val="0"/>
          <dgm:bulletEnabled val="1"/>
        </dgm:presLayoutVars>
      </dgm:prSet>
      <dgm:spPr/>
      <dgm:t>
        <a:bodyPr/>
        <a:lstStyle/>
        <a:p>
          <a:endParaRPr lang="en-US"/>
        </a:p>
      </dgm:t>
    </dgm:pt>
    <dgm:pt modelId="{8BDAD0F3-B856-6148-B547-378748DB0431}" type="pres">
      <dgm:prSet presAssocID="{3845B9A1-573B-9E4A-97B8-BAAB701B8FF0}" presName="childText" presStyleLbl="revTx" presStyleIdx="3" presStyleCnt="4">
        <dgm:presLayoutVars>
          <dgm:bulletEnabled val="1"/>
        </dgm:presLayoutVars>
      </dgm:prSet>
      <dgm:spPr/>
      <dgm:t>
        <a:bodyPr/>
        <a:lstStyle/>
        <a:p>
          <a:endParaRPr lang="en-US"/>
        </a:p>
      </dgm:t>
    </dgm:pt>
  </dgm:ptLst>
  <dgm:cxnLst>
    <dgm:cxn modelId="{ABAA6952-E7B6-FD4B-919C-2D6BC536CCD8}" type="presOf" srcId="{F43CF78E-71ED-5440-8C4C-803EA94635D2}" destId="{89B123A8-CA8D-CB46-9F7D-ADE94FF03333}" srcOrd="0" destOrd="0" presId="urn:microsoft.com/office/officeart/2005/8/layout/vList2"/>
    <dgm:cxn modelId="{C2DF36D3-F1D4-8848-B5C3-52CA078C75B6}" srcId="{BEE4B0BE-D5D2-FD4F-9CCE-9996434217BA}" destId="{9054A6DD-87DD-3545-8D6B-EB5E874520A0}" srcOrd="2" destOrd="0" parTransId="{12439FF8-D8B8-CC4C-9E3E-2CCD4FE5C5EC}" sibTransId="{DAE72693-4E37-8646-BC03-42E663E8E7FF}"/>
    <dgm:cxn modelId="{C40D2C12-556A-EE4F-B95B-64E37B3EC80D}" type="presOf" srcId="{5B17F446-6A06-1248-8BE9-429EA69B9147}" destId="{866EFF16-D0C1-BF4E-A22F-C69D862FB7C5}" srcOrd="0" destOrd="1" presId="urn:microsoft.com/office/officeart/2005/8/layout/vList2"/>
    <dgm:cxn modelId="{6B941866-0612-A74A-A5F1-95B5A802E33A}" type="presOf" srcId="{9054A6DD-87DD-3545-8D6B-EB5E874520A0}" destId="{01A86F02-26D7-2E46-A703-27CB06C482E8}" srcOrd="0" destOrd="0" presId="urn:microsoft.com/office/officeart/2005/8/layout/vList2"/>
    <dgm:cxn modelId="{728B42C0-9C0B-8D4D-AE1F-AA52E2EA6F57}" type="presOf" srcId="{474F6C94-3FA5-7047-8505-6734801F84F3}" destId="{23FA9EFF-A48B-AD4C-A2A9-933B1926F6FC}" srcOrd="0" destOrd="0" presId="urn:microsoft.com/office/officeart/2005/8/layout/vList2"/>
    <dgm:cxn modelId="{2D4997F7-6BD5-FC49-A3FB-BD7FFE977035}" srcId="{BEE4B0BE-D5D2-FD4F-9CCE-9996434217BA}" destId="{F43CF78E-71ED-5440-8C4C-803EA94635D2}" srcOrd="3" destOrd="0" parTransId="{41A0EC78-29CC-994F-8E6C-DE27C82F8793}" sibTransId="{0BF3E5F7-A478-0E45-9440-8CCCC6D98335}"/>
    <dgm:cxn modelId="{2877B222-2D1D-F743-8580-8C964E52CB9A}" srcId="{BEE4B0BE-D5D2-FD4F-9CCE-9996434217BA}" destId="{474F6C94-3FA5-7047-8505-6734801F84F3}" srcOrd="0" destOrd="0" parTransId="{D2113A50-3FE6-D944-90C1-54C66C170197}" sibTransId="{9345850B-5130-C540-9E8D-523A308F3501}"/>
    <dgm:cxn modelId="{CD260C63-C54C-9C44-9001-EEFFE7B78B17}" srcId="{9054A6DD-87DD-3545-8D6B-EB5E874520A0}" destId="{5B17F446-6A06-1248-8BE9-429EA69B9147}" srcOrd="1" destOrd="0" parTransId="{41ABF865-1871-994E-AA6B-C5D940655812}" sibTransId="{EAB7475D-DF74-6C48-B235-94714F538726}"/>
    <dgm:cxn modelId="{5CBA3ACB-2F0A-CA4E-98EC-26C0C04B4891}" type="presOf" srcId="{BEE4B0BE-D5D2-FD4F-9CCE-9996434217BA}" destId="{5D13AEF2-8551-F041-B737-315C4E15571E}" srcOrd="0" destOrd="0" presId="urn:microsoft.com/office/officeart/2005/8/layout/vList2"/>
    <dgm:cxn modelId="{0AF95786-27AC-164F-958F-84979D73E835}" srcId="{3845B9A1-573B-9E4A-97B8-BAAB701B8FF0}" destId="{05202206-66A9-A74C-A637-BB72DF2AD2E2}" srcOrd="0" destOrd="0" parTransId="{76156D29-5102-7C4F-96BC-7B07BC43640B}" sibTransId="{19A8D59F-5722-1741-8D7A-44CC35BDBD00}"/>
    <dgm:cxn modelId="{9280844D-95E5-8246-9389-9F13C0C506A2}" type="presOf" srcId="{5FCA21DF-DDD3-C546-A42A-743DB83471CD}" destId="{866EFF16-D0C1-BF4E-A22F-C69D862FB7C5}" srcOrd="0" destOrd="0" presId="urn:microsoft.com/office/officeart/2005/8/layout/vList2"/>
    <dgm:cxn modelId="{1C09C5D9-4C3D-DA42-BE27-25B8AF9C9788}" type="presOf" srcId="{FDA38440-8EA8-5145-92D1-F2668E8EB34E}" destId="{DA8E0747-FA39-2F4F-B94C-E50ED88543B2}" srcOrd="0" destOrd="0" presId="urn:microsoft.com/office/officeart/2005/8/layout/vList2"/>
    <dgm:cxn modelId="{625ADC9E-E551-214A-BD7D-DFF4BB83CE90}" type="presOf" srcId="{4D4D983C-7FCA-C64B-B814-C6FF2F7AD63A}" destId="{2831AC1B-7F17-B445-8B89-DF19BF3EADAB}" srcOrd="0" destOrd="0" presId="urn:microsoft.com/office/officeart/2005/8/layout/vList2"/>
    <dgm:cxn modelId="{E8FDF7F7-4D12-1541-BC3B-FDE35007022D}" type="presOf" srcId="{3845B9A1-573B-9E4A-97B8-BAAB701B8FF0}" destId="{E71A5387-CD50-0C41-A780-1342F2A62B44}" srcOrd="0" destOrd="0" presId="urn:microsoft.com/office/officeart/2005/8/layout/vList2"/>
    <dgm:cxn modelId="{8394BFDD-9697-D243-80D0-5A689289CCD6}" srcId="{F43CF78E-71ED-5440-8C4C-803EA94635D2}" destId="{FDA38440-8EA8-5145-92D1-F2668E8EB34E}" srcOrd="0" destOrd="0" parTransId="{701C9BA8-60F3-5449-B006-B618796C5931}" sibTransId="{E701BF30-C9E8-DD4E-9B1F-3460D6CCAD76}"/>
    <dgm:cxn modelId="{127B9518-2680-8043-8E68-D3E9EF53DCE0}" srcId="{CCCFD4F2-339B-904F-BEC2-03FD97F4C8E4}" destId="{4D4D983C-7FCA-C64B-B814-C6FF2F7AD63A}" srcOrd="0" destOrd="0" parTransId="{A0267047-E8D5-874B-B4DF-AEA0654C8C01}" sibTransId="{EF5614AE-F638-3D4B-8BEB-7A839C148E21}"/>
    <dgm:cxn modelId="{ACFE2854-0581-9243-A7F5-4020BD9E3E8C}" type="presOf" srcId="{CCCFD4F2-339B-904F-BEC2-03FD97F4C8E4}" destId="{9B7B5C16-34FA-B844-AF26-70548EAED619}" srcOrd="0" destOrd="0" presId="urn:microsoft.com/office/officeart/2005/8/layout/vList2"/>
    <dgm:cxn modelId="{A569E2B4-E29C-9E40-951C-6F56EB81D05E}" srcId="{BEE4B0BE-D5D2-FD4F-9CCE-9996434217BA}" destId="{3845B9A1-573B-9E4A-97B8-BAAB701B8FF0}" srcOrd="4" destOrd="0" parTransId="{B9319539-04FC-6E48-9748-9A75379D24F2}" sibTransId="{29040E01-8BF1-904A-9F11-F7259E983BF6}"/>
    <dgm:cxn modelId="{98B2C6A0-E2DB-7944-B39A-7295199F7888}" type="presOf" srcId="{05202206-66A9-A74C-A637-BB72DF2AD2E2}" destId="{8BDAD0F3-B856-6148-B547-378748DB0431}" srcOrd="0" destOrd="0" presId="urn:microsoft.com/office/officeart/2005/8/layout/vList2"/>
    <dgm:cxn modelId="{A846BFEB-21E3-864B-A7BD-490E66C0C0D8}" srcId="{9054A6DD-87DD-3545-8D6B-EB5E874520A0}" destId="{5FCA21DF-DDD3-C546-A42A-743DB83471CD}" srcOrd="0" destOrd="0" parTransId="{BD713529-4BE5-3D4B-B6AE-4C314DF889B5}" sibTransId="{82380211-6A78-B64A-A26D-507E1FB7B012}"/>
    <dgm:cxn modelId="{8E691745-CDA3-8D40-88CA-CF3A7A0A0CF1}" srcId="{BEE4B0BE-D5D2-FD4F-9CCE-9996434217BA}" destId="{CCCFD4F2-339B-904F-BEC2-03FD97F4C8E4}" srcOrd="1" destOrd="0" parTransId="{4C7BDB93-FC55-EF4C-B1B9-E0980E7F7F0F}" sibTransId="{AF679225-566F-5B45-8BAF-D8D425022593}"/>
    <dgm:cxn modelId="{00C06787-9CF8-E34B-89F6-DCF80216113B}" type="presParOf" srcId="{5D13AEF2-8551-F041-B737-315C4E15571E}" destId="{23FA9EFF-A48B-AD4C-A2A9-933B1926F6FC}" srcOrd="0" destOrd="0" presId="urn:microsoft.com/office/officeart/2005/8/layout/vList2"/>
    <dgm:cxn modelId="{58CBC85F-21F9-8344-B752-358DAAEF4A13}" type="presParOf" srcId="{5D13AEF2-8551-F041-B737-315C4E15571E}" destId="{DC27584B-FD0B-254A-A0C7-7C9DF891C3C1}" srcOrd="1" destOrd="0" presId="urn:microsoft.com/office/officeart/2005/8/layout/vList2"/>
    <dgm:cxn modelId="{49CA3C97-7E77-5B43-BC6E-0449F9A011AA}" type="presParOf" srcId="{5D13AEF2-8551-F041-B737-315C4E15571E}" destId="{9B7B5C16-34FA-B844-AF26-70548EAED619}" srcOrd="2" destOrd="0" presId="urn:microsoft.com/office/officeart/2005/8/layout/vList2"/>
    <dgm:cxn modelId="{341A5DE8-80A3-D441-A4FA-8BA4E031E37C}" type="presParOf" srcId="{5D13AEF2-8551-F041-B737-315C4E15571E}" destId="{2831AC1B-7F17-B445-8B89-DF19BF3EADAB}" srcOrd="3" destOrd="0" presId="urn:microsoft.com/office/officeart/2005/8/layout/vList2"/>
    <dgm:cxn modelId="{5B540C2A-8EB4-B941-BBF3-2DCAB847B63F}" type="presParOf" srcId="{5D13AEF2-8551-F041-B737-315C4E15571E}" destId="{01A86F02-26D7-2E46-A703-27CB06C482E8}" srcOrd="4" destOrd="0" presId="urn:microsoft.com/office/officeart/2005/8/layout/vList2"/>
    <dgm:cxn modelId="{FD0CDC26-429D-2949-8AEE-3CE616000599}" type="presParOf" srcId="{5D13AEF2-8551-F041-B737-315C4E15571E}" destId="{866EFF16-D0C1-BF4E-A22F-C69D862FB7C5}" srcOrd="5" destOrd="0" presId="urn:microsoft.com/office/officeart/2005/8/layout/vList2"/>
    <dgm:cxn modelId="{4C5DC11D-07D0-A949-A046-F8E3914AF213}" type="presParOf" srcId="{5D13AEF2-8551-F041-B737-315C4E15571E}" destId="{89B123A8-CA8D-CB46-9F7D-ADE94FF03333}" srcOrd="6" destOrd="0" presId="urn:microsoft.com/office/officeart/2005/8/layout/vList2"/>
    <dgm:cxn modelId="{9D1EC8FE-10C9-8643-A32F-7C277BE7178F}" type="presParOf" srcId="{5D13AEF2-8551-F041-B737-315C4E15571E}" destId="{DA8E0747-FA39-2F4F-B94C-E50ED88543B2}" srcOrd="7" destOrd="0" presId="urn:microsoft.com/office/officeart/2005/8/layout/vList2"/>
    <dgm:cxn modelId="{6F7E7F23-BFF2-FB45-B0D5-A28AAF9A33B0}" type="presParOf" srcId="{5D13AEF2-8551-F041-B737-315C4E15571E}" destId="{E71A5387-CD50-0C41-A780-1342F2A62B44}" srcOrd="8" destOrd="0" presId="urn:microsoft.com/office/officeart/2005/8/layout/vList2"/>
    <dgm:cxn modelId="{6DE9E5B0-A306-A946-B653-3F49A159CAB0}" type="presParOf" srcId="{5D13AEF2-8551-F041-B737-315C4E15571E}" destId="{8BDAD0F3-B856-6148-B547-378748DB043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6933D-AADD-B143-86D2-276EBA51C9EB}">
      <dsp:nvSpPr>
        <dsp:cNvPr id="0" name=""/>
        <dsp:cNvSpPr/>
      </dsp:nvSpPr>
      <dsp:spPr>
        <a:xfrm>
          <a:off x="483450" y="0"/>
          <a:ext cx="4525963" cy="4525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E92DD7-994B-CD49-972A-479A99C2620D}">
      <dsp:nvSpPr>
        <dsp:cNvPr id="0" name=""/>
        <dsp:cNvSpPr/>
      </dsp:nvSpPr>
      <dsp:spPr>
        <a:xfrm>
          <a:off x="2553944" y="275421"/>
          <a:ext cx="5583092"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Really must know - higher up</a:t>
          </a:r>
          <a:endParaRPr lang="en-US" sz="2800" kern="1200" dirty="0"/>
        </a:p>
      </dsp:txBody>
      <dsp:txXfrm>
        <a:off x="2606244" y="327721"/>
        <a:ext cx="5478492" cy="966780"/>
      </dsp:txXfrm>
    </dsp:sp>
    <dsp:sp modelId="{097B780F-DA2C-BA44-8B34-6E38E14592AB}">
      <dsp:nvSpPr>
        <dsp:cNvPr id="0" name=""/>
        <dsp:cNvSpPr/>
      </dsp:nvSpPr>
      <dsp:spPr>
        <a:xfrm>
          <a:off x="1172039" y="1624409"/>
          <a:ext cx="7057560"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Probably should know - in the middle</a:t>
          </a:r>
          <a:endParaRPr lang="en-US" sz="2800" kern="1200" dirty="0"/>
        </a:p>
      </dsp:txBody>
      <dsp:txXfrm>
        <a:off x="1224339" y="1676709"/>
        <a:ext cx="6952960" cy="966780"/>
      </dsp:txXfrm>
    </dsp:sp>
    <dsp:sp modelId="{0BBD40AA-97FE-7D4D-9001-B95DCBA76E4F}">
      <dsp:nvSpPr>
        <dsp:cNvPr id="0" name=""/>
        <dsp:cNvSpPr/>
      </dsp:nvSpPr>
      <dsp:spPr>
        <a:xfrm>
          <a:off x="1415568" y="2919513"/>
          <a:ext cx="6814031"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Interesting to know – lower/ reading</a:t>
          </a:r>
          <a:endParaRPr lang="en-US" sz="2800" kern="1200" dirty="0"/>
        </a:p>
      </dsp:txBody>
      <dsp:txXfrm>
        <a:off x="1467868" y="2971813"/>
        <a:ext cx="6709431" cy="966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A1201-D754-614D-935B-BEC0C5B6F010}">
      <dsp:nvSpPr>
        <dsp:cNvPr id="0" name=""/>
        <dsp:cNvSpPr/>
      </dsp:nvSpPr>
      <dsp:spPr>
        <a:xfrm>
          <a:off x="0" y="552"/>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62CB1C-82BB-154A-A0C6-B3BF7C5BA182}">
      <dsp:nvSpPr>
        <dsp:cNvPr id="0" name=""/>
        <dsp:cNvSpPr/>
      </dsp:nvSpPr>
      <dsp:spPr>
        <a:xfrm>
          <a:off x="0" y="552"/>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Densely populated, rapidly growing, young, unequal, diverse, mobile</a:t>
          </a:r>
          <a:endParaRPr lang="en-US" sz="2500" kern="1200" dirty="0"/>
        </a:p>
      </dsp:txBody>
      <dsp:txXfrm>
        <a:off x="0" y="552"/>
        <a:ext cx="8229600" cy="904971"/>
      </dsp:txXfrm>
    </dsp:sp>
    <dsp:sp modelId="{D8DFED3E-C749-084D-ADCA-7E904523C9E6}">
      <dsp:nvSpPr>
        <dsp:cNvPr id="0" name=""/>
        <dsp:cNvSpPr/>
      </dsp:nvSpPr>
      <dsp:spPr>
        <a:xfrm>
          <a:off x="0" y="905524"/>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2D45175-32C4-334C-BCDE-60E233821642}">
      <dsp:nvSpPr>
        <dsp:cNvPr id="0" name=""/>
        <dsp:cNvSpPr/>
      </dsp:nvSpPr>
      <dsp:spPr>
        <a:xfrm>
          <a:off x="0" y="905524"/>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Higher proportion of working age people (45% of population aged 20 – 39)</a:t>
          </a:r>
          <a:endParaRPr lang="en-US" sz="2500" kern="1200" dirty="0"/>
        </a:p>
      </dsp:txBody>
      <dsp:txXfrm>
        <a:off x="0" y="905524"/>
        <a:ext cx="8229600" cy="904971"/>
      </dsp:txXfrm>
    </dsp:sp>
    <dsp:sp modelId="{95F936AD-6DFD-9D45-9216-73E293209185}">
      <dsp:nvSpPr>
        <dsp:cNvPr id="0" name=""/>
        <dsp:cNvSpPr/>
      </dsp:nvSpPr>
      <dsp:spPr>
        <a:xfrm>
          <a:off x="0" y="1810495"/>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6B139D5-B59C-F94C-8B25-0ECF7D7318A5}">
      <dsp:nvSpPr>
        <dsp:cNvPr id="0" name=""/>
        <dsp:cNvSpPr/>
      </dsp:nvSpPr>
      <dsp:spPr>
        <a:xfrm>
          <a:off x="0" y="1810495"/>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Rich and very poor: 48% of children living in poverty (&lt;60% median income)</a:t>
          </a:r>
          <a:endParaRPr lang="en-US" sz="2500" kern="1200" dirty="0"/>
        </a:p>
      </dsp:txBody>
      <dsp:txXfrm>
        <a:off x="0" y="1810495"/>
        <a:ext cx="8229600" cy="904971"/>
      </dsp:txXfrm>
    </dsp:sp>
    <dsp:sp modelId="{F1D545D0-1AD8-7C40-8EC1-205B5E4DCE69}">
      <dsp:nvSpPr>
        <dsp:cNvPr id="0" name=""/>
        <dsp:cNvSpPr/>
      </dsp:nvSpPr>
      <dsp:spPr>
        <a:xfrm>
          <a:off x="0" y="2715467"/>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D3FF62-50F0-B741-B63F-1AF0F59548C4}">
      <dsp:nvSpPr>
        <dsp:cNvPr id="0" name=""/>
        <dsp:cNvSpPr/>
      </dsp:nvSpPr>
      <dsp:spPr>
        <a:xfrm>
          <a:off x="0" y="2715467"/>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&gt;50% born outside UK (Westminster)</a:t>
          </a:r>
          <a:endParaRPr lang="en-US" sz="2500" kern="1200" dirty="0"/>
        </a:p>
      </dsp:txBody>
      <dsp:txXfrm>
        <a:off x="0" y="2715467"/>
        <a:ext cx="8229600" cy="904971"/>
      </dsp:txXfrm>
    </dsp:sp>
    <dsp:sp modelId="{D06BE1FC-A28C-2A43-95E0-D81635BA2B3B}">
      <dsp:nvSpPr>
        <dsp:cNvPr id="0" name=""/>
        <dsp:cNvSpPr/>
      </dsp:nvSpPr>
      <dsp:spPr>
        <a:xfrm>
          <a:off x="0" y="3620438"/>
          <a:ext cx="82296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E9EB418-1293-F14B-8958-273F8891CC5A}">
      <dsp:nvSpPr>
        <dsp:cNvPr id="0" name=""/>
        <dsp:cNvSpPr/>
      </dsp:nvSpPr>
      <dsp:spPr>
        <a:xfrm>
          <a:off x="0" y="3620438"/>
          <a:ext cx="8229600" cy="90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dirty="0" smtClean="0"/>
            <a:t>High proportion live alone (42% of households single adults)</a:t>
          </a:r>
          <a:endParaRPr lang="en-US" sz="2500" kern="1200" dirty="0"/>
        </a:p>
      </dsp:txBody>
      <dsp:txXfrm>
        <a:off x="0" y="3620438"/>
        <a:ext cx="8229600" cy="904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8654-9AC7-604F-98CE-7225F38C8024}">
      <dsp:nvSpPr>
        <dsp:cNvPr id="0" name=""/>
        <dsp:cNvSpPr/>
      </dsp:nvSpPr>
      <dsp:spPr>
        <a:xfrm>
          <a:off x="0" y="161613"/>
          <a:ext cx="7467600" cy="1087567"/>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72651" numCol="1" spcCol="1270" anchor="ctr" anchorCtr="0">
          <a:noAutofit/>
        </a:bodyPr>
        <a:lstStyle/>
        <a:p>
          <a:pPr lvl="0" algn="l" defTabSz="800100" rtl="0">
            <a:lnSpc>
              <a:spcPct val="90000"/>
            </a:lnSpc>
            <a:spcBef>
              <a:spcPct val="0"/>
            </a:spcBef>
            <a:spcAft>
              <a:spcPct val="35000"/>
            </a:spcAft>
          </a:pPr>
          <a:r>
            <a:rPr lang="en-GB" sz="1800" kern="1200" dirty="0" smtClean="0"/>
            <a:t>Impact on diseases</a:t>
          </a:r>
          <a:endParaRPr lang="en-GB" sz="1800" kern="1200" dirty="0"/>
        </a:p>
      </dsp:txBody>
      <dsp:txXfrm>
        <a:off x="0" y="433505"/>
        <a:ext cx="7195708" cy="543783"/>
      </dsp:txXfrm>
    </dsp:sp>
    <dsp:sp modelId="{99128A02-ABAA-FF44-8C7A-D9F3B2D0DB8C}">
      <dsp:nvSpPr>
        <dsp:cNvPr id="0" name=""/>
        <dsp:cNvSpPr/>
      </dsp:nvSpPr>
      <dsp:spPr>
        <a:xfrm>
          <a:off x="0" y="1000284"/>
          <a:ext cx="2300020" cy="20950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GB" sz="1400" kern="1200" dirty="0" smtClean="0"/>
            <a:t>Linked to poverty, migration, age, for example</a:t>
          </a:r>
          <a:endParaRPr lang="en-GB" sz="1400" kern="1200" dirty="0"/>
        </a:p>
        <a:p>
          <a:pPr lvl="0" algn="l" defTabSz="622300" rtl="0">
            <a:lnSpc>
              <a:spcPct val="90000"/>
            </a:lnSpc>
            <a:spcBef>
              <a:spcPct val="0"/>
            </a:spcBef>
            <a:spcAft>
              <a:spcPct val="35000"/>
            </a:spcAft>
          </a:pPr>
          <a:r>
            <a:rPr lang="en-GB" sz="1400" kern="1200" dirty="0" smtClean="0"/>
            <a:t>Addiction &amp; mental health problems</a:t>
          </a:r>
          <a:endParaRPr lang="en-GB" sz="1400" kern="1200" dirty="0"/>
        </a:p>
        <a:p>
          <a:pPr lvl="0" algn="l" defTabSz="622300" rtl="0">
            <a:lnSpc>
              <a:spcPct val="90000"/>
            </a:lnSpc>
            <a:spcBef>
              <a:spcPct val="0"/>
            </a:spcBef>
            <a:spcAft>
              <a:spcPct val="35000"/>
            </a:spcAft>
          </a:pPr>
          <a:r>
            <a:rPr lang="en-GB" sz="1400" kern="1200" dirty="0" smtClean="0"/>
            <a:t>HIV and TB</a:t>
          </a:r>
        </a:p>
        <a:p>
          <a:pPr lvl="0" algn="l" defTabSz="622300" rtl="0">
            <a:lnSpc>
              <a:spcPct val="90000"/>
            </a:lnSpc>
            <a:spcBef>
              <a:spcPct val="0"/>
            </a:spcBef>
            <a:spcAft>
              <a:spcPct val="35000"/>
            </a:spcAft>
          </a:pPr>
          <a:r>
            <a:rPr lang="en-GB" sz="1400" kern="1200" dirty="0" smtClean="0"/>
            <a:t>Liver disease</a:t>
          </a:r>
          <a:endParaRPr lang="en-GB" sz="1400" kern="1200" dirty="0"/>
        </a:p>
      </dsp:txBody>
      <dsp:txXfrm>
        <a:off x="0" y="1000284"/>
        <a:ext cx="2300020" cy="2095054"/>
      </dsp:txXfrm>
    </dsp:sp>
    <dsp:sp modelId="{0BF67A9A-9CD8-5A4F-8043-AFC14B5DA32C}">
      <dsp:nvSpPr>
        <dsp:cNvPr id="0" name=""/>
        <dsp:cNvSpPr/>
      </dsp:nvSpPr>
      <dsp:spPr>
        <a:xfrm>
          <a:off x="2300020" y="524136"/>
          <a:ext cx="5167579" cy="1087567"/>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72651" numCol="1" spcCol="1270" anchor="ctr" anchorCtr="0">
          <a:noAutofit/>
        </a:bodyPr>
        <a:lstStyle/>
        <a:p>
          <a:pPr lvl="0" algn="l" defTabSz="800100" rtl="0">
            <a:lnSpc>
              <a:spcPct val="90000"/>
            </a:lnSpc>
            <a:spcBef>
              <a:spcPct val="0"/>
            </a:spcBef>
            <a:spcAft>
              <a:spcPct val="35000"/>
            </a:spcAft>
          </a:pPr>
          <a:r>
            <a:rPr lang="en-US" sz="1800" kern="1200" dirty="0" smtClean="0"/>
            <a:t>Impact on access to care</a:t>
          </a:r>
          <a:endParaRPr lang="en-US" sz="1800" kern="1200" dirty="0"/>
        </a:p>
      </dsp:txBody>
      <dsp:txXfrm>
        <a:off x="2300020" y="796028"/>
        <a:ext cx="4895687" cy="543783"/>
      </dsp:txXfrm>
    </dsp:sp>
    <dsp:sp modelId="{C4F11CE4-18C3-AF43-A752-79C9A529F13F}">
      <dsp:nvSpPr>
        <dsp:cNvPr id="0" name=""/>
        <dsp:cNvSpPr/>
      </dsp:nvSpPr>
      <dsp:spPr>
        <a:xfrm>
          <a:off x="2300020" y="1362807"/>
          <a:ext cx="2300020" cy="209505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Less registration with GP</a:t>
          </a:r>
          <a:endParaRPr lang="en-US" sz="1400" kern="1200" dirty="0"/>
        </a:p>
        <a:p>
          <a:pPr lvl="0" algn="l" defTabSz="622300" rtl="0">
            <a:lnSpc>
              <a:spcPct val="90000"/>
            </a:lnSpc>
            <a:spcBef>
              <a:spcPct val="0"/>
            </a:spcBef>
            <a:spcAft>
              <a:spcPct val="35000"/>
            </a:spcAft>
          </a:pPr>
          <a:r>
            <a:rPr lang="en-US" sz="1400" kern="1200" dirty="0" smtClean="0"/>
            <a:t>Greater use of A&amp;E</a:t>
          </a:r>
          <a:endParaRPr lang="en-US" sz="1400" kern="1200" dirty="0"/>
        </a:p>
        <a:p>
          <a:pPr lvl="0" algn="l" defTabSz="622300" rtl="0">
            <a:lnSpc>
              <a:spcPct val="90000"/>
            </a:lnSpc>
            <a:spcBef>
              <a:spcPct val="0"/>
            </a:spcBef>
            <a:spcAft>
              <a:spcPct val="35000"/>
            </a:spcAft>
          </a:pPr>
          <a:r>
            <a:rPr lang="en-US" sz="1400" kern="1200" smtClean="0"/>
            <a:t>Poor knowledge of systems</a:t>
          </a:r>
          <a:endParaRPr lang="en-US" sz="1400" kern="1200"/>
        </a:p>
        <a:p>
          <a:pPr lvl="0" algn="l" defTabSz="622300" rtl="0">
            <a:lnSpc>
              <a:spcPct val="90000"/>
            </a:lnSpc>
            <a:spcBef>
              <a:spcPct val="0"/>
            </a:spcBef>
            <a:spcAft>
              <a:spcPct val="35000"/>
            </a:spcAft>
          </a:pPr>
          <a:r>
            <a:rPr lang="en-US" sz="1400" kern="1200" dirty="0" smtClean="0"/>
            <a:t>Challenges for language and communication</a:t>
          </a:r>
          <a:endParaRPr lang="en-US" sz="1400" kern="1200" dirty="0"/>
        </a:p>
        <a:p>
          <a:pPr lvl="0" algn="l" defTabSz="622300" rtl="0">
            <a:lnSpc>
              <a:spcPct val="90000"/>
            </a:lnSpc>
            <a:spcBef>
              <a:spcPct val="0"/>
            </a:spcBef>
            <a:spcAft>
              <a:spcPct val="35000"/>
            </a:spcAft>
          </a:pPr>
          <a:r>
            <a:rPr lang="en-US" sz="1400" kern="1200" dirty="0" smtClean="0"/>
            <a:t>Rights to care vary by migration and employment status</a:t>
          </a:r>
          <a:endParaRPr lang="en-US" sz="1400" kern="1200" dirty="0"/>
        </a:p>
      </dsp:txBody>
      <dsp:txXfrm>
        <a:off x="2300020" y="1362807"/>
        <a:ext cx="2300020" cy="2095054"/>
      </dsp:txXfrm>
    </dsp:sp>
    <dsp:sp modelId="{4226535F-0D1D-0842-8296-BC09E057FBB8}">
      <dsp:nvSpPr>
        <dsp:cNvPr id="0" name=""/>
        <dsp:cNvSpPr/>
      </dsp:nvSpPr>
      <dsp:spPr>
        <a:xfrm>
          <a:off x="4600041" y="886658"/>
          <a:ext cx="2867558" cy="1087567"/>
        </a:xfrm>
        <a:prstGeom prst="rightArrow">
          <a:avLst>
            <a:gd name="adj1" fmla="val 50000"/>
            <a:gd name="adj2" fmla="val 5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72651" numCol="1" spcCol="1270" anchor="ctr" anchorCtr="0">
          <a:noAutofit/>
        </a:bodyPr>
        <a:lstStyle/>
        <a:p>
          <a:pPr lvl="0" algn="l" defTabSz="800100" rtl="0">
            <a:lnSpc>
              <a:spcPct val="90000"/>
            </a:lnSpc>
            <a:spcBef>
              <a:spcPct val="0"/>
            </a:spcBef>
            <a:spcAft>
              <a:spcPct val="35000"/>
            </a:spcAft>
          </a:pPr>
          <a:r>
            <a:rPr lang="en-US" sz="1800" kern="1200" dirty="0" smtClean="0"/>
            <a:t>Impact on informal care</a:t>
          </a:r>
          <a:endParaRPr lang="en-US" sz="1800" kern="1200" dirty="0"/>
        </a:p>
      </dsp:txBody>
      <dsp:txXfrm>
        <a:off x="4600041" y="1158550"/>
        <a:ext cx="2595666" cy="543783"/>
      </dsp:txXfrm>
    </dsp:sp>
    <dsp:sp modelId="{14E06A14-CBD9-FE4D-A958-E09DD273B7CF}">
      <dsp:nvSpPr>
        <dsp:cNvPr id="0" name=""/>
        <dsp:cNvSpPr/>
      </dsp:nvSpPr>
      <dsp:spPr>
        <a:xfrm>
          <a:off x="4600041" y="1725329"/>
          <a:ext cx="2300020" cy="206439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rtl="0">
            <a:lnSpc>
              <a:spcPct val="90000"/>
            </a:lnSpc>
            <a:spcBef>
              <a:spcPct val="0"/>
            </a:spcBef>
            <a:spcAft>
              <a:spcPct val="35000"/>
            </a:spcAft>
          </a:pPr>
          <a:r>
            <a:rPr lang="en-US" sz="1400" kern="1200" dirty="0" smtClean="0"/>
            <a:t>People isolated/ living alone</a:t>
          </a:r>
        </a:p>
        <a:p>
          <a:pPr lvl="0" algn="l" defTabSz="622300" rtl="0">
            <a:lnSpc>
              <a:spcPct val="90000"/>
            </a:lnSpc>
            <a:spcBef>
              <a:spcPct val="0"/>
            </a:spcBef>
            <a:spcAft>
              <a:spcPct val="35000"/>
            </a:spcAft>
          </a:pPr>
          <a:r>
            <a:rPr lang="en-US" sz="1400" kern="1200" dirty="0" smtClean="0"/>
            <a:t>Less access to informal care</a:t>
          </a:r>
        </a:p>
        <a:p>
          <a:pPr lvl="0" algn="l" defTabSz="622300" rtl="0">
            <a:lnSpc>
              <a:spcPct val="90000"/>
            </a:lnSpc>
            <a:spcBef>
              <a:spcPct val="0"/>
            </a:spcBef>
            <a:spcAft>
              <a:spcPct val="35000"/>
            </a:spcAft>
          </a:pPr>
          <a:r>
            <a:rPr lang="en-US" sz="1400" kern="1200" dirty="0" smtClean="0"/>
            <a:t>Weaker lay referral networks</a:t>
          </a:r>
        </a:p>
      </dsp:txBody>
      <dsp:txXfrm>
        <a:off x="4600041" y="1725329"/>
        <a:ext cx="2300020" cy="2064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A9EFF-A48B-AD4C-A2A9-933B1926F6FC}">
      <dsp:nvSpPr>
        <dsp:cNvPr id="0" name=""/>
        <dsp:cNvSpPr/>
      </dsp:nvSpPr>
      <dsp:spPr>
        <a:xfrm>
          <a:off x="0" y="161331"/>
          <a:ext cx="8229600" cy="509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Indicators for poverty, social class, deprivation, education</a:t>
          </a:r>
        </a:p>
      </dsp:txBody>
      <dsp:txXfrm>
        <a:off x="24850" y="186181"/>
        <a:ext cx="8179900" cy="459359"/>
      </dsp:txXfrm>
    </dsp:sp>
    <dsp:sp modelId="{9B7B5C16-34FA-B844-AF26-70548EAED619}">
      <dsp:nvSpPr>
        <dsp:cNvPr id="0" name=""/>
        <dsp:cNvSpPr/>
      </dsp:nvSpPr>
      <dsp:spPr>
        <a:xfrm>
          <a:off x="0" y="730870"/>
          <a:ext cx="8229600" cy="509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Poverty</a:t>
          </a:r>
          <a:endParaRPr lang="en-US" sz="2100" kern="1200" dirty="0"/>
        </a:p>
      </dsp:txBody>
      <dsp:txXfrm>
        <a:off x="24850" y="755720"/>
        <a:ext cx="8179900" cy="459359"/>
      </dsp:txXfrm>
    </dsp:sp>
    <dsp:sp modelId="{2831AC1B-7F17-B445-8B89-DF19BF3EADAB}">
      <dsp:nvSpPr>
        <dsp:cNvPr id="0" name=""/>
        <dsp:cNvSpPr/>
      </dsp:nvSpPr>
      <dsp:spPr>
        <a:xfrm>
          <a:off x="0" y="1239930"/>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absolute or relative measures</a:t>
          </a:r>
          <a:endParaRPr lang="en-US" sz="1600" kern="1200" dirty="0"/>
        </a:p>
      </dsp:txBody>
      <dsp:txXfrm>
        <a:off x="0" y="1239930"/>
        <a:ext cx="8229600" cy="347760"/>
      </dsp:txXfrm>
    </dsp:sp>
    <dsp:sp modelId="{01A86F02-26D7-2E46-A703-27CB06C482E8}">
      <dsp:nvSpPr>
        <dsp:cNvPr id="0" name=""/>
        <dsp:cNvSpPr/>
      </dsp:nvSpPr>
      <dsp:spPr>
        <a:xfrm>
          <a:off x="0" y="1587690"/>
          <a:ext cx="8229600" cy="509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Social class</a:t>
          </a:r>
          <a:endParaRPr lang="en-GB" sz="2100" kern="1200" dirty="0"/>
        </a:p>
      </dsp:txBody>
      <dsp:txXfrm>
        <a:off x="24850" y="1612540"/>
        <a:ext cx="8179900" cy="459359"/>
      </dsp:txXfrm>
    </dsp:sp>
    <dsp:sp modelId="{866EFF16-D0C1-BF4E-A22F-C69D862FB7C5}">
      <dsp:nvSpPr>
        <dsp:cNvPr id="0" name=""/>
        <dsp:cNvSpPr/>
      </dsp:nvSpPr>
      <dsp:spPr>
        <a:xfrm>
          <a:off x="0" y="2096750"/>
          <a:ext cx="82296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smtClean="0"/>
            <a:t>Based on occupation (used to be Registrar General’s classification I to VI)</a:t>
          </a:r>
          <a:endParaRPr lang="en-GB" sz="1600" kern="1200" dirty="0"/>
        </a:p>
        <a:p>
          <a:pPr marL="171450" lvl="1" indent="-171450" algn="l" defTabSz="711200">
            <a:lnSpc>
              <a:spcPct val="90000"/>
            </a:lnSpc>
            <a:spcBef>
              <a:spcPct val="0"/>
            </a:spcBef>
            <a:spcAft>
              <a:spcPct val="20000"/>
            </a:spcAft>
            <a:buChar char="••"/>
          </a:pPr>
          <a:r>
            <a:rPr lang="en-GB" sz="1600" kern="1200" dirty="0" smtClean="0"/>
            <a:t>Now use 2001 National Statistics Socioeconomic Classification (8 classes)</a:t>
          </a:r>
          <a:endParaRPr lang="en-GB" sz="1600" kern="1200" dirty="0"/>
        </a:p>
      </dsp:txBody>
      <dsp:txXfrm>
        <a:off x="0" y="2096750"/>
        <a:ext cx="8229600" cy="554242"/>
      </dsp:txXfrm>
    </dsp:sp>
    <dsp:sp modelId="{89B123A8-CA8D-CB46-9F7D-ADE94FF03333}">
      <dsp:nvSpPr>
        <dsp:cNvPr id="0" name=""/>
        <dsp:cNvSpPr/>
      </dsp:nvSpPr>
      <dsp:spPr>
        <a:xfrm>
          <a:off x="0" y="2650992"/>
          <a:ext cx="8229600" cy="509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Areas classified by Index of multiple deprivation (s</a:t>
          </a:r>
          <a:r>
            <a:rPr lang="it-IT" sz="2100" kern="1200" dirty="0" err="1" smtClean="0"/>
            <a:t>even</a:t>
          </a:r>
          <a:r>
            <a:rPr lang="it-IT" sz="2100" kern="1200" dirty="0" smtClean="0"/>
            <a:t> </a:t>
          </a:r>
          <a:r>
            <a:rPr lang="it-IT" sz="2100" kern="1200" dirty="0" err="1" smtClean="0"/>
            <a:t>domains</a:t>
          </a:r>
          <a:r>
            <a:rPr lang="it-IT" sz="2100" kern="1200" dirty="0" smtClean="0"/>
            <a:t>)</a:t>
          </a:r>
          <a:endParaRPr lang="en-GB" sz="2100" kern="1200" dirty="0"/>
        </a:p>
      </dsp:txBody>
      <dsp:txXfrm>
        <a:off x="24850" y="2675842"/>
        <a:ext cx="8179900" cy="459359"/>
      </dsp:txXfrm>
    </dsp:sp>
    <dsp:sp modelId="{DA8E0747-FA39-2F4F-B94C-E50ED88543B2}">
      <dsp:nvSpPr>
        <dsp:cNvPr id="0" name=""/>
        <dsp:cNvSpPr/>
      </dsp:nvSpPr>
      <dsp:spPr>
        <a:xfrm>
          <a:off x="0" y="3160052"/>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it-IT" sz="1600" kern="1200" dirty="0" err="1" smtClean="0"/>
            <a:t>Income</a:t>
          </a:r>
          <a:r>
            <a:rPr lang="it-IT" sz="1600" kern="1200" dirty="0" smtClean="0"/>
            <a:t>, </a:t>
          </a:r>
          <a:r>
            <a:rPr lang="en-US" sz="1600" kern="1200" dirty="0" smtClean="0"/>
            <a:t>Employment, Health, Education, Housing and services, Living environment, Crime</a:t>
          </a:r>
          <a:endParaRPr lang="en-GB" sz="1600" kern="1200" dirty="0"/>
        </a:p>
      </dsp:txBody>
      <dsp:txXfrm>
        <a:off x="0" y="3160052"/>
        <a:ext cx="8229600" cy="347760"/>
      </dsp:txXfrm>
    </dsp:sp>
    <dsp:sp modelId="{E71A5387-CD50-0C41-A780-1342F2A62B44}">
      <dsp:nvSpPr>
        <dsp:cNvPr id="0" name=""/>
        <dsp:cNvSpPr/>
      </dsp:nvSpPr>
      <dsp:spPr>
        <a:xfrm>
          <a:off x="0" y="3507812"/>
          <a:ext cx="8229600" cy="50905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smtClean="0"/>
            <a:t>Education</a:t>
          </a:r>
          <a:endParaRPr lang="en-GB" sz="2100" kern="1200" dirty="0"/>
        </a:p>
      </dsp:txBody>
      <dsp:txXfrm>
        <a:off x="24850" y="3532662"/>
        <a:ext cx="8179900" cy="459359"/>
      </dsp:txXfrm>
    </dsp:sp>
    <dsp:sp modelId="{8BDAD0F3-B856-6148-B547-378748DB0431}">
      <dsp:nvSpPr>
        <dsp:cNvPr id="0" name=""/>
        <dsp:cNvSpPr/>
      </dsp:nvSpPr>
      <dsp:spPr>
        <a:xfrm>
          <a:off x="0" y="4016871"/>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smtClean="0"/>
            <a:t>Proportion completed different levels of schooling</a:t>
          </a:r>
          <a:endParaRPr lang="en-GB" sz="1600" kern="1200" dirty="0"/>
        </a:p>
      </dsp:txBody>
      <dsp:txXfrm>
        <a:off x="0" y="4016871"/>
        <a:ext cx="8229600" cy="3477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F0E11-E0D5-A34E-BFC5-5079697DF164}" type="datetimeFigureOut">
              <a:rPr lang="en-US" smtClean="0"/>
              <a:t>11/27/2012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6F0F7-6D1D-F74E-80A3-92FE03EF0F97}" type="slidenum">
              <a:rPr lang="en-US" smtClean="0"/>
              <a:t>‹#›</a:t>
            </a:fld>
            <a:endParaRPr lang="en-US"/>
          </a:p>
        </p:txBody>
      </p:sp>
    </p:spTree>
    <p:extLst>
      <p:ext uri="{BB962C8B-B14F-4D97-AF65-F5344CB8AC3E}">
        <p14:creationId xmlns:p14="http://schemas.microsoft.com/office/powerpoint/2010/main" val="3344248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Students will be advised by email of the detailed arrangements for each set of examinations, including candidate numbers and venues, </a:t>
            </a:r>
          </a:p>
          <a:p>
            <a:r>
              <a:rPr lang="en-GB" sz="1200" dirty="0" smtClean="0"/>
              <a:t>about 2 weeks before the examinations begin. </a:t>
            </a:r>
            <a:endParaRPr lang="en-GB" dirty="0"/>
          </a:p>
        </p:txBody>
      </p:sp>
      <p:sp>
        <p:nvSpPr>
          <p:cNvPr id="4" name="Slide Number Placeholder 3"/>
          <p:cNvSpPr>
            <a:spLocks noGrp="1"/>
          </p:cNvSpPr>
          <p:nvPr>
            <p:ph type="sldNum" sz="quarter" idx="10"/>
          </p:nvPr>
        </p:nvSpPr>
        <p:spPr/>
        <p:txBody>
          <a:bodyPr/>
          <a:lstStyle/>
          <a:p>
            <a:fld id="{A4FC4EEF-2C64-4B70-9AAB-4B85AD9304E0}" type="slidenum">
              <a:rPr lang="en-GB" smtClean="0"/>
              <a:t>3</a:t>
            </a:fld>
            <a:endParaRPr lang="en-GB"/>
          </a:p>
        </p:txBody>
      </p:sp>
    </p:spTree>
    <p:extLst>
      <p:ext uri="{BB962C8B-B14F-4D97-AF65-F5344CB8AC3E}">
        <p14:creationId xmlns:p14="http://schemas.microsoft.com/office/powerpoint/2010/main" val="384763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FCA and Society &amp; Health Essay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Instructions for writing </a:t>
            </a:r>
            <a:endParaRPr lang="en-GB" sz="1200" kern="1200" dirty="0" smtClean="0">
              <a:solidFill>
                <a:schemeClr val="tx1"/>
              </a:solidFill>
              <a:effectLst/>
              <a:latin typeface="+mn-lt"/>
              <a:ea typeface="+mn-ea"/>
              <a:cs typeface="+mn-cs"/>
            </a:endParaRPr>
          </a:p>
          <a:p>
            <a:r>
              <a:rPr lang="en-GB" sz="800" b="1" kern="1200" dirty="0" smtClean="0">
                <a:solidFill>
                  <a:schemeClr val="tx1"/>
                </a:solidFill>
                <a:effectLst/>
                <a:latin typeface="+mn-lt"/>
                <a:ea typeface="+mn-ea"/>
                <a:cs typeface="+mn-cs"/>
              </a:rPr>
              <a:t> </a:t>
            </a:r>
            <a:endParaRPr lang="en-GB" sz="20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Discuss experiences of health care and the factors that may influence patient satisfaction. Use your own experience, the experience of patients you have met on your placement and patient visits and the experiences of people you have spoken to in your satisfaction survey. You should relate this to relevant topics from FCA and Society &amp; Health courses and to some of the relevant literature.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Your essay should include:</a:t>
            </a:r>
          </a:p>
          <a:p>
            <a:pPr lvl="0"/>
            <a:r>
              <a:rPr lang="en-GB" sz="1200" kern="1200" dirty="0" smtClean="0">
                <a:solidFill>
                  <a:schemeClr val="tx1"/>
                </a:solidFill>
                <a:effectLst/>
                <a:latin typeface="+mn-lt"/>
                <a:ea typeface="+mn-ea"/>
                <a:cs typeface="+mn-cs"/>
              </a:rPr>
              <a:t>An account of an actual experience of health care described by patients</a:t>
            </a:r>
          </a:p>
          <a:p>
            <a:pPr lvl="0"/>
            <a:r>
              <a:rPr lang="en-GB" sz="1200" kern="1200" dirty="0" smtClean="0">
                <a:solidFill>
                  <a:schemeClr val="tx1"/>
                </a:solidFill>
                <a:effectLst/>
                <a:latin typeface="+mn-lt"/>
                <a:ea typeface="+mn-ea"/>
                <a:cs typeface="+mn-cs"/>
              </a:rPr>
              <a:t>A consideration of the patient’s satisfaction: </a:t>
            </a:r>
          </a:p>
          <a:p>
            <a:pPr lvl="1"/>
            <a:r>
              <a:rPr lang="en-GB" sz="1200" kern="1200" dirty="0" smtClean="0">
                <a:solidFill>
                  <a:schemeClr val="tx1"/>
                </a:solidFill>
                <a:effectLst/>
                <a:latin typeface="+mn-lt"/>
                <a:ea typeface="+mn-ea"/>
                <a:cs typeface="+mn-cs"/>
              </a:rPr>
              <a:t>The factors that influenced satisfaction or dissatisfaction with health care in your chosen example</a:t>
            </a:r>
          </a:p>
          <a:p>
            <a:pPr lvl="1"/>
            <a:r>
              <a:rPr lang="en-GB" sz="1200" kern="1200" dirty="0" smtClean="0">
                <a:solidFill>
                  <a:schemeClr val="tx1"/>
                </a:solidFill>
                <a:effectLst/>
                <a:latin typeface="+mn-lt"/>
                <a:ea typeface="+mn-ea"/>
                <a:cs typeface="+mn-cs"/>
              </a:rPr>
              <a:t>Satisfaction survey: </a:t>
            </a:r>
          </a:p>
          <a:p>
            <a:pPr lvl="2"/>
            <a:r>
              <a:rPr lang="en-GB" sz="1200" kern="1200" dirty="0" smtClean="0">
                <a:solidFill>
                  <a:schemeClr val="tx1"/>
                </a:solidFill>
                <a:effectLst/>
                <a:latin typeface="+mn-lt"/>
                <a:ea typeface="+mn-ea"/>
                <a:cs typeface="+mn-cs"/>
              </a:rPr>
              <a:t>A brief summary of your findings (supporting tables and graphs can also be included in the Appendix)</a:t>
            </a:r>
          </a:p>
          <a:p>
            <a:pPr lvl="2"/>
            <a:r>
              <a:rPr lang="en-GB" sz="1200" kern="1200" dirty="0" smtClean="0">
                <a:solidFill>
                  <a:schemeClr val="tx1"/>
                </a:solidFill>
                <a:effectLst/>
                <a:latin typeface="+mn-lt"/>
                <a:ea typeface="+mn-ea"/>
                <a:cs typeface="+mn-cs"/>
              </a:rPr>
              <a:t>Similarities and differences between findings from different settings</a:t>
            </a:r>
          </a:p>
          <a:p>
            <a:pPr lvl="2"/>
            <a:r>
              <a:rPr lang="en-GB" sz="1200" kern="1200" dirty="0" smtClean="0">
                <a:solidFill>
                  <a:schemeClr val="tx1"/>
                </a:solidFill>
                <a:effectLst/>
                <a:latin typeface="+mn-lt"/>
                <a:ea typeface="+mn-ea"/>
                <a:cs typeface="+mn-cs"/>
              </a:rPr>
              <a:t>How your findings compare with the literature on patient satisfaction</a:t>
            </a:r>
          </a:p>
          <a:p>
            <a:pPr lvl="0"/>
            <a:r>
              <a:rPr lang="en-GB" sz="1200" kern="1200" dirty="0" smtClean="0">
                <a:solidFill>
                  <a:schemeClr val="tx1"/>
                </a:solidFill>
                <a:effectLst/>
                <a:latin typeface="+mn-lt"/>
                <a:ea typeface="+mn-ea"/>
                <a:cs typeface="+mn-cs"/>
              </a:rPr>
              <a:t>A consideration of how your account of a patient’s experience relates to ONE of the following TWO sociological concepts: </a:t>
            </a:r>
          </a:p>
          <a:p>
            <a:pPr lvl="1"/>
            <a:r>
              <a:rPr lang="en-GB" sz="1200" kern="1200" dirty="0" smtClean="0">
                <a:solidFill>
                  <a:schemeClr val="tx1"/>
                </a:solidFill>
                <a:effectLst/>
                <a:latin typeface="+mn-lt"/>
                <a:ea typeface="+mn-ea"/>
                <a:cs typeface="+mn-cs"/>
              </a:rPr>
              <a:t>EITHER health inequalities</a:t>
            </a:r>
          </a:p>
          <a:p>
            <a:pPr lvl="1"/>
            <a:r>
              <a:rPr lang="en-GB" sz="1200" kern="1200" dirty="0" smtClean="0">
                <a:solidFill>
                  <a:schemeClr val="tx1"/>
                </a:solidFill>
                <a:effectLst/>
                <a:latin typeface="+mn-lt"/>
                <a:ea typeface="+mn-ea"/>
                <a:cs typeface="+mn-cs"/>
              </a:rPr>
              <a:t>OR deviance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sociological topic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You will be asked to relate the account of patient experience to one of two sociological topics: heath inequalities or deviance. Below are some suggestions on these.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Deviance: </a:t>
            </a:r>
            <a:r>
              <a:rPr lang="en-GB" sz="1200" kern="1200" dirty="0" smtClean="0">
                <a:solidFill>
                  <a:schemeClr val="tx1"/>
                </a:solidFill>
                <a:effectLst/>
                <a:latin typeface="+mn-lt"/>
                <a:ea typeface="+mn-ea"/>
                <a:cs typeface="+mn-cs"/>
              </a:rPr>
              <a:t>Using your chosen example, you should discuss how the patient’s past or present behaviour could be classified as deviant. For instance, you could illustrate how the perception of risk by the patient may differ from that of their doctor, of society and/or from your own.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OR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Health inequalities: </a:t>
            </a:r>
            <a:r>
              <a:rPr lang="en-GB" sz="1200" kern="1200" dirty="0" smtClean="0">
                <a:solidFill>
                  <a:schemeClr val="tx1"/>
                </a:solidFill>
                <a:effectLst/>
                <a:latin typeface="+mn-lt"/>
                <a:ea typeface="+mn-ea"/>
                <a:cs typeface="+mn-cs"/>
              </a:rPr>
              <a:t>the largest gap in life expectancy between the most and least deprived </a:t>
            </a:r>
            <a:r>
              <a:rPr lang="en-GB" sz="1200" kern="1200" dirty="0" err="1" smtClean="0">
                <a:solidFill>
                  <a:schemeClr val="tx1"/>
                </a:solidFill>
                <a:effectLst/>
                <a:latin typeface="+mn-lt"/>
                <a:ea typeface="+mn-ea"/>
                <a:cs typeface="+mn-cs"/>
              </a:rPr>
              <a:t>deciles</a:t>
            </a:r>
            <a:r>
              <a:rPr lang="en-GB" sz="1200" kern="1200" dirty="0" smtClean="0">
                <a:solidFill>
                  <a:schemeClr val="tx1"/>
                </a:solidFill>
                <a:effectLst/>
                <a:latin typeface="+mn-lt"/>
                <a:ea typeface="+mn-ea"/>
                <a:cs typeface="+mn-cs"/>
              </a:rPr>
              <a:t> of the male population in England is found in the Borough of Chelsea &amp; Westminster. Using your account of a patient’s experience, you should demonstrate how social inequalities in health are produced (see Bartley M and </a:t>
            </a:r>
            <a:r>
              <a:rPr lang="en-GB" sz="1200" kern="1200" dirty="0" err="1" smtClean="0">
                <a:solidFill>
                  <a:schemeClr val="tx1"/>
                </a:solidFill>
                <a:effectLst/>
                <a:latin typeface="+mn-lt"/>
                <a:ea typeface="+mn-ea"/>
                <a:cs typeface="+mn-cs"/>
              </a:rPr>
              <a:t>Blane</a:t>
            </a:r>
            <a:r>
              <a:rPr lang="en-GB" sz="1200" kern="1200" dirty="0" smtClean="0">
                <a:solidFill>
                  <a:schemeClr val="tx1"/>
                </a:solidFill>
                <a:effectLst/>
                <a:latin typeface="+mn-lt"/>
                <a:ea typeface="+mn-ea"/>
                <a:cs typeface="+mn-cs"/>
              </a:rPr>
              <a:t> D. Chapter 8: </a:t>
            </a:r>
            <a:r>
              <a:rPr lang="en-GB" sz="1200" i="1" kern="1200" dirty="0" smtClean="0">
                <a:solidFill>
                  <a:schemeClr val="tx1"/>
                </a:solidFill>
                <a:effectLst/>
                <a:latin typeface="+mn-lt"/>
                <a:ea typeface="+mn-ea"/>
                <a:cs typeface="+mn-cs"/>
              </a:rPr>
              <a:t>Inequality and Social Class</a:t>
            </a:r>
            <a:r>
              <a:rPr lang="en-GB" sz="1200" kern="1200" dirty="0" smtClean="0">
                <a:solidFill>
                  <a:schemeClr val="tx1"/>
                </a:solidFill>
                <a:effectLst/>
                <a:latin typeface="+mn-lt"/>
                <a:ea typeface="+mn-ea"/>
                <a:cs typeface="+mn-cs"/>
              </a:rPr>
              <a:t>. In: '</a:t>
            </a:r>
            <a:r>
              <a:rPr lang="en-GB" sz="1200" kern="1200" dirty="0" err="1" smtClean="0">
                <a:solidFill>
                  <a:schemeClr val="tx1"/>
                </a:solidFill>
                <a:effectLst/>
                <a:latin typeface="+mn-lt"/>
                <a:ea typeface="+mn-ea"/>
                <a:cs typeface="+mn-cs"/>
              </a:rPr>
              <a:t>Scambler</a:t>
            </a:r>
            <a:r>
              <a:rPr lang="en-GB" sz="1200" kern="1200" dirty="0" smtClean="0">
                <a:solidFill>
                  <a:schemeClr val="tx1"/>
                </a:solidFill>
                <a:effectLst/>
                <a:latin typeface="+mn-lt"/>
                <a:ea typeface="+mn-ea"/>
                <a:cs typeface="+mn-cs"/>
              </a:rPr>
              <a:t> G (</a:t>
            </a:r>
            <a:r>
              <a:rPr lang="en-GB" sz="1200" kern="1200" dirty="0" err="1" smtClean="0">
                <a:solidFill>
                  <a:schemeClr val="tx1"/>
                </a:solidFill>
                <a:effectLst/>
                <a:latin typeface="+mn-lt"/>
                <a:ea typeface="+mn-ea"/>
                <a:cs typeface="+mn-cs"/>
              </a:rPr>
              <a:t>ed</a:t>
            </a:r>
            <a:r>
              <a:rPr lang="en-GB" sz="1200" kern="1200" dirty="0" smtClean="0">
                <a:solidFill>
                  <a:schemeClr val="tx1"/>
                </a:solidFill>
                <a:effectLst/>
                <a:latin typeface="+mn-lt"/>
                <a:ea typeface="+mn-ea"/>
                <a:cs typeface="+mn-cs"/>
              </a:rPr>
              <a:t>) (2008) Sociology as Applied to Medicine, 6th edition. London: Saunders.)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Maximum word count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2000 words, this does not include references or diagrams which should be put in an appendix. Penalties apply for excess words beyond 10% of the maximum.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Marks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mark awarded for this essay will count 13% of the total FCA marks (which is 6.5% of the FOCP mark).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Plagiarism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Please read the section about plagiarism on page 3 carefully before you start your essay.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A4FC4EEF-2C64-4B70-9AAB-4B85AD9304E0}" type="slidenum">
              <a:rPr lang="en-GB" smtClean="0"/>
              <a:t>4</a:t>
            </a:fld>
            <a:endParaRPr lang="en-GB"/>
          </a:p>
        </p:txBody>
      </p:sp>
    </p:spTree>
    <p:extLst>
      <p:ext uri="{BB962C8B-B14F-4D97-AF65-F5344CB8AC3E}">
        <p14:creationId xmlns:p14="http://schemas.microsoft.com/office/powerpoint/2010/main" val="380457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autumn electronic timetable</a:t>
            </a:r>
            <a:endParaRPr lang="en-GB" dirty="0"/>
          </a:p>
        </p:txBody>
      </p:sp>
      <p:sp>
        <p:nvSpPr>
          <p:cNvPr id="4" name="Slide Number Placeholder 3"/>
          <p:cNvSpPr>
            <a:spLocks noGrp="1"/>
          </p:cNvSpPr>
          <p:nvPr>
            <p:ph type="sldNum" sz="quarter" idx="10"/>
          </p:nvPr>
        </p:nvSpPr>
        <p:spPr/>
        <p:txBody>
          <a:bodyPr/>
          <a:lstStyle/>
          <a:p>
            <a:fld id="{A4FC4EEF-2C64-4B70-9AAB-4B85AD9304E0}" type="slidenum">
              <a:rPr lang="en-GB" smtClean="0"/>
              <a:t>5</a:t>
            </a:fld>
            <a:endParaRPr lang="en-GB"/>
          </a:p>
        </p:txBody>
      </p:sp>
    </p:spTree>
    <p:extLst>
      <p:ext uri="{BB962C8B-B14F-4D97-AF65-F5344CB8AC3E}">
        <p14:creationId xmlns:p14="http://schemas.microsoft.com/office/powerpoint/2010/main" val="419396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300">
                <a:solidFill>
                  <a:schemeClr val="tx1"/>
                </a:solidFill>
                <a:latin typeface="Arial" charset="0"/>
                <a:ea typeface="ＭＳ Ｐゴシック" charset="0"/>
                <a:cs typeface="ＭＳ Ｐゴシック" charset="0"/>
              </a:defRPr>
            </a:lvl1pPr>
            <a:lvl2pPr marL="704242" indent="-270862">
              <a:defRPr sz="2300">
                <a:solidFill>
                  <a:schemeClr val="tx1"/>
                </a:solidFill>
                <a:latin typeface="Arial" charset="0"/>
                <a:ea typeface="ＭＳ Ｐゴシック" charset="0"/>
              </a:defRPr>
            </a:lvl2pPr>
            <a:lvl3pPr marL="1083450" indent="-216690">
              <a:defRPr sz="2300">
                <a:solidFill>
                  <a:schemeClr val="tx1"/>
                </a:solidFill>
                <a:latin typeface="Arial" charset="0"/>
                <a:ea typeface="ＭＳ Ｐゴシック" charset="0"/>
              </a:defRPr>
            </a:lvl3pPr>
            <a:lvl4pPr marL="1516830" indent="-216690">
              <a:defRPr sz="2300">
                <a:solidFill>
                  <a:schemeClr val="tx1"/>
                </a:solidFill>
                <a:latin typeface="Arial" charset="0"/>
                <a:ea typeface="ＭＳ Ｐゴシック" charset="0"/>
              </a:defRPr>
            </a:lvl4pPr>
            <a:lvl5pPr marL="1950209" indent="-216690">
              <a:defRPr sz="2300">
                <a:solidFill>
                  <a:schemeClr val="tx1"/>
                </a:solidFill>
                <a:latin typeface="Arial" charset="0"/>
                <a:ea typeface="ＭＳ Ｐゴシック" charset="0"/>
              </a:defRPr>
            </a:lvl5pPr>
            <a:lvl6pPr marL="2383589" indent="-216690" eaLnBrk="0" fontAlgn="base" hangingPunct="0">
              <a:spcBef>
                <a:spcPct val="0"/>
              </a:spcBef>
              <a:spcAft>
                <a:spcPct val="0"/>
              </a:spcAft>
              <a:defRPr sz="2300">
                <a:solidFill>
                  <a:schemeClr val="tx1"/>
                </a:solidFill>
                <a:latin typeface="Arial" charset="0"/>
                <a:ea typeface="ＭＳ Ｐゴシック" charset="0"/>
              </a:defRPr>
            </a:lvl6pPr>
            <a:lvl7pPr marL="2816969" indent="-216690" eaLnBrk="0" fontAlgn="base" hangingPunct="0">
              <a:spcBef>
                <a:spcPct val="0"/>
              </a:spcBef>
              <a:spcAft>
                <a:spcPct val="0"/>
              </a:spcAft>
              <a:defRPr sz="2300">
                <a:solidFill>
                  <a:schemeClr val="tx1"/>
                </a:solidFill>
                <a:latin typeface="Arial" charset="0"/>
                <a:ea typeface="ＭＳ Ｐゴシック" charset="0"/>
              </a:defRPr>
            </a:lvl7pPr>
            <a:lvl8pPr marL="3250349" indent="-216690" eaLnBrk="0" fontAlgn="base" hangingPunct="0">
              <a:spcBef>
                <a:spcPct val="0"/>
              </a:spcBef>
              <a:spcAft>
                <a:spcPct val="0"/>
              </a:spcAft>
              <a:defRPr sz="2300">
                <a:solidFill>
                  <a:schemeClr val="tx1"/>
                </a:solidFill>
                <a:latin typeface="Arial" charset="0"/>
                <a:ea typeface="ＭＳ Ｐゴシック" charset="0"/>
              </a:defRPr>
            </a:lvl8pPr>
            <a:lvl9pPr marL="3683729" indent="-216690" eaLnBrk="0" fontAlgn="base" hangingPunct="0">
              <a:spcBef>
                <a:spcPct val="0"/>
              </a:spcBef>
              <a:spcAft>
                <a:spcPct val="0"/>
              </a:spcAft>
              <a:defRPr sz="2300">
                <a:solidFill>
                  <a:schemeClr val="tx1"/>
                </a:solidFill>
                <a:latin typeface="Arial" charset="0"/>
                <a:ea typeface="ＭＳ Ｐゴシック" charset="0"/>
              </a:defRPr>
            </a:lvl9pPr>
          </a:lstStyle>
          <a:p>
            <a:fld id="{866CB98C-D7DB-0740-91CA-A60E08B0B393}" type="slidenum">
              <a:rPr lang="en-US" sz="1200"/>
              <a:pPr/>
              <a:t>15</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Gabe et al. Key</a:t>
            </a:r>
            <a:r>
              <a:rPr lang="en-GB" baseline="0" dirty="0" smtClean="0"/>
              <a:t> concepts in medical sociology. Freely available online (link in the course handbook). </a:t>
            </a:r>
          </a:p>
          <a:p>
            <a:endParaRPr lang="en-GB" dirty="0"/>
          </a:p>
        </p:txBody>
      </p:sp>
      <p:sp>
        <p:nvSpPr>
          <p:cNvPr id="4" name="Slide Number Placeholder 3"/>
          <p:cNvSpPr>
            <a:spLocks noGrp="1"/>
          </p:cNvSpPr>
          <p:nvPr>
            <p:ph type="sldNum" sz="quarter" idx="10"/>
          </p:nvPr>
        </p:nvSpPr>
        <p:spPr/>
        <p:txBody>
          <a:bodyPr/>
          <a:lstStyle/>
          <a:p>
            <a:fld id="{17C6F0F7-6D1D-F74E-80A3-92FE03EF0F97}" type="slidenum">
              <a:rPr lang="en-US" smtClean="0"/>
              <a:t>17</a:t>
            </a:fld>
            <a:endParaRPr lang="en-US"/>
          </a:p>
        </p:txBody>
      </p:sp>
    </p:spTree>
    <p:extLst>
      <p:ext uri="{BB962C8B-B14F-4D97-AF65-F5344CB8AC3E}">
        <p14:creationId xmlns:p14="http://schemas.microsoft.com/office/powerpoint/2010/main" val="171572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C6F0F7-6D1D-F74E-80A3-92FE03EF0F97}" type="slidenum">
              <a:rPr lang="en-US" smtClean="0"/>
              <a:t>20</a:t>
            </a:fld>
            <a:endParaRPr lang="en-US"/>
          </a:p>
        </p:txBody>
      </p:sp>
    </p:spTree>
    <p:extLst>
      <p:ext uri="{BB962C8B-B14F-4D97-AF65-F5344CB8AC3E}">
        <p14:creationId xmlns:p14="http://schemas.microsoft.com/office/powerpoint/2010/main" val="14015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FF7F00-22F0-694C-A384-9168B70A07FC}"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25885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F7F00-22F0-694C-A384-9168B70A07FC}"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97970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F7F00-22F0-694C-A384-9168B70A07FC}"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61167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F7F00-22F0-694C-A384-9168B70A07FC}"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15096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FF7F00-22F0-694C-A384-9168B70A07FC}" type="datetimeFigureOut">
              <a:rPr lang="en-US" smtClean="0"/>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69483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FF7F00-22F0-694C-A384-9168B70A07FC}"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44149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FF7F00-22F0-694C-A384-9168B70A07FC}" type="datetimeFigureOut">
              <a:rPr lang="en-US" smtClean="0"/>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26978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FF7F00-22F0-694C-A384-9168B70A07FC}" type="datetimeFigureOut">
              <a:rPr lang="en-US" smtClean="0"/>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1589786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F7F00-22F0-694C-A384-9168B70A07FC}" type="datetimeFigureOut">
              <a:rPr lang="en-US" smtClean="0"/>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04188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F7F00-22F0-694C-A384-9168B70A07FC}"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387715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FF7F00-22F0-694C-A384-9168B70A07FC}" type="datetimeFigureOut">
              <a:rPr lang="en-US" smtClean="0"/>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9323EC-7132-7342-A960-C9FA97EDAFAA}" type="slidenum">
              <a:rPr lang="en-US" smtClean="0"/>
              <a:t>‹#›</a:t>
            </a:fld>
            <a:endParaRPr lang="en-US"/>
          </a:p>
        </p:txBody>
      </p:sp>
    </p:spTree>
    <p:extLst>
      <p:ext uri="{BB962C8B-B14F-4D97-AF65-F5344CB8AC3E}">
        <p14:creationId xmlns:p14="http://schemas.microsoft.com/office/powerpoint/2010/main" val="8931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F7F00-22F0-694C-A384-9168B70A07FC}" type="datetimeFigureOut">
              <a:rPr lang="en-US" smtClean="0"/>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23EC-7132-7342-A960-C9FA97EDAFAA}" type="slidenum">
              <a:rPr lang="en-US" smtClean="0"/>
              <a:t>‹#›</a:t>
            </a:fld>
            <a:endParaRPr lang="en-US"/>
          </a:p>
        </p:txBody>
      </p:sp>
    </p:spTree>
    <p:extLst>
      <p:ext uri="{BB962C8B-B14F-4D97-AF65-F5344CB8AC3E}">
        <p14:creationId xmlns:p14="http://schemas.microsoft.com/office/powerpoint/2010/main" val="14118839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h.ward@imperial.ac.uk" TargetMode="External"/><Relationship Id="rId2" Type="http://schemas.openxmlformats.org/officeDocument/2006/relationships/hyperlink" Target="mailto:m.sbaiti@imperial.ac.uk"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s.day@imperial.ac.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591" y="-13806"/>
            <a:ext cx="9028384" cy="6858000"/>
          </a:xfrm>
          <a:prstGeom prst="rect">
            <a:avLst/>
          </a:prstGeom>
          <a:noFill/>
          <a:ln>
            <a:noFill/>
          </a:ln>
        </p:spPr>
      </p:pic>
    </p:spTree>
    <p:extLst>
      <p:ext uri="{BB962C8B-B14F-4D97-AF65-F5344CB8AC3E}">
        <p14:creationId xmlns:p14="http://schemas.microsoft.com/office/powerpoint/2010/main" val="3265543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1280" y="122964"/>
            <a:ext cx="8041440" cy="1442674"/>
          </a:xfrm>
        </p:spPr>
        <p:txBody>
          <a:bodyPr/>
          <a:lstStyle/>
          <a:p>
            <a:r>
              <a:rPr lang="en-US" sz="3200" dirty="0" smtClean="0"/>
              <a:t>A bit more on measuring socioeconomic status</a:t>
            </a:r>
            <a:endParaRPr lang="en-US" sz="3200" dirty="0"/>
          </a:p>
        </p:txBody>
      </p:sp>
      <p:sp>
        <p:nvSpPr>
          <p:cNvPr id="3" name="Content Placeholder 2"/>
          <p:cNvSpPr>
            <a:spLocks noGrp="1"/>
          </p:cNvSpPr>
          <p:nvPr>
            <p:ph sz="half" idx="1"/>
          </p:nvPr>
        </p:nvSpPr>
        <p:spPr>
          <a:xfrm>
            <a:off x="379468" y="1572599"/>
            <a:ext cx="3822147" cy="4452689"/>
          </a:xfrm>
        </p:spPr>
        <p:txBody>
          <a:bodyPr>
            <a:noAutofit/>
          </a:bodyPr>
          <a:lstStyle/>
          <a:p>
            <a:r>
              <a:rPr lang="en-US" sz="1800" b="1" i="1" dirty="0">
                <a:ea typeface="ＭＳ Ｐゴシック" charset="0"/>
                <a:cs typeface="ＭＳ Ｐゴシック" charset="0"/>
              </a:rPr>
              <a:t>Absolute poverty</a:t>
            </a:r>
          </a:p>
          <a:p>
            <a:pPr lvl="1"/>
            <a:r>
              <a:rPr lang="en-US" sz="1800" dirty="0">
                <a:ea typeface="ＭＳ Ｐゴシック" charset="0"/>
              </a:rPr>
              <a:t>people lack the basic necessities for survival (food, sanitation, proper housing, clothing or medicines)</a:t>
            </a:r>
          </a:p>
          <a:p>
            <a:r>
              <a:rPr lang="en-US" sz="1800" b="1" i="1" dirty="0">
                <a:ea typeface="ＭＳ Ｐゴシック" charset="0"/>
                <a:cs typeface="ＭＳ Ｐゴシック" charset="0"/>
              </a:rPr>
              <a:t>Relative poverty</a:t>
            </a:r>
          </a:p>
          <a:p>
            <a:pPr lvl="1"/>
            <a:r>
              <a:rPr lang="en-US" sz="1800" dirty="0">
                <a:ea typeface="ＭＳ Ｐゴシック" charset="0"/>
              </a:rPr>
              <a:t>people's way of life and income is much worse than the general standard of living in their country</a:t>
            </a:r>
          </a:p>
          <a:p>
            <a:pPr lvl="1"/>
            <a:r>
              <a:rPr lang="en-US" sz="1800" dirty="0">
                <a:ea typeface="ＭＳ Ｐゴシック" charset="0"/>
              </a:rPr>
              <a:t>they struggle to live a normal life and to participate in ordinary economic, social and cultural activities</a:t>
            </a:r>
          </a:p>
          <a:p>
            <a:endParaRPr lang="en-US" sz="1800" dirty="0"/>
          </a:p>
        </p:txBody>
      </p:sp>
      <p:sp>
        <p:nvSpPr>
          <p:cNvPr id="2" name="Content Placeholder 1"/>
          <p:cNvSpPr>
            <a:spLocks noGrp="1"/>
          </p:cNvSpPr>
          <p:nvPr>
            <p:ph sz="half" idx="2"/>
          </p:nvPr>
        </p:nvSpPr>
        <p:spPr>
          <a:xfrm>
            <a:off x="4255860" y="1526105"/>
            <a:ext cx="4593557" cy="4719247"/>
          </a:xfrm>
        </p:spPr>
        <p:txBody>
          <a:bodyPr>
            <a:normAutofit lnSpcReduction="10000"/>
          </a:bodyPr>
          <a:lstStyle/>
          <a:p>
            <a:pPr marL="0" indent="0">
              <a:buNone/>
            </a:pPr>
            <a:r>
              <a:rPr lang="en-GB" sz="2000" b="1" i="1" dirty="0">
                <a:ea typeface="ＭＳ Ｐゴシック" charset="0"/>
                <a:cs typeface="ＭＳ Ｐゴシック" charset="0"/>
              </a:rPr>
              <a:t>National Statistics Socio-economic Classification (2001</a:t>
            </a:r>
            <a:r>
              <a:rPr lang="en-GB" sz="2000" b="1" i="1" dirty="0" smtClean="0">
                <a:ea typeface="ＭＳ Ｐゴシック" charset="0"/>
                <a:cs typeface="ＭＳ Ｐゴシック" charset="0"/>
              </a:rPr>
              <a:t>)</a:t>
            </a:r>
          </a:p>
          <a:p>
            <a:pPr marL="0" indent="0">
              <a:buNone/>
            </a:pPr>
            <a:r>
              <a:rPr lang="en-GB" sz="2000" dirty="0">
                <a:ea typeface="ＭＳ Ｐゴシック" charset="0"/>
                <a:cs typeface="ＭＳ Ｐゴシック" charset="0"/>
              </a:rPr>
              <a:t>1. Higher managerial </a:t>
            </a:r>
            <a:r>
              <a:rPr lang="en-GB" sz="2000" dirty="0" smtClean="0">
                <a:ea typeface="ＭＳ Ｐゴシック" charset="0"/>
                <a:cs typeface="ＭＳ Ｐゴシック" charset="0"/>
              </a:rPr>
              <a:t>and professional </a:t>
            </a:r>
            <a:r>
              <a:rPr lang="en-GB" sz="2000" dirty="0">
                <a:ea typeface="ＭＳ Ｐゴシック" charset="0"/>
                <a:cs typeface="ＭＳ Ｐゴシック" charset="0"/>
              </a:rPr>
              <a:t>  </a:t>
            </a:r>
          </a:p>
          <a:p>
            <a:pPr marL="0" indent="0">
              <a:buNone/>
            </a:pPr>
            <a:r>
              <a:rPr lang="en-GB" sz="2000" dirty="0">
                <a:ea typeface="ＭＳ Ｐゴシック" charset="0"/>
                <a:cs typeface="ＭＳ Ｐゴシック" charset="0"/>
              </a:rPr>
              <a:t>2. Lower managerial and </a:t>
            </a:r>
            <a:r>
              <a:rPr lang="en-GB" sz="2000" dirty="0" smtClean="0">
                <a:ea typeface="ＭＳ Ｐゴシック" charset="0"/>
                <a:cs typeface="ＭＳ Ｐゴシック" charset="0"/>
              </a:rPr>
              <a:t>professional</a:t>
            </a:r>
            <a:endParaRPr lang="en-GB" sz="2000" dirty="0">
              <a:ea typeface="ＭＳ Ｐゴシック" charset="0"/>
              <a:cs typeface="ＭＳ Ｐゴシック" charset="0"/>
            </a:endParaRPr>
          </a:p>
          <a:p>
            <a:pPr marL="0" indent="0">
              <a:buNone/>
            </a:pPr>
            <a:r>
              <a:rPr lang="en-GB" sz="2000" dirty="0">
                <a:ea typeface="ＭＳ Ｐゴシック" charset="0"/>
                <a:cs typeface="ＭＳ Ｐゴシック" charset="0"/>
              </a:rPr>
              <a:t>3. Intermediate </a:t>
            </a:r>
            <a:r>
              <a:rPr lang="en-GB" sz="2000" dirty="0" smtClean="0">
                <a:ea typeface="ＭＳ Ｐゴシック" charset="0"/>
                <a:cs typeface="ＭＳ Ｐゴシック" charset="0"/>
              </a:rPr>
              <a:t>(</a:t>
            </a:r>
            <a:r>
              <a:rPr lang="en-GB" sz="2000" dirty="0">
                <a:ea typeface="ＭＳ Ｐゴシック" charset="0"/>
                <a:cs typeface="ＭＳ Ｐゴシック" charset="0"/>
              </a:rPr>
              <a:t>clerical, sales, service</a:t>
            </a:r>
            <a:r>
              <a:rPr lang="en-GB" sz="2000" dirty="0" smtClean="0">
                <a:ea typeface="ＭＳ Ｐゴシック" charset="0"/>
                <a:cs typeface="ＭＳ Ｐゴシック" charset="0"/>
              </a:rPr>
              <a:t>)</a:t>
            </a:r>
            <a:endParaRPr lang="en-GB" sz="2000" dirty="0">
              <a:ea typeface="ＭＳ Ｐゴシック" charset="0"/>
              <a:cs typeface="ＭＳ Ｐゴシック" charset="0"/>
            </a:endParaRPr>
          </a:p>
          <a:p>
            <a:pPr marL="0" indent="0">
              <a:buNone/>
            </a:pPr>
            <a:r>
              <a:rPr lang="en-GB" sz="2000" dirty="0">
                <a:ea typeface="ＭＳ Ｐゴシック" charset="0"/>
                <a:cs typeface="ＭＳ Ｐゴシック" charset="0"/>
              </a:rPr>
              <a:t>4. Small employers and own account workers</a:t>
            </a:r>
          </a:p>
          <a:p>
            <a:pPr marL="0" indent="0">
              <a:buNone/>
            </a:pPr>
            <a:r>
              <a:rPr lang="en-GB" sz="2000" dirty="0">
                <a:ea typeface="ＭＳ Ｐゴシック" charset="0"/>
                <a:cs typeface="ＭＳ Ｐゴシック" charset="0"/>
              </a:rPr>
              <a:t>5. Lower supervisory and </a:t>
            </a:r>
            <a:r>
              <a:rPr lang="en-GB" sz="2000" dirty="0" smtClean="0">
                <a:ea typeface="ＭＳ Ｐゴシック" charset="0"/>
                <a:cs typeface="ＭＳ Ｐゴシック" charset="0"/>
              </a:rPr>
              <a:t>technical</a:t>
            </a:r>
            <a:endParaRPr lang="en-GB" sz="2000" dirty="0">
              <a:ea typeface="ＭＳ Ｐゴシック" charset="0"/>
              <a:cs typeface="ＭＳ Ｐゴシック" charset="0"/>
            </a:endParaRPr>
          </a:p>
          <a:p>
            <a:pPr marL="0" indent="0">
              <a:buNone/>
            </a:pPr>
            <a:r>
              <a:rPr lang="en-GB" sz="2000" dirty="0">
                <a:ea typeface="ＭＳ Ｐゴシック" charset="0"/>
                <a:cs typeface="ＭＳ Ｐゴシック" charset="0"/>
              </a:rPr>
              <a:t>6. Semi-routine occupations</a:t>
            </a:r>
          </a:p>
          <a:p>
            <a:pPr marL="0" indent="0">
              <a:buNone/>
            </a:pPr>
            <a:r>
              <a:rPr lang="en-GB" sz="2000" dirty="0">
                <a:ea typeface="ＭＳ Ｐゴシック" charset="0"/>
                <a:cs typeface="ＭＳ Ｐゴシック" charset="0"/>
              </a:rPr>
              <a:t>7. Routine occupations</a:t>
            </a:r>
          </a:p>
          <a:p>
            <a:pPr marL="0" indent="0">
              <a:buNone/>
            </a:pPr>
            <a:r>
              <a:rPr lang="en-GB" sz="2000" dirty="0">
                <a:ea typeface="ＭＳ Ｐゴシック" charset="0"/>
                <a:cs typeface="ＭＳ Ｐゴシック" charset="0"/>
              </a:rPr>
              <a:t>8. Never worked and long-term </a:t>
            </a:r>
            <a:r>
              <a:rPr lang="en-GB" sz="2000" dirty="0" smtClean="0">
                <a:ea typeface="ＭＳ Ｐゴシック" charset="0"/>
                <a:cs typeface="ＭＳ Ｐゴシック" charset="0"/>
              </a:rPr>
              <a:t>unemployed</a:t>
            </a:r>
          </a:p>
          <a:p>
            <a:pPr marL="0" indent="0">
              <a:buNone/>
            </a:pPr>
            <a:endParaRPr lang="en-GB" sz="2000" dirty="0">
              <a:ea typeface="ＭＳ Ｐゴシック" charset="0"/>
              <a:cs typeface="ＭＳ Ｐゴシック" charset="0"/>
            </a:endParaRPr>
          </a:p>
          <a:p>
            <a:pPr marL="0" indent="0">
              <a:buNone/>
            </a:pPr>
            <a:r>
              <a:rPr lang="en-GB" sz="2000" dirty="0" smtClean="0">
                <a:ea typeface="ＭＳ Ｐゴシック" charset="0"/>
                <a:cs typeface="ＭＳ Ｐゴシック" charset="0"/>
              </a:rPr>
              <a:t>Often collapsed into 5 categories again…</a:t>
            </a:r>
            <a:endParaRPr lang="en-GB" sz="2000" dirty="0">
              <a:ea typeface="ＭＳ Ｐゴシック" charset="0"/>
              <a:cs typeface="ＭＳ Ｐゴシック" charset="0"/>
            </a:endParaRPr>
          </a:p>
          <a:p>
            <a:endParaRPr lang="en-US" sz="2000" dirty="0"/>
          </a:p>
        </p:txBody>
      </p:sp>
    </p:spTree>
    <p:extLst>
      <p:ext uri="{BB962C8B-B14F-4D97-AF65-F5344CB8AC3E}">
        <p14:creationId xmlns:p14="http://schemas.microsoft.com/office/powerpoint/2010/main" val="1284090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72358"/>
            <a:ext cx="8041440" cy="1442674"/>
          </a:xfrm>
        </p:spPr>
        <p:txBody>
          <a:bodyPr/>
          <a:lstStyle/>
          <a:p>
            <a:r>
              <a:rPr lang="en-US" dirty="0" smtClean="0"/>
              <a:t>Concepts of health and illness</a:t>
            </a:r>
            <a:endParaRPr lang="en-US" dirty="0"/>
          </a:p>
        </p:txBody>
      </p:sp>
      <p:sp>
        <p:nvSpPr>
          <p:cNvPr id="3" name="Content Placeholder 2"/>
          <p:cNvSpPr>
            <a:spLocks noGrp="1"/>
          </p:cNvSpPr>
          <p:nvPr>
            <p:ph idx="1"/>
          </p:nvPr>
        </p:nvSpPr>
        <p:spPr>
          <a:xfrm>
            <a:off x="838200" y="1615032"/>
            <a:ext cx="7467600" cy="4374694"/>
          </a:xfrm>
        </p:spPr>
        <p:txBody>
          <a:bodyPr>
            <a:normAutofit fontScale="70000" lnSpcReduction="20000"/>
          </a:bodyPr>
          <a:lstStyle/>
          <a:p>
            <a:r>
              <a:rPr lang="en-GB" dirty="0" smtClean="0"/>
              <a:t>There are different ways of thinking about health</a:t>
            </a:r>
          </a:p>
          <a:p>
            <a:pPr lvl="1"/>
            <a:r>
              <a:rPr lang="en-GB" dirty="0" smtClean="0"/>
              <a:t>absence </a:t>
            </a:r>
            <a:r>
              <a:rPr lang="en-GB" dirty="0"/>
              <a:t>of </a:t>
            </a:r>
            <a:r>
              <a:rPr lang="en-GB" dirty="0" smtClean="0"/>
              <a:t>disease</a:t>
            </a:r>
          </a:p>
          <a:p>
            <a:pPr lvl="1"/>
            <a:r>
              <a:rPr lang="en-GB" dirty="0" smtClean="0"/>
              <a:t>positive state of well being</a:t>
            </a:r>
          </a:p>
          <a:p>
            <a:pPr lvl="1"/>
            <a:r>
              <a:rPr lang="en-GB" dirty="0" smtClean="0"/>
              <a:t>Functional – ability to do things</a:t>
            </a:r>
          </a:p>
          <a:p>
            <a:pPr marL="329184" lvl="1" indent="0">
              <a:buNone/>
            </a:pPr>
            <a:endParaRPr lang="en-GB" dirty="0"/>
          </a:p>
          <a:p>
            <a:r>
              <a:rPr lang="en-GB" i="1" dirty="0" smtClean="0"/>
              <a:t>Disease = </a:t>
            </a:r>
            <a:r>
              <a:rPr lang="en-GB" dirty="0" smtClean="0"/>
              <a:t>“biological” (the medical model) </a:t>
            </a:r>
          </a:p>
          <a:p>
            <a:r>
              <a:rPr lang="en-US" i="1" dirty="0" smtClean="0"/>
              <a:t>Illness = </a:t>
            </a:r>
            <a:r>
              <a:rPr lang="en-GB" dirty="0" smtClean="0"/>
              <a:t>“</a:t>
            </a:r>
            <a:r>
              <a:rPr lang="en-US" dirty="0" smtClean="0"/>
              <a:t>psychological</a:t>
            </a:r>
            <a:r>
              <a:rPr lang="en-GB" dirty="0" smtClean="0"/>
              <a:t>” (the experience of symptoms)</a:t>
            </a:r>
          </a:p>
          <a:p>
            <a:r>
              <a:rPr lang="en-GB" i="1" dirty="0" smtClean="0"/>
              <a:t>Sickness</a:t>
            </a:r>
            <a:r>
              <a:rPr lang="en-GB" dirty="0" smtClean="0"/>
              <a:t> = “social” (a social performance or role) </a:t>
            </a:r>
          </a:p>
          <a:p>
            <a:endParaRPr lang="en-GB" dirty="0" smtClean="0"/>
          </a:p>
          <a:p>
            <a:r>
              <a:rPr lang="en-GB" dirty="0" smtClean="0"/>
              <a:t>These states/ concepts do not necessarily overlap</a:t>
            </a:r>
            <a:endParaRPr lang="en-GB" dirty="0"/>
          </a:p>
          <a:p>
            <a:pPr lvl="1"/>
            <a:r>
              <a:rPr lang="en-GB" dirty="0" smtClean="0"/>
              <a:t>You may have a disease but not be ill</a:t>
            </a:r>
          </a:p>
          <a:p>
            <a:pPr lvl="1"/>
            <a:r>
              <a:rPr lang="en-GB" dirty="0" smtClean="0"/>
              <a:t>You may feel ill but not have a disease</a:t>
            </a:r>
          </a:p>
          <a:p>
            <a:pPr lvl="1"/>
            <a:r>
              <a:rPr lang="en-GB" dirty="0" smtClean="0"/>
              <a:t>You may have a disease, feel ill but not be sick</a:t>
            </a:r>
          </a:p>
          <a:p>
            <a:pPr lvl="1"/>
            <a:endParaRPr lang="en-GB" dirty="0" smtClean="0"/>
          </a:p>
          <a:p>
            <a:pPr marL="329184" lvl="1" indent="0">
              <a:buNone/>
            </a:pPr>
            <a:endParaRPr lang="en-GB" dirty="0" smtClean="0"/>
          </a:p>
          <a:p>
            <a:endParaRPr lang="en-US" dirty="0"/>
          </a:p>
        </p:txBody>
      </p:sp>
    </p:spTree>
    <p:extLst>
      <p:ext uri="{BB962C8B-B14F-4D97-AF65-F5344CB8AC3E}">
        <p14:creationId xmlns:p14="http://schemas.microsoft.com/office/powerpoint/2010/main" val="1077481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sick role</a:t>
            </a:r>
            <a:endParaRPr lang="en-US" dirty="0"/>
          </a:p>
        </p:txBody>
      </p:sp>
      <p:sp>
        <p:nvSpPr>
          <p:cNvPr id="3" name="Content Placeholder 2"/>
          <p:cNvSpPr>
            <a:spLocks noGrp="1"/>
          </p:cNvSpPr>
          <p:nvPr>
            <p:ph idx="1"/>
          </p:nvPr>
        </p:nvSpPr>
        <p:spPr/>
        <p:txBody>
          <a:bodyPr/>
          <a:lstStyle/>
          <a:p>
            <a:pPr lvl="0"/>
            <a:r>
              <a:rPr lang="en-GB" dirty="0" smtClean="0"/>
              <a:t>the </a:t>
            </a:r>
            <a:r>
              <a:rPr lang="en-GB" dirty="0"/>
              <a:t>sick role identifies two </a:t>
            </a:r>
            <a:r>
              <a:rPr lang="en-GB" dirty="0" smtClean="0"/>
              <a:t>rights… </a:t>
            </a:r>
            <a:endParaRPr lang="en-GB" sz="2800" dirty="0"/>
          </a:p>
          <a:p>
            <a:pPr lvl="1"/>
            <a:r>
              <a:rPr lang="en-GB" sz="2400" dirty="0"/>
              <a:t>the </a:t>
            </a:r>
            <a:r>
              <a:rPr lang="en-GB" sz="2400" i="1" dirty="0"/>
              <a:t>exemption</a:t>
            </a:r>
            <a:r>
              <a:rPr lang="en-GB" sz="2400" dirty="0"/>
              <a:t> from normal social roles</a:t>
            </a:r>
            <a:endParaRPr lang="en-GB" sz="2800" dirty="0"/>
          </a:p>
          <a:p>
            <a:pPr lvl="1"/>
            <a:r>
              <a:rPr lang="en-GB" sz="2400" i="1" dirty="0"/>
              <a:t>removed from responsibility</a:t>
            </a:r>
            <a:r>
              <a:rPr lang="en-GB" sz="2400" dirty="0"/>
              <a:t> for their own state</a:t>
            </a:r>
            <a:endParaRPr lang="en-GB" sz="2800" dirty="0"/>
          </a:p>
          <a:p>
            <a:pPr lvl="0"/>
            <a:r>
              <a:rPr lang="en-GB" dirty="0" smtClean="0"/>
              <a:t>… and </a:t>
            </a:r>
            <a:r>
              <a:rPr lang="en-GB" dirty="0"/>
              <a:t>two </a:t>
            </a:r>
            <a:r>
              <a:rPr lang="en-GB" dirty="0" smtClean="0"/>
              <a:t>obligations</a:t>
            </a:r>
            <a:endParaRPr lang="en-GB" sz="2800" dirty="0"/>
          </a:p>
          <a:p>
            <a:pPr lvl="1"/>
            <a:r>
              <a:rPr lang="en-GB" sz="2400" dirty="0"/>
              <a:t>to </a:t>
            </a:r>
            <a:r>
              <a:rPr lang="en-GB" sz="2400" i="1" dirty="0"/>
              <a:t>want to get well</a:t>
            </a:r>
            <a:r>
              <a:rPr lang="en-GB" sz="2400" dirty="0"/>
              <a:t> speedily</a:t>
            </a:r>
            <a:endParaRPr lang="en-GB" sz="2800" dirty="0"/>
          </a:p>
          <a:p>
            <a:pPr lvl="1"/>
            <a:r>
              <a:rPr lang="en-GB" sz="2400" dirty="0"/>
              <a:t>to </a:t>
            </a:r>
            <a:r>
              <a:rPr lang="en-GB" sz="2400" i="1" dirty="0"/>
              <a:t>consult</a:t>
            </a:r>
            <a:r>
              <a:rPr lang="en-GB" sz="2400" dirty="0"/>
              <a:t> expert medical opinion</a:t>
            </a:r>
            <a:endParaRPr lang="en-GB" sz="2800" dirty="0"/>
          </a:p>
          <a:p>
            <a:r>
              <a:rPr lang="en-GB" dirty="0" smtClean="0"/>
              <a:t>Regards illness as </a:t>
            </a:r>
            <a:r>
              <a:rPr lang="en-GB" i="1" dirty="0" smtClean="0"/>
              <a:t>deviance</a:t>
            </a:r>
            <a:endParaRPr lang="en-GB" sz="2800" dirty="0" smtClean="0"/>
          </a:p>
          <a:p>
            <a:r>
              <a:rPr lang="en-US" dirty="0" smtClean="0"/>
              <a:t>(as described by </a:t>
            </a:r>
            <a:r>
              <a:rPr lang="en-US" dirty="0"/>
              <a:t>T</a:t>
            </a:r>
            <a:r>
              <a:rPr lang="en-US" dirty="0" smtClean="0"/>
              <a:t>alcott Parsons 1951)</a:t>
            </a:r>
          </a:p>
          <a:p>
            <a:endParaRPr lang="en-US" dirty="0"/>
          </a:p>
        </p:txBody>
      </p:sp>
    </p:spTree>
    <p:extLst>
      <p:ext uri="{BB962C8B-B14F-4D97-AF65-F5344CB8AC3E}">
        <p14:creationId xmlns:p14="http://schemas.microsoft.com/office/powerpoint/2010/main" val="40466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“Illness </a:t>
            </a:r>
            <a:r>
              <a:rPr lang="en-US" dirty="0" err="1" smtClean="0"/>
              <a:t>behaviour</a:t>
            </a:r>
            <a:r>
              <a:rPr lang="en-US" dirty="0" smtClean="0"/>
              <a:t>”</a:t>
            </a:r>
            <a:endParaRPr lang="en-US" dirty="0"/>
          </a:p>
        </p:txBody>
      </p:sp>
      <p:sp>
        <p:nvSpPr>
          <p:cNvPr id="6" name="Content Placeholder 5"/>
          <p:cNvSpPr>
            <a:spLocks noGrp="1"/>
          </p:cNvSpPr>
          <p:nvPr>
            <p:ph idx="1"/>
          </p:nvPr>
        </p:nvSpPr>
        <p:spPr>
          <a:xfrm>
            <a:off x="838200" y="1740470"/>
            <a:ext cx="7467600" cy="3951337"/>
          </a:xfrm>
        </p:spPr>
        <p:txBody>
          <a:bodyPr>
            <a:normAutofit fontScale="62500" lnSpcReduction="20000"/>
          </a:bodyPr>
          <a:lstStyle/>
          <a:p>
            <a:r>
              <a:rPr lang="en-US" sz="3300" dirty="0" smtClean="0"/>
              <a:t>What determines how people act when they have symptoms</a:t>
            </a:r>
          </a:p>
          <a:p>
            <a:pPr lvl="1"/>
            <a:r>
              <a:rPr lang="en-US" sz="2800" dirty="0" smtClean="0"/>
              <a:t>Severity and frequency of symptoms (Elliott)</a:t>
            </a:r>
          </a:p>
          <a:p>
            <a:pPr lvl="1"/>
            <a:r>
              <a:rPr lang="en-US" sz="2800" dirty="0" smtClean="0"/>
              <a:t>Social factors (see Zola’s triggers below)</a:t>
            </a:r>
          </a:p>
          <a:p>
            <a:pPr lvl="1"/>
            <a:r>
              <a:rPr lang="en-US" sz="2800" dirty="0" smtClean="0"/>
              <a:t>Lay referral systems</a:t>
            </a:r>
          </a:p>
          <a:p>
            <a:endParaRPr lang="en-GB" dirty="0"/>
          </a:p>
          <a:p>
            <a:r>
              <a:rPr lang="en-US" i="1" dirty="0" smtClean="0"/>
              <a:t>Zola’s </a:t>
            </a:r>
            <a:r>
              <a:rPr lang="en-US" i="1" dirty="0"/>
              <a:t>triggers</a:t>
            </a:r>
            <a:r>
              <a:rPr lang="en-US" dirty="0"/>
              <a:t>: social factors which influence people’s decision to consult a health </a:t>
            </a:r>
            <a:r>
              <a:rPr lang="en-US" dirty="0" smtClean="0"/>
              <a:t>professional</a:t>
            </a:r>
          </a:p>
          <a:p>
            <a:pPr lvl="1"/>
            <a:r>
              <a:rPr lang="en-US" dirty="0"/>
              <a:t>The occurrence of an interpersonal crisis.</a:t>
            </a:r>
            <a:endParaRPr lang="en-GB" dirty="0"/>
          </a:p>
          <a:p>
            <a:pPr lvl="1"/>
            <a:r>
              <a:rPr lang="en-US" dirty="0"/>
              <a:t>Perceived interference with social or personal relations.</a:t>
            </a:r>
            <a:endParaRPr lang="en-GB" dirty="0"/>
          </a:p>
          <a:p>
            <a:pPr lvl="1"/>
            <a:r>
              <a:rPr lang="en-US" dirty="0"/>
              <a:t>Perceived interference with vocational or physical activity.</a:t>
            </a:r>
            <a:endParaRPr lang="en-GB" dirty="0"/>
          </a:p>
          <a:p>
            <a:pPr lvl="1"/>
            <a:r>
              <a:rPr lang="en-US" dirty="0"/>
              <a:t>"</a:t>
            </a:r>
            <a:r>
              <a:rPr lang="en-US" dirty="0" err="1"/>
              <a:t>Temporalising</a:t>
            </a:r>
            <a:r>
              <a:rPr lang="en-US" dirty="0"/>
              <a:t>" - setting a personal deadline.</a:t>
            </a:r>
            <a:endParaRPr lang="en-GB" dirty="0"/>
          </a:p>
          <a:p>
            <a:pPr lvl="1"/>
            <a:r>
              <a:rPr lang="en-US" dirty="0"/>
              <a:t>"Sanctioning" - pressure from other people to </a:t>
            </a:r>
            <a:r>
              <a:rPr lang="en-US" dirty="0" smtClean="0"/>
              <a:t>consult</a:t>
            </a:r>
            <a:endParaRPr lang="en-GB" dirty="0"/>
          </a:p>
        </p:txBody>
      </p:sp>
    </p:spTree>
    <p:extLst>
      <p:ext uri="{BB962C8B-B14F-4D97-AF65-F5344CB8AC3E}">
        <p14:creationId xmlns:p14="http://schemas.microsoft.com/office/powerpoint/2010/main" val="333969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people do when they have symptoms?</a:t>
            </a:r>
          </a:p>
        </p:txBody>
      </p:sp>
      <p:sp>
        <p:nvSpPr>
          <p:cNvPr id="3" name="Content Placeholder 2"/>
          <p:cNvSpPr>
            <a:spLocks noGrp="1"/>
          </p:cNvSpPr>
          <p:nvPr>
            <p:ph sz="half" idx="1"/>
          </p:nvPr>
        </p:nvSpPr>
        <p:spPr>
          <a:xfrm>
            <a:off x="293177" y="1685798"/>
            <a:ext cx="3657600" cy="3950208"/>
          </a:xfrm>
        </p:spPr>
        <p:txBody>
          <a:bodyPr>
            <a:normAutofit fontScale="92500"/>
          </a:bodyPr>
          <a:lstStyle/>
          <a:p>
            <a:r>
              <a:rPr lang="en-US" dirty="0" smtClean="0"/>
              <a:t>Many do nothing</a:t>
            </a:r>
          </a:p>
          <a:p>
            <a:r>
              <a:rPr lang="en-US" dirty="0" smtClean="0"/>
              <a:t>If they act they</a:t>
            </a:r>
          </a:p>
          <a:p>
            <a:pPr lvl="1"/>
            <a:r>
              <a:rPr lang="en-US" dirty="0" smtClean="0"/>
              <a:t>seek information</a:t>
            </a:r>
          </a:p>
          <a:p>
            <a:pPr lvl="1"/>
            <a:r>
              <a:rPr lang="en-US" dirty="0" smtClean="0"/>
              <a:t>talk to friends and family</a:t>
            </a:r>
          </a:p>
          <a:p>
            <a:pPr lvl="1"/>
            <a:r>
              <a:rPr lang="en-US" dirty="0" smtClean="0"/>
              <a:t>consult range of lay and professional people</a:t>
            </a:r>
          </a:p>
          <a:p>
            <a:pPr lvl="1"/>
            <a:r>
              <a:rPr lang="en-US" dirty="0" smtClean="0"/>
              <a:t>Self-medicate</a:t>
            </a:r>
          </a:p>
          <a:p>
            <a:r>
              <a:rPr lang="en-US" dirty="0" smtClean="0"/>
              <a:t>8% consult GP</a:t>
            </a:r>
            <a:endParaRPr lang="en-US" dirty="0"/>
          </a:p>
        </p:txBody>
      </p:sp>
      <p:pic>
        <p:nvPicPr>
          <p:cNvPr id="8" name="Content Placeholder 7" descr="iceberg.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6854" b="-2714"/>
          <a:stretch/>
        </p:blipFill>
        <p:spPr>
          <a:xfrm>
            <a:off x="3950777" y="1998004"/>
            <a:ext cx="5063875" cy="3631530"/>
          </a:xfrm>
          <a:solidFill>
            <a:schemeClr val="accent1"/>
          </a:solidFill>
        </p:spPr>
      </p:pic>
    </p:spTree>
    <p:extLst>
      <p:ext uri="{BB962C8B-B14F-4D97-AF65-F5344CB8AC3E}">
        <p14:creationId xmlns:p14="http://schemas.microsoft.com/office/powerpoint/2010/main" val="1339595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ChangeArrowheads="1"/>
          </p:cNvSpPr>
          <p:nvPr/>
        </p:nvSpPr>
        <p:spPr bwMode="auto">
          <a:xfrm>
            <a:off x="3378562" y="6078094"/>
            <a:ext cx="5765783"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pPr>
            <a:r>
              <a:rPr lang="de-DE" dirty="0">
                <a:solidFill>
                  <a:srgbClr val="000000"/>
                </a:solidFill>
                <a:latin typeface="Tahoma" charset="0"/>
              </a:rPr>
              <a:t>Arthur </a:t>
            </a:r>
            <a:r>
              <a:rPr lang="de-DE" dirty="0" err="1">
                <a:solidFill>
                  <a:srgbClr val="000000"/>
                </a:solidFill>
                <a:latin typeface="Tahoma" charset="0"/>
              </a:rPr>
              <a:t>Kleinman</a:t>
            </a:r>
            <a:r>
              <a:rPr lang="de-DE" dirty="0">
                <a:solidFill>
                  <a:srgbClr val="000000"/>
                </a:solidFill>
                <a:latin typeface="Tahoma" charset="0"/>
              </a:rPr>
              <a:t> (1981): </a:t>
            </a:r>
            <a:r>
              <a:rPr lang="de-DE" dirty="0" err="1">
                <a:solidFill>
                  <a:srgbClr val="000000"/>
                </a:solidFill>
                <a:latin typeface="Tahoma" charset="0"/>
              </a:rPr>
              <a:t>Types</a:t>
            </a:r>
            <a:r>
              <a:rPr lang="de-DE" dirty="0">
                <a:solidFill>
                  <a:srgbClr val="000000"/>
                </a:solidFill>
                <a:latin typeface="Tahoma" charset="0"/>
              </a:rPr>
              <a:t> </a:t>
            </a:r>
            <a:r>
              <a:rPr lang="de-DE" dirty="0" err="1">
                <a:solidFill>
                  <a:srgbClr val="000000"/>
                </a:solidFill>
                <a:latin typeface="Tahoma" charset="0"/>
              </a:rPr>
              <a:t>of</a:t>
            </a:r>
            <a:r>
              <a:rPr lang="de-DE" dirty="0">
                <a:solidFill>
                  <a:srgbClr val="000000"/>
                </a:solidFill>
                <a:latin typeface="Tahoma" charset="0"/>
              </a:rPr>
              <a:t> </a:t>
            </a:r>
            <a:r>
              <a:rPr lang="de-DE" dirty="0" err="1">
                <a:solidFill>
                  <a:srgbClr val="000000"/>
                </a:solidFill>
                <a:latin typeface="Tahoma" charset="0"/>
              </a:rPr>
              <a:t>Health</a:t>
            </a:r>
            <a:r>
              <a:rPr lang="de-DE" dirty="0">
                <a:solidFill>
                  <a:srgbClr val="000000"/>
                </a:solidFill>
                <a:latin typeface="Tahoma" charset="0"/>
              </a:rPr>
              <a:t> Care Systems</a:t>
            </a:r>
          </a:p>
          <a:p>
            <a:pPr eaLnBrk="1" hangingPunct="1">
              <a:spcBef>
                <a:spcPct val="20000"/>
              </a:spcBef>
            </a:pPr>
            <a:endParaRPr lang="de-DE" dirty="0">
              <a:solidFill>
                <a:srgbClr val="000000"/>
              </a:solidFill>
              <a:latin typeface="Tahoma" charset="0"/>
            </a:endParaRPr>
          </a:p>
          <a:p>
            <a:pPr eaLnBrk="1" hangingPunct="1">
              <a:spcBef>
                <a:spcPct val="20000"/>
              </a:spcBef>
            </a:pPr>
            <a:endParaRPr lang="de-DE" dirty="0">
              <a:solidFill>
                <a:srgbClr val="000000"/>
              </a:solidFill>
              <a:latin typeface="Tahoma" charset="0"/>
            </a:endParaRPr>
          </a:p>
        </p:txBody>
      </p:sp>
      <p:grpSp>
        <p:nvGrpSpPr>
          <p:cNvPr id="1026" name="Diagram 0"/>
          <p:cNvGrpSpPr>
            <a:grpSpLocks/>
          </p:cNvGrpSpPr>
          <p:nvPr/>
        </p:nvGrpSpPr>
        <p:grpSpPr bwMode="auto">
          <a:xfrm>
            <a:off x="3765017" y="1404882"/>
            <a:ext cx="5472113" cy="4537075"/>
            <a:chOff x="1134" y="525"/>
            <a:chExt cx="3447" cy="2858"/>
          </a:xfrm>
        </p:grpSpPr>
        <p:sp>
          <p:nvSpPr>
            <p:cNvPr id="1027" name="AutoShape 4"/>
            <p:cNvSpPr>
              <a:spLocks noChangeAspect="1" noChangeArrowheads="1" noTextEdit="1"/>
            </p:cNvSpPr>
            <p:nvPr/>
          </p:nvSpPr>
          <p:spPr bwMode="auto">
            <a:xfrm>
              <a:off x="1134" y="525"/>
              <a:ext cx="3447"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8" name="_s1028"/>
            <p:cNvSpPr>
              <a:spLocks noChangeArrowheads="1" noTextEdit="1"/>
            </p:cNvSpPr>
            <p:nvPr/>
          </p:nvSpPr>
          <p:spPr bwMode="auto">
            <a:xfrm>
              <a:off x="2321" y="1188"/>
              <a:ext cx="1072" cy="1072"/>
            </a:xfrm>
            <a:prstGeom prst="ellipse">
              <a:avLst/>
            </a:prstGeom>
            <a:solidFill>
              <a:schemeClr val="accent2">
                <a:alpha val="50000"/>
              </a:schemeClr>
            </a:solidFill>
            <a:ln w="4670">
              <a:solidFill>
                <a:schemeClr val="accent2"/>
              </a:solidFill>
              <a:round/>
              <a:headEnd/>
              <a:tailEnd/>
            </a:ln>
          </p:spPr>
          <p:txBody>
            <a:bodyPr anchor="ctr"/>
            <a:lstStyle/>
            <a:p>
              <a:endParaRPr lang="en-US"/>
            </a:p>
          </p:txBody>
        </p:sp>
        <p:sp>
          <p:nvSpPr>
            <p:cNvPr id="1029" name="_s1029"/>
            <p:cNvSpPr>
              <a:spLocks noChangeArrowheads="1"/>
            </p:cNvSpPr>
            <p:nvPr/>
          </p:nvSpPr>
          <p:spPr bwMode="auto">
            <a:xfrm>
              <a:off x="2575" y="813"/>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GB" sz="1800">
                  <a:latin typeface="Tahoma" charset="0"/>
                </a:rPr>
                <a:t>Popular sector</a:t>
              </a:r>
              <a:endParaRPr lang="en-US" sz="1800">
                <a:latin typeface="Tahoma" charset="0"/>
              </a:endParaRPr>
            </a:p>
          </p:txBody>
        </p:sp>
        <p:sp>
          <p:nvSpPr>
            <p:cNvPr id="1030" name="_s1030"/>
            <p:cNvSpPr>
              <a:spLocks noChangeArrowheads="1" noTextEdit="1"/>
            </p:cNvSpPr>
            <p:nvPr/>
          </p:nvSpPr>
          <p:spPr bwMode="auto">
            <a:xfrm>
              <a:off x="2674" y="1799"/>
              <a:ext cx="1072" cy="1072"/>
            </a:xfrm>
            <a:prstGeom prst="ellipse">
              <a:avLst/>
            </a:prstGeom>
            <a:solidFill>
              <a:schemeClr val="hlink">
                <a:alpha val="50000"/>
              </a:schemeClr>
            </a:solidFill>
            <a:ln w="4670">
              <a:solidFill>
                <a:schemeClr val="hlink"/>
              </a:solidFill>
              <a:round/>
              <a:headEnd/>
              <a:tailEnd/>
            </a:ln>
          </p:spPr>
          <p:txBody>
            <a:bodyPr anchor="ctr"/>
            <a:lstStyle/>
            <a:p>
              <a:endParaRPr lang="en-US"/>
            </a:p>
          </p:txBody>
        </p:sp>
        <p:sp>
          <p:nvSpPr>
            <p:cNvPr id="1031" name="_s1031"/>
            <p:cNvSpPr>
              <a:spLocks noChangeArrowheads="1"/>
            </p:cNvSpPr>
            <p:nvPr/>
          </p:nvSpPr>
          <p:spPr bwMode="auto">
            <a:xfrm>
              <a:off x="3767" y="2657"/>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GB" sz="1800">
                  <a:latin typeface="Tahoma" charset="0"/>
                </a:rPr>
                <a:t>Folk sector</a:t>
              </a:r>
              <a:endParaRPr lang="en-US" sz="1800">
                <a:latin typeface="Tahoma" charset="0"/>
              </a:endParaRPr>
            </a:p>
          </p:txBody>
        </p:sp>
        <p:sp>
          <p:nvSpPr>
            <p:cNvPr id="1032" name="_s1032"/>
            <p:cNvSpPr>
              <a:spLocks noChangeArrowheads="1" noTextEdit="1"/>
            </p:cNvSpPr>
            <p:nvPr/>
          </p:nvSpPr>
          <p:spPr bwMode="auto">
            <a:xfrm>
              <a:off x="1947" y="1799"/>
              <a:ext cx="1072" cy="1072"/>
            </a:xfrm>
            <a:prstGeom prst="ellipse">
              <a:avLst/>
            </a:prstGeom>
            <a:solidFill>
              <a:schemeClr val="folHlink">
                <a:alpha val="50000"/>
              </a:schemeClr>
            </a:solidFill>
            <a:ln w="4670">
              <a:solidFill>
                <a:schemeClr val="folHlink"/>
              </a:solidFill>
              <a:round/>
              <a:headEnd/>
              <a:tailEnd/>
            </a:ln>
          </p:spPr>
          <p:txBody>
            <a:bodyPr anchor="ctr"/>
            <a:lstStyle/>
            <a:p>
              <a:endParaRPr lang="en-US"/>
            </a:p>
          </p:txBody>
        </p:sp>
        <p:sp>
          <p:nvSpPr>
            <p:cNvPr id="1033" name="_s1033"/>
            <p:cNvSpPr>
              <a:spLocks noChangeArrowheads="1"/>
            </p:cNvSpPr>
            <p:nvPr/>
          </p:nvSpPr>
          <p:spPr bwMode="auto">
            <a:xfrm>
              <a:off x="1853" y="2871"/>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GB" sz="1800" dirty="0">
                  <a:latin typeface="Tahoma" charset="0"/>
                </a:rPr>
                <a:t>Professional sector</a:t>
              </a:r>
              <a:endParaRPr lang="en-US" sz="1800" dirty="0">
                <a:latin typeface="Tahoma" charset="0"/>
              </a:endParaRPr>
            </a:p>
          </p:txBody>
        </p:sp>
      </p:grpSp>
      <p:sp>
        <p:nvSpPr>
          <p:cNvPr id="2" name="Title 1"/>
          <p:cNvSpPr>
            <a:spLocks noGrp="1"/>
          </p:cNvSpPr>
          <p:nvPr>
            <p:ph type="title"/>
          </p:nvPr>
        </p:nvSpPr>
        <p:spPr/>
        <p:txBody>
          <a:bodyPr/>
          <a:lstStyle/>
          <a:p>
            <a:r>
              <a:rPr lang="en-US" dirty="0" smtClean="0"/>
              <a:t>Medical pluralism</a:t>
            </a:r>
            <a:endParaRPr lang="en-US" dirty="0"/>
          </a:p>
        </p:txBody>
      </p:sp>
      <p:sp>
        <p:nvSpPr>
          <p:cNvPr id="3" name="Content Placeholder 2"/>
          <p:cNvSpPr>
            <a:spLocks noGrp="1"/>
          </p:cNvSpPr>
          <p:nvPr>
            <p:ph idx="1"/>
          </p:nvPr>
        </p:nvSpPr>
        <p:spPr>
          <a:xfrm>
            <a:off x="326560" y="1765857"/>
            <a:ext cx="3833745" cy="3951337"/>
          </a:xfrm>
        </p:spPr>
        <p:txBody>
          <a:bodyPr>
            <a:normAutofit fontScale="70000" lnSpcReduction="20000"/>
          </a:bodyPr>
          <a:lstStyle/>
          <a:p>
            <a:r>
              <a:rPr lang="en-GB" dirty="0" smtClean="0">
                <a:latin typeface="Arial" charset="0"/>
                <a:ea typeface="ＭＳ Ｐゴシック" charset="0"/>
                <a:cs typeface="Times New Roman" charset="0"/>
              </a:rPr>
              <a:t>there </a:t>
            </a:r>
            <a:r>
              <a:rPr lang="en-GB" dirty="0">
                <a:latin typeface="Arial" charset="0"/>
                <a:ea typeface="ＭＳ Ｐゴシック" charset="0"/>
                <a:cs typeface="Times New Roman" charset="0"/>
              </a:rPr>
              <a:t>is more than one way of explaining and treating illness</a:t>
            </a:r>
            <a:r>
              <a:rPr lang="en-GB" dirty="0">
                <a:latin typeface="Arial" charset="0"/>
                <a:ea typeface="ＭＳ Ｐゴシック" charset="0"/>
              </a:rPr>
              <a:t> </a:t>
            </a:r>
            <a:endParaRPr lang="en-GB" dirty="0" smtClean="0">
              <a:latin typeface="Arial" charset="0"/>
              <a:ea typeface="ＭＳ Ｐゴシック" charset="0"/>
            </a:endParaRPr>
          </a:p>
          <a:p>
            <a:r>
              <a:rPr lang="en-GB" dirty="0" smtClean="0"/>
              <a:t>Some </a:t>
            </a:r>
            <a:r>
              <a:rPr lang="en-GB" dirty="0"/>
              <a:t>medical traditions are </a:t>
            </a:r>
            <a:r>
              <a:rPr lang="en-GB" dirty="0" smtClean="0"/>
              <a:t>more highly regarded than others</a:t>
            </a:r>
          </a:p>
          <a:p>
            <a:r>
              <a:rPr lang="en-GB" dirty="0" smtClean="0"/>
              <a:t>Biomedicine is dominant, yet </a:t>
            </a:r>
          </a:p>
          <a:p>
            <a:pPr lvl="1"/>
            <a:r>
              <a:rPr lang="en-GB" dirty="0" smtClean="0"/>
              <a:t>most </a:t>
            </a:r>
            <a:r>
              <a:rPr lang="en-GB" dirty="0"/>
              <a:t>people make use of some form of folk sector </a:t>
            </a:r>
            <a:r>
              <a:rPr lang="en-GB" dirty="0" smtClean="0"/>
              <a:t>medicine</a:t>
            </a:r>
          </a:p>
          <a:p>
            <a:pPr lvl="1"/>
            <a:r>
              <a:rPr lang="en-GB" dirty="0" smtClean="0"/>
              <a:t>most </a:t>
            </a:r>
            <a:r>
              <a:rPr lang="en-GB" dirty="0"/>
              <a:t>care occurs outside of the formal </a:t>
            </a:r>
            <a:r>
              <a:rPr lang="en-GB" dirty="0" smtClean="0"/>
              <a:t>sector</a:t>
            </a:r>
            <a:endParaRPr lang="en-GB" dirty="0">
              <a:latin typeface="Arial" charset="0"/>
              <a:ea typeface="ＭＳ Ｐゴシック" charset="0"/>
            </a:endParaRPr>
          </a:p>
          <a:p>
            <a:endParaRPr lang="en-US" dirty="0"/>
          </a:p>
        </p:txBody>
      </p:sp>
    </p:spTree>
    <p:extLst>
      <p:ext uri="{BB962C8B-B14F-4D97-AF65-F5344CB8AC3E}">
        <p14:creationId xmlns:p14="http://schemas.microsoft.com/office/powerpoint/2010/main" val="3549963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of normal and abnormal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Biological normality places individual in context of population distribution</a:t>
            </a:r>
          </a:p>
          <a:p>
            <a:pPr lvl="1"/>
            <a:r>
              <a:rPr lang="en-US" dirty="0" smtClean="0"/>
              <a:t>Defined </a:t>
            </a:r>
            <a:r>
              <a:rPr lang="en-US" i="1" dirty="0" smtClean="0"/>
              <a:t>statistically</a:t>
            </a:r>
            <a:r>
              <a:rPr lang="en-US" dirty="0" smtClean="0"/>
              <a:t> (e.g. &gt;2 standard deviations from the mean), or</a:t>
            </a:r>
          </a:p>
          <a:p>
            <a:pPr lvl="1"/>
            <a:r>
              <a:rPr lang="en-US" i="1" dirty="0" smtClean="0"/>
              <a:t>Functionally</a:t>
            </a:r>
            <a:r>
              <a:rPr lang="en-US" dirty="0" smtClean="0"/>
              <a:t> (e.g. inability to do something), or</a:t>
            </a:r>
          </a:p>
          <a:p>
            <a:pPr lvl="1"/>
            <a:r>
              <a:rPr lang="en-US" dirty="0" smtClean="0"/>
              <a:t>Based on </a:t>
            </a:r>
            <a:r>
              <a:rPr lang="en-US" i="1" dirty="0" smtClean="0"/>
              <a:t>risk</a:t>
            </a:r>
            <a:r>
              <a:rPr lang="en-US" dirty="0" smtClean="0"/>
              <a:t> (e.g. predict prognosis)</a:t>
            </a:r>
          </a:p>
          <a:p>
            <a:r>
              <a:rPr lang="en-US" dirty="0" smtClean="0"/>
              <a:t>Social normality</a:t>
            </a:r>
            <a:endParaRPr lang="en-US" dirty="0"/>
          </a:p>
          <a:p>
            <a:pPr lvl="1"/>
            <a:r>
              <a:rPr lang="en-US" dirty="0" smtClean="0"/>
              <a:t>Expectations of </a:t>
            </a:r>
            <a:r>
              <a:rPr lang="en-US" dirty="0" err="1" smtClean="0"/>
              <a:t>behaviours</a:t>
            </a:r>
            <a:r>
              <a:rPr lang="en-US" dirty="0" smtClean="0"/>
              <a:t> </a:t>
            </a:r>
          </a:p>
          <a:p>
            <a:pPr lvl="1"/>
            <a:r>
              <a:rPr lang="en-US" dirty="0" smtClean="0"/>
              <a:t>If not normal -&gt;“deviant”</a:t>
            </a:r>
            <a:r>
              <a:rPr lang="en-US" dirty="0"/>
              <a:t> (some defined in law</a:t>
            </a:r>
            <a:r>
              <a:rPr lang="en-US" dirty="0" smtClean="0"/>
              <a:t>)</a:t>
            </a:r>
          </a:p>
          <a:p>
            <a:pPr lvl="1"/>
            <a:r>
              <a:rPr lang="en-US" dirty="0" smtClean="0"/>
              <a:t>What is “normal” varies (by group, over time)</a:t>
            </a:r>
          </a:p>
          <a:p>
            <a:pPr lvl="1"/>
            <a:r>
              <a:rPr lang="en-US" dirty="0"/>
              <a:t>Social “abnormality” </a:t>
            </a:r>
            <a:r>
              <a:rPr lang="en-US" dirty="0" smtClean="0"/>
              <a:t>sometimes labeled “disease”</a:t>
            </a:r>
            <a:endParaRPr lang="en-US" dirty="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7921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Stigma</a:t>
            </a:r>
            <a:endParaRPr lang="en-GB" dirty="0"/>
          </a:p>
        </p:txBody>
      </p:sp>
      <p:sp>
        <p:nvSpPr>
          <p:cNvPr id="3" name="Content Placeholder 2"/>
          <p:cNvSpPr>
            <a:spLocks noGrp="1"/>
          </p:cNvSpPr>
          <p:nvPr>
            <p:ph idx="1"/>
          </p:nvPr>
        </p:nvSpPr>
        <p:spPr/>
        <p:txBody>
          <a:bodyPr>
            <a:normAutofit/>
          </a:bodyPr>
          <a:lstStyle/>
          <a:p>
            <a:r>
              <a:rPr lang="en-GB" sz="2400" dirty="0" smtClean="0"/>
              <a:t>Norms and deviance in society are also the basis for stigma</a:t>
            </a:r>
          </a:p>
          <a:p>
            <a:r>
              <a:rPr lang="en-GB" sz="2400" dirty="0" smtClean="0"/>
              <a:t>Stigma refers to a condition, attribute or behaviour which is viewed negatively and makes the bearer “deviant” in a particular society</a:t>
            </a:r>
          </a:p>
          <a:p>
            <a:r>
              <a:rPr lang="en-GB" sz="2400" dirty="0" smtClean="0"/>
              <a:t>What is stigmatising is socially, historically and culturally relative</a:t>
            </a:r>
          </a:p>
          <a:p>
            <a:r>
              <a:rPr lang="en-GB" sz="2400" dirty="0" err="1" smtClean="0"/>
              <a:t>Goffman</a:t>
            </a:r>
            <a:r>
              <a:rPr lang="en-GB" sz="2400" dirty="0" smtClean="0"/>
              <a:t> defines stigma as (see Gabe et al 2010): </a:t>
            </a:r>
          </a:p>
          <a:p>
            <a:pPr lvl="1"/>
            <a:r>
              <a:rPr lang="en-GB" sz="2000" b="1" i="1" dirty="0" smtClean="0"/>
              <a:t>Discredited</a:t>
            </a:r>
            <a:r>
              <a:rPr lang="en-GB" sz="2000" dirty="0" smtClean="0"/>
              <a:t>: one’s stigma is visible to others and one is forced to </a:t>
            </a:r>
            <a:r>
              <a:rPr lang="en-GB" sz="2000" i="1" dirty="0" smtClean="0"/>
              <a:t>manage tension </a:t>
            </a:r>
            <a:r>
              <a:rPr lang="en-GB" sz="2000" dirty="0" smtClean="0"/>
              <a:t>engendered by it</a:t>
            </a:r>
          </a:p>
          <a:p>
            <a:pPr lvl="1"/>
            <a:r>
              <a:rPr lang="en-GB" sz="2000" b="1" i="1" dirty="0" smtClean="0">
                <a:solidFill>
                  <a:srgbClr val="000000"/>
                </a:solidFill>
              </a:rPr>
              <a:t>Discreditable</a:t>
            </a:r>
            <a:r>
              <a:rPr lang="en-GB" sz="2000" dirty="0" smtClean="0"/>
              <a:t>: </a:t>
            </a:r>
            <a:r>
              <a:rPr lang="en-GB" sz="2000" dirty="0"/>
              <a:t>one’s </a:t>
            </a:r>
            <a:r>
              <a:rPr lang="en-GB" sz="2000" dirty="0" smtClean="0"/>
              <a:t>stigma is hidden, one has to </a:t>
            </a:r>
            <a:r>
              <a:rPr lang="en-GB" sz="2000" i="1" dirty="0" smtClean="0"/>
              <a:t>manage information </a:t>
            </a:r>
            <a:r>
              <a:rPr lang="en-GB" sz="2000" dirty="0" smtClean="0"/>
              <a:t>about oneself carefully to prevent from letting this out </a:t>
            </a:r>
            <a:endParaRPr lang="en-GB" sz="2000" dirty="0"/>
          </a:p>
        </p:txBody>
      </p:sp>
    </p:spTree>
    <p:extLst>
      <p:ext uri="{BB962C8B-B14F-4D97-AF65-F5344CB8AC3E}">
        <p14:creationId xmlns:p14="http://schemas.microsoft.com/office/powerpoint/2010/main" val="209349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and stigma</a:t>
            </a:r>
            <a:endParaRPr lang="en-US" dirty="0"/>
          </a:p>
        </p:txBody>
      </p:sp>
      <p:sp>
        <p:nvSpPr>
          <p:cNvPr id="3" name="Content Placeholder 2"/>
          <p:cNvSpPr>
            <a:spLocks noGrp="1"/>
          </p:cNvSpPr>
          <p:nvPr>
            <p:ph idx="1"/>
          </p:nvPr>
        </p:nvSpPr>
        <p:spPr/>
        <p:txBody>
          <a:bodyPr>
            <a:normAutofit/>
          </a:bodyPr>
          <a:lstStyle/>
          <a:p>
            <a:r>
              <a:rPr lang="en-US" dirty="0" smtClean="0"/>
              <a:t>Surveillance shows some health risks vary by social groups (e.g. HIV, obesity)</a:t>
            </a:r>
          </a:p>
          <a:p>
            <a:r>
              <a:rPr lang="en-US" dirty="0" smtClean="0"/>
              <a:t>Focus on those groups can enhance stigma</a:t>
            </a:r>
          </a:p>
          <a:p>
            <a:r>
              <a:rPr lang="en-GB" dirty="0" smtClean="0"/>
              <a:t>For </a:t>
            </a:r>
            <a:r>
              <a:rPr lang="en-GB" dirty="0"/>
              <a:t>many patients the stigma attached to their disease is as incapacitating as the disease </a:t>
            </a:r>
            <a:r>
              <a:rPr lang="en-GB" dirty="0" smtClean="0"/>
              <a:t>itself</a:t>
            </a:r>
            <a:endParaRPr lang="en-GB" dirty="0"/>
          </a:p>
          <a:p>
            <a:r>
              <a:rPr lang="en-US" dirty="0" smtClean="0"/>
              <a:t>Clinicians can reinforce stigma (more on this in FCA)</a:t>
            </a:r>
          </a:p>
          <a:p>
            <a:endParaRPr lang="en-US" dirty="0"/>
          </a:p>
        </p:txBody>
      </p:sp>
    </p:spTree>
    <p:extLst>
      <p:ext uri="{BB962C8B-B14F-4D97-AF65-F5344CB8AC3E}">
        <p14:creationId xmlns:p14="http://schemas.microsoft.com/office/powerpoint/2010/main" val="391096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Content Placeholder 2"/>
          <p:cNvSpPr>
            <a:spLocks noGrp="1"/>
          </p:cNvSpPr>
          <p:nvPr>
            <p:ph idx="1"/>
          </p:nvPr>
        </p:nvSpPr>
        <p:spPr/>
        <p:txBody>
          <a:bodyPr>
            <a:normAutofit lnSpcReduction="10000"/>
          </a:bodyPr>
          <a:lstStyle/>
          <a:p>
            <a:r>
              <a:rPr lang="en-US" dirty="0" smtClean="0"/>
              <a:t>Mental health problems affect 1 in 3 people over their lives</a:t>
            </a:r>
          </a:p>
          <a:p>
            <a:r>
              <a:rPr lang="en-US" dirty="0" smtClean="0"/>
              <a:t>Physical illness a major risk factor for mental illness</a:t>
            </a:r>
          </a:p>
          <a:p>
            <a:r>
              <a:rPr lang="en-US" dirty="0" smtClean="0"/>
              <a:t>Psychiatric patients have poor physical health</a:t>
            </a:r>
          </a:p>
          <a:p>
            <a:r>
              <a:rPr lang="en-US" dirty="0" smtClean="0"/>
              <a:t>MH problems often seen as extreme of distribution</a:t>
            </a:r>
          </a:p>
          <a:p>
            <a:r>
              <a:rPr lang="en-US" dirty="0" smtClean="0"/>
              <a:t>Stigma and fear of stigma obstructs presentation, diagnosis and care</a:t>
            </a:r>
            <a:endParaRPr lang="en-US" dirty="0"/>
          </a:p>
        </p:txBody>
      </p:sp>
    </p:spTree>
    <p:extLst>
      <p:ext uri="{BB962C8B-B14F-4D97-AF65-F5344CB8AC3E}">
        <p14:creationId xmlns:p14="http://schemas.microsoft.com/office/powerpoint/2010/main" val="171050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point of Society and Health course?</a:t>
            </a:r>
            <a:endParaRPr lang="en-US" dirty="0"/>
          </a:p>
        </p:txBody>
      </p:sp>
      <p:sp>
        <p:nvSpPr>
          <p:cNvPr id="3" name="Content Placeholder 2"/>
          <p:cNvSpPr>
            <a:spLocks noGrp="1"/>
          </p:cNvSpPr>
          <p:nvPr>
            <p:ph idx="1"/>
          </p:nvPr>
        </p:nvSpPr>
        <p:spPr/>
        <p:txBody>
          <a:bodyPr/>
          <a:lstStyle/>
          <a:p>
            <a:r>
              <a:rPr lang="en-US" dirty="0" smtClean="0"/>
              <a:t>Understand the role of social factors in health and health care</a:t>
            </a:r>
          </a:p>
          <a:p>
            <a:r>
              <a:rPr lang="en-US" dirty="0" smtClean="0"/>
              <a:t>To make you a more thinking, caring and effective doctor</a:t>
            </a:r>
          </a:p>
          <a:p>
            <a:endParaRPr lang="en-US" dirty="0"/>
          </a:p>
          <a:p>
            <a:r>
              <a:rPr lang="en-US" dirty="0" smtClean="0"/>
              <a:t>And this session…?</a:t>
            </a:r>
          </a:p>
          <a:p>
            <a:r>
              <a:rPr lang="en-US" dirty="0" smtClean="0"/>
              <a:t>To help you pass your exams</a:t>
            </a:r>
            <a:endParaRPr lang="en-US" dirty="0"/>
          </a:p>
        </p:txBody>
      </p:sp>
    </p:spTree>
    <p:extLst>
      <p:ext uri="{BB962C8B-B14F-4D97-AF65-F5344CB8AC3E}">
        <p14:creationId xmlns:p14="http://schemas.microsoft.com/office/powerpoint/2010/main" val="2066974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Medicalisation</a:t>
            </a:r>
            <a:endParaRPr lang="en-GB" dirty="0"/>
          </a:p>
        </p:txBody>
      </p:sp>
      <p:sp>
        <p:nvSpPr>
          <p:cNvPr id="3" name="Content Placeholder 2"/>
          <p:cNvSpPr>
            <a:spLocks noGrp="1"/>
          </p:cNvSpPr>
          <p:nvPr>
            <p:ph idx="1"/>
          </p:nvPr>
        </p:nvSpPr>
        <p:spPr/>
        <p:txBody>
          <a:bodyPr>
            <a:normAutofit fontScale="92500" lnSpcReduction="20000"/>
          </a:bodyPr>
          <a:lstStyle/>
          <a:p>
            <a:r>
              <a:rPr lang="en-GB" i="1" dirty="0" err="1" smtClean="0">
                <a:solidFill>
                  <a:srgbClr val="000000"/>
                </a:solidFill>
              </a:rPr>
              <a:t>Medicalisation</a:t>
            </a:r>
            <a:r>
              <a:rPr lang="en-GB" i="1" dirty="0" smtClean="0">
                <a:solidFill>
                  <a:srgbClr val="000000"/>
                </a:solidFill>
              </a:rPr>
              <a:t>:</a:t>
            </a:r>
            <a:r>
              <a:rPr lang="en-GB" dirty="0" smtClean="0">
                <a:solidFill>
                  <a:srgbClr val="000000"/>
                </a:solidFill>
              </a:rPr>
              <a:t> </a:t>
            </a:r>
            <a:r>
              <a:rPr lang="en-GB" dirty="0"/>
              <a:t>a process by which </a:t>
            </a:r>
            <a:r>
              <a:rPr lang="en-GB" dirty="0" smtClean="0"/>
              <a:t>(previously) non</a:t>
            </a:r>
            <a:r>
              <a:rPr lang="en-GB" dirty="0"/>
              <a:t>-medical problems become defined and treated as medical </a:t>
            </a:r>
            <a:r>
              <a:rPr lang="en-GB" dirty="0" smtClean="0"/>
              <a:t>conditions</a:t>
            </a:r>
          </a:p>
          <a:p>
            <a:r>
              <a:rPr lang="en-GB" dirty="0" smtClean="0"/>
              <a:t>Can help validate symptoms (by </a:t>
            </a:r>
            <a:r>
              <a:rPr lang="en-GB" dirty="0" err="1" smtClean="0"/>
              <a:t>labeling</a:t>
            </a:r>
            <a:r>
              <a:rPr lang="en-GB" dirty="0" smtClean="0"/>
              <a:t> and proposing treatments)</a:t>
            </a:r>
          </a:p>
          <a:p>
            <a:r>
              <a:rPr lang="en-GB" dirty="0" smtClean="0"/>
              <a:t>But increases the power and reach of medicine and pharmaceutical companies</a:t>
            </a:r>
          </a:p>
          <a:p>
            <a:r>
              <a:rPr lang="en-GB" dirty="0" smtClean="0"/>
              <a:t>For Ivan </a:t>
            </a:r>
            <a:r>
              <a:rPr lang="en-GB" dirty="0" err="1" smtClean="0"/>
              <a:t>Illich</a:t>
            </a:r>
            <a:r>
              <a:rPr lang="en-GB" dirty="0" smtClean="0"/>
              <a:t> (1975), medicine can cause harm not only by stigmatising certain individuals but also through </a:t>
            </a:r>
            <a:r>
              <a:rPr lang="en-GB" i="1" dirty="0" smtClean="0">
                <a:solidFill>
                  <a:srgbClr val="000000"/>
                </a:solidFill>
              </a:rPr>
              <a:t>clinical</a:t>
            </a:r>
            <a:r>
              <a:rPr lang="en-GB" i="1" dirty="0">
                <a:solidFill>
                  <a:srgbClr val="000000"/>
                </a:solidFill>
              </a:rPr>
              <a:t>, social, and </a:t>
            </a:r>
            <a:r>
              <a:rPr lang="en-GB" i="1" dirty="0" smtClean="0">
                <a:solidFill>
                  <a:srgbClr val="000000"/>
                </a:solidFill>
              </a:rPr>
              <a:t>cultural</a:t>
            </a:r>
            <a:r>
              <a:rPr lang="en-GB" dirty="0" smtClean="0">
                <a:solidFill>
                  <a:srgbClr val="000000"/>
                </a:solidFill>
              </a:rPr>
              <a:t> “</a:t>
            </a:r>
            <a:r>
              <a:rPr lang="en-GB" dirty="0" err="1" smtClean="0">
                <a:solidFill>
                  <a:srgbClr val="000000"/>
                </a:solidFill>
              </a:rPr>
              <a:t>iatrogenesis</a:t>
            </a:r>
            <a:r>
              <a:rPr lang="en-GB" dirty="0" smtClean="0">
                <a:solidFill>
                  <a:srgbClr val="000000"/>
                </a:solidFill>
              </a:rPr>
              <a:t>”</a:t>
            </a:r>
          </a:p>
          <a:p>
            <a:endParaRPr lang="en-GB" dirty="0" smtClean="0">
              <a:solidFill>
                <a:schemeClr val="tx2">
                  <a:lumMod val="60000"/>
                  <a:lumOff val="40000"/>
                </a:schemeClr>
              </a:solidFill>
            </a:endParaRPr>
          </a:p>
          <a:p>
            <a:pPr marL="0" indent="0">
              <a:buNone/>
            </a:pPr>
            <a:endParaRPr lang="en-GB" dirty="0" smtClean="0"/>
          </a:p>
          <a:p>
            <a:pPr marL="0" indent="0">
              <a:buNone/>
            </a:pPr>
            <a:endParaRPr lang="en-GB" dirty="0"/>
          </a:p>
          <a:p>
            <a:endParaRPr lang="en-GB" dirty="0" smtClean="0"/>
          </a:p>
        </p:txBody>
      </p:sp>
    </p:spTree>
    <p:extLst>
      <p:ext uri="{BB962C8B-B14F-4D97-AF65-F5344CB8AC3E}">
        <p14:creationId xmlns:p14="http://schemas.microsoft.com/office/powerpoint/2010/main" val="3903885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11123"/>
            <a:ext cx="8041440" cy="1442674"/>
          </a:xfrm>
        </p:spPr>
        <p:txBody>
          <a:bodyPr/>
          <a:lstStyle/>
          <a:p>
            <a:r>
              <a:rPr lang="en-US" dirty="0" smtClean="0"/>
              <a:t>Social determinants of health</a:t>
            </a:r>
            <a:endParaRPr lang="en-US" dirty="0"/>
          </a:p>
        </p:txBody>
      </p:sp>
      <p:sp>
        <p:nvSpPr>
          <p:cNvPr id="3" name="Content Placeholder 2"/>
          <p:cNvSpPr>
            <a:spLocks noGrp="1"/>
          </p:cNvSpPr>
          <p:nvPr>
            <p:ph sz="half" idx="1"/>
          </p:nvPr>
        </p:nvSpPr>
        <p:spPr>
          <a:xfrm>
            <a:off x="841248" y="1770201"/>
            <a:ext cx="3657600" cy="3950208"/>
          </a:xfrm>
        </p:spPr>
        <p:txBody>
          <a:bodyPr>
            <a:normAutofit fontScale="85000" lnSpcReduction="10000"/>
          </a:bodyPr>
          <a:lstStyle/>
          <a:p>
            <a:r>
              <a:rPr lang="en-US" dirty="0" smtClean="0"/>
              <a:t>Health determined by </a:t>
            </a:r>
          </a:p>
          <a:p>
            <a:pPr lvl="1"/>
            <a:r>
              <a:rPr lang="en-US" dirty="0" smtClean="0"/>
              <a:t>age, sex, genetic factors, </a:t>
            </a:r>
          </a:p>
          <a:p>
            <a:pPr lvl="1"/>
            <a:r>
              <a:rPr lang="en-US" dirty="0" smtClean="0"/>
              <a:t>Lifestyle</a:t>
            </a:r>
          </a:p>
          <a:p>
            <a:pPr lvl="1"/>
            <a:r>
              <a:rPr lang="en-US" dirty="0" smtClean="0"/>
              <a:t>Social factors</a:t>
            </a:r>
          </a:p>
          <a:p>
            <a:endParaRPr lang="en-US" dirty="0" smtClean="0"/>
          </a:p>
          <a:p>
            <a:endParaRPr lang="en-US" dirty="0"/>
          </a:p>
        </p:txBody>
      </p:sp>
      <p:sp>
        <p:nvSpPr>
          <p:cNvPr id="12" name="Content Placeholder 11"/>
          <p:cNvSpPr>
            <a:spLocks noGrp="1"/>
          </p:cNvSpPr>
          <p:nvPr>
            <p:ph sz="half" idx="2"/>
          </p:nvPr>
        </p:nvSpPr>
        <p:spPr>
          <a:xfrm>
            <a:off x="4645151" y="1817241"/>
            <a:ext cx="4010651" cy="3950208"/>
          </a:xfrm>
        </p:spPr>
        <p:txBody>
          <a:bodyPr>
            <a:normAutofit fontScale="85000" lnSpcReduction="10000"/>
          </a:bodyPr>
          <a:lstStyle/>
          <a:p>
            <a:r>
              <a:rPr lang="en-US" dirty="0"/>
              <a:t>WHO social </a:t>
            </a:r>
            <a:r>
              <a:rPr lang="en-US" dirty="0" smtClean="0"/>
              <a:t>determinants:</a:t>
            </a:r>
            <a:endParaRPr lang="en-US" dirty="0"/>
          </a:p>
          <a:p>
            <a:pPr lvl="1"/>
            <a:r>
              <a:rPr lang="en-GB" dirty="0">
                <a:ea typeface="ＭＳ Ｐゴシック" charset="0"/>
                <a:cs typeface="ＭＳ Ｐゴシック" charset="0"/>
              </a:rPr>
              <a:t>The social gradient </a:t>
            </a:r>
          </a:p>
          <a:p>
            <a:pPr lvl="1"/>
            <a:r>
              <a:rPr lang="en-GB" dirty="0">
                <a:ea typeface="ＭＳ Ｐゴシック" charset="0"/>
                <a:cs typeface="ＭＳ Ｐゴシック" charset="0"/>
              </a:rPr>
              <a:t>Stress </a:t>
            </a:r>
          </a:p>
          <a:p>
            <a:pPr lvl="1"/>
            <a:r>
              <a:rPr lang="en-GB" dirty="0">
                <a:ea typeface="ＭＳ Ｐゴシック" charset="0"/>
                <a:cs typeface="ＭＳ Ｐゴシック" charset="0"/>
              </a:rPr>
              <a:t>Early life</a:t>
            </a:r>
          </a:p>
          <a:p>
            <a:pPr lvl="1"/>
            <a:r>
              <a:rPr lang="en-GB" dirty="0">
                <a:ea typeface="ＭＳ Ｐゴシック" charset="0"/>
                <a:cs typeface="ＭＳ Ｐゴシック" charset="0"/>
              </a:rPr>
              <a:t>Social exclusion</a:t>
            </a:r>
          </a:p>
          <a:p>
            <a:pPr lvl="1"/>
            <a:r>
              <a:rPr lang="en-GB" dirty="0">
                <a:ea typeface="ＭＳ Ｐゴシック" charset="0"/>
                <a:cs typeface="ＭＳ Ｐゴシック" charset="0"/>
              </a:rPr>
              <a:t>Work</a:t>
            </a:r>
          </a:p>
          <a:p>
            <a:pPr lvl="1"/>
            <a:r>
              <a:rPr lang="en-GB" dirty="0">
                <a:ea typeface="ＭＳ Ｐゴシック" charset="0"/>
                <a:cs typeface="ＭＳ Ｐゴシック" charset="0"/>
              </a:rPr>
              <a:t>Unemployment</a:t>
            </a:r>
          </a:p>
          <a:p>
            <a:pPr lvl="1"/>
            <a:r>
              <a:rPr lang="en-GB" dirty="0">
                <a:ea typeface="ＭＳ Ｐゴシック" charset="0"/>
                <a:cs typeface="ＭＳ Ｐゴシック" charset="0"/>
              </a:rPr>
              <a:t>Social support</a:t>
            </a:r>
          </a:p>
          <a:p>
            <a:pPr lvl="1"/>
            <a:r>
              <a:rPr lang="en-GB" dirty="0">
                <a:ea typeface="ＭＳ Ｐゴシック" charset="0"/>
                <a:cs typeface="ＭＳ Ｐゴシック" charset="0"/>
              </a:rPr>
              <a:t>Addiction</a:t>
            </a:r>
          </a:p>
          <a:p>
            <a:pPr lvl="1"/>
            <a:r>
              <a:rPr lang="en-GB" dirty="0">
                <a:ea typeface="ＭＳ Ｐゴシック" charset="0"/>
                <a:cs typeface="ＭＳ Ｐゴシック" charset="0"/>
              </a:rPr>
              <a:t>Food</a:t>
            </a:r>
          </a:p>
          <a:p>
            <a:pPr lvl="1"/>
            <a:r>
              <a:rPr lang="en-GB" dirty="0">
                <a:ea typeface="ＭＳ Ｐゴシック" charset="0"/>
                <a:cs typeface="ＭＳ Ｐゴシック" charset="0"/>
              </a:rPr>
              <a:t>Transport</a:t>
            </a:r>
          </a:p>
          <a:p>
            <a:endParaRPr lang="en-US" dirty="0"/>
          </a:p>
        </p:txBody>
      </p:sp>
      <p:pic>
        <p:nvPicPr>
          <p:cNvPr id="13" name="Picture 4" descr="determina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5559" y="3548287"/>
            <a:ext cx="2756395" cy="2284043"/>
          </a:xfrm>
          <a:prstGeom prst="rect">
            <a:avLst/>
          </a:prstGeom>
          <a:solidFill>
            <a:schemeClr val="bg1"/>
          </a:solidFill>
          <a:ln>
            <a:solidFill>
              <a:schemeClr val="tx1"/>
            </a:solidFill>
            <a:miter lim="800000"/>
            <a:headEnd/>
            <a:tailEnd/>
          </a:ln>
        </p:spPr>
      </p:pic>
    </p:spTree>
    <p:extLst>
      <p:ext uri="{BB962C8B-B14F-4D97-AF65-F5344CB8AC3E}">
        <p14:creationId xmlns:p14="http://schemas.microsoft.com/office/powerpoint/2010/main" val="3367679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gradient</a:t>
            </a:r>
            <a:endParaRPr lang="en-US" dirty="0"/>
          </a:p>
        </p:txBody>
      </p:sp>
      <p:sp>
        <p:nvSpPr>
          <p:cNvPr id="3" name="Content Placeholder 2"/>
          <p:cNvSpPr>
            <a:spLocks noGrp="1"/>
          </p:cNvSpPr>
          <p:nvPr>
            <p:ph idx="1"/>
          </p:nvPr>
        </p:nvSpPr>
        <p:spPr/>
        <p:txBody>
          <a:bodyPr>
            <a:normAutofit/>
          </a:bodyPr>
          <a:lstStyle/>
          <a:p>
            <a:r>
              <a:rPr lang="en-GB" dirty="0" smtClean="0">
                <a:ea typeface="ＭＳ Ｐゴシック" charset="0"/>
                <a:cs typeface="ＭＳ Ｐゴシック" charset="0"/>
              </a:rPr>
              <a:t>Health and life expectancy vary by where people are in the social hierarchy</a:t>
            </a:r>
          </a:p>
          <a:p>
            <a:r>
              <a:rPr lang="en-GB" dirty="0" smtClean="0">
                <a:ea typeface="ＭＳ Ｐゴシック" charset="0"/>
                <a:cs typeface="ＭＳ Ｐゴシック" charset="0"/>
              </a:rPr>
              <a:t>Examples</a:t>
            </a:r>
          </a:p>
          <a:p>
            <a:pPr lvl="1"/>
            <a:r>
              <a:rPr lang="en-US" sz="2000" dirty="0"/>
              <a:t>Life expectancy varies by social </a:t>
            </a:r>
            <a:r>
              <a:rPr lang="en-US" sz="2000" dirty="0" smtClean="0"/>
              <a:t>position: boys born in 2005, social class I have 7 year longer life expectancy than those in social class V (more variation in some areas)</a:t>
            </a:r>
          </a:p>
          <a:p>
            <a:pPr lvl="1"/>
            <a:r>
              <a:rPr lang="en-GB" sz="2000" dirty="0" smtClean="0">
                <a:ea typeface="ＭＳ Ｐゴシック" charset="0"/>
                <a:cs typeface="ＭＳ Ｐゴシック" charset="0"/>
              </a:rPr>
              <a:t>Whitehall study - men </a:t>
            </a:r>
            <a:r>
              <a:rPr lang="en-GB" sz="2000" dirty="0">
                <a:ea typeface="ＭＳ Ｐゴシック" charset="0"/>
                <a:cs typeface="ＭＳ Ｐゴシック" charset="0"/>
              </a:rPr>
              <a:t>in the lowest grades </a:t>
            </a:r>
            <a:r>
              <a:rPr lang="en-GB" sz="2000" dirty="0" smtClean="0">
                <a:ea typeface="ＭＳ Ｐゴシック" charset="0"/>
                <a:cs typeface="ＭＳ Ｐゴシック" charset="0"/>
              </a:rPr>
              <a:t>4 x higher </a:t>
            </a:r>
            <a:r>
              <a:rPr lang="en-GB" sz="2000" dirty="0">
                <a:ea typeface="ＭＳ Ｐゴシック" charset="0"/>
                <a:cs typeface="ＭＳ Ｐゴシック" charset="0"/>
              </a:rPr>
              <a:t>mortality rate than men in the highest </a:t>
            </a:r>
            <a:r>
              <a:rPr lang="en-GB" sz="2000" dirty="0" smtClean="0">
                <a:ea typeface="ＭＳ Ｐゴシック" charset="0"/>
                <a:cs typeface="ＭＳ Ｐゴシック" charset="0"/>
              </a:rPr>
              <a:t>grade. The </a:t>
            </a:r>
            <a:r>
              <a:rPr lang="en-GB" sz="2000" dirty="0">
                <a:ea typeface="ＭＳ Ｐゴシック" charset="0"/>
                <a:cs typeface="ＭＳ Ｐゴシック" charset="0"/>
              </a:rPr>
              <a:t>gradient occurs across all </a:t>
            </a:r>
            <a:r>
              <a:rPr lang="en-GB" sz="2000" dirty="0" smtClean="0">
                <a:ea typeface="ＭＳ Ｐゴシック" charset="0"/>
                <a:cs typeface="ＭＳ Ｐゴシック" charset="0"/>
              </a:rPr>
              <a:t>grades</a:t>
            </a:r>
          </a:p>
          <a:p>
            <a:pPr marL="0" indent="0">
              <a:buNone/>
            </a:pPr>
            <a:endParaRPr lang="en-GB"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2248332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4400" dirty="0" smtClean="0">
                <a:latin typeface="+mn-lt"/>
                <a:ea typeface="ＭＳ Ｐゴシック" charset="0"/>
                <a:cs typeface="ＭＳ Ｐゴシック" charset="0"/>
              </a:rPr>
              <a:t>Mechanisms for social gradient</a:t>
            </a:r>
            <a:endParaRPr lang="en-US" sz="4400" dirty="0">
              <a:latin typeface="+mn-lt"/>
              <a:ea typeface="ＭＳ Ｐゴシック" charset="0"/>
              <a:cs typeface="ＭＳ Ｐゴシック" charset="0"/>
            </a:endParaRPr>
          </a:p>
        </p:txBody>
      </p:sp>
      <p:sp>
        <p:nvSpPr>
          <p:cNvPr id="55298" name="Content Placeholder 2"/>
          <p:cNvSpPr>
            <a:spLocks noGrp="1"/>
          </p:cNvSpPr>
          <p:nvPr>
            <p:ph idx="1"/>
          </p:nvPr>
        </p:nvSpPr>
        <p:spPr>
          <a:xfrm>
            <a:off x="838200" y="1631264"/>
            <a:ext cx="7467600" cy="3951337"/>
          </a:xfrm>
        </p:spPr>
        <p:txBody>
          <a:bodyPr>
            <a:normAutofit fontScale="92500"/>
          </a:bodyPr>
          <a:lstStyle/>
          <a:p>
            <a:r>
              <a:rPr lang="en-US" dirty="0" smtClean="0">
                <a:latin typeface="Arial" charset="0"/>
                <a:ea typeface="ＭＳ Ｐゴシック" charset="0"/>
                <a:cs typeface="ＭＳ Ｐゴシック" charset="0"/>
              </a:rPr>
              <a:t>Social gradient is not just about poverty</a:t>
            </a:r>
          </a:p>
          <a:p>
            <a:r>
              <a:rPr lang="en-US" dirty="0" smtClean="0">
                <a:latin typeface="Arial" charset="0"/>
                <a:ea typeface="ＭＳ Ｐゴシック" charset="0"/>
                <a:cs typeface="ＭＳ Ｐゴシック" charset="0"/>
              </a:rPr>
              <a:t>Includes lack </a:t>
            </a:r>
            <a:r>
              <a:rPr lang="en-US" dirty="0">
                <a:latin typeface="Arial" charset="0"/>
                <a:ea typeface="ＭＳ Ｐゴシック" charset="0"/>
                <a:cs typeface="ＭＳ Ｐゴシック" charset="0"/>
              </a:rPr>
              <a:t>of </a:t>
            </a:r>
            <a:r>
              <a:rPr lang="en-US" dirty="0" smtClean="0">
                <a:latin typeface="Arial" charset="0"/>
                <a:ea typeface="ＭＳ Ｐゴシック" charset="0"/>
                <a:cs typeface="ＭＳ Ｐゴシック" charset="0"/>
              </a:rPr>
              <a:t>control in work (and life)</a:t>
            </a:r>
            <a:endParaRPr lang="en-US" dirty="0">
              <a:latin typeface="Arial" charset="0"/>
              <a:ea typeface="ＭＳ Ｐゴシック" charset="0"/>
              <a:cs typeface="ＭＳ Ｐゴシック" charset="0"/>
            </a:endParaRPr>
          </a:p>
          <a:p>
            <a:pPr lvl="1"/>
            <a:r>
              <a:rPr lang="en-US" dirty="0">
                <a:latin typeface="Arial" charset="0"/>
                <a:ea typeface="ＭＳ Ｐゴシック" charset="0"/>
                <a:cs typeface="ＭＳ Ｐゴシック" charset="0"/>
              </a:rPr>
              <a:t>Long term, chronic stress</a:t>
            </a:r>
          </a:p>
          <a:p>
            <a:pPr lvl="1"/>
            <a:r>
              <a:rPr lang="en-US" dirty="0">
                <a:latin typeface="Arial" charset="0"/>
                <a:ea typeface="ＭＳ Ｐゴシック" charset="0"/>
                <a:cs typeface="ＭＳ Ｐゴシック" charset="0"/>
              </a:rPr>
              <a:t>Alters physiological responses</a:t>
            </a:r>
          </a:p>
          <a:p>
            <a:pPr lvl="2"/>
            <a:r>
              <a:rPr lang="en-US" dirty="0" err="1">
                <a:latin typeface="Arial" charset="0"/>
                <a:ea typeface="ＭＳ Ｐゴシック" charset="0"/>
              </a:rPr>
              <a:t>Sympatho</a:t>
            </a:r>
            <a:r>
              <a:rPr lang="en-US" dirty="0">
                <a:latin typeface="Arial" charset="0"/>
                <a:ea typeface="ＭＳ Ｐゴシック" charset="0"/>
              </a:rPr>
              <a:t>-adrenal pathway (fight or flight)</a:t>
            </a:r>
          </a:p>
          <a:p>
            <a:pPr lvl="2"/>
            <a:r>
              <a:rPr lang="en-US" dirty="0">
                <a:latin typeface="Arial" charset="0"/>
                <a:ea typeface="ＭＳ Ｐゴシック" charset="0"/>
              </a:rPr>
              <a:t>Hypothalamic-pituitary-adrenal axis (cortisol)</a:t>
            </a:r>
          </a:p>
          <a:p>
            <a:pPr lvl="2"/>
            <a:r>
              <a:rPr lang="en-US" dirty="0">
                <a:latin typeface="Arial" charset="0"/>
                <a:ea typeface="ＭＳ Ｐゴシック" charset="0"/>
              </a:rPr>
              <a:t>Blood clotting systems</a:t>
            </a:r>
          </a:p>
          <a:p>
            <a:pPr lvl="2"/>
            <a:r>
              <a:rPr lang="en-US" dirty="0">
                <a:latin typeface="Arial" charset="0"/>
                <a:ea typeface="ＭＳ Ｐゴシック" charset="0"/>
              </a:rPr>
              <a:t>Inflammation and immunity</a:t>
            </a:r>
          </a:p>
        </p:txBody>
      </p:sp>
      <p:sp>
        <p:nvSpPr>
          <p:cNvPr id="552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Arial" charset="0"/>
                <a:ea typeface="ＭＳ Ｐゴシック" charset="0"/>
                <a:cs typeface="ＭＳ Ｐゴシック" charset="0"/>
              </a:defRPr>
            </a:lvl1pPr>
            <a:lvl2pPr marL="742950" indent="-285750">
              <a:defRPr sz="2100">
                <a:solidFill>
                  <a:schemeClr val="bg2"/>
                </a:solidFill>
                <a:latin typeface="Arial" charset="0"/>
                <a:ea typeface="ＭＳ Ｐゴシック" charset="0"/>
              </a:defRPr>
            </a:lvl2pPr>
            <a:lvl3pPr marL="1143000" indent="-228600">
              <a:defRPr sz="2100">
                <a:solidFill>
                  <a:schemeClr val="bg2"/>
                </a:solidFill>
                <a:latin typeface="Arial" charset="0"/>
                <a:ea typeface="ＭＳ Ｐゴシック" charset="0"/>
              </a:defRPr>
            </a:lvl3pPr>
            <a:lvl4pPr marL="1600200" indent="-228600">
              <a:defRPr sz="2100">
                <a:solidFill>
                  <a:schemeClr val="bg2"/>
                </a:solidFill>
                <a:latin typeface="Arial" charset="0"/>
                <a:ea typeface="ＭＳ Ｐゴシック" charset="0"/>
              </a:defRPr>
            </a:lvl4pPr>
            <a:lvl5pPr marL="2057400" indent="-228600">
              <a:defRPr sz="2100">
                <a:solidFill>
                  <a:schemeClr val="bg2"/>
                </a:solidFill>
                <a:latin typeface="Arial" charset="0"/>
                <a:ea typeface="ＭＳ Ｐゴシック" charset="0"/>
              </a:defRPr>
            </a:lvl5pPr>
            <a:lvl6pPr marL="2514600" indent="-228600" eaLnBrk="0" fontAlgn="base" hangingPunct="0">
              <a:spcBef>
                <a:spcPct val="20000"/>
              </a:spcBef>
              <a:spcAft>
                <a:spcPct val="0"/>
              </a:spcAft>
              <a:defRPr sz="2100">
                <a:solidFill>
                  <a:schemeClr val="bg2"/>
                </a:solidFill>
                <a:latin typeface="Arial" charset="0"/>
                <a:ea typeface="ＭＳ Ｐゴシック" charset="0"/>
              </a:defRPr>
            </a:lvl6pPr>
            <a:lvl7pPr marL="2971800" indent="-228600" eaLnBrk="0" fontAlgn="base" hangingPunct="0">
              <a:spcBef>
                <a:spcPct val="20000"/>
              </a:spcBef>
              <a:spcAft>
                <a:spcPct val="0"/>
              </a:spcAft>
              <a:defRPr sz="2100">
                <a:solidFill>
                  <a:schemeClr val="bg2"/>
                </a:solidFill>
                <a:latin typeface="Arial" charset="0"/>
                <a:ea typeface="ＭＳ Ｐゴシック" charset="0"/>
              </a:defRPr>
            </a:lvl7pPr>
            <a:lvl8pPr marL="3429000" indent="-228600" eaLnBrk="0" fontAlgn="base" hangingPunct="0">
              <a:spcBef>
                <a:spcPct val="20000"/>
              </a:spcBef>
              <a:spcAft>
                <a:spcPct val="0"/>
              </a:spcAft>
              <a:defRPr sz="2100">
                <a:solidFill>
                  <a:schemeClr val="bg2"/>
                </a:solidFill>
                <a:latin typeface="Arial" charset="0"/>
                <a:ea typeface="ＭＳ Ｐゴシック" charset="0"/>
              </a:defRPr>
            </a:lvl8pPr>
            <a:lvl9pPr marL="3886200" indent="-228600" eaLnBrk="0" fontAlgn="base" hangingPunct="0">
              <a:spcBef>
                <a:spcPct val="20000"/>
              </a:spcBef>
              <a:spcAft>
                <a:spcPct val="0"/>
              </a:spcAft>
              <a:defRPr sz="2100">
                <a:solidFill>
                  <a:schemeClr val="bg2"/>
                </a:solidFill>
                <a:latin typeface="Arial" charset="0"/>
                <a:ea typeface="ＭＳ Ｐゴシック" charset="0"/>
              </a:defRPr>
            </a:lvl9pPr>
          </a:lstStyle>
          <a:p>
            <a:r>
              <a:rPr lang="en-GB" sz="1000">
                <a:solidFill>
                  <a:srgbClr val="0E207F"/>
                </a:solidFill>
              </a:rPr>
              <a:t>© Imperial College London</a:t>
            </a:r>
            <a:endParaRPr lang="en-US" sz="1000">
              <a:solidFill>
                <a:srgbClr val="0E207F"/>
              </a:solidFill>
            </a:endParaRPr>
          </a:p>
        </p:txBody>
      </p:sp>
      <p:sp>
        <p:nvSpPr>
          <p:cNvPr id="553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100">
                <a:solidFill>
                  <a:schemeClr val="bg2"/>
                </a:solidFill>
                <a:latin typeface="Arial" charset="0"/>
                <a:ea typeface="ＭＳ Ｐゴシック" charset="0"/>
                <a:cs typeface="ＭＳ Ｐゴシック" charset="0"/>
              </a:defRPr>
            </a:lvl1pPr>
            <a:lvl2pPr marL="742950" indent="-285750">
              <a:defRPr sz="2100">
                <a:solidFill>
                  <a:schemeClr val="bg2"/>
                </a:solidFill>
                <a:latin typeface="Arial" charset="0"/>
                <a:ea typeface="ＭＳ Ｐゴシック" charset="0"/>
              </a:defRPr>
            </a:lvl2pPr>
            <a:lvl3pPr marL="1143000" indent="-228600">
              <a:defRPr sz="2100">
                <a:solidFill>
                  <a:schemeClr val="bg2"/>
                </a:solidFill>
                <a:latin typeface="Arial" charset="0"/>
                <a:ea typeface="ＭＳ Ｐゴシック" charset="0"/>
              </a:defRPr>
            </a:lvl3pPr>
            <a:lvl4pPr marL="1600200" indent="-228600">
              <a:defRPr sz="2100">
                <a:solidFill>
                  <a:schemeClr val="bg2"/>
                </a:solidFill>
                <a:latin typeface="Arial" charset="0"/>
                <a:ea typeface="ＭＳ Ｐゴシック" charset="0"/>
              </a:defRPr>
            </a:lvl4pPr>
            <a:lvl5pPr marL="2057400" indent="-228600">
              <a:defRPr sz="2100">
                <a:solidFill>
                  <a:schemeClr val="bg2"/>
                </a:solidFill>
                <a:latin typeface="Arial" charset="0"/>
                <a:ea typeface="ＭＳ Ｐゴシック" charset="0"/>
              </a:defRPr>
            </a:lvl5pPr>
            <a:lvl6pPr marL="2514600" indent="-228600" eaLnBrk="0" fontAlgn="base" hangingPunct="0">
              <a:spcBef>
                <a:spcPct val="20000"/>
              </a:spcBef>
              <a:spcAft>
                <a:spcPct val="0"/>
              </a:spcAft>
              <a:defRPr sz="2100">
                <a:solidFill>
                  <a:schemeClr val="bg2"/>
                </a:solidFill>
                <a:latin typeface="Arial" charset="0"/>
                <a:ea typeface="ＭＳ Ｐゴシック" charset="0"/>
              </a:defRPr>
            </a:lvl6pPr>
            <a:lvl7pPr marL="2971800" indent="-228600" eaLnBrk="0" fontAlgn="base" hangingPunct="0">
              <a:spcBef>
                <a:spcPct val="20000"/>
              </a:spcBef>
              <a:spcAft>
                <a:spcPct val="0"/>
              </a:spcAft>
              <a:defRPr sz="2100">
                <a:solidFill>
                  <a:schemeClr val="bg2"/>
                </a:solidFill>
                <a:latin typeface="Arial" charset="0"/>
                <a:ea typeface="ＭＳ Ｐゴシック" charset="0"/>
              </a:defRPr>
            </a:lvl7pPr>
            <a:lvl8pPr marL="3429000" indent="-228600" eaLnBrk="0" fontAlgn="base" hangingPunct="0">
              <a:spcBef>
                <a:spcPct val="20000"/>
              </a:spcBef>
              <a:spcAft>
                <a:spcPct val="0"/>
              </a:spcAft>
              <a:defRPr sz="2100">
                <a:solidFill>
                  <a:schemeClr val="bg2"/>
                </a:solidFill>
                <a:latin typeface="Arial" charset="0"/>
                <a:ea typeface="ＭＳ Ｐゴシック" charset="0"/>
              </a:defRPr>
            </a:lvl8pPr>
            <a:lvl9pPr marL="3886200" indent="-228600" eaLnBrk="0" fontAlgn="base" hangingPunct="0">
              <a:spcBef>
                <a:spcPct val="20000"/>
              </a:spcBef>
              <a:spcAft>
                <a:spcPct val="0"/>
              </a:spcAft>
              <a:defRPr sz="2100">
                <a:solidFill>
                  <a:schemeClr val="bg2"/>
                </a:solidFill>
                <a:latin typeface="Arial" charset="0"/>
                <a:ea typeface="ＭＳ Ｐゴシック" charset="0"/>
              </a:defRPr>
            </a:lvl9pPr>
          </a:lstStyle>
          <a:p>
            <a:r>
              <a:rPr lang="en-US" sz="1000">
                <a:solidFill>
                  <a:srgbClr val="0E207F"/>
                </a:solidFill>
              </a:rPr>
              <a:t>Page </a:t>
            </a:r>
            <a:fld id="{6B3C161C-56A9-B34F-8DC6-84628DA49865}" type="slidenum">
              <a:rPr lang="en-US" sz="1000">
                <a:solidFill>
                  <a:srgbClr val="0E207F"/>
                </a:solidFill>
              </a:rPr>
              <a:pPr/>
              <a:t>23</a:t>
            </a:fld>
            <a:endParaRPr lang="en-US" sz="1000">
              <a:solidFill>
                <a:srgbClr val="0E207F"/>
              </a:solidFill>
            </a:endParaRPr>
          </a:p>
        </p:txBody>
      </p:sp>
      <p:sp>
        <p:nvSpPr>
          <p:cNvPr id="55301" name="TextBox 5"/>
          <p:cNvSpPr txBox="1">
            <a:spLocks noChangeArrowheads="1"/>
          </p:cNvSpPr>
          <p:nvPr/>
        </p:nvSpPr>
        <p:spPr bwMode="auto">
          <a:xfrm>
            <a:off x="3851275" y="5876925"/>
            <a:ext cx="4032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100">
                <a:solidFill>
                  <a:schemeClr val="bg2"/>
                </a:solidFill>
                <a:latin typeface="Arial" charset="0"/>
                <a:ea typeface="ＭＳ Ｐゴシック" charset="0"/>
                <a:cs typeface="ＭＳ Ｐゴシック" charset="0"/>
              </a:defRPr>
            </a:lvl1pPr>
            <a:lvl2pPr marL="742950" indent="-285750">
              <a:defRPr sz="2100">
                <a:solidFill>
                  <a:schemeClr val="bg2"/>
                </a:solidFill>
                <a:latin typeface="Arial" charset="0"/>
                <a:ea typeface="ＭＳ Ｐゴシック" charset="0"/>
              </a:defRPr>
            </a:lvl2pPr>
            <a:lvl3pPr marL="1143000" indent="-228600">
              <a:defRPr sz="2100">
                <a:solidFill>
                  <a:schemeClr val="bg2"/>
                </a:solidFill>
                <a:latin typeface="Arial" charset="0"/>
                <a:ea typeface="ＭＳ Ｐゴシック" charset="0"/>
              </a:defRPr>
            </a:lvl3pPr>
            <a:lvl4pPr marL="1600200" indent="-228600">
              <a:defRPr sz="2100">
                <a:solidFill>
                  <a:schemeClr val="bg2"/>
                </a:solidFill>
                <a:latin typeface="Arial" charset="0"/>
                <a:ea typeface="ＭＳ Ｐゴシック" charset="0"/>
              </a:defRPr>
            </a:lvl4pPr>
            <a:lvl5pPr marL="2057400" indent="-228600">
              <a:defRPr sz="2100">
                <a:solidFill>
                  <a:schemeClr val="bg2"/>
                </a:solidFill>
                <a:latin typeface="Arial" charset="0"/>
                <a:ea typeface="ＭＳ Ｐゴシック" charset="0"/>
              </a:defRPr>
            </a:lvl5pPr>
            <a:lvl6pPr marL="2514600" indent="-228600" eaLnBrk="0" fontAlgn="base" hangingPunct="0">
              <a:spcBef>
                <a:spcPct val="20000"/>
              </a:spcBef>
              <a:spcAft>
                <a:spcPct val="0"/>
              </a:spcAft>
              <a:defRPr sz="2100">
                <a:solidFill>
                  <a:schemeClr val="bg2"/>
                </a:solidFill>
                <a:latin typeface="Arial" charset="0"/>
                <a:ea typeface="ＭＳ Ｐゴシック" charset="0"/>
              </a:defRPr>
            </a:lvl6pPr>
            <a:lvl7pPr marL="2971800" indent="-228600" eaLnBrk="0" fontAlgn="base" hangingPunct="0">
              <a:spcBef>
                <a:spcPct val="20000"/>
              </a:spcBef>
              <a:spcAft>
                <a:spcPct val="0"/>
              </a:spcAft>
              <a:defRPr sz="2100">
                <a:solidFill>
                  <a:schemeClr val="bg2"/>
                </a:solidFill>
                <a:latin typeface="Arial" charset="0"/>
                <a:ea typeface="ＭＳ Ｐゴシック" charset="0"/>
              </a:defRPr>
            </a:lvl7pPr>
            <a:lvl8pPr marL="3429000" indent="-228600" eaLnBrk="0" fontAlgn="base" hangingPunct="0">
              <a:spcBef>
                <a:spcPct val="20000"/>
              </a:spcBef>
              <a:spcAft>
                <a:spcPct val="0"/>
              </a:spcAft>
              <a:defRPr sz="2100">
                <a:solidFill>
                  <a:schemeClr val="bg2"/>
                </a:solidFill>
                <a:latin typeface="Arial" charset="0"/>
                <a:ea typeface="ＭＳ Ｐゴシック" charset="0"/>
              </a:defRPr>
            </a:lvl8pPr>
            <a:lvl9pPr marL="3886200" indent="-228600" eaLnBrk="0" fontAlgn="base" hangingPunct="0">
              <a:spcBef>
                <a:spcPct val="20000"/>
              </a:spcBef>
              <a:spcAft>
                <a:spcPct val="0"/>
              </a:spcAft>
              <a:defRPr sz="2100">
                <a:solidFill>
                  <a:schemeClr val="bg2"/>
                </a:solidFill>
                <a:latin typeface="Arial" charset="0"/>
                <a:ea typeface="ＭＳ Ｐゴシック" charset="0"/>
              </a:defRPr>
            </a:lvl9pPr>
          </a:lstStyle>
          <a:p>
            <a:r>
              <a:rPr lang="en-US" dirty="0">
                <a:solidFill>
                  <a:srgbClr val="000000"/>
                </a:solidFill>
              </a:rPr>
              <a:t>See Brunner and </a:t>
            </a:r>
            <a:r>
              <a:rPr lang="en-US" dirty="0" err="1">
                <a:solidFill>
                  <a:srgbClr val="000000"/>
                </a:solidFill>
              </a:rPr>
              <a:t>Marmott</a:t>
            </a:r>
            <a:r>
              <a:rPr lang="en-US" dirty="0">
                <a:solidFill>
                  <a:srgbClr val="000000"/>
                </a:solidFill>
              </a:rPr>
              <a:t>, 2006</a:t>
            </a:r>
          </a:p>
        </p:txBody>
      </p:sp>
    </p:spTree>
    <p:extLst>
      <p:ext uri="{BB962C8B-B14F-4D97-AF65-F5344CB8AC3E}">
        <p14:creationId xmlns:p14="http://schemas.microsoft.com/office/powerpoint/2010/main" val="2064241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disruption and health</a:t>
            </a:r>
            <a:endParaRPr lang="en-US" dirty="0"/>
          </a:p>
        </p:txBody>
      </p:sp>
      <p:sp>
        <p:nvSpPr>
          <p:cNvPr id="3" name="Content Placeholder 2"/>
          <p:cNvSpPr>
            <a:spLocks noGrp="1"/>
          </p:cNvSpPr>
          <p:nvPr>
            <p:ph idx="1"/>
          </p:nvPr>
        </p:nvSpPr>
        <p:spPr/>
        <p:txBody>
          <a:bodyPr/>
          <a:lstStyle/>
          <a:p>
            <a:r>
              <a:rPr lang="en-US" dirty="0" smtClean="0"/>
              <a:t>Direct impact </a:t>
            </a:r>
          </a:p>
          <a:p>
            <a:pPr lvl="1"/>
            <a:r>
              <a:rPr lang="en-US" dirty="0" smtClean="0"/>
              <a:t>Conflict</a:t>
            </a:r>
          </a:p>
          <a:p>
            <a:pPr lvl="1"/>
            <a:r>
              <a:rPr lang="en-US" dirty="0"/>
              <a:t>D</a:t>
            </a:r>
            <a:r>
              <a:rPr lang="en-US" dirty="0" smtClean="0"/>
              <a:t>isruption to basic needs</a:t>
            </a:r>
          </a:p>
          <a:p>
            <a:pPr lvl="1"/>
            <a:r>
              <a:rPr lang="en-US" dirty="0" smtClean="0"/>
              <a:t>Disruption to health care</a:t>
            </a:r>
          </a:p>
          <a:p>
            <a:pPr lvl="1"/>
            <a:r>
              <a:rPr lang="en-US" dirty="0" smtClean="0"/>
              <a:t>Unemployment</a:t>
            </a:r>
          </a:p>
          <a:p>
            <a:pPr lvl="1"/>
            <a:r>
              <a:rPr lang="en-US" dirty="0" smtClean="0"/>
              <a:t>Alcohol</a:t>
            </a:r>
          </a:p>
          <a:p>
            <a:pPr lvl="1"/>
            <a:r>
              <a:rPr lang="en-US" smtClean="0"/>
              <a:t>Violence </a:t>
            </a:r>
            <a:r>
              <a:rPr lang="en-US" dirty="0" smtClean="0"/>
              <a:t>and accidents</a:t>
            </a:r>
          </a:p>
          <a:p>
            <a:pPr lvl="1"/>
            <a:endParaRPr lang="en-US" dirty="0"/>
          </a:p>
        </p:txBody>
      </p:sp>
    </p:spTree>
    <p:extLst>
      <p:ext uri="{BB962C8B-B14F-4D97-AF65-F5344CB8AC3E}">
        <p14:creationId xmlns:p14="http://schemas.microsoft.com/office/powerpoint/2010/main" val="2846230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19587"/>
            <a:ext cx="8041440" cy="1442674"/>
          </a:xfrm>
        </p:spPr>
        <p:txBody>
          <a:bodyPr/>
          <a:lstStyle/>
          <a:p>
            <a:r>
              <a:rPr lang="en-GB" sz="3200" dirty="0" smtClean="0">
                <a:ea typeface="ＭＳ Ｐゴシック" pitchFamily="34" charset="-128"/>
              </a:rPr>
              <a:t>Relative </a:t>
            </a:r>
            <a:r>
              <a:rPr lang="en-GB" sz="3200" dirty="0">
                <a:ea typeface="ＭＳ Ｐゴシック" pitchFamily="34" charset="-128"/>
              </a:rPr>
              <a:t>contribution of medicine to </a:t>
            </a:r>
            <a:r>
              <a:rPr lang="en-GB" sz="3200" dirty="0" smtClean="0">
                <a:ea typeface="ＭＳ Ｐゴシック" pitchFamily="34" charset="-128"/>
              </a:rPr>
              <a:t>health: </a:t>
            </a:r>
            <a:r>
              <a:rPr lang="en-GB" sz="3200" dirty="0" err="1" smtClean="0">
                <a:ea typeface="ＭＳ Ｐゴシック" pitchFamily="34" charset="-128"/>
              </a:rPr>
              <a:t>McKeown</a:t>
            </a:r>
            <a:r>
              <a:rPr lang="en-GB" sz="3200" dirty="0" smtClean="0">
                <a:ea typeface="ＭＳ Ｐゴシック" pitchFamily="34" charset="-128"/>
              </a:rPr>
              <a:t> hypothesis</a:t>
            </a:r>
            <a:endParaRPr lang="en-GB" sz="3200" dirty="0">
              <a:ea typeface="ＭＳ Ｐゴシック" pitchFamily="34" charset="-128"/>
            </a:endParaRPr>
          </a:p>
        </p:txBody>
      </p:sp>
      <p:sp>
        <p:nvSpPr>
          <p:cNvPr id="3" name="Content Placeholder 2"/>
          <p:cNvSpPr>
            <a:spLocks noGrp="1"/>
          </p:cNvSpPr>
          <p:nvPr>
            <p:ph idx="1"/>
          </p:nvPr>
        </p:nvSpPr>
        <p:spPr/>
        <p:txBody>
          <a:bodyPr>
            <a:noAutofit/>
          </a:bodyPr>
          <a:lstStyle/>
          <a:p>
            <a:r>
              <a:rPr lang="en-GB" sz="2400" dirty="0" smtClean="0"/>
              <a:t>Demographic transition shift from short life, high fertility to longer life and lower fertility</a:t>
            </a:r>
          </a:p>
          <a:p>
            <a:r>
              <a:rPr lang="en-GB" sz="2400" dirty="0" smtClean="0"/>
              <a:t>In UK, longer life associated with reduced infectious disease: (</a:t>
            </a:r>
            <a:r>
              <a:rPr lang="en-GB" sz="2400" dirty="0" err="1" smtClean="0"/>
              <a:t>eg</a:t>
            </a:r>
            <a:r>
              <a:rPr lang="en-GB" sz="2400" dirty="0" smtClean="0"/>
              <a:t> </a:t>
            </a:r>
            <a:r>
              <a:rPr lang="en-GB" sz="2400" dirty="0" smtClean="0">
                <a:latin typeface="Calibri" pitchFamily="34" charset="0"/>
                <a:ea typeface="ＭＳ Ｐゴシック" pitchFamily="34" charset="-128"/>
              </a:rPr>
              <a:t>TB, diarrhoea, </a:t>
            </a:r>
            <a:r>
              <a:rPr lang="en-GB" sz="2400" dirty="0" err="1" smtClean="0">
                <a:latin typeface="Calibri" pitchFamily="34" charset="0"/>
                <a:ea typeface="ＭＳ Ｐゴシック" pitchFamily="34" charset="-128"/>
              </a:rPr>
              <a:t>dysentry</a:t>
            </a:r>
            <a:r>
              <a:rPr lang="en-GB" sz="2400" dirty="0" smtClean="0">
                <a:latin typeface="Calibri" pitchFamily="34" charset="0"/>
                <a:ea typeface="ＭＳ Ｐゴシック" pitchFamily="34" charset="-128"/>
              </a:rPr>
              <a:t> and cholera etc. ) </a:t>
            </a:r>
          </a:p>
          <a:p>
            <a:r>
              <a:rPr lang="en-GB" sz="2400" dirty="0" smtClean="0"/>
              <a:t>Thomas </a:t>
            </a:r>
            <a:r>
              <a:rPr lang="en-GB" sz="2400" dirty="0" err="1" smtClean="0"/>
              <a:t>McKeown</a:t>
            </a:r>
            <a:r>
              <a:rPr lang="en-GB" sz="2400" dirty="0" smtClean="0"/>
              <a:t> (1976) argued this mainly due to social improvements (rather than medical treatment or vaccines)</a:t>
            </a:r>
          </a:p>
          <a:p>
            <a:r>
              <a:rPr lang="en-GB" sz="2400" dirty="0" smtClean="0">
                <a:latin typeface="Calibri" charset="0"/>
                <a:ea typeface="ＭＳ Ｐゴシック" charset="0"/>
                <a:cs typeface="Arial" charset="0"/>
              </a:rPr>
              <a:t>Recent analysis of improved life expectancy in heart disease suggests</a:t>
            </a:r>
          </a:p>
          <a:p>
            <a:pPr lvl="1">
              <a:defRPr/>
            </a:pPr>
            <a:r>
              <a:rPr lang="en-GB" sz="2000" dirty="0" smtClean="0">
                <a:latin typeface="Calibri" charset="0"/>
                <a:ea typeface="ＭＳ Ｐゴシック" charset="0"/>
                <a:cs typeface="Arial" charset="0"/>
              </a:rPr>
              <a:t>50% - 60% due to lifestyle change</a:t>
            </a:r>
          </a:p>
          <a:p>
            <a:pPr lvl="1">
              <a:defRPr/>
            </a:pPr>
            <a:r>
              <a:rPr lang="en-GB" sz="2000" dirty="0" smtClean="0">
                <a:latin typeface="Calibri" charset="0"/>
                <a:ea typeface="ＭＳ Ｐゴシック" charset="0"/>
                <a:cs typeface="Arial" charset="0"/>
              </a:rPr>
              <a:t>40%  -  50% due to specific medical care</a:t>
            </a:r>
            <a:endParaRPr lang="en-GB" sz="2400" dirty="0"/>
          </a:p>
        </p:txBody>
      </p:sp>
    </p:spTree>
    <p:extLst>
      <p:ext uri="{BB962C8B-B14F-4D97-AF65-F5344CB8AC3E}">
        <p14:creationId xmlns:p14="http://schemas.microsoft.com/office/powerpoint/2010/main" val="378147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Quality of healthcare</a:t>
            </a:r>
            <a:endParaRPr lang="en-GB" dirty="0"/>
          </a:p>
        </p:txBody>
      </p:sp>
      <p:sp>
        <p:nvSpPr>
          <p:cNvPr id="3" name="Content Placeholder 2"/>
          <p:cNvSpPr>
            <a:spLocks noGrp="1"/>
          </p:cNvSpPr>
          <p:nvPr>
            <p:ph idx="1"/>
          </p:nvPr>
        </p:nvSpPr>
        <p:spPr>
          <a:xfrm>
            <a:off x="464949" y="1600200"/>
            <a:ext cx="8229600" cy="4525963"/>
          </a:xfrm>
        </p:spPr>
        <p:txBody>
          <a:bodyPr>
            <a:normAutofit fontScale="70000" lnSpcReduction="20000"/>
          </a:bodyPr>
          <a:lstStyle/>
          <a:p>
            <a:pPr>
              <a:defRPr/>
            </a:pPr>
            <a:r>
              <a:rPr lang="en-GB" dirty="0" smtClean="0"/>
              <a:t>Lord Darzi, 2008, described three elements of quality</a:t>
            </a:r>
            <a:endParaRPr lang="en-GB" dirty="0"/>
          </a:p>
          <a:p>
            <a:pPr lvl="1">
              <a:defRPr/>
            </a:pPr>
            <a:r>
              <a:rPr lang="en-GB" dirty="0" smtClean="0"/>
              <a:t>Clinical effectiveness</a:t>
            </a:r>
          </a:p>
          <a:p>
            <a:pPr lvl="1">
              <a:defRPr/>
            </a:pPr>
            <a:r>
              <a:rPr lang="en-GB" dirty="0" smtClean="0"/>
              <a:t>Patient safety</a:t>
            </a:r>
            <a:endParaRPr lang="en-GB" dirty="0"/>
          </a:p>
          <a:p>
            <a:pPr lvl="1">
              <a:defRPr/>
            </a:pPr>
            <a:r>
              <a:rPr lang="en-GB" dirty="0"/>
              <a:t>Patient experience - the compassion, dignity and respect with which patients are </a:t>
            </a:r>
            <a:r>
              <a:rPr lang="en-GB" dirty="0" smtClean="0"/>
              <a:t>treated</a:t>
            </a:r>
          </a:p>
          <a:p>
            <a:pPr>
              <a:defRPr/>
            </a:pPr>
            <a:r>
              <a:rPr lang="en-GB" dirty="0" smtClean="0"/>
              <a:t>Focus on patient experience a response to</a:t>
            </a:r>
          </a:p>
          <a:p>
            <a:pPr lvl="1">
              <a:defRPr/>
            </a:pPr>
            <a:r>
              <a:rPr lang="en-GB" dirty="0" smtClean="0"/>
              <a:t>Movements for rights and democracy more widely (e.g. disability rights, women’s rights)</a:t>
            </a:r>
          </a:p>
          <a:p>
            <a:pPr lvl="1">
              <a:defRPr/>
            </a:pPr>
            <a:r>
              <a:rPr lang="en-GB" dirty="0" smtClean="0"/>
              <a:t>Interest  in person-centred care</a:t>
            </a:r>
          </a:p>
          <a:p>
            <a:pPr lvl="1">
              <a:defRPr/>
            </a:pPr>
            <a:r>
              <a:rPr lang="en-GB" dirty="0" smtClean="0"/>
              <a:t>Expectation of better service (consumer rights)</a:t>
            </a:r>
          </a:p>
          <a:p>
            <a:pPr lvl="1">
              <a:defRPr/>
            </a:pPr>
            <a:r>
              <a:rPr lang="en-GB" dirty="0" smtClean="0"/>
              <a:t>Commercialisation of the NHS (a way of comparing services)</a:t>
            </a:r>
          </a:p>
          <a:p>
            <a:pPr>
              <a:defRPr/>
            </a:pPr>
            <a:r>
              <a:rPr lang="en-GB" dirty="0" smtClean="0"/>
              <a:t>Patient experience (and other parts of quality) used to rate care</a:t>
            </a:r>
          </a:p>
          <a:p>
            <a:pPr>
              <a:defRPr/>
            </a:pPr>
            <a:r>
              <a:rPr lang="en-GB" dirty="0" smtClean="0"/>
              <a:t>Funding increasingly linked to these ratings (e.g. </a:t>
            </a:r>
            <a:r>
              <a:rPr lang="en-GB" dirty="0"/>
              <a:t>CQUIN - </a:t>
            </a:r>
            <a:r>
              <a:rPr lang="en-GB" dirty="0" smtClean="0"/>
              <a:t> </a:t>
            </a:r>
            <a:r>
              <a:rPr lang="en-GB" dirty="0"/>
              <a:t>Commissioning for Quality and </a:t>
            </a:r>
            <a:r>
              <a:rPr lang="en-GB" dirty="0" smtClean="0"/>
              <a:t>Innovation payments)</a:t>
            </a:r>
          </a:p>
          <a:p>
            <a:endParaRPr lang="en-GB" dirty="0"/>
          </a:p>
        </p:txBody>
      </p:sp>
    </p:spTree>
    <p:extLst>
      <p:ext uri="{BB962C8B-B14F-4D97-AF65-F5344CB8AC3E}">
        <p14:creationId xmlns:p14="http://schemas.microsoft.com/office/powerpoint/2010/main" val="1135452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patient experience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Questionnaires widely used</a:t>
            </a:r>
          </a:p>
          <a:p>
            <a:pPr lvl="1"/>
            <a:r>
              <a:rPr lang="en-GB" dirty="0" smtClean="0"/>
              <a:t>Standard questions (but may be difficult to interpret/compare) </a:t>
            </a:r>
          </a:p>
          <a:p>
            <a:pPr lvl="1"/>
            <a:r>
              <a:rPr lang="en-GB" dirty="0" smtClean="0"/>
              <a:t>Family and friends test</a:t>
            </a:r>
          </a:p>
          <a:p>
            <a:pPr lvl="2"/>
            <a:r>
              <a:rPr lang="en-GB" dirty="0" smtClean="0"/>
              <a:t>From April 2013 patients will be asked if they would recommend the hospital</a:t>
            </a:r>
          </a:p>
          <a:p>
            <a:pPr lvl="2"/>
            <a:r>
              <a:rPr lang="en-GB" dirty="0" smtClean="0"/>
              <a:t>F&amp;F test used in business to measure customer loyalty</a:t>
            </a:r>
          </a:p>
          <a:p>
            <a:r>
              <a:rPr lang="en-GB" dirty="0" smtClean="0"/>
              <a:t>Impact of drive to improve satisfaction? (conflicting evidence)</a:t>
            </a:r>
          </a:p>
          <a:p>
            <a:pPr lvl="1"/>
            <a:r>
              <a:rPr lang="en-GB" dirty="0" smtClean="0"/>
              <a:t>Better patient outcome?</a:t>
            </a:r>
          </a:p>
          <a:p>
            <a:pPr lvl="1"/>
            <a:r>
              <a:rPr lang="en-GB" dirty="0" smtClean="0"/>
              <a:t>Increased costs due to more repeat attendances?</a:t>
            </a:r>
          </a:p>
          <a:p>
            <a:r>
              <a:rPr lang="en-GB" dirty="0" smtClean="0"/>
              <a:t>For patients,  often not possible to separate “experience” from clinical outcome and safety</a:t>
            </a:r>
          </a:p>
        </p:txBody>
      </p:sp>
    </p:spTree>
    <p:extLst>
      <p:ext uri="{BB962C8B-B14F-4D97-AF65-F5344CB8AC3E}">
        <p14:creationId xmlns:p14="http://schemas.microsoft.com/office/powerpoint/2010/main" val="384295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lgn="ctr" rtl="0">
              <a:spcBef>
                <a:spcPct val="0"/>
              </a:spcBef>
            </a:pPr>
            <a:r>
              <a:rPr lang="en-GB" sz="3200" dirty="0" smtClean="0"/>
              <a:t>Profession</a:t>
            </a:r>
            <a:r>
              <a:rPr lang="en-GB" sz="3200" dirty="0"/>
              <a:t>s</a:t>
            </a:r>
            <a:endParaRPr lang="en-GB" dirty="0"/>
          </a:p>
        </p:txBody>
      </p:sp>
      <p:sp>
        <p:nvSpPr>
          <p:cNvPr id="3" name="Content Placeholder 2"/>
          <p:cNvSpPr>
            <a:spLocks noGrp="1"/>
          </p:cNvSpPr>
          <p:nvPr>
            <p:ph idx="1"/>
          </p:nvPr>
        </p:nvSpPr>
        <p:spPr/>
        <p:txBody>
          <a:bodyPr>
            <a:normAutofit fontScale="92500" lnSpcReduction="10000"/>
          </a:bodyPr>
          <a:lstStyle/>
          <a:p>
            <a:r>
              <a:rPr lang="en-US" sz="2400" dirty="0" smtClean="0"/>
              <a:t>Characteristics of a profession include</a:t>
            </a:r>
          </a:p>
          <a:p>
            <a:pPr lvl="1"/>
            <a:r>
              <a:rPr lang="en-US" sz="2000" dirty="0" err="1" smtClean="0"/>
              <a:t>Specialised</a:t>
            </a:r>
            <a:r>
              <a:rPr lang="en-US" sz="2000" dirty="0" smtClean="0"/>
              <a:t> training, </a:t>
            </a:r>
            <a:r>
              <a:rPr lang="en-US" sz="2000" dirty="0"/>
              <a:t>s</a:t>
            </a:r>
            <a:r>
              <a:rPr lang="en-US" sz="2000" dirty="0" smtClean="0"/>
              <a:t>hared knowledge, degree of autonomy, state recognition and regulation, exclusion of others</a:t>
            </a:r>
          </a:p>
          <a:p>
            <a:r>
              <a:rPr lang="en-US" sz="2400" dirty="0" smtClean="0"/>
              <a:t>Doctor remain one of the most trusted professions (although declining)</a:t>
            </a:r>
          </a:p>
          <a:p>
            <a:r>
              <a:rPr lang="en-US" sz="2400" dirty="0" smtClean="0"/>
              <a:t>History of medicine as a profession</a:t>
            </a:r>
          </a:p>
          <a:p>
            <a:pPr lvl="1"/>
            <a:r>
              <a:rPr lang="en-US" sz="2000" dirty="0" smtClean="0"/>
              <a:t>18</a:t>
            </a:r>
            <a:r>
              <a:rPr lang="en-US" sz="2000" baseline="30000" dirty="0" smtClean="0"/>
              <a:t>th</a:t>
            </a:r>
            <a:r>
              <a:rPr lang="en-US" sz="2000" dirty="0" smtClean="0"/>
              <a:t>C caring (few diagnostics or treatments)</a:t>
            </a:r>
          </a:p>
          <a:p>
            <a:pPr lvl="1"/>
            <a:r>
              <a:rPr lang="en-US" sz="2000" dirty="0" smtClean="0"/>
              <a:t>19</a:t>
            </a:r>
            <a:r>
              <a:rPr lang="en-US" sz="2000" baseline="30000" dirty="0" smtClean="0"/>
              <a:t>th</a:t>
            </a:r>
            <a:r>
              <a:rPr lang="en-US" sz="2000" dirty="0" smtClean="0"/>
              <a:t>C classification, diagnosis, measurements (shared knowledge, excludes lay knowledge)</a:t>
            </a:r>
          </a:p>
          <a:p>
            <a:pPr lvl="1"/>
            <a:r>
              <a:rPr lang="en-US" sz="2000" dirty="0" smtClean="0"/>
              <a:t>19</a:t>
            </a:r>
            <a:r>
              <a:rPr lang="en-US" sz="2000" baseline="30000" dirty="0" smtClean="0"/>
              <a:t>th</a:t>
            </a:r>
            <a:r>
              <a:rPr lang="en-US" sz="2000" dirty="0" smtClean="0"/>
              <a:t>C creation of GMC, regulation, exclusion of “quacks”, protection from competition</a:t>
            </a:r>
          </a:p>
          <a:p>
            <a:r>
              <a:rPr lang="en-US" sz="2400" dirty="0" smtClean="0"/>
              <a:t>Nursing and others in healthcare increasingly seeking and gaining professional status</a:t>
            </a:r>
          </a:p>
          <a:p>
            <a:endParaRPr lang="en-US" sz="2400" dirty="0" smtClean="0"/>
          </a:p>
          <a:p>
            <a:pPr lvl="1"/>
            <a:endParaRPr lang="en-US" sz="2000" dirty="0" smtClean="0"/>
          </a:p>
          <a:p>
            <a:pPr lvl="1"/>
            <a:endParaRPr lang="en-US" sz="2000" dirty="0" smtClean="0"/>
          </a:p>
          <a:p>
            <a:endParaRPr lang="en-GB" sz="2400" dirty="0"/>
          </a:p>
        </p:txBody>
      </p:sp>
    </p:spTree>
    <p:extLst>
      <p:ext uri="{BB962C8B-B14F-4D97-AF65-F5344CB8AC3E}">
        <p14:creationId xmlns:p14="http://schemas.microsoft.com/office/powerpoint/2010/main" val="19888400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system and society</a:t>
            </a:r>
            <a:endParaRPr lang="en-GB" dirty="0"/>
          </a:p>
        </p:txBody>
      </p:sp>
      <p:sp>
        <p:nvSpPr>
          <p:cNvPr id="3" name="Content Placeholder 2"/>
          <p:cNvSpPr>
            <a:spLocks noGrp="1"/>
          </p:cNvSpPr>
          <p:nvPr>
            <p:ph idx="1"/>
          </p:nvPr>
        </p:nvSpPr>
        <p:spPr/>
        <p:txBody>
          <a:bodyPr/>
          <a:lstStyle/>
          <a:p>
            <a:r>
              <a:rPr lang="en-US" dirty="0" smtClean="0"/>
              <a:t>A health system reflects (and reinforces) values and structure of society</a:t>
            </a:r>
          </a:p>
          <a:p>
            <a:pPr lvl="1"/>
            <a:r>
              <a:rPr lang="en-US" dirty="0" smtClean="0"/>
              <a:t>Hierarchies by gender, social class, ethnic background</a:t>
            </a:r>
          </a:p>
          <a:p>
            <a:pPr lvl="1"/>
            <a:r>
              <a:rPr lang="en-US" dirty="0" smtClean="0"/>
              <a:t>Technology (&amp; biomedicine) higher status than caring (&amp; nursing)</a:t>
            </a:r>
          </a:p>
          <a:p>
            <a:endParaRPr lang="en-US" dirty="0" smtClean="0"/>
          </a:p>
          <a:p>
            <a:endParaRPr lang="en-GB" dirty="0"/>
          </a:p>
        </p:txBody>
      </p:sp>
    </p:spTree>
    <p:extLst>
      <p:ext uri="{BB962C8B-B14F-4D97-AF65-F5344CB8AC3E}">
        <p14:creationId xmlns:p14="http://schemas.microsoft.com/office/powerpoint/2010/main" val="2052102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2522194"/>
              </p:ext>
            </p:extLst>
          </p:nvPr>
        </p:nvGraphicFramePr>
        <p:xfrm>
          <a:off x="539552" y="1772816"/>
          <a:ext cx="7222752" cy="853440"/>
        </p:xfrm>
        <a:graphic>
          <a:graphicData uri="http://schemas.openxmlformats.org/drawingml/2006/table">
            <a:tbl>
              <a:tblPr>
                <a:tableStyleId>{5C22544A-7EE6-4342-B048-85BDC9FD1C3A}</a:tableStyleId>
              </a:tblPr>
              <a:tblGrid>
                <a:gridCol w="1688128"/>
                <a:gridCol w="1688128"/>
                <a:gridCol w="1145169"/>
                <a:gridCol w="2701327"/>
              </a:tblGrid>
              <a:tr h="161925">
                <a:tc>
                  <a:txBody>
                    <a:bodyPr/>
                    <a:lstStyle/>
                    <a:p>
                      <a:pPr>
                        <a:spcAft>
                          <a:spcPts val="0"/>
                        </a:spcAft>
                      </a:pPr>
                      <a:r>
                        <a:rPr lang="en-GB" sz="1400" dirty="0" smtClean="0">
                          <a:effectLst/>
                          <a:latin typeface="+mn-lt"/>
                          <a:ea typeface="Times New Roman"/>
                        </a:rPr>
                        <a:t>Year 1 Students</a:t>
                      </a:r>
                      <a:r>
                        <a:rPr lang="en-GB" sz="1400" baseline="0" dirty="0" smtClean="0">
                          <a:effectLst/>
                          <a:latin typeface="+mn-lt"/>
                          <a:ea typeface="Times New Roman"/>
                        </a:rPr>
                        <a:t> </a:t>
                      </a:r>
                      <a:endParaRPr lang="en-GB" sz="1400" dirty="0">
                        <a:effectLst/>
                        <a:latin typeface="+mn-lt"/>
                        <a:ea typeface="Times New Roman"/>
                      </a:endParaRPr>
                    </a:p>
                  </a:txBody>
                  <a:tcPr marL="68580" marR="68580" marT="0" marB="0"/>
                </a:tc>
                <a:tc>
                  <a:txBody>
                    <a:bodyPr/>
                    <a:lstStyle/>
                    <a:p>
                      <a:pPr>
                        <a:spcAft>
                          <a:spcPts val="0"/>
                        </a:spcAft>
                      </a:pPr>
                      <a:r>
                        <a:rPr lang="en-US" sz="1400" dirty="0">
                          <a:effectLst/>
                          <a:latin typeface="+mn-lt"/>
                        </a:rPr>
                        <a:t>Monday 7 January 2013</a:t>
                      </a:r>
                      <a:endParaRPr lang="en-GB" sz="1400" dirty="0">
                        <a:effectLst/>
                        <a:latin typeface="+mn-lt"/>
                        <a:ea typeface="Times New Roman"/>
                      </a:endParaRPr>
                    </a:p>
                  </a:txBody>
                  <a:tcPr marL="68580" marR="68580" marT="0" marB="0"/>
                </a:tc>
                <a:tc>
                  <a:txBody>
                    <a:bodyPr/>
                    <a:lstStyle/>
                    <a:p>
                      <a:pPr>
                        <a:spcAft>
                          <a:spcPts val="0"/>
                        </a:spcAft>
                      </a:pPr>
                      <a:r>
                        <a:rPr lang="en-US" sz="1400" dirty="0">
                          <a:effectLst/>
                          <a:latin typeface="+mn-lt"/>
                        </a:rPr>
                        <a:t>2 pm – 4 pm</a:t>
                      </a:r>
                      <a:endParaRPr lang="en-GB" sz="1400" dirty="0">
                        <a:effectLst/>
                        <a:latin typeface="+mn-lt"/>
                        <a:ea typeface="Times New Roman"/>
                      </a:endParaRPr>
                    </a:p>
                  </a:txBody>
                  <a:tcPr marL="68580" marR="68580" marT="0" marB="0"/>
                </a:tc>
                <a:tc>
                  <a:txBody>
                    <a:bodyPr/>
                    <a:lstStyle/>
                    <a:p>
                      <a:pPr>
                        <a:spcAft>
                          <a:spcPts val="0"/>
                        </a:spcAft>
                      </a:pPr>
                      <a:r>
                        <a:rPr lang="en-US" sz="1400" dirty="0">
                          <a:effectLst/>
                          <a:latin typeface="+mn-lt"/>
                        </a:rPr>
                        <a:t>Formative examination – written paper (Term 1 Themes</a:t>
                      </a:r>
                      <a:r>
                        <a:rPr lang="en-US" sz="1400" dirty="0" smtClean="0">
                          <a:effectLst/>
                          <a:latin typeface="+mn-lt"/>
                        </a:rPr>
                        <a:t>)</a:t>
                      </a:r>
                      <a:endParaRPr lang="en-GB" sz="1400" dirty="0">
                        <a:effectLst/>
                        <a:latin typeface="+mn-lt"/>
                        <a:ea typeface="Times New Roman"/>
                      </a:endParaRPr>
                    </a:p>
                  </a:txBody>
                  <a:tcPr marL="68580" marR="68580" marT="0" marB="0"/>
                </a:tc>
              </a:tr>
              <a:tr h="161925">
                <a:tc>
                  <a:txBody>
                    <a:bodyPr/>
                    <a:lstStyle/>
                    <a:p>
                      <a:pPr>
                        <a:spcAft>
                          <a:spcPts val="0"/>
                        </a:spcAft>
                      </a:pPr>
                      <a:r>
                        <a:rPr lang="en-GB" sz="1400" dirty="0" smtClean="0">
                          <a:effectLst/>
                          <a:latin typeface="+mn-lt"/>
                          <a:ea typeface="Times New Roman"/>
                        </a:rPr>
                        <a:t>Graduate Entry Students</a:t>
                      </a:r>
                      <a:endParaRPr lang="en-GB" sz="1400" dirty="0">
                        <a:effectLst/>
                        <a:latin typeface="+mn-lt"/>
                        <a:ea typeface="Times New Roman"/>
                      </a:endParaRPr>
                    </a:p>
                  </a:txBody>
                  <a:tcPr marL="68580" marR="68580" marT="0" marB="0"/>
                </a:tc>
                <a:tc>
                  <a:txBody>
                    <a:bodyPr/>
                    <a:lstStyle/>
                    <a:p>
                      <a:pPr>
                        <a:spcBef>
                          <a:spcPts val="1200"/>
                        </a:spcBef>
                        <a:spcAft>
                          <a:spcPts val="400"/>
                        </a:spcAft>
                      </a:pPr>
                      <a:r>
                        <a:rPr lang="en-GB" sz="1400">
                          <a:effectLst/>
                          <a:latin typeface="+mn-lt"/>
                          <a:ea typeface="Times New Roman"/>
                        </a:rPr>
                        <a:t>Tuesday 29 January 2013</a:t>
                      </a:r>
                    </a:p>
                  </a:txBody>
                  <a:tcPr marL="68580" marR="68580" marT="0" marB="0"/>
                </a:tc>
                <a:tc>
                  <a:txBody>
                    <a:bodyPr/>
                    <a:lstStyle/>
                    <a:p>
                      <a:pPr>
                        <a:spcAft>
                          <a:spcPts val="400"/>
                        </a:spcAft>
                      </a:pPr>
                      <a:r>
                        <a:rPr lang="en-GB" sz="1400" dirty="0">
                          <a:effectLst/>
                          <a:latin typeface="+mn-lt"/>
                          <a:ea typeface="Times New Roman"/>
                        </a:rPr>
                        <a:t> </a:t>
                      </a:r>
                      <a:r>
                        <a:rPr lang="en-GB" sz="1400" dirty="0" smtClean="0">
                          <a:effectLst/>
                          <a:latin typeface="+mn-lt"/>
                          <a:ea typeface="Times New Roman"/>
                        </a:rPr>
                        <a:t>2 </a:t>
                      </a:r>
                      <a:r>
                        <a:rPr lang="en-GB" sz="1400" dirty="0">
                          <a:effectLst/>
                          <a:latin typeface="+mn-lt"/>
                          <a:ea typeface="Times New Roman"/>
                        </a:rPr>
                        <a:t>pm – 4 pm</a:t>
                      </a:r>
                    </a:p>
                  </a:txBody>
                  <a:tcPr marL="68580" marR="68580" marT="0" marB="0"/>
                </a:tc>
                <a:tc>
                  <a:txBody>
                    <a:bodyPr/>
                    <a:lstStyle/>
                    <a:p>
                      <a:pPr>
                        <a:spcAft>
                          <a:spcPts val="0"/>
                        </a:spcAft>
                      </a:pPr>
                      <a:r>
                        <a:rPr lang="en-GB" sz="1400" dirty="0">
                          <a:effectLst/>
                          <a:latin typeface="+mn-lt"/>
                          <a:ea typeface="Times New Roman"/>
                        </a:rPr>
                        <a:t> </a:t>
                      </a:r>
                      <a:r>
                        <a:rPr lang="en-GB" sz="1400" dirty="0" smtClean="0">
                          <a:effectLst/>
                          <a:latin typeface="+mn-lt"/>
                          <a:ea typeface="Times New Roman"/>
                        </a:rPr>
                        <a:t>Written </a:t>
                      </a:r>
                      <a:r>
                        <a:rPr lang="en-GB" sz="1400" dirty="0">
                          <a:effectLst/>
                          <a:latin typeface="+mn-lt"/>
                          <a:ea typeface="Times New Roman"/>
                        </a:rPr>
                        <a:t>formative exam (</a:t>
                      </a:r>
                      <a:r>
                        <a:rPr lang="en-GB" sz="1400" dirty="0" err="1">
                          <a:effectLst/>
                          <a:latin typeface="+mn-lt"/>
                          <a:ea typeface="Times New Roman"/>
                        </a:rPr>
                        <a:t>Soc</a:t>
                      </a:r>
                      <a:r>
                        <a:rPr lang="en-GB" sz="1400" dirty="0">
                          <a:effectLst/>
                          <a:latin typeface="+mn-lt"/>
                          <a:ea typeface="Times New Roman"/>
                        </a:rPr>
                        <a:t> &amp; Health, CMS, </a:t>
                      </a:r>
                      <a:r>
                        <a:rPr lang="en-GB" sz="1400" dirty="0" err="1">
                          <a:effectLst/>
                          <a:latin typeface="+mn-lt"/>
                          <a:ea typeface="Times New Roman"/>
                        </a:rPr>
                        <a:t>Reg</a:t>
                      </a:r>
                      <a:r>
                        <a:rPr lang="en-GB" sz="1400" dirty="0">
                          <a:effectLst/>
                          <a:latin typeface="+mn-lt"/>
                          <a:ea typeface="Times New Roman"/>
                        </a:rPr>
                        <a:t> Sys, </a:t>
                      </a:r>
                      <a:r>
                        <a:rPr lang="en-GB" sz="1400" dirty="0" err="1">
                          <a:effectLst/>
                          <a:latin typeface="+mn-lt"/>
                          <a:ea typeface="Times New Roman"/>
                        </a:rPr>
                        <a:t>Supp</a:t>
                      </a:r>
                      <a:r>
                        <a:rPr lang="en-GB" sz="1400" dirty="0">
                          <a:effectLst/>
                          <a:latin typeface="+mn-lt"/>
                          <a:ea typeface="Times New Roman"/>
                        </a:rPr>
                        <a:t> Sys)  </a:t>
                      </a:r>
                    </a:p>
                  </a:txBody>
                  <a:tcPr marL="68580" marR="68580" marT="0" marB="0"/>
                </a:tc>
              </a:tr>
            </a:tbl>
          </a:graphicData>
        </a:graphic>
      </p:graphicFrame>
      <p:sp>
        <p:nvSpPr>
          <p:cNvPr id="5" name="TextBox 4"/>
          <p:cNvSpPr txBox="1"/>
          <p:nvPr/>
        </p:nvSpPr>
        <p:spPr>
          <a:xfrm>
            <a:off x="251520" y="5877272"/>
            <a:ext cx="8640960" cy="600164"/>
          </a:xfrm>
          <a:prstGeom prst="rect">
            <a:avLst/>
          </a:prstGeom>
          <a:noFill/>
        </p:spPr>
        <p:txBody>
          <a:bodyPr wrap="square" rtlCol="0">
            <a:spAutoFit/>
          </a:bodyPr>
          <a:lstStyle/>
          <a:p>
            <a:r>
              <a:rPr lang="en-GB" sz="1100" dirty="0" smtClean="0"/>
              <a:t>These dates </a:t>
            </a:r>
            <a:r>
              <a:rPr lang="en-GB" sz="1100" dirty="0"/>
              <a:t>are currently provisional and may be subject to change.  </a:t>
            </a:r>
          </a:p>
          <a:p>
            <a:r>
              <a:rPr lang="en-GB" sz="1100" dirty="0" smtClean="0"/>
              <a:t>Students </a:t>
            </a:r>
            <a:r>
              <a:rPr lang="en-GB" sz="1100" dirty="0"/>
              <a:t>must </a:t>
            </a:r>
            <a:r>
              <a:rPr lang="en-GB" sz="1100" dirty="0" smtClean="0"/>
              <a:t>check </a:t>
            </a:r>
            <a:r>
              <a:rPr lang="en-GB" sz="1100" dirty="0"/>
              <a:t>both the intranet and their email regularly </a:t>
            </a:r>
            <a:r>
              <a:rPr lang="en-GB" sz="1100" dirty="0" smtClean="0"/>
              <a:t>for up-to-date </a:t>
            </a:r>
            <a:r>
              <a:rPr lang="en-GB" sz="1100" dirty="0"/>
              <a:t>information about forthcoming exams.  </a:t>
            </a:r>
          </a:p>
          <a:p>
            <a:endParaRPr lang="en-GB" sz="1100" dirty="0"/>
          </a:p>
        </p:txBody>
      </p:sp>
      <p:sp>
        <p:nvSpPr>
          <p:cNvPr id="7" name="Title 1"/>
          <p:cNvSpPr txBox="1">
            <a:spLocks/>
          </p:cNvSpPr>
          <p:nvPr/>
        </p:nvSpPr>
        <p:spPr>
          <a:xfrm>
            <a:off x="539552" y="18864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Society and Health Assessments </a:t>
            </a:r>
          </a:p>
        </p:txBody>
      </p:sp>
      <p:graphicFrame>
        <p:nvGraphicFramePr>
          <p:cNvPr id="6" name="Table 5"/>
          <p:cNvGraphicFramePr>
            <a:graphicFrameLocks noGrp="1"/>
          </p:cNvGraphicFramePr>
          <p:nvPr>
            <p:extLst>
              <p:ext uri="{D42A27DB-BD31-4B8C-83A1-F6EECF244321}">
                <p14:modId xmlns:p14="http://schemas.microsoft.com/office/powerpoint/2010/main" val="261672834"/>
              </p:ext>
            </p:extLst>
          </p:nvPr>
        </p:nvGraphicFramePr>
        <p:xfrm>
          <a:off x="467544" y="4005064"/>
          <a:ext cx="7560840" cy="1066800"/>
        </p:xfrm>
        <a:graphic>
          <a:graphicData uri="http://schemas.openxmlformats.org/drawingml/2006/table">
            <a:tbl>
              <a:tblPr>
                <a:tableStyleId>{5C22544A-7EE6-4342-B048-85BDC9FD1C3A}</a:tableStyleId>
              </a:tblPr>
              <a:tblGrid>
                <a:gridCol w="1767147"/>
                <a:gridCol w="1767147"/>
                <a:gridCol w="1262378"/>
                <a:gridCol w="2764168"/>
              </a:tblGrid>
              <a:tr h="225703">
                <a:tc>
                  <a:txBody>
                    <a:bodyPr/>
                    <a:lstStyle/>
                    <a:p>
                      <a:pPr>
                        <a:spcAft>
                          <a:spcPts val="600"/>
                        </a:spcAft>
                      </a:pPr>
                      <a:r>
                        <a:rPr lang="en-GB" sz="1400" dirty="0" smtClean="0">
                          <a:effectLst/>
                          <a:latin typeface="+mn-lt"/>
                          <a:ea typeface="Times New Roman"/>
                        </a:rPr>
                        <a:t>Year</a:t>
                      </a:r>
                      <a:r>
                        <a:rPr lang="en-GB" sz="1400" baseline="0" dirty="0" smtClean="0">
                          <a:effectLst/>
                          <a:latin typeface="+mn-lt"/>
                          <a:ea typeface="Times New Roman"/>
                        </a:rPr>
                        <a:t> 1 Entry students</a:t>
                      </a:r>
                      <a:endParaRPr lang="en-GB" sz="1400" dirty="0">
                        <a:effectLst/>
                        <a:latin typeface="+mn-lt"/>
                        <a:ea typeface="Times New Roman"/>
                      </a:endParaRPr>
                    </a:p>
                  </a:txBody>
                  <a:tcPr marL="68580" marR="68580" marT="0" marB="0"/>
                </a:tc>
                <a:tc>
                  <a:txBody>
                    <a:bodyPr/>
                    <a:lstStyle/>
                    <a:p>
                      <a:pPr>
                        <a:spcAft>
                          <a:spcPts val="600"/>
                        </a:spcAft>
                      </a:pPr>
                      <a:r>
                        <a:rPr lang="en-US" sz="1400" dirty="0">
                          <a:effectLst/>
                          <a:latin typeface="+mn-lt"/>
                        </a:rPr>
                        <a:t>Tuesday 19 March 2013</a:t>
                      </a:r>
                      <a:endParaRPr lang="en-GB" sz="1400" dirty="0">
                        <a:effectLst/>
                        <a:latin typeface="+mn-lt"/>
                        <a:ea typeface="Times New Roman"/>
                      </a:endParaRPr>
                    </a:p>
                  </a:txBody>
                  <a:tcPr marL="68580" marR="68580" marT="0" marB="0"/>
                </a:tc>
                <a:tc>
                  <a:txBody>
                    <a:bodyPr/>
                    <a:lstStyle/>
                    <a:p>
                      <a:pPr>
                        <a:spcAft>
                          <a:spcPts val="400"/>
                        </a:spcAft>
                      </a:pPr>
                      <a:r>
                        <a:rPr lang="en-US" sz="1400">
                          <a:effectLst/>
                          <a:latin typeface="+mn-lt"/>
                        </a:rPr>
                        <a:t>To Be Confirmed</a:t>
                      </a:r>
                      <a:endParaRPr lang="en-GB" sz="1400">
                        <a:effectLst/>
                        <a:latin typeface="+mn-lt"/>
                        <a:ea typeface="Times New Roman"/>
                      </a:endParaRPr>
                    </a:p>
                  </a:txBody>
                  <a:tcPr marL="68580" marR="68580" marT="0" marB="0"/>
                </a:tc>
                <a:tc>
                  <a:txBody>
                    <a:bodyPr/>
                    <a:lstStyle/>
                    <a:p>
                      <a:pPr>
                        <a:spcAft>
                          <a:spcPts val="400"/>
                        </a:spcAft>
                      </a:pPr>
                      <a:r>
                        <a:rPr lang="en-US" sz="1400" dirty="0">
                          <a:effectLst/>
                          <a:latin typeface="+mn-lt"/>
                        </a:rPr>
                        <a:t>Society &amp; Health/Epidemiology in class test</a:t>
                      </a:r>
                      <a:endParaRPr lang="en-GB" sz="1400" dirty="0">
                        <a:effectLst/>
                        <a:latin typeface="+mn-lt"/>
                        <a:ea typeface="Times New Roman"/>
                      </a:endParaRPr>
                    </a:p>
                  </a:txBody>
                  <a:tcPr marL="68580" marR="68580" marT="0" marB="0"/>
                </a:tc>
              </a:tr>
              <a:tr h="161925">
                <a:tc>
                  <a:txBody>
                    <a:bodyPr/>
                    <a:lstStyle/>
                    <a:p>
                      <a:pPr>
                        <a:spcAft>
                          <a:spcPts val="600"/>
                        </a:spcAft>
                      </a:pPr>
                      <a:r>
                        <a:rPr lang="en-GB" sz="1400" dirty="0" smtClean="0">
                          <a:effectLst/>
                          <a:latin typeface="+mn-lt"/>
                          <a:ea typeface="Times New Roman"/>
                        </a:rPr>
                        <a:t>Graduate Entry Students</a:t>
                      </a:r>
                      <a:endParaRPr lang="en-GB" sz="1400" dirty="0">
                        <a:effectLst/>
                        <a:latin typeface="+mn-lt"/>
                        <a:ea typeface="Times New Roman"/>
                      </a:endParaRPr>
                    </a:p>
                  </a:txBody>
                  <a:tcPr marL="68580" marR="68580" marT="0" marB="0"/>
                </a:tc>
                <a:tc>
                  <a:txBody>
                    <a:bodyPr/>
                    <a:lstStyle/>
                    <a:p>
                      <a:pPr>
                        <a:spcAft>
                          <a:spcPts val="0"/>
                        </a:spcAft>
                      </a:pPr>
                      <a:r>
                        <a:rPr lang="en-GB" sz="1400" b="0">
                          <a:effectLst/>
                          <a:latin typeface="+mn-lt"/>
                          <a:ea typeface="Times New Roman"/>
                        </a:rPr>
                        <a:t> </a:t>
                      </a:r>
                    </a:p>
                    <a:p>
                      <a:pPr>
                        <a:spcAft>
                          <a:spcPts val="0"/>
                        </a:spcAft>
                      </a:pPr>
                      <a:r>
                        <a:rPr lang="en-GB" sz="1400" b="0">
                          <a:effectLst/>
                          <a:latin typeface="+mn-lt"/>
                          <a:ea typeface="Times New Roman"/>
                        </a:rPr>
                        <a:t>Friday 26 April 2013</a:t>
                      </a:r>
                    </a:p>
                    <a:p>
                      <a:pPr>
                        <a:spcAft>
                          <a:spcPts val="0"/>
                        </a:spcAft>
                      </a:pPr>
                      <a:r>
                        <a:rPr lang="en-GB" sz="1400" b="0">
                          <a:effectLst/>
                          <a:latin typeface="+mn-lt"/>
                          <a:ea typeface="Times New Roman"/>
                        </a:rPr>
                        <a:t> </a:t>
                      </a:r>
                    </a:p>
                  </a:txBody>
                  <a:tcPr marL="68580" marR="68580" marT="0" marB="0"/>
                </a:tc>
                <a:tc>
                  <a:txBody>
                    <a:bodyPr/>
                    <a:lstStyle/>
                    <a:p>
                      <a:pPr>
                        <a:spcAft>
                          <a:spcPts val="0"/>
                        </a:spcAft>
                      </a:pPr>
                      <a:r>
                        <a:rPr lang="en-GB" sz="1400" b="0">
                          <a:effectLst/>
                          <a:latin typeface="+mn-lt"/>
                          <a:ea typeface="Times New Roman"/>
                        </a:rPr>
                        <a:t> </a:t>
                      </a:r>
                    </a:p>
                    <a:p>
                      <a:pPr>
                        <a:spcAft>
                          <a:spcPts val="0"/>
                        </a:spcAft>
                      </a:pPr>
                      <a:r>
                        <a:rPr lang="en-GB" sz="1400" b="0">
                          <a:effectLst/>
                          <a:latin typeface="+mn-lt"/>
                          <a:ea typeface="Times New Roman"/>
                        </a:rPr>
                        <a:t>9.15 am – 10.15 am</a:t>
                      </a:r>
                    </a:p>
                  </a:txBody>
                  <a:tcPr marL="68580" marR="68580" marT="0" marB="0"/>
                </a:tc>
                <a:tc>
                  <a:txBody>
                    <a:bodyPr/>
                    <a:lstStyle/>
                    <a:p>
                      <a:pPr>
                        <a:spcAft>
                          <a:spcPts val="0"/>
                        </a:spcAft>
                      </a:pPr>
                      <a:r>
                        <a:rPr lang="en-GB" sz="1400" b="0" dirty="0">
                          <a:effectLst/>
                          <a:latin typeface="+mn-lt"/>
                          <a:ea typeface="Times New Roman"/>
                        </a:rPr>
                        <a:t> </a:t>
                      </a:r>
                    </a:p>
                    <a:p>
                      <a:pPr>
                        <a:spcAft>
                          <a:spcPts val="0"/>
                        </a:spcAft>
                      </a:pPr>
                      <a:r>
                        <a:rPr lang="en-GB" sz="1400" b="0" dirty="0">
                          <a:effectLst/>
                          <a:latin typeface="+mn-lt"/>
                          <a:ea typeface="Times New Roman"/>
                        </a:rPr>
                        <a:t>Epidemiology and Society &amp; </a:t>
                      </a:r>
                      <a:r>
                        <a:rPr lang="en-GB" sz="1400" b="0" dirty="0" smtClean="0">
                          <a:effectLst/>
                          <a:latin typeface="+mn-lt"/>
                          <a:ea typeface="Times New Roman"/>
                        </a:rPr>
                        <a:t>Health</a:t>
                      </a:r>
                      <a:endParaRPr lang="en-GB" sz="1400" b="0" dirty="0">
                        <a:effectLst/>
                        <a:latin typeface="+mn-lt"/>
                        <a:ea typeface="Times New Roman"/>
                      </a:endParaRPr>
                    </a:p>
                  </a:txBody>
                  <a:tcPr marL="68580" marR="68580" marT="0" marB="0"/>
                </a:tc>
              </a:tr>
            </a:tbl>
          </a:graphicData>
        </a:graphic>
      </p:graphicFrame>
      <p:sp>
        <p:nvSpPr>
          <p:cNvPr id="3" name="TextBox 2"/>
          <p:cNvSpPr txBox="1"/>
          <p:nvPr/>
        </p:nvSpPr>
        <p:spPr>
          <a:xfrm>
            <a:off x="467544" y="1268760"/>
            <a:ext cx="6264696" cy="707886"/>
          </a:xfrm>
          <a:prstGeom prst="rect">
            <a:avLst/>
          </a:prstGeom>
          <a:noFill/>
        </p:spPr>
        <p:txBody>
          <a:bodyPr wrap="square" rtlCol="0">
            <a:spAutoFit/>
          </a:bodyPr>
          <a:lstStyle/>
          <a:p>
            <a:r>
              <a:rPr lang="en-GB" sz="2000" b="1" dirty="0" smtClean="0"/>
              <a:t>Formative (for you to see how you are getting on):</a:t>
            </a:r>
            <a:endParaRPr lang="en-GB" sz="2000" b="1" dirty="0"/>
          </a:p>
          <a:p>
            <a:endParaRPr lang="en-US" sz="2000" b="1" dirty="0"/>
          </a:p>
        </p:txBody>
      </p:sp>
      <p:sp>
        <p:nvSpPr>
          <p:cNvPr id="8" name="TextBox 7"/>
          <p:cNvSpPr txBox="1"/>
          <p:nvPr/>
        </p:nvSpPr>
        <p:spPr>
          <a:xfrm>
            <a:off x="539552" y="3140968"/>
            <a:ext cx="7848872" cy="1015663"/>
          </a:xfrm>
          <a:prstGeom prst="rect">
            <a:avLst/>
          </a:prstGeom>
          <a:noFill/>
        </p:spPr>
        <p:txBody>
          <a:bodyPr wrap="square" rtlCol="0">
            <a:spAutoFit/>
          </a:bodyPr>
          <a:lstStyle/>
          <a:p>
            <a:r>
              <a:rPr lang="en-GB" sz="2000" b="1" dirty="0" smtClean="0"/>
              <a:t>Summative- </a:t>
            </a:r>
            <a:r>
              <a:rPr lang="en-GB" sz="2000" b="1" dirty="0"/>
              <a:t>y</a:t>
            </a:r>
            <a:r>
              <a:rPr lang="en-GB" sz="2000" b="1" dirty="0" smtClean="0"/>
              <a:t>our </a:t>
            </a:r>
            <a:r>
              <a:rPr lang="en-GB" sz="2000" b="1" dirty="0"/>
              <a:t>mark for Society &amp; Health is determined  by a written Society &amp; Health/Epidemiology in class </a:t>
            </a:r>
            <a:r>
              <a:rPr lang="en-GB" sz="2000" b="1" dirty="0" smtClean="0"/>
              <a:t>test</a:t>
            </a:r>
            <a:endParaRPr lang="en-GB" sz="2000" b="1" dirty="0"/>
          </a:p>
          <a:p>
            <a:endParaRPr lang="en-US" sz="2000" b="1" dirty="0"/>
          </a:p>
        </p:txBody>
      </p:sp>
    </p:spTree>
    <p:extLst>
      <p:ext uri="{BB962C8B-B14F-4D97-AF65-F5344CB8AC3E}">
        <p14:creationId xmlns:p14="http://schemas.microsoft.com/office/powerpoint/2010/main" val="1054582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NHS workforce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1.4 million in England in NHS</a:t>
            </a:r>
          </a:p>
          <a:p>
            <a:pPr lvl="1"/>
            <a:r>
              <a:rPr lang="en-US" dirty="0" smtClean="0"/>
              <a:t>Doctors: </a:t>
            </a:r>
            <a:r>
              <a:rPr lang="en-US" dirty="0" smtClean="0">
                <a:solidFill>
                  <a:schemeClr val="accent1"/>
                </a:solidFill>
                <a:latin typeface="Apple Casual"/>
                <a:cs typeface="Apple Casual"/>
              </a:rPr>
              <a:t>13%</a:t>
            </a:r>
            <a:endParaRPr lang="en-US" dirty="0" smtClean="0"/>
          </a:p>
          <a:p>
            <a:pPr lvl="1"/>
            <a:r>
              <a:rPr lang="en-US" dirty="0" smtClean="0"/>
              <a:t>Nurses:  </a:t>
            </a:r>
            <a:r>
              <a:rPr lang="en-US" dirty="0" smtClean="0">
                <a:solidFill>
                  <a:schemeClr val="accent1"/>
                </a:solidFill>
                <a:latin typeface="Apple Casual"/>
                <a:cs typeface="Apple Casual"/>
              </a:rPr>
              <a:t>33%</a:t>
            </a:r>
            <a:endParaRPr lang="en-US" dirty="0" smtClean="0"/>
          </a:p>
          <a:p>
            <a:pPr lvl="1"/>
            <a:r>
              <a:rPr lang="en-US" dirty="0" smtClean="0"/>
              <a:t>Therapists, scientists, technical: </a:t>
            </a:r>
            <a:r>
              <a:rPr lang="en-US" dirty="0" smtClean="0">
                <a:solidFill>
                  <a:schemeClr val="accent1"/>
                </a:solidFill>
                <a:latin typeface="Apple Casual"/>
                <a:cs typeface="Apple Casual"/>
              </a:rPr>
              <a:t>14%</a:t>
            </a:r>
            <a:endParaRPr lang="en-US" dirty="0" smtClean="0"/>
          </a:p>
          <a:p>
            <a:pPr lvl="1"/>
            <a:r>
              <a:rPr lang="en-US" dirty="0" smtClean="0"/>
              <a:t>Support to clinical staff:  </a:t>
            </a:r>
            <a:r>
              <a:rPr lang="en-US" dirty="0" smtClean="0">
                <a:solidFill>
                  <a:schemeClr val="accent1"/>
                </a:solidFill>
                <a:latin typeface="Apple Casual"/>
                <a:cs typeface="Apple Casual"/>
              </a:rPr>
              <a:t>19%</a:t>
            </a:r>
            <a:endParaRPr lang="en-US" dirty="0" smtClean="0"/>
          </a:p>
          <a:p>
            <a:pPr lvl="1"/>
            <a:r>
              <a:rPr lang="en-US" dirty="0" smtClean="0"/>
              <a:t>Ambulance staff:  </a:t>
            </a:r>
            <a:r>
              <a:rPr lang="en-US" dirty="0" smtClean="0">
                <a:solidFill>
                  <a:schemeClr val="accent1"/>
                </a:solidFill>
                <a:latin typeface="Apple Casual"/>
                <a:cs typeface="Apple Casual"/>
              </a:rPr>
              <a:t>2%</a:t>
            </a:r>
            <a:endParaRPr lang="en-US" dirty="0" smtClean="0"/>
          </a:p>
          <a:p>
            <a:pPr lvl="1"/>
            <a:r>
              <a:rPr lang="en-US" dirty="0" smtClean="0"/>
              <a:t>Infrastructure support:  </a:t>
            </a:r>
            <a:r>
              <a:rPr lang="en-US" dirty="0" smtClean="0">
                <a:solidFill>
                  <a:schemeClr val="accent1"/>
                </a:solidFill>
                <a:latin typeface="Apple Casual"/>
                <a:cs typeface="Apple Casual"/>
              </a:rPr>
              <a:t>19%</a:t>
            </a:r>
            <a:endParaRPr lang="en-US" dirty="0" smtClean="0"/>
          </a:p>
          <a:p>
            <a:r>
              <a:rPr lang="en-US" dirty="0" smtClean="0"/>
              <a:t>30% growth over last 10 years</a:t>
            </a:r>
          </a:p>
          <a:p>
            <a:r>
              <a:rPr lang="en-US" dirty="0" smtClean="0"/>
              <a:t>Huge shift in structure of the workforce</a:t>
            </a:r>
          </a:p>
          <a:p>
            <a:r>
              <a:rPr lang="en-US" dirty="0" smtClean="0"/>
              <a:t>Changes in job roles and functions</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114" y="1053884"/>
            <a:ext cx="3062886" cy="2858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21171427">
            <a:off x="3319166" y="5655591"/>
            <a:ext cx="5866393" cy="461665"/>
          </a:xfrm>
          <a:prstGeom prst="rect">
            <a:avLst/>
          </a:prstGeom>
          <a:noFill/>
        </p:spPr>
        <p:txBody>
          <a:bodyPr wrap="square" rtlCol="0">
            <a:spAutoFit/>
          </a:bodyPr>
          <a:lstStyle/>
          <a:p>
            <a:r>
              <a:rPr lang="en-US" sz="2400" b="1" dirty="0" smtClean="0">
                <a:solidFill>
                  <a:srgbClr val="FF0000"/>
                </a:solidFill>
                <a:latin typeface="Bradley Hand ITC TT-Bold"/>
                <a:cs typeface="Bradley Hand ITC TT-Bold"/>
              </a:rPr>
              <a:t>Probably need to know most of this….</a:t>
            </a:r>
            <a:endParaRPr lang="en-US" sz="2400" b="1" dirty="0">
              <a:solidFill>
                <a:srgbClr val="FF0000"/>
              </a:solidFill>
              <a:latin typeface="Bradley Hand ITC TT-Bold"/>
              <a:cs typeface="Bradley Hand ITC TT-Bold"/>
            </a:endParaRPr>
          </a:p>
        </p:txBody>
      </p:sp>
    </p:spTree>
    <p:extLst>
      <p:ext uri="{BB962C8B-B14F-4D97-AF65-F5344CB8AC3E}">
        <p14:creationId xmlns:p14="http://schemas.microsoft.com/office/powerpoint/2010/main" val="4159729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NHS: challenges</a:t>
            </a:r>
            <a:endParaRPr lang="en-US" dirty="0"/>
          </a:p>
        </p:txBody>
      </p:sp>
      <p:sp>
        <p:nvSpPr>
          <p:cNvPr id="3" name="Content Placeholder 2"/>
          <p:cNvSpPr>
            <a:spLocks noGrp="1"/>
          </p:cNvSpPr>
          <p:nvPr>
            <p:ph sz="half" idx="1"/>
          </p:nvPr>
        </p:nvSpPr>
        <p:spPr/>
        <p:txBody>
          <a:bodyPr>
            <a:normAutofit/>
          </a:bodyPr>
          <a:lstStyle/>
          <a:p>
            <a:r>
              <a:rPr lang="en-US" u="sng" dirty="0" smtClean="0"/>
              <a:t>Challenges</a:t>
            </a:r>
          </a:p>
          <a:p>
            <a:pPr lvl="1"/>
            <a:r>
              <a:rPr lang="en-US" dirty="0" smtClean="0"/>
              <a:t>Do no harm: avoid errors through clear</a:t>
            </a:r>
          </a:p>
          <a:p>
            <a:pPr lvl="2"/>
            <a:r>
              <a:rPr lang="en-US" dirty="0" smtClean="0"/>
              <a:t>Procedures</a:t>
            </a:r>
          </a:p>
          <a:p>
            <a:pPr lvl="2"/>
            <a:r>
              <a:rPr lang="en-US" dirty="0" smtClean="0"/>
              <a:t>Physical barriers</a:t>
            </a:r>
          </a:p>
          <a:p>
            <a:pPr lvl="2"/>
            <a:r>
              <a:rPr lang="en-US" dirty="0" smtClean="0"/>
              <a:t>Training</a:t>
            </a:r>
          </a:p>
          <a:p>
            <a:pPr lvl="2"/>
            <a:r>
              <a:rPr lang="en-US" dirty="0" smtClean="0"/>
              <a:t>Supervision</a:t>
            </a:r>
          </a:p>
          <a:p>
            <a:pPr lvl="1"/>
            <a:r>
              <a:rPr lang="en-US" dirty="0" smtClean="0"/>
              <a:t>Reduce health inequalities</a:t>
            </a:r>
          </a:p>
          <a:p>
            <a:pPr lvl="1"/>
            <a:r>
              <a:rPr lang="en-US" dirty="0" smtClean="0"/>
              <a:t>Provide uniformly good service</a:t>
            </a:r>
          </a:p>
          <a:p>
            <a:endParaRPr lang="en-US" dirty="0" smtClean="0"/>
          </a:p>
          <a:p>
            <a:endParaRPr lang="en-US" dirty="0"/>
          </a:p>
        </p:txBody>
      </p:sp>
      <p:sp>
        <p:nvSpPr>
          <p:cNvPr id="4" name="Content Placeholder 3"/>
          <p:cNvSpPr>
            <a:spLocks noGrp="1"/>
          </p:cNvSpPr>
          <p:nvPr>
            <p:ph sz="half" idx="2"/>
          </p:nvPr>
        </p:nvSpPr>
        <p:spPr/>
        <p:txBody>
          <a:bodyPr>
            <a:normAutofit/>
          </a:bodyPr>
          <a:lstStyle/>
          <a:p>
            <a:r>
              <a:rPr lang="en-US" u="sng" dirty="0"/>
              <a:t>Principles</a:t>
            </a:r>
          </a:p>
          <a:p>
            <a:pPr lvl="1"/>
            <a:r>
              <a:rPr lang="en-US" dirty="0"/>
              <a:t>Meet the needs of everyone</a:t>
            </a:r>
          </a:p>
          <a:p>
            <a:pPr lvl="1"/>
            <a:r>
              <a:rPr lang="en-US" dirty="0"/>
              <a:t>Free at the point of delivery</a:t>
            </a:r>
          </a:p>
          <a:p>
            <a:pPr lvl="1"/>
            <a:r>
              <a:rPr lang="en-US" dirty="0"/>
              <a:t>Healthcare based on need not ability to pay</a:t>
            </a:r>
          </a:p>
          <a:p>
            <a:endParaRPr lang="en-US" dirty="0"/>
          </a:p>
        </p:txBody>
      </p:sp>
    </p:spTree>
    <p:extLst>
      <p:ext uri="{BB962C8B-B14F-4D97-AF65-F5344CB8AC3E}">
        <p14:creationId xmlns:p14="http://schemas.microsoft.com/office/powerpoint/2010/main" val="676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NHS: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Founded in 1948</a:t>
            </a:r>
          </a:p>
          <a:p>
            <a:r>
              <a:rPr lang="en-US" dirty="0" smtClean="0"/>
              <a:t>Early therapeutic optimism (1950s and 60s)</a:t>
            </a:r>
          </a:p>
          <a:p>
            <a:r>
              <a:rPr lang="en-US" dirty="0" smtClean="0"/>
              <a:t>Cost containment and reform  (1970s and 80s)</a:t>
            </a:r>
          </a:p>
          <a:p>
            <a:r>
              <a:rPr lang="en-US" dirty="0" smtClean="0"/>
              <a:t>1990s – 2010: investment and reform</a:t>
            </a:r>
          </a:p>
          <a:p>
            <a:pPr lvl="1"/>
            <a:r>
              <a:rPr lang="en-US" dirty="0" smtClean="0"/>
              <a:t>Investment</a:t>
            </a:r>
          </a:p>
          <a:p>
            <a:pPr lvl="1"/>
            <a:r>
              <a:rPr lang="en-US" dirty="0" smtClean="0"/>
              <a:t>Targets</a:t>
            </a:r>
          </a:p>
          <a:p>
            <a:pPr lvl="1"/>
            <a:r>
              <a:rPr lang="en-US" dirty="0" smtClean="0"/>
              <a:t>Evidence-based and cost-effective care (NICE)</a:t>
            </a:r>
          </a:p>
          <a:p>
            <a:pPr lvl="1"/>
            <a:r>
              <a:rPr lang="en-US" dirty="0" smtClean="0"/>
              <a:t>Quality</a:t>
            </a:r>
          </a:p>
          <a:p>
            <a:r>
              <a:rPr lang="en-US" dirty="0" smtClean="0"/>
              <a:t>2010 – now</a:t>
            </a:r>
          </a:p>
          <a:p>
            <a:pPr lvl="1"/>
            <a:r>
              <a:rPr lang="en-US" dirty="0" smtClean="0"/>
              <a:t>Cost containment and ongoing reform</a:t>
            </a:r>
            <a:endParaRPr lang="en-US" dirty="0"/>
          </a:p>
        </p:txBody>
      </p:sp>
    </p:spTree>
    <p:extLst>
      <p:ext uri="{BB962C8B-B14F-4D97-AF65-F5344CB8AC3E}">
        <p14:creationId xmlns:p14="http://schemas.microsoft.com/office/powerpoint/2010/main" val="2659040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recent reforms</a:t>
            </a:r>
            <a:endParaRPr lang="en-US" dirty="0"/>
          </a:p>
        </p:txBody>
      </p:sp>
      <p:sp>
        <p:nvSpPr>
          <p:cNvPr id="3" name="Content Placeholder 2"/>
          <p:cNvSpPr>
            <a:spLocks noGrp="1"/>
          </p:cNvSpPr>
          <p:nvPr>
            <p:ph idx="1"/>
          </p:nvPr>
        </p:nvSpPr>
        <p:spPr/>
        <p:txBody>
          <a:bodyPr/>
          <a:lstStyle/>
          <a:p>
            <a:r>
              <a:rPr lang="en-US" dirty="0" smtClean="0"/>
              <a:t>NHS management shifting from </a:t>
            </a:r>
            <a:r>
              <a:rPr lang="en-US" dirty="0" err="1" smtClean="0"/>
              <a:t>Dept</a:t>
            </a:r>
            <a:r>
              <a:rPr lang="en-US" dirty="0" smtClean="0"/>
              <a:t> of Health and PCTs to NHS Commissioning Board (national) and Clinical Commissioning Groups (local, GP-led) </a:t>
            </a:r>
          </a:p>
          <a:p>
            <a:r>
              <a:rPr lang="en-US" dirty="0" smtClean="0"/>
              <a:t>Increased competition</a:t>
            </a:r>
          </a:p>
          <a:p>
            <a:r>
              <a:rPr lang="en-US" dirty="0" smtClean="0"/>
              <a:t>Any willing provider can bid for contracts</a:t>
            </a:r>
            <a:endParaRPr lang="en-US" dirty="0"/>
          </a:p>
        </p:txBody>
      </p:sp>
    </p:spTree>
    <p:extLst>
      <p:ext uri="{BB962C8B-B14F-4D97-AF65-F5344CB8AC3E}">
        <p14:creationId xmlns:p14="http://schemas.microsoft.com/office/powerpoint/2010/main" val="3417077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NHS in context</a:t>
            </a:r>
            <a:endParaRPr lang="en-US" dirty="0"/>
          </a:p>
        </p:txBody>
      </p:sp>
      <p:sp>
        <p:nvSpPr>
          <p:cNvPr id="3" name="Content Placeholder 2"/>
          <p:cNvSpPr>
            <a:spLocks noGrp="1"/>
          </p:cNvSpPr>
          <p:nvPr>
            <p:ph idx="1"/>
          </p:nvPr>
        </p:nvSpPr>
        <p:spPr/>
        <p:txBody>
          <a:bodyPr>
            <a:normAutofit/>
          </a:bodyPr>
          <a:lstStyle/>
          <a:p>
            <a:r>
              <a:rPr lang="en-US" dirty="0" smtClean="0"/>
              <a:t>The NHS operates in global system</a:t>
            </a:r>
          </a:p>
          <a:p>
            <a:pPr lvl="1"/>
            <a:r>
              <a:rPr lang="en-US" dirty="0" smtClean="0"/>
              <a:t>Subject to international governance and regulation</a:t>
            </a:r>
          </a:p>
          <a:p>
            <a:pPr lvl="1"/>
            <a:r>
              <a:rPr lang="en-US" dirty="0" smtClean="0"/>
              <a:t>Powerful forces including pharmaceutical companies</a:t>
            </a:r>
          </a:p>
          <a:p>
            <a:pPr lvl="1"/>
            <a:r>
              <a:rPr lang="en-US" dirty="0" smtClean="0"/>
              <a:t>Provision of services subject to trade agreements</a:t>
            </a:r>
          </a:p>
          <a:p>
            <a:pPr lvl="1"/>
            <a:r>
              <a:rPr lang="en-US" dirty="0" smtClean="0"/>
              <a:t>Patients may seek care overseas</a:t>
            </a:r>
          </a:p>
          <a:p>
            <a:pPr lvl="1"/>
            <a:r>
              <a:rPr lang="en-US" dirty="0"/>
              <a:t>H</a:t>
            </a:r>
            <a:r>
              <a:rPr lang="en-US" dirty="0" smtClean="0"/>
              <a:t>ealthcare workers migrate</a:t>
            </a:r>
          </a:p>
        </p:txBody>
      </p:sp>
    </p:spTree>
    <p:extLst>
      <p:ext uri="{BB962C8B-B14F-4D97-AF65-F5344CB8AC3E}">
        <p14:creationId xmlns:p14="http://schemas.microsoft.com/office/powerpoint/2010/main" val="395434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care in context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Changes in health care (markets, rationing, targets, quality) affect patients directly</a:t>
            </a:r>
          </a:p>
          <a:p>
            <a:r>
              <a:rPr lang="en-US" dirty="0" smtClean="0"/>
              <a:t>Activism and social movements also affect patients</a:t>
            </a:r>
          </a:p>
          <a:p>
            <a:pPr lvl="1"/>
            <a:r>
              <a:rPr lang="en-US" dirty="0" smtClean="0"/>
              <a:t>Example of </a:t>
            </a:r>
            <a:r>
              <a:rPr lang="en-US" dirty="0" err="1"/>
              <a:t>K</a:t>
            </a:r>
            <a:r>
              <a:rPr lang="en-US" dirty="0" err="1" smtClean="0"/>
              <a:t>lawiter</a:t>
            </a:r>
            <a:r>
              <a:rPr lang="en-US" dirty="0" smtClean="0"/>
              <a:t> </a:t>
            </a:r>
            <a:r>
              <a:rPr lang="en-US" dirty="0"/>
              <a:t>(2004) the effect of breast cancer activism on a single patient</a:t>
            </a:r>
          </a:p>
          <a:p>
            <a:pPr lvl="1"/>
            <a:r>
              <a:rPr lang="en-US" dirty="0" smtClean="0"/>
              <a:t>improvements </a:t>
            </a:r>
            <a:r>
              <a:rPr lang="en-US" dirty="0"/>
              <a:t>in patient experience and care </a:t>
            </a:r>
            <a:endParaRPr lang="en-US" dirty="0" smtClean="0"/>
          </a:p>
          <a:p>
            <a:pPr lvl="1"/>
            <a:r>
              <a:rPr lang="en-US" dirty="0" smtClean="0"/>
              <a:t>more </a:t>
            </a:r>
            <a:r>
              <a:rPr lang="en-US" dirty="0"/>
              <a:t>support and care inside </a:t>
            </a:r>
            <a:r>
              <a:rPr lang="en-US" dirty="0" smtClean="0"/>
              <a:t>hospital</a:t>
            </a:r>
          </a:p>
          <a:p>
            <a:pPr lvl="1"/>
            <a:r>
              <a:rPr lang="en-US" dirty="0" smtClean="0"/>
              <a:t>more </a:t>
            </a:r>
            <a:r>
              <a:rPr lang="en-US" dirty="0"/>
              <a:t>support and care outside </a:t>
            </a:r>
            <a:r>
              <a:rPr lang="en-US" dirty="0" smtClean="0"/>
              <a:t>hospital</a:t>
            </a:r>
          </a:p>
          <a:p>
            <a:pPr lvl="1"/>
            <a:r>
              <a:rPr lang="en-US" dirty="0" smtClean="0"/>
              <a:t>less </a:t>
            </a:r>
            <a:r>
              <a:rPr lang="en-US" dirty="0" err="1"/>
              <a:t>tabloo</a:t>
            </a:r>
            <a:r>
              <a:rPr lang="en-US" dirty="0"/>
              <a:t> and stigma</a:t>
            </a:r>
          </a:p>
          <a:p>
            <a:r>
              <a:rPr lang="en-US" dirty="0" smtClean="0"/>
              <a:t>Activism (e.g. breast cancer) includes</a:t>
            </a:r>
          </a:p>
          <a:p>
            <a:pPr lvl="1"/>
            <a:r>
              <a:rPr lang="en-US" dirty="0" smtClean="0"/>
              <a:t>Patients and </a:t>
            </a:r>
            <a:r>
              <a:rPr lang="en-US" dirty="0" err="1" smtClean="0"/>
              <a:t>carers</a:t>
            </a:r>
            <a:endParaRPr lang="en-US" dirty="0" smtClean="0"/>
          </a:p>
          <a:p>
            <a:pPr lvl="1"/>
            <a:r>
              <a:rPr lang="en-US" dirty="0"/>
              <a:t>H</a:t>
            </a:r>
            <a:r>
              <a:rPr lang="en-US" dirty="0" smtClean="0"/>
              <a:t>ealth professionals</a:t>
            </a:r>
            <a:endParaRPr lang="en-US" dirty="0"/>
          </a:p>
          <a:p>
            <a:pPr lvl="1"/>
            <a:r>
              <a:rPr lang="en-US" dirty="0" err="1" smtClean="0"/>
              <a:t>Pharma</a:t>
            </a:r>
            <a:r>
              <a:rPr lang="en-US" dirty="0" smtClean="0"/>
              <a:t>  and industries </a:t>
            </a:r>
            <a:r>
              <a:rPr lang="en-US" dirty="0"/>
              <a:t>that manufacture </a:t>
            </a:r>
            <a:r>
              <a:rPr lang="en-US" dirty="0" smtClean="0"/>
              <a:t>equipment</a:t>
            </a:r>
          </a:p>
        </p:txBody>
      </p:sp>
    </p:spTree>
    <p:extLst>
      <p:ext uri="{BB962C8B-B14F-4D97-AF65-F5344CB8AC3E}">
        <p14:creationId xmlns:p14="http://schemas.microsoft.com/office/powerpoint/2010/main" val="3135088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Medics making a difference</a:t>
            </a:r>
            <a:endParaRPr lang="en-US" dirty="0"/>
          </a:p>
        </p:txBody>
      </p:sp>
      <p:sp>
        <p:nvSpPr>
          <p:cNvPr id="3" name="Content Placeholder 2"/>
          <p:cNvSpPr>
            <a:spLocks noGrp="1"/>
          </p:cNvSpPr>
          <p:nvPr>
            <p:ph idx="1"/>
          </p:nvPr>
        </p:nvSpPr>
        <p:spPr>
          <a:xfrm>
            <a:off x="457200" y="1268860"/>
            <a:ext cx="8229600" cy="4525963"/>
          </a:xfrm>
        </p:spPr>
        <p:txBody>
          <a:bodyPr>
            <a:normAutofit/>
          </a:bodyPr>
          <a:lstStyle/>
          <a:p>
            <a:r>
              <a:rPr lang="en-US" dirty="0" smtClean="0"/>
              <a:t>As a doctor and student</a:t>
            </a:r>
          </a:p>
          <a:p>
            <a:pPr lvl="1"/>
            <a:r>
              <a:rPr lang="en-US" dirty="0" smtClean="0"/>
              <a:t>Be aware of the social situation of your patients, be </a:t>
            </a:r>
            <a:r>
              <a:rPr lang="en-US" dirty="0" err="1" smtClean="0"/>
              <a:t>non-judgemental</a:t>
            </a:r>
            <a:r>
              <a:rPr lang="en-US" dirty="0" smtClean="0"/>
              <a:t>, learn from them</a:t>
            </a:r>
          </a:p>
          <a:p>
            <a:pPr lvl="1"/>
            <a:r>
              <a:rPr lang="en-US" dirty="0" smtClean="0"/>
              <a:t>Understand the impact of social factors on disease, access to care and personal priorities</a:t>
            </a:r>
          </a:p>
          <a:p>
            <a:pPr lvl="1"/>
            <a:r>
              <a:rPr lang="en-US" dirty="0"/>
              <a:t>Speak out – you can use your privilege and power</a:t>
            </a:r>
          </a:p>
          <a:p>
            <a:pPr lvl="2"/>
            <a:r>
              <a:rPr lang="en-US" dirty="0" smtClean="0"/>
              <a:t>Challenge inequalities, stigma and bigotry</a:t>
            </a:r>
          </a:p>
          <a:p>
            <a:pPr lvl="2"/>
            <a:r>
              <a:rPr lang="en-US" dirty="0" smtClean="0"/>
              <a:t>Campaign for equality and access to care</a:t>
            </a:r>
          </a:p>
        </p:txBody>
      </p:sp>
      <p:sp>
        <p:nvSpPr>
          <p:cNvPr id="4" name="TextBox 3"/>
          <p:cNvSpPr txBox="1"/>
          <p:nvPr/>
        </p:nvSpPr>
        <p:spPr>
          <a:xfrm rot="21079083">
            <a:off x="828086" y="5274686"/>
            <a:ext cx="8630228" cy="584776"/>
          </a:xfrm>
          <a:prstGeom prst="rect">
            <a:avLst/>
          </a:prstGeom>
          <a:noFill/>
        </p:spPr>
        <p:txBody>
          <a:bodyPr wrap="square" rtlCol="0">
            <a:spAutoFit/>
          </a:bodyPr>
          <a:lstStyle/>
          <a:p>
            <a:r>
              <a:rPr lang="en-US" sz="3200" b="1" dirty="0" smtClean="0">
                <a:solidFill>
                  <a:srgbClr val="FF0000"/>
                </a:solidFill>
                <a:latin typeface="Bradley Hand ITC TT-Bold"/>
                <a:cs typeface="Bradley Hand ITC TT-Bold"/>
              </a:rPr>
              <a:t>And to do that you have to pass your exams….</a:t>
            </a:r>
            <a:endParaRPr lang="en-US" sz="3200" b="1" dirty="0">
              <a:solidFill>
                <a:srgbClr val="FF0000"/>
              </a:solidFill>
              <a:latin typeface="Bradley Hand ITC TT-Bold"/>
              <a:cs typeface="Bradley Hand ITC TT-Bold"/>
            </a:endParaRPr>
          </a:p>
        </p:txBody>
      </p:sp>
    </p:spTree>
    <p:extLst>
      <p:ext uri="{BB962C8B-B14F-4D97-AF65-F5344CB8AC3E}">
        <p14:creationId xmlns:p14="http://schemas.microsoft.com/office/powerpoint/2010/main" val="21224785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questions are asked: </a:t>
            </a:r>
            <a:endParaRPr lang="en-US" dirty="0"/>
          </a:p>
        </p:txBody>
      </p:sp>
      <p:sp>
        <p:nvSpPr>
          <p:cNvPr id="3" name="Content Placeholder 2"/>
          <p:cNvSpPr>
            <a:spLocks noGrp="1"/>
          </p:cNvSpPr>
          <p:nvPr>
            <p:ph idx="1"/>
          </p:nvPr>
        </p:nvSpPr>
        <p:spPr/>
        <p:txBody>
          <a:bodyPr/>
          <a:lstStyle/>
          <a:p>
            <a:r>
              <a:rPr lang="en-US" dirty="0" smtClean="0"/>
              <a:t>Single BEST answer</a:t>
            </a:r>
          </a:p>
          <a:p>
            <a:r>
              <a:rPr lang="en-US" dirty="0" smtClean="0"/>
              <a:t>We are not trying to trick you</a:t>
            </a:r>
          </a:p>
          <a:p>
            <a:r>
              <a:rPr lang="en-US" dirty="0" smtClean="0"/>
              <a:t>No negative marking</a:t>
            </a:r>
          </a:p>
          <a:p>
            <a:r>
              <a:rPr lang="en-US" dirty="0" smtClean="0"/>
              <a:t>Pass mark set to a benchmark (not ensure appropriate knowledge level</a:t>
            </a:r>
          </a:p>
        </p:txBody>
      </p:sp>
    </p:spTree>
    <p:extLst>
      <p:ext uri="{BB962C8B-B14F-4D97-AF65-F5344CB8AC3E}">
        <p14:creationId xmlns:p14="http://schemas.microsoft.com/office/powerpoint/2010/main" val="1544820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Society &amp; Health/EIP in-class test format: </a:t>
            </a:r>
            <a:br>
              <a:rPr lang="en-GB" sz="3200" dirty="0" smtClean="0"/>
            </a:br>
            <a:r>
              <a:rPr lang="en-GB" sz="2400" dirty="0" smtClean="0"/>
              <a:t>Single Best Answer</a:t>
            </a:r>
            <a:endParaRPr lang="en-GB" sz="2400" dirty="0"/>
          </a:p>
        </p:txBody>
      </p:sp>
      <p:sp>
        <p:nvSpPr>
          <p:cNvPr id="3" name="Content Placeholder 2"/>
          <p:cNvSpPr>
            <a:spLocks noGrp="1"/>
          </p:cNvSpPr>
          <p:nvPr>
            <p:ph idx="1"/>
          </p:nvPr>
        </p:nvSpPr>
        <p:spPr/>
        <p:txBody>
          <a:bodyPr>
            <a:normAutofit/>
          </a:bodyPr>
          <a:lstStyle/>
          <a:p>
            <a:pPr marL="0" indent="0">
              <a:buNone/>
            </a:pPr>
            <a:r>
              <a:rPr lang="en-GB" sz="2400" dirty="0" smtClean="0"/>
              <a:t>Which of the following fruits </a:t>
            </a:r>
            <a:r>
              <a:rPr lang="en-GB" sz="2400" dirty="0"/>
              <a:t>is </a:t>
            </a:r>
            <a:r>
              <a:rPr lang="en-GB" sz="2400" dirty="0" smtClean="0"/>
              <a:t>red?	</a:t>
            </a:r>
          </a:p>
          <a:p>
            <a:pPr marL="457200" indent="-457200">
              <a:buFont typeface="+mj-lt"/>
              <a:buAutoNum type="arabicPeriod"/>
            </a:pPr>
            <a:r>
              <a:rPr lang="en-GB" sz="2400" dirty="0" smtClean="0"/>
              <a:t>Kiwi</a:t>
            </a:r>
          </a:p>
          <a:p>
            <a:pPr marL="457200" indent="-457200">
              <a:buFont typeface="+mj-lt"/>
              <a:buAutoNum type="arabicPeriod"/>
            </a:pPr>
            <a:r>
              <a:rPr lang="en-GB" sz="2400" dirty="0" smtClean="0"/>
              <a:t>Banana</a:t>
            </a:r>
          </a:p>
          <a:p>
            <a:pPr marL="457200" indent="-457200">
              <a:buFont typeface="+mj-lt"/>
              <a:buAutoNum type="arabicPeriod"/>
            </a:pPr>
            <a:r>
              <a:rPr lang="en-GB" sz="2400" dirty="0" smtClean="0"/>
              <a:t>Strawberry</a:t>
            </a:r>
          </a:p>
          <a:p>
            <a:pPr marL="457200" indent="-457200">
              <a:buFont typeface="+mj-lt"/>
              <a:buAutoNum type="arabicPeriod"/>
            </a:pPr>
            <a:r>
              <a:rPr lang="en-GB" sz="2400" dirty="0" smtClean="0"/>
              <a:t>Blackcurrant</a:t>
            </a:r>
          </a:p>
          <a:p>
            <a:pPr marL="457200" indent="-457200">
              <a:buFont typeface="+mj-lt"/>
              <a:buAutoNum type="arabicPeriod"/>
            </a:pPr>
            <a:r>
              <a:rPr lang="en-GB" sz="2400" dirty="0" smtClean="0"/>
              <a:t>Orange</a:t>
            </a:r>
          </a:p>
          <a:p>
            <a:pPr marL="0" indent="0">
              <a:buNone/>
            </a:pPr>
            <a:endParaRPr lang="en-GB" sz="2400" dirty="0"/>
          </a:p>
          <a:p>
            <a:pPr marL="0" indent="0">
              <a:buNone/>
            </a:pPr>
            <a:r>
              <a:rPr lang="en-GB" sz="2400" dirty="0" smtClean="0"/>
              <a:t>No </a:t>
            </a:r>
            <a:r>
              <a:rPr lang="en-GB" sz="2400" dirty="0"/>
              <a:t>negative marking </a:t>
            </a:r>
          </a:p>
          <a:p>
            <a:endParaRPr lang="en-GB" sz="2400" dirty="0"/>
          </a:p>
        </p:txBody>
      </p:sp>
    </p:spTree>
    <p:extLst>
      <p:ext uri="{BB962C8B-B14F-4D97-AF65-F5344CB8AC3E}">
        <p14:creationId xmlns:p14="http://schemas.microsoft.com/office/powerpoint/2010/main" val="2482785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Society &amp; Health/EIP in-class test format: </a:t>
            </a:r>
            <a:br>
              <a:rPr lang="en-GB" sz="3200" dirty="0" smtClean="0"/>
            </a:br>
            <a:r>
              <a:rPr lang="en-GB" sz="2400" dirty="0" smtClean="0"/>
              <a:t>Single Best Answer</a:t>
            </a:r>
            <a:endParaRPr lang="en-GB" sz="2400" dirty="0"/>
          </a:p>
        </p:txBody>
      </p:sp>
      <p:sp>
        <p:nvSpPr>
          <p:cNvPr id="3" name="Content Placeholder 2"/>
          <p:cNvSpPr>
            <a:spLocks noGrp="1"/>
          </p:cNvSpPr>
          <p:nvPr>
            <p:ph idx="1"/>
          </p:nvPr>
        </p:nvSpPr>
        <p:spPr/>
        <p:txBody>
          <a:bodyPr>
            <a:normAutofit lnSpcReduction="10000"/>
          </a:bodyPr>
          <a:lstStyle/>
          <a:p>
            <a:pPr marL="0" indent="0">
              <a:buNone/>
            </a:pPr>
            <a:r>
              <a:rPr lang="en-GB" sz="2400" dirty="0" smtClean="0"/>
              <a:t>Which of the following fruits </a:t>
            </a:r>
            <a:r>
              <a:rPr lang="en-GB" sz="2400" dirty="0"/>
              <a:t>is </a:t>
            </a:r>
            <a:r>
              <a:rPr lang="en-GB" sz="2400" dirty="0" smtClean="0"/>
              <a:t>red?	</a:t>
            </a:r>
          </a:p>
          <a:p>
            <a:pPr marL="457200" indent="-457200">
              <a:buFont typeface="+mj-lt"/>
              <a:buAutoNum type="arabicPeriod"/>
            </a:pPr>
            <a:r>
              <a:rPr lang="en-GB" sz="2400" dirty="0" smtClean="0"/>
              <a:t>Kiwi		0 marks</a:t>
            </a:r>
          </a:p>
          <a:p>
            <a:pPr marL="457200" indent="-457200">
              <a:buFont typeface="+mj-lt"/>
              <a:buAutoNum type="arabicPeriod"/>
            </a:pPr>
            <a:r>
              <a:rPr lang="en-GB" sz="2400" dirty="0" smtClean="0"/>
              <a:t>Banana		0 marks</a:t>
            </a:r>
          </a:p>
          <a:p>
            <a:pPr marL="457200" indent="-457200">
              <a:buFont typeface="+mj-lt"/>
              <a:buAutoNum type="arabicPeriod"/>
            </a:pPr>
            <a:r>
              <a:rPr lang="en-GB" sz="2400" b="1" dirty="0" smtClean="0"/>
              <a:t>Strawberry		1 mark</a:t>
            </a:r>
          </a:p>
          <a:p>
            <a:pPr marL="457200" indent="-457200">
              <a:buFont typeface="+mj-lt"/>
              <a:buAutoNum type="arabicPeriod"/>
            </a:pPr>
            <a:r>
              <a:rPr lang="en-GB" sz="2400" dirty="0" smtClean="0"/>
              <a:t>Blackcurrant	0 marks</a:t>
            </a:r>
          </a:p>
          <a:p>
            <a:pPr marL="457200" indent="-457200">
              <a:buFont typeface="+mj-lt"/>
              <a:buAutoNum type="arabicPeriod"/>
            </a:pPr>
            <a:r>
              <a:rPr lang="en-GB" sz="2400" dirty="0" smtClean="0"/>
              <a:t>Orange		0 marks</a:t>
            </a:r>
          </a:p>
          <a:p>
            <a:pPr marL="0" indent="0">
              <a:buNone/>
            </a:pPr>
            <a:endParaRPr lang="en-GB" sz="2400" dirty="0"/>
          </a:p>
          <a:p>
            <a:pPr marL="0" indent="0">
              <a:buNone/>
            </a:pPr>
            <a:r>
              <a:rPr lang="en-GB" sz="2400" dirty="0" smtClean="0"/>
              <a:t>No </a:t>
            </a:r>
            <a:r>
              <a:rPr lang="en-GB" sz="2400" dirty="0"/>
              <a:t>negative marking </a:t>
            </a:r>
          </a:p>
          <a:p>
            <a:endParaRPr lang="en-GB" sz="2400" dirty="0" smtClean="0"/>
          </a:p>
          <a:p>
            <a:r>
              <a:rPr lang="en-GB" sz="2400" dirty="0" smtClean="0"/>
              <a:t>Yes, I know a blood orange can be a bit red, but it is the single BEST answer….</a:t>
            </a:r>
            <a:endParaRPr lang="en-GB" sz="2400" dirty="0"/>
          </a:p>
        </p:txBody>
      </p:sp>
    </p:spTree>
    <p:extLst>
      <p:ext uri="{BB962C8B-B14F-4D97-AF65-F5344CB8AC3E}">
        <p14:creationId xmlns:p14="http://schemas.microsoft.com/office/powerpoint/2010/main" val="3897023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281339"/>
          </a:xfrm>
        </p:spPr>
        <p:txBody>
          <a:bodyPr>
            <a:normAutofit/>
          </a:bodyPr>
          <a:lstStyle/>
          <a:p>
            <a:pPr marL="0" indent="0">
              <a:buNone/>
            </a:pPr>
            <a:r>
              <a:rPr lang="en-GB" sz="2800" dirty="0" smtClean="0"/>
              <a:t>2000 word essay</a:t>
            </a:r>
          </a:p>
          <a:p>
            <a:r>
              <a:rPr lang="en-GB" sz="2800" dirty="0" smtClean="0"/>
              <a:t>Topic: </a:t>
            </a:r>
          </a:p>
          <a:p>
            <a:pPr lvl="1"/>
            <a:r>
              <a:rPr lang="en-GB" sz="2000" dirty="0" smtClean="0"/>
              <a:t>a discussion of the experience of healthcare, </a:t>
            </a:r>
            <a:r>
              <a:rPr lang="en-GB" sz="2000" b="1" dirty="0" smtClean="0"/>
              <a:t>First Clinical Attachment</a:t>
            </a:r>
          </a:p>
          <a:p>
            <a:pPr marL="457200" lvl="1" indent="0">
              <a:buNone/>
            </a:pPr>
            <a:r>
              <a:rPr lang="en-GB" sz="2000" dirty="0" smtClean="0"/>
              <a:t>AND</a:t>
            </a:r>
          </a:p>
          <a:p>
            <a:pPr lvl="1"/>
            <a:r>
              <a:rPr lang="en-GB" sz="2000" dirty="0"/>
              <a:t>a</a:t>
            </a:r>
            <a:r>
              <a:rPr lang="en-GB" sz="2000" dirty="0" smtClean="0"/>
              <a:t> discussion of a core sociological concept (EITHER health inequalities OR deviance)</a:t>
            </a:r>
          </a:p>
          <a:p>
            <a:r>
              <a:rPr lang="en-GB" sz="2800" dirty="0" smtClean="0"/>
              <a:t>Submission deadline: Friday 22nd March 2013 </a:t>
            </a:r>
            <a:endParaRPr lang="en-GB" sz="2800" dirty="0"/>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t>Society and Health Assessments: </a:t>
            </a:r>
          </a:p>
          <a:p>
            <a:r>
              <a:rPr lang="en-GB" sz="2900" dirty="0" smtClean="0"/>
              <a:t>FCA and Society &amp; Health Essay </a:t>
            </a:r>
          </a:p>
        </p:txBody>
      </p:sp>
      <p:sp>
        <p:nvSpPr>
          <p:cNvPr id="5" name="TextBox 4"/>
          <p:cNvSpPr txBox="1"/>
          <p:nvPr/>
        </p:nvSpPr>
        <p:spPr>
          <a:xfrm>
            <a:off x="331321" y="5877272"/>
            <a:ext cx="8640960" cy="938719"/>
          </a:xfrm>
          <a:prstGeom prst="rect">
            <a:avLst/>
          </a:prstGeom>
          <a:noFill/>
        </p:spPr>
        <p:txBody>
          <a:bodyPr wrap="square" rtlCol="0">
            <a:spAutoFit/>
          </a:bodyPr>
          <a:lstStyle/>
          <a:p>
            <a:r>
              <a:rPr lang="en-GB" sz="1100" dirty="0" smtClean="0"/>
              <a:t>These details </a:t>
            </a:r>
            <a:r>
              <a:rPr lang="en-GB" sz="1100" dirty="0"/>
              <a:t>are currently provisional and may be subject to change.  </a:t>
            </a:r>
          </a:p>
          <a:p>
            <a:r>
              <a:rPr lang="en-GB" sz="1100" dirty="0" smtClean="0"/>
              <a:t>Students </a:t>
            </a:r>
            <a:r>
              <a:rPr lang="en-GB" sz="1100" dirty="0"/>
              <a:t>must </a:t>
            </a:r>
            <a:r>
              <a:rPr lang="en-GB" sz="1100" dirty="0" smtClean="0"/>
              <a:t>check </a:t>
            </a:r>
            <a:r>
              <a:rPr lang="en-GB" sz="1100" dirty="0"/>
              <a:t>both the intranet and their email regularly </a:t>
            </a:r>
            <a:r>
              <a:rPr lang="en-GB" sz="1100" dirty="0" smtClean="0"/>
              <a:t>for up-to-date </a:t>
            </a:r>
            <a:r>
              <a:rPr lang="en-GB" sz="1100" dirty="0"/>
              <a:t>information about forthcoming </a:t>
            </a:r>
            <a:r>
              <a:rPr lang="en-GB" sz="1100" dirty="0" smtClean="0"/>
              <a:t>assessments.</a:t>
            </a:r>
          </a:p>
          <a:p>
            <a:endParaRPr lang="en-GB" sz="1100" dirty="0"/>
          </a:p>
          <a:p>
            <a:r>
              <a:rPr lang="en-GB" sz="1100" dirty="0" smtClean="0"/>
              <a:t>Details on the FCA/S&amp;H Essay will be posted on the  FCA Intranet page. </a:t>
            </a:r>
            <a:endParaRPr lang="en-GB" sz="1100" dirty="0"/>
          </a:p>
          <a:p>
            <a:endParaRPr lang="en-GB" sz="1100" dirty="0"/>
          </a:p>
        </p:txBody>
      </p:sp>
    </p:spTree>
    <p:extLst>
      <p:ext uri="{BB962C8B-B14F-4D97-AF65-F5344CB8AC3E}">
        <p14:creationId xmlns:p14="http://schemas.microsoft.com/office/powerpoint/2010/main" val="3227298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1</a:t>
            </a:r>
            <a:br>
              <a:rPr lang="en-GB" dirty="0" smtClean="0">
                <a:effectLst/>
              </a:rPr>
            </a:br>
            <a:endParaRPr lang="en-GB" dirty="0"/>
          </a:p>
        </p:txBody>
      </p:sp>
      <p:sp>
        <p:nvSpPr>
          <p:cNvPr id="5" name="Content Placeholder 4"/>
          <p:cNvSpPr>
            <a:spLocks noGrp="1"/>
          </p:cNvSpPr>
          <p:nvPr>
            <p:ph idx="1"/>
          </p:nvPr>
        </p:nvSpPr>
        <p:spPr/>
        <p:txBody>
          <a:bodyPr>
            <a:normAutofit fontScale="70000" lnSpcReduction="20000"/>
          </a:bodyPr>
          <a:lstStyle/>
          <a:p>
            <a:pPr marL="0" indent="0">
              <a:spcAft>
                <a:spcPts val="565"/>
              </a:spcAft>
              <a:buNone/>
            </a:pPr>
            <a:r>
              <a:rPr lang="en-GB" dirty="0" smtClean="0">
                <a:effectLst/>
              </a:rPr>
              <a:t>Which one of the following is </a:t>
            </a:r>
            <a:r>
              <a:rPr lang="en-GB" b="1" dirty="0" smtClean="0">
                <a:effectLst/>
              </a:rPr>
              <a:t>not</a:t>
            </a:r>
            <a:r>
              <a:rPr lang="en-GB" dirty="0" smtClean="0">
                <a:effectLst/>
              </a:rPr>
              <a:t> included in Parsons’ definition of the sick role :</a:t>
            </a:r>
          </a:p>
          <a:p>
            <a:pPr marL="514350" indent="-514350">
              <a:spcAft>
                <a:spcPts val="565"/>
              </a:spcAft>
              <a:buFont typeface="+mj-lt"/>
              <a:buAutoNum type="arabicPeriod"/>
            </a:pPr>
            <a:r>
              <a:rPr lang="en-GB" dirty="0" smtClean="0">
                <a:effectLst/>
              </a:rPr>
              <a:t>The sick person has the obligation to consult expert medical opinion</a:t>
            </a:r>
          </a:p>
          <a:p>
            <a:pPr marL="514350" indent="-514350">
              <a:spcAft>
                <a:spcPts val="565"/>
              </a:spcAft>
              <a:buFont typeface="+mj-lt"/>
              <a:buAutoNum type="arabicPeriod"/>
            </a:pPr>
            <a:r>
              <a:rPr lang="en-GB" dirty="0" smtClean="0">
                <a:effectLst/>
              </a:rPr>
              <a:t>The sick role mainly applies to a person suffering from a chronic illness</a:t>
            </a:r>
          </a:p>
          <a:p>
            <a:pPr marL="514350" indent="-514350">
              <a:spcAft>
                <a:spcPts val="565"/>
              </a:spcAft>
              <a:buFont typeface="+mj-lt"/>
              <a:buAutoNum type="arabicPeriod"/>
            </a:pPr>
            <a:r>
              <a:rPr lang="en-GB" dirty="0" smtClean="0">
                <a:effectLst/>
              </a:rPr>
              <a:t>The sick person has a right to be regarded as needing care and being unable to get better through her own decisions and will</a:t>
            </a:r>
          </a:p>
          <a:p>
            <a:pPr marL="514350" indent="-514350">
              <a:spcAft>
                <a:spcPts val="565"/>
              </a:spcAft>
              <a:buFont typeface="+mj-lt"/>
              <a:buAutoNum type="arabicPeriod"/>
            </a:pPr>
            <a:r>
              <a:rPr lang="en-GB" dirty="0" smtClean="0">
                <a:effectLst/>
              </a:rPr>
              <a:t>The sick person has the right to be exempt from normal social roles such as work</a:t>
            </a:r>
          </a:p>
          <a:p>
            <a:pPr marL="514350" indent="-514350">
              <a:spcAft>
                <a:spcPts val="565"/>
              </a:spcAft>
              <a:buFont typeface="+mj-lt"/>
              <a:buAutoNum type="arabicPeriod"/>
            </a:pPr>
            <a:r>
              <a:rPr lang="en-GB" dirty="0" smtClean="0">
                <a:effectLst/>
              </a:rPr>
              <a:t>The sick person has to want to get well speedily for instance by taking the advised medical treatment</a:t>
            </a:r>
            <a:endParaRPr lang="en-GB" dirty="0" smtClean="0">
              <a:effectLst/>
              <a:ea typeface="Times New Roman"/>
              <a:cs typeface="Times New Roman"/>
            </a:endParaRPr>
          </a:p>
          <a:p>
            <a:endParaRPr lang="en-GB" dirty="0"/>
          </a:p>
        </p:txBody>
      </p:sp>
    </p:spTree>
    <p:extLst>
      <p:ext uri="{BB962C8B-B14F-4D97-AF65-F5344CB8AC3E}">
        <p14:creationId xmlns:p14="http://schemas.microsoft.com/office/powerpoint/2010/main" val="26384552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1</a:t>
            </a:r>
            <a:br>
              <a:rPr lang="en-GB" dirty="0" smtClean="0">
                <a:effectLst/>
              </a:rPr>
            </a:br>
            <a:endParaRPr lang="en-GB" dirty="0"/>
          </a:p>
        </p:txBody>
      </p:sp>
      <p:sp>
        <p:nvSpPr>
          <p:cNvPr id="5" name="Content Placeholder 4"/>
          <p:cNvSpPr>
            <a:spLocks noGrp="1"/>
          </p:cNvSpPr>
          <p:nvPr>
            <p:ph idx="1"/>
          </p:nvPr>
        </p:nvSpPr>
        <p:spPr/>
        <p:txBody>
          <a:bodyPr>
            <a:normAutofit fontScale="70000" lnSpcReduction="20000"/>
          </a:bodyPr>
          <a:lstStyle/>
          <a:p>
            <a:pPr marL="0" indent="0">
              <a:spcAft>
                <a:spcPts val="565"/>
              </a:spcAft>
              <a:buNone/>
            </a:pPr>
            <a:r>
              <a:rPr lang="en-GB" dirty="0" smtClean="0">
                <a:effectLst/>
              </a:rPr>
              <a:t>Which one of the following is </a:t>
            </a:r>
            <a:r>
              <a:rPr lang="en-GB" b="1" dirty="0" smtClean="0">
                <a:effectLst/>
              </a:rPr>
              <a:t>not</a:t>
            </a:r>
            <a:r>
              <a:rPr lang="en-GB" dirty="0" smtClean="0">
                <a:effectLst/>
              </a:rPr>
              <a:t> included in Parsons’ definition of the sick role :</a:t>
            </a:r>
          </a:p>
          <a:p>
            <a:pPr marL="514350" indent="-514350">
              <a:spcAft>
                <a:spcPts val="565"/>
              </a:spcAft>
              <a:buFont typeface="+mj-lt"/>
              <a:buAutoNum type="arabicPeriod"/>
            </a:pPr>
            <a:r>
              <a:rPr lang="en-GB" dirty="0" smtClean="0">
                <a:effectLst/>
              </a:rPr>
              <a:t>The sick person has the obligation to consult expert medical opinion</a:t>
            </a:r>
          </a:p>
          <a:p>
            <a:pPr marL="514350" indent="-514350">
              <a:spcAft>
                <a:spcPts val="565"/>
              </a:spcAft>
              <a:buFont typeface="+mj-lt"/>
              <a:buAutoNum type="arabicPeriod"/>
            </a:pPr>
            <a:r>
              <a:rPr lang="en-GB" b="1" dirty="0" smtClean="0">
                <a:effectLst/>
              </a:rPr>
              <a:t>The sick role mainly applies to a person suffering from a chronic illness</a:t>
            </a:r>
          </a:p>
          <a:p>
            <a:pPr marL="514350" indent="-514350">
              <a:spcAft>
                <a:spcPts val="565"/>
              </a:spcAft>
              <a:buFont typeface="+mj-lt"/>
              <a:buAutoNum type="arabicPeriod"/>
            </a:pPr>
            <a:r>
              <a:rPr lang="en-GB" dirty="0" smtClean="0">
                <a:effectLst/>
              </a:rPr>
              <a:t>The sick person has a right to be regarded as needing care and being unable to get better through her own decisions and will</a:t>
            </a:r>
          </a:p>
          <a:p>
            <a:pPr marL="514350" indent="-514350">
              <a:spcAft>
                <a:spcPts val="565"/>
              </a:spcAft>
              <a:buFont typeface="+mj-lt"/>
              <a:buAutoNum type="arabicPeriod"/>
            </a:pPr>
            <a:r>
              <a:rPr lang="en-GB" dirty="0" smtClean="0">
                <a:effectLst/>
              </a:rPr>
              <a:t>The sick person has the right to be exempt from normal social roles such as work</a:t>
            </a:r>
          </a:p>
          <a:p>
            <a:pPr marL="514350" indent="-514350">
              <a:spcAft>
                <a:spcPts val="565"/>
              </a:spcAft>
              <a:buFont typeface="+mj-lt"/>
              <a:buAutoNum type="arabicPeriod"/>
            </a:pPr>
            <a:r>
              <a:rPr lang="en-GB" dirty="0" smtClean="0">
                <a:effectLst/>
              </a:rPr>
              <a:t>The sick person has to want to get well speedily for instance by taking the advised medical treatment</a:t>
            </a:r>
            <a:endParaRPr lang="en-GB" dirty="0" smtClean="0">
              <a:effectLst/>
              <a:ea typeface="Times New Roman"/>
              <a:cs typeface="Times New Roman"/>
            </a:endParaRPr>
          </a:p>
          <a:p>
            <a:endParaRPr lang="en-GB" dirty="0"/>
          </a:p>
        </p:txBody>
      </p:sp>
    </p:spTree>
    <p:extLst>
      <p:ext uri="{BB962C8B-B14F-4D97-AF65-F5344CB8AC3E}">
        <p14:creationId xmlns:p14="http://schemas.microsoft.com/office/powerpoint/2010/main" val="2066328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SBA 2</a:t>
            </a:r>
            <a:endParaRPr lang="en-GB" dirty="0"/>
          </a:p>
        </p:txBody>
      </p:sp>
      <p:sp>
        <p:nvSpPr>
          <p:cNvPr id="3" name="Content Placeholder 2"/>
          <p:cNvSpPr>
            <a:spLocks noGrp="1"/>
          </p:cNvSpPr>
          <p:nvPr>
            <p:ph idx="1"/>
          </p:nvPr>
        </p:nvSpPr>
        <p:spPr/>
        <p:txBody>
          <a:bodyPr>
            <a:noAutofit/>
          </a:bodyPr>
          <a:lstStyle/>
          <a:p>
            <a:pPr marL="0" indent="0">
              <a:buNone/>
            </a:pPr>
            <a:r>
              <a:rPr lang="en-GB" sz="2200" dirty="0" smtClean="0"/>
              <a:t>Regarding Mental Health Conditions in the UK please select the </a:t>
            </a:r>
            <a:r>
              <a:rPr lang="en-GB" sz="2200" b="1" dirty="0" smtClean="0"/>
              <a:t>correct</a:t>
            </a:r>
            <a:r>
              <a:rPr lang="en-GB" sz="2200" dirty="0" smtClean="0"/>
              <a:t> statement: </a:t>
            </a:r>
          </a:p>
          <a:p>
            <a:pPr marL="914400" lvl="1" indent="-457200">
              <a:spcAft>
                <a:spcPts val="1200"/>
              </a:spcAft>
              <a:buFont typeface="+mj-lt"/>
              <a:buAutoNum type="arabicPeriod"/>
            </a:pPr>
            <a:r>
              <a:rPr lang="en-GB" sz="2200" dirty="0" smtClean="0"/>
              <a:t>People suffering from mental health conditions have the same life expectancy as the rest of the population</a:t>
            </a:r>
          </a:p>
          <a:p>
            <a:pPr marL="914400" lvl="1" indent="-457200">
              <a:spcAft>
                <a:spcPts val="1200"/>
              </a:spcAft>
              <a:buFont typeface="+mj-lt"/>
              <a:buAutoNum type="arabicPeriod"/>
            </a:pPr>
            <a:r>
              <a:rPr lang="en-GB" sz="2200" dirty="0"/>
              <a:t>M</a:t>
            </a:r>
            <a:r>
              <a:rPr lang="en-GB" sz="2200" dirty="0" smtClean="0"/>
              <a:t>ental health conditions affect one in three people at some point in their lives</a:t>
            </a:r>
          </a:p>
          <a:p>
            <a:pPr marL="914400" lvl="1" indent="-457200">
              <a:spcAft>
                <a:spcPts val="1200"/>
              </a:spcAft>
              <a:buFont typeface="+mj-lt"/>
              <a:buAutoNum type="arabicPeriod"/>
            </a:pPr>
            <a:r>
              <a:rPr lang="en-GB" sz="2200" dirty="0"/>
              <a:t>M</a:t>
            </a:r>
            <a:r>
              <a:rPr lang="en-GB" sz="2200" dirty="0" smtClean="0"/>
              <a:t>ental health conditions cause low levels of disability  </a:t>
            </a:r>
          </a:p>
          <a:p>
            <a:pPr marL="914400" lvl="1" indent="-457200">
              <a:spcAft>
                <a:spcPts val="1200"/>
              </a:spcAft>
              <a:buFont typeface="+mj-lt"/>
              <a:buAutoNum type="arabicPeriod"/>
            </a:pPr>
            <a:r>
              <a:rPr lang="en-GB" sz="2200" dirty="0" smtClean="0"/>
              <a:t>People suffering from mental health conditions suffer similar levels of physical illness as the rest of the population</a:t>
            </a:r>
          </a:p>
          <a:p>
            <a:pPr lvl="1"/>
            <a:endParaRPr lang="en-GB" sz="2200" dirty="0"/>
          </a:p>
          <a:p>
            <a:pPr marL="0" indent="0">
              <a:buNone/>
            </a:pPr>
            <a:r>
              <a:rPr lang="en-GB" sz="2200" dirty="0" smtClean="0"/>
              <a:t>	</a:t>
            </a:r>
            <a:endParaRPr lang="en-GB" sz="2200" dirty="0"/>
          </a:p>
        </p:txBody>
      </p:sp>
    </p:spTree>
    <p:extLst>
      <p:ext uri="{BB962C8B-B14F-4D97-AF65-F5344CB8AC3E}">
        <p14:creationId xmlns:p14="http://schemas.microsoft.com/office/powerpoint/2010/main" val="33534211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SBA 2</a:t>
            </a:r>
            <a:endParaRPr lang="en-GB" dirty="0"/>
          </a:p>
        </p:txBody>
      </p:sp>
      <p:sp>
        <p:nvSpPr>
          <p:cNvPr id="3" name="Content Placeholder 2"/>
          <p:cNvSpPr>
            <a:spLocks noGrp="1"/>
          </p:cNvSpPr>
          <p:nvPr>
            <p:ph idx="1"/>
          </p:nvPr>
        </p:nvSpPr>
        <p:spPr/>
        <p:txBody>
          <a:bodyPr>
            <a:noAutofit/>
          </a:bodyPr>
          <a:lstStyle/>
          <a:p>
            <a:pPr marL="0" indent="0">
              <a:buNone/>
            </a:pPr>
            <a:r>
              <a:rPr lang="en-GB" sz="2200" dirty="0" smtClean="0"/>
              <a:t>Regarding Mental Health Conditions in the UK please select the </a:t>
            </a:r>
            <a:r>
              <a:rPr lang="en-GB" sz="2200" b="1" dirty="0" smtClean="0"/>
              <a:t>correct</a:t>
            </a:r>
            <a:r>
              <a:rPr lang="en-GB" sz="2200" dirty="0" smtClean="0"/>
              <a:t> statement: </a:t>
            </a:r>
          </a:p>
          <a:p>
            <a:pPr marL="914400" lvl="1" indent="-457200">
              <a:spcAft>
                <a:spcPts val="1200"/>
              </a:spcAft>
              <a:buFont typeface="+mj-lt"/>
              <a:buAutoNum type="arabicPeriod"/>
            </a:pPr>
            <a:r>
              <a:rPr lang="en-GB" sz="2200" dirty="0" smtClean="0"/>
              <a:t>People suffering from mental health conditions have the same life expectancy as the rest of the population</a:t>
            </a:r>
          </a:p>
          <a:p>
            <a:pPr marL="914400" lvl="1" indent="-457200">
              <a:spcAft>
                <a:spcPts val="1200"/>
              </a:spcAft>
              <a:buFont typeface="+mj-lt"/>
              <a:buAutoNum type="arabicPeriod"/>
            </a:pPr>
            <a:r>
              <a:rPr lang="en-GB" sz="2200" b="1" dirty="0"/>
              <a:t>M</a:t>
            </a:r>
            <a:r>
              <a:rPr lang="en-GB" sz="2200" b="1" dirty="0" smtClean="0"/>
              <a:t>ental health conditions affect one in three people at some point in their lives</a:t>
            </a:r>
          </a:p>
          <a:p>
            <a:pPr marL="914400" lvl="1" indent="-457200">
              <a:spcAft>
                <a:spcPts val="1200"/>
              </a:spcAft>
              <a:buFont typeface="+mj-lt"/>
              <a:buAutoNum type="arabicPeriod"/>
            </a:pPr>
            <a:r>
              <a:rPr lang="en-GB" sz="2200" dirty="0"/>
              <a:t>M</a:t>
            </a:r>
            <a:r>
              <a:rPr lang="en-GB" sz="2200" dirty="0" smtClean="0"/>
              <a:t>ental health conditions cause low levels of disability  </a:t>
            </a:r>
          </a:p>
          <a:p>
            <a:pPr marL="914400" lvl="1" indent="-457200">
              <a:spcAft>
                <a:spcPts val="1200"/>
              </a:spcAft>
              <a:buFont typeface="+mj-lt"/>
              <a:buAutoNum type="arabicPeriod"/>
            </a:pPr>
            <a:r>
              <a:rPr lang="en-GB" sz="2200" dirty="0" smtClean="0"/>
              <a:t>People suffering from mental health conditions suffer similar levels of physical illness as the rest of the population</a:t>
            </a:r>
          </a:p>
          <a:p>
            <a:pPr lvl="1"/>
            <a:endParaRPr lang="en-GB" sz="2200" dirty="0"/>
          </a:p>
          <a:p>
            <a:pPr marL="0" indent="0">
              <a:buNone/>
            </a:pPr>
            <a:r>
              <a:rPr lang="en-GB" sz="2200" dirty="0" smtClean="0"/>
              <a:t>	</a:t>
            </a:r>
            <a:endParaRPr lang="en-GB" sz="2200" dirty="0"/>
          </a:p>
        </p:txBody>
      </p:sp>
    </p:spTree>
    <p:extLst>
      <p:ext uri="{BB962C8B-B14F-4D97-AF65-F5344CB8AC3E}">
        <p14:creationId xmlns:p14="http://schemas.microsoft.com/office/powerpoint/2010/main" val="534408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3</a:t>
            </a:r>
            <a:br>
              <a:rPr lang="en-GB" dirty="0" smtClean="0">
                <a:effectLst/>
              </a:rPr>
            </a:br>
            <a:endParaRPr lang="en-GB" dirty="0"/>
          </a:p>
        </p:txBody>
      </p:sp>
      <p:sp>
        <p:nvSpPr>
          <p:cNvPr id="5" name="Content Placeholder 4"/>
          <p:cNvSpPr>
            <a:spLocks noGrp="1"/>
          </p:cNvSpPr>
          <p:nvPr>
            <p:ph idx="1"/>
          </p:nvPr>
        </p:nvSpPr>
        <p:spPr/>
        <p:txBody>
          <a:bodyPr>
            <a:normAutofit fontScale="70000" lnSpcReduction="20000"/>
          </a:bodyPr>
          <a:lstStyle/>
          <a:p>
            <a:pPr marL="0" indent="0">
              <a:spcAft>
                <a:spcPts val="565"/>
              </a:spcAft>
              <a:buNone/>
            </a:pPr>
            <a:r>
              <a:rPr lang="en-GB" dirty="0" smtClean="0">
                <a:effectLst/>
              </a:rPr>
              <a:t>In the Whitehall study amongst a sample of civil servants, which of the following was </a:t>
            </a:r>
            <a:r>
              <a:rPr lang="en-GB" b="1" dirty="0" smtClean="0">
                <a:effectLst/>
              </a:rPr>
              <a:t>not</a:t>
            </a:r>
            <a:r>
              <a:rPr lang="en-GB" dirty="0" smtClean="0">
                <a:effectLst/>
              </a:rPr>
              <a:t> true:</a:t>
            </a:r>
          </a:p>
          <a:p>
            <a:pPr marL="514350" indent="-514350">
              <a:spcAft>
                <a:spcPts val="565"/>
              </a:spcAft>
              <a:buFont typeface="+mj-lt"/>
              <a:buAutoNum type="arabicPeriod"/>
            </a:pPr>
            <a:r>
              <a:rPr lang="en-GB" dirty="0" smtClean="0">
                <a:effectLst/>
              </a:rPr>
              <a:t>Men in the lowest grades of employment had a four times higher mortality rate than men in the highest grade</a:t>
            </a:r>
          </a:p>
          <a:p>
            <a:pPr marL="514350" indent="-514350">
              <a:spcAft>
                <a:spcPts val="565"/>
              </a:spcAft>
              <a:buFont typeface="+mj-lt"/>
              <a:buAutoNum type="arabicPeriod"/>
            </a:pPr>
            <a:r>
              <a:rPr lang="en-GB" dirty="0" smtClean="0">
                <a:effectLst/>
              </a:rPr>
              <a:t>A difference in mortality is only observed between the highest and lowest employment grades</a:t>
            </a:r>
          </a:p>
          <a:p>
            <a:pPr marL="514350" indent="-514350">
              <a:spcAft>
                <a:spcPts val="565"/>
              </a:spcAft>
              <a:buFont typeface="+mj-lt"/>
              <a:buAutoNum type="arabicPeriod"/>
            </a:pPr>
            <a:r>
              <a:rPr lang="en-GB" dirty="0" smtClean="0">
                <a:effectLst/>
              </a:rPr>
              <a:t>Lack of social support may contribute to the gradient in mortality</a:t>
            </a:r>
          </a:p>
          <a:p>
            <a:pPr marL="514350" indent="-514350">
              <a:spcAft>
                <a:spcPts val="565"/>
              </a:spcAft>
              <a:buFont typeface="+mj-lt"/>
              <a:buAutoNum type="arabicPeriod"/>
            </a:pPr>
            <a:r>
              <a:rPr lang="en-GB" dirty="0" smtClean="0">
                <a:effectLst/>
              </a:rPr>
              <a:t>The gradient in mortality occurs across all employment grades</a:t>
            </a:r>
          </a:p>
          <a:p>
            <a:pPr marL="514350" indent="-514350">
              <a:spcAft>
                <a:spcPts val="565"/>
              </a:spcAft>
              <a:buFont typeface="+mj-lt"/>
              <a:buAutoNum type="arabicPeriod"/>
            </a:pPr>
            <a:r>
              <a:rPr lang="en-GB" dirty="0" smtClean="0">
                <a:effectLst/>
              </a:rPr>
              <a:t>Socioeconomic position and occupational grade were stronger determinants of the risk of developing cardiovascular disease, compared to any other life circumstances </a:t>
            </a:r>
            <a:endParaRPr lang="en-GB" dirty="0">
              <a:effectLst/>
              <a:latin typeface="Arial"/>
              <a:ea typeface="Times New Roman"/>
              <a:cs typeface="Times New Roman"/>
            </a:endParaRPr>
          </a:p>
        </p:txBody>
      </p:sp>
    </p:spTree>
    <p:extLst>
      <p:ext uri="{BB962C8B-B14F-4D97-AF65-F5344CB8AC3E}">
        <p14:creationId xmlns:p14="http://schemas.microsoft.com/office/powerpoint/2010/main" val="28741700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3</a:t>
            </a:r>
            <a:br>
              <a:rPr lang="en-GB" dirty="0" smtClean="0">
                <a:effectLst/>
              </a:rPr>
            </a:br>
            <a:endParaRPr lang="en-GB" dirty="0"/>
          </a:p>
        </p:txBody>
      </p:sp>
      <p:sp>
        <p:nvSpPr>
          <p:cNvPr id="5" name="Content Placeholder 4"/>
          <p:cNvSpPr>
            <a:spLocks noGrp="1"/>
          </p:cNvSpPr>
          <p:nvPr>
            <p:ph idx="1"/>
          </p:nvPr>
        </p:nvSpPr>
        <p:spPr/>
        <p:txBody>
          <a:bodyPr>
            <a:normAutofit fontScale="70000" lnSpcReduction="20000"/>
          </a:bodyPr>
          <a:lstStyle/>
          <a:p>
            <a:pPr marL="0" indent="0">
              <a:spcAft>
                <a:spcPts val="565"/>
              </a:spcAft>
              <a:buNone/>
            </a:pPr>
            <a:r>
              <a:rPr lang="en-GB" dirty="0" smtClean="0">
                <a:effectLst/>
              </a:rPr>
              <a:t>In the Whitehall study amongst a sample of civil servants, which of the following was </a:t>
            </a:r>
            <a:r>
              <a:rPr lang="en-GB" b="1" dirty="0" smtClean="0">
                <a:effectLst/>
              </a:rPr>
              <a:t>not</a:t>
            </a:r>
            <a:r>
              <a:rPr lang="en-GB" dirty="0" smtClean="0">
                <a:effectLst/>
              </a:rPr>
              <a:t> true:</a:t>
            </a:r>
          </a:p>
          <a:p>
            <a:pPr marL="514350" indent="-514350">
              <a:spcAft>
                <a:spcPts val="565"/>
              </a:spcAft>
              <a:buFont typeface="+mj-lt"/>
              <a:buAutoNum type="arabicPeriod"/>
            </a:pPr>
            <a:r>
              <a:rPr lang="en-GB" dirty="0" smtClean="0">
                <a:effectLst/>
              </a:rPr>
              <a:t>Men in the lowest grades of employment had a four times higher mortality rate than men in the highest grade</a:t>
            </a:r>
          </a:p>
          <a:p>
            <a:pPr marL="514350" indent="-514350">
              <a:spcAft>
                <a:spcPts val="565"/>
              </a:spcAft>
              <a:buFont typeface="+mj-lt"/>
              <a:buAutoNum type="arabicPeriod"/>
            </a:pPr>
            <a:r>
              <a:rPr lang="en-GB" b="1" dirty="0" smtClean="0">
                <a:effectLst/>
              </a:rPr>
              <a:t>A difference in mortality is only observed between the highest and lowest employment grades</a:t>
            </a:r>
          </a:p>
          <a:p>
            <a:pPr marL="514350" indent="-514350">
              <a:spcAft>
                <a:spcPts val="565"/>
              </a:spcAft>
              <a:buFont typeface="+mj-lt"/>
              <a:buAutoNum type="arabicPeriod"/>
            </a:pPr>
            <a:r>
              <a:rPr lang="en-GB" dirty="0" smtClean="0">
                <a:effectLst/>
              </a:rPr>
              <a:t>Lack of social support may contribute to the gradient in mortality</a:t>
            </a:r>
          </a:p>
          <a:p>
            <a:pPr marL="514350" indent="-514350">
              <a:spcAft>
                <a:spcPts val="565"/>
              </a:spcAft>
              <a:buFont typeface="+mj-lt"/>
              <a:buAutoNum type="arabicPeriod"/>
            </a:pPr>
            <a:r>
              <a:rPr lang="en-GB" dirty="0" smtClean="0">
                <a:effectLst/>
              </a:rPr>
              <a:t>The gradient in mortality occurs across all employment grades</a:t>
            </a:r>
          </a:p>
          <a:p>
            <a:pPr marL="514350" indent="-514350">
              <a:spcAft>
                <a:spcPts val="565"/>
              </a:spcAft>
              <a:buFont typeface="+mj-lt"/>
              <a:buAutoNum type="arabicPeriod"/>
            </a:pPr>
            <a:r>
              <a:rPr lang="en-GB" dirty="0" smtClean="0">
                <a:effectLst/>
              </a:rPr>
              <a:t>Socioeconomic position and occupational grade were stronger determinants of the risk of developing cardiovascular disease, compared to any other life circumstances </a:t>
            </a:r>
            <a:endParaRPr lang="en-GB" dirty="0">
              <a:effectLst/>
              <a:latin typeface="Arial"/>
              <a:ea typeface="Times New Roman"/>
              <a:cs typeface="Times New Roman"/>
            </a:endParaRPr>
          </a:p>
        </p:txBody>
      </p:sp>
    </p:spTree>
    <p:extLst>
      <p:ext uri="{BB962C8B-B14F-4D97-AF65-F5344CB8AC3E}">
        <p14:creationId xmlns:p14="http://schemas.microsoft.com/office/powerpoint/2010/main" val="212296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4</a:t>
            </a:r>
            <a:br>
              <a:rPr lang="en-GB" dirty="0" smtClean="0">
                <a:effectLst/>
              </a:rPr>
            </a:br>
            <a:endParaRPr lang="en-GB" dirty="0"/>
          </a:p>
        </p:txBody>
      </p:sp>
      <p:sp>
        <p:nvSpPr>
          <p:cNvPr id="5" name="Content Placeholder 4"/>
          <p:cNvSpPr>
            <a:spLocks noGrp="1"/>
          </p:cNvSpPr>
          <p:nvPr>
            <p:ph idx="1"/>
          </p:nvPr>
        </p:nvSpPr>
        <p:spPr/>
        <p:txBody>
          <a:bodyPr>
            <a:normAutofit/>
          </a:bodyPr>
          <a:lstStyle/>
          <a:p>
            <a:pPr marL="0" indent="0">
              <a:spcAft>
                <a:spcPts val="565"/>
              </a:spcAft>
              <a:buNone/>
            </a:pPr>
            <a:r>
              <a:rPr lang="en-GB" sz="2200" dirty="0" smtClean="0">
                <a:effectLst/>
              </a:rPr>
              <a:t>Regarding the NHS workforce, the largest employment group within the NHS is: </a:t>
            </a:r>
          </a:p>
          <a:p>
            <a:pPr marL="514350" indent="-514350">
              <a:spcAft>
                <a:spcPts val="750"/>
              </a:spcAft>
              <a:buFont typeface="+mj-lt"/>
              <a:buAutoNum type="arabicPeriod"/>
            </a:pPr>
            <a:r>
              <a:rPr lang="en-GB" sz="2200" dirty="0" smtClean="0">
                <a:effectLst/>
              </a:rPr>
              <a:t>Doctors </a:t>
            </a:r>
          </a:p>
          <a:p>
            <a:pPr marL="514350" indent="-514350">
              <a:spcAft>
                <a:spcPts val="750"/>
              </a:spcAft>
              <a:buFont typeface="+mj-lt"/>
              <a:buAutoNum type="arabicPeriod"/>
            </a:pPr>
            <a:r>
              <a:rPr lang="en-GB" sz="2200" dirty="0" smtClean="0">
                <a:effectLst/>
              </a:rPr>
              <a:t>Nurses</a:t>
            </a:r>
          </a:p>
          <a:p>
            <a:pPr marL="514350" indent="-514350">
              <a:spcAft>
                <a:spcPts val="750"/>
              </a:spcAft>
              <a:buFont typeface="+mj-lt"/>
              <a:buAutoNum type="arabicPeriod"/>
            </a:pPr>
            <a:r>
              <a:rPr lang="en-US" sz="2000" dirty="0"/>
              <a:t>Therapists, scientists, </a:t>
            </a:r>
            <a:r>
              <a:rPr lang="en-US" sz="2000" dirty="0" smtClean="0"/>
              <a:t>technical</a:t>
            </a:r>
          </a:p>
          <a:p>
            <a:pPr marL="514350" indent="-514350">
              <a:spcAft>
                <a:spcPts val="750"/>
              </a:spcAft>
              <a:buFont typeface="+mj-lt"/>
              <a:buAutoNum type="arabicPeriod"/>
            </a:pPr>
            <a:r>
              <a:rPr lang="en-US" sz="2000" dirty="0" smtClean="0"/>
              <a:t>Support to clinical staff</a:t>
            </a:r>
            <a:endParaRPr lang="en-GB" sz="2200" dirty="0" smtClean="0">
              <a:effectLst/>
            </a:endParaRPr>
          </a:p>
          <a:p>
            <a:pPr marL="514350" indent="-514350">
              <a:spcAft>
                <a:spcPts val="565"/>
              </a:spcAft>
              <a:buFont typeface="+mj-lt"/>
              <a:buAutoNum type="arabicPeriod"/>
            </a:pPr>
            <a:r>
              <a:rPr lang="en-GB" sz="2200" dirty="0" smtClean="0">
                <a:effectLst/>
              </a:rPr>
              <a:t>ambulance staff </a:t>
            </a:r>
          </a:p>
        </p:txBody>
      </p:sp>
    </p:spTree>
    <p:extLst>
      <p:ext uri="{BB962C8B-B14F-4D97-AF65-F5344CB8AC3E}">
        <p14:creationId xmlns:p14="http://schemas.microsoft.com/office/powerpoint/2010/main" val="34017711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Sample SBA 4</a:t>
            </a:r>
            <a:br>
              <a:rPr lang="en-GB" dirty="0" smtClean="0">
                <a:effectLst/>
              </a:rPr>
            </a:br>
            <a:endParaRPr lang="en-GB" dirty="0"/>
          </a:p>
        </p:txBody>
      </p:sp>
      <p:sp>
        <p:nvSpPr>
          <p:cNvPr id="5" name="Content Placeholder 4"/>
          <p:cNvSpPr>
            <a:spLocks noGrp="1"/>
          </p:cNvSpPr>
          <p:nvPr>
            <p:ph idx="1"/>
          </p:nvPr>
        </p:nvSpPr>
        <p:spPr/>
        <p:txBody>
          <a:bodyPr>
            <a:normAutofit/>
          </a:bodyPr>
          <a:lstStyle/>
          <a:p>
            <a:pPr marL="0" indent="0">
              <a:spcAft>
                <a:spcPts val="565"/>
              </a:spcAft>
              <a:buNone/>
            </a:pPr>
            <a:r>
              <a:rPr lang="en-GB" sz="2200" dirty="0" smtClean="0">
                <a:effectLst/>
              </a:rPr>
              <a:t>Regarding the NHS workforce, the largest employment group within the NHS is: </a:t>
            </a:r>
          </a:p>
          <a:p>
            <a:pPr marL="514350" indent="-514350">
              <a:spcAft>
                <a:spcPts val="750"/>
              </a:spcAft>
              <a:buFont typeface="+mj-lt"/>
              <a:buAutoNum type="arabicPeriod"/>
            </a:pPr>
            <a:r>
              <a:rPr lang="en-GB" sz="2200" dirty="0" smtClean="0">
                <a:effectLst/>
              </a:rPr>
              <a:t>Doctors </a:t>
            </a:r>
          </a:p>
          <a:p>
            <a:pPr marL="514350" indent="-514350">
              <a:spcAft>
                <a:spcPts val="750"/>
              </a:spcAft>
              <a:buFont typeface="+mj-lt"/>
              <a:buAutoNum type="arabicPeriod"/>
            </a:pPr>
            <a:r>
              <a:rPr lang="en-GB" sz="2200" b="1" dirty="0" smtClean="0">
                <a:effectLst/>
              </a:rPr>
              <a:t>Nurses</a:t>
            </a:r>
          </a:p>
          <a:p>
            <a:pPr marL="514350" indent="-514350">
              <a:spcAft>
                <a:spcPts val="750"/>
              </a:spcAft>
              <a:buFont typeface="+mj-lt"/>
              <a:buAutoNum type="arabicPeriod"/>
            </a:pPr>
            <a:r>
              <a:rPr lang="en-US" sz="2000" dirty="0"/>
              <a:t>Therapists, scientists, </a:t>
            </a:r>
            <a:r>
              <a:rPr lang="en-US" sz="2000" dirty="0" smtClean="0"/>
              <a:t>technical</a:t>
            </a:r>
          </a:p>
          <a:p>
            <a:pPr marL="514350" indent="-514350">
              <a:spcAft>
                <a:spcPts val="750"/>
              </a:spcAft>
              <a:buFont typeface="+mj-lt"/>
              <a:buAutoNum type="arabicPeriod"/>
            </a:pPr>
            <a:r>
              <a:rPr lang="en-US" sz="2000" dirty="0" smtClean="0"/>
              <a:t>Support to clinical staff</a:t>
            </a:r>
            <a:endParaRPr lang="en-GB" sz="2200" dirty="0" smtClean="0">
              <a:effectLst/>
            </a:endParaRPr>
          </a:p>
          <a:p>
            <a:pPr marL="514350" indent="-514350">
              <a:spcAft>
                <a:spcPts val="565"/>
              </a:spcAft>
              <a:buFont typeface="+mj-lt"/>
              <a:buAutoNum type="arabicPeriod"/>
            </a:pPr>
            <a:r>
              <a:rPr lang="en-GB" sz="2200" dirty="0"/>
              <a:t>A</a:t>
            </a:r>
            <a:r>
              <a:rPr lang="en-GB" sz="2200" dirty="0" smtClean="0">
                <a:effectLst/>
              </a:rPr>
              <a:t>mbulance staff </a:t>
            </a:r>
          </a:p>
        </p:txBody>
      </p:sp>
    </p:spTree>
    <p:extLst>
      <p:ext uri="{BB962C8B-B14F-4D97-AF65-F5344CB8AC3E}">
        <p14:creationId xmlns:p14="http://schemas.microsoft.com/office/powerpoint/2010/main" val="912865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Good luck!</a:t>
            </a:r>
            <a:endParaRPr lang="en-US" dirty="0"/>
          </a:p>
        </p:txBody>
      </p:sp>
      <p:sp>
        <p:nvSpPr>
          <p:cNvPr id="6" name="Content Placeholder 5"/>
          <p:cNvSpPr>
            <a:spLocks noGrp="1"/>
          </p:cNvSpPr>
          <p:nvPr>
            <p:ph idx="1"/>
          </p:nvPr>
        </p:nvSpPr>
        <p:spPr>
          <a:xfrm>
            <a:off x="650468" y="1463302"/>
            <a:ext cx="8229600" cy="4525963"/>
          </a:xfrm>
        </p:spPr>
        <p:txBody>
          <a:bodyPr>
            <a:normAutofit/>
          </a:bodyPr>
          <a:lstStyle/>
          <a:p>
            <a:r>
              <a:rPr lang="en-US" dirty="0" smtClean="0"/>
              <a:t>Further info on assessments on the intranet</a:t>
            </a:r>
          </a:p>
          <a:p>
            <a:r>
              <a:rPr lang="en-US" dirty="0" smtClean="0"/>
              <a:t>Contact us with questions about content </a:t>
            </a:r>
          </a:p>
          <a:p>
            <a:pPr lvl="1"/>
            <a:r>
              <a:rPr lang="en-US" dirty="0">
                <a:hlinkClick r:id="rId2"/>
              </a:rPr>
              <a:t>m.sbaiti@imperial.ac.uk</a:t>
            </a:r>
            <a:r>
              <a:rPr lang="en-US" dirty="0"/>
              <a:t> </a:t>
            </a:r>
          </a:p>
          <a:p>
            <a:pPr lvl="1"/>
            <a:r>
              <a:rPr lang="en-US" dirty="0" smtClean="0">
                <a:hlinkClick r:id="rId3"/>
              </a:rPr>
              <a:t>h.ward@imperial.ac.uk</a:t>
            </a:r>
            <a:r>
              <a:rPr lang="en-US" dirty="0"/>
              <a:t>   </a:t>
            </a:r>
            <a:r>
              <a:rPr lang="en-US" dirty="0" smtClean="0"/>
              <a:t>		</a:t>
            </a:r>
          </a:p>
          <a:p>
            <a:pPr lvl="1"/>
            <a:r>
              <a:rPr lang="en-US" dirty="0" smtClean="0">
                <a:hlinkClick r:id="rId4"/>
              </a:rPr>
              <a:t>s.day@imperial.ac.uk</a:t>
            </a:r>
            <a:endParaRPr lang="en-US" dirty="0" smtClean="0"/>
          </a:p>
          <a:p>
            <a:r>
              <a:rPr lang="en-US" dirty="0" smtClean="0"/>
              <a:t>Or discuss on twitter…?</a:t>
            </a:r>
          </a:p>
          <a:p>
            <a:pPr lvl="1"/>
            <a:r>
              <a:rPr lang="en-US" dirty="0"/>
              <a:t>@</a:t>
            </a:r>
            <a:r>
              <a:rPr lang="en-US" dirty="0" err="1" smtClean="0"/>
              <a:t>profhelenward</a:t>
            </a:r>
            <a:r>
              <a:rPr lang="en-US" dirty="0" smtClean="0"/>
              <a:t>  </a:t>
            </a:r>
            <a:r>
              <a:rPr lang="en-US" dirty="0"/>
              <a:t>#</a:t>
            </a:r>
            <a:r>
              <a:rPr lang="en-US" dirty="0" err="1" smtClean="0"/>
              <a:t>imperialsandh</a:t>
            </a:r>
            <a:endParaRPr lang="en-US" dirty="0" smtClean="0"/>
          </a:p>
          <a:p>
            <a:r>
              <a:rPr lang="en-US" dirty="0" smtClean="0"/>
              <a:t>Don’t forget SOLE</a:t>
            </a:r>
          </a:p>
          <a:p>
            <a:pPr lvl="1"/>
            <a:endParaRPr lang="en-US" dirty="0" smtClean="0"/>
          </a:p>
          <a:p>
            <a:endParaRPr lang="en-US" dirty="0" smtClean="0"/>
          </a:p>
          <a:p>
            <a:endParaRPr lang="en-US" dirty="0"/>
          </a:p>
        </p:txBody>
      </p:sp>
      <p:pic>
        <p:nvPicPr>
          <p:cNvPr id="7" name="Picture 6"/>
          <p:cNvPicPr>
            <a:picLocks noChangeAspect="1"/>
          </p:cNvPicPr>
          <p:nvPr/>
        </p:nvPicPr>
        <p:blipFill>
          <a:blip r:embed="rId5"/>
          <a:stretch>
            <a:fillRect/>
          </a:stretch>
        </p:blipFill>
        <p:spPr>
          <a:xfrm>
            <a:off x="5807667" y="3974281"/>
            <a:ext cx="873890" cy="873890"/>
          </a:xfrm>
          <a:prstGeom prst="rect">
            <a:avLst/>
          </a:prstGeom>
        </p:spPr>
      </p:pic>
      <p:pic>
        <p:nvPicPr>
          <p:cNvPr id="9" name="Picture 8"/>
          <p:cNvPicPr>
            <a:picLocks noChangeAspect="1"/>
          </p:cNvPicPr>
          <p:nvPr/>
        </p:nvPicPr>
        <p:blipFill>
          <a:blip r:embed="rId6"/>
          <a:stretch>
            <a:fillRect/>
          </a:stretch>
        </p:blipFill>
        <p:spPr>
          <a:xfrm>
            <a:off x="4308759" y="5310205"/>
            <a:ext cx="800320" cy="679059"/>
          </a:xfrm>
          <a:prstGeom prst="rect">
            <a:avLst/>
          </a:prstGeom>
        </p:spPr>
      </p:pic>
    </p:spTree>
    <p:extLst>
      <p:ext uri="{BB962C8B-B14F-4D97-AF65-F5344CB8AC3E}">
        <p14:creationId xmlns:p14="http://schemas.microsoft.com/office/powerpoint/2010/main" val="187698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600" dirty="0" smtClean="0"/>
              <a:t>Information session on Year 1 Assessments</a:t>
            </a:r>
            <a:endParaRPr lang="en-GB" sz="3600" dirty="0"/>
          </a:p>
        </p:txBody>
      </p:sp>
      <p:sp>
        <p:nvSpPr>
          <p:cNvPr id="3" name="Content Placeholder 2"/>
          <p:cNvSpPr>
            <a:spLocks noGrp="1"/>
          </p:cNvSpPr>
          <p:nvPr>
            <p:ph idx="1"/>
          </p:nvPr>
        </p:nvSpPr>
        <p:spPr>
          <a:xfrm>
            <a:off x="457200" y="2060848"/>
            <a:ext cx="8229600" cy="4065315"/>
          </a:xfrm>
        </p:spPr>
        <p:txBody>
          <a:bodyPr>
            <a:normAutofit/>
          </a:bodyPr>
          <a:lstStyle/>
          <a:p>
            <a:pPr marL="0" indent="0">
              <a:buNone/>
            </a:pPr>
            <a:r>
              <a:rPr lang="en-GB" sz="2800" dirty="0" smtClean="0"/>
              <a:t>Tuesday 11</a:t>
            </a:r>
            <a:r>
              <a:rPr lang="en-GB" sz="2800" baseline="30000" dirty="0" smtClean="0"/>
              <a:t>th</a:t>
            </a:r>
            <a:r>
              <a:rPr lang="en-GB" sz="2800" dirty="0" smtClean="0"/>
              <a:t> December, 10:00 - 12:00 </a:t>
            </a:r>
          </a:p>
          <a:p>
            <a:pPr marL="0" indent="0">
              <a:buNone/>
            </a:pPr>
            <a:endParaRPr lang="en-GB" sz="2800" dirty="0" smtClean="0"/>
          </a:p>
          <a:p>
            <a:pPr marL="0" indent="0">
              <a:buNone/>
            </a:pPr>
            <a:r>
              <a:rPr lang="en-GB" sz="2800" i="1" dirty="0" smtClean="0"/>
              <a:t>Year 1 Exams: An overview, strategies for dealing with exams, Jan formative Exam, PBL ICA </a:t>
            </a:r>
          </a:p>
          <a:p>
            <a:pPr marL="0" indent="0">
              <a:buNone/>
            </a:pPr>
            <a:r>
              <a:rPr lang="en-GB" sz="2400" dirty="0"/>
              <a:t>	</a:t>
            </a:r>
            <a:endParaRPr lang="en-GB" sz="2400" dirty="0" smtClean="0"/>
          </a:p>
          <a:p>
            <a:pPr marL="0" indent="0">
              <a:buNone/>
            </a:pPr>
            <a:r>
              <a:rPr lang="en-GB" sz="2400" dirty="0"/>
              <a:t>	</a:t>
            </a:r>
            <a:r>
              <a:rPr lang="en-GB" sz="2400" dirty="0" smtClean="0"/>
              <a:t>Dr P Kemp &amp; Dr M Barrett &amp; Dr K Gould &amp; Dr R Herbert </a:t>
            </a:r>
            <a:endParaRPr lang="en-GB" sz="2400" dirty="0"/>
          </a:p>
        </p:txBody>
      </p:sp>
    </p:spTree>
    <p:extLst>
      <p:ext uri="{BB962C8B-B14F-4D97-AF65-F5344CB8AC3E}">
        <p14:creationId xmlns:p14="http://schemas.microsoft.com/office/powerpoint/2010/main" val="247655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R</a:t>
            </a:r>
            <a:r>
              <a:rPr lang="en-US" sz="4400" dirty="0" smtClean="0"/>
              <a:t>evision cards - pyramid style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9245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082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 population*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832138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rot="21171427">
            <a:off x="3319166" y="5655591"/>
            <a:ext cx="5866393" cy="461665"/>
          </a:xfrm>
          <a:prstGeom prst="rect">
            <a:avLst/>
          </a:prstGeom>
          <a:noFill/>
        </p:spPr>
        <p:txBody>
          <a:bodyPr wrap="square" rtlCol="0">
            <a:spAutoFit/>
          </a:bodyPr>
          <a:lstStyle/>
          <a:p>
            <a:r>
              <a:rPr lang="en-US" sz="2400" b="1" dirty="0" smtClean="0">
                <a:solidFill>
                  <a:srgbClr val="FF0000"/>
                </a:solidFill>
                <a:latin typeface="Bradley Hand ITC TT-Bold"/>
                <a:cs typeface="Bradley Hand ITC TT-Bold"/>
              </a:rPr>
              <a:t>Probably need to know most of this….</a:t>
            </a:r>
            <a:endParaRPr lang="en-US" sz="2400" b="1" dirty="0">
              <a:solidFill>
                <a:srgbClr val="FF0000"/>
              </a:solidFill>
              <a:latin typeface="Bradley Hand ITC TT-Bold"/>
              <a:cs typeface="Bradley Hand ITC TT-Bold"/>
            </a:endParaRPr>
          </a:p>
        </p:txBody>
      </p:sp>
    </p:spTree>
    <p:extLst>
      <p:ext uri="{BB962C8B-B14F-4D97-AF65-F5344CB8AC3E}">
        <p14:creationId xmlns:p14="http://schemas.microsoft.com/office/powerpoint/2010/main" val="1691191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Impact of social factors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772625"/>
              </p:ext>
            </p:extLst>
          </p:nvPr>
        </p:nvGraphicFramePr>
        <p:xfrm>
          <a:off x="838200" y="1879237"/>
          <a:ext cx="7467600" cy="39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9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Measuring socioeconomic status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08679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052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1593</TotalTime>
  <Words>3052</Words>
  <Application>Microsoft Office PowerPoint</Application>
  <PresentationFormat>On-screen Show (4:3)</PresentationFormat>
  <Paragraphs>486</Paragraphs>
  <Slides>48</Slides>
  <Notes>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What is the point of Society and Health course?</vt:lpstr>
      <vt:lpstr>PowerPoint Presentation</vt:lpstr>
      <vt:lpstr>PowerPoint Presentation</vt:lpstr>
      <vt:lpstr>Information session on Year 1 Assessments</vt:lpstr>
      <vt:lpstr>Revision cards - pyramid style</vt:lpstr>
      <vt:lpstr>The local population*</vt:lpstr>
      <vt:lpstr>Impact of social factors</vt:lpstr>
      <vt:lpstr>Measuring socioeconomic status</vt:lpstr>
      <vt:lpstr>A bit more on measuring socioeconomic status</vt:lpstr>
      <vt:lpstr>Concepts of health and illness</vt:lpstr>
      <vt:lpstr>The sick role</vt:lpstr>
      <vt:lpstr>“Illness behaviour”</vt:lpstr>
      <vt:lpstr>What do people do when they have symptoms?</vt:lpstr>
      <vt:lpstr>Medical pluralism</vt:lpstr>
      <vt:lpstr>Concepts of normal and abnormal</vt:lpstr>
      <vt:lpstr>Stigma</vt:lpstr>
      <vt:lpstr>Surveillance and stigma</vt:lpstr>
      <vt:lpstr>Mental health</vt:lpstr>
      <vt:lpstr>Medicalisation</vt:lpstr>
      <vt:lpstr>Social determinants of health</vt:lpstr>
      <vt:lpstr>Social gradient</vt:lpstr>
      <vt:lpstr>Mechanisms for social gradient</vt:lpstr>
      <vt:lpstr>Social disruption and health</vt:lpstr>
      <vt:lpstr>Relative contribution of medicine to health: McKeown hypothesis</vt:lpstr>
      <vt:lpstr>Quality of healthcare</vt:lpstr>
      <vt:lpstr>Measuring patient experience</vt:lpstr>
      <vt:lpstr>Professions</vt:lpstr>
      <vt:lpstr>Health system and society</vt:lpstr>
      <vt:lpstr>The NHS workforce</vt:lpstr>
      <vt:lpstr>The NHS: challenges</vt:lpstr>
      <vt:lpstr>The NHS: history</vt:lpstr>
      <vt:lpstr>NHS: recent reforms</vt:lpstr>
      <vt:lpstr>NHS in context</vt:lpstr>
      <vt:lpstr>Patient care in context</vt:lpstr>
      <vt:lpstr>Medics making a difference</vt:lpstr>
      <vt:lpstr>How the questions are asked: </vt:lpstr>
      <vt:lpstr>Society &amp; Health/EIP in-class test format:  Single Best Answer</vt:lpstr>
      <vt:lpstr>Society &amp; Health/EIP in-class test format:  Single Best Answer</vt:lpstr>
      <vt:lpstr>Sample SBA 1 </vt:lpstr>
      <vt:lpstr>Sample SBA 1 </vt:lpstr>
      <vt:lpstr>Sample SBA 2</vt:lpstr>
      <vt:lpstr>Sample SBA 2</vt:lpstr>
      <vt:lpstr>Sample SBA 3 </vt:lpstr>
      <vt:lpstr>Sample SBA 3 </vt:lpstr>
      <vt:lpstr>Sample SBA 4 </vt:lpstr>
      <vt:lpstr>Sample SBA 4 </vt:lpstr>
      <vt:lpstr>Good luck!</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Society and health: revision guide</dc:title>
  <dc:creator>Helen Ward</dc:creator>
  <cp:lastModifiedBy>Shiel, Nuala</cp:lastModifiedBy>
  <cp:revision>56</cp:revision>
  <dcterms:created xsi:type="dcterms:W3CDTF">2012-11-25T15:45:55Z</dcterms:created>
  <dcterms:modified xsi:type="dcterms:W3CDTF">2012-11-27T08:52:29Z</dcterms:modified>
</cp:coreProperties>
</file>