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94" r:id="rId4"/>
    <p:sldId id="293" r:id="rId5"/>
    <p:sldId id="295" r:id="rId6"/>
    <p:sldId id="299" r:id="rId7"/>
    <p:sldId id="308" r:id="rId8"/>
    <p:sldId id="309" r:id="rId9"/>
    <p:sldId id="312" r:id="rId10"/>
    <p:sldId id="311" r:id="rId11"/>
    <p:sldId id="310" r:id="rId12"/>
    <p:sldId id="259" r:id="rId13"/>
    <p:sldId id="258" r:id="rId14"/>
    <p:sldId id="313" r:id="rId15"/>
    <p:sldId id="300" r:id="rId16"/>
    <p:sldId id="305" r:id="rId17"/>
    <p:sldId id="306" r:id="rId18"/>
    <p:sldId id="314" r:id="rId19"/>
    <p:sldId id="322" r:id="rId20"/>
    <p:sldId id="315" r:id="rId21"/>
    <p:sldId id="320" r:id="rId22"/>
    <p:sldId id="316" r:id="rId23"/>
    <p:sldId id="318" r:id="rId24"/>
    <p:sldId id="319" r:id="rId25"/>
    <p:sldId id="321" r:id="rId26"/>
    <p:sldId id="265" r:id="rId27"/>
    <p:sldId id="283" r:id="rId28"/>
    <p:sldId id="287" r:id="rId29"/>
    <p:sldId id="277" r:id="rId30"/>
    <p:sldId id="278" r:id="rId31"/>
    <p:sldId id="279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9F1D1-D7DB-144B-B7E1-923B97A2255E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403B-AF7B-6C44-BAF0-85743C7F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0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5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3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1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0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9689-3B12-A84D-A5B6-4D359C70EB82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F60E-93EF-C449-8769-D3A96C58F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0651"/>
            <a:ext cx="7772400" cy="22098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Healthcare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workers: professions </a:t>
            </a:r>
            <a:r>
              <a:rPr lang="en-GB" sz="5400" dirty="0" smtClean="0">
                <a:latin typeface="Arial" pitchFamily="34" charset="0"/>
                <a:cs typeface="Arial" pitchFamily="34" charset="0"/>
              </a:rPr>
              <a:t>and power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Helen Ward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Professor of Public Health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13 Nov 2012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7549" y="6032867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Thanks to Jane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Bruton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Lara Marks for slides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Health and care professions council covers: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arts </a:t>
            </a:r>
            <a:r>
              <a:rPr lang="en-US" dirty="0" smtClean="0"/>
              <a:t>therapists</a:t>
            </a:r>
          </a:p>
          <a:p>
            <a:r>
              <a:rPr lang="en-US" dirty="0" smtClean="0"/>
              <a:t>biomedical scientists</a:t>
            </a:r>
          </a:p>
          <a:p>
            <a:r>
              <a:rPr lang="en-US" dirty="0" smtClean="0"/>
              <a:t>chiropodists </a:t>
            </a:r>
            <a:r>
              <a:rPr lang="en-US" dirty="0"/>
              <a:t>/ </a:t>
            </a:r>
            <a:r>
              <a:rPr lang="en-US" dirty="0" smtClean="0"/>
              <a:t>podiatrists</a:t>
            </a:r>
          </a:p>
          <a:p>
            <a:r>
              <a:rPr lang="en-US" dirty="0" smtClean="0"/>
              <a:t>clinical scientists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ietitians</a:t>
            </a:r>
          </a:p>
          <a:p>
            <a:r>
              <a:rPr lang="en-US" dirty="0" smtClean="0"/>
              <a:t>hearing </a:t>
            </a:r>
            <a:r>
              <a:rPr lang="en-US" dirty="0"/>
              <a:t>aid </a:t>
            </a:r>
            <a:r>
              <a:rPr lang="en-US" dirty="0" smtClean="0"/>
              <a:t>dispensers</a:t>
            </a:r>
            <a:endParaRPr lang="en-US" dirty="0"/>
          </a:p>
          <a:p>
            <a:r>
              <a:rPr lang="en-US" dirty="0" smtClean="0"/>
              <a:t>occupational therapists</a:t>
            </a:r>
            <a:endParaRPr lang="en-US" dirty="0"/>
          </a:p>
          <a:p>
            <a:r>
              <a:rPr lang="en-US" dirty="0" smtClean="0"/>
              <a:t>operating </a:t>
            </a:r>
            <a:r>
              <a:rPr lang="en-US" dirty="0"/>
              <a:t>department </a:t>
            </a:r>
            <a:r>
              <a:rPr lang="en-US" dirty="0" smtClean="0"/>
              <a:t>practitioners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rthoptists</a:t>
            </a:r>
            <a:endParaRPr lang="en-US" dirty="0" smtClean="0"/>
          </a:p>
          <a:p>
            <a:r>
              <a:rPr lang="en-US" dirty="0" smtClean="0"/>
              <a:t>paramedics</a:t>
            </a:r>
          </a:p>
          <a:p>
            <a:r>
              <a:rPr lang="en-US" dirty="0" smtClean="0"/>
              <a:t>physiotherapists</a:t>
            </a:r>
            <a:endParaRPr lang="en-US" dirty="0"/>
          </a:p>
          <a:p>
            <a:r>
              <a:rPr lang="en-US" dirty="0" smtClean="0"/>
              <a:t>practitioner psychologists</a:t>
            </a:r>
          </a:p>
          <a:p>
            <a:r>
              <a:rPr lang="en-US" dirty="0" err="1" smtClean="0"/>
              <a:t>prosthetists</a:t>
            </a:r>
            <a:r>
              <a:rPr lang="en-US" dirty="0" smtClean="0"/>
              <a:t> / </a:t>
            </a:r>
            <a:r>
              <a:rPr lang="en-US" dirty="0" err="1" smtClean="0"/>
              <a:t>orthotists</a:t>
            </a:r>
            <a:endParaRPr lang="en-US" dirty="0"/>
          </a:p>
          <a:p>
            <a:r>
              <a:rPr lang="en-US" dirty="0" smtClean="0"/>
              <a:t>Radiographers</a:t>
            </a:r>
          </a:p>
          <a:p>
            <a:r>
              <a:rPr lang="en-US" dirty="0" smtClean="0"/>
              <a:t>social workers in England</a:t>
            </a:r>
          </a:p>
          <a:p>
            <a:r>
              <a:rPr lang="en-US" dirty="0" smtClean="0"/>
              <a:t>speech and language therapists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447" y="5917711"/>
            <a:ext cx="27559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professional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45 regulated professions in medicine in the UK (</a:t>
            </a:r>
            <a:r>
              <a:rPr lang="en-US" dirty="0" err="1" smtClean="0"/>
              <a:t>recognised</a:t>
            </a:r>
            <a:r>
              <a:rPr lang="en-US" dirty="0" smtClean="0"/>
              <a:t> by the EU) </a:t>
            </a:r>
          </a:p>
          <a:p>
            <a:r>
              <a:rPr lang="en-US" dirty="0" smtClean="0"/>
              <a:t>1276 in all EU countries</a:t>
            </a:r>
          </a:p>
          <a:p>
            <a:endParaRPr lang="en-US" dirty="0"/>
          </a:p>
          <a:p>
            <a:r>
              <a:rPr lang="en-US" dirty="0" smtClean="0"/>
              <a:t>(historically three “learned professions”</a:t>
            </a:r>
          </a:p>
          <a:p>
            <a:pPr lvl="1"/>
            <a:r>
              <a:rPr lang="en-US" dirty="0" smtClean="0"/>
              <a:t>Divinity</a:t>
            </a:r>
          </a:p>
          <a:p>
            <a:pPr lvl="1"/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Law)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65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15" y="87749"/>
            <a:ext cx="8933723" cy="122611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Public trust in professions, 1999 - 2011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89227" y="6441986"/>
            <a:ext cx="514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Ipsos</a:t>
            </a:r>
            <a:r>
              <a:rPr lang="en-US" dirty="0" smtClean="0"/>
              <a:t> Mori’s veracity index, June 2011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96" y="2195149"/>
            <a:ext cx="6432285" cy="42407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13863"/>
            <a:ext cx="917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Net index = tell the truth - not tell the truth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6569">
            <a:off x="-50883" y="2147735"/>
            <a:ext cx="3022436" cy="1028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172" y="3763727"/>
            <a:ext cx="2354609" cy="30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8" y="55222"/>
            <a:ext cx="5764259" cy="3887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223">
            <a:off x="6385868" y="4531205"/>
            <a:ext cx="2862611" cy="1908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5515">
            <a:off x="6876286" y="624471"/>
            <a:ext cx="2388575" cy="2388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6" y="4860684"/>
            <a:ext cx="2040440" cy="20404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86523">
            <a:off x="0" y="3995887"/>
            <a:ext cx="2914430" cy="16393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638" y="4115910"/>
            <a:ext cx="2722094" cy="24634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46513">
            <a:off x="7091080" y="2329979"/>
            <a:ext cx="2417437" cy="24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occupation to profession?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dirty="0"/>
              <a:t>full-time </a:t>
            </a:r>
            <a:r>
              <a:rPr lang="en-GB" dirty="0" smtClean="0"/>
              <a:t>occupation</a:t>
            </a:r>
            <a:endParaRPr lang="en-GB" dirty="0"/>
          </a:p>
          <a:p>
            <a:r>
              <a:rPr lang="en-GB" dirty="0" smtClean="0"/>
              <a:t>School/ university course established</a:t>
            </a:r>
          </a:p>
          <a:p>
            <a:r>
              <a:rPr lang="en-GB" dirty="0" smtClean="0"/>
              <a:t>Associations at local and national level</a:t>
            </a:r>
          </a:p>
          <a:p>
            <a:r>
              <a:rPr lang="en-GB" dirty="0" smtClean="0"/>
              <a:t>Common standards and ethics agreed</a:t>
            </a:r>
          </a:p>
          <a:p>
            <a:r>
              <a:rPr lang="en-GB" dirty="0" smtClean="0"/>
              <a:t>Self-regulation introduced</a:t>
            </a:r>
          </a:p>
          <a:p>
            <a:r>
              <a:rPr lang="en-GB" dirty="0" smtClean="0"/>
              <a:t>State recognition and licensing </a:t>
            </a:r>
          </a:p>
          <a:p>
            <a:r>
              <a:rPr lang="en-GB" dirty="0" smtClean="0"/>
              <a:t>Sanctions again amateurs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37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31524" y="1905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latin typeface="Arial" charset="0"/>
              </a:rPr>
              <a:t>Medical profession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172200" y="45720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000">
              <a:latin typeface="Arial" charset="0"/>
            </a:endParaRPr>
          </a:p>
        </p:txBody>
      </p:sp>
      <p:pic>
        <p:nvPicPr>
          <p:cNvPr id="27654" name="Picture 6" descr="A:\home consultation middle class c.18c.jpg"/>
          <p:cNvPicPr>
            <a:picLocks noChangeAspect="1" noChangeArrowheads="1"/>
          </p:cNvPicPr>
          <p:nvPr/>
        </p:nvPicPr>
        <p:blipFill>
          <a:blip r:embed="rId2" cstate="print"/>
          <a:srcRect l="33961" r="13208" b="5026"/>
          <a:stretch>
            <a:fillRect/>
          </a:stretch>
        </p:blipFill>
        <p:spPr bwMode="auto">
          <a:xfrm>
            <a:off x="6749442" y="190500"/>
            <a:ext cx="2133600" cy="2819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689682" y="3139914"/>
            <a:ext cx="2326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charset="0"/>
              </a:rPr>
              <a:t>Home consultation c.18th century </a:t>
            </a:r>
            <a:endParaRPr lang="en-US" sz="3200" i="1" dirty="0">
              <a:latin typeface="Arial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6783" y="952500"/>
            <a:ext cx="5718131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Up to 18th century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Doctors attended the sick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no </a:t>
            </a:r>
            <a:r>
              <a:rPr lang="en-US" sz="2000" dirty="0"/>
              <a:t>diagnostic tools - therefore dependent on patient’s </a:t>
            </a:r>
            <a:r>
              <a:rPr lang="en-US" sz="2000" dirty="0" smtClean="0"/>
              <a:t>testimony</a:t>
            </a:r>
          </a:p>
          <a:p>
            <a:endParaRPr lang="en-US" sz="2000" dirty="0" smtClean="0"/>
          </a:p>
          <a:p>
            <a:r>
              <a:rPr lang="en-US" sz="2000" dirty="0" smtClean="0"/>
              <a:t>Early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hospital </a:t>
            </a:r>
            <a:r>
              <a:rPr lang="en-US" sz="2000" dirty="0"/>
              <a:t>medicine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Increased classification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Based on anatomy, dissection, structures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Diagnostic tools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Medical </a:t>
            </a:r>
            <a:r>
              <a:rPr lang="en-US" sz="2000" dirty="0"/>
              <a:t>technology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Quantification </a:t>
            </a:r>
            <a:r>
              <a:rPr lang="en-US" sz="2000" dirty="0"/>
              <a:t>and statistics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Later 19th century laboratory medicine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Application </a:t>
            </a:r>
            <a:r>
              <a:rPr lang="en-US" sz="2000" dirty="0"/>
              <a:t>of natural sciences to </a:t>
            </a:r>
            <a:r>
              <a:rPr lang="en-US" sz="2000" dirty="0" smtClean="0"/>
              <a:t>medical problems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Histology and physiology 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Clinical </a:t>
            </a:r>
            <a:r>
              <a:rPr lang="en-US" sz="2000" dirty="0"/>
              <a:t>diagnosis </a:t>
            </a:r>
            <a:r>
              <a:rPr lang="en-US" sz="2000" dirty="0" smtClean="0"/>
              <a:t>&amp; chemical tests</a:t>
            </a:r>
            <a:endParaRPr lang="en-US" sz="2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625344" y="6164307"/>
            <a:ext cx="21843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charset="0"/>
              </a:rPr>
              <a:t>Surgeon operating in 19th century</a:t>
            </a:r>
            <a:endParaRPr lang="en-US" sz="3200" i="1" dirty="0"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02" y="3804195"/>
            <a:ext cx="2038615" cy="236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16" y="5074151"/>
            <a:ext cx="2120486" cy="218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61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26"/>
          <p:cNvSpPr txBox="1">
            <a:spLocks noChangeArrowheads="1"/>
          </p:cNvSpPr>
          <p:nvPr/>
        </p:nvSpPr>
        <p:spPr bwMode="auto">
          <a:xfrm>
            <a:off x="457200" y="58737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latin typeface="Arial" charset="0"/>
              </a:rPr>
              <a:t>Concentration of knowledge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313151" y="1524000"/>
            <a:ext cx="53110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Medicine and knowledge of health </a:t>
            </a:r>
            <a:r>
              <a:rPr lang="en-US" sz="2400" dirty="0" smtClean="0"/>
              <a:t>confined </a:t>
            </a:r>
            <a:r>
              <a:rPr lang="en-US" sz="2400" dirty="0"/>
              <a:t>to a an elite medical </a:t>
            </a:r>
            <a:r>
              <a:rPr lang="en-US" sz="2400" dirty="0" smtClean="0"/>
              <a:t>profession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Ideas about health and disease no longer understood by the layperson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Therapeutics and diagnosis removed from patient’s own understanding</a:t>
            </a:r>
          </a:p>
        </p:txBody>
      </p:sp>
      <p:graphicFrame>
        <p:nvGraphicFramePr>
          <p:cNvPr id="18440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1870957"/>
              </p:ext>
            </p:extLst>
          </p:nvPr>
        </p:nvGraphicFramePr>
        <p:xfrm>
          <a:off x="5791200" y="3491630"/>
          <a:ext cx="3352800" cy="312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lip" r:id="rId3" imgW="1638360" imgH="1362240" progId="MS_ClipArt_Gallery.2">
                  <p:embed/>
                </p:oleObj>
              </mc:Choice>
              <mc:Fallback>
                <p:oleObj name="Clip" r:id="rId3" imgW="1638360" imgH="13622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0870"/>
                      <a:stretch>
                        <a:fillRect/>
                      </a:stretch>
                    </p:blipFill>
                    <p:spPr bwMode="auto">
                      <a:xfrm>
                        <a:off x="5791200" y="3491630"/>
                        <a:ext cx="3352800" cy="312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353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587375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 smtClean="0">
                <a:latin typeface="Arial" charset="0"/>
              </a:rPr>
              <a:t>Shift in focus</a:t>
            </a:r>
            <a:endParaRPr lang="en-US" sz="4400" b="1" dirty="0">
              <a:latin typeface="Arial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23067" y="1634647"/>
            <a:ext cx="615288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Before 19th century - body and health </a:t>
            </a:r>
            <a:r>
              <a:rPr lang="en-US" sz="2400" dirty="0" smtClean="0"/>
              <a:t>as </a:t>
            </a:r>
            <a:r>
              <a:rPr lang="en-US" sz="2400" dirty="0"/>
              <a:t>dependent on: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individual </a:t>
            </a:r>
            <a:r>
              <a:rPr lang="en-US" sz="2400" dirty="0"/>
              <a:t>circumstances: lifestyle, </a:t>
            </a:r>
            <a:r>
              <a:rPr lang="en-US" sz="2400" dirty="0" smtClean="0"/>
              <a:t>work, diet 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climate and environment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developmental </a:t>
            </a:r>
            <a:r>
              <a:rPr lang="en-US" sz="2400" dirty="0"/>
              <a:t>transitions, </a:t>
            </a:r>
            <a:r>
              <a:rPr lang="en-US" sz="2400" dirty="0" err="1"/>
              <a:t>eg</a:t>
            </a:r>
            <a:r>
              <a:rPr lang="en-US" sz="2400" dirty="0"/>
              <a:t> teething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19th </a:t>
            </a:r>
            <a:r>
              <a:rPr lang="en-US" sz="2400" dirty="0"/>
              <a:t>century </a:t>
            </a:r>
            <a:r>
              <a:rPr lang="en-US" sz="2400" dirty="0" smtClean="0"/>
              <a:t>onwards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Shift </a:t>
            </a:r>
            <a:r>
              <a:rPr lang="en-US" sz="2400" dirty="0"/>
              <a:t>away from person oriented </a:t>
            </a:r>
            <a:r>
              <a:rPr lang="en-US" sz="2400" dirty="0" smtClean="0"/>
              <a:t>medicine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Health </a:t>
            </a:r>
            <a:r>
              <a:rPr lang="en-US" sz="2400" dirty="0"/>
              <a:t>and disease </a:t>
            </a:r>
            <a:r>
              <a:rPr lang="en-US" sz="2400" dirty="0" smtClean="0"/>
              <a:t>understood as </a:t>
            </a:r>
            <a:r>
              <a:rPr lang="en-US" sz="2400" dirty="0"/>
              <a:t>specific lesions and malfunctions which had to be </a:t>
            </a:r>
            <a:r>
              <a:rPr lang="en-US" sz="2400" dirty="0" err="1"/>
              <a:t>analysed</a:t>
            </a:r>
            <a:r>
              <a:rPr lang="en-US" sz="2400" dirty="0"/>
              <a:t> and </a:t>
            </a:r>
            <a:r>
              <a:rPr lang="en-US" sz="2400" dirty="0" smtClean="0"/>
              <a:t>treated</a:t>
            </a: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473877"/>
              </p:ext>
            </p:extLst>
          </p:nvPr>
        </p:nvGraphicFramePr>
        <p:xfrm>
          <a:off x="6100175" y="272983"/>
          <a:ext cx="3043825" cy="2035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lip" r:id="rId3" imgW="4286565" imgH="2866878" progId="MS_ClipArt_Gallery.2">
                  <p:embed/>
                </p:oleObj>
              </mc:Choice>
              <mc:Fallback>
                <p:oleObj name="Clip" r:id="rId3" imgW="4286565" imgH="2866878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175" y="272983"/>
                        <a:ext cx="3043825" cy="2035981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475956" y="2308964"/>
            <a:ext cx="2668044" cy="132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charset="0"/>
              </a:rPr>
              <a:t>Doctors </a:t>
            </a:r>
            <a:r>
              <a:rPr lang="en-US" sz="2000" b="1" i="1" dirty="0" smtClean="0">
                <a:latin typeface="Arial" charset="0"/>
              </a:rPr>
              <a:t>acquired </a:t>
            </a:r>
            <a:r>
              <a:rPr lang="en-US" sz="2000" b="1" i="1" dirty="0">
                <a:latin typeface="Arial" charset="0"/>
              </a:rPr>
              <a:t>power over medical knowledge and treatment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77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Creation of medical profession*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Medical </a:t>
            </a:r>
            <a:r>
              <a:rPr lang="en-GB" dirty="0"/>
              <a:t>Act of 1858 </a:t>
            </a:r>
            <a:endParaRPr lang="en-GB" dirty="0" smtClean="0"/>
          </a:p>
          <a:p>
            <a:pPr lvl="1"/>
            <a:r>
              <a:rPr lang="en-GB" dirty="0" smtClean="0"/>
              <a:t>established </a:t>
            </a:r>
            <a:r>
              <a:rPr lang="en-GB" dirty="0"/>
              <a:t>the General Medical </a:t>
            </a:r>
            <a:r>
              <a:rPr lang="en-GB" dirty="0" smtClean="0"/>
              <a:t>Council</a:t>
            </a:r>
          </a:p>
          <a:p>
            <a:pPr lvl="1"/>
            <a:r>
              <a:rPr lang="en-GB" dirty="0" smtClean="0"/>
              <a:t>Led to the Medical </a:t>
            </a:r>
            <a:r>
              <a:rPr lang="en-GB" dirty="0"/>
              <a:t>Register, a public list of all recognised medical </a:t>
            </a:r>
            <a:r>
              <a:rPr lang="en-GB" dirty="0" smtClean="0"/>
              <a:t>practitioners</a:t>
            </a:r>
          </a:p>
          <a:p>
            <a:pPr lvl="1"/>
            <a:r>
              <a:rPr lang="en-GB" dirty="0" smtClean="0"/>
              <a:t>distinguished </a:t>
            </a:r>
            <a:r>
              <a:rPr lang="en-GB" dirty="0"/>
              <a:t>'qualified' practitioner from the </a:t>
            </a:r>
            <a:r>
              <a:rPr lang="en-GB" dirty="0" smtClean="0"/>
              <a:t>'quack‘</a:t>
            </a:r>
          </a:p>
          <a:p>
            <a:pPr lvl="1"/>
            <a:r>
              <a:rPr lang="en-GB" dirty="0" smtClean="0"/>
              <a:t>Protects physicians from competition</a:t>
            </a:r>
          </a:p>
          <a:p>
            <a:pPr lvl="1"/>
            <a:r>
              <a:rPr lang="en-GB" dirty="0" smtClean="0"/>
              <a:t>Enhances power and influence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0963" y="6250488"/>
            <a:ext cx="875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see e.g. Porter 2003, and www.chstm.manchester.ac.uk/research/areas/medicalprofession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79382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1741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0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/>
              <a:t>L</a:t>
            </a:r>
            <a:r>
              <a:rPr lang="en-GB" sz="4000" b="1" dirty="0" smtClean="0"/>
              <a:t>earning objectives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Recognise </a:t>
            </a:r>
            <a:r>
              <a:rPr lang="en-GB" dirty="0"/>
              <a:t>the concept of professions as one form of social stratification, and understand the changing role of the medical profession </a:t>
            </a:r>
          </a:p>
          <a:p>
            <a:pPr lvl="1"/>
            <a:r>
              <a:rPr lang="en-GB" dirty="0"/>
              <a:t>Recognise different forms of knowledge and their changing contribution to evidence-based medicine, clinical skills, professional monopoly and asymmetries of power in healthcare</a:t>
            </a:r>
          </a:p>
          <a:p>
            <a:pPr lvl="1"/>
            <a:r>
              <a:rPr lang="en-GB" dirty="0"/>
              <a:t>Outline the recent changes in the structure and administration of UK health services and the implications for power structures within the NHS.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Nurses and doctors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 nurses a profession?</a:t>
            </a:r>
          </a:p>
          <a:p>
            <a:r>
              <a:rPr lang="en-GB" dirty="0" smtClean="0"/>
              <a:t>In what way are they different from doctors?</a:t>
            </a:r>
          </a:p>
          <a:p>
            <a:r>
              <a:rPr lang="en-GB" dirty="0" smtClean="0"/>
              <a:t>Will they still be distinct in 25 years?</a:t>
            </a:r>
          </a:p>
        </p:txBody>
      </p:sp>
    </p:spTree>
    <p:extLst>
      <p:ext uri="{BB962C8B-B14F-4D97-AF65-F5344CB8AC3E}">
        <p14:creationId xmlns:p14="http://schemas.microsoft.com/office/powerpoint/2010/main" val="918684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Nurses seeking more recognition</a:t>
            </a:r>
          </a:p>
          <a:p>
            <a:pPr lvl="1"/>
            <a:r>
              <a:rPr lang="en-US" dirty="0" smtClean="0"/>
              <a:t>Doctors seeking more self regulation</a:t>
            </a:r>
          </a:p>
          <a:p>
            <a:pPr lvl="1"/>
            <a:r>
              <a:rPr lang="en-US" dirty="0" smtClean="0"/>
              <a:t>The unregulated</a:t>
            </a:r>
          </a:p>
          <a:p>
            <a:r>
              <a:rPr lang="en-US" dirty="0" smtClean="0"/>
              <a:t>Hierarchies of knowledge and power</a:t>
            </a:r>
          </a:p>
          <a:p>
            <a:pPr lvl="1"/>
            <a:r>
              <a:rPr lang="en-US" dirty="0" smtClean="0"/>
              <a:t>Within and between the professions/workforce</a:t>
            </a:r>
          </a:p>
          <a:p>
            <a:r>
              <a:rPr lang="en-US" dirty="0" smtClean="0"/>
              <a:t>Protectionism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6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17"/>
            <a:ext cx="8229600" cy="1143000"/>
          </a:xfrm>
        </p:spPr>
        <p:txBody>
          <a:bodyPr/>
          <a:lstStyle/>
          <a:p>
            <a:r>
              <a:rPr lang="en-GB" dirty="0" smtClean="0"/>
              <a:t>The NHS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01" y="929123"/>
            <a:ext cx="7971686" cy="57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5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medical system is…..</a:t>
            </a:r>
          </a:p>
          <a:p>
            <a:pPr>
              <a:buNone/>
            </a:pPr>
            <a:r>
              <a:rPr lang="en-US" dirty="0" smtClean="0"/>
              <a:t>“An expression of, and to some extent a miniature model of, the values and social structure of the society from which it arises”</a:t>
            </a:r>
          </a:p>
          <a:p>
            <a:endParaRPr lang="en-US" dirty="0" smtClean="0"/>
          </a:p>
          <a:p>
            <a:pPr algn="r"/>
            <a:r>
              <a:rPr lang="en-US" dirty="0" smtClean="0"/>
              <a:t>Cecil </a:t>
            </a:r>
            <a:r>
              <a:rPr lang="en-US" dirty="0" err="1" smtClean="0"/>
              <a:t>Helman</a:t>
            </a:r>
            <a:r>
              <a:rPr lang="en-US" dirty="0" smtClean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39394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results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Inequalities gender, social class, ethnic background</a:t>
            </a:r>
          </a:p>
          <a:p>
            <a:r>
              <a:rPr lang="en-US" dirty="0" smtClean="0"/>
              <a:t>Hierarchies as reflected in wider society</a:t>
            </a:r>
          </a:p>
          <a:p>
            <a:r>
              <a:rPr lang="en-US" dirty="0" smtClean="0"/>
              <a:t>Prejudices and cultural assumptions about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Less value put on caring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74638"/>
            <a:ext cx="6705600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0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47880" y="54544"/>
            <a:ext cx="822960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79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big is NHS (England) workforce in 2011?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854,000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1,040,000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1,350,000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1,520,000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a pie chart showing relative size of 6 groups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Doctors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Nurses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Therapists</a:t>
            </a:r>
            <a:r>
              <a:rPr lang="en-US" dirty="0"/>
              <a:t>, scientists, </a:t>
            </a:r>
            <a:r>
              <a:rPr lang="en-US" dirty="0" smtClean="0"/>
              <a:t>technical (AHP)</a:t>
            </a:r>
            <a:endParaRPr lang="en-US" dirty="0"/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Support </a:t>
            </a:r>
            <a:r>
              <a:rPr lang="en-US" dirty="0"/>
              <a:t>to clinical </a:t>
            </a:r>
            <a:r>
              <a:rPr lang="en-US" dirty="0" smtClean="0"/>
              <a:t>staff (e.g. health care assistant)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Ambulance staff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Infrastructure support</a:t>
            </a:r>
            <a:r>
              <a:rPr lang="en-US" dirty="0"/>
              <a:t> </a:t>
            </a:r>
            <a:r>
              <a:rPr lang="en-US" dirty="0" smtClean="0"/>
              <a:t>(e.g. managers, estates)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144"/>
          <a:stretch/>
        </p:blipFill>
        <p:spPr>
          <a:xfrm rot="1631066">
            <a:off x="7420203" y="2134382"/>
            <a:ext cx="2475544" cy="20758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47642" y="182357"/>
            <a:ext cx="2606604" cy="2523443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965771" y="182357"/>
            <a:ext cx="0" cy="137179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20000" dir="5400000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6" idx="5"/>
          </p:cNvCxnSpPr>
          <p:nvPr/>
        </p:nvCxnSpPr>
        <p:spPr>
          <a:xfrm>
            <a:off x="6965771" y="1554148"/>
            <a:ext cx="906747" cy="782102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20000" dir="5400000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47642" y="1270052"/>
            <a:ext cx="1318129" cy="2840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dist="20000" dir="5400000" rotWithShape="0">
              <a:schemeClr val="tx1">
                <a:lumMod val="50000"/>
                <a:lumOff val="50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900"/>
            <a:ext cx="8229600" cy="1143000"/>
          </a:xfrm>
        </p:spPr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0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Size of NHS workforce:  _________________</a:t>
            </a:r>
          </a:p>
          <a:p>
            <a:r>
              <a:rPr lang="en-US" dirty="0" smtClean="0"/>
              <a:t>Proportions</a:t>
            </a:r>
          </a:p>
          <a:p>
            <a:pPr lvl="1"/>
            <a:r>
              <a:rPr lang="en-US" dirty="0" smtClean="0"/>
              <a:t>Doctors:  ____%</a:t>
            </a:r>
          </a:p>
          <a:p>
            <a:pPr lvl="1"/>
            <a:r>
              <a:rPr lang="en-US" dirty="0" smtClean="0"/>
              <a:t>Nurses:  ____%</a:t>
            </a:r>
          </a:p>
          <a:p>
            <a:pPr lvl="1"/>
            <a:r>
              <a:rPr lang="en-US" dirty="0" smtClean="0"/>
              <a:t>Therapists, scientists, technical:  ____%</a:t>
            </a:r>
          </a:p>
          <a:p>
            <a:pPr lvl="1"/>
            <a:r>
              <a:rPr lang="en-US" dirty="0" smtClean="0"/>
              <a:t>Support to clinical staff:  ____%</a:t>
            </a:r>
          </a:p>
          <a:p>
            <a:pPr lvl="1"/>
            <a:r>
              <a:rPr lang="en-US" dirty="0" smtClean="0"/>
              <a:t>Ambulance staff:  ____%</a:t>
            </a:r>
          </a:p>
          <a:p>
            <a:pPr lvl="1"/>
            <a:r>
              <a:rPr lang="en-US" dirty="0" smtClean="0"/>
              <a:t>Infrastructure support:  ____%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23" y="1549400"/>
            <a:ext cx="72136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workforce itself is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Contracting out of support services</a:t>
            </a:r>
          </a:p>
          <a:p>
            <a:r>
              <a:rPr lang="en-US" dirty="0" smtClean="0"/>
              <a:t>Role changes</a:t>
            </a:r>
          </a:p>
          <a:p>
            <a:pPr lvl="1"/>
            <a:r>
              <a:rPr lang="en-US" dirty="0" smtClean="0"/>
              <a:t>Advanced practice</a:t>
            </a:r>
          </a:p>
          <a:p>
            <a:pPr lvl="1"/>
            <a:r>
              <a:rPr lang="en-US" dirty="0" smtClean="0"/>
              <a:t>Support workers</a:t>
            </a:r>
          </a:p>
          <a:p>
            <a:r>
              <a:rPr lang="en-US" dirty="0" smtClean="0"/>
              <a:t>Gender </a:t>
            </a:r>
          </a:p>
          <a:p>
            <a:pPr lvl="1"/>
            <a:r>
              <a:rPr lang="en-US" dirty="0" smtClean="0"/>
              <a:t>Greater %  of female doctors</a:t>
            </a:r>
          </a:p>
          <a:p>
            <a:r>
              <a:rPr lang="en-US" dirty="0" smtClean="0"/>
              <a:t>BME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6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69"/>
            <a:ext cx="8229600" cy="2265517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latin typeface="+mn-lt"/>
              </a:rPr>
              <a:t>Objective 1 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Recognise the concept of professions as one form of social stratification, and understand the changing role of the medical profession: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172"/>
            <a:ext cx="8229600" cy="3179302"/>
          </a:xfrm>
        </p:spPr>
        <p:txBody>
          <a:bodyPr>
            <a:normAutofit/>
          </a:bodyPr>
          <a:lstStyle/>
          <a:p>
            <a:pPr marL="742950" lvl="2" indent="-342900"/>
            <a:r>
              <a:rPr lang="en-GB" sz="3200" dirty="0" smtClean="0"/>
              <a:t>Characteristics of a profession</a:t>
            </a:r>
          </a:p>
          <a:p>
            <a:pPr marL="742950" lvl="2" indent="-342900"/>
            <a:r>
              <a:rPr lang="en-GB" sz="3200" dirty="0" smtClean="0"/>
              <a:t>Brief history of the medical profession</a:t>
            </a:r>
          </a:p>
          <a:p>
            <a:pPr marL="742950" lvl="2" indent="-342900"/>
            <a:r>
              <a:rPr lang="en-GB" sz="3200" dirty="0" err="1" smtClean="0"/>
              <a:t>Professionalisation</a:t>
            </a:r>
            <a:r>
              <a:rPr lang="en-GB" sz="3200" dirty="0" smtClean="0"/>
              <a:t> of nursing</a:t>
            </a:r>
          </a:p>
          <a:p>
            <a:pPr marL="742950" lvl="2" indent="-342900"/>
            <a:r>
              <a:rPr lang="en-GB" sz="3200" dirty="0" smtClean="0"/>
              <a:t>De-</a:t>
            </a:r>
            <a:r>
              <a:rPr lang="en-GB" sz="3200" dirty="0" err="1"/>
              <a:t>p</a:t>
            </a:r>
            <a:r>
              <a:rPr lang="en-GB" sz="3200" dirty="0" err="1" smtClean="0"/>
              <a:t>rofessionalisation</a:t>
            </a:r>
            <a:r>
              <a:rPr lang="en-GB" sz="3200" dirty="0" smtClean="0"/>
              <a:t> of medicine?</a:t>
            </a:r>
          </a:p>
        </p:txBody>
      </p:sp>
    </p:spTree>
    <p:extLst>
      <p:ext uri="{BB962C8B-B14F-4D97-AF65-F5344CB8AC3E}">
        <p14:creationId xmlns:p14="http://schemas.microsoft.com/office/powerpoint/2010/main" val="1834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impacts on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Changing patterns of health and illness</a:t>
            </a:r>
          </a:p>
          <a:p>
            <a:r>
              <a:rPr lang="en-US" dirty="0" smtClean="0"/>
              <a:t>Internal market</a:t>
            </a:r>
          </a:p>
          <a:p>
            <a:pPr lvl="1"/>
            <a:r>
              <a:rPr lang="en-US" dirty="0" smtClean="0"/>
              <a:t>Finance function</a:t>
            </a:r>
          </a:p>
          <a:p>
            <a:pPr lvl="1"/>
            <a:r>
              <a:rPr lang="en-US" dirty="0" smtClean="0"/>
              <a:t>Doctors as managers</a:t>
            </a:r>
          </a:p>
          <a:p>
            <a:r>
              <a:rPr lang="en-US" dirty="0" smtClean="0"/>
              <a:t>Policy changes</a:t>
            </a:r>
          </a:p>
          <a:p>
            <a:pPr lvl="1"/>
            <a:r>
              <a:rPr lang="en-US" dirty="0" smtClean="0"/>
              <a:t>EWTD</a:t>
            </a:r>
          </a:p>
          <a:p>
            <a:r>
              <a:rPr lang="en-US" dirty="0" smtClean="0"/>
              <a:t>Move to primary care</a:t>
            </a:r>
          </a:p>
          <a:p>
            <a:pPr lvl="1"/>
            <a:r>
              <a:rPr lang="en-US" dirty="0" smtClean="0"/>
              <a:t>GPs commissioning</a:t>
            </a:r>
          </a:p>
          <a:p>
            <a:r>
              <a:rPr lang="en-US" dirty="0" smtClean="0"/>
              <a:t>Patient involvement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change is a given</a:t>
            </a:r>
          </a:p>
          <a:p>
            <a:pPr lvl="1"/>
            <a:r>
              <a:rPr lang="en-US" dirty="0" smtClean="0"/>
              <a:t>Workforce structure</a:t>
            </a:r>
          </a:p>
          <a:p>
            <a:pPr lvl="1"/>
            <a:r>
              <a:rPr lang="en-US" dirty="0" smtClean="0"/>
              <a:t>Skill set</a:t>
            </a:r>
          </a:p>
          <a:p>
            <a:pPr lvl="1"/>
            <a:r>
              <a:rPr lang="en-US" dirty="0" smtClean="0"/>
              <a:t>Nature of health and illness</a:t>
            </a:r>
          </a:p>
          <a:p>
            <a:pPr lvl="1"/>
            <a:r>
              <a:rPr lang="en-US" dirty="0" smtClean="0"/>
              <a:t>Social </a:t>
            </a:r>
          </a:p>
          <a:p>
            <a:r>
              <a:rPr lang="en-US" dirty="0" smtClean="0"/>
              <a:t>Multidisciplinary team</a:t>
            </a:r>
          </a:p>
          <a:p>
            <a:pPr lvl="1"/>
            <a:r>
              <a:rPr lang="en-US" dirty="0" smtClean="0"/>
              <a:t>Flatten hierarchies</a:t>
            </a:r>
          </a:p>
          <a:p>
            <a:pPr lvl="1"/>
            <a:r>
              <a:rPr lang="en-US" dirty="0" smtClean="0"/>
              <a:t>Patient-</a:t>
            </a:r>
            <a:r>
              <a:rPr lang="en-US" dirty="0" err="1" smtClean="0"/>
              <a:t>centred</a:t>
            </a:r>
            <a:r>
              <a:rPr lang="en-US" dirty="0" smtClean="0"/>
              <a:t> care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Cecil G </a:t>
            </a:r>
            <a:r>
              <a:rPr lang="en-US" sz="2800" dirty="0" err="1" smtClean="0"/>
              <a:t>Helman</a:t>
            </a:r>
            <a:r>
              <a:rPr lang="en-US" sz="2800" dirty="0" smtClean="0"/>
              <a:t> Culture, Health and Illness 2007</a:t>
            </a:r>
          </a:p>
          <a:p>
            <a:r>
              <a:rPr lang="en-US" sz="2800" dirty="0" smtClean="0"/>
              <a:t>OHE Guide to UK Health and Health Care Statistics, Office of Health Economics 2010</a:t>
            </a:r>
          </a:p>
          <a:p>
            <a:r>
              <a:rPr lang="en-US" sz="2800" dirty="0" smtClean="0"/>
              <a:t>M </a:t>
            </a:r>
            <a:r>
              <a:rPr lang="en-US" sz="2800" dirty="0" err="1" smtClean="0"/>
              <a:t>Elston</a:t>
            </a:r>
            <a:r>
              <a:rPr lang="en-US" sz="2800" dirty="0" smtClean="0"/>
              <a:t>, Women and Medicine the Future June 2009 RCP</a:t>
            </a:r>
          </a:p>
          <a:p>
            <a:r>
              <a:rPr lang="en-GB" sz="2800" dirty="0" smtClean="0"/>
              <a:t>Roy Porter. Blood </a:t>
            </a:r>
            <a:r>
              <a:rPr lang="en-GB" sz="2800" dirty="0"/>
              <a:t>And Guts: A Short History Of Medicine </a:t>
            </a:r>
            <a:r>
              <a:rPr lang="en-GB" sz="2800" dirty="0" smtClean="0"/>
              <a:t>W.W</a:t>
            </a:r>
            <a:r>
              <a:rPr lang="en-GB" sz="2800" dirty="0"/>
              <a:t>. </a:t>
            </a:r>
            <a:r>
              <a:rPr lang="en-GB" sz="2800" dirty="0" smtClean="0"/>
              <a:t>Norton</a:t>
            </a:r>
            <a:r>
              <a:rPr lang="en-GB" sz="2800" cap="small" dirty="0"/>
              <a:t>,</a:t>
            </a:r>
            <a:r>
              <a:rPr lang="en-GB" sz="2800" cap="small" dirty="0" smtClean="0"/>
              <a:t> </a:t>
            </a:r>
            <a:r>
              <a:rPr lang="en-GB" sz="2800" cap="small" dirty="0"/>
              <a:t>2003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43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69"/>
            <a:ext cx="8229600" cy="2265517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latin typeface="+mn-lt"/>
              </a:rPr>
              <a:t>Objective 2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Recognise different forms of knowledge and their changing contribution to evidence-based medicine, clinical skills, professional monopoly and asymmetries of power in healthcare: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172"/>
            <a:ext cx="8229600" cy="3179302"/>
          </a:xfrm>
        </p:spPr>
        <p:txBody>
          <a:bodyPr>
            <a:noAutofit/>
          </a:bodyPr>
          <a:lstStyle/>
          <a:p>
            <a:pPr marL="742950" lvl="2" indent="-342900"/>
            <a:r>
              <a:rPr lang="en-GB" sz="2800" dirty="0" smtClean="0"/>
              <a:t>Relationship of knowledge to professional power</a:t>
            </a:r>
          </a:p>
          <a:p>
            <a:pPr marL="742950" lvl="2" indent="-342900"/>
            <a:r>
              <a:rPr lang="en-GB" sz="2800" dirty="0" smtClean="0"/>
              <a:t>Changing nature of that knowledge</a:t>
            </a:r>
          </a:p>
          <a:p>
            <a:pPr marL="1200150" lvl="3" indent="-342900"/>
            <a:r>
              <a:rPr lang="en-GB" sz="2400" dirty="0" smtClean="0"/>
              <a:t>Basic knowledge and clinical skills supplemented technological advances</a:t>
            </a:r>
          </a:p>
          <a:p>
            <a:pPr marL="1200150" lvl="3" indent="-342900"/>
            <a:r>
              <a:rPr lang="en-GB" sz="2400" dirty="0" smtClean="0"/>
              <a:t>Evidence based medicine</a:t>
            </a:r>
          </a:p>
          <a:p>
            <a:pPr marL="742950" lvl="2" indent="-342900"/>
            <a:r>
              <a:rPr lang="en-GB" sz="2800" dirty="0" smtClean="0"/>
              <a:t>Power of different professional groups</a:t>
            </a:r>
          </a:p>
          <a:p>
            <a:pPr marL="742950" lvl="2" indent="-342900"/>
            <a:r>
              <a:rPr lang="en-GB" sz="2800" dirty="0" smtClean="0"/>
              <a:t>Implication  of patient-centred care</a:t>
            </a:r>
          </a:p>
        </p:txBody>
      </p:sp>
    </p:spTree>
    <p:extLst>
      <p:ext uri="{BB962C8B-B14F-4D97-AF65-F5344CB8AC3E}">
        <p14:creationId xmlns:p14="http://schemas.microsoft.com/office/powerpoint/2010/main" val="6236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369"/>
            <a:ext cx="8229600" cy="2265517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 smtClean="0">
                <a:latin typeface="+mn-lt"/>
              </a:rPr>
              <a:t>Objective 3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GB" sz="2800" dirty="0" smtClean="0">
                <a:latin typeface="+mn-lt"/>
              </a:rPr>
              <a:t>Outline the recent changes in the structure and administration of UK health services and the implications for power structures within the NHS: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6172"/>
            <a:ext cx="8229600" cy="3179302"/>
          </a:xfrm>
        </p:spPr>
        <p:txBody>
          <a:bodyPr>
            <a:noAutofit/>
          </a:bodyPr>
          <a:lstStyle/>
          <a:p>
            <a:pPr marL="742950" lvl="2" indent="-342900"/>
            <a:r>
              <a:rPr lang="en-GB" sz="2800" dirty="0" smtClean="0"/>
              <a:t>Nature of the NHS workforce</a:t>
            </a:r>
          </a:p>
          <a:p>
            <a:pPr marL="742950" lvl="2" indent="-342900"/>
            <a:r>
              <a:rPr lang="en-GB" sz="2800" dirty="0" smtClean="0"/>
              <a:t>Recent changes in workforce</a:t>
            </a:r>
          </a:p>
          <a:p>
            <a:pPr marL="742950" lvl="2" indent="-342900"/>
            <a:r>
              <a:rPr lang="en-GB" sz="2800" dirty="0" smtClean="0"/>
              <a:t>Link to next lecture</a:t>
            </a:r>
          </a:p>
        </p:txBody>
      </p:sp>
    </p:spTree>
    <p:extLst>
      <p:ext uri="{BB962C8B-B14F-4D97-AF65-F5344CB8AC3E}">
        <p14:creationId xmlns:p14="http://schemas.microsoft.com/office/powerpoint/2010/main" val="17138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83" y="438412"/>
            <a:ext cx="7230080" cy="44183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8828" y="4985359"/>
            <a:ext cx="76457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+mj-lt"/>
              </a:rPr>
              <a:t>I</a:t>
            </a:r>
            <a:r>
              <a:rPr lang="en-GB" sz="3200" dirty="0" smtClean="0">
                <a:latin typeface="+mj-lt"/>
              </a:rPr>
              <a:t>s a profession different from an occupation?</a:t>
            </a:r>
          </a:p>
          <a:p>
            <a:pPr algn="ctr"/>
            <a:r>
              <a:rPr lang="en-GB" sz="3200" dirty="0" smtClean="0">
                <a:latin typeface="+mj-lt"/>
              </a:rPr>
              <a:t>Discuss…. </a:t>
            </a:r>
          </a:p>
        </p:txBody>
      </p:sp>
    </p:spTree>
    <p:extLst>
      <p:ext uri="{BB962C8B-B14F-4D97-AF65-F5344CB8AC3E}">
        <p14:creationId xmlns:p14="http://schemas.microsoft.com/office/powerpoint/2010/main" val="22375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“Based on, or </a:t>
            </a:r>
            <a:r>
              <a:rPr lang="en-US" dirty="0" err="1" smtClean="0"/>
              <a:t>organised</a:t>
            </a:r>
            <a:r>
              <a:rPr lang="en-US" dirty="0" smtClean="0"/>
              <a:t> around, a body of </a:t>
            </a:r>
            <a:r>
              <a:rPr lang="en-US" dirty="0" err="1" smtClean="0"/>
              <a:t>specialised</a:t>
            </a:r>
            <a:r>
              <a:rPr lang="en-US" dirty="0" smtClean="0"/>
              <a:t> knowledge not easily acquired and that, in the hands of qualified practitioners, meets the needs of, or serves, clients”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“a paid occupation, especially one that involves prolonged training and a formal qualification</a:t>
            </a:r>
            <a:r>
              <a:rPr lang="en-US" dirty="0" smtClean="0"/>
              <a:t>” (OED)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47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profession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Specialised training</a:t>
            </a:r>
          </a:p>
          <a:p>
            <a:r>
              <a:rPr lang="en-US" dirty="0" smtClean="0"/>
              <a:t>Shared knowledge</a:t>
            </a:r>
          </a:p>
          <a:p>
            <a:r>
              <a:rPr lang="en-US" dirty="0" smtClean="0"/>
              <a:t>Degree of autonomy</a:t>
            </a:r>
          </a:p>
          <a:p>
            <a:r>
              <a:rPr lang="en-US" dirty="0" smtClean="0"/>
              <a:t>State recognition</a:t>
            </a:r>
          </a:p>
          <a:p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Self</a:t>
            </a:r>
          </a:p>
          <a:p>
            <a:pPr lvl="1"/>
            <a:r>
              <a:rPr lang="en-US" dirty="0" smtClean="0"/>
              <a:t>State</a:t>
            </a:r>
          </a:p>
          <a:p>
            <a:r>
              <a:rPr lang="en-US" dirty="0" smtClean="0"/>
              <a:t>Excludes others</a:t>
            </a:r>
          </a:p>
        </p:txBody>
      </p:sp>
    </p:spTree>
    <p:extLst>
      <p:ext uri="{BB962C8B-B14F-4D97-AF65-F5344CB8AC3E}">
        <p14:creationId xmlns:p14="http://schemas.microsoft.com/office/powerpoint/2010/main" val="38888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14" y="65513"/>
            <a:ext cx="8229600" cy="1143000"/>
          </a:xfrm>
        </p:spPr>
        <p:txBody>
          <a:bodyPr/>
          <a:lstStyle/>
          <a:p>
            <a:r>
              <a:rPr lang="en-GB" dirty="0" smtClean="0"/>
              <a:t>Professions in healthcare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2" y="995209"/>
            <a:ext cx="3652576" cy="300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1" y="3883940"/>
            <a:ext cx="2649438" cy="397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863" y="3883940"/>
            <a:ext cx="2123618" cy="281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325" y="4151269"/>
            <a:ext cx="3745538" cy="25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21" y="995210"/>
            <a:ext cx="34099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5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893</Words>
  <Application>Microsoft Office PowerPoint</Application>
  <PresentationFormat>On-screen Show (4:3)</PresentationFormat>
  <Paragraphs>197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Clip</vt:lpstr>
      <vt:lpstr>Healthcare workers: professions and power</vt:lpstr>
      <vt:lpstr>Learning objectives</vt:lpstr>
      <vt:lpstr>Objective 1  Recognise the concept of professions as one form of social stratification, and understand the changing role of the medical profession:</vt:lpstr>
      <vt:lpstr>Objective 2 Recognise different forms of knowledge and their changing contribution to evidence-based medicine, clinical skills, professional monopoly and asymmetries of power in healthcare:</vt:lpstr>
      <vt:lpstr>Objective 3 Outline the recent changes in the structure and administration of UK health services and the implications for power structures within the NHS:</vt:lpstr>
      <vt:lpstr>PowerPoint Presentation</vt:lpstr>
      <vt:lpstr>Definitions of a profession</vt:lpstr>
      <vt:lpstr>Characteristics of a profession</vt:lpstr>
      <vt:lpstr>Professions in healthcare</vt:lpstr>
      <vt:lpstr>Health and care professions council covers:</vt:lpstr>
      <vt:lpstr>Lots of professional groups</vt:lpstr>
      <vt:lpstr>Public trust in professions, 1999 - 2011</vt:lpstr>
      <vt:lpstr>PowerPoint Presentation</vt:lpstr>
      <vt:lpstr>From occupation to profession?</vt:lpstr>
      <vt:lpstr>PowerPoint Presentation</vt:lpstr>
      <vt:lpstr>PowerPoint Presentation</vt:lpstr>
      <vt:lpstr>PowerPoint Presentation</vt:lpstr>
      <vt:lpstr>Creation of medical profession*</vt:lpstr>
      <vt:lpstr>PowerPoint Presentation</vt:lpstr>
      <vt:lpstr>Nurses and doctors</vt:lpstr>
      <vt:lpstr>Challenges of Professionalism</vt:lpstr>
      <vt:lpstr>The NHS</vt:lpstr>
      <vt:lpstr>PowerPoint Presentation</vt:lpstr>
      <vt:lpstr>This results in</vt:lpstr>
      <vt:lpstr>PowerPoint Presentation</vt:lpstr>
      <vt:lpstr>Exercise</vt:lpstr>
      <vt:lpstr>Answers</vt:lpstr>
      <vt:lpstr>Growth in management</vt:lpstr>
      <vt:lpstr>The workforce itself is changing</vt:lpstr>
      <vt:lpstr>Current impacts on the workforce</vt:lpstr>
      <vt:lpstr>Conclusion</vt:lpstr>
      <vt:lpstr>References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Ward</dc:creator>
  <cp:lastModifiedBy>Shiel, Nuala</cp:lastModifiedBy>
  <cp:revision>39</cp:revision>
  <dcterms:created xsi:type="dcterms:W3CDTF">2012-11-11T10:21:00Z</dcterms:created>
  <dcterms:modified xsi:type="dcterms:W3CDTF">2012-11-12T15:34:16Z</dcterms:modified>
</cp:coreProperties>
</file>