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16" r:id="rId2"/>
    <p:sldId id="257" r:id="rId3"/>
    <p:sldId id="259" r:id="rId4"/>
    <p:sldId id="260" r:id="rId5"/>
    <p:sldId id="261" r:id="rId6"/>
    <p:sldId id="295" r:id="rId7"/>
    <p:sldId id="299" r:id="rId8"/>
    <p:sldId id="262" r:id="rId9"/>
    <p:sldId id="293" r:id="rId10"/>
    <p:sldId id="294" r:id="rId11"/>
    <p:sldId id="306" r:id="rId12"/>
    <p:sldId id="304" r:id="rId13"/>
    <p:sldId id="268" r:id="rId14"/>
    <p:sldId id="285" r:id="rId15"/>
    <p:sldId id="287" r:id="rId16"/>
    <p:sldId id="286" r:id="rId17"/>
    <p:sldId id="281" r:id="rId18"/>
    <p:sldId id="265" r:id="rId19"/>
    <p:sldId id="296" r:id="rId20"/>
    <p:sldId id="282" r:id="rId21"/>
    <p:sldId id="271" r:id="rId22"/>
    <p:sldId id="273" r:id="rId23"/>
    <p:sldId id="274" r:id="rId24"/>
    <p:sldId id="277" r:id="rId25"/>
    <p:sldId id="291" r:id="rId26"/>
    <p:sldId id="263" r:id="rId27"/>
    <p:sldId id="298" r:id="rId28"/>
    <p:sldId id="283" r:id="rId29"/>
    <p:sldId id="272" r:id="rId30"/>
    <p:sldId id="269" r:id="rId31"/>
    <p:sldId id="317" r:id="rId32"/>
    <p:sldId id="267" r:id="rId33"/>
    <p:sldId id="311" r:id="rId34"/>
    <p:sldId id="312" r:id="rId35"/>
    <p:sldId id="307" r:id="rId36"/>
    <p:sldId id="289" r:id="rId37"/>
    <p:sldId id="318" r:id="rId38"/>
    <p:sldId id="319" r:id="rId39"/>
    <p:sldId id="321" r:id="rId40"/>
    <p:sldId id="276" r:id="rId41"/>
    <p:sldId id="310" r:id="rId42"/>
    <p:sldId id="313" r:id="rId43"/>
    <p:sldId id="314" r:id="rId44"/>
    <p:sldId id="315" r:id="rId45"/>
    <p:sldId id="308" r:id="rId4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3" autoAdjust="0"/>
    <p:restoredTop sz="77410" autoAdjust="0"/>
  </p:normalViewPr>
  <p:slideViewPr>
    <p:cSldViewPr>
      <p:cViewPr varScale="1">
        <p:scale>
          <a:sx n="42" d="100"/>
          <a:sy n="42" d="100"/>
        </p:scale>
        <p:origin x="-10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242A7-F4E4-7845-BF3D-67F7640BCFFE}" type="doc">
      <dgm:prSet loTypeId="urn:microsoft.com/office/officeart/2005/8/layout/radial5" loCatId="" qsTypeId="urn:microsoft.com/office/officeart/2005/8/quickstyle/3D4" qsCatId="3D" csTypeId="urn:microsoft.com/office/officeart/2005/8/colors/accent4_2" csCatId="accent4" phldr="1"/>
      <dgm:spPr/>
      <dgm:t>
        <a:bodyPr/>
        <a:lstStyle/>
        <a:p>
          <a:endParaRPr lang="en-US"/>
        </a:p>
      </dgm:t>
    </dgm:pt>
    <dgm:pt modelId="{4293B1C0-C146-4C4C-AF94-3C183D5E2C09}">
      <dgm:prSet phldrT="[Text]" custT="1"/>
      <dgm:spPr/>
      <dgm:t>
        <a:bodyPr/>
        <a:lstStyle/>
        <a:p>
          <a:r>
            <a:rPr lang="en-US" sz="2400" dirty="0" smtClean="0">
              <a:solidFill>
                <a:srgbClr val="000000"/>
              </a:solidFill>
            </a:rPr>
            <a:t>Atrial-</a:t>
          </a:r>
          <a:r>
            <a:rPr lang="en-US" sz="2400" dirty="0" err="1" smtClean="0">
              <a:solidFill>
                <a:srgbClr val="000000"/>
              </a:solidFill>
            </a:rPr>
            <a:t>septal</a:t>
          </a:r>
          <a:r>
            <a:rPr lang="en-US" sz="2400" dirty="0" smtClean="0">
              <a:solidFill>
                <a:srgbClr val="000000"/>
              </a:solidFill>
            </a:rPr>
            <a:t> defect</a:t>
          </a:r>
          <a:endParaRPr lang="en-US" sz="2400" dirty="0">
            <a:solidFill>
              <a:srgbClr val="000000"/>
            </a:solidFill>
          </a:endParaRPr>
        </a:p>
      </dgm:t>
    </dgm:pt>
    <dgm:pt modelId="{C4F3E805-B74C-464A-B5A2-A0F77F42FC51}" type="parTrans" cxnId="{D11DFC6F-61E6-3945-9036-4AB35AFC8626}">
      <dgm:prSet/>
      <dgm:spPr/>
      <dgm:t>
        <a:bodyPr/>
        <a:lstStyle/>
        <a:p>
          <a:endParaRPr lang="en-US" sz="2000">
            <a:solidFill>
              <a:srgbClr val="000000"/>
            </a:solidFill>
          </a:endParaRPr>
        </a:p>
      </dgm:t>
    </dgm:pt>
    <dgm:pt modelId="{B0115904-DF13-9A48-B6AC-93D630193894}" type="sibTrans" cxnId="{D11DFC6F-61E6-3945-9036-4AB35AFC8626}">
      <dgm:prSet/>
      <dgm:spPr/>
      <dgm:t>
        <a:bodyPr/>
        <a:lstStyle/>
        <a:p>
          <a:endParaRPr lang="en-US" sz="2000">
            <a:solidFill>
              <a:srgbClr val="000000"/>
            </a:solidFill>
          </a:endParaRPr>
        </a:p>
      </dgm:t>
    </dgm:pt>
    <dgm:pt modelId="{3142EFB1-EEDD-DE4F-9F93-C34E644B3A9C}">
      <dgm:prSet phldrT="[Text]" phldr="1"/>
      <dgm:spPr/>
      <dgm:t>
        <a:bodyPr/>
        <a:lstStyle/>
        <a:p>
          <a:endParaRPr lang="en-US" sz="2000">
            <a:solidFill>
              <a:srgbClr val="000000"/>
            </a:solidFill>
          </a:endParaRPr>
        </a:p>
      </dgm:t>
    </dgm:pt>
    <dgm:pt modelId="{BF3B3FAF-3AE3-C443-9100-9AAE7EC2B8ED}" type="parTrans" cxnId="{BE6F3631-B1CD-C542-A6E9-FFBECD360404}">
      <dgm:prSet/>
      <dgm:spPr/>
      <dgm:t>
        <a:bodyPr/>
        <a:lstStyle/>
        <a:p>
          <a:endParaRPr lang="en-US" sz="2000">
            <a:solidFill>
              <a:srgbClr val="000000"/>
            </a:solidFill>
          </a:endParaRPr>
        </a:p>
      </dgm:t>
    </dgm:pt>
    <dgm:pt modelId="{1893F616-E7C6-8D41-A941-16ABEC282C4B}" type="sibTrans" cxnId="{BE6F3631-B1CD-C542-A6E9-FFBECD360404}">
      <dgm:prSet/>
      <dgm:spPr/>
      <dgm:t>
        <a:bodyPr/>
        <a:lstStyle/>
        <a:p>
          <a:endParaRPr lang="en-US" sz="2000">
            <a:solidFill>
              <a:srgbClr val="000000"/>
            </a:solidFill>
          </a:endParaRPr>
        </a:p>
      </dgm:t>
    </dgm:pt>
    <dgm:pt modelId="{D7C9A5BE-581F-8348-8A83-2A62F7EB2EE4}">
      <dgm:prSet phldrT="[Text]" phldr="1"/>
      <dgm:spPr/>
      <dgm:t>
        <a:bodyPr/>
        <a:lstStyle/>
        <a:p>
          <a:endParaRPr lang="en-US" sz="2000">
            <a:solidFill>
              <a:srgbClr val="000000"/>
            </a:solidFill>
          </a:endParaRPr>
        </a:p>
      </dgm:t>
    </dgm:pt>
    <dgm:pt modelId="{7B1BD6C4-9E51-F344-8348-7509561B6964}" type="parTrans" cxnId="{529DE4D6-B105-FE47-9E93-4E6742E3724D}">
      <dgm:prSet/>
      <dgm:spPr/>
      <dgm:t>
        <a:bodyPr/>
        <a:lstStyle/>
        <a:p>
          <a:endParaRPr lang="en-US" sz="2000">
            <a:solidFill>
              <a:srgbClr val="000000"/>
            </a:solidFill>
          </a:endParaRPr>
        </a:p>
      </dgm:t>
    </dgm:pt>
    <dgm:pt modelId="{39BCB234-B2E5-DD41-9316-D7EC2E2EB92E}" type="sibTrans" cxnId="{529DE4D6-B105-FE47-9E93-4E6742E3724D}">
      <dgm:prSet/>
      <dgm:spPr/>
      <dgm:t>
        <a:bodyPr/>
        <a:lstStyle/>
        <a:p>
          <a:endParaRPr lang="en-US" sz="2000">
            <a:solidFill>
              <a:srgbClr val="000000"/>
            </a:solidFill>
          </a:endParaRPr>
        </a:p>
      </dgm:t>
    </dgm:pt>
    <dgm:pt modelId="{21708D8B-C8FA-414C-A390-4EC68E90BD66}">
      <dgm:prSet custT="1"/>
      <dgm:spPr/>
      <dgm:t>
        <a:bodyPr/>
        <a:lstStyle/>
        <a:p>
          <a:r>
            <a:rPr lang="en-US" sz="2000" smtClean="0">
              <a:solidFill>
                <a:srgbClr val="000000"/>
              </a:solidFill>
            </a:rPr>
            <a:t>Arrhy-thmia</a:t>
          </a:r>
          <a:endParaRPr lang="en-US" sz="2000" dirty="0">
            <a:solidFill>
              <a:srgbClr val="000000"/>
            </a:solidFill>
          </a:endParaRPr>
        </a:p>
      </dgm:t>
    </dgm:pt>
    <dgm:pt modelId="{001949CE-8E50-8643-80A1-BEEF9216BF3D}" type="parTrans" cxnId="{3A83304B-A432-964D-87DA-C69CBCE9EEDF}">
      <dgm:prSet custT="1"/>
      <dgm:spPr/>
      <dgm:t>
        <a:bodyPr/>
        <a:lstStyle/>
        <a:p>
          <a:endParaRPr lang="en-US" sz="1600">
            <a:solidFill>
              <a:srgbClr val="000000"/>
            </a:solidFill>
          </a:endParaRPr>
        </a:p>
      </dgm:t>
    </dgm:pt>
    <dgm:pt modelId="{B4A5ADFD-7436-694C-AD4B-5C431A252A21}" type="sibTrans" cxnId="{3A83304B-A432-964D-87DA-C69CBCE9EEDF}">
      <dgm:prSet/>
      <dgm:spPr/>
      <dgm:t>
        <a:bodyPr/>
        <a:lstStyle/>
        <a:p>
          <a:endParaRPr lang="en-US" sz="2000">
            <a:solidFill>
              <a:srgbClr val="000000"/>
            </a:solidFill>
          </a:endParaRPr>
        </a:p>
      </dgm:t>
    </dgm:pt>
    <dgm:pt modelId="{D8F7C8AD-1950-FF49-9456-1D2501E60346}">
      <dgm:prSet custT="1"/>
      <dgm:spPr/>
      <dgm:t>
        <a:bodyPr/>
        <a:lstStyle/>
        <a:p>
          <a:r>
            <a:rPr lang="en-US" sz="2000" smtClean="0">
              <a:solidFill>
                <a:srgbClr val="000000"/>
              </a:solidFill>
            </a:rPr>
            <a:t>Renal failure</a:t>
          </a:r>
          <a:endParaRPr lang="en-US" sz="2000" dirty="0">
            <a:solidFill>
              <a:srgbClr val="000000"/>
            </a:solidFill>
          </a:endParaRPr>
        </a:p>
      </dgm:t>
    </dgm:pt>
    <dgm:pt modelId="{9EB715ED-1735-CD4A-B8C9-DF80D78CB10E}" type="parTrans" cxnId="{951197F6-E383-E24F-8883-064314AC9CE4}">
      <dgm:prSet custT="1"/>
      <dgm:spPr/>
      <dgm:t>
        <a:bodyPr/>
        <a:lstStyle/>
        <a:p>
          <a:endParaRPr lang="en-US" sz="1600">
            <a:solidFill>
              <a:srgbClr val="000000"/>
            </a:solidFill>
          </a:endParaRPr>
        </a:p>
      </dgm:t>
    </dgm:pt>
    <dgm:pt modelId="{BA1255D3-D69B-1A48-816D-99F5AE91E925}" type="sibTrans" cxnId="{951197F6-E383-E24F-8883-064314AC9CE4}">
      <dgm:prSet/>
      <dgm:spPr/>
      <dgm:t>
        <a:bodyPr/>
        <a:lstStyle/>
        <a:p>
          <a:endParaRPr lang="en-US" sz="2000">
            <a:solidFill>
              <a:srgbClr val="000000"/>
            </a:solidFill>
          </a:endParaRPr>
        </a:p>
      </dgm:t>
    </dgm:pt>
    <dgm:pt modelId="{141111D6-184B-1347-818F-7A9DA2EEDB44}">
      <dgm:prSet custT="1"/>
      <dgm:spPr/>
      <dgm:t>
        <a:bodyPr/>
        <a:lstStyle/>
        <a:p>
          <a:r>
            <a:rPr lang="en-US" sz="2000" smtClean="0">
              <a:solidFill>
                <a:srgbClr val="000000"/>
              </a:solidFill>
            </a:rPr>
            <a:t>Neuro-pathy</a:t>
          </a:r>
          <a:endParaRPr lang="en-US" sz="2000" dirty="0">
            <a:solidFill>
              <a:srgbClr val="000000"/>
            </a:solidFill>
          </a:endParaRPr>
        </a:p>
      </dgm:t>
    </dgm:pt>
    <dgm:pt modelId="{7165C88C-A946-FB4A-A158-B1278F7DCC8B}" type="parTrans" cxnId="{E096C48F-8158-A64C-A1EB-FFB12FBBAA3D}">
      <dgm:prSet custT="1"/>
      <dgm:spPr/>
      <dgm:t>
        <a:bodyPr/>
        <a:lstStyle/>
        <a:p>
          <a:endParaRPr lang="en-US" sz="1600">
            <a:solidFill>
              <a:srgbClr val="000000"/>
            </a:solidFill>
          </a:endParaRPr>
        </a:p>
      </dgm:t>
    </dgm:pt>
    <dgm:pt modelId="{A2CD0F6E-FE1A-7744-B43E-8698F37C248B}" type="sibTrans" cxnId="{E096C48F-8158-A64C-A1EB-FFB12FBBAA3D}">
      <dgm:prSet/>
      <dgm:spPr/>
      <dgm:t>
        <a:bodyPr/>
        <a:lstStyle/>
        <a:p>
          <a:endParaRPr lang="en-US" sz="2000">
            <a:solidFill>
              <a:srgbClr val="000000"/>
            </a:solidFill>
          </a:endParaRPr>
        </a:p>
      </dgm:t>
    </dgm:pt>
    <dgm:pt modelId="{74066264-B34C-F141-98DC-0E5C2F7BD2F3}">
      <dgm:prSet phldrT="[Text]" custT="1"/>
      <dgm:spPr/>
      <dgm:t>
        <a:bodyPr/>
        <a:lstStyle/>
        <a:p>
          <a:r>
            <a:rPr lang="en-US" sz="2000" smtClean="0">
              <a:solidFill>
                <a:srgbClr val="000000"/>
              </a:solidFill>
            </a:rPr>
            <a:t>Post-op bleed</a:t>
          </a:r>
          <a:endParaRPr lang="en-US" sz="2000" dirty="0">
            <a:solidFill>
              <a:srgbClr val="000000"/>
            </a:solidFill>
          </a:endParaRPr>
        </a:p>
      </dgm:t>
    </dgm:pt>
    <dgm:pt modelId="{C2A177FA-5B4F-794D-97F7-5443C5132C27}" type="parTrans" cxnId="{2876A292-0C8E-5542-B480-5A7145826FE6}">
      <dgm:prSet custT="1"/>
      <dgm:spPr/>
      <dgm:t>
        <a:bodyPr/>
        <a:lstStyle/>
        <a:p>
          <a:endParaRPr lang="en-US" sz="1600">
            <a:solidFill>
              <a:srgbClr val="000000"/>
            </a:solidFill>
          </a:endParaRPr>
        </a:p>
      </dgm:t>
    </dgm:pt>
    <dgm:pt modelId="{9DEDAA90-36B4-3E41-AE72-3F44595B3FDC}" type="sibTrans" cxnId="{2876A292-0C8E-5542-B480-5A7145826FE6}">
      <dgm:prSet/>
      <dgm:spPr/>
      <dgm:t>
        <a:bodyPr/>
        <a:lstStyle/>
        <a:p>
          <a:endParaRPr lang="en-US" sz="2000">
            <a:solidFill>
              <a:srgbClr val="000000"/>
            </a:solidFill>
          </a:endParaRPr>
        </a:p>
      </dgm:t>
    </dgm:pt>
    <dgm:pt modelId="{F08E9497-43BD-BB4D-8D99-C26411ADD1A3}">
      <dgm:prSet custT="1"/>
      <dgm:spPr/>
      <dgm:t>
        <a:bodyPr/>
        <a:lstStyle/>
        <a:p>
          <a:r>
            <a:rPr lang="en-US" sz="2000" smtClean="0">
              <a:solidFill>
                <a:srgbClr val="000000"/>
              </a:solidFill>
            </a:rPr>
            <a:t>ITU Delirium</a:t>
          </a:r>
          <a:endParaRPr lang="en-US" sz="2000" dirty="0">
            <a:solidFill>
              <a:srgbClr val="000000"/>
            </a:solidFill>
          </a:endParaRPr>
        </a:p>
      </dgm:t>
    </dgm:pt>
    <dgm:pt modelId="{45C16BC9-0E1D-3E48-974C-6DF733DC23B6}" type="parTrans" cxnId="{A7DD2979-889E-CF45-80C9-E984FAB83987}">
      <dgm:prSet custT="1"/>
      <dgm:spPr/>
      <dgm:t>
        <a:bodyPr/>
        <a:lstStyle/>
        <a:p>
          <a:endParaRPr lang="en-US" sz="1600">
            <a:solidFill>
              <a:srgbClr val="000000"/>
            </a:solidFill>
          </a:endParaRPr>
        </a:p>
      </dgm:t>
    </dgm:pt>
    <dgm:pt modelId="{817E219D-7832-0B4A-8DC8-797EDBA0C266}" type="sibTrans" cxnId="{A7DD2979-889E-CF45-80C9-E984FAB83987}">
      <dgm:prSet/>
      <dgm:spPr/>
      <dgm:t>
        <a:bodyPr/>
        <a:lstStyle/>
        <a:p>
          <a:endParaRPr lang="en-US" sz="2000">
            <a:solidFill>
              <a:srgbClr val="000000"/>
            </a:solidFill>
          </a:endParaRPr>
        </a:p>
      </dgm:t>
    </dgm:pt>
    <dgm:pt modelId="{AE5C6CFE-8CB9-7347-8B8A-C1D3432D03CB}" type="pres">
      <dgm:prSet presAssocID="{33A242A7-F4E4-7845-BF3D-67F7640BCFFE}" presName="Name0" presStyleCnt="0">
        <dgm:presLayoutVars>
          <dgm:chMax val="1"/>
          <dgm:dir/>
          <dgm:animLvl val="ctr"/>
          <dgm:resizeHandles val="exact"/>
        </dgm:presLayoutVars>
      </dgm:prSet>
      <dgm:spPr/>
      <dgm:t>
        <a:bodyPr/>
        <a:lstStyle/>
        <a:p>
          <a:endParaRPr lang="en-US"/>
        </a:p>
      </dgm:t>
    </dgm:pt>
    <dgm:pt modelId="{B13EA302-C79A-9E4D-B436-59A19FA8FBA5}" type="pres">
      <dgm:prSet presAssocID="{4293B1C0-C146-4C4C-AF94-3C183D5E2C09}" presName="centerShape" presStyleLbl="node0" presStyleIdx="0" presStyleCnt="1" custScaleX="112526"/>
      <dgm:spPr/>
      <dgm:t>
        <a:bodyPr/>
        <a:lstStyle/>
        <a:p>
          <a:endParaRPr lang="en-US"/>
        </a:p>
      </dgm:t>
    </dgm:pt>
    <dgm:pt modelId="{AFB06DF8-6114-0F4E-AE8B-6367DE7C702E}" type="pres">
      <dgm:prSet presAssocID="{C2A177FA-5B4F-794D-97F7-5443C5132C27}" presName="parTrans" presStyleLbl="sibTrans2D1" presStyleIdx="0" presStyleCnt="5"/>
      <dgm:spPr/>
      <dgm:t>
        <a:bodyPr/>
        <a:lstStyle/>
        <a:p>
          <a:endParaRPr lang="en-US"/>
        </a:p>
      </dgm:t>
    </dgm:pt>
    <dgm:pt modelId="{B7670477-A501-3842-B21D-036C062C5CFF}" type="pres">
      <dgm:prSet presAssocID="{C2A177FA-5B4F-794D-97F7-5443C5132C27}" presName="connectorText" presStyleLbl="sibTrans2D1" presStyleIdx="0" presStyleCnt="5"/>
      <dgm:spPr/>
      <dgm:t>
        <a:bodyPr/>
        <a:lstStyle/>
        <a:p>
          <a:endParaRPr lang="en-US"/>
        </a:p>
      </dgm:t>
    </dgm:pt>
    <dgm:pt modelId="{654F916C-21F0-FC46-A78E-9CCE83A749AB}" type="pres">
      <dgm:prSet presAssocID="{74066264-B34C-F141-98DC-0E5C2F7BD2F3}" presName="node" presStyleLbl="node1" presStyleIdx="0" presStyleCnt="5">
        <dgm:presLayoutVars>
          <dgm:bulletEnabled val="1"/>
        </dgm:presLayoutVars>
      </dgm:prSet>
      <dgm:spPr/>
      <dgm:t>
        <a:bodyPr/>
        <a:lstStyle/>
        <a:p>
          <a:endParaRPr lang="en-US"/>
        </a:p>
      </dgm:t>
    </dgm:pt>
    <dgm:pt modelId="{546293E3-EC3E-8B4A-918F-4CD08B27E5F4}" type="pres">
      <dgm:prSet presAssocID="{9EB715ED-1735-CD4A-B8C9-DF80D78CB10E}" presName="parTrans" presStyleLbl="sibTrans2D1" presStyleIdx="1" presStyleCnt="5"/>
      <dgm:spPr/>
      <dgm:t>
        <a:bodyPr/>
        <a:lstStyle/>
        <a:p>
          <a:endParaRPr lang="en-US"/>
        </a:p>
      </dgm:t>
    </dgm:pt>
    <dgm:pt modelId="{6DE502DB-2F87-994A-A35B-EECFEB943979}" type="pres">
      <dgm:prSet presAssocID="{9EB715ED-1735-CD4A-B8C9-DF80D78CB10E}" presName="connectorText" presStyleLbl="sibTrans2D1" presStyleIdx="1" presStyleCnt="5"/>
      <dgm:spPr/>
      <dgm:t>
        <a:bodyPr/>
        <a:lstStyle/>
        <a:p>
          <a:endParaRPr lang="en-US"/>
        </a:p>
      </dgm:t>
    </dgm:pt>
    <dgm:pt modelId="{CCAF6D32-1D9F-FF43-93CC-1D172A81E2D2}" type="pres">
      <dgm:prSet presAssocID="{D8F7C8AD-1950-FF49-9456-1D2501E60346}" presName="node" presStyleLbl="node1" presStyleIdx="1" presStyleCnt="5">
        <dgm:presLayoutVars>
          <dgm:bulletEnabled val="1"/>
        </dgm:presLayoutVars>
      </dgm:prSet>
      <dgm:spPr/>
      <dgm:t>
        <a:bodyPr/>
        <a:lstStyle/>
        <a:p>
          <a:endParaRPr lang="en-US"/>
        </a:p>
      </dgm:t>
    </dgm:pt>
    <dgm:pt modelId="{3F49C2A0-A6AC-1248-B629-7E9D9DF45201}" type="pres">
      <dgm:prSet presAssocID="{001949CE-8E50-8643-80A1-BEEF9216BF3D}" presName="parTrans" presStyleLbl="sibTrans2D1" presStyleIdx="2" presStyleCnt="5"/>
      <dgm:spPr/>
      <dgm:t>
        <a:bodyPr/>
        <a:lstStyle/>
        <a:p>
          <a:endParaRPr lang="en-US"/>
        </a:p>
      </dgm:t>
    </dgm:pt>
    <dgm:pt modelId="{CC1AFFC0-C7F8-9446-B258-084512AA5C42}" type="pres">
      <dgm:prSet presAssocID="{001949CE-8E50-8643-80A1-BEEF9216BF3D}" presName="connectorText" presStyleLbl="sibTrans2D1" presStyleIdx="2" presStyleCnt="5"/>
      <dgm:spPr/>
      <dgm:t>
        <a:bodyPr/>
        <a:lstStyle/>
        <a:p>
          <a:endParaRPr lang="en-US"/>
        </a:p>
      </dgm:t>
    </dgm:pt>
    <dgm:pt modelId="{DF154707-164B-7D42-BB31-D2FE03C80678}" type="pres">
      <dgm:prSet presAssocID="{21708D8B-C8FA-414C-A390-4EC68E90BD66}" presName="node" presStyleLbl="node1" presStyleIdx="2" presStyleCnt="5">
        <dgm:presLayoutVars>
          <dgm:bulletEnabled val="1"/>
        </dgm:presLayoutVars>
      </dgm:prSet>
      <dgm:spPr/>
      <dgm:t>
        <a:bodyPr/>
        <a:lstStyle/>
        <a:p>
          <a:endParaRPr lang="en-US"/>
        </a:p>
      </dgm:t>
    </dgm:pt>
    <dgm:pt modelId="{E9FD3386-82E2-7143-A6F9-8A055E52157A}" type="pres">
      <dgm:prSet presAssocID="{7165C88C-A946-FB4A-A158-B1278F7DCC8B}" presName="parTrans" presStyleLbl="sibTrans2D1" presStyleIdx="3" presStyleCnt="5"/>
      <dgm:spPr/>
      <dgm:t>
        <a:bodyPr/>
        <a:lstStyle/>
        <a:p>
          <a:endParaRPr lang="en-US"/>
        </a:p>
      </dgm:t>
    </dgm:pt>
    <dgm:pt modelId="{BE79608E-8895-604A-93A5-124D242A13A4}" type="pres">
      <dgm:prSet presAssocID="{7165C88C-A946-FB4A-A158-B1278F7DCC8B}" presName="connectorText" presStyleLbl="sibTrans2D1" presStyleIdx="3" presStyleCnt="5"/>
      <dgm:spPr/>
      <dgm:t>
        <a:bodyPr/>
        <a:lstStyle/>
        <a:p>
          <a:endParaRPr lang="en-US"/>
        </a:p>
      </dgm:t>
    </dgm:pt>
    <dgm:pt modelId="{A030CCA3-6D1F-0043-9EB6-60ECF99972CC}" type="pres">
      <dgm:prSet presAssocID="{141111D6-184B-1347-818F-7A9DA2EEDB44}" presName="node" presStyleLbl="node1" presStyleIdx="3" presStyleCnt="5">
        <dgm:presLayoutVars>
          <dgm:bulletEnabled val="1"/>
        </dgm:presLayoutVars>
      </dgm:prSet>
      <dgm:spPr/>
      <dgm:t>
        <a:bodyPr/>
        <a:lstStyle/>
        <a:p>
          <a:endParaRPr lang="en-US"/>
        </a:p>
      </dgm:t>
    </dgm:pt>
    <dgm:pt modelId="{A6F18352-17D4-4149-AB5E-3089323DBFDB}" type="pres">
      <dgm:prSet presAssocID="{45C16BC9-0E1D-3E48-974C-6DF733DC23B6}" presName="parTrans" presStyleLbl="sibTrans2D1" presStyleIdx="4" presStyleCnt="5"/>
      <dgm:spPr/>
      <dgm:t>
        <a:bodyPr/>
        <a:lstStyle/>
        <a:p>
          <a:endParaRPr lang="en-US"/>
        </a:p>
      </dgm:t>
    </dgm:pt>
    <dgm:pt modelId="{1C23CAC0-C98D-3A42-8EC9-C5AEC4D8AB89}" type="pres">
      <dgm:prSet presAssocID="{45C16BC9-0E1D-3E48-974C-6DF733DC23B6}" presName="connectorText" presStyleLbl="sibTrans2D1" presStyleIdx="4" presStyleCnt="5"/>
      <dgm:spPr/>
      <dgm:t>
        <a:bodyPr/>
        <a:lstStyle/>
        <a:p>
          <a:endParaRPr lang="en-US"/>
        </a:p>
      </dgm:t>
    </dgm:pt>
    <dgm:pt modelId="{F1D1CF52-D03F-7B4B-821D-F3E64FC6547D}" type="pres">
      <dgm:prSet presAssocID="{F08E9497-43BD-BB4D-8D99-C26411ADD1A3}" presName="node" presStyleLbl="node1" presStyleIdx="4" presStyleCnt="5">
        <dgm:presLayoutVars>
          <dgm:bulletEnabled val="1"/>
        </dgm:presLayoutVars>
      </dgm:prSet>
      <dgm:spPr/>
      <dgm:t>
        <a:bodyPr/>
        <a:lstStyle/>
        <a:p>
          <a:endParaRPr lang="en-US"/>
        </a:p>
      </dgm:t>
    </dgm:pt>
  </dgm:ptLst>
  <dgm:cxnLst>
    <dgm:cxn modelId="{7192F4A3-58CA-B645-A307-EAD8850AEABA}" type="presOf" srcId="{21708D8B-C8FA-414C-A390-4EC68E90BD66}" destId="{DF154707-164B-7D42-BB31-D2FE03C80678}" srcOrd="0" destOrd="0" presId="urn:microsoft.com/office/officeart/2005/8/layout/radial5"/>
    <dgm:cxn modelId="{2713280F-4F5A-C34B-B713-8D5E5CD926E0}" type="presOf" srcId="{F08E9497-43BD-BB4D-8D99-C26411ADD1A3}" destId="{F1D1CF52-D03F-7B4B-821D-F3E64FC6547D}" srcOrd="0" destOrd="0" presId="urn:microsoft.com/office/officeart/2005/8/layout/radial5"/>
    <dgm:cxn modelId="{92ADE5CD-7E64-514E-A73A-3096D83DE7A2}" type="presOf" srcId="{9EB715ED-1735-CD4A-B8C9-DF80D78CB10E}" destId="{546293E3-EC3E-8B4A-918F-4CD08B27E5F4}" srcOrd="0" destOrd="0" presId="urn:microsoft.com/office/officeart/2005/8/layout/radial5"/>
    <dgm:cxn modelId="{7522EC9C-7250-184A-8ED0-C06FD4437F1D}" type="presOf" srcId="{45C16BC9-0E1D-3E48-974C-6DF733DC23B6}" destId="{1C23CAC0-C98D-3A42-8EC9-C5AEC4D8AB89}" srcOrd="1" destOrd="0" presId="urn:microsoft.com/office/officeart/2005/8/layout/radial5"/>
    <dgm:cxn modelId="{27FA0B19-2DE8-324E-A894-A1DF66AF2073}" type="presOf" srcId="{45C16BC9-0E1D-3E48-974C-6DF733DC23B6}" destId="{A6F18352-17D4-4149-AB5E-3089323DBFDB}" srcOrd="0" destOrd="0" presId="urn:microsoft.com/office/officeart/2005/8/layout/radial5"/>
    <dgm:cxn modelId="{24FA8116-2C24-E540-8DB9-DD54E28C051C}" type="presOf" srcId="{74066264-B34C-F141-98DC-0E5C2F7BD2F3}" destId="{654F916C-21F0-FC46-A78E-9CCE83A749AB}" srcOrd="0" destOrd="0" presId="urn:microsoft.com/office/officeart/2005/8/layout/radial5"/>
    <dgm:cxn modelId="{BF44622B-BB98-B949-BE79-8F8B5031B8EA}" type="presOf" srcId="{D8F7C8AD-1950-FF49-9456-1D2501E60346}" destId="{CCAF6D32-1D9F-FF43-93CC-1D172A81E2D2}" srcOrd="0" destOrd="0" presId="urn:microsoft.com/office/officeart/2005/8/layout/radial5"/>
    <dgm:cxn modelId="{13082EB5-F04C-4C4F-AA00-0C56FDBA99CC}" type="presOf" srcId="{C2A177FA-5B4F-794D-97F7-5443C5132C27}" destId="{AFB06DF8-6114-0F4E-AE8B-6367DE7C702E}" srcOrd="0" destOrd="0" presId="urn:microsoft.com/office/officeart/2005/8/layout/radial5"/>
    <dgm:cxn modelId="{6ADB01F8-2438-9A47-A949-E64565FE6469}" type="presOf" srcId="{C2A177FA-5B4F-794D-97F7-5443C5132C27}" destId="{B7670477-A501-3842-B21D-036C062C5CFF}" srcOrd="1" destOrd="0" presId="urn:microsoft.com/office/officeart/2005/8/layout/radial5"/>
    <dgm:cxn modelId="{26661FE8-5ED7-8F4A-A338-9FAF2EB40120}" type="presOf" srcId="{7165C88C-A946-FB4A-A158-B1278F7DCC8B}" destId="{BE79608E-8895-604A-93A5-124D242A13A4}" srcOrd="1" destOrd="0" presId="urn:microsoft.com/office/officeart/2005/8/layout/radial5"/>
    <dgm:cxn modelId="{2876A292-0C8E-5542-B480-5A7145826FE6}" srcId="{4293B1C0-C146-4C4C-AF94-3C183D5E2C09}" destId="{74066264-B34C-F141-98DC-0E5C2F7BD2F3}" srcOrd="0" destOrd="0" parTransId="{C2A177FA-5B4F-794D-97F7-5443C5132C27}" sibTransId="{9DEDAA90-36B4-3E41-AE72-3F44595B3FDC}"/>
    <dgm:cxn modelId="{A7DD2979-889E-CF45-80C9-E984FAB83987}" srcId="{4293B1C0-C146-4C4C-AF94-3C183D5E2C09}" destId="{F08E9497-43BD-BB4D-8D99-C26411ADD1A3}" srcOrd="4" destOrd="0" parTransId="{45C16BC9-0E1D-3E48-974C-6DF733DC23B6}" sibTransId="{817E219D-7832-0B4A-8DC8-797EDBA0C266}"/>
    <dgm:cxn modelId="{711D8ADD-9E65-1443-9A6A-8C6B7805C320}" type="presOf" srcId="{4293B1C0-C146-4C4C-AF94-3C183D5E2C09}" destId="{B13EA302-C79A-9E4D-B436-59A19FA8FBA5}" srcOrd="0" destOrd="0" presId="urn:microsoft.com/office/officeart/2005/8/layout/radial5"/>
    <dgm:cxn modelId="{441B2437-C32F-6F45-BDF6-0A483D68F3DF}" type="presOf" srcId="{001949CE-8E50-8643-80A1-BEEF9216BF3D}" destId="{CC1AFFC0-C7F8-9446-B258-084512AA5C42}" srcOrd="1" destOrd="0" presId="urn:microsoft.com/office/officeart/2005/8/layout/radial5"/>
    <dgm:cxn modelId="{E096C48F-8158-A64C-A1EB-FFB12FBBAA3D}" srcId="{4293B1C0-C146-4C4C-AF94-3C183D5E2C09}" destId="{141111D6-184B-1347-818F-7A9DA2EEDB44}" srcOrd="3" destOrd="0" parTransId="{7165C88C-A946-FB4A-A158-B1278F7DCC8B}" sibTransId="{A2CD0F6E-FE1A-7744-B43E-8698F37C248B}"/>
    <dgm:cxn modelId="{951197F6-E383-E24F-8883-064314AC9CE4}" srcId="{4293B1C0-C146-4C4C-AF94-3C183D5E2C09}" destId="{D8F7C8AD-1950-FF49-9456-1D2501E60346}" srcOrd="1" destOrd="0" parTransId="{9EB715ED-1735-CD4A-B8C9-DF80D78CB10E}" sibTransId="{BA1255D3-D69B-1A48-816D-99F5AE91E925}"/>
    <dgm:cxn modelId="{BA9F4CD4-A158-7D40-8B32-A58B54E28DFB}" type="presOf" srcId="{7165C88C-A946-FB4A-A158-B1278F7DCC8B}" destId="{E9FD3386-82E2-7143-A6F9-8A055E52157A}" srcOrd="0" destOrd="0" presId="urn:microsoft.com/office/officeart/2005/8/layout/radial5"/>
    <dgm:cxn modelId="{BE6F3631-B1CD-C542-A6E9-FFBECD360404}" srcId="{33A242A7-F4E4-7845-BF3D-67F7640BCFFE}" destId="{3142EFB1-EEDD-DE4F-9F93-C34E644B3A9C}" srcOrd="1" destOrd="0" parTransId="{BF3B3FAF-3AE3-C443-9100-9AAE7EC2B8ED}" sibTransId="{1893F616-E7C6-8D41-A941-16ABEC282C4B}"/>
    <dgm:cxn modelId="{B827F011-EA40-6543-9C5A-0733542ED358}" type="presOf" srcId="{33A242A7-F4E4-7845-BF3D-67F7640BCFFE}" destId="{AE5C6CFE-8CB9-7347-8B8A-C1D3432D03CB}" srcOrd="0" destOrd="0" presId="urn:microsoft.com/office/officeart/2005/8/layout/radial5"/>
    <dgm:cxn modelId="{D11DFC6F-61E6-3945-9036-4AB35AFC8626}" srcId="{33A242A7-F4E4-7845-BF3D-67F7640BCFFE}" destId="{4293B1C0-C146-4C4C-AF94-3C183D5E2C09}" srcOrd="0" destOrd="0" parTransId="{C4F3E805-B74C-464A-B5A2-A0F77F42FC51}" sibTransId="{B0115904-DF13-9A48-B6AC-93D630193894}"/>
    <dgm:cxn modelId="{22220DC1-9CA0-9F45-85D2-5E30F566C498}" type="presOf" srcId="{141111D6-184B-1347-818F-7A9DA2EEDB44}" destId="{A030CCA3-6D1F-0043-9EB6-60ECF99972CC}" srcOrd="0" destOrd="0" presId="urn:microsoft.com/office/officeart/2005/8/layout/radial5"/>
    <dgm:cxn modelId="{529DE4D6-B105-FE47-9E93-4E6742E3724D}" srcId="{33A242A7-F4E4-7845-BF3D-67F7640BCFFE}" destId="{D7C9A5BE-581F-8348-8A83-2A62F7EB2EE4}" srcOrd="2" destOrd="0" parTransId="{7B1BD6C4-9E51-F344-8348-7509561B6964}" sibTransId="{39BCB234-B2E5-DD41-9316-D7EC2E2EB92E}"/>
    <dgm:cxn modelId="{1A686850-F200-B54B-8A8A-9DD180CE714A}" type="presOf" srcId="{001949CE-8E50-8643-80A1-BEEF9216BF3D}" destId="{3F49C2A0-A6AC-1248-B629-7E9D9DF45201}" srcOrd="0" destOrd="0" presId="urn:microsoft.com/office/officeart/2005/8/layout/radial5"/>
    <dgm:cxn modelId="{3A83304B-A432-964D-87DA-C69CBCE9EEDF}" srcId="{4293B1C0-C146-4C4C-AF94-3C183D5E2C09}" destId="{21708D8B-C8FA-414C-A390-4EC68E90BD66}" srcOrd="2" destOrd="0" parTransId="{001949CE-8E50-8643-80A1-BEEF9216BF3D}" sibTransId="{B4A5ADFD-7436-694C-AD4B-5C431A252A21}"/>
    <dgm:cxn modelId="{63675521-C3BD-584B-BF80-F7038EB53488}" type="presOf" srcId="{9EB715ED-1735-CD4A-B8C9-DF80D78CB10E}" destId="{6DE502DB-2F87-994A-A35B-EECFEB943979}" srcOrd="1" destOrd="0" presId="urn:microsoft.com/office/officeart/2005/8/layout/radial5"/>
    <dgm:cxn modelId="{1A859C99-6A25-5C44-BD7E-6D46CEFAF554}" type="presParOf" srcId="{AE5C6CFE-8CB9-7347-8B8A-C1D3432D03CB}" destId="{B13EA302-C79A-9E4D-B436-59A19FA8FBA5}" srcOrd="0" destOrd="0" presId="urn:microsoft.com/office/officeart/2005/8/layout/radial5"/>
    <dgm:cxn modelId="{7956D884-54EA-0645-AF1A-367DFD0799ED}" type="presParOf" srcId="{AE5C6CFE-8CB9-7347-8B8A-C1D3432D03CB}" destId="{AFB06DF8-6114-0F4E-AE8B-6367DE7C702E}" srcOrd="1" destOrd="0" presId="urn:microsoft.com/office/officeart/2005/8/layout/radial5"/>
    <dgm:cxn modelId="{17FEBC8F-11C0-D74C-B71D-3B3651F845C7}" type="presParOf" srcId="{AFB06DF8-6114-0F4E-AE8B-6367DE7C702E}" destId="{B7670477-A501-3842-B21D-036C062C5CFF}" srcOrd="0" destOrd="0" presId="urn:microsoft.com/office/officeart/2005/8/layout/radial5"/>
    <dgm:cxn modelId="{0AF0702A-3B52-1540-869A-CCD990404238}" type="presParOf" srcId="{AE5C6CFE-8CB9-7347-8B8A-C1D3432D03CB}" destId="{654F916C-21F0-FC46-A78E-9CCE83A749AB}" srcOrd="2" destOrd="0" presId="urn:microsoft.com/office/officeart/2005/8/layout/radial5"/>
    <dgm:cxn modelId="{4248A306-615C-3C42-B186-48FFFBBDB1F8}" type="presParOf" srcId="{AE5C6CFE-8CB9-7347-8B8A-C1D3432D03CB}" destId="{546293E3-EC3E-8B4A-918F-4CD08B27E5F4}" srcOrd="3" destOrd="0" presId="urn:microsoft.com/office/officeart/2005/8/layout/radial5"/>
    <dgm:cxn modelId="{C665D912-94D8-3D4C-A767-B2FB45BE020B}" type="presParOf" srcId="{546293E3-EC3E-8B4A-918F-4CD08B27E5F4}" destId="{6DE502DB-2F87-994A-A35B-EECFEB943979}" srcOrd="0" destOrd="0" presId="urn:microsoft.com/office/officeart/2005/8/layout/radial5"/>
    <dgm:cxn modelId="{E7087775-F3BA-8A40-BC88-E57221EC6BDB}" type="presParOf" srcId="{AE5C6CFE-8CB9-7347-8B8A-C1D3432D03CB}" destId="{CCAF6D32-1D9F-FF43-93CC-1D172A81E2D2}" srcOrd="4" destOrd="0" presId="urn:microsoft.com/office/officeart/2005/8/layout/radial5"/>
    <dgm:cxn modelId="{5AC31479-9542-E74F-A7DD-94A4F0609ABD}" type="presParOf" srcId="{AE5C6CFE-8CB9-7347-8B8A-C1D3432D03CB}" destId="{3F49C2A0-A6AC-1248-B629-7E9D9DF45201}" srcOrd="5" destOrd="0" presId="urn:microsoft.com/office/officeart/2005/8/layout/radial5"/>
    <dgm:cxn modelId="{6FA4A828-BB96-2B44-9C8E-9662C3D7EF0F}" type="presParOf" srcId="{3F49C2A0-A6AC-1248-B629-7E9D9DF45201}" destId="{CC1AFFC0-C7F8-9446-B258-084512AA5C42}" srcOrd="0" destOrd="0" presId="urn:microsoft.com/office/officeart/2005/8/layout/radial5"/>
    <dgm:cxn modelId="{C825B14D-AACD-134E-B937-563FDA257C9F}" type="presParOf" srcId="{AE5C6CFE-8CB9-7347-8B8A-C1D3432D03CB}" destId="{DF154707-164B-7D42-BB31-D2FE03C80678}" srcOrd="6" destOrd="0" presId="urn:microsoft.com/office/officeart/2005/8/layout/radial5"/>
    <dgm:cxn modelId="{A272E706-5151-CA42-AE93-67715407BF3E}" type="presParOf" srcId="{AE5C6CFE-8CB9-7347-8B8A-C1D3432D03CB}" destId="{E9FD3386-82E2-7143-A6F9-8A055E52157A}" srcOrd="7" destOrd="0" presId="urn:microsoft.com/office/officeart/2005/8/layout/radial5"/>
    <dgm:cxn modelId="{68A3DFB5-F147-9D48-B46A-E833B467E1B5}" type="presParOf" srcId="{E9FD3386-82E2-7143-A6F9-8A055E52157A}" destId="{BE79608E-8895-604A-93A5-124D242A13A4}" srcOrd="0" destOrd="0" presId="urn:microsoft.com/office/officeart/2005/8/layout/radial5"/>
    <dgm:cxn modelId="{783ACAB8-E3A3-B94C-AE06-A4622FEE8B55}" type="presParOf" srcId="{AE5C6CFE-8CB9-7347-8B8A-C1D3432D03CB}" destId="{A030CCA3-6D1F-0043-9EB6-60ECF99972CC}" srcOrd="8" destOrd="0" presId="urn:microsoft.com/office/officeart/2005/8/layout/radial5"/>
    <dgm:cxn modelId="{3BE9C968-52F8-6547-A8AD-5AEF726770EA}" type="presParOf" srcId="{AE5C6CFE-8CB9-7347-8B8A-C1D3432D03CB}" destId="{A6F18352-17D4-4149-AB5E-3089323DBFDB}" srcOrd="9" destOrd="0" presId="urn:microsoft.com/office/officeart/2005/8/layout/radial5"/>
    <dgm:cxn modelId="{B6691CE7-BBE6-8C45-9918-C441244E46F3}" type="presParOf" srcId="{A6F18352-17D4-4149-AB5E-3089323DBFDB}" destId="{1C23CAC0-C98D-3A42-8EC9-C5AEC4D8AB89}" srcOrd="0" destOrd="0" presId="urn:microsoft.com/office/officeart/2005/8/layout/radial5"/>
    <dgm:cxn modelId="{C342908A-E69C-A64F-8190-D3B6D528D715}" type="presParOf" srcId="{AE5C6CFE-8CB9-7347-8B8A-C1D3432D03CB}" destId="{F1D1CF52-D03F-7B4B-821D-F3E64FC6547D}"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242A7-F4E4-7845-BF3D-67F7640BCFFE}" type="doc">
      <dgm:prSet loTypeId="urn:microsoft.com/office/officeart/2005/8/layout/radial5" loCatId="" qsTypeId="urn:microsoft.com/office/officeart/2005/8/quickstyle/3D4" qsCatId="3D" csTypeId="urn:microsoft.com/office/officeart/2005/8/colors/accent4_2" csCatId="accent4" phldr="1"/>
      <dgm:spPr/>
      <dgm:t>
        <a:bodyPr/>
        <a:lstStyle/>
        <a:p>
          <a:endParaRPr lang="en-US"/>
        </a:p>
      </dgm:t>
    </dgm:pt>
    <dgm:pt modelId="{4293B1C0-C146-4C4C-AF94-3C183D5E2C09}">
      <dgm:prSet phldrT="[Text]" custT="1"/>
      <dgm:spPr/>
      <dgm:t>
        <a:bodyPr/>
        <a:lstStyle/>
        <a:p>
          <a:r>
            <a:rPr lang="en-US" sz="2400" dirty="0" smtClean="0">
              <a:solidFill>
                <a:srgbClr val="000000"/>
              </a:solidFill>
            </a:rPr>
            <a:t>Atrial-</a:t>
          </a:r>
          <a:r>
            <a:rPr lang="en-US" sz="2400" dirty="0" err="1" smtClean="0">
              <a:solidFill>
                <a:srgbClr val="000000"/>
              </a:solidFill>
            </a:rPr>
            <a:t>septal</a:t>
          </a:r>
          <a:r>
            <a:rPr lang="en-US" sz="2400" dirty="0" smtClean="0">
              <a:solidFill>
                <a:srgbClr val="000000"/>
              </a:solidFill>
            </a:rPr>
            <a:t> defect</a:t>
          </a:r>
          <a:endParaRPr lang="en-US" sz="2400" dirty="0">
            <a:solidFill>
              <a:srgbClr val="000000"/>
            </a:solidFill>
          </a:endParaRPr>
        </a:p>
      </dgm:t>
    </dgm:pt>
    <dgm:pt modelId="{C4F3E805-B74C-464A-B5A2-A0F77F42FC51}" type="parTrans" cxnId="{D11DFC6F-61E6-3945-9036-4AB35AFC8626}">
      <dgm:prSet/>
      <dgm:spPr/>
      <dgm:t>
        <a:bodyPr/>
        <a:lstStyle/>
        <a:p>
          <a:endParaRPr lang="en-US" sz="2000">
            <a:solidFill>
              <a:srgbClr val="000000"/>
            </a:solidFill>
          </a:endParaRPr>
        </a:p>
      </dgm:t>
    </dgm:pt>
    <dgm:pt modelId="{B0115904-DF13-9A48-B6AC-93D630193894}" type="sibTrans" cxnId="{D11DFC6F-61E6-3945-9036-4AB35AFC8626}">
      <dgm:prSet/>
      <dgm:spPr/>
      <dgm:t>
        <a:bodyPr/>
        <a:lstStyle/>
        <a:p>
          <a:endParaRPr lang="en-US" sz="2000">
            <a:solidFill>
              <a:srgbClr val="000000"/>
            </a:solidFill>
          </a:endParaRPr>
        </a:p>
      </dgm:t>
    </dgm:pt>
    <dgm:pt modelId="{3142EFB1-EEDD-DE4F-9F93-C34E644B3A9C}">
      <dgm:prSet phldrT="[Text]" phldr="1"/>
      <dgm:spPr/>
      <dgm:t>
        <a:bodyPr/>
        <a:lstStyle/>
        <a:p>
          <a:endParaRPr lang="en-US" sz="2000">
            <a:solidFill>
              <a:srgbClr val="000000"/>
            </a:solidFill>
          </a:endParaRPr>
        </a:p>
      </dgm:t>
    </dgm:pt>
    <dgm:pt modelId="{BF3B3FAF-3AE3-C443-9100-9AAE7EC2B8ED}" type="parTrans" cxnId="{BE6F3631-B1CD-C542-A6E9-FFBECD360404}">
      <dgm:prSet/>
      <dgm:spPr/>
      <dgm:t>
        <a:bodyPr/>
        <a:lstStyle/>
        <a:p>
          <a:endParaRPr lang="en-US" sz="2000">
            <a:solidFill>
              <a:srgbClr val="000000"/>
            </a:solidFill>
          </a:endParaRPr>
        </a:p>
      </dgm:t>
    </dgm:pt>
    <dgm:pt modelId="{1893F616-E7C6-8D41-A941-16ABEC282C4B}" type="sibTrans" cxnId="{BE6F3631-B1CD-C542-A6E9-FFBECD360404}">
      <dgm:prSet/>
      <dgm:spPr/>
      <dgm:t>
        <a:bodyPr/>
        <a:lstStyle/>
        <a:p>
          <a:endParaRPr lang="en-US" sz="2000">
            <a:solidFill>
              <a:srgbClr val="000000"/>
            </a:solidFill>
          </a:endParaRPr>
        </a:p>
      </dgm:t>
    </dgm:pt>
    <dgm:pt modelId="{D7C9A5BE-581F-8348-8A83-2A62F7EB2EE4}">
      <dgm:prSet phldrT="[Text]" phldr="1"/>
      <dgm:spPr/>
      <dgm:t>
        <a:bodyPr/>
        <a:lstStyle/>
        <a:p>
          <a:endParaRPr lang="en-US" sz="2000">
            <a:solidFill>
              <a:srgbClr val="000000"/>
            </a:solidFill>
          </a:endParaRPr>
        </a:p>
      </dgm:t>
    </dgm:pt>
    <dgm:pt modelId="{7B1BD6C4-9E51-F344-8348-7509561B6964}" type="parTrans" cxnId="{529DE4D6-B105-FE47-9E93-4E6742E3724D}">
      <dgm:prSet/>
      <dgm:spPr/>
      <dgm:t>
        <a:bodyPr/>
        <a:lstStyle/>
        <a:p>
          <a:endParaRPr lang="en-US" sz="2000">
            <a:solidFill>
              <a:srgbClr val="000000"/>
            </a:solidFill>
          </a:endParaRPr>
        </a:p>
      </dgm:t>
    </dgm:pt>
    <dgm:pt modelId="{39BCB234-B2E5-DD41-9316-D7EC2E2EB92E}" type="sibTrans" cxnId="{529DE4D6-B105-FE47-9E93-4E6742E3724D}">
      <dgm:prSet/>
      <dgm:spPr/>
      <dgm:t>
        <a:bodyPr/>
        <a:lstStyle/>
        <a:p>
          <a:endParaRPr lang="en-US" sz="2000">
            <a:solidFill>
              <a:srgbClr val="000000"/>
            </a:solidFill>
          </a:endParaRPr>
        </a:p>
      </dgm:t>
    </dgm:pt>
    <dgm:pt modelId="{21708D8B-C8FA-414C-A390-4EC68E90BD66}">
      <dgm:prSet custT="1"/>
      <dgm:spPr/>
      <dgm:t>
        <a:bodyPr/>
        <a:lstStyle/>
        <a:p>
          <a:r>
            <a:rPr lang="en-US" sz="2000" smtClean="0">
              <a:solidFill>
                <a:srgbClr val="000000"/>
              </a:solidFill>
            </a:rPr>
            <a:t>Arrhy-thmia</a:t>
          </a:r>
          <a:endParaRPr lang="en-US" sz="2000" dirty="0">
            <a:solidFill>
              <a:srgbClr val="000000"/>
            </a:solidFill>
          </a:endParaRPr>
        </a:p>
      </dgm:t>
    </dgm:pt>
    <dgm:pt modelId="{001949CE-8E50-8643-80A1-BEEF9216BF3D}" type="parTrans" cxnId="{3A83304B-A432-964D-87DA-C69CBCE9EEDF}">
      <dgm:prSet custT="1"/>
      <dgm:spPr/>
      <dgm:t>
        <a:bodyPr/>
        <a:lstStyle/>
        <a:p>
          <a:endParaRPr lang="en-US" sz="1600">
            <a:solidFill>
              <a:srgbClr val="000000"/>
            </a:solidFill>
          </a:endParaRPr>
        </a:p>
      </dgm:t>
    </dgm:pt>
    <dgm:pt modelId="{B4A5ADFD-7436-694C-AD4B-5C431A252A21}" type="sibTrans" cxnId="{3A83304B-A432-964D-87DA-C69CBCE9EEDF}">
      <dgm:prSet/>
      <dgm:spPr/>
      <dgm:t>
        <a:bodyPr/>
        <a:lstStyle/>
        <a:p>
          <a:endParaRPr lang="en-US" sz="2000">
            <a:solidFill>
              <a:srgbClr val="000000"/>
            </a:solidFill>
          </a:endParaRPr>
        </a:p>
      </dgm:t>
    </dgm:pt>
    <dgm:pt modelId="{D8F7C8AD-1950-FF49-9456-1D2501E60346}">
      <dgm:prSet custT="1"/>
      <dgm:spPr/>
      <dgm:t>
        <a:bodyPr/>
        <a:lstStyle/>
        <a:p>
          <a:r>
            <a:rPr lang="en-US" sz="2000" smtClean="0">
              <a:solidFill>
                <a:srgbClr val="000000"/>
              </a:solidFill>
            </a:rPr>
            <a:t>Renal failure</a:t>
          </a:r>
          <a:endParaRPr lang="en-US" sz="2000" dirty="0">
            <a:solidFill>
              <a:srgbClr val="000000"/>
            </a:solidFill>
          </a:endParaRPr>
        </a:p>
      </dgm:t>
    </dgm:pt>
    <dgm:pt modelId="{9EB715ED-1735-CD4A-B8C9-DF80D78CB10E}" type="parTrans" cxnId="{951197F6-E383-E24F-8883-064314AC9CE4}">
      <dgm:prSet custT="1"/>
      <dgm:spPr/>
      <dgm:t>
        <a:bodyPr/>
        <a:lstStyle/>
        <a:p>
          <a:endParaRPr lang="en-US" sz="1600">
            <a:solidFill>
              <a:srgbClr val="000000"/>
            </a:solidFill>
          </a:endParaRPr>
        </a:p>
      </dgm:t>
    </dgm:pt>
    <dgm:pt modelId="{BA1255D3-D69B-1A48-816D-99F5AE91E925}" type="sibTrans" cxnId="{951197F6-E383-E24F-8883-064314AC9CE4}">
      <dgm:prSet/>
      <dgm:spPr/>
      <dgm:t>
        <a:bodyPr/>
        <a:lstStyle/>
        <a:p>
          <a:endParaRPr lang="en-US" sz="2000">
            <a:solidFill>
              <a:srgbClr val="000000"/>
            </a:solidFill>
          </a:endParaRPr>
        </a:p>
      </dgm:t>
    </dgm:pt>
    <dgm:pt modelId="{141111D6-184B-1347-818F-7A9DA2EEDB44}">
      <dgm:prSet custT="1"/>
      <dgm:spPr/>
      <dgm:t>
        <a:bodyPr/>
        <a:lstStyle/>
        <a:p>
          <a:r>
            <a:rPr lang="en-US" sz="2000" smtClean="0">
              <a:solidFill>
                <a:srgbClr val="000000"/>
              </a:solidFill>
            </a:rPr>
            <a:t>Neuro-pathy</a:t>
          </a:r>
          <a:endParaRPr lang="en-US" sz="2000" dirty="0">
            <a:solidFill>
              <a:srgbClr val="000000"/>
            </a:solidFill>
          </a:endParaRPr>
        </a:p>
      </dgm:t>
    </dgm:pt>
    <dgm:pt modelId="{7165C88C-A946-FB4A-A158-B1278F7DCC8B}" type="parTrans" cxnId="{E096C48F-8158-A64C-A1EB-FFB12FBBAA3D}">
      <dgm:prSet custT="1"/>
      <dgm:spPr/>
      <dgm:t>
        <a:bodyPr/>
        <a:lstStyle/>
        <a:p>
          <a:endParaRPr lang="en-US" sz="1600">
            <a:solidFill>
              <a:srgbClr val="000000"/>
            </a:solidFill>
          </a:endParaRPr>
        </a:p>
      </dgm:t>
    </dgm:pt>
    <dgm:pt modelId="{A2CD0F6E-FE1A-7744-B43E-8698F37C248B}" type="sibTrans" cxnId="{E096C48F-8158-A64C-A1EB-FFB12FBBAA3D}">
      <dgm:prSet/>
      <dgm:spPr/>
      <dgm:t>
        <a:bodyPr/>
        <a:lstStyle/>
        <a:p>
          <a:endParaRPr lang="en-US" sz="2000">
            <a:solidFill>
              <a:srgbClr val="000000"/>
            </a:solidFill>
          </a:endParaRPr>
        </a:p>
      </dgm:t>
    </dgm:pt>
    <dgm:pt modelId="{74066264-B34C-F141-98DC-0E5C2F7BD2F3}">
      <dgm:prSet phldrT="[Text]" custT="1"/>
      <dgm:spPr/>
      <dgm:t>
        <a:bodyPr/>
        <a:lstStyle/>
        <a:p>
          <a:r>
            <a:rPr lang="en-US" sz="2000" smtClean="0">
              <a:solidFill>
                <a:srgbClr val="000000"/>
              </a:solidFill>
            </a:rPr>
            <a:t>Post-op bleed</a:t>
          </a:r>
          <a:endParaRPr lang="en-US" sz="2000" dirty="0">
            <a:solidFill>
              <a:srgbClr val="000000"/>
            </a:solidFill>
          </a:endParaRPr>
        </a:p>
      </dgm:t>
    </dgm:pt>
    <dgm:pt modelId="{C2A177FA-5B4F-794D-97F7-5443C5132C27}" type="parTrans" cxnId="{2876A292-0C8E-5542-B480-5A7145826FE6}">
      <dgm:prSet custT="1"/>
      <dgm:spPr/>
      <dgm:t>
        <a:bodyPr/>
        <a:lstStyle/>
        <a:p>
          <a:endParaRPr lang="en-US" sz="1600">
            <a:solidFill>
              <a:srgbClr val="000000"/>
            </a:solidFill>
          </a:endParaRPr>
        </a:p>
      </dgm:t>
    </dgm:pt>
    <dgm:pt modelId="{9DEDAA90-36B4-3E41-AE72-3F44595B3FDC}" type="sibTrans" cxnId="{2876A292-0C8E-5542-B480-5A7145826FE6}">
      <dgm:prSet/>
      <dgm:spPr/>
      <dgm:t>
        <a:bodyPr/>
        <a:lstStyle/>
        <a:p>
          <a:endParaRPr lang="en-US" sz="2000">
            <a:solidFill>
              <a:srgbClr val="000000"/>
            </a:solidFill>
          </a:endParaRPr>
        </a:p>
      </dgm:t>
    </dgm:pt>
    <dgm:pt modelId="{F08E9497-43BD-BB4D-8D99-C26411ADD1A3}">
      <dgm:prSet custT="1"/>
      <dgm:spPr/>
      <dgm:t>
        <a:bodyPr/>
        <a:lstStyle/>
        <a:p>
          <a:r>
            <a:rPr lang="en-US" sz="2000" smtClean="0">
              <a:solidFill>
                <a:srgbClr val="000000"/>
              </a:solidFill>
            </a:rPr>
            <a:t>ITU Delirium</a:t>
          </a:r>
          <a:endParaRPr lang="en-US" sz="2000" dirty="0">
            <a:solidFill>
              <a:srgbClr val="000000"/>
            </a:solidFill>
          </a:endParaRPr>
        </a:p>
      </dgm:t>
    </dgm:pt>
    <dgm:pt modelId="{45C16BC9-0E1D-3E48-974C-6DF733DC23B6}" type="parTrans" cxnId="{A7DD2979-889E-CF45-80C9-E984FAB83987}">
      <dgm:prSet custT="1"/>
      <dgm:spPr/>
      <dgm:t>
        <a:bodyPr/>
        <a:lstStyle/>
        <a:p>
          <a:endParaRPr lang="en-US" sz="1600">
            <a:solidFill>
              <a:srgbClr val="000000"/>
            </a:solidFill>
          </a:endParaRPr>
        </a:p>
      </dgm:t>
    </dgm:pt>
    <dgm:pt modelId="{817E219D-7832-0B4A-8DC8-797EDBA0C266}" type="sibTrans" cxnId="{A7DD2979-889E-CF45-80C9-E984FAB83987}">
      <dgm:prSet/>
      <dgm:spPr/>
      <dgm:t>
        <a:bodyPr/>
        <a:lstStyle/>
        <a:p>
          <a:endParaRPr lang="en-US" sz="2000">
            <a:solidFill>
              <a:srgbClr val="000000"/>
            </a:solidFill>
          </a:endParaRPr>
        </a:p>
      </dgm:t>
    </dgm:pt>
    <dgm:pt modelId="{AE5C6CFE-8CB9-7347-8B8A-C1D3432D03CB}" type="pres">
      <dgm:prSet presAssocID="{33A242A7-F4E4-7845-BF3D-67F7640BCFFE}" presName="Name0" presStyleCnt="0">
        <dgm:presLayoutVars>
          <dgm:chMax val="1"/>
          <dgm:dir/>
          <dgm:animLvl val="ctr"/>
          <dgm:resizeHandles val="exact"/>
        </dgm:presLayoutVars>
      </dgm:prSet>
      <dgm:spPr/>
      <dgm:t>
        <a:bodyPr/>
        <a:lstStyle/>
        <a:p>
          <a:endParaRPr lang="en-US"/>
        </a:p>
      </dgm:t>
    </dgm:pt>
    <dgm:pt modelId="{B13EA302-C79A-9E4D-B436-59A19FA8FBA5}" type="pres">
      <dgm:prSet presAssocID="{4293B1C0-C146-4C4C-AF94-3C183D5E2C09}" presName="centerShape" presStyleLbl="node0" presStyleIdx="0" presStyleCnt="1" custScaleX="112526"/>
      <dgm:spPr/>
      <dgm:t>
        <a:bodyPr/>
        <a:lstStyle/>
        <a:p>
          <a:endParaRPr lang="en-US"/>
        </a:p>
      </dgm:t>
    </dgm:pt>
    <dgm:pt modelId="{AFB06DF8-6114-0F4E-AE8B-6367DE7C702E}" type="pres">
      <dgm:prSet presAssocID="{C2A177FA-5B4F-794D-97F7-5443C5132C27}" presName="parTrans" presStyleLbl="sibTrans2D1" presStyleIdx="0" presStyleCnt="5"/>
      <dgm:spPr/>
      <dgm:t>
        <a:bodyPr/>
        <a:lstStyle/>
        <a:p>
          <a:endParaRPr lang="en-US"/>
        </a:p>
      </dgm:t>
    </dgm:pt>
    <dgm:pt modelId="{B7670477-A501-3842-B21D-036C062C5CFF}" type="pres">
      <dgm:prSet presAssocID="{C2A177FA-5B4F-794D-97F7-5443C5132C27}" presName="connectorText" presStyleLbl="sibTrans2D1" presStyleIdx="0" presStyleCnt="5"/>
      <dgm:spPr/>
      <dgm:t>
        <a:bodyPr/>
        <a:lstStyle/>
        <a:p>
          <a:endParaRPr lang="en-US"/>
        </a:p>
      </dgm:t>
    </dgm:pt>
    <dgm:pt modelId="{654F916C-21F0-FC46-A78E-9CCE83A749AB}" type="pres">
      <dgm:prSet presAssocID="{74066264-B34C-F141-98DC-0E5C2F7BD2F3}" presName="node" presStyleLbl="node1" presStyleIdx="0" presStyleCnt="5">
        <dgm:presLayoutVars>
          <dgm:bulletEnabled val="1"/>
        </dgm:presLayoutVars>
      </dgm:prSet>
      <dgm:spPr/>
      <dgm:t>
        <a:bodyPr/>
        <a:lstStyle/>
        <a:p>
          <a:endParaRPr lang="en-US"/>
        </a:p>
      </dgm:t>
    </dgm:pt>
    <dgm:pt modelId="{546293E3-EC3E-8B4A-918F-4CD08B27E5F4}" type="pres">
      <dgm:prSet presAssocID="{9EB715ED-1735-CD4A-B8C9-DF80D78CB10E}" presName="parTrans" presStyleLbl="sibTrans2D1" presStyleIdx="1" presStyleCnt="5"/>
      <dgm:spPr/>
      <dgm:t>
        <a:bodyPr/>
        <a:lstStyle/>
        <a:p>
          <a:endParaRPr lang="en-US"/>
        </a:p>
      </dgm:t>
    </dgm:pt>
    <dgm:pt modelId="{6DE502DB-2F87-994A-A35B-EECFEB943979}" type="pres">
      <dgm:prSet presAssocID="{9EB715ED-1735-CD4A-B8C9-DF80D78CB10E}" presName="connectorText" presStyleLbl="sibTrans2D1" presStyleIdx="1" presStyleCnt="5"/>
      <dgm:spPr/>
      <dgm:t>
        <a:bodyPr/>
        <a:lstStyle/>
        <a:p>
          <a:endParaRPr lang="en-US"/>
        </a:p>
      </dgm:t>
    </dgm:pt>
    <dgm:pt modelId="{CCAF6D32-1D9F-FF43-93CC-1D172A81E2D2}" type="pres">
      <dgm:prSet presAssocID="{D8F7C8AD-1950-FF49-9456-1D2501E60346}" presName="node" presStyleLbl="node1" presStyleIdx="1" presStyleCnt="5">
        <dgm:presLayoutVars>
          <dgm:bulletEnabled val="1"/>
        </dgm:presLayoutVars>
      </dgm:prSet>
      <dgm:spPr/>
      <dgm:t>
        <a:bodyPr/>
        <a:lstStyle/>
        <a:p>
          <a:endParaRPr lang="en-US"/>
        </a:p>
      </dgm:t>
    </dgm:pt>
    <dgm:pt modelId="{3F49C2A0-A6AC-1248-B629-7E9D9DF45201}" type="pres">
      <dgm:prSet presAssocID="{001949CE-8E50-8643-80A1-BEEF9216BF3D}" presName="parTrans" presStyleLbl="sibTrans2D1" presStyleIdx="2" presStyleCnt="5"/>
      <dgm:spPr/>
      <dgm:t>
        <a:bodyPr/>
        <a:lstStyle/>
        <a:p>
          <a:endParaRPr lang="en-US"/>
        </a:p>
      </dgm:t>
    </dgm:pt>
    <dgm:pt modelId="{CC1AFFC0-C7F8-9446-B258-084512AA5C42}" type="pres">
      <dgm:prSet presAssocID="{001949CE-8E50-8643-80A1-BEEF9216BF3D}" presName="connectorText" presStyleLbl="sibTrans2D1" presStyleIdx="2" presStyleCnt="5"/>
      <dgm:spPr/>
      <dgm:t>
        <a:bodyPr/>
        <a:lstStyle/>
        <a:p>
          <a:endParaRPr lang="en-US"/>
        </a:p>
      </dgm:t>
    </dgm:pt>
    <dgm:pt modelId="{DF154707-164B-7D42-BB31-D2FE03C80678}" type="pres">
      <dgm:prSet presAssocID="{21708D8B-C8FA-414C-A390-4EC68E90BD66}" presName="node" presStyleLbl="node1" presStyleIdx="2" presStyleCnt="5">
        <dgm:presLayoutVars>
          <dgm:bulletEnabled val="1"/>
        </dgm:presLayoutVars>
      </dgm:prSet>
      <dgm:spPr/>
      <dgm:t>
        <a:bodyPr/>
        <a:lstStyle/>
        <a:p>
          <a:endParaRPr lang="en-US"/>
        </a:p>
      </dgm:t>
    </dgm:pt>
    <dgm:pt modelId="{E9FD3386-82E2-7143-A6F9-8A055E52157A}" type="pres">
      <dgm:prSet presAssocID="{7165C88C-A946-FB4A-A158-B1278F7DCC8B}" presName="parTrans" presStyleLbl="sibTrans2D1" presStyleIdx="3" presStyleCnt="5"/>
      <dgm:spPr/>
      <dgm:t>
        <a:bodyPr/>
        <a:lstStyle/>
        <a:p>
          <a:endParaRPr lang="en-US"/>
        </a:p>
      </dgm:t>
    </dgm:pt>
    <dgm:pt modelId="{BE79608E-8895-604A-93A5-124D242A13A4}" type="pres">
      <dgm:prSet presAssocID="{7165C88C-A946-FB4A-A158-B1278F7DCC8B}" presName="connectorText" presStyleLbl="sibTrans2D1" presStyleIdx="3" presStyleCnt="5"/>
      <dgm:spPr/>
      <dgm:t>
        <a:bodyPr/>
        <a:lstStyle/>
        <a:p>
          <a:endParaRPr lang="en-US"/>
        </a:p>
      </dgm:t>
    </dgm:pt>
    <dgm:pt modelId="{A030CCA3-6D1F-0043-9EB6-60ECF99972CC}" type="pres">
      <dgm:prSet presAssocID="{141111D6-184B-1347-818F-7A9DA2EEDB44}" presName="node" presStyleLbl="node1" presStyleIdx="3" presStyleCnt="5">
        <dgm:presLayoutVars>
          <dgm:bulletEnabled val="1"/>
        </dgm:presLayoutVars>
      </dgm:prSet>
      <dgm:spPr/>
      <dgm:t>
        <a:bodyPr/>
        <a:lstStyle/>
        <a:p>
          <a:endParaRPr lang="en-US"/>
        </a:p>
      </dgm:t>
    </dgm:pt>
    <dgm:pt modelId="{A6F18352-17D4-4149-AB5E-3089323DBFDB}" type="pres">
      <dgm:prSet presAssocID="{45C16BC9-0E1D-3E48-974C-6DF733DC23B6}" presName="parTrans" presStyleLbl="sibTrans2D1" presStyleIdx="4" presStyleCnt="5"/>
      <dgm:spPr/>
      <dgm:t>
        <a:bodyPr/>
        <a:lstStyle/>
        <a:p>
          <a:endParaRPr lang="en-US"/>
        </a:p>
      </dgm:t>
    </dgm:pt>
    <dgm:pt modelId="{1C23CAC0-C98D-3A42-8EC9-C5AEC4D8AB89}" type="pres">
      <dgm:prSet presAssocID="{45C16BC9-0E1D-3E48-974C-6DF733DC23B6}" presName="connectorText" presStyleLbl="sibTrans2D1" presStyleIdx="4" presStyleCnt="5"/>
      <dgm:spPr/>
      <dgm:t>
        <a:bodyPr/>
        <a:lstStyle/>
        <a:p>
          <a:endParaRPr lang="en-US"/>
        </a:p>
      </dgm:t>
    </dgm:pt>
    <dgm:pt modelId="{F1D1CF52-D03F-7B4B-821D-F3E64FC6547D}" type="pres">
      <dgm:prSet presAssocID="{F08E9497-43BD-BB4D-8D99-C26411ADD1A3}" presName="node" presStyleLbl="node1" presStyleIdx="4" presStyleCnt="5">
        <dgm:presLayoutVars>
          <dgm:bulletEnabled val="1"/>
        </dgm:presLayoutVars>
      </dgm:prSet>
      <dgm:spPr/>
      <dgm:t>
        <a:bodyPr/>
        <a:lstStyle/>
        <a:p>
          <a:endParaRPr lang="en-US"/>
        </a:p>
      </dgm:t>
    </dgm:pt>
  </dgm:ptLst>
  <dgm:cxnLst>
    <dgm:cxn modelId="{4AE12113-846B-C045-8553-CECD53EFBA33}" type="presOf" srcId="{21708D8B-C8FA-414C-A390-4EC68E90BD66}" destId="{DF154707-164B-7D42-BB31-D2FE03C80678}" srcOrd="0" destOrd="0" presId="urn:microsoft.com/office/officeart/2005/8/layout/radial5"/>
    <dgm:cxn modelId="{09D90A2D-05D3-1646-B0D5-E269B9190322}" type="presOf" srcId="{F08E9497-43BD-BB4D-8D99-C26411ADD1A3}" destId="{F1D1CF52-D03F-7B4B-821D-F3E64FC6547D}" srcOrd="0" destOrd="0" presId="urn:microsoft.com/office/officeart/2005/8/layout/radial5"/>
    <dgm:cxn modelId="{DC7DF523-AC0E-0149-BA9F-928FA29080D0}" type="presOf" srcId="{7165C88C-A946-FB4A-A158-B1278F7DCC8B}" destId="{BE79608E-8895-604A-93A5-124D242A13A4}" srcOrd="1" destOrd="0" presId="urn:microsoft.com/office/officeart/2005/8/layout/radial5"/>
    <dgm:cxn modelId="{2DF9F827-7F4D-7249-9FDB-77D67EB8604A}" type="presOf" srcId="{9EB715ED-1735-CD4A-B8C9-DF80D78CB10E}" destId="{6DE502DB-2F87-994A-A35B-EECFEB943979}" srcOrd="1" destOrd="0" presId="urn:microsoft.com/office/officeart/2005/8/layout/radial5"/>
    <dgm:cxn modelId="{25181019-49D4-334B-88AB-A2F95E7D8AB0}" type="presOf" srcId="{45C16BC9-0E1D-3E48-974C-6DF733DC23B6}" destId="{A6F18352-17D4-4149-AB5E-3089323DBFDB}" srcOrd="0" destOrd="0" presId="urn:microsoft.com/office/officeart/2005/8/layout/radial5"/>
    <dgm:cxn modelId="{C59CA5AD-FEC2-364F-951E-EBD750B26C7F}" type="presOf" srcId="{4293B1C0-C146-4C4C-AF94-3C183D5E2C09}" destId="{B13EA302-C79A-9E4D-B436-59A19FA8FBA5}" srcOrd="0" destOrd="0" presId="urn:microsoft.com/office/officeart/2005/8/layout/radial5"/>
    <dgm:cxn modelId="{338D6C49-EFAC-DF4A-B55F-EE65747382A6}" type="presOf" srcId="{74066264-B34C-F141-98DC-0E5C2F7BD2F3}" destId="{654F916C-21F0-FC46-A78E-9CCE83A749AB}" srcOrd="0" destOrd="0" presId="urn:microsoft.com/office/officeart/2005/8/layout/radial5"/>
    <dgm:cxn modelId="{3CE062B7-F728-8747-AF38-03860BE0C1A6}" type="presOf" srcId="{45C16BC9-0E1D-3E48-974C-6DF733DC23B6}" destId="{1C23CAC0-C98D-3A42-8EC9-C5AEC4D8AB89}" srcOrd="1" destOrd="0" presId="urn:microsoft.com/office/officeart/2005/8/layout/radial5"/>
    <dgm:cxn modelId="{195B87A6-BB4A-E240-92EA-B5EC002A8BC9}" type="presOf" srcId="{D8F7C8AD-1950-FF49-9456-1D2501E60346}" destId="{CCAF6D32-1D9F-FF43-93CC-1D172A81E2D2}" srcOrd="0" destOrd="0" presId="urn:microsoft.com/office/officeart/2005/8/layout/radial5"/>
    <dgm:cxn modelId="{A7DD2979-889E-CF45-80C9-E984FAB83987}" srcId="{4293B1C0-C146-4C4C-AF94-3C183D5E2C09}" destId="{F08E9497-43BD-BB4D-8D99-C26411ADD1A3}" srcOrd="4" destOrd="0" parTransId="{45C16BC9-0E1D-3E48-974C-6DF733DC23B6}" sibTransId="{817E219D-7832-0B4A-8DC8-797EDBA0C266}"/>
    <dgm:cxn modelId="{2876A292-0C8E-5542-B480-5A7145826FE6}" srcId="{4293B1C0-C146-4C4C-AF94-3C183D5E2C09}" destId="{74066264-B34C-F141-98DC-0E5C2F7BD2F3}" srcOrd="0" destOrd="0" parTransId="{C2A177FA-5B4F-794D-97F7-5443C5132C27}" sibTransId="{9DEDAA90-36B4-3E41-AE72-3F44595B3FDC}"/>
    <dgm:cxn modelId="{4E9212B4-2529-154A-86C6-AE24F9FE7F1A}" type="presOf" srcId="{C2A177FA-5B4F-794D-97F7-5443C5132C27}" destId="{B7670477-A501-3842-B21D-036C062C5CFF}" srcOrd="1" destOrd="0" presId="urn:microsoft.com/office/officeart/2005/8/layout/radial5"/>
    <dgm:cxn modelId="{E096C48F-8158-A64C-A1EB-FFB12FBBAA3D}" srcId="{4293B1C0-C146-4C4C-AF94-3C183D5E2C09}" destId="{141111D6-184B-1347-818F-7A9DA2EEDB44}" srcOrd="3" destOrd="0" parTransId="{7165C88C-A946-FB4A-A158-B1278F7DCC8B}" sibTransId="{A2CD0F6E-FE1A-7744-B43E-8698F37C248B}"/>
    <dgm:cxn modelId="{5226EDE3-5FAB-2A41-9C92-9472CAF89CE1}" type="presOf" srcId="{9EB715ED-1735-CD4A-B8C9-DF80D78CB10E}" destId="{546293E3-EC3E-8B4A-918F-4CD08B27E5F4}" srcOrd="0" destOrd="0" presId="urn:microsoft.com/office/officeart/2005/8/layout/radial5"/>
    <dgm:cxn modelId="{4FA77DC2-0C08-B945-BA5C-57B823D08A1C}" type="presOf" srcId="{001949CE-8E50-8643-80A1-BEEF9216BF3D}" destId="{3F49C2A0-A6AC-1248-B629-7E9D9DF45201}" srcOrd="0" destOrd="0" presId="urn:microsoft.com/office/officeart/2005/8/layout/radial5"/>
    <dgm:cxn modelId="{951197F6-E383-E24F-8883-064314AC9CE4}" srcId="{4293B1C0-C146-4C4C-AF94-3C183D5E2C09}" destId="{D8F7C8AD-1950-FF49-9456-1D2501E60346}" srcOrd="1" destOrd="0" parTransId="{9EB715ED-1735-CD4A-B8C9-DF80D78CB10E}" sibTransId="{BA1255D3-D69B-1A48-816D-99F5AE91E925}"/>
    <dgm:cxn modelId="{BE6F3631-B1CD-C542-A6E9-FFBECD360404}" srcId="{33A242A7-F4E4-7845-BF3D-67F7640BCFFE}" destId="{3142EFB1-EEDD-DE4F-9F93-C34E644B3A9C}" srcOrd="1" destOrd="0" parTransId="{BF3B3FAF-3AE3-C443-9100-9AAE7EC2B8ED}" sibTransId="{1893F616-E7C6-8D41-A941-16ABEC282C4B}"/>
    <dgm:cxn modelId="{D11DFC6F-61E6-3945-9036-4AB35AFC8626}" srcId="{33A242A7-F4E4-7845-BF3D-67F7640BCFFE}" destId="{4293B1C0-C146-4C4C-AF94-3C183D5E2C09}" srcOrd="0" destOrd="0" parTransId="{C4F3E805-B74C-464A-B5A2-A0F77F42FC51}" sibTransId="{B0115904-DF13-9A48-B6AC-93D630193894}"/>
    <dgm:cxn modelId="{529DE4D6-B105-FE47-9E93-4E6742E3724D}" srcId="{33A242A7-F4E4-7845-BF3D-67F7640BCFFE}" destId="{D7C9A5BE-581F-8348-8A83-2A62F7EB2EE4}" srcOrd="2" destOrd="0" parTransId="{7B1BD6C4-9E51-F344-8348-7509561B6964}" sibTransId="{39BCB234-B2E5-DD41-9316-D7EC2E2EB92E}"/>
    <dgm:cxn modelId="{72D75883-ACA0-8043-AECF-FDE4BA21740F}" type="presOf" srcId="{33A242A7-F4E4-7845-BF3D-67F7640BCFFE}" destId="{AE5C6CFE-8CB9-7347-8B8A-C1D3432D03CB}" srcOrd="0" destOrd="0" presId="urn:microsoft.com/office/officeart/2005/8/layout/radial5"/>
    <dgm:cxn modelId="{95ED2156-5226-C440-AA20-496290B760DF}" type="presOf" srcId="{C2A177FA-5B4F-794D-97F7-5443C5132C27}" destId="{AFB06DF8-6114-0F4E-AE8B-6367DE7C702E}" srcOrd="0" destOrd="0" presId="urn:microsoft.com/office/officeart/2005/8/layout/radial5"/>
    <dgm:cxn modelId="{1728C974-4190-EC4D-8B9E-7D8169303CB7}" type="presOf" srcId="{141111D6-184B-1347-818F-7A9DA2EEDB44}" destId="{A030CCA3-6D1F-0043-9EB6-60ECF99972CC}" srcOrd="0" destOrd="0" presId="urn:microsoft.com/office/officeart/2005/8/layout/radial5"/>
    <dgm:cxn modelId="{ECC8D126-12CC-CB48-A046-37D345244A58}" type="presOf" srcId="{001949CE-8E50-8643-80A1-BEEF9216BF3D}" destId="{CC1AFFC0-C7F8-9446-B258-084512AA5C42}" srcOrd="1" destOrd="0" presId="urn:microsoft.com/office/officeart/2005/8/layout/radial5"/>
    <dgm:cxn modelId="{3A83304B-A432-964D-87DA-C69CBCE9EEDF}" srcId="{4293B1C0-C146-4C4C-AF94-3C183D5E2C09}" destId="{21708D8B-C8FA-414C-A390-4EC68E90BD66}" srcOrd="2" destOrd="0" parTransId="{001949CE-8E50-8643-80A1-BEEF9216BF3D}" sibTransId="{B4A5ADFD-7436-694C-AD4B-5C431A252A21}"/>
    <dgm:cxn modelId="{3070F173-9D01-D145-992A-455D61DC333C}" type="presOf" srcId="{7165C88C-A946-FB4A-A158-B1278F7DCC8B}" destId="{E9FD3386-82E2-7143-A6F9-8A055E52157A}" srcOrd="0" destOrd="0" presId="urn:microsoft.com/office/officeart/2005/8/layout/radial5"/>
    <dgm:cxn modelId="{B43FDE46-D0AF-4B4E-A67C-61824D1FE372}" type="presParOf" srcId="{AE5C6CFE-8CB9-7347-8B8A-C1D3432D03CB}" destId="{B13EA302-C79A-9E4D-B436-59A19FA8FBA5}" srcOrd="0" destOrd="0" presId="urn:microsoft.com/office/officeart/2005/8/layout/radial5"/>
    <dgm:cxn modelId="{8F7B68A2-1D19-4E47-ACB2-162B3EC1918B}" type="presParOf" srcId="{AE5C6CFE-8CB9-7347-8B8A-C1D3432D03CB}" destId="{AFB06DF8-6114-0F4E-AE8B-6367DE7C702E}" srcOrd="1" destOrd="0" presId="urn:microsoft.com/office/officeart/2005/8/layout/radial5"/>
    <dgm:cxn modelId="{7D3BDA65-A95D-A443-BF5E-828C1D42F6EE}" type="presParOf" srcId="{AFB06DF8-6114-0F4E-AE8B-6367DE7C702E}" destId="{B7670477-A501-3842-B21D-036C062C5CFF}" srcOrd="0" destOrd="0" presId="urn:microsoft.com/office/officeart/2005/8/layout/radial5"/>
    <dgm:cxn modelId="{A9C492FB-CE9D-3E4C-9B5E-4AA0D7270D47}" type="presParOf" srcId="{AE5C6CFE-8CB9-7347-8B8A-C1D3432D03CB}" destId="{654F916C-21F0-FC46-A78E-9CCE83A749AB}" srcOrd="2" destOrd="0" presId="urn:microsoft.com/office/officeart/2005/8/layout/radial5"/>
    <dgm:cxn modelId="{22B0223A-D228-1F40-A8AD-BC700B8831AD}" type="presParOf" srcId="{AE5C6CFE-8CB9-7347-8B8A-C1D3432D03CB}" destId="{546293E3-EC3E-8B4A-918F-4CD08B27E5F4}" srcOrd="3" destOrd="0" presId="urn:microsoft.com/office/officeart/2005/8/layout/radial5"/>
    <dgm:cxn modelId="{A89FEE7A-EB7D-7F4C-8268-8D05AEC493B8}" type="presParOf" srcId="{546293E3-EC3E-8B4A-918F-4CD08B27E5F4}" destId="{6DE502DB-2F87-994A-A35B-EECFEB943979}" srcOrd="0" destOrd="0" presId="urn:microsoft.com/office/officeart/2005/8/layout/radial5"/>
    <dgm:cxn modelId="{EB601AF5-43E3-0143-A660-9083EC91FA22}" type="presParOf" srcId="{AE5C6CFE-8CB9-7347-8B8A-C1D3432D03CB}" destId="{CCAF6D32-1D9F-FF43-93CC-1D172A81E2D2}" srcOrd="4" destOrd="0" presId="urn:microsoft.com/office/officeart/2005/8/layout/radial5"/>
    <dgm:cxn modelId="{631E882E-548B-2843-81A3-02262369E802}" type="presParOf" srcId="{AE5C6CFE-8CB9-7347-8B8A-C1D3432D03CB}" destId="{3F49C2A0-A6AC-1248-B629-7E9D9DF45201}" srcOrd="5" destOrd="0" presId="urn:microsoft.com/office/officeart/2005/8/layout/radial5"/>
    <dgm:cxn modelId="{8CA7E375-20FA-2A4A-8B18-821121FFF197}" type="presParOf" srcId="{3F49C2A0-A6AC-1248-B629-7E9D9DF45201}" destId="{CC1AFFC0-C7F8-9446-B258-084512AA5C42}" srcOrd="0" destOrd="0" presId="urn:microsoft.com/office/officeart/2005/8/layout/radial5"/>
    <dgm:cxn modelId="{38278914-DE56-1C4C-86E3-CF0D5BEE5372}" type="presParOf" srcId="{AE5C6CFE-8CB9-7347-8B8A-C1D3432D03CB}" destId="{DF154707-164B-7D42-BB31-D2FE03C80678}" srcOrd="6" destOrd="0" presId="urn:microsoft.com/office/officeart/2005/8/layout/radial5"/>
    <dgm:cxn modelId="{5397E994-D9E1-9D42-9A7D-B8E4BFC2F352}" type="presParOf" srcId="{AE5C6CFE-8CB9-7347-8B8A-C1D3432D03CB}" destId="{E9FD3386-82E2-7143-A6F9-8A055E52157A}" srcOrd="7" destOrd="0" presId="urn:microsoft.com/office/officeart/2005/8/layout/radial5"/>
    <dgm:cxn modelId="{93A488C4-FAC3-CC4E-9B56-6845C6121FB6}" type="presParOf" srcId="{E9FD3386-82E2-7143-A6F9-8A055E52157A}" destId="{BE79608E-8895-604A-93A5-124D242A13A4}" srcOrd="0" destOrd="0" presId="urn:microsoft.com/office/officeart/2005/8/layout/radial5"/>
    <dgm:cxn modelId="{6D0817F5-9AF4-BD41-B40C-615913F5720C}" type="presParOf" srcId="{AE5C6CFE-8CB9-7347-8B8A-C1D3432D03CB}" destId="{A030CCA3-6D1F-0043-9EB6-60ECF99972CC}" srcOrd="8" destOrd="0" presId="urn:microsoft.com/office/officeart/2005/8/layout/radial5"/>
    <dgm:cxn modelId="{38234082-47B7-EA49-ACD9-80440D109A15}" type="presParOf" srcId="{AE5C6CFE-8CB9-7347-8B8A-C1D3432D03CB}" destId="{A6F18352-17D4-4149-AB5E-3089323DBFDB}" srcOrd="9" destOrd="0" presId="urn:microsoft.com/office/officeart/2005/8/layout/radial5"/>
    <dgm:cxn modelId="{1FD1F6F6-013F-994D-9288-65FE5244DB9F}" type="presParOf" srcId="{A6F18352-17D4-4149-AB5E-3089323DBFDB}" destId="{1C23CAC0-C98D-3A42-8EC9-C5AEC4D8AB89}" srcOrd="0" destOrd="0" presId="urn:microsoft.com/office/officeart/2005/8/layout/radial5"/>
    <dgm:cxn modelId="{2BF13157-8C19-5948-A559-9F1143321F11}" type="presParOf" srcId="{AE5C6CFE-8CB9-7347-8B8A-C1D3432D03CB}" destId="{F1D1CF52-D03F-7B4B-821D-F3E64FC6547D}"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A302-C79A-9E4D-B436-59A19FA8FBA5}">
      <dsp:nvSpPr>
        <dsp:cNvPr id="0" name=""/>
        <dsp:cNvSpPr/>
      </dsp:nvSpPr>
      <dsp:spPr>
        <a:xfrm>
          <a:off x="3903192" y="2039762"/>
          <a:ext cx="1637006"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Atrial-</a:t>
          </a:r>
          <a:r>
            <a:rPr lang="en-US" sz="2400" kern="1200" dirty="0" err="1" smtClean="0">
              <a:solidFill>
                <a:srgbClr val="000000"/>
              </a:solidFill>
            </a:rPr>
            <a:t>septal</a:t>
          </a:r>
          <a:r>
            <a:rPr lang="en-US" sz="2400" kern="1200" dirty="0" smtClean="0">
              <a:solidFill>
                <a:srgbClr val="000000"/>
              </a:solidFill>
            </a:rPr>
            <a:t> defect</a:t>
          </a:r>
          <a:endParaRPr lang="en-US" sz="2400" kern="1200" dirty="0">
            <a:solidFill>
              <a:srgbClr val="000000"/>
            </a:solidFill>
          </a:endParaRPr>
        </a:p>
      </dsp:txBody>
      <dsp:txXfrm>
        <a:off x="4142926" y="2252810"/>
        <a:ext cx="1157538" cy="1028684"/>
      </dsp:txXfrm>
    </dsp:sp>
    <dsp:sp modelId="{AFB06DF8-6114-0F4E-AE8B-6367DE7C702E}">
      <dsp:nvSpPr>
        <dsp:cNvPr id="0" name=""/>
        <dsp:cNvSpPr/>
      </dsp:nvSpPr>
      <dsp:spPr>
        <a:xfrm rot="16200000">
          <a:off x="4567632" y="1510484"/>
          <a:ext cx="308126"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a:off x="4613851" y="1655628"/>
        <a:ext cx="215688" cy="296775"/>
      </dsp:txXfrm>
    </dsp:sp>
    <dsp:sp modelId="{654F916C-21F0-FC46-A78E-9CCE83A749AB}">
      <dsp:nvSpPr>
        <dsp:cNvPr id="0" name=""/>
        <dsp:cNvSpPr/>
      </dsp:nvSpPr>
      <dsp:spPr>
        <a:xfrm>
          <a:off x="3994305" y="3610"/>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Post-op bleed</a:t>
          </a:r>
          <a:endParaRPr lang="en-US" sz="2000" kern="1200" dirty="0">
            <a:solidFill>
              <a:srgbClr val="000000"/>
            </a:solidFill>
          </a:endParaRPr>
        </a:p>
      </dsp:txBody>
      <dsp:txXfrm>
        <a:off x="4207353" y="216658"/>
        <a:ext cx="1028684" cy="1028684"/>
      </dsp:txXfrm>
    </dsp:sp>
    <dsp:sp modelId="{546293E3-EC3E-8B4A-918F-4CD08B27E5F4}">
      <dsp:nvSpPr>
        <dsp:cNvPr id="0" name=""/>
        <dsp:cNvSpPr/>
      </dsp:nvSpPr>
      <dsp:spPr>
        <a:xfrm rot="20520000">
          <a:off x="5588652" y="2195056"/>
          <a:ext cx="265247"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a:off x="5590599" y="2306276"/>
        <a:ext cx="185673" cy="296775"/>
      </dsp:txXfrm>
    </dsp:sp>
    <dsp:sp modelId="{CCAF6D32-1D9F-FF43-93CC-1D172A81E2D2}">
      <dsp:nvSpPr>
        <dsp:cNvPr id="0" name=""/>
        <dsp:cNvSpPr/>
      </dsp:nvSpPr>
      <dsp:spPr>
        <a:xfrm>
          <a:off x="5930801" y="1410557"/>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Renal failure</a:t>
          </a:r>
          <a:endParaRPr lang="en-US" sz="2000" kern="1200" dirty="0">
            <a:solidFill>
              <a:srgbClr val="000000"/>
            </a:solidFill>
          </a:endParaRPr>
        </a:p>
      </dsp:txBody>
      <dsp:txXfrm>
        <a:off x="6143849" y="1623605"/>
        <a:ext cx="1028684" cy="1028684"/>
      </dsp:txXfrm>
    </dsp:sp>
    <dsp:sp modelId="{3F49C2A0-A6AC-1248-B629-7E9D9DF45201}">
      <dsp:nvSpPr>
        <dsp:cNvPr id="0" name=""/>
        <dsp:cNvSpPr/>
      </dsp:nvSpPr>
      <dsp:spPr>
        <a:xfrm rot="3240000">
          <a:off x="5176784" y="3348070"/>
          <a:ext cx="293313"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a:off x="5194920" y="3411401"/>
        <a:ext cx="205319" cy="296775"/>
      </dsp:txXfrm>
    </dsp:sp>
    <dsp:sp modelId="{DF154707-164B-7D42-BB31-D2FE03C80678}">
      <dsp:nvSpPr>
        <dsp:cNvPr id="0" name=""/>
        <dsp:cNvSpPr/>
      </dsp:nvSpPr>
      <dsp:spPr>
        <a:xfrm>
          <a:off x="5191125" y="3687043"/>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Arrhy-thmia</a:t>
          </a:r>
          <a:endParaRPr lang="en-US" sz="2000" kern="1200" dirty="0">
            <a:solidFill>
              <a:srgbClr val="000000"/>
            </a:solidFill>
          </a:endParaRPr>
        </a:p>
      </dsp:txBody>
      <dsp:txXfrm>
        <a:off x="5404173" y="3900091"/>
        <a:ext cx="1028684" cy="1028684"/>
      </dsp:txXfrm>
    </dsp:sp>
    <dsp:sp modelId="{E9FD3386-82E2-7143-A6F9-8A055E52157A}">
      <dsp:nvSpPr>
        <dsp:cNvPr id="0" name=""/>
        <dsp:cNvSpPr/>
      </dsp:nvSpPr>
      <dsp:spPr>
        <a:xfrm rot="7560000">
          <a:off x="3973294" y="3348070"/>
          <a:ext cx="293313"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rot="10800000">
        <a:off x="4043152" y="3411401"/>
        <a:ext cx="205319" cy="296775"/>
      </dsp:txXfrm>
    </dsp:sp>
    <dsp:sp modelId="{A030CCA3-6D1F-0043-9EB6-60ECF99972CC}">
      <dsp:nvSpPr>
        <dsp:cNvPr id="0" name=""/>
        <dsp:cNvSpPr/>
      </dsp:nvSpPr>
      <dsp:spPr>
        <a:xfrm>
          <a:off x="2797485" y="3687043"/>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Neuro-pathy</a:t>
          </a:r>
          <a:endParaRPr lang="en-US" sz="2000" kern="1200" dirty="0">
            <a:solidFill>
              <a:srgbClr val="000000"/>
            </a:solidFill>
          </a:endParaRPr>
        </a:p>
      </dsp:txBody>
      <dsp:txXfrm>
        <a:off x="3010533" y="3900091"/>
        <a:ext cx="1028684" cy="1028684"/>
      </dsp:txXfrm>
    </dsp:sp>
    <dsp:sp modelId="{A6F18352-17D4-4149-AB5E-3089323DBFDB}">
      <dsp:nvSpPr>
        <dsp:cNvPr id="0" name=""/>
        <dsp:cNvSpPr/>
      </dsp:nvSpPr>
      <dsp:spPr>
        <a:xfrm rot="11880000">
          <a:off x="3589491" y="2195056"/>
          <a:ext cx="265247"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rot="10800000">
        <a:off x="3667118" y="2306276"/>
        <a:ext cx="185673" cy="296775"/>
      </dsp:txXfrm>
    </dsp:sp>
    <dsp:sp modelId="{F1D1CF52-D03F-7B4B-821D-F3E64FC6547D}">
      <dsp:nvSpPr>
        <dsp:cNvPr id="0" name=""/>
        <dsp:cNvSpPr/>
      </dsp:nvSpPr>
      <dsp:spPr>
        <a:xfrm>
          <a:off x="2057810" y="1410557"/>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ITU Delirium</a:t>
          </a:r>
          <a:endParaRPr lang="en-US" sz="2000" kern="1200" dirty="0">
            <a:solidFill>
              <a:srgbClr val="000000"/>
            </a:solidFill>
          </a:endParaRPr>
        </a:p>
      </dsp:txBody>
      <dsp:txXfrm>
        <a:off x="2270858" y="1623605"/>
        <a:ext cx="1028684" cy="1028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A302-C79A-9E4D-B436-59A19FA8FBA5}">
      <dsp:nvSpPr>
        <dsp:cNvPr id="0" name=""/>
        <dsp:cNvSpPr/>
      </dsp:nvSpPr>
      <dsp:spPr>
        <a:xfrm>
          <a:off x="3903192" y="2039762"/>
          <a:ext cx="1637006"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rPr>
            <a:t>Atrial-</a:t>
          </a:r>
          <a:r>
            <a:rPr lang="en-US" sz="2400" kern="1200" dirty="0" err="1" smtClean="0">
              <a:solidFill>
                <a:srgbClr val="000000"/>
              </a:solidFill>
            </a:rPr>
            <a:t>septal</a:t>
          </a:r>
          <a:r>
            <a:rPr lang="en-US" sz="2400" kern="1200" dirty="0" smtClean="0">
              <a:solidFill>
                <a:srgbClr val="000000"/>
              </a:solidFill>
            </a:rPr>
            <a:t> defect</a:t>
          </a:r>
          <a:endParaRPr lang="en-US" sz="2400" kern="1200" dirty="0">
            <a:solidFill>
              <a:srgbClr val="000000"/>
            </a:solidFill>
          </a:endParaRPr>
        </a:p>
      </dsp:txBody>
      <dsp:txXfrm>
        <a:off x="4142926" y="2252810"/>
        <a:ext cx="1157538" cy="1028684"/>
      </dsp:txXfrm>
    </dsp:sp>
    <dsp:sp modelId="{AFB06DF8-6114-0F4E-AE8B-6367DE7C702E}">
      <dsp:nvSpPr>
        <dsp:cNvPr id="0" name=""/>
        <dsp:cNvSpPr/>
      </dsp:nvSpPr>
      <dsp:spPr>
        <a:xfrm rot="16200000">
          <a:off x="4567632" y="1510484"/>
          <a:ext cx="308126"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a:off x="4613851" y="1655628"/>
        <a:ext cx="215688" cy="296775"/>
      </dsp:txXfrm>
    </dsp:sp>
    <dsp:sp modelId="{654F916C-21F0-FC46-A78E-9CCE83A749AB}">
      <dsp:nvSpPr>
        <dsp:cNvPr id="0" name=""/>
        <dsp:cNvSpPr/>
      </dsp:nvSpPr>
      <dsp:spPr>
        <a:xfrm>
          <a:off x="3994305" y="3610"/>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Post-op bleed</a:t>
          </a:r>
          <a:endParaRPr lang="en-US" sz="2000" kern="1200" dirty="0">
            <a:solidFill>
              <a:srgbClr val="000000"/>
            </a:solidFill>
          </a:endParaRPr>
        </a:p>
      </dsp:txBody>
      <dsp:txXfrm>
        <a:off x="4207353" y="216658"/>
        <a:ext cx="1028684" cy="1028684"/>
      </dsp:txXfrm>
    </dsp:sp>
    <dsp:sp modelId="{546293E3-EC3E-8B4A-918F-4CD08B27E5F4}">
      <dsp:nvSpPr>
        <dsp:cNvPr id="0" name=""/>
        <dsp:cNvSpPr/>
      </dsp:nvSpPr>
      <dsp:spPr>
        <a:xfrm rot="20520000">
          <a:off x="5588652" y="2195056"/>
          <a:ext cx="265247"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a:off x="5590599" y="2306276"/>
        <a:ext cx="185673" cy="296775"/>
      </dsp:txXfrm>
    </dsp:sp>
    <dsp:sp modelId="{CCAF6D32-1D9F-FF43-93CC-1D172A81E2D2}">
      <dsp:nvSpPr>
        <dsp:cNvPr id="0" name=""/>
        <dsp:cNvSpPr/>
      </dsp:nvSpPr>
      <dsp:spPr>
        <a:xfrm>
          <a:off x="5930801" y="1410557"/>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Renal failure</a:t>
          </a:r>
          <a:endParaRPr lang="en-US" sz="2000" kern="1200" dirty="0">
            <a:solidFill>
              <a:srgbClr val="000000"/>
            </a:solidFill>
          </a:endParaRPr>
        </a:p>
      </dsp:txBody>
      <dsp:txXfrm>
        <a:off x="6143849" y="1623605"/>
        <a:ext cx="1028684" cy="1028684"/>
      </dsp:txXfrm>
    </dsp:sp>
    <dsp:sp modelId="{3F49C2A0-A6AC-1248-B629-7E9D9DF45201}">
      <dsp:nvSpPr>
        <dsp:cNvPr id="0" name=""/>
        <dsp:cNvSpPr/>
      </dsp:nvSpPr>
      <dsp:spPr>
        <a:xfrm rot="3240000">
          <a:off x="5176784" y="3348070"/>
          <a:ext cx="293313"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a:off x="5194920" y="3411401"/>
        <a:ext cx="205319" cy="296775"/>
      </dsp:txXfrm>
    </dsp:sp>
    <dsp:sp modelId="{DF154707-164B-7D42-BB31-D2FE03C80678}">
      <dsp:nvSpPr>
        <dsp:cNvPr id="0" name=""/>
        <dsp:cNvSpPr/>
      </dsp:nvSpPr>
      <dsp:spPr>
        <a:xfrm>
          <a:off x="5191125" y="3687043"/>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Arrhy-thmia</a:t>
          </a:r>
          <a:endParaRPr lang="en-US" sz="2000" kern="1200" dirty="0">
            <a:solidFill>
              <a:srgbClr val="000000"/>
            </a:solidFill>
          </a:endParaRPr>
        </a:p>
      </dsp:txBody>
      <dsp:txXfrm>
        <a:off x="5404173" y="3900091"/>
        <a:ext cx="1028684" cy="1028684"/>
      </dsp:txXfrm>
    </dsp:sp>
    <dsp:sp modelId="{E9FD3386-82E2-7143-A6F9-8A055E52157A}">
      <dsp:nvSpPr>
        <dsp:cNvPr id="0" name=""/>
        <dsp:cNvSpPr/>
      </dsp:nvSpPr>
      <dsp:spPr>
        <a:xfrm rot="7560000">
          <a:off x="3973294" y="3348070"/>
          <a:ext cx="293313"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rot="10800000">
        <a:off x="4043152" y="3411401"/>
        <a:ext cx="205319" cy="296775"/>
      </dsp:txXfrm>
    </dsp:sp>
    <dsp:sp modelId="{A030CCA3-6D1F-0043-9EB6-60ECF99972CC}">
      <dsp:nvSpPr>
        <dsp:cNvPr id="0" name=""/>
        <dsp:cNvSpPr/>
      </dsp:nvSpPr>
      <dsp:spPr>
        <a:xfrm>
          <a:off x="2797485" y="3687043"/>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Neuro-pathy</a:t>
          </a:r>
          <a:endParaRPr lang="en-US" sz="2000" kern="1200" dirty="0">
            <a:solidFill>
              <a:srgbClr val="000000"/>
            </a:solidFill>
          </a:endParaRPr>
        </a:p>
      </dsp:txBody>
      <dsp:txXfrm>
        <a:off x="3010533" y="3900091"/>
        <a:ext cx="1028684" cy="1028684"/>
      </dsp:txXfrm>
    </dsp:sp>
    <dsp:sp modelId="{A6F18352-17D4-4149-AB5E-3089323DBFDB}">
      <dsp:nvSpPr>
        <dsp:cNvPr id="0" name=""/>
        <dsp:cNvSpPr/>
      </dsp:nvSpPr>
      <dsp:spPr>
        <a:xfrm rot="11880000">
          <a:off x="3589491" y="2195056"/>
          <a:ext cx="265247" cy="494625"/>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000000"/>
            </a:solidFill>
          </a:endParaRPr>
        </a:p>
      </dsp:txBody>
      <dsp:txXfrm rot="10800000">
        <a:off x="3667118" y="2306276"/>
        <a:ext cx="185673" cy="296775"/>
      </dsp:txXfrm>
    </dsp:sp>
    <dsp:sp modelId="{F1D1CF52-D03F-7B4B-821D-F3E64FC6547D}">
      <dsp:nvSpPr>
        <dsp:cNvPr id="0" name=""/>
        <dsp:cNvSpPr/>
      </dsp:nvSpPr>
      <dsp:spPr>
        <a:xfrm>
          <a:off x="2057810" y="1410557"/>
          <a:ext cx="1454780" cy="145478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solidFill>
                <a:srgbClr val="000000"/>
              </a:solidFill>
            </a:rPr>
            <a:t>ITU Delirium</a:t>
          </a:r>
          <a:endParaRPr lang="en-US" sz="2000" kern="1200" dirty="0">
            <a:solidFill>
              <a:srgbClr val="000000"/>
            </a:solidFill>
          </a:endParaRPr>
        </a:p>
      </dsp:txBody>
      <dsp:txXfrm>
        <a:off x="2270858" y="1623605"/>
        <a:ext cx="1028684" cy="1028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FCE8389-C7AF-41CA-B768-4D757C85FEDF}" type="datetimeFigureOut">
              <a:rPr lang="en-GB"/>
              <a:pPr>
                <a:defRPr/>
              </a:pPr>
              <a:t>06/11/2012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EEF490B-2048-4E1B-823A-B1D258887D2E}" type="slidenum">
              <a:rPr lang="en-GB"/>
              <a:pPr>
                <a:defRPr/>
              </a:pPr>
              <a:t>‹#›</a:t>
            </a:fld>
            <a:endParaRPr lang="en-GB"/>
          </a:p>
        </p:txBody>
      </p:sp>
    </p:spTree>
    <p:extLst>
      <p:ext uri="{BB962C8B-B14F-4D97-AF65-F5344CB8AC3E}">
        <p14:creationId xmlns:p14="http://schemas.microsoft.com/office/powerpoint/2010/main" val="26571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82C9C24-DAC4-43AC-B553-92FC433DE8FF}" type="datetimeFigureOut">
              <a:rPr lang="en-GB"/>
              <a:pPr>
                <a:defRPr/>
              </a:pPr>
              <a:t>06/11/2012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C30D987-443A-4C18-8223-52BF8AD9871A}" type="slidenum">
              <a:rPr lang="en-GB"/>
              <a:pPr>
                <a:defRPr/>
              </a:pPr>
              <a:t>‹#›</a:t>
            </a:fld>
            <a:endParaRPr lang="en-GB"/>
          </a:p>
        </p:txBody>
      </p:sp>
    </p:spTree>
    <p:extLst>
      <p:ext uri="{BB962C8B-B14F-4D97-AF65-F5344CB8AC3E}">
        <p14:creationId xmlns:p14="http://schemas.microsoft.com/office/powerpoint/2010/main" val="1607673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General_unio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en.wikipedia.org/wiki/United_Kingdom" TargetMode="External"/><Relationship Id="rId4" Type="http://schemas.openxmlformats.org/officeDocument/2006/relationships/hyperlink" Target="http://en.wikipedia.org/wiki/Trade_un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Placeholder 2"/>
          <p:cNvSpPr>
            <a:spLocks noGrp="1" noRot="1" noChangeAspect="1"/>
          </p:cNvSpPr>
          <p:nvPr>
            <p:ph type="sldImg"/>
          </p:nvPr>
        </p:nvSpPr>
        <p:spPr bwMode="auto">
          <a:noFill/>
          <a:ln>
            <a:solidFill>
              <a:srgbClr val="000000"/>
            </a:solidFill>
            <a:miter lim="800000"/>
            <a:headEnd/>
            <a:tailEnd/>
          </a:ln>
        </p:spPr>
      </p:sp>
      <p:sp>
        <p:nvSpPr>
          <p:cNvPr id="1597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Placeholder 2"/>
          <p:cNvSpPr>
            <a:spLocks noGrp="1" noRot="1" noChangeAspect="1"/>
          </p:cNvSpPr>
          <p:nvPr>
            <p:ph type="sldImg"/>
          </p:nvPr>
        </p:nvSpPr>
        <p:spPr bwMode="auto">
          <a:noFill/>
          <a:ln>
            <a:solidFill>
              <a:srgbClr val="000000"/>
            </a:solidFill>
            <a:miter lim="800000"/>
            <a:headEnd/>
            <a:tailEnd/>
          </a:ln>
        </p:spPr>
      </p:sp>
      <p:sp>
        <p:nvSpPr>
          <p:cNvPr id="96258"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laceholder 2"/>
          <p:cNvSpPr>
            <a:spLocks noGrp="1" noRot="1" noChangeAspec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bwMode="auto">
          <a:noFill/>
        </p:spPr>
        <p:txBody>
          <a:bodyPr wrap="square" numCol="1" anchor="t" anchorCtr="0" compatLnSpc="1">
            <a:prstTxWarp prst="textNoShape">
              <a:avLst/>
            </a:prstTxWarp>
          </a:bodyPr>
          <a:lstStyle/>
          <a:p>
            <a:r>
              <a:rPr lang="en-US"/>
              <a:t>Macmillans</a:t>
            </a:r>
          </a:p>
          <a:p>
            <a:r>
              <a:rPr lang="en-US"/>
              <a:t>http://www.macmillan.org.uk/Documents/AboutUs/Commissioners/Patientexperiencesurvey2012.pdf</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Placeholder 2"/>
          <p:cNvSpPr>
            <a:spLocks noGrp="1" noRot="1" noChangeAspect="1"/>
          </p:cNvSpPr>
          <p:nvPr>
            <p:ph type="sldImg"/>
          </p:nvPr>
        </p:nvSpPr>
        <p:spPr bwMode="auto">
          <a:noFill/>
          <a:ln>
            <a:solidFill>
              <a:srgbClr val="000000"/>
            </a:solidFill>
            <a:miter lim="800000"/>
            <a:headEnd/>
            <a:tailEnd/>
          </a:ln>
        </p:spPr>
      </p:sp>
      <p:sp>
        <p:nvSpPr>
          <p:cNvPr id="10035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Placeholder 2"/>
          <p:cNvSpPr>
            <a:spLocks noGrp="1" noRot="1" noChangeAspect="1"/>
          </p:cNvSpPr>
          <p:nvPr>
            <p:ph type="sldImg"/>
          </p:nvPr>
        </p:nvSpPr>
        <p:spPr bwMode="auto">
          <a:noFill/>
          <a:ln>
            <a:solidFill>
              <a:srgbClr val="000000"/>
            </a:solidFill>
            <a:miter lim="800000"/>
            <a:headEnd/>
            <a:tailEnd/>
          </a:ln>
        </p:spPr>
      </p:sp>
      <p:sp>
        <p:nvSpPr>
          <p:cNvPr id="1024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a:latin typeface="Helvetica" pitchFamily="-72" charset="0"/>
              </a:rPr>
              <a:t>GMB</a:t>
            </a:r>
            <a:r>
              <a:rPr lang="en-US">
                <a:latin typeface="Helvetica" pitchFamily="-72" charset="0"/>
              </a:rPr>
              <a:t> is a </a:t>
            </a:r>
            <a:r>
              <a:rPr lang="en-US">
                <a:solidFill>
                  <a:srgbClr val="053A9A"/>
                </a:solidFill>
                <a:latin typeface="Helvetica" pitchFamily="-72" charset="0"/>
                <a:hlinkClick r:id="rId3"/>
              </a:rPr>
              <a:t>general</a:t>
            </a:r>
            <a:r>
              <a:rPr lang="en-US">
                <a:latin typeface="Helvetica" pitchFamily="-72" charset="0"/>
              </a:rPr>
              <a:t> </a:t>
            </a:r>
            <a:r>
              <a:rPr lang="en-US">
                <a:solidFill>
                  <a:srgbClr val="053A9A"/>
                </a:solidFill>
                <a:latin typeface="Helvetica" pitchFamily="-72" charset="0"/>
                <a:hlinkClick r:id="rId4"/>
              </a:rPr>
              <a:t>trade union</a:t>
            </a:r>
            <a:r>
              <a:rPr lang="en-US">
                <a:latin typeface="Helvetica" pitchFamily="-72" charset="0"/>
              </a:rPr>
              <a:t> in the </a:t>
            </a:r>
            <a:r>
              <a:rPr lang="en-US">
                <a:solidFill>
                  <a:srgbClr val="053A9A"/>
                </a:solidFill>
                <a:latin typeface="Helvetica" pitchFamily="-72" charset="0"/>
                <a:hlinkClick r:id="rId5"/>
              </a:rPr>
              <a:t>United Kingdom</a:t>
            </a:r>
            <a:r>
              <a:rPr lang="en-US">
                <a:latin typeface="Helvetica" pitchFamily="-72" charset="0"/>
              </a:rPr>
              <a:t>, and has more than 617,000 members. </a:t>
            </a:r>
          </a:p>
          <a:p>
            <a:pPr eaLnBrk="1" hangingPunct="1"/>
            <a:r>
              <a:rPr lang="en-US">
                <a:latin typeface="Helvetica" pitchFamily="-72" charset="0"/>
              </a:rPr>
              <a:t>Many mergers</a:t>
            </a:r>
          </a:p>
          <a:p>
            <a:pPr eaLnBrk="1" hangingPunct="1"/>
            <a:r>
              <a:rPr lang="en-US">
                <a:latin typeface="Helvetica" pitchFamily="-72" charset="0"/>
              </a:rPr>
              <a:t>Gmbatu = 1982 merger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Placeholder 2"/>
          <p:cNvSpPr>
            <a:spLocks noGrp="1" noRot="1" noChangeAspect="1"/>
          </p:cNvSpPr>
          <p:nvPr>
            <p:ph type="sldImg"/>
          </p:nvPr>
        </p:nvSpPr>
        <p:spPr bwMode="auto">
          <a:noFill/>
          <a:ln>
            <a:solidFill>
              <a:srgbClr val="000000"/>
            </a:solidFill>
            <a:miter lim="800000"/>
            <a:headEnd/>
            <a:tailEnd/>
          </a:ln>
        </p:spPr>
      </p:sp>
      <p:sp>
        <p:nvSpPr>
          <p:cNvPr id="1044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Placeholder 2"/>
          <p:cNvSpPr>
            <a:spLocks noGrp="1" noRot="1" noChangeAspect="1"/>
          </p:cNvSpPr>
          <p:nvPr>
            <p:ph type="sldImg"/>
          </p:nvPr>
        </p:nvSpPr>
        <p:spPr bwMode="auto">
          <a:noFill/>
          <a:ln>
            <a:solidFill>
              <a:srgbClr val="000000"/>
            </a:solidFill>
            <a:miter lim="800000"/>
            <a:headEnd/>
            <a:tailEnd/>
          </a:ln>
        </p:spPr>
      </p:sp>
      <p:sp>
        <p:nvSpPr>
          <p:cNvPr id="10649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Placeholder 2"/>
          <p:cNvSpPr>
            <a:spLocks noGrp="1" noRot="1" noChangeAspect="1"/>
          </p:cNvSpPr>
          <p:nvPr>
            <p:ph type="sldImg"/>
          </p:nvPr>
        </p:nvSpPr>
        <p:spPr bwMode="auto">
          <a:noFill/>
          <a:ln>
            <a:solidFill>
              <a:srgbClr val="000000"/>
            </a:solidFill>
            <a:miter lim="800000"/>
            <a:headEnd/>
            <a:tailEnd/>
          </a:ln>
        </p:spPr>
      </p:sp>
      <p:sp>
        <p:nvSpPr>
          <p:cNvPr id="1085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Placeholder 2"/>
          <p:cNvSpPr>
            <a:spLocks noGrp="1" noRot="1" noChangeAspect="1"/>
          </p:cNvSpPr>
          <p:nvPr>
            <p:ph type="sldImg"/>
          </p:nvPr>
        </p:nvSpPr>
        <p:spPr bwMode="auto">
          <a:noFill/>
          <a:ln>
            <a:solidFill>
              <a:srgbClr val="000000"/>
            </a:solidFill>
            <a:miter lim="800000"/>
            <a:headEnd/>
            <a:tailEnd/>
          </a:ln>
        </p:spPr>
      </p:sp>
      <p:sp>
        <p:nvSpPr>
          <p:cNvPr id="11264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Placeholder 2"/>
          <p:cNvSpPr>
            <a:spLocks noGrp="1" noRot="1" noChangeAspect="1"/>
          </p:cNvSpPr>
          <p:nvPr>
            <p:ph type="sldImg"/>
          </p:nvPr>
        </p:nvSpPr>
        <p:spPr bwMode="auto">
          <a:noFill/>
          <a:ln>
            <a:solidFill>
              <a:srgbClr val="000000"/>
            </a:solidFill>
            <a:miter lim="800000"/>
            <a:headEnd/>
            <a:tailEnd/>
          </a:ln>
        </p:spPr>
      </p:sp>
      <p:sp>
        <p:nvSpPr>
          <p:cNvPr id="1146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EDF8BD-0A82-4F21-A4A0-83A9F2B32727}" type="slidenum">
              <a:rPr lang="en-US">
                <a:latin typeface="Arial" pitchFamily="-72" charset="0"/>
                <a:ea typeface="ＭＳ Ｐゴシック" pitchFamily="-72" charset="-128"/>
                <a:cs typeface="ＭＳ Ｐゴシック" pitchFamily="-72" charset="-128"/>
              </a:rPr>
              <a:pPr fontAlgn="base">
                <a:spcBef>
                  <a:spcPct val="0"/>
                </a:spcBef>
                <a:spcAft>
                  <a:spcPct val="0"/>
                </a:spcAft>
              </a:pPr>
              <a:t>2</a:t>
            </a:fld>
            <a:endParaRPr lang="en-US">
              <a:latin typeface="Arial" pitchFamily="-72" charset="0"/>
              <a:ea typeface="ＭＳ Ｐゴシック" pitchFamily="-72" charset="-128"/>
              <a:cs typeface="ＭＳ Ｐゴシック" pitchFamily="-72" charset="-128"/>
            </a:endParaRPr>
          </a:p>
        </p:txBody>
      </p:sp>
      <p:sp>
        <p:nvSpPr>
          <p:cNvPr id="17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6" tIns="45712" rIns="91426" bIns="45712" anchor="b">
            <a:prstTxWarp prst="textNoShape">
              <a:avLst/>
            </a:prstTxWarp>
          </a:bodyPr>
          <a:lstStyle/>
          <a:p>
            <a:pPr algn="r"/>
            <a:fld id="{569CC837-430A-4372-B3C2-8667F4ED139E}" type="slidenum">
              <a:rPr lang="en-GB" sz="1200"/>
              <a:pPr algn="r"/>
              <a:t>2</a:t>
            </a:fld>
            <a:endParaRPr lang="en-GB" sz="1200"/>
          </a:p>
        </p:txBody>
      </p:sp>
      <p:sp>
        <p:nvSpPr>
          <p:cNvPr id="17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72"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Omit?</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B87D3D-9FD8-471B-A4AB-B87746D699F7}" type="slidenum">
              <a:rPr lang="en-GB">
                <a:ea typeface="ＭＳ Ｐゴシック" pitchFamily="-72" charset="-128"/>
                <a:cs typeface="ＭＳ Ｐゴシック" pitchFamily="-72" charset="-128"/>
              </a:rPr>
              <a:pPr fontAlgn="base">
                <a:spcBef>
                  <a:spcPct val="0"/>
                </a:spcBef>
                <a:spcAft>
                  <a:spcPct val="0"/>
                </a:spcAft>
                <a:defRPr/>
              </a:pPr>
              <a:t>20</a:t>
            </a:fld>
            <a:endParaRPr lang="en-GB">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Placeholder 2"/>
          <p:cNvSpPr>
            <a:spLocks noGrp="1" noRot="1" noChangeAspect="1"/>
          </p:cNvSpPr>
          <p:nvPr>
            <p:ph type="sldImg"/>
          </p:nvPr>
        </p:nvSpPr>
        <p:spPr bwMode="auto">
          <a:noFill/>
          <a:ln>
            <a:solidFill>
              <a:srgbClr val="000000"/>
            </a:solidFill>
            <a:miter lim="800000"/>
            <a:headEnd/>
            <a:tailEnd/>
          </a:ln>
        </p:spPr>
      </p:sp>
      <p:sp>
        <p:nvSpPr>
          <p:cNvPr id="1187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Placeholder 2"/>
          <p:cNvSpPr>
            <a:spLocks noGrp="1" noRot="1" noChangeAspect="1"/>
          </p:cNvSpPr>
          <p:nvPr>
            <p:ph type="sldImg"/>
          </p:nvPr>
        </p:nvSpPr>
        <p:spPr bwMode="auto">
          <a:noFill/>
          <a:ln>
            <a:solidFill>
              <a:srgbClr val="000000"/>
            </a:solidFill>
            <a:miter lim="800000"/>
            <a:headEnd/>
            <a:tailEnd/>
          </a:ln>
        </p:spPr>
      </p:sp>
      <p:sp>
        <p:nvSpPr>
          <p:cNvPr id="1208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Placeholder 2"/>
          <p:cNvSpPr>
            <a:spLocks noGrp="1" noRot="1" noChangeAspect="1"/>
          </p:cNvSpPr>
          <p:nvPr>
            <p:ph type="sldImg"/>
          </p:nvPr>
        </p:nvSpPr>
        <p:spPr bwMode="auto">
          <a:noFill/>
          <a:ln>
            <a:solidFill>
              <a:srgbClr val="000000"/>
            </a:solidFill>
            <a:miter lim="800000"/>
            <a:headEnd/>
            <a:tailEnd/>
          </a:ln>
        </p:spPr>
      </p:sp>
      <p:sp>
        <p:nvSpPr>
          <p:cNvPr id="1228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Placeholder 2"/>
          <p:cNvSpPr>
            <a:spLocks noGrp="1" noRot="1" noChangeAspect="1"/>
          </p:cNvSpPr>
          <p:nvPr>
            <p:ph type="sldImg"/>
          </p:nvPr>
        </p:nvSpPr>
        <p:spPr bwMode="auto">
          <a:noFill/>
          <a:ln>
            <a:solidFill>
              <a:srgbClr val="000000"/>
            </a:solidFill>
            <a:miter lim="800000"/>
            <a:headEnd/>
            <a:tailEnd/>
          </a:ln>
        </p:spPr>
      </p:sp>
      <p:sp>
        <p:nvSpPr>
          <p:cNvPr id="1249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Placeholder 2"/>
          <p:cNvSpPr>
            <a:spLocks noGrp="1" noRot="1" noChangeAspect="1"/>
          </p:cNvSpPr>
          <p:nvPr>
            <p:ph type="sldImg"/>
          </p:nvPr>
        </p:nvSpPr>
        <p:spPr bwMode="auto">
          <a:noFill/>
          <a:ln>
            <a:solidFill>
              <a:srgbClr val="000000"/>
            </a:solidFill>
            <a:miter lim="800000"/>
            <a:headEnd/>
            <a:tailEnd/>
          </a:ln>
        </p:spPr>
      </p:sp>
      <p:sp>
        <p:nvSpPr>
          <p:cNvPr id="1269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Placeholder 2"/>
          <p:cNvSpPr>
            <a:spLocks noGrp="1" noRot="1" noChangeAspect="1"/>
          </p:cNvSpPr>
          <p:nvPr>
            <p:ph type="sldImg"/>
          </p:nvPr>
        </p:nvSpPr>
        <p:spPr bwMode="auto">
          <a:noFill/>
          <a:ln>
            <a:solidFill>
              <a:srgbClr val="000000"/>
            </a:solidFill>
            <a:miter lim="800000"/>
            <a:headEnd/>
            <a:tailEnd/>
          </a:ln>
        </p:spPr>
      </p:sp>
      <p:sp>
        <p:nvSpPr>
          <p:cNvPr id="12902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Placeholder 2"/>
          <p:cNvSpPr>
            <a:spLocks noGrp="1" noRot="1" noChangeAspect="1"/>
          </p:cNvSpPr>
          <p:nvPr>
            <p:ph type="sldImg"/>
          </p:nvPr>
        </p:nvSpPr>
        <p:spPr bwMode="auto">
          <a:noFill/>
          <a:ln>
            <a:solidFill>
              <a:srgbClr val="000000"/>
            </a:solidFill>
            <a:miter lim="800000"/>
            <a:headEnd/>
            <a:tailEnd/>
          </a:ln>
        </p:spPr>
      </p:sp>
      <p:sp>
        <p:nvSpPr>
          <p:cNvPr id="13107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Placeholder 2"/>
          <p:cNvSpPr>
            <a:spLocks noGrp="1" noRot="1" noChangeAspect="1"/>
          </p:cNvSpPr>
          <p:nvPr>
            <p:ph type="sldImg"/>
          </p:nvPr>
        </p:nvSpPr>
        <p:spPr bwMode="auto">
          <a:noFill/>
          <a:ln>
            <a:solidFill>
              <a:srgbClr val="000000"/>
            </a:solidFill>
            <a:miter lim="800000"/>
            <a:headEnd/>
            <a:tailEnd/>
          </a:ln>
        </p:spPr>
      </p:sp>
      <p:sp>
        <p:nvSpPr>
          <p:cNvPr id="1331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Placeholder 2"/>
          <p:cNvSpPr>
            <a:spLocks noGrp="1" noRot="1" noChangeAspect="1"/>
          </p:cNvSpPr>
          <p:nvPr>
            <p:ph type="sldImg"/>
          </p:nvPr>
        </p:nvSpPr>
        <p:spPr bwMode="auto">
          <a:noFill/>
          <a:ln>
            <a:solidFill>
              <a:srgbClr val="000000"/>
            </a:solidFill>
            <a:miter lim="800000"/>
            <a:headEnd/>
            <a:tailEnd/>
          </a:ln>
        </p:spPr>
      </p:sp>
      <p:sp>
        <p:nvSpPr>
          <p:cNvPr id="13517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Placeholder 2"/>
          <p:cNvSpPr>
            <a:spLocks noGrp="1" noRot="1" noChangeAspect="1"/>
          </p:cNvSpPr>
          <p:nvPr>
            <p:ph type="sldImg"/>
          </p:nvPr>
        </p:nvSpPr>
        <p:spPr bwMode="auto">
          <a:noFill/>
          <a:ln>
            <a:solidFill>
              <a:srgbClr val="000000"/>
            </a:solidFill>
            <a:miter lim="800000"/>
            <a:headEnd/>
            <a:tailEnd/>
          </a:ln>
        </p:spPr>
      </p:sp>
      <p:sp>
        <p:nvSpPr>
          <p:cNvPr id="13721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Placeholder 2"/>
          <p:cNvSpPr>
            <a:spLocks noGrp="1" noRot="1" noChangeAspect="1"/>
          </p:cNvSpPr>
          <p:nvPr>
            <p:ph type="sldImg"/>
          </p:nvPr>
        </p:nvSpPr>
        <p:spPr bwMode="auto">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700">
                <a:solidFill>
                  <a:schemeClr val="accent2"/>
                </a:solidFill>
              </a:rPr>
              <a:t>Eg - </a:t>
            </a:r>
            <a:r>
              <a:rPr lang="en-US">
                <a:solidFill>
                  <a:srgbClr val="1A1818"/>
                </a:solidFill>
                <a:latin typeface="Arial" pitchFamily="-72" charset="0"/>
              </a:rPr>
              <a:t>In one study using hypothetical patients,researchers found that physicians recommended more intensive cancer diagnostic procedures for a white woman regardless of her communication behavior but recommended the same procedures for a black woman only when she was assertive in asking about the tests in the scenario.</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Placeholder 2"/>
          <p:cNvSpPr>
            <a:spLocks noGrp="1" noRot="1" noChangeAspect="1"/>
          </p:cNvSpPr>
          <p:nvPr>
            <p:ph type="sldImg"/>
          </p:nvPr>
        </p:nvSpPr>
        <p:spPr bwMode="auto">
          <a:noFill/>
          <a:ln>
            <a:solidFill>
              <a:srgbClr val="000000"/>
            </a:solidFill>
            <a:miter lim="800000"/>
            <a:headEnd/>
            <a:tailEnd/>
          </a:ln>
        </p:spPr>
      </p:sp>
      <p:sp>
        <p:nvSpPr>
          <p:cNvPr id="14131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Placeholder 2"/>
          <p:cNvSpPr>
            <a:spLocks noGrp="1" noRot="1" noChangeAspect="1"/>
          </p:cNvSpPr>
          <p:nvPr>
            <p:ph type="sldImg"/>
          </p:nvPr>
        </p:nvSpPr>
        <p:spPr bwMode="auto">
          <a:noFill/>
          <a:ln>
            <a:solidFill>
              <a:srgbClr val="000000"/>
            </a:solidFill>
            <a:miter lim="800000"/>
            <a:headEnd/>
            <a:tailEnd/>
          </a:ln>
        </p:spPr>
      </p:sp>
      <p:sp>
        <p:nvSpPr>
          <p:cNvPr id="1617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Placeholder 2"/>
          <p:cNvSpPr>
            <a:spLocks noGrp="1" noRot="1" noChangeAspect="1"/>
          </p:cNvSpPr>
          <p:nvPr>
            <p:ph type="sldImg"/>
          </p:nvPr>
        </p:nvSpPr>
        <p:spPr bwMode="auto">
          <a:noFill/>
          <a:ln>
            <a:solidFill>
              <a:srgbClr val="000000"/>
            </a:solidFill>
            <a:miter lim="800000"/>
            <a:headEnd/>
            <a:tailEnd/>
          </a:ln>
        </p:spPr>
      </p:sp>
      <p:sp>
        <p:nvSpPr>
          <p:cNvPr id="16281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4541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t>Macmillans</a:t>
            </a:r>
          </a:p>
          <a:p>
            <a:r>
              <a:rPr lang="en-US"/>
              <a:t>http://www.macmillan.org.uk/Documents/AboutUs/Commissioners/Patientexperiencesurvey2012.pdf</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Placeholder 2"/>
          <p:cNvSpPr>
            <a:spLocks noGrp="1" noRot="1" noChangeAspect="1"/>
          </p:cNvSpPr>
          <p:nvPr>
            <p:ph type="sldImg"/>
          </p:nvPr>
        </p:nvSpPr>
        <p:spPr bwMode="auto">
          <a:noFill/>
          <a:ln>
            <a:solidFill>
              <a:srgbClr val="000000"/>
            </a:solidFill>
            <a:miter lim="800000"/>
            <a:headEnd/>
            <a:tailEnd/>
          </a:ln>
        </p:spPr>
      </p:sp>
      <p:sp>
        <p:nvSpPr>
          <p:cNvPr id="147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t>- A patient’s wife wonders if he will eat again and how to get to hospital every day over the fortnight. He can’t travel by public transport.</a:t>
            </a:r>
          </a:p>
          <a:p>
            <a:pPr eaLnBrk="1" hangingPunct="1"/>
            <a:r>
              <a:rPr lang="en-US" sz="1000"/>
              <a:t>-	A nurse explains that now a transport division deals with this issue; nurses are not allowed</a:t>
            </a:r>
          </a:p>
          <a:p>
            <a:pPr eaLnBrk="1" hangingPunct="1"/>
            <a:r>
              <a:rPr lang="en-US" sz="1000"/>
              <a:t>-	An intervention leads to assessment for assistance</a:t>
            </a:r>
          </a:p>
          <a:p>
            <a:pPr eaLnBrk="1" hangingPunct="1">
              <a:buFontTx/>
              <a:buChar char="-"/>
            </a:pPr>
            <a:r>
              <a:rPr lang="en-US" sz="1000"/>
              <a:t>The wife brings her sister and daughter to live with her from another country</a:t>
            </a:r>
          </a:p>
          <a:p>
            <a:pPr eaLnBrk="1" hangingPunct="1">
              <a:buFontTx/>
              <a:buChar char="-"/>
            </a:pPr>
            <a:endParaRPr lang="en-US" sz="1000"/>
          </a:p>
          <a:p>
            <a:pPr eaLnBrk="1" hangingPunct="1"/>
            <a:r>
              <a:rPr lang="en-US" sz="1000"/>
              <a:t>Clinical interface vs managerial backroom. It’s the system. Vs. it’s the staff. Them and us. Us now includes patients and frontline health care staff. Them now - not seen (managers, government, financiers etc)</a:t>
            </a:r>
          </a:p>
          <a:p>
            <a:pPr eaLnBrk="1" hangingPunct="1">
              <a:buFontTx/>
              <a:buChar char="-"/>
            </a:pPr>
            <a:r>
              <a:rPr lang="en-US" sz="1000"/>
              <a:t>	</a:t>
            </a:r>
            <a:r>
              <a:rPr lang="en-US" sz="1000">
                <a:solidFill>
                  <a:schemeClr val="accent2"/>
                </a:solidFill>
              </a:rPr>
              <a:t>eg correlation with political views (regardless of health </a:t>
            </a:r>
            <a:r>
              <a:rPr lang="en-US" sz="1000" smtClean="0">
                <a:solidFill>
                  <a:schemeClr val="accent2"/>
                </a:solidFill>
              </a:rPr>
              <a:t>care </a:t>
            </a:r>
            <a:r>
              <a:rPr lang="en-US" sz="1000">
                <a:solidFill>
                  <a:schemeClr val="accent2"/>
                </a:solidFill>
              </a:rPr>
              <a:t>use</a:t>
            </a:r>
            <a:r>
              <a:rPr lang="en-US" sz="1000" smtClean="0">
                <a:solidFill>
                  <a:schemeClr val="accent2"/>
                </a:solidFill>
              </a:rPr>
              <a:t>) SD to find ref**</a:t>
            </a:r>
            <a:endParaRPr lang="en-US" sz="1000">
              <a:solidFill>
                <a:schemeClr val="accent2"/>
              </a:solidFill>
            </a:endParaRPr>
          </a:p>
          <a:p>
            <a:pPr eaLnBrk="1" hangingPunct="1"/>
            <a:endParaRPr lang="en-US"/>
          </a:p>
          <a:p>
            <a:pPr eaLnBrk="1" hangingPunct="1"/>
            <a:r>
              <a:rPr lang="en-US"/>
              <a:t>Urdu</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Placeholder 2"/>
          <p:cNvSpPr>
            <a:spLocks noGrp="1" noRot="1" noChangeAspect="1"/>
          </p:cNvSpPr>
          <p:nvPr>
            <p:ph type="sldImg"/>
          </p:nvPr>
        </p:nvSpPr>
        <p:spPr bwMode="auto">
          <a:noFill/>
          <a:ln>
            <a:solidFill>
              <a:srgbClr val="000000"/>
            </a:solidFill>
            <a:miter lim="800000"/>
            <a:headEnd/>
            <a:tailEnd/>
          </a:ln>
        </p:spPr>
      </p:sp>
      <p:sp>
        <p:nvSpPr>
          <p:cNvPr id="1720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Placeholder 2"/>
          <p:cNvSpPr>
            <a:spLocks noGrp="1" noRot="1" noChangeAspect="1"/>
          </p:cNvSpPr>
          <p:nvPr>
            <p:ph type="sldImg"/>
          </p:nvPr>
        </p:nvSpPr>
        <p:spPr bwMode="auto">
          <a:noFill/>
          <a:ln>
            <a:solidFill>
              <a:srgbClr val="000000"/>
            </a:solidFill>
            <a:miter lim="800000"/>
            <a:headEnd/>
            <a:tailEnd/>
          </a:ln>
        </p:spPr>
      </p:sp>
      <p:sp>
        <p:nvSpPr>
          <p:cNvPr id="1730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Placeholder 2"/>
          <p:cNvSpPr>
            <a:spLocks noGrp="1" noRot="1" noChangeAspect="1"/>
          </p:cNvSpPr>
          <p:nvPr>
            <p:ph type="sldImg"/>
          </p:nvPr>
        </p:nvSpPr>
        <p:spPr bwMode="auto">
          <a:noFill/>
          <a:ln>
            <a:solidFill>
              <a:srgbClr val="000000"/>
            </a:solidFill>
            <a:miter lim="800000"/>
            <a:headEnd/>
            <a:tailEnd/>
          </a:ln>
        </p:spPr>
      </p:sp>
      <p:sp>
        <p:nvSpPr>
          <p:cNvPr id="17408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Placeholder 2"/>
          <p:cNvSpPr>
            <a:spLocks noGrp="1" noRot="1" noChangeAspect="1"/>
          </p:cNvSpPr>
          <p:nvPr>
            <p:ph type="sldImg"/>
          </p:nvPr>
        </p:nvSpPr>
        <p:spPr bwMode="auto">
          <a:noFill/>
          <a:ln>
            <a:solidFill>
              <a:srgbClr val="000000"/>
            </a:solidFill>
            <a:miter lim="800000"/>
            <a:headEnd/>
            <a:tailEnd/>
          </a:ln>
        </p:spPr>
      </p:sp>
      <p:sp>
        <p:nvSpPr>
          <p:cNvPr id="14950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t>The importance of narrative</a:t>
            </a:r>
          </a:p>
          <a:p>
            <a:pPr eaLnBrk="1" hangingPunct="1"/>
            <a:r>
              <a:rPr lang="en-GB"/>
              <a:t>Patient experience is a social experience and social factors mediate care, treatment, safety &amp; outcome</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Placeholder 2"/>
          <p:cNvSpPr>
            <a:spLocks noGrp="1" noRot="1" noChangeAspect="1"/>
          </p:cNvSpPr>
          <p:nvPr>
            <p:ph type="sldImg"/>
          </p:nvPr>
        </p:nvSpPr>
        <p:spPr bwMode="auto">
          <a:noFill/>
          <a:ln>
            <a:solidFill>
              <a:srgbClr val="000000"/>
            </a:solidFill>
            <a:miter lim="800000"/>
            <a:headEnd/>
            <a:tailEnd/>
          </a:ln>
        </p:spPr>
      </p:sp>
      <p:sp>
        <p:nvSpPr>
          <p:cNvPr id="16384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Placeholder 2"/>
          <p:cNvSpPr>
            <a:spLocks noGrp="1" noRot="1" noChangeAspect="1"/>
          </p:cNvSpPr>
          <p:nvPr>
            <p:ph type="sldImg"/>
          </p:nvPr>
        </p:nvSpPr>
        <p:spPr bwMode="auto">
          <a:noFill/>
          <a:ln>
            <a:solidFill>
              <a:srgbClr val="000000"/>
            </a:solidFill>
            <a:miter lim="800000"/>
            <a:headEnd/>
            <a:tailEnd/>
          </a:ln>
        </p:spPr>
      </p:sp>
      <p:sp>
        <p:nvSpPr>
          <p:cNvPr id="16486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Placeholder 2"/>
          <p:cNvSpPr>
            <a:spLocks noGrp="1" noRot="1" noChangeAspect="1"/>
          </p:cNvSpPr>
          <p:nvPr>
            <p:ph type="sldImg"/>
          </p:nvPr>
        </p:nvSpPr>
        <p:spPr bwMode="auto">
          <a:noFill/>
          <a:ln>
            <a:solidFill>
              <a:srgbClr val="000000"/>
            </a:solidFill>
            <a:miter lim="800000"/>
            <a:headEnd/>
            <a:tailEnd/>
          </a:ln>
        </p:spPr>
      </p:sp>
      <p:sp>
        <p:nvSpPr>
          <p:cNvPr id="16589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Placeholder 2"/>
          <p:cNvSpPr>
            <a:spLocks noGrp="1" noRot="1" noChangeAspect="1"/>
          </p:cNvSpPr>
          <p:nvPr>
            <p:ph type="sldImg"/>
          </p:nvPr>
        </p:nvSpPr>
        <p:spPr bwMode="auto">
          <a:noFill/>
          <a:ln>
            <a:solidFill>
              <a:srgbClr val="000000"/>
            </a:solidFill>
            <a:miter lim="800000"/>
            <a:headEnd/>
            <a:tailEnd/>
          </a:ln>
        </p:spPr>
      </p:sp>
      <p:sp>
        <p:nvSpPr>
          <p:cNvPr id="16691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Placeholder 2"/>
          <p:cNvSpPr>
            <a:spLocks noGrp="1" noRot="1" noChangeAspect="1"/>
          </p:cNvSpPr>
          <p:nvPr>
            <p:ph type="sldImg"/>
          </p:nvPr>
        </p:nvSpPr>
        <p:spPr bwMode="auto">
          <a:noFill/>
          <a:ln>
            <a:solidFill>
              <a:srgbClr val="000000"/>
            </a:solidFill>
            <a:miter lim="800000"/>
            <a:headEnd/>
            <a:tailEnd/>
          </a:ln>
        </p:spPr>
      </p:sp>
      <p:sp>
        <p:nvSpPr>
          <p:cNvPr id="153602"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25602"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smtClean="0"/>
          </a:p>
        </p:txBody>
      </p:sp>
      <p:sp>
        <p:nvSpPr>
          <p:cNvPr id="256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B87ABCF-0135-468D-8731-6BC2C42836EC}" type="slidenum">
              <a:rPr lang="en-GB" sz="1200">
                <a:latin typeface="Calibri" pitchFamily="-72" charset="0"/>
              </a:rPr>
              <a:pPr algn="r"/>
              <a:t>6</a:t>
            </a:fld>
            <a:endParaRPr lang="en-GB" sz="1200">
              <a:latin typeface="Calibri" pitchFamily="-7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ceholder 2"/>
          <p:cNvSpPr>
            <a:spLocks noGrp="1" noRot="1" noChangeAspect="1"/>
          </p:cNvSpPr>
          <p:nvPr>
            <p:ph type="sldImg"/>
          </p:nvPr>
        </p:nvSpPr>
        <p:spPr bwMode="auto">
          <a:noFill/>
          <a:ln>
            <a:solidFill>
              <a:srgbClr val="000000"/>
            </a:solidFill>
            <a:miter lim="800000"/>
            <a:headEnd/>
            <a:tailEnd/>
          </a:ln>
        </p:spPr>
      </p:sp>
      <p:sp>
        <p:nvSpPr>
          <p:cNvPr id="2969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A7C911C-AB42-4D11-B40A-73050E4BDBB0}" type="datetimeFigureOut">
              <a:rPr lang="en-GB"/>
              <a:pPr>
                <a:defRPr/>
              </a:pPr>
              <a:t>06/11/2012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9551E9-D04D-43A4-97BB-1D06D9A2398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77C97C8-1041-4501-8372-6C466CEFA543}" type="datetimeFigureOut">
              <a:rPr lang="en-GB"/>
              <a:pPr>
                <a:defRPr/>
              </a:pPr>
              <a:t>06/11/2012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230FA1-A322-4430-907E-C71007B9BD8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F6F3911-3172-4F9B-9D4F-282A074E0833}" type="datetimeFigureOut">
              <a:rPr lang="en-GB"/>
              <a:pPr>
                <a:defRPr/>
              </a:pPr>
              <a:t>06/11/2012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B86FAC9-83DC-4D23-AD11-A795FC37692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560A8C5-4E96-42F6-9F43-9E32D97743DE}" type="datetimeFigureOut">
              <a:rPr lang="en-GB"/>
              <a:pPr>
                <a:defRPr/>
              </a:pPr>
              <a:t>06/11/2012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1DB6A3-5195-4C6A-9373-93C9D284EAF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7E556B-19ED-417A-8061-CB1A571146B4}" type="datetimeFigureOut">
              <a:rPr lang="en-GB"/>
              <a:pPr>
                <a:defRPr/>
              </a:pPr>
              <a:t>06/11/2012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C25ED5-8E7F-4275-8C35-A42B9751E1B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A5D8EE2-063E-4CE3-B0AC-F50766C37F3E}" type="datetimeFigureOut">
              <a:rPr lang="en-GB"/>
              <a:pPr>
                <a:defRPr/>
              </a:pPr>
              <a:t>06/11/2012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808CD57-B0E5-4B0D-ADD7-882F4E0D411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0311674-A61E-4960-B4DA-C7019D4E738F}" type="datetimeFigureOut">
              <a:rPr lang="en-GB"/>
              <a:pPr>
                <a:defRPr/>
              </a:pPr>
              <a:t>06/11/2012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29E1822-2FDD-4245-9C78-360D64AB7D0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DFD48AE-6CA8-457F-85EF-76669D6B8591}" type="datetimeFigureOut">
              <a:rPr lang="en-GB"/>
              <a:pPr>
                <a:defRPr/>
              </a:pPr>
              <a:t>06/11/2012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2FDDC69-3652-4F40-86D9-4ADF07895B9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6B63DD-CF92-45D4-91A2-B9D62F90F338}" type="datetimeFigureOut">
              <a:rPr lang="en-GB"/>
              <a:pPr>
                <a:defRPr/>
              </a:pPr>
              <a:t>06/11/2012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5402C65-DE6B-44A5-99F5-BA32BE00488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6D272D-DB41-474F-9D32-BCA7EA8E955E}" type="datetimeFigureOut">
              <a:rPr lang="en-GB"/>
              <a:pPr>
                <a:defRPr/>
              </a:pPr>
              <a:t>06/11/2012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E721A5F-CB5A-48D5-966E-0169A683EDC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80D272-A911-4F35-BE44-DA322759B4EF}" type="datetimeFigureOut">
              <a:rPr lang="en-GB"/>
              <a:pPr>
                <a:defRPr/>
              </a:pPr>
              <a:t>06/11/2012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C7D6F2-3242-4069-8F1C-3F0F1049C1B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225C013-DF5C-4643-A462-B77BB43D1C1D}" type="datetimeFigureOut">
              <a:rPr lang="en-GB"/>
              <a:pPr>
                <a:defRPr/>
              </a:pPr>
              <a:t>06/11/2012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EB576E5-C352-4401-BD5B-64955FD7FEB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edicinex.stanford.edu/portfolio/medicine-x-roni-zeig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sfund.org.uk/document.rm?id=937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talkonline.org/Improving_health_care/shared_decision_making/People/Interview/2577/Category/50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healthtalkonline.org/heart_disease/Congenital_Heart_Disease/Topic/219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dh.gov.uk/en/publicationsandstatistics/publications/publicationspolicyandguidance/DH_0858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r>
              <a:rPr lang="en-US" dirty="0">
                <a:latin typeface="Arial" pitchFamily="34" charset="0"/>
                <a:cs typeface="Arial" pitchFamily="34" charset="0"/>
                <a:hlinkClick r:id="rId3"/>
              </a:rPr>
              <a:t>http://</a:t>
            </a:r>
            <a:r>
              <a:rPr lang="en-US" dirty="0" smtClean="0">
                <a:latin typeface="Arial" pitchFamily="34" charset="0"/>
                <a:cs typeface="Arial" pitchFamily="34" charset="0"/>
                <a:hlinkClick r:id="rId3"/>
              </a:rPr>
              <a:t>medicinex.stanford.edu/portfolio/medicine-x-roni-zeiger</a:t>
            </a:r>
            <a:r>
              <a:rPr lang="en-US" dirty="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a:t>Another definition of PtEx</a:t>
            </a:r>
          </a:p>
        </p:txBody>
      </p:sp>
      <p:sp>
        <p:nvSpPr>
          <p:cNvPr id="32770" name="Rectangle 3"/>
          <p:cNvSpPr>
            <a:spLocks noGrp="1"/>
          </p:cNvSpPr>
          <p:nvPr>
            <p:ph type="body" idx="1"/>
          </p:nvPr>
        </p:nvSpPr>
        <p:spPr/>
        <p:txBody>
          <a:bodyPr/>
          <a:lstStyle/>
          <a:p>
            <a:pPr eaLnBrk="1" hangingPunct="1">
              <a:buFont typeface="Arial" pitchFamily="-72" charset="0"/>
              <a:buNone/>
            </a:pPr>
            <a:r>
              <a:rPr lang="en-US"/>
              <a:t>	Patient experience - the direct experience of treatment or care, closely related to and in turn influencing clinical effectiveness and safety</a:t>
            </a:r>
          </a:p>
          <a:p>
            <a:pPr algn="r" eaLnBrk="1" hangingPunct="1">
              <a:buFont typeface="Arial" pitchFamily="-72" charset="0"/>
              <a:buNone/>
            </a:pPr>
            <a:r>
              <a:rPr lang="en-US" sz="2400"/>
              <a:t>Goose M. Definining patient experience. The Kings Fund, </a:t>
            </a:r>
            <a:r>
              <a:rPr lang="en-US" sz="2400">
                <a:hlinkClick r:id="rId3"/>
              </a:rPr>
              <a:t>www.kinsfund.org.uk/document.rm?id=9374</a:t>
            </a:r>
            <a:endParaRPr 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descr="image001"/>
          <p:cNvPicPr>
            <a:picLocks noChangeAspect="1" noChangeArrowheads="1"/>
          </p:cNvPicPr>
          <p:nvPr/>
        </p:nvPicPr>
        <p:blipFill>
          <a:blip r:embed="rId3"/>
          <a:srcRect/>
          <a:stretch>
            <a:fillRect/>
          </a:stretch>
        </p:blipFill>
        <p:spPr bwMode="auto">
          <a:xfrm>
            <a:off x="0" y="1484313"/>
            <a:ext cx="9144000" cy="539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Screen shot 2012-10-28 at 22"/>
          <p:cNvPicPr>
            <a:picLocks noChangeAspect="1" noChangeArrowheads="1"/>
          </p:cNvPicPr>
          <p:nvPr/>
        </p:nvPicPr>
        <p:blipFill>
          <a:blip r:embed="rId3"/>
          <a:srcRect/>
          <a:stretch>
            <a:fillRect/>
          </a:stretch>
        </p:blipFill>
        <p:spPr bwMode="auto">
          <a:xfrm>
            <a:off x="0" y="0"/>
            <a:ext cx="9144000"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pPr eaLnBrk="1" hangingPunct="1"/>
            <a:r>
              <a:rPr lang="en-GB" smtClean="0"/>
              <a:t>Current emphasis on PtEx (1)</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GB" dirty="0" smtClean="0">
                <a:ea typeface="+mn-ea"/>
                <a:cs typeface="+mn-cs"/>
              </a:rPr>
              <a:t>1. The impact of patient or health movements</a:t>
            </a:r>
          </a:p>
          <a:p>
            <a:pPr lvl="1" eaLnBrk="1" fontAlgn="auto" hangingPunct="1">
              <a:spcAft>
                <a:spcPts val="0"/>
              </a:spcAft>
              <a:buFont typeface="Arial" pitchFamily="34" charset="0"/>
              <a:buChar char="–"/>
              <a:defRPr/>
            </a:pPr>
            <a:r>
              <a:rPr lang="en-GB" dirty="0" smtClean="0">
                <a:ea typeface="+mn-ea"/>
              </a:rPr>
              <a:t>Citizenship and civil rights; democracy; participatory medicine associated with growing distrust science, medicine, government; dehumanising aspects of biomedicine &amp; bureaucracies (1960s-)</a:t>
            </a:r>
          </a:p>
          <a:p>
            <a:pPr lvl="1" eaLnBrk="1" fontAlgn="auto" hangingPunct="1">
              <a:spcAft>
                <a:spcPts val="0"/>
              </a:spcAft>
              <a:buFont typeface="Arial" pitchFamily="34" charset="0"/>
              <a:buChar char="–"/>
              <a:defRPr/>
            </a:pPr>
            <a:r>
              <a:rPr lang="en-GB" dirty="0" smtClean="0">
                <a:ea typeface="+mn-ea"/>
              </a:rPr>
              <a:t>Turn to ‘person centred’ alternative and complementary treatments and to self care (especially since 1980s)</a:t>
            </a:r>
          </a:p>
          <a:p>
            <a:pPr eaLnBrk="1" fontAlgn="auto" hangingPunct="1">
              <a:spcAft>
                <a:spcPts val="0"/>
              </a:spcAft>
              <a:buFont typeface="Arial" pitchFamily="34" charset="0"/>
              <a:buChar char="•"/>
              <a:defRPr/>
            </a:pPr>
            <a:endParaRPr lang="en-GB" dirty="0" smtClean="0">
              <a:ea typeface="+mn-ea"/>
              <a:cs typeface="+mn-cs"/>
            </a:endParaRPr>
          </a:p>
          <a:p>
            <a:pPr marL="0" indent="0" eaLnBrk="1" fontAlgn="auto" hangingPunct="1">
              <a:spcAft>
                <a:spcPts val="0"/>
              </a:spcAft>
              <a:buFont typeface="Arial" pitchFamily="34" charset="0"/>
              <a:buNone/>
              <a:defRPr/>
            </a:pPr>
            <a:endParaRPr lang="en-GB" dirty="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7" name="Rectangle 2"/>
          <p:cNvSpPr>
            <a:spLocks noGrp="1"/>
          </p:cNvSpPr>
          <p:nvPr>
            <p:ph type="title"/>
          </p:nvPr>
        </p:nvSpPr>
        <p:spPr>
          <a:xfrm>
            <a:off x="457200" y="457200"/>
            <a:ext cx="8229600" cy="1143000"/>
          </a:xfrm>
        </p:spPr>
        <p:txBody>
          <a:bodyPr/>
          <a:lstStyle/>
          <a:p>
            <a:pPr eaLnBrk="1" hangingPunct="1"/>
            <a:r>
              <a:rPr lang="en-US" sz="3600"/>
              <a:t>General, Municipal, Boilermakers and Allied Trades Union  (today’s GMB)</a:t>
            </a:r>
            <a:endParaRPr lang="en-US"/>
          </a:p>
        </p:txBody>
      </p:sp>
      <p:sp>
        <p:nvSpPr>
          <p:cNvPr id="101378" name="Rectangle 3"/>
          <p:cNvSpPr>
            <a:spLocks noGrp="1"/>
          </p:cNvSpPr>
          <p:nvPr>
            <p:ph type="body" idx="1"/>
          </p:nvPr>
        </p:nvSpPr>
        <p:spPr>
          <a:xfrm>
            <a:off x="457200" y="2103438"/>
            <a:ext cx="8229600" cy="4525962"/>
          </a:xfrm>
        </p:spPr>
        <p:txBody>
          <a:bodyPr/>
          <a:lstStyle/>
          <a:p>
            <a:pPr eaLnBrk="1" hangingPunct="1">
              <a:buFont typeface="Arial" pitchFamily="-72" charset="0"/>
              <a:buNone/>
            </a:pPr>
            <a:r>
              <a:rPr lang="en-US" sz="2800"/>
              <a:t>   ‘Hundreds of GMBATU members employed in making or handling town gas, dyestuffs, rubber goods, asbestos … have been killed by the [substances] they worked with. They suffered, then died, from cancer. In many cases, important clues to the cancer risks were ignored, sometimes for decades, by their employers and government departments responsible for their health…” </a:t>
            </a:r>
          </a:p>
          <a:p>
            <a:pPr algn="r" eaLnBrk="1" hangingPunct="1">
              <a:buFont typeface="Arial" pitchFamily="-72" charset="0"/>
              <a:buNone/>
            </a:pPr>
            <a:r>
              <a:rPr lang="en-US" sz="2400"/>
              <a:t>Cancer and Work: Guidelines for Workers Taking Collective Action over Health Hazards p.348</a:t>
            </a:r>
            <a:endParaRPr lang="en-US" sz="280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5" name="Placeholder 2"/>
          <p:cNvSpPr>
            <a:spLocks noGrp="1"/>
          </p:cNvSpPr>
          <p:nvPr>
            <p:ph type="title"/>
          </p:nvPr>
        </p:nvSpPr>
        <p:spPr/>
        <p:txBody>
          <a:bodyPr/>
          <a:lstStyle/>
          <a:p>
            <a:pPr eaLnBrk="1" hangingPunct="1"/>
            <a:endParaRPr lang="en-US"/>
          </a:p>
        </p:txBody>
      </p:sp>
      <p:sp>
        <p:nvSpPr>
          <p:cNvPr id="103426" name="Rectangle 3"/>
          <p:cNvSpPr>
            <a:spLocks noGrp="1"/>
          </p:cNvSpPr>
          <p:nvPr>
            <p:ph type="body" idx="1"/>
          </p:nvPr>
        </p:nvSpPr>
        <p:spPr>
          <a:xfrm>
            <a:off x="457200" y="2636838"/>
            <a:ext cx="8229600" cy="4525962"/>
          </a:xfrm>
        </p:spPr>
        <p:txBody>
          <a:bodyPr/>
          <a:lstStyle/>
          <a:p>
            <a:pPr eaLnBrk="1" hangingPunct="1"/>
            <a:r>
              <a:rPr lang="en-US"/>
              <a:t>1920s  gas workers complain of early deaths</a:t>
            </a:r>
          </a:p>
          <a:p>
            <a:pPr lvl="1" eaLnBrk="1" hangingPunct="1"/>
            <a:r>
              <a:rPr lang="en-US"/>
              <a:t>1950s excess lung and bladder cancer shown conclusively by epidemiologists</a:t>
            </a:r>
          </a:p>
          <a:p>
            <a:pPr eaLnBrk="1" hangingPunct="1"/>
            <a:r>
              <a:rPr lang="en-US"/>
              <a:t>1930s dyestuffs &amp; rubber workers complain of early deaths</a:t>
            </a:r>
          </a:p>
          <a:p>
            <a:pPr lvl="1" eaLnBrk="1" hangingPunct="1"/>
            <a:r>
              <a:rPr lang="en-US"/>
              <a:t>1950s excess bladder cancer (earlier in Germany and Switz)</a:t>
            </a:r>
          </a:p>
          <a:p>
            <a:pPr eaLnBrk="1" hangingPunct="1"/>
            <a:endParaRPr lang="en-US"/>
          </a:p>
        </p:txBody>
      </p:sp>
      <p:pic>
        <p:nvPicPr>
          <p:cNvPr id="103427" name="Picture 4" descr="GMB_logo"/>
          <p:cNvPicPr>
            <a:picLocks noChangeAspect="1" noChangeArrowheads="1"/>
          </p:cNvPicPr>
          <p:nvPr/>
        </p:nvPicPr>
        <p:blipFill>
          <a:blip r:embed="rId3"/>
          <a:srcRect/>
          <a:stretch>
            <a:fillRect/>
          </a:stretch>
        </p:blipFill>
        <p:spPr bwMode="auto">
          <a:xfrm>
            <a:off x="3354388" y="125413"/>
            <a:ext cx="2055812" cy="20843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Rectangle 2"/>
          <p:cNvSpPr>
            <a:spLocks noGrp="1"/>
          </p:cNvSpPr>
          <p:nvPr>
            <p:ph type="title"/>
          </p:nvPr>
        </p:nvSpPr>
        <p:spPr/>
        <p:txBody>
          <a:bodyPr/>
          <a:lstStyle/>
          <a:p>
            <a:pPr eaLnBrk="1" hangingPunct="1"/>
            <a:r>
              <a:rPr lang="en-US"/>
              <a:t>GMBATU action towards health provision and disease prevention</a:t>
            </a:r>
          </a:p>
        </p:txBody>
      </p:sp>
      <p:sp>
        <p:nvSpPr>
          <p:cNvPr id="105474" name="Rectangle 3"/>
          <p:cNvSpPr>
            <a:spLocks noGrp="1"/>
          </p:cNvSpPr>
          <p:nvPr>
            <p:ph type="body" idx="1"/>
          </p:nvPr>
        </p:nvSpPr>
        <p:spPr/>
        <p:txBody>
          <a:bodyPr/>
          <a:lstStyle/>
          <a:p>
            <a:pPr eaLnBrk="1" hangingPunct="1">
              <a:lnSpc>
                <a:spcPct val="90000"/>
              </a:lnSpc>
              <a:buFont typeface="Arial" pitchFamily="-72" charset="0"/>
              <a:buNone/>
            </a:pPr>
            <a:endParaRPr lang="en-US" sz="2800"/>
          </a:p>
          <a:p>
            <a:pPr eaLnBrk="1" hangingPunct="1">
              <a:lnSpc>
                <a:spcPct val="90000"/>
              </a:lnSpc>
              <a:buFont typeface="Arial" pitchFamily="-72" charset="0"/>
              <a:buNone/>
            </a:pPr>
            <a:r>
              <a:rPr lang="en-US" sz="2800"/>
              <a:t>Including otherwise patchy or absent</a:t>
            </a:r>
          </a:p>
          <a:p>
            <a:pPr eaLnBrk="1" hangingPunct="1">
              <a:lnSpc>
                <a:spcPct val="90000"/>
              </a:lnSpc>
              <a:buFont typeface="Arial" pitchFamily="-72" charset="0"/>
              <a:buNone/>
            </a:pPr>
            <a:endParaRPr lang="en-US" sz="2800"/>
          </a:p>
          <a:p>
            <a:pPr eaLnBrk="1" hangingPunct="1">
              <a:lnSpc>
                <a:spcPct val="90000"/>
              </a:lnSpc>
            </a:pPr>
            <a:r>
              <a:rPr lang="en-US" sz="2800"/>
              <a:t>Use of substitute chemicals</a:t>
            </a:r>
          </a:p>
          <a:p>
            <a:pPr eaLnBrk="1" hangingPunct="1">
              <a:lnSpc>
                <a:spcPct val="90000"/>
              </a:lnSpc>
            </a:pPr>
            <a:r>
              <a:rPr lang="en-US" sz="2800"/>
              <a:t>Handling in closed systems with monitoring</a:t>
            </a:r>
          </a:p>
          <a:p>
            <a:pPr eaLnBrk="1" hangingPunct="1">
              <a:lnSpc>
                <a:spcPct val="90000"/>
              </a:lnSpc>
            </a:pPr>
            <a:r>
              <a:rPr lang="en-US" sz="2800"/>
              <a:t>Risk information and training</a:t>
            </a:r>
          </a:p>
          <a:p>
            <a:pPr eaLnBrk="1" hangingPunct="1">
              <a:lnSpc>
                <a:spcPct val="90000"/>
              </a:lnSpc>
            </a:pPr>
            <a:r>
              <a:rPr lang="en-US" sz="2800"/>
              <a:t>Labelling (‘cancer hazard’) &amp;  protection</a:t>
            </a:r>
          </a:p>
          <a:p>
            <a:pPr eaLnBrk="1" hangingPunct="1">
              <a:lnSpc>
                <a:spcPct val="90000"/>
              </a:lnSpc>
            </a:pPr>
            <a:r>
              <a:rPr lang="en-US" sz="2800"/>
              <a:t>Medical and epidemiological checks</a:t>
            </a:r>
          </a:p>
          <a:p>
            <a:pPr eaLnBrk="1" hangingPunct="1">
              <a:lnSpc>
                <a:spcPct val="90000"/>
              </a:lnSpc>
            </a:pPr>
            <a:r>
              <a:rPr lang="en-US" sz="2800"/>
              <a:t>No fault compensation</a:t>
            </a:r>
          </a:p>
          <a:p>
            <a:pPr eaLnBrk="1" hangingPunct="1">
              <a:lnSpc>
                <a:spcPct val="90000"/>
              </a:lnSpc>
              <a:buFont typeface="Arial" pitchFamily="-72" charset="0"/>
              <a:buNone/>
            </a:pPr>
            <a:endParaRPr lang="en-US" sz="2800"/>
          </a:p>
        </p:txBody>
      </p:sp>
      <p:pic>
        <p:nvPicPr>
          <p:cNvPr id="105475" name="Picture 4" descr="GMB_logo"/>
          <p:cNvPicPr>
            <a:picLocks noChangeAspect="1" noChangeArrowheads="1"/>
          </p:cNvPicPr>
          <p:nvPr/>
        </p:nvPicPr>
        <p:blipFill>
          <a:blip r:embed="rId3"/>
          <a:srcRect/>
          <a:stretch>
            <a:fillRect/>
          </a:stretch>
        </p:blipFill>
        <p:spPr bwMode="auto">
          <a:xfrm>
            <a:off x="6935788" y="4697413"/>
            <a:ext cx="2055812" cy="20843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pPr eaLnBrk="1" hangingPunct="1"/>
            <a:endParaRPr lang="en-GB" smtClean="0"/>
          </a:p>
        </p:txBody>
      </p:sp>
      <p:pic>
        <p:nvPicPr>
          <p:cNvPr id="107522" name="Content Placeholder 3"/>
          <p:cNvPicPr>
            <a:picLocks noGrp="1" noChangeAspect="1"/>
          </p:cNvPicPr>
          <p:nvPr>
            <p:ph idx="1"/>
          </p:nvPr>
        </p:nvPicPr>
        <p:blipFill>
          <a:blip r:embed="rId3"/>
          <a:srcRect/>
          <a:stretch>
            <a:fillRect/>
          </a:stretch>
        </p:blipFill>
        <p:spPr>
          <a:xfrm>
            <a:off x="3419475" y="936625"/>
            <a:ext cx="4321175" cy="5661025"/>
          </a:xfrm>
        </p:spPr>
      </p:pic>
      <p:sp>
        <p:nvSpPr>
          <p:cNvPr id="107523" name="TextBox 4"/>
          <p:cNvSpPr txBox="1">
            <a:spLocks noChangeArrowheads="1"/>
          </p:cNvSpPr>
          <p:nvPr/>
        </p:nvSpPr>
        <p:spPr bwMode="auto">
          <a:xfrm>
            <a:off x="611188" y="1989138"/>
            <a:ext cx="2376487" cy="641350"/>
          </a:xfrm>
          <a:prstGeom prst="rect">
            <a:avLst/>
          </a:prstGeom>
          <a:noFill/>
          <a:ln w="9525">
            <a:noFill/>
            <a:miter lim="800000"/>
            <a:headEnd/>
            <a:tailEnd/>
          </a:ln>
        </p:spPr>
        <p:txBody>
          <a:bodyPr>
            <a:prstTxWarp prst="textNoShape">
              <a:avLst/>
            </a:prstTxWarp>
            <a:spAutoFit/>
          </a:bodyPr>
          <a:lstStyle/>
          <a:p>
            <a:r>
              <a:rPr lang="en-GB" sz="1800" b="1">
                <a:latin typeface="Calibri" pitchFamily="-72" charset="0"/>
              </a:rPr>
              <a:t>Jo Spence</a:t>
            </a:r>
            <a:r>
              <a:rPr lang="en-GB" sz="1800">
                <a:latin typeface="Calibri" pitchFamily="-72" charset="0"/>
              </a:rPr>
              <a:t> </a:t>
            </a:r>
          </a:p>
          <a:p>
            <a:r>
              <a:rPr lang="en-GB" sz="1800">
                <a:latin typeface="Calibri" pitchFamily="-72" charset="0"/>
              </a:rPr>
              <a:t>(1934, London -1992) </a:t>
            </a:r>
          </a:p>
        </p:txBody>
      </p:sp>
      <p:sp>
        <p:nvSpPr>
          <p:cNvPr id="107524" name="TextBox 1"/>
          <p:cNvSpPr txBox="1">
            <a:spLocks noChangeArrowheads="1"/>
          </p:cNvSpPr>
          <p:nvPr/>
        </p:nvSpPr>
        <p:spPr bwMode="auto">
          <a:xfrm>
            <a:off x="250825" y="6381750"/>
            <a:ext cx="5257800" cy="304800"/>
          </a:xfrm>
          <a:prstGeom prst="rect">
            <a:avLst/>
          </a:prstGeom>
          <a:noFill/>
          <a:ln w="9525">
            <a:noFill/>
            <a:miter lim="800000"/>
            <a:headEnd/>
            <a:tailEnd/>
          </a:ln>
        </p:spPr>
        <p:txBody>
          <a:bodyPr>
            <a:prstTxWarp prst="textNoShape">
              <a:avLst/>
            </a:prstTxWarp>
            <a:spAutoFit/>
          </a:bodyPr>
          <a:lstStyle/>
          <a:p>
            <a:r>
              <a:rPr lang="en-GB" sz="1400"/>
              <a:t>© Jo Spence Memorial Archive</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304800"/>
            <a:ext cx="8229600" cy="1143000"/>
          </a:xfrm>
        </p:spPr>
        <p:txBody>
          <a:bodyPr/>
          <a:lstStyle/>
          <a:p>
            <a:pPr eaLnBrk="1" hangingPunct="1"/>
            <a:r>
              <a:rPr lang="en-GB" smtClean="0"/>
              <a:t>Current emphasis on PtEx (2)</a:t>
            </a:r>
          </a:p>
        </p:txBody>
      </p:sp>
      <p:sp>
        <p:nvSpPr>
          <p:cNvPr id="111618" name="Content Placeholder 2"/>
          <p:cNvSpPr>
            <a:spLocks noGrp="1"/>
          </p:cNvSpPr>
          <p:nvPr>
            <p:ph idx="1"/>
          </p:nvPr>
        </p:nvSpPr>
        <p:spPr/>
        <p:txBody>
          <a:bodyPr/>
          <a:lstStyle/>
          <a:p>
            <a:pPr marL="0" indent="0" eaLnBrk="1" hangingPunct="1">
              <a:buFont typeface="Arial" pitchFamily="-72" charset="0"/>
              <a:buNone/>
            </a:pPr>
            <a:r>
              <a:rPr lang="en-GB" smtClean="0"/>
              <a:t>2. Customer service (‘patient satisfaction’)</a:t>
            </a:r>
          </a:p>
          <a:p>
            <a:pPr marL="857250" lvl="1" indent="-457200" eaLnBrk="1" hangingPunct="1">
              <a:buFontTx/>
              <a:buChar char="-"/>
            </a:pPr>
            <a:r>
              <a:rPr lang="en-GB" smtClean="0"/>
              <a:t>Consumer society (related to civil rights movements above)</a:t>
            </a:r>
          </a:p>
          <a:p>
            <a:pPr marL="857250" lvl="1" indent="-457200" eaLnBrk="1" hangingPunct="1">
              <a:buFontTx/>
              <a:buChar char="-"/>
            </a:pPr>
            <a:r>
              <a:rPr lang="en-GB" smtClean="0"/>
              <a:t>The growth of markets in NHS</a:t>
            </a:r>
          </a:p>
          <a:p>
            <a:pPr marL="857250" lvl="1" indent="-457200" eaLnBrk="1" hangingPunct="1">
              <a:buFontTx/>
              <a:buChar char="-"/>
            </a:pPr>
            <a:r>
              <a:rPr lang="en-GB" smtClean="0"/>
              <a:t>Patient experience as a management tool for audit (2000s-) associated with de-professionalisation, ratings, constant change</a:t>
            </a:r>
          </a:p>
          <a:p>
            <a:pPr marL="857250" lvl="1" indent="-457200" eaLnBrk="1" hangingPunct="1">
              <a:buFontTx/>
              <a:buNone/>
            </a:pPr>
            <a:endParaRPr lang="en-GB" smtClean="0"/>
          </a:p>
          <a:p>
            <a:pPr marL="0" indent="0" eaLnBrk="1" hangingPunct="1">
              <a:buFont typeface="Arial" pitchFamily="-72" charset="0"/>
              <a:buNone/>
            </a:pPr>
            <a:endParaRPr lang="en-GB" smtClean="0"/>
          </a:p>
          <a:p>
            <a:pPr marL="0" indent="0" eaLnBrk="1" hangingPunct="1"/>
            <a:endParaRPr lang="en-GB" smtClean="0"/>
          </a:p>
          <a:p>
            <a:pPr marL="0" indent="0" eaLnBrk="1" hangingPunct="1">
              <a:buFont typeface="Arial" pitchFamily="-72" charset="0"/>
              <a:buNone/>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p:cNvSpPr>
          <p:nvPr>
            <p:ph type="title"/>
          </p:nvPr>
        </p:nvSpPr>
        <p:spPr/>
        <p:txBody>
          <a:bodyPr/>
          <a:lstStyle/>
          <a:p>
            <a:pPr eaLnBrk="1" hangingPunct="1"/>
            <a:r>
              <a:rPr lang="en-US"/>
              <a:t>Tesco 5 item score</a:t>
            </a:r>
          </a:p>
        </p:txBody>
      </p:sp>
      <p:sp>
        <p:nvSpPr>
          <p:cNvPr id="113666" name="Rectangle 3"/>
          <p:cNvSpPr>
            <a:spLocks noGrp="1"/>
          </p:cNvSpPr>
          <p:nvPr>
            <p:ph type="body" idx="1"/>
          </p:nvPr>
        </p:nvSpPr>
        <p:spPr/>
        <p:txBody>
          <a:bodyPr/>
          <a:lstStyle/>
          <a:p>
            <a:pPr eaLnBrk="1" hangingPunct="1">
              <a:lnSpc>
                <a:spcPct val="90000"/>
              </a:lnSpc>
            </a:pPr>
            <a:endParaRPr lang="en-US" sz="2800"/>
          </a:p>
          <a:p>
            <a:pPr eaLnBrk="1" hangingPunct="1">
              <a:lnSpc>
                <a:spcPct val="90000"/>
              </a:lnSpc>
            </a:pPr>
            <a:endParaRPr lang="en-US" sz="2800"/>
          </a:p>
          <a:p>
            <a:pPr eaLnBrk="1" hangingPunct="1">
              <a:lnSpc>
                <a:spcPct val="90000"/>
              </a:lnSpc>
            </a:pPr>
            <a:r>
              <a:rPr lang="en-US" sz="2800"/>
              <a:t>Clear aisles</a:t>
            </a:r>
          </a:p>
          <a:p>
            <a:pPr eaLnBrk="1" hangingPunct="1">
              <a:lnSpc>
                <a:spcPct val="90000"/>
              </a:lnSpc>
            </a:pPr>
            <a:r>
              <a:rPr lang="en-US" sz="2800"/>
              <a:t>No queues</a:t>
            </a:r>
          </a:p>
          <a:p>
            <a:pPr eaLnBrk="1" hangingPunct="1">
              <a:lnSpc>
                <a:spcPct val="90000"/>
              </a:lnSpc>
            </a:pPr>
            <a:r>
              <a:rPr lang="en-US" sz="2800"/>
              <a:t>Stocked</a:t>
            </a:r>
          </a:p>
          <a:p>
            <a:pPr eaLnBrk="1" hangingPunct="1">
              <a:lnSpc>
                <a:spcPct val="90000"/>
              </a:lnSpc>
            </a:pPr>
            <a:r>
              <a:rPr lang="en-US" sz="2800"/>
              <a:t>Helpful staff </a:t>
            </a:r>
          </a:p>
          <a:p>
            <a:pPr eaLnBrk="1" hangingPunct="1">
              <a:lnSpc>
                <a:spcPct val="90000"/>
              </a:lnSpc>
            </a:pPr>
            <a:r>
              <a:rPr lang="en-US" sz="2800"/>
              <a:t>Clean</a:t>
            </a:r>
          </a:p>
          <a:p>
            <a:pPr eaLnBrk="1" hangingPunct="1">
              <a:lnSpc>
                <a:spcPct val="90000"/>
              </a:lnSpc>
            </a:pPr>
            <a:endParaRPr lang="en-US" sz="2800"/>
          </a:p>
          <a:p>
            <a:pPr eaLnBrk="1" hangingPunct="1">
              <a:lnSpc>
                <a:spcPct val="90000"/>
              </a:lnSpc>
            </a:pPr>
            <a:endParaRPr lang="en-US" sz="2800"/>
          </a:p>
        </p:txBody>
      </p:sp>
      <p:pic>
        <p:nvPicPr>
          <p:cNvPr id="113667" name="Picture 4" descr="704434"/>
          <p:cNvPicPr>
            <a:picLocks noChangeAspect="1" noChangeArrowheads="1"/>
          </p:cNvPicPr>
          <p:nvPr/>
        </p:nvPicPr>
        <p:blipFill>
          <a:blip r:embed="rId3"/>
          <a:srcRect/>
          <a:stretch>
            <a:fillRect/>
          </a:stretch>
        </p:blipFill>
        <p:spPr bwMode="auto">
          <a:xfrm>
            <a:off x="3352800" y="2246313"/>
            <a:ext cx="5791200" cy="285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idx="4294967295"/>
          </p:nvPr>
        </p:nvSpPr>
        <p:spPr>
          <a:xfrm>
            <a:off x="685800" y="1773238"/>
            <a:ext cx="7772400" cy="1470025"/>
          </a:xfrm>
        </p:spPr>
        <p:txBody>
          <a:bodyPr/>
          <a:lstStyle/>
          <a:p>
            <a:pPr eaLnBrk="1" hangingPunct="1"/>
            <a:r>
              <a:rPr lang="en-GB" sz="6000" dirty="0" smtClean="0">
                <a:latin typeface="Arial" pitchFamily="34" charset="0"/>
                <a:cs typeface="Arial" pitchFamily="34" charset="0"/>
              </a:rPr>
              <a:t>Patient experience and action</a:t>
            </a:r>
            <a:endParaRPr lang="en-GB" sz="6000" dirty="0" smtClean="0">
              <a:latin typeface="Arial" pitchFamily="34" charset="0"/>
              <a:cs typeface="Arial" pitchFamily="34" charset="0"/>
            </a:endParaRPr>
          </a:p>
        </p:txBody>
      </p:sp>
      <p:sp>
        <p:nvSpPr>
          <p:cNvPr id="3075" name="Rectangle 5"/>
          <p:cNvSpPr>
            <a:spLocks noGrp="1" noChangeArrowheads="1"/>
          </p:cNvSpPr>
          <p:nvPr>
            <p:ph type="subTitle" idx="4294967295"/>
          </p:nvPr>
        </p:nvSpPr>
        <p:spPr>
          <a:xfrm>
            <a:off x="1528762" y="4365104"/>
            <a:ext cx="6045200" cy="566737"/>
          </a:xfrm>
        </p:spPr>
        <p:txBody>
          <a:bodyPr rtlCol="0">
            <a:normAutofit fontScale="70000" lnSpcReduction="20000"/>
          </a:bodyPr>
          <a:lstStyle/>
          <a:p>
            <a:pPr marL="0" indent="0" algn="ctr" eaLnBrk="1" fontAlgn="auto" hangingPunct="1">
              <a:spcAft>
                <a:spcPts val="0"/>
              </a:spcAft>
              <a:buFontTx/>
              <a:buNone/>
              <a:defRPr/>
            </a:pPr>
            <a:r>
              <a:rPr lang="en-GB" dirty="0" smtClean="0">
                <a:ea typeface="+mn-ea"/>
                <a:cs typeface="+mn-cs"/>
              </a:rPr>
              <a:t>Professor Sophie Day </a:t>
            </a:r>
          </a:p>
          <a:p>
            <a:pPr marL="0" indent="0" algn="ctr" eaLnBrk="1" fontAlgn="auto" hangingPunct="1">
              <a:spcAft>
                <a:spcPts val="0"/>
              </a:spcAft>
              <a:buFontTx/>
              <a:buNone/>
              <a:defRPr/>
            </a:pPr>
            <a:r>
              <a:rPr lang="en-GB" sz="1800" dirty="0" smtClean="0">
                <a:ea typeface="+mn-ea"/>
                <a:cs typeface="+mn-cs"/>
              </a:rPr>
              <a:t>30th October 2012</a:t>
            </a:r>
          </a:p>
        </p:txBody>
      </p:sp>
      <p:sp>
        <p:nvSpPr>
          <p:cNvPr id="16387" name="Text Box 7"/>
          <p:cNvSpPr txBox="1">
            <a:spLocks noChangeArrowheads="1"/>
          </p:cNvSpPr>
          <p:nvPr/>
        </p:nvSpPr>
        <p:spPr bwMode="auto">
          <a:xfrm>
            <a:off x="304800" y="5713413"/>
            <a:ext cx="3259138" cy="915987"/>
          </a:xfrm>
          <a:prstGeom prst="rect">
            <a:avLst/>
          </a:prstGeom>
          <a:noFill/>
          <a:ln w="9525">
            <a:noFill/>
            <a:miter lim="800000"/>
            <a:headEnd/>
            <a:tailEnd/>
          </a:ln>
        </p:spPr>
        <p:txBody>
          <a:bodyPr wrap="none">
            <a:prstTxWarp prst="textNoShape">
              <a:avLst/>
            </a:prstTxWarp>
            <a:spAutoFit/>
          </a:bodyPr>
          <a:lstStyle/>
          <a:p>
            <a:r>
              <a:rPr lang="en-GB" sz="1800"/>
              <a:t>Professor of Anthropology</a:t>
            </a:r>
          </a:p>
          <a:p>
            <a:r>
              <a:rPr lang="en-GB" sz="1800"/>
              <a:t>Imperial College &amp; Goldsmiths</a:t>
            </a:r>
          </a:p>
          <a:p>
            <a:r>
              <a:rPr lang="en-GB" sz="1800"/>
              <a:t>s.day@imperial.ac.uk</a:t>
            </a:r>
          </a:p>
        </p:txBody>
      </p:sp>
      <p:pic>
        <p:nvPicPr>
          <p:cNvPr id="16388" name="Picture 8"/>
          <p:cNvPicPr>
            <a:picLocks noChangeAspect="1" noChangeArrowheads="1"/>
          </p:cNvPicPr>
          <p:nvPr/>
        </p:nvPicPr>
        <p:blipFill>
          <a:blip r:embed="rId3"/>
          <a:srcRect/>
          <a:stretch>
            <a:fillRect/>
          </a:stretch>
        </p:blipFill>
        <p:spPr bwMode="auto">
          <a:xfrm>
            <a:off x="523875" y="525463"/>
            <a:ext cx="2103438" cy="520700"/>
          </a:xfrm>
          <a:prstGeom prst="rect">
            <a:avLst/>
          </a:prstGeom>
          <a:noFill/>
          <a:ln w="9525">
            <a:noFill/>
            <a:miter lim="800000"/>
            <a:headEnd/>
            <a:tailEnd/>
          </a:ln>
        </p:spPr>
      </p:pic>
      <p:sp>
        <p:nvSpPr>
          <p:cNvPr id="16389" name="Text Box 9"/>
          <p:cNvSpPr txBox="1">
            <a:spLocks noChangeArrowheads="1"/>
          </p:cNvSpPr>
          <p:nvPr/>
        </p:nvSpPr>
        <p:spPr bwMode="auto">
          <a:xfrm>
            <a:off x="1835150" y="3721418"/>
            <a:ext cx="5432425" cy="366712"/>
          </a:xfrm>
          <a:prstGeom prst="rect">
            <a:avLst/>
          </a:prstGeom>
          <a:noFill/>
          <a:ln w="9525">
            <a:noFill/>
            <a:miter lim="800000"/>
            <a:headEnd/>
            <a:tailEnd/>
          </a:ln>
        </p:spPr>
        <p:txBody>
          <a:bodyPr wrap="none">
            <a:prstTxWarp prst="textNoShape">
              <a:avLst/>
            </a:prstTxWarp>
            <a:spAutoFit/>
          </a:bodyPr>
          <a:lstStyle/>
          <a:p>
            <a:r>
              <a:rPr lang="en-GB" sz="1800" dirty="0"/>
              <a:t>Society and Health, Foundations of Clinical Practice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endParaRPr lang="en-GB"/>
          </a:p>
        </p:txBody>
      </p:sp>
      <p:pic>
        <p:nvPicPr>
          <p:cNvPr id="115714" name="Content Placeholder 3"/>
          <p:cNvPicPr>
            <a:picLocks noGrp="1" noChangeAspect="1"/>
          </p:cNvPicPr>
          <p:nvPr>
            <p:ph idx="1"/>
          </p:nvPr>
        </p:nvPicPr>
        <p:blipFill>
          <a:blip r:embed="rId3"/>
          <a:srcRect/>
          <a:stretch>
            <a:fillRect/>
          </a:stretch>
        </p:blipFill>
        <p:spPr>
          <a:xfrm>
            <a:off x="3078163" y="0"/>
            <a:ext cx="5526087" cy="7058025"/>
          </a:xfrm>
        </p:spPr>
      </p:pic>
      <p:sp>
        <p:nvSpPr>
          <p:cNvPr id="115715" name="TextBox 1"/>
          <p:cNvSpPr txBox="1">
            <a:spLocks noChangeArrowheads="1"/>
          </p:cNvSpPr>
          <p:nvPr/>
        </p:nvSpPr>
        <p:spPr bwMode="auto">
          <a:xfrm>
            <a:off x="0" y="4648200"/>
            <a:ext cx="2916238" cy="2376488"/>
          </a:xfrm>
          <a:prstGeom prst="rect">
            <a:avLst/>
          </a:prstGeom>
          <a:noFill/>
          <a:ln w="9525">
            <a:noFill/>
            <a:miter lim="800000"/>
            <a:headEnd/>
            <a:tailEnd/>
          </a:ln>
        </p:spPr>
        <p:txBody>
          <a:bodyPr>
            <a:prstTxWarp prst="textNoShape">
              <a:avLst/>
            </a:prstTxWarp>
            <a:spAutoFit/>
          </a:bodyPr>
          <a:lstStyle/>
          <a:p>
            <a:r>
              <a:rPr lang="en-US"/>
              <a:t>A sample CQUIN style report using linear meters</a:t>
            </a:r>
          </a:p>
          <a:p>
            <a:endParaRPr lang="en-GB" sz="1800"/>
          </a:p>
          <a:p>
            <a:r>
              <a:rPr lang="en-GB" sz="1800"/>
              <a:t>http://www.healthfeedback.co.uk/wp/?page_id=23</a:t>
            </a:r>
          </a:p>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pPr eaLnBrk="1" hangingPunct="1"/>
            <a:r>
              <a:rPr lang="en-GB" smtClean="0"/>
              <a:t>CQUIN Framework</a:t>
            </a:r>
          </a:p>
        </p:txBody>
      </p:sp>
      <p:sp>
        <p:nvSpPr>
          <p:cNvPr id="117762" name="Content Placeholder 2"/>
          <p:cNvSpPr>
            <a:spLocks noGrp="1"/>
          </p:cNvSpPr>
          <p:nvPr>
            <p:ph idx="1"/>
          </p:nvPr>
        </p:nvSpPr>
        <p:spPr/>
        <p:txBody>
          <a:bodyPr/>
          <a:lstStyle/>
          <a:p>
            <a:pPr eaLnBrk="1" hangingPunct="1"/>
            <a:r>
              <a:rPr lang="en-GB"/>
              <a:t>CQUIN framework links a proportion of English healthcare providers' income to local quality improvement</a:t>
            </a:r>
          </a:p>
          <a:p>
            <a:pPr eaLnBrk="1" hangingPunct="1"/>
            <a:endParaRPr lang="en-GB"/>
          </a:p>
          <a:p>
            <a:pPr eaLnBrk="1" hangingPunct="1"/>
            <a:r>
              <a:rPr lang="en-GB"/>
              <a:t>ICHT’s local CQUIN goal of improving staff courtesy and three of the national CQUIN questions:-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pPr eaLnBrk="1" hangingPunct="1"/>
            <a:r>
              <a:rPr lang="en-GB" smtClean="0"/>
              <a:t>What do the questions mean?</a:t>
            </a:r>
          </a:p>
        </p:txBody>
      </p:sp>
      <p:sp>
        <p:nvSpPr>
          <p:cNvPr id="119810" name="Content Placeholder 2"/>
          <p:cNvSpPr>
            <a:spLocks noGrp="1"/>
          </p:cNvSpPr>
          <p:nvPr>
            <p:ph idx="1"/>
          </p:nvPr>
        </p:nvSpPr>
        <p:spPr/>
        <p:txBody>
          <a:bodyPr/>
          <a:lstStyle/>
          <a:p>
            <a:pPr marL="0" indent="0" eaLnBrk="1" hangingPunct="1">
              <a:lnSpc>
                <a:spcPct val="80000"/>
              </a:lnSpc>
              <a:buFont typeface="Arial" pitchFamily="-72" charset="0"/>
              <a:buNone/>
            </a:pPr>
            <a:endParaRPr lang="en-GB" sz="2200" b="1" i="1"/>
          </a:p>
          <a:p>
            <a:pPr marL="0" indent="0" eaLnBrk="1" hangingPunct="1">
              <a:lnSpc>
                <a:spcPct val="80000"/>
              </a:lnSpc>
              <a:buFont typeface="Arial" pitchFamily="-72" charset="0"/>
              <a:buNone/>
            </a:pPr>
            <a:r>
              <a:rPr lang="en-GB" sz="2200" b="1" i="1"/>
              <a:t>Local ICHT patient experience CQUIN and ICHT core question:</a:t>
            </a:r>
            <a:endParaRPr lang="en-GB" sz="2200"/>
          </a:p>
          <a:p>
            <a:pPr marL="0" indent="0" eaLnBrk="1" hangingPunct="1">
              <a:lnSpc>
                <a:spcPct val="80000"/>
              </a:lnSpc>
              <a:buFont typeface="Arial" pitchFamily="-72" charset="0"/>
              <a:buNone/>
            </a:pPr>
            <a:r>
              <a:rPr lang="en-GB" sz="2200" i="1"/>
              <a:t>Q1  How would you rate the courtesy of the staff?</a:t>
            </a:r>
            <a:endParaRPr lang="en-GB" sz="2200"/>
          </a:p>
          <a:p>
            <a:pPr marL="0" indent="0" eaLnBrk="1" hangingPunct="1">
              <a:lnSpc>
                <a:spcPct val="80000"/>
              </a:lnSpc>
              <a:buFont typeface="Arial" pitchFamily="-72" charset="0"/>
              <a:buNone/>
            </a:pPr>
            <a:r>
              <a:rPr lang="en-GB" sz="2200" b="1" i="1"/>
              <a:t> </a:t>
            </a:r>
            <a:endParaRPr lang="en-GB" sz="2200"/>
          </a:p>
          <a:p>
            <a:pPr marL="0" indent="0" eaLnBrk="1" hangingPunct="1">
              <a:lnSpc>
                <a:spcPct val="80000"/>
              </a:lnSpc>
              <a:buFont typeface="Arial" pitchFamily="-72" charset="0"/>
              <a:buNone/>
            </a:pPr>
            <a:r>
              <a:rPr lang="en-GB" sz="2200" b="1" i="1"/>
              <a:t>National patient experience CQUIN and ICHT core questions:</a:t>
            </a:r>
            <a:endParaRPr lang="en-GB" sz="2200"/>
          </a:p>
          <a:p>
            <a:pPr marL="0" indent="0" eaLnBrk="1" hangingPunct="1">
              <a:lnSpc>
                <a:spcPct val="80000"/>
              </a:lnSpc>
              <a:buFont typeface="Arial" pitchFamily="-72" charset="0"/>
              <a:buNone/>
            </a:pPr>
            <a:r>
              <a:rPr lang="en-GB" sz="2200" i="1"/>
              <a:t>Q2  Were you involved as much as you wanted to be in decisions about your care and treatment?*</a:t>
            </a:r>
            <a:endParaRPr lang="en-GB" sz="2200"/>
          </a:p>
          <a:p>
            <a:pPr marL="0" indent="0" eaLnBrk="1" hangingPunct="1">
              <a:lnSpc>
                <a:spcPct val="80000"/>
              </a:lnSpc>
              <a:buFont typeface="Arial" pitchFamily="-72" charset="0"/>
              <a:buNone/>
            </a:pPr>
            <a:r>
              <a:rPr lang="en-GB" sz="2200" i="1"/>
              <a:t>Q3  Did you find someone on the hospital staff to talk to about your worries and fears?</a:t>
            </a:r>
            <a:endParaRPr lang="en-GB" sz="2200"/>
          </a:p>
          <a:p>
            <a:pPr marL="0" indent="0" eaLnBrk="1" hangingPunct="1">
              <a:lnSpc>
                <a:spcPct val="80000"/>
              </a:lnSpc>
              <a:buFont typeface="Arial" pitchFamily="-72" charset="0"/>
              <a:buNone/>
            </a:pPr>
            <a:r>
              <a:rPr lang="en-GB" sz="2200" i="1"/>
              <a:t>Q4 Were you given enough privacy when discussing your condition or treatment?</a:t>
            </a:r>
            <a:endParaRPr lang="en-GB" sz="2200"/>
          </a:p>
          <a:p>
            <a:pPr marL="0" indent="0" eaLnBrk="1" hangingPunct="1">
              <a:lnSpc>
                <a:spcPct val="80000"/>
              </a:lnSpc>
              <a:buFont typeface="Arial" pitchFamily="-72" charset="0"/>
              <a:buNone/>
            </a:pPr>
            <a:endParaRPr lang="en-GB" sz="2200"/>
          </a:p>
          <a:p>
            <a:pPr marL="0" indent="0" eaLnBrk="1" hangingPunct="1">
              <a:lnSpc>
                <a:spcPct val="80000"/>
              </a:lnSpc>
              <a:buFont typeface="Arial" pitchFamily="-72" charset="0"/>
              <a:buNone/>
            </a:pPr>
            <a:endParaRPr lang="en-GB" sz="2200"/>
          </a:p>
          <a:p>
            <a:pPr marL="0" indent="0" eaLnBrk="1" hangingPunct="1">
              <a:lnSpc>
                <a:spcPct val="80000"/>
              </a:lnSpc>
              <a:buFont typeface="Arial" pitchFamily="-72" charset="0"/>
              <a:buNone/>
            </a:pPr>
            <a:r>
              <a:rPr lang="en-GB" sz="2200"/>
              <a:t>(3 or 4 categories of response  from excellent to poor, yes to no / 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pPr eaLnBrk="1" hangingPunct="1"/>
            <a:r>
              <a:rPr lang="en-GB" smtClean="0"/>
              <a:t>Maternity &amp; GUM</a:t>
            </a:r>
          </a:p>
        </p:txBody>
      </p:sp>
      <p:sp>
        <p:nvSpPr>
          <p:cNvPr id="121858" name="Content Placeholder 2"/>
          <p:cNvSpPr>
            <a:spLocks noGrp="1"/>
          </p:cNvSpPr>
          <p:nvPr>
            <p:ph idx="1"/>
          </p:nvPr>
        </p:nvSpPr>
        <p:spPr/>
        <p:txBody>
          <a:bodyPr/>
          <a:lstStyle/>
          <a:p>
            <a:pPr eaLnBrk="1" hangingPunct="1"/>
            <a:r>
              <a:rPr lang="en-GB" sz="2800"/>
              <a:t>Some women drew a distinction between care and treatment. Some women did not think that they should or could be involved in decisions about certain aspects of medical treatment:</a:t>
            </a:r>
          </a:p>
          <a:p>
            <a:pPr eaLnBrk="1" hangingPunct="1"/>
            <a:r>
              <a:rPr lang="en-GB" sz="2800" i="1"/>
              <a:t>“your treatment has to be given; it's a set treatment really, isn't it”</a:t>
            </a:r>
            <a:r>
              <a:rPr lang="en-GB" sz="2800"/>
              <a:t> (Maternity - 2</a:t>
            </a:r>
            <a:r>
              <a:rPr lang="en-GB" sz="2800" baseline="30000"/>
              <a:t>nd</a:t>
            </a:r>
            <a:r>
              <a:rPr lang="en-GB" sz="2800"/>
              <a:t> baby, birth centre)</a:t>
            </a:r>
          </a:p>
          <a:p>
            <a:pPr eaLnBrk="1" hangingPunct="1"/>
            <a:r>
              <a:rPr lang="en-GB" sz="2800" i="1"/>
              <a:t>“I don't know what it means by were you involved as much.  I mean it's basically their decision that I should do the test, so you know there's nothing to be involved with really” </a:t>
            </a:r>
            <a:r>
              <a:rPr lang="en-GB" sz="2800"/>
              <a:t>(GUM – male, over 29 years)</a:t>
            </a:r>
            <a:endParaRPr lang="en-GB"/>
          </a:p>
          <a:p>
            <a:pPr eaLnBrk="1" hangingPunct="1"/>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pPr eaLnBrk="1" hangingPunct="1"/>
            <a:r>
              <a:rPr lang="en-GB" smtClean="0"/>
              <a:t>Pancreatic cancer</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GB" dirty="0" smtClean="0">
                <a:ea typeface="+mn-ea"/>
                <a:cs typeface="+mn-cs"/>
              </a:rPr>
              <a:t>Another example from Founder of Healthtalkonline.org – it can be inappropriate to involve a patient any further</a:t>
            </a:r>
          </a:p>
          <a:p>
            <a:pPr marL="0" indent="0" eaLnBrk="1" fontAlgn="auto" hangingPunct="1">
              <a:spcAft>
                <a:spcPts val="0"/>
              </a:spcAft>
              <a:buFont typeface="Arial" pitchFamily="34" charset="0"/>
              <a:buNone/>
              <a:defRPr/>
            </a:pPr>
            <a:endParaRPr lang="en-GB" dirty="0" smtClean="0">
              <a:ea typeface="+mn-ea"/>
              <a:cs typeface="+mn-cs"/>
            </a:endParaRPr>
          </a:p>
          <a:p>
            <a:pPr marL="0" indent="0" eaLnBrk="1" fontAlgn="auto" hangingPunct="1">
              <a:spcAft>
                <a:spcPts val="0"/>
              </a:spcAft>
              <a:buFont typeface="Arial" pitchFamily="34" charset="0"/>
              <a:buNone/>
              <a:defRPr/>
            </a:pPr>
            <a:r>
              <a:rPr lang="en-GB" dirty="0" smtClean="0">
                <a:ea typeface="+mn-ea"/>
                <a:cs typeface="+mn-cs"/>
                <a:hlinkClick r:id="rId3"/>
              </a:rPr>
              <a:t>http://www.healthtalkonline.org/Improving_health_care/shared_decision_making/People/Interview/2577/Category/503</a:t>
            </a:r>
            <a:r>
              <a:rPr lang="en-GB" dirty="0" smtClean="0">
                <a:ea typeface="+mn-ea"/>
                <a:cs typeface="+mn-cs"/>
              </a:rPr>
              <a:t> </a:t>
            </a:r>
          </a:p>
          <a:p>
            <a:pPr eaLnBrk="1" fontAlgn="auto" hangingPunct="1">
              <a:spcAft>
                <a:spcPts val="0"/>
              </a:spcAft>
              <a:buFont typeface="Arial" pitchFamily="34" charset="0"/>
              <a:buChar char="•"/>
              <a:defRPr/>
            </a:pPr>
            <a:endParaRPr lang="en-GB" dirty="0">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p:cNvSpPr>
          <p:nvPr>
            <p:ph type="title"/>
          </p:nvPr>
        </p:nvSpPr>
        <p:spPr/>
        <p:txBody>
          <a:bodyPr/>
          <a:lstStyle/>
          <a:p>
            <a:pPr eaLnBrk="1" hangingPunct="1"/>
            <a:r>
              <a:rPr lang="en-US"/>
              <a:t>Difficulties of interpretation</a:t>
            </a:r>
          </a:p>
        </p:txBody>
      </p:sp>
      <p:sp>
        <p:nvSpPr>
          <p:cNvPr id="125954" name="Rectangle 3"/>
          <p:cNvSpPr>
            <a:spLocks noGrp="1"/>
          </p:cNvSpPr>
          <p:nvPr>
            <p:ph type="body" idx="1"/>
          </p:nvPr>
        </p:nvSpPr>
        <p:spPr/>
        <p:txBody>
          <a:bodyPr/>
          <a:lstStyle/>
          <a:p>
            <a:pPr eaLnBrk="1" hangingPunct="1"/>
            <a:r>
              <a:rPr lang="en-US"/>
              <a:t>Commonly more than one care or treatment interaction in journey</a:t>
            </a:r>
          </a:p>
          <a:p>
            <a:pPr eaLnBrk="1" hangingPunct="1"/>
            <a:r>
              <a:rPr lang="en-US"/>
              <a:t>The best or worst may be most salient and overshadow the others</a:t>
            </a:r>
          </a:p>
          <a:p>
            <a:pPr eaLnBrk="1" hangingPunct="1"/>
            <a:r>
              <a:rPr lang="en-US"/>
              <a:t>It may be difficult to calculate an average across your journey</a:t>
            </a:r>
          </a:p>
          <a:p>
            <a:pPr eaLnBrk="1" hangingPunct="1"/>
            <a:r>
              <a:rPr lang="en-US"/>
              <a:t>PtEx response can also refer to clinical outcome and safety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152400"/>
            <a:ext cx="8229600" cy="1143000"/>
          </a:xfrm>
        </p:spPr>
        <p:txBody>
          <a:bodyPr/>
          <a:lstStyle/>
          <a:p>
            <a:pPr eaLnBrk="1" hangingPunct="1"/>
            <a:r>
              <a:rPr lang="en-GB" smtClean="0"/>
              <a:t>The family and friends test</a:t>
            </a:r>
          </a:p>
        </p:txBody>
      </p:sp>
      <p:sp>
        <p:nvSpPr>
          <p:cNvPr id="128002" name="Content Placeholder 2"/>
          <p:cNvSpPr>
            <a:spLocks noGrp="1"/>
          </p:cNvSpPr>
          <p:nvPr>
            <p:ph idx="1"/>
          </p:nvPr>
        </p:nvSpPr>
        <p:spPr>
          <a:xfrm>
            <a:off x="76200" y="1219200"/>
            <a:ext cx="8229600" cy="4525963"/>
          </a:xfrm>
        </p:spPr>
        <p:txBody>
          <a:bodyPr/>
          <a:lstStyle/>
          <a:p>
            <a:pPr eaLnBrk="1" hangingPunct="1"/>
            <a:endParaRPr lang="en-GB" sz="2800" smtClean="0"/>
          </a:p>
          <a:p>
            <a:pPr eaLnBrk="1" hangingPunct="1"/>
            <a:endParaRPr lang="en-GB" sz="2800" smtClean="0"/>
          </a:p>
          <a:p>
            <a:pPr eaLnBrk="1" hangingPunct="1"/>
            <a:endParaRPr lang="en-GB" sz="2800" smtClean="0"/>
          </a:p>
          <a:p>
            <a:pPr eaLnBrk="1" hangingPunct="1"/>
            <a:endParaRPr lang="en-GB" sz="2800" smtClean="0"/>
          </a:p>
          <a:p>
            <a:pPr eaLnBrk="1" hangingPunct="1"/>
            <a:endParaRPr lang="en-GB" sz="2800" smtClean="0"/>
          </a:p>
          <a:p>
            <a:pPr eaLnBrk="1" hangingPunct="1"/>
            <a:r>
              <a:rPr lang="en-GB" sz="2800" smtClean="0"/>
              <a:t>From April 2013, every NHS hospital will be required to ask patients in A&amp;E &amp; on wards whether they would want a friend or relative to be treated there. The Prime Minister says the results will be made public so ‘everyone will have a really clear idea of where to get the best care’ which will ‘drive other hospitals to raise their game’.</a:t>
            </a:r>
            <a:endParaRPr lang="en-GB" smtClean="0"/>
          </a:p>
        </p:txBody>
      </p:sp>
      <p:pic>
        <p:nvPicPr>
          <p:cNvPr id="128003" name="Picture 3" descr="image_update_574ab96f860c5103_1337909763_9j-4aaqsk"/>
          <p:cNvPicPr>
            <a:picLocks noChangeAspect="1" noChangeArrowheads="1"/>
          </p:cNvPicPr>
          <p:nvPr/>
        </p:nvPicPr>
        <p:blipFill>
          <a:blip r:embed="rId3"/>
          <a:srcRect/>
          <a:stretch>
            <a:fillRect/>
          </a:stretch>
        </p:blipFill>
        <p:spPr bwMode="auto">
          <a:xfrm>
            <a:off x="2362200" y="1143000"/>
            <a:ext cx="4267200" cy="24003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4" descr="apple-logo-b"/>
          <p:cNvPicPr>
            <a:picLocks noChangeAspect="1" noChangeArrowheads="1"/>
          </p:cNvPicPr>
          <p:nvPr/>
        </p:nvPicPr>
        <p:blipFill>
          <a:blip r:embed="rId3"/>
          <a:srcRect/>
          <a:stretch>
            <a:fillRect/>
          </a:stretch>
        </p:blipFill>
        <p:spPr bwMode="auto">
          <a:xfrm>
            <a:off x="1981200" y="4549775"/>
            <a:ext cx="2971800" cy="2155825"/>
          </a:xfrm>
          <a:prstGeom prst="rect">
            <a:avLst/>
          </a:prstGeom>
          <a:noFill/>
          <a:ln w="9525">
            <a:noFill/>
            <a:miter lim="800000"/>
            <a:headEnd/>
            <a:tailEnd/>
          </a:ln>
        </p:spPr>
      </p:pic>
      <p:sp>
        <p:nvSpPr>
          <p:cNvPr id="130050" name="Rectangle 3"/>
          <p:cNvSpPr>
            <a:spLocks noGrp="1"/>
          </p:cNvSpPr>
          <p:nvPr>
            <p:ph type="body" idx="4294967295"/>
          </p:nvPr>
        </p:nvSpPr>
        <p:spPr>
          <a:xfrm>
            <a:off x="446088" y="731838"/>
            <a:ext cx="8229600" cy="4525962"/>
          </a:xfrm>
        </p:spPr>
        <p:txBody>
          <a:bodyPr/>
          <a:lstStyle/>
          <a:p>
            <a:pPr eaLnBrk="1" hangingPunct="1"/>
            <a:r>
              <a:rPr lang="en-GB"/>
              <a:t>‘what gets measured gets managed’</a:t>
            </a:r>
          </a:p>
          <a:p>
            <a:pPr eaLnBrk="1" hangingPunct="1"/>
            <a:r>
              <a:rPr lang="en-GB"/>
              <a:t>Net Promoter Score (NPS) – a customer loyalty metric that businesses including Apple, Philips and American Express used to test customer views</a:t>
            </a:r>
          </a:p>
          <a:p>
            <a:pPr algn="r" eaLnBrk="1" hangingPunct="1">
              <a:buFont typeface="Arial" pitchFamily="-72" charset="0"/>
              <a:buNone/>
            </a:pPr>
            <a:r>
              <a:rPr lang="en-GB" sz="2800"/>
              <a:t>The King’s Fund Blog (Jocelyn Cornwell)</a:t>
            </a:r>
            <a:endParaRPr lang="en-US" sz="2800"/>
          </a:p>
        </p:txBody>
      </p:sp>
      <p:pic>
        <p:nvPicPr>
          <p:cNvPr id="130051" name="Picture 5" descr="AmericanExpressLogo"/>
          <p:cNvPicPr>
            <a:picLocks noChangeAspect="1" noChangeArrowheads="1"/>
          </p:cNvPicPr>
          <p:nvPr/>
        </p:nvPicPr>
        <p:blipFill>
          <a:blip r:embed="rId4"/>
          <a:srcRect/>
          <a:stretch>
            <a:fillRect/>
          </a:stretch>
        </p:blipFill>
        <p:spPr bwMode="auto">
          <a:xfrm>
            <a:off x="5410200" y="4462463"/>
            <a:ext cx="2316163" cy="2243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Content Placeholder 3"/>
          <p:cNvPicPr>
            <a:picLocks noGrp="1" noChangeAspect="1"/>
          </p:cNvPicPr>
          <p:nvPr>
            <p:ph idx="1"/>
          </p:nvPr>
        </p:nvPicPr>
        <p:blipFill>
          <a:blip r:embed="rId3"/>
          <a:srcRect/>
          <a:stretch>
            <a:fillRect/>
          </a:stretch>
        </p:blipFill>
        <p:spPr>
          <a:xfrm>
            <a:off x="1116013" y="981075"/>
            <a:ext cx="6478587" cy="3195638"/>
          </a:xfrm>
        </p:spPr>
      </p:pic>
      <p:sp>
        <p:nvSpPr>
          <p:cNvPr id="132098" name="TextBox 4"/>
          <p:cNvSpPr txBox="1">
            <a:spLocks noChangeArrowheads="1"/>
          </p:cNvSpPr>
          <p:nvPr/>
        </p:nvSpPr>
        <p:spPr bwMode="auto">
          <a:xfrm>
            <a:off x="1042988" y="4419600"/>
            <a:ext cx="7129462" cy="1739900"/>
          </a:xfrm>
          <a:prstGeom prst="rect">
            <a:avLst/>
          </a:prstGeom>
          <a:noFill/>
          <a:ln w="9525">
            <a:noFill/>
            <a:miter lim="800000"/>
            <a:headEnd/>
            <a:tailEnd/>
          </a:ln>
        </p:spPr>
        <p:txBody>
          <a:bodyPr>
            <a:prstTxWarp prst="textNoShape">
              <a:avLst/>
            </a:prstTxWarp>
            <a:spAutoFit/>
          </a:bodyPr>
          <a:lstStyle/>
          <a:p>
            <a:r>
              <a:rPr lang="en-GB" sz="1800">
                <a:latin typeface="Calibri" pitchFamily="-72" charset="0"/>
              </a:rPr>
              <a:t>The 7DS Net Promoter Score (NPS) is a client survey system used to measure customer loyalty for companies in and around the real estate and mortgage industries.http://www.renps.com/</a:t>
            </a:r>
          </a:p>
          <a:p>
            <a:endParaRPr lang="en-GB" sz="1800">
              <a:latin typeface="Calibri" pitchFamily="-72" charset="0"/>
            </a:endParaRPr>
          </a:p>
          <a:p>
            <a:r>
              <a:rPr lang="en-GB" sz="1800">
                <a:latin typeface="Calibri" pitchFamily="-72" charset="0"/>
              </a:rPr>
              <a:t>Satisfaction-profit chain aims to improve customer retention, loyalty &amp; repeat business often using proxy of quality of personal interactions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pPr eaLnBrk="1" hangingPunct="1"/>
            <a:r>
              <a:rPr lang="en-GB" smtClean="0"/>
              <a:t>So: what might you be measuring?</a:t>
            </a:r>
          </a:p>
        </p:txBody>
      </p:sp>
      <p:sp>
        <p:nvSpPr>
          <p:cNvPr id="134146" name="Content Placeholder 2"/>
          <p:cNvSpPr>
            <a:spLocks noGrp="1"/>
          </p:cNvSpPr>
          <p:nvPr>
            <p:ph idx="1"/>
          </p:nvPr>
        </p:nvSpPr>
        <p:spPr/>
        <p:txBody>
          <a:bodyPr/>
          <a:lstStyle/>
          <a:p>
            <a:pPr marL="0" indent="0" eaLnBrk="1" hangingPunct="1">
              <a:buFont typeface="Arial" pitchFamily="-72" charset="0"/>
              <a:buNone/>
            </a:pPr>
            <a:endParaRPr lang="en-GB" smtClean="0"/>
          </a:p>
          <a:p>
            <a:pPr marL="0" indent="0" eaLnBrk="1" hangingPunct="1"/>
            <a:r>
              <a:rPr lang="en-GB" smtClean="0"/>
              <a:t>Difficulties of designing questions and interpreting answers</a:t>
            </a:r>
          </a:p>
          <a:p>
            <a:pPr marL="0" indent="0" eaLnBrk="1" hangingPunct="1"/>
            <a:r>
              <a:rPr lang="en-GB" smtClean="0"/>
              <a:t>Timing, e.g. 2-6m after discharge</a:t>
            </a:r>
          </a:p>
          <a:p>
            <a:pPr marL="0" indent="0" eaLnBrk="1" hangingPunct="1"/>
            <a:r>
              <a:rPr lang="en-GB" smtClean="0"/>
              <a:t>Relationship to safety and outcome. Not the same as Tesco satisfaction?</a:t>
            </a:r>
          </a:p>
          <a:p>
            <a:pPr marL="0" indent="0" eaLnBrk="1" hangingPunct="1"/>
            <a:r>
              <a:rPr lang="en-GB" smtClean="0"/>
              <a:t>Ratings and pay, making markets</a:t>
            </a:r>
          </a:p>
          <a:p>
            <a:pPr marL="0" indent="0" eaLnBrk="1" hangingPunct="1"/>
            <a:endParaRPr lang="en-GB"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GB" smtClean="0"/>
              <a:t>Learning outcome 1. </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n-GB" dirty="0" smtClean="0">
                <a:ea typeface="+mn-ea"/>
                <a:cs typeface="+mn-cs"/>
              </a:rPr>
              <a:t>To explore the relationships between patient experience and social movements for health</a:t>
            </a:r>
          </a:p>
          <a:p>
            <a:pPr marL="400050" lvl="1" indent="0" eaLnBrk="1" fontAlgn="auto" hangingPunct="1">
              <a:spcAft>
                <a:spcPts val="0"/>
              </a:spcAft>
              <a:buFont typeface="Arial" pitchFamily="34" charset="0"/>
              <a:buNone/>
              <a:defRPr/>
            </a:pPr>
            <a:r>
              <a:rPr lang="en-GB" dirty="0" smtClean="0">
                <a:ea typeface="+mn-ea"/>
              </a:rPr>
              <a:t>What, if any, is the relationship between an individual’s experience of health care and broader health movements?</a:t>
            </a:r>
          </a:p>
          <a:p>
            <a:pPr marL="400050" lvl="1" indent="0" eaLnBrk="1" fontAlgn="auto" hangingPunct="1">
              <a:spcAft>
                <a:spcPts val="0"/>
              </a:spcAft>
              <a:buFont typeface="Arial" pitchFamily="34" charset="0"/>
              <a:buNone/>
              <a:defRPr/>
            </a:pPr>
            <a:r>
              <a:rPr lang="en-GB" dirty="0" smtClean="0">
                <a:ea typeface="+mn-ea"/>
              </a:rPr>
              <a:t>- citizen rights </a:t>
            </a:r>
            <a:r>
              <a:rPr lang="en-GB" dirty="0" err="1" smtClean="0">
                <a:ea typeface="+mn-ea"/>
              </a:rPr>
              <a:t>vs</a:t>
            </a:r>
            <a:r>
              <a:rPr lang="en-GB" dirty="0" smtClean="0">
                <a:ea typeface="+mn-ea"/>
              </a:rPr>
              <a:t> professional power (session 2 on the </a:t>
            </a:r>
            <a:r>
              <a:rPr lang="en-GB" dirty="0" err="1" smtClean="0">
                <a:ea typeface="+mn-ea"/>
              </a:rPr>
              <a:t>medicalisation</a:t>
            </a:r>
            <a:r>
              <a:rPr lang="en-GB" dirty="0" smtClean="0">
                <a:ea typeface="+mn-ea"/>
              </a:rPr>
              <a:t> of social life)</a:t>
            </a:r>
          </a:p>
          <a:p>
            <a:pPr marL="400050" lvl="1" indent="0" eaLnBrk="1" fontAlgn="auto" hangingPunct="1">
              <a:spcAft>
                <a:spcPts val="0"/>
              </a:spcAft>
              <a:buFont typeface="Arial" pitchFamily="34" charset="0"/>
              <a:buNone/>
              <a:defRPr/>
            </a:pPr>
            <a:r>
              <a:rPr lang="en-GB" dirty="0" smtClean="0">
                <a:ea typeface="+mn-ea"/>
              </a:rPr>
              <a:t>- See also session 5, 27</a:t>
            </a:r>
            <a:r>
              <a:rPr lang="en-GB" baseline="30000" dirty="0" smtClean="0">
                <a:ea typeface="+mn-ea"/>
              </a:rPr>
              <a:t>th</a:t>
            </a:r>
            <a:r>
              <a:rPr lang="en-GB" dirty="0" smtClean="0">
                <a:ea typeface="+mn-ea"/>
              </a:rPr>
              <a:t> November on patient and professional activism</a:t>
            </a:r>
          </a:p>
          <a:p>
            <a:pPr eaLnBrk="1" fontAlgn="auto" hangingPunct="1">
              <a:spcAft>
                <a:spcPts val="0"/>
              </a:spcAft>
              <a:buFont typeface="Arial" pitchFamily="34" charset="0"/>
              <a:buChar char="•"/>
              <a:defRPr/>
            </a:pPr>
            <a:endParaRPr lang="en-GB" dirty="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GB" smtClean="0"/>
              <a:t>For healthcare workers – ‘cost’?</a:t>
            </a:r>
          </a:p>
        </p:txBody>
      </p:sp>
      <p:sp>
        <p:nvSpPr>
          <p:cNvPr id="74754" name="Content Placeholder 2"/>
          <p:cNvSpPr>
            <a:spLocks noGrp="1"/>
          </p:cNvSpPr>
          <p:nvPr>
            <p:ph idx="1"/>
          </p:nvPr>
        </p:nvSpPr>
        <p:spPr/>
        <p:txBody>
          <a:bodyPr/>
          <a:lstStyle/>
          <a:p>
            <a:pPr marL="0" indent="0" eaLnBrk="1" hangingPunct="1">
              <a:lnSpc>
                <a:spcPct val="90000"/>
              </a:lnSpc>
              <a:buFont typeface="Arial" pitchFamily="-72" charset="0"/>
              <a:buNone/>
              <a:defRPr/>
            </a:pPr>
            <a:endParaRPr lang="en-GB" dirty="0" smtClean="0"/>
          </a:p>
          <a:p>
            <a:pPr marL="0" indent="0" eaLnBrk="1" hangingPunct="1">
              <a:lnSpc>
                <a:spcPct val="90000"/>
              </a:lnSpc>
              <a:buFont typeface="Arial" pitchFamily="-72" charset="0"/>
              <a:buNone/>
              <a:defRPr/>
            </a:pPr>
            <a:r>
              <a:rPr lang="en-GB" dirty="0" smtClean="0"/>
              <a:t>Reported poor experiences of doctor-patient interactions in a London NHS Trust Hospital</a:t>
            </a:r>
          </a:p>
          <a:p>
            <a:pPr marL="971550" lvl="1" indent="-514350" eaLnBrk="1" hangingPunct="1">
              <a:lnSpc>
                <a:spcPct val="90000"/>
              </a:lnSpc>
              <a:buFont typeface="Calibri" pitchFamily="-72" charset="0"/>
              <a:buAutoNum type="arabicPeriod"/>
              <a:defRPr/>
            </a:pPr>
            <a:r>
              <a:rPr lang="en-GB" dirty="0" smtClean="0"/>
              <a:t>Poorly designed questionnaire</a:t>
            </a:r>
          </a:p>
          <a:p>
            <a:pPr marL="971550" lvl="1" indent="-514350" eaLnBrk="1" hangingPunct="1">
              <a:lnSpc>
                <a:spcPct val="90000"/>
              </a:lnSpc>
              <a:buFont typeface="Calibri" pitchFamily="-72" charset="0"/>
              <a:buAutoNum type="arabicPeriod"/>
              <a:defRPr/>
            </a:pPr>
            <a:r>
              <a:rPr lang="en-GB" dirty="0" smtClean="0"/>
              <a:t>Badly analysed (statistics)</a:t>
            </a:r>
          </a:p>
          <a:p>
            <a:pPr marL="971550" lvl="1" indent="-514350" eaLnBrk="1" hangingPunct="1">
              <a:lnSpc>
                <a:spcPct val="90000"/>
              </a:lnSpc>
              <a:buFont typeface="Calibri" pitchFamily="-72" charset="0"/>
              <a:buAutoNum type="arabicPeriod"/>
              <a:defRPr/>
            </a:pPr>
            <a:r>
              <a:rPr lang="en-GB" dirty="0" smtClean="0"/>
              <a:t>Aren’t the others (e.g. nurses) as bad as us?</a:t>
            </a:r>
          </a:p>
          <a:p>
            <a:pPr marL="457200" lvl="1" indent="0" eaLnBrk="1" hangingPunct="1">
              <a:lnSpc>
                <a:spcPct val="90000"/>
              </a:lnSpc>
              <a:buFont typeface="Arial" pitchFamily="-72" charset="0"/>
              <a:buNone/>
              <a:defRPr/>
            </a:pPr>
            <a:endParaRPr lang="en-GB" dirty="0" smtClean="0"/>
          </a:p>
          <a:p>
            <a:pPr marL="0" indent="0" eaLnBrk="1" hangingPunct="1">
              <a:lnSpc>
                <a:spcPct val="90000"/>
              </a:lnSpc>
              <a:buFont typeface="Arial" pitchFamily="-72" charset="0"/>
              <a:buNone/>
              <a:defRPr/>
            </a:pPr>
            <a:r>
              <a:rPr lang="en-GB" dirty="0" smtClean="0"/>
              <a:t>This ‘3-stage </a:t>
            </a:r>
            <a:r>
              <a:rPr lang="en-GB" dirty="0"/>
              <a:t>denial’ shifts to </a:t>
            </a:r>
            <a:r>
              <a:rPr lang="en-GB" dirty="0" smtClean="0"/>
              <a:t>‘patient </a:t>
            </a:r>
            <a:r>
              <a:rPr lang="en-GB" dirty="0"/>
              <a:t>experience is everyone’s business!’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p:cNvSpPr>
          <p:nvPr>
            <p:ph type="title"/>
          </p:nvPr>
        </p:nvSpPr>
        <p:spPr/>
        <p:txBody>
          <a:bodyPr/>
          <a:lstStyle/>
          <a:p>
            <a:r>
              <a:rPr lang="en-GB" sz="3600"/>
              <a:t>For healthcare workers – or ‘opportunity’?</a:t>
            </a:r>
            <a:endParaRPr lang="en-US" sz="4000"/>
          </a:p>
        </p:txBody>
      </p:sp>
      <p:sp>
        <p:nvSpPr>
          <p:cNvPr id="158723" name="Rectangle 3"/>
          <p:cNvSpPr>
            <a:spLocks noGrp="1"/>
          </p:cNvSpPr>
          <p:nvPr>
            <p:ph type="body" idx="1"/>
          </p:nvPr>
        </p:nvSpPr>
        <p:spPr/>
        <p:txBody>
          <a:bodyPr/>
          <a:lstStyle/>
          <a:p>
            <a:pPr eaLnBrk="1" hangingPunct="1">
              <a:lnSpc>
                <a:spcPct val="80000"/>
              </a:lnSpc>
              <a:buFont typeface="Arial" pitchFamily="-72" charset="0"/>
              <a:buNone/>
            </a:pPr>
            <a:r>
              <a:rPr lang="en-GB" sz="2000"/>
              <a:t>A focus on PtEx allows you to think about</a:t>
            </a:r>
          </a:p>
          <a:p>
            <a:pPr eaLnBrk="1" hangingPunct="1">
              <a:lnSpc>
                <a:spcPct val="80000"/>
              </a:lnSpc>
              <a:buFont typeface="Arial" pitchFamily="-72" charset="0"/>
              <a:buNone/>
            </a:pPr>
            <a:endParaRPr lang="en-GB" sz="2000"/>
          </a:p>
          <a:p>
            <a:pPr eaLnBrk="1" hangingPunct="1">
              <a:lnSpc>
                <a:spcPct val="80000"/>
              </a:lnSpc>
              <a:buFont typeface="Arial" pitchFamily="-72" charset="0"/>
              <a:buNone/>
            </a:pPr>
            <a:r>
              <a:rPr lang="en-GB" sz="2000"/>
              <a:t>What is the doctor’s role and influence when -</a:t>
            </a:r>
          </a:p>
          <a:p>
            <a:pPr lvl="1" eaLnBrk="1" hangingPunct="1">
              <a:lnSpc>
                <a:spcPct val="80000"/>
              </a:lnSpc>
              <a:buFont typeface="Arial" pitchFamily="-72" charset="0"/>
              <a:buNone/>
            </a:pPr>
            <a:r>
              <a:rPr lang="en-GB" sz="1800"/>
              <a:t>A disease is also an illness and a sick role?</a:t>
            </a:r>
          </a:p>
          <a:p>
            <a:pPr lvl="1" eaLnBrk="1" hangingPunct="1">
              <a:lnSpc>
                <a:spcPct val="80000"/>
              </a:lnSpc>
              <a:buFont typeface="Arial" pitchFamily="-72" charset="0"/>
              <a:buNone/>
            </a:pPr>
            <a:r>
              <a:rPr lang="en-GB" sz="1800"/>
              <a:t>A health problem is embedded in a person’s everyday life and social networks?</a:t>
            </a:r>
          </a:p>
          <a:p>
            <a:pPr eaLnBrk="1" hangingPunct="1">
              <a:lnSpc>
                <a:spcPct val="80000"/>
              </a:lnSpc>
            </a:pPr>
            <a:endParaRPr lang="en-GB" sz="2000"/>
          </a:p>
          <a:p>
            <a:pPr eaLnBrk="1" hangingPunct="1">
              <a:lnSpc>
                <a:spcPct val="80000"/>
              </a:lnSpc>
            </a:pPr>
            <a:r>
              <a:rPr lang="en-GB" sz="2000"/>
              <a:t>Your assumptions about people</a:t>
            </a:r>
          </a:p>
          <a:p>
            <a:pPr eaLnBrk="1" hangingPunct="1">
              <a:lnSpc>
                <a:spcPct val="80000"/>
              </a:lnSpc>
            </a:pPr>
            <a:r>
              <a:rPr lang="en-GB" sz="2000"/>
              <a:t>The time it takes to listen and respond eg to take a social history</a:t>
            </a:r>
          </a:p>
          <a:p>
            <a:pPr eaLnBrk="1" hangingPunct="1">
              <a:lnSpc>
                <a:spcPct val="80000"/>
              </a:lnSpc>
            </a:pPr>
            <a:r>
              <a:rPr lang="en-GB" sz="2000"/>
              <a:t>The issue of social distance, stereotypes, the active patient, Joint investment in ‘therapeutic optimism’</a:t>
            </a:r>
          </a:p>
          <a:p>
            <a:pPr lvl="1">
              <a:lnSpc>
                <a:spcPct val="90000"/>
              </a:lnSpc>
            </a:pPr>
            <a:r>
              <a:rPr lang="en-US" sz="2000"/>
              <a:t>See the ‘terminology’ clip at</a:t>
            </a:r>
            <a:r>
              <a:rPr lang="en-US" sz="2400"/>
              <a:t> </a:t>
            </a:r>
            <a:r>
              <a:rPr lang="en-GB" sz="1400">
                <a:hlinkClick r:id="rId3"/>
              </a:rPr>
              <a:t>http://www.healthtalkonline.org/heart_disease/Congenital_Heart_Disease/Topic/2198/</a:t>
            </a:r>
            <a:endParaRPr lang="en-GB" sz="1400"/>
          </a:p>
          <a:p>
            <a:pPr lvl="1">
              <a:lnSpc>
                <a:spcPct val="90000"/>
              </a:lnSpc>
            </a:pPr>
            <a:r>
              <a:rPr lang="en-US" sz="1800"/>
              <a:t>Different diagnostic procedures /ethnicity (cancer, USA): </a:t>
            </a:r>
            <a:r>
              <a:rPr lang="en-US" sz="1400"/>
              <a:t> </a:t>
            </a:r>
            <a:r>
              <a:rPr lang="en-US" sz="1600">
                <a:solidFill>
                  <a:srgbClr val="1A1818"/>
                </a:solidFill>
                <a:latin typeface="Arial" pitchFamily="-72" charset="0"/>
              </a:rPr>
              <a:t>Krupat E, Irish JT, Kasten LE, et al. Patient assertiveness and physician decision-making among older breast cancer patients. </a:t>
            </a:r>
            <a:r>
              <a:rPr lang="en-US" sz="1600" i="1">
                <a:solidFill>
                  <a:srgbClr val="1A1818"/>
                </a:solidFill>
                <a:latin typeface="Arial" pitchFamily="-72" charset="0"/>
              </a:rPr>
              <a:t>Soc Sci Med. </a:t>
            </a:r>
            <a:r>
              <a:rPr lang="en-US" sz="1600">
                <a:solidFill>
                  <a:srgbClr val="1A1818"/>
                </a:solidFill>
                <a:latin typeface="Arial" pitchFamily="-72" charset="0"/>
              </a:rPr>
              <a:t>1999;49:449-457</a:t>
            </a:r>
            <a:r>
              <a:rPr lang="en-US" sz="2000">
                <a:solidFill>
                  <a:srgbClr val="1A1818"/>
                </a:solidFill>
                <a:latin typeface="Arial" pitchFamily="-72" charset="0"/>
              </a:rPr>
              <a:t>.</a:t>
            </a:r>
            <a:endParaRPr lang="en-US" sz="2400">
              <a:solidFill>
                <a:srgbClr val="1A1818"/>
              </a:solidFill>
              <a:latin typeface="Arial" pitchFamily="-72" charset="0"/>
            </a:endParaRPr>
          </a:p>
          <a:p>
            <a:pPr lvl="1">
              <a:lnSpc>
                <a:spcPct val="90000"/>
              </a:lnSpc>
            </a:pPr>
            <a:endParaRPr lang="en-US" sz="1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pPr eaLnBrk="1" hangingPunct="1"/>
            <a:r>
              <a:rPr lang="en-GB" smtClean="0"/>
              <a:t>Impact of PtEx</a:t>
            </a:r>
          </a:p>
        </p:txBody>
      </p:sp>
      <p:sp>
        <p:nvSpPr>
          <p:cNvPr id="140290" name="Content Placeholder 2"/>
          <p:cNvSpPr>
            <a:spLocks noGrp="1"/>
          </p:cNvSpPr>
          <p:nvPr>
            <p:ph idx="1"/>
          </p:nvPr>
        </p:nvSpPr>
        <p:spPr>
          <a:xfrm>
            <a:off x="468313" y="1196975"/>
            <a:ext cx="8229600" cy="4525963"/>
          </a:xfrm>
        </p:spPr>
        <p:txBody>
          <a:bodyPr/>
          <a:lstStyle/>
          <a:p>
            <a:pPr eaLnBrk="1" hangingPunct="1"/>
            <a:r>
              <a:rPr lang="en-GB" smtClean="0"/>
              <a:t>The relationship between experience, safety and clinical outcome is complex</a:t>
            </a:r>
          </a:p>
          <a:p>
            <a:pPr eaLnBrk="1" hangingPunct="1"/>
            <a:r>
              <a:rPr lang="en-US" smtClean="0"/>
              <a:t>A study in USA* showed better patient satisfaction scores associated with fewer readmissions. The effect was higher than for clinical performance measures</a:t>
            </a:r>
          </a:p>
          <a:p>
            <a:pPr eaLnBrk="1" hangingPunct="1"/>
            <a:r>
              <a:rPr lang="en-GB" smtClean="0"/>
              <a:t>Goals to improve PtEx ratings may also promote tests and therapies which affect safety or equity negatively</a:t>
            </a:r>
          </a:p>
          <a:p>
            <a:pPr algn="r" eaLnBrk="1" hangingPunct="1">
              <a:buFont typeface="Arial" pitchFamily="-72" charset="0"/>
              <a:buNone/>
            </a:pPr>
            <a:r>
              <a:rPr lang="da-DK" sz="2400" smtClean="0"/>
              <a:t>*Boulding et al, Am J Manag Care. 2011;17(1):41-48</a:t>
            </a:r>
            <a:endParaRPr lang="en-GB"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a:xfrm>
            <a:off x="457200" y="274638"/>
            <a:ext cx="8686800" cy="1143000"/>
          </a:xfrm>
        </p:spPr>
        <p:txBody>
          <a:bodyPr/>
          <a:lstStyle/>
          <a:p>
            <a:r>
              <a:rPr lang="en-US" sz="4000" b="1"/>
              <a:t>The cost of satisfaction*</a:t>
            </a:r>
            <a:endParaRPr lang="en-US" sz="4000"/>
          </a:p>
        </p:txBody>
      </p:sp>
      <p:sp>
        <p:nvSpPr>
          <p:cNvPr id="3" name="Content Placeholder 2"/>
          <p:cNvSpPr>
            <a:spLocks noGrp="1"/>
          </p:cNvSpPr>
          <p:nvPr>
            <p:ph idx="1"/>
          </p:nvPr>
        </p:nvSpPr>
        <p:spPr>
          <a:xfrm>
            <a:off x="395288" y="1268413"/>
            <a:ext cx="8229600" cy="4525962"/>
          </a:xfrm>
        </p:spPr>
        <p:txBody>
          <a:bodyPr/>
          <a:lstStyle/>
          <a:p>
            <a:pPr>
              <a:defRPr/>
            </a:pPr>
            <a:r>
              <a:rPr lang="en-US" dirty="0" smtClean="0"/>
              <a:t>Prospective US study </a:t>
            </a:r>
            <a:r>
              <a:rPr lang="en-US" dirty="0"/>
              <a:t>of </a:t>
            </a:r>
            <a:r>
              <a:rPr lang="en-US" dirty="0" smtClean="0"/>
              <a:t>51,946 adults (2000 – 2007)</a:t>
            </a:r>
          </a:p>
          <a:p>
            <a:pPr>
              <a:defRPr/>
            </a:pPr>
            <a:r>
              <a:rPr lang="en-US" dirty="0" smtClean="0"/>
              <a:t>Patients with highest satisfaction were </a:t>
            </a:r>
          </a:p>
          <a:p>
            <a:pPr lvl="1">
              <a:defRPr/>
            </a:pPr>
            <a:r>
              <a:rPr lang="en-US" dirty="0" smtClean="0"/>
              <a:t>Less likely to have an emergency </a:t>
            </a:r>
            <a:r>
              <a:rPr lang="en-US" dirty="0" err="1" smtClean="0"/>
              <a:t>dept</a:t>
            </a:r>
            <a:r>
              <a:rPr lang="en-US" dirty="0" smtClean="0"/>
              <a:t> visit</a:t>
            </a:r>
          </a:p>
          <a:p>
            <a:pPr lvl="1">
              <a:defRPr/>
            </a:pPr>
            <a:r>
              <a:rPr lang="en-US" dirty="0" smtClean="0"/>
              <a:t>More likely to have an inpatient admission</a:t>
            </a:r>
            <a:endParaRPr lang="en-US" dirty="0"/>
          </a:p>
          <a:p>
            <a:pPr lvl="1">
              <a:defRPr/>
            </a:pPr>
            <a:r>
              <a:rPr lang="en-US" dirty="0" smtClean="0"/>
              <a:t>Greater </a:t>
            </a:r>
            <a:r>
              <a:rPr lang="en-US" dirty="0"/>
              <a:t>total </a:t>
            </a:r>
            <a:r>
              <a:rPr lang="en-US" dirty="0" smtClean="0"/>
              <a:t>expenditures including drug costs </a:t>
            </a:r>
          </a:p>
          <a:p>
            <a:pPr lvl="1">
              <a:defRPr/>
            </a:pPr>
            <a:r>
              <a:rPr lang="en-US" dirty="0"/>
              <a:t>H</a:t>
            </a:r>
            <a:r>
              <a:rPr lang="en-US" dirty="0" smtClean="0"/>
              <a:t>igher </a:t>
            </a:r>
            <a:r>
              <a:rPr lang="en-US" dirty="0"/>
              <a:t>mortality (adjusted hazard ratio, </a:t>
            </a:r>
            <a:r>
              <a:rPr lang="en-US" dirty="0" smtClean="0"/>
              <a:t>1.26)</a:t>
            </a:r>
          </a:p>
          <a:p>
            <a:pPr>
              <a:defRPr/>
            </a:pPr>
            <a:r>
              <a:rPr lang="en-US" dirty="0" smtClean="0"/>
              <a:t>Difficult to interpret - ?overtreatment of satisfied people</a:t>
            </a:r>
            <a:endParaRPr lang="en-US" dirty="0"/>
          </a:p>
          <a:p>
            <a:pPr marL="0" indent="0" algn="r">
              <a:buFont typeface="Arial" pitchFamily="-72" charset="0"/>
              <a:buNone/>
              <a:defRPr/>
            </a:pPr>
            <a:r>
              <a:rPr lang="en-US" sz="2400" dirty="0" smtClean="0"/>
              <a:t>*Fenton JJ et al. Arch </a:t>
            </a:r>
            <a:r>
              <a:rPr lang="en-US" sz="2400" dirty="0"/>
              <a:t>Intern </a:t>
            </a:r>
            <a:r>
              <a:rPr lang="en-US" sz="2400" dirty="0" smtClean="0"/>
              <a:t>Med 2012;172</a:t>
            </a:r>
            <a:r>
              <a:rPr lang="en-US" sz="2400" dirty="0"/>
              <a:t>:405</a:t>
            </a:r>
            <a:r>
              <a:rPr lang="en-US" sz="2400" b="1" dirty="0"/>
              <a:t>–</a:t>
            </a:r>
            <a:r>
              <a:rPr lang="en-US" sz="2400" dirty="0"/>
              <a:t>11</a:t>
            </a:r>
            <a:r>
              <a:rPr lang="en-US" sz="2400" dirty="0" smtClean="0"/>
              <a:t>.</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smtClean="0"/>
              <a:t>Patient reported outcomes</a:t>
            </a:r>
          </a:p>
        </p:txBody>
      </p:sp>
      <p:pic>
        <p:nvPicPr>
          <p:cNvPr id="143362" name="Content Placeholder 3" descr="Cartoon-PROs-Paper.jpg"/>
          <p:cNvPicPr>
            <a:picLocks noGrp="1" noChangeAspect="1"/>
          </p:cNvPicPr>
          <p:nvPr>
            <p:ph idx="1"/>
          </p:nvPr>
        </p:nvPicPr>
        <p:blipFill>
          <a:blip r:embed="rId3"/>
          <a:srcRect t="-43089" b="-43089"/>
          <a:stretch>
            <a:fillRect/>
          </a:stretch>
        </p:blipFill>
        <p:spPr>
          <a:xfrm>
            <a:off x="179388" y="692150"/>
            <a:ext cx="8570912" cy="4713288"/>
          </a:xfrm>
        </p:spPr>
      </p:pic>
      <p:sp>
        <p:nvSpPr>
          <p:cNvPr id="143363" name="TextBox 4"/>
          <p:cNvSpPr txBox="1">
            <a:spLocks noChangeArrowheads="1"/>
          </p:cNvSpPr>
          <p:nvPr/>
        </p:nvSpPr>
        <p:spPr bwMode="auto">
          <a:xfrm>
            <a:off x="5795963" y="6092825"/>
            <a:ext cx="3170237" cy="457200"/>
          </a:xfrm>
          <a:prstGeom prst="rect">
            <a:avLst/>
          </a:prstGeom>
          <a:noFill/>
          <a:ln w="9525">
            <a:noFill/>
            <a:miter lim="800000"/>
            <a:headEnd/>
            <a:tailEnd/>
          </a:ln>
        </p:spPr>
        <p:txBody>
          <a:bodyPr wrap="none">
            <a:prstTxWarp prst="textNoShape">
              <a:avLst/>
            </a:prstTxWarp>
            <a:spAutoFit/>
          </a:bodyPr>
          <a:lstStyle/>
          <a:p>
            <a:r>
              <a:rPr lang="en-US"/>
              <a:t>© Wes Chapman blog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2" descr="Screen shot 2012-10-28 at 22"/>
          <p:cNvPicPr>
            <a:picLocks noChangeAspect="1" noChangeArrowheads="1"/>
          </p:cNvPicPr>
          <p:nvPr/>
        </p:nvPicPr>
        <p:blipFill>
          <a:blip r:embed="rId3"/>
          <a:srcRect/>
          <a:stretch>
            <a:fillRect/>
          </a:stretch>
        </p:blipFill>
        <p:spPr bwMode="auto">
          <a:xfrm>
            <a:off x="0" y="0"/>
            <a:ext cx="9144000"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p:cNvSpPr>
          <p:nvPr>
            <p:ph type="title"/>
          </p:nvPr>
        </p:nvSpPr>
        <p:spPr/>
        <p:txBody>
          <a:bodyPr/>
          <a:lstStyle/>
          <a:p>
            <a:pPr eaLnBrk="1" hangingPunct="1"/>
            <a:r>
              <a:rPr lang="en-US"/>
              <a:t>Chemotherapy examples</a:t>
            </a:r>
          </a:p>
        </p:txBody>
      </p:sp>
      <p:sp>
        <p:nvSpPr>
          <p:cNvPr id="146434" name="Rectangle 3"/>
          <p:cNvSpPr>
            <a:spLocks noGrp="1"/>
          </p:cNvSpPr>
          <p:nvPr>
            <p:ph type="body" idx="1"/>
          </p:nvPr>
        </p:nvSpPr>
        <p:spPr/>
        <p:txBody>
          <a:bodyPr/>
          <a:lstStyle/>
          <a:p>
            <a:pPr eaLnBrk="1" hangingPunct="1">
              <a:lnSpc>
                <a:spcPct val="90000"/>
              </a:lnSpc>
              <a:buFont typeface="Arial" pitchFamily="-72" charset="0"/>
              <a:buNone/>
            </a:pPr>
            <a:r>
              <a:rPr lang="en-US" sz="2400"/>
              <a:t>The staff are great BUT</a:t>
            </a:r>
          </a:p>
          <a:p>
            <a:pPr eaLnBrk="1" hangingPunct="1">
              <a:lnSpc>
                <a:spcPct val="90000"/>
              </a:lnSpc>
              <a:buFont typeface="Arial" pitchFamily="-72" charset="0"/>
              <a:buNone/>
            </a:pPr>
            <a:r>
              <a:rPr lang="en-US" sz="2400"/>
              <a:t>- missing notes and muddles in e.g. referral, diagnosis, treatment</a:t>
            </a:r>
          </a:p>
          <a:p>
            <a:pPr eaLnBrk="1" hangingPunct="1">
              <a:lnSpc>
                <a:spcPct val="90000"/>
              </a:lnSpc>
              <a:buFont typeface="Arial" pitchFamily="-72" charset="0"/>
              <a:buNone/>
            </a:pPr>
            <a:r>
              <a:rPr lang="en-US" sz="2400"/>
              <a:t>-transport: cost, parking, infirmity</a:t>
            </a:r>
          </a:p>
          <a:p>
            <a:pPr eaLnBrk="1" hangingPunct="1">
              <a:lnSpc>
                <a:spcPct val="90000"/>
              </a:lnSpc>
              <a:buFont typeface="Arial" pitchFamily="-72" charset="0"/>
              <a:buNone/>
            </a:pPr>
            <a:r>
              <a:rPr lang="en-US" sz="2400"/>
              <a:t>-waits, waits and waits along with lack of information and communication</a:t>
            </a:r>
          </a:p>
          <a:p>
            <a:pPr eaLnBrk="1" hangingPunct="1">
              <a:lnSpc>
                <a:spcPct val="90000"/>
              </a:lnSpc>
              <a:buFont typeface="Arial" pitchFamily="-72" charset="0"/>
              <a:buNone/>
            </a:pPr>
            <a:r>
              <a:rPr lang="en-US" sz="2400"/>
              <a:t>-poor integration of different services and hospitals</a:t>
            </a:r>
          </a:p>
          <a:p>
            <a:pPr eaLnBrk="1" hangingPunct="1">
              <a:lnSpc>
                <a:spcPct val="90000"/>
              </a:lnSpc>
              <a:buFont typeface="Arial" pitchFamily="-72" charset="0"/>
              <a:buNone/>
            </a:pPr>
            <a:endParaRPr lang="en-US" sz="2400"/>
          </a:p>
          <a:p>
            <a:pPr eaLnBrk="1" hangingPunct="1">
              <a:lnSpc>
                <a:spcPct val="90000"/>
              </a:lnSpc>
              <a:buFont typeface="Arial" pitchFamily="-72" charset="0"/>
              <a:buNone/>
            </a:pPr>
            <a:r>
              <a:rPr lang="en-US" sz="2400"/>
              <a:t>The staff are great BUT </a:t>
            </a:r>
          </a:p>
          <a:p>
            <a:pPr eaLnBrk="1" hangingPunct="1">
              <a:lnSpc>
                <a:spcPct val="90000"/>
              </a:lnSpc>
              <a:buFont typeface="Arial" pitchFamily="-72" charset="0"/>
              <a:buNone/>
            </a:pPr>
            <a:r>
              <a:rPr lang="en-US" sz="2400"/>
              <a:t>- if they weren’t so busy and if it weren’t that they had to deal with this ‘system’, I might complain</a:t>
            </a:r>
          </a:p>
          <a:p>
            <a:pPr eaLnBrk="1" hangingPunct="1">
              <a:lnSpc>
                <a:spcPct val="90000"/>
              </a:lnSpc>
              <a:buFont typeface="Arial" pitchFamily="-72" charset="0"/>
              <a:buNone/>
            </a:pPr>
            <a:r>
              <a:rPr lang="en-US" sz="2400"/>
              <a:t>- Varying boundaries between them and us</a:t>
            </a:r>
          </a:p>
          <a:p>
            <a:pPr eaLnBrk="1" hangingPunct="1">
              <a:lnSpc>
                <a:spcPct val="90000"/>
              </a:lnSpc>
              <a:buFont typeface="Arial" pitchFamily="-72" charset="0"/>
              <a:buNone/>
            </a:pPr>
            <a:r>
              <a:rPr lang="en-US" sz="2400"/>
              <a:t>- High PtEx scores, why? 	</a:t>
            </a:r>
          </a:p>
          <a:p>
            <a:pPr eaLnBrk="1" hangingPunct="1">
              <a:lnSpc>
                <a:spcPct val="90000"/>
              </a:lnSpc>
              <a:buFont typeface="Arial" pitchFamily="-72" charset="0"/>
              <a:buNone/>
            </a:pPr>
            <a:endParaRPr lang="en-US" sz="2400"/>
          </a:p>
          <a:p>
            <a:pPr eaLnBrk="1" hangingPunct="1">
              <a:lnSpc>
                <a:spcPct val="90000"/>
              </a:lnSpc>
              <a:buFont typeface="Arial" pitchFamily="-72" charset="0"/>
              <a:buNone/>
            </a:pPr>
            <a:endParaRPr lang="en-US"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p:txBody>
          <a:bodyPr/>
          <a:lstStyle/>
          <a:p>
            <a:r>
              <a:rPr lang="en-US" sz="3200">
                <a:latin typeface="Helvetica" pitchFamily="-72" charset="0"/>
              </a:rPr>
              <a:t>Free text comments from patients in NCPES</a:t>
            </a:r>
            <a:endParaRPr lang="en-US">
              <a:latin typeface="Helvetica" pitchFamily="-72" charset="0"/>
            </a:endParaRPr>
          </a:p>
        </p:txBody>
      </p:sp>
      <p:sp>
        <p:nvSpPr>
          <p:cNvPr id="167939" name="Rectangle 3"/>
          <p:cNvSpPr>
            <a:spLocks noGrp="1"/>
          </p:cNvSpPr>
          <p:nvPr>
            <p:ph type="body" idx="1"/>
          </p:nvPr>
        </p:nvSpPr>
        <p:spPr/>
        <p:txBody>
          <a:bodyPr/>
          <a:lstStyle/>
          <a:p>
            <a:r>
              <a:rPr lang="en-US" sz="2800">
                <a:latin typeface="Helvetica" pitchFamily="-72" charset="0"/>
              </a:rPr>
              <a:t>Point one - listen to patients</a:t>
            </a:r>
          </a:p>
          <a:p>
            <a:pPr>
              <a:buFont typeface="Arial" pitchFamily="-72" charset="0"/>
              <a:buNone/>
            </a:pPr>
            <a:r>
              <a:rPr lang="en-US" sz="2800">
                <a:latin typeface="Helvetica" pitchFamily="-72" charset="0"/>
              </a:rPr>
              <a:t>	Breast cancer patient: "Just one thing. I know my body better than anyone, if I say to the doctor something is not normal or wrong, then it`s not normal. Doctors should realise our concerns about something and try to rectify it to our satisfaction, not say leave it, it`ll go in time...it doesn`t and all the time there is discomfort and pain."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Placeholder 2"/>
          <p:cNvSpPr>
            <a:spLocks noGrp="1"/>
          </p:cNvSpPr>
          <p:nvPr>
            <p:ph type="title"/>
          </p:nvPr>
        </p:nvSpPr>
        <p:spPr/>
        <p:txBody>
          <a:bodyPr/>
          <a:lstStyle/>
          <a:p>
            <a:endParaRPr lang="en-US"/>
          </a:p>
        </p:txBody>
      </p:sp>
      <p:sp>
        <p:nvSpPr>
          <p:cNvPr id="168963" name="Rectangle 3"/>
          <p:cNvSpPr>
            <a:spLocks noGrp="1"/>
          </p:cNvSpPr>
          <p:nvPr>
            <p:ph type="body" idx="1"/>
          </p:nvPr>
        </p:nvSpPr>
        <p:spPr/>
        <p:txBody>
          <a:bodyPr/>
          <a:lstStyle/>
          <a:p>
            <a:pPr>
              <a:lnSpc>
                <a:spcPct val="90000"/>
              </a:lnSpc>
            </a:pPr>
            <a:r>
              <a:rPr lang="en-US" sz="2800">
                <a:latin typeface="Helvetica" pitchFamily="-72" charset="0"/>
              </a:rPr>
              <a:t>Point two - patients can help you improve the services </a:t>
            </a:r>
          </a:p>
          <a:p>
            <a:pPr lvl="1">
              <a:lnSpc>
                <a:spcPct val="90000"/>
              </a:lnSpc>
            </a:pPr>
            <a:r>
              <a:rPr lang="en-US" sz="2400">
                <a:latin typeface="Helvetica" pitchFamily="-72" charset="0"/>
              </a:rPr>
              <a:t>Gynae cancer patient: "Fast t</a:t>
            </a:r>
            <a:r>
              <a:rPr lang="en-US" sz="2400">
                <a:latin typeface="Arial" pitchFamily="-72" charset="0"/>
              </a:rPr>
              <a:t>rack to a cancer specialist when temperature goes up whilst in the chemo cycle. Going to A and E and spending 6 hours waiting for doctors/test results/bed in ward is a nightmare.”</a:t>
            </a:r>
          </a:p>
          <a:p>
            <a:pPr lvl="1">
              <a:lnSpc>
                <a:spcPct val="90000"/>
              </a:lnSpc>
            </a:pPr>
            <a:r>
              <a:rPr lang="en-US" sz="2400">
                <a:latin typeface="Arial" pitchFamily="-72" charset="0"/>
              </a:rPr>
              <a:t>Lung cancer patient: "It would be good to have much more information given about - financial support etc available. Wigs on NHS. Support groups and services. Exercise we should do after specific operations - that would also speed up recovery. Leaflets re: the above would be very, very useful."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Placeholder 2"/>
          <p:cNvSpPr>
            <a:spLocks noGrp="1"/>
          </p:cNvSpPr>
          <p:nvPr>
            <p:ph type="title"/>
          </p:nvPr>
        </p:nvSpPr>
        <p:spPr/>
        <p:txBody>
          <a:bodyPr/>
          <a:lstStyle/>
          <a:p>
            <a:endParaRPr lang="en-US"/>
          </a:p>
        </p:txBody>
      </p:sp>
      <p:sp>
        <p:nvSpPr>
          <p:cNvPr id="171011" name="Rectangle 3"/>
          <p:cNvSpPr>
            <a:spLocks noGrp="1"/>
          </p:cNvSpPr>
          <p:nvPr>
            <p:ph type="body" idx="1"/>
          </p:nvPr>
        </p:nvSpPr>
        <p:spPr/>
        <p:txBody>
          <a:bodyPr/>
          <a:lstStyle/>
          <a:p>
            <a:r>
              <a:rPr lang="en-US">
                <a:latin typeface="Arial" pitchFamily="-72" charset="0"/>
              </a:rPr>
              <a:t>Point three - many patients are "grateful" and may have low expectations</a:t>
            </a:r>
          </a:p>
          <a:p>
            <a:pPr>
              <a:buFont typeface="Arial" pitchFamily="-72" charset="0"/>
              <a:buNone/>
            </a:pPr>
            <a:r>
              <a:rPr lang="en-US">
                <a:latin typeface="Arial" pitchFamily="-72" charset="0"/>
              </a:rPr>
              <a:t>	</a:t>
            </a:r>
          </a:p>
          <a:p>
            <a:pPr>
              <a:buFont typeface="Arial" pitchFamily="-72" charset="0"/>
              <a:buNone/>
            </a:pPr>
            <a:r>
              <a:rPr lang="en-US">
                <a:latin typeface="Arial" pitchFamily="-72" charset="0"/>
              </a:rPr>
              <a:t>	Lung cancer patient: "I did not die, anything else would be a little picky."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smtClean="0"/>
              <a:t>Learning outcome 2. </a:t>
            </a:r>
          </a:p>
        </p:txBody>
      </p:sp>
      <p:sp>
        <p:nvSpPr>
          <p:cNvPr id="20482" name="Content Placeholder 2"/>
          <p:cNvSpPr>
            <a:spLocks noGrp="1"/>
          </p:cNvSpPr>
          <p:nvPr>
            <p:ph idx="1"/>
          </p:nvPr>
        </p:nvSpPr>
        <p:spPr/>
        <p:txBody>
          <a:bodyPr/>
          <a:lstStyle/>
          <a:p>
            <a:pPr marL="0" indent="0" eaLnBrk="1" hangingPunct="1">
              <a:buFont typeface="Arial" pitchFamily="-72" charset="0"/>
              <a:buNone/>
            </a:pPr>
            <a:r>
              <a:rPr lang="en-GB" smtClean="0"/>
              <a:t>To explore the relationships between patient experience,  patient choice and consumerism</a:t>
            </a:r>
          </a:p>
          <a:p>
            <a:pPr lvl="1" eaLnBrk="1" hangingPunct="1">
              <a:buFontTx/>
              <a:buChar char="-"/>
            </a:pPr>
            <a:r>
              <a:rPr lang="en-GB" smtClean="0"/>
              <a:t>Patient experience as one of three planks of Service Quality </a:t>
            </a:r>
          </a:p>
          <a:p>
            <a:pPr lvl="1" eaLnBrk="1" hangingPunct="1">
              <a:buFontTx/>
              <a:buChar char="-"/>
            </a:pPr>
            <a:r>
              <a:rPr lang="en-GB" smtClean="0"/>
              <a:t>Measurement of patient experience, league tables &amp; the market</a:t>
            </a:r>
          </a:p>
          <a:p>
            <a:pPr marL="0" indent="0" eaLnBrk="1" hangingPunct="1">
              <a:buFont typeface="Arial" pitchFamily="-72" charset="0"/>
              <a:buNone/>
            </a:pP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GB" smtClean="0"/>
              <a:t>A patient journey</a:t>
            </a:r>
          </a:p>
        </p:txBody>
      </p:sp>
      <p:sp>
        <p:nvSpPr>
          <p:cNvPr id="148482" name="Content Placeholder 2"/>
          <p:cNvSpPr>
            <a:spLocks noGrp="1"/>
          </p:cNvSpPr>
          <p:nvPr>
            <p:ph idx="1"/>
          </p:nvPr>
        </p:nvSpPr>
        <p:spPr/>
        <p:txBody>
          <a:bodyPr/>
          <a:lstStyle/>
          <a:p>
            <a:pPr marL="0" indent="0" eaLnBrk="1" hangingPunct="1">
              <a:buFont typeface="Arial" pitchFamily="-72" charset="0"/>
              <a:buNone/>
            </a:pPr>
            <a:r>
              <a:rPr lang="en-GB" smtClean="0"/>
              <a:t>Introducing an experience and its relationship to safety and clinical outcome</a:t>
            </a:r>
            <a:endParaRPr lang="en-GB" smtClean="0">
              <a:solidFill>
                <a:schemeClr val="accent2"/>
              </a:solidFill>
            </a:endParaRPr>
          </a:p>
          <a:p>
            <a:pPr marL="0" indent="0" eaLnBrk="1" hangingPunct="1">
              <a:buFont typeface="Arial" pitchFamily="-72" charset="0"/>
              <a:buNone/>
            </a:pPr>
            <a:r>
              <a:rPr lang="en-GB" smtClean="0"/>
              <a:t>What can be measured and said?</a:t>
            </a:r>
          </a:p>
          <a:p>
            <a:pPr marL="0" indent="0" eaLnBrk="1" hangingPunct="1">
              <a:buFont typeface="Arial" pitchFamily="-72" charset="0"/>
              <a:buNone/>
            </a:pPr>
            <a:endParaRPr lang="en-GB" smtClean="0"/>
          </a:p>
        </p:txBody>
      </p:sp>
      <p:pic>
        <p:nvPicPr>
          <p:cNvPr id="148483" name="Picture 3" descr="st_mary_s_portraits_helenward"/>
          <p:cNvPicPr>
            <a:picLocks noChangeAspect="1" noChangeArrowheads="1"/>
          </p:cNvPicPr>
          <p:nvPr/>
        </p:nvPicPr>
        <p:blipFill>
          <a:blip r:embed="rId3"/>
          <a:srcRect/>
          <a:stretch>
            <a:fillRect/>
          </a:stretch>
        </p:blipFill>
        <p:spPr bwMode="auto">
          <a:xfrm>
            <a:off x="2371725" y="3435350"/>
            <a:ext cx="4562475" cy="304165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p:txBody>
          <a:bodyPr/>
          <a:lstStyle/>
          <a:p>
            <a:r>
              <a:rPr lang="en-US" smtClean="0"/>
              <a:t>An experienced patient</a:t>
            </a:r>
          </a:p>
        </p:txBody>
      </p:sp>
      <p:graphicFrame>
        <p:nvGraphicFramePr>
          <p:cNvPr id="8" name="Content Placeholder 7"/>
          <p:cNvGraphicFramePr>
            <a:graphicFrameLocks noGrp="1"/>
          </p:cNvGraphicFramePr>
          <p:nvPr>
            <p:ph idx="1"/>
          </p:nvPr>
        </p:nvGraphicFramePr>
        <p:xfrm>
          <a:off x="-271197" y="1412776"/>
          <a:ext cx="9443392"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sz="3600" smtClean="0"/>
              <a:t>An experienced patient – “and a cast of thousands”</a:t>
            </a:r>
          </a:p>
        </p:txBody>
      </p:sp>
      <p:graphicFrame>
        <p:nvGraphicFramePr>
          <p:cNvPr id="8" name="Content Placeholder 7"/>
          <p:cNvGraphicFramePr>
            <a:graphicFrameLocks noGrp="1"/>
          </p:cNvGraphicFramePr>
          <p:nvPr>
            <p:ph idx="1"/>
          </p:nvPr>
        </p:nvGraphicFramePr>
        <p:xfrm>
          <a:off x="-271197" y="1412776"/>
          <a:ext cx="9443392"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5651" name="TextBox 2"/>
          <p:cNvSpPr txBox="1">
            <a:spLocks noChangeArrowheads="1"/>
          </p:cNvSpPr>
          <p:nvPr/>
        </p:nvSpPr>
        <p:spPr bwMode="auto">
          <a:xfrm>
            <a:off x="5219700" y="2060575"/>
            <a:ext cx="2565400" cy="466725"/>
          </a:xfrm>
          <a:prstGeom prst="rect">
            <a:avLst/>
          </a:prstGeom>
          <a:noFill/>
          <a:ln w="9525">
            <a:solidFill>
              <a:schemeClr val="tx1"/>
            </a:solidFill>
            <a:miter lim="800000"/>
            <a:headEnd/>
            <a:tailEnd/>
          </a:ln>
        </p:spPr>
        <p:txBody>
          <a:bodyPr wrap="none">
            <a:prstTxWarp prst="textNoShape">
              <a:avLst/>
            </a:prstTxWarp>
            <a:spAutoFit/>
          </a:bodyPr>
          <a:lstStyle/>
          <a:p>
            <a:r>
              <a:rPr lang="en-US"/>
              <a:t>Vascular surgeon</a:t>
            </a:r>
          </a:p>
        </p:txBody>
      </p:sp>
      <p:sp>
        <p:nvSpPr>
          <p:cNvPr id="155652" name="TextBox 4"/>
          <p:cNvSpPr txBox="1">
            <a:spLocks noChangeArrowheads="1"/>
          </p:cNvSpPr>
          <p:nvPr/>
        </p:nvSpPr>
        <p:spPr bwMode="auto">
          <a:xfrm>
            <a:off x="6011863" y="4581525"/>
            <a:ext cx="1803400" cy="466725"/>
          </a:xfrm>
          <a:prstGeom prst="rect">
            <a:avLst/>
          </a:prstGeom>
          <a:noFill/>
          <a:ln w="9525">
            <a:solidFill>
              <a:schemeClr val="tx1"/>
            </a:solidFill>
            <a:miter lim="800000"/>
            <a:headEnd/>
            <a:tailEnd/>
          </a:ln>
        </p:spPr>
        <p:txBody>
          <a:bodyPr wrap="none">
            <a:prstTxWarp prst="textNoShape">
              <a:avLst/>
            </a:prstTxWarp>
            <a:spAutoFit/>
          </a:bodyPr>
          <a:lstStyle/>
          <a:p>
            <a:r>
              <a:rPr lang="en-US"/>
              <a:t>Cardiologist</a:t>
            </a:r>
          </a:p>
        </p:txBody>
      </p:sp>
      <p:sp>
        <p:nvSpPr>
          <p:cNvPr id="155653" name="TextBox 5"/>
          <p:cNvSpPr txBox="1">
            <a:spLocks noChangeArrowheads="1"/>
          </p:cNvSpPr>
          <p:nvPr/>
        </p:nvSpPr>
        <p:spPr bwMode="auto">
          <a:xfrm>
            <a:off x="6669088" y="2644775"/>
            <a:ext cx="2344737" cy="466725"/>
          </a:xfrm>
          <a:prstGeom prst="rect">
            <a:avLst/>
          </a:prstGeom>
          <a:noFill/>
          <a:ln w="9525">
            <a:solidFill>
              <a:schemeClr val="tx1"/>
            </a:solidFill>
            <a:miter lim="800000"/>
            <a:headEnd/>
            <a:tailEnd/>
          </a:ln>
        </p:spPr>
        <p:txBody>
          <a:bodyPr wrap="none">
            <a:prstTxWarp prst="textNoShape">
              <a:avLst/>
            </a:prstTxWarp>
            <a:spAutoFit/>
          </a:bodyPr>
          <a:lstStyle/>
          <a:p>
            <a:r>
              <a:rPr lang="en-US"/>
              <a:t>Renal physician</a:t>
            </a:r>
          </a:p>
        </p:txBody>
      </p:sp>
      <p:sp>
        <p:nvSpPr>
          <p:cNvPr id="155654" name="TextBox 6"/>
          <p:cNvSpPr txBox="1">
            <a:spLocks noChangeArrowheads="1"/>
          </p:cNvSpPr>
          <p:nvPr/>
        </p:nvSpPr>
        <p:spPr bwMode="auto">
          <a:xfrm>
            <a:off x="4643438" y="6237288"/>
            <a:ext cx="3835400" cy="466725"/>
          </a:xfrm>
          <a:prstGeom prst="rect">
            <a:avLst/>
          </a:prstGeom>
          <a:noFill/>
          <a:ln w="9525">
            <a:solidFill>
              <a:schemeClr val="tx1"/>
            </a:solidFill>
            <a:miter lim="800000"/>
            <a:headEnd/>
            <a:tailEnd/>
          </a:ln>
        </p:spPr>
        <p:txBody>
          <a:bodyPr wrap="none">
            <a:prstTxWarp prst="textNoShape">
              <a:avLst/>
            </a:prstTxWarp>
            <a:spAutoFit/>
          </a:bodyPr>
          <a:lstStyle/>
          <a:p>
            <a:r>
              <a:rPr lang="en-US"/>
              <a:t>Cardiac electrophysiologist</a:t>
            </a:r>
          </a:p>
        </p:txBody>
      </p:sp>
      <p:sp>
        <p:nvSpPr>
          <p:cNvPr id="155655" name="TextBox 8"/>
          <p:cNvSpPr txBox="1">
            <a:spLocks noChangeArrowheads="1"/>
          </p:cNvSpPr>
          <p:nvPr/>
        </p:nvSpPr>
        <p:spPr bwMode="auto">
          <a:xfrm>
            <a:off x="395288" y="5229225"/>
            <a:ext cx="1735137" cy="466725"/>
          </a:xfrm>
          <a:prstGeom prst="rect">
            <a:avLst/>
          </a:prstGeom>
          <a:noFill/>
          <a:ln w="9525">
            <a:solidFill>
              <a:schemeClr val="tx1"/>
            </a:solidFill>
            <a:miter lim="800000"/>
            <a:headEnd/>
            <a:tailEnd/>
          </a:ln>
        </p:spPr>
        <p:txBody>
          <a:bodyPr wrap="none">
            <a:prstTxWarp prst="textNoShape">
              <a:avLst/>
            </a:prstTxWarp>
            <a:spAutoFit/>
          </a:bodyPr>
          <a:lstStyle/>
          <a:p>
            <a:r>
              <a:rPr lang="en-US"/>
              <a:t>Neurologist</a:t>
            </a:r>
          </a:p>
        </p:txBody>
      </p:sp>
      <p:sp>
        <p:nvSpPr>
          <p:cNvPr id="155656" name="TextBox 9"/>
          <p:cNvSpPr txBox="1">
            <a:spLocks noChangeArrowheads="1"/>
          </p:cNvSpPr>
          <p:nvPr/>
        </p:nvSpPr>
        <p:spPr bwMode="auto">
          <a:xfrm>
            <a:off x="900113" y="2636838"/>
            <a:ext cx="1363662" cy="466725"/>
          </a:xfrm>
          <a:prstGeom prst="rect">
            <a:avLst/>
          </a:prstGeom>
          <a:noFill/>
          <a:ln w="9525">
            <a:solidFill>
              <a:schemeClr val="tx1"/>
            </a:solidFill>
            <a:miter lim="800000"/>
            <a:headEnd/>
            <a:tailEnd/>
          </a:ln>
        </p:spPr>
        <p:txBody>
          <a:bodyPr wrap="none">
            <a:prstTxWarp prst="textNoShape">
              <a:avLst/>
            </a:prstTxWarp>
            <a:spAutoFit/>
          </a:bodyPr>
          <a:lstStyle/>
          <a:p>
            <a:r>
              <a:rPr lang="en-US"/>
              <a:t>No-one?</a:t>
            </a:r>
          </a:p>
        </p:txBody>
      </p:sp>
      <p:sp>
        <p:nvSpPr>
          <p:cNvPr id="155657" name="TextBox 10"/>
          <p:cNvSpPr txBox="1">
            <a:spLocks noChangeArrowheads="1"/>
          </p:cNvSpPr>
          <p:nvPr/>
        </p:nvSpPr>
        <p:spPr bwMode="auto">
          <a:xfrm>
            <a:off x="1403350" y="1412875"/>
            <a:ext cx="2141538" cy="466725"/>
          </a:xfrm>
          <a:prstGeom prst="rect">
            <a:avLst/>
          </a:prstGeom>
          <a:noFill/>
          <a:ln w="9525">
            <a:solidFill>
              <a:schemeClr val="tx1"/>
            </a:solidFill>
            <a:miter lim="800000"/>
            <a:headEnd/>
            <a:tailEnd/>
          </a:ln>
        </p:spPr>
        <p:txBody>
          <a:bodyPr wrap="none">
            <a:prstTxWarp prst="textNoShape">
              <a:avLst/>
            </a:prstTxWarp>
            <a:spAutoFit/>
          </a:bodyPr>
          <a:lstStyle/>
          <a:p>
            <a:r>
              <a:rPr lang="en-US"/>
              <a:t>Haematologist</a:t>
            </a:r>
          </a:p>
        </p:txBody>
      </p:sp>
      <p:sp>
        <p:nvSpPr>
          <p:cNvPr id="155658" name="TextBox 11"/>
          <p:cNvSpPr txBox="1">
            <a:spLocks noChangeArrowheads="1"/>
          </p:cNvSpPr>
          <p:nvPr/>
        </p:nvSpPr>
        <p:spPr bwMode="auto">
          <a:xfrm>
            <a:off x="684213" y="4365625"/>
            <a:ext cx="2159000" cy="466725"/>
          </a:xfrm>
          <a:prstGeom prst="rect">
            <a:avLst/>
          </a:prstGeom>
          <a:noFill/>
          <a:ln w="9525">
            <a:solidFill>
              <a:schemeClr val="tx1"/>
            </a:solidFill>
            <a:miter lim="800000"/>
            <a:headEnd/>
            <a:tailEnd/>
          </a:ln>
        </p:spPr>
        <p:txBody>
          <a:bodyPr wrap="none">
            <a:prstTxWarp prst="textNoShape">
              <a:avLst/>
            </a:prstTxWarp>
            <a:spAutoFit/>
          </a:bodyPr>
          <a:lstStyle/>
          <a:p>
            <a:r>
              <a:rPr lang="en-US"/>
              <a:t>ITU consultant</a:t>
            </a:r>
          </a:p>
        </p:txBody>
      </p:sp>
      <p:sp>
        <p:nvSpPr>
          <p:cNvPr id="155659" name="TextBox 12"/>
          <p:cNvSpPr txBox="1">
            <a:spLocks noChangeArrowheads="1"/>
          </p:cNvSpPr>
          <p:nvPr/>
        </p:nvSpPr>
        <p:spPr bwMode="auto">
          <a:xfrm>
            <a:off x="611188" y="1844675"/>
            <a:ext cx="633412" cy="466725"/>
          </a:xfrm>
          <a:prstGeom prst="rect">
            <a:avLst/>
          </a:prstGeom>
          <a:noFill/>
          <a:ln w="9525">
            <a:solidFill>
              <a:schemeClr val="tx1"/>
            </a:solidFill>
            <a:miter lim="800000"/>
            <a:headEnd/>
            <a:tailEnd/>
          </a:ln>
        </p:spPr>
        <p:txBody>
          <a:bodyPr wrap="none">
            <a:prstTxWarp prst="textNoShape">
              <a:avLst/>
            </a:prstTxWarp>
            <a:spAutoFit/>
          </a:bodyPr>
          <a:lstStyle/>
          <a:p>
            <a:r>
              <a:rPr lang="en-US"/>
              <a:t>GP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r>
              <a:rPr lang="en-US" smtClean="0"/>
              <a:t>Summing up my experience (1)?</a:t>
            </a:r>
          </a:p>
        </p:txBody>
      </p:sp>
      <p:sp>
        <p:nvSpPr>
          <p:cNvPr id="156674" name="Content Placeholder 2"/>
          <p:cNvSpPr>
            <a:spLocks noGrp="1"/>
          </p:cNvSpPr>
          <p:nvPr>
            <p:ph idx="1"/>
          </p:nvPr>
        </p:nvSpPr>
        <p:spPr/>
        <p:txBody>
          <a:bodyPr/>
          <a:lstStyle/>
          <a:p>
            <a:r>
              <a:rPr lang="en-US" smtClean="0"/>
              <a:t>I’m alive</a:t>
            </a:r>
          </a:p>
          <a:p>
            <a:r>
              <a:rPr lang="en-US" smtClean="0"/>
              <a:t>Serious complication</a:t>
            </a:r>
          </a:p>
          <a:p>
            <a:r>
              <a:rPr lang="en-US" smtClean="0"/>
              <a:t>Inadequate explanations</a:t>
            </a:r>
          </a:p>
          <a:p>
            <a:r>
              <a:rPr lang="en-US" smtClean="0"/>
              <a:t>Difficult decisions</a:t>
            </a:r>
          </a:p>
          <a:p>
            <a:pPr lvl="1"/>
            <a:r>
              <a:rPr lang="en-US" smtClean="0"/>
              <a:t>Where to go if…</a:t>
            </a:r>
          </a:p>
          <a:p>
            <a:r>
              <a:rPr lang="en-US" smtClean="0"/>
              <a:t>Additional difficulties as a doctor/colleague</a:t>
            </a:r>
          </a:p>
          <a:p>
            <a:pPr lvl="1"/>
            <a:r>
              <a:rPr lang="en-US" smtClean="0"/>
              <a:t>Self-management</a:t>
            </a:r>
          </a:p>
          <a:p>
            <a:pPr lvl="1"/>
            <a:r>
              <a:rPr lang="en-US" smtClean="0"/>
              <a:t>Informal network of other doctors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p:txBody>
          <a:bodyPr/>
          <a:lstStyle/>
          <a:p>
            <a:r>
              <a:rPr lang="en-US" smtClean="0"/>
              <a:t>Summing up my experience (2)?</a:t>
            </a:r>
          </a:p>
        </p:txBody>
      </p:sp>
      <p:sp>
        <p:nvSpPr>
          <p:cNvPr id="157698" name="Content Placeholder 2"/>
          <p:cNvSpPr>
            <a:spLocks noGrp="1"/>
          </p:cNvSpPr>
          <p:nvPr>
            <p:ph idx="1"/>
          </p:nvPr>
        </p:nvSpPr>
        <p:spPr/>
        <p:txBody>
          <a:bodyPr/>
          <a:lstStyle/>
          <a:p>
            <a:r>
              <a:rPr lang="en-US" smtClean="0"/>
              <a:t>One of the most interesting experiences of my life</a:t>
            </a:r>
          </a:p>
          <a:p>
            <a:r>
              <a:rPr lang="en-US" smtClean="0"/>
              <a:t>Ongoing care remains difficult</a:t>
            </a:r>
          </a:p>
          <a:p>
            <a:pPr lvl="1"/>
            <a:r>
              <a:rPr lang="en-US" smtClean="0"/>
              <a:t>The system often forgets</a:t>
            </a:r>
          </a:p>
          <a:p>
            <a:pPr lvl="1"/>
            <a:r>
              <a:rPr lang="en-US" smtClean="0"/>
              <a:t>it is up to me to make things happen</a:t>
            </a:r>
          </a:p>
          <a:p>
            <a:r>
              <a:rPr lang="en-US" smtClean="0"/>
              <a:t>The huge contribution to healthcare  made by </a:t>
            </a:r>
          </a:p>
          <a:p>
            <a:pPr lvl="1"/>
            <a:r>
              <a:rPr lang="en-US" smtClean="0"/>
              <a:t>Other patients</a:t>
            </a:r>
          </a:p>
          <a:p>
            <a:pPr lvl="1"/>
            <a:r>
              <a:rPr lang="en-US" smtClean="0"/>
              <a:t>Family and friends</a:t>
            </a:r>
          </a:p>
          <a:p>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p:cNvSpPr>
          <p:nvPr>
            <p:ph type="title"/>
          </p:nvPr>
        </p:nvSpPr>
        <p:spPr/>
        <p:txBody>
          <a:bodyPr/>
          <a:lstStyle/>
          <a:p>
            <a:r>
              <a:rPr lang="en-US"/>
              <a:t>Domains of Patient Experience</a:t>
            </a:r>
          </a:p>
        </p:txBody>
      </p:sp>
      <p:sp>
        <p:nvSpPr>
          <p:cNvPr id="152578" name="Rectangle 3"/>
          <p:cNvSpPr>
            <a:spLocks noGrp="1"/>
          </p:cNvSpPr>
          <p:nvPr>
            <p:ph type="body" idx="1"/>
          </p:nvPr>
        </p:nvSpPr>
        <p:spPr/>
        <p:txBody>
          <a:bodyPr/>
          <a:lstStyle/>
          <a:p>
            <a:pPr>
              <a:lnSpc>
                <a:spcPct val="90000"/>
              </a:lnSpc>
            </a:pPr>
            <a:r>
              <a:rPr lang="en-US" sz="2800"/>
              <a:t>Respect for patient-centred values, preferences and expressed needs</a:t>
            </a:r>
          </a:p>
          <a:p>
            <a:pPr>
              <a:lnSpc>
                <a:spcPct val="90000"/>
              </a:lnSpc>
            </a:pPr>
            <a:r>
              <a:rPr lang="en-US" sz="2800"/>
              <a:t>Co-ordination &amp; integration of care</a:t>
            </a:r>
          </a:p>
          <a:p>
            <a:pPr>
              <a:lnSpc>
                <a:spcPct val="90000"/>
              </a:lnSpc>
            </a:pPr>
            <a:r>
              <a:rPr lang="en-US" sz="2800"/>
              <a:t>Information, communication &amp; education</a:t>
            </a:r>
          </a:p>
          <a:p>
            <a:pPr>
              <a:lnSpc>
                <a:spcPct val="90000"/>
              </a:lnSpc>
            </a:pPr>
            <a:r>
              <a:rPr lang="en-US" sz="2800"/>
              <a:t>Physical comfort</a:t>
            </a:r>
          </a:p>
          <a:p>
            <a:pPr>
              <a:lnSpc>
                <a:spcPct val="90000"/>
              </a:lnSpc>
            </a:pPr>
            <a:r>
              <a:rPr lang="en-US" sz="2800"/>
              <a:t>Emotional support</a:t>
            </a:r>
          </a:p>
          <a:p>
            <a:pPr>
              <a:lnSpc>
                <a:spcPct val="90000"/>
              </a:lnSpc>
            </a:pPr>
            <a:r>
              <a:rPr lang="en-US" sz="2800"/>
              <a:t>Welcoming the involvement of family &amp; friends</a:t>
            </a:r>
          </a:p>
          <a:p>
            <a:pPr>
              <a:lnSpc>
                <a:spcPct val="90000"/>
              </a:lnSpc>
            </a:pPr>
            <a:r>
              <a:rPr lang="en-US" sz="2800"/>
              <a:t>Transition and continuity</a:t>
            </a:r>
          </a:p>
          <a:p>
            <a:pPr>
              <a:lnSpc>
                <a:spcPct val="90000"/>
              </a:lnSpc>
            </a:pPr>
            <a:r>
              <a:rPr lang="en-US" sz="2800"/>
              <a:t>Access to care</a:t>
            </a:r>
          </a:p>
          <a:p>
            <a:pPr>
              <a:lnSpc>
                <a:spcPct val="90000"/>
              </a:lnSpc>
            </a:pPr>
            <a:endParaRPr lang="en-US" sz="2800"/>
          </a:p>
          <a:p>
            <a:pPr algn="r">
              <a:lnSpc>
                <a:spcPct val="90000"/>
              </a:lnSpc>
              <a:buFont typeface="Arial" pitchFamily="-72" charset="0"/>
              <a:buNone/>
            </a:pPr>
            <a:r>
              <a:rPr lang="en-US" sz="1600"/>
              <a:t>(Adapted from NHS PtEx Framework in</a:t>
            </a:r>
            <a:r>
              <a:rPr lang="en-US" sz="2000"/>
              <a:t> </a:t>
            </a:r>
            <a:r>
              <a:rPr lang="en-US" sz="1600"/>
              <a:t>Matthews &amp; Cornwell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smtClean="0"/>
              <a:t>Learning outcome 3. </a:t>
            </a:r>
          </a:p>
        </p:txBody>
      </p:sp>
      <p:sp>
        <p:nvSpPr>
          <p:cNvPr id="22530" name="Content Placeholder 2"/>
          <p:cNvSpPr>
            <a:spLocks noGrp="1"/>
          </p:cNvSpPr>
          <p:nvPr>
            <p:ph idx="1"/>
          </p:nvPr>
        </p:nvSpPr>
        <p:spPr/>
        <p:txBody>
          <a:bodyPr/>
          <a:lstStyle/>
          <a:p>
            <a:pPr marL="0" indent="0" eaLnBrk="1" hangingPunct="1">
              <a:buFont typeface="Arial" pitchFamily="-72" charset="0"/>
              <a:buNone/>
            </a:pPr>
            <a:r>
              <a:rPr lang="en-GB" smtClean="0"/>
              <a:t>To understand the impact of healthcare on patient experience using specific examples</a:t>
            </a:r>
          </a:p>
          <a:p>
            <a:pPr marL="0" indent="0" eaLnBrk="1" hangingPunct="1">
              <a:buFont typeface="Arial" pitchFamily="-72" charset="0"/>
              <a:buNone/>
            </a:pPr>
            <a:endParaRPr lang="en-GB" smtClean="0"/>
          </a:p>
          <a:p>
            <a:pPr marL="400050" lvl="1" indent="0" eaLnBrk="1" hangingPunct="1">
              <a:buFont typeface="Arial" pitchFamily="-72" charset="0"/>
              <a:buNone/>
            </a:pPr>
            <a:r>
              <a:rPr lang="en-GB" smtClean="0"/>
              <a:t>- preparing your PtEx survey (Module 2 FCA course)</a:t>
            </a:r>
          </a:p>
          <a:p>
            <a:pPr marL="400050" lvl="1" indent="0" eaLnBrk="1" hangingPunct="1">
              <a:buFont typeface="Arial" pitchFamily="-72" charset="0"/>
              <a:buNone/>
            </a:pPr>
            <a:r>
              <a:rPr lang="en-GB" smtClean="0"/>
              <a:t>- Imperial NHS Trust cancer services</a:t>
            </a:r>
          </a:p>
          <a:p>
            <a:pPr marL="400050" lvl="1" indent="0" eaLnBrk="1" hangingPunct="1">
              <a:buFont typeface="Arial" pitchFamily="-72" charset="0"/>
              <a:buNone/>
            </a:pPr>
            <a:r>
              <a:rPr lang="en-GB" smtClean="0"/>
              <a:t>- patient journeys: an example</a:t>
            </a:r>
          </a:p>
          <a:p>
            <a:pPr marL="0" indent="0" eaLnBrk="1" hangingPunct="1">
              <a:buFont typeface="Arial" pitchFamily="-72" charset="0"/>
              <a:buNone/>
            </a:pPr>
            <a:endParaRPr lang="en-GB" smtClean="0"/>
          </a:p>
        </p:txBody>
      </p:sp>
      <p:pic>
        <p:nvPicPr>
          <p:cNvPr id="22531" name="Picture 3"/>
          <p:cNvPicPr>
            <a:picLocks noChangeAspect="1"/>
          </p:cNvPicPr>
          <p:nvPr/>
        </p:nvPicPr>
        <p:blipFill>
          <a:blip r:embed="rId3"/>
          <a:srcRect/>
          <a:stretch>
            <a:fillRect/>
          </a:stretch>
        </p:blipFill>
        <p:spPr bwMode="auto">
          <a:xfrm>
            <a:off x="6286500" y="4829175"/>
            <a:ext cx="285750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GB"/>
              <a:t>What is patient experience?</a:t>
            </a:r>
          </a:p>
        </p:txBody>
      </p:sp>
      <p:pic>
        <p:nvPicPr>
          <p:cNvPr id="24578" name="Content Placeholder 3"/>
          <p:cNvPicPr>
            <a:picLocks noGrp="1" noChangeAspect="1"/>
          </p:cNvPicPr>
          <p:nvPr>
            <p:ph idx="4294967295"/>
          </p:nvPr>
        </p:nvPicPr>
        <p:blipFill>
          <a:blip r:embed="rId3"/>
          <a:srcRect/>
          <a:stretch>
            <a:fillRect/>
          </a:stretch>
        </p:blipFill>
        <p:spPr>
          <a:xfrm>
            <a:off x="5219700" y="1484313"/>
            <a:ext cx="3833813" cy="4897437"/>
          </a:xfrm>
        </p:spPr>
      </p:pic>
      <p:pic>
        <p:nvPicPr>
          <p:cNvPr id="24579" name="Picture 2"/>
          <p:cNvPicPr>
            <a:picLocks noChangeAspect="1" noChangeArrowheads="1"/>
          </p:cNvPicPr>
          <p:nvPr/>
        </p:nvPicPr>
        <p:blipFill>
          <a:blip r:embed="rId4"/>
          <a:srcRect/>
          <a:stretch>
            <a:fillRect/>
          </a:stretch>
        </p:blipFill>
        <p:spPr bwMode="auto">
          <a:xfrm>
            <a:off x="107950" y="2060575"/>
            <a:ext cx="4795838"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Traffic-lights"/>
          <p:cNvPicPr>
            <a:picLocks noChangeAspect="1" noChangeArrowheads="1"/>
          </p:cNvPicPr>
          <p:nvPr/>
        </p:nvPicPr>
        <p:blipFill>
          <a:blip r:embed="rId3"/>
          <a:srcRect/>
          <a:stretch>
            <a:fillRect/>
          </a:stretch>
        </p:blipFill>
        <p:spPr bwMode="auto">
          <a:xfrm>
            <a:off x="1366838" y="550863"/>
            <a:ext cx="6410325" cy="575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557213"/>
            <a:ext cx="8229600" cy="1143000"/>
          </a:xfrm>
        </p:spPr>
        <p:txBody>
          <a:bodyPr/>
          <a:lstStyle/>
          <a:p>
            <a:pPr eaLnBrk="1" hangingPunct="1"/>
            <a:r>
              <a:rPr lang="en-GB" sz="4000"/>
              <a:t>Lord Darzi’s definition of quality in NHS (2008)</a:t>
            </a:r>
            <a:br>
              <a:rPr lang="en-GB" sz="4000"/>
            </a:br>
            <a:endParaRPr lang="en-GB" sz="2800"/>
          </a:p>
        </p:txBody>
      </p:sp>
      <p:sp>
        <p:nvSpPr>
          <p:cNvPr id="3" name="Content Placeholder 2"/>
          <p:cNvSpPr>
            <a:spLocks noGrp="1"/>
          </p:cNvSpPr>
          <p:nvPr>
            <p:ph idx="1"/>
          </p:nvPr>
        </p:nvSpPr>
        <p:spPr/>
        <p:txBody>
          <a:bodyPr rtlCol="0">
            <a:normAutofit fontScale="85000" lnSpcReduction="20000"/>
          </a:bodyPr>
          <a:lstStyle/>
          <a:p>
            <a:pPr marL="0" indent="0" eaLnBrk="1" fontAlgn="auto" hangingPunct="1">
              <a:spcAft>
                <a:spcPts val="0"/>
              </a:spcAft>
              <a:buFont typeface="Arial" pitchFamily="34" charset="0"/>
              <a:buNone/>
              <a:defRPr/>
            </a:pPr>
            <a:endParaRPr lang="en-GB" dirty="0" smtClean="0">
              <a:ea typeface="+mn-ea"/>
              <a:cs typeface="+mn-cs"/>
            </a:endParaRPr>
          </a:p>
          <a:p>
            <a:pPr eaLnBrk="1" fontAlgn="auto" hangingPunct="1">
              <a:spcAft>
                <a:spcPts val="0"/>
              </a:spcAft>
              <a:buFont typeface="Arial" pitchFamily="34" charset="0"/>
              <a:buChar char="•"/>
              <a:defRPr/>
            </a:pPr>
            <a:r>
              <a:rPr lang="en-GB" dirty="0" smtClean="0">
                <a:ea typeface="+mn-ea"/>
                <a:cs typeface="+mn-cs"/>
              </a:rPr>
              <a:t>Patient </a:t>
            </a:r>
            <a:r>
              <a:rPr lang="en-GB" b="1" dirty="0">
                <a:ea typeface="+mn-ea"/>
                <a:cs typeface="+mn-cs"/>
              </a:rPr>
              <a:t>safety</a:t>
            </a:r>
            <a:r>
              <a:rPr lang="en-GB" dirty="0">
                <a:ea typeface="+mn-ea"/>
                <a:cs typeface="+mn-cs"/>
              </a:rPr>
              <a:t> – means no harm is done to patients.</a:t>
            </a:r>
          </a:p>
          <a:p>
            <a:pPr eaLnBrk="1" fontAlgn="auto" hangingPunct="1">
              <a:spcAft>
                <a:spcPts val="0"/>
              </a:spcAft>
              <a:buFont typeface="Arial" pitchFamily="34" charset="0"/>
              <a:buChar char="•"/>
              <a:defRPr/>
            </a:pPr>
            <a:r>
              <a:rPr lang="en-GB" dirty="0">
                <a:ea typeface="+mn-ea"/>
                <a:cs typeface="+mn-cs"/>
              </a:rPr>
              <a:t>Patient </a:t>
            </a:r>
            <a:r>
              <a:rPr lang="en-GB" b="1" dirty="0">
                <a:ea typeface="+mn-ea"/>
                <a:cs typeface="+mn-cs"/>
              </a:rPr>
              <a:t>experience</a:t>
            </a:r>
            <a:r>
              <a:rPr lang="en-GB" dirty="0">
                <a:ea typeface="+mn-ea"/>
                <a:cs typeface="+mn-cs"/>
              </a:rPr>
              <a:t> - the compassion, dignity and respect with which patients are treated.</a:t>
            </a:r>
          </a:p>
          <a:p>
            <a:pPr eaLnBrk="1" fontAlgn="auto" hangingPunct="1">
              <a:spcAft>
                <a:spcPts val="0"/>
              </a:spcAft>
              <a:buFont typeface="Arial" pitchFamily="34" charset="0"/>
              <a:buChar char="•"/>
              <a:defRPr/>
            </a:pPr>
            <a:r>
              <a:rPr lang="en-GB" b="1" dirty="0">
                <a:ea typeface="+mn-ea"/>
                <a:cs typeface="+mn-cs"/>
              </a:rPr>
              <a:t>Effectiveness of care </a:t>
            </a:r>
            <a:r>
              <a:rPr lang="en-GB" dirty="0">
                <a:ea typeface="+mn-ea"/>
                <a:cs typeface="+mn-cs"/>
              </a:rPr>
              <a:t>- understanding success rates from different treatments for different </a:t>
            </a:r>
            <a:r>
              <a:rPr lang="en-GB" dirty="0" smtClean="0">
                <a:ea typeface="+mn-ea"/>
                <a:cs typeface="+mn-cs"/>
              </a:rPr>
              <a:t>conditions (Also </a:t>
            </a:r>
            <a:r>
              <a:rPr lang="en-GB" dirty="0">
                <a:ea typeface="+mn-ea"/>
                <a:cs typeface="+mn-cs"/>
              </a:rPr>
              <a:t>understanding effectiveness of care from the patient’s own perspective which will be measured through patient-reported outcomes measures </a:t>
            </a:r>
            <a:r>
              <a:rPr lang="en-GB" dirty="0" smtClean="0">
                <a:ea typeface="+mn-ea"/>
                <a:cs typeface="+mn-cs"/>
              </a:rPr>
              <a:t>- PROMs)</a:t>
            </a:r>
          </a:p>
          <a:p>
            <a:pPr marL="0" indent="0" eaLnBrk="1" fontAlgn="auto" hangingPunct="1">
              <a:spcAft>
                <a:spcPts val="0"/>
              </a:spcAft>
              <a:buFont typeface="Arial" pitchFamily="34" charset="0"/>
              <a:buNone/>
              <a:defRPr/>
            </a:pPr>
            <a:endParaRPr lang="en-GB" u="sng" dirty="0" smtClean="0">
              <a:ea typeface="+mn-ea"/>
              <a:cs typeface="+mn-cs"/>
              <a:hlinkClick r:id="rId3"/>
            </a:endParaRPr>
          </a:p>
          <a:p>
            <a:pPr marL="0" indent="0" eaLnBrk="1" fontAlgn="auto" hangingPunct="1">
              <a:spcAft>
                <a:spcPts val="0"/>
              </a:spcAft>
              <a:buFont typeface="Arial" pitchFamily="34" charset="0"/>
              <a:buNone/>
              <a:defRPr/>
            </a:pPr>
            <a:r>
              <a:rPr lang="en-GB" u="sng" dirty="0" smtClean="0">
                <a:ea typeface="+mn-ea"/>
                <a:cs typeface="+mn-cs"/>
                <a:hlinkClick r:id="rId3"/>
              </a:rPr>
              <a:t>http</a:t>
            </a:r>
            <a:r>
              <a:rPr lang="en-GB" u="sng" dirty="0">
                <a:ea typeface="+mn-ea"/>
                <a:cs typeface="+mn-cs"/>
                <a:hlinkClick r:id="rId3"/>
              </a:rPr>
              <a:t>://www.dh.gov.uk/en/publicationsandstatistics/publications/publicationspolicyandguidance/DH_085825</a:t>
            </a:r>
            <a:endParaRPr lang="en-GB" dirty="0">
              <a:ea typeface="+mn-ea"/>
              <a:cs typeface="+mn-cs"/>
            </a:endParaRPr>
          </a:p>
          <a:p>
            <a:pPr eaLnBrk="1" fontAlgn="auto" hangingPunct="1">
              <a:spcAft>
                <a:spcPts val="0"/>
              </a:spcAft>
              <a:buFont typeface="Arial" pitchFamily="34" charset="0"/>
              <a:buChar char="•"/>
              <a:defRPr/>
            </a:pPr>
            <a:endParaRPr lang="en-GB" dirty="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a:t>As usual lots of terms…</a:t>
            </a:r>
          </a:p>
        </p:txBody>
      </p:sp>
      <p:sp>
        <p:nvSpPr>
          <p:cNvPr id="30722" name="Rectangle 3"/>
          <p:cNvSpPr>
            <a:spLocks noGrp="1"/>
          </p:cNvSpPr>
          <p:nvPr>
            <p:ph type="body" idx="1"/>
          </p:nvPr>
        </p:nvSpPr>
        <p:spPr/>
        <p:txBody>
          <a:bodyPr/>
          <a:lstStyle/>
          <a:p>
            <a:pPr eaLnBrk="1" hangingPunct="1">
              <a:lnSpc>
                <a:spcPct val="90000"/>
              </a:lnSpc>
            </a:pPr>
            <a:r>
              <a:rPr lang="en-US" sz="2800"/>
              <a:t>Quiz. What is the difference between:-</a:t>
            </a:r>
          </a:p>
          <a:p>
            <a:pPr eaLnBrk="1" hangingPunct="1">
              <a:lnSpc>
                <a:spcPct val="90000"/>
              </a:lnSpc>
            </a:pPr>
            <a:endParaRPr lang="en-US" sz="2800"/>
          </a:p>
          <a:p>
            <a:pPr eaLnBrk="1" hangingPunct="1">
              <a:lnSpc>
                <a:spcPct val="90000"/>
              </a:lnSpc>
              <a:buFont typeface="Arial" pitchFamily="-72" charset="0"/>
              <a:buNone/>
            </a:pPr>
            <a:r>
              <a:rPr lang="en-US" sz="2800"/>
              <a:t>Patient experience</a:t>
            </a:r>
          </a:p>
          <a:p>
            <a:pPr eaLnBrk="1" hangingPunct="1">
              <a:lnSpc>
                <a:spcPct val="90000"/>
              </a:lnSpc>
              <a:buFont typeface="Arial" pitchFamily="-72" charset="0"/>
              <a:buNone/>
            </a:pPr>
            <a:r>
              <a:rPr lang="en-US" sz="2800"/>
              <a:t>Patient reported outcomes</a:t>
            </a:r>
          </a:p>
          <a:p>
            <a:pPr eaLnBrk="1" hangingPunct="1">
              <a:lnSpc>
                <a:spcPct val="90000"/>
              </a:lnSpc>
              <a:buFont typeface="Arial" pitchFamily="-72" charset="0"/>
              <a:buNone/>
            </a:pPr>
            <a:r>
              <a:rPr lang="en-US" sz="2800"/>
              <a:t>Patient satisfaction</a:t>
            </a:r>
          </a:p>
          <a:p>
            <a:pPr eaLnBrk="1" hangingPunct="1">
              <a:lnSpc>
                <a:spcPct val="90000"/>
              </a:lnSpc>
              <a:buFont typeface="Arial" pitchFamily="-72" charset="0"/>
              <a:buNone/>
            </a:pPr>
            <a:r>
              <a:rPr lang="en-US" sz="2800"/>
              <a:t>Patient involvement</a:t>
            </a:r>
          </a:p>
          <a:p>
            <a:pPr eaLnBrk="1" hangingPunct="1">
              <a:lnSpc>
                <a:spcPct val="90000"/>
              </a:lnSpc>
              <a:buFont typeface="Arial" pitchFamily="-72" charset="0"/>
              <a:buNone/>
            </a:pPr>
            <a:r>
              <a:rPr lang="en-US" sz="2800"/>
              <a:t>Patient engagement</a:t>
            </a:r>
          </a:p>
          <a:p>
            <a:pPr eaLnBrk="1" hangingPunct="1">
              <a:lnSpc>
                <a:spcPct val="90000"/>
              </a:lnSpc>
              <a:buFont typeface="Arial" pitchFamily="-72" charset="0"/>
              <a:buNone/>
            </a:pPr>
            <a:endParaRPr lang="en-US" sz="2800"/>
          </a:p>
          <a:p>
            <a:pPr eaLnBrk="1" hangingPunct="1">
              <a:lnSpc>
                <a:spcPct val="90000"/>
              </a:lnSpc>
              <a:buFont typeface="Arial" pitchFamily="-72" charset="0"/>
              <a:buNone/>
            </a:pPr>
            <a:r>
              <a:rPr lang="en-US" sz="2800"/>
              <a:t>And - who is at the centre of care/treatment?</a:t>
            </a:r>
          </a:p>
          <a:p>
            <a:pPr eaLnBrk="1" hangingPunct="1">
              <a:lnSpc>
                <a:spcPct val="90000"/>
              </a:lnSpc>
              <a:buFont typeface="Arial" pitchFamily="-72" charset="0"/>
              <a:buNone/>
            </a:pPr>
            <a:endParaRPr lang="en-US" sz="2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986</TotalTime>
  <Words>1857</Words>
  <Application>Microsoft Office PowerPoint</Application>
  <PresentationFormat>On-screen Show (4:3)</PresentationFormat>
  <Paragraphs>268</Paragraphs>
  <Slides>45</Slides>
  <Notes>45</Notes>
  <HiddenSlides>4</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Patient experience and action</vt:lpstr>
      <vt:lpstr>Learning outcome 1. </vt:lpstr>
      <vt:lpstr>Learning outcome 2. </vt:lpstr>
      <vt:lpstr>Learning outcome 3. </vt:lpstr>
      <vt:lpstr>What is patient experience?</vt:lpstr>
      <vt:lpstr>PowerPoint Presentation</vt:lpstr>
      <vt:lpstr>Lord Darzi’s definition of quality in NHS (2008) </vt:lpstr>
      <vt:lpstr>As usual lots of terms…</vt:lpstr>
      <vt:lpstr>Another definition of PtEx</vt:lpstr>
      <vt:lpstr>PowerPoint Presentation</vt:lpstr>
      <vt:lpstr>PowerPoint Presentation</vt:lpstr>
      <vt:lpstr>Current emphasis on PtEx (1)</vt:lpstr>
      <vt:lpstr>General, Municipal, Boilermakers and Allied Trades Union  (today’s GMB)</vt:lpstr>
      <vt:lpstr>PowerPoint Presentation</vt:lpstr>
      <vt:lpstr>GMBATU action towards health provision and disease prevention</vt:lpstr>
      <vt:lpstr>PowerPoint Presentation</vt:lpstr>
      <vt:lpstr>Current emphasis on PtEx (2)</vt:lpstr>
      <vt:lpstr>Tesco 5 item score</vt:lpstr>
      <vt:lpstr>PowerPoint Presentation</vt:lpstr>
      <vt:lpstr>CQUIN Framework</vt:lpstr>
      <vt:lpstr>What do the questions mean?</vt:lpstr>
      <vt:lpstr>Maternity &amp; GUM</vt:lpstr>
      <vt:lpstr>Pancreatic cancer</vt:lpstr>
      <vt:lpstr>Difficulties of interpretation</vt:lpstr>
      <vt:lpstr>The family and friends test</vt:lpstr>
      <vt:lpstr>PowerPoint Presentation</vt:lpstr>
      <vt:lpstr>PowerPoint Presentation</vt:lpstr>
      <vt:lpstr>So: what might you be measuring?</vt:lpstr>
      <vt:lpstr>For healthcare workers – ‘cost’?</vt:lpstr>
      <vt:lpstr>For healthcare workers – or ‘opportunity’?</vt:lpstr>
      <vt:lpstr>Impact of PtEx</vt:lpstr>
      <vt:lpstr>The cost of satisfaction*</vt:lpstr>
      <vt:lpstr>Patient reported outcomes</vt:lpstr>
      <vt:lpstr>PowerPoint Presentation</vt:lpstr>
      <vt:lpstr>Chemotherapy examples</vt:lpstr>
      <vt:lpstr>Free text comments from patients in NCPES</vt:lpstr>
      <vt:lpstr>PowerPoint Presentation</vt:lpstr>
      <vt:lpstr>PowerPoint Presentation</vt:lpstr>
      <vt:lpstr>A patient journey</vt:lpstr>
      <vt:lpstr>An experienced patient</vt:lpstr>
      <vt:lpstr>An experienced patient – “and a cast of thousands”</vt:lpstr>
      <vt:lpstr>Summing up my experience (1)?</vt:lpstr>
      <vt:lpstr>Summing up my experience (2)?</vt:lpstr>
      <vt:lpstr>Domains of Patient Experience</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Day</dc:creator>
  <cp:lastModifiedBy>Shiel, Nuala</cp:lastModifiedBy>
  <cp:revision>71</cp:revision>
  <dcterms:created xsi:type="dcterms:W3CDTF">2012-10-24T13:47:40Z</dcterms:created>
  <dcterms:modified xsi:type="dcterms:W3CDTF">2012-11-06T13:39:13Z</dcterms:modified>
</cp:coreProperties>
</file>