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96" r:id="rId2"/>
    <p:sldId id="386" r:id="rId3"/>
    <p:sldId id="387" r:id="rId4"/>
    <p:sldId id="475" r:id="rId5"/>
    <p:sldId id="474" r:id="rId6"/>
    <p:sldId id="394" r:id="rId7"/>
    <p:sldId id="396" r:id="rId8"/>
    <p:sldId id="403" r:id="rId9"/>
    <p:sldId id="404" r:id="rId10"/>
    <p:sldId id="414" r:id="rId11"/>
    <p:sldId id="410" r:id="rId12"/>
    <p:sldId id="408" r:id="rId13"/>
    <p:sldId id="415" r:id="rId14"/>
    <p:sldId id="406" r:id="rId15"/>
    <p:sldId id="338" r:id="rId16"/>
    <p:sldId id="473" r:id="rId17"/>
    <p:sldId id="295" r:id="rId18"/>
    <p:sldId id="340" r:id="rId19"/>
    <p:sldId id="298" r:id="rId20"/>
    <p:sldId id="341" r:id="rId21"/>
    <p:sldId id="430" r:id="rId22"/>
    <p:sldId id="431" r:id="rId23"/>
    <p:sldId id="432" r:id="rId24"/>
    <p:sldId id="433" r:id="rId25"/>
    <p:sldId id="449" r:id="rId26"/>
    <p:sldId id="434" r:id="rId27"/>
    <p:sldId id="435" r:id="rId28"/>
    <p:sldId id="436" r:id="rId29"/>
    <p:sldId id="471" r:id="rId30"/>
    <p:sldId id="459" r:id="rId31"/>
    <p:sldId id="460" r:id="rId32"/>
    <p:sldId id="454" r:id="rId33"/>
    <p:sldId id="455" r:id="rId34"/>
    <p:sldId id="456" r:id="rId35"/>
    <p:sldId id="457" r:id="rId36"/>
    <p:sldId id="458" r:id="rId37"/>
    <p:sldId id="352" r:id="rId38"/>
    <p:sldId id="467" r:id="rId39"/>
    <p:sldId id="472" r:id="rId40"/>
    <p:sldId id="349" r:id="rId41"/>
    <p:sldId id="461" r:id="rId42"/>
    <p:sldId id="462" r:id="rId43"/>
    <p:sldId id="463" r:id="rId44"/>
    <p:sldId id="447" r:id="rId45"/>
    <p:sldId id="270" r:id="rId46"/>
    <p:sldId id="274" r:id="rId47"/>
    <p:sldId id="272" r:id="rId48"/>
    <p:sldId id="448" r:id="rId49"/>
    <p:sldId id="271" r:id="rId50"/>
    <p:sldId id="468" r:id="rId51"/>
    <p:sldId id="470"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8" autoAdjust="0"/>
    <p:restoredTop sz="94660"/>
  </p:normalViewPr>
  <p:slideViewPr>
    <p:cSldViewPr>
      <p:cViewPr>
        <p:scale>
          <a:sx n="50" d="100"/>
          <a:sy n="50" d="100"/>
        </p:scale>
        <p:origin x="-79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74A43-4748-C24D-8F0F-60841DE4DBF1}"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8D645CD7-FB13-1248-A64A-A207933E830F}">
      <dgm:prSet phldrT="[Text]"/>
      <dgm:spPr/>
      <dgm:t>
        <a:bodyPr/>
        <a:lstStyle/>
        <a:p>
          <a:r>
            <a:rPr lang="en-US" dirty="0" smtClean="0"/>
            <a:t>Increasing healthcare costs</a:t>
          </a:r>
          <a:endParaRPr lang="en-US" dirty="0"/>
        </a:p>
      </dgm:t>
    </dgm:pt>
    <dgm:pt modelId="{751D448E-2DBA-8342-A909-77BAA1FCCE58}" type="parTrans" cxnId="{2FC40A6D-A39A-A944-BDB6-266808146700}">
      <dgm:prSet/>
      <dgm:spPr/>
      <dgm:t>
        <a:bodyPr/>
        <a:lstStyle/>
        <a:p>
          <a:endParaRPr lang="en-US"/>
        </a:p>
      </dgm:t>
    </dgm:pt>
    <dgm:pt modelId="{4C73199A-6356-644C-808C-C3A28B2EDD79}" type="sibTrans" cxnId="{2FC40A6D-A39A-A944-BDB6-266808146700}">
      <dgm:prSet/>
      <dgm:spPr/>
      <dgm:t>
        <a:bodyPr/>
        <a:lstStyle/>
        <a:p>
          <a:endParaRPr lang="en-US"/>
        </a:p>
      </dgm:t>
    </dgm:pt>
    <dgm:pt modelId="{56C763E6-3995-EC43-8877-7C6714A5C752}">
      <dgm:prSet phldrT="[Text]"/>
      <dgm:spPr/>
      <dgm:t>
        <a:bodyPr/>
        <a:lstStyle/>
        <a:p>
          <a:r>
            <a:rPr lang="en-US" dirty="0" smtClean="0"/>
            <a:t>Ageing population</a:t>
          </a:r>
          <a:endParaRPr lang="en-US" dirty="0"/>
        </a:p>
      </dgm:t>
    </dgm:pt>
    <dgm:pt modelId="{67DED006-A48F-B642-9745-9B8E2F50263C}" type="parTrans" cxnId="{B31A836B-DA02-C74E-A74D-0AB13E5DF571}">
      <dgm:prSet/>
      <dgm:spPr/>
      <dgm:t>
        <a:bodyPr/>
        <a:lstStyle/>
        <a:p>
          <a:endParaRPr lang="en-US"/>
        </a:p>
      </dgm:t>
    </dgm:pt>
    <dgm:pt modelId="{5D33C228-FCB9-1744-AEA0-CA5BA86277E1}" type="sibTrans" cxnId="{B31A836B-DA02-C74E-A74D-0AB13E5DF571}">
      <dgm:prSet/>
      <dgm:spPr/>
      <dgm:t>
        <a:bodyPr/>
        <a:lstStyle/>
        <a:p>
          <a:endParaRPr lang="en-US"/>
        </a:p>
      </dgm:t>
    </dgm:pt>
    <dgm:pt modelId="{7C09BECC-19D8-7448-A7B2-DC6D5AA4AF96}">
      <dgm:prSet phldrT="[Text]"/>
      <dgm:spPr/>
      <dgm:t>
        <a:bodyPr/>
        <a:lstStyle/>
        <a:p>
          <a:r>
            <a:rPr lang="en-US" dirty="0" smtClean="0"/>
            <a:t>Growth of medical technology</a:t>
          </a:r>
          <a:endParaRPr lang="en-US" dirty="0"/>
        </a:p>
      </dgm:t>
    </dgm:pt>
    <dgm:pt modelId="{272DA155-134B-C748-AC3B-D2D4B95D1C0D}" type="parTrans" cxnId="{81AE1567-136A-D048-AE37-195EC3A97011}">
      <dgm:prSet/>
      <dgm:spPr/>
      <dgm:t>
        <a:bodyPr/>
        <a:lstStyle/>
        <a:p>
          <a:endParaRPr lang="en-US"/>
        </a:p>
      </dgm:t>
    </dgm:pt>
    <dgm:pt modelId="{6AB8B81F-8930-444B-8ABB-003B51E78458}" type="sibTrans" cxnId="{81AE1567-136A-D048-AE37-195EC3A97011}">
      <dgm:prSet/>
      <dgm:spPr/>
      <dgm:t>
        <a:bodyPr/>
        <a:lstStyle/>
        <a:p>
          <a:endParaRPr lang="en-US"/>
        </a:p>
      </dgm:t>
    </dgm:pt>
    <dgm:pt modelId="{D76562E2-520B-3449-99F9-BD850661D9FC}">
      <dgm:prSet phldrT="[Text]"/>
      <dgm:spPr/>
      <dgm:t>
        <a:bodyPr/>
        <a:lstStyle/>
        <a:p>
          <a:r>
            <a:rPr lang="en-US" dirty="0" smtClean="0"/>
            <a:t>Rising expectations</a:t>
          </a:r>
          <a:endParaRPr lang="en-US" dirty="0"/>
        </a:p>
      </dgm:t>
    </dgm:pt>
    <dgm:pt modelId="{2109733B-E921-5742-BAC1-EA29C53F888D}" type="parTrans" cxnId="{E61808E9-768B-C647-88E5-62E0B283FB59}">
      <dgm:prSet/>
      <dgm:spPr/>
      <dgm:t>
        <a:bodyPr/>
        <a:lstStyle/>
        <a:p>
          <a:endParaRPr lang="en-US"/>
        </a:p>
      </dgm:t>
    </dgm:pt>
    <dgm:pt modelId="{3971DE37-2844-104F-A316-1B6E7C859CF4}" type="sibTrans" cxnId="{E61808E9-768B-C647-88E5-62E0B283FB59}">
      <dgm:prSet/>
      <dgm:spPr/>
      <dgm:t>
        <a:bodyPr/>
        <a:lstStyle/>
        <a:p>
          <a:endParaRPr lang="en-US"/>
        </a:p>
      </dgm:t>
    </dgm:pt>
    <dgm:pt modelId="{B181F7BE-70D7-D04A-B23C-3EAE5B7A70BB}">
      <dgm:prSet phldrT="[Text]"/>
      <dgm:spPr/>
      <dgm:t>
        <a:bodyPr/>
        <a:lstStyle/>
        <a:p>
          <a:r>
            <a:rPr lang="en-US" dirty="0" smtClean="0"/>
            <a:t>Epidemic of chronic disease</a:t>
          </a:r>
          <a:endParaRPr lang="en-US" dirty="0"/>
        </a:p>
      </dgm:t>
    </dgm:pt>
    <dgm:pt modelId="{B5B0E089-9279-B245-AF0F-E548878DBE2F}" type="parTrans" cxnId="{8ACBE2AC-0771-E24E-8B4F-D24B1B0357EE}">
      <dgm:prSet/>
      <dgm:spPr/>
      <dgm:t>
        <a:bodyPr/>
        <a:lstStyle/>
        <a:p>
          <a:endParaRPr lang="en-US"/>
        </a:p>
      </dgm:t>
    </dgm:pt>
    <dgm:pt modelId="{D7C47E7B-88EA-3045-A593-87C8A933612A}" type="sibTrans" cxnId="{8ACBE2AC-0771-E24E-8B4F-D24B1B0357EE}">
      <dgm:prSet/>
      <dgm:spPr/>
      <dgm:t>
        <a:bodyPr/>
        <a:lstStyle/>
        <a:p>
          <a:endParaRPr lang="en-US"/>
        </a:p>
      </dgm:t>
    </dgm:pt>
    <dgm:pt modelId="{A00B7C6F-FD61-2F4E-AF5B-678BDB86253E}">
      <dgm:prSet phldrT="[Text]"/>
      <dgm:spPr/>
      <dgm:t>
        <a:bodyPr/>
        <a:lstStyle/>
        <a:p>
          <a:r>
            <a:rPr lang="en-US" dirty="0" smtClean="0"/>
            <a:t>Achieving excellence consistently</a:t>
          </a:r>
          <a:endParaRPr lang="en-US" dirty="0"/>
        </a:p>
      </dgm:t>
    </dgm:pt>
    <dgm:pt modelId="{7B89AE8A-16D9-9440-A3E7-6809964CD330}" type="parTrans" cxnId="{EB230D38-D026-C44A-9B85-064F0964C0B9}">
      <dgm:prSet/>
      <dgm:spPr/>
      <dgm:t>
        <a:bodyPr/>
        <a:lstStyle/>
        <a:p>
          <a:endParaRPr lang="en-US"/>
        </a:p>
      </dgm:t>
    </dgm:pt>
    <dgm:pt modelId="{C7C1BDF7-2979-F14A-A003-7BBC2A7ACAE3}" type="sibTrans" cxnId="{EB230D38-D026-C44A-9B85-064F0964C0B9}">
      <dgm:prSet/>
      <dgm:spPr/>
      <dgm:t>
        <a:bodyPr/>
        <a:lstStyle/>
        <a:p>
          <a:endParaRPr lang="en-US"/>
        </a:p>
      </dgm:t>
    </dgm:pt>
    <dgm:pt modelId="{9D2410EA-45C1-FF47-B47A-4E47E34FADEE}" type="pres">
      <dgm:prSet presAssocID="{43E74A43-4748-C24D-8F0F-60841DE4DBF1}" presName="cycle" presStyleCnt="0">
        <dgm:presLayoutVars>
          <dgm:chMax val="1"/>
          <dgm:dir/>
          <dgm:animLvl val="ctr"/>
          <dgm:resizeHandles val="exact"/>
        </dgm:presLayoutVars>
      </dgm:prSet>
      <dgm:spPr/>
      <dgm:t>
        <a:bodyPr/>
        <a:lstStyle/>
        <a:p>
          <a:endParaRPr lang="en-US"/>
        </a:p>
      </dgm:t>
    </dgm:pt>
    <dgm:pt modelId="{42EA1D41-FFD0-334B-90DB-3A232750AD61}" type="pres">
      <dgm:prSet presAssocID="{8D645CD7-FB13-1248-A64A-A207933E830F}" presName="centerShape" presStyleLbl="node0" presStyleIdx="0" presStyleCnt="1"/>
      <dgm:spPr/>
      <dgm:t>
        <a:bodyPr/>
        <a:lstStyle/>
        <a:p>
          <a:endParaRPr lang="en-US"/>
        </a:p>
      </dgm:t>
    </dgm:pt>
    <dgm:pt modelId="{0AE35EF0-42E0-CB43-AE60-BCB812503DDF}" type="pres">
      <dgm:prSet presAssocID="{67DED006-A48F-B642-9745-9B8E2F50263C}" presName="parTrans" presStyleLbl="bgSibTrans2D1" presStyleIdx="0" presStyleCnt="5"/>
      <dgm:spPr/>
      <dgm:t>
        <a:bodyPr/>
        <a:lstStyle/>
        <a:p>
          <a:endParaRPr lang="en-US"/>
        </a:p>
      </dgm:t>
    </dgm:pt>
    <dgm:pt modelId="{7F1043CF-0E45-9641-A15E-3758B7E8E0B3}" type="pres">
      <dgm:prSet presAssocID="{56C763E6-3995-EC43-8877-7C6714A5C752}" presName="node" presStyleLbl="node1" presStyleIdx="0" presStyleCnt="5">
        <dgm:presLayoutVars>
          <dgm:bulletEnabled val="1"/>
        </dgm:presLayoutVars>
      </dgm:prSet>
      <dgm:spPr/>
      <dgm:t>
        <a:bodyPr/>
        <a:lstStyle/>
        <a:p>
          <a:endParaRPr lang="en-US"/>
        </a:p>
      </dgm:t>
    </dgm:pt>
    <dgm:pt modelId="{504D5300-A5FD-BD40-96CB-1C8A16AACBFF}" type="pres">
      <dgm:prSet presAssocID="{272DA155-134B-C748-AC3B-D2D4B95D1C0D}" presName="parTrans" presStyleLbl="bgSibTrans2D1" presStyleIdx="1" presStyleCnt="5"/>
      <dgm:spPr/>
      <dgm:t>
        <a:bodyPr/>
        <a:lstStyle/>
        <a:p>
          <a:endParaRPr lang="en-US"/>
        </a:p>
      </dgm:t>
    </dgm:pt>
    <dgm:pt modelId="{E9A93A78-3175-5C46-AD73-D0C5BBDEFEEC}" type="pres">
      <dgm:prSet presAssocID="{7C09BECC-19D8-7448-A7B2-DC6D5AA4AF96}" presName="node" presStyleLbl="node1" presStyleIdx="1" presStyleCnt="5">
        <dgm:presLayoutVars>
          <dgm:bulletEnabled val="1"/>
        </dgm:presLayoutVars>
      </dgm:prSet>
      <dgm:spPr/>
      <dgm:t>
        <a:bodyPr/>
        <a:lstStyle/>
        <a:p>
          <a:endParaRPr lang="en-US"/>
        </a:p>
      </dgm:t>
    </dgm:pt>
    <dgm:pt modelId="{C7DDFC9C-7E59-CA4A-9031-F5D727A2B0AD}" type="pres">
      <dgm:prSet presAssocID="{2109733B-E921-5742-BAC1-EA29C53F888D}" presName="parTrans" presStyleLbl="bgSibTrans2D1" presStyleIdx="2" presStyleCnt="5"/>
      <dgm:spPr/>
      <dgm:t>
        <a:bodyPr/>
        <a:lstStyle/>
        <a:p>
          <a:endParaRPr lang="en-US"/>
        </a:p>
      </dgm:t>
    </dgm:pt>
    <dgm:pt modelId="{408126A4-1867-9848-95F4-59F3BAECB629}" type="pres">
      <dgm:prSet presAssocID="{D76562E2-520B-3449-99F9-BD850661D9FC}" presName="node" presStyleLbl="node1" presStyleIdx="2" presStyleCnt="5">
        <dgm:presLayoutVars>
          <dgm:bulletEnabled val="1"/>
        </dgm:presLayoutVars>
      </dgm:prSet>
      <dgm:spPr/>
      <dgm:t>
        <a:bodyPr/>
        <a:lstStyle/>
        <a:p>
          <a:endParaRPr lang="en-US"/>
        </a:p>
      </dgm:t>
    </dgm:pt>
    <dgm:pt modelId="{9CE72415-AB12-8D46-BD62-09C2F953D5FF}" type="pres">
      <dgm:prSet presAssocID="{B5B0E089-9279-B245-AF0F-E548878DBE2F}" presName="parTrans" presStyleLbl="bgSibTrans2D1" presStyleIdx="3" presStyleCnt="5"/>
      <dgm:spPr/>
      <dgm:t>
        <a:bodyPr/>
        <a:lstStyle/>
        <a:p>
          <a:endParaRPr lang="en-US"/>
        </a:p>
      </dgm:t>
    </dgm:pt>
    <dgm:pt modelId="{60742212-0B69-874F-89C8-66F8D517354E}" type="pres">
      <dgm:prSet presAssocID="{B181F7BE-70D7-D04A-B23C-3EAE5B7A70BB}" presName="node" presStyleLbl="node1" presStyleIdx="3" presStyleCnt="5">
        <dgm:presLayoutVars>
          <dgm:bulletEnabled val="1"/>
        </dgm:presLayoutVars>
      </dgm:prSet>
      <dgm:spPr/>
      <dgm:t>
        <a:bodyPr/>
        <a:lstStyle/>
        <a:p>
          <a:endParaRPr lang="en-US"/>
        </a:p>
      </dgm:t>
    </dgm:pt>
    <dgm:pt modelId="{CFBDB127-7411-B242-A22E-4FA166B4ECED}" type="pres">
      <dgm:prSet presAssocID="{7B89AE8A-16D9-9440-A3E7-6809964CD330}" presName="parTrans" presStyleLbl="bgSibTrans2D1" presStyleIdx="4" presStyleCnt="5"/>
      <dgm:spPr/>
      <dgm:t>
        <a:bodyPr/>
        <a:lstStyle/>
        <a:p>
          <a:endParaRPr lang="en-US"/>
        </a:p>
      </dgm:t>
    </dgm:pt>
    <dgm:pt modelId="{174938AC-C14C-AD44-8E68-BB186BAF2E3C}" type="pres">
      <dgm:prSet presAssocID="{A00B7C6F-FD61-2F4E-AF5B-678BDB86253E}" presName="node" presStyleLbl="node1" presStyleIdx="4" presStyleCnt="5">
        <dgm:presLayoutVars>
          <dgm:bulletEnabled val="1"/>
        </dgm:presLayoutVars>
      </dgm:prSet>
      <dgm:spPr/>
      <dgm:t>
        <a:bodyPr/>
        <a:lstStyle/>
        <a:p>
          <a:endParaRPr lang="en-US"/>
        </a:p>
      </dgm:t>
    </dgm:pt>
  </dgm:ptLst>
  <dgm:cxnLst>
    <dgm:cxn modelId="{09C1401E-2966-E345-8E9D-3981B11424CD}" type="presOf" srcId="{A00B7C6F-FD61-2F4E-AF5B-678BDB86253E}" destId="{174938AC-C14C-AD44-8E68-BB186BAF2E3C}" srcOrd="0" destOrd="0" presId="urn:microsoft.com/office/officeart/2005/8/layout/radial4"/>
    <dgm:cxn modelId="{0A6AF2B8-803C-4E47-A6F5-3D1763878F8E}" type="presOf" srcId="{D76562E2-520B-3449-99F9-BD850661D9FC}" destId="{408126A4-1867-9848-95F4-59F3BAECB629}" srcOrd="0" destOrd="0" presId="urn:microsoft.com/office/officeart/2005/8/layout/radial4"/>
    <dgm:cxn modelId="{47D0F7C1-0943-9D4F-BAB1-5E863321073A}" type="presOf" srcId="{B5B0E089-9279-B245-AF0F-E548878DBE2F}" destId="{9CE72415-AB12-8D46-BD62-09C2F953D5FF}" srcOrd="0" destOrd="0" presId="urn:microsoft.com/office/officeart/2005/8/layout/radial4"/>
    <dgm:cxn modelId="{DE715F93-F310-114F-B117-8B04B47ACCBF}" type="presOf" srcId="{56C763E6-3995-EC43-8877-7C6714A5C752}" destId="{7F1043CF-0E45-9641-A15E-3758B7E8E0B3}" srcOrd="0" destOrd="0" presId="urn:microsoft.com/office/officeart/2005/8/layout/radial4"/>
    <dgm:cxn modelId="{9267BA6A-4505-A147-B6AD-B2685049171C}" type="presOf" srcId="{43E74A43-4748-C24D-8F0F-60841DE4DBF1}" destId="{9D2410EA-45C1-FF47-B47A-4E47E34FADEE}" srcOrd="0" destOrd="0" presId="urn:microsoft.com/office/officeart/2005/8/layout/radial4"/>
    <dgm:cxn modelId="{EB230D38-D026-C44A-9B85-064F0964C0B9}" srcId="{8D645CD7-FB13-1248-A64A-A207933E830F}" destId="{A00B7C6F-FD61-2F4E-AF5B-678BDB86253E}" srcOrd="4" destOrd="0" parTransId="{7B89AE8A-16D9-9440-A3E7-6809964CD330}" sibTransId="{C7C1BDF7-2979-F14A-A003-7BBC2A7ACAE3}"/>
    <dgm:cxn modelId="{A18DC3DD-9E7F-7647-A882-682ABACB1553}" type="presOf" srcId="{7C09BECC-19D8-7448-A7B2-DC6D5AA4AF96}" destId="{E9A93A78-3175-5C46-AD73-D0C5BBDEFEEC}" srcOrd="0" destOrd="0" presId="urn:microsoft.com/office/officeart/2005/8/layout/radial4"/>
    <dgm:cxn modelId="{28E6283C-EF76-564A-91E2-97ADF1D5176C}" type="presOf" srcId="{67DED006-A48F-B642-9745-9B8E2F50263C}" destId="{0AE35EF0-42E0-CB43-AE60-BCB812503DDF}" srcOrd="0" destOrd="0" presId="urn:microsoft.com/office/officeart/2005/8/layout/radial4"/>
    <dgm:cxn modelId="{E61808E9-768B-C647-88E5-62E0B283FB59}" srcId="{8D645CD7-FB13-1248-A64A-A207933E830F}" destId="{D76562E2-520B-3449-99F9-BD850661D9FC}" srcOrd="2" destOrd="0" parTransId="{2109733B-E921-5742-BAC1-EA29C53F888D}" sibTransId="{3971DE37-2844-104F-A316-1B6E7C859CF4}"/>
    <dgm:cxn modelId="{6A651D32-4922-894B-B19A-2E11B3D6005F}" type="presOf" srcId="{8D645CD7-FB13-1248-A64A-A207933E830F}" destId="{42EA1D41-FFD0-334B-90DB-3A232750AD61}" srcOrd="0" destOrd="0" presId="urn:microsoft.com/office/officeart/2005/8/layout/radial4"/>
    <dgm:cxn modelId="{A6D154FB-AA46-1E4F-A315-9B31F69FDE40}" type="presOf" srcId="{2109733B-E921-5742-BAC1-EA29C53F888D}" destId="{C7DDFC9C-7E59-CA4A-9031-F5D727A2B0AD}" srcOrd="0" destOrd="0" presId="urn:microsoft.com/office/officeart/2005/8/layout/radial4"/>
    <dgm:cxn modelId="{B31A836B-DA02-C74E-A74D-0AB13E5DF571}" srcId="{8D645CD7-FB13-1248-A64A-A207933E830F}" destId="{56C763E6-3995-EC43-8877-7C6714A5C752}" srcOrd="0" destOrd="0" parTransId="{67DED006-A48F-B642-9745-9B8E2F50263C}" sibTransId="{5D33C228-FCB9-1744-AEA0-CA5BA86277E1}"/>
    <dgm:cxn modelId="{2422CC43-C1B1-6A4A-B2AE-C48C012B2EAC}" type="presOf" srcId="{7B89AE8A-16D9-9440-A3E7-6809964CD330}" destId="{CFBDB127-7411-B242-A22E-4FA166B4ECED}" srcOrd="0" destOrd="0" presId="urn:microsoft.com/office/officeart/2005/8/layout/radial4"/>
    <dgm:cxn modelId="{2FC40A6D-A39A-A944-BDB6-266808146700}" srcId="{43E74A43-4748-C24D-8F0F-60841DE4DBF1}" destId="{8D645CD7-FB13-1248-A64A-A207933E830F}" srcOrd="0" destOrd="0" parTransId="{751D448E-2DBA-8342-A909-77BAA1FCCE58}" sibTransId="{4C73199A-6356-644C-808C-C3A28B2EDD79}"/>
    <dgm:cxn modelId="{81AE1567-136A-D048-AE37-195EC3A97011}" srcId="{8D645CD7-FB13-1248-A64A-A207933E830F}" destId="{7C09BECC-19D8-7448-A7B2-DC6D5AA4AF96}" srcOrd="1" destOrd="0" parTransId="{272DA155-134B-C748-AC3B-D2D4B95D1C0D}" sibTransId="{6AB8B81F-8930-444B-8ABB-003B51E78458}"/>
    <dgm:cxn modelId="{8ACBE2AC-0771-E24E-8B4F-D24B1B0357EE}" srcId="{8D645CD7-FB13-1248-A64A-A207933E830F}" destId="{B181F7BE-70D7-D04A-B23C-3EAE5B7A70BB}" srcOrd="3" destOrd="0" parTransId="{B5B0E089-9279-B245-AF0F-E548878DBE2F}" sibTransId="{D7C47E7B-88EA-3045-A593-87C8A933612A}"/>
    <dgm:cxn modelId="{D69C7EFD-69F5-2342-9C33-DB79250633F7}" type="presOf" srcId="{272DA155-134B-C748-AC3B-D2D4B95D1C0D}" destId="{504D5300-A5FD-BD40-96CB-1C8A16AACBFF}" srcOrd="0" destOrd="0" presId="urn:microsoft.com/office/officeart/2005/8/layout/radial4"/>
    <dgm:cxn modelId="{A0CDA053-14CD-1C48-8570-BAB360164B67}" type="presOf" srcId="{B181F7BE-70D7-D04A-B23C-3EAE5B7A70BB}" destId="{60742212-0B69-874F-89C8-66F8D517354E}" srcOrd="0" destOrd="0" presId="urn:microsoft.com/office/officeart/2005/8/layout/radial4"/>
    <dgm:cxn modelId="{8F0843C5-61D9-D945-85D2-50259D6EFA88}" type="presParOf" srcId="{9D2410EA-45C1-FF47-B47A-4E47E34FADEE}" destId="{42EA1D41-FFD0-334B-90DB-3A232750AD61}" srcOrd="0" destOrd="0" presId="urn:microsoft.com/office/officeart/2005/8/layout/radial4"/>
    <dgm:cxn modelId="{F0F64801-B76E-AF46-9644-E3AC31771CE8}" type="presParOf" srcId="{9D2410EA-45C1-FF47-B47A-4E47E34FADEE}" destId="{0AE35EF0-42E0-CB43-AE60-BCB812503DDF}" srcOrd="1" destOrd="0" presId="urn:microsoft.com/office/officeart/2005/8/layout/radial4"/>
    <dgm:cxn modelId="{F35E97B1-9400-E241-92EF-04E9180B60CD}" type="presParOf" srcId="{9D2410EA-45C1-FF47-B47A-4E47E34FADEE}" destId="{7F1043CF-0E45-9641-A15E-3758B7E8E0B3}" srcOrd="2" destOrd="0" presId="urn:microsoft.com/office/officeart/2005/8/layout/radial4"/>
    <dgm:cxn modelId="{202BBD1E-F222-114C-97A2-31361EFA56CE}" type="presParOf" srcId="{9D2410EA-45C1-FF47-B47A-4E47E34FADEE}" destId="{504D5300-A5FD-BD40-96CB-1C8A16AACBFF}" srcOrd="3" destOrd="0" presId="urn:microsoft.com/office/officeart/2005/8/layout/radial4"/>
    <dgm:cxn modelId="{EE1E2C46-00BC-FF4F-B09B-B70F97B70A01}" type="presParOf" srcId="{9D2410EA-45C1-FF47-B47A-4E47E34FADEE}" destId="{E9A93A78-3175-5C46-AD73-D0C5BBDEFEEC}" srcOrd="4" destOrd="0" presId="urn:microsoft.com/office/officeart/2005/8/layout/radial4"/>
    <dgm:cxn modelId="{DCB42975-AD1B-134E-A889-A2311BB562B4}" type="presParOf" srcId="{9D2410EA-45C1-FF47-B47A-4E47E34FADEE}" destId="{C7DDFC9C-7E59-CA4A-9031-F5D727A2B0AD}" srcOrd="5" destOrd="0" presId="urn:microsoft.com/office/officeart/2005/8/layout/radial4"/>
    <dgm:cxn modelId="{49E01EAD-FBF9-F547-A272-632169775DF3}" type="presParOf" srcId="{9D2410EA-45C1-FF47-B47A-4E47E34FADEE}" destId="{408126A4-1867-9848-95F4-59F3BAECB629}" srcOrd="6" destOrd="0" presId="urn:microsoft.com/office/officeart/2005/8/layout/radial4"/>
    <dgm:cxn modelId="{3461B5E0-D60C-9244-87C1-C57C79B390DB}" type="presParOf" srcId="{9D2410EA-45C1-FF47-B47A-4E47E34FADEE}" destId="{9CE72415-AB12-8D46-BD62-09C2F953D5FF}" srcOrd="7" destOrd="0" presId="urn:microsoft.com/office/officeart/2005/8/layout/radial4"/>
    <dgm:cxn modelId="{75BB44ED-1A4F-FA40-A498-5619DD8D2A4E}" type="presParOf" srcId="{9D2410EA-45C1-FF47-B47A-4E47E34FADEE}" destId="{60742212-0B69-874F-89C8-66F8D517354E}" srcOrd="8" destOrd="0" presId="urn:microsoft.com/office/officeart/2005/8/layout/radial4"/>
    <dgm:cxn modelId="{A4EAA00B-2B63-0D43-8F4F-31933C22E325}" type="presParOf" srcId="{9D2410EA-45C1-FF47-B47A-4E47E34FADEE}" destId="{CFBDB127-7411-B242-A22E-4FA166B4ECED}" srcOrd="9" destOrd="0" presId="urn:microsoft.com/office/officeart/2005/8/layout/radial4"/>
    <dgm:cxn modelId="{DAB6373C-2BFF-0348-903B-A5716F3E2934}" type="presParOf" srcId="{9D2410EA-45C1-FF47-B47A-4E47E34FADEE}" destId="{174938AC-C14C-AD44-8E68-BB186BAF2E3C}"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4D0539D4-2767-534A-8DB0-1C21A3AA7C26}" type="datetimeFigureOut">
              <a:rPr lang="en-US"/>
              <a:pPr>
                <a:defRPr/>
              </a:pPr>
              <a:t>11/15/2012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3628FDBB-A609-5242-9E07-6913B3A3C26A}" type="slidenum">
              <a:rPr lang="en-GB"/>
              <a:pPr>
                <a:defRPr/>
              </a:pPr>
              <a:t>‹#›</a:t>
            </a:fld>
            <a:endParaRPr lang="en-GB"/>
          </a:p>
        </p:txBody>
      </p:sp>
    </p:spTree>
    <p:extLst>
      <p:ext uri="{BB962C8B-B14F-4D97-AF65-F5344CB8AC3E}">
        <p14:creationId xmlns:p14="http://schemas.microsoft.com/office/powerpoint/2010/main" val="2585296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Wayne</a:t>
            </a:r>
            <a:r>
              <a:rPr lang="en-US" baseline="0" dirty="0" smtClean="0"/>
              <a:t> </a:t>
            </a:r>
            <a:r>
              <a:rPr lang="en-US" baseline="0" dirty="0" err="1" smtClean="0"/>
              <a:t>jowett</a:t>
            </a:r>
            <a:r>
              <a:rPr lang="en-US" baseline="0" dirty="0" smtClean="0"/>
              <a:t> – same age as students? (killed in 2001)</a:t>
            </a:r>
            <a:endParaRPr lang="en-US" dirty="0"/>
          </a:p>
        </p:txBody>
      </p:sp>
      <p:sp>
        <p:nvSpPr>
          <p:cNvPr id="4" name="Slide Number Placeholder 3"/>
          <p:cNvSpPr>
            <a:spLocks noGrp="1"/>
          </p:cNvSpPr>
          <p:nvPr>
            <p:ph type="sldNum" sz="quarter" idx="10"/>
          </p:nvPr>
        </p:nvSpPr>
        <p:spPr/>
        <p:txBody>
          <a:bodyPr/>
          <a:lstStyle/>
          <a:p>
            <a:pPr>
              <a:defRPr/>
            </a:pPr>
            <a:fld id="{3628FDBB-A609-5242-9E07-6913B3A3C26A}" type="slidenum">
              <a:rPr lang="en-GB" smtClean="0"/>
              <a:pPr>
                <a:defRPr/>
              </a:pPr>
              <a:t>2</a:t>
            </a:fld>
            <a:endParaRPr lang="en-GB"/>
          </a:p>
        </p:txBody>
      </p:sp>
    </p:spTree>
    <p:extLst>
      <p:ext uri="{BB962C8B-B14F-4D97-AF65-F5344CB8AC3E}">
        <p14:creationId xmlns:p14="http://schemas.microsoft.com/office/powerpoint/2010/main" val="329608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3B103-28E6-E24E-8618-6C36BC47BF4C}" type="slidenum">
              <a:rPr lang="en-GB"/>
              <a:pPr/>
              <a:t>22</a:t>
            </a:fld>
            <a:endParaRPr lang="en-GB"/>
          </a:p>
        </p:txBody>
      </p:sp>
      <p:sp>
        <p:nvSpPr>
          <p:cNvPr id="2969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29699" name="Rectangle 3"/>
          <p:cNvSpPr>
            <a:spLocks noGrp="1" noChangeArrowheads="1"/>
          </p:cNvSpPr>
          <p:nvPr>
            <p:ph type="body" idx="1"/>
          </p:nvPr>
        </p:nvSpPr>
        <p:spPr/>
        <p:txBody>
          <a:bodyPr/>
          <a:lstStyle/>
          <a:p>
            <a:r>
              <a:rPr lang="en-GB"/>
              <a:t>Aim to </a:t>
            </a:r>
            <a:r>
              <a:rPr lang="ja-JP" altLang="en-GB">
                <a:latin typeface="Arial"/>
              </a:rPr>
              <a:t>“</a:t>
            </a:r>
            <a:r>
              <a:rPr lang="en-GB"/>
              <a:t>reduce substantially the mortality rates from major killers by 2010; from heart</a:t>
            </a:r>
          </a:p>
          <a:p>
            <a:r>
              <a:rPr lang="en-GB"/>
              <a:t>disease by at least 40% in people under 75; from cancer by at least 20% in people</a:t>
            </a:r>
          </a:p>
          <a:p>
            <a:r>
              <a:rPr lang="en-GB"/>
              <a:t>under 75; and from suicide and undetermined injury by at least 20%. Key to the</a:t>
            </a:r>
          </a:p>
          <a:p>
            <a:r>
              <a:rPr lang="en-GB"/>
              <a:t>delivery of this target will be implementing the National Service Frameworks for</a:t>
            </a:r>
          </a:p>
          <a:p>
            <a:r>
              <a:rPr lang="en-GB"/>
              <a:t>Coronary Heart Disease, and Mental Health and the National Cancer Plan</a:t>
            </a:r>
            <a:r>
              <a:rPr lang="ja-JP" altLang="en-GB">
                <a:latin typeface="Arial"/>
              </a:rPr>
              <a:t>”</a:t>
            </a:r>
            <a:endParaRPr lang="en-GB"/>
          </a:p>
          <a:p>
            <a:endParaRPr lang="en-GB"/>
          </a:p>
          <a:p>
            <a:r>
              <a:rPr lang="en-GB"/>
              <a:t>(from NHS Plan 2000)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213063-EB73-5D47-AE7F-DCBE9B08FAC7}" type="slidenum">
              <a:rPr lang="en-GB"/>
              <a:pPr/>
              <a:t>23</a:t>
            </a:fld>
            <a:endParaRPr lang="en-GB"/>
          </a:p>
        </p:txBody>
      </p:sp>
      <p:sp>
        <p:nvSpPr>
          <p:cNvPr id="3584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35843" name="Rectangle 3"/>
          <p:cNvSpPr>
            <a:spLocks noGrp="1" noChangeArrowheads="1"/>
          </p:cNvSpPr>
          <p:nvPr>
            <p:ph type="body" idx="1"/>
          </p:nvPr>
        </p:nvSpPr>
        <p:spPr/>
        <p:txBody>
          <a:bodyPr/>
          <a:lstStyle/>
          <a:p>
            <a:r>
              <a:rPr lang="en-GB">
                <a:solidFill>
                  <a:schemeClr val="bg1"/>
                </a:solidFill>
              </a:rPr>
              <a:t>1997 - MRI: fewer than 500 000 scans performed annually</a:t>
            </a:r>
            <a:endParaRPr lang="en-GB"/>
          </a:p>
          <a:p>
            <a:r>
              <a:rPr lang="en-GB"/>
              <a:t>2007/8 - MRI 1,471,818 scans done</a:t>
            </a:r>
          </a:p>
          <a:p>
            <a:endParaRPr lang="en-GB"/>
          </a:p>
          <a:p>
            <a:r>
              <a:rPr lang="en-GB"/>
              <a:t>In 1997 – 110 scanners</a:t>
            </a:r>
          </a:p>
          <a:p>
            <a:r>
              <a:rPr lang="en-GB"/>
              <a:t>By 2008 – 287 scanners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EA28B8-3289-4C46-A961-E1737211E974}" type="slidenum">
              <a:rPr lang="en-GB"/>
              <a:pPr/>
              <a:t>24</a:t>
            </a:fld>
            <a:endParaRPr lang="en-GB"/>
          </a:p>
        </p:txBody>
      </p:sp>
      <p:sp>
        <p:nvSpPr>
          <p:cNvPr id="3174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31747" name="Rectangle 3"/>
          <p:cNvSpPr>
            <a:spLocks noGrp="1" noChangeArrowheads="1"/>
          </p:cNvSpPr>
          <p:nvPr>
            <p:ph type="body" idx="1"/>
          </p:nvPr>
        </p:nvSpPr>
        <p:spPr/>
        <p:txBody>
          <a:bodyPr/>
          <a:lstStyle/>
          <a:p>
            <a:pPr marL="228600" indent="-228600"/>
            <a:r>
              <a:rPr lang="en-GB"/>
              <a:t>IN 1998:</a:t>
            </a:r>
          </a:p>
          <a:p>
            <a:pPr marL="228600" indent="-228600"/>
            <a:endParaRPr lang="en-GB"/>
          </a:p>
          <a:p>
            <a:pPr marL="228600" indent="-228600">
              <a:buFontTx/>
              <a:buAutoNum type="arabicPeriod"/>
            </a:pPr>
            <a:r>
              <a:rPr lang="en-GB"/>
              <a:t>Patients waiting average of 4 months for hospital admission</a:t>
            </a:r>
          </a:p>
          <a:p>
            <a:pPr marL="228600" indent="-228600">
              <a:buFontTx/>
              <a:buAutoNum type="arabicPeriod"/>
            </a:pPr>
            <a:r>
              <a:rPr lang="en-GB"/>
              <a:t>Over 1 000 000 patients waiting for admission</a:t>
            </a:r>
          </a:p>
          <a:p>
            <a:pPr marL="228600" indent="-228600">
              <a:buFontTx/>
              <a:buAutoNum type="arabicPeriod"/>
            </a:pPr>
            <a:r>
              <a:rPr lang="en-GB"/>
              <a:t>Quarter of a million people waiting more than 6 months for admission</a:t>
            </a:r>
          </a:p>
          <a:p>
            <a:pPr marL="228600" indent="-228600">
              <a:buFontTx/>
              <a:buAutoNum type="arabicPeriod"/>
            </a:pPr>
            <a:r>
              <a:rPr lang="en-GB"/>
              <a:t>6 weeks average delay to be seen in outpatients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AAF5A-D569-9D44-928C-FBC520A42AE1}" type="slidenum">
              <a:rPr lang="en-GB"/>
              <a:pPr/>
              <a:t>26</a:t>
            </a:fld>
            <a:endParaRPr lang="en-GB"/>
          </a:p>
        </p:txBody>
      </p:sp>
      <p:sp>
        <p:nvSpPr>
          <p:cNvPr id="18022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180227" name="Rectangle 3"/>
          <p:cNvSpPr>
            <a:spLocks noGrp="1" noChangeArrowheads="1"/>
          </p:cNvSpPr>
          <p:nvPr>
            <p:ph type="body" idx="1"/>
          </p:nvPr>
        </p:nvSpPr>
        <p:spPr/>
        <p:txBody>
          <a:bodyPr/>
          <a:lstStyle/>
          <a:p>
            <a:r>
              <a:rPr lang="en-GB"/>
              <a:t>UK spending has significantly increased to level of previous EU average,</a:t>
            </a:r>
          </a:p>
          <a:p>
            <a:r>
              <a:rPr lang="en-GB"/>
              <a:t>But others have increased at similar rate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647B48-8D46-A84F-A8FE-D2AC7E2286A9}" type="slidenum">
              <a:rPr lang="en-GB"/>
              <a:pPr/>
              <a:t>27</a:t>
            </a:fld>
            <a:endParaRPr lang="en-GB"/>
          </a:p>
        </p:txBody>
      </p:sp>
      <p:sp>
        <p:nvSpPr>
          <p:cNvPr id="167938" name="Rectangle 2"/>
          <p:cNvSpPr>
            <a:spLocks noGrp="1" noRot="1" noChangeAspect="1" noChangeArrowheads="1" noTextEdit="1"/>
          </p:cNvSpPr>
          <p:nvPr>
            <p:ph type="sldImg"/>
          </p:nvPr>
        </p:nvSpPr>
        <p:spPr>
          <a:xfrm>
            <a:off x="925719" y="685838"/>
            <a:ext cx="5006564" cy="3429182"/>
          </a:xfrm>
          <a:ln/>
          <a:extLst>
            <a:ext uri="{FAA26D3D-D897-4be2-8F04-BA451C77F1D7}">
              <ma14:placeholderFlag xmlns="" xmlns:ma14="http://schemas.microsoft.com/office/mac/drawingml/2011/main" val="1"/>
            </a:ext>
          </a:extLst>
        </p:spPr>
      </p:sp>
      <p:sp>
        <p:nvSpPr>
          <p:cNvPr id="167939" name="Rectangle 3"/>
          <p:cNvSpPr>
            <a:spLocks noGrp="1" noChangeArrowheads="1"/>
          </p:cNvSpPr>
          <p:nvPr>
            <p:ph type="body" idx="1"/>
          </p:nvPr>
        </p:nvSpPr>
        <p:spPr/>
        <p:txBody>
          <a:bodyPr/>
          <a:lstStyle/>
          <a:p>
            <a:r>
              <a:rPr lang="en-GB">
                <a:solidFill>
                  <a:schemeClr val="bg1"/>
                </a:solidFill>
              </a:rPr>
              <a:t>1997 - MRI: fewer than 500 000 scans performed annually</a:t>
            </a:r>
            <a:endParaRPr lang="en-GB"/>
          </a:p>
          <a:p>
            <a:r>
              <a:rPr lang="en-GB"/>
              <a:t>2007/8 - MRI 1,471,818 scans done</a:t>
            </a:r>
          </a:p>
          <a:p>
            <a:endParaRPr lang="en-GB"/>
          </a:p>
          <a:p>
            <a:r>
              <a:rPr lang="en-GB"/>
              <a:t>In 1997 – 110 scanners</a:t>
            </a:r>
          </a:p>
          <a:p>
            <a:r>
              <a:rPr lang="en-GB"/>
              <a:t>By 2008 – 287 scanners</a:t>
            </a:r>
          </a:p>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C09B8F6-827D-E94C-94C4-A3693E8A35C8}" type="slidenum">
              <a:rPr lang="en-GB"/>
              <a:pPr/>
              <a:t>30</a:t>
            </a:fld>
            <a:endParaRPr lang="en-GB"/>
          </a:p>
        </p:txBody>
      </p:sp>
      <p:sp>
        <p:nvSpPr>
          <p:cNvPr id="136194" name="Slide Image Placeholder 1"/>
          <p:cNvSpPr>
            <a:spLocks noGrp="1" noRot="1" noChangeAspect="1" noTextEdit="1"/>
          </p:cNvSpPr>
          <p:nvPr>
            <p:ph type="sldImg"/>
          </p:nvPr>
        </p:nvSpPr>
        <p:spPr>
          <a:xfrm>
            <a:off x="925719" y="685838"/>
            <a:ext cx="5006564" cy="3429182"/>
          </a:xfrm>
          <a:ln/>
          <a:extLst>
            <a:ext uri="{FAA26D3D-D897-4be2-8F04-BA451C77F1D7}">
              <ma14:placeholderFlag xmlns="" xmlns:ma14="http://schemas.microsoft.com/office/mac/drawingml/2011/main" val="1"/>
            </a:ext>
          </a:extLst>
        </p:spPr>
      </p:sp>
      <p:sp>
        <p:nvSpPr>
          <p:cNvPr id="136195" name="Notes Placeholder 2"/>
          <p:cNvSpPr>
            <a:spLocks noGrp="1"/>
          </p:cNvSpPr>
          <p:nvPr>
            <p:ph type="body" idx="1"/>
          </p:nvPr>
        </p:nvSpPr>
        <p:spPr/>
        <p:txBody>
          <a:bodyPr/>
          <a:lstStyle/>
          <a:p>
            <a:endParaRPr lang="en-US"/>
          </a:p>
        </p:txBody>
      </p:sp>
      <p:sp>
        <p:nvSpPr>
          <p:cNvPr id="136196" name="Slide Number Placeholder 3"/>
          <p:cNvSpPr txBox="1">
            <a:spLocks noGrp="1"/>
          </p:cNvSpPr>
          <p:nvPr/>
        </p:nvSpPr>
        <p:spPr bwMode="auto">
          <a:xfrm>
            <a:off x="3883852" y="8686288"/>
            <a:ext cx="2972547"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0" hangingPunct="0"/>
            <a:fld id="{7E05D288-06EA-CB43-9E5A-5AA54E267E1E}" type="slidenum">
              <a:rPr lang="en-GB" sz="1200">
                <a:latin typeface="Times" charset="0"/>
              </a:rPr>
              <a:pPr algn="r" eaLnBrk="0" hangingPunct="0"/>
              <a:t>30</a:t>
            </a:fld>
            <a:endParaRPr lang="en-GB" sz="120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53428B-F756-2C49-97CE-4A8A953C5203}" type="slidenum">
              <a:rPr lang="en-GB"/>
              <a:pPr/>
              <a:t>31</a:t>
            </a:fld>
            <a:endParaRPr lang="en-GB"/>
          </a:p>
        </p:txBody>
      </p:sp>
      <p:sp>
        <p:nvSpPr>
          <p:cNvPr id="17101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171011" name="Rectangle 3"/>
          <p:cNvSpPr>
            <a:spLocks noGrp="1" noChangeArrowheads="1"/>
          </p:cNvSpPr>
          <p:nvPr>
            <p:ph type="body" idx="1"/>
          </p:nvPr>
        </p:nvSpPr>
        <p:spPr/>
        <p:txBody>
          <a:bodyPr/>
          <a:lstStyle/>
          <a:p>
            <a:r>
              <a:rPr lang="en-GB"/>
              <a:t>Average wait for admission in 2007/8 - 4 weeks </a:t>
            </a:r>
            <a:r>
              <a:rPr lang="en-GB" i="1"/>
              <a:t>(was 13 weeks in 1997)</a:t>
            </a:r>
          </a:p>
          <a:p>
            <a:r>
              <a:rPr lang="en-GB"/>
              <a:t>Inpatient waiting &gt; 6 months </a:t>
            </a:r>
            <a:r>
              <a:rPr lang="en-GB" i="1"/>
              <a:t>– </a:t>
            </a:r>
            <a:r>
              <a:rPr lang="en-GB"/>
              <a:t>60 </a:t>
            </a:r>
            <a:r>
              <a:rPr lang="en-GB" i="1"/>
              <a:t>(was 284 000 in 1997)</a:t>
            </a:r>
          </a:p>
          <a:p>
            <a:r>
              <a:rPr lang="en-GB"/>
              <a:t>556 000 patients waiting for admission </a:t>
            </a:r>
            <a:r>
              <a:rPr lang="en-GB" i="1"/>
              <a:t>(was &gt;1,000,000 in 1997)</a:t>
            </a:r>
          </a:p>
          <a:p>
            <a:endParaRPr lang="en-GB" sz="500"/>
          </a:p>
          <a:p>
            <a:r>
              <a:rPr lang="en-GB"/>
              <a:t>Outpatient average wait: &lt;3 weeks </a:t>
            </a:r>
            <a:r>
              <a:rPr lang="en-GB" i="1"/>
              <a:t>(was &gt;13 weeks in 1997)</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925719" y="685838"/>
            <a:ext cx="5006564" cy="3429182"/>
          </a:xfrm>
          <a:ln/>
          <a:extLst>
            <a:ext uri="{FAA26D3D-D897-4be2-8F04-BA451C77F1D7}">
              <ma14:placeholderFlag xmlns="" xmlns:ma14="http://schemas.microsoft.com/office/mac/drawingml/2011/main" val="1"/>
            </a:ext>
          </a:extLst>
        </p:spPr>
      </p:sp>
      <p:sp>
        <p:nvSpPr>
          <p:cNvPr id="410627" name="Rectangle 3"/>
          <p:cNvSpPr>
            <a:spLocks noGrp="1" noChangeArrowheads="1"/>
          </p:cNvSpPr>
          <p:nvPr>
            <p:ph type="body" idx="1"/>
          </p:nvPr>
        </p:nvSpPr>
        <p:spPr/>
        <p:txBody>
          <a:bodyPr/>
          <a:lstStyle/>
          <a:p>
            <a:r>
              <a:rPr lang="en-GB"/>
              <a:t>In order that the clinicians can function and avoid the dangers of isolation they need a supportive and committed organisations supporting them that is visibly and vocally committed to the use of the checklist.</a:t>
            </a:r>
          </a:p>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Rot="1" noChangeAspect="1" noChangeArrowheads="1" noTextEdit="1"/>
          </p:cNvSpPr>
          <p:nvPr>
            <p:ph type="sldImg"/>
          </p:nvPr>
        </p:nvSpPr>
        <p:spPr>
          <a:xfrm>
            <a:off x="925719" y="685838"/>
            <a:ext cx="5006564" cy="3429182"/>
          </a:xfrm>
          <a:ln/>
          <a:extLst>
            <a:ext uri="{FAA26D3D-D897-4be2-8F04-BA451C77F1D7}">
              <ma14:placeholderFlag xmlns="" xmlns:ma14="http://schemas.microsoft.com/office/mac/drawingml/2011/main" val="1"/>
            </a:ext>
          </a:extLst>
        </p:spPr>
      </p:sp>
      <p:sp>
        <p:nvSpPr>
          <p:cNvPr id="412675" name="Rectangle 3"/>
          <p:cNvSpPr>
            <a:spLocks noGrp="1" noChangeArrowheads="1"/>
          </p:cNvSpPr>
          <p:nvPr>
            <p:ph type="body" idx="1"/>
          </p:nvPr>
        </p:nvSpPr>
        <p:spPr/>
        <p:txBody>
          <a:bodyPr/>
          <a:lstStyle/>
          <a:p>
            <a:r>
              <a:rPr lang="en-GB"/>
              <a:t>In order that the clinicians can function and avoid the dangers of isolation they need a supportive and committed organisations supporting them that is visibly and vocally committed to the use of the checklist.</a:t>
            </a:r>
          </a:p>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414723" name="Rectangle 3"/>
          <p:cNvSpPr>
            <a:spLocks noGrp="1" noChangeArrowheads="1"/>
          </p:cNvSpPr>
          <p:nvPr>
            <p:ph type="body" idx="1"/>
          </p:nvPr>
        </p:nvSpPr>
        <p:spPr/>
        <p:txBody>
          <a:bodyPr/>
          <a:lstStyle/>
          <a:p>
            <a:r>
              <a:rPr lang="en-GB"/>
              <a:t>In order that the clinicians can function and avoid the dangers of isolation they need a supportive and committed organisations supporting them that is visibly and vocally committed to the use of the checklist.</a:t>
            </a:r>
          </a:p>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12554-D6D5-F240-A0A4-7B920543BA6B}" type="slidenum">
              <a:rPr lang="en-GB"/>
              <a:pPr/>
              <a:t>3</a:t>
            </a:fld>
            <a:endParaRPr lang="en-GB"/>
          </a:p>
        </p:txBody>
      </p:sp>
      <p:sp>
        <p:nvSpPr>
          <p:cNvPr id="109570" name="Rectangle 2"/>
          <p:cNvSpPr>
            <a:spLocks noGrp="1" noRot="1" noChangeAspect="1" noChangeArrowheads="1" noTextEdit="1"/>
          </p:cNvSpPr>
          <p:nvPr>
            <p:ph type="sldImg"/>
          </p:nvPr>
        </p:nvSpPr>
        <p:spPr>
          <a:xfrm>
            <a:off x="1147763" y="687388"/>
            <a:ext cx="4573587" cy="3429000"/>
          </a:xfrm>
          <a:ln/>
          <a:extLst>
            <a:ext uri="{FAA26D3D-D897-4be2-8F04-BA451C77F1D7}">
              <ma14:placeholderFlag xmlns="" xmlns:ma14="http://schemas.microsoft.com/office/mac/drawingml/2011/main" val="1"/>
            </a:ext>
          </a:extLst>
        </p:spPr>
      </p:sp>
      <p:sp>
        <p:nvSpPr>
          <p:cNvPr id="109571" name="Rectangle 3"/>
          <p:cNvSpPr>
            <a:spLocks noGrp="1" noChangeArrowheads="1"/>
          </p:cNvSpPr>
          <p:nvPr>
            <p:ph type="body" idx="1"/>
          </p:nvPr>
        </p:nvSpPr>
        <p:spPr>
          <a:xfrm>
            <a:off x="912906" y="4341682"/>
            <a:ext cx="5032190" cy="1490122"/>
          </a:xfrm>
        </p:spPr>
        <p:txBody>
          <a:bodyPr/>
          <a:lstStyle/>
          <a:p>
            <a:r>
              <a:rPr lang="en-GB" sz="1600">
                <a:latin typeface="Tahoma" charset="0"/>
              </a:rPr>
              <a:t>Two drugs – similarities:</a:t>
            </a:r>
          </a:p>
          <a:p>
            <a:r>
              <a:rPr lang="en-GB" sz="1600">
                <a:latin typeface="Tahoma" charset="0"/>
              </a:rPr>
              <a:t>Colourless fluid</a:t>
            </a:r>
          </a:p>
          <a:p>
            <a:r>
              <a:rPr lang="en-GB" sz="1600">
                <a:latin typeface="Tahoma" charset="0"/>
              </a:rPr>
              <a:t>Similar size</a:t>
            </a:r>
          </a:p>
          <a:p>
            <a:r>
              <a:rPr lang="en-GB" sz="1600">
                <a:latin typeface="Tahoma" charset="0"/>
              </a:rPr>
              <a:t>Similar amounts</a:t>
            </a:r>
          </a:p>
          <a:p>
            <a:r>
              <a:rPr lang="en-GB" sz="1600">
                <a:latin typeface="Tahoma" charset="0"/>
              </a:rPr>
              <a:t>* Both could be connected to a spinal needle *</a:t>
            </a:r>
            <a:endParaRPr lang="en-US" sz="1600"/>
          </a:p>
          <a:p>
            <a:endParaRPr lang="en-US" sz="16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91D0F6-FBE3-6B49-9B76-D92F25C7AE5C}" type="slidenum">
              <a:rPr lang="en-GB"/>
              <a:pPr/>
              <a:t>5</a:t>
            </a:fld>
            <a:endParaRPr lang="en-GB"/>
          </a:p>
        </p:txBody>
      </p:sp>
      <p:sp>
        <p:nvSpPr>
          <p:cNvPr id="113666" name="Rectangle 2"/>
          <p:cNvSpPr>
            <a:spLocks noGrp="1" noRot="1" noChangeAspect="1" noChangeArrowheads="1" noTextEdit="1"/>
          </p:cNvSpPr>
          <p:nvPr>
            <p:ph type="sldImg"/>
          </p:nvPr>
        </p:nvSpPr>
        <p:spPr>
          <a:xfrm>
            <a:off x="884077" y="652203"/>
            <a:ext cx="5072230" cy="3473053"/>
          </a:xfrm>
          <a:ln w="12700" cap="flat"/>
          <a:extLst>
            <a:ext uri="{FAA26D3D-D897-4be2-8F04-BA451C77F1D7}">
              <ma14:placeholderFlag xmlns="" xmlns:ma14="http://schemas.microsoft.com/office/mac/drawingml/2011/main" val="1"/>
            </a:ext>
          </a:extLst>
        </p:spPr>
      </p:sp>
      <p:sp>
        <p:nvSpPr>
          <p:cNvPr id="113667" name="Text Box 3"/>
          <p:cNvSpPr txBox="1">
            <a:spLocks noChangeArrowheads="1"/>
          </p:cNvSpPr>
          <p:nvPr/>
        </p:nvSpPr>
        <p:spPr bwMode="auto">
          <a:xfrm>
            <a:off x="925718" y="4599053"/>
            <a:ext cx="4964923" cy="73880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176FF1"/>
                </a:solidFill>
              </a14:hiddenFill>
            </a:ext>
            <a:ext uri="{91240B29-F687-4F45-9708-019B960494DF}">
              <a14:hiddenLine xmlns:a14="http://schemas.microsoft.com/office/drawing/2010/main" w="9525">
                <a:solidFill>
                  <a:schemeClr val="tx1"/>
                </a:solidFill>
                <a:miter lim="800000"/>
                <a:headEnd/>
                <a:tailEnd/>
              </a14:hiddenLine>
            </a:ext>
          </a:extLst>
        </p:spPr>
        <p:txBody>
          <a:bodyPr lIns="91577" tIns="45789" rIns="91577" bIns="45789">
            <a:spAutoFit/>
          </a:bodyPr>
          <a:lstStyle>
            <a:lvl1pPr defTabSz="915988">
              <a:defRPr>
                <a:solidFill>
                  <a:schemeClr val="tx1"/>
                </a:solidFill>
                <a:latin typeface="Arial" charset="0"/>
                <a:ea typeface="ＭＳ Ｐゴシック" charset="0"/>
              </a:defRPr>
            </a:lvl1pPr>
            <a:lvl2pPr defTabSz="915988">
              <a:defRPr>
                <a:solidFill>
                  <a:schemeClr val="tx1"/>
                </a:solidFill>
                <a:latin typeface="Arial" charset="0"/>
                <a:ea typeface="ＭＳ Ｐゴシック" charset="0"/>
              </a:defRPr>
            </a:lvl2pPr>
            <a:lvl3pPr marL="915988" defTabSz="915988">
              <a:defRPr>
                <a:solidFill>
                  <a:schemeClr val="tx1"/>
                </a:solidFill>
                <a:latin typeface="Arial" charset="0"/>
                <a:ea typeface="ＭＳ Ｐゴシック" charset="0"/>
              </a:defRPr>
            </a:lvl3pPr>
            <a:lvl4pPr marL="1373188" defTabSz="915988">
              <a:defRPr>
                <a:solidFill>
                  <a:schemeClr val="tx1"/>
                </a:solidFill>
                <a:latin typeface="Arial" charset="0"/>
                <a:ea typeface="ＭＳ Ｐゴシック" charset="0"/>
              </a:defRPr>
            </a:lvl4pPr>
            <a:lvl5pPr marL="1831975" defTabSz="915988">
              <a:defRPr>
                <a:solidFill>
                  <a:schemeClr val="tx1"/>
                </a:solidFill>
                <a:latin typeface="Arial" charset="0"/>
                <a:ea typeface="ＭＳ Ｐゴシック" charset="0"/>
              </a:defRPr>
            </a:lvl5pPr>
            <a:lvl6pPr marL="2289175" defTabSz="915988" fontAlgn="base">
              <a:spcBef>
                <a:spcPct val="0"/>
              </a:spcBef>
              <a:spcAft>
                <a:spcPct val="0"/>
              </a:spcAft>
              <a:defRPr>
                <a:solidFill>
                  <a:schemeClr val="tx1"/>
                </a:solidFill>
                <a:latin typeface="Arial" charset="0"/>
                <a:ea typeface="ＭＳ Ｐゴシック" charset="0"/>
              </a:defRPr>
            </a:lvl6pPr>
            <a:lvl7pPr marL="2746375" defTabSz="915988" fontAlgn="base">
              <a:spcBef>
                <a:spcPct val="0"/>
              </a:spcBef>
              <a:spcAft>
                <a:spcPct val="0"/>
              </a:spcAft>
              <a:defRPr>
                <a:solidFill>
                  <a:schemeClr val="tx1"/>
                </a:solidFill>
                <a:latin typeface="Arial" charset="0"/>
                <a:ea typeface="ＭＳ Ｐゴシック" charset="0"/>
              </a:defRPr>
            </a:lvl7pPr>
            <a:lvl8pPr marL="3203575" defTabSz="915988" fontAlgn="base">
              <a:spcBef>
                <a:spcPct val="0"/>
              </a:spcBef>
              <a:spcAft>
                <a:spcPct val="0"/>
              </a:spcAft>
              <a:defRPr>
                <a:solidFill>
                  <a:schemeClr val="tx1"/>
                </a:solidFill>
                <a:latin typeface="Arial" charset="0"/>
                <a:ea typeface="ＭＳ Ｐゴシック" charset="0"/>
              </a:defRPr>
            </a:lvl8pPr>
            <a:lvl9pPr marL="3660775" defTabSz="915988" fontAlgn="base">
              <a:spcBef>
                <a:spcPct val="0"/>
              </a:spcBef>
              <a:spcAft>
                <a:spcPct val="0"/>
              </a:spcAft>
              <a:defRPr>
                <a:solidFill>
                  <a:schemeClr val="tx1"/>
                </a:solidFill>
                <a:latin typeface="Arial" charset="0"/>
                <a:ea typeface="ＭＳ Ｐゴシック" charset="0"/>
              </a:defRPr>
            </a:lvl9pPr>
          </a:lstStyle>
          <a:p>
            <a:r>
              <a:rPr lang="en-GB" sz="1400">
                <a:latin typeface="Tahoma" charset="0"/>
                <a:cs typeface="Arial" charset="0"/>
              </a:rPr>
              <a:t>Returning to the case of Wayne Jowett……</a:t>
            </a:r>
          </a:p>
          <a:p>
            <a:endParaRPr lang="en-GB" sz="1400">
              <a:latin typeface="Tahoma" charset="0"/>
              <a:cs typeface="Arial" charset="0"/>
            </a:endParaRPr>
          </a:p>
          <a:p>
            <a:endParaRPr lang="en-GB" sz="1400">
              <a:latin typeface="Tahoma"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E0E9A9-1F2A-B64C-8DE2-19E9A74E7FC3}" type="slidenum">
              <a:rPr lang="en-GB" sz="1200">
                <a:latin typeface="Calibri" charset="0"/>
              </a:rPr>
              <a:pPr eaLnBrk="1" hangingPunct="1"/>
              <a:t>7</a:t>
            </a:fld>
            <a:endParaRPr lang="en-GB"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FB6F4-4ABA-E445-A747-846599154A34}" type="slidenum">
              <a:rPr lang="en-GB"/>
              <a:pPr/>
              <a:t>8</a:t>
            </a:fld>
            <a:endParaRPr lang="en-GB"/>
          </a:p>
        </p:txBody>
      </p:sp>
      <p:sp>
        <p:nvSpPr>
          <p:cNvPr id="1894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9443" name="Rectangle 3"/>
          <p:cNvSpPr>
            <a:spLocks noGrp="1" noChangeArrowheads="1"/>
          </p:cNvSpPr>
          <p:nvPr>
            <p:ph type="body" idx="1"/>
          </p:nvPr>
        </p:nvSpPr>
        <p:spPr/>
        <p:txBody>
          <a:bodyPr/>
          <a:lstStyle/>
          <a:p>
            <a:r>
              <a:rPr lang="en-GB" sz="1800"/>
              <a:t>Health inequalities are sometimes incorrectly viewed as a feature of years gone by</a:t>
            </a:r>
          </a:p>
          <a:p>
            <a:endParaRPr lang="en-GB" sz="1800"/>
          </a:p>
          <a:p>
            <a:r>
              <a:rPr lang="en-GB" sz="1800"/>
              <a:t>Today they still exist and can be stark</a:t>
            </a:r>
          </a:p>
          <a:p>
            <a:endParaRPr lang="en-GB" sz="1800"/>
          </a:p>
          <a:p>
            <a:r>
              <a:rPr lang="en-GB" sz="1800"/>
              <a:t>As one moves east on the Jubilee line from Westminster, life expectancy falls by a year at every stop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21A991-92B8-A946-B5D1-B9996C0AD5B7}" type="slidenum">
              <a:rPr lang="en-GB" sz="1200">
                <a:latin typeface="Calibri" charset="0"/>
                <a:cs typeface="Arial" charset="0"/>
              </a:rPr>
              <a:pPr eaLnBrk="1" hangingPunct="1"/>
              <a:t>17</a:t>
            </a:fld>
            <a:endParaRPr lang="en-GB" sz="1200">
              <a:latin typeface="Calibri" charset="0"/>
              <a:cs typeface="Arial" charset="0"/>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600">
                <a:latin typeface="Calibri" charset="0"/>
              </a:rPr>
              <a:t>In modern times, cartoons, too, make their statements about public health.  This wry observation by the Winnie the Pooh illustrator, E. H. Shepherd, reflects on the conflicts which attended the introduction of the National Health Service.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214019" name="Rectangle 3"/>
          <p:cNvSpPr>
            <a:spLocks noGrp="1" noChangeArrowheads="1"/>
          </p:cNvSpPr>
          <p:nvPr>
            <p:ph type="body" idx="1"/>
          </p:nvPr>
        </p:nvSpPr>
        <p:spPr>
          <a:xfrm>
            <a:off x="914508" y="4343144"/>
            <a:ext cx="5028986" cy="4115019"/>
          </a:xfrm>
        </p:spPr>
        <p:txBody>
          <a:bodyPr/>
          <a:lstStyle/>
          <a:p>
            <a:r>
              <a:rPr lang="en-GB"/>
              <a:t>“Access is mediated by a tradition of "surreptitious rationing" based on the "5 </a:t>
            </a:r>
            <a:r>
              <a:rPr lang="en-GB" i="1"/>
              <a:t>D</a:t>
            </a:r>
            <a:r>
              <a:rPr lang="en-GB"/>
              <a:t>'s" of </a:t>
            </a:r>
          </a:p>
          <a:p>
            <a:r>
              <a:rPr lang="en-GB"/>
              <a:t>delay, </a:t>
            </a:r>
          </a:p>
          <a:p>
            <a:r>
              <a:rPr lang="en-GB"/>
              <a:t>defer, </a:t>
            </a:r>
          </a:p>
          <a:p>
            <a:r>
              <a:rPr lang="en-GB"/>
              <a:t>deter, </a:t>
            </a:r>
          </a:p>
          <a:p>
            <a:r>
              <a:rPr lang="en-GB"/>
              <a:t>dissuade, and </a:t>
            </a:r>
          </a:p>
          <a:p>
            <a:r>
              <a:rPr lang="en-GB"/>
              <a:t>decline.”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A3E26C-B729-D040-BF8C-42D0FCBEC002}" type="slidenum">
              <a:rPr lang="en-GB"/>
              <a:pPr/>
              <a:t>19</a:t>
            </a:fld>
            <a:endParaRPr lang="en-GB"/>
          </a:p>
        </p:txBody>
      </p:sp>
      <p:sp>
        <p:nvSpPr>
          <p:cNvPr id="2355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23555" name="Rectangle 3"/>
          <p:cNvSpPr>
            <a:spLocks noGrp="1" noChangeArrowheads="1"/>
          </p:cNvSpPr>
          <p:nvPr>
            <p:ph type="body" idx="1"/>
          </p:nvPr>
        </p:nvSpPr>
        <p:spPr>
          <a:xfrm>
            <a:off x="914508" y="4343144"/>
            <a:ext cx="5028986" cy="4115019"/>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C8BCA-9AF6-FF4A-8AEA-B968EC11CD4A}" type="slidenum">
              <a:rPr lang="en-GB"/>
              <a:pPr/>
              <a:t>21</a:t>
            </a:fld>
            <a:endParaRPr lang="en-GB"/>
          </a:p>
        </p:txBody>
      </p:sp>
      <p:sp>
        <p:nvSpPr>
          <p:cNvPr id="2765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27651" name="Rectangle 3"/>
          <p:cNvSpPr>
            <a:spLocks noGrp="1" noChangeArrowheads="1"/>
          </p:cNvSpPr>
          <p:nvPr>
            <p:ph type="body" idx="1"/>
          </p:nvPr>
        </p:nvSpPr>
        <p:spPr/>
        <p:txBody>
          <a:bodyPr/>
          <a:lstStyle/>
          <a:p>
            <a:r>
              <a:rPr lang="en-GB"/>
              <a:t>UK at 7% and US at 13%</a:t>
            </a:r>
          </a:p>
          <a:p>
            <a:r>
              <a:rPr lang="en-GB"/>
              <a:t>Blair pledge to meet EU average</a:t>
            </a:r>
          </a:p>
          <a:p>
            <a:endParaRPr lang="en-GB"/>
          </a:p>
          <a:p>
            <a:r>
              <a:rPr lang="en-GB"/>
              <a:t>UK spending on healthcare has consistently lagged behind other developed countries.</a:t>
            </a:r>
          </a:p>
          <a:p>
            <a:r>
              <a:rPr lang="en-GB"/>
              <a:t>Since 1960 Organisation for Economic Co-operation and Development (OECD) countries</a:t>
            </a:r>
          </a:p>
          <a:p>
            <a:r>
              <a:rPr lang="en-GB"/>
              <a:t>have on average increased health spending per capita by 5.5% in real terms compared</a:t>
            </a:r>
          </a:p>
          <a:p>
            <a:r>
              <a:rPr lang="en-GB"/>
              <a:t>with only 3.6% in the UK.</a:t>
            </a:r>
          </a:p>
          <a:p>
            <a:endParaRPr lang="en-GB"/>
          </a:p>
          <a:p>
            <a:r>
              <a:rPr lang="en-GB"/>
              <a:t>Between 1979-1997 the average annual increase in Government spending on health</a:t>
            </a:r>
          </a:p>
          <a:p>
            <a:r>
              <a:rPr lang="en-GB"/>
              <a:t>was even less – just 2.9%. And real terms funding in England has veered between</a:t>
            </a:r>
          </a:p>
          <a:p>
            <a:r>
              <a:rPr lang="en-GB"/>
              <a:t>under 0% and over 6% a year. This erratic pattern of spending has impeded planning</a:t>
            </a:r>
          </a:p>
          <a:p>
            <a:r>
              <a:rPr lang="en-GB"/>
              <a:t>for the shorter, medium and long-term.</a:t>
            </a:r>
          </a:p>
          <a:p>
            <a:endParaRPr lang="en-GB"/>
          </a:p>
          <a:p>
            <a:r>
              <a:rPr lang="en-GB"/>
              <a:t>(from NHS Plan 2000)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C7F82C1-5A36-B041-BC9B-E96E2D930720}" type="datetimeFigureOut">
              <a:rPr lang="en-US"/>
              <a:pPr>
                <a:defRPr/>
              </a:pPr>
              <a:t>11/15/2012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1446FE5-9AD2-604A-920B-D26522F5FEA8}" type="slidenum">
              <a:rPr lang="en-GB"/>
              <a:pPr>
                <a:defRPr/>
              </a:pPr>
              <a:t>‹#›</a:t>
            </a:fld>
            <a:endParaRPr lang="en-GB"/>
          </a:p>
        </p:txBody>
      </p:sp>
    </p:spTree>
    <p:extLst>
      <p:ext uri="{BB962C8B-B14F-4D97-AF65-F5344CB8AC3E}">
        <p14:creationId xmlns:p14="http://schemas.microsoft.com/office/powerpoint/2010/main" val="263008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88B7872-621B-0E41-90B7-1BA5B924799F}" type="datetimeFigureOut">
              <a:rPr lang="en-US"/>
              <a:pPr>
                <a:defRPr/>
              </a:pPr>
              <a:t>11/15/2012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A2EC7C2-AC05-CF47-8ECD-762CE0B1E706}" type="slidenum">
              <a:rPr lang="en-GB"/>
              <a:pPr>
                <a:defRPr/>
              </a:pPr>
              <a:t>‹#›</a:t>
            </a:fld>
            <a:endParaRPr lang="en-GB"/>
          </a:p>
        </p:txBody>
      </p:sp>
    </p:spTree>
    <p:extLst>
      <p:ext uri="{BB962C8B-B14F-4D97-AF65-F5344CB8AC3E}">
        <p14:creationId xmlns:p14="http://schemas.microsoft.com/office/powerpoint/2010/main" val="84348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43D3A77-78FF-6142-8202-75E8A6C8CC12}" type="datetimeFigureOut">
              <a:rPr lang="en-US"/>
              <a:pPr>
                <a:defRPr/>
              </a:pPr>
              <a:t>11/15/2012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C24F7E2-EE86-5B45-A190-9DCFE223D2FB}" type="slidenum">
              <a:rPr lang="en-GB"/>
              <a:pPr>
                <a:defRPr/>
              </a:pPr>
              <a:t>‹#›</a:t>
            </a:fld>
            <a:endParaRPr lang="en-GB"/>
          </a:p>
        </p:txBody>
      </p:sp>
    </p:spTree>
    <p:extLst>
      <p:ext uri="{BB962C8B-B14F-4D97-AF65-F5344CB8AC3E}">
        <p14:creationId xmlns:p14="http://schemas.microsoft.com/office/powerpoint/2010/main" val="2443104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37286058-08FE-274D-A72F-9BBDDBF5579F}" type="slidenum">
              <a:rPr lang="en-GB"/>
              <a:pPr>
                <a:defRPr/>
              </a:pPr>
              <a:t>‹#›</a:t>
            </a:fld>
            <a:endParaRPr lang="en-GB"/>
          </a:p>
        </p:txBody>
      </p:sp>
    </p:spTree>
    <p:extLst>
      <p:ext uri="{BB962C8B-B14F-4D97-AF65-F5344CB8AC3E}">
        <p14:creationId xmlns:p14="http://schemas.microsoft.com/office/powerpoint/2010/main" val="3006552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C9EE3E9F-DDBB-EB4A-BE96-FB3E9DB0E425}" type="slidenum">
              <a:rPr lang="en-GB"/>
              <a:pPr>
                <a:defRPr/>
              </a:pPr>
              <a:t>‹#›</a:t>
            </a:fld>
            <a:endParaRPr lang="en-GB"/>
          </a:p>
        </p:txBody>
      </p:sp>
    </p:spTree>
    <p:extLst>
      <p:ext uri="{BB962C8B-B14F-4D97-AF65-F5344CB8AC3E}">
        <p14:creationId xmlns:p14="http://schemas.microsoft.com/office/powerpoint/2010/main" val="2002717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934DD4F-9FD6-7D45-B02A-5E4B50ACD677}" type="slidenum">
              <a:rPr lang="en-GB"/>
              <a:pPr/>
              <a:t>‹#›</a:t>
            </a:fld>
            <a:endParaRPr lang="en-GB"/>
          </a:p>
        </p:txBody>
      </p:sp>
    </p:spTree>
    <p:extLst>
      <p:ext uri="{BB962C8B-B14F-4D97-AF65-F5344CB8AC3E}">
        <p14:creationId xmlns:p14="http://schemas.microsoft.com/office/powerpoint/2010/main" val="176593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609B2AA-5CD8-FB4A-AE2B-E06F6E6A6659}" type="datetimeFigureOut">
              <a:rPr lang="en-US"/>
              <a:pPr>
                <a:defRPr/>
              </a:pPr>
              <a:t>11/15/2012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390217C-0807-2743-878B-1666C0B70C0B}" type="slidenum">
              <a:rPr lang="en-GB"/>
              <a:pPr>
                <a:defRPr/>
              </a:pPr>
              <a:t>‹#›</a:t>
            </a:fld>
            <a:endParaRPr lang="en-GB"/>
          </a:p>
        </p:txBody>
      </p:sp>
    </p:spTree>
    <p:extLst>
      <p:ext uri="{BB962C8B-B14F-4D97-AF65-F5344CB8AC3E}">
        <p14:creationId xmlns:p14="http://schemas.microsoft.com/office/powerpoint/2010/main" val="282628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DA8D41B-590A-D64A-A5A0-4D632626F04B}" type="datetimeFigureOut">
              <a:rPr lang="en-US"/>
              <a:pPr>
                <a:defRPr/>
              </a:pPr>
              <a:t>11/15/2012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22FEFCA-DCD7-9249-B043-812862FE490E}" type="slidenum">
              <a:rPr lang="en-GB"/>
              <a:pPr>
                <a:defRPr/>
              </a:pPr>
              <a:t>‹#›</a:t>
            </a:fld>
            <a:endParaRPr lang="en-GB"/>
          </a:p>
        </p:txBody>
      </p:sp>
    </p:spTree>
    <p:extLst>
      <p:ext uri="{BB962C8B-B14F-4D97-AF65-F5344CB8AC3E}">
        <p14:creationId xmlns:p14="http://schemas.microsoft.com/office/powerpoint/2010/main" val="11887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26C9DB5-D650-014F-80DF-4FE35073AA10}" type="datetimeFigureOut">
              <a:rPr lang="en-US"/>
              <a:pPr>
                <a:defRPr/>
              </a:pPr>
              <a:t>11/15/2012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8F6D818-68FB-7A4E-922F-B5D3A95DBC8B}" type="slidenum">
              <a:rPr lang="en-GB"/>
              <a:pPr>
                <a:defRPr/>
              </a:pPr>
              <a:t>‹#›</a:t>
            </a:fld>
            <a:endParaRPr lang="en-GB"/>
          </a:p>
        </p:txBody>
      </p:sp>
    </p:spTree>
    <p:extLst>
      <p:ext uri="{BB962C8B-B14F-4D97-AF65-F5344CB8AC3E}">
        <p14:creationId xmlns:p14="http://schemas.microsoft.com/office/powerpoint/2010/main" val="108838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43E67F5-735F-8849-A268-4B421DF6AEFA}" type="datetimeFigureOut">
              <a:rPr lang="en-US"/>
              <a:pPr>
                <a:defRPr/>
              </a:pPr>
              <a:t>11/15/2012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A2141B7-9421-4743-9B7F-A8638C06E129}" type="slidenum">
              <a:rPr lang="en-GB"/>
              <a:pPr>
                <a:defRPr/>
              </a:pPr>
              <a:t>‹#›</a:t>
            </a:fld>
            <a:endParaRPr lang="en-GB"/>
          </a:p>
        </p:txBody>
      </p:sp>
    </p:spTree>
    <p:extLst>
      <p:ext uri="{BB962C8B-B14F-4D97-AF65-F5344CB8AC3E}">
        <p14:creationId xmlns:p14="http://schemas.microsoft.com/office/powerpoint/2010/main" val="257402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C657311-A984-4D49-A2AA-D67E5184FF04}" type="datetimeFigureOut">
              <a:rPr lang="en-US"/>
              <a:pPr>
                <a:defRPr/>
              </a:pPr>
              <a:t>11/15/2012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5CD4331-F87D-ED45-8BE6-D31D1F6108B9}" type="slidenum">
              <a:rPr lang="en-GB"/>
              <a:pPr>
                <a:defRPr/>
              </a:pPr>
              <a:t>‹#›</a:t>
            </a:fld>
            <a:endParaRPr lang="en-GB"/>
          </a:p>
        </p:txBody>
      </p:sp>
    </p:spTree>
    <p:extLst>
      <p:ext uri="{BB962C8B-B14F-4D97-AF65-F5344CB8AC3E}">
        <p14:creationId xmlns:p14="http://schemas.microsoft.com/office/powerpoint/2010/main" val="104443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3F8C21-DCD9-F741-98C4-2F1B7B161B11}" type="datetimeFigureOut">
              <a:rPr lang="en-US"/>
              <a:pPr>
                <a:defRPr/>
              </a:pPr>
              <a:t>11/15/2012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C14A062-B01E-FC4F-ABC3-E0DF8C809A6E}" type="slidenum">
              <a:rPr lang="en-GB"/>
              <a:pPr>
                <a:defRPr/>
              </a:pPr>
              <a:t>‹#›</a:t>
            </a:fld>
            <a:endParaRPr lang="en-GB"/>
          </a:p>
        </p:txBody>
      </p:sp>
    </p:spTree>
    <p:extLst>
      <p:ext uri="{BB962C8B-B14F-4D97-AF65-F5344CB8AC3E}">
        <p14:creationId xmlns:p14="http://schemas.microsoft.com/office/powerpoint/2010/main" val="1356776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5BDC81-C9F3-8E4C-9EAC-08553FF408CB}" type="datetimeFigureOut">
              <a:rPr lang="en-US"/>
              <a:pPr>
                <a:defRPr/>
              </a:pPr>
              <a:t>11/15/2012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81FE874-9B5D-B74B-A5E7-DE23D62D975F}" type="slidenum">
              <a:rPr lang="en-GB"/>
              <a:pPr>
                <a:defRPr/>
              </a:pPr>
              <a:t>‹#›</a:t>
            </a:fld>
            <a:endParaRPr lang="en-GB"/>
          </a:p>
        </p:txBody>
      </p:sp>
    </p:spTree>
    <p:extLst>
      <p:ext uri="{BB962C8B-B14F-4D97-AF65-F5344CB8AC3E}">
        <p14:creationId xmlns:p14="http://schemas.microsoft.com/office/powerpoint/2010/main" val="23977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60B8C8-5FBE-D24D-837A-9B247E4B6829}" type="datetimeFigureOut">
              <a:rPr lang="en-US"/>
              <a:pPr>
                <a:defRPr/>
              </a:pPr>
              <a:t>11/15/2012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1503A09-CA8D-0143-9DDF-FA097DBC4D9A}" type="slidenum">
              <a:rPr lang="en-GB"/>
              <a:pPr>
                <a:defRPr/>
              </a:pPr>
              <a:t>‹#›</a:t>
            </a:fld>
            <a:endParaRPr lang="en-GB"/>
          </a:p>
        </p:txBody>
      </p:sp>
    </p:spTree>
    <p:extLst>
      <p:ext uri="{BB962C8B-B14F-4D97-AF65-F5344CB8AC3E}">
        <p14:creationId xmlns:p14="http://schemas.microsoft.com/office/powerpoint/2010/main" val="2657382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8EC313DA-F394-2E4C-AD24-1DC6FD4795D2}" type="datetimeFigureOut">
              <a:rPr lang="en-US"/>
              <a:pPr>
                <a:defRPr/>
              </a:pPr>
              <a:t>11/15/2012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C0B46ECD-69CA-9647-90A5-81C2AC4D80C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7" r:id="rId14"/>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wmf"/><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3.jpe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7.e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jpeg"/><Relationship Id="rId7" Type="http://schemas.openxmlformats.org/officeDocument/2006/relationships/hyperlink" Target="http://www.nice.org.uk/"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0.jpeg"/><Relationship Id="rId5" Type="http://schemas.openxmlformats.org/officeDocument/2006/relationships/image" Target="../media/image28.emf"/><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4.xml"/><Relationship Id="rId1" Type="http://schemas.openxmlformats.org/officeDocument/2006/relationships/vmlDrawing" Target="../drawings/vmlDrawing8.v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2.png"/><Relationship Id="rId5" Type="http://schemas.openxmlformats.org/officeDocument/2006/relationships/oleObject" Target="../embeddings/oleObject11.bin"/><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Grp="1" noChangeArrowheads="1"/>
          </p:cNvSpPr>
          <p:nvPr>
            <p:ph type="ctrTitle"/>
          </p:nvPr>
        </p:nvSpPr>
        <p:spPr>
          <a:xfrm>
            <a:off x="687388" y="1340769"/>
            <a:ext cx="7772400" cy="1728192"/>
          </a:xfrm>
        </p:spPr>
        <p:txBody>
          <a:bodyPr/>
          <a:lstStyle/>
          <a:p>
            <a:r>
              <a:rPr lang="en-GB" sz="6000" dirty="0" smtClean="0">
                <a:latin typeface="Arial" pitchFamily="34" charset="0"/>
                <a:cs typeface="Arial" pitchFamily="34" charset="0"/>
              </a:rPr>
              <a:t>The NHS: </a:t>
            </a:r>
            <a:br>
              <a:rPr lang="en-GB" sz="6000" dirty="0" smtClean="0">
                <a:latin typeface="Arial" pitchFamily="34" charset="0"/>
                <a:cs typeface="Arial" pitchFamily="34" charset="0"/>
              </a:rPr>
            </a:br>
            <a:r>
              <a:rPr lang="en-GB" sz="6000" dirty="0" smtClean="0">
                <a:latin typeface="Arial" pitchFamily="34" charset="0"/>
                <a:cs typeface="Arial" pitchFamily="34" charset="0"/>
              </a:rPr>
              <a:t>what matters most?</a:t>
            </a:r>
            <a:endParaRPr lang="en-GB" sz="6000" dirty="0">
              <a:latin typeface="Arial" pitchFamily="34" charset="0"/>
              <a:cs typeface="Arial" pitchFamily="34" charset="0"/>
            </a:endParaRPr>
          </a:p>
        </p:txBody>
      </p:sp>
      <p:sp>
        <p:nvSpPr>
          <p:cNvPr id="160773" name="Rectangle 5"/>
          <p:cNvSpPr>
            <a:spLocks noGrp="1" noChangeArrowheads="1"/>
          </p:cNvSpPr>
          <p:nvPr>
            <p:ph type="subTitle" idx="1"/>
          </p:nvPr>
        </p:nvSpPr>
        <p:spPr>
          <a:xfrm>
            <a:off x="899592" y="4365104"/>
            <a:ext cx="7344816" cy="1486421"/>
          </a:xfrm>
        </p:spPr>
        <p:txBody>
          <a:bodyPr/>
          <a:lstStyle/>
          <a:p>
            <a:r>
              <a:rPr lang="en-GB" dirty="0" smtClean="0">
                <a:latin typeface="Arial" pitchFamily="34" charset="0"/>
                <a:cs typeface="Arial" pitchFamily="34" charset="0"/>
              </a:rPr>
              <a:t>Professor Sir </a:t>
            </a:r>
            <a:r>
              <a:rPr lang="en-GB" dirty="0">
                <a:latin typeface="Arial" pitchFamily="34" charset="0"/>
                <a:cs typeface="Arial" pitchFamily="34" charset="0"/>
              </a:rPr>
              <a:t>Liam </a:t>
            </a:r>
            <a:r>
              <a:rPr lang="en-GB" dirty="0" smtClean="0">
                <a:latin typeface="Arial" pitchFamily="34" charset="0"/>
                <a:cs typeface="Arial" pitchFamily="34" charset="0"/>
              </a:rPr>
              <a:t>Donaldson</a:t>
            </a:r>
            <a:endParaRPr lang="en-GB" dirty="0">
              <a:latin typeface="Arial" pitchFamily="34" charset="0"/>
              <a:cs typeface="Arial" pitchFamily="34" charset="0"/>
            </a:endParaRPr>
          </a:p>
          <a:p>
            <a:r>
              <a:rPr lang="en-GB" sz="2800" dirty="0" smtClean="0">
                <a:latin typeface="Arial" pitchFamily="34" charset="0"/>
                <a:cs typeface="Arial" pitchFamily="34" charset="0"/>
              </a:rPr>
              <a:t>13 November 2012</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1305346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438"/>
            <a:ext cx="6794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741268"/>
            <a:ext cx="7500421" cy="610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19672" y="764704"/>
            <a:ext cx="2736304"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88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2" y="1988840"/>
            <a:ext cx="9055981"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438"/>
            <a:ext cx="6794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9552" y="5467871"/>
            <a:ext cx="8208912" cy="769441"/>
          </a:xfrm>
          <a:prstGeom prst="rect">
            <a:avLst/>
          </a:prstGeom>
          <a:noFill/>
        </p:spPr>
        <p:txBody>
          <a:bodyPr wrap="square" rtlCol="0">
            <a:spAutoFit/>
          </a:bodyPr>
          <a:lstStyle/>
          <a:p>
            <a:pPr algn="ctr"/>
            <a:r>
              <a:rPr lang="en-US" sz="4400" dirty="0" smtClean="0"/>
              <a:t>10-fold variation</a:t>
            </a:r>
            <a:endParaRPr lang="en-US" sz="4400" dirty="0"/>
          </a:p>
        </p:txBody>
      </p:sp>
    </p:spTree>
    <p:extLst>
      <p:ext uri="{BB962C8B-B14F-4D97-AF65-F5344CB8AC3E}">
        <p14:creationId xmlns:p14="http://schemas.microsoft.com/office/powerpoint/2010/main" val="3589790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0"/>
            <a:ext cx="7019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43608" y="1340768"/>
            <a:ext cx="2736304" cy="4320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46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0"/>
            <a:ext cx="7019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27584" y="1052736"/>
            <a:ext cx="7776864" cy="58052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5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916832"/>
            <a:ext cx="8858643"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9552" y="5395863"/>
            <a:ext cx="8208912" cy="769441"/>
          </a:xfrm>
          <a:prstGeom prst="rect">
            <a:avLst/>
          </a:prstGeom>
          <a:noFill/>
        </p:spPr>
        <p:txBody>
          <a:bodyPr wrap="square" rtlCol="0">
            <a:spAutoFit/>
          </a:bodyPr>
          <a:lstStyle/>
          <a:p>
            <a:pPr algn="ctr"/>
            <a:r>
              <a:rPr lang="en-US" sz="4400" dirty="0"/>
              <a:t>5</a:t>
            </a:r>
            <a:r>
              <a:rPr lang="en-US" sz="4400" dirty="0" smtClean="0"/>
              <a:t>-fold variation</a:t>
            </a:r>
            <a:endParaRPr lang="en-US" sz="4400" dirty="0"/>
          </a:p>
        </p:txBody>
      </p:sp>
    </p:spTree>
    <p:extLst>
      <p:ext uri="{BB962C8B-B14F-4D97-AF65-F5344CB8AC3E}">
        <p14:creationId xmlns:p14="http://schemas.microsoft.com/office/powerpoint/2010/main" val="3309453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the NHS?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err="1" smtClean="0"/>
              <a:t>Primum</a:t>
            </a:r>
            <a:r>
              <a:rPr lang="en-US" dirty="0" smtClean="0"/>
              <a:t> non </a:t>
            </a:r>
            <a:r>
              <a:rPr lang="en-US" dirty="0" err="1" smtClean="0"/>
              <a:t>nocere</a:t>
            </a:r>
            <a:r>
              <a:rPr lang="en-US" dirty="0" smtClean="0"/>
              <a:t> (First, do no harm)</a:t>
            </a:r>
          </a:p>
          <a:p>
            <a:pPr marL="514350" indent="-514350">
              <a:buFont typeface="+mj-lt"/>
              <a:buAutoNum type="arabicPeriod"/>
            </a:pPr>
            <a:r>
              <a:rPr lang="en-US" dirty="0" smtClean="0"/>
              <a:t>Reduce health inequalities</a:t>
            </a:r>
          </a:p>
          <a:p>
            <a:pPr marL="514350" indent="-514350">
              <a:buFont typeface="+mj-lt"/>
              <a:buAutoNum type="arabicPeriod"/>
            </a:pPr>
            <a:r>
              <a:rPr lang="en-US" dirty="0" smtClean="0"/>
              <a:t>Provide a uniformly good service</a:t>
            </a:r>
          </a:p>
        </p:txBody>
      </p:sp>
    </p:spTree>
    <p:extLst>
      <p:ext uri="{BB962C8B-B14F-4D97-AF65-F5344CB8AC3E}">
        <p14:creationId xmlns:p14="http://schemas.microsoft.com/office/powerpoint/2010/main" val="3058199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dirty="0">
                <a:solidFill>
                  <a:schemeClr val="tx1"/>
                </a:solidFill>
                <a:latin typeface="CorpoA" charset="0"/>
              </a:rPr>
              <a:t>Birth of the NHS: 1948</a:t>
            </a:r>
          </a:p>
        </p:txBody>
      </p:sp>
      <p:pic>
        <p:nvPicPr>
          <p:cNvPr id="23557" name="Picture 5" descr="62067-004-1E116C0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11188" y="1484313"/>
            <a:ext cx="3241675" cy="4608512"/>
          </a:xfrm>
        </p:spPr>
      </p:pic>
      <p:pic>
        <p:nvPicPr>
          <p:cNvPr id="23560" name="Picture 8" descr="nightingale_ward_and_tabl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995738" y="2205038"/>
            <a:ext cx="4392612" cy="3371850"/>
          </a:xfrm>
        </p:spPr>
      </p:pic>
    </p:spTree>
    <p:extLst>
      <p:ext uri="{BB962C8B-B14F-4D97-AF65-F5344CB8AC3E}">
        <p14:creationId xmlns:p14="http://schemas.microsoft.com/office/powerpoint/2010/main" val="106367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NHS: Founding principles</a:t>
            </a:r>
            <a:endParaRPr lang="en-US" dirty="0"/>
          </a:p>
        </p:txBody>
      </p:sp>
      <p:sp>
        <p:nvSpPr>
          <p:cNvPr id="3" name="Content Placeholder 2"/>
          <p:cNvSpPr>
            <a:spLocks noGrp="1"/>
          </p:cNvSpPr>
          <p:nvPr>
            <p:ph idx="1"/>
          </p:nvPr>
        </p:nvSpPr>
        <p:spPr>
          <a:xfrm>
            <a:off x="251520" y="1600200"/>
            <a:ext cx="8686800" cy="4525963"/>
          </a:xfrm>
        </p:spPr>
        <p:txBody>
          <a:bodyPr/>
          <a:lstStyle/>
          <a:p>
            <a:pPr marL="514350" indent="-514350">
              <a:buFont typeface="+mj-lt"/>
              <a:buAutoNum type="arabicPeriod"/>
            </a:pPr>
            <a:r>
              <a:rPr lang="en-US" dirty="0" smtClean="0"/>
              <a:t>Healthcare that meets the needs of everybody</a:t>
            </a:r>
          </a:p>
          <a:p>
            <a:pPr marL="514350" indent="-514350">
              <a:buFont typeface="+mj-lt"/>
              <a:buAutoNum type="arabicPeriod"/>
            </a:pPr>
            <a:r>
              <a:rPr lang="en-US" dirty="0" smtClean="0"/>
              <a:t>Healthcare that is be free at the point of delivery</a:t>
            </a:r>
          </a:p>
          <a:p>
            <a:pPr marL="514350" indent="-514350">
              <a:buFont typeface="+mj-lt"/>
              <a:buAutoNum type="arabicPeriod"/>
            </a:pPr>
            <a:r>
              <a:rPr lang="en-US" dirty="0" smtClean="0"/>
              <a:t>Healthcare that is based on clinical need, not ability to pay</a:t>
            </a:r>
          </a:p>
        </p:txBody>
      </p:sp>
    </p:spTree>
    <p:extLst>
      <p:ext uri="{BB962C8B-B14F-4D97-AF65-F5344CB8AC3E}">
        <p14:creationId xmlns:p14="http://schemas.microsoft.com/office/powerpoint/2010/main" val="731853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endParaRPr lang="en-US">
              <a:latin typeface="Calibri" charset="0"/>
            </a:endParaRPr>
          </a:p>
        </p:txBody>
      </p:sp>
      <p:pic>
        <p:nvPicPr>
          <p:cNvPr id="17305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5813" y="115888"/>
            <a:ext cx="5030787" cy="614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3060" name="Text Box 4"/>
          <p:cNvSpPr txBox="1">
            <a:spLocks noChangeArrowheads="1"/>
          </p:cNvSpPr>
          <p:nvPr/>
        </p:nvSpPr>
        <p:spPr bwMode="auto">
          <a:xfrm>
            <a:off x="142875" y="6224588"/>
            <a:ext cx="69119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b="1" dirty="0"/>
              <a:t>E H Shepherd</a:t>
            </a:r>
            <a:r>
              <a:rPr lang="en-GB" sz="1200" b="1" dirty="0"/>
              <a:t>.</a:t>
            </a:r>
            <a:r>
              <a:rPr lang="en-GB" sz="1200" i="1" dirty="0"/>
              <a:t> </a:t>
            </a:r>
            <a:r>
              <a:rPr lang="en-GB" sz="1600" i="1" dirty="0"/>
              <a:t>Those who are about to die salute you</a:t>
            </a:r>
            <a:r>
              <a:rPr lang="en-GB" sz="1600" dirty="0"/>
              <a:t>. 1946. Ink on paper.</a:t>
            </a:r>
            <a:br>
              <a:rPr lang="en-GB" sz="1600" dirty="0"/>
            </a:br>
            <a:r>
              <a:rPr lang="en-GB" sz="1600" dirty="0"/>
              <a:t>Punch Magazine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609600" y="498475"/>
            <a:ext cx="7772400" cy="914400"/>
          </a:xfrm>
        </p:spPr>
        <p:txBody>
          <a:bodyPr/>
          <a:lstStyle/>
          <a:p>
            <a:r>
              <a:rPr lang="en-GB" sz="3200" dirty="0">
                <a:solidFill>
                  <a:schemeClr val="tx1"/>
                </a:solidFill>
                <a:latin typeface="CorpoA" charset="0"/>
              </a:rPr>
              <a:t>Birth of the NHS: The deal in 1948</a:t>
            </a:r>
          </a:p>
        </p:txBody>
      </p:sp>
      <p:sp>
        <p:nvSpPr>
          <p:cNvPr id="212995" name="Rectangle 3"/>
          <p:cNvSpPr>
            <a:spLocks noGrp="1" noChangeArrowheads="1"/>
          </p:cNvSpPr>
          <p:nvPr>
            <p:ph type="body" idx="1"/>
          </p:nvPr>
        </p:nvSpPr>
        <p:spPr>
          <a:xfrm>
            <a:off x="685800" y="1628775"/>
            <a:ext cx="9142413" cy="4114800"/>
          </a:xfrm>
        </p:spPr>
        <p:txBody>
          <a:bodyPr/>
          <a:lstStyle/>
          <a:p>
            <a:pPr marL="0" indent="0">
              <a:buNone/>
            </a:pPr>
            <a:r>
              <a:rPr lang="en-GB" sz="3000" dirty="0">
                <a:solidFill>
                  <a:schemeClr val="tx1"/>
                </a:solidFill>
              </a:rPr>
              <a:t>GOVERNMENT		- guaranteed access</a:t>
            </a:r>
          </a:p>
          <a:p>
            <a:pPr marL="0" indent="0">
              <a:buNone/>
            </a:pPr>
            <a:r>
              <a:rPr lang="en-GB" sz="3000" dirty="0">
                <a:solidFill>
                  <a:schemeClr val="tx1"/>
                </a:solidFill>
              </a:rPr>
              <a:t>				- determined budget</a:t>
            </a:r>
          </a:p>
          <a:p>
            <a:endParaRPr lang="en-GB" sz="3000" dirty="0">
              <a:solidFill>
                <a:schemeClr val="tx1"/>
              </a:solidFill>
            </a:endParaRPr>
          </a:p>
          <a:p>
            <a:pPr marL="0" indent="0">
              <a:buNone/>
            </a:pPr>
            <a:r>
              <a:rPr lang="en-GB" sz="3000" dirty="0">
                <a:solidFill>
                  <a:schemeClr val="tx1"/>
                </a:solidFill>
              </a:rPr>
              <a:t>PUBLIC			- health care entitlement</a:t>
            </a:r>
          </a:p>
          <a:p>
            <a:pPr marL="0" indent="0">
              <a:buNone/>
            </a:pPr>
            <a:r>
              <a:rPr lang="en-GB" sz="3000" dirty="0" smtClean="0">
                <a:solidFill>
                  <a:schemeClr val="tx1"/>
                </a:solidFill>
              </a:rPr>
              <a:t>	</a:t>
            </a:r>
            <a:r>
              <a:rPr lang="en-GB" sz="3000" dirty="0">
                <a:solidFill>
                  <a:schemeClr val="tx1"/>
                </a:solidFill>
              </a:rPr>
              <a:t>			</a:t>
            </a:r>
            <a:r>
              <a:rPr lang="en-GB" sz="3000" dirty="0" smtClean="0">
                <a:solidFill>
                  <a:schemeClr val="tx1"/>
                </a:solidFill>
              </a:rPr>
              <a:t>- </a:t>
            </a:r>
            <a:r>
              <a:rPr lang="en-GB" sz="3000" dirty="0">
                <a:solidFill>
                  <a:schemeClr val="tx1"/>
                </a:solidFill>
              </a:rPr>
              <a:t>paid taxes</a:t>
            </a:r>
          </a:p>
          <a:p>
            <a:endParaRPr lang="en-GB" sz="3000" dirty="0">
              <a:solidFill>
                <a:schemeClr val="tx1"/>
              </a:solidFill>
            </a:endParaRPr>
          </a:p>
          <a:p>
            <a:pPr marL="0" indent="0">
              <a:buNone/>
            </a:pPr>
            <a:r>
              <a:rPr lang="en-GB" sz="3000" dirty="0">
                <a:solidFill>
                  <a:schemeClr val="tx1"/>
                </a:solidFill>
              </a:rPr>
              <a:t>PROFESSION		- safeguarded standards</a:t>
            </a:r>
          </a:p>
          <a:p>
            <a:pPr marL="0" indent="0">
              <a:buNone/>
            </a:pPr>
            <a:r>
              <a:rPr lang="en-GB" sz="3000" dirty="0">
                <a:solidFill>
                  <a:schemeClr val="tx1"/>
                </a:solidFill>
              </a:rPr>
              <a:t>				- delivered care</a:t>
            </a:r>
          </a:p>
        </p:txBody>
      </p:sp>
      <p:sp>
        <p:nvSpPr>
          <p:cNvPr id="212996" name="Line 4"/>
          <p:cNvSpPr>
            <a:spLocks noChangeShapeType="1"/>
          </p:cNvSpPr>
          <p:nvPr/>
        </p:nvSpPr>
        <p:spPr bwMode="auto">
          <a:xfrm>
            <a:off x="611188" y="2924175"/>
            <a:ext cx="7696200" cy="0"/>
          </a:xfrm>
          <a:prstGeom prst="line">
            <a:avLst/>
          </a:prstGeom>
          <a:noFill/>
          <a:ln w="317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997" name="Line 5"/>
          <p:cNvSpPr>
            <a:spLocks noChangeShapeType="1"/>
          </p:cNvSpPr>
          <p:nvPr/>
        </p:nvSpPr>
        <p:spPr bwMode="auto">
          <a:xfrm>
            <a:off x="609600" y="4581525"/>
            <a:ext cx="7696200" cy="0"/>
          </a:xfrm>
          <a:prstGeom prst="line">
            <a:avLst/>
          </a:prstGeom>
          <a:noFill/>
          <a:ln w="317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998" name="Line 6"/>
          <p:cNvSpPr>
            <a:spLocks noChangeShapeType="1"/>
          </p:cNvSpPr>
          <p:nvPr/>
        </p:nvSpPr>
        <p:spPr bwMode="auto">
          <a:xfrm>
            <a:off x="609600" y="1631950"/>
            <a:ext cx="7696200" cy="0"/>
          </a:xfrm>
          <a:prstGeom prst="line">
            <a:avLst/>
          </a:prstGeom>
          <a:noFill/>
          <a:ln w="317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999" name="Line 7"/>
          <p:cNvSpPr>
            <a:spLocks noChangeShapeType="1"/>
          </p:cNvSpPr>
          <p:nvPr/>
        </p:nvSpPr>
        <p:spPr bwMode="auto">
          <a:xfrm>
            <a:off x="609600" y="6165850"/>
            <a:ext cx="7696200" cy="0"/>
          </a:xfrm>
          <a:prstGeom prst="line">
            <a:avLst/>
          </a:prstGeom>
          <a:noFill/>
          <a:ln w="317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66125889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288" y="115888"/>
            <a:ext cx="7772400" cy="990600"/>
          </a:xfrm>
        </p:spPr>
        <p:txBody>
          <a:bodyPr/>
          <a:lstStyle/>
          <a:p>
            <a:r>
              <a:rPr lang="en-GB" sz="3600" dirty="0">
                <a:solidFill>
                  <a:schemeClr val="accent2"/>
                </a:solidFill>
                <a:latin typeface="Calibri" charset="0"/>
              </a:rPr>
              <a:t>The </a:t>
            </a:r>
            <a:r>
              <a:rPr lang="en-GB" sz="3600" dirty="0" smtClean="0">
                <a:solidFill>
                  <a:schemeClr val="accent2"/>
                </a:solidFill>
                <a:latin typeface="Calibri" charset="0"/>
              </a:rPr>
              <a:t>first 50 </a:t>
            </a:r>
            <a:r>
              <a:rPr lang="en-GB" sz="3600" dirty="0">
                <a:solidFill>
                  <a:schemeClr val="accent2"/>
                </a:solidFill>
                <a:latin typeface="Calibri" charset="0"/>
              </a:rPr>
              <a:t>years of </a:t>
            </a:r>
            <a:r>
              <a:rPr lang="en-GB" sz="3600" dirty="0" smtClean="0">
                <a:solidFill>
                  <a:schemeClr val="accent2"/>
                </a:solidFill>
                <a:latin typeface="Calibri" charset="0"/>
              </a:rPr>
              <a:t>the NHS</a:t>
            </a:r>
            <a:endParaRPr lang="en-GB" sz="3600" dirty="0">
              <a:solidFill>
                <a:schemeClr val="accent2"/>
              </a:solidFill>
              <a:latin typeface="Calibri" charset="0"/>
            </a:endParaRPr>
          </a:p>
        </p:txBody>
      </p:sp>
      <p:sp>
        <p:nvSpPr>
          <p:cNvPr id="22531" name="Rectangle 3"/>
          <p:cNvSpPr>
            <a:spLocks noGrp="1" noChangeArrowheads="1"/>
          </p:cNvSpPr>
          <p:nvPr>
            <p:ph type="body" idx="1"/>
          </p:nvPr>
        </p:nvSpPr>
        <p:spPr>
          <a:xfrm>
            <a:off x="179388" y="1052513"/>
            <a:ext cx="8470900" cy="3703637"/>
          </a:xfrm>
        </p:spPr>
        <p:txBody>
          <a:bodyPr/>
          <a:lstStyle/>
          <a:p>
            <a:pPr>
              <a:spcBef>
                <a:spcPct val="50000"/>
              </a:spcBef>
            </a:pPr>
            <a:r>
              <a:rPr lang="en-GB" sz="2400" dirty="0">
                <a:solidFill>
                  <a:srgbClr val="000099"/>
                </a:solidFill>
              </a:rPr>
              <a:t>1948:</a:t>
            </a:r>
            <a:r>
              <a:rPr lang="en-GB" sz="2400" dirty="0"/>
              <a:t> the birth of an ideal of universal coverage</a:t>
            </a:r>
          </a:p>
          <a:p>
            <a:pPr>
              <a:spcBef>
                <a:spcPct val="50000"/>
              </a:spcBef>
            </a:pPr>
            <a:endParaRPr lang="en-GB" sz="2400" dirty="0" smtClean="0"/>
          </a:p>
          <a:p>
            <a:pPr marL="0" indent="0">
              <a:spcBef>
                <a:spcPct val="50000"/>
              </a:spcBef>
              <a:buNone/>
            </a:pPr>
            <a:endParaRPr lang="en-GB" sz="2400" dirty="0"/>
          </a:p>
          <a:p>
            <a:pPr>
              <a:spcBef>
                <a:spcPct val="50000"/>
              </a:spcBef>
            </a:pPr>
            <a:r>
              <a:rPr lang="en-GB" sz="2400" dirty="0">
                <a:solidFill>
                  <a:srgbClr val="000099"/>
                </a:solidFill>
              </a:rPr>
              <a:t>1950s, 1960s:</a:t>
            </a:r>
            <a:r>
              <a:rPr lang="en-GB" sz="2400" dirty="0"/>
              <a:t> the era of therapeutic optimism</a:t>
            </a:r>
          </a:p>
          <a:p>
            <a:pPr marL="0" indent="0">
              <a:spcBef>
                <a:spcPct val="50000"/>
              </a:spcBef>
              <a:buNone/>
            </a:pPr>
            <a:endParaRPr lang="en-GB" sz="2400" dirty="0">
              <a:solidFill>
                <a:srgbClr val="FFFF00"/>
              </a:solidFill>
            </a:endParaRPr>
          </a:p>
          <a:p>
            <a:pPr>
              <a:spcBef>
                <a:spcPct val="50000"/>
              </a:spcBef>
            </a:pPr>
            <a:endParaRPr lang="en-GB" sz="2400" dirty="0">
              <a:solidFill>
                <a:srgbClr val="FFFF00"/>
              </a:solidFill>
            </a:endParaRPr>
          </a:p>
          <a:p>
            <a:pPr>
              <a:spcBef>
                <a:spcPct val="50000"/>
              </a:spcBef>
            </a:pPr>
            <a:r>
              <a:rPr lang="en-GB" sz="2400" dirty="0">
                <a:solidFill>
                  <a:srgbClr val="000099"/>
                </a:solidFill>
              </a:rPr>
              <a:t>1970s, 1980s:</a:t>
            </a:r>
            <a:r>
              <a:rPr lang="en-GB" sz="2400" dirty="0"/>
              <a:t> the dawn of cost containment </a:t>
            </a:r>
            <a:br>
              <a:rPr lang="en-GB" sz="2400" dirty="0"/>
            </a:br>
            <a:r>
              <a:rPr lang="en-GB" sz="2400" dirty="0"/>
              <a:t>and structural reform</a:t>
            </a:r>
          </a:p>
          <a:p>
            <a:pPr>
              <a:spcBef>
                <a:spcPct val="50000"/>
              </a:spcBef>
            </a:pPr>
            <a:endParaRPr lang="en-GB" sz="2400" dirty="0"/>
          </a:p>
        </p:txBody>
      </p:sp>
      <p:pic>
        <p:nvPicPr>
          <p:cNvPr id="22532" name="Picture 4" descr="1814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24328" y="2636912"/>
            <a:ext cx="12954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24328" y="90872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22538" name="Object 10"/>
          <p:cNvGraphicFramePr>
            <a:graphicFrameLocks noChangeAspect="1"/>
          </p:cNvGraphicFramePr>
          <p:nvPr>
            <p:extLst>
              <p:ext uri="{D42A27DB-BD31-4B8C-83A1-F6EECF244321}">
                <p14:modId xmlns:p14="http://schemas.microsoft.com/office/powerpoint/2010/main" val="737663649"/>
              </p:ext>
            </p:extLst>
          </p:nvPr>
        </p:nvGraphicFramePr>
        <p:xfrm>
          <a:off x="7524328" y="4365104"/>
          <a:ext cx="1295400" cy="990600"/>
        </p:xfrm>
        <a:graphic>
          <a:graphicData uri="http://schemas.openxmlformats.org/presentationml/2006/ole">
            <mc:AlternateContent xmlns:mc="http://schemas.openxmlformats.org/markup-compatibility/2006">
              <mc:Choice xmlns:v="urn:schemas-microsoft-com:vml" Requires="v">
                <p:oleObj spid="_x0000_s81937" name="Photo Editor Photo" r:id="rId6" imgW="5009524" imgH="2847619" progId="">
                  <p:embed/>
                </p:oleObj>
              </mc:Choice>
              <mc:Fallback>
                <p:oleObj name="Photo Editor Photo" r:id="rId6" imgW="5009524" imgH="2847619"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328" y="4365104"/>
                        <a:ext cx="12954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741230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7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306"/>
            <a:ext cx="9144000" cy="559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18223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GB" dirty="0" smtClean="0">
                <a:solidFill>
                  <a:schemeClr val="tx1"/>
                </a:solidFill>
                <a:latin typeface="CorpoA" charset="0"/>
              </a:rPr>
              <a:t>1997</a:t>
            </a:r>
            <a:endParaRPr lang="en-GB" dirty="0">
              <a:solidFill>
                <a:schemeClr val="tx1"/>
              </a:solidFill>
              <a:latin typeface="CorpoA" charset="0"/>
            </a:endParaRPr>
          </a:p>
        </p:txBody>
      </p:sp>
      <p:pic>
        <p:nvPicPr>
          <p:cNvPr id="385027" name="Picture 3" descr="TB downing st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94400" y="2205038"/>
            <a:ext cx="3055938" cy="3960812"/>
          </a:xfrm>
        </p:spPr>
      </p:pic>
      <p:pic>
        <p:nvPicPr>
          <p:cNvPr id="385028" name="Picture 4" descr="tb downing st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0825" y="1844675"/>
            <a:ext cx="5616575" cy="3370263"/>
          </a:xfrm>
        </p:spPr>
      </p:pic>
    </p:spTree>
    <p:extLst>
      <p:ext uri="{BB962C8B-B14F-4D97-AF65-F5344CB8AC3E}">
        <p14:creationId xmlns:p14="http://schemas.microsoft.com/office/powerpoint/2010/main" val="3596944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a:solidFill>
                  <a:schemeClr val="accent2"/>
                </a:solidFill>
                <a:latin typeface="Calibri" charset="0"/>
              </a:rPr>
              <a:t>Challenges: Expenditure</a:t>
            </a:r>
          </a:p>
        </p:txBody>
      </p:sp>
      <p:graphicFrame>
        <p:nvGraphicFramePr>
          <p:cNvPr id="26627" name="Object 3"/>
          <p:cNvGraphicFramePr>
            <a:graphicFrameLocks noGrp="1" noChangeAspect="1"/>
          </p:cNvGraphicFramePr>
          <p:nvPr>
            <p:ph idx="1"/>
          </p:nvPr>
        </p:nvGraphicFramePr>
        <p:xfrm>
          <a:off x="463550" y="1487488"/>
          <a:ext cx="8399463" cy="4645025"/>
        </p:xfrm>
        <a:graphic>
          <a:graphicData uri="http://schemas.openxmlformats.org/presentationml/2006/ole">
            <mc:AlternateContent xmlns:mc="http://schemas.openxmlformats.org/markup-compatibility/2006">
              <mc:Choice xmlns:v="urn:schemas-microsoft-com:vml" Requires="v">
                <p:oleObj spid="_x0000_s259088" name="Chart" r:id="rId4" imgW="5705513" imgH="3152623" progId="Excel.Chart.8">
                  <p:embed followColorScheme="full"/>
                </p:oleObj>
              </mc:Choice>
              <mc:Fallback>
                <p:oleObj name="Chart" r:id="rId4" imgW="5705513" imgH="3152623" progId="Excel.Chart.8">
                  <p:embed followColorScheme="full"/>
                  <p:pic>
                    <p:nvPicPr>
                      <p:cNvPr id="0" name="Picture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1487488"/>
                        <a:ext cx="8399463"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6628" name="Text Box 4"/>
          <p:cNvSpPr txBox="1">
            <a:spLocks noChangeArrowheads="1"/>
          </p:cNvSpPr>
          <p:nvPr/>
        </p:nvSpPr>
        <p:spPr bwMode="auto">
          <a:xfrm>
            <a:off x="4643438" y="6491288"/>
            <a:ext cx="457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GB">
                <a:solidFill>
                  <a:schemeClr val="bg1"/>
                </a:solidFill>
              </a:rPr>
              <a:t>Source: WHO statistical information system</a:t>
            </a:r>
          </a:p>
        </p:txBody>
      </p:sp>
    </p:spTree>
    <p:extLst>
      <p:ext uri="{BB962C8B-B14F-4D97-AF65-F5344CB8AC3E}">
        <p14:creationId xmlns:p14="http://schemas.microsoft.com/office/powerpoint/2010/main" val="156150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solidFill>
                  <a:schemeClr val="accent2"/>
                </a:solidFill>
                <a:latin typeface="Calibri" charset="0"/>
              </a:rPr>
              <a:t>Challenges: Mortality</a:t>
            </a:r>
          </a:p>
        </p:txBody>
      </p:sp>
      <p:sp>
        <p:nvSpPr>
          <p:cNvPr id="28675" name="Text Box 3"/>
          <p:cNvSpPr txBox="1">
            <a:spLocks noChangeArrowheads="1"/>
          </p:cNvSpPr>
          <p:nvPr/>
        </p:nvSpPr>
        <p:spPr bwMode="auto">
          <a:xfrm>
            <a:off x="6804025" y="6453188"/>
            <a:ext cx="233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GB">
                <a:solidFill>
                  <a:schemeClr val="bg1"/>
                </a:solidFill>
              </a:rPr>
              <a:t>Source: OECD, 2007</a:t>
            </a:r>
          </a:p>
        </p:txBody>
      </p:sp>
      <p:graphicFrame>
        <p:nvGraphicFramePr>
          <p:cNvPr id="28676" name="Object 4"/>
          <p:cNvGraphicFramePr>
            <a:graphicFrameLocks noGrp="1" noChangeAspect="1"/>
          </p:cNvGraphicFramePr>
          <p:nvPr>
            <p:ph sz="half" idx="2"/>
          </p:nvPr>
        </p:nvGraphicFramePr>
        <p:xfrm>
          <a:off x="900113" y="1484313"/>
          <a:ext cx="7345362" cy="4811712"/>
        </p:xfrm>
        <a:graphic>
          <a:graphicData uri="http://schemas.openxmlformats.org/presentationml/2006/ole">
            <mc:AlternateContent xmlns:mc="http://schemas.openxmlformats.org/markup-compatibility/2006">
              <mc:Choice xmlns:v="urn:schemas-microsoft-com:vml" Requires="v">
                <p:oleObj spid="_x0000_s261136" name="Chart" r:id="rId4" imgW="4581487" imgH="3000375" progId="Excel.Chart.8">
                  <p:embed followColorScheme="full"/>
                </p:oleObj>
              </mc:Choice>
              <mc:Fallback>
                <p:oleObj name="Chart" r:id="rId4" imgW="4581487" imgH="3000375" progId="Excel.Chart.8">
                  <p:embed followColorScheme="full"/>
                  <p:pic>
                    <p:nvPicPr>
                      <p:cNvPr id="0" name="Picture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484313"/>
                        <a:ext cx="7345362" cy="481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156461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dirty="0">
                <a:solidFill>
                  <a:schemeClr val="accent2"/>
                </a:solidFill>
                <a:latin typeface="Calibri" charset="0"/>
              </a:rPr>
              <a:t>Challenges: </a:t>
            </a:r>
            <a:r>
              <a:rPr lang="en-GB" dirty="0" smtClean="0">
                <a:solidFill>
                  <a:schemeClr val="accent2"/>
                </a:solidFill>
                <a:latin typeface="Calibri" charset="0"/>
              </a:rPr>
              <a:t>Infrastructure 1998</a:t>
            </a:r>
            <a:endParaRPr lang="en-GB" dirty="0">
              <a:solidFill>
                <a:schemeClr val="accent2"/>
              </a:solidFill>
              <a:latin typeface="Calibri" charset="0"/>
            </a:endParaRPr>
          </a:p>
        </p:txBody>
      </p:sp>
      <p:graphicFrame>
        <p:nvGraphicFramePr>
          <p:cNvPr id="34819" name="Object 3"/>
          <p:cNvGraphicFramePr>
            <a:graphicFrameLocks noGrp="1" noChangeAspect="1"/>
          </p:cNvGraphicFramePr>
          <p:nvPr>
            <p:ph sz="quarter" idx="2"/>
          </p:nvPr>
        </p:nvGraphicFramePr>
        <p:xfrm>
          <a:off x="611188" y="1628775"/>
          <a:ext cx="1938337" cy="2376488"/>
        </p:xfrm>
        <a:graphic>
          <a:graphicData uri="http://schemas.openxmlformats.org/presentationml/2006/ole">
            <mc:AlternateContent xmlns:mc="http://schemas.openxmlformats.org/markup-compatibility/2006">
              <mc:Choice xmlns:v="urn:schemas-microsoft-com:vml" Requires="v">
                <p:oleObj spid="_x0000_s263184" name="Bitmap Image" r:id="rId4" imgW="1305107" imgH="1600000" progId="PBrush">
                  <p:embed/>
                </p:oleObj>
              </mc:Choice>
              <mc:Fallback>
                <p:oleObj name="Bitmap Image" r:id="rId4" imgW="1305107" imgH="1600000" progId="PBrush">
                  <p:embed/>
                  <p:pic>
                    <p:nvPicPr>
                      <p:cNvPr id="0" name="Picture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628775"/>
                        <a:ext cx="1938337" cy="237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Text Box 4"/>
          <p:cNvSpPr txBox="1">
            <a:spLocks noChangeArrowheads="1"/>
          </p:cNvSpPr>
          <p:nvPr/>
        </p:nvSpPr>
        <p:spPr bwMode="auto">
          <a:xfrm>
            <a:off x="2555875" y="1628775"/>
            <a:ext cx="6262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GB" sz="2400"/>
              <a:t>1.8 doctors per 1,000 pop</a:t>
            </a:r>
            <a:r>
              <a:rPr lang="en-GB" sz="2400" baseline="30000"/>
              <a:t>n</a:t>
            </a:r>
            <a:r>
              <a:rPr lang="en-GB" sz="2400"/>
              <a:t>  (EU average 3.2)</a:t>
            </a:r>
          </a:p>
        </p:txBody>
      </p:sp>
      <p:pic>
        <p:nvPicPr>
          <p:cNvPr id="34821" name="Picture 5" descr="K&amp;S hospit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2708275"/>
            <a:ext cx="2665412" cy="1995488"/>
          </a:xfrm>
          <a:prstGeom prst="rect">
            <a:avLst/>
          </a:prstGeom>
          <a:noFill/>
          <a:extLst>
            <a:ext uri="{909E8E84-426E-40DD-AFC4-6F175D3DCCD1}">
              <a14:hiddenFill xmlns:a14="http://schemas.microsoft.com/office/drawing/2010/main">
                <a:solidFill>
                  <a:srgbClr val="FFFFFF"/>
                </a:solidFill>
              </a14:hiddenFill>
            </a:ext>
          </a:extLst>
        </p:spPr>
      </p:pic>
      <p:sp>
        <p:nvSpPr>
          <p:cNvPr id="34822" name="Text Box 6"/>
          <p:cNvSpPr txBox="1">
            <a:spLocks noChangeArrowheads="1"/>
          </p:cNvSpPr>
          <p:nvPr/>
        </p:nvSpPr>
        <p:spPr bwMode="auto">
          <a:xfrm>
            <a:off x="2987675" y="3116263"/>
            <a:ext cx="3205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GB" sz="2400"/>
              <a:t>1/3 buildings pre-1948</a:t>
            </a:r>
          </a:p>
        </p:txBody>
      </p:sp>
      <p:pic>
        <p:nvPicPr>
          <p:cNvPr id="34823" name="Picture 7" descr="MRI scanner"/>
          <p:cNvPicPr>
            <a:picLocks noGrp="1" noChangeAspect="1" noChangeArrowheads="1"/>
          </p:cNvPicPr>
          <p:nvPr>
            <p:ph sz="quarter" idx="3"/>
          </p:nvPr>
        </p:nvPicPr>
        <p:blipFill>
          <a:blip r:embed="rId7" cstate="email">
            <a:extLst>
              <a:ext uri="{28A0092B-C50C-407E-A947-70E740481C1C}">
                <a14:useLocalDpi xmlns:a14="http://schemas.microsoft.com/office/drawing/2010/main" val="0"/>
              </a:ext>
            </a:extLst>
          </a:blip>
          <a:srcRect/>
          <a:stretch>
            <a:fillRect/>
          </a:stretch>
        </p:blipFill>
        <p:spPr>
          <a:xfrm>
            <a:off x="1763713" y="4221163"/>
            <a:ext cx="2978150" cy="1981200"/>
          </a:xfrm>
          <a:noFill/>
          <a:ln/>
        </p:spPr>
      </p:pic>
      <p:sp>
        <p:nvSpPr>
          <p:cNvPr id="34824" name="Text Box 8"/>
          <p:cNvSpPr txBox="1">
            <a:spLocks noChangeArrowheads="1"/>
          </p:cNvSpPr>
          <p:nvPr/>
        </p:nvSpPr>
        <p:spPr bwMode="auto">
          <a:xfrm>
            <a:off x="4740275" y="5445125"/>
            <a:ext cx="3370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GB" sz="2400"/>
              <a:t>Only 110 MRI scanners</a:t>
            </a:r>
          </a:p>
        </p:txBody>
      </p:sp>
    </p:spTree>
    <p:extLst>
      <p:ext uri="{BB962C8B-B14F-4D97-AF65-F5344CB8AC3E}">
        <p14:creationId xmlns:p14="http://schemas.microsoft.com/office/powerpoint/2010/main" val="1334236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a:solidFill>
                  <a:schemeClr val="accent2"/>
                </a:solidFill>
                <a:latin typeface="Calibri" charset="0"/>
              </a:rPr>
              <a:t>Challenges: Access 1998</a:t>
            </a:r>
          </a:p>
        </p:txBody>
      </p:sp>
      <p:sp>
        <p:nvSpPr>
          <p:cNvPr id="30724" name="Text Box 4"/>
          <p:cNvSpPr txBox="1">
            <a:spLocks noChangeArrowheads="1"/>
          </p:cNvSpPr>
          <p:nvPr/>
        </p:nvSpPr>
        <p:spPr bwMode="auto">
          <a:xfrm rot="-553890">
            <a:off x="466725" y="2120900"/>
            <a:ext cx="6888163" cy="1320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GB" sz="4000">
                <a:latin typeface="Times New Roman" charset="0"/>
              </a:rPr>
              <a:t>Patients waiting average of</a:t>
            </a:r>
            <a:br>
              <a:rPr lang="en-GB" sz="4000">
                <a:latin typeface="Times New Roman" charset="0"/>
              </a:rPr>
            </a:br>
            <a:r>
              <a:rPr lang="en-GB" sz="4000">
                <a:latin typeface="Times New Roman" charset="0"/>
              </a:rPr>
              <a:t>4 months for hospital admission!</a:t>
            </a:r>
          </a:p>
        </p:txBody>
      </p:sp>
      <p:sp>
        <p:nvSpPr>
          <p:cNvPr id="30725" name="Text Box 5"/>
          <p:cNvSpPr txBox="1">
            <a:spLocks noChangeArrowheads="1"/>
          </p:cNvSpPr>
          <p:nvPr/>
        </p:nvSpPr>
        <p:spPr bwMode="auto">
          <a:xfrm rot="-1257193">
            <a:off x="1619250" y="2276475"/>
            <a:ext cx="5021263" cy="1320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GB" sz="4000">
                <a:latin typeface="Times New Roman" charset="0"/>
              </a:rPr>
              <a:t>Over 1 million patients </a:t>
            </a:r>
            <a:br>
              <a:rPr lang="en-GB" sz="4000">
                <a:latin typeface="Times New Roman" charset="0"/>
              </a:rPr>
            </a:br>
            <a:r>
              <a:rPr lang="en-GB" sz="4000">
                <a:latin typeface="Times New Roman" charset="0"/>
              </a:rPr>
              <a:t>waiting for operations!</a:t>
            </a:r>
          </a:p>
        </p:txBody>
      </p:sp>
      <p:sp>
        <p:nvSpPr>
          <p:cNvPr id="30726" name="Text Box 6"/>
          <p:cNvSpPr txBox="1">
            <a:spLocks noChangeArrowheads="1"/>
          </p:cNvSpPr>
          <p:nvPr/>
        </p:nvSpPr>
        <p:spPr bwMode="auto">
          <a:xfrm rot="355721">
            <a:off x="1692275" y="2066925"/>
            <a:ext cx="6065838" cy="1320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GB" sz="4000" dirty="0">
                <a:latin typeface="Times New Roman" charset="0"/>
              </a:rPr>
              <a:t>Quarter of a million people</a:t>
            </a:r>
            <a:br>
              <a:rPr lang="en-GB" sz="4000" dirty="0">
                <a:latin typeface="Times New Roman" charset="0"/>
              </a:rPr>
            </a:br>
            <a:r>
              <a:rPr lang="en-GB" sz="4000" dirty="0">
                <a:latin typeface="Times New Roman" charset="0"/>
              </a:rPr>
              <a:t>waiting more than 6 months!</a:t>
            </a:r>
          </a:p>
        </p:txBody>
      </p:sp>
      <p:sp>
        <p:nvSpPr>
          <p:cNvPr id="30727" name="Text Box 7"/>
          <p:cNvSpPr txBox="1">
            <a:spLocks noChangeArrowheads="1"/>
          </p:cNvSpPr>
          <p:nvPr/>
        </p:nvSpPr>
        <p:spPr bwMode="auto">
          <a:xfrm>
            <a:off x="231775" y="500856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endParaRPr lang="en-US" sz="2000">
              <a:latin typeface="CorpoA" charset="0"/>
            </a:endParaRPr>
          </a:p>
        </p:txBody>
      </p:sp>
      <p:sp>
        <p:nvSpPr>
          <p:cNvPr id="30728" name="Text Box 8"/>
          <p:cNvSpPr txBox="1">
            <a:spLocks noChangeArrowheads="1"/>
          </p:cNvSpPr>
          <p:nvPr/>
        </p:nvSpPr>
        <p:spPr bwMode="auto">
          <a:xfrm>
            <a:off x="5937250" y="6491288"/>
            <a:ext cx="3206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GB">
                <a:solidFill>
                  <a:schemeClr val="bg1"/>
                </a:solidFill>
              </a:rPr>
              <a:t>Source: Department of Health</a:t>
            </a:r>
          </a:p>
        </p:txBody>
      </p:sp>
      <p:sp>
        <p:nvSpPr>
          <p:cNvPr id="30729" name="Text Box 9"/>
          <p:cNvSpPr txBox="1">
            <a:spLocks noChangeArrowheads="1"/>
          </p:cNvSpPr>
          <p:nvPr/>
        </p:nvSpPr>
        <p:spPr bwMode="auto">
          <a:xfrm>
            <a:off x="158750" y="40735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endParaRPr lang="en-US" sz="2000">
              <a:latin typeface="CorpoA" charset="0"/>
            </a:endParaRPr>
          </a:p>
        </p:txBody>
      </p:sp>
      <p:sp>
        <p:nvSpPr>
          <p:cNvPr id="30730" name="Text Box 10"/>
          <p:cNvSpPr txBox="1">
            <a:spLocks noChangeArrowheads="1"/>
          </p:cNvSpPr>
          <p:nvPr/>
        </p:nvSpPr>
        <p:spPr bwMode="auto">
          <a:xfrm rot="-554272">
            <a:off x="2484438" y="3213100"/>
            <a:ext cx="3000375" cy="2540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GB" sz="4000">
                <a:latin typeface="Times New Roman" charset="0"/>
              </a:rPr>
              <a:t>6 weeks </a:t>
            </a:r>
            <a:br>
              <a:rPr lang="en-GB" sz="4000">
                <a:latin typeface="Times New Roman" charset="0"/>
              </a:rPr>
            </a:br>
            <a:r>
              <a:rPr lang="en-GB" sz="4000">
                <a:latin typeface="Times New Roman" charset="0"/>
              </a:rPr>
              <a:t>average delay</a:t>
            </a:r>
            <a:br>
              <a:rPr lang="en-GB" sz="4000">
                <a:latin typeface="Times New Roman" charset="0"/>
              </a:rPr>
            </a:br>
            <a:r>
              <a:rPr lang="en-GB" sz="4000">
                <a:latin typeface="Times New Roman" charset="0"/>
              </a:rPr>
              <a:t>to be seen in </a:t>
            </a:r>
            <a:br>
              <a:rPr lang="en-GB" sz="4000">
                <a:latin typeface="Times New Roman" charset="0"/>
              </a:rPr>
            </a:br>
            <a:r>
              <a:rPr lang="en-GB" sz="4000">
                <a:latin typeface="Times New Roman" charset="0"/>
              </a:rPr>
              <a:t>outpatients!</a:t>
            </a:r>
            <a:endParaRPr lang="en-GB" sz="2000">
              <a:latin typeface="Times New Roman" charset="0"/>
            </a:endParaRPr>
          </a:p>
        </p:txBody>
      </p:sp>
    </p:spTree>
    <p:extLst>
      <p:ext uri="{BB962C8B-B14F-4D97-AF65-F5344CB8AC3E}">
        <p14:creationId xmlns:p14="http://schemas.microsoft.com/office/powerpoint/2010/main" val="2748741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500"/>
                                        <p:tgtEl>
                                          <p:spTgt spid="30724"/>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30725"/>
                                        </p:tgtEl>
                                        <p:attrNameLst>
                                          <p:attrName>style.visibility</p:attrName>
                                        </p:attrNameLst>
                                      </p:cBhvr>
                                      <p:to>
                                        <p:strVal val="visible"/>
                                      </p:to>
                                    </p:set>
                                    <p:animEffect transition="in" filter="fade">
                                      <p:cBhvr>
                                        <p:cTn id="10" dur="500"/>
                                        <p:tgtEl>
                                          <p:spTgt spid="30725"/>
                                        </p:tgtEl>
                                      </p:cBhvr>
                                    </p:animEffect>
                                  </p:childTnLst>
                                </p:cTn>
                              </p:par>
                              <p:par>
                                <p:cTn id="11" presetID="10" presetClass="entr" presetSubtype="0" fill="hold" grpId="0" nodeType="withEffect">
                                  <p:stCondLst>
                                    <p:cond delay="6000"/>
                                  </p:stCondLst>
                                  <p:childTnLst>
                                    <p:set>
                                      <p:cBhvr>
                                        <p:cTn id="12" dur="1" fill="hold">
                                          <p:stCondLst>
                                            <p:cond delay="0"/>
                                          </p:stCondLst>
                                        </p:cTn>
                                        <p:tgtEl>
                                          <p:spTgt spid="30726"/>
                                        </p:tgtEl>
                                        <p:attrNameLst>
                                          <p:attrName>style.visibility</p:attrName>
                                        </p:attrNameLst>
                                      </p:cBhvr>
                                      <p:to>
                                        <p:strVal val="visible"/>
                                      </p:to>
                                    </p:set>
                                    <p:animEffect transition="in" filter="fade">
                                      <p:cBhvr>
                                        <p:cTn id="13" dur="500"/>
                                        <p:tgtEl>
                                          <p:spTgt spid="30726"/>
                                        </p:tgtEl>
                                      </p:cBhvr>
                                    </p:animEffect>
                                  </p:childTnLst>
                                </p:cTn>
                              </p:par>
                              <p:par>
                                <p:cTn id="14" presetID="10" presetClass="entr" presetSubtype="0" fill="hold" grpId="0" nodeType="withEffect">
                                  <p:stCondLst>
                                    <p:cond delay="9000"/>
                                  </p:stCondLst>
                                  <p:childTnLst>
                                    <p:set>
                                      <p:cBhvr>
                                        <p:cTn id="15" dur="1" fill="hold">
                                          <p:stCondLst>
                                            <p:cond delay="0"/>
                                          </p:stCondLst>
                                        </p:cTn>
                                        <p:tgtEl>
                                          <p:spTgt spid="30730"/>
                                        </p:tgtEl>
                                        <p:attrNameLst>
                                          <p:attrName>style.visibility</p:attrName>
                                        </p:attrNameLst>
                                      </p:cBhvr>
                                      <p:to>
                                        <p:strVal val="visible"/>
                                      </p:to>
                                    </p:set>
                                    <p:animEffect transition="in" filter="fade">
                                      <p:cBhvr>
                                        <p:cTn id="16" dur="500"/>
                                        <p:tgtEl>
                                          <p:spTgt spid="30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5" grpId="0" animBg="1"/>
      <p:bldP spid="30726" grpId="0" animBg="1"/>
      <p:bldP spid="307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457200" y="1196752"/>
            <a:ext cx="8229600" cy="1143000"/>
          </a:xfrm>
        </p:spPr>
        <p:txBody>
          <a:bodyPr/>
          <a:lstStyle/>
          <a:p>
            <a:pPr algn="l"/>
            <a:r>
              <a:rPr lang="en-GB" dirty="0" smtClean="0">
                <a:solidFill>
                  <a:srgbClr val="FF0000"/>
                </a:solidFill>
                <a:latin typeface="CorpoA" charset="0"/>
              </a:rPr>
              <a:t>Phase 1: </a:t>
            </a:r>
            <a:r>
              <a:rPr lang="en-GB" dirty="0">
                <a:solidFill>
                  <a:srgbClr val="FF0000"/>
                </a:solidFill>
                <a:latin typeface="CorpoA" charset="0"/>
              </a:rPr>
              <a:t>1997-2000</a:t>
            </a:r>
          </a:p>
        </p:txBody>
      </p:sp>
      <p:sp>
        <p:nvSpPr>
          <p:cNvPr id="351236" name="Text Box 4"/>
          <p:cNvSpPr txBox="1">
            <a:spLocks noChangeArrowheads="1"/>
          </p:cNvSpPr>
          <p:nvPr/>
        </p:nvSpPr>
        <p:spPr bwMode="auto">
          <a:xfrm>
            <a:off x="467544" y="2195736"/>
            <a:ext cx="828092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2800" dirty="0">
                <a:latin typeface="Monotype Corsiva" charset="0"/>
              </a:rPr>
              <a:t>“We are near to the bottom </a:t>
            </a:r>
            <a:r>
              <a:rPr lang="en-GB" sz="2800" dirty="0" smtClean="0">
                <a:latin typeface="Monotype Corsiva" charset="0"/>
              </a:rPr>
              <a:t>of </a:t>
            </a:r>
            <a:r>
              <a:rPr lang="en-GB" sz="2800" dirty="0">
                <a:latin typeface="Monotype Corsiva" charset="0"/>
              </a:rPr>
              <a:t>the European League Table”</a:t>
            </a:r>
          </a:p>
        </p:txBody>
      </p:sp>
      <p:sp>
        <p:nvSpPr>
          <p:cNvPr id="12"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mtClean="0">
                <a:latin typeface="CorpoA" charset="0"/>
              </a:rPr>
              <a:t>Reforms under Labour</a:t>
            </a:r>
            <a:endParaRPr lang="en-GB" dirty="0">
              <a:latin typeface="CorpoA" charset="0"/>
            </a:endParaRPr>
          </a:p>
        </p:txBody>
      </p:sp>
    </p:spTree>
    <p:extLst>
      <p:ext uri="{BB962C8B-B14F-4D97-AF65-F5344CB8AC3E}">
        <p14:creationId xmlns:p14="http://schemas.microsoft.com/office/powerpoint/2010/main" val="1888660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marL="571500" indent="-571500"/>
            <a:r>
              <a:rPr lang="en-GB" sz="3600">
                <a:solidFill>
                  <a:schemeClr val="accent2"/>
                </a:solidFill>
              </a:rPr>
              <a:t>Sustained funding increases</a:t>
            </a:r>
          </a:p>
        </p:txBody>
      </p:sp>
      <p:sp>
        <p:nvSpPr>
          <p:cNvPr id="179203" name="Text Box 3"/>
          <p:cNvSpPr txBox="1">
            <a:spLocks noChangeArrowheads="1"/>
          </p:cNvSpPr>
          <p:nvPr/>
        </p:nvSpPr>
        <p:spPr bwMode="auto">
          <a:xfrm>
            <a:off x="7918450" y="59499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endParaRPr lang="en-US" sz="2400">
              <a:solidFill>
                <a:schemeClr val="bg1"/>
              </a:solidFill>
              <a:latin typeface="Times" charset="0"/>
            </a:endParaRPr>
          </a:p>
        </p:txBody>
      </p:sp>
      <p:sp>
        <p:nvSpPr>
          <p:cNvPr id="179228" name="Text Box 28"/>
          <p:cNvSpPr txBox="1">
            <a:spLocks noChangeArrowheads="1"/>
          </p:cNvSpPr>
          <p:nvPr/>
        </p:nvSpPr>
        <p:spPr bwMode="auto">
          <a:xfrm>
            <a:off x="7413625" y="6375400"/>
            <a:ext cx="169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GB" dirty="0">
                <a:solidFill>
                  <a:schemeClr val="bg1"/>
                </a:solidFill>
              </a:rPr>
              <a:t>Source: OECD</a:t>
            </a:r>
          </a:p>
        </p:txBody>
      </p:sp>
      <p:pic>
        <p:nvPicPr>
          <p:cNvPr id="6" name="Content Placeholder 3" descr="chart.jpeg"/>
          <p:cNvPicPr>
            <a:picLocks noGrp="1" noChangeAspect="1"/>
          </p:cNvPicPr>
          <p:nvPr>
            <p:ph idx="1"/>
          </p:nvPr>
        </p:nvPicPr>
        <p:blipFill>
          <a:blip r:embed="rId3">
            <a:extLst>
              <a:ext uri="{28A0092B-C50C-407E-A947-70E740481C1C}">
                <a14:useLocalDpi xmlns:a14="http://schemas.microsoft.com/office/drawing/2010/main" val="0"/>
              </a:ext>
            </a:extLst>
          </a:blip>
          <a:srcRect t="10786" b="10786"/>
          <a:stretch>
            <a:fillRect/>
          </a:stretch>
        </p:blipFill>
        <p:spPr>
          <a:xfrm>
            <a:off x="457200" y="1600200"/>
            <a:ext cx="8229600" cy="4525963"/>
          </a:xfrm>
        </p:spPr>
      </p:pic>
      <p:cxnSp>
        <p:nvCxnSpPr>
          <p:cNvPr id="3" name="Straight Connector 2"/>
          <p:cNvCxnSpPr/>
          <p:nvPr/>
        </p:nvCxnSpPr>
        <p:spPr>
          <a:xfrm>
            <a:off x="1187624" y="6453336"/>
            <a:ext cx="64807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716016" y="6453336"/>
            <a:ext cx="648072"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835696" y="6237312"/>
            <a:ext cx="2952328" cy="338554"/>
          </a:xfrm>
          <a:prstGeom prst="rect">
            <a:avLst/>
          </a:prstGeom>
          <a:noFill/>
        </p:spPr>
        <p:txBody>
          <a:bodyPr wrap="square" rtlCol="0">
            <a:spAutoFit/>
          </a:bodyPr>
          <a:lstStyle/>
          <a:p>
            <a:r>
              <a:rPr lang="en-US" sz="1600" dirty="0" smtClean="0"/>
              <a:t>NHS spend (% of GNI)</a:t>
            </a:r>
            <a:endParaRPr lang="en-US" sz="1600" dirty="0"/>
          </a:p>
        </p:txBody>
      </p:sp>
      <p:sp>
        <p:nvSpPr>
          <p:cNvPr id="13" name="TextBox 12"/>
          <p:cNvSpPr txBox="1"/>
          <p:nvPr/>
        </p:nvSpPr>
        <p:spPr>
          <a:xfrm>
            <a:off x="5364088" y="6237312"/>
            <a:ext cx="2088232" cy="338554"/>
          </a:xfrm>
          <a:prstGeom prst="rect">
            <a:avLst/>
          </a:prstGeom>
          <a:noFill/>
        </p:spPr>
        <p:txBody>
          <a:bodyPr wrap="square" rtlCol="0">
            <a:spAutoFit/>
          </a:bodyPr>
          <a:lstStyle/>
          <a:p>
            <a:r>
              <a:rPr lang="en-US" sz="1600" dirty="0" smtClean="0"/>
              <a:t>NHS spend (£</a:t>
            </a:r>
            <a:r>
              <a:rPr lang="en-US" sz="1600" dirty="0" err="1" smtClean="0"/>
              <a:t>bn</a:t>
            </a:r>
            <a:r>
              <a:rPr lang="en-US" sz="1600" dirty="0" smtClean="0"/>
              <a:t>)</a:t>
            </a:r>
            <a:endParaRPr lang="en-US" sz="1600" dirty="0"/>
          </a:p>
        </p:txBody>
      </p:sp>
    </p:spTree>
    <p:extLst>
      <p:ext uri="{BB962C8B-B14F-4D97-AF65-F5344CB8AC3E}">
        <p14:creationId xmlns:p14="http://schemas.microsoft.com/office/powerpoint/2010/main" val="4051388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5" name="Picture 3" descr="diagnostic activity"/>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23850" y="1284288"/>
            <a:ext cx="8496300" cy="5384800"/>
          </a:xfrm>
        </p:spPr>
      </p:pic>
      <p:sp>
        <p:nvSpPr>
          <p:cNvPr id="166916" name="Rectangle 4"/>
          <p:cNvSpPr>
            <a:spLocks noChangeArrowheads="1"/>
          </p:cNvSpPr>
          <p:nvPr/>
        </p:nvSpPr>
        <p:spPr bwMode="auto">
          <a:xfrm>
            <a:off x="457200" y="11588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GB" sz="4000">
                <a:solidFill>
                  <a:schemeClr val="accent2"/>
                </a:solidFill>
                <a:latin typeface="Calibri" charset="0"/>
              </a:rPr>
              <a:t>Increasing diagnostic capacity</a:t>
            </a:r>
          </a:p>
        </p:txBody>
      </p:sp>
      <p:sp>
        <p:nvSpPr>
          <p:cNvPr id="166914" name="Rectangle 2"/>
          <p:cNvSpPr>
            <a:spLocks noGrp="1" noChangeArrowheads="1"/>
          </p:cNvSpPr>
          <p:nvPr>
            <p:ph type="title"/>
          </p:nvPr>
        </p:nvSpPr>
        <p:spPr>
          <a:xfrm>
            <a:off x="1476375" y="1412875"/>
            <a:ext cx="7042150" cy="503238"/>
          </a:xfrm>
          <a:solidFill>
            <a:schemeClr val="bg1"/>
          </a:solidFill>
        </p:spPr>
        <p:txBody>
          <a:bodyPr/>
          <a:lstStyle/>
          <a:p>
            <a:r>
              <a:rPr lang="en-GB" sz="2000"/>
              <a:t>Use of key diagnostic facilities</a:t>
            </a:r>
          </a:p>
        </p:txBody>
      </p:sp>
    </p:spTree>
    <p:extLst>
      <p:ext uri="{BB962C8B-B14F-4D97-AF65-F5344CB8AC3E}">
        <p14:creationId xmlns:p14="http://schemas.microsoft.com/office/powerpoint/2010/main" val="2753872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115888"/>
            <a:ext cx="8229600" cy="1143000"/>
          </a:xfrm>
        </p:spPr>
        <p:txBody>
          <a:bodyPr/>
          <a:lstStyle/>
          <a:p>
            <a:r>
              <a:rPr lang="en-GB">
                <a:solidFill>
                  <a:schemeClr val="accent2"/>
                </a:solidFill>
                <a:latin typeface="Calibri" charset="0"/>
              </a:rPr>
              <a:t>More clinicians</a:t>
            </a:r>
          </a:p>
        </p:txBody>
      </p:sp>
      <p:graphicFrame>
        <p:nvGraphicFramePr>
          <p:cNvPr id="168966" name="Object 6"/>
          <p:cNvGraphicFramePr>
            <a:graphicFrameLocks noChangeAspect="1"/>
          </p:cNvGraphicFramePr>
          <p:nvPr/>
        </p:nvGraphicFramePr>
        <p:xfrm>
          <a:off x="360363" y="1011238"/>
          <a:ext cx="8315325" cy="5657850"/>
        </p:xfrm>
        <a:graphic>
          <a:graphicData uri="http://schemas.openxmlformats.org/presentationml/2006/ole">
            <mc:AlternateContent xmlns:mc="http://schemas.openxmlformats.org/markup-compatibility/2006">
              <mc:Choice xmlns:v="urn:schemas-microsoft-com:vml" Requires="v">
                <p:oleObj spid="_x0000_s273424" name="Chart" r:id="rId3" imgW="8315325" imgH="5657850" progId="Excel.Chart.8">
                  <p:embed/>
                </p:oleObj>
              </mc:Choice>
              <mc:Fallback>
                <p:oleObj name="Chart" r:id="rId3" imgW="8315325" imgH="5657850" progId="Excel.Chart.8">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1011238"/>
                        <a:ext cx="8315325"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83966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457200" y="1196752"/>
            <a:ext cx="8229600" cy="1143000"/>
          </a:xfrm>
        </p:spPr>
        <p:txBody>
          <a:bodyPr/>
          <a:lstStyle/>
          <a:p>
            <a:pPr algn="l"/>
            <a:r>
              <a:rPr lang="en-GB" dirty="0" smtClean="0">
                <a:solidFill>
                  <a:srgbClr val="FF0000"/>
                </a:solidFill>
                <a:latin typeface="CorpoA" charset="0"/>
              </a:rPr>
              <a:t>Phase 1: </a:t>
            </a:r>
            <a:r>
              <a:rPr lang="en-GB" dirty="0">
                <a:solidFill>
                  <a:srgbClr val="FF0000"/>
                </a:solidFill>
                <a:latin typeface="CorpoA" charset="0"/>
              </a:rPr>
              <a:t>1997-2000</a:t>
            </a:r>
          </a:p>
        </p:txBody>
      </p:sp>
      <p:sp>
        <p:nvSpPr>
          <p:cNvPr id="351236" name="Text Box 4"/>
          <p:cNvSpPr txBox="1">
            <a:spLocks noChangeArrowheads="1"/>
          </p:cNvSpPr>
          <p:nvPr/>
        </p:nvSpPr>
        <p:spPr bwMode="auto">
          <a:xfrm>
            <a:off x="467544" y="2195736"/>
            <a:ext cx="828092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2800" dirty="0">
                <a:latin typeface="Monotype Corsiva" charset="0"/>
              </a:rPr>
              <a:t>“We are near to the bottom </a:t>
            </a:r>
            <a:r>
              <a:rPr lang="en-GB" sz="2800" dirty="0" smtClean="0">
                <a:latin typeface="Monotype Corsiva" charset="0"/>
              </a:rPr>
              <a:t>of </a:t>
            </a:r>
            <a:r>
              <a:rPr lang="en-GB" sz="2800" dirty="0">
                <a:latin typeface="Monotype Corsiva" charset="0"/>
              </a:rPr>
              <a:t>the European League Table”</a:t>
            </a:r>
          </a:p>
        </p:txBody>
      </p:sp>
      <p:sp>
        <p:nvSpPr>
          <p:cNvPr id="8" name="Text Box 4"/>
          <p:cNvSpPr txBox="1">
            <a:spLocks noChangeArrowheads="1"/>
          </p:cNvSpPr>
          <p:nvPr/>
        </p:nvSpPr>
        <p:spPr bwMode="auto">
          <a:xfrm>
            <a:off x="827584" y="4067026"/>
            <a:ext cx="7200800"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2800" dirty="0">
                <a:latin typeface="Monotype Corsiva" charset="0"/>
              </a:rPr>
              <a:t>“We have public service values </a:t>
            </a:r>
            <a:r>
              <a:rPr lang="en-GB" sz="2800" dirty="0" smtClean="0">
                <a:latin typeface="Monotype Corsiva" charset="0"/>
              </a:rPr>
              <a:t>but </a:t>
            </a:r>
            <a:r>
              <a:rPr lang="en-GB" sz="2800" dirty="0">
                <a:latin typeface="Monotype Corsiva" charset="0"/>
              </a:rPr>
              <a:t>traditional public service attitudes”</a:t>
            </a:r>
          </a:p>
        </p:txBody>
      </p:sp>
      <p:sp>
        <p:nvSpPr>
          <p:cNvPr id="9" name="Rectangle 2"/>
          <p:cNvSpPr txBox="1">
            <a:spLocks noChangeArrowheads="1"/>
          </p:cNvSpPr>
          <p:nvPr/>
        </p:nvSpPr>
        <p:spPr bwMode="auto">
          <a:xfrm>
            <a:off x="467544" y="306804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dirty="0" smtClean="0">
                <a:solidFill>
                  <a:srgbClr val="FF0000"/>
                </a:solidFill>
                <a:latin typeface="CorpoA" charset="0"/>
              </a:rPr>
              <a:t>Phase 2: 2000-2007</a:t>
            </a:r>
            <a:endParaRPr lang="en-GB" dirty="0">
              <a:solidFill>
                <a:srgbClr val="FF0000"/>
              </a:solidFill>
              <a:latin typeface="CorpoA" charset="0"/>
            </a:endParaRPr>
          </a:p>
        </p:txBody>
      </p:sp>
      <p:sp>
        <p:nvSpPr>
          <p:cNvPr id="12"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mtClean="0">
                <a:latin typeface="CorpoA" charset="0"/>
              </a:rPr>
              <a:t>Reforms under Labour</a:t>
            </a:r>
            <a:endParaRPr lang="en-GB" dirty="0">
              <a:latin typeface="CorpoA" charset="0"/>
            </a:endParaRPr>
          </a:p>
        </p:txBody>
      </p:sp>
    </p:spTree>
    <p:extLst>
      <p:ext uri="{BB962C8B-B14F-4D97-AF65-F5344CB8AC3E}">
        <p14:creationId xmlns:p14="http://schemas.microsoft.com/office/powerpoint/2010/main" val="240787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384"/>
            <a:ext cx="9144000" cy="688538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rot="5400000">
            <a:off x="1165659" y="1174787"/>
            <a:ext cx="6668665" cy="4464496"/>
          </a:xfrm>
          <a:prstGeom prst="rect">
            <a:avLst/>
          </a:prstGeom>
        </p:spPr>
      </p:pic>
    </p:spTree>
    <p:extLst>
      <p:ext uri="{BB962C8B-B14F-4D97-AF65-F5344CB8AC3E}">
        <p14:creationId xmlns:p14="http://schemas.microsoft.com/office/powerpoint/2010/main" val="367667943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GB">
                <a:solidFill>
                  <a:schemeClr val="accent2"/>
                </a:solidFill>
                <a:latin typeface="Calibri" charset="0"/>
              </a:rPr>
              <a:t>National targets for access</a:t>
            </a:r>
          </a:p>
        </p:txBody>
      </p:sp>
      <p:sp>
        <p:nvSpPr>
          <p:cNvPr id="135200" name="Text Box 32"/>
          <p:cNvSpPr txBox="1">
            <a:spLocks noChangeArrowheads="1"/>
          </p:cNvSpPr>
          <p:nvPr/>
        </p:nvSpPr>
        <p:spPr bwMode="auto">
          <a:xfrm>
            <a:off x="252413" y="1412875"/>
            <a:ext cx="8856662"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6600">
                <a:solidFill>
                  <a:schemeClr val="accent2"/>
                </a:solidFill>
                <a:latin typeface="Calibri" charset="0"/>
              </a:rPr>
              <a:t>4 </a:t>
            </a:r>
            <a:r>
              <a:rPr lang="en-GB" sz="5400">
                <a:latin typeface="Calibri" charset="0"/>
              </a:rPr>
              <a:t>hours</a:t>
            </a:r>
            <a:r>
              <a:rPr lang="en-GB" sz="6600">
                <a:latin typeface="Calibri" charset="0"/>
              </a:rPr>
              <a:t>  	 </a:t>
            </a:r>
            <a:r>
              <a:rPr lang="en-GB" sz="3200">
                <a:latin typeface="Calibri" charset="0"/>
              </a:rPr>
              <a:t>Emergency Department treatment</a:t>
            </a:r>
          </a:p>
        </p:txBody>
      </p:sp>
      <p:sp>
        <p:nvSpPr>
          <p:cNvPr id="135201" name="Text Box 33"/>
          <p:cNvSpPr txBox="1">
            <a:spLocks noChangeArrowheads="1"/>
          </p:cNvSpPr>
          <p:nvPr/>
        </p:nvSpPr>
        <p:spPr bwMode="auto">
          <a:xfrm>
            <a:off x="252413" y="2635250"/>
            <a:ext cx="8351837"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6600">
                <a:solidFill>
                  <a:schemeClr val="accent2"/>
                </a:solidFill>
                <a:latin typeface="Calibri" charset="0"/>
              </a:rPr>
              <a:t>2 </a:t>
            </a:r>
            <a:r>
              <a:rPr lang="en-GB" sz="5400">
                <a:latin typeface="Calibri" charset="0"/>
              </a:rPr>
              <a:t>weeks</a:t>
            </a:r>
            <a:r>
              <a:rPr lang="en-GB" sz="6600">
                <a:latin typeface="Calibri" charset="0"/>
              </a:rPr>
              <a:t> 	 </a:t>
            </a:r>
            <a:r>
              <a:rPr lang="en-GB" sz="3200">
                <a:latin typeface="Calibri" charset="0"/>
              </a:rPr>
              <a:t>Specialist Chest Pain clinic</a:t>
            </a:r>
            <a:br>
              <a:rPr lang="en-GB" sz="3200">
                <a:latin typeface="Calibri" charset="0"/>
              </a:rPr>
            </a:br>
            <a:r>
              <a:rPr lang="en-GB" sz="3200">
                <a:latin typeface="Calibri" charset="0"/>
              </a:rPr>
              <a:t>		        	  Specialist cancer diagnosis</a:t>
            </a:r>
          </a:p>
        </p:txBody>
      </p:sp>
      <p:sp>
        <p:nvSpPr>
          <p:cNvPr id="135202" name="Text Box 34"/>
          <p:cNvSpPr txBox="1">
            <a:spLocks noChangeArrowheads="1"/>
          </p:cNvSpPr>
          <p:nvPr/>
        </p:nvSpPr>
        <p:spPr bwMode="auto">
          <a:xfrm>
            <a:off x="252413" y="4308475"/>
            <a:ext cx="8351837"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6600">
                <a:solidFill>
                  <a:schemeClr val="accent2"/>
                </a:solidFill>
                <a:latin typeface="Calibri" charset="0"/>
              </a:rPr>
              <a:t>18 </a:t>
            </a:r>
            <a:r>
              <a:rPr lang="en-GB" sz="5400">
                <a:latin typeface="Calibri" charset="0"/>
              </a:rPr>
              <a:t>weeks </a:t>
            </a:r>
            <a:r>
              <a:rPr lang="en-GB" sz="3200">
                <a:latin typeface="Calibri" charset="0"/>
              </a:rPr>
              <a:t>From referral to acute elective 				  treatment</a:t>
            </a:r>
            <a:br>
              <a:rPr lang="en-GB" sz="3200">
                <a:latin typeface="Calibri" charset="0"/>
              </a:rPr>
            </a:br>
            <a:r>
              <a:rPr lang="en-GB" sz="3200">
                <a:latin typeface="Calibri" charset="0"/>
              </a:rPr>
              <a:t>		</a:t>
            </a:r>
          </a:p>
        </p:txBody>
      </p:sp>
    </p:spTree>
    <p:extLst>
      <p:ext uri="{BB962C8B-B14F-4D97-AF65-F5344CB8AC3E}">
        <p14:creationId xmlns:p14="http://schemas.microsoft.com/office/powerpoint/2010/main" val="3535262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519113" y="53975"/>
            <a:ext cx="8229600" cy="1143000"/>
          </a:xfrm>
        </p:spPr>
        <p:txBody>
          <a:bodyPr/>
          <a:lstStyle/>
          <a:p>
            <a:r>
              <a:rPr lang="en-GB">
                <a:solidFill>
                  <a:schemeClr val="accent2"/>
                </a:solidFill>
                <a:latin typeface="Calibri" charset="0"/>
              </a:rPr>
              <a:t>Improving access times</a:t>
            </a:r>
          </a:p>
        </p:txBody>
      </p:sp>
      <p:graphicFrame>
        <p:nvGraphicFramePr>
          <p:cNvPr id="169989" name="Object 5"/>
          <p:cNvGraphicFramePr>
            <a:graphicFrameLocks noChangeAspect="1"/>
          </p:cNvGraphicFramePr>
          <p:nvPr/>
        </p:nvGraphicFramePr>
        <p:xfrm>
          <a:off x="395288" y="865188"/>
          <a:ext cx="8834437" cy="5948362"/>
        </p:xfrm>
        <a:graphic>
          <a:graphicData uri="http://schemas.openxmlformats.org/presentationml/2006/ole">
            <mc:AlternateContent xmlns:mc="http://schemas.openxmlformats.org/markup-compatibility/2006">
              <mc:Choice xmlns:v="urn:schemas-microsoft-com:vml" Requires="v">
                <p:oleObj spid="_x0000_s313359" name="Chart" r:id="rId4" imgW="8163077" imgH="5496001" progId="Excel.Chart.8">
                  <p:embed followColorScheme="full"/>
                </p:oleObj>
              </mc:Choice>
              <mc:Fallback>
                <p:oleObj name="Chart" r:id="rId4" imgW="8163077" imgH="5496001" progId="Excel.Chart.8">
                  <p:embed followColorScheme="full"/>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865188"/>
                        <a:ext cx="8834437" cy="594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69990" name="Text Box 6"/>
          <p:cNvSpPr txBox="1">
            <a:spLocks noChangeArrowheads="1"/>
          </p:cNvSpPr>
          <p:nvPr/>
        </p:nvSpPr>
        <p:spPr bwMode="auto">
          <a:xfrm>
            <a:off x="1330325" y="6165850"/>
            <a:ext cx="7345363"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1999   2000   2001   2002   2003   2004   2005   2006   2007   2008</a:t>
            </a:r>
          </a:p>
        </p:txBody>
      </p:sp>
    </p:spTree>
    <p:extLst>
      <p:ext uri="{BB962C8B-B14F-4D97-AF65-F5344CB8AC3E}">
        <p14:creationId xmlns:p14="http://schemas.microsoft.com/office/powerpoint/2010/main" val="3661243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9" name="Rectangle 9"/>
          <p:cNvSpPr>
            <a:spLocks noGrp="1" noChangeArrowheads="1"/>
          </p:cNvSpPr>
          <p:nvPr>
            <p:ph type="body" idx="1"/>
          </p:nvPr>
        </p:nvSpPr>
        <p:spPr>
          <a:xfrm>
            <a:off x="179388" y="1773238"/>
            <a:ext cx="6911975" cy="4525962"/>
          </a:xfrm>
          <a:noFill/>
          <a:ln/>
        </p:spPr>
        <p:txBody>
          <a:bodyPr/>
          <a:lstStyle/>
          <a:p>
            <a:pPr>
              <a:lnSpc>
                <a:spcPct val="90000"/>
              </a:lnSpc>
            </a:pPr>
            <a:r>
              <a:rPr lang="en-GB" sz="2800">
                <a:solidFill>
                  <a:schemeClr val="accent2"/>
                </a:solidFill>
              </a:rPr>
              <a:t>NICE guidance</a:t>
            </a:r>
          </a:p>
          <a:p>
            <a:pPr lvl="1">
              <a:lnSpc>
                <a:spcPct val="90000"/>
              </a:lnSpc>
            </a:pPr>
            <a:r>
              <a:rPr lang="en-GB" sz="2400"/>
              <a:t>Cost-effectiveness assessment of medications and healthcare technologies</a:t>
            </a:r>
          </a:p>
          <a:p>
            <a:pPr lvl="1">
              <a:lnSpc>
                <a:spcPct val="90000"/>
              </a:lnSpc>
              <a:buFontTx/>
              <a:buNone/>
            </a:pPr>
            <a:endParaRPr lang="en-GB" sz="2400"/>
          </a:p>
          <a:p>
            <a:pPr>
              <a:lnSpc>
                <a:spcPct val="90000"/>
              </a:lnSpc>
            </a:pPr>
            <a:r>
              <a:rPr lang="en-GB" sz="2800">
                <a:solidFill>
                  <a:schemeClr val="accent2"/>
                </a:solidFill>
              </a:rPr>
              <a:t>NHS Evidence</a:t>
            </a:r>
          </a:p>
          <a:p>
            <a:pPr lvl="1">
              <a:lnSpc>
                <a:spcPct val="90000"/>
              </a:lnSpc>
            </a:pPr>
            <a:r>
              <a:rPr lang="en-GB" sz="2400"/>
              <a:t>Internet-based search engine for </a:t>
            </a:r>
            <a:br>
              <a:rPr lang="en-GB" sz="2400"/>
            </a:br>
            <a:r>
              <a:rPr lang="en-GB" sz="2400"/>
              <a:t>evidence of effectiveness and </a:t>
            </a:r>
            <a:br>
              <a:rPr lang="en-GB" sz="2400"/>
            </a:br>
            <a:r>
              <a:rPr lang="en-GB" sz="2400"/>
              <a:t>examples of best practice</a:t>
            </a:r>
          </a:p>
          <a:p>
            <a:pPr lvl="1">
              <a:lnSpc>
                <a:spcPct val="90000"/>
              </a:lnSpc>
              <a:buFontTx/>
              <a:buNone/>
            </a:pPr>
            <a:endParaRPr lang="en-GB" sz="2400"/>
          </a:p>
          <a:p>
            <a:pPr>
              <a:lnSpc>
                <a:spcPct val="90000"/>
              </a:lnSpc>
            </a:pPr>
            <a:r>
              <a:rPr lang="en-GB" sz="2800">
                <a:solidFill>
                  <a:schemeClr val="accent2"/>
                </a:solidFill>
              </a:rPr>
              <a:t>Quality &amp; Outcomes Framework</a:t>
            </a:r>
          </a:p>
          <a:p>
            <a:pPr lvl="1">
              <a:lnSpc>
                <a:spcPct val="90000"/>
              </a:lnSpc>
            </a:pPr>
            <a:r>
              <a:rPr lang="en-GB" sz="2400"/>
              <a:t>Primary care incentive scheme based </a:t>
            </a:r>
            <a:br>
              <a:rPr lang="en-GB" sz="2400"/>
            </a:br>
            <a:r>
              <a:rPr lang="en-GB" sz="2400"/>
              <a:t>on key clinical indicators</a:t>
            </a:r>
          </a:p>
        </p:txBody>
      </p:sp>
      <p:pic>
        <p:nvPicPr>
          <p:cNvPr id="138251" name="Picture 11" descr="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917700"/>
            <a:ext cx="2124075" cy="1366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8252" name="Object 12"/>
          <p:cNvGraphicFramePr>
            <a:graphicFrameLocks noChangeAspect="1"/>
          </p:cNvGraphicFramePr>
          <p:nvPr>
            <p:extLst>
              <p:ext uri="{D42A27DB-BD31-4B8C-83A1-F6EECF244321}">
                <p14:modId xmlns:p14="http://schemas.microsoft.com/office/powerpoint/2010/main" val="1433426550"/>
              </p:ext>
            </p:extLst>
          </p:nvPr>
        </p:nvGraphicFramePr>
        <p:xfrm>
          <a:off x="7842250" y="4313238"/>
          <a:ext cx="25400" cy="25400"/>
        </p:xfrm>
        <a:graphic>
          <a:graphicData uri="http://schemas.openxmlformats.org/presentationml/2006/ole">
            <mc:AlternateContent xmlns:mc="http://schemas.openxmlformats.org/markup-compatibility/2006">
              <mc:Choice xmlns:v="urn:schemas-microsoft-com:vml" Requires="v">
                <p:oleObj spid="_x0000_s306191" name="Bitmap Image" r:id="rId4" imgW="9000" imgH="9000" progId="PBrush">
                  <p:embed/>
                </p:oleObj>
              </mc:Choice>
              <mc:Fallback>
                <p:oleObj name="Bitmap Image" r:id="rId4" imgW="9000" imgH="9000" progId="PBrush">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2250" y="4313238"/>
                        <a:ext cx="25400" cy="2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138254" name="Picture 14" descr="Blood%20pressure%20check,%20health%20profile,healthy%20heart"/>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42150" y="5349875"/>
            <a:ext cx="1993900" cy="1319213"/>
          </a:xfrm>
          <a:prstGeom prst="rect">
            <a:avLst/>
          </a:prstGeom>
          <a:noFill/>
          <a:extLst>
            <a:ext uri="{909E8E84-426E-40DD-AFC4-6F175D3DCCD1}">
              <a14:hiddenFill xmlns:a14="http://schemas.microsoft.com/office/drawing/2010/main">
                <a:solidFill>
                  <a:srgbClr val="FFFFFF"/>
                </a:solidFill>
              </a14:hiddenFill>
            </a:ext>
          </a:extLst>
        </p:spPr>
      </p:pic>
      <p:pic>
        <p:nvPicPr>
          <p:cNvPr id="138256" name="Picture 16" descr="National Institute for Health and Clinical Excellenc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71438"/>
            <a:ext cx="45370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004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90550" y="-26988"/>
            <a:ext cx="8229600" cy="1143001"/>
          </a:xfrm>
        </p:spPr>
        <p:txBody>
          <a:bodyPr/>
          <a:lstStyle/>
          <a:p>
            <a:pPr algn="l"/>
            <a:r>
              <a:rPr lang="en-GB">
                <a:solidFill>
                  <a:schemeClr val="accent2"/>
                </a:solidFill>
                <a:latin typeface="Calibri" charset="0"/>
              </a:rPr>
              <a:t>National Service Frameworks</a:t>
            </a:r>
          </a:p>
        </p:txBody>
      </p:sp>
      <p:pic>
        <p:nvPicPr>
          <p:cNvPr id="189454" name="Picture 14" descr="mental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00000">
            <a:off x="684213" y="2108200"/>
            <a:ext cx="21907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89452" name="Picture 12" descr="ch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20000">
            <a:off x="1331913" y="1628775"/>
            <a:ext cx="21907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3" name="Picture 13" descr="d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00000">
            <a:off x="2268538" y="1341438"/>
            <a:ext cx="21907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89455" name="Picture 15" descr="ren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1125538"/>
            <a:ext cx="21907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89456" name="Picture 16" descr="ki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00000">
            <a:off x="4156075" y="1196975"/>
            <a:ext cx="21907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89457" name="Picture 17" descr="lt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
            <a:off x="5307013" y="1341438"/>
            <a:ext cx="21907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89458" name="Picture 18" descr="old"/>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1800000">
            <a:off x="6189663" y="1773238"/>
            <a:ext cx="2270125" cy="3236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9459" name="Text Box 19"/>
          <p:cNvSpPr txBox="1">
            <a:spLocks noChangeArrowheads="1"/>
          </p:cNvSpPr>
          <p:nvPr/>
        </p:nvSpPr>
        <p:spPr bwMode="auto">
          <a:xfrm>
            <a:off x="539750" y="5327650"/>
            <a:ext cx="16557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solidFill>
                  <a:schemeClr val="accent2"/>
                </a:solidFill>
              </a:rPr>
              <a:t>1999</a:t>
            </a:r>
            <a:br>
              <a:rPr lang="en-GB">
                <a:solidFill>
                  <a:schemeClr val="accent2"/>
                </a:solidFill>
              </a:rPr>
            </a:br>
            <a:r>
              <a:rPr lang="en-GB">
                <a:solidFill>
                  <a:schemeClr val="accent2"/>
                </a:solidFill>
              </a:rPr>
              <a:t>Mental Health</a:t>
            </a:r>
          </a:p>
        </p:txBody>
      </p:sp>
      <p:sp>
        <p:nvSpPr>
          <p:cNvPr id="189460" name="Text Box 20"/>
          <p:cNvSpPr txBox="1">
            <a:spLocks noChangeArrowheads="1"/>
          </p:cNvSpPr>
          <p:nvPr/>
        </p:nvSpPr>
        <p:spPr bwMode="auto">
          <a:xfrm>
            <a:off x="2052638" y="5327650"/>
            <a:ext cx="1655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t>2000</a:t>
            </a:r>
            <a:br>
              <a:rPr lang="en-GB"/>
            </a:br>
            <a:r>
              <a:rPr lang="en-GB"/>
              <a:t>Heart Disease</a:t>
            </a:r>
          </a:p>
        </p:txBody>
      </p:sp>
      <p:sp>
        <p:nvSpPr>
          <p:cNvPr id="189461" name="Text Box 21"/>
          <p:cNvSpPr txBox="1">
            <a:spLocks noChangeArrowheads="1"/>
          </p:cNvSpPr>
          <p:nvPr/>
        </p:nvSpPr>
        <p:spPr bwMode="auto">
          <a:xfrm>
            <a:off x="3563938" y="5321300"/>
            <a:ext cx="1655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solidFill>
                  <a:schemeClr val="accent2"/>
                </a:solidFill>
              </a:rPr>
              <a:t>2001</a:t>
            </a:r>
            <a:br>
              <a:rPr lang="en-GB">
                <a:solidFill>
                  <a:schemeClr val="accent2"/>
                </a:solidFill>
              </a:rPr>
            </a:br>
            <a:r>
              <a:rPr lang="en-GB">
                <a:solidFill>
                  <a:schemeClr val="accent2"/>
                </a:solidFill>
              </a:rPr>
              <a:t>Diabetes</a:t>
            </a:r>
          </a:p>
        </p:txBody>
      </p:sp>
      <p:sp>
        <p:nvSpPr>
          <p:cNvPr id="189462" name="Text Box 22"/>
          <p:cNvSpPr txBox="1">
            <a:spLocks noChangeArrowheads="1"/>
          </p:cNvSpPr>
          <p:nvPr/>
        </p:nvSpPr>
        <p:spPr bwMode="auto">
          <a:xfrm>
            <a:off x="4572000" y="5327650"/>
            <a:ext cx="16557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t>2004</a:t>
            </a:r>
            <a:br>
              <a:rPr lang="en-GB"/>
            </a:br>
            <a:r>
              <a:rPr lang="en-GB"/>
              <a:t>Renal</a:t>
            </a:r>
          </a:p>
        </p:txBody>
      </p:sp>
      <p:sp>
        <p:nvSpPr>
          <p:cNvPr id="189463" name="Text Box 23"/>
          <p:cNvSpPr txBox="1">
            <a:spLocks noChangeArrowheads="1"/>
          </p:cNvSpPr>
          <p:nvPr/>
        </p:nvSpPr>
        <p:spPr bwMode="auto">
          <a:xfrm>
            <a:off x="5280025" y="5321300"/>
            <a:ext cx="16557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solidFill>
                  <a:schemeClr val="accent2"/>
                </a:solidFill>
              </a:rPr>
              <a:t>2004</a:t>
            </a:r>
            <a:br>
              <a:rPr lang="en-GB">
                <a:solidFill>
                  <a:schemeClr val="accent2"/>
                </a:solidFill>
              </a:rPr>
            </a:br>
            <a:r>
              <a:rPr lang="en-GB">
                <a:solidFill>
                  <a:schemeClr val="accent2"/>
                </a:solidFill>
              </a:rPr>
              <a:t>Children</a:t>
            </a:r>
          </a:p>
        </p:txBody>
      </p:sp>
      <p:sp>
        <p:nvSpPr>
          <p:cNvPr id="189464" name="Text Box 24"/>
          <p:cNvSpPr txBox="1">
            <a:spLocks noChangeArrowheads="1"/>
          </p:cNvSpPr>
          <p:nvPr/>
        </p:nvSpPr>
        <p:spPr bwMode="auto">
          <a:xfrm>
            <a:off x="6227763" y="5321300"/>
            <a:ext cx="16557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t>2005</a:t>
            </a:r>
            <a:br>
              <a:rPr lang="en-GB"/>
            </a:br>
            <a:r>
              <a:rPr lang="en-GB"/>
              <a:t>Long Term Conditions</a:t>
            </a:r>
          </a:p>
        </p:txBody>
      </p:sp>
      <p:sp>
        <p:nvSpPr>
          <p:cNvPr id="189465" name="Text Box 25"/>
          <p:cNvSpPr txBox="1">
            <a:spLocks noChangeArrowheads="1"/>
          </p:cNvSpPr>
          <p:nvPr/>
        </p:nvSpPr>
        <p:spPr bwMode="auto">
          <a:xfrm>
            <a:off x="7499350" y="5316538"/>
            <a:ext cx="16557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a:solidFill>
                  <a:schemeClr val="accent2"/>
                </a:solidFill>
              </a:rPr>
              <a:t>2005</a:t>
            </a:r>
            <a:br>
              <a:rPr lang="en-GB">
                <a:solidFill>
                  <a:schemeClr val="accent2"/>
                </a:solidFill>
              </a:rPr>
            </a:br>
            <a:r>
              <a:rPr lang="en-GB">
                <a:solidFill>
                  <a:schemeClr val="accent2"/>
                </a:solidFill>
              </a:rPr>
              <a:t>Older People</a:t>
            </a:r>
          </a:p>
        </p:txBody>
      </p:sp>
    </p:spTree>
    <p:extLst>
      <p:ext uri="{BB962C8B-B14F-4D97-AF65-F5344CB8AC3E}">
        <p14:creationId xmlns:p14="http://schemas.microsoft.com/office/powerpoint/2010/main" val="4024645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9454"/>
                                        </p:tgtEl>
                                        <p:attrNameLst>
                                          <p:attrName>style.visibility</p:attrName>
                                        </p:attrNameLst>
                                      </p:cBhvr>
                                      <p:to>
                                        <p:strVal val="visible"/>
                                      </p:to>
                                    </p:set>
                                    <p:animEffect transition="in" filter="fade">
                                      <p:cBhvr>
                                        <p:cTn id="7" dur="500"/>
                                        <p:tgtEl>
                                          <p:spTgt spid="1894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9459"/>
                                        </p:tgtEl>
                                        <p:attrNameLst>
                                          <p:attrName>style.visibility</p:attrName>
                                        </p:attrNameLst>
                                      </p:cBhvr>
                                      <p:to>
                                        <p:strVal val="visible"/>
                                      </p:to>
                                    </p:set>
                                    <p:animEffect transition="in" filter="fade">
                                      <p:cBhvr>
                                        <p:cTn id="10" dur="500"/>
                                        <p:tgtEl>
                                          <p:spTgt spid="189459"/>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189452"/>
                                        </p:tgtEl>
                                        <p:attrNameLst>
                                          <p:attrName>style.visibility</p:attrName>
                                        </p:attrNameLst>
                                      </p:cBhvr>
                                      <p:to>
                                        <p:strVal val="visible"/>
                                      </p:to>
                                    </p:set>
                                    <p:animEffect transition="in" filter="fade">
                                      <p:cBhvr>
                                        <p:cTn id="14" dur="500"/>
                                        <p:tgtEl>
                                          <p:spTgt spid="18945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9460"/>
                                        </p:tgtEl>
                                        <p:attrNameLst>
                                          <p:attrName>style.visibility</p:attrName>
                                        </p:attrNameLst>
                                      </p:cBhvr>
                                      <p:to>
                                        <p:strVal val="visible"/>
                                      </p:to>
                                    </p:set>
                                    <p:animEffect transition="in" filter="fade">
                                      <p:cBhvr>
                                        <p:cTn id="17" dur="500"/>
                                        <p:tgtEl>
                                          <p:spTgt spid="189460"/>
                                        </p:tgtEl>
                                      </p:cBhvr>
                                    </p:animEffect>
                                  </p:childTnLst>
                                </p:cTn>
                              </p:par>
                            </p:childTnLst>
                          </p:cTn>
                        </p:par>
                        <p:par>
                          <p:cTn id="18" fill="hold" nodeType="afterGroup">
                            <p:stCondLst>
                              <p:cond delay="1000"/>
                            </p:stCondLst>
                            <p:childTnLst>
                              <p:par>
                                <p:cTn id="19" presetID="10" presetClass="entr" presetSubtype="0" fill="hold" nodeType="afterEffect">
                                  <p:stCondLst>
                                    <p:cond delay="0"/>
                                  </p:stCondLst>
                                  <p:childTnLst>
                                    <p:set>
                                      <p:cBhvr>
                                        <p:cTn id="20" dur="1" fill="hold">
                                          <p:stCondLst>
                                            <p:cond delay="0"/>
                                          </p:stCondLst>
                                        </p:cTn>
                                        <p:tgtEl>
                                          <p:spTgt spid="189453"/>
                                        </p:tgtEl>
                                        <p:attrNameLst>
                                          <p:attrName>style.visibility</p:attrName>
                                        </p:attrNameLst>
                                      </p:cBhvr>
                                      <p:to>
                                        <p:strVal val="visible"/>
                                      </p:to>
                                    </p:set>
                                    <p:animEffect transition="in" filter="fade">
                                      <p:cBhvr>
                                        <p:cTn id="21" dur="500"/>
                                        <p:tgtEl>
                                          <p:spTgt spid="1894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9461"/>
                                        </p:tgtEl>
                                        <p:attrNameLst>
                                          <p:attrName>style.visibility</p:attrName>
                                        </p:attrNameLst>
                                      </p:cBhvr>
                                      <p:to>
                                        <p:strVal val="visible"/>
                                      </p:to>
                                    </p:set>
                                    <p:animEffect transition="in" filter="fade">
                                      <p:cBhvr>
                                        <p:cTn id="24" dur="500"/>
                                        <p:tgtEl>
                                          <p:spTgt spid="189461"/>
                                        </p:tgtEl>
                                      </p:cBhvr>
                                    </p:animEffect>
                                  </p:childTnLst>
                                </p:cTn>
                              </p:par>
                            </p:childTnLst>
                          </p:cTn>
                        </p:par>
                        <p:par>
                          <p:cTn id="25" fill="hold" nodeType="afterGroup">
                            <p:stCondLst>
                              <p:cond delay="1500"/>
                            </p:stCondLst>
                            <p:childTnLst>
                              <p:par>
                                <p:cTn id="26" presetID="10" presetClass="entr" presetSubtype="0" fill="hold" nodeType="afterEffect">
                                  <p:stCondLst>
                                    <p:cond delay="0"/>
                                  </p:stCondLst>
                                  <p:childTnLst>
                                    <p:set>
                                      <p:cBhvr>
                                        <p:cTn id="27" dur="1" fill="hold">
                                          <p:stCondLst>
                                            <p:cond delay="0"/>
                                          </p:stCondLst>
                                        </p:cTn>
                                        <p:tgtEl>
                                          <p:spTgt spid="189455"/>
                                        </p:tgtEl>
                                        <p:attrNameLst>
                                          <p:attrName>style.visibility</p:attrName>
                                        </p:attrNameLst>
                                      </p:cBhvr>
                                      <p:to>
                                        <p:strVal val="visible"/>
                                      </p:to>
                                    </p:set>
                                    <p:animEffect transition="in" filter="fade">
                                      <p:cBhvr>
                                        <p:cTn id="28" dur="500"/>
                                        <p:tgtEl>
                                          <p:spTgt spid="1894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9462"/>
                                        </p:tgtEl>
                                        <p:attrNameLst>
                                          <p:attrName>style.visibility</p:attrName>
                                        </p:attrNameLst>
                                      </p:cBhvr>
                                      <p:to>
                                        <p:strVal val="visible"/>
                                      </p:to>
                                    </p:set>
                                    <p:animEffect transition="in" filter="fade">
                                      <p:cBhvr>
                                        <p:cTn id="31" dur="500"/>
                                        <p:tgtEl>
                                          <p:spTgt spid="189462"/>
                                        </p:tgtEl>
                                      </p:cBhvr>
                                    </p:animEffect>
                                  </p:childTnLst>
                                </p:cTn>
                              </p:par>
                            </p:childTnLst>
                          </p:cTn>
                        </p:par>
                        <p:par>
                          <p:cTn id="32" fill="hold" nodeType="afterGroup">
                            <p:stCondLst>
                              <p:cond delay="2000"/>
                            </p:stCondLst>
                            <p:childTnLst>
                              <p:par>
                                <p:cTn id="33" presetID="10" presetClass="entr" presetSubtype="0" fill="hold" nodeType="afterEffect">
                                  <p:stCondLst>
                                    <p:cond delay="0"/>
                                  </p:stCondLst>
                                  <p:childTnLst>
                                    <p:set>
                                      <p:cBhvr>
                                        <p:cTn id="34" dur="1" fill="hold">
                                          <p:stCondLst>
                                            <p:cond delay="0"/>
                                          </p:stCondLst>
                                        </p:cTn>
                                        <p:tgtEl>
                                          <p:spTgt spid="189456"/>
                                        </p:tgtEl>
                                        <p:attrNameLst>
                                          <p:attrName>style.visibility</p:attrName>
                                        </p:attrNameLst>
                                      </p:cBhvr>
                                      <p:to>
                                        <p:strVal val="visible"/>
                                      </p:to>
                                    </p:set>
                                    <p:animEffect transition="in" filter="fade">
                                      <p:cBhvr>
                                        <p:cTn id="35" dur="500"/>
                                        <p:tgtEl>
                                          <p:spTgt spid="18945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9463"/>
                                        </p:tgtEl>
                                        <p:attrNameLst>
                                          <p:attrName>style.visibility</p:attrName>
                                        </p:attrNameLst>
                                      </p:cBhvr>
                                      <p:to>
                                        <p:strVal val="visible"/>
                                      </p:to>
                                    </p:set>
                                    <p:animEffect transition="in" filter="fade">
                                      <p:cBhvr>
                                        <p:cTn id="38" dur="500"/>
                                        <p:tgtEl>
                                          <p:spTgt spid="189463"/>
                                        </p:tgtEl>
                                      </p:cBhvr>
                                    </p:animEffect>
                                  </p:childTnLst>
                                </p:cTn>
                              </p:par>
                            </p:childTnLst>
                          </p:cTn>
                        </p:par>
                        <p:par>
                          <p:cTn id="39" fill="hold" nodeType="afterGroup">
                            <p:stCondLst>
                              <p:cond delay="2500"/>
                            </p:stCondLst>
                            <p:childTnLst>
                              <p:par>
                                <p:cTn id="40" presetID="10" presetClass="entr" presetSubtype="0" fill="hold" nodeType="afterEffect">
                                  <p:stCondLst>
                                    <p:cond delay="0"/>
                                  </p:stCondLst>
                                  <p:childTnLst>
                                    <p:set>
                                      <p:cBhvr>
                                        <p:cTn id="41" dur="1" fill="hold">
                                          <p:stCondLst>
                                            <p:cond delay="0"/>
                                          </p:stCondLst>
                                        </p:cTn>
                                        <p:tgtEl>
                                          <p:spTgt spid="189457"/>
                                        </p:tgtEl>
                                        <p:attrNameLst>
                                          <p:attrName>style.visibility</p:attrName>
                                        </p:attrNameLst>
                                      </p:cBhvr>
                                      <p:to>
                                        <p:strVal val="visible"/>
                                      </p:to>
                                    </p:set>
                                    <p:animEffect transition="in" filter="fade">
                                      <p:cBhvr>
                                        <p:cTn id="42" dur="500"/>
                                        <p:tgtEl>
                                          <p:spTgt spid="18945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9464"/>
                                        </p:tgtEl>
                                        <p:attrNameLst>
                                          <p:attrName>style.visibility</p:attrName>
                                        </p:attrNameLst>
                                      </p:cBhvr>
                                      <p:to>
                                        <p:strVal val="visible"/>
                                      </p:to>
                                    </p:set>
                                    <p:animEffect transition="in" filter="fade">
                                      <p:cBhvr>
                                        <p:cTn id="45" dur="500"/>
                                        <p:tgtEl>
                                          <p:spTgt spid="189464"/>
                                        </p:tgtEl>
                                      </p:cBhvr>
                                    </p:animEffect>
                                  </p:childTnLst>
                                </p:cTn>
                              </p:par>
                            </p:childTnLst>
                          </p:cTn>
                        </p:par>
                        <p:par>
                          <p:cTn id="46" fill="hold" nodeType="afterGroup">
                            <p:stCondLst>
                              <p:cond delay="3000"/>
                            </p:stCondLst>
                            <p:childTnLst>
                              <p:par>
                                <p:cTn id="47" presetID="10" presetClass="entr" presetSubtype="0" fill="hold" nodeType="afterEffect">
                                  <p:stCondLst>
                                    <p:cond delay="0"/>
                                  </p:stCondLst>
                                  <p:childTnLst>
                                    <p:set>
                                      <p:cBhvr>
                                        <p:cTn id="48" dur="1" fill="hold">
                                          <p:stCondLst>
                                            <p:cond delay="0"/>
                                          </p:stCondLst>
                                        </p:cTn>
                                        <p:tgtEl>
                                          <p:spTgt spid="189458"/>
                                        </p:tgtEl>
                                        <p:attrNameLst>
                                          <p:attrName>style.visibility</p:attrName>
                                        </p:attrNameLst>
                                      </p:cBhvr>
                                      <p:to>
                                        <p:strVal val="visible"/>
                                      </p:to>
                                    </p:set>
                                    <p:animEffect transition="in" filter="fade">
                                      <p:cBhvr>
                                        <p:cTn id="49" dur="500"/>
                                        <p:tgtEl>
                                          <p:spTgt spid="18945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9465"/>
                                        </p:tgtEl>
                                        <p:attrNameLst>
                                          <p:attrName>style.visibility</p:attrName>
                                        </p:attrNameLst>
                                      </p:cBhvr>
                                      <p:to>
                                        <p:strVal val="visible"/>
                                      </p:to>
                                    </p:set>
                                    <p:animEffect transition="in" filter="fade">
                                      <p:cBhvr>
                                        <p:cTn id="52" dur="500"/>
                                        <p:tgtEl>
                                          <p:spTgt spid="18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9" grpId="0"/>
      <p:bldP spid="189460" grpId="0"/>
      <p:bldP spid="189461" grpId="0"/>
      <p:bldP spid="189462" grpId="0"/>
      <p:bldP spid="189463" grpId="0"/>
      <p:bldP spid="189464" grpId="0"/>
      <p:bldP spid="18946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457200" y="115888"/>
            <a:ext cx="8229600" cy="1143000"/>
          </a:xfrm>
        </p:spPr>
        <p:txBody>
          <a:bodyPr/>
          <a:lstStyle/>
          <a:p>
            <a:r>
              <a:rPr lang="en-GB">
                <a:solidFill>
                  <a:schemeClr val="accent2"/>
                </a:solidFill>
                <a:latin typeface="Calibri" charset="0"/>
              </a:rPr>
              <a:t>Process targets</a:t>
            </a:r>
          </a:p>
        </p:txBody>
      </p:sp>
      <p:graphicFrame>
        <p:nvGraphicFramePr>
          <p:cNvPr id="117762" name="Object 7"/>
          <p:cNvGraphicFramePr>
            <a:graphicFrameLocks noChangeAspect="1"/>
          </p:cNvGraphicFramePr>
          <p:nvPr/>
        </p:nvGraphicFramePr>
        <p:xfrm>
          <a:off x="152400" y="2538413"/>
          <a:ext cx="8883650" cy="2835275"/>
        </p:xfrm>
        <a:graphic>
          <a:graphicData uri="http://schemas.openxmlformats.org/presentationml/2006/ole">
            <mc:AlternateContent xmlns:mc="http://schemas.openxmlformats.org/markup-compatibility/2006">
              <mc:Choice xmlns:v="urn:schemas-microsoft-com:vml" Requires="v">
                <p:oleObj spid="_x0000_s308239" name="Bitmap Image" r:id="rId3" imgW="7400000" imgH="2362530" progId="PBrush">
                  <p:embed/>
                </p:oleObj>
              </mc:Choice>
              <mc:Fallback>
                <p:oleObj name="Bitmap Image" r:id="rId3" imgW="7400000" imgH="2362530" progId="PBrush">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538413"/>
                        <a:ext cx="88836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088" name="Rectangle 8"/>
          <p:cNvSpPr>
            <a:spLocks noChangeArrowheads="1"/>
          </p:cNvSpPr>
          <p:nvPr/>
        </p:nvSpPr>
        <p:spPr bwMode="auto">
          <a:xfrm>
            <a:off x="446088" y="12779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3200">
                <a:latin typeface="Calibri" charset="0"/>
              </a:rPr>
              <a:t>Percentage receiving </a:t>
            </a:r>
            <a:r>
              <a:rPr lang="en-GB" sz="3200" b="1">
                <a:latin typeface="Calibri" charset="0"/>
              </a:rPr>
              <a:t>thrombolysis</a:t>
            </a:r>
            <a:r>
              <a:rPr lang="en-GB" sz="3200">
                <a:latin typeface="Calibri" charset="0"/>
              </a:rPr>
              <a:t> within an hour of calling an ambulance</a:t>
            </a:r>
          </a:p>
        </p:txBody>
      </p:sp>
    </p:spTree>
    <p:extLst>
      <p:ext uri="{BB962C8B-B14F-4D97-AF65-F5344CB8AC3E}">
        <p14:creationId xmlns:p14="http://schemas.microsoft.com/office/powerpoint/2010/main" val="120447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250825" y="895350"/>
            <a:ext cx="7772400" cy="1143000"/>
          </a:xfrm>
        </p:spPr>
        <p:txBody>
          <a:bodyPr/>
          <a:lstStyle/>
          <a:p>
            <a:r>
              <a:rPr lang="en-GB" sz="2400">
                <a:latin typeface="Calibri" charset="0"/>
              </a:rPr>
              <a:t>Percentage of Coronary Heart Disease patients achieving blood pressure and cholesterol targets </a:t>
            </a:r>
          </a:p>
        </p:txBody>
      </p:sp>
      <p:graphicFrame>
        <p:nvGraphicFramePr>
          <p:cNvPr id="118786" name="Object 3"/>
          <p:cNvGraphicFramePr>
            <a:graphicFrameLocks noChangeAspect="1"/>
          </p:cNvGraphicFramePr>
          <p:nvPr/>
        </p:nvGraphicFramePr>
        <p:xfrm>
          <a:off x="107950" y="1982788"/>
          <a:ext cx="6700838" cy="4614862"/>
        </p:xfrm>
        <a:graphic>
          <a:graphicData uri="http://schemas.openxmlformats.org/presentationml/2006/ole">
            <mc:AlternateContent xmlns:mc="http://schemas.openxmlformats.org/markup-compatibility/2006">
              <mc:Choice xmlns:v="urn:schemas-microsoft-com:vml" Requires="v">
                <p:oleObj spid="_x0000_s309263" name="Bitmap Image" r:id="rId3" imgW="5047619" imgH="3476190" progId="PBrush">
                  <p:embed/>
                </p:oleObj>
              </mc:Choice>
              <mc:Fallback>
                <p:oleObj name="Bitmap Image" r:id="rId3" imgW="5047619" imgH="3476190" progId="PBrush">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982788"/>
                        <a:ext cx="6700838" cy="461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08900" name="Text Box 4"/>
          <p:cNvSpPr txBox="1">
            <a:spLocks noChangeArrowheads="1"/>
          </p:cNvSpPr>
          <p:nvPr/>
        </p:nvSpPr>
        <p:spPr bwMode="auto">
          <a:xfrm>
            <a:off x="6804025" y="1989138"/>
            <a:ext cx="2089150" cy="71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a:latin typeface="Calibri" charset="0"/>
              </a:rPr>
              <a:t>Blood pressure &lt;150/90</a:t>
            </a:r>
          </a:p>
        </p:txBody>
      </p:sp>
      <p:sp>
        <p:nvSpPr>
          <p:cNvPr id="208901" name="Text Box 5"/>
          <p:cNvSpPr txBox="1">
            <a:spLocks noChangeArrowheads="1"/>
          </p:cNvSpPr>
          <p:nvPr/>
        </p:nvSpPr>
        <p:spPr bwMode="auto">
          <a:xfrm>
            <a:off x="6804025" y="2862263"/>
            <a:ext cx="2089150" cy="71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a:latin typeface="Calibri" charset="0"/>
              </a:rPr>
              <a:t>Cholesterol &lt;5mmol/l</a:t>
            </a:r>
          </a:p>
        </p:txBody>
      </p:sp>
      <p:sp>
        <p:nvSpPr>
          <p:cNvPr id="208902" name="Rectangle 6"/>
          <p:cNvSpPr>
            <a:spLocks noChangeArrowheads="1"/>
          </p:cNvSpPr>
          <p:nvPr/>
        </p:nvSpPr>
        <p:spPr bwMode="auto">
          <a:xfrm>
            <a:off x="457200" y="11588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4400">
                <a:solidFill>
                  <a:schemeClr val="accent2"/>
                </a:solidFill>
                <a:latin typeface="Calibri" charset="0"/>
              </a:rPr>
              <a:t>Outcome targets</a:t>
            </a:r>
          </a:p>
        </p:txBody>
      </p:sp>
    </p:spTree>
    <p:extLst>
      <p:ext uri="{BB962C8B-B14F-4D97-AF65-F5344CB8AC3E}">
        <p14:creationId xmlns:p14="http://schemas.microsoft.com/office/powerpoint/2010/main" val="2263835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457200" y="115888"/>
            <a:ext cx="8229600" cy="1143000"/>
          </a:xfrm>
        </p:spPr>
        <p:txBody>
          <a:bodyPr/>
          <a:lstStyle/>
          <a:p>
            <a:r>
              <a:rPr lang="en-GB">
                <a:solidFill>
                  <a:schemeClr val="accent2"/>
                </a:solidFill>
                <a:latin typeface="Calibri" charset="0"/>
              </a:rPr>
              <a:t>Outcome targets</a:t>
            </a:r>
          </a:p>
        </p:txBody>
      </p:sp>
      <p:graphicFrame>
        <p:nvGraphicFramePr>
          <p:cNvPr id="119810" name="Object 4"/>
          <p:cNvGraphicFramePr>
            <a:graphicFrameLocks noChangeAspect="1"/>
          </p:cNvGraphicFramePr>
          <p:nvPr/>
        </p:nvGraphicFramePr>
        <p:xfrm>
          <a:off x="396875" y="2060575"/>
          <a:ext cx="5688013" cy="3829050"/>
        </p:xfrm>
        <a:graphic>
          <a:graphicData uri="http://schemas.openxmlformats.org/presentationml/2006/ole">
            <mc:AlternateContent xmlns:mc="http://schemas.openxmlformats.org/markup-compatibility/2006">
              <mc:Choice xmlns:v="urn:schemas-microsoft-com:vml" Requires="v">
                <p:oleObj spid="_x0000_s310287" name="Bitmap Image" r:id="rId3" imgW="4866667" imgH="3277057" progId="PBrush">
                  <p:embed/>
                </p:oleObj>
              </mc:Choice>
              <mc:Fallback>
                <p:oleObj name="Bitmap Image" r:id="rId3" imgW="4866667" imgH="3277057" progId="PBrush">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2060575"/>
                        <a:ext cx="5688013"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5109" name="Text Box 5"/>
          <p:cNvSpPr txBox="1">
            <a:spLocks noChangeArrowheads="1"/>
          </p:cNvSpPr>
          <p:nvPr/>
        </p:nvSpPr>
        <p:spPr bwMode="auto">
          <a:xfrm>
            <a:off x="6084888" y="2565400"/>
            <a:ext cx="2232025" cy="113982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b="1">
                <a:latin typeface="Calibri" charset="0"/>
              </a:rPr>
              <a:t>40% reduction</a:t>
            </a:r>
            <a:r>
              <a:rPr lang="en-GB">
                <a:latin typeface="Calibri" charset="0"/>
              </a:rPr>
              <a:t> </a:t>
            </a:r>
            <a:br>
              <a:rPr lang="en-GB">
                <a:latin typeface="Calibri" charset="0"/>
              </a:rPr>
            </a:br>
            <a:r>
              <a:rPr lang="en-GB">
                <a:latin typeface="Calibri" charset="0"/>
              </a:rPr>
              <a:t> A</a:t>
            </a:r>
            <a:r>
              <a:rPr lang="en-GB" sz="1600">
                <a:latin typeface="Calibri" charset="0"/>
              </a:rPr>
              <a:t>chieved four years </a:t>
            </a:r>
            <a:br>
              <a:rPr lang="en-GB" sz="1600">
                <a:latin typeface="Calibri" charset="0"/>
              </a:rPr>
            </a:br>
            <a:r>
              <a:rPr lang="en-GB" sz="1600">
                <a:latin typeface="Calibri" charset="0"/>
              </a:rPr>
              <a:t>ahead of target</a:t>
            </a:r>
            <a:br>
              <a:rPr lang="en-GB" sz="1600">
                <a:latin typeface="Calibri" charset="0"/>
              </a:rPr>
            </a:br>
            <a:endParaRPr lang="en-GB" sz="1600">
              <a:latin typeface="Calibri" charset="0"/>
            </a:endParaRPr>
          </a:p>
        </p:txBody>
      </p:sp>
      <p:sp>
        <p:nvSpPr>
          <p:cNvPr id="175110" name="Rectangle 6"/>
          <p:cNvSpPr>
            <a:spLocks noChangeArrowheads="1"/>
          </p:cNvSpPr>
          <p:nvPr/>
        </p:nvSpPr>
        <p:spPr bwMode="auto">
          <a:xfrm>
            <a:off x="539750" y="9175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3200">
                <a:latin typeface="Calibri" charset="0"/>
              </a:rPr>
              <a:t>Coronary Heart Disease mortality</a:t>
            </a:r>
          </a:p>
        </p:txBody>
      </p:sp>
    </p:spTree>
    <p:extLst>
      <p:ext uri="{BB962C8B-B14F-4D97-AF65-F5344CB8AC3E}">
        <p14:creationId xmlns:p14="http://schemas.microsoft.com/office/powerpoint/2010/main" val="4047886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pPr algn="l"/>
            <a:r>
              <a:rPr lang="en-GB" dirty="0" smtClean="0">
                <a:solidFill>
                  <a:schemeClr val="tx1"/>
                </a:solidFill>
                <a:latin typeface="CorpoA" charset="0"/>
              </a:rPr>
              <a:t>Clinical governance</a:t>
            </a:r>
            <a:endParaRPr lang="en-GB" dirty="0">
              <a:solidFill>
                <a:schemeClr val="tx1"/>
              </a:solidFill>
              <a:latin typeface="CorpoA" charset="0"/>
            </a:endParaRPr>
          </a:p>
        </p:txBody>
      </p:sp>
      <p:sp>
        <p:nvSpPr>
          <p:cNvPr id="402435" name="Rectangle 3"/>
          <p:cNvSpPr>
            <a:spLocks noGrp="1" noChangeArrowheads="1"/>
          </p:cNvSpPr>
          <p:nvPr>
            <p:ph type="body" idx="1"/>
          </p:nvPr>
        </p:nvSpPr>
        <p:spPr>
          <a:xfrm>
            <a:off x="685800" y="2708275"/>
            <a:ext cx="7772400" cy="2736850"/>
          </a:xfrm>
        </p:spPr>
        <p:txBody>
          <a:bodyPr/>
          <a:lstStyle/>
          <a:p>
            <a:pPr marL="0" indent="0"/>
            <a:r>
              <a:rPr lang="en-GB" sz="2800">
                <a:solidFill>
                  <a:schemeClr val="tx1"/>
                </a:solidFill>
              </a:rPr>
              <a:t>“A framework through which NHS organisations are accountable for continuously improving the quality of their services and safeguarding high standards of care by creating an environment in which excellence in clinical care will flourish.”</a:t>
            </a:r>
          </a:p>
        </p:txBody>
      </p:sp>
      <p:sp>
        <p:nvSpPr>
          <p:cNvPr id="402436" name="Text Box 4"/>
          <p:cNvSpPr txBox="1">
            <a:spLocks noChangeArrowheads="1"/>
          </p:cNvSpPr>
          <p:nvPr/>
        </p:nvSpPr>
        <p:spPr bwMode="auto">
          <a:xfrm>
            <a:off x="395288" y="1566863"/>
            <a:ext cx="8301037"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GB" sz="2800">
                <a:latin typeface="Monotype Corsiva" charset="0"/>
              </a:rPr>
              <a:t>	</a:t>
            </a:r>
          </a:p>
        </p:txBody>
      </p:sp>
      <p:sp>
        <p:nvSpPr>
          <p:cNvPr id="402438" name="Text Box 6"/>
          <p:cNvSpPr txBox="1">
            <a:spLocks noChangeArrowheads="1"/>
          </p:cNvSpPr>
          <p:nvPr/>
        </p:nvSpPr>
        <p:spPr bwMode="auto">
          <a:xfrm>
            <a:off x="2967038" y="6381750"/>
            <a:ext cx="601027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a:latin typeface="Arial" charset="0"/>
              </a:rPr>
              <a:t>Source: A First Class Service: quality in the new NHS, London: Stationery Office, 1998</a:t>
            </a:r>
          </a:p>
        </p:txBody>
      </p:sp>
    </p:spTree>
    <p:extLst>
      <p:ext uri="{BB962C8B-B14F-4D97-AF65-F5344CB8AC3E}">
        <p14:creationId xmlns:p14="http://schemas.microsoft.com/office/powerpoint/2010/main" val="106889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29475" y="4724400"/>
            <a:ext cx="130333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3"/>
          <p:cNvSpPr>
            <a:spLocks noGrp="1" noChangeArrowheads="1"/>
          </p:cNvSpPr>
          <p:nvPr>
            <p:ph type="title"/>
          </p:nvPr>
        </p:nvSpPr>
        <p:spPr>
          <a:xfrm>
            <a:off x="107950" y="-171450"/>
            <a:ext cx="8229600" cy="1143000"/>
          </a:xfrm>
        </p:spPr>
        <p:txBody>
          <a:bodyPr/>
          <a:lstStyle/>
          <a:p>
            <a:pPr algn="l"/>
            <a:r>
              <a:rPr lang="en-GB">
                <a:solidFill>
                  <a:schemeClr val="accent2"/>
                </a:solidFill>
                <a:latin typeface="Calibri" charset="0"/>
              </a:rPr>
              <a:t>Preventing harm</a:t>
            </a:r>
          </a:p>
        </p:txBody>
      </p:sp>
      <p:sp>
        <p:nvSpPr>
          <p:cNvPr id="175108" name="Rectangle 4"/>
          <p:cNvSpPr>
            <a:spLocks noGrp="1" noChangeArrowheads="1"/>
          </p:cNvSpPr>
          <p:nvPr>
            <p:ph type="body" idx="1"/>
          </p:nvPr>
        </p:nvSpPr>
        <p:spPr>
          <a:xfrm>
            <a:off x="446088" y="1341438"/>
            <a:ext cx="8229600" cy="5256212"/>
          </a:xfrm>
        </p:spPr>
        <p:txBody>
          <a:bodyPr/>
          <a:lstStyle/>
          <a:p>
            <a:r>
              <a:rPr lang="en-GB">
                <a:latin typeface="Calibri" charset="0"/>
              </a:rPr>
              <a:t>from poor practice</a:t>
            </a:r>
          </a:p>
          <a:p>
            <a:endParaRPr lang="en-GB">
              <a:latin typeface="Calibri" charset="0"/>
            </a:endParaRPr>
          </a:p>
          <a:p>
            <a:endParaRPr lang="en-GB">
              <a:latin typeface="Calibri" charset="0"/>
            </a:endParaRPr>
          </a:p>
          <a:p>
            <a:r>
              <a:rPr lang="en-GB">
                <a:latin typeface="Calibri" charset="0"/>
              </a:rPr>
              <a:t>from the system</a:t>
            </a:r>
          </a:p>
          <a:p>
            <a:endParaRPr lang="en-GB">
              <a:latin typeface="Calibri" charset="0"/>
            </a:endParaRPr>
          </a:p>
          <a:p>
            <a:endParaRPr lang="en-GB">
              <a:latin typeface="Calibri" charset="0"/>
            </a:endParaRPr>
          </a:p>
          <a:p>
            <a:r>
              <a:rPr lang="en-GB">
                <a:latin typeface="Calibri" charset="0"/>
              </a:rPr>
              <a:t>from badly managed </a:t>
            </a:r>
            <a:br>
              <a:rPr lang="en-GB">
                <a:latin typeface="Calibri" charset="0"/>
              </a:rPr>
            </a:br>
            <a:r>
              <a:rPr lang="en-GB">
                <a:latin typeface="Calibri" charset="0"/>
              </a:rPr>
              <a:t>organisations</a:t>
            </a:r>
          </a:p>
        </p:txBody>
      </p:sp>
      <p:pic>
        <p:nvPicPr>
          <p:cNvPr id="175111"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16463" y="2924175"/>
            <a:ext cx="2087562"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39944" name="Object 9"/>
          <p:cNvGraphicFramePr>
            <a:graphicFrameLocks noChangeAspect="1"/>
          </p:cNvGraphicFramePr>
          <p:nvPr/>
        </p:nvGraphicFramePr>
        <p:xfrm>
          <a:off x="4716463" y="1125538"/>
          <a:ext cx="2087562" cy="1185862"/>
        </p:xfrm>
        <a:graphic>
          <a:graphicData uri="http://schemas.openxmlformats.org/presentationml/2006/ole">
            <mc:AlternateContent xmlns:mc="http://schemas.openxmlformats.org/markup-compatibility/2006">
              <mc:Choice xmlns:v="urn:schemas-microsoft-com:vml" Requires="v">
                <p:oleObj spid="_x0000_s331792" name="Bitmap Image" r:id="rId5" imgW="2095793" imgH="1190476" progId="PBrush">
                  <p:embed/>
                </p:oleObj>
              </mc:Choice>
              <mc:Fallback>
                <p:oleObj name="Bitmap Image" r:id="rId5" imgW="2095793" imgH="1190476" progId="PBrush">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1125538"/>
                        <a:ext cx="2087562" cy="118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175114" name="Picture 10" descr="presid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302250" y="4772025"/>
            <a:ext cx="101123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092280" y="4509120"/>
            <a:ext cx="1656184" cy="20162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9473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457200" y="1196752"/>
            <a:ext cx="8229600" cy="1143000"/>
          </a:xfrm>
        </p:spPr>
        <p:txBody>
          <a:bodyPr/>
          <a:lstStyle/>
          <a:p>
            <a:pPr algn="l"/>
            <a:r>
              <a:rPr lang="en-GB" dirty="0" smtClean="0">
                <a:solidFill>
                  <a:srgbClr val="FF0000"/>
                </a:solidFill>
                <a:latin typeface="CorpoA" charset="0"/>
              </a:rPr>
              <a:t>Phase 1: </a:t>
            </a:r>
            <a:r>
              <a:rPr lang="en-GB" dirty="0">
                <a:solidFill>
                  <a:srgbClr val="FF0000"/>
                </a:solidFill>
                <a:latin typeface="CorpoA" charset="0"/>
              </a:rPr>
              <a:t>1997-2000</a:t>
            </a:r>
          </a:p>
        </p:txBody>
      </p:sp>
      <p:sp>
        <p:nvSpPr>
          <p:cNvPr id="351236" name="Text Box 4"/>
          <p:cNvSpPr txBox="1">
            <a:spLocks noChangeArrowheads="1"/>
          </p:cNvSpPr>
          <p:nvPr/>
        </p:nvSpPr>
        <p:spPr bwMode="auto">
          <a:xfrm>
            <a:off x="467544" y="2195736"/>
            <a:ext cx="828092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2800" dirty="0">
                <a:latin typeface="Monotype Corsiva" charset="0"/>
              </a:rPr>
              <a:t>“We are near to the bottom </a:t>
            </a:r>
            <a:r>
              <a:rPr lang="en-GB" sz="2800" dirty="0" smtClean="0">
                <a:latin typeface="Monotype Corsiva" charset="0"/>
              </a:rPr>
              <a:t>of </a:t>
            </a:r>
            <a:r>
              <a:rPr lang="en-GB" sz="2800" dirty="0">
                <a:latin typeface="Monotype Corsiva" charset="0"/>
              </a:rPr>
              <a:t>the European League Table”</a:t>
            </a:r>
          </a:p>
        </p:txBody>
      </p:sp>
      <p:sp>
        <p:nvSpPr>
          <p:cNvPr id="8" name="Text Box 4"/>
          <p:cNvSpPr txBox="1">
            <a:spLocks noChangeArrowheads="1"/>
          </p:cNvSpPr>
          <p:nvPr/>
        </p:nvSpPr>
        <p:spPr bwMode="auto">
          <a:xfrm>
            <a:off x="827584" y="4067026"/>
            <a:ext cx="7200800"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2800" dirty="0">
                <a:latin typeface="Monotype Corsiva" charset="0"/>
              </a:rPr>
              <a:t>“We have public service values </a:t>
            </a:r>
            <a:r>
              <a:rPr lang="en-GB" sz="2800" dirty="0" smtClean="0">
                <a:latin typeface="Monotype Corsiva" charset="0"/>
              </a:rPr>
              <a:t>but </a:t>
            </a:r>
            <a:r>
              <a:rPr lang="en-GB" sz="2800" dirty="0">
                <a:latin typeface="Monotype Corsiva" charset="0"/>
              </a:rPr>
              <a:t>traditional public service attitudes”</a:t>
            </a:r>
          </a:p>
        </p:txBody>
      </p:sp>
      <p:sp>
        <p:nvSpPr>
          <p:cNvPr id="9" name="Rectangle 2"/>
          <p:cNvSpPr txBox="1">
            <a:spLocks noChangeArrowheads="1"/>
          </p:cNvSpPr>
          <p:nvPr/>
        </p:nvSpPr>
        <p:spPr bwMode="auto">
          <a:xfrm>
            <a:off x="467544" y="306804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dirty="0" smtClean="0">
                <a:solidFill>
                  <a:srgbClr val="FF0000"/>
                </a:solidFill>
                <a:latin typeface="CorpoA" charset="0"/>
              </a:rPr>
              <a:t>Phase 2: 2000-2007</a:t>
            </a:r>
            <a:endParaRPr lang="en-GB" dirty="0">
              <a:solidFill>
                <a:srgbClr val="FF0000"/>
              </a:solidFill>
              <a:latin typeface="CorpoA" charset="0"/>
            </a:endParaRPr>
          </a:p>
        </p:txBody>
      </p:sp>
      <p:sp>
        <p:nvSpPr>
          <p:cNvPr id="10" name="Text Box 4"/>
          <p:cNvSpPr txBox="1">
            <a:spLocks noChangeArrowheads="1"/>
          </p:cNvSpPr>
          <p:nvPr/>
        </p:nvSpPr>
        <p:spPr bwMode="auto">
          <a:xfrm>
            <a:off x="539552" y="6146140"/>
            <a:ext cx="828092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2800" dirty="0">
                <a:latin typeface="Monotype Corsiva" charset="0"/>
              </a:rPr>
              <a:t>“We need to make </a:t>
            </a:r>
            <a:r>
              <a:rPr lang="en-GB" sz="2800" dirty="0" smtClean="0">
                <a:latin typeface="Monotype Corsiva" charset="0"/>
              </a:rPr>
              <a:t>quality the </a:t>
            </a:r>
            <a:r>
              <a:rPr lang="en-GB" sz="2800" dirty="0">
                <a:latin typeface="Monotype Corsiva" charset="0"/>
              </a:rPr>
              <a:t>organising principle of the NHS”</a:t>
            </a:r>
          </a:p>
        </p:txBody>
      </p:sp>
      <p:sp>
        <p:nvSpPr>
          <p:cNvPr id="11" name="Rectangle 2"/>
          <p:cNvSpPr txBox="1">
            <a:spLocks noChangeArrowheads="1"/>
          </p:cNvSpPr>
          <p:nvPr/>
        </p:nvSpPr>
        <p:spPr bwMode="auto">
          <a:xfrm>
            <a:off x="467544" y="506602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dirty="0" smtClean="0">
                <a:solidFill>
                  <a:srgbClr val="FF0000"/>
                </a:solidFill>
                <a:latin typeface="CorpoA" charset="0"/>
              </a:rPr>
              <a:t>Phase 3: 2008-2010</a:t>
            </a:r>
            <a:endParaRPr lang="en-GB" dirty="0">
              <a:solidFill>
                <a:srgbClr val="FF0000"/>
              </a:solidFill>
              <a:latin typeface="CorpoA" charset="0"/>
            </a:endParaRPr>
          </a:p>
        </p:txBody>
      </p:sp>
      <p:sp>
        <p:nvSpPr>
          <p:cNvPr id="12"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mtClean="0">
                <a:latin typeface="CorpoA" charset="0"/>
              </a:rPr>
              <a:t>Reforms under Labour</a:t>
            </a:r>
            <a:endParaRPr lang="en-GB" dirty="0">
              <a:latin typeface="CorpoA" charset="0"/>
            </a:endParaRPr>
          </a:p>
        </p:txBody>
      </p:sp>
    </p:spTree>
    <p:extLst>
      <p:ext uri="{BB962C8B-B14F-4D97-AF65-F5344CB8AC3E}">
        <p14:creationId xmlns:p14="http://schemas.microsoft.com/office/powerpoint/2010/main" val="3037220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7384"/>
            <a:ext cx="9144001" cy="6885384"/>
          </a:xfrm>
          <a:prstGeom prst="rect">
            <a:avLst/>
          </a:prstGeom>
        </p:spPr>
      </p:pic>
    </p:spTree>
    <p:extLst>
      <p:ext uri="{BB962C8B-B14F-4D97-AF65-F5344CB8AC3E}">
        <p14:creationId xmlns:p14="http://schemas.microsoft.com/office/powerpoint/2010/main" val="2286410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6357" name="Object 5"/>
          <p:cNvGraphicFramePr>
            <a:graphicFrameLocks noChangeAspect="1"/>
          </p:cNvGraphicFramePr>
          <p:nvPr>
            <p:extLst>
              <p:ext uri="{D42A27DB-BD31-4B8C-83A1-F6EECF244321}">
                <p14:modId xmlns:p14="http://schemas.microsoft.com/office/powerpoint/2010/main" val="1629615669"/>
              </p:ext>
            </p:extLst>
          </p:nvPr>
        </p:nvGraphicFramePr>
        <p:xfrm>
          <a:off x="2267744" y="260648"/>
          <a:ext cx="4536504" cy="6275638"/>
        </p:xfrm>
        <a:graphic>
          <a:graphicData uri="http://schemas.openxmlformats.org/presentationml/2006/ole">
            <mc:AlternateContent xmlns:mc="http://schemas.openxmlformats.org/markup-compatibility/2006">
              <mc:Choice xmlns:v="urn:schemas-microsoft-com:vml" Requires="v">
                <p:oleObj spid="_x0000_s159761" name="Photo Editor Photo" r:id="rId3" imgW="4761905" imgH="6590476" progId="">
                  <p:embed/>
                </p:oleObj>
              </mc:Choice>
              <mc:Fallback>
                <p:oleObj name="Photo Editor Photo" r:id="rId3" imgW="4761905" imgH="6590476" progId="">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60648"/>
                        <a:ext cx="4536504" cy="627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071031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Oval 2"/>
          <p:cNvSpPr>
            <a:spLocks noChangeArrowheads="1"/>
          </p:cNvSpPr>
          <p:nvPr/>
        </p:nvSpPr>
        <p:spPr bwMode="auto">
          <a:xfrm>
            <a:off x="2897188" y="2671763"/>
            <a:ext cx="1655762" cy="151288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03" name="Text Box 3"/>
          <p:cNvSpPr txBox="1">
            <a:spLocks noChangeArrowheads="1"/>
          </p:cNvSpPr>
          <p:nvPr/>
        </p:nvSpPr>
        <p:spPr bwMode="auto">
          <a:xfrm>
            <a:off x="3851275" y="3065463"/>
            <a:ext cx="37449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GB" sz="3200" b="1">
                <a:latin typeface="Arial" charset="0"/>
                <a:cs typeface="Arial" charset="0"/>
              </a:rPr>
              <a:t>Clinical skills</a:t>
            </a:r>
          </a:p>
        </p:txBody>
      </p:sp>
      <p:sp>
        <p:nvSpPr>
          <p:cNvPr id="409604"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GB" sz="3000">
                <a:latin typeface="Tahoma" charset="0"/>
              </a:rPr>
              <a:t>What is a Good Doctor?</a:t>
            </a:r>
          </a:p>
        </p:txBody>
      </p:sp>
    </p:spTree>
    <p:extLst>
      <p:ext uri="{BB962C8B-B14F-4D97-AF65-F5344CB8AC3E}">
        <p14:creationId xmlns:p14="http://schemas.microsoft.com/office/powerpoint/2010/main" val="2425218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Oval 2"/>
          <p:cNvSpPr>
            <a:spLocks noChangeArrowheads="1"/>
          </p:cNvSpPr>
          <p:nvPr/>
        </p:nvSpPr>
        <p:spPr bwMode="auto">
          <a:xfrm>
            <a:off x="2897188" y="2671763"/>
            <a:ext cx="1655762" cy="151288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1651" name="Oval 3"/>
          <p:cNvSpPr>
            <a:spLocks noChangeArrowheads="1"/>
          </p:cNvSpPr>
          <p:nvPr/>
        </p:nvSpPr>
        <p:spPr bwMode="auto">
          <a:xfrm>
            <a:off x="2644775" y="2420938"/>
            <a:ext cx="2160588" cy="2016125"/>
          </a:xfrm>
          <a:prstGeom prst="ellipse">
            <a:avLst/>
          </a:prstGeom>
          <a:noFill/>
          <a:ln w="5080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1652" name="Text Box 4"/>
          <p:cNvSpPr txBox="1">
            <a:spLocks noChangeArrowheads="1"/>
          </p:cNvSpPr>
          <p:nvPr/>
        </p:nvSpPr>
        <p:spPr bwMode="auto">
          <a:xfrm>
            <a:off x="3851275" y="3065463"/>
            <a:ext cx="37449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GB" sz="3200" b="1">
                <a:latin typeface="Arial" charset="0"/>
                <a:cs typeface="Arial" charset="0"/>
              </a:rPr>
              <a:t>Clinical skills</a:t>
            </a:r>
          </a:p>
        </p:txBody>
      </p:sp>
      <p:sp>
        <p:nvSpPr>
          <p:cNvPr id="411653" name="Text Box 5"/>
          <p:cNvSpPr txBox="1">
            <a:spLocks noChangeArrowheads="1"/>
          </p:cNvSpPr>
          <p:nvPr/>
        </p:nvSpPr>
        <p:spPr bwMode="auto">
          <a:xfrm>
            <a:off x="4284663" y="3644900"/>
            <a:ext cx="44989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GB" sz="3200" b="1">
                <a:latin typeface="Arial" charset="0"/>
                <a:cs typeface="Arial" charset="0"/>
              </a:rPr>
              <a:t>Quality skills</a:t>
            </a:r>
          </a:p>
        </p:txBody>
      </p:sp>
      <p:sp>
        <p:nvSpPr>
          <p:cNvPr id="411654" name="Rectangle 6"/>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GB" sz="3000">
                <a:latin typeface="Tahoma" charset="0"/>
              </a:rPr>
              <a:t>What is a Good Doctor?</a:t>
            </a:r>
          </a:p>
        </p:txBody>
      </p:sp>
    </p:spTree>
    <p:extLst>
      <p:ext uri="{BB962C8B-B14F-4D97-AF65-F5344CB8AC3E}">
        <p14:creationId xmlns:p14="http://schemas.microsoft.com/office/powerpoint/2010/main" val="6739854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Oval 2"/>
          <p:cNvSpPr>
            <a:spLocks noChangeArrowheads="1"/>
          </p:cNvSpPr>
          <p:nvPr/>
        </p:nvSpPr>
        <p:spPr bwMode="auto">
          <a:xfrm>
            <a:off x="2897188" y="2671763"/>
            <a:ext cx="1655762" cy="151288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700" name="Oval 4"/>
          <p:cNvSpPr>
            <a:spLocks noChangeArrowheads="1"/>
          </p:cNvSpPr>
          <p:nvPr/>
        </p:nvSpPr>
        <p:spPr bwMode="auto">
          <a:xfrm>
            <a:off x="2644775" y="2420938"/>
            <a:ext cx="2160588" cy="2016125"/>
          </a:xfrm>
          <a:prstGeom prst="ellipse">
            <a:avLst/>
          </a:prstGeom>
          <a:noFill/>
          <a:ln w="5080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701" name="Oval 5"/>
          <p:cNvSpPr>
            <a:spLocks noChangeArrowheads="1"/>
          </p:cNvSpPr>
          <p:nvPr/>
        </p:nvSpPr>
        <p:spPr bwMode="auto">
          <a:xfrm>
            <a:off x="2154238" y="1909763"/>
            <a:ext cx="3143250" cy="2959100"/>
          </a:xfrm>
          <a:prstGeom prst="ellipse">
            <a:avLst/>
          </a:prstGeom>
          <a:noFill/>
          <a:ln w="50800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702" name="Text Box 6"/>
          <p:cNvSpPr txBox="1">
            <a:spLocks noChangeArrowheads="1"/>
          </p:cNvSpPr>
          <p:nvPr/>
        </p:nvSpPr>
        <p:spPr bwMode="auto">
          <a:xfrm>
            <a:off x="4716463" y="4217988"/>
            <a:ext cx="403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GB" sz="3200" b="1">
                <a:latin typeface="Arial" charset="0"/>
                <a:cs typeface="Arial" charset="0"/>
              </a:rPr>
              <a:t>Leadership skills</a:t>
            </a:r>
          </a:p>
        </p:txBody>
      </p:sp>
      <p:sp>
        <p:nvSpPr>
          <p:cNvPr id="413703" name="Text Box 7"/>
          <p:cNvSpPr txBox="1">
            <a:spLocks noChangeArrowheads="1"/>
          </p:cNvSpPr>
          <p:nvPr/>
        </p:nvSpPr>
        <p:spPr bwMode="auto">
          <a:xfrm>
            <a:off x="3851275" y="3065463"/>
            <a:ext cx="37449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GB" sz="3200" b="1">
                <a:latin typeface="Arial" charset="0"/>
                <a:cs typeface="Arial" charset="0"/>
              </a:rPr>
              <a:t>Clinical skills</a:t>
            </a:r>
          </a:p>
        </p:txBody>
      </p:sp>
      <p:sp>
        <p:nvSpPr>
          <p:cNvPr id="413704" name="Text Box 8"/>
          <p:cNvSpPr txBox="1">
            <a:spLocks noChangeArrowheads="1"/>
          </p:cNvSpPr>
          <p:nvPr/>
        </p:nvSpPr>
        <p:spPr bwMode="auto">
          <a:xfrm>
            <a:off x="4284663" y="3644900"/>
            <a:ext cx="44989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GB" sz="3200" b="1">
                <a:latin typeface="Arial" charset="0"/>
                <a:cs typeface="Arial" charset="0"/>
              </a:rPr>
              <a:t>Quality skills</a:t>
            </a:r>
          </a:p>
        </p:txBody>
      </p:sp>
      <p:sp>
        <p:nvSpPr>
          <p:cNvPr id="413705" name="Rectangle 9"/>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GB" sz="3000">
                <a:latin typeface="Tahoma" charset="0"/>
              </a:rPr>
              <a:t>What is a Good Doctor?</a:t>
            </a:r>
          </a:p>
        </p:txBody>
      </p:sp>
    </p:spTree>
    <p:extLst>
      <p:ext uri="{BB962C8B-B14F-4D97-AF65-F5344CB8AC3E}">
        <p14:creationId xmlns:p14="http://schemas.microsoft.com/office/powerpoint/2010/main" val="5007350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152128"/>
            <a:ext cx="9189191" cy="5733256"/>
          </a:xfrm>
          <a:prstGeom prst="rect">
            <a:avLst/>
          </a:prstGeom>
        </p:spPr>
      </p:pic>
      <p:sp>
        <p:nvSpPr>
          <p:cNvPr id="5" name="TextBox 4"/>
          <p:cNvSpPr txBox="1"/>
          <p:nvPr/>
        </p:nvSpPr>
        <p:spPr>
          <a:xfrm>
            <a:off x="2123728" y="200834"/>
            <a:ext cx="4176464" cy="707886"/>
          </a:xfrm>
          <a:prstGeom prst="rect">
            <a:avLst/>
          </a:prstGeom>
          <a:noFill/>
        </p:spPr>
        <p:txBody>
          <a:bodyPr wrap="square" rtlCol="0">
            <a:spAutoFit/>
          </a:bodyPr>
          <a:lstStyle/>
          <a:p>
            <a:pPr algn="ctr"/>
            <a:r>
              <a:rPr lang="en-US" sz="4000" dirty="0" smtClean="0"/>
              <a:t>2010</a:t>
            </a:r>
            <a:endParaRPr lang="en-US" sz="4000" dirty="0"/>
          </a:p>
        </p:txBody>
      </p:sp>
    </p:spTree>
    <p:extLst>
      <p:ext uri="{BB962C8B-B14F-4D97-AF65-F5344CB8AC3E}">
        <p14:creationId xmlns:p14="http://schemas.microsoft.com/office/powerpoint/2010/main" val="17789417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0900"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33228"/>
            <a:ext cx="3672408" cy="627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11760" y="116632"/>
            <a:ext cx="4176464"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 y="0"/>
            <a:ext cx="7847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18048"/>
            <a:ext cx="8229600" cy="1143000"/>
          </a:xfrm>
        </p:spPr>
        <p:txBody>
          <a:bodyPr/>
          <a:lstStyle/>
          <a:p>
            <a:r>
              <a:rPr lang="en-US" dirty="0" smtClean="0"/>
              <a:t>What changes?</a:t>
            </a:r>
            <a:endParaRPr lang="en-US" dirty="0"/>
          </a:p>
        </p:txBody>
      </p:sp>
      <p:sp>
        <p:nvSpPr>
          <p:cNvPr id="3" name="Content Placeholder 2"/>
          <p:cNvSpPr>
            <a:spLocks noGrp="1"/>
          </p:cNvSpPr>
          <p:nvPr>
            <p:ph idx="1"/>
          </p:nvPr>
        </p:nvSpPr>
        <p:spPr>
          <a:xfrm>
            <a:off x="457200" y="3828181"/>
            <a:ext cx="8229600" cy="2409131"/>
          </a:xfrm>
        </p:spPr>
        <p:txBody>
          <a:bodyPr/>
          <a:lstStyle/>
          <a:p>
            <a:r>
              <a:rPr lang="en-US" dirty="0" smtClean="0"/>
              <a:t>NHS management separate from Department of Health (NHS Commissioning Board)</a:t>
            </a:r>
          </a:p>
          <a:p>
            <a:r>
              <a:rPr lang="en-US" dirty="0" smtClean="0"/>
              <a:t>More competition</a:t>
            </a:r>
          </a:p>
          <a:p>
            <a:r>
              <a:rPr lang="en-US" dirty="0" smtClean="0"/>
              <a:t>Commissioning more clinically-led</a:t>
            </a:r>
          </a:p>
          <a:p>
            <a:r>
              <a:rPr lang="en-US" dirty="0" smtClean="0"/>
              <a:t>Focus on outcomes</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7704" y="233228"/>
            <a:ext cx="1448315" cy="247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91680" y="188640"/>
            <a:ext cx="1800200" cy="1623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08034" y="116632"/>
            <a:ext cx="3120350" cy="272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3491880" y="1268760"/>
            <a:ext cx="1296144"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4713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1384300" y="51181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lgn="ctr" eaLnBrk="0" hangingPunct="0">
              <a:spcBef>
                <a:spcPct val="20000"/>
              </a:spcBef>
            </a:pPr>
            <a:endParaRPr lang="en-GB" sz="3200">
              <a:effectLst>
                <a:outerShdw blurRad="38100" dist="38100" dir="2700000" algn="tl">
                  <a:srgbClr val="DDDDDD"/>
                </a:outerShdw>
              </a:effectLst>
              <a:latin typeface="Tahoma" charset="0"/>
              <a:cs typeface="Arial" charset="0"/>
            </a:endParaRPr>
          </a:p>
          <a:p>
            <a:pPr marL="342900" indent="-342900" algn="ctr" eaLnBrk="0" hangingPunct="0">
              <a:spcBef>
                <a:spcPct val="20000"/>
              </a:spcBef>
            </a:pPr>
            <a:endParaRPr lang="en-GB" sz="3200">
              <a:effectLst>
                <a:outerShdw blurRad="38100" dist="38100" dir="2700000" algn="tl">
                  <a:srgbClr val="DDDDDD"/>
                </a:outerShdw>
              </a:effectLst>
              <a:latin typeface="Tahoma" charset="0"/>
              <a:cs typeface="Arial" charset="0"/>
            </a:endParaRPr>
          </a:p>
        </p:txBody>
      </p:sp>
      <p:sp>
        <p:nvSpPr>
          <p:cNvPr id="112643" name="Freeform 3"/>
          <p:cNvSpPr>
            <a:spLocks/>
          </p:cNvSpPr>
          <p:nvPr/>
        </p:nvSpPr>
        <p:spPr bwMode="auto">
          <a:xfrm>
            <a:off x="6083300" y="3360738"/>
            <a:ext cx="1268413" cy="465137"/>
          </a:xfrm>
          <a:custGeom>
            <a:avLst/>
            <a:gdLst>
              <a:gd name="T0" fmla="*/ 21 w 799"/>
              <a:gd name="T1" fmla="*/ 292 h 293"/>
              <a:gd name="T2" fmla="*/ 798 w 799"/>
              <a:gd name="T3" fmla="*/ 21 h 293"/>
              <a:gd name="T4" fmla="*/ 798 w 799"/>
              <a:gd name="T5" fmla="*/ 19 h 293"/>
              <a:gd name="T6" fmla="*/ 798 w 799"/>
              <a:gd name="T7" fmla="*/ 16 h 293"/>
              <a:gd name="T8" fmla="*/ 797 w 799"/>
              <a:gd name="T9" fmla="*/ 15 h 293"/>
              <a:gd name="T10" fmla="*/ 797 w 799"/>
              <a:gd name="T11" fmla="*/ 11 h 293"/>
              <a:gd name="T12" fmla="*/ 797 w 799"/>
              <a:gd name="T13" fmla="*/ 10 h 293"/>
              <a:gd name="T14" fmla="*/ 795 w 799"/>
              <a:gd name="T15" fmla="*/ 6 h 293"/>
              <a:gd name="T16" fmla="*/ 795 w 799"/>
              <a:gd name="T17" fmla="*/ 3 h 293"/>
              <a:gd name="T18" fmla="*/ 793 w 799"/>
              <a:gd name="T19" fmla="*/ 0 h 293"/>
              <a:gd name="T20" fmla="*/ 0 w 799"/>
              <a:gd name="T21" fmla="*/ 255 h 293"/>
              <a:gd name="T22" fmla="*/ 21 w 799"/>
              <a:gd name="T23"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44" name="Freeform 4"/>
          <p:cNvSpPr>
            <a:spLocks/>
          </p:cNvSpPr>
          <p:nvPr/>
        </p:nvSpPr>
        <p:spPr bwMode="auto">
          <a:xfrm>
            <a:off x="6083300" y="3360738"/>
            <a:ext cx="1268413" cy="465137"/>
          </a:xfrm>
          <a:custGeom>
            <a:avLst/>
            <a:gdLst>
              <a:gd name="T0" fmla="*/ 21 w 799"/>
              <a:gd name="T1" fmla="*/ 292 h 293"/>
              <a:gd name="T2" fmla="*/ 798 w 799"/>
              <a:gd name="T3" fmla="*/ 21 h 293"/>
              <a:gd name="T4" fmla="*/ 798 w 799"/>
              <a:gd name="T5" fmla="*/ 19 h 293"/>
              <a:gd name="T6" fmla="*/ 798 w 799"/>
              <a:gd name="T7" fmla="*/ 16 h 293"/>
              <a:gd name="T8" fmla="*/ 797 w 799"/>
              <a:gd name="T9" fmla="*/ 15 h 293"/>
              <a:gd name="T10" fmla="*/ 797 w 799"/>
              <a:gd name="T11" fmla="*/ 11 h 293"/>
              <a:gd name="T12" fmla="*/ 797 w 799"/>
              <a:gd name="T13" fmla="*/ 10 h 293"/>
              <a:gd name="T14" fmla="*/ 795 w 799"/>
              <a:gd name="T15" fmla="*/ 6 h 293"/>
              <a:gd name="T16" fmla="*/ 795 w 799"/>
              <a:gd name="T17" fmla="*/ 3 h 293"/>
              <a:gd name="T18" fmla="*/ 793 w 799"/>
              <a:gd name="T19" fmla="*/ 0 h 293"/>
              <a:gd name="T20" fmla="*/ 0 w 799"/>
              <a:gd name="T21" fmla="*/ 255 h 293"/>
              <a:gd name="T22" fmla="*/ 21 w 799"/>
              <a:gd name="T23"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45" name="Freeform 5"/>
          <p:cNvSpPr>
            <a:spLocks/>
          </p:cNvSpPr>
          <p:nvPr/>
        </p:nvSpPr>
        <p:spPr bwMode="auto">
          <a:xfrm>
            <a:off x="6132513" y="3394075"/>
            <a:ext cx="1219200" cy="468313"/>
          </a:xfrm>
          <a:custGeom>
            <a:avLst/>
            <a:gdLst>
              <a:gd name="T0" fmla="*/ 0 w 768"/>
              <a:gd name="T1" fmla="*/ 268 h 295"/>
              <a:gd name="T2" fmla="*/ 20 w 768"/>
              <a:gd name="T3" fmla="*/ 294 h 295"/>
              <a:gd name="T4" fmla="*/ 766 w 768"/>
              <a:gd name="T5" fmla="*/ 29 h 295"/>
              <a:gd name="T6" fmla="*/ 766 w 768"/>
              <a:gd name="T7" fmla="*/ 26 h 295"/>
              <a:gd name="T8" fmla="*/ 767 w 768"/>
              <a:gd name="T9" fmla="*/ 24 h 295"/>
              <a:gd name="T10" fmla="*/ 767 w 768"/>
              <a:gd name="T11" fmla="*/ 21 h 295"/>
              <a:gd name="T12" fmla="*/ 767 w 768"/>
              <a:gd name="T13" fmla="*/ 18 h 295"/>
              <a:gd name="T14" fmla="*/ 767 w 768"/>
              <a:gd name="T15" fmla="*/ 15 h 295"/>
              <a:gd name="T16" fmla="*/ 767 w 768"/>
              <a:gd name="T17" fmla="*/ 11 h 295"/>
              <a:gd name="T18" fmla="*/ 767 w 768"/>
              <a:gd name="T19" fmla="*/ 7 h 295"/>
              <a:gd name="T20" fmla="*/ 767 w 768"/>
              <a:gd name="T21" fmla="*/ 0 h 295"/>
              <a:gd name="T22" fmla="*/ 0 w 768"/>
              <a:gd name="T23" fmla="*/ 26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solidFill>
            <a:srgbClr val="99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46" name="Freeform 6"/>
          <p:cNvSpPr>
            <a:spLocks/>
          </p:cNvSpPr>
          <p:nvPr/>
        </p:nvSpPr>
        <p:spPr bwMode="auto">
          <a:xfrm>
            <a:off x="6132513" y="3394075"/>
            <a:ext cx="1219200" cy="468313"/>
          </a:xfrm>
          <a:custGeom>
            <a:avLst/>
            <a:gdLst>
              <a:gd name="T0" fmla="*/ 0 w 768"/>
              <a:gd name="T1" fmla="*/ 268 h 295"/>
              <a:gd name="T2" fmla="*/ 20 w 768"/>
              <a:gd name="T3" fmla="*/ 294 h 295"/>
              <a:gd name="T4" fmla="*/ 766 w 768"/>
              <a:gd name="T5" fmla="*/ 29 h 295"/>
              <a:gd name="T6" fmla="*/ 766 w 768"/>
              <a:gd name="T7" fmla="*/ 26 h 295"/>
              <a:gd name="T8" fmla="*/ 767 w 768"/>
              <a:gd name="T9" fmla="*/ 24 h 295"/>
              <a:gd name="T10" fmla="*/ 767 w 768"/>
              <a:gd name="T11" fmla="*/ 21 h 295"/>
              <a:gd name="T12" fmla="*/ 767 w 768"/>
              <a:gd name="T13" fmla="*/ 18 h 295"/>
              <a:gd name="T14" fmla="*/ 767 w 768"/>
              <a:gd name="T15" fmla="*/ 15 h 295"/>
              <a:gd name="T16" fmla="*/ 767 w 768"/>
              <a:gd name="T17" fmla="*/ 11 h 295"/>
              <a:gd name="T18" fmla="*/ 767 w 768"/>
              <a:gd name="T19" fmla="*/ 7 h 295"/>
              <a:gd name="T20" fmla="*/ 767 w 768"/>
              <a:gd name="T21" fmla="*/ 0 h 295"/>
              <a:gd name="T22" fmla="*/ 0 w 768"/>
              <a:gd name="T23" fmla="*/ 26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noFill/>
          <a:ln w="12700" cap="rnd" cmpd="sng">
            <a:solidFill>
              <a:srgbClr val="99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47" name="Freeform 7"/>
          <p:cNvSpPr>
            <a:spLocks/>
          </p:cNvSpPr>
          <p:nvPr/>
        </p:nvSpPr>
        <p:spPr bwMode="auto">
          <a:xfrm>
            <a:off x="6027738" y="2746375"/>
            <a:ext cx="881062" cy="1498600"/>
          </a:xfrm>
          <a:custGeom>
            <a:avLst/>
            <a:gdLst>
              <a:gd name="T0" fmla="*/ 474 w 555"/>
              <a:gd name="T1" fmla="*/ 8 h 944"/>
              <a:gd name="T2" fmla="*/ 391 w 555"/>
              <a:gd name="T3" fmla="*/ 34 h 944"/>
              <a:gd name="T4" fmla="*/ 303 w 555"/>
              <a:gd name="T5" fmla="*/ 68 h 944"/>
              <a:gd name="T6" fmla="*/ 221 w 555"/>
              <a:gd name="T7" fmla="*/ 103 h 944"/>
              <a:gd name="T8" fmla="*/ 186 w 555"/>
              <a:gd name="T9" fmla="*/ 130 h 944"/>
              <a:gd name="T10" fmla="*/ 185 w 555"/>
              <a:gd name="T11" fmla="*/ 148 h 944"/>
              <a:gd name="T12" fmla="*/ 178 w 555"/>
              <a:gd name="T13" fmla="*/ 163 h 944"/>
              <a:gd name="T14" fmla="*/ 165 w 555"/>
              <a:gd name="T15" fmla="*/ 174 h 944"/>
              <a:gd name="T16" fmla="*/ 151 w 555"/>
              <a:gd name="T17" fmla="*/ 182 h 944"/>
              <a:gd name="T18" fmla="*/ 134 w 555"/>
              <a:gd name="T19" fmla="*/ 185 h 944"/>
              <a:gd name="T20" fmla="*/ 120 w 555"/>
              <a:gd name="T21" fmla="*/ 185 h 944"/>
              <a:gd name="T22" fmla="*/ 105 w 555"/>
              <a:gd name="T23" fmla="*/ 179 h 944"/>
              <a:gd name="T24" fmla="*/ 86 w 555"/>
              <a:gd name="T25" fmla="*/ 182 h 944"/>
              <a:gd name="T26" fmla="*/ 58 w 555"/>
              <a:gd name="T27" fmla="*/ 202 h 944"/>
              <a:gd name="T28" fmla="*/ 34 w 555"/>
              <a:gd name="T29" fmla="*/ 221 h 944"/>
              <a:gd name="T30" fmla="*/ 11 w 555"/>
              <a:gd name="T31" fmla="*/ 239 h 944"/>
              <a:gd name="T32" fmla="*/ 8 w 555"/>
              <a:gd name="T33" fmla="*/ 283 h 944"/>
              <a:gd name="T34" fmla="*/ 21 w 555"/>
              <a:gd name="T35" fmla="*/ 353 h 944"/>
              <a:gd name="T36" fmla="*/ 32 w 555"/>
              <a:gd name="T37" fmla="*/ 421 h 944"/>
              <a:gd name="T38" fmla="*/ 42 w 555"/>
              <a:gd name="T39" fmla="*/ 488 h 944"/>
              <a:gd name="T40" fmla="*/ 60 w 555"/>
              <a:gd name="T41" fmla="*/ 525 h 944"/>
              <a:gd name="T42" fmla="*/ 81 w 555"/>
              <a:gd name="T43" fmla="*/ 536 h 944"/>
              <a:gd name="T44" fmla="*/ 94 w 555"/>
              <a:gd name="T45" fmla="*/ 553 h 944"/>
              <a:gd name="T46" fmla="*/ 100 w 555"/>
              <a:gd name="T47" fmla="*/ 572 h 944"/>
              <a:gd name="T48" fmla="*/ 102 w 555"/>
              <a:gd name="T49" fmla="*/ 593 h 944"/>
              <a:gd name="T50" fmla="*/ 95 w 555"/>
              <a:gd name="T51" fmla="*/ 613 h 944"/>
              <a:gd name="T52" fmla="*/ 84 w 555"/>
              <a:gd name="T53" fmla="*/ 631 h 944"/>
              <a:gd name="T54" fmla="*/ 66 w 555"/>
              <a:gd name="T55" fmla="*/ 644 h 944"/>
              <a:gd name="T56" fmla="*/ 56 w 555"/>
              <a:gd name="T57" fmla="*/ 670 h 944"/>
              <a:gd name="T58" fmla="*/ 58 w 555"/>
              <a:gd name="T59" fmla="*/ 714 h 944"/>
              <a:gd name="T60" fmla="*/ 60 w 555"/>
              <a:gd name="T61" fmla="*/ 762 h 944"/>
              <a:gd name="T62" fmla="*/ 60 w 555"/>
              <a:gd name="T63" fmla="*/ 811 h 944"/>
              <a:gd name="T64" fmla="*/ 104 w 555"/>
              <a:gd name="T65" fmla="*/ 844 h 944"/>
              <a:gd name="T66" fmla="*/ 196 w 555"/>
              <a:gd name="T67" fmla="*/ 865 h 944"/>
              <a:gd name="T68" fmla="*/ 302 w 555"/>
              <a:gd name="T69" fmla="*/ 891 h 944"/>
              <a:gd name="T70" fmla="*/ 429 w 555"/>
              <a:gd name="T71" fmla="*/ 923 h 944"/>
              <a:gd name="T72" fmla="*/ 512 w 555"/>
              <a:gd name="T73" fmla="*/ 897 h 944"/>
              <a:gd name="T74" fmla="*/ 529 w 555"/>
              <a:gd name="T75" fmla="*/ 795 h 944"/>
              <a:gd name="T76" fmla="*/ 541 w 555"/>
              <a:gd name="T77" fmla="*/ 681 h 944"/>
              <a:gd name="T78" fmla="*/ 549 w 555"/>
              <a:gd name="T79" fmla="*/ 558 h 944"/>
              <a:gd name="T80" fmla="*/ 552 w 555"/>
              <a:gd name="T81" fmla="*/ 480 h 944"/>
              <a:gd name="T82" fmla="*/ 552 w 555"/>
              <a:gd name="T83" fmla="*/ 455 h 944"/>
              <a:gd name="T84" fmla="*/ 552 w 555"/>
              <a:gd name="T85" fmla="*/ 434 h 944"/>
              <a:gd name="T86" fmla="*/ 552 w 555"/>
              <a:gd name="T87" fmla="*/ 410 h 944"/>
              <a:gd name="T88" fmla="*/ 546 w 555"/>
              <a:gd name="T89" fmla="*/ 393 h 944"/>
              <a:gd name="T90" fmla="*/ 531 w 555"/>
              <a:gd name="T91" fmla="*/ 389 h 944"/>
              <a:gd name="T92" fmla="*/ 515 w 555"/>
              <a:gd name="T93" fmla="*/ 377 h 944"/>
              <a:gd name="T94" fmla="*/ 500 w 555"/>
              <a:gd name="T95" fmla="*/ 354 h 944"/>
              <a:gd name="T96" fmla="*/ 494 w 555"/>
              <a:gd name="T97" fmla="*/ 327 h 944"/>
              <a:gd name="T98" fmla="*/ 494 w 555"/>
              <a:gd name="T99" fmla="*/ 298 h 944"/>
              <a:gd name="T100" fmla="*/ 500 w 555"/>
              <a:gd name="T101" fmla="*/ 270 h 944"/>
              <a:gd name="T102" fmla="*/ 515 w 555"/>
              <a:gd name="T103" fmla="*/ 247 h 944"/>
              <a:gd name="T104" fmla="*/ 528 w 555"/>
              <a:gd name="T105" fmla="*/ 237 h 944"/>
              <a:gd name="T106" fmla="*/ 539 w 555"/>
              <a:gd name="T107" fmla="*/ 233 h 944"/>
              <a:gd name="T108" fmla="*/ 542 w 555"/>
              <a:gd name="T109" fmla="*/ 202 h 944"/>
              <a:gd name="T110" fmla="*/ 536 w 555"/>
              <a:gd name="T111" fmla="*/ 142 h 944"/>
              <a:gd name="T112" fmla="*/ 528 w 555"/>
              <a:gd name="T113" fmla="*/ 85 h 944"/>
              <a:gd name="T114" fmla="*/ 518 w 555"/>
              <a:gd name="T115" fmla="*/ 2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solidFill>
            <a:srgbClr val="FAF0A8"/>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48" name="Freeform 8"/>
          <p:cNvSpPr>
            <a:spLocks/>
          </p:cNvSpPr>
          <p:nvPr/>
        </p:nvSpPr>
        <p:spPr bwMode="auto">
          <a:xfrm>
            <a:off x="6027738" y="2746375"/>
            <a:ext cx="881062" cy="1498600"/>
          </a:xfrm>
          <a:custGeom>
            <a:avLst/>
            <a:gdLst>
              <a:gd name="T0" fmla="*/ 474 w 555"/>
              <a:gd name="T1" fmla="*/ 8 h 944"/>
              <a:gd name="T2" fmla="*/ 391 w 555"/>
              <a:gd name="T3" fmla="*/ 34 h 944"/>
              <a:gd name="T4" fmla="*/ 303 w 555"/>
              <a:gd name="T5" fmla="*/ 68 h 944"/>
              <a:gd name="T6" fmla="*/ 221 w 555"/>
              <a:gd name="T7" fmla="*/ 103 h 944"/>
              <a:gd name="T8" fmla="*/ 186 w 555"/>
              <a:gd name="T9" fmla="*/ 130 h 944"/>
              <a:gd name="T10" fmla="*/ 185 w 555"/>
              <a:gd name="T11" fmla="*/ 148 h 944"/>
              <a:gd name="T12" fmla="*/ 178 w 555"/>
              <a:gd name="T13" fmla="*/ 163 h 944"/>
              <a:gd name="T14" fmla="*/ 165 w 555"/>
              <a:gd name="T15" fmla="*/ 174 h 944"/>
              <a:gd name="T16" fmla="*/ 151 w 555"/>
              <a:gd name="T17" fmla="*/ 182 h 944"/>
              <a:gd name="T18" fmla="*/ 134 w 555"/>
              <a:gd name="T19" fmla="*/ 185 h 944"/>
              <a:gd name="T20" fmla="*/ 120 w 555"/>
              <a:gd name="T21" fmla="*/ 185 h 944"/>
              <a:gd name="T22" fmla="*/ 105 w 555"/>
              <a:gd name="T23" fmla="*/ 179 h 944"/>
              <a:gd name="T24" fmla="*/ 86 w 555"/>
              <a:gd name="T25" fmla="*/ 182 h 944"/>
              <a:gd name="T26" fmla="*/ 58 w 555"/>
              <a:gd name="T27" fmla="*/ 202 h 944"/>
              <a:gd name="T28" fmla="*/ 34 w 555"/>
              <a:gd name="T29" fmla="*/ 221 h 944"/>
              <a:gd name="T30" fmla="*/ 11 w 555"/>
              <a:gd name="T31" fmla="*/ 239 h 944"/>
              <a:gd name="T32" fmla="*/ 8 w 555"/>
              <a:gd name="T33" fmla="*/ 283 h 944"/>
              <a:gd name="T34" fmla="*/ 21 w 555"/>
              <a:gd name="T35" fmla="*/ 353 h 944"/>
              <a:gd name="T36" fmla="*/ 32 w 555"/>
              <a:gd name="T37" fmla="*/ 421 h 944"/>
              <a:gd name="T38" fmla="*/ 42 w 555"/>
              <a:gd name="T39" fmla="*/ 488 h 944"/>
              <a:gd name="T40" fmla="*/ 60 w 555"/>
              <a:gd name="T41" fmla="*/ 525 h 944"/>
              <a:gd name="T42" fmla="*/ 81 w 555"/>
              <a:gd name="T43" fmla="*/ 536 h 944"/>
              <a:gd name="T44" fmla="*/ 94 w 555"/>
              <a:gd name="T45" fmla="*/ 553 h 944"/>
              <a:gd name="T46" fmla="*/ 100 w 555"/>
              <a:gd name="T47" fmla="*/ 572 h 944"/>
              <a:gd name="T48" fmla="*/ 102 w 555"/>
              <a:gd name="T49" fmla="*/ 593 h 944"/>
              <a:gd name="T50" fmla="*/ 95 w 555"/>
              <a:gd name="T51" fmla="*/ 613 h 944"/>
              <a:gd name="T52" fmla="*/ 84 w 555"/>
              <a:gd name="T53" fmla="*/ 631 h 944"/>
              <a:gd name="T54" fmla="*/ 66 w 555"/>
              <a:gd name="T55" fmla="*/ 644 h 944"/>
              <a:gd name="T56" fmla="*/ 56 w 555"/>
              <a:gd name="T57" fmla="*/ 670 h 944"/>
              <a:gd name="T58" fmla="*/ 58 w 555"/>
              <a:gd name="T59" fmla="*/ 714 h 944"/>
              <a:gd name="T60" fmla="*/ 60 w 555"/>
              <a:gd name="T61" fmla="*/ 762 h 944"/>
              <a:gd name="T62" fmla="*/ 60 w 555"/>
              <a:gd name="T63" fmla="*/ 811 h 944"/>
              <a:gd name="T64" fmla="*/ 104 w 555"/>
              <a:gd name="T65" fmla="*/ 844 h 944"/>
              <a:gd name="T66" fmla="*/ 196 w 555"/>
              <a:gd name="T67" fmla="*/ 865 h 944"/>
              <a:gd name="T68" fmla="*/ 302 w 555"/>
              <a:gd name="T69" fmla="*/ 891 h 944"/>
              <a:gd name="T70" fmla="*/ 429 w 555"/>
              <a:gd name="T71" fmla="*/ 923 h 944"/>
              <a:gd name="T72" fmla="*/ 512 w 555"/>
              <a:gd name="T73" fmla="*/ 897 h 944"/>
              <a:gd name="T74" fmla="*/ 529 w 555"/>
              <a:gd name="T75" fmla="*/ 795 h 944"/>
              <a:gd name="T76" fmla="*/ 541 w 555"/>
              <a:gd name="T77" fmla="*/ 681 h 944"/>
              <a:gd name="T78" fmla="*/ 549 w 555"/>
              <a:gd name="T79" fmla="*/ 558 h 944"/>
              <a:gd name="T80" fmla="*/ 552 w 555"/>
              <a:gd name="T81" fmla="*/ 480 h 944"/>
              <a:gd name="T82" fmla="*/ 552 w 555"/>
              <a:gd name="T83" fmla="*/ 455 h 944"/>
              <a:gd name="T84" fmla="*/ 552 w 555"/>
              <a:gd name="T85" fmla="*/ 434 h 944"/>
              <a:gd name="T86" fmla="*/ 552 w 555"/>
              <a:gd name="T87" fmla="*/ 410 h 944"/>
              <a:gd name="T88" fmla="*/ 546 w 555"/>
              <a:gd name="T89" fmla="*/ 393 h 944"/>
              <a:gd name="T90" fmla="*/ 531 w 555"/>
              <a:gd name="T91" fmla="*/ 389 h 944"/>
              <a:gd name="T92" fmla="*/ 515 w 555"/>
              <a:gd name="T93" fmla="*/ 377 h 944"/>
              <a:gd name="T94" fmla="*/ 500 w 555"/>
              <a:gd name="T95" fmla="*/ 354 h 944"/>
              <a:gd name="T96" fmla="*/ 494 w 555"/>
              <a:gd name="T97" fmla="*/ 327 h 944"/>
              <a:gd name="T98" fmla="*/ 494 w 555"/>
              <a:gd name="T99" fmla="*/ 298 h 944"/>
              <a:gd name="T100" fmla="*/ 500 w 555"/>
              <a:gd name="T101" fmla="*/ 270 h 944"/>
              <a:gd name="T102" fmla="*/ 515 w 555"/>
              <a:gd name="T103" fmla="*/ 247 h 944"/>
              <a:gd name="T104" fmla="*/ 528 w 555"/>
              <a:gd name="T105" fmla="*/ 237 h 944"/>
              <a:gd name="T106" fmla="*/ 539 w 555"/>
              <a:gd name="T107" fmla="*/ 233 h 944"/>
              <a:gd name="T108" fmla="*/ 542 w 555"/>
              <a:gd name="T109" fmla="*/ 202 h 944"/>
              <a:gd name="T110" fmla="*/ 536 w 555"/>
              <a:gd name="T111" fmla="*/ 142 h 944"/>
              <a:gd name="T112" fmla="*/ 528 w 555"/>
              <a:gd name="T113" fmla="*/ 85 h 944"/>
              <a:gd name="T114" fmla="*/ 518 w 555"/>
              <a:gd name="T115" fmla="*/ 2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49" name="Freeform 9"/>
          <p:cNvSpPr>
            <a:spLocks/>
          </p:cNvSpPr>
          <p:nvPr/>
        </p:nvSpPr>
        <p:spPr bwMode="auto">
          <a:xfrm>
            <a:off x="6808788" y="2746375"/>
            <a:ext cx="328612" cy="1498600"/>
          </a:xfrm>
          <a:custGeom>
            <a:avLst/>
            <a:gdLst>
              <a:gd name="T0" fmla="*/ 49 w 207"/>
              <a:gd name="T1" fmla="*/ 21 h 944"/>
              <a:gd name="T2" fmla="*/ 89 w 207"/>
              <a:gd name="T3" fmla="*/ 57 h 944"/>
              <a:gd name="T4" fmla="*/ 124 w 207"/>
              <a:gd name="T5" fmla="*/ 94 h 944"/>
              <a:gd name="T6" fmla="*/ 172 w 207"/>
              <a:gd name="T7" fmla="*/ 148 h 944"/>
              <a:gd name="T8" fmla="*/ 206 w 207"/>
              <a:gd name="T9" fmla="*/ 231 h 944"/>
              <a:gd name="T10" fmla="*/ 203 w 207"/>
              <a:gd name="T11" fmla="*/ 324 h 944"/>
              <a:gd name="T12" fmla="*/ 198 w 207"/>
              <a:gd name="T13" fmla="*/ 415 h 944"/>
              <a:gd name="T14" fmla="*/ 192 w 207"/>
              <a:gd name="T15" fmla="*/ 502 h 944"/>
              <a:gd name="T16" fmla="*/ 180 w 207"/>
              <a:gd name="T17" fmla="*/ 546 h 944"/>
              <a:gd name="T18" fmla="*/ 169 w 207"/>
              <a:gd name="T19" fmla="*/ 556 h 944"/>
              <a:gd name="T20" fmla="*/ 161 w 207"/>
              <a:gd name="T21" fmla="*/ 567 h 944"/>
              <a:gd name="T22" fmla="*/ 156 w 207"/>
              <a:gd name="T23" fmla="*/ 580 h 944"/>
              <a:gd name="T24" fmla="*/ 154 w 207"/>
              <a:gd name="T25" fmla="*/ 593 h 944"/>
              <a:gd name="T26" fmla="*/ 158 w 207"/>
              <a:gd name="T27" fmla="*/ 608 h 944"/>
              <a:gd name="T28" fmla="*/ 163 w 207"/>
              <a:gd name="T29" fmla="*/ 621 h 944"/>
              <a:gd name="T30" fmla="*/ 172 w 207"/>
              <a:gd name="T31" fmla="*/ 634 h 944"/>
              <a:gd name="T32" fmla="*/ 179 w 207"/>
              <a:gd name="T33" fmla="*/ 665 h 944"/>
              <a:gd name="T34" fmla="*/ 176 w 207"/>
              <a:gd name="T35" fmla="*/ 723 h 944"/>
              <a:gd name="T36" fmla="*/ 172 w 207"/>
              <a:gd name="T37" fmla="*/ 785 h 944"/>
              <a:gd name="T38" fmla="*/ 169 w 207"/>
              <a:gd name="T39" fmla="*/ 845 h 944"/>
              <a:gd name="T40" fmla="*/ 150 w 207"/>
              <a:gd name="T41" fmla="*/ 883 h 944"/>
              <a:gd name="T42" fmla="*/ 112 w 207"/>
              <a:gd name="T43" fmla="*/ 902 h 944"/>
              <a:gd name="T44" fmla="*/ 73 w 207"/>
              <a:gd name="T45" fmla="*/ 920 h 944"/>
              <a:gd name="T46" fmla="*/ 31 w 207"/>
              <a:gd name="T47" fmla="*/ 936 h 944"/>
              <a:gd name="T48" fmla="*/ 21 w 207"/>
              <a:gd name="T49" fmla="*/ 886 h 944"/>
              <a:gd name="T50" fmla="*/ 39 w 207"/>
              <a:gd name="T51" fmla="*/ 769 h 944"/>
              <a:gd name="T52" fmla="*/ 52 w 207"/>
              <a:gd name="T53" fmla="*/ 645 h 944"/>
              <a:gd name="T54" fmla="*/ 59 w 207"/>
              <a:gd name="T55" fmla="*/ 522 h 944"/>
              <a:gd name="T56" fmla="*/ 60 w 207"/>
              <a:gd name="T57" fmla="*/ 447 h 944"/>
              <a:gd name="T58" fmla="*/ 62 w 207"/>
              <a:gd name="T59" fmla="*/ 431 h 944"/>
              <a:gd name="T60" fmla="*/ 62 w 207"/>
              <a:gd name="T61" fmla="*/ 421 h 944"/>
              <a:gd name="T62" fmla="*/ 62 w 207"/>
              <a:gd name="T63" fmla="*/ 406 h 944"/>
              <a:gd name="T64" fmla="*/ 54 w 207"/>
              <a:gd name="T65" fmla="*/ 393 h 944"/>
              <a:gd name="T66" fmla="*/ 41 w 207"/>
              <a:gd name="T67" fmla="*/ 390 h 944"/>
              <a:gd name="T68" fmla="*/ 24 w 207"/>
              <a:gd name="T69" fmla="*/ 379 h 944"/>
              <a:gd name="T70" fmla="*/ 8 w 207"/>
              <a:gd name="T71" fmla="*/ 356 h 944"/>
              <a:gd name="T72" fmla="*/ 2 w 207"/>
              <a:gd name="T73" fmla="*/ 330 h 944"/>
              <a:gd name="T74" fmla="*/ 2 w 207"/>
              <a:gd name="T75" fmla="*/ 301 h 944"/>
              <a:gd name="T76" fmla="*/ 8 w 207"/>
              <a:gd name="T77" fmla="*/ 273 h 944"/>
              <a:gd name="T78" fmla="*/ 21 w 207"/>
              <a:gd name="T79" fmla="*/ 250 h 944"/>
              <a:gd name="T80" fmla="*/ 36 w 207"/>
              <a:gd name="T81" fmla="*/ 237 h 944"/>
              <a:gd name="T82" fmla="*/ 47 w 207"/>
              <a:gd name="T83" fmla="*/ 233 h 944"/>
              <a:gd name="T84" fmla="*/ 50 w 207"/>
              <a:gd name="T85" fmla="*/ 203 h 944"/>
              <a:gd name="T86" fmla="*/ 44 w 207"/>
              <a:gd name="T87" fmla="*/ 142 h 944"/>
              <a:gd name="T88" fmla="*/ 36 w 207"/>
              <a:gd name="T89" fmla="*/ 83 h 944"/>
              <a:gd name="T90" fmla="*/ 24 w 207"/>
              <a:gd name="T91" fmla="*/ 2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solidFill>
            <a:srgbClr val="CC9926"/>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50" name="Freeform 10"/>
          <p:cNvSpPr>
            <a:spLocks/>
          </p:cNvSpPr>
          <p:nvPr/>
        </p:nvSpPr>
        <p:spPr bwMode="auto">
          <a:xfrm>
            <a:off x="6808788" y="2746375"/>
            <a:ext cx="328612" cy="1498600"/>
          </a:xfrm>
          <a:custGeom>
            <a:avLst/>
            <a:gdLst>
              <a:gd name="T0" fmla="*/ 49 w 207"/>
              <a:gd name="T1" fmla="*/ 21 h 944"/>
              <a:gd name="T2" fmla="*/ 89 w 207"/>
              <a:gd name="T3" fmla="*/ 57 h 944"/>
              <a:gd name="T4" fmla="*/ 124 w 207"/>
              <a:gd name="T5" fmla="*/ 94 h 944"/>
              <a:gd name="T6" fmla="*/ 172 w 207"/>
              <a:gd name="T7" fmla="*/ 148 h 944"/>
              <a:gd name="T8" fmla="*/ 206 w 207"/>
              <a:gd name="T9" fmla="*/ 231 h 944"/>
              <a:gd name="T10" fmla="*/ 203 w 207"/>
              <a:gd name="T11" fmla="*/ 324 h 944"/>
              <a:gd name="T12" fmla="*/ 198 w 207"/>
              <a:gd name="T13" fmla="*/ 415 h 944"/>
              <a:gd name="T14" fmla="*/ 192 w 207"/>
              <a:gd name="T15" fmla="*/ 502 h 944"/>
              <a:gd name="T16" fmla="*/ 180 w 207"/>
              <a:gd name="T17" fmla="*/ 546 h 944"/>
              <a:gd name="T18" fmla="*/ 169 w 207"/>
              <a:gd name="T19" fmla="*/ 556 h 944"/>
              <a:gd name="T20" fmla="*/ 161 w 207"/>
              <a:gd name="T21" fmla="*/ 567 h 944"/>
              <a:gd name="T22" fmla="*/ 156 w 207"/>
              <a:gd name="T23" fmla="*/ 580 h 944"/>
              <a:gd name="T24" fmla="*/ 154 w 207"/>
              <a:gd name="T25" fmla="*/ 593 h 944"/>
              <a:gd name="T26" fmla="*/ 158 w 207"/>
              <a:gd name="T27" fmla="*/ 608 h 944"/>
              <a:gd name="T28" fmla="*/ 163 w 207"/>
              <a:gd name="T29" fmla="*/ 621 h 944"/>
              <a:gd name="T30" fmla="*/ 172 w 207"/>
              <a:gd name="T31" fmla="*/ 634 h 944"/>
              <a:gd name="T32" fmla="*/ 179 w 207"/>
              <a:gd name="T33" fmla="*/ 665 h 944"/>
              <a:gd name="T34" fmla="*/ 176 w 207"/>
              <a:gd name="T35" fmla="*/ 723 h 944"/>
              <a:gd name="T36" fmla="*/ 172 w 207"/>
              <a:gd name="T37" fmla="*/ 785 h 944"/>
              <a:gd name="T38" fmla="*/ 169 w 207"/>
              <a:gd name="T39" fmla="*/ 845 h 944"/>
              <a:gd name="T40" fmla="*/ 150 w 207"/>
              <a:gd name="T41" fmla="*/ 883 h 944"/>
              <a:gd name="T42" fmla="*/ 112 w 207"/>
              <a:gd name="T43" fmla="*/ 902 h 944"/>
              <a:gd name="T44" fmla="*/ 73 w 207"/>
              <a:gd name="T45" fmla="*/ 920 h 944"/>
              <a:gd name="T46" fmla="*/ 31 w 207"/>
              <a:gd name="T47" fmla="*/ 936 h 944"/>
              <a:gd name="T48" fmla="*/ 21 w 207"/>
              <a:gd name="T49" fmla="*/ 886 h 944"/>
              <a:gd name="T50" fmla="*/ 39 w 207"/>
              <a:gd name="T51" fmla="*/ 769 h 944"/>
              <a:gd name="T52" fmla="*/ 52 w 207"/>
              <a:gd name="T53" fmla="*/ 645 h 944"/>
              <a:gd name="T54" fmla="*/ 59 w 207"/>
              <a:gd name="T55" fmla="*/ 522 h 944"/>
              <a:gd name="T56" fmla="*/ 60 w 207"/>
              <a:gd name="T57" fmla="*/ 447 h 944"/>
              <a:gd name="T58" fmla="*/ 62 w 207"/>
              <a:gd name="T59" fmla="*/ 431 h 944"/>
              <a:gd name="T60" fmla="*/ 62 w 207"/>
              <a:gd name="T61" fmla="*/ 421 h 944"/>
              <a:gd name="T62" fmla="*/ 62 w 207"/>
              <a:gd name="T63" fmla="*/ 406 h 944"/>
              <a:gd name="T64" fmla="*/ 54 w 207"/>
              <a:gd name="T65" fmla="*/ 393 h 944"/>
              <a:gd name="T66" fmla="*/ 41 w 207"/>
              <a:gd name="T67" fmla="*/ 390 h 944"/>
              <a:gd name="T68" fmla="*/ 24 w 207"/>
              <a:gd name="T69" fmla="*/ 379 h 944"/>
              <a:gd name="T70" fmla="*/ 8 w 207"/>
              <a:gd name="T71" fmla="*/ 356 h 944"/>
              <a:gd name="T72" fmla="*/ 2 w 207"/>
              <a:gd name="T73" fmla="*/ 330 h 944"/>
              <a:gd name="T74" fmla="*/ 2 w 207"/>
              <a:gd name="T75" fmla="*/ 301 h 944"/>
              <a:gd name="T76" fmla="*/ 8 w 207"/>
              <a:gd name="T77" fmla="*/ 273 h 944"/>
              <a:gd name="T78" fmla="*/ 21 w 207"/>
              <a:gd name="T79" fmla="*/ 250 h 944"/>
              <a:gd name="T80" fmla="*/ 36 w 207"/>
              <a:gd name="T81" fmla="*/ 237 h 944"/>
              <a:gd name="T82" fmla="*/ 47 w 207"/>
              <a:gd name="T83" fmla="*/ 233 h 944"/>
              <a:gd name="T84" fmla="*/ 50 w 207"/>
              <a:gd name="T85" fmla="*/ 203 h 944"/>
              <a:gd name="T86" fmla="*/ 44 w 207"/>
              <a:gd name="T87" fmla="*/ 142 h 944"/>
              <a:gd name="T88" fmla="*/ 36 w 207"/>
              <a:gd name="T89" fmla="*/ 83 h 944"/>
              <a:gd name="T90" fmla="*/ 24 w 207"/>
              <a:gd name="T91" fmla="*/ 2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51" name="Freeform 11"/>
          <p:cNvSpPr>
            <a:spLocks/>
          </p:cNvSpPr>
          <p:nvPr/>
        </p:nvSpPr>
        <p:spPr bwMode="auto">
          <a:xfrm>
            <a:off x="6535738" y="3525838"/>
            <a:ext cx="163512" cy="228600"/>
          </a:xfrm>
          <a:custGeom>
            <a:avLst/>
            <a:gdLst>
              <a:gd name="T0" fmla="*/ 52 w 103"/>
              <a:gd name="T1" fmla="*/ 0 h 144"/>
              <a:gd name="T2" fmla="*/ 40 w 103"/>
              <a:gd name="T3" fmla="*/ 2 h 144"/>
              <a:gd name="T4" fmla="*/ 32 w 103"/>
              <a:gd name="T5" fmla="*/ 5 h 144"/>
              <a:gd name="T6" fmla="*/ 22 w 103"/>
              <a:gd name="T7" fmla="*/ 11 h 144"/>
              <a:gd name="T8" fmla="*/ 14 w 103"/>
              <a:gd name="T9" fmla="*/ 21 h 144"/>
              <a:gd name="T10" fmla="*/ 9 w 103"/>
              <a:gd name="T11" fmla="*/ 31 h 144"/>
              <a:gd name="T12" fmla="*/ 5 w 103"/>
              <a:gd name="T13" fmla="*/ 44 h 144"/>
              <a:gd name="T14" fmla="*/ 1 w 103"/>
              <a:gd name="T15" fmla="*/ 57 h 144"/>
              <a:gd name="T16" fmla="*/ 0 w 103"/>
              <a:gd name="T17" fmla="*/ 71 h 144"/>
              <a:gd name="T18" fmla="*/ 1 w 103"/>
              <a:gd name="T19" fmla="*/ 86 h 144"/>
              <a:gd name="T20" fmla="*/ 5 w 103"/>
              <a:gd name="T21" fmla="*/ 99 h 144"/>
              <a:gd name="T22" fmla="*/ 9 w 103"/>
              <a:gd name="T23" fmla="*/ 110 h 144"/>
              <a:gd name="T24" fmla="*/ 14 w 103"/>
              <a:gd name="T25" fmla="*/ 122 h 144"/>
              <a:gd name="T26" fmla="*/ 22 w 103"/>
              <a:gd name="T27" fmla="*/ 130 h 144"/>
              <a:gd name="T28" fmla="*/ 32 w 103"/>
              <a:gd name="T29" fmla="*/ 136 h 144"/>
              <a:gd name="T30" fmla="*/ 40 w 103"/>
              <a:gd name="T31" fmla="*/ 141 h 144"/>
              <a:gd name="T32" fmla="*/ 52 w 103"/>
              <a:gd name="T33" fmla="*/ 143 h 144"/>
              <a:gd name="T34" fmla="*/ 61 w 103"/>
              <a:gd name="T35" fmla="*/ 141 h 144"/>
              <a:gd name="T36" fmla="*/ 71 w 103"/>
              <a:gd name="T37" fmla="*/ 136 h 144"/>
              <a:gd name="T38" fmla="*/ 79 w 103"/>
              <a:gd name="T39" fmla="*/ 130 h 144"/>
              <a:gd name="T40" fmla="*/ 87 w 103"/>
              <a:gd name="T41" fmla="*/ 122 h 144"/>
              <a:gd name="T42" fmla="*/ 94 w 103"/>
              <a:gd name="T43" fmla="*/ 110 h 144"/>
              <a:gd name="T44" fmla="*/ 99 w 103"/>
              <a:gd name="T45" fmla="*/ 99 h 144"/>
              <a:gd name="T46" fmla="*/ 102 w 103"/>
              <a:gd name="T47" fmla="*/ 86 h 144"/>
              <a:gd name="T48" fmla="*/ 102 w 103"/>
              <a:gd name="T49" fmla="*/ 71 h 144"/>
              <a:gd name="T50" fmla="*/ 102 w 103"/>
              <a:gd name="T51" fmla="*/ 57 h 144"/>
              <a:gd name="T52" fmla="*/ 99 w 103"/>
              <a:gd name="T53" fmla="*/ 44 h 144"/>
              <a:gd name="T54" fmla="*/ 94 w 103"/>
              <a:gd name="T55" fmla="*/ 31 h 144"/>
              <a:gd name="T56" fmla="*/ 87 w 103"/>
              <a:gd name="T57" fmla="*/ 21 h 144"/>
              <a:gd name="T58" fmla="*/ 79 w 103"/>
              <a:gd name="T59" fmla="*/ 11 h 144"/>
              <a:gd name="T60" fmla="*/ 71 w 103"/>
              <a:gd name="T61" fmla="*/ 5 h 144"/>
              <a:gd name="T62" fmla="*/ 61 w 103"/>
              <a:gd name="T63" fmla="*/ 2 h 144"/>
              <a:gd name="T64" fmla="*/ 52 w 103"/>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44">
                <a:moveTo>
                  <a:pt x="52" y="0"/>
                </a:moveTo>
                <a:lnTo>
                  <a:pt x="40" y="2"/>
                </a:lnTo>
                <a:lnTo>
                  <a:pt x="32" y="5"/>
                </a:lnTo>
                <a:lnTo>
                  <a:pt x="22" y="11"/>
                </a:lnTo>
                <a:lnTo>
                  <a:pt x="14" y="21"/>
                </a:lnTo>
                <a:lnTo>
                  <a:pt x="9" y="31"/>
                </a:lnTo>
                <a:lnTo>
                  <a:pt x="5" y="44"/>
                </a:lnTo>
                <a:lnTo>
                  <a:pt x="1" y="57"/>
                </a:lnTo>
                <a:lnTo>
                  <a:pt x="0" y="71"/>
                </a:lnTo>
                <a:lnTo>
                  <a:pt x="1" y="86"/>
                </a:lnTo>
                <a:lnTo>
                  <a:pt x="5" y="99"/>
                </a:lnTo>
                <a:lnTo>
                  <a:pt x="9" y="110"/>
                </a:lnTo>
                <a:lnTo>
                  <a:pt x="14" y="122"/>
                </a:lnTo>
                <a:lnTo>
                  <a:pt x="22" y="130"/>
                </a:lnTo>
                <a:lnTo>
                  <a:pt x="32" y="136"/>
                </a:lnTo>
                <a:lnTo>
                  <a:pt x="40" y="141"/>
                </a:lnTo>
                <a:lnTo>
                  <a:pt x="52" y="143"/>
                </a:lnTo>
                <a:lnTo>
                  <a:pt x="61" y="141"/>
                </a:lnTo>
                <a:lnTo>
                  <a:pt x="71" y="136"/>
                </a:lnTo>
                <a:lnTo>
                  <a:pt x="79" y="130"/>
                </a:lnTo>
                <a:lnTo>
                  <a:pt x="87" y="122"/>
                </a:lnTo>
                <a:lnTo>
                  <a:pt x="94" y="110"/>
                </a:lnTo>
                <a:lnTo>
                  <a:pt x="99" y="99"/>
                </a:lnTo>
                <a:lnTo>
                  <a:pt x="102" y="86"/>
                </a:lnTo>
                <a:lnTo>
                  <a:pt x="102" y="71"/>
                </a:lnTo>
                <a:lnTo>
                  <a:pt x="102" y="57"/>
                </a:lnTo>
                <a:lnTo>
                  <a:pt x="99" y="44"/>
                </a:lnTo>
                <a:lnTo>
                  <a:pt x="94" y="31"/>
                </a:lnTo>
                <a:lnTo>
                  <a:pt x="87" y="21"/>
                </a:lnTo>
                <a:lnTo>
                  <a:pt x="79" y="11"/>
                </a:lnTo>
                <a:lnTo>
                  <a:pt x="71" y="5"/>
                </a:lnTo>
                <a:lnTo>
                  <a:pt x="61" y="2"/>
                </a:lnTo>
                <a:lnTo>
                  <a:pt x="5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52" name="Freeform 12"/>
          <p:cNvSpPr>
            <a:spLocks/>
          </p:cNvSpPr>
          <p:nvPr/>
        </p:nvSpPr>
        <p:spPr bwMode="auto">
          <a:xfrm>
            <a:off x="6254750" y="3783013"/>
            <a:ext cx="152400" cy="214312"/>
          </a:xfrm>
          <a:custGeom>
            <a:avLst/>
            <a:gdLst>
              <a:gd name="T0" fmla="*/ 47 w 96"/>
              <a:gd name="T1" fmla="*/ 0 h 135"/>
              <a:gd name="T2" fmla="*/ 37 w 96"/>
              <a:gd name="T3" fmla="*/ 2 h 135"/>
              <a:gd name="T4" fmla="*/ 29 w 96"/>
              <a:gd name="T5" fmla="*/ 5 h 135"/>
              <a:gd name="T6" fmla="*/ 21 w 96"/>
              <a:gd name="T7" fmla="*/ 12 h 135"/>
              <a:gd name="T8" fmla="*/ 13 w 96"/>
              <a:gd name="T9" fmla="*/ 20 h 135"/>
              <a:gd name="T10" fmla="*/ 8 w 96"/>
              <a:gd name="T11" fmla="*/ 30 h 135"/>
              <a:gd name="T12" fmla="*/ 3 w 96"/>
              <a:gd name="T13" fmla="*/ 41 h 135"/>
              <a:gd name="T14" fmla="*/ 0 w 96"/>
              <a:gd name="T15" fmla="*/ 54 h 135"/>
              <a:gd name="T16" fmla="*/ 0 w 96"/>
              <a:gd name="T17" fmla="*/ 67 h 135"/>
              <a:gd name="T18" fmla="*/ 0 w 96"/>
              <a:gd name="T19" fmla="*/ 80 h 135"/>
              <a:gd name="T20" fmla="*/ 3 w 96"/>
              <a:gd name="T21" fmla="*/ 93 h 135"/>
              <a:gd name="T22" fmla="*/ 8 w 96"/>
              <a:gd name="T23" fmla="*/ 104 h 135"/>
              <a:gd name="T24" fmla="*/ 13 w 96"/>
              <a:gd name="T25" fmla="*/ 114 h 135"/>
              <a:gd name="T26" fmla="*/ 21 w 96"/>
              <a:gd name="T27" fmla="*/ 122 h 135"/>
              <a:gd name="T28" fmla="*/ 29 w 96"/>
              <a:gd name="T29" fmla="*/ 129 h 135"/>
              <a:gd name="T30" fmla="*/ 37 w 96"/>
              <a:gd name="T31" fmla="*/ 132 h 135"/>
              <a:gd name="T32" fmla="*/ 47 w 96"/>
              <a:gd name="T33" fmla="*/ 134 h 135"/>
              <a:gd name="T34" fmla="*/ 56 w 96"/>
              <a:gd name="T35" fmla="*/ 132 h 135"/>
              <a:gd name="T36" fmla="*/ 66 w 96"/>
              <a:gd name="T37" fmla="*/ 129 h 135"/>
              <a:gd name="T38" fmla="*/ 74 w 96"/>
              <a:gd name="T39" fmla="*/ 122 h 135"/>
              <a:gd name="T40" fmla="*/ 81 w 96"/>
              <a:gd name="T41" fmla="*/ 114 h 135"/>
              <a:gd name="T42" fmla="*/ 87 w 96"/>
              <a:gd name="T43" fmla="*/ 104 h 135"/>
              <a:gd name="T44" fmla="*/ 91 w 96"/>
              <a:gd name="T45" fmla="*/ 93 h 135"/>
              <a:gd name="T46" fmla="*/ 94 w 96"/>
              <a:gd name="T47" fmla="*/ 80 h 135"/>
              <a:gd name="T48" fmla="*/ 95 w 96"/>
              <a:gd name="T49" fmla="*/ 67 h 135"/>
              <a:gd name="T50" fmla="*/ 94 w 96"/>
              <a:gd name="T51" fmla="*/ 54 h 135"/>
              <a:gd name="T52" fmla="*/ 91 w 96"/>
              <a:gd name="T53" fmla="*/ 41 h 135"/>
              <a:gd name="T54" fmla="*/ 87 w 96"/>
              <a:gd name="T55" fmla="*/ 30 h 135"/>
              <a:gd name="T56" fmla="*/ 81 w 96"/>
              <a:gd name="T57" fmla="*/ 20 h 135"/>
              <a:gd name="T58" fmla="*/ 74 w 96"/>
              <a:gd name="T59" fmla="*/ 12 h 135"/>
              <a:gd name="T60" fmla="*/ 66 w 96"/>
              <a:gd name="T61" fmla="*/ 5 h 135"/>
              <a:gd name="T62" fmla="*/ 56 w 96"/>
              <a:gd name="T63" fmla="*/ 2 h 135"/>
              <a:gd name="T64" fmla="*/ 47 w 96"/>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135">
                <a:moveTo>
                  <a:pt x="47" y="0"/>
                </a:moveTo>
                <a:lnTo>
                  <a:pt x="37" y="2"/>
                </a:lnTo>
                <a:lnTo>
                  <a:pt x="29" y="5"/>
                </a:lnTo>
                <a:lnTo>
                  <a:pt x="21" y="12"/>
                </a:lnTo>
                <a:lnTo>
                  <a:pt x="13" y="20"/>
                </a:lnTo>
                <a:lnTo>
                  <a:pt x="8" y="30"/>
                </a:lnTo>
                <a:lnTo>
                  <a:pt x="3" y="41"/>
                </a:lnTo>
                <a:lnTo>
                  <a:pt x="0" y="54"/>
                </a:lnTo>
                <a:lnTo>
                  <a:pt x="0" y="67"/>
                </a:lnTo>
                <a:lnTo>
                  <a:pt x="0" y="80"/>
                </a:lnTo>
                <a:lnTo>
                  <a:pt x="3" y="93"/>
                </a:lnTo>
                <a:lnTo>
                  <a:pt x="8" y="104"/>
                </a:lnTo>
                <a:lnTo>
                  <a:pt x="13" y="114"/>
                </a:lnTo>
                <a:lnTo>
                  <a:pt x="21" y="122"/>
                </a:lnTo>
                <a:lnTo>
                  <a:pt x="29" y="129"/>
                </a:lnTo>
                <a:lnTo>
                  <a:pt x="37" y="132"/>
                </a:lnTo>
                <a:lnTo>
                  <a:pt x="47" y="134"/>
                </a:lnTo>
                <a:lnTo>
                  <a:pt x="56" y="132"/>
                </a:lnTo>
                <a:lnTo>
                  <a:pt x="66" y="129"/>
                </a:lnTo>
                <a:lnTo>
                  <a:pt x="74" y="122"/>
                </a:lnTo>
                <a:lnTo>
                  <a:pt x="81" y="114"/>
                </a:lnTo>
                <a:lnTo>
                  <a:pt x="87" y="104"/>
                </a:lnTo>
                <a:lnTo>
                  <a:pt x="91" y="93"/>
                </a:lnTo>
                <a:lnTo>
                  <a:pt x="94" y="80"/>
                </a:lnTo>
                <a:lnTo>
                  <a:pt x="95" y="67"/>
                </a:lnTo>
                <a:lnTo>
                  <a:pt x="94" y="54"/>
                </a:lnTo>
                <a:lnTo>
                  <a:pt x="91" y="41"/>
                </a:lnTo>
                <a:lnTo>
                  <a:pt x="87" y="30"/>
                </a:lnTo>
                <a:lnTo>
                  <a:pt x="81" y="20"/>
                </a:lnTo>
                <a:lnTo>
                  <a:pt x="74" y="12"/>
                </a:lnTo>
                <a:lnTo>
                  <a:pt x="66" y="5"/>
                </a:lnTo>
                <a:lnTo>
                  <a:pt x="56" y="2"/>
                </a:lnTo>
                <a:lnTo>
                  <a:pt x="4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53" name="Freeform 13"/>
          <p:cNvSpPr>
            <a:spLocks/>
          </p:cNvSpPr>
          <p:nvPr/>
        </p:nvSpPr>
        <p:spPr bwMode="auto">
          <a:xfrm>
            <a:off x="6248400" y="3295650"/>
            <a:ext cx="128588" cy="174625"/>
          </a:xfrm>
          <a:custGeom>
            <a:avLst/>
            <a:gdLst>
              <a:gd name="T0" fmla="*/ 41 w 81"/>
              <a:gd name="T1" fmla="*/ 0 h 110"/>
              <a:gd name="T2" fmla="*/ 33 w 81"/>
              <a:gd name="T3" fmla="*/ 0 h 110"/>
              <a:gd name="T4" fmla="*/ 25 w 81"/>
              <a:gd name="T5" fmla="*/ 4 h 110"/>
              <a:gd name="T6" fmla="*/ 18 w 81"/>
              <a:gd name="T7" fmla="*/ 8 h 110"/>
              <a:gd name="T8" fmla="*/ 13 w 81"/>
              <a:gd name="T9" fmla="*/ 17 h 110"/>
              <a:gd name="T10" fmla="*/ 8 w 81"/>
              <a:gd name="T11" fmla="*/ 25 h 110"/>
              <a:gd name="T12" fmla="*/ 4 w 81"/>
              <a:gd name="T13" fmla="*/ 33 h 110"/>
              <a:gd name="T14" fmla="*/ 2 w 81"/>
              <a:gd name="T15" fmla="*/ 44 h 110"/>
              <a:gd name="T16" fmla="*/ 0 w 81"/>
              <a:gd name="T17" fmla="*/ 54 h 110"/>
              <a:gd name="T18" fmla="*/ 2 w 81"/>
              <a:gd name="T19" fmla="*/ 65 h 110"/>
              <a:gd name="T20" fmla="*/ 4 w 81"/>
              <a:gd name="T21" fmla="*/ 77 h 110"/>
              <a:gd name="T22" fmla="*/ 8 w 81"/>
              <a:gd name="T23" fmla="*/ 85 h 110"/>
              <a:gd name="T24" fmla="*/ 13 w 81"/>
              <a:gd name="T25" fmla="*/ 93 h 110"/>
              <a:gd name="T26" fmla="*/ 18 w 81"/>
              <a:gd name="T27" fmla="*/ 99 h 110"/>
              <a:gd name="T28" fmla="*/ 25 w 81"/>
              <a:gd name="T29" fmla="*/ 106 h 110"/>
              <a:gd name="T30" fmla="*/ 33 w 81"/>
              <a:gd name="T31" fmla="*/ 108 h 110"/>
              <a:gd name="T32" fmla="*/ 41 w 81"/>
              <a:gd name="T33" fmla="*/ 109 h 110"/>
              <a:gd name="T34" fmla="*/ 49 w 81"/>
              <a:gd name="T35" fmla="*/ 108 h 110"/>
              <a:gd name="T36" fmla="*/ 56 w 81"/>
              <a:gd name="T37" fmla="*/ 106 h 110"/>
              <a:gd name="T38" fmla="*/ 62 w 81"/>
              <a:gd name="T39" fmla="*/ 99 h 110"/>
              <a:gd name="T40" fmla="*/ 69 w 81"/>
              <a:gd name="T41" fmla="*/ 93 h 110"/>
              <a:gd name="T42" fmla="*/ 73 w 81"/>
              <a:gd name="T43" fmla="*/ 85 h 110"/>
              <a:gd name="T44" fmla="*/ 77 w 81"/>
              <a:gd name="T45" fmla="*/ 77 h 110"/>
              <a:gd name="T46" fmla="*/ 78 w 81"/>
              <a:gd name="T47" fmla="*/ 65 h 110"/>
              <a:gd name="T48" fmla="*/ 80 w 81"/>
              <a:gd name="T49" fmla="*/ 54 h 110"/>
              <a:gd name="T50" fmla="*/ 78 w 81"/>
              <a:gd name="T51" fmla="*/ 44 h 110"/>
              <a:gd name="T52" fmla="*/ 77 w 81"/>
              <a:gd name="T53" fmla="*/ 33 h 110"/>
              <a:gd name="T54" fmla="*/ 73 w 81"/>
              <a:gd name="T55" fmla="*/ 25 h 110"/>
              <a:gd name="T56" fmla="*/ 69 w 81"/>
              <a:gd name="T57" fmla="*/ 17 h 110"/>
              <a:gd name="T58" fmla="*/ 62 w 81"/>
              <a:gd name="T59" fmla="*/ 8 h 110"/>
              <a:gd name="T60" fmla="*/ 56 w 81"/>
              <a:gd name="T61" fmla="*/ 4 h 110"/>
              <a:gd name="T62" fmla="*/ 49 w 81"/>
              <a:gd name="T63" fmla="*/ 0 h 110"/>
              <a:gd name="T64" fmla="*/ 41 w 81"/>
              <a:gd name="T6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110">
                <a:moveTo>
                  <a:pt x="41" y="0"/>
                </a:moveTo>
                <a:lnTo>
                  <a:pt x="33" y="0"/>
                </a:lnTo>
                <a:lnTo>
                  <a:pt x="25" y="4"/>
                </a:lnTo>
                <a:lnTo>
                  <a:pt x="18" y="8"/>
                </a:lnTo>
                <a:lnTo>
                  <a:pt x="13" y="17"/>
                </a:lnTo>
                <a:lnTo>
                  <a:pt x="8" y="25"/>
                </a:lnTo>
                <a:lnTo>
                  <a:pt x="4" y="33"/>
                </a:lnTo>
                <a:lnTo>
                  <a:pt x="2" y="44"/>
                </a:lnTo>
                <a:lnTo>
                  <a:pt x="0" y="54"/>
                </a:lnTo>
                <a:lnTo>
                  <a:pt x="2" y="65"/>
                </a:lnTo>
                <a:lnTo>
                  <a:pt x="4" y="77"/>
                </a:lnTo>
                <a:lnTo>
                  <a:pt x="8" y="85"/>
                </a:lnTo>
                <a:lnTo>
                  <a:pt x="13" y="93"/>
                </a:lnTo>
                <a:lnTo>
                  <a:pt x="18" y="99"/>
                </a:lnTo>
                <a:lnTo>
                  <a:pt x="25" y="106"/>
                </a:lnTo>
                <a:lnTo>
                  <a:pt x="33" y="108"/>
                </a:lnTo>
                <a:lnTo>
                  <a:pt x="41" y="109"/>
                </a:lnTo>
                <a:lnTo>
                  <a:pt x="49" y="108"/>
                </a:lnTo>
                <a:lnTo>
                  <a:pt x="56" y="106"/>
                </a:lnTo>
                <a:lnTo>
                  <a:pt x="62" y="99"/>
                </a:lnTo>
                <a:lnTo>
                  <a:pt x="69" y="93"/>
                </a:lnTo>
                <a:lnTo>
                  <a:pt x="73" y="85"/>
                </a:lnTo>
                <a:lnTo>
                  <a:pt x="77" y="77"/>
                </a:lnTo>
                <a:lnTo>
                  <a:pt x="78" y="65"/>
                </a:lnTo>
                <a:lnTo>
                  <a:pt x="80" y="54"/>
                </a:lnTo>
                <a:lnTo>
                  <a:pt x="78" y="44"/>
                </a:lnTo>
                <a:lnTo>
                  <a:pt x="77" y="33"/>
                </a:lnTo>
                <a:lnTo>
                  <a:pt x="73" y="25"/>
                </a:lnTo>
                <a:lnTo>
                  <a:pt x="69" y="17"/>
                </a:lnTo>
                <a:lnTo>
                  <a:pt x="62" y="8"/>
                </a:lnTo>
                <a:lnTo>
                  <a:pt x="56" y="4"/>
                </a:lnTo>
                <a:lnTo>
                  <a:pt x="49" y="0"/>
                </a:lnTo>
                <a:lnTo>
                  <a:pt x="41"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54" name="Freeform 14"/>
          <p:cNvSpPr>
            <a:spLocks/>
          </p:cNvSpPr>
          <p:nvPr/>
        </p:nvSpPr>
        <p:spPr bwMode="auto">
          <a:xfrm>
            <a:off x="6870700" y="2786063"/>
            <a:ext cx="254000" cy="666750"/>
          </a:xfrm>
          <a:custGeom>
            <a:avLst/>
            <a:gdLst>
              <a:gd name="T0" fmla="*/ 0 w 160"/>
              <a:gd name="T1" fmla="*/ 0 h 420"/>
              <a:gd name="T2" fmla="*/ 20 w 160"/>
              <a:gd name="T3" fmla="*/ 17 h 420"/>
              <a:gd name="T4" fmla="*/ 41 w 160"/>
              <a:gd name="T5" fmla="*/ 37 h 420"/>
              <a:gd name="T6" fmla="*/ 60 w 160"/>
              <a:gd name="T7" fmla="*/ 56 h 420"/>
              <a:gd name="T8" fmla="*/ 81 w 160"/>
              <a:gd name="T9" fmla="*/ 79 h 420"/>
              <a:gd name="T10" fmla="*/ 101 w 160"/>
              <a:gd name="T11" fmla="*/ 100 h 420"/>
              <a:gd name="T12" fmla="*/ 120 w 160"/>
              <a:gd name="T13" fmla="*/ 123 h 420"/>
              <a:gd name="T14" fmla="*/ 140 w 160"/>
              <a:gd name="T15" fmla="*/ 144 h 420"/>
              <a:gd name="T16" fmla="*/ 159 w 160"/>
              <a:gd name="T17" fmla="*/ 165 h 420"/>
              <a:gd name="T18" fmla="*/ 159 w 160"/>
              <a:gd name="T19" fmla="*/ 196 h 420"/>
              <a:gd name="T20" fmla="*/ 159 w 160"/>
              <a:gd name="T21" fmla="*/ 227 h 420"/>
              <a:gd name="T22" fmla="*/ 158 w 160"/>
              <a:gd name="T23" fmla="*/ 260 h 420"/>
              <a:gd name="T24" fmla="*/ 156 w 160"/>
              <a:gd name="T25" fmla="*/ 290 h 420"/>
              <a:gd name="T26" fmla="*/ 154 w 160"/>
              <a:gd name="T27" fmla="*/ 323 h 420"/>
              <a:gd name="T28" fmla="*/ 153 w 160"/>
              <a:gd name="T29" fmla="*/ 354 h 420"/>
              <a:gd name="T30" fmla="*/ 151 w 160"/>
              <a:gd name="T31" fmla="*/ 386 h 420"/>
              <a:gd name="T32" fmla="*/ 150 w 160"/>
              <a:gd name="T33" fmla="*/ 419 h 420"/>
              <a:gd name="T34" fmla="*/ 148 w 160"/>
              <a:gd name="T35" fmla="*/ 386 h 420"/>
              <a:gd name="T36" fmla="*/ 145 w 160"/>
              <a:gd name="T37" fmla="*/ 354 h 420"/>
              <a:gd name="T38" fmla="*/ 143 w 160"/>
              <a:gd name="T39" fmla="*/ 320 h 420"/>
              <a:gd name="T40" fmla="*/ 140 w 160"/>
              <a:gd name="T41" fmla="*/ 287 h 420"/>
              <a:gd name="T42" fmla="*/ 137 w 160"/>
              <a:gd name="T43" fmla="*/ 255 h 420"/>
              <a:gd name="T44" fmla="*/ 133 w 160"/>
              <a:gd name="T45" fmla="*/ 224 h 420"/>
              <a:gd name="T46" fmla="*/ 128 w 160"/>
              <a:gd name="T47" fmla="*/ 193 h 420"/>
              <a:gd name="T48" fmla="*/ 124 w 160"/>
              <a:gd name="T49" fmla="*/ 164 h 420"/>
              <a:gd name="T50" fmla="*/ 109 w 160"/>
              <a:gd name="T51" fmla="*/ 141 h 420"/>
              <a:gd name="T52" fmla="*/ 93 w 160"/>
              <a:gd name="T53" fmla="*/ 120 h 420"/>
              <a:gd name="T54" fmla="*/ 78 w 160"/>
              <a:gd name="T55" fmla="*/ 99 h 420"/>
              <a:gd name="T56" fmla="*/ 63 w 160"/>
              <a:gd name="T57" fmla="*/ 79 h 420"/>
              <a:gd name="T58" fmla="*/ 47 w 160"/>
              <a:gd name="T59" fmla="*/ 58 h 420"/>
              <a:gd name="T60" fmla="*/ 33 w 160"/>
              <a:gd name="T61" fmla="*/ 39 h 420"/>
              <a:gd name="T62" fmla="*/ 16 w 160"/>
              <a:gd name="T63" fmla="*/ 19 h 420"/>
              <a:gd name="T64" fmla="*/ 0 w 160"/>
              <a:gd name="T6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420">
                <a:moveTo>
                  <a:pt x="0" y="0"/>
                </a:moveTo>
                <a:lnTo>
                  <a:pt x="20" y="17"/>
                </a:lnTo>
                <a:lnTo>
                  <a:pt x="41" y="37"/>
                </a:lnTo>
                <a:lnTo>
                  <a:pt x="60" y="56"/>
                </a:lnTo>
                <a:lnTo>
                  <a:pt x="81" y="79"/>
                </a:lnTo>
                <a:lnTo>
                  <a:pt x="101" y="100"/>
                </a:lnTo>
                <a:lnTo>
                  <a:pt x="120" y="123"/>
                </a:lnTo>
                <a:lnTo>
                  <a:pt x="140" y="144"/>
                </a:lnTo>
                <a:lnTo>
                  <a:pt x="159" y="165"/>
                </a:lnTo>
                <a:lnTo>
                  <a:pt x="159" y="196"/>
                </a:lnTo>
                <a:lnTo>
                  <a:pt x="159" y="227"/>
                </a:lnTo>
                <a:lnTo>
                  <a:pt x="158" y="260"/>
                </a:lnTo>
                <a:lnTo>
                  <a:pt x="156" y="290"/>
                </a:lnTo>
                <a:lnTo>
                  <a:pt x="154" y="323"/>
                </a:lnTo>
                <a:lnTo>
                  <a:pt x="153" y="354"/>
                </a:lnTo>
                <a:lnTo>
                  <a:pt x="151" y="386"/>
                </a:lnTo>
                <a:lnTo>
                  <a:pt x="150" y="419"/>
                </a:lnTo>
                <a:lnTo>
                  <a:pt x="148" y="386"/>
                </a:lnTo>
                <a:lnTo>
                  <a:pt x="145" y="354"/>
                </a:lnTo>
                <a:lnTo>
                  <a:pt x="143" y="320"/>
                </a:lnTo>
                <a:lnTo>
                  <a:pt x="140" y="287"/>
                </a:lnTo>
                <a:lnTo>
                  <a:pt x="137" y="255"/>
                </a:lnTo>
                <a:lnTo>
                  <a:pt x="133" y="224"/>
                </a:lnTo>
                <a:lnTo>
                  <a:pt x="128" y="193"/>
                </a:lnTo>
                <a:lnTo>
                  <a:pt x="124" y="164"/>
                </a:lnTo>
                <a:lnTo>
                  <a:pt x="109" y="141"/>
                </a:lnTo>
                <a:lnTo>
                  <a:pt x="93" y="120"/>
                </a:lnTo>
                <a:lnTo>
                  <a:pt x="78" y="99"/>
                </a:lnTo>
                <a:lnTo>
                  <a:pt x="63" y="79"/>
                </a:lnTo>
                <a:lnTo>
                  <a:pt x="47" y="58"/>
                </a:lnTo>
                <a:lnTo>
                  <a:pt x="33" y="39"/>
                </a:lnTo>
                <a:lnTo>
                  <a:pt x="16" y="19"/>
                </a:lnTo>
                <a:lnTo>
                  <a:pt x="0" y="0"/>
                </a:lnTo>
              </a:path>
            </a:pathLst>
          </a:custGeom>
          <a:solidFill>
            <a:srgbClr val="E0BC6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55" name="Freeform 15"/>
          <p:cNvSpPr>
            <a:spLocks/>
          </p:cNvSpPr>
          <p:nvPr/>
        </p:nvSpPr>
        <p:spPr bwMode="auto">
          <a:xfrm>
            <a:off x="6783388" y="3116263"/>
            <a:ext cx="120650" cy="255587"/>
          </a:xfrm>
          <a:custGeom>
            <a:avLst/>
            <a:gdLst>
              <a:gd name="T0" fmla="*/ 70 w 76"/>
              <a:gd name="T1" fmla="*/ 0 h 161"/>
              <a:gd name="T2" fmla="*/ 62 w 76"/>
              <a:gd name="T3" fmla="*/ 6 h 161"/>
              <a:gd name="T4" fmla="*/ 57 w 76"/>
              <a:gd name="T5" fmla="*/ 14 h 161"/>
              <a:gd name="T6" fmla="*/ 52 w 76"/>
              <a:gd name="T7" fmla="*/ 27 h 161"/>
              <a:gd name="T8" fmla="*/ 49 w 76"/>
              <a:gd name="T9" fmla="*/ 40 h 161"/>
              <a:gd name="T10" fmla="*/ 47 w 76"/>
              <a:gd name="T11" fmla="*/ 53 h 161"/>
              <a:gd name="T12" fmla="*/ 45 w 76"/>
              <a:gd name="T13" fmla="*/ 65 h 161"/>
              <a:gd name="T14" fmla="*/ 45 w 76"/>
              <a:gd name="T15" fmla="*/ 76 h 161"/>
              <a:gd name="T16" fmla="*/ 45 w 76"/>
              <a:gd name="T17" fmla="*/ 84 h 161"/>
              <a:gd name="T18" fmla="*/ 45 w 76"/>
              <a:gd name="T19" fmla="*/ 94 h 161"/>
              <a:gd name="T20" fmla="*/ 47 w 76"/>
              <a:gd name="T21" fmla="*/ 104 h 161"/>
              <a:gd name="T22" fmla="*/ 49 w 76"/>
              <a:gd name="T23" fmla="*/ 115 h 161"/>
              <a:gd name="T24" fmla="*/ 50 w 76"/>
              <a:gd name="T25" fmla="*/ 126 h 161"/>
              <a:gd name="T26" fmla="*/ 55 w 76"/>
              <a:gd name="T27" fmla="*/ 138 h 161"/>
              <a:gd name="T28" fmla="*/ 60 w 76"/>
              <a:gd name="T29" fmla="*/ 147 h 161"/>
              <a:gd name="T30" fmla="*/ 66 w 76"/>
              <a:gd name="T31" fmla="*/ 156 h 161"/>
              <a:gd name="T32" fmla="*/ 75 w 76"/>
              <a:gd name="T33" fmla="*/ 160 h 161"/>
              <a:gd name="T34" fmla="*/ 66 w 76"/>
              <a:gd name="T35" fmla="*/ 160 h 161"/>
              <a:gd name="T36" fmla="*/ 58 w 76"/>
              <a:gd name="T37" fmla="*/ 160 h 161"/>
              <a:gd name="T38" fmla="*/ 52 w 76"/>
              <a:gd name="T39" fmla="*/ 159 h 161"/>
              <a:gd name="T40" fmla="*/ 45 w 76"/>
              <a:gd name="T41" fmla="*/ 156 h 161"/>
              <a:gd name="T42" fmla="*/ 39 w 76"/>
              <a:gd name="T43" fmla="*/ 152 h 161"/>
              <a:gd name="T44" fmla="*/ 32 w 76"/>
              <a:gd name="T45" fmla="*/ 147 h 161"/>
              <a:gd name="T46" fmla="*/ 26 w 76"/>
              <a:gd name="T47" fmla="*/ 143 h 161"/>
              <a:gd name="T48" fmla="*/ 21 w 76"/>
              <a:gd name="T49" fmla="*/ 138 h 161"/>
              <a:gd name="T50" fmla="*/ 13 w 76"/>
              <a:gd name="T51" fmla="*/ 125 h 161"/>
              <a:gd name="T52" fmla="*/ 6 w 76"/>
              <a:gd name="T53" fmla="*/ 110 h 161"/>
              <a:gd name="T54" fmla="*/ 1 w 76"/>
              <a:gd name="T55" fmla="*/ 95 h 161"/>
              <a:gd name="T56" fmla="*/ 0 w 76"/>
              <a:gd name="T57" fmla="*/ 79 h 161"/>
              <a:gd name="T58" fmla="*/ 1 w 76"/>
              <a:gd name="T59" fmla="*/ 63 h 161"/>
              <a:gd name="T60" fmla="*/ 5 w 76"/>
              <a:gd name="T61" fmla="*/ 48 h 161"/>
              <a:gd name="T62" fmla="*/ 11 w 76"/>
              <a:gd name="T63" fmla="*/ 34 h 161"/>
              <a:gd name="T64" fmla="*/ 19 w 76"/>
              <a:gd name="T65" fmla="*/ 22 h 161"/>
              <a:gd name="T66" fmla="*/ 29 w 76"/>
              <a:gd name="T67" fmla="*/ 13 h 161"/>
              <a:gd name="T68" fmla="*/ 42 w 76"/>
              <a:gd name="T69" fmla="*/ 6 h 161"/>
              <a:gd name="T70" fmla="*/ 55 w 76"/>
              <a:gd name="T71" fmla="*/ 1 h 161"/>
              <a:gd name="T72" fmla="*/ 70 w 76"/>
              <a:gd name="T7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56" name="Freeform 16"/>
          <p:cNvSpPr>
            <a:spLocks/>
          </p:cNvSpPr>
          <p:nvPr/>
        </p:nvSpPr>
        <p:spPr bwMode="auto">
          <a:xfrm>
            <a:off x="6783388" y="3116263"/>
            <a:ext cx="120650" cy="255587"/>
          </a:xfrm>
          <a:custGeom>
            <a:avLst/>
            <a:gdLst>
              <a:gd name="T0" fmla="*/ 70 w 76"/>
              <a:gd name="T1" fmla="*/ 0 h 161"/>
              <a:gd name="T2" fmla="*/ 62 w 76"/>
              <a:gd name="T3" fmla="*/ 6 h 161"/>
              <a:gd name="T4" fmla="*/ 57 w 76"/>
              <a:gd name="T5" fmla="*/ 14 h 161"/>
              <a:gd name="T6" fmla="*/ 52 w 76"/>
              <a:gd name="T7" fmla="*/ 27 h 161"/>
              <a:gd name="T8" fmla="*/ 49 w 76"/>
              <a:gd name="T9" fmla="*/ 40 h 161"/>
              <a:gd name="T10" fmla="*/ 47 w 76"/>
              <a:gd name="T11" fmla="*/ 53 h 161"/>
              <a:gd name="T12" fmla="*/ 45 w 76"/>
              <a:gd name="T13" fmla="*/ 65 h 161"/>
              <a:gd name="T14" fmla="*/ 45 w 76"/>
              <a:gd name="T15" fmla="*/ 76 h 161"/>
              <a:gd name="T16" fmla="*/ 45 w 76"/>
              <a:gd name="T17" fmla="*/ 84 h 161"/>
              <a:gd name="T18" fmla="*/ 45 w 76"/>
              <a:gd name="T19" fmla="*/ 94 h 161"/>
              <a:gd name="T20" fmla="*/ 47 w 76"/>
              <a:gd name="T21" fmla="*/ 104 h 161"/>
              <a:gd name="T22" fmla="*/ 49 w 76"/>
              <a:gd name="T23" fmla="*/ 115 h 161"/>
              <a:gd name="T24" fmla="*/ 50 w 76"/>
              <a:gd name="T25" fmla="*/ 126 h 161"/>
              <a:gd name="T26" fmla="*/ 55 w 76"/>
              <a:gd name="T27" fmla="*/ 138 h 161"/>
              <a:gd name="T28" fmla="*/ 60 w 76"/>
              <a:gd name="T29" fmla="*/ 147 h 161"/>
              <a:gd name="T30" fmla="*/ 66 w 76"/>
              <a:gd name="T31" fmla="*/ 156 h 161"/>
              <a:gd name="T32" fmla="*/ 75 w 76"/>
              <a:gd name="T33" fmla="*/ 160 h 161"/>
              <a:gd name="T34" fmla="*/ 66 w 76"/>
              <a:gd name="T35" fmla="*/ 160 h 161"/>
              <a:gd name="T36" fmla="*/ 58 w 76"/>
              <a:gd name="T37" fmla="*/ 160 h 161"/>
              <a:gd name="T38" fmla="*/ 52 w 76"/>
              <a:gd name="T39" fmla="*/ 159 h 161"/>
              <a:gd name="T40" fmla="*/ 45 w 76"/>
              <a:gd name="T41" fmla="*/ 156 h 161"/>
              <a:gd name="T42" fmla="*/ 39 w 76"/>
              <a:gd name="T43" fmla="*/ 152 h 161"/>
              <a:gd name="T44" fmla="*/ 32 w 76"/>
              <a:gd name="T45" fmla="*/ 147 h 161"/>
              <a:gd name="T46" fmla="*/ 26 w 76"/>
              <a:gd name="T47" fmla="*/ 143 h 161"/>
              <a:gd name="T48" fmla="*/ 21 w 76"/>
              <a:gd name="T49" fmla="*/ 138 h 161"/>
              <a:gd name="T50" fmla="*/ 13 w 76"/>
              <a:gd name="T51" fmla="*/ 125 h 161"/>
              <a:gd name="T52" fmla="*/ 6 w 76"/>
              <a:gd name="T53" fmla="*/ 110 h 161"/>
              <a:gd name="T54" fmla="*/ 1 w 76"/>
              <a:gd name="T55" fmla="*/ 95 h 161"/>
              <a:gd name="T56" fmla="*/ 0 w 76"/>
              <a:gd name="T57" fmla="*/ 79 h 161"/>
              <a:gd name="T58" fmla="*/ 1 w 76"/>
              <a:gd name="T59" fmla="*/ 63 h 161"/>
              <a:gd name="T60" fmla="*/ 5 w 76"/>
              <a:gd name="T61" fmla="*/ 48 h 161"/>
              <a:gd name="T62" fmla="*/ 11 w 76"/>
              <a:gd name="T63" fmla="*/ 34 h 161"/>
              <a:gd name="T64" fmla="*/ 19 w 76"/>
              <a:gd name="T65" fmla="*/ 22 h 161"/>
              <a:gd name="T66" fmla="*/ 29 w 76"/>
              <a:gd name="T67" fmla="*/ 13 h 161"/>
              <a:gd name="T68" fmla="*/ 42 w 76"/>
              <a:gd name="T69" fmla="*/ 6 h 161"/>
              <a:gd name="T70" fmla="*/ 55 w 76"/>
              <a:gd name="T71" fmla="*/ 1 h 161"/>
              <a:gd name="T72" fmla="*/ 70 w 76"/>
              <a:gd name="T7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57" name="Freeform 17"/>
          <p:cNvSpPr>
            <a:spLocks/>
          </p:cNvSpPr>
          <p:nvPr/>
        </p:nvSpPr>
        <p:spPr bwMode="auto">
          <a:xfrm>
            <a:off x="6562725" y="3832225"/>
            <a:ext cx="182563" cy="254000"/>
          </a:xfrm>
          <a:custGeom>
            <a:avLst/>
            <a:gdLst>
              <a:gd name="T0" fmla="*/ 57 w 115"/>
              <a:gd name="T1" fmla="*/ 0 h 160"/>
              <a:gd name="T2" fmla="*/ 45 w 115"/>
              <a:gd name="T3" fmla="*/ 2 h 160"/>
              <a:gd name="T4" fmla="*/ 36 w 115"/>
              <a:gd name="T5" fmla="*/ 7 h 160"/>
              <a:gd name="T6" fmla="*/ 26 w 115"/>
              <a:gd name="T7" fmla="*/ 15 h 160"/>
              <a:gd name="T8" fmla="*/ 18 w 115"/>
              <a:gd name="T9" fmla="*/ 25 h 160"/>
              <a:gd name="T10" fmla="*/ 10 w 115"/>
              <a:gd name="T11" fmla="*/ 36 h 160"/>
              <a:gd name="T12" fmla="*/ 5 w 115"/>
              <a:gd name="T13" fmla="*/ 49 h 160"/>
              <a:gd name="T14" fmla="*/ 1 w 115"/>
              <a:gd name="T15" fmla="*/ 64 h 160"/>
              <a:gd name="T16" fmla="*/ 0 w 115"/>
              <a:gd name="T17" fmla="*/ 80 h 160"/>
              <a:gd name="T18" fmla="*/ 1 w 115"/>
              <a:gd name="T19" fmla="*/ 96 h 160"/>
              <a:gd name="T20" fmla="*/ 5 w 115"/>
              <a:gd name="T21" fmla="*/ 111 h 160"/>
              <a:gd name="T22" fmla="*/ 10 w 115"/>
              <a:gd name="T23" fmla="*/ 124 h 160"/>
              <a:gd name="T24" fmla="*/ 18 w 115"/>
              <a:gd name="T25" fmla="*/ 137 h 160"/>
              <a:gd name="T26" fmla="*/ 26 w 115"/>
              <a:gd name="T27" fmla="*/ 146 h 160"/>
              <a:gd name="T28" fmla="*/ 36 w 115"/>
              <a:gd name="T29" fmla="*/ 153 h 160"/>
              <a:gd name="T30" fmla="*/ 45 w 115"/>
              <a:gd name="T31" fmla="*/ 158 h 160"/>
              <a:gd name="T32" fmla="*/ 57 w 115"/>
              <a:gd name="T33" fmla="*/ 159 h 160"/>
              <a:gd name="T34" fmla="*/ 68 w 115"/>
              <a:gd name="T35" fmla="*/ 158 h 160"/>
              <a:gd name="T36" fmla="*/ 79 w 115"/>
              <a:gd name="T37" fmla="*/ 153 h 160"/>
              <a:gd name="T38" fmla="*/ 89 w 115"/>
              <a:gd name="T39" fmla="*/ 146 h 160"/>
              <a:gd name="T40" fmla="*/ 97 w 115"/>
              <a:gd name="T41" fmla="*/ 137 h 160"/>
              <a:gd name="T42" fmla="*/ 104 w 115"/>
              <a:gd name="T43" fmla="*/ 124 h 160"/>
              <a:gd name="T44" fmla="*/ 110 w 115"/>
              <a:gd name="T45" fmla="*/ 111 h 160"/>
              <a:gd name="T46" fmla="*/ 114 w 115"/>
              <a:gd name="T47" fmla="*/ 96 h 160"/>
              <a:gd name="T48" fmla="*/ 114 w 115"/>
              <a:gd name="T49" fmla="*/ 80 h 160"/>
              <a:gd name="T50" fmla="*/ 114 w 115"/>
              <a:gd name="T51" fmla="*/ 64 h 160"/>
              <a:gd name="T52" fmla="*/ 110 w 115"/>
              <a:gd name="T53" fmla="*/ 49 h 160"/>
              <a:gd name="T54" fmla="*/ 104 w 115"/>
              <a:gd name="T55" fmla="*/ 36 h 160"/>
              <a:gd name="T56" fmla="*/ 97 w 115"/>
              <a:gd name="T57" fmla="*/ 25 h 160"/>
              <a:gd name="T58" fmla="*/ 89 w 115"/>
              <a:gd name="T59" fmla="*/ 15 h 160"/>
              <a:gd name="T60" fmla="*/ 79 w 115"/>
              <a:gd name="T61" fmla="*/ 7 h 160"/>
              <a:gd name="T62" fmla="*/ 68 w 115"/>
              <a:gd name="T63" fmla="*/ 2 h 160"/>
              <a:gd name="T64" fmla="*/ 57 w 115"/>
              <a:gd name="T6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160">
                <a:moveTo>
                  <a:pt x="57" y="0"/>
                </a:moveTo>
                <a:lnTo>
                  <a:pt x="45" y="2"/>
                </a:lnTo>
                <a:lnTo>
                  <a:pt x="36" y="7"/>
                </a:lnTo>
                <a:lnTo>
                  <a:pt x="26" y="15"/>
                </a:lnTo>
                <a:lnTo>
                  <a:pt x="18" y="25"/>
                </a:lnTo>
                <a:lnTo>
                  <a:pt x="10" y="36"/>
                </a:lnTo>
                <a:lnTo>
                  <a:pt x="5" y="49"/>
                </a:lnTo>
                <a:lnTo>
                  <a:pt x="1" y="64"/>
                </a:lnTo>
                <a:lnTo>
                  <a:pt x="0" y="80"/>
                </a:lnTo>
                <a:lnTo>
                  <a:pt x="1" y="96"/>
                </a:lnTo>
                <a:lnTo>
                  <a:pt x="5" y="111"/>
                </a:lnTo>
                <a:lnTo>
                  <a:pt x="10" y="124"/>
                </a:lnTo>
                <a:lnTo>
                  <a:pt x="18" y="137"/>
                </a:lnTo>
                <a:lnTo>
                  <a:pt x="26" y="146"/>
                </a:lnTo>
                <a:lnTo>
                  <a:pt x="36" y="153"/>
                </a:lnTo>
                <a:lnTo>
                  <a:pt x="45" y="158"/>
                </a:lnTo>
                <a:lnTo>
                  <a:pt x="57" y="159"/>
                </a:lnTo>
                <a:lnTo>
                  <a:pt x="68" y="158"/>
                </a:lnTo>
                <a:lnTo>
                  <a:pt x="79" y="153"/>
                </a:lnTo>
                <a:lnTo>
                  <a:pt x="89" y="146"/>
                </a:lnTo>
                <a:lnTo>
                  <a:pt x="97" y="137"/>
                </a:lnTo>
                <a:lnTo>
                  <a:pt x="104" y="124"/>
                </a:lnTo>
                <a:lnTo>
                  <a:pt x="110" y="111"/>
                </a:lnTo>
                <a:lnTo>
                  <a:pt x="114" y="96"/>
                </a:lnTo>
                <a:lnTo>
                  <a:pt x="114" y="80"/>
                </a:lnTo>
                <a:lnTo>
                  <a:pt x="114" y="64"/>
                </a:lnTo>
                <a:lnTo>
                  <a:pt x="110" y="49"/>
                </a:lnTo>
                <a:lnTo>
                  <a:pt x="104" y="36"/>
                </a:lnTo>
                <a:lnTo>
                  <a:pt x="97" y="25"/>
                </a:lnTo>
                <a:lnTo>
                  <a:pt x="89" y="15"/>
                </a:lnTo>
                <a:lnTo>
                  <a:pt x="79" y="7"/>
                </a:lnTo>
                <a:lnTo>
                  <a:pt x="68" y="2"/>
                </a:lnTo>
                <a:lnTo>
                  <a:pt x="5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58" name="Freeform 18"/>
          <p:cNvSpPr>
            <a:spLocks/>
          </p:cNvSpPr>
          <p:nvPr/>
        </p:nvSpPr>
        <p:spPr bwMode="auto">
          <a:xfrm>
            <a:off x="6653213" y="3868738"/>
            <a:ext cx="92075" cy="184150"/>
          </a:xfrm>
          <a:custGeom>
            <a:avLst/>
            <a:gdLst>
              <a:gd name="T0" fmla="*/ 29 w 58"/>
              <a:gd name="T1" fmla="*/ 0 h 116"/>
              <a:gd name="T2" fmla="*/ 22 w 58"/>
              <a:gd name="T3" fmla="*/ 0 h 116"/>
              <a:gd name="T4" fmla="*/ 18 w 58"/>
              <a:gd name="T5" fmla="*/ 3 h 116"/>
              <a:gd name="T6" fmla="*/ 13 w 58"/>
              <a:gd name="T7" fmla="*/ 10 h 116"/>
              <a:gd name="T8" fmla="*/ 8 w 58"/>
              <a:gd name="T9" fmla="*/ 16 h 116"/>
              <a:gd name="T10" fmla="*/ 5 w 58"/>
              <a:gd name="T11" fmla="*/ 24 h 116"/>
              <a:gd name="T12" fmla="*/ 1 w 58"/>
              <a:gd name="T13" fmla="*/ 34 h 116"/>
              <a:gd name="T14" fmla="*/ 0 w 58"/>
              <a:gd name="T15" fmla="*/ 45 h 116"/>
              <a:gd name="T16" fmla="*/ 0 w 58"/>
              <a:gd name="T17" fmla="*/ 57 h 116"/>
              <a:gd name="T18" fmla="*/ 0 w 58"/>
              <a:gd name="T19" fmla="*/ 68 h 116"/>
              <a:gd name="T20" fmla="*/ 1 w 58"/>
              <a:gd name="T21" fmla="*/ 80 h 116"/>
              <a:gd name="T22" fmla="*/ 5 w 58"/>
              <a:gd name="T23" fmla="*/ 89 h 116"/>
              <a:gd name="T24" fmla="*/ 8 w 58"/>
              <a:gd name="T25" fmla="*/ 97 h 116"/>
              <a:gd name="T26" fmla="*/ 13 w 58"/>
              <a:gd name="T27" fmla="*/ 106 h 116"/>
              <a:gd name="T28" fmla="*/ 18 w 58"/>
              <a:gd name="T29" fmla="*/ 110 h 116"/>
              <a:gd name="T30" fmla="*/ 22 w 58"/>
              <a:gd name="T31" fmla="*/ 114 h 116"/>
              <a:gd name="T32" fmla="*/ 29 w 58"/>
              <a:gd name="T33" fmla="*/ 115 h 116"/>
              <a:gd name="T34" fmla="*/ 34 w 58"/>
              <a:gd name="T35" fmla="*/ 114 h 116"/>
              <a:gd name="T36" fmla="*/ 39 w 58"/>
              <a:gd name="T37" fmla="*/ 110 h 116"/>
              <a:gd name="T38" fmla="*/ 44 w 58"/>
              <a:gd name="T39" fmla="*/ 106 h 116"/>
              <a:gd name="T40" fmla="*/ 48 w 58"/>
              <a:gd name="T41" fmla="*/ 97 h 116"/>
              <a:gd name="T42" fmla="*/ 52 w 58"/>
              <a:gd name="T43" fmla="*/ 89 h 116"/>
              <a:gd name="T44" fmla="*/ 55 w 58"/>
              <a:gd name="T45" fmla="*/ 80 h 116"/>
              <a:gd name="T46" fmla="*/ 57 w 58"/>
              <a:gd name="T47" fmla="*/ 68 h 116"/>
              <a:gd name="T48" fmla="*/ 57 w 58"/>
              <a:gd name="T49" fmla="*/ 57 h 116"/>
              <a:gd name="T50" fmla="*/ 57 w 58"/>
              <a:gd name="T51" fmla="*/ 45 h 116"/>
              <a:gd name="T52" fmla="*/ 55 w 58"/>
              <a:gd name="T53" fmla="*/ 34 h 116"/>
              <a:gd name="T54" fmla="*/ 52 w 58"/>
              <a:gd name="T55" fmla="*/ 24 h 116"/>
              <a:gd name="T56" fmla="*/ 48 w 58"/>
              <a:gd name="T57" fmla="*/ 16 h 116"/>
              <a:gd name="T58" fmla="*/ 44 w 58"/>
              <a:gd name="T59" fmla="*/ 10 h 116"/>
              <a:gd name="T60" fmla="*/ 39 w 58"/>
              <a:gd name="T61" fmla="*/ 3 h 116"/>
              <a:gd name="T62" fmla="*/ 34 w 58"/>
              <a:gd name="T63" fmla="*/ 0 h 116"/>
              <a:gd name="T64" fmla="*/ 29 w 58"/>
              <a:gd name="T6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59" name="Freeform 19"/>
          <p:cNvSpPr>
            <a:spLocks/>
          </p:cNvSpPr>
          <p:nvPr/>
        </p:nvSpPr>
        <p:spPr bwMode="auto">
          <a:xfrm>
            <a:off x="6653213" y="3868738"/>
            <a:ext cx="92075" cy="184150"/>
          </a:xfrm>
          <a:custGeom>
            <a:avLst/>
            <a:gdLst>
              <a:gd name="T0" fmla="*/ 29 w 58"/>
              <a:gd name="T1" fmla="*/ 0 h 116"/>
              <a:gd name="T2" fmla="*/ 22 w 58"/>
              <a:gd name="T3" fmla="*/ 0 h 116"/>
              <a:gd name="T4" fmla="*/ 18 w 58"/>
              <a:gd name="T5" fmla="*/ 3 h 116"/>
              <a:gd name="T6" fmla="*/ 13 w 58"/>
              <a:gd name="T7" fmla="*/ 10 h 116"/>
              <a:gd name="T8" fmla="*/ 8 w 58"/>
              <a:gd name="T9" fmla="*/ 16 h 116"/>
              <a:gd name="T10" fmla="*/ 5 w 58"/>
              <a:gd name="T11" fmla="*/ 24 h 116"/>
              <a:gd name="T12" fmla="*/ 1 w 58"/>
              <a:gd name="T13" fmla="*/ 34 h 116"/>
              <a:gd name="T14" fmla="*/ 0 w 58"/>
              <a:gd name="T15" fmla="*/ 45 h 116"/>
              <a:gd name="T16" fmla="*/ 0 w 58"/>
              <a:gd name="T17" fmla="*/ 57 h 116"/>
              <a:gd name="T18" fmla="*/ 0 w 58"/>
              <a:gd name="T19" fmla="*/ 68 h 116"/>
              <a:gd name="T20" fmla="*/ 1 w 58"/>
              <a:gd name="T21" fmla="*/ 80 h 116"/>
              <a:gd name="T22" fmla="*/ 5 w 58"/>
              <a:gd name="T23" fmla="*/ 89 h 116"/>
              <a:gd name="T24" fmla="*/ 8 w 58"/>
              <a:gd name="T25" fmla="*/ 97 h 116"/>
              <a:gd name="T26" fmla="*/ 13 w 58"/>
              <a:gd name="T27" fmla="*/ 106 h 116"/>
              <a:gd name="T28" fmla="*/ 18 w 58"/>
              <a:gd name="T29" fmla="*/ 110 h 116"/>
              <a:gd name="T30" fmla="*/ 22 w 58"/>
              <a:gd name="T31" fmla="*/ 114 h 116"/>
              <a:gd name="T32" fmla="*/ 29 w 58"/>
              <a:gd name="T33" fmla="*/ 115 h 116"/>
              <a:gd name="T34" fmla="*/ 34 w 58"/>
              <a:gd name="T35" fmla="*/ 114 h 116"/>
              <a:gd name="T36" fmla="*/ 39 w 58"/>
              <a:gd name="T37" fmla="*/ 110 h 116"/>
              <a:gd name="T38" fmla="*/ 44 w 58"/>
              <a:gd name="T39" fmla="*/ 106 h 116"/>
              <a:gd name="T40" fmla="*/ 48 w 58"/>
              <a:gd name="T41" fmla="*/ 97 h 116"/>
              <a:gd name="T42" fmla="*/ 52 w 58"/>
              <a:gd name="T43" fmla="*/ 89 h 116"/>
              <a:gd name="T44" fmla="*/ 55 w 58"/>
              <a:gd name="T45" fmla="*/ 80 h 116"/>
              <a:gd name="T46" fmla="*/ 57 w 58"/>
              <a:gd name="T47" fmla="*/ 68 h 116"/>
              <a:gd name="T48" fmla="*/ 57 w 58"/>
              <a:gd name="T49" fmla="*/ 57 h 116"/>
              <a:gd name="T50" fmla="*/ 57 w 58"/>
              <a:gd name="T51" fmla="*/ 45 h 116"/>
              <a:gd name="T52" fmla="*/ 55 w 58"/>
              <a:gd name="T53" fmla="*/ 34 h 116"/>
              <a:gd name="T54" fmla="*/ 52 w 58"/>
              <a:gd name="T55" fmla="*/ 24 h 116"/>
              <a:gd name="T56" fmla="*/ 48 w 58"/>
              <a:gd name="T57" fmla="*/ 16 h 116"/>
              <a:gd name="T58" fmla="*/ 44 w 58"/>
              <a:gd name="T59" fmla="*/ 10 h 116"/>
              <a:gd name="T60" fmla="*/ 39 w 58"/>
              <a:gd name="T61" fmla="*/ 3 h 116"/>
              <a:gd name="T62" fmla="*/ 34 w 58"/>
              <a:gd name="T63" fmla="*/ 0 h 116"/>
              <a:gd name="T64" fmla="*/ 29 w 58"/>
              <a:gd name="T6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3333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60" name="Freeform 20"/>
          <p:cNvSpPr>
            <a:spLocks/>
          </p:cNvSpPr>
          <p:nvPr/>
        </p:nvSpPr>
        <p:spPr bwMode="auto">
          <a:xfrm>
            <a:off x="6310313" y="3319463"/>
            <a:ext cx="66675" cy="128587"/>
          </a:xfrm>
          <a:custGeom>
            <a:avLst/>
            <a:gdLst>
              <a:gd name="T0" fmla="*/ 21 w 42"/>
              <a:gd name="T1" fmla="*/ 0 h 81"/>
              <a:gd name="T2" fmla="*/ 17 w 42"/>
              <a:gd name="T3" fmla="*/ 0 h 81"/>
              <a:gd name="T4" fmla="*/ 13 w 42"/>
              <a:gd name="T5" fmla="*/ 3 h 81"/>
              <a:gd name="T6" fmla="*/ 10 w 42"/>
              <a:gd name="T7" fmla="*/ 6 h 81"/>
              <a:gd name="T8" fmla="*/ 7 w 42"/>
              <a:gd name="T9" fmla="*/ 11 h 81"/>
              <a:gd name="T10" fmla="*/ 4 w 42"/>
              <a:gd name="T11" fmla="*/ 18 h 81"/>
              <a:gd name="T12" fmla="*/ 2 w 42"/>
              <a:gd name="T13" fmla="*/ 24 h 81"/>
              <a:gd name="T14" fmla="*/ 0 w 42"/>
              <a:gd name="T15" fmla="*/ 32 h 81"/>
              <a:gd name="T16" fmla="*/ 0 w 42"/>
              <a:gd name="T17" fmla="*/ 41 h 81"/>
              <a:gd name="T18" fmla="*/ 0 w 42"/>
              <a:gd name="T19" fmla="*/ 47 h 81"/>
              <a:gd name="T20" fmla="*/ 2 w 42"/>
              <a:gd name="T21" fmla="*/ 55 h 81"/>
              <a:gd name="T22" fmla="*/ 4 w 42"/>
              <a:gd name="T23" fmla="*/ 62 h 81"/>
              <a:gd name="T24" fmla="*/ 7 w 42"/>
              <a:gd name="T25" fmla="*/ 68 h 81"/>
              <a:gd name="T26" fmla="*/ 10 w 42"/>
              <a:gd name="T27" fmla="*/ 73 h 81"/>
              <a:gd name="T28" fmla="*/ 13 w 42"/>
              <a:gd name="T29" fmla="*/ 76 h 81"/>
              <a:gd name="T30" fmla="*/ 17 w 42"/>
              <a:gd name="T31" fmla="*/ 78 h 81"/>
              <a:gd name="T32" fmla="*/ 21 w 42"/>
              <a:gd name="T33" fmla="*/ 80 h 81"/>
              <a:gd name="T34" fmla="*/ 25 w 42"/>
              <a:gd name="T35" fmla="*/ 78 h 81"/>
              <a:gd name="T36" fmla="*/ 28 w 42"/>
              <a:gd name="T37" fmla="*/ 76 h 81"/>
              <a:gd name="T38" fmla="*/ 31 w 42"/>
              <a:gd name="T39" fmla="*/ 73 h 81"/>
              <a:gd name="T40" fmla="*/ 34 w 42"/>
              <a:gd name="T41" fmla="*/ 68 h 81"/>
              <a:gd name="T42" fmla="*/ 38 w 42"/>
              <a:gd name="T43" fmla="*/ 62 h 81"/>
              <a:gd name="T44" fmla="*/ 39 w 42"/>
              <a:gd name="T45" fmla="*/ 55 h 81"/>
              <a:gd name="T46" fmla="*/ 41 w 42"/>
              <a:gd name="T47" fmla="*/ 47 h 81"/>
              <a:gd name="T48" fmla="*/ 41 w 42"/>
              <a:gd name="T49" fmla="*/ 41 h 81"/>
              <a:gd name="T50" fmla="*/ 41 w 42"/>
              <a:gd name="T51" fmla="*/ 32 h 81"/>
              <a:gd name="T52" fmla="*/ 39 w 42"/>
              <a:gd name="T53" fmla="*/ 24 h 81"/>
              <a:gd name="T54" fmla="*/ 38 w 42"/>
              <a:gd name="T55" fmla="*/ 18 h 81"/>
              <a:gd name="T56" fmla="*/ 34 w 42"/>
              <a:gd name="T57" fmla="*/ 11 h 81"/>
              <a:gd name="T58" fmla="*/ 31 w 42"/>
              <a:gd name="T59" fmla="*/ 6 h 81"/>
              <a:gd name="T60" fmla="*/ 28 w 42"/>
              <a:gd name="T61" fmla="*/ 3 h 81"/>
              <a:gd name="T62" fmla="*/ 25 w 42"/>
              <a:gd name="T63" fmla="*/ 0 h 81"/>
              <a:gd name="T64" fmla="*/ 21 w 42"/>
              <a:gd name="T6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61" name="Freeform 21"/>
          <p:cNvSpPr>
            <a:spLocks/>
          </p:cNvSpPr>
          <p:nvPr/>
        </p:nvSpPr>
        <p:spPr bwMode="auto">
          <a:xfrm>
            <a:off x="6310313" y="3319463"/>
            <a:ext cx="66675" cy="128587"/>
          </a:xfrm>
          <a:custGeom>
            <a:avLst/>
            <a:gdLst>
              <a:gd name="T0" fmla="*/ 21 w 42"/>
              <a:gd name="T1" fmla="*/ 0 h 81"/>
              <a:gd name="T2" fmla="*/ 17 w 42"/>
              <a:gd name="T3" fmla="*/ 0 h 81"/>
              <a:gd name="T4" fmla="*/ 13 w 42"/>
              <a:gd name="T5" fmla="*/ 3 h 81"/>
              <a:gd name="T6" fmla="*/ 10 w 42"/>
              <a:gd name="T7" fmla="*/ 6 h 81"/>
              <a:gd name="T8" fmla="*/ 7 w 42"/>
              <a:gd name="T9" fmla="*/ 11 h 81"/>
              <a:gd name="T10" fmla="*/ 4 w 42"/>
              <a:gd name="T11" fmla="*/ 18 h 81"/>
              <a:gd name="T12" fmla="*/ 2 w 42"/>
              <a:gd name="T13" fmla="*/ 24 h 81"/>
              <a:gd name="T14" fmla="*/ 0 w 42"/>
              <a:gd name="T15" fmla="*/ 32 h 81"/>
              <a:gd name="T16" fmla="*/ 0 w 42"/>
              <a:gd name="T17" fmla="*/ 41 h 81"/>
              <a:gd name="T18" fmla="*/ 0 w 42"/>
              <a:gd name="T19" fmla="*/ 47 h 81"/>
              <a:gd name="T20" fmla="*/ 2 w 42"/>
              <a:gd name="T21" fmla="*/ 55 h 81"/>
              <a:gd name="T22" fmla="*/ 4 w 42"/>
              <a:gd name="T23" fmla="*/ 62 h 81"/>
              <a:gd name="T24" fmla="*/ 7 w 42"/>
              <a:gd name="T25" fmla="*/ 68 h 81"/>
              <a:gd name="T26" fmla="*/ 10 w 42"/>
              <a:gd name="T27" fmla="*/ 73 h 81"/>
              <a:gd name="T28" fmla="*/ 13 w 42"/>
              <a:gd name="T29" fmla="*/ 76 h 81"/>
              <a:gd name="T30" fmla="*/ 17 w 42"/>
              <a:gd name="T31" fmla="*/ 78 h 81"/>
              <a:gd name="T32" fmla="*/ 21 w 42"/>
              <a:gd name="T33" fmla="*/ 80 h 81"/>
              <a:gd name="T34" fmla="*/ 25 w 42"/>
              <a:gd name="T35" fmla="*/ 78 h 81"/>
              <a:gd name="T36" fmla="*/ 28 w 42"/>
              <a:gd name="T37" fmla="*/ 76 h 81"/>
              <a:gd name="T38" fmla="*/ 31 w 42"/>
              <a:gd name="T39" fmla="*/ 73 h 81"/>
              <a:gd name="T40" fmla="*/ 34 w 42"/>
              <a:gd name="T41" fmla="*/ 68 h 81"/>
              <a:gd name="T42" fmla="*/ 38 w 42"/>
              <a:gd name="T43" fmla="*/ 62 h 81"/>
              <a:gd name="T44" fmla="*/ 39 w 42"/>
              <a:gd name="T45" fmla="*/ 55 h 81"/>
              <a:gd name="T46" fmla="*/ 41 w 42"/>
              <a:gd name="T47" fmla="*/ 47 h 81"/>
              <a:gd name="T48" fmla="*/ 41 w 42"/>
              <a:gd name="T49" fmla="*/ 41 h 81"/>
              <a:gd name="T50" fmla="*/ 41 w 42"/>
              <a:gd name="T51" fmla="*/ 32 h 81"/>
              <a:gd name="T52" fmla="*/ 39 w 42"/>
              <a:gd name="T53" fmla="*/ 24 h 81"/>
              <a:gd name="T54" fmla="*/ 38 w 42"/>
              <a:gd name="T55" fmla="*/ 18 h 81"/>
              <a:gd name="T56" fmla="*/ 34 w 42"/>
              <a:gd name="T57" fmla="*/ 11 h 81"/>
              <a:gd name="T58" fmla="*/ 31 w 42"/>
              <a:gd name="T59" fmla="*/ 6 h 81"/>
              <a:gd name="T60" fmla="*/ 28 w 42"/>
              <a:gd name="T61" fmla="*/ 3 h 81"/>
              <a:gd name="T62" fmla="*/ 25 w 42"/>
              <a:gd name="T63" fmla="*/ 0 h 81"/>
              <a:gd name="T64" fmla="*/ 21 w 42"/>
              <a:gd name="T6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rgbClr val="3333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62" name="Freeform 22"/>
          <p:cNvSpPr>
            <a:spLocks/>
          </p:cNvSpPr>
          <p:nvPr/>
        </p:nvSpPr>
        <p:spPr bwMode="auto">
          <a:xfrm>
            <a:off x="6615113" y="3556000"/>
            <a:ext cx="84137" cy="166688"/>
          </a:xfrm>
          <a:custGeom>
            <a:avLst/>
            <a:gdLst>
              <a:gd name="T0" fmla="*/ 26 w 53"/>
              <a:gd name="T1" fmla="*/ 0 h 105"/>
              <a:gd name="T2" fmla="*/ 21 w 53"/>
              <a:gd name="T3" fmla="*/ 2 h 105"/>
              <a:gd name="T4" fmla="*/ 16 w 53"/>
              <a:gd name="T5" fmla="*/ 5 h 105"/>
              <a:gd name="T6" fmla="*/ 11 w 53"/>
              <a:gd name="T7" fmla="*/ 9 h 105"/>
              <a:gd name="T8" fmla="*/ 8 w 53"/>
              <a:gd name="T9" fmla="*/ 15 h 105"/>
              <a:gd name="T10" fmla="*/ 5 w 53"/>
              <a:gd name="T11" fmla="*/ 23 h 105"/>
              <a:gd name="T12" fmla="*/ 2 w 53"/>
              <a:gd name="T13" fmla="*/ 33 h 105"/>
              <a:gd name="T14" fmla="*/ 0 w 53"/>
              <a:gd name="T15" fmla="*/ 43 h 105"/>
              <a:gd name="T16" fmla="*/ 0 w 53"/>
              <a:gd name="T17" fmla="*/ 52 h 105"/>
              <a:gd name="T18" fmla="*/ 0 w 53"/>
              <a:gd name="T19" fmla="*/ 62 h 105"/>
              <a:gd name="T20" fmla="*/ 2 w 53"/>
              <a:gd name="T21" fmla="*/ 72 h 105"/>
              <a:gd name="T22" fmla="*/ 5 w 53"/>
              <a:gd name="T23" fmla="*/ 82 h 105"/>
              <a:gd name="T24" fmla="*/ 8 w 53"/>
              <a:gd name="T25" fmla="*/ 88 h 105"/>
              <a:gd name="T26" fmla="*/ 11 w 53"/>
              <a:gd name="T27" fmla="*/ 95 h 105"/>
              <a:gd name="T28" fmla="*/ 16 w 53"/>
              <a:gd name="T29" fmla="*/ 100 h 105"/>
              <a:gd name="T30" fmla="*/ 21 w 53"/>
              <a:gd name="T31" fmla="*/ 103 h 105"/>
              <a:gd name="T32" fmla="*/ 26 w 53"/>
              <a:gd name="T33" fmla="*/ 104 h 105"/>
              <a:gd name="T34" fmla="*/ 31 w 53"/>
              <a:gd name="T35" fmla="*/ 103 h 105"/>
              <a:gd name="T36" fmla="*/ 36 w 53"/>
              <a:gd name="T37" fmla="*/ 100 h 105"/>
              <a:gd name="T38" fmla="*/ 41 w 53"/>
              <a:gd name="T39" fmla="*/ 95 h 105"/>
              <a:gd name="T40" fmla="*/ 44 w 53"/>
              <a:gd name="T41" fmla="*/ 88 h 105"/>
              <a:gd name="T42" fmla="*/ 47 w 53"/>
              <a:gd name="T43" fmla="*/ 82 h 105"/>
              <a:gd name="T44" fmla="*/ 50 w 53"/>
              <a:gd name="T45" fmla="*/ 72 h 105"/>
              <a:gd name="T46" fmla="*/ 52 w 53"/>
              <a:gd name="T47" fmla="*/ 62 h 105"/>
              <a:gd name="T48" fmla="*/ 52 w 53"/>
              <a:gd name="T49" fmla="*/ 52 h 105"/>
              <a:gd name="T50" fmla="*/ 52 w 53"/>
              <a:gd name="T51" fmla="*/ 43 h 105"/>
              <a:gd name="T52" fmla="*/ 50 w 53"/>
              <a:gd name="T53" fmla="*/ 33 h 105"/>
              <a:gd name="T54" fmla="*/ 47 w 53"/>
              <a:gd name="T55" fmla="*/ 23 h 105"/>
              <a:gd name="T56" fmla="*/ 44 w 53"/>
              <a:gd name="T57" fmla="*/ 15 h 105"/>
              <a:gd name="T58" fmla="*/ 41 w 53"/>
              <a:gd name="T59" fmla="*/ 9 h 105"/>
              <a:gd name="T60" fmla="*/ 36 w 53"/>
              <a:gd name="T61" fmla="*/ 5 h 105"/>
              <a:gd name="T62" fmla="*/ 31 w 53"/>
              <a:gd name="T63" fmla="*/ 2 h 105"/>
              <a:gd name="T64" fmla="*/ 26 w 53"/>
              <a:gd name="T6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63" name="Freeform 23"/>
          <p:cNvSpPr>
            <a:spLocks/>
          </p:cNvSpPr>
          <p:nvPr/>
        </p:nvSpPr>
        <p:spPr bwMode="auto">
          <a:xfrm>
            <a:off x="6615113" y="3556000"/>
            <a:ext cx="84137" cy="166688"/>
          </a:xfrm>
          <a:custGeom>
            <a:avLst/>
            <a:gdLst>
              <a:gd name="T0" fmla="*/ 26 w 53"/>
              <a:gd name="T1" fmla="*/ 0 h 105"/>
              <a:gd name="T2" fmla="*/ 21 w 53"/>
              <a:gd name="T3" fmla="*/ 2 h 105"/>
              <a:gd name="T4" fmla="*/ 16 w 53"/>
              <a:gd name="T5" fmla="*/ 5 h 105"/>
              <a:gd name="T6" fmla="*/ 11 w 53"/>
              <a:gd name="T7" fmla="*/ 9 h 105"/>
              <a:gd name="T8" fmla="*/ 8 w 53"/>
              <a:gd name="T9" fmla="*/ 15 h 105"/>
              <a:gd name="T10" fmla="*/ 5 w 53"/>
              <a:gd name="T11" fmla="*/ 23 h 105"/>
              <a:gd name="T12" fmla="*/ 2 w 53"/>
              <a:gd name="T13" fmla="*/ 33 h 105"/>
              <a:gd name="T14" fmla="*/ 0 w 53"/>
              <a:gd name="T15" fmla="*/ 43 h 105"/>
              <a:gd name="T16" fmla="*/ 0 w 53"/>
              <a:gd name="T17" fmla="*/ 52 h 105"/>
              <a:gd name="T18" fmla="*/ 0 w 53"/>
              <a:gd name="T19" fmla="*/ 62 h 105"/>
              <a:gd name="T20" fmla="*/ 2 w 53"/>
              <a:gd name="T21" fmla="*/ 72 h 105"/>
              <a:gd name="T22" fmla="*/ 5 w 53"/>
              <a:gd name="T23" fmla="*/ 82 h 105"/>
              <a:gd name="T24" fmla="*/ 8 w 53"/>
              <a:gd name="T25" fmla="*/ 88 h 105"/>
              <a:gd name="T26" fmla="*/ 11 w 53"/>
              <a:gd name="T27" fmla="*/ 95 h 105"/>
              <a:gd name="T28" fmla="*/ 16 w 53"/>
              <a:gd name="T29" fmla="*/ 100 h 105"/>
              <a:gd name="T30" fmla="*/ 21 w 53"/>
              <a:gd name="T31" fmla="*/ 103 h 105"/>
              <a:gd name="T32" fmla="*/ 26 w 53"/>
              <a:gd name="T33" fmla="*/ 104 h 105"/>
              <a:gd name="T34" fmla="*/ 31 w 53"/>
              <a:gd name="T35" fmla="*/ 103 h 105"/>
              <a:gd name="T36" fmla="*/ 36 w 53"/>
              <a:gd name="T37" fmla="*/ 100 h 105"/>
              <a:gd name="T38" fmla="*/ 41 w 53"/>
              <a:gd name="T39" fmla="*/ 95 h 105"/>
              <a:gd name="T40" fmla="*/ 44 w 53"/>
              <a:gd name="T41" fmla="*/ 88 h 105"/>
              <a:gd name="T42" fmla="*/ 47 w 53"/>
              <a:gd name="T43" fmla="*/ 82 h 105"/>
              <a:gd name="T44" fmla="*/ 50 w 53"/>
              <a:gd name="T45" fmla="*/ 72 h 105"/>
              <a:gd name="T46" fmla="*/ 52 w 53"/>
              <a:gd name="T47" fmla="*/ 62 h 105"/>
              <a:gd name="T48" fmla="*/ 52 w 53"/>
              <a:gd name="T49" fmla="*/ 52 h 105"/>
              <a:gd name="T50" fmla="*/ 52 w 53"/>
              <a:gd name="T51" fmla="*/ 43 h 105"/>
              <a:gd name="T52" fmla="*/ 50 w 53"/>
              <a:gd name="T53" fmla="*/ 33 h 105"/>
              <a:gd name="T54" fmla="*/ 47 w 53"/>
              <a:gd name="T55" fmla="*/ 23 h 105"/>
              <a:gd name="T56" fmla="*/ 44 w 53"/>
              <a:gd name="T57" fmla="*/ 15 h 105"/>
              <a:gd name="T58" fmla="*/ 41 w 53"/>
              <a:gd name="T59" fmla="*/ 9 h 105"/>
              <a:gd name="T60" fmla="*/ 36 w 53"/>
              <a:gd name="T61" fmla="*/ 5 h 105"/>
              <a:gd name="T62" fmla="*/ 31 w 53"/>
              <a:gd name="T63" fmla="*/ 2 h 105"/>
              <a:gd name="T64" fmla="*/ 26 w 53"/>
              <a:gd name="T6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solidFill>
            <a:srgbClr val="3333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64" name="Freeform 24"/>
          <p:cNvSpPr>
            <a:spLocks/>
          </p:cNvSpPr>
          <p:nvPr/>
        </p:nvSpPr>
        <p:spPr bwMode="auto">
          <a:xfrm>
            <a:off x="6329363" y="3811588"/>
            <a:ext cx="77787" cy="157162"/>
          </a:xfrm>
          <a:custGeom>
            <a:avLst/>
            <a:gdLst>
              <a:gd name="T0" fmla="*/ 24 w 49"/>
              <a:gd name="T1" fmla="*/ 0 h 99"/>
              <a:gd name="T2" fmla="*/ 19 w 49"/>
              <a:gd name="T3" fmla="*/ 2 h 99"/>
              <a:gd name="T4" fmla="*/ 14 w 49"/>
              <a:gd name="T5" fmla="*/ 4 h 99"/>
              <a:gd name="T6" fmla="*/ 9 w 49"/>
              <a:gd name="T7" fmla="*/ 8 h 99"/>
              <a:gd name="T8" fmla="*/ 6 w 49"/>
              <a:gd name="T9" fmla="*/ 15 h 99"/>
              <a:gd name="T10" fmla="*/ 3 w 49"/>
              <a:gd name="T11" fmla="*/ 21 h 99"/>
              <a:gd name="T12" fmla="*/ 1 w 49"/>
              <a:gd name="T13" fmla="*/ 30 h 99"/>
              <a:gd name="T14" fmla="*/ 0 w 49"/>
              <a:gd name="T15" fmla="*/ 39 h 99"/>
              <a:gd name="T16" fmla="*/ 0 w 49"/>
              <a:gd name="T17" fmla="*/ 49 h 99"/>
              <a:gd name="T18" fmla="*/ 0 w 49"/>
              <a:gd name="T19" fmla="*/ 59 h 99"/>
              <a:gd name="T20" fmla="*/ 1 w 49"/>
              <a:gd name="T21" fmla="*/ 67 h 99"/>
              <a:gd name="T22" fmla="*/ 3 w 49"/>
              <a:gd name="T23" fmla="*/ 77 h 99"/>
              <a:gd name="T24" fmla="*/ 6 w 49"/>
              <a:gd name="T25" fmla="*/ 83 h 99"/>
              <a:gd name="T26" fmla="*/ 9 w 49"/>
              <a:gd name="T27" fmla="*/ 90 h 99"/>
              <a:gd name="T28" fmla="*/ 14 w 49"/>
              <a:gd name="T29" fmla="*/ 93 h 99"/>
              <a:gd name="T30" fmla="*/ 19 w 49"/>
              <a:gd name="T31" fmla="*/ 96 h 99"/>
              <a:gd name="T32" fmla="*/ 24 w 49"/>
              <a:gd name="T33" fmla="*/ 98 h 99"/>
              <a:gd name="T34" fmla="*/ 29 w 49"/>
              <a:gd name="T35" fmla="*/ 96 h 99"/>
              <a:gd name="T36" fmla="*/ 32 w 49"/>
              <a:gd name="T37" fmla="*/ 93 h 99"/>
              <a:gd name="T38" fmla="*/ 37 w 49"/>
              <a:gd name="T39" fmla="*/ 90 h 99"/>
              <a:gd name="T40" fmla="*/ 40 w 49"/>
              <a:gd name="T41" fmla="*/ 83 h 99"/>
              <a:gd name="T42" fmla="*/ 44 w 49"/>
              <a:gd name="T43" fmla="*/ 77 h 99"/>
              <a:gd name="T44" fmla="*/ 45 w 49"/>
              <a:gd name="T45" fmla="*/ 67 h 99"/>
              <a:gd name="T46" fmla="*/ 47 w 49"/>
              <a:gd name="T47" fmla="*/ 59 h 99"/>
              <a:gd name="T48" fmla="*/ 48 w 49"/>
              <a:gd name="T49" fmla="*/ 49 h 99"/>
              <a:gd name="T50" fmla="*/ 47 w 49"/>
              <a:gd name="T51" fmla="*/ 39 h 99"/>
              <a:gd name="T52" fmla="*/ 45 w 49"/>
              <a:gd name="T53" fmla="*/ 30 h 99"/>
              <a:gd name="T54" fmla="*/ 44 w 49"/>
              <a:gd name="T55" fmla="*/ 21 h 99"/>
              <a:gd name="T56" fmla="*/ 40 w 49"/>
              <a:gd name="T57" fmla="*/ 15 h 99"/>
              <a:gd name="T58" fmla="*/ 37 w 49"/>
              <a:gd name="T59" fmla="*/ 8 h 99"/>
              <a:gd name="T60" fmla="*/ 32 w 49"/>
              <a:gd name="T61" fmla="*/ 4 h 99"/>
              <a:gd name="T62" fmla="*/ 29 w 49"/>
              <a:gd name="T63" fmla="*/ 2 h 99"/>
              <a:gd name="T64" fmla="*/ 24 w 49"/>
              <a:gd name="T6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65" name="Freeform 25"/>
          <p:cNvSpPr>
            <a:spLocks/>
          </p:cNvSpPr>
          <p:nvPr/>
        </p:nvSpPr>
        <p:spPr bwMode="auto">
          <a:xfrm>
            <a:off x="6329363" y="3811588"/>
            <a:ext cx="77787" cy="157162"/>
          </a:xfrm>
          <a:custGeom>
            <a:avLst/>
            <a:gdLst>
              <a:gd name="T0" fmla="*/ 24 w 49"/>
              <a:gd name="T1" fmla="*/ 0 h 99"/>
              <a:gd name="T2" fmla="*/ 19 w 49"/>
              <a:gd name="T3" fmla="*/ 2 h 99"/>
              <a:gd name="T4" fmla="*/ 14 w 49"/>
              <a:gd name="T5" fmla="*/ 4 h 99"/>
              <a:gd name="T6" fmla="*/ 9 w 49"/>
              <a:gd name="T7" fmla="*/ 8 h 99"/>
              <a:gd name="T8" fmla="*/ 6 w 49"/>
              <a:gd name="T9" fmla="*/ 15 h 99"/>
              <a:gd name="T10" fmla="*/ 3 w 49"/>
              <a:gd name="T11" fmla="*/ 21 h 99"/>
              <a:gd name="T12" fmla="*/ 1 w 49"/>
              <a:gd name="T13" fmla="*/ 30 h 99"/>
              <a:gd name="T14" fmla="*/ 0 w 49"/>
              <a:gd name="T15" fmla="*/ 39 h 99"/>
              <a:gd name="T16" fmla="*/ 0 w 49"/>
              <a:gd name="T17" fmla="*/ 49 h 99"/>
              <a:gd name="T18" fmla="*/ 0 w 49"/>
              <a:gd name="T19" fmla="*/ 59 h 99"/>
              <a:gd name="T20" fmla="*/ 1 w 49"/>
              <a:gd name="T21" fmla="*/ 67 h 99"/>
              <a:gd name="T22" fmla="*/ 3 w 49"/>
              <a:gd name="T23" fmla="*/ 77 h 99"/>
              <a:gd name="T24" fmla="*/ 6 w 49"/>
              <a:gd name="T25" fmla="*/ 83 h 99"/>
              <a:gd name="T26" fmla="*/ 9 w 49"/>
              <a:gd name="T27" fmla="*/ 90 h 99"/>
              <a:gd name="T28" fmla="*/ 14 w 49"/>
              <a:gd name="T29" fmla="*/ 93 h 99"/>
              <a:gd name="T30" fmla="*/ 19 w 49"/>
              <a:gd name="T31" fmla="*/ 96 h 99"/>
              <a:gd name="T32" fmla="*/ 24 w 49"/>
              <a:gd name="T33" fmla="*/ 98 h 99"/>
              <a:gd name="T34" fmla="*/ 29 w 49"/>
              <a:gd name="T35" fmla="*/ 96 h 99"/>
              <a:gd name="T36" fmla="*/ 32 w 49"/>
              <a:gd name="T37" fmla="*/ 93 h 99"/>
              <a:gd name="T38" fmla="*/ 37 w 49"/>
              <a:gd name="T39" fmla="*/ 90 h 99"/>
              <a:gd name="T40" fmla="*/ 40 w 49"/>
              <a:gd name="T41" fmla="*/ 83 h 99"/>
              <a:gd name="T42" fmla="*/ 44 w 49"/>
              <a:gd name="T43" fmla="*/ 77 h 99"/>
              <a:gd name="T44" fmla="*/ 45 w 49"/>
              <a:gd name="T45" fmla="*/ 67 h 99"/>
              <a:gd name="T46" fmla="*/ 47 w 49"/>
              <a:gd name="T47" fmla="*/ 59 h 99"/>
              <a:gd name="T48" fmla="*/ 48 w 49"/>
              <a:gd name="T49" fmla="*/ 49 h 99"/>
              <a:gd name="T50" fmla="*/ 47 w 49"/>
              <a:gd name="T51" fmla="*/ 39 h 99"/>
              <a:gd name="T52" fmla="*/ 45 w 49"/>
              <a:gd name="T53" fmla="*/ 30 h 99"/>
              <a:gd name="T54" fmla="*/ 44 w 49"/>
              <a:gd name="T55" fmla="*/ 21 h 99"/>
              <a:gd name="T56" fmla="*/ 40 w 49"/>
              <a:gd name="T57" fmla="*/ 15 h 99"/>
              <a:gd name="T58" fmla="*/ 37 w 49"/>
              <a:gd name="T59" fmla="*/ 8 h 99"/>
              <a:gd name="T60" fmla="*/ 32 w 49"/>
              <a:gd name="T61" fmla="*/ 4 h 99"/>
              <a:gd name="T62" fmla="*/ 29 w 49"/>
              <a:gd name="T63" fmla="*/ 2 h 99"/>
              <a:gd name="T64" fmla="*/ 24 w 49"/>
              <a:gd name="T6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rgbClr val="3333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66" name="Freeform 26"/>
          <p:cNvSpPr>
            <a:spLocks/>
          </p:cNvSpPr>
          <p:nvPr/>
        </p:nvSpPr>
        <p:spPr bwMode="auto">
          <a:xfrm>
            <a:off x="5426075" y="3590925"/>
            <a:ext cx="1268413" cy="465138"/>
          </a:xfrm>
          <a:custGeom>
            <a:avLst/>
            <a:gdLst>
              <a:gd name="T0" fmla="*/ 21 w 799"/>
              <a:gd name="T1" fmla="*/ 292 h 293"/>
              <a:gd name="T2" fmla="*/ 798 w 799"/>
              <a:gd name="T3" fmla="*/ 21 h 293"/>
              <a:gd name="T4" fmla="*/ 798 w 799"/>
              <a:gd name="T5" fmla="*/ 17 h 293"/>
              <a:gd name="T6" fmla="*/ 798 w 799"/>
              <a:gd name="T7" fmla="*/ 14 h 293"/>
              <a:gd name="T8" fmla="*/ 796 w 799"/>
              <a:gd name="T9" fmla="*/ 13 h 293"/>
              <a:gd name="T10" fmla="*/ 796 w 799"/>
              <a:gd name="T11" fmla="*/ 11 h 293"/>
              <a:gd name="T12" fmla="*/ 796 w 799"/>
              <a:gd name="T13" fmla="*/ 8 h 293"/>
              <a:gd name="T14" fmla="*/ 795 w 799"/>
              <a:gd name="T15" fmla="*/ 6 h 293"/>
              <a:gd name="T16" fmla="*/ 795 w 799"/>
              <a:gd name="T17" fmla="*/ 3 h 293"/>
              <a:gd name="T18" fmla="*/ 795 w 799"/>
              <a:gd name="T19" fmla="*/ 0 h 293"/>
              <a:gd name="T20" fmla="*/ 0 w 799"/>
              <a:gd name="T21" fmla="*/ 255 h 293"/>
              <a:gd name="T22" fmla="*/ 21 w 799"/>
              <a:gd name="T23"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67" name="Freeform 27"/>
          <p:cNvSpPr>
            <a:spLocks/>
          </p:cNvSpPr>
          <p:nvPr/>
        </p:nvSpPr>
        <p:spPr bwMode="auto">
          <a:xfrm>
            <a:off x="5426075" y="3590925"/>
            <a:ext cx="1268413" cy="465138"/>
          </a:xfrm>
          <a:custGeom>
            <a:avLst/>
            <a:gdLst>
              <a:gd name="T0" fmla="*/ 21 w 799"/>
              <a:gd name="T1" fmla="*/ 292 h 293"/>
              <a:gd name="T2" fmla="*/ 798 w 799"/>
              <a:gd name="T3" fmla="*/ 21 h 293"/>
              <a:gd name="T4" fmla="*/ 798 w 799"/>
              <a:gd name="T5" fmla="*/ 17 h 293"/>
              <a:gd name="T6" fmla="*/ 798 w 799"/>
              <a:gd name="T7" fmla="*/ 14 h 293"/>
              <a:gd name="T8" fmla="*/ 796 w 799"/>
              <a:gd name="T9" fmla="*/ 13 h 293"/>
              <a:gd name="T10" fmla="*/ 796 w 799"/>
              <a:gd name="T11" fmla="*/ 11 h 293"/>
              <a:gd name="T12" fmla="*/ 796 w 799"/>
              <a:gd name="T13" fmla="*/ 8 h 293"/>
              <a:gd name="T14" fmla="*/ 795 w 799"/>
              <a:gd name="T15" fmla="*/ 6 h 293"/>
              <a:gd name="T16" fmla="*/ 795 w 799"/>
              <a:gd name="T17" fmla="*/ 3 h 293"/>
              <a:gd name="T18" fmla="*/ 795 w 799"/>
              <a:gd name="T19" fmla="*/ 0 h 293"/>
              <a:gd name="T20" fmla="*/ 0 w 799"/>
              <a:gd name="T21" fmla="*/ 255 h 293"/>
              <a:gd name="T22" fmla="*/ 21 w 799"/>
              <a:gd name="T23"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68" name="Freeform 28"/>
          <p:cNvSpPr>
            <a:spLocks/>
          </p:cNvSpPr>
          <p:nvPr/>
        </p:nvSpPr>
        <p:spPr bwMode="auto">
          <a:xfrm>
            <a:off x="5475288" y="3621088"/>
            <a:ext cx="1219200" cy="468312"/>
          </a:xfrm>
          <a:custGeom>
            <a:avLst/>
            <a:gdLst>
              <a:gd name="T0" fmla="*/ 0 w 768"/>
              <a:gd name="T1" fmla="*/ 268 h 295"/>
              <a:gd name="T2" fmla="*/ 19 w 768"/>
              <a:gd name="T3" fmla="*/ 294 h 295"/>
              <a:gd name="T4" fmla="*/ 765 w 768"/>
              <a:gd name="T5" fmla="*/ 29 h 295"/>
              <a:gd name="T6" fmla="*/ 765 w 768"/>
              <a:gd name="T7" fmla="*/ 26 h 295"/>
              <a:gd name="T8" fmla="*/ 767 w 768"/>
              <a:gd name="T9" fmla="*/ 24 h 295"/>
              <a:gd name="T10" fmla="*/ 767 w 768"/>
              <a:gd name="T11" fmla="*/ 21 h 295"/>
              <a:gd name="T12" fmla="*/ 767 w 768"/>
              <a:gd name="T13" fmla="*/ 20 h 295"/>
              <a:gd name="T14" fmla="*/ 767 w 768"/>
              <a:gd name="T15" fmla="*/ 16 h 295"/>
              <a:gd name="T16" fmla="*/ 767 w 768"/>
              <a:gd name="T17" fmla="*/ 11 h 295"/>
              <a:gd name="T18" fmla="*/ 767 w 768"/>
              <a:gd name="T19" fmla="*/ 7 h 295"/>
              <a:gd name="T20" fmla="*/ 767 w 768"/>
              <a:gd name="T21" fmla="*/ 0 h 295"/>
              <a:gd name="T22" fmla="*/ 0 w 768"/>
              <a:gd name="T23" fmla="*/ 26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solidFill>
            <a:srgbClr val="99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69" name="Freeform 29"/>
          <p:cNvSpPr>
            <a:spLocks/>
          </p:cNvSpPr>
          <p:nvPr/>
        </p:nvSpPr>
        <p:spPr bwMode="auto">
          <a:xfrm>
            <a:off x="4829175" y="2806700"/>
            <a:ext cx="1144588" cy="1949450"/>
          </a:xfrm>
          <a:custGeom>
            <a:avLst/>
            <a:gdLst>
              <a:gd name="T0" fmla="*/ 618 w 721"/>
              <a:gd name="T1" fmla="*/ 11 h 1228"/>
              <a:gd name="T2" fmla="*/ 509 w 721"/>
              <a:gd name="T3" fmla="*/ 45 h 1228"/>
              <a:gd name="T4" fmla="*/ 395 w 721"/>
              <a:gd name="T5" fmla="*/ 87 h 1228"/>
              <a:gd name="T6" fmla="*/ 288 w 721"/>
              <a:gd name="T7" fmla="*/ 133 h 1228"/>
              <a:gd name="T8" fmla="*/ 244 w 721"/>
              <a:gd name="T9" fmla="*/ 169 h 1228"/>
              <a:gd name="T10" fmla="*/ 243 w 721"/>
              <a:gd name="T11" fmla="*/ 193 h 1228"/>
              <a:gd name="T12" fmla="*/ 233 w 721"/>
              <a:gd name="T13" fmla="*/ 212 h 1228"/>
              <a:gd name="T14" fmla="*/ 217 w 721"/>
              <a:gd name="T15" fmla="*/ 227 h 1228"/>
              <a:gd name="T16" fmla="*/ 197 w 721"/>
              <a:gd name="T17" fmla="*/ 237 h 1228"/>
              <a:gd name="T18" fmla="*/ 176 w 721"/>
              <a:gd name="T19" fmla="*/ 242 h 1228"/>
              <a:gd name="T20" fmla="*/ 156 w 721"/>
              <a:gd name="T21" fmla="*/ 240 h 1228"/>
              <a:gd name="T22" fmla="*/ 139 w 721"/>
              <a:gd name="T23" fmla="*/ 232 h 1228"/>
              <a:gd name="T24" fmla="*/ 113 w 721"/>
              <a:gd name="T25" fmla="*/ 237 h 1228"/>
              <a:gd name="T26" fmla="*/ 77 w 721"/>
              <a:gd name="T27" fmla="*/ 261 h 1228"/>
              <a:gd name="T28" fmla="*/ 44 w 721"/>
              <a:gd name="T29" fmla="*/ 287 h 1228"/>
              <a:gd name="T30" fmla="*/ 13 w 721"/>
              <a:gd name="T31" fmla="*/ 312 h 1228"/>
              <a:gd name="T32" fmla="*/ 10 w 721"/>
              <a:gd name="T33" fmla="*/ 368 h 1228"/>
              <a:gd name="T34" fmla="*/ 28 w 721"/>
              <a:gd name="T35" fmla="*/ 459 h 1228"/>
              <a:gd name="T36" fmla="*/ 43 w 721"/>
              <a:gd name="T37" fmla="*/ 547 h 1228"/>
              <a:gd name="T38" fmla="*/ 56 w 721"/>
              <a:gd name="T39" fmla="*/ 635 h 1228"/>
              <a:gd name="T40" fmla="*/ 80 w 721"/>
              <a:gd name="T41" fmla="*/ 682 h 1228"/>
              <a:gd name="T42" fmla="*/ 106 w 721"/>
              <a:gd name="T43" fmla="*/ 697 h 1228"/>
              <a:gd name="T44" fmla="*/ 122 w 721"/>
              <a:gd name="T45" fmla="*/ 718 h 1228"/>
              <a:gd name="T46" fmla="*/ 132 w 721"/>
              <a:gd name="T47" fmla="*/ 744 h 1228"/>
              <a:gd name="T48" fmla="*/ 132 w 721"/>
              <a:gd name="T49" fmla="*/ 771 h 1228"/>
              <a:gd name="T50" fmla="*/ 126 w 721"/>
              <a:gd name="T51" fmla="*/ 797 h 1228"/>
              <a:gd name="T52" fmla="*/ 109 w 721"/>
              <a:gd name="T53" fmla="*/ 820 h 1228"/>
              <a:gd name="T54" fmla="*/ 87 w 721"/>
              <a:gd name="T55" fmla="*/ 838 h 1228"/>
              <a:gd name="T56" fmla="*/ 74 w 721"/>
              <a:gd name="T57" fmla="*/ 871 h 1228"/>
              <a:gd name="T58" fmla="*/ 75 w 721"/>
              <a:gd name="T59" fmla="*/ 929 h 1228"/>
              <a:gd name="T60" fmla="*/ 77 w 721"/>
              <a:gd name="T61" fmla="*/ 992 h 1228"/>
              <a:gd name="T62" fmla="*/ 78 w 721"/>
              <a:gd name="T63" fmla="*/ 1056 h 1228"/>
              <a:gd name="T64" fmla="*/ 135 w 721"/>
              <a:gd name="T65" fmla="*/ 1098 h 1228"/>
              <a:gd name="T66" fmla="*/ 256 w 721"/>
              <a:gd name="T67" fmla="*/ 1126 h 1228"/>
              <a:gd name="T68" fmla="*/ 394 w 721"/>
              <a:gd name="T69" fmla="*/ 1160 h 1228"/>
              <a:gd name="T70" fmla="*/ 558 w 721"/>
              <a:gd name="T71" fmla="*/ 1201 h 1228"/>
              <a:gd name="T72" fmla="*/ 667 w 721"/>
              <a:gd name="T73" fmla="*/ 1166 h 1228"/>
              <a:gd name="T74" fmla="*/ 690 w 721"/>
              <a:gd name="T75" fmla="*/ 1033 h 1228"/>
              <a:gd name="T76" fmla="*/ 706 w 721"/>
              <a:gd name="T77" fmla="*/ 885 h 1228"/>
              <a:gd name="T78" fmla="*/ 716 w 721"/>
              <a:gd name="T79" fmla="*/ 726 h 1228"/>
              <a:gd name="T80" fmla="*/ 719 w 721"/>
              <a:gd name="T81" fmla="*/ 625 h 1228"/>
              <a:gd name="T82" fmla="*/ 719 w 721"/>
              <a:gd name="T83" fmla="*/ 593 h 1228"/>
              <a:gd name="T84" fmla="*/ 720 w 721"/>
              <a:gd name="T85" fmla="*/ 563 h 1228"/>
              <a:gd name="T86" fmla="*/ 720 w 721"/>
              <a:gd name="T87" fmla="*/ 533 h 1228"/>
              <a:gd name="T88" fmla="*/ 711 w 721"/>
              <a:gd name="T89" fmla="*/ 511 h 1228"/>
              <a:gd name="T90" fmla="*/ 691 w 721"/>
              <a:gd name="T91" fmla="*/ 505 h 1228"/>
              <a:gd name="T92" fmla="*/ 677 w 721"/>
              <a:gd name="T93" fmla="*/ 495 h 1228"/>
              <a:gd name="T94" fmla="*/ 665 w 721"/>
              <a:gd name="T95" fmla="*/ 484 h 1228"/>
              <a:gd name="T96" fmla="*/ 651 w 721"/>
              <a:gd name="T97" fmla="*/ 461 h 1228"/>
              <a:gd name="T98" fmla="*/ 642 w 721"/>
              <a:gd name="T99" fmla="*/ 424 h 1228"/>
              <a:gd name="T100" fmla="*/ 642 w 721"/>
              <a:gd name="T101" fmla="*/ 386 h 1228"/>
              <a:gd name="T102" fmla="*/ 652 w 721"/>
              <a:gd name="T103" fmla="*/ 351 h 1228"/>
              <a:gd name="T104" fmla="*/ 670 w 721"/>
              <a:gd name="T105" fmla="*/ 321 h 1228"/>
              <a:gd name="T106" fmla="*/ 688 w 721"/>
              <a:gd name="T107" fmla="*/ 308 h 1228"/>
              <a:gd name="T108" fmla="*/ 703 w 721"/>
              <a:gd name="T109" fmla="*/ 302 h 1228"/>
              <a:gd name="T110" fmla="*/ 706 w 721"/>
              <a:gd name="T111" fmla="*/ 261 h 1228"/>
              <a:gd name="T112" fmla="*/ 698 w 721"/>
              <a:gd name="T113" fmla="*/ 183 h 1228"/>
              <a:gd name="T114" fmla="*/ 688 w 721"/>
              <a:gd name="T115" fmla="*/ 108 h 1228"/>
              <a:gd name="T116" fmla="*/ 675 w 721"/>
              <a:gd name="T117" fmla="*/ 35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solidFill>
            <a:srgbClr val="FAF0A8"/>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70" name="Freeform 30"/>
          <p:cNvSpPr>
            <a:spLocks/>
          </p:cNvSpPr>
          <p:nvPr/>
        </p:nvSpPr>
        <p:spPr bwMode="auto">
          <a:xfrm>
            <a:off x="4829175" y="2806700"/>
            <a:ext cx="1144588" cy="1949450"/>
          </a:xfrm>
          <a:custGeom>
            <a:avLst/>
            <a:gdLst>
              <a:gd name="T0" fmla="*/ 618 w 721"/>
              <a:gd name="T1" fmla="*/ 11 h 1228"/>
              <a:gd name="T2" fmla="*/ 509 w 721"/>
              <a:gd name="T3" fmla="*/ 45 h 1228"/>
              <a:gd name="T4" fmla="*/ 395 w 721"/>
              <a:gd name="T5" fmla="*/ 87 h 1228"/>
              <a:gd name="T6" fmla="*/ 288 w 721"/>
              <a:gd name="T7" fmla="*/ 133 h 1228"/>
              <a:gd name="T8" fmla="*/ 244 w 721"/>
              <a:gd name="T9" fmla="*/ 169 h 1228"/>
              <a:gd name="T10" fmla="*/ 243 w 721"/>
              <a:gd name="T11" fmla="*/ 193 h 1228"/>
              <a:gd name="T12" fmla="*/ 233 w 721"/>
              <a:gd name="T13" fmla="*/ 212 h 1228"/>
              <a:gd name="T14" fmla="*/ 217 w 721"/>
              <a:gd name="T15" fmla="*/ 227 h 1228"/>
              <a:gd name="T16" fmla="*/ 197 w 721"/>
              <a:gd name="T17" fmla="*/ 237 h 1228"/>
              <a:gd name="T18" fmla="*/ 176 w 721"/>
              <a:gd name="T19" fmla="*/ 242 h 1228"/>
              <a:gd name="T20" fmla="*/ 156 w 721"/>
              <a:gd name="T21" fmla="*/ 240 h 1228"/>
              <a:gd name="T22" fmla="*/ 139 w 721"/>
              <a:gd name="T23" fmla="*/ 232 h 1228"/>
              <a:gd name="T24" fmla="*/ 113 w 721"/>
              <a:gd name="T25" fmla="*/ 237 h 1228"/>
              <a:gd name="T26" fmla="*/ 77 w 721"/>
              <a:gd name="T27" fmla="*/ 261 h 1228"/>
              <a:gd name="T28" fmla="*/ 44 w 721"/>
              <a:gd name="T29" fmla="*/ 287 h 1228"/>
              <a:gd name="T30" fmla="*/ 13 w 721"/>
              <a:gd name="T31" fmla="*/ 312 h 1228"/>
              <a:gd name="T32" fmla="*/ 10 w 721"/>
              <a:gd name="T33" fmla="*/ 368 h 1228"/>
              <a:gd name="T34" fmla="*/ 28 w 721"/>
              <a:gd name="T35" fmla="*/ 459 h 1228"/>
              <a:gd name="T36" fmla="*/ 43 w 721"/>
              <a:gd name="T37" fmla="*/ 547 h 1228"/>
              <a:gd name="T38" fmla="*/ 56 w 721"/>
              <a:gd name="T39" fmla="*/ 635 h 1228"/>
              <a:gd name="T40" fmla="*/ 80 w 721"/>
              <a:gd name="T41" fmla="*/ 682 h 1228"/>
              <a:gd name="T42" fmla="*/ 106 w 721"/>
              <a:gd name="T43" fmla="*/ 697 h 1228"/>
              <a:gd name="T44" fmla="*/ 122 w 721"/>
              <a:gd name="T45" fmla="*/ 718 h 1228"/>
              <a:gd name="T46" fmla="*/ 132 w 721"/>
              <a:gd name="T47" fmla="*/ 744 h 1228"/>
              <a:gd name="T48" fmla="*/ 132 w 721"/>
              <a:gd name="T49" fmla="*/ 771 h 1228"/>
              <a:gd name="T50" fmla="*/ 126 w 721"/>
              <a:gd name="T51" fmla="*/ 797 h 1228"/>
              <a:gd name="T52" fmla="*/ 109 w 721"/>
              <a:gd name="T53" fmla="*/ 820 h 1228"/>
              <a:gd name="T54" fmla="*/ 87 w 721"/>
              <a:gd name="T55" fmla="*/ 838 h 1228"/>
              <a:gd name="T56" fmla="*/ 74 w 721"/>
              <a:gd name="T57" fmla="*/ 871 h 1228"/>
              <a:gd name="T58" fmla="*/ 75 w 721"/>
              <a:gd name="T59" fmla="*/ 929 h 1228"/>
              <a:gd name="T60" fmla="*/ 77 w 721"/>
              <a:gd name="T61" fmla="*/ 992 h 1228"/>
              <a:gd name="T62" fmla="*/ 78 w 721"/>
              <a:gd name="T63" fmla="*/ 1056 h 1228"/>
              <a:gd name="T64" fmla="*/ 135 w 721"/>
              <a:gd name="T65" fmla="*/ 1098 h 1228"/>
              <a:gd name="T66" fmla="*/ 256 w 721"/>
              <a:gd name="T67" fmla="*/ 1126 h 1228"/>
              <a:gd name="T68" fmla="*/ 394 w 721"/>
              <a:gd name="T69" fmla="*/ 1160 h 1228"/>
              <a:gd name="T70" fmla="*/ 558 w 721"/>
              <a:gd name="T71" fmla="*/ 1201 h 1228"/>
              <a:gd name="T72" fmla="*/ 667 w 721"/>
              <a:gd name="T73" fmla="*/ 1166 h 1228"/>
              <a:gd name="T74" fmla="*/ 690 w 721"/>
              <a:gd name="T75" fmla="*/ 1033 h 1228"/>
              <a:gd name="T76" fmla="*/ 706 w 721"/>
              <a:gd name="T77" fmla="*/ 885 h 1228"/>
              <a:gd name="T78" fmla="*/ 716 w 721"/>
              <a:gd name="T79" fmla="*/ 726 h 1228"/>
              <a:gd name="T80" fmla="*/ 719 w 721"/>
              <a:gd name="T81" fmla="*/ 625 h 1228"/>
              <a:gd name="T82" fmla="*/ 719 w 721"/>
              <a:gd name="T83" fmla="*/ 593 h 1228"/>
              <a:gd name="T84" fmla="*/ 720 w 721"/>
              <a:gd name="T85" fmla="*/ 563 h 1228"/>
              <a:gd name="T86" fmla="*/ 720 w 721"/>
              <a:gd name="T87" fmla="*/ 533 h 1228"/>
              <a:gd name="T88" fmla="*/ 711 w 721"/>
              <a:gd name="T89" fmla="*/ 511 h 1228"/>
              <a:gd name="T90" fmla="*/ 691 w 721"/>
              <a:gd name="T91" fmla="*/ 505 h 1228"/>
              <a:gd name="T92" fmla="*/ 677 w 721"/>
              <a:gd name="T93" fmla="*/ 495 h 1228"/>
              <a:gd name="T94" fmla="*/ 665 w 721"/>
              <a:gd name="T95" fmla="*/ 484 h 1228"/>
              <a:gd name="T96" fmla="*/ 651 w 721"/>
              <a:gd name="T97" fmla="*/ 461 h 1228"/>
              <a:gd name="T98" fmla="*/ 642 w 721"/>
              <a:gd name="T99" fmla="*/ 424 h 1228"/>
              <a:gd name="T100" fmla="*/ 642 w 721"/>
              <a:gd name="T101" fmla="*/ 386 h 1228"/>
              <a:gd name="T102" fmla="*/ 652 w 721"/>
              <a:gd name="T103" fmla="*/ 351 h 1228"/>
              <a:gd name="T104" fmla="*/ 670 w 721"/>
              <a:gd name="T105" fmla="*/ 321 h 1228"/>
              <a:gd name="T106" fmla="*/ 688 w 721"/>
              <a:gd name="T107" fmla="*/ 308 h 1228"/>
              <a:gd name="T108" fmla="*/ 703 w 721"/>
              <a:gd name="T109" fmla="*/ 302 h 1228"/>
              <a:gd name="T110" fmla="*/ 706 w 721"/>
              <a:gd name="T111" fmla="*/ 261 h 1228"/>
              <a:gd name="T112" fmla="*/ 698 w 721"/>
              <a:gd name="T113" fmla="*/ 183 h 1228"/>
              <a:gd name="T114" fmla="*/ 688 w 721"/>
              <a:gd name="T115" fmla="*/ 108 h 1228"/>
              <a:gd name="T116" fmla="*/ 675 w 721"/>
              <a:gd name="T117" fmla="*/ 35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71" name="Freeform 31"/>
          <p:cNvSpPr>
            <a:spLocks/>
          </p:cNvSpPr>
          <p:nvPr/>
        </p:nvSpPr>
        <p:spPr bwMode="auto">
          <a:xfrm>
            <a:off x="5848350" y="2806700"/>
            <a:ext cx="428625" cy="1949450"/>
          </a:xfrm>
          <a:custGeom>
            <a:avLst/>
            <a:gdLst>
              <a:gd name="T0" fmla="*/ 62 w 270"/>
              <a:gd name="T1" fmla="*/ 27 h 1228"/>
              <a:gd name="T2" fmla="*/ 116 w 270"/>
              <a:gd name="T3" fmla="*/ 73 h 1228"/>
              <a:gd name="T4" fmla="*/ 161 w 270"/>
              <a:gd name="T5" fmla="*/ 121 h 1228"/>
              <a:gd name="T6" fmla="*/ 223 w 270"/>
              <a:gd name="T7" fmla="*/ 191 h 1228"/>
              <a:gd name="T8" fmla="*/ 269 w 270"/>
              <a:gd name="T9" fmla="*/ 300 h 1228"/>
              <a:gd name="T10" fmla="*/ 264 w 270"/>
              <a:gd name="T11" fmla="*/ 420 h 1228"/>
              <a:gd name="T12" fmla="*/ 257 w 270"/>
              <a:gd name="T13" fmla="*/ 539 h 1228"/>
              <a:gd name="T14" fmla="*/ 247 w 270"/>
              <a:gd name="T15" fmla="*/ 653 h 1228"/>
              <a:gd name="T16" fmla="*/ 233 w 270"/>
              <a:gd name="T17" fmla="*/ 711 h 1228"/>
              <a:gd name="T18" fmla="*/ 218 w 270"/>
              <a:gd name="T19" fmla="*/ 723 h 1228"/>
              <a:gd name="T20" fmla="*/ 208 w 270"/>
              <a:gd name="T21" fmla="*/ 737 h 1228"/>
              <a:gd name="T22" fmla="*/ 202 w 270"/>
              <a:gd name="T23" fmla="*/ 755 h 1228"/>
              <a:gd name="T24" fmla="*/ 200 w 270"/>
              <a:gd name="T25" fmla="*/ 771 h 1228"/>
              <a:gd name="T26" fmla="*/ 204 w 270"/>
              <a:gd name="T27" fmla="*/ 791 h 1228"/>
              <a:gd name="T28" fmla="*/ 212 w 270"/>
              <a:gd name="T29" fmla="*/ 807 h 1228"/>
              <a:gd name="T30" fmla="*/ 225 w 270"/>
              <a:gd name="T31" fmla="*/ 823 h 1228"/>
              <a:gd name="T32" fmla="*/ 231 w 270"/>
              <a:gd name="T33" fmla="*/ 866 h 1228"/>
              <a:gd name="T34" fmla="*/ 228 w 270"/>
              <a:gd name="T35" fmla="*/ 940 h 1228"/>
              <a:gd name="T36" fmla="*/ 223 w 270"/>
              <a:gd name="T37" fmla="*/ 1022 h 1228"/>
              <a:gd name="T38" fmla="*/ 218 w 270"/>
              <a:gd name="T39" fmla="*/ 1098 h 1228"/>
              <a:gd name="T40" fmla="*/ 194 w 270"/>
              <a:gd name="T41" fmla="*/ 1148 h 1228"/>
              <a:gd name="T42" fmla="*/ 145 w 270"/>
              <a:gd name="T43" fmla="*/ 1173 h 1228"/>
              <a:gd name="T44" fmla="*/ 93 w 270"/>
              <a:gd name="T45" fmla="*/ 1196 h 1228"/>
              <a:gd name="T46" fmla="*/ 39 w 270"/>
              <a:gd name="T47" fmla="*/ 1217 h 1228"/>
              <a:gd name="T48" fmla="*/ 26 w 270"/>
              <a:gd name="T49" fmla="*/ 1153 h 1228"/>
              <a:gd name="T50" fmla="*/ 51 w 270"/>
              <a:gd name="T51" fmla="*/ 999 h 1228"/>
              <a:gd name="T52" fmla="*/ 67 w 270"/>
              <a:gd name="T53" fmla="*/ 840 h 1228"/>
              <a:gd name="T54" fmla="*/ 77 w 270"/>
              <a:gd name="T55" fmla="*/ 679 h 1228"/>
              <a:gd name="T56" fmla="*/ 78 w 270"/>
              <a:gd name="T57" fmla="*/ 580 h 1228"/>
              <a:gd name="T58" fmla="*/ 78 w 270"/>
              <a:gd name="T59" fmla="*/ 560 h 1228"/>
              <a:gd name="T60" fmla="*/ 78 w 270"/>
              <a:gd name="T61" fmla="*/ 549 h 1228"/>
              <a:gd name="T62" fmla="*/ 78 w 270"/>
              <a:gd name="T63" fmla="*/ 529 h 1228"/>
              <a:gd name="T64" fmla="*/ 69 w 270"/>
              <a:gd name="T65" fmla="*/ 511 h 1228"/>
              <a:gd name="T66" fmla="*/ 51 w 270"/>
              <a:gd name="T67" fmla="*/ 507 h 1228"/>
              <a:gd name="T68" fmla="*/ 36 w 270"/>
              <a:gd name="T69" fmla="*/ 498 h 1228"/>
              <a:gd name="T70" fmla="*/ 25 w 270"/>
              <a:gd name="T71" fmla="*/ 485 h 1228"/>
              <a:gd name="T72" fmla="*/ 10 w 270"/>
              <a:gd name="T73" fmla="*/ 464 h 1228"/>
              <a:gd name="T74" fmla="*/ 0 w 270"/>
              <a:gd name="T75" fmla="*/ 429 h 1228"/>
              <a:gd name="T76" fmla="*/ 0 w 270"/>
              <a:gd name="T77" fmla="*/ 390 h 1228"/>
              <a:gd name="T78" fmla="*/ 10 w 270"/>
              <a:gd name="T79" fmla="*/ 354 h 1228"/>
              <a:gd name="T80" fmla="*/ 22 w 270"/>
              <a:gd name="T81" fmla="*/ 331 h 1228"/>
              <a:gd name="T82" fmla="*/ 33 w 270"/>
              <a:gd name="T83" fmla="*/ 318 h 1228"/>
              <a:gd name="T84" fmla="*/ 46 w 270"/>
              <a:gd name="T85" fmla="*/ 308 h 1228"/>
              <a:gd name="T86" fmla="*/ 61 w 270"/>
              <a:gd name="T87" fmla="*/ 303 h 1228"/>
              <a:gd name="T88" fmla="*/ 65 w 270"/>
              <a:gd name="T89" fmla="*/ 263 h 1228"/>
              <a:gd name="T90" fmla="*/ 56 w 270"/>
              <a:gd name="T91" fmla="*/ 185 h 1228"/>
              <a:gd name="T92" fmla="*/ 44 w 270"/>
              <a:gd name="T93" fmla="*/ 107 h 1228"/>
              <a:gd name="T94" fmla="*/ 31 w 270"/>
              <a:gd name="T95" fmla="*/ 34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solidFill>
            <a:srgbClr val="CC9926"/>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72" name="Freeform 32"/>
          <p:cNvSpPr>
            <a:spLocks/>
          </p:cNvSpPr>
          <p:nvPr/>
        </p:nvSpPr>
        <p:spPr bwMode="auto">
          <a:xfrm>
            <a:off x="5848350" y="2806700"/>
            <a:ext cx="428625" cy="1949450"/>
          </a:xfrm>
          <a:custGeom>
            <a:avLst/>
            <a:gdLst>
              <a:gd name="T0" fmla="*/ 62 w 270"/>
              <a:gd name="T1" fmla="*/ 27 h 1228"/>
              <a:gd name="T2" fmla="*/ 116 w 270"/>
              <a:gd name="T3" fmla="*/ 73 h 1228"/>
              <a:gd name="T4" fmla="*/ 161 w 270"/>
              <a:gd name="T5" fmla="*/ 121 h 1228"/>
              <a:gd name="T6" fmla="*/ 223 w 270"/>
              <a:gd name="T7" fmla="*/ 191 h 1228"/>
              <a:gd name="T8" fmla="*/ 269 w 270"/>
              <a:gd name="T9" fmla="*/ 300 h 1228"/>
              <a:gd name="T10" fmla="*/ 264 w 270"/>
              <a:gd name="T11" fmla="*/ 420 h 1228"/>
              <a:gd name="T12" fmla="*/ 257 w 270"/>
              <a:gd name="T13" fmla="*/ 539 h 1228"/>
              <a:gd name="T14" fmla="*/ 247 w 270"/>
              <a:gd name="T15" fmla="*/ 653 h 1228"/>
              <a:gd name="T16" fmla="*/ 233 w 270"/>
              <a:gd name="T17" fmla="*/ 711 h 1228"/>
              <a:gd name="T18" fmla="*/ 218 w 270"/>
              <a:gd name="T19" fmla="*/ 723 h 1228"/>
              <a:gd name="T20" fmla="*/ 208 w 270"/>
              <a:gd name="T21" fmla="*/ 737 h 1228"/>
              <a:gd name="T22" fmla="*/ 202 w 270"/>
              <a:gd name="T23" fmla="*/ 755 h 1228"/>
              <a:gd name="T24" fmla="*/ 200 w 270"/>
              <a:gd name="T25" fmla="*/ 771 h 1228"/>
              <a:gd name="T26" fmla="*/ 204 w 270"/>
              <a:gd name="T27" fmla="*/ 791 h 1228"/>
              <a:gd name="T28" fmla="*/ 212 w 270"/>
              <a:gd name="T29" fmla="*/ 807 h 1228"/>
              <a:gd name="T30" fmla="*/ 225 w 270"/>
              <a:gd name="T31" fmla="*/ 823 h 1228"/>
              <a:gd name="T32" fmla="*/ 231 w 270"/>
              <a:gd name="T33" fmla="*/ 866 h 1228"/>
              <a:gd name="T34" fmla="*/ 228 w 270"/>
              <a:gd name="T35" fmla="*/ 940 h 1228"/>
              <a:gd name="T36" fmla="*/ 223 w 270"/>
              <a:gd name="T37" fmla="*/ 1022 h 1228"/>
              <a:gd name="T38" fmla="*/ 218 w 270"/>
              <a:gd name="T39" fmla="*/ 1098 h 1228"/>
              <a:gd name="T40" fmla="*/ 194 w 270"/>
              <a:gd name="T41" fmla="*/ 1148 h 1228"/>
              <a:gd name="T42" fmla="*/ 145 w 270"/>
              <a:gd name="T43" fmla="*/ 1173 h 1228"/>
              <a:gd name="T44" fmla="*/ 93 w 270"/>
              <a:gd name="T45" fmla="*/ 1196 h 1228"/>
              <a:gd name="T46" fmla="*/ 39 w 270"/>
              <a:gd name="T47" fmla="*/ 1217 h 1228"/>
              <a:gd name="T48" fmla="*/ 26 w 270"/>
              <a:gd name="T49" fmla="*/ 1153 h 1228"/>
              <a:gd name="T50" fmla="*/ 51 w 270"/>
              <a:gd name="T51" fmla="*/ 999 h 1228"/>
              <a:gd name="T52" fmla="*/ 67 w 270"/>
              <a:gd name="T53" fmla="*/ 840 h 1228"/>
              <a:gd name="T54" fmla="*/ 77 w 270"/>
              <a:gd name="T55" fmla="*/ 679 h 1228"/>
              <a:gd name="T56" fmla="*/ 78 w 270"/>
              <a:gd name="T57" fmla="*/ 580 h 1228"/>
              <a:gd name="T58" fmla="*/ 78 w 270"/>
              <a:gd name="T59" fmla="*/ 560 h 1228"/>
              <a:gd name="T60" fmla="*/ 78 w 270"/>
              <a:gd name="T61" fmla="*/ 549 h 1228"/>
              <a:gd name="T62" fmla="*/ 78 w 270"/>
              <a:gd name="T63" fmla="*/ 529 h 1228"/>
              <a:gd name="T64" fmla="*/ 69 w 270"/>
              <a:gd name="T65" fmla="*/ 511 h 1228"/>
              <a:gd name="T66" fmla="*/ 51 w 270"/>
              <a:gd name="T67" fmla="*/ 507 h 1228"/>
              <a:gd name="T68" fmla="*/ 36 w 270"/>
              <a:gd name="T69" fmla="*/ 498 h 1228"/>
              <a:gd name="T70" fmla="*/ 25 w 270"/>
              <a:gd name="T71" fmla="*/ 485 h 1228"/>
              <a:gd name="T72" fmla="*/ 10 w 270"/>
              <a:gd name="T73" fmla="*/ 464 h 1228"/>
              <a:gd name="T74" fmla="*/ 0 w 270"/>
              <a:gd name="T75" fmla="*/ 429 h 1228"/>
              <a:gd name="T76" fmla="*/ 0 w 270"/>
              <a:gd name="T77" fmla="*/ 390 h 1228"/>
              <a:gd name="T78" fmla="*/ 10 w 270"/>
              <a:gd name="T79" fmla="*/ 354 h 1228"/>
              <a:gd name="T80" fmla="*/ 22 w 270"/>
              <a:gd name="T81" fmla="*/ 331 h 1228"/>
              <a:gd name="T82" fmla="*/ 33 w 270"/>
              <a:gd name="T83" fmla="*/ 318 h 1228"/>
              <a:gd name="T84" fmla="*/ 46 w 270"/>
              <a:gd name="T85" fmla="*/ 308 h 1228"/>
              <a:gd name="T86" fmla="*/ 61 w 270"/>
              <a:gd name="T87" fmla="*/ 303 h 1228"/>
              <a:gd name="T88" fmla="*/ 65 w 270"/>
              <a:gd name="T89" fmla="*/ 263 h 1228"/>
              <a:gd name="T90" fmla="*/ 56 w 270"/>
              <a:gd name="T91" fmla="*/ 185 h 1228"/>
              <a:gd name="T92" fmla="*/ 44 w 270"/>
              <a:gd name="T93" fmla="*/ 107 h 1228"/>
              <a:gd name="T94" fmla="*/ 31 w 270"/>
              <a:gd name="T95" fmla="*/ 34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73" name="Freeform 33"/>
          <p:cNvSpPr>
            <a:spLocks/>
          </p:cNvSpPr>
          <p:nvPr/>
        </p:nvSpPr>
        <p:spPr bwMode="auto">
          <a:xfrm>
            <a:off x="5118100" y="3128963"/>
            <a:ext cx="587375" cy="1303337"/>
          </a:xfrm>
          <a:custGeom>
            <a:avLst/>
            <a:gdLst>
              <a:gd name="T0" fmla="*/ 288 w 370"/>
              <a:gd name="T1" fmla="*/ 437 h 821"/>
              <a:gd name="T2" fmla="*/ 265 w 370"/>
              <a:gd name="T3" fmla="*/ 451 h 821"/>
              <a:gd name="T4" fmla="*/ 241 w 370"/>
              <a:gd name="T5" fmla="*/ 492 h 821"/>
              <a:gd name="T6" fmla="*/ 236 w 370"/>
              <a:gd name="T7" fmla="*/ 547 h 821"/>
              <a:gd name="T8" fmla="*/ 256 w 370"/>
              <a:gd name="T9" fmla="*/ 594 h 821"/>
              <a:gd name="T10" fmla="*/ 282 w 370"/>
              <a:gd name="T11" fmla="*/ 617 h 821"/>
              <a:gd name="T12" fmla="*/ 303 w 370"/>
              <a:gd name="T13" fmla="*/ 620 h 821"/>
              <a:gd name="T14" fmla="*/ 322 w 370"/>
              <a:gd name="T15" fmla="*/ 617 h 821"/>
              <a:gd name="T16" fmla="*/ 348 w 370"/>
              <a:gd name="T17" fmla="*/ 594 h 821"/>
              <a:gd name="T18" fmla="*/ 368 w 370"/>
              <a:gd name="T19" fmla="*/ 547 h 821"/>
              <a:gd name="T20" fmla="*/ 363 w 370"/>
              <a:gd name="T21" fmla="*/ 492 h 821"/>
              <a:gd name="T22" fmla="*/ 338 w 370"/>
              <a:gd name="T23" fmla="*/ 451 h 821"/>
              <a:gd name="T24" fmla="*/ 316 w 370"/>
              <a:gd name="T25" fmla="*/ 437 h 821"/>
              <a:gd name="T26" fmla="*/ 65 w 370"/>
              <a:gd name="T27" fmla="*/ 646 h 821"/>
              <a:gd name="T28" fmla="*/ 48 w 370"/>
              <a:gd name="T29" fmla="*/ 650 h 821"/>
              <a:gd name="T30" fmla="*/ 22 w 370"/>
              <a:gd name="T31" fmla="*/ 672 h 821"/>
              <a:gd name="T32" fmla="*/ 5 w 370"/>
              <a:gd name="T33" fmla="*/ 716 h 821"/>
              <a:gd name="T34" fmla="*/ 9 w 370"/>
              <a:gd name="T35" fmla="*/ 767 h 821"/>
              <a:gd name="T36" fmla="*/ 31 w 370"/>
              <a:gd name="T37" fmla="*/ 806 h 821"/>
              <a:gd name="T38" fmla="*/ 54 w 370"/>
              <a:gd name="T39" fmla="*/ 819 h 821"/>
              <a:gd name="T40" fmla="*/ 72 w 370"/>
              <a:gd name="T41" fmla="*/ 819 h 821"/>
              <a:gd name="T42" fmla="*/ 90 w 370"/>
              <a:gd name="T43" fmla="*/ 814 h 821"/>
              <a:gd name="T44" fmla="*/ 117 w 370"/>
              <a:gd name="T45" fmla="*/ 781 h 821"/>
              <a:gd name="T46" fmla="*/ 129 w 370"/>
              <a:gd name="T47" fmla="*/ 733 h 821"/>
              <a:gd name="T48" fmla="*/ 117 w 370"/>
              <a:gd name="T49" fmla="*/ 685 h 821"/>
              <a:gd name="T50" fmla="*/ 90 w 370"/>
              <a:gd name="T51" fmla="*/ 653 h 821"/>
              <a:gd name="T52" fmla="*/ 72 w 370"/>
              <a:gd name="T53" fmla="*/ 646 h 821"/>
              <a:gd name="T54" fmla="*/ 41 w 370"/>
              <a:gd name="T55" fmla="*/ 248 h 821"/>
              <a:gd name="T56" fmla="*/ 15 w 370"/>
              <a:gd name="T57" fmla="*/ 268 h 821"/>
              <a:gd name="T58" fmla="*/ 2 w 370"/>
              <a:gd name="T59" fmla="*/ 304 h 821"/>
              <a:gd name="T60" fmla="*/ 5 w 370"/>
              <a:gd name="T61" fmla="*/ 346 h 821"/>
              <a:gd name="T62" fmla="*/ 23 w 370"/>
              <a:gd name="T63" fmla="*/ 377 h 821"/>
              <a:gd name="T64" fmla="*/ 52 w 370"/>
              <a:gd name="T65" fmla="*/ 390 h 821"/>
              <a:gd name="T66" fmla="*/ 80 w 370"/>
              <a:gd name="T67" fmla="*/ 377 h 821"/>
              <a:gd name="T68" fmla="*/ 100 w 370"/>
              <a:gd name="T69" fmla="*/ 346 h 821"/>
              <a:gd name="T70" fmla="*/ 103 w 370"/>
              <a:gd name="T71" fmla="*/ 304 h 821"/>
              <a:gd name="T72" fmla="*/ 88 w 370"/>
              <a:gd name="T73" fmla="*/ 268 h 821"/>
              <a:gd name="T74" fmla="*/ 62 w 370"/>
              <a:gd name="T75" fmla="*/ 248 h 821"/>
              <a:gd name="T76" fmla="*/ 262 w 370"/>
              <a:gd name="T77" fmla="*/ 1 h 821"/>
              <a:gd name="T78" fmla="*/ 241 w 370"/>
              <a:gd name="T79" fmla="*/ 8 h 821"/>
              <a:gd name="T80" fmla="*/ 223 w 370"/>
              <a:gd name="T81" fmla="*/ 24 h 821"/>
              <a:gd name="T82" fmla="*/ 200 w 370"/>
              <a:gd name="T83" fmla="*/ 63 h 821"/>
              <a:gd name="T84" fmla="*/ 197 w 370"/>
              <a:gd name="T85" fmla="*/ 125 h 821"/>
              <a:gd name="T86" fmla="*/ 217 w 370"/>
              <a:gd name="T87" fmla="*/ 177 h 821"/>
              <a:gd name="T88" fmla="*/ 234 w 370"/>
              <a:gd name="T89" fmla="*/ 195 h 821"/>
              <a:gd name="T90" fmla="*/ 254 w 370"/>
              <a:gd name="T91" fmla="*/ 204 h 821"/>
              <a:gd name="T92" fmla="*/ 277 w 370"/>
              <a:gd name="T93" fmla="*/ 206 h 821"/>
              <a:gd name="T94" fmla="*/ 298 w 370"/>
              <a:gd name="T95" fmla="*/ 198 h 821"/>
              <a:gd name="T96" fmla="*/ 316 w 370"/>
              <a:gd name="T97" fmla="*/ 183 h 821"/>
              <a:gd name="T98" fmla="*/ 338 w 370"/>
              <a:gd name="T99" fmla="*/ 144 h 821"/>
              <a:gd name="T100" fmla="*/ 342 w 370"/>
              <a:gd name="T101" fmla="*/ 83 h 821"/>
              <a:gd name="T102" fmla="*/ 322 w 370"/>
              <a:gd name="T103" fmla="*/ 31 h 821"/>
              <a:gd name="T104" fmla="*/ 304 w 370"/>
              <a:gd name="T105" fmla="*/ 13 h 821"/>
              <a:gd name="T106" fmla="*/ 285 w 370"/>
              <a:gd name="T107" fmla="*/ 3 h 821"/>
              <a:gd name="T108" fmla="*/ 303 w 370"/>
              <a:gd name="T109" fmla="*/ 435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821">
                <a:moveTo>
                  <a:pt x="303" y="435"/>
                </a:moveTo>
                <a:lnTo>
                  <a:pt x="295" y="435"/>
                </a:lnTo>
                <a:lnTo>
                  <a:pt x="288" y="437"/>
                </a:lnTo>
                <a:lnTo>
                  <a:pt x="282" y="440"/>
                </a:lnTo>
                <a:lnTo>
                  <a:pt x="277" y="443"/>
                </a:lnTo>
                <a:lnTo>
                  <a:pt x="265" y="451"/>
                </a:lnTo>
                <a:lnTo>
                  <a:pt x="256" y="463"/>
                </a:lnTo>
                <a:lnTo>
                  <a:pt x="246" y="476"/>
                </a:lnTo>
                <a:lnTo>
                  <a:pt x="241" y="492"/>
                </a:lnTo>
                <a:lnTo>
                  <a:pt x="236" y="510"/>
                </a:lnTo>
                <a:lnTo>
                  <a:pt x="234" y="528"/>
                </a:lnTo>
                <a:lnTo>
                  <a:pt x="236" y="547"/>
                </a:lnTo>
                <a:lnTo>
                  <a:pt x="241" y="565"/>
                </a:lnTo>
                <a:lnTo>
                  <a:pt x="246" y="580"/>
                </a:lnTo>
                <a:lnTo>
                  <a:pt x="256" y="594"/>
                </a:lnTo>
                <a:lnTo>
                  <a:pt x="265" y="606"/>
                </a:lnTo>
                <a:lnTo>
                  <a:pt x="277" y="614"/>
                </a:lnTo>
                <a:lnTo>
                  <a:pt x="282" y="617"/>
                </a:lnTo>
                <a:lnTo>
                  <a:pt x="288" y="619"/>
                </a:lnTo>
                <a:lnTo>
                  <a:pt x="295" y="620"/>
                </a:lnTo>
                <a:lnTo>
                  <a:pt x="303" y="620"/>
                </a:lnTo>
                <a:lnTo>
                  <a:pt x="309" y="620"/>
                </a:lnTo>
                <a:lnTo>
                  <a:pt x="316" y="619"/>
                </a:lnTo>
                <a:lnTo>
                  <a:pt x="322" y="617"/>
                </a:lnTo>
                <a:lnTo>
                  <a:pt x="327" y="614"/>
                </a:lnTo>
                <a:lnTo>
                  <a:pt x="338" y="606"/>
                </a:lnTo>
                <a:lnTo>
                  <a:pt x="348" y="594"/>
                </a:lnTo>
                <a:lnTo>
                  <a:pt x="356" y="580"/>
                </a:lnTo>
                <a:lnTo>
                  <a:pt x="363" y="565"/>
                </a:lnTo>
                <a:lnTo>
                  <a:pt x="368" y="547"/>
                </a:lnTo>
                <a:lnTo>
                  <a:pt x="369" y="528"/>
                </a:lnTo>
                <a:lnTo>
                  <a:pt x="368" y="510"/>
                </a:lnTo>
                <a:lnTo>
                  <a:pt x="363" y="492"/>
                </a:lnTo>
                <a:lnTo>
                  <a:pt x="356" y="476"/>
                </a:lnTo>
                <a:lnTo>
                  <a:pt x="348" y="463"/>
                </a:lnTo>
                <a:lnTo>
                  <a:pt x="338" y="451"/>
                </a:lnTo>
                <a:lnTo>
                  <a:pt x="327" y="443"/>
                </a:lnTo>
                <a:lnTo>
                  <a:pt x="322" y="440"/>
                </a:lnTo>
                <a:lnTo>
                  <a:pt x="316" y="437"/>
                </a:lnTo>
                <a:lnTo>
                  <a:pt x="309" y="435"/>
                </a:lnTo>
                <a:lnTo>
                  <a:pt x="303" y="435"/>
                </a:lnTo>
                <a:lnTo>
                  <a:pt x="65" y="646"/>
                </a:lnTo>
                <a:lnTo>
                  <a:pt x="59" y="646"/>
                </a:lnTo>
                <a:lnTo>
                  <a:pt x="54" y="648"/>
                </a:lnTo>
                <a:lnTo>
                  <a:pt x="48" y="650"/>
                </a:lnTo>
                <a:lnTo>
                  <a:pt x="41" y="653"/>
                </a:lnTo>
                <a:lnTo>
                  <a:pt x="31" y="661"/>
                </a:lnTo>
                <a:lnTo>
                  <a:pt x="22" y="672"/>
                </a:lnTo>
                <a:lnTo>
                  <a:pt x="13" y="685"/>
                </a:lnTo>
                <a:lnTo>
                  <a:pt x="9" y="700"/>
                </a:lnTo>
                <a:lnTo>
                  <a:pt x="5" y="716"/>
                </a:lnTo>
                <a:lnTo>
                  <a:pt x="4" y="733"/>
                </a:lnTo>
                <a:lnTo>
                  <a:pt x="5" y="750"/>
                </a:lnTo>
                <a:lnTo>
                  <a:pt x="9" y="767"/>
                </a:lnTo>
                <a:lnTo>
                  <a:pt x="13" y="781"/>
                </a:lnTo>
                <a:lnTo>
                  <a:pt x="22" y="794"/>
                </a:lnTo>
                <a:lnTo>
                  <a:pt x="31" y="806"/>
                </a:lnTo>
                <a:lnTo>
                  <a:pt x="41" y="814"/>
                </a:lnTo>
                <a:lnTo>
                  <a:pt x="48" y="815"/>
                </a:lnTo>
                <a:lnTo>
                  <a:pt x="54" y="819"/>
                </a:lnTo>
                <a:lnTo>
                  <a:pt x="59" y="819"/>
                </a:lnTo>
                <a:lnTo>
                  <a:pt x="65" y="820"/>
                </a:lnTo>
                <a:lnTo>
                  <a:pt x="72" y="819"/>
                </a:lnTo>
                <a:lnTo>
                  <a:pt x="78" y="819"/>
                </a:lnTo>
                <a:lnTo>
                  <a:pt x="85" y="815"/>
                </a:lnTo>
                <a:lnTo>
                  <a:pt x="90" y="814"/>
                </a:lnTo>
                <a:lnTo>
                  <a:pt x="101" y="806"/>
                </a:lnTo>
                <a:lnTo>
                  <a:pt x="109" y="794"/>
                </a:lnTo>
                <a:lnTo>
                  <a:pt x="117" y="781"/>
                </a:lnTo>
                <a:lnTo>
                  <a:pt x="124" y="767"/>
                </a:lnTo>
                <a:lnTo>
                  <a:pt x="127" y="750"/>
                </a:lnTo>
                <a:lnTo>
                  <a:pt x="129" y="733"/>
                </a:lnTo>
                <a:lnTo>
                  <a:pt x="127" y="716"/>
                </a:lnTo>
                <a:lnTo>
                  <a:pt x="124" y="700"/>
                </a:lnTo>
                <a:lnTo>
                  <a:pt x="117" y="685"/>
                </a:lnTo>
                <a:lnTo>
                  <a:pt x="109" y="672"/>
                </a:lnTo>
                <a:lnTo>
                  <a:pt x="101" y="661"/>
                </a:lnTo>
                <a:lnTo>
                  <a:pt x="90" y="653"/>
                </a:lnTo>
                <a:lnTo>
                  <a:pt x="85" y="650"/>
                </a:lnTo>
                <a:lnTo>
                  <a:pt x="78" y="648"/>
                </a:lnTo>
                <a:lnTo>
                  <a:pt x="72" y="646"/>
                </a:lnTo>
                <a:lnTo>
                  <a:pt x="65" y="646"/>
                </a:lnTo>
                <a:lnTo>
                  <a:pt x="52" y="247"/>
                </a:lnTo>
                <a:lnTo>
                  <a:pt x="41" y="248"/>
                </a:lnTo>
                <a:lnTo>
                  <a:pt x="33" y="252"/>
                </a:lnTo>
                <a:lnTo>
                  <a:pt x="23" y="258"/>
                </a:lnTo>
                <a:lnTo>
                  <a:pt x="15" y="268"/>
                </a:lnTo>
                <a:lnTo>
                  <a:pt x="10" y="278"/>
                </a:lnTo>
                <a:lnTo>
                  <a:pt x="5" y="291"/>
                </a:lnTo>
                <a:lnTo>
                  <a:pt x="2" y="304"/>
                </a:lnTo>
                <a:lnTo>
                  <a:pt x="0" y="318"/>
                </a:lnTo>
                <a:lnTo>
                  <a:pt x="2" y="333"/>
                </a:lnTo>
                <a:lnTo>
                  <a:pt x="5" y="346"/>
                </a:lnTo>
                <a:lnTo>
                  <a:pt x="10" y="357"/>
                </a:lnTo>
                <a:lnTo>
                  <a:pt x="15" y="369"/>
                </a:lnTo>
                <a:lnTo>
                  <a:pt x="23" y="377"/>
                </a:lnTo>
                <a:lnTo>
                  <a:pt x="33" y="383"/>
                </a:lnTo>
                <a:lnTo>
                  <a:pt x="41" y="388"/>
                </a:lnTo>
                <a:lnTo>
                  <a:pt x="52" y="390"/>
                </a:lnTo>
                <a:lnTo>
                  <a:pt x="62" y="388"/>
                </a:lnTo>
                <a:lnTo>
                  <a:pt x="72" y="383"/>
                </a:lnTo>
                <a:lnTo>
                  <a:pt x="80" y="377"/>
                </a:lnTo>
                <a:lnTo>
                  <a:pt x="88" y="369"/>
                </a:lnTo>
                <a:lnTo>
                  <a:pt x="95" y="357"/>
                </a:lnTo>
                <a:lnTo>
                  <a:pt x="100" y="346"/>
                </a:lnTo>
                <a:lnTo>
                  <a:pt x="103" y="333"/>
                </a:lnTo>
                <a:lnTo>
                  <a:pt x="103" y="318"/>
                </a:lnTo>
                <a:lnTo>
                  <a:pt x="103" y="304"/>
                </a:lnTo>
                <a:lnTo>
                  <a:pt x="100" y="291"/>
                </a:lnTo>
                <a:lnTo>
                  <a:pt x="95" y="278"/>
                </a:lnTo>
                <a:lnTo>
                  <a:pt x="88" y="268"/>
                </a:lnTo>
                <a:lnTo>
                  <a:pt x="80" y="258"/>
                </a:lnTo>
                <a:lnTo>
                  <a:pt x="72" y="252"/>
                </a:lnTo>
                <a:lnTo>
                  <a:pt x="62" y="248"/>
                </a:lnTo>
                <a:lnTo>
                  <a:pt x="52" y="247"/>
                </a:lnTo>
                <a:lnTo>
                  <a:pt x="270" y="0"/>
                </a:lnTo>
                <a:lnTo>
                  <a:pt x="262" y="1"/>
                </a:lnTo>
                <a:lnTo>
                  <a:pt x="254" y="3"/>
                </a:lnTo>
                <a:lnTo>
                  <a:pt x="247" y="5"/>
                </a:lnTo>
                <a:lnTo>
                  <a:pt x="241" y="8"/>
                </a:lnTo>
                <a:lnTo>
                  <a:pt x="234" y="13"/>
                </a:lnTo>
                <a:lnTo>
                  <a:pt x="228" y="18"/>
                </a:lnTo>
                <a:lnTo>
                  <a:pt x="223" y="24"/>
                </a:lnTo>
                <a:lnTo>
                  <a:pt x="217" y="31"/>
                </a:lnTo>
                <a:lnTo>
                  <a:pt x="208" y="47"/>
                </a:lnTo>
                <a:lnTo>
                  <a:pt x="200" y="63"/>
                </a:lnTo>
                <a:lnTo>
                  <a:pt x="197" y="83"/>
                </a:lnTo>
                <a:lnTo>
                  <a:pt x="195" y="104"/>
                </a:lnTo>
                <a:lnTo>
                  <a:pt x="197" y="125"/>
                </a:lnTo>
                <a:lnTo>
                  <a:pt x="200" y="144"/>
                </a:lnTo>
                <a:lnTo>
                  <a:pt x="208" y="161"/>
                </a:lnTo>
                <a:lnTo>
                  <a:pt x="217" y="177"/>
                </a:lnTo>
                <a:lnTo>
                  <a:pt x="223" y="183"/>
                </a:lnTo>
                <a:lnTo>
                  <a:pt x="228" y="190"/>
                </a:lnTo>
                <a:lnTo>
                  <a:pt x="234" y="195"/>
                </a:lnTo>
                <a:lnTo>
                  <a:pt x="241" y="198"/>
                </a:lnTo>
                <a:lnTo>
                  <a:pt x="247" y="203"/>
                </a:lnTo>
                <a:lnTo>
                  <a:pt x="254" y="204"/>
                </a:lnTo>
                <a:lnTo>
                  <a:pt x="262" y="206"/>
                </a:lnTo>
                <a:lnTo>
                  <a:pt x="270" y="206"/>
                </a:lnTo>
                <a:lnTo>
                  <a:pt x="277" y="206"/>
                </a:lnTo>
                <a:lnTo>
                  <a:pt x="285" y="204"/>
                </a:lnTo>
                <a:lnTo>
                  <a:pt x="291" y="203"/>
                </a:lnTo>
                <a:lnTo>
                  <a:pt x="298" y="198"/>
                </a:lnTo>
                <a:lnTo>
                  <a:pt x="304" y="195"/>
                </a:lnTo>
                <a:lnTo>
                  <a:pt x="311" y="190"/>
                </a:lnTo>
                <a:lnTo>
                  <a:pt x="316" y="183"/>
                </a:lnTo>
                <a:lnTo>
                  <a:pt x="322" y="177"/>
                </a:lnTo>
                <a:lnTo>
                  <a:pt x="330" y="161"/>
                </a:lnTo>
                <a:lnTo>
                  <a:pt x="338" y="144"/>
                </a:lnTo>
                <a:lnTo>
                  <a:pt x="342" y="125"/>
                </a:lnTo>
                <a:lnTo>
                  <a:pt x="343" y="104"/>
                </a:lnTo>
                <a:lnTo>
                  <a:pt x="342" y="83"/>
                </a:lnTo>
                <a:lnTo>
                  <a:pt x="338" y="63"/>
                </a:lnTo>
                <a:lnTo>
                  <a:pt x="330" y="47"/>
                </a:lnTo>
                <a:lnTo>
                  <a:pt x="322" y="31"/>
                </a:lnTo>
                <a:lnTo>
                  <a:pt x="316" y="24"/>
                </a:lnTo>
                <a:lnTo>
                  <a:pt x="311" y="18"/>
                </a:lnTo>
                <a:lnTo>
                  <a:pt x="304" y="13"/>
                </a:lnTo>
                <a:lnTo>
                  <a:pt x="298" y="8"/>
                </a:lnTo>
                <a:lnTo>
                  <a:pt x="291" y="5"/>
                </a:lnTo>
                <a:lnTo>
                  <a:pt x="285" y="3"/>
                </a:lnTo>
                <a:lnTo>
                  <a:pt x="277" y="1"/>
                </a:lnTo>
                <a:lnTo>
                  <a:pt x="270" y="0"/>
                </a:lnTo>
                <a:lnTo>
                  <a:pt x="303" y="435"/>
                </a:lnTo>
              </a:path>
            </a:pathLst>
          </a:custGeom>
          <a:solidFill>
            <a:srgbClr val="CC9926"/>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74" name="Freeform 34"/>
          <p:cNvSpPr>
            <a:spLocks/>
          </p:cNvSpPr>
          <p:nvPr/>
        </p:nvSpPr>
        <p:spPr bwMode="auto">
          <a:xfrm>
            <a:off x="5489575" y="3819525"/>
            <a:ext cx="215900" cy="295275"/>
          </a:xfrm>
          <a:custGeom>
            <a:avLst/>
            <a:gdLst>
              <a:gd name="T0" fmla="*/ 69 w 136"/>
              <a:gd name="T1" fmla="*/ 0 h 186"/>
              <a:gd name="T2" fmla="*/ 61 w 136"/>
              <a:gd name="T3" fmla="*/ 0 h 186"/>
              <a:gd name="T4" fmla="*/ 54 w 136"/>
              <a:gd name="T5" fmla="*/ 2 h 186"/>
              <a:gd name="T6" fmla="*/ 48 w 136"/>
              <a:gd name="T7" fmla="*/ 5 h 186"/>
              <a:gd name="T8" fmla="*/ 43 w 136"/>
              <a:gd name="T9" fmla="*/ 8 h 186"/>
              <a:gd name="T10" fmla="*/ 31 w 136"/>
              <a:gd name="T11" fmla="*/ 16 h 186"/>
              <a:gd name="T12" fmla="*/ 22 w 136"/>
              <a:gd name="T13" fmla="*/ 28 h 186"/>
              <a:gd name="T14" fmla="*/ 12 w 136"/>
              <a:gd name="T15" fmla="*/ 41 h 186"/>
              <a:gd name="T16" fmla="*/ 7 w 136"/>
              <a:gd name="T17" fmla="*/ 57 h 186"/>
              <a:gd name="T18" fmla="*/ 2 w 136"/>
              <a:gd name="T19" fmla="*/ 75 h 186"/>
              <a:gd name="T20" fmla="*/ 0 w 136"/>
              <a:gd name="T21" fmla="*/ 93 h 186"/>
              <a:gd name="T22" fmla="*/ 2 w 136"/>
              <a:gd name="T23" fmla="*/ 112 h 186"/>
              <a:gd name="T24" fmla="*/ 7 w 136"/>
              <a:gd name="T25" fmla="*/ 130 h 186"/>
              <a:gd name="T26" fmla="*/ 12 w 136"/>
              <a:gd name="T27" fmla="*/ 145 h 186"/>
              <a:gd name="T28" fmla="*/ 22 w 136"/>
              <a:gd name="T29" fmla="*/ 159 h 186"/>
              <a:gd name="T30" fmla="*/ 31 w 136"/>
              <a:gd name="T31" fmla="*/ 171 h 186"/>
              <a:gd name="T32" fmla="*/ 43 w 136"/>
              <a:gd name="T33" fmla="*/ 179 h 186"/>
              <a:gd name="T34" fmla="*/ 48 w 136"/>
              <a:gd name="T35" fmla="*/ 182 h 186"/>
              <a:gd name="T36" fmla="*/ 54 w 136"/>
              <a:gd name="T37" fmla="*/ 184 h 186"/>
              <a:gd name="T38" fmla="*/ 61 w 136"/>
              <a:gd name="T39" fmla="*/ 185 h 186"/>
              <a:gd name="T40" fmla="*/ 69 w 136"/>
              <a:gd name="T41" fmla="*/ 185 h 186"/>
              <a:gd name="T42" fmla="*/ 75 w 136"/>
              <a:gd name="T43" fmla="*/ 185 h 186"/>
              <a:gd name="T44" fmla="*/ 82 w 136"/>
              <a:gd name="T45" fmla="*/ 184 h 186"/>
              <a:gd name="T46" fmla="*/ 88 w 136"/>
              <a:gd name="T47" fmla="*/ 182 h 186"/>
              <a:gd name="T48" fmla="*/ 93 w 136"/>
              <a:gd name="T49" fmla="*/ 179 h 186"/>
              <a:gd name="T50" fmla="*/ 104 w 136"/>
              <a:gd name="T51" fmla="*/ 171 h 186"/>
              <a:gd name="T52" fmla="*/ 114 w 136"/>
              <a:gd name="T53" fmla="*/ 159 h 186"/>
              <a:gd name="T54" fmla="*/ 122 w 136"/>
              <a:gd name="T55" fmla="*/ 145 h 186"/>
              <a:gd name="T56" fmla="*/ 129 w 136"/>
              <a:gd name="T57" fmla="*/ 130 h 186"/>
              <a:gd name="T58" fmla="*/ 134 w 136"/>
              <a:gd name="T59" fmla="*/ 112 h 186"/>
              <a:gd name="T60" fmla="*/ 135 w 136"/>
              <a:gd name="T61" fmla="*/ 93 h 186"/>
              <a:gd name="T62" fmla="*/ 134 w 136"/>
              <a:gd name="T63" fmla="*/ 75 h 186"/>
              <a:gd name="T64" fmla="*/ 129 w 136"/>
              <a:gd name="T65" fmla="*/ 57 h 186"/>
              <a:gd name="T66" fmla="*/ 122 w 136"/>
              <a:gd name="T67" fmla="*/ 41 h 186"/>
              <a:gd name="T68" fmla="*/ 114 w 136"/>
              <a:gd name="T69" fmla="*/ 28 h 186"/>
              <a:gd name="T70" fmla="*/ 104 w 136"/>
              <a:gd name="T71" fmla="*/ 16 h 186"/>
              <a:gd name="T72" fmla="*/ 93 w 136"/>
              <a:gd name="T73" fmla="*/ 8 h 186"/>
              <a:gd name="T74" fmla="*/ 88 w 136"/>
              <a:gd name="T75" fmla="*/ 5 h 186"/>
              <a:gd name="T76" fmla="*/ 82 w 136"/>
              <a:gd name="T77" fmla="*/ 2 h 186"/>
              <a:gd name="T78" fmla="*/ 75 w 136"/>
              <a:gd name="T79" fmla="*/ 0 h 186"/>
              <a:gd name="T80" fmla="*/ 69 w 136"/>
              <a:gd name="T8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186">
                <a:moveTo>
                  <a:pt x="69" y="0"/>
                </a:moveTo>
                <a:lnTo>
                  <a:pt x="61" y="0"/>
                </a:lnTo>
                <a:lnTo>
                  <a:pt x="54" y="2"/>
                </a:lnTo>
                <a:lnTo>
                  <a:pt x="48" y="5"/>
                </a:lnTo>
                <a:lnTo>
                  <a:pt x="43" y="8"/>
                </a:lnTo>
                <a:lnTo>
                  <a:pt x="31" y="16"/>
                </a:lnTo>
                <a:lnTo>
                  <a:pt x="22" y="28"/>
                </a:lnTo>
                <a:lnTo>
                  <a:pt x="12" y="41"/>
                </a:lnTo>
                <a:lnTo>
                  <a:pt x="7" y="57"/>
                </a:lnTo>
                <a:lnTo>
                  <a:pt x="2" y="75"/>
                </a:lnTo>
                <a:lnTo>
                  <a:pt x="0" y="93"/>
                </a:lnTo>
                <a:lnTo>
                  <a:pt x="2" y="112"/>
                </a:lnTo>
                <a:lnTo>
                  <a:pt x="7" y="130"/>
                </a:lnTo>
                <a:lnTo>
                  <a:pt x="12" y="145"/>
                </a:lnTo>
                <a:lnTo>
                  <a:pt x="22" y="159"/>
                </a:lnTo>
                <a:lnTo>
                  <a:pt x="31" y="171"/>
                </a:lnTo>
                <a:lnTo>
                  <a:pt x="43" y="179"/>
                </a:lnTo>
                <a:lnTo>
                  <a:pt x="48" y="182"/>
                </a:lnTo>
                <a:lnTo>
                  <a:pt x="54" y="184"/>
                </a:lnTo>
                <a:lnTo>
                  <a:pt x="61" y="185"/>
                </a:lnTo>
                <a:lnTo>
                  <a:pt x="69" y="185"/>
                </a:lnTo>
                <a:lnTo>
                  <a:pt x="75" y="185"/>
                </a:lnTo>
                <a:lnTo>
                  <a:pt x="82" y="184"/>
                </a:lnTo>
                <a:lnTo>
                  <a:pt x="88" y="182"/>
                </a:lnTo>
                <a:lnTo>
                  <a:pt x="93" y="179"/>
                </a:lnTo>
                <a:lnTo>
                  <a:pt x="104" y="171"/>
                </a:lnTo>
                <a:lnTo>
                  <a:pt x="114" y="159"/>
                </a:lnTo>
                <a:lnTo>
                  <a:pt x="122" y="145"/>
                </a:lnTo>
                <a:lnTo>
                  <a:pt x="129" y="130"/>
                </a:lnTo>
                <a:lnTo>
                  <a:pt x="134" y="112"/>
                </a:lnTo>
                <a:lnTo>
                  <a:pt x="135" y="93"/>
                </a:lnTo>
                <a:lnTo>
                  <a:pt x="134" y="75"/>
                </a:lnTo>
                <a:lnTo>
                  <a:pt x="129" y="57"/>
                </a:lnTo>
                <a:lnTo>
                  <a:pt x="122" y="41"/>
                </a:lnTo>
                <a:lnTo>
                  <a:pt x="114" y="28"/>
                </a:lnTo>
                <a:lnTo>
                  <a:pt x="104" y="16"/>
                </a:lnTo>
                <a:lnTo>
                  <a:pt x="93" y="8"/>
                </a:lnTo>
                <a:lnTo>
                  <a:pt x="88" y="5"/>
                </a:lnTo>
                <a:lnTo>
                  <a:pt x="82" y="2"/>
                </a:lnTo>
                <a:lnTo>
                  <a:pt x="75" y="0"/>
                </a:lnTo>
                <a:lnTo>
                  <a:pt x="6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75" name="Freeform 35"/>
          <p:cNvSpPr>
            <a:spLocks/>
          </p:cNvSpPr>
          <p:nvPr/>
        </p:nvSpPr>
        <p:spPr bwMode="auto">
          <a:xfrm>
            <a:off x="5124450" y="4154488"/>
            <a:ext cx="200025" cy="277812"/>
          </a:xfrm>
          <a:custGeom>
            <a:avLst/>
            <a:gdLst>
              <a:gd name="T0" fmla="*/ 61 w 126"/>
              <a:gd name="T1" fmla="*/ 0 h 175"/>
              <a:gd name="T2" fmla="*/ 55 w 126"/>
              <a:gd name="T3" fmla="*/ 0 h 175"/>
              <a:gd name="T4" fmla="*/ 50 w 126"/>
              <a:gd name="T5" fmla="*/ 2 h 175"/>
              <a:gd name="T6" fmla="*/ 44 w 126"/>
              <a:gd name="T7" fmla="*/ 4 h 175"/>
              <a:gd name="T8" fmla="*/ 37 w 126"/>
              <a:gd name="T9" fmla="*/ 7 h 175"/>
              <a:gd name="T10" fmla="*/ 27 w 126"/>
              <a:gd name="T11" fmla="*/ 15 h 175"/>
              <a:gd name="T12" fmla="*/ 18 w 126"/>
              <a:gd name="T13" fmla="*/ 26 h 175"/>
              <a:gd name="T14" fmla="*/ 9 w 126"/>
              <a:gd name="T15" fmla="*/ 39 h 175"/>
              <a:gd name="T16" fmla="*/ 5 w 126"/>
              <a:gd name="T17" fmla="*/ 54 h 175"/>
              <a:gd name="T18" fmla="*/ 1 w 126"/>
              <a:gd name="T19" fmla="*/ 70 h 175"/>
              <a:gd name="T20" fmla="*/ 0 w 126"/>
              <a:gd name="T21" fmla="*/ 87 h 175"/>
              <a:gd name="T22" fmla="*/ 1 w 126"/>
              <a:gd name="T23" fmla="*/ 104 h 175"/>
              <a:gd name="T24" fmla="*/ 5 w 126"/>
              <a:gd name="T25" fmla="*/ 121 h 175"/>
              <a:gd name="T26" fmla="*/ 9 w 126"/>
              <a:gd name="T27" fmla="*/ 135 h 175"/>
              <a:gd name="T28" fmla="*/ 18 w 126"/>
              <a:gd name="T29" fmla="*/ 148 h 175"/>
              <a:gd name="T30" fmla="*/ 27 w 126"/>
              <a:gd name="T31" fmla="*/ 160 h 175"/>
              <a:gd name="T32" fmla="*/ 37 w 126"/>
              <a:gd name="T33" fmla="*/ 168 h 175"/>
              <a:gd name="T34" fmla="*/ 44 w 126"/>
              <a:gd name="T35" fmla="*/ 169 h 175"/>
              <a:gd name="T36" fmla="*/ 50 w 126"/>
              <a:gd name="T37" fmla="*/ 173 h 175"/>
              <a:gd name="T38" fmla="*/ 55 w 126"/>
              <a:gd name="T39" fmla="*/ 173 h 175"/>
              <a:gd name="T40" fmla="*/ 61 w 126"/>
              <a:gd name="T41" fmla="*/ 174 h 175"/>
              <a:gd name="T42" fmla="*/ 68 w 126"/>
              <a:gd name="T43" fmla="*/ 173 h 175"/>
              <a:gd name="T44" fmla="*/ 74 w 126"/>
              <a:gd name="T45" fmla="*/ 173 h 175"/>
              <a:gd name="T46" fmla="*/ 81 w 126"/>
              <a:gd name="T47" fmla="*/ 169 h 175"/>
              <a:gd name="T48" fmla="*/ 86 w 126"/>
              <a:gd name="T49" fmla="*/ 168 h 175"/>
              <a:gd name="T50" fmla="*/ 97 w 126"/>
              <a:gd name="T51" fmla="*/ 160 h 175"/>
              <a:gd name="T52" fmla="*/ 105 w 126"/>
              <a:gd name="T53" fmla="*/ 148 h 175"/>
              <a:gd name="T54" fmla="*/ 113 w 126"/>
              <a:gd name="T55" fmla="*/ 135 h 175"/>
              <a:gd name="T56" fmla="*/ 120 w 126"/>
              <a:gd name="T57" fmla="*/ 121 h 175"/>
              <a:gd name="T58" fmla="*/ 123 w 126"/>
              <a:gd name="T59" fmla="*/ 104 h 175"/>
              <a:gd name="T60" fmla="*/ 125 w 126"/>
              <a:gd name="T61" fmla="*/ 87 h 175"/>
              <a:gd name="T62" fmla="*/ 123 w 126"/>
              <a:gd name="T63" fmla="*/ 70 h 175"/>
              <a:gd name="T64" fmla="*/ 120 w 126"/>
              <a:gd name="T65" fmla="*/ 54 h 175"/>
              <a:gd name="T66" fmla="*/ 113 w 126"/>
              <a:gd name="T67" fmla="*/ 39 h 175"/>
              <a:gd name="T68" fmla="*/ 105 w 126"/>
              <a:gd name="T69" fmla="*/ 26 h 175"/>
              <a:gd name="T70" fmla="*/ 97 w 126"/>
              <a:gd name="T71" fmla="*/ 15 h 175"/>
              <a:gd name="T72" fmla="*/ 86 w 126"/>
              <a:gd name="T73" fmla="*/ 7 h 175"/>
              <a:gd name="T74" fmla="*/ 81 w 126"/>
              <a:gd name="T75" fmla="*/ 4 h 175"/>
              <a:gd name="T76" fmla="*/ 74 w 126"/>
              <a:gd name="T77" fmla="*/ 2 h 175"/>
              <a:gd name="T78" fmla="*/ 68 w 126"/>
              <a:gd name="T79" fmla="*/ 0 h 175"/>
              <a:gd name="T80" fmla="*/ 61 w 126"/>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75">
                <a:moveTo>
                  <a:pt x="61" y="0"/>
                </a:moveTo>
                <a:lnTo>
                  <a:pt x="55" y="0"/>
                </a:lnTo>
                <a:lnTo>
                  <a:pt x="50" y="2"/>
                </a:lnTo>
                <a:lnTo>
                  <a:pt x="44" y="4"/>
                </a:lnTo>
                <a:lnTo>
                  <a:pt x="37" y="7"/>
                </a:lnTo>
                <a:lnTo>
                  <a:pt x="27" y="15"/>
                </a:lnTo>
                <a:lnTo>
                  <a:pt x="18" y="26"/>
                </a:lnTo>
                <a:lnTo>
                  <a:pt x="9" y="39"/>
                </a:lnTo>
                <a:lnTo>
                  <a:pt x="5" y="54"/>
                </a:lnTo>
                <a:lnTo>
                  <a:pt x="1" y="70"/>
                </a:lnTo>
                <a:lnTo>
                  <a:pt x="0" y="87"/>
                </a:lnTo>
                <a:lnTo>
                  <a:pt x="1" y="104"/>
                </a:lnTo>
                <a:lnTo>
                  <a:pt x="5" y="121"/>
                </a:lnTo>
                <a:lnTo>
                  <a:pt x="9" y="135"/>
                </a:lnTo>
                <a:lnTo>
                  <a:pt x="18" y="148"/>
                </a:lnTo>
                <a:lnTo>
                  <a:pt x="27" y="160"/>
                </a:lnTo>
                <a:lnTo>
                  <a:pt x="37" y="168"/>
                </a:lnTo>
                <a:lnTo>
                  <a:pt x="44" y="169"/>
                </a:lnTo>
                <a:lnTo>
                  <a:pt x="50" y="173"/>
                </a:lnTo>
                <a:lnTo>
                  <a:pt x="55" y="173"/>
                </a:lnTo>
                <a:lnTo>
                  <a:pt x="61" y="174"/>
                </a:lnTo>
                <a:lnTo>
                  <a:pt x="68" y="173"/>
                </a:lnTo>
                <a:lnTo>
                  <a:pt x="74" y="173"/>
                </a:lnTo>
                <a:lnTo>
                  <a:pt x="81" y="169"/>
                </a:lnTo>
                <a:lnTo>
                  <a:pt x="86" y="168"/>
                </a:lnTo>
                <a:lnTo>
                  <a:pt x="97" y="160"/>
                </a:lnTo>
                <a:lnTo>
                  <a:pt x="105" y="148"/>
                </a:lnTo>
                <a:lnTo>
                  <a:pt x="113" y="135"/>
                </a:lnTo>
                <a:lnTo>
                  <a:pt x="120" y="121"/>
                </a:lnTo>
                <a:lnTo>
                  <a:pt x="123" y="104"/>
                </a:lnTo>
                <a:lnTo>
                  <a:pt x="125" y="87"/>
                </a:lnTo>
                <a:lnTo>
                  <a:pt x="123" y="70"/>
                </a:lnTo>
                <a:lnTo>
                  <a:pt x="120" y="54"/>
                </a:lnTo>
                <a:lnTo>
                  <a:pt x="113" y="39"/>
                </a:lnTo>
                <a:lnTo>
                  <a:pt x="105" y="26"/>
                </a:lnTo>
                <a:lnTo>
                  <a:pt x="97" y="15"/>
                </a:lnTo>
                <a:lnTo>
                  <a:pt x="86" y="7"/>
                </a:lnTo>
                <a:lnTo>
                  <a:pt x="81" y="4"/>
                </a:lnTo>
                <a:lnTo>
                  <a:pt x="74" y="2"/>
                </a:lnTo>
                <a:lnTo>
                  <a:pt x="68" y="0"/>
                </a:lnTo>
                <a:lnTo>
                  <a:pt x="61"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76" name="Freeform 36"/>
          <p:cNvSpPr>
            <a:spLocks/>
          </p:cNvSpPr>
          <p:nvPr/>
        </p:nvSpPr>
        <p:spPr bwMode="auto">
          <a:xfrm>
            <a:off x="5118100" y="3521075"/>
            <a:ext cx="165100" cy="228600"/>
          </a:xfrm>
          <a:custGeom>
            <a:avLst/>
            <a:gdLst>
              <a:gd name="T0" fmla="*/ 52 w 104"/>
              <a:gd name="T1" fmla="*/ 0 h 144"/>
              <a:gd name="T2" fmla="*/ 41 w 104"/>
              <a:gd name="T3" fmla="*/ 1 h 144"/>
              <a:gd name="T4" fmla="*/ 33 w 104"/>
              <a:gd name="T5" fmla="*/ 5 h 144"/>
              <a:gd name="T6" fmla="*/ 23 w 104"/>
              <a:gd name="T7" fmla="*/ 11 h 144"/>
              <a:gd name="T8" fmla="*/ 15 w 104"/>
              <a:gd name="T9" fmla="*/ 21 h 144"/>
              <a:gd name="T10" fmla="*/ 10 w 104"/>
              <a:gd name="T11" fmla="*/ 31 h 144"/>
              <a:gd name="T12" fmla="*/ 5 w 104"/>
              <a:gd name="T13" fmla="*/ 44 h 144"/>
              <a:gd name="T14" fmla="*/ 2 w 104"/>
              <a:gd name="T15" fmla="*/ 57 h 144"/>
              <a:gd name="T16" fmla="*/ 0 w 104"/>
              <a:gd name="T17" fmla="*/ 71 h 144"/>
              <a:gd name="T18" fmla="*/ 2 w 104"/>
              <a:gd name="T19" fmla="*/ 86 h 144"/>
              <a:gd name="T20" fmla="*/ 5 w 104"/>
              <a:gd name="T21" fmla="*/ 99 h 144"/>
              <a:gd name="T22" fmla="*/ 10 w 104"/>
              <a:gd name="T23" fmla="*/ 110 h 144"/>
              <a:gd name="T24" fmla="*/ 15 w 104"/>
              <a:gd name="T25" fmla="*/ 122 h 144"/>
              <a:gd name="T26" fmla="*/ 23 w 104"/>
              <a:gd name="T27" fmla="*/ 130 h 144"/>
              <a:gd name="T28" fmla="*/ 33 w 104"/>
              <a:gd name="T29" fmla="*/ 136 h 144"/>
              <a:gd name="T30" fmla="*/ 41 w 104"/>
              <a:gd name="T31" fmla="*/ 141 h 144"/>
              <a:gd name="T32" fmla="*/ 52 w 104"/>
              <a:gd name="T33" fmla="*/ 143 h 144"/>
              <a:gd name="T34" fmla="*/ 62 w 104"/>
              <a:gd name="T35" fmla="*/ 141 h 144"/>
              <a:gd name="T36" fmla="*/ 72 w 104"/>
              <a:gd name="T37" fmla="*/ 136 h 144"/>
              <a:gd name="T38" fmla="*/ 80 w 104"/>
              <a:gd name="T39" fmla="*/ 130 h 144"/>
              <a:gd name="T40" fmla="*/ 88 w 104"/>
              <a:gd name="T41" fmla="*/ 122 h 144"/>
              <a:gd name="T42" fmla="*/ 95 w 104"/>
              <a:gd name="T43" fmla="*/ 110 h 144"/>
              <a:gd name="T44" fmla="*/ 100 w 104"/>
              <a:gd name="T45" fmla="*/ 99 h 144"/>
              <a:gd name="T46" fmla="*/ 103 w 104"/>
              <a:gd name="T47" fmla="*/ 86 h 144"/>
              <a:gd name="T48" fmla="*/ 103 w 104"/>
              <a:gd name="T49" fmla="*/ 71 h 144"/>
              <a:gd name="T50" fmla="*/ 103 w 104"/>
              <a:gd name="T51" fmla="*/ 57 h 144"/>
              <a:gd name="T52" fmla="*/ 100 w 104"/>
              <a:gd name="T53" fmla="*/ 44 h 144"/>
              <a:gd name="T54" fmla="*/ 95 w 104"/>
              <a:gd name="T55" fmla="*/ 31 h 144"/>
              <a:gd name="T56" fmla="*/ 88 w 104"/>
              <a:gd name="T57" fmla="*/ 21 h 144"/>
              <a:gd name="T58" fmla="*/ 80 w 104"/>
              <a:gd name="T59" fmla="*/ 11 h 144"/>
              <a:gd name="T60" fmla="*/ 72 w 104"/>
              <a:gd name="T61" fmla="*/ 5 h 144"/>
              <a:gd name="T62" fmla="*/ 62 w 104"/>
              <a:gd name="T63" fmla="*/ 1 h 144"/>
              <a:gd name="T64" fmla="*/ 52 w 104"/>
              <a:gd name="T6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44">
                <a:moveTo>
                  <a:pt x="52" y="0"/>
                </a:moveTo>
                <a:lnTo>
                  <a:pt x="41" y="1"/>
                </a:lnTo>
                <a:lnTo>
                  <a:pt x="33" y="5"/>
                </a:lnTo>
                <a:lnTo>
                  <a:pt x="23" y="11"/>
                </a:lnTo>
                <a:lnTo>
                  <a:pt x="15" y="21"/>
                </a:lnTo>
                <a:lnTo>
                  <a:pt x="10" y="31"/>
                </a:lnTo>
                <a:lnTo>
                  <a:pt x="5" y="44"/>
                </a:lnTo>
                <a:lnTo>
                  <a:pt x="2" y="57"/>
                </a:lnTo>
                <a:lnTo>
                  <a:pt x="0" y="71"/>
                </a:lnTo>
                <a:lnTo>
                  <a:pt x="2" y="86"/>
                </a:lnTo>
                <a:lnTo>
                  <a:pt x="5" y="99"/>
                </a:lnTo>
                <a:lnTo>
                  <a:pt x="10" y="110"/>
                </a:lnTo>
                <a:lnTo>
                  <a:pt x="15" y="122"/>
                </a:lnTo>
                <a:lnTo>
                  <a:pt x="23" y="130"/>
                </a:lnTo>
                <a:lnTo>
                  <a:pt x="33" y="136"/>
                </a:lnTo>
                <a:lnTo>
                  <a:pt x="41" y="141"/>
                </a:lnTo>
                <a:lnTo>
                  <a:pt x="52" y="143"/>
                </a:lnTo>
                <a:lnTo>
                  <a:pt x="62" y="141"/>
                </a:lnTo>
                <a:lnTo>
                  <a:pt x="72" y="136"/>
                </a:lnTo>
                <a:lnTo>
                  <a:pt x="80" y="130"/>
                </a:lnTo>
                <a:lnTo>
                  <a:pt x="88" y="122"/>
                </a:lnTo>
                <a:lnTo>
                  <a:pt x="95" y="110"/>
                </a:lnTo>
                <a:lnTo>
                  <a:pt x="100" y="99"/>
                </a:lnTo>
                <a:lnTo>
                  <a:pt x="103" y="86"/>
                </a:lnTo>
                <a:lnTo>
                  <a:pt x="103" y="71"/>
                </a:lnTo>
                <a:lnTo>
                  <a:pt x="103" y="57"/>
                </a:lnTo>
                <a:lnTo>
                  <a:pt x="100" y="44"/>
                </a:lnTo>
                <a:lnTo>
                  <a:pt x="95" y="31"/>
                </a:lnTo>
                <a:lnTo>
                  <a:pt x="88" y="21"/>
                </a:lnTo>
                <a:lnTo>
                  <a:pt x="80" y="11"/>
                </a:lnTo>
                <a:lnTo>
                  <a:pt x="72" y="5"/>
                </a:lnTo>
                <a:lnTo>
                  <a:pt x="62" y="1"/>
                </a:lnTo>
                <a:lnTo>
                  <a:pt x="5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77" name="Freeform 37"/>
          <p:cNvSpPr>
            <a:spLocks/>
          </p:cNvSpPr>
          <p:nvPr/>
        </p:nvSpPr>
        <p:spPr bwMode="auto">
          <a:xfrm>
            <a:off x="5427663" y="3128963"/>
            <a:ext cx="236537" cy="328612"/>
          </a:xfrm>
          <a:custGeom>
            <a:avLst/>
            <a:gdLst>
              <a:gd name="T0" fmla="*/ 75 w 149"/>
              <a:gd name="T1" fmla="*/ 0 h 207"/>
              <a:gd name="T2" fmla="*/ 67 w 149"/>
              <a:gd name="T3" fmla="*/ 1 h 207"/>
              <a:gd name="T4" fmla="*/ 59 w 149"/>
              <a:gd name="T5" fmla="*/ 3 h 207"/>
              <a:gd name="T6" fmla="*/ 52 w 149"/>
              <a:gd name="T7" fmla="*/ 5 h 207"/>
              <a:gd name="T8" fmla="*/ 46 w 149"/>
              <a:gd name="T9" fmla="*/ 8 h 207"/>
              <a:gd name="T10" fmla="*/ 39 w 149"/>
              <a:gd name="T11" fmla="*/ 13 h 207"/>
              <a:gd name="T12" fmla="*/ 33 w 149"/>
              <a:gd name="T13" fmla="*/ 18 h 207"/>
              <a:gd name="T14" fmla="*/ 28 w 149"/>
              <a:gd name="T15" fmla="*/ 24 h 207"/>
              <a:gd name="T16" fmla="*/ 22 w 149"/>
              <a:gd name="T17" fmla="*/ 31 h 207"/>
              <a:gd name="T18" fmla="*/ 13 w 149"/>
              <a:gd name="T19" fmla="*/ 47 h 207"/>
              <a:gd name="T20" fmla="*/ 5 w 149"/>
              <a:gd name="T21" fmla="*/ 63 h 207"/>
              <a:gd name="T22" fmla="*/ 2 w 149"/>
              <a:gd name="T23" fmla="*/ 83 h 207"/>
              <a:gd name="T24" fmla="*/ 0 w 149"/>
              <a:gd name="T25" fmla="*/ 104 h 207"/>
              <a:gd name="T26" fmla="*/ 2 w 149"/>
              <a:gd name="T27" fmla="*/ 125 h 207"/>
              <a:gd name="T28" fmla="*/ 5 w 149"/>
              <a:gd name="T29" fmla="*/ 144 h 207"/>
              <a:gd name="T30" fmla="*/ 13 w 149"/>
              <a:gd name="T31" fmla="*/ 161 h 207"/>
              <a:gd name="T32" fmla="*/ 22 w 149"/>
              <a:gd name="T33" fmla="*/ 177 h 207"/>
              <a:gd name="T34" fmla="*/ 28 w 149"/>
              <a:gd name="T35" fmla="*/ 183 h 207"/>
              <a:gd name="T36" fmla="*/ 33 w 149"/>
              <a:gd name="T37" fmla="*/ 190 h 207"/>
              <a:gd name="T38" fmla="*/ 39 w 149"/>
              <a:gd name="T39" fmla="*/ 195 h 207"/>
              <a:gd name="T40" fmla="*/ 46 w 149"/>
              <a:gd name="T41" fmla="*/ 198 h 207"/>
              <a:gd name="T42" fmla="*/ 52 w 149"/>
              <a:gd name="T43" fmla="*/ 203 h 207"/>
              <a:gd name="T44" fmla="*/ 59 w 149"/>
              <a:gd name="T45" fmla="*/ 204 h 207"/>
              <a:gd name="T46" fmla="*/ 67 w 149"/>
              <a:gd name="T47" fmla="*/ 206 h 207"/>
              <a:gd name="T48" fmla="*/ 75 w 149"/>
              <a:gd name="T49" fmla="*/ 206 h 207"/>
              <a:gd name="T50" fmla="*/ 82 w 149"/>
              <a:gd name="T51" fmla="*/ 206 h 207"/>
              <a:gd name="T52" fmla="*/ 90 w 149"/>
              <a:gd name="T53" fmla="*/ 204 h 207"/>
              <a:gd name="T54" fmla="*/ 96 w 149"/>
              <a:gd name="T55" fmla="*/ 203 h 207"/>
              <a:gd name="T56" fmla="*/ 103 w 149"/>
              <a:gd name="T57" fmla="*/ 198 h 207"/>
              <a:gd name="T58" fmla="*/ 109 w 149"/>
              <a:gd name="T59" fmla="*/ 195 h 207"/>
              <a:gd name="T60" fmla="*/ 116 w 149"/>
              <a:gd name="T61" fmla="*/ 190 h 207"/>
              <a:gd name="T62" fmla="*/ 121 w 149"/>
              <a:gd name="T63" fmla="*/ 183 h 207"/>
              <a:gd name="T64" fmla="*/ 127 w 149"/>
              <a:gd name="T65" fmla="*/ 177 h 207"/>
              <a:gd name="T66" fmla="*/ 135 w 149"/>
              <a:gd name="T67" fmla="*/ 161 h 207"/>
              <a:gd name="T68" fmla="*/ 143 w 149"/>
              <a:gd name="T69" fmla="*/ 144 h 207"/>
              <a:gd name="T70" fmla="*/ 147 w 149"/>
              <a:gd name="T71" fmla="*/ 125 h 207"/>
              <a:gd name="T72" fmla="*/ 148 w 149"/>
              <a:gd name="T73" fmla="*/ 104 h 207"/>
              <a:gd name="T74" fmla="*/ 147 w 149"/>
              <a:gd name="T75" fmla="*/ 83 h 207"/>
              <a:gd name="T76" fmla="*/ 143 w 149"/>
              <a:gd name="T77" fmla="*/ 63 h 207"/>
              <a:gd name="T78" fmla="*/ 135 w 149"/>
              <a:gd name="T79" fmla="*/ 47 h 207"/>
              <a:gd name="T80" fmla="*/ 127 w 149"/>
              <a:gd name="T81" fmla="*/ 31 h 207"/>
              <a:gd name="T82" fmla="*/ 121 w 149"/>
              <a:gd name="T83" fmla="*/ 24 h 207"/>
              <a:gd name="T84" fmla="*/ 116 w 149"/>
              <a:gd name="T85" fmla="*/ 18 h 207"/>
              <a:gd name="T86" fmla="*/ 109 w 149"/>
              <a:gd name="T87" fmla="*/ 13 h 207"/>
              <a:gd name="T88" fmla="*/ 103 w 149"/>
              <a:gd name="T89" fmla="*/ 8 h 207"/>
              <a:gd name="T90" fmla="*/ 96 w 149"/>
              <a:gd name="T91" fmla="*/ 5 h 207"/>
              <a:gd name="T92" fmla="*/ 90 w 149"/>
              <a:gd name="T93" fmla="*/ 3 h 207"/>
              <a:gd name="T94" fmla="*/ 82 w 149"/>
              <a:gd name="T95" fmla="*/ 1 h 207"/>
              <a:gd name="T96" fmla="*/ 75 w 149"/>
              <a:gd name="T9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78" name="Freeform 38"/>
          <p:cNvSpPr>
            <a:spLocks/>
          </p:cNvSpPr>
          <p:nvPr/>
        </p:nvSpPr>
        <p:spPr bwMode="auto">
          <a:xfrm>
            <a:off x="5926138" y="2854325"/>
            <a:ext cx="334962" cy="871538"/>
          </a:xfrm>
          <a:custGeom>
            <a:avLst/>
            <a:gdLst>
              <a:gd name="T0" fmla="*/ 0 w 211"/>
              <a:gd name="T1" fmla="*/ 0 h 549"/>
              <a:gd name="T2" fmla="*/ 28 w 211"/>
              <a:gd name="T3" fmla="*/ 25 h 549"/>
              <a:gd name="T4" fmla="*/ 54 w 211"/>
              <a:gd name="T5" fmla="*/ 49 h 549"/>
              <a:gd name="T6" fmla="*/ 80 w 211"/>
              <a:gd name="T7" fmla="*/ 77 h 549"/>
              <a:gd name="T8" fmla="*/ 106 w 211"/>
              <a:gd name="T9" fmla="*/ 104 h 549"/>
              <a:gd name="T10" fmla="*/ 132 w 211"/>
              <a:gd name="T11" fmla="*/ 132 h 549"/>
              <a:gd name="T12" fmla="*/ 158 w 211"/>
              <a:gd name="T13" fmla="*/ 161 h 549"/>
              <a:gd name="T14" fmla="*/ 184 w 211"/>
              <a:gd name="T15" fmla="*/ 189 h 549"/>
              <a:gd name="T16" fmla="*/ 210 w 211"/>
              <a:gd name="T17" fmla="*/ 217 h 549"/>
              <a:gd name="T18" fmla="*/ 208 w 211"/>
              <a:gd name="T19" fmla="*/ 257 h 549"/>
              <a:gd name="T20" fmla="*/ 207 w 211"/>
              <a:gd name="T21" fmla="*/ 298 h 549"/>
              <a:gd name="T22" fmla="*/ 207 w 211"/>
              <a:gd name="T23" fmla="*/ 340 h 549"/>
              <a:gd name="T24" fmla="*/ 205 w 211"/>
              <a:gd name="T25" fmla="*/ 381 h 549"/>
              <a:gd name="T26" fmla="*/ 203 w 211"/>
              <a:gd name="T27" fmla="*/ 421 h 549"/>
              <a:gd name="T28" fmla="*/ 200 w 211"/>
              <a:gd name="T29" fmla="*/ 464 h 549"/>
              <a:gd name="T30" fmla="*/ 198 w 211"/>
              <a:gd name="T31" fmla="*/ 506 h 549"/>
              <a:gd name="T32" fmla="*/ 197 w 211"/>
              <a:gd name="T33" fmla="*/ 548 h 549"/>
              <a:gd name="T34" fmla="*/ 194 w 211"/>
              <a:gd name="T35" fmla="*/ 504 h 549"/>
              <a:gd name="T36" fmla="*/ 190 w 211"/>
              <a:gd name="T37" fmla="*/ 462 h 549"/>
              <a:gd name="T38" fmla="*/ 187 w 211"/>
              <a:gd name="T39" fmla="*/ 418 h 549"/>
              <a:gd name="T40" fmla="*/ 184 w 211"/>
              <a:gd name="T41" fmla="*/ 376 h 549"/>
              <a:gd name="T42" fmla="*/ 179 w 211"/>
              <a:gd name="T43" fmla="*/ 334 h 549"/>
              <a:gd name="T44" fmla="*/ 174 w 211"/>
              <a:gd name="T45" fmla="*/ 293 h 549"/>
              <a:gd name="T46" fmla="*/ 169 w 211"/>
              <a:gd name="T47" fmla="*/ 254 h 549"/>
              <a:gd name="T48" fmla="*/ 161 w 211"/>
              <a:gd name="T49" fmla="*/ 215 h 549"/>
              <a:gd name="T50" fmla="*/ 142 w 211"/>
              <a:gd name="T51" fmla="*/ 186 h 549"/>
              <a:gd name="T52" fmla="*/ 122 w 211"/>
              <a:gd name="T53" fmla="*/ 158 h 549"/>
              <a:gd name="T54" fmla="*/ 103 w 211"/>
              <a:gd name="T55" fmla="*/ 130 h 549"/>
              <a:gd name="T56" fmla="*/ 83 w 211"/>
              <a:gd name="T57" fmla="*/ 104 h 549"/>
              <a:gd name="T58" fmla="*/ 62 w 211"/>
              <a:gd name="T59" fmla="*/ 78 h 549"/>
              <a:gd name="T60" fmla="*/ 42 w 211"/>
              <a:gd name="T61" fmla="*/ 52 h 549"/>
              <a:gd name="T62" fmla="*/ 21 w 211"/>
              <a:gd name="T63" fmla="*/ 26 h 549"/>
              <a:gd name="T64" fmla="*/ 0 w 211"/>
              <a:gd name="T65"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549">
                <a:moveTo>
                  <a:pt x="0" y="0"/>
                </a:moveTo>
                <a:lnTo>
                  <a:pt x="28" y="25"/>
                </a:lnTo>
                <a:lnTo>
                  <a:pt x="54" y="49"/>
                </a:lnTo>
                <a:lnTo>
                  <a:pt x="80" y="77"/>
                </a:lnTo>
                <a:lnTo>
                  <a:pt x="106" y="104"/>
                </a:lnTo>
                <a:lnTo>
                  <a:pt x="132" y="132"/>
                </a:lnTo>
                <a:lnTo>
                  <a:pt x="158" y="161"/>
                </a:lnTo>
                <a:lnTo>
                  <a:pt x="184" y="189"/>
                </a:lnTo>
                <a:lnTo>
                  <a:pt x="210" y="217"/>
                </a:lnTo>
                <a:lnTo>
                  <a:pt x="208" y="257"/>
                </a:lnTo>
                <a:lnTo>
                  <a:pt x="207" y="298"/>
                </a:lnTo>
                <a:lnTo>
                  <a:pt x="207" y="340"/>
                </a:lnTo>
                <a:lnTo>
                  <a:pt x="205" y="381"/>
                </a:lnTo>
                <a:lnTo>
                  <a:pt x="203" y="421"/>
                </a:lnTo>
                <a:lnTo>
                  <a:pt x="200" y="464"/>
                </a:lnTo>
                <a:lnTo>
                  <a:pt x="198" y="506"/>
                </a:lnTo>
                <a:lnTo>
                  <a:pt x="197" y="548"/>
                </a:lnTo>
                <a:lnTo>
                  <a:pt x="194" y="504"/>
                </a:lnTo>
                <a:lnTo>
                  <a:pt x="190" y="462"/>
                </a:lnTo>
                <a:lnTo>
                  <a:pt x="187" y="418"/>
                </a:lnTo>
                <a:lnTo>
                  <a:pt x="184" y="376"/>
                </a:lnTo>
                <a:lnTo>
                  <a:pt x="179" y="334"/>
                </a:lnTo>
                <a:lnTo>
                  <a:pt x="174" y="293"/>
                </a:lnTo>
                <a:lnTo>
                  <a:pt x="169" y="254"/>
                </a:lnTo>
                <a:lnTo>
                  <a:pt x="161" y="215"/>
                </a:lnTo>
                <a:lnTo>
                  <a:pt x="142" y="186"/>
                </a:lnTo>
                <a:lnTo>
                  <a:pt x="122" y="158"/>
                </a:lnTo>
                <a:lnTo>
                  <a:pt x="103" y="130"/>
                </a:lnTo>
                <a:lnTo>
                  <a:pt x="83" y="104"/>
                </a:lnTo>
                <a:lnTo>
                  <a:pt x="62" y="78"/>
                </a:lnTo>
                <a:lnTo>
                  <a:pt x="42" y="52"/>
                </a:lnTo>
                <a:lnTo>
                  <a:pt x="21" y="26"/>
                </a:lnTo>
                <a:lnTo>
                  <a:pt x="0" y="0"/>
                </a:lnTo>
              </a:path>
            </a:pathLst>
          </a:custGeom>
          <a:solidFill>
            <a:srgbClr val="E0BC6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79" name="Freeform 39"/>
          <p:cNvSpPr>
            <a:spLocks/>
          </p:cNvSpPr>
          <p:nvPr/>
        </p:nvSpPr>
        <p:spPr bwMode="auto">
          <a:xfrm>
            <a:off x="5813425" y="3286125"/>
            <a:ext cx="155575" cy="333375"/>
          </a:xfrm>
          <a:custGeom>
            <a:avLst/>
            <a:gdLst>
              <a:gd name="T0" fmla="*/ 91 w 98"/>
              <a:gd name="T1" fmla="*/ 0 h 210"/>
              <a:gd name="T2" fmla="*/ 86 w 98"/>
              <a:gd name="T3" fmla="*/ 3 h 210"/>
              <a:gd name="T4" fmla="*/ 81 w 98"/>
              <a:gd name="T5" fmla="*/ 8 h 210"/>
              <a:gd name="T6" fmla="*/ 78 w 98"/>
              <a:gd name="T7" fmla="*/ 13 h 210"/>
              <a:gd name="T8" fmla="*/ 73 w 98"/>
              <a:gd name="T9" fmla="*/ 19 h 210"/>
              <a:gd name="T10" fmla="*/ 68 w 98"/>
              <a:gd name="T11" fmla="*/ 36 h 210"/>
              <a:gd name="T12" fmla="*/ 63 w 98"/>
              <a:gd name="T13" fmla="*/ 52 h 210"/>
              <a:gd name="T14" fmla="*/ 60 w 98"/>
              <a:gd name="T15" fmla="*/ 70 h 210"/>
              <a:gd name="T16" fmla="*/ 58 w 98"/>
              <a:gd name="T17" fmla="*/ 86 h 210"/>
              <a:gd name="T18" fmla="*/ 58 w 98"/>
              <a:gd name="T19" fmla="*/ 99 h 210"/>
              <a:gd name="T20" fmla="*/ 58 w 98"/>
              <a:gd name="T21" fmla="*/ 110 h 210"/>
              <a:gd name="T22" fmla="*/ 58 w 98"/>
              <a:gd name="T23" fmla="*/ 122 h 210"/>
              <a:gd name="T24" fmla="*/ 60 w 98"/>
              <a:gd name="T25" fmla="*/ 136 h 210"/>
              <a:gd name="T26" fmla="*/ 63 w 98"/>
              <a:gd name="T27" fmla="*/ 151 h 210"/>
              <a:gd name="T28" fmla="*/ 66 w 98"/>
              <a:gd name="T29" fmla="*/ 166 h 210"/>
              <a:gd name="T30" fmla="*/ 71 w 98"/>
              <a:gd name="T31" fmla="*/ 179 h 210"/>
              <a:gd name="T32" fmla="*/ 79 w 98"/>
              <a:gd name="T33" fmla="*/ 192 h 210"/>
              <a:gd name="T34" fmla="*/ 83 w 98"/>
              <a:gd name="T35" fmla="*/ 196 h 210"/>
              <a:gd name="T36" fmla="*/ 87 w 98"/>
              <a:gd name="T37" fmla="*/ 201 h 210"/>
              <a:gd name="T38" fmla="*/ 92 w 98"/>
              <a:gd name="T39" fmla="*/ 206 h 210"/>
              <a:gd name="T40" fmla="*/ 97 w 98"/>
              <a:gd name="T41" fmla="*/ 209 h 210"/>
              <a:gd name="T42" fmla="*/ 87 w 98"/>
              <a:gd name="T43" fmla="*/ 209 h 210"/>
              <a:gd name="T44" fmla="*/ 78 w 98"/>
              <a:gd name="T45" fmla="*/ 209 h 210"/>
              <a:gd name="T46" fmla="*/ 68 w 98"/>
              <a:gd name="T47" fmla="*/ 206 h 210"/>
              <a:gd name="T48" fmla="*/ 58 w 98"/>
              <a:gd name="T49" fmla="*/ 203 h 210"/>
              <a:gd name="T50" fmla="*/ 50 w 98"/>
              <a:gd name="T51" fmla="*/ 198 h 210"/>
              <a:gd name="T52" fmla="*/ 42 w 98"/>
              <a:gd name="T53" fmla="*/ 193 h 210"/>
              <a:gd name="T54" fmla="*/ 35 w 98"/>
              <a:gd name="T55" fmla="*/ 187 h 210"/>
              <a:gd name="T56" fmla="*/ 27 w 98"/>
              <a:gd name="T57" fmla="*/ 180 h 210"/>
              <a:gd name="T58" fmla="*/ 22 w 98"/>
              <a:gd name="T59" fmla="*/ 172 h 210"/>
              <a:gd name="T60" fmla="*/ 16 w 98"/>
              <a:gd name="T61" fmla="*/ 164 h 210"/>
              <a:gd name="T62" fmla="*/ 13 w 98"/>
              <a:gd name="T63" fmla="*/ 154 h 210"/>
              <a:gd name="T64" fmla="*/ 8 w 98"/>
              <a:gd name="T65" fmla="*/ 144 h 210"/>
              <a:gd name="T66" fmla="*/ 5 w 98"/>
              <a:gd name="T67" fmla="*/ 135 h 210"/>
              <a:gd name="T68" fmla="*/ 3 w 98"/>
              <a:gd name="T69" fmla="*/ 123 h 210"/>
              <a:gd name="T70" fmla="*/ 1 w 98"/>
              <a:gd name="T71" fmla="*/ 114 h 210"/>
              <a:gd name="T72" fmla="*/ 0 w 98"/>
              <a:gd name="T73" fmla="*/ 102 h 210"/>
              <a:gd name="T74" fmla="*/ 0 w 98"/>
              <a:gd name="T75" fmla="*/ 92 h 210"/>
              <a:gd name="T76" fmla="*/ 1 w 98"/>
              <a:gd name="T77" fmla="*/ 81 h 210"/>
              <a:gd name="T78" fmla="*/ 3 w 98"/>
              <a:gd name="T79" fmla="*/ 71 h 210"/>
              <a:gd name="T80" fmla="*/ 6 w 98"/>
              <a:gd name="T81" fmla="*/ 63 h 210"/>
              <a:gd name="T82" fmla="*/ 9 w 98"/>
              <a:gd name="T83" fmla="*/ 53 h 210"/>
              <a:gd name="T84" fmla="*/ 14 w 98"/>
              <a:gd name="T85" fmla="*/ 45 h 210"/>
              <a:gd name="T86" fmla="*/ 19 w 98"/>
              <a:gd name="T87" fmla="*/ 37 h 210"/>
              <a:gd name="T88" fmla="*/ 26 w 98"/>
              <a:gd name="T89" fmla="*/ 31 h 210"/>
              <a:gd name="T90" fmla="*/ 32 w 98"/>
              <a:gd name="T91" fmla="*/ 24 h 210"/>
              <a:gd name="T92" fmla="*/ 39 w 98"/>
              <a:gd name="T93" fmla="*/ 18 h 210"/>
              <a:gd name="T94" fmla="*/ 47 w 98"/>
              <a:gd name="T95" fmla="*/ 13 h 210"/>
              <a:gd name="T96" fmla="*/ 55 w 98"/>
              <a:gd name="T97" fmla="*/ 8 h 210"/>
              <a:gd name="T98" fmla="*/ 63 w 98"/>
              <a:gd name="T99" fmla="*/ 5 h 210"/>
              <a:gd name="T100" fmla="*/ 71 w 98"/>
              <a:gd name="T101" fmla="*/ 1 h 210"/>
              <a:gd name="T102" fmla="*/ 81 w 98"/>
              <a:gd name="T103" fmla="*/ 0 h 210"/>
              <a:gd name="T104" fmla="*/ 91 w 98"/>
              <a:gd name="T105"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80" name="Freeform 40"/>
          <p:cNvSpPr>
            <a:spLocks/>
          </p:cNvSpPr>
          <p:nvPr/>
        </p:nvSpPr>
        <p:spPr bwMode="auto">
          <a:xfrm>
            <a:off x="5813425" y="3286125"/>
            <a:ext cx="155575" cy="333375"/>
          </a:xfrm>
          <a:custGeom>
            <a:avLst/>
            <a:gdLst>
              <a:gd name="T0" fmla="*/ 91 w 98"/>
              <a:gd name="T1" fmla="*/ 0 h 210"/>
              <a:gd name="T2" fmla="*/ 86 w 98"/>
              <a:gd name="T3" fmla="*/ 3 h 210"/>
              <a:gd name="T4" fmla="*/ 81 w 98"/>
              <a:gd name="T5" fmla="*/ 8 h 210"/>
              <a:gd name="T6" fmla="*/ 78 w 98"/>
              <a:gd name="T7" fmla="*/ 13 h 210"/>
              <a:gd name="T8" fmla="*/ 73 w 98"/>
              <a:gd name="T9" fmla="*/ 19 h 210"/>
              <a:gd name="T10" fmla="*/ 68 w 98"/>
              <a:gd name="T11" fmla="*/ 36 h 210"/>
              <a:gd name="T12" fmla="*/ 63 w 98"/>
              <a:gd name="T13" fmla="*/ 52 h 210"/>
              <a:gd name="T14" fmla="*/ 60 w 98"/>
              <a:gd name="T15" fmla="*/ 70 h 210"/>
              <a:gd name="T16" fmla="*/ 58 w 98"/>
              <a:gd name="T17" fmla="*/ 86 h 210"/>
              <a:gd name="T18" fmla="*/ 58 w 98"/>
              <a:gd name="T19" fmla="*/ 99 h 210"/>
              <a:gd name="T20" fmla="*/ 58 w 98"/>
              <a:gd name="T21" fmla="*/ 110 h 210"/>
              <a:gd name="T22" fmla="*/ 58 w 98"/>
              <a:gd name="T23" fmla="*/ 122 h 210"/>
              <a:gd name="T24" fmla="*/ 60 w 98"/>
              <a:gd name="T25" fmla="*/ 136 h 210"/>
              <a:gd name="T26" fmla="*/ 63 w 98"/>
              <a:gd name="T27" fmla="*/ 151 h 210"/>
              <a:gd name="T28" fmla="*/ 66 w 98"/>
              <a:gd name="T29" fmla="*/ 166 h 210"/>
              <a:gd name="T30" fmla="*/ 71 w 98"/>
              <a:gd name="T31" fmla="*/ 179 h 210"/>
              <a:gd name="T32" fmla="*/ 79 w 98"/>
              <a:gd name="T33" fmla="*/ 192 h 210"/>
              <a:gd name="T34" fmla="*/ 83 w 98"/>
              <a:gd name="T35" fmla="*/ 196 h 210"/>
              <a:gd name="T36" fmla="*/ 87 w 98"/>
              <a:gd name="T37" fmla="*/ 201 h 210"/>
              <a:gd name="T38" fmla="*/ 92 w 98"/>
              <a:gd name="T39" fmla="*/ 206 h 210"/>
              <a:gd name="T40" fmla="*/ 97 w 98"/>
              <a:gd name="T41" fmla="*/ 209 h 210"/>
              <a:gd name="T42" fmla="*/ 87 w 98"/>
              <a:gd name="T43" fmla="*/ 209 h 210"/>
              <a:gd name="T44" fmla="*/ 78 w 98"/>
              <a:gd name="T45" fmla="*/ 209 h 210"/>
              <a:gd name="T46" fmla="*/ 68 w 98"/>
              <a:gd name="T47" fmla="*/ 206 h 210"/>
              <a:gd name="T48" fmla="*/ 58 w 98"/>
              <a:gd name="T49" fmla="*/ 203 h 210"/>
              <a:gd name="T50" fmla="*/ 50 w 98"/>
              <a:gd name="T51" fmla="*/ 198 h 210"/>
              <a:gd name="T52" fmla="*/ 42 w 98"/>
              <a:gd name="T53" fmla="*/ 193 h 210"/>
              <a:gd name="T54" fmla="*/ 35 w 98"/>
              <a:gd name="T55" fmla="*/ 187 h 210"/>
              <a:gd name="T56" fmla="*/ 27 w 98"/>
              <a:gd name="T57" fmla="*/ 180 h 210"/>
              <a:gd name="T58" fmla="*/ 22 w 98"/>
              <a:gd name="T59" fmla="*/ 172 h 210"/>
              <a:gd name="T60" fmla="*/ 16 w 98"/>
              <a:gd name="T61" fmla="*/ 164 h 210"/>
              <a:gd name="T62" fmla="*/ 13 w 98"/>
              <a:gd name="T63" fmla="*/ 154 h 210"/>
              <a:gd name="T64" fmla="*/ 8 w 98"/>
              <a:gd name="T65" fmla="*/ 144 h 210"/>
              <a:gd name="T66" fmla="*/ 5 w 98"/>
              <a:gd name="T67" fmla="*/ 135 h 210"/>
              <a:gd name="T68" fmla="*/ 3 w 98"/>
              <a:gd name="T69" fmla="*/ 123 h 210"/>
              <a:gd name="T70" fmla="*/ 1 w 98"/>
              <a:gd name="T71" fmla="*/ 114 h 210"/>
              <a:gd name="T72" fmla="*/ 0 w 98"/>
              <a:gd name="T73" fmla="*/ 102 h 210"/>
              <a:gd name="T74" fmla="*/ 0 w 98"/>
              <a:gd name="T75" fmla="*/ 92 h 210"/>
              <a:gd name="T76" fmla="*/ 1 w 98"/>
              <a:gd name="T77" fmla="*/ 81 h 210"/>
              <a:gd name="T78" fmla="*/ 3 w 98"/>
              <a:gd name="T79" fmla="*/ 71 h 210"/>
              <a:gd name="T80" fmla="*/ 6 w 98"/>
              <a:gd name="T81" fmla="*/ 63 h 210"/>
              <a:gd name="T82" fmla="*/ 9 w 98"/>
              <a:gd name="T83" fmla="*/ 53 h 210"/>
              <a:gd name="T84" fmla="*/ 14 w 98"/>
              <a:gd name="T85" fmla="*/ 45 h 210"/>
              <a:gd name="T86" fmla="*/ 19 w 98"/>
              <a:gd name="T87" fmla="*/ 37 h 210"/>
              <a:gd name="T88" fmla="*/ 26 w 98"/>
              <a:gd name="T89" fmla="*/ 31 h 210"/>
              <a:gd name="T90" fmla="*/ 32 w 98"/>
              <a:gd name="T91" fmla="*/ 24 h 210"/>
              <a:gd name="T92" fmla="*/ 39 w 98"/>
              <a:gd name="T93" fmla="*/ 18 h 210"/>
              <a:gd name="T94" fmla="*/ 47 w 98"/>
              <a:gd name="T95" fmla="*/ 13 h 210"/>
              <a:gd name="T96" fmla="*/ 55 w 98"/>
              <a:gd name="T97" fmla="*/ 8 h 210"/>
              <a:gd name="T98" fmla="*/ 63 w 98"/>
              <a:gd name="T99" fmla="*/ 5 h 210"/>
              <a:gd name="T100" fmla="*/ 71 w 98"/>
              <a:gd name="T101" fmla="*/ 1 h 210"/>
              <a:gd name="T102" fmla="*/ 81 w 98"/>
              <a:gd name="T103" fmla="*/ 0 h 210"/>
              <a:gd name="T104" fmla="*/ 91 w 98"/>
              <a:gd name="T105"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81" name="Freeform 41"/>
          <p:cNvSpPr>
            <a:spLocks/>
          </p:cNvSpPr>
          <p:nvPr/>
        </p:nvSpPr>
        <p:spPr bwMode="auto">
          <a:xfrm>
            <a:off x="5545138" y="3175000"/>
            <a:ext cx="119062" cy="238125"/>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82" name="Freeform 42"/>
          <p:cNvSpPr>
            <a:spLocks/>
          </p:cNvSpPr>
          <p:nvPr/>
        </p:nvSpPr>
        <p:spPr bwMode="auto">
          <a:xfrm>
            <a:off x="5545138" y="3175000"/>
            <a:ext cx="119062" cy="238125"/>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3333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83" name="Freeform 43"/>
          <p:cNvSpPr>
            <a:spLocks/>
          </p:cNvSpPr>
          <p:nvPr/>
        </p:nvSpPr>
        <p:spPr bwMode="auto">
          <a:xfrm>
            <a:off x="5199063" y="3551238"/>
            <a:ext cx="84137" cy="166687"/>
          </a:xfrm>
          <a:custGeom>
            <a:avLst/>
            <a:gdLst>
              <a:gd name="T0" fmla="*/ 26 w 53"/>
              <a:gd name="T1" fmla="*/ 0 h 105"/>
              <a:gd name="T2" fmla="*/ 21 w 53"/>
              <a:gd name="T3" fmla="*/ 0 h 105"/>
              <a:gd name="T4" fmla="*/ 16 w 53"/>
              <a:gd name="T5" fmla="*/ 3 h 105"/>
              <a:gd name="T6" fmla="*/ 11 w 53"/>
              <a:gd name="T7" fmla="*/ 8 h 105"/>
              <a:gd name="T8" fmla="*/ 8 w 53"/>
              <a:gd name="T9" fmla="*/ 15 h 105"/>
              <a:gd name="T10" fmla="*/ 5 w 53"/>
              <a:gd name="T11" fmla="*/ 23 h 105"/>
              <a:gd name="T12" fmla="*/ 1 w 53"/>
              <a:gd name="T13" fmla="*/ 31 h 105"/>
              <a:gd name="T14" fmla="*/ 1 w 53"/>
              <a:gd name="T15" fmla="*/ 41 h 105"/>
              <a:gd name="T16" fmla="*/ 0 w 53"/>
              <a:gd name="T17" fmla="*/ 52 h 105"/>
              <a:gd name="T18" fmla="*/ 1 w 53"/>
              <a:gd name="T19" fmla="*/ 62 h 105"/>
              <a:gd name="T20" fmla="*/ 1 w 53"/>
              <a:gd name="T21" fmla="*/ 72 h 105"/>
              <a:gd name="T22" fmla="*/ 5 w 53"/>
              <a:gd name="T23" fmla="*/ 81 h 105"/>
              <a:gd name="T24" fmla="*/ 8 w 53"/>
              <a:gd name="T25" fmla="*/ 88 h 105"/>
              <a:gd name="T26" fmla="*/ 11 w 53"/>
              <a:gd name="T27" fmla="*/ 94 h 105"/>
              <a:gd name="T28" fmla="*/ 16 w 53"/>
              <a:gd name="T29" fmla="*/ 99 h 105"/>
              <a:gd name="T30" fmla="*/ 21 w 53"/>
              <a:gd name="T31" fmla="*/ 103 h 105"/>
              <a:gd name="T32" fmla="*/ 26 w 53"/>
              <a:gd name="T33" fmla="*/ 104 h 105"/>
              <a:gd name="T34" fmla="*/ 31 w 53"/>
              <a:gd name="T35" fmla="*/ 103 h 105"/>
              <a:gd name="T36" fmla="*/ 36 w 53"/>
              <a:gd name="T37" fmla="*/ 99 h 105"/>
              <a:gd name="T38" fmla="*/ 40 w 53"/>
              <a:gd name="T39" fmla="*/ 94 h 105"/>
              <a:gd name="T40" fmla="*/ 45 w 53"/>
              <a:gd name="T41" fmla="*/ 88 h 105"/>
              <a:gd name="T42" fmla="*/ 49 w 53"/>
              <a:gd name="T43" fmla="*/ 81 h 105"/>
              <a:gd name="T44" fmla="*/ 50 w 53"/>
              <a:gd name="T45" fmla="*/ 72 h 105"/>
              <a:gd name="T46" fmla="*/ 52 w 53"/>
              <a:gd name="T47" fmla="*/ 62 h 105"/>
              <a:gd name="T48" fmla="*/ 52 w 53"/>
              <a:gd name="T49" fmla="*/ 52 h 105"/>
              <a:gd name="T50" fmla="*/ 52 w 53"/>
              <a:gd name="T51" fmla="*/ 41 h 105"/>
              <a:gd name="T52" fmla="*/ 50 w 53"/>
              <a:gd name="T53" fmla="*/ 31 h 105"/>
              <a:gd name="T54" fmla="*/ 49 w 53"/>
              <a:gd name="T55" fmla="*/ 23 h 105"/>
              <a:gd name="T56" fmla="*/ 45 w 53"/>
              <a:gd name="T57" fmla="*/ 15 h 105"/>
              <a:gd name="T58" fmla="*/ 40 w 53"/>
              <a:gd name="T59" fmla="*/ 8 h 105"/>
              <a:gd name="T60" fmla="*/ 36 w 53"/>
              <a:gd name="T61" fmla="*/ 3 h 105"/>
              <a:gd name="T62" fmla="*/ 31 w 53"/>
              <a:gd name="T63" fmla="*/ 0 h 105"/>
              <a:gd name="T64" fmla="*/ 26 w 53"/>
              <a:gd name="T6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84" name="Freeform 44"/>
          <p:cNvSpPr>
            <a:spLocks/>
          </p:cNvSpPr>
          <p:nvPr/>
        </p:nvSpPr>
        <p:spPr bwMode="auto">
          <a:xfrm>
            <a:off x="5199063" y="3551238"/>
            <a:ext cx="84137" cy="166687"/>
          </a:xfrm>
          <a:custGeom>
            <a:avLst/>
            <a:gdLst>
              <a:gd name="T0" fmla="*/ 26 w 53"/>
              <a:gd name="T1" fmla="*/ 0 h 105"/>
              <a:gd name="T2" fmla="*/ 21 w 53"/>
              <a:gd name="T3" fmla="*/ 0 h 105"/>
              <a:gd name="T4" fmla="*/ 16 w 53"/>
              <a:gd name="T5" fmla="*/ 3 h 105"/>
              <a:gd name="T6" fmla="*/ 11 w 53"/>
              <a:gd name="T7" fmla="*/ 8 h 105"/>
              <a:gd name="T8" fmla="*/ 8 w 53"/>
              <a:gd name="T9" fmla="*/ 15 h 105"/>
              <a:gd name="T10" fmla="*/ 5 w 53"/>
              <a:gd name="T11" fmla="*/ 23 h 105"/>
              <a:gd name="T12" fmla="*/ 1 w 53"/>
              <a:gd name="T13" fmla="*/ 31 h 105"/>
              <a:gd name="T14" fmla="*/ 1 w 53"/>
              <a:gd name="T15" fmla="*/ 41 h 105"/>
              <a:gd name="T16" fmla="*/ 0 w 53"/>
              <a:gd name="T17" fmla="*/ 52 h 105"/>
              <a:gd name="T18" fmla="*/ 1 w 53"/>
              <a:gd name="T19" fmla="*/ 62 h 105"/>
              <a:gd name="T20" fmla="*/ 1 w 53"/>
              <a:gd name="T21" fmla="*/ 72 h 105"/>
              <a:gd name="T22" fmla="*/ 5 w 53"/>
              <a:gd name="T23" fmla="*/ 81 h 105"/>
              <a:gd name="T24" fmla="*/ 8 w 53"/>
              <a:gd name="T25" fmla="*/ 88 h 105"/>
              <a:gd name="T26" fmla="*/ 11 w 53"/>
              <a:gd name="T27" fmla="*/ 94 h 105"/>
              <a:gd name="T28" fmla="*/ 16 w 53"/>
              <a:gd name="T29" fmla="*/ 99 h 105"/>
              <a:gd name="T30" fmla="*/ 21 w 53"/>
              <a:gd name="T31" fmla="*/ 103 h 105"/>
              <a:gd name="T32" fmla="*/ 26 w 53"/>
              <a:gd name="T33" fmla="*/ 104 h 105"/>
              <a:gd name="T34" fmla="*/ 31 w 53"/>
              <a:gd name="T35" fmla="*/ 103 h 105"/>
              <a:gd name="T36" fmla="*/ 36 w 53"/>
              <a:gd name="T37" fmla="*/ 99 h 105"/>
              <a:gd name="T38" fmla="*/ 40 w 53"/>
              <a:gd name="T39" fmla="*/ 94 h 105"/>
              <a:gd name="T40" fmla="*/ 45 w 53"/>
              <a:gd name="T41" fmla="*/ 88 h 105"/>
              <a:gd name="T42" fmla="*/ 49 w 53"/>
              <a:gd name="T43" fmla="*/ 81 h 105"/>
              <a:gd name="T44" fmla="*/ 50 w 53"/>
              <a:gd name="T45" fmla="*/ 72 h 105"/>
              <a:gd name="T46" fmla="*/ 52 w 53"/>
              <a:gd name="T47" fmla="*/ 62 h 105"/>
              <a:gd name="T48" fmla="*/ 52 w 53"/>
              <a:gd name="T49" fmla="*/ 52 h 105"/>
              <a:gd name="T50" fmla="*/ 52 w 53"/>
              <a:gd name="T51" fmla="*/ 41 h 105"/>
              <a:gd name="T52" fmla="*/ 50 w 53"/>
              <a:gd name="T53" fmla="*/ 31 h 105"/>
              <a:gd name="T54" fmla="*/ 49 w 53"/>
              <a:gd name="T55" fmla="*/ 23 h 105"/>
              <a:gd name="T56" fmla="*/ 45 w 53"/>
              <a:gd name="T57" fmla="*/ 15 h 105"/>
              <a:gd name="T58" fmla="*/ 40 w 53"/>
              <a:gd name="T59" fmla="*/ 8 h 105"/>
              <a:gd name="T60" fmla="*/ 36 w 53"/>
              <a:gd name="T61" fmla="*/ 3 h 105"/>
              <a:gd name="T62" fmla="*/ 31 w 53"/>
              <a:gd name="T63" fmla="*/ 0 h 105"/>
              <a:gd name="T64" fmla="*/ 26 w 53"/>
              <a:gd name="T6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85" name="Freeform 45"/>
          <p:cNvSpPr>
            <a:spLocks/>
          </p:cNvSpPr>
          <p:nvPr/>
        </p:nvSpPr>
        <p:spPr bwMode="auto">
          <a:xfrm>
            <a:off x="5595938" y="3860800"/>
            <a:ext cx="109537" cy="215900"/>
          </a:xfrm>
          <a:custGeom>
            <a:avLst/>
            <a:gdLst>
              <a:gd name="T0" fmla="*/ 34 w 69"/>
              <a:gd name="T1" fmla="*/ 0 h 136"/>
              <a:gd name="T2" fmla="*/ 26 w 69"/>
              <a:gd name="T3" fmla="*/ 2 h 136"/>
              <a:gd name="T4" fmla="*/ 20 w 69"/>
              <a:gd name="T5" fmla="*/ 5 h 136"/>
              <a:gd name="T6" fmla="*/ 15 w 69"/>
              <a:gd name="T7" fmla="*/ 12 h 136"/>
              <a:gd name="T8" fmla="*/ 10 w 69"/>
              <a:gd name="T9" fmla="*/ 20 h 136"/>
              <a:gd name="T10" fmla="*/ 5 w 69"/>
              <a:gd name="T11" fmla="*/ 29 h 136"/>
              <a:gd name="T12" fmla="*/ 2 w 69"/>
              <a:gd name="T13" fmla="*/ 41 h 136"/>
              <a:gd name="T14" fmla="*/ 0 w 69"/>
              <a:gd name="T15" fmla="*/ 54 h 136"/>
              <a:gd name="T16" fmla="*/ 0 w 69"/>
              <a:gd name="T17" fmla="*/ 68 h 136"/>
              <a:gd name="T18" fmla="*/ 0 w 69"/>
              <a:gd name="T19" fmla="*/ 81 h 136"/>
              <a:gd name="T20" fmla="*/ 2 w 69"/>
              <a:gd name="T21" fmla="*/ 94 h 136"/>
              <a:gd name="T22" fmla="*/ 5 w 69"/>
              <a:gd name="T23" fmla="*/ 106 h 136"/>
              <a:gd name="T24" fmla="*/ 10 w 69"/>
              <a:gd name="T25" fmla="*/ 116 h 136"/>
              <a:gd name="T26" fmla="*/ 15 w 69"/>
              <a:gd name="T27" fmla="*/ 124 h 136"/>
              <a:gd name="T28" fmla="*/ 20 w 69"/>
              <a:gd name="T29" fmla="*/ 130 h 136"/>
              <a:gd name="T30" fmla="*/ 26 w 69"/>
              <a:gd name="T31" fmla="*/ 133 h 136"/>
              <a:gd name="T32" fmla="*/ 34 w 69"/>
              <a:gd name="T33" fmla="*/ 135 h 136"/>
              <a:gd name="T34" fmla="*/ 41 w 69"/>
              <a:gd name="T35" fmla="*/ 133 h 136"/>
              <a:gd name="T36" fmla="*/ 47 w 69"/>
              <a:gd name="T37" fmla="*/ 130 h 136"/>
              <a:gd name="T38" fmla="*/ 52 w 69"/>
              <a:gd name="T39" fmla="*/ 124 h 136"/>
              <a:gd name="T40" fmla="*/ 57 w 69"/>
              <a:gd name="T41" fmla="*/ 116 h 136"/>
              <a:gd name="T42" fmla="*/ 62 w 69"/>
              <a:gd name="T43" fmla="*/ 106 h 136"/>
              <a:gd name="T44" fmla="*/ 65 w 69"/>
              <a:gd name="T45" fmla="*/ 94 h 136"/>
              <a:gd name="T46" fmla="*/ 67 w 69"/>
              <a:gd name="T47" fmla="*/ 81 h 136"/>
              <a:gd name="T48" fmla="*/ 68 w 69"/>
              <a:gd name="T49" fmla="*/ 68 h 136"/>
              <a:gd name="T50" fmla="*/ 67 w 69"/>
              <a:gd name="T51" fmla="*/ 54 h 136"/>
              <a:gd name="T52" fmla="*/ 65 w 69"/>
              <a:gd name="T53" fmla="*/ 41 h 136"/>
              <a:gd name="T54" fmla="*/ 62 w 69"/>
              <a:gd name="T55" fmla="*/ 29 h 136"/>
              <a:gd name="T56" fmla="*/ 57 w 69"/>
              <a:gd name="T57" fmla="*/ 20 h 136"/>
              <a:gd name="T58" fmla="*/ 52 w 69"/>
              <a:gd name="T59" fmla="*/ 12 h 136"/>
              <a:gd name="T60" fmla="*/ 47 w 69"/>
              <a:gd name="T61" fmla="*/ 5 h 136"/>
              <a:gd name="T62" fmla="*/ 41 w 69"/>
              <a:gd name="T63" fmla="*/ 2 h 136"/>
              <a:gd name="T64" fmla="*/ 34 w 69"/>
              <a:gd name="T6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solidFill>
            <a:srgbClr val="333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86" name="Freeform 46"/>
          <p:cNvSpPr>
            <a:spLocks/>
          </p:cNvSpPr>
          <p:nvPr/>
        </p:nvSpPr>
        <p:spPr bwMode="auto">
          <a:xfrm>
            <a:off x="5595938" y="3860800"/>
            <a:ext cx="109537" cy="215900"/>
          </a:xfrm>
          <a:custGeom>
            <a:avLst/>
            <a:gdLst>
              <a:gd name="T0" fmla="*/ 34 w 69"/>
              <a:gd name="T1" fmla="*/ 0 h 136"/>
              <a:gd name="T2" fmla="*/ 26 w 69"/>
              <a:gd name="T3" fmla="*/ 2 h 136"/>
              <a:gd name="T4" fmla="*/ 20 w 69"/>
              <a:gd name="T5" fmla="*/ 5 h 136"/>
              <a:gd name="T6" fmla="*/ 15 w 69"/>
              <a:gd name="T7" fmla="*/ 12 h 136"/>
              <a:gd name="T8" fmla="*/ 10 w 69"/>
              <a:gd name="T9" fmla="*/ 20 h 136"/>
              <a:gd name="T10" fmla="*/ 5 w 69"/>
              <a:gd name="T11" fmla="*/ 29 h 136"/>
              <a:gd name="T12" fmla="*/ 2 w 69"/>
              <a:gd name="T13" fmla="*/ 41 h 136"/>
              <a:gd name="T14" fmla="*/ 0 w 69"/>
              <a:gd name="T15" fmla="*/ 54 h 136"/>
              <a:gd name="T16" fmla="*/ 0 w 69"/>
              <a:gd name="T17" fmla="*/ 68 h 136"/>
              <a:gd name="T18" fmla="*/ 0 w 69"/>
              <a:gd name="T19" fmla="*/ 81 h 136"/>
              <a:gd name="T20" fmla="*/ 2 w 69"/>
              <a:gd name="T21" fmla="*/ 94 h 136"/>
              <a:gd name="T22" fmla="*/ 5 w 69"/>
              <a:gd name="T23" fmla="*/ 106 h 136"/>
              <a:gd name="T24" fmla="*/ 10 w 69"/>
              <a:gd name="T25" fmla="*/ 116 h 136"/>
              <a:gd name="T26" fmla="*/ 15 w 69"/>
              <a:gd name="T27" fmla="*/ 124 h 136"/>
              <a:gd name="T28" fmla="*/ 20 w 69"/>
              <a:gd name="T29" fmla="*/ 130 h 136"/>
              <a:gd name="T30" fmla="*/ 26 w 69"/>
              <a:gd name="T31" fmla="*/ 133 h 136"/>
              <a:gd name="T32" fmla="*/ 34 w 69"/>
              <a:gd name="T33" fmla="*/ 135 h 136"/>
              <a:gd name="T34" fmla="*/ 41 w 69"/>
              <a:gd name="T35" fmla="*/ 133 h 136"/>
              <a:gd name="T36" fmla="*/ 47 w 69"/>
              <a:gd name="T37" fmla="*/ 130 h 136"/>
              <a:gd name="T38" fmla="*/ 52 w 69"/>
              <a:gd name="T39" fmla="*/ 124 h 136"/>
              <a:gd name="T40" fmla="*/ 57 w 69"/>
              <a:gd name="T41" fmla="*/ 116 h 136"/>
              <a:gd name="T42" fmla="*/ 62 w 69"/>
              <a:gd name="T43" fmla="*/ 106 h 136"/>
              <a:gd name="T44" fmla="*/ 65 w 69"/>
              <a:gd name="T45" fmla="*/ 94 h 136"/>
              <a:gd name="T46" fmla="*/ 67 w 69"/>
              <a:gd name="T47" fmla="*/ 81 h 136"/>
              <a:gd name="T48" fmla="*/ 68 w 69"/>
              <a:gd name="T49" fmla="*/ 68 h 136"/>
              <a:gd name="T50" fmla="*/ 67 w 69"/>
              <a:gd name="T51" fmla="*/ 54 h 136"/>
              <a:gd name="T52" fmla="*/ 65 w 69"/>
              <a:gd name="T53" fmla="*/ 41 h 136"/>
              <a:gd name="T54" fmla="*/ 62 w 69"/>
              <a:gd name="T55" fmla="*/ 29 h 136"/>
              <a:gd name="T56" fmla="*/ 57 w 69"/>
              <a:gd name="T57" fmla="*/ 20 h 136"/>
              <a:gd name="T58" fmla="*/ 52 w 69"/>
              <a:gd name="T59" fmla="*/ 12 h 136"/>
              <a:gd name="T60" fmla="*/ 47 w 69"/>
              <a:gd name="T61" fmla="*/ 5 h 136"/>
              <a:gd name="T62" fmla="*/ 41 w 69"/>
              <a:gd name="T63" fmla="*/ 2 h 136"/>
              <a:gd name="T64" fmla="*/ 34 w 69"/>
              <a:gd name="T6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87" name="Freeform 47"/>
          <p:cNvSpPr>
            <a:spLocks/>
          </p:cNvSpPr>
          <p:nvPr/>
        </p:nvSpPr>
        <p:spPr bwMode="auto">
          <a:xfrm>
            <a:off x="5221288" y="4194175"/>
            <a:ext cx="103187" cy="200025"/>
          </a:xfrm>
          <a:custGeom>
            <a:avLst/>
            <a:gdLst>
              <a:gd name="T0" fmla="*/ 31 w 65"/>
              <a:gd name="T1" fmla="*/ 0 h 126"/>
              <a:gd name="T2" fmla="*/ 25 w 65"/>
              <a:gd name="T3" fmla="*/ 0 h 126"/>
              <a:gd name="T4" fmla="*/ 18 w 65"/>
              <a:gd name="T5" fmla="*/ 5 h 126"/>
              <a:gd name="T6" fmla="*/ 13 w 65"/>
              <a:gd name="T7" fmla="*/ 10 h 126"/>
              <a:gd name="T8" fmla="*/ 9 w 65"/>
              <a:gd name="T9" fmla="*/ 18 h 126"/>
              <a:gd name="T10" fmla="*/ 5 w 65"/>
              <a:gd name="T11" fmla="*/ 27 h 126"/>
              <a:gd name="T12" fmla="*/ 2 w 65"/>
              <a:gd name="T13" fmla="*/ 37 h 126"/>
              <a:gd name="T14" fmla="*/ 0 w 65"/>
              <a:gd name="T15" fmla="*/ 50 h 126"/>
              <a:gd name="T16" fmla="*/ 0 w 65"/>
              <a:gd name="T17" fmla="*/ 63 h 126"/>
              <a:gd name="T18" fmla="*/ 0 w 65"/>
              <a:gd name="T19" fmla="*/ 75 h 126"/>
              <a:gd name="T20" fmla="*/ 2 w 65"/>
              <a:gd name="T21" fmla="*/ 88 h 126"/>
              <a:gd name="T22" fmla="*/ 5 w 65"/>
              <a:gd name="T23" fmla="*/ 97 h 126"/>
              <a:gd name="T24" fmla="*/ 9 w 65"/>
              <a:gd name="T25" fmla="*/ 107 h 126"/>
              <a:gd name="T26" fmla="*/ 13 w 65"/>
              <a:gd name="T27" fmla="*/ 115 h 126"/>
              <a:gd name="T28" fmla="*/ 18 w 65"/>
              <a:gd name="T29" fmla="*/ 120 h 126"/>
              <a:gd name="T30" fmla="*/ 25 w 65"/>
              <a:gd name="T31" fmla="*/ 125 h 126"/>
              <a:gd name="T32" fmla="*/ 31 w 65"/>
              <a:gd name="T33" fmla="*/ 125 h 126"/>
              <a:gd name="T34" fmla="*/ 38 w 65"/>
              <a:gd name="T35" fmla="*/ 125 h 126"/>
              <a:gd name="T36" fmla="*/ 44 w 65"/>
              <a:gd name="T37" fmla="*/ 120 h 126"/>
              <a:gd name="T38" fmla="*/ 49 w 65"/>
              <a:gd name="T39" fmla="*/ 115 h 126"/>
              <a:gd name="T40" fmla="*/ 54 w 65"/>
              <a:gd name="T41" fmla="*/ 107 h 126"/>
              <a:gd name="T42" fmla="*/ 57 w 65"/>
              <a:gd name="T43" fmla="*/ 97 h 126"/>
              <a:gd name="T44" fmla="*/ 61 w 65"/>
              <a:gd name="T45" fmla="*/ 88 h 126"/>
              <a:gd name="T46" fmla="*/ 62 w 65"/>
              <a:gd name="T47" fmla="*/ 75 h 126"/>
              <a:gd name="T48" fmla="*/ 64 w 65"/>
              <a:gd name="T49" fmla="*/ 63 h 126"/>
              <a:gd name="T50" fmla="*/ 62 w 65"/>
              <a:gd name="T51" fmla="*/ 50 h 126"/>
              <a:gd name="T52" fmla="*/ 61 w 65"/>
              <a:gd name="T53" fmla="*/ 37 h 126"/>
              <a:gd name="T54" fmla="*/ 57 w 65"/>
              <a:gd name="T55" fmla="*/ 27 h 126"/>
              <a:gd name="T56" fmla="*/ 54 w 65"/>
              <a:gd name="T57" fmla="*/ 18 h 126"/>
              <a:gd name="T58" fmla="*/ 49 w 65"/>
              <a:gd name="T59" fmla="*/ 10 h 126"/>
              <a:gd name="T60" fmla="*/ 44 w 65"/>
              <a:gd name="T61" fmla="*/ 5 h 126"/>
              <a:gd name="T62" fmla="*/ 38 w 65"/>
              <a:gd name="T63" fmla="*/ 0 h 126"/>
              <a:gd name="T64" fmla="*/ 31 w 65"/>
              <a:gd name="T6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88" name="Freeform 48"/>
          <p:cNvSpPr>
            <a:spLocks/>
          </p:cNvSpPr>
          <p:nvPr/>
        </p:nvSpPr>
        <p:spPr bwMode="auto">
          <a:xfrm>
            <a:off x="5221288" y="4194175"/>
            <a:ext cx="103187" cy="200025"/>
          </a:xfrm>
          <a:custGeom>
            <a:avLst/>
            <a:gdLst>
              <a:gd name="T0" fmla="*/ 31 w 65"/>
              <a:gd name="T1" fmla="*/ 0 h 126"/>
              <a:gd name="T2" fmla="*/ 25 w 65"/>
              <a:gd name="T3" fmla="*/ 0 h 126"/>
              <a:gd name="T4" fmla="*/ 18 w 65"/>
              <a:gd name="T5" fmla="*/ 5 h 126"/>
              <a:gd name="T6" fmla="*/ 13 w 65"/>
              <a:gd name="T7" fmla="*/ 10 h 126"/>
              <a:gd name="T8" fmla="*/ 9 w 65"/>
              <a:gd name="T9" fmla="*/ 18 h 126"/>
              <a:gd name="T10" fmla="*/ 5 w 65"/>
              <a:gd name="T11" fmla="*/ 27 h 126"/>
              <a:gd name="T12" fmla="*/ 2 w 65"/>
              <a:gd name="T13" fmla="*/ 37 h 126"/>
              <a:gd name="T14" fmla="*/ 0 w 65"/>
              <a:gd name="T15" fmla="*/ 50 h 126"/>
              <a:gd name="T16" fmla="*/ 0 w 65"/>
              <a:gd name="T17" fmla="*/ 63 h 126"/>
              <a:gd name="T18" fmla="*/ 0 w 65"/>
              <a:gd name="T19" fmla="*/ 75 h 126"/>
              <a:gd name="T20" fmla="*/ 2 w 65"/>
              <a:gd name="T21" fmla="*/ 88 h 126"/>
              <a:gd name="T22" fmla="*/ 5 w 65"/>
              <a:gd name="T23" fmla="*/ 97 h 126"/>
              <a:gd name="T24" fmla="*/ 9 w 65"/>
              <a:gd name="T25" fmla="*/ 107 h 126"/>
              <a:gd name="T26" fmla="*/ 13 w 65"/>
              <a:gd name="T27" fmla="*/ 115 h 126"/>
              <a:gd name="T28" fmla="*/ 18 w 65"/>
              <a:gd name="T29" fmla="*/ 120 h 126"/>
              <a:gd name="T30" fmla="*/ 25 w 65"/>
              <a:gd name="T31" fmla="*/ 125 h 126"/>
              <a:gd name="T32" fmla="*/ 31 w 65"/>
              <a:gd name="T33" fmla="*/ 125 h 126"/>
              <a:gd name="T34" fmla="*/ 38 w 65"/>
              <a:gd name="T35" fmla="*/ 125 h 126"/>
              <a:gd name="T36" fmla="*/ 44 w 65"/>
              <a:gd name="T37" fmla="*/ 120 h 126"/>
              <a:gd name="T38" fmla="*/ 49 w 65"/>
              <a:gd name="T39" fmla="*/ 115 h 126"/>
              <a:gd name="T40" fmla="*/ 54 w 65"/>
              <a:gd name="T41" fmla="*/ 107 h 126"/>
              <a:gd name="T42" fmla="*/ 57 w 65"/>
              <a:gd name="T43" fmla="*/ 97 h 126"/>
              <a:gd name="T44" fmla="*/ 61 w 65"/>
              <a:gd name="T45" fmla="*/ 88 h 126"/>
              <a:gd name="T46" fmla="*/ 62 w 65"/>
              <a:gd name="T47" fmla="*/ 75 h 126"/>
              <a:gd name="T48" fmla="*/ 64 w 65"/>
              <a:gd name="T49" fmla="*/ 63 h 126"/>
              <a:gd name="T50" fmla="*/ 62 w 65"/>
              <a:gd name="T51" fmla="*/ 50 h 126"/>
              <a:gd name="T52" fmla="*/ 61 w 65"/>
              <a:gd name="T53" fmla="*/ 37 h 126"/>
              <a:gd name="T54" fmla="*/ 57 w 65"/>
              <a:gd name="T55" fmla="*/ 27 h 126"/>
              <a:gd name="T56" fmla="*/ 54 w 65"/>
              <a:gd name="T57" fmla="*/ 18 h 126"/>
              <a:gd name="T58" fmla="*/ 49 w 65"/>
              <a:gd name="T59" fmla="*/ 10 h 126"/>
              <a:gd name="T60" fmla="*/ 44 w 65"/>
              <a:gd name="T61" fmla="*/ 5 h 126"/>
              <a:gd name="T62" fmla="*/ 38 w 65"/>
              <a:gd name="T63" fmla="*/ 0 h 126"/>
              <a:gd name="T64" fmla="*/ 31 w 65"/>
              <a:gd name="T6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solidFill>
            <a:srgbClr val="3333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89" name="Freeform 49"/>
          <p:cNvSpPr>
            <a:spLocks/>
          </p:cNvSpPr>
          <p:nvPr/>
        </p:nvSpPr>
        <p:spPr bwMode="auto">
          <a:xfrm>
            <a:off x="4443413" y="3917950"/>
            <a:ext cx="1255712" cy="471488"/>
          </a:xfrm>
          <a:custGeom>
            <a:avLst/>
            <a:gdLst>
              <a:gd name="T0" fmla="*/ 21 w 791"/>
              <a:gd name="T1" fmla="*/ 296 h 297"/>
              <a:gd name="T2" fmla="*/ 790 w 791"/>
              <a:gd name="T3" fmla="*/ 24 h 297"/>
              <a:gd name="T4" fmla="*/ 790 w 791"/>
              <a:gd name="T5" fmla="*/ 18 h 297"/>
              <a:gd name="T6" fmla="*/ 790 w 791"/>
              <a:gd name="T7" fmla="*/ 13 h 297"/>
              <a:gd name="T8" fmla="*/ 790 w 791"/>
              <a:gd name="T9" fmla="*/ 10 h 297"/>
              <a:gd name="T10" fmla="*/ 788 w 791"/>
              <a:gd name="T11" fmla="*/ 8 h 297"/>
              <a:gd name="T12" fmla="*/ 786 w 791"/>
              <a:gd name="T13" fmla="*/ 6 h 297"/>
              <a:gd name="T14" fmla="*/ 786 w 791"/>
              <a:gd name="T15" fmla="*/ 5 h 297"/>
              <a:gd name="T16" fmla="*/ 785 w 791"/>
              <a:gd name="T17" fmla="*/ 2 h 297"/>
              <a:gd name="T18" fmla="*/ 783 w 791"/>
              <a:gd name="T19" fmla="*/ 0 h 297"/>
              <a:gd name="T20" fmla="*/ 0 w 791"/>
              <a:gd name="T21" fmla="*/ 249 h 297"/>
              <a:gd name="T22" fmla="*/ 21 w 791"/>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90" name="Freeform 50"/>
          <p:cNvSpPr>
            <a:spLocks/>
          </p:cNvSpPr>
          <p:nvPr/>
        </p:nvSpPr>
        <p:spPr bwMode="auto">
          <a:xfrm>
            <a:off x="4443413" y="3917950"/>
            <a:ext cx="1255712" cy="471488"/>
          </a:xfrm>
          <a:custGeom>
            <a:avLst/>
            <a:gdLst>
              <a:gd name="T0" fmla="*/ 21 w 791"/>
              <a:gd name="T1" fmla="*/ 296 h 297"/>
              <a:gd name="T2" fmla="*/ 790 w 791"/>
              <a:gd name="T3" fmla="*/ 24 h 297"/>
              <a:gd name="T4" fmla="*/ 790 w 791"/>
              <a:gd name="T5" fmla="*/ 18 h 297"/>
              <a:gd name="T6" fmla="*/ 790 w 791"/>
              <a:gd name="T7" fmla="*/ 13 h 297"/>
              <a:gd name="T8" fmla="*/ 790 w 791"/>
              <a:gd name="T9" fmla="*/ 10 h 297"/>
              <a:gd name="T10" fmla="*/ 788 w 791"/>
              <a:gd name="T11" fmla="*/ 8 h 297"/>
              <a:gd name="T12" fmla="*/ 786 w 791"/>
              <a:gd name="T13" fmla="*/ 6 h 297"/>
              <a:gd name="T14" fmla="*/ 786 w 791"/>
              <a:gd name="T15" fmla="*/ 5 h 297"/>
              <a:gd name="T16" fmla="*/ 785 w 791"/>
              <a:gd name="T17" fmla="*/ 2 h 297"/>
              <a:gd name="T18" fmla="*/ 783 w 791"/>
              <a:gd name="T19" fmla="*/ 0 h 297"/>
              <a:gd name="T20" fmla="*/ 0 w 791"/>
              <a:gd name="T21" fmla="*/ 249 h 297"/>
              <a:gd name="T22" fmla="*/ 21 w 791"/>
              <a:gd name="T23"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91" name="Freeform 51"/>
          <p:cNvSpPr>
            <a:spLocks/>
          </p:cNvSpPr>
          <p:nvPr/>
        </p:nvSpPr>
        <p:spPr bwMode="auto">
          <a:xfrm>
            <a:off x="4489450" y="3959225"/>
            <a:ext cx="1214438" cy="488950"/>
          </a:xfrm>
          <a:custGeom>
            <a:avLst/>
            <a:gdLst>
              <a:gd name="T0" fmla="*/ 0 w 765"/>
              <a:gd name="T1" fmla="*/ 265 h 308"/>
              <a:gd name="T2" fmla="*/ 27 w 765"/>
              <a:gd name="T3" fmla="*/ 307 h 308"/>
              <a:gd name="T4" fmla="*/ 756 w 765"/>
              <a:gd name="T5" fmla="*/ 39 h 308"/>
              <a:gd name="T6" fmla="*/ 757 w 765"/>
              <a:gd name="T7" fmla="*/ 34 h 308"/>
              <a:gd name="T8" fmla="*/ 759 w 765"/>
              <a:gd name="T9" fmla="*/ 29 h 308"/>
              <a:gd name="T10" fmla="*/ 761 w 765"/>
              <a:gd name="T11" fmla="*/ 26 h 308"/>
              <a:gd name="T12" fmla="*/ 761 w 765"/>
              <a:gd name="T13" fmla="*/ 23 h 308"/>
              <a:gd name="T14" fmla="*/ 762 w 765"/>
              <a:gd name="T15" fmla="*/ 18 h 308"/>
              <a:gd name="T16" fmla="*/ 762 w 765"/>
              <a:gd name="T17" fmla="*/ 13 h 308"/>
              <a:gd name="T18" fmla="*/ 762 w 765"/>
              <a:gd name="T19" fmla="*/ 8 h 308"/>
              <a:gd name="T20" fmla="*/ 764 w 765"/>
              <a:gd name="T21" fmla="*/ 0 h 308"/>
              <a:gd name="T22" fmla="*/ 0 w 765"/>
              <a:gd name="T23" fmla="*/ 26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solidFill>
            <a:srgbClr val="99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92" name="Freeform 52"/>
          <p:cNvSpPr>
            <a:spLocks/>
          </p:cNvSpPr>
          <p:nvPr/>
        </p:nvSpPr>
        <p:spPr bwMode="auto">
          <a:xfrm>
            <a:off x="4489450" y="3959225"/>
            <a:ext cx="1214438" cy="488950"/>
          </a:xfrm>
          <a:custGeom>
            <a:avLst/>
            <a:gdLst>
              <a:gd name="T0" fmla="*/ 0 w 765"/>
              <a:gd name="T1" fmla="*/ 265 h 308"/>
              <a:gd name="T2" fmla="*/ 27 w 765"/>
              <a:gd name="T3" fmla="*/ 307 h 308"/>
              <a:gd name="T4" fmla="*/ 756 w 765"/>
              <a:gd name="T5" fmla="*/ 39 h 308"/>
              <a:gd name="T6" fmla="*/ 757 w 765"/>
              <a:gd name="T7" fmla="*/ 34 h 308"/>
              <a:gd name="T8" fmla="*/ 759 w 765"/>
              <a:gd name="T9" fmla="*/ 29 h 308"/>
              <a:gd name="T10" fmla="*/ 761 w 765"/>
              <a:gd name="T11" fmla="*/ 26 h 308"/>
              <a:gd name="T12" fmla="*/ 761 w 765"/>
              <a:gd name="T13" fmla="*/ 23 h 308"/>
              <a:gd name="T14" fmla="*/ 762 w 765"/>
              <a:gd name="T15" fmla="*/ 18 h 308"/>
              <a:gd name="T16" fmla="*/ 762 w 765"/>
              <a:gd name="T17" fmla="*/ 13 h 308"/>
              <a:gd name="T18" fmla="*/ 762 w 765"/>
              <a:gd name="T19" fmla="*/ 8 h 308"/>
              <a:gd name="T20" fmla="*/ 764 w 765"/>
              <a:gd name="T21" fmla="*/ 0 h 308"/>
              <a:gd name="T22" fmla="*/ 0 w 765"/>
              <a:gd name="T23" fmla="*/ 26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noFill/>
          <a:ln w="12700" cap="rnd" cmpd="sng">
            <a:solidFill>
              <a:srgbClr val="99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93" name="Freeform 53"/>
          <p:cNvSpPr>
            <a:spLocks/>
          </p:cNvSpPr>
          <p:nvPr/>
        </p:nvSpPr>
        <p:spPr bwMode="auto">
          <a:xfrm>
            <a:off x="3643313" y="2984500"/>
            <a:ext cx="1331912" cy="2268538"/>
          </a:xfrm>
          <a:custGeom>
            <a:avLst/>
            <a:gdLst>
              <a:gd name="T0" fmla="*/ 720 w 839"/>
              <a:gd name="T1" fmla="*/ 13 h 1429"/>
              <a:gd name="T2" fmla="*/ 593 w 839"/>
              <a:gd name="T3" fmla="*/ 52 h 1429"/>
              <a:gd name="T4" fmla="*/ 461 w 839"/>
              <a:gd name="T5" fmla="*/ 102 h 1429"/>
              <a:gd name="T6" fmla="*/ 336 w 839"/>
              <a:gd name="T7" fmla="*/ 156 h 1429"/>
              <a:gd name="T8" fmla="*/ 284 w 839"/>
              <a:gd name="T9" fmla="*/ 196 h 1429"/>
              <a:gd name="T10" fmla="*/ 283 w 839"/>
              <a:gd name="T11" fmla="*/ 224 h 1429"/>
              <a:gd name="T12" fmla="*/ 271 w 839"/>
              <a:gd name="T13" fmla="*/ 247 h 1429"/>
              <a:gd name="T14" fmla="*/ 252 w 839"/>
              <a:gd name="T15" fmla="*/ 265 h 1429"/>
              <a:gd name="T16" fmla="*/ 229 w 839"/>
              <a:gd name="T17" fmla="*/ 276 h 1429"/>
              <a:gd name="T18" fmla="*/ 205 w 839"/>
              <a:gd name="T19" fmla="*/ 281 h 1429"/>
              <a:gd name="T20" fmla="*/ 182 w 839"/>
              <a:gd name="T21" fmla="*/ 279 h 1429"/>
              <a:gd name="T22" fmla="*/ 161 w 839"/>
              <a:gd name="T23" fmla="*/ 269 h 1429"/>
              <a:gd name="T24" fmla="*/ 131 w 839"/>
              <a:gd name="T25" fmla="*/ 276 h 1429"/>
              <a:gd name="T26" fmla="*/ 89 w 839"/>
              <a:gd name="T27" fmla="*/ 305 h 1429"/>
              <a:gd name="T28" fmla="*/ 52 w 839"/>
              <a:gd name="T29" fmla="*/ 334 h 1429"/>
              <a:gd name="T30" fmla="*/ 16 w 839"/>
              <a:gd name="T31" fmla="*/ 362 h 1429"/>
              <a:gd name="T32" fmla="*/ 13 w 839"/>
              <a:gd name="T33" fmla="*/ 429 h 1429"/>
              <a:gd name="T34" fmla="*/ 32 w 839"/>
              <a:gd name="T35" fmla="*/ 534 h 1429"/>
              <a:gd name="T36" fmla="*/ 50 w 839"/>
              <a:gd name="T37" fmla="*/ 638 h 1429"/>
              <a:gd name="T38" fmla="*/ 65 w 839"/>
              <a:gd name="T39" fmla="*/ 739 h 1429"/>
              <a:gd name="T40" fmla="*/ 83 w 839"/>
              <a:gd name="T41" fmla="*/ 791 h 1429"/>
              <a:gd name="T42" fmla="*/ 101 w 839"/>
              <a:gd name="T43" fmla="*/ 798 h 1429"/>
              <a:gd name="T44" fmla="*/ 123 w 839"/>
              <a:gd name="T45" fmla="*/ 812 h 1429"/>
              <a:gd name="T46" fmla="*/ 143 w 839"/>
              <a:gd name="T47" fmla="*/ 837 h 1429"/>
              <a:gd name="T48" fmla="*/ 154 w 839"/>
              <a:gd name="T49" fmla="*/ 866 h 1429"/>
              <a:gd name="T50" fmla="*/ 154 w 839"/>
              <a:gd name="T51" fmla="*/ 898 h 1429"/>
              <a:gd name="T52" fmla="*/ 146 w 839"/>
              <a:gd name="T53" fmla="*/ 929 h 1429"/>
              <a:gd name="T54" fmla="*/ 128 w 839"/>
              <a:gd name="T55" fmla="*/ 955 h 1429"/>
              <a:gd name="T56" fmla="*/ 102 w 839"/>
              <a:gd name="T57" fmla="*/ 976 h 1429"/>
              <a:gd name="T58" fmla="*/ 86 w 839"/>
              <a:gd name="T59" fmla="*/ 1014 h 1429"/>
              <a:gd name="T60" fmla="*/ 88 w 839"/>
              <a:gd name="T61" fmla="*/ 1082 h 1429"/>
              <a:gd name="T62" fmla="*/ 91 w 839"/>
              <a:gd name="T63" fmla="*/ 1155 h 1429"/>
              <a:gd name="T64" fmla="*/ 91 w 839"/>
              <a:gd name="T65" fmla="*/ 1230 h 1429"/>
              <a:gd name="T66" fmla="*/ 157 w 839"/>
              <a:gd name="T67" fmla="*/ 1279 h 1429"/>
              <a:gd name="T68" fmla="*/ 297 w 839"/>
              <a:gd name="T69" fmla="*/ 1311 h 1429"/>
              <a:gd name="T70" fmla="*/ 458 w 839"/>
              <a:gd name="T71" fmla="*/ 1350 h 1429"/>
              <a:gd name="T72" fmla="*/ 650 w 839"/>
              <a:gd name="T73" fmla="*/ 1399 h 1429"/>
              <a:gd name="T74" fmla="*/ 777 w 839"/>
              <a:gd name="T75" fmla="*/ 1360 h 1429"/>
              <a:gd name="T76" fmla="*/ 803 w 839"/>
              <a:gd name="T77" fmla="*/ 1204 h 1429"/>
              <a:gd name="T78" fmla="*/ 822 w 839"/>
              <a:gd name="T79" fmla="*/ 1032 h 1429"/>
              <a:gd name="T80" fmla="*/ 834 w 839"/>
              <a:gd name="T81" fmla="*/ 846 h 1429"/>
              <a:gd name="T82" fmla="*/ 837 w 839"/>
              <a:gd name="T83" fmla="*/ 728 h 1429"/>
              <a:gd name="T84" fmla="*/ 838 w 839"/>
              <a:gd name="T85" fmla="*/ 690 h 1429"/>
              <a:gd name="T86" fmla="*/ 838 w 839"/>
              <a:gd name="T87" fmla="*/ 656 h 1429"/>
              <a:gd name="T88" fmla="*/ 838 w 839"/>
              <a:gd name="T89" fmla="*/ 619 h 1429"/>
              <a:gd name="T90" fmla="*/ 827 w 839"/>
              <a:gd name="T91" fmla="*/ 596 h 1429"/>
              <a:gd name="T92" fmla="*/ 806 w 839"/>
              <a:gd name="T93" fmla="*/ 588 h 1429"/>
              <a:gd name="T94" fmla="*/ 788 w 839"/>
              <a:gd name="T95" fmla="*/ 578 h 1429"/>
              <a:gd name="T96" fmla="*/ 773 w 839"/>
              <a:gd name="T97" fmla="*/ 564 h 1429"/>
              <a:gd name="T98" fmla="*/ 762 w 839"/>
              <a:gd name="T99" fmla="*/ 546 h 1429"/>
              <a:gd name="T100" fmla="*/ 756 w 839"/>
              <a:gd name="T101" fmla="*/ 526 h 1429"/>
              <a:gd name="T102" fmla="*/ 749 w 839"/>
              <a:gd name="T103" fmla="*/ 494 h 1429"/>
              <a:gd name="T104" fmla="*/ 749 w 839"/>
              <a:gd name="T105" fmla="*/ 450 h 1429"/>
              <a:gd name="T106" fmla="*/ 760 w 839"/>
              <a:gd name="T107" fmla="*/ 409 h 1429"/>
              <a:gd name="T108" fmla="*/ 775 w 839"/>
              <a:gd name="T109" fmla="*/ 383 h 1429"/>
              <a:gd name="T110" fmla="*/ 786 w 839"/>
              <a:gd name="T111" fmla="*/ 369 h 1429"/>
              <a:gd name="T112" fmla="*/ 801 w 839"/>
              <a:gd name="T113" fmla="*/ 359 h 1429"/>
              <a:gd name="T114" fmla="*/ 817 w 839"/>
              <a:gd name="T115" fmla="*/ 352 h 1429"/>
              <a:gd name="T116" fmla="*/ 822 w 839"/>
              <a:gd name="T117" fmla="*/ 304 h 1429"/>
              <a:gd name="T118" fmla="*/ 812 w 839"/>
              <a:gd name="T119" fmla="*/ 214 h 1429"/>
              <a:gd name="T120" fmla="*/ 801 w 839"/>
              <a:gd name="T121" fmla="*/ 126 h 1429"/>
              <a:gd name="T122" fmla="*/ 785 w 839"/>
              <a:gd name="T123" fmla="*/ 42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solidFill>
            <a:srgbClr val="FAF0A8"/>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94" name="Freeform 54"/>
          <p:cNvSpPr>
            <a:spLocks/>
          </p:cNvSpPr>
          <p:nvPr/>
        </p:nvSpPr>
        <p:spPr bwMode="auto">
          <a:xfrm>
            <a:off x="3643313" y="2984500"/>
            <a:ext cx="1331912" cy="2268538"/>
          </a:xfrm>
          <a:custGeom>
            <a:avLst/>
            <a:gdLst>
              <a:gd name="T0" fmla="*/ 720 w 839"/>
              <a:gd name="T1" fmla="*/ 13 h 1429"/>
              <a:gd name="T2" fmla="*/ 593 w 839"/>
              <a:gd name="T3" fmla="*/ 52 h 1429"/>
              <a:gd name="T4" fmla="*/ 461 w 839"/>
              <a:gd name="T5" fmla="*/ 102 h 1429"/>
              <a:gd name="T6" fmla="*/ 336 w 839"/>
              <a:gd name="T7" fmla="*/ 156 h 1429"/>
              <a:gd name="T8" fmla="*/ 284 w 839"/>
              <a:gd name="T9" fmla="*/ 196 h 1429"/>
              <a:gd name="T10" fmla="*/ 283 w 839"/>
              <a:gd name="T11" fmla="*/ 224 h 1429"/>
              <a:gd name="T12" fmla="*/ 271 w 839"/>
              <a:gd name="T13" fmla="*/ 247 h 1429"/>
              <a:gd name="T14" fmla="*/ 252 w 839"/>
              <a:gd name="T15" fmla="*/ 265 h 1429"/>
              <a:gd name="T16" fmla="*/ 229 w 839"/>
              <a:gd name="T17" fmla="*/ 276 h 1429"/>
              <a:gd name="T18" fmla="*/ 205 w 839"/>
              <a:gd name="T19" fmla="*/ 281 h 1429"/>
              <a:gd name="T20" fmla="*/ 182 w 839"/>
              <a:gd name="T21" fmla="*/ 279 h 1429"/>
              <a:gd name="T22" fmla="*/ 161 w 839"/>
              <a:gd name="T23" fmla="*/ 269 h 1429"/>
              <a:gd name="T24" fmla="*/ 131 w 839"/>
              <a:gd name="T25" fmla="*/ 276 h 1429"/>
              <a:gd name="T26" fmla="*/ 89 w 839"/>
              <a:gd name="T27" fmla="*/ 305 h 1429"/>
              <a:gd name="T28" fmla="*/ 52 w 839"/>
              <a:gd name="T29" fmla="*/ 334 h 1429"/>
              <a:gd name="T30" fmla="*/ 16 w 839"/>
              <a:gd name="T31" fmla="*/ 362 h 1429"/>
              <a:gd name="T32" fmla="*/ 13 w 839"/>
              <a:gd name="T33" fmla="*/ 429 h 1429"/>
              <a:gd name="T34" fmla="*/ 32 w 839"/>
              <a:gd name="T35" fmla="*/ 534 h 1429"/>
              <a:gd name="T36" fmla="*/ 50 w 839"/>
              <a:gd name="T37" fmla="*/ 638 h 1429"/>
              <a:gd name="T38" fmla="*/ 65 w 839"/>
              <a:gd name="T39" fmla="*/ 739 h 1429"/>
              <a:gd name="T40" fmla="*/ 83 w 839"/>
              <a:gd name="T41" fmla="*/ 791 h 1429"/>
              <a:gd name="T42" fmla="*/ 101 w 839"/>
              <a:gd name="T43" fmla="*/ 798 h 1429"/>
              <a:gd name="T44" fmla="*/ 123 w 839"/>
              <a:gd name="T45" fmla="*/ 812 h 1429"/>
              <a:gd name="T46" fmla="*/ 143 w 839"/>
              <a:gd name="T47" fmla="*/ 837 h 1429"/>
              <a:gd name="T48" fmla="*/ 154 w 839"/>
              <a:gd name="T49" fmla="*/ 866 h 1429"/>
              <a:gd name="T50" fmla="*/ 154 w 839"/>
              <a:gd name="T51" fmla="*/ 898 h 1429"/>
              <a:gd name="T52" fmla="*/ 146 w 839"/>
              <a:gd name="T53" fmla="*/ 929 h 1429"/>
              <a:gd name="T54" fmla="*/ 128 w 839"/>
              <a:gd name="T55" fmla="*/ 955 h 1429"/>
              <a:gd name="T56" fmla="*/ 102 w 839"/>
              <a:gd name="T57" fmla="*/ 976 h 1429"/>
              <a:gd name="T58" fmla="*/ 86 w 839"/>
              <a:gd name="T59" fmla="*/ 1014 h 1429"/>
              <a:gd name="T60" fmla="*/ 88 w 839"/>
              <a:gd name="T61" fmla="*/ 1082 h 1429"/>
              <a:gd name="T62" fmla="*/ 91 w 839"/>
              <a:gd name="T63" fmla="*/ 1155 h 1429"/>
              <a:gd name="T64" fmla="*/ 91 w 839"/>
              <a:gd name="T65" fmla="*/ 1230 h 1429"/>
              <a:gd name="T66" fmla="*/ 157 w 839"/>
              <a:gd name="T67" fmla="*/ 1279 h 1429"/>
              <a:gd name="T68" fmla="*/ 297 w 839"/>
              <a:gd name="T69" fmla="*/ 1311 h 1429"/>
              <a:gd name="T70" fmla="*/ 458 w 839"/>
              <a:gd name="T71" fmla="*/ 1350 h 1429"/>
              <a:gd name="T72" fmla="*/ 650 w 839"/>
              <a:gd name="T73" fmla="*/ 1399 h 1429"/>
              <a:gd name="T74" fmla="*/ 777 w 839"/>
              <a:gd name="T75" fmla="*/ 1360 h 1429"/>
              <a:gd name="T76" fmla="*/ 803 w 839"/>
              <a:gd name="T77" fmla="*/ 1204 h 1429"/>
              <a:gd name="T78" fmla="*/ 822 w 839"/>
              <a:gd name="T79" fmla="*/ 1032 h 1429"/>
              <a:gd name="T80" fmla="*/ 834 w 839"/>
              <a:gd name="T81" fmla="*/ 846 h 1429"/>
              <a:gd name="T82" fmla="*/ 837 w 839"/>
              <a:gd name="T83" fmla="*/ 728 h 1429"/>
              <a:gd name="T84" fmla="*/ 838 w 839"/>
              <a:gd name="T85" fmla="*/ 690 h 1429"/>
              <a:gd name="T86" fmla="*/ 838 w 839"/>
              <a:gd name="T87" fmla="*/ 656 h 1429"/>
              <a:gd name="T88" fmla="*/ 838 w 839"/>
              <a:gd name="T89" fmla="*/ 619 h 1429"/>
              <a:gd name="T90" fmla="*/ 827 w 839"/>
              <a:gd name="T91" fmla="*/ 596 h 1429"/>
              <a:gd name="T92" fmla="*/ 806 w 839"/>
              <a:gd name="T93" fmla="*/ 588 h 1429"/>
              <a:gd name="T94" fmla="*/ 788 w 839"/>
              <a:gd name="T95" fmla="*/ 578 h 1429"/>
              <a:gd name="T96" fmla="*/ 773 w 839"/>
              <a:gd name="T97" fmla="*/ 564 h 1429"/>
              <a:gd name="T98" fmla="*/ 762 w 839"/>
              <a:gd name="T99" fmla="*/ 546 h 1429"/>
              <a:gd name="T100" fmla="*/ 756 w 839"/>
              <a:gd name="T101" fmla="*/ 526 h 1429"/>
              <a:gd name="T102" fmla="*/ 749 w 839"/>
              <a:gd name="T103" fmla="*/ 494 h 1429"/>
              <a:gd name="T104" fmla="*/ 749 w 839"/>
              <a:gd name="T105" fmla="*/ 450 h 1429"/>
              <a:gd name="T106" fmla="*/ 760 w 839"/>
              <a:gd name="T107" fmla="*/ 409 h 1429"/>
              <a:gd name="T108" fmla="*/ 775 w 839"/>
              <a:gd name="T109" fmla="*/ 383 h 1429"/>
              <a:gd name="T110" fmla="*/ 786 w 839"/>
              <a:gd name="T111" fmla="*/ 369 h 1429"/>
              <a:gd name="T112" fmla="*/ 801 w 839"/>
              <a:gd name="T113" fmla="*/ 359 h 1429"/>
              <a:gd name="T114" fmla="*/ 817 w 839"/>
              <a:gd name="T115" fmla="*/ 352 h 1429"/>
              <a:gd name="T116" fmla="*/ 822 w 839"/>
              <a:gd name="T117" fmla="*/ 304 h 1429"/>
              <a:gd name="T118" fmla="*/ 812 w 839"/>
              <a:gd name="T119" fmla="*/ 214 h 1429"/>
              <a:gd name="T120" fmla="*/ 801 w 839"/>
              <a:gd name="T121" fmla="*/ 126 h 1429"/>
              <a:gd name="T122" fmla="*/ 785 w 839"/>
              <a:gd name="T123" fmla="*/ 42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95" name="Freeform 55"/>
          <p:cNvSpPr>
            <a:spLocks/>
          </p:cNvSpPr>
          <p:nvPr/>
        </p:nvSpPr>
        <p:spPr bwMode="auto">
          <a:xfrm>
            <a:off x="4829175" y="2984500"/>
            <a:ext cx="500063" cy="2268538"/>
          </a:xfrm>
          <a:custGeom>
            <a:avLst/>
            <a:gdLst>
              <a:gd name="T0" fmla="*/ 74 w 315"/>
              <a:gd name="T1" fmla="*/ 32 h 1429"/>
              <a:gd name="T2" fmla="*/ 135 w 315"/>
              <a:gd name="T3" fmla="*/ 86 h 1429"/>
              <a:gd name="T4" fmla="*/ 187 w 315"/>
              <a:gd name="T5" fmla="*/ 141 h 1429"/>
              <a:gd name="T6" fmla="*/ 260 w 315"/>
              <a:gd name="T7" fmla="*/ 224 h 1429"/>
              <a:gd name="T8" fmla="*/ 312 w 315"/>
              <a:gd name="T9" fmla="*/ 349 h 1429"/>
              <a:gd name="T10" fmla="*/ 309 w 315"/>
              <a:gd name="T11" fmla="*/ 489 h 1429"/>
              <a:gd name="T12" fmla="*/ 301 w 315"/>
              <a:gd name="T13" fmla="*/ 629 h 1429"/>
              <a:gd name="T14" fmla="*/ 290 w 315"/>
              <a:gd name="T15" fmla="*/ 760 h 1429"/>
              <a:gd name="T16" fmla="*/ 272 w 315"/>
              <a:gd name="T17" fmla="*/ 828 h 1429"/>
              <a:gd name="T18" fmla="*/ 256 w 315"/>
              <a:gd name="T19" fmla="*/ 843 h 1429"/>
              <a:gd name="T20" fmla="*/ 244 w 315"/>
              <a:gd name="T21" fmla="*/ 859 h 1429"/>
              <a:gd name="T22" fmla="*/ 236 w 315"/>
              <a:gd name="T23" fmla="*/ 879 h 1429"/>
              <a:gd name="T24" fmla="*/ 234 w 315"/>
              <a:gd name="T25" fmla="*/ 900 h 1429"/>
              <a:gd name="T26" fmla="*/ 238 w 315"/>
              <a:gd name="T27" fmla="*/ 921 h 1429"/>
              <a:gd name="T28" fmla="*/ 247 w 315"/>
              <a:gd name="T29" fmla="*/ 941 h 1429"/>
              <a:gd name="T30" fmla="*/ 262 w 315"/>
              <a:gd name="T31" fmla="*/ 960 h 1429"/>
              <a:gd name="T32" fmla="*/ 270 w 315"/>
              <a:gd name="T33" fmla="*/ 1007 h 1429"/>
              <a:gd name="T34" fmla="*/ 265 w 315"/>
              <a:gd name="T35" fmla="*/ 1097 h 1429"/>
              <a:gd name="T36" fmla="*/ 260 w 315"/>
              <a:gd name="T37" fmla="*/ 1189 h 1429"/>
              <a:gd name="T38" fmla="*/ 256 w 315"/>
              <a:gd name="T39" fmla="*/ 1280 h 1429"/>
              <a:gd name="T40" fmla="*/ 228 w 315"/>
              <a:gd name="T41" fmla="*/ 1337 h 1429"/>
              <a:gd name="T42" fmla="*/ 169 w 315"/>
              <a:gd name="T43" fmla="*/ 1366 h 1429"/>
              <a:gd name="T44" fmla="*/ 109 w 315"/>
              <a:gd name="T45" fmla="*/ 1394 h 1429"/>
              <a:gd name="T46" fmla="*/ 48 w 315"/>
              <a:gd name="T47" fmla="*/ 1418 h 1429"/>
              <a:gd name="T48" fmla="*/ 33 w 315"/>
              <a:gd name="T49" fmla="*/ 1344 h 1429"/>
              <a:gd name="T50" fmla="*/ 61 w 315"/>
              <a:gd name="T51" fmla="*/ 1165 h 1429"/>
              <a:gd name="T52" fmla="*/ 78 w 315"/>
              <a:gd name="T53" fmla="*/ 978 h 1429"/>
              <a:gd name="T54" fmla="*/ 90 w 315"/>
              <a:gd name="T55" fmla="*/ 789 h 1429"/>
              <a:gd name="T56" fmla="*/ 91 w 315"/>
              <a:gd name="T57" fmla="*/ 676 h 1429"/>
              <a:gd name="T58" fmla="*/ 93 w 315"/>
              <a:gd name="T59" fmla="*/ 653 h 1429"/>
              <a:gd name="T60" fmla="*/ 93 w 315"/>
              <a:gd name="T61" fmla="*/ 638 h 1429"/>
              <a:gd name="T62" fmla="*/ 93 w 315"/>
              <a:gd name="T63" fmla="*/ 616 h 1429"/>
              <a:gd name="T64" fmla="*/ 80 w 315"/>
              <a:gd name="T65" fmla="*/ 596 h 1429"/>
              <a:gd name="T66" fmla="*/ 61 w 315"/>
              <a:gd name="T67" fmla="*/ 590 h 1429"/>
              <a:gd name="T68" fmla="*/ 43 w 315"/>
              <a:gd name="T69" fmla="*/ 580 h 1429"/>
              <a:gd name="T70" fmla="*/ 30 w 315"/>
              <a:gd name="T71" fmla="*/ 567 h 1429"/>
              <a:gd name="T72" fmla="*/ 18 w 315"/>
              <a:gd name="T73" fmla="*/ 549 h 1429"/>
              <a:gd name="T74" fmla="*/ 10 w 315"/>
              <a:gd name="T75" fmla="*/ 531 h 1429"/>
              <a:gd name="T76" fmla="*/ 2 w 315"/>
              <a:gd name="T77" fmla="*/ 499 h 1429"/>
              <a:gd name="T78" fmla="*/ 2 w 315"/>
              <a:gd name="T79" fmla="*/ 455 h 1429"/>
              <a:gd name="T80" fmla="*/ 12 w 315"/>
              <a:gd name="T81" fmla="*/ 412 h 1429"/>
              <a:gd name="T82" fmla="*/ 26 w 315"/>
              <a:gd name="T83" fmla="*/ 385 h 1429"/>
              <a:gd name="T84" fmla="*/ 39 w 315"/>
              <a:gd name="T85" fmla="*/ 370 h 1429"/>
              <a:gd name="T86" fmla="*/ 54 w 315"/>
              <a:gd name="T87" fmla="*/ 360 h 1429"/>
              <a:gd name="T88" fmla="*/ 70 w 315"/>
              <a:gd name="T89" fmla="*/ 352 h 1429"/>
              <a:gd name="T90" fmla="*/ 77 w 315"/>
              <a:gd name="T91" fmla="*/ 307 h 1429"/>
              <a:gd name="T92" fmla="*/ 65 w 315"/>
              <a:gd name="T93" fmla="*/ 214 h 1429"/>
              <a:gd name="T94" fmla="*/ 52 w 315"/>
              <a:gd name="T95" fmla="*/ 123 h 1429"/>
              <a:gd name="T96" fmla="*/ 38 w 315"/>
              <a:gd name="T97" fmla="*/ 39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solidFill>
            <a:srgbClr val="CC9926"/>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96" name="Freeform 56"/>
          <p:cNvSpPr>
            <a:spLocks/>
          </p:cNvSpPr>
          <p:nvPr/>
        </p:nvSpPr>
        <p:spPr bwMode="auto">
          <a:xfrm>
            <a:off x="4829175" y="2984500"/>
            <a:ext cx="500063" cy="2268538"/>
          </a:xfrm>
          <a:custGeom>
            <a:avLst/>
            <a:gdLst>
              <a:gd name="T0" fmla="*/ 74 w 315"/>
              <a:gd name="T1" fmla="*/ 32 h 1429"/>
              <a:gd name="T2" fmla="*/ 135 w 315"/>
              <a:gd name="T3" fmla="*/ 86 h 1429"/>
              <a:gd name="T4" fmla="*/ 187 w 315"/>
              <a:gd name="T5" fmla="*/ 141 h 1429"/>
              <a:gd name="T6" fmla="*/ 260 w 315"/>
              <a:gd name="T7" fmla="*/ 224 h 1429"/>
              <a:gd name="T8" fmla="*/ 312 w 315"/>
              <a:gd name="T9" fmla="*/ 349 h 1429"/>
              <a:gd name="T10" fmla="*/ 309 w 315"/>
              <a:gd name="T11" fmla="*/ 489 h 1429"/>
              <a:gd name="T12" fmla="*/ 301 w 315"/>
              <a:gd name="T13" fmla="*/ 629 h 1429"/>
              <a:gd name="T14" fmla="*/ 290 w 315"/>
              <a:gd name="T15" fmla="*/ 760 h 1429"/>
              <a:gd name="T16" fmla="*/ 272 w 315"/>
              <a:gd name="T17" fmla="*/ 828 h 1429"/>
              <a:gd name="T18" fmla="*/ 256 w 315"/>
              <a:gd name="T19" fmla="*/ 843 h 1429"/>
              <a:gd name="T20" fmla="*/ 244 w 315"/>
              <a:gd name="T21" fmla="*/ 859 h 1429"/>
              <a:gd name="T22" fmla="*/ 236 w 315"/>
              <a:gd name="T23" fmla="*/ 879 h 1429"/>
              <a:gd name="T24" fmla="*/ 234 w 315"/>
              <a:gd name="T25" fmla="*/ 900 h 1429"/>
              <a:gd name="T26" fmla="*/ 238 w 315"/>
              <a:gd name="T27" fmla="*/ 921 h 1429"/>
              <a:gd name="T28" fmla="*/ 247 w 315"/>
              <a:gd name="T29" fmla="*/ 941 h 1429"/>
              <a:gd name="T30" fmla="*/ 262 w 315"/>
              <a:gd name="T31" fmla="*/ 960 h 1429"/>
              <a:gd name="T32" fmla="*/ 270 w 315"/>
              <a:gd name="T33" fmla="*/ 1007 h 1429"/>
              <a:gd name="T34" fmla="*/ 265 w 315"/>
              <a:gd name="T35" fmla="*/ 1097 h 1429"/>
              <a:gd name="T36" fmla="*/ 260 w 315"/>
              <a:gd name="T37" fmla="*/ 1189 h 1429"/>
              <a:gd name="T38" fmla="*/ 256 w 315"/>
              <a:gd name="T39" fmla="*/ 1280 h 1429"/>
              <a:gd name="T40" fmla="*/ 228 w 315"/>
              <a:gd name="T41" fmla="*/ 1337 h 1429"/>
              <a:gd name="T42" fmla="*/ 169 w 315"/>
              <a:gd name="T43" fmla="*/ 1366 h 1429"/>
              <a:gd name="T44" fmla="*/ 109 w 315"/>
              <a:gd name="T45" fmla="*/ 1394 h 1429"/>
              <a:gd name="T46" fmla="*/ 48 w 315"/>
              <a:gd name="T47" fmla="*/ 1418 h 1429"/>
              <a:gd name="T48" fmla="*/ 33 w 315"/>
              <a:gd name="T49" fmla="*/ 1344 h 1429"/>
              <a:gd name="T50" fmla="*/ 61 w 315"/>
              <a:gd name="T51" fmla="*/ 1165 h 1429"/>
              <a:gd name="T52" fmla="*/ 78 w 315"/>
              <a:gd name="T53" fmla="*/ 978 h 1429"/>
              <a:gd name="T54" fmla="*/ 90 w 315"/>
              <a:gd name="T55" fmla="*/ 789 h 1429"/>
              <a:gd name="T56" fmla="*/ 91 w 315"/>
              <a:gd name="T57" fmla="*/ 676 h 1429"/>
              <a:gd name="T58" fmla="*/ 93 w 315"/>
              <a:gd name="T59" fmla="*/ 653 h 1429"/>
              <a:gd name="T60" fmla="*/ 93 w 315"/>
              <a:gd name="T61" fmla="*/ 638 h 1429"/>
              <a:gd name="T62" fmla="*/ 93 w 315"/>
              <a:gd name="T63" fmla="*/ 616 h 1429"/>
              <a:gd name="T64" fmla="*/ 80 w 315"/>
              <a:gd name="T65" fmla="*/ 596 h 1429"/>
              <a:gd name="T66" fmla="*/ 61 w 315"/>
              <a:gd name="T67" fmla="*/ 590 h 1429"/>
              <a:gd name="T68" fmla="*/ 43 w 315"/>
              <a:gd name="T69" fmla="*/ 580 h 1429"/>
              <a:gd name="T70" fmla="*/ 30 w 315"/>
              <a:gd name="T71" fmla="*/ 567 h 1429"/>
              <a:gd name="T72" fmla="*/ 18 w 315"/>
              <a:gd name="T73" fmla="*/ 549 h 1429"/>
              <a:gd name="T74" fmla="*/ 10 w 315"/>
              <a:gd name="T75" fmla="*/ 531 h 1429"/>
              <a:gd name="T76" fmla="*/ 2 w 315"/>
              <a:gd name="T77" fmla="*/ 499 h 1429"/>
              <a:gd name="T78" fmla="*/ 2 w 315"/>
              <a:gd name="T79" fmla="*/ 455 h 1429"/>
              <a:gd name="T80" fmla="*/ 12 w 315"/>
              <a:gd name="T81" fmla="*/ 412 h 1429"/>
              <a:gd name="T82" fmla="*/ 26 w 315"/>
              <a:gd name="T83" fmla="*/ 385 h 1429"/>
              <a:gd name="T84" fmla="*/ 39 w 315"/>
              <a:gd name="T85" fmla="*/ 370 h 1429"/>
              <a:gd name="T86" fmla="*/ 54 w 315"/>
              <a:gd name="T87" fmla="*/ 360 h 1429"/>
              <a:gd name="T88" fmla="*/ 70 w 315"/>
              <a:gd name="T89" fmla="*/ 352 h 1429"/>
              <a:gd name="T90" fmla="*/ 77 w 315"/>
              <a:gd name="T91" fmla="*/ 307 h 1429"/>
              <a:gd name="T92" fmla="*/ 65 w 315"/>
              <a:gd name="T93" fmla="*/ 214 h 1429"/>
              <a:gd name="T94" fmla="*/ 52 w 315"/>
              <a:gd name="T95" fmla="*/ 123 h 1429"/>
              <a:gd name="T96" fmla="*/ 38 w 315"/>
              <a:gd name="T97" fmla="*/ 39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97" name="Freeform 57"/>
          <p:cNvSpPr>
            <a:spLocks/>
          </p:cNvSpPr>
          <p:nvPr/>
        </p:nvSpPr>
        <p:spPr bwMode="auto">
          <a:xfrm>
            <a:off x="4414838" y="4165600"/>
            <a:ext cx="249237" cy="344488"/>
          </a:xfrm>
          <a:custGeom>
            <a:avLst/>
            <a:gdLst>
              <a:gd name="T0" fmla="*/ 78 w 157"/>
              <a:gd name="T1" fmla="*/ 0 h 217"/>
              <a:gd name="T2" fmla="*/ 70 w 157"/>
              <a:gd name="T3" fmla="*/ 0 h 217"/>
              <a:gd name="T4" fmla="*/ 61 w 157"/>
              <a:gd name="T5" fmla="*/ 2 h 217"/>
              <a:gd name="T6" fmla="*/ 55 w 157"/>
              <a:gd name="T7" fmla="*/ 5 h 217"/>
              <a:gd name="T8" fmla="*/ 47 w 157"/>
              <a:gd name="T9" fmla="*/ 8 h 217"/>
              <a:gd name="T10" fmla="*/ 40 w 157"/>
              <a:gd name="T11" fmla="*/ 13 h 217"/>
              <a:gd name="T12" fmla="*/ 34 w 157"/>
              <a:gd name="T13" fmla="*/ 18 h 217"/>
              <a:gd name="T14" fmla="*/ 29 w 157"/>
              <a:gd name="T15" fmla="*/ 24 h 217"/>
              <a:gd name="T16" fmla="*/ 22 w 157"/>
              <a:gd name="T17" fmla="*/ 31 h 217"/>
              <a:gd name="T18" fmla="*/ 13 w 157"/>
              <a:gd name="T19" fmla="*/ 47 h 217"/>
              <a:gd name="T20" fmla="*/ 6 w 157"/>
              <a:gd name="T21" fmla="*/ 67 h 217"/>
              <a:gd name="T22" fmla="*/ 1 w 157"/>
              <a:gd name="T23" fmla="*/ 86 h 217"/>
              <a:gd name="T24" fmla="*/ 0 w 157"/>
              <a:gd name="T25" fmla="*/ 109 h 217"/>
              <a:gd name="T26" fmla="*/ 1 w 157"/>
              <a:gd name="T27" fmla="*/ 130 h 217"/>
              <a:gd name="T28" fmla="*/ 6 w 157"/>
              <a:gd name="T29" fmla="*/ 149 h 217"/>
              <a:gd name="T30" fmla="*/ 13 w 157"/>
              <a:gd name="T31" fmla="*/ 169 h 217"/>
              <a:gd name="T32" fmla="*/ 22 w 157"/>
              <a:gd name="T33" fmla="*/ 184 h 217"/>
              <a:gd name="T34" fmla="*/ 29 w 157"/>
              <a:gd name="T35" fmla="*/ 192 h 217"/>
              <a:gd name="T36" fmla="*/ 34 w 157"/>
              <a:gd name="T37" fmla="*/ 198 h 217"/>
              <a:gd name="T38" fmla="*/ 40 w 157"/>
              <a:gd name="T39" fmla="*/ 203 h 217"/>
              <a:gd name="T40" fmla="*/ 47 w 157"/>
              <a:gd name="T41" fmla="*/ 208 h 217"/>
              <a:gd name="T42" fmla="*/ 55 w 157"/>
              <a:gd name="T43" fmla="*/ 211 h 217"/>
              <a:gd name="T44" fmla="*/ 61 w 157"/>
              <a:gd name="T45" fmla="*/ 214 h 217"/>
              <a:gd name="T46" fmla="*/ 70 w 157"/>
              <a:gd name="T47" fmla="*/ 216 h 217"/>
              <a:gd name="T48" fmla="*/ 78 w 157"/>
              <a:gd name="T49" fmla="*/ 216 h 217"/>
              <a:gd name="T50" fmla="*/ 86 w 157"/>
              <a:gd name="T51" fmla="*/ 216 h 217"/>
              <a:gd name="T52" fmla="*/ 94 w 157"/>
              <a:gd name="T53" fmla="*/ 214 h 217"/>
              <a:gd name="T54" fmla="*/ 101 w 157"/>
              <a:gd name="T55" fmla="*/ 211 h 217"/>
              <a:gd name="T56" fmla="*/ 107 w 157"/>
              <a:gd name="T57" fmla="*/ 208 h 217"/>
              <a:gd name="T58" fmla="*/ 115 w 157"/>
              <a:gd name="T59" fmla="*/ 203 h 217"/>
              <a:gd name="T60" fmla="*/ 122 w 157"/>
              <a:gd name="T61" fmla="*/ 198 h 217"/>
              <a:gd name="T62" fmla="*/ 127 w 157"/>
              <a:gd name="T63" fmla="*/ 192 h 217"/>
              <a:gd name="T64" fmla="*/ 133 w 157"/>
              <a:gd name="T65" fmla="*/ 184 h 217"/>
              <a:gd name="T66" fmla="*/ 143 w 157"/>
              <a:gd name="T67" fmla="*/ 169 h 217"/>
              <a:gd name="T68" fmla="*/ 149 w 157"/>
              <a:gd name="T69" fmla="*/ 149 h 217"/>
              <a:gd name="T70" fmla="*/ 154 w 157"/>
              <a:gd name="T71" fmla="*/ 130 h 217"/>
              <a:gd name="T72" fmla="*/ 156 w 157"/>
              <a:gd name="T73" fmla="*/ 109 h 217"/>
              <a:gd name="T74" fmla="*/ 154 w 157"/>
              <a:gd name="T75" fmla="*/ 86 h 217"/>
              <a:gd name="T76" fmla="*/ 149 w 157"/>
              <a:gd name="T77" fmla="*/ 67 h 217"/>
              <a:gd name="T78" fmla="*/ 143 w 157"/>
              <a:gd name="T79" fmla="*/ 47 h 217"/>
              <a:gd name="T80" fmla="*/ 133 w 157"/>
              <a:gd name="T81" fmla="*/ 31 h 217"/>
              <a:gd name="T82" fmla="*/ 127 w 157"/>
              <a:gd name="T83" fmla="*/ 24 h 217"/>
              <a:gd name="T84" fmla="*/ 122 w 157"/>
              <a:gd name="T85" fmla="*/ 18 h 217"/>
              <a:gd name="T86" fmla="*/ 115 w 157"/>
              <a:gd name="T87" fmla="*/ 13 h 217"/>
              <a:gd name="T88" fmla="*/ 107 w 157"/>
              <a:gd name="T89" fmla="*/ 8 h 217"/>
              <a:gd name="T90" fmla="*/ 101 w 157"/>
              <a:gd name="T91" fmla="*/ 5 h 217"/>
              <a:gd name="T92" fmla="*/ 94 w 157"/>
              <a:gd name="T93" fmla="*/ 2 h 217"/>
              <a:gd name="T94" fmla="*/ 86 w 157"/>
              <a:gd name="T95" fmla="*/ 0 h 217"/>
              <a:gd name="T96" fmla="*/ 78 w 157"/>
              <a:gd name="T9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 h="217">
                <a:moveTo>
                  <a:pt x="78" y="0"/>
                </a:moveTo>
                <a:lnTo>
                  <a:pt x="70" y="0"/>
                </a:lnTo>
                <a:lnTo>
                  <a:pt x="61" y="2"/>
                </a:lnTo>
                <a:lnTo>
                  <a:pt x="55" y="5"/>
                </a:lnTo>
                <a:lnTo>
                  <a:pt x="47" y="8"/>
                </a:lnTo>
                <a:lnTo>
                  <a:pt x="40" y="13"/>
                </a:lnTo>
                <a:lnTo>
                  <a:pt x="34" y="18"/>
                </a:lnTo>
                <a:lnTo>
                  <a:pt x="29" y="24"/>
                </a:lnTo>
                <a:lnTo>
                  <a:pt x="22" y="31"/>
                </a:lnTo>
                <a:lnTo>
                  <a:pt x="13" y="47"/>
                </a:lnTo>
                <a:lnTo>
                  <a:pt x="6" y="67"/>
                </a:lnTo>
                <a:lnTo>
                  <a:pt x="1" y="86"/>
                </a:lnTo>
                <a:lnTo>
                  <a:pt x="0" y="109"/>
                </a:lnTo>
                <a:lnTo>
                  <a:pt x="1" y="130"/>
                </a:lnTo>
                <a:lnTo>
                  <a:pt x="6" y="149"/>
                </a:lnTo>
                <a:lnTo>
                  <a:pt x="13" y="169"/>
                </a:lnTo>
                <a:lnTo>
                  <a:pt x="22" y="184"/>
                </a:lnTo>
                <a:lnTo>
                  <a:pt x="29" y="192"/>
                </a:lnTo>
                <a:lnTo>
                  <a:pt x="34" y="198"/>
                </a:lnTo>
                <a:lnTo>
                  <a:pt x="40" y="203"/>
                </a:lnTo>
                <a:lnTo>
                  <a:pt x="47" y="208"/>
                </a:lnTo>
                <a:lnTo>
                  <a:pt x="55" y="211"/>
                </a:lnTo>
                <a:lnTo>
                  <a:pt x="61" y="214"/>
                </a:lnTo>
                <a:lnTo>
                  <a:pt x="70" y="216"/>
                </a:lnTo>
                <a:lnTo>
                  <a:pt x="78" y="216"/>
                </a:lnTo>
                <a:lnTo>
                  <a:pt x="86" y="216"/>
                </a:lnTo>
                <a:lnTo>
                  <a:pt x="94" y="214"/>
                </a:lnTo>
                <a:lnTo>
                  <a:pt x="101" y="211"/>
                </a:lnTo>
                <a:lnTo>
                  <a:pt x="107" y="208"/>
                </a:lnTo>
                <a:lnTo>
                  <a:pt x="115" y="203"/>
                </a:lnTo>
                <a:lnTo>
                  <a:pt x="122" y="198"/>
                </a:lnTo>
                <a:lnTo>
                  <a:pt x="127" y="192"/>
                </a:lnTo>
                <a:lnTo>
                  <a:pt x="133" y="184"/>
                </a:lnTo>
                <a:lnTo>
                  <a:pt x="143" y="169"/>
                </a:lnTo>
                <a:lnTo>
                  <a:pt x="149" y="149"/>
                </a:lnTo>
                <a:lnTo>
                  <a:pt x="154" y="130"/>
                </a:lnTo>
                <a:lnTo>
                  <a:pt x="156" y="109"/>
                </a:lnTo>
                <a:lnTo>
                  <a:pt x="154" y="86"/>
                </a:lnTo>
                <a:lnTo>
                  <a:pt x="149" y="67"/>
                </a:lnTo>
                <a:lnTo>
                  <a:pt x="143" y="47"/>
                </a:lnTo>
                <a:lnTo>
                  <a:pt x="133" y="31"/>
                </a:lnTo>
                <a:lnTo>
                  <a:pt x="127" y="24"/>
                </a:lnTo>
                <a:lnTo>
                  <a:pt x="122" y="18"/>
                </a:lnTo>
                <a:lnTo>
                  <a:pt x="115" y="13"/>
                </a:lnTo>
                <a:lnTo>
                  <a:pt x="107" y="8"/>
                </a:lnTo>
                <a:lnTo>
                  <a:pt x="101" y="5"/>
                </a:lnTo>
                <a:lnTo>
                  <a:pt x="94" y="2"/>
                </a:lnTo>
                <a:lnTo>
                  <a:pt x="86" y="0"/>
                </a:lnTo>
                <a:lnTo>
                  <a:pt x="78"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98" name="Freeform 58"/>
          <p:cNvSpPr>
            <a:spLocks/>
          </p:cNvSpPr>
          <p:nvPr/>
        </p:nvSpPr>
        <p:spPr bwMode="auto">
          <a:xfrm>
            <a:off x="3986213" y="4554538"/>
            <a:ext cx="231775" cy="325437"/>
          </a:xfrm>
          <a:custGeom>
            <a:avLst/>
            <a:gdLst>
              <a:gd name="T0" fmla="*/ 73 w 146"/>
              <a:gd name="T1" fmla="*/ 0 h 205"/>
              <a:gd name="T2" fmla="*/ 65 w 146"/>
              <a:gd name="T3" fmla="*/ 0 h 205"/>
              <a:gd name="T4" fmla="*/ 58 w 146"/>
              <a:gd name="T5" fmla="*/ 2 h 205"/>
              <a:gd name="T6" fmla="*/ 52 w 146"/>
              <a:gd name="T7" fmla="*/ 5 h 205"/>
              <a:gd name="T8" fmla="*/ 44 w 146"/>
              <a:gd name="T9" fmla="*/ 8 h 205"/>
              <a:gd name="T10" fmla="*/ 37 w 146"/>
              <a:gd name="T11" fmla="*/ 13 h 205"/>
              <a:gd name="T12" fmla="*/ 32 w 146"/>
              <a:gd name="T13" fmla="*/ 18 h 205"/>
              <a:gd name="T14" fmla="*/ 26 w 146"/>
              <a:gd name="T15" fmla="*/ 23 h 205"/>
              <a:gd name="T16" fmla="*/ 21 w 146"/>
              <a:gd name="T17" fmla="*/ 30 h 205"/>
              <a:gd name="T18" fmla="*/ 13 w 146"/>
              <a:gd name="T19" fmla="*/ 46 h 205"/>
              <a:gd name="T20" fmla="*/ 6 w 146"/>
              <a:gd name="T21" fmla="*/ 62 h 205"/>
              <a:gd name="T22" fmla="*/ 2 w 146"/>
              <a:gd name="T23" fmla="*/ 82 h 205"/>
              <a:gd name="T24" fmla="*/ 0 w 146"/>
              <a:gd name="T25" fmla="*/ 101 h 205"/>
              <a:gd name="T26" fmla="*/ 2 w 146"/>
              <a:gd name="T27" fmla="*/ 122 h 205"/>
              <a:gd name="T28" fmla="*/ 6 w 146"/>
              <a:gd name="T29" fmla="*/ 142 h 205"/>
              <a:gd name="T30" fmla="*/ 13 w 146"/>
              <a:gd name="T31" fmla="*/ 158 h 205"/>
              <a:gd name="T32" fmla="*/ 21 w 146"/>
              <a:gd name="T33" fmla="*/ 173 h 205"/>
              <a:gd name="T34" fmla="*/ 26 w 146"/>
              <a:gd name="T35" fmla="*/ 179 h 205"/>
              <a:gd name="T36" fmla="*/ 32 w 146"/>
              <a:gd name="T37" fmla="*/ 186 h 205"/>
              <a:gd name="T38" fmla="*/ 37 w 146"/>
              <a:gd name="T39" fmla="*/ 191 h 205"/>
              <a:gd name="T40" fmla="*/ 44 w 146"/>
              <a:gd name="T41" fmla="*/ 195 h 205"/>
              <a:gd name="T42" fmla="*/ 52 w 146"/>
              <a:gd name="T43" fmla="*/ 199 h 205"/>
              <a:gd name="T44" fmla="*/ 58 w 146"/>
              <a:gd name="T45" fmla="*/ 200 h 205"/>
              <a:gd name="T46" fmla="*/ 65 w 146"/>
              <a:gd name="T47" fmla="*/ 202 h 205"/>
              <a:gd name="T48" fmla="*/ 73 w 146"/>
              <a:gd name="T49" fmla="*/ 204 h 205"/>
              <a:gd name="T50" fmla="*/ 80 w 146"/>
              <a:gd name="T51" fmla="*/ 202 h 205"/>
              <a:gd name="T52" fmla="*/ 88 w 146"/>
              <a:gd name="T53" fmla="*/ 200 h 205"/>
              <a:gd name="T54" fmla="*/ 94 w 146"/>
              <a:gd name="T55" fmla="*/ 199 h 205"/>
              <a:gd name="T56" fmla="*/ 101 w 146"/>
              <a:gd name="T57" fmla="*/ 195 h 205"/>
              <a:gd name="T58" fmla="*/ 107 w 146"/>
              <a:gd name="T59" fmla="*/ 191 h 205"/>
              <a:gd name="T60" fmla="*/ 114 w 146"/>
              <a:gd name="T61" fmla="*/ 186 h 205"/>
              <a:gd name="T62" fmla="*/ 119 w 146"/>
              <a:gd name="T63" fmla="*/ 179 h 205"/>
              <a:gd name="T64" fmla="*/ 123 w 146"/>
              <a:gd name="T65" fmla="*/ 173 h 205"/>
              <a:gd name="T66" fmla="*/ 133 w 146"/>
              <a:gd name="T67" fmla="*/ 158 h 205"/>
              <a:gd name="T68" fmla="*/ 140 w 146"/>
              <a:gd name="T69" fmla="*/ 142 h 205"/>
              <a:gd name="T70" fmla="*/ 143 w 146"/>
              <a:gd name="T71" fmla="*/ 122 h 205"/>
              <a:gd name="T72" fmla="*/ 145 w 146"/>
              <a:gd name="T73" fmla="*/ 101 h 205"/>
              <a:gd name="T74" fmla="*/ 143 w 146"/>
              <a:gd name="T75" fmla="*/ 82 h 205"/>
              <a:gd name="T76" fmla="*/ 140 w 146"/>
              <a:gd name="T77" fmla="*/ 62 h 205"/>
              <a:gd name="T78" fmla="*/ 133 w 146"/>
              <a:gd name="T79" fmla="*/ 46 h 205"/>
              <a:gd name="T80" fmla="*/ 123 w 146"/>
              <a:gd name="T81" fmla="*/ 30 h 205"/>
              <a:gd name="T82" fmla="*/ 119 w 146"/>
              <a:gd name="T83" fmla="*/ 23 h 205"/>
              <a:gd name="T84" fmla="*/ 114 w 146"/>
              <a:gd name="T85" fmla="*/ 18 h 205"/>
              <a:gd name="T86" fmla="*/ 107 w 146"/>
              <a:gd name="T87" fmla="*/ 13 h 205"/>
              <a:gd name="T88" fmla="*/ 101 w 146"/>
              <a:gd name="T89" fmla="*/ 8 h 205"/>
              <a:gd name="T90" fmla="*/ 94 w 146"/>
              <a:gd name="T91" fmla="*/ 5 h 205"/>
              <a:gd name="T92" fmla="*/ 88 w 146"/>
              <a:gd name="T93" fmla="*/ 2 h 205"/>
              <a:gd name="T94" fmla="*/ 80 w 146"/>
              <a:gd name="T95" fmla="*/ 0 h 205"/>
              <a:gd name="T96" fmla="*/ 73 w 146"/>
              <a:gd name="T9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6" h="205">
                <a:moveTo>
                  <a:pt x="73" y="0"/>
                </a:moveTo>
                <a:lnTo>
                  <a:pt x="65" y="0"/>
                </a:lnTo>
                <a:lnTo>
                  <a:pt x="58" y="2"/>
                </a:lnTo>
                <a:lnTo>
                  <a:pt x="52" y="5"/>
                </a:lnTo>
                <a:lnTo>
                  <a:pt x="44" y="8"/>
                </a:lnTo>
                <a:lnTo>
                  <a:pt x="37" y="13"/>
                </a:lnTo>
                <a:lnTo>
                  <a:pt x="32" y="18"/>
                </a:lnTo>
                <a:lnTo>
                  <a:pt x="26" y="23"/>
                </a:lnTo>
                <a:lnTo>
                  <a:pt x="21" y="30"/>
                </a:lnTo>
                <a:lnTo>
                  <a:pt x="13" y="46"/>
                </a:lnTo>
                <a:lnTo>
                  <a:pt x="6" y="62"/>
                </a:lnTo>
                <a:lnTo>
                  <a:pt x="2" y="82"/>
                </a:lnTo>
                <a:lnTo>
                  <a:pt x="0" y="101"/>
                </a:lnTo>
                <a:lnTo>
                  <a:pt x="2" y="122"/>
                </a:lnTo>
                <a:lnTo>
                  <a:pt x="6" y="142"/>
                </a:lnTo>
                <a:lnTo>
                  <a:pt x="13" y="158"/>
                </a:lnTo>
                <a:lnTo>
                  <a:pt x="21" y="173"/>
                </a:lnTo>
                <a:lnTo>
                  <a:pt x="26" y="179"/>
                </a:lnTo>
                <a:lnTo>
                  <a:pt x="32" y="186"/>
                </a:lnTo>
                <a:lnTo>
                  <a:pt x="37" y="191"/>
                </a:lnTo>
                <a:lnTo>
                  <a:pt x="44" y="195"/>
                </a:lnTo>
                <a:lnTo>
                  <a:pt x="52" y="199"/>
                </a:lnTo>
                <a:lnTo>
                  <a:pt x="58" y="200"/>
                </a:lnTo>
                <a:lnTo>
                  <a:pt x="65" y="202"/>
                </a:lnTo>
                <a:lnTo>
                  <a:pt x="73" y="204"/>
                </a:lnTo>
                <a:lnTo>
                  <a:pt x="80" y="202"/>
                </a:lnTo>
                <a:lnTo>
                  <a:pt x="88" y="200"/>
                </a:lnTo>
                <a:lnTo>
                  <a:pt x="94" y="199"/>
                </a:lnTo>
                <a:lnTo>
                  <a:pt x="101" y="195"/>
                </a:lnTo>
                <a:lnTo>
                  <a:pt x="107" y="191"/>
                </a:lnTo>
                <a:lnTo>
                  <a:pt x="114" y="186"/>
                </a:lnTo>
                <a:lnTo>
                  <a:pt x="119" y="179"/>
                </a:lnTo>
                <a:lnTo>
                  <a:pt x="123" y="173"/>
                </a:lnTo>
                <a:lnTo>
                  <a:pt x="133" y="158"/>
                </a:lnTo>
                <a:lnTo>
                  <a:pt x="140" y="142"/>
                </a:lnTo>
                <a:lnTo>
                  <a:pt x="143" y="122"/>
                </a:lnTo>
                <a:lnTo>
                  <a:pt x="145" y="101"/>
                </a:lnTo>
                <a:lnTo>
                  <a:pt x="143" y="82"/>
                </a:lnTo>
                <a:lnTo>
                  <a:pt x="140" y="62"/>
                </a:lnTo>
                <a:lnTo>
                  <a:pt x="133" y="46"/>
                </a:lnTo>
                <a:lnTo>
                  <a:pt x="123" y="30"/>
                </a:lnTo>
                <a:lnTo>
                  <a:pt x="119" y="23"/>
                </a:lnTo>
                <a:lnTo>
                  <a:pt x="114" y="18"/>
                </a:lnTo>
                <a:lnTo>
                  <a:pt x="107" y="13"/>
                </a:lnTo>
                <a:lnTo>
                  <a:pt x="101" y="8"/>
                </a:lnTo>
                <a:lnTo>
                  <a:pt x="94" y="5"/>
                </a:lnTo>
                <a:lnTo>
                  <a:pt x="88" y="2"/>
                </a:lnTo>
                <a:lnTo>
                  <a:pt x="80" y="0"/>
                </a:lnTo>
                <a:lnTo>
                  <a:pt x="73"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699" name="Freeform 59"/>
          <p:cNvSpPr>
            <a:spLocks/>
          </p:cNvSpPr>
          <p:nvPr/>
        </p:nvSpPr>
        <p:spPr bwMode="auto">
          <a:xfrm>
            <a:off x="3981450" y="3814763"/>
            <a:ext cx="192088" cy="266700"/>
          </a:xfrm>
          <a:custGeom>
            <a:avLst/>
            <a:gdLst>
              <a:gd name="T0" fmla="*/ 60 w 121"/>
              <a:gd name="T1" fmla="*/ 0 h 168"/>
              <a:gd name="T2" fmla="*/ 53 w 121"/>
              <a:gd name="T3" fmla="*/ 0 h 168"/>
              <a:gd name="T4" fmla="*/ 47 w 121"/>
              <a:gd name="T5" fmla="*/ 2 h 168"/>
              <a:gd name="T6" fmla="*/ 42 w 121"/>
              <a:gd name="T7" fmla="*/ 5 h 168"/>
              <a:gd name="T8" fmla="*/ 37 w 121"/>
              <a:gd name="T9" fmla="*/ 6 h 168"/>
              <a:gd name="T10" fmla="*/ 26 w 121"/>
              <a:gd name="T11" fmla="*/ 15 h 168"/>
              <a:gd name="T12" fmla="*/ 18 w 121"/>
              <a:gd name="T13" fmla="*/ 24 h 168"/>
              <a:gd name="T14" fmla="*/ 9 w 121"/>
              <a:gd name="T15" fmla="*/ 37 h 168"/>
              <a:gd name="T16" fmla="*/ 5 w 121"/>
              <a:gd name="T17" fmla="*/ 52 h 168"/>
              <a:gd name="T18" fmla="*/ 1 w 121"/>
              <a:gd name="T19" fmla="*/ 67 h 168"/>
              <a:gd name="T20" fmla="*/ 0 w 121"/>
              <a:gd name="T21" fmla="*/ 84 h 168"/>
              <a:gd name="T22" fmla="*/ 1 w 121"/>
              <a:gd name="T23" fmla="*/ 101 h 168"/>
              <a:gd name="T24" fmla="*/ 5 w 121"/>
              <a:gd name="T25" fmla="*/ 115 h 168"/>
              <a:gd name="T26" fmla="*/ 9 w 121"/>
              <a:gd name="T27" fmla="*/ 130 h 168"/>
              <a:gd name="T28" fmla="*/ 18 w 121"/>
              <a:gd name="T29" fmla="*/ 143 h 168"/>
              <a:gd name="T30" fmla="*/ 26 w 121"/>
              <a:gd name="T31" fmla="*/ 153 h 168"/>
              <a:gd name="T32" fmla="*/ 37 w 121"/>
              <a:gd name="T33" fmla="*/ 161 h 168"/>
              <a:gd name="T34" fmla="*/ 42 w 121"/>
              <a:gd name="T35" fmla="*/ 162 h 168"/>
              <a:gd name="T36" fmla="*/ 47 w 121"/>
              <a:gd name="T37" fmla="*/ 166 h 168"/>
              <a:gd name="T38" fmla="*/ 53 w 121"/>
              <a:gd name="T39" fmla="*/ 166 h 168"/>
              <a:gd name="T40" fmla="*/ 60 w 121"/>
              <a:gd name="T41" fmla="*/ 167 h 168"/>
              <a:gd name="T42" fmla="*/ 66 w 121"/>
              <a:gd name="T43" fmla="*/ 166 h 168"/>
              <a:gd name="T44" fmla="*/ 71 w 121"/>
              <a:gd name="T45" fmla="*/ 166 h 168"/>
              <a:gd name="T46" fmla="*/ 78 w 121"/>
              <a:gd name="T47" fmla="*/ 162 h 168"/>
              <a:gd name="T48" fmla="*/ 83 w 121"/>
              <a:gd name="T49" fmla="*/ 161 h 168"/>
              <a:gd name="T50" fmla="*/ 92 w 121"/>
              <a:gd name="T51" fmla="*/ 153 h 168"/>
              <a:gd name="T52" fmla="*/ 102 w 121"/>
              <a:gd name="T53" fmla="*/ 143 h 168"/>
              <a:gd name="T54" fmla="*/ 109 w 121"/>
              <a:gd name="T55" fmla="*/ 130 h 168"/>
              <a:gd name="T56" fmla="*/ 115 w 121"/>
              <a:gd name="T57" fmla="*/ 115 h 168"/>
              <a:gd name="T58" fmla="*/ 118 w 121"/>
              <a:gd name="T59" fmla="*/ 101 h 168"/>
              <a:gd name="T60" fmla="*/ 120 w 121"/>
              <a:gd name="T61" fmla="*/ 84 h 168"/>
              <a:gd name="T62" fmla="*/ 118 w 121"/>
              <a:gd name="T63" fmla="*/ 67 h 168"/>
              <a:gd name="T64" fmla="*/ 115 w 121"/>
              <a:gd name="T65" fmla="*/ 52 h 168"/>
              <a:gd name="T66" fmla="*/ 109 w 121"/>
              <a:gd name="T67" fmla="*/ 37 h 168"/>
              <a:gd name="T68" fmla="*/ 102 w 121"/>
              <a:gd name="T69" fmla="*/ 24 h 168"/>
              <a:gd name="T70" fmla="*/ 92 w 121"/>
              <a:gd name="T71" fmla="*/ 15 h 168"/>
              <a:gd name="T72" fmla="*/ 83 w 121"/>
              <a:gd name="T73" fmla="*/ 6 h 168"/>
              <a:gd name="T74" fmla="*/ 78 w 121"/>
              <a:gd name="T75" fmla="*/ 5 h 168"/>
              <a:gd name="T76" fmla="*/ 71 w 121"/>
              <a:gd name="T77" fmla="*/ 2 h 168"/>
              <a:gd name="T78" fmla="*/ 66 w 121"/>
              <a:gd name="T79" fmla="*/ 0 h 168"/>
              <a:gd name="T80" fmla="*/ 60 w 121"/>
              <a:gd name="T8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 h="168">
                <a:moveTo>
                  <a:pt x="60" y="0"/>
                </a:moveTo>
                <a:lnTo>
                  <a:pt x="53" y="0"/>
                </a:lnTo>
                <a:lnTo>
                  <a:pt x="47" y="2"/>
                </a:lnTo>
                <a:lnTo>
                  <a:pt x="42" y="5"/>
                </a:lnTo>
                <a:lnTo>
                  <a:pt x="37" y="6"/>
                </a:lnTo>
                <a:lnTo>
                  <a:pt x="26" y="15"/>
                </a:lnTo>
                <a:lnTo>
                  <a:pt x="18" y="24"/>
                </a:lnTo>
                <a:lnTo>
                  <a:pt x="9" y="37"/>
                </a:lnTo>
                <a:lnTo>
                  <a:pt x="5" y="52"/>
                </a:lnTo>
                <a:lnTo>
                  <a:pt x="1" y="67"/>
                </a:lnTo>
                <a:lnTo>
                  <a:pt x="0" y="84"/>
                </a:lnTo>
                <a:lnTo>
                  <a:pt x="1" y="101"/>
                </a:lnTo>
                <a:lnTo>
                  <a:pt x="5" y="115"/>
                </a:lnTo>
                <a:lnTo>
                  <a:pt x="9" y="130"/>
                </a:lnTo>
                <a:lnTo>
                  <a:pt x="18" y="143"/>
                </a:lnTo>
                <a:lnTo>
                  <a:pt x="26" y="153"/>
                </a:lnTo>
                <a:lnTo>
                  <a:pt x="37" y="161"/>
                </a:lnTo>
                <a:lnTo>
                  <a:pt x="42" y="162"/>
                </a:lnTo>
                <a:lnTo>
                  <a:pt x="47" y="166"/>
                </a:lnTo>
                <a:lnTo>
                  <a:pt x="53" y="166"/>
                </a:lnTo>
                <a:lnTo>
                  <a:pt x="60" y="167"/>
                </a:lnTo>
                <a:lnTo>
                  <a:pt x="66" y="166"/>
                </a:lnTo>
                <a:lnTo>
                  <a:pt x="71" y="166"/>
                </a:lnTo>
                <a:lnTo>
                  <a:pt x="78" y="162"/>
                </a:lnTo>
                <a:lnTo>
                  <a:pt x="83" y="161"/>
                </a:lnTo>
                <a:lnTo>
                  <a:pt x="92" y="153"/>
                </a:lnTo>
                <a:lnTo>
                  <a:pt x="102" y="143"/>
                </a:lnTo>
                <a:lnTo>
                  <a:pt x="109" y="130"/>
                </a:lnTo>
                <a:lnTo>
                  <a:pt x="115" y="115"/>
                </a:lnTo>
                <a:lnTo>
                  <a:pt x="118" y="101"/>
                </a:lnTo>
                <a:lnTo>
                  <a:pt x="120" y="84"/>
                </a:lnTo>
                <a:lnTo>
                  <a:pt x="118" y="67"/>
                </a:lnTo>
                <a:lnTo>
                  <a:pt x="115" y="52"/>
                </a:lnTo>
                <a:lnTo>
                  <a:pt x="109" y="37"/>
                </a:lnTo>
                <a:lnTo>
                  <a:pt x="102" y="24"/>
                </a:lnTo>
                <a:lnTo>
                  <a:pt x="92" y="15"/>
                </a:lnTo>
                <a:lnTo>
                  <a:pt x="83" y="6"/>
                </a:lnTo>
                <a:lnTo>
                  <a:pt x="78" y="5"/>
                </a:lnTo>
                <a:lnTo>
                  <a:pt x="71" y="2"/>
                </a:lnTo>
                <a:lnTo>
                  <a:pt x="66" y="0"/>
                </a:lnTo>
                <a:lnTo>
                  <a:pt x="6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00" name="Freeform 60"/>
          <p:cNvSpPr>
            <a:spLocks/>
          </p:cNvSpPr>
          <p:nvPr/>
        </p:nvSpPr>
        <p:spPr bwMode="auto">
          <a:xfrm>
            <a:off x="4922838" y="3040063"/>
            <a:ext cx="385762" cy="1012825"/>
          </a:xfrm>
          <a:custGeom>
            <a:avLst/>
            <a:gdLst>
              <a:gd name="T0" fmla="*/ 0 w 243"/>
              <a:gd name="T1" fmla="*/ 0 h 638"/>
              <a:gd name="T2" fmla="*/ 31 w 243"/>
              <a:gd name="T3" fmla="*/ 28 h 638"/>
              <a:gd name="T4" fmla="*/ 62 w 243"/>
              <a:gd name="T5" fmla="*/ 57 h 638"/>
              <a:gd name="T6" fmla="*/ 93 w 243"/>
              <a:gd name="T7" fmla="*/ 88 h 638"/>
              <a:gd name="T8" fmla="*/ 122 w 243"/>
              <a:gd name="T9" fmla="*/ 121 h 638"/>
              <a:gd name="T10" fmla="*/ 153 w 243"/>
              <a:gd name="T11" fmla="*/ 155 h 638"/>
              <a:gd name="T12" fmla="*/ 184 w 243"/>
              <a:gd name="T13" fmla="*/ 187 h 638"/>
              <a:gd name="T14" fmla="*/ 213 w 243"/>
              <a:gd name="T15" fmla="*/ 220 h 638"/>
              <a:gd name="T16" fmla="*/ 242 w 243"/>
              <a:gd name="T17" fmla="*/ 252 h 638"/>
              <a:gd name="T18" fmla="*/ 242 w 243"/>
              <a:gd name="T19" fmla="*/ 299 h 638"/>
              <a:gd name="T20" fmla="*/ 240 w 243"/>
              <a:gd name="T21" fmla="*/ 348 h 638"/>
              <a:gd name="T22" fmla="*/ 239 w 243"/>
              <a:gd name="T23" fmla="*/ 395 h 638"/>
              <a:gd name="T24" fmla="*/ 237 w 243"/>
              <a:gd name="T25" fmla="*/ 442 h 638"/>
              <a:gd name="T26" fmla="*/ 236 w 243"/>
              <a:gd name="T27" fmla="*/ 491 h 638"/>
              <a:gd name="T28" fmla="*/ 232 w 243"/>
              <a:gd name="T29" fmla="*/ 540 h 638"/>
              <a:gd name="T30" fmla="*/ 231 w 243"/>
              <a:gd name="T31" fmla="*/ 589 h 638"/>
              <a:gd name="T32" fmla="*/ 227 w 243"/>
              <a:gd name="T33" fmla="*/ 637 h 638"/>
              <a:gd name="T34" fmla="*/ 224 w 243"/>
              <a:gd name="T35" fmla="*/ 587 h 638"/>
              <a:gd name="T36" fmla="*/ 221 w 243"/>
              <a:gd name="T37" fmla="*/ 538 h 638"/>
              <a:gd name="T38" fmla="*/ 216 w 243"/>
              <a:gd name="T39" fmla="*/ 488 h 638"/>
              <a:gd name="T40" fmla="*/ 213 w 243"/>
              <a:gd name="T41" fmla="*/ 438 h 638"/>
              <a:gd name="T42" fmla="*/ 208 w 243"/>
              <a:gd name="T43" fmla="*/ 389 h 638"/>
              <a:gd name="T44" fmla="*/ 201 w 243"/>
              <a:gd name="T45" fmla="*/ 342 h 638"/>
              <a:gd name="T46" fmla="*/ 195 w 243"/>
              <a:gd name="T47" fmla="*/ 295 h 638"/>
              <a:gd name="T48" fmla="*/ 187 w 243"/>
              <a:gd name="T49" fmla="*/ 251 h 638"/>
              <a:gd name="T50" fmla="*/ 164 w 243"/>
              <a:gd name="T51" fmla="*/ 217 h 638"/>
              <a:gd name="T52" fmla="*/ 141 w 243"/>
              <a:gd name="T53" fmla="*/ 184 h 638"/>
              <a:gd name="T54" fmla="*/ 119 w 243"/>
              <a:gd name="T55" fmla="*/ 153 h 638"/>
              <a:gd name="T56" fmla="*/ 96 w 243"/>
              <a:gd name="T57" fmla="*/ 122 h 638"/>
              <a:gd name="T58" fmla="*/ 71 w 243"/>
              <a:gd name="T59" fmla="*/ 91 h 638"/>
              <a:gd name="T60" fmla="*/ 49 w 243"/>
              <a:gd name="T61" fmla="*/ 61 h 638"/>
              <a:gd name="T62" fmla="*/ 24 w 243"/>
              <a:gd name="T63" fmla="*/ 31 h 638"/>
              <a:gd name="T64" fmla="*/ 0 w 243"/>
              <a:gd name="T65"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638">
                <a:moveTo>
                  <a:pt x="0" y="0"/>
                </a:moveTo>
                <a:lnTo>
                  <a:pt x="31" y="28"/>
                </a:lnTo>
                <a:lnTo>
                  <a:pt x="62" y="57"/>
                </a:lnTo>
                <a:lnTo>
                  <a:pt x="93" y="88"/>
                </a:lnTo>
                <a:lnTo>
                  <a:pt x="122" y="121"/>
                </a:lnTo>
                <a:lnTo>
                  <a:pt x="153" y="155"/>
                </a:lnTo>
                <a:lnTo>
                  <a:pt x="184" y="187"/>
                </a:lnTo>
                <a:lnTo>
                  <a:pt x="213" y="220"/>
                </a:lnTo>
                <a:lnTo>
                  <a:pt x="242" y="252"/>
                </a:lnTo>
                <a:lnTo>
                  <a:pt x="242" y="299"/>
                </a:lnTo>
                <a:lnTo>
                  <a:pt x="240" y="348"/>
                </a:lnTo>
                <a:lnTo>
                  <a:pt x="239" y="395"/>
                </a:lnTo>
                <a:lnTo>
                  <a:pt x="237" y="442"/>
                </a:lnTo>
                <a:lnTo>
                  <a:pt x="236" y="491"/>
                </a:lnTo>
                <a:lnTo>
                  <a:pt x="232" y="540"/>
                </a:lnTo>
                <a:lnTo>
                  <a:pt x="231" y="589"/>
                </a:lnTo>
                <a:lnTo>
                  <a:pt x="227" y="637"/>
                </a:lnTo>
                <a:lnTo>
                  <a:pt x="224" y="587"/>
                </a:lnTo>
                <a:lnTo>
                  <a:pt x="221" y="538"/>
                </a:lnTo>
                <a:lnTo>
                  <a:pt x="216" y="488"/>
                </a:lnTo>
                <a:lnTo>
                  <a:pt x="213" y="438"/>
                </a:lnTo>
                <a:lnTo>
                  <a:pt x="208" y="389"/>
                </a:lnTo>
                <a:lnTo>
                  <a:pt x="201" y="342"/>
                </a:lnTo>
                <a:lnTo>
                  <a:pt x="195" y="295"/>
                </a:lnTo>
                <a:lnTo>
                  <a:pt x="187" y="251"/>
                </a:lnTo>
                <a:lnTo>
                  <a:pt x="164" y="217"/>
                </a:lnTo>
                <a:lnTo>
                  <a:pt x="141" y="184"/>
                </a:lnTo>
                <a:lnTo>
                  <a:pt x="119" y="153"/>
                </a:lnTo>
                <a:lnTo>
                  <a:pt x="96" y="122"/>
                </a:lnTo>
                <a:lnTo>
                  <a:pt x="71" y="91"/>
                </a:lnTo>
                <a:lnTo>
                  <a:pt x="49" y="61"/>
                </a:lnTo>
                <a:lnTo>
                  <a:pt x="24" y="31"/>
                </a:lnTo>
                <a:lnTo>
                  <a:pt x="0" y="0"/>
                </a:lnTo>
              </a:path>
            </a:pathLst>
          </a:custGeom>
          <a:solidFill>
            <a:srgbClr val="E0BC6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01" name="Freeform 61"/>
          <p:cNvSpPr>
            <a:spLocks/>
          </p:cNvSpPr>
          <p:nvPr/>
        </p:nvSpPr>
        <p:spPr bwMode="auto">
          <a:xfrm>
            <a:off x="4787900" y="3543300"/>
            <a:ext cx="182563" cy="388938"/>
          </a:xfrm>
          <a:custGeom>
            <a:avLst/>
            <a:gdLst>
              <a:gd name="T0" fmla="*/ 106 w 115"/>
              <a:gd name="T1" fmla="*/ 0 h 245"/>
              <a:gd name="T2" fmla="*/ 101 w 115"/>
              <a:gd name="T3" fmla="*/ 4 h 245"/>
              <a:gd name="T4" fmla="*/ 96 w 115"/>
              <a:gd name="T5" fmla="*/ 8 h 245"/>
              <a:gd name="T6" fmla="*/ 91 w 115"/>
              <a:gd name="T7" fmla="*/ 15 h 245"/>
              <a:gd name="T8" fmla="*/ 87 w 115"/>
              <a:gd name="T9" fmla="*/ 23 h 245"/>
              <a:gd name="T10" fmla="*/ 80 w 115"/>
              <a:gd name="T11" fmla="*/ 41 h 245"/>
              <a:gd name="T12" fmla="*/ 75 w 115"/>
              <a:gd name="T13" fmla="*/ 60 h 245"/>
              <a:gd name="T14" fmla="*/ 72 w 115"/>
              <a:gd name="T15" fmla="*/ 80 h 245"/>
              <a:gd name="T16" fmla="*/ 70 w 115"/>
              <a:gd name="T17" fmla="*/ 99 h 245"/>
              <a:gd name="T18" fmla="*/ 69 w 115"/>
              <a:gd name="T19" fmla="*/ 116 h 245"/>
              <a:gd name="T20" fmla="*/ 69 w 115"/>
              <a:gd name="T21" fmla="*/ 129 h 245"/>
              <a:gd name="T22" fmla="*/ 70 w 115"/>
              <a:gd name="T23" fmla="*/ 142 h 245"/>
              <a:gd name="T24" fmla="*/ 72 w 115"/>
              <a:gd name="T25" fmla="*/ 158 h 245"/>
              <a:gd name="T26" fmla="*/ 74 w 115"/>
              <a:gd name="T27" fmla="*/ 174 h 245"/>
              <a:gd name="T28" fmla="*/ 78 w 115"/>
              <a:gd name="T29" fmla="*/ 192 h 245"/>
              <a:gd name="T30" fmla="*/ 85 w 115"/>
              <a:gd name="T31" fmla="*/ 208 h 245"/>
              <a:gd name="T32" fmla="*/ 93 w 115"/>
              <a:gd name="T33" fmla="*/ 223 h 245"/>
              <a:gd name="T34" fmla="*/ 98 w 115"/>
              <a:gd name="T35" fmla="*/ 229 h 245"/>
              <a:gd name="T36" fmla="*/ 103 w 115"/>
              <a:gd name="T37" fmla="*/ 236 h 245"/>
              <a:gd name="T38" fmla="*/ 108 w 115"/>
              <a:gd name="T39" fmla="*/ 241 h 245"/>
              <a:gd name="T40" fmla="*/ 114 w 115"/>
              <a:gd name="T41" fmla="*/ 244 h 245"/>
              <a:gd name="T42" fmla="*/ 103 w 115"/>
              <a:gd name="T43" fmla="*/ 244 h 245"/>
              <a:gd name="T44" fmla="*/ 91 w 115"/>
              <a:gd name="T45" fmla="*/ 242 h 245"/>
              <a:gd name="T46" fmla="*/ 80 w 115"/>
              <a:gd name="T47" fmla="*/ 241 h 245"/>
              <a:gd name="T48" fmla="*/ 69 w 115"/>
              <a:gd name="T49" fmla="*/ 236 h 245"/>
              <a:gd name="T50" fmla="*/ 59 w 115"/>
              <a:gd name="T51" fmla="*/ 231 h 245"/>
              <a:gd name="T52" fmla="*/ 51 w 115"/>
              <a:gd name="T53" fmla="*/ 225 h 245"/>
              <a:gd name="T54" fmla="*/ 41 w 115"/>
              <a:gd name="T55" fmla="*/ 218 h 245"/>
              <a:gd name="T56" fmla="*/ 35 w 115"/>
              <a:gd name="T57" fmla="*/ 208 h 245"/>
              <a:gd name="T58" fmla="*/ 26 w 115"/>
              <a:gd name="T59" fmla="*/ 200 h 245"/>
              <a:gd name="T60" fmla="*/ 20 w 115"/>
              <a:gd name="T61" fmla="*/ 190 h 245"/>
              <a:gd name="T62" fmla="*/ 15 w 115"/>
              <a:gd name="T63" fmla="*/ 179 h 245"/>
              <a:gd name="T64" fmla="*/ 10 w 115"/>
              <a:gd name="T65" fmla="*/ 168 h 245"/>
              <a:gd name="T66" fmla="*/ 7 w 115"/>
              <a:gd name="T67" fmla="*/ 156 h 245"/>
              <a:gd name="T68" fmla="*/ 4 w 115"/>
              <a:gd name="T69" fmla="*/ 145 h 245"/>
              <a:gd name="T70" fmla="*/ 2 w 115"/>
              <a:gd name="T71" fmla="*/ 132 h 245"/>
              <a:gd name="T72" fmla="*/ 0 w 115"/>
              <a:gd name="T73" fmla="*/ 119 h 245"/>
              <a:gd name="T74" fmla="*/ 0 w 115"/>
              <a:gd name="T75" fmla="*/ 108 h 245"/>
              <a:gd name="T76" fmla="*/ 2 w 115"/>
              <a:gd name="T77" fmla="*/ 95 h 245"/>
              <a:gd name="T78" fmla="*/ 5 w 115"/>
              <a:gd name="T79" fmla="*/ 83 h 245"/>
              <a:gd name="T80" fmla="*/ 9 w 115"/>
              <a:gd name="T81" fmla="*/ 72 h 245"/>
              <a:gd name="T82" fmla="*/ 12 w 115"/>
              <a:gd name="T83" fmla="*/ 62 h 245"/>
              <a:gd name="T84" fmla="*/ 18 w 115"/>
              <a:gd name="T85" fmla="*/ 52 h 245"/>
              <a:gd name="T86" fmla="*/ 23 w 115"/>
              <a:gd name="T87" fmla="*/ 43 h 245"/>
              <a:gd name="T88" fmla="*/ 31 w 115"/>
              <a:gd name="T89" fmla="*/ 34 h 245"/>
              <a:gd name="T90" fmla="*/ 38 w 115"/>
              <a:gd name="T91" fmla="*/ 28 h 245"/>
              <a:gd name="T92" fmla="*/ 46 w 115"/>
              <a:gd name="T93" fmla="*/ 20 h 245"/>
              <a:gd name="T94" fmla="*/ 56 w 115"/>
              <a:gd name="T95" fmla="*/ 15 h 245"/>
              <a:gd name="T96" fmla="*/ 65 w 115"/>
              <a:gd name="T97" fmla="*/ 10 h 245"/>
              <a:gd name="T98" fmla="*/ 75 w 115"/>
              <a:gd name="T99" fmla="*/ 5 h 245"/>
              <a:gd name="T100" fmla="*/ 85 w 115"/>
              <a:gd name="T101" fmla="*/ 2 h 245"/>
              <a:gd name="T102" fmla="*/ 96 w 115"/>
              <a:gd name="T103" fmla="*/ 0 h 245"/>
              <a:gd name="T104" fmla="*/ 106 w 115"/>
              <a:gd name="T10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02" name="Freeform 62"/>
          <p:cNvSpPr>
            <a:spLocks/>
          </p:cNvSpPr>
          <p:nvPr/>
        </p:nvSpPr>
        <p:spPr bwMode="auto">
          <a:xfrm>
            <a:off x="4787900" y="3543300"/>
            <a:ext cx="182563" cy="388938"/>
          </a:xfrm>
          <a:custGeom>
            <a:avLst/>
            <a:gdLst>
              <a:gd name="T0" fmla="*/ 106 w 115"/>
              <a:gd name="T1" fmla="*/ 0 h 245"/>
              <a:gd name="T2" fmla="*/ 101 w 115"/>
              <a:gd name="T3" fmla="*/ 4 h 245"/>
              <a:gd name="T4" fmla="*/ 96 w 115"/>
              <a:gd name="T5" fmla="*/ 8 h 245"/>
              <a:gd name="T6" fmla="*/ 91 w 115"/>
              <a:gd name="T7" fmla="*/ 15 h 245"/>
              <a:gd name="T8" fmla="*/ 87 w 115"/>
              <a:gd name="T9" fmla="*/ 23 h 245"/>
              <a:gd name="T10" fmla="*/ 80 w 115"/>
              <a:gd name="T11" fmla="*/ 41 h 245"/>
              <a:gd name="T12" fmla="*/ 75 w 115"/>
              <a:gd name="T13" fmla="*/ 60 h 245"/>
              <a:gd name="T14" fmla="*/ 72 w 115"/>
              <a:gd name="T15" fmla="*/ 80 h 245"/>
              <a:gd name="T16" fmla="*/ 70 w 115"/>
              <a:gd name="T17" fmla="*/ 99 h 245"/>
              <a:gd name="T18" fmla="*/ 69 w 115"/>
              <a:gd name="T19" fmla="*/ 116 h 245"/>
              <a:gd name="T20" fmla="*/ 69 w 115"/>
              <a:gd name="T21" fmla="*/ 129 h 245"/>
              <a:gd name="T22" fmla="*/ 70 w 115"/>
              <a:gd name="T23" fmla="*/ 142 h 245"/>
              <a:gd name="T24" fmla="*/ 72 w 115"/>
              <a:gd name="T25" fmla="*/ 158 h 245"/>
              <a:gd name="T26" fmla="*/ 74 w 115"/>
              <a:gd name="T27" fmla="*/ 174 h 245"/>
              <a:gd name="T28" fmla="*/ 78 w 115"/>
              <a:gd name="T29" fmla="*/ 192 h 245"/>
              <a:gd name="T30" fmla="*/ 85 w 115"/>
              <a:gd name="T31" fmla="*/ 208 h 245"/>
              <a:gd name="T32" fmla="*/ 93 w 115"/>
              <a:gd name="T33" fmla="*/ 223 h 245"/>
              <a:gd name="T34" fmla="*/ 98 w 115"/>
              <a:gd name="T35" fmla="*/ 229 h 245"/>
              <a:gd name="T36" fmla="*/ 103 w 115"/>
              <a:gd name="T37" fmla="*/ 236 h 245"/>
              <a:gd name="T38" fmla="*/ 108 w 115"/>
              <a:gd name="T39" fmla="*/ 241 h 245"/>
              <a:gd name="T40" fmla="*/ 114 w 115"/>
              <a:gd name="T41" fmla="*/ 244 h 245"/>
              <a:gd name="T42" fmla="*/ 103 w 115"/>
              <a:gd name="T43" fmla="*/ 244 h 245"/>
              <a:gd name="T44" fmla="*/ 91 w 115"/>
              <a:gd name="T45" fmla="*/ 242 h 245"/>
              <a:gd name="T46" fmla="*/ 80 w 115"/>
              <a:gd name="T47" fmla="*/ 241 h 245"/>
              <a:gd name="T48" fmla="*/ 69 w 115"/>
              <a:gd name="T49" fmla="*/ 236 h 245"/>
              <a:gd name="T50" fmla="*/ 59 w 115"/>
              <a:gd name="T51" fmla="*/ 231 h 245"/>
              <a:gd name="T52" fmla="*/ 51 w 115"/>
              <a:gd name="T53" fmla="*/ 225 h 245"/>
              <a:gd name="T54" fmla="*/ 41 w 115"/>
              <a:gd name="T55" fmla="*/ 218 h 245"/>
              <a:gd name="T56" fmla="*/ 35 w 115"/>
              <a:gd name="T57" fmla="*/ 208 h 245"/>
              <a:gd name="T58" fmla="*/ 26 w 115"/>
              <a:gd name="T59" fmla="*/ 200 h 245"/>
              <a:gd name="T60" fmla="*/ 20 w 115"/>
              <a:gd name="T61" fmla="*/ 190 h 245"/>
              <a:gd name="T62" fmla="*/ 15 w 115"/>
              <a:gd name="T63" fmla="*/ 179 h 245"/>
              <a:gd name="T64" fmla="*/ 10 w 115"/>
              <a:gd name="T65" fmla="*/ 168 h 245"/>
              <a:gd name="T66" fmla="*/ 7 w 115"/>
              <a:gd name="T67" fmla="*/ 156 h 245"/>
              <a:gd name="T68" fmla="*/ 4 w 115"/>
              <a:gd name="T69" fmla="*/ 145 h 245"/>
              <a:gd name="T70" fmla="*/ 2 w 115"/>
              <a:gd name="T71" fmla="*/ 132 h 245"/>
              <a:gd name="T72" fmla="*/ 0 w 115"/>
              <a:gd name="T73" fmla="*/ 119 h 245"/>
              <a:gd name="T74" fmla="*/ 0 w 115"/>
              <a:gd name="T75" fmla="*/ 108 h 245"/>
              <a:gd name="T76" fmla="*/ 2 w 115"/>
              <a:gd name="T77" fmla="*/ 95 h 245"/>
              <a:gd name="T78" fmla="*/ 5 w 115"/>
              <a:gd name="T79" fmla="*/ 83 h 245"/>
              <a:gd name="T80" fmla="*/ 9 w 115"/>
              <a:gd name="T81" fmla="*/ 72 h 245"/>
              <a:gd name="T82" fmla="*/ 12 w 115"/>
              <a:gd name="T83" fmla="*/ 62 h 245"/>
              <a:gd name="T84" fmla="*/ 18 w 115"/>
              <a:gd name="T85" fmla="*/ 52 h 245"/>
              <a:gd name="T86" fmla="*/ 23 w 115"/>
              <a:gd name="T87" fmla="*/ 43 h 245"/>
              <a:gd name="T88" fmla="*/ 31 w 115"/>
              <a:gd name="T89" fmla="*/ 34 h 245"/>
              <a:gd name="T90" fmla="*/ 38 w 115"/>
              <a:gd name="T91" fmla="*/ 28 h 245"/>
              <a:gd name="T92" fmla="*/ 46 w 115"/>
              <a:gd name="T93" fmla="*/ 20 h 245"/>
              <a:gd name="T94" fmla="*/ 56 w 115"/>
              <a:gd name="T95" fmla="*/ 15 h 245"/>
              <a:gd name="T96" fmla="*/ 65 w 115"/>
              <a:gd name="T97" fmla="*/ 10 h 245"/>
              <a:gd name="T98" fmla="*/ 75 w 115"/>
              <a:gd name="T99" fmla="*/ 5 h 245"/>
              <a:gd name="T100" fmla="*/ 85 w 115"/>
              <a:gd name="T101" fmla="*/ 2 h 245"/>
              <a:gd name="T102" fmla="*/ 96 w 115"/>
              <a:gd name="T103" fmla="*/ 0 h 245"/>
              <a:gd name="T104" fmla="*/ 106 w 115"/>
              <a:gd name="T10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03" name="Freeform 63"/>
          <p:cNvSpPr>
            <a:spLocks/>
          </p:cNvSpPr>
          <p:nvPr/>
        </p:nvSpPr>
        <p:spPr bwMode="auto">
          <a:xfrm>
            <a:off x="4073525" y="3851275"/>
            <a:ext cx="100013" cy="195263"/>
          </a:xfrm>
          <a:custGeom>
            <a:avLst/>
            <a:gdLst>
              <a:gd name="T0" fmla="*/ 31 w 63"/>
              <a:gd name="T1" fmla="*/ 0 h 123"/>
              <a:gd name="T2" fmla="*/ 25 w 63"/>
              <a:gd name="T3" fmla="*/ 1 h 123"/>
              <a:gd name="T4" fmla="*/ 20 w 63"/>
              <a:gd name="T5" fmla="*/ 5 h 123"/>
              <a:gd name="T6" fmla="*/ 13 w 63"/>
              <a:gd name="T7" fmla="*/ 11 h 123"/>
              <a:gd name="T8" fmla="*/ 10 w 63"/>
              <a:gd name="T9" fmla="*/ 18 h 123"/>
              <a:gd name="T10" fmla="*/ 5 w 63"/>
              <a:gd name="T11" fmla="*/ 27 h 123"/>
              <a:gd name="T12" fmla="*/ 3 w 63"/>
              <a:gd name="T13" fmla="*/ 37 h 123"/>
              <a:gd name="T14" fmla="*/ 2 w 63"/>
              <a:gd name="T15" fmla="*/ 48 h 123"/>
              <a:gd name="T16" fmla="*/ 0 w 63"/>
              <a:gd name="T17" fmla="*/ 61 h 123"/>
              <a:gd name="T18" fmla="*/ 2 w 63"/>
              <a:gd name="T19" fmla="*/ 73 h 123"/>
              <a:gd name="T20" fmla="*/ 3 w 63"/>
              <a:gd name="T21" fmla="*/ 84 h 123"/>
              <a:gd name="T22" fmla="*/ 5 w 63"/>
              <a:gd name="T23" fmla="*/ 94 h 123"/>
              <a:gd name="T24" fmla="*/ 10 w 63"/>
              <a:gd name="T25" fmla="*/ 104 h 123"/>
              <a:gd name="T26" fmla="*/ 13 w 63"/>
              <a:gd name="T27" fmla="*/ 110 h 123"/>
              <a:gd name="T28" fmla="*/ 20 w 63"/>
              <a:gd name="T29" fmla="*/ 117 h 123"/>
              <a:gd name="T30" fmla="*/ 25 w 63"/>
              <a:gd name="T31" fmla="*/ 120 h 123"/>
              <a:gd name="T32" fmla="*/ 31 w 63"/>
              <a:gd name="T33" fmla="*/ 122 h 123"/>
              <a:gd name="T34" fmla="*/ 38 w 63"/>
              <a:gd name="T35" fmla="*/ 120 h 123"/>
              <a:gd name="T36" fmla="*/ 42 w 63"/>
              <a:gd name="T37" fmla="*/ 117 h 123"/>
              <a:gd name="T38" fmla="*/ 47 w 63"/>
              <a:gd name="T39" fmla="*/ 110 h 123"/>
              <a:gd name="T40" fmla="*/ 52 w 63"/>
              <a:gd name="T41" fmla="*/ 104 h 123"/>
              <a:gd name="T42" fmla="*/ 55 w 63"/>
              <a:gd name="T43" fmla="*/ 94 h 123"/>
              <a:gd name="T44" fmla="*/ 59 w 63"/>
              <a:gd name="T45" fmla="*/ 84 h 123"/>
              <a:gd name="T46" fmla="*/ 60 w 63"/>
              <a:gd name="T47" fmla="*/ 73 h 123"/>
              <a:gd name="T48" fmla="*/ 62 w 63"/>
              <a:gd name="T49" fmla="*/ 61 h 123"/>
              <a:gd name="T50" fmla="*/ 60 w 63"/>
              <a:gd name="T51" fmla="*/ 48 h 123"/>
              <a:gd name="T52" fmla="*/ 59 w 63"/>
              <a:gd name="T53" fmla="*/ 37 h 123"/>
              <a:gd name="T54" fmla="*/ 55 w 63"/>
              <a:gd name="T55" fmla="*/ 27 h 123"/>
              <a:gd name="T56" fmla="*/ 52 w 63"/>
              <a:gd name="T57" fmla="*/ 18 h 123"/>
              <a:gd name="T58" fmla="*/ 47 w 63"/>
              <a:gd name="T59" fmla="*/ 11 h 123"/>
              <a:gd name="T60" fmla="*/ 42 w 63"/>
              <a:gd name="T61" fmla="*/ 5 h 123"/>
              <a:gd name="T62" fmla="*/ 38 w 63"/>
              <a:gd name="T63" fmla="*/ 1 h 123"/>
              <a:gd name="T64" fmla="*/ 31 w 63"/>
              <a:gd name="T6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04" name="Freeform 64"/>
          <p:cNvSpPr>
            <a:spLocks/>
          </p:cNvSpPr>
          <p:nvPr/>
        </p:nvSpPr>
        <p:spPr bwMode="auto">
          <a:xfrm>
            <a:off x="4073525" y="3851275"/>
            <a:ext cx="100013" cy="195263"/>
          </a:xfrm>
          <a:custGeom>
            <a:avLst/>
            <a:gdLst>
              <a:gd name="T0" fmla="*/ 31 w 63"/>
              <a:gd name="T1" fmla="*/ 0 h 123"/>
              <a:gd name="T2" fmla="*/ 25 w 63"/>
              <a:gd name="T3" fmla="*/ 1 h 123"/>
              <a:gd name="T4" fmla="*/ 20 w 63"/>
              <a:gd name="T5" fmla="*/ 5 h 123"/>
              <a:gd name="T6" fmla="*/ 13 w 63"/>
              <a:gd name="T7" fmla="*/ 11 h 123"/>
              <a:gd name="T8" fmla="*/ 10 w 63"/>
              <a:gd name="T9" fmla="*/ 18 h 123"/>
              <a:gd name="T10" fmla="*/ 5 w 63"/>
              <a:gd name="T11" fmla="*/ 27 h 123"/>
              <a:gd name="T12" fmla="*/ 3 w 63"/>
              <a:gd name="T13" fmla="*/ 37 h 123"/>
              <a:gd name="T14" fmla="*/ 2 w 63"/>
              <a:gd name="T15" fmla="*/ 48 h 123"/>
              <a:gd name="T16" fmla="*/ 0 w 63"/>
              <a:gd name="T17" fmla="*/ 61 h 123"/>
              <a:gd name="T18" fmla="*/ 2 w 63"/>
              <a:gd name="T19" fmla="*/ 73 h 123"/>
              <a:gd name="T20" fmla="*/ 3 w 63"/>
              <a:gd name="T21" fmla="*/ 84 h 123"/>
              <a:gd name="T22" fmla="*/ 5 w 63"/>
              <a:gd name="T23" fmla="*/ 94 h 123"/>
              <a:gd name="T24" fmla="*/ 10 w 63"/>
              <a:gd name="T25" fmla="*/ 104 h 123"/>
              <a:gd name="T26" fmla="*/ 13 w 63"/>
              <a:gd name="T27" fmla="*/ 110 h 123"/>
              <a:gd name="T28" fmla="*/ 20 w 63"/>
              <a:gd name="T29" fmla="*/ 117 h 123"/>
              <a:gd name="T30" fmla="*/ 25 w 63"/>
              <a:gd name="T31" fmla="*/ 120 h 123"/>
              <a:gd name="T32" fmla="*/ 31 w 63"/>
              <a:gd name="T33" fmla="*/ 122 h 123"/>
              <a:gd name="T34" fmla="*/ 38 w 63"/>
              <a:gd name="T35" fmla="*/ 120 h 123"/>
              <a:gd name="T36" fmla="*/ 42 w 63"/>
              <a:gd name="T37" fmla="*/ 117 h 123"/>
              <a:gd name="T38" fmla="*/ 47 w 63"/>
              <a:gd name="T39" fmla="*/ 110 h 123"/>
              <a:gd name="T40" fmla="*/ 52 w 63"/>
              <a:gd name="T41" fmla="*/ 104 h 123"/>
              <a:gd name="T42" fmla="*/ 55 w 63"/>
              <a:gd name="T43" fmla="*/ 94 h 123"/>
              <a:gd name="T44" fmla="*/ 59 w 63"/>
              <a:gd name="T45" fmla="*/ 84 h 123"/>
              <a:gd name="T46" fmla="*/ 60 w 63"/>
              <a:gd name="T47" fmla="*/ 73 h 123"/>
              <a:gd name="T48" fmla="*/ 62 w 63"/>
              <a:gd name="T49" fmla="*/ 61 h 123"/>
              <a:gd name="T50" fmla="*/ 60 w 63"/>
              <a:gd name="T51" fmla="*/ 48 h 123"/>
              <a:gd name="T52" fmla="*/ 59 w 63"/>
              <a:gd name="T53" fmla="*/ 37 h 123"/>
              <a:gd name="T54" fmla="*/ 55 w 63"/>
              <a:gd name="T55" fmla="*/ 27 h 123"/>
              <a:gd name="T56" fmla="*/ 52 w 63"/>
              <a:gd name="T57" fmla="*/ 18 h 123"/>
              <a:gd name="T58" fmla="*/ 47 w 63"/>
              <a:gd name="T59" fmla="*/ 11 h 123"/>
              <a:gd name="T60" fmla="*/ 42 w 63"/>
              <a:gd name="T61" fmla="*/ 5 h 123"/>
              <a:gd name="T62" fmla="*/ 38 w 63"/>
              <a:gd name="T63" fmla="*/ 1 h 123"/>
              <a:gd name="T64" fmla="*/ 31 w 63"/>
              <a:gd name="T6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05" name="Freeform 65"/>
          <p:cNvSpPr>
            <a:spLocks/>
          </p:cNvSpPr>
          <p:nvPr/>
        </p:nvSpPr>
        <p:spPr bwMode="auto">
          <a:xfrm>
            <a:off x="4535488" y="4211638"/>
            <a:ext cx="128587" cy="252412"/>
          </a:xfrm>
          <a:custGeom>
            <a:avLst/>
            <a:gdLst>
              <a:gd name="T0" fmla="*/ 39 w 81"/>
              <a:gd name="T1" fmla="*/ 0 h 159"/>
              <a:gd name="T2" fmla="*/ 31 w 81"/>
              <a:gd name="T3" fmla="*/ 2 h 159"/>
              <a:gd name="T4" fmla="*/ 25 w 81"/>
              <a:gd name="T5" fmla="*/ 7 h 159"/>
              <a:gd name="T6" fmla="*/ 18 w 81"/>
              <a:gd name="T7" fmla="*/ 13 h 159"/>
              <a:gd name="T8" fmla="*/ 11 w 81"/>
              <a:gd name="T9" fmla="*/ 23 h 159"/>
              <a:gd name="T10" fmla="*/ 7 w 81"/>
              <a:gd name="T11" fmla="*/ 36 h 159"/>
              <a:gd name="T12" fmla="*/ 3 w 81"/>
              <a:gd name="T13" fmla="*/ 49 h 159"/>
              <a:gd name="T14" fmla="*/ 2 w 81"/>
              <a:gd name="T15" fmla="*/ 64 h 159"/>
              <a:gd name="T16" fmla="*/ 0 w 81"/>
              <a:gd name="T17" fmla="*/ 80 h 159"/>
              <a:gd name="T18" fmla="*/ 2 w 81"/>
              <a:gd name="T19" fmla="*/ 94 h 159"/>
              <a:gd name="T20" fmla="*/ 3 w 81"/>
              <a:gd name="T21" fmla="*/ 109 h 159"/>
              <a:gd name="T22" fmla="*/ 7 w 81"/>
              <a:gd name="T23" fmla="*/ 124 h 159"/>
              <a:gd name="T24" fmla="*/ 11 w 81"/>
              <a:gd name="T25" fmla="*/ 135 h 159"/>
              <a:gd name="T26" fmla="*/ 18 w 81"/>
              <a:gd name="T27" fmla="*/ 145 h 159"/>
              <a:gd name="T28" fmla="*/ 25 w 81"/>
              <a:gd name="T29" fmla="*/ 151 h 159"/>
              <a:gd name="T30" fmla="*/ 31 w 81"/>
              <a:gd name="T31" fmla="*/ 156 h 159"/>
              <a:gd name="T32" fmla="*/ 39 w 81"/>
              <a:gd name="T33" fmla="*/ 158 h 159"/>
              <a:gd name="T34" fmla="*/ 47 w 81"/>
              <a:gd name="T35" fmla="*/ 156 h 159"/>
              <a:gd name="T36" fmla="*/ 55 w 81"/>
              <a:gd name="T37" fmla="*/ 151 h 159"/>
              <a:gd name="T38" fmla="*/ 62 w 81"/>
              <a:gd name="T39" fmla="*/ 145 h 159"/>
              <a:gd name="T40" fmla="*/ 68 w 81"/>
              <a:gd name="T41" fmla="*/ 135 h 159"/>
              <a:gd name="T42" fmla="*/ 73 w 81"/>
              <a:gd name="T43" fmla="*/ 124 h 159"/>
              <a:gd name="T44" fmla="*/ 77 w 81"/>
              <a:gd name="T45" fmla="*/ 109 h 159"/>
              <a:gd name="T46" fmla="*/ 78 w 81"/>
              <a:gd name="T47" fmla="*/ 94 h 159"/>
              <a:gd name="T48" fmla="*/ 80 w 81"/>
              <a:gd name="T49" fmla="*/ 80 h 159"/>
              <a:gd name="T50" fmla="*/ 78 w 81"/>
              <a:gd name="T51" fmla="*/ 64 h 159"/>
              <a:gd name="T52" fmla="*/ 77 w 81"/>
              <a:gd name="T53" fmla="*/ 49 h 159"/>
              <a:gd name="T54" fmla="*/ 73 w 81"/>
              <a:gd name="T55" fmla="*/ 36 h 159"/>
              <a:gd name="T56" fmla="*/ 68 w 81"/>
              <a:gd name="T57" fmla="*/ 23 h 159"/>
              <a:gd name="T58" fmla="*/ 62 w 81"/>
              <a:gd name="T59" fmla="*/ 13 h 159"/>
              <a:gd name="T60" fmla="*/ 55 w 81"/>
              <a:gd name="T61" fmla="*/ 7 h 159"/>
              <a:gd name="T62" fmla="*/ 47 w 81"/>
              <a:gd name="T63" fmla="*/ 2 h 159"/>
              <a:gd name="T64" fmla="*/ 39 w 81"/>
              <a:gd name="T6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06" name="Freeform 66"/>
          <p:cNvSpPr>
            <a:spLocks/>
          </p:cNvSpPr>
          <p:nvPr/>
        </p:nvSpPr>
        <p:spPr bwMode="auto">
          <a:xfrm>
            <a:off x="4497388" y="4224338"/>
            <a:ext cx="128587" cy="252412"/>
          </a:xfrm>
          <a:custGeom>
            <a:avLst/>
            <a:gdLst>
              <a:gd name="T0" fmla="*/ 39 w 81"/>
              <a:gd name="T1" fmla="*/ 0 h 159"/>
              <a:gd name="T2" fmla="*/ 31 w 81"/>
              <a:gd name="T3" fmla="*/ 2 h 159"/>
              <a:gd name="T4" fmla="*/ 25 w 81"/>
              <a:gd name="T5" fmla="*/ 7 h 159"/>
              <a:gd name="T6" fmla="*/ 18 w 81"/>
              <a:gd name="T7" fmla="*/ 13 h 159"/>
              <a:gd name="T8" fmla="*/ 11 w 81"/>
              <a:gd name="T9" fmla="*/ 23 h 159"/>
              <a:gd name="T10" fmla="*/ 7 w 81"/>
              <a:gd name="T11" fmla="*/ 36 h 159"/>
              <a:gd name="T12" fmla="*/ 3 w 81"/>
              <a:gd name="T13" fmla="*/ 49 h 159"/>
              <a:gd name="T14" fmla="*/ 2 w 81"/>
              <a:gd name="T15" fmla="*/ 64 h 159"/>
              <a:gd name="T16" fmla="*/ 0 w 81"/>
              <a:gd name="T17" fmla="*/ 80 h 159"/>
              <a:gd name="T18" fmla="*/ 2 w 81"/>
              <a:gd name="T19" fmla="*/ 94 h 159"/>
              <a:gd name="T20" fmla="*/ 3 w 81"/>
              <a:gd name="T21" fmla="*/ 109 h 159"/>
              <a:gd name="T22" fmla="*/ 7 w 81"/>
              <a:gd name="T23" fmla="*/ 124 h 159"/>
              <a:gd name="T24" fmla="*/ 11 w 81"/>
              <a:gd name="T25" fmla="*/ 135 h 159"/>
              <a:gd name="T26" fmla="*/ 18 w 81"/>
              <a:gd name="T27" fmla="*/ 145 h 159"/>
              <a:gd name="T28" fmla="*/ 25 w 81"/>
              <a:gd name="T29" fmla="*/ 151 h 159"/>
              <a:gd name="T30" fmla="*/ 31 w 81"/>
              <a:gd name="T31" fmla="*/ 156 h 159"/>
              <a:gd name="T32" fmla="*/ 39 w 81"/>
              <a:gd name="T33" fmla="*/ 158 h 159"/>
              <a:gd name="T34" fmla="*/ 47 w 81"/>
              <a:gd name="T35" fmla="*/ 156 h 159"/>
              <a:gd name="T36" fmla="*/ 55 w 81"/>
              <a:gd name="T37" fmla="*/ 151 h 159"/>
              <a:gd name="T38" fmla="*/ 62 w 81"/>
              <a:gd name="T39" fmla="*/ 145 h 159"/>
              <a:gd name="T40" fmla="*/ 68 w 81"/>
              <a:gd name="T41" fmla="*/ 135 h 159"/>
              <a:gd name="T42" fmla="*/ 73 w 81"/>
              <a:gd name="T43" fmla="*/ 124 h 159"/>
              <a:gd name="T44" fmla="*/ 77 w 81"/>
              <a:gd name="T45" fmla="*/ 109 h 159"/>
              <a:gd name="T46" fmla="*/ 78 w 81"/>
              <a:gd name="T47" fmla="*/ 94 h 159"/>
              <a:gd name="T48" fmla="*/ 80 w 81"/>
              <a:gd name="T49" fmla="*/ 80 h 159"/>
              <a:gd name="T50" fmla="*/ 78 w 81"/>
              <a:gd name="T51" fmla="*/ 64 h 159"/>
              <a:gd name="T52" fmla="*/ 77 w 81"/>
              <a:gd name="T53" fmla="*/ 49 h 159"/>
              <a:gd name="T54" fmla="*/ 73 w 81"/>
              <a:gd name="T55" fmla="*/ 36 h 159"/>
              <a:gd name="T56" fmla="*/ 68 w 81"/>
              <a:gd name="T57" fmla="*/ 23 h 159"/>
              <a:gd name="T58" fmla="*/ 62 w 81"/>
              <a:gd name="T59" fmla="*/ 13 h 159"/>
              <a:gd name="T60" fmla="*/ 55 w 81"/>
              <a:gd name="T61" fmla="*/ 7 h 159"/>
              <a:gd name="T62" fmla="*/ 47 w 81"/>
              <a:gd name="T63" fmla="*/ 2 h 159"/>
              <a:gd name="T64" fmla="*/ 39 w 81"/>
              <a:gd name="T6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solidFill>
            <a:srgbClr val="3333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07" name="Freeform 67"/>
          <p:cNvSpPr>
            <a:spLocks/>
          </p:cNvSpPr>
          <p:nvPr/>
        </p:nvSpPr>
        <p:spPr bwMode="auto">
          <a:xfrm>
            <a:off x="4098925" y="4598988"/>
            <a:ext cx="119063" cy="236537"/>
          </a:xfrm>
          <a:custGeom>
            <a:avLst/>
            <a:gdLst>
              <a:gd name="T0" fmla="*/ 38 w 75"/>
              <a:gd name="T1" fmla="*/ 0 h 149"/>
              <a:gd name="T2" fmla="*/ 30 w 75"/>
              <a:gd name="T3" fmla="*/ 2 h 149"/>
              <a:gd name="T4" fmla="*/ 23 w 75"/>
              <a:gd name="T5" fmla="*/ 6 h 149"/>
              <a:gd name="T6" fmla="*/ 17 w 75"/>
              <a:gd name="T7" fmla="*/ 13 h 149"/>
              <a:gd name="T8" fmla="*/ 12 w 75"/>
              <a:gd name="T9" fmla="*/ 21 h 149"/>
              <a:gd name="T10" fmla="*/ 7 w 75"/>
              <a:gd name="T11" fmla="*/ 32 h 149"/>
              <a:gd name="T12" fmla="*/ 4 w 75"/>
              <a:gd name="T13" fmla="*/ 46 h 149"/>
              <a:gd name="T14" fmla="*/ 0 w 75"/>
              <a:gd name="T15" fmla="*/ 59 h 149"/>
              <a:gd name="T16" fmla="*/ 0 w 75"/>
              <a:gd name="T17" fmla="*/ 75 h 149"/>
              <a:gd name="T18" fmla="*/ 0 w 75"/>
              <a:gd name="T19" fmla="*/ 89 h 149"/>
              <a:gd name="T20" fmla="*/ 4 w 75"/>
              <a:gd name="T21" fmla="*/ 102 h 149"/>
              <a:gd name="T22" fmla="*/ 7 w 75"/>
              <a:gd name="T23" fmla="*/ 115 h 149"/>
              <a:gd name="T24" fmla="*/ 12 w 75"/>
              <a:gd name="T25" fmla="*/ 125 h 149"/>
              <a:gd name="T26" fmla="*/ 17 w 75"/>
              <a:gd name="T27" fmla="*/ 135 h 149"/>
              <a:gd name="T28" fmla="*/ 23 w 75"/>
              <a:gd name="T29" fmla="*/ 141 h 149"/>
              <a:gd name="T30" fmla="*/ 30 w 75"/>
              <a:gd name="T31" fmla="*/ 146 h 149"/>
              <a:gd name="T32" fmla="*/ 38 w 75"/>
              <a:gd name="T33" fmla="*/ 148 h 149"/>
              <a:gd name="T34" fmla="*/ 44 w 75"/>
              <a:gd name="T35" fmla="*/ 146 h 149"/>
              <a:gd name="T36" fmla="*/ 51 w 75"/>
              <a:gd name="T37" fmla="*/ 141 h 149"/>
              <a:gd name="T38" fmla="*/ 57 w 75"/>
              <a:gd name="T39" fmla="*/ 135 h 149"/>
              <a:gd name="T40" fmla="*/ 64 w 75"/>
              <a:gd name="T41" fmla="*/ 125 h 149"/>
              <a:gd name="T42" fmla="*/ 67 w 75"/>
              <a:gd name="T43" fmla="*/ 115 h 149"/>
              <a:gd name="T44" fmla="*/ 72 w 75"/>
              <a:gd name="T45" fmla="*/ 102 h 149"/>
              <a:gd name="T46" fmla="*/ 74 w 75"/>
              <a:gd name="T47" fmla="*/ 89 h 149"/>
              <a:gd name="T48" fmla="*/ 74 w 75"/>
              <a:gd name="T49" fmla="*/ 75 h 149"/>
              <a:gd name="T50" fmla="*/ 74 w 75"/>
              <a:gd name="T51" fmla="*/ 59 h 149"/>
              <a:gd name="T52" fmla="*/ 72 w 75"/>
              <a:gd name="T53" fmla="*/ 46 h 149"/>
              <a:gd name="T54" fmla="*/ 67 w 75"/>
              <a:gd name="T55" fmla="*/ 32 h 149"/>
              <a:gd name="T56" fmla="*/ 64 w 75"/>
              <a:gd name="T57" fmla="*/ 21 h 149"/>
              <a:gd name="T58" fmla="*/ 57 w 75"/>
              <a:gd name="T59" fmla="*/ 13 h 149"/>
              <a:gd name="T60" fmla="*/ 51 w 75"/>
              <a:gd name="T61" fmla="*/ 6 h 149"/>
              <a:gd name="T62" fmla="*/ 44 w 75"/>
              <a:gd name="T63" fmla="*/ 2 h 149"/>
              <a:gd name="T64" fmla="*/ 38 w 75"/>
              <a:gd name="T6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08" name="Freeform 68"/>
          <p:cNvSpPr>
            <a:spLocks/>
          </p:cNvSpPr>
          <p:nvPr/>
        </p:nvSpPr>
        <p:spPr bwMode="auto">
          <a:xfrm>
            <a:off x="4098925" y="4598988"/>
            <a:ext cx="119063" cy="236537"/>
          </a:xfrm>
          <a:custGeom>
            <a:avLst/>
            <a:gdLst>
              <a:gd name="T0" fmla="*/ 38 w 75"/>
              <a:gd name="T1" fmla="*/ 0 h 149"/>
              <a:gd name="T2" fmla="*/ 30 w 75"/>
              <a:gd name="T3" fmla="*/ 2 h 149"/>
              <a:gd name="T4" fmla="*/ 23 w 75"/>
              <a:gd name="T5" fmla="*/ 6 h 149"/>
              <a:gd name="T6" fmla="*/ 17 w 75"/>
              <a:gd name="T7" fmla="*/ 13 h 149"/>
              <a:gd name="T8" fmla="*/ 12 w 75"/>
              <a:gd name="T9" fmla="*/ 21 h 149"/>
              <a:gd name="T10" fmla="*/ 7 w 75"/>
              <a:gd name="T11" fmla="*/ 32 h 149"/>
              <a:gd name="T12" fmla="*/ 4 w 75"/>
              <a:gd name="T13" fmla="*/ 46 h 149"/>
              <a:gd name="T14" fmla="*/ 0 w 75"/>
              <a:gd name="T15" fmla="*/ 59 h 149"/>
              <a:gd name="T16" fmla="*/ 0 w 75"/>
              <a:gd name="T17" fmla="*/ 75 h 149"/>
              <a:gd name="T18" fmla="*/ 0 w 75"/>
              <a:gd name="T19" fmla="*/ 89 h 149"/>
              <a:gd name="T20" fmla="*/ 4 w 75"/>
              <a:gd name="T21" fmla="*/ 102 h 149"/>
              <a:gd name="T22" fmla="*/ 7 w 75"/>
              <a:gd name="T23" fmla="*/ 115 h 149"/>
              <a:gd name="T24" fmla="*/ 12 w 75"/>
              <a:gd name="T25" fmla="*/ 125 h 149"/>
              <a:gd name="T26" fmla="*/ 17 w 75"/>
              <a:gd name="T27" fmla="*/ 135 h 149"/>
              <a:gd name="T28" fmla="*/ 23 w 75"/>
              <a:gd name="T29" fmla="*/ 141 h 149"/>
              <a:gd name="T30" fmla="*/ 30 w 75"/>
              <a:gd name="T31" fmla="*/ 146 h 149"/>
              <a:gd name="T32" fmla="*/ 38 w 75"/>
              <a:gd name="T33" fmla="*/ 148 h 149"/>
              <a:gd name="T34" fmla="*/ 44 w 75"/>
              <a:gd name="T35" fmla="*/ 146 h 149"/>
              <a:gd name="T36" fmla="*/ 51 w 75"/>
              <a:gd name="T37" fmla="*/ 141 h 149"/>
              <a:gd name="T38" fmla="*/ 57 w 75"/>
              <a:gd name="T39" fmla="*/ 135 h 149"/>
              <a:gd name="T40" fmla="*/ 64 w 75"/>
              <a:gd name="T41" fmla="*/ 125 h 149"/>
              <a:gd name="T42" fmla="*/ 67 w 75"/>
              <a:gd name="T43" fmla="*/ 115 h 149"/>
              <a:gd name="T44" fmla="*/ 72 w 75"/>
              <a:gd name="T45" fmla="*/ 102 h 149"/>
              <a:gd name="T46" fmla="*/ 74 w 75"/>
              <a:gd name="T47" fmla="*/ 89 h 149"/>
              <a:gd name="T48" fmla="*/ 74 w 75"/>
              <a:gd name="T49" fmla="*/ 75 h 149"/>
              <a:gd name="T50" fmla="*/ 74 w 75"/>
              <a:gd name="T51" fmla="*/ 59 h 149"/>
              <a:gd name="T52" fmla="*/ 72 w 75"/>
              <a:gd name="T53" fmla="*/ 46 h 149"/>
              <a:gd name="T54" fmla="*/ 67 w 75"/>
              <a:gd name="T55" fmla="*/ 32 h 149"/>
              <a:gd name="T56" fmla="*/ 64 w 75"/>
              <a:gd name="T57" fmla="*/ 21 h 149"/>
              <a:gd name="T58" fmla="*/ 57 w 75"/>
              <a:gd name="T59" fmla="*/ 13 h 149"/>
              <a:gd name="T60" fmla="*/ 51 w 75"/>
              <a:gd name="T61" fmla="*/ 6 h 149"/>
              <a:gd name="T62" fmla="*/ 44 w 75"/>
              <a:gd name="T63" fmla="*/ 2 h 149"/>
              <a:gd name="T64" fmla="*/ 38 w 75"/>
              <a:gd name="T6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09" name="Freeform 69"/>
          <p:cNvSpPr>
            <a:spLocks/>
          </p:cNvSpPr>
          <p:nvPr/>
        </p:nvSpPr>
        <p:spPr bwMode="auto">
          <a:xfrm>
            <a:off x="3397250" y="4244975"/>
            <a:ext cx="1255713" cy="561975"/>
          </a:xfrm>
          <a:custGeom>
            <a:avLst/>
            <a:gdLst>
              <a:gd name="T0" fmla="*/ 38 w 791"/>
              <a:gd name="T1" fmla="*/ 353 h 354"/>
              <a:gd name="T2" fmla="*/ 790 w 791"/>
              <a:gd name="T3" fmla="*/ 44 h 354"/>
              <a:gd name="T4" fmla="*/ 790 w 791"/>
              <a:gd name="T5" fmla="*/ 38 h 354"/>
              <a:gd name="T6" fmla="*/ 790 w 791"/>
              <a:gd name="T7" fmla="*/ 31 h 354"/>
              <a:gd name="T8" fmla="*/ 789 w 791"/>
              <a:gd name="T9" fmla="*/ 25 h 354"/>
              <a:gd name="T10" fmla="*/ 789 w 791"/>
              <a:gd name="T11" fmla="*/ 20 h 354"/>
              <a:gd name="T12" fmla="*/ 787 w 791"/>
              <a:gd name="T13" fmla="*/ 13 h 354"/>
              <a:gd name="T14" fmla="*/ 785 w 791"/>
              <a:gd name="T15" fmla="*/ 8 h 354"/>
              <a:gd name="T16" fmla="*/ 784 w 791"/>
              <a:gd name="T17" fmla="*/ 5 h 354"/>
              <a:gd name="T18" fmla="*/ 782 w 791"/>
              <a:gd name="T19" fmla="*/ 0 h 354"/>
              <a:gd name="T20" fmla="*/ 0 w 791"/>
              <a:gd name="T21" fmla="*/ 267 h 354"/>
              <a:gd name="T22" fmla="*/ 38 w 791"/>
              <a:gd name="T23" fmla="*/ 3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10" name="Freeform 70"/>
          <p:cNvSpPr>
            <a:spLocks/>
          </p:cNvSpPr>
          <p:nvPr/>
        </p:nvSpPr>
        <p:spPr bwMode="auto">
          <a:xfrm>
            <a:off x="3397250" y="4244975"/>
            <a:ext cx="1255713" cy="561975"/>
          </a:xfrm>
          <a:custGeom>
            <a:avLst/>
            <a:gdLst>
              <a:gd name="T0" fmla="*/ 38 w 791"/>
              <a:gd name="T1" fmla="*/ 353 h 354"/>
              <a:gd name="T2" fmla="*/ 790 w 791"/>
              <a:gd name="T3" fmla="*/ 44 h 354"/>
              <a:gd name="T4" fmla="*/ 790 w 791"/>
              <a:gd name="T5" fmla="*/ 38 h 354"/>
              <a:gd name="T6" fmla="*/ 790 w 791"/>
              <a:gd name="T7" fmla="*/ 31 h 354"/>
              <a:gd name="T8" fmla="*/ 789 w 791"/>
              <a:gd name="T9" fmla="*/ 25 h 354"/>
              <a:gd name="T10" fmla="*/ 789 w 791"/>
              <a:gd name="T11" fmla="*/ 20 h 354"/>
              <a:gd name="T12" fmla="*/ 787 w 791"/>
              <a:gd name="T13" fmla="*/ 13 h 354"/>
              <a:gd name="T14" fmla="*/ 785 w 791"/>
              <a:gd name="T15" fmla="*/ 8 h 354"/>
              <a:gd name="T16" fmla="*/ 784 w 791"/>
              <a:gd name="T17" fmla="*/ 5 h 354"/>
              <a:gd name="T18" fmla="*/ 782 w 791"/>
              <a:gd name="T19" fmla="*/ 0 h 354"/>
              <a:gd name="T20" fmla="*/ 0 w 791"/>
              <a:gd name="T21" fmla="*/ 267 h 354"/>
              <a:gd name="T22" fmla="*/ 38 w 791"/>
              <a:gd name="T23" fmla="*/ 3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11" name="Freeform 71"/>
          <p:cNvSpPr>
            <a:spLocks/>
          </p:cNvSpPr>
          <p:nvPr/>
        </p:nvSpPr>
        <p:spPr bwMode="auto">
          <a:xfrm>
            <a:off x="3459163" y="4310063"/>
            <a:ext cx="1200150" cy="569912"/>
          </a:xfrm>
          <a:custGeom>
            <a:avLst/>
            <a:gdLst>
              <a:gd name="T0" fmla="*/ 0 w 756"/>
              <a:gd name="T1" fmla="*/ 314 h 359"/>
              <a:gd name="T2" fmla="*/ 28 w 756"/>
              <a:gd name="T3" fmla="*/ 358 h 359"/>
              <a:gd name="T4" fmla="*/ 750 w 756"/>
              <a:gd name="T5" fmla="*/ 45 h 359"/>
              <a:gd name="T6" fmla="*/ 751 w 756"/>
              <a:gd name="T7" fmla="*/ 39 h 359"/>
              <a:gd name="T8" fmla="*/ 751 w 756"/>
              <a:gd name="T9" fmla="*/ 34 h 359"/>
              <a:gd name="T10" fmla="*/ 753 w 756"/>
              <a:gd name="T11" fmla="*/ 31 h 359"/>
              <a:gd name="T12" fmla="*/ 753 w 756"/>
              <a:gd name="T13" fmla="*/ 26 h 359"/>
              <a:gd name="T14" fmla="*/ 753 w 756"/>
              <a:gd name="T15" fmla="*/ 21 h 359"/>
              <a:gd name="T16" fmla="*/ 753 w 756"/>
              <a:gd name="T17" fmla="*/ 15 h 359"/>
              <a:gd name="T18" fmla="*/ 753 w 756"/>
              <a:gd name="T19" fmla="*/ 8 h 359"/>
              <a:gd name="T20" fmla="*/ 755 w 756"/>
              <a:gd name="T21" fmla="*/ 0 h 359"/>
              <a:gd name="T22" fmla="*/ 0 w 756"/>
              <a:gd name="T23" fmla="*/ 31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12" name="Freeform 72"/>
          <p:cNvSpPr>
            <a:spLocks/>
          </p:cNvSpPr>
          <p:nvPr/>
        </p:nvSpPr>
        <p:spPr bwMode="auto">
          <a:xfrm>
            <a:off x="3459163" y="4310063"/>
            <a:ext cx="1200150" cy="569912"/>
          </a:xfrm>
          <a:custGeom>
            <a:avLst/>
            <a:gdLst>
              <a:gd name="T0" fmla="*/ 0 w 756"/>
              <a:gd name="T1" fmla="*/ 314 h 359"/>
              <a:gd name="T2" fmla="*/ 28 w 756"/>
              <a:gd name="T3" fmla="*/ 358 h 359"/>
              <a:gd name="T4" fmla="*/ 750 w 756"/>
              <a:gd name="T5" fmla="*/ 45 h 359"/>
              <a:gd name="T6" fmla="*/ 751 w 756"/>
              <a:gd name="T7" fmla="*/ 39 h 359"/>
              <a:gd name="T8" fmla="*/ 751 w 756"/>
              <a:gd name="T9" fmla="*/ 34 h 359"/>
              <a:gd name="T10" fmla="*/ 753 w 756"/>
              <a:gd name="T11" fmla="*/ 31 h 359"/>
              <a:gd name="T12" fmla="*/ 753 w 756"/>
              <a:gd name="T13" fmla="*/ 26 h 359"/>
              <a:gd name="T14" fmla="*/ 753 w 756"/>
              <a:gd name="T15" fmla="*/ 21 h 359"/>
              <a:gd name="T16" fmla="*/ 753 w 756"/>
              <a:gd name="T17" fmla="*/ 15 h 359"/>
              <a:gd name="T18" fmla="*/ 753 w 756"/>
              <a:gd name="T19" fmla="*/ 8 h 359"/>
              <a:gd name="T20" fmla="*/ 755 w 756"/>
              <a:gd name="T21" fmla="*/ 0 h 359"/>
              <a:gd name="T22" fmla="*/ 0 w 756"/>
              <a:gd name="T23" fmla="*/ 31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13" name="Freeform 73"/>
          <p:cNvSpPr>
            <a:spLocks/>
          </p:cNvSpPr>
          <p:nvPr/>
        </p:nvSpPr>
        <p:spPr bwMode="auto">
          <a:xfrm>
            <a:off x="2327275" y="3290888"/>
            <a:ext cx="1516063" cy="2581275"/>
          </a:xfrm>
          <a:custGeom>
            <a:avLst/>
            <a:gdLst>
              <a:gd name="T0" fmla="*/ 819 w 955"/>
              <a:gd name="T1" fmla="*/ 15 h 1626"/>
              <a:gd name="T2" fmla="*/ 674 w 955"/>
              <a:gd name="T3" fmla="*/ 59 h 1626"/>
              <a:gd name="T4" fmla="*/ 450 w 955"/>
              <a:gd name="T5" fmla="*/ 146 h 1626"/>
              <a:gd name="T6" fmla="*/ 323 w 955"/>
              <a:gd name="T7" fmla="*/ 224 h 1626"/>
              <a:gd name="T8" fmla="*/ 315 w 955"/>
              <a:gd name="T9" fmla="*/ 268 h 1626"/>
              <a:gd name="T10" fmla="*/ 286 w 955"/>
              <a:gd name="T11" fmla="*/ 301 h 1626"/>
              <a:gd name="T12" fmla="*/ 247 w 955"/>
              <a:gd name="T13" fmla="*/ 319 h 1626"/>
              <a:gd name="T14" fmla="*/ 206 w 955"/>
              <a:gd name="T15" fmla="*/ 319 h 1626"/>
              <a:gd name="T16" fmla="*/ 174 w 955"/>
              <a:gd name="T17" fmla="*/ 299 h 1626"/>
              <a:gd name="T18" fmla="*/ 102 w 955"/>
              <a:gd name="T19" fmla="*/ 348 h 1626"/>
              <a:gd name="T20" fmla="*/ 37 w 955"/>
              <a:gd name="T21" fmla="*/ 395 h 1626"/>
              <a:gd name="T22" fmla="*/ 14 w 955"/>
              <a:gd name="T23" fmla="*/ 488 h 1626"/>
              <a:gd name="T24" fmla="*/ 47 w 955"/>
              <a:gd name="T25" fmla="*/ 666 h 1626"/>
              <a:gd name="T26" fmla="*/ 73 w 955"/>
              <a:gd name="T27" fmla="*/ 840 h 1626"/>
              <a:gd name="T28" fmla="*/ 104 w 955"/>
              <a:gd name="T29" fmla="*/ 904 h 1626"/>
              <a:gd name="T30" fmla="*/ 132 w 955"/>
              <a:gd name="T31" fmla="*/ 918 h 1626"/>
              <a:gd name="T32" fmla="*/ 153 w 955"/>
              <a:gd name="T33" fmla="*/ 936 h 1626"/>
              <a:gd name="T34" fmla="*/ 174 w 955"/>
              <a:gd name="T35" fmla="*/ 985 h 1626"/>
              <a:gd name="T36" fmla="*/ 172 w 955"/>
              <a:gd name="T37" fmla="*/ 1039 h 1626"/>
              <a:gd name="T38" fmla="*/ 145 w 955"/>
              <a:gd name="T39" fmla="*/ 1087 h 1626"/>
              <a:gd name="T40" fmla="*/ 115 w 955"/>
              <a:gd name="T41" fmla="*/ 1110 h 1626"/>
              <a:gd name="T42" fmla="*/ 97 w 955"/>
              <a:gd name="T43" fmla="*/ 1154 h 1626"/>
              <a:gd name="T44" fmla="*/ 101 w 955"/>
              <a:gd name="T45" fmla="*/ 1273 h 1626"/>
              <a:gd name="T46" fmla="*/ 104 w 955"/>
              <a:gd name="T47" fmla="*/ 1398 h 1626"/>
              <a:gd name="T48" fmla="*/ 257 w 955"/>
              <a:gd name="T49" fmla="*/ 1472 h 1626"/>
              <a:gd name="T50" fmla="*/ 520 w 955"/>
              <a:gd name="T51" fmla="*/ 1536 h 1626"/>
              <a:gd name="T52" fmla="*/ 866 w 955"/>
              <a:gd name="T53" fmla="*/ 1625 h 1626"/>
              <a:gd name="T54" fmla="*/ 912 w 955"/>
              <a:gd name="T55" fmla="*/ 1370 h 1626"/>
              <a:gd name="T56" fmla="*/ 943 w 955"/>
              <a:gd name="T57" fmla="*/ 1069 h 1626"/>
              <a:gd name="T58" fmla="*/ 952 w 955"/>
              <a:gd name="T59" fmla="*/ 827 h 1626"/>
              <a:gd name="T60" fmla="*/ 954 w 955"/>
              <a:gd name="T61" fmla="*/ 765 h 1626"/>
              <a:gd name="T62" fmla="*/ 954 w 955"/>
              <a:gd name="T63" fmla="*/ 705 h 1626"/>
              <a:gd name="T64" fmla="*/ 928 w 955"/>
              <a:gd name="T65" fmla="*/ 674 h 1626"/>
              <a:gd name="T66" fmla="*/ 895 w 955"/>
              <a:gd name="T67" fmla="*/ 657 h 1626"/>
              <a:gd name="T68" fmla="*/ 873 w 955"/>
              <a:gd name="T69" fmla="*/ 631 h 1626"/>
              <a:gd name="T70" fmla="*/ 858 w 955"/>
              <a:gd name="T71" fmla="*/ 598 h 1626"/>
              <a:gd name="T72" fmla="*/ 850 w 955"/>
              <a:gd name="T73" fmla="*/ 536 h 1626"/>
              <a:gd name="T74" fmla="*/ 860 w 955"/>
              <a:gd name="T75" fmla="*/ 476 h 1626"/>
              <a:gd name="T76" fmla="*/ 874 w 955"/>
              <a:gd name="T77" fmla="*/ 444 h 1626"/>
              <a:gd name="T78" fmla="*/ 895 w 955"/>
              <a:gd name="T79" fmla="*/ 419 h 1626"/>
              <a:gd name="T80" fmla="*/ 920 w 955"/>
              <a:gd name="T81" fmla="*/ 403 h 1626"/>
              <a:gd name="T82" fmla="*/ 936 w 955"/>
              <a:gd name="T83" fmla="*/ 346 h 1626"/>
              <a:gd name="T84" fmla="*/ 918 w 955"/>
              <a:gd name="T85" fmla="*/ 193 h 1626"/>
              <a:gd name="T86" fmla="*/ 894 w 955"/>
              <a:gd name="T87" fmla="*/ 47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14" name="Freeform 74"/>
          <p:cNvSpPr>
            <a:spLocks/>
          </p:cNvSpPr>
          <p:nvPr/>
        </p:nvSpPr>
        <p:spPr bwMode="auto">
          <a:xfrm>
            <a:off x="2327275" y="3290888"/>
            <a:ext cx="1516063" cy="2581275"/>
          </a:xfrm>
          <a:custGeom>
            <a:avLst/>
            <a:gdLst>
              <a:gd name="T0" fmla="*/ 819 w 955"/>
              <a:gd name="T1" fmla="*/ 15 h 1626"/>
              <a:gd name="T2" fmla="*/ 674 w 955"/>
              <a:gd name="T3" fmla="*/ 59 h 1626"/>
              <a:gd name="T4" fmla="*/ 450 w 955"/>
              <a:gd name="T5" fmla="*/ 146 h 1626"/>
              <a:gd name="T6" fmla="*/ 323 w 955"/>
              <a:gd name="T7" fmla="*/ 224 h 1626"/>
              <a:gd name="T8" fmla="*/ 315 w 955"/>
              <a:gd name="T9" fmla="*/ 268 h 1626"/>
              <a:gd name="T10" fmla="*/ 286 w 955"/>
              <a:gd name="T11" fmla="*/ 301 h 1626"/>
              <a:gd name="T12" fmla="*/ 247 w 955"/>
              <a:gd name="T13" fmla="*/ 319 h 1626"/>
              <a:gd name="T14" fmla="*/ 206 w 955"/>
              <a:gd name="T15" fmla="*/ 319 h 1626"/>
              <a:gd name="T16" fmla="*/ 174 w 955"/>
              <a:gd name="T17" fmla="*/ 299 h 1626"/>
              <a:gd name="T18" fmla="*/ 102 w 955"/>
              <a:gd name="T19" fmla="*/ 348 h 1626"/>
              <a:gd name="T20" fmla="*/ 37 w 955"/>
              <a:gd name="T21" fmla="*/ 395 h 1626"/>
              <a:gd name="T22" fmla="*/ 14 w 955"/>
              <a:gd name="T23" fmla="*/ 488 h 1626"/>
              <a:gd name="T24" fmla="*/ 47 w 955"/>
              <a:gd name="T25" fmla="*/ 666 h 1626"/>
              <a:gd name="T26" fmla="*/ 73 w 955"/>
              <a:gd name="T27" fmla="*/ 840 h 1626"/>
              <a:gd name="T28" fmla="*/ 104 w 955"/>
              <a:gd name="T29" fmla="*/ 904 h 1626"/>
              <a:gd name="T30" fmla="*/ 132 w 955"/>
              <a:gd name="T31" fmla="*/ 918 h 1626"/>
              <a:gd name="T32" fmla="*/ 153 w 955"/>
              <a:gd name="T33" fmla="*/ 936 h 1626"/>
              <a:gd name="T34" fmla="*/ 174 w 955"/>
              <a:gd name="T35" fmla="*/ 985 h 1626"/>
              <a:gd name="T36" fmla="*/ 172 w 955"/>
              <a:gd name="T37" fmla="*/ 1039 h 1626"/>
              <a:gd name="T38" fmla="*/ 145 w 955"/>
              <a:gd name="T39" fmla="*/ 1087 h 1626"/>
              <a:gd name="T40" fmla="*/ 115 w 955"/>
              <a:gd name="T41" fmla="*/ 1110 h 1626"/>
              <a:gd name="T42" fmla="*/ 97 w 955"/>
              <a:gd name="T43" fmla="*/ 1154 h 1626"/>
              <a:gd name="T44" fmla="*/ 101 w 955"/>
              <a:gd name="T45" fmla="*/ 1273 h 1626"/>
              <a:gd name="T46" fmla="*/ 104 w 955"/>
              <a:gd name="T47" fmla="*/ 1398 h 1626"/>
              <a:gd name="T48" fmla="*/ 257 w 955"/>
              <a:gd name="T49" fmla="*/ 1472 h 1626"/>
              <a:gd name="T50" fmla="*/ 520 w 955"/>
              <a:gd name="T51" fmla="*/ 1536 h 1626"/>
              <a:gd name="T52" fmla="*/ 866 w 955"/>
              <a:gd name="T53" fmla="*/ 1625 h 1626"/>
              <a:gd name="T54" fmla="*/ 912 w 955"/>
              <a:gd name="T55" fmla="*/ 1370 h 1626"/>
              <a:gd name="T56" fmla="*/ 943 w 955"/>
              <a:gd name="T57" fmla="*/ 1069 h 1626"/>
              <a:gd name="T58" fmla="*/ 952 w 955"/>
              <a:gd name="T59" fmla="*/ 827 h 1626"/>
              <a:gd name="T60" fmla="*/ 954 w 955"/>
              <a:gd name="T61" fmla="*/ 765 h 1626"/>
              <a:gd name="T62" fmla="*/ 954 w 955"/>
              <a:gd name="T63" fmla="*/ 705 h 1626"/>
              <a:gd name="T64" fmla="*/ 928 w 955"/>
              <a:gd name="T65" fmla="*/ 674 h 1626"/>
              <a:gd name="T66" fmla="*/ 895 w 955"/>
              <a:gd name="T67" fmla="*/ 657 h 1626"/>
              <a:gd name="T68" fmla="*/ 873 w 955"/>
              <a:gd name="T69" fmla="*/ 631 h 1626"/>
              <a:gd name="T70" fmla="*/ 858 w 955"/>
              <a:gd name="T71" fmla="*/ 598 h 1626"/>
              <a:gd name="T72" fmla="*/ 850 w 955"/>
              <a:gd name="T73" fmla="*/ 536 h 1626"/>
              <a:gd name="T74" fmla="*/ 860 w 955"/>
              <a:gd name="T75" fmla="*/ 476 h 1626"/>
              <a:gd name="T76" fmla="*/ 874 w 955"/>
              <a:gd name="T77" fmla="*/ 444 h 1626"/>
              <a:gd name="T78" fmla="*/ 895 w 955"/>
              <a:gd name="T79" fmla="*/ 419 h 1626"/>
              <a:gd name="T80" fmla="*/ 920 w 955"/>
              <a:gd name="T81" fmla="*/ 403 h 1626"/>
              <a:gd name="T82" fmla="*/ 936 w 955"/>
              <a:gd name="T83" fmla="*/ 346 h 1626"/>
              <a:gd name="T84" fmla="*/ 918 w 955"/>
              <a:gd name="T85" fmla="*/ 193 h 1626"/>
              <a:gd name="T86" fmla="*/ 894 w 955"/>
              <a:gd name="T87" fmla="*/ 47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15" name="Freeform 75"/>
          <p:cNvSpPr>
            <a:spLocks/>
          </p:cNvSpPr>
          <p:nvPr/>
        </p:nvSpPr>
        <p:spPr bwMode="auto">
          <a:xfrm>
            <a:off x="3676650" y="3290888"/>
            <a:ext cx="566738" cy="2581275"/>
          </a:xfrm>
          <a:custGeom>
            <a:avLst/>
            <a:gdLst>
              <a:gd name="T0" fmla="*/ 83 w 357"/>
              <a:gd name="T1" fmla="*/ 37 h 1626"/>
              <a:gd name="T2" fmla="*/ 153 w 357"/>
              <a:gd name="T3" fmla="*/ 98 h 1626"/>
              <a:gd name="T4" fmla="*/ 213 w 357"/>
              <a:gd name="T5" fmla="*/ 161 h 1626"/>
              <a:gd name="T6" fmla="*/ 296 w 357"/>
              <a:gd name="T7" fmla="*/ 254 h 1626"/>
              <a:gd name="T8" fmla="*/ 354 w 357"/>
              <a:gd name="T9" fmla="*/ 398 h 1626"/>
              <a:gd name="T10" fmla="*/ 351 w 357"/>
              <a:gd name="T11" fmla="*/ 556 h 1626"/>
              <a:gd name="T12" fmla="*/ 341 w 357"/>
              <a:gd name="T13" fmla="*/ 713 h 1626"/>
              <a:gd name="T14" fmla="*/ 328 w 357"/>
              <a:gd name="T15" fmla="*/ 865 h 1626"/>
              <a:gd name="T16" fmla="*/ 309 w 357"/>
              <a:gd name="T17" fmla="*/ 943 h 1626"/>
              <a:gd name="T18" fmla="*/ 291 w 357"/>
              <a:gd name="T19" fmla="*/ 959 h 1626"/>
              <a:gd name="T20" fmla="*/ 276 w 357"/>
              <a:gd name="T21" fmla="*/ 978 h 1626"/>
              <a:gd name="T22" fmla="*/ 268 w 357"/>
              <a:gd name="T23" fmla="*/ 1000 h 1626"/>
              <a:gd name="T24" fmla="*/ 266 w 357"/>
              <a:gd name="T25" fmla="*/ 1024 h 1626"/>
              <a:gd name="T26" fmla="*/ 270 w 357"/>
              <a:gd name="T27" fmla="*/ 1047 h 1626"/>
              <a:gd name="T28" fmla="*/ 279 w 357"/>
              <a:gd name="T29" fmla="*/ 1069 h 1626"/>
              <a:gd name="T30" fmla="*/ 297 w 357"/>
              <a:gd name="T31" fmla="*/ 1092 h 1626"/>
              <a:gd name="T32" fmla="*/ 307 w 357"/>
              <a:gd name="T33" fmla="*/ 1146 h 1626"/>
              <a:gd name="T34" fmla="*/ 302 w 357"/>
              <a:gd name="T35" fmla="*/ 1247 h 1626"/>
              <a:gd name="T36" fmla="*/ 296 w 357"/>
              <a:gd name="T37" fmla="*/ 1352 h 1626"/>
              <a:gd name="T38" fmla="*/ 291 w 357"/>
              <a:gd name="T39" fmla="*/ 1456 h 1626"/>
              <a:gd name="T40" fmla="*/ 258 w 357"/>
              <a:gd name="T41" fmla="*/ 1521 h 1626"/>
              <a:gd name="T42" fmla="*/ 192 w 357"/>
              <a:gd name="T43" fmla="*/ 1554 h 1626"/>
              <a:gd name="T44" fmla="*/ 123 w 357"/>
              <a:gd name="T45" fmla="*/ 1585 h 1626"/>
              <a:gd name="T46" fmla="*/ 54 w 357"/>
              <a:gd name="T47" fmla="*/ 1612 h 1626"/>
              <a:gd name="T48" fmla="*/ 36 w 357"/>
              <a:gd name="T49" fmla="*/ 1528 h 1626"/>
              <a:gd name="T50" fmla="*/ 67 w 357"/>
              <a:gd name="T51" fmla="*/ 1325 h 1626"/>
              <a:gd name="T52" fmla="*/ 89 w 357"/>
              <a:gd name="T53" fmla="*/ 1113 h 1626"/>
              <a:gd name="T54" fmla="*/ 101 w 357"/>
              <a:gd name="T55" fmla="*/ 899 h 1626"/>
              <a:gd name="T56" fmla="*/ 104 w 357"/>
              <a:gd name="T57" fmla="*/ 769 h 1626"/>
              <a:gd name="T58" fmla="*/ 104 w 357"/>
              <a:gd name="T59" fmla="*/ 743 h 1626"/>
              <a:gd name="T60" fmla="*/ 104 w 357"/>
              <a:gd name="T61" fmla="*/ 726 h 1626"/>
              <a:gd name="T62" fmla="*/ 104 w 357"/>
              <a:gd name="T63" fmla="*/ 700 h 1626"/>
              <a:gd name="T64" fmla="*/ 91 w 357"/>
              <a:gd name="T65" fmla="*/ 678 h 1626"/>
              <a:gd name="T66" fmla="*/ 68 w 357"/>
              <a:gd name="T67" fmla="*/ 671 h 1626"/>
              <a:gd name="T68" fmla="*/ 49 w 357"/>
              <a:gd name="T69" fmla="*/ 660 h 1626"/>
              <a:gd name="T70" fmla="*/ 32 w 357"/>
              <a:gd name="T71" fmla="*/ 644 h 1626"/>
              <a:gd name="T72" fmla="*/ 19 w 357"/>
              <a:gd name="T73" fmla="*/ 626 h 1626"/>
              <a:gd name="T74" fmla="*/ 10 w 357"/>
              <a:gd name="T75" fmla="*/ 603 h 1626"/>
              <a:gd name="T76" fmla="*/ 2 w 357"/>
              <a:gd name="T77" fmla="*/ 567 h 1626"/>
              <a:gd name="T78" fmla="*/ 2 w 357"/>
              <a:gd name="T79" fmla="*/ 517 h 1626"/>
              <a:gd name="T80" fmla="*/ 8 w 357"/>
              <a:gd name="T81" fmla="*/ 481 h 1626"/>
              <a:gd name="T82" fmla="*/ 18 w 357"/>
              <a:gd name="T83" fmla="*/ 458 h 1626"/>
              <a:gd name="T84" fmla="*/ 29 w 357"/>
              <a:gd name="T85" fmla="*/ 439 h 1626"/>
              <a:gd name="T86" fmla="*/ 44 w 357"/>
              <a:gd name="T87" fmla="*/ 423 h 1626"/>
              <a:gd name="T88" fmla="*/ 60 w 357"/>
              <a:gd name="T89" fmla="*/ 410 h 1626"/>
              <a:gd name="T90" fmla="*/ 80 w 357"/>
              <a:gd name="T91" fmla="*/ 401 h 1626"/>
              <a:gd name="T92" fmla="*/ 86 w 357"/>
              <a:gd name="T93" fmla="*/ 349 h 1626"/>
              <a:gd name="T94" fmla="*/ 75 w 357"/>
              <a:gd name="T95" fmla="*/ 244 h 1626"/>
              <a:gd name="T96" fmla="*/ 58 w 357"/>
              <a:gd name="T97" fmla="*/ 141 h 1626"/>
              <a:gd name="T98" fmla="*/ 42 w 357"/>
              <a:gd name="T99" fmla="*/ 44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16" name="Freeform 76"/>
          <p:cNvSpPr>
            <a:spLocks/>
          </p:cNvSpPr>
          <p:nvPr/>
        </p:nvSpPr>
        <p:spPr bwMode="auto">
          <a:xfrm>
            <a:off x="3676650" y="3290888"/>
            <a:ext cx="566738" cy="2581275"/>
          </a:xfrm>
          <a:custGeom>
            <a:avLst/>
            <a:gdLst>
              <a:gd name="T0" fmla="*/ 83 w 357"/>
              <a:gd name="T1" fmla="*/ 37 h 1626"/>
              <a:gd name="T2" fmla="*/ 153 w 357"/>
              <a:gd name="T3" fmla="*/ 98 h 1626"/>
              <a:gd name="T4" fmla="*/ 213 w 357"/>
              <a:gd name="T5" fmla="*/ 161 h 1626"/>
              <a:gd name="T6" fmla="*/ 296 w 357"/>
              <a:gd name="T7" fmla="*/ 254 h 1626"/>
              <a:gd name="T8" fmla="*/ 354 w 357"/>
              <a:gd name="T9" fmla="*/ 398 h 1626"/>
              <a:gd name="T10" fmla="*/ 351 w 357"/>
              <a:gd name="T11" fmla="*/ 556 h 1626"/>
              <a:gd name="T12" fmla="*/ 341 w 357"/>
              <a:gd name="T13" fmla="*/ 713 h 1626"/>
              <a:gd name="T14" fmla="*/ 328 w 357"/>
              <a:gd name="T15" fmla="*/ 865 h 1626"/>
              <a:gd name="T16" fmla="*/ 309 w 357"/>
              <a:gd name="T17" fmla="*/ 943 h 1626"/>
              <a:gd name="T18" fmla="*/ 291 w 357"/>
              <a:gd name="T19" fmla="*/ 959 h 1626"/>
              <a:gd name="T20" fmla="*/ 276 w 357"/>
              <a:gd name="T21" fmla="*/ 978 h 1626"/>
              <a:gd name="T22" fmla="*/ 268 w 357"/>
              <a:gd name="T23" fmla="*/ 1000 h 1626"/>
              <a:gd name="T24" fmla="*/ 266 w 357"/>
              <a:gd name="T25" fmla="*/ 1024 h 1626"/>
              <a:gd name="T26" fmla="*/ 270 w 357"/>
              <a:gd name="T27" fmla="*/ 1047 h 1626"/>
              <a:gd name="T28" fmla="*/ 279 w 357"/>
              <a:gd name="T29" fmla="*/ 1069 h 1626"/>
              <a:gd name="T30" fmla="*/ 297 w 357"/>
              <a:gd name="T31" fmla="*/ 1092 h 1626"/>
              <a:gd name="T32" fmla="*/ 307 w 357"/>
              <a:gd name="T33" fmla="*/ 1146 h 1626"/>
              <a:gd name="T34" fmla="*/ 302 w 357"/>
              <a:gd name="T35" fmla="*/ 1247 h 1626"/>
              <a:gd name="T36" fmla="*/ 296 w 357"/>
              <a:gd name="T37" fmla="*/ 1352 h 1626"/>
              <a:gd name="T38" fmla="*/ 291 w 357"/>
              <a:gd name="T39" fmla="*/ 1456 h 1626"/>
              <a:gd name="T40" fmla="*/ 258 w 357"/>
              <a:gd name="T41" fmla="*/ 1521 h 1626"/>
              <a:gd name="T42" fmla="*/ 192 w 357"/>
              <a:gd name="T43" fmla="*/ 1554 h 1626"/>
              <a:gd name="T44" fmla="*/ 123 w 357"/>
              <a:gd name="T45" fmla="*/ 1585 h 1626"/>
              <a:gd name="T46" fmla="*/ 54 w 357"/>
              <a:gd name="T47" fmla="*/ 1612 h 1626"/>
              <a:gd name="T48" fmla="*/ 36 w 357"/>
              <a:gd name="T49" fmla="*/ 1528 h 1626"/>
              <a:gd name="T50" fmla="*/ 67 w 357"/>
              <a:gd name="T51" fmla="*/ 1325 h 1626"/>
              <a:gd name="T52" fmla="*/ 89 w 357"/>
              <a:gd name="T53" fmla="*/ 1113 h 1626"/>
              <a:gd name="T54" fmla="*/ 101 w 357"/>
              <a:gd name="T55" fmla="*/ 899 h 1626"/>
              <a:gd name="T56" fmla="*/ 104 w 357"/>
              <a:gd name="T57" fmla="*/ 769 h 1626"/>
              <a:gd name="T58" fmla="*/ 104 w 357"/>
              <a:gd name="T59" fmla="*/ 743 h 1626"/>
              <a:gd name="T60" fmla="*/ 104 w 357"/>
              <a:gd name="T61" fmla="*/ 726 h 1626"/>
              <a:gd name="T62" fmla="*/ 104 w 357"/>
              <a:gd name="T63" fmla="*/ 700 h 1626"/>
              <a:gd name="T64" fmla="*/ 91 w 357"/>
              <a:gd name="T65" fmla="*/ 678 h 1626"/>
              <a:gd name="T66" fmla="*/ 68 w 357"/>
              <a:gd name="T67" fmla="*/ 671 h 1626"/>
              <a:gd name="T68" fmla="*/ 49 w 357"/>
              <a:gd name="T69" fmla="*/ 660 h 1626"/>
              <a:gd name="T70" fmla="*/ 32 w 357"/>
              <a:gd name="T71" fmla="*/ 644 h 1626"/>
              <a:gd name="T72" fmla="*/ 19 w 357"/>
              <a:gd name="T73" fmla="*/ 626 h 1626"/>
              <a:gd name="T74" fmla="*/ 10 w 357"/>
              <a:gd name="T75" fmla="*/ 603 h 1626"/>
              <a:gd name="T76" fmla="*/ 2 w 357"/>
              <a:gd name="T77" fmla="*/ 567 h 1626"/>
              <a:gd name="T78" fmla="*/ 2 w 357"/>
              <a:gd name="T79" fmla="*/ 517 h 1626"/>
              <a:gd name="T80" fmla="*/ 8 w 357"/>
              <a:gd name="T81" fmla="*/ 481 h 1626"/>
              <a:gd name="T82" fmla="*/ 18 w 357"/>
              <a:gd name="T83" fmla="*/ 458 h 1626"/>
              <a:gd name="T84" fmla="*/ 29 w 357"/>
              <a:gd name="T85" fmla="*/ 439 h 1626"/>
              <a:gd name="T86" fmla="*/ 44 w 357"/>
              <a:gd name="T87" fmla="*/ 423 h 1626"/>
              <a:gd name="T88" fmla="*/ 60 w 357"/>
              <a:gd name="T89" fmla="*/ 410 h 1626"/>
              <a:gd name="T90" fmla="*/ 80 w 357"/>
              <a:gd name="T91" fmla="*/ 401 h 1626"/>
              <a:gd name="T92" fmla="*/ 86 w 357"/>
              <a:gd name="T93" fmla="*/ 349 h 1626"/>
              <a:gd name="T94" fmla="*/ 75 w 357"/>
              <a:gd name="T95" fmla="*/ 244 h 1626"/>
              <a:gd name="T96" fmla="*/ 58 w 357"/>
              <a:gd name="T97" fmla="*/ 141 h 1626"/>
              <a:gd name="T98" fmla="*/ 42 w 357"/>
              <a:gd name="T99" fmla="*/ 44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17" name="Freeform 77"/>
          <p:cNvSpPr>
            <a:spLocks/>
          </p:cNvSpPr>
          <p:nvPr/>
        </p:nvSpPr>
        <p:spPr bwMode="auto">
          <a:xfrm>
            <a:off x="2711450" y="3719513"/>
            <a:ext cx="776288" cy="1724025"/>
          </a:xfrm>
          <a:custGeom>
            <a:avLst/>
            <a:gdLst>
              <a:gd name="T0" fmla="*/ 372 w 489"/>
              <a:gd name="T1" fmla="*/ 582 h 1086"/>
              <a:gd name="T2" fmla="*/ 343 w 489"/>
              <a:gd name="T3" fmla="*/ 604 h 1086"/>
              <a:gd name="T4" fmla="*/ 322 w 489"/>
              <a:gd name="T5" fmla="*/ 640 h 1086"/>
              <a:gd name="T6" fmla="*/ 310 w 489"/>
              <a:gd name="T7" fmla="*/ 687 h 1086"/>
              <a:gd name="T8" fmla="*/ 314 w 489"/>
              <a:gd name="T9" fmla="*/ 736 h 1086"/>
              <a:gd name="T10" fmla="*/ 330 w 489"/>
              <a:gd name="T11" fmla="*/ 777 h 1086"/>
              <a:gd name="T12" fmla="*/ 356 w 489"/>
              <a:gd name="T13" fmla="*/ 808 h 1086"/>
              <a:gd name="T14" fmla="*/ 390 w 489"/>
              <a:gd name="T15" fmla="*/ 821 h 1086"/>
              <a:gd name="T16" fmla="*/ 424 w 489"/>
              <a:gd name="T17" fmla="*/ 816 h 1086"/>
              <a:gd name="T18" fmla="*/ 455 w 489"/>
              <a:gd name="T19" fmla="*/ 795 h 1086"/>
              <a:gd name="T20" fmla="*/ 476 w 489"/>
              <a:gd name="T21" fmla="*/ 757 h 1086"/>
              <a:gd name="T22" fmla="*/ 486 w 489"/>
              <a:gd name="T23" fmla="*/ 712 h 1086"/>
              <a:gd name="T24" fmla="*/ 483 w 489"/>
              <a:gd name="T25" fmla="*/ 663 h 1086"/>
              <a:gd name="T26" fmla="*/ 466 w 489"/>
              <a:gd name="T27" fmla="*/ 621 h 1086"/>
              <a:gd name="T28" fmla="*/ 440 w 489"/>
              <a:gd name="T29" fmla="*/ 591 h 1086"/>
              <a:gd name="T30" fmla="*/ 408 w 489"/>
              <a:gd name="T31" fmla="*/ 577 h 1086"/>
              <a:gd name="T32" fmla="*/ 70 w 489"/>
              <a:gd name="T33" fmla="*/ 858 h 1086"/>
              <a:gd name="T34" fmla="*/ 41 w 489"/>
              <a:gd name="T35" fmla="*/ 876 h 1086"/>
              <a:gd name="T36" fmla="*/ 18 w 489"/>
              <a:gd name="T37" fmla="*/ 907 h 1086"/>
              <a:gd name="T38" fmla="*/ 5 w 489"/>
              <a:gd name="T39" fmla="*/ 947 h 1086"/>
              <a:gd name="T40" fmla="*/ 5 w 489"/>
              <a:gd name="T41" fmla="*/ 993 h 1086"/>
              <a:gd name="T42" fmla="*/ 18 w 489"/>
              <a:gd name="T43" fmla="*/ 1035 h 1086"/>
              <a:gd name="T44" fmla="*/ 41 w 489"/>
              <a:gd name="T45" fmla="*/ 1066 h 1086"/>
              <a:gd name="T46" fmla="*/ 70 w 489"/>
              <a:gd name="T47" fmla="*/ 1082 h 1086"/>
              <a:gd name="T48" fmla="*/ 102 w 489"/>
              <a:gd name="T49" fmla="*/ 1082 h 1086"/>
              <a:gd name="T50" fmla="*/ 132 w 489"/>
              <a:gd name="T51" fmla="*/ 1066 h 1086"/>
              <a:gd name="T52" fmla="*/ 154 w 489"/>
              <a:gd name="T53" fmla="*/ 1035 h 1086"/>
              <a:gd name="T54" fmla="*/ 167 w 489"/>
              <a:gd name="T55" fmla="*/ 993 h 1086"/>
              <a:gd name="T56" fmla="*/ 167 w 489"/>
              <a:gd name="T57" fmla="*/ 947 h 1086"/>
              <a:gd name="T58" fmla="*/ 154 w 489"/>
              <a:gd name="T59" fmla="*/ 907 h 1086"/>
              <a:gd name="T60" fmla="*/ 132 w 489"/>
              <a:gd name="T61" fmla="*/ 876 h 1086"/>
              <a:gd name="T62" fmla="*/ 102 w 489"/>
              <a:gd name="T63" fmla="*/ 858 h 1086"/>
              <a:gd name="T64" fmla="*/ 60 w 489"/>
              <a:gd name="T65" fmla="*/ 325 h 1086"/>
              <a:gd name="T66" fmla="*/ 29 w 489"/>
              <a:gd name="T67" fmla="*/ 341 h 1086"/>
              <a:gd name="T68" fmla="*/ 2 w 489"/>
              <a:gd name="T69" fmla="*/ 401 h 1086"/>
              <a:gd name="T70" fmla="*/ 11 w 489"/>
              <a:gd name="T71" fmla="*/ 473 h 1086"/>
              <a:gd name="T72" fmla="*/ 47 w 489"/>
              <a:gd name="T73" fmla="*/ 510 h 1086"/>
              <a:gd name="T74" fmla="*/ 75 w 489"/>
              <a:gd name="T75" fmla="*/ 513 h 1086"/>
              <a:gd name="T76" fmla="*/ 106 w 489"/>
              <a:gd name="T77" fmla="*/ 499 h 1086"/>
              <a:gd name="T78" fmla="*/ 135 w 489"/>
              <a:gd name="T79" fmla="*/ 439 h 1086"/>
              <a:gd name="T80" fmla="*/ 124 w 489"/>
              <a:gd name="T81" fmla="*/ 367 h 1086"/>
              <a:gd name="T82" fmla="*/ 88 w 489"/>
              <a:gd name="T83" fmla="*/ 330 h 1086"/>
              <a:gd name="T84" fmla="*/ 356 w 489"/>
              <a:gd name="T85" fmla="*/ 0 h 1086"/>
              <a:gd name="T86" fmla="*/ 317 w 489"/>
              <a:gd name="T87" fmla="*/ 10 h 1086"/>
              <a:gd name="T88" fmla="*/ 286 w 489"/>
              <a:gd name="T89" fmla="*/ 40 h 1086"/>
              <a:gd name="T90" fmla="*/ 265 w 489"/>
              <a:gd name="T91" fmla="*/ 83 h 1086"/>
              <a:gd name="T92" fmla="*/ 257 w 489"/>
              <a:gd name="T93" fmla="*/ 136 h 1086"/>
              <a:gd name="T94" fmla="*/ 265 w 489"/>
              <a:gd name="T95" fmla="*/ 190 h 1086"/>
              <a:gd name="T96" fmla="*/ 286 w 489"/>
              <a:gd name="T97" fmla="*/ 232 h 1086"/>
              <a:gd name="T98" fmla="*/ 317 w 489"/>
              <a:gd name="T99" fmla="*/ 261 h 1086"/>
              <a:gd name="T100" fmla="*/ 356 w 489"/>
              <a:gd name="T101" fmla="*/ 273 h 1086"/>
              <a:gd name="T102" fmla="*/ 393 w 489"/>
              <a:gd name="T103" fmla="*/ 261 h 1086"/>
              <a:gd name="T104" fmla="*/ 426 w 489"/>
              <a:gd name="T105" fmla="*/ 232 h 1086"/>
              <a:gd name="T106" fmla="*/ 447 w 489"/>
              <a:gd name="T107" fmla="*/ 190 h 1086"/>
              <a:gd name="T108" fmla="*/ 453 w 489"/>
              <a:gd name="T109" fmla="*/ 136 h 1086"/>
              <a:gd name="T110" fmla="*/ 447 w 489"/>
              <a:gd name="T111" fmla="*/ 83 h 1086"/>
              <a:gd name="T112" fmla="*/ 426 w 489"/>
              <a:gd name="T113" fmla="*/ 40 h 1086"/>
              <a:gd name="T114" fmla="*/ 393 w 489"/>
              <a:gd name="T115" fmla="*/ 10 h 1086"/>
              <a:gd name="T116" fmla="*/ 356 w 489"/>
              <a:gd name="T117"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9" h="1086">
                <a:moveTo>
                  <a:pt x="398" y="575"/>
                </a:moveTo>
                <a:lnTo>
                  <a:pt x="390" y="577"/>
                </a:lnTo>
                <a:lnTo>
                  <a:pt x="380" y="578"/>
                </a:lnTo>
                <a:lnTo>
                  <a:pt x="372" y="582"/>
                </a:lnTo>
                <a:lnTo>
                  <a:pt x="364" y="585"/>
                </a:lnTo>
                <a:lnTo>
                  <a:pt x="356" y="591"/>
                </a:lnTo>
                <a:lnTo>
                  <a:pt x="349" y="596"/>
                </a:lnTo>
                <a:lnTo>
                  <a:pt x="343" y="604"/>
                </a:lnTo>
                <a:lnTo>
                  <a:pt x="336" y="613"/>
                </a:lnTo>
                <a:lnTo>
                  <a:pt x="330" y="621"/>
                </a:lnTo>
                <a:lnTo>
                  <a:pt x="325" y="630"/>
                </a:lnTo>
                <a:lnTo>
                  <a:pt x="322" y="640"/>
                </a:lnTo>
                <a:lnTo>
                  <a:pt x="317" y="652"/>
                </a:lnTo>
                <a:lnTo>
                  <a:pt x="314" y="663"/>
                </a:lnTo>
                <a:lnTo>
                  <a:pt x="312" y="674"/>
                </a:lnTo>
                <a:lnTo>
                  <a:pt x="310" y="687"/>
                </a:lnTo>
                <a:lnTo>
                  <a:pt x="310" y="699"/>
                </a:lnTo>
                <a:lnTo>
                  <a:pt x="310" y="712"/>
                </a:lnTo>
                <a:lnTo>
                  <a:pt x="312" y="723"/>
                </a:lnTo>
                <a:lnTo>
                  <a:pt x="314" y="736"/>
                </a:lnTo>
                <a:lnTo>
                  <a:pt x="317" y="747"/>
                </a:lnTo>
                <a:lnTo>
                  <a:pt x="322" y="757"/>
                </a:lnTo>
                <a:lnTo>
                  <a:pt x="325" y="767"/>
                </a:lnTo>
                <a:lnTo>
                  <a:pt x="330" y="777"/>
                </a:lnTo>
                <a:lnTo>
                  <a:pt x="336" y="786"/>
                </a:lnTo>
                <a:lnTo>
                  <a:pt x="343" y="795"/>
                </a:lnTo>
                <a:lnTo>
                  <a:pt x="349" y="801"/>
                </a:lnTo>
                <a:lnTo>
                  <a:pt x="356" y="808"/>
                </a:lnTo>
                <a:lnTo>
                  <a:pt x="364" y="812"/>
                </a:lnTo>
                <a:lnTo>
                  <a:pt x="372" y="816"/>
                </a:lnTo>
                <a:lnTo>
                  <a:pt x="380" y="819"/>
                </a:lnTo>
                <a:lnTo>
                  <a:pt x="390" y="821"/>
                </a:lnTo>
                <a:lnTo>
                  <a:pt x="398" y="822"/>
                </a:lnTo>
                <a:lnTo>
                  <a:pt x="408" y="821"/>
                </a:lnTo>
                <a:lnTo>
                  <a:pt x="416" y="819"/>
                </a:lnTo>
                <a:lnTo>
                  <a:pt x="424" y="816"/>
                </a:lnTo>
                <a:lnTo>
                  <a:pt x="432" y="812"/>
                </a:lnTo>
                <a:lnTo>
                  <a:pt x="440" y="808"/>
                </a:lnTo>
                <a:lnTo>
                  <a:pt x="449" y="801"/>
                </a:lnTo>
                <a:lnTo>
                  <a:pt x="455" y="795"/>
                </a:lnTo>
                <a:lnTo>
                  <a:pt x="462" y="786"/>
                </a:lnTo>
                <a:lnTo>
                  <a:pt x="466" y="777"/>
                </a:lnTo>
                <a:lnTo>
                  <a:pt x="471" y="767"/>
                </a:lnTo>
                <a:lnTo>
                  <a:pt x="476" y="757"/>
                </a:lnTo>
                <a:lnTo>
                  <a:pt x="479" y="747"/>
                </a:lnTo>
                <a:lnTo>
                  <a:pt x="483" y="736"/>
                </a:lnTo>
                <a:lnTo>
                  <a:pt x="486" y="723"/>
                </a:lnTo>
                <a:lnTo>
                  <a:pt x="486" y="712"/>
                </a:lnTo>
                <a:lnTo>
                  <a:pt x="488" y="699"/>
                </a:lnTo>
                <a:lnTo>
                  <a:pt x="486" y="687"/>
                </a:lnTo>
                <a:lnTo>
                  <a:pt x="486" y="674"/>
                </a:lnTo>
                <a:lnTo>
                  <a:pt x="483" y="663"/>
                </a:lnTo>
                <a:lnTo>
                  <a:pt x="479" y="652"/>
                </a:lnTo>
                <a:lnTo>
                  <a:pt x="476" y="640"/>
                </a:lnTo>
                <a:lnTo>
                  <a:pt x="471" y="630"/>
                </a:lnTo>
                <a:lnTo>
                  <a:pt x="466" y="621"/>
                </a:lnTo>
                <a:lnTo>
                  <a:pt x="462" y="613"/>
                </a:lnTo>
                <a:lnTo>
                  <a:pt x="455" y="604"/>
                </a:lnTo>
                <a:lnTo>
                  <a:pt x="449" y="596"/>
                </a:lnTo>
                <a:lnTo>
                  <a:pt x="440" y="591"/>
                </a:lnTo>
                <a:lnTo>
                  <a:pt x="432" y="585"/>
                </a:lnTo>
                <a:lnTo>
                  <a:pt x="424" y="582"/>
                </a:lnTo>
                <a:lnTo>
                  <a:pt x="416" y="578"/>
                </a:lnTo>
                <a:lnTo>
                  <a:pt x="408" y="577"/>
                </a:lnTo>
                <a:lnTo>
                  <a:pt x="398" y="575"/>
                </a:lnTo>
                <a:lnTo>
                  <a:pt x="86" y="855"/>
                </a:lnTo>
                <a:lnTo>
                  <a:pt x="78" y="856"/>
                </a:lnTo>
                <a:lnTo>
                  <a:pt x="70" y="858"/>
                </a:lnTo>
                <a:lnTo>
                  <a:pt x="62" y="861"/>
                </a:lnTo>
                <a:lnTo>
                  <a:pt x="54" y="864"/>
                </a:lnTo>
                <a:lnTo>
                  <a:pt x="47" y="869"/>
                </a:lnTo>
                <a:lnTo>
                  <a:pt x="41" y="876"/>
                </a:lnTo>
                <a:lnTo>
                  <a:pt x="34" y="882"/>
                </a:lnTo>
                <a:lnTo>
                  <a:pt x="28" y="889"/>
                </a:lnTo>
                <a:lnTo>
                  <a:pt x="23" y="897"/>
                </a:lnTo>
                <a:lnTo>
                  <a:pt x="18" y="907"/>
                </a:lnTo>
                <a:lnTo>
                  <a:pt x="13" y="916"/>
                </a:lnTo>
                <a:lnTo>
                  <a:pt x="10" y="926"/>
                </a:lnTo>
                <a:lnTo>
                  <a:pt x="7" y="936"/>
                </a:lnTo>
                <a:lnTo>
                  <a:pt x="5" y="947"/>
                </a:lnTo>
                <a:lnTo>
                  <a:pt x="3" y="959"/>
                </a:lnTo>
                <a:lnTo>
                  <a:pt x="3" y="970"/>
                </a:lnTo>
                <a:lnTo>
                  <a:pt x="3" y="981"/>
                </a:lnTo>
                <a:lnTo>
                  <a:pt x="5" y="993"/>
                </a:lnTo>
                <a:lnTo>
                  <a:pt x="7" y="1004"/>
                </a:lnTo>
                <a:lnTo>
                  <a:pt x="10" y="1016"/>
                </a:lnTo>
                <a:lnTo>
                  <a:pt x="13" y="1025"/>
                </a:lnTo>
                <a:lnTo>
                  <a:pt x="18" y="1035"/>
                </a:lnTo>
                <a:lnTo>
                  <a:pt x="23" y="1043"/>
                </a:lnTo>
                <a:lnTo>
                  <a:pt x="28" y="1051"/>
                </a:lnTo>
                <a:lnTo>
                  <a:pt x="34" y="1059"/>
                </a:lnTo>
                <a:lnTo>
                  <a:pt x="41" y="1066"/>
                </a:lnTo>
                <a:lnTo>
                  <a:pt x="47" y="1071"/>
                </a:lnTo>
                <a:lnTo>
                  <a:pt x="54" y="1076"/>
                </a:lnTo>
                <a:lnTo>
                  <a:pt x="62" y="1081"/>
                </a:lnTo>
                <a:lnTo>
                  <a:pt x="70" y="1082"/>
                </a:lnTo>
                <a:lnTo>
                  <a:pt x="78" y="1085"/>
                </a:lnTo>
                <a:lnTo>
                  <a:pt x="86" y="1085"/>
                </a:lnTo>
                <a:lnTo>
                  <a:pt x="94" y="1085"/>
                </a:lnTo>
                <a:lnTo>
                  <a:pt x="102" y="1082"/>
                </a:lnTo>
                <a:lnTo>
                  <a:pt x="111" y="1081"/>
                </a:lnTo>
                <a:lnTo>
                  <a:pt x="119" y="1076"/>
                </a:lnTo>
                <a:lnTo>
                  <a:pt x="125" y="1071"/>
                </a:lnTo>
                <a:lnTo>
                  <a:pt x="132" y="1066"/>
                </a:lnTo>
                <a:lnTo>
                  <a:pt x="138" y="1059"/>
                </a:lnTo>
                <a:lnTo>
                  <a:pt x="145" y="1051"/>
                </a:lnTo>
                <a:lnTo>
                  <a:pt x="150" y="1043"/>
                </a:lnTo>
                <a:lnTo>
                  <a:pt x="154" y="1035"/>
                </a:lnTo>
                <a:lnTo>
                  <a:pt x="159" y="1025"/>
                </a:lnTo>
                <a:lnTo>
                  <a:pt x="163" y="1016"/>
                </a:lnTo>
                <a:lnTo>
                  <a:pt x="164" y="1004"/>
                </a:lnTo>
                <a:lnTo>
                  <a:pt x="167" y="993"/>
                </a:lnTo>
                <a:lnTo>
                  <a:pt x="167" y="981"/>
                </a:lnTo>
                <a:lnTo>
                  <a:pt x="169" y="970"/>
                </a:lnTo>
                <a:lnTo>
                  <a:pt x="167" y="959"/>
                </a:lnTo>
                <a:lnTo>
                  <a:pt x="167" y="947"/>
                </a:lnTo>
                <a:lnTo>
                  <a:pt x="164" y="936"/>
                </a:lnTo>
                <a:lnTo>
                  <a:pt x="163" y="926"/>
                </a:lnTo>
                <a:lnTo>
                  <a:pt x="159" y="916"/>
                </a:lnTo>
                <a:lnTo>
                  <a:pt x="154" y="907"/>
                </a:lnTo>
                <a:lnTo>
                  <a:pt x="150" y="897"/>
                </a:lnTo>
                <a:lnTo>
                  <a:pt x="145" y="889"/>
                </a:lnTo>
                <a:lnTo>
                  <a:pt x="138" y="882"/>
                </a:lnTo>
                <a:lnTo>
                  <a:pt x="132" y="876"/>
                </a:lnTo>
                <a:lnTo>
                  <a:pt x="125" y="869"/>
                </a:lnTo>
                <a:lnTo>
                  <a:pt x="119" y="864"/>
                </a:lnTo>
                <a:lnTo>
                  <a:pt x="111" y="861"/>
                </a:lnTo>
                <a:lnTo>
                  <a:pt x="102" y="858"/>
                </a:lnTo>
                <a:lnTo>
                  <a:pt x="94" y="856"/>
                </a:lnTo>
                <a:lnTo>
                  <a:pt x="86" y="855"/>
                </a:lnTo>
                <a:lnTo>
                  <a:pt x="68" y="325"/>
                </a:lnTo>
                <a:lnTo>
                  <a:pt x="60" y="325"/>
                </a:lnTo>
                <a:lnTo>
                  <a:pt x="54" y="326"/>
                </a:lnTo>
                <a:lnTo>
                  <a:pt x="47" y="330"/>
                </a:lnTo>
                <a:lnTo>
                  <a:pt x="41" y="333"/>
                </a:lnTo>
                <a:lnTo>
                  <a:pt x="29" y="341"/>
                </a:lnTo>
                <a:lnTo>
                  <a:pt x="20" y="352"/>
                </a:lnTo>
                <a:lnTo>
                  <a:pt x="11" y="367"/>
                </a:lnTo>
                <a:lnTo>
                  <a:pt x="5" y="383"/>
                </a:lnTo>
                <a:lnTo>
                  <a:pt x="2" y="401"/>
                </a:lnTo>
                <a:lnTo>
                  <a:pt x="0" y="421"/>
                </a:lnTo>
                <a:lnTo>
                  <a:pt x="2" y="439"/>
                </a:lnTo>
                <a:lnTo>
                  <a:pt x="5" y="456"/>
                </a:lnTo>
                <a:lnTo>
                  <a:pt x="11" y="473"/>
                </a:lnTo>
                <a:lnTo>
                  <a:pt x="20" y="487"/>
                </a:lnTo>
                <a:lnTo>
                  <a:pt x="29" y="499"/>
                </a:lnTo>
                <a:lnTo>
                  <a:pt x="41" y="507"/>
                </a:lnTo>
                <a:lnTo>
                  <a:pt x="47" y="510"/>
                </a:lnTo>
                <a:lnTo>
                  <a:pt x="54" y="513"/>
                </a:lnTo>
                <a:lnTo>
                  <a:pt x="60" y="513"/>
                </a:lnTo>
                <a:lnTo>
                  <a:pt x="68" y="515"/>
                </a:lnTo>
                <a:lnTo>
                  <a:pt x="75" y="513"/>
                </a:lnTo>
                <a:lnTo>
                  <a:pt x="81" y="513"/>
                </a:lnTo>
                <a:lnTo>
                  <a:pt x="88" y="510"/>
                </a:lnTo>
                <a:lnTo>
                  <a:pt x="94" y="507"/>
                </a:lnTo>
                <a:lnTo>
                  <a:pt x="106" y="499"/>
                </a:lnTo>
                <a:lnTo>
                  <a:pt x="115" y="487"/>
                </a:lnTo>
                <a:lnTo>
                  <a:pt x="124" y="473"/>
                </a:lnTo>
                <a:lnTo>
                  <a:pt x="130" y="456"/>
                </a:lnTo>
                <a:lnTo>
                  <a:pt x="135" y="439"/>
                </a:lnTo>
                <a:lnTo>
                  <a:pt x="135" y="421"/>
                </a:lnTo>
                <a:lnTo>
                  <a:pt x="135" y="401"/>
                </a:lnTo>
                <a:lnTo>
                  <a:pt x="130" y="383"/>
                </a:lnTo>
                <a:lnTo>
                  <a:pt x="124" y="367"/>
                </a:lnTo>
                <a:lnTo>
                  <a:pt x="115" y="352"/>
                </a:lnTo>
                <a:lnTo>
                  <a:pt x="106" y="341"/>
                </a:lnTo>
                <a:lnTo>
                  <a:pt x="94" y="333"/>
                </a:lnTo>
                <a:lnTo>
                  <a:pt x="88" y="330"/>
                </a:lnTo>
                <a:lnTo>
                  <a:pt x="81" y="326"/>
                </a:lnTo>
                <a:lnTo>
                  <a:pt x="75" y="325"/>
                </a:lnTo>
                <a:lnTo>
                  <a:pt x="68" y="325"/>
                </a:lnTo>
                <a:lnTo>
                  <a:pt x="356" y="0"/>
                </a:lnTo>
                <a:lnTo>
                  <a:pt x="346" y="0"/>
                </a:lnTo>
                <a:lnTo>
                  <a:pt x="336" y="3"/>
                </a:lnTo>
                <a:lnTo>
                  <a:pt x="327" y="6"/>
                </a:lnTo>
                <a:lnTo>
                  <a:pt x="317" y="10"/>
                </a:lnTo>
                <a:lnTo>
                  <a:pt x="309" y="16"/>
                </a:lnTo>
                <a:lnTo>
                  <a:pt x="301" y="23"/>
                </a:lnTo>
                <a:lnTo>
                  <a:pt x="293" y="31"/>
                </a:lnTo>
                <a:lnTo>
                  <a:pt x="286" y="40"/>
                </a:lnTo>
                <a:lnTo>
                  <a:pt x="280" y="50"/>
                </a:lnTo>
                <a:lnTo>
                  <a:pt x="275" y="60"/>
                </a:lnTo>
                <a:lnTo>
                  <a:pt x="270" y="71"/>
                </a:lnTo>
                <a:lnTo>
                  <a:pt x="265" y="83"/>
                </a:lnTo>
                <a:lnTo>
                  <a:pt x="262" y="96"/>
                </a:lnTo>
                <a:lnTo>
                  <a:pt x="260" y="109"/>
                </a:lnTo>
                <a:lnTo>
                  <a:pt x="258" y="122"/>
                </a:lnTo>
                <a:lnTo>
                  <a:pt x="257" y="136"/>
                </a:lnTo>
                <a:lnTo>
                  <a:pt x="258" y="151"/>
                </a:lnTo>
                <a:lnTo>
                  <a:pt x="260" y="164"/>
                </a:lnTo>
                <a:lnTo>
                  <a:pt x="262" y="177"/>
                </a:lnTo>
                <a:lnTo>
                  <a:pt x="265" y="190"/>
                </a:lnTo>
                <a:lnTo>
                  <a:pt x="270" y="201"/>
                </a:lnTo>
                <a:lnTo>
                  <a:pt x="275" y="213"/>
                </a:lnTo>
                <a:lnTo>
                  <a:pt x="280" y="222"/>
                </a:lnTo>
                <a:lnTo>
                  <a:pt x="286" y="232"/>
                </a:lnTo>
                <a:lnTo>
                  <a:pt x="293" y="242"/>
                </a:lnTo>
                <a:lnTo>
                  <a:pt x="301" y="250"/>
                </a:lnTo>
                <a:lnTo>
                  <a:pt x="309" y="257"/>
                </a:lnTo>
                <a:lnTo>
                  <a:pt x="317" y="261"/>
                </a:lnTo>
                <a:lnTo>
                  <a:pt x="327" y="266"/>
                </a:lnTo>
                <a:lnTo>
                  <a:pt x="336" y="270"/>
                </a:lnTo>
                <a:lnTo>
                  <a:pt x="346" y="273"/>
                </a:lnTo>
                <a:lnTo>
                  <a:pt x="356" y="273"/>
                </a:lnTo>
                <a:lnTo>
                  <a:pt x="366" y="273"/>
                </a:lnTo>
                <a:lnTo>
                  <a:pt x="375" y="270"/>
                </a:lnTo>
                <a:lnTo>
                  <a:pt x="385" y="266"/>
                </a:lnTo>
                <a:lnTo>
                  <a:pt x="393" y="261"/>
                </a:lnTo>
                <a:lnTo>
                  <a:pt x="403" y="257"/>
                </a:lnTo>
                <a:lnTo>
                  <a:pt x="411" y="250"/>
                </a:lnTo>
                <a:lnTo>
                  <a:pt x="418" y="242"/>
                </a:lnTo>
                <a:lnTo>
                  <a:pt x="426" y="232"/>
                </a:lnTo>
                <a:lnTo>
                  <a:pt x="431" y="222"/>
                </a:lnTo>
                <a:lnTo>
                  <a:pt x="437" y="213"/>
                </a:lnTo>
                <a:lnTo>
                  <a:pt x="442" y="201"/>
                </a:lnTo>
                <a:lnTo>
                  <a:pt x="447" y="190"/>
                </a:lnTo>
                <a:lnTo>
                  <a:pt x="450" y="177"/>
                </a:lnTo>
                <a:lnTo>
                  <a:pt x="452" y="164"/>
                </a:lnTo>
                <a:lnTo>
                  <a:pt x="453" y="151"/>
                </a:lnTo>
                <a:lnTo>
                  <a:pt x="453" y="136"/>
                </a:lnTo>
                <a:lnTo>
                  <a:pt x="453" y="122"/>
                </a:lnTo>
                <a:lnTo>
                  <a:pt x="452" y="109"/>
                </a:lnTo>
                <a:lnTo>
                  <a:pt x="450" y="96"/>
                </a:lnTo>
                <a:lnTo>
                  <a:pt x="447" y="83"/>
                </a:lnTo>
                <a:lnTo>
                  <a:pt x="442" y="71"/>
                </a:lnTo>
                <a:lnTo>
                  <a:pt x="437" y="60"/>
                </a:lnTo>
                <a:lnTo>
                  <a:pt x="431" y="50"/>
                </a:lnTo>
                <a:lnTo>
                  <a:pt x="426" y="40"/>
                </a:lnTo>
                <a:lnTo>
                  <a:pt x="418" y="31"/>
                </a:lnTo>
                <a:lnTo>
                  <a:pt x="411" y="23"/>
                </a:lnTo>
                <a:lnTo>
                  <a:pt x="403" y="16"/>
                </a:lnTo>
                <a:lnTo>
                  <a:pt x="393" y="10"/>
                </a:lnTo>
                <a:lnTo>
                  <a:pt x="385" y="6"/>
                </a:lnTo>
                <a:lnTo>
                  <a:pt x="375" y="3"/>
                </a:lnTo>
                <a:lnTo>
                  <a:pt x="366" y="0"/>
                </a:lnTo>
                <a:lnTo>
                  <a:pt x="356" y="0"/>
                </a:lnTo>
                <a:lnTo>
                  <a:pt x="398" y="575"/>
                </a:lnTo>
              </a:path>
            </a:pathLst>
          </a:custGeom>
          <a:solidFill>
            <a:srgbClr val="CC9926"/>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18" name="Freeform 78"/>
          <p:cNvSpPr>
            <a:spLocks/>
          </p:cNvSpPr>
          <p:nvPr/>
        </p:nvSpPr>
        <p:spPr bwMode="auto">
          <a:xfrm>
            <a:off x="3203575" y="4632325"/>
            <a:ext cx="284163" cy="393700"/>
          </a:xfrm>
          <a:custGeom>
            <a:avLst/>
            <a:gdLst>
              <a:gd name="T0" fmla="*/ 80 w 179"/>
              <a:gd name="T1" fmla="*/ 2 h 248"/>
              <a:gd name="T2" fmla="*/ 62 w 179"/>
              <a:gd name="T3" fmla="*/ 7 h 248"/>
              <a:gd name="T4" fmla="*/ 46 w 179"/>
              <a:gd name="T5" fmla="*/ 16 h 248"/>
              <a:gd name="T6" fmla="*/ 33 w 179"/>
              <a:gd name="T7" fmla="*/ 29 h 248"/>
              <a:gd name="T8" fmla="*/ 20 w 179"/>
              <a:gd name="T9" fmla="*/ 46 h 248"/>
              <a:gd name="T10" fmla="*/ 12 w 179"/>
              <a:gd name="T11" fmla="*/ 65 h 248"/>
              <a:gd name="T12" fmla="*/ 4 w 179"/>
              <a:gd name="T13" fmla="*/ 88 h 248"/>
              <a:gd name="T14" fmla="*/ 0 w 179"/>
              <a:gd name="T15" fmla="*/ 112 h 248"/>
              <a:gd name="T16" fmla="*/ 0 w 179"/>
              <a:gd name="T17" fmla="*/ 137 h 248"/>
              <a:gd name="T18" fmla="*/ 4 w 179"/>
              <a:gd name="T19" fmla="*/ 161 h 248"/>
              <a:gd name="T20" fmla="*/ 12 w 179"/>
              <a:gd name="T21" fmla="*/ 182 h 248"/>
              <a:gd name="T22" fmla="*/ 20 w 179"/>
              <a:gd name="T23" fmla="*/ 202 h 248"/>
              <a:gd name="T24" fmla="*/ 33 w 179"/>
              <a:gd name="T25" fmla="*/ 220 h 248"/>
              <a:gd name="T26" fmla="*/ 46 w 179"/>
              <a:gd name="T27" fmla="*/ 233 h 248"/>
              <a:gd name="T28" fmla="*/ 62 w 179"/>
              <a:gd name="T29" fmla="*/ 241 h 248"/>
              <a:gd name="T30" fmla="*/ 80 w 179"/>
              <a:gd name="T31" fmla="*/ 246 h 248"/>
              <a:gd name="T32" fmla="*/ 98 w 179"/>
              <a:gd name="T33" fmla="*/ 246 h 248"/>
              <a:gd name="T34" fmla="*/ 114 w 179"/>
              <a:gd name="T35" fmla="*/ 241 h 248"/>
              <a:gd name="T36" fmla="*/ 130 w 179"/>
              <a:gd name="T37" fmla="*/ 233 h 248"/>
              <a:gd name="T38" fmla="*/ 145 w 179"/>
              <a:gd name="T39" fmla="*/ 220 h 248"/>
              <a:gd name="T40" fmla="*/ 156 w 179"/>
              <a:gd name="T41" fmla="*/ 202 h 248"/>
              <a:gd name="T42" fmla="*/ 166 w 179"/>
              <a:gd name="T43" fmla="*/ 182 h 248"/>
              <a:gd name="T44" fmla="*/ 173 w 179"/>
              <a:gd name="T45" fmla="*/ 161 h 248"/>
              <a:gd name="T46" fmla="*/ 176 w 179"/>
              <a:gd name="T47" fmla="*/ 137 h 248"/>
              <a:gd name="T48" fmla="*/ 176 w 179"/>
              <a:gd name="T49" fmla="*/ 112 h 248"/>
              <a:gd name="T50" fmla="*/ 173 w 179"/>
              <a:gd name="T51" fmla="*/ 88 h 248"/>
              <a:gd name="T52" fmla="*/ 166 w 179"/>
              <a:gd name="T53" fmla="*/ 65 h 248"/>
              <a:gd name="T54" fmla="*/ 156 w 179"/>
              <a:gd name="T55" fmla="*/ 46 h 248"/>
              <a:gd name="T56" fmla="*/ 145 w 179"/>
              <a:gd name="T57" fmla="*/ 29 h 248"/>
              <a:gd name="T58" fmla="*/ 130 w 179"/>
              <a:gd name="T59" fmla="*/ 16 h 248"/>
              <a:gd name="T60" fmla="*/ 114 w 179"/>
              <a:gd name="T61" fmla="*/ 7 h 248"/>
              <a:gd name="T62" fmla="*/ 98 w 179"/>
              <a:gd name="T63" fmla="*/ 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19" name="Freeform 79"/>
          <p:cNvSpPr>
            <a:spLocks/>
          </p:cNvSpPr>
          <p:nvPr/>
        </p:nvSpPr>
        <p:spPr bwMode="auto">
          <a:xfrm>
            <a:off x="2716213" y="5076825"/>
            <a:ext cx="265112" cy="366713"/>
          </a:xfrm>
          <a:custGeom>
            <a:avLst/>
            <a:gdLst>
              <a:gd name="T0" fmla="*/ 75 w 167"/>
              <a:gd name="T1" fmla="*/ 1 h 231"/>
              <a:gd name="T2" fmla="*/ 59 w 167"/>
              <a:gd name="T3" fmla="*/ 6 h 231"/>
              <a:gd name="T4" fmla="*/ 44 w 167"/>
              <a:gd name="T5" fmla="*/ 14 h 231"/>
              <a:gd name="T6" fmla="*/ 31 w 167"/>
              <a:gd name="T7" fmla="*/ 27 h 231"/>
              <a:gd name="T8" fmla="*/ 20 w 167"/>
              <a:gd name="T9" fmla="*/ 42 h 231"/>
              <a:gd name="T10" fmla="*/ 10 w 167"/>
              <a:gd name="T11" fmla="*/ 61 h 231"/>
              <a:gd name="T12" fmla="*/ 4 w 167"/>
              <a:gd name="T13" fmla="*/ 81 h 231"/>
              <a:gd name="T14" fmla="*/ 0 w 167"/>
              <a:gd name="T15" fmla="*/ 104 h 231"/>
              <a:gd name="T16" fmla="*/ 0 w 167"/>
              <a:gd name="T17" fmla="*/ 126 h 231"/>
              <a:gd name="T18" fmla="*/ 4 w 167"/>
              <a:gd name="T19" fmla="*/ 149 h 231"/>
              <a:gd name="T20" fmla="*/ 10 w 167"/>
              <a:gd name="T21" fmla="*/ 170 h 231"/>
              <a:gd name="T22" fmla="*/ 20 w 167"/>
              <a:gd name="T23" fmla="*/ 188 h 231"/>
              <a:gd name="T24" fmla="*/ 31 w 167"/>
              <a:gd name="T25" fmla="*/ 204 h 231"/>
              <a:gd name="T26" fmla="*/ 44 w 167"/>
              <a:gd name="T27" fmla="*/ 216 h 231"/>
              <a:gd name="T28" fmla="*/ 59 w 167"/>
              <a:gd name="T29" fmla="*/ 226 h 231"/>
              <a:gd name="T30" fmla="*/ 75 w 167"/>
              <a:gd name="T31" fmla="*/ 230 h 231"/>
              <a:gd name="T32" fmla="*/ 91 w 167"/>
              <a:gd name="T33" fmla="*/ 230 h 231"/>
              <a:gd name="T34" fmla="*/ 108 w 167"/>
              <a:gd name="T35" fmla="*/ 226 h 231"/>
              <a:gd name="T36" fmla="*/ 122 w 167"/>
              <a:gd name="T37" fmla="*/ 216 h 231"/>
              <a:gd name="T38" fmla="*/ 135 w 167"/>
              <a:gd name="T39" fmla="*/ 204 h 231"/>
              <a:gd name="T40" fmla="*/ 147 w 167"/>
              <a:gd name="T41" fmla="*/ 188 h 231"/>
              <a:gd name="T42" fmla="*/ 156 w 167"/>
              <a:gd name="T43" fmla="*/ 170 h 231"/>
              <a:gd name="T44" fmla="*/ 161 w 167"/>
              <a:gd name="T45" fmla="*/ 149 h 231"/>
              <a:gd name="T46" fmla="*/ 164 w 167"/>
              <a:gd name="T47" fmla="*/ 126 h 231"/>
              <a:gd name="T48" fmla="*/ 164 w 167"/>
              <a:gd name="T49" fmla="*/ 104 h 231"/>
              <a:gd name="T50" fmla="*/ 161 w 167"/>
              <a:gd name="T51" fmla="*/ 81 h 231"/>
              <a:gd name="T52" fmla="*/ 156 w 167"/>
              <a:gd name="T53" fmla="*/ 61 h 231"/>
              <a:gd name="T54" fmla="*/ 147 w 167"/>
              <a:gd name="T55" fmla="*/ 42 h 231"/>
              <a:gd name="T56" fmla="*/ 135 w 167"/>
              <a:gd name="T57" fmla="*/ 27 h 231"/>
              <a:gd name="T58" fmla="*/ 122 w 167"/>
              <a:gd name="T59" fmla="*/ 14 h 231"/>
              <a:gd name="T60" fmla="*/ 108 w 167"/>
              <a:gd name="T61" fmla="*/ 6 h 231"/>
              <a:gd name="T62" fmla="*/ 91 w 167"/>
              <a:gd name="T63" fmla="*/ 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20" name="Freeform 80"/>
          <p:cNvSpPr>
            <a:spLocks/>
          </p:cNvSpPr>
          <p:nvPr/>
        </p:nvSpPr>
        <p:spPr bwMode="auto">
          <a:xfrm>
            <a:off x="2711450" y="4235450"/>
            <a:ext cx="215900" cy="303213"/>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21" name="Freeform 81"/>
          <p:cNvSpPr>
            <a:spLocks/>
          </p:cNvSpPr>
          <p:nvPr/>
        </p:nvSpPr>
        <p:spPr bwMode="auto">
          <a:xfrm>
            <a:off x="3119438" y="3719513"/>
            <a:ext cx="312737" cy="434975"/>
          </a:xfrm>
          <a:custGeom>
            <a:avLst/>
            <a:gdLst>
              <a:gd name="T0" fmla="*/ 89 w 197"/>
              <a:gd name="T1" fmla="*/ 0 h 274"/>
              <a:gd name="T2" fmla="*/ 70 w 197"/>
              <a:gd name="T3" fmla="*/ 6 h 274"/>
              <a:gd name="T4" fmla="*/ 52 w 197"/>
              <a:gd name="T5" fmla="*/ 16 h 274"/>
              <a:gd name="T6" fmla="*/ 36 w 197"/>
              <a:gd name="T7" fmla="*/ 31 h 274"/>
              <a:gd name="T8" fmla="*/ 23 w 197"/>
              <a:gd name="T9" fmla="*/ 50 h 274"/>
              <a:gd name="T10" fmla="*/ 13 w 197"/>
              <a:gd name="T11" fmla="*/ 71 h 274"/>
              <a:gd name="T12" fmla="*/ 5 w 197"/>
              <a:gd name="T13" fmla="*/ 96 h 274"/>
              <a:gd name="T14" fmla="*/ 1 w 197"/>
              <a:gd name="T15" fmla="*/ 122 h 274"/>
              <a:gd name="T16" fmla="*/ 1 w 197"/>
              <a:gd name="T17" fmla="*/ 151 h 274"/>
              <a:gd name="T18" fmla="*/ 5 w 197"/>
              <a:gd name="T19" fmla="*/ 177 h 274"/>
              <a:gd name="T20" fmla="*/ 13 w 197"/>
              <a:gd name="T21" fmla="*/ 201 h 274"/>
              <a:gd name="T22" fmla="*/ 23 w 197"/>
              <a:gd name="T23" fmla="*/ 222 h 274"/>
              <a:gd name="T24" fmla="*/ 36 w 197"/>
              <a:gd name="T25" fmla="*/ 242 h 274"/>
              <a:gd name="T26" fmla="*/ 52 w 197"/>
              <a:gd name="T27" fmla="*/ 257 h 274"/>
              <a:gd name="T28" fmla="*/ 70 w 197"/>
              <a:gd name="T29" fmla="*/ 266 h 274"/>
              <a:gd name="T30" fmla="*/ 89 w 197"/>
              <a:gd name="T31" fmla="*/ 273 h 274"/>
              <a:gd name="T32" fmla="*/ 109 w 197"/>
              <a:gd name="T33" fmla="*/ 273 h 274"/>
              <a:gd name="T34" fmla="*/ 128 w 197"/>
              <a:gd name="T35" fmla="*/ 266 h 274"/>
              <a:gd name="T36" fmla="*/ 146 w 197"/>
              <a:gd name="T37" fmla="*/ 257 h 274"/>
              <a:gd name="T38" fmla="*/ 161 w 197"/>
              <a:gd name="T39" fmla="*/ 242 h 274"/>
              <a:gd name="T40" fmla="*/ 174 w 197"/>
              <a:gd name="T41" fmla="*/ 222 h 274"/>
              <a:gd name="T42" fmla="*/ 185 w 197"/>
              <a:gd name="T43" fmla="*/ 201 h 274"/>
              <a:gd name="T44" fmla="*/ 193 w 197"/>
              <a:gd name="T45" fmla="*/ 177 h 274"/>
              <a:gd name="T46" fmla="*/ 196 w 197"/>
              <a:gd name="T47" fmla="*/ 151 h 274"/>
              <a:gd name="T48" fmla="*/ 196 w 197"/>
              <a:gd name="T49" fmla="*/ 122 h 274"/>
              <a:gd name="T50" fmla="*/ 193 w 197"/>
              <a:gd name="T51" fmla="*/ 96 h 274"/>
              <a:gd name="T52" fmla="*/ 185 w 197"/>
              <a:gd name="T53" fmla="*/ 71 h 274"/>
              <a:gd name="T54" fmla="*/ 174 w 197"/>
              <a:gd name="T55" fmla="*/ 50 h 274"/>
              <a:gd name="T56" fmla="*/ 161 w 197"/>
              <a:gd name="T57" fmla="*/ 31 h 274"/>
              <a:gd name="T58" fmla="*/ 146 w 197"/>
              <a:gd name="T59" fmla="*/ 16 h 274"/>
              <a:gd name="T60" fmla="*/ 128 w 197"/>
              <a:gd name="T61" fmla="*/ 6 h 274"/>
              <a:gd name="T62" fmla="*/ 109 w 197"/>
              <a:gd name="T63"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22" name="Freeform 82"/>
          <p:cNvSpPr>
            <a:spLocks/>
          </p:cNvSpPr>
          <p:nvPr/>
        </p:nvSpPr>
        <p:spPr bwMode="auto">
          <a:xfrm>
            <a:off x="3779838" y="3355975"/>
            <a:ext cx="442912" cy="1150938"/>
          </a:xfrm>
          <a:custGeom>
            <a:avLst/>
            <a:gdLst>
              <a:gd name="T0" fmla="*/ 0 w 279"/>
              <a:gd name="T1" fmla="*/ 0 h 725"/>
              <a:gd name="T2" fmla="*/ 36 w 279"/>
              <a:gd name="T3" fmla="*/ 31 h 725"/>
              <a:gd name="T4" fmla="*/ 71 w 279"/>
              <a:gd name="T5" fmla="*/ 65 h 725"/>
              <a:gd name="T6" fmla="*/ 106 w 279"/>
              <a:gd name="T7" fmla="*/ 100 h 725"/>
              <a:gd name="T8" fmla="*/ 141 w 279"/>
              <a:gd name="T9" fmla="*/ 136 h 725"/>
              <a:gd name="T10" fmla="*/ 175 w 279"/>
              <a:gd name="T11" fmla="*/ 175 h 725"/>
              <a:gd name="T12" fmla="*/ 210 w 279"/>
              <a:gd name="T13" fmla="*/ 213 h 725"/>
              <a:gd name="T14" fmla="*/ 244 w 279"/>
              <a:gd name="T15" fmla="*/ 250 h 725"/>
              <a:gd name="T16" fmla="*/ 278 w 279"/>
              <a:gd name="T17" fmla="*/ 286 h 725"/>
              <a:gd name="T18" fmla="*/ 276 w 279"/>
              <a:gd name="T19" fmla="*/ 339 h 725"/>
              <a:gd name="T20" fmla="*/ 275 w 279"/>
              <a:gd name="T21" fmla="*/ 395 h 725"/>
              <a:gd name="T22" fmla="*/ 273 w 279"/>
              <a:gd name="T23" fmla="*/ 448 h 725"/>
              <a:gd name="T24" fmla="*/ 271 w 279"/>
              <a:gd name="T25" fmla="*/ 503 h 725"/>
              <a:gd name="T26" fmla="*/ 268 w 279"/>
              <a:gd name="T27" fmla="*/ 557 h 725"/>
              <a:gd name="T28" fmla="*/ 266 w 279"/>
              <a:gd name="T29" fmla="*/ 612 h 725"/>
              <a:gd name="T30" fmla="*/ 263 w 279"/>
              <a:gd name="T31" fmla="*/ 668 h 725"/>
              <a:gd name="T32" fmla="*/ 260 w 279"/>
              <a:gd name="T33" fmla="*/ 724 h 725"/>
              <a:gd name="T34" fmla="*/ 257 w 279"/>
              <a:gd name="T35" fmla="*/ 668 h 725"/>
              <a:gd name="T36" fmla="*/ 252 w 279"/>
              <a:gd name="T37" fmla="*/ 611 h 725"/>
              <a:gd name="T38" fmla="*/ 247 w 279"/>
              <a:gd name="T39" fmla="*/ 554 h 725"/>
              <a:gd name="T40" fmla="*/ 242 w 279"/>
              <a:gd name="T41" fmla="*/ 497 h 725"/>
              <a:gd name="T42" fmla="*/ 237 w 279"/>
              <a:gd name="T43" fmla="*/ 442 h 725"/>
              <a:gd name="T44" fmla="*/ 231 w 279"/>
              <a:gd name="T45" fmla="*/ 386 h 725"/>
              <a:gd name="T46" fmla="*/ 223 w 279"/>
              <a:gd name="T47" fmla="*/ 334 h 725"/>
              <a:gd name="T48" fmla="*/ 214 w 279"/>
              <a:gd name="T49" fmla="*/ 282 h 725"/>
              <a:gd name="T50" fmla="*/ 188 w 279"/>
              <a:gd name="T51" fmla="*/ 245 h 725"/>
              <a:gd name="T52" fmla="*/ 162 w 279"/>
              <a:gd name="T53" fmla="*/ 208 h 725"/>
              <a:gd name="T54" fmla="*/ 136 w 279"/>
              <a:gd name="T55" fmla="*/ 172 h 725"/>
              <a:gd name="T56" fmla="*/ 109 w 279"/>
              <a:gd name="T57" fmla="*/ 138 h 725"/>
              <a:gd name="T58" fmla="*/ 83 w 279"/>
              <a:gd name="T59" fmla="*/ 102 h 725"/>
              <a:gd name="T60" fmla="*/ 55 w 279"/>
              <a:gd name="T61" fmla="*/ 68 h 725"/>
              <a:gd name="T62" fmla="*/ 29 w 279"/>
              <a:gd name="T63" fmla="*/ 34 h 725"/>
              <a:gd name="T64" fmla="*/ 0 w 279"/>
              <a:gd name="T65"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 h="725">
                <a:moveTo>
                  <a:pt x="0" y="0"/>
                </a:moveTo>
                <a:lnTo>
                  <a:pt x="36" y="31"/>
                </a:lnTo>
                <a:lnTo>
                  <a:pt x="71" y="65"/>
                </a:lnTo>
                <a:lnTo>
                  <a:pt x="106" y="100"/>
                </a:lnTo>
                <a:lnTo>
                  <a:pt x="141" y="136"/>
                </a:lnTo>
                <a:lnTo>
                  <a:pt x="175" y="175"/>
                </a:lnTo>
                <a:lnTo>
                  <a:pt x="210" y="213"/>
                </a:lnTo>
                <a:lnTo>
                  <a:pt x="244" y="250"/>
                </a:lnTo>
                <a:lnTo>
                  <a:pt x="278" y="286"/>
                </a:lnTo>
                <a:lnTo>
                  <a:pt x="276" y="339"/>
                </a:lnTo>
                <a:lnTo>
                  <a:pt x="275" y="395"/>
                </a:lnTo>
                <a:lnTo>
                  <a:pt x="273" y="448"/>
                </a:lnTo>
                <a:lnTo>
                  <a:pt x="271" y="503"/>
                </a:lnTo>
                <a:lnTo>
                  <a:pt x="268" y="557"/>
                </a:lnTo>
                <a:lnTo>
                  <a:pt x="266" y="612"/>
                </a:lnTo>
                <a:lnTo>
                  <a:pt x="263" y="668"/>
                </a:lnTo>
                <a:lnTo>
                  <a:pt x="260" y="724"/>
                </a:lnTo>
                <a:lnTo>
                  <a:pt x="257" y="668"/>
                </a:lnTo>
                <a:lnTo>
                  <a:pt x="252" y="611"/>
                </a:lnTo>
                <a:lnTo>
                  <a:pt x="247" y="554"/>
                </a:lnTo>
                <a:lnTo>
                  <a:pt x="242" y="497"/>
                </a:lnTo>
                <a:lnTo>
                  <a:pt x="237" y="442"/>
                </a:lnTo>
                <a:lnTo>
                  <a:pt x="231" y="386"/>
                </a:lnTo>
                <a:lnTo>
                  <a:pt x="223" y="334"/>
                </a:lnTo>
                <a:lnTo>
                  <a:pt x="214" y="282"/>
                </a:lnTo>
                <a:lnTo>
                  <a:pt x="188" y="245"/>
                </a:lnTo>
                <a:lnTo>
                  <a:pt x="162" y="208"/>
                </a:lnTo>
                <a:lnTo>
                  <a:pt x="136" y="172"/>
                </a:lnTo>
                <a:lnTo>
                  <a:pt x="109" y="138"/>
                </a:lnTo>
                <a:lnTo>
                  <a:pt x="83" y="102"/>
                </a:lnTo>
                <a:lnTo>
                  <a:pt x="55" y="68"/>
                </a:lnTo>
                <a:lnTo>
                  <a:pt x="29" y="34"/>
                </a:lnTo>
                <a:lnTo>
                  <a:pt x="0" y="0"/>
                </a:lnTo>
              </a:path>
            </a:pathLst>
          </a:custGeom>
          <a:solidFill>
            <a:srgbClr val="E0BC6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23" name="Freeform 83"/>
          <p:cNvSpPr>
            <a:spLocks/>
          </p:cNvSpPr>
          <p:nvPr/>
        </p:nvSpPr>
        <p:spPr bwMode="auto">
          <a:xfrm>
            <a:off x="3630613" y="3925888"/>
            <a:ext cx="207962" cy="442912"/>
          </a:xfrm>
          <a:custGeom>
            <a:avLst/>
            <a:gdLst>
              <a:gd name="T0" fmla="*/ 120 w 131"/>
              <a:gd name="T1" fmla="*/ 0 h 279"/>
              <a:gd name="T2" fmla="*/ 113 w 131"/>
              <a:gd name="T3" fmla="*/ 5 h 279"/>
              <a:gd name="T4" fmla="*/ 107 w 131"/>
              <a:gd name="T5" fmla="*/ 10 h 279"/>
              <a:gd name="T6" fmla="*/ 102 w 131"/>
              <a:gd name="T7" fmla="*/ 18 h 279"/>
              <a:gd name="T8" fmla="*/ 97 w 131"/>
              <a:gd name="T9" fmla="*/ 26 h 279"/>
              <a:gd name="T10" fmla="*/ 89 w 131"/>
              <a:gd name="T11" fmla="*/ 47 h 279"/>
              <a:gd name="T12" fmla="*/ 84 w 131"/>
              <a:gd name="T13" fmla="*/ 70 h 279"/>
              <a:gd name="T14" fmla="*/ 79 w 131"/>
              <a:gd name="T15" fmla="*/ 92 h 279"/>
              <a:gd name="T16" fmla="*/ 78 w 131"/>
              <a:gd name="T17" fmla="*/ 114 h 279"/>
              <a:gd name="T18" fmla="*/ 78 w 131"/>
              <a:gd name="T19" fmla="*/ 133 h 279"/>
              <a:gd name="T20" fmla="*/ 78 w 131"/>
              <a:gd name="T21" fmla="*/ 146 h 279"/>
              <a:gd name="T22" fmla="*/ 78 w 131"/>
              <a:gd name="T23" fmla="*/ 162 h 279"/>
              <a:gd name="T24" fmla="*/ 79 w 131"/>
              <a:gd name="T25" fmla="*/ 180 h 279"/>
              <a:gd name="T26" fmla="*/ 83 w 131"/>
              <a:gd name="T27" fmla="*/ 200 h 279"/>
              <a:gd name="T28" fmla="*/ 87 w 131"/>
              <a:gd name="T29" fmla="*/ 219 h 279"/>
              <a:gd name="T30" fmla="*/ 96 w 131"/>
              <a:gd name="T31" fmla="*/ 237 h 279"/>
              <a:gd name="T32" fmla="*/ 104 w 131"/>
              <a:gd name="T33" fmla="*/ 253 h 279"/>
              <a:gd name="T34" fmla="*/ 109 w 131"/>
              <a:gd name="T35" fmla="*/ 261 h 279"/>
              <a:gd name="T36" fmla="*/ 115 w 131"/>
              <a:gd name="T37" fmla="*/ 268 h 279"/>
              <a:gd name="T38" fmla="*/ 122 w 131"/>
              <a:gd name="T39" fmla="*/ 273 h 279"/>
              <a:gd name="T40" fmla="*/ 130 w 131"/>
              <a:gd name="T41" fmla="*/ 278 h 279"/>
              <a:gd name="T42" fmla="*/ 115 w 131"/>
              <a:gd name="T43" fmla="*/ 278 h 279"/>
              <a:gd name="T44" fmla="*/ 102 w 131"/>
              <a:gd name="T45" fmla="*/ 278 h 279"/>
              <a:gd name="T46" fmla="*/ 89 w 131"/>
              <a:gd name="T47" fmla="*/ 274 h 279"/>
              <a:gd name="T48" fmla="*/ 78 w 131"/>
              <a:gd name="T49" fmla="*/ 270 h 279"/>
              <a:gd name="T50" fmla="*/ 66 w 131"/>
              <a:gd name="T51" fmla="*/ 263 h 279"/>
              <a:gd name="T52" fmla="*/ 55 w 131"/>
              <a:gd name="T53" fmla="*/ 257 h 279"/>
              <a:gd name="T54" fmla="*/ 45 w 131"/>
              <a:gd name="T55" fmla="*/ 247 h 279"/>
              <a:gd name="T56" fmla="*/ 37 w 131"/>
              <a:gd name="T57" fmla="*/ 239 h 279"/>
              <a:gd name="T58" fmla="*/ 29 w 131"/>
              <a:gd name="T59" fmla="*/ 227 h 279"/>
              <a:gd name="T60" fmla="*/ 22 w 131"/>
              <a:gd name="T61" fmla="*/ 216 h 279"/>
              <a:gd name="T62" fmla="*/ 16 w 131"/>
              <a:gd name="T63" fmla="*/ 205 h 279"/>
              <a:gd name="T64" fmla="*/ 11 w 131"/>
              <a:gd name="T65" fmla="*/ 192 h 279"/>
              <a:gd name="T66" fmla="*/ 6 w 131"/>
              <a:gd name="T67" fmla="*/ 179 h 279"/>
              <a:gd name="T68" fmla="*/ 3 w 131"/>
              <a:gd name="T69" fmla="*/ 164 h 279"/>
              <a:gd name="T70" fmla="*/ 1 w 131"/>
              <a:gd name="T71" fmla="*/ 151 h 279"/>
              <a:gd name="T72" fmla="*/ 0 w 131"/>
              <a:gd name="T73" fmla="*/ 136 h 279"/>
              <a:gd name="T74" fmla="*/ 0 w 131"/>
              <a:gd name="T75" fmla="*/ 122 h 279"/>
              <a:gd name="T76" fmla="*/ 1 w 131"/>
              <a:gd name="T77" fmla="*/ 109 h 279"/>
              <a:gd name="T78" fmla="*/ 5 w 131"/>
              <a:gd name="T79" fmla="*/ 96 h 279"/>
              <a:gd name="T80" fmla="*/ 8 w 131"/>
              <a:gd name="T81" fmla="*/ 83 h 279"/>
              <a:gd name="T82" fmla="*/ 13 w 131"/>
              <a:gd name="T83" fmla="*/ 71 h 279"/>
              <a:gd name="T84" fmla="*/ 19 w 131"/>
              <a:gd name="T85" fmla="*/ 60 h 279"/>
              <a:gd name="T86" fmla="*/ 26 w 131"/>
              <a:gd name="T87" fmla="*/ 50 h 279"/>
              <a:gd name="T88" fmla="*/ 34 w 131"/>
              <a:gd name="T89" fmla="*/ 40 h 279"/>
              <a:gd name="T90" fmla="*/ 42 w 131"/>
              <a:gd name="T91" fmla="*/ 31 h 279"/>
              <a:gd name="T92" fmla="*/ 52 w 131"/>
              <a:gd name="T93" fmla="*/ 24 h 279"/>
              <a:gd name="T94" fmla="*/ 61 w 131"/>
              <a:gd name="T95" fmla="*/ 16 h 279"/>
              <a:gd name="T96" fmla="*/ 73 w 131"/>
              <a:gd name="T97" fmla="*/ 11 h 279"/>
              <a:gd name="T98" fmla="*/ 84 w 131"/>
              <a:gd name="T99" fmla="*/ 6 h 279"/>
              <a:gd name="T100" fmla="*/ 96 w 131"/>
              <a:gd name="T101" fmla="*/ 3 h 279"/>
              <a:gd name="T102" fmla="*/ 107 w 131"/>
              <a:gd name="T103" fmla="*/ 1 h 279"/>
              <a:gd name="T104" fmla="*/ 120 w 131"/>
              <a:gd name="T10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279">
                <a:moveTo>
                  <a:pt x="120" y="0"/>
                </a:moveTo>
                <a:lnTo>
                  <a:pt x="113" y="5"/>
                </a:lnTo>
                <a:lnTo>
                  <a:pt x="107" y="10"/>
                </a:lnTo>
                <a:lnTo>
                  <a:pt x="102" y="18"/>
                </a:lnTo>
                <a:lnTo>
                  <a:pt x="97" y="26"/>
                </a:lnTo>
                <a:lnTo>
                  <a:pt x="89" y="47"/>
                </a:lnTo>
                <a:lnTo>
                  <a:pt x="84" y="70"/>
                </a:lnTo>
                <a:lnTo>
                  <a:pt x="79" y="92"/>
                </a:lnTo>
                <a:lnTo>
                  <a:pt x="78" y="114"/>
                </a:lnTo>
                <a:lnTo>
                  <a:pt x="78" y="133"/>
                </a:lnTo>
                <a:lnTo>
                  <a:pt x="78" y="146"/>
                </a:lnTo>
                <a:lnTo>
                  <a:pt x="78" y="162"/>
                </a:lnTo>
                <a:lnTo>
                  <a:pt x="79" y="180"/>
                </a:lnTo>
                <a:lnTo>
                  <a:pt x="83" y="200"/>
                </a:lnTo>
                <a:lnTo>
                  <a:pt x="87" y="219"/>
                </a:lnTo>
                <a:lnTo>
                  <a:pt x="96" y="237"/>
                </a:lnTo>
                <a:lnTo>
                  <a:pt x="104" y="253"/>
                </a:lnTo>
                <a:lnTo>
                  <a:pt x="109" y="261"/>
                </a:lnTo>
                <a:lnTo>
                  <a:pt x="115" y="268"/>
                </a:lnTo>
                <a:lnTo>
                  <a:pt x="122" y="273"/>
                </a:lnTo>
                <a:lnTo>
                  <a:pt x="130" y="278"/>
                </a:lnTo>
                <a:lnTo>
                  <a:pt x="115" y="278"/>
                </a:lnTo>
                <a:lnTo>
                  <a:pt x="102" y="278"/>
                </a:lnTo>
                <a:lnTo>
                  <a:pt x="89" y="274"/>
                </a:lnTo>
                <a:lnTo>
                  <a:pt x="78" y="270"/>
                </a:lnTo>
                <a:lnTo>
                  <a:pt x="66" y="263"/>
                </a:lnTo>
                <a:lnTo>
                  <a:pt x="55" y="257"/>
                </a:lnTo>
                <a:lnTo>
                  <a:pt x="45" y="247"/>
                </a:lnTo>
                <a:lnTo>
                  <a:pt x="37" y="239"/>
                </a:lnTo>
                <a:lnTo>
                  <a:pt x="29" y="227"/>
                </a:lnTo>
                <a:lnTo>
                  <a:pt x="22" y="216"/>
                </a:lnTo>
                <a:lnTo>
                  <a:pt x="16" y="205"/>
                </a:lnTo>
                <a:lnTo>
                  <a:pt x="11" y="192"/>
                </a:lnTo>
                <a:lnTo>
                  <a:pt x="6" y="179"/>
                </a:lnTo>
                <a:lnTo>
                  <a:pt x="3" y="164"/>
                </a:lnTo>
                <a:lnTo>
                  <a:pt x="1" y="151"/>
                </a:lnTo>
                <a:lnTo>
                  <a:pt x="0" y="136"/>
                </a:lnTo>
                <a:lnTo>
                  <a:pt x="0" y="122"/>
                </a:lnTo>
                <a:lnTo>
                  <a:pt x="1" y="109"/>
                </a:lnTo>
                <a:lnTo>
                  <a:pt x="5" y="96"/>
                </a:lnTo>
                <a:lnTo>
                  <a:pt x="8" y="83"/>
                </a:lnTo>
                <a:lnTo>
                  <a:pt x="13" y="71"/>
                </a:lnTo>
                <a:lnTo>
                  <a:pt x="19" y="60"/>
                </a:lnTo>
                <a:lnTo>
                  <a:pt x="26" y="50"/>
                </a:lnTo>
                <a:lnTo>
                  <a:pt x="34" y="40"/>
                </a:lnTo>
                <a:lnTo>
                  <a:pt x="42" y="31"/>
                </a:lnTo>
                <a:lnTo>
                  <a:pt x="52" y="24"/>
                </a:lnTo>
                <a:lnTo>
                  <a:pt x="61" y="16"/>
                </a:lnTo>
                <a:lnTo>
                  <a:pt x="73" y="11"/>
                </a:lnTo>
                <a:lnTo>
                  <a:pt x="84" y="6"/>
                </a:lnTo>
                <a:lnTo>
                  <a:pt x="96" y="3"/>
                </a:lnTo>
                <a:lnTo>
                  <a:pt x="107" y="1"/>
                </a:lnTo>
                <a:lnTo>
                  <a:pt x="12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24" name="Freeform 84"/>
          <p:cNvSpPr>
            <a:spLocks/>
          </p:cNvSpPr>
          <p:nvPr/>
        </p:nvSpPr>
        <p:spPr bwMode="auto">
          <a:xfrm>
            <a:off x="3746500" y="3921125"/>
            <a:ext cx="79375" cy="246063"/>
          </a:xfrm>
          <a:custGeom>
            <a:avLst/>
            <a:gdLst>
              <a:gd name="T0" fmla="*/ 10 w 50"/>
              <a:gd name="T1" fmla="*/ 149 h 155"/>
              <a:gd name="T2" fmla="*/ 8 w 50"/>
              <a:gd name="T3" fmla="*/ 136 h 155"/>
              <a:gd name="T4" fmla="*/ 10 w 50"/>
              <a:gd name="T5" fmla="*/ 117 h 155"/>
              <a:gd name="T6" fmla="*/ 11 w 50"/>
              <a:gd name="T7" fmla="*/ 95 h 155"/>
              <a:gd name="T8" fmla="*/ 14 w 50"/>
              <a:gd name="T9" fmla="*/ 73 h 155"/>
              <a:gd name="T10" fmla="*/ 21 w 50"/>
              <a:gd name="T11" fmla="*/ 52 h 155"/>
              <a:gd name="T12" fmla="*/ 27 w 50"/>
              <a:gd name="T13" fmla="*/ 30 h 155"/>
              <a:gd name="T14" fmla="*/ 32 w 50"/>
              <a:gd name="T15" fmla="*/ 22 h 155"/>
              <a:gd name="T16" fmla="*/ 37 w 50"/>
              <a:gd name="T17" fmla="*/ 16 h 155"/>
              <a:gd name="T18" fmla="*/ 44 w 50"/>
              <a:gd name="T19" fmla="*/ 11 h 155"/>
              <a:gd name="T20" fmla="*/ 49 w 50"/>
              <a:gd name="T21" fmla="*/ 6 h 155"/>
              <a:gd name="T22" fmla="*/ 45 w 50"/>
              <a:gd name="T23" fmla="*/ 0 h 155"/>
              <a:gd name="T24" fmla="*/ 37 w 50"/>
              <a:gd name="T25" fmla="*/ 4 h 155"/>
              <a:gd name="T26" fmla="*/ 31 w 50"/>
              <a:gd name="T27" fmla="*/ 11 h 155"/>
              <a:gd name="T28" fmla="*/ 26 w 50"/>
              <a:gd name="T29" fmla="*/ 19 h 155"/>
              <a:gd name="T30" fmla="*/ 21 w 50"/>
              <a:gd name="T31" fmla="*/ 27 h 155"/>
              <a:gd name="T32" fmla="*/ 13 w 50"/>
              <a:gd name="T33" fmla="*/ 48 h 155"/>
              <a:gd name="T34" fmla="*/ 6 w 50"/>
              <a:gd name="T35" fmla="*/ 71 h 155"/>
              <a:gd name="T36" fmla="*/ 3 w 50"/>
              <a:gd name="T37" fmla="*/ 94 h 155"/>
              <a:gd name="T38" fmla="*/ 1 w 50"/>
              <a:gd name="T39" fmla="*/ 117 h 155"/>
              <a:gd name="T40" fmla="*/ 0 w 50"/>
              <a:gd name="T41" fmla="*/ 136 h 155"/>
              <a:gd name="T42" fmla="*/ 0 w 50"/>
              <a:gd name="T43" fmla="*/ 151 h 155"/>
              <a:gd name="T44" fmla="*/ 0 w 50"/>
              <a:gd name="T45" fmla="*/ 149 h 155"/>
              <a:gd name="T46" fmla="*/ 0 w 50"/>
              <a:gd name="T47" fmla="*/ 151 h 155"/>
              <a:gd name="T48" fmla="*/ 1 w 50"/>
              <a:gd name="T49" fmla="*/ 152 h 155"/>
              <a:gd name="T50" fmla="*/ 3 w 50"/>
              <a:gd name="T51" fmla="*/ 154 h 155"/>
              <a:gd name="T52" fmla="*/ 5 w 50"/>
              <a:gd name="T53" fmla="*/ 154 h 155"/>
              <a:gd name="T54" fmla="*/ 6 w 50"/>
              <a:gd name="T55" fmla="*/ 154 h 155"/>
              <a:gd name="T56" fmla="*/ 8 w 50"/>
              <a:gd name="T57" fmla="*/ 152 h 155"/>
              <a:gd name="T58" fmla="*/ 8 w 50"/>
              <a:gd name="T59" fmla="*/ 151 h 155"/>
              <a:gd name="T60" fmla="*/ 10 w 50"/>
              <a:gd name="T61" fmla="*/ 14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155">
                <a:moveTo>
                  <a:pt x="10" y="149"/>
                </a:moveTo>
                <a:lnTo>
                  <a:pt x="8" y="136"/>
                </a:lnTo>
                <a:lnTo>
                  <a:pt x="10" y="117"/>
                </a:lnTo>
                <a:lnTo>
                  <a:pt x="11" y="95"/>
                </a:lnTo>
                <a:lnTo>
                  <a:pt x="14" y="73"/>
                </a:lnTo>
                <a:lnTo>
                  <a:pt x="21" y="52"/>
                </a:lnTo>
                <a:lnTo>
                  <a:pt x="27" y="30"/>
                </a:lnTo>
                <a:lnTo>
                  <a:pt x="32" y="22"/>
                </a:lnTo>
                <a:lnTo>
                  <a:pt x="37" y="16"/>
                </a:lnTo>
                <a:lnTo>
                  <a:pt x="44" y="11"/>
                </a:lnTo>
                <a:lnTo>
                  <a:pt x="49" y="6"/>
                </a:lnTo>
                <a:lnTo>
                  <a:pt x="45" y="0"/>
                </a:lnTo>
                <a:lnTo>
                  <a:pt x="37" y="4"/>
                </a:lnTo>
                <a:lnTo>
                  <a:pt x="31" y="11"/>
                </a:lnTo>
                <a:lnTo>
                  <a:pt x="26" y="19"/>
                </a:lnTo>
                <a:lnTo>
                  <a:pt x="21" y="27"/>
                </a:lnTo>
                <a:lnTo>
                  <a:pt x="13" y="48"/>
                </a:lnTo>
                <a:lnTo>
                  <a:pt x="6" y="71"/>
                </a:lnTo>
                <a:lnTo>
                  <a:pt x="3" y="94"/>
                </a:lnTo>
                <a:lnTo>
                  <a:pt x="1" y="117"/>
                </a:lnTo>
                <a:lnTo>
                  <a:pt x="0" y="136"/>
                </a:lnTo>
                <a:lnTo>
                  <a:pt x="0" y="151"/>
                </a:lnTo>
                <a:lnTo>
                  <a:pt x="0" y="149"/>
                </a:lnTo>
                <a:lnTo>
                  <a:pt x="0" y="151"/>
                </a:lnTo>
                <a:lnTo>
                  <a:pt x="1" y="152"/>
                </a:lnTo>
                <a:lnTo>
                  <a:pt x="3" y="154"/>
                </a:lnTo>
                <a:lnTo>
                  <a:pt x="5" y="154"/>
                </a:lnTo>
                <a:lnTo>
                  <a:pt x="6" y="154"/>
                </a:lnTo>
                <a:lnTo>
                  <a:pt x="8" y="152"/>
                </a:lnTo>
                <a:lnTo>
                  <a:pt x="8" y="151"/>
                </a:lnTo>
                <a:lnTo>
                  <a:pt x="10" y="14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25" name="Freeform 85"/>
          <p:cNvSpPr>
            <a:spLocks/>
          </p:cNvSpPr>
          <p:nvPr/>
        </p:nvSpPr>
        <p:spPr bwMode="auto">
          <a:xfrm>
            <a:off x="3746500" y="4157663"/>
            <a:ext cx="96838" cy="219075"/>
          </a:xfrm>
          <a:custGeom>
            <a:avLst/>
            <a:gdLst>
              <a:gd name="T0" fmla="*/ 57 w 61"/>
              <a:gd name="T1" fmla="*/ 137 h 138"/>
              <a:gd name="T2" fmla="*/ 58 w 61"/>
              <a:gd name="T3" fmla="*/ 128 h 138"/>
              <a:gd name="T4" fmla="*/ 52 w 61"/>
              <a:gd name="T5" fmla="*/ 124 h 138"/>
              <a:gd name="T6" fmla="*/ 45 w 61"/>
              <a:gd name="T7" fmla="*/ 119 h 138"/>
              <a:gd name="T8" fmla="*/ 39 w 61"/>
              <a:gd name="T9" fmla="*/ 112 h 138"/>
              <a:gd name="T10" fmla="*/ 34 w 61"/>
              <a:gd name="T11" fmla="*/ 106 h 138"/>
              <a:gd name="T12" fmla="*/ 26 w 61"/>
              <a:gd name="T13" fmla="*/ 89 h 138"/>
              <a:gd name="T14" fmla="*/ 19 w 61"/>
              <a:gd name="T15" fmla="*/ 72 h 138"/>
              <a:gd name="T16" fmla="*/ 14 w 61"/>
              <a:gd name="T17" fmla="*/ 52 h 138"/>
              <a:gd name="T18" fmla="*/ 11 w 61"/>
              <a:gd name="T19" fmla="*/ 34 h 138"/>
              <a:gd name="T20" fmla="*/ 10 w 61"/>
              <a:gd name="T21" fmla="*/ 16 h 138"/>
              <a:gd name="T22" fmla="*/ 10 w 61"/>
              <a:gd name="T23" fmla="*/ 0 h 138"/>
              <a:gd name="T24" fmla="*/ 0 w 61"/>
              <a:gd name="T25" fmla="*/ 0 h 138"/>
              <a:gd name="T26" fmla="*/ 1 w 61"/>
              <a:gd name="T27" fmla="*/ 16 h 138"/>
              <a:gd name="T28" fmla="*/ 3 w 61"/>
              <a:gd name="T29" fmla="*/ 34 h 138"/>
              <a:gd name="T30" fmla="*/ 6 w 61"/>
              <a:gd name="T31" fmla="*/ 54 h 138"/>
              <a:gd name="T32" fmla="*/ 11 w 61"/>
              <a:gd name="T33" fmla="*/ 73 h 138"/>
              <a:gd name="T34" fmla="*/ 18 w 61"/>
              <a:gd name="T35" fmla="*/ 93 h 138"/>
              <a:gd name="T36" fmla="*/ 27 w 61"/>
              <a:gd name="T37" fmla="*/ 111 h 138"/>
              <a:gd name="T38" fmla="*/ 32 w 61"/>
              <a:gd name="T39" fmla="*/ 119 h 138"/>
              <a:gd name="T40" fmla="*/ 39 w 61"/>
              <a:gd name="T41" fmla="*/ 125 h 138"/>
              <a:gd name="T42" fmla="*/ 47 w 61"/>
              <a:gd name="T43" fmla="*/ 132 h 138"/>
              <a:gd name="T44" fmla="*/ 53 w 61"/>
              <a:gd name="T45" fmla="*/ 137 h 138"/>
              <a:gd name="T46" fmla="*/ 55 w 61"/>
              <a:gd name="T47" fmla="*/ 128 h 138"/>
              <a:gd name="T48" fmla="*/ 53 w 61"/>
              <a:gd name="T49" fmla="*/ 137 h 138"/>
              <a:gd name="T50" fmla="*/ 57 w 61"/>
              <a:gd name="T51" fmla="*/ 137 h 138"/>
              <a:gd name="T52" fmla="*/ 58 w 61"/>
              <a:gd name="T53" fmla="*/ 137 h 138"/>
              <a:gd name="T54" fmla="*/ 58 w 61"/>
              <a:gd name="T55" fmla="*/ 135 h 138"/>
              <a:gd name="T56" fmla="*/ 60 w 61"/>
              <a:gd name="T57" fmla="*/ 135 h 138"/>
              <a:gd name="T58" fmla="*/ 60 w 61"/>
              <a:gd name="T59" fmla="*/ 133 h 138"/>
              <a:gd name="T60" fmla="*/ 60 w 61"/>
              <a:gd name="T61" fmla="*/ 132 h 138"/>
              <a:gd name="T62" fmla="*/ 60 w 61"/>
              <a:gd name="T63" fmla="*/ 130 h 138"/>
              <a:gd name="T64" fmla="*/ 58 w 61"/>
              <a:gd name="T65" fmla="*/ 128 h 138"/>
              <a:gd name="T66" fmla="*/ 57 w 61"/>
              <a:gd name="T67"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38">
                <a:moveTo>
                  <a:pt x="57" y="137"/>
                </a:moveTo>
                <a:lnTo>
                  <a:pt x="58" y="128"/>
                </a:lnTo>
                <a:lnTo>
                  <a:pt x="52" y="124"/>
                </a:lnTo>
                <a:lnTo>
                  <a:pt x="45" y="119"/>
                </a:lnTo>
                <a:lnTo>
                  <a:pt x="39" y="112"/>
                </a:lnTo>
                <a:lnTo>
                  <a:pt x="34" y="106"/>
                </a:lnTo>
                <a:lnTo>
                  <a:pt x="26" y="89"/>
                </a:lnTo>
                <a:lnTo>
                  <a:pt x="19" y="72"/>
                </a:lnTo>
                <a:lnTo>
                  <a:pt x="14" y="52"/>
                </a:lnTo>
                <a:lnTo>
                  <a:pt x="11" y="34"/>
                </a:lnTo>
                <a:lnTo>
                  <a:pt x="10" y="16"/>
                </a:lnTo>
                <a:lnTo>
                  <a:pt x="10" y="0"/>
                </a:lnTo>
                <a:lnTo>
                  <a:pt x="0" y="0"/>
                </a:lnTo>
                <a:lnTo>
                  <a:pt x="1" y="16"/>
                </a:lnTo>
                <a:lnTo>
                  <a:pt x="3" y="34"/>
                </a:lnTo>
                <a:lnTo>
                  <a:pt x="6" y="54"/>
                </a:lnTo>
                <a:lnTo>
                  <a:pt x="11" y="73"/>
                </a:lnTo>
                <a:lnTo>
                  <a:pt x="18" y="93"/>
                </a:lnTo>
                <a:lnTo>
                  <a:pt x="27" y="111"/>
                </a:lnTo>
                <a:lnTo>
                  <a:pt x="32" y="119"/>
                </a:lnTo>
                <a:lnTo>
                  <a:pt x="39" y="125"/>
                </a:lnTo>
                <a:lnTo>
                  <a:pt x="47" y="132"/>
                </a:lnTo>
                <a:lnTo>
                  <a:pt x="53" y="137"/>
                </a:lnTo>
                <a:lnTo>
                  <a:pt x="55" y="128"/>
                </a:lnTo>
                <a:lnTo>
                  <a:pt x="53" y="137"/>
                </a:lnTo>
                <a:lnTo>
                  <a:pt x="57" y="137"/>
                </a:lnTo>
                <a:lnTo>
                  <a:pt x="58" y="137"/>
                </a:lnTo>
                <a:lnTo>
                  <a:pt x="58" y="135"/>
                </a:lnTo>
                <a:lnTo>
                  <a:pt x="60" y="135"/>
                </a:lnTo>
                <a:lnTo>
                  <a:pt x="60" y="133"/>
                </a:lnTo>
                <a:lnTo>
                  <a:pt x="60" y="132"/>
                </a:lnTo>
                <a:lnTo>
                  <a:pt x="60" y="130"/>
                </a:lnTo>
                <a:lnTo>
                  <a:pt x="58" y="128"/>
                </a:lnTo>
                <a:lnTo>
                  <a:pt x="57" y="13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26" name="Freeform 86"/>
          <p:cNvSpPr>
            <a:spLocks/>
          </p:cNvSpPr>
          <p:nvPr/>
        </p:nvSpPr>
        <p:spPr bwMode="auto">
          <a:xfrm>
            <a:off x="3622675" y="4133850"/>
            <a:ext cx="215900" cy="242888"/>
          </a:xfrm>
          <a:custGeom>
            <a:avLst/>
            <a:gdLst>
              <a:gd name="T0" fmla="*/ 0 w 136"/>
              <a:gd name="T1" fmla="*/ 5 h 153"/>
              <a:gd name="T2" fmla="*/ 1 w 136"/>
              <a:gd name="T3" fmla="*/ 20 h 153"/>
              <a:gd name="T4" fmla="*/ 3 w 136"/>
              <a:gd name="T5" fmla="*/ 35 h 153"/>
              <a:gd name="T6" fmla="*/ 6 w 136"/>
              <a:gd name="T7" fmla="*/ 49 h 153"/>
              <a:gd name="T8" fmla="*/ 11 w 136"/>
              <a:gd name="T9" fmla="*/ 62 h 153"/>
              <a:gd name="T10" fmla="*/ 16 w 136"/>
              <a:gd name="T11" fmla="*/ 75 h 153"/>
              <a:gd name="T12" fmla="*/ 23 w 136"/>
              <a:gd name="T13" fmla="*/ 88 h 153"/>
              <a:gd name="T14" fmla="*/ 31 w 136"/>
              <a:gd name="T15" fmla="*/ 100 h 153"/>
              <a:gd name="T16" fmla="*/ 39 w 136"/>
              <a:gd name="T17" fmla="*/ 109 h 153"/>
              <a:gd name="T18" fmla="*/ 49 w 136"/>
              <a:gd name="T19" fmla="*/ 119 h 153"/>
              <a:gd name="T20" fmla="*/ 58 w 136"/>
              <a:gd name="T21" fmla="*/ 129 h 153"/>
              <a:gd name="T22" fmla="*/ 68 w 136"/>
              <a:gd name="T23" fmla="*/ 135 h 153"/>
              <a:gd name="T24" fmla="*/ 81 w 136"/>
              <a:gd name="T25" fmla="*/ 142 h 153"/>
              <a:gd name="T26" fmla="*/ 92 w 136"/>
              <a:gd name="T27" fmla="*/ 147 h 153"/>
              <a:gd name="T28" fmla="*/ 105 w 136"/>
              <a:gd name="T29" fmla="*/ 150 h 153"/>
              <a:gd name="T30" fmla="*/ 120 w 136"/>
              <a:gd name="T31" fmla="*/ 152 h 153"/>
              <a:gd name="T32" fmla="*/ 135 w 136"/>
              <a:gd name="T33" fmla="*/ 152 h 153"/>
              <a:gd name="T34" fmla="*/ 133 w 136"/>
              <a:gd name="T35" fmla="*/ 143 h 153"/>
              <a:gd name="T36" fmla="*/ 120 w 136"/>
              <a:gd name="T37" fmla="*/ 143 h 153"/>
              <a:gd name="T38" fmla="*/ 107 w 136"/>
              <a:gd name="T39" fmla="*/ 142 h 153"/>
              <a:gd name="T40" fmla="*/ 96 w 136"/>
              <a:gd name="T41" fmla="*/ 139 h 153"/>
              <a:gd name="T42" fmla="*/ 84 w 136"/>
              <a:gd name="T43" fmla="*/ 134 h 153"/>
              <a:gd name="T44" fmla="*/ 73 w 136"/>
              <a:gd name="T45" fmla="*/ 129 h 153"/>
              <a:gd name="T46" fmla="*/ 63 w 136"/>
              <a:gd name="T47" fmla="*/ 122 h 153"/>
              <a:gd name="T48" fmla="*/ 53 w 136"/>
              <a:gd name="T49" fmla="*/ 114 h 153"/>
              <a:gd name="T50" fmla="*/ 45 w 136"/>
              <a:gd name="T51" fmla="*/ 104 h 153"/>
              <a:gd name="T52" fmla="*/ 37 w 136"/>
              <a:gd name="T53" fmla="*/ 95 h 153"/>
              <a:gd name="T54" fmla="*/ 31 w 136"/>
              <a:gd name="T55" fmla="*/ 83 h 153"/>
              <a:gd name="T56" fmla="*/ 24 w 136"/>
              <a:gd name="T57" fmla="*/ 72 h 153"/>
              <a:gd name="T58" fmla="*/ 19 w 136"/>
              <a:gd name="T59" fmla="*/ 59 h 153"/>
              <a:gd name="T60" fmla="*/ 16 w 136"/>
              <a:gd name="T61" fmla="*/ 46 h 153"/>
              <a:gd name="T62" fmla="*/ 13 w 136"/>
              <a:gd name="T63" fmla="*/ 33 h 153"/>
              <a:gd name="T64" fmla="*/ 10 w 136"/>
              <a:gd name="T65" fmla="*/ 18 h 153"/>
              <a:gd name="T66" fmla="*/ 10 w 136"/>
              <a:gd name="T67" fmla="*/ 5 h 153"/>
              <a:gd name="T68" fmla="*/ 8 w 136"/>
              <a:gd name="T69" fmla="*/ 4 h 153"/>
              <a:gd name="T70" fmla="*/ 8 w 136"/>
              <a:gd name="T71" fmla="*/ 2 h 153"/>
              <a:gd name="T72" fmla="*/ 6 w 136"/>
              <a:gd name="T73" fmla="*/ 2 h 153"/>
              <a:gd name="T74" fmla="*/ 5 w 136"/>
              <a:gd name="T75" fmla="*/ 0 h 153"/>
              <a:gd name="T76" fmla="*/ 3 w 136"/>
              <a:gd name="T77" fmla="*/ 2 h 153"/>
              <a:gd name="T78" fmla="*/ 1 w 136"/>
              <a:gd name="T79" fmla="*/ 2 h 153"/>
              <a:gd name="T80" fmla="*/ 1 w 136"/>
              <a:gd name="T81" fmla="*/ 4 h 153"/>
              <a:gd name="T82" fmla="*/ 0 w 136"/>
              <a:gd name="T83" fmla="*/ 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153">
                <a:moveTo>
                  <a:pt x="0" y="5"/>
                </a:moveTo>
                <a:lnTo>
                  <a:pt x="1" y="20"/>
                </a:lnTo>
                <a:lnTo>
                  <a:pt x="3" y="35"/>
                </a:lnTo>
                <a:lnTo>
                  <a:pt x="6" y="49"/>
                </a:lnTo>
                <a:lnTo>
                  <a:pt x="11" y="62"/>
                </a:lnTo>
                <a:lnTo>
                  <a:pt x="16" y="75"/>
                </a:lnTo>
                <a:lnTo>
                  <a:pt x="23" y="88"/>
                </a:lnTo>
                <a:lnTo>
                  <a:pt x="31" y="100"/>
                </a:lnTo>
                <a:lnTo>
                  <a:pt x="39" y="109"/>
                </a:lnTo>
                <a:lnTo>
                  <a:pt x="49" y="119"/>
                </a:lnTo>
                <a:lnTo>
                  <a:pt x="58" y="129"/>
                </a:lnTo>
                <a:lnTo>
                  <a:pt x="68" y="135"/>
                </a:lnTo>
                <a:lnTo>
                  <a:pt x="81" y="142"/>
                </a:lnTo>
                <a:lnTo>
                  <a:pt x="92" y="147"/>
                </a:lnTo>
                <a:lnTo>
                  <a:pt x="105" y="150"/>
                </a:lnTo>
                <a:lnTo>
                  <a:pt x="120" y="152"/>
                </a:lnTo>
                <a:lnTo>
                  <a:pt x="135" y="152"/>
                </a:lnTo>
                <a:lnTo>
                  <a:pt x="133" y="143"/>
                </a:lnTo>
                <a:lnTo>
                  <a:pt x="120" y="143"/>
                </a:lnTo>
                <a:lnTo>
                  <a:pt x="107" y="142"/>
                </a:lnTo>
                <a:lnTo>
                  <a:pt x="96" y="139"/>
                </a:lnTo>
                <a:lnTo>
                  <a:pt x="84" y="134"/>
                </a:lnTo>
                <a:lnTo>
                  <a:pt x="73" y="129"/>
                </a:lnTo>
                <a:lnTo>
                  <a:pt x="63" y="122"/>
                </a:lnTo>
                <a:lnTo>
                  <a:pt x="53" y="114"/>
                </a:lnTo>
                <a:lnTo>
                  <a:pt x="45" y="104"/>
                </a:lnTo>
                <a:lnTo>
                  <a:pt x="37" y="95"/>
                </a:lnTo>
                <a:lnTo>
                  <a:pt x="31" y="83"/>
                </a:lnTo>
                <a:lnTo>
                  <a:pt x="24" y="72"/>
                </a:lnTo>
                <a:lnTo>
                  <a:pt x="19" y="59"/>
                </a:lnTo>
                <a:lnTo>
                  <a:pt x="16" y="46"/>
                </a:lnTo>
                <a:lnTo>
                  <a:pt x="13" y="33"/>
                </a:lnTo>
                <a:lnTo>
                  <a:pt x="10" y="18"/>
                </a:lnTo>
                <a:lnTo>
                  <a:pt x="10" y="5"/>
                </a:lnTo>
                <a:lnTo>
                  <a:pt x="8" y="4"/>
                </a:lnTo>
                <a:lnTo>
                  <a:pt x="8" y="2"/>
                </a:lnTo>
                <a:lnTo>
                  <a:pt x="6" y="2"/>
                </a:lnTo>
                <a:lnTo>
                  <a:pt x="5" y="0"/>
                </a:lnTo>
                <a:lnTo>
                  <a:pt x="3" y="2"/>
                </a:lnTo>
                <a:lnTo>
                  <a:pt x="1" y="2"/>
                </a:lnTo>
                <a:lnTo>
                  <a:pt x="1" y="4"/>
                </a:lnTo>
                <a:lnTo>
                  <a:pt x="0" y="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27" name="Freeform 87"/>
          <p:cNvSpPr>
            <a:spLocks/>
          </p:cNvSpPr>
          <p:nvPr/>
        </p:nvSpPr>
        <p:spPr bwMode="auto">
          <a:xfrm>
            <a:off x="3622675" y="3917950"/>
            <a:ext cx="204788" cy="225425"/>
          </a:xfrm>
          <a:custGeom>
            <a:avLst/>
            <a:gdLst>
              <a:gd name="T0" fmla="*/ 127 w 129"/>
              <a:gd name="T1" fmla="*/ 8 h 142"/>
              <a:gd name="T2" fmla="*/ 125 w 129"/>
              <a:gd name="T3" fmla="*/ 0 h 142"/>
              <a:gd name="T4" fmla="*/ 112 w 129"/>
              <a:gd name="T5" fmla="*/ 2 h 142"/>
              <a:gd name="T6" fmla="*/ 99 w 129"/>
              <a:gd name="T7" fmla="*/ 3 h 142"/>
              <a:gd name="T8" fmla="*/ 88 w 129"/>
              <a:gd name="T9" fmla="*/ 8 h 142"/>
              <a:gd name="T10" fmla="*/ 76 w 129"/>
              <a:gd name="T11" fmla="*/ 13 h 142"/>
              <a:gd name="T12" fmla="*/ 65 w 129"/>
              <a:gd name="T13" fmla="*/ 18 h 142"/>
              <a:gd name="T14" fmla="*/ 53 w 129"/>
              <a:gd name="T15" fmla="*/ 26 h 142"/>
              <a:gd name="T16" fmla="*/ 44 w 129"/>
              <a:gd name="T17" fmla="*/ 32 h 142"/>
              <a:gd name="T18" fmla="*/ 36 w 129"/>
              <a:gd name="T19" fmla="*/ 42 h 142"/>
              <a:gd name="T20" fmla="*/ 27 w 129"/>
              <a:gd name="T21" fmla="*/ 52 h 142"/>
              <a:gd name="T22" fmla="*/ 21 w 129"/>
              <a:gd name="T23" fmla="*/ 63 h 142"/>
              <a:gd name="T24" fmla="*/ 14 w 129"/>
              <a:gd name="T25" fmla="*/ 75 h 142"/>
              <a:gd name="T26" fmla="*/ 10 w 129"/>
              <a:gd name="T27" fmla="*/ 86 h 142"/>
              <a:gd name="T28" fmla="*/ 5 w 129"/>
              <a:gd name="T29" fmla="*/ 99 h 142"/>
              <a:gd name="T30" fmla="*/ 1 w 129"/>
              <a:gd name="T31" fmla="*/ 114 h 142"/>
              <a:gd name="T32" fmla="*/ 1 w 129"/>
              <a:gd name="T33" fmla="*/ 127 h 142"/>
              <a:gd name="T34" fmla="*/ 0 w 129"/>
              <a:gd name="T35" fmla="*/ 141 h 142"/>
              <a:gd name="T36" fmla="*/ 10 w 129"/>
              <a:gd name="T37" fmla="*/ 141 h 142"/>
              <a:gd name="T38" fmla="*/ 10 w 129"/>
              <a:gd name="T39" fmla="*/ 127 h 142"/>
              <a:gd name="T40" fmla="*/ 11 w 129"/>
              <a:gd name="T41" fmla="*/ 114 h 142"/>
              <a:gd name="T42" fmla="*/ 13 w 129"/>
              <a:gd name="T43" fmla="*/ 101 h 142"/>
              <a:gd name="T44" fmla="*/ 18 w 129"/>
              <a:gd name="T45" fmla="*/ 89 h 142"/>
              <a:gd name="T46" fmla="*/ 23 w 129"/>
              <a:gd name="T47" fmla="*/ 78 h 142"/>
              <a:gd name="T48" fmla="*/ 27 w 129"/>
              <a:gd name="T49" fmla="*/ 67 h 142"/>
              <a:gd name="T50" fmla="*/ 34 w 129"/>
              <a:gd name="T51" fmla="*/ 57 h 142"/>
              <a:gd name="T52" fmla="*/ 42 w 129"/>
              <a:gd name="T53" fmla="*/ 47 h 142"/>
              <a:gd name="T54" fmla="*/ 50 w 129"/>
              <a:gd name="T55" fmla="*/ 39 h 142"/>
              <a:gd name="T56" fmla="*/ 60 w 129"/>
              <a:gd name="T57" fmla="*/ 32 h 142"/>
              <a:gd name="T58" fmla="*/ 70 w 129"/>
              <a:gd name="T59" fmla="*/ 26 h 142"/>
              <a:gd name="T60" fmla="*/ 79 w 129"/>
              <a:gd name="T61" fmla="*/ 19 h 142"/>
              <a:gd name="T62" fmla="*/ 89 w 129"/>
              <a:gd name="T63" fmla="*/ 16 h 142"/>
              <a:gd name="T64" fmla="*/ 101 w 129"/>
              <a:gd name="T65" fmla="*/ 13 h 142"/>
              <a:gd name="T66" fmla="*/ 114 w 129"/>
              <a:gd name="T67" fmla="*/ 10 h 142"/>
              <a:gd name="T68" fmla="*/ 125 w 129"/>
              <a:gd name="T69" fmla="*/ 10 h 142"/>
              <a:gd name="T70" fmla="*/ 123 w 129"/>
              <a:gd name="T71" fmla="*/ 2 h 142"/>
              <a:gd name="T72" fmla="*/ 125 w 129"/>
              <a:gd name="T73" fmla="*/ 10 h 142"/>
              <a:gd name="T74" fmla="*/ 127 w 129"/>
              <a:gd name="T75" fmla="*/ 8 h 142"/>
              <a:gd name="T76" fmla="*/ 128 w 129"/>
              <a:gd name="T77" fmla="*/ 8 h 142"/>
              <a:gd name="T78" fmla="*/ 128 w 129"/>
              <a:gd name="T79" fmla="*/ 6 h 142"/>
              <a:gd name="T80" fmla="*/ 128 w 129"/>
              <a:gd name="T81" fmla="*/ 5 h 142"/>
              <a:gd name="T82" fmla="*/ 128 w 129"/>
              <a:gd name="T83" fmla="*/ 3 h 142"/>
              <a:gd name="T84" fmla="*/ 128 w 129"/>
              <a:gd name="T85" fmla="*/ 2 h 142"/>
              <a:gd name="T86" fmla="*/ 127 w 129"/>
              <a:gd name="T87" fmla="*/ 2 h 142"/>
              <a:gd name="T88" fmla="*/ 125 w 129"/>
              <a:gd name="T89" fmla="*/ 0 h 142"/>
              <a:gd name="T90" fmla="*/ 127 w 129"/>
              <a:gd name="T91" fmla="*/ 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42">
                <a:moveTo>
                  <a:pt x="127" y="8"/>
                </a:moveTo>
                <a:lnTo>
                  <a:pt x="125" y="0"/>
                </a:lnTo>
                <a:lnTo>
                  <a:pt x="112" y="2"/>
                </a:lnTo>
                <a:lnTo>
                  <a:pt x="99" y="3"/>
                </a:lnTo>
                <a:lnTo>
                  <a:pt x="88" y="8"/>
                </a:lnTo>
                <a:lnTo>
                  <a:pt x="76" y="13"/>
                </a:lnTo>
                <a:lnTo>
                  <a:pt x="65" y="18"/>
                </a:lnTo>
                <a:lnTo>
                  <a:pt x="53" y="26"/>
                </a:lnTo>
                <a:lnTo>
                  <a:pt x="44" y="32"/>
                </a:lnTo>
                <a:lnTo>
                  <a:pt x="36" y="42"/>
                </a:lnTo>
                <a:lnTo>
                  <a:pt x="27" y="52"/>
                </a:lnTo>
                <a:lnTo>
                  <a:pt x="21" y="63"/>
                </a:lnTo>
                <a:lnTo>
                  <a:pt x="14" y="75"/>
                </a:lnTo>
                <a:lnTo>
                  <a:pt x="10" y="86"/>
                </a:lnTo>
                <a:lnTo>
                  <a:pt x="5" y="99"/>
                </a:lnTo>
                <a:lnTo>
                  <a:pt x="1" y="114"/>
                </a:lnTo>
                <a:lnTo>
                  <a:pt x="1" y="127"/>
                </a:lnTo>
                <a:lnTo>
                  <a:pt x="0" y="141"/>
                </a:lnTo>
                <a:lnTo>
                  <a:pt x="10" y="141"/>
                </a:lnTo>
                <a:lnTo>
                  <a:pt x="10" y="127"/>
                </a:lnTo>
                <a:lnTo>
                  <a:pt x="11" y="114"/>
                </a:lnTo>
                <a:lnTo>
                  <a:pt x="13" y="101"/>
                </a:lnTo>
                <a:lnTo>
                  <a:pt x="18" y="89"/>
                </a:lnTo>
                <a:lnTo>
                  <a:pt x="23" y="78"/>
                </a:lnTo>
                <a:lnTo>
                  <a:pt x="27" y="67"/>
                </a:lnTo>
                <a:lnTo>
                  <a:pt x="34" y="57"/>
                </a:lnTo>
                <a:lnTo>
                  <a:pt x="42" y="47"/>
                </a:lnTo>
                <a:lnTo>
                  <a:pt x="50" y="39"/>
                </a:lnTo>
                <a:lnTo>
                  <a:pt x="60" y="32"/>
                </a:lnTo>
                <a:lnTo>
                  <a:pt x="70" y="26"/>
                </a:lnTo>
                <a:lnTo>
                  <a:pt x="79" y="19"/>
                </a:lnTo>
                <a:lnTo>
                  <a:pt x="89" y="16"/>
                </a:lnTo>
                <a:lnTo>
                  <a:pt x="101" y="13"/>
                </a:lnTo>
                <a:lnTo>
                  <a:pt x="114" y="10"/>
                </a:lnTo>
                <a:lnTo>
                  <a:pt x="125" y="10"/>
                </a:lnTo>
                <a:lnTo>
                  <a:pt x="123" y="2"/>
                </a:lnTo>
                <a:lnTo>
                  <a:pt x="125" y="10"/>
                </a:lnTo>
                <a:lnTo>
                  <a:pt x="127" y="8"/>
                </a:lnTo>
                <a:lnTo>
                  <a:pt x="128" y="8"/>
                </a:lnTo>
                <a:lnTo>
                  <a:pt x="128" y="6"/>
                </a:lnTo>
                <a:lnTo>
                  <a:pt x="128" y="5"/>
                </a:lnTo>
                <a:lnTo>
                  <a:pt x="128" y="3"/>
                </a:lnTo>
                <a:lnTo>
                  <a:pt x="128" y="2"/>
                </a:lnTo>
                <a:lnTo>
                  <a:pt x="127" y="2"/>
                </a:lnTo>
                <a:lnTo>
                  <a:pt x="125" y="0"/>
                </a:lnTo>
                <a:lnTo>
                  <a:pt x="127"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28" name="Freeform 88"/>
          <p:cNvSpPr>
            <a:spLocks/>
          </p:cNvSpPr>
          <p:nvPr/>
        </p:nvSpPr>
        <p:spPr bwMode="auto">
          <a:xfrm>
            <a:off x="3273425" y="3778250"/>
            <a:ext cx="158750" cy="315913"/>
          </a:xfrm>
          <a:custGeom>
            <a:avLst/>
            <a:gdLst>
              <a:gd name="T0" fmla="*/ 49 w 100"/>
              <a:gd name="T1" fmla="*/ 0 h 199"/>
              <a:gd name="T2" fmla="*/ 44 w 100"/>
              <a:gd name="T3" fmla="*/ 0 h 199"/>
              <a:gd name="T4" fmla="*/ 39 w 100"/>
              <a:gd name="T5" fmla="*/ 2 h 199"/>
              <a:gd name="T6" fmla="*/ 34 w 100"/>
              <a:gd name="T7" fmla="*/ 5 h 199"/>
              <a:gd name="T8" fmla="*/ 30 w 100"/>
              <a:gd name="T9" fmla="*/ 8 h 199"/>
              <a:gd name="T10" fmla="*/ 21 w 100"/>
              <a:gd name="T11" fmla="*/ 16 h 199"/>
              <a:gd name="T12" fmla="*/ 15 w 100"/>
              <a:gd name="T13" fmla="*/ 29 h 199"/>
              <a:gd name="T14" fmla="*/ 8 w 100"/>
              <a:gd name="T15" fmla="*/ 44 h 199"/>
              <a:gd name="T16" fmla="*/ 4 w 100"/>
              <a:gd name="T17" fmla="*/ 60 h 199"/>
              <a:gd name="T18" fmla="*/ 0 w 100"/>
              <a:gd name="T19" fmla="*/ 80 h 199"/>
              <a:gd name="T20" fmla="*/ 0 w 100"/>
              <a:gd name="T21" fmla="*/ 99 h 199"/>
              <a:gd name="T22" fmla="*/ 0 w 100"/>
              <a:gd name="T23" fmla="*/ 120 h 199"/>
              <a:gd name="T24" fmla="*/ 4 w 100"/>
              <a:gd name="T25" fmla="*/ 138 h 199"/>
              <a:gd name="T26" fmla="*/ 8 w 100"/>
              <a:gd name="T27" fmla="*/ 155 h 199"/>
              <a:gd name="T28" fmla="*/ 15 w 100"/>
              <a:gd name="T29" fmla="*/ 169 h 199"/>
              <a:gd name="T30" fmla="*/ 21 w 100"/>
              <a:gd name="T31" fmla="*/ 182 h 199"/>
              <a:gd name="T32" fmla="*/ 30 w 100"/>
              <a:gd name="T33" fmla="*/ 190 h 199"/>
              <a:gd name="T34" fmla="*/ 34 w 100"/>
              <a:gd name="T35" fmla="*/ 195 h 199"/>
              <a:gd name="T36" fmla="*/ 39 w 100"/>
              <a:gd name="T37" fmla="*/ 197 h 199"/>
              <a:gd name="T38" fmla="*/ 44 w 100"/>
              <a:gd name="T39" fmla="*/ 198 h 199"/>
              <a:gd name="T40" fmla="*/ 49 w 100"/>
              <a:gd name="T41" fmla="*/ 198 h 199"/>
              <a:gd name="T42" fmla="*/ 54 w 100"/>
              <a:gd name="T43" fmla="*/ 198 h 199"/>
              <a:gd name="T44" fmla="*/ 60 w 100"/>
              <a:gd name="T45" fmla="*/ 197 h 199"/>
              <a:gd name="T46" fmla="*/ 64 w 100"/>
              <a:gd name="T47" fmla="*/ 195 h 199"/>
              <a:gd name="T48" fmla="*/ 69 w 100"/>
              <a:gd name="T49" fmla="*/ 190 h 199"/>
              <a:gd name="T50" fmla="*/ 78 w 100"/>
              <a:gd name="T51" fmla="*/ 182 h 199"/>
              <a:gd name="T52" fmla="*/ 85 w 100"/>
              <a:gd name="T53" fmla="*/ 169 h 199"/>
              <a:gd name="T54" fmla="*/ 91 w 100"/>
              <a:gd name="T55" fmla="*/ 155 h 199"/>
              <a:gd name="T56" fmla="*/ 96 w 100"/>
              <a:gd name="T57" fmla="*/ 138 h 199"/>
              <a:gd name="T58" fmla="*/ 99 w 100"/>
              <a:gd name="T59" fmla="*/ 120 h 199"/>
              <a:gd name="T60" fmla="*/ 99 w 100"/>
              <a:gd name="T61" fmla="*/ 99 h 199"/>
              <a:gd name="T62" fmla="*/ 99 w 100"/>
              <a:gd name="T63" fmla="*/ 80 h 199"/>
              <a:gd name="T64" fmla="*/ 96 w 100"/>
              <a:gd name="T65" fmla="*/ 60 h 199"/>
              <a:gd name="T66" fmla="*/ 91 w 100"/>
              <a:gd name="T67" fmla="*/ 44 h 199"/>
              <a:gd name="T68" fmla="*/ 85 w 100"/>
              <a:gd name="T69" fmla="*/ 29 h 199"/>
              <a:gd name="T70" fmla="*/ 78 w 100"/>
              <a:gd name="T71" fmla="*/ 16 h 199"/>
              <a:gd name="T72" fmla="*/ 69 w 100"/>
              <a:gd name="T73" fmla="*/ 8 h 199"/>
              <a:gd name="T74" fmla="*/ 64 w 100"/>
              <a:gd name="T75" fmla="*/ 5 h 199"/>
              <a:gd name="T76" fmla="*/ 60 w 100"/>
              <a:gd name="T77" fmla="*/ 2 h 199"/>
              <a:gd name="T78" fmla="*/ 54 w 100"/>
              <a:gd name="T79" fmla="*/ 0 h 199"/>
              <a:gd name="T80" fmla="*/ 49 w 100"/>
              <a:gd name="T8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3333FF"/>
          </a:solidFill>
          <a:ln w="12700" cap="rnd" cmpd="sng">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29" name="Freeform 89"/>
          <p:cNvSpPr>
            <a:spLocks/>
          </p:cNvSpPr>
          <p:nvPr/>
        </p:nvSpPr>
        <p:spPr bwMode="auto">
          <a:xfrm>
            <a:off x="3265488" y="3770313"/>
            <a:ext cx="87312" cy="166687"/>
          </a:xfrm>
          <a:custGeom>
            <a:avLst/>
            <a:gdLst>
              <a:gd name="T0" fmla="*/ 9 w 55"/>
              <a:gd name="T1" fmla="*/ 104 h 105"/>
              <a:gd name="T2" fmla="*/ 10 w 55"/>
              <a:gd name="T3" fmla="*/ 85 h 105"/>
              <a:gd name="T4" fmla="*/ 13 w 55"/>
              <a:gd name="T5" fmla="*/ 67 h 105"/>
              <a:gd name="T6" fmla="*/ 18 w 55"/>
              <a:gd name="T7" fmla="*/ 51 h 105"/>
              <a:gd name="T8" fmla="*/ 23 w 55"/>
              <a:gd name="T9" fmla="*/ 36 h 105"/>
              <a:gd name="T10" fmla="*/ 30 w 55"/>
              <a:gd name="T11" fmla="*/ 25 h 105"/>
              <a:gd name="T12" fmla="*/ 38 w 55"/>
              <a:gd name="T13" fmla="*/ 15 h 105"/>
              <a:gd name="T14" fmla="*/ 43 w 55"/>
              <a:gd name="T15" fmla="*/ 13 h 105"/>
              <a:gd name="T16" fmla="*/ 46 w 55"/>
              <a:gd name="T17" fmla="*/ 10 h 105"/>
              <a:gd name="T18" fmla="*/ 51 w 55"/>
              <a:gd name="T19" fmla="*/ 10 h 105"/>
              <a:gd name="T20" fmla="*/ 54 w 55"/>
              <a:gd name="T21" fmla="*/ 8 h 105"/>
              <a:gd name="T22" fmla="*/ 54 w 55"/>
              <a:gd name="T23" fmla="*/ 0 h 105"/>
              <a:gd name="T24" fmla="*/ 49 w 55"/>
              <a:gd name="T25" fmla="*/ 2 h 105"/>
              <a:gd name="T26" fmla="*/ 43 w 55"/>
              <a:gd name="T27" fmla="*/ 4 h 105"/>
              <a:gd name="T28" fmla="*/ 38 w 55"/>
              <a:gd name="T29" fmla="*/ 5 h 105"/>
              <a:gd name="T30" fmla="*/ 33 w 55"/>
              <a:gd name="T31" fmla="*/ 10 h 105"/>
              <a:gd name="T32" fmla="*/ 23 w 55"/>
              <a:gd name="T33" fmla="*/ 20 h 105"/>
              <a:gd name="T34" fmla="*/ 15 w 55"/>
              <a:gd name="T35" fmla="*/ 33 h 105"/>
              <a:gd name="T36" fmla="*/ 10 w 55"/>
              <a:gd name="T37" fmla="*/ 47 h 105"/>
              <a:gd name="T38" fmla="*/ 5 w 55"/>
              <a:gd name="T39" fmla="*/ 65 h 105"/>
              <a:gd name="T40" fmla="*/ 2 w 55"/>
              <a:gd name="T41" fmla="*/ 85 h 105"/>
              <a:gd name="T42" fmla="*/ 0 w 55"/>
              <a:gd name="T43" fmla="*/ 104 h 105"/>
              <a:gd name="T44" fmla="*/ 9 w 55"/>
              <a:gd name="T4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30" name="Freeform 90"/>
          <p:cNvSpPr>
            <a:spLocks/>
          </p:cNvSpPr>
          <p:nvPr/>
        </p:nvSpPr>
        <p:spPr bwMode="auto">
          <a:xfrm>
            <a:off x="3265488" y="3935413"/>
            <a:ext cx="87312" cy="166687"/>
          </a:xfrm>
          <a:custGeom>
            <a:avLst/>
            <a:gdLst>
              <a:gd name="T0" fmla="*/ 54 w 55"/>
              <a:gd name="T1" fmla="*/ 96 h 105"/>
              <a:gd name="T2" fmla="*/ 51 w 55"/>
              <a:gd name="T3" fmla="*/ 95 h 105"/>
              <a:gd name="T4" fmla="*/ 46 w 55"/>
              <a:gd name="T5" fmla="*/ 95 h 105"/>
              <a:gd name="T6" fmla="*/ 43 w 55"/>
              <a:gd name="T7" fmla="*/ 91 h 105"/>
              <a:gd name="T8" fmla="*/ 38 w 55"/>
              <a:gd name="T9" fmla="*/ 90 h 105"/>
              <a:gd name="T10" fmla="*/ 30 w 55"/>
              <a:gd name="T11" fmla="*/ 80 h 105"/>
              <a:gd name="T12" fmla="*/ 23 w 55"/>
              <a:gd name="T13" fmla="*/ 69 h 105"/>
              <a:gd name="T14" fmla="*/ 18 w 55"/>
              <a:gd name="T15" fmla="*/ 56 h 105"/>
              <a:gd name="T16" fmla="*/ 13 w 55"/>
              <a:gd name="T17" fmla="*/ 38 h 105"/>
              <a:gd name="T18" fmla="*/ 10 w 55"/>
              <a:gd name="T19" fmla="*/ 20 h 105"/>
              <a:gd name="T20" fmla="*/ 9 w 55"/>
              <a:gd name="T21" fmla="*/ 0 h 105"/>
              <a:gd name="T22" fmla="*/ 0 w 55"/>
              <a:gd name="T23" fmla="*/ 0 h 105"/>
              <a:gd name="T24" fmla="*/ 2 w 55"/>
              <a:gd name="T25" fmla="*/ 21 h 105"/>
              <a:gd name="T26" fmla="*/ 5 w 55"/>
              <a:gd name="T27" fmla="*/ 41 h 105"/>
              <a:gd name="T28" fmla="*/ 10 w 55"/>
              <a:gd name="T29" fmla="*/ 57 h 105"/>
              <a:gd name="T30" fmla="*/ 15 w 55"/>
              <a:gd name="T31" fmla="*/ 73 h 105"/>
              <a:gd name="T32" fmla="*/ 23 w 55"/>
              <a:gd name="T33" fmla="*/ 85 h 105"/>
              <a:gd name="T34" fmla="*/ 33 w 55"/>
              <a:gd name="T35" fmla="*/ 95 h 105"/>
              <a:gd name="T36" fmla="*/ 38 w 55"/>
              <a:gd name="T37" fmla="*/ 99 h 105"/>
              <a:gd name="T38" fmla="*/ 43 w 55"/>
              <a:gd name="T39" fmla="*/ 101 h 105"/>
              <a:gd name="T40" fmla="*/ 49 w 55"/>
              <a:gd name="T41" fmla="*/ 103 h 105"/>
              <a:gd name="T42" fmla="*/ 54 w 55"/>
              <a:gd name="T43" fmla="*/ 104 h 105"/>
              <a:gd name="T44" fmla="*/ 54 w 55"/>
              <a:gd name="T45" fmla="*/ 9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31" name="Freeform 91"/>
          <p:cNvSpPr>
            <a:spLocks/>
          </p:cNvSpPr>
          <p:nvPr/>
        </p:nvSpPr>
        <p:spPr bwMode="auto">
          <a:xfrm>
            <a:off x="3351213" y="3935413"/>
            <a:ext cx="88900" cy="166687"/>
          </a:xfrm>
          <a:custGeom>
            <a:avLst/>
            <a:gdLst>
              <a:gd name="T0" fmla="*/ 47 w 56"/>
              <a:gd name="T1" fmla="*/ 0 h 105"/>
              <a:gd name="T2" fmla="*/ 46 w 56"/>
              <a:gd name="T3" fmla="*/ 20 h 105"/>
              <a:gd name="T4" fmla="*/ 42 w 56"/>
              <a:gd name="T5" fmla="*/ 38 h 105"/>
              <a:gd name="T6" fmla="*/ 37 w 56"/>
              <a:gd name="T7" fmla="*/ 56 h 105"/>
              <a:gd name="T8" fmla="*/ 33 w 56"/>
              <a:gd name="T9" fmla="*/ 69 h 105"/>
              <a:gd name="T10" fmla="*/ 24 w 56"/>
              <a:gd name="T11" fmla="*/ 80 h 105"/>
              <a:gd name="T12" fmla="*/ 18 w 56"/>
              <a:gd name="T13" fmla="*/ 90 h 105"/>
              <a:gd name="T14" fmla="*/ 13 w 56"/>
              <a:gd name="T15" fmla="*/ 91 h 105"/>
              <a:gd name="T16" fmla="*/ 10 w 56"/>
              <a:gd name="T17" fmla="*/ 95 h 105"/>
              <a:gd name="T18" fmla="*/ 5 w 56"/>
              <a:gd name="T19" fmla="*/ 95 h 105"/>
              <a:gd name="T20" fmla="*/ 0 w 56"/>
              <a:gd name="T21" fmla="*/ 96 h 105"/>
              <a:gd name="T22" fmla="*/ 0 w 56"/>
              <a:gd name="T23" fmla="*/ 104 h 105"/>
              <a:gd name="T24" fmla="*/ 7 w 56"/>
              <a:gd name="T25" fmla="*/ 103 h 105"/>
              <a:gd name="T26" fmla="*/ 13 w 56"/>
              <a:gd name="T27" fmla="*/ 101 h 105"/>
              <a:gd name="T28" fmla="*/ 18 w 56"/>
              <a:gd name="T29" fmla="*/ 99 h 105"/>
              <a:gd name="T30" fmla="*/ 23 w 56"/>
              <a:gd name="T31" fmla="*/ 95 h 105"/>
              <a:gd name="T32" fmla="*/ 33 w 56"/>
              <a:gd name="T33" fmla="*/ 85 h 105"/>
              <a:gd name="T34" fmla="*/ 41 w 56"/>
              <a:gd name="T35" fmla="*/ 73 h 105"/>
              <a:gd name="T36" fmla="*/ 46 w 56"/>
              <a:gd name="T37" fmla="*/ 57 h 105"/>
              <a:gd name="T38" fmla="*/ 50 w 56"/>
              <a:gd name="T39" fmla="*/ 41 h 105"/>
              <a:gd name="T40" fmla="*/ 54 w 56"/>
              <a:gd name="T41" fmla="*/ 21 h 105"/>
              <a:gd name="T42" fmla="*/ 55 w 56"/>
              <a:gd name="T43" fmla="*/ 0 h 105"/>
              <a:gd name="T44" fmla="*/ 47 w 56"/>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32" name="Freeform 92"/>
          <p:cNvSpPr>
            <a:spLocks/>
          </p:cNvSpPr>
          <p:nvPr/>
        </p:nvSpPr>
        <p:spPr bwMode="auto">
          <a:xfrm>
            <a:off x="3351213" y="3770313"/>
            <a:ext cx="88900" cy="166687"/>
          </a:xfrm>
          <a:custGeom>
            <a:avLst/>
            <a:gdLst>
              <a:gd name="T0" fmla="*/ 0 w 56"/>
              <a:gd name="T1" fmla="*/ 8 h 105"/>
              <a:gd name="T2" fmla="*/ 5 w 56"/>
              <a:gd name="T3" fmla="*/ 10 h 105"/>
              <a:gd name="T4" fmla="*/ 10 w 56"/>
              <a:gd name="T5" fmla="*/ 10 h 105"/>
              <a:gd name="T6" fmla="*/ 13 w 56"/>
              <a:gd name="T7" fmla="*/ 13 h 105"/>
              <a:gd name="T8" fmla="*/ 18 w 56"/>
              <a:gd name="T9" fmla="*/ 15 h 105"/>
              <a:gd name="T10" fmla="*/ 24 w 56"/>
              <a:gd name="T11" fmla="*/ 25 h 105"/>
              <a:gd name="T12" fmla="*/ 33 w 56"/>
              <a:gd name="T13" fmla="*/ 36 h 105"/>
              <a:gd name="T14" fmla="*/ 37 w 56"/>
              <a:gd name="T15" fmla="*/ 51 h 105"/>
              <a:gd name="T16" fmla="*/ 42 w 56"/>
              <a:gd name="T17" fmla="*/ 67 h 105"/>
              <a:gd name="T18" fmla="*/ 46 w 56"/>
              <a:gd name="T19" fmla="*/ 85 h 105"/>
              <a:gd name="T20" fmla="*/ 47 w 56"/>
              <a:gd name="T21" fmla="*/ 104 h 105"/>
              <a:gd name="T22" fmla="*/ 55 w 56"/>
              <a:gd name="T23" fmla="*/ 104 h 105"/>
              <a:gd name="T24" fmla="*/ 54 w 56"/>
              <a:gd name="T25" fmla="*/ 85 h 105"/>
              <a:gd name="T26" fmla="*/ 50 w 56"/>
              <a:gd name="T27" fmla="*/ 65 h 105"/>
              <a:gd name="T28" fmla="*/ 46 w 56"/>
              <a:gd name="T29" fmla="*/ 47 h 105"/>
              <a:gd name="T30" fmla="*/ 41 w 56"/>
              <a:gd name="T31" fmla="*/ 33 h 105"/>
              <a:gd name="T32" fmla="*/ 33 w 56"/>
              <a:gd name="T33" fmla="*/ 20 h 105"/>
              <a:gd name="T34" fmla="*/ 23 w 56"/>
              <a:gd name="T35" fmla="*/ 10 h 105"/>
              <a:gd name="T36" fmla="*/ 18 w 56"/>
              <a:gd name="T37" fmla="*/ 5 h 105"/>
              <a:gd name="T38" fmla="*/ 13 w 56"/>
              <a:gd name="T39" fmla="*/ 4 h 105"/>
              <a:gd name="T40" fmla="*/ 7 w 56"/>
              <a:gd name="T41" fmla="*/ 2 h 105"/>
              <a:gd name="T42" fmla="*/ 0 w 56"/>
              <a:gd name="T43" fmla="*/ 0 h 105"/>
              <a:gd name="T44" fmla="*/ 0 w 56"/>
              <a:gd name="T45" fmla="*/ 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33" name="Freeform 93"/>
          <p:cNvSpPr>
            <a:spLocks/>
          </p:cNvSpPr>
          <p:nvPr/>
        </p:nvSpPr>
        <p:spPr bwMode="auto">
          <a:xfrm>
            <a:off x="2817813" y="4276725"/>
            <a:ext cx="109537" cy="220663"/>
          </a:xfrm>
          <a:custGeom>
            <a:avLst/>
            <a:gdLst>
              <a:gd name="T0" fmla="*/ 34 w 69"/>
              <a:gd name="T1" fmla="*/ 0 h 139"/>
              <a:gd name="T2" fmla="*/ 27 w 69"/>
              <a:gd name="T3" fmla="*/ 1 h 139"/>
              <a:gd name="T4" fmla="*/ 21 w 69"/>
              <a:gd name="T5" fmla="*/ 6 h 139"/>
              <a:gd name="T6" fmla="*/ 14 w 69"/>
              <a:gd name="T7" fmla="*/ 11 h 139"/>
              <a:gd name="T8" fmla="*/ 9 w 69"/>
              <a:gd name="T9" fmla="*/ 21 h 139"/>
              <a:gd name="T10" fmla="*/ 6 w 69"/>
              <a:gd name="T11" fmla="*/ 31 h 139"/>
              <a:gd name="T12" fmla="*/ 3 w 69"/>
              <a:gd name="T13" fmla="*/ 42 h 139"/>
              <a:gd name="T14" fmla="*/ 0 w 69"/>
              <a:gd name="T15" fmla="*/ 55 h 139"/>
              <a:gd name="T16" fmla="*/ 0 w 69"/>
              <a:gd name="T17" fmla="*/ 70 h 139"/>
              <a:gd name="T18" fmla="*/ 0 w 69"/>
              <a:gd name="T19" fmla="*/ 83 h 139"/>
              <a:gd name="T20" fmla="*/ 3 w 69"/>
              <a:gd name="T21" fmla="*/ 96 h 139"/>
              <a:gd name="T22" fmla="*/ 6 w 69"/>
              <a:gd name="T23" fmla="*/ 107 h 139"/>
              <a:gd name="T24" fmla="*/ 9 w 69"/>
              <a:gd name="T25" fmla="*/ 118 h 139"/>
              <a:gd name="T26" fmla="*/ 14 w 69"/>
              <a:gd name="T27" fmla="*/ 127 h 139"/>
              <a:gd name="T28" fmla="*/ 21 w 69"/>
              <a:gd name="T29" fmla="*/ 133 h 139"/>
              <a:gd name="T30" fmla="*/ 27 w 69"/>
              <a:gd name="T31" fmla="*/ 136 h 139"/>
              <a:gd name="T32" fmla="*/ 34 w 69"/>
              <a:gd name="T33" fmla="*/ 138 h 139"/>
              <a:gd name="T34" fmla="*/ 40 w 69"/>
              <a:gd name="T35" fmla="*/ 136 h 139"/>
              <a:gd name="T36" fmla="*/ 47 w 69"/>
              <a:gd name="T37" fmla="*/ 133 h 139"/>
              <a:gd name="T38" fmla="*/ 53 w 69"/>
              <a:gd name="T39" fmla="*/ 127 h 139"/>
              <a:gd name="T40" fmla="*/ 58 w 69"/>
              <a:gd name="T41" fmla="*/ 118 h 139"/>
              <a:gd name="T42" fmla="*/ 63 w 69"/>
              <a:gd name="T43" fmla="*/ 107 h 139"/>
              <a:gd name="T44" fmla="*/ 66 w 69"/>
              <a:gd name="T45" fmla="*/ 96 h 139"/>
              <a:gd name="T46" fmla="*/ 68 w 69"/>
              <a:gd name="T47" fmla="*/ 83 h 139"/>
              <a:gd name="T48" fmla="*/ 68 w 69"/>
              <a:gd name="T49" fmla="*/ 70 h 139"/>
              <a:gd name="T50" fmla="*/ 68 w 69"/>
              <a:gd name="T51" fmla="*/ 55 h 139"/>
              <a:gd name="T52" fmla="*/ 66 w 69"/>
              <a:gd name="T53" fmla="*/ 42 h 139"/>
              <a:gd name="T54" fmla="*/ 63 w 69"/>
              <a:gd name="T55" fmla="*/ 31 h 139"/>
              <a:gd name="T56" fmla="*/ 58 w 69"/>
              <a:gd name="T57" fmla="*/ 21 h 139"/>
              <a:gd name="T58" fmla="*/ 53 w 69"/>
              <a:gd name="T59" fmla="*/ 11 h 139"/>
              <a:gd name="T60" fmla="*/ 47 w 69"/>
              <a:gd name="T61" fmla="*/ 6 h 139"/>
              <a:gd name="T62" fmla="*/ 40 w 69"/>
              <a:gd name="T63" fmla="*/ 1 h 139"/>
              <a:gd name="T64" fmla="*/ 34 w 69"/>
              <a:gd name="T6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rgbClr val="333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34" name="Freeform 94"/>
          <p:cNvSpPr>
            <a:spLocks/>
          </p:cNvSpPr>
          <p:nvPr/>
        </p:nvSpPr>
        <p:spPr bwMode="auto">
          <a:xfrm>
            <a:off x="2809875" y="4271963"/>
            <a:ext cx="63500" cy="117475"/>
          </a:xfrm>
          <a:custGeom>
            <a:avLst/>
            <a:gdLst>
              <a:gd name="T0" fmla="*/ 8 w 40"/>
              <a:gd name="T1" fmla="*/ 73 h 74"/>
              <a:gd name="T2" fmla="*/ 10 w 40"/>
              <a:gd name="T3" fmla="*/ 60 h 74"/>
              <a:gd name="T4" fmla="*/ 11 w 40"/>
              <a:gd name="T5" fmla="*/ 47 h 74"/>
              <a:gd name="T6" fmla="*/ 14 w 40"/>
              <a:gd name="T7" fmla="*/ 35 h 74"/>
              <a:gd name="T8" fmla="*/ 18 w 40"/>
              <a:gd name="T9" fmla="*/ 26 h 74"/>
              <a:gd name="T10" fmla="*/ 23 w 40"/>
              <a:gd name="T11" fmla="*/ 17 h 74"/>
              <a:gd name="T12" fmla="*/ 29 w 40"/>
              <a:gd name="T13" fmla="*/ 13 h 74"/>
              <a:gd name="T14" fmla="*/ 34 w 40"/>
              <a:gd name="T15" fmla="*/ 8 h 74"/>
              <a:gd name="T16" fmla="*/ 39 w 40"/>
              <a:gd name="T17" fmla="*/ 8 h 74"/>
              <a:gd name="T18" fmla="*/ 39 w 40"/>
              <a:gd name="T19" fmla="*/ 0 h 74"/>
              <a:gd name="T20" fmla="*/ 31 w 40"/>
              <a:gd name="T21" fmla="*/ 1 h 74"/>
              <a:gd name="T22" fmla="*/ 23 w 40"/>
              <a:gd name="T23" fmla="*/ 6 h 74"/>
              <a:gd name="T24" fmla="*/ 16 w 40"/>
              <a:gd name="T25" fmla="*/ 13 h 74"/>
              <a:gd name="T26" fmla="*/ 11 w 40"/>
              <a:gd name="T27" fmla="*/ 22 h 74"/>
              <a:gd name="T28" fmla="*/ 6 w 40"/>
              <a:gd name="T29" fmla="*/ 32 h 74"/>
              <a:gd name="T30" fmla="*/ 3 w 40"/>
              <a:gd name="T31" fmla="*/ 45 h 74"/>
              <a:gd name="T32" fmla="*/ 1 w 40"/>
              <a:gd name="T33" fmla="*/ 58 h 74"/>
              <a:gd name="T34" fmla="*/ 0 w 40"/>
              <a:gd name="T35" fmla="*/ 73 h 74"/>
              <a:gd name="T36" fmla="*/ 8 w 40"/>
              <a:gd name="T37"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35" name="Freeform 95"/>
          <p:cNvSpPr>
            <a:spLocks/>
          </p:cNvSpPr>
          <p:nvPr/>
        </p:nvSpPr>
        <p:spPr bwMode="auto">
          <a:xfrm>
            <a:off x="2809875" y="4387850"/>
            <a:ext cx="63500" cy="117475"/>
          </a:xfrm>
          <a:custGeom>
            <a:avLst/>
            <a:gdLst>
              <a:gd name="T0" fmla="*/ 39 w 40"/>
              <a:gd name="T1" fmla="*/ 63 h 74"/>
              <a:gd name="T2" fmla="*/ 34 w 40"/>
              <a:gd name="T3" fmla="*/ 63 h 74"/>
              <a:gd name="T4" fmla="*/ 29 w 40"/>
              <a:gd name="T5" fmla="*/ 60 h 74"/>
              <a:gd name="T6" fmla="*/ 23 w 40"/>
              <a:gd name="T7" fmla="*/ 53 h 74"/>
              <a:gd name="T8" fmla="*/ 18 w 40"/>
              <a:gd name="T9" fmla="*/ 45 h 74"/>
              <a:gd name="T10" fmla="*/ 14 w 40"/>
              <a:gd name="T11" fmla="*/ 37 h 74"/>
              <a:gd name="T12" fmla="*/ 11 w 40"/>
              <a:gd name="T13" fmla="*/ 26 h 74"/>
              <a:gd name="T14" fmla="*/ 10 w 40"/>
              <a:gd name="T15" fmla="*/ 13 h 74"/>
              <a:gd name="T16" fmla="*/ 8 w 40"/>
              <a:gd name="T17" fmla="*/ 0 h 74"/>
              <a:gd name="T18" fmla="*/ 0 w 40"/>
              <a:gd name="T19" fmla="*/ 0 h 74"/>
              <a:gd name="T20" fmla="*/ 1 w 40"/>
              <a:gd name="T21" fmla="*/ 14 h 74"/>
              <a:gd name="T22" fmla="*/ 3 w 40"/>
              <a:gd name="T23" fmla="*/ 27 h 74"/>
              <a:gd name="T24" fmla="*/ 6 w 40"/>
              <a:gd name="T25" fmla="*/ 39 h 74"/>
              <a:gd name="T26" fmla="*/ 11 w 40"/>
              <a:gd name="T27" fmla="*/ 50 h 74"/>
              <a:gd name="T28" fmla="*/ 16 w 40"/>
              <a:gd name="T29" fmla="*/ 58 h 74"/>
              <a:gd name="T30" fmla="*/ 23 w 40"/>
              <a:gd name="T31" fmla="*/ 66 h 74"/>
              <a:gd name="T32" fmla="*/ 31 w 40"/>
              <a:gd name="T33" fmla="*/ 70 h 74"/>
              <a:gd name="T34" fmla="*/ 39 w 40"/>
              <a:gd name="T35" fmla="*/ 73 h 74"/>
              <a:gd name="T36" fmla="*/ 39 w 40"/>
              <a:gd name="T37"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36" name="Freeform 96"/>
          <p:cNvSpPr>
            <a:spLocks/>
          </p:cNvSpPr>
          <p:nvPr/>
        </p:nvSpPr>
        <p:spPr bwMode="auto">
          <a:xfrm>
            <a:off x="2871788" y="4387850"/>
            <a:ext cx="63500" cy="117475"/>
          </a:xfrm>
          <a:custGeom>
            <a:avLst/>
            <a:gdLst>
              <a:gd name="T0" fmla="*/ 31 w 40"/>
              <a:gd name="T1" fmla="*/ 0 h 74"/>
              <a:gd name="T2" fmla="*/ 29 w 40"/>
              <a:gd name="T3" fmla="*/ 13 h 74"/>
              <a:gd name="T4" fmla="*/ 27 w 40"/>
              <a:gd name="T5" fmla="*/ 26 h 74"/>
              <a:gd name="T6" fmla="*/ 24 w 40"/>
              <a:gd name="T7" fmla="*/ 37 h 74"/>
              <a:gd name="T8" fmla="*/ 21 w 40"/>
              <a:gd name="T9" fmla="*/ 45 h 74"/>
              <a:gd name="T10" fmla="*/ 16 w 40"/>
              <a:gd name="T11" fmla="*/ 53 h 74"/>
              <a:gd name="T12" fmla="*/ 11 w 40"/>
              <a:gd name="T13" fmla="*/ 60 h 74"/>
              <a:gd name="T14" fmla="*/ 5 w 40"/>
              <a:gd name="T15" fmla="*/ 63 h 74"/>
              <a:gd name="T16" fmla="*/ 0 w 40"/>
              <a:gd name="T17" fmla="*/ 63 h 74"/>
              <a:gd name="T18" fmla="*/ 0 w 40"/>
              <a:gd name="T19" fmla="*/ 73 h 74"/>
              <a:gd name="T20" fmla="*/ 8 w 40"/>
              <a:gd name="T21" fmla="*/ 70 h 74"/>
              <a:gd name="T22" fmla="*/ 16 w 40"/>
              <a:gd name="T23" fmla="*/ 66 h 74"/>
              <a:gd name="T24" fmla="*/ 23 w 40"/>
              <a:gd name="T25" fmla="*/ 58 h 74"/>
              <a:gd name="T26" fmla="*/ 29 w 40"/>
              <a:gd name="T27" fmla="*/ 50 h 74"/>
              <a:gd name="T28" fmla="*/ 32 w 40"/>
              <a:gd name="T29" fmla="*/ 39 h 74"/>
              <a:gd name="T30" fmla="*/ 36 w 40"/>
              <a:gd name="T31" fmla="*/ 27 h 74"/>
              <a:gd name="T32" fmla="*/ 39 w 40"/>
              <a:gd name="T33" fmla="*/ 14 h 74"/>
              <a:gd name="T34" fmla="*/ 39 w 40"/>
              <a:gd name="T35" fmla="*/ 0 h 74"/>
              <a:gd name="T36" fmla="*/ 31 w 40"/>
              <a:gd name="T3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37" name="Freeform 97"/>
          <p:cNvSpPr>
            <a:spLocks/>
          </p:cNvSpPr>
          <p:nvPr/>
        </p:nvSpPr>
        <p:spPr bwMode="auto">
          <a:xfrm>
            <a:off x="2871788" y="4271963"/>
            <a:ext cx="63500" cy="117475"/>
          </a:xfrm>
          <a:custGeom>
            <a:avLst/>
            <a:gdLst>
              <a:gd name="T0" fmla="*/ 0 w 40"/>
              <a:gd name="T1" fmla="*/ 8 h 74"/>
              <a:gd name="T2" fmla="*/ 5 w 40"/>
              <a:gd name="T3" fmla="*/ 8 h 74"/>
              <a:gd name="T4" fmla="*/ 11 w 40"/>
              <a:gd name="T5" fmla="*/ 13 h 74"/>
              <a:gd name="T6" fmla="*/ 16 w 40"/>
              <a:gd name="T7" fmla="*/ 17 h 74"/>
              <a:gd name="T8" fmla="*/ 21 w 40"/>
              <a:gd name="T9" fmla="*/ 26 h 74"/>
              <a:gd name="T10" fmla="*/ 24 w 40"/>
              <a:gd name="T11" fmla="*/ 35 h 74"/>
              <a:gd name="T12" fmla="*/ 27 w 40"/>
              <a:gd name="T13" fmla="*/ 47 h 74"/>
              <a:gd name="T14" fmla="*/ 29 w 40"/>
              <a:gd name="T15" fmla="*/ 60 h 74"/>
              <a:gd name="T16" fmla="*/ 31 w 40"/>
              <a:gd name="T17" fmla="*/ 73 h 74"/>
              <a:gd name="T18" fmla="*/ 39 w 40"/>
              <a:gd name="T19" fmla="*/ 73 h 74"/>
              <a:gd name="T20" fmla="*/ 39 w 40"/>
              <a:gd name="T21" fmla="*/ 58 h 74"/>
              <a:gd name="T22" fmla="*/ 36 w 40"/>
              <a:gd name="T23" fmla="*/ 45 h 74"/>
              <a:gd name="T24" fmla="*/ 32 w 40"/>
              <a:gd name="T25" fmla="*/ 32 h 74"/>
              <a:gd name="T26" fmla="*/ 29 w 40"/>
              <a:gd name="T27" fmla="*/ 22 h 74"/>
              <a:gd name="T28" fmla="*/ 23 w 40"/>
              <a:gd name="T29" fmla="*/ 13 h 74"/>
              <a:gd name="T30" fmla="*/ 16 w 40"/>
              <a:gd name="T31" fmla="*/ 6 h 74"/>
              <a:gd name="T32" fmla="*/ 8 w 40"/>
              <a:gd name="T33" fmla="*/ 1 h 74"/>
              <a:gd name="T34" fmla="*/ 0 w 40"/>
              <a:gd name="T35" fmla="*/ 0 h 74"/>
              <a:gd name="T36" fmla="*/ 0 w 40"/>
              <a:gd name="T37" fmla="*/ 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38" name="Freeform 98"/>
          <p:cNvSpPr>
            <a:spLocks/>
          </p:cNvSpPr>
          <p:nvPr/>
        </p:nvSpPr>
        <p:spPr bwMode="auto">
          <a:xfrm>
            <a:off x="3341688" y="4686300"/>
            <a:ext cx="146050" cy="285750"/>
          </a:xfrm>
          <a:custGeom>
            <a:avLst/>
            <a:gdLst>
              <a:gd name="T0" fmla="*/ 45 w 92"/>
              <a:gd name="T1" fmla="*/ 0 h 180"/>
              <a:gd name="T2" fmla="*/ 40 w 92"/>
              <a:gd name="T3" fmla="*/ 0 h 180"/>
              <a:gd name="T4" fmla="*/ 35 w 92"/>
              <a:gd name="T5" fmla="*/ 2 h 180"/>
              <a:gd name="T6" fmla="*/ 32 w 92"/>
              <a:gd name="T7" fmla="*/ 5 h 180"/>
              <a:gd name="T8" fmla="*/ 27 w 92"/>
              <a:gd name="T9" fmla="*/ 8 h 180"/>
              <a:gd name="T10" fmla="*/ 19 w 92"/>
              <a:gd name="T11" fmla="*/ 17 h 180"/>
              <a:gd name="T12" fmla="*/ 13 w 92"/>
              <a:gd name="T13" fmla="*/ 26 h 180"/>
              <a:gd name="T14" fmla="*/ 8 w 92"/>
              <a:gd name="T15" fmla="*/ 41 h 180"/>
              <a:gd name="T16" fmla="*/ 3 w 92"/>
              <a:gd name="T17" fmla="*/ 56 h 180"/>
              <a:gd name="T18" fmla="*/ 1 w 92"/>
              <a:gd name="T19" fmla="*/ 72 h 180"/>
              <a:gd name="T20" fmla="*/ 0 w 92"/>
              <a:gd name="T21" fmla="*/ 90 h 180"/>
              <a:gd name="T22" fmla="*/ 1 w 92"/>
              <a:gd name="T23" fmla="*/ 109 h 180"/>
              <a:gd name="T24" fmla="*/ 3 w 92"/>
              <a:gd name="T25" fmla="*/ 125 h 180"/>
              <a:gd name="T26" fmla="*/ 8 w 92"/>
              <a:gd name="T27" fmla="*/ 140 h 180"/>
              <a:gd name="T28" fmla="*/ 13 w 92"/>
              <a:gd name="T29" fmla="*/ 153 h 180"/>
              <a:gd name="T30" fmla="*/ 19 w 92"/>
              <a:gd name="T31" fmla="*/ 164 h 180"/>
              <a:gd name="T32" fmla="*/ 27 w 92"/>
              <a:gd name="T33" fmla="*/ 173 h 180"/>
              <a:gd name="T34" fmla="*/ 32 w 92"/>
              <a:gd name="T35" fmla="*/ 176 h 180"/>
              <a:gd name="T36" fmla="*/ 35 w 92"/>
              <a:gd name="T37" fmla="*/ 177 h 180"/>
              <a:gd name="T38" fmla="*/ 40 w 92"/>
              <a:gd name="T39" fmla="*/ 179 h 180"/>
              <a:gd name="T40" fmla="*/ 45 w 92"/>
              <a:gd name="T41" fmla="*/ 179 h 180"/>
              <a:gd name="T42" fmla="*/ 50 w 92"/>
              <a:gd name="T43" fmla="*/ 179 h 180"/>
              <a:gd name="T44" fmla="*/ 53 w 92"/>
              <a:gd name="T45" fmla="*/ 177 h 180"/>
              <a:gd name="T46" fmla="*/ 58 w 92"/>
              <a:gd name="T47" fmla="*/ 176 h 180"/>
              <a:gd name="T48" fmla="*/ 63 w 92"/>
              <a:gd name="T49" fmla="*/ 173 h 180"/>
              <a:gd name="T50" fmla="*/ 69 w 92"/>
              <a:gd name="T51" fmla="*/ 164 h 180"/>
              <a:gd name="T52" fmla="*/ 76 w 92"/>
              <a:gd name="T53" fmla="*/ 153 h 180"/>
              <a:gd name="T54" fmla="*/ 82 w 92"/>
              <a:gd name="T55" fmla="*/ 140 h 180"/>
              <a:gd name="T56" fmla="*/ 86 w 92"/>
              <a:gd name="T57" fmla="*/ 125 h 180"/>
              <a:gd name="T58" fmla="*/ 89 w 92"/>
              <a:gd name="T59" fmla="*/ 109 h 180"/>
              <a:gd name="T60" fmla="*/ 91 w 92"/>
              <a:gd name="T61" fmla="*/ 90 h 180"/>
              <a:gd name="T62" fmla="*/ 89 w 92"/>
              <a:gd name="T63" fmla="*/ 72 h 180"/>
              <a:gd name="T64" fmla="*/ 86 w 92"/>
              <a:gd name="T65" fmla="*/ 56 h 180"/>
              <a:gd name="T66" fmla="*/ 82 w 92"/>
              <a:gd name="T67" fmla="*/ 41 h 180"/>
              <a:gd name="T68" fmla="*/ 76 w 92"/>
              <a:gd name="T69" fmla="*/ 26 h 180"/>
              <a:gd name="T70" fmla="*/ 69 w 92"/>
              <a:gd name="T71" fmla="*/ 17 h 180"/>
              <a:gd name="T72" fmla="*/ 63 w 92"/>
              <a:gd name="T73" fmla="*/ 8 h 180"/>
              <a:gd name="T74" fmla="*/ 58 w 92"/>
              <a:gd name="T75" fmla="*/ 5 h 180"/>
              <a:gd name="T76" fmla="*/ 53 w 92"/>
              <a:gd name="T77" fmla="*/ 2 h 180"/>
              <a:gd name="T78" fmla="*/ 50 w 92"/>
              <a:gd name="T79" fmla="*/ 0 h 180"/>
              <a:gd name="T80" fmla="*/ 45 w 92"/>
              <a:gd name="T8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333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39" name="Freeform 99"/>
          <p:cNvSpPr>
            <a:spLocks/>
          </p:cNvSpPr>
          <p:nvPr/>
        </p:nvSpPr>
        <p:spPr bwMode="auto">
          <a:xfrm>
            <a:off x="3335338" y="4681538"/>
            <a:ext cx="79375" cy="149225"/>
          </a:xfrm>
          <a:custGeom>
            <a:avLst/>
            <a:gdLst>
              <a:gd name="T0" fmla="*/ 8 w 50"/>
              <a:gd name="T1" fmla="*/ 93 h 94"/>
              <a:gd name="T2" fmla="*/ 8 w 50"/>
              <a:gd name="T3" fmla="*/ 76 h 94"/>
              <a:gd name="T4" fmla="*/ 12 w 50"/>
              <a:gd name="T5" fmla="*/ 59 h 94"/>
              <a:gd name="T6" fmla="*/ 17 w 50"/>
              <a:gd name="T7" fmla="*/ 44 h 94"/>
              <a:gd name="T8" fmla="*/ 21 w 50"/>
              <a:gd name="T9" fmla="*/ 33 h 94"/>
              <a:gd name="T10" fmla="*/ 28 w 50"/>
              <a:gd name="T11" fmla="*/ 21 h 94"/>
              <a:gd name="T12" fmla="*/ 34 w 50"/>
              <a:gd name="T13" fmla="*/ 13 h 94"/>
              <a:gd name="T14" fmla="*/ 38 w 50"/>
              <a:gd name="T15" fmla="*/ 11 h 94"/>
              <a:gd name="T16" fmla="*/ 41 w 50"/>
              <a:gd name="T17" fmla="*/ 10 h 94"/>
              <a:gd name="T18" fmla="*/ 46 w 50"/>
              <a:gd name="T19" fmla="*/ 8 h 94"/>
              <a:gd name="T20" fmla="*/ 49 w 50"/>
              <a:gd name="T21" fmla="*/ 8 h 94"/>
              <a:gd name="T22" fmla="*/ 49 w 50"/>
              <a:gd name="T23" fmla="*/ 0 h 94"/>
              <a:gd name="T24" fmla="*/ 44 w 50"/>
              <a:gd name="T25" fmla="*/ 0 h 94"/>
              <a:gd name="T26" fmla="*/ 38 w 50"/>
              <a:gd name="T27" fmla="*/ 2 h 94"/>
              <a:gd name="T28" fmla="*/ 33 w 50"/>
              <a:gd name="T29" fmla="*/ 3 h 94"/>
              <a:gd name="T30" fmla="*/ 28 w 50"/>
              <a:gd name="T31" fmla="*/ 8 h 94"/>
              <a:gd name="T32" fmla="*/ 20 w 50"/>
              <a:gd name="T33" fmla="*/ 16 h 94"/>
              <a:gd name="T34" fmla="*/ 13 w 50"/>
              <a:gd name="T35" fmla="*/ 28 h 94"/>
              <a:gd name="T36" fmla="*/ 8 w 50"/>
              <a:gd name="T37" fmla="*/ 42 h 94"/>
              <a:gd name="T38" fmla="*/ 4 w 50"/>
              <a:gd name="T39" fmla="*/ 57 h 94"/>
              <a:gd name="T40" fmla="*/ 0 w 50"/>
              <a:gd name="T41" fmla="*/ 75 h 94"/>
              <a:gd name="T42" fmla="*/ 0 w 50"/>
              <a:gd name="T43" fmla="*/ 93 h 94"/>
              <a:gd name="T44" fmla="*/ 8 w 50"/>
              <a:gd name="T45"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40" name="Freeform 100"/>
          <p:cNvSpPr>
            <a:spLocks/>
          </p:cNvSpPr>
          <p:nvPr/>
        </p:nvSpPr>
        <p:spPr bwMode="auto">
          <a:xfrm>
            <a:off x="3335338" y="4829175"/>
            <a:ext cx="79375" cy="150813"/>
          </a:xfrm>
          <a:custGeom>
            <a:avLst/>
            <a:gdLst>
              <a:gd name="T0" fmla="*/ 49 w 50"/>
              <a:gd name="T1" fmla="*/ 84 h 95"/>
              <a:gd name="T2" fmla="*/ 46 w 50"/>
              <a:gd name="T3" fmla="*/ 84 h 95"/>
              <a:gd name="T4" fmla="*/ 41 w 50"/>
              <a:gd name="T5" fmla="*/ 84 h 95"/>
              <a:gd name="T6" fmla="*/ 38 w 50"/>
              <a:gd name="T7" fmla="*/ 81 h 95"/>
              <a:gd name="T8" fmla="*/ 34 w 50"/>
              <a:gd name="T9" fmla="*/ 79 h 95"/>
              <a:gd name="T10" fmla="*/ 28 w 50"/>
              <a:gd name="T11" fmla="*/ 71 h 95"/>
              <a:gd name="T12" fmla="*/ 21 w 50"/>
              <a:gd name="T13" fmla="*/ 61 h 95"/>
              <a:gd name="T14" fmla="*/ 17 w 50"/>
              <a:gd name="T15" fmla="*/ 48 h 95"/>
              <a:gd name="T16" fmla="*/ 12 w 50"/>
              <a:gd name="T17" fmla="*/ 34 h 95"/>
              <a:gd name="T18" fmla="*/ 8 w 50"/>
              <a:gd name="T19" fmla="*/ 18 h 95"/>
              <a:gd name="T20" fmla="*/ 8 w 50"/>
              <a:gd name="T21" fmla="*/ 0 h 95"/>
              <a:gd name="T22" fmla="*/ 0 w 50"/>
              <a:gd name="T23" fmla="*/ 0 h 95"/>
              <a:gd name="T24" fmla="*/ 0 w 50"/>
              <a:gd name="T25" fmla="*/ 19 h 95"/>
              <a:gd name="T26" fmla="*/ 4 w 50"/>
              <a:gd name="T27" fmla="*/ 35 h 95"/>
              <a:gd name="T28" fmla="*/ 8 w 50"/>
              <a:gd name="T29" fmla="*/ 52 h 95"/>
              <a:gd name="T30" fmla="*/ 13 w 50"/>
              <a:gd name="T31" fmla="*/ 65 h 95"/>
              <a:gd name="T32" fmla="*/ 20 w 50"/>
              <a:gd name="T33" fmla="*/ 76 h 95"/>
              <a:gd name="T34" fmla="*/ 28 w 50"/>
              <a:gd name="T35" fmla="*/ 86 h 95"/>
              <a:gd name="T36" fmla="*/ 33 w 50"/>
              <a:gd name="T37" fmla="*/ 89 h 95"/>
              <a:gd name="T38" fmla="*/ 38 w 50"/>
              <a:gd name="T39" fmla="*/ 91 h 95"/>
              <a:gd name="T40" fmla="*/ 44 w 50"/>
              <a:gd name="T41" fmla="*/ 92 h 95"/>
              <a:gd name="T42" fmla="*/ 49 w 50"/>
              <a:gd name="T43" fmla="*/ 94 h 95"/>
              <a:gd name="T44" fmla="*/ 49 w 50"/>
              <a:gd name="T45" fmla="*/ 8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41" name="Freeform 101"/>
          <p:cNvSpPr>
            <a:spLocks/>
          </p:cNvSpPr>
          <p:nvPr/>
        </p:nvSpPr>
        <p:spPr bwMode="auto">
          <a:xfrm>
            <a:off x="3413125" y="4829175"/>
            <a:ext cx="79375" cy="150813"/>
          </a:xfrm>
          <a:custGeom>
            <a:avLst/>
            <a:gdLst>
              <a:gd name="T0" fmla="*/ 41 w 50"/>
              <a:gd name="T1" fmla="*/ 0 h 95"/>
              <a:gd name="T2" fmla="*/ 39 w 50"/>
              <a:gd name="T3" fmla="*/ 18 h 95"/>
              <a:gd name="T4" fmla="*/ 37 w 50"/>
              <a:gd name="T5" fmla="*/ 34 h 95"/>
              <a:gd name="T6" fmla="*/ 33 w 50"/>
              <a:gd name="T7" fmla="*/ 48 h 95"/>
              <a:gd name="T8" fmla="*/ 28 w 50"/>
              <a:gd name="T9" fmla="*/ 61 h 95"/>
              <a:gd name="T10" fmla="*/ 21 w 50"/>
              <a:gd name="T11" fmla="*/ 71 h 95"/>
              <a:gd name="T12" fmla="*/ 15 w 50"/>
              <a:gd name="T13" fmla="*/ 79 h 95"/>
              <a:gd name="T14" fmla="*/ 11 w 50"/>
              <a:gd name="T15" fmla="*/ 81 h 95"/>
              <a:gd name="T16" fmla="*/ 7 w 50"/>
              <a:gd name="T17" fmla="*/ 84 h 95"/>
              <a:gd name="T18" fmla="*/ 3 w 50"/>
              <a:gd name="T19" fmla="*/ 84 h 95"/>
              <a:gd name="T20" fmla="*/ 0 w 50"/>
              <a:gd name="T21" fmla="*/ 84 h 95"/>
              <a:gd name="T22" fmla="*/ 0 w 50"/>
              <a:gd name="T23" fmla="*/ 94 h 95"/>
              <a:gd name="T24" fmla="*/ 5 w 50"/>
              <a:gd name="T25" fmla="*/ 92 h 95"/>
              <a:gd name="T26" fmla="*/ 10 w 50"/>
              <a:gd name="T27" fmla="*/ 91 h 95"/>
              <a:gd name="T28" fmla="*/ 15 w 50"/>
              <a:gd name="T29" fmla="*/ 89 h 95"/>
              <a:gd name="T30" fmla="*/ 20 w 50"/>
              <a:gd name="T31" fmla="*/ 86 h 95"/>
              <a:gd name="T32" fmla="*/ 28 w 50"/>
              <a:gd name="T33" fmla="*/ 76 h 95"/>
              <a:gd name="T34" fmla="*/ 36 w 50"/>
              <a:gd name="T35" fmla="*/ 65 h 95"/>
              <a:gd name="T36" fmla="*/ 41 w 50"/>
              <a:gd name="T37" fmla="*/ 52 h 95"/>
              <a:gd name="T38" fmla="*/ 46 w 50"/>
              <a:gd name="T39" fmla="*/ 35 h 95"/>
              <a:gd name="T40" fmla="*/ 49 w 50"/>
              <a:gd name="T41" fmla="*/ 19 h 95"/>
              <a:gd name="T42" fmla="*/ 49 w 50"/>
              <a:gd name="T43" fmla="*/ 0 h 95"/>
              <a:gd name="T44" fmla="*/ 41 w 50"/>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42" name="Freeform 102"/>
          <p:cNvSpPr>
            <a:spLocks/>
          </p:cNvSpPr>
          <p:nvPr/>
        </p:nvSpPr>
        <p:spPr bwMode="auto">
          <a:xfrm>
            <a:off x="3413125" y="4681538"/>
            <a:ext cx="79375" cy="149225"/>
          </a:xfrm>
          <a:custGeom>
            <a:avLst/>
            <a:gdLst>
              <a:gd name="T0" fmla="*/ 0 w 50"/>
              <a:gd name="T1" fmla="*/ 8 h 94"/>
              <a:gd name="T2" fmla="*/ 3 w 50"/>
              <a:gd name="T3" fmla="*/ 8 h 94"/>
              <a:gd name="T4" fmla="*/ 7 w 50"/>
              <a:gd name="T5" fmla="*/ 10 h 94"/>
              <a:gd name="T6" fmla="*/ 11 w 50"/>
              <a:gd name="T7" fmla="*/ 11 h 94"/>
              <a:gd name="T8" fmla="*/ 15 w 50"/>
              <a:gd name="T9" fmla="*/ 13 h 94"/>
              <a:gd name="T10" fmla="*/ 21 w 50"/>
              <a:gd name="T11" fmla="*/ 21 h 94"/>
              <a:gd name="T12" fmla="*/ 28 w 50"/>
              <a:gd name="T13" fmla="*/ 33 h 94"/>
              <a:gd name="T14" fmla="*/ 33 w 50"/>
              <a:gd name="T15" fmla="*/ 44 h 94"/>
              <a:gd name="T16" fmla="*/ 37 w 50"/>
              <a:gd name="T17" fmla="*/ 60 h 94"/>
              <a:gd name="T18" fmla="*/ 39 w 50"/>
              <a:gd name="T19" fmla="*/ 76 h 94"/>
              <a:gd name="T20" fmla="*/ 41 w 50"/>
              <a:gd name="T21" fmla="*/ 93 h 94"/>
              <a:gd name="T22" fmla="*/ 49 w 50"/>
              <a:gd name="T23" fmla="*/ 93 h 94"/>
              <a:gd name="T24" fmla="*/ 49 w 50"/>
              <a:gd name="T25" fmla="*/ 75 h 94"/>
              <a:gd name="T26" fmla="*/ 46 w 50"/>
              <a:gd name="T27" fmla="*/ 57 h 94"/>
              <a:gd name="T28" fmla="*/ 41 w 50"/>
              <a:gd name="T29" fmla="*/ 42 h 94"/>
              <a:gd name="T30" fmla="*/ 36 w 50"/>
              <a:gd name="T31" fmla="*/ 28 h 94"/>
              <a:gd name="T32" fmla="*/ 28 w 50"/>
              <a:gd name="T33" fmla="*/ 16 h 94"/>
              <a:gd name="T34" fmla="*/ 20 w 50"/>
              <a:gd name="T35" fmla="*/ 8 h 94"/>
              <a:gd name="T36" fmla="*/ 15 w 50"/>
              <a:gd name="T37" fmla="*/ 3 h 94"/>
              <a:gd name="T38" fmla="*/ 10 w 50"/>
              <a:gd name="T39" fmla="*/ 2 h 94"/>
              <a:gd name="T40" fmla="*/ 5 w 50"/>
              <a:gd name="T41" fmla="*/ 0 h 94"/>
              <a:gd name="T42" fmla="*/ 0 w 50"/>
              <a:gd name="T43" fmla="*/ 0 h 94"/>
              <a:gd name="T44" fmla="*/ 0 w 50"/>
              <a:gd name="T4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43" name="Freeform 103"/>
          <p:cNvSpPr>
            <a:spLocks/>
          </p:cNvSpPr>
          <p:nvPr/>
        </p:nvSpPr>
        <p:spPr bwMode="auto">
          <a:xfrm>
            <a:off x="2846388" y="5127625"/>
            <a:ext cx="134937" cy="268288"/>
          </a:xfrm>
          <a:custGeom>
            <a:avLst/>
            <a:gdLst>
              <a:gd name="T0" fmla="*/ 42 w 85"/>
              <a:gd name="T1" fmla="*/ 0 h 169"/>
              <a:gd name="T2" fmla="*/ 34 w 85"/>
              <a:gd name="T3" fmla="*/ 2 h 169"/>
              <a:gd name="T4" fmla="*/ 26 w 85"/>
              <a:gd name="T5" fmla="*/ 7 h 169"/>
              <a:gd name="T6" fmla="*/ 17 w 85"/>
              <a:gd name="T7" fmla="*/ 15 h 169"/>
              <a:gd name="T8" fmla="*/ 13 w 85"/>
              <a:gd name="T9" fmla="*/ 25 h 169"/>
              <a:gd name="T10" fmla="*/ 6 w 85"/>
              <a:gd name="T11" fmla="*/ 38 h 169"/>
              <a:gd name="T12" fmla="*/ 3 w 85"/>
              <a:gd name="T13" fmla="*/ 51 h 169"/>
              <a:gd name="T14" fmla="*/ 1 w 85"/>
              <a:gd name="T15" fmla="*/ 67 h 169"/>
              <a:gd name="T16" fmla="*/ 0 w 85"/>
              <a:gd name="T17" fmla="*/ 83 h 169"/>
              <a:gd name="T18" fmla="*/ 1 w 85"/>
              <a:gd name="T19" fmla="*/ 101 h 169"/>
              <a:gd name="T20" fmla="*/ 3 w 85"/>
              <a:gd name="T21" fmla="*/ 116 h 169"/>
              <a:gd name="T22" fmla="*/ 6 w 85"/>
              <a:gd name="T23" fmla="*/ 130 h 169"/>
              <a:gd name="T24" fmla="*/ 13 w 85"/>
              <a:gd name="T25" fmla="*/ 143 h 169"/>
              <a:gd name="T26" fmla="*/ 17 w 85"/>
              <a:gd name="T27" fmla="*/ 153 h 169"/>
              <a:gd name="T28" fmla="*/ 26 w 85"/>
              <a:gd name="T29" fmla="*/ 161 h 169"/>
              <a:gd name="T30" fmla="*/ 34 w 85"/>
              <a:gd name="T31" fmla="*/ 166 h 169"/>
              <a:gd name="T32" fmla="*/ 42 w 85"/>
              <a:gd name="T33" fmla="*/ 168 h 169"/>
              <a:gd name="T34" fmla="*/ 50 w 85"/>
              <a:gd name="T35" fmla="*/ 166 h 169"/>
              <a:gd name="T36" fmla="*/ 58 w 85"/>
              <a:gd name="T37" fmla="*/ 161 h 169"/>
              <a:gd name="T38" fmla="*/ 65 w 85"/>
              <a:gd name="T39" fmla="*/ 153 h 169"/>
              <a:gd name="T40" fmla="*/ 71 w 85"/>
              <a:gd name="T41" fmla="*/ 143 h 169"/>
              <a:gd name="T42" fmla="*/ 76 w 85"/>
              <a:gd name="T43" fmla="*/ 130 h 169"/>
              <a:gd name="T44" fmla="*/ 81 w 85"/>
              <a:gd name="T45" fmla="*/ 116 h 169"/>
              <a:gd name="T46" fmla="*/ 82 w 85"/>
              <a:gd name="T47" fmla="*/ 101 h 169"/>
              <a:gd name="T48" fmla="*/ 84 w 85"/>
              <a:gd name="T49" fmla="*/ 83 h 169"/>
              <a:gd name="T50" fmla="*/ 82 w 85"/>
              <a:gd name="T51" fmla="*/ 67 h 169"/>
              <a:gd name="T52" fmla="*/ 81 w 85"/>
              <a:gd name="T53" fmla="*/ 51 h 169"/>
              <a:gd name="T54" fmla="*/ 76 w 85"/>
              <a:gd name="T55" fmla="*/ 38 h 169"/>
              <a:gd name="T56" fmla="*/ 71 w 85"/>
              <a:gd name="T57" fmla="*/ 25 h 169"/>
              <a:gd name="T58" fmla="*/ 65 w 85"/>
              <a:gd name="T59" fmla="*/ 15 h 169"/>
              <a:gd name="T60" fmla="*/ 58 w 85"/>
              <a:gd name="T61" fmla="*/ 7 h 169"/>
              <a:gd name="T62" fmla="*/ 50 w 85"/>
              <a:gd name="T63" fmla="*/ 2 h 169"/>
              <a:gd name="T64" fmla="*/ 42 w 85"/>
              <a:gd name="T6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rgbClr val="333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44" name="Freeform 104"/>
          <p:cNvSpPr>
            <a:spLocks/>
          </p:cNvSpPr>
          <p:nvPr/>
        </p:nvSpPr>
        <p:spPr bwMode="auto">
          <a:xfrm>
            <a:off x="2838450" y="5119688"/>
            <a:ext cx="76200" cy="141287"/>
          </a:xfrm>
          <a:custGeom>
            <a:avLst/>
            <a:gdLst>
              <a:gd name="T0" fmla="*/ 9 w 48"/>
              <a:gd name="T1" fmla="*/ 88 h 89"/>
              <a:gd name="T2" fmla="*/ 9 w 48"/>
              <a:gd name="T3" fmla="*/ 72 h 89"/>
              <a:gd name="T4" fmla="*/ 13 w 48"/>
              <a:gd name="T5" fmla="*/ 57 h 89"/>
              <a:gd name="T6" fmla="*/ 16 w 48"/>
              <a:gd name="T7" fmla="*/ 43 h 89"/>
              <a:gd name="T8" fmla="*/ 21 w 48"/>
              <a:gd name="T9" fmla="*/ 31 h 89"/>
              <a:gd name="T10" fmla="*/ 26 w 48"/>
              <a:gd name="T11" fmla="*/ 21 h 89"/>
              <a:gd name="T12" fmla="*/ 32 w 48"/>
              <a:gd name="T13" fmla="*/ 15 h 89"/>
              <a:gd name="T14" fmla="*/ 40 w 48"/>
              <a:gd name="T15" fmla="*/ 10 h 89"/>
              <a:gd name="T16" fmla="*/ 47 w 48"/>
              <a:gd name="T17" fmla="*/ 8 h 89"/>
              <a:gd name="T18" fmla="*/ 47 w 48"/>
              <a:gd name="T19" fmla="*/ 0 h 89"/>
              <a:gd name="T20" fmla="*/ 37 w 48"/>
              <a:gd name="T21" fmla="*/ 2 h 89"/>
              <a:gd name="T22" fmla="*/ 27 w 48"/>
              <a:gd name="T23" fmla="*/ 8 h 89"/>
              <a:gd name="T24" fmla="*/ 19 w 48"/>
              <a:gd name="T25" fmla="*/ 17 h 89"/>
              <a:gd name="T26" fmla="*/ 13 w 48"/>
              <a:gd name="T27" fmla="*/ 28 h 89"/>
              <a:gd name="T28" fmla="*/ 8 w 48"/>
              <a:gd name="T29" fmla="*/ 41 h 89"/>
              <a:gd name="T30" fmla="*/ 3 w 48"/>
              <a:gd name="T31" fmla="*/ 56 h 89"/>
              <a:gd name="T32" fmla="*/ 1 w 48"/>
              <a:gd name="T33" fmla="*/ 72 h 89"/>
              <a:gd name="T34" fmla="*/ 0 w 48"/>
              <a:gd name="T35" fmla="*/ 88 h 89"/>
              <a:gd name="T36" fmla="*/ 9 w 48"/>
              <a:gd name="T3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45" name="Freeform 105"/>
          <p:cNvSpPr>
            <a:spLocks/>
          </p:cNvSpPr>
          <p:nvPr/>
        </p:nvSpPr>
        <p:spPr bwMode="auto">
          <a:xfrm>
            <a:off x="2838450" y="5259388"/>
            <a:ext cx="76200" cy="141287"/>
          </a:xfrm>
          <a:custGeom>
            <a:avLst/>
            <a:gdLst>
              <a:gd name="T0" fmla="*/ 47 w 48"/>
              <a:gd name="T1" fmla="*/ 80 h 89"/>
              <a:gd name="T2" fmla="*/ 40 w 48"/>
              <a:gd name="T3" fmla="*/ 78 h 89"/>
              <a:gd name="T4" fmla="*/ 32 w 48"/>
              <a:gd name="T5" fmla="*/ 75 h 89"/>
              <a:gd name="T6" fmla="*/ 26 w 48"/>
              <a:gd name="T7" fmla="*/ 67 h 89"/>
              <a:gd name="T8" fmla="*/ 21 w 48"/>
              <a:gd name="T9" fmla="*/ 59 h 89"/>
              <a:gd name="T10" fmla="*/ 16 w 48"/>
              <a:gd name="T11" fmla="*/ 46 h 89"/>
              <a:gd name="T12" fmla="*/ 13 w 48"/>
              <a:gd name="T13" fmla="*/ 33 h 89"/>
              <a:gd name="T14" fmla="*/ 9 w 48"/>
              <a:gd name="T15" fmla="*/ 18 h 89"/>
              <a:gd name="T16" fmla="*/ 9 w 48"/>
              <a:gd name="T17" fmla="*/ 0 h 89"/>
              <a:gd name="T18" fmla="*/ 0 w 48"/>
              <a:gd name="T19" fmla="*/ 0 h 89"/>
              <a:gd name="T20" fmla="*/ 1 w 48"/>
              <a:gd name="T21" fmla="*/ 18 h 89"/>
              <a:gd name="T22" fmla="*/ 3 w 48"/>
              <a:gd name="T23" fmla="*/ 34 h 89"/>
              <a:gd name="T24" fmla="*/ 8 w 48"/>
              <a:gd name="T25" fmla="*/ 49 h 89"/>
              <a:gd name="T26" fmla="*/ 13 w 48"/>
              <a:gd name="T27" fmla="*/ 62 h 89"/>
              <a:gd name="T28" fmla="*/ 19 w 48"/>
              <a:gd name="T29" fmla="*/ 73 h 89"/>
              <a:gd name="T30" fmla="*/ 27 w 48"/>
              <a:gd name="T31" fmla="*/ 81 h 89"/>
              <a:gd name="T32" fmla="*/ 37 w 48"/>
              <a:gd name="T33" fmla="*/ 86 h 89"/>
              <a:gd name="T34" fmla="*/ 47 w 48"/>
              <a:gd name="T35" fmla="*/ 88 h 89"/>
              <a:gd name="T36" fmla="*/ 47 w 48"/>
              <a:gd name="T37" fmla="*/ 8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46" name="Freeform 106"/>
          <p:cNvSpPr>
            <a:spLocks/>
          </p:cNvSpPr>
          <p:nvPr/>
        </p:nvSpPr>
        <p:spPr bwMode="auto">
          <a:xfrm>
            <a:off x="2913063" y="5259388"/>
            <a:ext cx="73025" cy="141287"/>
          </a:xfrm>
          <a:custGeom>
            <a:avLst/>
            <a:gdLst>
              <a:gd name="T0" fmla="*/ 37 w 46"/>
              <a:gd name="T1" fmla="*/ 0 h 89"/>
              <a:gd name="T2" fmla="*/ 37 w 46"/>
              <a:gd name="T3" fmla="*/ 18 h 89"/>
              <a:gd name="T4" fmla="*/ 34 w 46"/>
              <a:gd name="T5" fmla="*/ 33 h 89"/>
              <a:gd name="T6" fmla="*/ 31 w 46"/>
              <a:gd name="T7" fmla="*/ 46 h 89"/>
              <a:gd name="T8" fmla="*/ 26 w 46"/>
              <a:gd name="T9" fmla="*/ 59 h 89"/>
              <a:gd name="T10" fmla="*/ 19 w 46"/>
              <a:gd name="T11" fmla="*/ 67 h 89"/>
              <a:gd name="T12" fmla="*/ 13 w 46"/>
              <a:gd name="T13" fmla="*/ 75 h 89"/>
              <a:gd name="T14" fmla="*/ 6 w 46"/>
              <a:gd name="T15" fmla="*/ 78 h 89"/>
              <a:gd name="T16" fmla="*/ 0 w 46"/>
              <a:gd name="T17" fmla="*/ 80 h 89"/>
              <a:gd name="T18" fmla="*/ 0 w 46"/>
              <a:gd name="T19" fmla="*/ 88 h 89"/>
              <a:gd name="T20" fmla="*/ 10 w 46"/>
              <a:gd name="T21" fmla="*/ 86 h 89"/>
              <a:gd name="T22" fmla="*/ 18 w 46"/>
              <a:gd name="T23" fmla="*/ 81 h 89"/>
              <a:gd name="T24" fmla="*/ 26 w 46"/>
              <a:gd name="T25" fmla="*/ 73 h 89"/>
              <a:gd name="T26" fmla="*/ 32 w 46"/>
              <a:gd name="T27" fmla="*/ 62 h 89"/>
              <a:gd name="T28" fmla="*/ 39 w 46"/>
              <a:gd name="T29" fmla="*/ 49 h 89"/>
              <a:gd name="T30" fmla="*/ 42 w 46"/>
              <a:gd name="T31" fmla="*/ 34 h 89"/>
              <a:gd name="T32" fmla="*/ 45 w 46"/>
              <a:gd name="T33" fmla="*/ 18 h 89"/>
              <a:gd name="T34" fmla="*/ 45 w 46"/>
              <a:gd name="T35" fmla="*/ 0 h 89"/>
              <a:gd name="T36" fmla="*/ 37 w 46"/>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47" name="Freeform 107"/>
          <p:cNvSpPr>
            <a:spLocks/>
          </p:cNvSpPr>
          <p:nvPr/>
        </p:nvSpPr>
        <p:spPr bwMode="auto">
          <a:xfrm>
            <a:off x="2913063" y="5119688"/>
            <a:ext cx="73025" cy="141287"/>
          </a:xfrm>
          <a:custGeom>
            <a:avLst/>
            <a:gdLst>
              <a:gd name="T0" fmla="*/ 0 w 46"/>
              <a:gd name="T1" fmla="*/ 8 h 89"/>
              <a:gd name="T2" fmla="*/ 6 w 46"/>
              <a:gd name="T3" fmla="*/ 10 h 89"/>
              <a:gd name="T4" fmla="*/ 13 w 46"/>
              <a:gd name="T5" fmla="*/ 15 h 89"/>
              <a:gd name="T6" fmla="*/ 19 w 46"/>
              <a:gd name="T7" fmla="*/ 21 h 89"/>
              <a:gd name="T8" fmla="*/ 26 w 46"/>
              <a:gd name="T9" fmla="*/ 31 h 89"/>
              <a:gd name="T10" fmla="*/ 31 w 46"/>
              <a:gd name="T11" fmla="*/ 43 h 89"/>
              <a:gd name="T12" fmla="*/ 34 w 46"/>
              <a:gd name="T13" fmla="*/ 57 h 89"/>
              <a:gd name="T14" fmla="*/ 37 w 46"/>
              <a:gd name="T15" fmla="*/ 72 h 89"/>
              <a:gd name="T16" fmla="*/ 37 w 46"/>
              <a:gd name="T17" fmla="*/ 88 h 89"/>
              <a:gd name="T18" fmla="*/ 45 w 46"/>
              <a:gd name="T19" fmla="*/ 88 h 89"/>
              <a:gd name="T20" fmla="*/ 45 w 46"/>
              <a:gd name="T21" fmla="*/ 72 h 89"/>
              <a:gd name="T22" fmla="*/ 42 w 46"/>
              <a:gd name="T23" fmla="*/ 56 h 89"/>
              <a:gd name="T24" fmla="*/ 39 w 46"/>
              <a:gd name="T25" fmla="*/ 41 h 89"/>
              <a:gd name="T26" fmla="*/ 32 w 46"/>
              <a:gd name="T27" fmla="*/ 28 h 89"/>
              <a:gd name="T28" fmla="*/ 26 w 46"/>
              <a:gd name="T29" fmla="*/ 17 h 89"/>
              <a:gd name="T30" fmla="*/ 18 w 46"/>
              <a:gd name="T31" fmla="*/ 8 h 89"/>
              <a:gd name="T32" fmla="*/ 10 w 46"/>
              <a:gd name="T33" fmla="*/ 2 h 89"/>
              <a:gd name="T34" fmla="*/ 0 w 46"/>
              <a:gd name="T35" fmla="*/ 0 h 89"/>
              <a:gd name="T36" fmla="*/ 0 w 46"/>
              <a:gd name="T37"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48" name="Freeform 108"/>
          <p:cNvSpPr>
            <a:spLocks/>
          </p:cNvSpPr>
          <p:nvPr/>
        </p:nvSpPr>
        <p:spPr bwMode="auto">
          <a:xfrm>
            <a:off x="1827213" y="4694238"/>
            <a:ext cx="1649412" cy="749300"/>
          </a:xfrm>
          <a:custGeom>
            <a:avLst/>
            <a:gdLst>
              <a:gd name="T0" fmla="*/ 216 w 1039"/>
              <a:gd name="T1" fmla="*/ 211 h 472"/>
              <a:gd name="T2" fmla="*/ 0 w 1039"/>
              <a:gd name="T3" fmla="*/ 442 h 472"/>
              <a:gd name="T4" fmla="*/ 373 w 1039"/>
              <a:gd name="T5" fmla="*/ 471 h 472"/>
              <a:gd name="T6" fmla="*/ 305 w 1039"/>
              <a:gd name="T7" fmla="*/ 367 h 472"/>
              <a:gd name="T8" fmla="*/ 1038 w 1039"/>
              <a:gd name="T9" fmla="*/ 64 h 472"/>
              <a:gd name="T10" fmla="*/ 1035 w 1039"/>
              <a:gd name="T11" fmla="*/ 52 h 472"/>
              <a:gd name="T12" fmla="*/ 1033 w 1039"/>
              <a:gd name="T13" fmla="*/ 41 h 472"/>
              <a:gd name="T14" fmla="*/ 1030 w 1039"/>
              <a:gd name="T15" fmla="*/ 28 h 472"/>
              <a:gd name="T16" fmla="*/ 1025 w 1039"/>
              <a:gd name="T17" fmla="*/ 18 h 472"/>
              <a:gd name="T18" fmla="*/ 1022 w 1039"/>
              <a:gd name="T19" fmla="*/ 13 h 472"/>
              <a:gd name="T20" fmla="*/ 1019 w 1039"/>
              <a:gd name="T21" fmla="*/ 10 h 472"/>
              <a:gd name="T22" fmla="*/ 1015 w 1039"/>
              <a:gd name="T23" fmla="*/ 7 h 472"/>
              <a:gd name="T24" fmla="*/ 1010 w 1039"/>
              <a:gd name="T25" fmla="*/ 3 h 472"/>
              <a:gd name="T26" fmla="*/ 1006 w 1039"/>
              <a:gd name="T27" fmla="*/ 2 h 472"/>
              <a:gd name="T28" fmla="*/ 999 w 1039"/>
              <a:gd name="T29" fmla="*/ 0 h 472"/>
              <a:gd name="T30" fmla="*/ 991 w 1039"/>
              <a:gd name="T31" fmla="*/ 0 h 472"/>
              <a:gd name="T32" fmla="*/ 983 w 1039"/>
              <a:gd name="T33" fmla="*/ 0 h 472"/>
              <a:gd name="T34" fmla="*/ 261 w 1039"/>
              <a:gd name="T35" fmla="*/ 293 h 472"/>
              <a:gd name="T36" fmla="*/ 216 w 1039"/>
              <a:gd name="T37" fmla="*/ 21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49" name="Freeform 109"/>
          <p:cNvSpPr>
            <a:spLocks/>
          </p:cNvSpPr>
          <p:nvPr/>
        </p:nvSpPr>
        <p:spPr bwMode="auto">
          <a:xfrm>
            <a:off x="1827213" y="4694238"/>
            <a:ext cx="1649412" cy="749300"/>
          </a:xfrm>
          <a:custGeom>
            <a:avLst/>
            <a:gdLst>
              <a:gd name="T0" fmla="*/ 216 w 1039"/>
              <a:gd name="T1" fmla="*/ 211 h 472"/>
              <a:gd name="T2" fmla="*/ 0 w 1039"/>
              <a:gd name="T3" fmla="*/ 442 h 472"/>
              <a:gd name="T4" fmla="*/ 373 w 1039"/>
              <a:gd name="T5" fmla="*/ 471 h 472"/>
              <a:gd name="T6" fmla="*/ 305 w 1039"/>
              <a:gd name="T7" fmla="*/ 367 h 472"/>
              <a:gd name="T8" fmla="*/ 1038 w 1039"/>
              <a:gd name="T9" fmla="*/ 64 h 472"/>
              <a:gd name="T10" fmla="*/ 1035 w 1039"/>
              <a:gd name="T11" fmla="*/ 52 h 472"/>
              <a:gd name="T12" fmla="*/ 1033 w 1039"/>
              <a:gd name="T13" fmla="*/ 41 h 472"/>
              <a:gd name="T14" fmla="*/ 1030 w 1039"/>
              <a:gd name="T15" fmla="*/ 28 h 472"/>
              <a:gd name="T16" fmla="*/ 1025 w 1039"/>
              <a:gd name="T17" fmla="*/ 18 h 472"/>
              <a:gd name="T18" fmla="*/ 1022 w 1039"/>
              <a:gd name="T19" fmla="*/ 13 h 472"/>
              <a:gd name="T20" fmla="*/ 1019 w 1039"/>
              <a:gd name="T21" fmla="*/ 10 h 472"/>
              <a:gd name="T22" fmla="*/ 1015 w 1039"/>
              <a:gd name="T23" fmla="*/ 7 h 472"/>
              <a:gd name="T24" fmla="*/ 1010 w 1039"/>
              <a:gd name="T25" fmla="*/ 3 h 472"/>
              <a:gd name="T26" fmla="*/ 1006 w 1039"/>
              <a:gd name="T27" fmla="*/ 2 h 472"/>
              <a:gd name="T28" fmla="*/ 999 w 1039"/>
              <a:gd name="T29" fmla="*/ 0 h 472"/>
              <a:gd name="T30" fmla="*/ 991 w 1039"/>
              <a:gd name="T31" fmla="*/ 0 h 472"/>
              <a:gd name="T32" fmla="*/ 983 w 1039"/>
              <a:gd name="T33" fmla="*/ 0 h 472"/>
              <a:gd name="T34" fmla="*/ 261 w 1039"/>
              <a:gd name="T35" fmla="*/ 293 h 472"/>
              <a:gd name="T36" fmla="*/ 216 w 1039"/>
              <a:gd name="T37" fmla="*/ 21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50" name="Freeform 110"/>
          <p:cNvSpPr>
            <a:spLocks/>
          </p:cNvSpPr>
          <p:nvPr/>
        </p:nvSpPr>
        <p:spPr bwMode="auto">
          <a:xfrm>
            <a:off x="1827213" y="5394325"/>
            <a:ext cx="593725" cy="134938"/>
          </a:xfrm>
          <a:custGeom>
            <a:avLst/>
            <a:gdLst>
              <a:gd name="T0" fmla="*/ 0 w 374"/>
              <a:gd name="T1" fmla="*/ 0 h 85"/>
              <a:gd name="T2" fmla="*/ 1 w 374"/>
              <a:gd name="T3" fmla="*/ 47 h 85"/>
              <a:gd name="T4" fmla="*/ 373 w 374"/>
              <a:gd name="T5" fmla="*/ 84 h 85"/>
              <a:gd name="T6" fmla="*/ 373 w 374"/>
              <a:gd name="T7" fmla="*/ 32 h 85"/>
              <a:gd name="T8" fmla="*/ 0 w 374"/>
              <a:gd name="T9" fmla="*/ 0 h 85"/>
            </a:gdLst>
            <a:ahLst/>
            <a:cxnLst>
              <a:cxn ang="0">
                <a:pos x="T0" y="T1"/>
              </a:cxn>
              <a:cxn ang="0">
                <a:pos x="T2" y="T3"/>
              </a:cxn>
              <a:cxn ang="0">
                <a:pos x="T4" y="T5"/>
              </a:cxn>
              <a:cxn ang="0">
                <a:pos x="T6" y="T7"/>
              </a:cxn>
              <a:cxn ang="0">
                <a:pos x="T8" y="T9"/>
              </a:cxn>
            </a:cxnLst>
            <a:rect l="0" t="0" r="r" b="b"/>
            <a:pathLst>
              <a:path w="374" h="85">
                <a:moveTo>
                  <a:pt x="0" y="0"/>
                </a:moveTo>
                <a:lnTo>
                  <a:pt x="1" y="47"/>
                </a:lnTo>
                <a:lnTo>
                  <a:pt x="373" y="84"/>
                </a:lnTo>
                <a:lnTo>
                  <a:pt x="373" y="32"/>
                </a:lnTo>
                <a:lnTo>
                  <a:pt x="0" y="0"/>
                </a:lnTo>
              </a:path>
            </a:pathLst>
          </a:custGeom>
          <a:solidFill>
            <a:srgbClr val="99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51" name="Freeform 111"/>
          <p:cNvSpPr>
            <a:spLocks/>
          </p:cNvSpPr>
          <p:nvPr/>
        </p:nvSpPr>
        <p:spPr bwMode="auto">
          <a:xfrm>
            <a:off x="2314575" y="4792663"/>
            <a:ext cx="1166813" cy="558800"/>
          </a:xfrm>
          <a:custGeom>
            <a:avLst/>
            <a:gdLst>
              <a:gd name="T0" fmla="*/ 0 w 735"/>
              <a:gd name="T1" fmla="*/ 307 h 352"/>
              <a:gd name="T2" fmla="*/ 29 w 735"/>
              <a:gd name="T3" fmla="*/ 351 h 352"/>
              <a:gd name="T4" fmla="*/ 729 w 735"/>
              <a:gd name="T5" fmla="*/ 68 h 352"/>
              <a:gd name="T6" fmla="*/ 731 w 735"/>
              <a:gd name="T7" fmla="*/ 60 h 352"/>
              <a:gd name="T8" fmla="*/ 733 w 735"/>
              <a:gd name="T9" fmla="*/ 52 h 352"/>
              <a:gd name="T10" fmla="*/ 734 w 735"/>
              <a:gd name="T11" fmla="*/ 44 h 352"/>
              <a:gd name="T12" fmla="*/ 734 w 735"/>
              <a:gd name="T13" fmla="*/ 34 h 352"/>
              <a:gd name="T14" fmla="*/ 734 w 735"/>
              <a:gd name="T15" fmla="*/ 26 h 352"/>
              <a:gd name="T16" fmla="*/ 734 w 735"/>
              <a:gd name="T17" fmla="*/ 18 h 352"/>
              <a:gd name="T18" fmla="*/ 734 w 735"/>
              <a:gd name="T19" fmla="*/ 10 h 352"/>
              <a:gd name="T20" fmla="*/ 734 w 735"/>
              <a:gd name="T21" fmla="*/ 0 h 352"/>
              <a:gd name="T22" fmla="*/ 0 w 735"/>
              <a:gd name="T23" fmla="*/ 30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52" name="Rectangle 112"/>
          <p:cNvSpPr>
            <a:spLocks noChangeArrowheads="1"/>
          </p:cNvSpPr>
          <p:nvPr/>
        </p:nvSpPr>
        <p:spPr bwMode="auto">
          <a:xfrm>
            <a:off x="5559425" y="5026025"/>
            <a:ext cx="2693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endParaRPr lang="en-US" sz="2400">
              <a:effectLst>
                <a:outerShdw blurRad="38100" dist="38100" dir="2700000" algn="tl">
                  <a:srgbClr val="DDDDDD"/>
                </a:outerShdw>
              </a:effectLst>
              <a:latin typeface="Tahoma" charset="0"/>
              <a:cs typeface="Arial" charset="0"/>
            </a:endParaRPr>
          </a:p>
        </p:txBody>
      </p:sp>
      <p:sp>
        <p:nvSpPr>
          <p:cNvPr id="112753" name="Rectangle 113"/>
          <p:cNvSpPr>
            <a:spLocks noChangeArrowheads="1"/>
          </p:cNvSpPr>
          <p:nvPr/>
        </p:nvSpPr>
        <p:spPr bwMode="auto">
          <a:xfrm>
            <a:off x="7426325" y="293052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endParaRPr lang="en-US" sz="2800">
              <a:effectLst>
                <a:outerShdw blurRad="38100" dist="38100" dir="2700000" algn="tl">
                  <a:srgbClr val="DDDDDD"/>
                </a:outerShdw>
              </a:effectLst>
              <a:latin typeface="Tahoma" charset="0"/>
              <a:cs typeface="Arial" charset="0"/>
            </a:endParaRPr>
          </a:p>
        </p:txBody>
      </p:sp>
      <p:sp>
        <p:nvSpPr>
          <p:cNvPr id="112754" name="Rectangle 114"/>
          <p:cNvSpPr>
            <a:spLocks noChangeArrowheads="1"/>
          </p:cNvSpPr>
          <p:nvPr/>
        </p:nvSpPr>
        <p:spPr bwMode="auto">
          <a:xfrm>
            <a:off x="382588" y="5610225"/>
            <a:ext cx="25765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r>
              <a:rPr lang="en-GB" sz="3200">
                <a:effectLst>
                  <a:outerShdw blurRad="38100" dist="38100" dir="2700000" algn="tl">
                    <a:srgbClr val="DDDDDD"/>
                  </a:outerShdw>
                </a:effectLst>
                <a:latin typeface="Tahoma" charset="0"/>
                <a:cs typeface="Arial" charset="0"/>
              </a:rPr>
              <a:t>Tragic death</a:t>
            </a:r>
          </a:p>
        </p:txBody>
      </p:sp>
      <p:sp>
        <p:nvSpPr>
          <p:cNvPr id="112755" name="Freeform 115"/>
          <p:cNvSpPr>
            <a:spLocks/>
          </p:cNvSpPr>
          <p:nvPr/>
        </p:nvSpPr>
        <p:spPr bwMode="auto">
          <a:xfrm>
            <a:off x="4262438" y="3643313"/>
            <a:ext cx="312737" cy="434975"/>
          </a:xfrm>
          <a:custGeom>
            <a:avLst/>
            <a:gdLst>
              <a:gd name="T0" fmla="*/ 89 w 197"/>
              <a:gd name="T1" fmla="*/ 0 h 274"/>
              <a:gd name="T2" fmla="*/ 70 w 197"/>
              <a:gd name="T3" fmla="*/ 6 h 274"/>
              <a:gd name="T4" fmla="*/ 52 w 197"/>
              <a:gd name="T5" fmla="*/ 16 h 274"/>
              <a:gd name="T6" fmla="*/ 36 w 197"/>
              <a:gd name="T7" fmla="*/ 31 h 274"/>
              <a:gd name="T8" fmla="*/ 23 w 197"/>
              <a:gd name="T9" fmla="*/ 50 h 274"/>
              <a:gd name="T10" fmla="*/ 13 w 197"/>
              <a:gd name="T11" fmla="*/ 71 h 274"/>
              <a:gd name="T12" fmla="*/ 5 w 197"/>
              <a:gd name="T13" fmla="*/ 96 h 274"/>
              <a:gd name="T14" fmla="*/ 1 w 197"/>
              <a:gd name="T15" fmla="*/ 122 h 274"/>
              <a:gd name="T16" fmla="*/ 1 w 197"/>
              <a:gd name="T17" fmla="*/ 151 h 274"/>
              <a:gd name="T18" fmla="*/ 5 w 197"/>
              <a:gd name="T19" fmla="*/ 177 h 274"/>
              <a:gd name="T20" fmla="*/ 13 w 197"/>
              <a:gd name="T21" fmla="*/ 201 h 274"/>
              <a:gd name="T22" fmla="*/ 23 w 197"/>
              <a:gd name="T23" fmla="*/ 222 h 274"/>
              <a:gd name="T24" fmla="*/ 36 w 197"/>
              <a:gd name="T25" fmla="*/ 242 h 274"/>
              <a:gd name="T26" fmla="*/ 52 w 197"/>
              <a:gd name="T27" fmla="*/ 257 h 274"/>
              <a:gd name="T28" fmla="*/ 70 w 197"/>
              <a:gd name="T29" fmla="*/ 266 h 274"/>
              <a:gd name="T30" fmla="*/ 89 w 197"/>
              <a:gd name="T31" fmla="*/ 273 h 274"/>
              <a:gd name="T32" fmla="*/ 109 w 197"/>
              <a:gd name="T33" fmla="*/ 273 h 274"/>
              <a:gd name="T34" fmla="*/ 128 w 197"/>
              <a:gd name="T35" fmla="*/ 266 h 274"/>
              <a:gd name="T36" fmla="*/ 146 w 197"/>
              <a:gd name="T37" fmla="*/ 257 h 274"/>
              <a:gd name="T38" fmla="*/ 161 w 197"/>
              <a:gd name="T39" fmla="*/ 242 h 274"/>
              <a:gd name="T40" fmla="*/ 174 w 197"/>
              <a:gd name="T41" fmla="*/ 222 h 274"/>
              <a:gd name="T42" fmla="*/ 185 w 197"/>
              <a:gd name="T43" fmla="*/ 201 h 274"/>
              <a:gd name="T44" fmla="*/ 193 w 197"/>
              <a:gd name="T45" fmla="*/ 177 h 274"/>
              <a:gd name="T46" fmla="*/ 196 w 197"/>
              <a:gd name="T47" fmla="*/ 151 h 274"/>
              <a:gd name="T48" fmla="*/ 196 w 197"/>
              <a:gd name="T49" fmla="*/ 122 h 274"/>
              <a:gd name="T50" fmla="*/ 193 w 197"/>
              <a:gd name="T51" fmla="*/ 96 h 274"/>
              <a:gd name="T52" fmla="*/ 185 w 197"/>
              <a:gd name="T53" fmla="*/ 71 h 274"/>
              <a:gd name="T54" fmla="*/ 174 w 197"/>
              <a:gd name="T55" fmla="*/ 50 h 274"/>
              <a:gd name="T56" fmla="*/ 161 w 197"/>
              <a:gd name="T57" fmla="*/ 31 h 274"/>
              <a:gd name="T58" fmla="*/ 146 w 197"/>
              <a:gd name="T59" fmla="*/ 16 h 274"/>
              <a:gd name="T60" fmla="*/ 128 w 197"/>
              <a:gd name="T61" fmla="*/ 6 h 274"/>
              <a:gd name="T62" fmla="*/ 109 w 197"/>
              <a:gd name="T63"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56" name="Freeform 116"/>
          <p:cNvSpPr>
            <a:spLocks/>
          </p:cNvSpPr>
          <p:nvPr/>
        </p:nvSpPr>
        <p:spPr bwMode="auto">
          <a:xfrm>
            <a:off x="4416425" y="3702050"/>
            <a:ext cx="158750" cy="315913"/>
          </a:xfrm>
          <a:custGeom>
            <a:avLst/>
            <a:gdLst>
              <a:gd name="T0" fmla="*/ 49 w 100"/>
              <a:gd name="T1" fmla="*/ 0 h 199"/>
              <a:gd name="T2" fmla="*/ 44 w 100"/>
              <a:gd name="T3" fmla="*/ 0 h 199"/>
              <a:gd name="T4" fmla="*/ 39 w 100"/>
              <a:gd name="T5" fmla="*/ 2 h 199"/>
              <a:gd name="T6" fmla="*/ 34 w 100"/>
              <a:gd name="T7" fmla="*/ 5 h 199"/>
              <a:gd name="T8" fmla="*/ 30 w 100"/>
              <a:gd name="T9" fmla="*/ 8 h 199"/>
              <a:gd name="T10" fmla="*/ 21 w 100"/>
              <a:gd name="T11" fmla="*/ 16 h 199"/>
              <a:gd name="T12" fmla="*/ 15 w 100"/>
              <a:gd name="T13" fmla="*/ 29 h 199"/>
              <a:gd name="T14" fmla="*/ 8 w 100"/>
              <a:gd name="T15" fmla="*/ 44 h 199"/>
              <a:gd name="T16" fmla="*/ 4 w 100"/>
              <a:gd name="T17" fmla="*/ 60 h 199"/>
              <a:gd name="T18" fmla="*/ 0 w 100"/>
              <a:gd name="T19" fmla="*/ 80 h 199"/>
              <a:gd name="T20" fmla="*/ 0 w 100"/>
              <a:gd name="T21" fmla="*/ 99 h 199"/>
              <a:gd name="T22" fmla="*/ 0 w 100"/>
              <a:gd name="T23" fmla="*/ 120 h 199"/>
              <a:gd name="T24" fmla="*/ 4 w 100"/>
              <a:gd name="T25" fmla="*/ 138 h 199"/>
              <a:gd name="T26" fmla="*/ 8 w 100"/>
              <a:gd name="T27" fmla="*/ 155 h 199"/>
              <a:gd name="T28" fmla="*/ 15 w 100"/>
              <a:gd name="T29" fmla="*/ 169 h 199"/>
              <a:gd name="T30" fmla="*/ 21 w 100"/>
              <a:gd name="T31" fmla="*/ 182 h 199"/>
              <a:gd name="T32" fmla="*/ 30 w 100"/>
              <a:gd name="T33" fmla="*/ 190 h 199"/>
              <a:gd name="T34" fmla="*/ 34 w 100"/>
              <a:gd name="T35" fmla="*/ 195 h 199"/>
              <a:gd name="T36" fmla="*/ 39 w 100"/>
              <a:gd name="T37" fmla="*/ 197 h 199"/>
              <a:gd name="T38" fmla="*/ 44 w 100"/>
              <a:gd name="T39" fmla="*/ 198 h 199"/>
              <a:gd name="T40" fmla="*/ 49 w 100"/>
              <a:gd name="T41" fmla="*/ 198 h 199"/>
              <a:gd name="T42" fmla="*/ 54 w 100"/>
              <a:gd name="T43" fmla="*/ 198 h 199"/>
              <a:gd name="T44" fmla="*/ 60 w 100"/>
              <a:gd name="T45" fmla="*/ 197 h 199"/>
              <a:gd name="T46" fmla="*/ 64 w 100"/>
              <a:gd name="T47" fmla="*/ 195 h 199"/>
              <a:gd name="T48" fmla="*/ 69 w 100"/>
              <a:gd name="T49" fmla="*/ 190 h 199"/>
              <a:gd name="T50" fmla="*/ 78 w 100"/>
              <a:gd name="T51" fmla="*/ 182 h 199"/>
              <a:gd name="T52" fmla="*/ 85 w 100"/>
              <a:gd name="T53" fmla="*/ 169 h 199"/>
              <a:gd name="T54" fmla="*/ 91 w 100"/>
              <a:gd name="T55" fmla="*/ 155 h 199"/>
              <a:gd name="T56" fmla="*/ 96 w 100"/>
              <a:gd name="T57" fmla="*/ 138 h 199"/>
              <a:gd name="T58" fmla="*/ 99 w 100"/>
              <a:gd name="T59" fmla="*/ 120 h 199"/>
              <a:gd name="T60" fmla="*/ 99 w 100"/>
              <a:gd name="T61" fmla="*/ 99 h 199"/>
              <a:gd name="T62" fmla="*/ 99 w 100"/>
              <a:gd name="T63" fmla="*/ 80 h 199"/>
              <a:gd name="T64" fmla="*/ 96 w 100"/>
              <a:gd name="T65" fmla="*/ 60 h 199"/>
              <a:gd name="T66" fmla="*/ 91 w 100"/>
              <a:gd name="T67" fmla="*/ 44 h 199"/>
              <a:gd name="T68" fmla="*/ 85 w 100"/>
              <a:gd name="T69" fmla="*/ 29 h 199"/>
              <a:gd name="T70" fmla="*/ 78 w 100"/>
              <a:gd name="T71" fmla="*/ 16 h 199"/>
              <a:gd name="T72" fmla="*/ 69 w 100"/>
              <a:gd name="T73" fmla="*/ 8 h 199"/>
              <a:gd name="T74" fmla="*/ 64 w 100"/>
              <a:gd name="T75" fmla="*/ 5 h 199"/>
              <a:gd name="T76" fmla="*/ 60 w 100"/>
              <a:gd name="T77" fmla="*/ 2 h 199"/>
              <a:gd name="T78" fmla="*/ 54 w 100"/>
              <a:gd name="T79" fmla="*/ 0 h 199"/>
              <a:gd name="T80" fmla="*/ 49 w 100"/>
              <a:gd name="T8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333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57" name="Freeform 117"/>
          <p:cNvSpPr>
            <a:spLocks/>
          </p:cNvSpPr>
          <p:nvPr/>
        </p:nvSpPr>
        <p:spPr bwMode="auto">
          <a:xfrm>
            <a:off x="4408488" y="3694113"/>
            <a:ext cx="87312" cy="166687"/>
          </a:xfrm>
          <a:custGeom>
            <a:avLst/>
            <a:gdLst>
              <a:gd name="T0" fmla="*/ 9 w 55"/>
              <a:gd name="T1" fmla="*/ 104 h 105"/>
              <a:gd name="T2" fmla="*/ 10 w 55"/>
              <a:gd name="T3" fmla="*/ 85 h 105"/>
              <a:gd name="T4" fmla="*/ 13 w 55"/>
              <a:gd name="T5" fmla="*/ 67 h 105"/>
              <a:gd name="T6" fmla="*/ 18 w 55"/>
              <a:gd name="T7" fmla="*/ 51 h 105"/>
              <a:gd name="T8" fmla="*/ 23 w 55"/>
              <a:gd name="T9" fmla="*/ 36 h 105"/>
              <a:gd name="T10" fmla="*/ 30 w 55"/>
              <a:gd name="T11" fmla="*/ 25 h 105"/>
              <a:gd name="T12" fmla="*/ 38 w 55"/>
              <a:gd name="T13" fmla="*/ 15 h 105"/>
              <a:gd name="T14" fmla="*/ 43 w 55"/>
              <a:gd name="T15" fmla="*/ 13 h 105"/>
              <a:gd name="T16" fmla="*/ 46 w 55"/>
              <a:gd name="T17" fmla="*/ 10 h 105"/>
              <a:gd name="T18" fmla="*/ 51 w 55"/>
              <a:gd name="T19" fmla="*/ 10 h 105"/>
              <a:gd name="T20" fmla="*/ 54 w 55"/>
              <a:gd name="T21" fmla="*/ 8 h 105"/>
              <a:gd name="T22" fmla="*/ 54 w 55"/>
              <a:gd name="T23" fmla="*/ 0 h 105"/>
              <a:gd name="T24" fmla="*/ 49 w 55"/>
              <a:gd name="T25" fmla="*/ 2 h 105"/>
              <a:gd name="T26" fmla="*/ 43 w 55"/>
              <a:gd name="T27" fmla="*/ 4 h 105"/>
              <a:gd name="T28" fmla="*/ 38 w 55"/>
              <a:gd name="T29" fmla="*/ 5 h 105"/>
              <a:gd name="T30" fmla="*/ 33 w 55"/>
              <a:gd name="T31" fmla="*/ 10 h 105"/>
              <a:gd name="T32" fmla="*/ 23 w 55"/>
              <a:gd name="T33" fmla="*/ 20 h 105"/>
              <a:gd name="T34" fmla="*/ 15 w 55"/>
              <a:gd name="T35" fmla="*/ 33 h 105"/>
              <a:gd name="T36" fmla="*/ 10 w 55"/>
              <a:gd name="T37" fmla="*/ 47 h 105"/>
              <a:gd name="T38" fmla="*/ 5 w 55"/>
              <a:gd name="T39" fmla="*/ 65 h 105"/>
              <a:gd name="T40" fmla="*/ 2 w 55"/>
              <a:gd name="T41" fmla="*/ 85 h 105"/>
              <a:gd name="T42" fmla="*/ 0 w 55"/>
              <a:gd name="T43" fmla="*/ 104 h 105"/>
              <a:gd name="T44" fmla="*/ 9 w 55"/>
              <a:gd name="T4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58" name="Freeform 118"/>
          <p:cNvSpPr>
            <a:spLocks/>
          </p:cNvSpPr>
          <p:nvPr/>
        </p:nvSpPr>
        <p:spPr bwMode="auto">
          <a:xfrm>
            <a:off x="4408488" y="3859213"/>
            <a:ext cx="87312" cy="166687"/>
          </a:xfrm>
          <a:custGeom>
            <a:avLst/>
            <a:gdLst>
              <a:gd name="T0" fmla="*/ 54 w 55"/>
              <a:gd name="T1" fmla="*/ 96 h 105"/>
              <a:gd name="T2" fmla="*/ 51 w 55"/>
              <a:gd name="T3" fmla="*/ 95 h 105"/>
              <a:gd name="T4" fmla="*/ 46 w 55"/>
              <a:gd name="T5" fmla="*/ 95 h 105"/>
              <a:gd name="T6" fmla="*/ 43 w 55"/>
              <a:gd name="T7" fmla="*/ 91 h 105"/>
              <a:gd name="T8" fmla="*/ 38 w 55"/>
              <a:gd name="T9" fmla="*/ 90 h 105"/>
              <a:gd name="T10" fmla="*/ 30 w 55"/>
              <a:gd name="T11" fmla="*/ 80 h 105"/>
              <a:gd name="T12" fmla="*/ 23 w 55"/>
              <a:gd name="T13" fmla="*/ 69 h 105"/>
              <a:gd name="T14" fmla="*/ 18 w 55"/>
              <a:gd name="T15" fmla="*/ 56 h 105"/>
              <a:gd name="T16" fmla="*/ 13 w 55"/>
              <a:gd name="T17" fmla="*/ 38 h 105"/>
              <a:gd name="T18" fmla="*/ 10 w 55"/>
              <a:gd name="T19" fmla="*/ 20 h 105"/>
              <a:gd name="T20" fmla="*/ 9 w 55"/>
              <a:gd name="T21" fmla="*/ 0 h 105"/>
              <a:gd name="T22" fmla="*/ 0 w 55"/>
              <a:gd name="T23" fmla="*/ 0 h 105"/>
              <a:gd name="T24" fmla="*/ 2 w 55"/>
              <a:gd name="T25" fmla="*/ 21 h 105"/>
              <a:gd name="T26" fmla="*/ 5 w 55"/>
              <a:gd name="T27" fmla="*/ 41 h 105"/>
              <a:gd name="T28" fmla="*/ 10 w 55"/>
              <a:gd name="T29" fmla="*/ 57 h 105"/>
              <a:gd name="T30" fmla="*/ 15 w 55"/>
              <a:gd name="T31" fmla="*/ 73 h 105"/>
              <a:gd name="T32" fmla="*/ 23 w 55"/>
              <a:gd name="T33" fmla="*/ 85 h 105"/>
              <a:gd name="T34" fmla="*/ 33 w 55"/>
              <a:gd name="T35" fmla="*/ 95 h 105"/>
              <a:gd name="T36" fmla="*/ 38 w 55"/>
              <a:gd name="T37" fmla="*/ 99 h 105"/>
              <a:gd name="T38" fmla="*/ 43 w 55"/>
              <a:gd name="T39" fmla="*/ 101 h 105"/>
              <a:gd name="T40" fmla="*/ 49 w 55"/>
              <a:gd name="T41" fmla="*/ 103 h 105"/>
              <a:gd name="T42" fmla="*/ 54 w 55"/>
              <a:gd name="T43" fmla="*/ 104 h 105"/>
              <a:gd name="T44" fmla="*/ 54 w 55"/>
              <a:gd name="T45" fmla="*/ 9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59" name="Freeform 119"/>
          <p:cNvSpPr>
            <a:spLocks/>
          </p:cNvSpPr>
          <p:nvPr/>
        </p:nvSpPr>
        <p:spPr bwMode="auto">
          <a:xfrm>
            <a:off x="4494213" y="3859213"/>
            <a:ext cx="88900" cy="166687"/>
          </a:xfrm>
          <a:custGeom>
            <a:avLst/>
            <a:gdLst>
              <a:gd name="T0" fmla="*/ 47 w 56"/>
              <a:gd name="T1" fmla="*/ 0 h 105"/>
              <a:gd name="T2" fmla="*/ 46 w 56"/>
              <a:gd name="T3" fmla="*/ 20 h 105"/>
              <a:gd name="T4" fmla="*/ 42 w 56"/>
              <a:gd name="T5" fmla="*/ 38 h 105"/>
              <a:gd name="T6" fmla="*/ 37 w 56"/>
              <a:gd name="T7" fmla="*/ 56 h 105"/>
              <a:gd name="T8" fmla="*/ 33 w 56"/>
              <a:gd name="T9" fmla="*/ 69 h 105"/>
              <a:gd name="T10" fmla="*/ 24 w 56"/>
              <a:gd name="T11" fmla="*/ 80 h 105"/>
              <a:gd name="T12" fmla="*/ 18 w 56"/>
              <a:gd name="T13" fmla="*/ 90 h 105"/>
              <a:gd name="T14" fmla="*/ 13 w 56"/>
              <a:gd name="T15" fmla="*/ 91 h 105"/>
              <a:gd name="T16" fmla="*/ 10 w 56"/>
              <a:gd name="T17" fmla="*/ 95 h 105"/>
              <a:gd name="T18" fmla="*/ 5 w 56"/>
              <a:gd name="T19" fmla="*/ 95 h 105"/>
              <a:gd name="T20" fmla="*/ 0 w 56"/>
              <a:gd name="T21" fmla="*/ 96 h 105"/>
              <a:gd name="T22" fmla="*/ 0 w 56"/>
              <a:gd name="T23" fmla="*/ 104 h 105"/>
              <a:gd name="T24" fmla="*/ 7 w 56"/>
              <a:gd name="T25" fmla="*/ 103 h 105"/>
              <a:gd name="T26" fmla="*/ 13 w 56"/>
              <a:gd name="T27" fmla="*/ 101 h 105"/>
              <a:gd name="T28" fmla="*/ 18 w 56"/>
              <a:gd name="T29" fmla="*/ 99 h 105"/>
              <a:gd name="T30" fmla="*/ 23 w 56"/>
              <a:gd name="T31" fmla="*/ 95 h 105"/>
              <a:gd name="T32" fmla="*/ 33 w 56"/>
              <a:gd name="T33" fmla="*/ 85 h 105"/>
              <a:gd name="T34" fmla="*/ 41 w 56"/>
              <a:gd name="T35" fmla="*/ 73 h 105"/>
              <a:gd name="T36" fmla="*/ 46 w 56"/>
              <a:gd name="T37" fmla="*/ 57 h 105"/>
              <a:gd name="T38" fmla="*/ 50 w 56"/>
              <a:gd name="T39" fmla="*/ 41 h 105"/>
              <a:gd name="T40" fmla="*/ 54 w 56"/>
              <a:gd name="T41" fmla="*/ 21 h 105"/>
              <a:gd name="T42" fmla="*/ 55 w 56"/>
              <a:gd name="T43" fmla="*/ 0 h 105"/>
              <a:gd name="T44" fmla="*/ 47 w 56"/>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60" name="Freeform 120"/>
          <p:cNvSpPr>
            <a:spLocks/>
          </p:cNvSpPr>
          <p:nvPr/>
        </p:nvSpPr>
        <p:spPr bwMode="auto">
          <a:xfrm>
            <a:off x="4494213" y="3694113"/>
            <a:ext cx="88900" cy="166687"/>
          </a:xfrm>
          <a:custGeom>
            <a:avLst/>
            <a:gdLst>
              <a:gd name="T0" fmla="*/ 0 w 56"/>
              <a:gd name="T1" fmla="*/ 8 h 105"/>
              <a:gd name="T2" fmla="*/ 5 w 56"/>
              <a:gd name="T3" fmla="*/ 10 h 105"/>
              <a:gd name="T4" fmla="*/ 10 w 56"/>
              <a:gd name="T5" fmla="*/ 10 h 105"/>
              <a:gd name="T6" fmla="*/ 13 w 56"/>
              <a:gd name="T7" fmla="*/ 13 h 105"/>
              <a:gd name="T8" fmla="*/ 18 w 56"/>
              <a:gd name="T9" fmla="*/ 15 h 105"/>
              <a:gd name="T10" fmla="*/ 24 w 56"/>
              <a:gd name="T11" fmla="*/ 25 h 105"/>
              <a:gd name="T12" fmla="*/ 33 w 56"/>
              <a:gd name="T13" fmla="*/ 36 h 105"/>
              <a:gd name="T14" fmla="*/ 37 w 56"/>
              <a:gd name="T15" fmla="*/ 51 h 105"/>
              <a:gd name="T16" fmla="*/ 42 w 56"/>
              <a:gd name="T17" fmla="*/ 67 h 105"/>
              <a:gd name="T18" fmla="*/ 46 w 56"/>
              <a:gd name="T19" fmla="*/ 85 h 105"/>
              <a:gd name="T20" fmla="*/ 47 w 56"/>
              <a:gd name="T21" fmla="*/ 104 h 105"/>
              <a:gd name="T22" fmla="*/ 55 w 56"/>
              <a:gd name="T23" fmla="*/ 104 h 105"/>
              <a:gd name="T24" fmla="*/ 54 w 56"/>
              <a:gd name="T25" fmla="*/ 85 h 105"/>
              <a:gd name="T26" fmla="*/ 50 w 56"/>
              <a:gd name="T27" fmla="*/ 65 h 105"/>
              <a:gd name="T28" fmla="*/ 46 w 56"/>
              <a:gd name="T29" fmla="*/ 47 h 105"/>
              <a:gd name="T30" fmla="*/ 41 w 56"/>
              <a:gd name="T31" fmla="*/ 33 h 105"/>
              <a:gd name="T32" fmla="*/ 33 w 56"/>
              <a:gd name="T33" fmla="*/ 20 h 105"/>
              <a:gd name="T34" fmla="*/ 23 w 56"/>
              <a:gd name="T35" fmla="*/ 10 h 105"/>
              <a:gd name="T36" fmla="*/ 18 w 56"/>
              <a:gd name="T37" fmla="*/ 5 h 105"/>
              <a:gd name="T38" fmla="*/ 13 w 56"/>
              <a:gd name="T39" fmla="*/ 4 h 105"/>
              <a:gd name="T40" fmla="*/ 7 w 56"/>
              <a:gd name="T41" fmla="*/ 2 h 105"/>
              <a:gd name="T42" fmla="*/ 0 w 56"/>
              <a:gd name="T43" fmla="*/ 0 h 105"/>
              <a:gd name="T44" fmla="*/ 0 w 56"/>
              <a:gd name="T45" fmla="*/ 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61" name="Freeform 121"/>
          <p:cNvSpPr>
            <a:spLocks/>
          </p:cNvSpPr>
          <p:nvPr/>
        </p:nvSpPr>
        <p:spPr bwMode="auto">
          <a:xfrm>
            <a:off x="3195638" y="5167313"/>
            <a:ext cx="312737" cy="434975"/>
          </a:xfrm>
          <a:custGeom>
            <a:avLst/>
            <a:gdLst>
              <a:gd name="T0" fmla="*/ 89 w 197"/>
              <a:gd name="T1" fmla="*/ 0 h 274"/>
              <a:gd name="T2" fmla="*/ 70 w 197"/>
              <a:gd name="T3" fmla="*/ 6 h 274"/>
              <a:gd name="T4" fmla="*/ 52 w 197"/>
              <a:gd name="T5" fmla="*/ 16 h 274"/>
              <a:gd name="T6" fmla="*/ 36 w 197"/>
              <a:gd name="T7" fmla="*/ 31 h 274"/>
              <a:gd name="T8" fmla="*/ 23 w 197"/>
              <a:gd name="T9" fmla="*/ 50 h 274"/>
              <a:gd name="T10" fmla="*/ 13 w 197"/>
              <a:gd name="T11" fmla="*/ 71 h 274"/>
              <a:gd name="T12" fmla="*/ 5 w 197"/>
              <a:gd name="T13" fmla="*/ 96 h 274"/>
              <a:gd name="T14" fmla="*/ 1 w 197"/>
              <a:gd name="T15" fmla="*/ 122 h 274"/>
              <a:gd name="T16" fmla="*/ 1 w 197"/>
              <a:gd name="T17" fmla="*/ 151 h 274"/>
              <a:gd name="T18" fmla="*/ 5 w 197"/>
              <a:gd name="T19" fmla="*/ 177 h 274"/>
              <a:gd name="T20" fmla="*/ 13 w 197"/>
              <a:gd name="T21" fmla="*/ 201 h 274"/>
              <a:gd name="T22" fmla="*/ 23 w 197"/>
              <a:gd name="T23" fmla="*/ 222 h 274"/>
              <a:gd name="T24" fmla="*/ 36 w 197"/>
              <a:gd name="T25" fmla="*/ 242 h 274"/>
              <a:gd name="T26" fmla="*/ 52 w 197"/>
              <a:gd name="T27" fmla="*/ 257 h 274"/>
              <a:gd name="T28" fmla="*/ 70 w 197"/>
              <a:gd name="T29" fmla="*/ 266 h 274"/>
              <a:gd name="T30" fmla="*/ 89 w 197"/>
              <a:gd name="T31" fmla="*/ 273 h 274"/>
              <a:gd name="T32" fmla="*/ 109 w 197"/>
              <a:gd name="T33" fmla="*/ 273 h 274"/>
              <a:gd name="T34" fmla="*/ 128 w 197"/>
              <a:gd name="T35" fmla="*/ 266 h 274"/>
              <a:gd name="T36" fmla="*/ 146 w 197"/>
              <a:gd name="T37" fmla="*/ 257 h 274"/>
              <a:gd name="T38" fmla="*/ 161 w 197"/>
              <a:gd name="T39" fmla="*/ 242 h 274"/>
              <a:gd name="T40" fmla="*/ 174 w 197"/>
              <a:gd name="T41" fmla="*/ 222 h 274"/>
              <a:gd name="T42" fmla="*/ 185 w 197"/>
              <a:gd name="T43" fmla="*/ 201 h 274"/>
              <a:gd name="T44" fmla="*/ 193 w 197"/>
              <a:gd name="T45" fmla="*/ 177 h 274"/>
              <a:gd name="T46" fmla="*/ 196 w 197"/>
              <a:gd name="T47" fmla="*/ 151 h 274"/>
              <a:gd name="T48" fmla="*/ 196 w 197"/>
              <a:gd name="T49" fmla="*/ 122 h 274"/>
              <a:gd name="T50" fmla="*/ 193 w 197"/>
              <a:gd name="T51" fmla="*/ 96 h 274"/>
              <a:gd name="T52" fmla="*/ 185 w 197"/>
              <a:gd name="T53" fmla="*/ 71 h 274"/>
              <a:gd name="T54" fmla="*/ 174 w 197"/>
              <a:gd name="T55" fmla="*/ 50 h 274"/>
              <a:gd name="T56" fmla="*/ 161 w 197"/>
              <a:gd name="T57" fmla="*/ 31 h 274"/>
              <a:gd name="T58" fmla="*/ 146 w 197"/>
              <a:gd name="T59" fmla="*/ 16 h 274"/>
              <a:gd name="T60" fmla="*/ 128 w 197"/>
              <a:gd name="T61" fmla="*/ 6 h 274"/>
              <a:gd name="T62" fmla="*/ 109 w 197"/>
              <a:gd name="T63"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62" name="Freeform 122"/>
          <p:cNvSpPr>
            <a:spLocks/>
          </p:cNvSpPr>
          <p:nvPr/>
        </p:nvSpPr>
        <p:spPr bwMode="auto">
          <a:xfrm>
            <a:off x="3349625" y="5226050"/>
            <a:ext cx="158750" cy="315913"/>
          </a:xfrm>
          <a:custGeom>
            <a:avLst/>
            <a:gdLst>
              <a:gd name="T0" fmla="*/ 49 w 100"/>
              <a:gd name="T1" fmla="*/ 0 h 199"/>
              <a:gd name="T2" fmla="*/ 44 w 100"/>
              <a:gd name="T3" fmla="*/ 0 h 199"/>
              <a:gd name="T4" fmla="*/ 39 w 100"/>
              <a:gd name="T5" fmla="*/ 2 h 199"/>
              <a:gd name="T6" fmla="*/ 34 w 100"/>
              <a:gd name="T7" fmla="*/ 5 h 199"/>
              <a:gd name="T8" fmla="*/ 30 w 100"/>
              <a:gd name="T9" fmla="*/ 8 h 199"/>
              <a:gd name="T10" fmla="*/ 21 w 100"/>
              <a:gd name="T11" fmla="*/ 16 h 199"/>
              <a:gd name="T12" fmla="*/ 15 w 100"/>
              <a:gd name="T13" fmla="*/ 29 h 199"/>
              <a:gd name="T14" fmla="*/ 8 w 100"/>
              <a:gd name="T15" fmla="*/ 44 h 199"/>
              <a:gd name="T16" fmla="*/ 4 w 100"/>
              <a:gd name="T17" fmla="*/ 60 h 199"/>
              <a:gd name="T18" fmla="*/ 0 w 100"/>
              <a:gd name="T19" fmla="*/ 80 h 199"/>
              <a:gd name="T20" fmla="*/ 0 w 100"/>
              <a:gd name="T21" fmla="*/ 99 h 199"/>
              <a:gd name="T22" fmla="*/ 0 w 100"/>
              <a:gd name="T23" fmla="*/ 120 h 199"/>
              <a:gd name="T24" fmla="*/ 4 w 100"/>
              <a:gd name="T25" fmla="*/ 138 h 199"/>
              <a:gd name="T26" fmla="*/ 8 w 100"/>
              <a:gd name="T27" fmla="*/ 155 h 199"/>
              <a:gd name="T28" fmla="*/ 15 w 100"/>
              <a:gd name="T29" fmla="*/ 169 h 199"/>
              <a:gd name="T30" fmla="*/ 21 w 100"/>
              <a:gd name="T31" fmla="*/ 182 h 199"/>
              <a:gd name="T32" fmla="*/ 30 w 100"/>
              <a:gd name="T33" fmla="*/ 190 h 199"/>
              <a:gd name="T34" fmla="*/ 34 w 100"/>
              <a:gd name="T35" fmla="*/ 195 h 199"/>
              <a:gd name="T36" fmla="*/ 39 w 100"/>
              <a:gd name="T37" fmla="*/ 197 h 199"/>
              <a:gd name="T38" fmla="*/ 44 w 100"/>
              <a:gd name="T39" fmla="*/ 198 h 199"/>
              <a:gd name="T40" fmla="*/ 49 w 100"/>
              <a:gd name="T41" fmla="*/ 198 h 199"/>
              <a:gd name="T42" fmla="*/ 54 w 100"/>
              <a:gd name="T43" fmla="*/ 198 h 199"/>
              <a:gd name="T44" fmla="*/ 60 w 100"/>
              <a:gd name="T45" fmla="*/ 197 h 199"/>
              <a:gd name="T46" fmla="*/ 64 w 100"/>
              <a:gd name="T47" fmla="*/ 195 h 199"/>
              <a:gd name="T48" fmla="*/ 69 w 100"/>
              <a:gd name="T49" fmla="*/ 190 h 199"/>
              <a:gd name="T50" fmla="*/ 78 w 100"/>
              <a:gd name="T51" fmla="*/ 182 h 199"/>
              <a:gd name="T52" fmla="*/ 85 w 100"/>
              <a:gd name="T53" fmla="*/ 169 h 199"/>
              <a:gd name="T54" fmla="*/ 91 w 100"/>
              <a:gd name="T55" fmla="*/ 155 h 199"/>
              <a:gd name="T56" fmla="*/ 96 w 100"/>
              <a:gd name="T57" fmla="*/ 138 h 199"/>
              <a:gd name="T58" fmla="*/ 99 w 100"/>
              <a:gd name="T59" fmla="*/ 120 h 199"/>
              <a:gd name="T60" fmla="*/ 99 w 100"/>
              <a:gd name="T61" fmla="*/ 99 h 199"/>
              <a:gd name="T62" fmla="*/ 99 w 100"/>
              <a:gd name="T63" fmla="*/ 80 h 199"/>
              <a:gd name="T64" fmla="*/ 96 w 100"/>
              <a:gd name="T65" fmla="*/ 60 h 199"/>
              <a:gd name="T66" fmla="*/ 91 w 100"/>
              <a:gd name="T67" fmla="*/ 44 h 199"/>
              <a:gd name="T68" fmla="*/ 85 w 100"/>
              <a:gd name="T69" fmla="*/ 29 h 199"/>
              <a:gd name="T70" fmla="*/ 78 w 100"/>
              <a:gd name="T71" fmla="*/ 16 h 199"/>
              <a:gd name="T72" fmla="*/ 69 w 100"/>
              <a:gd name="T73" fmla="*/ 8 h 199"/>
              <a:gd name="T74" fmla="*/ 64 w 100"/>
              <a:gd name="T75" fmla="*/ 5 h 199"/>
              <a:gd name="T76" fmla="*/ 60 w 100"/>
              <a:gd name="T77" fmla="*/ 2 h 199"/>
              <a:gd name="T78" fmla="*/ 54 w 100"/>
              <a:gd name="T79" fmla="*/ 0 h 199"/>
              <a:gd name="T80" fmla="*/ 49 w 100"/>
              <a:gd name="T8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3333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63" name="Freeform 123"/>
          <p:cNvSpPr>
            <a:spLocks/>
          </p:cNvSpPr>
          <p:nvPr/>
        </p:nvSpPr>
        <p:spPr bwMode="auto">
          <a:xfrm>
            <a:off x="3341688" y="5218113"/>
            <a:ext cx="87312" cy="166687"/>
          </a:xfrm>
          <a:custGeom>
            <a:avLst/>
            <a:gdLst>
              <a:gd name="T0" fmla="*/ 9 w 55"/>
              <a:gd name="T1" fmla="*/ 104 h 105"/>
              <a:gd name="T2" fmla="*/ 10 w 55"/>
              <a:gd name="T3" fmla="*/ 85 h 105"/>
              <a:gd name="T4" fmla="*/ 13 w 55"/>
              <a:gd name="T5" fmla="*/ 67 h 105"/>
              <a:gd name="T6" fmla="*/ 18 w 55"/>
              <a:gd name="T7" fmla="*/ 51 h 105"/>
              <a:gd name="T8" fmla="*/ 23 w 55"/>
              <a:gd name="T9" fmla="*/ 36 h 105"/>
              <a:gd name="T10" fmla="*/ 30 w 55"/>
              <a:gd name="T11" fmla="*/ 25 h 105"/>
              <a:gd name="T12" fmla="*/ 38 w 55"/>
              <a:gd name="T13" fmla="*/ 15 h 105"/>
              <a:gd name="T14" fmla="*/ 43 w 55"/>
              <a:gd name="T15" fmla="*/ 13 h 105"/>
              <a:gd name="T16" fmla="*/ 46 w 55"/>
              <a:gd name="T17" fmla="*/ 10 h 105"/>
              <a:gd name="T18" fmla="*/ 51 w 55"/>
              <a:gd name="T19" fmla="*/ 10 h 105"/>
              <a:gd name="T20" fmla="*/ 54 w 55"/>
              <a:gd name="T21" fmla="*/ 8 h 105"/>
              <a:gd name="T22" fmla="*/ 54 w 55"/>
              <a:gd name="T23" fmla="*/ 0 h 105"/>
              <a:gd name="T24" fmla="*/ 49 w 55"/>
              <a:gd name="T25" fmla="*/ 2 h 105"/>
              <a:gd name="T26" fmla="*/ 43 w 55"/>
              <a:gd name="T27" fmla="*/ 4 h 105"/>
              <a:gd name="T28" fmla="*/ 38 w 55"/>
              <a:gd name="T29" fmla="*/ 5 h 105"/>
              <a:gd name="T30" fmla="*/ 33 w 55"/>
              <a:gd name="T31" fmla="*/ 10 h 105"/>
              <a:gd name="T32" fmla="*/ 23 w 55"/>
              <a:gd name="T33" fmla="*/ 20 h 105"/>
              <a:gd name="T34" fmla="*/ 15 w 55"/>
              <a:gd name="T35" fmla="*/ 33 h 105"/>
              <a:gd name="T36" fmla="*/ 10 w 55"/>
              <a:gd name="T37" fmla="*/ 47 h 105"/>
              <a:gd name="T38" fmla="*/ 5 w 55"/>
              <a:gd name="T39" fmla="*/ 65 h 105"/>
              <a:gd name="T40" fmla="*/ 2 w 55"/>
              <a:gd name="T41" fmla="*/ 85 h 105"/>
              <a:gd name="T42" fmla="*/ 0 w 55"/>
              <a:gd name="T43" fmla="*/ 104 h 105"/>
              <a:gd name="T44" fmla="*/ 9 w 55"/>
              <a:gd name="T4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64" name="Freeform 124"/>
          <p:cNvSpPr>
            <a:spLocks/>
          </p:cNvSpPr>
          <p:nvPr/>
        </p:nvSpPr>
        <p:spPr bwMode="auto">
          <a:xfrm>
            <a:off x="3341688" y="5383213"/>
            <a:ext cx="87312" cy="166687"/>
          </a:xfrm>
          <a:custGeom>
            <a:avLst/>
            <a:gdLst>
              <a:gd name="T0" fmla="*/ 54 w 55"/>
              <a:gd name="T1" fmla="*/ 96 h 105"/>
              <a:gd name="T2" fmla="*/ 51 w 55"/>
              <a:gd name="T3" fmla="*/ 95 h 105"/>
              <a:gd name="T4" fmla="*/ 46 w 55"/>
              <a:gd name="T5" fmla="*/ 95 h 105"/>
              <a:gd name="T6" fmla="*/ 43 w 55"/>
              <a:gd name="T7" fmla="*/ 91 h 105"/>
              <a:gd name="T8" fmla="*/ 38 w 55"/>
              <a:gd name="T9" fmla="*/ 90 h 105"/>
              <a:gd name="T10" fmla="*/ 30 w 55"/>
              <a:gd name="T11" fmla="*/ 80 h 105"/>
              <a:gd name="T12" fmla="*/ 23 w 55"/>
              <a:gd name="T13" fmla="*/ 69 h 105"/>
              <a:gd name="T14" fmla="*/ 18 w 55"/>
              <a:gd name="T15" fmla="*/ 56 h 105"/>
              <a:gd name="T16" fmla="*/ 13 w 55"/>
              <a:gd name="T17" fmla="*/ 38 h 105"/>
              <a:gd name="T18" fmla="*/ 10 w 55"/>
              <a:gd name="T19" fmla="*/ 20 h 105"/>
              <a:gd name="T20" fmla="*/ 9 w 55"/>
              <a:gd name="T21" fmla="*/ 0 h 105"/>
              <a:gd name="T22" fmla="*/ 0 w 55"/>
              <a:gd name="T23" fmla="*/ 0 h 105"/>
              <a:gd name="T24" fmla="*/ 2 w 55"/>
              <a:gd name="T25" fmla="*/ 21 h 105"/>
              <a:gd name="T26" fmla="*/ 5 w 55"/>
              <a:gd name="T27" fmla="*/ 41 h 105"/>
              <a:gd name="T28" fmla="*/ 10 w 55"/>
              <a:gd name="T29" fmla="*/ 57 h 105"/>
              <a:gd name="T30" fmla="*/ 15 w 55"/>
              <a:gd name="T31" fmla="*/ 73 h 105"/>
              <a:gd name="T32" fmla="*/ 23 w 55"/>
              <a:gd name="T33" fmla="*/ 85 h 105"/>
              <a:gd name="T34" fmla="*/ 33 w 55"/>
              <a:gd name="T35" fmla="*/ 95 h 105"/>
              <a:gd name="T36" fmla="*/ 38 w 55"/>
              <a:gd name="T37" fmla="*/ 99 h 105"/>
              <a:gd name="T38" fmla="*/ 43 w 55"/>
              <a:gd name="T39" fmla="*/ 101 h 105"/>
              <a:gd name="T40" fmla="*/ 49 w 55"/>
              <a:gd name="T41" fmla="*/ 103 h 105"/>
              <a:gd name="T42" fmla="*/ 54 w 55"/>
              <a:gd name="T43" fmla="*/ 104 h 105"/>
              <a:gd name="T44" fmla="*/ 54 w 55"/>
              <a:gd name="T45" fmla="*/ 9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65" name="Freeform 125"/>
          <p:cNvSpPr>
            <a:spLocks/>
          </p:cNvSpPr>
          <p:nvPr/>
        </p:nvSpPr>
        <p:spPr bwMode="auto">
          <a:xfrm>
            <a:off x="3427413" y="5383213"/>
            <a:ext cx="88900" cy="166687"/>
          </a:xfrm>
          <a:custGeom>
            <a:avLst/>
            <a:gdLst>
              <a:gd name="T0" fmla="*/ 47 w 56"/>
              <a:gd name="T1" fmla="*/ 0 h 105"/>
              <a:gd name="T2" fmla="*/ 46 w 56"/>
              <a:gd name="T3" fmla="*/ 20 h 105"/>
              <a:gd name="T4" fmla="*/ 42 w 56"/>
              <a:gd name="T5" fmla="*/ 38 h 105"/>
              <a:gd name="T6" fmla="*/ 37 w 56"/>
              <a:gd name="T7" fmla="*/ 56 h 105"/>
              <a:gd name="T8" fmla="*/ 33 w 56"/>
              <a:gd name="T9" fmla="*/ 69 h 105"/>
              <a:gd name="T10" fmla="*/ 24 w 56"/>
              <a:gd name="T11" fmla="*/ 80 h 105"/>
              <a:gd name="T12" fmla="*/ 18 w 56"/>
              <a:gd name="T13" fmla="*/ 90 h 105"/>
              <a:gd name="T14" fmla="*/ 13 w 56"/>
              <a:gd name="T15" fmla="*/ 91 h 105"/>
              <a:gd name="T16" fmla="*/ 10 w 56"/>
              <a:gd name="T17" fmla="*/ 95 h 105"/>
              <a:gd name="T18" fmla="*/ 5 w 56"/>
              <a:gd name="T19" fmla="*/ 95 h 105"/>
              <a:gd name="T20" fmla="*/ 0 w 56"/>
              <a:gd name="T21" fmla="*/ 96 h 105"/>
              <a:gd name="T22" fmla="*/ 0 w 56"/>
              <a:gd name="T23" fmla="*/ 104 h 105"/>
              <a:gd name="T24" fmla="*/ 7 w 56"/>
              <a:gd name="T25" fmla="*/ 103 h 105"/>
              <a:gd name="T26" fmla="*/ 13 w 56"/>
              <a:gd name="T27" fmla="*/ 101 h 105"/>
              <a:gd name="T28" fmla="*/ 18 w 56"/>
              <a:gd name="T29" fmla="*/ 99 h 105"/>
              <a:gd name="T30" fmla="*/ 23 w 56"/>
              <a:gd name="T31" fmla="*/ 95 h 105"/>
              <a:gd name="T32" fmla="*/ 33 w 56"/>
              <a:gd name="T33" fmla="*/ 85 h 105"/>
              <a:gd name="T34" fmla="*/ 41 w 56"/>
              <a:gd name="T35" fmla="*/ 73 h 105"/>
              <a:gd name="T36" fmla="*/ 46 w 56"/>
              <a:gd name="T37" fmla="*/ 57 h 105"/>
              <a:gd name="T38" fmla="*/ 50 w 56"/>
              <a:gd name="T39" fmla="*/ 41 h 105"/>
              <a:gd name="T40" fmla="*/ 54 w 56"/>
              <a:gd name="T41" fmla="*/ 21 h 105"/>
              <a:gd name="T42" fmla="*/ 55 w 56"/>
              <a:gd name="T43" fmla="*/ 0 h 105"/>
              <a:gd name="T44" fmla="*/ 47 w 56"/>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66" name="Freeform 126"/>
          <p:cNvSpPr>
            <a:spLocks/>
          </p:cNvSpPr>
          <p:nvPr/>
        </p:nvSpPr>
        <p:spPr bwMode="auto">
          <a:xfrm>
            <a:off x="3427413" y="5218113"/>
            <a:ext cx="88900" cy="166687"/>
          </a:xfrm>
          <a:custGeom>
            <a:avLst/>
            <a:gdLst>
              <a:gd name="T0" fmla="*/ 0 w 56"/>
              <a:gd name="T1" fmla="*/ 8 h 105"/>
              <a:gd name="T2" fmla="*/ 5 w 56"/>
              <a:gd name="T3" fmla="*/ 10 h 105"/>
              <a:gd name="T4" fmla="*/ 10 w 56"/>
              <a:gd name="T5" fmla="*/ 10 h 105"/>
              <a:gd name="T6" fmla="*/ 13 w 56"/>
              <a:gd name="T7" fmla="*/ 13 h 105"/>
              <a:gd name="T8" fmla="*/ 18 w 56"/>
              <a:gd name="T9" fmla="*/ 15 h 105"/>
              <a:gd name="T10" fmla="*/ 24 w 56"/>
              <a:gd name="T11" fmla="*/ 25 h 105"/>
              <a:gd name="T12" fmla="*/ 33 w 56"/>
              <a:gd name="T13" fmla="*/ 36 h 105"/>
              <a:gd name="T14" fmla="*/ 37 w 56"/>
              <a:gd name="T15" fmla="*/ 51 h 105"/>
              <a:gd name="T16" fmla="*/ 42 w 56"/>
              <a:gd name="T17" fmla="*/ 67 h 105"/>
              <a:gd name="T18" fmla="*/ 46 w 56"/>
              <a:gd name="T19" fmla="*/ 85 h 105"/>
              <a:gd name="T20" fmla="*/ 47 w 56"/>
              <a:gd name="T21" fmla="*/ 104 h 105"/>
              <a:gd name="T22" fmla="*/ 55 w 56"/>
              <a:gd name="T23" fmla="*/ 104 h 105"/>
              <a:gd name="T24" fmla="*/ 54 w 56"/>
              <a:gd name="T25" fmla="*/ 85 h 105"/>
              <a:gd name="T26" fmla="*/ 50 w 56"/>
              <a:gd name="T27" fmla="*/ 65 h 105"/>
              <a:gd name="T28" fmla="*/ 46 w 56"/>
              <a:gd name="T29" fmla="*/ 47 h 105"/>
              <a:gd name="T30" fmla="*/ 41 w 56"/>
              <a:gd name="T31" fmla="*/ 33 h 105"/>
              <a:gd name="T32" fmla="*/ 33 w 56"/>
              <a:gd name="T33" fmla="*/ 20 h 105"/>
              <a:gd name="T34" fmla="*/ 23 w 56"/>
              <a:gd name="T35" fmla="*/ 10 h 105"/>
              <a:gd name="T36" fmla="*/ 18 w 56"/>
              <a:gd name="T37" fmla="*/ 5 h 105"/>
              <a:gd name="T38" fmla="*/ 13 w 56"/>
              <a:gd name="T39" fmla="*/ 4 h 105"/>
              <a:gd name="T40" fmla="*/ 7 w 56"/>
              <a:gd name="T41" fmla="*/ 2 h 105"/>
              <a:gd name="T42" fmla="*/ 0 w 56"/>
              <a:gd name="T43" fmla="*/ 0 h 105"/>
              <a:gd name="T44" fmla="*/ 0 w 56"/>
              <a:gd name="T45" fmla="*/ 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67" name="Freeform 127"/>
          <p:cNvSpPr>
            <a:spLocks/>
          </p:cNvSpPr>
          <p:nvPr/>
        </p:nvSpPr>
        <p:spPr bwMode="auto">
          <a:xfrm>
            <a:off x="5580063" y="4271963"/>
            <a:ext cx="236537" cy="328612"/>
          </a:xfrm>
          <a:custGeom>
            <a:avLst/>
            <a:gdLst>
              <a:gd name="T0" fmla="*/ 75 w 149"/>
              <a:gd name="T1" fmla="*/ 0 h 207"/>
              <a:gd name="T2" fmla="*/ 67 w 149"/>
              <a:gd name="T3" fmla="*/ 1 h 207"/>
              <a:gd name="T4" fmla="*/ 59 w 149"/>
              <a:gd name="T5" fmla="*/ 3 h 207"/>
              <a:gd name="T6" fmla="*/ 52 w 149"/>
              <a:gd name="T7" fmla="*/ 5 h 207"/>
              <a:gd name="T8" fmla="*/ 46 w 149"/>
              <a:gd name="T9" fmla="*/ 8 h 207"/>
              <a:gd name="T10" fmla="*/ 39 w 149"/>
              <a:gd name="T11" fmla="*/ 13 h 207"/>
              <a:gd name="T12" fmla="*/ 33 w 149"/>
              <a:gd name="T13" fmla="*/ 18 h 207"/>
              <a:gd name="T14" fmla="*/ 28 w 149"/>
              <a:gd name="T15" fmla="*/ 24 h 207"/>
              <a:gd name="T16" fmla="*/ 22 w 149"/>
              <a:gd name="T17" fmla="*/ 31 h 207"/>
              <a:gd name="T18" fmla="*/ 13 w 149"/>
              <a:gd name="T19" fmla="*/ 47 h 207"/>
              <a:gd name="T20" fmla="*/ 5 w 149"/>
              <a:gd name="T21" fmla="*/ 63 h 207"/>
              <a:gd name="T22" fmla="*/ 2 w 149"/>
              <a:gd name="T23" fmla="*/ 83 h 207"/>
              <a:gd name="T24" fmla="*/ 0 w 149"/>
              <a:gd name="T25" fmla="*/ 104 h 207"/>
              <a:gd name="T26" fmla="*/ 2 w 149"/>
              <a:gd name="T27" fmla="*/ 125 h 207"/>
              <a:gd name="T28" fmla="*/ 5 w 149"/>
              <a:gd name="T29" fmla="*/ 144 h 207"/>
              <a:gd name="T30" fmla="*/ 13 w 149"/>
              <a:gd name="T31" fmla="*/ 161 h 207"/>
              <a:gd name="T32" fmla="*/ 22 w 149"/>
              <a:gd name="T33" fmla="*/ 177 h 207"/>
              <a:gd name="T34" fmla="*/ 28 w 149"/>
              <a:gd name="T35" fmla="*/ 183 h 207"/>
              <a:gd name="T36" fmla="*/ 33 w 149"/>
              <a:gd name="T37" fmla="*/ 190 h 207"/>
              <a:gd name="T38" fmla="*/ 39 w 149"/>
              <a:gd name="T39" fmla="*/ 195 h 207"/>
              <a:gd name="T40" fmla="*/ 46 w 149"/>
              <a:gd name="T41" fmla="*/ 198 h 207"/>
              <a:gd name="T42" fmla="*/ 52 w 149"/>
              <a:gd name="T43" fmla="*/ 203 h 207"/>
              <a:gd name="T44" fmla="*/ 59 w 149"/>
              <a:gd name="T45" fmla="*/ 204 h 207"/>
              <a:gd name="T46" fmla="*/ 67 w 149"/>
              <a:gd name="T47" fmla="*/ 206 h 207"/>
              <a:gd name="T48" fmla="*/ 75 w 149"/>
              <a:gd name="T49" fmla="*/ 206 h 207"/>
              <a:gd name="T50" fmla="*/ 82 w 149"/>
              <a:gd name="T51" fmla="*/ 206 h 207"/>
              <a:gd name="T52" fmla="*/ 90 w 149"/>
              <a:gd name="T53" fmla="*/ 204 h 207"/>
              <a:gd name="T54" fmla="*/ 96 w 149"/>
              <a:gd name="T55" fmla="*/ 203 h 207"/>
              <a:gd name="T56" fmla="*/ 103 w 149"/>
              <a:gd name="T57" fmla="*/ 198 h 207"/>
              <a:gd name="T58" fmla="*/ 109 w 149"/>
              <a:gd name="T59" fmla="*/ 195 h 207"/>
              <a:gd name="T60" fmla="*/ 116 w 149"/>
              <a:gd name="T61" fmla="*/ 190 h 207"/>
              <a:gd name="T62" fmla="*/ 121 w 149"/>
              <a:gd name="T63" fmla="*/ 183 h 207"/>
              <a:gd name="T64" fmla="*/ 127 w 149"/>
              <a:gd name="T65" fmla="*/ 177 h 207"/>
              <a:gd name="T66" fmla="*/ 135 w 149"/>
              <a:gd name="T67" fmla="*/ 161 h 207"/>
              <a:gd name="T68" fmla="*/ 143 w 149"/>
              <a:gd name="T69" fmla="*/ 144 h 207"/>
              <a:gd name="T70" fmla="*/ 147 w 149"/>
              <a:gd name="T71" fmla="*/ 125 h 207"/>
              <a:gd name="T72" fmla="*/ 148 w 149"/>
              <a:gd name="T73" fmla="*/ 104 h 207"/>
              <a:gd name="T74" fmla="*/ 147 w 149"/>
              <a:gd name="T75" fmla="*/ 83 h 207"/>
              <a:gd name="T76" fmla="*/ 143 w 149"/>
              <a:gd name="T77" fmla="*/ 63 h 207"/>
              <a:gd name="T78" fmla="*/ 135 w 149"/>
              <a:gd name="T79" fmla="*/ 47 h 207"/>
              <a:gd name="T80" fmla="*/ 127 w 149"/>
              <a:gd name="T81" fmla="*/ 31 h 207"/>
              <a:gd name="T82" fmla="*/ 121 w 149"/>
              <a:gd name="T83" fmla="*/ 24 h 207"/>
              <a:gd name="T84" fmla="*/ 116 w 149"/>
              <a:gd name="T85" fmla="*/ 18 h 207"/>
              <a:gd name="T86" fmla="*/ 109 w 149"/>
              <a:gd name="T87" fmla="*/ 13 h 207"/>
              <a:gd name="T88" fmla="*/ 103 w 149"/>
              <a:gd name="T89" fmla="*/ 8 h 207"/>
              <a:gd name="T90" fmla="*/ 96 w 149"/>
              <a:gd name="T91" fmla="*/ 5 h 207"/>
              <a:gd name="T92" fmla="*/ 90 w 149"/>
              <a:gd name="T93" fmla="*/ 3 h 207"/>
              <a:gd name="T94" fmla="*/ 82 w 149"/>
              <a:gd name="T95" fmla="*/ 1 h 207"/>
              <a:gd name="T96" fmla="*/ 75 w 149"/>
              <a:gd name="T9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68" name="Freeform 128"/>
          <p:cNvSpPr>
            <a:spLocks/>
          </p:cNvSpPr>
          <p:nvPr/>
        </p:nvSpPr>
        <p:spPr bwMode="auto">
          <a:xfrm>
            <a:off x="5697538" y="4318000"/>
            <a:ext cx="119062" cy="238125"/>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69" name="Freeform 129"/>
          <p:cNvSpPr>
            <a:spLocks/>
          </p:cNvSpPr>
          <p:nvPr/>
        </p:nvSpPr>
        <p:spPr bwMode="auto">
          <a:xfrm>
            <a:off x="5697538" y="4318000"/>
            <a:ext cx="119062" cy="238125"/>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3333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70" name="Rectangle 130"/>
          <p:cNvSpPr>
            <a:spLocks noChangeArrowheads="1"/>
          </p:cNvSpPr>
          <p:nvPr/>
        </p:nvSpPr>
        <p:spPr bwMode="auto">
          <a:xfrm>
            <a:off x="5795963" y="1916113"/>
            <a:ext cx="1473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GB" b="1">
                <a:latin typeface="Tahoma" charset="0"/>
                <a:cs typeface="Arial" charset="0"/>
              </a:rPr>
              <a:t>Procedures</a:t>
            </a:r>
          </a:p>
        </p:txBody>
      </p:sp>
      <p:sp>
        <p:nvSpPr>
          <p:cNvPr id="112771" name="Rectangle 131"/>
          <p:cNvSpPr>
            <a:spLocks noChangeArrowheads="1"/>
          </p:cNvSpPr>
          <p:nvPr/>
        </p:nvSpPr>
        <p:spPr bwMode="auto">
          <a:xfrm>
            <a:off x="4067175" y="2249488"/>
            <a:ext cx="2376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r>
              <a:rPr lang="en-GB" b="1">
                <a:latin typeface="Tahoma" charset="0"/>
                <a:cs typeface="Arial" charset="0"/>
              </a:rPr>
              <a:t>Physical barriers</a:t>
            </a:r>
          </a:p>
        </p:txBody>
      </p:sp>
      <p:sp>
        <p:nvSpPr>
          <p:cNvPr id="112772" name="Rectangle 132"/>
          <p:cNvSpPr>
            <a:spLocks noChangeArrowheads="1"/>
          </p:cNvSpPr>
          <p:nvPr/>
        </p:nvSpPr>
        <p:spPr bwMode="auto">
          <a:xfrm>
            <a:off x="3203575" y="2657475"/>
            <a:ext cx="1131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GB" b="1">
                <a:latin typeface="Tahoma" charset="0"/>
                <a:cs typeface="Arial" charset="0"/>
              </a:rPr>
              <a:t>Training</a:t>
            </a:r>
          </a:p>
        </p:txBody>
      </p:sp>
      <p:sp>
        <p:nvSpPr>
          <p:cNvPr id="112773" name="Rectangle 133"/>
          <p:cNvSpPr>
            <a:spLocks noChangeArrowheads="1"/>
          </p:cNvSpPr>
          <p:nvPr/>
        </p:nvSpPr>
        <p:spPr bwMode="auto">
          <a:xfrm>
            <a:off x="1835150" y="3038475"/>
            <a:ext cx="1528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GB" b="1">
                <a:latin typeface="Tahoma" charset="0"/>
                <a:cs typeface="Arial" charset="0"/>
              </a:rPr>
              <a:t>Supervision</a:t>
            </a:r>
          </a:p>
        </p:txBody>
      </p:sp>
      <p:sp>
        <p:nvSpPr>
          <p:cNvPr id="112774" name="Rectangle 134"/>
          <p:cNvSpPr>
            <a:spLocks noChangeArrowheads="1"/>
          </p:cNvSpPr>
          <p:nvPr/>
        </p:nvSpPr>
        <p:spPr bwMode="auto">
          <a:xfrm>
            <a:off x="7259638" y="2851150"/>
            <a:ext cx="1884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r>
              <a:rPr lang="en-GB" sz="2400" b="1">
                <a:latin typeface="Tahoma" charset="0"/>
                <a:cs typeface="Arial" charset="0"/>
              </a:rPr>
              <a:t>THE GAPS</a:t>
            </a:r>
          </a:p>
        </p:txBody>
      </p:sp>
      <p:sp>
        <p:nvSpPr>
          <p:cNvPr id="112775" name="Rectangle 135"/>
          <p:cNvSpPr>
            <a:spLocks noChangeArrowheads="1"/>
          </p:cNvSpPr>
          <p:nvPr/>
        </p:nvSpPr>
        <p:spPr bwMode="auto">
          <a:xfrm>
            <a:off x="7080250" y="3571875"/>
            <a:ext cx="1700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GB" b="1">
                <a:latin typeface="Tahoma" charset="0"/>
                <a:cs typeface="Arial" charset="0"/>
              </a:rPr>
              <a:t>Lack of clear </a:t>
            </a:r>
          </a:p>
          <a:p>
            <a:pPr eaLnBrk="0" hangingPunct="0"/>
            <a:r>
              <a:rPr lang="en-GB" b="1">
                <a:latin typeface="Tahoma" charset="0"/>
                <a:cs typeface="Arial" charset="0"/>
              </a:rPr>
              <a:t>protocols</a:t>
            </a:r>
          </a:p>
        </p:txBody>
      </p:sp>
      <p:sp>
        <p:nvSpPr>
          <p:cNvPr id="112776" name="Rectangle 136"/>
          <p:cNvSpPr>
            <a:spLocks noChangeArrowheads="1"/>
          </p:cNvSpPr>
          <p:nvPr/>
        </p:nvSpPr>
        <p:spPr bwMode="auto">
          <a:xfrm>
            <a:off x="6227763" y="4435475"/>
            <a:ext cx="29527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r>
              <a:rPr lang="en-GB" b="1">
                <a:latin typeface="Tahoma" charset="0"/>
                <a:cs typeface="Arial" charset="0"/>
              </a:rPr>
              <a:t>Drugs: problems with design, packaging and delivery</a:t>
            </a:r>
          </a:p>
        </p:txBody>
      </p:sp>
      <p:sp>
        <p:nvSpPr>
          <p:cNvPr id="112777" name="Rectangle 137"/>
          <p:cNvSpPr>
            <a:spLocks noChangeArrowheads="1"/>
          </p:cNvSpPr>
          <p:nvPr/>
        </p:nvSpPr>
        <p:spPr bwMode="auto">
          <a:xfrm>
            <a:off x="4427538" y="5300663"/>
            <a:ext cx="415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GB" b="1">
                <a:latin typeface="Tahoma" charset="0"/>
                <a:cs typeface="Arial" charset="0"/>
              </a:rPr>
              <a:t>Lack of knowledge and experience</a:t>
            </a:r>
          </a:p>
        </p:txBody>
      </p:sp>
      <p:sp>
        <p:nvSpPr>
          <p:cNvPr id="112778" name="Rectangle 138"/>
          <p:cNvSpPr>
            <a:spLocks noChangeArrowheads="1"/>
          </p:cNvSpPr>
          <p:nvPr/>
        </p:nvSpPr>
        <p:spPr bwMode="auto">
          <a:xfrm>
            <a:off x="3348038" y="5842000"/>
            <a:ext cx="2763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GB" b="1">
                <a:latin typeface="Tahoma" charset="0"/>
                <a:cs typeface="Arial" charset="0"/>
              </a:rPr>
              <a:t>Seemingly unavailable</a:t>
            </a:r>
          </a:p>
        </p:txBody>
      </p:sp>
      <p:sp>
        <p:nvSpPr>
          <p:cNvPr id="112779" name="Rectangle 139"/>
          <p:cNvSpPr>
            <a:spLocks noChangeArrowheads="1"/>
          </p:cNvSpPr>
          <p:nvPr/>
        </p:nvSpPr>
        <p:spPr bwMode="auto">
          <a:xfrm>
            <a:off x="2124075" y="6210300"/>
            <a:ext cx="37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GB" sz="2400">
                <a:latin typeface="Tahoma" charset="0"/>
                <a:cs typeface="Arial" charset="0"/>
              </a:rPr>
              <a:t>  </a:t>
            </a:r>
          </a:p>
        </p:txBody>
      </p:sp>
      <p:pic>
        <p:nvPicPr>
          <p:cNvPr id="112780" name="Picture 140" descr="_1286061_wayne_jowett_close3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940425" y="188913"/>
            <a:ext cx="2919413" cy="175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12781" name="Text Box 141"/>
          <p:cNvSpPr txBox="1">
            <a:spLocks noChangeArrowheads="1"/>
          </p:cNvSpPr>
          <p:nvPr/>
        </p:nvSpPr>
        <p:spPr bwMode="auto">
          <a:xfrm>
            <a:off x="4572000" y="6446838"/>
            <a:ext cx="4465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b="1">
                <a:cs typeface="Arial" charset="0"/>
              </a:rPr>
              <a:t>Adapted from Professor James Reason</a:t>
            </a:r>
            <a:endParaRPr lang="en-US" b="1">
              <a:cs typeface="Arial" charset="0"/>
            </a:endParaRPr>
          </a:p>
        </p:txBody>
      </p:sp>
      <p:sp>
        <p:nvSpPr>
          <p:cNvPr id="112782" name="Rectangle 142"/>
          <p:cNvSpPr>
            <a:spLocks noGrp="1" noChangeArrowheads="1"/>
          </p:cNvSpPr>
          <p:nvPr>
            <p:ph type="title"/>
          </p:nvPr>
        </p:nvSpPr>
        <p:spPr>
          <a:noFill/>
          <a:ln/>
        </p:spPr>
        <p:txBody>
          <a:bodyPr/>
          <a:lstStyle/>
          <a:p>
            <a:pPr algn="l"/>
            <a:r>
              <a:rPr lang="en-GB" sz="4000">
                <a:solidFill>
                  <a:schemeClr val="accent2"/>
                </a:solidFill>
                <a:latin typeface="Calibri" charset="0"/>
              </a:rPr>
              <a:t>The Swiss Cheese model</a:t>
            </a:r>
          </a:p>
        </p:txBody>
      </p:sp>
      <p:sp>
        <p:nvSpPr>
          <p:cNvPr id="112783" name="Rectangle 143"/>
          <p:cNvSpPr>
            <a:spLocks noChangeArrowheads="1"/>
          </p:cNvSpPr>
          <p:nvPr/>
        </p:nvSpPr>
        <p:spPr bwMode="auto">
          <a:xfrm>
            <a:off x="468313" y="2330450"/>
            <a:ext cx="243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GB" sz="2400" b="1">
                <a:latin typeface="Tahoma" charset="0"/>
                <a:cs typeface="Arial" charset="0"/>
              </a:rPr>
              <a:t>DEFENCES</a:t>
            </a:r>
          </a:p>
        </p:txBody>
      </p:sp>
    </p:spTree>
    <p:extLst>
      <p:ext uri="{BB962C8B-B14F-4D97-AF65-F5344CB8AC3E}">
        <p14:creationId xmlns:p14="http://schemas.microsoft.com/office/powerpoint/2010/main" val="1197474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780"/>
                                        </p:tgtEl>
                                        <p:attrNameLst>
                                          <p:attrName>style.visibility</p:attrName>
                                        </p:attrNameLst>
                                      </p:cBhvr>
                                      <p:to>
                                        <p:strVal val="visible"/>
                                      </p:to>
                                    </p:set>
                                    <p:animEffect transition="in" filter="fade">
                                      <p:cBhvr>
                                        <p:cTn id="7" dur="500"/>
                                        <p:tgtEl>
                                          <p:spTgt spid="1127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754"/>
                                        </p:tgtEl>
                                        <p:attrNameLst>
                                          <p:attrName>style.visibility</p:attrName>
                                        </p:attrNameLst>
                                      </p:cBhvr>
                                      <p:to>
                                        <p:strVal val="visible"/>
                                      </p:to>
                                    </p:set>
                                    <p:animEffect transition="in" filter="fade">
                                      <p:cBhvr>
                                        <p:cTn id="10" dur="1000"/>
                                        <p:tgtEl>
                                          <p:spTgt spid="1127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2775"/>
                                        </p:tgtEl>
                                        <p:attrNameLst>
                                          <p:attrName>style.visibility</p:attrName>
                                        </p:attrNameLst>
                                      </p:cBhvr>
                                      <p:to>
                                        <p:strVal val="visible"/>
                                      </p:to>
                                    </p:set>
                                    <p:animEffect transition="in" filter="wipe(left)">
                                      <p:cBhvr>
                                        <p:cTn id="15" dur="500"/>
                                        <p:tgtEl>
                                          <p:spTgt spid="1127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2776"/>
                                        </p:tgtEl>
                                        <p:attrNameLst>
                                          <p:attrName>style.visibility</p:attrName>
                                        </p:attrNameLst>
                                      </p:cBhvr>
                                      <p:to>
                                        <p:strVal val="visible"/>
                                      </p:to>
                                    </p:set>
                                    <p:animEffect transition="in" filter="wipe(left)">
                                      <p:cBhvr>
                                        <p:cTn id="20" dur="500"/>
                                        <p:tgtEl>
                                          <p:spTgt spid="11277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2777"/>
                                        </p:tgtEl>
                                        <p:attrNameLst>
                                          <p:attrName>style.visibility</p:attrName>
                                        </p:attrNameLst>
                                      </p:cBhvr>
                                      <p:to>
                                        <p:strVal val="visible"/>
                                      </p:to>
                                    </p:set>
                                    <p:animEffect transition="in" filter="wipe(left)">
                                      <p:cBhvr>
                                        <p:cTn id="25" dur="500"/>
                                        <p:tgtEl>
                                          <p:spTgt spid="11277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2778"/>
                                        </p:tgtEl>
                                        <p:attrNameLst>
                                          <p:attrName>style.visibility</p:attrName>
                                        </p:attrNameLst>
                                      </p:cBhvr>
                                      <p:to>
                                        <p:strVal val="visible"/>
                                      </p:to>
                                    </p:set>
                                    <p:animEffect transition="in" filter="wipe(left)">
                                      <p:cBhvr>
                                        <p:cTn id="30" dur="500"/>
                                        <p:tgtEl>
                                          <p:spTgt spid="11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4" grpId="0"/>
      <p:bldP spid="112775" grpId="0"/>
      <p:bldP spid="112776" grpId="0"/>
      <p:bldP spid="112777" grpId="0"/>
      <p:bldP spid="11277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challenge for healthcare</a:t>
            </a:r>
            <a:endParaRPr lang="en-US" sz="4000" dirty="0"/>
          </a:p>
        </p:txBody>
      </p:sp>
      <p:graphicFrame>
        <p:nvGraphicFramePr>
          <p:cNvPr id="4" name="Diagram 3"/>
          <p:cNvGraphicFramePr/>
          <p:nvPr>
            <p:extLst>
              <p:ext uri="{D42A27DB-BD31-4B8C-83A1-F6EECF244321}">
                <p14:modId xmlns:p14="http://schemas.microsoft.com/office/powerpoint/2010/main" val="3536607836"/>
              </p:ext>
            </p:extLst>
          </p:nvPr>
        </p:nvGraphicFramePr>
        <p:xfrm>
          <a:off x="1524000" y="15252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35779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Can the NHS stay true to its founding principles?</a:t>
            </a:r>
          </a:p>
          <a:p>
            <a:r>
              <a:rPr lang="en-US" dirty="0" smtClean="0"/>
              <a:t>Can we increase quality while decreasing cost?</a:t>
            </a:r>
          </a:p>
          <a:p>
            <a:r>
              <a:rPr lang="en-US" dirty="0" smtClean="0"/>
              <a:t>When can we promise parents that their children are safe in our hands?</a:t>
            </a:r>
          </a:p>
          <a:p>
            <a:r>
              <a:rPr lang="en-US" dirty="0" smtClean="0"/>
              <a:t>Can prevention really work?</a:t>
            </a:r>
          </a:p>
          <a:p>
            <a:r>
              <a:rPr lang="en-US" dirty="0" smtClean="0"/>
              <a:t>What will </a:t>
            </a:r>
            <a:r>
              <a:rPr lang="en-US" i="1" dirty="0" smtClean="0"/>
              <a:t>you</a:t>
            </a:r>
            <a:r>
              <a:rPr lang="en-US" dirty="0" smtClean="0"/>
              <a:t> do to make the NHS better?</a:t>
            </a:r>
          </a:p>
        </p:txBody>
      </p:sp>
      <p:sp>
        <p:nvSpPr>
          <p:cNvPr id="4" name="Title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Big questions for the future</a:t>
            </a:r>
            <a:endParaRPr lang="en-US" sz="4000" dirty="0"/>
          </a:p>
        </p:txBody>
      </p:sp>
    </p:spTree>
    <p:extLst>
      <p:ext uri="{BB962C8B-B14F-4D97-AF65-F5344CB8AC3E}">
        <p14:creationId xmlns:p14="http://schemas.microsoft.com/office/powerpoint/2010/main" val="323715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the NHS?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err="1" smtClean="0"/>
              <a:t>Primum</a:t>
            </a:r>
            <a:r>
              <a:rPr lang="en-US" dirty="0" smtClean="0"/>
              <a:t> non </a:t>
            </a:r>
            <a:r>
              <a:rPr lang="en-US" dirty="0" err="1" smtClean="0"/>
              <a:t>nocere</a:t>
            </a:r>
            <a:r>
              <a:rPr lang="en-US" dirty="0" smtClean="0"/>
              <a:t> (First, do no harm)</a:t>
            </a:r>
            <a:endParaRPr lang="en-US" dirty="0"/>
          </a:p>
        </p:txBody>
      </p:sp>
    </p:spTree>
    <p:extLst>
      <p:ext uri="{BB962C8B-B14F-4D97-AF65-F5344CB8AC3E}">
        <p14:creationId xmlns:p14="http://schemas.microsoft.com/office/powerpoint/2010/main" val="2855232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Final report figure 1 copy.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1169" y="0"/>
            <a:ext cx="83305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231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a:off x="174625" y="193675"/>
            <a:ext cx="8867775" cy="6553200"/>
            <a:chOff x="110" y="122"/>
            <a:chExt cx="5586" cy="4128"/>
          </a:xfrm>
        </p:grpSpPr>
        <p:sp>
          <p:nvSpPr>
            <p:cNvPr id="61443" name="Text Box 3"/>
            <p:cNvSpPr txBox="1">
              <a:spLocks noChangeArrowheads="1"/>
            </p:cNvSpPr>
            <p:nvPr/>
          </p:nvSpPr>
          <p:spPr bwMode="auto">
            <a:xfrm>
              <a:off x="110" y="436"/>
              <a:ext cx="532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b="1"/>
                <a:t>Travelling east from Westminster, each tube stop represents nearly </a:t>
              </a:r>
            </a:p>
            <a:p>
              <a:r>
                <a:rPr lang="en-GB" b="1"/>
                <a:t>one year of male life expectancy lost</a:t>
              </a:r>
            </a:p>
          </p:txBody>
        </p:sp>
        <p:sp>
          <p:nvSpPr>
            <p:cNvPr id="61444" name="Rectangle 4"/>
            <p:cNvSpPr>
              <a:spLocks noChangeArrowheads="1"/>
            </p:cNvSpPr>
            <p:nvPr/>
          </p:nvSpPr>
          <p:spPr bwMode="auto">
            <a:xfrm>
              <a:off x="1701" y="3629"/>
              <a:ext cx="1088" cy="3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45" name="Rectangle 5"/>
            <p:cNvSpPr>
              <a:spLocks noChangeArrowheads="1"/>
            </p:cNvSpPr>
            <p:nvPr/>
          </p:nvSpPr>
          <p:spPr bwMode="auto">
            <a:xfrm>
              <a:off x="158" y="3629"/>
              <a:ext cx="1543" cy="363"/>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46" name="Line 6"/>
            <p:cNvSpPr>
              <a:spLocks noChangeShapeType="1"/>
            </p:cNvSpPr>
            <p:nvPr/>
          </p:nvSpPr>
          <p:spPr bwMode="auto">
            <a:xfrm>
              <a:off x="3856" y="2858"/>
              <a:ext cx="796" cy="0"/>
            </a:xfrm>
            <a:prstGeom prst="line">
              <a:avLst/>
            </a:prstGeom>
            <a:noFill/>
            <a:ln w="2032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47" name="Rectangle 7"/>
            <p:cNvSpPr>
              <a:spLocks noChangeArrowheads="1"/>
            </p:cNvSpPr>
            <p:nvPr/>
          </p:nvSpPr>
          <p:spPr bwMode="auto">
            <a:xfrm>
              <a:off x="4316" y="2789"/>
              <a:ext cx="46" cy="1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48" name="Line 8"/>
            <p:cNvSpPr>
              <a:spLocks noChangeShapeType="1"/>
            </p:cNvSpPr>
            <p:nvPr/>
          </p:nvSpPr>
          <p:spPr bwMode="auto">
            <a:xfrm>
              <a:off x="3083" y="1748"/>
              <a:ext cx="907" cy="0"/>
            </a:xfrm>
            <a:prstGeom prst="line">
              <a:avLst/>
            </a:prstGeom>
            <a:noFill/>
            <a:ln w="2032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49" name="Line 9"/>
            <p:cNvSpPr>
              <a:spLocks noChangeShapeType="1"/>
            </p:cNvSpPr>
            <p:nvPr/>
          </p:nvSpPr>
          <p:spPr bwMode="auto">
            <a:xfrm>
              <a:off x="3753" y="1180"/>
              <a:ext cx="0" cy="2041"/>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50" name="Line 10"/>
            <p:cNvSpPr>
              <a:spLocks noChangeShapeType="1"/>
            </p:cNvSpPr>
            <p:nvPr/>
          </p:nvSpPr>
          <p:spPr bwMode="auto">
            <a:xfrm>
              <a:off x="305" y="2132"/>
              <a:ext cx="907" cy="0"/>
            </a:xfrm>
            <a:prstGeom prst="line">
              <a:avLst/>
            </a:prstGeom>
            <a:noFill/>
            <a:ln w="2032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51" name="Line 11"/>
            <p:cNvSpPr>
              <a:spLocks noChangeShapeType="1"/>
            </p:cNvSpPr>
            <p:nvPr/>
          </p:nvSpPr>
          <p:spPr bwMode="auto">
            <a:xfrm flipV="1">
              <a:off x="1938" y="1738"/>
              <a:ext cx="454" cy="408"/>
            </a:xfrm>
            <a:prstGeom prst="line">
              <a:avLst/>
            </a:prstGeom>
            <a:noFill/>
            <a:ln w="2032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52" name="Line 12"/>
            <p:cNvSpPr>
              <a:spLocks noChangeShapeType="1"/>
            </p:cNvSpPr>
            <p:nvPr/>
          </p:nvSpPr>
          <p:spPr bwMode="auto">
            <a:xfrm>
              <a:off x="2347" y="1748"/>
              <a:ext cx="907" cy="0"/>
            </a:xfrm>
            <a:prstGeom prst="line">
              <a:avLst/>
            </a:prstGeom>
            <a:noFill/>
            <a:ln w="2032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53" name="Line 13"/>
            <p:cNvSpPr>
              <a:spLocks noChangeShapeType="1"/>
            </p:cNvSpPr>
            <p:nvPr/>
          </p:nvSpPr>
          <p:spPr bwMode="auto">
            <a:xfrm>
              <a:off x="3926" y="1770"/>
              <a:ext cx="0" cy="1043"/>
            </a:xfrm>
            <a:prstGeom prst="line">
              <a:avLst/>
            </a:prstGeom>
            <a:noFill/>
            <a:ln w="2032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54" name="Line 14"/>
            <p:cNvSpPr>
              <a:spLocks noChangeShapeType="1"/>
            </p:cNvSpPr>
            <p:nvPr/>
          </p:nvSpPr>
          <p:spPr bwMode="auto">
            <a:xfrm flipV="1">
              <a:off x="4591" y="1861"/>
              <a:ext cx="0" cy="952"/>
            </a:xfrm>
            <a:prstGeom prst="line">
              <a:avLst/>
            </a:prstGeom>
            <a:noFill/>
            <a:ln w="2032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55" name="Line 15"/>
            <p:cNvSpPr>
              <a:spLocks noChangeShapeType="1"/>
            </p:cNvSpPr>
            <p:nvPr/>
          </p:nvSpPr>
          <p:spPr bwMode="auto">
            <a:xfrm>
              <a:off x="4524" y="1815"/>
              <a:ext cx="952" cy="0"/>
            </a:xfrm>
            <a:prstGeom prst="line">
              <a:avLst/>
            </a:prstGeom>
            <a:noFill/>
            <a:ln w="2032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56" name="Line 16"/>
            <p:cNvSpPr>
              <a:spLocks noChangeShapeType="1"/>
            </p:cNvSpPr>
            <p:nvPr/>
          </p:nvSpPr>
          <p:spPr bwMode="auto">
            <a:xfrm>
              <a:off x="5415" y="1876"/>
              <a:ext cx="0" cy="862"/>
            </a:xfrm>
            <a:prstGeom prst="line">
              <a:avLst/>
            </a:prstGeom>
            <a:noFill/>
            <a:ln w="2032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57" name="Line 17"/>
            <p:cNvSpPr>
              <a:spLocks noChangeShapeType="1"/>
            </p:cNvSpPr>
            <p:nvPr/>
          </p:nvSpPr>
          <p:spPr bwMode="auto">
            <a:xfrm>
              <a:off x="3299" y="231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58" name="Line 18"/>
            <p:cNvSpPr>
              <a:spLocks noChangeShapeType="1"/>
            </p:cNvSpPr>
            <p:nvPr/>
          </p:nvSpPr>
          <p:spPr bwMode="auto">
            <a:xfrm>
              <a:off x="1076" y="2132"/>
              <a:ext cx="907" cy="0"/>
            </a:xfrm>
            <a:prstGeom prst="line">
              <a:avLst/>
            </a:prstGeom>
            <a:noFill/>
            <a:ln w="2032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59" name="Line 19"/>
            <p:cNvSpPr>
              <a:spLocks noChangeShapeType="1"/>
            </p:cNvSpPr>
            <p:nvPr/>
          </p:nvSpPr>
          <p:spPr bwMode="auto">
            <a:xfrm>
              <a:off x="487" y="1770"/>
              <a:ext cx="1006" cy="944"/>
            </a:xfrm>
            <a:prstGeom prst="line">
              <a:avLst/>
            </a:prstGeom>
            <a:noFill/>
            <a:ln w="539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60" name="Line 20"/>
            <p:cNvSpPr>
              <a:spLocks noChangeShapeType="1"/>
            </p:cNvSpPr>
            <p:nvPr/>
          </p:nvSpPr>
          <p:spPr bwMode="auto">
            <a:xfrm flipV="1">
              <a:off x="1696" y="2034"/>
              <a:ext cx="816" cy="680"/>
            </a:xfrm>
            <a:prstGeom prst="line">
              <a:avLst/>
            </a:prstGeom>
            <a:noFill/>
            <a:ln w="539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61" name="Line 21"/>
            <p:cNvSpPr>
              <a:spLocks noChangeShapeType="1"/>
            </p:cNvSpPr>
            <p:nvPr/>
          </p:nvSpPr>
          <p:spPr bwMode="auto">
            <a:xfrm>
              <a:off x="2504" y="2034"/>
              <a:ext cx="2177" cy="0"/>
            </a:xfrm>
            <a:prstGeom prst="line">
              <a:avLst/>
            </a:prstGeom>
            <a:noFill/>
            <a:ln w="539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62" name="Line 22"/>
            <p:cNvSpPr>
              <a:spLocks noChangeShapeType="1"/>
            </p:cNvSpPr>
            <p:nvPr/>
          </p:nvSpPr>
          <p:spPr bwMode="auto">
            <a:xfrm flipV="1">
              <a:off x="4667" y="1586"/>
              <a:ext cx="318" cy="454"/>
            </a:xfrm>
            <a:prstGeom prst="line">
              <a:avLst/>
            </a:prstGeom>
            <a:noFill/>
            <a:ln w="539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63" name="Line 23"/>
            <p:cNvSpPr>
              <a:spLocks noChangeShapeType="1"/>
            </p:cNvSpPr>
            <p:nvPr/>
          </p:nvSpPr>
          <p:spPr bwMode="auto">
            <a:xfrm flipV="1">
              <a:off x="4981" y="918"/>
              <a:ext cx="0" cy="680"/>
            </a:xfrm>
            <a:prstGeom prst="line">
              <a:avLst/>
            </a:prstGeom>
            <a:noFill/>
            <a:ln w="539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64" name="Line 24"/>
            <p:cNvSpPr>
              <a:spLocks noChangeShapeType="1"/>
            </p:cNvSpPr>
            <p:nvPr/>
          </p:nvSpPr>
          <p:spPr bwMode="auto">
            <a:xfrm>
              <a:off x="1485" y="2714"/>
              <a:ext cx="227" cy="0"/>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65" name="Line 25"/>
            <p:cNvSpPr>
              <a:spLocks noChangeShapeType="1"/>
            </p:cNvSpPr>
            <p:nvPr/>
          </p:nvSpPr>
          <p:spPr bwMode="auto">
            <a:xfrm>
              <a:off x="1074" y="1361"/>
              <a:ext cx="0" cy="204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66" name="Line 26"/>
            <p:cNvSpPr>
              <a:spLocks noChangeShapeType="1"/>
            </p:cNvSpPr>
            <p:nvPr/>
          </p:nvSpPr>
          <p:spPr bwMode="auto">
            <a:xfrm>
              <a:off x="1167" y="1906"/>
              <a:ext cx="0" cy="1224"/>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61467" name="Group 27"/>
            <p:cNvGrpSpPr>
              <a:grpSpLocks/>
            </p:cNvGrpSpPr>
            <p:nvPr/>
          </p:nvGrpSpPr>
          <p:grpSpPr bwMode="auto">
            <a:xfrm>
              <a:off x="1031" y="2359"/>
              <a:ext cx="181" cy="181"/>
              <a:chOff x="1610" y="3158"/>
              <a:chExt cx="181" cy="181"/>
            </a:xfrm>
          </p:grpSpPr>
          <p:sp>
            <p:nvSpPr>
              <p:cNvPr id="61468" name="Oval 28"/>
              <p:cNvSpPr>
                <a:spLocks noChangeArrowheads="1"/>
              </p:cNvSpPr>
              <p:nvPr/>
            </p:nvSpPr>
            <p:spPr bwMode="auto">
              <a:xfrm>
                <a:off x="1610" y="3248"/>
                <a:ext cx="91" cy="91"/>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69" name="Oval 29"/>
              <p:cNvSpPr>
                <a:spLocks noChangeArrowheads="1"/>
              </p:cNvSpPr>
              <p:nvPr/>
            </p:nvSpPr>
            <p:spPr bwMode="auto">
              <a:xfrm>
                <a:off x="1700" y="3158"/>
                <a:ext cx="91" cy="91"/>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70" name="Line 30"/>
              <p:cNvSpPr>
                <a:spLocks noChangeShapeType="1"/>
              </p:cNvSpPr>
              <p:nvPr/>
            </p:nvSpPr>
            <p:spPr bwMode="auto">
              <a:xfrm flipV="1">
                <a:off x="1655" y="3203"/>
                <a:ext cx="46"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71" name="Line 31"/>
              <p:cNvSpPr>
                <a:spLocks noChangeShapeType="1"/>
              </p:cNvSpPr>
              <p:nvPr/>
            </p:nvSpPr>
            <p:spPr bwMode="auto">
              <a:xfrm flipV="1">
                <a:off x="1699" y="3246"/>
                <a:ext cx="46"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61472" name="Oval 32"/>
            <p:cNvSpPr>
              <a:spLocks noChangeArrowheads="1"/>
            </p:cNvSpPr>
            <p:nvPr/>
          </p:nvSpPr>
          <p:spPr bwMode="auto">
            <a:xfrm>
              <a:off x="420" y="1703"/>
              <a:ext cx="91" cy="9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73" name="Oval 33"/>
            <p:cNvSpPr>
              <a:spLocks noChangeArrowheads="1"/>
            </p:cNvSpPr>
            <p:nvPr/>
          </p:nvSpPr>
          <p:spPr bwMode="auto">
            <a:xfrm>
              <a:off x="1546" y="2669"/>
              <a:ext cx="91" cy="91"/>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74" name="Line 34"/>
            <p:cNvSpPr>
              <a:spLocks noChangeShapeType="1"/>
            </p:cNvSpPr>
            <p:nvPr/>
          </p:nvSpPr>
          <p:spPr bwMode="auto">
            <a:xfrm flipH="1">
              <a:off x="2037" y="2298"/>
              <a:ext cx="544" cy="45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75" name="Oval 35"/>
            <p:cNvSpPr>
              <a:spLocks noChangeArrowheads="1"/>
            </p:cNvSpPr>
            <p:nvPr/>
          </p:nvSpPr>
          <p:spPr bwMode="auto">
            <a:xfrm>
              <a:off x="3707" y="1988"/>
              <a:ext cx="91" cy="91"/>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1476" name="Group 36"/>
            <p:cNvGrpSpPr>
              <a:grpSpLocks/>
            </p:cNvGrpSpPr>
            <p:nvPr/>
          </p:nvGrpSpPr>
          <p:grpSpPr bwMode="auto">
            <a:xfrm>
              <a:off x="4326" y="1407"/>
              <a:ext cx="24" cy="1769"/>
              <a:chOff x="3923" y="981"/>
              <a:chExt cx="24" cy="1769"/>
            </a:xfrm>
          </p:grpSpPr>
          <p:sp>
            <p:nvSpPr>
              <p:cNvPr id="61477" name="Line 37"/>
              <p:cNvSpPr>
                <a:spLocks noChangeShapeType="1"/>
              </p:cNvSpPr>
              <p:nvPr/>
            </p:nvSpPr>
            <p:spPr bwMode="auto">
              <a:xfrm>
                <a:off x="3923" y="981"/>
                <a:ext cx="0" cy="1769"/>
              </a:xfrm>
              <a:prstGeom prst="line">
                <a:avLst/>
              </a:prstGeom>
              <a:noFill/>
              <a:ln w="25400">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78" name="Line 38"/>
              <p:cNvSpPr>
                <a:spLocks noChangeShapeType="1"/>
              </p:cNvSpPr>
              <p:nvPr/>
            </p:nvSpPr>
            <p:spPr bwMode="auto">
              <a:xfrm>
                <a:off x="3947" y="981"/>
                <a:ext cx="0" cy="1769"/>
              </a:xfrm>
              <a:prstGeom prst="line">
                <a:avLst/>
              </a:prstGeom>
              <a:noFill/>
              <a:ln w="25400">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61479" name="Oval 39"/>
            <p:cNvSpPr>
              <a:spLocks noChangeArrowheads="1"/>
            </p:cNvSpPr>
            <p:nvPr/>
          </p:nvSpPr>
          <p:spPr bwMode="auto">
            <a:xfrm>
              <a:off x="4289" y="1988"/>
              <a:ext cx="91" cy="91"/>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1480" name="Group 40"/>
            <p:cNvGrpSpPr>
              <a:grpSpLocks/>
            </p:cNvGrpSpPr>
            <p:nvPr/>
          </p:nvGrpSpPr>
          <p:grpSpPr bwMode="auto">
            <a:xfrm>
              <a:off x="4609" y="1233"/>
              <a:ext cx="544" cy="24"/>
              <a:chOff x="4569" y="1253"/>
              <a:chExt cx="544" cy="24"/>
            </a:xfrm>
          </p:grpSpPr>
          <p:sp>
            <p:nvSpPr>
              <p:cNvPr id="61481" name="Line 41"/>
              <p:cNvSpPr>
                <a:spLocks noChangeShapeType="1"/>
              </p:cNvSpPr>
              <p:nvPr/>
            </p:nvSpPr>
            <p:spPr bwMode="auto">
              <a:xfrm>
                <a:off x="4569" y="1253"/>
                <a:ext cx="544" cy="0"/>
              </a:xfrm>
              <a:prstGeom prst="line">
                <a:avLst/>
              </a:prstGeom>
              <a:noFill/>
              <a:ln w="25400">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82" name="Line 42"/>
              <p:cNvSpPr>
                <a:spLocks noChangeShapeType="1"/>
              </p:cNvSpPr>
              <p:nvPr/>
            </p:nvSpPr>
            <p:spPr bwMode="auto">
              <a:xfrm>
                <a:off x="4569" y="1277"/>
                <a:ext cx="544" cy="0"/>
              </a:xfrm>
              <a:prstGeom prst="line">
                <a:avLst/>
              </a:prstGeom>
              <a:noFill/>
              <a:ln w="25400">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61483" name="Oval 43"/>
            <p:cNvSpPr>
              <a:spLocks noChangeArrowheads="1"/>
            </p:cNvSpPr>
            <p:nvPr/>
          </p:nvSpPr>
          <p:spPr bwMode="auto">
            <a:xfrm>
              <a:off x="4937" y="1196"/>
              <a:ext cx="91" cy="91"/>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84" name="Line 44"/>
            <p:cNvSpPr>
              <a:spLocks noChangeShapeType="1"/>
            </p:cNvSpPr>
            <p:nvPr/>
          </p:nvSpPr>
          <p:spPr bwMode="auto">
            <a:xfrm>
              <a:off x="3078" y="2042"/>
              <a:ext cx="0" cy="90"/>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85" name="Line 45"/>
            <p:cNvSpPr>
              <a:spLocks noChangeShapeType="1"/>
            </p:cNvSpPr>
            <p:nvPr/>
          </p:nvSpPr>
          <p:spPr bwMode="auto">
            <a:xfrm>
              <a:off x="4741" y="1951"/>
              <a:ext cx="55" cy="45"/>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86" name="Text Box 46"/>
            <p:cNvSpPr txBox="1">
              <a:spLocks noChangeArrowheads="1"/>
            </p:cNvSpPr>
            <p:nvPr/>
          </p:nvSpPr>
          <p:spPr bwMode="auto">
            <a:xfrm>
              <a:off x="137" y="1567"/>
              <a:ext cx="59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000" b="1">
                  <a:solidFill>
                    <a:schemeClr val="accent2"/>
                  </a:solidFill>
                </a:rPr>
                <a:t>Westminster</a:t>
              </a:r>
            </a:p>
          </p:txBody>
        </p:sp>
        <p:sp>
          <p:nvSpPr>
            <p:cNvPr id="61487" name="Text Box 47"/>
            <p:cNvSpPr txBox="1">
              <a:spLocks noChangeArrowheads="1"/>
            </p:cNvSpPr>
            <p:nvPr/>
          </p:nvSpPr>
          <p:spPr bwMode="auto">
            <a:xfrm>
              <a:off x="588" y="2413"/>
              <a:ext cx="4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000" b="1">
                  <a:solidFill>
                    <a:schemeClr val="accent2"/>
                  </a:solidFill>
                </a:rPr>
                <a:t>Waterloo</a:t>
              </a:r>
            </a:p>
          </p:txBody>
        </p:sp>
        <p:sp>
          <p:nvSpPr>
            <p:cNvPr id="61488" name="Text Box 48"/>
            <p:cNvSpPr txBox="1">
              <a:spLocks noChangeArrowheads="1"/>
            </p:cNvSpPr>
            <p:nvPr/>
          </p:nvSpPr>
          <p:spPr bwMode="auto">
            <a:xfrm>
              <a:off x="1325" y="2749"/>
              <a:ext cx="52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000" b="1">
                  <a:solidFill>
                    <a:schemeClr val="accent2"/>
                  </a:solidFill>
                </a:rPr>
                <a:t>Southwark</a:t>
              </a:r>
            </a:p>
          </p:txBody>
        </p:sp>
        <p:sp>
          <p:nvSpPr>
            <p:cNvPr id="61489" name="Text Box 49"/>
            <p:cNvSpPr txBox="1">
              <a:spLocks noChangeArrowheads="1"/>
            </p:cNvSpPr>
            <p:nvPr/>
          </p:nvSpPr>
          <p:spPr bwMode="auto">
            <a:xfrm>
              <a:off x="2563" y="1868"/>
              <a:ext cx="6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000" b="1">
                  <a:solidFill>
                    <a:schemeClr val="accent2"/>
                  </a:solidFill>
                </a:rPr>
                <a:t>London Bridge</a:t>
              </a:r>
            </a:p>
          </p:txBody>
        </p:sp>
        <p:sp>
          <p:nvSpPr>
            <p:cNvPr id="61490" name="Text Box 50"/>
            <p:cNvSpPr txBox="1">
              <a:spLocks noChangeArrowheads="1"/>
            </p:cNvSpPr>
            <p:nvPr/>
          </p:nvSpPr>
          <p:spPr bwMode="auto">
            <a:xfrm>
              <a:off x="2771" y="2111"/>
              <a:ext cx="59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000" b="1">
                  <a:solidFill>
                    <a:schemeClr val="accent2"/>
                  </a:solidFill>
                </a:rPr>
                <a:t>Bermondsey</a:t>
              </a:r>
            </a:p>
          </p:txBody>
        </p:sp>
        <p:sp>
          <p:nvSpPr>
            <p:cNvPr id="61491" name="Text Box 51"/>
            <p:cNvSpPr txBox="1">
              <a:spLocks noChangeArrowheads="1"/>
            </p:cNvSpPr>
            <p:nvPr/>
          </p:nvSpPr>
          <p:spPr bwMode="auto">
            <a:xfrm>
              <a:off x="3275" y="2042"/>
              <a:ext cx="4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GB" sz="1000" b="1">
                  <a:solidFill>
                    <a:schemeClr val="accent2"/>
                  </a:solidFill>
                </a:rPr>
                <a:t>Canada</a:t>
              </a:r>
            </a:p>
            <a:p>
              <a:pPr algn="r"/>
              <a:r>
                <a:rPr lang="en-GB" sz="1000" b="1">
                  <a:solidFill>
                    <a:schemeClr val="accent2"/>
                  </a:solidFill>
                </a:rPr>
                <a:t>Water</a:t>
              </a:r>
            </a:p>
          </p:txBody>
        </p:sp>
        <p:sp>
          <p:nvSpPr>
            <p:cNvPr id="61492" name="Text Box 52"/>
            <p:cNvSpPr txBox="1">
              <a:spLocks noChangeArrowheads="1"/>
            </p:cNvSpPr>
            <p:nvPr/>
          </p:nvSpPr>
          <p:spPr bwMode="auto">
            <a:xfrm>
              <a:off x="3958" y="1778"/>
              <a:ext cx="3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1000" b="1">
                  <a:solidFill>
                    <a:schemeClr val="accent2"/>
                  </a:solidFill>
                </a:rPr>
                <a:t>Canary</a:t>
              </a:r>
            </a:p>
            <a:p>
              <a:pPr algn="r"/>
              <a:r>
                <a:rPr lang="en-GB" sz="1000" b="1">
                  <a:solidFill>
                    <a:schemeClr val="accent2"/>
                  </a:solidFill>
                </a:rPr>
                <a:t>Wharf</a:t>
              </a:r>
            </a:p>
          </p:txBody>
        </p:sp>
        <p:sp>
          <p:nvSpPr>
            <p:cNvPr id="61493" name="Text Box 53"/>
            <p:cNvSpPr txBox="1">
              <a:spLocks noChangeArrowheads="1"/>
            </p:cNvSpPr>
            <p:nvPr/>
          </p:nvSpPr>
          <p:spPr bwMode="auto">
            <a:xfrm>
              <a:off x="4743" y="1954"/>
              <a:ext cx="5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000" b="1">
                  <a:solidFill>
                    <a:schemeClr val="accent2"/>
                  </a:solidFill>
                </a:rPr>
                <a:t>North</a:t>
              </a:r>
            </a:p>
            <a:p>
              <a:r>
                <a:rPr lang="en-GB" sz="1000" b="1">
                  <a:solidFill>
                    <a:schemeClr val="accent2"/>
                  </a:solidFill>
                </a:rPr>
                <a:t>Greenwich</a:t>
              </a:r>
            </a:p>
          </p:txBody>
        </p:sp>
        <p:sp>
          <p:nvSpPr>
            <p:cNvPr id="61494" name="Text Box 54"/>
            <p:cNvSpPr txBox="1">
              <a:spLocks noChangeArrowheads="1"/>
            </p:cNvSpPr>
            <p:nvPr/>
          </p:nvSpPr>
          <p:spPr bwMode="auto">
            <a:xfrm>
              <a:off x="4956" y="1060"/>
              <a:ext cx="6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000" b="1">
                  <a:solidFill>
                    <a:schemeClr val="accent2"/>
                  </a:solidFill>
                </a:rPr>
                <a:t>Canning Town</a:t>
              </a:r>
            </a:p>
          </p:txBody>
        </p:sp>
        <p:sp>
          <p:nvSpPr>
            <p:cNvPr id="61495" name="Line 55"/>
            <p:cNvSpPr>
              <a:spLocks noChangeShapeType="1"/>
            </p:cNvSpPr>
            <p:nvPr/>
          </p:nvSpPr>
          <p:spPr bwMode="auto">
            <a:xfrm>
              <a:off x="5356" y="2759"/>
              <a:ext cx="340" cy="0"/>
            </a:xfrm>
            <a:prstGeom prst="line">
              <a:avLst/>
            </a:prstGeom>
            <a:noFill/>
            <a:ln w="2032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496" name="Text Box 56"/>
            <p:cNvSpPr txBox="1">
              <a:spLocks noChangeArrowheads="1"/>
            </p:cNvSpPr>
            <p:nvPr/>
          </p:nvSpPr>
          <p:spPr bwMode="auto">
            <a:xfrm>
              <a:off x="127" y="3687"/>
              <a:ext cx="1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b="1">
                  <a:solidFill>
                    <a:schemeClr val="bg1"/>
                  </a:solidFill>
                </a:rPr>
                <a:t>London Underground</a:t>
              </a:r>
            </a:p>
          </p:txBody>
        </p:sp>
        <p:sp>
          <p:nvSpPr>
            <p:cNvPr id="61497" name="Text Box 57"/>
            <p:cNvSpPr txBox="1">
              <a:spLocks noChangeArrowheads="1"/>
            </p:cNvSpPr>
            <p:nvPr/>
          </p:nvSpPr>
          <p:spPr bwMode="auto">
            <a:xfrm>
              <a:off x="1757" y="3687"/>
              <a:ext cx="9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b="1">
                  <a:solidFill>
                    <a:schemeClr val="bg1"/>
                  </a:solidFill>
                </a:rPr>
                <a:t>Jubilee Line</a:t>
              </a:r>
            </a:p>
          </p:txBody>
        </p:sp>
        <p:sp>
          <p:nvSpPr>
            <p:cNvPr id="61498" name="Text Box 58"/>
            <p:cNvSpPr txBox="1">
              <a:spLocks noChangeArrowheads="1"/>
            </p:cNvSpPr>
            <p:nvPr/>
          </p:nvSpPr>
          <p:spPr bwMode="auto">
            <a:xfrm>
              <a:off x="113" y="122"/>
              <a:ext cx="47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000" b="1">
                  <a:solidFill>
                    <a:srgbClr val="006600"/>
                  </a:solidFill>
                </a:rPr>
                <a:t>Differences in Life Expectancy within a small area in London</a:t>
              </a:r>
            </a:p>
          </p:txBody>
        </p:sp>
        <p:sp>
          <p:nvSpPr>
            <p:cNvPr id="61499" name="Line 59"/>
            <p:cNvSpPr>
              <a:spLocks noChangeShapeType="1"/>
            </p:cNvSpPr>
            <p:nvPr/>
          </p:nvSpPr>
          <p:spPr bwMode="auto">
            <a:xfrm flipH="1" flipV="1">
              <a:off x="2562" y="1043"/>
              <a:ext cx="8" cy="127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500" name="Oval 60"/>
            <p:cNvSpPr>
              <a:spLocks noChangeArrowheads="1"/>
            </p:cNvSpPr>
            <p:nvPr/>
          </p:nvSpPr>
          <p:spPr bwMode="auto">
            <a:xfrm>
              <a:off x="2528" y="1996"/>
              <a:ext cx="91" cy="91"/>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02" name="Text Box 62"/>
            <p:cNvSpPr txBox="1">
              <a:spLocks noChangeArrowheads="1"/>
            </p:cNvSpPr>
            <p:nvPr/>
          </p:nvSpPr>
          <p:spPr bwMode="auto">
            <a:xfrm>
              <a:off x="1338" y="2061"/>
              <a:ext cx="55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900" i="1">
                  <a:solidFill>
                    <a:srgbClr val="000066"/>
                  </a:solidFill>
                  <a:latin typeface="Tahoma" charset="0"/>
                </a:rPr>
                <a:t>River Thames</a:t>
              </a:r>
            </a:p>
          </p:txBody>
        </p:sp>
        <p:sp>
          <p:nvSpPr>
            <p:cNvPr id="61503" name="Text Box 63"/>
            <p:cNvSpPr txBox="1">
              <a:spLocks noChangeArrowheads="1"/>
            </p:cNvSpPr>
            <p:nvPr/>
          </p:nvSpPr>
          <p:spPr bwMode="auto">
            <a:xfrm>
              <a:off x="146" y="4077"/>
              <a:ext cx="353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baseline="30000">
                  <a:latin typeface="Tahoma" charset="0"/>
                </a:rPr>
                <a:t>1</a:t>
              </a:r>
              <a:r>
                <a:rPr lang="en-GB" sz="1200">
                  <a:latin typeface="Tahoma" charset="0"/>
                </a:rPr>
                <a:t> Source: London Health Observatory based on Office for National Statistics data</a:t>
              </a:r>
            </a:p>
          </p:txBody>
        </p:sp>
        <p:sp>
          <p:nvSpPr>
            <p:cNvPr id="61504" name="AutoShape 64"/>
            <p:cNvSpPr>
              <a:spLocks noChangeArrowheads="1"/>
            </p:cNvSpPr>
            <p:nvPr/>
          </p:nvSpPr>
          <p:spPr bwMode="auto">
            <a:xfrm>
              <a:off x="2925" y="663"/>
              <a:ext cx="2404" cy="151"/>
            </a:xfrm>
            <a:prstGeom prst="rightArrow">
              <a:avLst>
                <a:gd name="adj1" fmla="val 49778"/>
                <a:gd name="adj2" fmla="val 117340"/>
              </a:avLst>
            </a:prstGeom>
            <a:gradFill rotWithShape="1">
              <a:gsLst>
                <a:gs pos="0">
                  <a:schemeClr val="bg1"/>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519948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the NHS?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err="1" smtClean="0"/>
              <a:t>Primum</a:t>
            </a:r>
            <a:r>
              <a:rPr lang="en-US" dirty="0" smtClean="0"/>
              <a:t> non </a:t>
            </a:r>
            <a:r>
              <a:rPr lang="en-US" dirty="0" err="1" smtClean="0"/>
              <a:t>nocere</a:t>
            </a:r>
            <a:r>
              <a:rPr lang="en-US" dirty="0" smtClean="0"/>
              <a:t> (First, do no harm)</a:t>
            </a:r>
          </a:p>
          <a:p>
            <a:pPr marL="514350" indent="-514350">
              <a:buFont typeface="+mj-lt"/>
              <a:buAutoNum type="arabicPeriod"/>
            </a:pPr>
            <a:r>
              <a:rPr lang="en-US" dirty="0" smtClean="0"/>
              <a:t>Reduce health inequalities</a:t>
            </a:r>
            <a:endParaRPr lang="en-US" dirty="0"/>
          </a:p>
        </p:txBody>
      </p:sp>
    </p:spTree>
    <p:extLst>
      <p:ext uri="{BB962C8B-B14F-4D97-AF65-F5344CB8AC3E}">
        <p14:creationId xmlns:p14="http://schemas.microsoft.com/office/powerpoint/2010/main" val="1751716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1420</Words>
  <Application>Microsoft Office PowerPoint</Application>
  <PresentationFormat>On-screen Show (4:3)</PresentationFormat>
  <Paragraphs>261</Paragraphs>
  <Slides>51</Slides>
  <Notes>19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55" baseType="lpstr">
      <vt:lpstr>Office Theme</vt:lpstr>
      <vt:lpstr>Photo Editor Photo</vt:lpstr>
      <vt:lpstr>Chart</vt:lpstr>
      <vt:lpstr>Bitmap Image</vt:lpstr>
      <vt:lpstr>The NHS:  what matters most?</vt:lpstr>
      <vt:lpstr>PowerPoint Presentation</vt:lpstr>
      <vt:lpstr>PowerPoint Presentation</vt:lpstr>
      <vt:lpstr>PowerPoint Presentation</vt:lpstr>
      <vt:lpstr>The Swiss Cheese model</vt:lpstr>
      <vt:lpstr>Challenges for the NHS?</vt:lpstr>
      <vt:lpstr>PowerPoint Presentation</vt:lpstr>
      <vt:lpstr>PowerPoint Presentation</vt:lpstr>
      <vt:lpstr>Challenges for the NHS?</vt:lpstr>
      <vt:lpstr>PowerPoint Presentation</vt:lpstr>
      <vt:lpstr>PowerPoint Presentation</vt:lpstr>
      <vt:lpstr>PowerPoint Presentation</vt:lpstr>
      <vt:lpstr>PowerPoint Presentation</vt:lpstr>
      <vt:lpstr>Challenges for the NHS?</vt:lpstr>
      <vt:lpstr>Birth of the NHS: 1948</vt:lpstr>
      <vt:lpstr>NHS: Founding principles</vt:lpstr>
      <vt:lpstr>PowerPoint Presentation</vt:lpstr>
      <vt:lpstr>Birth of the NHS: The deal in 1948</vt:lpstr>
      <vt:lpstr>The first 50 years of the NHS</vt:lpstr>
      <vt:lpstr>1997</vt:lpstr>
      <vt:lpstr>Challenges: Expenditure</vt:lpstr>
      <vt:lpstr>Challenges: Mortality</vt:lpstr>
      <vt:lpstr>Challenges: Infrastructure 1998</vt:lpstr>
      <vt:lpstr>Challenges: Access 1998</vt:lpstr>
      <vt:lpstr>Phase 1: 1997-2000</vt:lpstr>
      <vt:lpstr>Sustained funding increases</vt:lpstr>
      <vt:lpstr>Use of key diagnostic facilities</vt:lpstr>
      <vt:lpstr>More clinicians</vt:lpstr>
      <vt:lpstr>Phase 1: 1997-2000</vt:lpstr>
      <vt:lpstr>National targets for access</vt:lpstr>
      <vt:lpstr>Improving access times</vt:lpstr>
      <vt:lpstr>PowerPoint Presentation</vt:lpstr>
      <vt:lpstr>National Service Frameworks</vt:lpstr>
      <vt:lpstr>Process targets</vt:lpstr>
      <vt:lpstr>Percentage of Coronary Heart Disease patients achieving blood pressure and cholesterol targets </vt:lpstr>
      <vt:lpstr>Outcome targets</vt:lpstr>
      <vt:lpstr>Clinical governance</vt:lpstr>
      <vt:lpstr>Preventing harm</vt:lpstr>
      <vt:lpstr>Phase 1: 1997-2000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changes?</vt:lpstr>
      <vt:lpstr>PowerPoint Presentation</vt:lpstr>
      <vt:lpstr>The challenge for healthcare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Goldblatt</dc:creator>
  <cp:lastModifiedBy>Shiel, Nuala</cp:lastModifiedBy>
  <cp:revision>38</cp:revision>
  <dcterms:created xsi:type="dcterms:W3CDTF">2010-01-25T22:36:17Z</dcterms:created>
  <dcterms:modified xsi:type="dcterms:W3CDTF">2012-11-15T16:05:48Z</dcterms:modified>
</cp:coreProperties>
</file>