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332" r:id="rId4"/>
    <p:sldId id="324" r:id="rId5"/>
    <p:sldId id="258" r:id="rId6"/>
    <p:sldId id="313" r:id="rId7"/>
    <p:sldId id="262" r:id="rId8"/>
    <p:sldId id="259" r:id="rId9"/>
    <p:sldId id="314" r:id="rId10"/>
    <p:sldId id="315" r:id="rId11"/>
    <p:sldId id="334" r:id="rId12"/>
    <p:sldId id="318" r:id="rId13"/>
    <p:sldId id="294" r:id="rId14"/>
    <p:sldId id="331" r:id="rId15"/>
    <p:sldId id="319" r:id="rId16"/>
    <p:sldId id="295" r:id="rId17"/>
    <p:sldId id="311" r:id="rId18"/>
    <p:sldId id="302" r:id="rId19"/>
    <p:sldId id="336" r:id="rId20"/>
    <p:sldId id="335" r:id="rId21"/>
    <p:sldId id="329" r:id="rId22"/>
    <p:sldId id="340" r:id="rId23"/>
    <p:sldId id="276" r:id="rId24"/>
    <p:sldId id="287" r:id="rId25"/>
    <p:sldId id="338" r:id="rId26"/>
    <p:sldId id="339" r:id="rId27"/>
    <p:sldId id="288" r:id="rId28"/>
    <p:sldId id="341" r:id="rId29"/>
    <p:sldId id="289" r:id="rId30"/>
    <p:sldId id="290" r:id="rId31"/>
    <p:sldId id="292" r:id="rId32"/>
    <p:sldId id="337" r:id="rId33"/>
    <p:sldId id="307" r:id="rId34"/>
    <p:sldId id="296" r:id="rId35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rgbClr val="FE991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E991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AC6"/>
    <a:srgbClr val="0E207F"/>
    <a:srgbClr val="FF3300"/>
    <a:srgbClr val="CCECFF"/>
    <a:srgbClr val="E58301"/>
    <a:srgbClr val="FE9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8307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1452" y="-240"/>
      </p:cViewPr>
      <p:guideLst>
        <p:guide orient="horz" pos="572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C5CB45-62FD-4B75-94A9-0BF2A962F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7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70769F-9124-4D3D-8A15-A39EA347B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4806C-E428-4AFA-8716-F92B8E9054EC}" type="slidenum">
              <a:rPr lang="en-GB"/>
              <a:pPr/>
              <a:t>24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3000" y="1628775"/>
            <a:ext cx="4751388" cy="15144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FE9914"/>
                </a:solidFill>
              </a:defRPr>
            </a:lvl1pPr>
          </a:lstStyle>
          <a:p>
            <a:r>
              <a:rPr lang="en-GB"/>
              <a:t>Name of presenter</a:t>
            </a:r>
          </a:p>
          <a:p>
            <a:r>
              <a:rPr lang="en-GB"/>
              <a:t>Job 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18F0F91-E401-48FC-8411-13251896F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22263"/>
            <a:ext cx="3245509" cy="852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2438F36-95F5-4F3E-8F18-00EEC3812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0450" y="171450"/>
            <a:ext cx="1946275" cy="535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171450"/>
            <a:ext cx="5688012" cy="535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8F334B2-D8DB-451B-82E7-61D82913B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14325" y="14097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6F2B08E-23E1-4542-8067-4F89439BC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19B6AC3-6074-45C5-B277-AF4685F55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DAE3CA1-119B-4BC0-82EF-3926C4C1E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725" y="1409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EECA607-5BF5-4A39-BED9-F5D8BC19E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CAB3B4E-8447-493E-B152-A0D2DC6FC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29626E2-0E35-4C35-93AA-3834CEEFB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B762288-FF47-40CD-82A1-03EBE87E3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AF58C0C-4028-4E3E-A50F-B36502406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C8F12DA-0B54-4B4D-A849-7CEFC34AE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409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rgbClr val="0E207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19ECD136-8716-4A9B-8592-E055A1345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E991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E20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E20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E20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ore.digitalriver.com/store/msshgb/en_GB/ContentTheme/pbPage.SHHomePbPa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mperial.ac.uk/imperialmobil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4813" y="2676525"/>
            <a:ext cx="6199187" cy="3632200"/>
          </a:xfrm>
        </p:spPr>
        <p:txBody>
          <a:bodyPr/>
          <a:lstStyle/>
          <a:p>
            <a:r>
              <a:rPr lang="en-GB" sz="3200" b="1" smtClean="0"/>
              <a:t>Introduction to your Information Technology</a:t>
            </a:r>
            <a:r>
              <a:rPr lang="en-GB" sz="3200" smtClean="0"/>
              <a:t> </a:t>
            </a:r>
            <a:r>
              <a:rPr lang="en-GB" sz="3200" b="1" smtClean="0"/>
              <a:t>Facilities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> - </a:t>
            </a:r>
            <a:r>
              <a:rPr lang="en-GB" sz="2400" smtClean="0"/>
              <a:t>Foundations of Clinical Practice</a:t>
            </a:r>
            <a:br>
              <a:rPr lang="en-GB" sz="2400" smtClean="0"/>
            </a:br>
            <a:r>
              <a:rPr lang="en-GB" sz="2400" smtClean="0"/>
              <a:t/>
            </a:r>
            <a:br>
              <a:rPr lang="en-GB" sz="2400" smtClean="0"/>
            </a:br>
            <a:r>
              <a:rPr lang="en-GB" sz="2800" b="1" smtClean="0">
                <a:solidFill>
                  <a:schemeClr val="accent2"/>
                </a:solidFill>
              </a:rPr>
              <a:t>Dr Mike Barrett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2000" smtClean="0">
                <a:solidFill>
                  <a:schemeClr val="bg2"/>
                </a:solidFill>
              </a:rPr>
              <a:t>Head of Learning Resources</a:t>
            </a:r>
            <a:br>
              <a:rPr lang="en-GB" sz="2000" smtClean="0">
                <a:solidFill>
                  <a:schemeClr val="bg2"/>
                </a:solidFill>
              </a:rPr>
            </a:br>
            <a:r>
              <a:rPr lang="en-GB" sz="2000" smtClean="0">
                <a:solidFill>
                  <a:schemeClr val="bg2"/>
                </a:solidFill>
              </a:rPr>
              <a:t>Faculty of Medicine</a:t>
            </a:r>
            <a:br>
              <a:rPr lang="en-GB" sz="2000" smtClean="0">
                <a:solidFill>
                  <a:schemeClr val="bg2"/>
                </a:solidFill>
              </a:rPr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6310313"/>
            <a:ext cx="2154238" cy="431800"/>
          </a:xfrm>
        </p:spPr>
        <p:txBody>
          <a:bodyPr/>
          <a:lstStyle/>
          <a:p>
            <a:r>
              <a:rPr lang="en-GB" dirty="0" smtClean="0"/>
              <a:t>October </a:t>
            </a:r>
            <a:r>
              <a:rPr lang="en-GB" dirty="0" smtClean="0"/>
              <a:t>2012</a:t>
            </a:r>
            <a:endParaRPr lang="en-GB" dirty="0" smtClean="0"/>
          </a:p>
        </p:txBody>
      </p:sp>
      <p:pic>
        <p:nvPicPr>
          <p:cNvPr id="4" name="Picture 5" descr="304449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3663"/>
            <a:ext cx="2127250" cy="318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90625" y="5832991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Photos.com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500" y="62865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BCBAC6"/>
                </a:solidFill>
              </a:rPr>
              <a:t>School of Medicine</a:t>
            </a:r>
            <a:endParaRPr lang="en-GB" dirty="0">
              <a:solidFill>
                <a:srgbClr val="BCB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265335"/>
            <a:ext cx="7800975" cy="961582"/>
          </a:xfrm>
        </p:spPr>
        <p:txBody>
          <a:bodyPr/>
          <a:lstStyle/>
          <a:p>
            <a:r>
              <a:rPr lang="en-GB" altLang="en-GB" sz="2800" dirty="0" smtClean="0"/>
              <a:t>Gaining awareness session   (Monday/Tuesday)</a:t>
            </a:r>
            <a:endParaRPr lang="en-US" sz="2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447800"/>
            <a:ext cx="8293442" cy="4848828"/>
          </a:xfrm>
        </p:spPr>
        <p:txBody>
          <a:bodyPr/>
          <a:lstStyle/>
          <a:p>
            <a:r>
              <a:rPr lang="en-GB" altLang="en-GB" sz="2400" b="1" dirty="0" smtClean="0"/>
              <a:t>Stick</a:t>
            </a:r>
            <a:r>
              <a:rPr lang="en-GB" altLang="en-GB" sz="2400" dirty="0" smtClean="0"/>
              <a:t> to allotted </a:t>
            </a:r>
            <a:r>
              <a:rPr lang="en-GB" altLang="en-GB" sz="2400" dirty="0" smtClean="0"/>
              <a:t>time and bring the IT and Blackboard Guides</a:t>
            </a:r>
            <a:endParaRPr lang="en-GB" altLang="en-GB" sz="2400" dirty="0" smtClean="0"/>
          </a:p>
          <a:p>
            <a:r>
              <a:rPr lang="en-GB" altLang="en-GB" sz="2400" dirty="0" smtClean="0"/>
              <a:t>Pre-read the </a:t>
            </a:r>
            <a:r>
              <a:rPr lang="en-GB" altLang="en-GB" sz="2400" dirty="0" smtClean="0"/>
              <a:t>Guides</a:t>
            </a:r>
          </a:p>
          <a:p>
            <a:r>
              <a:rPr lang="en-GB" altLang="en-GB" sz="2400" dirty="0" smtClean="0"/>
              <a:t>Use College email and web access</a:t>
            </a:r>
            <a:endParaRPr lang="en-GB" alt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Explore Teaching </a:t>
            </a:r>
            <a:r>
              <a:rPr lang="en-GB" sz="2400" dirty="0" smtClean="0"/>
              <a:t>intranet and locate timetables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Try Discussion Boards in </a:t>
            </a:r>
            <a:r>
              <a:rPr lang="en-GB" sz="2400" b="1" dirty="0" smtClean="0"/>
              <a:t>Blackboard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Locate</a:t>
            </a:r>
            <a:r>
              <a:rPr lang="en-GB" sz="2400" b="1" dirty="0"/>
              <a:t> My e-Portfolio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Locate </a:t>
            </a:r>
            <a:r>
              <a:rPr lang="en-GB" sz="2400" dirty="0" smtClean="0"/>
              <a:t>and explore </a:t>
            </a:r>
            <a:r>
              <a:rPr lang="en-GB" sz="2400" b="1" dirty="0" smtClean="0"/>
              <a:t>Imperial Mobile,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My </a:t>
            </a:r>
            <a:r>
              <a:rPr lang="en-GB" sz="2400" b="1" dirty="0" smtClean="0"/>
              <a:t>Imperial</a:t>
            </a:r>
            <a:r>
              <a:rPr lang="en-GB" sz="2400" dirty="0" smtClean="0"/>
              <a:t>, </a:t>
            </a:r>
            <a:r>
              <a:rPr lang="en-GB" sz="2400" b="1" dirty="0" smtClean="0"/>
              <a:t>ICT</a:t>
            </a:r>
            <a:r>
              <a:rPr lang="en-GB" sz="2400" dirty="0" smtClean="0"/>
              <a:t> &amp; </a:t>
            </a:r>
            <a:r>
              <a:rPr lang="en-GB" sz="2400" b="1" dirty="0" smtClean="0"/>
              <a:t>Library</a:t>
            </a:r>
            <a:r>
              <a:rPr lang="en-GB" sz="2400" dirty="0" smtClean="0"/>
              <a:t> websites</a:t>
            </a:r>
          </a:p>
          <a:p>
            <a:pPr>
              <a:lnSpc>
                <a:spcPct val="90000"/>
              </a:lnSpc>
            </a:pPr>
            <a:r>
              <a:rPr lang="en-GB" sz="2400" b="1" dirty="0" err="1" smtClean="0"/>
              <a:t>PrintService</a:t>
            </a:r>
            <a:r>
              <a:rPr lang="en-GB" sz="2400" b="1" dirty="0" smtClean="0"/>
              <a:t> </a:t>
            </a:r>
            <a:r>
              <a:rPr lang="en-GB" sz="2400" dirty="0" smtClean="0"/>
              <a:t>– try the devices </a:t>
            </a:r>
            <a:r>
              <a:rPr lang="en-GB" sz="2400" dirty="0" smtClean="0"/>
              <a:t>and change settings in the Printer Driver. </a:t>
            </a:r>
            <a:r>
              <a:rPr lang="en-GB" sz="2400" dirty="0" smtClean="0"/>
              <a:t>Try </a:t>
            </a:r>
            <a:r>
              <a:rPr lang="en-GB" sz="2400" dirty="0" smtClean="0"/>
              <a:t>Scan-to-Email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Consider </a:t>
            </a:r>
            <a:r>
              <a:rPr lang="en-GB" sz="2400" dirty="0" smtClean="0"/>
              <a:t>if any IT </a:t>
            </a:r>
            <a:r>
              <a:rPr lang="en-GB" sz="2400" dirty="0" smtClean="0"/>
              <a:t>skills need </a:t>
            </a:r>
            <a:r>
              <a:rPr lang="en-GB" sz="2400" dirty="0" smtClean="0"/>
              <a:t>refinement</a:t>
            </a:r>
            <a:endParaRPr lang="en-GB" sz="24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323850"/>
            <a:ext cx="7772400" cy="762000"/>
          </a:xfrm>
        </p:spPr>
        <p:txBody>
          <a:bodyPr/>
          <a:lstStyle/>
          <a:p>
            <a:r>
              <a:rPr lang="en-GB" smtClean="0"/>
              <a:t>Locations of PC clusters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85900"/>
            <a:ext cx="7772400" cy="49736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 smtClean="0"/>
              <a:t>SAFB – Ground Floor - 2 PC labs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 smtClean="0"/>
              <a:t>CX Reynolds Building</a:t>
            </a:r>
            <a:br>
              <a:rPr lang="en-GB" dirty="0" smtClean="0"/>
            </a:br>
            <a:r>
              <a:rPr lang="en-GB" sz="1800" dirty="0" smtClean="0"/>
              <a:t>(i) Library (Level 2), and (ii) ICT Offices (Basement)</a:t>
            </a:r>
            <a:endParaRPr lang="en-GB" sz="2100" dirty="0" smtClean="0"/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 smtClean="0"/>
              <a:t>St Mary’s</a:t>
            </a:r>
            <a:br>
              <a:rPr lang="en-GB" dirty="0" smtClean="0"/>
            </a:br>
            <a:r>
              <a:rPr lang="en-GB" sz="1800" dirty="0" err="1" smtClean="0"/>
              <a:t>Hynds</a:t>
            </a:r>
            <a:r>
              <a:rPr lang="en-GB" sz="1800" dirty="0" smtClean="0"/>
              <a:t> Lab.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Floor Medical School Building</a:t>
            </a:r>
            <a:endParaRPr lang="en-GB" dirty="0" smtClean="0"/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 smtClean="0"/>
              <a:t>Chelsea &amp; Westminster Library</a:t>
            </a:r>
            <a:br>
              <a:rPr lang="en-GB" dirty="0" smtClean="0"/>
            </a:br>
            <a:r>
              <a:rPr lang="en-GB" sz="1800" dirty="0" smtClean="0"/>
              <a:t>LG Floor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 smtClean="0"/>
              <a:t>Hammersmith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Cyclotron </a:t>
            </a:r>
            <a:r>
              <a:rPr lang="en-GB" dirty="0" smtClean="0"/>
              <a:t>B</a:t>
            </a:r>
            <a:r>
              <a:rPr lang="en-GB" dirty="0" smtClean="0"/>
              <a:t>uilding </a:t>
            </a:r>
            <a:r>
              <a:rPr lang="en-GB" sz="1600" dirty="0" smtClean="0"/>
              <a:t>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Floor </a:t>
            </a:r>
            <a:br>
              <a:rPr lang="en-GB" sz="1600" dirty="0" smtClean="0"/>
            </a:br>
            <a:r>
              <a:rPr lang="en-GB" dirty="0"/>
              <a:t>- Commonwealth </a:t>
            </a:r>
            <a:r>
              <a:rPr lang="en-GB" dirty="0" smtClean="0"/>
              <a:t>Building </a:t>
            </a:r>
            <a:r>
              <a:rPr lang="en-GB" sz="1800" dirty="0" smtClean="0"/>
              <a:t>Library </a:t>
            </a:r>
            <a:r>
              <a:rPr lang="en-GB" sz="1800" dirty="0" smtClean="0"/>
              <a:t>and </a:t>
            </a:r>
            <a:r>
              <a:rPr lang="en-GB" sz="1800" dirty="0" smtClean="0"/>
              <a:t>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floor</a:t>
            </a:r>
            <a:r>
              <a:rPr lang="en-GB" sz="1900" dirty="0" smtClean="0"/>
              <a:t/>
            </a:r>
            <a:br>
              <a:rPr lang="en-GB" sz="1900" dirty="0" smtClean="0"/>
            </a:br>
            <a:r>
              <a:rPr lang="en-GB" dirty="0" smtClean="0"/>
              <a:t>- </a:t>
            </a:r>
            <a:r>
              <a:rPr lang="en-GB" dirty="0" err="1" smtClean="0"/>
              <a:t>Wolfson</a:t>
            </a:r>
            <a:r>
              <a:rPr lang="en-GB" dirty="0" smtClean="0"/>
              <a:t> Education </a:t>
            </a:r>
            <a:r>
              <a:rPr lang="en-GB" dirty="0" smtClean="0"/>
              <a:t>Centre</a:t>
            </a:r>
            <a:r>
              <a:rPr lang="en-GB" sz="1900" dirty="0"/>
              <a:t> </a:t>
            </a:r>
            <a:r>
              <a:rPr lang="en-GB" sz="1800" dirty="0" smtClean="0"/>
              <a:t>Student </a:t>
            </a:r>
            <a:r>
              <a:rPr lang="en-GB" sz="1800" dirty="0" smtClean="0"/>
              <a:t>Common Room</a:t>
            </a:r>
            <a:endParaRPr lang="en-GB" sz="1900" dirty="0" smtClean="0"/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 smtClean="0"/>
              <a:t>Associated University Teaching Hospitals</a:t>
            </a:r>
            <a:endParaRPr lang="en-US" sz="1900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lusterOct07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3495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2268538" y="4437063"/>
            <a:ext cx="720725" cy="10810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087438" y="261938"/>
            <a:ext cx="2287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SAFB</a:t>
            </a:r>
          </a:p>
        </p:txBody>
      </p:sp>
      <p:pic>
        <p:nvPicPr>
          <p:cNvPr id="17411" name="Picture 3" descr="IMG_0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790575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IMG_0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792163"/>
            <a:ext cx="37861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IMG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3719513"/>
            <a:ext cx="37861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IMG_1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163" y="371951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luster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1141413"/>
            <a:ext cx="2749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Cluste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2716213"/>
            <a:ext cx="272732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Cluster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675" y="4310063"/>
            <a:ext cx="27209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1050925" y="276225"/>
            <a:ext cx="3282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Charing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95288"/>
            <a:ext cx="7772400" cy="685800"/>
          </a:xfrm>
        </p:spPr>
        <p:txBody>
          <a:bodyPr/>
          <a:lstStyle/>
          <a:p>
            <a:r>
              <a:rPr lang="en-GB" smtClean="0"/>
              <a:t>Food and Drink Policy – PC Clusters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19225"/>
            <a:ext cx="7880350" cy="4818063"/>
          </a:xfrm>
        </p:spPr>
        <p:txBody>
          <a:bodyPr/>
          <a:lstStyle/>
          <a:p>
            <a:pPr>
              <a:tabLst>
                <a:tab pos="4848225" algn="r"/>
              </a:tabLst>
            </a:pPr>
            <a:r>
              <a:rPr lang="en-GB" smtClean="0"/>
              <a:t>No Food to be consumed in the PC Labs</a:t>
            </a:r>
          </a:p>
          <a:p>
            <a:pPr>
              <a:tabLst>
                <a:tab pos="4848225" algn="r"/>
              </a:tabLst>
            </a:pPr>
            <a:r>
              <a:rPr lang="en-GB" smtClean="0"/>
              <a:t>Keep food items in bags, not on the desk</a:t>
            </a:r>
          </a:p>
          <a:p>
            <a:pPr>
              <a:tabLst>
                <a:tab pos="4848225" algn="r"/>
              </a:tabLst>
            </a:pPr>
            <a:r>
              <a:rPr lang="en-GB" smtClean="0"/>
              <a:t>Drinks – only those from resealable, </a:t>
            </a:r>
            <a:br>
              <a:rPr lang="en-GB" smtClean="0"/>
            </a:br>
            <a:r>
              <a:rPr lang="en-GB" smtClean="0"/>
              <a:t>spill-proof containers, are permitted</a:t>
            </a:r>
          </a:p>
          <a:p>
            <a:pPr>
              <a:tabLst>
                <a:tab pos="4848225" algn="r"/>
              </a:tabLst>
            </a:pPr>
            <a:r>
              <a:rPr lang="en-GB" smtClean="0"/>
              <a:t>1</a:t>
            </a:r>
            <a:r>
              <a:rPr lang="en-GB" baseline="30000" smtClean="0"/>
              <a:t>st</a:t>
            </a:r>
            <a:r>
              <a:rPr lang="en-GB" smtClean="0"/>
              <a:t> Offence – Fine =	£10</a:t>
            </a:r>
          </a:p>
          <a:p>
            <a:pPr>
              <a:tabLst>
                <a:tab pos="4848225" algn="r"/>
              </a:tabLst>
            </a:pPr>
            <a:r>
              <a:rPr lang="en-GB" smtClean="0"/>
              <a:t>2</a:t>
            </a:r>
            <a:r>
              <a:rPr lang="en-GB" baseline="30000" smtClean="0"/>
              <a:t>nd</a:t>
            </a:r>
            <a:r>
              <a:rPr lang="en-GB" smtClean="0"/>
              <a:t> Offence – Fine =	</a:t>
            </a:r>
            <a:r>
              <a:rPr lang="en-GB" smtClean="0">
                <a:solidFill>
                  <a:srgbClr val="FF3300"/>
                </a:solidFill>
              </a:rPr>
              <a:t>£100</a:t>
            </a:r>
          </a:p>
          <a:p>
            <a:pPr>
              <a:tabLst>
                <a:tab pos="4848225" algn="r"/>
              </a:tabLst>
            </a:pPr>
            <a:r>
              <a:rPr lang="en-GB" smtClean="0"/>
              <a:t>3</a:t>
            </a:r>
            <a:r>
              <a:rPr lang="en-GB" baseline="30000" smtClean="0"/>
              <a:t>rd</a:t>
            </a:r>
            <a:r>
              <a:rPr lang="en-GB" smtClean="0"/>
              <a:t> Offence – Disciplinary Action!</a:t>
            </a:r>
          </a:p>
          <a:p>
            <a:pPr>
              <a:tabLst>
                <a:tab pos="4848225" algn="r"/>
              </a:tabLst>
            </a:pPr>
            <a:r>
              <a:rPr lang="en-GB" smtClean="0"/>
              <a:t>Fines </a:t>
            </a:r>
            <a:r>
              <a:rPr lang="en-GB" sz="4000" b="1" smtClean="0">
                <a:sym typeface="Symbol" pitchFamily="18" charset="2"/>
              </a:rPr>
              <a:t></a:t>
            </a:r>
            <a:r>
              <a:rPr lang="en-GB" smtClean="0"/>
              <a:t> Student Hardship Fund</a:t>
            </a:r>
            <a:endParaRPr lang="en-US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250825" y="549275"/>
            <a:ext cx="8605838" cy="5616575"/>
            <a:chOff x="158" y="346"/>
            <a:chExt cx="5421" cy="3538"/>
          </a:xfrm>
        </p:grpSpPr>
        <p:pic>
          <p:nvPicPr>
            <p:cNvPr id="20485" name="Picture 3" descr="IMG_025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346"/>
              <a:ext cx="2654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4" descr="IMG_02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346"/>
              <a:ext cx="2654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435725" y="6376988"/>
            <a:ext cx="857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Colour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176463" y="6376988"/>
            <a:ext cx="755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Mono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5087" y="204716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Printers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400050"/>
            <a:ext cx="7772400" cy="685800"/>
          </a:xfrm>
        </p:spPr>
        <p:txBody>
          <a:bodyPr/>
          <a:lstStyle/>
          <a:p>
            <a:r>
              <a:rPr lang="en-GB" smtClean="0"/>
              <a:t>PrintService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422400"/>
            <a:ext cx="7772400" cy="5019675"/>
          </a:xfrm>
        </p:spPr>
        <p:txBody>
          <a:bodyPr/>
          <a:lstStyle/>
          <a:p>
            <a:r>
              <a:rPr lang="en-GB" dirty="0" smtClean="0"/>
              <a:t>PC, Photocopying &amp; Scan to email</a:t>
            </a:r>
          </a:p>
          <a:p>
            <a:r>
              <a:rPr lang="en-GB" dirty="0" smtClean="0"/>
              <a:t>Print and Photocopy </a:t>
            </a:r>
            <a:br>
              <a:rPr lang="en-GB" dirty="0" smtClean="0"/>
            </a:br>
            <a:r>
              <a:rPr lang="en-GB" dirty="0" smtClean="0"/>
              <a:t>A4 per side </a:t>
            </a:r>
            <a:r>
              <a:rPr lang="en-GB" sz="3400" b="1" dirty="0" smtClean="0"/>
              <a:t>3p</a:t>
            </a:r>
            <a:r>
              <a:rPr lang="en-GB" dirty="0" smtClean="0"/>
              <a:t> (B&amp;W), </a:t>
            </a:r>
            <a:r>
              <a:rPr lang="en-GB" sz="3400" b="1" dirty="0" smtClean="0"/>
              <a:t>12p</a:t>
            </a:r>
            <a:r>
              <a:rPr lang="en-GB" dirty="0" smtClean="0"/>
              <a:t> (colour)</a:t>
            </a:r>
          </a:p>
          <a:p>
            <a:r>
              <a:rPr lang="en-GB" dirty="0" smtClean="0"/>
              <a:t>On-Line credit account using  ID Card</a:t>
            </a:r>
          </a:p>
          <a:p>
            <a:r>
              <a:rPr lang="en-GB" dirty="0" smtClean="0"/>
              <a:t>Scan to email - Free</a:t>
            </a:r>
            <a:endParaRPr lang="en-GB" sz="3900" dirty="0" smtClean="0"/>
          </a:p>
          <a:p>
            <a:r>
              <a:rPr lang="en-GB" dirty="0" smtClean="0"/>
              <a:t>How to Print - see IT Course Guide</a:t>
            </a:r>
            <a:endParaRPr lang="en-US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538163"/>
            <a:ext cx="7286625" cy="549275"/>
          </a:xfrm>
        </p:spPr>
        <p:txBody>
          <a:bodyPr/>
          <a:lstStyle/>
          <a:p>
            <a:r>
              <a:rPr lang="en-GB" altLang="en-GB" smtClean="0"/>
              <a:t>PrintService Account Credit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447800"/>
            <a:ext cx="8269287" cy="5005388"/>
          </a:xfrm>
        </p:spPr>
        <p:txBody>
          <a:bodyPr/>
          <a:lstStyle/>
          <a:p>
            <a:r>
              <a:rPr lang="en-GB" altLang="en-GB" sz="2800" dirty="0" smtClean="0"/>
              <a:t>You have a </a:t>
            </a:r>
            <a:r>
              <a:rPr lang="en-GB" altLang="en-GB" sz="2800" dirty="0" smtClean="0"/>
              <a:t>starter credit of </a:t>
            </a:r>
            <a:r>
              <a:rPr lang="en-GB" altLang="en-GB" sz="5500" dirty="0" smtClean="0"/>
              <a:t>£5</a:t>
            </a:r>
          </a:p>
          <a:p>
            <a:r>
              <a:rPr lang="en-GB" altLang="en-GB" sz="2800" dirty="0" smtClean="0"/>
              <a:t>Maintaining a credit balance will permit you to continue to use the printer/scanner/photocopiers</a:t>
            </a:r>
          </a:p>
          <a:p>
            <a:r>
              <a:rPr lang="en-GB" altLang="en-GB" sz="2800" dirty="0" smtClean="0"/>
              <a:t>NO overdraft facility will be provided</a:t>
            </a:r>
          </a:p>
          <a:p>
            <a:r>
              <a:rPr lang="en-GB" sz="2800" dirty="0" smtClean="0"/>
              <a:t>Use Value Loader to credit account using cash,  (SK Central Library Level 2 &amp; CX Library),</a:t>
            </a:r>
            <a:br>
              <a:rPr lang="en-GB" sz="2800" dirty="0" smtClean="0"/>
            </a:br>
            <a:r>
              <a:rPr lang="en-GB" sz="2800" dirty="0" smtClean="0"/>
              <a:t>or go online</a:t>
            </a:r>
          </a:p>
          <a:p>
            <a:r>
              <a:rPr lang="en-GB" sz="2800" dirty="0" smtClean="0"/>
              <a:t>Details may be viewed at any time online</a:t>
            </a:r>
            <a:br>
              <a:rPr lang="en-GB" sz="2800" dirty="0" smtClean="0"/>
            </a:br>
            <a:r>
              <a:rPr lang="en-GB" sz="3200" dirty="0" smtClean="0"/>
              <a:t>http://www.imperial.ac.uk/ict/printservice</a:t>
            </a:r>
            <a:endParaRPr lang="en-US" sz="3600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3" name="Rectangl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333375"/>
            <a:ext cx="127793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50825"/>
            <a:ext cx="8497888" cy="1143000"/>
          </a:xfrm>
        </p:spPr>
        <p:txBody>
          <a:bodyPr/>
          <a:lstStyle/>
          <a:p>
            <a:r>
              <a:rPr lang="en-GB" smtClean="0"/>
              <a:t>Protect your credibility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l="1926" t="18687" r="6886" b="8788"/>
          <a:stretch>
            <a:fillRect/>
          </a:stretch>
        </p:blipFill>
        <p:spPr bwMode="auto">
          <a:xfrm>
            <a:off x="409575" y="1450975"/>
            <a:ext cx="8515350" cy="488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49065" y="315310"/>
            <a:ext cx="946798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1"/>
                </a:solidFill>
                <a:latin typeface="Cooper Black" pitchFamily="18" charset="0"/>
              </a:rPr>
              <a:t>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88925"/>
            <a:ext cx="7772400" cy="914400"/>
          </a:xfrm>
        </p:spPr>
        <p:txBody>
          <a:bodyPr/>
          <a:lstStyle/>
          <a:p>
            <a:r>
              <a:rPr lang="en-GB" altLang="en-GB" smtClean="0"/>
              <a:t>Content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725" y="1398588"/>
            <a:ext cx="7519988" cy="4987925"/>
          </a:xfrm>
        </p:spPr>
        <p:txBody>
          <a:bodyPr/>
          <a:lstStyle/>
          <a:p>
            <a:pPr marL="512763" indent="-512763">
              <a:lnSpc>
                <a:spcPct val="90000"/>
              </a:lnSpc>
              <a:spcAft>
                <a:spcPct val="50000"/>
              </a:spcAft>
            </a:pPr>
            <a:r>
              <a:rPr lang="en-GB" altLang="en-GB" dirty="0" smtClean="0"/>
              <a:t>Course Summary</a:t>
            </a:r>
          </a:p>
          <a:p>
            <a:pPr marL="512763" indent="-512763">
              <a:lnSpc>
                <a:spcPct val="90000"/>
              </a:lnSpc>
              <a:spcAft>
                <a:spcPct val="50000"/>
              </a:spcAft>
            </a:pPr>
            <a:r>
              <a:rPr lang="en-GB" altLang="en-GB" dirty="0" smtClean="0"/>
              <a:t>PC Lab Sessions</a:t>
            </a:r>
          </a:p>
          <a:p>
            <a:pPr marL="512763" indent="-512763">
              <a:lnSpc>
                <a:spcPct val="90000"/>
              </a:lnSpc>
              <a:spcAft>
                <a:spcPct val="50000"/>
              </a:spcAft>
            </a:pPr>
            <a:r>
              <a:rPr lang="en-GB" altLang="en-GB" dirty="0" smtClean="0"/>
              <a:t>Where to find things online</a:t>
            </a:r>
          </a:p>
          <a:p>
            <a:pPr marL="512763" indent="-512763">
              <a:lnSpc>
                <a:spcPct val="90000"/>
              </a:lnSpc>
              <a:spcAft>
                <a:spcPct val="50000"/>
              </a:spcAft>
            </a:pPr>
            <a:r>
              <a:rPr lang="en-GB" altLang="en-GB" dirty="0" smtClean="0"/>
              <a:t>Printing</a:t>
            </a:r>
          </a:p>
          <a:p>
            <a:pPr marL="512763" indent="-512763">
              <a:lnSpc>
                <a:spcPct val="90000"/>
              </a:lnSpc>
              <a:spcAft>
                <a:spcPct val="50000"/>
              </a:spcAft>
            </a:pPr>
            <a:r>
              <a:rPr lang="en-GB" altLang="en-GB" dirty="0" smtClean="0"/>
              <a:t>Security</a:t>
            </a:r>
          </a:p>
          <a:p>
            <a:pPr marL="512763" indent="-512763">
              <a:lnSpc>
                <a:spcPct val="90000"/>
              </a:lnSpc>
              <a:spcAft>
                <a:spcPct val="50000"/>
              </a:spcAft>
            </a:pPr>
            <a:r>
              <a:rPr lang="en-GB" altLang="en-GB" dirty="0" smtClean="0"/>
              <a:t>Pitfalls</a:t>
            </a:r>
            <a:endParaRPr lang="en-GB" altLang="en-GB" dirty="0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724" t="23859" r="4024" b="5438"/>
          <a:stretch>
            <a:fillRect/>
          </a:stretch>
        </p:blipFill>
        <p:spPr bwMode="auto">
          <a:xfrm>
            <a:off x="509588" y="930275"/>
            <a:ext cx="8045450" cy="569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171450"/>
            <a:ext cx="7519987" cy="1143000"/>
          </a:xfrm>
        </p:spPr>
        <p:txBody>
          <a:bodyPr/>
          <a:lstStyle/>
          <a:p>
            <a:r>
              <a:rPr lang="en-GB" smtClean="0"/>
              <a:t>Using social networks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812801" y="6307198"/>
            <a:ext cx="7520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E207F"/>
                </a:solidFill>
              </a:rPr>
              <a:t>https://student.theultimatesteal.co.uk/</a:t>
            </a:r>
            <a:endParaRPr lang="en-GB" sz="2000" dirty="0">
              <a:solidFill>
                <a:srgbClr val="0E207F"/>
              </a:solidFill>
            </a:endParaRP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273214" y="315514"/>
            <a:ext cx="7650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Microsoft </a:t>
            </a:r>
            <a:r>
              <a:rPr lang="en-GB" sz="2800" b="1" dirty="0" smtClean="0"/>
              <a:t>Deals for </a:t>
            </a:r>
            <a:r>
              <a:rPr lang="en-GB" sz="2800" b="1" dirty="0" smtClean="0"/>
              <a:t>students</a:t>
            </a:r>
            <a:endParaRPr lang="en-GB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3"/>
          <a:stretch/>
        </p:blipFill>
        <p:spPr bwMode="auto">
          <a:xfrm>
            <a:off x="722001" y="823754"/>
            <a:ext cx="6890379" cy="55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812801" y="5907088"/>
            <a:ext cx="75209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E207F"/>
                </a:solidFill>
                <a:hlinkClick r:id="rId2"/>
              </a:rPr>
              <a:t>http://</a:t>
            </a:r>
            <a:r>
              <a:rPr lang="en-GB" sz="2000" dirty="0" smtClean="0">
                <a:solidFill>
                  <a:srgbClr val="0E207F"/>
                </a:solidFill>
                <a:hlinkClick r:id="rId2"/>
              </a:rPr>
              <a:t>store.digitalriver.com/store/msshgb/en_GB/ContentTheme/pbPage.SHHomePbPage</a:t>
            </a:r>
            <a:r>
              <a:rPr lang="en-GB" sz="2000" dirty="0" smtClean="0">
                <a:solidFill>
                  <a:srgbClr val="0E207F"/>
                </a:solidFill>
              </a:rPr>
              <a:t>  </a:t>
            </a:r>
            <a:endParaRPr lang="en-GB" sz="2000" dirty="0">
              <a:solidFill>
                <a:srgbClr val="0E207F"/>
              </a:solidFill>
            </a:endParaRP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273214" y="315514"/>
            <a:ext cx="7650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Microsoft </a:t>
            </a:r>
            <a:r>
              <a:rPr lang="en-GB" sz="2800" b="1" dirty="0" smtClean="0"/>
              <a:t>Deals for </a:t>
            </a:r>
            <a:r>
              <a:rPr lang="en-GB" sz="2800" b="1" dirty="0" smtClean="0"/>
              <a:t>students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815" y="823754"/>
            <a:ext cx="6609155" cy="500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6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71450"/>
            <a:ext cx="7772400" cy="1143000"/>
          </a:xfrm>
        </p:spPr>
        <p:txBody>
          <a:bodyPr/>
          <a:lstStyle/>
          <a:p>
            <a:r>
              <a:rPr lang="en-GB" dirty="0" smtClean="0"/>
              <a:t>Quotas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2475" y="1143000"/>
            <a:ext cx="7820025" cy="5391150"/>
          </a:xfrm>
          <a:noFill/>
        </p:spPr>
        <p:txBody>
          <a:bodyPr/>
          <a:lstStyle/>
          <a:p>
            <a:r>
              <a:rPr lang="en-GB" sz="2600" b="1" dirty="0" smtClean="0"/>
              <a:t>Email: 1Gb</a:t>
            </a:r>
          </a:p>
          <a:p>
            <a:r>
              <a:rPr lang="en-GB" sz="2600" b="1" dirty="0" smtClean="0"/>
              <a:t>Home Directory </a:t>
            </a:r>
            <a:r>
              <a:rPr lang="en-GB" sz="2600" b="1" dirty="0" smtClean="0"/>
              <a:t>4GB </a:t>
            </a:r>
            <a:r>
              <a:rPr lang="en-GB" sz="2600" b="1" dirty="0" smtClean="0"/>
              <a:t>(H: drive)</a:t>
            </a:r>
          </a:p>
          <a:p>
            <a:pPr lvl="1"/>
            <a:r>
              <a:rPr lang="en-GB" sz="2000" dirty="0" smtClean="0"/>
              <a:t>Backed up nightly</a:t>
            </a:r>
          </a:p>
          <a:p>
            <a:pPr lvl="1"/>
            <a:r>
              <a:rPr lang="en-GB" sz="2000" dirty="0" smtClean="0"/>
              <a:t>Lost Data can be retrieved up to 3 months </a:t>
            </a:r>
            <a:r>
              <a:rPr lang="en-GB" sz="2000" dirty="0" smtClean="0"/>
              <a:t>later</a:t>
            </a:r>
          </a:p>
          <a:p>
            <a:pPr lvl="1"/>
            <a:r>
              <a:rPr lang="en-GB" sz="2000" dirty="0" smtClean="0"/>
              <a:t>Previous version of a document can be recovered (right click)</a:t>
            </a:r>
            <a:endParaRPr lang="en-GB" sz="2000" dirty="0" smtClean="0"/>
          </a:p>
          <a:p>
            <a:r>
              <a:rPr lang="en-GB" sz="2600" b="1" dirty="0" smtClean="0"/>
              <a:t>Profile</a:t>
            </a:r>
          </a:p>
          <a:p>
            <a:pPr lvl="1"/>
            <a:r>
              <a:rPr lang="en-GB" sz="2000" dirty="0" smtClean="0"/>
              <a:t>stored independently of other quotas </a:t>
            </a:r>
          </a:p>
          <a:p>
            <a:r>
              <a:rPr lang="en-GB" sz="2600" b="1" dirty="0" smtClean="0"/>
              <a:t>Prevent your profile becoming too large</a:t>
            </a:r>
          </a:p>
          <a:p>
            <a:pPr lvl="1"/>
            <a:r>
              <a:rPr lang="en-GB" sz="2000" dirty="0" smtClean="0"/>
              <a:t>Do NOT save files onto the desktop, use shortcuts</a:t>
            </a:r>
          </a:p>
          <a:p>
            <a:pPr lvl="1"/>
            <a:r>
              <a:rPr lang="en-GB" sz="2000" dirty="0" smtClean="0"/>
              <a:t>Do NOT save files in “My Documents”</a:t>
            </a:r>
          </a:p>
          <a:p>
            <a:pPr lvl="1"/>
            <a:r>
              <a:rPr lang="en-GB" sz="2000" dirty="0" smtClean="0"/>
              <a:t>Do NOT use </a:t>
            </a:r>
            <a:r>
              <a:rPr lang="en-GB" sz="2000" dirty="0" smtClean="0"/>
              <a:t>auto-archiving </a:t>
            </a:r>
            <a:r>
              <a:rPr lang="en-GB" sz="2000" dirty="0" smtClean="0"/>
              <a:t>in email without changing the location of the archive files</a:t>
            </a:r>
          </a:p>
          <a:p>
            <a:pPr lvl="1"/>
            <a:r>
              <a:rPr lang="en-GB" sz="2000" dirty="0" smtClean="0"/>
              <a:t>Warning messages  - Act promptly on receipt of any warning, </a:t>
            </a:r>
            <a:br>
              <a:rPr lang="en-GB" sz="2000" dirty="0" smtClean="0"/>
            </a:br>
            <a:r>
              <a:rPr lang="en-GB" sz="2000" dirty="0" smtClean="0"/>
              <a:t>seek help if unsure what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90500"/>
            <a:ext cx="8093075" cy="1125538"/>
          </a:xfrm>
        </p:spPr>
        <p:txBody>
          <a:bodyPr/>
          <a:lstStyle/>
          <a:p>
            <a:r>
              <a:rPr lang="en-GB" dirty="0" smtClean="0"/>
              <a:t>Images, Videos &amp; other learning resources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416050"/>
            <a:ext cx="7772400" cy="5143500"/>
          </a:xfrm>
        </p:spPr>
        <p:txBody>
          <a:bodyPr/>
          <a:lstStyle/>
          <a:p>
            <a:r>
              <a:rPr lang="en-GB" dirty="0" smtClean="0"/>
              <a:t>Patients have given permission to be photographed </a:t>
            </a:r>
            <a:r>
              <a:rPr lang="en-GB" dirty="0" smtClean="0"/>
              <a:t>to appear </a:t>
            </a:r>
            <a:r>
              <a:rPr lang="en-GB" dirty="0" smtClean="0"/>
              <a:t>in medical training </a:t>
            </a:r>
          </a:p>
          <a:p>
            <a:r>
              <a:rPr lang="en-GB" dirty="0" smtClean="0"/>
              <a:t>Purpose is only for medical education provided by the institution</a:t>
            </a:r>
          </a:p>
          <a:p>
            <a:r>
              <a:rPr lang="en-GB" dirty="0" smtClean="0"/>
              <a:t>Rules of Confidentiality still apply</a:t>
            </a:r>
          </a:p>
          <a:p>
            <a:endParaRPr lang="en-GB" dirty="0" smtClean="0"/>
          </a:p>
          <a:p>
            <a:r>
              <a:rPr lang="en-GB" dirty="0" smtClean="0"/>
              <a:t>Respect the Copyright of </a:t>
            </a:r>
            <a:r>
              <a:rPr lang="en-GB" b="1" u="sng" dirty="0" smtClean="0"/>
              <a:t>all</a:t>
            </a:r>
            <a:r>
              <a:rPr lang="en-GB" dirty="0" smtClean="0"/>
              <a:t> teaching material you use. Do not pass material on without explicit </a:t>
            </a:r>
            <a:r>
              <a:rPr lang="en-GB" dirty="0" smtClean="0"/>
              <a:t>prior permission</a:t>
            </a:r>
            <a:r>
              <a:rPr lang="en-GB" dirty="0" smtClean="0"/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409700"/>
            <a:ext cx="8620125" cy="4114800"/>
          </a:xfrm>
        </p:spPr>
        <p:txBody>
          <a:bodyPr/>
          <a:lstStyle/>
          <a:p>
            <a:r>
              <a:rPr lang="en-GB" dirty="0" smtClean="0"/>
              <a:t>“There’s An App For That”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Imperial College now has a mobile application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Available on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Apple App Store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Android Market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Web Version (e.g. Blackberry etc)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>
                <a:hlinkClick r:id="rId2"/>
              </a:rPr>
              <a:t>http://www.imperial.ac.uk/imperialmobile</a:t>
            </a:r>
            <a:endParaRPr lang="en-GB" dirty="0" smtClean="0"/>
          </a:p>
          <a:p>
            <a:r>
              <a:rPr lang="en-GB" dirty="0" smtClean="0"/>
              <a:t>		</a:t>
            </a:r>
            <a:r>
              <a:rPr lang="en-GB" sz="2400" b="1" dirty="0" smtClean="0"/>
              <a:t>“imperial mobile”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pfb\AppData\Local\Microsoft\Windows\Temporary Internet Files\Content.IE5\39E49WHT\MC90044216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13176"/>
            <a:ext cx="604436" cy="60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ICT </a:t>
            </a:r>
            <a:r>
              <a:rPr lang="en-GB" sz="3200" dirty="0" smtClean="0"/>
              <a:t> website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21274"/>
            <a:ext cx="7128197" cy="4114800"/>
          </a:xfrm>
        </p:spPr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b="1" dirty="0" smtClean="0"/>
              <a:t>Information to </a:t>
            </a:r>
            <a:r>
              <a:rPr lang="en-GB" b="1" dirty="0"/>
              <a:t>new users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smtClean="0"/>
              <a:t>www3.imperial.ac.uk/ict/services/servicesforstudents </a:t>
            </a:r>
            <a:endParaRPr lang="en-GB" dirty="0" smtClean="0"/>
          </a:p>
          <a:p>
            <a:r>
              <a:rPr lang="en-GB" sz="2800" b="1" dirty="0" smtClean="0"/>
              <a:t>FAQ’s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 smtClean="0"/>
              <a:t>http</a:t>
            </a:r>
            <a:r>
              <a:rPr lang="en-GB" sz="3200" dirty="0"/>
              <a:t>://</a:t>
            </a:r>
            <a:r>
              <a:rPr lang="en-GB" sz="3200" dirty="0" smtClean="0"/>
              <a:t>www.imperial.ac.uk/blog/ictfaq/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86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0813" y="1244600"/>
            <a:ext cx="3744912" cy="4103688"/>
          </a:xfrm>
        </p:spPr>
        <p:txBody>
          <a:bodyPr/>
          <a:lstStyle/>
          <a:p>
            <a:pPr algn="ctr"/>
            <a:r>
              <a:rPr lang="en-GB" sz="7200" smtClean="0"/>
              <a:t>What can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0" y="180975"/>
            <a:ext cx="5805487" cy="1143000"/>
          </a:xfrm>
        </p:spPr>
        <p:txBody>
          <a:bodyPr/>
          <a:lstStyle/>
          <a:p>
            <a:r>
              <a:rPr lang="en-GB" dirty="0"/>
              <a:t>Protect your </a:t>
            </a:r>
            <a:r>
              <a:rPr lang="en-GB" dirty="0" smtClean="0"/>
              <a:t>reputation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409700"/>
            <a:ext cx="8496300" cy="4114800"/>
          </a:xfrm>
        </p:spPr>
        <p:txBody>
          <a:bodyPr/>
          <a:lstStyle/>
          <a:p>
            <a:pPr marL="714375" indent="-533400"/>
            <a:r>
              <a:rPr lang="en-GB" sz="3200" dirty="0" smtClean="0"/>
              <a:t>Please use </a:t>
            </a:r>
            <a:r>
              <a:rPr lang="en-GB" sz="3200" dirty="0"/>
              <a:t>social media systems wisely, and think to your </a:t>
            </a:r>
            <a:r>
              <a:rPr lang="en-GB" sz="3200" dirty="0" smtClean="0"/>
              <a:t>future</a:t>
            </a:r>
          </a:p>
          <a:p>
            <a:pPr marL="714375" indent="-533400"/>
            <a:r>
              <a:rPr lang="en-GB" sz="3200" dirty="0" smtClean="0"/>
              <a:t>Don’t </a:t>
            </a:r>
            <a:r>
              <a:rPr lang="en-GB" sz="3200" dirty="0"/>
              <a:t>“torrent” copyrighted </a:t>
            </a:r>
            <a:r>
              <a:rPr lang="en-GB" sz="3200" dirty="0" smtClean="0"/>
              <a:t>materials</a:t>
            </a:r>
          </a:p>
          <a:p>
            <a:pPr marL="714375" indent="-533400"/>
            <a:r>
              <a:rPr lang="en-GB" sz="3200" b="1" dirty="0"/>
              <a:t>Follow the College’s rules </a:t>
            </a:r>
            <a:r>
              <a:rPr lang="en-GB" sz="3200" dirty="0"/>
              <a:t>for use of IT </a:t>
            </a:r>
            <a:r>
              <a:rPr lang="en-GB" sz="3200" dirty="0" smtClean="0"/>
              <a:t>Facilities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77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355600"/>
            <a:ext cx="7851775" cy="762000"/>
          </a:xfrm>
        </p:spPr>
        <p:txBody>
          <a:bodyPr/>
          <a:lstStyle/>
          <a:p>
            <a:r>
              <a:rPr lang="en-GB" altLang="en-GB" dirty="0" smtClean="0"/>
              <a:t>Protect your Storage media and Computer</a:t>
            </a:r>
            <a:endParaRPr lang="en-GB" altLang="en-GB" sz="34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60499"/>
            <a:ext cx="8382341" cy="5032897"/>
          </a:xfrm>
        </p:spPr>
        <p:txBody>
          <a:bodyPr/>
          <a:lstStyle/>
          <a:p>
            <a:pPr marL="457200" indent="-457200">
              <a:tabLst>
                <a:tab pos="7889875" algn="r"/>
              </a:tabLst>
            </a:pPr>
            <a:r>
              <a:rPr lang="en-GB" altLang="en-GB" dirty="0" smtClean="0"/>
              <a:t>Virus infection (</a:t>
            </a:r>
            <a:r>
              <a:rPr lang="en-GB" altLang="en-GB" sz="2500" dirty="0" smtClean="0"/>
              <a:t>of the digital kind</a:t>
            </a:r>
            <a:r>
              <a:rPr lang="en-GB" altLang="en-GB" dirty="0" smtClean="0"/>
              <a:t>)</a:t>
            </a:r>
            <a:br>
              <a:rPr lang="en-GB" altLang="en-GB" dirty="0" smtClean="0"/>
            </a:b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Use </a:t>
            </a: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College Anti-Viral </a:t>
            </a: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and a malware detection and removal programme</a:t>
            </a:r>
            <a:endParaRPr lang="en-GB" alt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tabLst>
                <a:tab pos="7889875" algn="r"/>
              </a:tabLst>
            </a:pPr>
            <a:r>
              <a:rPr lang="en-GB" altLang="en-GB" dirty="0" smtClean="0"/>
              <a:t>Delete only copy of your report</a:t>
            </a:r>
            <a:br>
              <a:rPr lang="en-GB" altLang="en-GB" dirty="0" smtClean="0"/>
            </a:b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should </a:t>
            </a: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made backups</a:t>
            </a:r>
          </a:p>
          <a:p>
            <a:pPr marL="457200" indent="-457200">
              <a:tabLst>
                <a:tab pos="7889875" algn="r"/>
              </a:tabLst>
            </a:pPr>
            <a:r>
              <a:rPr lang="en-GB" altLang="en-GB" dirty="0" smtClean="0"/>
              <a:t>Theft or loss of, PC or storage device</a:t>
            </a:r>
            <a:br>
              <a:rPr lang="en-GB" altLang="en-GB" dirty="0" smtClean="0"/>
            </a:b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backups </a:t>
            </a: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 different place to the PC</a:t>
            </a:r>
          </a:p>
          <a:p>
            <a:pPr marL="457200" indent="-457200">
              <a:tabLst>
                <a:tab pos="7889875" algn="r"/>
              </a:tabLst>
            </a:pPr>
            <a:r>
              <a:rPr lang="en-GB" altLang="en-GB" dirty="0" smtClean="0"/>
              <a:t>Personal Computer is stolen, breaks </a:t>
            </a:r>
            <a:r>
              <a:rPr lang="en-GB" altLang="en-GB" dirty="0" smtClean="0"/>
              <a:t>down and is </a:t>
            </a:r>
            <a:r>
              <a:rPr lang="en-GB" altLang="en-GB" dirty="0" smtClean="0"/>
              <a:t>repaired and data is lost to others</a:t>
            </a:r>
            <a:r>
              <a:rPr lang="en-GB" altLang="en-GB" dirty="0" smtClean="0"/>
              <a:t/>
            </a:r>
            <a:br>
              <a:rPr lang="en-GB" altLang="en-GB" dirty="0" smtClean="0"/>
            </a:b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encrypt </a:t>
            </a:r>
            <a:r>
              <a:rPr lang="en-GB" alt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files with personal identifiers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88925"/>
            <a:ext cx="7772400" cy="914400"/>
          </a:xfrm>
        </p:spPr>
        <p:txBody>
          <a:bodyPr/>
          <a:lstStyle/>
          <a:p>
            <a:r>
              <a:rPr lang="en-GB" altLang="en-GB" smtClean="0"/>
              <a:t>Duties of a Doctor include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1409700"/>
            <a:ext cx="7186613" cy="3376613"/>
          </a:xfrm>
        </p:spPr>
        <p:txBody>
          <a:bodyPr/>
          <a:lstStyle/>
          <a:p>
            <a:pPr marL="512763" indent="-512763">
              <a:spcAft>
                <a:spcPct val="50000"/>
              </a:spcAft>
              <a:buFontTx/>
              <a:buNone/>
            </a:pPr>
            <a:r>
              <a:rPr lang="en-GB" altLang="en-GB" smtClean="0"/>
              <a:t>…	keep your professional knowledge and </a:t>
            </a:r>
            <a:r>
              <a:rPr lang="en-GB" altLang="en-GB" u="sng" smtClean="0"/>
              <a:t>skills up to date</a:t>
            </a:r>
          </a:p>
          <a:p>
            <a:pPr marL="512763" indent="-512763">
              <a:spcAft>
                <a:spcPct val="50000"/>
              </a:spcAft>
              <a:buFontTx/>
              <a:buNone/>
            </a:pPr>
            <a:r>
              <a:rPr lang="en-GB" altLang="en-GB" smtClean="0"/>
              <a:t>…	respect patients’ </a:t>
            </a:r>
            <a:r>
              <a:rPr lang="en-GB" altLang="en-GB" u="sng" smtClean="0"/>
              <a:t>dignity and privacy</a:t>
            </a:r>
          </a:p>
          <a:p>
            <a:pPr marL="512763" indent="-512763">
              <a:buFontTx/>
              <a:buNone/>
            </a:pPr>
            <a:r>
              <a:rPr lang="en-GB" altLang="en-GB" smtClean="0"/>
              <a:t>…	respect and protect </a:t>
            </a:r>
            <a:r>
              <a:rPr lang="en-GB" altLang="en-GB" u="sng" smtClean="0"/>
              <a:t>confidential information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086600" y="4419600"/>
            <a:ext cx="1600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GB" sz="4400">
                <a:solidFill>
                  <a:srgbClr val="FFFF00"/>
                </a:solidFill>
              </a:rPr>
              <a:t/>
            </a:r>
            <a:br>
              <a:rPr lang="en-GB" altLang="en-GB" sz="4400">
                <a:solidFill>
                  <a:srgbClr val="FFFF00"/>
                </a:solidFill>
              </a:rPr>
            </a:br>
            <a:r>
              <a:rPr lang="en-GB" altLang="en-GB" sz="4400"/>
              <a:t>GMC</a:t>
            </a:r>
            <a:endParaRPr lang="en-GB" sz="44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1" name="Picture 5" descr="304449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576763"/>
            <a:ext cx="12065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404813"/>
            <a:ext cx="5184775" cy="685800"/>
          </a:xfrm>
        </p:spPr>
        <p:txBody>
          <a:bodyPr/>
          <a:lstStyle/>
          <a:p>
            <a:r>
              <a:rPr lang="en-GB" altLang="en-GB" dirty="0" smtClean="0"/>
              <a:t>Careless use of emails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484313"/>
            <a:ext cx="8153400" cy="4537075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  <a:tabLst>
                <a:tab pos="7969250" algn="r"/>
              </a:tabLst>
            </a:pPr>
            <a:r>
              <a:rPr lang="en-GB" altLang="en-GB" dirty="0" smtClean="0"/>
              <a:t>Attempt to bulk email the College’s </a:t>
            </a:r>
            <a:br>
              <a:rPr lang="en-GB" altLang="en-GB" dirty="0" smtClean="0"/>
            </a:br>
            <a:r>
              <a:rPr lang="en-GB" altLang="en-GB" dirty="0" smtClean="0"/>
              <a:t>Global Address Book - harassment</a:t>
            </a:r>
          </a:p>
          <a:p>
            <a:pPr>
              <a:lnSpc>
                <a:spcPct val="90000"/>
              </a:lnSpc>
              <a:tabLst>
                <a:tab pos="7969250" algn="r"/>
              </a:tabLst>
            </a:pPr>
            <a:r>
              <a:rPr lang="en-GB" altLang="en-GB" dirty="0" smtClean="0"/>
              <a:t>Wrong </a:t>
            </a:r>
            <a:r>
              <a:rPr lang="en-GB" altLang="en-GB" u="sng" dirty="0" err="1" smtClean="0"/>
              <a:t>name@address</a:t>
            </a:r>
            <a:endParaRPr lang="en-GB" altLang="en-GB" dirty="0" smtClean="0"/>
          </a:p>
          <a:p>
            <a:pPr>
              <a:lnSpc>
                <a:spcPct val="90000"/>
              </a:lnSpc>
              <a:tabLst>
                <a:tab pos="7969250" algn="r"/>
              </a:tabLst>
            </a:pPr>
            <a:r>
              <a:rPr lang="en-GB" altLang="en-GB" dirty="0" smtClean="0"/>
              <a:t>Wrong </a:t>
            </a:r>
            <a:r>
              <a:rPr lang="en-GB" altLang="en-GB" u="sng" dirty="0" err="1" smtClean="0"/>
              <a:t>name@address</a:t>
            </a:r>
            <a:r>
              <a:rPr lang="en-GB" altLang="en-GB" dirty="0" smtClean="0"/>
              <a:t> </a:t>
            </a:r>
            <a:br>
              <a:rPr lang="en-GB" altLang="en-GB" dirty="0" smtClean="0"/>
            </a:br>
            <a:r>
              <a:rPr lang="en-GB" altLang="en-GB" dirty="0" smtClean="0"/>
              <a:t>PLUS anti-social message</a:t>
            </a:r>
          </a:p>
          <a:p>
            <a:pPr lvl="1">
              <a:lnSpc>
                <a:spcPct val="90000"/>
              </a:lnSpc>
              <a:tabLst>
                <a:tab pos="7969250" algn="r"/>
              </a:tabLst>
            </a:pPr>
            <a:r>
              <a:rPr lang="en-GB" altLang="en-GB" dirty="0" smtClean="0"/>
              <a:t>Defamatory statements about </a:t>
            </a:r>
            <a:r>
              <a:rPr lang="en-GB" altLang="en-GB" b="1" i="1" dirty="0" smtClean="0">
                <a:solidFill>
                  <a:srgbClr val="FE9914"/>
                </a:solidFill>
              </a:rPr>
              <a:t>Fred</a:t>
            </a:r>
            <a:r>
              <a:rPr lang="en-GB" altLang="en-GB" dirty="0" smtClean="0"/>
              <a:t> sent to</a:t>
            </a:r>
            <a:br>
              <a:rPr lang="en-GB" altLang="en-GB" dirty="0" smtClean="0"/>
            </a:br>
            <a:r>
              <a:rPr lang="en-GB" altLang="en-GB" b="1" i="1" dirty="0" smtClean="0">
                <a:solidFill>
                  <a:srgbClr val="FE9914"/>
                </a:solidFill>
              </a:rPr>
              <a:t>Joe</a:t>
            </a:r>
            <a:r>
              <a:rPr lang="en-GB" altLang="en-GB" dirty="0" smtClean="0"/>
              <a:t> but inadvertently also copied to </a:t>
            </a:r>
            <a:r>
              <a:rPr lang="en-GB" altLang="en-GB" b="1" i="1" dirty="0" smtClean="0">
                <a:solidFill>
                  <a:srgbClr val="FE9914"/>
                </a:solidFill>
              </a:rPr>
              <a:t>Fred</a:t>
            </a:r>
            <a:r>
              <a:rPr lang="en-GB" altLang="en-GB" dirty="0" smtClean="0"/>
              <a:t> </a:t>
            </a:r>
          </a:p>
          <a:p>
            <a:pPr lvl="1">
              <a:lnSpc>
                <a:spcPct val="90000"/>
              </a:lnSpc>
              <a:tabLst>
                <a:tab pos="7969250" algn="r"/>
              </a:tabLst>
            </a:pPr>
            <a:r>
              <a:rPr lang="en-GB" altLang="en-GB" dirty="0" smtClean="0"/>
              <a:t>Inappropriate/illegal attachments!</a:t>
            </a:r>
          </a:p>
          <a:p>
            <a:pPr>
              <a:lnSpc>
                <a:spcPct val="90000"/>
              </a:lnSpc>
              <a:tabLst>
                <a:tab pos="7969250" algn="r"/>
              </a:tabLst>
            </a:pPr>
            <a:r>
              <a:rPr lang="en-GB" altLang="en-GB" dirty="0" smtClean="0">
                <a:sym typeface="Monotype Sorts" pitchFamily="2" charset="2"/>
              </a:rPr>
              <a:t>Be careful with “Blind copies”</a:t>
            </a:r>
          </a:p>
          <a:p>
            <a:pPr>
              <a:lnSpc>
                <a:spcPct val="90000"/>
              </a:lnSpc>
              <a:tabLst>
                <a:tab pos="7969250" algn="r"/>
              </a:tabLst>
            </a:pPr>
            <a:r>
              <a:rPr lang="en-GB" altLang="en-GB" dirty="0" smtClean="0">
                <a:sym typeface="Monotype Sorts" pitchFamily="2" charset="2"/>
              </a:rPr>
              <a:t>BEWARE of Phishing emails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461963"/>
            <a:ext cx="4464050" cy="549275"/>
          </a:xfrm>
        </p:spPr>
        <p:txBody>
          <a:bodyPr/>
          <a:lstStyle/>
          <a:p>
            <a:r>
              <a:rPr lang="en-GB" altLang="en-GB" smtClean="0"/>
              <a:t>A few Do’s…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085850"/>
            <a:ext cx="8234362" cy="53721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GB" sz="2400" b="1" dirty="0" smtClean="0"/>
              <a:t>Protect your identity: </a:t>
            </a:r>
            <a:r>
              <a:rPr lang="en-GB" sz="2400" dirty="0" smtClean="0"/>
              <a:t>Choose a strong password and NEVER divulge it. Remember to logoff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GB" sz="2400" b="1" dirty="0" smtClean="0"/>
              <a:t>Keep your PC secure: </a:t>
            </a:r>
            <a:r>
              <a:rPr lang="en-GB" sz="2400" dirty="0" smtClean="0"/>
              <a:t>OS updates, antivirus software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GB" sz="2400" b="1" dirty="0" smtClean="0"/>
              <a:t>Keep your data secure: </a:t>
            </a:r>
            <a:r>
              <a:rPr lang="en-GB" sz="2400" dirty="0" smtClean="0"/>
              <a:t>Store files on the H:\ drive, not on Desktop. Use encrypted USB sticks (but some software will not work with corporate PCs). </a:t>
            </a:r>
            <a:br>
              <a:rPr lang="en-GB" sz="2400" dirty="0" smtClean="0"/>
            </a:br>
            <a:r>
              <a:rPr lang="en-GB" sz="2400" dirty="0" smtClean="0"/>
              <a:t>Back up regularly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GB" sz="2400" b="1" dirty="0" smtClean="0"/>
              <a:t>Protect College’s (and your) reputation: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No ‘bad’ Websites (Porn, Extremist, Terrorist, etc.)</a:t>
            </a:r>
            <a:br>
              <a:rPr lang="en-GB" sz="2400" dirty="0" smtClean="0"/>
            </a:br>
            <a:r>
              <a:rPr lang="en-GB" sz="2400" dirty="0" smtClean="0"/>
              <a:t>No ‘bad’ comments about anyone on websites, social networking sites, email, SOLE, discussion boards.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GB" sz="2400" b="1" dirty="0" smtClean="0"/>
              <a:t>Respect copyright: </a:t>
            </a:r>
            <a:r>
              <a:rPr lang="en-GB" sz="2400" dirty="0" smtClean="0"/>
              <a:t>Do not share or put copyright material on the Web</a:t>
            </a:r>
          </a:p>
          <a:p>
            <a:pPr>
              <a:lnSpc>
                <a:spcPct val="80000"/>
              </a:lnSpc>
            </a:pPr>
            <a:r>
              <a:rPr lang="en-GB" sz="2400" b="1" dirty="0" smtClean="0"/>
              <a:t>Avoid bulk Email: </a:t>
            </a:r>
            <a:r>
              <a:rPr lang="en-GB" sz="2400" dirty="0" smtClean="0"/>
              <a:t>so as not to harass </a:t>
            </a:r>
            <a:r>
              <a:rPr lang="en-GB" sz="2400" dirty="0" smtClean="0"/>
              <a:t>recipients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461963"/>
            <a:ext cx="4464050" cy="549275"/>
          </a:xfrm>
        </p:spPr>
        <p:txBody>
          <a:bodyPr/>
          <a:lstStyle/>
          <a:p>
            <a:r>
              <a:rPr lang="en-GB" altLang="en-GB" smtClean="0"/>
              <a:t>Finally…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447800"/>
            <a:ext cx="8443912" cy="4933950"/>
          </a:xfrm>
        </p:spPr>
        <p:txBody>
          <a:bodyPr/>
          <a:lstStyle/>
          <a:p>
            <a:r>
              <a:rPr lang="en-GB" altLang="en-GB" dirty="0" smtClean="0"/>
              <a:t>Develop a professional approach to the use of IT throughout your studies</a:t>
            </a:r>
            <a:br>
              <a:rPr lang="en-GB" altLang="en-GB" dirty="0" smtClean="0"/>
            </a:br>
            <a:r>
              <a:rPr lang="en-GB" altLang="en-GB" b="1" dirty="0" smtClean="0">
                <a:solidFill>
                  <a:srgbClr val="FE9914"/>
                </a:solidFill>
              </a:rPr>
              <a:t>Foundations of Clinical Practice Course</a:t>
            </a:r>
            <a:br>
              <a:rPr lang="en-GB" altLang="en-GB" b="1" dirty="0" smtClean="0">
                <a:solidFill>
                  <a:srgbClr val="FE9914"/>
                </a:solidFill>
              </a:rPr>
            </a:br>
            <a:endParaRPr lang="en-GB" altLang="en-GB" b="1" dirty="0" smtClean="0">
              <a:solidFill>
                <a:srgbClr val="FE9914"/>
              </a:solidFill>
            </a:endParaRPr>
          </a:p>
          <a:p>
            <a:r>
              <a:rPr lang="en-GB" altLang="en-GB" dirty="0" smtClean="0"/>
              <a:t>Stay on </a:t>
            </a:r>
            <a:r>
              <a:rPr lang="en-GB" altLang="en-GB" dirty="0" smtClean="0"/>
              <a:t>the ball in </a:t>
            </a:r>
            <a:r>
              <a:rPr lang="en-GB" altLang="en-GB" dirty="0" smtClean="0"/>
              <a:t>IT</a:t>
            </a:r>
            <a:br>
              <a:rPr lang="en-GB" altLang="en-GB" dirty="0" smtClean="0"/>
            </a:br>
            <a:r>
              <a:rPr lang="en-GB" altLang="en-GB" dirty="0" smtClean="0"/>
              <a:t>patients, and </a:t>
            </a:r>
            <a:r>
              <a:rPr lang="en-GB" altLang="en-GB" dirty="0" smtClean="0"/>
              <a:t>the </a:t>
            </a:r>
            <a:r>
              <a:rPr lang="en-GB" altLang="en-GB" dirty="0" smtClean="0"/>
              <a:t>NHS, expect </a:t>
            </a:r>
            <a:r>
              <a:rPr lang="en-GB" altLang="en-GB" dirty="0" smtClean="0"/>
              <a:t>you </a:t>
            </a:r>
            <a:r>
              <a:rPr lang="en-GB" altLang="en-GB" dirty="0" smtClean="0"/>
              <a:t/>
            </a:r>
            <a:br>
              <a:rPr lang="en-GB" altLang="en-GB" dirty="0" smtClean="0"/>
            </a:br>
            <a:r>
              <a:rPr lang="en-GB" altLang="en-GB" dirty="0" smtClean="0"/>
              <a:t>to </a:t>
            </a:r>
            <a:r>
              <a:rPr lang="en-GB" altLang="en-GB" dirty="0" smtClean="0"/>
              <a:t>be highly competent</a:t>
            </a:r>
            <a:br>
              <a:rPr lang="en-GB" altLang="en-GB" dirty="0" smtClean="0"/>
            </a:br>
            <a:endParaRPr lang="en-GB" altLang="en-GB" dirty="0" smtClean="0"/>
          </a:p>
          <a:p>
            <a:r>
              <a:rPr lang="en-GB" altLang="en-GB" dirty="0" smtClean="0"/>
              <a:t>Help is available from your teachers and from ICT staff at the College and main hospital sites</a:t>
            </a:r>
            <a:endParaRPr lang="en-US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3575" y="2532063"/>
          <a:ext cx="39624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3" imgW="1428571" imgH="1200000" progId="">
                  <p:embed/>
                </p:oleObj>
              </mc:Choice>
              <mc:Fallback>
                <p:oleObj name="Clip" r:id="rId3" imgW="1428571" imgH="12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532063"/>
                        <a:ext cx="3962400" cy="332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9" descr="j023636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825500"/>
            <a:ext cx="16557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j02840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23850"/>
            <a:ext cx="1431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11"/>
          <p:cNvSpPr>
            <a:spLocks noChangeArrowheads="1"/>
          </p:cNvSpPr>
          <p:nvPr/>
        </p:nvSpPr>
        <p:spPr bwMode="auto">
          <a:xfrm>
            <a:off x="6227763" y="1666875"/>
            <a:ext cx="2519362" cy="1008063"/>
          </a:xfrm>
          <a:prstGeom prst="cloudCallout">
            <a:avLst>
              <a:gd name="adj1" fmla="val -96125"/>
              <a:gd name="adj2" fmla="val 73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Too Much!</a:t>
            </a:r>
          </a:p>
        </p:txBody>
      </p:sp>
      <p:sp>
        <p:nvSpPr>
          <p:cNvPr id="1031" name="AutoShape 12"/>
          <p:cNvSpPr>
            <a:spLocks noChangeArrowheads="1"/>
          </p:cNvSpPr>
          <p:nvPr/>
        </p:nvSpPr>
        <p:spPr bwMode="auto">
          <a:xfrm>
            <a:off x="395288" y="1811338"/>
            <a:ext cx="2808287" cy="1079500"/>
          </a:xfrm>
          <a:prstGeom prst="cloudCallout">
            <a:avLst>
              <a:gd name="adj1" fmla="val 64528"/>
              <a:gd name="adj2" fmla="val 772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profile-Sergei_Passport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521" y="182563"/>
            <a:ext cx="2125546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840038"/>
            <a:ext cx="8312150" cy="3787775"/>
          </a:xfrm>
        </p:spPr>
        <p:txBody>
          <a:bodyPr/>
          <a:lstStyle/>
          <a:p>
            <a:r>
              <a:rPr lang="en-GB" sz="3200" dirty="0" smtClean="0"/>
              <a:t>Do make best use of the facilities provided</a:t>
            </a:r>
          </a:p>
          <a:p>
            <a:r>
              <a:rPr lang="en-GB" sz="3200" dirty="0" smtClean="0"/>
              <a:t>Help us to keep it all working for you</a:t>
            </a:r>
          </a:p>
          <a:p>
            <a:pPr algn="r">
              <a:buFontTx/>
              <a:buNone/>
            </a:pPr>
            <a:endParaRPr lang="en-GB" sz="3200" dirty="0" smtClean="0"/>
          </a:p>
          <a:p>
            <a:pPr algn="r">
              <a:buFontTx/>
              <a:buNone/>
            </a:pPr>
            <a:endParaRPr lang="en-GB" sz="3200" dirty="0" smtClean="0"/>
          </a:p>
          <a:p>
            <a:pPr algn="r">
              <a:buFontTx/>
              <a:buNone/>
            </a:pPr>
            <a:endParaRPr lang="en-GB" sz="3200" dirty="0" smtClean="0"/>
          </a:p>
          <a:p>
            <a:pPr algn="r">
              <a:buFontTx/>
              <a:buNone/>
            </a:pPr>
            <a:r>
              <a:rPr lang="en-GB" sz="3200" dirty="0" smtClean="0"/>
              <a:t>Thanks!</a:t>
            </a:r>
            <a:endParaRPr lang="en-GB" dirty="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71450"/>
            <a:ext cx="6911975" cy="1143000"/>
          </a:xfrm>
        </p:spPr>
        <p:txBody>
          <a:bodyPr/>
          <a:lstStyle/>
          <a:p>
            <a:r>
              <a:rPr lang="en-GB" smtClean="0"/>
              <a:t>Learning objectives of the Course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09700"/>
            <a:ext cx="7721600" cy="5105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800" smtClean="0"/>
              <a:t>Appreciate need for an professional approach to use of IT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800" smtClean="0"/>
              <a:t>Use the time to gain an understanding of the IT facilities, the correct way in which they are to be used, and where to obtain further information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800" smtClean="0"/>
              <a:t>Opportunities to revisit some basic IT skills or new ones to be learnt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sz="2800" smtClean="0"/>
              <a:t>Develop information literacy skills … to become an independent learner with the confidence and ability to retrieve, evaluate, exploit and manage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363" y="349250"/>
            <a:ext cx="7772400" cy="762000"/>
          </a:xfrm>
        </p:spPr>
        <p:txBody>
          <a:bodyPr/>
          <a:lstStyle/>
          <a:p>
            <a:r>
              <a:rPr lang="en-GB" b="1" smtClean="0"/>
              <a:t>Study Guide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0888" y="3279775"/>
            <a:ext cx="4541837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3000" dirty="0" smtClean="0"/>
              <a:t>It includes…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What you get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What you can/can’t do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Where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When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76813" y="3794125"/>
            <a:ext cx="4151312" cy="2652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000" smtClean="0"/>
              <a:t>Managing:</a:t>
            </a:r>
          </a:p>
          <a:p>
            <a:pPr marL="836613" lvl="1" indent="-379413">
              <a:lnSpc>
                <a:spcPct val="90000"/>
              </a:lnSpc>
            </a:pPr>
            <a:r>
              <a:rPr lang="en-GB" smtClean="0"/>
              <a:t>Computer account</a:t>
            </a:r>
          </a:p>
          <a:p>
            <a:pPr marL="836613" lvl="1" indent="-379413">
              <a:lnSpc>
                <a:spcPct val="90000"/>
              </a:lnSpc>
            </a:pPr>
            <a:r>
              <a:rPr lang="en-GB" smtClean="0"/>
              <a:t>Data &amp; Information</a:t>
            </a:r>
          </a:p>
          <a:p>
            <a:pPr marL="836613" lvl="1" indent="-379413">
              <a:lnSpc>
                <a:spcPct val="90000"/>
              </a:lnSpc>
            </a:pPr>
            <a:r>
              <a:rPr lang="en-GB" smtClean="0"/>
              <a:t>...Safely</a:t>
            </a:r>
          </a:p>
          <a:p>
            <a:pPr marL="836613" lvl="1" indent="-379413">
              <a:lnSpc>
                <a:spcPct val="90000"/>
              </a:lnSpc>
            </a:pPr>
            <a:r>
              <a:rPr lang="en-GB" smtClean="0"/>
              <a:t>...Legally</a:t>
            </a:r>
          </a:p>
          <a:p>
            <a:pPr marL="836613" lvl="1" indent="-379413">
              <a:lnSpc>
                <a:spcPct val="90000"/>
              </a:lnSpc>
            </a:pPr>
            <a:r>
              <a:rPr lang="en-GB" smtClean="0"/>
              <a:t>...Ethically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1563" y="1431925"/>
            <a:ext cx="7858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E207F"/>
              </a:buClr>
              <a:buSzPct val="80000"/>
              <a:buFont typeface="Wingdings" pitchFamily="2" charset="2"/>
              <a:buNone/>
            </a:pPr>
            <a:r>
              <a:rPr lang="en-GB" sz="3000" dirty="0">
                <a:solidFill>
                  <a:srgbClr val="0E207F"/>
                </a:solidFill>
              </a:rPr>
              <a:t>Advice – including ergonomics</a:t>
            </a:r>
          </a:p>
          <a:p>
            <a:pPr eaLnBrk="1" hangingPunct="1">
              <a:buClr>
                <a:srgbClr val="0E207F"/>
              </a:buClr>
              <a:buSzPct val="80000"/>
              <a:buFont typeface="Wingdings" pitchFamily="2" charset="2"/>
              <a:buNone/>
            </a:pPr>
            <a:r>
              <a:rPr lang="en-GB" sz="3000" dirty="0">
                <a:solidFill>
                  <a:srgbClr val="0E207F"/>
                </a:solidFill>
              </a:rPr>
              <a:t>Skills and Objectives</a:t>
            </a:r>
          </a:p>
          <a:p>
            <a:pPr eaLnBrk="1" hangingPunct="1">
              <a:buClr>
                <a:srgbClr val="0E207F"/>
              </a:buClr>
              <a:buSzPct val="80000"/>
              <a:buFont typeface="Wingdings" pitchFamily="2" charset="2"/>
              <a:buNone/>
            </a:pPr>
            <a:r>
              <a:rPr lang="en-GB" sz="3000" dirty="0">
                <a:solidFill>
                  <a:srgbClr val="0E207F"/>
                </a:solidFill>
              </a:rPr>
              <a:t>Coping in the IT Sessions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471488"/>
            <a:ext cx="7778750" cy="549275"/>
          </a:xfrm>
        </p:spPr>
        <p:txBody>
          <a:bodyPr/>
          <a:lstStyle/>
          <a:p>
            <a:r>
              <a:rPr lang="en-GB" altLang="en-GB" smtClean="0"/>
              <a:t>The IT/Information Literacy Course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447800"/>
            <a:ext cx="7810500" cy="4686300"/>
          </a:xfrm>
        </p:spPr>
        <p:txBody>
          <a:bodyPr/>
          <a:lstStyle/>
          <a:p>
            <a:r>
              <a:rPr lang="en-GB" altLang="en-GB" sz="3200" b="1" dirty="0" smtClean="0"/>
              <a:t>Lectures</a:t>
            </a:r>
          </a:p>
          <a:p>
            <a:pPr lvl="1"/>
            <a:r>
              <a:rPr lang="en-US" dirty="0" smtClean="0"/>
              <a:t>IT :  introduction to facilities</a:t>
            </a:r>
          </a:p>
          <a:p>
            <a:pPr lvl="1"/>
            <a:r>
              <a:rPr lang="en-US" dirty="0" smtClean="0"/>
              <a:t>Library :  introduction </a:t>
            </a:r>
            <a:br>
              <a:rPr lang="en-US" dirty="0" smtClean="0"/>
            </a:br>
            <a:endParaRPr lang="en-US" dirty="0" smtClean="0"/>
          </a:p>
          <a:p>
            <a:r>
              <a:rPr lang="en-US" sz="3200" b="1" dirty="0" smtClean="0"/>
              <a:t>Practical timetabled sessions</a:t>
            </a:r>
          </a:p>
          <a:p>
            <a:pPr lvl="1"/>
            <a:r>
              <a:rPr lang="en-US" dirty="0" smtClean="0"/>
              <a:t>Awareness of IT systems (next week)</a:t>
            </a:r>
          </a:p>
          <a:p>
            <a:pPr lvl="1"/>
            <a:r>
              <a:rPr lang="en-US" dirty="0" smtClean="0"/>
              <a:t>Information Literacy – on-line modules </a:t>
            </a:r>
            <a:br>
              <a:rPr lang="en-US" dirty="0" smtClean="0"/>
            </a:br>
            <a:r>
              <a:rPr lang="en-US" dirty="0" smtClean="0"/>
              <a:t>(see timetables)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3850"/>
            <a:ext cx="8366125" cy="838200"/>
          </a:xfrm>
        </p:spPr>
        <p:txBody>
          <a:bodyPr/>
          <a:lstStyle/>
          <a:p>
            <a:r>
              <a:rPr lang="en-GB" smtClean="0"/>
              <a:t>Not activated your IC computer account yet?</a:t>
            </a:r>
            <a:endParaRPr lang="en-US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319088"/>
            <a:ext cx="7772400" cy="762000"/>
          </a:xfrm>
        </p:spPr>
        <p:txBody>
          <a:bodyPr/>
          <a:lstStyle/>
          <a:p>
            <a:r>
              <a:rPr lang="en-GB" b="1" smtClean="0"/>
              <a:t>Please…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8500" y="1457324"/>
            <a:ext cx="8445500" cy="5082371"/>
          </a:xfrm>
        </p:spPr>
        <p:txBody>
          <a:bodyPr/>
          <a:lstStyle/>
          <a:p>
            <a:r>
              <a:rPr lang="en-GB" dirty="0" smtClean="0"/>
              <a:t>Read the Course Guide</a:t>
            </a:r>
          </a:p>
          <a:p>
            <a:r>
              <a:rPr lang="en-GB" dirty="0" smtClean="0"/>
              <a:t>Identify your strengths and weaknesses in IT competencies</a:t>
            </a:r>
          </a:p>
          <a:p>
            <a:r>
              <a:rPr lang="en-GB" dirty="0" smtClean="0"/>
              <a:t>Initiate your Computer Account </a:t>
            </a:r>
          </a:p>
          <a:p>
            <a:r>
              <a:rPr lang="en-GB" dirty="0" smtClean="0"/>
              <a:t>Attend in the PC lab at the allotted time next and following weeks for</a:t>
            </a:r>
          </a:p>
          <a:p>
            <a:pPr lvl="1"/>
            <a:r>
              <a:rPr lang="en-GB" dirty="0" smtClean="0"/>
              <a:t>Intro to IT (check day and time)</a:t>
            </a:r>
          </a:p>
          <a:p>
            <a:pPr lvl="1"/>
            <a:r>
              <a:rPr lang="en-GB" dirty="0" smtClean="0"/>
              <a:t>Information Literacy Workshops  (</a:t>
            </a:r>
            <a:r>
              <a:rPr lang="en-GB" sz="2000" dirty="0" smtClean="0"/>
              <a:t>check day and time</a:t>
            </a:r>
            <a:r>
              <a:rPr lang="en-GB" dirty="0" smtClean="0"/>
              <a:t>)</a:t>
            </a:r>
          </a:p>
          <a:p>
            <a:r>
              <a:rPr lang="en-GB" dirty="0" smtClean="0"/>
              <a:t>Bring ID card  - it’s required to access PC </a:t>
            </a:r>
            <a:r>
              <a:rPr lang="en-GB" dirty="0" smtClean="0"/>
              <a:t>suite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477134812@12082009-28FE"/>
          <p:cNvPicPr>
            <a:picLocks noChangeAspect="1"/>
          </p:cNvPicPr>
          <p:nvPr/>
        </p:nvPicPr>
        <p:blipFill>
          <a:blip r:embed="rId2">
            <a:lum bright="-12000" contrast="-2000"/>
          </a:blip>
          <a:srcRect l="961" t="1628" r="11430" b="11299"/>
          <a:stretch>
            <a:fillRect/>
          </a:stretch>
        </p:blipFill>
        <p:spPr bwMode="auto">
          <a:xfrm>
            <a:off x="6502400" y="2954338"/>
            <a:ext cx="22987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447800"/>
            <a:ext cx="7704137" cy="5076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800" b="1" dirty="0" smtClean="0"/>
              <a:t>Lecture</a:t>
            </a:r>
            <a:endParaRPr lang="en-GB" altLang="en-GB" sz="2800" dirty="0" smtClean="0"/>
          </a:p>
          <a:p>
            <a:pPr>
              <a:lnSpc>
                <a:spcPct val="90000"/>
              </a:lnSpc>
            </a:pPr>
            <a:r>
              <a:rPr lang="en-GB" altLang="en-GB" sz="2800" b="1" dirty="0" smtClean="0"/>
              <a:t>Workshop 1 </a:t>
            </a:r>
            <a:r>
              <a:rPr lang="en-GB" altLang="en-GB" sz="2800" dirty="0" smtClean="0"/>
              <a:t>- check group timetables</a:t>
            </a:r>
          </a:p>
          <a:p>
            <a:pPr>
              <a:lnSpc>
                <a:spcPct val="90000"/>
              </a:lnSpc>
            </a:pPr>
            <a:r>
              <a:rPr lang="en-GB" altLang="en-GB" sz="2800" b="1" dirty="0" smtClean="0"/>
              <a:t>Stick</a:t>
            </a:r>
            <a:r>
              <a:rPr lang="en-GB" altLang="en-GB" sz="2800" dirty="0" smtClean="0"/>
              <a:t> to allotted time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On-Line modules - </a:t>
            </a:r>
            <a:r>
              <a:rPr lang="en-GB" b="1" dirty="0" smtClean="0"/>
              <a:t>OLIVIA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Finding the right stuff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Using information correctly </a:t>
            </a:r>
            <a:br>
              <a:rPr lang="en-GB" sz="2800" dirty="0" smtClean="0"/>
            </a:br>
            <a:r>
              <a:rPr lang="en-GB" sz="2800" dirty="0" smtClean="0"/>
              <a:t>(including not plagiarising)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Essential for </a:t>
            </a:r>
          </a:p>
          <a:p>
            <a:pPr lvl="2">
              <a:lnSpc>
                <a:spcPct val="90000"/>
              </a:lnSpc>
            </a:pPr>
            <a:r>
              <a:rPr lang="en-GB" sz="2400" dirty="0" smtClean="0"/>
              <a:t>PBL Years 1 &amp; 2 and BSc</a:t>
            </a:r>
          </a:p>
          <a:p>
            <a:pPr lvl="2">
              <a:lnSpc>
                <a:spcPct val="90000"/>
              </a:lnSpc>
            </a:pPr>
            <a:r>
              <a:rPr lang="en-GB" sz="2400" dirty="0" smtClean="0"/>
              <a:t>Essays/Reports/Reflections</a:t>
            </a:r>
          </a:p>
          <a:p>
            <a:pPr lvl="2">
              <a:lnSpc>
                <a:spcPct val="90000"/>
              </a:lnSpc>
            </a:pPr>
            <a:r>
              <a:rPr lang="en-GB" sz="2400" dirty="0" smtClean="0"/>
              <a:t>your career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471488"/>
            <a:ext cx="7662863" cy="549275"/>
          </a:xfrm>
        </p:spPr>
        <p:txBody>
          <a:bodyPr/>
          <a:lstStyle/>
          <a:p>
            <a:r>
              <a:rPr lang="en-GB" altLang="en-GB" smtClean="0"/>
              <a:t>Library  - Information Literacy</a:t>
            </a:r>
            <a:endParaRPr lang="en-US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solidFill>
            <a:srgbClr val="FE991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erial_white_v2[2]">
  <a:themeElements>
    <a:clrScheme name="imperial_white_v2[2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perial_white_v2[2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perial_white_v2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white_v2[2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erial_white_v2[2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white_v2[2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white_v2[2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white_v2[2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erial_white_v2[2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imperial_white_v2[2]</Template>
  <TotalTime>1139</TotalTime>
  <Words>789</Words>
  <Application>Microsoft Office PowerPoint</Application>
  <PresentationFormat>On-screen Show (4:3)</PresentationFormat>
  <Paragraphs>186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imperial_white_v2[2]</vt:lpstr>
      <vt:lpstr>Clip</vt:lpstr>
      <vt:lpstr>Introduction to your Information Technology Facilities  - Foundations of Clinical Practice  Dr Mike Barrett Head of Learning Resources Faculty of Medicine  </vt:lpstr>
      <vt:lpstr>Content</vt:lpstr>
      <vt:lpstr>Duties of a Doctor include</vt:lpstr>
      <vt:lpstr>Learning objectives of the Course</vt:lpstr>
      <vt:lpstr>Study Guide</vt:lpstr>
      <vt:lpstr>The IT/Information Literacy Course</vt:lpstr>
      <vt:lpstr>Not activated your IC computer account yet?</vt:lpstr>
      <vt:lpstr>Please…</vt:lpstr>
      <vt:lpstr>Library  - Information Literacy</vt:lpstr>
      <vt:lpstr>Gaining awareness session   (Monday/Tuesday)</vt:lpstr>
      <vt:lpstr>Locations of PC clusters</vt:lpstr>
      <vt:lpstr>PowerPoint Presentation</vt:lpstr>
      <vt:lpstr>PowerPoint Presentation</vt:lpstr>
      <vt:lpstr>PowerPoint Presentation</vt:lpstr>
      <vt:lpstr>Food and Drink Policy – PC Clusters</vt:lpstr>
      <vt:lpstr>PowerPoint Presentation</vt:lpstr>
      <vt:lpstr>PrintService</vt:lpstr>
      <vt:lpstr>PrintService Account Credit</vt:lpstr>
      <vt:lpstr>Protect your credibility</vt:lpstr>
      <vt:lpstr>Using social networks</vt:lpstr>
      <vt:lpstr>PowerPoint Presentation</vt:lpstr>
      <vt:lpstr>PowerPoint Presentation</vt:lpstr>
      <vt:lpstr>Quotas</vt:lpstr>
      <vt:lpstr>Images, Videos &amp; other learning resources</vt:lpstr>
      <vt:lpstr>Mobile Devices</vt:lpstr>
      <vt:lpstr>ICT  website </vt:lpstr>
      <vt:lpstr>What can go wrong?</vt:lpstr>
      <vt:lpstr>Protect your reputation</vt:lpstr>
      <vt:lpstr>Protect your Storage media and Computer</vt:lpstr>
      <vt:lpstr>Careless use of emails</vt:lpstr>
      <vt:lpstr>A few Do’s…</vt:lpstr>
      <vt:lpstr>Finally…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Technology Foundations of Clinical Practice  Dr Mike Barrett Head of Learning Resources Faculty of Medicine  Robert McCarthy IT Services Faculty of Medicine Support Group Hammersmith campus ICT</dc:title>
  <dc:creator>Faculty of Medicine</dc:creator>
  <cp:lastModifiedBy>Michael C Barrett</cp:lastModifiedBy>
  <cp:revision>87</cp:revision>
  <dcterms:created xsi:type="dcterms:W3CDTF">2004-10-05T16:08:57Z</dcterms:created>
  <dcterms:modified xsi:type="dcterms:W3CDTF">2012-10-02T16:45:20Z</dcterms:modified>
</cp:coreProperties>
</file>