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5" r:id="rId2"/>
    <p:sldId id="454" r:id="rId3"/>
    <p:sldId id="487" r:id="rId4"/>
    <p:sldId id="489" r:id="rId5"/>
    <p:sldId id="490" r:id="rId6"/>
    <p:sldId id="500" r:id="rId7"/>
    <p:sldId id="503" r:id="rId8"/>
    <p:sldId id="501" r:id="rId9"/>
    <p:sldId id="504" r:id="rId10"/>
    <p:sldId id="505" r:id="rId11"/>
    <p:sldId id="486" r:id="rId12"/>
  </p:sldIdLst>
  <p:sldSz cx="9144000" cy="6858000" type="screen4x3"/>
  <p:notesSz cx="6797675" cy="9928225"/>
  <p:custDataLst>
    <p:tags r:id="rId1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FF"/>
    <a:srgbClr val="DC0217"/>
    <a:srgbClr val="FBFBFB"/>
    <a:srgbClr val="F69200"/>
    <a:srgbClr val="E08E88"/>
    <a:srgbClr val="D6EDBD"/>
    <a:srgbClr val="4B4F55"/>
    <a:srgbClr val="040404"/>
    <a:srgbClr val="E5DCE8"/>
    <a:srgbClr val="6E6E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2881" autoAdjust="0"/>
  </p:normalViewPr>
  <p:slideViewPr>
    <p:cSldViewPr>
      <p:cViewPr>
        <p:scale>
          <a:sx n="66" d="100"/>
          <a:sy n="66" d="100"/>
        </p:scale>
        <p:origin x="-2940" y="-137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Blackboard_Mobile_Learn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200"/>
  <ax:ocxPr ax:name="_cy" ax:value="1320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73BAA9-66AB-4C90-B124-013FB261AF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algn="r" defTabSz="922131">
              <a:defRPr sz="13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D23F66-A6D5-4C07-BC98-743C3F6ABF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64CCECA-8400-4E05-AC08-32D01F865AA6}" type="slidenum">
              <a:rPr lang="da-DK" smtClean="0"/>
              <a:pPr defTabSz="920750"/>
              <a:t>1</a:t>
            </a:fld>
            <a:endParaRPr lang="da-DK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3416300" cy="25638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3640138"/>
            <a:ext cx="4984750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6D83F22-83D1-4782-B1BD-F3BDEFAA307B}" type="slidenum">
              <a:rPr lang="da-DK" smtClean="0"/>
              <a:pPr defTabSz="920750"/>
              <a:t>11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Welcome</a:t>
            </a:r>
            <a:r>
              <a:rPr lang="en-GB" baseline="0" dirty="0" smtClean="0"/>
              <a:t> to Imperial</a:t>
            </a:r>
          </a:p>
          <a:p>
            <a:r>
              <a:rPr lang="en-GB" baseline="0" dirty="0" smtClean="0"/>
              <a:t>Throughout your time with us, you’ll be accessing a number of different systems. You’ll be introduced to those shortly.</a:t>
            </a:r>
          </a:p>
          <a:p>
            <a:r>
              <a:rPr lang="en-GB" baseline="0" dirty="0" smtClean="0"/>
              <a:t>One of them that you’ll be using very frequently is a system called Blackboard Learn.</a:t>
            </a:r>
          </a:p>
          <a:p>
            <a:r>
              <a:rPr lang="en-GB" baseline="0" dirty="0" smtClean="0"/>
              <a:t>I’ll take you through a very quick intro in to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click</a:t>
            </a:r>
            <a:r>
              <a:rPr lang="en-GB" baseline="0" dirty="0" smtClean="0"/>
              <a:t> Forgotten Your Password if you can’t remember your password!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a number of links available via the intranet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Stop video before showing CE8 stuff!!!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Slick</a:t>
            </a:r>
            <a:r>
              <a:rPr lang="en-GB" baseline="0" dirty="0" smtClean="0"/>
              <a:t> mobile interface for your courses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23F66-A6D5-4C07-BC98-743C3F6ABF5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sz="2200" b="1" i="0">
              <a:solidFill>
                <a:srgbClr val="003866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B2355B-43E9-4587-B287-58854FC461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9" descr="Second_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3077" name="Picture 40" descr="IMP_Logo_2Colo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794" y="2132856"/>
            <a:ext cx="8126412" cy="647328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An Introduction to</a:t>
            </a:r>
            <a:endParaRPr lang="en-GB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9627" y="4509120"/>
            <a:ext cx="7164746" cy="1656184"/>
          </a:xfrm>
        </p:spPr>
        <p:txBody>
          <a:bodyPr/>
          <a:lstStyle/>
          <a:p>
            <a:pPr marL="0" indent="0" algn="ctr" eaLnBrk="1" hangingPunct="1"/>
            <a:r>
              <a:rPr lang="sv-SE" sz="1800" b="1" smtClean="0"/>
              <a:t>Wednesday </a:t>
            </a:r>
            <a:r>
              <a:rPr lang="sv-SE" sz="1800" b="1" smtClean="0"/>
              <a:t>3 </a:t>
            </a:r>
            <a:r>
              <a:rPr lang="sv-SE" sz="1800" b="1" dirty="0" smtClean="0"/>
              <a:t>October 2012</a:t>
            </a:r>
          </a:p>
          <a:p>
            <a:pPr marL="0" indent="0" algn="ctr" eaLnBrk="1" hangingPunct="1"/>
            <a:endParaRPr lang="sv-SE" b="1" dirty="0" smtClean="0"/>
          </a:p>
          <a:p>
            <a:pPr marL="0" indent="0" algn="ctr" eaLnBrk="1" hangingPunct="1"/>
            <a:r>
              <a:rPr lang="sv-SE" b="1" dirty="0" smtClean="0"/>
              <a:t>Dr Maria Toro-Troconis </a:t>
            </a:r>
            <a:r>
              <a:rPr lang="sv-SE" dirty="0" smtClean="0"/>
              <a:t>– eLearning Strategy and Development Manager</a:t>
            </a:r>
          </a:p>
          <a:p>
            <a:pPr marL="0" indent="0" algn="ctr" eaLnBrk="1" hangingPunct="1"/>
            <a:r>
              <a:rPr lang="sv-SE" b="1" dirty="0" smtClean="0"/>
              <a:t>Mr Ashish Hemani </a:t>
            </a:r>
            <a:r>
              <a:rPr lang="sv-SE" dirty="0" smtClean="0"/>
              <a:t>– eLearning Project Manager</a:t>
            </a:r>
          </a:p>
          <a:p>
            <a:pPr marL="0" indent="0" algn="ctr" eaLnBrk="1" hangingPunct="1"/>
            <a:r>
              <a:rPr lang="sv-SE" b="1" dirty="0" smtClean="0"/>
              <a:t>Mr Akram Ameen </a:t>
            </a:r>
            <a:r>
              <a:rPr lang="sv-SE" dirty="0" smtClean="0"/>
              <a:t>– Learning Technologist</a:t>
            </a:r>
          </a:p>
          <a:p>
            <a:pPr marL="0" indent="0" eaLnBrk="1" hangingPunct="1"/>
            <a:endParaRPr lang="sv-SE" sz="1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84663" y="6500813"/>
            <a:ext cx="44402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sv-SE" sz="1400" i="0" kern="0" dirty="0">
                <a:solidFill>
                  <a:srgbClr val="4B4F55"/>
                </a:solidFill>
                <a:latin typeface="+mn-lt"/>
                <a:cs typeface="+mn-cs"/>
              </a:rPr>
              <a:t>Faculty Education Office (Medicine) </a:t>
            </a:r>
            <a:r>
              <a:rPr lang="sv-SE" sz="1400" i="0" kern="0" dirty="0" smtClean="0">
                <a:solidFill>
                  <a:srgbClr val="4B4F55"/>
                </a:solidFill>
                <a:latin typeface="+mn-lt"/>
                <a:cs typeface="+mn-cs"/>
              </a:rPr>
              <a:t>– October 2012</a:t>
            </a:r>
            <a:endParaRPr lang="en-US" sz="1400" i="0" kern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714625"/>
            <a:ext cx="434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Wrap Up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How to access the all new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Blackboard Learn</a:t>
            </a: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– </a:t>
            </a:r>
            <a:r>
              <a:rPr lang="en-GB" sz="28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bb.imperial.ac.uk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Some of the tools and features available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All courses listed under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My Courses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Stuck? Refer to the guide, web pages or email us!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Thank you – </a:t>
            </a:r>
            <a:r>
              <a:rPr lang="en-GB" sz="3600" dirty="0" smtClean="0"/>
              <a:t>Any Questions?</a:t>
            </a:r>
            <a:endParaRPr lang="en-US" sz="3600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907642" y="2492374"/>
            <a:ext cx="53287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rgbClr val="333333"/>
                </a:solidFill>
                <a:latin typeface="+mn-lt"/>
                <a:cs typeface="Arial" charset="0"/>
              </a:rPr>
              <a:t>Email </a:t>
            </a:r>
            <a:r>
              <a:rPr lang="en-US" sz="2000" b="1" i="0" dirty="0" smtClean="0">
                <a:solidFill>
                  <a:srgbClr val="333333"/>
                </a:solidFill>
                <a:latin typeface="+mn-lt"/>
                <a:cs typeface="Arial" charset="0"/>
              </a:rPr>
              <a:t>address:</a:t>
            </a:r>
            <a:endParaRPr lang="en-US" sz="2000" b="1" i="0" dirty="0">
              <a:solidFill>
                <a:srgbClr val="333333"/>
              </a:solidFill>
              <a:latin typeface="+mn-lt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2000" b="1" i="0" u="sng" kern="0" dirty="0" smtClean="0">
                <a:solidFill>
                  <a:srgbClr val="0000FF"/>
                </a:solidFill>
              </a:rPr>
              <a:t>webmaster.feo@imperial.ac.uk</a:t>
            </a:r>
            <a:endParaRPr lang="en-US" sz="2000" b="1" i="0" dirty="0">
              <a:solidFill>
                <a:srgbClr val="333333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Outline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What is Blackboard Learn?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Accessing Blackboard Learn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Quick Demo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Blackboard Mobile Learn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Help and guidance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Blackboard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Have you heard of it before?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VLE – Virtual Learning Environment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Your interface to the online presence of your course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Access through a web browser from anywhere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You will be using it frequently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Brand new system this year – we think you’ll like 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can I do on Blackboard Learn?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Access course content – lecture slides, timetables, handouts/notes, links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Participate in discussions, blogs, wikis, online group work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Complete quizzes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Submit assignments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Receive marks and feedback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Accessing Blackboard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Go to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bb.imperial.ac.uk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Enter your College login details and click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Login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 l="2646" t="22517" r="62907" b="42184"/>
          <a:stretch>
            <a:fillRect/>
          </a:stretch>
        </p:blipFill>
        <p:spPr bwMode="auto">
          <a:xfrm>
            <a:off x="2465512" y="3140968"/>
            <a:ext cx="4212976" cy="3456384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Video Demo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Blackboard Mobile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Access your courses on the go!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Free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Available on: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Apple </a:t>
            </a:r>
            <a:r>
              <a:rPr lang="en-GB" sz="2800" i="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iOS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Google Android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Blackberry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HP </a:t>
            </a:r>
            <a:r>
              <a:rPr lang="en-GB" sz="2800" i="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WebOS</a:t>
            </a: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b="1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Watch a video...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Blackboard Mobile Learn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  <p:controls>
      <p:control spid="80898" name="WindowsMediaPlayer1" r:id="rId2" imgW="8352381" imgH="4753639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GB" sz="3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Help and Guidance</a:t>
            </a:r>
            <a:endParaRPr lang="en-GB" sz="3600" i="0" kern="0" dirty="0">
              <a:solidFill>
                <a:srgbClr val="C515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4624" y="15567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97024" y="1709192"/>
            <a:ext cx="75438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Your printed </a:t>
            </a:r>
            <a:r>
              <a:rPr lang="en-GB" sz="2800" b="1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Quick Reference Guide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Online help and support information from our e-learning website: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800" i="0" kern="0" dirty="0" smtClean="0">
                <a:solidFill>
                  <a:srgbClr val="0000FF"/>
                </a:solidFill>
                <a:latin typeface="+mn-lt"/>
                <a:cs typeface="+mn-cs"/>
              </a:rPr>
              <a:t>	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imperial.ac.uk/medicine/</a:t>
            </a:r>
            <a:r>
              <a:rPr lang="en-GB" sz="2400" b="1" i="0" u="sng" kern="0" dirty="0" err="1" smtClean="0">
                <a:solidFill>
                  <a:srgbClr val="0000FF"/>
                </a:solidFill>
                <a:latin typeface="+mn-lt"/>
                <a:cs typeface="+mn-cs"/>
              </a:rPr>
              <a:t>elearning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/blackboard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i="0" kern="0" dirty="0" smtClean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i="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Email us: </a:t>
            </a:r>
            <a:r>
              <a:rPr lang="en-GB" sz="2400" b="1" i="0" u="sng" kern="0" dirty="0" smtClean="0">
                <a:solidFill>
                  <a:srgbClr val="0000FF"/>
                </a:solidFill>
                <a:latin typeface="+mn-lt"/>
                <a:cs typeface="+mn-cs"/>
              </a:rPr>
              <a:t>webmaster.feo@imperial.ac.uk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tandarddesign">
  <a:themeElements>
    <a:clrScheme name="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351</Words>
  <Application>Microsoft Office PowerPoint</Application>
  <PresentationFormat>On-screen Show (4:3)</PresentationFormat>
  <Paragraphs>77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Standarddesign</vt:lpstr>
      <vt:lpstr>An Introduction to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Thank you – Any Questions?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Maria</dc:creator>
  <cp:lastModifiedBy>Akram Ameen</cp:lastModifiedBy>
  <cp:revision>945</cp:revision>
  <dcterms:modified xsi:type="dcterms:W3CDTF">2012-10-02T15:16:14Z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Intro_Blackboard_Learn_Sept_17</vt:lpwstr>
  </property>
  <property fmtid="{D5CDD505-2E9C-101B-9397-08002B2CF9AE}" pid="4" name="ArticulateGUID">
    <vt:lpwstr>46E1F7F1-41CE-4B69-A6CE-04335DBB1D65</vt:lpwstr>
  </property>
  <property fmtid="{D5CDD505-2E9C-101B-9397-08002B2CF9AE}" pid="5" name="ArticulateProjectFull">
    <vt:lpwstr>C:\Documents and Settings\mameen\Desktop\Intro_Blackboard_Learn_Sept_17.ppta</vt:lpwstr>
  </property>
</Properties>
</file>