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3"/>
  </p:notesMasterIdLst>
  <p:handoutMasterIdLst>
    <p:handoutMasterId r:id="rId24"/>
  </p:handoutMasterIdLst>
  <p:sldIdLst>
    <p:sldId id="260" r:id="rId2"/>
    <p:sldId id="361" r:id="rId3"/>
    <p:sldId id="378" r:id="rId4"/>
    <p:sldId id="379" r:id="rId5"/>
    <p:sldId id="365" r:id="rId6"/>
    <p:sldId id="367" r:id="rId7"/>
    <p:sldId id="349" r:id="rId8"/>
    <p:sldId id="371" r:id="rId9"/>
    <p:sldId id="375" r:id="rId10"/>
    <p:sldId id="381" r:id="rId11"/>
    <p:sldId id="376" r:id="rId12"/>
    <p:sldId id="360" r:id="rId13"/>
    <p:sldId id="380" r:id="rId14"/>
    <p:sldId id="338" r:id="rId15"/>
    <p:sldId id="377" r:id="rId16"/>
    <p:sldId id="357" r:id="rId17"/>
    <p:sldId id="363" r:id="rId18"/>
    <p:sldId id="372" r:id="rId19"/>
    <p:sldId id="366" r:id="rId20"/>
    <p:sldId id="373" r:id="rId21"/>
    <p:sldId id="358" r:id="rId22"/>
  </p:sldIdLst>
  <p:sldSz cx="9144000" cy="6858000" type="screen4x3"/>
  <p:notesSz cx="6669088" cy="9928225"/>
  <p:defaultTextStyle>
    <a:defPPr>
      <a:defRPr lang="en-US"/>
    </a:defPPr>
    <a:lvl1pPr algn="l" rtl="0" eaLnBrk="0" fontAlgn="base" hangingPunct="0">
      <a:spcBef>
        <a:spcPct val="20000"/>
      </a:spcBef>
      <a:spcAft>
        <a:spcPct val="0"/>
      </a:spcAft>
      <a:defRPr kern="1200">
        <a:solidFill>
          <a:srgbClr val="FE9914"/>
        </a:solidFill>
        <a:latin typeface="Arial" charset="0"/>
        <a:ea typeface="+mn-ea"/>
        <a:cs typeface="+mn-cs"/>
      </a:defRPr>
    </a:lvl1pPr>
    <a:lvl2pPr marL="457200" algn="l" rtl="0" eaLnBrk="0" fontAlgn="base" hangingPunct="0">
      <a:spcBef>
        <a:spcPct val="20000"/>
      </a:spcBef>
      <a:spcAft>
        <a:spcPct val="0"/>
      </a:spcAft>
      <a:defRPr kern="1200">
        <a:solidFill>
          <a:srgbClr val="FE9914"/>
        </a:solidFill>
        <a:latin typeface="Arial" charset="0"/>
        <a:ea typeface="+mn-ea"/>
        <a:cs typeface="+mn-cs"/>
      </a:defRPr>
    </a:lvl2pPr>
    <a:lvl3pPr marL="914400" algn="l" rtl="0" eaLnBrk="0" fontAlgn="base" hangingPunct="0">
      <a:spcBef>
        <a:spcPct val="20000"/>
      </a:spcBef>
      <a:spcAft>
        <a:spcPct val="0"/>
      </a:spcAft>
      <a:defRPr kern="1200">
        <a:solidFill>
          <a:srgbClr val="FE9914"/>
        </a:solidFill>
        <a:latin typeface="Arial" charset="0"/>
        <a:ea typeface="+mn-ea"/>
        <a:cs typeface="+mn-cs"/>
      </a:defRPr>
    </a:lvl3pPr>
    <a:lvl4pPr marL="1371600" algn="l" rtl="0" eaLnBrk="0" fontAlgn="base" hangingPunct="0">
      <a:spcBef>
        <a:spcPct val="20000"/>
      </a:spcBef>
      <a:spcAft>
        <a:spcPct val="0"/>
      </a:spcAft>
      <a:defRPr kern="1200">
        <a:solidFill>
          <a:srgbClr val="FE9914"/>
        </a:solidFill>
        <a:latin typeface="Arial" charset="0"/>
        <a:ea typeface="+mn-ea"/>
        <a:cs typeface="+mn-cs"/>
      </a:defRPr>
    </a:lvl4pPr>
    <a:lvl5pPr marL="1828800" algn="l" rtl="0" eaLnBrk="0" fontAlgn="base" hangingPunct="0">
      <a:spcBef>
        <a:spcPct val="20000"/>
      </a:spcBef>
      <a:spcAft>
        <a:spcPct val="0"/>
      </a:spcAft>
      <a:defRPr kern="1200">
        <a:solidFill>
          <a:srgbClr val="FE9914"/>
        </a:solidFill>
        <a:latin typeface="Arial" charset="0"/>
        <a:ea typeface="+mn-ea"/>
        <a:cs typeface="+mn-cs"/>
      </a:defRPr>
    </a:lvl5pPr>
    <a:lvl6pPr marL="2286000" algn="l" defTabSz="914400" rtl="0" eaLnBrk="1" latinLnBrk="0" hangingPunct="1">
      <a:defRPr kern="1200">
        <a:solidFill>
          <a:srgbClr val="FE9914"/>
        </a:solidFill>
        <a:latin typeface="Arial" charset="0"/>
        <a:ea typeface="+mn-ea"/>
        <a:cs typeface="+mn-cs"/>
      </a:defRPr>
    </a:lvl6pPr>
    <a:lvl7pPr marL="2743200" algn="l" defTabSz="914400" rtl="0" eaLnBrk="1" latinLnBrk="0" hangingPunct="1">
      <a:defRPr kern="1200">
        <a:solidFill>
          <a:srgbClr val="FE9914"/>
        </a:solidFill>
        <a:latin typeface="Arial" charset="0"/>
        <a:ea typeface="+mn-ea"/>
        <a:cs typeface="+mn-cs"/>
      </a:defRPr>
    </a:lvl7pPr>
    <a:lvl8pPr marL="3200400" algn="l" defTabSz="914400" rtl="0" eaLnBrk="1" latinLnBrk="0" hangingPunct="1">
      <a:defRPr kern="1200">
        <a:solidFill>
          <a:srgbClr val="FE9914"/>
        </a:solidFill>
        <a:latin typeface="Arial" charset="0"/>
        <a:ea typeface="+mn-ea"/>
        <a:cs typeface="+mn-cs"/>
      </a:defRPr>
    </a:lvl8pPr>
    <a:lvl9pPr marL="3657600" algn="l" defTabSz="914400" rtl="0" eaLnBrk="1" latinLnBrk="0" hangingPunct="1">
      <a:defRPr kern="1200">
        <a:solidFill>
          <a:srgbClr val="FE9914"/>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A6D1"/>
    <a:srgbClr val="9FA8D3"/>
    <a:srgbClr val="9BB0D7"/>
    <a:srgbClr val="96B9DC"/>
    <a:srgbClr val="99CCFF"/>
    <a:srgbClr val="1F289B"/>
    <a:srgbClr val="1D609D"/>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4" autoAdjust="0"/>
    <p:restoredTop sz="80616" autoAdjust="0"/>
  </p:normalViewPr>
  <p:slideViewPr>
    <p:cSldViewPr>
      <p:cViewPr varScale="1">
        <p:scale>
          <a:sx n="48" d="100"/>
          <a:sy n="48" d="100"/>
        </p:scale>
        <p:origin x="-7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24" y="570"/>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890838" cy="496889"/>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defTabSz="906463">
              <a:defRPr sz="1200" smtClean="0"/>
            </a:lvl1pPr>
          </a:lstStyle>
          <a:p>
            <a:pPr>
              <a:defRPr/>
            </a:pPr>
            <a:endParaRPr lang="en-GB"/>
          </a:p>
        </p:txBody>
      </p:sp>
      <p:sp>
        <p:nvSpPr>
          <p:cNvPr id="111619" name="Rectangle 3"/>
          <p:cNvSpPr>
            <a:spLocks noGrp="1" noChangeArrowheads="1"/>
          </p:cNvSpPr>
          <p:nvPr>
            <p:ph type="dt" sz="quarter" idx="1"/>
          </p:nvPr>
        </p:nvSpPr>
        <p:spPr bwMode="auto">
          <a:xfrm>
            <a:off x="3778250" y="0"/>
            <a:ext cx="2890838" cy="496889"/>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r" defTabSz="906463">
              <a:defRPr sz="1200" smtClean="0"/>
            </a:lvl1pPr>
          </a:lstStyle>
          <a:p>
            <a:pPr>
              <a:defRPr/>
            </a:pPr>
            <a:endParaRPr lang="en-GB"/>
          </a:p>
        </p:txBody>
      </p:sp>
      <p:sp>
        <p:nvSpPr>
          <p:cNvPr id="111620" name="Rectangle 4"/>
          <p:cNvSpPr>
            <a:spLocks noGrp="1" noChangeArrowheads="1"/>
          </p:cNvSpPr>
          <p:nvPr>
            <p:ph type="ftr" sz="quarter" idx="2"/>
          </p:nvPr>
        </p:nvSpPr>
        <p:spPr bwMode="auto">
          <a:xfrm>
            <a:off x="0" y="9431336"/>
            <a:ext cx="2890838" cy="496889"/>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defTabSz="906463">
              <a:defRPr sz="1200" smtClean="0"/>
            </a:lvl1pPr>
          </a:lstStyle>
          <a:p>
            <a:pPr>
              <a:defRPr/>
            </a:pPr>
            <a:endParaRPr lang="en-GB"/>
          </a:p>
        </p:txBody>
      </p:sp>
      <p:sp>
        <p:nvSpPr>
          <p:cNvPr id="111621" name="Rectangle 5"/>
          <p:cNvSpPr>
            <a:spLocks noGrp="1" noChangeArrowheads="1"/>
          </p:cNvSpPr>
          <p:nvPr>
            <p:ph type="sldNum" sz="quarter" idx="3"/>
          </p:nvPr>
        </p:nvSpPr>
        <p:spPr bwMode="auto">
          <a:xfrm>
            <a:off x="3778250" y="9431336"/>
            <a:ext cx="2890838" cy="496889"/>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algn="r" defTabSz="906463">
              <a:defRPr sz="1200" smtClean="0"/>
            </a:lvl1pPr>
          </a:lstStyle>
          <a:p>
            <a:pPr>
              <a:defRPr/>
            </a:pPr>
            <a:fld id="{9E2E61AA-DEAD-439A-82C2-CB96B993892D}" type="slidenum">
              <a:rPr lang="en-GB"/>
              <a:pPr>
                <a:defRPr/>
              </a:pPr>
              <a:t>‹#›</a:t>
            </a:fld>
            <a:endParaRPr lang="en-GB"/>
          </a:p>
        </p:txBody>
      </p:sp>
    </p:spTree>
    <p:extLst>
      <p:ext uri="{BB962C8B-B14F-4D97-AF65-F5344CB8AC3E}">
        <p14:creationId xmlns:p14="http://schemas.microsoft.com/office/powerpoint/2010/main" xmlns="" val="244808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0838" cy="496889"/>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defTabSz="906463">
              <a:spcBef>
                <a:spcPct val="0"/>
              </a:spcBef>
              <a:defRPr sz="1200" smtClean="0">
                <a:solidFill>
                  <a:schemeClr val="tx1"/>
                </a:solidFill>
                <a:latin typeface="Times" pitchFamily="18" charset="0"/>
              </a:defRPr>
            </a:lvl1pPr>
          </a:lstStyle>
          <a:p>
            <a:pPr>
              <a:defRPr/>
            </a:pPr>
            <a:endParaRPr lang="en-GB" altLang="en-GB"/>
          </a:p>
        </p:txBody>
      </p:sp>
      <p:sp>
        <p:nvSpPr>
          <p:cNvPr id="4099" name="Rectangle 3"/>
          <p:cNvSpPr>
            <a:spLocks noGrp="1" noChangeArrowheads="1"/>
          </p:cNvSpPr>
          <p:nvPr>
            <p:ph type="dt" idx="1"/>
          </p:nvPr>
        </p:nvSpPr>
        <p:spPr bwMode="auto">
          <a:xfrm>
            <a:off x="3778250" y="0"/>
            <a:ext cx="2890838" cy="496889"/>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r" defTabSz="906463">
              <a:spcBef>
                <a:spcPct val="0"/>
              </a:spcBef>
              <a:defRPr sz="1200" smtClean="0">
                <a:solidFill>
                  <a:schemeClr val="tx1"/>
                </a:solidFill>
                <a:latin typeface="Times" pitchFamily="18" charset="0"/>
              </a:defRPr>
            </a:lvl1pPr>
          </a:lstStyle>
          <a:p>
            <a:pPr>
              <a:defRPr/>
            </a:pPr>
            <a:endParaRPr lang="en-GB" altLang="en-GB"/>
          </a:p>
        </p:txBody>
      </p:sp>
      <p:sp>
        <p:nvSpPr>
          <p:cNvPr id="25604" name="Rectangle 4"/>
          <p:cNvSpPr>
            <a:spLocks noGrp="1" noRot="1" noChangeAspect="1" noChangeArrowheads="1" noTextEdit="1"/>
          </p:cNvSpPr>
          <p:nvPr>
            <p:ph type="sldImg" idx="2"/>
          </p:nvPr>
        </p:nvSpPr>
        <p:spPr bwMode="auto">
          <a:xfrm>
            <a:off x="855663" y="746125"/>
            <a:ext cx="4959350"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90588" y="4715669"/>
            <a:ext cx="4887912" cy="4467223"/>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4102" name="Rectangle 6"/>
          <p:cNvSpPr>
            <a:spLocks noGrp="1" noChangeArrowheads="1"/>
          </p:cNvSpPr>
          <p:nvPr>
            <p:ph type="ftr" sz="quarter" idx="4"/>
          </p:nvPr>
        </p:nvSpPr>
        <p:spPr bwMode="auto">
          <a:xfrm>
            <a:off x="0" y="9431336"/>
            <a:ext cx="2890838" cy="496889"/>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defTabSz="906463">
              <a:spcBef>
                <a:spcPct val="0"/>
              </a:spcBef>
              <a:defRPr sz="1200" smtClean="0">
                <a:solidFill>
                  <a:schemeClr val="tx1"/>
                </a:solidFill>
                <a:latin typeface="Times" pitchFamily="18" charset="0"/>
              </a:defRPr>
            </a:lvl1pPr>
          </a:lstStyle>
          <a:p>
            <a:pPr>
              <a:defRPr/>
            </a:pPr>
            <a:endParaRPr lang="en-GB" altLang="en-GB"/>
          </a:p>
        </p:txBody>
      </p:sp>
      <p:sp>
        <p:nvSpPr>
          <p:cNvPr id="4103" name="Rectangle 7"/>
          <p:cNvSpPr>
            <a:spLocks noGrp="1" noChangeArrowheads="1"/>
          </p:cNvSpPr>
          <p:nvPr>
            <p:ph type="sldNum" sz="quarter" idx="5"/>
          </p:nvPr>
        </p:nvSpPr>
        <p:spPr bwMode="auto">
          <a:xfrm>
            <a:off x="3778250" y="9431336"/>
            <a:ext cx="2890838" cy="496889"/>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algn="r" defTabSz="906463">
              <a:spcBef>
                <a:spcPct val="0"/>
              </a:spcBef>
              <a:defRPr sz="1200" smtClean="0">
                <a:solidFill>
                  <a:schemeClr val="tx1"/>
                </a:solidFill>
                <a:latin typeface="Times" pitchFamily="18" charset="0"/>
              </a:defRPr>
            </a:lvl1pPr>
          </a:lstStyle>
          <a:p>
            <a:pPr>
              <a:defRPr/>
            </a:pPr>
            <a:fld id="{DF816A70-9526-4278-8DC3-13AFBA1F929C}" type="slidenum">
              <a:rPr lang="en-GB" altLang="en-GB"/>
              <a:pPr>
                <a:defRPr/>
              </a:pPr>
              <a:t>‹#›</a:t>
            </a:fld>
            <a:endParaRPr lang="en-GB" altLang="en-GB"/>
          </a:p>
        </p:txBody>
      </p:sp>
    </p:spTree>
    <p:extLst>
      <p:ext uri="{BB962C8B-B14F-4D97-AF65-F5344CB8AC3E}">
        <p14:creationId xmlns:p14="http://schemas.microsoft.com/office/powerpoint/2010/main" xmlns="" val="12251594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3.imperial.ac.uk/ict/services/personalcomputersupportandmobileservices/imperialmobil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2F23374-879D-4391-AAEA-612C323E983C}" type="slidenum">
              <a:rPr lang="en-GB" altLang="en-GB"/>
              <a:pPr/>
              <a:t>1</a:t>
            </a:fld>
            <a:endParaRPr lang="en-GB" altLang="en-GB"/>
          </a:p>
        </p:txBody>
      </p:sp>
      <p:sp>
        <p:nvSpPr>
          <p:cNvPr id="26627" name="Rectangle 2"/>
          <p:cNvSpPr>
            <a:spLocks noGrp="1" noRot="1" noChangeAspect="1" noChangeArrowheads="1" noTextEdit="1"/>
          </p:cNvSpPr>
          <p:nvPr>
            <p:ph type="sldImg"/>
          </p:nvPr>
        </p:nvSpPr>
        <p:spPr>
          <a:xfrm>
            <a:off x="858838" y="747713"/>
            <a:ext cx="4957762" cy="3719512"/>
          </a:xfrm>
          <a:ln/>
        </p:spPr>
      </p:sp>
      <p:sp>
        <p:nvSpPr>
          <p:cNvPr id="26628" name="Rectangle 3"/>
          <p:cNvSpPr>
            <a:spLocks noGrp="1" noChangeArrowheads="1"/>
          </p:cNvSpPr>
          <p:nvPr>
            <p:ph type="body" idx="1"/>
          </p:nvPr>
        </p:nvSpPr>
        <p:spPr>
          <a:xfrm>
            <a:off x="889000" y="4715668"/>
            <a:ext cx="4891088" cy="4465631"/>
          </a:xfrm>
          <a:noFill/>
          <a:ln/>
        </p:spPr>
        <p:txBody>
          <a:bodyPr/>
          <a:lstStyle/>
          <a:p>
            <a:endParaRPr lang="en-GB" b="1" smtClean="0"/>
          </a:p>
          <a:p>
            <a:endParaRPr lang="en-GB"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777901" y="9431258"/>
            <a:ext cx="2891187" cy="496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633" tIns="45817" rIns="91633" bIns="45817" anchor="b"/>
          <a:lstStyle>
            <a:lvl1pPr defTabSz="915988">
              <a:defRPr>
                <a:solidFill>
                  <a:srgbClr val="FE9914"/>
                </a:solidFill>
                <a:latin typeface="Arial" pitchFamily="34" charset="0"/>
              </a:defRPr>
            </a:lvl1pPr>
            <a:lvl2pPr marL="742950" indent="-285750" defTabSz="915988">
              <a:defRPr>
                <a:solidFill>
                  <a:srgbClr val="FE9914"/>
                </a:solidFill>
                <a:latin typeface="Arial" pitchFamily="34" charset="0"/>
              </a:defRPr>
            </a:lvl2pPr>
            <a:lvl3pPr marL="1143000" indent="-228600" defTabSz="915988">
              <a:defRPr>
                <a:solidFill>
                  <a:srgbClr val="FE9914"/>
                </a:solidFill>
                <a:latin typeface="Arial" pitchFamily="34" charset="0"/>
              </a:defRPr>
            </a:lvl3pPr>
            <a:lvl4pPr marL="1600200" indent="-228600" defTabSz="915988">
              <a:defRPr>
                <a:solidFill>
                  <a:srgbClr val="FE9914"/>
                </a:solidFill>
                <a:latin typeface="Arial" pitchFamily="34" charset="0"/>
              </a:defRPr>
            </a:lvl4pPr>
            <a:lvl5pPr marL="2057400" indent="-228600" defTabSz="915988">
              <a:defRPr>
                <a:solidFill>
                  <a:srgbClr val="FE9914"/>
                </a:solidFill>
                <a:latin typeface="Arial" pitchFamily="34" charset="0"/>
              </a:defRPr>
            </a:lvl5pPr>
            <a:lvl6pPr marL="2514600" indent="-228600" defTabSz="915988" eaLnBrk="0" fontAlgn="base" hangingPunct="0">
              <a:spcBef>
                <a:spcPct val="20000"/>
              </a:spcBef>
              <a:spcAft>
                <a:spcPct val="0"/>
              </a:spcAft>
              <a:defRPr>
                <a:solidFill>
                  <a:srgbClr val="FE9914"/>
                </a:solidFill>
                <a:latin typeface="Arial" pitchFamily="34" charset="0"/>
              </a:defRPr>
            </a:lvl6pPr>
            <a:lvl7pPr marL="2971800" indent="-228600" defTabSz="915988" eaLnBrk="0" fontAlgn="base" hangingPunct="0">
              <a:spcBef>
                <a:spcPct val="20000"/>
              </a:spcBef>
              <a:spcAft>
                <a:spcPct val="0"/>
              </a:spcAft>
              <a:defRPr>
                <a:solidFill>
                  <a:srgbClr val="FE9914"/>
                </a:solidFill>
                <a:latin typeface="Arial" pitchFamily="34" charset="0"/>
              </a:defRPr>
            </a:lvl7pPr>
            <a:lvl8pPr marL="3429000" indent="-228600" defTabSz="915988" eaLnBrk="0" fontAlgn="base" hangingPunct="0">
              <a:spcBef>
                <a:spcPct val="20000"/>
              </a:spcBef>
              <a:spcAft>
                <a:spcPct val="0"/>
              </a:spcAft>
              <a:defRPr>
                <a:solidFill>
                  <a:srgbClr val="FE9914"/>
                </a:solidFill>
                <a:latin typeface="Arial" pitchFamily="34" charset="0"/>
              </a:defRPr>
            </a:lvl8pPr>
            <a:lvl9pPr marL="3886200" indent="-228600" defTabSz="915988" eaLnBrk="0" fontAlgn="base" hangingPunct="0">
              <a:spcBef>
                <a:spcPct val="20000"/>
              </a:spcBef>
              <a:spcAft>
                <a:spcPct val="0"/>
              </a:spcAft>
              <a:defRPr>
                <a:solidFill>
                  <a:srgbClr val="FE9914"/>
                </a:solidFill>
                <a:latin typeface="Arial" pitchFamily="34" charset="0"/>
              </a:defRPr>
            </a:lvl9pPr>
          </a:lstStyle>
          <a:p>
            <a:pPr algn="r">
              <a:spcBef>
                <a:spcPct val="0"/>
              </a:spcBef>
            </a:pPr>
            <a:fld id="{5FD37456-737D-4E1A-B6B7-E5947D903C74}" type="slidenum">
              <a:rPr lang="en-GB" altLang="en-GB" sz="1200">
                <a:solidFill>
                  <a:schemeClr val="tx1"/>
                </a:solidFill>
                <a:latin typeface="Times"/>
                <a:cs typeface="Arial" pitchFamily="34" charset="0"/>
              </a:rPr>
              <a:pPr algn="r">
                <a:spcBef>
                  <a:spcPct val="0"/>
                </a:spcBef>
              </a:pPr>
              <a:t>11</a:t>
            </a:fld>
            <a:endParaRPr lang="en-GB" altLang="en-GB" sz="1200">
              <a:solidFill>
                <a:schemeClr val="tx1"/>
              </a:solidFill>
              <a:latin typeface="Times"/>
              <a:cs typeface="Arial" pitchFamily="34" charset="0"/>
            </a:endParaRPr>
          </a:p>
        </p:txBody>
      </p:sp>
      <p:sp>
        <p:nvSpPr>
          <p:cNvPr id="62467" name="Rectangle 2"/>
          <p:cNvSpPr>
            <a:spLocks noGrp="1" noRot="1" noChangeAspect="1" noChangeArrowheads="1" noTextEdit="1"/>
          </p:cNvSpPr>
          <p:nvPr>
            <p:ph type="sldImg"/>
          </p:nvPr>
        </p:nvSpPr>
        <p:spPr>
          <a:xfrm>
            <a:off x="855663" y="744538"/>
            <a:ext cx="4959350" cy="3721100"/>
          </a:xfrm>
          <a:ln/>
        </p:spPr>
      </p:sp>
      <p:sp>
        <p:nvSpPr>
          <p:cNvPr id="62468" name="Rectangle 3"/>
          <p:cNvSpPr>
            <a:spLocks noGrp="1" noChangeArrowheads="1"/>
          </p:cNvSpPr>
          <p:nvPr>
            <p:ph type="body" idx="1"/>
          </p:nvPr>
        </p:nvSpPr>
        <p:spPr>
          <a:xfrm>
            <a:off x="891398" y="4715629"/>
            <a:ext cx="4886293" cy="446793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633" tIns="45817" rIns="91633" bIns="45817"/>
          <a:lstStyle/>
          <a:p>
            <a:r>
              <a:rPr lang="en-US" smtClean="0">
                <a:latin typeface="Times"/>
              </a:rPr>
              <a:t>If all copies at your location were on loan you could place a hold to reserve a copy when it comes back or to obtain the book from another campus. When the book becomes available, the library will email you.</a:t>
            </a:r>
          </a:p>
          <a:p>
            <a:r>
              <a:rPr lang="en-US" smtClean="0">
                <a:latin typeface="Times"/>
              </a:rPr>
              <a:t>We also have a core text copy of all the books on your reading lists so if all the normal lending copies are on loan the core text copy is available from the issue desk for overnight loan. </a:t>
            </a:r>
          </a:p>
          <a:p>
            <a:endParaRPr lang="en-US" smtClean="0">
              <a:latin typeface="Times"/>
            </a:endParaRPr>
          </a:p>
          <a:p>
            <a:endParaRPr lang="en-US" sz="1400" smtClean="0">
              <a:latin typeface="Times"/>
            </a:endParaRPr>
          </a:p>
          <a:p>
            <a:endParaRPr lang="en-GB" smtClean="0">
              <a:latin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Library resources can also be accessed from home by either</a:t>
            </a:r>
            <a:r>
              <a:rPr lang="en-GB" baseline="0" dirty="0" smtClean="0"/>
              <a:t> logging into the website, or by connecting to the virtual private network which allows you to connect to you Imperial account from home and thus means you don’t have to keep logging in each time. You can find details on how to set this up by going to the ICT website.</a:t>
            </a:r>
            <a:endParaRPr lang="en-GB" dirty="0"/>
          </a:p>
        </p:txBody>
      </p:sp>
      <p:sp>
        <p:nvSpPr>
          <p:cNvPr id="4" name="Slide Number Placeholder 3"/>
          <p:cNvSpPr>
            <a:spLocks noGrp="1"/>
          </p:cNvSpPr>
          <p:nvPr>
            <p:ph type="sldNum" sz="quarter" idx="10"/>
          </p:nvPr>
        </p:nvSpPr>
        <p:spPr/>
        <p:txBody>
          <a:bodyPr/>
          <a:lstStyle/>
          <a:p>
            <a:pPr>
              <a:defRPr/>
            </a:pPr>
            <a:fld id="{DF816A70-9526-4278-8DC3-13AFBA1F929C}" type="slidenum">
              <a:rPr lang="en-GB" altLang="en-GB" smtClean="0"/>
              <a:pPr>
                <a:defRPr/>
              </a:pPr>
              <a:t>12</a:t>
            </a:fld>
            <a:endParaRPr lang="en-GB" alt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Times" pitchFamily="18" charset="0"/>
                <a:ea typeface="+mn-ea"/>
                <a:cs typeface="+mn-cs"/>
              </a:rPr>
              <a:t>On Thursday 22</a:t>
            </a:r>
            <a:r>
              <a:rPr lang="en-GB" sz="1200" kern="1200" baseline="30000" dirty="0" smtClean="0">
                <a:solidFill>
                  <a:schemeClr val="tx1"/>
                </a:solidFill>
                <a:latin typeface="Times" pitchFamily="18" charset="0"/>
                <a:ea typeface="+mn-ea"/>
                <a:cs typeface="+mn-cs"/>
              </a:rPr>
              <a:t>nd</a:t>
            </a:r>
            <a:r>
              <a:rPr lang="en-GB" sz="1200" kern="1200" dirty="0" smtClean="0">
                <a:solidFill>
                  <a:schemeClr val="tx1"/>
                </a:solidFill>
                <a:latin typeface="Times" pitchFamily="18" charset="0"/>
                <a:ea typeface="+mn-ea"/>
                <a:cs typeface="+mn-cs"/>
              </a:rPr>
              <a:t> September, Imperial Mobile, a new app for </a:t>
            </a:r>
            <a:r>
              <a:rPr lang="en-GB" sz="1200" kern="1200" dirty="0" err="1" smtClean="0">
                <a:solidFill>
                  <a:schemeClr val="tx1"/>
                </a:solidFill>
                <a:latin typeface="Times" pitchFamily="18" charset="0"/>
                <a:ea typeface="+mn-ea"/>
                <a:cs typeface="+mn-cs"/>
              </a:rPr>
              <a:t>smartphones</a:t>
            </a:r>
            <a:r>
              <a:rPr lang="en-GB" sz="1200" kern="1200" dirty="0" smtClean="0">
                <a:solidFill>
                  <a:schemeClr val="tx1"/>
                </a:solidFill>
                <a:latin typeface="Times" pitchFamily="18" charset="0"/>
                <a:ea typeface="+mn-ea"/>
                <a:cs typeface="+mn-cs"/>
              </a:rPr>
              <a:t> will be available to download onto your </a:t>
            </a:r>
            <a:r>
              <a:rPr lang="en-GB" sz="1200" kern="1200" dirty="0" err="1" smtClean="0">
                <a:solidFill>
                  <a:schemeClr val="tx1"/>
                </a:solidFill>
                <a:latin typeface="Times" pitchFamily="18" charset="0"/>
                <a:ea typeface="+mn-ea"/>
                <a:cs typeface="+mn-cs"/>
              </a:rPr>
              <a:t>iPhone</a:t>
            </a:r>
            <a:r>
              <a:rPr lang="en-GB" sz="1200" kern="1200" dirty="0" smtClean="0">
                <a:solidFill>
                  <a:schemeClr val="tx1"/>
                </a:solidFill>
                <a:latin typeface="Times" pitchFamily="18" charset="0"/>
                <a:ea typeface="+mn-ea"/>
                <a:cs typeface="+mn-cs"/>
              </a:rPr>
              <a:t> from the app store.  It includes content from a number of departments in College including the Library.</a:t>
            </a:r>
            <a:r>
              <a:rPr lang="en-GB" sz="1200" kern="1200" baseline="0" dirty="0" smtClean="0">
                <a:solidFill>
                  <a:schemeClr val="tx1"/>
                </a:solidFill>
                <a:latin typeface="Times" pitchFamily="18" charset="0"/>
                <a:ea typeface="+mn-ea"/>
                <a:cs typeface="+mn-cs"/>
              </a:rPr>
              <a:t>  </a:t>
            </a:r>
            <a:r>
              <a:rPr lang="en-GB" sz="1200" kern="1200" dirty="0" smtClean="0">
                <a:solidFill>
                  <a:schemeClr val="tx1"/>
                </a:solidFill>
                <a:latin typeface="Times" pitchFamily="18" charset="0"/>
                <a:ea typeface="+mn-ea"/>
                <a:cs typeface="+mn-cs"/>
              </a:rPr>
              <a:t>From the main menu, clicking on </a:t>
            </a:r>
            <a:r>
              <a:rPr lang="en-GB" sz="1200" b="1" kern="1200" dirty="0" smtClean="0">
                <a:solidFill>
                  <a:schemeClr val="tx1"/>
                </a:solidFill>
                <a:latin typeface="Times" pitchFamily="18" charset="0"/>
                <a:ea typeface="+mn-ea"/>
                <a:cs typeface="+mn-cs"/>
              </a:rPr>
              <a:t>Library</a:t>
            </a:r>
            <a:r>
              <a:rPr lang="en-GB" sz="1200" kern="1200" dirty="0" smtClean="0">
                <a:solidFill>
                  <a:schemeClr val="tx1"/>
                </a:solidFill>
                <a:latin typeface="Times" pitchFamily="18" charset="0"/>
                <a:ea typeface="+mn-ea"/>
                <a:cs typeface="+mn-cs"/>
              </a:rPr>
              <a:t> will take the user to the mobile version of Library</a:t>
            </a:r>
            <a:r>
              <a:rPr lang="en-GB" sz="1200" kern="1200" baseline="0" dirty="0" smtClean="0">
                <a:solidFill>
                  <a:schemeClr val="tx1"/>
                </a:solidFill>
                <a:latin typeface="Times" pitchFamily="18" charset="0"/>
                <a:ea typeface="+mn-ea"/>
                <a:cs typeface="+mn-cs"/>
              </a:rPr>
              <a:t> Search</a:t>
            </a:r>
            <a:r>
              <a:rPr lang="en-GB" sz="1200" kern="1200" dirty="0" smtClean="0">
                <a:solidFill>
                  <a:schemeClr val="tx1"/>
                </a:solidFill>
                <a:latin typeface="Times" pitchFamily="18" charset="0"/>
                <a:ea typeface="+mn-ea"/>
                <a:cs typeface="+mn-cs"/>
              </a:rPr>
              <a:t> but we also have a section in the </a:t>
            </a:r>
            <a:r>
              <a:rPr lang="en-GB" sz="1200" b="0" kern="1200" dirty="0" smtClean="0">
                <a:solidFill>
                  <a:schemeClr val="tx1"/>
                </a:solidFill>
                <a:latin typeface="Times" pitchFamily="18" charset="0"/>
                <a:ea typeface="+mn-ea"/>
                <a:cs typeface="+mn-cs"/>
              </a:rPr>
              <a:t>Pocket Guide</a:t>
            </a:r>
            <a:r>
              <a:rPr lang="en-GB" sz="1200" b="1" kern="1200" dirty="0" smtClean="0">
                <a:solidFill>
                  <a:schemeClr val="tx1"/>
                </a:solidFill>
                <a:latin typeface="Times" pitchFamily="18" charset="0"/>
                <a:ea typeface="+mn-ea"/>
                <a:cs typeface="+mn-cs"/>
              </a:rPr>
              <a:t> </a:t>
            </a:r>
            <a:r>
              <a:rPr lang="en-GB" sz="1200" kern="1200" dirty="0" smtClean="0">
                <a:solidFill>
                  <a:schemeClr val="tx1"/>
                </a:solidFill>
                <a:latin typeface="Times" pitchFamily="18" charset="0"/>
                <a:ea typeface="+mn-ea"/>
                <a:cs typeface="+mn-cs"/>
              </a:rPr>
              <a:t>which includes opening hours, contacts, PC availability, etc.</a:t>
            </a:r>
            <a:r>
              <a:rPr lang="en-GB" sz="1200" kern="1200" baseline="0" dirty="0" smtClean="0">
                <a:solidFill>
                  <a:schemeClr val="tx1"/>
                </a:solidFill>
                <a:latin typeface="Times" pitchFamily="18" charset="0"/>
                <a:ea typeface="+mn-ea"/>
                <a:cs typeface="+mn-cs"/>
              </a:rPr>
              <a:t>  </a:t>
            </a:r>
            <a:r>
              <a:rPr lang="en-GB" sz="1200" kern="1200" dirty="0" smtClean="0">
                <a:solidFill>
                  <a:schemeClr val="tx1"/>
                </a:solidFill>
                <a:latin typeface="Times" pitchFamily="18" charset="0"/>
                <a:ea typeface="+mn-ea"/>
                <a:cs typeface="+mn-cs"/>
              </a:rPr>
              <a:t>Further information, including details about other phones supported, is available at </a:t>
            </a:r>
            <a:r>
              <a:rPr lang="en-GB" sz="1200" u="sng" kern="1200" dirty="0" smtClean="0">
                <a:solidFill>
                  <a:schemeClr val="tx1"/>
                </a:solidFill>
                <a:latin typeface="Times" pitchFamily="18" charset="0"/>
                <a:ea typeface="+mn-ea"/>
                <a:cs typeface="+mn-cs"/>
                <a:hlinkClick r:id="rId3"/>
              </a:rPr>
              <a:t>http://www3.imperial.ac.uk/ict/services/personalcomputersupportandmobileservices/imperialmobile</a:t>
            </a:r>
            <a:endParaRPr lang="en-GB" sz="1200" kern="1200" dirty="0" smtClean="0">
              <a:solidFill>
                <a:schemeClr val="tx1"/>
              </a:solidFill>
              <a:latin typeface="Times" pitchFamily="18"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A06139C8-119F-4B08-BC74-C5BF03A40959}" type="slidenum">
              <a:rPr lang="en-GB" altLang="en-GB" smtClean="0"/>
              <a:pPr>
                <a:defRPr/>
              </a:pPr>
              <a:t>13</a:t>
            </a:fld>
            <a:endParaRPr lang="en-GB" alt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FEF140F-D863-4C2C-9442-27B3D6112918}" type="slidenum">
              <a:rPr lang="en-GB" altLang="en-GB"/>
              <a:pPr/>
              <a:t>14</a:t>
            </a:fld>
            <a:endParaRPr lang="en-GB" altLang="en-GB"/>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GB" smtClean="0"/>
              <a:t>Last year’s students put up with months of building works so that you, this year’s students, could benefit from a new and improved ground floor.  There’s now a learning café (seen in this picture) where you can talk and use your laptop and think tanks for group work with big screens.  There are group study rooms which can be used to practice presentations.  The fourth floor where the medical books are located is a quiet study area.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Times" pitchFamily="18" charset="0"/>
                <a:ea typeface="+mn-ea"/>
                <a:cs typeface="+mn-cs"/>
              </a:rPr>
              <a:t>The book a room and workshop buttons are now live on the Library website enabling students to book a lunchtime workshop or group study room at the Central Library</a:t>
            </a:r>
            <a:endParaRPr lang="en-GB" dirty="0"/>
          </a:p>
        </p:txBody>
      </p:sp>
      <p:sp>
        <p:nvSpPr>
          <p:cNvPr id="4" name="Slide Number Placeholder 3"/>
          <p:cNvSpPr>
            <a:spLocks noGrp="1"/>
          </p:cNvSpPr>
          <p:nvPr>
            <p:ph type="sldNum" sz="quarter" idx="10"/>
          </p:nvPr>
        </p:nvSpPr>
        <p:spPr/>
        <p:txBody>
          <a:bodyPr/>
          <a:lstStyle/>
          <a:p>
            <a:pPr>
              <a:defRPr/>
            </a:pPr>
            <a:fld id="{A06139C8-119F-4B08-BC74-C5BF03A40959}" type="slidenum">
              <a:rPr lang="en-GB" altLang="en-GB" smtClean="0"/>
              <a:pPr>
                <a:defRPr/>
              </a:pPr>
              <a:t>15</a:t>
            </a:fld>
            <a:endParaRPr lang="en-GB" alt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319B36C-2F57-449D-82DE-18615F6D40B9}" type="slidenum">
              <a:rPr lang="en-GB" altLang="en-GB"/>
              <a:pPr/>
              <a:t>16</a:t>
            </a:fld>
            <a:endParaRPr lang="en-GB" altLang="en-GB"/>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GB" smtClean="0"/>
              <a:t>Once you’ve found your journal article you’ll need to print it (or photocopy it if it’s on paper). The library provides a photocopying, printing and scanning service, which you can access at any of our libraries. To use this service you’ll need your College ID card, we charge 3p per B&amp;W A4 page for photocopying and printing and scanning is free. The ICT department will automatically  provide you with a printing account which you can top-up by adding credit to your ID card at any of our libraries or online.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778250" y="9431336"/>
            <a:ext cx="2890838" cy="496889"/>
          </a:xfrm>
          <a:prstGeom prst="rect">
            <a:avLst/>
          </a:prstGeom>
          <a:noFill/>
          <a:ln w="9525">
            <a:noFill/>
            <a:miter lim="800000"/>
            <a:headEnd/>
            <a:tailEnd/>
          </a:ln>
        </p:spPr>
        <p:txBody>
          <a:bodyPr lIns="90654" tIns="45327" rIns="90654" bIns="45327" anchor="b"/>
          <a:lstStyle/>
          <a:p>
            <a:pPr algn="r" defTabSz="906463">
              <a:spcBef>
                <a:spcPct val="0"/>
              </a:spcBef>
            </a:pPr>
            <a:fld id="{60EFFB4B-B4DF-48C7-B50C-77945A5F0831}" type="slidenum">
              <a:rPr lang="en-GB" altLang="en-GB" sz="1200">
                <a:solidFill>
                  <a:schemeClr val="tx1"/>
                </a:solidFill>
                <a:latin typeface="Times" pitchFamily="18" charset="0"/>
              </a:rPr>
              <a:pPr algn="r" defTabSz="906463">
                <a:spcBef>
                  <a:spcPct val="0"/>
                </a:spcBef>
              </a:pPr>
              <a:t>17</a:t>
            </a:fld>
            <a:endParaRPr lang="en-GB" altLang="en-GB" sz="1200">
              <a:solidFill>
                <a:schemeClr val="tx1"/>
              </a:solidFill>
              <a:latin typeface="Times"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78250" y="9431336"/>
            <a:ext cx="2890838" cy="496889"/>
          </a:xfrm>
          <a:prstGeom prst="rect">
            <a:avLst/>
          </a:prstGeom>
          <a:noFill/>
          <a:ln w="9525">
            <a:noFill/>
            <a:miter lim="800000"/>
            <a:headEnd/>
            <a:tailEnd/>
          </a:ln>
        </p:spPr>
        <p:txBody>
          <a:bodyPr lIns="90654" tIns="45327" rIns="90654" bIns="45327" anchor="b"/>
          <a:lstStyle/>
          <a:p>
            <a:pPr algn="r" defTabSz="906463">
              <a:spcBef>
                <a:spcPct val="0"/>
              </a:spcBef>
            </a:pPr>
            <a:fld id="{79D18454-02A0-4979-96F3-E10AA7F832DA}" type="slidenum">
              <a:rPr lang="en-GB" altLang="en-GB" sz="1200">
                <a:solidFill>
                  <a:schemeClr val="tx1"/>
                </a:solidFill>
                <a:latin typeface="Times" pitchFamily="18" charset="0"/>
              </a:rPr>
              <a:pPr algn="r" defTabSz="906463">
                <a:spcBef>
                  <a:spcPct val="0"/>
                </a:spcBef>
              </a:pPr>
              <a:t>19</a:t>
            </a:fld>
            <a:endParaRPr lang="en-GB" altLang="en-GB" sz="1200">
              <a:solidFill>
                <a:schemeClr val="tx1"/>
              </a:solidFill>
              <a:latin typeface="Times"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97C31CB-3E44-4190-AD00-2CDE55B4A5DE}" type="slidenum">
              <a:rPr lang="en-GB" altLang="en-GB"/>
              <a:pPr/>
              <a:t>3</a:t>
            </a:fld>
            <a:endParaRPr lang="en-GB" altLang="en-GB"/>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777901" y="9431258"/>
            <a:ext cx="2891187" cy="496967"/>
          </a:xfrm>
          <a:prstGeom prst="rect">
            <a:avLst/>
          </a:prstGeom>
          <a:noFill/>
          <a:ln w="9525">
            <a:noFill/>
            <a:miter lim="800000"/>
            <a:headEnd/>
            <a:tailEnd/>
          </a:ln>
        </p:spPr>
        <p:txBody>
          <a:bodyPr lIns="91542" tIns="45771" rIns="91542" bIns="45771" anchor="b"/>
          <a:lstStyle/>
          <a:p>
            <a:pPr algn="r" defTabSz="915988" eaLnBrk="0" hangingPunct="0"/>
            <a:fld id="{751CD6AD-B0B1-4435-914E-9A0B91992095}" type="slidenum">
              <a:rPr lang="en-GB" altLang="en-GB" sz="1200">
                <a:solidFill>
                  <a:schemeClr val="tx1"/>
                </a:solidFill>
                <a:latin typeface="Times"/>
              </a:rPr>
              <a:pPr algn="r" defTabSz="915988" eaLnBrk="0" hangingPunct="0"/>
              <a:t>4</a:t>
            </a:fld>
            <a:endParaRPr lang="en-GB" altLang="en-GB" sz="1200">
              <a:solidFill>
                <a:schemeClr val="tx1"/>
              </a:solidFill>
              <a:latin typeface="Times"/>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GB" smtClean="0">
                <a:latin typeface="Times"/>
              </a:rPr>
              <a:t>The library can provide a wide variety of training as needed as well as guidance on referencing and reference management software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F816A70-9526-4278-8DC3-13AFBA1F929C}" type="slidenum">
              <a:rPr lang="en-GB" altLang="en-GB" smtClean="0"/>
              <a:pPr>
                <a:defRPr/>
              </a:pPr>
              <a:t>5</a:t>
            </a:fld>
            <a:endParaRPr lang="en-GB" alt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778250" y="9431336"/>
            <a:ext cx="2890838" cy="496889"/>
          </a:xfrm>
          <a:prstGeom prst="rect">
            <a:avLst/>
          </a:prstGeom>
          <a:noFill/>
          <a:ln w="9525">
            <a:noFill/>
            <a:miter lim="800000"/>
            <a:headEnd/>
            <a:tailEnd/>
          </a:ln>
        </p:spPr>
        <p:txBody>
          <a:bodyPr lIns="90654" tIns="45327" rIns="90654" bIns="45327" anchor="b"/>
          <a:lstStyle/>
          <a:p>
            <a:pPr algn="r" defTabSz="906463">
              <a:spcBef>
                <a:spcPct val="0"/>
              </a:spcBef>
            </a:pPr>
            <a:fld id="{4B1B9956-C42B-4DD4-BA21-D3B637A024D8}" type="slidenum">
              <a:rPr lang="en-GB" altLang="en-GB" sz="1200">
                <a:solidFill>
                  <a:schemeClr val="tx1"/>
                </a:solidFill>
                <a:latin typeface="Times" pitchFamily="18" charset="0"/>
              </a:rPr>
              <a:pPr algn="r" defTabSz="906463">
                <a:spcBef>
                  <a:spcPct val="0"/>
                </a:spcBef>
              </a:pPr>
              <a:t>6</a:t>
            </a:fld>
            <a:endParaRPr lang="en-GB" altLang="en-GB" sz="1200">
              <a:solidFill>
                <a:schemeClr val="tx1"/>
              </a:solidFill>
              <a:latin typeface="Times"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21BDF8F-57E9-4F9D-9615-371CE8A09AF5}" type="slidenum">
              <a:rPr lang="en-GB" altLang="en-GB"/>
              <a:pPr/>
              <a:t>7</a:t>
            </a:fld>
            <a:endParaRPr lang="en-GB" alt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8B5E4F6-53D3-4D2C-B166-8F606FA20369}" type="slidenum">
              <a:rPr lang="en-GB" altLang="en-GB"/>
              <a:pPr/>
              <a:t>8</a:t>
            </a:fld>
            <a:endParaRPr lang="en-GB" altLang="en-GB"/>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GB" smtClean="0"/>
              <a:t>A few practical questions to start with…</a:t>
            </a:r>
          </a:p>
          <a:p>
            <a:r>
              <a:rPr lang="en-GB" smtClean="0"/>
              <a:t>As students at IC</a:t>
            </a:r>
          </a:p>
          <a:p>
            <a:r>
              <a:rPr lang="en-GB" smtClean="0"/>
              <a:t>Central library at SK</a:t>
            </a:r>
          </a:p>
          <a:p>
            <a:r>
              <a:rPr lang="en-GB" smtClean="0"/>
              <a:t>Maps and directions available on Library homepage &amp; leaflets in library</a:t>
            </a:r>
          </a:p>
          <a:p>
            <a:r>
              <a:rPr lang="en-GB" smtClean="0"/>
              <a:t>Opening hours do vary so do check the website, but here it’s 9-9 weekdays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777901" y="9431258"/>
            <a:ext cx="2891187" cy="496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633" tIns="45817" rIns="91633" bIns="45817" anchor="b"/>
          <a:lstStyle>
            <a:lvl1pPr defTabSz="915988">
              <a:defRPr>
                <a:solidFill>
                  <a:srgbClr val="FE9914"/>
                </a:solidFill>
                <a:latin typeface="Arial" pitchFamily="34" charset="0"/>
              </a:defRPr>
            </a:lvl1pPr>
            <a:lvl2pPr marL="742950" indent="-285750" defTabSz="915988">
              <a:defRPr>
                <a:solidFill>
                  <a:srgbClr val="FE9914"/>
                </a:solidFill>
                <a:latin typeface="Arial" pitchFamily="34" charset="0"/>
              </a:defRPr>
            </a:lvl2pPr>
            <a:lvl3pPr marL="1143000" indent="-228600" defTabSz="915988">
              <a:defRPr>
                <a:solidFill>
                  <a:srgbClr val="FE9914"/>
                </a:solidFill>
                <a:latin typeface="Arial" pitchFamily="34" charset="0"/>
              </a:defRPr>
            </a:lvl3pPr>
            <a:lvl4pPr marL="1600200" indent="-228600" defTabSz="915988">
              <a:defRPr>
                <a:solidFill>
                  <a:srgbClr val="FE9914"/>
                </a:solidFill>
                <a:latin typeface="Arial" pitchFamily="34" charset="0"/>
              </a:defRPr>
            </a:lvl4pPr>
            <a:lvl5pPr marL="2057400" indent="-228600" defTabSz="915988">
              <a:defRPr>
                <a:solidFill>
                  <a:srgbClr val="FE9914"/>
                </a:solidFill>
                <a:latin typeface="Arial" pitchFamily="34" charset="0"/>
              </a:defRPr>
            </a:lvl5pPr>
            <a:lvl6pPr marL="2514600" indent="-228600" defTabSz="915988" eaLnBrk="0" fontAlgn="base" hangingPunct="0">
              <a:spcBef>
                <a:spcPct val="20000"/>
              </a:spcBef>
              <a:spcAft>
                <a:spcPct val="0"/>
              </a:spcAft>
              <a:defRPr>
                <a:solidFill>
                  <a:srgbClr val="FE9914"/>
                </a:solidFill>
                <a:latin typeface="Arial" pitchFamily="34" charset="0"/>
              </a:defRPr>
            </a:lvl6pPr>
            <a:lvl7pPr marL="2971800" indent="-228600" defTabSz="915988" eaLnBrk="0" fontAlgn="base" hangingPunct="0">
              <a:spcBef>
                <a:spcPct val="20000"/>
              </a:spcBef>
              <a:spcAft>
                <a:spcPct val="0"/>
              </a:spcAft>
              <a:defRPr>
                <a:solidFill>
                  <a:srgbClr val="FE9914"/>
                </a:solidFill>
                <a:latin typeface="Arial" pitchFamily="34" charset="0"/>
              </a:defRPr>
            </a:lvl7pPr>
            <a:lvl8pPr marL="3429000" indent="-228600" defTabSz="915988" eaLnBrk="0" fontAlgn="base" hangingPunct="0">
              <a:spcBef>
                <a:spcPct val="20000"/>
              </a:spcBef>
              <a:spcAft>
                <a:spcPct val="0"/>
              </a:spcAft>
              <a:defRPr>
                <a:solidFill>
                  <a:srgbClr val="FE9914"/>
                </a:solidFill>
                <a:latin typeface="Arial" pitchFamily="34" charset="0"/>
              </a:defRPr>
            </a:lvl8pPr>
            <a:lvl9pPr marL="3886200" indent="-228600" defTabSz="915988" eaLnBrk="0" fontAlgn="base" hangingPunct="0">
              <a:spcBef>
                <a:spcPct val="20000"/>
              </a:spcBef>
              <a:spcAft>
                <a:spcPct val="0"/>
              </a:spcAft>
              <a:defRPr>
                <a:solidFill>
                  <a:srgbClr val="FE9914"/>
                </a:solidFill>
                <a:latin typeface="Arial" pitchFamily="34" charset="0"/>
              </a:defRPr>
            </a:lvl9pPr>
          </a:lstStyle>
          <a:p>
            <a:pPr algn="r">
              <a:spcBef>
                <a:spcPct val="0"/>
              </a:spcBef>
            </a:pPr>
            <a:fld id="{27FBD081-DF4F-4570-9D33-F1EA5C3D924D}" type="slidenum">
              <a:rPr lang="en-GB" altLang="en-GB" sz="1200">
                <a:solidFill>
                  <a:schemeClr val="tx1"/>
                </a:solidFill>
                <a:latin typeface="Times"/>
                <a:cs typeface="Arial" pitchFamily="34" charset="0"/>
              </a:rPr>
              <a:pPr algn="r">
                <a:spcBef>
                  <a:spcPct val="0"/>
                </a:spcBef>
              </a:pPr>
              <a:t>9</a:t>
            </a:fld>
            <a:endParaRPr lang="en-GB" altLang="en-GB" sz="1200">
              <a:solidFill>
                <a:schemeClr val="tx1"/>
              </a:solidFill>
              <a:latin typeface="Times"/>
              <a:cs typeface="Arial" pitchFamily="34" charset="0"/>
            </a:endParaRPr>
          </a:p>
        </p:txBody>
      </p:sp>
      <p:sp>
        <p:nvSpPr>
          <p:cNvPr id="61443" name="Rectangle 2"/>
          <p:cNvSpPr>
            <a:spLocks noGrp="1" noRot="1" noChangeAspect="1" noChangeArrowheads="1" noTextEdit="1"/>
          </p:cNvSpPr>
          <p:nvPr>
            <p:ph type="sldImg"/>
          </p:nvPr>
        </p:nvSpPr>
        <p:spPr>
          <a:xfrm>
            <a:off x="855663" y="744538"/>
            <a:ext cx="4959350" cy="3721100"/>
          </a:xfrm>
          <a:ln/>
        </p:spPr>
      </p:sp>
      <p:sp>
        <p:nvSpPr>
          <p:cNvPr id="61444" name="Rectangle 3"/>
          <p:cNvSpPr>
            <a:spLocks noGrp="1" noChangeArrowheads="1"/>
          </p:cNvSpPr>
          <p:nvPr>
            <p:ph type="body" idx="1"/>
          </p:nvPr>
        </p:nvSpPr>
        <p:spPr>
          <a:xfrm>
            <a:off x="891398" y="4715629"/>
            <a:ext cx="4886293" cy="446793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633" tIns="45817" rIns="91633" bIns="45817"/>
          <a:lstStyle/>
          <a:p>
            <a:r>
              <a:rPr lang="en-GB" smtClean="0">
                <a:latin typeface="Times"/>
              </a:rPr>
              <a:t>You’re in the library and you’re ready to get the book you need and go read it at home.  You already have a library card because you can borrow books with your College ID so you can take it out.  To find it on the shelf you need to look it up on the catalogue which is on terminals on each floor of the library.   You can also use the library search</a:t>
            </a:r>
          </a:p>
          <a:p>
            <a:endParaRPr lang="en-GB" smtClean="0">
              <a:latin typeface="Times"/>
            </a:endParaRPr>
          </a:p>
          <a:p>
            <a:endParaRPr lang="en-GB" smtClean="0">
              <a:latin typeface="Times"/>
            </a:endParaRPr>
          </a:p>
          <a:p>
            <a:endParaRPr lang="en-US" sz="1400" smtClean="0">
              <a:latin typeface="Times"/>
            </a:endParaRPr>
          </a:p>
          <a:p>
            <a:endParaRPr lang="en-GB" smtClean="0">
              <a:latin typeface="Times"/>
            </a:endParaRPr>
          </a:p>
          <a:p>
            <a:r>
              <a:rPr lang="en-GB" smtClean="0">
                <a:latin typeface="Times"/>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GB" dirty="0" smtClean="0">
                <a:latin typeface="Times"/>
              </a:rPr>
              <a:t>You may have noticed that there are two tabs, Books and more and Articles and more.  Books and more covers books, </a:t>
            </a:r>
            <a:r>
              <a:rPr lang="en-GB" dirty="0" err="1" smtClean="0">
                <a:latin typeface="Times"/>
              </a:rPr>
              <a:t>ebooks</a:t>
            </a:r>
            <a:r>
              <a:rPr lang="en-GB" dirty="0" smtClean="0">
                <a:latin typeface="Times"/>
              </a:rPr>
              <a:t> and journal titles e.g. BMJ.  Articles and more searches journals at the article level (not just the title of the journal), conference papers, </a:t>
            </a:r>
            <a:r>
              <a:rPr lang="en-GB" dirty="0" err="1" smtClean="0">
                <a:latin typeface="Times"/>
              </a:rPr>
              <a:t>ebook</a:t>
            </a:r>
            <a:r>
              <a:rPr lang="en-GB" dirty="0" smtClean="0">
                <a:latin typeface="Times"/>
              </a:rPr>
              <a:t> chapters.  So you will get a lot more results with articles and more if you are looking for more depth in your search.  You can search just medicine resources, and sign in to get access to even more full text.</a:t>
            </a:r>
            <a:r>
              <a:rPr lang="en-GB" baseline="0" dirty="0" smtClean="0">
                <a:latin typeface="Times"/>
              </a:rPr>
              <a:t>  </a:t>
            </a:r>
            <a:r>
              <a:rPr lang="en-GB" sz="1200" kern="1200" smtClean="0">
                <a:solidFill>
                  <a:schemeClr val="tx1"/>
                </a:solidFill>
                <a:latin typeface="Times" pitchFamily="18" charset="0"/>
                <a:ea typeface="+mn-ea"/>
                <a:cs typeface="+mn-cs"/>
              </a:rPr>
              <a:t>You </a:t>
            </a:r>
            <a:r>
              <a:rPr lang="en-GB" sz="1200" kern="1200" dirty="0" smtClean="0">
                <a:solidFill>
                  <a:schemeClr val="tx1"/>
                </a:solidFill>
                <a:latin typeface="Times" pitchFamily="18" charset="0"/>
                <a:ea typeface="+mn-ea"/>
                <a:cs typeface="+mn-cs"/>
              </a:rPr>
              <a:t>can also save searches and tag or review items </a:t>
            </a:r>
            <a:r>
              <a:rPr lang="en-GB" sz="1200" kern="1200" smtClean="0">
                <a:solidFill>
                  <a:schemeClr val="tx1"/>
                </a:solidFill>
                <a:latin typeface="Times" pitchFamily="18" charset="0"/>
                <a:ea typeface="+mn-ea"/>
                <a:cs typeface="+mn-cs"/>
              </a:rPr>
              <a:t>you like.</a:t>
            </a:r>
            <a:endParaRPr lang="en-GB" sz="1200" kern="1200" dirty="0" smtClean="0">
              <a:solidFill>
                <a:schemeClr val="tx1"/>
              </a:solidFill>
              <a:latin typeface="Times" pitchFamily="18" charset="0"/>
              <a:ea typeface="+mn-ea"/>
              <a:cs typeface="+mn-cs"/>
            </a:endParaRPr>
          </a:p>
          <a:p>
            <a:r>
              <a:rPr lang="en-GB" sz="1200" kern="1200" dirty="0" smtClean="0">
                <a:solidFill>
                  <a:schemeClr val="tx1"/>
                </a:solidFill>
                <a:latin typeface="Times" pitchFamily="18" charset="0"/>
                <a:ea typeface="+mn-ea"/>
                <a:cs typeface="+mn-cs"/>
              </a:rPr>
              <a:t>  </a:t>
            </a:r>
          </a:p>
          <a:p>
            <a:r>
              <a:rPr lang="en-GB" sz="1200" kern="1200" dirty="0" smtClean="0">
                <a:solidFill>
                  <a:schemeClr val="tx1"/>
                </a:solidFill>
                <a:latin typeface="Times" pitchFamily="18" charset="0"/>
                <a:ea typeface="+mn-ea"/>
                <a:cs typeface="+mn-cs"/>
              </a:rPr>
              <a:t> </a:t>
            </a:r>
            <a:r>
              <a:rPr lang="en-GB" sz="1200" kern="1200" baseline="0" dirty="0" smtClean="0">
                <a:solidFill>
                  <a:schemeClr val="tx1"/>
                </a:solidFill>
                <a:latin typeface="Times" pitchFamily="18" charset="0"/>
                <a:ea typeface="+mn-ea"/>
                <a:cs typeface="+mn-cs"/>
              </a:rPr>
              <a:t>The </a:t>
            </a:r>
            <a:r>
              <a:rPr lang="en-GB" sz="1200" b="1" kern="1200" baseline="0" dirty="0" smtClean="0">
                <a:solidFill>
                  <a:schemeClr val="tx1"/>
                </a:solidFill>
                <a:latin typeface="Times" pitchFamily="18" charset="0"/>
                <a:ea typeface="+mn-ea"/>
                <a:cs typeface="+mn-cs"/>
              </a:rPr>
              <a:t>Books &amp; more tab finds books, journal titles, e-books, theses, DVDs, maps, CDs and Imperial staff publications from the</a:t>
            </a:r>
          </a:p>
          <a:p>
            <a:r>
              <a:rPr lang="en-GB" sz="1200" kern="1200" baseline="0" dirty="0" smtClean="0">
                <a:solidFill>
                  <a:schemeClr val="tx1"/>
                </a:solidFill>
                <a:latin typeface="Times" pitchFamily="18" charset="0"/>
                <a:ea typeface="+mn-ea"/>
                <a:cs typeface="+mn-cs"/>
              </a:rPr>
              <a:t>College’s digital repository (Spiral). A search using Books and more will take you to both online access and print location information. Click on the library name to show availability information. Books are arranged by a numerical or alphabetical classmark.  You will need to make a note of this classmark to find the item on the shelves.</a:t>
            </a:r>
          </a:p>
          <a:p>
            <a:endParaRPr lang="en-GB" sz="1200" kern="1200" baseline="0" dirty="0" smtClean="0">
              <a:solidFill>
                <a:schemeClr val="tx1"/>
              </a:solidFill>
              <a:latin typeface="Times" pitchFamily="18" charset="0"/>
              <a:ea typeface="+mn-ea"/>
              <a:cs typeface="+mn-cs"/>
            </a:endParaRPr>
          </a:p>
          <a:p>
            <a:r>
              <a:rPr lang="en-GB" sz="1200" kern="1200" baseline="0" dirty="0" smtClean="0">
                <a:solidFill>
                  <a:schemeClr val="tx1"/>
                </a:solidFill>
                <a:latin typeface="Times" pitchFamily="18" charset="0"/>
                <a:ea typeface="+mn-ea"/>
                <a:cs typeface="+mn-cs"/>
              </a:rPr>
              <a:t>The </a:t>
            </a:r>
            <a:r>
              <a:rPr lang="en-GB" sz="1200" b="1" kern="1200" baseline="0" dirty="0" smtClean="0">
                <a:solidFill>
                  <a:schemeClr val="tx1"/>
                </a:solidFill>
                <a:latin typeface="Times" pitchFamily="18" charset="0"/>
                <a:ea typeface="+mn-ea"/>
                <a:cs typeface="+mn-cs"/>
              </a:rPr>
              <a:t>Articles &amp; more tab searches for journal articles, conference papers, reports and more, many of which are available in</a:t>
            </a:r>
          </a:p>
          <a:p>
            <a:r>
              <a:rPr lang="en-GB" sz="1200" kern="1200" baseline="0" dirty="0" smtClean="0">
                <a:solidFill>
                  <a:schemeClr val="tx1"/>
                </a:solidFill>
                <a:latin typeface="Times" pitchFamily="18" charset="0"/>
                <a:ea typeface="+mn-ea"/>
                <a:cs typeface="+mn-cs"/>
              </a:rPr>
              <a:t>full-text. You can select a subject area from the drop-down menu if you want to focus your search. Our powerful </a:t>
            </a:r>
            <a:r>
              <a:rPr lang="en-GB" sz="1200" b="1" kern="1200" baseline="0" dirty="0" smtClean="0">
                <a:solidFill>
                  <a:schemeClr val="tx1"/>
                </a:solidFill>
                <a:latin typeface="Times" pitchFamily="18" charset="0"/>
                <a:ea typeface="+mn-ea"/>
                <a:cs typeface="+mn-cs"/>
              </a:rPr>
              <a:t>Articles &amp; more</a:t>
            </a:r>
          </a:p>
          <a:p>
            <a:r>
              <a:rPr lang="en-GB" sz="1200" kern="1200" baseline="0" dirty="0" smtClean="0">
                <a:solidFill>
                  <a:schemeClr val="tx1"/>
                </a:solidFill>
                <a:latin typeface="Times" pitchFamily="18" charset="0"/>
                <a:ea typeface="+mn-ea"/>
                <a:cs typeface="+mn-cs"/>
              </a:rPr>
              <a:t>search gives you direct access to thousands of full-text articles.  Use </a:t>
            </a:r>
            <a:r>
              <a:rPr lang="en-GB" sz="1200" b="1" kern="1200" baseline="0" dirty="0" smtClean="0">
                <a:solidFill>
                  <a:schemeClr val="tx1"/>
                </a:solidFill>
                <a:latin typeface="Times" pitchFamily="18" charset="0"/>
                <a:ea typeface="+mn-ea"/>
                <a:cs typeface="+mn-cs"/>
              </a:rPr>
              <a:t>Refine My Results to select </a:t>
            </a:r>
            <a:r>
              <a:rPr lang="en-GB" sz="1200" kern="1200" baseline="0" dirty="0" smtClean="0">
                <a:solidFill>
                  <a:schemeClr val="tx1"/>
                </a:solidFill>
                <a:latin typeface="Times" pitchFamily="18" charset="0"/>
                <a:ea typeface="+mn-ea"/>
                <a:cs typeface="+mn-cs"/>
              </a:rPr>
              <a:t>data by resource type, collection,</a:t>
            </a:r>
          </a:p>
          <a:p>
            <a:r>
              <a:rPr lang="en-GB" sz="1200" kern="1200" baseline="0" dirty="0" smtClean="0">
                <a:solidFill>
                  <a:schemeClr val="tx1"/>
                </a:solidFill>
                <a:latin typeface="Times" pitchFamily="18" charset="0"/>
                <a:ea typeface="+mn-ea"/>
                <a:cs typeface="+mn-cs"/>
              </a:rPr>
              <a:t>publication date and more. To access the full text click on the </a:t>
            </a:r>
            <a:r>
              <a:rPr lang="en-GB" sz="1200" b="1" kern="1200" baseline="0" dirty="0" smtClean="0">
                <a:solidFill>
                  <a:schemeClr val="tx1"/>
                </a:solidFill>
                <a:latin typeface="Times" pitchFamily="18" charset="0"/>
                <a:ea typeface="+mn-ea"/>
                <a:cs typeface="+mn-cs"/>
              </a:rPr>
              <a:t>Online access tab or the SFX tab. SFX shows you the options of how to access your journal </a:t>
            </a:r>
            <a:r>
              <a:rPr lang="en-GB" sz="1200" kern="1200" baseline="0" dirty="0" smtClean="0">
                <a:solidFill>
                  <a:schemeClr val="tx1"/>
                </a:solidFill>
                <a:latin typeface="Times" pitchFamily="18" charset="0"/>
                <a:ea typeface="+mn-ea"/>
                <a:cs typeface="+mn-cs"/>
              </a:rPr>
              <a:t>titles. Sometimes you can access titles more than one way: First check the year range for each option – if you are looking for a specific issue this is very important.</a:t>
            </a:r>
          </a:p>
          <a:p>
            <a:endParaRPr lang="en-GB" sz="1200" kern="1200" baseline="0" dirty="0" smtClean="0">
              <a:solidFill>
                <a:schemeClr val="tx1"/>
              </a:solidFill>
              <a:latin typeface="Times" pitchFamily="18" charset="0"/>
              <a:ea typeface="+mn-ea"/>
              <a:cs typeface="+mn-cs"/>
            </a:endParaRPr>
          </a:p>
          <a:p>
            <a:r>
              <a:rPr lang="en-GB" sz="1200" kern="1200" baseline="0" dirty="0" smtClean="0">
                <a:solidFill>
                  <a:schemeClr val="tx1"/>
                </a:solidFill>
                <a:latin typeface="Times" pitchFamily="18" charset="0"/>
                <a:ea typeface="+mn-ea"/>
                <a:cs typeface="+mn-cs"/>
              </a:rPr>
              <a:t>Whatever you’re looking for just enter a title, keywords, author, etc. in the search box.  Filters on the left-hand side of the search</a:t>
            </a:r>
          </a:p>
          <a:p>
            <a:r>
              <a:rPr lang="en-GB" sz="1200" kern="1200" baseline="0" dirty="0" smtClean="0">
                <a:solidFill>
                  <a:schemeClr val="tx1"/>
                </a:solidFill>
                <a:latin typeface="Times" pitchFamily="18" charset="0"/>
                <a:ea typeface="+mn-ea"/>
                <a:cs typeface="+mn-cs"/>
              </a:rPr>
              <a:t>screen help you refine your search.  To see different versions of the same title, for example older editions, then click on the view</a:t>
            </a:r>
          </a:p>
          <a:p>
            <a:r>
              <a:rPr lang="en-GB" sz="1200" kern="1200" baseline="0" dirty="0" smtClean="0">
                <a:solidFill>
                  <a:schemeClr val="tx1"/>
                </a:solidFill>
                <a:latin typeface="Times" pitchFamily="18" charset="0"/>
                <a:ea typeface="+mn-ea"/>
                <a:cs typeface="+mn-cs"/>
              </a:rPr>
              <a:t>versions link.</a:t>
            </a:r>
            <a:endParaRPr lang="en-GB" dirty="0" smtClean="0">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81000" y="381000"/>
            <a:ext cx="3124200" cy="788988"/>
          </a:xfrm>
          <a:prstGeom prst="rect">
            <a:avLst/>
          </a:prstGeom>
          <a:noFill/>
          <a:ln w="9525">
            <a:noFill/>
            <a:miter lim="800000"/>
            <a:headEnd/>
            <a:tailEnd/>
          </a:ln>
        </p:spPr>
      </p:pic>
      <p:pic>
        <p:nvPicPr>
          <p:cNvPr id="5" name="Picture 19" descr="college blue"/>
          <p:cNvPicPr>
            <a:picLocks noChangeAspect="1" noChangeArrowheads="1"/>
          </p:cNvPicPr>
          <p:nvPr userDrawn="1"/>
        </p:nvPicPr>
        <p:blipFill>
          <a:blip r:embed="rId3" cstate="print"/>
          <a:srcRect/>
          <a:stretch>
            <a:fillRect/>
          </a:stretch>
        </p:blipFill>
        <p:spPr bwMode="auto">
          <a:xfrm>
            <a:off x="228600" y="304800"/>
            <a:ext cx="2133600" cy="563563"/>
          </a:xfrm>
          <a:prstGeom prst="rect">
            <a:avLst/>
          </a:prstGeom>
          <a:noFill/>
          <a:ln w="9525">
            <a:noFill/>
            <a:miter lim="800000"/>
            <a:headEnd/>
            <a:tailEnd/>
          </a:ln>
        </p:spPr>
      </p:pic>
      <p:pic>
        <p:nvPicPr>
          <p:cNvPr id="6" name="Picture 26" descr="Blue Logo_1_col"/>
          <p:cNvPicPr>
            <a:picLocks noChangeAspect="1" noChangeArrowheads="1"/>
          </p:cNvPicPr>
          <p:nvPr userDrawn="1"/>
        </p:nvPicPr>
        <p:blipFill>
          <a:blip r:embed="rId4" cstate="print"/>
          <a:srcRect/>
          <a:stretch>
            <a:fillRect/>
          </a:stretch>
        </p:blipFill>
        <p:spPr bwMode="auto">
          <a:xfrm>
            <a:off x="7380288" y="6138863"/>
            <a:ext cx="1512887" cy="458787"/>
          </a:xfrm>
          <a:prstGeom prst="rect">
            <a:avLst/>
          </a:prstGeom>
          <a:noFill/>
          <a:ln w="9525">
            <a:noFill/>
            <a:miter lim="800000"/>
            <a:headEnd/>
            <a:tailEnd/>
          </a:ln>
        </p:spPr>
      </p:pic>
      <p:sp>
        <p:nvSpPr>
          <p:cNvPr id="32770" name="Rectangle 2"/>
          <p:cNvSpPr>
            <a:spLocks noGrp="1" noChangeArrowheads="1"/>
          </p:cNvSpPr>
          <p:nvPr>
            <p:ph type="ctrTitle"/>
          </p:nvPr>
        </p:nvSpPr>
        <p:spPr>
          <a:xfrm>
            <a:off x="2413000" y="1628775"/>
            <a:ext cx="4751388" cy="1514475"/>
          </a:xfrm>
        </p:spPr>
        <p:txBody>
          <a:bodyPr/>
          <a:lstStyle>
            <a:lvl1pPr>
              <a:defRPr sz="3700">
                <a:solidFill>
                  <a:srgbClr val="0E207F"/>
                </a:solidFill>
              </a:defRPr>
            </a:lvl1pPr>
          </a:lstStyle>
          <a:p>
            <a:r>
              <a:rPr lang="en-GB"/>
              <a:t>Click to edit Master title style</a:t>
            </a:r>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r>
              <a:rPr lang="en-GB"/>
              <a:t>Name of presenter</a:t>
            </a:r>
          </a:p>
          <a:p>
            <a:r>
              <a:rPr lang="en-GB"/>
              <a:t>Job title</a:t>
            </a:r>
          </a:p>
        </p:txBody>
      </p:sp>
      <p:sp>
        <p:nvSpPr>
          <p:cNvPr id="7" name="Rectangle 20"/>
          <p:cNvSpPr>
            <a:spLocks noGrp="1" noChangeArrowheads="1"/>
          </p:cNvSpPr>
          <p:nvPr>
            <p:ph type="ftr" sz="quarter" idx="10"/>
          </p:nvPr>
        </p:nvSpPr>
        <p:spPr bwMode="auto">
          <a:xfrm>
            <a:off x="250825" y="616585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0"/>
              </a:spcBef>
              <a:defRPr sz="1000" smtClean="0">
                <a:solidFill>
                  <a:srgbClr val="0E207F"/>
                </a:solidFill>
              </a:defRPr>
            </a:lvl1pPr>
          </a:lstStyle>
          <a:p>
            <a:pPr>
              <a:defRPr/>
            </a:pPr>
            <a:r>
              <a:rPr lang="en-GB" altLang="en-GB"/>
              <a:t>© Imperial College London</a:t>
            </a: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29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514600"/>
            <a:ext cx="7772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56" name="Text Box 12"/>
          <p:cNvSpPr txBox="1">
            <a:spLocks noChangeArrowheads="1"/>
          </p:cNvSpPr>
          <p:nvPr userDrawn="1"/>
        </p:nvSpPr>
        <p:spPr bwMode="auto">
          <a:xfrm>
            <a:off x="3032125" y="265113"/>
            <a:ext cx="184150" cy="366712"/>
          </a:xfrm>
          <a:prstGeom prst="rect">
            <a:avLst/>
          </a:prstGeom>
          <a:noFill/>
          <a:ln w="9525">
            <a:noFill/>
            <a:miter lim="800000"/>
            <a:headEnd/>
            <a:tailEnd/>
          </a:ln>
          <a:effectLst/>
        </p:spPr>
        <p:txBody>
          <a:bodyPr wrap="none">
            <a:spAutoFit/>
          </a:bodyPr>
          <a:lstStyle/>
          <a:p>
            <a:pPr>
              <a:defRPr/>
            </a:pPr>
            <a:endParaRPr lang="en-GB"/>
          </a:p>
        </p:txBody>
      </p:sp>
      <p:pic>
        <p:nvPicPr>
          <p:cNvPr id="1029" name="Picture 22"/>
          <p:cNvPicPr>
            <a:picLocks noChangeAspect="1" noChangeArrowheads="1"/>
          </p:cNvPicPr>
          <p:nvPr userDrawn="1"/>
        </p:nvPicPr>
        <p:blipFill>
          <a:blip r:embed="rId13" cstate="print"/>
          <a:srcRect l="6931"/>
          <a:stretch>
            <a:fillRect/>
          </a:stretch>
        </p:blipFill>
        <p:spPr bwMode="auto">
          <a:xfrm>
            <a:off x="304800" y="304800"/>
            <a:ext cx="2032000" cy="839788"/>
          </a:xfrm>
          <a:prstGeom prst="rect">
            <a:avLst/>
          </a:prstGeom>
          <a:noFill/>
          <a:ln w="9525">
            <a:noFill/>
            <a:miter lim="800000"/>
            <a:headEnd/>
            <a:tailEnd/>
          </a:ln>
        </p:spPr>
      </p:pic>
      <p:pic>
        <p:nvPicPr>
          <p:cNvPr id="1030" name="Picture 26" descr="Blue Logo_1_col"/>
          <p:cNvPicPr>
            <a:picLocks noChangeAspect="1" noChangeArrowheads="1"/>
          </p:cNvPicPr>
          <p:nvPr userDrawn="1"/>
        </p:nvPicPr>
        <p:blipFill>
          <a:blip r:embed="rId14" cstate="print"/>
          <a:srcRect/>
          <a:stretch>
            <a:fillRect/>
          </a:stretch>
        </p:blipFill>
        <p:spPr bwMode="auto">
          <a:xfrm>
            <a:off x="7380288" y="6138863"/>
            <a:ext cx="1512887" cy="458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b="1">
          <a:solidFill>
            <a:srgbClr val="445188"/>
          </a:solidFill>
          <a:latin typeface="+mj-lt"/>
          <a:ea typeface="+mj-ea"/>
          <a:cs typeface="+mj-cs"/>
        </a:defRPr>
      </a:lvl1pPr>
      <a:lvl2pPr algn="l" rtl="0" eaLnBrk="0" fontAlgn="base" hangingPunct="0">
        <a:spcBef>
          <a:spcPct val="0"/>
        </a:spcBef>
        <a:spcAft>
          <a:spcPct val="0"/>
        </a:spcAft>
        <a:defRPr sz="3200" b="1">
          <a:solidFill>
            <a:srgbClr val="445188"/>
          </a:solidFill>
          <a:latin typeface="Arial" charset="0"/>
        </a:defRPr>
      </a:lvl2pPr>
      <a:lvl3pPr algn="l" rtl="0" eaLnBrk="0" fontAlgn="base" hangingPunct="0">
        <a:spcBef>
          <a:spcPct val="0"/>
        </a:spcBef>
        <a:spcAft>
          <a:spcPct val="0"/>
        </a:spcAft>
        <a:defRPr sz="3200" b="1">
          <a:solidFill>
            <a:srgbClr val="445188"/>
          </a:solidFill>
          <a:latin typeface="Arial" charset="0"/>
        </a:defRPr>
      </a:lvl3pPr>
      <a:lvl4pPr algn="l" rtl="0" eaLnBrk="0" fontAlgn="base" hangingPunct="0">
        <a:spcBef>
          <a:spcPct val="0"/>
        </a:spcBef>
        <a:spcAft>
          <a:spcPct val="0"/>
        </a:spcAft>
        <a:defRPr sz="3200" b="1">
          <a:solidFill>
            <a:srgbClr val="445188"/>
          </a:solidFill>
          <a:latin typeface="Arial" charset="0"/>
        </a:defRPr>
      </a:lvl4pPr>
      <a:lvl5pPr algn="l" rtl="0" eaLnBrk="0" fontAlgn="base" hangingPunct="0">
        <a:spcBef>
          <a:spcPct val="0"/>
        </a:spcBef>
        <a:spcAft>
          <a:spcPct val="0"/>
        </a:spcAft>
        <a:defRPr sz="3200" b="1">
          <a:solidFill>
            <a:srgbClr val="445188"/>
          </a:solidFill>
          <a:latin typeface="Arial" charset="0"/>
        </a:defRPr>
      </a:lvl5pPr>
      <a:lvl6pPr marL="457200" algn="l" rtl="0" eaLnBrk="0" fontAlgn="base" hangingPunct="0">
        <a:spcBef>
          <a:spcPct val="0"/>
        </a:spcBef>
        <a:spcAft>
          <a:spcPct val="0"/>
        </a:spcAft>
        <a:defRPr sz="3200" b="1">
          <a:solidFill>
            <a:srgbClr val="445188"/>
          </a:solidFill>
          <a:latin typeface="Arial" charset="0"/>
        </a:defRPr>
      </a:lvl6pPr>
      <a:lvl7pPr marL="914400" algn="l" rtl="0" eaLnBrk="0" fontAlgn="base" hangingPunct="0">
        <a:spcBef>
          <a:spcPct val="0"/>
        </a:spcBef>
        <a:spcAft>
          <a:spcPct val="0"/>
        </a:spcAft>
        <a:defRPr sz="3200" b="1">
          <a:solidFill>
            <a:srgbClr val="445188"/>
          </a:solidFill>
          <a:latin typeface="Arial" charset="0"/>
        </a:defRPr>
      </a:lvl7pPr>
      <a:lvl8pPr marL="1371600" algn="l" rtl="0" eaLnBrk="0" fontAlgn="base" hangingPunct="0">
        <a:spcBef>
          <a:spcPct val="0"/>
        </a:spcBef>
        <a:spcAft>
          <a:spcPct val="0"/>
        </a:spcAft>
        <a:defRPr sz="3200" b="1">
          <a:solidFill>
            <a:srgbClr val="445188"/>
          </a:solidFill>
          <a:latin typeface="Arial" charset="0"/>
        </a:defRPr>
      </a:lvl8pPr>
      <a:lvl9pPr marL="1828800" algn="l" rtl="0" eaLnBrk="0" fontAlgn="base" hangingPunct="0">
        <a:spcBef>
          <a:spcPct val="0"/>
        </a:spcBef>
        <a:spcAft>
          <a:spcPct val="0"/>
        </a:spcAft>
        <a:defRPr sz="3200" b="1">
          <a:solidFill>
            <a:srgbClr val="445188"/>
          </a:solidFill>
          <a:latin typeface="Arial" charset="0"/>
        </a:defRPr>
      </a:lvl9pPr>
    </p:titleStyle>
    <p:bodyStyle>
      <a:lvl1pPr marL="342900" indent="-342900" algn="l" rtl="0" eaLnBrk="0" fontAlgn="base" hangingPunct="0">
        <a:spcBef>
          <a:spcPct val="20000"/>
        </a:spcBef>
        <a:spcAft>
          <a:spcPct val="0"/>
        </a:spcAft>
        <a:buClr>
          <a:srgbClr val="9BB0D7"/>
        </a:buClr>
        <a:buChar char="•"/>
        <a:defRPr sz="2800">
          <a:solidFill>
            <a:srgbClr val="445188"/>
          </a:solidFill>
          <a:latin typeface="+mn-lt"/>
          <a:ea typeface="+mn-ea"/>
          <a:cs typeface="+mn-cs"/>
        </a:defRPr>
      </a:lvl1pPr>
      <a:lvl2pPr marL="742950" indent="-285750" algn="l" rtl="0" eaLnBrk="0" fontAlgn="base" hangingPunct="0">
        <a:spcBef>
          <a:spcPct val="20000"/>
        </a:spcBef>
        <a:spcAft>
          <a:spcPct val="0"/>
        </a:spcAft>
        <a:buClr>
          <a:srgbClr val="9BB0D7"/>
        </a:buClr>
        <a:buFont typeface="Wingdings" pitchFamily="2" charset="2"/>
        <a:buChar char="§"/>
        <a:defRPr sz="2000">
          <a:solidFill>
            <a:srgbClr val="445188"/>
          </a:solidFill>
          <a:latin typeface="+mn-lt"/>
        </a:defRPr>
      </a:lvl2pPr>
      <a:lvl3pPr marL="1143000" indent="-228600" algn="l" rtl="0" eaLnBrk="0" fontAlgn="base" hangingPunct="0">
        <a:spcBef>
          <a:spcPct val="20000"/>
        </a:spcBef>
        <a:spcAft>
          <a:spcPct val="0"/>
        </a:spcAft>
        <a:buClr>
          <a:srgbClr val="9BB0D7"/>
        </a:buClr>
        <a:buChar char="•"/>
        <a:defRPr>
          <a:solidFill>
            <a:srgbClr val="445188"/>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audio" Target="file:///M:\Information%20literacy\MILG\Training%20sessions\Years%201%20and%202\Yr1%20training%20materials\2010\Induction\cookie%20monster%20cookies.wav" TargetMode="Externa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outube.com/watch?v=W3ZHPJT2Kp4"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lickr.com/photos/pitel/507791613/" TargetMode="External"/><Relationship Id="rId2" Type="http://schemas.openxmlformats.org/officeDocument/2006/relationships/hyperlink" Target="http://www.youtube.com/watch?v=W3ZHPJT2Kp4" TargetMode="External"/><Relationship Id="rId1" Type="http://schemas.openxmlformats.org/officeDocument/2006/relationships/slideLayout" Target="../slideLayouts/slideLayout2.xml"/><Relationship Id="rId4" Type="http://schemas.openxmlformats.org/officeDocument/2006/relationships/hyperlink" Target="http://www.metro.co.uk/news/article.html?in_article_id=191093&amp;in_page_id=3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www3.imperial.ac.uk/library/getintouch"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hyperlink" Target="http://www3.imperial.ac.uk/library/aboutthelibrary/imperiallibraries/centrallibrary" TargetMode="External"/><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
          <p:cNvSpPr>
            <a:spLocks noGrp="1" noChangeArrowheads="1"/>
          </p:cNvSpPr>
          <p:nvPr>
            <p:ph type="ftr" sz="quarter" idx="10"/>
          </p:nvPr>
        </p:nvSpPr>
        <p:spPr>
          <a:noFill/>
        </p:spPr>
        <p:txBody>
          <a:bodyPr/>
          <a:lstStyle/>
          <a:p>
            <a:r>
              <a:rPr lang="en-GB" altLang="en-GB"/>
              <a:t>© Imperial College London</a:t>
            </a:r>
            <a:endParaRPr lang="en-US" altLang="en-US"/>
          </a:p>
        </p:txBody>
      </p:sp>
      <p:sp>
        <p:nvSpPr>
          <p:cNvPr id="3075" name="Rectangle 2"/>
          <p:cNvSpPr>
            <a:spLocks noGrp="1" noChangeArrowheads="1"/>
          </p:cNvSpPr>
          <p:nvPr>
            <p:ph type="ctrTitle"/>
          </p:nvPr>
        </p:nvSpPr>
        <p:spPr>
          <a:xfrm>
            <a:off x="395536" y="1052513"/>
            <a:ext cx="8424936" cy="1430337"/>
          </a:xfrm>
        </p:spPr>
        <p:txBody>
          <a:bodyPr/>
          <a:lstStyle/>
          <a:p>
            <a:pPr algn="ctr"/>
            <a:r>
              <a:rPr lang="en-GB" sz="4800" b="0" dirty="0" smtClean="0"/>
              <a:t>How can the library help me?</a:t>
            </a:r>
          </a:p>
        </p:txBody>
      </p:sp>
      <p:sp>
        <p:nvSpPr>
          <p:cNvPr id="3076" name="Rectangle 3"/>
          <p:cNvSpPr>
            <a:spLocks noGrp="1" noChangeArrowheads="1"/>
          </p:cNvSpPr>
          <p:nvPr>
            <p:ph type="subTitle" idx="1"/>
          </p:nvPr>
        </p:nvSpPr>
        <p:spPr>
          <a:xfrm>
            <a:off x="323528" y="4653136"/>
            <a:ext cx="8568951" cy="1152127"/>
          </a:xfrm>
        </p:spPr>
        <p:txBody>
          <a:bodyPr/>
          <a:lstStyle/>
          <a:p>
            <a:r>
              <a:rPr lang="en-GB" sz="3200" dirty="0" smtClean="0">
                <a:solidFill>
                  <a:srgbClr val="1F289B"/>
                </a:solidFill>
              </a:rPr>
              <a:t>Andrew </a:t>
            </a:r>
            <a:r>
              <a:rPr lang="en-GB" sz="3200" dirty="0" smtClean="0">
                <a:solidFill>
                  <a:srgbClr val="1F289B"/>
                </a:solidFill>
              </a:rPr>
              <a:t>Regan</a:t>
            </a:r>
          </a:p>
          <a:p>
            <a:r>
              <a:rPr lang="en-GB" sz="3200" dirty="0" smtClean="0">
                <a:solidFill>
                  <a:srgbClr val="1F289B"/>
                </a:solidFill>
              </a:rPr>
              <a:t>Emma Shaw</a:t>
            </a:r>
          </a:p>
        </p:txBody>
      </p:sp>
      <p:pic>
        <p:nvPicPr>
          <p:cNvPr id="3084" name="Picture 12" descr="central_library_level_2-2"/>
          <p:cNvPicPr>
            <a:picLocks noChangeAspect="1" noChangeArrowheads="1"/>
          </p:cNvPicPr>
          <p:nvPr/>
        </p:nvPicPr>
        <p:blipFill>
          <a:blip r:embed="rId3" cstate="print"/>
          <a:srcRect/>
          <a:stretch>
            <a:fillRect/>
          </a:stretch>
        </p:blipFill>
        <p:spPr bwMode="auto">
          <a:xfrm>
            <a:off x="1619250" y="2708275"/>
            <a:ext cx="5608638" cy="1706563"/>
          </a:xfrm>
          <a:prstGeom prst="rect">
            <a:avLst/>
          </a:prstGeom>
          <a:noFill/>
          <a:ln w="12700">
            <a:solidFill>
              <a:srgbClr val="000000"/>
            </a:solidFill>
            <a:miter lim="800000"/>
            <a:headEnd/>
            <a:tailEnd/>
          </a:ln>
        </p:spPr>
      </p:pic>
      <p:sp>
        <p:nvSpPr>
          <p:cNvPr id="6" name="TextBox 5"/>
          <p:cNvSpPr txBox="1"/>
          <p:nvPr/>
        </p:nvSpPr>
        <p:spPr>
          <a:xfrm>
            <a:off x="5652120" y="5085184"/>
            <a:ext cx="3096344" cy="523220"/>
          </a:xfrm>
          <a:prstGeom prst="rect">
            <a:avLst/>
          </a:prstGeom>
          <a:noFill/>
        </p:spPr>
        <p:txBody>
          <a:bodyPr wrap="square" rtlCol="0">
            <a:spAutoFit/>
          </a:bodyPr>
          <a:lstStyle/>
          <a:p>
            <a:r>
              <a:rPr lang="en-GB" sz="2800" dirty="0" smtClean="0">
                <a:solidFill>
                  <a:schemeClr val="accent2">
                    <a:lumMod val="75000"/>
                  </a:schemeClr>
                </a:solidFill>
              </a:rPr>
              <a:t>5 </a:t>
            </a:r>
            <a:r>
              <a:rPr lang="en-GB" sz="2800" dirty="0" smtClean="0">
                <a:solidFill>
                  <a:schemeClr val="accent2">
                    <a:lumMod val="75000"/>
                  </a:schemeClr>
                </a:solidFill>
              </a:rPr>
              <a:t>October 2011</a:t>
            </a:r>
            <a:endParaRPr lang="en-GB" sz="28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71600" y="980728"/>
            <a:ext cx="7772400" cy="1143000"/>
          </a:xfrm>
        </p:spPr>
        <p:txBody>
          <a:bodyPr/>
          <a:lstStyle/>
          <a:p>
            <a:r>
              <a:rPr lang="en-GB" sz="3300" dirty="0" smtClean="0"/>
              <a:t>‘Books &amp; More’ vs. ‘Articles &amp; More’</a:t>
            </a:r>
          </a:p>
        </p:txBody>
      </p:sp>
      <p:pic>
        <p:nvPicPr>
          <p:cNvPr id="44037" name="Picture 5"/>
          <p:cNvPicPr>
            <a:picLocks noChangeAspect="1" noChangeArrowheads="1"/>
          </p:cNvPicPr>
          <p:nvPr/>
        </p:nvPicPr>
        <p:blipFill>
          <a:blip r:embed="rId3" cstate="print"/>
          <a:srcRect/>
          <a:stretch>
            <a:fillRect/>
          </a:stretch>
        </p:blipFill>
        <p:spPr bwMode="auto">
          <a:xfrm>
            <a:off x="1043608" y="2060848"/>
            <a:ext cx="2992437" cy="3671887"/>
          </a:xfrm>
          <a:prstGeom prst="rect">
            <a:avLst/>
          </a:prstGeom>
          <a:noFill/>
          <a:ln w="9525">
            <a:solidFill>
              <a:srgbClr val="000000"/>
            </a:solidFill>
            <a:miter lim="800000"/>
            <a:headEnd/>
            <a:tailEnd/>
          </a:ln>
        </p:spPr>
      </p:pic>
      <p:pic>
        <p:nvPicPr>
          <p:cNvPr id="44038" name="Picture 6"/>
          <p:cNvPicPr>
            <a:picLocks noChangeAspect="1" noChangeArrowheads="1"/>
          </p:cNvPicPr>
          <p:nvPr/>
        </p:nvPicPr>
        <p:blipFill>
          <a:blip r:embed="rId4" cstate="print"/>
          <a:srcRect/>
          <a:stretch>
            <a:fillRect/>
          </a:stretch>
        </p:blipFill>
        <p:spPr bwMode="auto">
          <a:xfrm>
            <a:off x="5004048" y="2060848"/>
            <a:ext cx="2304256" cy="1939145"/>
          </a:xfrm>
          <a:prstGeom prst="rect">
            <a:avLst/>
          </a:prstGeom>
          <a:noFill/>
          <a:ln w="9525">
            <a:solidFill>
              <a:srgbClr val="000000"/>
            </a:solidFill>
            <a:miter lim="800000"/>
            <a:headEnd/>
            <a:tailEnd/>
          </a:ln>
        </p:spPr>
      </p:pic>
      <p:pic>
        <p:nvPicPr>
          <p:cNvPr id="5" name="Picture 7" descr="sfx"/>
          <p:cNvPicPr>
            <a:picLocks noChangeAspect="1" noChangeArrowheads="1"/>
          </p:cNvPicPr>
          <p:nvPr/>
        </p:nvPicPr>
        <p:blipFill>
          <a:blip r:embed="rId5" cstate="print"/>
          <a:srcRect/>
          <a:stretch>
            <a:fillRect/>
          </a:stretch>
        </p:blipFill>
        <p:spPr bwMode="auto">
          <a:xfrm>
            <a:off x="4139952" y="5949280"/>
            <a:ext cx="1366837" cy="479425"/>
          </a:xfrm>
          <a:prstGeom prst="rect">
            <a:avLst/>
          </a:prstGeom>
          <a:noFill/>
          <a:ln w="9525">
            <a:noFill/>
            <a:miter lim="800000"/>
            <a:headEnd/>
            <a:tailEnd/>
          </a:ln>
        </p:spPr>
      </p:pic>
      <p:cxnSp>
        <p:nvCxnSpPr>
          <p:cNvPr id="7" name="Straight Arrow Connector 6"/>
          <p:cNvCxnSpPr/>
          <p:nvPr/>
        </p:nvCxnSpPr>
        <p:spPr bwMode="auto">
          <a:xfrm flipV="1">
            <a:off x="3563888" y="2564904"/>
            <a:ext cx="1368152" cy="792088"/>
          </a:xfrm>
          <a:prstGeom prst="straightConnector1">
            <a:avLst/>
          </a:prstGeom>
          <a:noFill/>
          <a:ln w="38100" cap="flat" cmpd="sng" algn="ctr">
            <a:solidFill>
              <a:srgbClr val="C00000"/>
            </a:solidFill>
            <a:prstDash val="solid"/>
            <a:round/>
            <a:headEnd type="none" w="med" len="med"/>
            <a:tailEnd type="arrow"/>
          </a:ln>
          <a:effectLst/>
        </p:spPr>
      </p:cxnSp>
      <p:pic>
        <p:nvPicPr>
          <p:cNvPr id="2050" name="Picture 2"/>
          <p:cNvPicPr>
            <a:picLocks noChangeAspect="1" noChangeArrowheads="1"/>
          </p:cNvPicPr>
          <p:nvPr/>
        </p:nvPicPr>
        <p:blipFill>
          <a:blip r:embed="rId6" cstate="print"/>
          <a:srcRect l="888" t="39674" r="79802" b="45899"/>
          <a:stretch>
            <a:fillRect/>
          </a:stretch>
        </p:blipFill>
        <p:spPr bwMode="auto">
          <a:xfrm>
            <a:off x="5004049" y="4221088"/>
            <a:ext cx="2304256" cy="1377257"/>
          </a:xfrm>
          <a:prstGeom prst="rect">
            <a:avLst/>
          </a:prstGeom>
          <a:noFill/>
          <a:ln w="9525">
            <a:solidFill>
              <a:schemeClr val="tx1"/>
            </a:solidFill>
            <a:miter lim="800000"/>
            <a:headEnd/>
            <a:tailEnd/>
          </a:ln>
        </p:spPr>
      </p:pic>
      <p:cxnSp>
        <p:nvCxnSpPr>
          <p:cNvPr id="11" name="Straight Arrow Connector 10"/>
          <p:cNvCxnSpPr/>
          <p:nvPr/>
        </p:nvCxnSpPr>
        <p:spPr bwMode="auto">
          <a:xfrm>
            <a:off x="3563888" y="3573016"/>
            <a:ext cx="1440160" cy="936104"/>
          </a:xfrm>
          <a:prstGeom prst="straightConnector1">
            <a:avLst/>
          </a:prstGeom>
          <a:noFill/>
          <a:ln w="3810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GB" smtClean="0"/>
              <a:t>What if there’s no copy on the shelf?</a:t>
            </a:r>
          </a:p>
        </p:txBody>
      </p:sp>
      <p:pic>
        <p:nvPicPr>
          <p:cNvPr id="1331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088" y="2564904"/>
            <a:ext cx="9078912"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6" name="Oval 10"/>
          <p:cNvSpPr>
            <a:spLocks noChangeArrowheads="1"/>
          </p:cNvSpPr>
          <p:nvPr/>
        </p:nvSpPr>
        <p:spPr bwMode="auto">
          <a:xfrm>
            <a:off x="1116013" y="4941888"/>
            <a:ext cx="1008062" cy="358775"/>
          </a:xfrm>
          <a:prstGeom prst="ellipse">
            <a:avLst/>
          </a:prstGeom>
          <a:noFill/>
          <a:ln w="38100" algn="ctr">
            <a:solidFill>
              <a:srgbClr val="FF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cs typeface="Arial" pitchFamily="34" charset="0"/>
            </a:endParaRPr>
          </a:p>
        </p:txBody>
      </p:sp>
    </p:spTree>
    <p:extLst>
      <p:ext uri="{BB962C8B-B14F-4D97-AF65-F5344CB8AC3E}">
        <p14:creationId xmlns:p14="http://schemas.microsoft.com/office/powerpoint/2010/main" xmlns="" val="19594037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857232"/>
            <a:ext cx="7772400" cy="1143000"/>
          </a:xfrm>
        </p:spPr>
        <p:txBody>
          <a:bodyPr/>
          <a:lstStyle/>
          <a:p>
            <a:r>
              <a:rPr lang="en-GB" smtClean="0"/>
              <a:t>Accessing Library Resources at home</a:t>
            </a:r>
            <a:endParaRPr lang="en-GB" dirty="0"/>
          </a:p>
        </p:txBody>
      </p:sp>
      <p:sp>
        <p:nvSpPr>
          <p:cNvPr id="6" name="Rectangle 5"/>
          <p:cNvSpPr/>
          <p:nvPr/>
        </p:nvSpPr>
        <p:spPr>
          <a:xfrm>
            <a:off x="344998" y="6050203"/>
            <a:ext cx="6000792" cy="584775"/>
          </a:xfrm>
          <a:prstGeom prst="rect">
            <a:avLst/>
          </a:prstGeom>
        </p:spPr>
        <p:txBody>
          <a:bodyPr wrap="square">
            <a:spAutoFit/>
          </a:bodyPr>
          <a:lstStyle/>
          <a:p>
            <a:r>
              <a:rPr lang="en-GB" sz="3200" dirty="0" smtClean="0">
                <a:solidFill>
                  <a:schemeClr val="tx1"/>
                </a:solidFill>
              </a:rPr>
              <a:t>http://www3.imperial.ac.uk/ict</a:t>
            </a:r>
            <a:endParaRPr lang="en-GB" sz="3200" dirty="0">
              <a:solidFill>
                <a:schemeClr val="tx1"/>
              </a:solidFill>
            </a:endParaRPr>
          </a:p>
        </p:txBody>
      </p:sp>
      <p:pic>
        <p:nvPicPr>
          <p:cNvPr id="1028" name="Picture 4"/>
          <p:cNvPicPr>
            <a:picLocks noChangeAspect="1" noChangeArrowheads="1"/>
          </p:cNvPicPr>
          <p:nvPr/>
        </p:nvPicPr>
        <p:blipFill>
          <a:blip r:embed="rId3" cstate="print"/>
          <a:srcRect/>
          <a:stretch>
            <a:fillRect/>
          </a:stretch>
        </p:blipFill>
        <p:spPr bwMode="auto">
          <a:xfrm>
            <a:off x="4403568" y="1816437"/>
            <a:ext cx="4321128" cy="3214710"/>
          </a:xfrm>
          <a:prstGeom prst="rect">
            <a:avLst/>
          </a:prstGeom>
          <a:noFill/>
          <a:ln w="9525">
            <a:noFill/>
            <a:miter lim="800000"/>
            <a:headEnd/>
            <a:tailEnd/>
          </a:ln>
          <a:effectLst/>
        </p:spPr>
      </p:pic>
      <p:sp>
        <p:nvSpPr>
          <p:cNvPr id="11" name="Rectangle 10"/>
          <p:cNvSpPr/>
          <p:nvPr/>
        </p:nvSpPr>
        <p:spPr>
          <a:xfrm>
            <a:off x="4403568" y="5053389"/>
            <a:ext cx="4608512" cy="954107"/>
          </a:xfrm>
          <a:prstGeom prst="rect">
            <a:avLst/>
          </a:prstGeom>
        </p:spPr>
        <p:txBody>
          <a:bodyPr wrap="square">
            <a:spAutoFit/>
          </a:bodyPr>
          <a:lstStyle/>
          <a:p>
            <a:r>
              <a:rPr lang="en-GB" sz="2800" b="1" dirty="0" smtClean="0">
                <a:solidFill>
                  <a:schemeClr val="tx1"/>
                </a:solidFill>
              </a:rPr>
              <a:t>Virtual Private Network (VPN)</a:t>
            </a:r>
            <a:endParaRPr lang="en-GB" sz="2800" b="1" dirty="0">
              <a:solidFill>
                <a:schemeClr val="tx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1844824"/>
            <a:ext cx="3121116" cy="416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980728"/>
            <a:ext cx="7772400" cy="1143000"/>
          </a:xfrm>
        </p:spPr>
        <p:txBody>
          <a:bodyPr/>
          <a:lstStyle/>
          <a:p>
            <a:r>
              <a:rPr lang="en-GB" dirty="0" smtClean="0"/>
              <a:t>The new Imperial Mobile app</a:t>
            </a:r>
            <a:endParaRPr lang="en-GB" dirty="0"/>
          </a:p>
        </p:txBody>
      </p:sp>
      <p:pic>
        <p:nvPicPr>
          <p:cNvPr id="4" name="Content Placeholder 3" descr="photo.JPG"/>
          <p:cNvPicPr>
            <a:picLocks noGrp="1"/>
          </p:cNvPicPr>
          <p:nvPr>
            <p:ph idx="1"/>
          </p:nvPr>
        </p:nvPicPr>
        <p:blipFill>
          <a:blip r:embed="rId3" cstate="print"/>
          <a:stretch>
            <a:fillRect/>
          </a:stretch>
        </p:blipFill>
        <p:spPr>
          <a:xfrm>
            <a:off x="3131840" y="2204864"/>
            <a:ext cx="2304256" cy="34248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42988" y="981075"/>
            <a:ext cx="8348662" cy="1143000"/>
          </a:xfrm>
        </p:spPr>
        <p:txBody>
          <a:bodyPr/>
          <a:lstStyle/>
          <a:p>
            <a:r>
              <a:rPr lang="en-GB" dirty="0" smtClean="0"/>
              <a:t>Where can I study?</a:t>
            </a:r>
          </a:p>
        </p:txBody>
      </p:sp>
      <p:pic>
        <p:nvPicPr>
          <p:cNvPr id="16395" name="Picture 11" descr="central_library_level_1-6"/>
          <p:cNvPicPr>
            <a:picLocks noChangeAspect="1" noChangeArrowheads="1"/>
          </p:cNvPicPr>
          <p:nvPr/>
        </p:nvPicPr>
        <p:blipFill>
          <a:blip r:embed="rId3" cstate="print"/>
          <a:srcRect/>
          <a:stretch>
            <a:fillRect/>
          </a:stretch>
        </p:blipFill>
        <p:spPr bwMode="auto">
          <a:xfrm>
            <a:off x="1619250" y="2205038"/>
            <a:ext cx="5575300" cy="4181475"/>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764704"/>
            <a:ext cx="7772400" cy="1143000"/>
          </a:xfrm>
        </p:spPr>
        <p:txBody>
          <a:bodyPr/>
          <a:lstStyle/>
          <a:p>
            <a:r>
              <a:rPr lang="en-GB" dirty="0" smtClean="0"/>
              <a:t>New room booking service</a:t>
            </a:r>
            <a:endParaRPr lang="en-GB" dirty="0"/>
          </a:p>
        </p:txBody>
      </p:sp>
      <p:pic>
        <p:nvPicPr>
          <p:cNvPr id="4" name="Content Placeholder 3" descr="bookings_welcome.JPG"/>
          <p:cNvPicPr>
            <a:picLocks noGrp="1" noChangeAspect="1"/>
          </p:cNvPicPr>
          <p:nvPr>
            <p:ph idx="1"/>
          </p:nvPr>
        </p:nvPicPr>
        <p:blipFill>
          <a:blip r:embed="rId3" cstate="print"/>
          <a:stretch>
            <a:fillRect/>
          </a:stretch>
        </p:blipFill>
        <p:spPr>
          <a:xfrm>
            <a:off x="4139952" y="2132856"/>
            <a:ext cx="4693600" cy="2520280"/>
          </a:xfrm>
          <a:ln>
            <a:solidFill>
              <a:schemeClr val="accent6"/>
            </a:solidFill>
          </a:ln>
        </p:spPr>
      </p:pic>
      <p:pic>
        <p:nvPicPr>
          <p:cNvPr id="5" name="Picture 2"/>
          <p:cNvPicPr>
            <a:picLocks noChangeAspect="1" noChangeArrowheads="1"/>
          </p:cNvPicPr>
          <p:nvPr/>
        </p:nvPicPr>
        <p:blipFill>
          <a:blip r:embed="rId4" cstate="print"/>
          <a:srcRect l="15897" t="13364" r="18283" b="5885"/>
          <a:stretch>
            <a:fillRect/>
          </a:stretch>
        </p:blipFill>
        <p:spPr bwMode="auto">
          <a:xfrm>
            <a:off x="395536" y="1772816"/>
            <a:ext cx="3384375" cy="3307034"/>
          </a:xfrm>
          <a:prstGeom prst="rect">
            <a:avLst/>
          </a:prstGeom>
          <a:noFill/>
          <a:ln w="9525">
            <a:solidFill>
              <a:schemeClr val="accent6"/>
            </a:solidFill>
            <a:miter lim="800000"/>
            <a:headEnd/>
            <a:tailEnd/>
          </a:ln>
        </p:spPr>
      </p:pic>
      <p:sp>
        <p:nvSpPr>
          <p:cNvPr id="6" name="Oval 5"/>
          <p:cNvSpPr/>
          <p:nvPr/>
        </p:nvSpPr>
        <p:spPr bwMode="auto">
          <a:xfrm>
            <a:off x="2771800" y="2564904"/>
            <a:ext cx="914400" cy="576064"/>
          </a:xfrm>
          <a:prstGeom prst="ellipse">
            <a:avLst/>
          </a:prstGeom>
          <a:noFill/>
          <a:ln w="444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cxnSp>
        <p:nvCxnSpPr>
          <p:cNvPr id="8" name="Straight Arrow Connector 7"/>
          <p:cNvCxnSpPr/>
          <p:nvPr/>
        </p:nvCxnSpPr>
        <p:spPr bwMode="auto">
          <a:xfrm flipH="1">
            <a:off x="3491880" y="1772816"/>
            <a:ext cx="504056" cy="792088"/>
          </a:xfrm>
          <a:prstGeom prst="straightConnector1">
            <a:avLst/>
          </a:prstGeom>
          <a:noFill/>
          <a:ln w="444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xmlns="" val="4148909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27584" y="836712"/>
            <a:ext cx="7772400" cy="1143000"/>
          </a:xfrm>
        </p:spPr>
        <p:txBody>
          <a:bodyPr/>
          <a:lstStyle/>
          <a:p>
            <a:pPr algn="ctr"/>
            <a:r>
              <a:rPr lang="en-GB" dirty="0" smtClean="0"/>
              <a:t>Photocopying, Printing and Scanning</a:t>
            </a:r>
          </a:p>
        </p:txBody>
      </p:sp>
      <p:pic>
        <p:nvPicPr>
          <p:cNvPr id="10243" name="Picture 5" descr="copier"/>
          <p:cNvPicPr>
            <a:picLocks noChangeAspect="1" noChangeArrowheads="1"/>
          </p:cNvPicPr>
          <p:nvPr/>
        </p:nvPicPr>
        <p:blipFill>
          <a:blip r:embed="rId3" cstate="print"/>
          <a:srcRect/>
          <a:stretch>
            <a:fillRect/>
          </a:stretch>
        </p:blipFill>
        <p:spPr bwMode="auto">
          <a:xfrm>
            <a:off x="2483768" y="1916832"/>
            <a:ext cx="3817937" cy="4124325"/>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okie monster cookies.wav">
            <a:hlinkClick r:id="" action="ppaction://media"/>
          </p:cNvPr>
          <p:cNvPicPr>
            <a:picLocks noRot="1" noChangeAspect="1"/>
          </p:cNvPicPr>
          <p:nvPr>
            <a:audioFile r:link="rId1"/>
          </p:nvPr>
        </p:nvPicPr>
        <p:blipFill>
          <a:blip r:embed="rId4" cstate="print"/>
          <a:stretch>
            <a:fillRect/>
          </a:stretch>
        </p:blipFill>
        <p:spPr>
          <a:xfrm>
            <a:off x="6143636" y="4572008"/>
            <a:ext cx="304800" cy="304800"/>
          </a:xfrm>
          <a:prstGeom prst="rect">
            <a:avLst/>
          </a:prstGeom>
        </p:spPr>
      </p:pic>
      <p:sp>
        <p:nvSpPr>
          <p:cNvPr id="6146" name="Rectangle 2"/>
          <p:cNvSpPr>
            <a:spLocks noChangeArrowheads="1"/>
          </p:cNvSpPr>
          <p:nvPr/>
        </p:nvSpPr>
        <p:spPr bwMode="auto">
          <a:xfrm>
            <a:off x="357188" y="357188"/>
            <a:ext cx="7772400" cy="1336675"/>
          </a:xfrm>
          <a:prstGeom prst="rect">
            <a:avLst/>
          </a:prstGeom>
          <a:noFill/>
          <a:ln w="9525">
            <a:noFill/>
            <a:miter lim="800000"/>
            <a:headEnd/>
            <a:tailEnd/>
          </a:ln>
        </p:spPr>
        <p:txBody>
          <a:bodyPr anchor="ctr"/>
          <a:lstStyle/>
          <a:p>
            <a:pPr algn="ctr">
              <a:spcBef>
                <a:spcPct val="0"/>
              </a:spcBef>
            </a:pPr>
            <a:r>
              <a:rPr lang="en-GB" sz="3300" b="1">
                <a:solidFill>
                  <a:srgbClr val="445188"/>
                </a:solidFill>
              </a:rPr>
              <a:t>…Even cookies!</a:t>
            </a:r>
          </a:p>
        </p:txBody>
      </p:sp>
      <p:pic>
        <p:nvPicPr>
          <p:cNvPr id="6147" name="Picture 3" descr="Cafe.JPG"/>
          <p:cNvPicPr>
            <a:picLocks noChangeAspect="1"/>
          </p:cNvPicPr>
          <p:nvPr/>
        </p:nvPicPr>
        <p:blipFill>
          <a:blip r:embed="rId5" cstate="print"/>
          <a:srcRect/>
          <a:stretch>
            <a:fillRect/>
          </a:stretch>
        </p:blipFill>
        <p:spPr bwMode="auto">
          <a:xfrm>
            <a:off x="1643063" y="1500188"/>
            <a:ext cx="5429250" cy="4071937"/>
          </a:xfrm>
          <a:prstGeom prst="rect">
            <a:avLst/>
          </a:prstGeom>
          <a:noFill/>
          <a:ln w="9525">
            <a:noFill/>
            <a:miter lim="800000"/>
            <a:headEnd/>
            <a:tailEnd/>
          </a:ln>
        </p:spPr>
      </p:pic>
      <p:pic>
        <p:nvPicPr>
          <p:cNvPr id="5" name="Picture 4" descr="Cookie-Monster.GIF"/>
          <p:cNvPicPr>
            <a:picLocks noChangeAspect="1"/>
          </p:cNvPicPr>
          <p:nvPr/>
        </p:nvPicPr>
        <p:blipFill>
          <a:blip r:embed="rId6" cstate="print"/>
          <a:srcRect/>
          <a:stretch>
            <a:fillRect/>
          </a:stretch>
        </p:blipFill>
        <p:spPr bwMode="auto">
          <a:xfrm>
            <a:off x="5357818" y="4000504"/>
            <a:ext cx="1681162" cy="1543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17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57224" y="1000108"/>
            <a:ext cx="7772400" cy="1143000"/>
          </a:xfrm>
        </p:spPr>
        <p:txBody>
          <a:bodyPr/>
          <a:lstStyle/>
          <a:p>
            <a:r>
              <a:rPr lang="en-GB" dirty="0" smtClean="0"/>
              <a:t>Where to find more information, Pt. 1</a:t>
            </a:r>
            <a:br>
              <a:rPr lang="en-GB" dirty="0" smtClean="0"/>
            </a:br>
            <a:endParaRPr lang="en-GB" dirty="0" smtClean="0"/>
          </a:p>
        </p:txBody>
      </p:sp>
      <p:pic>
        <p:nvPicPr>
          <p:cNvPr id="435207" name="Picture 7"/>
          <p:cNvPicPr>
            <a:picLocks noChangeAspect="1" noChangeArrowheads="1"/>
          </p:cNvPicPr>
          <p:nvPr/>
        </p:nvPicPr>
        <p:blipFill>
          <a:blip r:embed="rId2" cstate="print"/>
          <a:srcRect/>
          <a:stretch>
            <a:fillRect/>
          </a:stretch>
        </p:blipFill>
        <p:spPr bwMode="auto">
          <a:xfrm>
            <a:off x="1258888" y="1773238"/>
            <a:ext cx="6553200" cy="4748212"/>
          </a:xfrm>
          <a:prstGeom prst="rect">
            <a:avLst/>
          </a:prstGeom>
          <a:noFill/>
          <a:ln w="9525" algn="ctr">
            <a:noFill/>
            <a:miter lim="800000"/>
            <a:headEnd/>
            <a:tailEnd/>
          </a:ln>
        </p:spPr>
      </p:pic>
      <p:pic>
        <p:nvPicPr>
          <p:cNvPr id="435209" name="Picture 9"/>
          <p:cNvPicPr>
            <a:picLocks noChangeAspect="1" noChangeArrowheads="1"/>
          </p:cNvPicPr>
          <p:nvPr/>
        </p:nvPicPr>
        <p:blipFill>
          <a:blip r:embed="rId3" cstate="print"/>
          <a:srcRect/>
          <a:stretch>
            <a:fillRect/>
          </a:stretch>
        </p:blipFill>
        <p:spPr bwMode="auto">
          <a:xfrm>
            <a:off x="1258888" y="1773238"/>
            <a:ext cx="6550025" cy="4746625"/>
          </a:xfrm>
          <a:prstGeom prst="rect">
            <a:avLst/>
          </a:prstGeom>
          <a:noFill/>
          <a:ln w="9525" algn="ctr">
            <a:noFill/>
            <a:miter lim="800000"/>
            <a:headEnd/>
            <a:tailEnd/>
          </a:ln>
        </p:spPr>
      </p:pic>
      <p:sp>
        <p:nvSpPr>
          <p:cNvPr id="6" name="Content Placeholder 5"/>
          <p:cNvSpPr>
            <a:spLocks noGrp="1"/>
          </p:cNvSpPr>
          <p:nvPr>
            <p:ph idx="1"/>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5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1000" fill="hold"/>
                                        <p:tgtEl>
                                          <p:spTgt spid="435207"/>
                                        </p:tgtEl>
                                      </p:cBhvr>
                                      <p:by x="65000" y="65000"/>
                                    </p:animScale>
                                  </p:childTnLst>
                                </p:cTn>
                              </p:par>
                            </p:childTnLst>
                          </p:cTn>
                        </p:par>
                        <p:par>
                          <p:cTn id="11" fill="hold">
                            <p:stCondLst>
                              <p:cond delay="1000"/>
                            </p:stCondLst>
                            <p:childTnLst>
                              <p:par>
                                <p:cTn id="12" presetID="35" presetClass="path" presetSubtype="0" accel="50000" decel="50000" fill="hold" nodeType="afterEffect">
                                  <p:stCondLst>
                                    <p:cond delay="0"/>
                                  </p:stCondLst>
                                  <p:childTnLst>
                                    <p:animMotion origin="layout" path="M 3.05556E-6 3.7037E-7 L -0.22431 0.13681 " pathEditMode="relative" rAng="0" ptsTypes="AA">
                                      <p:cBhvr>
                                        <p:cTn id="13" dur="1000" fill="hold"/>
                                        <p:tgtEl>
                                          <p:spTgt spid="435207"/>
                                        </p:tgtEl>
                                        <p:attrNameLst>
                                          <p:attrName>ppt_x</p:attrName>
                                          <p:attrName>ppt_y</p:attrName>
                                        </p:attrNameLst>
                                      </p:cBhvr>
                                      <p:rCtr x="-11200" y="6800"/>
                                    </p:animMotion>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435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187450" y="0"/>
            <a:ext cx="7772400" cy="2195513"/>
          </a:xfrm>
          <a:prstGeom prst="rect">
            <a:avLst/>
          </a:prstGeom>
          <a:noFill/>
          <a:ln w="9525">
            <a:noFill/>
            <a:miter lim="800000"/>
            <a:headEnd/>
            <a:tailEnd/>
          </a:ln>
        </p:spPr>
        <p:txBody>
          <a:bodyPr anchor="ctr"/>
          <a:lstStyle/>
          <a:p>
            <a:pPr algn="ctr">
              <a:spcBef>
                <a:spcPct val="0"/>
              </a:spcBef>
            </a:pPr>
            <a:r>
              <a:rPr lang="en-GB" sz="3200" b="1" dirty="0">
                <a:solidFill>
                  <a:srgbClr val="445188"/>
                </a:solidFill>
              </a:rPr>
              <a:t>Where to find more information, Pt. </a:t>
            </a:r>
            <a:r>
              <a:rPr lang="en-GB" sz="3200" b="1" dirty="0" smtClean="0">
                <a:solidFill>
                  <a:srgbClr val="445188"/>
                </a:solidFill>
              </a:rPr>
              <a:t>2</a:t>
            </a:r>
            <a:endParaRPr lang="en-GB" sz="3200" b="1" dirty="0">
              <a:solidFill>
                <a:srgbClr val="445188"/>
              </a:solidFill>
            </a:endParaRPr>
          </a:p>
        </p:txBody>
      </p:sp>
      <p:pic>
        <p:nvPicPr>
          <p:cNvPr id="4" name="Picture 2"/>
          <p:cNvPicPr>
            <a:picLocks noChangeAspect="1" noChangeArrowheads="1"/>
          </p:cNvPicPr>
          <p:nvPr/>
        </p:nvPicPr>
        <p:blipFill>
          <a:blip r:embed="rId3" cstate="print"/>
          <a:srcRect t="15757"/>
          <a:stretch>
            <a:fillRect/>
          </a:stretch>
        </p:blipFill>
        <p:spPr bwMode="auto">
          <a:xfrm>
            <a:off x="285720" y="1785926"/>
            <a:ext cx="5418364" cy="3357586"/>
          </a:xfrm>
          <a:prstGeom prst="rect">
            <a:avLst/>
          </a:prstGeom>
          <a:noFill/>
          <a:ln w="9525">
            <a:noFill/>
            <a:miter lim="800000"/>
            <a:headEnd/>
            <a:tailEnd/>
          </a:ln>
          <a:effectLst/>
        </p:spPr>
      </p:pic>
      <p:pic>
        <p:nvPicPr>
          <p:cNvPr id="10243" name="Picture 4"/>
          <p:cNvPicPr>
            <a:picLocks noChangeAspect="1" noChangeArrowheads="1"/>
          </p:cNvPicPr>
          <p:nvPr/>
        </p:nvPicPr>
        <p:blipFill>
          <a:blip r:embed="rId4" cstate="print"/>
          <a:srcRect l="6238" t="10828" r="23994" b="4529"/>
          <a:stretch>
            <a:fillRect/>
          </a:stretch>
        </p:blipFill>
        <p:spPr bwMode="auto">
          <a:xfrm>
            <a:off x="5357818" y="2285992"/>
            <a:ext cx="3435639" cy="3643338"/>
          </a:xfrm>
          <a:prstGeom prst="rect">
            <a:avLst/>
          </a:prstGeom>
          <a:noFill/>
          <a:ln w="9525" algn="ctr">
            <a:solidFill>
              <a:srgbClr val="00008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idx="4294967295"/>
          </p:nvPr>
        </p:nvSpPr>
        <p:spPr>
          <a:xfrm>
            <a:off x="684213" y="836613"/>
            <a:ext cx="7773987" cy="1457325"/>
          </a:xfrm>
        </p:spPr>
        <p:txBody>
          <a:bodyPr/>
          <a:lstStyle/>
          <a:p>
            <a:pPr algn="ctr"/>
            <a:r>
              <a:rPr lang="en-GB" sz="3300" smtClean="0"/>
              <a:t>Some library preconceptions, misconceptions, and nostalgia…</a:t>
            </a:r>
          </a:p>
        </p:txBody>
      </p:sp>
      <p:pic>
        <p:nvPicPr>
          <p:cNvPr id="4099" name="Picture 6">
            <a:hlinkClick r:id="rId2"/>
          </p:cNvPr>
          <p:cNvPicPr>
            <a:picLocks noChangeAspect="1" noChangeArrowheads="1"/>
          </p:cNvPicPr>
          <p:nvPr/>
        </p:nvPicPr>
        <p:blipFill>
          <a:blip r:embed="rId3" cstate="print"/>
          <a:srcRect t="34589" r="33746" b="9738"/>
          <a:stretch>
            <a:fillRect/>
          </a:stretch>
        </p:blipFill>
        <p:spPr bwMode="auto">
          <a:xfrm>
            <a:off x="1619250" y="2349500"/>
            <a:ext cx="5545138" cy="3556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1000108"/>
            <a:ext cx="4572032" cy="1143000"/>
          </a:xfrm>
        </p:spPr>
        <p:txBody>
          <a:bodyPr/>
          <a:lstStyle/>
          <a:p>
            <a:r>
              <a:rPr lang="en-GB" sz="4400" dirty="0" smtClean="0"/>
              <a:t>Any Questions?</a:t>
            </a:r>
            <a:endParaRPr lang="en-GB" sz="4400" dirty="0"/>
          </a:p>
        </p:txBody>
      </p:sp>
      <p:pic>
        <p:nvPicPr>
          <p:cNvPr id="1026" name="Picture 2"/>
          <p:cNvPicPr>
            <a:picLocks noChangeAspect="1" noChangeArrowheads="1"/>
          </p:cNvPicPr>
          <p:nvPr/>
        </p:nvPicPr>
        <p:blipFill>
          <a:blip r:embed="rId2" cstate="print"/>
          <a:srcRect/>
          <a:stretch>
            <a:fillRect/>
          </a:stretch>
        </p:blipFill>
        <p:spPr bwMode="auto">
          <a:xfrm>
            <a:off x="1643042" y="2214554"/>
            <a:ext cx="5000660" cy="33337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smtClean="0"/>
              <a:t>Credits</a:t>
            </a:r>
          </a:p>
        </p:txBody>
      </p:sp>
      <p:sp>
        <p:nvSpPr>
          <p:cNvPr id="24579" name="Rectangle 3"/>
          <p:cNvSpPr>
            <a:spLocks noGrp="1" noChangeArrowheads="1"/>
          </p:cNvSpPr>
          <p:nvPr>
            <p:ph type="body" idx="1"/>
          </p:nvPr>
        </p:nvSpPr>
        <p:spPr/>
        <p:txBody>
          <a:bodyPr/>
          <a:lstStyle/>
          <a:p>
            <a:pPr>
              <a:lnSpc>
                <a:spcPct val="90000"/>
              </a:lnSpc>
            </a:pPr>
            <a:r>
              <a:rPr lang="en-GB" sz="2000" dirty="0" smtClean="0"/>
              <a:t>Children’s Television Workshop, </a:t>
            </a:r>
            <a:r>
              <a:rPr lang="en-GB" sz="2000" i="1" dirty="0" smtClean="0"/>
              <a:t>Sesame Street : Cookie Monster in the Library</a:t>
            </a:r>
            <a:r>
              <a:rPr lang="en-GB" sz="2000" dirty="0" smtClean="0"/>
              <a:t>, accessed via </a:t>
            </a:r>
            <a:r>
              <a:rPr lang="en-GB" sz="2000" dirty="0" smtClean="0">
                <a:hlinkClick r:id="rId2"/>
              </a:rPr>
              <a:t>http://www.youtube.com/watch?v=W3ZHPJT2Kp4</a:t>
            </a:r>
            <a:endParaRPr lang="en-GB" sz="2000" dirty="0" smtClean="0"/>
          </a:p>
          <a:p>
            <a:pPr>
              <a:lnSpc>
                <a:spcPct val="90000"/>
              </a:lnSpc>
            </a:pPr>
            <a:r>
              <a:rPr lang="en-GB" sz="2000" dirty="0"/>
              <a:t>S</a:t>
            </a:r>
            <a:r>
              <a:rPr lang="en-GB" sz="2000" dirty="0" smtClean="0"/>
              <a:t>tudent in bed with laptop, by </a:t>
            </a:r>
            <a:r>
              <a:rPr lang="en-GB" sz="2000" dirty="0" err="1" smtClean="0"/>
              <a:t>Pitel</a:t>
            </a:r>
            <a:r>
              <a:rPr lang="en-GB" sz="2000" smtClean="0"/>
              <a:t>, Flickr, </a:t>
            </a:r>
            <a:r>
              <a:rPr lang="en-GB" sz="2000"/>
              <a:t>2007 </a:t>
            </a:r>
            <a:r>
              <a:rPr lang="en-GB" sz="2000">
                <a:hlinkClick r:id="rId3"/>
              </a:rPr>
              <a:t>http://www.flickr.com/photos/pitel/507791613</a:t>
            </a:r>
            <a:r>
              <a:rPr lang="en-GB" sz="2000" smtClean="0">
                <a:hlinkClick r:id="rId3"/>
              </a:rPr>
              <a:t>/</a:t>
            </a:r>
            <a:r>
              <a:rPr lang="en-GB" sz="2000" smtClean="0"/>
              <a:t> </a:t>
            </a:r>
            <a:endParaRPr lang="en-GB" sz="2000" dirty="0" smtClean="0"/>
          </a:p>
          <a:p>
            <a:pPr>
              <a:lnSpc>
                <a:spcPct val="90000"/>
              </a:lnSpc>
            </a:pPr>
            <a:r>
              <a:rPr lang="en-GB" sz="2000" dirty="0" smtClean="0"/>
              <a:t>Imperial College website and images © Imperial College</a:t>
            </a:r>
          </a:p>
          <a:p>
            <a:pPr>
              <a:lnSpc>
                <a:spcPct val="90000"/>
              </a:lnSpc>
            </a:pPr>
            <a:r>
              <a:rPr lang="en-GB" sz="2000" dirty="0" smtClean="0"/>
              <a:t>Cookie Monster, the Metro online, June 25, 2008, </a:t>
            </a:r>
            <a:r>
              <a:rPr lang="en-GB" sz="2000" dirty="0" smtClean="0">
                <a:hlinkClick r:id="rId4"/>
              </a:rPr>
              <a:t>http://www.metro.co.uk/news/article.html?in_article_id=191093&amp;in_page_id=34</a:t>
            </a:r>
            <a:r>
              <a:rPr lang="en-GB" sz="2000" dirty="0" smtClean="0"/>
              <a:t> </a:t>
            </a:r>
          </a:p>
          <a:p>
            <a:pPr>
              <a:lnSpc>
                <a:spcPct val="90000"/>
              </a:lnSpc>
            </a:pPr>
            <a:r>
              <a:rPr lang="en-GB" sz="2000" dirty="0" smtClean="0"/>
              <a:t>All other images © clipart.com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187450" y="692150"/>
            <a:ext cx="7772400" cy="1143000"/>
          </a:xfrm>
          <a:prstGeom prst="rect">
            <a:avLst/>
          </a:prstGeom>
          <a:noFill/>
          <a:ln w="9525">
            <a:noFill/>
            <a:miter lim="800000"/>
            <a:headEnd/>
            <a:tailEnd/>
          </a:ln>
        </p:spPr>
        <p:txBody>
          <a:bodyPr anchor="ctr"/>
          <a:lstStyle/>
          <a:p>
            <a:pPr algn="ctr">
              <a:spcBef>
                <a:spcPct val="0"/>
              </a:spcBef>
            </a:pPr>
            <a:endParaRPr lang="en-GB" sz="3200" b="1">
              <a:solidFill>
                <a:srgbClr val="445188"/>
              </a:solidFill>
            </a:endParaRPr>
          </a:p>
        </p:txBody>
      </p:sp>
      <p:sp>
        <p:nvSpPr>
          <p:cNvPr id="5123" name="Rectangle 10"/>
          <p:cNvSpPr>
            <a:spLocks noGrp="1" noChangeArrowheads="1"/>
          </p:cNvSpPr>
          <p:nvPr>
            <p:ph type="title" idx="4294967295"/>
          </p:nvPr>
        </p:nvSpPr>
        <p:spPr>
          <a:xfrm>
            <a:off x="900113" y="260350"/>
            <a:ext cx="7772400" cy="1466850"/>
          </a:xfrm>
        </p:spPr>
        <p:txBody>
          <a:bodyPr/>
          <a:lstStyle/>
          <a:p>
            <a:pPr algn="ctr"/>
            <a:r>
              <a:rPr lang="en-GB" smtClean="0"/>
              <a:t>Not Just Books!, Pt. 1</a:t>
            </a:r>
          </a:p>
        </p:txBody>
      </p:sp>
      <p:sp>
        <p:nvSpPr>
          <p:cNvPr id="5124" name="Rectangle 11"/>
          <p:cNvSpPr>
            <a:spLocks noGrp="1" noChangeArrowheads="1"/>
          </p:cNvSpPr>
          <p:nvPr>
            <p:ph type="body" sz="half" idx="4294967295"/>
          </p:nvPr>
        </p:nvSpPr>
        <p:spPr>
          <a:xfrm>
            <a:off x="755576" y="1412776"/>
            <a:ext cx="3810000" cy="2376487"/>
          </a:xfrm>
        </p:spPr>
        <p:txBody>
          <a:bodyPr/>
          <a:lstStyle/>
          <a:p>
            <a:pPr>
              <a:buFont typeface="Wingdings" pitchFamily="2" charset="2"/>
              <a:buChar char="§"/>
            </a:pPr>
            <a:r>
              <a:rPr lang="en-GB" sz="2200" dirty="0" smtClean="0"/>
              <a:t>Books! (obviously), journals, and databases</a:t>
            </a:r>
          </a:p>
          <a:p>
            <a:pPr>
              <a:buNone/>
            </a:pPr>
            <a:r>
              <a:rPr lang="en-GB" sz="2200" dirty="0" smtClean="0"/>
              <a:t> </a:t>
            </a:r>
          </a:p>
          <a:p>
            <a:pPr>
              <a:buNone/>
            </a:pPr>
            <a:endParaRPr lang="en-GB" sz="2200" dirty="0" smtClean="0"/>
          </a:p>
          <a:p>
            <a:pPr>
              <a:buFont typeface="Wingdings" pitchFamily="2" charset="2"/>
              <a:buChar char="§"/>
            </a:pPr>
            <a:r>
              <a:rPr lang="en-GB" sz="2200" dirty="0" smtClean="0"/>
              <a:t>Interactive learning tools like Anatomy TV</a:t>
            </a:r>
          </a:p>
          <a:p>
            <a:pPr>
              <a:buFont typeface="Wingdings" pitchFamily="2" charset="2"/>
              <a:buChar char="§"/>
            </a:pPr>
            <a:endParaRPr lang="en-GB" sz="2200" dirty="0" smtClean="0"/>
          </a:p>
          <a:p>
            <a:pPr>
              <a:buFontTx/>
              <a:buNone/>
            </a:pPr>
            <a:endParaRPr lang="en-GB" sz="2400" dirty="0" smtClean="0"/>
          </a:p>
        </p:txBody>
      </p:sp>
      <p:sp>
        <p:nvSpPr>
          <p:cNvPr id="5125" name="Rectangle 12"/>
          <p:cNvSpPr>
            <a:spLocks noGrp="1" noChangeArrowheads="1"/>
          </p:cNvSpPr>
          <p:nvPr>
            <p:ph type="body" sz="half" idx="4294967295"/>
          </p:nvPr>
        </p:nvSpPr>
        <p:spPr>
          <a:xfrm>
            <a:off x="4716016" y="1412776"/>
            <a:ext cx="3810000" cy="1685925"/>
          </a:xfrm>
        </p:spPr>
        <p:txBody>
          <a:bodyPr/>
          <a:lstStyle/>
          <a:p>
            <a:pPr>
              <a:buFont typeface="Wingdings" pitchFamily="2" charset="2"/>
              <a:buChar char="§"/>
            </a:pPr>
            <a:r>
              <a:rPr lang="en-GB" sz="2200" dirty="0" smtClean="0"/>
              <a:t>Podcasts, RSS feeds, and</a:t>
            </a:r>
          </a:p>
          <a:p>
            <a:pPr>
              <a:buFont typeface="Wingdings" pitchFamily="2" charset="2"/>
              <a:buChar char="§"/>
            </a:pPr>
            <a:endParaRPr lang="en-GB" sz="2200" dirty="0" smtClean="0"/>
          </a:p>
          <a:p>
            <a:pPr>
              <a:buFont typeface="Wingdings" pitchFamily="2" charset="2"/>
              <a:buChar char="§"/>
            </a:pPr>
            <a:r>
              <a:rPr lang="en-GB" sz="2200" dirty="0" smtClean="0"/>
              <a:t>The Haldane Collection for DVDS, CDs, and more</a:t>
            </a:r>
          </a:p>
          <a:p>
            <a:pPr>
              <a:buFont typeface="Wingdings" pitchFamily="2" charset="2"/>
              <a:buChar char="§"/>
            </a:pPr>
            <a:endParaRPr lang="en-GB" sz="2200" dirty="0" smtClean="0"/>
          </a:p>
          <a:p>
            <a:pPr>
              <a:buFont typeface="Wingdings" pitchFamily="2" charset="2"/>
              <a:buChar char="§"/>
            </a:pPr>
            <a:endParaRPr lang="en-GB" sz="2200" dirty="0" smtClean="0"/>
          </a:p>
          <a:p>
            <a:pPr>
              <a:buFont typeface="Wingdings" pitchFamily="2" charset="2"/>
              <a:buChar char="§"/>
            </a:pPr>
            <a:endParaRPr lang="en-GB" sz="2200" dirty="0" smtClean="0"/>
          </a:p>
          <a:p>
            <a:pPr>
              <a:buFont typeface="Wingdings" pitchFamily="2" charset="2"/>
              <a:buChar char="§"/>
            </a:pPr>
            <a:endParaRPr lang="en-GB" sz="2200" dirty="0" smtClean="0"/>
          </a:p>
          <a:p>
            <a:pPr>
              <a:buFont typeface="Wingdings" pitchFamily="2" charset="2"/>
              <a:buChar char="§"/>
            </a:pPr>
            <a:endParaRPr lang="en-GB" sz="2200" dirty="0" smtClean="0"/>
          </a:p>
          <a:p>
            <a:pPr>
              <a:buNone/>
            </a:pPr>
            <a:endParaRPr lang="en-GB" sz="2200" dirty="0" smtClean="0"/>
          </a:p>
          <a:p>
            <a:pPr>
              <a:buNone/>
            </a:pPr>
            <a:endParaRPr lang="en-GB" sz="2500" b="1" i="1" u="sng" dirty="0" smtClean="0"/>
          </a:p>
        </p:txBody>
      </p:sp>
      <p:pic>
        <p:nvPicPr>
          <p:cNvPr id="5127" name="Picture 16"/>
          <p:cNvPicPr>
            <a:picLocks noChangeAspect="1" noChangeArrowheads="1"/>
          </p:cNvPicPr>
          <p:nvPr/>
        </p:nvPicPr>
        <p:blipFill>
          <a:blip r:embed="rId3" cstate="print"/>
          <a:srcRect r="45131" b="15295"/>
          <a:stretch>
            <a:fillRect/>
          </a:stretch>
        </p:blipFill>
        <p:spPr bwMode="auto">
          <a:xfrm>
            <a:off x="1043608" y="3789040"/>
            <a:ext cx="3024336" cy="2358982"/>
          </a:xfrm>
          <a:prstGeom prst="rect">
            <a:avLst/>
          </a:prstGeom>
          <a:solidFill>
            <a:srgbClr val="003366"/>
          </a:solidFill>
          <a:ln w="9525" algn="ctr">
            <a:solidFill>
              <a:srgbClr val="003366"/>
            </a:solid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14732"/>
          <a:stretch>
            <a:fillRect/>
          </a:stretch>
        </p:blipFill>
        <p:spPr bwMode="auto">
          <a:xfrm>
            <a:off x="899592" y="2132856"/>
            <a:ext cx="3312368" cy="869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inrainbows.jpg"/>
          <p:cNvPicPr>
            <a:picLocks noChangeAspect="1"/>
          </p:cNvPicPr>
          <p:nvPr/>
        </p:nvPicPr>
        <p:blipFill>
          <a:blip r:embed="rId5" cstate="print"/>
          <a:stretch>
            <a:fillRect/>
          </a:stretch>
        </p:blipFill>
        <p:spPr>
          <a:xfrm>
            <a:off x="5508104" y="3068960"/>
            <a:ext cx="2448272" cy="2387065"/>
          </a:xfrm>
          <a:prstGeom prst="rect">
            <a:avLst/>
          </a:prstGeom>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52120" y="1844824"/>
            <a:ext cx="2160240" cy="398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4572000" y="5589240"/>
            <a:ext cx="2376264" cy="584775"/>
          </a:xfrm>
          <a:prstGeom prst="rect">
            <a:avLst/>
          </a:prstGeom>
          <a:noFill/>
        </p:spPr>
        <p:txBody>
          <a:bodyPr wrap="square" rtlCol="0">
            <a:spAutoFit/>
          </a:bodyPr>
          <a:lstStyle/>
          <a:p>
            <a:r>
              <a:rPr lang="en-GB" sz="3200" b="1" i="1" u="sng" dirty="0" smtClean="0">
                <a:solidFill>
                  <a:srgbClr val="002060"/>
                </a:solidFill>
              </a:rPr>
              <a:t>…AND…</a:t>
            </a:r>
            <a:endParaRPr lang="en-GB" sz="3200"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900113" y="620713"/>
            <a:ext cx="7772400" cy="1143000"/>
          </a:xfrm>
          <a:prstGeom prst="rect">
            <a:avLst/>
          </a:prstGeom>
          <a:noFill/>
          <a:ln w="9525">
            <a:noFill/>
            <a:miter lim="800000"/>
            <a:headEnd/>
            <a:tailEnd/>
          </a:ln>
        </p:spPr>
        <p:txBody>
          <a:bodyPr anchor="ctr"/>
          <a:lstStyle/>
          <a:p>
            <a:pPr algn="ctr" eaLnBrk="0" hangingPunct="0"/>
            <a:endParaRPr lang="en-GB" sz="3200" b="1">
              <a:solidFill>
                <a:srgbClr val="445188"/>
              </a:solidFill>
            </a:endParaRPr>
          </a:p>
        </p:txBody>
      </p:sp>
      <p:pic>
        <p:nvPicPr>
          <p:cNvPr id="20482" name="Picture 6"/>
          <p:cNvPicPr>
            <a:picLocks noChangeAspect="1" noChangeArrowheads="1"/>
          </p:cNvPicPr>
          <p:nvPr/>
        </p:nvPicPr>
        <p:blipFill>
          <a:blip r:embed="rId3" cstate="print"/>
          <a:srcRect t="11385"/>
          <a:stretch>
            <a:fillRect/>
          </a:stretch>
        </p:blipFill>
        <p:spPr bwMode="auto">
          <a:xfrm>
            <a:off x="2484438" y="1900238"/>
            <a:ext cx="4248150" cy="3344862"/>
          </a:xfrm>
          <a:prstGeom prst="rect">
            <a:avLst/>
          </a:prstGeom>
          <a:solidFill>
            <a:schemeClr val="accent1"/>
          </a:solidFill>
          <a:ln w="9525" algn="ctr">
            <a:solidFill>
              <a:srgbClr val="003366"/>
            </a:solidFill>
            <a:miter lim="800000"/>
            <a:headEnd/>
            <a:tailEnd/>
          </a:ln>
        </p:spPr>
      </p:pic>
      <p:sp>
        <p:nvSpPr>
          <p:cNvPr id="20483" name="Text Box 7"/>
          <p:cNvSpPr txBox="1">
            <a:spLocks noChangeArrowheads="1"/>
          </p:cNvSpPr>
          <p:nvPr/>
        </p:nvSpPr>
        <p:spPr bwMode="auto">
          <a:xfrm>
            <a:off x="323528" y="1988840"/>
            <a:ext cx="1944687" cy="1594283"/>
          </a:xfrm>
          <a:prstGeom prst="rect">
            <a:avLst/>
          </a:prstGeom>
          <a:noFill/>
          <a:ln w="9525" algn="ctr">
            <a:noFill/>
            <a:miter lim="800000"/>
            <a:headEnd/>
            <a:tailEnd/>
          </a:ln>
        </p:spPr>
        <p:txBody>
          <a:bodyPr>
            <a:spAutoFit/>
          </a:bodyPr>
          <a:lstStyle/>
          <a:p>
            <a:pPr algn="ctr" eaLnBrk="0" hangingPunct="0">
              <a:lnSpc>
                <a:spcPct val="80000"/>
              </a:lnSpc>
              <a:spcBef>
                <a:spcPct val="20000"/>
              </a:spcBef>
              <a:buClr>
                <a:srgbClr val="9BB0D7"/>
              </a:buClr>
              <a:buFont typeface="Wingdings" pitchFamily="2" charset="2"/>
              <a:buChar char="§"/>
            </a:pPr>
            <a:r>
              <a:rPr lang="en-GB" sz="2300" dirty="0">
                <a:solidFill>
                  <a:srgbClr val="445188"/>
                </a:solidFill>
              </a:rPr>
              <a:t>Training and advice on all aspects of info retrieval </a:t>
            </a:r>
          </a:p>
          <a:p>
            <a:pPr eaLnBrk="0" hangingPunct="0">
              <a:spcBef>
                <a:spcPct val="20000"/>
              </a:spcBef>
              <a:buFont typeface="Wingdings" pitchFamily="2" charset="2"/>
              <a:buChar char="§"/>
            </a:pPr>
            <a:endParaRPr lang="en-GB" sz="2000" dirty="0"/>
          </a:p>
        </p:txBody>
      </p:sp>
      <p:sp>
        <p:nvSpPr>
          <p:cNvPr id="20484" name="Text Box 8"/>
          <p:cNvSpPr txBox="1">
            <a:spLocks noChangeArrowheads="1"/>
          </p:cNvSpPr>
          <p:nvPr/>
        </p:nvSpPr>
        <p:spPr bwMode="auto">
          <a:xfrm>
            <a:off x="323528" y="3717032"/>
            <a:ext cx="1872233" cy="1329595"/>
          </a:xfrm>
          <a:prstGeom prst="rect">
            <a:avLst/>
          </a:prstGeom>
          <a:noFill/>
          <a:ln w="9525" algn="ctr">
            <a:noFill/>
            <a:miter lim="800000"/>
            <a:headEnd/>
            <a:tailEnd/>
          </a:ln>
        </p:spPr>
        <p:txBody>
          <a:bodyPr wrap="square">
            <a:spAutoFit/>
          </a:bodyPr>
          <a:lstStyle/>
          <a:p>
            <a:pPr algn="ctr" eaLnBrk="0" hangingPunct="0">
              <a:lnSpc>
                <a:spcPct val="80000"/>
              </a:lnSpc>
              <a:spcBef>
                <a:spcPct val="20000"/>
              </a:spcBef>
              <a:buClr>
                <a:srgbClr val="9BB0D7"/>
              </a:buClr>
              <a:buFont typeface="Wingdings" pitchFamily="2" charset="2"/>
              <a:buChar char="§"/>
            </a:pPr>
            <a:r>
              <a:rPr lang="en-GB" sz="2300" dirty="0">
                <a:solidFill>
                  <a:srgbClr val="445188"/>
                </a:solidFill>
              </a:rPr>
              <a:t>Critical appraisal skills</a:t>
            </a:r>
          </a:p>
          <a:p>
            <a:pPr eaLnBrk="0" hangingPunct="0">
              <a:spcBef>
                <a:spcPct val="20000"/>
              </a:spcBef>
            </a:pPr>
            <a:endParaRPr lang="en-GB" sz="2100" dirty="0"/>
          </a:p>
        </p:txBody>
      </p:sp>
      <p:sp>
        <p:nvSpPr>
          <p:cNvPr id="20485" name="Text Box 9"/>
          <p:cNvSpPr txBox="1">
            <a:spLocks noChangeArrowheads="1"/>
          </p:cNvSpPr>
          <p:nvPr/>
        </p:nvSpPr>
        <p:spPr bwMode="auto">
          <a:xfrm>
            <a:off x="6948264" y="1844824"/>
            <a:ext cx="2089150" cy="1508105"/>
          </a:xfrm>
          <a:prstGeom prst="rect">
            <a:avLst/>
          </a:prstGeom>
          <a:noFill/>
          <a:ln w="9525" algn="ctr">
            <a:noFill/>
            <a:miter lim="800000"/>
            <a:headEnd/>
            <a:tailEnd/>
          </a:ln>
        </p:spPr>
        <p:txBody>
          <a:bodyPr>
            <a:spAutoFit/>
          </a:bodyPr>
          <a:lstStyle/>
          <a:p>
            <a:pPr algn="ctr" eaLnBrk="0" hangingPunct="0">
              <a:spcBef>
                <a:spcPct val="20000"/>
              </a:spcBef>
              <a:buFont typeface="Wingdings" pitchFamily="2" charset="2"/>
              <a:buChar char="§"/>
            </a:pPr>
            <a:r>
              <a:rPr lang="en-GB" sz="2300" dirty="0">
                <a:solidFill>
                  <a:srgbClr val="445188"/>
                </a:solidFill>
              </a:rPr>
              <a:t>Guidance on plagiarism and academic best practice</a:t>
            </a:r>
          </a:p>
        </p:txBody>
      </p:sp>
      <p:sp>
        <p:nvSpPr>
          <p:cNvPr id="20488" name="Text Box 12"/>
          <p:cNvSpPr txBox="1">
            <a:spLocks noChangeArrowheads="1"/>
          </p:cNvSpPr>
          <p:nvPr/>
        </p:nvSpPr>
        <p:spPr bwMode="auto">
          <a:xfrm>
            <a:off x="1763688" y="5589240"/>
            <a:ext cx="5423281" cy="707886"/>
          </a:xfrm>
          <a:prstGeom prst="rect">
            <a:avLst/>
          </a:prstGeom>
          <a:noFill/>
          <a:ln w="9525" algn="ctr">
            <a:noFill/>
            <a:miter lim="800000"/>
            <a:headEnd/>
            <a:tailEnd/>
          </a:ln>
        </p:spPr>
        <p:txBody>
          <a:bodyPr wrap="none">
            <a:spAutoFit/>
          </a:bodyPr>
          <a:lstStyle/>
          <a:p>
            <a:pPr algn="ctr" eaLnBrk="0" hangingPunct="0">
              <a:lnSpc>
                <a:spcPct val="80000"/>
              </a:lnSpc>
              <a:spcBef>
                <a:spcPct val="20000"/>
              </a:spcBef>
              <a:buClr>
                <a:srgbClr val="9BB0D7"/>
              </a:buClr>
              <a:buFont typeface="Wingdings" pitchFamily="2" charset="2"/>
              <a:buChar char="§"/>
            </a:pPr>
            <a:r>
              <a:rPr lang="en-GB" sz="2300" dirty="0">
                <a:solidFill>
                  <a:srgbClr val="445188"/>
                </a:solidFill>
              </a:rPr>
              <a:t>Bespoke training as and when required</a:t>
            </a:r>
          </a:p>
          <a:p>
            <a:pPr algn="ctr" eaLnBrk="0" hangingPunct="0">
              <a:spcBef>
                <a:spcPct val="20000"/>
              </a:spcBef>
            </a:pPr>
            <a:endParaRPr lang="en-GB" dirty="0"/>
          </a:p>
        </p:txBody>
      </p:sp>
      <p:sp>
        <p:nvSpPr>
          <p:cNvPr id="20489" name="Rectangle 10"/>
          <p:cNvSpPr>
            <a:spLocks noChangeArrowheads="1"/>
          </p:cNvSpPr>
          <p:nvPr/>
        </p:nvSpPr>
        <p:spPr bwMode="auto">
          <a:xfrm>
            <a:off x="2339752" y="980728"/>
            <a:ext cx="4608413" cy="584775"/>
          </a:xfrm>
          <a:prstGeom prst="rect">
            <a:avLst/>
          </a:prstGeom>
          <a:noFill/>
          <a:ln w="9525">
            <a:noFill/>
            <a:miter lim="800000"/>
            <a:headEnd/>
            <a:tailEnd/>
          </a:ln>
        </p:spPr>
        <p:txBody>
          <a:bodyPr wrap="square">
            <a:spAutoFit/>
          </a:bodyPr>
          <a:lstStyle/>
          <a:p>
            <a:r>
              <a:rPr lang="en-GB" sz="3200" b="1" dirty="0" smtClean="0">
                <a:solidFill>
                  <a:srgbClr val="445188"/>
                </a:solidFill>
              </a:rPr>
              <a:t>Not Just Books!, Pt. 2</a:t>
            </a:r>
            <a:endParaRPr lang="en-GB" sz="3200" b="1" dirty="0">
              <a:solidFill>
                <a:srgbClr val="445188"/>
              </a:solidFill>
            </a:endParaRPr>
          </a:p>
        </p:txBody>
      </p:sp>
      <p:sp>
        <p:nvSpPr>
          <p:cNvPr id="13" name="Rectangle 12"/>
          <p:cNvSpPr/>
          <p:nvPr/>
        </p:nvSpPr>
        <p:spPr>
          <a:xfrm>
            <a:off x="6911752" y="3717032"/>
            <a:ext cx="2232248" cy="941796"/>
          </a:xfrm>
          <a:prstGeom prst="rect">
            <a:avLst/>
          </a:prstGeom>
        </p:spPr>
        <p:txBody>
          <a:bodyPr wrap="square">
            <a:spAutoFit/>
          </a:bodyPr>
          <a:lstStyle/>
          <a:p>
            <a:pPr algn="ctr" eaLnBrk="0" hangingPunct="0">
              <a:lnSpc>
                <a:spcPct val="80000"/>
              </a:lnSpc>
              <a:spcBef>
                <a:spcPct val="20000"/>
              </a:spcBef>
              <a:buClr>
                <a:srgbClr val="9BB0D7"/>
              </a:buClr>
              <a:buFont typeface="Wingdings" pitchFamily="2" charset="2"/>
              <a:buChar char="§"/>
            </a:pPr>
            <a:r>
              <a:rPr lang="en-GB" sz="2300" dirty="0" smtClean="0">
                <a:solidFill>
                  <a:srgbClr val="445188"/>
                </a:solidFill>
              </a:rPr>
              <a:t>Reference management expertise</a:t>
            </a:r>
            <a:endParaRPr lang="en-GB" sz="2300" dirty="0">
              <a:solidFill>
                <a:srgbClr val="445188"/>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ctrTitle"/>
          </p:nvPr>
        </p:nvSpPr>
        <p:spPr>
          <a:xfrm>
            <a:off x="2143125" y="428625"/>
            <a:ext cx="4751388" cy="1800225"/>
          </a:xfrm>
        </p:spPr>
        <p:txBody>
          <a:bodyPr/>
          <a:lstStyle/>
          <a:p>
            <a:pPr algn="ctr"/>
            <a:r>
              <a:rPr lang="en-GB" sz="2800" smtClean="0"/>
              <a:t>…</a:t>
            </a:r>
            <a:r>
              <a:rPr lang="en-GB" sz="3000" smtClean="0"/>
              <a:t>And all in a friendly manner!</a:t>
            </a:r>
          </a:p>
        </p:txBody>
      </p:sp>
      <p:sp>
        <p:nvSpPr>
          <p:cNvPr id="8195" name="Subtitle 5"/>
          <p:cNvSpPr>
            <a:spLocks noGrp="1"/>
          </p:cNvSpPr>
          <p:nvPr>
            <p:ph type="subTitle" idx="1"/>
          </p:nvPr>
        </p:nvSpPr>
        <p:spPr/>
        <p:txBody>
          <a:bodyPr/>
          <a:lstStyle/>
          <a:p>
            <a:endParaRPr lang="en-GB" smtClean="0"/>
          </a:p>
        </p:txBody>
      </p:sp>
      <p:pic>
        <p:nvPicPr>
          <p:cNvPr id="7" name="Picture 6" descr="Sesame Street Librarian.jpg"/>
          <p:cNvPicPr>
            <a:picLocks noChangeAspect="1"/>
          </p:cNvPicPr>
          <p:nvPr/>
        </p:nvPicPr>
        <p:blipFill>
          <a:blip r:embed="rId3" cstate="print"/>
          <a:stretch>
            <a:fillRect/>
          </a:stretch>
        </p:blipFill>
        <p:spPr>
          <a:xfrm>
            <a:off x="2143125" y="1857375"/>
            <a:ext cx="4572000" cy="3429000"/>
          </a:xfrm>
          <a:prstGeom prst="rect">
            <a:avLst/>
          </a:prstGeom>
          <a:ln>
            <a:solidFill>
              <a:schemeClr val="accent6"/>
            </a:solidFill>
          </a:ln>
        </p:spPr>
      </p:pic>
      <p:pic>
        <p:nvPicPr>
          <p:cNvPr id="10" name="Picture 9" descr="No-sign.GIF"/>
          <p:cNvPicPr/>
          <p:nvPr/>
        </p:nvPicPr>
        <p:blipFill>
          <a:blip r:embed="rId4" cstate="print"/>
          <a:srcRect t="1563" b="1562"/>
          <a:stretch>
            <a:fillRect/>
          </a:stretch>
        </p:blipFill>
        <p:spPr bwMode="auto">
          <a:xfrm>
            <a:off x="3428992" y="2714620"/>
            <a:ext cx="1571625" cy="147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900113" y="620713"/>
            <a:ext cx="7772400" cy="1287462"/>
          </a:xfrm>
          <a:prstGeom prst="rect">
            <a:avLst/>
          </a:prstGeom>
          <a:noFill/>
          <a:ln w="9525">
            <a:noFill/>
            <a:miter lim="800000"/>
            <a:headEnd/>
            <a:tailEnd/>
          </a:ln>
        </p:spPr>
        <p:txBody>
          <a:bodyPr anchor="ctr"/>
          <a:lstStyle/>
          <a:p>
            <a:pPr algn="ctr">
              <a:spcBef>
                <a:spcPct val="0"/>
              </a:spcBef>
            </a:pPr>
            <a:r>
              <a:rPr lang="en-GB" sz="3200" b="1" dirty="0" smtClean="0">
                <a:solidFill>
                  <a:srgbClr val="445188"/>
                </a:solidFill>
              </a:rPr>
              <a:t>The next 3 weeks…….</a:t>
            </a:r>
            <a:endParaRPr lang="en-GB" sz="3200" b="1" dirty="0">
              <a:solidFill>
                <a:srgbClr val="445188"/>
              </a:solidFill>
            </a:endParaRPr>
          </a:p>
        </p:txBody>
      </p:sp>
      <p:sp>
        <p:nvSpPr>
          <p:cNvPr id="11267" name="Rectangle 3"/>
          <p:cNvSpPr>
            <a:spLocks noChangeArrowheads="1"/>
          </p:cNvSpPr>
          <p:nvPr/>
        </p:nvSpPr>
        <p:spPr bwMode="auto">
          <a:xfrm>
            <a:off x="179388" y="2060575"/>
            <a:ext cx="6192812" cy="3914918"/>
          </a:xfrm>
          <a:prstGeom prst="rect">
            <a:avLst/>
          </a:prstGeom>
          <a:noFill/>
          <a:ln w="9525" algn="ctr">
            <a:noFill/>
            <a:miter lim="800000"/>
            <a:headEnd/>
            <a:tailEnd/>
          </a:ln>
        </p:spPr>
        <p:txBody>
          <a:bodyPr wrap="square">
            <a:spAutoFit/>
          </a:bodyPr>
          <a:lstStyle/>
          <a:p>
            <a:pPr>
              <a:buFont typeface="Wingdings" pitchFamily="2" charset="2"/>
              <a:buChar char="§"/>
            </a:pPr>
            <a:r>
              <a:rPr lang="en-GB" sz="2300" dirty="0">
                <a:solidFill>
                  <a:srgbClr val="445188"/>
                </a:solidFill>
              </a:rPr>
              <a:t>Year 1 Workshop 1: Database Searching and Critical Appraisal</a:t>
            </a:r>
          </a:p>
          <a:p>
            <a:pPr>
              <a:buFont typeface="Wingdings" pitchFamily="2" charset="2"/>
              <a:buNone/>
            </a:pPr>
            <a:endParaRPr lang="en-GB" sz="2300" dirty="0">
              <a:solidFill>
                <a:srgbClr val="445188"/>
              </a:solidFill>
            </a:endParaRPr>
          </a:p>
          <a:p>
            <a:pPr>
              <a:buFont typeface="Wingdings" pitchFamily="2" charset="2"/>
              <a:buChar char="§"/>
            </a:pPr>
            <a:r>
              <a:rPr lang="en-GB" sz="2300" dirty="0">
                <a:solidFill>
                  <a:srgbClr val="445188"/>
                </a:solidFill>
              </a:rPr>
              <a:t>Year 1 Workshop 2: Plagiarism and Referencing</a:t>
            </a:r>
          </a:p>
          <a:p>
            <a:pPr>
              <a:buFont typeface="Wingdings" pitchFamily="2" charset="2"/>
              <a:buNone/>
            </a:pPr>
            <a:r>
              <a:rPr lang="en-GB" sz="2300" dirty="0">
                <a:solidFill>
                  <a:srgbClr val="445188"/>
                </a:solidFill>
              </a:rPr>
              <a:t>                                      </a:t>
            </a:r>
            <a:r>
              <a:rPr lang="en-GB" sz="2300" dirty="0" smtClean="0">
                <a:solidFill>
                  <a:srgbClr val="445188"/>
                </a:solidFill>
              </a:rPr>
              <a:t>                                                                  </a:t>
            </a:r>
            <a:endParaRPr lang="en-GB" sz="2300" dirty="0">
              <a:solidFill>
                <a:srgbClr val="445188"/>
              </a:solidFill>
            </a:endParaRPr>
          </a:p>
          <a:p>
            <a:pPr>
              <a:buFont typeface="Wingdings" pitchFamily="2" charset="2"/>
              <a:buChar char="§"/>
            </a:pPr>
            <a:r>
              <a:rPr lang="en-GB" sz="2300" dirty="0">
                <a:solidFill>
                  <a:srgbClr val="445188"/>
                </a:solidFill>
              </a:rPr>
              <a:t>Throughout your </a:t>
            </a:r>
            <a:r>
              <a:rPr lang="en-GB" sz="2300" dirty="0" smtClean="0">
                <a:solidFill>
                  <a:srgbClr val="445188"/>
                </a:solidFill>
              </a:rPr>
              <a:t>course: </a:t>
            </a:r>
            <a:r>
              <a:rPr lang="en-GB" sz="2300" dirty="0">
                <a:solidFill>
                  <a:srgbClr val="445188"/>
                </a:solidFill>
              </a:rPr>
              <a:t>Visit, </a:t>
            </a:r>
            <a:r>
              <a:rPr lang="en-GB" sz="2300" dirty="0" smtClean="0">
                <a:solidFill>
                  <a:srgbClr val="445188"/>
                </a:solidFill>
              </a:rPr>
              <a:t>telephone or email </a:t>
            </a:r>
            <a:r>
              <a:rPr lang="en-GB" sz="2300" dirty="0">
                <a:solidFill>
                  <a:srgbClr val="445188"/>
                </a:solidFill>
              </a:rPr>
              <a:t>the </a:t>
            </a:r>
            <a:r>
              <a:rPr lang="en-GB" sz="2300" dirty="0" smtClean="0">
                <a:solidFill>
                  <a:srgbClr val="445188"/>
                </a:solidFill>
              </a:rPr>
              <a:t>library.  See the library website for </a:t>
            </a:r>
            <a:r>
              <a:rPr lang="en-GB" sz="2300" dirty="0">
                <a:solidFill>
                  <a:srgbClr val="445188"/>
                </a:solidFill>
              </a:rPr>
              <a:t>contact </a:t>
            </a:r>
            <a:r>
              <a:rPr lang="en-GB" sz="2300" smtClean="0">
                <a:solidFill>
                  <a:srgbClr val="445188"/>
                </a:solidFill>
              </a:rPr>
              <a:t>details:  </a:t>
            </a:r>
            <a:r>
              <a:rPr lang="en-GB" sz="2300" smtClean="0">
                <a:solidFill>
                  <a:srgbClr val="445188"/>
                </a:solidFill>
                <a:hlinkClick r:id="rId3"/>
              </a:rPr>
              <a:t>http</a:t>
            </a:r>
            <a:r>
              <a:rPr lang="en-GB" sz="2300" dirty="0">
                <a:solidFill>
                  <a:srgbClr val="445188"/>
                </a:solidFill>
                <a:hlinkClick r:id="rId3"/>
              </a:rPr>
              <a:t>://</a:t>
            </a:r>
            <a:r>
              <a:rPr lang="en-GB" sz="2300" dirty="0" smtClean="0">
                <a:solidFill>
                  <a:srgbClr val="445188"/>
                </a:solidFill>
                <a:hlinkClick r:id="rId3"/>
              </a:rPr>
              <a:t>www3.imperial.ac.uk/library/getintouch</a:t>
            </a:r>
            <a:r>
              <a:rPr lang="en-GB" sz="2300" dirty="0" smtClean="0">
                <a:solidFill>
                  <a:srgbClr val="445188"/>
                </a:solidFill>
              </a:rPr>
              <a:t> </a:t>
            </a:r>
            <a:endParaRPr lang="en-GB" sz="2300" dirty="0">
              <a:solidFill>
                <a:srgbClr val="445188"/>
              </a:solidFill>
            </a:endParaRPr>
          </a:p>
        </p:txBody>
      </p:sp>
      <p:pic>
        <p:nvPicPr>
          <p:cNvPr id="11268" name="Picture 4"/>
          <p:cNvPicPr>
            <a:picLocks noChangeAspect="1" noChangeArrowheads="1"/>
          </p:cNvPicPr>
          <p:nvPr/>
        </p:nvPicPr>
        <p:blipFill>
          <a:blip r:embed="rId4" cstate="print"/>
          <a:srcRect/>
          <a:stretch>
            <a:fillRect/>
          </a:stretch>
        </p:blipFill>
        <p:spPr bwMode="auto">
          <a:xfrm>
            <a:off x="6164728" y="2854627"/>
            <a:ext cx="2669998" cy="2326813"/>
          </a:xfrm>
          <a:prstGeom prst="rect">
            <a:avLst/>
          </a:prstGeom>
          <a:solidFill>
            <a:schemeClr val="accent1"/>
          </a:solidFill>
          <a:ln w="9525" algn="ctr">
            <a:solidFill>
              <a:srgbClr val="003366"/>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Line 4"/>
          <p:cNvSpPr>
            <a:spLocks noChangeShapeType="1"/>
          </p:cNvSpPr>
          <p:nvPr/>
        </p:nvSpPr>
        <p:spPr bwMode="auto">
          <a:xfrm flipH="1" flipV="1">
            <a:off x="2195513" y="4365625"/>
            <a:ext cx="2232025" cy="503238"/>
          </a:xfrm>
          <a:prstGeom prst="line">
            <a:avLst/>
          </a:prstGeom>
          <a:noFill/>
          <a:ln w="38100">
            <a:solidFill>
              <a:schemeClr val="tx1"/>
            </a:solidFill>
            <a:round/>
            <a:headEnd/>
            <a:tailEnd type="triangle" w="med" len="med"/>
          </a:ln>
        </p:spPr>
        <p:txBody>
          <a:bodyPr/>
          <a:lstStyle/>
          <a:p>
            <a:endParaRPr lang="en-GB"/>
          </a:p>
        </p:txBody>
      </p:sp>
      <p:pic>
        <p:nvPicPr>
          <p:cNvPr id="1026" name="Picture 2"/>
          <p:cNvPicPr>
            <a:picLocks noChangeAspect="1" noChangeArrowheads="1"/>
          </p:cNvPicPr>
          <p:nvPr/>
        </p:nvPicPr>
        <p:blipFill>
          <a:blip r:embed="rId3" cstate="print"/>
          <a:srcRect t="18072"/>
          <a:stretch>
            <a:fillRect/>
          </a:stretch>
        </p:blipFill>
        <p:spPr bwMode="auto">
          <a:xfrm>
            <a:off x="1214414" y="1857364"/>
            <a:ext cx="6215106" cy="3788119"/>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t="19432"/>
          <a:stretch>
            <a:fillRect/>
          </a:stretch>
        </p:blipFill>
        <p:spPr bwMode="auto">
          <a:xfrm>
            <a:off x="5572132" y="1785926"/>
            <a:ext cx="3357586" cy="2073266"/>
          </a:xfrm>
          <a:prstGeom prst="rect">
            <a:avLst/>
          </a:prstGeom>
          <a:noFill/>
          <a:ln w="9525">
            <a:noFill/>
            <a:miter lim="800000"/>
            <a:headEnd/>
            <a:tailEnd/>
          </a:ln>
        </p:spPr>
      </p:pic>
      <p:pic>
        <p:nvPicPr>
          <p:cNvPr id="7" name="Picture 3" descr="DSC02670"/>
          <p:cNvPicPr>
            <a:picLocks noGrp="1" noChangeAspect="1" noChangeArrowheads="1"/>
          </p:cNvPicPr>
          <p:nvPr>
            <p:ph sz="quarter" idx="4294967295"/>
          </p:nvPr>
        </p:nvPicPr>
        <p:blipFill>
          <a:blip r:embed="rId5" cstate="print"/>
          <a:srcRect/>
          <a:stretch>
            <a:fillRect/>
          </a:stretch>
        </p:blipFill>
        <p:spPr>
          <a:xfrm>
            <a:off x="6786578" y="2928934"/>
            <a:ext cx="2064237" cy="1570050"/>
          </a:xfrm>
          <a:prstGeom prst="rect">
            <a:avLst/>
          </a:prstGeom>
          <a:noFill/>
          <a:ln/>
        </p:spPr>
      </p:pic>
      <p:pic>
        <p:nvPicPr>
          <p:cNvPr id="1027" name="Picture 3"/>
          <p:cNvPicPr>
            <a:picLocks noChangeAspect="1" noChangeArrowheads="1"/>
          </p:cNvPicPr>
          <p:nvPr/>
        </p:nvPicPr>
        <p:blipFill>
          <a:blip r:embed="rId6" cstate="print"/>
          <a:srcRect t="18945"/>
          <a:stretch>
            <a:fillRect/>
          </a:stretch>
        </p:blipFill>
        <p:spPr bwMode="auto">
          <a:xfrm>
            <a:off x="357158" y="2428868"/>
            <a:ext cx="2554944" cy="2428892"/>
          </a:xfrm>
          <a:prstGeom prst="rect">
            <a:avLst/>
          </a:prstGeom>
          <a:noFill/>
          <a:ln w="9525">
            <a:noFill/>
            <a:miter lim="800000"/>
            <a:headEnd/>
            <a:tailEnd/>
          </a:ln>
          <a:effectLst/>
        </p:spPr>
      </p:pic>
      <p:sp>
        <p:nvSpPr>
          <p:cNvPr id="9" name="Title 1"/>
          <p:cNvSpPr>
            <a:spLocks noGrp="1"/>
          </p:cNvSpPr>
          <p:nvPr>
            <p:ph type="title"/>
          </p:nvPr>
        </p:nvSpPr>
        <p:spPr>
          <a:xfrm>
            <a:off x="1619672" y="764704"/>
            <a:ext cx="7772400" cy="1143000"/>
          </a:xfrm>
        </p:spPr>
        <p:txBody>
          <a:bodyPr/>
          <a:lstStyle/>
          <a:p>
            <a:r>
              <a:rPr lang="en-GB" dirty="0" smtClean="0"/>
              <a:t>Where can I get started?</a:t>
            </a:r>
            <a:endParaRPr lang="en-GB" dirty="0"/>
          </a:p>
        </p:txBody>
      </p:sp>
      <p:sp>
        <p:nvSpPr>
          <p:cNvPr id="10" name="Rectangle 9"/>
          <p:cNvSpPr/>
          <p:nvPr/>
        </p:nvSpPr>
        <p:spPr>
          <a:xfrm>
            <a:off x="755576" y="5949280"/>
            <a:ext cx="5913798" cy="523220"/>
          </a:xfrm>
          <a:prstGeom prst="rect">
            <a:avLst/>
          </a:prstGeom>
        </p:spPr>
        <p:txBody>
          <a:bodyPr wrap="none">
            <a:spAutoFit/>
          </a:bodyPr>
          <a:lstStyle/>
          <a:p>
            <a:r>
              <a:rPr lang="en-GB" sz="2800" b="1" dirty="0" smtClean="0">
                <a:solidFill>
                  <a:schemeClr val="tx1"/>
                </a:solidFill>
              </a:rPr>
              <a:t>http://www3.imperial.ac.uk/library</a:t>
            </a:r>
            <a:endParaRPr lang="en-GB" sz="2800"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5650" y="908050"/>
            <a:ext cx="7772400" cy="1143000"/>
          </a:xfrm>
        </p:spPr>
        <p:txBody>
          <a:bodyPr/>
          <a:lstStyle/>
          <a:p>
            <a:r>
              <a:rPr lang="en-GB" dirty="0" smtClean="0"/>
              <a:t>Where is the library?</a:t>
            </a:r>
          </a:p>
        </p:txBody>
      </p:sp>
      <p:sp>
        <p:nvSpPr>
          <p:cNvPr id="6147" name="Rectangle 3"/>
          <p:cNvSpPr>
            <a:spLocks noGrp="1" noChangeArrowheads="1"/>
          </p:cNvSpPr>
          <p:nvPr>
            <p:ph type="body" idx="1"/>
          </p:nvPr>
        </p:nvSpPr>
        <p:spPr>
          <a:xfrm>
            <a:off x="250825" y="1989138"/>
            <a:ext cx="8713788" cy="3352800"/>
          </a:xfrm>
        </p:spPr>
        <p:txBody>
          <a:bodyPr/>
          <a:lstStyle/>
          <a:p>
            <a:pPr>
              <a:spcBef>
                <a:spcPct val="0"/>
              </a:spcBef>
              <a:buFontTx/>
              <a:buNone/>
            </a:pPr>
            <a:r>
              <a:rPr lang="en-GB" b="1" dirty="0" smtClean="0">
                <a:ea typeface="Arial Unicode MS" pitchFamily="34" charset="-128"/>
                <a:cs typeface="Arial Unicode MS" pitchFamily="34" charset="-128"/>
              </a:rPr>
              <a:t>Imperial College Libraries</a:t>
            </a:r>
          </a:p>
          <a:p>
            <a:pPr>
              <a:spcBef>
                <a:spcPct val="0"/>
              </a:spcBef>
            </a:pPr>
            <a:r>
              <a:rPr lang="en-GB" sz="2400" dirty="0" smtClean="0">
                <a:ea typeface="Arial Unicode MS" pitchFamily="34" charset="-128"/>
                <a:cs typeface="Arial Unicode MS" pitchFamily="34" charset="-128"/>
              </a:rPr>
              <a:t>Central library</a:t>
            </a:r>
          </a:p>
          <a:p>
            <a:pPr>
              <a:spcBef>
                <a:spcPct val="0"/>
              </a:spcBef>
            </a:pPr>
            <a:r>
              <a:rPr lang="en-GB" sz="2400" dirty="0" smtClean="0">
                <a:ea typeface="Arial Unicode MS" pitchFamily="34" charset="-128"/>
                <a:cs typeface="Arial Unicode MS" pitchFamily="34" charset="-128"/>
              </a:rPr>
              <a:t>St. Mary’s</a:t>
            </a:r>
          </a:p>
          <a:p>
            <a:pPr>
              <a:spcBef>
                <a:spcPct val="0"/>
              </a:spcBef>
            </a:pPr>
            <a:r>
              <a:rPr lang="en-GB" sz="2400" dirty="0" smtClean="0">
                <a:ea typeface="Arial Unicode MS" pitchFamily="34" charset="-128"/>
                <a:cs typeface="Arial Unicode MS" pitchFamily="34" charset="-128"/>
              </a:rPr>
              <a:t>Hammersmith</a:t>
            </a:r>
          </a:p>
          <a:p>
            <a:pPr>
              <a:spcBef>
                <a:spcPct val="0"/>
              </a:spcBef>
            </a:pPr>
            <a:r>
              <a:rPr lang="en-GB" sz="2400" dirty="0" smtClean="0">
                <a:ea typeface="Arial Unicode MS" pitchFamily="34" charset="-128"/>
                <a:cs typeface="Arial Unicode MS" pitchFamily="34" charset="-128"/>
              </a:rPr>
              <a:t>Charing Cross</a:t>
            </a:r>
          </a:p>
          <a:p>
            <a:pPr>
              <a:spcBef>
                <a:spcPct val="0"/>
              </a:spcBef>
            </a:pPr>
            <a:r>
              <a:rPr lang="en-GB" sz="2400" dirty="0" smtClean="0">
                <a:ea typeface="Arial Unicode MS" pitchFamily="34" charset="-128"/>
                <a:cs typeface="Arial Unicode MS" pitchFamily="34" charset="-128"/>
              </a:rPr>
              <a:t>Chelsea &amp; Westminster </a:t>
            </a:r>
          </a:p>
          <a:p>
            <a:pPr>
              <a:spcBef>
                <a:spcPct val="0"/>
              </a:spcBef>
            </a:pPr>
            <a:r>
              <a:rPr lang="en-GB" sz="2400" dirty="0" smtClean="0">
                <a:ea typeface="Arial Unicode MS" pitchFamily="34" charset="-128"/>
                <a:cs typeface="Arial Unicode MS" pitchFamily="34" charset="-128"/>
              </a:rPr>
              <a:t>Royal Brompton (NHLI)</a:t>
            </a:r>
          </a:p>
          <a:p>
            <a:pPr lvl="1">
              <a:spcBef>
                <a:spcPct val="0"/>
              </a:spcBef>
              <a:buFont typeface="Wingdings" pitchFamily="2" charset="2"/>
              <a:buNone/>
            </a:pPr>
            <a:endParaRPr lang="en-GB" sz="2400" b="1" dirty="0" smtClean="0">
              <a:ea typeface="Arial Unicode MS" pitchFamily="34" charset="-128"/>
              <a:cs typeface="Arial Unicode MS" pitchFamily="34" charset="-128"/>
            </a:endParaRPr>
          </a:p>
          <a:p>
            <a:pPr>
              <a:spcBef>
                <a:spcPct val="0"/>
              </a:spcBef>
              <a:buFontTx/>
              <a:buNone/>
            </a:pPr>
            <a:endParaRPr lang="en-GB" sz="1000" b="1" dirty="0" smtClean="0">
              <a:ea typeface="Arial Unicode MS" pitchFamily="34" charset="-128"/>
              <a:cs typeface="Arial Unicode MS" pitchFamily="34" charset="-128"/>
            </a:endParaRPr>
          </a:p>
          <a:p>
            <a:pPr>
              <a:spcBef>
                <a:spcPct val="0"/>
              </a:spcBef>
              <a:buFontTx/>
              <a:buNone/>
            </a:pPr>
            <a:r>
              <a:rPr lang="en-GB" sz="2400" b="1" dirty="0" smtClean="0">
                <a:ea typeface="Arial Unicode MS" pitchFamily="34" charset="-128"/>
                <a:cs typeface="Arial Unicode MS" pitchFamily="34" charset="-128"/>
              </a:rPr>
              <a:t>See the library website for details of locations, facilities</a:t>
            </a:r>
          </a:p>
          <a:p>
            <a:pPr>
              <a:spcBef>
                <a:spcPct val="0"/>
              </a:spcBef>
              <a:buFontTx/>
              <a:buNone/>
            </a:pPr>
            <a:r>
              <a:rPr lang="en-GB" sz="2400" b="1" dirty="0" smtClean="0">
                <a:ea typeface="Arial Unicode MS" pitchFamily="34" charset="-128"/>
                <a:cs typeface="Arial Unicode MS" pitchFamily="34" charset="-128"/>
              </a:rPr>
              <a:t>and opening hours</a:t>
            </a:r>
          </a:p>
          <a:p>
            <a:pPr lvl="1">
              <a:spcBef>
                <a:spcPct val="0"/>
              </a:spcBef>
              <a:buFont typeface="Wingdings" pitchFamily="2" charset="2"/>
              <a:buNone/>
            </a:pPr>
            <a:endParaRPr lang="en-GB" sz="800" b="1" dirty="0" smtClean="0"/>
          </a:p>
          <a:p>
            <a:pPr>
              <a:spcBef>
                <a:spcPct val="0"/>
              </a:spcBef>
              <a:buFontTx/>
              <a:buNone/>
            </a:pPr>
            <a:r>
              <a:rPr lang="en-GB" sz="2000" b="1" dirty="0" smtClean="0"/>
              <a:t>http://www3.imperial.ac.uk/library/aboutthelibrary</a:t>
            </a:r>
          </a:p>
        </p:txBody>
      </p:sp>
      <p:pic>
        <p:nvPicPr>
          <p:cNvPr id="6148" name="Picture 16" descr="Royal Brompton Campus Library"/>
          <p:cNvPicPr>
            <a:picLocks noChangeArrowheads="1"/>
          </p:cNvPicPr>
          <p:nvPr/>
        </p:nvPicPr>
        <p:blipFill>
          <a:blip r:embed="rId3" cstate="print"/>
          <a:srcRect t="7608"/>
          <a:stretch>
            <a:fillRect/>
          </a:stretch>
        </p:blipFill>
        <p:spPr bwMode="auto">
          <a:xfrm>
            <a:off x="5148263" y="476250"/>
            <a:ext cx="1879600" cy="1368425"/>
          </a:xfrm>
          <a:prstGeom prst="rect">
            <a:avLst/>
          </a:prstGeom>
          <a:noFill/>
          <a:ln w="9525">
            <a:noFill/>
            <a:miter lim="800000"/>
            <a:headEnd/>
            <a:tailEnd/>
          </a:ln>
        </p:spPr>
      </p:pic>
      <p:pic>
        <p:nvPicPr>
          <p:cNvPr id="6149" name="Picture 17" descr="Hamersmith Campus Library"/>
          <p:cNvPicPr>
            <a:picLocks noChangeArrowheads="1"/>
          </p:cNvPicPr>
          <p:nvPr/>
        </p:nvPicPr>
        <p:blipFill>
          <a:blip r:embed="rId4" cstate="print"/>
          <a:srcRect/>
          <a:stretch>
            <a:fillRect/>
          </a:stretch>
        </p:blipFill>
        <p:spPr bwMode="auto">
          <a:xfrm>
            <a:off x="7092950" y="476250"/>
            <a:ext cx="1879600" cy="1368425"/>
          </a:xfrm>
          <a:prstGeom prst="rect">
            <a:avLst/>
          </a:prstGeom>
          <a:noFill/>
          <a:ln w="9525">
            <a:noFill/>
            <a:miter lim="800000"/>
            <a:headEnd/>
            <a:tailEnd/>
          </a:ln>
        </p:spPr>
      </p:pic>
      <p:pic>
        <p:nvPicPr>
          <p:cNvPr id="6150" name="Picture 18" descr="Library Help Desk">
            <a:hlinkClick r:id="rId5"/>
          </p:cNvPr>
          <p:cNvPicPr>
            <a:picLocks noChangeAspect="1" noChangeArrowheads="1"/>
          </p:cNvPicPr>
          <p:nvPr/>
        </p:nvPicPr>
        <p:blipFill>
          <a:blip r:embed="rId6" cstate="print"/>
          <a:srcRect/>
          <a:stretch>
            <a:fillRect/>
          </a:stretch>
        </p:blipFill>
        <p:spPr bwMode="auto">
          <a:xfrm>
            <a:off x="5148263" y="1989138"/>
            <a:ext cx="1879600" cy="1368425"/>
          </a:xfrm>
          <a:prstGeom prst="rect">
            <a:avLst/>
          </a:prstGeom>
          <a:noFill/>
          <a:ln w="9525">
            <a:noFill/>
            <a:miter lim="800000"/>
            <a:headEnd/>
            <a:tailEnd/>
          </a:ln>
        </p:spPr>
      </p:pic>
      <p:pic>
        <p:nvPicPr>
          <p:cNvPr id="6151" name="Picture 19" descr="Charing Cross Campus Library"/>
          <p:cNvPicPr>
            <a:picLocks noChangeArrowheads="1"/>
          </p:cNvPicPr>
          <p:nvPr/>
        </p:nvPicPr>
        <p:blipFill>
          <a:blip r:embed="rId7" cstate="print"/>
          <a:srcRect/>
          <a:stretch>
            <a:fillRect/>
          </a:stretch>
        </p:blipFill>
        <p:spPr bwMode="auto">
          <a:xfrm>
            <a:off x="7092950" y="1989138"/>
            <a:ext cx="1879600" cy="1368425"/>
          </a:xfrm>
          <a:prstGeom prst="rect">
            <a:avLst/>
          </a:prstGeom>
          <a:noFill/>
          <a:ln w="9525">
            <a:noFill/>
            <a:miter lim="800000"/>
            <a:headEnd/>
            <a:tailEnd/>
          </a:ln>
        </p:spPr>
      </p:pic>
      <p:pic>
        <p:nvPicPr>
          <p:cNvPr id="6152" name="Picture 20" descr="St Mary's Campus Library"/>
          <p:cNvPicPr>
            <a:picLocks noChangeArrowheads="1"/>
          </p:cNvPicPr>
          <p:nvPr/>
        </p:nvPicPr>
        <p:blipFill>
          <a:blip r:embed="rId8" cstate="print"/>
          <a:srcRect/>
          <a:stretch>
            <a:fillRect/>
          </a:stretch>
        </p:blipFill>
        <p:spPr bwMode="auto">
          <a:xfrm>
            <a:off x="5148263" y="3500438"/>
            <a:ext cx="1879600" cy="1368425"/>
          </a:xfrm>
          <a:prstGeom prst="rect">
            <a:avLst/>
          </a:prstGeom>
          <a:noFill/>
          <a:ln w="9525">
            <a:noFill/>
            <a:miter lim="800000"/>
            <a:headEnd/>
            <a:tailEnd/>
          </a:ln>
        </p:spPr>
      </p:pic>
      <p:pic>
        <p:nvPicPr>
          <p:cNvPr id="6153" name="Picture 21" descr="Chelsea and Westminster Campus Library"/>
          <p:cNvPicPr>
            <a:picLocks noChangeArrowheads="1"/>
          </p:cNvPicPr>
          <p:nvPr/>
        </p:nvPicPr>
        <p:blipFill>
          <a:blip r:embed="rId9" cstate="print"/>
          <a:srcRect/>
          <a:stretch>
            <a:fillRect/>
          </a:stretch>
        </p:blipFill>
        <p:spPr bwMode="auto">
          <a:xfrm>
            <a:off x="7092950" y="3500438"/>
            <a:ext cx="1879600" cy="1368425"/>
          </a:xfrm>
          <a:prstGeom prst="rect">
            <a:avLst/>
          </a:prstGeom>
          <a:noFill/>
          <a:ln w="9525">
            <a:noFill/>
            <a:miter lim="800000"/>
            <a:headEnd/>
            <a:tailEnd/>
          </a:ln>
        </p:spPr>
      </p:pic>
      <p:sp>
        <p:nvSpPr>
          <p:cNvPr id="6154" name="Text Box 22"/>
          <p:cNvSpPr txBox="1">
            <a:spLocks noChangeArrowheads="1"/>
          </p:cNvSpPr>
          <p:nvPr/>
        </p:nvSpPr>
        <p:spPr bwMode="auto">
          <a:xfrm>
            <a:off x="5148263" y="1628775"/>
            <a:ext cx="1879600" cy="228600"/>
          </a:xfrm>
          <a:prstGeom prst="rect">
            <a:avLst/>
          </a:prstGeom>
          <a:solidFill>
            <a:srgbClr val="333399"/>
          </a:solidFill>
          <a:ln w="9525">
            <a:solidFill>
              <a:srgbClr val="333399"/>
            </a:solidFill>
            <a:miter lim="800000"/>
            <a:headEnd/>
            <a:tailEnd/>
          </a:ln>
        </p:spPr>
        <p:txBody>
          <a:bodyPr/>
          <a:lstStyle/>
          <a:p>
            <a:r>
              <a:rPr lang="en-GB" altLang="zh-CN" sz="800">
                <a:solidFill>
                  <a:srgbClr val="FFFFFF"/>
                </a:solidFill>
                <a:ea typeface="SimSun" pitchFamily="2" charset="-122"/>
              </a:rPr>
              <a:t>Royal Brompton Library (NHLI)</a:t>
            </a:r>
            <a:endParaRPr lang="en-GB"/>
          </a:p>
        </p:txBody>
      </p:sp>
      <p:sp>
        <p:nvSpPr>
          <p:cNvPr id="6155" name="Text Box 23"/>
          <p:cNvSpPr txBox="1">
            <a:spLocks noChangeArrowheads="1"/>
          </p:cNvSpPr>
          <p:nvPr/>
        </p:nvSpPr>
        <p:spPr bwMode="auto">
          <a:xfrm>
            <a:off x="7092950" y="1628775"/>
            <a:ext cx="1879600" cy="228600"/>
          </a:xfrm>
          <a:prstGeom prst="rect">
            <a:avLst/>
          </a:prstGeom>
          <a:solidFill>
            <a:srgbClr val="333399"/>
          </a:solidFill>
          <a:ln w="9525">
            <a:solidFill>
              <a:srgbClr val="333399"/>
            </a:solidFill>
            <a:miter lim="800000"/>
            <a:headEnd/>
            <a:tailEnd/>
          </a:ln>
        </p:spPr>
        <p:txBody>
          <a:bodyPr/>
          <a:lstStyle/>
          <a:p>
            <a:r>
              <a:rPr lang="en-GB" altLang="zh-CN" sz="800">
                <a:solidFill>
                  <a:srgbClr val="FFFFFF"/>
                </a:solidFill>
                <a:ea typeface="SimSun" pitchFamily="2" charset="-122"/>
              </a:rPr>
              <a:t>Hammersmith Library</a:t>
            </a:r>
            <a:endParaRPr lang="en-GB"/>
          </a:p>
        </p:txBody>
      </p:sp>
      <p:sp>
        <p:nvSpPr>
          <p:cNvPr id="6156" name="Text Box 24"/>
          <p:cNvSpPr txBox="1">
            <a:spLocks noChangeArrowheads="1"/>
          </p:cNvSpPr>
          <p:nvPr/>
        </p:nvSpPr>
        <p:spPr bwMode="auto">
          <a:xfrm>
            <a:off x="5148263" y="3141663"/>
            <a:ext cx="1879600" cy="228600"/>
          </a:xfrm>
          <a:prstGeom prst="rect">
            <a:avLst/>
          </a:prstGeom>
          <a:solidFill>
            <a:srgbClr val="333399"/>
          </a:solidFill>
          <a:ln w="9525">
            <a:solidFill>
              <a:srgbClr val="333399"/>
            </a:solidFill>
            <a:miter lim="800000"/>
            <a:headEnd/>
            <a:tailEnd/>
          </a:ln>
        </p:spPr>
        <p:txBody>
          <a:bodyPr/>
          <a:lstStyle/>
          <a:p>
            <a:r>
              <a:rPr lang="en-GB" altLang="zh-CN" sz="800">
                <a:solidFill>
                  <a:srgbClr val="FFFFFF"/>
                </a:solidFill>
                <a:ea typeface="SimSun" pitchFamily="2" charset="-122"/>
              </a:rPr>
              <a:t>Central Library, South Kensington</a:t>
            </a:r>
            <a:endParaRPr lang="en-GB"/>
          </a:p>
        </p:txBody>
      </p:sp>
      <p:sp>
        <p:nvSpPr>
          <p:cNvPr id="6157" name="Text Box 25"/>
          <p:cNvSpPr txBox="1">
            <a:spLocks noChangeArrowheads="1"/>
          </p:cNvSpPr>
          <p:nvPr/>
        </p:nvSpPr>
        <p:spPr bwMode="auto">
          <a:xfrm>
            <a:off x="7092950" y="3141663"/>
            <a:ext cx="1879600" cy="228600"/>
          </a:xfrm>
          <a:prstGeom prst="rect">
            <a:avLst/>
          </a:prstGeom>
          <a:solidFill>
            <a:srgbClr val="333399"/>
          </a:solidFill>
          <a:ln w="9525">
            <a:solidFill>
              <a:srgbClr val="333399"/>
            </a:solidFill>
            <a:miter lim="800000"/>
            <a:headEnd/>
            <a:tailEnd/>
          </a:ln>
        </p:spPr>
        <p:txBody>
          <a:bodyPr/>
          <a:lstStyle/>
          <a:p>
            <a:r>
              <a:rPr lang="en-GB" altLang="zh-CN" sz="800" dirty="0">
                <a:solidFill>
                  <a:srgbClr val="FFFFFF"/>
                </a:solidFill>
                <a:ea typeface="SimSun" pitchFamily="2" charset="-122"/>
              </a:rPr>
              <a:t>Charing Cross Library</a:t>
            </a:r>
            <a:endParaRPr lang="en-GB" dirty="0"/>
          </a:p>
        </p:txBody>
      </p:sp>
      <p:sp>
        <p:nvSpPr>
          <p:cNvPr id="6158" name="Text Box 26"/>
          <p:cNvSpPr txBox="1">
            <a:spLocks noChangeArrowheads="1"/>
          </p:cNvSpPr>
          <p:nvPr/>
        </p:nvSpPr>
        <p:spPr bwMode="auto">
          <a:xfrm>
            <a:off x="5148263" y="4652963"/>
            <a:ext cx="1879600" cy="228600"/>
          </a:xfrm>
          <a:prstGeom prst="rect">
            <a:avLst/>
          </a:prstGeom>
          <a:solidFill>
            <a:srgbClr val="333399"/>
          </a:solidFill>
          <a:ln w="9525">
            <a:solidFill>
              <a:srgbClr val="333399"/>
            </a:solidFill>
            <a:miter lim="800000"/>
            <a:headEnd/>
            <a:tailEnd/>
          </a:ln>
        </p:spPr>
        <p:txBody>
          <a:bodyPr/>
          <a:lstStyle/>
          <a:p>
            <a:r>
              <a:rPr lang="en-GB" altLang="zh-CN" sz="800">
                <a:solidFill>
                  <a:srgbClr val="FFFFFF"/>
                </a:solidFill>
                <a:ea typeface="SimSun" pitchFamily="2" charset="-122"/>
              </a:rPr>
              <a:t>St Mary’s Library</a:t>
            </a:r>
            <a:endParaRPr lang="en-GB"/>
          </a:p>
        </p:txBody>
      </p:sp>
      <p:sp>
        <p:nvSpPr>
          <p:cNvPr id="6159" name="Text Box 27"/>
          <p:cNvSpPr txBox="1">
            <a:spLocks noChangeArrowheads="1"/>
          </p:cNvSpPr>
          <p:nvPr/>
        </p:nvSpPr>
        <p:spPr bwMode="auto">
          <a:xfrm>
            <a:off x="7092950" y="4652963"/>
            <a:ext cx="1879600" cy="228600"/>
          </a:xfrm>
          <a:prstGeom prst="rect">
            <a:avLst/>
          </a:prstGeom>
          <a:solidFill>
            <a:srgbClr val="333399"/>
          </a:solidFill>
          <a:ln w="9525">
            <a:solidFill>
              <a:srgbClr val="333399"/>
            </a:solidFill>
            <a:miter lim="800000"/>
            <a:headEnd/>
            <a:tailEnd/>
          </a:ln>
        </p:spPr>
        <p:txBody>
          <a:bodyPr/>
          <a:lstStyle/>
          <a:p>
            <a:r>
              <a:rPr lang="en-GB" altLang="zh-CN" sz="800">
                <a:solidFill>
                  <a:srgbClr val="FFFFFF"/>
                </a:solidFill>
                <a:ea typeface="SimSun" pitchFamily="2" charset="-122"/>
              </a:rPr>
              <a:t>Chelsea and Westminster Library</a:t>
            </a:r>
            <a:endParaRPr lang="en-GB"/>
          </a:p>
        </p:txBody>
      </p:sp>
      <p:pic>
        <p:nvPicPr>
          <p:cNvPr id="2050" name="Picture 2" descr="Q:\Library_photo_collection\Locations\Charing Cross\CX 5.jpg"/>
          <p:cNvPicPr>
            <a:picLocks noChangeAspect="1" noChangeArrowheads="1"/>
          </p:cNvPicPr>
          <p:nvPr/>
        </p:nvPicPr>
        <p:blipFill>
          <a:blip r:embed="rId10" cstate="print"/>
          <a:srcRect b="17553"/>
          <a:stretch>
            <a:fillRect/>
          </a:stretch>
        </p:blipFill>
        <p:spPr bwMode="auto">
          <a:xfrm>
            <a:off x="7099200" y="1980000"/>
            <a:ext cx="1881035" cy="1163248"/>
          </a:xfrm>
          <a:prstGeom prst="rect">
            <a:avLst/>
          </a:prstGeom>
          <a:noFill/>
        </p:spPr>
      </p:pic>
      <p:pic>
        <p:nvPicPr>
          <p:cNvPr id="2051" name="Picture 3" descr="Q:\Library_photo_collection\Locations\C&amp;W\cwlibraryJune09.JPG"/>
          <p:cNvPicPr>
            <a:picLocks noChangeAspect="1" noChangeArrowheads="1"/>
          </p:cNvPicPr>
          <p:nvPr/>
        </p:nvPicPr>
        <p:blipFill>
          <a:blip r:embed="rId11" cstate="print"/>
          <a:srcRect b="8413"/>
          <a:stretch>
            <a:fillRect/>
          </a:stretch>
        </p:blipFill>
        <p:spPr bwMode="auto">
          <a:xfrm>
            <a:off x="7092000" y="3510000"/>
            <a:ext cx="1872000" cy="114300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371600" y="764704"/>
            <a:ext cx="7772400" cy="1143000"/>
          </a:xfrm>
        </p:spPr>
        <p:txBody>
          <a:bodyPr/>
          <a:lstStyle/>
          <a:p>
            <a:r>
              <a:rPr lang="en-GB" dirty="0" smtClean="0"/>
              <a:t>How do I find the book I need?</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88" t="13122" r="3033" b="5013"/>
          <a:stretch/>
        </p:blipFill>
        <p:spPr bwMode="auto">
          <a:xfrm>
            <a:off x="323527" y="1556792"/>
            <a:ext cx="5590035" cy="5097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4006" y="4365104"/>
            <a:ext cx="7816850" cy="1243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3987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7122</TotalTime>
  <Words>1053</Words>
  <Application>Microsoft Office PowerPoint</Application>
  <PresentationFormat>On-screen Show (4:3)</PresentationFormat>
  <Paragraphs>124</Paragraphs>
  <Slides>21</Slides>
  <Notes>17</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1_Blank Presentation</vt:lpstr>
      <vt:lpstr>How can the library help me?</vt:lpstr>
      <vt:lpstr>Some library preconceptions, misconceptions, and nostalgia…</vt:lpstr>
      <vt:lpstr>Not Just Books!, Pt. 1</vt:lpstr>
      <vt:lpstr>Slide 4</vt:lpstr>
      <vt:lpstr>…And all in a friendly manner!</vt:lpstr>
      <vt:lpstr>Slide 6</vt:lpstr>
      <vt:lpstr>Where can I get started?</vt:lpstr>
      <vt:lpstr>Where is the library?</vt:lpstr>
      <vt:lpstr>How do I find the book I need?</vt:lpstr>
      <vt:lpstr>‘Books &amp; More’ vs. ‘Articles &amp; More’</vt:lpstr>
      <vt:lpstr>What if there’s no copy on the shelf?</vt:lpstr>
      <vt:lpstr>Accessing Library Resources at home</vt:lpstr>
      <vt:lpstr>The new Imperial Mobile app</vt:lpstr>
      <vt:lpstr>Where can I study?</vt:lpstr>
      <vt:lpstr>New room booking service</vt:lpstr>
      <vt:lpstr>Photocopying, Printing and Scanning</vt:lpstr>
      <vt:lpstr>Slide 17</vt:lpstr>
      <vt:lpstr>Where to find more information, Pt. 1 </vt:lpstr>
      <vt:lpstr>Slide 19</vt:lpstr>
      <vt:lpstr>Any Questions?</vt:lpstr>
      <vt:lpstr>Credits</vt:lpstr>
    </vt:vector>
  </TitlesOfParts>
  <Company>FutureBrand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Emma Graham</dc:creator>
  <cp:lastModifiedBy>nshiel</cp:lastModifiedBy>
  <cp:revision>463</cp:revision>
  <dcterms:created xsi:type="dcterms:W3CDTF">2003-01-06T14:21:41Z</dcterms:created>
  <dcterms:modified xsi:type="dcterms:W3CDTF">2011-11-08T10:18:59Z</dcterms:modified>
</cp:coreProperties>
</file>