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68" r:id="rId3"/>
    <p:sldId id="279" r:id="rId4"/>
    <p:sldId id="273" r:id="rId5"/>
    <p:sldId id="274" r:id="rId6"/>
    <p:sldId id="275" r:id="rId7"/>
    <p:sldId id="276" r:id="rId8"/>
    <p:sldId id="280" r:id="rId9"/>
    <p:sldId id="282" r:id="rId10"/>
    <p:sldId id="283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1053" autoAdjust="0"/>
  </p:normalViewPr>
  <p:slideViewPr>
    <p:cSldViewPr>
      <p:cViewPr>
        <p:scale>
          <a:sx n="50" d="100"/>
          <a:sy n="50" d="100"/>
        </p:scale>
        <p:origin x="-708" y="-7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D6D8DB-AD34-41B2-B34E-47AF3FC34FF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15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01C25D2-A828-4F95-8D90-A8C4B5AEE07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748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DC148-C319-43E9-897C-AF7E7576F4C1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have an Ethical Question  for you</a:t>
            </a:r>
            <a:r>
              <a:rPr lang="en-GB" baseline="0" dirty="0" smtClean="0"/>
              <a:t>  before you go </a:t>
            </a:r>
          </a:p>
          <a:p>
            <a:endParaRPr lang="en-GB" baseline="0" dirty="0" smtClean="0"/>
          </a:p>
          <a:p>
            <a:r>
              <a:rPr lang="en-GB" baseline="0" dirty="0" smtClean="0"/>
              <a:t> 2 students on  returning from elective concerned about BBV exposure having donated blood </a:t>
            </a:r>
          </a:p>
          <a:p>
            <a:r>
              <a:rPr lang="en-GB" baseline="0" dirty="0" smtClean="0"/>
              <a:t> unsure about equipment used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C25D2-A828-4F95-8D90-A8C4B5AEE072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C25D2-A828-4F95-8D90-A8C4B5AEE072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317500">
              <a:spcBef>
                <a:spcPts val="1300"/>
              </a:spcBef>
              <a:buClr>
                <a:srgbClr val="2F2F31"/>
              </a:buClr>
              <a:buFont typeface="Times" charset="0"/>
              <a:buNone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  <a:defRPr/>
            </a:pPr>
            <a:endParaRPr lang="en-US" dirty="0" smtClean="0">
              <a:solidFill>
                <a:srgbClr val="2F2F31"/>
              </a:solidFill>
              <a:latin typeface="Times" charset="0"/>
              <a:cs typeface="Times" charset="0"/>
              <a:sym typeface="Times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3BE7-7FC2-4861-9FC3-B985BED64A3F}" type="slidenum">
              <a:rPr lang="da-DK" smtClean="0"/>
              <a:pPr/>
              <a:t>4</a:t>
            </a:fld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7E960-DB54-480D-8FB0-830661561AAC}" type="slidenum">
              <a:rPr lang="da-DK" smtClean="0"/>
              <a:pPr/>
              <a:t>5</a:t>
            </a:fld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F420F-A963-44DD-9FBD-7749EB1C86DE}" type="slidenum">
              <a:rPr lang="da-DK" smtClean="0"/>
              <a:pPr/>
              <a:t>6</a:t>
            </a:fld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C25D2-A828-4F95-8D90-A8C4B5AEE07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D187D-C1BF-4FF2-8D95-540024864D11}" type="slidenum">
              <a:rPr lang="en-GB" altLang="en-GB" smtClean="0">
                <a:latin typeface="Times" pitchFamily="18" charset="0"/>
              </a:rPr>
              <a:pPr>
                <a:defRPr/>
              </a:pPr>
              <a:t>8</a:t>
            </a:fld>
            <a:endParaRPr lang="en-GB" altLang="en-GB" smtClean="0"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Times" pitchFamily="18" charset="0"/>
              </a:rPr>
              <a:t>Wear footwear</a:t>
            </a:r>
          </a:p>
          <a:p>
            <a:r>
              <a:rPr lang="en-GB" smtClean="0">
                <a:latin typeface="Times" pitchFamily="18" charset="0"/>
              </a:rPr>
              <a:t>Don’t encourage /befriend animals</a:t>
            </a:r>
          </a:p>
          <a:p>
            <a:r>
              <a:rPr lang="en-GB" smtClean="0">
                <a:latin typeface="Times" pitchFamily="18" charset="0"/>
              </a:rPr>
              <a:t>Insect repellent</a:t>
            </a:r>
          </a:p>
          <a:p>
            <a:r>
              <a:rPr lang="en-GB" smtClean="0">
                <a:latin typeface="Times" pitchFamily="18" charset="0"/>
              </a:rPr>
              <a:t>Mossie nets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C25D2-A828-4F95-8D90-A8C4B5AEE072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EF355-3D0C-4E15-A90C-960CAF60016E}" type="slidenum">
              <a:rPr lang="en-GB" altLang="en-GB" smtClean="0"/>
              <a:pPr>
                <a:defRPr/>
              </a:pPr>
              <a:t>14</a:t>
            </a:fld>
            <a:endParaRPr lang="en-GB" alt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B03856-883A-49DC-82CA-F8453C2953B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BEBB2C5-01FE-413D-AF94-C77A2057B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.ox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A9457DB-8A14-4C3F-AC65-0436AF866122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916832"/>
            <a:ext cx="7344816" cy="1944216"/>
          </a:xfrm>
        </p:spPr>
        <p:txBody>
          <a:bodyPr/>
          <a:lstStyle/>
          <a:p>
            <a:pPr algn="ctr"/>
            <a:r>
              <a:rPr lang="en-GB" sz="5400" dirty="0" smtClean="0">
                <a:latin typeface="+mn-lt"/>
              </a:rPr>
              <a:t>Preparing for your </a:t>
            </a:r>
            <a:r>
              <a:rPr lang="en-GB" sz="5400" dirty="0" smtClean="0">
                <a:latin typeface="+mn-lt"/>
              </a:rPr>
              <a:t>elective - travel health </a:t>
            </a:r>
            <a:endParaRPr lang="en-GB" sz="5400" dirty="0" smtClean="0">
              <a:latin typeface="+mn-lt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220072"/>
            <a:ext cx="2894013" cy="920378"/>
          </a:xfrm>
        </p:spPr>
        <p:txBody>
          <a:bodyPr/>
          <a:lstStyle/>
          <a:p>
            <a:r>
              <a:rPr lang="en-GB" sz="2800" dirty="0" smtClean="0"/>
              <a:t>Claire </a:t>
            </a:r>
            <a:r>
              <a:rPr lang="en-GB" sz="2800" dirty="0" smtClean="0"/>
              <a:t>O’Brien</a:t>
            </a:r>
            <a:endParaRPr lang="en-GB" sz="2800" dirty="0" smtClean="0"/>
          </a:p>
          <a:p>
            <a:r>
              <a:rPr lang="en-GB" sz="2000" dirty="0" smtClean="0"/>
              <a:t>Occupational Health</a:t>
            </a:r>
          </a:p>
        </p:txBody>
      </p:sp>
      <p:pic>
        <p:nvPicPr>
          <p:cNvPr id="3078" name="Picture 4" descr="MCj04315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77072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ABCD of  Malaria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41B87A7E-3C9D-4B04-BE71-A367F2A29E4E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pic>
        <p:nvPicPr>
          <p:cNvPr id="1229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916832"/>
            <a:ext cx="4975547" cy="3578225"/>
          </a:xfr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2060848"/>
            <a:ext cx="3635896" cy="172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300" b="1" i="0" dirty="0" smtClean="0">
                <a:solidFill>
                  <a:srgbClr val="040404"/>
                </a:solidFill>
                <a:cs typeface="+mn-cs"/>
              </a:rPr>
              <a:t>Awareness</a:t>
            </a:r>
            <a:endParaRPr lang="en-GB" sz="2300" b="1" i="0" dirty="0">
              <a:solidFill>
                <a:srgbClr val="040404"/>
              </a:solidFill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300" b="1" i="0" dirty="0" smtClean="0">
                <a:solidFill>
                  <a:srgbClr val="040404"/>
                </a:solidFill>
                <a:cs typeface="+mn-cs"/>
              </a:rPr>
              <a:t>Bite </a:t>
            </a:r>
            <a:r>
              <a:rPr lang="en-GB" sz="2300" b="1" i="0" dirty="0">
                <a:solidFill>
                  <a:srgbClr val="040404"/>
                </a:solidFill>
                <a:cs typeface="+mn-cs"/>
              </a:rPr>
              <a:t>Avoidance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300" b="1" i="0" dirty="0" smtClean="0">
                <a:solidFill>
                  <a:srgbClr val="040404"/>
                </a:solidFill>
                <a:cs typeface="+mn-cs"/>
              </a:rPr>
              <a:t>Chemoprophylaxis</a:t>
            </a:r>
            <a:endParaRPr lang="en-GB" sz="2300" b="1" i="0" dirty="0">
              <a:solidFill>
                <a:srgbClr val="040404"/>
              </a:solidFill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300" b="1" i="0" dirty="0" smtClean="0">
                <a:solidFill>
                  <a:srgbClr val="040404"/>
                </a:solidFill>
                <a:cs typeface="+mn-cs"/>
              </a:rPr>
              <a:t>Diagnosis </a:t>
            </a:r>
            <a:endParaRPr lang="en-GB" sz="2300" b="1" i="0" dirty="0">
              <a:solidFill>
                <a:srgbClr val="04040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B9A15AAC-CEDD-4666-AC1F-D4D40F16CB13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Malaria Prophylaxis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343025"/>
            <a:ext cx="7772400" cy="4941888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GB" dirty="0" smtClean="0">
              <a:hlinkClick r:id="rId3"/>
            </a:endParaRPr>
          </a:p>
          <a:p>
            <a:pPr lvl="1">
              <a:lnSpc>
                <a:spcPct val="90000"/>
              </a:lnSpc>
            </a:pPr>
            <a:endParaRPr lang="en-GB" dirty="0" smtClean="0">
              <a:hlinkClick r:id="rId3"/>
            </a:endParaRPr>
          </a:p>
          <a:p>
            <a:pPr lvl="1">
              <a:lnSpc>
                <a:spcPct val="90000"/>
              </a:lnSpc>
              <a:buNone/>
            </a:pPr>
            <a:r>
              <a:rPr lang="en-GB" sz="2400" dirty="0" smtClean="0">
                <a:hlinkClick r:id="rId3"/>
              </a:rPr>
              <a:t>WHO Malaria map 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 5 strains of Malaria which we are concerned about but most especially Plasmodium Falciparum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Establish a routine for taking prophylaxis (phone alarm)</a:t>
            </a:r>
          </a:p>
          <a:p>
            <a:pPr lvl="1">
              <a:lnSpc>
                <a:spcPct val="9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Complete course upon return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Observe any fevers/night sweats for 12 months after return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Students cover cost of malaria prophylaxis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Please research and be ready to make a decision about which anti malarial when you attend your OH appointment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Health Protection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12138" cy="4114800"/>
          </a:xfrm>
        </p:spPr>
        <p:txBody>
          <a:bodyPr/>
          <a:lstStyle/>
          <a:p>
            <a:r>
              <a:rPr lang="en-GB" sz="2400" dirty="0" smtClean="0"/>
              <a:t>Ensure existing medical conditions are well managed </a:t>
            </a:r>
          </a:p>
          <a:p>
            <a:r>
              <a:rPr lang="en-GB" sz="2400" dirty="0" smtClean="0"/>
              <a:t>Personal medicines </a:t>
            </a:r>
          </a:p>
          <a:p>
            <a:r>
              <a:rPr lang="en-GB" sz="2400" dirty="0" smtClean="0"/>
              <a:t>First aid Kit</a:t>
            </a:r>
          </a:p>
          <a:p>
            <a:r>
              <a:rPr lang="en-GB" sz="2400" dirty="0" smtClean="0"/>
              <a:t>Take care to prevent Sun Burn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Consider non vaccine preventable diseases Vector borne diseases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Travellers Diarrhoea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Parasites- Skin /Intestinal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85364EE-5123-4FFF-B6F8-AC5C7E29A4B5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7772400" cy="809625"/>
          </a:xfrm>
        </p:spPr>
        <p:txBody>
          <a:bodyPr/>
          <a:lstStyle/>
          <a:p>
            <a:r>
              <a:rPr lang="en-GB" smtClean="0"/>
              <a:t>   What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060848"/>
            <a:ext cx="4722813" cy="3893542"/>
          </a:xfrm>
        </p:spPr>
        <p:txBody>
          <a:bodyPr/>
          <a:lstStyle/>
          <a:p>
            <a:r>
              <a:rPr lang="en-GB" dirty="0" smtClean="0"/>
              <a:t>Sterile Travel Pack  £10</a:t>
            </a:r>
          </a:p>
          <a:p>
            <a:r>
              <a:rPr lang="en-GB" dirty="0" smtClean="0"/>
              <a:t>Needles &amp; Syringes</a:t>
            </a:r>
          </a:p>
          <a:p>
            <a:r>
              <a:rPr lang="en-GB" dirty="0" smtClean="0"/>
              <a:t>Suture needle  &amp; </a:t>
            </a:r>
            <a:r>
              <a:rPr lang="en-GB" dirty="0" err="1" smtClean="0"/>
              <a:t>steristrips</a:t>
            </a:r>
            <a:endParaRPr lang="en-GB" dirty="0" smtClean="0"/>
          </a:p>
          <a:p>
            <a:r>
              <a:rPr lang="en-GB" dirty="0" smtClean="0"/>
              <a:t>Dental needle</a:t>
            </a:r>
          </a:p>
          <a:p>
            <a:r>
              <a:rPr lang="en-GB" dirty="0" smtClean="0"/>
              <a:t> IV Giving Set</a:t>
            </a:r>
          </a:p>
          <a:p>
            <a:r>
              <a:rPr lang="en-GB" dirty="0" smtClean="0"/>
              <a:t>Gloves </a:t>
            </a:r>
          </a:p>
          <a:p>
            <a:r>
              <a:rPr lang="en-GB" dirty="0" smtClean="0"/>
              <a:t>Non adhesive dressings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5004048" y="2198687"/>
            <a:ext cx="3775075" cy="3966617"/>
          </a:xfrm>
        </p:spPr>
        <p:txBody>
          <a:bodyPr/>
          <a:lstStyle/>
          <a:p>
            <a:r>
              <a:rPr lang="en-GB" dirty="0" smtClean="0"/>
              <a:t> Assorted Plasters</a:t>
            </a:r>
          </a:p>
          <a:p>
            <a:r>
              <a:rPr lang="en-GB" dirty="0" smtClean="0"/>
              <a:t> Paracetamol</a:t>
            </a:r>
          </a:p>
          <a:p>
            <a:r>
              <a:rPr lang="en-GB" dirty="0" smtClean="0"/>
              <a:t> Imodium</a:t>
            </a:r>
          </a:p>
          <a:p>
            <a:r>
              <a:rPr lang="en-GB" dirty="0" smtClean="0"/>
              <a:t>1% Hydrocortisone </a:t>
            </a:r>
          </a:p>
          <a:p>
            <a:r>
              <a:rPr lang="en-GB" dirty="0" smtClean="0"/>
              <a:t>Antihistamine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Dioralyte</a:t>
            </a:r>
            <a:endParaRPr lang="en-GB" dirty="0" smtClean="0"/>
          </a:p>
          <a:p>
            <a:r>
              <a:rPr lang="en-GB" dirty="0" smtClean="0"/>
              <a:t>Prescription medicines </a:t>
            </a: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E58CBDC4-2489-492D-A2B1-E1C729BFB38D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04E1850E-11B4-4DB1-B03C-B3994C55C2F6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Screening on return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40960" cy="46805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600" dirty="0" smtClean="0"/>
              <a:t>All students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GB" sz="2000" dirty="0" smtClean="0"/>
              <a:t>complete Blackboard health assessment on return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TB exposure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Blood-borne viruses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If concerned re </a:t>
            </a:r>
            <a:r>
              <a:rPr lang="en-GB" sz="2000" dirty="0" err="1" smtClean="0"/>
              <a:t>Schistosomiasis</a:t>
            </a:r>
            <a:r>
              <a:rPr lang="en-GB" sz="2000" dirty="0" smtClean="0"/>
              <a:t> contact OHS </a:t>
            </a:r>
          </a:p>
          <a:p>
            <a:pPr lvl="1"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600" dirty="0" smtClean="0"/>
              <a:t> Report any </a:t>
            </a:r>
            <a:r>
              <a:rPr lang="en-GB" sz="2600" b="1" dirty="0" smtClean="0"/>
              <a:t>significant illness </a:t>
            </a:r>
            <a:r>
              <a:rPr lang="en-GB" sz="2600" dirty="0" smtClean="0"/>
              <a:t>whilst abroad - as a priority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Malaria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Parasite infestation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hospitalisation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Symptoms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fever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Persisting cough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Continuing weight loss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Blood Donation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1943100"/>
            <a:ext cx="8058472" cy="4457700"/>
          </a:xfrm>
        </p:spPr>
        <p:txBody>
          <a:bodyPr/>
          <a:lstStyle/>
          <a:p>
            <a:r>
              <a:rPr lang="en-GB" sz="2800" b="1" dirty="0" smtClean="0"/>
              <a:t>  Before you go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Give serious consideration to how you might respond if asked to donate blood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Recommend not  if you have even the smallest doubt about equipment 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C5410668-55BC-4B57-8481-23A3773439C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Contents</a:t>
            </a:r>
            <a:endParaRPr lang="en-GB" dirty="0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497888" cy="4824412"/>
          </a:xfrm>
        </p:spPr>
        <p:txBody>
          <a:bodyPr/>
          <a:lstStyle/>
          <a:p>
            <a:pPr marL="892175"/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Planning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Screening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Blood Borne Viruses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Vaccines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Malaria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General Travel Health Advice 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75000"/>
                  </a:schemeClr>
                </a:solidFill>
              </a:rPr>
              <a:t>Screening on return</a:t>
            </a:r>
          </a:p>
          <a:p>
            <a:pPr marL="892175"/>
            <a:endParaRPr lang="en-US" sz="2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7694240" cy="91511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US" dirty="0" smtClean="0"/>
              <a:t>Planning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551"/>
                <a:gridCol w="4314409"/>
              </a:tblGrid>
              <a:tr h="4752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USA/ Canada/Australia/NZ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Currently  the OHS completes forms for individual institutions   and we will meet the following requirements:	</a:t>
                      </a:r>
                    </a:p>
                    <a:p>
                      <a:pPr>
                        <a:buFontTx/>
                        <a:buNone/>
                      </a:pP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Demonstrate immunity to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Measles, Mumps, Rubella Chicken Pox 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Hep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 B </a:t>
                      </a:r>
                    </a:p>
                    <a:p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Demonstrate you are not infected with TB –Quantiferon (£38)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MRSA swabs if required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Toxicology tests ( £56.50)</a:t>
                      </a:r>
                    </a:p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Developing World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buFontTx/>
                        <a:buNone/>
                        <a:defRPr/>
                      </a:pPr>
                      <a:r>
                        <a:rPr lang="en-US" dirty="0" smtClean="0"/>
                        <a:t>Info required by OHS: </a:t>
                      </a:r>
                    </a:p>
                    <a:p>
                      <a:pPr>
                        <a:buFontTx/>
                        <a:buNone/>
                        <a:defRPr/>
                      </a:pPr>
                      <a:r>
                        <a:rPr lang="en-US" dirty="0" smtClean="0"/>
                        <a:t>Supply up to date Vaccination </a:t>
                      </a:r>
                      <a:r>
                        <a:rPr lang="en-US" dirty="0" err="1" smtClean="0"/>
                        <a:t>hx</a:t>
                      </a:r>
                      <a:endParaRPr lang="en-US" dirty="0" smtClean="0"/>
                    </a:p>
                    <a:p>
                      <a:pPr>
                        <a:buFontTx/>
                        <a:buNone/>
                        <a:defRPr/>
                      </a:pPr>
                      <a:endParaRPr lang="en-US" dirty="0" smtClean="0"/>
                    </a:p>
                    <a:p>
                      <a:pPr>
                        <a:buFontTx/>
                        <a:buNone/>
                        <a:defRPr/>
                      </a:pPr>
                      <a:r>
                        <a:rPr lang="en-US" dirty="0" smtClean="0"/>
                        <a:t>Country information</a:t>
                      </a:r>
                    </a:p>
                    <a:p>
                      <a:pPr marL="449263" lvl="1" indent="7938">
                        <a:defRPr/>
                      </a:pPr>
                      <a:r>
                        <a:rPr lang="en-US" dirty="0" smtClean="0"/>
                        <a:t>Travel medicine Databases</a:t>
                      </a:r>
                    </a:p>
                    <a:p>
                      <a:pPr lvl="1">
                        <a:defRPr/>
                      </a:pPr>
                      <a:r>
                        <a:rPr lang="en-US" dirty="0" smtClean="0"/>
                        <a:t>Vaccinations for elective/ Malaria prophylaxis advice</a:t>
                      </a:r>
                    </a:p>
                    <a:p>
                      <a:pPr lvl="1">
                        <a:defRPr/>
                      </a:pPr>
                      <a:endParaRPr lang="en-US" dirty="0" smtClean="0"/>
                    </a:p>
                    <a:p>
                      <a:pPr lvl="1" algn="ctr"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Split Electives </a:t>
                      </a:r>
                    </a:p>
                    <a:p>
                      <a:pPr lvl="1" algn="ctr">
                        <a:defRPr/>
                      </a:pPr>
                      <a:endParaRPr lang="en-GB" sz="9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en-GB" sz="2400" dirty="0" smtClean="0">
                          <a:solidFill>
                            <a:srgbClr val="FFFF00"/>
                          </a:solidFill>
                        </a:rPr>
                        <a:t>The FEO only covers the cost of preparation to 1 elective destination</a:t>
                      </a:r>
                    </a:p>
                    <a:p>
                      <a:pPr algn="ctr">
                        <a:buFontTx/>
                        <a:buNone/>
                        <a:defRPr/>
                      </a:pPr>
                      <a:endParaRPr lang="en-GB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638175"/>
          </a:xfrm>
        </p:spPr>
        <p:txBody>
          <a:bodyPr/>
          <a:lstStyle/>
          <a:p>
            <a:r>
              <a:rPr lang="en-GB" dirty="0" smtClean="0"/>
              <a:t>Blood Borne Virus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680520"/>
          </a:xfrm>
        </p:spPr>
        <p:txBody>
          <a:bodyPr/>
          <a:lstStyle/>
          <a:p>
            <a:pPr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Primary   </a:t>
            </a:r>
          </a:p>
          <a:p>
            <a:pPr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- Awareness  risk assessment information</a:t>
            </a:r>
          </a:p>
          <a:p>
            <a:pPr lvl="1"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Universal precautions</a:t>
            </a:r>
          </a:p>
          <a:p>
            <a:pPr lvl="1"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600" b="1" u="sng" dirty="0" smtClean="0">
                <a:solidFill>
                  <a:schemeClr val="tx1">
                    <a:lumMod val="75000"/>
                  </a:schemeClr>
                </a:solidFill>
              </a:rPr>
              <a:t>Avoid high risk situations</a:t>
            </a:r>
          </a:p>
          <a:p>
            <a:pPr lvl="1"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Safe sharps practice</a:t>
            </a:r>
          </a:p>
          <a:p>
            <a:pPr lvl="1"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Safe sex</a:t>
            </a:r>
          </a:p>
          <a:p>
            <a:pPr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Secondary</a:t>
            </a:r>
          </a:p>
          <a:p>
            <a:pPr lvl="1"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Cleanse</a:t>
            </a:r>
          </a:p>
          <a:p>
            <a:pPr lvl="1">
              <a:defRPr/>
            </a:pPr>
            <a:r>
              <a:rPr lang="en-GB" sz="2600" dirty="0" smtClean="0">
                <a:solidFill>
                  <a:schemeClr val="tx1">
                    <a:lumMod val="75000"/>
                  </a:schemeClr>
                </a:solidFill>
              </a:rPr>
              <a:t>Assess risk</a:t>
            </a:r>
          </a:p>
          <a:p>
            <a:pPr lvl="1"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Attend HIV- Post Exposure Prophylaxis (PEP) Talk </a:t>
            </a:r>
          </a:p>
          <a:p>
            <a:pPr marL="892175">
              <a:defRPr/>
            </a:pPr>
            <a:r>
              <a:rPr lang="en-US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Significant exposure:</a:t>
            </a:r>
          </a:p>
          <a:p>
            <a:pPr lvl="1"/>
            <a:r>
              <a:rPr lang="en-GB" sz="2800" dirty="0" smtClean="0"/>
              <a:t>Blood/ internal body fluid </a:t>
            </a:r>
            <a:r>
              <a:rPr lang="en-GB" sz="2800" i="1" dirty="0" smtClean="0"/>
              <a:t>and</a:t>
            </a:r>
            <a:endParaRPr lang="en-GB" sz="2800" dirty="0" smtClean="0"/>
          </a:p>
          <a:p>
            <a:pPr lvl="1"/>
            <a:r>
              <a:rPr lang="en-GB" sz="2800" dirty="0" smtClean="0"/>
              <a:t>Skin penetration/ mucosal splash/ wound contamination </a:t>
            </a:r>
            <a:endParaRPr lang="en-GB" sz="2800" i="1" dirty="0" smtClean="0"/>
          </a:p>
          <a:p>
            <a:r>
              <a:rPr lang="en-GB" sz="2800" dirty="0" smtClean="0"/>
              <a:t>Treat if</a:t>
            </a:r>
            <a:r>
              <a:rPr lang="en-GB" sz="2800" i="1" dirty="0" smtClean="0"/>
              <a:t> </a:t>
            </a:r>
            <a:r>
              <a:rPr lang="en-GB" sz="2800" dirty="0" smtClean="0"/>
              <a:t>significant exposure</a:t>
            </a:r>
            <a:r>
              <a:rPr lang="en-GB" sz="2800" i="1" dirty="0" smtClean="0"/>
              <a:t> and </a:t>
            </a:r>
            <a:r>
              <a:rPr lang="en-GB" sz="2800" dirty="0" smtClean="0"/>
              <a:t>source is:</a:t>
            </a:r>
            <a:endParaRPr lang="en-GB" sz="2800" i="1" dirty="0" smtClean="0"/>
          </a:p>
          <a:p>
            <a:pPr lvl="1"/>
            <a:r>
              <a:rPr lang="en-GB" sz="2800" dirty="0" smtClean="0"/>
              <a:t>Known HIV positive or</a:t>
            </a:r>
          </a:p>
          <a:p>
            <a:pPr lvl="1"/>
            <a:r>
              <a:rPr lang="en-GB" sz="2800" dirty="0" smtClean="0"/>
              <a:t>evidence of high risk behaviour or</a:t>
            </a:r>
          </a:p>
          <a:p>
            <a:pPr lvl="1"/>
            <a:r>
              <a:rPr lang="en-GB" sz="2800" dirty="0" smtClean="0"/>
              <a:t> local </a:t>
            </a:r>
            <a:r>
              <a:rPr lang="en-GB" sz="2800" dirty="0" err="1" smtClean="0"/>
              <a:t>sero</a:t>
            </a:r>
            <a:r>
              <a:rPr lang="en-GB" sz="2800" dirty="0" smtClean="0"/>
              <a:t>-prevalence &gt;10%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HIV Post Exposure Prophylaxis (PEP)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7543800" cy="638175"/>
          </a:xfrm>
        </p:spPr>
        <p:txBody>
          <a:bodyPr/>
          <a:lstStyle/>
          <a:p>
            <a:r>
              <a:rPr lang="en-GB" dirty="0" smtClean="0"/>
              <a:t> HIV PEP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699992"/>
          </a:xfrm>
        </p:spPr>
        <p:txBody>
          <a:bodyPr/>
          <a:lstStyle/>
          <a:p>
            <a:pPr marL="892175">
              <a:buFontTx/>
              <a:buBlip>
                <a:blip r:embed="rId3"/>
              </a:buBlip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err="1" smtClean="0"/>
              <a:t>Monotherapy</a:t>
            </a:r>
            <a:r>
              <a:rPr lang="en-GB" sz="2800" dirty="0" smtClean="0"/>
              <a:t>- 80% effective 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Triple combination therapy more effective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Best if started promptly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28 day course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Rare toxic effects</a:t>
            </a:r>
          </a:p>
          <a:p>
            <a:pPr lvl="1"/>
            <a:r>
              <a:rPr lang="en-GB" sz="2800" dirty="0" smtClean="0"/>
              <a:t>medical supervision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Common nuisance effects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Drug Interactions  are  very common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Vaccines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28801"/>
            <a:ext cx="3960440" cy="489654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b="1" dirty="0" smtClean="0"/>
              <a:t>Tropical Africa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2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BCG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Hep B 5 year Booster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MMR X2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Tetanus Polio &amp; Diphtheria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Hepatitis 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Typhoid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Meningitis ACWY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Yellow Fever</a:t>
            </a:r>
          </a:p>
        </p:txBody>
      </p:sp>
      <p:sp>
        <p:nvSpPr>
          <p:cNvPr id="1331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3"/>
            <a:ext cx="4319588" cy="3672407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GB" sz="2800" b="1" dirty="0" smtClean="0"/>
              <a:t>Asia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GB" sz="11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BCG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Hep B 5 year Booster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MMR X2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Tetanus Polio &amp; Diphtheria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Hepatitis 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GB" sz="2800" dirty="0" smtClean="0"/>
              <a:t>Typhoid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5661248"/>
            <a:ext cx="53285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2000" b="1" i="0" dirty="0" smtClean="0">
                <a:solidFill>
                  <a:schemeClr val="accent1"/>
                </a:solidFill>
                <a:latin typeface="+mn-lt"/>
              </a:rPr>
              <a:t>Some vaccines are only recommended 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2000" b="1" i="0" dirty="0" smtClean="0">
                <a:solidFill>
                  <a:schemeClr val="accent1"/>
                </a:solidFill>
                <a:latin typeface="+mn-lt"/>
              </a:rPr>
              <a:t>for stays of more than 3 months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endParaRPr lang="en-GB" sz="1800" i="0" dirty="0" smtClean="0">
              <a:solidFill>
                <a:srgbClr val="04040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413" y="63087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B67EDA49-D841-4A04-BAC5-E1B0D3E60A3C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-5583238" y="0"/>
            <a:ext cx="14249401" cy="1143000"/>
          </a:xfrm>
        </p:spPr>
        <p:txBody>
          <a:bodyPr/>
          <a:lstStyle/>
          <a:p>
            <a:r>
              <a:rPr lang="en-GB" smtClean="0"/>
              <a:t>Critters</a:t>
            </a:r>
          </a:p>
        </p:txBody>
      </p:sp>
      <p:pic>
        <p:nvPicPr>
          <p:cNvPr id="1024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340768"/>
            <a:ext cx="1582738" cy="1250950"/>
          </a:xfrm>
          <a:ln>
            <a:solidFill>
              <a:schemeClr val="tx1"/>
            </a:solidFill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08720"/>
            <a:ext cx="1657350" cy="1223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2816"/>
            <a:ext cx="1871663" cy="1111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92696"/>
            <a:ext cx="1225550" cy="11509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509120"/>
            <a:ext cx="1439862" cy="10080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5085184"/>
            <a:ext cx="1476375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140968"/>
            <a:ext cx="1462087" cy="13144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3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725144"/>
            <a:ext cx="1162050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54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3068960"/>
            <a:ext cx="1123950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3141663" y="2292350"/>
            <a:ext cx="2644775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600" dirty="0" smtClean="0">
                <a:solidFill>
                  <a:schemeClr val="tx1"/>
                </a:solidFill>
              </a:rPr>
              <a:t>What’s your bite </a:t>
            </a:r>
            <a:r>
              <a:rPr lang="en-GB" sz="3600" dirty="0">
                <a:solidFill>
                  <a:schemeClr val="tx1"/>
                </a:solidFill>
              </a:rPr>
              <a:t>avoidance strategy?</a:t>
            </a:r>
          </a:p>
        </p:txBody>
      </p:sp>
      <p:pic>
        <p:nvPicPr>
          <p:cNvPr id="1025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5589240"/>
            <a:ext cx="992188" cy="77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5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4368" y="2852936"/>
            <a:ext cx="952500" cy="108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 smtClean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289BAC4E-4D11-4D68-B117-3398FF5E1FBE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Insect Bite Avoidance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09700"/>
            <a:ext cx="3816423" cy="489962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26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dirty="0" smtClean="0"/>
              <a:t>Air-conditioned accommodation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dirty="0" smtClean="0"/>
              <a:t>Long-sleeved tops and long trousers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dirty="0" smtClean="0"/>
              <a:t>Cover feet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dirty="0" smtClean="0"/>
              <a:t>50% DEET most effective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dirty="0" smtClean="0"/>
              <a:t>Treat nets &amp; clothing  with Prermethrin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600" dirty="0" smtClean="0"/>
              <a:t>Coils are effective for nuisance biting</a:t>
            </a:r>
          </a:p>
          <a:p>
            <a:pPr>
              <a:lnSpc>
                <a:spcPct val="90000"/>
              </a:lnSpc>
            </a:pPr>
            <a:endParaRPr lang="en-GB" sz="2600" dirty="0" smtClean="0"/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743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620</Words>
  <Application>Microsoft Office PowerPoint</Application>
  <PresentationFormat>On-screen Show (4:3)</PresentationFormat>
  <Paragraphs>194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Standarddesign</vt:lpstr>
      <vt:lpstr>Preparing for your elective - travel health </vt:lpstr>
      <vt:lpstr>Contents</vt:lpstr>
      <vt:lpstr> Planning</vt:lpstr>
      <vt:lpstr>Blood Borne Virus protection</vt:lpstr>
      <vt:lpstr>HIV Post Exposure Prophylaxis (PEP)</vt:lpstr>
      <vt:lpstr> HIV PEP</vt:lpstr>
      <vt:lpstr>Vaccines </vt:lpstr>
      <vt:lpstr>Critters</vt:lpstr>
      <vt:lpstr> Insect Bite Avoidance</vt:lpstr>
      <vt:lpstr> ABCD of  Malaria</vt:lpstr>
      <vt:lpstr>Malaria Prophylaxis</vt:lpstr>
      <vt:lpstr>Health Protection </vt:lpstr>
      <vt:lpstr>   What </vt:lpstr>
      <vt:lpstr>Screening on return</vt:lpstr>
      <vt:lpstr> Blood Donation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189</cp:revision>
  <dcterms:modified xsi:type="dcterms:W3CDTF">2012-07-25T14:08:05Z</dcterms:modified>
</cp:coreProperties>
</file>