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56" r:id="rId2"/>
    <p:sldId id="299" r:id="rId3"/>
    <p:sldId id="276" r:id="rId4"/>
    <p:sldId id="277" r:id="rId5"/>
    <p:sldId id="258" r:id="rId6"/>
    <p:sldId id="280" r:id="rId7"/>
    <p:sldId id="282" r:id="rId8"/>
    <p:sldId id="283" r:id="rId9"/>
    <p:sldId id="284" r:id="rId10"/>
    <p:sldId id="285" r:id="rId11"/>
    <p:sldId id="286" r:id="rId12"/>
    <p:sldId id="287" r:id="rId13"/>
    <p:sldId id="289" r:id="rId14"/>
    <p:sldId id="290" r:id="rId15"/>
    <p:sldId id="291" r:id="rId16"/>
    <p:sldId id="292" r:id="rId17"/>
    <p:sldId id="264" r:id="rId18"/>
    <p:sldId id="293" r:id="rId19"/>
    <p:sldId id="298" r:id="rId20"/>
    <p:sldId id="297" r:id="rId21"/>
    <p:sldId id="261" r:id="rId22"/>
    <p:sldId id="300" r:id="rId23"/>
    <p:sldId id="260" r:id="rId24"/>
    <p:sldId id="270" r:id="rId25"/>
    <p:sldId id="271" r:id="rId26"/>
    <p:sldId id="268" r:id="rId27"/>
    <p:sldId id="274" r:id="rId28"/>
    <p:sldId id="266" r:id="rId29"/>
    <p:sldId id="273" r:id="rId30"/>
    <p:sldId id="262" r:id="rId31"/>
    <p:sldId id="263" r:id="rId32"/>
    <p:sldId id="294" r:id="rId33"/>
    <p:sldId id="267" r:id="rId34"/>
    <p:sldId id="295" r:id="rId35"/>
    <p:sldId id="296" r:id="rId36"/>
  </p:sldIdLst>
  <p:sldSz cx="9144000" cy="6858000" type="screen4x3"/>
  <p:notesSz cx="6797675" cy="9928225"/>
  <p:defaultTextStyle>
    <a:defPPr>
      <a:defRPr lang="en-GB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89049" autoAdjust="0"/>
  </p:normalViewPr>
  <p:slideViewPr>
    <p:cSldViewPr>
      <p:cViewPr>
        <p:scale>
          <a:sx n="50" d="100"/>
          <a:sy n="50" d="100"/>
        </p:scale>
        <p:origin x="-70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4" d="100"/>
          <a:sy n="64" d="100"/>
        </p:scale>
        <p:origin x="-2028" y="-114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22CDE0-D997-42E5-8D4D-CB3817BD3341}" type="datetimeFigureOut">
              <a:rPr lang="en-GB" smtClean="0"/>
              <a:pPr/>
              <a:t>25/07/2012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C9B402-6058-4469-B4A8-927245F58ED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40632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DE7AF4-BF20-4258-A328-F066D514B565}" type="datetimeFigureOut">
              <a:rPr lang="en-GB" smtClean="0"/>
              <a:pPr/>
              <a:t>25/07/2012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324D14-4152-4607-A1B3-FFFB0D45A4B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21961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47A0D2-39B9-4502-98D5-372BCE1EAC22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C28E60-0AA1-4EFD-8599-8C16E5663430}" type="slidenum">
              <a:rPr lang="en-GB" smtClean="0"/>
              <a:pPr/>
              <a:t>27</a:t>
            </a:fld>
            <a:endParaRPr lang="en-GB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C28E60-0AA1-4EFD-8599-8C16E5663430}" type="slidenum">
              <a:rPr lang="en-GB" smtClean="0"/>
              <a:pPr/>
              <a:t>34</a:t>
            </a:fld>
            <a:endParaRPr lang="en-GB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B03EFF-0CF6-4B11-AA97-93046B8DE6DD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3069F7-488B-498D-8A7B-1330A72F0F1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3AF16D-AEAB-47E8-B715-9116A160907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86F07B-9F36-4BF1-BFBF-5FCF2847C298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36616-FD75-4866-A689-1CAD1C01BFF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050DF1-5F36-4E12-94BD-779647707A43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9E062E-AB70-4287-A7E1-E7C5C63D8AE2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93CE8B-A682-4185-8438-7546C5386D8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06C14C-0B63-4B94-9259-98FB8A4424B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FE6F1F-A7F1-4345-87ED-DB5DD0BCE1D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525D77-92AE-46A9-A053-78A0163008CC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31216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34348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/>
            </a:lvl1pPr>
          </a:lstStyle>
          <a:p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3D29AEE-7470-4E19-B836-691D8ADE89AB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6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7" name="Rectangle 19"/>
          <p:cNvSpPr>
            <a:spLocks noChangeArrowheads="1"/>
          </p:cNvSpPr>
          <p:nvPr/>
        </p:nvSpPr>
        <p:spPr bwMode="auto">
          <a:xfrm>
            <a:off x="0" y="1700808"/>
            <a:ext cx="9144000" cy="324036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2071" name="Picture 23" descr="1_passport"/>
          <p:cNvPicPr>
            <a:picLocks noChangeAspect="1" noChangeArrowheads="1"/>
          </p:cNvPicPr>
          <p:nvPr/>
        </p:nvPicPr>
        <p:blipFill>
          <a:blip r:embed="rId2" cstate="print"/>
          <a:srcRect l="9227" r="7666" b="6218"/>
          <a:stretch>
            <a:fillRect/>
          </a:stretch>
        </p:blipFill>
        <p:spPr bwMode="auto">
          <a:xfrm>
            <a:off x="0" y="3429000"/>
            <a:ext cx="1944688" cy="1460500"/>
          </a:xfrm>
          <a:prstGeom prst="rect">
            <a:avLst/>
          </a:prstGeom>
          <a:noFill/>
        </p:spPr>
      </p:pic>
      <p:pic>
        <p:nvPicPr>
          <p:cNvPr id="2055" name="Picture 7" descr="dry_dese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9563" y="188913"/>
            <a:ext cx="2484437" cy="1657350"/>
          </a:xfrm>
          <a:prstGeom prst="rect">
            <a:avLst/>
          </a:prstGeom>
          <a:noFill/>
        </p:spPr>
      </p:pic>
      <p:pic>
        <p:nvPicPr>
          <p:cNvPr id="2056" name="Picture 8" descr="kangaroo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88913"/>
            <a:ext cx="2519363" cy="1655762"/>
          </a:xfrm>
          <a:prstGeom prst="rect">
            <a:avLst/>
          </a:prstGeom>
          <a:noFill/>
        </p:spPr>
      </p:pic>
      <p:pic>
        <p:nvPicPr>
          <p:cNvPr id="2057" name="Picture 9" descr="l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4438" y="188913"/>
            <a:ext cx="1728787" cy="1636712"/>
          </a:xfrm>
          <a:prstGeom prst="rect">
            <a:avLst/>
          </a:prstGeom>
          <a:noFill/>
        </p:spPr>
      </p:pic>
      <p:pic>
        <p:nvPicPr>
          <p:cNvPr id="2058" name="Picture 10" descr="sunse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40200" y="188913"/>
            <a:ext cx="1652588" cy="1655762"/>
          </a:xfrm>
          <a:prstGeom prst="rect">
            <a:avLst/>
          </a:prstGeom>
          <a:noFill/>
        </p:spPr>
      </p:pic>
      <p:pic>
        <p:nvPicPr>
          <p:cNvPr id="2059" name="Picture 11" descr="Hong%20Kong%20-%20Duk%20Ling%20Ride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525" y="188913"/>
            <a:ext cx="1208088" cy="1655762"/>
          </a:xfrm>
          <a:prstGeom prst="rect">
            <a:avLst/>
          </a:prstGeom>
          <a:noFill/>
        </p:spPr>
      </p:pic>
      <p:grpSp>
        <p:nvGrpSpPr>
          <p:cNvPr id="2070" name="Group 22"/>
          <p:cNvGrpSpPr>
            <a:grpSpLocks/>
          </p:cNvGrpSpPr>
          <p:nvPr/>
        </p:nvGrpSpPr>
        <p:grpSpPr bwMode="auto">
          <a:xfrm>
            <a:off x="25400" y="4886325"/>
            <a:ext cx="9144000" cy="1655763"/>
            <a:chOff x="0" y="3158"/>
            <a:chExt cx="5760" cy="1043"/>
          </a:xfrm>
        </p:grpSpPr>
        <p:pic>
          <p:nvPicPr>
            <p:cNvPr id="2060" name="Picture 12" descr="lake-matheson-2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3158"/>
              <a:ext cx="1042" cy="1043"/>
            </a:xfrm>
            <a:prstGeom prst="rect">
              <a:avLst/>
            </a:prstGeom>
            <a:noFill/>
          </p:spPr>
        </p:pic>
        <p:pic>
          <p:nvPicPr>
            <p:cNvPr id="2061" name="Picture 13" descr="statue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20" y="3158"/>
              <a:ext cx="1452" cy="1041"/>
            </a:xfrm>
            <a:prstGeom prst="rect">
              <a:avLst/>
            </a:prstGeom>
            <a:noFill/>
          </p:spPr>
        </p:pic>
        <p:pic>
          <p:nvPicPr>
            <p:cNvPr id="2062" name="Picture 14" descr="castle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789" y="3158"/>
              <a:ext cx="1587" cy="1043"/>
            </a:xfrm>
            <a:prstGeom prst="rect">
              <a:avLst/>
            </a:prstGeom>
            <a:noFill/>
          </p:spPr>
        </p:pic>
        <p:pic>
          <p:nvPicPr>
            <p:cNvPr id="2063" name="Picture 15" descr="MZV%20Gunung%20Mulu%20national%20park%20moss%20covered%20trees%20in%20rainforest%20b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2472" y="3158"/>
              <a:ext cx="674" cy="1043"/>
            </a:xfrm>
            <a:prstGeom prst="rect">
              <a:avLst/>
            </a:prstGeom>
            <a:noFill/>
          </p:spPr>
        </p:pic>
        <p:pic>
          <p:nvPicPr>
            <p:cNvPr id="2064" name="Picture 16" descr="northern_lights_l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3969" y="3158"/>
              <a:ext cx="1180" cy="1043"/>
            </a:xfrm>
            <a:prstGeom prst="rect">
              <a:avLst/>
            </a:prstGeom>
            <a:noFill/>
          </p:spPr>
        </p:pic>
        <p:pic>
          <p:nvPicPr>
            <p:cNvPr id="2065" name="Picture 17" descr="russia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080" y="3158"/>
              <a:ext cx="680" cy="1043"/>
            </a:xfrm>
            <a:prstGeom prst="rect">
              <a:avLst/>
            </a:prstGeom>
            <a:noFill/>
          </p:spPr>
        </p:pic>
      </p:grpSp>
      <p:sp>
        <p:nvSpPr>
          <p:cNvPr id="2066" name="Rectangle 18"/>
          <p:cNvSpPr>
            <a:spLocks noChangeArrowheads="1"/>
          </p:cNvSpPr>
          <p:nvPr/>
        </p:nvSpPr>
        <p:spPr bwMode="auto">
          <a:xfrm>
            <a:off x="0" y="0"/>
            <a:ext cx="9144000" cy="28733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2052" name="Picture 4" descr="j0402257"/>
          <p:cNvPicPr>
            <a:picLocks noChangeAspect="1" noChangeArrowheads="1"/>
          </p:cNvPicPr>
          <p:nvPr/>
        </p:nvPicPr>
        <p:blipFill>
          <a:blip r:embed="rId14" cstate="print"/>
          <a:srcRect l="21725"/>
          <a:stretch>
            <a:fillRect/>
          </a:stretch>
        </p:blipFill>
        <p:spPr bwMode="auto">
          <a:xfrm>
            <a:off x="-6350" y="1781175"/>
            <a:ext cx="1944688" cy="1657350"/>
          </a:xfrm>
          <a:prstGeom prst="rect">
            <a:avLst/>
          </a:prstGeom>
          <a:noFill/>
        </p:spPr>
      </p:pic>
      <p:pic>
        <p:nvPicPr>
          <p:cNvPr id="2068" name="Picture 20" descr="1_british-airways"/>
          <p:cNvPicPr>
            <a:picLocks noChangeAspect="1" noChangeArrowheads="1"/>
          </p:cNvPicPr>
          <p:nvPr/>
        </p:nvPicPr>
        <p:blipFill>
          <a:blip r:embed="rId15" cstate="print"/>
          <a:srcRect r="7913"/>
          <a:stretch>
            <a:fillRect/>
          </a:stretch>
        </p:blipFill>
        <p:spPr bwMode="auto">
          <a:xfrm>
            <a:off x="7067550" y="1781175"/>
            <a:ext cx="2087563" cy="1700213"/>
          </a:xfrm>
          <a:prstGeom prst="rect">
            <a:avLst/>
          </a:prstGeom>
          <a:noFill/>
        </p:spPr>
      </p:pic>
      <p:pic>
        <p:nvPicPr>
          <p:cNvPr id="2069" name="Picture 21" descr="big-ben3"/>
          <p:cNvPicPr>
            <a:picLocks noChangeAspect="1" noChangeArrowheads="1"/>
          </p:cNvPicPr>
          <p:nvPr/>
        </p:nvPicPr>
        <p:blipFill>
          <a:blip r:embed="rId16" cstate="print"/>
          <a:srcRect l="-5156"/>
          <a:stretch>
            <a:fillRect/>
          </a:stretch>
        </p:blipFill>
        <p:spPr bwMode="auto">
          <a:xfrm>
            <a:off x="7092950" y="3429000"/>
            <a:ext cx="2051050" cy="1463675"/>
          </a:xfrm>
          <a:prstGeom prst="rect">
            <a:avLst/>
          </a:prstGeom>
          <a:noFill/>
        </p:spPr>
      </p:pic>
      <p:sp>
        <p:nvSpPr>
          <p:cNvPr id="2072" name="Rectangle 24"/>
          <p:cNvSpPr>
            <a:spLocks noChangeArrowheads="1"/>
          </p:cNvSpPr>
          <p:nvPr/>
        </p:nvSpPr>
        <p:spPr bwMode="auto">
          <a:xfrm>
            <a:off x="9099550" y="0"/>
            <a:ext cx="69850" cy="6669088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73" name="Rectangle 25"/>
          <p:cNvSpPr>
            <a:spLocks noChangeArrowheads="1"/>
          </p:cNvSpPr>
          <p:nvPr/>
        </p:nvSpPr>
        <p:spPr bwMode="auto">
          <a:xfrm>
            <a:off x="0" y="93663"/>
            <a:ext cx="69850" cy="6669087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75" name="Rectangle 27"/>
          <p:cNvSpPr>
            <a:spLocks noChangeArrowheads="1"/>
          </p:cNvSpPr>
          <p:nvPr/>
        </p:nvSpPr>
        <p:spPr bwMode="auto">
          <a:xfrm flipH="1">
            <a:off x="6876256" y="1779588"/>
            <a:ext cx="326232" cy="3095625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3272" y="1780352"/>
            <a:ext cx="4824412" cy="3041650"/>
          </a:xfrm>
          <a:solidFill>
            <a:schemeClr val="tx1"/>
          </a:solidFill>
        </p:spPr>
        <p:txBody>
          <a:bodyPr/>
          <a:lstStyle/>
          <a:p>
            <a:r>
              <a:rPr lang="en-GB" sz="5400" b="0" dirty="0" smtClean="0">
                <a:solidFill>
                  <a:schemeClr val="bg1"/>
                </a:solidFill>
              </a:rPr>
              <a:t>Electives are not holidays</a:t>
            </a:r>
            <a:r>
              <a:rPr lang="en-GB" b="0" dirty="0" smtClean="0">
                <a:solidFill>
                  <a:schemeClr val="bg1"/>
                </a:solidFill>
              </a:rPr>
              <a:t/>
            </a:r>
            <a:br>
              <a:rPr lang="en-GB" b="0" dirty="0" smtClean="0">
                <a:solidFill>
                  <a:schemeClr val="bg1"/>
                </a:solidFill>
              </a:rPr>
            </a:br>
            <a:r>
              <a:rPr lang="en-GB" sz="1200" b="0" dirty="0" smtClean="0">
                <a:solidFill>
                  <a:schemeClr val="bg1"/>
                </a:solidFill>
              </a:rPr>
              <a:t> </a:t>
            </a:r>
            <a:r>
              <a:rPr lang="en-GB" b="0" dirty="0" smtClean="0">
                <a:solidFill>
                  <a:schemeClr val="bg1"/>
                </a:solidFill>
              </a:rPr>
              <a:t/>
            </a:r>
            <a:br>
              <a:rPr lang="en-GB" b="0" dirty="0" smtClean="0">
                <a:solidFill>
                  <a:schemeClr val="bg1"/>
                </a:solidFill>
              </a:rPr>
            </a:br>
            <a:r>
              <a:rPr lang="en-GB" sz="3200" b="0" dirty="0" smtClean="0">
                <a:solidFill>
                  <a:schemeClr val="bg1"/>
                </a:solidFill>
              </a:rPr>
              <a:t>Dr Mike </a:t>
            </a:r>
            <a:r>
              <a:rPr lang="en-GB" sz="3200" b="0" dirty="0" smtClean="0">
                <a:solidFill>
                  <a:schemeClr val="bg1"/>
                </a:solidFill>
              </a:rPr>
              <a:t>Barrett</a:t>
            </a:r>
            <a:br>
              <a:rPr lang="en-GB" sz="3200" b="0" dirty="0" smtClean="0">
                <a:solidFill>
                  <a:schemeClr val="bg1"/>
                </a:solidFill>
              </a:rPr>
            </a:br>
            <a:r>
              <a:rPr lang="en-GB" sz="2800" b="0" dirty="0" smtClean="0">
                <a:solidFill>
                  <a:schemeClr val="bg1"/>
                </a:solidFill>
              </a:rPr>
              <a:t>Electives </a:t>
            </a:r>
            <a:r>
              <a:rPr lang="en-GB" sz="2800" b="0" dirty="0" smtClean="0">
                <a:solidFill>
                  <a:schemeClr val="bg1"/>
                </a:solidFill>
              </a:rPr>
              <a:t>Director</a:t>
            </a:r>
            <a:endParaRPr lang="en-GB" sz="2800" b="0" dirty="0">
              <a:solidFill>
                <a:schemeClr val="bg1"/>
              </a:solidFill>
            </a:endParaRPr>
          </a:p>
        </p:txBody>
      </p:sp>
      <p:sp>
        <p:nvSpPr>
          <p:cNvPr id="26" name="Rectangle 18"/>
          <p:cNvSpPr>
            <a:spLocks noChangeArrowheads="1"/>
          </p:cNvSpPr>
          <p:nvPr/>
        </p:nvSpPr>
        <p:spPr bwMode="auto">
          <a:xfrm>
            <a:off x="0" y="6533295"/>
            <a:ext cx="9144000" cy="332656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Practicalities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556792"/>
            <a:ext cx="7543800" cy="496855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sz="2400" dirty="0" smtClean="0"/>
              <a:t>Climate </a:t>
            </a:r>
          </a:p>
          <a:p>
            <a:pPr>
              <a:buFont typeface="Arial" charset="0"/>
              <a:buChar char="•"/>
            </a:pPr>
            <a:r>
              <a:rPr lang="en-GB" sz="2400" dirty="0" smtClean="0"/>
              <a:t>Language </a:t>
            </a:r>
          </a:p>
          <a:p>
            <a:pPr>
              <a:buFont typeface="Arial" charset="0"/>
              <a:buChar char="•"/>
            </a:pPr>
            <a:r>
              <a:rPr lang="en-GB" sz="2400" dirty="0" smtClean="0"/>
              <a:t>How to get there</a:t>
            </a:r>
          </a:p>
          <a:p>
            <a:pPr>
              <a:buFont typeface="Arial" charset="0"/>
              <a:buChar char="•"/>
            </a:pPr>
            <a:r>
              <a:rPr lang="en-GB" sz="2400" dirty="0" smtClean="0"/>
              <a:t>Is it safe?</a:t>
            </a:r>
          </a:p>
          <a:p>
            <a:pPr lvl="1">
              <a:buFont typeface="Arial" charset="0"/>
              <a:buChar char="•"/>
            </a:pPr>
            <a:r>
              <a:rPr lang="en-GB" sz="2400" dirty="0" smtClean="0"/>
              <a:t>Political / Biological / Social </a:t>
            </a:r>
          </a:p>
          <a:p>
            <a:pPr>
              <a:buFont typeface="Arial" charset="0"/>
              <a:buChar char="•"/>
            </a:pPr>
            <a:r>
              <a:rPr lang="en-GB" sz="2400" dirty="0" smtClean="0"/>
              <a:t>Will you enjoy being there?</a:t>
            </a:r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Local customs (e.g. poverty, caste)</a:t>
            </a:r>
          </a:p>
          <a:p>
            <a:pPr marL="342900" lvl="1" indent="-342900">
              <a:buFont typeface="Arial" charset="0"/>
              <a:buChar char="•"/>
            </a:pPr>
            <a:r>
              <a:rPr lang="en-GB" sz="2400" dirty="0" smtClean="0"/>
              <a:t>Where will you stay?</a:t>
            </a:r>
          </a:p>
          <a:p>
            <a:pPr lvl="1">
              <a:buFont typeface="Arial" charset="0"/>
              <a:buChar char="•"/>
            </a:pPr>
            <a:r>
              <a:rPr lang="en-GB" sz="1800" dirty="0" smtClean="0"/>
              <a:t>Hotel / Hostel / Hospital accommodation / Halls </a:t>
            </a:r>
          </a:p>
          <a:p>
            <a:pPr lvl="1">
              <a:buFont typeface="Arial" charset="0"/>
              <a:buChar char="•"/>
            </a:pPr>
            <a:r>
              <a:rPr lang="en-GB" sz="1800" dirty="0" smtClean="0"/>
              <a:t>Family (your own or a host family)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Have some Fun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584" y="1844824"/>
            <a:ext cx="7543800" cy="44577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dirty="0" smtClean="0"/>
              <a:t>What part of the world do you want to visit?</a:t>
            </a:r>
          </a:p>
          <a:p>
            <a:pPr>
              <a:buFont typeface="Arial" charset="0"/>
              <a:buChar char="•"/>
            </a:pPr>
            <a:r>
              <a:rPr lang="en-GB" dirty="0" smtClean="0"/>
              <a:t>What else do you want to do?</a:t>
            </a:r>
          </a:p>
          <a:p>
            <a:pPr>
              <a:buFont typeface="Arial" charset="0"/>
              <a:buChar char="•"/>
            </a:pPr>
            <a:r>
              <a:rPr lang="en-GB" dirty="0" smtClean="0"/>
              <a:t>Where do you want to travel?</a:t>
            </a:r>
          </a:p>
          <a:p>
            <a:pPr>
              <a:buFont typeface="Arial" charset="0"/>
              <a:buChar char="•"/>
            </a:pPr>
            <a:r>
              <a:rPr lang="en-GB" dirty="0" smtClean="0"/>
              <a:t>Accommodation?</a:t>
            </a:r>
          </a:p>
          <a:p>
            <a:pPr>
              <a:buFont typeface="Arial" charset="0"/>
              <a:buChar char="•"/>
            </a:pPr>
            <a:r>
              <a:rPr lang="en-GB" dirty="0" smtClean="0"/>
              <a:t>Who do you want to go with?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Getting started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412776"/>
            <a:ext cx="8352928" cy="4222204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dirty="0" smtClean="0"/>
              <a:t>Electives intranet</a:t>
            </a:r>
          </a:p>
          <a:p>
            <a:pPr>
              <a:buFont typeface="Arial" charset="0"/>
              <a:buChar char="•"/>
            </a:pPr>
            <a:r>
              <a:rPr lang="en-GB" dirty="0" smtClean="0"/>
              <a:t>Elective reports (FEO St Mary’s)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Reports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Spreadsheet summary online of locations and types of placements</a:t>
            </a:r>
          </a:p>
          <a:p>
            <a:pPr>
              <a:buFont typeface="Arial" charset="0"/>
              <a:buChar char="•"/>
            </a:pPr>
            <a:r>
              <a:rPr lang="en-GB" dirty="0" smtClean="0"/>
              <a:t>Google “Medical Electives”</a:t>
            </a:r>
          </a:p>
          <a:p>
            <a:pPr>
              <a:buFont typeface="Arial" charset="0"/>
              <a:buChar char="•"/>
            </a:pPr>
            <a:r>
              <a:rPr lang="en-GB" dirty="0" smtClean="0"/>
              <a:t>Speak to people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How much should I </a:t>
            </a:r>
            <a:r>
              <a:rPr lang="en-GB" b="1" dirty="0" smtClean="0"/>
              <a:t>budget?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268760"/>
            <a:ext cx="7992888" cy="54006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sz="2800" dirty="0" smtClean="0"/>
              <a:t>Need to know how much you want to spend</a:t>
            </a:r>
          </a:p>
          <a:p>
            <a:pPr>
              <a:buFont typeface="Arial" charset="0"/>
              <a:buChar char="•"/>
            </a:pPr>
            <a:r>
              <a:rPr lang="en-GB" sz="2800" dirty="0" smtClean="0"/>
              <a:t>Never underestimate cost of living in a developing country</a:t>
            </a:r>
          </a:p>
          <a:p>
            <a:pPr lvl="1">
              <a:buFont typeface="Arial" charset="0"/>
              <a:buChar char="•"/>
            </a:pPr>
            <a:r>
              <a:rPr lang="en-GB" sz="2400" dirty="0" smtClean="0"/>
              <a:t>Travel to and from the country</a:t>
            </a:r>
          </a:p>
          <a:p>
            <a:pPr lvl="1">
              <a:buFont typeface="Arial" charset="0"/>
              <a:buChar char="•"/>
            </a:pPr>
            <a:r>
              <a:rPr lang="en-GB" sz="2400" dirty="0" smtClean="0"/>
              <a:t>Accommodation</a:t>
            </a:r>
          </a:p>
          <a:p>
            <a:pPr lvl="1">
              <a:buFont typeface="Arial" charset="0"/>
              <a:buChar char="•"/>
            </a:pPr>
            <a:r>
              <a:rPr lang="en-GB" sz="2400" dirty="0" smtClean="0"/>
              <a:t>Trips </a:t>
            </a:r>
          </a:p>
          <a:p>
            <a:pPr lvl="1">
              <a:buFont typeface="Arial" charset="0"/>
              <a:buChar char="•"/>
            </a:pPr>
            <a:r>
              <a:rPr lang="en-GB" sz="2400" dirty="0" smtClean="0"/>
              <a:t>Visas</a:t>
            </a:r>
          </a:p>
          <a:p>
            <a:pPr lvl="1">
              <a:buFont typeface="Arial" charset="0"/>
              <a:buChar char="•"/>
            </a:pPr>
            <a:r>
              <a:rPr lang="en-GB" sz="2400" dirty="0" smtClean="0"/>
              <a:t>Insurance</a:t>
            </a:r>
          </a:p>
          <a:p>
            <a:pPr lvl="1">
              <a:buFont typeface="Arial" charset="0"/>
              <a:buChar char="•"/>
            </a:pPr>
            <a:r>
              <a:rPr lang="en-GB" sz="2400" dirty="0" smtClean="0"/>
              <a:t>Petrol  + licence for rented vehicles </a:t>
            </a:r>
          </a:p>
          <a:p>
            <a:pPr lvl="1">
              <a:buFont typeface="Arial" charset="0"/>
              <a:buChar char="•"/>
            </a:pPr>
            <a:r>
              <a:rPr lang="en-GB" sz="2400" dirty="0" smtClean="0"/>
              <a:t>Suitable clothing and Toiletries </a:t>
            </a:r>
          </a:p>
          <a:p>
            <a:pPr lvl="1">
              <a:buFont typeface="Arial" charset="0"/>
              <a:buChar char="•"/>
            </a:pPr>
            <a:r>
              <a:rPr lang="en-GB" sz="2400" dirty="0" smtClean="0"/>
              <a:t>Any recommended &amp; desirable PPE</a:t>
            </a:r>
          </a:p>
          <a:p>
            <a:pPr lvl="1">
              <a:buFont typeface="Arial" charset="0"/>
              <a:buChar char="•"/>
            </a:pPr>
            <a:r>
              <a:rPr lang="en-GB" sz="2400" dirty="0" smtClean="0"/>
              <a:t>Emergency money</a:t>
            </a:r>
            <a:endParaRPr lang="en-GB" dirty="0" smtClean="0"/>
          </a:p>
        </p:txBody>
      </p:sp>
      <p:pic>
        <p:nvPicPr>
          <p:cNvPr id="5" name="Picture 4" descr="P7230307.JPG"/>
          <p:cNvPicPr>
            <a:picLocks noChangeAspect="1"/>
          </p:cNvPicPr>
          <p:nvPr/>
        </p:nvPicPr>
        <p:blipFill>
          <a:blip r:embed="rId2" cstate="print"/>
          <a:srcRect l="39144" t="26096"/>
          <a:stretch>
            <a:fillRect/>
          </a:stretch>
        </p:blipFill>
        <p:spPr>
          <a:xfrm>
            <a:off x="6084168" y="2564904"/>
            <a:ext cx="2659814" cy="24225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Money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340768"/>
            <a:ext cx="7772400" cy="5085184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sz="2800" dirty="0" smtClean="0"/>
              <a:t>Professional loans</a:t>
            </a:r>
          </a:p>
          <a:p>
            <a:pPr>
              <a:buFont typeface="Arial" charset="0"/>
              <a:buChar char="•"/>
            </a:pPr>
            <a:r>
              <a:rPr lang="en-GB" sz="2800" dirty="0" smtClean="0"/>
              <a:t>Student loan</a:t>
            </a:r>
          </a:p>
          <a:p>
            <a:pPr>
              <a:buFont typeface="Arial" charset="0"/>
              <a:buChar char="•"/>
            </a:pPr>
            <a:r>
              <a:rPr lang="en-GB" sz="2800" dirty="0" smtClean="0"/>
              <a:t>ICSMSU &amp; ICSM Alumni Association Elective Awards</a:t>
            </a:r>
          </a:p>
          <a:p>
            <a:pPr>
              <a:buFont typeface="Arial" charset="0"/>
              <a:buChar char="•"/>
            </a:pPr>
            <a:r>
              <a:rPr lang="en-GB" sz="2800" dirty="0" smtClean="0"/>
              <a:t>Elective grants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Check the intranet</a:t>
            </a:r>
          </a:p>
          <a:p>
            <a:pPr lvl="1">
              <a:buFont typeface="Arial" charset="0"/>
              <a:buChar char="•"/>
            </a:pPr>
            <a:r>
              <a:rPr lang="en-GB" dirty="0" smtClean="0"/>
              <a:t>Check out deadlines and apply early</a:t>
            </a:r>
          </a:p>
          <a:p>
            <a:pPr>
              <a:buFont typeface="Arial" charset="0"/>
              <a:buChar char="•"/>
            </a:pPr>
            <a:r>
              <a:rPr lang="en-GB" sz="2800" dirty="0" smtClean="0"/>
              <a:t>Set funds aside now (SAVE!)</a:t>
            </a:r>
          </a:p>
          <a:p>
            <a:pPr>
              <a:buFont typeface="Arial" charset="0"/>
              <a:buChar char="•"/>
            </a:pPr>
            <a:r>
              <a:rPr lang="en-GB" sz="2800" dirty="0" smtClean="0"/>
              <a:t>Buy essentials over time, rather than in panic</a:t>
            </a:r>
          </a:p>
          <a:p>
            <a:pPr>
              <a:buFont typeface="Arial" charset="0"/>
              <a:buChar char="•"/>
            </a:pPr>
            <a:r>
              <a:rPr lang="en-GB" sz="2800" dirty="0" smtClean="0"/>
              <a:t>Bank of Mum and Dad</a:t>
            </a:r>
          </a:p>
          <a:p>
            <a:pPr>
              <a:buNone/>
            </a:pPr>
            <a:endParaRPr lang="en-GB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Problems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00808"/>
            <a:ext cx="7543800" cy="4896544"/>
          </a:xfrm>
        </p:spPr>
        <p:txBody>
          <a:bodyPr/>
          <a:lstStyle/>
          <a:p>
            <a:pPr>
              <a:buNone/>
            </a:pPr>
            <a:r>
              <a:rPr lang="en-GB" sz="2000" b="1" i="1" dirty="0" smtClean="0"/>
              <a:t>‘My elective has fallen through’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Be flexible! 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Don’t panic – plenty of opportunities you can take up at short notice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Avoid this as best as you can by PLANNING EARLY 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Have  a Plan B!</a:t>
            </a:r>
          </a:p>
          <a:p>
            <a:endParaRPr lang="en-GB" sz="2000" dirty="0" smtClean="0"/>
          </a:p>
          <a:p>
            <a:pPr>
              <a:buNone/>
            </a:pPr>
            <a:r>
              <a:rPr lang="en-GB" sz="2000" b="1" i="1" dirty="0" smtClean="0"/>
              <a:t>‘I get to my elective and its not what I expected’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Cope with the unexpected – be flexible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Make the most of opportunities available to you</a:t>
            </a:r>
          </a:p>
          <a:p>
            <a:pPr>
              <a:buFont typeface="Arial" charset="0"/>
              <a:buChar char="•"/>
            </a:pPr>
            <a:endParaRPr lang="en-GB" sz="2000" dirty="0" smtClean="0"/>
          </a:p>
          <a:p>
            <a:pPr>
              <a:buNone/>
            </a:pPr>
            <a:r>
              <a:rPr lang="en-GB" sz="2000" b="1" i="1" dirty="0" smtClean="0"/>
              <a:t>‘I can’t go abroad’</a:t>
            </a:r>
          </a:p>
          <a:p>
            <a:pPr>
              <a:buFont typeface="Arial" charset="0"/>
              <a:buChar char="•"/>
            </a:pPr>
            <a:r>
              <a:rPr lang="en-GB" sz="2000" dirty="0" smtClean="0"/>
              <a:t>Plenty of fantastic opportunities in the UK!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Before you go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34348"/>
            <a:ext cx="7772400" cy="4890996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sz="2400" dirty="0" smtClean="0"/>
              <a:t>Photocopy/scan documents and send to family members and yourself</a:t>
            </a:r>
          </a:p>
          <a:p>
            <a:pPr>
              <a:buFont typeface="Arial" charset="0"/>
              <a:buChar char="•"/>
            </a:pPr>
            <a:r>
              <a:rPr lang="en-GB" sz="2400" dirty="0" smtClean="0"/>
              <a:t>Keep copies online</a:t>
            </a:r>
          </a:p>
          <a:p>
            <a:pPr>
              <a:buFont typeface="Arial" charset="0"/>
              <a:buChar char="•"/>
            </a:pPr>
            <a:r>
              <a:rPr lang="en-GB" sz="2400" dirty="0" smtClean="0"/>
              <a:t>Check your itinerary</a:t>
            </a:r>
          </a:p>
          <a:p>
            <a:pPr>
              <a:buFont typeface="Arial" charset="0"/>
              <a:buChar char="•"/>
            </a:pPr>
            <a:r>
              <a:rPr lang="en-GB" sz="2400" dirty="0" smtClean="0"/>
              <a:t>Give people your itinerary</a:t>
            </a:r>
          </a:p>
          <a:p>
            <a:pPr>
              <a:buFont typeface="Arial" charset="0"/>
              <a:buChar char="•"/>
            </a:pPr>
            <a:r>
              <a:rPr lang="en-GB" sz="2400" dirty="0" smtClean="0"/>
              <a:t>Vaccinations!             see OH presentation</a:t>
            </a:r>
          </a:p>
          <a:p>
            <a:pPr>
              <a:buFont typeface="Arial" charset="0"/>
              <a:buChar char="•"/>
            </a:pPr>
            <a:r>
              <a:rPr lang="en-GB" sz="2400" dirty="0" smtClean="0"/>
              <a:t>Visas -  allow enough time to apply and collect</a:t>
            </a:r>
          </a:p>
          <a:p>
            <a:pPr>
              <a:buFont typeface="Arial" charset="0"/>
              <a:buChar char="•"/>
            </a:pPr>
            <a:r>
              <a:rPr lang="en-GB" sz="2400" dirty="0" smtClean="0"/>
              <a:t>Travel insurance</a:t>
            </a:r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Read College’s insurance policy</a:t>
            </a:r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Take copy of College Cover note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Electives reports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412776"/>
            <a:ext cx="7772400" cy="4328120"/>
          </a:xfrm>
        </p:spPr>
        <p:txBody>
          <a:bodyPr/>
          <a:lstStyle/>
          <a:p>
            <a:r>
              <a:rPr lang="en-GB" dirty="0"/>
              <a:t>Read those from students who have visited the areas previously </a:t>
            </a:r>
            <a:br>
              <a:rPr lang="en-GB" dirty="0"/>
            </a:br>
            <a:r>
              <a:rPr lang="en-GB" dirty="0" smtClean="0"/>
              <a:t>(FEO </a:t>
            </a:r>
            <a:r>
              <a:rPr lang="en-GB" dirty="0"/>
              <a:t>St Mary’s)</a:t>
            </a:r>
          </a:p>
          <a:p>
            <a:r>
              <a:rPr lang="en-GB" dirty="0"/>
              <a:t>Help those that follow by giving good details of your experience in </a:t>
            </a:r>
            <a:r>
              <a:rPr lang="en-GB" b="1" u="sng" dirty="0"/>
              <a:t>your</a:t>
            </a:r>
            <a:r>
              <a:rPr lang="en-GB" dirty="0"/>
              <a:t> report</a:t>
            </a:r>
          </a:p>
          <a:p>
            <a:r>
              <a:rPr lang="en-GB" dirty="0"/>
              <a:t>Write up your </a:t>
            </a:r>
            <a:r>
              <a:rPr lang="en-GB" dirty="0" smtClean="0"/>
              <a:t>report promptly</a:t>
            </a:r>
          </a:p>
          <a:p>
            <a:r>
              <a:rPr lang="en-GB" dirty="0" smtClean="0"/>
              <a:t>Consider talking about your elective at the Electives Evening in </a:t>
            </a:r>
            <a:r>
              <a:rPr lang="en-GB" dirty="0"/>
              <a:t>O</a:t>
            </a:r>
            <a:r>
              <a:rPr lang="en-GB" dirty="0" smtClean="0"/>
              <a:t>ctober 2014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Tips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340768"/>
            <a:ext cx="7772400" cy="5256584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sz="2800" dirty="0" smtClean="0"/>
              <a:t>Map out timeline of things to do</a:t>
            </a:r>
          </a:p>
          <a:p>
            <a:pPr>
              <a:buFont typeface="Arial" charset="0"/>
              <a:buChar char="•"/>
            </a:pPr>
            <a:r>
              <a:rPr lang="en-GB" sz="2800" dirty="0" smtClean="0"/>
              <a:t>Some students suggest having a separate bank account for savings </a:t>
            </a:r>
          </a:p>
          <a:p>
            <a:pPr>
              <a:buFont typeface="Arial" charset="0"/>
              <a:buChar char="•"/>
            </a:pPr>
            <a:r>
              <a:rPr lang="en-GB" sz="2800" dirty="0" smtClean="0"/>
              <a:t>Plan early – or Sit in a queue at the embassy waiting for a visa whilst revising for Finals</a:t>
            </a:r>
          </a:p>
          <a:p>
            <a:pPr>
              <a:buFont typeface="Arial" charset="0"/>
              <a:buChar char="•"/>
            </a:pPr>
            <a:r>
              <a:rPr lang="en-GB" sz="2800" dirty="0" smtClean="0"/>
              <a:t>Keep a diary of your experiences and reflections – travelling experiences &amp; medical</a:t>
            </a:r>
          </a:p>
          <a:p>
            <a:pPr>
              <a:buFont typeface="Arial" charset="0"/>
              <a:buChar char="•"/>
            </a:pPr>
            <a:r>
              <a:rPr lang="en-GB" sz="2800" dirty="0" smtClean="0"/>
              <a:t>Write a good report!</a:t>
            </a:r>
          </a:p>
          <a:p>
            <a:pPr>
              <a:buFont typeface="Arial" charset="0"/>
              <a:buChar char="•"/>
            </a:pPr>
            <a:r>
              <a:rPr lang="en-GB" sz="2800" dirty="0" smtClean="0"/>
              <a:t>Do not ignore Wendy’s emails – they are important</a:t>
            </a:r>
          </a:p>
          <a:p>
            <a:pPr>
              <a:buFont typeface="Arial" charset="0"/>
              <a:buChar char="•"/>
            </a:pPr>
            <a:r>
              <a:rPr lang="en-GB" sz="2800" dirty="0" smtClean="0"/>
              <a:t>Read the OH forms and guidance carefully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More Tips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3568" y="1340768"/>
            <a:ext cx="7772400" cy="4544144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sz="2800" dirty="0" smtClean="0"/>
              <a:t>Check FCO Travel Advice for all regions being visited – updated as problems arise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Working in or travelling through malaria-prone areas (includes your holiday time)</a:t>
            </a:r>
          </a:p>
          <a:p>
            <a:pPr lvl="1">
              <a:buFont typeface="Arial" charset="0"/>
              <a:buChar char="•"/>
            </a:pPr>
            <a:r>
              <a:rPr lang="en-US" sz="2400" dirty="0" smtClean="0"/>
              <a:t>You MUST check with Occupational Health in good time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Electives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None/>
            </a:pPr>
            <a:r>
              <a:rPr lang="en-GB" dirty="0"/>
              <a:t>Details on the Intranet Electives website</a:t>
            </a:r>
          </a:p>
          <a:p>
            <a:r>
              <a:rPr lang="en-GB" i="1" dirty="0"/>
              <a:t>…time for learning about Medicine and this should have high priority. It is important to note that the </a:t>
            </a:r>
            <a:r>
              <a:rPr lang="en-GB" b="1" i="1" dirty="0"/>
              <a:t>minimum time</a:t>
            </a:r>
            <a:r>
              <a:rPr lang="en-GB" i="1" dirty="0"/>
              <a:t> to be spent on elective is </a:t>
            </a:r>
            <a:r>
              <a:rPr lang="en-GB" b="1" i="1" dirty="0"/>
              <a:t>7 weeks</a:t>
            </a:r>
            <a:r>
              <a:rPr lang="en-GB" i="1" dirty="0"/>
              <a:t>. The holiday aspect of the elective is very much a secondary priority.</a:t>
            </a:r>
            <a:r>
              <a:rPr lang="en-GB" dirty="0"/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Sales pitch!</a:t>
            </a:r>
            <a:endParaRPr lang="en-GB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34354" y="-7132"/>
            <a:ext cx="7526078" cy="6820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Processes</a:t>
            </a:r>
            <a:endParaRPr lang="en-GB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552" y="1268760"/>
            <a:ext cx="8062913" cy="5328592"/>
          </a:xfrm>
        </p:spPr>
        <p:txBody>
          <a:bodyPr/>
          <a:lstStyle/>
          <a:p>
            <a:pPr marL="263525" indent="-263525">
              <a:lnSpc>
                <a:spcPct val="80000"/>
              </a:lnSpc>
            </a:pPr>
            <a:r>
              <a:rPr lang="en-GB" sz="2400" dirty="0" smtClean="0"/>
              <a:t>Understand what </a:t>
            </a:r>
            <a:r>
              <a:rPr lang="en-GB" sz="2400" dirty="0"/>
              <a:t>the elective study period is about</a:t>
            </a:r>
          </a:p>
          <a:p>
            <a:pPr marL="263525" indent="-263525">
              <a:lnSpc>
                <a:spcPct val="80000"/>
              </a:lnSpc>
            </a:pPr>
            <a:r>
              <a:rPr lang="en-GB" sz="2400" dirty="0"/>
              <a:t>Where you can go, what you can do</a:t>
            </a:r>
          </a:p>
          <a:p>
            <a:pPr marL="263525" indent="-263525">
              <a:lnSpc>
                <a:spcPct val="80000"/>
              </a:lnSpc>
            </a:pPr>
            <a:r>
              <a:rPr lang="en-GB" sz="2400" b="1" dirty="0"/>
              <a:t>Discuss it with Personal Tutor</a:t>
            </a:r>
          </a:p>
          <a:p>
            <a:pPr marL="263525" indent="-263525">
              <a:lnSpc>
                <a:spcPct val="80000"/>
              </a:lnSpc>
            </a:pPr>
            <a:r>
              <a:rPr lang="en-GB" sz="2400" dirty="0"/>
              <a:t>What about an Elective </a:t>
            </a:r>
            <a:r>
              <a:rPr lang="en-GB" sz="2400" dirty="0" smtClean="0"/>
              <a:t>project?</a:t>
            </a:r>
            <a:endParaRPr lang="en-GB" sz="2400" dirty="0"/>
          </a:p>
          <a:p>
            <a:pPr marL="263525" indent="-263525">
              <a:lnSpc>
                <a:spcPct val="80000"/>
              </a:lnSpc>
            </a:pPr>
            <a:r>
              <a:rPr lang="en-GB" sz="2400" dirty="0"/>
              <a:t>Travel issues</a:t>
            </a:r>
          </a:p>
          <a:p>
            <a:pPr marL="263525" indent="-263525">
              <a:lnSpc>
                <a:spcPct val="80000"/>
              </a:lnSpc>
            </a:pPr>
            <a:r>
              <a:rPr lang="en-GB" sz="2400" dirty="0"/>
              <a:t>Financing the </a:t>
            </a:r>
            <a:r>
              <a:rPr lang="en-GB" sz="2400" dirty="0" smtClean="0"/>
              <a:t>elective, </a:t>
            </a:r>
            <a:r>
              <a:rPr lang="en-GB" sz="1400" dirty="0" smtClean="0"/>
              <a:t>including</a:t>
            </a:r>
            <a:r>
              <a:rPr lang="en-GB" sz="2400" dirty="0" smtClean="0"/>
              <a:t> School of Medicine Awards</a:t>
            </a:r>
            <a:endParaRPr lang="en-GB" sz="2400" dirty="0"/>
          </a:p>
          <a:p>
            <a:pPr marL="263525" indent="-263525">
              <a:lnSpc>
                <a:spcPct val="80000"/>
              </a:lnSpc>
            </a:pPr>
            <a:r>
              <a:rPr lang="en-GB" sz="2400" dirty="0"/>
              <a:t>Travel to/through infection-risk areas </a:t>
            </a:r>
          </a:p>
          <a:p>
            <a:pPr marL="263525" indent="-263525">
              <a:lnSpc>
                <a:spcPct val="80000"/>
              </a:lnSpc>
            </a:pPr>
            <a:r>
              <a:rPr lang="en-GB" sz="2400" dirty="0"/>
              <a:t>What can curtail or prevent your </a:t>
            </a:r>
            <a:r>
              <a:rPr lang="en-GB" sz="2400" dirty="0" smtClean="0"/>
              <a:t>elective?</a:t>
            </a:r>
            <a:endParaRPr lang="en-GB" sz="2400" dirty="0"/>
          </a:p>
          <a:p>
            <a:pPr marL="263525" indent="-263525">
              <a:lnSpc>
                <a:spcPct val="80000"/>
              </a:lnSpc>
            </a:pPr>
            <a:r>
              <a:rPr lang="en-GB" sz="2400" dirty="0"/>
              <a:t>Understand your limitations</a:t>
            </a:r>
          </a:p>
          <a:p>
            <a:pPr marL="263525" indent="-263525">
              <a:lnSpc>
                <a:spcPct val="80000"/>
              </a:lnSpc>
            </a:pPr>
            <a:r>
              <a:rPr lang="en-GB" sz="2400" dirty="0"/>
              <a:t>Assess the </a:t>
            </a:r>
            <a:r>
              <a:rPr lang="en-GB" sz="2400" dirty="0" smtClean="0"/>
              <a:t>risks</a:t>
            </a:r>
            <a:endParaRPr lang="en-GB" sz="2400" dirty="0"/>
          </a:p>
          <a:p>
            <a:pPr marL="263525" indent="-263525">
              <a:lnSpc>
                <a:spcPct val="80000"/>
              </a:lnSpc>
            </a:pPr>
            <a:r>
              <a:rPr lang="en-GB" sz="2400" dirty="0"/>
              <a:t>Approval of the </a:t>
            </a:r>
            <a:r>
              <a:rPr lang="en-GB" sz="2400" dirty="0" smtClean="0"/>
              <a:t>plan</a:t>
            </a:r>
          </a:p>
          <a:p>
            <a:pPr marL="263525" indent="-263525">
              <a:lnSpc>
                <a:spcPct val="80000"/>
              </a:lnSpc>
            </a:pPr>
            <a:r>
              <a:rPr lang="en-GB" sz="2400" dirty="0" smtClean="0"/>
              <a:t>Insurance – covered under College policy, but may need indemnity cover, extra cover for high risk sports</a:t>
            </a:r>
            <a:endParaRPr lang="en-GB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Project?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0285" y="116632"/>
            <a:ext cx="8107406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Split Electives</a:t>
            </a:r>
            <a:endParaRPr lang="en-GB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65880"/>
            <a:ext cx="8062913" cy="4616152"/>
          </a:xfrm>
        </p:spPr>
        <p:txBody>
          <a:bodyPr/>
          <a:lstStyle/>
          <a:p>
            <a:pPr marL="263525" indent="-263525"/>
            <a:r>
              <a:rPr lang="en-GB" sz="2800" dirty="0"/>
              <a:t>Important to learn about healthcare in a different </a:t>
            </a:r>
            <a:r>
              <a:rPr lang="en-GB" sz="2800" dirty="0" smtClean="0"/>
              <a:t>country or different scenario (UK), </a:t>
            </a:r>
            <a:r>
              <a:rPr lang="en-GB" sz="2800" dirty="0"/>
              <a:t>and this takes time</a:t>
            </a:r>
          </a:p>
          <a:p>
            <a:pPr marL="263525" indent="-263525"/>
            <a:r>
              <a:rPr lang="en-GB" sz="2800" dirty="0" smtClean="0"/>
              <a:t>Electives </a:t>
            </a:r>
            <a:r>
              <a:rPr lang="en-GB" sz="2800" dirty="0"/>
              <a:t>in more than one country, in particular when those countries are not adjacent or in the same part of the world are </a:t>
            </a:r>
            <a:r>
              <a:rPr lang="en-GB" sz="2800" dirty="0" smtClean="0"/>
              <a:t>discouraged but reviewed on a case-by-case basis</a:t>
            </a:r>
            <a:endParaRPr lang="en-GB" sz="2800" dirty="0"/>
          </a:p>
          <a:p>
            <a:pPr marL="263525" indent="-263525"/>
            <a:r>
              <a:rPr lang="en-GB" sz="2800" dirty="0"/>
              <a:t>Undesirable to spend large proportions of elective period travelling </a:t>
            </a:r>
            <a:r>
              <a:rPr lang="en-GB" sz="2800" dirty="0" smtClean="0"/>
              <a:t>between countries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Changes for Electives for 2012-13 and beyond</a:t>
            </a: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4544144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GB" sz="2400" dirty="0" smtClean="0"/>
              <a:t>Complete reorganisation of Final Year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Electives now are AFTER Finals</a:t>
            </a:r>
          </a:p>
          <a:p>
            <a:pPr>
              <a:lnSpc>
                <a:spcPct val="150000"/>
              </a:lnSpc>
            </a:pPr>
            <a:r>
              <a:rPr lang="en-GB" sz="2400" dirty="0" smtClean="0"/>
              <a:t>Elective remains a serious component of the course</a:t>
            </a:r>
          </a:p>
          <a:p>
            <a:pPr>
              <a:spcBef>
                <a:spcPts val="1200"/>
              </a:spcBef>
            </a:pPr>
            <a:r>
              <a:rPr lang="en-GB" sz="2400" dirty="0" smtClean="0"/>
              <a:t>Failure at Finals allows for a shortened elective and return for remedial attachments prior to Resits. Passing the </a:t>
            </a:r>
            <a:r>
              <a:rPr lang="en-GB" sz="2400" dirty="0" err="1" smtClean="0"/>
              <a:t>Resit</a:t>
            </a:r>
            <a:r>
              <a:rPr lang="en-GB" sz="2400" dirty="0" smtClean="0"/>
              <a:t> allows start of F1 in August.</a:t>
            </a:r>
          </a:p>
          <a:p>
            <a:pPr>
              <a:spcBef>
                <a:spcPts val="1200"/>
              </a:spcBef>
            </a:pPr>
            <a:r>
              <a:rPr lang="en-GB" sz="2400" dirty="0" smtClean="0"/>
              <a:t>Returning from Elective compulsory </a:t>
            </a:r>
            <a:br>
              <a:rPr lang="en-GB" sz="2400" dirty="0" smtClean="0"/>
            </a:br>
            <a:r>
              <a:rPr lang="en-GB" sz="2400" dirty="0" smtClean="0"/>
              <a:t>Preparedness to Practice Course</a:t>
            </a:r>
          </a:p>
          <a:p>
            <a:pPr>
              <a:spcBef>
                <a:spcPts val="1200"/>
              </a:spcBef>
            </a:pPr>
            <a:r>
              <a:rPr lang="en-GB" sz="2400" dirty="0" smtClean="0"/>
              <a:t>However, holiday + Elective = 11 weeks (currently)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835696" y="332656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>
                <a:solidFill>
                  <a:srgbClr val="FFFF00"/>
                </a:solidFill>
                <a:latin typeface="+mn-lt"/>
              </a:rPr>
              <a:t>Final Year Course Map 2012-13</a:t>
            </a:r>
            <a:endParaRPr lang="en-GB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b="9118"/>
          <a:stretch>
            <a:fillRect/>
          </a:stretch>
        </p:blipFill>
        <p:spPr bwMode="auto">
          <a:xfrm>
            <a:off x="277256" y="1059198"/>
            <a:ext cx="8648308" cy="4097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/>
          <p:cNvGrpSpPr/>
          <p:nvPr/>
        </p:nvGrpSpPr>
        <p:grpSpPr>
          <a:xfrm>
            <a:off x="303062" y="5298630"/>
            <a:ext cx="8643642" cy="1384995"/>
            <a:chOff x="303062" y="5456290"/>
            <a:chExt cx="8643642" cy="1384995"/>
          </a:xfrm>
        </p:grpSpPr>
        <p:sp>
          <p:nvSpPr>
            <p:cNvPr id="6" name="TextBox 5"/>
            <p:cNvSpPr txBox="1"/>
            <p:nvPr/>
          </p:nvSpPr>
          <p:spPr>
            <a:xfrm>
              <a:off x="303062" y="5456290"/>
              <a:ext cx="792088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FF00"/>
                  </a:solidFill>
                  <a:latin typeface="+mn-lt"/>
                </a:rPr>
                <a:t>Mount Sinai apply</a:t>
              </a:r>
              <a:endParaRPr lang="en-GB" sz="1400" dirty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91680" y="5456290"/>
              <a:ext cx="108012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FF00"/>
                  </a:solidFill>
                  <a:latin typeface="+mn-lt"/>
                </a:rPr>
                <a:t>Paperwork in before OH blackout</a:t>
              </a:r>
              <a:endParaRPr lang="en-GB" sz="1400" dirty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262984" y="5456290"/>
              <a:ext cx="102098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FF00"/>
                  </a:solidFill>
                  <a:latin typeface="+mn-lt"/>
                </a:rPr>
                <a:t>Harvard &amp; Cornell apply</a:t>
              </a:r>
              <a:endParaRPr lang="en-GB" sz="1400" dirty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77556" y="5456290"/>
              <a:ext cx="1020984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FF00"/>
                  </a:solidFill>
                  <a:latin typeface="+mn-lt"/>
                </a:rPr>
                <a:t>Some AUS NZ SA apply  15 months ahead</a:t>
              </a:r>
              <a:endParaRPr lang="en-GB" sz="1400" dirty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92080" y="5456290"/>
              <a:ext cx="995240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FF00"/>
                  </a:solidFill>
                  <a:latin typeface="+mn-lt"/>
                </a:rPr>
                <a:t>Deadline for all plans</a:t>
              </a:r>
              <a:endParaRPr lang="en-GB" sz="1400" dirty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6084168" y="5456290"/>
              <a:ext cx="64807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FF00"/>
                  </a:solidFill>
                  <a:latin typeface="+mn-lt"/>
                </a:rPr>
                <a:t>Yale UCLA notify</a:t>
              </a:r>
              <a:endParaRPr lang="en-GB" sz="1400" dirty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78016" y="5456290"/>
              <a:ext cx="8463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FF00"/>
                  </a:solidFill>
                  <a:latin typeface="+mn-lt"/>
                </a:rPr>
                <a:t>Harvard notify</a:t>
              </a:r>
              <a:endParaRPr lang="en-GB" sz="1400" dirty="0">
                <a:solidFill>
                  <a:srgbClr val="FFFF00"/>
                </a:solidFill>
                <a:latin typeface="+mn-lt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8100392" y="5456290"/>
              <a:ext cx="84631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400" dirty="0" smtClean="0">
                  <a:solidFill>
                    <a:srgbClr val="FFFF00"/>
                  </a:solidFill>
                  <a:latin typeface="+mn-lt"/>
                </a:rPr>
                <a:t>All reports in and health check done</a:t>
              </a:r>
              <a:endParaRPr lang="en-GB" sz="1400" dirty="0">
                <a:solidFill>
                  <a:srgbClr val="FFFF00"/>
                </a:solidFill>
                <a:latin typeface="+mn-lt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428625"/>
            <a:ext cx="7772400" cy="1143000"/>
          </a:xfrm>
        </p:spPr>
        <p:txBody>
          <a:bodyPr/>
          <a:lstStyle/>
          <a:p>
            <a:r>
              <a:rPr lang="en-GB" dirty="0" smtClean="0"/>
              <a:t>Timing OH appointments</a:t>
            </a:r>
            <a:br>
              <a:rPr lang="en-GB" dirty="0" smtClean="0"/>
            </a:br>
            <a:r>
              <a:rPr lang="en-GB" sz="2400" dirty="0" smtClean="0"/>
              <a:t>plus more demands for toxicology screening</a:t>
            </a:r>
            <a:endParaRPr lang="en-GB" dirty="0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062913" cy="4543425"/>
          </a:xfrm>
        </p:spPr>
        <p:txBody>
          <a:bodyPr/>
          <a:lstStyle/>
          <a:p>
            <a:pPr marL="263525" indent="-263525">
              <a:lnSpc>
                <a:spcPct val="80000"/>
              </a:lnSpc>
            </a:pPr>
            <a:r>
              <a:rPr lang="en-GB" sz="2400" dirty="0" smtClean="0"/>
              <a:t>When do start to get busy?</a:t>
            </a:r>
          </a:p>
          <a:p>
            <a:pPr marL="263525" indent="-263525">
              <a:lnSpc>
                <a:spcPct val="80000"/>
              </a:lnSpc>
            </a:pPr>
            <a:endParaRPr lang="en-GB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2211460" y="-217980"/>
            <a:ext cx="4680520" cy="8682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971550" y="3266516"/>
            <a:ext cx="72009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en-GB" sz="2400" dirty="0">
              <a:latin typeface="+mn-lt"/>
            </a:endParaRPr>
          </a:p>
        </p:txBody>
      </p:sp>
      <p:sp>
        <p:nvSpPr>
          <p:cNvPr id="2051" name="WordArt 5"/>
          <p:cNvSpPr>
            <a:spLocks noChangeArrowheads="1" noChangeShapeType="1" noTextEdit="1"/>
          </p:cNvSpPr>
          <p:nvPr/>
        </p:nvSpPr>
        <p:spPr bwMode="auto">
          <a:xfrm>
            <a:off x="755650" y="1120733"/>
            <a:ext cx="756126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31"/>
              </a:avLst>
            </a:prstTxWarp>
          </a:bodyPr>
          <a:lstStyle/>
          <a:p>
            <a:pPr algn="ctr"/>
            <a:r>
              <a:rPr lang="en-GB" sz="1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0" scaled="1"/>
                </a:gradFill>
                <a:latin typeface="Arial Black"/>
              </a:rPr>
              <a:t>ELECTIVES  </a:t>
            </a:r>
            <a:r>
              <a:rPr lang="en-GB" sz="1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0" scaled="1"/>
                </a:gradFill>
                <a:latin typeface="Arial Black"/>
              </a:rPr>
              <a:t>2013 </a:t>
            </a:r>
            <a:r>
              <a:rPr lang="en-GB" sz="1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0" scaled="1"/>
                </a:gradFill>
                <a:latin typeface="Arial Black"/>
              </a:rPr>
              <a:t> DROP </a:t>
            </a:r>
            <a:r>
              <a:rPr lang="en-GB" sz="1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0" scaled="1"/>
                </a:gradFill>
                <a:latin typeface="Arial Black"/>
              </a:rPr>
              <a:t>IN</a:t>
            </a:r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539552" y="2760462"/>
            <a:ext cx="820772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Drop-In sessions on Wednesday afternoons will be organised throughout the year</a:t>
            </a:r>
            <a:endParaRPr lang="en-GB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Text Box 21"/>
          <p:cNvSpPr txBox="1">
            <a:spLocks noChangeArrowheads="1"/>
          </p:cNvSpPr>
          <p:nvPr/>
        </p:nvSpPr>
        <p:spPr bwMode="auto">
          <a:xfrm>
            <a:off x="467544" y="4149080"/>
            <a:ext cx="813690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Paperwork </a:t>
            </a:r>
            <a:r>
              <a:rPr lang="en-GB" dirty="0">
                <a:latin typeface="Arial" pitchFamily="34" charset="0"/>
                <a:cs typeface="Arial" pitchFamily="34" charset="0"/>
              </a:rPr>
              <a:t>(approval forms and confirmation of your elective) to be checked and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signed</a:t>
            </a:r>
          </a:p>
          <a:p>
            <a:pPr marL="361950" indent="-3619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Queries </a:t>
            </a:r>
            <a:r>
              <a:rPr lang="en-GB" dirty="0">
                <a:latin typeface="Arial" pitchFamily="34" charset="0"/>
                <a:cs typeface="Arial" pitchFamily="34" charset="0"/>
              </a:rPr>
              <a:t>to be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answered </a:t>
            </a:r>
          </a:p>
          <a:p>
            <a:pPr marL="361950" indent="-3619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Letters/forms </a:t>
            </a:r>
            <a:r>
              <a:rPr lang="en-GB" dirty="0">
                <a:latin typeface="Arial" pitchFamily="34" charset="0"/>
                <a:cs typeface="Arial" pitchFamily="34" charset="0"/>
              </a:rPr>
              <a:t>to be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organised</a:t>
            </a:r>
          </a:p>
          <a:p>
            <a:pPr algn="l">
              <a:spcBef>
                <a:spcPct val="50000"/>
              </a:spcBef>
              <a:tabLst>
                <a:tab pos="5832475" algn="l"/>
              </a:tabLst>
            </a:pPr>
            <a:endParaRPr lang="en-GB" sz="1600" b="1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  <a:tabLst>
                <a:tab pos="5832475" algn="l"/>
              </a:tabLst>
            </a:pP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Dr Mike Barrett	Wendy Pearson </a:t>
            </a:r>
            <a:br>
              <a:rPr lang="en-GB" sz="1600" b="1" dirty="0" smtClean="0">
                <a:latin typeface="Arial" pitchFamily="34" charset="0"/>
                <a:cs typeface="Arial" pitchFamily="34" charset="0"/>
              </a:rPr>
            </a:br>
            <a:r>
              <a:rPr lang="en-GB" sz="1600" dirty="0" smtClean="0">
                <a:latin typeface="Arial" pitchFamily="34" charset="0"/>
                <a:cs typeface="Arial" pitchFamily="34" charset="0"/>
              </a:rPr>
              <a:t>Electives Director	Electives Administrator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School of Medicine Elective Travel Awards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06680" cy="4472136"/>
          </a:xfrm>
        </p:spPr>
        <p:txBody>
          <a:bodyPr/>
          <a:lstStyle/>
          <a:p>
            <a:r>
              <a:rPr lang="en-GB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students on Elective April-June</a:t>
            </a:r>
            <a:endParaRPr lang="en-GB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Types </a:t>
            </a:r>
            <a:r>
              <a:rPr lang="en-GB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</a:t>
            </a:r>
            <a:r>
              <a:rPr lang="en-GB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Award (</a:t>
            </a:r>
            <a:r>
              <a:rPr lang="en-GB" sz="20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you may apply under each category</a:t>
            </a:r>
            <a:r>
              <a:rPr lang="en-GB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</a:t>
            </a:r>
            <a:br>
              <a:rPr lang="en-GB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GB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GB" sz="2000" b="1" dirty="0" smtClean="0"/>
              <a:t>. 	Contribution to the life of the School of Medicine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GB" sz="2000" b="1" dirty="0" smtClean="0"/>
              <a:t>. 	Financial hardship</a:t>
            </a:r>
            <a:r>
              <a:rPr lang="en-GB" sz="2000" dirty="0" smtClean="0"/>
              <a:t/>
            </a:r>
            <a:br>
              <a:rPr lang="en-GB" sz="2000" dirty="0" smtClean="0"/>
            </a:br>
            <a:r>
              <a:rPr lang="en-GB" sz="1800" b="1" dirty="0" smtClean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GB" sz="2000" b="1" dirty="0" smtClean="0"/>
              <a:t>. 	Project</a:t>
            </a:r>
            <a:endParaRPr lang="en-GB" sz="20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GB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Deadline </a:t>
            </a:r>
            <a:r>
              <a:rPr lang="en-GB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 submitting the </a:t>
            </a:r>
            <a:r>
              <a:rPr lang="en-GB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application</a:t>
            </a:r>
          </a:p>
          <a:p>
            <a:r>
              <a:rPr lang="en-GB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Details on </a:t>
            </a:r>
            <a:r>
              <a:rPr lang="en-GB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GB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intranet: </a:t>
            </a:r>
            <a:r>
              <a:rPr lang="en-GB" sz="2000" u="sng" dirty="0"/>
              <a:t>ht</a:t>
            </a:r>
            <a:r>
              <a:rPr lang="en-GB" sz="2000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tps</a:t>
            </a:r>
            <a:r>
              <a:rPr lang="en-GB" sz="2000" u="sng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://education.med.imperial.ac.uk/Electives/travelawards.htm</a:t>
            </a:r>
            <a:r>
              <a:rPr lang="en-GB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About the Awards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87050"/>
            <a:ext cx="8206680" cy="4876800"/>
          </a:xfrm>
        </p:spPr>
        <p:txBody>
          <a:bodyPr/>
          <a:lstStyle/>
          <a:p>
            <a:pPr marL="0" indent="0">
              <a:buNone/>
            </a:pP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Purpose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To support students in undertaking their elective</a:t>
            </a:r>
            <a:endParaRPr lang="en-GB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endParaRPr lang="en-GB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Does the Elective have to be confirmed before I can apply for an Award?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No, but do provide details by when the confirmation of the place, +/or project details, are expected. </a:t>
            </a:r>
            <a:endParaRPr lang="en-GB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400" b="1" dirty="0" smtClean="0">
              <a:latin typeface="Arial" pitchFamily="34" charset="0"/>
              <a:cs typeface="Arial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 smtClean="0">
                <a:latin typeface="Arial" pitchFamily="34" charset="0"/>
                <a:cs typeface="Arial" pitchFamily="34" charset="0"/>
              </a:rPr>
              <a:t>When are Awards determined?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2400" dirty="0" smtClean="0">
                <a:latin typeface="Arial" pitchFamily="34" charset="0"/>
                <a:cs typeface="Arial" pitchFamily="34" charset="0"/>
              </a:rPr>
              <a:t>May in your Year 5. </a:t>
            </a:r>
            <a:br>
              <a:rPr lang="en-GB" sz="2400" dirty="0" smtClean="0">
                <a:latin typeface="Arial" pitchFamily="34" charset="0"/>
                <a:cs typeface="Arial" pitchFamily="34" charset="0"/>
              </a:rPr>
            </a:br>
            <a:r>
              <a:rPr lang="en-GB" sz="2400" dirty="0" smtClean="0">
                <a:latin typeface="Arial" pitchFamily="34" charset="0"/>
                <a:cs typeface="Arial" pitchFamily="34" charset="0"/>
              </a:rPr>
              <a:t>Lots of competition for awards  - do not make elective plans in expectation of  an award. Decision of the Elective Awards Group is final, and there is no right of appeal</a:t>
            </a:r>
          </a:p>
          <a:p>
            <a:endParaRPr lang="en-GB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340768"/>
            <a:ext cx="8568952" cy="5040560"/>
          </a:xfrm>
        </p:spPr>
        <p:txBody>
          <a:bodyPr/>
          <a:lstStyle/>
          <a:p>
            <a:pPr>
              <a:lnSpc>
                <a:spcPct val="90000"/>
              </a:lnSpc>
              <a:tabLst>
                <a:tab pos="4476750" algn="l"/>
              </a:tabLst>
            </a:pPr>
            <a:r>
              <a:rPr lang="en-GB" dirty="0" smtClean="0"/>
              <a:t>What to do</a:t>
            </a:r>
          </a:p>
          <a:p>
            <a:pPr>
              <a:lnSpc>
                <a:spcPct val="90000"/>
              </a:lnSpc>
              <a:tabLst>
                <a:tab pos="4476750" algn="l"/>
              </a:tabLst>
            </a:pPr>
            <a:r>
              <a:rPr lang="en-GB" dirty="0" smtClean="0"/>
              <a:t>Where to go</a:t>
            </a:r>
          </a:p>
          <a:p>
            <a:pPr>
              <a:lnSpc>
                <a:spcPct val="90000"/>
              </a:lnSpc>
              <a:tabLst>
                <a:tab pos="4476750" algn="l"/>
              </a:tabLst>
            </a:pPr>
            <a:r>
              <a:rPr lang="en-GB" dirty="0" smtClean="0"/>
              <a:t>Sources of funding</a:t>
            </a:r>
          </a:p>
          <a:p>
            <a:pPr>
              <a:lnSpc>
                <a:spcPct val="90000"/>
              </a:lnSpc>
              <a:tabLst>
                <a:tab pos="4476750" algn="l"/>
              </a:tabLst>
            </a:pPr>
            <a:r>
              <a:rPr lang="en-GB" dirty="0" smtClean="0"/>
              <a:t>Planning</a:t>
            </a:r>
          </a:p>
          <a:p>
            <a:pPr>
              <a:lnSpc>
                <a:spcPct val="90000"/>
              </a:lnSpc>
              <a:tabLst>
                <a:tab pos="4476750" algn="l"/>
              </a:tabLst>
            </a:pPr>
            <a:r>
              <a:rPr lang="en-GB" dirty="0" smtClean="0"/>
              <a:t>Assessing Risks</a:t>
            </a:r>
          </a:p>
          <a:p>
            <a:pPr>
              <a:lnSpc>
                <a:spcPct val="90000"/>
              </a:lnSpc>
              <a:tabLst>
                <a:tab pos="4476750" algn="l"/>
              </a:tabLst>
            </a:pPr>
            <a:r>
              <a:rPr lang="en-GB" dirty="0" smtClean="0"/>
              <a:t>Documentation</a:t>
            </a:r>
          </a:p>
          <a:p>
            <a:pPr>
              <a:lnSpc>
                <a:spcPct val="90000"/>
              </a:lnSpc>
              <a:tabLst>
                <a:tab pos="4476750" algn="l"/>
              </a:tabLst>
            </a:pPr>
            <a:r>
              <a:rPr lang="en-GB" dirty="0" smtClean="0"/>
              <a:t>On your elective</a:t>
            </a:r>
          </a:p>
          <a:p>
            <a:pPr>
              <a:lnSpc>
                <a:spcPct val="90000"/>
              </a:lnSpc>
              <a:tabLst>
                <a:tab pos="4476750" algn="l"/>
              </a:tabLst>
            </a:pPr>
            <a:r>
              <a:rPr lang="en-GB" dirty="0" smtClean="0"/>
              <a:t>After you return</a:t>
            </a:r>
          </a:p>
          <a:p>
            <a:pPr>
              <a:lnSpc>
                <a:spcPct val="90000"/>
              </a:lnSpc>
              <a:buNone/>
              <a:tabLst>
                <a:tab pos="4476750" algn="l"/>
              </a:tabLst>
            </a:pPr>
            <a:r>
              <a:rPr lang="en-GB" sz="1600" dirty="0" smtClean="0"/>
              <a:t> </a:t>
            </a:r>
          </a:p>
          <a:p>
            <a:pPr>
              <a:lnSpc>
                <a:spcPct val="90000"/>
              </a:lnSpc>
              <a:buNone/>
              <a:tabLst>
                <a:tab pos="4476750" algn="l"/>
              </a:tabLst>
            </a:pPr>
            <a:r>
              <a:rPr lang="en-GB" dirty="0" smtClean="0"/>
              <a:t>Thanks to Dr Ola </a:t>
            </a:r>
            <a:r>
              <a:rPr lang="en-GB" dirty="0" err="1" smtClean="0"/>
              <a:t>Markiewicz</a:t>
            </a:r>
            <a:r>
              <a:rPr lang="en-GB" dirty="0" smtClean="0"/>
              <a:t> for some slides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Understand the Risks</a:t>
            </a:r>
            <a:endParaRPr lang="en-GB" dirty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1" y="1981200"/>
            <a:ext cx="8062664" cy="4876800"/>
          </a:xfrm>
        </p:spPr>
        <p:txBody>
          <a:bodyPr/>
          <a:lstStyle/>
          <a:p>
            <a:pPr marL="263525" indent="-263525">
              <a:lnSpc>
                <a:spcPct val="90000"/>
              </a:lnSpc>
            </a:pPr>
            <a:r>
              <a:rPr lang="en-GB" sz="2800" b="1" dirty="0"/>
              <a:t>Assess the 1</a:t>
            </a:r>
            <a:r>
              <a:rPr lang="en-US" sz="2800" b="1" dirty="0">
                <a:cs typeface="Arial" charset="0"/>
              </a:rPr>
              <a:t>°</a:t>
            </a:r>
            <a:r>
              <a:rPr lang="en-GB" sz="2800" b="1" dirty="0"/>
              <a:t> risks, e.g.</a:t>
            </a:r>
          </a:p>
          <a:p>
            <a:pPr lvl="1">
              <a:lnSpc>
                <a:spcPct val="90000"/>
              </a:lnSpc>
            </a:pPr>
            <a:r>
              <a:rPr lang="en-GB" sz="2400" dirty="0"/>
              <a:t>Infection </a:t>
            </a:r>
            <a:r>
              <a:rPr lang="en-GB" sz="2400" dirty="0" smtClean="0"/>
              <a:t>risks</a:t>
            </a:r>
            <a:endParaRPr lang="en-GB" sz="2400" dirty="0"/>
          </a:p>
          <a:p>
            <a:pPr lvl="1">
              <a:lnSpc>
                <a:spcPct val="90000"/>
              </a:lnSpc>
            </a:pPr>
            <a:r>
              <a:rPr lang="en-GB" sz="2400" dirty="0" smtClean="0"/>
              <a:t>Travel and local custom</a:t>
            </a:r>
            <a:endParaRPr lang="en-GB" sz="2400" dirty="0"/>
          </a:p>
          <a:p>
            <a:pPr lvl="1">
              <a:lnSpc>
                <a:spcPct val="90000"/>
              </a:lnSpc>
            </a:pPr>
            <a:r>
              <a:rPr lang="en-GB" sz="2400" dirty="0"/>
              <a:t>Accommodation</a:t>
            </a:r>
          </a:p>
          <a:p>
            <a:pPr marL="263525" indent="-263525">
              <a:lnSpc>
                <a:spcPct val="90000"/>
              </a:lnSpc>
              <a:spcBef>
                <a:spcPct val="40000"/>
              </a:spcBef>
            </a:pPr>
            <a:r>
              <a:rPr lang="en-GB" sz="2800" b="1" dirty="0"/>
              <a:t>Work out how to reduce the risk, e.g.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GB" sz="2400" dirty="0"/>
              <a:t>HIV PEP, PPE, vaccinations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GB" sz="2400" dirty="0"/>
              <a:t>Types of transport, travel with others</a:t>
            </a:r>
          </a:p>
          <a:p>
            <a:pPr lvl="1">
              <a:lnSpc>
                <a:spcPct val="90000"/>
              </a:lnSpc>
              <a:spcBef>
                <a:spcPct val="40000"/>
              </a:spcBef>
            </a:pPr>
            <a:r>
              <a:rPr lang="en-GB" sz="2400" dirty="0"/>
              <a:t>Pass </a:t>
            </a:r>
            <a:r>
              <a:rPr lang="en-GB" sz="2400" dirty="0" smtClean="0"/>
              <a:t>the exams to enjoy your time</a:t>
            </a:r>
            <a:endParaRPr lang="en-GB" sz="2400" dirty="0"/>
          </a:p>
          <a:p>
            <a:pPr marL="263525" indent="-263525">
              <a:lnSpc>
                <a:spcPct val="90000"/>
              </a:lnSpc>
              <a:spcBef>
                <a:spcPct val="40000"/>
              </a:spcBef>
            </a:pPr>
            <a:r>
              <a:rPr lang="en-GB" sz="2800" b="1" dirty="0"/>
              <a:t>Complete the </a:t>
            </a:r>
            <a:br>
              <a:rPr lang="en-GB" sz="2800" b="1" dirty="0"/>
            </a:br>
            <a:r>
              <a:rPr lang="en-GB" sz="2800" b="1" dirty="0"/>
              <a:t>Risk Assessment/Approval </a:t>
            </a:r>
            <a:r>
              <a:rPr lang="en-GB" sz="2800" b="1" dirty="0" smtClean="0"/>
              <a:t>Form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Emergency Situations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12776"/>
            <a:ext cx="8458200" cy="5112568"/>
          </a:xfrm>
        </p:spPr>
        <p:txBody>
          <a:bodyPr/>
          <a:lstStyle/>
          <a:p>
            <a:pPr marL="263525" indent="-263525">
              <a:lnSpc>
                <a:spcPct val="90000"/>
              </a:lnSpc>
            </a:pPr>
            <a:r>
              <a:rPr lang="en-GB" sz="2400" b="1" dirty="0"/>
              <a:t>How can we contact you?</a:t>
            </a:r>
          </a:p>
          <a:p>
            <a:pPr marL="263525" indent="-263525">
              <a:lnSpc>
                <a:spcPct val="90000"/>
              </a:lnSpc>
            </a:pPr>
            <a:r>
              <a:rPr lang="en-GB" sz="2400" b="1" dirty="0"/>
              <a:t>Do you have personal health problems</a:t>
            </a:r>
            <a:r>
              <a:rPr lang="en-GB" sz="2400" b="1" dirty="0" smtClean="0"/>
              <a:t>?</a:t>
            </a:r>
          </a:p>
          <a:p>
            <a:pPr marL="263525" indent="-263525">
              <a:lnSpc>
                <a:spcPct val="90000"/>
              </a:lnSpc>
            </a:pPr>
            <a:r>
              <a:rPr lang="en-GB" sz="2400" b="1" dirty="0" smtClean="0"/>
              <a:t>Carefully assess any demands for you to give blood</a:t>
            </a:r>
            <a:endParaRPr lang="en-GB" sz="2400" b="1" dirty="0"/>
          </a:p>
          <a:p>
            <a:pPr marL="263525" indent="-263525">
              <a:lnSpc>
                <a:spcPct val="90000"/>
              </a:lnSpc>
            </a:pPr>
            <a:r>
              <a:rPr lang="en-GB" sz="2400" b="1" dirty="0"/>
              <a:t>Local security issues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FCO advice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College may require you to leave the area quickly: </a:t>
            </a:r>
            <a:br>
              <a:rPr lang="en-GB" sz="2000" dirty="0"/>
            </a:br>
            <a:r>
              <a:rPr lang="en-GB" sz="2000" dirty="0"/>
              <a:t>if so, there will be </a:t>
            </a:r>
            <a:r>
              <a:rPr lang="en-GB" sz="2000" b="1" dirty="0"/>
              <a:t>NO</a:t>
            </a:r>
            <a:r>
              <a:rPr lang="en-GB" sz="2000" dirty="0"/>
              <a:t> discussion</a:t>
            </a:r>
          </a:p>
          <a:p>
            <a:pPr marL="263525" indent="-263525">
              <a:lnSpc>
                <a:spcPct val="90000"/>
              </a:lnSpc>
            </a:pPr>
            <a:r>
              <a:rPr lang="en-GB" sz="2400" b="1" dirty="0"/>
              <a:t>Emergency funds in your budget or accessed readily, in case you are required to travel home at short notice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FCO/College Advice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Personal/family</a:t>
            </a:r>
          </a:p>
          <a:p>
            <a:pPr lvl="1">
              <a:lnSpc>
                <a:spcPct val="90000"/>
              </a:lnSpc>
            </a:pPr>
            <a:r>
              <a:rPr lang="en-GB" sz="2000" dirty="0"/>
              <a:t>Check Travel Insurance for these eventualities</a:t>
            </a:r>
          </a:p>
          <a:p>
            <a:pPr lvl="1">
              <a:lnSpc>
                <a:spcPct val="90000"/>
              </a:lnSpc>
            </a:pP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if I have an accident?</a:t>
            </a:r>
            <a:endParaRPr lang="en-GB" dirty="0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3568" y="1412776"/>
            <a:ext cx="7702624" cy="4328120"/>
          </a:xfrm>
        </p:spPr>
        <p:txBody>
          <a:bodyPr/>
          <a:lstStyle/>
          <a:p>
            <a:pPr marL="263525" indent="-263525">
              <a:lnSpc>
                <a:spcPct val="90000"/>
              </a:lnSpc>
            </a:pPr>
            <a:r>
              <a:rPr lang="en-GB" sz="2800" dirty="0" smtClean="0"/>
              <a:t>Get yourself checked out immediately</a:t>
            </a:r>
          </a:p>
          <a:p>
            <a:pPr marL="263525" indent="-263525">
              <a:lnSpc>
                <a:spcPct val="90000"/>
              </a:lnSpc>
            </a:pPr>
            <a:r>
              <a:rPr lang="en-GB" sz="2800" dirty="0" smtClean="0"/>
              <a:t>Will you need assessment for HIV-PEP?</a:t>
            </a:r>
            <a:endParaRPr lang="en-GB" sz="2400" dirty="0"/>
          </a:p>
          <a:p>
            <a:pPr marL="263525" indent="-263525">
              <a:lnSpc>
                <a:spcPct val="90000"/>
              </a:lnSpc>
            </a:pPr>
            <a:r>
              <a:rPr lang="en-GB" sz="2800" dirty="0" smtClean="0"/>
              <a:t>Let us know in case OH can assist with immediate advice</a:t>
            </a:r>
          </a:p>
          <a:p>
            <a:pPr marL="263525" indent="-263525">
              <a:lnSpc>
                <a:spcPct val="90000"/>
              </a:lnSpc>
            </a:pPr>
            <a:r>
              <a:rPr lang="en-GB" sz="2800" dirty="0" smtClean="0"/>
              <a:t>Report it to us formally as soon as you can – see intranet for details of how to report an accident</a:t>
            </a:r>
            <a:endParaRPr lang="en-GB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Completing the Elective</a:t>
            </a:r>
            <a:endParaRPr lang="en-GB" dirty="0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560" y="1340768"/>
            <a:ext cx="8278688" cy="4472136"/>
          </a:xfrm>
        </p:spPr>
        <p:txBody>
          <a:bodyPr/>
          <a:lstStyle/>
          <a:p>
            <a:pPr>
              <a:buNone/>
            </a:pPr>
            <a:r>
              <a:rPr lang="en-GB" dirty="0" smtClean="0"/>
              <a:t>Satisfactorily completing :</a:t>
            </a:r>
          </a:p>
          <a:p>
            <a:r>
              <a:rPr lang="en-GB" dirty="0" smtClean="0"/>
              <a:t>Requires Submission of a completed report, attendance report from host, and…</a:t>
            </a:r>
          </a:p>
          <a:p>
            <a:r>
              <a:rPr lang="en-GB" dirty="0" smtClean="0"/>
              <a:t>Requires Completion of a health check assessment upon return</a:t>
            </a:r>
          </a:p>
          <a:p>
            <a:pPr lvl="1"/>
            <a:r>
              <a:rPr lang="en-GB" dirty="0" smtClean="0"/>
              <a:t>Mainly covering exposure to TB</a:t>
            </a:r>
          </a:p>
          <a:p>
            <a:pPr lvl="1"/>
            <a:r>
              <a:rPr lang="en-GB" dirty="0" smtClean="0"/>
              <a:t>NHS requires all those returning from  high risk areas/working with patients with TB to be assessed for continuing clinical practice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4"/>
          <p:cNvSpPr>
            <a:spLocks noChangeArrowheads="1"/>
          </p:cNvSpPr>
          <p:nvPr/>
        </p:nvSpPr>
        <p:spPr bwMode="auto">
          <a:xfrm>
            <a:off x="971550" y="3266516"/>
            <a:ext cx="7200900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en-GB" sz="2400" dirty="0">
              <a:latin typeface="+mn-lt"/>
            </a:endParaRPr>
          </a:p>
        </p:txBody>
      </p:sp>
      <p:sp>
        <p:nvSpPr>
          <p:cNvPr id="2051" name="WordArt 5"/>
          <p:cNvSpPr>
            <a:spLocks noChangeArrowheads="1" noChangeShapeType="1" noTextEdit="1"/>
          </p:cNvSpPr>
          <p:nvPr/>
        </p:nvSpPr>
        <p:spPr bwMode="auto">
          <a:xfrm>
            <a:off x="755650" y="1120733"/>
            <a:ext cx="7561263" cy="936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9731"/>
              </a:avLst>
            </a:prstTxWarp>
          </a:bodyPr>
          <a:lstStyle/>
          <a:p>
            <a:pPr algn="ctr"/>
            <a:r>
              <a:rPr lang="en-GB" sz="1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0" scaled="1"/>
                </a:gradFill>
                <a:latin typeface="Arial Black"/>
              </a:rPr>
              <a:t>ELECTIVES  </a:t>
            </a:r>
            <a:r>
              <a:rPr lang="en-GB" sz="1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0" scaled="1"/>
                </a:gradFill>
                <a:latin typeface="Arial Black"/>
              </a:rPr>
              <a:t>2013 </a:t>
            </a:r>
            <a:r>
              <a:rPr lang="en-GB" sz="1000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0" scaled="1"/>
                </a:gradFill>
                <a:latin typeface="Arial Black"/>
              </a:rPr>
              <a:t> DROP </a:t>
            </a:r>
            <a:r>
              <a:rPr lang="en-GB" sz="1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200"/>
                    </a:gs>
                    <a:gs pos="22501">
                      <a:srgbClr val="FF7A00"/>
                    </a:gs>
                    <a:gs pos="35001">
                      <a:srgbClr val="FF0300"/>
                    </a:gs>
                    <a:gs pos="50000">
                      <a:srgbClr val="4D0808"/>
                    </a:gs>
                    <a:gs pos="64999">
                      <a:srgbClr val="FF0300"/>
                    </a:gs>
                    <a:gs pos="77499">
                      <a:srgbClr val="FF7A00"/>
                    </a:gs>
                    <a:gs pos="100000">
                      <a:srgbClr val="FFF200"/>
                    </a:gs>
                  </a:gsLst>
                  <a:lin ang="0" scaled="1"/>
                </a:gradFill>
                <a:latin typeface="Arial Black"/>
              </a:rPr>
              <a:t>IN</a:t>
            </a:r>
          </a:p>
        </p:txBody>
      </p:sp>
      <p:sp>
        <p:nvSpPr>
          <p:cNvPr id="2052" name="Text Box 6"/>
          <p:cNvSpPr txBox="1">
            <a:spLocks noChangeArrowheads="1"/>
          </p:cNvSpPr>
          <p:nvPr/>
        </p:nvSpPr>
        <p:spPr bwMode="auto">
          <a:xfrm>
            <a:off x="539552" y="2760462"/>
            <a:ext cx="8207722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2800" dirty="0" smtClean="0">
                <a:latin typeface="Arial" pitchFamily="34" charset="0"/>
                <a:cs typeface="Arial" pitchFamily="34" charset="0"/>
              </a:rPr>
              <a:t>Drop-In sessions on Wednesday afternoons will be organised throughout the year</a:t>
            </a:r>
            <a:endParaRPr lang="en-GB" sz="36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6" name="Text Box 21"/>
          <p:cNvSpPr txBox="1">
            <a:spLocks noChangeArrowheads="1"/>
          </p:cNvSpPr>
          <p:nvPr/>
        </p:nvSpPr>
        <p:spPr bwMode="auto">
          <a:xfrm>
            <a:off x="467544" y="4149080"/>
            <a:ext cx="813690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61950" indent="-3619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Paperwork </a:t>
            </a:r>
            <a:r>
              <a:rPr lang="en-GB" dirty="0">
                <a:latin typeface="Arial" pitchFamily="34" charset="0"/>
                <a:cs typeface="Arial" pitchFamily="34" charset="0"/>
              </a:rPr>
              <a:t>(approval forms and confirmation of your elective) to be checked and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signed</a:t>
            </a:r>
          </a:p>
          <a:p>
            <a:pPr marL="361950" indent="-3619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Queries </a:t>
            </a:r>
            <a:r>
              <a:rPr lang="en-GB" dirty="0">
                <a:latin typeface="Arial" pitchFamily="34" charset="0"/>
                <a:cs typeface="Arial" pitchFamily="34" charset="0"/>
              </a:rPr>
              <a:t>to be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answered </a:t>
            </a:r>
          </a:p>
          <a:p>
            <a:pPr marL="361950" indent="-361950" algn="l">
              <a:spcBef>
                <a:spcPts val="0"/>
              </a:spcBef>
              <a:buFont typeface="Arial" pitchFamily="34" charset="0"/>
              <a:buChar char="•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Letters/forms </a:t>
            </a:r>
            <a:r>
              <a:rPr lang="en-GB" dirty="0">
                <a:latin typeface="Arial" pitchFamily="34" charset="0"/>
                <a:cs typeface="Arial" pitchFamily="34" charset="0"/>
              </a:rPr>
              <a:t>to be </a:t>
            </a:r>
            <a:r>
              <a:rPr lang="en-GB" dirty="0" smtClean="0">
                <a:latin typeface="Arial" pitchFamily="34" charset="0"/>
                <a:cs typeface="Arial" pitchFamily="34" charset="0"/>
              </a:rPr>
              <a:t>organised</a:t>
            </a:r>
          </a:p>
          <a:p>
            <a:pPr algn="l">
              <a:spcBef>
                <a:spcPct val="50000"/>
              </a:spcBef>
              <a:tabLst>
                <a:tab pos="5832475" algn="l"/>
              </a:tabLst>
            </a:pPr>
            <a:endParaRPr lang="en-GB" sz="1600" b="1" dirty="0" smtClean="0">
              <a:latin typeface="Arial" pitchFamily="34" charset="0"/>
              <a:cs typeface="Arial" pitchFamily="34" charset="0"/>
            </a:endParaRPr>
          </a:p>
          <a:p>
            <a:pPr algn="l">
              <a:spcBef>
                <a:spcPct val="50000"/>
              </a:spcBef>
              <a:tabLst>
                <a:tab pos="5832475" algn="l"/>
              </a:tabLst>
            </a:pPr>
            <a:r>
              <a:rPr lang="en-GB" sz="1600" b="1" dirty="0" smtClean="0">
                <a:latin typeface="Arial" pitchFamily="34" charset="0"/>
                <a:cs typeface="Arial" pitchFamily="34" charset="0"/>
              </a:rPr>
              <a:t>Dr Mike Barrett	Wendy Pearson </a:t>
            </a:r>
            <a:br>
              <a:rPr lang="en-GB" sz="1600" b="1" dirty="0" smtClean="0">
                <a:latin typeface="Arial" pitchFamily="34" charset="0"/>
                <a:cs typeface="Arial" pitchFamily="34" charset="0"/>
              </a:rPr>
            </a:br>
            <a:r>
              <a:rPr lang="en-GB" sz="1600" dirty="0" smtClean="0">
                <a:latin typeface="Arial" pitchFamily="34" charset="0"/>
                <a:cs typeface="Arial" pitchFamily="34" charset="0"/>
              </a:rPr>
              <a:t>Electives Director	Electives Administrator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Any Questions?</a:t>
            </a:r>
            <a:endParaRPr lang="en-GB" dirty="0"/>
          </a:p>
        </p:txBody>
      </p:sp>
      <p:pic>
        <p:nvPicPr>
          <p:cNvPr id="1026" name="Picture 2" descr="C:\Documents and Settings\mikeb\local settings\Temporary Internet Files\Content.IE5\E40TRNNQ\MM900282747[1]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234208" y="1700808"/>
            <a:ext cx="4675584" cy="46755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Electives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  <a:buFontTx/>
              <a:buNone/>
              <a:tabLst>
                <a:tab pos="4476750" algn="l"/>
              </a:tabLst>
            </a:pPr>
            <a:r>
              <a:rPr lang="en-GB" b="1" dirty="0" smtClean="0"/>
              <a:t>Occupational Health</a:t>
            </a:r>
            <a:r>
              <a:rPr lang="en-GB" dirty="0" smtClean="0"/>
              <a:t>	Claire O’Brien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Electives Team</a:t>
            </a:r>
            <a:endParaRPr lang="en-GB" dirty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8134672" cy="454414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400" dirty="0" smtClean="0"/>
              <a:t>Dr </a:t>
            </a:r>
            <a:r>
              <a:rPr lang="en-GB" sz="2400" dirty="0"/>
              <a:t>Michael </a:t>
            </a:r>
            <a:r>
              <a:rPr lang="en-GB" sz="2400" dirty="0" smtClean="0"/>
              <a:t>Barrett (SAFB) – Electives Director</a:t>
            </a:r>
          </a:p>
          <a:p>
            <a:pPr>
              <a:lnSpc>
                <a:spcPct val="80000"/>
              </a:lnSpc>
            </a:pPr>
            <a:r>
              <a:rPr lang="en-GB" sz="2400" dirty="0" smtClean="0"/>
              <a:t>Dr Etienne Horner (St </a:t>
            </a:r>
            <a:r>
              <a:rPr lang="en-GB" sz="2400" dirty="0"/>
              <a:t>Mary’s</a:t>
            </a:r>
            <a:r>
              <a:rPr lang="en-GB" sz="2400" dirty="0" smtClean="0"/>
              <a:t>) - Deputy</a:t>
            </a: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 smtClean="0"/>
              <a:t>Wendy </a:t>
            </a:r>
            <a:r>
              <a:rPr lang="en-GB" sz="2400" dirty="0"/>
              <a:t>Pearson </a:t>
            </a:r>
            <a:r>
              <a:rPr lang="en-GB" sz="2400" dirty="0" smtClean="0"/>
              <a:t>(FEO, </a:t>
            </a:r>
            <a:r>
              <a:rPr lang="en-GB" sz="2400" dirty="0"/>
              <a:t>St </a:t>
            </a:r>
            <a:r>
              <a:rPr lang="en-GB" sz="2400" dirty="0" smtClean="0"/>
              <a:t>Mary’s) </a:t>
            </a:r>
            <a:r>
              <a:rPr lang="en-GB" sz="2400" dirty="0"/>
              <a:t>- Electives </a:t>
            </a:r>
            <a:r>
              <a:rPr lang="en-GB" sz="2400" dirty="0" smtClean="0"/>
              <a:t>administrator</a:t>
            </a:r>
            <a:endParaRPr lang="en-GB" sz="2400" dirty="0"/>
          </a:p>
          <a:p>
            <a:pPr>
              <a:lnSpc>
                <a:spcPct val="80000"/>
              </a:lnSpc>
            </a:pPr>
            <a:r>
              <a:rPr lang="en-GB" sz="2400" dirty="0" smtClean="0"/>
              <a:t>Martin </a:t>
            </a:r>
            <a:r>
              <a:rPr lang="en-GB" sz="2400" dirty="0"/>
              <a:t>K</a:t>
            </a:r>
            <a:r>
              <a:rPr lang="en-GB" sz="2400" dirty="0" smtClean="0"/>
              <a:t>enton (FEO, St </a:t>
            </a:r>
            <a:r>
              <a:rPr lang="en-GB" sz="2400" dirty="0"/>
              <a:t>M</a:t>
            </a:r>
            <a:r>
              <a:rPr lang="en-GB" sz="2400" dirty="0" smtClean="0"/>
              <a:t>ary’s) – Grants and Travel Awards</a:t>
            </a:r>
            <a:endParaRPr lang="en-GB" sz="2400" dirty="0"/>
          </a:p>
          <a:p>
            <a:pPr>
              <a:lnSpc>
                <a:spcPct val="80000"/>
              </a:lnSpc>
            </a:pPr>
            <a:endParaRPr lang="en-GB" sz="2400" dirty="0" smtClean="0"/>
          </a:p>
          <a:p>
            <a:pPr>
              <a:lnSpc>
                <a:spcPct val="80000"/>
              </a:lnSpc>
            </a:pPr>
            <a:r>
              <a:rPr lang="en-GB" sz="2400" dirty="0" smtClean="0"/>
              <a:t>The </a:t>
            </a:r>
            <a:r>
              <a:rPr lang="en-GB" sz="2400" dirty="0"/>
              <a:t>Electives evening</a:t>
            </a:r>
          </a:p>
          <a:p>
            <a:pPr lvl="1">
              <a:lnSpc>
                <a:spcPct val="80000"/>
              </a:lnSpc>
            </a:pPr>
            <a:r>
              <a:rPr lang="en-GB" sz="2000" dirty="0" smtClean="0"/>
              <a:t>Prizes awarded for best presentations selected on basis of detailed Elective reports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What is elective?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727076"/>
            <a:ext cx="5101952" cy="3934172"/>
          </a:xfrm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GB" sz="2400" dirty="0" smtClean="0"/>
              <a:t>Different healthcare systems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Working and living abroad or UK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Helping in a developing country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Furthering skills and interests in research or particular speciality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How does culture affect healthcare?</a:t>
            </a:r>
          </a:p>
        </p:txBody>
      </p:sp>
      <p:pic>
        <p:nvPicPr>
          <p:cNvPr id="4" name="Picture 3" descr="P8080872.JPG"/>
          <p:cNvPicPr>
            <a:picLocks noChangeAspect="1"/>
          </p:cNvPicPr>
          <p:nvPr/>
        </p:nvPicPr>
        <p:blipFill>
          <a:blip r:embed="rId2" cstate="print"/>
          <a:srcRect l="23225" r="27163"/>
          <a:stretch>
            <a:fillRect/>
          </a:stretch>
        </p:blipFill>
        <p:spPr>
          <a:xfrm>
            <a:off x="5569496" y="1671914"/>
            <a:ext cx="3210500" cy="4853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31216"/>
            <a:ext cx="8496944" cy="1143000"/>
          </a:xfrm>
        </p:spPr>
        <p:txBody>
          <a:bodyPr/>
          <a:lstStyle/>
          <a:p>
            <a:r>
              <a:rPr lang="en-GB" b="1" dirty="0" smtClean="0"/>
              <a:t>What to do and where to go?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943100"/>
            <a:ext cx="8305800" cy="4006180"/>
          </a:xfrm>
        </p:spPr>
        <p:txBody>
          <a:bodyPr/>
          <a:lstStyle/>
          <a:p>
            <a:pPr>
              <a:buNone/>
            </a:pPr>
            <a:r>
              <a:rPr lang="en-GB" sz="2400" b="1" dirty="0" smtClean="0"/>
              <a:t>Important questions:</a:t>
            </a:r>
          </a:p>
          <a:p>
            <a:pPr>
              <a:buAutoNum type="arabicPeriod"/>
            </a:pPr>
            <a:r>
              <a:rPr lang="en-GB" sz="2400" dirty="0" smtClean="0"/>
              <a:t>How much money have you got?</a:t>
            </a:r>
          </a:p>
          <a:p>
            <a:pPr>
              <a:buAutoNum type="arabicPeriod"/>
            </a:pPr>
            <a:r>
              <a:rPr lang="en-GB" sz="2400" dirty="0" smtClean="0"/>
              <a:t>Do you know what you want to do as a career?</a:t>
            </a:r>
          </a:p>
          <a:p>
            <a:pPr>
              <a:buAutoNum type="arabicPeriod"/>
            </a:pPr>
            <a:r>
              <a:rPr lang="en-GB" sz="2400" dirty="0" smtClean="0"/>
              <a:t>Who do you want to go with?</a:t>
            </a:r>
          </a:p>
          <a:p>
            <a:pPr>
              <a:buAutoNum type="arabicPeriod"/>
            </a:pPr>
            <a:r>
              <a:rPr lang="en-GB" sz="2400" dirty="0" smtClean="0"/>
              <a:t>Are you an experienced traveller?</a:t>
            </a:r>
          </a:p>
          <a:p>
            <a:endParaRPr lang="en-GB" sz="2400" dirty="0" smtClean="0"/>
          </a:p>
          <a:p>
            <a:r>
              <a:rPr lang="en-GB" sz="2400" dirty="0" smtClean="0"/>
              <a:t>You must know the answer to these questions inside out!</a:t>
            </a:r>
          </a:p>
          <a:p>
            <a:pPr>
              <a:buNone/>
            </a:pPr>
            <a:endParaRPr lang="en-GB" sz="2400" dirty="0" smtClean="0"/>
          </a:p>
          <a:p>
            <a:r>
              <a:rPr lang="en-GB" sz="2400" dirty="0" smtClean="0"/>
              <a:t>Reflect and re-evaluate your ideas, concerns and expectations</a:t>
            </a:r>
            <a:r>
              <a:rPr lang="en-US" sz="2400" dirty="0" smtClean="0"/>
              <a:t>!</a:t>
            </a:r>
            <a:endParaRPr lang="en-GB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Medical Bit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484784"/>
            <a:ext cx="7543800" cy="3888432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sz="2400" dirty="0" smtClean="0"/>
              <a:t>Opportunity to gain experience in fields of interest</a:t>
            </a:r>
          </a:p>
          <a:p>
            <a:pPr>
              <a:buFont typeface="Arial" charset="0"/>
              <a:buChar char="•"/>
            </a:pPr>
            <a:r>
              <a:rPr lang="en-GB" sz="2400" dirty="0" smtClean="0"/>
              <a:t>Improve your clinical skills</a:t>
            </a:r>
          </a:p>
          <a:p>
            <a:pPr>
              <a:buFont typeface="Arial" charset="0"/>
              <a:buChar char="•"/>
            </a:pPr>
            <a:r>
              <a:rPr lang="en-GB" sz="2400" dirty="0" smtClean="0"/>
              <a:t>Do more of something </a:t>
            </a:r>
            <a:br>
              <a:rPr lang="en-GB" sz="2400" dirty="0" smtClean="0"/>
            </a:br>
            <a:r>
              <a:rPr lang="en-GB" sz="2400" dirty="0" smtClean="0"/>
              <a:t>you didn’t get much of </a:t>
            </a:r>
            <a:br>
              <a:rPr lang="en-GB" sz="2400" dirty="0" smtClean="0"/>
            </a:br>
            <a:r>
              <a:rPr lang="en-GB" sz="2400" dirty="0" smtClean="0"/>
              <a:t>at medical school</a:t>
            </a:r>
          </a:p>
          <a:p>
            <a:pPr>
              <a:buFont typeface="Arial" charset="0"/>
              <a:buChar char="•"/>
            </a:pPr>
            <a:r>
              <a:rPr lang="en-GB" sz="2400" dirty="0" smtClean="0"/>
              <a:t>Get experience in your </a:t>
            </a:r>
            <a:br>
              <a:rPr lang="en-GB" sz="2400" dirty="0" smtClean="0"/>
            </a:br>
            <a:r>
              <a:rPr lang="en-GB" sz="2400" dirty="0" smtClean="0"/>
              <a:t>future career</a:t>
            </a:r>
          </a:p>
          <a:p>
            <a:pPr>
              <a:buFont typeface="Arial" charset="0"/>
              <a:buChar char="•"/>
            </a:pPr>
            <a:r>
              <a:rPr lang="en-GB" sz="2400" dirty="0" smtClean="0"/>
              <a:t>Help make a difference</a:t>
            </a:r>
          </a:p>
          <a:p>
            <a:endParaRPr lang="en-GB" sz="2000" dirty="0"/>
          </a:p>
        </p:txBody>
      </p:sp>
      <p:pic>
        <p:nvPicPr>
          <p:cNvPr id="5" name="Picture 4" descr="P80808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1960" y="2780928"/>
            <a:ext cx="4704521" cy="35283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type of experience </a:t>
            </a:r>
            <a:br>
              <a:rPr lang="en-GB" dirty="0" smtClean="0"/>
            </a:br>
            <a:r>
              <a:rPr lang="en-GB" dirty="0" smtClean="0"/>
              <a:t>will you get?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943100"/>
            <a:ext cx="5544616" cy="4457700"/>
          </a:xfrm>
        </p:spPr>
        <p:txBody>
          <a:bodyPr/>
          <a:lstStyle/>
          <a:p>
            <a:pPr>
              <a:buFont typeface="Arial" charset="0"/>
              <a:buChar char="•"/>
            </a:pPr>
            <a:r>
              <a:rPr lang="en-GB" sz="2400" dirty="0" smtClean="0"/>
              <a:t>What sort of healthcare system is it?</a:t>
            </a:r>
          </a:p>
          <a:p>
            <a:pPr>
              <a:buFont typeface="Arial" charset="0"/>
              <a:buChar char="•"/>
            </a:pPr>
            <a:r>
              <a:rPr lang="en-GB" sz="2400" dirty="0" smtClean="0"/>
              <a:t>What are the main disease burdens?</a:t>
            </a:r>
          </a:p>
          <a:p>
            <a:pPr>
              <a:buFont typeface="Arial" charset="0"/>
              <a:buChar char="•"/>
            </a:pPr>
            <a:r>
              <a:rPr lang="en-GB" sz="2400" dirty="0" smtClean="0"/>
              <a:t>With other medical students?</a:t>
            </a:r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Imperial </a:t>
            </a:r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Elective</a:t>
            </a:r>
          </a:p>
          <a:p>
            <a:pPr lvl="1">
              <a:buFont typeface="Arial" charset="0"/>
              <a:buChar char="•"/>
            </a:pPr>
            <a:r>
              <a:rPr lang="en-GB" sz="2000" dirty="0" smtClean="0"/>
              <a:t>Home </a:t>
            </a:r>
            <a:endParaRPr lang="en-GB" sz="3200" dirty="0" smtClean="0"/>
          </a:p>
          <a:p>
            <a:pPr>
              <a:buFont typeface="Arial" charset="0"/>
              <a:buChar char="•"/>
            </a:pPr>
            <a:r>
              <a:rPr lang="en-GB" sz="2400" dirty="0" smtClean="0"/>
              <a:t>How much is the elective fee?</a:t>
            </a:r>
          </a:p>
          <a:p>
            <a:pPr>
              <a:buFont typeface="Arial" charset="0"/>
              <a:buChar char="•"/>
            </a:pPr>
            <a:r>
              <a:rPr lang="en-GB" sz="2400" dirty="0" smtClean="0"/>
              <a:t>Can I do a project as part of or </a:t>
            </a:r>
            <a:br>
              <a:rPr lang="en-GB" sz="2400" dirty="0" smtClean="0"/>
            </a:br>
            <a:r>
              <a:rPr lang="en-GB" sz="2400" dirty="0" smtClean="0"/>
              <a:t>all of my elective?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 l="6110" t="14922" r="10687" b="11378"/>
          <a:stretch>
            <a:fillRect/>
          </a:stretch>
        </p:blipFill>
        <p:spPr bwMode="auto">
          <a:xfrm>
            <a:off x="5025146" y="3140968"/>
            <a:ext cx="3793681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487</TotalTime>
  <Words>1391</Words>
  <Application>Microsoft Office PowerPoint</Application>
  <PresentationFormat>On-screen Show (4:3)</PresentationFormat>
  <Paragraphs>243</Paragraphs>
  <Slides>35</Slides>
  <Notes>3</Notes>
  <HiddenSlides>2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blank</vt:lpstr>
      <vt:lpstr>Electives are not holidays   Dr Mike Barrett Electives Director</vt:lpstr>
      <vt:lpstr>Electives</vt:lpstr>
      <vt:lpstr>Electives</vt:lpstr>
      <vt:lpstr>Electives</vt:lpstr>
      <vt:lpstr>Electives Team</vt:lpstr>
      <vt:lpstr>What is elective?</vt:lpstr>
      <vt:lpstr>What to do and where to go?</vt:lpstr>
      <vt:lpstr>The Medical Bit</vt:lpstr>
      <vt:lpstr>What type of experience  will you get?</vt:lpstr>
      <vt:lpstr>Practicalities</vt:lpstr>
      <vt:lpstr>Have some Fun</vt:lpstr>
      <vt:lpstr>Getting started</vt:lpstr>
      <vt:lpstr>How much should I budget?</vt:lpstr>
      <vt:lpstr>Money</vt:lpstr>
      <vt:lpstr>Problems</vt:lpstr>
      <vt:lpstr>Before you go</vt:lpstr>
      <vt:lpstr>Electives reports</vt:lpstr>
      <vt:lpstr>Tips</vt:lpstr>
      <vt:lpstr>More Tips</vt:lpstr>
      <vt:lpstr>Sales pitch!</vt:lpstr>
      <vt:lpstr>Processes</vt:lpstr>
      <vt:lpstr>Project?</vt:lpstr>
      <vt:lpstr>Split Electives</vt:lpstr>
      <vt:lpstr>Changes for Electives for 2012-13 and beyond</vt:lpstr>
      <vt:lpstr>PowerPoint Presentation</vt:lpstr>
      <vt:lpstr>Timing OH appointments plus more demands for toxicology screening</vt:lpstr>
      <vt:lpstr>PowerPoint Presentation</vt:lpstr>
      <vt:lpstr>School of Medicine Elective Travel Awards</vt:lpstr>
      <vt:lpstr>About the Awards</vt:lpstr>
      <vt:lpstr>Understand the Risks</vt:lpstr>
      <vt:lpstr>Emergency Situations</vt:lpstr>
      <vt:lpstr>What if I have an accident?</vt:lpstr>
      <vt:lpstr>Completing the Elective</vt:lpstr>
      <vt:lpstr>PowerPoint Presentation</vt:lpstr>
      <vt:lpstr>Any Questions?</vt:lpstr>
    </vt:vector>
  </TitlesOfParts>
  <Company>Imperial College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Electives Evening 8th March 2007</dc:title>
  <dc:creator>Faculty of Medicine</dc:creator>
  <cp:lastModifiedBy>Shiel, Nuala</cp:lastModifiedBy>
  <cp:revision>63</cp:revision>
  <dcterms:created xsi:type="dcterms:W3CDTF">2007-03-07T22:07:11Z</dcterms:created>
  <dcterms:modified xsi:type="dcterms:W3CDTF">2012-07-25T14:06:24Z</dcterms:modified>
</cp:coreProperties>
</file>