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0" r:id="rId9"/>
    <p:sldId id="271" r:id="rId10"/>
    <p:sldId id="268" r:id="rId11"/>
    <p:sldId id="266" r:id="rId12"/>
    <p:sldId id="273" r:id="rId13"/>
    <p:sldId id="262" r:id="rId14"/>
    <p:sldId id="263" r:id="rId15"/>
    <p:sldId id="264" r:id="rId16"/>
    <p:sldId id="267" r:id="rId17"/>
    <p:sldId id="275" r:id="rId18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7AF4-BF20-4258-A328-F066D514B565}" type="datetimeFigureOut">
              <a:rPr lang="en-GB" smtClean="0"/>
              <a:pPr/>
              <a:t>29/03/2012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4D14-4152-4607-A1B3-FFFB0D45A4B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28E60-0AA1-4EFD-8599-8C16E566343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3EFF-0CF6-4B11-AA97-93046B8DE6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69F7-488B-498D-8A7B-1330A72F0F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AF16D-AEAB-47E8-B715-9116A16090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6F07B-9F36-4BF1-BFBF-5FCF2847C2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36616-FD75-4866-A689-1CAD1C01BF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0DF1-5F36-4E12-94BD-779647707A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062E-AB70-4287-A7E1-E7C5C63D8A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CE8B-A682-4185-8438-7546C5386D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6C14C-0B63-4B94-9259-98FB8A4424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6F1F-A7F1-4345-87ED-DB5DD0BCE1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5D77-92AE-46A9-A053-78A0163008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D29AEE-7470-4E19-B836-691D8ADE89A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700808"/>
            <a:ext cx="9144000" cy="32403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071" name="Picture 23" descr="1_passport"/>
          <p:cNvPicPr>
            <a:picLocks noChangeAspect="1" noChangeArrowheads="1"/>
          </p:cNvPicPr>
          <p:nvPr/>
        </p:nvPicPr>
        <p:blipFill>
          <a:blip r:embed="rId2" cstate="print"/>
          <a:srcRect l="9227" r="7666" b="6218"/>
          <a:stretch>
            <a:fillRect/>
          </a:stretch>
        </p:blipFill>
        <p:spPr bwMode="auto">
          <a:xfrm>
            <a:off x="0" y="3429000"/>
            <a:ext cx="1944688" cy="1460500"/>
          </a:xfrm>
          <a:prstGeom prst="rect">
            <a:avLst/>
          </a:prstGeom>
          <a:noFill/>
        </p:spPr>
      </p:pic>
      <p:pic>
        <p:nvPicPr>
          <p:cNvPr id="2055" name="Picture 7" descr="dry_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88913"/>
            <a:ext cx="2484437" cy="1657350"/>
          </a:xfrm>
          <a:prstGeom prst="rect">
            <a:avLst/>
          </a:prstGeom>
          <a:noFill/>
        </p:spPr>
      </p:pic>
      <p:pic>
        <p:nvPicPr>
          <p:cNvPr id="2056" name="Picture 8" descr="kangaro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2519363" cy="1655762"/>
          </a:xfrm>
          <a:prstGeom prst="rect">
            <a:avLst/>
          </a:prstGeom>
          <a:noFill/>
        </p:spPr>
      </p:pic>
      <p:pic>
        <p:nvPicPr>
          <p:cNvPr id="2057" name="Picture 9" descr="l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88913"/>
            <a:ext cx="1728787" cy="1636712"/>
          </a:xfrm>
          <a:prstGeom prst="rect">
            <a:avLst/>
          </a:prstGeom>
          <a:noFill/>
        </p:spPr>
      </p:pic>
      <p:pic>
        <p:nvPicPr>
          <p:cNvPr id="2058" name="Picture 10" descr="suns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188913"/>
            <a:ext cx="1652588" cy="1655762"/>
          </a:xfrm>
          <a:prstGeom prst="rect">
            <a:avLst/>
          </a:prstGeom>
          <a:noFill/>
        </p:spPr>
      </p:pic>
      <p:pic>
        <p:nvPicPr>
          <p:cNvPr id="2059" name="Picture 11" descr="Hong%20Kong%20-%20Duk%20Ling%20R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188913"/>
            <a:ext cx="1208088" cy="1655762"/>
          </a:xfrm>
          <a:prstGeom prst="rect">
            <a:avLst/>
          </a:prstGeom>
          <a:noFill/>
        </p:spPr>
      </p:pic>
      <p:grpSp>
        <p:nvGrpSpPr>
          <p:cNvPr id="2070" name="Group 22"/>
          <p:cNvGrpSpPr>
            <a:grpSpLocks/>
          </p:cNvGrpSpPr>
          <p:nvPr/>
        </p:nvGrpSpPr>
        <p:grpSpPr bwMode="auto">
          <a:xfrm>
            <a:off x="25400" y="4886325"/>
            <a:ext cx="9144000" cy="1655763"/>
            <a:chOff x="0" y="3158"/>
            <a:chExt cx="5760" cy="1043"/>
          </a:xfrm>
        </p:grpSpPr>
        <p:pic>
          <p:nvPicPr>
            <p:cNvPr id="2060" name="Picture 12" descr="lake-matheson-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158"/>
              <a:ext cx="1042" cy="1043"/>
            </a:xfrm>
            <a:prstGeom prst="rect">
              <a:avLst/>
            </a:prstGeom>
            <a:noFill/>
          </p:spPr>
        </p:pic>
        <p:pic>
          <p:nvPicPr>
            <p:cNvPr id="2061" name="Picture 13" descr="statu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0" y="3158"/>
              <a:ext cx="1452" cy="1041"/>
            </a:xfrm>
            <a:prstGeom prst="rect">
              <a:avLst/>
            </a:prstGeom>
            <a:noFill/>
          </p:spPr>
        </p:pic>
        <p:pic>
          <p:nvPicPr>
            <p:cNvPr id="2062" name="Picture 14" descr="cast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89" y="3158"/>
              <a:ext cx="1587" cy="1043"/>
            </a:xfrm>
            <a:prstGeom prst="rect">
              <a:avLst/>
            </a:prstGeom>
            <a:noFill/>
          </p:spPr>
        </p:pic>
        <p:pic>
          <p:nvPicPr>
            <p:cNvPr id="2063" name="Picture 15" descr="MZV%20Gunung%20Mulu%20national%20park%20moss%20covered%20trees%20in%20rainforest%20b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72" y="3158"/>
              <a:ext cx="674" cy="1043"/>
            </a:xfrm>
            <a:prstGeom prst="rect">
              <a:avLst/>
            </a:prstGeom>
            <a:noFill/>
          </p:spPr>
        </p:pic>
        <p:pic>
          <p:nvPicPr>
            <p:cNvPr id="2064" name="Picture 16" descr="northern_lights_l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69" y="3158"/>
              <a:ext cx="1180" cy="1043"/>
            </a:xfrm>
            <a:prstGeom prst="rect">
              <a:avLst/>
            </a:prstGeom>
            <a:noFill/>
          </p:spPr>
        </p:pic>
        <p:pic>
          <p:nvPicPr>
            <p:cNvPr id="2065" name="Picture 17" descr="russia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80" y="3158"/>
              <a:ext cx="680" cy="1043"/>
            </a:xfrm>
            <a:prstGeom prst="rect">
              <a:avLst/>
            </a:prstGeom>
            <a:noFill/>
          </p:spPr>
        </p:pic>
      </p:grp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287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052" name="Picture 4" descr="j0402257"/>
          <p:cNvPicPr>
            <a:picLocks noChangeAspect="1" noChangeArrowheads="1"/>
          </p:cNvPicPr>
          <p:nvPr/>
        </p:nvPicPr>
        <p:blipFill>
          <a:blip r:embed="rId14" cstate="print"/>
          <a:srcRect l="21725"/>
          <a:stretch>
            <a:fillRect/>
          </a:stretch>
        </p:blipFill>
        <p:spPr bwMode="auto">
          <a:xfrm>
            <a:off x="-6350" y="1781175"/>
            <a:ext cx="1944688" cy="1657350"/>
          </a:xfrm>
          <a:prstGeom prst="rect">
            <a:avLst/>
          </a:prstGeom>
          <a:noFill/>
        </p:spPr>
      </p:pic>
      <p:pic>
        <p:nvPicPr>
          <p:cNvPr id="2068" name="Picture 20" descr="1_british-airways"/>
          <p:cNvPicPr>
            <a:picLocks noChangeAspect="1" noChangeArrowheads="1"/>
          </p:cNvPicPr>
          <p:nvPr/>
        </p:nvPicPr>
        <p:blipFill>
          <a:blip r:embed="rId15" cstate="print"/>
          <a:srcRect r="7913"/>
          <a:stretch>
            <a:fillRect/>
          </a:stretch>
        </p:blipFill>
        <p:spPr bwMode="auto">
          <a:xfrm>
            <a:off x="7067550" y="1781175"/>
            <a:ext cx="2087563" cy="1700213"/>
          </a:xfrm>
          <a:prstGeom prst="rect">
            <a:avLst/>
          </a:prstGeom>
          <a:noFill/>
        </p:spPr>
      </p:pic>
      <p:pic>
        <p:nvPicPr>
          <p:cNvPr id="2069" name="Picture 21" descr="big-ben3"/>
          <p:cNvPicPr>
            <a:picLocks noChangeAspect="1" noChangeArrowheads="1"/>
          </p:cNvPicPr>
          <p:nvPr/>
        </p:nvPicPr>
        <p:blipFill>
          <a:blip r:embed="rId16" cstate="print"/>
          <a:srcRect l="-5156"/>
          <a:stretch>
            <a:fillRect/>
          </a:stretch>
        </p:blipFill>
        <p:spPr bwMode="auto">
          <a:xfrm>
            <a:off x="7092950" y="3429000"/>
            <a:ext cx="2051050" cy="1463675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9099550" y="0"/>
            <a:ext cx="69850" cy="6669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93663"/>
            <a:ext cx="69850" cy="66690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 flipH="1">
            <a:off x="6876256" y="1779588"/>
            <a:ext cx="326232" cy="3095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3272" y="1780352"/>
            <a:ext cx="4824412" cy="3041650"/>
          </a:xfr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Electives Evening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29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March </a:t>
            </a:r>
            <a:r>
              <a:rPr lang="en-GB" dirty="0" smtClean="0">
                <a:solidFill>
                  <a:schemeClr val="bg1"/>
                </a:solidFill>
              </a:rPr>
              <a:t>2012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6533295"/>
            <a:ext cx="9144000" cy="3326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28625"/>
            <a:ext cx="7772400" cy="1143000"/>
          </a:xfrm>
        </p:spPr>
        <p:txBody>
          <a:bodyPr/>
          <a:lstStyle/>
          <a:p>
            <a:r>
              <a:rPr lang="en-GB" dirty="0" smtClean="0"/>
              <a:t>Timing OH appointments</a:t>
            </a:r>
            <a:br>
              <a:rPr lang="en-GB" dirty="0" smtClean="0"/>
            </a:br>
            <a:r>
              <a:rPr lang="en-GB" sz="2400" dirty="0" smtClean="0"/>
              <a:t>plus more demands for toxicology screening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543425"/>
          </a:xfrm>
        </p:spPr>
        <p:txBody>
          <a:bodyPr/>
          <a:lstStyle/>
          <a:p>
            <a:pPr marL="263525" indent="-263525">
              <a:lnSpc>
                <a:spcPct val="80000"/>
              </a:lnSpc>
            </a:pPr>
            <a:r>
              <a:rPr lang="en-GB" sz="2400" dirty="0" smtClean="0"/>
              <a:t>When do start to get busy?</a:t>
            </a:r>
          </a:p>
          <a:p>
            <a:pPr marL="263525" indent="-263525">
              <a:lnSpc>
                <a:spcPct val="80000"/>
              </a:lnSpc>
            </a:pP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11460" y="-217980"/>
            <a:ext cx="4680520" cy="86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of Medicine Elective Travel Awards 2012-13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students on Elective April-June 2013</a:t>
            </a:r>
            <a:endParaRPr lang="en-GB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 (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apply under each category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000" b="1" dirty="0" smtClean="0"/>
              <a:t>. 	Contribution to the life of the School of Medicine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000" b="1" dirty="0" smtClean="0"/>
              <a:t>. 	Financial hardship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2000" b="1" dirty="0" smtClean="0"/>
              <a:t>. 	Project</a:t>
            </a:r>
            <a:endParaRPr lang="en-GB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Deadline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submitting the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</a:p>
          <a:p>
            <a:pPr lvl="1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Hard copy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–FEO CX St Mary's campuses by 3pm, Monday 2nd April 2012</a:t>
            </a:r>
          </a:p>
          <a:p>
            <a:pPr lvl="1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Email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- feo-nwtfs@imperial.ac.uk by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12 noon, Wednesday 11th April 2012</a:t>
            </a:r>
            <a:endParaRPr lang="en-GB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 on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intranet: </a:t>
            </a:r>
            <a:r>
              <a:rPr lang="en-GB" sz="2000" u="sng" dirty="0"/>
              <a:t>ht</a:t>
            </a:r>
            <a:r>
              <a:rPr lang="en-GB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tps</a:t>
            </a:r>
            <a:r>
              <a:rPr lang="en-GB" sz="20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://education.med.imperial.ac.uk/Electives/travelawards.htm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the Awards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7050"/>
            <a:ext cx="8206680" cy="48768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Purpose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To support students in undertaking their elective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Does the Elective have to be confirmed before I can apply for an Award?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No, but do provide details by when the confirmation of the place, +/or project details, are expected.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When are Awards determined?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May. Lots of competition for awards  - do not make elective plans in expectation of  an award. The decision of the Elective Awards Group is final, and there is no right of appeal</a:t>
            </a:r>
          </a:p>
          <a:p>
            <a:endParaRPr lang="en-GB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 the Risks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981200"/>
            <a:ext cx="8062664" cy="4876800"/>
          </a:xfrm>
        </p:spPr>
        <p:txBody>
          <a:bodyPr/>
          <a:lstStyle/>
          <a:p>
            <a:pPr marL="263525" indent="-263525">
              <a:lnSpc>
                <a:spcPct val="90000"/>
              </a:lnSpc>
            </a:pPr>
            <a:r>
              <a:rPr lang="en-GB" sz="2800" b="1" dirty="0"/>
              <a:t>Assess the 1</a:t>
            </a:r>
            <a:r>
              <a:rPr lang="en-US" sz="2800" b="1" dirty="0">
                <a:cs typeface="Arial" charset="0"/>
              </a:rPr>
              <a:t>°</a:t>
            </a:r>
            <a:r>
              <a:rPr lang="en-GB" sz="2800" b="1" dirty="0"/>
              <a:t> risks, e.g.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Infection </a:t>
            </a:r>
            <a:r>
              <a:rPr lang="en-GB" sz="2400" dirty="0" smtClean="0"/>
              <a:t>risks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Travel and local custom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Accommodation</a:t>
            </a:r>
          </a:p>
          <a:p>
            <a:pPr marL="263525" indent="-263525">
              <a:lnSpc>
                <a:spcPct val="90000"/>
              </a:lnSpc>
              <a:spcBef>
                <a:spcPct val="40000"/>
              </a:spcBef>
            </a:pPr>
            <a:r>
              <a:rPr lang="en-GB" sz="2800" b="1" dirty="0"/>
              <a:t>Work out how to reduce the risk, e.g.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HIV PEP, PPE, vaccinations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Types of transport, travel with others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400" dirty="0"/>
              <a:t>Pass </a:t>
            </a:r>
            <a:r>
              <a:rPr lang="en-GB" sz="2400" dirty="0" smtClean="0"/>
              <a:t>the exams to enjoy your time</a:t>
            </a:r>
            <a:endParaRPr lang="en-GB" sz="2400" dirty="0"/>
          </a:p>
          <a:p>
            <a:pPr marL="263525" indent="-263525">
              <a:lnSpc>
                <a:spcPct val="90000"/>
              </a:lnSpc>
              <a:spcBef>
                <a:spcPct val="40000"/>
              </a:spcBef>
            </a:pPr>
            <a:r>
              <a:rPr lang="en-GB" sz="2800" b="1" dirty="0"/>
              <a:t>Complete the </a:t>
            </a:r>
            <a:br>
              <a:rPr lang="en-GB" sz="2800" b="1" dirty="0"/>
            </a:br>
            <a:r>
              <a:rPr lang="en-GB" sz="2800" b="1" dirty="0"/>
              <a:t>Risk Assessment/Approval </a:t>
            </a:r>
            <a:r>
              <a:rPr lang="en-GB" sz="2800" b="1" dirty="0" smtClean="0"/>
              <a:t>Form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Emergency Situations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328120"/>
          </a:xfrm>
        </p:spPr>
        <p:txBody>
          <a:bodyPr/>
          <a:lstStyle/>
          <a:p>
            <a:pPr marL="263525" indent="-263525">
              <a:lnSpc>
                <a:spcPct val="90000"/>
              </a:lnSpc>
            </a:pPr>
            <a:r>
              <a:rPr lang="en-GB" sz="2400" b="1" dirty="0"/>
              <a:t>How can we contact you?</a:t>
            </a:r>
          </a:p>
          <a:p>
            <a:pPr marL="263525" indent="-263525">
              <a:lnSpc>
                <a:spcPct val="90000"/>
              </a:lnSpc>
            </a:pPr>
            <a:r>
              <a:rPr lang="en-GB" sz="2400" b="1" dirty="0"/>
              <a:t>Do you have personal health problems</a:t>
            </a:r>
            <a:r>
              <a:rPr lang="en-GB" sz="2400" b="1" dirty="0" smtClean="0"/>
              <a:t>?</a:t>
            </a:r>
          </a:p>
          <a:p>
            <a:pPr marL="263525" indent="-263525">
              <a:lnSpc>
                <a:spcPct val="90000"/>
              </a:lnSpc>
            </a:pPr>
            <a:r>
              <a:rPr lang="en-GB" sz="2400" b="1" dirty="0" smtClean="0"/>
              <a:t>Carefully assess demands to give blood</a:t>
            </a:r>
            <a:endParaRPr lang="en-GB" sz="2400" b="1" dirty="0"/>
          </a:p>
          <a:p>
            <a:pPr marL="263525" indent="-263525">
              <a:lnSpc>
                <a:spcPct val="90000"/>
              </a:lnSpc>
            </a:pPr>
            <a:r>
              <a:rPr lang="en-GB" sz="2400" b="1" dirty="0"/>
              <a:t>Local security issues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FCO advice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College may require you to leave the area quickly: </a:t>
            </a:r>
            <a:br>
              <a:rPr lang="en-GB" sz="2000" dirty="0"/>
            </a:br>
            <a:r>
              <a:rPr lang="en-GB" sz="2000" dirty="0"/>
              <a:t>if so, there will be NO discussion</a:t>
            </a:r>
          </a:p>
          <a:p>
            <a:pPr marL="263525" indent="-263525">
              <a:lnSpc>
                <a:spcPct val="90000"/>
              </a:lnSpc>
            </a:pPr>
            <a:r>
              <a:rPr lang="en-GB" sz="2400" b="1" dirty="0"/>
              <a:t>Emergency funds in your budget or accessed readily, in case you are required to travel home at short notice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FCO/College Advice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Personal/family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Check Travel Insurance for these eventualities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Electives reports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those from students who have visited the areas previously </a:t>
            </a:r>
            <a:br>
              <a:rPr lang="en-GB" dirty="0"/>
            </a:br>
            <a:r>
              <a:rPr lang="en-GB" dirty="0" smtClean="0"/>
              <a:t>(FEO </a:t>
            </a:r>
            <a:r>
              <a:rPr lang="en-GB" dirty="0"/>
              <a:t>St Mary’s)</a:t>
            </a:r>
          </a:p>
          <a:p>
            <a:r>
              <a:rPr lang="en-GB" dirty="0"/>
              <a:t>Help those that follow by giving good details of your experience in your report</a:t>
            </a:r>
          </a:p>
          <a:p>
            <a:r>
              <a:rPr lang="en-GB" dirty="0"/>
              <a:t>Write up your </a:t>
            </a:r>
            <a:r>
              <a:rPr lang="en-GB" dirty="0" smtClean="0"/>
              <a:t>report promptly</a:t>
            </a:r>
          </a:p>
          <a:p>
            <a:r>
              <a:rPr lang="en-GB" dirty="0" smtClean="0"/>
              <a:t>Consider talking about your electives at the Electives Evening in </a:t>
            </a:r>
            <a:r>
              <a:rPr lang="en-GB" dirty="0"/>
              <a:t>O</a:t>
            </a:r>
            <a:r>
              <a:rPr lang="en-GB" dirty="0" smtClean="0"/>
              <a:t>ctober 2013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the Elective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688" cy="447213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Satisfactorily completing requires:</a:t>
            </a:r>
          </a:p>
          <a:p>
            <a:r>
              <a:rPr lang="en-GB" dirty="0" smtClean="0"/>
              <a:t>Submission of a completed report, attendance report, and…</a:t>
            </a:r>
          </a:p>
          <a:p>
            <a:r>
              <a:rPr lang="en-GB" dirty="0" smtClean="0"/>
              <a:t>Completion of a health quiz</a:t>
            </a:r>
          </a:p>
          <a:p>
            <a:pPr lvl="1"/>
            <a:r>
              <a:rPr lang="en-GB" dirty="0" smtClean="0"/>
              <a:t>Mainly covering exposure to TB</a:t>
            </a:r>
          </a:p>
          <a:p>
            <a:pPr lvl="1"/>
            <a:r>
              <a:rPr lang="en-GB" dirty="0" smtClean="0"/>
              <a:t>NHS now requires all those returning from  high risk areas/working with patients with TB to be assessed for continuing clinical practice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7772400" cy="61928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tabLst>
                <a:tab pos="4664075" algn="l"/>
              </a:tabLst>
            </a:pPr>
            <a:r>
              <a:rPr lang="en-GB" b="1" dirty="0" smtClean="0"/>
              <a:t>The TALKS</a:t>
            </a:r>
            <a:endParaRPr lang="en-GB" b="1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Introduction	Dr Mike Barrett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Research Electives</a:t>
            </a:r>
            <a:r>
              <a:rPr lang="en-GB" sz="2000" dirty="0"/>
              <a:t>	</a:t>
            </a:r>
            <a:r>
              <a:rPr lang="en-GB" sz="2000" dirty="0" smtClean="0"/>
              <a:t>Prof Alison McGregor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Occupational Health	Claire O’Brien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Wesleyan Medical Sickness	James Cameron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Medical Protection Society	Kristi Smith-</a:t>
            </a:r>
            <a:r>
              <a:rPr lang="en-GB" sz="2000" dirty="0" err="1" smtClean="0"/>
              <a:t>Edhouse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Medical </a:t>
            </a:r>
            <a:r>
              <a:rPr lang="en-GB" sz="2000" dirty="0"/>
              <a:t>Defence Union	</a:t>
            </a:r>
            <a:r>
              <a:rPr lang="en-GB" sz="2000" dirty="0" err="1" smtClean="0"/>
              <a:t>Zaina</a:t>
            </a:r>
            <a:r>
              <a:rPr lang="en-GB" sz="2000" dirty="0" smtClean="0"/>
              <a:t> </a:t>
            </a:r>
            <a:r>
              <a:rPr lang="en-GB" sz="2000" dirty="0" err="1" smtClean="0"/>
              <a:t>Reinink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Opportunities in Singapore</a:t>
            </a:r>
            <a:r>
              <a:rPr lang="en-GB" sz="2000" dirty="0"/>
              <a:t>	P</a:t>
            </a:r>
            <a:r>
              <a:rPr lang="en-GB" sz="2000" dirty="0" smtClean="0"/>
              <a:t>rof </a:t>
            </a:r>
            <a:r>
              <a:rPr lang="en-GB" sz="2000" dirty="0" err="1" smtClean="0"/>
              <a:t>Martyn</a:t>
            </a:r>
            <a:r>
              <a:rPr lang="en-GB" sz="2000" dirty="0" smtClean="0"/>
              <a:t> Partridge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3771900" algn="l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Student </a:t>
            </a:r>
            <a:r>
              <a:rPr lang="en-GB" sz="2000" b="1" dirty="0" smtClean="0">
                <a:solidFill>
                  <a:schemeClr val="accent2"/>
                </a:solidFill>
              </a:rPr>
              <a:t>Presentations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/>
              <a:t>South Africa	Oliver </a:t>
            </a:r>
            <a:r>
              <a:rPr lang="en-GB" sz="2000" dirty="0" smtClean="0"/>
              <a:t>Brown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New Zealand	Abigail </a:t>
            </a:r>
            <a:r>
              <a:rPr lang="en-GB" sz="2000" dirty="0" err="1" smtClean="0"/>
              <a:t>Morbi</a:t>
            </a:r>
            <a:endParaRPr lang="en-GB" sz="2000" dirty="0" smtClean="0"/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Venezuela	</a:t>
            </a:r>
            <a:r>
              <a:rPr lang="en-GB" sz="2000" dirty="0"/>
              <a:t>R</a:t>
            </a:r>
            <a:r>
              <a:rPr lang="en-GB" sz="2000" dirty="0" smtClean="0"/>
              <a:t>obert Shaw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Stanford, USA	</a:t>
            </a:r>
            <a:r>
              <a:rPr lang="en-GB" sz="2000" dirty="0" err="1" smtClean="0"/>
              <a:t>Yizhou</a:t>
            </a:r>
            <a:r>
              <a:rPr lang="en-GB" sz="2000" dirty="0" smtClean="0"/>
              <a:t> Wan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Tanzania	Natasha Newlands</a:t>
            </a:r>
          </a:p>
          <a:p>
            <a:pPr indent="1905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UK	Claudia Craven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Organising your Elective	Dr Ola </a:t>
            </a:r>
            <a:r>
              <a:rPr lang="en-GB" sz="2000" dirty="0" err="1" smtClean="0"/>
              <a:t>Markiewicz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Prize Winning presentations	Dr Mike Barrett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7772400" cy="619283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tabLst>
                <a:tab pos="4664075" algn="l"/>
              </a:tabLst>
            </a:pPr>
            <a:r>
              <a:rPr lang="en-GB" b="1" dirty="0"/>
              <a:t>TALKS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Introduction	Dr Mike Barrett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Research Electives</a:t>
            </a:r>
            <a:r>
              <a:rPr lang="en-GB" sz="2000" dirty="0"/>
              <a:t>	</a:t>
            </a:r>
            <a:r>
              <a:rPr lang="en-GB" sz="2000" dirty="0" smtClean="0"/>
              <a:t>Prof Alison McGregor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Occupational Health	Claire O’Brien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Wesleyan Medical Sickness	James Cameron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Medical Protection Society	Kristi Smith-</a:t>
            </a:r>
            <a:r>
              <a:rPr lang="en-GB" sz="2000" dirty="0" err="1" smtClean="0"/>
              <a:t>Edhouse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Medical </a:t>
            </a:r>
            <a:r>
              <a:rPr lang="en-GB" sz="2000" dirty="0"/>
              <a:t>Defence Union	</a:t>
            </a:r>
            <a:r>
              <a:rPr lang="en-GB" sz="2000" dirty="0" err="1" smtClean="0"/>
              <a:t>Zaina</a:t>
            </a:r>
            <a:r>
              <a:rPr lang="en-GB" sz="2000" dirty="0" smtClean="0"/>
              <a:t> </a:t>
            </a:r>
            <a:r>
              <a:rPr lang="en-GB" sz="2000" dirty="0" err="1" smtClean="0"/>
              <a:t>Reinink</a:t>
            </a:r>
            <a:endParaRPr lang="en-GB" sz="2000" dirty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Opportunities in Singapore</a:t>
            </a:r>
            <a:r>
              <a:rPr lang="en-GB" sz="2000" dirty="0"/>
              <a:t>	P</a:t>
            </a:r>
            <a:r>
              <a:rPr lang="en-GB" sz="2000" dirty="0" smtClean="0"/>
              <a:t>rof </a:t>
            </a:r>
            <a:r>
              <a:rPr lang="en-GB" sz="2000" dirty="0" err="1" smtClean="0"/>
              <a:t>Martyn</a:t>
            </a:r>
            <a:r>
              <a:rPr lang="en-GB" sz="2000" dirty="0" smtClean="0"/>
              <a:t> Partridge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1800"/>
              </a:spcBef>
              <a:buFontTx/>
              <a:buNone/>
              <a:tabLst>
                <a:tab pos="3771900" algn="l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Student </a:t>
            </a:r>
            <a:r>
              <a:rPr lang="en-GB" sz="2000" b="1" dirty="0" smtClean="0">
                <a:solidFill>
                  <a:schemeClr val="accent2"/>
                </a:solidFill>
              </a:rPr>
              <a:t>Presentations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/>
              <a:t>South Africa	Oliver </a:t>
            </a:r>
            <a:r>
              <a:rPr lang="en-GB" sz="2000" dirty="0" smtClean="0"/>
              <a:t>Brown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New Zealand	Abigail </a:t>
            </a:r>
            <a:r>
              <a:rPr lang="en-GB" sz="2000" dirty="0" err="1" smtClean="0"/>
              <a:t>Morbi</a:t>
            </a:r>
            <a:endParaRPr lang="en-GB" sz="2000" dirty="0" smtClean="0"/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Venezuela	</a:t>
            </a:r>
            <a:r>
              <a:rPr lang="en-GB" sz="2000" dirty="0"/>
              <a:t>R</a:t>
            </a:r>
            <a:r>
              <a:rPr lang="en-GB" sz="2000" dirty="0" smtClean="0"/>
              <a:t>obert Shaw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Stanford, USA	</a:t>
            </a:r>
            <a:r>
              <a:rPr lang="en-GB" sz="2000" dirty="0" err="1" smtClean="0"/>
              <a:t>Yizhou</a:t>
            </a:r>
            <a:r>
              <a:rPr lang="en-GB" sz="2000" dirty="0" smtClean="0"/>
              <a:t> Wan</a:t>
            </a:r>
          </a:p>
          <a:p>
            <a:pPr indent="19050"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Tanzania	Natasha Newlands</a:t>
            </a:r>
          </a:p>
          <a:p>
            <a:pPr indent="19050">
              <a:lnSpc>
                <a:spcPct val="90000"/>
              </a:lnSpc>
              <a:spcAft>
                <a:spcPts val="1200"/>
              </a:spcAft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UK	Claudia Craven</a:t>
            </a:r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Organising your Elective	</a:t>
            </a:r>
            <a:r>
              <a:rPr lang="en-GB" sz="2000" dirty="0" smtClean="0"/>
              <a:t>O</a:t>
            </a:r>
            <a:r>
              <a:rPr lang="en-GB" sz="2000" dirty="0" smtClean="0"/>
              <a:t>la </a:t>
            </a:r>
            <a:r>
              <a:rPr lang="en-GB" sz="2000" dirty="0" err="1" smtClean="0"/>
              <a:t>Markiewicz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  <a:tabLst>
                <a:tab pos="3771900" algn="l"/>
              </a:tabLst>
            </a:pPr>
            <a:r>
              <a:rPr lang="en-GB" sz="2000" dirty="0" smtClean="0"/>
              <a:t>Prize Winning presentations	Dr Mike Barrett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Electives Evening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What an elective is all about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Electives Team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Dr Michael </a:t>
            </a:r>
            <a:r>
              <a:rPr lang="en-GB" sz="2000" dirty="0" smtClean="0"/>
              <a:t>Barrett (SAFB) – Electives Director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Dr Etienne Horner (St </a:t>
            </a:r>
            <a:r>
              <a:rPr lang="en-GB" sz="2000" dirty="0"/>
              <a:t>Mary’s</a:t>
            </a:r>
            <a:r>
              <a:rPr lang="en-GB" sz="2000" dirty="0" smtClean="0"/>
              <a:t>) - Deputy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Wendy </a:t>
            </a:r>
            <a:r>
              <a:rPr lang="en-GB" sz="2000" dirty="0"/>
              <a:t>Pearson </a:t>
            </a:r>
            <a:r>
              <a:rPr lang="en-GB" sz="2000" dirty="0" smtClean="0"/>
              <a:t>(FEO, </a:t>
            </a:r>
            <a:r>
              <a:rPr lang="en-GB" sz="2000" dirty="0"/>
              <a:t>St </a:t>
            </a:r>
            <a:r>
              <a:rPr lang="en-GB" sz="2000" dirty="0" smtClean="0"/>
              <a:t>Mary’s) </a:t>
            </a:r>
            <a:r>
              <a:rPr lang="en-GB" sz="2000" dirty="0"/>
              <a:t>- Electives </a:t>
            </a:r>
            <a:r>
              <a:rPr lang="en-GB" sz="2000" dirty="0" smtClean="0"/>
              <a:t>administrator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Martin </a:t>
            </a:r>
            <a:r>
              <a:rPr lang="en-GB" sz="2000" dirty="0"/>
              <a:t>K</a:t>
            </a:r>
            <a:r>
              <a:rPr lang="en-GB" sz="2000" dirty="0" smtClean="0"/>
              <a:t>enton (FEO, St </a:t>
            </a:r>
            <a:r>
              <a:rPr lang="en-GB" sz="2000" dirty="0"/>
              <a:t>M</a:t>
            </a:r>
            <a:r>
              <a:rPr lang="en-GB" sz="2000" dirty="0" smtClean="0"/>
              <a:t>ary’s) – Grants and Travel Awards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 smtClean="0"/>
              <a:t>The </a:t>
            </a:r>
            <a:r>
              <a:rPr lang="en-GB" sz="2400" dirty="0"/>
              <a:t>Electives evening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Show you what </a:t>
            </a:r>
            <a:r>
              <a:rPr lang="en-GB" sz="2000" dirty="0"/>
              <a:t>can be </a:t>
            </a:r>
            <a:r>
              <a:rPr lang="en-GB" sz="2000" dirty="0" smtClean="0"/>
              <a:t>achieved and where you can get advice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Prizes </a:t>
            </a:r>
            <a:r>
              <a:rPr lang="en-GB" sz="2000" dirty="0" smtClean="0"/>
              <a:t>awarded for best presentations selected on basis of detailed Elective reports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Details on the Intranet Electives website</a:t>
            </a:r>
          </a:p>
          <a:p>
            <a:r>
              <a:rPr lang="en-GB" i="1"/>
              <a:t>…time for learning about Medicine and this should have high priority. It is important to note that the </a:t>
            </a:r>
            <a:r>
              <a:rPr lang="en-GB" b="1" i="1"/>
              <a:t>minimum time</a:t>
            </a:r>
            <a:r>
              <a:rPr lang="en-GB" i="1"/>
              <a:t> to be spent on elective is </a:t>
            </a:r>
            <a:r>
              <a:rPr lang="en-GB" b="1" i="1"/>
              <a:t>7 weeks</a:t>
            </a:r>
            <a:r>
              <a:rPr lang="en-GB" i="1"/>
              <a:t>. The holiday aspect of the elective is very much a secondary priority.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marL="263525" indent="-263525"/>
            <a:r>
              <a:rPr lang="en-GB" sz="2800"/>
              <a:t>Important to learn about healthcare in a different country, and this takes time</a:t>
            </a:r>
          </a:p>
          <a:p>
            <a:pPr marL="263525" indent="-263525"/>
            <a:r>
              <a:rPr lang="en-GB" sz="2800"/>
              <a:t>Electives in more than one country, in particular when those countries are not adjacent or in the same part of the world are discouraged. </a:t>
            </a:r>
          </a:p>
          <a:p>
            <a:pPr marL="263525" indent="-263525"/>
            <a:r>
              <a:rPr lang="en-GB" sz="2800"/>
              <a:t>Undesirable to spend large proportions of elective period travelling from one country to the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688160"/>
          </a:xfrm>
        </p:spPr>
        <p:txBody>
          <a:bodyPr/>
          <a:lstStyle/>
          <a:p>
            <a:pPr marL="263525" indent="-263525">
              <a:lnSpc>
                <a:spcPct val="80000"/>
              </a:lnSpc>
            </a:pPr>
            <a:r>
              <a:rPr lang="en-GB" sz="2400" dirty="0" smtClean="0"/>
              <a:t>Understand what </a:t>
            </a:r>
            <a:r>
              <a:rPr lang="en-GB" sz="2400" dirty="0"/>
              <a:t>the elective study period is about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Where you can go, what you can do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Discuss it with Personal Tutor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What about an Elective </a:t>
            </a:r>
            <a:r>
              <a:rPr lang="en-GB" sz="2400" dirty="0" smtClean="0"/>
              <a:t>project?</a:t>
            </a:r>
            <a:endParaRPr lang="en-GB" sz="2400" dirty="0"/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Travel issues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Financing the </a:t>
            </a:r>
            <a:r>
              <a:rPr lang="en-GB" sz="2400" dirty="0" smtClean="0"/>
              <a:t>elective, </a:t>
            </a:r>
            <a:r>
              <a:rPr lang="en-GB" sz="1400" dirty="0" smtClean="0"/>
              <a:t>including</a:t>
            </a:r>
            <a:r>
              <a:rPr lang="en-GB" sz="2400" dirty="0" smtClean="0"/>
              <a:t> School of Medicine Awards</a:t>
            </a:r>
            <a:endParaRPr lang="en-GB" sz="2400" dirty="0"/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Travel to/through infection-risk areas 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What can curtail or prevent your </a:t>
            </a:r>
            <a:r>
              <a:rPr lang="en-GB" sz="2400" dirty="0" smtClean="0"/>
              <a:t>elective?</a:t>
            </a:r>
            <a:endParaRPr lang="en-GB" sz="2400" dirty="0"/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Understand your limitations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Assess the </a:t>
            </a:r>
            <a:r>
              <a:rPr lang="en-GB" sz="2400" dirty="0" smtClean="0"/>
              <a:t>risks</a:t>
            </a:r>
            <a:endParaRPr lang="en-GB" sz="2400" dirty="0"/>
          </a:p>
          <a:p>
            <a:pPr marL="263525" indent="-263525">
              <a:lnSpc>
                <a:spcPct val="80000"/>
              </a:lnSpc>
            </a:pPr>
            <a:r>
              <a:rPr lang="en-GB" sz="2400" dirty="0"/>
              <a:t>Approval of the </a:t>
            </a:r>
            <a:r>
              <a:rPr lang="en-GB" sz="2400" dirty="0" smtClean="0"/>
              <a:t>plan</a:t>
            </a:r>
          </a:p>
          <a:p>
            <a:pPr marL="263525" indent="-263525">
              <a:lnSpc>
                <a:spcPct val="80000"/>
              </a:lnSpc>
            </a:pPr>
            <a:r>
              <a:rPr lang="en-GB" sz="2400" dirty="0" smtClean="0"/>
              <a:t>Insurance – covered under College policy, but may need indemnity cover, extra cover for high risk sports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71550" y="3266516"/>
            <a:ext cx="7200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latin typeface="+mn-lt"/>
              </a:rPr>
              <a:t>Small meeting room next to FEO, St Mary’s campus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755650" y="2177055"/>
            <a:ext cx="75612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1"/>
              </a:avLst>
            </a:prstTxWarp>
          </a:bodyPr>
          <a:lstStyle/>
          <a:p>
            <a:pPr algn="ctr"/>
            <a:r>
              <a:rPr lang="en-GB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 Black"/>
              </a:rPr>
              <a:t>ELECTIVES 2013 DROP IN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692275" y="3721475"/>
            <a:ext cx="5759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n-lt"/>
              </a:rPr>
              <a:t>Wednesday 4</a:t>
            </a:r>
            <a:r>
              <a:rPr lang="en-GB" sz="3200" baseline="30000" dirty="0">
                <a:latin typeface="+mn-lt"/>
              </a:rPr>
              <a:t>th</a:t>
            </a:r>
            <a:r>
              <a:rPr lang="en-GB" sz="3200" dirty="0">
                <a:latin typeface="+mn-lt"/>
              </a:rPr>
              <a:t> April </a:t>
            </a:r>
            <a:r>
              <a:rPr lang="en-GB" sz="3200" dirty="0" smtClean="0">
                <a:latin typeface="+mn-lt"/>
              </a:rPr>
              <a:t>2pm-5pm</a:t>
            </a:r>
            <a:br>
              <a:rPr lang="en-GB" sz="3200" dirty="0" smtClean="0">
                <a:latin typeface="+mn-lt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More Drop-In sessions will be organised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979614" y="188913"/>
            <a:ext cx="4531217" cy="1800000"/>
            <a:chOff x="1979613" y="188913"/>
            <a:chExt cx="5256212" cy="2088000"/>
          </a:xfrm>
        </p:grpSpPr>
        <p:pic>
          <p:nvPicPr>
            <p:cNvPr id="2053" name="Picture 10" descr="l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613" y="188913"/>
              <a:ext cx="2205568" cy="20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11" descr="suns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0200" y="188913"/>
              <a:ext cx="2084388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2" descr="Hong%20Kong%20-%20Duk%20Ling%20Rid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425" y="188913"/>
              <a:ext cx="12954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395536" y="4704698"/>
            <a:ext cx="813690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Paperwork </a:t>
            </a:r>
            <a:r>
              <a:rPr lang="en-GB" dirty="0">
                <a:latin typeface="Arial" pitchFamily="34" charset="0"/>
                <a:cs typeface="Arial" pitchFamily="34" charset="0"/>
              </a:rPr>
              <a:t>(approval forms and confirmation of your elective) to be checked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signed</a:t>
            </a:r>
          </a:p>
          <a:p>
            <a:pPr marL="361950" indent="-361950"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Queries </a:t>
            </a:r>
            <a:r>
              <a:rPr lang="en-GB" dirty="0">
                <a:latin typeface="Arial" pitchFamily="34" charset="0"/>
                <a:cs typeface="Arial" pitchFamily="34" charset="0"/>
              </a:rPr>
              <a:t>to 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answered </a:t>
            </a:r>
          </a:p>
          <a:p>
            <a:pPr marL="361950" indent="-361950" algn="l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Letters/forms </a:t>
            </a:r>
            <a:r>
              <a:rPr lang="en-GB" dirty="0">
                <a:latin typeface="Arial" pitchFamily="34" charset="0"/>
                <a:cs typeface="Arial" pitchFamily="34" charset="0"/>
              </a:rPr>
              <a:t>to 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organised</a:t>
            </a:r>
          </a:p>
          <a:p>
            <a:pPr algn="l">
              <a:spcBef>
                <a:spcPct val="50000"/>
              </a:spcBef>
              <a:tabLst>
                <a:tab pos="5832475" algn="l"/>
              </a:tabLst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Dr Mike Barrett	Wendy Pearson </a:t>
            </a:r>
            <a:br>
              <a:rPr lang="en-GB" sz="1600" b="1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Electives Director	Electives Administrator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for Electives for 2012-13 and beyond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Complete reorganisation of Final Year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Electives now are AFTER Finals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Elective remains a serious component of the course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Failure at finals allows for a shortened elective and return for remedial attachments prior to </a:t>
            </a:r>
            <a:r>
              <a:rPr lang="en-GB" sz="2400" dirty="0" err="1" smtClean="0"/>
              <a:t>Resits</a:t>
            </a:r>
            <a:r>
              <a:rPr lang="en-GB" sz="2400" dirty="0" smtClean="0"/>
              <a:t>. Passing the </a:t>
            </a:r>
            <a:r>
              <a:rPr lang="en-GB" sz="2400" dirty="0" err="1" smtClean="0"/>
              <a:t>Resit</a:t>
            </a:r>
            <a:r>
              <a:rPr lang="en-GB" sz="2400" dirty="0" smtClean="0"/>
              <a:t> allows start of F1 in August.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Returning from Elective to job-shadow and then compulsory Practical </a:t>
            </a:r>
            <a:r>
              <a:rPr lang="en-GB" sz="2400" dirty="0"/>
              <a:t>M</a:t>
            </a:r>
            <a:r>
              <a:rPr lang="en-GB" sz="2400" dirty="0" smtClean="0"/>
              <a:t>edicine Course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36" y="1319584"/>
            <a:ext cx="8951392" cy="3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270</TotalTime>
  <Words>652</Words>
  <Application>Microsoft Office PowerPoint</Application>
  <PresentationFormat>On-screen Show (4:3)</PresentationFormat>
  <Paragraphs>129</Paragraphs>
  <Slides>17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</vt:lpstr>
      <vt:lpstr>Electives Evening 29th March 2012</vt:lpstr>
      <vt:lpstr>Slide 2</vt:lpstr>
      <vt:lpstr>Electives Evening</vt:lpstr>
      <vt:lpstr>Electives</vt:lpstr>
      <vt:lpstr>Electives</vt:lpstr>
      <vt:lpstr>Processes</vt:lpstr>
      <vt:lpstr>Slide 7</vt:lpstr>
      <vt:lpstr>Changes for Electives for 2012-13 and beyond</vt:lpstr>
      <vt:lpstr>Slide 9</vt:lpstr>
      <vt:lpstr>Timing OH appointments plus more demands for toxicology screening</vt:lpstr>
      <vt:lpstr>School of Medicine Elective Travel Awards 2012-13</vt:lpstr>
      <vt:lpstr>About the Awards</vt:lpstr>
      <vt:lpstr>Understand the Risks</vt:lpstr>
      <vt:lpstr>Emergency Situations</vt:lpstr>
      <vt:lpstr>Electives reports</vt:lpstr>
      <vt:lpstr>Completing the Elective</vt:lpstr>
      <vt:lpstr>Slide 17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Electives Evening 8th March 2007</dc:title>
  <dc:creator>Faculty of Medicine</dc:creator>
  <cp:lastModifiedBy>Michael C Barrett</cp:lastModifiedBy>
  <cp:revision>36</cp:revision>
  <dcterms:created xsi:type="dcterms:W3CDTF">2007-03-07T22:07:11Z</dcterms:created>
  <dcterms:modified xsi:type="dcterms:W3CDTF">2012-03-29T14:37:00Z</dcterms:modified>
</cp:coreProperties>
</file>