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tanford\all%20data_mod29_1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tanford\all%20data_mod29_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400">
                <a:latin typeface="Arial" pitchFamily="34" charset="0"/>
                <a:cs typeface="Arial" pitchFamily="34" charset="0"/>
              </a:rPr>
              <a:t>Absorbance</a:t>
            </a:r>
            <a:r>
              <a:rPr lang="en-GB" sz="1400" baseline="0">
                <a:latin typeface="Arial" pitchFamily="34" charset="0"/>
                <a:cs typeface="Arial" pitchFamily="34" charset="0"/>
              </a:rPr>
              <a:t> of (-dox) control  between -LEEK and +LEEK dilutions</a:t>
            </a:r>
            <a:endParaRPr lang="en-GB" sz="14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'End point'!$A$64</c:f>
              <c:strCache>
                <c:ptCount val="1"/>
                <c:pt idx="0">
                  <c:v>control (+LEEK)</c:v>
                </c:pt>
              </c:strCache>
            </c:strRef>
          </c:tx>
          <c:cat>
            <c:numRef>
              <c:f>'End point'!$B$46:$L$46</c:f>
              <c:numCache>
                <c:formatCode>0.00</c:formatCode>
                <c:ptCount val="11"/>
                <c:pt idx="0">
                  <c:v>1000</c:v>
                </c:pt>
                <c:pt idx="1">
                  <c:v>500</c:v>
                </c:pt>
                <c:pt idx="2">
                  <c:v>250</c:v>
                </c:pt>
                <c:pt idx="3">
                  <c:v>125</c:v>
                </c:pt>
                <c:pt idx="4">
                  <c:v>62.5</c:v>
                </c:pt>
                <c:pt idx="5">
                  <c:v>31.25</c:v>
                </c:pt>
                <c:pt idx="6">
                  <c:v>15.625</c:v>
                </c:pt>
                <c:pt idx="7">
                  <c:v>7.8125</c:v>
                </c:pt>
                <c:pt idx="8">
                  <c:v>3.90625</c:v>
                </c:pt>
                <c:pt idx="9">
                  <c:v>1.953125</c:v>
                </c:pt>
                <c:pt idx="10">
                  <c:v>0.9765625</c:v>
                </c:pt>
              </c:numCache>
            </c:numRef>
          </c:cat>
          <c:val>
            <c:numRef>
              <c:f>'End point'!$B$64:$L$64</c:f>
              <c:numCache>
                <c:formatCode>General</c:formatCode>
                <c:ptCount val="11"/>
                <c:pt idx="0">
                  <c:v>7.2499999999999995E-2</c:v>
                </c:pt>
                <c:pt idx="1">
                  <c:v>0.156</c:v>
                </c:pt>
                <c:pt idx="2">
                  <c:v>0.18366666666666667</c:v>
                </c:pt>
                <c:pt idx="3">
                  <c:v>0.16900000000000001</c:v>
                </c:pt>
                <c:pt idx="4">
                  <c:v>0.15775</c:v>
                </c:pt>
                <c:pt idx="5">
                  <c:v>0.17066666666666666</c:v>
                </c:pt>
                <c:pt idx="6">
                  <c:v>0.20633333333333334</c:v>
                </c:pt>
                <c:pt idx="7">
                  <c:v>0.24149999999999999</c:v>
                </c:pt>
                <c:pt idx="8">
                  <c:v>0.21299999999999999</c:v>
                </c:pt>
                <c:pt idx="9">
                  <c:v>0.20749999999999999</c:v>
                </c:pt>
                <c:pt idx="10">
                  <c:v>0.24633333333333338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'End point'!$A$80</c:f>
              <c:strCache>
                <c:ptCount val="1"/>
                <c:pt idx="0">
                  <c:v>control (-LEEK)</c:v>
                </c:pt>
              </c:strCache>
            </c:strRef>
          </c:tx>
          <c:cat>
            <c:numRef>
              <c:f>'End point'!$B$46:$L$46</c:f>
              <c:numCache>
                <c:formatCode>0.00</c:formatCode>
                <c:ptCount val="11"/>
                <c:pt idx="0">
                  <c:v>1000</c:v>
                </c:pt>
                <c:pt idx="1">
                  <c:v>500</c:v>
                </c:pt>
                <c:pt idx="2">
                  <c:v>250</c:v>
                </c:pt>
                <c:pt idx="3">
                  <c:v>125</c:v>
                </c:pt>
                <c:pt idx="4">
                  <c:v>62.5</c:v>
                </c:pt>
                <c:pt idx="5">
                  <c:v>31.25</c:v>
                </c:pt>
                <c:pt idx="6">
                  <c:v>15.625</c:v>
                </c:pt>
                <c:pt idx="7">
                  <c:v>7.8125</c:v>
                </c:pt>
                <c:pt idx="8">
                  <c:v>3.90625</c:v>
                </c:pt>
                <c:pt idx="9">
                  <c:v>1.953125</c:v>
                </c:pt>
                <c:pt idx="10">
                  <c:v>0.9765625</c:v>
                </c:pt>
              </c:numCache>
            </c:numRef>
          </c:cat>
          <c:val>
            <c:numRef>
              <c:f>'End point'!$B$80:$L$80</c:f>
              <c:numCache>
                <c:formatCode>General</c:formatCode>
                <c:ptCount val="11"/>
                <c:pt idx="0">
                  <c:v>0.13466666666666668</c:v>
                </c:pt>
                <c:pt idx="1">
                  <c:v>0.29625000000000001</c:v>
                </c:pt>
                <c:pt idx="2">
                  <c:v>0.17774999999999999</c:v>
                </c:pt>
                <c:pt idx="3">
                  <c:v>0.18775</c:v>
                </c:pt>
                <c:pt idx="4">
                  <c:v>0.1565</c:v>
                </c:pt>
                <c:pt idx="5">
                  <c:v>0.26500000000000001</c:v>
                </c:pt>
                <c:pt idx="6">
                  <c:v>0.10233333333333333</c:v>
                </c:pt>
                <c:pt idx="7">
                  <c:v>0.622</c:v>
                </c:pt>
                <c:pt idx="8">
                  <c:v>2.0449999999999999</c:v>
                </c:pt>
                <c:pt idx="9">
                  <c:v>1.0945</c:v>
                </c:pt>
                <c:pt idx="10">
                  <c:v>0.67800000000000005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518400"/>
        <c:axId val="38942336"/>
      </c:lineChart>
      <c:catAx>
        <c:axId val="124518400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crossAx val="38942336"/>
        <c:crosses val="autoZero"/>
        <c:auto val="1"/>
        <c:lblAlgn val="ctr"/>
        <c:lblOffset val="100"/>
        <c:noMultiLvlLbl val="0"/>
      </c:catAx>
      <c:valAx>
        <c:axId val="389423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b="1" i="0" baseline="0">
                    <a:effectLst/>
                    <a:latin typeface="Arial" pitchFamily="34" charset="0"/>
                    <a:cs typeface="Arial" pitchFamily="34" charset="0"/>
                  </a:rPr>
                  <a:t>Optical Desinsity Difference (OD</a:t>
                </a:r>
                <a:r>
                  <a:rPr lang="en-GB" sz="1000" b="1" i="0" baseline="0">
                    <a:effectLst/>
                  </a:rPr>
                  <a:t>)</a:t>
                </a:r>
                <a:endParaRPr lang="en-GB" sz="100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GB"/>
              </a:p>
            </c:rich>
          </c:tx>
          <c:layout>
            <c:manualLayout>
              <c:xMode val="edge"/>
              <c:yMode val="edge"/>
              <c:x val="3.3716475095785438E-2"/>
              <c:y val="0.2359166518976124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24518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400" baseline="0">
                <a:latin typeface="Arial" pitchFamily="34" charset="0"/>
                <a:cs typeface="Arial" pitchFamily="34" charset="0"/>
              </a:rPr>
              <a:t>Absorbance difference between -dox/+dox of -LEEK And +LEEK dilutions</a:t>
            </a:r>
            <a:endParaRPr lang="en-GB" sz="14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'End point'!$A$82</c:f>
              <c:strCache>
                <c:ptCount val="1"/>
                <c:pt idx="0">
                  <c:v> -LEEK dif</c:v>
                </c:pt>
              </c:strCache>
            </c:strRef>
          </c:tx>
          <c:cat>
            <c:numRef>
              <c:f>'End point'!$B$46:$L$46</c:f>
              <c:numCache>
                <c:formatCode>0.00</c:formatCode>
                <c:ptCount val="11"/>
                <c:pt idx="0">
                  <c:v>1000</c:v>
                </c:pt>
                <c:pt idx="1">
                  <c:v>500</c:v>
                </c:pt>
                <c:pt idx="2">
                  <c:v>250</c:v>
                </c:pt>
                <c:pt idx="3">
                  <c:v>125</c:v>
                </c:pt>
                <c:pt idx="4">
                  <c:v>62.5</c:v>
                </c:pt>
                <c:pt idx="5">
                  <c:v>31.25</c:v>
                </c:pt>
                <c:pt idx="6">
                  <c:v>15.625</c:v>
                </c:pt>
                <c:pt idx="7">
                  <c:v>7.8125</c:v>
                </c:pt>
                <c:pt idx="8">
                  <c:v>3.90625</c:v>
                </c:pt>
                <c:pt idx="9">
                  <c:v>1.953125</c:v>
                </c:pt>
                <c:pt idx="10">
                  <c:v>0.9765625</c:v>
                </c:pt>
              </c:numCache>
            </c:numRef>
          </c:cat>
          <c:val>
            <c:numRef>
              <c:f>'End point'!$B$82:$L$82</c:f>
              <c:numCache>
                <c:formatCode>0.00</c:formatCode>
                <c:ptCount val="11"/>
                <c:pt idx="0">
                  <c:v>-5.1333333333333356E-2</c:v>
                </c:pt>
                <c:pt idx="1">
                  <c:v>-0.14175000000000001</c:v>
                </c:pt>
                <c:pt idx="2">
                  <c:v>2.4583333333333346E-2</c:v>
                </c:pt>
                <c:pt idx="3">
                  <c:v>6.1916666666666675E-2</c:v>
                </c:pt>
                <c:pt idx="4">
                  <c:v>9.6500000000000002E-2</c:v>
                </c:pt>
                <c:pt idx="5">
                  <c:v>0.13849999999999996</c:v>
                </c:pt>
                <c:pt idx="6">
                  <c:v>0.17891666666666667</c:v>
                </c:pt>
                <c:pt idx="7">
                  <c:v>-0.34800000000000003</c:v>
                </c:pt>
                <c:pt idx="8">
                  <c:v>-1.881</c:v>
                </c:pt>
                <c:pt idx="9">
                  <c:v>0.38316666666666666</c:v>
                </c:pt>
                <c:pt idx="10">
                  <c:v>-0.37450000000000006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'End point'!$A$66</c:f>
              <c:strCache>
                <c:ptCount val="1"/>
                <c:pt idx="0">
                  <c:v> +LEEK dif</c:v>
                </c:pt>
              </c:strCache>
            </c:strRef>
          </c:tx>
          <c:cat>
            <c:numRef>
              <c:f>'End point'!$B$46:$L$46</c:f>
              <c:numCache>
                <c:formatCode>0.00</c:formatCode>
                <c:ptCount val="11"/>
                <c:pt idx="0">
                  <c:v>1000</c:v>
                </c:pt>
                <c:pt idx="1">
                  <c:v>500</c:v>
                </c:pt>
                <c:pt idx="2">
                  <c:v>250</c:v>
                </c:pt>
                <c:pt idx="3">
                  <c:v>125</c:v>
                </c:pt>
                <c:pt idx="4">
                  <c:v>62.5</c:v>
                </c:pt>
                <c:pt idx="5">
                  <c:v>31.25</c:v>
                </c:pt>
                <c:pt idx="6">
                  <c:v>15.625</c:v>
                </c:pt>
                <c:pt idx="7">
                  <c:v>7.8125</c:v>
                </c:pt>
                <c:pt idx="8">
                  <c:v>3.90625</c:v>
                </c:pt>
                <c:pt idx="9">
                  <c:v>1.953125</c:v>
                </c:pt>
                <c:pt idx="10">
                  <c:v>0.9765625</c:v>
                </c:pt>
              </c:numCache>
            </c:numRef>
          </c:cat>
          <c:val>
            <c:numRef>
              <c:f>'End point'!$B$66:$L$66</c:f>
              <c:numCache>
                <c:formatCode>0.000</c:formatCode>
                <c:ptCount val="11"/>
                <c:pt idx="0">
                  <c:v>0.15775</c:v>
                </c:pt>
                <c:pt idx="1">
                  <c:v>6.4333333333333353E-2</c:v>
                </c:pt>
                <c:pt idx="2">
                  <c:v>1.6833333333333339E-2</c:v>
                </c:pt>
                <c:pt idx="3">
                  <c:v>5.3333333333333011E-3</c:v>
                </c:pt>
                <c:pt idx="4">
                  <c:v>5.7249999999999995E-2</c:v>
                </c:pt>
                <c:pt idx="5">
                  <c:v>-4.2166666666666658E-2</c:v>
                </c:pt>
                <c:pt idx="6">
                  <c:v>-1.4666666666666689E-2</c:v>
                </c:pt>
                <c:pt idx="7">
                  <c:v>-0.1288333333333333</c:v>
                </c:pt>
                <c:pt idx="8">
                  <c:v>-8.4999999999999992E-2</c:v>
                </c:pt>
                <c:pt idx="9">
                  <c:v>-5.7999999999999996E-2</c:v>
                </c:pt>
                <c:pt idx="10">
                  <c:v>-0.12283333333333338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519936"/>
        <c:axId val="84899456"/>
      </c:lineChart>
      <c:catAx>
        <c:axId val="124519936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crossAx val="84899456"/>
        <c:crosses val="autoZero"/>
        <c:auto val="1"/>
        <c:lblAlgn val="ctr"/>
        <c:lblOffset val="100"/>
        <c:tickLblSkip val="1"/>
        <c:noMultiLvlLbl val="0"/>
      </c:catAx>
      <c:valAx>
        <c:axId val="848994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>
                    <a:latin typeface="Arial" pitchFamily="34" charset="0"/>
                    <a:cs typeface="Arial" pitchFamily="34" charset="0"/>
                  </a:rPr>
                  <a:t>Optical</a:t>
                </a:r>
                <a:r>
                  <a:rPr lang="en-GB" baseline="0">
                    <a:latin typeface="Arial" pitchFamily="34" charset="0"/>
                    <a:cs typeface="Arial" pitchFamily="34" charset="0"/>
                  </a:rPr>
                  <a:t> Desinsity Difference (OD)</a:t>
                </a:r>
                <a:endParaRPr lang="en-GB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3.6781609195402298E-2"/>
              <c:y val="0.25615140212736565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124519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D82E-65B8-4BF2-ACB6-4FC5AAC824AE}" type="datetimeFigureOut">
              <a:rPr lang="en-GB" smtClean="0"/>
              <a:t>21/03/2012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FCA4-3A94-407F-B0B4-F6AD27B44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8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D82E-65B8-4BF2-ACB6-4FC5AAC824AE}" type="datetimeFigureOut">
              <a:rPr lang="en-GB" smtClean="0"/>
              <a:t>21/03/2012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FCA4-3A94-407F-B0B4-F6AD27B44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5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D82E-65B8-4BF2-ACB6-4FC5AAC824AE}" type="datetimeFigureOut">
              <a:rPr lang="en-GB" smtClean="0"/>
              <a:t>21/03/2012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FCA4-3A94-407F-B0B4-F6AD27B44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7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D82E-65B8-4BF2-ACB6-4FC5AAC824AE}" type="datetimeFigureOut">
              <a:rPr lang="en-GB" smtClean="0"/>
              <a:t>21/03/2012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FCA4-3A94-407F-B0B4-F6AD27B44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28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D82E-65B8-4BF2-ACB6-4FC5AAC824AE}" type="datetimeFigureOut">
              <a:rPr lang="en-GB" smtClean="0"/>
              <a:t>21/03/2012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FCA4-3A94-407F-B0B4-F6AD27B44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99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D82E-65B8-4BF2-ACB6-4FC5AAC824AE}" type="datetimeFigureOut">
              <a:rPr lang="en-GB" smtClean="0"/>
              <a:t>21/03/2012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FCA4-3A94-407F-B0B4-F6AD27B44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0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D82E-65B8-4BF2-ACB6-4FC5AAC824AE}" type="datetimeFigureOut">
              <a:rPr lang="en-GB" smtClean="0"/>
              <a:t>21/03/2012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FCA4-3A94-407F-B0B4-F6AD27B44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69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D82E-65B8-4BF2-ACB6-4FC5AAC824AE}" type="datetimeFigureOut">
              <a:rPr lang="en-GB" smtClean="0"/>
              <a:t>21/03/2012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FCA4-3A94-407F-B0B4-F6AD27B44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D82E-65B8-4BF2-ACB6-4FC5AAC824AE}" type="datetimeFigureOut">
              <a:rPr lang="en-GB" smtClean="0"/>
              <a:t>21/03/2012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FCA4-3A94-407F-B0B4-F6AD27B44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51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D82E-65B8-4BF2-ACB6-4FC5AAC824AE}" type="datetimeFigureOut">
              <a:rPr lang="en-GB" smtClean="0"/>
              <a:t>21/03/2012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FCA4-3A94-407F-B0B4-F6AD27B44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7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D82E-65B8-4BF2-ACB6-4FC5AAC824AE}" type="datetimeFigureOut">
              <a:rPr lang="en-GB" smtClean="0"/>
              <a:t>21/03/2012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6FCA4-3A94-407F-B0B4-F6AD27B44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88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5D82E-65B8-4BF2-ACB6-4FC5AAC824AE}" type="datetimeFigureOut">
              <a:rPr lang="en-GB" smtClean="0"/>
              <a:t>21/03/2012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6FCA4-3A94-407F-B0B4-F6AD27B44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75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31926"/>
            <a:ext cx="7772400" cy="1470025"/>
          </a:xfrm>
        </p:spPr>
        <p:txBody>
          <a:bodyPr/>
          <a:lstStyle/>
          <a:p>
            <a:r>
              <a:rPr lang="en-GB" dirty="0" smtClean="0"/>
              <a:t>Elective at Stanford University USA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5373216"/>
            <a:ext cx="5450904" cy="1296144"/>
          </a:xfrm>
        </p:spPr>
        <p:txBody>
          <a:bodyPr/>
          <a:lstStyle/>
          <a:p>
            <a:r>
              <a:rPr lang="en-GB" dirty="0" smtClean="0"/>
              <a:t>2012</a:t>
            </a:r>
          </a:p>
          <a:p>
            <a:r>
              <a:rPr lang="en-GB" dirty="0" smtClean="0"/>
              <a:t>yizhou.wan06@imperial.ac.uk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2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days-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7 am- wake up and breakfast.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8 am- morning lab meeting.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8.30- 12.30 pm- lab work.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13.00-15.00 pm- afternoon lab meeting.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15.00- onwards- days finished depending on experiments.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283967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2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day- Neurosurgery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smtClean="0"/>
              <a:t>5.00 am- wake up.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6.00 am- morning </a:t>
            </a:r>
          </a:p>
          <a:p>
            <a:pPr marL="0" indent="0">
              <a:buNone/>
            </a:pPr>
            <a:r>
              <a:rPr lang="en-GB" dirty="0" smtClean="0"/>
              <a:t>handover/ward round.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7.00 am- Grand round (+breakfast)/neuroradiology teaching.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8.00 am- Theatres.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13.00 pm- ward round.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15.00 pm- Theatres.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20.00 pm- Evening ward round.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http://minnesotamethwatch.com/wp-content/uploads/2011/03/DSC00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3243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18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Saturday Stanford Pacific Free clinic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58816" cy="4061048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Ophthalmology and general medicine clinics for patients with inadequate health insurance.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Staffed by medical students and usu. 2 senior residents.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Wide variety of clinical exposure.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Very independent.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Great fun, get involved with the whole USA.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Speaking Spanish is an advantage!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Advocacy work with the Stanford University Asian Liver </a:t>
            </a:r>
            <a:r>
              <a:rPr lang="en-GB" dirty="0" err="1" smtClean="0"/>
              <a:t>Center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4211959" cy="315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Reflections on the US health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US doctors very positive about the NHS.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Medical students very hardworking and mature.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Research is the norm at large institutions.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Dynamic intellectual atmosphere.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Lots of independent work and motivation.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Wide gulf between rich and poor.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32903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77" y="803597"/>
            <a:ext cx="6491064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Travelling in California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3" y="4609344"/>
            <a:ext cx="2532646" cy="1927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17" y="2690294"/>
            <a:ext cx="2520772" cy="1890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89" y="2692513"/>
            <a:ext cx="2555775" cy="19168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20" y="4597396"/>
            <a:ext cx="2548719" cy="19115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264" y="2745446"/>
            <a:ext cx="2520772" cy="1890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264" y="4597396"/>
            <a:ext cx="2520729" cy="19349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98" y="769704"/>
            <a:ext cx="2690738" cy="1856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97" y="756905"/>
            <a:ext cx="2542850" cy="19071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47" y="767713"/>
            <a:ext cx="2350303" cy="18963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98" y="2050941"/>
            <a:ext cx="2115391" cy="15277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03" y="3994562"/>
            <a:ext cx="2112812" cy="158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7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Why I chose the USA.</a:t>
            </a:r>
          </a:p>
          <a:p>
            <a:r>
              <a:rPr lang="en-GB" dirty="0" smtClean="0"/>
              <a:t>Why I chose a combined research and clinical elective.</a:t>
            </a:r>
          </a:p>
          <a:p>
            <a:r>
              <a:rPr lang="en-GB" dirty="0" smtClean="0"/>
              <a:t>How to organise an US elective.</a:t>
            </a:r>
          </a:p>
          <a:p>
            <a:r>
              <a:rPr lang="en-GB" dirty="0" smtClean="0"/>
              <a:t>Accommodation and costs.</a:t>
            </a:r>
          </a:p>
          <a:p>
            <a:r>
              <a:rPr lang="en-GB" dirty="0" smtClean="0"/>
              <a:t>The research project.</a:t>
            </a:r>
          </a:p>
          <a:p>
            <a:r>
              <a:rPr lang="en-GB" dirty="0" smtClean="0"/>
              <a:t>Typical days.</a:t>
            </a:r>
          </a:p>
          <a:p>
            <a:r>
              <a:rPr lang="en-GB" dirty="0" smtClean="0"/>
              <a:t>Reflections on the US health system.</a:t>
            </a:r>
          </a:p>
          <a:p>
            <a:r>
              <a:rPr lang="en-GB" dirty="0" smtClean="0"/>
              <a:t>Travelling in California.</a:t>
            </a:r>
          </a:p>
        </p:txBody>
      </p:sp>
    </p:spTree>
    <p:extLst>
      <p:ext uri="{BB962C8B-B14F-4D97-AF65-F5344CB8AC3E}">
        <p14:creationId xmlns:p14="http://schemas.microsoft.com/office/powerpoint/2010/main" val="359777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 chose the USA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Experience all the debate about the US health system.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Explore medical practice at an internationally renowned health centre.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Already have previous experience in a ‘developing/rural’ hospitals.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Live in the sunny west coast. </a:t>
            </a:r>
            <a:endParaRPr lang="en-GB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60040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4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I chose a combined research and clinical elective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Always wanted to pursue academic medicine as part of career.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Develop skills in basic lab methods and techniques.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Academic medicine is the norm at large US institutions.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Greater freedom to tailor my own elective opportunities.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27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organise an US elective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Start early- application deadlines usu. in April or 6/12 prior to start.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Clinical clerkship vs. Research + </a:t>
            </a:r>
            <a:r>
              <a:rPr lang="en-GB" dirty="0" err="1" smtClean="0"/>
              <a:t>Observership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Many formal clerkships require USMLE step 1.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Fees can range from $150-$3100.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Email potential supervisors using faculty websites- act keen!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16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Accommodation and costs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Stanford </a:t>
            </a:r>
            <a:r>
              <a:rPr lang="en-GB" dirty="0"/>
              <a:t>Medical </a:t>
            </a:r>
            <a:r>
              <a:rPr lang="en-GB" dirty="0" err="1"/>
              <a:t>Center</a:t>
            </a:r>
            <a:r>
              <a:rPr lang="en-GB" dirty="0"/>
              <a:t> and the Stanford University campus is located in Northern California approximately 60 km southeast of San </a:t>
            </a:r>
            <a:r>
              <a:rPr lang="en-GB" dirty="0" smtClean="0"/>
              <a:t>Francisco.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to sublet a room on </a:t>
            </a:r>
            <a:r>
              <a:rPr lang="en-GB" dirty="0" smtClean="0"/>
              <a:t>campus- $880/month.</a:t>
            </a:r>
          </a:p>
          <a:p>
            <a:pPr lvl="1"/>
            <a:r>
              <a:rPr lang="en-GB" dirty="0" smtClean="0"/>
              <a:t>Sponsored by supervisor.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Flights- £750 return to SF.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Minicab from Airport to Stanford- $40.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Groceries-$60.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Wellcome</a:t>
            </a:r>
            <a:r>
              <a:rPr lang="en-GB" dirty="0" smtClean="0"/>
              <a:t> Trust elective research grant-</a:t>
            </a:r>
          </a:p>
          <a:p>
            <a:pPr marL="0" indent="0">
              <a:buNone/>
            </a:pPr>
            <a:r>
              <a:rPr lang="en-GB" dirty="0" smtClean="0"/>
              <a:t>£1000.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" t="9099" r="45045" b="9099"/>
          <a:stretch/>
        </p:blipFill>
        <p:spPr bwMode="auto">
          <a:xfrm>
            <a:off x="4788024" y="1700808"/>
            <a:ext cx="391788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39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Research </a:t>
            </a:r>
            <a:r>
              <a:rPr lang="en-GB" dirty="0"/>
              <a:t>P</a:t>
            </a:r>
            <a:r>
              <a:rPr lang="en-GB" dirty="0" smtClean="0"/>
              <a:t>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Offered a project with Dr AJ Wong MD director of Stanford Brain </a:t>
            </a:r>
            <a:r>
              <a:rPr lang="en-GB" dirty="0" err="1" smtClean="0"/>
              <a:t>Tumor</a:t>
            </a:r>
            <a:r>
              <a:rPr lang="en-GB" dirty="0" smtClean="0"/>
              <a:t> Research Labs.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discoverer of an important cell receptor in </a:t>
            </a:r>
            <a:r>
              <a:rPr lang="en-GB" dirty="0" err="1"/>
              <a:t>glioblastoma</a:t>
            </a:r>
            <a:r>
              <a:rPr lang="en-GB" dirty="0"/>
              <a:t> pathogenesis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US" dirty="0"/>
              <a:t>Epidermal Growth Factor Receptor variant III (</a:t>
            </a:r>
            <a:r>
              <a:rPr lang="en-US" dirty="0" err="1"/>
              <a:t>EGFRvIII</a:t>
            </a:r>
            <a:r>
              <a:rPr lang="en-US" dirty="0"/>
              <a:t>) termed </a:t>
            </a:r>
            <a:r>
              <a:rPr lang="en-US" dirty="0" smtClean="0"/>
              <a:t>LEEK.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US" dirty="0"/>
              <a:t>P</a:t>
            </a:r>
            <a:r>
              <a:rPr lang="en-US" dirty="0" smtClean="0"/>
              <a:t>otential </a:t>
            </a:r>
            <a:r>
              <a:rPr lang="en-US" dirty="0"/>
              <a:t>role of </a:t>
            </a:r>
            <a:r>
              <a:rPr lang="en-US" dirty="0" err="1"/>
              <a:t>EGFRvIII</a:t>
            </a:r>
            <a:r>
              <a:rPr lang="en-US" dirty="0"/>
              <a:t> in promoting CSC </a:t>
            </a:r>
            <a:r>
              <a:rPr lang="en-US" dirty="0" smtClean="0"/>
              <a:t>formation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19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672408" cy="432048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9921"/>
            <a:ext cx="3240359" cy="4025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23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43126019"/>
              </p:ext>
            </p:extLst>
          </p:nvPr>
        </p:nvGraphicFramePr>
        <p:xfrm>
          <a:off x="3779913" y="1411600"/>
          <a:ext cx="3600400" cy="2665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75001146"/>
              </p:ext>
            </p:extLst>
          </p:nvPr>
        </p:nvGraphicFramePr>
        <p:xfrm>
          <a:off x="3923928" y="4221088"/>
          <a:ext cx="3456383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DSC_45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2952328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1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545</Words>
  <Application>Microsoft Office PowerPoint</Application>
  <PresentationFormat>On-screen Show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Elective at Stanford University USA</vt:lpstr>
      <vt:lpstr>Overview</vt:lpstr>
      <vt:lpstr>Why I chose the USA</vt:lpstr>
      <vt:lpstr>Why I chose a combined research and clinical elective</vt:lpstr>
      <vt:lpstr>How to organise an US elective</vt:lpstr>
      <vt:lpstr>Accommodation and costs</vt:lpstr>
      <vt:lpstr>The Research Project</vt:lpstr>
      <vt:lpstr>Methods</vt:lpstr>
      <vt:lpstr>Results</vt:lpstr>
      <vt:lpstr>Typical days- Research</vt:lpstr>
      <vt:lpstr>Typical day- Neurosurgery</vt:lpstr>
      <vt:lpstr>Saturday Stanford Pacific Free clinic</vt:lpstr>
      <vt:lpstr>Reflections on the US health system</vt:lpstr>
      <vt:lpstr>Travelling in California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Elective at Stanford University USA</dc:title>
  <dc:creator>Yizhou</dc:creator>
  <cp:lastModifiedBy>Yizhou</cp:lastModifiedBy>
  <cp:revision>31</cp:revision>
  <dcterms:created xsi:type="dcterms:W3CDTF">2012-03-21T11:29:38Z</dcterms:created>
  <dcterms:modified xsi:type="dcterms:W3CDTF">2012-03-21T13:10:26Z</dcterms:modified>
</cp:coreProperties>
</file>